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9" showSpecialPlsOnTitleSld="0" saveSubsetFonts="1" bookmarkIdSeed="7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1853" r:id="rId5"/>
    <p:sldId id="1916" r:id="rId6"/>
    <p:sldId id="1967" r:id="rId7"/>
    <p:sldId id="1917" r:id="rId8"/>
    <p:sldId id="1918" r:id="rId9"/>
    <p:sldId id="1922" r:id="rId10"/>
    <p:sldId id="1920" r:id="rId11"/>
    <p:sldId id="1923" r:id="rId12"/>
    <p:sldId id="1965" r:id="rId13"/>
    <p:sldId id="1855" r:id="rId14"/>
    <p:sldId id="1856" r:id="rId15"/>
    <p:sldId id="1857" r:id="rId16"/>
    <p:sldId id="1859" r:id="rId17"/>
    <p:sldId id="1860" r:id="rId18"/>
    <p:sldId id="1858" r:id="rId19"/>
    <p:sldId id="1861" r:id="rId20"/>
    <p:sldId id="2114" r:id="rId21"/>
    <p:sldId id="1862" r:id="rId22"/>
    <p:sldId id="1863" r:id="rId23"/>
    <p:sldId id="1864" r:id="rId24"/>
    <p:sldId id="1865" r:id="rId25"/>
    <p:sldId id="1866" r:id="rId26"/>
    <p:sldId id="1867" r:id="rId27"/>
    <p:sldId id="1868" r:id="rId28"/>
    <p:sldId id="1869" r:id="rId29"/>
    <p:sldId id="1963" r:id="rId30"/>
    <p:sldId id="1871" r:id="rId31"/>
    <p:sldId id="1872" r:id="rId32"/>
    <p:sldId id="1873" r:id="rId33"/>
    <p:sldId id="1966" r:id="rId34"/>
    <p:sldId id="1874" r:id="rId35"/>
  </p:sldIdLst>
  <p:sldSz cx="9144000" cy="6858000" type="screen4x3"/>
  <p:notesSz cx="6491288" cy="8723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田村　寧啓" initials="田村　寧啓" lastIdx="1" clrIdx="0">
    <p:extLst>
      <p:ext uri="{19B8F6BF-5375-455C-9EA6-DF929625EA0E}">
        <p15:presenceInfo xmlns:p15="http://schemas.microsoft.com/office/powerpoint/2012/main" userId="S::TamuraYa@lan.pref.osaka.jp::116a883b-0379-47dc-81c0-df63bd33a57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E7"/>
    <a:srgbClr val="FFFFCC"/>
    <a:srgbClr val="FF9966"/>
    <a:srgbClr val="FFFF00"/>
    <a:srgbClr val="DDFBE8"/>
    <a:srgbClr val="FF3300"/>
    <a:srgbClr val="17B7D7"/>
    <a:srgbClr val="FFFF99"/>
    <a:srgbClr val="5EEC9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スタイル (中間)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7" autoAdjust="0"/>
    <p:restoredTop sz="82059" autoAdjust="0"/>
  </p:normalViewPr>
  <p:slideViewPr>
    <p:cSldViewPr snapToGrid="0">
      <p:cViewPr varScale="1">
        <p:scale>
          <a:sx n="92" d="100"/>
          <a:sy n="92" d="100"/>
        </p:scale>
        <p:origin x="10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20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-30628"/>
    </p:cViewPr>
  </p:sorterViewPr>
  <p:notesViewPr>
    <p:cSldViewPr snapToGrid="0">
      <p:cViewPr varScale="1">
        <p:scale>
          <a:sx n="77" d="100"/>
          <a:sy n="77" d="100"/>
        </p:scale>
        <p:origin x="291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1" y="3"/>
            <a:ext cx="2812690" cy="436097"/>
          </a:xfrm>
          <a:prstGeom prst="rect">
            <a:avLst/>
          </a:prstGeom>
        </p:spPr>
        <p:txBody>
          <a:bodyPr vert="horz" lIns="83009" tIns="41505" rIns="83009" bIns="415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677093" y="3"/>
            <a:ext cx="2812690" cy="436097"/>
          </a:xfrm>
          <a:prstGeom prst="rect">
            <a:avLst/>
          </a:prstGeom>
        </p:spPr>
        <p:txBody>
          <a:bodyPr vert="horz" lIns="83009" tIns="41505" rIns="83009" bIns="41505" rtlCol="0"/>
          <a:lstStyle>
            <a:lvl1pPr algn="r">
              <a:defRPr sz="1200"/>
            </a:lvl1pPr>
          </a:lstStyle>
          <a:p>
            <a:fld id="{29472AE3-829E-42FD-BDF5-9930118AE71F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1" y="8285832"/>
            <a:ext cx="2812690" cy="436096"/>
          </a:xfrm>
          <a:prstGeom prst="rect">
            <a:avLst/>
          </a:prstGeom>
        </p:spPr>
        <p:txBody>
          <a:bodyPr vert="horz" lIns="83009" tIns="41505" rIns="83009" bIns="415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677093" y="8285832"/>
            <a:ext cx="2812690" cy="436096"/>
          </a:xfrm>
          <a:prstGeom prst="rect">
            <a:avLst/>
          </a:prstGeom>
        </p:spPr>
        <p:txBody>
          <a:bodyPr vert="horz" lIns="83009" tIns="41505" rIns="83009" bIns="41505" rtlCol="0" anchor="b"/>
          <a:lstStyle>
            <a:lvl1pPr algn="r">
              <a:defRPr sz="1200"/>
            </a:lvl1pPr>
          </a:lstStyle>
          <a:p>
            <a:fld id="{F590CCD0-FE35-423A-B9FD-933267B7A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133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1" y="3"/>
            <a:ext cx="2812690" cy="436097"/>
          </a:xfrm>
          <a:prstGeom prst="rect">
            <a:avLst/>
          </a:prstGeom>
        </p:spPr>
        <p:txBody>
          <a:bodyPr vert="horz" lIns="83009" tIns="41505" rIns="83009" bIns="4150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677093" y="3"/>
            <a:ext cx="2812690" cy="436097"/>
          </a:xfrm>
          <a:prstGeom prst="rect">
            <a:avLst/>
          </a:prstGeom>
        </p:spPr>
        <p:txBody>
          <a:bodyPr vert="horz" lIns="83009" tIns="41505" rIns="83009" bIns="41505" rtlCol="0"/>
          <a:lstStyle>
            <a:lvl1pPr algn="r">
              <a:defRPr sz="1200"/>
            </a:lvl1pPr>
          </a:lstStyle>
          <a:p>
            <a:fld id="{C66E6DC5-E089-448C-ADA9-C53EA216882B}" type="datetimeFigureOut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655638"/>
            <a:ext cx="4360862" cy="3270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009" tIns="41505" rIns="83009" bIns="4150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49438" y="4143610"/>
            <a:ext cx="5192423" cy="3924864"/>
          </a:xfrm>
          <a:prstGeom prst="rect">
            <a:avLst/>
          </a:prstGeom>
        </p:spPr>
        <p:txBody>
          <a:bodyPr vert="horz" lIns="83009" tIns="41505" rIns="83009" bIns="4150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1" y="8285832"/>
            <a:ext cx="2812690" cy="436096"/>
          </a:xfrm>
          <a:prstGeom prst="rect">
            <a:avLst/>
          </a:prstGeom>
        </p:spPr>
        <p:txBody>
          <a:bodyPr vert="horz" lIns="83009" tIns="41505" rIns="83009" bIns="4150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677093" y="8285832"/>
            <a:ext cx="2812690" cy="436096"/>
          </a:xfrm>
          <a:prstGeom prst="rect">
            <a:avLst/>
          </a:prstGeom>
        </p:spPr>
        <p:txBody>
          <a:bodyPr vert="horz" lIns="83009" tIns="41505" rIns="83009" bIns="41505" rtlCol="0" anchor="b"/>
          <a:lstStyle>
            <a:lvl1pPr algn="r">
              <a:defRPr sz="1200"/>
            </a:lvl1pPr>
          </a:lstStyle>
          <a:p>
            <a:fld id="{DFCB510D-55C8-4D3D-A366-9F41B467EC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9438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667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435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ja-JP" sz="18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25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153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400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9908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2519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24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937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59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6565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042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09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707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8687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3824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67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368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1298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52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009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74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97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03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187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65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CB510D-55C8-4D3D-A366-9F41B467EC4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05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787F0D35-F295-45B2-9BC6-D58056021A6E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D8FD361-C62D-485D-BADA-E6CD1981A0A1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C12DAA09-85D9-4252-901D-A0F063182CBC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D92B5D10-1E03-4F19-8313-90F6CBD3AB43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D1750DBB-6E4B-46C5-B5D1-93D8B43E9640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315FC968-6D22-4EFD-B182-B316B8218BB2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AFCCD55C-0FD8-4581-B20A-E3E658D1BDF8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29A8DA05-3C1E-4282-946E-3480A0119718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932645CE-95F1-4796-B92B-23509574F6D3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5125B876-93DE-4A98-8FB9-E01713B06EB7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/>
          <a:lstStyle/>
          <a:p>
            <a:fld id="{EF407380-A944-47EE-8A1E-8863591BED6D}" type="datetime1">
              <a:rPr kumimoji="1" lang="ja-JP" altLang="en-US" smtClean="0"/>
              <a:t>2024/10/31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600" y="64928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2EF9F9-C4E8-46B2-BBF1-33E3162B856A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kumimoji="1"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package" Target="../embeddings/Microsoft_Word_Document29.docx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emf"/><Relationship Id="rId5" Type="http://schemas.openxmlformats.org/officeDocument/2006/relationships/package" Target="../embeddings/Microsoft_Word_Document31.docx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package" Target="../embeddings/Microsoft_Word_Document33.docx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package" Target="../embeddings/Microsoft_Word_Document35.docx"/><Relationship Id="rId4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package" Target="../embeddings/Microsoft_Word_Document36.docx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wmf"/><Relationship Id="rId4" Type="http://schemas.openxmlformats.org/officeDocument/2006/relationships/package" Target="../embeddings/Microsoft_Word_Document37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40.docx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wmf"/><Relationship Id="rId5" Type="http://schemas.openxmlformats.org/officeDocument/2006/relationships/package" Target="../embeddings/Microsoft_Word_Document42.docx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package" Target="../embeddings/Microsoft_Word_Document43.docx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emf"/><Relationship Id="rId4" Type="http://schemas.openxmlformats.org/officeDocument/2006/relationships/package" Target="../embeddings/Microsoft_Word_Document44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wmf"/><Relationship Id="rId5" Type="http://schemas.openxmlformats.org/officeDocument/2006/relationships/package" Target="../embeddings/Microsoft_Word_Document46.docx"/><Relationship Id="rId4" Type="http://schemas.openxmlformats.org/officeDocument/2006/relationships/image" Target="../media/image4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package" Target="../embeddings/Microsoft_Word_Document47.docx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8.doc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wmf"/><Relationship Id="rId5" Type="http://schemas.openxmlformats.org/officeDocument/2006/relationships/package" Target="../embeddings/Microsoft_Word_Document49.docx"/><Relationship Id="rId4" Type="http://schemas.openxmlformats.org/officeDocument/2006/relationships/image" Target="../media/image4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0.doc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package" Target="../embeddings/Microsoft_Word_Document51.docx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</a:t>
            </a:r>
            <a:r>
              <a:rPr lang="ja-JP" altLang="en-US" sz="20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資料４－１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508324-63C4-469A-93D1-E92BDB73DCAC}"/>
              </a:ext>
            </a:extLst>
          </p:cNvPr>
          <p:cNvSpPr txBox="1"/>
          <p:nvPr/>
        </p:nvSpPr>
        <p:spPr>
          <a:xfrm>
            <a:off x="2108200" y="2611120"/>
            <a:ext cx="470408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/>
              <a:t>下　水　道　設　備　</a:t>
            </a:r>
            <a:endParaRPr lang="en-US" altLang="ja-JP" sz="3600" dirty="0"/>
          </a:p>
          <a:p>
            <a:pPr algn="ctr"/>
            <a:r>
              <a:rPr lang="ja-JP" altLang="en-US" sz="3600" dirty="0"/>
              <a:t>行動計画改定</a:t>
            </a:r>
            <a:endParaRPr kumimoji="1" lang="ja-JP" altLang="en-US" sz="3600" dirty="0"/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8FF6A0C6-F76D-4D57-B04F-2E4F0C69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600" y="6492875"/>
            <a:ext cx="660400" cy="365125"/>
          </a:xfrm>
        </p:spPr>
        <p:txBody>
          <a:bodyPr/>
          <a:lstStyle/>
          <a:p>
            <a:fld id="{682EF9F9-C4E8-46B2-BBF1-33E3162B856A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041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点検、診断・評価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77103" y="862837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8B6CFB50-0797-492D-8C87-72E7207A5E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1092200"/>
          <a:ext cx="4205288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9280" imgH="6400800" progId="Word.Document.12">
                  <p:embed/>
                </p:oleObj>
              </mc:Choice>
              <mc:Fallback>
                <p:oleObj name="Document" r:id="rId3" imgW="5759280" imgH="6400800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8B6CFB50-0797-492D-8C87-72E7207A5E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092200"/>
                        <a:ext cx="4205288" cy="467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DB095DAE-80E8-40E0-9AAB-A7F6FAB037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1675" y="982663"/>
          <a:ext cx="4200525" cy="546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7486211" progId="Word.Document.12">
                  <p:embed/>
                </p:oleObj>
              </mc:Choice>
              <mc:Fallback>
                <p:oleObj name="Document" r:id="rId5" imgW="5753905" imgH="7486211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DB095DAE-80E8-40E0-9AAB-A7F6FAB037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1675" y="982663"/>
                        <a:ext cx="4200525" cy="5465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14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点検、診断・評価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CE248919-56FC-4D06-BA43-E943C56CF0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7338" y="1106488"/>
          <a:ext cx="399732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9280" imgH="6432480" progId="Word.Document.12">
                  <p:embed/>
                </p:oleObj>
              </mc:Choice>
              <mc:Fallback>
                <p:oleObj name="Document" r:id="rId3" imgW="5759280" imgH="6432480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CE248919-56FC-4D06-BA43-E943C56CF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338" y="1106488"/>
                        <a:ext cx="3997325" cy="446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C4CA41F9-9CD3-409A-88F7-B7B831B5D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5975" y="930275"/>
          <a:ext cx="396875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8394110" progId="Word.Document.12">
                  <p:embed/>
                </p:oleObj>
              </mc:Choice>
              <mc:Fallback>
                <p:oleObj name="Document" r:id="rId5" imgW="5753905" imgH="8394110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C4CA41F9-9CD3-409A-88F7-B7B831B5D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25975" y="930275"/>
                        <a:ext cx="3968750" cy="579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224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627659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点検、診断・評価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C693DD56-BF38-4B08-9669-5C77B57B3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1279" y="925261"/>
          <a:ext cx="3963643" cy="583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8467131" progId="Word.Document.12">
                  <p:embed/>
                </p:oleObj>
              </mc:Choice>
              <mc:Fallback>
                <p:oleObj name="Document" r:id="rId3" imgW="5753905" imgH="8467131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C693DD56-BF38-4B08-9669-5C77B57B3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279" y="925261"/>
                        <a:ext cx="3963643" cy="5831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7CC44889-47F3-4ABF-941B-B57FC5449B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8517" y="1016725"/>
          <a:ext cx="4447596" cy="3177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4111445" progId="Word.Document.12">
                  <p:embed/>
                </p:oleObj>
              </mc:Choice>
              <mc:Fallback>
                <p:oleObj name="Document" r:id="rId5" imgW="5753905" imgH="4111445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7CC44889-47F3-4ABF-941B-B57FC5449B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8517" y="1016725"/>
                        <a:ext cx="4447596" cy="3177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18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点検、診断・評価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8958624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1058A649-4964-49BA-94E3-E78F6F6EA4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9575" y="1289050"/>
          <a:ext cx="8185150" cy="486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184680" imgH="5462640" progId="Word.Document.12">
                  <p:embed/>
                </p:oleObj>
              </mc:Choice>
              <mc:Fallback>
                <p:oleObj name="Document" r:id="rId3" imgW="9184680" imgH="5462640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1058A649-4964-49BA-94E3-E78F6F6EA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1289050"/>
                        <a:ext cx="8185150" cy="4865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02B130E9-7406-49D2-8206-011A913B4D29}"/>
              </a:ext>
            </a:extLst>
          </p:cNvPr>
          <p:cNvSpPr txBox="1">
            <a:spLocks/>
          </p:cNvSpPr>
          <p:nvPr/>
        </p:nvSpPr>
        <p:spPr>
          <a:xfrm>
            <a:off x="8490197" y="6477433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310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点検、診断・評価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8958624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6FB1BA9B-2CBA-4239-8891-B2FD7FB53C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0095" y="1356342"/>
          <a:ext cx="8123809" cy="479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267118" imgH="5474446" progId="Word.Document.12">
                  <p:embed/>
                </p:oleObj>
              </mc:Choice>
              <mc:Fallback>
                <p:oleObj name="Document" r:id="rId3" imgW="9267118" imgH="5474446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6FB1BA9B-2CBA-4239-8891-B2FD7FB53C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095" y="1356342"/>
                        <a:ext cx="8123809" cy="4796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454404C7-8C23-45AA-9ACD-A8A38A89C4DF}"/>
              </a:ext>
            </a:extLst>
          </p:cNvPr>
          <p:cNvSpPr txBox="1">
            <a:spLocks/>
          </p:cNvSpPr>
          <p:nvPr/>
        </p:nvSpPr>
        <p:spPr>
          <a:xfrm>
            <a:off x="8436421" y="64330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32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866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点検、診断・評価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6" y="855419"/>
            <a:ext cx="4381924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286068-14FF-41FB-A073-A16706635D00}"/>
              </a:ext>
            </a:extLst>
          </p:cNvPr>
          <p:cNvSpPr txBox="1"/>
          <p:nvPr/>
        </p:nvSpPr>
        <p:spPr>
          <a:xfrm>
            <a:off x="4627659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CA81B72B-3C24-4308-AA20-CA8F1F37BC85}"/>
              </a:ext>
            </a:extLst>
          </p:cNvPr>
          <p:cNvSpPr txBox="1">
            <a:spLocks/>
          </p:cNvSpPr>
          <p:nvPr/>
        </p:nvSpPr>
        <p:spPr>
          <a:xfrm>
            <a:off x="8481325" y="6473501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33</a:t>
            </a:fld>
            <a:endParaRPr lang="ja-JP" altLang="en-US" dirty="0"/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1313E94E-FE42-4908-A864-B1E1630F7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413" y="1014413"/>
          <a:ext cx="3968750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9280" imgH="6019920" progId="Word.Document.12">
                  <p:embed/>
                </p:oleObj>
              </mc:Choice>
              <mc:Fallback>
                <p:oleObj name="Document" r:id="rId3" imgW="5759280" imgH="6019920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1313E94E-FE42-4908-A864-B1E1630F73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413" y="1014413"/>
                        <a:ext cx="3968750" cy="414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894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34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点検、診断・評価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6" y="855419"/>
            <a:ext cx="8967923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F4E22DE4-6D68-46AE-AC6B-69EDD34E7B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1175" y="1152525"/>
          <a:ext cx="8123238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891280" imgH="5575320" progId="Word.Document.12">
                  <p:embed/>
                </p:oleObj>
              </mc:Choice>
              <mc:Fallback>
                <p:oleObj name="Document" r:id="rId3" imgW="8891280" imgH="5575320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F4E22DE4-6D68-46AE-AC6B-69EDD34E7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175" y="1152525"/>
                        <a:ext cx="8123238" cy="517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スライド番号プレースホルダー 2">
            <a:extLst>
              <a:ext uri="{FF2B5EF4-FFF2-40B4-BE49-F238E27FC236}">
                <a16:creationId xmlns:a16="http://schemas.microsoft.com/office/drawing/2014/main" id="{0ED00656-5A89-4CA4-B355-656EF9109D0E}"/>
              </a:ext>
            </a:extLst>
          </p:cNvPr>
          <p:cNvSpPr txBox="1">
            <a:spLocks/>
          </p:cNvSpPr>
          <p:nvPr/>
        </p:nvSpPr>
        <p:spPr>
          <a:xfrm>
            <a:off x="8436421" y="64330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34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7426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点検、診断・評価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6" y="855419"/>
            <a:ext cx="4381924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286068-14FF-41FB-A073-A16706635D00}"/>
              </a:ext>
            </a:extLst>
          </p:cNvPr>
          <p:cNvSpPr txBox="1"/>
          <p:nvPr/>
        </p:nvSpPr>
        <p:spPr>
          <a:xfrm>
            <a:off x="4627659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スライド番号プレースホルダー 2">
            <a:extLst>
              <a:ext uri="{FF2B5EF4-FFF2-40B4-BE49-F238E27FC236}">
                <a16:creationId xmlns:a16="http://schemas.microsoft.com/office/drawing/2014/main" id="{CA81B72B-3C24-4308-AA20-CA8F1F37BC85}"/>
              </a:ext>
            </a:extLst>
          </p:cNvPr>
          <p:cNvSpPr txBox="1">
            <a:spLocks/>
          </p:cNvSpPr>
          <p:nvPr/>
        </p:nvSpPr>
        <p:spPr>
          <a:xfrm>
            <a:off x="8481325" y="6473501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ctr" defTabSz="914400" rtl="0" eaLnBrk="1" latinLnBrk="0" hangingPunct="1">
              <a:defRPr kumimoji="1" sz="16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2EF9F9-C4E8-46B2-BBF1-33E3162B856A}" type="slidenum">
              <a:rPr lang="ja-JP" altLang="en-US" smtClean="0"/>
              <a:pPr/>
              <a:t>35</a:t>
            </a:fld>
            <a:endParaRPr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B8187A1E-13F3-4E02-B40B-B107A9E38F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827804"/>
              </p:ext>
            </p:extLst>
          </p:nvPr>
        </p:nvGraphicFramePr>
        <p:xfrm>
          <a:off x="52916" y="1024345"/>
          <a:ext cx="4282440" cy="3570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4796686" progId="Word.Document.12">
                  <p:embed/>
                </p:oleObj>
              </mc:Choice>
              <mc:Fallback>
                <p:oleObj name="Document" r:id="rId3" imgW="5753905" imgH="4796686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B8187A1E-13F3-4E02-B40B-B107A9E38F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16" y="1024345"/>
                        <a:ext cx="4282440" cy="3570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903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176213" indent="-176213" algn="just">
              <a:lnSpc>
                <a:spcPct val="120000"/>
              </a:lnSpc>
            </a:pPr>
            <a:r>
              <a:rPr lang="en-US" altLang="ja-JP" sz="700" kern="100" dirty="0">
                <a:effectLst/>
                <a:highlight>
                  <a:srgbClr val="FFFF00"/>
                </a:highlight>
                <a:latin typeface="HG丸ｺﾞｼｯｸM-PRO" panose="020F0600000000000000" pitchFamily="50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2) </a:t>
            </a:r>
            <a:r>
              <a:rPr lang="ja-JP" altLang="ja-JP" sz="700" kern="100" dirty="0">
                <a:effectLst/>
                <a:highlight>
                  <a:srgbClr val="FFFF00"/>
                </a:highlight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標準的な維持管理手法の選定フロー</a:t>
            </a:r>
            <a:endParaRPr lang="ja-JP" altLang="ja-JP" sz="700" kern="100" dirty="0">
              <a:effectLst/>
              <a:highlight>
                <a:srgbClr val="FFFF00"/>
              </a:highlight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176213" indent="-176213"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  </a:t>
            </a:r>
            <a:r>
              <a:rPr lang="ja-JP" altLang="ja-JP" sz="700" kern="100" dirty="0">
                <a:effectLst/>
                <a:latin typeface="Century" panose="020406040505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以下のフローに沿って実施することを基本とする。</a:t>
            </a:r>
            <a:endParaRPr lang="ja-JP" altLang="ja-JP" sz="7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36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.2.3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維持管理手法、維持管理水準、更新フロー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9D724578-818B-4BB2-A368-801BE4770C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700" y="977900"/>
          <a:ext cx="3778250" cy="561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8560655" progId="Word.Document.12">
                  <p:embed/>
                </p:oleObj>
              </mc:Choice>
              <mc:Fallback>
                <p:oleObj name="Document" r:id="rId3" imgW="5753905" imgH="8560655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9D724578-818B-4BB2-A368-801BE4770C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700" y="977900"/>
                        <a:ext cx="3778250" cy="561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089CD373-B9B9-42C8-ABA0-E311971F7AFF}"/>
              </a:ext>
            </a:extLst>
          </p:cNvPr>
          <p:cNvGrpSpPr/>
          <p:nvPr/>
        </p:nvGrpSpPr>
        <p:grpSpPr>
          <a:xfrm>
            <a:off x="4690304" y="1255001"/>
            <a:ext cx="4728999" cy="2798839"/>
            <a:chOff x="4715136" y="1316977"/>
            <a:chExt cx="4744534" cy="292069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5A96DC9-F688-4B87-B2FE-D194D25264A4}"/>
                </a:ext>
              </a:extLst>
            </p:cNvPr>
            <p:cNvSpPr/>
            <p:nvPr/>
          </p:nvSpPr>
          <p:spPr>
            <a:xfrm>
              <a:off x="5302251" y="2237188"/>
              <a:ext cx="4157419" cy="2000479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5DEF59B5-E687-4838-9FAF-8295D4B0E9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9992" y="1498224"/>
              <a:ext cx="55475" cy="220021"/>
            </a:xfrm>
            <a:custGeom>
              <a:avLst/>
              <a:gdLst>
                <a:gd name="T0" fmla="*/ 64 w 120"/>
                <a:gd name="T1" fmla="*/ 0 h 488"/>
                <a:gd name="T2" fmla="*/ 64 w 120"/>
                <a:gd name="T3" fmla="*/ 416 h 488"/>
                <a:gd name="T4" fmla="*/ 55 w 120"/>
                <a:gd name="T5" fmla="*/ 416 h 488"/>
                <a:gd name="T6" fmla="*/ 55 w 120"/>
                <a:gd name="T7" fmla="*/ 0 h 488"/>
                <a:gd name="T8" fmla="*/ 64 w 120"/>
                <a:gd name="T9" fmla="*/ 0 h 488"/>
                <a:gd name="T10" fmla="*/ 59 w 120"/>
                <a:gd name="T11" fmla="*/ 416 h 488"/>
                <a:gd name="T12" fmla="*/ 120 w 120"/>
                <a:gd name="T13" fmla="*/ 368 h 488"/>
                <a:gd name="T14" fmla="*/ 59 w 120"/>
                <a:gd name="T15" fmla="*/ 488 h 488"/>
                <a:gd name="T16" fmla="*/ 0 w 120"/>
                <a:gd name="T17" fmla="*/ 368 h 488"/>
                <a:gd name="T18" fmla="*/ 59 w 120"/>
                <a:gd name="T19" fmla="*/ 416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488">
                  <a:moveTo>
                    <a:pt x="64" y="0"/>
                  </a:moveTo>
                  <a:lnTo>
                    <a:pt x="64" y="416"/>
                  </a:lnTo>
                  <a:lnTo>
                    <a:pt x="55" y="416"/>
                  </a:lnTo>
                  <a:lnTo>
                    <a:pt x="55" y="0"/>
                  </a:lnTo>
                  <a:lnTo>
                    <a:pt x="64" y="0"/>
                  </a:lnTo>
                  <a:close/>
                  <a:moveTo>
                    <a:pt x="59" y="416"/>
                  </a:moveTo>
                  <a:lnTo>
                    <a:pt x="120" y="368"/>
                  </a:lnTo>
                  <a:lnTo>
                    <a:pt x="59" y="488"/>
                  </a:lnTo>
                  <a:lnTo>
                    <a:pt x="0" y="368"/>
                  </a:lnTo>
                  <a:lnTo>
                    <a:pt x="59" y="416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 sz="7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165E5CD-5F73-4AF7-BB50-CB2917A5B7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9041" y="2072623"/>
              <a:ext cx="55475" cy="949517"/>
            </a:xfrm>
            <a:custGeom>
              <a:avLst/>
              <a:gdLst>
                <a:gd name="T0" fmla="*/ 64 w 120"/>
                <a:gd name="T1" fmla="*/ 0 h 2106"/>
                <a:gd name="T2" fmla="*/ 64 w 120"/>
                <a:gd name="T3" fmla="*/ 2034 h 2106"/>
                <a:gd name="T4" fmla="*/ 55 w 120"/>
                <a:gd name="T5" fmla="*/ 2034 h 2106"/>
                <a:gd name="T6" fmla="*/ 55 w 120"/>
                <a:gd name="T7" fmla="*/ 0 h 2106"/>
                <a:gd name="T8" fmla="*/ 64 w 120"/>
                <a:gd name="T9" fmla="*/ 0 h 2106"/>
                <a:gd name="T10" fmla="*/ 60 w 120"/>
                <a:gd name="T11" fmla="*/ 2034 h 2106"/>
                <a:gd name="T12" fmla="*/ 120 w 120"/>
                <a:gd name="T13" fmla="*/ 1986 h 2106"/>
                <a:gd name="T14" fmla="*/ 60 w 120"/>
                <a:gd name="T15" fmla="*/ 2106 h 2106"/>
                <a:gd name="T16" fmla="*/ 0 w 120"/>
                <a:gd name="T17" fmla="*/ 1986 h 2106"/>
                <a:gd name="T18" fmla="*/ 60 w 120"/>
                <a:gd name="T19" fmla="*/ 2034 h 2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2106">
                  <a:moveTo>
                    <a:pt x="64" y="0"/>
                  </a:moveTo>
                  <a:lnTo>
                    <a:pt x="64" y="2034"/>
                  </a:lnTo>
                  <a:lnTo>
                    <a:pt x="55" y="2034"/>
                  </a:lnTo>
                  <a:lnTo>
                    <a:pt x="55" y="0"/>
                  </a:lnTo>
                  <a:lnTo>
                    <a:pt x="64" y="0"/>
                  </a:lnTo>
                  <a:close/>
                  <a:moveTo>
                    <a:pt x="60" y="2034"/>
                  </a:moveTo>
                  <a:lnTo>
                    <a:pt x="120" y="1986"/>
                  </a:lnTo>
                  <a:lnTo>
                    <a:pt x="60" y="2106"/>
                  </a:lnTo>
                  <a:lnTo>
                    <a:pt x="0" y="1986"/>
                  </a:lnTo>
                  <a:lnTo>
                    <a:pt x="60" y="2034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 sz="7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EAA2697-0F17-42B2-ADE2-876F01187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7182" y="1738534"/>
              <a:ext cx="1424793" cy="379176"/>
            </a:xfrm>
            <a:custGeom>
              <a:avLst/>
              <a:gdLst>
                <a:gd name="T0" fmla="*/ 0 w 3082"/>
                <a:gd name="T1" fmla="*/ 421 h 841"/>
                <a:gd name="T2" fmla="*/ 1541 w 3082"/>
                <a:gd name="T3" fmla="*/ 0 h 841"/>
                <a:gd name="T4" fmla="*/ 3082 w 3082"/>
                <a:gd name="T5" fmla="*/ 421 h 841"/>
                <a:gd name="T6" fmla="*/ 1541 w 3082"/>
                <a:gd name="T7" fmla="*/ 841 h 841"/>
                <a:gd name="T8" fmla="*/ 0 w 3082"/>
                <a:gd name="T9" fmla="*/ 42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2" h="841">
                  <a:moveTo>
                    <a:pt x="0" y="421"/>
                  </a:moveTo>
                  <a:lnTo>
                    <a:pt x="1541" y="0"/>
                  </a:lnTo>
                  <a:lnTo>
                    <a:pt x="3082" y="421"/>
                  </a:lnTo>
                  <a:lnTo>
                    <a:pt x="1541" y="841"/>
                  </a:lnTo>
                  <a:lnTo>
                    <a:pt x="0" y="4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ja-JP" sz="700" kern="100" dirty="0"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処理機能への</a:t>
              </a:r>
            </a:p>
            <a:p>
              <a:pPr algn="ctr">
                <a:lnSpc>
                  <a:spcPts val="1200"/>
                </a:lnSpc>
              </a:pPr>
              <a:r>
                <a:rPr lang="ja-JP" sz="700" kern="100" dirty="0"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影響等</a:t>
              </a: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7771387-E19B-4B7E-9015-64B3B6AC35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39323" y="1736730"/>
              <a:ext cx="1440511" cy="383233"/>
            </a:xfrm>
            <a:custGeom>
              <a:avLst/>
              <a:gdLst>
                <a:gd name="T0" fmla="*/ 0 w 3116"/>
                <a:gd name="T1" fmla="*/ 425 h 850"/>
                <a:gd name="T2" fmla="*/ 1558 w 3116"/>
                <a:gd name="T3" fmla="*/ 0 h 850"/>
                <a:gd name="T4" fmla="*/ 3116 w 3116"/>
                <a:gd name="T5" fmla="*/ 425 h 850"/>
                <a:gd name="T6" fmla="*/ 1558 w 3116"/>
                <a:gd name="T7" fmla="*/ 850 h 850"/>
                <a:gd name="T8" fmla="*/ 0 w 3116"/>
                <a:gd name="T9" fmla="*/ 425 h 850"/>
                <a:gd name="T10" fmla="*/ 1560 w 3116"/>
                <a:gd name="T11" fmla="*/ 841 h 850"/>
                <a:gd name="T12" fmla="*/ 1557 w 3116"/>
                <a:gd name="T13" fmla="*/ 841 h 850"/>
                <a:gd name="T14" fmla="*/ 3098 w 3116"/>
                <a:gd name="T15" fmla="*/ 421 h 850"/>
                <a:gd name="T16" fmla="*/ 3098 w 3116"/>
                <a:gd name="T17" fmla="*/ 429 h 850"/>
                <a:gd name="T18" fmla="*/ 1557 w 3116"/>
                <a:gd name="T19" fmla="*/ 9 h 850"/>
                <a:gd name="T20" fmla="*/ 1560 w 3116"/>
                <a:gd name="T21" fmla="*/ 9 h 850"/>
                <a:gd name="T22" fmla="*/ 19 w 3116"/>
                <a:gd name="T23" fmla="*/ 429 h 850"/>
                <a:gd name="T24" fmla="*/ 19 w 3116"/>
                <a:gd name="T25" fmla="*/ 421 h 850"/>
                <a:gd name="T26" fmla="*/ 1560 w 3116"/>
                <a:gd name="T27" fmla="*/ 84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16" h="850">
                  <a:moveTo>
                    <a:pt x="0" y="425"/>
                  </a:moveTo>
                  <a:lnTo>
                    <a:pt x="1558" y="0"/>
                  </a:lnTo>
                  <a:lnTo>
                    <a:pt x="3116" y="425"/>
                  </a:lnTo>
                  <a:lnTo>
                    <a:pt x="1558" y="850"/>
                  </a:lnTo>
                  <a:lnTo>
                    <a:pt x="0" y="425"/>
                  </a:lnTo>
                  <a:close/>
                  <a:moveTo>
                    <a:pt x="1560" y="841"/>
                  </a:moveTo>
                  <a:lnTo>
                    <a:pt x="1557" y="841"/>
                  </a:lnTo>
                  <a:lnTo>
                    <a:pt x="3098" y="421"/>
                  </a:lnTo>
                  <a:lnTo>
                    <a:pt x="3098" y="429"/>
                  </a:lnTo>
                  <a:lnTo>
                    <a:pt x="1557" y="9"/>
                  </a:lnTo>
                  <a:lnTo>
                    <a:pt x="1560" y="9"/>
                  </a:lnTo>
                  <a:lnTo>
                    <a:pt x="19" y="429"/>
                  </a:lnTo>
                  <a:lnTo>
                    <a:pt x="19" y="421"/>
                  </a:lnTo>
                  <a:lnTo>
                    <a:pt x="1560" y="841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 sz="7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EBA9ACD-86E9-4EF0-8FD2-EBD85D061C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9028" y="3019886"/>
              <a:ext cx="1044787" cy="225496"/>
            </a:xfrm>
            <a:custGeom>
              <a:avLst/>
              <a:gdLst>
                <a:gd name="T0" fmla="*/ 0 w 2260"/>
                <a:gd name="T1" fmla="*/ 0 h 335"/>
                <a:gd name="T2" fmla="*/ 2260 w 2260"/>
                <a:gd name="T3" fmla="*/ 0 h 335"/>
                <a:gd name="T4" fmla="*/ 2260 w 2260"/>
                <a:gd name="T5" fmla="*/ 335 h 335"/>
                <a:gd name="T6" fmla="*/ 0 w 2260"/>
                <a:gd name="T7" fmla="*/ 335 h 335"/>
                <a:gd name="T8" fmla="*/ 0 w 2260"/>
                <a:gd name="T9" fmla="*/ 0 h 335"/>
                <a:gd name="T10" fmla="*/ 9 w 2260"/>
                <a:gd name="T11" fmla="*/ 330 h 335"/>
                <a:gd name="T12" fmla="*/ 5 w 2260"/>
                <a:gd name="T13" fmla="*/ 326 h 335"/>
                <a:gd name="T14" fmla="*/ 2255 w 2260"/>
                <a:gd name="T15" fmla="*/ 326 h 335"/>
                <a:gd name="T16" fmla="*/ 2251 w 2260"/>
                <a:gd name="T17" fmla="*/ 330 h 335"/>
                <a:gd name="T18" fmla="*/ 2251 w 2260"/>
                <a:gd name="T19" fmla="*/ 5 h 335"/>
                <a:gd name="T20" fmla="*/ 2255 w 2260"/>
                <a:gd name="T21" fmla="*/ 9 h 335"/>
                <a:gd name="T22" fmla="*/ 5 w 2260"/>
                <a:gd name="T23" fmla="*/ 9 h 335"/>
                <a:gd name="T24" fmla="*/ 9 w 2260"/>
                <a:gd name="T25" fmla="*/ 5 h 335"/>
                <a:gd name="T26" fmla="*/ 9 w 2260"/>
                <a:gd name="T27" fmla="*/ 33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0" h="335">
                  <a:moveTo>
                    <a:pt x="0" y="0"/>
                  </a:moveTo>
                  <a:lnTo>
                    <a:pt x="2260" y="0"/>
                  </a:lnTo>
                  <a:lnTo>
                    <a:pt x="2260" y="335"/>
                  </a:lnTo>
                  <a:lnTo>
                    <a:pt x="0" y="335"/>
                  </a:lnTo>
                  <a:lnTo>
                    <a:pt x="0" y="0"/>
                  </a:lnTo>
                  <a:close/>
                  <a:moveTo>
                    <a:pt x="9" y="330"/>
                  </a:moveTo>
                  <a:lnTo>
                    <a:pt x="5" y="326"/>
                  </a:lnTo>
                  <a:lnTo>
                    <a:pt x="2255" y="326"/>
                  </a:lnTo>
                  <a:lnTo>
                    <a:pt x="2251" y="330"/>
                  </a:lnTo>
                  <a:lnTo>
                    <a:pt x="2251" y="5"/>
                  </a:lnTo>
                  <a:lnTo>
                    <a:pt x="225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33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ja-JP" sz="700" kern="100" dirty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事後保全対象機器</a:t>
              </a:r>
              <a:endParaRPr 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37BEDD88-49B6-48A0-8B57-C8E8DC73A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142" y="2294899"/>
              <a:ext cx="798846" cy="711011"/>
            </a:xfrm>
            <a:custGeom>
              <a:avLst/>
              <a:gdLst>
                <a:gd name="T0" fmla="*/ 0 w 2523"/>
                <a:gd name="T1" fmla="*/ 0 h 2792"/>
                <a:gd name="T2" fmla="*/ 2416 w 2523"/>
                <a:gd name="T3" fmla="*/ 0 h 2792"/>
                <a:gd name="T4" fmla="*/ 2424 w 2523"/>
                <a:gd name="T5" fmla="*/ 8 h 2792"/>
                <a:gd name="T6" fmla="*/ 2424 w 2523"/>
                <a:gd name="T7" fmla="*/ 2664 h 2792"/>
                <a:gd name="T8" fmla="*/ 2408 w 2523"/>
                <a:gd name="T9" fmla="*/ 2664 h 2792"/>
                <a:gd name="T10" fmla="*/ 2408 w 2523"/>
                <a:gd name="T11" fmla="*/ 8 h 2792"/>
                <a:gd name="T12" fmla="*/ 2416 w 2523"/>
                <a:gd name="T13" fmla="*/ 16 h 2792"/>
                <a:gd name="T14" fmla="*/ 0 w 2523"/>
                <a:gd name="T15" fmla="*/ 16 h 2792"/>
                <a:gd name="T16" fmla="*/ 0 w 2523"/>
                <a:gd name="T17" fmla="*/ 0 h 2792"/>
                <a:gd name="T18" fmla="*/ 2416 w 2523"/>
                <a:gd name="T19" fmla="*/ 2664 h 2792"/>
                <a:gd name="T20" fmla="*/ 2523 w 2523"/>
                <a:gd name="T21" fmla="*/ 2579 h 2792"/>
                <a:gd name="T22" fmla="*/ 2416 w 2523"/>
                <a:gd name="T23" fmla="*/ 2792 h 2792"/>
                <a:gd name="T24" fmla="*/ 2310 w 2523"/>
                <a:gd name="T25" fmla="*/ 2579 h 2792"/>
                <a:gd name="T26" fmla="*/ 2416 w 2523"/>
                <a:gd name="T27" fmla="*/ 2664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23" h="2792">
                  <a:moveTo>
                    <a:pt x="0" y="0"/>
                  </a:moveTo>
                  <a:lnTo>
                    <a:pt x="2416" y="0"/>
                  </a:lnTo>
                  <a:cubicBezTo>
                    <a:pt x="2421" y="0"/>
                    <a:pt x="2424" y="4"/>
                    <a:pt x="2424" y="8"/>
                  </a:cubicBezTo>
                  <a:lnTo>
                    <a:pt x="2424" y="2664"/>
                  </a:lnTo>
                  <a:lnTo>
                    <a:pt x="2408" y="2664"/>
                  </a:lnTo>
                  <a:lnTo>
                    <a:pt x="2408" y="8"/>
                  </a:lnTo>
                  <a:lnTo>
                    <a:pt x="2416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2416" y="2664"/>
                  </a:moveTo>
                  <a:lnTo>
                    <a:pt x="2523" y="2579"/>
                  </a:lnTo>
                  <a:lnTo>
                    <a:pt x="2416" y="2792"/>
                  </a:lnTo>
                  <a:lnTo>
                    <a:pt x="2310" y="2579"/>
                  </a:lnTo>
                  <a:lnTo>
                    <a:pt x="2416" y="2664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 sz="7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0B306B16-BA3B-4997-9BCC-44F3BEDD4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4880" y="1920232"/>
              <a:ext cx="842302" cy="148334"/>
            </a:xfrm>
            <a:custGeom>
              <a:avLst/>
              <a:gdLst>
                <a:gd name="T0" fmla="*/ 3226 w 3226"/>
                <a:gd name="T1" fmla="*/ 0 h 584"/>
                <a:gd name="T2" fmla="*/ 106 w 3226"/>
                <a:gd name="T3" fmla="*/ 0 h 584"/>
                <a:gd name="T4" fmla="*/ 98 w 3226"/>
                <a:gd name="T5" fmla="*/ 8 h 584"/>
                <a:gd name="T6" fmla="*/ 98 w 3226"/>
                <a:gd name="T7" fmla="*/ 456 h 584"/>
                <a:gd name="T8" fmla="*/ 114 w 3226"/>
                <a:gd name="T9" fmla="*/ 456 h 584"/>
                <a:gd name="T10" fmla="*/ 114 w 3226"/>
                <a:gd name="T11" fmla="*/ 8 h 584"/>
                <a:gd name="T12" fmla="*/ 106 w 3226"/>
                <a:gd name="T13" fmla="*/ 16 h 584"/>
                <a:gd name="T14" fmla="*/ 3226 w 3226"/>
                <a:gd name="T15" fmla="*/ 16 h 584"/>
                <a:gd name="T16" fmla="*/ 3226 w 3226"/>
                <a:gd name="T17" fmla="*/ 0 h 584"/>
                <a:gd name="T18" fmla="*/ 106 w 3226"/>
                <a:gd name="T19" fmla="*/ 456 h 584"/>
                <a:gd name="T20" fmla="*/ 0 w 3226"/>
                <a:gd name="T21" fmla="*/ 371 h 584"/>
                <a:gd name="T22" fmla="*/ 106 w 3226"/>
                <a:gd name="T23" fmla="*/ 584 h 584"/>
                <a:gd name="T24" fmla="*/ 213 w 3226"/>
                <a:gd name="T25" fmla="*/ 371 h 584"/>
                <a:gd name="T26" fmla="*/ 106 w 3226"/>
                <a:gd name="T27" fmla="*/ 456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26" h="584">
                  <a:moveTo>
                    <a:pt x="3226" y="0"/>
                  </a:moveTo>
                  <a:lnTo>
                    <a:pt x="106" y="0"/>
                  </a:lnTo>
                  <a:cubicBezTo>
                    <a:pt x="102" y="0"/>
                    <a:pt x="98" y="4"/>
                    <a:pt x="98" y="8"/>
                  </a:cubicBezTo>
                  <a:lnTo>
                    <a:pt x="98" y="456"/>
                  </a:lnTo>
                  <a:lnTo>
                    <a:pt x="114" y="456"/>
                  </a:lnTo>
                  <a:lnTo>
                    <a:pt x="114" y="8"/>
                  </a:lnTo>
                  <a:lnTo>
                    <a:pt x="106" y="16"/>
                  </a:lnTo>
                  <a:lnTo>
                    <a:pt x="3226" y="16"/>
                  </a:lnTo>
                  <a:lnTo>
                    <a:pt x="3226" y="0"/>
                  </a:lnTo>
                  <a:close/>
                  <a:moveTo>
                    <a:pt x="106" y="456"/>
                  </a:moveTo>
                  <a:lnTo>
                    <a:pt x="0" y="371"/>
                  </a:lnTo>
                  <a:lnTo>
                    <a:pt x="106" y="584"/>
                  </a:lnTo>
                  <a:lnTo>
                    <a:pt x="213" y="371"/>
                  </a:lnTo>
                  <a:lnTo>
                    <a:pt x="106" y="456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 sz="7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15F2949E-3F75-45DB-A4D2-6B1C1C9D5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2070" y="2072623"/>
              <a:ext cx="1428954" cy="448158"/>
            </a:xfrm>
            <a:custGeom>
              <a:avLst/>
              <a:gdLst>
                <a:gd name="T0" fmla="*/ 0 w 3091"/>
                <a:gd name="T1" fmla="*/ 497 h 994"/>
                <a:gd name="T2" fmla="*/ 1546 w 3091"/>
                <a:gd name="T3" fmla="*/ 0 h 994"/>
                <a:gd name="T4" fmla="*/ 3091 w 3091"/>
                <a:gd name="T5" fmla="*/ 497 h 994"/>
                <a:gd name="T6" fmla="*/ 1546 w 3091"/>
                <a:gd name="T7" fmla="*/ 994 h 994"/>
                <a:gd name="T8" fmla="*/ 0 w 3091"/>
                <a:gd name="T9" fmla="*/ 497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1" h="994">
                  <a:moveTo>
                    <a:pt x="0" y="497"/>
                  </a:moveTo>
                  <a:lnTo>
                    <a:pt x="1546" y="0"/>
                  </a:lnTo>
                  <a:lnTo>
                    <a:pt x="3091" y="497"/>
                  </a:lnTo>
                  <a:lnTo>
                    <a:pt x="1546" y="994"/>
                  </a:lnTo>
                  <a:lnTo>
                    <a:pt x="0" y="4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ja-JP" sz="700" kern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丸ｺﾞｼｯｸM-PRO" panose="020F0600000000000000" pitchFamily="50" charset="-128"/>
                </a:rPr>
                <a:t>劣化状態の</a:t>
              </a:r>
              <a:endParaRPr lang="ja-JP" sz="700" kern="10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  <a:p>
              <a:pPr algn="ctr">
                <a:lnSpc>
                  <a:spcPts val="1200"/>
                </a:lnSpc>
              </a:pPr>
              <a:r>
                <a:rPr lang="ja-JP" sz="700" kern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丸ｺﾞｼｯｸM-PRO" panose="020F0600000000000000" pitchFamily="50" charset="-128"/>
                </a:rPr>
                <a:t>把握が可能か</a:t>
              </a:r>
              <a:endParaRPr lang="ja-JP" sz="700" kern="10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4D5ED64-D612-4085-AB3E-9F2D85AC4F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5136" y="2070820"/>
              <a:ext cx="1442823" cy="452666"/>
            </a:xfrm>
            <a:custGeom>
              <a:avLst/>
              <a:gdLst>
                <a:gd name="T0" fmla="*/ 0 w 3121"/>
                <a:gd name="T1" fmla="*/ 501 h 1004"/>
                <a:gd name="T2" fmla="*/ 1561 w 3121"/>
                <a:gd name="T3" fmla="*/ 0 h 1004"/>
                <a:gd name="T4" fmla="*/ 3121 w 3121"/>
                <a:gd name="T5" fmla="*/ 501 h 1004"/>
                <a:gd name="T6" fmla="*/ 1561 w 3121"/>
                <a:gd name="T7" fmla="*/ 1004 h 1004"/>
                <a:gd name="T8" fmla="*/ 0 w 3121"/>
                <a:gd name="T9" fmla="*/ 501 h 1004"/>
                <a:gd name="T10" fmla="*/ 1562 w 3121"/>
                <a:gd name="T11" fmla="*/ 994 h 1004"/>
                <a:gd name="T12" fmla="*/ 1559 w 3121"/>
                <a:gd name="T13" fmla="*/ 994 h 1004"/>
                <a:gd name="T14" fmla="*/ 3105 w 3121"/>
                <a:gd name="T15" fmla="*/ 497 h 1004"/>
                <a:gd name="T16" fmla="*/ 3105 w 3121"/>
                <a:gd name="T17" fmla="*/ 506 h 1004"/>
                <a:gd name="T18" fmla="*/ 1559 w 3121"/>
                <a:gd name="T19" fmla="*/ 9 h 1004"/>
                <a:gd name="T20" fmla="*/ 1562 w 3121"/>
                <a:gd name="T21" fmla="*/ 9 h 1004"/>
                <a:gd name="T22" fmla="*/ 17 w 3121"/>
                <a:gd name="T23" fmla="*/ 506 h 1004"/>
                <a:gd name="T24" fmla="*/ 17 w 3121"/>
                <a:gd name="T25" fmla="*/ 497 h 1004"/>
                <a:gd name="T26" fmla="*/ 1562 w 3121"/>
                <a:gd name="T27" fmla="*/ 994 h 10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21" h="1004">
                  <a:moveTo>
                    <a:pt x="0" y="501"/>
                  </a:moveTo>
                  <a:lnTo>
                    <a:pt x="1561" y="0"/>
                  </a:lnTo>
                  <a:lnTo>
                    <a:pt x="3121" y="501"/>
                  </a:lnTo>
                  <a:lnTo>
                    <a:pt x="1561" y="1004"/>
                  </a:lnTo>
                  <a:lnTo>
                    <a:pt x="0" y="501"/>
                  </a:lnTo>
                  <a:close/>
                  <a:moveTo>
                    <a:pt x="1562" y="994"/>
                  </a:moveTo>
                  <a:lnTo>
                    <a:pt x="1559" y="994"/>
                  </a:lnTo>
                  <a:lnTo>
                    <a:pt x="3105" y="497"/>
                  </a:lnTo>
                  <a:lnTo>
                    <a:pt x="3105" y="506"/>
                  </a:lnTo>
                  <a:lnTo>
                    <a:pt x="1559" y="9"/>
                  </a:lnTo>
                  <a:lnTo>
                    <a:pt x="1562" y="9"/>
                  </a:lnTo>
                  <a:lnTo>
                    <a:pt x="17" y="506"/>
                  </a:lnTo>
                  <a:lnTo>
                    <a:pt x="17" y="497"/>
                  </a:lnTo>
                  <a:lnTo>
                    <a:pt x="1562" y="994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 sz="7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6502AC1A-D9C6-49AD-ADF7-52BF6F86F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3053" y="2605543"/>
              <a:ext cx="167260" cy="11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/>
              <a:r>
                <a:rPr lang="en-US" sz="700" kern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丸ｺﾞｼｯｸM-PRO" panose="020F0600000000000000" pitchFamily="50" charset="-128"/>
                </a:rPr>
                <a:t>Yes</a:t>
              </a:r>
              <a:endParaRPr lang="ja-JP" sz="700" kern="10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D9C0FE81-07BE-4F0C-894F-48138C8B2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1805" y="1783620"/>
              <a:ext cx="180126" cy="11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/>
              <a:r>
                <a:rPr lang="ja-JP" sz="700" kern="0" dirty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丸ｺﾞｼｯｸM-PRO" panose="020F0600000000000000" pitchFamily="50" charset="-128"/>
                </a:rPr>
                <a:t>低い</a:t>
              </a:r>
              <a:endParaRPr 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C6B2C217-E98D-4F45-A56C-A880D0A65E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7645" y="3019886"/>
              <a:ext cx="1206127" cy="187108"/>
            </a:xfrm>
            <a:custGeom>
              <a:avLst/>
              <a:gdLst>
                <a:gd name="T0" fmla="*/ 0 w 2269"/>
                <a:gd name="T1" fmla="*/ 0 h 335"/>
                <a:gd name="T2" fmla="*/ 2269 w 2269"/>
                <a:gd name="T3" fmla="*/ 0 h 335"/>
                <a:gd name="T4" fmla="*/ 2269 w 2269"/>
                <a:gd name="T5" fmla="*/ 335 h 335"/>
                <a:gd name="T6" fmla="*/ 0 w 2269"/>
                <a:gd name="T7" fmla="*/ 335 h 335"/>
                <a:gd name="T8" fmla="*/ 0 w 2269"/>
                <a:gd name="T9" fmla="*/ 0 h 335"/>
                <a:gd name="T10" fmla="*/ 9 w 2269"/>
                <a:gd name="T11" fmla="*/ 330 h 335"/>
                <a:gd name="T12" fmla="*/ 5 w 2269"/>
                <a:gd name="T13" fmla="*/ 326 h 335"/>
                <a:gd name="T14" fmla="*/ 2264 w 2269"/>
                <a:gd name="T15" fmla="*/ 326 h 335"/>
                <a:gd name="T16" fmla="*/ 2260 w 2269"/>
                <a:gd name="T17" fmla="*/ 330 h 335"/>
                <a:gd name="T18" fmla="*/ 2260 w 2269"/>
                <a:gd name="T19" fmla="*/ 5 h 335"/>
                <a:gd name="T20" fmla="*/ 2264 w 2269"/>
                <a:gd name="T21" fmla="*/ 9 h 335"/>
                <a:gd name="T22" fmla="*/ 5 w 2269"/>
                <a:gd name="T23" fmla="*/ 9 h 335"/>
                <a:gd name="T24" fmla="*/ 9 w 2269"/>
                <a:gd name="T25" fmla="*/ 5 h 335"/>
                <a:gd name="T26" fmla="*/ 9 w 2269"/>
                <a:gd name="T27" fmla="*/ 33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9" h="335">
                  <a:moveTo>
                    <a:pt x="0" y="0"/>
                  </a:moveTo>
                  <a:lnTo>
                    <a:pt x="2269" y="0"/>
                  </a:lnTo>
                  <a:lnTo>
                    <a:pt x="2269" y="335"/>
                  </a:lnTo>
                  <a:lnTo>
                    <a:pt x="0" y="335"/>
                  </a:lnTo>
                  <a:lnTo>
                    <a:pt x="0" y="0"/>
                  </a:lnTo>
                  <a:close/>
                  <a:moveTo>
                    <a:pt x="9" y="330"/>
                  </a:moveTo>
                  <a:lnTo>
                    <a:pt x="5" y="326"/>
                  </a:lnTo>
                  <a:lnTo>
                    <a:pt x="2264" y="326"/>
                  </a:lnTo>
                  <a:lnTo>
                    <a:pt x="2260" y="330"/>
                  </a:lnTo>
                  <a:lnTo>
                    <a:pt x="2260" y="5"/>
                  </a:lnTo>
                  <a:lnTo>
                    <a:pt x="2264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33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just">
                <a:lnSpc>
                  <a:spcPts val="1200"/>
                </a:lnSpc>
              </a:pPr>
              <a:r>
                <a:rPr lang="ja-JP" sz="700" kern="0" dirty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丸ｺﾞｼｯｸM-PRO" panose="020F0600000000000000" pitchFamily="50" charset="-128"/>
                </a:rPr>
                <a:t>状態監視保全対象</a:t>
              </a:r>
              <a:r>
                <a:rPr lang="ja-JP" sz="700" kern="100" dirty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機器</a:t>
              </a:r>
              <a:endParaRPr 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59A4C604-5204-4C30-9772-24346B0EC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881" y="2128079"/>
              <a:ext cx="131878" cy="11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/>
              <a:r>
                <a:rPr lang="en-US" sz="700" kern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丸ｺﾞｼｯｸM-PRO" panose="020F0600000000000000" pitchFamily="50" charset="-128"/>
                </a:rPr>
                <a:t>No</a:t>
              </a:r>
              <a:endParaRPr lang="ja-JP" sz="700" kern="10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1ED4D6E3-70F1-4CF4-ADE4-F944EA18F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136" y="1940520"/>
              <a:ext cx="337013" cy="1077562"/>
            </a:xfrm>
            <a:custGeom>
              <a:avLst/>
              <a:gdLst>
                <a:gd name="T0" fmla="*/ 0 w 1291"/>
                <a:gd name="T1" fmla="*/ 0 h 4232"/>
                <a:gd name="T2" fmla="*/ 1184 w 1291"/>
                <a:gd name="T3" fmla="*/ 0 h 4232"/>
                <a:gd name="T4" fmla="*/ 1192 w 1291"/>
                <a:gd name="T5" fmla="*/ 8 h 4232"/>
                <a:gd name="T6" fmla="*/ 1192 w 1291"/>
                <a:gd name="T7" fmla="*/ 4104 h 4232"/>
                <a:gd name="T8" fmla="*/ 1176 w 1291"/>
                <a:gd name="T9" fmla="*/ 4104 h 4232"/>
                <a:gd name="T10" fmla="*/ 1176 w 1291"/>
                <a:gd name="T11" fmla="*/ 8 h 4232"/>
                <a:gd name="T12" fmla="*/ 1184 w 1291"/>
                <a:gd name="T13" fmla="*/ 16 h 4232"/>
                <a:gd name="T14" fmla="*/ 0 w 1291"/>
                <a:gd name="T15" fmla="*/ 16 h 4232"/>
                <a:gd name="T16" fmla="*/ 0 w 1291"/>
                <a:gd name="T17" fmla="*/ 0 h 4232"/>
                <a:gd name="T18" fmla="*/ 1184 w 1291"/>
                <a:gd name="T19" fmla="*/ 4104 h 4232"/>
                <a:gd name="T20" fmla="*/ 1291 w 1291"/>
                <a:gd name="T21" fmla="*/ 4019 h 4232"/>
                <a:gd name="T22" fmla="*/ 1184 w 1291"/>
                <a:gd name="T23" fmla="*/ 4232 h 4232"/>
                <a:gd name="T24" fmla="*/ 1078 w 1291"/>
                <a:gd name="T25" fmla="*/ 4019 h 4232"/>
                <a:gd name="T26" fmla="*/ 1184 w 1291"/>
                <a:gd name="T27" fmla="*/ 4104 h 4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1" h="4232">
                  <a:moveTo>
                    <a:pt x="0" y="0"/>
                  </a:moveTo>
                  <a:lnTo>
                    <a:pt x="1184" y="0"/>
                  </a:lnTo>
                  <a:cubicBezTo>
                    <a:pt x="1189" y="0"/>
                    <a:pt x="1192" y="4"/>
                    <a:pt x="1192" y="8"/>
                  </a:cubicBezTo>
                  <a:lnTo>
                    <a:pt x="1192" y="4104"/>
                  </a:lnTo>
                  <a:lnTo>
                    <a:pt x="1176" y="4104"/>
                  </a:lnTo>
                  <a:lnTo>
                    <a:pt x="1176" y="8"/>
                  </a:lnTo>
                  <a:lnTo>
                    <a:pt x="1184" y="16"/>
                  </a:lnTo>
                  <a:lnTo>
                    <a:pt x="0" y="16"/>
                  </a:lnTo>
                  <a:lnTo>
                    <a:pt x="0" y="0"/>
                  </a:lnTo>
                  <a:close/>
                  <a:moveTo>
                    <a:pt x="1184" y="4104"/>
                  </a:moveTo>
                  <a:lnTo>
                    <a:pt x="1291" y="4019"/>
                  </a:lnTo>
                  <a:lnTo>
                    <a:pt x="1184" y="4232"/>
                  </a:lnTo>
                  <a:lnTo>
                    <a:pt x="1078" y="4019"/>
                  </a:lnTo>
                  <a:lnTo>
                    <a:pt x="1184" y="4104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ja-JP" altLang="en-US" sz="7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FF4EEC2E-BFC4-40CF-B5E1-24ED09F8D3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4942" y="1316977"/>
              <a:ext cx="1525111" cy="187559"/>
            </a:xfrm>
            <a:custGeom>
              <a:avLst/>
              <a:gdLst>
                <a:gd name="T0" fmla="*/ 2873 w 3299"/>
                <a:gd name="T1" fmla="*/ 4 h 416"/>
                <a:gd name="T2" fmla="*/ 3103 w 3299"/>
                <a:gd name="T3" fmla="*/ 47 h 416"/>
                <a:gd name="T4" fmla="*/ 3206 w 3299"/>
                <a:gd name="T5" fmla="*/ 91 h 416"/>
                <a:gd name="T6" fmla="*/ 3275 w 3299"/>
                <a:gd name="T7" fmla="*/ 145 h 416"/>
                <a:gd name="T8" fmla="*/ 3299 w 3299"/>
                <a:gd name="T9" fmla="*/ 208 h 416"/>
                <a:gd name="T10" fmla="*/ 3275 w 3299"/>
                <a:gd name="T11" fmla="*/ 272 h 416"/>
                <a:gd name="T12" fmla="*/ 3206 w 3299"/>
                <a:gd name="T13" fmla="*/ 325 h 416"/>
                <a:gd name="T14" fmla="*/ 3103 w 3299"/>
                <a:gd name="T15" fmla="*/ 370 h 416"/>
                <a:gd name="T16" fmla="*/ 2873 w 3299"/>
                <a:gd name="T17" fmla="*/ 412 h 416"/>
                <a:gd name="T18" fmla="*/ 427 w 3299"/>
                <a:gd name="T19" fmla="*/ 412 h 416"/>
                <a:gd name="T20" fmla="*/ 196 w 3299"/>
                <a:gd name="T21" fmla="*/ 370 h 416"/>
                <a:gd name="T22" fmla="*/ 93 w 3299"/>
                <a:gd name="T23" fmla="*/ 325 h 416"/>
                <a:gd name="T24" fmla="*/ 25 w 3299"/>
                <a:gd name="T25" fmla="*/ 272 h 416"/>
                <a:gd name="T26" fmla="*/ 0 w 3299"/>
                <a:gd name="T27" fmla="*/ 208 h 416"/>
                <a:gd name="T28" fmla="*/ 25 w 3299"/>
                <a:gd name="T29" fmla="*/ 145 h 416"/>
                <a:gd name="T30" fmla="*/ 93 w 3299"/>
                <a:gd name="T31" fmla="*/ 91 h 416"/>
                <a:gd name="T32" fmla="*/ 196 w 3299"/>
                <a:gd name="T33" fmla="*/ 47 h 416"/>
                <a:gd name="T34" fmla="*/ 427 w 3299"/>
                <a:gd name="T35" fmla="*/ 4 h 416"/>
                <a:gd name="T36" fmla="*/ 428 w 3299"/>
                <a:gd name="T37" fmla="*/ 13 h 416"/>
                <a:gd name="T38" fmla="*/ 239 w 3299"/>
                <a:gd name="T39" fmla="*/ 44 h 416"/>
                <a:gd name="T40" fmla="*/ 199 w 3299"/>
                <a:gd name="T41" fmla="*/ 55 h 416"/>
                <a:gd name="T42" fmla="*/ 128 w 3299"/>
                <a:gd name="T43" fmla="*/ 83 h 416"/>
                <a:gd name="T44" fmla="*/ 98 w 3299"/>
                <a:gd name="T45" fmla="*/ 98 h 416"/>
                <a:gd name="T46" fmla="*/ 49 w 3299"/>
                <a:gd name="T47" fmla="*/ 133 h 416"/>
                <a:gd name="T48" fmla="*/ 32 w 3299"/>
                <a:gd name="T49" fmla="*/ 150 h 416"/>
                <a:gd name="T50" fmla="*/ 12 w 3299"/>
                <a:gd name="T51" fmla="*/ 189 h 416"/>
                <a:gd name="T52" fmla="*/ 9 w 3299"/>
                <a:gd name="T53" fmla="*/ 207 h 416"/>
                <a:gd name="T54" fmla="*/ 20 w 3299"/>
                <a:gd name="T55" fmla="*/ 248 h 416"/>
                <a:gd name="T56" fmla="*/ 32 w 3299"/>
                <a:gd name="T57" fmla="*/ 266 h 416"/>
                <a:gd name="T58" fmla="*/ 72 w 3299"/>
                <a:gd name="T59" fmla="*/ 302 h 416"/>
                <a:gd name="T60" fmla="*/ 97 w 3299"/>
                <a:gd name="T61" fmla="*/ 318 h 416"/>
                <a:gd name="T62" fmla="*/ 162 w 3299"/>
                <a:gd name="T63" fmla="*/ 348 h 416"/>
                <a:gd name="T64" fmla="*/ 199 w 3299"/>
                <a:gd name="T65" fmla="*/ 361 h 416"/>
                <a:gd name="T66" fmla="*/ 329 w 3299"/>
                <a:gd name="T67" fmla="*/ 392 h 416"/>
                <a:gd name="T68" fmla="*/ 428 w 3299"/>
                <a:gd name="T69" fmla="*/ 403 h 416"/>
                <a:gd name="T70" fmla="*/ 2766 w 3299"/>
                <a:gd name="T71" fmla="*/ 407 h 416"/>
                <a:gd name="T72" fmla="*/ 2872 w 3299"/>
                <a:gd name="T73" fmla="*/ 403 h 416"/>
                <a:gd name="T74" fmla="*/ 3061 w 3299"/>
                <a:gd name="T75" fmla="*/ 373 h 416"/>
                <a:gd name="T76" fmla="*/ 3101 w 3299"/>
                <a:gd name="T77" fmla="*/ 361 h 416"/>
                <a:gd name="T78" fmla="*/ 3172 w 3299"/>
                <a:gd name="T79" fmla="*/ 333 h 416"/>
                <a:gd name="T80" fmla="*/ 3202 w 3299"/>
                <a:gd name="T81" fmla="*/ 318 h 416"/>
                <a:gd name="T82" fmla="*/ 3250 w 3299"/>
                <a:gd name="T83" fmla="*/ 284 h 416"/>
                <a:gd name="T84" fmla="*/ 3267 w 3299"/>
                <a:gd name="T85" fmla="*/ 266 h 416"/>
                <a:gd name="T86" fmla="*/ 3288 w 3299"/>
                <a:gd name="T87" fmla="*/ 228 h 416"/>
                <a:gd name="T88" fmla="*/ 3290 w 3299"/>
                <a:gd name="T89" fmla="*/ 209 h 416"/>
                <a:gd name="T90" fmla="*/ 3280 w 3299"/>
                <a:gd name="T91" fmla="*/ 169 h 416"/>
                <a:gd name="T92" fmla="*/ 3268 w 3299"/>
                <a:gd name="T93" fmla="*/ 151 h 416"/>
                <a:gd name="T94" fmla="*/ 3228 w 3299"/>
                <a:gd name="T95" fmla="*/ 115 h 416"/>
                <a:gd name="T96" fmla="*/ 3202 w 3299"/>
                <a:gd name="T97" fmla="*/ 99 h 416"/>
                <a:gd name="T98" fmla="*/ 3138 w 3299"/>
                <a:gd name="T99" fmla="*/ 69 h 416"/>
                <a:gd name="T100" fmla="*/ 3101 w 3299"/>
                <a:gd name="T101" fmla="*/ 55 h 416"/>
                <a:gd name="T102" fmla="*/ 2971 w 3299"/>
                <a:gd name="T103" fmla="*/ 25 h 416"/>
                <a:gd name="T104" fmla="*/ 2872 w 3299"/>
                <a:gd name="T105" fmla="*/ 13 h 416"/>
                <a:gd name="T106" fmla="*/ 534 w 3299"/>
                <a:gd name="T107" fmla="*/ 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99" h="416">
                  <a:moveTo>
                    <a:pt x="534" y="0"/>
                  </a:moveTo>
                  <a:lnTo>
                    <a:pt x="2766" y="0"/>
                  </a:lnTo>
                  <a:lnTo>
                    <a:pt x="2873" y="4"/>
                  </a:lnTo>
                  <a:lnTo>
                    <a:pt x="2972" y="17"/>
                  </a:lnTo>
                  <a:lnTo>
                    <a:pt x="3062" y="36"/>
                  </a:lnTo>
                  <a:lnTo>
                    <a:pt x="3103" y="47"/>
                  </a:lnTo>
                  <a:lnTo>
                    <a:pt x="3141" y="61"/>
                  </a:lnTo>
                  <a:lnTo>
                    <a:pt x="3176" y="75"/>
                  </a:lnTo>
                  <a:lnTo>
                    <a:pt x="3206" y="91"/>
                  </a:lnTo>
                  <a:lnTo>
                    <a:pt x="3233" y="108"/>
                  </a:lnTo>
                  <a:lnTo>
                    <a:pt x="3256" y="126"/>
                  </a:lnTo>
                  <a:lnTo>
                    <a:pt x="3275" y="145"/>
                  </a:lnTo>
                  <a:lnTo>
                    <a:pt x="3288" y="166"/>
                  </a:lnTo>
                  <a:lnTo>
                    <a:pt x="3296" y="186"/>
                  </a:lnTo>
                  <a:lnTo>
                    <a:pt x="3299" y="208"/>
                  </a:lnTo>
                  <a:lnTo>
                    <a:pt x="3296" y="230"/>
                  </a:lnTo>
                  <a:lnTo>
                    <a:pt x="3288" y="251"/>
                  </a:lnTo>
                  <a:lnTo>
                    <a:pt x="3275" y="272"/>
                  </a:lnTo>
                  <a:lnTo>
                    <a:pt x="3256" y="290"/>
                  </a:lnTo>
                  <a:lnTo>
                    <a:pt x="3233" y="309"/>
                  </a:lnTo>
                  <a:lnTo>
                    <a:pt x="3206" y="325"/>
                  </a:lnTo>
                  <a:lnTo>
                    <a:pt x="3176" y="342"/>
                  </a:lnTo>
                  <a:lnTo>
                    <a:pt x="3141" y="357"/>
                  </a:lnTo>
                  <a:lnTo>
                    <a:pt x="3103" y="370"/>
                  </a:lnTo>
                  <a:lnTo>
                    <a:pt x="3062" y="381"/>
                  </a:lnTo>
                  <a:lnTo>
                    <a:pt x="2972" y="400"/>
                  </a:lnTo>
                  <a:lnTo>
                    <a:pt x="2873" y="412"/>
                  </a:lnTo>
                  <a:lnTo>
                    <a:pt x="2766" y="416"/>
                  </a:lnTo>
                  <a:lnTo>
                    <a:pt x="534" y="416"/>
                  </a:lnTo>
                  <a:lnTo>
                    <a:pt x="427" y="412"/>
                  </a:lnTo>
                  <a:lnTo>
                    <a:pt x="327" y="400"/>
                  </a:lnTo>
                  <a:lnTo>
                    <a:pt x="237" y="381"/>
                  </a:lnTo>
                  <a:lnTo>
                    <a:pt x="196" y="370"/>
                  </a:lnTo>
                  <a:lnTo>
                    <a:pt x="159" y="357"/>
                  </a:lnTo>
                  <a:lnTo>
                    <a:pt x="124" y="342"/>
                  </a:lnTo>
                  <a:lnTo>
                    <a:pt x="93" y="325"/>
                  </a:lnTo>
                  <a:lnTo>
                    <a:pt x="66" y="309"/>
                  </a:lnTo>
                  <a:lnTo>
                    <a:pt x="43" y="290"/>
                  </a:lnTo>
                  <a:lnTo>
                    <a:pt x="25" y="272"/>
                  </a:lnTo>
                  <a:lnTo>
                    <a:pt x="11" y="251"/>
                  </a:lnTo>
                  <a:lnTo>
                    <a:pt x="3" y="230"/>
                  </a:lnTo>
                  <a:lnTo>
                    <a:pt x="0" y="208"/>
                  </a:lnTo>
                  <a:lnTo>
                    <a:pt x="3" y="186"/>
                  </a:lnTo>
                  <a:lnTo>
                    <a:pt x="11" y="166"/>
                  </a:lnTo>
                  <a:lnTo>
                    <a:pt x="25" y="145"/>
                  </a:lnTo>
                  <a:lnTo>
                    <a:pt x="43" y="126"/>
                  </a:lnTo>
                  <a:lnTo>
                    <a:pt x="66" y="108"/>
                  </a:lnTo>
                  <a:lnTo>
                    <a:pt x="93" y="91"/>
                  </a:lnTo>
                  <a:lnTo>
                    <a:pt x="124" y="75"/>
                  </a:lnTo>
                  <a:lnTo>
                    <a:pt x="159" y="61"/>
                  </a:lnTo>
                  <a:lnTo>
                    <a:pt x="196" y="47"/>
                  </a:lnTo>
                  <a:lnTo>
                    <a:pt x="237" y="36"/>
                  </a:lnTo>
                  <a:lnTo>
                    <a:pt x="327" y="17"/>
                  </a:lnTo>
                  <a:lnTo>
                    <a:pt x="427" y="4"/>
                  </a:lnTo>
                  <a:lnTo>
                    <a:pt x="534" y="0"/>
                  </a:lnTo>
                  <a:close/>
                  <a:moveTo>
                    <a:pt x="428" y="13"/>
                  </a:moveTo>
                  <a:lnTo>
                    <a:pt x="428" y="13"/>
                  </a:lnTo>
                  <a:lnTo>
                    <a:pt x="328" y="25"/>
                  </a:lnTo>
                  <a:lnTo>
                    <a:pt x="329" y="25"/>
                  </a:lnTo>
                  <a:lnTo>
                    <a:pt x="239" y="44"/>
                  </a:lnTo>
                  <a:lnTo>
                    <a:pt x="239" y="44"/>
                  </a:lnTo>
                  <a:lnTo>
                    <a:pt x="199" y="55"/>
                  </a:lnTo>
                  <a:lnTo>
                    <a:pt x="199" y="55"/>
                  </a:lnTo>
                  <a:lnTo>
                    <a:pt x="162" y="69"/>
                  </a:lnTo>
                  <a:lnTo>
                    <a:pt x="162" y="69"/>
                  </a:lnTo>
                  <a:lnTo>
                    <a:pt x="128" y="83"/>
                  </a:lnTo>
                  <a:lnTo>
                    <a:pt x="128" y="83"/>
                  </a:lnTo>
                  <a:lnTo>
                    <a:pt x="97" y="99"/>
                  </a:lnTo>
                  <a:lnTo>
                    <a:pt x="98" y="98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49" y="133"/>
                  </a:lnTo>
                  <a:lnTo>
                    <a:pt x="50" y="132"/>
                  </a:lnTo>
                  <a:lnTo>
                    <a:pt x="32" y="151"/>
                  </a:lnTo>
                  <a:lnTo>
                    <a:pt x="32" y="150"/>
                  </a:lnTo>
                  <a:lnTo>
                    <a:pt x="19" y="170"/>
                  </a:lnTo>
                  <a:lnTo>
                    <a:pt x="20" y="169"/>
                  </a:lnTo>
                  <a:lnTo>
                    <a:pt x="12" y="189"/>
                  </a:lnTo>
                  <a:lnTo>
                    <a:pt x="12" y="188"/>
                  </a:lnTo>
                  <a:lnTo>
                    <a:pt x="9" y="209"/>
                  </a:lnTo>
                  <a:lnTo>
                    <a:pt x="9" y="207"/>
                  </a:lnTo>
                  <a:lnTo>
                    <a:pt x="12" y="228"/>
                  </a:lnTo>
                  <a:lnTo>
                    <a:pt x="12" y="228"/>
                  </a:lnTo>
                  <a:lnTo>
                    <a:pt x="20" y="248"/>
                  </a:lnTo>
                  <a:lnTo>
                    <a:pt x="19" y="247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50" y="284"/>
                  </a:lnTo>
                  <a:lnTo>
                    <a:pt x="50" y="284"/>
                  </a:lnTo>
                  <a:lnTo>
                    <a:pt x="72" y="302"/>
                  </a:lnTo>
                  <a:lnTo>
                    <a:pt x="71" y="302"/>
                  </a:lnTo>
                  <a:lnTo>
                    <a:pt x="98" y="318"/>
                  </a:lnTo>
                  <a:lnTo>
                    <a:pt x="97" y="318"/>
                  </a:lnTo>
                  <a:lnTo>
                    <a:pt x="128" y="333"/>
                  </a:lnTo>
                  <a:lnTo>
                    <a:pt x="128" y="333"/>
                  </a:lnTo>
                  <a:lnTo>
                    <a:pt x="162" y="348"/>
                  </a:lnTo>
                  <a:lnTo>
                    <a:pt x="162" y="348"/>
                  </a:lnTo>
                  <a:lnTo>
                    <a:pt x="199" y="361"/>
                  </a:lnTo>
                  <a:lnTo>
                    <a:pt x="199" y="361"/>
                  </a:lnTo>
                  <a:lnTo>
                    <a:pt x="239" y="373"/>
                  </a:lnTo>
                  <a:lnTo>
                    <a:pt x="239" y="373"/>
                  </a:lnTo>
                  <a:lnTo>
                    <a:pt x="329" y="392"/>
                  </a:lnTo>
                  <a:lnTo>
                    <a:pt x="328" y="392"/>
                  </a:lnTo>
                  <a:lnTo>
                    <a:pt x="428" y="403"/>
                  </a:lnTo>
                  <a:lnTo>
                    <a:pt x="428" y="403"/>
                  </a:lnTo>
                  <a:lnTo>
                    <a:pt x="534" y="407"/>
                  </a:lnTo>
                  <a:lnTo>
                    <a:pt x="534" y="407"/>
                  </a:lnTo>
                  <a:lnTo>
                    <a:pt x="2766" y="407"/>
                  </a:lnTo>
                  <a:lnTo>
                    <a:pt x="2766" y="407"/>
                  </a:lnTo>
                  <a:lnTo>
                    <a:pt x="2872" y="403"/>
                  </a:lnTo>
                  <a:lnTo>
                    <a:pt x="2872" y="403"/>
                  </a:lnTo>
                  <a:lnTo>
                    <a:pt x="2971" y="392"/>
                  </a:lnTo>
                  <a:lnTo>
                    <a:pt x="2971" y="392"/>
                  </a:lnTo>
                  <a:lnTo>
                    <a:pt x="3061" y="373"/>
                  </a:lnTo>
                  <a:lnTo>
                    <a:pt x="3060" y="373"/>
                  </a:lnTo>
                  <a:lnTo>
                    <a:pt x="3101" y="361"/>
                  </a:lnTo>
                  <a:lnTo>
                    <a:pt x="3101" y="361"/>
                  </a:lnTo>
                  <a:lnTo>
                    <a:pt x="3138" y="348"/>
                  </a:lnTo>
                  <a:lnTo>
                    <a:pt x="3138" y="348"/>
                  </a:lnTo>
                  <a:lnTo>
                    <a:pt x="3172" y="333"/>
                  </a:lnTo>
                  <a:lnTo>
                    <a:pt x="3172" y="333"/>
                  </a:lnTo>
                  <a:lnTo>
                    <a:pt x="3202" y="318"/>
                  </a:lnTo>
                  <a:lnTo>
                    <a:pt x="3202" y="318"/>
                  </a:lnTo>
                  <a:lnTo>
                    <a:pt x="3228" y="302"/>
                  </a:lnTo>
                  <a:lnTo>
                    <a:pt x="3228" y="302"/>
                  </a:lnTo>
                  <a:lnTo>
                    <a:pt x="3250" y="284"/>
                  </a:lnTo>
                  <a:lnTo>
                    <a:pt x="3250" y="284"/>
                  </a:lnTo>
                  <a:lnTo>
                    <a:pt x="3268" y="266"/>
                  </a:lnTo>
                  <a:lnTo>
                    <a:pt x="3267" y="266"/>
                  </a:lnTo>
                  <a:lnTo>
                    <a:pt x="3280" y="247"/>
                  </a:lnTo>
                  <a:lnTo>
                    <a:pt x="3280" y="248"/>
                  </a:lnTo>
                  <a:lnTo>
                    <a:pt x="3288" y="228"/>
                  </a:lnTo>
                  <a:lnTo>
                    <a:pt x="3288" y="228"/>
                  </a:lnTo>
                  <a:lnTo>
                    <a:pt x="3290" y="207"/>
                  </a:lnTo>
                  <a:lnTo>
                    <a:pt x="3290" y="209"/>
                  </a:lnTo>
                  <a:lnTo>
                    <a:pt x="3288" y="188"/>
                  </a:lnTo>
                  <a:lnTo>
                    <a:pt x="3288" y="189"/>
                  </a:lnTo>
                  <a:lnTo>
                    <a:pt x="3280" y="169"/>
                  </a:lnTo>
                  <a:lnTo>
                    <a:pt x="3280" y="170"/>
                  </a:lnTo>
                  <a:lnTo>
                    <a:pt x="3267" y="150"/>
                  </a:lnTo>
                  <a:lnTo>
                    <a:pt x="3268" y="151"/>
                  </a:lnTo>
                  <a:lnTo>
                    <a:pt x="3250" y="132"/>
                  </a:lnTo>
                  <a:lnTo>
                    <a:pt x="3250" y="133"/>
                  </a:lnTo>
                  <a:lnTo>
                    <a:pt x="3228" y="115"/>
                  </a:lnTo>
                  <a:lnTo>
                    <a:pt x="3228" y="115"/>
                  </a:lnTo>
                  <a:lnTo>
                    <a:pt x="3202" y="98"/>
                  </a:lnTo>
                  <a:lnTo>
                    <a:pt x="3202" y="99"/>
                  </a:lnTo>
                  <a:lnTo>
                    <a:pt x="3172" y="83"/>
                  </a:lnTo>
                  <a:lnTo>
                    <a:pt x="3172" y="83"/>
                  </a:lnTo>
                  <a:lnTo>
                    <a:pt x="3138" y="69"/>
                  </a:lnTo>
                  <a:lnTo>
                    <a:pt x="3138" y="69"/>
                  </a:lnTo>
                  <a:lnTo>
                    <a:pt x="3101" y="55"/>
                  </a:lnTo>
                  <a:lnTo>
                    <a:pt x="3101" y="55"/>
                  </a:lnTo>
                  <a:lnTo>
                    <a:pt x="3060" y="44"/>
                  </a:lnTo>
                  <a:lnTo>
                    <a:pt x="3061" y="44"/>
                  </a:lnTo>
                  <a:lnTo>
                    <a:pt x="2971" y="25"/>
                  </a:lnTo>
                  <a:lnTo>
                    <a:pt x="2971" y="25"/>
                  </a:lnTo>
                  <a:lnTo>
                    <a:pt x="2872" y="13"/>
                  </a:lnTo>
                  <a:lnTo>
                    <a:pt x="2872" y="13"/>
                  </a:lnTo>
                  <a:lnTo>
                    <a:pt x="2766" y="9"/>
                  </a:lnTo>
                  <a:lnTo>
                    <a:pt x="2766" y="9"/>
                  </a:lnTo>
                  <a:lnTo>
                    <a:pt x="534" y="9"/>
                  </a:lnTo>
                  <a:lnTo>
                    <a:pt x="534" y="9"/>
                  </a:lnTo>
                  <a:lnTo>
                    <a:pt x="428" y="13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r>
                <a:rPr lang="ja-JP" sz="700" kern="100" dirty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管理手法の選定</a:t>
              </a:r>
              <a:endParaRPr 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4FF6325D-4D69-4090-B678-E8D266DDB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629" y="1770094"/>
              <a:ext cx="180126" cy="11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just"/>
              <a:r>
                <a:rPr lang="ja-JP" sz="700" kern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HG丸ｺﾞｼｯｸM-PRO" panose="020F0600000000000000" pitchFamily="50" charset="-128"/>
                </a:rPr>
                <a:t>高い</a:t>
              </a:r>
              <a:endParaRPr lang="ja-JP" sz="700" kern="10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8BC74BF6-D439-4583-A07B-83C53B3C3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2263" y="3018082"/>
              <a:ext cx="1206127" cy="200421"/>
            </a:xfrm>
            <a:custGeom>
              <a:avLst/>
              <a:gdLst>
                <a:gd name="T0" fmla="*/ 0 w 2260"/>
                <a:gd name="T1" fmla="*/ 0 h 335"/>
                <a:gd name="T2" fmla="*/ 2260 w 2260"/>
                <a:gd name="T3" fmla="*/ 0 h 335"/>
                <a:gd name="T4" fmla="*/ 2260 w 2260"/>
                <a:gd name="T5" fmla="*/ 335 h 335"/>
                <a:gd name="T6" fmla="*/ 0 w 2260"/>
                <a:gd name="T7" fmla="*/ 335 h 335"/>
                <a:gd name="T8" fmla="*/ 0 w 2260"/>
                <a:gd name="T9" fmla="*/ 0 h 335"/>
                <a:gd name="T10" fmla="*/ 9 w 2260"/>
                <a:gd name="T11" fmla="*/ 330 h 335"/>
                <a:gd name="T12" fmla="*/ 5 w 2260"/>
                <a:gd name="T13" fmla="*/ 326 h 335"/>
                <a:gd name="T14" fmla="*/ 2255 w 2260"/>
                <a:gd name="T15" fmla="*/ 326 h 335"/>
                <a:gd name="T16" fmla="*/ 2251 w 2260"/>
                <a:gd name="T17" fmla="*/ 330 h 335"/>
                <a:gd name="T18" fmla="*/ 2251 w 2260"/>
                <a:gd name="T19" fmla="*/ 5 h 335"/>
                <a:gd name="T20" fmla="*/ 2255 w 2260"/>
                <a:gd name="T21" fmla="*/ 9 h 335"/>
                <a:gd name="T22" fmla="*/ 5 w 2260"/>
                <a:gd name="T23" fmla="*/ 9 h 335"/>
                <a:gd name="T24" fmla="*/ 9 w 2260"/>
                <a:gd name="T25" fmla="*/ 5 h 335"/>
                <a:gd name="T26" fmla="*/ 9 w 2260"/>
                <a:gd name="T27" fmla="*/ 33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60" h="335">
                  <a:moveTo>
                    <a:pt x="0" y="0"/>
                  </a:moveTo>
                  <a:lnTo>
                    <a:pt x="2260" y="0"/>
                  </a:lnTo>
                  <a:lnTo>
                    <a:pt x="2260" y="335"/>
                  </a:lnTo>
                  <a:lnTo>
                    <a:pt x="0" y="335"/>
                  </a:lnTo>
                  <a:lnTo>
                    <a:pt x="0" y="0"/>
                  </a:lnTo>
                  <a:close/>
                  <a:moveTo>
                    <a:pt x="9" y="330"/>
                  </a:moveTo>
                  <a:lnTo>
                    <a:pt x="5" y="326"/>
                  </a:lnTo>
                  <a:lnTo>
                    <a:pt x="2255" y="326"/>
                  </a:lnTo>
                  <a:lnTo>
                    <a:pt x="2251" y="330"/>
                  </a:lnTo>
                  <a:lnTo>
                    <a:pt x="2251" y="5"/>
                  </a:lnTo>
                  <a:lnTo>
                    <a:pt x="2255" y="9"/>
                  </a:lnTo>
                  <a:lnTo>
                    <a:pt x="5" y="9"/>
                  </a:lnTo>
                  <a:lnTo>
                    <a:pt x="9" y="5"/>
                  </a:lnTo>
                  <a:lnTo>
                    <a:pt x="9" y="330"/>
                  </a:lnTo>
                  <a:close/>
                </a:path>
              </a:pathLst>
            </a:custGeom>
            <a:solidFill>
              <a:srgbClr val="000000"/>
            </a:solidFill>
            <a:ln w="635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</a:pPr>
              <a:r>
                <a:rPr lang="ja-JP" sz="700" kern="100" dirty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時間計画保全対象</a:t>
              </a:r>
              <a:r>
                <a:rPr lang="ja-JP" sz="700" dirty="0">
                  <a:solidFill>
                    <a:srgbClr val="000000"/>
                  </a:solidFill>
                  <a:effectLst/>
                  <a:latin typeface="HG丸ｺﾞｼｯｸM-PRO" panose="020F0600000000000000" pitchFamily="50" charset="-128"/>
                  <a:ea typeface="HG丸ｺﾞｼｯｸM-PRO" panose="020F0600000000000000" pitchFamily="50" charset="-128"/>
                  <a:cs typeface="ＭＳ Ｐゴシック" panose="020B0600070205080204" pitchFamily="50" charset="-128"/>
                </a:rPr>
                <a:t>機器</a:t>
              </a:r>
              <a:endParaRPr lang="ja-JP" sz="7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C5951C6-D528-4DFB-A1B9-56517AAF45D2}"/>
              </a:ext>
            </a:extLst>
          </p:cNvPr>
          <p:cNvSpPr txBox="1"/>
          <p:nvPr/>
        </p:nvSpPr>
        <p:spPr>
          <a:xfrm>
            <a:off x="5472524" y="3296832"/>
            <a:ext cx="23962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ja-JP" sz="9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図</a:t>
            </a:r>
            <a:r>
              <a:rPr lang="en-US" altLang="ja-JP" sz="9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en-US" altLang="ja-JP" sz="9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.2-7 </a:t>
            </a:r>
            <a:r>
              <a:rPr lang="ja-JP" altLang="ja-JP" sz="9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維持管理手法選定フロー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507EC25D-CC34-45E2-A536-BC93F1FB8B65}"/>
              </a:ext>
            </a:extLst>
          </p:cNvPr>
          <p:cNvSpPr txBox="1"/>
          <p:nvPr/>
        </p:nvSpPr>
        <p:spPr>
          <a:xfrm>
            <a:off x="4690304" y="3541056"/>
            <a:ext cx="4275365" cy="2017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3) 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維持管理手法の設定にあたっての留意事項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①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予防保全（状態監視型）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・機械設備については、点検結果等により健全度評価し、目標となる管理水準を下回</a:t>
            </a:r>
            <a:endParaRPr lang="en-US" altLang="ja-JP" sz="7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る場合に長寿命化対策や更新を行う状態監視型を基本とする。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・その判断基準等については「</a:t>
            </a:r>
            <a:r>
              <a:rPr lang="en-US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5.2(2)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」で記載する。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②予防保全（時間計画型）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・電気設備は、その信頼性から定期的に更新を行う時間計画型を基本とする。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・予算制約等により、耐用年数を超過した機械電気設備については特に部品確保に努</a:t>
            </a:r>
            <a:endParaRPr lang="en-US" altLang="ja-JP" sz="7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めるなどの対策をとり、リスク低減に努める。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③予防保全（状態監視型と時間計画型の併用）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・雨水ポンプ駆動用エンジンの維持管理手法については、適正な状態監視保全（</a:t>
            </a:r>
            <a:r>
              <a:rPr lang="en-US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</a:t>
            </a:r>
            <a:endParaRPr lang="en-US" altLang="ja-JP" sz="7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間隔の分解整備等）に努めた上で、更新は時間計画型を導入する。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・更新年数は原則</a:t>
            </a:r>
            <a:r>
              <a:rPr lang="en-US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35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年とするが、部品供給状況等により決定する。</a:t>
            </a: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・他部品に比べて故障事例の多い過給機については、エンジン本体更新までの中間年</a:t>
            </a:r>
            <a:endParaRPr lang="en-US" altLang="ja-JP" sz="7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ja-JP" altLang="en-US" sz="700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ja-JP" sz="700" kern="100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度付近で取替を検討し、信頼性向上を図る。</a:t>
            </a:r>
          </a:p>
        </p:txBody>
      </p:sp>
    </p:spTree>
    <p:extLst>
      <p:ext uri="{BB962C8B-B14F-4D97-AF65-F5344CB8AC3E}">
        <p14:creationId xmlns:p14="http://schemas.microsoft.com/office/powerpoint/2010/main" val="4223556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7210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.2.3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維持管理手法、維持管理水準、更新フロー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37</a:t>
            </a:fld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1A4587BF-E1A8-4A27-8519-E4B28C12ED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7825" y="1011238"/>
          <a:ext cx="3938588" cy="540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008032" imgH="8249701" progId="Word.Document.12">
                  <p:embed/>
                </p:oleObj>
              </mc:Choice>
              <mc:Fallback>
                <p:oleObj name="Document" r:id="rId3" imgW="6008032" imgH="8249701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1A4587BF-E1A8-4A27-8519-E4B28C12ED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825" y="1011238"/>
                        <a:ext cx="3938588" cy="540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EDEA45E7-5965-42B9-8A79-C48F62A93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7263" y="927100"/>
          <a:ext cx="3998912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5881561" progId="Word.Document.12">
                  <p:embed/>
                </p:oleObj>
              </mc:Choice>
              <mc:Fallback>
                <p:oleObj name="Document" r:id="rId5" imgW="5753905" imgH="5881561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EDEA45E7-5965-42B9-8A79-C48F62A93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67263" y="927100"/>
                        <a:ext cx="3998912" cy="4087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26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1131290"/>
            <a:ext cx="4389966" cy="5687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DbPeriod"/>
            </a:pP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下水道施設長寿命化計画の構成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1.1</a:t>
            </a:r>
            <a:r>
              <a:rPr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　下水道長寿命化計画の構成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1131290"/>
            <a:ext cx="4389966" cy="568796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6A00BE5D-C456-4223-880C-1239D4555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7328" y="1356342"/>
          <a:ext cx="4176325" cy="4871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52080" imgH="6942695" progId="Word.Document.12">
                  <p:embed/>
                </p:oleObj>
              </mc:Choice>
              <mc:Fallback>
                <p:oleObj name="Document" r:id="rId3" imgW="5952080" imgH="6942695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6A00BE5D-C456-4223-880C-1239D4555D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328" y="1356342"/>
                        <a:ext cx="4176325" cy="4871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0AAB8474-5D67-48BD-AEDE-DA5FBE7B9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1481" y="1290713"/>
          <a:ext cx="3766665" cy="5711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8727199" progId="Word.Document.12">
                  <p:embed/>
                </p:oleObj>
              </mc:Choice>
              <mc:Fallback>
                <p:oleObj name="Document" r:id="rId5" imgW="5753905" imgH="8727199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0AAB8474-5D67-48BD-AEDE-DA5FBE7B9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11481" y="1290713"/>
                        <a:ext cx="3766665" cy="57118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619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.2.3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維持管理手法、維持管理水準、更新フロー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38</a:t>
            </a:fld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A4216B0E-1E8F-44BE-8F54-3B8354649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7188" y="1001713"/>
          <a:ext cx="3735387" cy="563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8679717" progId="Word.Document.12">
                  <p:embed/>
                </p:oleObj>
              </mc:Choice>
              <mc:Fallback>
                <p:oleObj name="Document" r:id="rId3" imgW="5753905" imgH="8679717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A4216B0E-1E8F-44BE-8F54-3B83546491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7188" y="1001713"/>
                        <a:ext cx="3735387" cy="563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F1F702BE-B1F2-4CBD-B23B-D209FFE9DF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9606" y="1017691"/>
          <a:ext cx="3766011" cy="5531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8451304" progId="Word.Document.12">
                  <p:embed/>
                </p:oleObj>
              </mc:Choice>
              <mc:Fallback>
                <p:oleObj name="Document" r:id="rId5" imgW="5753905" imgH="8451304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F1F702BE-B1F2-4CBD-B23B-D209FFE9DF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9606" y="1017691"/>
                        <a:ext cx="3766011" cy="5531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643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627659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39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.2.3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維持管理手法、維持管理水準、更新フロー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4503E213-203B-46F4-AE66-96B5C98D6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450" y="1016000"/>
          <a:ext cx="3748088" cy="534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64695" imgH="8222890" progId="Word.Document.12">
                  <p:embed/>
                </p:oleObj>
              </mc:Choice>
              <mc:Fallback>
                <p:oleObj name="Document" r:id="rId3" imgW="5764695" imgH="8222890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4503E213-203B-46F4-AE66-96B5C98D63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" y="1016000"/>
                        <a:ext cx="3748088" cy="534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633B93F1-21F1-4D96-BA05-5C5625E63B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9650" y="1165225"/>
          <a:ext cx="3921125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129754" imgH="7537649" progId="Word.Document.12">
                  <p:embed/>
                </p:oleObj>
              </mc:Choice>
              <mc:Fallback>
                <p:oleObj name="Document" r:id="rId5" imgW="6129754" imgH="7537649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633B93F1-21F1-4D96-BA05-5C5625E63B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9650" y="1165225"/>
                        <a:ext cx="3921125" cy="481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7789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.2.3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維持管理手法、維持管理水準、更新フロー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40</a:t>
            </a:fld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F5B69DA3-600B-4700-ABB0-2539CB2CBD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575" y="1104900"/>
          <a:ext cx="4067175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56769" imgH="7309236" progId="Word.Document.12">
                  <p:embed/>
                </p:oleObj>
              </mc:Choice>
              <mc:Fallback>
                <p:oleObj name="Document" r:id="rId3" imgW="5856769" imgH="7309236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F5B69DA3-600B-4700-ABB0-2539CB2CB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575" y="1104900"/>
                        <a:ext cx="4067175" cy="507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A65BA562-AD44-4802-84FA-A0288C34D7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6150" y="1190625"/>
          <a:ext cx="3800475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7564268" progId="Word.Document.12">
                  <p:embed/>
                </p:oleObj>
              </mc:Choice>
              <mc:Fallback>
                <p:oleObj name="Document" r:id="rId5" imgW="5753905" imgH="7564268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A65BA562-AD44-4802-84FA-A0288C34D7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56150" y="1190625"/>
                        <a:ext cx="3800475" cy="500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349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.2.3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維持管理手法、維持管理水準、更新フロー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41</a:t>
            </a:fld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9AB6A15F-99F9-4D60-A106-9E625070E2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4325" y="941388"/>
          <a:ext cx="3859213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72240" imgH="8458200" progId="Word.Document.12">
                  <p:embed/>
                </p:oleObj>
              </mc:Choice>
              <mc:Fallback>
                <p:oleObj name="Document" r:id="rId2" imgW="5772240" imgH="8458200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9AB6A15F-99F9-4D60-A106-9E625070E2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4325" y="941388"/>
                        <a:ext cx="3859213" cy="565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89E403C6-A306-49BA-84BC-476B5F853D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2050" y="1100138"/>
          <a:ext cx="3648075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91320" imgH="8689320" progId="Word.Document.12">
                  <p:embed/>
                </p:oleObj>
              </mc:Choice>
              <mc:Fallback>
                <p:oleObj name="Document" r:id="rId4" imgW="5791320" imgH="8689320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89E403C6-A306-49BA-84BC-476B5F853D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2050" y="1100138"/>
                        <a:ext cx="3648075" cy="547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144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627659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42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.2.3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維持管理手法、維持管理水準、更新フロー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5C999A3E-2204-459C-91C0-F0B1E9DFE4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9610" y="1086663"/>
          <a:ext cx="3917950" cy="287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27636" imgH="4270076" progId="Word.Document.12">
                  <p:embed/>
                </p:oleObj>
              </mc:Choice>
              <mc:Fallback>
                <p:oleObj name="Document" r:id="rId3" imgW="5827636" imgH="4270076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5C999A3E-2204-459C-91C0-F0B1E9DFE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610" y="1086663"/>
                        <a:ext cx="3917950" cy="287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297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43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.2.3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維持管理手法、維持管理水準、更新フロー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AE14346E-8AFD-4432-AFD9-E30D61C3B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57575" y="948145"/>
          <a:ext cx="4076833" cy="363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5126537" progId="Word.Document.12">
                  <p:embed/>
                </p:oleObj>
              </mc:Choice>
              <mc:Fallback>
                <p:oleObj name="Document" r:id="rId3" imgW="5753905" imgH="5126537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AE14346E-8AFD-4432-AFD9-E30D61C3BF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7575" y="948145"/>
                        <a:ext cx="4076833" cy="363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29106636-0485-426C-9FD2-6B2A3FD585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6728" y="930788"/>
          <a:ext cx="3741892" cy="578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8901656" progId="Word.Document.12">
                  <p:embed/>
                </p:oleObj>
              </mc:Choice>
              <mc:Fallback>
                <p:oleObj name="Document" r:id="rId5" imgW="5753905" imgH="8901656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29106636-0485-426C-9FD2-6B2A3FD585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6728" y="930788"/>
                        <a:ext cx="3741892" cy="578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85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44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.2.4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重点化指標・優先順位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981EA37C-0B7D-4257-B7C5-55930D5189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4888" y="1104900"/>
          <a:ext cx="3870325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5344159" progId="Word.Document.12">
                  <p:embed/>
                </p:oleObj>
              </mc:Choice>
              <mc:Fallback>
                <p:oleObj name="Document" r:id="rId3" imgW="5753905" imgH="5344159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981EA37C-0B7D-4257-B7C5-55930D5189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4888" y="1104900"/>
                        <a:ext cx="3870325" cy="359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57EE0605-9D9E-00EC-82D8-3D62419610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0200" y="938213"/>
          <a:ext cx="3848100" cy="587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9280" imgH="8807400" progId="Word.Document.12">
                  <p:embed/>
                </p:oleObj>
              </mc:Choice>
              <mc:Fallback>
                <p:oleObj name="Document" r:id="rId5" imgW="5759280" imgH="8807400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57EE0605-9D9E-00EC-82D8-3D6241961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" y="938213"/>
                        <a:ext cx="3848100" cy="587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097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45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.2.5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日常的維持管理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9C4541D0-687D-4EB4-89DD-956F60EEAD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9999" y="1016725"/>
          <a:ext cx="3952002" cy="5801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53905" imgH="8444829" progId="Word.Document.12">
                  <p:embed/>
                </p:oleObj>
              </mc:Choice>
              <mc:Fallback>
                <p:oleObj name="Document" r:id="rId2" imgW="5753905" imgH="8444829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9C4541D0-687D-4EB4-89DD-956F60EEAD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999" y="1016725"/>
                        <a:ext cx="3952002" cy="5801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984D6C95-F5DF-4CE2-A08F-67E0FAF5B5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6266" y="1039468"/>
          <a:ext cx="3719621" cy="546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753905" imgH="8451304" progId="Word.Document.12">
                  <p:embed/>
                </p:oleObj>
              </mc:Choice>
              <mc:Fallback>
                <p:oleObj name="Document" r:id="rId4" imgW="5753905" imgH="8451304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984D6C95-F5DF-4CE2-A08F-67E0FAF5B5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6266" y="1039468"/>
                        <a:ext cx="3719621" cy="5463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3093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.2.5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日常的維持管理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9797115F-6618-4D8A-BAB5-321B2B0FD4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013" y="884238"/>
          <a:ext cx="4040187" cy="561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9280" imgH="8001000" progId="Word.Document.12">
                  <p:embed/>
                </p:oleObj>
              </mc:Choice>
              <mc:Fallback>
                <p:oleObj name="Document" r:id="rId3" imgW="5759280" imgH="8001000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9797115F-6618-4D8A-BAB5-321B2B0F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013" y="884238"/>
                        <a:ext cx="4040187" cy="5614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D70684BA-1CD0-4825-95E1-C81802FF69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6175" y="1074738"/>
          <a:ext cx="3529013" cy="512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9280" imgH="8369280" progId="Word.Document.12">
                  <p:embed/>
                </p:oleObj>
              </mc:Choice>
              <mc:Fallback>
                <p:oleObj name="Document" r:id="rId5" imgW="5759280" imgH="8369280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D70684BA-1CD0-4825-95E1-C81802FF69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6175" y="1074738"/>
                        <a:ext cx="3529013" cy="512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080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.2.5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日常的維持管理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9A3DD355-65FA-41E7-A6CC-C45FF8A123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513" y="1101725"/>
          <a:ext cx="4146550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59280" imgH="2743200" progId="Word.Document.12">
                  <p:embed/>
                </p:oleObj>
              </mc:Choice>
              <mc:Fallback>
                <p:oleObj name="Document" r:id="rId2" imgW="5759280" imgH="2743200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9A3DD355-65FA-41E7-A6CC-C45FF8A123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513" y="1101725"/>
                        <a:ext cx="4146550" cy="197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53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本計画の主な対象施設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0AAB8474-5D67-48BD-AEDE-DA5FBE7B96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75" y="996950"/>
          <a:ext cx="3802063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9280" imgH="8710560" progId="Word.Document.12">
                  <p:embed/>
                </p:oleObj>
              </mc:Choice>
              <mc:Fallback>
                <p:oleObj name="Document" r:id="rId3" imgW="5759280" imgH="8710560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0AAB8474-5D67-48BD-AEDE-DA5FBE7B9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3375" y="996950"/>
                        <a:ext cx="3802063" cy="574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688CCDDD-B7B4-43FF-B382-03C41415CF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1382" y="939721"/>
          <a:ext cx="4030980" cy="580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8288716" progId="Word.Document.12">
                  <p:embed/>
                </p:oleObj>
              </mc:Choice>
              <mc:Fallback>
                <p:oleObj name="Document" r:id="rId5" imgW="5753905" imgH="8288716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688CCDDD-B7B4-43FF-B382-03C41415CF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1382" y="939721"/>
                        <a:ext cx="4030980" cy="5807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4704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.2.6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長寿命化に資する工夫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323FDE25-8628-4833-8250-18BEE8268D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017588"/>
          <a:ext cx="3883025" cy="568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844180" imgH="8560655" progId="Word.Document.12">
                  <p:embed/>
                </p:oleObj>
              </mc:Choice>
              <mc:Fallback>
                <p:oleObj name="Document" r:id="rId3" imgW="5844180" imgH="8560655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323FDE25-8628-4833-8250-18BEE8268D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017588"/>
                        <a:ext cx="3883025" cy="5688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C806150C-EAF4-4F0C-B64E-69EB21C1F8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9000" y="1017588"/>
          <a:ext cx="3784600" cy="550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9280" imgH="8366040" progId="Word.Document.12">
                  <p:embed/>
                </p:oleObj>
              </mc:Choice>
              <mc:Fallback>
                <p:oleObj name="Document" r:id="rId5" imgW="5759280" imgH="8366040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C806150C-EAF4-4F0C-B64E-69EB21C1F8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9000" y="1017588"/>
                        <a:ext cx="3784600" cy="550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9252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627659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.2.7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新技術の活用　　　　　　　　　　　　　　　　</a:t>
            </a:r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.2.8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効果検証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91637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FFF1513B-E59C-4D9E-9E9D-5CB2957082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450" y="1038225"/>
          <a:ext cx="3721100" cy="545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8432239" progId="Word.Document.12">
                  <p:embed/>
                </p:oleObj>
              </mc:Choice>
              <mc:Fallback>
                <p:oleObj name="Document" r:id="rId3" imgW="5753905" imgH="8432239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FFF1513B-E59C-4D9E-9E9D-5CB2957082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5450" y="1038225"/>
                        <a:ext cx="3721100" cy="545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FA79B0DF-11F8-4C75-A8F2-2F1EBF0D5E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13829" y="1036638"/>
          <a:ext cx="3976780" cy="5055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7309236" progId="Word.Document.12">
                  <p:embed/>
                </p:oleObj>
              </mc:Choice>
              <mc:Fallback>
                <p:oleObj name="Document" r:id="rId5" imgW="5753905" imgH="7309236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FA79B0DF-11F8-4C75-A8F2-2F1EBF0D5E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3829" y="1036638"/>
                        <a:ext cx="3976780" cy="5055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66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28ED50-3ED1-4E29-A215-91C2003CE2DD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.3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本計画の対象期間　　　　　　　　　　　　　　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1.4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参照すべき基準類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2B6F2CC3-0E34-49DD-9EAD-322F17A3D8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7488" y="1082675"/>
          <a:ext cx="4040187" cy="533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7599519" progId="Word.Document.12">
                  <p:embed/>
                </p:oleObj>
              </mc:Choice>
              <mc:Fallback>
                <p:oleObj name="Document" r:id="rId3" imgW="5753905" imgH="7599519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2B6F2CC3-0E34-49DD-9EAD-322F17A3D8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7488" y="1082675"/>
                        <a:ext cx="4040187" cy="533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2A8C0436-A7D0-4723-A3E1-E194BA4E9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264094"/>
              </p:ext>
            </p:extLst>
          </p:nvPr>
        </p:nvGraphicFramePr>
        <p:xfrm>
          <a:off x="4711700" y="966788"/>
          <a:ext cx="4075113" cy="53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7593044" progId="Word.Document.12">
                  <p:embed/>
                </p:oleObj>
              </mc:Choice>
              <mc:Fallback>
                <p:oleObj name="Document" r:id="rId5" imgW="5753905" imgH="7593044" progId="Word.Documen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2A8C0436-A7D0-4723-A3E1-E194BA4E9B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11700" y="966788"/>
                        <a:ext cx="4075113" cy="538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486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1139836"/>
            <a:ext cx="4389966" cy="56794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1139836"/>
            <a:ext cx="4389966" cy="56794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68D4E263-DCC3-4089-A7F4-3473779743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988" y="1249363"/>
          <a:ext cx="4054475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15034" imgH="8348068" progId="Word.Document.12">
                  <p:embed/>
                </p:oleObj>
              </mc:Choice>
              <mc:Fallback>
                <p:oleObj name="Document" r:id="rId3" imgW="5915034" imgH="8348068" progId="Word.Document.12">
                  <p:embed/>
                  <p:pic>
                    <p:nvPicPr>
                      <p:cNvPr id="6" name="オブジェクト 5">
                        <a:extLst>
                          <a:ext uri="{FF2B5EF4-FFF2-40B4-BE49-F238E27FC236}">
                            <a16:creationId xmlns:a16="http://schemas.microsoft.com/office/drawing/2014/main" id="{68D4E263-DCC3-4089-A7F4-3473779743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3988" y="1249363"/>
                        <a:ext cx="4054475" cy="572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AA6AFA8-E6A5-43EC-A63A-BF83A23C892D}"/>
              </a:ext>
            </a:extLst>
          </p:cNvPr>
          <p:cNvSpPr txBox="1"/>
          <p:nvPr/>
        </p:nvSpPr>
        <p:spPr>
          <a:xfrm>
            <a:off x="-55659" y="493505"/>
            <a:ext cx="895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戦略的維持管理の方針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2.1</a:t>
            </a:r>
            <a:r>
              <a:rPr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　維持管理にあたっての基本理念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1C96F143-B333-48E1-8C2A-381CD4746B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56072" y="1291045"/>
          <a:ext cx="3838771" cy="3673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5507466" progId="Word.Document.12">
                  <p:embed/>
                </p:oleObj>
              </mc:Choice>
              <mc:Fallback>
                <p:oleObj name="Document" r:id="rId5" imgW="5753905" imgH="5507466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1C96F143-B333-48E1-8C2A-381CD4746B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6072" y="1291045"/>
                        <a:ext cx="3838771" cy="3673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6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973945-E903-4C00-A2E2-F724E96FE9A2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維持管理戦略の概要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A02EF038-3D8F-42CF-A773-9321224BD5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8466" y="933612"/>
          <a:ext cx="4182191" cy="514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7068232" progId="Word.Document.12">
                  <p:embed/>
                </p:oleObj>
              </mc:Choice>
              <mc:Fallback>
                <p:oleObj name="Document" r:id="rId3" imgW="5753905" imgH="7068232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A02EF038-3D8F-42CF-A773-9321224BD5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8466" y="933612"/>
                        <a:ext cx="4182191" cy="5141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3B576BF2-CE86-49EF-8D8E-77D640A0EE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4150" y="976849"/>
          <a:ext cx="3784821" cy="5709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8679717" progId="Word.Document.12">
                  <p:embed/>
                </p:oleObj>
              </mc:Choice>
              <mc:Fallback>
                <p:oleObj name="Document" r:id="rId5" imgW="5753905" imgH="8679717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3B576BF2-CE86-49EF-8D8E-77D640A0EE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4150" y="976849"/>
                        <a:ext cx="3784821" cy="5709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36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55419"/>
            <a:ext cx="4389966" cy="596383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88AAA1A-1F92-4B18-812E-2828AD67DA86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維持管理戦略の概要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オブジェクト 1">
            <a:extLst>
              <a:ext uri="{FF2B5EF4-FFF2-40B4-BE49-F238E27FC236}">
                <a16:creationId xmlns:a16="http://schemas.microsoft.com/office/drawing/2014/main" id="{3B1D8A5E-8D78-46ED-A9B3-45FEB79BF4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963" y="1077913"/>
          <a:ext cx="3949700" cy="506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7385493" progId="Word.Document.12">
                  <p:embed/>
                </p:oleObj>
              </mc:Choice>
              <mc:Fallback>
                <p:oleObj name="Document" r:id="rId3" imgW="5753905" imgH="7385493" progId="Word.Document.12">
                  <p:embed/>
                  <p:pic>
                    <p:nvPicPr>
                      <p:cNvPr id="2" name="オブジェクト 1">
                        <a:extLst>
                          <a:ext uri="{FF2B5EF4-FFF2-40B4-BE49-F238E27FC236}">
                            <a16:creationId xmlns:a16="http://schemas.microsoft.com/office/drawing/2014/main" id="{3B1D8A5E-8D78-46ED-A9B3-45FEB79BF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963" y="1077913"/>
                        <a:ext cx="3949700" cy="506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E371FD66-300B-436E-94E8-CCED2D0A9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08442"/>
              </p:ext>
            </p:extLst>
          </p:nvPr>
        </p:nvGraphicFramePr>
        <p:xfrm>
          <a:off x="4823248" y="942218"/>
          <a:ext cx="3812752" cy="560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8463893" progId="Word.Document.12">
                  <p:embed/>
                </p:oleObj>
              </mc:Choice>
              <mc:Fallback>
                <p:oleObj name="Document" r:id="rId5" imgW="5753905" imgH="8463893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E371FD66-300B-436E-94E8-CCED2D0A9A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3248" y="942218"/>
                        <a:ext cx="3812752" cy="5609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48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1137922"/>
            <a:ext cx="4389966" cy="5681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効率的・効果的な維持管理の推進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600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3.2</a:t>
            </a:r>
            <a:r>
              <a:rPr kumimoji="1"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　設備　　</a:t>
            </a:r>
            <a:r>
              <a:rPr kumimoji="1" lang="en-US" altLang="ja-JP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3.2.1</a:t>
            </a:r>
            <a:r>
              <a:rPr kumimoji="1" lang="ja-JP" altLang="en-US" b="1" kern="100" dirty="0">
                <a:latin typeface="Meiryo UI" panose="020B0604030504040204" pitchFamily="50" charset="-128"/>
                <a:ea typeface="Meiryo UI" panose="020B0604030504040204" pitchFamily="50" charset="-128"/>
              </a:rPr>
              <a:t>　施設の現状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1137922"/>
            <a:ext cx="4389966" cy="5681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8E20BE8F-E113-4561-9A9E-82D7235446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725" y="1257300"/>
          <a:ext cx="3989388" cy="531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9280" imgH="7658280" progId="Word.Document.12">
                  <p:embed/>
                </p:oleObj>
              </mc:Choice>
              <mc:Fallback>
                <p:oleObj name="Document" r:id="rId3" imgW="5759280" imgH="7658280" progId="Word.Document.12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8E20BE8F-E113-4561-9A9E-82D7235446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25" y="1257300"/>
                        <a:ext cx="3989388" cy="531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0D46DD99-91D0-4645-91A8-9B496AB149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6775" y="1144588"/>
          <a:ext cx="4003675" cy="512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9280" imgH="7486560" progId="Word.Document.12">
                  <p:embed/>
                </p:oleObj>
              </mc:Choice>
              <mc:Fallback>
                <p:oleObj name="Document" r:id="rId5" imgW="5759280" imgH="7486560" progId="Word.Document.12">
                  <p:embed/>
                  <p:pic>
                    <p:nvPicPr>
                      <p:cNvPr id="13" name="オブジェクト 12">
                        <a:extLst>
                          <a:ext uri="{FF2B5EF4-FFF2-40B4-BE49-F238E27FC236}">
                            <a16:creationId xmlns:a16="http://schemas.microsoft.com/office/drawing/2014/main" id="{0D46DD99-91D0-4645-91A8-9B496AB149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6775" y="1144588"/>
                        <a:ext cx="4003675" cy="5129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5243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7830AB2-B3E3-4B68-9880-17D15F6379B4}"/>
              </a:ext>
            </a:extLst>
          </p:cNvPr>
          <p:cNvSpPr txBox="1"/>
          <p:nvPr/>
        </p:nvSpPr>
        <p:spPr>
          <a:xfrm>
            <a:off x="4599831" y="862837"/>
            <a:ext cx="4389966" cy="59564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marL="2433955" indent="88900" algn="just"/>
            <a:endParaRPr lang="ja-JP" altLang="ja-JP" sz="1800" b="1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F12F405-0EC6-46D5-9F01-57E83E3BE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EF9F9-C4E8-46B2-BBF1-33E3162B856A}" type="slidenum">
              <a:rPr kumimoji="1" lang="ja-JP" altLang="en-US" smtClean="0"/>
              <a:t>27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A3CB3C-F9A0-4580-AA82-4756D00505D0}"/>
              </a:ext>
            </a:extLst>
          </p:cNvPr>
          <p:cNvSpPr txBox="1"/>
          <p:nvPr/>
        </p:nvSpPr>
        <p:spPr>
          <a:xfrm>
            <a:off x="2170" y="0"/>
            <a:ext cx="914183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■行動計画の改定について　　下水道設備　　　 　　　　</a:t>
            </a:r>
            <a:r>
              <a:rPr lang="ja-JP" altLang="en-US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資料</a:t>
            </a:r>
            <a:r>
              <a:rPr lang="en-US" altLang="ja-JP" sz="2000" b="1" dirty="0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4-1</a:t>
            </a:r>
            <a:endParaRPr lang="ja-JP" altLang="en-US" sz="2000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A11785-C799-F7FD-BED2-FC9CB76AE43B}"/>
              </a:ext>
            </a:extLst>
          </p:cNvPr>
          <p:cNvSpPr txBox="1"/>
          <p:nvPr/>
        </p:nvSpPr>
        <p:spPr>
          <a:xfrm>
            <a:off x="-55659" y="493505"/>
            <a:ext cx="8958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en-US" altLang="ja-JP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.2.2</a:t>
            </a:r>
            <a:r>
              <a:rPr lang="ja-JP" altLang="en-US" sz="1800" b="1" kern="100" dirty="0"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点検、診断・評価</a:t>
            </a:r>
            <a:endParaRPr lang="en-US" altLang="ja-JP" sz="18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C4F3F85-BF3D-5129-E6F8-CD6643667614}"/>
              </a:ext>
            </a:extLst>
          </p:cNvPr>
          <p:cNvSpPr txBox="1"/>
          <p:nvPr/>
        </p:nvSpPr>
        <p:spPr>
          <a:xfrm>
            <a:off x="91017" y="862837"/>
            <a:ext cx="4389966" cy="595641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endParaRPr lang="ja-JP" altLang="en-US" sz="1200" b="0" i="0" dirty="0">
              <a:solidFill>
                <a:srgbClr val="00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557EAC6C-FCFA-4B84-97FE-8CFC5AE895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63500" y="927100"/>
          <a:ext cx="4416425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53905" imgH="5253513" progId="Word.Document.12">
                  <p:embed/>
                </p:oleObj>
              </mc:Choice>
              <mc:Fallback>
                <p:oleObj name="Document" r:id="rId3" imgW="5753905" imgH="5253513" progId="Word.Document.12">
                  <p:embed/>
                  <p:pic>
                    <p:nvPicPr>
                      <p:cNvPr id="9" name="オブジェクト 8">
                        <a:extLst>
                          <a:ext uri="{FF2B5EF4-FFF2-40B4-BE49-F238E27FC236}">
                            <a16:creationId xmlns:a16="http://schemas.microsoft.com/office/drawing/2014/main" id="{557EAC6C-FCFA-4B84-97FE-8CFC5AE89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3500" y="927100"/>
                        <a:ext cx="4416425" cy="4030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2F0D02B6-9E57-443C-852F-E610754255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35186" y="960437"/>
          <a:ext cx="4234904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753905" imgH="7766063" progId="Word.Document.12">
                  <p:embed/>
                </p:oleObj>
              </mc:Choice>
              <mc:Fallback>
                <p:oleObj name="Document" r:id="rId5" imgW="5753905" imgH="7766063" progId="Word.Document.12">
                  <p:embed/>
                  <p:pic>
                    <p:nvPicPr>
                      <p:cNvPr id="10" name="オブジェクト 9">
                        <a:extLst>
                          <a:ext uri="{FF2B5EF4-FFF2-40B4-BE49-F238E27FC236}">
                            <a16:creationId xmlns:a16="http://schemas.microsoft.com/office/drawing/2014/main" id="{2F0D02B6-9E57-443C-852F-E610754255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5186" y="960437"/>
                        <a:ext cx="4234904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4873405"/>
      </p:ext>
    </p:extLst>
  </p:cSld>
  <p:clrMapOvr>
    <a:masterClrMapping/>
  </p:clrMapOvr>
</p:sld>
</file>

<file path=ppt/theme/theme1.xml><?xml version="1.0" encoding="utf-8"?>
<a:theme xmlns:a="http://schemas.openxmlformats.org/drawingml/2006/main" name="スリップストリーム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スリップストリーム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スリップストリーム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A392AD875449443AAA7829C2473F989" ma:contentTypeVersion="10" ma:contentTypeDescription="新しいドキュメントを作成します。" ma:contentTypeScope="" ma:versionID="da5c38a7568c2cb169f3dfb5d615830a">
  <xsd:schema xmlns:xsd="http://www.w3.org/2001/XMLSchema" xmlns:xs="http://www.w3.org/2001/XMLSchema" xmlns:p="http://schemas.microsoft.com/office/2006/metadata/properties" xmlns:ns2="60b12527-e226-4614-b792-74ec134ea487" xmlns:ns3="070d2816-acf1-4867-9480-e239a5331c18" targetNamespace="http://schemas.microsoft.com/office/2006/metadata/properties" ma:root="true" ma:fieldsID="b7969e1d4cbe33eda784cf13c1b5d183" ns2:_="" ns3:_="">
    <xsd:import namespace="60b12527-e226-4614-b792-74ec134ea487"/>
    <xsd:import namespace="070d2816-acf1-4867-9480-e239a5331c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12527-e226-4614-b792-74ec134ea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d2816-acf1-4867-9480-e239a5331c1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37A8C2-C6E1-41B4-B797-BE76C7836C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580F3-5003-4643-A841-F6D2432542D8}">
  <ds:schemaRefs>
    <ds:schemaRef ds:uri="http://purl.org/dc/terms/"/>
    <ds:schemaRef ds:uri="4e21aece-359b-4e6f-8f54-c70e1e237c6a"/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97078F4-0259-4DF7-B72E-FC7BDEDC489C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29623</TotalTime>
  <Words>1027</Words>
  <Application>Microsoft Office PowerPoint</Application>
  <PresentationFormat>画面に合わせる (4:3)</PresentationFormat>
  <Paragraphs>159</Paragraphs>
  <Slides>31</Slides>
  <Notes>27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HG丸ｺﾞｼｯｸM-PRO</vt:lpstr>
      <vt:lpstr>Meiryo UI</vt:lpstr>
      <vt:lpstr>Calibri</vt:lpstr>
      <vt:lpstr>Century</vt:lpstr>
      <vt:lpstr>Georgia</vt:lpstr>
      <vt:lpstr>Trebuchet MS</vt:lpstr>
      <vt:lpstr>スリップストリーム</vt:lpstr>
      <vt:lpstr>Document</vt:lpstr>
      <vt:lpstr>Microsoft Word 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新井　学</cp:lastModifiedBy>
  <cp:revision>884</cp:revision>
  <cp:lastPrinted>2024-10-17T23:18:35Z</cp:lastPrinted>
  <dcterms:created xsi:type="dcterms:W3CDTF">2013-06-19T04:48:16Z</dcterms:created>
  <dcterms:modified xsi:type="dcterms:W3CDTF">2024-10-31T04:49:50Z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0x0101004A392AD875449443AAA7829C2473F989</vt:lpwstr>
  </property>
</Properties>
</file>