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4" showSpecialPlsOnTitleSld="0" saveSubsetFonts="1" bookmarkIdSeed="7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1779" r:id="rId5"/>
    <p:sldId id="1768" r:id="rId6"/>
    <p:sldId id="1769" r:id="rId7"/>
    <p:sldId id="1770" r:id="rId8"/>
    <p:sldId id="1771" r:id="rId9"/>
  </p:sldIdLst>
  <p:sldSz cx="9144000" cy="6858000" type="screen4x3"/>
  <p:notesSz cx="6491288" cy="8723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村　寧啓" initials="田村　寧啓" lastIdx="1" clrIdx="0">
    <p:extLst>
      <p:ext uri="{19B8F6BF-5375-455C-9EA6-DF929625EA0E}">
        <p15:presenceInfo xmlns:p15="http://schemas.microsoft.com/office/powerpoint/2012/main" userId="S::TamuraYa@lan.pref.osaka.jp::116a883b-0379-47dc-81c0-df63bd33a5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E7"/>
    <a:srgbClr val="FFFFCC"/>
    <a:srgbClr val="FF9966"/>
    <a:srgbClr val="FFFF00"/>
    <a:srgbClr val="DDFBE8"/>
    <a:srgbClr val="FF3300"/>
    <a:srgbClr val="17B7D7"/>
    <a:srgbClr val="FFFF99"/>
    <a:srgbClr val="5EEC91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7" autoAdjust="0"/>
    <p:restoredTop sz="82059" autoAdjust="0"/>
  </p:normalViewPr>
  <p:slideViewPr>
    <p:cSldViewPr snapToGrid="0">
      <p:cViewPr varScale="1">
        <p:scale>
          <a:sx n="78" d="100"/>
          <a:sy n="78" d="100"/>
        </p:scale>
        <p:origin x="136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20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30628"/>
    </p:cViewPr>
  </p:sorterViewPr>
  <p:notesViewPr>
    <p:cSldViewPr snapToGrid="0">
      <p:cViewPr varScale="1">
        <p:scale>
          <a:sx n="77" d="100"/>
          <a:sy n="77" d="100"/>
        </p:scale>
        <p:origin x="291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677093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r">
              <a:defRPr sz="1200"/>
            </a:lvl1pPr>
          </a:lstStyle>
          <a:p>
            <a:fld id="{29472AE3-829E-42FD-BDF5-9930118AE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1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677093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r">
              <a:defRPr sz="1200"/>
            </a:lvl1pPr>
          </a:lstStyle>
          <a:p>
            <a:fld id="{F590CCD0-FE35-423A-B9FD-933267B7A8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13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677093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r">
              <a:defRPr sz="1200"/>
            </a:lvl1pPr>
          </a:lstStyle>
          <a:p>
            <a:fld id="{C66E6DC5-E089-448C-ADA9-C53EA216882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65213" y="655638"/>
            <a:ext cx="4360862" cy="3270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009" tIns="41505" rIns="83009" bIns="415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9438" y="4143610"/>
            <a:ext cx="5192423" cy="3924864"/>
          </a:xfrm>
          <a:prstGeom prst="rect">
            <a:avLst/>
          </a:prstGeom>
        </p:spPr>
        <p:txBody>
          <a:bodyPr vert="horz" lIns="83009" tIns="41505" rIns="83009" bIns="415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1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677093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r">
              <a:defRPr sz="1200"/>
            </a:lvl1pPr>
          </a:lstStyle>
          <a:p>
            <a:fld id="{DFCB510D-55C8-4D3D-A366-9F41B467E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380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787F0D35-F295-45B2-9BC6-D58056021A6E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D8FD361-C62D-485D-BADA-E6CD1981A0A1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C12DAA09-85D9-4252-901D-A0F063182CBC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92B5D10-1E03-4F19-8313-90F6CBD3AB43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1750DBB-6E4B-46C5-B5D1-93D8B43E9640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315FC968-6D22-4EFD-B182-B316B8218BB2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AFCCD55C-0FD8-4581-B20A-E3E658D1BDF8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9A8DA05-3C1E-4282-946E-3480A0119718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932645CE-95F1-4796-B92B-23509574F6D3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5125B876-93DE-4A98-8FB9-E01713B06EB7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EF407380-A944-47EE-8A1E-8863591BED6D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600" y="6492875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2EF9F9-C4E8-46B2-BBF1-33E3162B856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CCB793A9-BD98-2A0A-1E8A-8F9DB5CE3283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9144000" cy="2304256"/>
          </a:xfrm>
          <a:prstGeom prst="rect">
            <a:avLst/>
          </a:prstGeom>
          <a:effectLst/>
        </p:spPr>
        <p:txBody>
          <a:bodyPr>
            <a:normAutofit fontScale="900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kumimoji="1"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ja-JP" altLang="en-US" sz="4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大阪府都市基盤施設維持管理技術審議会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第３回　設備部会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lang="ja-JP" altLang="en-US" sz="27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C680B8D-B2E9-B2DA-0CEE-1A9EE8CD5EF2}"/>
              </a:ext>
            </a:extLst>
          </p:cNvPr>
          <p:cNvSpPr txBox="1">
            <a:spLocks/>
          </p:cNvSpPr>
          <p:nvPr/>
        </p:nvSpPr>
        <p:spPr>
          <a:xfrm>
            <a:off x="-182542" y="4258814"/>
            <a:ext cx="9144000" cy="550913"/>
          </a:xfrm>
          <a:prstGeom prst="rect">
            <a:avLst/>
          </a:prstGeom>
          <a:effectLst/>
        </p:spPr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kumimoji="1"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en-US" altLang="ja-JP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《</a:t>
            </a:r>
            <a:r>
              <a:rPr lang="ja-JP" altLang="en-US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行動計画の改定について</a:t>
            </a:r>
            <a:r>
              <a:rPr lang="en-US" altLang="ja-JP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》</a:t>
            </a:r>
            <a:endParaRPr lang="ja-JP" altLang="en-US" sz="30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746DC3-E722-3505-EC7E-F2D964D6380A}"/>
              </a:ext>
            </a:extLst>
          </p:cNvPr>
          <p:cNvSpPr txBox="1"/>
          <p:nvPr/>
        </p:nvSpPr>
        <p:spPr>
          <a:xfrm>
            <a:off x="7538720" y="357664"/>
            <a:ext cx="160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</a:t>
            </a:r>
            <a:r>
              <a:rPr kumimoji="1" lang="en-US" altLang="ja-JP" b="1" dirty="0"/>
              <a:t>【</a:t>
            </a:r>
            <a:r>
              <a:rPr kumimoji="1" lang="ja-JP" altLang="en-US" b="1" dirty="0"/>
              <a:t>資料４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30DC83FE-30B9-CAB4-B416-3C85EBCD3D1E}"/>
              </a:ext>
            </a:extLst>
          </p:cNvPr>
          <p:cNvSpPr txBox="1">
            <a:spLocks/>
          </p:cNvSpPr>
          <p:nvPr/>
        </p:nvSpPr>
        <p:spPr>
          <a:xfrm>
            <a:off x="0" y="6190456"/>
            <a:ext cx="9144000" cy="5509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大阪府都市基盤施設維持管理技術審議会　設備部会</a:t>
            </a:r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5C2652D3-468D-47BE-87D0-C89DCA13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600" y="6492875"/>
            <a:ext cx="6604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517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12F405-0EC6-46D5-9F01-57E83E3B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3CB3C-F9A0-4580-AA82-4756D00505D0}"/>
              </a:ext>
            </a:extLst>
          </p:cNvPr>
          <p:cNvSpPr txBox="1"/>
          <p:nvPr/>
        </p:nvSpPr>
        <p:spPr>
          <a:xfrm>
            <a:off x="2170" y="0"/>
            <a:ext cx="914183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 行動計画の改定について　　　　　　　　　　　　　　　　　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資料４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95242B-55C3-4E55-82DD-3E4273CAF333}"/>
              </a:ext>
            </a:extLst>
          </p:cNvPr>
          <p:cNvSpPr txBox="1"/>
          <p:nvPr/>
        </p:nvSpPr>
        <p:spPr>
          <a:xfrm>
            <a:off x="39601" y="550854"/>
            <a:ext cx="61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行動計画の主な改定について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58FBC5A-B4C5-46D8-8B5D-D718E9E6A6CE}"/>
              </a:ext>
            </a:extLst>
          </p:cNvPr>
          <p:cNvSpPr txBox="1"/>
          <p:nvPr/>
        </p:nvSpPr>
        <p:spPr>
          <a:xfrm>
            <a:off x="75576" y="1132437"/>
            <a:ext cx="299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〇長寿命化計画の構成</a:t>
            </a: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4C87D5C4-F0BB-4820-9768-ABD7DC9FC7C3}"/>
              </a:ext>
            </a:extLst>
          </p:cNvPr>
          <p:cNvGrpSpPr/>
          <p:nvPr/>
        </p:nvGrpSpPr>
        <p:grpSpPr>
          <a:xfrm>
            <a:off x="132080" y="1701111"/>
            <a:ext cx="4102831" cy="4534498"/>
            <a:chOff x="259806" y="1851583"/>
            <a:chExt cx="4074638" cy="4534498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A4D5DE5A-13A6-4E8A-B67E-FE489430F1D8}"/>
                </a:ext>
              </a:extLst>
            </p:cNvPr>
            <p:cNvSpPr/>
            <p:nvPr/>
          </p:nvSpPr>
          <p:spPr>
            <a:xfrm>
              <a:off x="259806" y="1851583"/>
              <a:ext cx="4074638" cy="4534498"/>
            </a:xfrm>
            <a:prstGeom prst="roundRect">
              <a:avLst>
                <a:gd name="adj" fmla="val 6864"/>
              </a:avLst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32366DB2-62BD-45AA-91BF-98262F8818A8}"/>
                </a:ext>
              </a:extLst>
            </p:cNvPr>
            <p:cNvSpPr/>
            <p:nvPr/>
          </p:nvSpPr>
          <p:spPr>
            <a:xfrm>
              <a:off x="382481" y="1992764"/>
              <a:ext cx="3820772" cy="2556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大阪府都市基盤施設長寿命化計画</a:t>
              </a:r>
              <a:endPara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矢印: 五方向 12">
              <a:extLst>
                <a:ext uri="{FF2B5EF4-FFF2-40B4-BE49-F238E27FC236}">
                  <a16:creationId xmlns:a16="http://schemas.microsoft.com/office/drawing/2014/main" id="{ADFEDF10-4575-43DD-A653-EB4E8D61B0ED}"/>
                </a:ext>
              </a:extLst>
            </p:cNvPr>
            <p:cNvSpPr/>
            <p:nvPr/>
          </p:nvSpPr>
          <p:spPr>
            <a:xfrm>
              <a:off x="382481" y="3043894"/>
              <a:ext cx="1573667" cy="73060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都市整備部</a:t>
              </a:r>
              <a:endPara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基本方針</a:t>
              </a:r>
              <a:endPara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矢印: 五方向 13">
              <a:extLst>
                <a:ext uri="{FF2B5EF4-FFF2-40B4-BE49-F238E27FC236}">
                  <a16:creationId xmlns:a16="http://schemas.microsoft.com/office/drawing/2014/main" id="{8D0AF429-E18B-4143-B2D0-BD7C50C640D5}"/>
                </a:ext>
              </a:extLst>
            </p:cNvPr>
            <p:cNvSpPr/>
            <p:nvPr/>
          </p:nvSpPr>
          <p:spPr>
            <a:xfrm>
              <a:off x="2668927" y="3098952"/>
              <a:ext cx="1573667" cy="546164"/>
            </a:xfrm>
            <a:prstGeom prst="homePlate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２－１</a:t>
              </a:r>
              <a:endPara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ja-JP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道路</a:t>
              </a:r>
              <a:r>
                <a:rPr lang="ja-JP" altLang="en-US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施設</a:t>
              </a:r>
              <a:r>
                <a:rPr lang="ja-JP" altLang="ja-JP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編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矢印: 五方向 14">
              <a:extLst>
                <a:ext uri="{FF2B5EF4-FFF2-40B4-BE49-F238E27FC236}">
                  <a16:creationId xmlns:a16="http://schemas.microsoft.com/office/drawing/2014/main" id="{DFD831B0-F7F0-4443-82F1-1ECE32B88E9D}"/>
                </a:ext>
              </a:extLst>
            </p:cNvPr>
            <p:cNvSpPr/>
            <p:nvPr/>
          </p:nvSpPr>
          <p:spPr>
            <a:xfrm>
              <a:off x="2668927" y="3727445"/>
              <a:ext cx="1573667" cy="546164"/>
            </a:xfrm>
            <a:prstGeom prst="homePlate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２－２</a:t>
              </a:r>
              <a:endParaRPr lang="en-US" altLang="ja-JP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ja-JP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河川</a:t>
              </a:r>
              <a:r>
                <a:rPr lang="ja-JP" altLang="en-US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管理施設</a:t>
              </a:r>
              <a:r>
                <a:rPr lang="ja-JP" altLang="ja-JP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編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5F8D39D-9552-48A8-B96E-092C36E40CB7}"/>
                </a:ext>
              </a:extLst>
            </p:cNvPr>
            <p:cNvSpPr/>
            <p:nvPr/>
          </p:nvSpPr>
          <p:spPr>
            <a:xfrm>
              <a:off x="382481" y="2422375"/>
              <a:ext cx="1573667" cy="5502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基本方針</a:t>
              </a:r>
              <a:endPara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第１編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D226C98F-52A9-4788-88E0-41C11E7AE938}"/>
                </a:ext>
              </a:extLst>
            </p:cNvPr>
            <p:cNvSpPr/>
            <p:nvPr/>
          </p:nvSpPr>
          <p:spPr>
            <a:xfrm>
              <a:off x="2645785" y="2422375"/>
              <a:ext cx="1573667" cy="550288"/>
            </a:xfrm>
            <a:prstGeom prst="rect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行動計画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第２編</a:t>
              </a:r>
            </a:p>
          </p:txBody>
        </p:sp>
        <p:sp>
          <p:nvSpPr>
            <p:cNvPr id="18" name="矢印: 五方向 17">
              <a:extLst>
                <a:ext uri="{FF2B5EF4-FFF2-40B4-BE49-F238E27FC236}">
                  <a16:creationId xmlns:a16="http://schemas.microsoft.com/office/drawing/2014/main" id="{3D15F04A-3098-4B9A-9905-AA4AFE5448D8}"/>
                </a:ext>
              </a:extLst>
            </p:cNvPr>
            <p:cNvSpPr/>
            <p:nvPr/>
          </p:nvSpPr>
          <p:spPr>
            <a:xfrm>
              <a:off x="2645785" y="4362651"/>
              <a:ext cx="1573667" cy="546164"/>
            </a:xfrm>
            <a:prstGeom prst="homePlate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２－３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公園施設</a:t>
              </a:r>
              <a:r>
                <a:rPr lang="ja-JP" altLang="ja-JP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編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矢印: 五方向 18">
              <a:extLst>
                <a:ext uri="{FF2B5EF4-FFF2-40B4-BE49-F238E27FC236}">
                  <a16:creationId xmlns:a16="http://schemas.microsoft.com/office/drawing/2014/main" id="{11A0EC52-A697-4F0F-8442-CADCCA208A36}"/>
                </a:ext>
              </a:extLst>
            </p:cNvPr>
            <p:cNvSpPr/>
            <p:nvPr/>
          </p:nvSpPr>
          <p:spPr>
            <a:xfrm>
              <a:off x="2645785" y="5080188"/>
              <a:ext cx="1596808" cy="546164"/>
            </a:xfrm>
            <a:prstGeom prst="homePlate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 ２－４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港湾・海岸施設編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矢印: 五方向 19">
              <a:extLst>
                <a:ext uri="{FF2B5EF4-FFF2-40B4-BE49-F238E27FC236}">
                  <a16:creationId xmlns:a16="http://schemas.microsoft.com/office/drawing/2014/main" id="{A580821F-2164-4681-8B67-35DA1AD09699}"/>
                </a:ext>
              </a:extLst>
            </p:cNvPr>
            <p:cNvSpPr/>
            <p:nvPr/>
          </p:nvSpPr>
          <p:spPr>
            <a:xfrm>
              <a:off x="2645785" y="5752641"/>
              <a:ext cx="1573667" cy="439193"/>
            </a:xfrm>
            <a:prstGeom prst="homePlate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２－５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下水道施設編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矢印: 上下 24">
              <a:extLst>
                <a:ext uri="{FF2B5EF4-FFF2-40B4-BE49-F238E27FC236}">
                  <a16:creationId xmlns:a16="http://schemas.microsoft.com/office/drawing/2014/main" id="{368EC046-3C14-45B7-8C35-C4A27187E373}"/>
                </a:ext>
              </a:extLst>
            </p:cNvPr>
            <p:cNvSpPr/>
            <p:nvPr/>
          </p:nvSpPr>
          <p:spPr>
            <a:xfrm rot="5400000">
              <a:off x="2217385" y="2419760"/>
              <a:ext cx="185214" cy="589552"/>
            </a:xfrm>
            <a:prstGeom prst="upDownArrow">
              <a:avLst>
                <a:gd name="adj1" fmla="val 28415"/>
                <a:gd name="adj2" fmla="val 10395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矢印: 上下 25">
              <a:extLst>
                <a:ext uri="{FF2B5EF4-FFF2-40B4-BE49-F238E27FC236}">
                  <a16:creationId xmlns:a16="http://schemas.microsoft.com/office/drawing/2014/main" id="{1AD8CE88-D747-44E8-8ADB-8AB79A8BD9EF}"/>
                </a:ext>
              </a:extLst>
            </p:cNvPr>
            <p:cNvSpPr/>
            <p:nvPr/>
          </p:nvSpPr>
          <p:spPr>
            <a:xfrm rot="5400000">
              <a:off x="2274465" y="3071909"/>
              <a:ext cx="79586" cy="663053"/>
            </a:xfrm>
            <a:prstGeom prst="upDownArrow">
              <a:avLst>
                <a:gd name="adj1" fmla="val 28415"/>
                <a:gd name="adj2" fmla="val 103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F94917AD-3E20-40E2-B91C-D4E92C3A0083}"/>
                </a:ext>
              </a:extLst>
            </p:cNvPr>
            <p:cNvSpPr/>
            <p:nvPr/>
          </p:nvSpPr>
          <p:spPr>
            <a:xfrm>
              <a:off x="2196829" y="3415101"/>
              <a:ext cx="55540" cy="263082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矢印: 右 27">
              <a:extLst>
                <a:ext uri="{FF2B5EF4-FFF2-40B4-BE49-F238E27FC236}">
                  <a16:creationId xmlns:a16="http://schemas.microsoft.com/office/drawing/2014/main" id="{1734CE3D-790F-4275-AAC1-687BEC4BF51F}"/>
                </a:ext>
              </a:extLst>
            </p:cNvPr>
            <p:cNvSpPr/>
            <p:nvPr/>
          </p:nvSpPr>
          <p:spPr>
            <a:xfrm>
              <a:off x="2213798" y="3941750"/>
              <a:ext cx="425815" cy="87308"/>
            </a:xfrm>
            <a:prstGeom prst="rightArrow">
              <a:avLst>
                <a:gd name="adj1" fmla="val 35409"/>
                <a:gd name="adj2" fmla="val 10856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" name="矢印: 右 29">
              <a:extLst>
                <a:ext uri="{FF2B5EF4-FFF2-40B4-BE49-F238E27FC236}">
                  <a16:creationId xmlns:a16="http://schemas.microsoft.com/office/drawing/2014/main" id="{EE956894-B184-4CF0-A592-1D0382920CF6}"/>
                </a:ext>
              </a:extLst>
            </p:cNvPr>
            <p:cNvSpPr/>
            <p:nvPr/>
          </p:nvSpPr>
          <p:spPr>
            <a:xfrm>
              <a:off x="2213798" y="4598648"/>
              <a:ext cx="413472" cy="87308"/>
            </a:xfrm>
            <a:prstGeom prst="rightArrow">
              <a:avLst>
                <a:gd name="adj1" fmla="val 35409"/>
                <a:gd name="adj2" fmla="val 10856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矢印: 右 31">
              <a:extLst>
                <a:ext uri="{FF2B5EF4-FFF2-40B4-BE49-F238E27FC236}">
                  <a16:creationId xmlns:a16="http://schemas.microsoft.com/office/drawing/2014/main" id="{64CF7A7E-E515-4660-817B-810D4620284F}"/>
                </a:ext>
              </a:extLst>
            </p:cNvPr>
            <p:cNvSpPr/>
            <p:nvPr/>
          </p:nvSpPr>
          <p:spPr>
            <a:xfrm>
              <a:off x="2201456" y="5353855"/>
              <a:ext cx="413472" cy="87308"/>
            </a:xfrm>
            <a:prstGeom prst="rightArrow">
              <a:avLst>
                <a:gd name="adj1" fmla="val 35409"/>
                <a:gd name="adj2" fmla="val 10856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" name="矢印: 右 32">
              <a:extLst>
                <a:ext uri="{FF2B5EF4-FFF2-40B4-BE49-F238E27FC236}">
                  <a16:creationId xmlns:a16="http://schemas.microsoft.com/office/drawing/2014/main" id="{851AE57D-66D5-4CA7-86DC-0907152C617A}"/>
                </a:ext>
              </a:extLst>
            </p:cNvPr>
            <p:cNvSpPr/>
            <p:nvPr/>
          </p:nvSpPr>
          <p:spPr>
            <a:xfrm>
              <a:off x="2201456" y="5982069"/>
              <a:ext cx="413472" cy="87308"/>
            </a:xfrm>
            <a:prstGeom prst="rightArrow">
              <a:avLst>
                <a:gd name="adj1" fmla="val 35409"/>
                <a:gd name="adj2" fmla="val 10856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86B34FEF-F70B-436D-AFC0-15E6326FBC52}"/>
              </a:ext>
            </a:extLst>
          </p:cNvPr>
          <p:cNvGrpSpPr/>
          <p:nvPr/>
        </p:nvGrpSpPr>
        <p:grpSpPr>
          <a:xfrm>
            <a:off x="4992992" y="1701111"/>
            <a:ext cx="4102831" cy="4571031"/>
            <a:chOff x="4909089" y="1851583"/>
            <a:chExt cx="4102831" cy="4534498"/>
          </a:xfrm>
        </p:grpSpPr>
        <p:sp>
          <p:nvSpPr>
            <p:cNvPr id="37" name="四角形: 角を丸くする 36">
              <a:extLst>
                <a:ext uri="{FF2B5EF4-FFF2-40B4-BE49-F238E27FC236}">
                  <a16:creationId xmlns:a16="http://schemas.microsoft.com/office/drawing/2014/main" id="{7E5C645B-1D63-4DCE-B1D2-F0C943AD5F26}"/>
                </a:ext>
              </a:extLst>
            </p:cNvPr>
            <p:cNvSpPr/>
            <p:nvPr/>
          </p:nvSpPr>
          <p:spPr>
            <a:xfrm>
              <a:off x="4909089" y="1851583"/>
              <a:ext cx="4102831" cy="4534498"/>
            </a:xfrm>
            <a:prstGeom prst="roundRect">
              <a:avLst>
                <a:gd name="adj" fmla="val 9931"/>
              </a:avLst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12A2810-7B00-4DF2-9F59-CFE6172B5145}"/>
                </a:ext>
              </a:extLst>
            </p:cNvPr>
            <p:cNvSpPr/>
            <p:nvPr/>
          </p:nvSpPr>
          <p:spPr>
            <a:xfrm>
              <a:off x="5047223" y="1993271"/>
              <a:ext cx="3779094" cy="2858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大阪府都市基盤施設長寿命化計画</a:t>
              </a:r>
              <a:endPara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B9A68E67-98CF-4B61-9208-078593E734E6}"/>
                </a:ext>
              </a:extLst>
            </p:cNvPr>
            <p:cNvSpPr/>
            <p:nvPr/>
          </p:nvSpPr>
          <p:spPr>
            <a:xfrm>
              <a:off x="5067904" y="2399717"/>
              <a:ext cx="1573667" cy="5213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基本方針</a:t>
              </a:r>
              <a:endPara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第１編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87C58DFE-AA9E-4D0D-ADBC-CD94D58A7FDD}"/>
                </a:ext>
              </a:extLst>
            </p:cNvPr>
            <p:cNvSpPr/>
            <p:nvPr/>
          </p:nvSpPr>
          <p:spPr>
            <a:xfrm>
              <a:off x="7354350" y="2413444"/>
              <a:ext cx="1573667" cy="507634"/>
            </a:xfrm>
            <a:prstGeom prst="rect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行動計画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第２編</a:t>
              </a:r>
            </a:p>
          </p:txBody>
        </p:sp>
        <p:sp>
          <p:nvSpPr>
            <p:cNvPr id="47" name="矢印: 上下 46">
              <a:extLst>
                <a:ext uri="{FF2B5EF4-FFF2-40B4-BE49-F238E27FC236}">
                  <a16:creationId xmlns:a16="http://schemas.microsoft.com/office/drawing/2014/main" id="{E842B933-FC07-47CD-90AF-679045800E34}"/>
                </a:ext>
              </a:extLst>
            </p:cNvPr>
            <p:cNvSpPr/>
            <p:nvPr/>
          </p:nvSpPr>
          <p:spPr>
            <a:xfrm rot="5400000">
              <a:off x="6916047" y="2430563"/>
              <a:ext cx="88913" cy="436040"/>
            </a:xfrm>
            <a:prstGeom prst="upDownArrow">
              <a:avLst>
                <a:gd name="adj1" fmla="val 28415"/>
                <a:gd name="adj2" fmla="val 103958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86FD6C9D-9E13-4233-B543-7194D331AACD}"/>
                </a:ext>
              </a:extLst>
            </p:cNvPr>
            <p:cNvGrpSpPr/>
            <p:nvPr/>
          </p:nvGrpSpPr>
          <p:grpSpPr>
            <a:xfrm>
              <a:off x="5047223" y="3065460"/>
              <a:ext cx="3964697" cy="3197072"/>
              <a:chOff x="7016961" y="4018246"/>
              <a:chExt cx="3964697" cy="3197072"/>
            </a:xfrm>
          </p:grpSpPr>
          <p:sp>
            <p:nvSpPr>
              <p:cNvPr id="58" name="矢印: 五方向 57">
                <a:extLst>
                  <a:ext uri="{FF2B5EF4-FFF2-40B4-BE49-F238E27FC236}">
                    <a16:creationId xmlns:a16="http://schemas.microsoft.com/office/drawing/2014/main" id="{13954A0E-74DE-45F0-A7F8-BC2AB4E4D3F6}"/>
                  </a:ext>
                </a:extLst>
              </p:cNvPr>
              <p:cNvSpPr/>
              <p:nvPr/>
            </p:nvSpPr>
            <p:spPr>
              <a:xfrm>
                <a:off x="7016961" y="4018246"/>
                <a:ext cx="1573667" cy="730600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4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都市整備部</a:t>
                </a:r>
                <a:endPara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kumimoji="1" lang="ja-JP" altLang="en-US" sz="14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基本方針</a:t>
                </a:r>
                <a:endPara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" name="矢印: 五方向 58">
                <a:extLst>
                  <a:ext uri="{FF2B5EF4-FFF2-40B4-BE49-F238E27FC236}">
                    <a16:creationId xmlns:a16="http://schemas.microsoft.com/office/drawing/2014/main" id="{56A0C632-D5B2-4FB6-9012-4F7F3E588275}"/>
                  </a:ext>
                </a:extLst>
              </p:cNvPr>
              <p:cNvSpPr/>
              <p:nvPr/>
            </p:nvSpPr>
            <p:spPr>
              <a:xfrm>
                <a:off x="9303407" y="4073304"/>
                <a:ext cx="1573667" cy="546164"/>
              </a:xfrm>
              <a:prstGeom prst="homePlate">
                <a:avLst/>
              </a:prstGeom>
              <a:solidFill>
                <a:srgbClr val="FF99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２－１</a:t>
                </a:r>
                <a:endParaRPr lang="en-US" altLang="ja-JP" sz="14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ja-JP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道路</a:t>
                </a:r>
                <a:r>
                  <a:rPr lang="ja-JP" altLang="en-US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施設</a:t>
                </a:r>
                <a:r>
                  <a:rPr lang="ja-JP" altLang="ja-JP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編</a:t>
                </a:r>
                <a:endParaRPr kumimoji="1"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" name="矢印: 五方向 59">
                <a:extLst>
                  <a:ext uri="{FF2B5EF4-FFF2-40B4-BE49-F238E27FC236}">
                    <a16:creationId xmlns:a16="http://schemas.microsoft.com/office/drawing/2014/main" id="{6E277DDF-A44A-4B14-998E-6001AF10D330}"/>
                  </a:ext>
                </a:extLst>
              </p:cNvPr>
              <p:cNvSpPr/>
              <p:nvPr/>
            </p:nvSpPr>
            <p:spPr>
              <a:xfrm>
                <a:off x="9303407" y="4701797"/>
                <a:ext cx="1573667" cy="546164"/>
              </a:xfrm>
              <a:prstGeom prst="homePlate">
                <a:avLst/>
              </a:prstGeom>
              <a:solidFill>
                <a:srgbClr val="FF99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２－２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ja-JP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河川</a:t>
                </a:r>
                <a:r>
                  <a:rPr lang="ja-JP" altLang="en-US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管理施設</a:t>
                </a:r>
                <a:r>
                  <a:rPr lang="ja-JP" altLang="ja-JP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編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1" name="矢印: 五方向 60">
                <a:extLst>
                  <a:ext uri="{FF2B5EF4-FFF2-40B4-BE49-F238E27FC236}">
                    <a16:creationId xmlns:a16="http://schemas.microsoft.com/office/drawing/2014/main" id="{8E20A214-9E91-4D80-B284-225D0037F4C2}"/>
                  </a:ext>
                </a:extLst>
              </p:cNvPr>
              <p:cNvSpPr/>
              <p:nvPr/>
            </p:nvSpPr>
            <p:spPr>
              <a:xfrm>
                <a:off x="9280265" y="5337003"/>
                <a:ext cx="1573667" cy="546164"/>
              </a:xfrm>
              <a:prstGeom prst="homePlate">
                <a:avLst/>
              </a:prstGeom>
              <a:solidFill>
                <a:srgbClr val="FF99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２－３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公園施設</a:t>
                </a:r>
                <a:r>
                  <a:rPr lang="ja-JP" altLang="ja-JP" sz="14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編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2" name="矢印: 五方向 61">
                <a:extLst>
                  <a:ext uri="{FF2B5EF4-FFF2-40B4-BE49-F238E27FC236}">
                    <a16:creationId xmlns:a16="http://schemas.microsoft.com/office/drawing/2014/main" id="{6C128C39-295E-449C-9203-3E0DE8775F35}"/>
                  </a:ext>
                </a:extLst>
              </p:cNvPr>
              <p:cNvSpPr/>
              <p:nvPr/>
            </p:nvSpPr>
            <p:spPr>
              <a:xfrm>
                <a:off x="9280265" y="6054540"/>
                <a:ext cx="1701393" cy="546164"/>
              </a:xfrm>
              <a:prstGeom prst="homePlate">
                <a:avLst/>
              </a:prstGeom>
              <a:solidFill>
                <a:srgbClr val="FF99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２－４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港湾・海岸施設編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3" name="矢印: 五方向 62">
                <a:extLst>
                  <a:ext uri="{FF2B5EF4-FFF2-40B4-BE49-F238E27FC236}">
                    <a16:creationId xmlns:a16="http://schemas.microsoft.com/office/drawing/2014/main" id="{E7FE62B6-D375-44D4-BBF8-96C5D05590BB}"/>
                  </a:ext>
                </a:extLst>
              </p:cNvPr>
              <p:cNvSpPr/>
              <p:nvPr/>
            </p:nvSpPr>
            <p:spPr>
              <a:xfrm>
                <a:off x="9280265" y="6726993"/>
                <a:ext cx="1573667" cy="488325"/>
              </a:xfrm>
              <a:prstGeom prst="homePlate">
                <a:avLst/>
              </a:prstGeom>
              <a:solidFill>
                <a:srgbClr val="FF99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２－５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下水道施設編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4" name="矢印: 上下 63">
                <a:extLst>
                  <a:ext uri="{FF2B5EF4-FFF2-40B4-BE49-F238E27FC236}">
                    <a16:creationId xmlns:a16="http://schemas.microsoft.com/office/drawing/2014/main" id="{97788012-3D85-47B1-8FD9-A7A97381F284}"/>
                  </a:ext>
                </a:extLst>
              </p:cNvPr>
              <p:cNvSpPr/>
              <p:nvPr/>
            </p:nvSpPr>
            <p:spPr>
              <a:xfrm rot="5400000">
                <a:off x="8908945" y="4046261"/>
                <a:ext cx="79586" cy="663053"/>
              </a:xfrm>
              <a:prstGeom prst="upDownArrow">
                <a:avLst>
                  <a:gd name="adj1" fmla="val 28415"/>
                  <a:gd name="adj2" fmla="val 10395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5" name="正方形/長方形 64">
                <a:extLst>
                  <a:ext uri="{FF2B5EF4-FFF2-40B4-BE49-F238E27FC236}">
                    <a16:creationId xmlns:a16="http://schemas.microsoft.com/office/drawing/2014/main" id="{98F381B8-1FD7-4646-87A1-1AD63A6BCF91}"/>
                  </a:ext>
                </a:extLst>
              </p:cNvPr>
              <p:cNvSpPr/>
              <p:nvPr/>
            </p:nvSpPr>
            <p:spPr>
              <a:xfrm>
                <a:off x="8831309" y="4389453"/>
                <a:ext cx="55540" cy="2630825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6" name="矢印: 右 65">
                <a:extLst>
                  <a:ext uri="{FF2B5EF4-FFF2-40B4-BE49-F238E27FC236}">
                    <a16:creationId xmlns:a16="http://schemas.microsoft.com/office/drawing/2014/main" id="{203A7078-3B93-4D83-BCC8-C866D16F94DF}"/>
                  </a:ext>
                </a:extLst>
              </p:cNvPr>
              <p:cNvSpPr/>
              <p:nvPr/>
            </p:nvSpPr>
            <p:spPr>
              <a:xfrm>
                <a:off x="8848278" y="4916102"/>
                <a:ext cx="425815" cy="87308"/>
              </a:xfrm>
              <a:prstGeom prst="rightArrow">
                <a:avLst>
                  <a:gd name="adj1" fmla="val 35409"/>
                  <a:gd name="adj2" fmla="val 108562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7" name="矢印: 右 66">
                <a:extLst>
                  <a:ext uri="{FF2B5EF4-FFF2-40B4-BE49-F238E27FC236}">
                    <a16:creationId xmlns:a16="http://schemas.microsoft.com/office/drawing/2014/main" id="{069046E0-ED73-4442-8728-4926722A7EEB}"/>
                  </a:ext>
                </a:extLst>
              </p:cNvPr>
              <p:cNvSpPr/>
              <p:nvPr/>
            </p:nvSpPr>
            <p:spPr>
              <a:xfrm>
                <a:off x="8848278" y="5573000"/>
                <a:ext cx="413472" cy="87308"/>
              </a:xfrm>
              <a:prstGeom prst="rightArrow">
                <a:avLst>
                  <a:gd name="adj1" fmla="val 35409"/>
                  <a:gd name="adj2" fmla="val 108562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8" name="矢印: 右 67">
                <a:extLst>
                  <a:ext uri="{FF2B5EF4-FFF2-40B4-BE49-F238E27FC236}">
                    <a16:creationId xmlns:a16="http://schemas.microsoft.com/office/drawing/2014/main" id="{52EB5F46-543B-4791-B3AC-DEE0F2DB534F}"/>
                  </a:ext>
                </a:extLst>
              </p:cNvPr>
              <p:cNvSpPr/>
              <p:nvPr/>
            </p:nvSpPr>
            <p:spPr>
              <a:xfrm>
                <a:off x="8835936" y="6328207"/>
                <a:ext cx="413472" cy="87308"/>
              </a:xfrm>
              <a:prstGeom prst="rightArrow">
                <a:avLst>
                  <a:gd name="adj1" fmla="val 35409"/>
                  <a:gd name="adj2" fmla="val 108562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9" name="矢印: 右 68">
                <a:extLst>
                  <a:ext uri="{FF2B5EF4-FFF2-40B4-BE49-F238E27FC236}">
                    <a16:creationId xmlns:a16="http://schemas.microsoft.com/office/drawing/2014/main" id="{4612DAB5-3FCB-4F1F-B56B-20BBD676A1B3}"/>
                  </a:ext>
                </a:extLst>
              </p:cNvPr>
              <p:cNvSpPr/>
              <p:nvPr/>
            </p:nvSpPr>
            <p:spPr>
              <a:xfrm>
                <a:off x="8835936" y="6956421"/>
                <a:ext cx="413472" cy="87308"/>
              </a:xfrm>
              <a:prstGeom prst="rightArrow">
                <a:avLst>
                  <a:gd name="adj1" fmla="val 35409"/>
                  <a:gd name="adj2" fmla="val 108562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71" name="矢印: 上下 70">
              <a:extLst>
                <a:ext uri="{FF2B5EF4-FFF2-40B4-BE49-F238E27FC236}">
                  <a16:creationId xmlns:a16="http://schemas.microsoft.com/office/drawing/2014/main" id="{8C61181E-FFBE-4982-99C9-8F713544B6CF}"/>
                </a:ext>
              </a:extLst>
            </p:cNvPr>
            <p:cNvSpPr/>
            <p:nvPr/>
          </p:nvSpPr>
          <p:spPr>
            <a:xfrm rot="5400000">
              <a:off x="6932502" y="2426251"/>
              <a:ext cx="185214" cy="589552"/>
            </a:xfrm>
            <a:prstGeom prst="upDownArrow">
              <a:avLst>
                <a:gd name="adj1" fmla="val 28415"/>
                <a:gd name="adj2" fmla="val 10395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4" name="矢印: 右 73">
            <a:extLst>
              <a:ext uri="{FF2B5EF4-FFF2-40B4-BE49-F238E27FC236}">
                <a16:creationId xmlns:a16="http://schemas.microsoft.com/office/drawing/2014/main" id="{E949F7A2-B0F5-4A08-9415-8F2A3DCF0FD9}"/>
              </a:ext>
            </a:extLst>
          </p:cNvPr>
          <p:cNvSpPr/>
          <p:nvPr/>
        </p:nvSpPr>
        <p:spPr>
          <a:xfrm>
            <a:off x="4338659" y="3124388"/>
            <a:ext cx="514012" cy="1073732"/>
          </a:xfrm>
          <a:prstGeom prst="rightArrow">
            <a:avLst>
              <a:gd name="adj1" fmla="val 50000"/>
              <a:gd name="adj2" fmla="val 55952"/>
            </a:avLst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4B28D95-688C-4730-850E-2147DF275190}"/>
              </a:ext>
            </a:extLst>
          </p:cNvPr>
          <p:cNvSpPr txBox="1"/>
          <p:nvPr/>
        </p:nvSpPr>
        <p:spPr>
          <a:xfrm>
            <a:off x="1714935" y="6308209"/>
            <a:ext cx="928545" cy="369332"/>
          </a:xfrm>
          <a:prstGeom prst="rect">
            <a:avLst/>
          </a:prstGeom>
          <a:solidFill>
            <a:schemeClr val="accent6">
              <a:alpha val="78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（旧）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5518696-7D66-4C98-AD37-CD57E36FD4C1}"/>
              </a:ext>
            </a:extLst>
          </p:cNvPr>
          <p:cNvSpPr txBox="1"/>
          <p:nvPr/>
        </p:nvSpPr>
        <p:spPr>
          <a:xfrm>
            <a:off x="6598629" y="6355134"/>
            <a:ext cx="928545" cy="369332"/>
          </a:xfrm>
          <a:prstGeom prst="rect">
            <a:avLst/>
          </a:prstGeom>
          <a:solidFill>
            <a:schemeClr val="accent6">
              <a:alpha val="79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（新）</a:t>
            </a:r>
          </a:p>
        </p:txBody>
      </p:sp>
    </p:spTree>
    <p:extLst>
      <p:ext uri="{BB962C8B-B14F-4D97-AF65-F5344CB8AC3E}">
        <p14:creationId xmlns:p14="http://schemas.microsoft.com/office/powerpoint/2010/main" val="293638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12F405-0EC6-46D5-9F01-57E83E3B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3CB3C-F9A0-4580-AA82-4756D00505D0}"/>
              </a:ext>
            </a:extLst>
          </p:cNvPr>
          <p:cNvSpPr txBox="1"/>
          <p:nvPr/>
        </p:nvSpPr>
        <p:spPr>
          <a:xfrm>
            <a:off x="2170" y="0"/>
            <a:ext cx="914183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■行動計画の改定について　　　　　　　　　　　　　　　　　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資料４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8F5B85-FCAA-D29D-DC1C-0B23AB1B95D1}"/>
              </a:ext>
            </a:extLst>
          </p:cNvPr>
          <p:cNvSpPr txBox="1"/>
          <p:nvPr/>
        </p:nvSpPr>
        <p:spPr>
          <a:xfrm>
            <a:off x="206372" y="862879"/>
            <a:ext cx="3841460" cy="5639749"/>
          </a:xfrm>
          <a:prstGeom prst="rect">
            <a:avLst/>
          </a:prstGeom>
          <a:solidFill>
            <a:srgbClr val="FDFDE7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１．大阪府都市基盤施設長寿命化計画の構成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     ●本計画の構成 ●主な対象施設 ●対象期間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２．大阪府における維持管理・更新の現状と課題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zh-TW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     ●現状認識、課題認識</a:t>
            </a:r>
            <a:endParaRPr lang="ja-JP" altLang="en-US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３．戦略的維持管理の方針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     ●基本理念、使命、戦略的維持管理の基本方針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４．効率的・効果的な維持管理の推進</a:t>
            </a:r>
          </a:p>
          <a:p>
            <a:pPr algn="l">
              <a:lnSpc>
                <a:spcPct val="15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１）点検、診断・評価の手法や体制等の充実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２）施設特性に応じた維持管理手法の体系化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３）重点化指標・優先順位の考え方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４）日常的な維持管理の着実な実践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５）維持管理を見通した新設工事上の工夫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６）新たな技術、材料、工法の活用と促進策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５．持続可能な維持管理の仕組みづくり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１）人材の育成と確保、技術力の向上と継承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２）現場や地域を重視した維持管理の実践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３）維持管理業務の改善と魅力向上のあり方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６．維持管理マネジメント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１）マネジメント体制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586979-4D5C-9171-B6CE-230509569171}"/>
              </a:ext>
            </a:extLst>
          </p:cNvPr>
          <p:cNvSpPr txBox="1"/>
          <p:nvPr/>
        </p:nvSpPr>
        <p:spPr>
          <a:xfrm>
            <a:off x="172275" y="493547"/>
            <a:ext cx="3496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〇長寿命化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ja-JP" altLang="en-US" dirty="0"/>
              <a:t>の構成（目次）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4549832-0AB6-74C0-64E8-02A1E56C0B2B}"/>
              </a:ext>
            </a:extLst>
          </p:cNvPr>
          <p:cNvSpPr txBox="1"/>
          <p:nvPr/>
        </p:nvSpPr>
        <p:spPr>
          <a:xfrm>
            <a:off x="4999879" y="892552"/>
            <a:ext cx="4039222" cy="5600323"/>
          </a:xfrm>
          <a:prstGeom prst="rect">
            <a:avLst/>
          </a:prstGeom>
          <a:solidFill>
            <a:srgbClr val="FDFDE7"/>
          </a:solidFill>
          <a:ln w="38100">
            <a:solidFill>
              <a:srgbClr val="FF0000"/>
            </a:solidFill>
          </a:ln>
        </p:spPr>
        <p:txBody>
          <a:bodyPr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1400" b="1" i="0" u="none" strike="noStrike" baseline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大阪府都市基盤施設長寿命化計画の構成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1.1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対象施設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1.2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対象期間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1.3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計画構成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大阪府における維持管理・更新の現状と課題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2.1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維持管理の現状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2.2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課題認識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戦略的維持管理の方針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効率的・効果的な維持管理の推進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4.1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点検、診断・評価の手法や体制等の充実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4.2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施設特性に応じた維持管理手法の体系化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4.3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重点化指標・優先順位の考え方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4.4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日常的な維持管理の着実な実践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4.5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維持管理を見通した新設工事上の工夫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持続可能な維持管理の仕組みづくり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5.1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人材の育成と確保、技術力の向上と継承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5.2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データ蓄積・管理体制の確立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5.3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現場や地域を重視した維持管理の実践</a:t>
            </a:r>
          </a:p>
          <a:p>
            <a:pPr algn="l">
              <a:lnSpc>
                <a:spcPct val="150000"/>
              </a:lnSpc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5.4 </a:t>
            </a: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維持管理業務の改善と魅力向上のあり方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6D7807CF-EFF2-43B5-A57D-3D3717DEAD6A}"/>
              </a:ext>
            </a:extLst>
          </p:cNvPr>
          <p:cNvSpPr/>
          <p:nvPr/>
        </p:nvSpPr>
        <p:spPr>
          <a:xfrm>
            <a:off x="4249801" y="2971181"/>
            <a:ext cx="514012" cy="1073732"/>
          </a:xfrm>
          <a:prstGeom prst="rightArrow">
            <a:avLst>
              <a:gd name="adj1" fmla="val 50000"/>
              <a:gd name="adj2" fmla="val 55952"/>
            </a:avLst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FFBB56-073B-1D9B-B1FB-97A9E55B29AC}"/>
              </a:ext>
            </a:extLst>
          </p:cNvPr>
          <p:cNvSpPr txBox="1"/>
          <p:nvPr/>
        </p:nvSpPr>
        <p:spPr>
          <a:xfrm>
            <a:off x="1660238" y="6533025"/>
            <a:ext cx="928545" cy="323165"/>
          </a:xfrm>
          <a:prstGeom prst="rect">
            <a:avLst/>
          </a:prstGeom>
          <a:solidFill>
            <a:schemeClr val="accent6">
              <a:alpha val="78000"/>
            </a:schemeClr>
          </a:solidFill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（旧）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B3E9A9-B39F-FF8C-8E33-0CE5B13C94DD}"/>
              </a:ext>
            </a:extLst>
          </p:cNvPr>
          <p:cNvSpPr txBox="1"/>
          <p:nvPr/>
        </p:nvSpPr>
        <p:spPr>
          <a:xfrm>
            <a:off x="6555217" y="6502628"/>
            <a:ext cx="928545" cy="323165"/>
          </a:xfrm>
          <a:prstGeom prst="rect">
            <a:avLst/>
          </a:prstGeom>
          <a:solidFill>
            <a:schemeClr val="accent6">
              <a:alpha val="79000"/>
            </a:schemeClr>
          </a:solidFill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（新）</a:t>
            </a:r>
          </a:p>
        </p:txBody>
      </p:sp>
    </p:spTree>
    <p:extLst>
      <p:ext uri="{BB962C8B-B14F-4D97-AF65-F5344CB8AC3E}">
        <p14:creationId xmlns:p14="http://schemas.microsoft.com/office/powerpoint/2010/main" val="2927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9FC178-4261-7602-E173-4D7AA5AB9C16}"/>
              </a:ext>
            </a:extLst>
          </p:cNvPr>
          <p:cNvSpPr txBox="1"/>
          <p:nvPr/>
        </p:nvSpPr>
        <p:spPr>
          <a:xfrm>
            <a:off x="4773438" y="825177"/>
            <a:ext cx="4284913" cy="5576233"/>
          </a:xfrm>
          <a:prstGeom prst="rect">
            <a:avLst/>
          </a:prstGeom>
          <a:solidFill>
            <a:srgbClr val="FDFDE7"/>
          </a:solidFill>
          <a:ln w="38100">
            <a:solidFill>
              <a:srgbClr val="FF0000"/>
            </a:solidFill>
          </a:ln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行動計画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１．長寿命化計画の構成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1.1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本計画の構成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1.2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本計画の主な対象施設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1.3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本計画の対象期間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1.4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参照すべき基準類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２．戦略的維持管理の方針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2.1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維持管理にあたっての基本理念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2.2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維持管理戦略の概要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３．効率的・効果的な維持管理の推進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土木施設・設備　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3.1.1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施設の現状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3.1.2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点検、診断・評価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3.1.3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維持管理手法、維持管理水準、更新フロー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3.1.4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重点化指標、優先順位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3.1.5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日常的維持管理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3.1.6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長寿命化に資する工夫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3.1.7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新技術の活用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3.1.8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効果検証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12F405-0EC6-46D5-9F01-57E83E3B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3CB3C-F9A0-4580-AA82-4756D00505D0}"/>
              </a:ext>
            </a:extLst>
          </p:cNvPr>
          <p:cNvSpPr txBox="1"/>
          <p:nvPr/>
        </p:nvSpPr>
        <p:spPr>
          <a:xfrm>
            <a:off x="2170" y="0"/>
            <a:ext cx="914183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■行動計画の改定について　　　　　 　　　　　　　　　　　　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資料４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2A11785-C799-F7FD-BED2-FC9CB76AE43B}"/>
              </a:ext>
            </a:extLst>
          </p:cNvPr>
          <p:cNvSpPr txBox="1"/>
          <p:nvPr/>
        </p:nvSpPr>
        <p:spPr>
          <a:xfrm>
            <a:off x="-58730" y="455845"/>
            <a:ext cx="3496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〇長寿命化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ja-JP" altLang="en-US" dirty="0"/>
              <a:t>の構成（目次）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4F3F85-BF3D-5129-E6F8-CD6643667614}"/>
              </a:ext>
            </a:extLst>
          </p:cNvPr>
          <p:cNvSpPr txBox="1"/>
          <p:nvPr/>
        </p:nvSpPr>
        <p:spPr>
          <a:xfrm>
            <a:off x="85649" y="777050"/>
            <a:ext cx="4207218" cy="5624360"/>
          </a:xfrm>
          <a:prstGeom prst="rect">
            <a:avLst/>
          </a:prstGeom>
          <a:solidFill>
            <a:srgbClr val="FDFDE7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行動計画</a:t>
            </a: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１．各分野施設行動計画の構成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●位置づけ、構成、対象施設、対象期間、参照すべき基準類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２．維持管理・更新の現状と課題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●施設の現状（本計画の対象施設）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●点検、維持管理の現状（整理と分析）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●当該分野・施設における課題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３．戦略的維持管理の方針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●当該分野・施設における維持管理方針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４．効率的・効果的な維持管理の推進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●維持管理業務のフロー、ロードマップ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１）点検、診断・評価の手法や体制等の充実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２）施設特性に応じた維持管理手法の体系化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３）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重点化指標・優先順位の考え方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４）日常的な維持管理の着実な実践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５）維持管理を見通した新設工事上の工夫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６）新たな技術、材料、工法の活用と促進策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５．持続可能な維持管理の仕組みづくり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　１）人材の育成と確保、技術力の向上と継承の方策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　２）現場や地域を重視した維持管理の具体的取組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　３）維持管理業務の改善と魅力向上のあり方 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６．維持管理マネジメント</a:t>
            </a:r>
            <a:endParaRPr lang="en-US" altLang="ja-JP" sz="1200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30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１）マネジメント体制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882A0528-569F-50B7-AE98-913DDBBC41D1}"/>
              </a:ext>
            </a:extLst>
          </p:cNvPr>
          <p:cNvSpPr/>
          <p:nvPr/>
        </p:nvSpPr>
        <p:spPr>
          <a:xfrm>
            <a:off x="4418613" y="2722479"/>
            <a:ext cx="269176" cy="1113183"/>
          </a:xfrm>
          <a:prstGeom prst="rightArrow">
            <a:avLst>
              <a:gd name="adj1" fmla="val 50000"/>
              <a:gd name="adj2" fmla="val 55952"/>
            </a:avLst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C8B722-8847-C12F-D7C9-736DF9EC30BD}"/>
              </a:ext>
            </a:extLst>
          </p:cNvPr>
          <p:cNvSpPr/>
          <p:nvPr/>
        </p:nvSpPr>
        <p:spPr>
          <a:xfrm>
            <a:off x="4842344" y="3212067"/>
            <a:ext cx="4110825" cy="2820757"/>
          </a:xfrm>
          <a:prstGeom prst="rect">
            <a:avLst/>
          </a:prstGeom>
          <a:noFill/>
          <a:ln w="60325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A689700-0256-4A02-8526-FCDBB855C053}"/>
              </a:ext>
            </a:extLst>
          </p:cNvPr>
          <p:cNvSpPr/>
          <p:nvPr/>
        </p:nvSpPr>
        <p:spPr>
          <a:xfrm>
            <a:off x="4998731" y="1204144"/>
            <a:ext cx="339257" cy="1655401"/>
          </a:xfrm>
          <a:prstGeom prst="roundRect">
            <a:avLst/>
          </a:prstGeom>
          <a:solidFill>
            <a:schemeClr val="accent2">
              <a:lumMod val="20000"/>
              <a:lumOff val="80000"/>
              <a:alpha val="33000"/>
            </a:schemeClr>
          </a:solidFill>
          <a:ln w="38100" cmpd="dbl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土木施設・設備一体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0104C65-5D40-4FDF-A1DD-A3F835A09FA6}"/>
              </a:ext>
            </a:extLst>
          </p:cNvPr>
          <p:cNvSpPr/>
          <p:nvPr/>
        </p:nvSpPr>
        <p:spPr>
          <a:xfrm>
            <a:off x="4842344" y="900639"/>
            <a:ext cx="4110825" cy="2235966"/>
          </a:xfrm>
          <a:prstGeom prst="rect">
            <a:avLst/>
          </a:prstGeom>
          <a:noFill/>
          <a:ln w="6032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1BCA5C05-0F7D-4F02-A4DF-77F5E3DF856E}"/>
              </a:ext>
            </a:extLst>
          </p:cNvPr>
          <p:cNvSpPr/>
          <p:nvPr/>
        </p:nvSpPr>
        <p:spPr>
          <a:xfrm>
            <a:off x="5021247" y="3691077"/>
            <a:ext cx="339257" cy="1655401"/>
          </a:xfrm>
          <a:prstGeom prst="roundRect">
            <a:avLst/>
          </a:prstGeom>
          <a:solidFill>
            <a:schemeClr val="accent2">
              <a:lumMod val="20000"/>
              <a:lumOff val="80000"/>
              <a:alpha val="33000"/>
            </a:schemeClr>
          </a:solidFill>
          <a:ln w="38100" cmpd="dbl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土木施設・設備等個別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E3D735-857E-F42D-26A4-9E9222D739BC}"/>
              </a:ext>
            </a:extLst>
          </p:cNvPr>
          <p:cNvSpPr txBox="1"/>
          <p:nvPr/>
        </p:nvSpPr>
        <p:spPr>
          <a:xfrm>
            <a:off x="1660238" y="6533025"/>
            <a:ext cx="928545" cy="323165"/>
          </a:xfrm>
          <a:prstGeom prst="rect">
            <a:avLst/>
          </a:prstGeom>
          <a:solidFill>
            <a:schemeClr val="accent6">
              <a:alpha val="78000"/>
            </a:schemeClr>
          </a:solidFill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（旧）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B3441C-8DFB-A90D-A702-7563A1623888}"/>
              </a:ext>
            </a:extLst>
          </p:cNvPr>
          <p:cNvSpPr txBox="1"/>
          <p:nvPr/>
        </p:nvSpPr>
        <p:spPr>
          <a:xfrm>
            <a:off x="6555217" y="6502628"/>
            <a:ext cx="928545" cy="323165"/>
          </a:xfrm>
          <a:prstGeom prst="rect">
            <a:avLst/>
          </a:prstGeom>
          <a:solidFill>
            <a:schemeClr val="accent6">
              <a:alpha val="79000"/>
            </a:schemeClr>
          </a:solidFill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（新）</a:t>
            </a:r>
          </a:p>
        </p:txBody>
      </p:sp>
    </p:spTree>
    <p:extLst>
      <p:ext uri="{BB962C8B-B14F-4D97-AF65-F5344CB8AC3E}">
        <p14:creationId xmlns:p14="http://schemas.microsoft.com/office/powerpoint/2010/main" val="351470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12F405-0EC6-46D5-9F01-57E83E3B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3CB3C-F9A0-4580-AA82-4756D00505D0}"/>
              </a:ext>
            </a:extLst>
          </p:cNvPr>
          <p:cNvSpPr txBox="1"/>
          <p:nvPr/>
        </p:nvSpPr>
        <p:spPr>
          <a:xfrm>
            <a:off x="2170" y="0"/>
            <a:ext cx="914183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■行動計画の改定について　　　　　 　　　　　　　　　　　　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資料４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2AC9354-2272-AABD-9269-0D193D7B03C1}"/>
              </a:ext>
            </a:extLst>
          </p:cNvPr>
          <p:cNvSpPr txBox="1"/>
          <p:nvPr/>
        </p:nvSpPr>
        <p:spPr>
          <a:xfrm>
            <a:off x="218438" y="1053445"/>
            <a:ext cx="4012757" cy="5600323"/>
          </a:xfrm>
          <a:prstGeom prst="rect">
            <a:avLst/>
          </a:prstGeom>
          <a:solidFill>
            <a:srgbClr val="FDFDE7"/>
          </a:solidFill>
          <a:ln w="38100">
            <a:solidFill>
              <a:srgbClr val="FF0000"/>
            </a:solidFill>
          </a:ln>
        </p:spPr>
        <p:txBody>
          <a:bodyPr wrap="square">
            <a:noAutofit/>
          </a:bodyPr>
          <a:lstStyle/>
          <a:p>
            <a:pPr>
              <a:lnSpc>
                <a:spcPct val="140000"/>
              </a:lnSpc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行動計画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１．長寿命化計画の構成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1.1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本計画の構成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1.2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本計画の主な対象施設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1.3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本計画の対象期間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1.4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参照すべき基準類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２．戦略的維持管理の方針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2.1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維持管理にあたっての基本理念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2.2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維持管理戦略の概要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３．効率的・効果的な維持管理の推進</a:t>
            </a:r>
            <a:endParaRPr lang="en-US" altLang="ja-JP" sz="1200" kern="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土木施設・設備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道路・河川・下水・港湾・公園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3.1.1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施設の現状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3.1.2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点検、診断・評価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3.1.3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維持管理手法、維持管理水準、更新フロー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3.1.4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重点化指標、優先順位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3.1.5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日常的維持管理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3.1.6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長寿命化に資する工夫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3.1.7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新技術の活用</a:t>
            </a:r>
            <a:endParaRPr lang="en-US" altLang="ja-JP" sz="1200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3.1.8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効果検証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1E5BC44-BF07-7F04-23E5-7D44A7E76C7E}"/>
              </a:ext>
            </a:extLst>
          </p:cNvPr>
          <p:cNvSpPr/>
          <p:nvPr/>
        </p:nvSpPr>
        <p:spPr>
          <a:xfrm>
            <a:off x="292869" y="3407734"/>
            <a:ext cx="3843688" cy="2604978"/>
          </a:xfrm>
          <a:prstGeom prst="rect">
            <a:avLst/>
          </a:prstGeom>
          <a:noFill/>
          <a:ln w="60325" cmpd="dbl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D8C5DA7-B21E-1414-17E7-D73765E5C47C}"/>
              </a:ext>
            </a:extLst>
          </p:cNvPr>
          <p:cNvSpPr txBox="1"/>
          <p:nvPr/>
        </p:nvSpPr>
        <p:spPr>
          <a:xfrm>
            <a:off x="-1" y="639356"/>
            <a:ext cx="4231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〇長寿命化計画の構成（３．の構成）</a:t>
            </a:r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BE84C470-728B-54FA-7F6B-17CE4E4829D5}"/>
              </a:ext>
            </a:extLst>
          </p:cNvPr>
          <p:cNvSpPr/>
          <p:nvPr/>
        </p:nvSpPr>
        <p:spPr>
          <a:xfrm>
            <a:off x="4315561" y="3035898"/>
            <a:ext cx="514012" cy="1073732"/>
          </a:xfrm>
          <a:prstGeom prst="rightArrow">
            <a:avLst>
              <a:gd name="adj1" fmla="val 50000"/>
              <a:gd name="adj2" fmla="val 55952"/>
            </a:avLst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9CC938AC-6FF2-9D87-EDEA-F42A19D199C8}"/>
              </a:ext>
            </a:extLst>
          </p:cNvPr>
          <p:cNvSpPr/>
          <p:nvPr/>
        </p:nvSpPr>
        <p:spPr>
          <a:xfrm>
            <a:off x="7113181" y="1813541"/>
            <a:ext cx="2030819" cy="294932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000"/>
                  <a:lumOff val="93000"/>
                </a:schemeClr>
              </a:gs>
              <a:gs pos="74000">
                <a:srgbClr val="FFFF99"/>
              </a:gs>
              <a:gs pos="83000">
                <a:srgbClr val="FFFF99"/>
              </a:gs>
              <a:gs pos="100000">
                <a:srgbClr val="FFFF99"/>
              </a:gs>
            </a:gsLst>
            <a:lin ang="5400000" scaled="1"/>
            <a:tileRect/>
          </a:gradFill>
          <a:ln w="44450" cmpd="dbl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◎道路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編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１．橋梁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２．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トンネル・シェット</a:t>
            </a:r>
            <a:endParaRPr lang="en-US" altLang="ja-JP" sz="140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３．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大型カルバート編​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４．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横断歩道橋編</a:t>
            </a:r>
            <a:endParaRPr lang="en-US" altLang="ja-JP" sz="140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５．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門型標識編​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６．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舗装編​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７．</a:t>
            </a:r>
            <a:r>
              <a:rPr lang="zh-TW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小規模附属物編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８．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土工編​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９．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モノレール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１０．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街路樹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１１．設備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739BF81B-7543-11F5-3460-86823550A7F0}"/>
              </a:ext>
            </a:extLst>
          </p:cNvPr>
          <p:cNvSpPr/>
          <p:nvPr/>
        </p:nvSpPr>
        <p:spPr>
          <a:xfrm>
            <a:off x="4920972" y="1829964"/>
            <a:ext cx="2030819" cy="291648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rgbClr val="FFFF99"/>
              </a:gs>
              <a:gs pos="83000">
                <a:srgbClr val="FFFF99"/>
              </a:gs>
              <a:gs pos="100000">
                <a:srgbClr val="FFFF99"/>
              </a:gs>
            </a:gsLst>
            <a:lin ang="5400000" scaled="1"/>
            <a:tileRect/>
          </a:gradFill>
          <a:ln w="38100" cmpd="dbl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◎河川管理施設編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１．堤防・護岸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２．地下構造物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３．砂防関係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​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４．ダム</a:t>
            </a:r>
            <a:endParaRPr lang="en-US" altLang="ja-JP" sz="140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５</a:t>
            </a:r>
            <a:r>
              <a:rPr lang="ja-JP" altLang="en-US" sz="1400" b="0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．その他施設</a:t>
            </a:r>
            <a:r>
              <a:rPr lang="ja-JP" altLang="en-US" sz="1400" u="none" strike="noStrike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​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i="0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６．設備</a:t>
            </a:r>
            <a:r>
              <a:rPr lang="ja-JP" altLang="en-US" sz="1400" b="1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​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42F91159-4BE3-2339-5029-672C576F7A7A}"/>
              </a:ext>
            </a:extLst>
          </p:cNvPr>
          <p:cNvSpPr/>
          <p:nvPr/>
        </p:nvSpPr>
        <p:spPr>
          <a:xfrm>
            <a:off x="7176975" y="4866975"/>
            <a:ext cx="1903229" cy="169248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rgbClr val="FFFF99"/>
              </a:gs>
              <a:gs pos="83000">
                <a:srgbClr val="FFFF99"/>
              </a:gs>
              <a:gs pos="100000">
                <a:srgbClr val="FFFF99"/>
              </a:gs>
            </a:gsLst>
            <a:lin ang="5400000" scaled="1"/>
            <a:tileRect/>
          </a:gradFill>
          <a:ln w="38100" cmpd="dbl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◎公園施設編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１．遊具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２．遠路・広場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３．橋梁</a:t>
            </a:r>
            <a:r>
              <a:rPr lang="ja-JP" altLang="en-US" sz="140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​</a:t>
            </a:r>
            <a:endParaRPr lang="ja-JP" altLang="en-US" sz="14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i="0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４．設備</a:t>
            </a:r>
            <a:endParaRPr lang="en-US" altLang="ja-JP" sz="1400" b="1" u="none" strike="noStrike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５．サービス施設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2EAE605A-9AF9-DD9D-470C-49D32BD01E65}"/>
              </a:ext>
            </a:extLst>
          </p:cNvPr>
          <p:cNvSpPr/>
          <p:nvPr/>
        </p:nvSpPr>
        <p:spPr>
          <a:xfrm>
            <a:off x="4984766" y="4891264"/>
            <a:ext cx="1903229" cy="169248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rgbClr val="FFFF99"/>
              </a:gs>
              <a:gs pos="83000">
                <a:srgbClr val="FFFF99"/>
              </a:gs>
              <a:gs pos="100000">
                <a:srgbClr val="FFFF99"/>
              </a:gs>
            </a:gsLst>
            <a:lin ang="5400000" scaled="1"/>
            <a:tileRect/>
          </a:gradFill>
          <a:ln w="38100" cmpd="dbl">
            <a:solidFill>
              <a:srgbClr val="17B7D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◎港湾・海岸施設編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１．土木構造物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ja-JP" altLang="en-US" sz="1400" b="1" i="0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設備</a:t>
            </a:r>
            <a:r>
              <a:rPr lang="ja-JP" altLang="en-US" sz="1400" b="1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​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75B68B9B-3C8D-75F5-8E04-E7B350393A9A}"/>
              </a:ext>
            </a:extLst>
          </p:cNvPr>
          <p:cNvSpPr/>
          <p:nvPr/>
        </p:nvSpPr>
        <p:spPr>
          <a:xfrm>
            <a:off x="4920972" y="668038"/>
            <a:ext cx="2707172" cy="101710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rgbClr val="FFFF99"/>
              </a:gs>
              <a:gs pos="83000">
                <a:srgbClr val="FFFF99"/>
              </a:gs>
              <a:gs pos="100000">
                <a:srgbClr val="FFFF99"/>
              </a:gs>
            </a:gsLst>
            <a:lin ang="5400000" scaled="1"/>
            <a:tileRect/>
          </a:gradFill>
          <a:ln w="38100" cmpd="dbl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◎下水道施設編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１．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管渠、水槽等土木構造物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ja-JP" altLang="en-US" sz="1400" b="1" i="0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設備</a:t>
            </a:r>
            <a:endParaRPr lang="en-US" altLang="ja-JP" sz="1400" b="1" u="none" strike="noStrike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2303750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10" ma:contentTypeDescription="新しいドキュメントを作成します。" ma:contentTypeScope="" ma:versionID="da5c38a7568c2cb169f3dfb5d615830a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7969e1d4cbe33eda784cf13c1b5d183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FD9159-16D6-4CBC-A362-41F208652276}"/>
</file>

<file path=customXml/itemProps2.xml><?xml version="1.0" encoding="utf-8"?>
<ds:datastoreItem xmlns:ds="http://schemas.openxmlformats.org/officeDocument/2006/customXml" ds:itemID="{123580F3-5003-4643-A841-F6D2432542D8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4e21aece-359b-4e6f-8f54-c70e1e237c6a"/>
    <ds:schemaRef ds:uri="http://schemas.microsoft.com/sharepoint/v3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537A8C2-C6E1-41B4-B797-BE76C7836C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29682</TotalTime>
  <Words>1449</Words>
  <Application>Microsoft Office PowerPoint</Application>
  <PresentationFormat>画面に合わせる (4:3)</PresentationFormat>
  <Paragraphs>193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Calibri</vt:lpstr>
      <vt:lpstr>Georgia</vt:lpstr>
      <vt:lpstr>Trebuchet MS</vt:lpstr>
      <vt:lpstr>スリップストリーム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田村　寧啓</cp:lastModifiedBy>
  <cp:revision>883</cp:revision>
  <cp:lastPrinted>2024-10-17T23:18:35Z</cp:lastPrinted>
  <dcterms:created xsi:type="dcterms:W3CDTF">2013-06-19T04:48:16Z</dcterms:created>
  <dcterms:modified xsi:type="dcterms:W3CDTF">2024-10-29T07:11:58Z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</Properties>
</file>