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bookmarkIdSeed="7">
  <p:sldMasterIdLst>
    <p:sldMasterId id="2147483660" r:id="rId4"/>
  </p:sldMasterIdLst>
  <p:notesMasterIdLst>
    <p:notesMasterId r:id="rId8"/>
  </p:notesMasterIdLst>
  <p:handoutMasterIdLst>
    <p:handoutMasterId r:id="rId9"/>
  </p:handoutMasterIdLst>
  <p:sldIdLst>
    <p:sldId id="2073" r:id="rId5"/>
    <p:sldId id="2074" r:id="rId6"/>
    <p:sldId id="2075" r:id="rId7"/>
  </p:sldIdLst>
  <p:sldSz cx="9144000" cy="6858000" type="screen4x3"/>
  <p:notesSz cx="6491288" cy="8723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DE7"/>
    <a:srgbClr val="FFFFCC"/>
    <a:srgbClr val="FF9966"/>
    <a:srgbClr val="FFFF00"/>
    <a:srgbClr val="DDFBE8"/>
    <a:srgbClr val="FF3300"/>
    <a:srgbClr val="17B7D7"/>
    <a:srgbClr val="FFFF99"/>
    <a:srgbClr val="5EEC91"/>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07" autoAdjust="0"/>
    <p:restoredTop sz="82059" autoAdjust="0"/>
  </p:normalViewPr>
  <p:slideViewPr>
    <p:cSldViewPr snapToGrid="0">
      <p:cViewPr varScale="1">
        <p:scale>
          <a:sx n="78" d="100"/>
          <a:sy n="78" d="100"/>
        </p:scale>
        <p:origin x="1363" y="67"/>
      </p:cViewPr>
      <p:guideLst>
        <p:guide orient="horz" pos="2160"/>
        <p:guide pos="2880"/>
      </p:guideLst>
    </p:cSldViewPr>
  </p:slideViewPr>
  <p:outlineViewPr>
    <p:cViewPr>
      <p:scale>
        <a:sx n="33" d="100"/>
        <a:sy n="33" d="100"/>
      </p:scale>
      <p:origin x="0" y="-4200"/>
    </p:cViewPr>
  </p:outlineViewPr>
  <p:notesTextViewPr>
    <p:cViewPr>
      <p:scale>
        <a:sx n="75" d="100"/>
        <a:sy n="75" d="100"/>
      </p:scale>
      <p:origin x="0" y="0"/>
    </p:cViewPr>
  </p:notesTextViewPr>
  <p:sorterViewPr>
    <p:cViewPr>
      <p:scale>
        <a:sx n="100" d="100"/>
        <a:sy n="100" d="100"/>
      </p:scale>
      <p:origin x="0" y="-30628"/>
    </p:cViewPr>
  </p:sorterViewPr>
  <p:notesViewPr>
    <p:cSldViewPr snapToGrid="0">
      <p:cViewPr varScale="1">
        <p:scale>
          <a:sx n="77" d="100"/>
          <a:sy n="77" d="100"/>
        </p:scale>
        <p:origin x="291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3"/>
            <a:ext cx="2812690" cy="436097"/>
          </a:xfrm>
          <a:prstGeom prst="rect">
            <a:avLst/>
          </a:prstGeom>
        </p:spPr>
        <p:txBody>
          <a:bodyPr vert="horz" lIns="83009" tIns="41505" rIns="83009" bIns="415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677093" y="3"/>
            <a:ext cx="2812690" cy="436097"/>
          </a:xfrm>
          <a:prstGeom prst="rect">
            <a:avLst/>
          </a:prstGeom>
        </p:spPr>
        <p:txBody>
          <a:bodyPr vert="horz" lIns="83009" tIns="41505" rIns="83009" bIns="41505" rtlCol="0"/>
          <a:lstStyle>
            <a:lvl1pPr algn="r">
              <a:defRPr sz="1200"/>
            </a:lvl1pPr>
          </a:lstStyle>
          <a:p>
            <a:fld id="{29472AE3-829E-42FD-BDF5-9930118AE71F}" type="datetimeFigureOut">
              <a:rPr kumimoji="1" lang="ja-JP" altLang="en-US" smtClean="0"/>
              <a:t>2024/10/29</a:t>
            </a:fld>
            <a:endParaRPr kumimoji="1" lang="ja-JP" altLang="en-US"/>
          </a:p>
        </p:txBody>
      </p:sp>
      <p:sp>
        <p:nvSpPr>
          <p:cNvPr id="4" name="フッター プレースホルダー 3"/>
          <p:cNvSpPr>
            <a:spLocks noGrp="1"/>
          </p:cNvSpPr>
          <p:nvPr>
            <p:ph type="ftr" sz="quarter" idx="2"/>
          </p:nvPr>
        </p:nvSpPr>
        <p:spPr>
          <a:xfrm>
            <a:off x="11" y="8285832"/>
            <a:ext cx="2812690" cy="436096"/>
          </a:xfrm>
          <a:prstGeom prst="rect">
            <a:avLst/>
          </a:prstGeom>
        </p:spPr>
        <p:txBody>
          <a:bodyPr vert="horz" lIns="83009" tIns="41505" rIns="83009" bIns="415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677093" y="8285832"/>
            <a:ext cx="2812690" cy="436096"/>
          </a:xfrm>
          <a:prstGeom prst="rect">
            <a:avLst/>
          </a:prstGeom>
        </p:spPr>
        <p:txBody>
          <a:bodyPr vert="horz" lIns="83009" tIns="41505" rIns="83009" bIns="41505" rtlCol="0" anchor="b"/>
          <a:lstStyle>
            <a:lvl1pPr algn="r">
              <a:defRPr sz="12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3"/>
            <a:ext cx="2812690" cy="436097"/>
          </a:xfrm>
          <a:prstGeom prst="rect">
            <a:avLst/>
          </a:prstGeom>
        </p:spPr>
        <p:txBody>
          <a:bodyPr vert="horz" lIns="83009" tIns="41505" rIns="83009" bIns="415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677093" y="3"/>
            <a:ext cx="2812690" cy="436097"/>
          </a:xfrm>
          <a:prstGeom prst="rect">
            <a:avLst/>
          </a:prstGeom>
        </p:spPr>
        <p:txBody>
          <a:bodyPr vert="horz" lIns="83009" tIns="41505" rIns="83009" bIns="41505" rtlCol="0"/>
          <a:lstStyle>
            <a:lvl1pPr algn="r">
              <a:defRPr sz="1200"/>
            </a:lvl1pPr>
          </a:lstStyle>
          <a:p>
            <a:fld id="{C66E6DC5-E089-448C-ADA9-C53EA216882B}" type="datetimeFigureOut">
              <a:rPr kumimoji="1" lang="ja-JP" altLang="en-US" smtClean="0"/>
              <a:t>2024/10/29</a:t>
            </a:fld>
            <a:endParaRPr kumimoji="1" lang="ja-JP" altLang="en-US"/>
          </a:p>
        </p:txBody>
      </p:sp>
      <p:sp>
        <p:nvSpPr>
          <p:cNvPr id="4" name="スライド イメージ プレースホルダー 3"/>
          <p:cNvSpPr>
            <a:spLocks noGrp="1" noRot="1" noChangeAspect="1"/>
          </p:cNvSpPr>
          <p:nvPr>
            <p:ph type="sldImg" idx="2"/>
          </p:nvPr>
        </p:nvSpPr>
        <p:spPr>
          <a:xfrm>
            <a:off x="1065213" y="655638"/>
            <a:ext cx="4360862" cy="3270250"/>
          </a:xfrm>
          <a:prstGeom prst="rect">
            <a:avLst/>
          </a:prstGeom>
          <a:noFill/>
          <a:ln w="12700">
            <a:solidFill>
              <a:prstClr val="black"/>
            </a:solidFill>
          </a:ln>
        </p:spPr>
        <p:txBody>
          <a:bodyPr vert="horz" lIns="83009" tIns="41505" rIns="83009" bIns="41505" rtlCol="0" anchor="ctr"/>
          <a:lstStyle/>
          <a:p>
            <a:endParaRPr lang="ja-JP" altLang="en-US"/>
          </a:p>
        </p:txBody>
      </p:sp>
      <p:sp>
        <p:nvSpPr>
          <p:cNvPr id="5" name="ノート プレースホルダー 4"/>
          <p:cNvSpPr>
            <a:spLocks noGrp="1"/>
          </p:cNvSpPr>
          <p:nvPr>
            <p:ph type="body" sz="quarter" idx="3"/>
          </p:nvPr>
        </p:nvSpPr>
        <p:spPr>
          <a:xfrm>
            <a:off x="649438" y="4143610"/>
            <a:ext cx="5192423" cy="3924864"/>
          </a:xfrm>
          <a:prstGeom prst="rect">
            <a:avLst/>
          </a:prstGeom>
        </p:spPr>
        <p:txBody>
          <a:bodyPr vert="horz" lIns="83009" tIns="41505" rIns="83009" bIns="415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1" y="8285832"/>
            <a:ext cx="2812690" cy="436096"/>
          </a:xfrm>
          <a:prstGeom prst="rect">
            <a:avLst/>
          </a:prstGeom>
        </p:spPr>
        <p:txBody>
          <a:bodyPr vert="horz" lIns="83009" tIns="41505" rIns="83009" bIns="415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677093" y="8285832"/>
            <a:ext cx="2812690" cy="436096"/>
          </a:xfrm>
          <a:prstGeom prst="rect">
            <a:avLst/>
          </a:prstGeom>
        </p:spPr>
        <p:txBody>
          <a:bodyPr vert="horz" lIns="83009" tIns="41505" rIns="83009" bIns="41505" rtlCol="0" anchor="b"/>
          <a:lstStyle>
            <a:lvl1pPr algn="r">
              <a:defRPr sz="12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FCB510D-55C8-4D3D-A366-9F41B467EC44}" type="slidenum">
              <a:rPr kumimoji="1" lang="ja-JP" altLang="en-US" smtClean="0"/>
              <a:t>0</a:t>
            </a:fld>
            <a:endParaRPr kumimoji="1" lang="ja-JP" altLang="en-US"/>
          </a:p>
        </p:txBody>
      </p:sp>
    </p:spTree>
    <p:extLst>
      <p:ext uri="{BB962C8B-B14F-4D97-AF65-F5344CB8AC3E}">
        <p14:creationId xmlns:p14="http://schemas.microsoft.com/office/powerpoint/2010/main" val="2088993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2024/10/29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2024/10/29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2024/10/29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B793A9-BD98-2A0A-1E8A-8F9DB5CE3283}"/>
              </a:ext>
            </a:extLst>
          </p:cNvPr>
          <p:cNvSpPr txBox="1">
            <a:spLocks/>
          </p:cNvSpPr>
          <p:nvPr/>
        </p:nvSpPr>
        <p:spPr>
          <a:xfrm>
            <a:off x="0" y="1124744"/>
            <a:ext cx="9144000" cy="2304256"/>
          </a:xfrm>
          <a:prstGeom prst="rect">
            <a:avLst/>
          </a:prstGeom>
          <a:effectLst/>
        </p:spPr>
        <p:txBody>
          <a:bodyPr>
            <a:normAutofit fontScale="9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ja-JP" altLang="en-US" sz="4000" dirty="0">
                <a:latin typeface="Meiryo UI" pitchFamily="50" charset="-128"/>
                <a:ea typeface="Meiryo UI" pitchFamily="50" charset="-128"/>
                <a:cs typeface="Meiryo UI" pitchFamily="50" charset="-128"/>
              </a:rPr>
              <a:t>大阪府都市基盤施設維持管理技術審議会</a:t>
            </a:r>
            <a:br>
              <a:rPr lang="en-US" altLang="ja-JP" sz="1300" dirty="0">
                <a:latin typeface="Meiryo UI" pitchFamily="50" charset="-128"/>
                <a:ea typeface="Meiryo UI" pitchFamily="50" charset="-128"/>
                <a:cs typeface="Meiryo UI" pitchFamily="50" charset="-128"/>
              </a:rPr>
            </a:br>
            <a:br>
              <a:rPr lang="en-US" altLang="ja-JP" sz="1300" dirty="0">
                <a:latin typeface="Meiryo UI" pitchFamily="50" charset="-128"/>
                <a:ea typeface="Meiryo UI" pitchFamily="50" charset="-128"/>
                <a:cs typeface="Meiryo UI" pitchFamily="50" charset="-128"/>
              </a:rPr>
            </a:br>
            <a:r>
              <a:rPr lang="ja-JP" altLang="en-US" dirty="0">
                <a:latin typeface="Meiryo UI" pitchFamily="50" charset="-128"/>
                <a:ea typeface="Meiryo UI" pitchFamily="50" charset="-128"/>
                <a:cs typeface="Meiryo UI" pitchFamily="50" charset="-128"/>
              </a:rPr>
              <a:t>第３回　設備部会</a:t>
            </a:r>
            <a:br>
              <a:rPr lang="en-US" altLang="ja-JP" sz="1300" dirty="0">
                <a:latin typeface="Meiryo UI" pitchFamily="50" charset="-128"/>
                <a:ea typeface="Meiryo UI" pitchFamily="50" charset="-128"/>
                <a:cs typeface="Meiryo UI" pitchFamily="50" charset="-128"/>
              </a:rPr>
            </a:br>
            <a:endParaRPr lang="ja-JP" altLang="en-US" sz="2700" dirty="0">
              <a:latin typeface="Meiryo UI" pitchFamily="50" charset="-128"/>
              <a:ea typeface="Meiryo UI" pitchFamily="50" charset="-128"/>
              <a:cs typeface="Meiryo UI" pitchFamily="50" charset="-128"/>
            </a:endParaRPr>
          </a:p>
        </p:txBody>
      </p:sp>
      <p:sp>
        <p:nvSpPr>
          <p:cNvPr id="5" name="タイトル 1">
            <a:extLst>
              <a:ext uri="{FF2B5EF4-FFF2-40B4-BE49-F238E27FC236}">
                <a16:creationId xmlns:a16="http://schemas.microsoft.com/office/drawing/2014/main" id="{4C680B8D-B2E9-B2DA-0CEE-1A9EE8CD5EF2}"/>
              </a:ext>
            </a:extLst>
          </p:cNvPr>
          <p:cNvSpPr txBox="1">
            <a:spLocks/>
          </p:cNvSpPr>
          <p:nvPr/>
        </p:nvSpPr>
        <p:spPr>
          <a:xfrm>
            <a:off x="-136822" y="4217345"/>
            <a:ext cx="9144000" cy="550913"/>
          </a:xfrm>
          <a:prstGeom prst="rect">
            <a:avLst/>
          </a:prstGeom>
          <a:effectLst/>
        </p:spPr>
        <p:txBody>
          <a:bodyPr>
            <a:normAutofit fontScale="975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en-US" altLang="ja-JP" sz="3000" dirty="0">
                <a:effectLst/>
                <a:latin typeface="Meiryo UI" pitchFamily="50" charset="-128"/>
                <a:ea typeface="Meiryo UI" pitchFamily="50" charset="-128"/>
                <a:cs typeface="Meiryo UI" pitchFamily="50" charset="-128"/>
              </a:rPr>
              <a:t>《</a:t>
            </a:r>
            <a:r>
              <a:rPr lang="ja-JP" altLang="en-US" sz="3000" dirty="0">
                <a:effectLst/>
                <a:latin typeface="Meiryo UI" pitchFamily="50" charset="-128"/>
                <a:ea typeface="Meiryo UI" pitchFamily="50" charset="-128"/>
                <a:cs typeface="Meiryo UI" pitchFamily="50" charset="-128"/>
              </a:rPr>
              <a:t>全体スケジュール等</a:t>
            </a:r>
            <a:r>
              <a:rPr lang="en-US" altLang="ja-JP" sz="3000" dirty="0">
                <a:effectLst/>
                <a:latin typeface="Meiryo UI" pitchFamily="50" charset="-128"/>
                <a:ea typeface="Meiryo UI" pitchFamily="50" charset="-128"/>
                <a:cs typeface="Meiryo UI" pitchFamily="50" charset="-128"/>
              </a:rPr>
              <a:t>》</a:t>
            </a:r>
            <a:endParaRPr lang="ja-JP" altLang="en-US" sz="3000" dirty="0">
              <a:effectLst/>
              <a:latin typeface="Meiryo UI" pitchFamily="50" charset="-128"/>
              <a:ea typeface="Meiryo UI" pitchFamily="50" charset="-128"/>
              <a:cs typeface="Meiryo UI" pitchFamily="50" charset="-128"/>
            </a:endParaRPr>
          </a:p>
        </p:txBody>
      </p:sp>
      <p:sp>
        <p:nvSpPr>
          <p:cNvPr id="2" name="サブタイトル 2">
            <a:extLst>
              <a:ext uri="{FF2B5EF4-FFF2-40B4-BE49-F238E27FC236}">
                <a16:creationId xmlns:a16="http://schemas.microsoft.com/office/drawing/2014/main" id="{30DC83FE-30B9-CAB4-B416-3C85EBCD3D1E}"/>
              </a:ext>
            </a:extLst>
          </p:cNvPr>
          <p:cNvSpPr txBox="1">
            <a:spLocks/>
          </p:cNvSpPr>
          <p:nvPr/>
        </p:nvSpPr>
        <p:spPr>
          <a:xfrm>
            <a:off x="0" y="6190456"/>
            <a:ext cx="9144000" cy="550912"/>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indent="0" algn="ctr">
              <a:buNone/>
            </a:pPr>
            <a:r>
              <a:rPr lang="ja-JP" altLang="en-US" sz="2400" b="1" dirty="0">
                <a:latin typeface="Meiryo UI" pitchFamily="50" charset="-128"/>
                <a:ea typeface="Meiryo UI" pitchFamily="50" charset="-128"/>
                <a:cs typeface="Meiryo UI" pitchFamily="50" charset="-128"/>
              </a:rPr>
              <a:t>　大阪府都市基盤施設維持管理技術審議会　設備部会</a:t>
            </a:r>
          </a:p>
        </p:txBody>
      </p:sp>
      <p:sp>
        <p:nvSpPr>
          <p:cNvPr id="6" name="テキスト ボックス 5">
            <a:extLst>
              <a:ext uri="{FF2B5EF4-FFF2-40B4-BE49-F238E27FC236}">
                <a16:creationId xmlns:a16="http://schemas.microsoft.com/office/drawing/2014/main" id="{FF168D07-C0C5-4552-B8BE-33AFEC045822}"/>
              </a:ext>
            </a:extLst>
          </p:cNvPr>
          <p:cNvSpPr txBox="1"/>
          <p:nvPr/>
        </p:nvSpPr>
        <p:spPr>
          <a:xfrm>
            <a:off x="7401898" y="176574"/>
            <a:ext cx="1605280" cy="369332"/>
          </a:xfrm>
          <a:prstGeom prst="rect">
            <a:avLst/>
          </a:prstGeom>
          <a:noFill/>
        </p:spPr>
        <p:txBody>
          <a:bodyPr wrap="square" rtlCol="0">
            <a:spAutoFit/>
          </a:bodyPr>
          <a:lstStyle/>
          <a:p>
            <a:r>
              <a:rPr kumimoji="1" lang="ja-JP" altLang="en-US" b="1" dirty="0"/>
              <a:t>　</a:t>
            </a:r>
            <a:r>
              <a:rPr kumimoji="1" lang="en-US" altLang="ja-JP" b="1" dirty="0"/>
              <a:t>【</a:t>
            </a:r>
            <a:r>
              <a:rPr kumimoji="1" lang="ja-JP" altLang="en-US" b="1" dirty="0"/>
              <a:t>資料１</a:t>
            </a:r>
            <a:r>
              <a:rPr kumimoji="1" lang="en-US" altLang="ja-JP" b="1" dirty="0"/>
              <a:t>】</a:t>
            </a:r>
            <a:endParaRPr kumimoji="1" lang="ja-JP" altLang="en-US" b="1" dirty="0"/>
          </a:p>
        </p:txBody>
      </p:sp>
    </p:spTree>
    <p:extLst>
      <p:ext uri="{BB962C8B-B14F-4D97-AF65-F5344CB8AC3E}">
        <p14:creationId xmlns:p14="http://schemas.microsoft.com/office/powerpoint/2010/main" val="2766846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F923268B-ACA6-493F-925F-98131D56240C}"/>
              </a:ext>
            </a:extLst>
          </p:cNvPr>
          <p:cNvGrpSpPr/>
          <p:nvPr/>
        </p:nvGrpSpPr>
        <p:grpSpPr>
          <a:xfrm>
            <a:off x="106680" y="670560"/>
            <a:ext cx="9262078" cy="5959725"/>
            <a:chOff x="1619534" y="645517"/>
            <a:chExt cx="9327140" cy="5735812"/>
          </a:xfrm>
        </p:grpSpPr>
        <p:sp>
          <p:nvSpPr>
            <p:cNvPr id="23" name="正方形/長方形 22"/>
            <p:cNvSpPr/>
            <p:nvPr/>
          </p:nvSpPr>
          <p:spPr>
            <a:xfrm>
              <a:off x="1619534" y="645517"/>
              <a:ext cx="8953754" cy="57358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nvGrpSpPr>
            <p:cNvPr id="2" name="グループ化 1">
              <a:extLst>
                <a:ext uri="{FF2B5EF4-FFF2-40B4-BE49-F238E27FC236}">
                  <a16:creationId xmlns:a16="http://schemas.microsoft.com/office/drawing/2014/main" id="{018FBEC2-8F43-405C-BD1F-4D66AFF06CD3}"/>
                </a:ext>
              </a:extLst>
            </p:cNvPr>
            <p:cNvGrpSpPr/>
            <p:nvPr/>
          </p:nvGrpSpPr>
          <p:grpSpPr>
            <a:xfrm>
              <a:off x="1888807" y="801569"/>
              <a:ext cx="9057867" cy="5424666"/>
              <a:chOff x="138568" y="1059036"/>
              <a:chExt cx="9441905" cy="5274350"/>
            </a:xfrm>
          </p:grpSpPr>
          <p:sp>
            <p:nvSpPr>
              <p:cNvPr id="7" name="テキスト ボックス 9"/>
              <p:cNvSpPr txBox="1"/>
              <p:nvPr/>
            </p:nvSpPr>
            <p:spPr>
              <a:xfrm>
                <a:off x="4824522" y="1788932"/>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99900" algn="just"/>
                <a:endParaRPr lang="en-US" altLang="ja-JP" sz="788" kern="100" dirty="0">
                  <a:latin typeface="Meiryo UI" pitchFamily="50" charset="-128"/>
                  <a:ea typeface="Meiryo UI" pitchFamily="50" charset="-128"/>
                  <a:cs typeface="Meiryo UI" pitchFamily="50" charset="-128"/>
                </a:endParaRPr>
              </a:p>
              <a:p>
                <a:pPr indent="99900" algn="just"/>
                <a:r>
                  <a:rPr lang="ja-JP" altLang="en-US" sz="788" kern="100" dirty="0">
                    <a:latin typeface="Meiryo UI" pitchFamily="50" charset="-128"/>
                    <a:ea typeface="Meiryo UI" pitchFamily="50" charset="-128"/>
                    <a:cs typeface="Meiryo UI" pitchFamily="50" charset="-128"/>
                  </a:rPr>
                  <a:t>山口隆司委員（大阪公立大学教授）</a:t>
                </a:r>
                <a:endParaRPr lang="en-US" altLang="ja-JP" sz="788" kern="100" dirty="0">
                  <a:latin typeface="Meiryo UI" pitchFamily="50" charset="-128"/>
                  <a:ea typeface="Meiryo UI" pitchFamily="50" charset="-128"/>
                  <a:cs typeface="Meiryo UI" pitchFamily="50" charset="-128"/>
                </a:endParaRPr>
              </a:p>
            </p:txBody>
          </p:sp>
          <p:sp>
            <p:nvSpPr>
              <p:cNvPr id="8" name="テキスト ボックス 15"/>
              <p:cNvSpPr txBox="1"/>
              <p:nvPr/>
            </p:nvSpPr>
            <p:spPr>
              <a:xfrm>
                <a:off x="4853769" y="4593708"/>
                <a:ext cx="2952000" cy="432000"/>
              </a:xfrm>
              <a:prstGeom prst="rect">
                <a:avLst/>
              </a:prstGeom>
              <a:solidFill>
                <a:srgbClr val="FFFF99"/>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前川晃委員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大阪産業大学教授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p:txBody>
          </p:sp>
          <p:sp>
            <p:nvSpPr>
              <p:cNvPr id="12" name="左中かっこ 11"/>
              <p:cNvSpPr/>
              <p:nvPr/>
            </p:nvSpPr>
            <p:spPr>
              <a:xfrm>
                <a:off x="4558908" y="1753926"/>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3" name="左中かっこ 12"/>
              <p:cNvSpPr/>
              <p:nvPr/>
            </p:nvSpPr>
            <p:spPr>
              <a:xfrm>
                <a:off x="4581511" y="4554091"/>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4" name="左中かっこ 13"/>
              <p:cNvSpPr/>
              <p:nvPr/>
            </p:nvSpPr>
            <p:spPr>
              <a:xfrm>
                <a:off x="1770261" y="1878420"/>
                <a:ext cx="425475" cy="4413954"/>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5" name="左中かっこ 14"/>
              <p:cNvSpPr/>
              <p:nvPr/>
            </p:nvSpPr>
            <p:spPr>
              <a:xfrm>
                <a:off x="4572003" y="3133073"/>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6" name="正方形/長方形 15"/>
              <p:cNvSpPr/>
              <p:nvPr/>
            </p:nvSpPr>
            <p:spPr>
              <a:xfrm>
                <a:off x="165864" y="1435255"/>
                <a:ext cx="4262120" cy="4898131"/>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テキスト ボックス 39"/>
              <p:cNvSpPr txBox="1"/>
              <p:nvPr/>
            </p:nvSpPr>
            <p:spPr>
              <a:xfrm>
                <a:off x="220456" y="1483197"/>
                <a:ext cx="3703472" cy="32321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1200" b="1" kern="100" dirty="0">
                    <a:latin typeface="Meiryo UI" pitchFamily="50" charset="-128"/>
                    <a:ea typeface="Meiryo UI" pitchFamily="50" charset="-128"/>
                    <a:cs typeface="Meiryo UI" pitchFamily="50" charset="-128"/>
                  </a:rPr>
                  <a:t>≪全体検討部会≫</a:t>
                </a:r>
                <a:r>
                  <a:rPr lang="ja-JP" altLang="en-US" sz="900" b="1" kern="100" dirty="0">
                    <a:latin typeface="Meiryo UI" pitchFamily="50" charset="-128"/>
                    <a:ea typeface="Meiryo UI" pitchFamily="50" charset="-128"/>
                    <a:cs typeface="Meiryo UI" pitchFamily="50" charset="-128"/>
                  </a:rPr>
                  <a:t>事務局：事業調整室</a:t>
                </a:r>
              </a:p>
            </p:txBody>
          </p:sp>
          <p:sp>
            <p:nvSpPr>
              <p:cNvPr id="18" name="角丸四角形 17"/>
              <p:cNvSpPr/>
              <p:nvPr/>
            </p:nvSpPr>
            <p:spPr>
              <a:xfrm>
                <a:off x="4211960" y="1646651"/>
                <a:ext cx="3816423" cy="1150345"/>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テキスト ボックス 39"/>
              <p:cNvSpPr txBox="1"/>
              <p:nvPr/>
            </p:nvSpPr>
            <p:spPr>
              <a:xfrm>
                <a:off x="4498314" y="1460020"/>
                <a:ext cx="3511019" cy="254994"/>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ja-JP" sz="900" b="1" kern="100" dirty="0">
                    <a:latin typeface="Meiryo UI" pitchFamily="50" charset="-128"/>
                    <a:ea typeface="Meiryo UI" pitchFamily="50" charset="-128"/>
                    <a:cs typeface="Meiryo UI" pitchFamily="50" charset="-128"/>
                  </a:rPr>
                  <a:t>≪道路・</a:t>
                </a:r>
                <a:r>
                  <a:rPr lang="ja-JP" altLang="en-US" sz="900" b="1" kern="100" dirty="0">
                    <a:latin typeface="Meiryo UI" pitchFamily="50" charset="-128"/>
                    <a:ea typeface="Meiryo UI" pitchFamily="50" charset="-128"/>
                    <a:cs typeface="Meiryo UI" pitchFamily="50" charset="-128"/>
                  </a:rPr>
                  <a:t>橋梁等部会</a:t>
                </a:r>
                <a:r>
                  <a:rPr lang="ja-JP" altLang="ja-JP" sz="900" b="1" kern="100" dirty="0">
                    <a:latin typeface="Meiryo UI" pitchFamily="50" charset="-128"/>
                    <a:ea typeface="Meiryo UI" pitchFamily="50" charset="-128"/>
                    <a:cs typeface="Meiryo UI" pitchFamily="50" charset="-128"/>
                  </a:rPr>
                  <a:t>≫</a:t>
                </a:r>
                <a:r>
                  <a:rPr lang="ja-JP" altLang="en-US" sz="788" b="1" kern="100" dirty="0">
                    <a:latin typeface="Meiryo UI" pitchFamily="50" charset="-128"/>
                    <a:ea typeface="Meiryo UI" pitchFamily="50" charset="-128"/>
                    <a:cs typeface="Meiryo UI" pitchFamily="50" charset="-128"/>
                  </a:rPr>
                  <a:t>事務局：道路室・交戦室・公園課</a:t>
                </a:r>
                <a:endParaRPr lang="ja-JP" altLang="ja-JP" sz="788" b="1" kern="100" dirty="0">
                  <a:latin typeface="Meiryo UI" pitchFamily="50" charset="-128"/>
                  <a:ea typeface="Meiryo UI" pitchFamily="50" charset="-128"/>
                  <a:cs typeface="Meiryo UI" pitchFamily="50" charset="-128"/>
                </a:endParaRPr>
              </a:p>
            </p:txBody>
          </p:sp>
          <p:sp>
            <p:nvSpPr>
              <p:cNvPr id="20" name="角丸四角形 19"/>
              <p:cNvSpPr/>
              <p:nvPr/>
            </p:nvSpPr>
            <p:spPr>
              <a:xfrm>
                <a:off x="4211960" y="3024084"/>
                <a:ext cx="3816424" cy="1146602"/>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1" name="角丸四角形 20"/>
              <p:cNvSpPr/>
              <p:nvPr/>
            </p:nvSpPr>
            <p:spPr>
              <a:xfrm>
                <a:off x="4211959" y="4446646"/>
                <a:ext cx="3816425" cy="1117830"/>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テキスト ボックス 39"/>
              <p:cNvSpPr txBox="1"/>
              <p:nvPr/>
            </p:nvSpPr>
            <p:spPr>
              <a:xfrm>
                <a:off x="4498314" y="4258806"/>
                <a:ext cx="3511019" cy="264039"/>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900" b="1" kern="100" dirty="0">
                    <a:latin typeface="Meiryo UI" pitchFamily="50" charset="-128"/>
                    <a:ea typeface="Meiryo UI" pitchFamily="50" charset="-128"/>
                    <a:cs typeface="Meiryo UI" pitchFamily="50" charset="-128"/>
                  </a:rPr>
                  <a:t>≪設備部会≫</a:t>
                </a:r>
                <a:r>
                  <a:rPr lang="ja-JP" altLang="en-US" sz="788" b="1" kern="100" dirty="0">
                    <a:latin typeface="Meiryo UI" pitchFamily="50" charset="-128"/>
                    <a:ea typeface="Meiryo UI" pitchFamily="50" charset="-128"/>
                    <a:cs typeface="Meiryo UI" pitchFamily="50" charset="-128"/>
                  </a:rPr>
                  <a:t>事務局：事業調整室</a:t>
                </a:r>
              </a:p>
            </p:txBody>
          </p:sp>
          <p:sp>
            <p:nvSpPr>
              <p:cNvPr id="24" name="テキスト ボックス 39"/>
              <p:cNvSpPr txBox="1"/>
              <p:nvPr/>
            </p:nvSpPr>
            <p:spPr>
              <a:xfrm>
                <a:off x="138568" y="1059036"/>
                <a:ext cx="6384974" cy="32321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1200" b="1" kern="100" dirty="0">
                    <a:latin typeface="Meiryo UI" pitchFamily="50" charset="-128"/>
                    <a:ea typeface="Meiryo UI" pitchFamily="50" charset="-128"/>
                    <a:cs typeface="Meiryo UI" pitchFamily="50" charset="-128"/>
                  </a:rPr>
                  <a:t>大阪府都市基盤施設維持管理技術審議会　事務局：事業調整室</a:t>
                </a:r>
              </a:p>
            </p:txBody>
          </p:sp>
          <p:sp>
            <p:nvSpPr>
              <p:cNvPr id="28" name="テキスト ボックス 39"/>
              <p:cNvSpPr txBox="1"/>
              <p:nvPr/>
            </p:nvSpPr>
            <p:spPr>
              <a:xfrm>
                <a:off x="4498314" y="2875809"/>
                <a:ext cx="3511019" cy="23384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900" b="1" kern="100" dirty="0">
                    <a:latin typeface="Meiryo UI" pitchFamily="50" charset="-128"/>
                    <a:ea typeface="Meiryo UI" pitchFamily="50" charset="-128"/>
                    <a:cs typeface="Meiryo UI" pitchFamily="50" charset="-128"/>
                  </a:rPr>
                  <a:t>≪河川等部会≫</a:t>
                </a:r>
                <a:r>
                  <a:rPr lang="ja-JP" altLang="en-US" sz="788" b="1" kern="100" dirty="0">
                    <a:latin typeface="Meiryo UI" pitchFamily="50" charset="-128"/>
                    <a:ea typeface="Meiryo UI" pitchFamily="50" charset="-128"/>
                    <a:cs typeface="Meiryo UI" pitchFamily="50" charset="-128"/>
                  </a:rPr>
                  <a:t>事務局：河川室・下水道室・大阪港湾局</a:t>
                </a:r>
              </a:p>
            </p:txBody>
          </p:sp>
          <p:sp>
            <p:nvSpPr>
              <p:cNvPr id="30" name="テキスト ボックス 11"/>
              <p:cNvSpPr txBox="1"/>
              <p:nvPr/>
            </p:nvSpPr>
            <p:spPr>
              <a:xfrm>
                <a:off x="2040931" y="3296364"/>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河川等部会長</a:t>
                </a:r>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杉浦邦征委員（京都大学教授）</a:t>
                </a:r>
                <a:endParaRPr lang="en-US" altLang="ja-JP" sz="788" kern="100" dirty="0">
                  <a:latin typeface="Meiryo UI" pitchFamily="50" charset="-128"/>
                  <a:ea typeface="Meiryo UI" pitchFamily="50" charset="-128"/>
                  <a:cs typeface="Meiryo UI" pitchFamily="50" charset="-128"/>
                </a:endParaRPr>
              </a:p>
            </p:txBody>
          </p:sp>
          <p:sp>
            <p:nvSpPr>
              <p:cNvPr id="31" name="テキスト ボックス 13"/>
              <p:cNvSpPr txBox="1"/>
              <p:nvPr/>
            </p:nvSpPr>
            <p:spPr>
              <a:xfrm>
                <a:off x="2040931" y="4745029"/>
                <a:ext cx="2304000" cy="576000"/>
              </a:xfrm>
              <a:prstGeom prst="rect">
                <a:avLst/>
              </a:prstGeom>
              <a:solidFill>
                <a:srgbClr val="FFFF99"/>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t" anchorCtr="0" forceAA="0" compatLnSpc="1">
                <a:prstTxWarp prst="textNoShape">
                  <a:avLst/>
                </a:prstTxWarp>
                <a:noAutofit/>
              </a:bodyPr>
              <a:lstStyle/>
              <a:p>
                <a:pPr algn="just"/>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設備部会長</a:t>
                </a:r>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川合忠雄委員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大阪公立大学特任教授</a:t>
                </a:r>
                <a:r>
                  <a:rPr lang="zh-TW" altLang="en-US" sz="788" kern="100" dirty="0">
                    <a:latin typeface="Meiryo UI" pitchFamily="50" charset="-128"/>
                    <a:ea typeface="Meiryo UI" pitchFamily="50" charset="-128"/>
                    <a:cs typeface="Meiryo UI" pitchFamily="50" charset="-128"/>
                  </a:rPr>
                  <a:t>）</a:t>
                </a:r>
                <a:endParaRPr lang="ja-JP" altLang="en-US" sz="788" kern="100" dirty="0">
                  <a:latin typeface="Meiryo UI" pitchFamily="50" charset="-128"/>
                  <a:ea typeface="Meiryo UI" pitchFamily="50" charset="-128"/>
                  <a:cs typeface="Meiryo UI" pitchFamily="50" charset="-128"/>
                </a:endParaRPr>
              </a:p>
              <a:p>
                <a:pPr algn="just"/>
                <a:endParaRPr lang="en-US" altLang="ja-JP" sz="788" kern="100" dirty="0">
                  <a:latin typeface="Meiryo UI" pitchFamily="50" charset="-128"/>
                  <a:ea typeface="Meiryo UI" pitchFamily="50" charset="-128"/>
                  <a:cs typeface="Meiryo UI" pitchFamily="50" charset="-128"/>
                </a:endParaRPr>
              </a:p>
            </p:txBody>
          </p:sp>
          <p:sp>
            <p:nvSpPr>
              <p:cNvPr id="35" name="テキスト ボックス 1"/>
              <p:cNvSpPr txBox="1"/>
              <p:nvPr/>
            </p:nvSpPr>
            <p:spPr>
              <a:xfrm>
                <a:off x="8101250" y="1388012"/>
                <a:ext cx="849590" cy="1440921"/>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a:t>
                </a:r>
                <a:r>
                  <a:rPr lang="ja-JP" altLang="en-US" sz="750" kern="100" dirty="0">
                    <a:latin typeface="Meiryo UI" pitchFamily="50" charset="-128"/>
                    <a:ea typeface="Meiryo UI" pitchFamily="50" charset="-128"/>
                    <a:cs typeface="Meiryo UI" pitchFamily="50" charset="-128"/>
                  </a:rPr>
                  <a:t>　　　　道路・モノレール・公園施設の土木施設（港湾・公園の橋梁・舗装含む）</a:t>
                </a:r>
                <a:endParaRPr lang="en-US" altLang="ja-JP" sz="750" kern="100" dirty="0">
                  <a:latin typeface="Meiryo UI" pitchFamily="50" charset="-128"/>
                  <a:ea typeface="Meiryo UI" pitchFamily="50" charset="-128"/>
                  <a:cs typeface="Meiryo UI" pitchFamily="50" charset="-128"/>
                </a:endParaRPr>
              </a:p>
              <a:p>
                <a:pPr algn="just"/>
                <a:r>
                  <a:rPr lang="ja-JP" altLang="en-US" sz="750" kern="100" dirty="0">
                    <a:latin typeface="Meiryo UI" pitchFamily="50" charset="-128"/>
                    <a:ea typeface="Meiryo UI" pitchFamily="50" charset="-128"/>
                    <a:cs typeface="Meiryo UI" pitchFamily="50" charset="-128"/>
                  </a:rPr>
                  <a:t>の長寿命化</a:t>
                </a:r>
              </a:p>
              <a:p>
                <a:pPr algn="just"/>
                <a:endParaRPr lang="ja-JP" altLang="en-US" sz="750" kern="100" dirty="0">
                  <a:latin typeface="Meiryo UI" pitchFamily="50" charset="-128"/>
                  <a:ea typeface="Meiryo UI" pitchFamily="50" charset="-128"/>
                  <a:cs typeface="Meiryo UI" pitchFamily="50" charset="-128"/>
                </a:endParaRPr>
              </a:p>
            </p:txBody>
          </p:sp>
          <p:sp>
            <p:nvSpPr>
              <p:cNvPr id="36" name="テキスト ボックス 1"/>
              <p:cNvSpPr txBox="1"/>
              <p:nvPr/>
            </p:nvSpPr>
            <p:spPr>
              <a:xfrm>
                <a:off x="8109887" y="2900181"/>
                <a:ext cx="845076" cy="1270506"/>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　</a:t>
                </a:r>
                <a:r>
                  <a:rPr lang="ja-JP" altLang="en-US" sz="750" kern="100" dirty="0">
                    <a:latin typeface="Meiryo UI" pitchFamily="50" charset="-128"/>
                    <a:ea typeface="Meiryo UI" pitchFamily="50" charset="-128"/>
                    <a:cs typeface="Meiryo UI" pitchFamily="50" charset="-128"/>
                  </a:rPr>
                  <a:t>　　　　　　　　河川・下水道・港湾・海岸等の土木施設の長寿命化</a:t>
                </a:r>
              </a:p>
            </p:txBody>
          </p:sp>
          <p:sp>
            <p:nvSpPr>
              <p:cNvPr id="37" name="テキスト ボックス 1"/>
              <p:cNvSpPr txBox="1"/>
              <p:nvPr/>
            </p:nvSpPr>
            <p:spPr>
              <a:xfrm>
                <a:off x="8101250" y="4268332"/>
                <a:ext cx="849590" cy="1292257"/>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　</a:t>
                </a:r>
                <a:r>
                  <a:rPr lang="ja-JP" altLang="en-US" sz="750" kern="100" dirty="0">
                    <a:latin typeface="Meiryo UI" pitchFamily="50" charset="-128"/>
                    <a:ea typeface="Meiryo UI" pitchFamily="50" charset="-128"/>
                    <a:cs typeface="Meiryo UI" pitchFamily="50" charset="-128"/>
                  </a:rPr>
                  <a:t>　　　　　　　　電気・機械設備の長寿命化</a:t>
                </a:r>
              </a:p>
            </p:txBody>
          </p:sp>
          <p:sp>
            <p:nvSpPr>
              <p:cNvPr id="40" name="テキスト ボックス 1"/>
              <p:cNvSpPr txBox="1"/>
              <p:nvPr/>
            </p:nvSpPr>
            <p:spPr>
              <a:xfrm>
                <a:off x="301305" y="2180099"/>
                <a:ext cx="1512000" cy="64883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r>
                  <a:rPr lang="ja-JP" altLang="en-US" sz="900" kern="100" dirty="0">
                    <a:latin typeface="Meiryo UI" pitchFamily="50" charset="-128"/>
                    <a:ea typeface="Meiryo UI" pitchFamily="50" charset="-128"/>
                    <a:cs typeface="Meiryo UI" pitchFamily="50" charset="-128"/>
                  </a:rPr>
                  <a:t>会長</a:t>
                </a:r>
                <a:endParaRPr lang="en-US" altLang="ja-JP" sz="900" kern="100" dirty="0">
                  <a:latin typeface="Meiryo UI" pitchFamily="50" charset="-128"/>
                  <a:ea typeface="Meiryo UI" pitchFamily="50" charset="-128"/>
                  <a:cs typeface="Meiryo UI" pitchFamily="50" charset="-128"/>
                </a:endParaRPr>
              </a:p>
              <a:p>
                <a:pPr algn="just"/>
                <a:r>
                  <a:rPr lang="ja-JP" altLang="ja-JP" sz="900" kern="100" dirty="0">
                    <a:latin typeface="Meiryo UI" pitchFamily="50" charset="-128"/>
                    <a:ea typeface="Meiryo UI" pitchFamily="50" charset="-128"/>
                    <a:cs typeface="Meiryo UI" pitchFamily="50" charset="-128"/>
                  </a:rPr>
                  <a:t>井上晋</a:t>
                </a:r>
                <a:r>
                  <a:rPr lang="ja-JP" altLang="en-US" sz="900" kern="100" dirty="0">
                    <a:latin typeface="Meiryo UI" pitchFamily="50" charset="-128"/>
                    <a:ea typeface="Meiryo UI" pitchFamily="50" charset="-128"/>
                    <a:cs typeface="Meiryo UI" pitchFamily="50" charset="-128"/>
                  </a:rPr>
                  <a:t>会長</a:t>
                </a:r>
              </a:p>
              <a:p>
                <a:pPr algn="just"/>
                <a:r>
                  <a:rPr lang="ja-JP" altLang="en-US" sz="900" kern="100" dirty="0">
                    <a:latin typeface="Meiryo UI" pitchFamily="50" charset="-128"/>
                    <a:ea typeface="Meiryo UI" pitchFamily="50" charset="-128"/>
                    <a:cs typeface="Meiryo UI" pitchFamily="50" charset="-128"/>
                  </a:rPr>
                  <a:t>大阪工業大学教授</a:t>
                </a:r>
                <a:endParaRPr lang="en-US" altLang="ja-JP" sz="900" kern="100" dirty="0">
                  <a:latin typeface="Meiryo UI" pitchFamily="50" charset="-128"/>
                  <a:ea typeface="Meiryo UI" pitchFamily="50" charset="-128"/>
                  <a:cs typeface="Meiryo UI" pitchFamily="50" charset="-128"/>
                </a:endParaRPr>
              </a:p>
              <a:p>
                <a:pPr algn="just"/>
                <a:endParaRPr lang="en-US" altLang="ja-JP" sz="900" kern="100" dirty="0">
                  <a:latin typeface="Meiryo UI" pitchFamily="50" charset="-128"/>
                  <a:ea typeface="Meiryo UI" pitchFamily="50" charset="-128"/>
                  <a:cs typeface="Meiryo UI" pitchFamily="50" charset="-128"/>
                </a:endParaRPr>
              </a:p>
            </p:txBody>
          </p:sp>
          <p:sp>
            <p:nvSpPr>
              <p:cNvPr id="41" name="テキスト ボックス 1"/>
              <p:cNvSpPr txBox="1"/>
              <p:nvPr/>
            </p:nvSpPr>
            <p:spPr>
              <a:xfrm>
                <a:off x="302102" y="3001472"/>
                <a:ext cx="1512000" cy="648832"/>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r>
                  <a:rPr lang="ja-JP" altLang="en-US" sz="900" kern="100" dirty="0">
                    <a:latin typeface="Meiryo UI" pitchFamily="50" charset="-128"/>
                    <a:ea typeface="Meiryo UI" pitchFamily="50" charset="-128"/>
                    <a:cs typeface="Meiryo UI" pitchFamily="50" charset="-128"/>
                  </a:rPr>
                  <a:t>会長代理</a:t>
                </a:r>
                <a:endParaRPr lang="en-US" altLang="ja-JP" sz="900" kern="100" dirty="0">
                  <a:latin typeface="Meiryo UI" pitchFamily="50" charset="-128"/>
                  <a:ea typeface="Meiryo UI" pitchFamily="50" charset="-128"/>
                  <a:cs typeface="Meiryo UI" pitchFamily="50" charset="-128"/>
                </a:endParaRPr>
              </a:p>
              <a:p>
                <a:pPr algn="just"/>
                <a:r>
                  <a:rPr lang="ja-JP" altLang="en-US" sz="900" kern="100" dirty="0">
                    <a:latin typeface="Meiryo UI" pitchFamily="50" charset="-128"/>
                    <a:ea typeface="Meiryo UI" pitchFamily="50" charset="-128"/>
                    <a:cs typeface="Meiryo UI" pitchFamily="50" charset="-128"/>
                  </a:rPr>
                  <a:t>川合忠雄会長代理</a:t>
                </a:r>
              </a:p>
              <a:p>
                <a:pPr algn="just"/>
                <a:r>
                  <a:rPr lang="ja-JP" altLang="en-US" sz="900" kern="100" dirty="0">
                    <a:latin typeface="Meiryo UI" pitchFamily="50" charset="-128"/>
                    <a:ea typeface="Meiryo UI" pitchFamily="50" charset="-128"/>
                    <a:cs typeface="Meiryo UI" pitchFamily="50" charset="-128"/>
                  </a:rPr>
                  <a:t>大阪公立大学特任教授</a:t>
                </a:r>
                <a:endParaRPr lang="en-US" altLang="ja-JP" sz="900" kern="100" dirty="0">
                  <a:latin typeface="Meiryo UI" pitchFamily="50" charset="-128"/>
                  <a:ea typeface="Meiryo UI" pitchFamily="50" charset="-128"/>
                  <a:cs typeface="Meiryo UI" pitchFamily="50" charset="-128"/>
                </a:endParaRPr>
              </a:p>
            </p:txBody>
          </p:sp>
          <p:sp>
            <p:nvSpPr>
              <p:cNvPr id="42" name="テキスト ボックス 20"/>
              <p:cNvSpPr txBox="1"/>
              <p:nvPr/>
            </p:nvSpPr>
            <p:spPr>
              <a:xfrm>
                <a:off x="256291" y="4054301"/>
                <a:ext cx="1408093" cy="1582183"/>
              </a:xfrm>
              <a:prstGeom prst="rect">
                <a:avLst/>
              </a:prstGeom>
              <a:solidFill>
                <a:schemeClr val="bg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788" b="1" kern="100" dirty="0">
                    <a:latin typeface="Meiryo UI" pitchFamily="50" charset="-128"/>
                    <a:ea typeface="Meiryo UI" pitchFamily="50" charset="-128"/>
                    <a:cs typeface="Meiryo UI" pitchFamily="50" charset="-128"/>
                  </a:rPr>
                  <a:t>担任事務</a:t>
                </a:r>
                <a:endParaRPr lang="en-US" altLang="ja-JP" sz="788" b="1" kern="100" dirty="0">
                  <a:latin typeface="Meiryo UI" pitchFamily="50" charset="-128"/>
                  <a:ea typeface="Meiryo UI" pitchFamily="50" charset="-128"/>
                  <a:cs typeface="Meiryo UI" pitchFamily="50" charset="-128"/>
                </a:endParaRPr>
              </a:p>
              <a:p>
                <a:pPr indent="100013" algn="just"/>
                <a:r>
                  <a:rPr lang="ja-JP" altLang="en-US" sz="788" b="1" kern="100" dirty="0">
                    <a:latin typeface="Meiryo UI" pitchFamily="50" charset="-128"/>
                    <a:ea typeface="Meiryo UI" pitchFamily="50" charset="-128"/>
                    <a:cs typeface="Meiryo UI" pitchFamily="50" charset="-128"/>
                  </a:rPr>
                  <a:t>（全体検討部会）</a:t>
                </a:r>
                <a:endParaRPr lang="en-US" altLang="ja-JP" sz="788" b="1"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全体の策定方針の調整・検討・とりまとめ・決定（各分野横断的な策定方針（総論））</a:t>
                </a:r>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持続可能な維持管理システム検討など</a:t>
                </a:r>
                <a:endParaRPr lang="en-US" altLang="ja-JP" sz="788" kern="100" dirty="0">
                  <a:latin typeface="Meiryo UI" pitchFamily="50" charset="-128"/>
                  <a:ea typeface="Meiryo UI" pitchFamily="50" charset="-128"/>
                  <a:cs typeface="Meiryo UI" pitchFamily="50" charset="-128"/>
                </a:endParaRPr>
              </a:p>
              <a:p>
                <a:pPr indent="100013" algn="just"/>
                <a:endParaRPr lang="en-US" altLang="ja-JP" sz="1050" b="1" kern="100" dirty="0">
                  <a:latin typeface="Meiryo UI" pitchFamily="50" charset="-128"/>
                  <a:ea typeface="Meiryo UI" pitchFamily="50" charset="-128"/>
                  <a:cs typeface="Meiryo UI" pitchFamily="50" charset="-128"/>
                </a:endParaRPr>
              </a:p>
              <a:p>
                <a:pPr indent="100013" algn="just"/>
                <a:endParaRPr lang="ja-JP" altLang="en-US" sz="1050" kern="100" dirty="0">
                  <a:latin typeface="Meiryo UI" pitchFamily="50" charset="-128"/>
                  <a:ea typeface="Meiryo UI" pitchFamily="50" charset="-128"/>
                  <a:cs typeface="Meiryo UI" pitchFamily="50" charset="-128"/>
                </a:endParaRPr>
              </a:p>
            </p:txBody>
          </p:sp>
          <p:sp>
            <p:nvSpPr>
              <p:cNvPr id="38" name="テキスト ボックス 13"/>
              <p:cNvSpPr txBox="1"/>
              <p:nvPr/>
            </p:nvSpPr>
            <p:spPr>
              <a:xfrm>
                <a:off x="2062590" y="1933823"/>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t" anchorCtr="0" forceAA="0" compatLnSpc="1">
                <a:prstTxWarp prst="textNoShape">
                  <a:avLst/>
                </a:prstTxWarp>
                <a:noAutofit/>
              </a:bodyPr>
              <a:lstStyle/>
              <a:p>
                <a:pPr algn="just"/>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道路・橋梁等部会長</a:t>
                </a:r>
                <a:endParaRPr lang="en-US" altLang="ja-JP" sz="788" kern="100" dirty="0">
                  <a:latin typeface="Meiryo UI" pitchFamily="50" charset="-128"/>
                  <a:ea typeface="Meiryo UI" pitchFamily="50" charset="-128"/>
                  <a:cs typeface="Meiryo UI" pitchFamily="50" charset="-128"/>
                </a:endParaRPr>
              </a:p>
              <a:p>
                <a:pPr algn="just"/>
                <a:r>
                  <a:rPr lang="zh-TW" altLang="en-US" sz="788" kern="100" dirty="0">
                    <a:latin typeface="Meiryo UI" pitchFamily="50" charset="-128"/>
                    <a:ea typeface="Meiryo UI" pitchFamily="50" charset="-128"/>
                    <a:cs typeface="Meiryo UI" pitchFamily="50" charset="-128"/>
                  </a:rPr>
                  <a:t>鎌田敏郎</a:t>
                </a:r>
                <a:r>
                  <a:rPr lang="ja-JP" altLang="en-US" sz="788" kern="100" dirty="0">
                    <a:latin typeface="Meiryo UI" pitchFamily="50" charset="-128"/>
                    <a:ea typeface="Meiryo UI" pitchFamily="50" charset="-128"/>
                    <a:cs typeface="Meiryo UI" pitchFamily="50" charset="-128"/>
                  </a:rPr>
                  <a:t>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大阪大学教授</a:t>
                </a:r>
                <a:r>
                  <a:rPr lang="zh-TW" altLang="en-US" sz="788" kern="100" dirty="0">
                    <a:latin typeface="Meiryo UI" pitchFamily="50" charset="-128"/>
                    <a:ea typeface="Meiryo UI" pitchFamily="50" charset="-128"/>
                    <a:cs typeface="Meiryo UI" pitchFamily="50" charset="-128"/>
                  </a:rPr>
                  <a:t>）</a:t>
                </a:r>
                <a:endParaRPr lang="en-US" altLang="ja-JP" sz="788" kern="100" dirty="0">
                  <a:latin typeface="Meiryo UI" pitchFamily="50" charset="-128"/>
                  <a:ea typeface="Meiryo UI" pitchFamily="50" charset="-128"/>
                  <a:cs typeface="Meiryo UI" pitchFamily="50" charset="-128"/>
                </a:endParaRPr>
              </a:p>
              <a:p>
                <a:pPr algn="just"/>
                <a:endParaRPr lang="en-US" altLang="ja-JP" sz="788" kern="100" dirty="0">
                  <a:latin typeface="Meiryo UI" pitchFamily="50" charset="-128"/>
                  <a:ea typeface="Meiryo UI" pitchFamily="50" charset="-128"/>
                  <a:cs typeface="Meiryo UI" pitchFamily="50" charset="-128"/>
                </a:endParaRPr>
              </a:p>
            </p:txBody>
          </p:sp>
          <p:sp>
            <p:nvSpPr>
              <p:cNvPr id="39" name="テキスト ボックス 9"/>
              <p:cNvSpPr txBox="1"/>
              <p:nvPr/>
            </p:nvSpPr>
            <p:spPr>
              <a:xfrm>
                <a:off x="4824522" y="2249429"/>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endParaRPr lang="en-US" altLang="zh-TW" sz="788" kern="100" dirty="0">
                  <a:latin typeface="Meiryo UI" pitchFamily="50" charset="-128"/>
                  <a:ea typeface="Meiryo UI" pitchFamily="50" charset="-128"/>
                  <a:cs typeface="Meiryo UI" pitchFamily="50" charset="-128"/>
                </a:endParaRPr>
              </a:p>
              <a:p>
                <a:pPr indent="100013"/>
                <a:r>
                  <a:rPr lang="zh-TW" altLang="en-US" sz="788" kern="100" dirty="0">
                    <a:latin typeface="Meiryo UI" pitchFamily="50" charset="-128"/>
                    <a:ea typeface="Meiryo UI" pitchFamily="50" charset="-128"/>
                    <a:cs typeface="Meiryo UI" pitchFamily="50" charset="-128"/>
                  </a:rPr>
                  <a:t>貝戸清之委員（大阪大学准教授） </a:t>
                </a:r>
                <a:endParaRPr lang="en-US" altLang="zh-TW" sz="788" kern="100" dirty="0">
                  <a:latin typeface="Meiryo UI" pitchFamily="50" charset="-128"/>
                  <a:ea typeface="Meiryo UI" pitchFamily="50" charset="-128"/>
                  <a:cs typeface="Meiryo UI" pitchFamily="50" charset="-128"/>
                </a:endParaRPr>
              </a:p>
            </p:txBody>
          </p:sp>
          <p:sp>
            <p:nvSpPr>
              <p:cNvPr id="43" name="テキスト ボックス 17"/>
              <p:cNvSpPr txBox="1"/>
              <p:nvPr/>
            </p:nvSpPr>
            <p:spPr>
              <a:xfrm>
                <a:off x="4853769" y="3163841"/>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山本貴士委員（京都大学教授）</a:t>
                </a:r>
                <a:endParaRPr lang="en-US" altLang="ja-JP" sz="788" kern="100" dirty="0">
                  <a:latin typeface="Meiryo UI" pitchFamily="50" charset="-128"/>
                  <a:ea typeface="Meiryo UI" pitchFamily="50" charset="-128"/>
                  <a:cs typeface="Meiryo UI" pitchFamily="50" charset="-128"/>
                </a:endParaRPr>
              </a:p>
            </p:txBody>
          </p:sp>
          <p:sp>
            <p:nvSpPr>
              <p:cNvPr id="44" name="テキスト ボックス 15"/>
              <p:cNvSpPr txBox="1"/>
              <p:nvPr/>
            </p:nvSpPr>
            <p:spPr>
              <a:xfrm>
                <a:off x="4860032" y="5068711"/>
                <a:ext cx="2952000" cy="432000"/>
              </a:xfrm>
              <a:prstGeom prst="rect">
                <a:avLst/>
              </a:prstGeom>
              <a:solidFill>
                <a:srgbClr val="FFFF99"/>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坂口智也委員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大阪大学大学院特任准教授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p:txBody>
          </p:sp>
          <p:sp>
            <p:nvSpPr>
              <p:cNvPr id="34" name="テキスト ボックス 39"/>
              <p:cNvSpPr txBox="1"/>
              <p:nvPr/>
            </p:nvSpPr>
            <p:spPr>
              <a:xfrm>
                <a:off x="7484377" y="1062998"/>
                <a:ext cx="2096096" cy="32321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900" b="1" kern="100" dirty="0">
                    <a:latin typeface="Meiryo UI" pitchFamily="50" charset="-128"/>
                    <a:ea typeface="Meiryo UI" pitchFamily="50" charset="-128"/>
                    <a:cs typeface="Meiryo UI" pitchFamily="50" charset="-128"/>
                  </a:rPr>
                  <a:t>（委員数：</a:t>
                </a:r>
                <a:r>
                  <a:rPr lang="en-US" altLang="ja-JP" sz="900" b="1" kern="100" dirty="0">
                    <a:latin typeface="Meiryo UI" pitchFamily="50" charset="-128"/>
                    <a:ea typeface="Meiryo UI" pitchFamily="50" charset="-128"/>
                    <a:cs typeface="Meiryo UI" pitchFamily="50" charset="-128"/>
                  </a:rPr>
                  <a:t>11</a:t>
                </a:r>
                <a:r>
                  <a:rPr lang="ja-JP" altLang="en-US" sz="900" b="1" kern="100" dirty="0">
                    <a:latin typeface="Meiryo UI" pitchFamily="50" charset="-128"/>
                    <a:ea typeface="Meiryo UI" pitchFamily="50" charset="-128"/>
                    <a:cs typeface="Meiryo UI" pitchFamily="50" charset="-128"/>
                  </a:rPr>
                  <a:t>名）</a:t>
                </a:r>
                <a:endParaRPr lang="ja-JP" altLang="en-US" sz="788" b="1" kern="100" dirty="0">
                  <a:latin typeface="Meiryo UI" pitchFamily="50" charset="-128"/>
                  <a:ea typeface="Meiryo UI" pitchFamily="50" charset="-128"/>
                  <a:cs typeface="Meiryo UI" pitchFamily="50" charset="-128"/>
                </a:endParaRPr>
              </a:p>
            </p:txBody>
          </p:sp>
          <p:sp>
            <p:nvSpPr>
              <p:cNvPr id="45" name="テキスト ボックス 15">
                <a:extLst>
                  <a:ext uri="{FF2B5EF4-FFF2-40B4-BE49-F238E27FC236}">
                    <a16:creationId xmlns:a16="http://schemas.microsoft.com/office/drawing/2014/main" id="{91B7C5A3-26DC-4DE5-8DF5-29F68F9EA125}"/>
                  </a:ext>
                </a:extLst>
              </p:cNvPr>
              <p:cNvSpPr txBox="1"/>
              <p:nvPr/>
            </p:nvSpPr>
            <p:spPr>
              <a:xfrm>
                <a:off x="4853769" y="3634836"/>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橋本雅和委員（関西大学准教授）</a:t>
                </a:r>
                <a:endParaRPr lang="ja-JP" altLang="ja-JP" sz="788" kern="100" dirty="0">
                  <a:latin typeface="Meiryo UI" pitchFamily="50" charset="-128"/>
                  <a:ea typeface="Meiryo UI" pitchFamily="50" charset="-128"/>
                  <a:cs typeface="Meiryo UI" pitchFamily="50" charset="-128"/>
                </a:endParaRPr>
              </a:p>
              <a:p>
                <a:pPr algn="just"/>
                <a:endParaRPr lang="ja-JP" altLang="en-US" sz="788" kern="100" dirty="0">
                  <a:latin typeface="Meiryo UI" pitchFamily="50" charset="-128"/>
                  <a:ea typeface="Meiryo UI" pitchFamily="50" charset="-128"/>
                  <a:cs typeface="Meiryo UI" pitchFamily="50" charset="-128"/>
                </a:endParaRPr>
              </a:p>
            </p:txBody>
          </p:sp>
          <p:sp>
            <p:nvSpPr>
              <p:cNvPr id="46" name="テキスト ボックス 13">
                <a:extLst>
                  <a:ext uri="{FF2B5EF4-FFF2-40B4-BE49-F238E27FC236}">
                    <a16:creationId xmlns:a16="http://schemas.microsoft.com/office/drawing/2014/main" id="{6C015C19-5CFA-4496-BE0D-D3E866D2A849}"/>
                  </a:ext>
                </a:extLst>
              </p:cNvPr>
              <p:cNvSpPr txBox="1"/>
              <p:nvPr/>
            </p:nvSpPr>
            <p:spPr>
              <a:xfrm>
                <a:off x="2037666" y="5636484"/>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ctr" anchorCtr="0" forceAA="0" compatLnSpc="1">
                <a:prstTxWarp prst="textNoShape">
                  <a:avLst/>
                </a:prstTxWarp>
                <a:noAutofit/>
              </a:bodyPr>
              <a:lstStyle/>
              <a:p>
                <a:pPr algn="just"/>
                <a:r>
                  <a:rPr lang="ja-JP" altLang="en-US" sz="788" kern="100" dirty="0">
                    <a:latin typeface="Meiryo UI"/>
                    <a:ea typeface="Meiryo UI"/>
                    <a:cs typeface="Meiryo UI" pitchFamily="50" charset="-128"/>
                  </a:rPr>
                  <a:t>赤津加奈美委員（弁護士）</a:t>
                </a:r>
                <a:endParaRPr lang="en-US" altLang="ja-JP" sz="1200" b="1" kern="100" dirty="0">
                  <a:latin typeface="Meiryo UI"/>
                  <a:ea typeface="Meiryo UI"/>
                  <a:cs typeface="Meiryo UI" pitchFamily="50" charset="-128"/>
                </a:endParaRPr>
              </a:p>
              <a:p>
                <a:pPr algn="just"/>
                <a:endParaRPr lang="en-US" altLang="ja-JP" sz="788" kern="100" dirty="0">
                  <a:latin typeface="Meiryo UI"/>
                  <a:ea typeface="Meiryo UI"/>
                  <a:cs typeface="Meiryo UI" pitchFamily="50" charset="-128"/>
                </a:endParaRPr>
              </a:p>
            </p:txBody>
          </p:sp>
        </p:grpSp>
      </p:grpSp>
      <p:sp>
        <p:nvSpPr>
          <p:cNvPr id="47" name="Rectangle 2">
            <a:extLst>
              <a:ext uri="{FF2B5EF4-FFF2-40B4-BE49-F238E27FC236}">
                <a16:creationId xmlns:a16="http://schemas.microsoft.com/office/drawing/2014/main" id="{A9CE8947-6E15-4BF1-9C96-42614D082A03}"/>
              </a:ext>
            </a:extLst>
          </p:cNvPr>
          <p:cNvSpPr>
            <a:spLocks noChangeArrowheads="1"/>
          </p:cNvSpPr>
          <p:nvPr/>
        </p:nvSpPr>
        <p:spPr bwMode="auto">
          <a:xfrm>
            <a:off x="1570" y="-11822"/>
            <a:ext cx="9142430" cy="602290"/>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600" b="1" dirty="0">
                <a:solidFill>
                  <a:schemeClr val="bg1"/>
                </a:solidFill>
                <a:latin typeface="Meiryo UI" pitchFamily="50" charset="-128"/>
                <a:ea typeface="Meiryo UI" pitchFamily="50" charset="-128"/>
                <a:cs typeface="Meiryo UI" pitchFamily="50" charset="-128"/>
              </a:rPr>
              <a:t>大阪府都市基盤施設維持管理技術審議会部会構成　</a:t>
            </a:r>
            <a:r>
              <a:rPr lang="ja-JP" altLang="en-US" sz="2100" b="1" dirty="0">
                <a:solidFill>
                  <a:schemeClr val="bg1"/>
                </a:solidFill>
                <a:latin typeface="Meiryo UI" pitchFamily="50" charset="-128"/>
                <a:ea typeface="Meiryo UI" pitchFamily="50" charset="-128"/>
                <a:cs typeface="Meiryo UI" pitchFamily="50" charset="-128"/>
              </a:rPr>
              <a:t>　　　　</a:t>
            </a:r>
            <a:r>
              <a:rPr lang="ja-JP" altLang="en-US" sz="1400" b="1" dirty="0">
                <a:solidFill>
                  <a:schemeClr val="bg1"/>
                </a:solidFill>
                <a:latin typeface="Meiryo UI" pitchFamily="50" charset="-128"/>
                <a:ea typeface="Meiryo UI" pitchFamily="50" charset="-128"/>
                <a:cs typeface="Meiryo UI" pitchFamily="50" charset="-128"/>
              </a:rPr>
              <a:t>資料１</a:t>
            </a:r>
            <a:endParaRPr lang="en-US" altLang="zh-TW" sz="1400" b="1" dirty="0">
              <a:solidFill>
                <a:schemeClr val="bg1"/>
              </a:solidFill>
              <a:latin typeface="Meiryo UI" pitchFamily="50" charset="-128"/>
              <a:ea typeface="Meiryo UI" pitchFamily="50" charset="-128"/>
              <a:cs typeface="Meiryo UI" pitchFamily="50" charset="-128"/>
            </a:endParaRPr>
          </a:p>
        </p:txBody>
      </p:sp>
      <p:sp>
        <p:nvSpPr>
          <p:cNvPr id="6" name="スライド番号プレースホルダー 3">
            <a:extLst>
              <a:ext uri="{FF2B5EF4-FFF2-40B4-BE49-F238E27FC236}">
                <a16:creationId xmlns:a16="http://schemas.microsoft.com/office/drawing/2014/main" id="{818C2EA2-03FD-AD2E-B2FE-F90C0CD5EA20}"/>
              </a:ext>
            </a:extLst>
          </p:cNvPr>
          <p:cNvSpPr txBox="1">
            <a:spLocks/>
          </p:cNvSpPr>
          <p:nvPr/>
        </p:nvSpPr>
        <p:spPr>
          <a:xfrm>
            <a:off x="8477248" y="6533102"/>
            <a:ext cx="660400" cy="426963"/>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1</a:t>
            </a:fld>
            <a:endParaRPr lang="ja-JP" altLang="en-US" dirty="0"/>
          </a:p>
        </p:txBody>
      </p:sp>
    </p:spTree>
    <p:extLst>
      <p:ext uri="{BB962C8B-B14F-4D97-AF65-F5344CB8AC3E}">
        <p14:creationId xmlns:p14="http://schemas.microsoft.com/office/powerpoint/2010/main" val="342781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8F9A76-0588-4E86-B321-A89FABE2326F}"/>
              </a:ext>
            </a:extLst>
          </p:cNvPr>
          <p:cNvSpPr>
            <a:spLocks noGrp="1"/>
          </p:cNvSpPr>
          <p:nvPr>
            <p:ph type="sldNum" sz="quarter" idx="12"/>
          </p:nvPr>
        </p:nvSpPr>
        <p:spPr/>
        <p:txBody>
          <a:bodyPr/>
          <a:lstStyle/>
          <a:p>
            <a:fld id="{682EF9F9-C4E8-46B2-BBF1-33E3162B856A}" type="slidenum">
              <a:rPr kumimoji="1" lang="ja-JP" altLang="en-US" smtClean="0"/>
              <a:t>2</a:t>
            </a:fld>
            <a:endParaRPr kumimoji="1" lang="ja-JP" altLang="en-US"/>
          </a:p>
        </p:txBody>
      </p:sp>
      <p:graphicFrame>
        <p:nvGraphicFramePr>
          <p:cNvPr id="3" name="表 13">
            <a:extLst>
              <a:ext uri="{FF2B5EF4-FFF2-40B4-BE49-F238E27FC236}">
                <a16:creationId xmlns:a16="http://schemas.microsoft.com/office/drawing/2014/main" id="{3D3C0E38-5CC5-4A5A-8B4D-215AA1DB1EA1}"/>
              </a:ext>
            </a:extLst>
          </p:cNvPr>
          <p:cNvGraphicFramePr>
            <a:graphicFrameLocks noGrp="1"/>
          </p:cNvGraphicFramePr>
          <p:nvPr/>
        </p:nvGraphicFramePr>
        <p:xfrm>
          <a:off x="549433" y="4369662"/>
          <a:ext cx="8336120" cy="1839573"/>
        </p:xfrm>
        <a:graphic>
          <a:graphicData uri="http://schemas.openxmlformats.org/drawingml/2006/table">
            <a:tbl>
              <a:tblPr firstRow="1" bandRow="1">
                <a:tableStyleId>{21E4AEA4-8DFA-4A89-87EB-49C32662AFE0}</a:tableStyleId>
              </a:tblPr>
              <a:tblGrid>
                <a:gridCol w="4107792">
                  <a:extLst>
                    <a:ext uri="{9D8B030D-6E8A-4147-A177-3AD203B41FA5}">
                      <a16:colId xmlns:a16="http://schemas.microsoft.com/office/drawing/2014/main" val="3005738805"/>
                    </a:ext>
                  </a:extLst>
                </a:gridCol>
                <a:gridCol w="4228328">
                  <a:extLst>
                    <a:ext uri="{9D8B030D-6E8A-4147-A177-3AD203B41FA5}">
                      <a16:colId xmlns:a16="http://schemas.microsoft.com/office/drawing/2014/main" val="2171672254"/>
                    </a:ext>
                  </a:extLst>
                </a:gridCol>
              </a:tblGrid>
              <a:tr h="216752">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設備部会　スケジュール</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議論の視点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3094800"/>
                  </a:ext>
                </a:extLst>
              </a:tr>
              <a:tr h="385627">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R6.3/11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回設備部会</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a:lnSpc>
                          <a:spcPct val="90000"/>
                        </a:lnSpc>
                        <a:spcAft>
                          <a:spcPct val="15000"/>
                        </a:spcAft>
                        <a:buFont typeface="Wingdings" panose="05000000000000000000" pitchFamily="2" charset="2"/>
                        <a:buChar char="p"/>
                        <a:defRPr/>
                      </a:pPr>
                      <a:r>
                        <a:rPr lang="ja-JP" altLang="en-US" sz="1050" dirty="0">
                          <a:solidFill>
                            <a:srgbClr val="000000"/>
                          </a:solidFill>
                          <a:latin typeface="Meiryo UI" panose="020B0604030504040204" pitchFamily="50" charset="-128"/>
                          <a:ea typeface="Meiryo UI" panose="020B0604030504040204" pitchFamily="50" charset="-128"/>
                        </a:rPr>
                        <a:t>各分野の取組方針（たたき台）作成</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現計画の効果検証から得た課題と取組方針の策定</a:t>
                      </a:r>
                      <a:endParaRPr lang="en-US" altLang="ja-JP" sz="1050" dirty="0">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審議会委員からの意見に対する取り組方針の策定</a:t>
                      </a:r>
                      <a:endParaRPr lang="en-US" altLang="ja-JP"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4053888"/>
                  </a:ext>
                </a:extLst>
              </a:tr>
              <a:tr h="730961">
                <a:tc>
                  <a:txBody>
                    <a:bodyPr/>
                    <a:lstStyle/>
                    <a:p>
                      <a:pPr marL="0" lvl="1" defTabSz="766744">
                        <a:lnSpc>
                          <a:spcPct val="90000"/>
                        </a:lnSpc>
                        <a:spcAft>
                          <a:spcPct val="15000"/>
                        </a:spcAft>
                        <a:defRPr/>
                      </a:pPr>
                      <a:r>
                        <a:rPr lang="ja-JP" altLang="en-US" sz="1050"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R6.6/25</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2</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回設備部会</a:t>
                      </a:r>
                      <a:r>
                        <a:rPr lang="ja-JP" altLang="en-US" sz="1050" dirty="0">
                          <a:solidFill>
                            <a:schemeClr val="accent6">
                              <a:lumMod val="75000"/>
                            </a:schemeClr>
                          </a:solidFill>
                          <a:latin typeface="Meiryo UI" panose="020B0604030504040204" pitchFamily="50" charset="-128"/>
                          <a:ea typeface="Meiryo UI" panose="020B0604030504040204" pitchFamily="50" charset="-128"/>
                        </a:rPr>
                        <a:t>　</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Char char="p"/>
                        <a:defRPr/>
                      </a:pPr>
                      <a:r>
                        <a:rPr lang="ja-JP" altLang="en-US" sz="1050" dirty="0">
                          <a:latin typeface="Meiryo UI" panose="020B0604030504040204" pitchFamily="50" charset="-128"/>
                          <a:ea typeface="Meiryo UI" panose="020B0604030504040204" pitchFamily="50" charset="-128"/>
                        </a:rPr>
                        <a:t>取組方針に基づいた具体的な取組内容の検討</a:t>
                      </a:r>
                      <a:endParaRPr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kern="100" dirty="0">
                          <a:latin typeface="Meiryo UI" panose="020B0604030504040204" pitchFamily="50" charset="-128"/>
                          <a:ea typeface="Meiryo UI" panose="020B0604030504040204" pitchFamily="50" charset="-128"/>
                        </a:rPr>
                        <a:t>行動計画素案（中間とりまとめ）</a:t>
                      </a:r>
                      <a:endParaRPr lang="en-US" altLang="ja-JP" sz="1050" kern="100" dirty="0">
                        <a:latin typeface="Meiryo UI" panose="020B0604030504040204" pitchFamily="50" charset="-128"/>
                        <a:ea typeface="Meiryo UI" panose="020B0604030504040204" pitchFamily="50" charset="-128"/>
                      </a:endParaRPr>
                    </a:p>
                    <a:p>
                      <a:pPr marL="0" indent="0">
                        <a:spcBef>
                          <a:spcPct val="0"/>
                        </a:spcBef>
                        <a:buFont typeface="Wingdings" panose="05000000000000000000" pitchFamily="2" charset="2"/>
                        <a:buNone/>
                        <a:defRPr/>
                      </a:pPr>
                      <a:r>
                        <a:rPr lang="ja-JP" altLang="en-US" sz="1050" kern="100" dirty="0">
                          <a:effectLst/>
                          <a:latin typeface="Meiryo UI" panose="020B0604030504040204" pitchFamily="50" charset="-128"/>
                          <a:ea typeface="Meiryo UI" panose="020B0604030504040204" pitchFamily="50" charset="-128"/>
                        </a:rPr>
                        <a:t>   〇目標寿命の設定案（設備分類の細分化と追加）（全事業共通）</a:t>
                      </a:r>
                      <a:endParaRPr lang="en-US" altLang="ja-JP" sz="1050" kern="100" dirty="0">
                        <a:effectLst/>
                        <a:latin typeface="Meiryo UI" panose="020B0604030504040204" pitchFamily="50" charset="-128"/>
                        <a:ea typeface="Meiryo UI" panose="020B0604030504040204" pitchFamily="50" charset="-128"/>
                      </a:endParaRPr>
                    </a:p>
                    <a:p>
                      <a:pPr>
                        <a:spcBef>
                          <a:spcPct val="0"/>
                        </a:spcBef>
                        <a:buNone/>
                        <a:defRPr/>
                      </a:pPr>
                      <a:r>
                        <a:rPr lang="ja-JP" altLang="en-US" sz="1050" kern="100" dirty="0">
                          <a:effectLst/>
                          <a:latin typeface="Meiryo UI" panose="020B0604030504040204" pitchFamily="50" charset="-128"/>
                          <a:ea typeface="Meiryo UI" panose="020B0604030504040204" pitchFamily="50" charset="-128"/>
                        </a:rPr>
                        <a:t> 　〇機械設備の健全度の定義見直し案（下水道）</a:t>
                      </a:r>
                      <a:endParaRPr lang="en-US" altLang="ja-JP" sz="1050" kern="100" dirty="0">
                        <a:effectLst/>
                        <a:latin typeface="Meiryo UI" panose="020B0604030504040204" pitchFamily="50" charset="-128"/>
                        <a:ea typeface="Meiryo UI" panose="020B0604030504040204" pitchFamily="50" charset="-128"/>
                      </a:endParaRPr>
                    </a:p>
                    <a:p>
                      <a:pPr>
                        <a:spcBef>
                          <a:spcPct val="0"/>
                        </a:spcBef>
                        <a:buNone/>
                        <a:defRPr/>
                      </a:pPr>
                      <a:r>
                        <a:rPr lang="ja-JP" altLang="en-US" sz="1050" kern="100" dirty="0">
                          <a:effectLst/>
                          <a:latin typeface="Meiryo UI" panose="020B0604030504040204" pitchFamily="50" charset="-128"/>
                          <a:ea typeface="Meiryo UI" panose="020B0604030504040204" pitchFamily="50" charset="-128"/>
                        </a:rPr>
                        <a:t>　</a:t>
                      </a:r>
                      <a:r>
                        <a:rPr lang="en-US" altLang="ja-JP" sz="1050" kern="100" dirty="0">
                          <a:effectLst/>
                          <a:latin typeface="Meiryo UI" panose="020B0604030504040204" pitchFamily="50" charset="-128"/>
                          <a:ea typeface="Meiryo UI" panose="020B0604030504040204" pitchFamily="50" charset="-128"/>
                        </a:rPr>
                        <a:t> </a:t>
                      </a:r>
                      <a:r>
                        <a:rPr lang="ja-JP" altLang="en-US" sz="1050" kern="100" dirty="0">
                          <a:effectLst/>
                          <a:latin typeface="Meiryo UI" panose="020B0604030504040204" pitchFamily="50" charset="-128"/>
                          <a:ea typeface="Meiryo UI" panose="020B0604030504040204" pitchFamily="50" charset="-128"/>
                        </a:rPr>
                        <a:t>〇改築判定フロー（下水道）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3328167"/>
                  </a:ext>
                </a:extLst>
              </a:tr>
              <a:tr h="445113">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R6.10/28</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3</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回設備部会</a:t>
                      </a:r>
                      <a:endParaRPr lang="en-US" altLang="ja-JP" sz="1050" b="1" dirty="0">
                        <a:solidFill>
                          <a:schemeClr val="accent6">
                            <a:lumMod val="75000"/>
                          </a:schemeClr>
                        </a:solidFill>
                        <a:latin typeface="Meiryo UI" panose="020B0604030504040204" pitchFamily="50" charset="-128"/>
                        <a:ea typeface="Meiryo UI" panose="020B0604030504040204" pitchFamily="50" charset="-128"/>
                      </a:endParaRPr>
                    </a:p>
                    <a:p>
                      <a:pPr marL="171450" lvl="1" indent="-171450">
                        <a:lnSpc>
                          <a:spcPct val="90000"/>
                        </a:lnSpc>
                        <a:spcAft>
                          <a:spcPct val="15000"/>
                        </a:spcAft>
                        <a:buFont typeface="Wingdings" panose="05000000000000000000" pitchFamily="2" charset="2"/>
                        <a:buChar char="p"/>
                        <a:defRPr/>
                      </a:pPr>
                      <a:r>
                        <a:rPr lang="ja-JP" altLang="en-US" sz="1050" dirty="0">
                          <a:solidFill>
                            <a:schemeClr val="dk1">
                              <a:hueOff val="0"/>
                              <a:satOff val="0"/>
                              <a:lumOff val="0"/>
                              <a:alphaOff val="0"/>
                            </a:schemeClr>
                          </a:solidFill>
                          <a:latin typeface="Meiryo UI" panose="020B0604030504040204" pitchFamily="50" charset="-128"/>
                          <a:ea typeface="Meiryo UI" panose="020B0604030504040204" pitchFamily="50" charset="-128"/>
                        </a:rPr>
                        <a:t>各分野の最終とりまとめ</a:t>
                      </a:r>
                      <a:endParaRPr lang="en-US" altLang="ja-JP" sz="1050" dirty="0">
                        <a:solidFill>
                          <a:schemeClr val="dk1">
                            <a:hueOff val="0"/>
                            <a:satOff val="0"/>
                            <a:lumOff val="0"/>
                            <a:alphaOff val="0"/>
                          </a:schemeClr>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050" dirty="0">
                          <a:solidFill>
                            <a:srgbClr val="000000"/>
                          </a:solidFill>
                          <a:latin typeface="Meiryo UI" panose="020B0604030504040204" pitchFamily="50" charset="-128"/>
                          <a:ea typeface="Meiryo UI" panose="020B0604030504040204" pitchFamily="50" charset="-128"/>
                        </a:rPr>
                        <a:t>行動計画の最終とりまとめ</a:t>
                      </a:r>
                      <a:endParaRPr lang="en-US" altLang="ja-JP" sz="1050" dirty="0">
                        <a:solidFill>
                          <a:srgbClr val="00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516131"/>
                  </a:ext>
                </a:extLst>
              </a:tr>
            </a:tbl>
          </a:graphicData>
        </a:graphic>
      </p:graphicFrame>
      <p:graphicFrame>
        <p:nvGraphicFramePr>
          <p:cNvPr id="6" name="表 13">
            <a:extLst>
              <a:ext uri="{FF2B5EF4-FFF2-40B4-BE49-F238E27FC236}">
                <a16:creationId xmlns:a16="http://schemas.microsoft.com/office/drawing/2014/main" id="{EE3AFF69-2F77-45C0-B684-02C6063934B3}"/>
              </a:ext>
            </a:extLst>
          </p:cNvPr>
          <p:cNvGraphicFramePr>
            <a:graphicFrameLocks noGrp="1"/>
          </p:cNvGraphicFramePr>
          <p:nvPr/>
        </p:nvGraphicFramePr>
        <p:xfrm>
          <a:off x="549434" y="742887"/>
          <a:ext cx="8336119" cy="3325799"/>
        </p:xfrm>
        <a:graphic>
          <a:graphicData uri="http://schemas.openxmlformats.org/drawingml/2006/table">
            <a:tbl>
              <a:tblPr firstRow="1" bandRow="1">
                <a:tableStyleId>{21E4AEA4-8DFA-4A89-87EB-49C32662AFE0}</a:tableStyleId>
              </a:tblPr>
              <a:tblGrid>
                <a:gridCol w="4144486">
                  <a:extLst>
                    <a:ext uri="{9D8B030D-6E8A-4147-A177-3AD203B41FA5}">
                      <a16:colId xmlns:a16="http://schemas.microsoft.com/office/drawing/2014/main" val="1374943750"/>
                    </a:ext>
                  </a:extLst>
                </a:gridCol>
                <a:gridCol w="4191633">
                  <a:extLst>
                    <a:ext uri="{9D8B030D-6E8A-4147-A177-3AD203B41FA5}">
                      <a16:colId xmlns:a16="http://schemas.microsoft.com/office/drawing/2014/main" val="3202297147"/>
                    </a:ext>
                  </a:extLst>
                </a:gridCol>
              </a:tblGrid>
              <a:tr h="232432">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審議会・全体検討部会　　スケジュール</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議論の視点</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3094800"/>
                  </a:ext>
                </a:extLst>
              </a:tr>
              <a:tr h="840903">
                <a:tc>
                  <a:txBody>
                    <a:bodyPr/>
                    <a:lstStyle/>
                    <a:p>
                      <a:pPr eaLnBrk="1" hangingPunct="1">
                        <a:spcBef>
                          <a:spcPct val="0"/>
                        </a:spcBef>
                        <a:buFontTx/>
                        <a:buNone/>
                        <a:defRPr/>
                      </a:pPr>
                      <a:r>
                        <a:rPr lang="ja-JP" altLang="en-US" sz="1050" b="1" dirty="0">
                          <a:solidFill>
                            <a:srgbClr val="558ED5"/>
                          </a:solidFill>
                          <a:latin typeface="Meiryo UI" panose="020B0604030504040204" pitchFamily="50" charset="-128"/>
                          <a:ea typeface="Meiryo UI" panose="020B0604030504040204" pitchFamily="50" charset="-128"/>
                        </a:rPr>
                        <a:t>◆</a:t>
                      </a:r>
                      <a:r>
                        <a:rPr lang="en-US" altLang="ja-JP" sz="1050" b="1" dirty="0">
                          <a:solidFill>
                            <a:srgbClr val="558ED5"/>
                          </a:solidFill>
                          <a:latin typeface="Meiryo UI" panose="020B0604030504040204" pitchFamily="50" charset="-128"/>
                          <a:ea typeface="Meiryo UI" panose="020B0604030504040204" pitchFamily="50" charset="-128"/>
                        </a:rPr>
                        <a:t>R6.1/17</a:t>
                      </a:r>
                      <a:r>
                        <a:rPr lang="ja-JP" altLang="en-US" sz="1050" b="1" dirty="0">
                          <a:solidFill>
                            <a:srgbClr val="558ED5"/>
                          </a:solidFill>
                          <a:latin typeface="Meiryo UI" panose="020B0604030504040204" pitchFamily="50" charset="-128"/>
                          <a:ea typeface="Meiryo UI" panose="020B0604030504040204" pitchFamily="50" charset="-128"/>
                        </a:rPr>
                        <a:t>　　第</a:t>
                      </a:r>
                      <a:r>
                        <a:rPr lang="en-US" altLang="ja-JP" sz="1050" b="1" dirty="0">
                          <a:solidFill>
                            <a:srgbClr val="558ED5"/>
                          </a:solidFill>
                          <a:latin typeface="Meiryo UI" panose="020B0604030504040204" pitchFamily="50" charset="-128"/>
                          <a:ea typeface="Meiryo UI" panose="020B0604030504040204" pitchFamily="50" charset="-128"/>
                        </a:rPr>
                        <a:t>1</a:t>
                      </a:r>
                      <a:r>
                        <a:rPr lang="ja-JP" altLang="en-US" sz="1050" b="1" dirty="0">
                          <a:solidFill>
                            <a:srgbClr val="558ED5"/>
                          </a:solidFill>
                          <a:latin typeface="Meiryo UI" panose="020B0604030504040204" pitchFamily="50" charset="-128"/>
                          <a:ea typeface="Meiryo UI" panose="020B0604030504040204" pitchFamily="50" charset="-128"/>
                        </a:rPr>
                        <a:t>回審議会：諮問</a:t>
                      </a:r>
                      <a:r>
                        <a:rPr lang="ja-JP" altLang="en-US" sz="1050" dirty="0">
                          <a:solidFill>
                            <a:srgbClr val="558ED5"/>
                          </a:solidFill>
                          <a:latin typeface="Meiryo UI" panose="020B0604030504040204" pitchFamily="50" charset="-128"/>
                          <a:ea typeface="Meiryo UI" panose="020B0604030504040204" pitchFamily="50" charset="-128"/>
                        </a:rPr>
                        <a:t> </a:t>
                      </a:r>
                      <a:endParaRPr lang="en-US" altLang="ja-JP" sz="1050" dirty="0">
                        <a:solidFill>
                          <a:srgbClr val="558ED5"/>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Char char="p"/>
                        <a:defRPr/>
                      </a:pPr>
                      <a:r>
                        <a:rPr lang="ja-JP" altLang="en-US" sz="1050" dirty="0">
                          <a:solidFill>
                            <a:srgbClr val="000000"/>
                          </a:solidFill>
                          <a:latin typeface="Meiryo UI" panose="020B0604030504040204" pitchFamily="50" charset="-128"/>
                          <a:ea typeface="Meiryo UI" panose="020B0604030504040204" pitchFamily="50" charset="-128"/>
                        </a:rPr>
                        <a:t>長寿命化計画の見直しについて</a:t>
                      </a:r>
                      <a:endParaRPr lang="en-US" altLang="ja-JP" sz="105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None/>
                        <a:defRPr/>
                      </a:pPr>
                      <a:r>
                        <a:rPr lang="ja-JP" altLang="en-US" sz="1050" dirty="0">
                          <a:solidFill>
                            <a:srgbClr val="000000"/>
                          </a:solidFill>
                          <a:latin typeface="Meiryo UI" panose="020B0604030504040204" pitchFamily="50" charset="-128"/>
                          <a:ea typeface="Meiryo UI" panose="020B0604030504040204" pitchFamily="50" charset="-128"/>
                        </a:rPr>
                        <a:t>　・　現計画の検証</a:t>
                      </a:r>
                      <a:endParaRPr lang="en-US" altLang="ja-JP" sz="105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050" dirty="0">
                          <a:solidFill>
                            <a:srgbClr val="000000"/>
                          </a:solidFill>
                          <a:latin typeface="Meiryo UI" panose="020B0604030504040204" pitchFamily="50" charset="-128"/>
                          <a:ea typeface="Meiryo UI" panose="020B0604030504040204" pitchFamily="50" charset="-128"/>
                        </a:rPr>
                        <a:t>　・　社会情勢をの変化を踏まえた課題整理</a:t>
                      </a:r>
                      <a:endParaRPr lang="en-US" altLang="ja-JP" sz="105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050" dirty="0">
                          <a:solidFill>
                            <a:srgbClr val="000000"/>
                          </a:solidFill>
                          <a:latin typeface="Meiryo UI" panose="020B0604030504040204" pitchFamily="50" charset="-128"/>
                          <a:ea typeface="Meiryo UI" panose="020B0604030504040204" pitchFamily="50" charset="-128"/>
                        </a:rPr>
                        <a:t>　・　今後の取組の方向性</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府のこれまでの取組に対して検証すべき事項や課題と捉えられる事項</a:t>
                      </a:r>
                    </a:p>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社会情勢の変化を踏まえて考慮すべき事項</a:t>
                      </a:r>
                    </a:p>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今後の取組の方向性に必要な視点、検討事項</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4775480"/>
                  </a:ext>
                </a:extLst>
              </a:tr>
              <a:tr h="388109">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５</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/14</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回全体検討部会</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a:lnSpc>
                          <a:spcPct val="90000"/>
                        </a:lnSpc>
                        <a:spcAft>
                          <a:spcPct val="15000"/>
                        </a:spcAft>
                        <a:buFont typeface="Wingdings" panose="05000000000000000000" pitchFamily="2" charset="2"/>
                        <a:buChar char="p"/>
                        <a:defRPr/>
                      </a:pPr>
                      <a:r>
                        <a:rPr lang="ja-JP" altLang="en-US" sz="1050" dirty="0">
                          <a:solidFill>
                            <a:srgbClr val="000000"/>
                          </a:solidFill>
                          <a:latin typeface="Meiryo UI" panose="020B0604030504040204" pitchFamily="50" charset="-128"/>
                          <a:ea typeface="Meiryo UI" panose="020B0604030504040204" pitchFamily="50" charset="-128"/>
                        </a:rPr>
                        <a:t>全体の取組方針のとりまとめ・策定</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各部会での検証結果、課題等を踏まえた全体の取組方針の策定</a:t>
                      </a:r>
                      <a:endParaRPr lang="en-US" altLang="ja-JP" sz="1050" dirty="0">
                        <a:solidFill>
                          <a:srgbClr val="FF0000"/>
                        </a:solidFill>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持続可能な維持管理の仕組みづくりの取組方針の策定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341247"/>
                  </a:ext>
                </a:extLst>
              </a:tr>
              <a:tr h="946555">
                <a:tc>
                  <a:txBody>
                    <a:bodyPr/>
                    <a:lstStyle/>
                    <a:p>
                      <a:pPr marL="0" lvl="1" defTabSz="766744">
                        <a:lnSpc>
                          <a:spcPct val="90000"/>
                        </a:lnSpc>
                        <a:spcAft>
                          <a:spcPct val="15000"/>
                        </a:spcAft>
                        <a:defRPr/>
                      </a:pPr>
                      <a:r>
                        <a:rPr lang="ja-JP" altLang="en-US" sz="1050"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R6.7/</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２２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2</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回全体検討部会</a:t>
                      </a:r>
                      <a:r>
                        <a:rPr lang="ja-JP" altLang="en-US" sz="1050" dirty="0">
                          <a:solidFill>
                            <a:schemeClr val="accent6">
                              <a:lumMod val="75000"/>
                            </a:schemeClr>
                          </a:solidFill>
                          <a:latin typeface="Meiryo UI" panose="020B0604030504040204" pitchFamily="50" charset="-128"/>
                          <a:ea typeface="Meiryo UI" panose="020B0604030504040204" pitchFamily="50" charset="-128"/>
                        </a:rPr>
                        <a:t>　</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Char char="p"/>
                        <a:defRPr/>
                      </a:pPr>
                      <a:r>
                        <a:rPr lang="ja-JP" altLang="en-US" sz="1050" dirty="0">
                          <a:latin typeface="Meiryo UI" panose="020B0604030504040204" pitchFamily="50" charset="-128"/>
                          <a:ea typeface="Meiryo UI" panose="020B0604030504040204" pitchFamily="50" charset="-128"/>
                        </a:rPr>
                        <a:t>取組方針に基づいた具体的な取組</a:t>
                      </a:r>
                      <a:endParaRPr lang="en-US" altLang="ja-JP" sz="1050" dirty="0">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None/>
                        <a:defRPr/>
                      </a:pPr>
                      <a:r>
                        <a:rPr lang="ja-JP" altLang="en-US" sz="1050" dirty="0">
                          <a:latin typeface="Meiryo UI" panose="020B0604030504040204" pitchFamily="50" charset="-128"/>
                          <a:ea typeface="Meiryo UI" panose="020B0604030504040204" pitchFamily="50" charset="-128"/>
                        </a:rPr>
                        <a:t>　 内容の検討</a:t>
                      </a:r>
                      <a:endParaRPr lang="en-US" altLang="ja-JP" sz="1050" dirty="0">
                        <a:latin typeface="Meiryo UI" panose="020B0604030504040204" pitchFamily="50" charset="-128"/>
                        <a:ea typeface="Meiryo UI" panose="020B0604030504040204" pitchFamily="50" charset="-128"/>
                      </a:endParaRPr>
                    </a:p>
                    <a:p>
                      <a:pPr marL="0" lvl="1" defTabSz="766744">
                        <a:lnSpc>
                          <a:spcPct val="90000"/>
                        </a:lnSpc>
                        <a:spcAft>
                          <a:spcPct val="15000"/>
                        </a:spcAft>
                        <a:defRPr/>
                      </a:pPr>
                      <a:endParaRPr lang="ja-JP" altLang="en-US" sz="600" dirty="0">
                        <a:latin typeface="Meiryo UI" panose="020B0604030504040204" pitchFamily="50" charset="-128"/>
                        <a:ea typeface="Meiryo UI" panose="020B0604030504040204" pitchFamily="50" charset="-128"/>
                      </a:endParaRPr>
                    </a:p>
                    <a:p>
                      <a:pPr marL="0" lvl="1" defTabSz="766744">
                        <a:lnSpc>
                          <a:spcPct val="90000"/>
                        </a:lnSpc>
                        <a:spcAft>
                          <a:spcPct val="15000"/>
                        </a:spcAft>
                        <a:defRPr/>
                      </a:pPr>
                      <a:r>
                        <a:rPr lang="ja-JP" altLang="en-US" sz="1050" dirty="0">
                          <a:solidFill>
                            <a:schemeClr val="accent1"/>
                          </a:solidFill>
                          <a:latin typeface="Meiryo UI" panose="020B0604030504040204" pitchFamily="50" charset="-128"/>
                          <a:ea typeface="Meiryo UI" panose="020B0604030504040204" pitchFamily="50" charset="-128"/>
                        </a:rPr>
                        <a:t>◆</a:t>
                      </a:r>
                      <a:r>
                        <a:rPr lang="en-US" altLang="ja-JP" sz="1050" b="1" dirty="0">
                          <a:solidFill>
                            <a:schemeClr val="accent1"/>
                          </a:solidFill>
                          <a:latin typeface="Meiryo UI" panose="020B0604030504040204" pitchFamily="50" charset="-128"/>
                          <a:ea typeface="Meiryo UI" panose="020B0604030504040204" pitchFamily="50" charset="-128"/>
                        </a:rPr>
                        <a:t>R6.</a:t>
                      </a:r>
                      <a:r>
                        <a:rPr lang="ja-JP" altLang="en-US" sz="1050" b="1" dirty="0">
                          <a:solidFill>
                            <a:schemeClr val="accent1"/>
                          </a:solidFill>
                          <a:latin typeface="Meiryo UI" panose="020B0604030504040204" pitchFamily="50" charset="-128"/>
                          <a:ea typeface="Meiryo UI" panose="020B0604030504040204" pitchFamily="50" charset="-128"/>
                        </a:rPr>
                        <a:t>８</a:t>
                      </a:r>
                      <a:r>
                        <a:rPr lang="en-US" altLang="ja-JP" sz="1050" b="1" dirty="0">
                          <a:solidFill>
                            <a:schemeClr val="accent1"/>
                          </a:solidFill>
                          <a:latin typeface="Meiryo UI" panose="020B0604030504040204" pitchFamily="50" charset="-128"/>
                          <a:ea typeface="Meiryo UI" panose="020B0604030504040204" pitchFamily="50" charset="-128"/>
                        </a:rPr>
                        <a:t>/</a:t>
                      </a:r>
                      <a:r>
                        <a:rPr lang="ja-JP" altLang="en-US" sz="1050" b="1" dirty="0">
                          <a:solidFill>
                            <a:schemeClr val="accent1"/>
                          </a:solidFill>
                          <a:latin typeface="Meiryo UI" panose="020B0604030504040204" pitchFamily="50" charset="-128"/>
                          <a:ea typeface="Meiryo UI" panose="020B0604030504040204" pitchFamily="50" charset="-128"/>
                        </a:rPr>
                        <a:t>９　第</a:t>
                      </a:r>
                      <a:r>
                        <a:rPr lang="en-US" altLang="ja-JP" sz="1050" b="1" dirty="0">
                          <a:solidFill>
                            <a:schemeClr val="accent1"/>
                          </a:solidFill>
                          <a:latin typeface="Meiryo UI" panose="020B0604030504040204" pitchFamily="50" charset="-128"/>
                          <a:ea typeface="Meiryo UI" panose="020B0604030504040204" pitchFamily="50" charset="-128"/>
                        </a:rPr>
                        <a:t>2</a:t>
                      </a:r>
                      <a:r>
                        <a:rPr lang="ja-JP" altLang="en-US" sz="1050" b="1" dirty="0">
                          <a:solidFill>
                            <a:schemeClr val="accent1"/>
                          </a:solidFill>
                          <a:latin typeface="Meiryo UI" panose="020B0604030504040204" pitchFamily="50" charset="-128"/>
                          <a:ea typeface="Meiryo UI" panose="020B0604030504040204" pitchFamily="50" charset="-128"/>
                        </a:rPr>
                        <a:t>回審議会：中間とりまとめ</a:t>
                      </a:r>
                      <a:r>
                        <a:rPr lang="ja-JP" altLang="en-US" sz="1050" dirty="0">
                          <a:solidFill>
                            <a:schemeClr val="accent1"/>
                          </a:solidFill>
                          <a:latin typeface="Meiryo UI" panose="020B0604030504040204" pitchFamily="50" charset="-128"/>
                          <a:ea typeface="Meiryo UI" panose="020B0604030504040204" pitchFamily="50" charset="-128"/>
                        </a:rPr>
                        <a:t>　</a:t>
                      </a:r>
                      <a:endParaRPr lang="en-US" altLang="ja-JP" sz="1050" dirty="0">
                        <a:solidFill>
                          <a:schemeClr val="accent1"/>
                        </a:solidFill>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Char char="p"/>
                        <a:tabLst>
                          <a:tab pos="0" algn="l"/>
                        </a:tabLst>
                        <a:defRPr/>
                      </a:pPr>
                      <a:r>
                        <a:rPr lang="ja-JP" altLang="en-US" sz="1050" dirty="0">
                          <a:latin typeface="Meiryo UI" panose="020B0604030504040204" pitchFamily="50" charset="-128"/>
                          <a:ea typeface="Meiryo UI" panose="020B0604030504040204" pitchFamily="50" charset="-128"/>
                        </a:rPr>
                        <a:t>取組方針に基づいた具体的な取組内容の検討</a:t>
                      </a:r>
                      <a:endParaRPr lang="ja-JP" altLang="en-US" sz="1050" dirty="0">
                        <a:latin typeface="Meiryo UI" pitchFamily="50" charset="-128"/>
                        <a:ea typeface="Meiryo UI" pitchFamily="50" charset="-128"/>
                        <a:cs typeface="Meiryo UI"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indent="-171450">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中間とりまとめ内容の精査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4253980"/>
                  </a:ext>
                </a:extLst>
              </a:tr>
              <a:tr h="0">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R6.11/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下旬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3</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回全体検討部会</a:t>
                      </a:r>
                      <a:endParaRPr lang="en-US" altLang="ja-JP" sz="1050" b="0" dirty="0">
                        <a:solidFill>
                          <a:schemeClr val="accent6">
                            <a:lumMod val="75000"/>
                          </a:schemeClr>
                        </a:solidFill>
                        <a:latin typeface="Meiryo UI" panose="020B0604030504040204" pitchFamily="50" charset="-128"/>
                        <a:ea typeface="Meiryo UI" panose="020B0604030504040204" pitchFamily="50" charset="-128"/>
                      </a:endParaRPr>
                    </a:p>
                    <a:p>
                      <a:pPr marL="171450" lvl="1" indent="-171450">
                        <a:lnSpc>
                          <a:spcPct val="90000"/>
                        </a:lnSpc>
                        <a:spcAft>
                          <a:spcPct val="15000"/>
                        </a:spcAft>
                        <a:buFont typeface="Wingdings" panose="05000000000000000000" pitchFamily="2" charset="2"/>
                        <a:buChar char="p"/>
                        <a:defRPr/>
                      </a:pPr>
                      <a:r>
                        <a:rPr lang="ja-JP" altLang="en-US" sz="1050" b="0" dirty="0">
                          <a:solidFill>
                            <a:schemeClr val="dk1">
                              <a:hueOff val="0"/>
                              <a:satOff val="0"/>
                              <a:lumOff val="0"/>
                              <a:alphaOff val="0"/>
                            </a:schemeClr>
                          </a:solidFill>
                          <a:latin typeface="Meiryo UI" panose="020B0604030504040204" pitchFamily="50" charset="-128"/>
                          <a:ea typeface="Meiryo UI" panose="020B0604030504040204" pitchFamily="50" charset="-128"/>
                        </a:rPr>
                        <a:t>最終とりまとめ</a:t>
                      </a:r>
                      <a:endParaRPr kumimoji="1" lang="ja-JP" altLang="en-US" sz="105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050" dirty="0">
                          <a:solidFill>
                            <a:srgbClr val="000000"/>
                          </a:solidFill>
                          <a:latin typeface="Meiryo UI" panose="020B0604030504040204" pitchFamily="50" charset="-128"/>
                          <a:ea typeface="Meiryo UI" panose="020B0604030504040204" pitchFamily="50" charset="-128"/>
                        </a:rPr>
                        <a:t>最終とりまとめ内容の精査</a:t>
                      </a:r>
                      <a:endParaRPr lang="en-US" altLang="ja-JP" sz="1050" dirty="0">
                        <a:solidFill>
                          <a:srgbClr val="00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6444632"/>
                  </a:ext>
                </a:extLst>
              </a:tr>
              <a:tr h="3642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chemeClr val="accent1"/>
                          </a:solidFill>
                          <a:latin typeface="Meiryo UI" panose="020B0604030504040204" pitchFamily="50" charset="-128"/>
                          <a:ea typeface="Meiryo UI" panose="020B0604030504040204" pitchFamily="50" charset="-128"/>
                        </a:rPr>
                        <a:t>◆</a:t>
                      </a:r>
                      <a:r>
                        <a:rPr lang="en-US" altLang="ja-JP" sz="1050" b="1" dirty="0">
                          <a:solidFill>
                            <a:schemeClr val="accent1"/>
                          </a:solidFill>
                          <a:latin typeface="Meiryo UI" panose="020B0604030504040204" pitchFamily="50" charset="-128"/>
                          <a:ea typeface="Meiryo UI" panose="020B0604030504040204" pitchFamily="50" charset="-128"/>
                        </a:rPr>
                        <a:t>R7.1/</a:t>
                      </a:r>
                      <a:r>
                        <a:rPr lang="ja-JP" altLang="en-US" sz="1050" b="1" dirty="0">
                          <a:solidFill>
                            <a:schemeClr val="accent1"/>
                          </a:solidFill>
                          <a:latin typeface="Meiryo UI" panose="020B0604030504040204" pitchFamily="50" charset="-128"/>
                          <a:ea typeface="Meiryo UI" panose="020B0604030504040204" pitchFamily="50" charset="-128"/>
                        </a:rPr>
                        <a:t>中旬　第</a:t>
                      </a:r>
                      <a:r>
                        <a:rPr lang="en-US" altLang="ja-JP" sz="1050" b="1" dirty="0">
                          <a:solidFill>
                            <a:schemeClr val="accent1"/>
                          </a:solidFill>
                          <a:latin typeface="Meiryo UI" panose="020B0604030504040204" pitchFamily="50" charset="-128"/>
                          <a:ea typeface="Meiryo UI" panose="020B0604030504040204" pitchFamily="50" charset="-128"/>
                        </a:rPr>
                        <a:t>3</a:t>
                      </a:r>
                      <a:r>
                        <a:rPr lang="ja-JP" altLang="en-US" sz="1050" b="1" dirty="0">
                          <a:solidFill>
                            <a:schemeClr val="accent1"/>
                          </a:solidFill>
                          <a:latin typeface="Meiryo UI" panose="020B0604030504040204" pitchFamily="50" charset="-128"/>
                          <a:ea typeface="Meiryo UI" panose="020B0604030504040204" pitchFamily="50" charset="-128"/>
                        </a:rPr>
                        <a:t>回審議会：</a:t>
                      </a:r>
                      <a:r>
                        <a:rPr lang="en-US" altLang="ja-JP" sz="1050" b="1" dirty="0">
                          <a:solidFill>
                            <a:schemeClr val="accent1"/>
                          </a:solidFill>
                          <a:latin typeface="Meiryo UI" panose="020B0604030504040204" pitchFamily="50" charset="-128"/>
                          <a:ea typeface="Meiryo UI" panose="020B0604030504040204" pitchFamily="50" charset="-128"/>
                        </a:rPr>
                        <a:t>   </a:t>
                      </a:r>
                      <a:r>
                        <a:rPr lang="ja-JP" altLang="en-US" sz="1050" b="1" dirty="0">
                          <a:solidFill>
                            <a:schemeClr val="accent1"/>
                          </a:solidFill>
                          <a:latin typeface="Meiryo UI" panose="020B0604030504040204" pitchFamily="50" charset="-128"/>
                          <a:ea typeface="Meiryo UI" panose="020B0604030504040204" pitchFamily="50" charset="-128"/>
                        </a:rPr>
                        <a:t>答申</a:t>
                      </a:r>
                      <a:endParaRPr kumimoji="1" lang="en-US" altLang="ja-JP" sz="1050" b="1" dirty="0">
                        <a:solidFill>
                          <a:schemeClr val="accent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050" dirty="0">
                          <a:solidFill>
                            <a:srgbClr val="000000"/>
                          </a:solidFill>
                          <a:latin typeface="Meiryo UI" panose="020B0604030504040204" pitchFamily="50" charset="-128"/>
                          <a:ea typeface="Meiryo UI" panose="020B0604030504040204" pitchFamily="50" charset="-128"/>
                        </a:rPr>
                        <a:t>答申</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0525172"/>
                  </a:ext>
                </a:extLst>
              </a:tr>
            </a:tbl>
          </a:graphicData>
        </a:graphic>
      </p:graphicFrame>
      <p:sp>
        <p:nvSpPr>
          <p:cNvPr id="9" name="Rectangle 2">
            <a:extLst>
              <a:ext uri="{FF2B5EF4-FFF2-40B4-BE49-F238E27FC236}">
                <a16:creationId xmlns:a16="http://schemas.microsoft.com/office/drawing/2014/main" id="{D9BAA162-F062-456E-B3BD-706058E64C4D}"/>
              </a:ext>
            </a:extLst>
          </p:cNvPr>
          <p:cNvSpPr>
            <a:spLocks noChangeArrowheads="1"/>
          </p:cNvSpPr>
          <p:nvPr/>
        </p:nvSpPr>
        <p:spPr bwMode="auto">
          <a:xfrm>
            <a:off x="4760" y="-86110"/>
            <a:ext cx="9139240" cy="521597"/>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endParaRPr lang="en-US" altLang="zh-TW" sz="2100" b="1" dirty="0">
              <a:solidFill>
                <a:schemeClr val="bg1"/>
              </a:solidFill>
              <a:latin typeface="Meiryo UI" pitchFamily="50" charset="-128"/>
              <a:ea typeface="Meiryo UI" pitchFamily="50" charset="-128"/>
              <a:cs typeface="Meiryo UI" pitchFamily="50" charset="-128"/>
            </a:endParaRPr>
          </a:p>
        </p:txBody>
      </p:sp>
      <p:sp>
        <p:nvSpPr>
          <p:cNvPr id="10" name="正方形/長方形 4">
            <a:extLst>
              <a:ext uri="{FF2B5EF4-FFF2-40B4-BE49-F238E27FC236}">
                <a16:creationId xmlns:a16="http://schemas.microsoft.com/office/drawing/2014/main" id="{E51B5851-53D8-422B-8189-DE7B1A71B862}"/>
              </a:ext>
            </a:extLst>
          </p:cNvPr>
          <p:cNvSpPr>
            <a:spLocks noChangeArrowheads="1"/>
          </p:cNvSpPr>
          <p:nvPr/>
        </p:nvSpPr>
        <p:spPr bwMode="auto">
          <a:xfrm>
            <a:off x="104720" y="-34047"/>
            <a:ext cx="90392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600" b="1" dirty="0">
                <a:solidFill>
                  <a:schemeClr val="bg1"/>
                </a:solidFill>
                <a:latin typeface="Meiryo UI" panose="020B0604030504040204" pitchFamily="50" charset="-128"/>
                <a:ea typeface="Meiryo UI" panose="020B0604030504040204" pitchFamily="50" charset="-128"/>
              </a:rPr>
              <a:t>大阪府都市基盤施設維持管理技術審議会スケジュール　　　</a:t>
            </a:r>
            <a:r>
              <a:rPr lang="ja-JP" altLang="en-US" sz="1400" b="1" dirty="0">
                <a:solidFill>
                  <a:schemeClr val="bg1"/>
                </a:solidFill>
                <a:latin typeface="Meiryo UI" pitchFamily="50" charset="-128"/>
                <a:ea typeface="Meiryo UI" pitchFamily="50" charset="-128"/>
                <a:cs typeface="Meiryo UI" pitchFamily="50" charset="-128"/>
              </a:rPr>
              <a:t>資料１</a:t>
            </a:r>
            <a:endParaRPr lang="en-US" altLang="zh-TW" sz="1400" b="1" dirty="0">
              <a:solidFill>
                <a:schemeClr val="bg1"/>
              </a:solidFill>
              <a:latin typeface="Meiryo UI" panose="020B0604030504040204" pitchFamily="50" charset="-128"/>
              <a:ea typeface="Meiryo UI" panose="020B0604030504040204" pitchFamily="50" charset="-128"/>
            </a:endParaRPr>
          </a:p>
        </p:txBody>
      </p:sp>
      <p:sp>
        <p:nvSpPr>
          <p:cNvPr id="11" name="正方形/長方形 11">
            <a:extLst>
              <a:ext uri="{FF2B5EF4-FFF2-40B4-BE49-F238E27FC236}">
                <a16:creationId xmlns:a16="http://schemas.microsoft.com/office/drawing/2014/main" id="{792005CD-B7B3-439E-9142-3ACE2126DB14}"/>
              </a:ext>
            </a:extLst>
          </p:cNvPr>
          <p:cNvSpPr>
            <a:spLocks noChangeArrowheads="1"/>
          </p:cNvSpPr>
          <p:nvPr/>
        </p:nvSpPr>
        <p:spPr bwMode="auto">
          <a:xfrm>
            <a:off x="6978653" y="204805"/>
            <a:ext cx="21605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6CD2195D-8E0C-4418-B8C6-3952CEE4D0A5}"/>
              </a:ext>
            </a:extLst>
          </p:cNvPr>
          <p:cNvSpPr/>
          <p:nvPr/>
        </p:nvSpPr>
        <p:spPr>
          <a:xfrm>
            <a:off x="-317606" y="362091"/>
            <a:ext cx="4130040" cy="4762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uFill>
                  <a:solidFill>
                    <a:srgbClr val="FF0000"/>
                  </a:solidFill>
                </a:uFill>
                <a:latin typeface="Meiryo UI" panose="020B0604030504040204" pitchFamily="50" charset="-128"/>
                <a:ea typeface="Meiryo UI" panose="020B0604030504040204" pitchFamily="50" charset="-128"/>
              </a:rPr>
              <a:t>〇審議会・全体検討部会スケジュール</a:t>
            </a:r>
          </a:p>
        </p:txBody>
      </p:sp>
      <p:sp>
        <p:nvSpPr>
          <p:cNvPr id="13" name="四角形: 角を丸くする 12">
            <a:extLst>
              <a:ext uri="{FF2B5EF4-FFF2-40B4-BE49-F238E27FC236}">
                <a16:creationId xmlns:a16="http://schemas.microsoft.com/office/drawing/2014/main" id="{EEC9D712-C342-47A7-BD6E-DCC9B00D362E}"/>
              </a:ext>
            </a:extLst>
          </p:cNvPr>
          <p:cNvSpPr/>
          <p:nvPr/>
        </p:nvSpPr>
        <p:spPr>
          <a:xfrm>
            <a:off x="-792480" y="4013036"/>
            <a:ext cx="4130040" cy="4762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uFill>
                  <a:solidFill>
                    <a:srgbClr val="FF0000"/>
                  </a:solidFill>
                </a:uFill>
                <a:latin typeface="Meiryo UI" panose="020B0604030504040204" pitchFamily="50" charset="-128"/>
                <a:ea typeface="Meiryo UI" panose="020B0604030504040204" pitchFamily="50" charset="-128"/>
              </a:rPr>
              <a:t>〇設備部会スケジュール</a:t>
            </a:r>
          </a:p>
        </p:txBody>
      </p:sp>
    </p:spTree>
    <p:extLst>
      <p:ext uri="{BB962C8B-B14F-4D97-AF65-F5344CB8AC3E}">
        <p14:creationId xmlns:p14="http://schemas.microsoft.com/office/powerpoint/2010/main" val="3962117335"/>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10" ma:contentTypeDescription="新しいドキュメントを作成します。" ma:contentTypeScope="" ma:versionID="da5c38a7568c2cb169f3dfb5d615830a">
  <xsd:schema xmlns:xsd="http://www.w3.org/2001/XMLSchema" xmlns:xs="http://www.w3.org/2001/XMLSchema" xmlns:p="http://schemas.microsoft.com/office/2006/metadata/properties" xmlns:ns2="60b12527-e226-4614-b792-74ec134ea487" xmlns:ns3="070d2816-acf1-4867-9480-e239a5331c18" targetNamespace="http://schemas.microsoft.com/office/2006/metadata/properties" ma:root="true" ma:fieldsID="b7969e1d4cbe33eda784cf13c1b5d183" ns2:_="" ns3:_="">
    <xsd:import namespace="60b12527-e226-4614-b792-74ec134ea487"/>
    <xsd:import namespace="070d2816-acf1-4867-9480-e239a5331c1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70d2816-acf1-4867-9480-e239a5331c1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4D2485-0FB6-4672-BBBC-364FC2A566A1}"/>
</file>

<file path=customXml/itemProps2.xml><?xml version="1.0" encoding="utf-8"?>
<ds:datastoreItem xmlns:ds="http://schemas.openxmlformats.org/officeDocument/2006/customXml" ds:itemID="{123580F3-5003-4643-A841-F6D2432542D8}">
  <ds:schemaRefs>
    <ds:schemaRef ds:uri="http://schemas.microsoft.com/office/infopath/2007/PartnerControls"/>
    <ds:schemaRef ds:uri="http://www.w3.org/XML/1998/namespace"/>
    <ds:schemaRef ds:uri="http://schemas.microsoft.com/office/2006/metadata/properties"/>
    <ds:schemaRef ds:uri="http://schemas.microsoft.com/office/2006/documentManagement/types"/>
    <ds:schemaRef ds:uri="http://purl.org/dc/dcmitype/"/>
    <ds:schemaRef ds:uri="http://schemas.openxmlformats.org/package/2006/metadata/core-properties"/>
    <ds:schemaRef ds:uri="4e21aece-359b-4e6f-8f54-c70e1e237c6a"/>
    <ds:schemaRef ds:uri="http://schemas.microsoft.com/sharepoint/v3"/>
    <ds:schemaRef ds:uri="http://purl.org/dc/terms/"/>
    <ds:schemaRef ds:uri="http://purl.org/dc/elements/1.1/"/>
  </ds:schemaRefs>
</ds:datastoreItem>
</file>

<file path=customXml/itemProps3.xml><?xml version="1.0" encoding="utf-8"?>
<ds:datastoreItem xmlns:ds="http://schemas.openxmlformats.org/officeDocument/2006/customXml" ds:itemID="{F537A8C2-C6E1-41B4-B797-BE76C7836C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Slipstream</Template>
  <TotalTime>29606</TotalTime>
  <Words>661</Words>
  <Application>Microsoft Office PowerPoint</Application>
  <PresentationFormat>画面に合わせる (4:3)</PresentationFormat>
  <Paragraphs>94</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Arial</vt:lpstr>
      <vt:lpstr>Calibri</vt:lpstr>
      <vt:lpstr>Georgia</vt:lpstr>
      <vt:lpstr>Trebuchet MS</vt:lpstr>
      <vt:lpstr>Wingdings</vt:lpstr>
      <vt:lpstr>スリップストリーム</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田村　寧啓</cp:lastModifiedBy>
  <cp:revision>882</cp:revision>
  <cp:lastPrinted>2024-10-17T23:18:35Z</cp:lastPrinted>
  <dcterms:created xsi:type="dcterms:W3CDTF">2013-06-19T04:48:16Z</dcterms:created>
  <dcterms:modified xsi:type="dcterms:W3CDTF">2024-10-29T07:09:45Z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ies>
</file>