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11" showSpecialPlsOnTitleSld="0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1744" r:id="rId5"/>
    <p:sldId id="1753" r:id="rId6"/>
    <p:sldId id="1745" r:id="rId7"/>
    <p:sldId id="1746" r:id="rId8"/>
    <p:sldId id="798" r:id="rId9"/>
    <p:sldId id="1747" r:id="rId10"/>
    <p:sldId id="801" r:id="rId11"/>
    <p:sldId id="1748" r:id="rId12"/>
    <p:sldId id="1749" r:id="rId13"/>
    <p:sldId id="804" r:id="rId14"/>
    <p:sldId id="1750" r:id="rId15"/>
  </p:sldIdLst>
  <p:sldSz cx="9144000" cy="6858000" type="screen4x3"/>
  <p:notesSz cx="7102475" cy="102330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田村　寧啓" initials="田村　寧啓" lastIdx="1" clrIdx="0">
    <p:extLst>
      <p:ext uri="{19B8F6BF-5375-455C-9EA6-DF929625EA0E}">
        <p15:presenceInfo xmlns:p15="http://schemas.microsoft.com/office/powerpoint/2012/main" userId="S::TamuraYa@lan.pref.osaka.jp::116a883b-0379-47dc-81c0-df63bd33a57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9EBF5"/>
    <a:srgbClr val="FBFEDA"/>
    <a:srgbClr val="ABEF9B"/>
    <a:srgbClr val="F0FFE5"/>
    <a:srgbClr val="FFFFCC"/>
    <a:srgbClr val="95FB81"/>
    <a:srgbClr val="B0DAFA"/>
    <a:srgbClr val="0066CC"/>
    <a:srgbClr val="D99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テーマ スタイル 2 - アクセント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88" autoAdjust="0"/>
    <p:restoredTop sz="93447" autoAdjust="0"/>
  </p:normalViewPr>
  <p:slideViewPr>
    <p:cSldViewPr snapToGrid="0">
      <p:cViewPr varScale="1">
        <p:scale>
          <a:sx n="113" d="100"/>
          <a:sy n="113" d="100"/>
        </p:scale>
        <p:origin x="797" y="67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0" y="3"/>
            <a:ext cx="3077518" cy="511571"/>
          </a:xfrm>
          <a:prstGeom prst="rect">
            <a:avLst/>
          </a:prstGeom>
        </p:spPr>
        <p:txBody>
          <a:bodyPr vert="horz" lIns="94613" tIns="47306" rIns="94613" bIns="47306" rtlCol="0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3308" y="3"/>
            <a:ext cx="3077518" cy="511571"/>
          </a:xfrm>
          <a:prstGeom prst="rect">
            <a:avLst/>
          </a:prstGeom>
        </p:spPr>
        <p:txBody>
          <a:bodyPr vert="horz" lIns="94613" tIns="47306" rIns="94613" bIns="47306" rtlCol="0"/>
          <a:lstStyle>
            <a:lvl1pPr algn="r">
              <a:defRPr sz="1400"/>
            </a:lvl1pPr>
          </a:lstStyle>
          <a:p>
            <a:fld id="{29472AE3-829E-42FD-BDF5-9930118AE71F}" type="datetimeFigureOut">
              <a:rPr kumimoji="1" lang="ja-JP" altLang="en-US" smtClean="0"/>
              <a:t>2024/7/2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0" y="9719828"/>
            <a:ext cx="3077518" cy="511570"/>
          </a:xfrm>
          <a:prstGeom prst="rect">
            <a:avLst/>
          </a:prstGeom>
        </p:spPr>
        <p:txBody>
          <a:bodyPr vert="horz" lIns="94613" tIns="47306" rIns="94613" bIns="47306" rtlCol="0" anchor="b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3308" y="9719828"/>
            <a:ext cx="3077518" cy="511570"/>
          </a:xfrm>
          <a:prstGeom prst="rect">
            <a:avLst/>
          </a:prstGeom>
        </p:spPr>
        <p:txBody>
          <a:bodyPr vert="horz" lIns="94613" tIns="47306" rIns="94613" bIns="47306" rtlCol="0" anchor="b"/>
          <a:lstStyle>
            <a:lvl1pPr algn="r">
              <a:defRPr sz="1400"/>
            </a:lvl1pPr>
          </a:lstStyle>
          <a:p>
            <a:fld id="{F590CCD0-FE35-423A-B9FD-933267B7A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133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0" y="3"/>
            <a:ext cx="3077518" cy="511571"/>
          </a:xfrm>
          <a:prstGeom prst="rect">
            <a:avLst/>
          </a:prstGeom>
        </p:spPr>
        <p:txBody>
          <a:bodyPr vert="horz" lIns="94613" tIns="47306" rIns="94613" bIns="47306" rtlCol="0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308" y="3"/>
            <a:ext cx="3077518" cy="511571"/>
          </a:xfrm>
          <a:prstGeom prst="rect">
            <a:avLst/>
          </a:prstGeom>
        </p:spPr>
        <p:txBody>
          <a:bodyPr vert="horz" lIns="94613" tIns="47306" rIns="94613" bIns="47306" rtlCol="0"/>
          <a:lstStyle>
            <a:lvl1pPr algn="r">
              <a:defRPr sz="1400"/>
            </a:lvl1pPr>
          </a:lstStyle>
          <a:p>
            <a:fld id="{C66E6DC5-E089-448C-ADA9-C53EA216882B}" type="datetimeFigureOut">
              <a:rPr kumimoji="1" lang="ja-JP" altLang="en-US" smtClean="0"/>
              <a:t>2024/7/2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13" tIns="47306" rIns="94613" bIns="4730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584" y="4860730"/>
            <a:ext cx="5681316" cy="4604126"/>
          </a:xfrm>
          <a:prstGeom prst="rect">
            <a:avLst/>
          </a:prstGeom>
        </p:spPr>
        <p:txBody>
          <a:bodyPr vert="horz" lIns="94613" tIns="47306" rIns="94613" bIns="4730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0" y="9719828"/>
            <a:ext cx="3077518" cy="511570"/>
          </a:xfrm>
          <a:prstGeom prst="rect">
            <a:avLst/>
          </a:prstGeom>
        </p:spPr>
        <p:txBody>
          <a:bodyPr vert="horz" lIns="94613" tIns="47306" rIns="94613" bIns="47306" rtlCol="0" anchor="b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308" y="9719828"/>
            <a:ext cx="3077518" cy="511570"/>
          </a:xfrm>
          <a:prstGeom prst="rect">
            <a:avLst/>
          </a:prstGeom>
        </p:spPr>
        <p:txBody>
          <a:bodyPr vert="horz" lIns="94613" tIns="47306" rIns="94613" bIns="47306" rtlCol="0" anchor="b"/>
          <a:lstStyle>
            <a:lvl1pPr algn="r">
              <a:defRPr sz="1400"/>
            </a:lvl1pPr>
          </a:lstStyle>
          <a:p>
            <a:fld id="{DFCB510D-55C8-4D3D-A366-9F41B467EC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94380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4BAEE-54E8-669D-572D-780FACBAA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5D14C23-C6F8-4ECE-73EA-18F5A112AF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791ED07-4266-C297-F2FA-B83A9285E2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4DC659-0B5E-D71A-EA62-D1C510DAA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29524">
              <a:defRPr/>
            </a:pPr>
            <a:fld id="{DFCB510D-55C8-4D3D-A366-9F41B467EC44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829524">
                <a:defRPr/>
              </a:pPr>
              <a:t>115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3237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AE939-D308-29EC-7DC7-AEC905A03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5618E3C-A064-E954-E2DC-9AF4ED1419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A8A799D-7ED4-54FE-9525-85665932E7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D9B016-3551-05D4-32F1-BEFBE894D1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29524">
              <a:defRPr/>
            </a:pPr>
            <a:fld id="{DFCB510D-55C8-4D3D-A366-9F41B467EC44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829524">
                <a:defRPr/>
              </a:pPr>
              <a:t>117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8039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0775F-5595-78FE-EFAB-20D9545AA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88AD6E1-33B4-5935-5E9F-1C73F72480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5FECAF3-3019-4F9C-022C-B9930BAF85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AF9CE0-BE1E-0A6F-D8F9-3768EC2241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29524">
              <a:defRPr/>
            </a:pPr>
            <a:fld id="{DFCB510D-55C8-4D3D-A366-9F41B467EC44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829524">
                <a:defRPr/>
              </a:pPr>
              <a:t>120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596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787F0D35-F295-45B2-9BC6-D58056021A6E}" type="datetime1">
              <a:rPr kumimoji="1" lang="ja-JP" altLang="en-US" smtClean="0"/>
              <a:t>2024/7/2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2D8FD361-C62D-485D-BADA-E6CD1981A0A1}" type="datetime1">
              <a:rPr kumimoji="1" lang="ja-JP" altLang="en-US" smtClean="0"/>
              <a:t>2024/7/2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C12DAA09-85D9-4252-901D-A0F063182CBC}" type="datetime1">
              <a:rPr kumimoji="1" lang="ja-JP" altLang="en-US" smtClean="0"/>
              <a:t>2024/7/2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D92B5D10-1E03-4F19-8313-90F6CBD3AB43}" type="datetime1">
              <a:rPr kumimoji="1" lang="ja-JP" altLang="en-US" smtClean="0"/>
              <a:t>2024/7/2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D1750DBB-6E4B-46C5-B5D1-93D8B43E9640}" type="datetime1">
              <a:rPr kumimoji="1" lang="ja-JP" altLang="en-US" smtClean="0"/>
              <a:t>2024/7/2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315FC968-6D22-4EFD-B182-B316B8218BB2}" type="datetime1">
              <a:rPr kumimoji="1" lang="ja-JP" altLang="en-US" smtClean="0"/>
              <a:t>2024/7/2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FCCD55C-0FD8-4581-B20A-E3E658D1BDF8}" type="datetime1">
              <a:rPr kumimoji="1" lang="ja-JP" altLang="en-US" smtClean="0"/>
              <a:t>2024/7/2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29A8DA05-3C1E-4282-946E-3480A0119718}" type="datetime1">
              <a:rPr kumimoji="1" lang="ja-JP" altLang="en-US" smtClean="0"/>
              <a:t>2024/7/2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932645CE-95F1-4796-B92B-23509574F6D3}" type="datetime1">
              <a:rPr kumimoji="1" lang="ja-JP" altLang="en-US" smtClean="0"/>
              <a:t>2024/7/2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5125B876-93DE-4A98-8FB9-E01713B06EB7}" type="datetime1">
              <a:rPr kumimoji="1" lang="ja-JP" altLang="en-US" smtClean="0"/>
              <a:t>2024/7/2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EF407380-A944-47EE-8A1E-8863591BED6D}" type="datetime1">
              <a:rPr kumimoji="1" lang="ja-JP" altLang="en-US" smtClean="0"/>
              <a:t>2024/7/2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492875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2EF9F9-C4E8-46B2-BBF1-33E3162B856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kumimoji="1"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CCB793A9-BD98-2A0A-1E8A-8F9DB5CE3283}"/>
              </a:ext>
            </a:extLst>
          </p:cNvPr>
          <p:cNvSpPr txBox="1">
            <a:spLocks/>
          </p:cNvSpPr>
          <p:nvPr/>
        </p:nvSpPr>
        <p:spPr>
          <a:xfrm>
            <a:off x="0" y="1124744"/>
            <a:ext cx="9144000" cy="2304256"/>
          </a:xfrm>
          <a:prstGeom prst="rect">
            <a:avLst/>
          </a:prstGeom>
          <a:effectLst/>
        </p:spPr>
        <p:txBody>
          <a:bodyPr>
            <a:normAutofit fontScale="900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kumimoji="1"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ja-JP" altLang="en-US" sz="4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大阪府都市基盤施設維持管理技術審議会</a:t>
            </a:r>
            <a:br>
              <a:rPr lang="en-US" altLang="ja-JP" sz="13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br>
              <a:rPr lang="en-US" altLang="ja-JP" sz="13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第２回　設備部会</a:t>
            </a:r>
            <a:br>
              <a:rPr lang="en-US" altLang="ja-JP" sz="13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endParaRPr lang="ja-JP" altLang="en-US" sz="27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4C680B8D-B2E9-B2DA-0CEE-1A9EE8CD5EF2}"/>
              </a:ext>
            </a:extLst>
          </p:cNvPr>
          <p:cNvSpPr txBox="1">
            <a:spLocks/>
          </p:cNvSpPr>
          <p:nvPr/>
        </p:nvSpPr>
        <p:spPr>
          <a:xfrm>
            <a:off x="-136822" y="4217345"/>
            <a:ext cx="9144000" cy="550913"/>
          </a:xfrm>
          <a:prstGeom prst="rect">
            <a:avLst/>
          </a:prstGeom>
          <a:effectLst/>
        </p:spPr>
        <p:txBody>
          <a:bodyPr>
            <a:normAutofit fontScale="975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kumimoji="1"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altLang="ja-JP" sz="3000" dirty="0"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《</a:t>
            </a:r>
            <a:r>
              <a:rPr lang="ja-JP" altLang="en-US" sz="3000" dirty="0"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現行動計画　見直し</a:t>
            </a:r>
            <a:r>
              <a:rPr lang="en-US" altLang="ja-JP" sz="3000" dirty="0"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》</a:t>
            </a:r>
            <a:endParaRPr lang="ja-JP" altLang="en-US" sz="3000" dirty="0">
              <a:effectLst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0746DC3-E722-3505-EC7E-F2D964D6380A}"/>
              </a:ext>
            </a:extLst>
          </p:cNvPr>
          <p:cNvSpPr txBox="1"/>
          <p:nvPr/>
        </p:nvSpPr>
        <p:spPr>
          <a:xfrm>
            <a:off x="6553200" y="361240"/>
            <a:ext cx="253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　</a:t>
            </a:r>
            <a:r>
              <a:rPr kumimoji="1" lang="en-US" altLang="ja-JP" b="1" dirty="0"/>
              <a:t>【</a:t>
            </a:r>
            <a:r>
              <a:rPr kumimoji="1" lang="ja-JP" altLang="en-US" b="1" dirty="0"/>
              <a:t>資料２－④ー５</a:t>
            </a:r>
            <a:r>
              <a:rPr kumimoji="1" lang="en-US" altLang="ja-JP" b="1" dirty="0"/>
              <a:t>】</a:t>
            </a:r>
            <a:endParaRPr kumimoji="1" lang="ja-JP" altLang="en-US" b="1" dirty="0"/>
          </a:p>
        </p:txBody>
      </p:sp>
      <p:sp>
        <p:nvSpPr>
          <p:cNvPr id="2" name="サブタイトル 2">
            <a:extLst>
              <a:ext uri="{FF2B5EF4-FFF2-40B4-BE49-F238E27FC236}">
                <a16:creationId xmlns:a16="http://schemas.microsoft.com/office/drawing/2014/main" id="{30DC83FE-30B9-CAB4-B416-3C85EBCD3D1E}"/>
              </a:ext>
            </a:extLst>
          </p:cNvPr>
          <p:cNvSpPr txBox="1">
            <a:spLocks/>
          </p:cNvSpPr>
          <p:nvPr/>
        </p:nvSpPr>
        <p:spPr>
          <a:xfrm>
            <a:off x="0" y="6190456"/>
            <a:ext cx="9144000" cy="550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ja-JP" altLang="en-US" sz="2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大阪府都市基盤施設維持管理技術審議会　設備部会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8B5FB6D2-E8E4-496B-9F0F-F9052DC2FAB8}"/>
              </a:ext>
            </a:extLst>
          </p:cNvPr>
          <p:cNvSpPr txBox="1">
            <a:spLocks/>
          </p:cNvSpPr>
          <p:nvPr/>
        </p:nvSpPr>
        <p:spPr>
          <a:xfrm>
            <a:off x="0" y="5005690"/>
            <a:ext cx="9144000" cy="550913"/>
          </a:xfrm>
          <a:prstGeom prst="rect">
            <a:avLst/>
          </a:prstGeom>
          <a:effectLst/>
        </p:spPr>
        <p:txBody>
          <a:bodyPr>
            <a:normAutofit fontScale="975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kumimoji="1"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altLang="ja-JP" sz="3000" dirty="0"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【</a:t>
            </a:r>
            <a:r>
              <a:rPr lang="ja-JP" altLang="en-US" sz="3000" dirty="0"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公園設備編　</a:t>
            </a:r>
            <a:r>
              <a:rPr lang="en-US" altLang="ja-JP" sz="3000" dirty="0"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】</a:t>
            </a:r>
            <a:endParaRPr lang="ja-JP" altLang="en-US" sz="3000" dirty="0">
              <a:effectLst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" name="スライド番号プレースホルダー 3">
            <a:extLst>
              <a:ext uri="{FF2B5EF4-FFF2-40B4-BE49-F238E27FC236}">
                <a16:creationId xmlns:a16="http://schemas.microsoft.com/office/drawing/2014/main" id="{95500D24-8569-44C2-BBF1-8CE8CC70FF70}"/>
              </a:ext>
            </a:extLst>
          </p:cNvPr>
          <p:cNvSpPr txBox="1">
            <a:spLocks/>
          </p:cNvSpPr>
          <p:nvPr/>
        </p:nvSpPr>
        <p:spPr>
          <a:xfrm>
            <a:off x="8483600" y="6465912"/>
            <a:ext cx="660400" cy="426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2EF9F9-C4E8-46B2-BBF1-33E3162B856A}" type="slidenum">
              <a:rPr lang="ja-JP" altLang="en-US" smtClean="0"/>
              <a:pPr/>
              <a:t>111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6791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6C9F1-66A6-D390-B6F7-417864448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5815EB7-7CDF-A3B8-C3B3-8D8ABAEE979F}"/>
              </a:ext>
            </a:extLst>
          </p:cNvPr>
          <p:cNvSpPr txBox="1"/>
          <p:nvPr/>
        </p:nvSpPr>
        <p:spPr>
          <a:xfrm>
            <a:off x="-13856" y="0"/>
            <a:ext cx="9157855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４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.</a:t>
            </a:r>
            <a:r>
              <a:rPr kumimoji="1" lang="ja-JP" altLang="en-US" sz="2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現計画の検証、課題抽出及び取組方針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4CF98-2F7F-CF94-01A2-0655161270CE}"/>
              </a:ext>
            </a:extLst>
          </p:cNvPr>
          <p:cNvSpPr txBox="1"/>
          <p:nvPr/>
        </p:nvSpPr>
        <p:spPr>
          <a:xfrm>
            <a:off x="95417" y="1163377"/>
            <a:ext cx="3756503" cy="55935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2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現計画</a:t>
            </a: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</a:rPr>
              <a:t>の記載内容</a:t>
            </a:r>
            <a:r>
              <a:rPr lang="en-US" altLang="ja-JP" sz="12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2551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100" kern="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2551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25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25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25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フローチャート: 組合せ 14">
            <a:extLst>
              <a:ext uri="{FF2B5EF4-FFF2-40B4-BE49-F238E27FC236}">
                <a16:creationId xmlns:a16="http://schemas.microsoft.com/office/drawing/2014/main" id="{992A700E-6BF5-6790-B646-B2B7D1365A7B}"/>
              </a:ext>
            </a:extLst>
          </p:cNvPr>
          <p:cNvSpPr/>
          <p:nvPr/>
        </p:nvSpPr>
        <p:spPr>
          <a:xfrm rot="16200000">
            <a:off x="3523538" y="2538634"/>
            <a:ext cx="1614115" cy="391376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4AF4BFA-072E-C0C4-1E38-FA943E4ACA7D}"/>
              </a:ext>
            </a:extLst>
          </p:cNvPr>
          <p:cNvSpPr txBox="1"/>
          <p:nvPr/>
        </p:nvSpPr>
        <p:spPr>
          <a:xfrm>
            <a:off x="4829177" y="1231397"/>
            <a:ext cx="3585948" cy="12714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just"/>
            <a:r>
              <a:rPr lang="en-US" altLang="ja-JP" sz="1200" kern="100" dirty="0">
                <a:effectLst/>
                <a:latin typeface="HGｺﾞｼｯｸM 見出し"/>
              </a:rPr>
              <a:t>【</a:t>
            </a:r>
            <a:r>
              <a:rPr lang="ja-JP" altLang="en-US" sz="1200" kern="100" dirty="0">
                <a:effectLst/>
                <a:latin typeface="HGｺﾞｼｯｸM 見出し"/>
              </a:rPr>
              <a:t>検証</a:t>
            </a:r>
            <a:r>
              <a:rPr lang="en-US" altLang="ja-JP" sz="1200" kern="100" dirty="0">
                <a:effectLst/>
                <a:latin typeface="HGｺﾞｼｯｸM 見出し"/>
              </a:rPr>
              <a:t>】</a:t>
            </a:r>
          </a:p>
          <a:p>
            <a:pPr algn="just"/>
            <a:r>
              <a:rPr lang="ja-JP" altLang="en-US" sz="1200" kern="100" dirty="0">
                <a:latin typeface="HGｺﾞｼｯｸM 見出し"/>
              </a:rPr>
              <a:t>　　　Ａ：実施</a:t>
            </a:r>
            <a:r>
              <a:rPr lang="ja-JP" altLang="en-US" sz="1200" kern="100" dirty="0">
                <a:effectLst/>
                <a:latin typeface="HGｺﾞｼｯｸM 見出し"/>
              </a:rPr>
              <a:t>状況　　　　　　　　〇</a:t>
            </a:r>
            <a:r>
              <a:rPr lang="ja-JP" altLang="en-US" sz="1200" kern="100" dirty="0">
                <a:latin typeface="HGｺﾞｼｯｸM 見出し"/>
              </a:rPr>
              <a:t>　</a:t>
            </a:r>
            <a:endParaRPr lang="en-US" altLang="ja-JP" sz="1200" kern="100" dirty="0">
              <a:latin typeface="HGｺﾞｼｯｸM 見出し"/>
            </a:endParaRPr>
          </a:p>
          <a:p>
            <a:pPr algn="just"/>
            <a:r>
              <a:rPr lang="ja-JP" altLang="en-US" sz="1200" kern="100" dirty="0">
                <a:effectLst/>
                <a:latin typeface="HGｺﾞｼｯｸM 見出し"/>
              </a:rPr>
              <a:t>　　　Ｂ：実施評価　　　　　　　　</a:t>
            </a:r>
            <a:r>
              <a:rPr lang="ja-JP" altLang="en-US" sz="1200" kern="100" dirty="0">
                <a:latin typeface="HGｺﾞｼｯｸM 見出し"/>
              </a:rPr>
              <a:t>〇　　</a:t>
            </a:r>
            <a:endParaRPr lang="en-US" altLang="ja-JP" sz="1200" kern="100" dirty="0">
              <a:latin typeface="HGｺﾞｼｯｸM 見出し"/>
            </a:endParaRPr>
          </a:p>
          <a:p>
            <a:pPr algn="just"/>
            <a:r>
              <a:rPr lang="ja-JP" altLang="en-US" sz="1200" kern="100" dirty="0">
                <a:effectLst/>
                <a:latin typeface="HGｺﾞｼｯｸM 見出し"/>
              </a:rPr>
              <a:t>　　　Ｃ：将　来</a:t>
            </a:r>
            <a:r>
              <a:rPr kumimoji="1" lang="ja-JP" altLang="en-US" sz="12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HGｺﾞｼｯｸM 見出し"/>
                <a:ea typeface="HGｺﾞｼｯｸM" panose="020B0609000000000000" pitchFamily="49" charset="-128"/>
              </a:rPr>
              <a:t>（</a:t>
            </a:r>
            <a:r>
              <a:rPr kumimoji="1" lang="en-US" altLang="ja-JP" sz="12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HGｺﾞｼｯｸM 見出し"/>
                <a:ea typeface="HGｺﾞｼｯｸM" panose="020B0609000000000000" pitchFamily="49" charset="-128"/>
              </a:rPr>
              <a:t>10</a:t>
            </a:r>
            <a:r>
              <a:rPr kumimoji="1" lang="ja-JP" altLang="en-US" sz="12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HGｺﾞｼｯｸM 見出し"/>
                <a:ea typeface="HGｺﾞｼｯｸM" panose="020B0609000000000000" pitchFamily="49" charset="-128"/>
              </a:rPr>
              <a:t>年後の運用）　</a:t>
            </a:r>
            <a:r>
              <a:rPr kumimoji="1" lang="ja-JP" altLang="en-US" sz="1200" b="1" i="0" u="none" strike="noStrike" kern="100" cap="none" spc="0" normalizeH="0" baseline="0" noProof="0" dirty="0">
                <a:ln>
                  <a:noFill/>
                </a:ln>
                <a:uLnTx/>
                <a:uFillTx/>
                <a:latin typeface="HGｺﾞｼｯｸM 見出し"/>
                <a:ea typeface="HGｺﾞｼｯｸM" panose="020B0609000000000000" pitchFamily="49" charset="-128"/>
              </a:rPr>
              <a:t>△</a:t>
            </a:r>
            <a:endParaRPr lang="en-US" altLang="ja-JP" sz="1200" b="1" kern="100" dirty="0">
              <a:effectLst/>
              <a:latin typeface="HGｺﾞｼｯｸM 見出し"/>
            </a:endParaRPr>
          </a:p>
          <a:p>
            <a:pPr algn="just"/>
            <a:endParaRPr lang="en-US" altLang="ja-JP" sz="1200" kern="100" dirty="0">
              <a:effectLst/>
              <a:latin typeface="HGｺﾞｼｯｸM 見出し"/>
            </a:endParaRPr>
          </a:p>
          <a:p>
            <a:pPr algn="just"/>
            <a:endParaRPr lang="en-US" altLang="ja-JP" sz="1200" kern="100" dirty="0">
              <a:effectLst/>
              <a:latin typeface="HGｺﾞｼｯｸM 見出し"/>
            </a:endParaRPr>
          </a:p>
          <a:p>
            <a:pPr algn="just"/>
            <a:endParaRPr lang="en-US" altLang="ja-JP" sz="1200" kern="100" dirty="0">
              <a:effectLst/>
              <a:latin typeface="HGｺﾞｼｯｸM 見出し"/>
            </a:endParaRPr>
          </a:p>
          <a:p>
            <a:pPr algn="just"/>
            <a:endParaRPr lang="en-US" altLang="ja-JP" sz="1200" kern="100" dirty="0">
              <a:effectLst/>
              <a:latin typeface="HGｺﾞｼｯｸM 見出し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C9DAE53-051F-3515-F7CA-B32E15F92E74}"/>
              </a:ext>
            </a:extLst>
          </p:cNvPr>
          <p:cNvSpPr txBox="1"/>
          <p:nvPr/>
        </p:nvSpPr>
        <p:spPr>
          <a:xfrm>
            <a:off x="4809271" y="4835700"/>
            <a:ext cx="3605854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ja-JP" sz="1200" kern="100" dirty="0">
                <a:effectLst/>
                <a:latin typeface="HGｺﾞｼｯｸM 本文"/>
              </a:rPr>
              <a:t>【</a:t>
            </a:r>
            <a:r>
              <a:rPr lang="ja-JP" altLang="en-US" sz="1200" kern="100" dirty="0">
                <a:latin typeface="HGｺﾞｼｯｸM 本文"/>
              </a:rPr>
              <a:t>取組方針</a:t>
            </a:r>
            <a:r>
              <a:rPr lang="en-US" altLang="ja-JP" sz="1200" kern="100" dirty="0">
                <a:effectLst/>
                <a:latin typeface="HGｺﾞｼｯｸM 本文"/>
              </a:rPr>
              <a:t>】</a:t>
            </a:r>
          </a:p>
          <a:p>
            <a:endParaRPr lang="en-US" altLang="ja-JP" sz="1200" kern="100" dirty="0">
              <a:effectLst/>
              <a:latin typeface="HGｺﾞｼｯｸM 本文"/>
            </a:endParaRPr>
          </a:p>
          <a:p>
            <a:r>
              <a:rPr lang="ja-JP" altLang="en-US" sz="1200" dirty="0">
                <a:effectLst/>
                <a:latin typeface="HGｺﾞｼｯｸM 本文"/>
                <a:ea typeface="游ゴシック" panose="020B0400000000000000" pitchFamily="50" charset="-128"/>
                <a:cs typeface="ＭＳ Ｐゴシック" panose="020B0600070205080204" pitchFamily="50" charset="-128"/>
              </a:rPr>
              <a:t>・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algun Gothic Semilight" panose="020B0502040204020203" pitchFamily="50" charset="-128"/>
              </a:rPr>
              <a:t>職員の減少に対する個人にかかる業務負荷の軽減（時間の確保）と技術水準（技術力）の維持を主目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algun Gothic Semilight" panose="020B0502040204020203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algun Gothic Semilight" panose="020B0502040204020203" pitchFamily="50" charset="-128"/>
              </a:rPr>
              <a:t>　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algun Gothic Semilight" panose="020B0502040204020203" pitchFamily="50" charset="-128"/>
              </a:rPr>
              <a:t>的としつつ、非常時の府民への安全確保（防災上）も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algun Gothic Semilight" panose="020B0502040204020203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algun Gothic Semilight" panose="020B0502040204020203" pitchFamily="50" charset="-128"/>
              </a:rPr>
              <a:t>　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algun Gothic Semilight" panose="020B0502040204020203" pitchFamily="50" charset="-128"/>
              </a:rPr>
              <a:t>目的に、デジタル技術を活用していく。</a:t>
            </a:r>
            <a:endParaRPr lang="en-US" altLang="ja-JP" sz="1200" kern="100" dirty="0">
              <a:solidFill>
                <a:prstClr val="black"/>
              </a:solidFill>
              <a:latin typeface="Trebuchet MS"/>
              <a:ea typeface="HGｺﾞｼｯｸM" panose="020B0609000000000000" pitchFamily="49" charset="-128"/>
            </a:endParaRPr>
          </a:p>
          <a:p>
            <a:pPr algn="just"/>
            <a:endParaRPr lang="ja-JP" altLang="ja-JP" sz="1200" dirty="0">
              <a:effectLst/>
              <a:latin typeface="HGｺﾞｼｯｸM 本文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7" name="フローチャート: 組合せ 26">
            <a:extLst>
              <a:ext uri="{FF2B5EF4-FFF2-40B4-BE49-F238E27FC236}">
                <a16:creationId xmlns:a16="http://schemas.microsoft.com/office/drawing/2014/main" id="{1A4072AA-BE60-0FD4-B73A-42959E2E8816}"/>
              </a:ext>
            </a:extLst>
          </p:cNvPr>
          <p:cNvSpPr/>
          <p:nvPr/>
        </p:nvSpPr>
        <p:spPr>
          <a:xfrm>
            <a:off x="5494565" y="2773247"/>
            <a:ext cx="2053420" cy="10974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フローチャート: 組合せ 27">
            <a:extLst>
              <a:ext uri="{FF2B5EF4-FFF2-40B4-BE49-F238E27FC236}">
                <a16:creationId xmlns:a16="http://schemas.microsoft.com/office/drawing/2014/main" id="{D25BB7ED-4795-9465-915E-2EA69529F430}"/>
              </a:ext>
            </a:extLst>
          </p:cNvPr>
          <p:cNvSpPr/>
          <p:nvPr/>
        </p:nvSpPr>
        <p:spPr>
          <a:xfrm>
            <a:off x="5494565" y="4455521"/>
            <a:ext cx="2053420" cy="10974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D6E5FE4-8945-7BEE-EA39-5616E9C21194}"/>
              </a:ext>
            </a:extLst>
          </p:cNvPr>
          <p:cNvSpPr txBox="1"/>
          <p:nvPr/>
        </p:nvSpPr>
        <p:spPr>
          <a:xfrm>
            <a:off x="4829177" y="3021537"/>
            <a:ext cx="358594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ja-JP" sz="1200" kern="100" dirty="0">
                <a:effectLst/>
                <a:latin typeface="HGｺﾞｼｯｸM 見出し"/>
              </a:rPr>
              <a:t>【</a:t>
            </a:r>
            <a:r>
              <a:rPr lang="ja-JP" altLang="en-US" sz="1200" kern="100" dirty="0">
                <a:effectLst/>
                <a:latin typeface="HGｺﾞｼｯｸM 見出し"/>
              </a:rPr>
              <a:t>課題</a:t>
            </a:r>
            <a:r>
              <a:rPr lang="en-US" altLang="ja-JP" sz="1200" kern="100" dirty="0">
                <a:effectLst/>
                <a:latin typeface="HGｺﾞｼｯｸM 見出し"/>
              </a:rPr>
              <a:t>】</a:t>
            </a:r>
          </a:p>
          <a:p>
            <a:pPr algn="just"/>
            <a:endParaRPr lang="en-US" altLang="ja-JP" sz="1200" kern="100" dirty="0">
              <a:effectLst/>
              <a:latin typeface="HGｺﾞｼｯｸM 見出し"/>
            </a:endParaRPr>
          </a:p>
          <a:p>
            <a:pPr algn="just"/>
            <a:r>
              <a:rPr lang="ja-JP" altLang="en-US" sz="1200" dirty="0">
                <a:latin typeface="HGｺﾞｼｯｸM 本文"/>
              </a:rPr>
              <a:t>・職員が減少し、個人が担う業務量が増えること　</a:t>
            </a:r>
            <a:endParaRPr lang="en-US" altLang="ja-JP" sz="1200" dirty="0">
              <a:latin typeface="HGｺﾞｼｯｸM 本文"/>
            </a:endParaRPr>
          </a:p>
          <a:p>
            <a:pPr algn="just"/>
            <a:r>
              <a:rPr lang="ja-JP" altLang="en-US" sz="1200" dirty="0">
                <a:latin typeface="HGｺﾞｼｯｸM 本文"/>
              </a:rPr>
              <a:t>　が懸念され、技術の継承に必要な時間が十分に</a:t>
            </a:r>
            <a:endParaRPr lang="en-US" altLang="ja-JP" sz="1200" dirty="0">
              <a:latin typeface="HGｺﾞｼｯｸM 本文"/>
            </a:endParaRPr>
          </a:p>
          <a:p>
            <a:pPr algn="just"/>
            <a:r>
              <a:rPr lang="ja-JP" altLang="en-US" sz="1200" dirty="0">
                <a:latin typeface="HGｺﾞｼｯｸM 本文"/>
              </a:rPr>
              <a:t>　確保できない。</a:t>
            </a:r>
            <a:endParaRPr lang="en-US" altLang="ja-JP" sz="1200" dirty="0">
              <a:latin typeface="HGｺﾞｼｯｸM 本文"/>
            </a:endParaRPr>
          </a:p>
          <a:p>
            <a:pPr algn="just"/>
            <a:endParaRPr lang="en-US" altLang="ja-JP" sz="1200" kern="100" dirty="0">
              <a:latin typeface="HGｺﾞｼｯｸM 見出し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AEB05EE-1411-CC30-D389-94412A7146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038" y="1541497"/>
            <a:ext cx="3430688" cy="5022931"/>
          </a:xfrm>
          <a:prstGeom prst="rect">
            <a:avLst/>
          </a:prstGeom>
        </p:spPr>
      </p:pic>
      <p:sp>
        <p:nvSpPr>
          <p:cNvPr id="7" name="スライド番号プレースホルダー 3">
            <a:extLst>
              <a:ext uri="{FF2B5EF4-FFF2-40B4-BE49-F238E27FC236}">
                <a16:creationId xmlns:a16="http://schemas.microsoft.com/office/drawing/2014/main" id="{F7F9C676-30AA-B77B-2700-EE9B6FF27D7C}"/>
              </a:ext>
            </a:extLst>
          </p:cNvPr>
          <p:cNvSpPr txBox="1">
            <a:spLocks/>
          </p:cNvSpPr>
          <p:nvPr/>
        </p:nvSpPr>
        <p:spPr>
          <a:xfrm>
            <a:off x="8509001" y="6492875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2EF9F9-C4E8-46B2-BBF1-33E3162B856A}" type="slidenum">
              <a:rPr lang="ja-JP" altLang="en-US" smtClean="0"/>
              <a:pPr/>
              <a:t>120</a:t>
            </a:fld>
            <a:endParaRPr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4600C2F-69AC-4C2E-A7AB-D5A6E4CDB4C7}"/>
              </a:ext>
            </a:extLst>
          </p:cNvPr>
          <p:cNvSpPr txBox="1"/>
          <p:nvPr/>
        </p:nvSpPr>
        <p:spPr>
          <a:xfrm>
            <a:off x="-13857" y="521462"/>
            <a:ext cx="9157856" cy="400110"/>
          </a:xfrm>
          <a:prstGeom prst="rect">
            <a:avLst/>
          </a:prstGeom>
          <a:solidFill>
            <a:srgbClr val="FFD653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【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第１回設備部会資料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】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 ⑰人材育成と確保、技術力の向上と継承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《</a:t>
            </a: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公園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設備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》</a:t>
            </a:r>
            <a:endParaRPr lang="en-US" altLang="ja-JP" sz="2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0FD51C-B8F3-ED1D-2D3A-5B50AEDF90BA}"/>
              </a:ext>
            </a:extLst>
          </p:cNvPr>
          <p:cNvSpPr txBox="1"/>
          <p:nvPr/>
        </p:nvSpPr>
        <p:spPr>
          <a:xfrm>
            <a:off x="7466368" y="93272"/>
            <a:ext cx="15176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資料２－④ー５</a:t>
            </a:r>
          </a:p>
        </p:txBody>
      </p:sp>
    </p:spTree>
    <p:extLst>
      <p:ext uri="{BB962C8B-B14F-4D97-AF65-F5344CB8AC3E}">
        <p14:creationId xmlns:p14="http://schemas.microsoft.com/office/powerpoint/2010/main" val="2341993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0E64AEF-306F-0386-EBBB-2C3EC575DECB}"/>
              </a:ext>
            </a:extLst>
          </p:cNvPr>
          <p:cNvSpPr txBox="1"/>
          <p:nvPr/>
        </p:nvSpPr>
        <p:spPr>
          <a:xfrm>
            <a:off x="2170" y="0"/>
            <a:ext cx="914183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 行動計画見直し　新・旧対比表（公園設備）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BFC0DCEE-B18A-F8C7-F65B-955F328CE58F}"/>
              </a:ext>
            </a:extLst>
          </p:cNvPr>
          <p:cNvGraphicFramePr>
            <a:graphicFrameLocks noGrp="1"/>
          </p:cNvGraphicFramePr>
          <p:nvPr/>
        </p:nvGraphicFramePr>
        <p:xfrm>
          <a:off x="115357" y="631525"/>
          <a:ext cx="8913284" cy="6226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6642">
                  <a:extLst>
                    <a:ext uri="{9D8B030D-6E8A-4147-A177-3AD203B41FA5}">
                      <a16:colId xmlns:a16="http://schemas.microsoft.com/office/drawing/2014/main" val="2164917302"/>
                    </a:ext>
                  </a:extLst>
                </a:gridCol>
                <a:gridCol w="4456642">
                  <a:extLst>
                    <a:ext uri="{9D8B030D-6E8A-4147-A177-3AD203B41FA5}">
                      <a16:colId xmlns:a16="http://schemas.microsoft.com/office/drawing/2014/main" val="3901752335"/>
                    </a:ext>
                  </a:extLst>
                </a:gridCol>
              </a:tblGrid>
              <a:tr h="2385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（現計画）​</a:t>
                      </a:r>
                      <a:endParaRPr kumimoji="1" lang="ja-JP" alt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ja-JP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（次期計画）</a:t>
                      </a:r>
                      <a:endParaRPr kumimoji="1" lang="ja-JP" alt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8167867"/>
                  </a:ext>
                </a:extLst>
              </a:tr>
              <a:tr h="23856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/>
                        <a:t>　</a:t>
                      </a:r>
                      <a:r>
                        <a:rPr lang="ja-JP" altLang="ja-JP" sz="1400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５．持続可能な維持管理の仕組みづくり</a:t>
                      </a:r>
                      <a:r>
                        <a:rPr lang="ja-JP" altLang="en-US" sz="1400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ja-JP" altLang="ja-JP" sz="1400" u="none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１）人材の育成と確保、技術力の向上と継承の方策</a:t>
                      </a:r>
                      <a:endParaRPr lang="ja-JP" altLang="ja-JP" sz="1400" u="non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331307"/>
                  </a:ext>
                </a:extLst>
              </a:tr>
              <a:tr h="5713588"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543737"/>
                  </a:ext>
                </a:extLst>
              </a:tr>
            </a:tbl>
          </a:graphicData>
        </a:graphic>
      </p:graphicFrame>
      <p:pic>
        <p:nvPicPr>
          <p:cNvPr id="7" name="図 6">
            <a:extLst>
              <a:ext uri="{FF2B5EF4-FFF2-40B4-BE49-F238E27FC236}">
                <a16:creationId xmlns:a16="http://schemas.microsoft.com/office/drawing/2014/main" id="{54936461-15F5-9398-7F71-051B074C5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42" y="1226352"/>
            <a:ext cx="4202479" cy="5540208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D0F2758-89DD-6CAF-9638-CEC7B060F997}"/>
              </a:ext>
            </a:extLst>
          </p:cNvPr>
          <p:cNvSpPr/>
          <p:nvPr/>
        </p:nvSpPr>
        <p:spPr>
          <a:xfrm>
            <a:off x="225142" y="1446028"/>
            <a:ext cx="4202479" cy="41856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05A3E70-FCF4-4054-AF67-C53315031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381" y="1226352"/>
            <a:ext cx="4202479" cy="554020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A101AC2-47E8-4C51-B9E7-6F27CFA53D97}"/>
              </a:ext>
            </a:extLst>
          </p:cNvPr>
          <p:cNvSpPr txBox="1"/>
          <p:nvPr/>
        </p:nvSpPr>
        <p:spPr>
          <a:xfrm>
            <a:off x="4901355" y="4754484"/>
            <a:ext cx="4017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rgbClr val="FF0000"/>
                </a:solidFill>
              </a:rPr>
              <a:t>・</a:t>
            </a:r>
            <a:r>
              <a:rPr kumimoji="1" lang="ja-JP" altLang="en-US" sz="800" dirty="0">
                <a:solidFill>
                  <a:srgbClr val="FF0000"/>
                </a:solidFill>
              </a:rPr>
              <a:t>職員の減少に対する個人にかかる業務負荷の軽減（時間の確保）と技術水準（技</a:t>
            </a:r>
            <a:endParaRPr kumimoji="1" lang="en-US" altLang="ja-JP" sz="800" dirty="0">
              <a:solidFill>
                <a:srgbClr val="FF0000"/>
              </a:solidFill>
            </a:endParaRPr>
          </a:p>
          <a:p>
            <a:r>
              <a:rPr lang="ja-JP" altLang="en-US" sz="800" dirty="0">
                <a:solidFill>
                  <a:srgbClr val="FF0000"/>
                </a:solidFill>
              </a:rPr>
              <a:t>　</a:t>
            </a:r>
            <a:r>
              <a:rPr kumimoji="1" lang="ja-JP" altLang="en-US" sz="800" dirty="0">
                <a:solidFill>
                  <a:srgbClr val="FF0000"/>
                </a:solidFill>
              </a:rPr>
              <a:t>術力）の維持を両立するためにデジタル技術を活用する。</a:t>
            </a:r>
          </a:p>
        </p:txBody>
      </p:sp>
      <p:sp>
        <p:nvSpPr>
          <p:cNvPr id="10" name="スライド番号プレースホルダー 3">
            <a:extLst>
              <a:ext uri="{FF2B5EF4-FFF2-40B4-BE49-F238E27FC236}">
                <a16:creationId xmlns:a16="http://schemas.microsoft.com/office/drawing/2014/main" id="{33FDEC1F-2520-439D-B157-48DF336CC4A8}"/>
              </a:ext>
            </a:extLst>
          </p:cNvPr>
          <p:cNvSpPr txBox="1">
            <a:spLocks/>
          </p:cNvSpPr>
          <p:nvPr/>
        </p:nvSpPr>
        <p:spPr>
          <a:xfrm>
            <a:off x="8478026" y="6539342"/>
            <a:ext cx="660400" cy="426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2EF9F9-C4E8-46B2-BBF1-33E3162B856A}" type="slidenum">
              <a:rPr lang="ja-JP" altLang="en-US" smtClean="0"/>
              <a:pPr/>
              <a:t>121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6BC450-7A2B-5B2A-F332-E8B9D31874F1}"/>
              </a:ext>
            </a:extLst>
          </p:cNvPr>
          <p:cNvSpPr txBox="1"/>
          <p:nvPr/>
        </p:nvSpPr>
        <p:spPr>
          <a:xfrm>
            <a:off x="7466368" y="93272"/>
            <a:ext cx="15176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資料２－④ー５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8323E04-8B09-4688-BC6C-65A357187B7B}"/>
              </a:ext>
            </a:extLst>
          </p:cNvPr>
          <p:cNvSpPr txBox="1"/>
          <p:nvPr/>
        </p:nvSpPr>
        <p:spPr>
          <a:xfrm>
            <a:off x="7226797" y="6605269"/>
            <a:ext cx="116463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1400" dirty="0">
                <a:solidFill>
                  <a:schemeClr val="bg2">
                    <a:lumMod val="50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関連</a:t>
            </a:r>
            <a:r>
              <a:rPr lang="en-US" altLang="ja-JP" sz="1400" dirty="0">
                <a:solidFill>
                  <a:schemeClr val="bg2">
                    <a:lumMod val="50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P114</a:t>
            </a:r>
            <a:endParaRPr kumimoji="1" lang="ja-JP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4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DC77FED-ABAF-47C6-8CB1-8B7F3B35D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38" y="-66656"/>
            <a:ext cx="9156538" cy="54566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68513" tIns="34256" rIns="68513" bIns="34256" anchor="ctr"/>
          <a:lstStyle/>
          <a:p>
            <a:pPr algn="just">
              <a:lnSpc>
                <a:spcPts val="975"/>
              </a:lnSpc>
              <a:defRPr/>
            </a:pPr>
            <a:endParaRPr lang="en-US" altLang="ja-JP" sz="2800" b="1" kern="100" dirty="0">
              <a:solidFill>
                <a:schemeClr val="bg1"/>
              </a:solidFill>
              <a:latin typeface="Century"/>
              <a:ea typeface="Meiryo UI"/>
              <a:cs typeface="Times New Roman"/>
            </a:endParaRPr>
          </a:p>
          <a:p>
            <a:pPr algn="just">
              <a:lnSpc>
                <a:spcPts val="975"/>
              </a:lnSpc>
              <a:defRPr/>
            </a:pPr>
            <a:endParaRPr lang="en-US" altLang="ja-JP" sz="2800" b="1" kern="100" dirty="0">
              <a:solidFill>
                <a:schemeClr val="bg1"/>
              </a:solidFill>
              <a:latin typeface="Century"/>
              <a:ea typeface="Meiryo UI"/>
              <a:cs typeface="Times New Roman"/>
            </a:endParaRPr>
          </a:p>
          <a:p>
            <a:pPr algn="just">
              <a:lnSpc>
                <a:spcPts val="975"/>
              </a:lnSpc>
              <a:defRPr/>
            </a:pPr>
            <a:r>
              <a:rPr lang="ja-JP" altLang="en-US" sz="2800" b="1" kern="100" dirty="0">
                <a:solidFill>
                  <a:schemeClr val="bg1"/>
                </a:solidFill>
                <a:latin typeface="Century"/>
                <a:ea typeface="Meiryo UI"/>
                <a:cs typeface="Times New Roman"/>
              </a:rPr>
              <a:t>　■行動計画の見直し　（公園設備）　</a:t>
            </a:r>
            <a:endParaRPr lang="en-US" altLang="zh-TW" sz="28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3FC1BF9C-7E99-4C77-B7E1-B784AC7D42A0}"/>
              </a:ext>
            </a:extLst>
          </p:cNvPr>
          <p:cNvGrpSpPr/>
          <p:nvPr/>
        </p:nvGrpSpPr>
        <p:grpSpPr>
          <a:xfrm>
            <a:off x="317634" y="479008"/>
            <a:ext cx="8537608" cy="5787038"/>
            <a:chOff x="6458286" y="844198"/>
            <a:chExt cx="5494814" cy="3266284"/>
          </a:xfrm>
          <a:solidFill>
            <a:schemeClr val="bg1"/>
          </a:solidFill>
        </p:grpSpPr>
        <p:sp>
          <p:nvSpPr>
            <p:cNvPr id="28" name="角丸四角形 147">
              <a:extLst>
                <a:ext uri="{FF2B5EF4-FFF2-40B4-BE49-F238E27FC236}">
                  <a16:creationId xmlns:a16="http://schemas.microsoft.com/office/drawing/2014/main" id="{D053310E-F58D-4D01-89E9-10A02CF3167F}"/>
                </a:ext>
              </a:extLst>
            </p:cNvPr>
            <p:cNvSpPr/>
            <p:nvPr/>
          </p:nvSpPr>
          <p:spPr>
            <a:xfrm>
              <a:off x="6458286" y="975512"/>
              <a:ext cx="5494814" cy="3134970"/>
            </a:xfrm>
            <a:prstGeom prst="roundRect">
              <a:avLst>
                <a:gd name="adj" fmla="val 1416"/>
              </a:avLst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ts val="1125"/>
                </a:lnSpc>
                <a:defRPr/>
              </a:pPr>
              <a:endParaRPr lang="ja-JP" altLang="ja-JP" sz="1500" kern="100">
                <a:solidFill>
                  <a:prstClr val="black"/>
                </a:solidFill>
                <a:ea typeface="HG明朝B"/>
                <a:cs typeface="Times New Roman"/>
              </a:endParaRPr>
            </a:p>
          </p:txBody>
        </p:sp>
        <p:sp>
          <p:nvSpPr>
            <p:cNvPr id="29" name="テキスト ボックス 8">
              <a:extLst>
                <a:ext uri="{FF2B5EF4-FFF2-40B4-BE49-F238E27FC236}">
                  <a16:creationId xmlns:a16="http://schemas.microsoft.com/office/drawing/2014/main" id="{F8E1932D-5C39-4F00-ADA5-800EACE5B6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7549" y="844198"/>
              <a:ext cx="1627712" cy="221543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200" b="1">
                  <a:latin typeface="Meiryo UI" panose="020B0604030504040204" pitchFamily="50" charset="-128"/>
                  <a:ea typeface="Meiryo UI" panose="020B0604030504040204" pitchFamily="50" charset="-128"/>
                </a:rPr>
                <a:t>計画の構成</a:t>
              </a:r>
            </a:p>
          </p:txBody>
        </p:sp>
        <p:pic>
          <p:nvPicPr>
            <p:cNvPr id="30" name="図 2">
              <a:extLst>
                <a:ext uri="{FF2B5EF4-FFF2-40B4-BE49-F238E27FC236}">
                  <a16:creationId xmlns:a16="http://schemas.microsoft.com/office/drawing/2014/main" id="{3F5FBA59-A845-40EB-AB4C-FDE0A45DE5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7548" y="1195881"/>
              <a:ext cx="5390132" cy="28210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000369-BBC8-13CC-36F3-CFD3C7DE1093}"/>
              </a:ext>
            </a:extLst>
          </p:cNvPr>
          <p:cNvSpPr txBox="1">
            <a:spLocks/>
          </p:cNvSpPr>
          <p:nvPr/>
        </p:nvSpPr>
        <p:spPr>
          <a:xfrm>
            <a:off x="8483600" y="6530975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2EF9F9-C4E8-46B2-BBF1-33E3162B856A}" type="slidenum">
              <a:rPr lang="ja-JP" altLang="en-US" smtClean="0"/>
              <a:pPr/>
              <a:t>112</a:t>
            </a:fld>
            <a:endParaRPr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E87A1DF-FD9A-DD83-811E-B39172D1616D}"/>
              </a:ext>
            </a:extLst>
          </p:cNvPr>
          <p:cNvSpPr/>
          <p:nvPr/>
        </p:nvSpPr>
        <p:spPr>
          <a:xfrm>
            <a:off x="4186989" y="1549667"/>
            <a:ext cx="2059807" cy="4206231"/>
          </a:xfrm>
          <a:prstGeom prst="rect">
            <a:avLst/>
          </a:prstGeom>
          <a:noFill/>
          <a:ln w="57150" cmpd="dbl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5B9A0091-B2A0-C819-F473-B98F7A0C6F22}"/>
              </a:ext>
            </a:extLst>
          </p:cNvPr>
          <p:cNvSpPr/>
          <p:nvPr/>
        </p:nvSpPr>
        <p:spPr>
          <a:xfrm flipH="1">
            <a:off x="6323337" y="3652782"/>
            <a:ext cx="1568918" cy="798897"/>
          </a:xfrm>
          <a:prstGeom prst="homePlate">
            <a:avLst/>
          </a:prstGeom>
          <a:solidFill>
            <a:srgbClr val="FFFF00"/>
          </a:solidFill>
          <a:ln w="50800" cmpd="dbl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0000"/>
                </a:solidFill>
              </a:rPr>
              <a:t>設備関連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algn="ctr"/>
            <a:r>
              <a:rPr lang="ja-JP" altLang="en-US" dirty="0">
                <a:solidFill>
                  <a:srgbClr val="FF0000"/>
                </a:solidFill>
              </a:rPr>
              <a:t>（見直し）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804C55C-4B3F-240B-0817-68B5E6F16560}"/>
              </a:ext>
            </a:extLst>
          </p:cNvPr>
          <p:cNvSpPr txBox="1"/>
          <p:nvPr/>
        </p:nvSpPr>
        <p:spPr>
          <a:xfrm>
            <a:off x="7466368" y="93272"/>
            <a:ext cx="15176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資料２－④ー５</a:t>
            </a:r>
          </a:p>
        </p:txBody>
      </p:sp>
    </p:spTree>
    <p:extLst>
      <p:ext uri="{BB962C8B-B14F-4D97-AF65-F5344CB8AC3E}">
        <p14:creationId xmlns:p14="http://schemas.microsoft.com/office/powerpoint/2010/main" val="674384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222C6A26-9AC7-2E43-6F92-F9E05639B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700" y="0"/>
            <a:ext cx="9156538" cy="37516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68513" tIns="34256" rIns="68513" bIns="34256" anchor="ctr"/>
          <a:lstStyle/>
          <a:p>
            <a:pPr algn="just">
              <a:lnSpc>
                <a:spcPts val="975"/>
              </a:lnSpc>
              <a:defRPr/>
            </a:pPr>
            <a:endParaRPr lang="en-US" altLang="ja-JP" sz="2800" b="1" kern="100" dirty="0">
              <a:solidFill>
                <a:schemeClr val="bg1"/>
              </a:solidFill>
              <a:latin typeface="Century"/>
              <a:ea typeface="Meiryo UI"/>
              <a:cs typeface="Times New Roman"/>
            </a:endParaRPr>
          </a:p>
          <a:p>
            <a:pPr algn="just">
              <a:lnSpc>
                <a:spcPts val="975"/>
              </a:lnSpc>
              <a:defRPr/>
            </a:pPr>
            <a:endParaRPr lang="en-US" altLang="ja-JP" sz="2800" b="1" kern="100" dirty="0">
              <a:solidFill>
                <a:schemeClr val="bg1"/>
              </a:solidFill>
              <a:latin typeface="Century"/>
              <a:ea typeface="Meiryo UI"/>
              <a:cs typeface="Times New Roman"/>
            </a:endParaRPr>
          </a:p>
          <a:p>
            <a:pPr algn="just">
              <a:lnSpc>
                <a:spcPts val="975"/>
              </a:lnSpc>
              <a:defRPr/>
            </a:pPr>
            <a:r>
              <a:rPr lang="ja-JP" altLang="en-US" sz="2800" b="1" kern="100" dirty="0">
                <a:solidFill>
                  <a:schemeClr val="bg1"/>
                </a:solidFill>
                <a:latin typeface="Century"/>
                <a:ea typeface="Meiryo UI"/>
                <a:cs typeface="Times New Roman"/>
              </a:rPr>
              <a:t>■行動計画　見直し（公園設備）</a:t>
            </a:r>
            <a:endParaRPr lang="en-US" altLang="zh-TW" sz="28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0244D9CF-9EA1-13C8-4DEE-88F5AB529E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012249"/>
              </p:ext>
            </p:extLst>
          </p:nvPr>
        </p:nvGraphicFramePr>
        <p:xfrm>
          <a:off x="432688" y="559627"/>
          <a:ext cx="8265761" cy="6004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7366">
                  <a:extLst>
                    <a:ext uri="{9D8B030D-6E8A-4147-A177-3AD203B41FA5}">
                      <a16:colId xmlns:a16="http://schemas.microsoft.com/office/drawing/2014/main" val="4212246924"/>
                    </a:ext>
                  </a:extLst>
                </a:gridCol>
                <a:gridCol w="2855051">
                  <a:extLst>
                    <a:ext uri="{9D8B030D-6E8A-4147-A177-3AD203B41FA5}">
                      <a16:colId xmlns:a16="http://schemas.microsoft.com/office/drawing/2014/main" val="3175849040"/>
                    </a:ext>
                  </a:extLst>
                </a:gridCol>
                <a:gridCol w="3306978">
                  <a:extLst>
                    <a:ext uri="{9D8B030D-6E8A-4147-A177-3AD203B41FA5}">
                      <a16:colId xmlns:a16="http://schemas.microsoft.com/office/drawing/2014/main" val="1200000735"/>
                    </a:ext>
                  </a:extLst>
                </a:gridCol>
                <a:gridCol w="1726366">
                  <a:extLst>
                    <a:ext uri="{9D8B030D-6E8A-4147-A177-3AD203B41FA5}">
                      <a16:colId xmlns:a16="http://schemas.microsoft.com/office/drawing/2014/main" val="1871519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№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項　目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細　　目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見直しの内容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636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</a:t>
                      </a: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公園施設行動計画の構成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●構成 ●対象期間 ●参照すべき基準類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184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２</a:t>
                      </a: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維持管理・更新の現状と課題 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●施設の現状（本計画の対象施設）</a:t>
                      </a:r>
                      <a:endParaRPr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●点検、維持管理の現状（整理と分析）</a:t>
                      </a:r>
                      <a:endParaRPr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●公園施設における課題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543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３</a:t>
                      </a: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戦略的維持管理の方針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●公園施設における維持管理方針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1152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４</a:t>
                      </a: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効率的・効果的な維持管理の推進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●維持管理業務のフロー、ロードマップ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125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１）点検、診断・評価の手法や体制等の充実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1000" b="1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●</a:t>
                      </a:r>
                      <a:r>
                        <a:rPr kumimoji="1" lang="ja-JP" altLang="ja-JP" sz="10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点検業務（点検～診断・評価）の充実</a:t>
                      </a:r>
                    </a:p>
                    <a:p>
                      <a:r>
                        <a:rPr kumimoji="1" lang="ja-JP" altLang="ja-JP" sz="1000" b="1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●</a:t>
                      </a:r>
                      <a:r>
                        <a:rPr kumimoji="1" lang="ja-JP" altLang="ja-JP" sz="10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点検業務のプロセス、選定　●診断・評価基準</a:t>
                      </a:r>
                      <a:endParaRPr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ja-JP" sz="10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●点検、診断・評価の質の向上・確保のための方策</a:t>
                      </a:r>
                      <a:endParaRPr kumimoji="1" lang="en-US" altLang="ja-JP" sz="1000" kern="1200" dirty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10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●データ蓄積・活用・管理の方策</a:t>
                      </a: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点検結果の電子化と蓄積データの利用を明記</a:t>
                      </a:r>
                    </a:p>
                    <a:p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806583"/>
                  </a:ext>
                </a:extLst>
              </a:tr>
              <a:tr h="157096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２）施設特性に応じた維持管理手法の体系化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ja-JP" sz="10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●維持管理手法の設定、具体的な取組</a:t>
                      </a:r>
                    </a:p>
                    <a:p>
                      <a:r>
                        <a:rPr kumimoji="1" lang="ja-JP" altLang="ja-JP" sz="10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●維持管理水準の設定</a:t>
                      </a:r>
                      <a:r>
                        <a:rPr kumimoji="1" lang="ja-JP" altLang="en-US" sz="10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　</a:t>
                      </a:r>
                      <a:r>
                        <a:rPr kumimoji="1" lang="ja-JP" altLang="ja-JP" sz="10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●更新の考え方（目標寿命等）</a:t>
                      </a:r>
                    </a:p>
                    <a:p>
                      <a:r>
                        <a:rPr kumimoji="1" lang="ja-JP" altLang="en-US" sz="10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●</a:t>
                      </a:r>
                      <a:r>
                        <a:rPr kumimoji="1" lang="ja-JP" altLang="ja-JP" sz="10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更新判定フロー、具体的な検討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目標寿命の考え方に設備項目を追加</a:t>
                      </a:r>
                    </a:p>
                    <a:p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780087"/>
                  </a:ext>
                </a:extLst>
              </a:tr>
              <a:tr h="376974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３）重点化指標・優先順位の考え方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ja-JP" sz="10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●当該分野・施設における重点化指標・優先順位の考え方</a:t>
                      </a:r>
                    </a:p>
                    <a:p>
                      <a:r>
                        <a:rPr kumimoji="1" lang="ja-JP" altLang="en-US" sz="10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●</a:t>
                      </a:r>
                      <a:r>
                        <a:rPr kumimoji="1" lang="ja-JP" altLang="ja-JP" sz="10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リスクに着目した重点化の考え方、社会的影響度</a:t>
                      </a:r>
                    </a:p>
                    <a:p>
                      <a:r>
                        <a:rPr kumimoji="1" lang="ja-JP" altLang="en-US" sz="10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●</a:t>
                      </a:r>
                      <a:r>
                        <a:rPr kumimoji="1" lang="ja-JP" altLang="ja-JP" sz="10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重点化指標（優先順位の判断要素）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1987311"/>
                  </a:ext>
                </a:extLst>
              </a:tr>
              <a:tr h="481689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４）日常的な維持管理の着実な実践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ja-JP" sz="10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●パトロール計画の策定</a:t>
                      </a:r>
                    </a:p>
                    <a:p>
                      <a:r>
                        <a:rPr kumimoji="1" lang="ja-JP" altLang="ja-JP" sz="10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●維持管理作業計画の策定</a:t>
                      </a:r>
                      <a:r>
                        <a:rPr kumimoji="1" lang="ja-JP" altLang="en-US" sz="10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　</a:t>
                      </a:r>
                      <a:r>
                        <a:rPr kumimoji="1" lang="ja-JP" altLang="ja-JP" sz="10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●府民協働の取組</a:t>
                      </a:r>
                    </a:p>
                    <a:p>
                      <a:r>
                        <a:rPr kumimoji="1" lang="ja-JP" altLang="ja-JP" sz="10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●データ蓄積・管理の取扱いルール</a:t>
                      </a: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維持管理データベースの活用を明確化</a:t>
                      </a: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0394294"/>
                  </a:ext>
                </a:extLst>
              </a:tr>
              <a:tr h="167544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５）維持管理を見通した新設工事上の工夫 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10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●維持管理を踏まえた新設へのフィードバックのための方策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110694"/>
                  </a:ext>
                </a:extLst>
              </a:tr>
              <a:tr h="167544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６）新たな技術、材料、工法の活用と促進策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ja-JP" sz="1000" b="1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●</a:t>
                      </a:r>
                      <a:r>
                        <a:rPr kumimoji="1" lang="ja-JP" altLang="ja-JP" sz="10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新材料、技術、新工法の開発、促進策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815124"/>
                  </a:ext>
                </a:extLst>
              </a:tr>
              <a:tr h="167544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u="none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７）公園</a:t>
                      </a:r>
                      <a:r>
                        <a:rPr kumimoji="1" lang="ja-JP" altLang="ja-JP" sz="1000" b="0" u="none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機能や公園施設に関する再整備の視点</a:t>
                      </a:r>
                      <a:endParaRPr kumimoji="1" lang="en-US" altLang="ja-JP" sz="1000" b="0" u="none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ja-JP" sz="10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●公園再整備の考え方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851880"/>
                  </a:ext>
                </a:extLst>
              </a:tr>
              <a:tr h="16754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持続可能な維持管理の仕組みづくり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1000" b="0" u="none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１）人材の育成と確保、技術力の向上と継承の方策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デジタル技術の活用を追加</a:t>
                      </a: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2671016"/>
                  </a:ext>
                </a:extLst>
              </a:tr>
              <a:tr h="167544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ja-JP" sz="1000" b="0" u="none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２）現場や地域を重視した維持管理の具体的取組</a:t>
                      </a:r>
                      <a:endParaRPr kumimoji="1" lang="ja-JP" altLang="en-US" sz="1000" b="0" u="none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9509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ja-JP" sz="1000" b="0" u="none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３）維持管理業務の改善と魅力向上のあり方</a:t>
                      </a:r>
                      <a:endParaRPr kumimoji="1" lang="ja-JP" altLang="en-US" sz="1000" b="0" u="none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013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維持管理マネジメント 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１）マネジメント体制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017615"/>
                  </a:ext>
                </a:extLst>
              </a:tr>
              <a:tr h="272259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ja-JP" sz="10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●当該分野・施設におけるマネジメント体制</a:t>
                      </a:r>
                    </a:p>
                    <a:p>
                      <a:r>
                        <a:rPr kumimoji="1" lang="ja-JP" altLang="ja-JP" sz="10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●当該分野・施設における事業評価の方法</a:t>
                      </a: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67713"/>
                  </a:ext>
                </a:extLst>
              </a:tr>
            </a:tbl>
          </a:graphicData>
        </a:graphic>
      </p:graphicFrame>
      <p:sp>
        <p:nvSpPr>
          <p:cNvPr id="8" name="スライド番号プレースホルダー 3">
            <a:extLst>
              <a:ext uri="{FF2B5EF4-FFF2-40B4-BE49-F238E27FC236}">
                <a16:creationId xmlns:a16="http://schemas.microsoft.com/office/drawing/2014/main" id="{E1EC8F7B-CC0E-40CF-B9AA-FD7FC81E9702}"/>
              </a:ext>
            </a:extLst>
          </p:cNvPr>
          <p:cNvSpPr txBox="1">
            <a:spLocks/>
          </p:cNvSpPr>
          <p:nvPr/>
        </p:nvSpPr>
        <p:spPr>
          <a:xfrm>
            <a:off x="8483600" y="6465912"/>
            <a:ext cx="660400" cy="426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2EF9F9-C4E8-46B2-BBF1-33E3162B856A}" type="slidenum">
              <a:rPr lang="ja-JP" altLang="en-US" smtClean="0"/>
              <a:pPr/>
              <a:t>113</a:t>
            </a:fld>
            <a:endParaRPr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4B57A93-DDBE-94B6-285F-82E45D567085}"/>
              </a:ext>
            </a:extLst>
          </p:cNvPr>
          <p:cNvSpPr txBox="1"/>
          <p:nvPr/>
        </p:nvSpPr>
        <p:spPr>
          <a:xfrm>
            <a:off x="7466368" y="93272"/>
            <a:ext cx="15176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資料２－④ー５</a:t>
            </a:r>
          </a:p>
        </p:txBody>
      </p:sp>
    </p:spTree>
    <p:extLst>
      <p:ext uri="{BB962C8B-B14F-4D97-AF65-F5344CB8AC3E}">
        <p14:creationId xmlns:p14="http://schemas.microsoft.com/office/powerpoint/2010/main" val="1902654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2170" y="0"/>
            <a:ext cx="9141830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４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.</a:t>
            </a:r>
            <a:r>
              <a:rPr kumimoji="1" lang="ja-JP" altLang="en-US" sz="2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現計画の検証、課題抽出及び取組方針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lang="ja-JP" altLang="en-US" sz="28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114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3960DFE-7576-46F2-A452-518A82907792}"/>
              </a:ext>
            </a:extLst>
          </p:cNvPr>
          <p:cNvSpPr txBox="1"/>
          <p:nvPr/>
        </p:nvSpPr>
        <p:spPr>
          <a:xfrm>
            <a:off x="261145" y="1253053"/>
            <a:ext cx="354123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kern="100" dirty="0">
                <a:latin typeface="Meiryo UI" panose="020B0604030504040204" pitchFamily="50" charset="-128"/>
                <a:ea typeface="Meiryo UI" panose="020B0604030504040204" pitchFamily="50" charset="-128"/>
              </a:rPr>
              <a:t>◆検証結果に基づく課題　</a:t>
            </a:r>
            <a:endParaRPr lang="en-US" altLang="ja-JP" sz="2000" kern="1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7C7475C0-6348-5163-93ED-27BBF1AE7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990283"/>
              </p:ext>
            </p:extLst>
          </p:nvPr>
        </p:nvGraphicFramePr>
        <p:xfrm>
          <a:off x="399393" y="1767372"/>
          <a:ext cx="8551479" cy="3944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435">
                  <a:extLst>
                    <a:ext uri="{9D8B030D-6E8A-4147-A177-3AD203B41FA5}">
                      <a16:colId xmlns:a16="http://schemas.microsoft.com/office/drawing/2014/main" val="1047732090"/>
                    </a:ext>
                  </a:extLst>
                </a:gridCol>
                <a:gridCol w="1752106">
                  <a:extLst>
                    <a:ext uri="{9D8B030D-6E8A-4147-A177-3AD203B41FA5}">
                      <a16:colId xmlns:a16="http://schemas.microsoft.com/office/drawing/2014/main" val="284509453"/>
                    </a:ext>
                  </a:extLst>
                </a:gridCol>
                <a:gridCol w="3023370">
                  <a:extLst>
                    <a:ext uri="{9D8B030D-6E8A-4147-A177-3AD203B41FA5}">
                      <a16:colId xmlns:a16="http://schemas.microsoft.com/office/drawing/2014/main" val="2342667164"/>
                    </a:ext>
                  </a:extLst>
                </a:gridCol>
                <a:gridCol w="3186568">
                  <a:extLst>
                    <a:ext uri="{9D8B030D-6E8A-4147-A177-3AD203B41FA5}">
                      <a16:colId xmlns:a16="http://schemas.microsoft.com/office/drawing/2014/main" val="3695324082"/>
                    </a:ext>
                  </a:extLst>
                </a:gridCol>
              </a:tblGrid>
              <a:tr h="4226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項　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課　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取組方針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8871926"/>
                  </a:ext>
                </a:extLst>
              </a:tr>
              <a:tr h="98623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⑪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設備の寿命の考え方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同じ設備分類内で、寿命が異なるものが存在するが、類似設備の年数設定を参考に管理をしているものがある。</a:t>
                      </a:r>
                      <a:endParaRPr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設備分類を細分化、追加することで、より適切な目標寿命の</a:t>
                      </a:r>
                      <a:r>
                        <a:rPr lang="ja-JP" altLang="en-US" sz="12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設定を行うなど、更に</a:t>
                      </a:r>
                      <a:r>
                        <a:rPr lang="ja-JP" altLang="en-US" sz="12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効率的・効果的な維持管理を目指す。</a:t>
                      </a:r>
                      <a:endParaRPr lang="en-US" altLang="ja-JP" sz="12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020908"/>
                  </a:ext>
                </a:extLst>
              </a:tr>
              <a:tr h="98623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⑭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データの蓄積管理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・指定管理者のデータは蓄積されているが、維</a:t>
                      </a:r>
                      <a:endParaRPr lang="en-US" altLang="ja-JP" sz="12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lang="ja-JP" altLang="en-US" sz="12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持管理</a:t>
                      </a:r>
                      <a:r>
                        <a:rPr lang="en-US" altLang="ja-JP" sz="12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DB</a:t>
                      </a:r>
                      <a:r>
                        <a:rPr lang="ja-JP" altLang="en-US" sz="12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への登録が十分に出来ていない。</a:t>
                      </a:r>
                      <a:endParaRPr lang="en-US" altLang="ja-JP" sz="12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lang="ja-JP" altLang="en-US" sz="12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・点検データの活用が十分にできていない。</a:t>
                      </a:r>
                      <a:endParaRPr lang="en-US" altLang="ja-JP" sz="12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・点検記録データを維持管理</a:t>
                      </a:r>
                      <a:r>
                        <a:rPr lang="en-US" altLang="ja-JP" sz="12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DB</a:t>
                      </a:r>
                      <a:r>
                        <a:rPr lang="ja-JP" altLang="en-US" sz="12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に登録し、データ</a:t>
                      </a:r>
                      <a:endParaRPr lang="en-US" altLang="ja-JP" sz="12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lang="ja-JP" altLang="en-US" sz="12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の共有を図る。</a:t>
                      </a:r>
                      <a:endParaRPr lang="en-US" altLang="ja-JP" sz="12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lang="ja-JP" altLang="en-US" sz="12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・データ蓄積による傾向管理などに利用し、 充実</a:t>
                      </a:r>
                      <a:endParaRPr lang="en-US" altLang="ja-JP" sz="12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lang="ja-JP" altLang="en-US" sz="12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を図る。</a:t>
                      </a:r>
                      <a:endParaRPr lang="en-US" altLang="ja-JP" sz="12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657078"/>
                  </a:ext>
                </a:extLst>
              </a:tr>
              <a:tr h="1549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⑰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人材育成と確保、技術力の向上と継承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職員が減少し、個人が担う業務量が増えることが懸念され、技術の継承に必要な時間が十分に確保できない。</a:t>
                      </a:r>
                      <a:endParaRPr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algun Gothic Semilight" panose="020B0502040204020203" pitchFamily="50" charset="-128"/>
                        </a:rPr>
                        <a:t>職員の減少に対する個人にかかる業務負荷の軽減（時間の確保）と技術水準（技術力）の維持を主目的としつつ、非常時の府民への安全確保（防災上）も目的に、デジタル技術を活用していく。</a:t>
                      </a:r>
                      <a:endParaRPr lang="en-US" altLang="ja-JP" sz="1200" kern="100" dirty="0">
                        <a:solidFill>
                          <a:prstClr val="black"/>
                        </a:solidFill>
                        <a:latin typeface="+mn-lt"/>
                        <a:ea typeface="+mn-ea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ja-JP" sz="12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944726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0C68642-B113-490E-AE45-9708E8136BC0}"/>
              </a:ext>
            </a:extLst>
          </p:cNvPr>
          <p:cNvSpPr txBox="1"/>
          <p:nvPr/>
        </p:nvSpPr>
        <p:spPr>
          <a:xfrm>
            <a:off x="-6928" y="553997"/>
            <a:ext cx="9157856" cy="400110"/>
          </a:xfrm>
          <a:prstGeom prst="rect">
            <a:avLst/>
          </a:prstGeom>
          <a:solidFill>
            <a:srgbClr val="FFD653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【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第１回設備部会資料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】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現計画における課題 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《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公園設備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》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9BD346-3300-9A0B-2D42-AD78130FF3BA}"/>
              </a:ext>
            </a:extLst>
          </p:cNvPr>
          <p:cNvSpPr txBox="1"/>
          <p:nvPr/>
        </p:nvSpPr>
        <p:spPr>
          <a:xfrm>
            <a:off x="7466368" y="93272"/>
            <a:ext cx="15176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資料２－④ー５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6506789-6053-428D-A2FE-4297EFFF1267}"/>
              </a:ext>
            </a:extLst>
          </p:cNvPr>
          <p:cNvSpPr txBox="1"/>
          <p:nvPr/>
        </p:nvSpPr>
        <p:spPr>
          <a:xfrm>
            <a:off x="7466368" y="2962118"/>
            <a:ext cx="1429152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関連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P115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P116</a:t>
            </a:r>
            <a:endParaRPr kumimoji="1" lang="ja-JP" altLang="en-US" sz="1200" dirty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34BB194-41E7-46F6-9CF3-9EE248ABCD7B}"/>
              </a:ext>
            </a:extLst>
          </p:cNvPr>
          <p:cNvSpPr txBox="1"/>
          <p:nvPr/>
        </p:nvSpPr>
        <p:spPr>
          <a:xfrm>
            <a:off x="7244255" y="3927368"/>
            <a:ext cx="1660899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関連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P117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P118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P119 </a:t>
            </a:r>
            <a:endParaRPr kumimoji="1" lang="ja-JP" altLang="en-US" sz="1200" dirty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E9A48FC-4C84-4DED-AF5A-ECF27DBE7A7F}"/>
              </a:ext>
            </a:extLst>
          </p:cNvPr>
          <p:cNvSpPr txBox="1"/>
          <p:nvPr/>
        </p:nvSpPr>
        <p:spPr>
          <a:xfrm>
            <a:off x="7466368" y="5427719"/>
            <a:ext cx="1438786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関連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P120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P121</a:t>
            </a:r>
            <a:endParaRPr kumimoji="1" lang="ja-JP" altLang="en-US" sz="1200" dirty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4477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5D66B-0862-6245-A0D8-6521D78D3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178EEF5-250F-884F-C210-29D3378CDDFE}"/>
              </a:ext>
            </a:extLst>
          </p:cNvPr>
          <p:cNvSpPr txBox="1"/>
          <p:nvPr/>
        </p:nvSpPr>
        <p:spPr>
          <a:xfrm>
            <a:off x="-13856" y="0"/>
            <a:ext cx="9157855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４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.</a:t>
            </a:r>
            <a:r>
              <a:rPr kumimoji="1" lang="ja-JP" altLang="en-US" sz="2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現計画の検証、課題抽出及び取組方針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DC654C7-CE25-008C-E3A4-E92E412D79BF}"/>
              </a:ext>
            </a:extLst>
          </p:cNvPr>
          <p:cNvSpPr txBox="1"/>
          <p:nvPr/>
        </p:nvSpPr>
        <p:spPr>
          <a:xfrm>
            <a:off x="113109" y="1154148"/>
            <a:ext cx="3781527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2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現計画</a:t>
            </a: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</a:rPr>
              <a:t>の記載内容</a:t>
            </a:r>
            <a:r>
              <a:rPr lang="en-US" altLang="ja-JP" sz="12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marL="0" marR="0" lvl="0" indent="0" algn="l" defTabSz="925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25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/>
              <a:t>施設・設備の劣化・損傷状況は、利用環境等の影響を受けるため、その寿命を一律に定め ることは困難であるが、更新の検討を行うための一つの目安として、国の基準における耐用 年数、使用実績に基づく耐用年数などがある。また、設備（機械等）や遊具などでは、製造 メーカー推奨の交換時期（工学的寿命）が示されている場合もあるので、これらも検討の際 の参考となる。公園関連設備の寿命について、国の基準や過去からの使用実績等などから、 目標寿命を設定し、表４</a:t>
            </a:r>
            <a:r>
              <a:rPr lang="en-US" altLang="ja-JP" sz="1200" dirty="0"/>
              <a:t>.</a:t>
            </a:r>
            <a:r>
              <a:rPr lang="ja-JP" altLang="en-US" sz="1200" dirty="0"/>
              <a:t>２－</a:t>
            </a:r>
            <a:r>
              <a:rPr lang="en-US" altLang="ja-JP" sz="1200" dirty="0"/>
              <a:t>9 </a:t>
            </a:r>
            <a:r>
              <a:rPr lang="ja-JP" altLang="en-US" sz="1200" dirty="0"/>
              <a:t>に示す。 </a:t>
            </a:r>
            <a:endParaRPr lang="en-US" altLang="ja-JP" sz="1200" kern="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25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25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25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sz="1200" kern="1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フローチャート: 組合せ 13">
            <a:extLst>
              <a:ext uri="{FF2B5EF4-FFF2-40B4-BE49-F238E27FC236}">
                <a16:creationId xmlns:a16="http://schemas.microsoft.com/office/drawing/2014/main" id="{35CEC422-7D22-6577-6C10-C59D0EBF8104}"/>
              </a:ext>
            </a:extLst>
          </p:cNvPr>
          <p:cNvSpPr/>
          <p:nvPr/>
        </p:nvSpPr>
        <p:spPr>
          <a:xfrm rot="16200000">
            <a:off x="3523538" y="2557298"/>
            <a:ext cx="1614115" cy="391376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8FA82F52-CB94-2A34-7DF8-D2F4E5395598}"/>
              </a:ext>
            </a:extLst>
          </p:cNvPr>
          <p:cNvGrpSpPr/>
          <p:nvPr/>
        </p:nvGrpSpPr>
        <p:grpSpPr>
          <a:xfrm>
            <a:off x="4806627" y="1184226"/>
            <a:ext cx="3605854" cy="4804632"/>
            <a:chOff x="5296845" y="1210398"/>
            <a:chExt cx="2834424" cy="3966936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6D37027F-76CF-4717-6E94-1EB8DE6C81BA}"/>
                </a:ext>
              </a:extLst>
            </p:cNvPr>
            <p:cNvSpPr txBox="1"/>
            <p:nvPr/>
          </p:nvSpPr>
          <p:spPr>
            <a:xfrm>
              <a:off x="5312492" y="1210398"/>
              <a:ext cx="2818777" cy="10497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just"/>
              <a:r>
                <a:rPr lang="en-US" altLang="ja-JP" sz="1200" kern="100" dirty="0">
                  <a:effectLst/>
                  <a:latin typeface="HGｺﾞｼｯｸM 見出し"/>
                </a:rPr>
                <a:t>【</a:t>
              </a:r>
              <a:r>
                <a:rPr lang="ja-JP" altLang="en-US" sz="1200" kern="100" dirty="0">
                  <a:effectLst/>
                  <a:latin typeface="HGｺﾞｼｯｸM 見出し"/>
                </a:rPr>
                <a:t>検証</a:t>
              </a:r>
              <a:r>
                <a:rPr lang="en-US" altLang="ja-JP" sz="1200" kern="100" dirty="0">
                  <a:effectLst/>
                  <a:latin typeface="HGｺﾞｼｯｸM 見出し"/>
                </a:rPr>
                <a:t>】</a:t>
              </a:r>
            </a:p>
            <a:p>
              <a:pPr algn="just"/>
              <a:r>
                <a:rPr lang="ja-JP" altLang="en-US" sz="1200" kern="100" dirty="0">
                  <a:latin typeface="HGｺﾞｼｯｸM 見出し"/>
                </a:rPr>
                <a:t>　　　Ａ：実施</a:t>
              </a:r>
              <a:r>
                <a:rPr lang="ja-JP" altLang="en-US" sz="1200" kern="100" dirty="0">
                  <a:effectLst/>
                  <a:latin typeface="HGｺﾞｼｯｸM 見出し"/>
                </a:rPr>
                <a:t>状況　　　　　　　　〇</a:t>
              </a:r>
              <a:r>
                <a:rPr lang="ja-JP" altLang="en-US" sz="1200" kern="100" dirty="0">
                  <a:latin typeface="HGｺﾞｼｯｸM 見出し"/>
                </a:rPr>
                <a:t>　</a:t>
              </a:r>
              <a:endParaRPr lang="en-US" altLang="ja-JP" sz="1200" kern="100" dirty="0">
                <a:latin typeface="HGｺﾞｼｯｸM 見出し"/>
              </a:endParaRPr>
            </a:p>
            <a:p>
              <a:pPr algn="just"/>
              <a:r>
                <a:rPr lang="ja-JP" altLang="en-US" sz="1200" kern="100" dirty="0">
                  <a:effectLst/>
                  <a:latin typeface="HGｺﾞｼｯｸM 見出し"/>
                </a:rPr>
                <a:t>　　　Ｂ：実施評価　　　　　　　　</a:t>
              </a:r>
              <a:r>
                <a:rPr lang="ja-JP" altLang="en-US" sz="1200" b="1" kern="100" dirty="0">
                  <a:effectLst/>
                  <a:latin typeface="HGｺﾞｼｯｸM 見出し"/>
                </a:rPr>
                <a:t>△</a:t>
              </a:r>
              <a:r>
                <a:rPr lang="ja-JP" altLang="en-US" sz="1200" kern="100" dirty="0">
                  <a:latin typeface="HGｺﾞｼｯｸM 見出し"/>
                </a:rPr>
                <a:t>　　</a:t>
              </a:r>
              <a:endParaRPr lang="en-US" altLang="ja-JP" sz="1200" kern="100" dirty="0">
                <a:latin typeface="HGｺﾞｼｯｸM 見出し"/>
              </a:endParaRPr>
            </a:p>
            <a:p>
              <a:pPr algn="just"/>
              <a:r>
                <a:rPr lang="ja-JP" altLang="en-US" sz="1200" kern="100" dirty="0">
                  <a:effectLst/>
                  <a:latin typeface="HGｺﾞｼｯｸM 見出し"/>
                </a:rPr>
                <a:t>　　　Ｃ：将　来</a:t>
              </a:r>
              <a:r>
                <a:rPr kumimoji="1" lang="ja-JP" altLang="en-US" sz="1200" i="0" u="none" strike="noStrike" kern="1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GｺﾞｼｯｸM 見出し"/>
                  <a:ea typeface="HGｺﾞｼｯｸM" panose="020B0609000000000000" pitchFamily="49" charset="-128"/>
                </a:rPr>
                <a:t>（</a:t>
              </a:r>
              <a:r>
                <a:rPr kumimoji="1" lang="en-US" altLang="ja-JP" sz="1200" i="0" u="none" strike="noStrike" kern="1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GｺﾞｼｯｸM 見出し"/>
                  <a:ea typeface="HGｺﾞｼｯｸM" panose="020B0609000000000000" pitchFamily="49" charset="-128"/>
                </a:rPr>
                <a:t>10</a:t>
              </a:r>
              <a:r>
                <a:rPr kumimoji="1" lang="ja-JP" altLang="en-US" sz="1200" i="0" u="none" strike="noStrike" kern="1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GｺﾞｼｯｸM 見出し"/>
                  <a:ea typeface="HGｺﾞｼｯｸM" panose="020B0609000000000000" pitchFamily="49" charset="-128"/>
                </a:rPr>
                <a:t>年後の運用）　</a:t>
              </a:r>
              <a:r>
                <a:rPr lang="ja-JP" altLang="en-US" sz="1200" b="1" kern="100" dirty="0">
                  <a:effectLst/>
                  <a:latin typeface="HGｺﾞｼｯｸM 見出し"/>
                  <a:ea typeface="HGｺﾞｼｯｸM" panose="020B0609000000000000" pitchFamily="49" charset="-128"/>
                </a:rPr>
                <a:t>△</a:t>
              </a:r>
              <a:endParaRPr lang="en-US" altLang="ja-JP" sz="1200" b="1" kern="100" dirty="0">
                <a:effectLst/>
                <a:latin typeface="HGｺﾞｼｯｸM 見出し"/>
              </a:endParaRPr>
            </a:p>
            <a:p>
              <a:pPr algn="just"/>
              <a:endParaRPr lang="en-US" altLang="ja-JP" sz="1200" kern="100" dirty="0">
                <a:effectLst/>
                <a:latin typeface="HGｺﾞｼｯｸM 見出し"/>
              </a:endParaRPr>
            </a:p>
            <a:p>
              <a:pPr algn="just"/>
              <a:endParaRPr lang="en-US" altLang="ja-JP" sz="1200" kern="100" dirty="0">
                <a:effectLst/>
                <a:latin typeface="HGｺﾞｼｯｸM 見出し"/>
              </a:endParaRPr>
            </a:p>
            <a:p>
              <a:pPr algn="just"/>
              <a:endParaRPr lang="en-US" altLang="ja-JP" sz="1200" kern="100" dirty="0">
                <a:effectLst/>
                <a:latin typeface="HGｺﾞｼｯｸM 見出し"/>
              </a:endParaRPr>
            </a:p>
            <a:p>
              <a:pPr algn="just"/>
              <a:endParaRPr lang="en-US" altLang="ja-JP" sz="1200" kern="100" dirty="0">
                <a:effectLst/>
                <a:latin typeface="HGｺﾞｼｯｸM 見出し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69632DA3-9CB1-E4A8-5548-159BC0B07BCA}"/>
                </a:ext>
              </a:extLst>
            </p:cNvPr>
            <p:cNvSpPr txBox="1"/>
            <p:nvPr/>
          </p:nvSpPr>
          <p:spPr>
            <a:xfrm>
              <a:off x="5296845" y="2807712"/>
              <a:ext cx="2834424" cy="9910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200" kern="100" dirty="0">
                  <a:effectLst/>
                  <a:latin typeface="HGｺﾞｼｯｸM 見出し"/>
                </a:rPr>
                <a:t>【</a:t>
              </a:r>
              <a:r>
                <a:rPr lang="ja-JP" altLang="en-US" sz="1200" kern="100" dirty="0">
                  <a:effectLst/>
                  <a:latin typeface="HGｺﾞｼｯｸM 見出し"/>
                </a:rPr>
                <a:t>課題</a:t>
              </a:r>
              <a:r>
                <a:rPr lang="en-US" altLang="ja-JP" sz="1200" kern="100" dirty="0">
                  <a:effectLst/>
                  <a:latin typeface="HGｺﾞｼｯｸM 見出し"/>
                </a:rPr>
                <a:t>】</a:t>
              </a:r>
            </a:p>
            <a:p>
              <a:endParaRPr lang="en-US" altLang="ja-JP" sz="1200" kern="100" dirty="0">
                <a:effectLst/>
                <a:latin typeface="HGｺﾞｼｯｸM 本文"/>
              </a:endParaRPr>
            </a:p>
            <a:p>
              <a:r>
                <a:rPr lang="ja-JP" altLang="en-US" sz="1200" dirty="0">
                  <a:latin typeface="HGｺﾞｼｯｸM 本文"/>
                </a:rPr>
                <a:t>・同じ設備分類内で、寿命が異なるものが存在す</a:t>
              </a:r>
              <a:endParaRPr lang="en-US" altLang="ja-JP" sz="1200" dirty="0">
                <a:latin typeface="HGｺﾞｼｯｸM 本文"/>
              </a:endParaRPr>
            </a:p>
            <a:p>
              <a:r>
                <a:rPr lang="ja-JP" altLang="en-US" sz="1200" dirty="0">
                  <a:latin typeface="HGｺﾞｼｯｸM 本文"/>
                </a:rPr>
                <a:t>　るが、類似設備の年数設定を参考に管理をして</a:t>
              </a:r>
              <a:endParaRPr lang="en-US" altLang="ja-JP" sz="1200" dirty="0">
                <a:latin typeface="HGｺﾞｼｯｸM 本文"/>
              </a:endParaRPr>
            </a:p>
            <a:p>
              <a:r>
                <a:rPr lang="ja-JP" altLang="en-US" sz="1200" dirty="0">
                  <a:latin typeface="HGｺﾞｼｯｸM 本文"/>
                </a:rPr>
                <a:t>　いるものがある。</a:t>
              </a:r>
              <a:endParaRPr lang="en-US" altLang="ja-JP" sz="1200" dirty="0">
                <a:latin typeface="HGｺﾞｼｯｸM 本文"/>
              </a:endParaRPr>
            </a:p>
            <a:p>
              <a:pPr algn="just"/>
              <a:endParaRPr lang="en-US" altLang="ja-JP" sz="1200" kern="100" dirty="0">
                <a:effectLst/>
                <a:latin typeface="HGｺﾞｼｯｸM 見出し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39837CF9-1632-6CFF-455C-19EE84323B54}"/>
                </a:ext>
              </a:extLst>
            </p:cNvPr>
            <p:cNvSpPr txBox="1"/>
            <p:nvPr/>
          </p:nvSpPr>
          <p:spPr>
            <a:xfrm>
              <a:off x="5296845" y="4186284"/>
              <a:ext cx="2834424" cy="9910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ja-JP" sz="1200" kern="100" dirty="0">
                  <a:effectLst/>
                  <a:latin typeface="HGｺﾞｼｯｸM 見出し"/>
                </a:rPr>
                <a:t>【</a:t>
              </a:r>
              <a:r>
                <a:rPr lang="ja-JP" altLang="en-US" sz="1200" kern="100" dirty="0">
                  <a:latin typeface="HGｺﾞｼｯｸM 見出し"/>
                </a:rPr>
                <a:t>取組方針</a:t>
              </a:r>
              <a:r>
                <a:rPr lang="en-US" altLang="ja-JP" sz="1200" kern="100" dirty="0">
                  <a:effectLst/>
                  <a:latin typeface="HGｺﾞｼｯｸM 見出し"/>
                </a:rPr>
                <a:t>】</a:t>
              </a:r>
            </a:p>
            <a:p>
              <a:endParaRPr lang="en-US" altLang="ja-JP" sz="1200" kern="100" dirty="0">
                <a:effectLst/>
                <a:latin typeface="HGｺﾞｼｯｸM 見出し"/>
              </a:endParaRPr>
            </a:p>
            <a:p>
              <a:r>
                <a:rPr lang="ja-JP" altLang="en-US" sz="1200" kern="100" dirty="0">
                  <a:effectLst/>
                  <a:latin typeface="HGｺﾞｼｯｸM 本文"/>
                </a:rPr>
                <a:t>・設備分類を細分化、追加することで、より適切</a:t>
              </a:r>
              <a:endParaRPr lang="en-US" altLang="ja-JP" sz="1200" kern="100" dirty="0">
                <a:effectLst/>
                <a:latin typeface="HGｺﾞｼｯｸM 本文"/>
              </a:endParaRPr>
            </a:p>
            <a:p>
              <a:r>
                <a:rPr lang="ja-JP" altLang="en-US" sz="1200" kern="100" dirty="0">
                  <a:latin typeface="HGｺﾞｼｯｸM 本文"/>
                </a:rPr>
                <a:t>　</a:t>
              </a:r>
              <a:r>
                <a:rPr lang="ja-JP" altLang="en-US" sz="1200" kern="100" dirty="0">
                  <a:effectLst/>
                  <a:latin typeface="HGｺﾞｼｯｸM 本文"/>
                </a:rPr>
                <a:t>な目標寿命の</a:t>
              </a:r>
              <a:r>
                <a:rPr lang="ja-JP" altLang="en-US" sz="1200" kern="100" dirty="0">
                  <a:latin typeface="HGｺﾞｼｯｸM 本文"/>
                </a:rPr>
                <a:t>設定を行うなど、更に</a:t>
              </a:r>
              <a:r>
                <a:rPr lang="ja-JP" altLang="en-US" sz="1200" kern="100" dirty="0">
                  <a:effectLst/>
                  <a:latin typeface="HGｺﾞｼｯｸM 本文"/>
                </a:rPr>
                <a:t>効率的・効</a:t>
              </a:r>
              <a:endParaRPr lang="en-US" altLang="ja-JP" sz="1200" kern="100" dirty="0">
                <a:effectLst/>
                <a:latin typeface="HGｺﾞｼｯｸM 本文"/>
              </a:endParaRPr>
            </a:p>
            <a:p>
              <a:r>
                <a:rPr lang="ja-JP" altLang="en-US" sz="1200" kern="100" dirty="0">
                  <a:latin typeface="HGｺﾞｼｯｸM 本文"/>
                </a:rPr>
                <a:t>　</a:t>
              </a:r>
              <a:r>
                <a:rPr lang="ja-JP" altLang="en-US" sz="1200" kern="100" dirty="0">
                  <a:effectLst/>
                  <a:latin typeface="HGｺﾞｼｯｸM 本文"/>
                </a:rPr>
                <a:t>果的な維持管理を目指す。</a:t>
              </a:r>
              <a:endParaRPr lang="en-US" altLang="ja-JP" sz="1200" kern="100" dirty="0">
                <a:latin typeface="HGｺﾞｼｯｸM 見出し"/>
              </a:endParaRPr>
            </a:p>
            <a:p>
              <a:endParaRPr lang="en-US" altLang="ja-JP" sz="1200" u="sng" kern="100" dirty="0">
                <a:effectLst/>
                <a:latin typeface="HGｺﾞｼｯｸM 本文"/>
              </a:endParaRPr>
            </a:p>
          </p:txBody>
        </p:sp>
        <p:sp>
          <p:nvSpPr>
            <p:cNvPr id="25" name="フローチャート: 組合せ 24">
              <a:extLst>
                <a:ext uri="{FF2B5EF4-FFF2-40B4-BE49-F238E27FC236}">
                  <a16:creationId xmlns:a16="http://schemas.microsoft.com/office/drawing/2014/main" id="{B72CA948-E981-58CE-B881-D365B7BEABAE}"/>
                </a:ext>
              </a:extLst>
            </p:cNvPr>
            <p:cNvSpPr/>
            <p:nvPr/>
          </p:nvSpPr>
          <p:spPr>
            <a:xfrm>
              <a:off x="5835528" y="2483424"/>
              <a:ext cx="1614115" cy="90607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HGｺﾞｼｯｸM 見出し"/>
              </a:endParaRPr>
            </a:p>
          </p:txBody>
        </p:sp>
        <p:sp>
          <p:nvSpPr>
            <p:cNvPr id="26" name="フローチャート: 組合せ 25">
              <a:extLst>
                <a:ext uri="{FF2B5EF4-FFF2-40B4-BE49-F238E27FC236}">
                  <a16:creationId xmlns:a16="http://schemas.microsoft.com/office/drawing/2014/main" id="{5301D4BD-B8F7-4B0B-0DB7-AFD6772F1A46}"/>
                </a:ext>
              </a:extLst>
            </p:cNvPr>
            <p:cNvSpPr/>
            <p:nvPr/>
          </p:nvSpPr>
          <p:spPr>
            <a:xfrm>
              <a:off x="5835528" y="3872390"/>
              <a:ext cx="1614115" cy="90607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ｺﾞｼｯｸM 見出し"/>
              </a:endParaRPr>
            </a:p>
          </p:txBody>
        </p:sp>
      </p:grpSp>
      <p:pic>
        <p:nvPicPr>
          <p:cNvPr id="8" name="図 7">
            <a:extLst>
              <a:ext uri="{FF2B5EF4-FFF2-40B4-BE49-F238E27FC236}">
                <a16:creationId xmlns:a16="http://schemas.microsoft.com/office/drawing/2014/main" id="{C04FE537-8800-6F05-03A4-D1F3777FFC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91" y="3693304"/>
            <a:ext cx="3149762" cy="1073205"/>
          </a:xfrm>
          <a:prstGeom prst="rect">
            <a:avLst/>
          </a:prstGeom>
        </p:spPr>
      </p:pic>
      <p:sp>
        <p:nvSpPr>
          <p:cNvPr id="9" name="スライド番号プレースホルダー 3">
            <a:extLst>
              <a:ext uri="{FF2B5EF4-FFF2-40B4-BE49-F238E27FC236}">
                <a16:creationId xmlns:a16="http://schemas.microsoft.com/office/drawing/2014/main" id="{A05D78DE-FBB2-5B78-1340-0BDD9EB344DC}"/>
              </a:ext>
            </a:extLst>
          </p:cNvPr>
          <p:cNvSpPr txBox="1">
            <a:spLocks/>
          </p:cNvSpPr>
          <p:nvPr/>
        </p:nvSpPr>
        <p:spPr>
          <a:xfrm>
            <a:off x="8509001" y="6492875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2EF9F9-C4E8-46B2-BBF1-33E3162B856A}" type="slidenum">
              <a:rPr lang="ja-JP" altLang="en-US" smtClean="0"/>
              <a:pPr/>
              <a:t>115</a:t>
            </a:fld>
            <a:endParaRPr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356EC3E-CE9F-4633-AD92-8D8EBD780CFB}"/>
              </a:ext>
            </a:extLst>
          </p:cNvPr>
          <p:cNvSpPr txBox="1"/>
          <p:nvPr/>
        </p:nvSpPr>
        <p:spPr>
          <a:xfrm>
            <a:off x="-13857" y="500240"/>
            <a:ext cx="9157856" cy="400110"/>
          </a:xfrm>
          <a:prstGeom prst="rect">
            <a:avLst/>
          </a:prstGeom>
          <a:solidFill>
            <a:srgbClr val="FFD653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【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第１回設備部会資料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】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 ⑪設備の寿命の考え方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《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公園設備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》</a:t>
            </a:r>
            <a:endParaRPr lang="en-US" altLang="ja-JP" sz="2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4F74FC-0F59-C5B8-5FDC-1875D67F8922}"/>
              </a:ext>
            </a:extLst>
          </p:cNvPr>
          <p:cNvSpPr txBox="1"/>
          <p:nvPr/>
        </p:nvSpPr>
        <p:spPr>
          <a:xfrm>
            <a:off x="7466368" y="93272"/>
            <a:ext cx="15176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資料２－④ー５</a:t>
            </a:r>
          </a:p>
        </p:txBody>
      </p:sp>
    </p:spTree>
    <p:extLst>
      <p:ext uri="{BB962C8B-B14F-4D97-AF65-F5344CB8AC3E}">
        <p14:creationId xmlns:p14="http://schemas.microsoft.com/office/powerpoint/2010/main" val="3773270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0E64AEF-306F-0386-EBBB-2C3EC575DECB}"/>
              </a:ext>
            </a:extLst>
          </p:cNvPr>
          <p:cNvSpPr txBox="1"/>
          <p:nvPr/>
        </p:nvSpPr>
        <p:spPr>
          <a:xfrm>
            <a:off x="2170" y="0"/>
            <a:ext cx="914183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 行動計画見直し　新・旧対比表（公園設備）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BFC0DCEE-B18A-F8C7-F65B-955F328CE58F}"/>
              </a:ext>
            </a:extLst>
          </p:cNvPr>
          <p:cNvGraphicFramePr>
            <a:graphicFrameLocks noGrp="1"/>
          </p:cNvGraphicFramePr>
          <p:nvPr/>
        </p:nvGraphicFramePr>
        <p:xfrm>
          <a:off x="112183" y="607886"/>
          <a:ext cx="8913284" cy="6226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6642">
                  <a:extLst>
                    <a:ext uri="{9D8B030D-6E8A-4147-A177-3AD203B41FA5}">
                      <a16:colId xmlns:a16="http://schemas.microsoft.com/office/drawing/2014/main" val="2164917302"/>
                    </a:ext>
                  </a:extLst>
                </a:gridCol>
                <a:gridCol w="4456642">
                  <a:extLst>
                    <a:ext uri="{9D8B030D-6E8A-4147-A177-3AD203B41FA5}">
                      <a16:colId xmlns:a16="http://schemas.microsoft.com/office/drawing/2014/main" val="3901752335"/>
                    </a:ext>
                  </a:extLst>
                </a:gridCol>
              </a:tblGrid>
              <a:tr h="2385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（現計画）​</a:t>
                      </a:r>
                      <a:endParaRPr kumimoji="1" lang="ja-JP" alt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ja-JP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（次期計画）</a:t>
                      </a:r>
                      <a:endParaRPr kumimoji="1" lang="ja-JP" alt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8167867"/>
                  </a:ext>
                </a:extLst>
              </a:tr>
              <a:tr h="23856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/>
                        <a:t>　</a:t>
                      </a:r>
                      <a:r>
                        <a:rPr lang="ja-JP" altLang="ja-JP" sz="1400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４．効率的・効果的な維持管理の推進</a:t>
                      </a:r>
                      <a:r>
                        <a:rPr kumimoji="1" lang="ja-JP" altLang="en-US" sz="1400" dirty="0"/>
                        <a:t>　</a:t>
                      </a:r>
                      <a:r>
                        <a:rPr lang="ja-JP" altLang="ja-JP" sz="1400" u="none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２）施設特性に応じた維持管理手法の体系化</a:t>
                      </a:r>
                      <a:endParaRPr kumimoji="1" lang="ja-JP" alt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331307"/>
                  </a:ext>
                </a:extLst>
              </a:tr>
              <a:tr h="5713588"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543737"/>
                  </a:ext>
                </a:extLst>
              </a:tr>
            </a:tbl>
          </a:graphicData>
        </a:graphic>
      </p:graphicFrame>
      <p:pic>
        <p:nvPicPr>
          <p:cNvPr id="12" name="図 11">
            <a:extLst>
              <a:ext uri="{FF2B5EF4-FFF2-40B4-BE49-F238E27FC236}">
                <a16:creationId xmlns:a16="http://schemas.microsoft.com/office/drawing/2014/main" id="{1840ED06-0836-481E-A71D-0417FB98D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871" y="1127827"/>
            <a:ext cx="3901439" cy="549649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4B2D542-A52B-4E06-9982-067BD55B1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12" y="1148147"/>
            <a:ext cx="3518115" cy="5496493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A548084-3469-4EEA-BC2B-FC115F4F9157}"/>
              </a:ext>
            </a:extLst>
          </p:cNvPr>
          <p:cNvSpPr/>
          <p:nvPr/>
        </p:nvSpPr>
        <p:spPr>
          <a:xfrm>
            <a:off x="308167" y="1405897"/>
            <a:ext cx="3956404" cy="27190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3">
            <a:extLst>
              <a:ext uri="{FF2B5EF4-FFF2-40B4-BE49-F238E27FC236}">
                <a16:creationId xmlns:a16="http://schemas.microsoft.com/office/drawing/2014/main" id="{2F58FE50-AEF9-4E27-89B0-140412FFE5C8}"/>
              </a:ext>
            </a:extLst>
          </p:cNvPr>
          <p:cNvSpPr txBox="1">
            <a:spLocks/>
          </p:cNvSpPr>
          <p:nvPr/>
        </p:nvSpPr>
        <p:spPr>
          <a:xfrm>
            <a:off x="8483600" y="6465912"/>
            <a:ext cx="660400" cy="426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2EF9F9-C4E8-46B2-BBF1-33E3162B856A}" type="slidenum">
              <a:rPr lang="ja-JP" altLang="en-US" smtClean="0"/>
              <a:pPr/>
              <a:t>116</a:t>
            </a:fld>
            <a:endParaRPr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9A88A17-19F2-BCC7-6D81-0E2106BC9C32}"/>
              </a:ext>
            </a:extLst>
          </p:cNvPr>
          <p:cNvSpPr txBox="1"/>
          <p:nvPr/>
        </p:nvSpPr>
        <p:spPr>
          <a:xfrm>
            <a:off x="7466368" y="93272"/>
            <a:ext cx="15176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資料２－④ー５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636CB44-F4DB-4CC8-B389-4A72AF252C4F}"/>
              </a:ext>
            </a:extLst>
          </p:cNvPr>
          <p:cNvSpPr txBox="1"/>
          <p:nvPr/>
        </p:nvSpPr>
        <p:spPr>
          <a:xfrm>
            <a:off x="7142838" y="6549284"/>
            <a:ext cx="116463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1400" dirty="0">
                <a:solidFill>
                  <a:schemeClr val="bg2">
                    <a:lumMod val="50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関連</a:t>
            </a:r>
            <a:r>
              <a:rPr lang="en-US" altLang="ja-JP" sz="1400" dirty="0">
                <a:solidFill>
                  <a:schemeClr val="bg2">
                    <a:lumMod val="50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P114</a:t>
            </a:r>
            <a:endParaRPr kumimoji="1" lang="ja-JP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7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D76D4-3E92-1E42-C00C-6CB452B47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22B321-4253-F9CF-6DC7-1608F23AAB41}"/>
              </a:ext>
            </a:extLst>
          </p:cNvPr>
          <p:cNvSpPr txBox="1"/>
          <p:nvPr/>
        </p:nvSpPr>
        <p:spPr>
          <a:xfrm>
            <a:off x="-13856" y="0"/>
            <a:ext cx="9157855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４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.</a:t>
            </a:r>
            <a:r>
              <a:rPr kumimoji="1" lang="ja-JP" altLang="en-US" sz="2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現計画の検証、課題抽出及び取組方針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D4D365A-1B39-F872-C736-9CA7985DE41C}"/>
              </a:ext>
            </a:extLst>
          </p:cNvPr>
          <p:cNvSpPr txBox="1"/>
          <p:nvPr/>
        </p:nvSpPr>
        <p:spPr>
          <a:xfrm>
            <a:off x="95417" y="1121043"/>
            <a:ext cx="3756503" cy="5559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05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05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現計画</a:t>
            </a:r>
            <a:r>
              <a:rPr lang="ja-JP" altLang="en-US" sz="1050" kern="100" dirty="0">
                <a:latin typeface="Meiryo UI" panose="020B0604030504040204" pitchFamily="50" charset="-128"/>
                <a:ea typeface="Meiryo UI" panose="020B0604030504040204" pitchFamily="50" charset="-128"/>
              </a:rPr>
              <a:t>の記載内容</a:t>
            </a:r>
            <a:r>
              <a:rPr lang="en-US" altLang="ja-JP" sz="105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marL="0" marR="0" lvl="0" indent="0" algn="l" defTabSz="925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050" kern="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25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dirty="0"/>
              <a:t>日常的な維持管理のパトロールや苦情・要望、維持管理・修繕作業等データの蓄積・管理 は、以下の「大阪府建設 </a:t>
            </a:r>
            <a:r>
              <a:rPr lang="en-US" altLang="ja-JP" sz="1050" dirty="0"/>
              <a:t>CALS </a:t>
            </a:r>
            <a:r>
              <a:rPr lang="ja-JP" altLang="en-US" sz="1050" dirty="0"/>
              <a:t>システム」に職員が登録し、一元管理している。 「大阪府建設 </a:t>
            </a:r>
            <a:r>
              <a:rPr lang="en-US" altLang="ja-JP" sz="1050" dirty="0"/>
              <a:t>CALS </a:t>
            </a:r>
            <a:r>
              <a:rPr lang="ja-JP" altLang="en-US" sz="1050" dirty="0"/>
              <a:t>システム」は複数のサブシステムから成り、維持管理業務においては、 下記に示す２つのサブシステムを主に利用している。</a:t>
            </a:r>
            <a:endParaRPr lang="en-US" altLang="ja-JP" sz="1050" dirty="0"/>
          </a:p>
          <a:p>
            <a:pPr marL="0" marR="0" lvl="0" indent="0" algn="l" defTabSz="925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dirty="0"/>
              <a:t>　</a:t>
            </a:r>
            <a:r>
              <a:rPr lang="en-US" altLang="ja-JP" sz="1050" dirty="0"/>
              <a:t>1) </a:t>
            </a:r>
            <a:r>
              <a:rPr lang="ja-JP" altLang="en-US" sz="1050" dirty="0"/>
              <a:t>維持管理サブシステム 維持管理サブシステムは、</a:t>
            </a:r>
            <a:r>
              <a:rPr lang="en-US" altLang="ja-JP" sz="1050" dirty="0"/>
              <a:t>GIS </a:t>
            </a:r>
          </a:p>
          <a:p>
            <a:pPr marL="0" marR="0" lvl="0" indent="0" algn="l" defTabSz="925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dirty="0"/>
              <a:t>　　を活用し、点検・パトロール、苦情・要望管理、点</a:t>
            </a:r>
            <a:endParaRPr lang="en-US" altLang="ja-JP" sz="1050" dirty="0"/>
          </a:p>
          <a:p>
            <a:pPr marL="0" marR="0" lvl="0" indent="0" algn="l" defTabSz="925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dirty="0"/>
              <a:t>　　検・ 補修履歴管理等、公共事業ライフサイクルにおけ</a:t>
            </a:r>
            <a:endParaRPr lang="en-US" altLang="ja-JP" sz="1050" dirty="0"/>
          </a:p>
          <a:p>
            <a:pPr marL="0" marR="0" lvl="0" indent="0" algn="l" defTabSz="925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dirty="0"/>
              <a:t>　　る維持管理に関する情報管理や業務支援 を行うもので</a:t>
            </a:r>
            <a:endParaRPr lang="en-US" altLang="ja-JP" sz="1050" dirty="0"/>
          </a:p>
          <a:p>
            <a:pPr marL="0" marR="0" lvl="0" indent="0" algn="l" defTabSz="925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dirty="0"/>
              <a:t>　　ある。 維持管理サブシステムの適用範囲を下表に示す。</a:t>
            </a:r>
            <a:endParaRPr lang="en-US" altLang="ja-JP" sz="1050" kern="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25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050" kern="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25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050" kern="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25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25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050" kern="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25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050" kern="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25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050" kern="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25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dirty="0"/>
              <a:t>　</a:t>
            </a:r>
            <a:r>
              <a:rPr lang="en-US" altLang="ja-JP" sz="1050" dirty="0"/>
              <a:t>2) </a:t>
            </a:r>
            <a:r>
              <a:rPr lang="ja-JP" altLang="en-US" sz="1050" dirty="0"/>
              <a:t>台帳管理サブシステム 台帳管理サブシステムは、公共</a:t>
            </a:r>
            <a:endParaRPr lang="en-US" altLang="ja-JP" sz="1050" dirty="0"/>
          </a:p>
          <a:p>
            <a:pPr marL="0" marR="0" lvl="0" indent="0" algn="l" defTabSz="925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dirty="0"/>
              <a:t>　　事業ライフサイクルにおける業務全般に関する情報　　</a:t>
            </a:r>
            <a:endParaRPr lang="en-US" altLang="ja-JP" sz="1050" dirty="0"/>
          </a:p>
          <a:p>
            <a:pPr marL="0" marR="0" lvl="0" indent="0" algn="l" defTabSz="925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dirty="0"/>
              <a:t>　　（文 書・データ等）の台帳管理を実現するものである。 </a:t>
            </a:r>
            <a:endParaRPr lang="en-US" altLang="ja-JP" sz="1050" dirty="0"/>
          </a:p>
          <a:p>
            <a:pPr marL="0" marR="0" lvl="0" indent="0" algn="l" defTabSz="925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dirty="0"/>
              <a:t>　　台帳管理サブシステムの適用範囲を下表に示す。</a:t>
            </a:r>
            <a:endParaRPr lang="en-US" altLang="ja-JP" sz="1050" kern="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25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050" kern="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25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050" kern="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25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050" kern="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25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050" kern="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25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フローチャート: 組合せ 14">
            <a:extLst>
              <a:ext uri="{FF2B5EF4-FFF2-40B4-BE49-F238E27FC236}">
                <a16:creationId xmlns:a16="http://schemas.microsoft.com/office/drawing/2014/main" id="{AB29D67E-8B05-DE98-26F6-9B5AA8062B15}"/>
              </a:ext>
            </a:extLst>
          </p:cNvPr>
          <p:cNvSpPr/>
          <p:nvPr/>
        </p:nvSpPr>
        <p:spPr>
          <a:xfrm rot="16200000">
            <a:off x="3523538" y="2538634"/>
            <a:ext cx="1614115" cy="391376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BF2D45B6-F63D-5833-9A89-4559F88D719A}"/>
              </a:ext>
            </a:extLst>
          </p:cNvPr>
          <p:cNvGrpSpPr/>
          <p:nvPr/>
        </p:nvGrpSpPr>
        <p:grpSpPr>
          <a:xfrm>
            <a:off x="4809271" y="1231397"/>
            <a:ext cx="3605855" cy="4989298"/>
            <a:chOff x="5296845" y="1210398"/>
            <a:chExt cx="2834425" cy="4119404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226C089C-A4E8-9432-3E64-A0CC0BFBD6E5}"/>
                </a:ext>
              </a:extLst>
            </p:cNvPr>
            <p:cNvSpPr txBox="1"/>
            <p:nvPr/>
          </p:nvSpPr>
          <p:spPr>
            <a:xfrm>
              <a:off x="5312492" y="1210398"/>
              <a:ext cx="2818777" cy="10497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just"/>
              <a:r>
                <a:rPr lang="en-US" altLang="ja-JP" sz="1200" kern="100" dirty="0">
                  <a:effectLst/>
                  <a:latin typeface="HGｺﾞｼｯｸM 見出し"/>
                </a:rPr>
                <a:t>【</a:t>
              </a:r>
              <a:r>
                <a:rPr lang="ja-JP" altLang="en-US" sz="1200" kern="100" dirty="0">
                  <a:effectLst/>
                  <a:latin typeface="HGｺﾞｼｯｸM 見出し"/>
                </a:rPr>
                <a:t>検証</a:t>
              </a:r>
              <a:r>
                <a:rPr lang="en-US" altLang="ja-JP" sz="1200" kern="100" dirty="0">
                  <a:effectLst/>
                  <a:latin typeface="HGｺﾞｼｯｸM 見出し"/>
                </a:rPr>
                <a:t>】</a:t>
              </a:r>
            </a:p>
            <a:p>
              <a:pPr algn="just"/>
              <a:r>
                <a:rPr lang="ja-JP" altLang="en-US" sz="1200" kern="100" dirty="0">
                  <a:latin typeface="HGｺﾞｼｯｸM 見出し"/>
                </a:rPr>
                <a:t>　　　Ａ：実施</a:t>
              </a:r>
              <a:r>
                <a:rPr lang="ja-JP" altLang="en-US" sz="1200" kern="100" dirty="0">
                  <a:effectLst/>
                  <a:latin typeface="HGｺﾞｼｯｸM 見出し"/>
                </a:rPr>
                <a:t>状況　　　　　　　　</a:t>
              </a:r>
              <a:r>
                <a:rPr lang="ja-JP" altLang="en-US" sz="1200" b="1" kern="100" dirty="0">
                  <a:latin typeface="HGｺﾞｼｯｸM 見出し"/>
                </a:rPr>
                <a:t>△　</a:t>
              </a:r>
              <a:endParaRPr lang="en-US" altLang="ja-JP" sz="1200" b="1" kern="100" dirty="0">
                <a:latin typeface="HGｺﾞｼｯｸM 見出し"/>
              </a:endParaRPr>
            </a:p>
            <a:p>
              <a:pPr algn="just"/>
              <a:r>
                <a:rPr lang="ja-JP" altLang="en-US" sz="1200" kern="100" dirty="0">
                  <a:effectLst/>
                  <a:latin typeface="HGｺﾞｼｯｸM 見出し"/>
                </a:rPr>
                <a:t>　　　Ｂ：実施評価　　　　　　　　</a:t>
              </a:r>
              <a:r>
                <a:rPr lang="ja-JP" altLang="en-US" sz="1200" kern="100" dirty="0">
                  <a:latin typeface="HGｺﾞｼｯｸM 見出し"/>
                </a:rPr>
                <a:t>〇　</a:t>
              </a:r>
              <a:endParaRPr lang="en-US" altLang="ja-JP" sz="1200" kern="100" dirty="0">
                <a:latin typeface="HGｺﾞｼｯｸM 見出し"/>
              </a:endParaRPr>
            </a:p>
            <a:p>
              <a:pPr algn="just"/>
              <a:r>
                <a:rPr lang="ja-JP" altLang="en-US" sz="1200" kern="100" dirty="0">
                  <a:effectLst/>
                  <a:latin typeface="HGｺﾞｼｯｸM 見出し"/>
                </a:rPr>
                <a:t>　　　Ｃ：将　来</a:t>
              </a:r>
              <a:r>
                <a:rPr kumimoji="1" lang="ja-JP" altLang="en-US" sz="1200" b="0" i="0" u="none" strike="noStrike" kern="1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GｺﾞｼｯｸM 見出し"/>
                  <a:ea typeface="HGｺﾞｼｯｸM" panose="020B0609000000000000" pitchFamily="49" charset="-128"/>
                </a:rPr>
                <a:t>（</a:t>
              </a:r>
              <a:r>
                <a:rPr kumimoji="1" lang="en-US" altLang="ja-JP" sz="1200" b="0" i="0" u="none" strike="noStrike" kern="1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GｺﾞｼｯｸM 見出し"/>
                  <a:ea typeface="HGｺﾞｼｯｸM" panose="020B0609000000000000" pitchFamily="49" charset="-128"/>
                </a:rPr>
                <a:t>10</a:t>
              </a:r>
              <a:r>
                <a:rPr kumimoji="1" lang="ja-JP" altLang="en-US" sz="1200" b="0" i="0" u="none" strike="noStrike" kern="1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GｺﾞｼｯｸM 見出し"/>
                  <a:ea typeface="HGｺﾞｼｯｸM" panose="020B0609000000000000" pitchFamily="49" charset="-128"/>
                </a:rPr>
                <a:t>年後の運用）　</a:t>
              </a:r>
              <a:r>
                <a:rPr lang="ja-JP" altLang="en-US" sz="1200" b="1" kern="100" dirty="0">
                  <a:effectLst/>
                  <a:latin typeface="HGｺﾞｼｯｸM 見出し"/>
                  <a:ea typeface="HGｺﾞｼｯｸM" panose="020B0609000000000000" pitchFamily="49" charset="-128"/>
                </a:rPr>
                <a:t>△</a:t>
              </a:r>
              <a:endParaRPr lang="en-US" altLang="ja-JP" sz="1200" b="1" kern="100" dirty="0">
                <a:effectLst/>
                <a:latin typeface="HGｺﾞｼｯｸM 見出し"/>
              </a:endParaRPr>
            </a:p>
            <a:p>
              <a:pPr algn="just"/>
              <a:endParaRPr lang="en-US" altLang="ja-JP" sz="1200" kern="100" dirty="0">
                <a:effectLst/>
                <a:latin typeface="HGｺﾞｼｯｸM 見出し"/>
              </a:endParaRPr>
            </a:p>
            <a:p>
              <a:pPr algn="just"/>
              <a:endParaRPr lang="en-US" altLang="ja-JP" sz="1200" kern="100" dirty="0">
                <a:effectLst/>
                <a:latin typeface="HGｺﾞｼｯｸM 見出し"/>
              </a:endParaRPr>
            </a:p>
            <a:p>
              <a:pPr algn="just"/>
              <a:endParaRPr lang="en-US" altLang="ja-JP" sz="1200" kern="100" dirty="0">
                <a:effectLst/>
                <a:latin typeface="HGｺﾞｼｯｸM 見出し"/>
              </a:endParaRPr>
            </a:p>
            <a:p>
              <a:pPr algn="just"/>
              <a:endParaRPr lang="en-US" altLang="ja-JP" sz="1200" kern="100" dirty="0">
                <a:effectLst/>
                <a:latin typeface="HGｺﾞｼｯｸM 見出し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88CEF150-516F-2930-0F46-3F08A5085977}"/>
                </a:ext>
              </a:extLst>
            </p:cNvPr>
            <p:cNvSpPr txBox="1"/>
            <p:nvPr/>
          </p:nvSpPr>
          <p:spPr>
            <a:xfrm>
              <a:off x="5296846" y="2807712"/>
              <a:ext cx="2834424" cy="9910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ja-JP" sz="1200" kern="100" dirty="0">
                  <a:effectLst/>
                  <a:latin typeface="HGｺﾞｼｯｸM 見出し"/>
                </a:rPr>
                <a:t>【</a:t>
              </a:r>
              <a:r>
                <a:rPr lang="ja-JP" altLang="en-US" sz="1200" kern="100" dirty="0">
                  <a:effectLst/>
                  <a:latin typeface="HGｺﾞｼｯｸM 見出し"/>
                </a:rPr>
                <a:t>課題</a:t>
              </a:r>
              <a:r>
                <a:rPr lang="en-US" altLang="ja-JP" sz="1200" kern="100" dirty="0">
                  <a:effectLst/>
                  <a:latin typeface="HGｺﾞｼｯｸM 見出し"/>
                </a:rPr>
                <a:t>】</a:t>
              </a:r>
            </a:p>
            <a:p>
              <a:endParaRPr lang="en-US" altLang="ja-JP" sz="1200" kern="100" dirty="0">
                <a:latin typeface="HGｺﾞｼｯｸM 見出し"/>
                <a:ea typeface="Meiryo UI" panose="020B0604030504040204" pitchFamily="50" charset="-128"/>
              </a:endParaRPr>
            </a:p>
            <a:p>
              <a:r>
                <a:rPr lang="ja-JP" altLang="en-US" sz="1200" kern="100" dirty="0">
                  <a:latin typeface="HGｺﾞｼｯｸM 見出し"/>
                  <a:ea typeface="Meiryo UI" panose="020B0604030504040204" pitchFamily="50" charset="-128"/>
                </a:rPr>
                <a:t>・指定管理者のデータは蓄積されているが、維持管理</a:t>
              </a:r>
              <a:endParaRPr lang="en-US" altLang="ja-JP" sz="1200" kern="100" dirty="0">
                <a:latin typeface="HGｺﾞｼｯｸM 見出し"/>
                <a:ea typeface="Meiryo UI" panose="020B0604030504040204" pitchFamily="50" charset="-128"/>
              </a:endParaRPr>
            </a:p>
            <a:p>
              <a:r>
                <a:rPr lang="ja-JP" altLang="en-US" sz="1200" kern="100" dirty="0">
                  <a:latin typeface="HGｺﾞｼｯｸM 見出し"/>
                  <a:ea typeface="Meiryo UI" panose="020B0604030504040204" pitchFamily="50" charset="-128"/>
                </a:rPr>
                <a:t>　</a:t>
              </a:r>
              <a:r>
                <a:rPr lang="en-US" altLang="ja-JP" sz="1200" kern="100" dirty="0">
                  <a:latin typeface="HGｺﾞｼｯｸM 見出し"/>
                  <a:ea typeface="Meiryo UI" panose="020B0604030504040204" pitchFamily="50" charset="-128"/>
                </a:rPr>
                <a:t>DB</a:t>
              </a:r>
              <a:r>
                <a:rPr lang="ja-JP" altLang="en-US" sz="1200" kern="100" dirty="0">
                  <a:latin typeface="HGｺﾞｼｯｸM 見出し"/>
                  <a:ea typeface="Meiryo UI" panose="020B0604030504040204" pitchFamily="50" charset="-128"/>
                </a:rPr>
                <a:t>への登録が十分に出来ていない。</a:t>
              </a:r>
              <a:endParaRPr lang="en-US" altLang="ja-JP" sz="1200" kern="100" dirty="0">
                <a:latin typeface="HGｺﾞｼｯｸM 見出し"/>
                <a:ea typeface="Meiryo UI" panose="020B0604030504040204" pitchFamily="50" charset="-128"/>
              </a:endParaRPr>
            </a:p>
            <a:p>
              <a:r>
                <a:rPr lang="ja-JP" altLang="en-US" sz="1200" kern="100" dirty="0">
                  <a:effectLst/>
                  <a:latin typeface="HGｺﾞｼｯｸM 見出し"/>
                  <a:ea typeface="Meiryo UI" panose="020B0604030504040204" pitchFamily="50" charset="-128"/>
                </a:rPr>
                <a:t>・</a:t>
              </a:r>
              <a:r>
                <a:rPr lang="ja-JP" altLang="en-US" sz="1200" kern="100" dirty="0">
                  <a:effectLst/>
                  <a:latin typeface="HGｺﾞｼｯｸM 見出し"/>
                </a:rPr>
                <a:t>点検データの活用が十分にできていない。</a:t>
              </a:r>
              <a:endParaRPr lang="en-US" altLang="ja-JP" sz="1200" kern="100" dirty="0">
                <a:effectLst/>
                <a:latin typeface="HGｺﾞｼｯｸM 見出し"/>
              </a:endParaRPr>
            </a:p>
            <a:p>
              <a:endParaRPr lang="en-US" altLang="ja-JP" sz="1200" kern="100" dirty="0">
                <a:effectLst/>
                <a:latin typeface="HGｺﾞｼｯｸM 見出し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0AB2E5E7-C391-1CC5-0FDD-21D75BFE23C6}"/>
                </a:ext>
              </a:extLst>
            </p:cNvPr>
            <p:cNvSpPr txBox="1"/>
            <p:nvPr/>
          </p:nvSpPr>
          <p:spPr>
            <a:xfrm>
              <a:off x="5296845" y="4186284"/>
              <a:ext cx="2834424" cy="11435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ja-JP" sz="1200" kern="100" dirty="0">
                  <a:effectLst/>
                  <a:latin typeface="HGｺﾞｼｯｸM 見出し"/>
                </a:rPr>
                <a:t>【</a:t>
              </a:r>
              <a:r>
                <a:rPr lang="ja-JP" altLang="en-US" sz="1200" kern="100" dirty="0">
                  <a:latin typeface="HGｺﾞｼｯｸM 見出し"/>
                </a:rPr>
                <a:t>取組方針</a:t>
              </a:r>
              <a:r>
                <a:rPr lang="en-US" altLang="ja-JP" sz="1200" kern="100" dirty="0">
                  <a:effectLst/>
                  <a:latin typeface="HGｺﾞｼｯｸM 見出し"/>
                </a:rPr>
                <a:t>】</a:t>
              </a:r>
            </a:p>
            <a:p>
              <a:endParaRPr lang="en-US" altLang="ja-JP" sz="1200" kern="100" dirty="0">
                <a:effectLst/>
                <a:latin typeface="HGｺﾞｼｯｸM 見出し"/>
              </a:endParaRPr>
            </a:p>
            <a:p>
              <a:r>
                <a:rPr lang="ja-JP" altLang="en-US" sz="1200" kern="100" dirty="0">
                  <a:effectLst/>
                  <a:latin typeface="HGｺﾞｼｯｸM 見出し"/>
                  <a:ea typeface="Meiryo UI" panose="020B0604030504040204" pitchFamily="50" charset="-128"/>
                </a:rPr>
                <a:t>・点検記録データを維持管理</a:t>
              </a:r>
              <a:r>
                <a:rPr lang="en-US" altLang="ja-JP" sz="1200" kern="100" dirty="0">
                  <a:effectLst/>
                  <a:latin typeface="HGｺﾞｼｯｸM 見出し"/>
                  <a:ea typeface="Meiryo UI" panose="020B0604030504040204" pitchFamily="50" charset="-128"/>
                </a:rPr>
                <a:t>DB</a:t>
              </a:r>
              <a:r>
                <a:rPr lang="ja-JP" altLang="en-US" sz="1200" kern="100" dirty="0">
                  <a:effectLst/>
                  <a:latin typeface="HGｺﾞｼｯｸM 見出し"/>
                  <a:ea typeface="Meiryo UI" panose="020B0604030504040204" pitchFamily="50" charset="-128"/>
                </a:rPr>
                <a:t>に登録し、データの共</a:t>
              </a:r>
              <a:endParaRPr lang="en-US" altLang="ja-JP" sz="1200" kern="100" dirty="0">
                <a:effectLst/>
                <a:latin typeface="HGｺﾞｼｯｸM 見出し"/>
                <a:ea typeface="Meiryo UI" panose="020B0604030504040204" pitchFamily="50" charset="-128"/>
              </a:endParaRPr>
            </a:p>
            <a:p>
              <a:r>
                <a:rPr lang="ja-JP" altLang="en-US" sz="1200" kern="100" dirty="0">
                  <a:latin typeface="HGｺﾞｼｯｸM 見出し"/>
                  <a:ea typeface="Meiryo UI" panose="020B0604030504040204" pitchFamily="50" charset="-128"/>
                </a:rPr>
                <a:t>　</a:t>
              </a:r>
              <a:r>
                <a:rPr lang="ja-JP" altLang="en-US" sz="1200" kern="100" dirty="0">
                  <a:effectLst/>
                  <a:latin typeface="HGｺﾞｼｯｸM 見出し"/>
                  <a:ea typeface="Meiryo UI" panose="020B0604030504040204" pitchFamily="50" charset="-128"/>
                </a:rPr>
                <a:t>有を図る。</a:t>
              </a:r>
              <a:endParaRPr lang="en-US" altLang="ja-JP" sz="1200" kern="100" dirty="0">
                <a:effectLst/>
                <a:latin typeface="HGｺﾞｼｯｸM 見出し"/>
                <a:ea typeface="Meiryo UI" panose="020B0604030504040204" pitchFamily="50" charset="-128"/>
              </a:endParaRPr>
            </a:p>
            <a:p>
              <a:r>
                <a:rPr lang="ja-JP" altLang="en-US" sz="120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・</a:t>
              </a:r>
              <a:r>
                <a:rPr lang="ja-JP" altLang="en-US" sz="1200" kern="100" dirty="0">
                  <a:effectLst/>
                </a:rPr>
                <a:t>データ蓄積による傾向管理などに利用し、充実</a:t>
              </a:r>
              <a:endParaRPr lang="en-US" altLang="ja-JP" sz="1200" kern="100" dirty="0">
                <a:effectLst/>
              </a:endParaRPr>
            </a:p>
            <a:p>
              <a:r>
                <a:rPr lang="en-US" altLang="ja-JP" sz="1200" kern="100" dirty="0"/>
                <a:t>  </a:t>
              </a:r>
              <a:r>
                <a:rPr lang="ja-JP" altLang="en-US" sz="1200" kern="100" dirty="0">
                  <a:effectLst/>
                </a:rPr>
                <a:t>を図る。</a:t>
              </a:r>
              <a:endParaRPr lang="en-US" altLang="ja-JP" sz="1200" kern="100" dirty="0">
                <a:effectLst/>
              </a:endParaRPr>
            </a:p>
            <a:p>
              <a:endParaRPr lang="en-US" altLang="ja-JP" sz="1200" kern="100" dirty="0">
                <a:effectLst/>
                <a:latin typeface="HGｺﾞｼｯｸM 見出し"/>
              </a:endParaRPr>
            </a:p>
          </p:txBody>
        </p:sp>
        <p:sp>
          <p:nvSpPr>
            <p:cNvPr id="28" name="フローチャート: 組合せ 27">
              <a:extLst>
                <a:ext uri="{FF2B5EF4-FFF2-40B4-BE49-F238E27FC236}">
                  <a16:creationId xmlns:a16="http://schemas.microsoft.com/office/drawing/2014/main" id="{48B9AD36-3576-C89D-F4AD-410648D593BC}"/>
                </a:ext>
              </a:extLst>
            </p:cNvPr>
            <p:cNvSpPr/>
            <p:nvPr/>
          </p:nvSpPr>
          <p:spPr>
            <a:xfrm>
              <a:off x="5835528" y="2483424"/>
              <a:ext cx="1614115" cy="90607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HGｺﾞｼｯｸM 見出し"/>
              </a:endParaRPr>
            </a:p>
          </p:txBody>
        </p:sp>
        <p:sp>
          <p:nvSpPr>
            <p:cNvPr id="29" name="フローチャート: 組合せ 28">
              <a:extLst>
                <a:ext uri="{FF2B5EF4-FFF2-40B4-BE49-F238E27FC236}">
                  <a16:creationId xmlns:a16="http://schemas.microsoft.com/office/drawing/2014/main" id="{2E56003F-EFD3-E9BD-ABFF-BF32693F4336}"/>
                </a:ext>
              </a:extLst>
            </p:cNvPr>
            <p:cNvSpPr/>
            <p:nvPr/>
          </p:nvSpPr>
          <p:spPr>
            <a:xfrm>
              <a:off x="5835528" y="3872390"/>
              <a:ext cx="1614115" cy="90607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ｺﾞｼｯｸM 見出し"/>
              </a:endParaRPr>
            </a:p>
          </p:txBody>
        </p:sp>
      </p:grpSp>
      <p:pic>
        <p:nvPicPr>
          <p:cNvPr id="8" name="図 7">
            <a:extLst>
              <a:ext uri="{FF2B5EF4-FFF2-40B4-BE49-F238E27FC236}">
                <a16:creationId xmlns:a16="http://schemas.microsoft.com/office/drawing/2014/main" id="{96F93358-DAE2-22F7-D8B6-D26DD13BA0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432" y="3315844"/>
            <a:ext cx="2712231" cy="86583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9E91DCB-1C16-C708-40DB-FC1DB231F3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96" y="5025765"/>
            <a:ext cx="2795701" cy="1311548"/>
          </a:xfrm>
          <a:prstGeom prst="rect">
            <a:avLst/>
          </a:prstGeom>
        </p:spPr>
      </p:pic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7B148524-3129-E95B-E9A7-7855F9D8FE70}"/>
              </a:ext>
            </a:extLst>
          </p:cNvPr>
          <p:cNvSpPr txBox="1">
            <a:spLocks/>
          </p:cNvSpPr>
          <p:nvPr/>
        </p:nvSpPr>
        <p:spPr>
          <a:xfrm>
            <a:off x="8509001" y="6500495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2EF9F9-C4E8-46B2-BBF1-33E3162B856A}" type="slidenum">
              <a:rPr lang="ja-JP" altLang="en-US" smtClean="0"/>
              <a:pPr/>
              <a:t>117</a:t>
            </a:fld>
            <a:endParaRPr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0AA45DA-AE4A-4A65-8753-6B30EA58843E}"/>
              </a:ext>
            </a:extLst>
          </p:cNvPr>
          <p:cNvSpPr txBox="1"/>
          <p:nvPr/>
        </p:nvSpPr>
        <p:spPr>
          <a:xfrm>
            <a:off x="-6928" y="512246"/>
            <a:ext cx="9157856" cy="400110"/>
          </a:xfrm>
          <a:prstGeom prst="rect">
            <a:avLst/>
          </a:prstGeom>
          <a:solidFill>
            <a:srgbClr val="FFD653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【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第１回設備部会資料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】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 ⑭データの蓄積管理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《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公園設備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》</a:t>
            </a:r>
            <a:endParaRPr lang="en-US" altLang="ja-JP" sz="2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8CED183-E309-D1AC-C2D7-024D98ADE61D}"/>
              </a:ext>
            </a:extLst>
          </p:cNvPr>
          <p:cNvSpPr txBox="1"/>
          <p:nvPr/>
        </p:nvSpPr>
        <p:spPr>
          <a:xfrm>
            <a:off x="7466368" y="93272"/>
            <a:ext cx="15176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資料２－④ー５</a:t>
            </a:r>
          </a:p>
        </p:txBody>
      </p:sp>
    </p:spTree>
    <p:extLst>
      <p:ext uri="{BB962C8B-B14F-4D97-AF65-F5344CB8AC3E}">
        <p14:creationId xmlns:p14="http://schemas.microsoft.com/office/powerpoint/2010/main" val="297307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0E64AEF-306F-0386-EBBB-2C3EC575DECB}"/>
              </a:ext>
            </a:extLst>
          </p:cNvPr>
          <p:cNvSpPr txBox="1"/>
          <p:nvPr/>
        </p:nvSpPr>
        <p:spPr>
          <a:xfrm>
            <a:off x="2170" y="0"/>
            <a:ext cx="914183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 行動計画見直し　新・旧対比表（公園設備）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BFC0DCEE-B18A-F8C7-F65B-955F328CE58F}"/>
              </a:ext>
            </a:extLst>
          </p:cNvPr>
          <p:cNvGraphicFramePr>
            <a:graphicFrameLocks noGrp="1"/>
          </p:cNvGraphicFramePr>
          <p:nvPr/>
        </p:nvGraphicFramePr>
        <p:xfrm>
          <a:off x="115357" y="631525"/>
          <a:ext cx="8913284" cy="6226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6642">
                  <a:extLst>
                    <a:ext uri="{9D8B030D-6E8A-4147-A177-3AD203B41FA5}">
                      <a16:colId xmlns:a16="http://schemas.microsoft.com/office/drawing/2014/main" val="2164917302"/>
                    </a:ext>
                  </a:extLst>
                </a:gridCol>
                <a:gridCol w="4456642">
                  <a:extLst>
                    <a:ext uri="{9D8B030D-6E8A-4147-A177-3AD203B41FA5}">
                      <a16:colId xmlns:a16="http://schemas.microsoft.com/office/drawing/2014/main" val="3901752335"/>
                    </a:ext>
                  </a:extLst>
                </a:gridCol>
              </a:tblGrid>
              <a:tr h="2385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（現計画）​</a:t>
                      </a:r>
                      <a:endParaRPr kumimoji="1" lang="ja-JP" alt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ja-JP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（次期計画）</a:t>
                      </a:r>
                      <a:endParaRPr kumimoji="1" lang="ja-JP" alt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8167867"/>
                  </a:ext>
                </a:extLst>
              </a:tr>
              <a:tr h="23856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/>
                        <a:t>　</a:t>
                      </a:r>
                      <a:r>
                        <a:rPr lang="ja-JP" altLang="ja-JP" sz="1400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４．効率的・効果的な維持管理の推進</a:t>
                      </a:r>
                      <a:r>
                        <a:rPr kumimoji="1" lang="ja-JP" altLang="en-US" sz="1400" dirty="0"/>
                        <a:t>　</a:t>
                      </a:r>
                      <a:r>
                        <a:rPr lang="ja-JP" altLang="ja-JP" sz="1400" u="none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４）日常的な維持管理の着実な実践</a:t>
                      </a:r>
                      <a:endParaRPr kumimoji="1" lang="ja-JP" alt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331307"/>
                  </a:ext>
                </a:extLst>
              </a:tr>
              <a:tr h="5713588"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543737"/>
                  </a:ext>
                </a:extLst>
              </a:tr>
            </a:tbl>
          </a:graphicData>
        </a:graphic>
      </p:graphicFrame>
      <p:pic>
        <p:nvPicPr>
          <p:cNvPr id="12" name="図 11">
            <a:extLst>
              <a:ext uri="{FF2B5EF4-FFF2-40B4-BE49-F238E27FC236}">
                <a16:creationId xmlns:a16="http://schemas.microsoft.com/office/drawing/2014/main" id="{F7CAEE28-E169-2356-E553-B9785ED86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13" y="1202266"/>
            <a:ext cx="4143454" cy="5467705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2E1BAD2-D51A-0461-9A08-43E76077DC26}"/>
              </a:ext>
            </a:extLst>
          </p:cNvPr>
          <p:cNvSpPr/>
          <p:nvPr/>
        </p:nvSpPr>
        <p:spPr>
          <a:xfrm>
            <a:off x="284613" y="1482291"/>
            <a:ext cx="4143454" cy="4744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ライド番号プレースホルダー 3">
            <a:extLst>
              <a:ext uri="{FF2B5EF4-FFF2-40B4-BE49-F238E27FC236}">
                <a16:creationId xmlns:a16="http://schemas.microsoft.com/office/drawing/2014/main" id="{13398CE0-D896-48EB-A28E-F354933D66B5}"/>
              </a:ext>
            </a:extLst>
          </p:cNvPr>
          <p:cNvSpPr txBox="1">
            <a:spLocks/>
          </p:cNvSpPr>
          <p:nvPr/>
        </p:nvSpPr>
        <p:spPr>
          <a:xfrm>
            <a:off x="8368241" y="6525051"/>
            <a:ext cx="660400" cy="426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2EF9F9-C4E8-46B2-BBF1-33E3162B856A}" type="slidenum">
              <a:rPr lang="ja-JP" altLang="en-US" smtClean="0"/>
              <a:pPr/>
              <a:t>118</a:t>
            </a:fld>
            <a:endParaRPr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BF9B39C-F942-4656-B26E-719C5AA6C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542" y="1202265"/>
            <a:ext cx="4106017" cy="546770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FEA182B-2447-99EA-0990-95D962D1DC52}"/>
              </a:ext>
            </a:extLst>
          </p:cNvPr>
          <p:cNvSpPr txBox="1"/>
          <p:nvPr/>
        </p:nvSpPr>
        <p:spPr>
          <a:xfrm>
            <a:off x="7466368" y="93272"/>
            <a:ext cx="15176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資料２－④ー５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CF0AE57-7075-4458-843A-D44168FC0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244" y="4448981"/>
            <a:ext cx="2506718" cy="157248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C90469-AC5B-4A9A-BD64-DF0C8876EDB5}"/>
              </a:ext>
            </a:extLst>
          </p:cNvPr>
          <p:cNvSpPr txBox="1"/>
          <p:nvPr/>
        </p:nvSpPr>
        <p:spPr>
          <a:xfrm>
            <a:off x="5466191" y="6086046"/>
            <a:ext cx="2108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solidFill>
                  <a:srgbClr val="FF0000"/>
                </a:solidFill>
              </a:rPr>
              <a:t>維持管理データベースのイメージ</a:t>
            </a:r>
          </a:p>
        </p:txBody>
      </p:sp>
    </p:spTree>
    <p:extLst>
      <p:ext uri="{BB962C8B-B14F-4D97-AF65-F5344CB8AC3E}">
        <p14:creationId xmlns:p14="http://schemas.microsoft.com/office/powerpoint/2010/main" val="199422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0E64AEF-306F-0386-EBBB-2C3EC575DECB}"/>
              </a:ext>
            </a:extLst>
          </p:cNvPr>
          <p:cNvSpPr txBox="1"/>
          <p:nvPr/>
        </p:nvSpPr>
        <p:spPr>
          <a:xfrm>
            <a:off x="2170" y="0"/>
            <a:ext cx="914183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 行動計画見直し　新・旧対比表（公園設備）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BFC0DCEE-B18A-F8C7-F65B-955F328CE58F}"/>
              </a:ext>
            </a:extLst>
          </p:cNvPr>
          <p:cNvGraphicFramePr>
            <a:graphicFrameLocks noGrp="1"/>
          </p:cNvGraphicFramePr>
          <p:nvPr/>
        </p:nvGraphicFramePr>
        <p:xfrm>
          <a:off x="115357" y="631525"/>
          <a:ext cx="8913284" cy="6226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6642">
                  <a:extLst>
                    <a:ext uri="{9D8B030D-6E8A-4147-A177-3AD203B41FA5}">
                      <a16:colId xmlns:a16="http://schemas.microsoft.com/office/drawing/2014/main" val="2164917302"/>
                    </a:ext>
                  </a:extLst>
                </a:gridCol>
                <a:gridCol w="4456642">
                  <a:extLst>
                    <a:ext uri="{9D8B030D-6E8A-4147-A177-3AD203B41FA5}">
                      <a16:colId xmlns:a16="http://schemas.microsoft.com/office/drawing/2014/main" val="3901752335"/>
                    </a:ext>
                  </a:extLst>
                </a:gridCol>
              </a:tblGrid>
              <a:tr h="2385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（現計画）​</a:t>
                      </a:r>
                      <a:endParaRPr kumimoji="1" lang="ja-JP" alt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ja-JP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（次期計画）</a:t>
                      </a:r>
                      <a:endParaRPr kumimoji="1" lang="ja-JP" alt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8167867"/>
                  </a:ext>
                </a:extLst>
              </a:tr>
              <a:tr h="23856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/>
                        <a:t>　</a:t>
                      </a:r>
                      <a:r>
                        <a:rPr lang="ja-JP" altLang="ja-JP" sz="1400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４．効率的・効果的な維持管理の推進</a:t>
                      </a:r>
                      <a:r>
                        <a:rPr kumimoji="1" lang="ja-JP" altLang="en-US" sz="1400" dirty="0"/>
                        <a:t>　</a:t>
                      </a:r>
                      <a:r>
                        <a:rPr lang="ja-JP" altLang="ja-JP" sz="1400" u="none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４）日常的な維持管理の着実な実践</a:t>
                      </a:r>
                      <a:endParaRPr kumimoji="1" lang="ja-JP" alt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331307"/>
                  </a:ext>
                </a:extLst>
              </a:tr>
              <a:tr h="5713588"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543737"/>
                  </a:ext>
                </a:extLst>
              </a:tr>
            </a:tbl>
          </a:graphicData>
        </a:graphic>
      </p:graphicFrame>
      <p:pic>
        <p:nvPicPr>
          <p:cNvPr id="4" name="図 3">
            <a:extLst>
              <a:ext uri="{FF2B5EF4-FFF2-40B4-BE49-F238E27FC236}">
                <a16:creationId xmlns:a16="http://schemas.microsoft.com/office/drawing/2014/main" id="{94364FC5-15B6-A975-3156-DB4133D5F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16" y="1257203"/>
            <a:ext cx="4251384" cy="547379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88CC807-76F0-3BE9-E583-780B90031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902" y="1258608"/>
            <a:ext cx="4251382" cy="5472391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0A497F5-B860-69E9-8196-9E1F60A567A2}"/>
              </a:ext>
            </a:extLst>
          </p:cNvPr>
          <p:cNvSpPr/>
          <p:nvPr/>
        </p:nvSpPr>
        <p:spPr>
          <a:xfrm>
            <a:off x="393700" y="1511300"/>
            <a:ext cx="4089399" cy="4508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3">
            <a:extLst>
              <a:ext uri="{FF2B5EF4-FFF2-40B4-BE49-F238E27FC236}">
                <a16:creationId xmlns:a16="http://schemas.microsoft.com/office/drawing/2014/main" id="{D9611E9C-BA46-4185-AFBB-CEAE1E2B1F86}"/>
              </a:ext>
            </a:extLst>
          </p:cNvPr>
          <p:cNvSpPr txBox="1">
            <a:spLocks/>
          </p:cNvSpPr>
          <p:nvPr/>
        </p:nvSpPr>
        <p:spPr>
          <a:xfrm>
            <a:off x="8483600" y="6536250"/>
            <a:ext cx="660400" cy="426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2EF9F9-C4E8-46B2-BBF1-33E3162B856A}" type="slidenum">
              <a:rPr lang="ja-JP" altLang="en-US" smtClean="0"/>
              <a:pPr/>
              <a:t>119</a:t>
            </a:fld>
            <a:endParaRPr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870921D-BB98-2CDF-2117-3C785EAFAFBF}"/>
              </a:ext>
            </a:extLst>
          </p:cNvPr>
          <p:cNvSpPr txBox="1"/>
          <p:nvPr/>
        </p:nvSpPr>
        <p:spPr>
          <a:xfrm>
            <a:off x="7466368" y="93272"/>
            <a:ext cx="15176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資料２－④ー５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D5ACCDA-39F1-4B64-ACCA-BD2855CA6285}"/>
              </a:ext>
            </a:extLst>
          </p:cNvPr>
          <p:cNvSpPr txBox="1"/>
          <p:nvPr/>
        </p:nvSpPr>
        <p:spPr>
          <a:xfrm>
            <a:off x="7318964" y="6579056"/>
            <a:ext cx="116463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1400" dirty="0">
                <a:solidFill>
                  <a:schemeClr val="bg2">
                    <a:lumMod val="50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関連</a:t>
            </a:r>
            <a:r>
              <a:rPr lang="en-US" altLang="ja-JP" sz="1400" dirty="0">
                <a:solidFill>
                  <a:schemeClr val="bg2">
                    <a:lumMod val="50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P114</a:t>
            </a:r>
            <a:endParaRPr kumimoji="1" lang="ja-JP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23301"/>
      </p:ext>
    </p:extLst>
  </p:cSld>
  <p:clrMapOvr>
    <a:masterClrMapping/>
  </p:clrMapOvr>
</p:sld>
</file>

<file path=ppt/theme/theme1.xml><?xml version="1.0" encoding="utf-8"?>
<a:theme xmlns:a="http://schemas.openxmlformats.org/drawingml/2006/main" name="スリップストリーム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スリップストリーム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スリップストリーム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A392AD875449443AAA7829C2473F989" ma:contentTypeVersion="6" ma:contentTypeDescription="新しいドキュメントを作成します。" ma:contentTypeScope="" ma:versionID="910b726549f5ea5c5b0da533c2bfbdae">
  <xsd:schema xmlns:xsd="http://www.w3.org/2001/XMLSchema" xmlns:xs="http://www.w3.org/2001/XMLSchema" xmlns:p="http://schemas.microsoft.com/office/2006/metadata/properties" xmlns:ns2="60b12527-e226-4614-b792-74ec134ea487" xmlns:ns3="070d2816-acf1-4867-9480-e239a5331c18" targetNamespace="http://schemas.microsoft.com/office/2006/metadata/properties" ma:root="true" ma:fieldsID="bb2c7f2645d668397f7db443c4d8a8c5" ns2:_="" ns3:_="">
    <xsd:import namespace="60b12527-e226-4614-b792-74ec134ea487"/>
    <xsd:import namespace="070d2816-acf1-4867-9480-e239a5331c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b12527-e226-4614-b792-74ec134ea4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d2816-acf1-4867-9480-e239a5331c1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537A8C2-C6E1-41B4-B797-BE76C7836C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A79D2E-9499-4C9C-82E6-B6EE1E8E1980}"/>
</file>

<file path=customXml/itemProps3.xml><?xml version="1.0" encoding="utf-8"?>
<ds:datastoreItem xmlns:ds="http://schemas.openxmlformats.org/officeDocument/2006/customXml" ds:itemID="{123580F3-5003-4643-A841-F6D2432542D8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4e21aece-359b-4e6f-8f54-c70e1e237c6a"/>
    <ds:schemaRef ds:uri="http://schemas.microsoft.com/sharepoint/v3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19821</TotalTime>
  <Words>1896</Words>
  <Application>Microsoft Office PowerPoint</Application>
  <PresentationFormat>画面に合わせる (4:3)</PresentationFormat>
  <Paragraphs>236</Paragraphs>
  <Slides>11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9" baseType="lpstr">
      <vt:lpstr>HGｺﾞｼｯｸM 見出し</vt:lpstr>
      <vt:lpstr>HGｺﾞｼｯｸM 本文</vt:lpstr>
      <vt:lpstr>Meiryo UI</vt:lpstr>
      <vt:lpstr>Calibri</vt:lpstr>
      <vt:lpstr>Century</vt:lpstr>
      <vt:lpstr>Georgia</vt:lpstr>
      <vt:lpstr>Trebuchet MS</vt:lpstr>
      <vt:lpstr>スリップストリーム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大阪府庁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大阪府庁</dc:creator>
  <cp:lastModifiedBy>田村　寧啓</cp:lastModifiedBy>
  <cp:revision>715</cp:revision>
  <cp:lastPrinted>2024-06-18T01:31:47Z</cp:lastPrinted>
  <dcterms:created xsi:type="dcterms:W3CDTF">2013-06-19T04:48:16Z</dcterms:created>
  <dcterms:modified xsi:type="dcterms:W3CDTF">2024-07-02T00:27:04Z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0x0101004A392AD875449443AAA7829C2473F989</vt:lpwstr>
  </property>
</Properties>
</file>