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94" showSpecialPlsOnTitleSld="0" saveSubsetFonts="1">
  <p:sldMasterIdLst>
    <p:sldMasterId id="2147483660" r:id="rId4"/>
  </p:sldMasterIdLst>
  <p:notesMasterIdLst>
    <p:notesMasterId r:id="rId22"/>
  </p:notesMasterIdLst>
  <p:handoutMasterIdLst>
    <p:handoutMasterId r:id="rId23"/>
  </p:handoutMasterIdLst>
  <p:sldIdLst>
    <p:sldId id="1729" r:id="rId5"/>
    <p:sldId id="1752" r:id="rId6"/>
    <p:sldId id="1730" r:id="rId7"/>
    <p:sldId id="1758" r:id="rId8"/>
    <p:sldId id="1182" r:id="rId9"/>
    <p:sldId id="1731" r:id="rId10"/>
    <p:sldId id="1184" r:id="rId11"/>
    <p:sldId id="1732" r:id="rId12"/>
    <p:sldId id="1191" r:id="rId13"/>
    <p:sldId id="1733" r:id="rId14"/>
    <p:sldId id="583" r:id="rId15"/>
    <p:sldId id="1734" r:id="rId16"/>
    <p:sldId id="1735" r:id="rId17"/>
    <p:sldId id="586" r:id="rId18"/>
    <p:sldId id="1736" r:id="rId19"/>
    <p:sldId id="1762" r:id="rId20"/>
    <p:sldId id="1257" r:id="rId21"/>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寧啓" initials="田村　寧啓" lastIdx="1" clrIdx="0">
    <p:extLst>
      <p:ext uri="{19B8F6BF-5375-455C-9EA6-DF929625EA0E}">
        <p15:presenceInfo xmlns:p15="http://schemas.microsoft.com/office/powerpoint/2012/main" userId="S::TamuraYa@lan.pref.osaka.jp::116a883b-0379-47dc-81c0-df63bd33a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9EBF5"/>
    <a:srgbClr val="FBFEDA"/>
    <a:srgbClr val="ABEF9B"/>
    <a:srgbClr val="F0FFE5"/>
    <a:srgbClr val="FFFFCC"/>
    <a:srgbClr val="95FB81"/>
    <a:srgbClr val="B0DAFA"/>
    <a:srgbClr val="0066CC"/>
    <a:srgbClr val="D9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93447" autoAdjust="0"/>
  </p:normalViewPr>
  <p:slideViewPr>
    <p:cSldViewPr snapToGrid="0">
      <p:cViewPr>
        <p:scale>
          <a:sx n="75" d="100"/>
          <a:sy n="75" d="100"/>
        </p:scale>
        <p:origin x="1877" y="893"/>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3077518" cy="511571"/>
          </a:xfrm>
          <a:prstGeom prst="rect">
            <a:avLst/>
          </a:prstGeom>
        </p:spPr>
        <p:txBody>
          <a:bodyPr vert="horz" lIns="94613" tIns="47306" rIns="94613" bIns="47306" rtlCol="0"/>
          <a:lstStyle>
            <a:lvl1pPr algn="l">
              <a:defRPr sz="1400"/>
            </a:lvl1pPr>
          </a:lstStyle>
          <a:p>
            <a:endParaRPr kumimoji="1" lang="ja-JP" altLang="en-US"/>
          </a:p>
        </p:txBody>
      </p:sp>
      <p:sp>
        <p:nvSpPr>
          <p:cNvPr id="3" name="日付プレースホルダー 2"/>
          <p:cNvSpPr>
            <a:spLocks noGrp="1"/>
          </p:cNvSpPr>
          <p:nvPr>
            <p:ph type="dt" sz="quarter" idx="1"/>
          </p:nvPr>
        </p:nvSpPr>
        <p:spPr>
          <a:xfrm>
            <a:off x="4023308" y="3"/>
            <a:ext cx="3077518" cy="511571"/>
          </a:xfrm>
          <a:prstGeom prst="rect">
            <a:avLst/>
          </a:prstGeom>
        </p:spPr>
        <p:txBody>
          <a:bodyPr vert="horz" lIns="94613" tIns="47306" rIns="94613" bIns="47306" rtlCol="0"/>
          <a:lstStyle>
            <a:lvl1pPr algn="r">
              <a:defRPr sz="1400"/>
            </a:lvl1pPr>
          </a:lstStyle>
          <a:p>
            <a:fld id="{29472AE3-829E-42FD-BDF5-9930118AE71F}" type="datetimeFigureOut">
              <a:rPr kumimoji="1" lang="ja-JP" altLang="en-US" smtClean="0"/>
              <a:t>2024/7/4</a:t>
            </a:fld>
            <a:endParaRPr kumimoji="1" lang="ja-JP" altLang="en-US"/>
          </a:p>
        </p:txBody>
      </p:sp>
      <p:sp>
        <p:nvSpPr>
          <p:cNvPr id="4" name="フッター プレースホルダー 3"/>
          <p:cNvSpPr>
            <a:spLocks noGrp="1"/>
          </p:cNvSpPr>
          <p:nvPr>
            <p:ph type="ftr" sz="quarter" idx="2"/>
          </p:nvPr>
        </p:nvSpPr>
        <p:spPr>
          <a:xfrm>
            <a:off x="10" y="9719828"/>
            <a:ext cx="3077518" cy="511570"/>
          </a:xfrm>
          <a:prstGeom prst="rect">
            <a:avLst/>
          </a:prstGeom>
        </p:spPr>
        <p:txBody>
          <a:bodyPr vert="horz" lIns="94613" tIns="47306" rIns="94613" bIns="47306" rtlCol="0" anchor="b"/>
          <a:lstStyle>
            <a:lvl1pPr algn="l">
              <a:defRPr sz="1400"/>
            </a:lvl1pPr>
          </a:lstStyle>
          <a:p>
            <a:endParaRPr kumimoji="1" lang="ja-JP" altLang="en-US"/>
          </a:p>
        </p:txBody>
      </p:sp>
      <p:sp>
        <p:nvSpPr>
          <p:cNvPr id="5" name="スライド番号プレースホルダー 4"/>
          <p:cNvSpPr>
            <a:spLocks noGrp="1"/>
          </p:cNvSpPr>
          <p:nvPr>
            <p:ph type="sldNum" sz="quarter" idx="3"/>
          </p:nvPr>
        </p:nvSpPr>
        <p:spPr>
          <a:xfrm>
            <a:off x="4023308" y="9719828"/>
            <a:ext cx="3077518" cy="511570"/>
          </a:xfrm>
          <a:prstGeom prst="rect">
            <a:avLst/>
          </a:prstGeom>
        </p:spPr>
        <p:txBody>
          <a:bodyPr vert="horz" lIns="94613" tIns="47306" rIns="94613" bIns="47306" rtlCol="0" anchor="b"/>
          <a:lstStyle>
            <a:lvl1pPr algn="r">
              <a:defRPr sz="14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3077518" cy="511571"/>
          </a:xfrm>
          <a:prstGeom prst="rect">
            <a:avLst/>
          </a:prstGeom>
        </p:spPr>
        <p:txBody>
          <a:bodyPr vert="horz" lIns="94613" tIns="47306" rIns="94613" bIns="47306"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3308" y="3"/>
            <a:ext cx="3077518" cy="511571"/>
          </a:xfrm>
          <a:prstGeom prst="rect">
            <a:avLst/>
          </a:prstGeom>
        </p:spPr>
        <p:txBody>
          <a:bodyPr vert="horz" lIns="94613" tIns="47306" rIns="94613" bIns="47306" rtlCol="0"/>
          <a:lstStyle>
            <a:lvl1pPr algn="r">
              <a:defRPr sz="1400"/>
            </a:lvl1pPr>
          </a:lstStyle>
          <a:p>
            <a:fld id="{C66E6DC5-E089-448C-ADA9-C53EA216882B}" type="datetimeFigureOut">
              <a:rPr kumimoji="1" lang="ja-JP" altLang="en-US" smtClean="0"/>
              <a:t>2024/7/4</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4925" cy="3835400"/>
          </a:xfrm>
          <a:prstGeom prst="rect">
            <a:avLst/>
          </a:prstGeom>
          <a:noFill/>
          <a:ln w="12700">
            <a:solidFill>
              <a:prstClr val="black"/>
            </a:solidFill>
          </a:ln>
        </p:spPr>
        <p:txBody>
          <a:bodyPr vert="horz" lIns="94613" tIns="47306" rIns="94613" bIns="47306" rtlCol="0" anchor="ctr"/>
          <a:lstStyle/>
          <a:p>
            <a:endParaRPr lang="ja-JP" altLang="en-US"/>
          </a:p>
        </p:txBody>
      </p:sp>
      <p:sp>
        <p:nvSpPr>
          <p:cNvPr id="5" name="ノート プレースホルダー 4"/>
          <p:cNvSpPr>
            <a:spLocks noGrp="1"/>
          </p:cNvSpPr>
          <p:nvPr>
            <p:ph type="body" sz="quarter" idx="3"/>
          </p:nvPr>
        </p:nvSpPr>
        <p:spPr>
          <a:xfrm>
            <a:off x="710584" y="4860730"/>
            <a:ext cx="5681316" cy="4604126"/>
          </a:xfrm>
          <a:prstGeom prst="rect">
            <a:avLst/>
          </a:prstGeom>
        </p:spPr>
        <p:txBody>
          <a:bodyPr vert="horz" lIns="94613" tIns="47306" rIns="94613" bIns="473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719828"/>
            <a:ext cx="3077518" cy="511570"/>
          </a:xfrm>
          <a:prstGeom prst="rect">
            <a:avLst/>
          </a:prstGeom>
        </p:spPr>
        <p:txBody>
          <a:bodyPr vert="horz" lIns="94613" tIns="47306" rIns="94613" bIns="47306"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3308" y="9719828"/>
            <a:ext cx="3077518" cy="511570"/>
          </a:xfrm>
          <a:prstGeom prst="rect">
            <a:avLst/>
          </a:prstGeom>
        </p:spPr>
        <p:txBody>
          <a:bodyPr vert="horz" lIns="94613" tIns="47306" rIns="94613" bIns="47306" rtlCol="0" anchor="b"/>
          <a:lstStyle>
            <a:lvl1pPr algn="r">
              <a:defRPr sz="14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829524">
              <a:defRPr/>
            </a:pPr>
            <a:fld id="{DFCB510D-55C8-4D3D-A366-9F41B467EC44}" type="slidenum">
              <a:rPr lang="ja-JP" altLang="en-US">
                <a:solidFill>
                  <a:prstClr val="black"/>
                </a:solidFill>
                <a:latin typeface="Calibri"/>
                <a:ea typeface="ＭＳ Ｐゴシック" panose="020B0600070205080204" pitchFamily="50" charset="-128"/>
              </a:rPr>
              <a:pPr defTabSz="829524">
                <a:defRPr/>
              </a:pPr>
              <a:t>98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8984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829524">
              <a:defRPr/>
            </a:pPr>
            <a:fld id="{DFCB510D-55C8-4D3D-A366-9F41B467EC44}" type="slidenum">
              <a:rPr lang="ja-JP" altLang="en-US">
                <a:solidFill>
                  <a:prstClr val="black"/>
                </a:solidFill>
                <a:latin typeface="Calibri"/>
                <a:ea typeface="ＭＳ Ｐゴシック" panose="020B0600070205080204" pitchFamily="50" charset="-128"/>
              </a:rPr>
              <a:pPr defTabSz="829524">
                <a:defRPr/>
              </a:pPr>
              <a:t>100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0601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829524">
              <a:defRPr/>
            </a:pPr>
            <a:fld id="{DFCB510D-55C8-4D3D-A366-9F41B467EC44}" type="slidenum">
              <a:rPr lang="ja-JP" altLang="en-US">
                <a:solidFill>
                  <a:prstClr val="black"/>
                </a:solidFill>
                <a:latin typeface="Calibri"/>
                <a:ea typeface="ＭＳ Ｐゴシック" panose="020B0600070205080204" pitchFamily="50" charset="-128"/>
              </a:rPr>
              <a:pPr defTabSz="829524">
                <a:defRPr/>
              </a:pPr>
              <a:t>102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9132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829524">
              <a:defRPr/>
            </a:pPr>
            <a:fld id="{DFCB510D-55C8-4D3D-A366-9F41B467EC44}" type="slidenum">
              <a:rPr lang="ja-JP" altLang="en-US">
                <a:solidFill>
                  <a:prstClr val="black"/>
                </a:solidFill>
                <a:latin typeface="Calibri"/>
                <a:ea typeface="ＭＳ Ｐゴシック" panose="020B0600070205080204" pitchFamily="50" charset="-128"/>
              </a:rPr>
              <a:pPr defTabSz="829524">
                <a:defRPr/>
              </a:pPr>
              <a:t>104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3267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829524">
              <a:defRPr/>
            </a:pPr>
            <a:fld id="{DFCB510D-55C8-4D3D-A366-9F41B467EC44}" type="slidenum">
              <a:rPr lang="ja-JP" altLang="en-US">
                <a:solidFill>
                  <a:prstClr val="black"/>
                </a:solidFill>
                <a:latin typeface="Calibri"/>
                <a:ea typeface="ＭＳ Ｐゴシック" panose="020B0600070205080204" pitchFamily="50" charset="-128"/>
              </a:rPr>
              <a:pPr defTabSz="829524">
                <a:defRPr/>
              </a:pPr>
              <a:t>107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0285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2024/7/4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2024/7/4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2024/7/4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hyperlink" Target="&#9321;&#36039;&#26009;&#65298;&#65293;&#9315;&#12540;&#65301;&#12288;&#29694;&#34892;&#21205;&#35336;&#30011;&#12288;&#35211;&#30452;&#12375;&#65288;&#26696;&#65289;&#12304;&#20844;&#22290;&#35373;&#20633;&#32232;&#12305;.pptx" TargetMode="External"/><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5" Type="http://schemas.openxmlformats.org/officeDocument/2006/relationships/slide" Target="slide17.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CB793A9-BD98-2A0A-1E8A-8F9DB5CE3283}"/>
              </a:ext>
            </a:extLst>
          </p:cNvPr>
          <p:cNvSpPr txBox="1">
            <a:spLocks/>
          </p:cNvSpPr>
          <p:nvPr/>
        </p:nvSpPr>
        <p:spPr>
          <a:xfrm>
            <a:off x="0" y="1124744"/>
            <a:ext cx="9144000" cy="2304256"/>
          </a:xfrm>
          <a:prstGeom prst="rect">
            <a:avLst/>
          </a:prstGeom>
          <a:effectLst/>
        </p:spPr>
        <p:txBody>
          <a:bodyPr>
            <a:normAutofit fontScale="9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ja-JP" altLang="en-US" sz="4000" dirty="0">
                <a:latin typeface="Meiryo UI" pitchFamily="50" charset="-128"/>
                <a:ea typeface="Meiryo UI" pitchFamily="50" charset="-128"/>
                <a:cs typeface="Meiryo UI" pitchFamily="50" charset="-128"/>
              </a:rPr>
              <a:t>大阪府都市基盤施設維持管理技術審議会</a:t>
            </a:r>
            <a:br>
              <a:rPr lang="en-US" altLang="ja-JP" sz="1300" dirty="0">
                <a:latin typeface="Meiryo UI" pitchFamily="50" charset="-128"/>
                <a:ea typeface="Meiryo UI" pitchFamily="50" charset="-128"/>
                <a:cs typeface="Meiryo UI" pitchFamily="50" charset="-128"/>
              </a:rPr>
            </a:br>
            <a:br>
              <a:rPr lang="en-US" altLang="ja-JP" sz="1300" dirty="0">
                <a:latin typeface="Meiryo UI" pitchFamily="50" charset="-128"/>
                <a:ea typeface="Meiryo UI" pitchFamily="50" charset="-128"/>
                <a:cs typeface="Meiryo UI" pitchFamily="50" charset="-128"/>
              </a:rPr>
            </a:br>
            <a:r>
              <a:rPr lang="ja-JP" altLang="en-US" dirty="0">
                <a:latin typeface="Meiryo UI" pitchFamily="50" charset="-128"/>
                <a:ea typeface="Meiryo UI" pitchFamily="50" charset="-128"/>
                <a:cs typeface="Meiryo UI" pitchFamily="50" charset="-128"/>
              </a:rPr>
              <a:t>第２回　設備部会</a:t>
            </a:r>
            <a:br>
              <a:rPr lang="en-US" altLang="ja-JP" sz="1300" dirty="0">
                <a:latin typeface="Meiryo UI" pitchFamily="50" charset="-128"/>
                <a:ea typeface="Meiryo UI" pitchFamily="50" charset="-128"/>
                <a:cs typeface="Meiryo UI" pitchFamily="50" charset="-128"/>
              </a:rPr>
            </a:br>
            <a:endParaRPr lang="ja-JP" altLang="en-US" sz="2700" dirty="0">
              <a:latin typeface="Meiryo UI" pitchFamily="50" charset="-128"/>
              <a:ea typeface="Meiryo UI" pitchFamily="50" charset="-128"/>
              <a:cs typeface="Meiryo UI" pitchFamily="50" charset="-128"/>
            </a:endParaRPr>
          </a:p>
        </p:txBody>
      </p:sp>
      <p:sp>
        <p:nvSpPr>
          <p:cNvPr id="5" name="タイトル 1">
            <a:extLst>
              <a:ext uri="{FF2B5EF4-FFF2-40B4-BE49-F238E27FC236}">
                <a16:creationId xmlns:a16="http://schemas.microsoft.com/office/drawing/2014/main" id="{4C680B8D-B2E9-B2DA-0CEE-1A9EE8CD5EF2}"/>
              </a:ext>
            </a:extLst>
          </p:cNvPr>
          <p:cNvSpPr txBox="1">
            <a:spLocks/>
          </p:cNvSpPr>
          <p:nvPr/>
        </p:nvSpPr>
        <p:spPr>
          <a:xfrm>
            <a:off x="-136822" y="4217345"/>
            <a:ext cx="9144000" cy="550913"/>
          </a:xfrm>
          <a:prstGeom prst="rect">
            <a:avLst/>
          </a:prstGeom>
          <a:effectLst/>
        </p:spPr>
        <p:txBody>
          <a:bodyPr>
            <a:normAutofit fontScale="975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en-US" altLang="ja-JP" sz="3000" dirty="0">
                <a:effectLst/>
                <a:latin typeface="Meiryo UI" pitchFamily="50" charset="-128"/>
                <a:ea typeface="Meiryo UI" pitchFamily="50" charset="-128"/>
                <a:cs typeface="Meiryo UI" pitchFamily="50" charset="-128"/>
              </a:rPr>
              <a:t>《</a:t>
            </a:r>
            <a:r>
              <a:rPr lang="ja-JP" altLang="en-US" sz="3000" dirty="0">
                <a:effectLst/>
                <a:latin typeface="Meiryo UI" pitchFamily="50" charset="-128"/>
                <a:ea typeface="Meiryo UI" pitchFamily="50" charset="-128"/>
                <a:cs typeface="Meiryo UI" pitchFamily="50" charset="-128"/>
              </a:rPr>
              <a:t>現行動計画　見直し（案）</a:t>
            </a:r>
            <a:r>
              <a:rPr lang="en-US" altLang="ja-JP" sz="3000" dirty="0">
                <a:effectLst/>
                <a:latin typeface="Meiryo UI" pitchFamily="50" charset="-128"/>
                <a:ea typeface="Meiryo UI" pitchFamily="50" charset="-128"/>
                <a:cs typeface="Meiryo UI" pitchFamily="50" charset="-128"/>
              </a:rPr>
              <a:t>》</a:t>
            </a:r>
            <a:endParaRPr lang="ja-JP" altLang="en-US" sz="3000" dirty="0">
              <a:effectLst/>
              <a:latin typeface="Meiryo UI" pitchFamily="50" charset="-128"/>
              <a:ea typeface="Meiryo UI" pitchFamily="50" charset="-128"/>
              <a:cs typeface="Meiryo UI" pitchFamily="50" charset="-128"/>
            </a:endParaRPr>
          </a:p>
        </p:txBody>
      </p:sp>
      <p:sp>
        <p:nvSpPr>
          <p:cNvPr id="8" name="テキスト ボックス 7">
            <a:extLst>
              <a:ext uri="{FF2B5EF4-FFF2-40B4-BE49-F238E27FC236}">
                <a16:creationId xmlns:a16="http://schemas.microsoft.com/office/drawing/2014/main" id="{40746DC3-E722-3505-EC7E-F2D964D6380A}"/>
              </a:ext>
            </a:extLst>
          </p:cNvPr>
          <p:cNvSpPr txBox="1"/>
          <p:nvPr/>
        </p:nvSpPr>
        <p:spPr>
          <a:xfrm>
            <a:off x="6553200" y="361240"/>
            <a:ext cx="2537460"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資料２－④ー４</a:t>
            </a:r>
            <a:r>
              <a:rPr kumimoji="1" lang="en-US" altLang="ja-JP" b="1" dirty="0"/>
              <a:t>】</a:t>
            </a:r>
            <a:endParaRPr kumimoji="1" lang="ja-JP" altLang="en-US" b="1" dirty="0"/>
          </a:p>
        </p:txBody>
      </p:sp>
      <p:sp>
        <p:nvSpPr>
          <p:cNvPr id="2" name="サブタイトル 2">
            <a:extLst>
              <a:ext uri="{FF2B5EF4-FFF2-40B4-BE49-F238E27FC236}">
                <a16:creationId xmlns:a16="http://schemas.microsoft.com/office/drawing/2014/main" id="{30DC83FE-30B9-CAB4-B416-3C85EBCD3D1E}"/>
              </a:ext>
            </a:extLst>
          </p:cNvPr>
          <p:cNvSpPr txBox="1">
            <a:spLocks/>
          </p:cNvSpPr>
          <p:nvPr/>
        </p:nvSpPr>
        <p:spPr>
          <a:xfrm>
            <a:off x="0" y="6190456"/>
            <a:ext cx="9144000" cy="55091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r>
              <a:rPr lang="ja-JP" altLang="en-US" sz="2400" b="1" dirty="0">
                <a:latin typeface="Meiryo UI" pitchFamily="50" charset="-128"/>
                <a:ea typeface="Meiryo UI" pitchFamily="50" charset="-128"/>
                <a:cs typeface="Meiryo UI" pitchFamily="50" charset="-128"/>
              </a:rPr>
              <a:t>　大阪府都市基盤施設維持管理技術審議会　設備部会</a:t>
            </a:r>
          </a:p>
        </p:txBody>
      </p:sp>
      <p:sp>
        <p:nvSpPr>
          <p:cNvPr id="6" name="タイトル 1">
            <a:extLst>
              <a:ext uri="{FF2B5EF4-FFF2-40B4-BE49-F238E27FC236}">
                <a16:creationId xmlns:a16="http://schemas.microsoft.com/office/drawing/2014/main" id="{8B5FB6D2-E8E4-496B-9F0F-F9052DC2FAB8}"/>
              </a:ext>
            </a:extLst>
          </p:cNvPr>
          <p:cNvSpPr txBox="1">
            <a:spLocks/>
          </p:cNvSpPr>
          <p:nvPr/>
        </p:nvSpPr>
        <p:spPr>
          <a:xfrm>
            <a:off x="0" y="5005690"/>
            <a:ext cx="9144000" cy="550913"/>
          </a:xfrm>
          <a:prstGeom prst="rect">
            <a:avLst/>
          </a:prstGeom>
          <a:effectLst/>
        </p:spPr>
        <p:txBody>
          <a:bodyPr>
            <a:normAutofit fontScale="975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en-US" altLang="ja-JP" sz="3000" dirty="0">
                <a:effectLst/>
                <a:latin typeface="Meiryo UI" pitchFamily="50" charset="-128"/>
                <a:ea typeface="Meiryo UI" pitchFamily="50" charset="-128"/>
                <a:cs typeface="Meiryo UI" pitchFamily="50" charset="-128"/>
              </a:rPr>
              <a:t>【</a:t>
            </a:r>
            <a:r>
              <a:rPr lang="ja-JP" altLang="en-US" sz="3000" dirty="0">
                <a:effectLst/>
                <a:latin typeface="Meiryo UI" pitchFamily="50" charset="-128"/>
                <a:ea typeface="Meiryo UI" pitchFamily="50" charset="-128"/>
                <a:cs typeface="Meiryo UI" pitchFamily="50" charset="-128"/>
              </a:rPr>
              <a:t>　道路設備編　</a:t>
            </a:r>
            <a:r>
              <a:rPr lang="en-US" altLang="ja-JP" sz="3000" dirty="0">
                <a:effectLst/>
                <a:latin typeface="Meiryo UI" pitchFamily="50" charset="-128"/>
                <a:ea typeface="Meiryo UI" pitchFamily="50" charset="-128"/>
                <a:cs typeface="Meiryo UI" pitchFamily="50" charset="-128"/>
              </a:rPr>
              <a:t>】</a:t>
            </a:r>
            <a:endParaRPr lang="ja-JP" altLang="en-US" sz="3000" dirty="0">
              <a:effectLst/>
              <a:latin typeface="Meiryo UI" pitchFamily="50" charset="-128"/>
              <a:ea typeface="Meiryo UI" pitchFamily="50" charset="-128"/>
              <a:cs typeface="Meiryo UI" pitchFamily="50" charset="-128"/>
            </a:endParaRPr>
          </a:p>
        </p:txBody>
      </p:sp>
      <p:sp>
        <p:nvSpPr>
          <p:cNvPr id="7" name="スライド番号プレースホルダー 3">
            <a:extLst>
              <a:ext uri="{FF2B5EF4-FFF2-40B4-BE49-F238E27FC236}">
                <a16:creationId xmlns:a16="http://schemas.microsoft.com/office/drawing/2014/main" id="{1F1F856E-1A3E-4016-9589-150ABE41747E}"/>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94</a:t>
            </a:fld>
            <a:endParaRPr lang="ja-JP" altLang="en-US" dirty="0"/>
          </a:p>
        </p:txBody>
      </p:sp>
    </p:spTree>
    <p:extLst>
      <p:ext uri="{BB962C8B-B14F-4D97-AF65-F5344CB8AC3E}">
        <p14:creationId xmlns:p14="http://schemas.microsoft.com/office/powerpoint/2010/main" val="425503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新・旧対比表（道路設備）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607886"/>
          <a:ext cx="8913284" cy="6226475"/>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38567">
                <a:tc>
                  <a:txBody>
                    <a:bodyPr/>
                    <a:lstStyle/>
                    <a:p>
                      <a:pPr algn="ctr"/>
                      <a:r>
                        <a:rPr kumimoji="1" lang="ja-JP" altLang="en-US" sz="1800" b="0" i="0" kern="1200" dirty="0">
                          <a:solidFill>
                            <a:schemeClr val="lt1"/>
                          </a:solidFill>
                          <a:effectLst/>
                          <a:latin typeface="+mn-lt"/>
                          <a:ea typeface="+mn-ea"/>
                          <a:cs typeface="+mn-cs"/>
                        </a:rPr>
                        <a:t>（現計画）​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800" b="0" i="0" kern="1200" dirty="0">
                          <a:solidFill>
                            <a:schemeClr val="lt1"/>
                          </a:solidFill>
                          <a:effectLst/>
                          <a:latin typeface="+mn-lt"/>
                          <a:ea typeface="+mn-ea"/>
                          <a:cs typeface="+mn-cs"/>
                        </a:rPr>
                        <a:t>（次期計画）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856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a:t>
                      </a:r>
                      <a:r>
                        <a:rPr kumimoji="1" lang="ja-JP" altLang="ja-JP" sz="1200" b="0" kern="1200" dirty="0">
                          <a:solidFill>
                            <a:schemeClr val="dk1"/>
                          </a:solidFill>
                          <a:effectLst/>
                          <a:latin typeface="Meiryo UI" panose="020B0604030504040204" pitchFamily="50" charset="-128"/>
                          <a:ea typeface="Meiryo UI" panose="020B0604030504040204" pitchFamily="50" charset="-128"/>
                          <a:cs typeface="+mn-cs"/>
                        </a:rPr>
                        <a:t>４．効率的・効果的な維持管理の推進</a:t>
                      </a:r>
                      <a:r>
                        <a:rPr kumimoji="1" lang="ja-JP" altLang="en-US" sz="1200" b="0" kern="1200" dirty="0">
                          <a:solidFill>
                            <a:schemeClr val="dk1"/>
                          </a:solidFill>
                          <a:effectLst/>
                          <a:latin typeface="Meiryo UI" panose="020B0604030504040204" pitchFamily="50" charset="-128"/>
                          <a:ea typeface="Meiryo UI" panose="020B0604030504040204" pitchFamily="50" charset="-128"/>
                          <a:cs typeface="+mn-cs"/>
                        </a:rPr>
                        <a:t>　</a:t>
                      </a:r>
                      <a:r>
                        <a:rPr lang="ja-JP" altLang="en-US" sz="1200" dirty="0"/>
                        <a:t>２）施設特性に応じた維持管理手法の体系化</a:t>
                      </a:r>
                      <a:endParaRPr kumimoji="1" lang="ja-JP" alt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713588">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4" name="図 3">
            <a:extLst>
              <a:ext uri="{FF2B5EF4-FFF2-40B4-BE49-F238E27FC236}">
                <a16:creationId xmlns:a16="http://schemas.microsoft.com/office/drawing/2014/main" id="{34D37F6F-73E1-50FA-61D7-A774FD478A9E}"/>
              </a:ext>
            </a:extLst>
          </p:cNvPr>
          <p:cNvPicPr>
            <a:picLocks noChangeAspect="1"/>
          </p:cNvPicPr>
          <p:nvPr/>
        </p:nvPicPr>
        <p:blipFill>
          <a:blip r:embed="rId2"/>
          <a:stretch>
            <a:fillRect/>
          </a:stretch>
        </p:blipFill>
        <p:spPr>
          <a:xfrm>
            <a:off x="118533" y="1242359"/>
            <a:ext cx="4261208" cy="5327774"/>
          </a:xfrm>
          <a:prstGeom prst="rect">
            <a:avLst/>
          </a:prstGeom>
        </p:spPr>
      </p:pic>
      <p:sp>
        <p:nvSpPr>
          <p:cNvPr id="7" name="正方形/長方形 6">
            <a:extLst>
              <a:ext uri="{FF2B5EF4-FFF2-40B4-BE49-F238E27FC236}">
                <a16:creationId xmlns:a16="http://schemas.microsoft.com/office/drawing/2014/main" id="{91C26470-D9CB-68C3-E709-DDCBC5D8999D}"/>
              </a:ext>
            </a:extLst>
          </p:cNvPr>
          <p:cNvSpPr/>
          <p:nvPr/>
        </p:nvSpPr>
        <p:spPr>
          <a:xfrm>
            <a:off x="283711" y="1515533"/>
            <a:ext cx="4096030" cy="48023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3">
            <a:extLst>
              <a:ext uri="{FF2B5EF4-FFF2-40B4-BE49-F238E27FC236}">
                <a16:creationId xmlns:a16="http://schemas.microsoft.com/office/drawing/2014/main" id="{6858887C-FBDB-41C1-B5F7-4BE8CB998199}"/>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103</a:t>
            </a:fld>
            <a:endParaRPr lang="ja-JP" altLang="en-US" dirty="0"/>
          </a:p>
        </p:txBody>
      </p:sp>
      <p:sp>
        <p:nvSpPr>
          <p:cNvPr id="2" name="テキスト ボックス 1">
            <a:extLst>
              <a:ext uri="{FF2B5EF4-FFF2-40B4-BE49-F238E27FC236}">
                <a16:creationId xmlns:a16="http://schemas.microsoft.com/office/drawing/2014/main" id="{85D69671-793D-9899-A933-B950C10BB58A}"/>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B7CC254-624B-4AA3-9392-8F434A371EF7}"/>
              </a:ext>
            </a:extLst>
          </p:cNvPr>
          <p:cNvPicPr>
            <a:picLocks noChangeAspect="1"/>
          </p:cNvPicPr>
          <p:nvPr/>
        </p:nvPicPr>
        <p:blipFill>
          <a:blip r:embed="rId3"/>
          <a:stretch>
            <a:fillRect/>
          </a:stretch>
        </p:blipFill>
        <p:spPr>
          <a:xfrm>
            <a:off x="4698308" y="1242359"/>
            <a:ext cx="4252726" cy="5327774"/>
          </a:xfrm>
          <a:prstGeom prst="rect">
            <a:avLst/>
          </a:prstGeom>
        </p:spPr>
      </p:pic>
      <p:sp>
        <p:nvSpPr>
          <p:cNvPr id="9" name="テキスト ボックス 8">
            <a:extLst>
              <a:ext uri="{FF2B5EF4-FFF2-40B4-BE49-F238E27FC236}">
                <a16:creationId xmlns:a16="http://schemas.microsoft.com/office/drawing/2014/main" id="{3317D079-B949-40F7-AF50-B04F1A5F6B02}"/>
              </a:ext>
            </a:extLst>
          </p:cNvPr>
          <p:cNvSpPr txBox="1"/>
          <p:nvPr/>
        </p:nvSpPr>
        <p:spPr>
          <a:xfrm>
            <a:off x="7200431" y="6476278"/>
            <a:ext cx="1164636" cy="246221"/>
          </a:xfrm>
          <a:prstGeom prst="rect">
            <a:avLst/>
          </a:prstGeom>
          <a:solidFill>
            <a:schemeClr val="bg1"/>
          </a:solidFill>
          <a:ln>
            <a:solidFill>
              <a:schemeClr val="tx1"/>
            </a:solidFill>
          </a:ln>
        </p:spPr>
        <p:txBody>
          <a:bodyPr wrap="square" lIns="0" tIns="0" rIns="0" bIns="0" rtlCol="0">
            <a:spAutoFit/>
          </a:bodyPr>
          <a:lstStyle/>
          <a:p>
            <a:pPr algn="ctr"/>
            <a:r>
              <a:rPr lang="ja-JP" altLang="en-US" sz="1600" dirty="0">
                <a:solidFill>
                  <a:schemeClr val="bg2">
                    <a:lumMod val="50000"/>
                  </a:schemeClr>
                </a:solidFill>
                <a:hlinkClick r:id="rId4" action="ppaction://hlinksldjump">
                  <a:extLst>
                    <a:ext uri="{A12FA001-AC4F-418D-AE19-62706E023703}">
                      <ahyp:hlinkClr xmlns:ahyp="http://schemas.microsoft.com/office/drawing/2018/hyperlinkcolor" val="tx"/>
                    </a:ext>
                  </a:extLst>
                </a:hlinkClick>
              </a:rPr>
              <a:t>関連</a:t>
            </a:r>
            <a:r>
              <a:rPr lang="en-US" altLang="ja-JP" sz="1600" dirty="0">
                <a:solidFill>
                  <a:schemeClr val="bg2">
                    <a:lumMod val="50000"/>
                  </a:schemeClr>
                </a:solidFill>
                <a:hlinkClick r:id="rId4" action="ppaction://hlinksldjump">
                  <a:extLst>
                    <a:ext uri="{A12FA001-AC4F-418D-AE19-62706E023703}">
                      <ahyp:hlinkClr xmlns:ahyp="http://schemas.microsoft.com/office/drawing/2018/hyperlinkcolor" val="tx"/>
                    </a:ext>
                  </a:extLst>
                </a:hlinkClick>
              </a:rPr>
              <a:t>P97</a:t>
            </a:r>
            <a:endParaRPr kumimoji="1" lang="ja-JP" altLang="en-US" sz="1600" dirty="0">
              <a:solidFill>
                <a:schemeClr val="bg2">
                  <a:lumMod val="50000"/>
                </a:schemeClr>
              </a:solidFill>
            </a:endParaRPr>
          </a:p>
        </p:txBody>
      </p:sp>
    </p:spTree>
    <p:extLst>
      <p:ext uri="{BB962C8B-B14F-4D97-AF65-F5344CB8AC3E}">
        <p14:creationId xmlns:p14="http://schemas.microsoft.com/office/powerpoint/2010/main" val="2638748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559155"/>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a:effectLst/>
                <a:latin typeface="Meiryo UI" panose="020B0604030504040204" pitchFamily="50" charset="-128"/>
                <a:ea typeface="Meiryo UI" panose="020B0604030504040204" pitchFamily="50" charset="-128"/>
              </a:rPr>
              <a:t>【</a:t>
            </a:r>
            <a:r>
              <a:rPr lang="ja-JP" altLang="en-US" sz="1050" kern="100" dirty="0">
                <a:effectLst/>
                <a:latin typeface="Meiryo UI" panose="020B0604030504040204" pitchFamily="50" charset="-128"/>
                <a:ea typeface="Meiryo UI" panose="020B0604030504040204" pitchFamily="50" charset="-128"/>
              </a:rPr>
              <a:t>現計画</a:t>
            </a:r>
            <a:r>
              <a:rPr lang="ja-JP" altLang="en-US" sz="1050" kern="100" dirty="0">
                <a:latin typeface="Meiryo UI" panose="020B0604030504040204" pitchFamily="50" charset="-128"/>
                <a:ea typeface="Meiryo UI" panose="020B0604030504040204" pitchFamily="50" charset="-128"/>
              </a:rPr>
              <a:t>の記載内容</a:t>
            </a:r>
            <a:r>
              <a:rPr lang="en-US" altLang="ja-JP" sz="1050" kern="100" dirty="0">
                <a:effectLst/>
                <a:latin typeface="Meiryo UI" panose="020B0604030504040204" pitchFamily="50" charset="-128"/>
                <a:ea typeface="Meiryo UI" panose="020B0604030504040204" pitchFamily="50"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日常的な維持管理のパトロールや苦情・要望、維持管理作業等データの蓄積・管理は、以下の「大阪府建設 </a:t>
            </a:r>
            <a:r>
              <a:rPr lang="en-US" altLang="ja-JP" sz="1050" kern="100" dirty="0">
                <a:latin typeface="Meiryo UI" panose="020B0604030504040204" pitchFamily="50" charset="-128"/>
                <a:ea typeface="Meiryo UI" panose="020B0604030504040204" pitchFamily="50" charset="-128"/>
              </a:rPr>
              <a:t>CALS </a:t>
            </a:r>
            <a:r>
              <a:rPr lang="ja-JP" altLang="en-US" sz="1050" kern="100" dirty="0">
                <a:latin typeface="Meiryo UI" panose="020B0604030504040204" pitchFamily="50" charset="-128"/>
                <a:ea typeface="Meiryo UI" panose="020B0604030504040204" pitchFamily="50" charset="-128"/>
              </a:rPr>
              <a:t>システム」に職員が登録し、一元管理する。 </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「大阪府建設 </a:t>
            </a:r>
            <a:r>
              <a:rPr lang="en-US" altLang="ja-JP" sz="1050" kern="100" dirty="0">
                <a:latin typeface="Meiryo UI" panose="020B0604030504040204" pitchFamily="50" charset="-128"/>
                <a:ea typeface="Meiryo UI" panose="020B0604030504040204" pitchFamily="50" charset="-128"/>
              </a:rPr>
              <a:t>CALS </a:t>
            </a:r>
            <a:r>
              <a:rPr lang="ja-JP" altLang="en-US" sz="1050" kern="100" dirty="0">
                <a:latin typeface="Meiryo UI" panose="020B0604030504040204" pitchFamily="50" charset="-128"/>
                <a:ea typeface="Meiryo UI" panose="020B0604030504040204" pitchFamily="50" charset="-128"/>
              </a:rPr>
              <a:t>システム」は複数のサブシステムから成り、維持管理業務においては、下記に示す２つのサブシステムの利用を基本とする。 </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 </a:t>
            </a:r>
          </a:p>
          <a:p>
            <a:pPr marL="0" marR="0" lvl="0" indent="0" algn="l" defTabSz="925513" rtl="0" eaLnBrk="1" fontAlgn="auto" latinLnBrk="0" hangingPunct="1">
              <a:lnSpc>
                <a:spcPct val="100000"/>
              </a:lnSpc>
              <a:spcBef>
                <a:spcPts val="0"/>
              </a:spcBef>
              <a:spcAft>
                <a:spcPts val="0"/>
              </a:spcAft>
              <a:buClrTx/>
              <a:buSzTx/>
              <a:buFontTx/>
              <a:buNone/>
              <a:tabLst/>
              <a:defRPr/>
            </a:pPr>
            <a:r>
              <a:rPr lang="en-US" altLang="ja-JP" sz="1050" kern="100" dirty="0">
                <a:latin typeface="Meiryo UI" panose="020B0604030504040204" pitchFamily="50" charset="-128"/>
                <a:ea typeface="Meiryo UI" panose="020B0604030504040204" pitchFamily="50" charset="-128"/>
              </a:rPr>
              <a:t>1) </a:t>
            </a:r>
            <a:r>
              <a:rPr lang="ja-JP" altLang="en-US" sz="1050" kern="100" dirty="0">
                <a:latin typeface="Meiryo UI" panose="020B0604030504040204" pitchFamily="50" charset="-128"/>
                <a:ea typeface="Meiryo UI" panose="020B0604030504040204" pitchFamily="50" charset="-128"/>
              </a:rPr>
              <a:t>維持管理サブシステム </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維持管理サブシステムは、</a:t>
            </a:r>
            <a:r>
              <a:rPr lang="en-US" altLang="ja-JP" sz="1050" kern="100" dirty="0">
                <a:latin typeface="Meiryo UI" panose="020B0604030504040204" pitchFamily="50" charset="-128"/>
                <a:ea typeface="Meiryo UI" panose="020B0604030504040204" pitchFamily="50" charset="-128"/>
              </a:rPr>
              <a:t>GIS </a:t>
            </a:r>
            <a:r>
              <a:rPr lang="ja-JP" altLang="en-US" sz="1050" kern="100" dirty="0">
                <a:latin typeface="Meiryo UI" panose="020B0604030504040204" pitchFamily="50" charset="-128"/>
                <a:ea typeface="Meiryo UI" panose="020B0604030504040204" pitchFamily="50" charset="-128"/>
              </a:rPr>
              <a:t>を活用し、点検・パトロール、苦情・要望管理、点検・補修履歴管理等、公共事業ライフサイクルにおける維持管理に関する情報管理や業務支援を行うものである。 </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維持管理サブシステムの適用範囲を下表に示す。 </a:t>
            </a: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r>
              <a:rPr lang="en-US" altLang="ja-JP" sz="1050" kern="100" dirty="0">
                <a:latin typeface="Meiryo UI" panose="020B0604030504040204" pitchFamily="50" charset="-128"/>
                <a:ea typeface="Meiryo UI" panose="020B0604030504040204" pitchFamily="50" charset="-128"/>
              </a:rPr>
              <a:t>2) </a:t>
            </a:r>
            <a:r>
              <a:rPr lang="ja-JP" altLang="en-US" sz="1050" kern="100" dirty="0">
                <a:latin typeface="Meiryo UI" panose="020B0604030504040204" pitchFamily="50" charset="-128"/>
                <a:ea typeface="Meiryo UI" panose="020B0604030504040204" pitchFamily="50" charset="-128"/>
              </a:rPr>
              <a:t>台帳管理サブシステム </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台帳管理サブシステムは、公共事業ライフサイクルにおける業務全般に関する情報（文書・データ等）の台帳管理を実現するものである。 </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台帳管理サブシステムの適用範囲を下表に示す。 </a:t>
            </a: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542803C6-0EB5-00EC-8959-BFFE7706C3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284" y="3541380"/>
            <a:ext cx="3483193" cy="913052"/>
          </a:xfrm>
          <a:prstGeom prst="rect">
            <a:avLst/>
          </a:prstGeom>
        </p:spPr>
      </p:pic>
      <p:pic>
        <p:nvPicPr>
          <p:cNvPr id="20" name="図 19">
            <a:extLst>
              <a:ext uri="{FF2B5EF4-FFF2-40B4-BE49-F238E27FC236}">
                <a16:creationId xmlns:a16="http://schemas.microsoft.com/office/drawing/2014/main" id="{9701692E-8002-3A1D-E69E-A07976BAA4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284" y="5449249"/>
            <a:ext cx="3651636" cy="1163218"/>
          </a:xfrm>
          <a:prstGeom prst="rect">
            <a:avLst/>
          </a:prstGeom>
        </p:spPr>
      </p:pic>
      <p:sp>
        <p:nvSpPr>
          <p:cNvPr id="15" name="フローチャート: 組合せ 14">
            <a:extLst>
              <a:ext uri="{FF2B5EF4-FFF2-40B4-BE49-F238E27FC236}">
                <a16:creationId xmlns:a16="http://schemas.microsoft.com/office/drawing/2014/main" id="{1E4769DB-2D9A-4080-8304-CFF6923A0900}"/>
              </a:ext>
            </a:extLst>
          </p:cNvPr>
          <p:cNvSpPr/>
          <p:nvPr/>
        </p:nvSpPr>
        <p:spPr>
          <a:xfrm rot="16200000">
            <a:off x="3523538" y="2538634"/>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A9247269-2A98-4FC2-85DD-70171ED40BCC}"/>
              </a:ext>
            </a:extLst>
          </p:cNvPr>
          <p:cNvGrpSpPr/>
          <p:nvPr/>
        </p:nvGrpSpPr>
        <p:grpSpPr>
          <a:xfrm>
            <a:off x="4809270" y="1231397"/>
            <a:ext cx="3605856" cy="4989298"/>
            <a:chOff x="5296845" y="1210398"/>
            <a:chExt cx="2834426" cy="4119405"/>
          </a:xfrm>
        </p:grpSpPr>
        <p:sp>
          <p:nvSpPr>
            <p:cNvPr id="25" name="テキスト ボックス 24">
              <a:extLst>
                <a:ext uri="{FF2B5EF4-FFF2-40B4-BE49-F238E27FC236}">
                  <a16:creationId xmlns:a16="http://schemas.microsoft.com/office/drawing/2014/main" id="{D392A8F8-4273-4242-AB49-D254C1ACC440}"/>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latin typeface="HGｺﾞｼｯｸM 見出し"/>
                </a:rPr>
                <a:t>【</a:t>
              </a:r>
              <a:r>
                <a:rPr lang="ja-JP" altLang="en-US" sz="1200" kern="100" dirty="0">
                  <a:effectLst/>
                  <a:latin typeface="HGｺﾞｼｯｸM 見出し"/>
                </a:rPr>
                <a:t>検証</a:t>
              </a:r>
              <a:r>
                <a:rPr lang="en-US" altLang="ja-JP" sz="1200" kern="100" dirty="0">
                  <a:effectLst/>
                  <a:latin typeface="HGｺﾞｼｯｸM 見出し"/>
                </a:rPr>
                <a:t>】</a:t>
              </a:r>
            </a:p>
            <a:p>
              <a:pPr algn="just"/>
              <a:r>
                <a:rPr lang="ja-JP" altLang="en-US" sz="1200" kern="100" dirty="0">
                  <a:latin typeface="HGｺﾞｼｯｸM 見出し"/>
                </a:rPr>
                <a:t>　　　Ａ：実施</a:t>
              </a:r>
              <a:r>
                <a:rPr lang="ja-JP" altLang="en-US" sz="1200" kern="100" dirty="0">
                  <a:effectLst/>
                  <a:latin typeface="HGｺﾞｼｯｸM 見出し"/>
                </a:rPr>
                <a:t>状況　　　　　　　　</a:t>
              </a:r>
              <a:r>
                <a:rPr lang="ja-JP" altLang="en-US" sz="1200" b="1" kern="100" dirty="0">
                  <a:effectLst/>
                  <a:latin typeface="HGｺﾞｼｯｸM 見出し"/>
                </a:rPr>
                <a:t>△</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Ｂ：実施評価　　　　　　　　</a:t>
              </a:r>
              <a:r>
                <a:rPr lang="ja-JP" altLang="en-US" sz="1200" b="1" kern="100" dirty="0">
                  <a:latin typeface="HGｺﾞｼｯｸM 見出し"/>
                </a:rPr>
                <a:t>〇　</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Ｃ：将　来</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a:t>
              </a:r>
              <a:r>
                <a:rPr kumimoji="1" lang="en-US" altLang="ja-JP" sz="1200" b="0" i="0" u="none" strike="noStrike" kern="100" cap="none" spc="0" normalizeH="0" baseline="0" noProof="0" dirty="0">
                  <a:ln>
                    <a:noFill/>
                  </a:ln>
                  <a:effectLst/>
                  <a:uLnTx/>
                  <a:uFillTx/>
                  <a:latin typeface="HGｺﾞｼｯｸM 見出し"/>
                  <a:ea typeface="HGｺﾞｼｯｸM" panose="020B0609000000000000" pitchFamily="49" charset="-128"/>
                </a:rPr>
                <a:t>10</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年後の運用）　</a:t>
              </a:r>
              <a:r>
                <a:rPr lang="ja-JP" altLang="en-US" sz="1200" b="1" kern="100" dirty="0">
                  <a:effectLst/>
                  <a:latin typeface="HGｺﾞｼｯｸM 見出し"/>
                </a:rPr>
                <a:t>△</a:t>
              </a:r>
              <a:endParaRPr lang="en-US" altLang="ja-JP" sz="1200" b="1"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p:txBody>
        </p:sp>
        <p:sp>
          <p:nvSpPr>
            <p:cNvPr id="26" name="テキスト ボックス 25">
              <a:extLst>
                <a:ext uri="{FF2B5EF4-FFF2-40B4-BE49-F238E27FC236}">
                  <a16:creationId xmlns:a16="http://schemas.microsoft.com/office/drawing/2014/main" id="{EF627BB8-487D-4F88-9757-28A7FA372118}"/>
                </a:ext>
              </a:extLst>
            </p:cNvPr>
            <p:cNvSpPr txBox="1"/>
            <p:nvPr/>
          </p:nvSpPr>
          <p:spPr>
            <a:xfrm>
              <a:off x="5296847" y="2807712"/>
              <a:ext cx="2834424" cy="991049"/>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effectLst/>
                  <a:latin typeface="HGｺﾞｼｯｸM 見出し"/>
                </a:rPr>
                <a:t>課題</a:t>
              </a:r>
              <a:r>
                <a:rPr lang="en-US" altLang="ja-JP" sz="1200" kern="100" dirty="0">
                  <a:effectLst/>
                  <a:latin typeface="HGｺﾞｼｯｸM 見出し"/>
                </a:rPr>
                <a:t>】</a:t>
              </a:r>
            </a:p>
            <a:p>
              <a:r>
                <a:rPr lang="ja-JP" altLang="en-US" sz="1200" kern="100" dirty="0">
                  <a:effectLst/>
                  <a:latin typeface="HGｺﾞｼｯｸM 見出し"/>
                </a:rPr>
                <a:t>　</a:t>
              </a:r>
              <a:endParaRPr lang="en-US" altLang="ja-JP" sz="1200" kern="100" dirty="0">
                <a:effectLst/>
                <a:latin typeface="HGｺﾞｼｯｸM 見出し"/>
              </a:endParaRPr>
            </a:p>
            <a:p>
              <a:r>
                <a:rPr lang="ja-JP" altLang="en-US" sz="1200" kern="100" dirty="0">
                  <a:latin typeface="HGｺﾞｼｯｸM 見出し"/>
                </a:rPr>
                <a:t>・点検結果が紙による管理で、電子化できていな</a:t>
              </a:r>
              <a:endParaRPr lang="en-US" altLang="ja-JP" sz="1200" kern="100" dirty="0">
                <a:latin typeface="HGｺﾞｼｯｸM 見出し"/>
              </a:endParaRPr>
            </a:p>
            <a:p>
              <a:r>
                <a:rPr lang="ja-JP" altLang="en-US" sz="1200" kern="100" dirty="0">
                  <a:latin typeface="HGｺﾞｼｯｸM 見出し"/>
                </a:rPr>
                <a:t>　いものがある。</a:t>
              </a:r>
              <a:endParaRPr lang="en-US" altLang="ja-JP" sz="1200" kern="100" dirty="0">
                <a:latin typeface="HGｺﾞｼｯｸM 見出し"/>
              </a:endParaRPr>
            </a:p>
            <a:p>
              <a:r>
                <a:rPr lang="ja-JP" altLang="en-US" sz="1200" kern="100" dirty="0">
                  <a:effectLst/>
                  <a:latin typeface="HGｺﾞｼｯｸM 見出し"/>
                </a:rPr>
                <a:t>・点検データの活用が十分にできていない。</a:t>
              </a:r>
              <a:endParaRPr lang="en-US" altLang="ja-JP" sz="1200" kern="100" dirty="0">
                <a:effectLst/>
                <a:latin typeface="HGｺﾞｼｯｸM 見出し"/>
              </a:endParaRPr>
            </a:p>
            <a:p>
              <a:endParaRPr lang="ja-JP" altLang="en-US" sz="1200" kern="100" dirty="0">
                <a:effectLst/>
                <a:latin typeface="HGｺﾞｼｯｸM 見出し"/>
              </a:endParaRPr>
            </a:p>
          </p:txBody>
        </p:sp>
        <p:sp>
          <p:nvSpPr>
            <p:cNvPr id="27" name="テキスト ボックス 26">
              <a:extLst>
                <a:ext uri="{FF2B5EF4-FFF2-40B4-BE49-F238E27FC236}">
                  <a16:creationId xmlns:a16="http://schemas.microsoft.com/office/drawing/2014/main" id="{DD3F6060-67A8-4CCC-9534-951BEDB429E3}"/>
                </a:ext>
              </a:extLst>
            </p:cNvPr>
            <p:cNvSpPr txBox="1"/>
            <p:nvPr/>
          </p:nvSpPr>
          <p:spPr>
            <a:xfrm>
              <a:off x="5296845" y="4186284"/>
              <a:ext cx="2834424" cy="1143519"/>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latin typeface="HGｺﾞｼｯｸM 見出し"/>
                </a:rPr>
                <a:t>取組方針</a:t>
              </a:r>
              <a:r>
                <a:rPr lang="en-US" altLang="ja-JP" sz="1200" kern="100" dirty="0">
                  <a:effectLst/>
                  <a:latin typeface="HGｺﾞｼｯｸM 見出し"/>
                </a:rPr>
                <a:t>】</a:t>
              </a:r>
            </a:p>
            <a:p>
              <a:endParaRPr lang="en-US" altLang="ja-JP" sz="1200" kern="100" dirty="0">
                <a:effectLst/>
                <a:latin typeface="HGｺﾞｼｯｸM 見出し"/>
              </a:endParaRPr>
            </a:p>
            <a:p>
              <a:r>
                <a:rPr lang="ja-JP" altLang="en-US" sz="1200" kern="100" dirty="0">
                  <a:latin typeface="HGｺﾞｼｯｸM 見出し"/>
                </a:rPr>
                <a:t>・メンテ委託で実施している点検（月点検、年点</a:t>
              </a:r>
              <a:endParaRPr lang="en-US" altLang="ja-JP" sz="1200" kern="100" dirty="0">
                <a:latin typeface="HGｺﾞｼｯｸM 見出し"/>
              </a:endParaRPr>
            </a:p>
            <a:p>
              <a:r>
                <a:rPr lang="ja-JP" altLang="en-US" sz="1200" kern="100" dirty="0">
                  <a:latin typeface="HGｺﾞｼｯｸM 見出し"/>
                </a:rPr>
                <a:t>　検等）の結果について、計測値の電子化を図る。</a:t>
              </a:r>
              <a:endParaRPr lang="en-US" altLang="ja-JP" sz="1200" kern="100" dirty="0">
                <a:latin typeface="HGｺﾞｼｯｸM 見出し"/>
              </a:endParaRPr>
            </a:p>
            <a:p>
              <a:r>
                <a:rPr lang="ja-JP" altLang="en-US" sz="1200" kern="100" dirty="0">
                  <a:effectLst/>
                </a:rPr>
                <a:t>・蓄積データを傾向管理などに利用し、充実を図</a:t>
              </a:r>
              <a:endParaRPr lang="en-US" altLang="ja-JP" sz="1200" kern="100" dirty="0">
                <a:effectLst/>
              </a:endParaRPr>
            </a:p>
            <a:p>
              <a:r>
                <a:rPr lang="ja-JP" altLang="en-US" sz="1200" kern="100" dirty="0"/>
                <a:t>　</a:t>
              </a:r>
              <a:r>
                <a:rPr lang="ja-JP" altLang="en-US" sz="1200" kern="100" dirty="0">
                  <a:effectLst/>
                </a:rPr>
                <a:t>る。</a:t>
              </a:r>
              <a:endParaRPr lang="en-US" altLang="ja-JP" sz="1200" kern="100" dirty="0">
                <a:effectLst/>
                <a:latin typeface="HGｺﾞｼｯｸM 見出し"/>
              </a:endParaRPr>
            </a:p>
            <a:p>
              <a:endParaRPr lang="en-US" altLang="ja-JP" sz="1200" kern="100" dirty="0">
                <a:effectLst/>
                <a:latin typeface="HGｺﾞｼｯｸM 見出し"/>
              </a:endParaRPr>
            </a:p>
          </p:txBody>
        </p:sp>
        <p:sp>
          <p:nvSpPr>
            <p:cNvPr id="28" name="フローチャート: 組合せ 27">
              <a:extLst>
                <a:ext uri="{FF2B5EF4-FFF2-40B4-BE49-F238E27FC236}">
                  <a16:creationId xmlns:a16="http://schemas.microsoft.com/office/drawing/2014/main" id="{BE41196C-5A42-492C-818D-90FAC6E73945}"/>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M 見出し"/>
              </a:endParaRPr>
            </a:p>
          </p:txBody>
        </p:sp>
        <p:sp>
          <p:nvSpPr>
            <p:cNvPr id="29" name="フローチャート: 組合せ 28">
              <a:extLst>
                <a:ext uri="{FF2B5EF4-FFF2-40B4-BE49-F238E27FC236}">
                  <a16:creationId xmlns:a16="http://schemas.microsoft.com/office/drawing/2014/main" id="{EE3C08FB-75F8-407D-9EEB-DF6BA27F3C22}"/>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M 見出し"/>
              </a:endParaRPr>
            </a:p>
          </p:txBody>
        </p:sp>
      </p:grpSp>
      <p:sp>
        <p:nvSpPr>
          <p:cNvPr id="8" name="スライド番号プレースホルダー 3">
            <a:extLst>
              <a:ext uri="{FF2B5EF4-FFF2-40B4-BE49-F238E27FC236}">
                <a16:creationId xmlns:a16="http://schemas.microsoft.com/office/drawing/2014/main" id="{0C6AF07F-A278-B345-9D4F-CF8ABB883A31}"/>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104</a:t>
            </a:fld>
            <a:endParaRPr lang="ja-JP" altLang="en-US" dirty="0"/>
          </a:p>
        </p:txBody>
      </p:sp>
      <p:sp>
        <p:nvSpPr>
          <p:cNvPr id="17" name="テキスト ボックス 16">
            <a:extLst>
              <a:ext uri="{FF2B5EF4-FFF2-40B4-BE49-F238E27FC236}">
                <a16:creationId xmlns:a16="http://schemas.microsoft.com/office/drawing/2014/main" id="{B7F52A0A-D760-4A28-93E5-3A1D61E15424}"/>
              </a:ext>
            </a:extLst>
          </p:cNvPr>
          <p:cNvSpPr txBox="1"/>
          <p:nvPr/>
        </p:nvSpPr>
        <p:spPr>
          <a:xfrm>
            <a:off x="-19571" y="486415"/>
            <a:ext cx="9157856" cy="400110"/>
          </a:xfrm>
          <a:prstGeom prst="rect">
            <a:avLst/>
          </a:prstGeom>
          <a:solidFill>
            <a:srgbClr val="FFD653"/>
          </a:solidFill>
          <a:ln w="19050">
            <a:noFill/>
          </a:ln>
        </p:spPr>
        <p:txBody>
          <a:bodyPr wrap="square" rtlCol="0">
            <a:spAutoFit/>
          </a:bodyPr>
          <a:lstStyle/>
          <a:p>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第１回設備部会資料</a:t>
            </a: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　</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⑭データの蓄積管理</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道路</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lang="en-US" altLang="ja-JP" sz="2000" dirty="0">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10CD8DEF-D50D-10A1-A21E-8F4DB43B00DA}"/>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687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新・旧対比表（道路設備）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607886"/>
          <a:ext cx="8913284" cy="6226475"/>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38567">
                <a:tc>
                  <a:txBody>
                    <a:bodyPr/>
                    <a:lstStyle/>
                    <a:p>
                      <a:pPr algn="ctr"/>
                      <a:r>
                        <a:rPr kumimoji="1" lang="ja-JP" altLang="en-US" sz="1800" b="0" i="0" kern="1200" dirty="0">
                          <a:solidFill>
                            <a:schemeClr val="lt1"/>
                          </a:solidFill>
                          <a:effectLst/>
                          <a:latin typeface="+mn-lt"/>
                          <a:ea typeface="+mn-ea"/>
                          <a:cs typeface="+mn-cs"/>
                        </a:rPr>
                        <a:t>（現計画）​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800" b="0" i="0" kern="1200" dirty="0">
                          <a:solidFill>
                            <a:schemeClr val="lt1"/>
                          </a:solidFill>
                          <a:effectLst/>
                          <a:latin typeface="+mn-lt"/>
                          <a:ea typeface="+mn-ea"/>
                          <a:cs typeface="+mn-cs"/>
                        </a:rPr>
                        <a:t>（次期計画）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856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2152650" algn="l"/>
                        </a:tabLst>
                        <a:defRPr/>
                      </a:pPr>
                      <a:r>
                        <a:rPr kumimoji="1" lang="ja-JP" altLang="en-US" sz="1200" dirty="0"/>
                        <a:t>　</a:t>
                      </a:r>
                      <a:r>
                        <a:rPr kumimoji="1" lang="ja-JP" altLang="ja-JP" sz="1200" b="0" kern="1200" dirty="0">
                          <a:solidFill>
                            <a:schemeClr val="dk1"/>
                          </a:solidFill>
                          <a:effectLst/>
                          <a:latin typeface="Meiryo UI" panose="020B0604030504040204" pitchFamily="50" charset="-128"/>
                          <a:ea typeface="Meiryo UI" panose="020B0604030504040204" pitchFamily="50" charset="-128"/>
                          <a:cs typeface="+mn-cs"/>
                        </a:rPr>
                        <a:t>４．効率的・効果的な維持管理の推進</a:t>
                      </a:r>
                      <a:r>
                        <a:rPr kumimoji="1" lang="ja-JP" altLang="en-US" sz="1200" b="0" kern="1200" dirty="0">
                          <a:solidFill>
                            <a:schemeClr val="dk1"/>
                          </a:solidFill>
                          <a:effectLst/>
                          <a:latin typeface="Meiryo UI" panose="020B0604030504040204" pitchFamily="50" charset="-128"/>
                          <a:ea typeface="Meiryo UI" panose="020B0604030504040204" pitchFamily="50" charset="-128"/>
                          <a:cs typeface="+mn-cs"/>
                        </a:rPr>
                        <a:t>　</a:t>
                      </a:r>
                      <a:r>
                        <a:rPr lang="ja-JP" altLang="en-US" sz="1200" dirty="0"/>
                        <a:t>１）点検、診断・評価の手法や体制等の充実</a:t>
                      </a:r>
                      <a:endParaRPr kumimoji="1" lang="ja-JP" alt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713588">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6" name="図 5">
            <a:extLst>
              <a:ext uri="{FF2B5EF4-FFF2-40B4-BE49-F238E27FC236}">
                <a16:creationId xmlns:a16="http://schemas.microsoft.com/office/drawing/2014/main" id="{B81D1451-4663-0116-7183-179B3BEEE454}"/>
              </a:ext>
            </a:extLst>
          </p:cNvPr>
          <p:cNvPicPr>
            <a:picLocks noChangeAspect="1"/>
          </p:cNvPicPr>
          <p:nvPr/>
        </p:nvPicPr>
        <p:blipFill>
          <a:blip r:embed="rId2"/>
          <a:stretch>
            <a:fillRect/>
          </a:stretch>
        </p:blipFill>
        <p:spPr>
          <a:xfrm>
            <a:off x="227424" y="1949365"/>
            <a:ext cx="4285309" cy="3314870"/>
          </a:xfrm>
          <a:prstGeom prst="rect">
            <a:avLst/>
          </a:prstGeom>
        </p:spPr>
      </p:pic>
      <p:sp>
        <p:nvSpPr>
          <p:cNvPr id="7" name="正方形/長方形 6">
            <a:extLst>
              <a:ext uri="{FF2B5EF4-FFF2-40B4-BE49-F238E27FC236}">
                <a16:creationId xmlns:a16="http://schemas.microsoft.com/office/drawing/2014/main" id="{9A619B4B-C16D-D5D5-56AE-1065C6FC0BB3}"/>
              </a:ext>
            </a:extLst>
          </p:cNvPr>
          <p:cNvSpPr/>
          <p:nvPr/>
        </p:nvSpPr>
        <p:spPr>
          <a:xfrm>
            <a:off x="1432560" y="3312160"/>
            <a:ext cx="2936240" cy="3708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93D602CA-31CD-4690-9525-DBEE2BFF8179}"/>
              </a:ext>
            </a:extLst>
          </p:cNvPr>
          <p:cNvPicPr>
            <a:picLocks noChangeAspect="1"/>
          </p:cNvPicPr>
          <p:nvPr/>
        </p:nvPicPr>
        <p:blipFill>
          <a:blip r:embed="rId3"/>
          <a:stretch>
            <a:fillRect/>
          </a:stretch>
        </p:blipFill>
        <p:spPr>
          <a:xfrm>
            <a:off x="4627975" y="1949365"/>
            <a:ext cx="4285310" cy="3295819"/>
          </a:xfrm>
          <a:prstGeom prst="rect">
            <a:avLst/>
          </a:prstGeom>
        </p:spPr>
      </p:pic>
      <p:sp>
        <p:nvSpPr>
          <p:cNvPr id="8" name="スライド番号プレースホルダー 3">
            <a:extLst>
              <a:ext uri="{FF2B5EF4-FFF2-40B4-BE49-F238E27FC236}">
                <a16:creationId xmlns:a16="http://schemas.microsoft.com/office/drawing/2014/main" id="{2EB441F4-773C-4E0B-ADE3-6F5E0E96E423}"/>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105</a:t>
            </a:fld>
            <a:endParaRPr lang="ja-JP" altLang="en-US" dirty="0"/>
          </a:p>
        </p:txBody>
      </p:sp>
      <p:sp>
        <p:nvSpPr>
          <p:cNvPr id="2" name="テキスト ボックス 1">
            <a:extLst>
              <a:ext uri="{FF2B5EF4-FFF2-40B4-BE49-F238E27FC236}">
                <a16:creationId xmlns:a16="http://schemas.microsoft.com/office/drawing/2014/main" id="{361F83FB-7E78-2A47-EC07-A0AAE068DA1A}"/>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190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新・旧対比表（道路設備）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607886"/>
          <a:ext cx="8913284" cy="6226475"/>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38567">
                <a:tc>
                  <a:txBody>
                    <a:bodyPr/>
                    <a:lstStyle/>
                    <a:p>
                      <a:pPr algn="ctr"/>
                      <a:r>
                        <a:rPr kumimoji="1" lang="ja-JP" altLang="en-US" sz="1800" b="0" i="0" kern="1200" dirty="0">
                          <a:solidFill>
                            <a:schemeClr val="lt1"/>
                          </a:solidFill>
                          <a:effectLst/>
                          <a:latin typeface="+mn-lt"/>
                          <a:ea typeface="+mn-ea"/>
                          <a:cs typeface="+mn-cs"/>
                        </a:rPr>
                        <a:t>（現計画）​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800" b="0" i="0" kern="1200" dirty="0">
                          <a:solidFill>
                            <a:schemeClr val="lt1"/>
                          </a:solidFill>
                          <a:effectLst/>
                          <a:latin typeface="+mn-lt"/>
                          <a:ea typeface="+mn-ea"/>
                          <a:cs typeface="+mn-cs"/>
                        </a:rPr>
                        <a:t>（次期計画）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856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a:t>
                      </a:r>
                      <a:r>
                        <a:rPr kumimoji="1" lang="ja-JP" altLang="ja-JP" sz="1200" b="0" kern="1200" dirty="0">
                          <a:solidFill>
                            <a:schemeClr val="dk1"/>
                          </a:solidFill>
                          <a:effectLst/>
                          <a:latin typeface="Meiryo UI" panose="020B0604030504040204" pitchFamily="50" charset="-128"/>
                          <a:ea typeface="Meiryo UI" panose="020B0604030504040204" pitchFamily="50" charset="-128"/>
                          <a:cs typeface="+mn-cs"/>
                        </a:rPr>
                        <a:t>４．効率的・効果的な維持管理の推進</a:t>
                      </a:r>
                      <a:r>
                        <a:rPr kumimoji="1" lang="ja-JP" altLang="en-US" sz="1200" b="0" kern="1200" dirty="0">
                          <a:solidFill>
                            <a:schemeClr val="dk1"/>
                          </a:solidFill>
                          <a:effectLst/>
                          <a:latin typeface="Meiryo UI" panose="020B0604030504040204" pitchFamily="50" charset="-128"/>
                          <a:ea typeface="Meiryo UI" panose="020B0604030504040204" pitchFamily="50" charset="-128"/>
                          <a:cs typeface="+mn-cs"/>
                        </a:rPr>
                        <a:t>　</a:t>
                      </a:r>
                      <a:r>
                        <a:rPr lang="ja-JP" altLang="en-US" sz="1200" dirty="0"/>
                        <a:t>１）点検、診断・評価の手法や体制等の充実</a:t>
                      </a:r>
                      <a:endParaRPr kumimoji="1" lang="ja-JP" alt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713588">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6" name="図 5">
            <a:extLst>
              <a:ext uri="{FF2B5EF4-FFF2-40B4-BE49-F238E27FC236}">
                <a16:creationId xmlns:a16="http://schemas.microsoft.com/office/drawing/2014/main" id="{6E356267-45FA-772B-D5E6-5BAC9BFC78A6}"/>
              </a:ext>
            </a:extLst>
          </p:cNvPr>
          <p:cNvPicPr>
            <a:picLocks noChangeAspect="1"/>
          </p:cNvPicPr>
          <p:nvPr/>
        </p:nvPicPr>
        <p:blipFill>
          <a:blip r:embed="rId2"/>
          <a:stretch>
            <a:fillRect/>
          </a:stretch>
        </p:blipFill>
        <p:spPr>
          <a:xfrm>
            <a:off x="321655" y="1197380"/>
            <a:ext cx="4191078" cy="5432020"/>
          </a:xfrm>
          <a:prstGeom prst="rect">
            <a:avLst/>
          </a:prstGeom>
        </p:spPr>
      </p:pic>
      <p:sp>
        <p:nvSpPr>
          <p:cNvPr id="7" name="正方形/長方形 6">
            <a:extLst>
              <a:ext uri="{FF2B5EF4-FFF2-40B4-BE49-F238E27FC236}">
                <a16:creationId xmlns:a16="http://schemas.microsoft.com/office/drawing/2014/main" id="{2BE226A9-1400-4EC7-C627-89C32DE99BFE}"/>
              </a:ext>
            </a:extLst>
          </p:cNvPr>
          <p:cNvSpPr/>
          <p:nvPr/>
        </p:nvSpPr>
        <p:spPr>
          <a:xfrm>
            <a:off x="321655" y="1447800"/>
            <a:ext cx="4055612" cy="48023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A6FB0B9E-016E-54E0-F2D0-06D728B6F984}"/>
              </a:ext>
            </a:extLst>
          </p:cNvPr>
          <p:cNvPicPr>
            <a:picLocks noChangeAspect="1"/>
          </p:cNvPicPr>
          <p:nvPr/>
        </p:nvPicPr>
        <p:blipFill>
          <a:blip r:embed="rId3"/>
          <a:stretch>
            <a:fillRect/>
          </a:stretch>
        </p:blipFill>
        <p:spPr>
          <a:xfrm>
            <a:off x="4722205" y="1197380"/>
            <a:ext cx="4100140" cy="5432020"/>
          </a:xfrm>
          <a:prstGeom prst="rect">
            <a:avLst/>
          </a:prstGeom>
        </p:spPr>
      </p:pic>
      <p:sp>
        <p:nvSpPr>
          <p:cNvPr id="8" name="スライド番号プレースホルダー 3">
            <a:extLst>
              <a:ext uri="{FF2B5EF4-FFF2-40B4-BE49-F238E27FC236}">
                <a16:creationId xmlns:a16="http://schemas.microsoft.com/office/drawing/2014/main" id="{8C5E99EE-5632-4645-9F75-03AEC058E49D}"/>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106</a:t>
            </a:fld>
            <a:endParaRPr lang="ja-JP" altLang="en-US" dirty="0"/>
          </a:p>
        </p:txBody>
      </p:sp>
      <p:sp>
        <p:nvSpPr>
          <p:cNvPr id="2" name="テキスト ボックス 1">
            <a:extLst>
              <a:ext uri="{FF2B5EF4-FFF2-40B4-BE49-F238E27FC236}">
                <a16:creationId xmlns:a16="http://schemas.microsoft.com/office/drawing/2014/main" id="{CAEC5AC1-2B4D-F81C-F3E8-F4463A201342}"/>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BD7B88B-3753-4C41-AC07-4EA0BF7BDFDE}"/>
              </a:ext>
            </a:extLst>
          </p:cNvPr>
          <p:cNvSpPr txBox="1"/>
          <p:nvPr/>
        </p:nvSpPr>
        <p:spPr>
          <a:xfrm>
            <a:off x="7134658" y="6505749"/>
            <a:ext cx="1164636" cy="246221"/>
          </a:xfrm>
          <a:prstGeom prst="rect">
            <a:avLst/>
          </a:prstGeom>
          <a:solidFill>
            <a:schemeClr val="bg1"/>
          </a:solidFill>
          <a:ln>
            <a:solidFill>
              <a:schemeClr val="tx1"/>
            </a:solidFill>
          </a:ln>
        </p:spPr>
        <p:txBody>
          <a:bodyPr wrap="square" lIns="0" tIns="0" rIns="0" bIns="0" rtlCol="0">
            <a:spAutoFit/>
          </a:bodyPr>
          <a:lstStyle/>
          <a:p>
            <a:pPr algn="ctr"/>
            <a:r>
              <a:rPr lang="ja-JP" altLang="en-US" sz="1600" dirty="0">
                <a:solidFill>
                  <a:schemeClr val="bg2">
                    <a:lumMod val="50000"/>
                  </a:schemeClr>
                </a:solidFill>
                <a:hlinkClick r:id="rId4" action="ppaction://hlinksldjump">
                  <a:extLst>
                    <a:ext uri="{A12FA001-AC4F-418D-AE19-62706E023703}">
                      <ahyp:hlinkClr xmlns:ahyp="http://schemas.microsoft.com/office/drawing/2018/hyperlinkcolor" val="tx"/>
                    </a:ext>
                  </a:extLst>
                </a:hlinkClick>
              </a:rPr>
              <a:t>関連</a:t>
            </a:r>
            <a:r>
              <a:rPr lang="en-US" altLang="ja-JP" sz="1600" dirty="0">
                <a:solidFill>
                  <a:schemeClr val="bg2">
                    <a:lumMod val="50000"/>
                  </a:schemeClr>
                </a:solidFill>
                <a:hlinkClick r:id="rId4" action="ppaction://hlinksldjump">
                  <a:extLst>
                    <a:ext uri="{A12FA001-AC4F-418D-AE19-62706E023703}">
                      <ahyp:hlinkClr xmlns:ahyp="http://schemas.microsoft.com/office/drawing/2018/hyperlinkcolor" val="tx"/>
                    </a:ext>
                  </a:extLst>
                </a:hlinkClick>
              </a:rPr>
              <a:t>P97</a:t>
            </a:r>
            <a:endParaRPr kumimoji="1" lang="ja-JP" altLang="en-US" sz="1600" dirty="0">
              <a:solidFill>
                <a:schemeClr val="bg2">
                  <a:lumMod val="50000"/>
                </a:schemeClr>
              </a:solidFill>
            </a:endParaRPr>
          </a:p>
        </p:txBody>
      </p:sp>
    </p:spTree>
    <p:extLst>
      <p:ext uri="{BB962C8B-B14F-4D97-AF65-F5344CB8AC3E}">
        <p14:creationId xmlns:p14="http://schemas.microsoft.com/office/powerpoint/2010/main" val="2437231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7"/>
            <a:ext cx="3756503" cy="3964208"/>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基本的な考え方 大阪府技術職員には、施設の管理者として、現場の最前線に立ち、施設を良好に保つとともに 不具合をいち早く察知、対処するなど府民の安全を確保する責務を果たすことや効率的・効果的 に維持管理を進めていく上で、専門的な知識を備え、豊富な現場経験と一定の技術的知見などに 基づいた適切な評価・判断を行うことができる高度な施設管理のマネジメント力が必要である。 そのため、技術職員の人材育成および確保、技術力の向上と蓄積された技術の継承ができる持続 可能な仕組みの構築を目指す。</a:t>
            </a:r>
            <a:endParaRPr lang="en-US" altLang="ja-JP" sz="1100" kern="100" dirty="0">
              <a:effectLst/>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50000"/>
              </a:lnSpc>
              <a:spcBef>
                <a:spcPts val="0"/>
              </a:spcBef>
              <a:spcAft>
                <a:spcPts val="0"/>
              </a:spcAft>
              <a:buClrTx/>
              <a:buSzTx/>
              <a:buFontTx/>
              <a:buNone/>
              <a:tabLst/>
              <a:defRPr/>
            </a:pPr>
            <a:endParaRPr lang="en-US" altLang="ja-JP" sz="11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5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sp>
        <p:nvSpPr>
          <p:cNvPr id="15" name="フローチャート: 組合せ 14">
            <a:extLst>
              <a:ext uri="{FF2B5EF4-FFF2-40B4-BE49-F238E27FC236}">
                <a16:creationId xmlns:a16="http://schemas.microsoft.com/office/drawing/2014/main" id="{25AA791F-0217-4D56-AF98-92FB720EEA9F}"/>
              </a:ext>
            </a:extLst>
          </p:cNvPr>
          <p:cNvSpPr/>
          <p:nvPr/>
        </p:nvSpPr>
        <p:spPr>
          <a:xfrm rot="16200000">
            <a:off x="3523538" y="2538634"/>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9DE946F-066D-44C0-A7D4-A4A824BF2B62}"/>
              </a:ext>
            </a:extLst>
          </p:cNvPr>
          <p:cNvSpPr txBox="1"/>
          <p:nvPr/>
        </p:nvSpPr>
        <p:spPr>
          <a:xfrm>
            <a:off x="4829177" y="1231397"/>
            <a:ext cx="3585948" cy="1271412"/>
          </a:xfrm>
          <a:prstGeom prst="rect">
            <a:avLst/>
          </a:prstGeom>
          <a:noFill/>
          <a:ln>
            <a:solidFill>
              <a:schemeClr val="tx1"/>
            </a:solidFill>
          </a:ln>
        </p:spPr>
        <p:txBody>
          <a:bodyPr wrap="square" rtlCol="0">
            <a:noAutofit/>
          </a:bodyPr>
          <a:lstStyle/>
          <a:p>
            <a:pPr algn="just"/>
            <a:r>
              <a:rPr lang="en-US" altLang="ja-JP" sz="1200" kern="100" dirty="0">
                <a:effectLst/>
                <a:latin typeface="HGｺﾞｼｯｸM 見出し"/>
              </a:rPr>
              <a:t>【</a:t>
            </a:r>
            <a:r>
              <a:rPr lang="ja-JP" altLang="en-US" sz="1200" kern="100" dirty="0">
                <a:effectLst/>
                <a:latin typeface="HGｺﾞｼｯｸM 見出し"/>
              </a:rPr>
              <a:t>検証</a:t>
            </a:r>
            <a:r>
              <a:rPr lang="en-US" altLang="ja-JP" sz="1200" kern="100" dirty="0">
                <a:effectLst/>
                <a:latin typeface="HGｺﾞｼｯｸM 見出し"/>
              </a:rPr>
              <a:t>】</a:t>
            </a:r>
          </a:p>
          <a:p>
            <a:pPr algn="just"/>
            <a:r>
              <a:rPr lang="ja-JP" altLang="en-US" sz="1200" kern="100" dirty="0">
                <a:latin typeface="HGｺﾞｼｯｸM 見出し"/>
              </a:rPr>
              <a:t>　　　Ａ：実施</a:t>
            </a:r>
            <a:r>
              <a:rPr lang="ja-JP" altLang="en-US" sz="1200" kern="100" dirty="0">
                <a:effectLst/>
                <a:latin typeface="HGｺﾞｼｯｸM 見出し"/>
              </a:rPr>
              <a:t>状況　　　　　　　　〇</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Ｂ：実施評価　　　　　　　　</a:t>
            </a:r>
            <a:r>
              <a:rPr lang="ja-JP" altLang="en-US" sz="1200" kern="100" dirty="0">
                <a:latin typeface="HGｺﾞｼｯｸM 見出し"/>
              </a:rPr>
              <a:t>〇　　</a:t>
            </a:r>
            <a:endParaRPr lang="en-US" altLang="ja-JP" sz="1200" kern="100" dirty="0">
              <a:latin typeface="HGｺﾞｼｯｸM 見出し"/>
            </a:endParaRPr>
          </a:p>
          <a:p>
            <a:pPr algn="just"/>
            <a:r>
              <a:rPr lang="ja-JP" altLang="en-US" sz="1200" kern="100" dirty="0">
                <a:effectLst/>
                <a:latin typeface="HGｺﾞｼｯｸM 見出し"/>
              </a:rPr>
              <a:t>　　　Ｃ：将　来</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a:t>
            </a:r>
            <a:r>
              <a:rPr kumimoji="1" lang="en-US" altLang="ja-JP" sz="1200" b="0" i="0" u="none" strike="noStrike" kern="100" cap="none" spc="0" normalizeH="0" baseline="0" noProof="0" dirty="0">
                <a:ln>
                  <a:noFill/>
                </a:ln>
                <a:effectLst/>
                <a:uLnTx/>
                <a:uFillTx/>
                <a:latin typeface="HGｺﾞｼｯｸM 見出し"/>
                <a:ea typeface="HGｺﾞｼｯｸM" panose="020B0609000000000000" pitchFamily="49" charset="-128"/>
              </a:rPr>
              <a:t>10</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年後の運用）　</a:t>
            </a:r>
            <a:r>
              <a:rPr kumimoji="1" lang="ja-JP" altLang="en-US" sz="1200" b="1" i="0" u="none" strike="noStrike" kern="100" cap="none" spc="0" normalizeH="0" baseline="0" noProof="0" dirty="0">
                <a:ln>
                  <a:noFill/>
                </a:ln>
                <a:uLnTx/>
                <a:uFillTx/>
                <a:latin typeface="HGｺﾞｼｯｸM 見出し"/>
                <a:ea typeface="HGｺﾞｼｯｸM" panose="020B0609000000000000" pitchFamily="49" charset="-128"/>
              </a:rPr>
              <a:t>△</a:t>
            </a:r>
            <a:endParaRPr lang="en-US" altLang="ja-JP" sz="1200" b="1"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p:txBody>
      </p:sp>
      <p:sp>
        <p:nvSpPr>
          <p:cNvPr id="26" name="テキスト ボックス 25">
            <a:extLst>
              <a:ext uri="{FF2B5EF4-FFF2-40B4-BE49-F238E27FC236}">
                <a16:creationId xmlns:a16="http://schemas.microsoft.com/office/drawing/2014/main" id="{83E0FC19-15D1-40B5-87D3-E3B141EA4686}"/>
              </a:ext>
            </a:extLst>
          </p:cNvPr>
          <p:cNvSpPr txBox="1"/>
          <p:nvPr/>
        </p:nvSpPr>
        <p:spPr>
          <a:xfrm>
            <a:off x="4829177" y="4740594"/>
            <a:ext cx="3605854" cy="1200329"/>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本文"/>
              </a:rPr>
              <a:t>【</a:t>
            </a:r>
            <a:r>
              <a:rPr lang="ja-JP" altLang="en-US" sz="1200" kern="100" dirty="0">
                <a:latin typeface="HGｺﾞｼｯｸM 本文"/>
              </a:rPr>
              <a:t>取組方針</a:t>
            </a:r>
            <a:r>
              <a:rPr lang="en-US" altLang="ja-JP" sz="1200" kern="100" dirty="0">
                <a:effectLst/>
                <a:latin typeface="HGｺﾞｼｯｸM 本文"/>
              </a:rPr>
              <a:t>】</a:t>
            </a:r>
          </a:p>
          <a:p>
            <a:endParaRPr lang="en-US" altLang="ja-JP" sz="1200" kern="100" dirty="0">
              <a:effectLst/>
              <a:latin typeface="HGｺﾞｼｯｸM 本文"/>
            </a:endParaRPr>
          </a:p>
          <a:p>
            <a:r>
              <a:rPr kumimoji="1" lang="ja-JP" altLang="en-US" sz="1200" dirty="0">
                <a:latin typeface="HGｺﾞｼｯｸM 本文"/>
              </a:rPr>
              <a:t>・</a:t>
            </a:r>
            <a:r>
              <a:rPr kumimoji="1" lang="ja-JP" altLang="en-US" sz="1200" dirty="0">
                <a:latin typeface="HGｺﾞｼｯｸM 本文"/>
                <a:ea typeface="Meiryo UI" panose="020B0604030504040204" pitchFamily="50" charset="-128"/>
                <a:cs typeface="Malgun Gothic Semilight" panose="020B0502040204020203" pitchFamily="50" charset="-128"/>
              </a:rPr>
              <a:t>職員の減少に対する個人にかかる業務負荷の軽減　　</a:t>
            </a:r>
            <a:endParaRPr kumimoji="1" lang="en-US" altLang="ja-JP" sz="1200" dirty="0">
              <a:latin typeface="HGｺﾞｼｯｸM 本文"/>
              <a:ea typeface="Meiryo UI" panose="020B0604030504040204" pitchFamily="50" charset="-128"/>
              <a:cs typeface="Malgun Gothic Semilight" panose="020B0502040204020203" pitchFamily="50" charset="-128"/>
            </a:endParaRPr>
          </a:p>
          <a:p>
            <a:r>
              <a:rPr lang="ja-JP" altLang="en-US" sz="1200" dirty="0">
                <a:latin typeface="HGｺﾞｼｯｸM 本文"/>
                <a:ea typeface="Meiryo UI" panose="020B0604030504040204" pitchFamily="50" charset="-128"/>
                <a:cs typeface="Malgun Gothic Semilight" panose="020B0502040204020203" pitchFamily="50" charset="-128"/>
              </a:rPr>
              <a:t>　</a:t>
            </a:r>
            <a:r>
              <a:rPr kumimoji="1" lang="ja-JP" altLang="en-US" sz="1200" dirty="0">
                <a:latin typeface="HGｺﾞｼｯｸM 本文"/>
                <a:ea typeface="Meiryo UI" panose="020B0604030504040204" pitchFamily="50" charset="-128"/>
                <a:cs typeface="Malgun Gothic Semilight" panose="020B0502040204020203" pitchFamily="50" charset="-128"/>
              </a:rPr>
              <a:t>（時間の確保）と技術水準（技術力）の維持を主　</a:t>
            </a:r>
            <a:endParaRPr kumimoji="1" lang="en-US" altLang="ja-JP" sz="1200" dirty="0">
              <a:latin typeface="HGｺﾞｼｯｸM 本文"/>
              <a:ea typeface="Meiryo UI" panose="020B0604030504040204" pitchFamily="50" charset="-128"/>
              <a:cs typeface="Malgun Gothic Semilight" panose="020B0502040204020203" pitchFamily="50" charset="-128"/>
            </a:endParaRPr>
          </a:p>
          <a:p>
            <a:r>
              <a:rPr lang="ja-JP" altLang="en-US" sz="1200" dirty="0">
                <a:latin typeface="HGｺﾞｼｯｸM 本文"/>
                <a:ea typeface="Meiryo UI" panose="020B0604030504040204" pitchFamily="50" charset="-128"/>
                <a:cs typeface="Malgun Gothic Semilight" panose="020B0502040204020203" pitchFamily="50" charset="-128"/>
              </a:rPr>
              <a:t>　　</a:t>
            </a:r>
            <a:r>
              <a:rPr kumimoji="1" lang="ja-JP" altLang="en-US" sz="1200" dirty="0">
                <a:latin typeface="HGｺﾞｼｯｸM 本文"/>
                <a:ea typeface="Meiryo UI" panose="020B0604030504040204" pitchFamily="50" charset="-128"/>
                <a:cs typeface="Malgun Gothic Semilight" panose="020B0502040204020203" pitchFamily="50" charset="-128"/>
              </a:rPr>
              <a:t>目的としつつ、非常時の府民への安全確保（防災</a:t>
            </a:r>
            <a:endParaRPr kumimoji="1" lang="en-US" altLang="ja-JP" sz="1200" dirty="0">
              <a:latin typeface="HGｺﾞｼｯｸM 本文"/>
              <a:ea typeface="Meiryo UI" panose="020B0604030504040204" pitchFamily="50" charset="-128"/>
              <a:cs typeface="Malgun Gothic Semilight" panose="020B0502040204020203" pitchFamily="50" charset="-128"/>
            </a:endParaRPr>
          </a:p>
          <a:p>
            <a:r>
              <a:rPr lang="ja-JP" altLang="en-US" sz="1200" dirty="0">
                <a:latin typeface="HGｺﾞｼｯｸM 本文"/>
                <a:ea typeface="Meiryo UI" panose="020B0604030504040204" pitchFamily="50" charset="-128"/>
                <a:cs typeface="Malgun Gothic Semilight" panose="020B0502040204020203" pitchFamily="50" charset="-128"/>
              </a:rPr>
              <a:t>　　</a:t>
            </a:r>
            <a:r>
              <a:rPr kumimoji="1" lang="ja-JP" altLang="en-US" sz="1200" dirty="0">
                <a:latin typeface="HGｺﾞｼｯｸM 本文"/>
                <a:ea typeface="Meiryo UI" panose="020B0604030504040204" pitchFamily="50" charset="-128"/>
                <a:cs typeface="Malgun Gothic Semilight" panose="020B0502040204020203" pitchFamily="50" charset="-128"/>
              </a:rPr>
              <a:t>上）も目的に、デジタル技術を活用していく。</a:t>
            </a:r>
            <a:endParaRPr kumimoji="1" lang="ja-JP" altLang="en-US" sz="1200" dirty="0">
              <a:latin typeface="HGｺﾞｼｯｸM 本文"/>
            </a:endParaRPr>
          </a:p>
        </p:txBody>
      </p:sp>
      <p:sp>
        <p:nvSpPr>
          <p:cNvPr id="27" name="フローチャート: 組合せ 26">
            <a:extLst>
              <a:ext uri="{FF2B5EF4-FFF2-40B4-BE49-F238E27FC236}">
                <a16:creationId xmlns:a16="http://schemas.microsoft.com/office/drawing/2014/main" id="{62E20B94-82D5-4CDB-9AFF-86D0F863F13F}"/>
              </a:ext>
            </a:extLst>
          </p:cNvPr>
          <p:cNvSpPr/>
          <p:nvPr/>
        </p:nvSpPr>
        <p:spPr>
          <a:xfrm>
            <a:off x="5494565" y="2773247"/>
            <a:ext cx="2053420" cy="1097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フローチャート: 組合せ 27">
            <a:extLst>
              <a:ext uri="{FF2B5EF4-FFF2-40B4-BE49-F238E27FC236}">
                <a16:creationId xmlns:a16="http://schemas.microsoft.com/office/drawing/2014/main" id="{D3529E9F-52B3-464D-BB34-92F8400E7FB0}"/>
              </a:ext>
            </a:extLst>
          </p:cNvPr>
          <p:cNvSpPr/>
          <p:nvPr/>
        </p:nvSpPr>
        <p:spPr>
          <a:xfrm>
            <a:off x="5494565" y="4455521"/>
            <a:ext cx="2053420" cy="1097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AD568EF-150A-4B16-AE1F-8425E9EA5A3A}"/>
              </a:ext>
            </a:extLst>
          </p:cNvPr>
          <p:cNvSpPr txBox="1"/>
          <p:nvPr/>
        </p:nvSpPr>
        <p:spPr>
          <a:xfrm>
            <a:off x="4829177" y="3021537"/>
            <a:ext cx="3585948" cy="1200329"/>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本文"/>
              </a:rPr>
              <a:t>【</a:t>
            </a:r>
            <a:r>
              <a:rPr lang="ja-JP" altLang="en-US" sz="1200" kern="100" dirty="0">
                <a:effectLst/>
                <a:latin typeface="HGｺﾞｼｯｸM 本文"/>
              </a:rPr>
              <a:t>課題</a:t>
            </a:r>
            <a:r>
              <a:rPr lang="en-US" altLang="ja-JP" sz="1200" kern="100" dirty="0">
                <a:effectLst/>
                <a:latin typeface="HGｺﾞｼｯｸM 本文"/>
              </a:rPr>
              <a:t>】</a:t>
            </a:r>
          </a:p>
          <a:p>
            <a:pPr algn="just"/>
            <a:endParaRPr lang="en-US" altLang="ja-JP" sz="1200" kern="100" dirty="0">
              <a:effectLst/>
              <a:latin typeface="HGｺﾞｼｯｸM 本文"/>
            </a:endParaRPr>
          </a:p>
          <a:p>
            <a:pPr algn="just"/>
            <a:r>
              <a:rPr lang="ja-JP" altLang="en-US" sz="1200" kern="100" dirty="0">
                <a:latin typeface="HGｺﾞｼｯｸM 本文"/>
              </a:rPr>
              <a:t>・</a:t>
            </a:r>
            <a:r>
              <a:rPr lang="ja-JP" altLang="en-US" sz="1200" dirty="0">
                <a:latin typeface="HGｺﾞｼｯｸM 本文"/>
              </a:rPr>
              <a:t>職員が減少し、個人が担う業務量が増えること</a:t>
            </a:r>
            <a:endParaRPr lang="en-US" altLang="ja-JP" sz="1200" dirty="0">
              <a:latin typeface="HGｺﾞｼｯｸM 本文"/>
            </a:endParaRPr>
          </a:p>
          <a:p>
            <a:pPr algn="just"/>
            <a:r>
              <a:rPr lang="ja-JP" altLang="en-US" sz="1200" dirty="0">
                <a:latin typeface="HGｺﾞｼｯｸM 本文"/>
              </a:rPr>
              <a:t>　が懸念され、技術の継承に必要な時間が十分に</a:t>
            </a:r>
            <a:endParaRPr lang="en-US" altLang="ja-JP" sz="1200" dirty="0">
              <a:latin typeface="HGｺﾞｼｯｸM 本文"/>
            </a:endParaRPr>
          </a:p>
          <a:p>
            <a:pPr algn="just"/>
            <a:r>
              <a:rPr lang="ja-JP" altLang="en-US" sz="1200" dirty="0">
                <a:latin typeface="HGｺﾞｼｯｸM 本文"/>
              </a:rPr>
              <a:t>　確保できない。</a:t>
            </a:r>
            <a:endParaRPr lang="en-US" altLang="ja-JP" sz="1200" dirty="0">
              <a:latin typeface="HGｺﾞｼｯｸM 本文"/>
            </a:endParaRPr>
          </a:p>
          <a:p>
            <a:pPr algn="just"/>
            <a:endParaRPr lang="en-US" altLang="ja-JP" sz="1200" kern="100" dirty="0">
              <a:latin typeface="HGｺﾞｼｯｸM 本文"/>
            </a:endParaRPr>
          </a:p>
        </p:txBody>
      </p:sp>
      <p:sp>
        <p:nvSpPr>
          <p:cNvPr id="8" name="スライド番号プレースホルダー 3">
            <a:extLst>
              <a:ext uri="{FF2B5EF4-FFF2-40B4-BE49-F238E27FC236}">
                <a16:creationId xmlns:a16="http://schemas.microsoft.com/office/drawing/2014/main" id="{A379E91B-584E-7EE9-5E52-209BA82E8582}"/>
              </a:ext>
            </a:extLst>
          </p:cNvPr>
          <p:cNvSpPr txBox="1">
            <a:spLocks/>
          </p:cNvSpPr>
          <p:nvPr/>
        </p:nvSpPr>
        <p:spPr>
          <a:xfrm>
            <a:off x="8415125" y="6413827"/>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107</a:t>
            </a:fld>
            <a:endParaRPr lang="ja-JP" altLang="en-US" dirty="0"/>
          </a:p>
        </p:txBody>
      </p:sp>
      <p:sp>
        <p:nvSpPr>
          <p:cNvPr id="16" name="テキスト ボックス 15">
            <a:extLst>
              <a:ext uri="{FF2B5EF4-FFF2-40B4-BE49-F238E27FC236}">
                <a16:creationId xmlns:a16="http://schemas.microsoft.com/office/drawing/2014/main" id="{F6A0BA72-0700-4B0B-9638-5B04E46D085D}"/>
              </a:ext>
            </a:extLst>
          </p:cNvPr>
          <p:cNvSpPr txBox="1"/>
          <p:nvPr/>
        </p:nvSpPr>
        <p:spPr>
          <a:xfrm>
            <a:off x="-13857" y="520435"/>
            <a:ext cx="9157856" cy="400110"/>
          </a:xfrm>
          <a:prstGeom prst="rect">
            <a:avLst/>
          </a:prstGeom>
          <a:solidFill>
            <a:srgbClr val="FFD653"/>
          </a:solidFill>
          <a:ln w="19050">
            <a:noFill/>
          </a:ln>
        </p:spPr>
        <p:txBody>
          <a:bodyPr wrap="square" rtlCol="0">
            <a:spAutoFit/>
          </a:bodyPr>
          <a:lstStyle/>
          <a:p>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第１回設備部会資料</a:t>
            </a: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　</a:t>
            </a:r>
            <a:r>
              <a:rPr lang="ja-JP" altLang="en-US" sz="2000" dirty="0">
                <a:solidFill>
                  <a:prstClr val="black"/>
                </a:solidFill>
                <a:latin typeface="Meiryo UI" pitchFamily="50" charset="-128"/>
                <a:ea typeface="Meiryo UI" pitchFamily="50" charset="-128"/>
                <a:cs typeface="Meiryo UI" pitchFamily="50" charset="-128"/>
              </a:rPr>
              <a:t> ⑰</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人材育成と確保、技術力の向上と継承</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道路設備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lang="en-US" altLang="ja-JP" sz="2000" dirty="0">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011345E8-8551-0C47-5B72-2B69C0EEE258}"/>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8148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新・旧対比表（道路設備）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5358" y="631525"/>
          <a:ext cx="8913284" cy="6226475"/>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38567">
                <a:tc>
                  <a:txBody>
                    <a:bodyPr/>
                    <a:lstStyle/>
                    <a:p>
                      <a:pPr algn="ctr"/>
                      <a:r>
                        <a:rPr kumimoji="1" lang="ja-JP" altLang="en-US" sz="1800" b="0" i="0" kern="1200" dirty="0">
                          <a:solidFill>
                            <a:schemeClr val="lt1"/>
                          </a:solidFill>
                          <a:effectLst/>
                          <a:latin typeface="+mn-lt"/>
                          <a:ea typeface="+mn-ea"/>
                          <a:cs typeface="+mn-cs"/>
                        </a:rPr>
                        <a:t>（現計画）​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800" b="0" i="0" kern="1200" dirty="0">
                          <a:solidFill>
                            <a:schemeClr val="lt1"/>
                          </a:solidFill>
                          <a:effectLst/>
                          <a:latin typeface="+mn-lt"/>
                          <a:ea typeface="+mn-ea"/>
                          <a:cs typeface="+mn-cs"/>
                        </a:rPr>
                        <a:t>（次期計画）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856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　</a:t>
                      </a:r>
                      <a:r>
                        <a:rPr kumimoji="1" lang="ja-JP" altLang="ja-JP" sz="1200" b="0" kern="1200" dirty="0">
                          <a:solidFill>
                            <a:schemeClr val="dk1"/>
                          </a:solidFill>
                          <a:effectLst/>
                          <a:latin typeface="Meiryo UI" panose="020B0604030504040204" pitchFamily="50" charset="-128"/>
                          <a:ea typeface="Meiryo UI" panose="020B0604030504040204" pitchFamily="50" charset="-128"/>
                          <a:cs typeface="+mn-cs"/>
                        </a:rPr>
                        <a:t>５．持続可能な維持管理の仕組みづくり</a:t>
                      </a:r>
                      <a:r>
                        <a:rPr kumimoji="1" lang="ja-JP" altLang="en-US" sz="1200" b="0" kern="1200" dirty="0">
                          <a:solidFill>
                            <a:schemeClr val="dk1"/>
                          </a:solidFill>
                          <a:effectLst/>
                          <a:latin typeface="Meiryo UI" panose="020B0604030504040204" pitchFamily="50" charset="-128"/>
                          <a:ea typeface="Meiryo UI" panose="020B0604030504040204" pitchFamily="50" charset="-128"/>
                          <a:cs typeface="+mn-cs"/>
                        </a:rPr>
                        <a:t>　１</a:t>
                      </a:r>
                      <a:r>
                        <a:rPr lang="ja-JP" altLang="en-US" sz="1200" dirty="0"/>
                        <a:t>）人材の育成と確保、技術力の向上と継承 </a:t>
                      </a:r>
                      <a:endParaRPr kumimoji="1" lang="ja-JP" altLang="ja-JP" sz="1200" b="0" kern="1200" dirty="0">
                        <a:solidFill>
                          <a:schemeClr val="dk1"/>
                        </a:solidFill>
                        <a:effectLst/>
                        <a:latin typeface="Meiryo UI" panose="020B0604030504040204" pitchFamily="50" charset="-128"/>
                        <a:ea typeface="Meiryo UI" panose="020B060403050404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713588">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13" name="図 12">
            <a:extLst>
              <a:ext uri="{FF2B5EF4-FFF2-40B4-BE49-F238E27FC236}">
                <a16:creationId xmlns:a16="http://schemas.microsoft.com/office/drawing/2014/main" id="{AEE14BA8-98F3-4318-8936-F2E8645D45B8}"/>
              </a:ext>
            </a:extLst>
          </p:cNvPr>
          <p:cNvPicPr>
            <a:picLocks noChangeAspect="1"/>
          </p:cNvPicPr>
          <p:nvPr/>
        </p:nvPicPr>
        <p:blipFill>
          <a:blip r:embed="rId2"/>
          <a:stretch>
            <a:fillRect/>
          </a:stretch>
        </p:blipFill>
        <p:spPr>
          <a:xfrm>
            <a:off x="138978" y="1328906"/>
            <a:ext cx="4410162" cy="5376694"/>
          </a:xfrm>
          <a:prstGeom prst="rect">
            <a:avLst/>
          </a:prstGeom>
        </p:spPr>
      </p:pic>
      <p:pic>
        <p:nvPicPr>
          <p:cNvPr id="14" name="図 13">
            <a:extLst>
              <a:ext uri="{FF2B5EF4-FFF2-40B4-BE49-F238E27FC236}">
                <a16:creationId xmlns:a16="http://schemas.microsoft.com/office/drawing/2014/main" id="{954BD4DF-8311-44E5-B95A-3235D22C1651}"/>
              </a:ext>
            </a:extLst>
          </p:cNvPr>
          <p:cNvPicPr>
            <a:picLocks noChangeAspect="1"/>
          </p:cNvPicPr>
          <p:nvPr/>
        </p:nvPicPr>
        <p:blipFill>
          <a:blip r:embed="rId2"/>
          <a:stretch>
            <a:fillRect/>
          </a:stretch>
        </p:blipFill>
        <p:spPr>
          <a:xfrm>
            <a:off x="4594862" y="1328906"/>
            <a:ext cx="4410162" cy="5376694"/>
          </a:xfrm>
          <a:prstGeom prst="rect">
            <a:avLst/>
          </a:prstGeom>
        </p:spPr>
      </p:pic>
      <p:sp>
        <p:nvSpPr>
          <p:cNvPr id="15" name="テキスト ボックス 14">
            <a:extLst>
              <a:ext uri="{FF2B5EF4-FFF2-40B4-BE49-F238E27FC236}">
                <a16:creationId xmlns:a16="http://schemas.microsoft.com/office/drawing/2014/main" id="{3A3C833D-4297-4565-B64A-A84917F9F084}"/>
              </a:ext>
            </a:extLst>
          </p:cNvPr>
          <p:cNvSpPr txBox="1"/>
          <p:nvPr/>
        </p:nvSpPr>
        <p:spPr>
          <a:xfrm>
            <a:off x="4886115" y="5958444"/>
            <a:ext cx="4017503" cy="338554"/>
          </a:xfrm>
          <a:prstGeom prst="rect">
            <a:avLst/>
          </a:prstGeom>
          <a:noFill/>
        </p:spPr>
        <p:txBody>
          <a:bodyPr wrap="square" rtlCol="0">
            <a:spAutoFit/>
          </a:bodyPr>
          <a:lstStyle/>
          <a:p>
            <a:r>
              <a:rPr lang="ja-JP" altLang="en-US" sz="800" dirty="0">
                <a:solidFill>
                  <a:srgbClr val="FF0000"/>
                </a:solidFill>
                <a:latin typeface="Meiryo UI" panose="020B0604030504040204" pitchFamily="50" charset="-128"/>
                <a:ea typeface="Meiryo UI" panose="020B0604030504040204" pitchFamily="50" charset="-128"/>
              </a:rPr>
              <a:t>３）</a:t>
            </a:r>
            <a:r>
              <a:rPr kumimoji="1" lang="ja-JP" altLang="en-US" sz="800" dirty="0">
                <a:solidFill>
                  <a:srgbClr val="FF0000"/>
                </a:solidFill>
                <a:latin typeface="Meiryo UI" panose="020B0604030504040204" pitchFamily="50" charset="-128"/>
                <a:ea typeface="Meiryo UI" panose="020B0604030504040204" pitchFamily="50" charset="-128"/>
              </a:rPr>
              <a:t>職員の減少に対する個人にかかる業務負荷の軽減（時間の確保）と技術水準（技術　　</a:t>
            </a:r>
            <a:endParaRPr kumimoji="1" lang="en-US" altLang="ja-JP" sz="800" dirty="0">
              <a:solidFill>
                <a:srgbClr val="FF0000"/>
              </a:solidFill>
              <a:latin typeface="Meiryo UI" panose="020B0604030504040204" pitchFamily="50" charset="-128"/>
              <a:ea typeface="Meiryo UI" panose="020B0604030504040204" pitchFamily="50" charset="-128"/>
            </a:endParaRPr>
          </a:p>
          <a:p>
            <a:r>
              <a:rPr lang="ja-JP" altLang="en-US" sz="800" dirty="0">
                <a:solidFill>
                  <a:srgbClr val="FF0000"/>
                </a:solidFill>
                <a:latin typeface="Meiryo UI" panose="020B0604030504040204" pitchFamily="50" charset="-128"/>
                <a:ea typeface="Meiryo UI" panose="020B0604030504040204" pitchFamily="50" charset="-128"/>
              </a:rPr>
              <a:t>　</a:t>
            </a:r>
            <a:r>
              <a:rPr kumimoji="1" lang="ja-JP" altLang="en-US" sz="800" dirty="0">
                <a:solidFill>
                  <a:srgbClr val="FF0000"/>
                </a:solidFill>
                <a:latin typeface="Meiryo UI" panose="020B0604030504040204" pitchFamily="50" charset="-128"/>
                <a:ea typeface="Meiryo UI" panose="020B0604030504040204" pitchFamily="50" charset="-128"/>
              </a:rPr>
              <a:t>力）の維持を両立するためにデジタル技術を活用する。</a:t>
            </a:r>
          </a:p>
        </p:txBody>
      </p:sp>
      <p:sp>
        <p:nvSpPr>
          <p:cNvPr id="7" name="スライド番号プレースホルダー 3">
            <a:extLst>
              <a:ext uri="{FF2B5EF4-FFF2-40B4-BE49-F238E27FC236}">
                <a16:creationId xmlns:a16="http://schemas.microsoft.com/office/drawing/2014/main" id="{27EE31A6-C866-49DF-BD59-67CEA17D6F1A}"/>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108</a:t>
            </a:fld>
            <a:endParaRPr lang="ja-JP" altLang="en-US" dirty="0"/>
          </a:p>
        </p:txBody>
      </p:sp>
      <p:sp>
        <p:nvSpPr>
          <p:cNvPr id="2" name="テキスト ボックス 1">
            <a:extLst>
              <a:ext uri="{FF2B5EF4-FFF2-40B4-BE49-F238E27FC236}">
                <a16:creationId xmlns:a16="http://schemas.microsoft.com/office/drawing/2014/main" id="{DA3AAB63-E36B-E217-FED2-5FB3853CC068}"/>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CF8C061-FF5D-4483-A792-56A638392F41}"/>
              </a:ext>
            </a:extLst>
          </p:cNvPr>
          <p:cNvSpPr txBox="1"/>
          <p:nvPr/>
        </p:nvSpPr>
        <p:spPr>
          <a:xfrm>
            <a:off x="7097425" y="6518507"/>
            <a:ext cx="1164636" cy="246221"/>
          </a:xfrm>
          <a:prstGeom prst="rect">
            <a:avLst/>
          </a:prstGeom>
          <a:solidFill>
            <a:schemeClr val="bg1"/>
          </a:solidFill>
          <a:ln>
            <a:solidFill>
              <a:schemeClr val="tx1"/>
            </a:solidFill>
          </a:ln>
        </p:spPr>
        <p:txBody>
          <a:bodyPr wrap="square" lIns="0" tIns="0" rIns="0" bIns="0" rtlCol="0">
            <a:spAutoFit/>
          </a:bodyPr>
          <a:lstStyle/>
          <a:p>
            <a:pPr algn="ctr"/>
            <a:r>
              <a:rPr lang="ja-JP" altLang="en-US" sz="1600" dirty="0">
                <a:solidFill>
                  <a:schemeClr val="bg2">
                    <a:lumMod val="50000"/>
                  </a:schemeClr>
                </a:solidFill>
                <a:hlinkClick r:id="rId3" action="ppaction://hlinksldjump">
                  <a:extLst>
                    <a:ext uri="{A12FA001-AC4F-418D-AE19-62706E023703}">
                      <ahyp:hlinkClr xmlns:ahyp="http://schemas.microsoft.com/office/drawing/2018/hyperlinkcolor" val="tx"/>
                    </a:ext>
                  </a:extLst>
                </a:hlinkClick>
              </a:rPr>
              <a:t>関連</a:t>
            </a:r>
            <a:r>
              <a:rPr lang="en-US" altLang="ja-JP" sz="1600" dirty="0">
                <a:solidFill>
                  <a:schemeClr val="bg2">
                    <a:lumMod val="50000"/>
                  </a:schemeClr>
                </a:solidFill>
                <a:hlinkClick r:id="rId3" action="ppaction://hlinksldjump">
                  <a:extLst>
                    <a:ext uri="{A12FA001-AC4F-418D-AE19-62706E023703}">
                      <ahyp:hlinkClr xmlns:ahyp="http://schemas.microsoft.com/office/drawing/2018/hyperlinkcolor" val="tx"/>
                    </a:ext>
                  </a:extLst>
                </a:hlinkClick>
              </a:rPr>
              <a:t>P97</a:t>
            </a:r>
            <a:endParaRPr kumimoji="1" lang="ja-JP" altLang="en-US" sz="1600" dirty="0">
              <a:solidFill>
                <a:schemeClr val="bg2">
                  <a:lumMod val="50000"/>
                </a:schemeClr>
              </a:solidFill>
            </a:endParaRPr>
          </a:p>
        </p:txBody>
      </p:sp>
    </p:spTree>
    <p:extLst>
      <p:ext uri="{BB962C8B-B14F-4D97-AF65-F5344CB8AC3E}">
        <p14:creationId xmlns:p14="http://schemas.microsoft.com/office/powerpoint/2010/main" val="2562627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11368BAC-E298-B2B0-B782-7F4FD1D97552}"/>
              </a:ext>
            </a:extLst>
          </p:cNvPr>
          <p:cNvSpPr/>
          <p:nvPr/>
        </p:nvSpPr>
        <p:spPr>
          <a:xfrm>
            <a:off x="6361814" y="642212"/>
            <a:ext cx="2438400" cy="660413"/>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20000"/>
                  <a:lumOff val="80000"/>
                </a:schemeClr>
              </a:gs>
            </a:gsLst>
            <a:path path="circle">
              <a:fillToRect l="20000" t="10000" r="20000" b="60000"/>
            </a:path>
          </a:gradFill>
          <a:ln cmpd="db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〇＝取り組みを継続</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a:p>
            <a:r>
              <a:rPr lang="ja-JP" altLang="en-US" dirty="0">
                <a:solidFill>
                  <a:schemeClr val="accent6">
                    <a:lumMod val="75000"/>
                  </a:schemeClr>
                </a:solidFill>
                <a:latin typeface="Meiryo UI" panose="020B0604030504040204" pitchFamily="50" charset="-128"/>
                <a:ea typeface="Meiryo UI" panose="020B0604030504040204" pitchFamily="50" charset="-128"/>
              </a:rPr>
              <a:t>△＝改善点あり。</a:t>
            </a:r>
            <a:endParaRPr kumimoji="1" lang="ja-JP" altLang="en-US" dirty="0">
              <a:solidFill>
                <a:schemeClr val="accent6">
                  <a:lumMod val="75000"/>
                </a:schemeClr>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共通課題の検証（道路設備）</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86" name="テキスト ボックス 1085">
            <a:extLst>
              <a:ext uri="{FF2B5EF4-FFF2-40B4-BE49-F238E27FC236}">
                <a16:creationId xmlns:a16="http://schemas.microsoft.com/office/drawing/2014/main" id="{22A14C9F-E075-43C8-2224-624FE6175C2D}"/>
              </a:ext>
            </a:extLst>
          </p:cNvPr>
          <p:cNvSpPr txBox="1"/>
          <p:nvPr/>
        </p:nvSpPr>
        <p:spPr>
          <a:xfrm>
            <a:off x="579475" y="824827"/>
            <a:ext cx="2020186" cy="461665"/>
          </a:xfrm>
          <a:prstGeom prst="rect">
            <a:avLst/>
          </a:prstGeom>
          <a:noFill/>
          <a:ln w="19050">
            <a:noFill/>
          </a:ln>
        </p:spPr>
        <p:txBody>
          <a:bodyPr wrap="square" rtlCol="0">
            <a:spAutoFit/>
          </a:bodyPr>
          <a:lstStyle/>
          <a:p>
            <a:r>
              <a:rPr lang="ja-JP" altLang="en-US" sz="2400" b="1" dirty="0">
                <a:solidFill>
                  <a:srgbClr val="FF0000"/>
                </a:solidFill>
                <a:latin typeface="Meiryo UI" pitchFamily="50" charset="-128"/>
                <a:ea typeface="Meiryo UI" pitchFamily="50" charset="-128"/>
                <a:cs typeface="Meiryo UI" pitchFamily="50" charset="-128"/>
              </a:rPr>
              <a:t>〇評　価</a:t>
            </a:r>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3" name="表 12">
            <a:extLst>
              <a:ext uri="{FF2B5EF4-FFF2-40B4-BE49-F238E27FC236}">
                <a16:creationId xmlns:a16="http://schemas.microsoft.com/office/drawing/2014/main" id="{01194446-EE74-1067-E647-21749898F915}"/>
              </a:ext>
            </a:extLst>
          </p:cNvPr>
          <p:cNvGraphicFramePr>
            <a:graphicFrameLocks noGrp="1"/>
          </p:cNvGraphicFramePr>
          <p:nvPr/>
        </p:nvGraphicFramePr>
        <p:xfrm>
          <a:off x="579475" y="1373935"/>
          <a:ext cx="8234916" cy="4979910"/>
        </p:xfrm>
        <a:graphic>
          <a:graphicData uri="http://schemas.openxmlformats.org/drawingml/2006/table">
            <a:tbl>
              <a:tblPr firstRow="1" bandRow="1">
                <a:tableStyleId>{7DF18680-E054-41AD-8BC1-D1AEF772440D}</a:tableStyleId>
              </a:tblPr>
              <a:tblGrid>
                <a:gridCol w="516553">
                  <a:extLst>
                    <a:ext uri="{9D8B030D-6E8A-4147-A177-3AD203B41FA5}">
                      <a16:colId xmlns:a16="http://schemas.microsoft.com/office/drawing/2014/main" val="1368352913"/>
                    </a:ext>
                  </a:extLst>
                </a:gridCol>
                <a:gridCol w="2322341">
                  <a:extLst>
                    <a:ext uri="{9D8B030D-6E8A-4147-A177-3AD203B41FA5}">
                      <a16:colId xmlns:a16="http://schemas.microsoft.com/office/drawing/2014/main" val="1301476444"/>
                    </a:ext>
                  </a:extLst>
                </a:gridCol>
                <a:gridCol w="4380614">
                  <a:extLst>
                    <a:ext uri="{9D8B030D-6E8A-4147-A177-3AD203B41FA5}">
                      <a16:colId xmlns:a16="http://schemas.microsoft.com/office/drawing/2014/main" val="787894871"/>
                    </a:ext>
                  </a:extLst>
                </a:gridCol>
                <a:gridCol w="1015408">
                  <a:extLst>
                    <a:ext uri="{9D8B030D-6E8A-4147-A177-3AD203B41FA5}">
                      <a16:colId xmlns:a16="http://schemas.microsoft.com/office/drawing/2014/main" val="1209920623"/>
                    </a:ext>
                  </a:extLst>
                </a:gridCol>
              </a:tblGrid>
              <a:tr h="260877">
                <a:tc>
                  <a:txBody>
                    <a:bodyPr/>
                    <a:lstStyle/>
                    <a:p>
                      <a:r>
                        <a:rPr kumimoji="1" lang="en-US" altLang="ja-JP" sz="1200" dirty="0">
                          <a:latin typeface="Meiryo UI" panose="020B0604030504040204" pitchFamily="50" charset="-128"/>
                          <a:ea typeface="Meiryo UI" panose="020B0604030504040204" pitchFamily="50" charset="-128"/>
                        </a:rPr>
                        <a:t>NO.</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項　目</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評　価</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結果</a:t>
                      </a:r>
                    </a:p>
                  </a:txBody>
                  <a:tcPr anchor="ctr"/>
                </a:tc>
                <a:extLst>
                  <a:ext uri="{0D108BD9-81ED-4DB2-BD59-A6C34878D82A}">
                    <a16:rowId xmlns:a16="http://schemas.microsoft.com/office/drawing/2014/main" val="1610481886"/>
                  </a:ext>
                </a:extLst>
              </a:tr>
              <a:tr h="956550">
                <a:tc>
                  <a:txBody>
                    <a:bodyPr/>
                    <a:lstStyle/>
                    <a:p>
                      <a:pPr algn="ct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1</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b="1" kern="1200" dirty="0">
                          <a:solidFill>
                            <a:schemeClr val="accent6">
                              <a:lumMod val="75000"/>
                            </a:schemeClr>
                          </a:solidFill>
                          <a:latin typeface="Meiryo UI" panose="020B0604030504040204" pitchFamily="50" charset="-128"/>
                          <a:ea typeface="Meiryo UI" panose="020B0604030504040204" pitchFamily="50" charset="-128"/>
                          <a:cs typeface="+mn-cs"/>
                        </a:rPr>
                        <a:t>点検頻度、損傷等級区分、健全度評価</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道路設備は、アンダーパス部の道路排水設備やトンネル内の排煙設備等の設備を保有しており、万一の際の人命に係る設備であるため、確実な機能確保が必要であり、健全度評価は、「不具合無」、「不具合有」の２段階の評価を行っている。</a:t>
                      </a:r>
                    </a:p>
                  </a:txBody>
                  <a:tcPr anchor="ctr"/>
                </a:tc>
                <a:tc>
                  <a:txBody>
                    <a:bodyPr/>
                    <a:lstStyle/>
                    <a:p>
                      <a:r>
                        <a:rPr kumimoji="1" lang="ja-JP" altLang="en-US" sz="2000" dirty="0">
                          <a:latin typeface="Meiryo UI" panose="020B0604030504040204" pitchFamily="50" charset="-128"/>
                          <a:ea typeface="Meiryo UI" panose="020B0604030504040204" pitchFamily="50" charset="-128"/>
                        </a:rPr>
                        <a:t>　</a:t>
                      </a:r>
                      <a:r>
                        <a:rPr kumimoji="1" lang="ja-JP" altLang="en-US" sz="2000" dirty="0">
                          <a:solidFill>
                            <a:schemeClr val="accent6">
                              <a:lumMod val="75000"/>
                            </a:schemeClr>
                          </a:solidFill>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2518172725"/>
                  </a:ext>
                </a:extLst>
              </a:tr>
              <a:tr h="1478304">
                <a:tc>
                  <a:txBody>
                    <a:bodyPr/>
                    <a:lstStyle/>
                    <a:p>
                      <a:pPr algn="ct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2</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r>
                        <a:rPr lang="ja-JP" altLang="en-US" sz="1200" b="1" dirty="0">
                          <a:solidFill>
                            <a:schemeClr val="accent6">
                              <a:lumMod val="75000"/>
                            </a:schemeClr>
                          </a:solidFill>
                          <a:latin typeface="Meiryo UI" panose="020B0604030504040204" pitchFamily="50" charset="-128"/>
                          <a:ea typeface="Meiryo UI" panose="020B0604030504040204" pitchFamily="50" charset="-128"/>
                        </a:rPr>
                        <a:t>目標管理水準と維持管理手法</a:t>
                      </a:r>
                      <a:endParaRPr lang="en-US" altLang="ja-JP" sz="1200" b="1" dirty="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1200" b="1" dirty="0">
                          <a:solidFill>
                            <a:schemeClr val="accent6">
                              <a:lumMod val="75000"/>
                            </a:schemeClr>
                          </a:solidFill>
                          <a:latin typeface="Meiryo UI" panose="020B0604030504040204" pitchFamily="50" charset="-128"/>
                          <a:ea typeface="Meiryo UI" panose="020B0604030504040204" pitchFamily="50" charset="-128"/>
                        </a:rPr>
                        <a:t>（状態監視型、時間計画型等）</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管理を行う施設の重要性を考え、「不具合無」を目標管理水準としている。</a:t>
                      </a:r>
                      <a:r>
                        <a:rPr lang="ja-JP" altLang="en-US" sz="1200" dirty="0">
                          <a:solidFill>
                            <a:schemeClr val="accent6">
                              <a:lumMod val="75000"/>
                            </a:schemeClr>
                          </a:solidFill>
                          <a:latin typeface="Meiryo UI" pitchFamily="50" charset="-128"/>
                          <a:ea typeface="Meiryo UI" pitchFamily="50" charset="-128"/>
                          <a:cs typeface="Meiryo UI" pitchFamily="50" charset="-128"/>
                        </a:rPr>
                        <a:t>施設としての重要性を鑑みて、排水ポンプ等の機械設備は、外部委託を主体とした点検を実施し、確実な設備の機能維持に努め、状態を監視しながら、定期的に更新を行う時間管理型の維持管理を実施している。</a:t>
                      </a:r>
                      <a:endParaRPr lang="en-US" altLang="ja-JP" sz="1200" dirty="0">
                        <a:solidFill>
                          <a:schemeClr val="accent6">
                            <a:lumMod val="75000"/>
                          </a:schemeClr>
                        </a:solidFill>
                        <a:latin typeface="Meiryo UI" pitchFamily="50" charset="-128"/>
                        <a:ea typeface="Meiryo UI" pitchFamily="50" charset="-128"/>
                        <a:cs typeface="Meiryo UI" pitchFamily="50" charset="-128"/>
                      </a:endParaRPr>
                    </a:p>
                    <a:p>
                      <a:r>
                        <a:rPr lang="ja-JP" altLang="en-US" sz="1200" dirty="0">
                          <a:solidFill>
                            <a:schemeClr val="accent6">
                              <a:lumMod val="75000"/>
                            </a:schemeClr>
                          </a:solidFill>
                          <a:latin typeface="Meiryo UI" pitchFamily="50" charset="-128"/>
                          <a:ea typeface="Meiryo UI" pitchFamily="50" charset="-128"/>
                          <a:cs typeface="Meiryo UI" pitchFamily="50" charset="-128"/>
                        </a:rPr>
                        <a:t>電気設備は、外部委託による点検にて機能維持に努めているが、状態の把握が難しいため、定期的に更新を行う時間計画型の管理を実施している。　</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000" dirty="0">
                          <a:solidFill>
                            <a:schemeClr val="accent6">
                              <a:lumMod val="75000"/>
                            </a:schemeClr>
                          </a:solidFill>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110268384"/>
                  </a:ext>
                </a:extLst>
              </a:tr>
              <a:tr h="5003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3</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accent6">
                              <a:lumMod val="75000"/>
                            </a:schemeClr>
                          </a:solidFill>
                          <a:latin typeface="Meiryo UI" panose="020B0604030504040204" pitchFamily="50" charset="-128"/>
                          <a:ea typeface="Meiryo UI" panose="020B0604030504040204" pitchFamily="50" charset="-128"/>
                        </a:rPr>
                        <a:t>重点化指標（優先順位付け）</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点検結果、経過年数、社会的影響度を加味し、更新、補修等の優先順位の整理を行っている。</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重点化指標における、不具合発生の考え方について、「不具合有」の判定に対し「不具合の可能性」大・小の表現が実態に則していないため、見直しが必要である。</a:t>
                      </a:r>
                    </a:p>
                  </a:txBody>
                  <a:tcPr anchor="ctr"/>
                </a:tc>
                <a:tc>
                  <a:txBody>
                    <a:bodyPr/>
                    <a:lstStyle/>
                    <a:p>
                      <a:pPr algn="ctr"/>
                      <a:r>
                        <a:rPr kumimoji="1" lang="ja-JP" altLang="en-US" sz="2000" dirty="0">
                          <a:solidFill>
                            <a:schemeClr val="accent6">
                              <a:lumMod val="75000"/>
                            </a:schemeClr>
                          </a:solidFill>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1714950638"/>
                  </a:ext>
                </a:extLst>
              </a:tr>
              <a:tr h="1130468">
                <a:tc>
                  <a:txBody>
                    <a:bodyPr/>
                    <a:lstStyle/>
                    <a:p>
                      <a:pPr algn="ct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4</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b="1" kern="1200" dirty="0">
                          <a:solidFill>
                            <a:schemeClr val="accent6">
                              <a:lumMod val="75000"/>
                            </a:schemeClr>
                          </a:solidFill>
                          <a:latin typeface="Meiryo UI" panose="020B0604030504040204" pitchFamily="50" charset="-128"/>
                          <a:ea typeface="Meiryo UI" panose="020B0604030504040204" pitchFamily="50" charset="-128"/>
                          <a:cs typeface="+mn-cs"/>
                        </a:rPr>
                        <a:t>更新判定フロー</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更新判定では物理的要因に基づく更新等の判定の前に、法基準の変更や排水機能の見直しを行う社会的要因や部品供給の状況、設備の陳腐化などの機能的な要因に基づく設備更新の必要性を確認することとしている。</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物理的要因による判断では、長寿命化を図る上で、</a:t>
                      </a: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LCC</a:t>
                      </a: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比較などを行い、補修、更新の検討を行うこととしている。</a:t>
                      </a:r>
                    </a:p>
                  </a:txBody>
                  <a:tcPr anchor="ctr"/>
                </a:tc>
                <a:tc>
                  <a:txBody>
                    <a:bodyPr/>
                    <a:lstStyle/>
                    <a:p>
                      <a:pPr algn="ctr"/>
                      <a:r>
                        <a:rPr kumimoji="1" lang="ja-JP" altLang="en-US" sz="2000" dirty="0">
                          <a:solidFill>
                            <a:schemeClr val="accent6">
                              <a:lumMod val="75000"/>
                            </a:schemeClr>
                          </a:solidFill>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3012228867"/>
                  </a:ext>
                </a:extLst>
              </a:tr>
            </a:tbl>
          </a:graphicData>
        </a:graphic>
      </p:graphicFrame>
      <p:sp>
        <p:nvSpPr>
          <p:cNvPr id="16" name="四角形: 角を丸くする 15">
            <a:extLst>
              <a:ext uri="{FF2B5EF4-FFF2-40B4-BE49-F238E27FC236}">
                <a16:creationId xmlns:a16="http://schemas.microsoft.com/office/drawing/2014/main" id="{6F595DFF-F017-5B64-1245-F39579DCF031}"/>
              </a:ext>
            </a:extLst>
          </p:cNvPr>
          <p:cNvSpPr/>
          <p:nvPr/>
        </p:nvSpPr>
        <p:spPr>
          <a:xfrm>
            <a:off x="5564372" y="780896"/>
            <a:ext cx="723014" cy="291429"/>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40000"/>
                  <a:lumOff val="60000"/>
                </a:schemeClr>
              </a:gs>
            </a:gsLst>
            <a:path path="circle">
              <a:fillToRect l="20000" t="10000" r="20000" b="6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凡例</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p:txBody>
      </p:sp>
      <p:sp>
        <p:nvSpPr>
          <p:cNvPr id="9" name="スライド番号プレースホルダー 3">
            <a:extLst>
              <a:ext uri="{FF2B5EF4-FFF2-40B4-BE49-F238E27FC236}">
                <a16:creationId xmlns:a16="http://schemas.microsoft.com/office/drawing/2014/main" id="{DFE335C3-98DB-4FF8-91D5-692FB4701B65}"/>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109</a:t>
            </a:fld>
            <a:endParaRPr lang="ja-JP" altLang="en-US" dirty="0"/>
          </a:p>
        </p:txBody>
      </p:sp>
      <p:sp>
        <p:nvSpPr>
          <p:cNvPr id="11" name="正方形/長方形 10">
            <a:extLst>
              <a:ext uri="{FF2B5EF4-FFF2-40B4-BE49-F238E27FC236}">
                <a16:creationId xmlns:a16="http://schemas.microsoft.com/office/drawing/2014/main" id="{0E7931B6-C1FC-4416-9023-FA234E4FC224}"/>
              </a:ext>
            </a:extLst>
          </p:cNvPr>
          <p:cNvSpPr/>
          <p:nvPr/>
        </p:nvSpPr>
        <p:spPr>
          <a:xfrm>
            <a:off x="579476" y="4198620"/>
            <a:ext cx="8234916" cy="9829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3C87A64-8666-43F4-8433-C7BBDE63B9B9}"/>
              </a:ext>
            </a:extLst>
          </p:cNvPr>
          <p:cNvSpPr txBox="1"/>
          <p:nvPr/>
        </p:nvSpPr>
        <p:spPr>
          <a:xfrm>
            <a:off x="7702550" y="56033"/>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2368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607886"/>
          <a:ext cx="8913284" cy="6226475"/>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38567">
                <a:tc>
                  <a:txBody>
                    <a:bodyPr/>
                    <a:lstStyle/>
                    <a:p>
                      <a:pPr algn="ctr"/>
                      <a:r>
                        <a:rPr kumimoji="1" lang="ja-JP" altLang="en-US" sz="1800" b="0" i="0" kern="1200" dirty="0">
                          <a:solidFill>
                            <a:schemeClr val="lt1"/>
                          </a:solidFill>
                          <a:effectLst/>
                          <a:latin typeface="Meiryo UI" panose="020B0604030504040204" pitchFamily="50" charset="-128"/>
                          <a:ea typeface="Meiryo UI" panose="020B0604030504040204" pitchFamily="50" charset="-128"/>
                          <a:cs typeface="+mn-cs"/>
                        </a:rPr>
                        <a:t>（現計画）​</a:t>
                      </a:r>
                      <a:endParaRPr kumimoji="1" lang="ja-JP" altLang="en-US" sz="1400" dirty="0">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800" b="0" i="0" kern="1200" dirty="0">
                          <a:solidFill>
                            <a:schemeClr val="lt1"/>
                          </a:solidFill>
                          <a:effectLst/>
                          <a:latin typeface="Meiryo UI" panose="020B0604030504040204" pitchFamily="50" charset="-128"/>
                          <a:ea typeface="Meiryo UI" panose="020B0604030504040204" pitchFamily="50" charset="-128"/>
                          <a:cs typeface="+mn-cs"/>
                        </a:rPr>
                        <a:t>（次期計画）</a:t>
                      </a:r>
                      <a:endParaRPr kumimoji="1" lang="ja-JP" altLang="en-US" sz="1400" dirty="0">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856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　</a:t>
                      </a:r>
                      <a:r>
                        <a:rPr kumimoji="1" lang="ja-JP" altLang="ja-JP" sz="1200" b="0" kern="1200" dirty="0">
                          <a:solidFill>
                            <a:schemeClr val="dk1"/>
                          </a:solidFill>
                          <a:effectLst/>
                          <a:latin typeface="Meiryo UI" panose="020B0604030504040204" pitchFamily="50" charset="-128"/>
                          <a:ea typeface="Meiryo UI" panose="020B0604030504040204" pitchFamily="50" charset="-128"/>
                          <a:cs typeface="+mn-cs"/>
                        </a:rPr>
                        <a:t>４．効率的・効果的な維持管理の推進</a:t>
                      </a:r>
                      <a:r>
                        <a:rPr kumimoji="1" lang="ja-JP" altLang="en-US" sz="1200" b="0" kern="1200" dirty="0">
                          <a:solidFill>
                            <a:schemeClr val="dk1"/>
                          </a:solidFill>
                          <a:effectLst/>
                          <a:latin typeface="Meiryo UI" panose="020B0604030504040204" pitchFamily="50" charset="-128"/>
                          <a:ea typeface="Meiryo UI" panose="020B0604030504040204" pitchFamily="50" charset="-128"/>
                          <a:cs typeface="+mn-cs"/>
                        </a:rPr>
                        <a:t>　</a:t>
                      </a:r>
                      <a:r>
                        <a:rPr lang="ja-JP" altLang="en-US" sz="1200" dirty="0">
                          <a:latin typeface="Meiryo UI" panose="020B0604030504040204" pitchFamily="50" charset="-128"/>
                          <a:ea typeface="Meiryo UI" panose="020B0604030504040204" pitchFamily="50" charset="-128"/>
                        </a:rPr>
                        <a:t>３）重点化指標・優先順位の考え方</a:t>
                      </a:r>
                      <a:endParaRPr kumimoji="1" lang="ja-JP" altLang="en-US" sz="1200" dirty="0">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713588">
                <a:tc>
                  <a:txBody>
                    <a:bodyPr/>
                    <a:lstStyle/>
                    <a:p>
                      <a:endParaRPr kumimoji="1" lang="ja-JP" altLang="en-US"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新・旧対比表（道路施設）</a:t>
            </a:r>
          </a:p>
        </p:txBody>
      </p:sp>
      <p:pic>
        <p:nvPicPr>
          <p:cNvPr id="6" name="図 5">
            <a:extLst>
              <a:ext uri="{FF2B5EF4-FFF2-40B4-BE49-F238E27FC236}">
                <a16:creationId xmlns:a16="http://schemas.microsoft.com/office/drawing/2014/main" id="{A0A3730A-50D0-FBA0-E62A-F8064C4B407B}"/>
              </a:ext>
            </a:extLst>
          </p:cNvPr>
          <p:cNvPicPr>
            <a:picLocks noChangeAspect="1"/>
          </p:cNvPicPr>
          <p:nvPr/>
        </p:nvPicPr>
        <p:blipFill>
          <a:blip r:embed="rId2"/>
          <a:stretch>
            <a:fillRect/>
          </a:stretch>
        </p:blipFill>
        <p:spPr>
          <a:xfrm>
            <a:off x="314247" y="1282008"/>
            <a:ext cx="4171744" cy="5359423"/>
          </a:xfrm>
          <a:prstGeom prst="rect">
            <a:avLst/>
          </a:prstGeom>
        </p:spPr>
      </p:pic>
      <p:sp>
        <p:nvSpPr>
          <p:cNvPr id="7" name="正方形/長方形 6">
            <a:extLst>
              <a:ext uri="{FF2B5EF4-FFF2-40B4-BE49-F238E27FC236}">
                <a16:creationId xmlns:a16="http://schemas.microsoft.com/office/drawing/2014/main" id="{66E9BE18-ACF4-7E0A-CE28-155FF1D3D35C}"/>
              </a:ext>
            </a:extLst>
          </p:cNvPr>
          <p:cNvSpPr/>
          <p:nvPr/>
        </p:nvSpPr>
        <p:spPr>
          <a:xfrm>
            <a:off x="333497" y="1545778"/>
            <a:ext cx="3978620" cy="486464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3">
            <a:extLst>
              <a:ext uri="{FF2B5EF4-FFF2-40B4-BE49-F238E27FC236}">
                <a16:creationId xmlns:a16="http://schemas.microsoft.com/office/drawing/2014/main" id="{95C4B20F-4319-408A-8E48-597B248E5444}"/>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110</a:t>
            </a:fld>
            <a:endParaRPr lang="ja-JP" altLang="en-US" dirty="0"/>
          </a:p>
        </p:txBody>
      </p:sp>
      <p:sp>
        <p:nvSpPr>
          <p:cNvPr id="11" name="テキスト ボックス 10">
            <a:extLst>
              <a:ext uri="{FF2B5EF4-FFF2-40B4-BE49-F238E27FC236}">
                <a16:creationId xmlns:a16="http://schemas.microsoft.com/office/drawing/2014/main" id="{7A56CF4B-077A-4E4A-9530-60FB62FC935E}"/>
              </a:ext>
            </a:extLst>
          </p:cNvPr>
          <p:cNvSpPr txBox="1"/>
          <p:nvPr/>
        </p:nvSpPr>
        <p:spPr>
          <a:xfrm>
            <a:off x="7074565" y="6518319"/>
            <a:ext cx="1164636" cy="246221"/>
          </a:xfrm>
          <a:prstGeom prst="rect">
            <a:avLst/>
          </a:prstGeom>
          <a:solidFill>
            <a:schemeClr val="bg1"/>
          </a:solidFill>
          <a:ln>
            <a:solidFill>
              <a:schemeClr val="tx1"/>
            </a:solidFill>
          </a:ln>
        </p:spPr>
        <p:txBody>
          <a:bodyPr wrap="square" lIns="0" tIns="0" rIns="0" bIns="0" rtlCol="0">
            <a:spAutoFit/>
          </a:bodyPr>
          <a:lstStyle/>
          <a:p>
            <a:pPr algn="ctr"/>
            <a:r>
              <a:rPr lang="ja-JP" altLang="en-US" sz="1600" dirty="0">
                <a:solidFill>
                  <a:schemeClr val="bg2">
                    <a:lumMod val="50000"/>
                  </a:schemeClr>
                </a:solidFill>
                <a:hlinkClick r:id="rId3" action="ppaction://hlinksldjump">
                  <a:extLst>
                    <a:ext uri="{A12FA001-AC4F-418D-AE19-62706E023703}">
                      <ahyp:hlinkClr xmlns:ahyp="http://schemas.microsoft.com/office/drawing/2018/hyperlinkcolor" val="tx"/>
                    </a:ext>
                  </a:extLst>
                </a:hlinkClick>
              </a:rPr>
              <a:t>関連</a:t>
            </a:r>
            <a:r>
              <a:rPr lang="en-US" altLang="ja-JP" sz="1600" dirty="0">
                <a:solidFill>
                  <a:schemeClr val="bg2">
                    <a:lumMod val="50000"/>
                  </a:schemeClr>
                </a:solidFill>
                <a:hlinkClick r:id="rId3" action="ppaction://hlinksldjump">
                  <a:extLst>
                    <a:ext uri="{A12FA001-AC4F-418D-AE19-62706E023703}">
                      <ahyp:hlinkClr xmlns:ahyp="http://schemas.microsoft.com/office/drawing/2018/hyperlinkcolor" val="tx"/>
                    </a:ext>
                  </a:extLst>
                </a:hlinkClick>
              </a:rPr>
              <a:t>P97</a:t>
            </a:r>
            <a:endParaRPr kumimoji="1" lang="ja-JP" altLang="en-US" sz="1600" dirty="0">
              <a:solidFill>
                <a:schemeClr val="bg2">
                  <a:lumMod val="50000"/>
                </a:schemeClr>
              </a:solidFill>
            </a:endParaRPr>
          </a:p>
        </p:txBody>
      </p:sp>
      <p:grpSp>
        <p:nvGrpSpPr>
          <p:cNvPr id="18" name="グループ化 17">
            <a:extLst>
              <a:ext uri="{FF2B5EF4-FFF2-40B4-BE49-F238E27FC236}">
                <a16:creationId xmlns:a16="http://schemas.microsoft.com/office/drawing/2014/main" id="{5AEE5663-FDB0-4F08-9394-7F7A0E64FD02}"/>
              </a:ext>
            </a:extLst>
          </p:cNvPr>
          <p:cNvGrpSpPr/>
          <p:nvPr/>
        </p:nvGrpSpPr>
        <p:grpSpPr>
          <a:xfrm>
            <a:off x="4658011" y="1221623"/>
            <a:ext cx="4233721" cy="4542164"/>
            <a:chOff x="1890712" y="1247775"/>
            <a:chExt cx="5391150" cy="8464589"/>
          </a:xfrm>
        </p:grpSpPr>
        <p:pic>
          <p:nvPicPr>
            <p:cNvPr id="14" name="図 13">
              <a:extLst>
                <a:ext uri="{FF2B5EF4-FFF2-40B4-BE49-F238E27FC236}">
                  <a16:creationId xmlns:a16="http://schemas.microsoft.com/office/drawing/2014/main" id="{1ED4D87B-C5C8-48E7-9D73-E61B4BCC28B5}"/>
                </a:ext>
              </a:extLst>
            </p:cNvPr>
            <p:cNvPicPr>
              <a:picLocks noChangeAspect="1"/>
            </p:cNvPicPr>
            <p:nvPr/>
          </p:nvPicPr>
          <p:blipFill>
            <a:blip r:embed="rId4"/>
            <a:stretch>
              <a:fillRect/>
            </a:stretch>
          </p:blipFill>
          <p:spPr>
            <a:xfrm>
              <a:off x="1890712" y="1247775"/>
              <a:ext cx="5362575" cy="4362450"/>
            </a:xfrm>
            <a:prstGeom prst="rect">
              <a:avLst/>
            </a:prstGeom>
          </p:spPr>
        </p:pic>
        <p:pic>
          <p:nvPicPr>
            <p:cNvPr id="17" name="図 16">
              <a:extLst>
                <a:ext uri="{FF2B5EF4-FFF2-40B4-BE49-F238E27FC236}">
                  <a16:creationId xmlns:a16="http://schemas.microsoft.com/office/drawing/2014/main" id="{07919E4E-CDD7-4547-93F6-4A7B11F6E565}"/>
                </a:ext>
              </a:extLst>
            </p:cNvPr>
            <p:cNvPicPr>
              <a:picLocks noChangeAspect="1"/>
            </p:cNvPicPr>
            <p:nvPr/>
          </p:nvPicPr>
          <p:blipFill>
            <a:blip r:embed="rId5"/>
            <a:stretch>
              <a:fillRect/>
            </a:stretch>
          </p:blipFill>
          <p:spPr>
            <a:xfrm>
              <a:off x="1890712" y="5597564"/>
              <a:ext cx="5391150" cy="4114800"/>
            </a:xfrm>
            <a:prstGeom prst="rect">
              <a:avLst/>
            </a:prstGeom>
          </p:spPr>
        </p:pic>
      </p:grpSp>
      <p:grpSp>
        <p:nvGrpSpPr>
          <p:cNvPr id="12" name="グループ化 11">
            <a:extLst>
              <a:ext uri="{FF2B5EF4-FFF2-40B4-BE49-F238E27FC236}">
                <a16:creationId xmlns:a16="http://schemas.microsoft.com/office/drawing/2014/main" id="{1AD61E6C-0A64-4AE3-B7B8-593160EBCE37}"/>
              </a:ext>
            </a:extLst>
          </p:cNvPr>
          <p:cNvGrpSpPr/>
          <p:nvPr/>
        </p:nvGrpSpPr>
        <p:grpSpPr>
          <a:xfrm>
            <a:off x="4688055" y="5401056"/>
            <a:ext cx="4290917" cy="980190"/>
            <a:chOff x="4684895" y="5401056"/>
            <a:chExt cx="4673275" cy="980190"/>
          </a:xfrm>
        </p:grpSpPr>
        <p:sp>
          <p:nvSpPr>
            <p:cNvPr id="13" name="四角形: 角を丸くする 12">
              <a:extLst>
                <a:ext uri="{FF2B5EF4-FFF2-40B4-BE49-F238E27FC236}">
                  <a16:creationId xmlns:a16="http://schemas.microsoft.com/office/drawing/2014/main" id="{1E9C67FF-BB23-4F05-B3B4-94BB7A3CEF23}"/>
                </a:ext>
              </a:extLst>
            </p:cNvPr>
            <p:cNvSpPr/>
            <p:nvPr/>
          </p:nvSpPr>
          <p:spPr>
            <a:xfrm>
              <a:off x="4684895" y="5401056"/>
              <a:ext cx="4673275" cy="98019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〇重点化の考え方を見直し　</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不具合発生の可能性　</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　社会的影響度</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機器の使用年数　　　　</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　社会的影響度の点数合計　</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不具合有の道路関連設備の内、機能の低下が認められるもの。</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10" name="矢印: 下 9">
              <a:extLst>
                <a:ext uri="{FF2B5EF4-FFF2-40B4-BE49-F238E27FC236}">
                  <a16:creationId xmlns:a16="http://schemas.microsoft.com/office/drawing/2014/main" id="{A002DB16-0614-4549-AC7F-EA72C7C4B105}"/>
                </a:ext>
              </a:extLst>
            </p:cNvPr>
            <p:cNvSpPr/>
            <p:nvPr/>
          </p:nvSpPr>
          <p:spPr>
            <a:xfrm>
              <a:off x="6469336" y="5848453"/>
              <a:ext cx="172404" cy="13582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a:extLst>
              <a:ext uri="{FF2B5EF4-FFF2-40B4-BE49-F238E27FC236}">
                <a16:creationId xmlns:a16="http://schemas.microsoft.com/office/drawing/2014/main" id="{8504FD2B-66FF-4AE3-AFEF-38526AF7DCF0}"/>
              </a:ext>
            </a:extLst>
          </p:cNvPr>
          <p:cNvSpPr txBox="1"/>
          <p:nvPr/>
        </p:nvSpPr>
        <p:spPr>
          <a:xfrm>
            <a:off x="7702550" y="56033"/>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4887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DC77FED-ABAF-47C6-8CB1-8B7F3B35DF1A}"/>
              </a:ext>
            </a:extLst>
          </p:cNvPr>
          <p:cNvSpPr>
            <a:spLocks noChangeArrowheads="1"/>
          </p:cNvSpPr>
          <p:nvPr/>
        </p:nvSpPr>
        <p:spPr bwMode="auto">
          <a:xfrm>
            <a:off x="-12538" y="-66656"/>
            <a:ext cx="9156538" cy="545664"/>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68513" tIns="34256" rIns="68513" bIns="34256" anchor="ctr"/>
          <a:lstStyle/>
          <a:p>
            <a:pPr algn="just">
              <a:lnSpc>
                <a:spcPts val="975"/>
              </a:lnSpc>
              <a:defRPr/>
            </a:pPr>
            <a:endParaRPr lang="en-US" altLang="ja-JP" sz="2800" b="1" kern="100" dirty="0">
              <a:solidFill>
                <a:schemeClr val="bg1"/>
              </a:solidFill>
              <a:latin typeface="Century"/>
              <a:ea typeface="Meiryo UI"/>
              <a:cs typeface="Times New Roman"/>
            </a:endParaRPr>
          </a:p>
          <a:p>
            <a:pPr algn="just">
              <a:lnSpc>
                <a:spcPts val="975"/>
              </a:lnSpc>
              <a:defRPr/>
            </a:pPr>
            <a:endParaRPr lang="en-US" altLang="ja-JP" sz="2800" b="1" kern="100" dirty="0">
              <a:solidFill>
                <a:schemeClr val="bg1"/>
              </a:solidFill>
              <a:latin typeface="Century"/>
              <a:ea typeface="Meiryo UI"/>
              <a:cs typeface="Times New Roman"/>
            </a:endParaRPr>
          </a:p>
          <a:p>
            <a:pPr algn="just">
              <a:lnSpc>
                <a:spcPts val="975"/>
              </a:lnSpc>
              <a:defRPr/>
            </a:pPr>
            <a:r>
              <a:rPr lang="ja-JP" altLang="en-US" sz="2800" b="1" kern="100" dirty="0">
                <a:solidFill>
                  <a:schemeClr val="bg1"/>
                </a:solidFill>
                <a:latin typeface="Century"/>
                <a:ea typeface="Meiryo UI"/>
                <a:cs typeface="Times New Roman"/>
              </a:rPr>
              <a:t>　■行動計画の見直し　（道路設備）</a:t>
            </a:r>
            <a:endParaRPr lang="en-US" altLang="zh-TW" sz="2800" b="1" dirty="0">
              <a:solidFill>
                <a:schemeClr val="bg1"/>
              </a:solidFill>
              <a:latin typeface="Meiryo UI" pitchFamily="50" charset="-128"/>
              <a:ea typeface="Meiryo UI" pitchFamily="50" charset="-128"/>
              <a:cs typeface="Meiryo UI" pitchFamily="50" charset="-128"/>
            </a:endParaRPr>
          </a:p>
        </p:txBody>
      </p:sp>
      <p:grpSp>
        <p:nvGrpSpPr>
          <p:cNvPr id="27" name="グループ化 26">
            <a:extLst>
              <a:ext uri="{FF2B5EF4-FFF2-40B4-BE49-F238E27FC236}">
                <a16:creationId xmlns:a16="http://schemas.microsoft.com/office/drawing/2014/main" id="{3FC1BF9C-7E99-4C77-B7E1-B784AC7D42A0}"/>
              </a:ext>
            </a:extLst>
          </p:cNvPr>
          <p:cNvGrpSpPr/>
          <p:nvPr/>
        </p:nvGrpSpPr>
        <p:grpSpPr>
          <a:xfrm>
            <a:off x="317634" y="479008"/>
            <a:ext cx="8537608" cy="5787038"/>
            <a:chOff x="6458286" y="844198"/>
            <a:chExt cx="5494814" cy="3266284"/>
          </a:xfrm>
          <a:solidFill>
            <a:schemeClr val="bg1"/>
          </a:solidFill>
        </p:grpSpPr>
        <p:sp>
          <p:nvSpPr>
            <p:cNvPr id="28" name="角丸四角形 147">
              <a:extLst>
                <a:ext uri="{FF2B5EF4-FFF2-40B4-BE49-F238E27FC236}">
                  <a16:creationId xmlns:a16="http://schemas.microsoft.com/office/drawing/2014/main" id="{D053310E-F58D-4D01-89E9-10A02CF3167F}"/>
                </a:ext>
              </a:extLst>
            </p:cNvPr>
            <p:cNvSpPr/>
            <p:nvPr/>
          </p:nvSpPr>
          <p:spPr>
            <a:xfrm>
              <a:off x="6458286" y="975512"/>
              <a:ext cx="5494814" cy="3134970"/>
            </a:xfrm>
            <a:prstGeom prst="roundRect">
              <a:avLst>
                <a:gd name="adj" fmla="val 1416"/>
              </a:avLst>
            </a:prstGeom>
            <a:grp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anchor="ctr"/>
            <a:lstStyle/>
            <a:p>
              <a:pPr>
                <a:lnSpc>
                  <a:spcPts val="1125"/>
                </a:lnSpc>
                <a:defRPr/>
              </a:pPr>
              <a:endParaRPr lang="ja-JP" altLang="ja-JP" sz="1500" kern="100">
                <a:solidFill>
                  <a:prstClr val="black"/>
                </a:solidFill>
                <a:ea typeface="HG明朝B"/>
                <a:cs typeface="Times New Roman"/>
              </a:endParaRPr>
            </a:p>
          </p:txBody>
        </p:sp>
        <p:sp>
          <p:nvSpPr>
            <p:cNvPr id="29" name="テキスト ボックス 8">
              <a:extLst>
                <a:ext uri="{FF2B5EF4-FFF2-40B4-BE49-F238E27FC236}">
                  <a16:creationId xmlns:a16="http://schemas.microsoft.com/office/drawing/2014/main" id="{F8E1932D-5C39-4F00-ADA5-800EACE5B6F1}"/>
                </a:ext>
              </a:extLst>
            </p:cNvPr>
            <p:cNvSpPr txBox="1">
              <a:spLocks noChangeArrowheads="1"/>
            </p:cNvSpPr>
            <p:nvPr/>
          </p:nvSpPr>
          <p:spPr bwMode="auto">
            <a:xfrm>
              <a:off x="6507549" y="844198"/>
              <a:ext cx="1627712" cy="221543"/>
            </a:xfrm>
            <a:prstGeom prst="rect">
              <a:avLst/>
            </a:prstGeom>
            <a:grp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b="1">
                  <a:latin typeface="Meiryo UI" panose="020B0604030504040204" pitchFamily="50" charset="-128"/>
                  <a:ea typeface="Meiryo UI" panose="020B0604030504040204" pitchFamily="50" charset="-128"/>
                </a:rPr>
                <a:t>計画の構成</a:t>
              </a:r>
            </a:p>
          </p:txBody>
        </p:sp>
        <p:pic>
          <p:nvPicPr>
            <p:cNvPr id="30" name="図 2">
              <a:extLst>
                <a:ext uri="{FF2B5EF4-FFF2-40B4-BE49-F238E27FC236}">
                  <a16:creationId xmlns:a16="http://schemas.microsoft.com/office/drawing/2014/main" id="{3F5FBA59-A845-40EB-AB4C-FDE0A45DE5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7548" y="1195881"/>
              <a:ext cx="5390132" cy="28210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 name="スライド番号プレースホルダー 3">
            <a:extLst>
              <a:ext uri="{FF2B5EF4-FFF2-40B4-BE49-F238E27FC236}">
                <a16:creationId xmlns:a16="http://schemas.microsoft.com/office/drawing/2014/main" id="{8E000369-BBC8-13CC-36F3-CFD3C7DE1093}"/>
              </a:ext>
            </a:extLst>
          </p:cNvPr>
          <p:cNvSpPr txBox="1">
            <a:spLocks/>
          </p:cNvSpPr>
          <p:nvPr/>
        </p:nvSpPr>
        <p:spPr>
          <a:xfrm>
            <a:off x="8483600" y="65309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95</a:t>
            </a:fld>
            <a:endParaRPr lang="ja-JP" altLang="en-US" dirty="0"/>
          </a:p>
        </p:txBody>
      </p:sp>
      <p:sp>
        <p:nvSpPr>
          <p:cNvPr id="3" name="正方形/長方形 2">
            <a:extLst>
              <a:ext uri="{FF2B5EF4-FFF2-40B4-BE49-F238E27FC236}">
                <a16:creationId xmlns:a16="http://schemas.microsoft.com/office/drawing/2014/main" id="{DE87A1DF-FD9A-DD83-811E-B39172D1616D}"/>
              </a:ext>
            </a:extLst>
          </p:cNvPr>
          <p:cNvSpPr/>
          <p:nvPr/>
        </p:nvSpPr>
        <p:spPr>
          <a:xfrm>
            <a:off x="4186989" y="1549667"/>
            <a:ext cx="2059807" cy="4206231"/>
          </a:xfrm>
          <a:prstGeom prst="rect">
            <a:avLst/>
          </a:prstGeom>
          <a:noFill/>
          <a:ln w="57150"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五方向 5">
            <a:extLst>
              <a:ext uri="{FF2B5EF4-FFF2-40B4-BE49-F238E27FC236}">
                <a16:creationId xmlns:a16="http://schemas.microsoft.com/office/drawing/2014/main" id="{5B9A0091-B2A0-C819-F473-B98F7A0C6F22}"/>
              </a:ext>
            </a:extLst>
          </p:cNvPr>
          <p:cNvSpPr/>
          <p:nvPr/>
        </p:nvSpPr>
        <p:spPr>
          <a:xfrm flipH="1">
            <a:off x="6246796" y="2445351"/>
            <a:ext cx="1568918" cy="798897"/>
          </a:xfrm>
          <a:prstGeom prst="homePlate">
            <a:avLst/>
          </a:prstGeom>
          <a:solidFill>
            <a:srgbClr val="FFFF00"/>
          </a:solidFill>
          <a:ln w="50800"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設備関連</a:t>
            </a:r>
            <a:endParaRPr kumimoji="1" lang="en-US" altLang="ja-JP" dirty="0">
              <a:solidFill>
                <a:srgbClr val="FF0000"/>
              </a:solidFill>
            </a:endParaRPr>
          </a:p>
          <a:p>
            <a:pPr algn="ctr"/>
            <a:r>
              <a:rPr lang="ja-JP" altLang="en-US" dirty="0">
                <a:solidFill>
                  <a:srgbClr val="FF0000"/>
                </a:solidFill>
              </a:rPr>
              <a:t>（見直し）</a:t>
            </a:r>
            <a:endParaRPr kumimoji="1" lang="ja-JP" altLang="en-US" dirty="0">
              <a:solidFill>
                <a:srgbClr val="FF0000"/>
              </a:solidFill>
            </a:endParaRPr>
          </a:p>
        </p:txBody>
      </p:sp>
      <p:sp>
        <p:nvSpPr>
          <p:cNvPr id="5" name="テキスト ボックス 4">
            <a:extLst>
              <a:ext uri="{FF2B5EF4-FFF2-40B4-BE49-F238E27FC236}">
                <a16:creationId xmlns:a16="http://schemas.microsoft.com/office/drawing/2014/main" id="{1804C55C-4B3F-240B-0817-68B5E6F16560}"/>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141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222C6A26-9AC7-2E43-6F92-F9E05639BF5E}"/>
              </a:ext>
            </a:extLst>
          </p:cNvPr>
          <p:cNvSpPr>
            <a:spLocks noChangeArrowheads="1"/>
          </p:cNvSpPr>
          <p:nvPr/>
        </p:nvSpPr>
        <p:spPr bwMode="auto">
          <a:xfrm>
            <a:off x="-12700" y="0"/>
            <a:ext cx="9156538" cy="375164"/>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68513" tIns="34256" rIns="68513" bIns="34256" anchor="ctr"/>
          <a:lstStyle/>
          <a:p>
            <a:pPr algn="just">
              <a:lnSpc>
                <a:spcPts val="975"/>
              </a:lnSpc>
              <a:defRPr/>
            </a:pPr>
            <a:endParaRPr lang="en-US" altLang="ja-JP" sz="2800" b="1" kern="100" dirty="0">
              <a:solidFill>
                <a:schemeClr val="bg1"/>
              </a:solidFill>
              <a:latin typeface="Century"/>
              <a:ea typeface="Meiryo UI"/>
              <a:cs typeface="Times New Roman"/>
            </a:endParaRPr>
          </a:p>
          <a:p>
            <a:pPr algn="just">
              <a:lnSpc>
                <a:spcPts val="975"/>
              </a:lnSpc>
              <a:defRPr/>
            </a:pPr>
            <a:endParaRPr lang="en-US" altLang="ja-JP" sz="2800" b="1" kern="100" dirty="0">
              <a:solidFill>
                <a:schemeClr val="bg1"/>
              </a:solidFill>
              <a:latin typeface="Century"/>
              <a:ea typeface="Meiryo UI"/>
              <a:cs typeface="Times New Roman"/>
            </a:endParaRPr>
          </a:p>
          <a:p>
            <a:pPr algn="just">
              <a:lnSpc>
                <a:spcPts val="975"/>
              </a:lnSpc>
              <a:defRPr/>
            </a:pPr>
            <a:r>
              <a:rPr lang="ja-JP" altLang="en-US" sz="2800" b="1" kern="100" dirty="0">
                <a:solidFill>
                  <a:schemeClr val="bg1"/>
                </a:solidFill>
                <a:latin typeface="Century"/>
                <a:ea typeface="Meiryo UI"/>
                <a:cs typeface="Times New Roman"/>
              </a:rPr>
              <a:t>■行動計画　見直し（道路設備）</a:t>
            </a:r>
            <a:endParaRPr lang="en-US" altLang="zh-TW" sz="2800" b="1" dirty="0">
              <a:solidFill>
                <a:schemeClr val="bg1"/>
              </a:solidFill>
              <a:latin typeface="Meiryo UI" pitchFamily="50" charset="-128"/>
              <a:ea typeface="Meiryo UI" pitchFamily="50" charset="-128"/>
              <a:cs typeface="Meiryo UI" pitchFamily="50" charset="-128"/>
            </a:endParaRPr>
          </a:p>
        </p:txBody>
      </p:sp>
      <p:graphicFrame>
        <p:nvGraphicFramePr>
          <p:cNvPr id="7" name="表 6">
            <a:extLst>
              <a:ext uri="{FF2B5EF4-FFF2-40B4-BE49-F238E27FC236}">
                <a16:creationId xmlns:a16="http://schemas.microsoft.com/office/drawing/2014/main" id="{0244D9CF-9EA1-13C8-4DEE-88F5AB529EF5}"/>
              </a:ext>
            </a:extLst>
          </p:cNvPr>
          <p:cNvGraphicFramePr>
            <a:graphicFrameLocks noGrp="1"/>
          </p:cNvGraphicFramePr>
          <p:nvPr>
            <p:extLst>
              <p:ext uri="{D42A27DB-BD31-4B8C-83A1-F6EECF244321}">
                <p14:modId xmlns:p14="http://schemas.microsoft.com/office/powerpoint/2010/main" val="3297611571"/>
              </p:ext>
            </p:extLst>
          </p:nvPr>
        </p:nvGraphicFramePr>
        <p:xfrm>
          <a:off x="132012" y="511603"/>
          <a:ext cx="8748378" cy="6202680"/>
        </p:xfrm>
        <a:graphic>
          <a:graphicData uri="http://schemas.openxmlformats.org/drawingml/2006/table">
            <a:tbl>
              <a:tblPr firstRow="1" bandRow="1">
                <a:tableStyleId>{7DF18680-E054-41AD-8BC1-D1AEF772440D}</a:tableStyleId>
              </a:tblPr>
              <a:tblGrid>
                <a:gridCol w="362185">
                  <a:extLst>
                    <a:ext uri="{9D8B030D-6E8A-4147-A177-3AD203B41FA5}">
                      <a16:colId xmlns:a16="http://schemas.microsoft.com/office/drawing/2014/main" val="4212246924"/>
                    </a:ext>
                  </a:extLst>
                </a:gridCol>
                <a:gridCol w="2952293">
                  <a:extLst>
                    <a:ext uri="{9D8B030D-6E8A-4147-A177-3AD203B41FA5}">
                      <a16:colId xmlns:a16="http://schemas.microsoft.com/office/drawing/2014/main" val="3175849040"/>
                    </a:ext>
                  </a:extLst>
                </a:gridCol>
                <a:gridCol w="3615233">
                  <a:extLst>
                    <a:ext uri="{9D8B030D-6E8A-4147-A177-3AD203B41FA5}">
                      <a16:colId xmlns:a16="http://schemas.microsoft.com/office/drawing/2014/main" val="1200000735"/>
                    </a:ext>
                  </a:extLst>
                </a:gridCol>
                <a:gridCol w="1818667">
                  <a:extLst>
                    <a:ext uri="{9D8B030D-6E8A-4147-A177-3AD203B41FA5}">
                      <a16:colId xmlns:a16="http://schemas.microsoft.com/office/drawing/2014/main" val="187151958"/>
                    </a:ext>
                  </a:extLst>
                </a:gridCol>
              </a:tblGrid>
              <a:tr h="257839">
                <a:tc>
                  <a:txBody>
                    <a:bodyPr/>
                    <a:lstStyle/>
                    <a:p>
                      <a:pPr algn="l"/>
                      <a:r>
                        <a:rPr kumimoji="1" lang="ja-JP" altLang="en-US" sz="1100" dirty="0">
                          <a:latin typeface="HGｺﾞｼｯｸM 本文"/>
                        </a:rPr>
                        <a:t>№</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ctr"/>
                      <a:r>
                        <a:rPr kumimoji="1" lang="ja-JP" altLang="en-US" sz="1100" dirty="0">
                          <a:latin typeface="HGｺﾞｼｯｸM 本文"/>
                        </a:rPr>
                        <a:t>項　目</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ctr"/>
                      <a:r>
                        <a:rPr kumimoji="1" lang="ja-JP" altLang="en-US" sz="1100" dirty="0">
                          <a:latin typeface="HGｺﾞｼｯｸM 本文"/>
                        </a:rPr>
                        <a:t>細　　目</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HGｺﾞｼｯｸM 本文"/>
                        </a:rPr>
                        <a:t>見直しの内容</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343636937"/>
                  </a:ext>
                </a:extLst>
              </a:tr>
              <a:tr h="162755">
                <a:tc>
                  <a:txBody>
                    <a:bodyPr/>
                    <a:lstStyle/>
                    <a:p>
                      <a:pPr algn="ctr"/>
                      <a:r>
                        <a:rPr kumimoji="1" lang="ja-JP" altLang="en-US" sz="1000" dirty="0">
                          <a:latin typeface="HGｺﾞｼｯｸM 本文"/>
                        </a:rPr>
                        <a:t>１</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道路施設行動計画の構成</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●構成 ●対象期間 ●参照すべき基準類</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381184392"/>
                  </a:ext>
                </a:extLst>
              </a:tr>
              <a:tr h="366198">
                <a:tc>
                  <a:txBody>
                    <a:bodyPr/>
                    <a:lstStyle/>
                    <a:p>
                      <a:pPr algn="ctr"/>
                      <a:r>
                        <a:rPr kumimoji="1" lang="ja-JP" altLang="en-US" sz="1000" dirty="0">
                          <a:latin typeface="HGｺﾞｼｯｸM 本文"/>
                        </a:rPr>
                        <a:t>２</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維持管理・更新の現状と課題 </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HGｺﾞｼｯｸM 本文"/>
                        </a:rPr>
                        <a:t>●施設の現状（本計画の対象施設）</a:t>
                      </a:r>
                      <a:endParaRPr lang="en-US" altLang="ja-JP" sz="1000" dirty="0">
                        <a:latin typeface="HGｺﾞｼｯｸM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HGｺﾞｼｯｸM 本文"/>
                        </a:rPr>
                        <a:t>●点検、維持管理の現状（整理と分析）</a:t>
                      </a:r>
                      <a:endParaRPr lang="en-US" altLang="ja-JP" sz="1000" dirty="0">
                        <a:latin typeface="HGｺﾞｼｯｸM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HGｺﾞｼｯｸM 本文"/>
                        </a:rPr>
                        <a:t>●道路施設における課題</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kumimoji="1" lang="ja-JP" altLang="en-US" sz="1000" dirty="0">
                          <a:latin typeface="HGｺﾞｼｯｸM 本文"/>
                        </a:rPr>
                        <a:t>専門的技術向上の必要性を追加</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133543928"/>
                  </a:ext>
                </a:extLst>
              </a:tr>
              <a:tr h="162755">
                <a:tc>
                  <a:txBody>
                    <a:bodyPr/>
                    <a:lstStyle/>
                    <a:p>
                      <a:pPr algn="ctr"/>
                      <a:r>
                        <a:rPr kumimoji="1" lang="ja-JP" altLang="en-US" sz="1000" dirty="0">
                          <a:latin typeface="HGｺﾞｼｯｸM 本文"/>
                        </a:rPr>
                        <a:t>３</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HGｺﾞｼｯｸM 本文"/>
                        </a:rPr>
                        <a:t>戦略的維持管理の方針</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HGｺﾞｼｯｸM 本文"/>
                        </a:rPr>
                        <a:t>●道路施設における維持管理方針</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170115296"/>
                  </a:ext>
                </a:extLst>
              </a:tr>
              <a:tr h="162755">
                <a:tc>
                  <a:txBody>
                    <a:bodyPr/>
                    <a:lstStyle/>
                    <a:p>
                      <a:pPr algn="ctr"/>
                      <a:r>
                        <a:rPr kumimoji="1" lang="ja-JP" altLang="en-US" sz="1000" dirty="0">
                          <a:latin typeface="HGｺﾞｼｯｸM 本文"/>
                        </a:rPr>
                        <a:t>４</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効率的・効果的な維持管理の推進</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●維持管理業務のフロー、ロードマップ</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523125876"/>
                  </a:ext>
                </a:extLst>
              </a:tr>
              <a:tr h="467920">
                <a:tc>
                  <a:txBody>
                    <a:bodyPr/>
                    <a:lstStyle/>
                    <a:p>
                      <a:pPr algn="ct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１）点検、診断・評価の手法や体制等の充実</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●点検業務の充実</a:t>
                      </a:r>
                      <a:endParaRPr lang="en-US" altLang="ja-JP" sz="1000" dirty="0">
                        <a:latin typeface="HGｺﾞｼｯｸM 本文"/>
                      </a:endParaRPr>
                    </a:p>
                    <a:p>
                      <a:pPr algn="l"/>
                      <a:r>
                        <a:rPr lang="ja-JP" altLang="en-US" sz="1000" dirty="0">
                          <a:latin typeface="HGｺﾞｼｯｸM 本文"/>
                        </a:rPr>
                        <a:t>●点検業務の選定、フロー、実施、基本方針</a:t>
                      </a:r>
                      <a:endParaRPr lang="en-US" altLang="ja-JP" sz="1000" dirty="0">
                        <a:latin typeface="HGｺﾞｼｯｸM 本文"/>
                      </a:endParaRPr>
                    </a:p>
                    <a:p>
                      <a:pPr algn="l"/>
                      <a:r>
                        <a:rPr lang="ja-JP" altLang="en-US" sz="1000" dirty="0">
                          <a:latin typeface="HGｺﾞｼｯｸM 本文"/>
                        </a:rPr>
                        <a:t>●点検、診断・評価の資格要件、データ蓄積・活用・管理</a:t>
                      </a:r>
                      <a:endParaRPr lang="en-US" altLang="ja-JP" sz="1000" dirty="0">
                        <a:latin typeface="HGｺﾞｼｯｸM 本文"/>
                      </a:endParaRPr>
                    </a:p>
                    <a:p>
                      <a:pPr algn="l"/>
                      <a:r>
                        <a:rPr lang="ja-JP" altLang="en-US" sz="1000" dirty="0">
                          <a:latin typeface="HGｺﾞｼｯｸM 本文"/>
                        </a:rPr>
                        <a:t>●点検業務における留意事項</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kumimoji="1" lang="ja-JP" altLang="en-US" sz="1000" dirty="0">
                          <a:latin typeface="HGｺﾞｼｯｸM 本文"/>
                        </a:rPr>
                        <a:t>点検結果の電子化と</a:t>
                      </a:r>
                      <a:endParaRPr kumimoji="1" lang="en-US" altLang="ja-JP" sz="1000" dirty="0">
                        <a:latin typeface="HGｺﾞｼｯｸM 本文"/>
                      </a:endParaRPr>
                    </a:p>
                    <a:p>
                      <a:pPr algn="l"/>
                      <a:r>
                        <a:rPr kumimoji="1" lang="ja-JP" altLang="en-US" sz="1000" dirty="0">
                          <a:latin typeface="HGｺﾞｼｯｸM 本文"/>
                        </a:rPr>
                        <a:t>蓄積データの利用を明記</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336806583"/>
                  </a:ext>
                </a:extLst>
              </a:tr>
              <a:tr h="467920">
                <a:tc>
                  <a:txBody>
                    <a:bodyPr/>
                    <a:lstStyle/>
                    <a:p>
                      <a:pPr algn="ct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２）施設特性に応じた維持管理手法の体系化</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●維持管理手法の設定、留意事項 </a:t>
                      </a:r>
                      <a:endParaRPr lang="en-US" altLang="ja-JP" sz="1000" dirty="0">
                        <a:latin typeface="HGｺﾞｼｯｸM 本文"/>
                      </a:endParaRPr>
                    </a:p>
                    <a:p>
                      <a:pPr algn="l"/>
                      <a:r>
                        <a:rPr lang="ja-JP" altLang="en-US" sz="1000" dirty="0">
                          <a:latin typeface="HGｺﾞｼｯｸM 本文"/>
                        </a:rPr>
                        <a:t>●維持管理水準の設定 </a:t>
                      </a:r>
                      <a:endParaRPr lang="en-US" altLang="ja-JP" sz="1000" dirty="0">
                        <a:latin typeface="HGｺﾞｼｯｸM 本文"/>
                      </a:endParaRPr>
                    </a:p>
                    <a:p>
                      <a:pPr algn="l"/>
                      <a:r>
                        <a:rPr lang="ja-JP" altLang="en-US" sz="1000" dirty="0">
                          <a:latin typeface="HGｺﾞｼｯｸM 本文"/>
                        </a:rPr>
                        <a:t>●更新の考え方 ・考慮すべき視点と更新判定フロー</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kumimoji="1" lang="ja-JP" altLang="en-US" sz="1000" dirty="0">
                          <a:latin typeface="HGｺﾞｼｯｸM 本文"/>
                        </a:rPr>
                        <a:t>昇降設備の維持管理手法を</a:t>
                      </a:r>
                      <a:endParaRPr kumimoji="1" lang="en-US" altLang="ja-JP" sz="1000" dirty="0">
                        <a:latin typeface="HGｺﾞｼｯｸM 本文"/>
                      </a:endParaRPr>
                    </a:p>
                    <a:p>
                      <a:pPr algn="l"/>
                      <a:r>
                        <a:rPr kumimoji="1" lang="ja-JP" altLang="en-US" sz="1000" dirty="0">
                          <a:latin typeface="HGｺﾞｼｯｸM 本文"/>
                        </a:rPr>
                        <a:t>時間計画型に見直し</a:t>
                      </a:r>
                      <a:endParaRPr kumimoji="1" lang="en-US" altLang="ja-JP" sz="1000" dirty="0">
                        <a:latin typeface="HGｺﾞｼｯｸM 本文"/>
                      </a:endParaRPr>
                    </a:p>
                    <a:p>
                      <a:pPr algn="l"/>
                      <a:r>
                        <a:rPr kumimoji="1" lang="ja-JP" altLang="en-US" sz="1000" dirty="0">
                          <a:latin typeface="HGｺﾞｼｯｸM 本文"/>
                        </a:rPr>
                        <a:t>目標寿命の考え方に設備項目を追加</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958780087"/>
                  </a:ext>
                </a:extLst>
              </a:tr>
              <a:tr h="366198">
                <a:tc>
                  <a:txBody>
                    <a:bodyPr/>
                    <a:lstStyle/>
                    <a:p>
                      <a:pPr algn="ct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３）重点化指標・優先順位の考え方</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●基本的な考え方</a:t>
                      </a:r>
                      <a:endParaRPr lang="en-US" altLang="ja-JP" sz="1000" dirty="0">
                        <a:latin typeface="HGｺﾞｼｯｸM 本文"/>
                      </a:endParaRPr>
                    </a:p>
                    <a:p>
                      <a:pPr algn="l"/>
                      <a:r>
                        <a:rPr lang="ja-JP" altLang="en-US" sz="1000" dirty="0">
                          <a:latin typeface="HGｺﾞｼｯｸM 本文"/>
                        </a:rPr>
                        <a:t>●リスクに着目した重点化 </a:t>
                      </a:r>
                      <a:endParaRPr lang="en-US" altLang="ja-JP" sz="1000" dirty="0">
                        <a:latin typeface="HGｺﾞｼｯｸM 本文"/>
                      </a:endParaRPr>
                    </a:p>
                    <a:p>
                      <a:pPr algn="l"/>
                      <a:r>
                        <a:rPr lang="ja-JP" altLang="en-US" sz="1000" dirty="0">
                          <a:latin typeface="HGｺﾞｼｯｸM 本文"/>
                        </a:rPr>
                        <a:t>●重点化指標（優先順位の判断要素）</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kumimoji="1" lang="ja-JP" altLang="en-US" sz="1000" dirty="0">
                          <a:latin typeface="HGｺﾞｼｯｸM 本文"/>
                        </a:rPr>
                        <a:t>重点化指標を見直し</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781987311"/>
                  </a:ext>
                </a:extLst>
              </a:tr>
              <a:tr h="467920">
                <a:tc>
                  <a:txBody>
                    <a:bodyPr/>
                    <a:lstStyle/>
                    <a:p>
                      <a:pPr algn="ct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４）日常的な維持管理の着実な実践</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●道路パトロール ●維持管理作業</a:t>
                      </a:r>
                      <a:endParaRPr lang="en-US" altLang="ja-JP" sz="1000" dirty="0">
                        <a:latin typeface="HGｺﾞｼｯｸM 本文"/>
                      </a:endParaRPr>
                    </a:p>
                    <a:p>
                      <a:pPr algn="l"/>
                      <a:r>
                        <a:rPr lang="ja-JP" altLang="en-US" sz="1000" dirty="0">
                          <a:latin typeface="HGｺﾞｼｯｸM 本文"/>
                        </a:rPr>
                        <a:t>●府民や企業等、地域社会と協働、連携した維持管理</a:t>
                      </a:r>
                      <a:endParaRPr lang="en-US" altLang="ja-JP" sz="1000" dirty="0">
                        <a:latin typeface="HGｺﾞｼｯｸM 本文"/>
                      </a:endParaRPr>
                    </a:p>
                    <a:p>
                      <a:pPr algn="l"/>
                      <a:r>
                        <a:rPr lang="ja-JP" altLang="en-US" sz="1000" dirty="0">
                          <a:latin typeface="HGｺﾞｼｯｸM 本文"/>
                        </a:rPr>
                        <a:t>●データの蓄積・管理</a:t>
                      </a:r>
                      <a:endParaRPr lang="en-US" altLang="ja-JP" sz="1000" dirty="0">
                        <a:latin typeface="HGｺﾞｼｯｸM 本文"/>
                      </a:endParaRPr>
                    </a:p>
                    <a:p>
                      <a:pPr algn="l"/>
                      <a:r>
                        <a:rPr lang="ja-JP" altLang="en-US" sz="1000" dirty="0">
                          <a:latin typeface="HGｺﾞｼｯｸM 本文"/>
                        </a:rPr>
                        <a:t>●</a:t>
                      </a:r>
                      <a:r>
                        <a:rPr lang="en-US" altLang="ja-JP" sz="1000" dirty="0">
                          <a:latin typeface="HGｺﾞｼｯｸM 本文"/>
                        </a:rPr>
                        <a:t>PDCA </a:t>
                      </a:r>
                      <a:r>
                        <a:rPr lang="ja-JP" altLang="en-US" sz="1000" dirty="0">
                          <a:latin typeface="HGｺﾞｼｯｸM 本文"/>
                        </a:rPr>
                        <a:t>による継続したマネジメント</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HGｺﾞｼｯｸM 本文"/>
                          <a:ea typeface="Meiryo UI" panose="020B0604030504040204" pitchFamily="50" charset="-128"/>
                        </a:rPr>
                        <a:t>維持管理データベースの活用を明確化</a:t>
                      </a:r>
                    </a:p>
                    <a:p>
                      <a:pPr algn="l"/>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150394294"/>
                  </a:ext>
                </a:extLst>
              </a:tr>
              <a:tr h="162755">
                <a:tc>
                  <a:txBody>
                    <a:bodyPr/>
                    <a:lstStyle/>
                    <a:p>
                      <a:pPr algn="ct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５）維持管理を見通した新設工事上の工夫 </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●ライフサイクルコスト縮減</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152110694"/>
                  </a:ext>
                </a:extLst>
              </a:tr>
              <a:tr h="162755">
                <a:tc>
                  <a:txBody>
                    <a:bodyPr/>
                    <a:lstStyle/>
                    <a:p>
                      <a:pPr algn="ct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６）新たな技術、材料、工法の活用と促進策</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●新材料、技術、新工法の開発、促進策 </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99815124"/>
                  </a:ext>
                </a:extLst>
              </a:tr>
              <a:tr h="162755">
                <a:tc>
                  <a:txBody>
                    <a:bodyPr/>
                    <a:lstStyle/>
                    <a:p>
                      <a:pPr algn="ctr"/>
                      <a:r>
                        <a:rPr kumimoji="1" lang="en-US" altLang="ja-JP" sz="1000" dirty="0">
                          <a:latin typeface="HGｺﾞｼｯｸM 本文"/>
                        </a:rPr>
                        <a:t>5</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持続可能な維持管理の仕組みづくり</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１）人材の育成と確保、技術力の向上と継承 </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ja-JP" sz="1000" dirty="0">
                          <a:effectLst/>
                          <a:latin typeface="HGｺﾞｼｯｸM 本文"/>
                          <a:ea typeface="游ゴシック" panose="020B0400000000000000" pitchFamily="50" charset="-128"/>
                          <a:cs typeface="ＭＳ Ｐゴシック" panose="020B0600070205080204" pitchFamily="50" charset="-128"/>
                        </a:rPr>
                        <a:t>デジタル技術の活用</a:t>
                      </a:r>
                      <a:r>
                        <a:rPr lang="ja-JP" altLang="en-US" sz="1000" dirty="0">
                          <a:effectLst/>
                          <a:latin typeface="HGｺﾞｼｯｸM 本文"/>
                          <a:ea typeface="游ゴシック" panose="020B0400000000000000" pitchFamily="50" charset="-128"/>
                          <a:cs typeface="ＭＳ Ｐゴシック" panose="020B0600070205080204" pitchFamily="50" charset="-128"/>
                        </a:rPr>
                        <a:t>を追加</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382671016"/>
                  </a:ext>
                </a:extLst>
              </a:tr>
              <a:tr h="162755">
                <a:tc>
                  <a:txBody>
                    <a:bodyPr/>
                    <a:lstStyle/>
                    <a:p>
                      <a:pPr algn="ct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２）現場や地域を重視した維持管理の実践 </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392950909"/>
                  </a:ext>
                </a:extLst>
              </a:tr>
              <a:tr h="162755">
                <a:tc>
                  <a:txBody>
                    <a:bodyPr/>
                    <a:lstStyle/>
                    <a:p>
                      <a:pPr algn="ct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３）維持管理業務の改善と魅力向上のあり方 </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86501397"/>
                  </a:ext>
                </a:extLst>
              </a:tr>
              <a:tr h="162755">
                <a:tc>
                  <a:txBody>
                    <a:bodyPr/>
                    <a:lstStyle/>
                    <a:p>
                      <a:pPr algn="ctr"/>
                      <a:r>
                        <a:rPr kumimoji="1" lang="en-US" altLang="ja-JP" sz="1000" dirty="0">
                          <a:latin typeface="HGｺﾞｼｯｸM 本文"/>
                        </a:rPr>
                        <a:t>6</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維持管理マネジメント </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１）マネジメント体制</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733017615"/>
                  </a:ext>
                </a:extLst>
              </a:tr>
              <a:tr h="366198">
                <a:tc>
                  <a:txBody>
                    <a:bodyPr/>
                    <a:lstStyle/>
                    <a:p>
                      <a:pPr algn="l"/>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lang="ja-JP" altLang="en-US" sz="1000" dirty="0">
                          <a:latin typeface="HGｺﾞｼｯｸM 本文"/>
                        </a:rPr>
                        <a:t>●維持管理業務の役割分担 ●ﾒﾝﾃﾅﾝｽﾏﾈｼﾞﾒﾝﾄ委員会</a:t>
                      </a:r>
                      <a:endParaRPr lang="en-US" altLang="ja-JP" sz="1000" dirty="0">
                        <a:latin typeface="HGｺﾞｼｯｸM 本文"/>
                      </a:endParaRPr>
                    </a:p>
                    <a:p>
                      <a:pPr algn="l"/>
                      <a:r>
                        <a:rPr lang="ja-JP" altLang="en-US" sz="1000" dirty="0">
                          <a:latin typeface="HGｺﾞｼｯｸM 本文"/>
                        </a:rPr>
                        <a:t>●マネジメント実施の流れ</a:t>
                      </a:r>
                      <a:endParaRPr lang="en-US" altLang="ja-JP" sz="1000" dirty="0">
                        <a:latin typeface="HGｺﾞｼｯｸM 本文"/>
                      </a:endParaRPr>
                    </a:p>
                    <a:p>
                      <a:pPr algn="l"/>
                      <a:r>
                        <a:rPr lang="ja-JP" altLang="en-US" sz="1000" dirty="0">
                          <a:latin typeface="HGｺﾞｼｯｸM 本文"/>
                        </a:rPr>
                        <a:t>●事業評価（効果）の検証 </a:t>
                      </a:r>
                      <a:endParaRPr kumimoji="1" lang="ja-JP" altLang="en-US" sz="1000"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dirty="0">
                        <a:latin typeface="HGｺﾞｼｯｸM 本文"/>
                      </a:endParaRP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16467713"/>
                  </a:ext>
                </a:extLst>
              </a:tr>
            </a:tbl>
          </a:graphicData>
        </a:graphic>
      </p:graphicFrame>
      <p:sp>
        <p:nvSpPr>
          <p:cNvPr id="8" name="スライド番号プレースホルダー 3">
            <a:extLst>
              <a:ext uri="{FF2B5EF4-FFF2-40B4-BE49-F238E27FC236}">
                <a16:creationId xmlns:a16="http://schemas.microsoft.com/office/drawing/2014/main" id="{0D461510-7F99-4E33-A683-60BEB920234D}"/>
              </a:ext>
            </a:extLst>
          </p:cNvPr>
          <p:cNvSpPr txBox="1">
            <a:spLocks/>
          </p:cNvSpPr>
          <p:nvPr/>
        </p:nvSpPr>
        <p:spPr>
          <a:xfrm>
            <a:off x="8351588" y="6346397"/>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96</a:t>
            </a:fld>
            <a:endParaRPr lang="ja-JP" altLang="en-US" dirty="0"/>
          </a:p>
        </p:txBody>
      </p:sp>
      <p:sp>
        <p:nvSpPr>
          <p:cNvPr id="4" name="テキスト ボックス 3">
            <a:extLst>
              <a:ext uri="{FF2B5EF4-FFF2-40B4-BE49-F238E27FC236}">
                <a16:creationId xmlns:a16="http://schemas.microsoft.com/office/drawing/2014/main" id="{2AE2FFBA-9141-085D-5CEB-9B5A707B4CFA}"/>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0670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9" name="テキスト ボックス 8">
            <a:extLst>
              <a:ext uri="{FF2B5EF4-FFF2-40B4-BE49-F238E27FC236}">
                <a16:creationId xmlns:a16="http://schemas.microsoft.com/office/drawing/2014/main" id="{A3960DFE-7576-46F2-A452-518A82907792}"/>
              </a:ext>
            </a:extLst>
          </p:cNvPr>
          <p:cNvSpPr txBox="1"/>
          <p:nvPr/>
        </p:nvSpPr>
        <p:spPr>
          <a:xfrm>
            <a:off x="0" y="842410"/>
            <a:ext cx="4057227" cy="369332"/>
          </a:xfrm>
          <a:prstGeom prst="rect">
            <a:avLst/>
          </a:prstGeom>
          <a:noFill/>
          <a:ln>
            <a:noFill/>
          </a:ln>
        </p:spPr>
        <p:txBody>
          <a:bodyPr wrap="square" rtlCol="0">
            <a:spAutoFit/>
          </a:bodyPr>
          <a:lstStyle/>
          <a:p>
            <a:r>
              <a:rPr lang="ja-JP" altLang="en-US" kern="100" dirty="0">
                <a:latin typeface="Meiryo UI" panose="020B0604030504040204" pitchFamily="50" charset="-128"/>
                <a:ea typeface="Meiryo UI" panose="020B0604030504040204" pitchFamily="50" charset="-128"/>
              </a:rPr>
              <a:t>◆検証結果に基づく課題と取組方針　</a:t>
            </a:r>
            <a:endParaRPr lang="en-US" altLang="ja-JP" kern="100" dirty="0">
              <a:effectLst/>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8E97D474-C590-4D67-AB60-31B845C6D951}"/>
              </a:ext>
            </a:extLst>
          </p:cNvPr>
          <p:cNvGraphicFramePr>
            <a:graphicFrameLocks noGrp="1"/>
          </p:cNvGraphicFramePr>
          <p:nvPr>
            <p:extLst>
              <p:ext uri="{D42A27DB-BD31-4B8C-83A1-F6EECF244321}">
                <p14:modId xmlns:p14="http://schemas.microsoft.com/office/powerpoint/2010/main" val="2008290701"/>
              </p:ext>
            </p:extLst>
          </p:nvPr>
        </p:nvGraphicFramePr>
        <p:xfrm>
          <a:off x="396008" y="1161056"/>
          <a:ext cx="8470287" cy="3973064"/>
        </p:xfrm>
        <a:graphic>
          <a:graphicData uri="http://schemas.openxmlformats.org/drawingml/2006/table">
            <a:tbl>
              <a:tblPr firstRow="1" bandRow="1">
                <a:tableStyleId>{5C22544A-7EE6-4342-B048-85BDC9FD1C3A}</a:tableStyleId>
              </a:tblPr>
              <a:tblGrid>
                <a:gridCol w="426374">
                  <a:extLst>
                    <a:ext uri="{9D8B030D-6E8A-4147-A177-3AD203B41FA5}">
                      <a16:colId xmlns:a16="http://schemas.microsoft.com/office/drawing/2014/main" val="1047732090"/>
                    </a:ext>
                  </a:extLst>
                </a:gridCol>
                <a:gridCol w="1612633">
                  <a:extLst>
                    <a:ext uri="{9D8B030D-6E8A-4147-A177-3AD203B41FA5}">
                      <a16:colId xmlns:a16="http://schemas.microsoft.com/office/drawing/2014/main" val="284509453"/>
                    </a:ext>
                  </a:extLst>
                </a:gridCol>
                <a:gridCol w="3116580">
                  <a:extLst>
                    <a:ext uri="{9D8B030D-6E8A-4147-A177-3AD203B41FA5}">
                      <a16:colId xmlns:a16="http://schemas.microsoft.com/office/drawing/2014/main" val="2342667164"/>
                    </a:ext>
                  </a:extLst>
                </a:gridCol>
                <a:gridCol w="3314700">
                  <a:extLst>
                    <a:ext uri="{9D8B030D-6E8A-4147-A177-3AD203B41FA5}">
                      <a16:colId xmlns:a16="http://schemas.microsoft.com/office/drawing/2014/main" val="3695324082"/>
                    </a:ext>
                  </a:extLst>
                </a:gridCol>
              </a:tblGrid>
              <a:tr h="248558">
                <a:tc>
                  <a:txBody>
                    <a:bodyPr/>
                    <a:lstStyle/>
                    <a:p>
                      <a:pPr algn="ctr"/>
                      <a:r>
                        <a:rPr kumimoji="1" lang="en-US" altLang="ja-JP" sz="1100" dirty="0">
                          <a:latin typeface="Meiryo UI" panose="020B0604030504040204" pitchFamily="50" charset="-128"/>
                          <a:ea typeface="Meiryo UI" panose="020B0604030504040204" pitchFamily="50" charset="-128"/>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課　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rPr>
                        <a:t>取組方針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871926"/>
                  </a:ext>
                </a:extLst>
              </a:tr>
              <a:tr h="731053">
                <a:tc>
                  <a:txBody>
                    <a:bodyPr/>
                    <a:lstStyle/>
                    <a:p>
                      <a:pPr algn="ctr"/>
                      <a:r>
                        <a:rPr kumimoji="1" lang="ja-JP" altLang="en-US" sz="1100" dirty="0">
                          <a:latin typeface="Meiryo UI" panose="020B0604030504040204" pitchFamily="50" charset="-128"/>
                          <a:ea typeface="Meiryo UI" panose="020B0604030504040204" pitchFamily="50" charset="-128"/>
                        </a:rPr>
                        <a:t>①</a:t>
                      </a:r>
                      <a:endParaRPr kumimoji="1" lang="en-US" altLang="ja-JP"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維持管理業務フロー</a:t>
                      </a:r>
                      <a:endParaRPr kumimoji="1" lang="en-US" altLang="ja-JP"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100" dirty="0">
                          <a:latin typeface="Meiryo UI" panose="020B0604030504040204" pitchFamily="50" charset="-128"/>
                          <a:ea typeface="Meiryo UI" panose="020B0604030504040204" pitchFamily="50" charset="-128"/>
                        </a:rPr>
                        <a:t>メンテ委託の点検結果を土木職の職員が確認しているため、設備にかかわる専門的な知識と経験の不足により、点検結果を作業方針の決定や対策計画の策定、計画の見直しに十分に活用できていない。</a:t>
                      </a:r>
                      <a:endParaRPr kumimoji="1" lang="ja-JP" altLang="en-US" sz="1100" kern="100" dirty="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ja-JP" sz="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メンテ委託による点検の積極的な立会や維持管理研修のさらなる充実により、技術力の向上を図る。</a:t>
                      </a:r>
                      <a:endParaRPr lang="en-US" altLang="ja-JP"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0231816"/>
                  </a:ext>
                </a:extLst>
              </a:tr>
              <a:tr h="605024">
                <a:tc>
                  <a:txBody>
                    <a:bodyPr/>
                    <a:lstStyle/>
                    <a:p>
                      <a:pPr algn="ctr"/>
                      <a:r>
                        <a:rPr kumimoji="1" lang="ja-JP" altLang="en-US" sz="1100" dirty="0">
                          <a:latin typeface="Meiryo UI" panose="020B0604030504040204" pitchFamily="50" charset="-128"/>
                          <a:ea typeface="Meiryo UI" panose="020B0604030504040204" pitchFamily="50" charset="-128"/>
                        </a:rPr>
                        <a:t>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定期点検を含む点検業務のフロー</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100" kern="100" dirty="0">
                          <a:latin typeface="Meiryo UI" panose="020B0604030504040204" pitchFamily="50" charset="-128"/>
                          <a:ea typeface="Meiryo UI" panose="020B0604030504040204" pitchFamily="50" charset="-128"/>
                        </a:rPr>
                        <a:t>土木職の職員が、点検結果の確認を行っており、キャ</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latin typeface="Meiryo UI" panose="020B0604030504040204" pitchFamily="50" charset="-128"/>
                          <a:ea typeface="Meiryo UI" panose="020B0604030504040204" pitchFamily="50" charset="-128"/>
                        </a:rPr>
                        <a:t>リブレーションを行うための専門的な知識の向上が必要である。</a:t>
                      </a:r>
                      <a:endParaRPr lang="en-US" altLang="ja-JP" sz="1100" kern="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メンテ委託による点検の積極的な立会や維持管理研修のさらなる充実により、技術力の向上を図る。</a:t>
                      </a:r>
                      <a:endParaRPr lang="en-US" altLang="ja-JP" sz="1100" kern="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927273"/>
                  </a:ext>
                </a:extLst>
              </a:tr>
              <a:tr h="628706">
                <a:tc>
                  <a:txBody>
                    <a:bodyPr/>
                    <a:lstStyle/>
                    <a:p>
                      <a:pPr algn="ctr"/>
                      <a:r>
                        <a:rPr kumimoji="1" lang="ja-JP" altLang="en-US" sz="1100" dirty="0">
                          <a:latin typeface="Meiryo UI" panose="020B0604030504040204" pitchFamily="50" charset="-128"/>
                          <a:ea typeface="Meiryo UI" panose="020B0604030504040204" pitchFamily="50" charset="-128"/>
                        </a:rPr>
                        <a:t>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設備の寿命の考え方</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100" dirty="0">
                          <a:latin typeface="Meiryo UI" panose="020B0604030504040204" pitchFamily="50" charset="-128"/>
                          <a:ea typeface="Meiryo UI" panose="020B0604030504040204" pitchFamily="50" charset="-128"/>
                        </a:rPr>
                        <a:t>同じ設備分類内で、寿命が異なるものが存在するが、類似設備の年数設定を参考に管理をしているものがある。</a:t>
                      </a:r>
                      <a:endParaRPr lang="en-US" altLang="ja-JP"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4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eiryo UI" panose="020B0604030504040204" pitchFamily="50" charset="-128"/>
                          <a:ea typeface="Meiryo UI" panose="020B0604030504040204" pitchFamily="50" charset="-128"/>
                        </a:rPr>
                        <a:t>設備分類を細分化、追加することで、より適切な目標寿命の</a:t>
                      </a:r>
                      <a:r>
                        <a:rPr lang="ja-JP" altLang="en-US" sz="1100" kern="100" dirty="0">
                          <a:latin typeface="Meiryo UI" panose="020B0604030504040204" pitchFamily="50" charset="-128"/>
                          <a:ea typeface="Meiryo UI" panose="020B0604030504040204" pitchFamily="50" charset="-128"/>
                        </a:rPr>
                        <a:t>設定を行うなど、更に</a:t>
                      </a:r>
                      <a:r>
                        <a:rPr lang="ja-JP" altLang="en-US" sz="1100" kern="100" dirty="0">
                          <a:effectLst/>
                          <a:latin typeface="Meiryo UI" panose="020B0604030504040204" pitchFamily="50" charset="-128"/>
                          <a:ea typeface="Meiryo UI" panose="020B0604030504040204" pitchFamily="50" charset="-128"/>
                        </a:rPr>
                        <a:t>効率的・効果的な維持管理を目指す。</a:t>
                      </a:r>
                      <a:endParaRPr lang="en-US" altLang="ja-JP" sz="1100" u="sng" kern="100" dirty="0">
                        <a:effectLst/>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2020908"/>
                  </a:ext>
                </a:extLst>
              </a:tr>
              <a:tr h="731053">
                <a:tc>
                  <a:txBody>
                    <a:bodyPr/>
                    <a:lstStyle/>
                    <a:p>
                      <a:pPr algn="ctr"/>
                      <a:r>
                        <a:rPr kumimoji="1" lang="ja-JP" altLang="en-US" sz="1100" dirty="0">
                          <a:latin typeface="Meiryo UI" panose="020B0604030504040204" pitchFamily="50" charset="-128"/>
                          <a:ea typeface="Meiryo UI" panose="020B0604030504040204" pitchFamily="50" charset="-128"/>
                        </a:rPr>
                        <a:t>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データの蓄積管理</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100" kern="100" dirty="0">
                          <a:latin typeface="Meiryo UI" panose="020B0604030504040204" pitchFamily="50" charset="-128"/>
                          <a:ea typeface="Meiryo UI" panose="020B0604030504040204" pitchFamily="50" charset="-128"/>
                        </a:rPr>
                        <a:t>・点検結果が紙による管理で、電子化できていないも</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latin typeface="Meiryo UI" panose="020B0604030504040204" pitchFamily="50" charset="-128"/>
                          <a:ea typeface="Meiryo UI" panose="020B0604030504040204" pitchFamily="50" charset="-128"/>
                        </a:rPr>
                        <a:t>　のがある。</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effectLst/>
                          <a:latin typeface="Meiryo UI" panose="020B0604030504040204" pitchFamily="50" charset="-128"/>
                          <a:ea typeface="Meiryo UI" panose="020B0604030504040204" pitchFamily="50" charset="-128"/>
                        </a:rPr>
                        <a:t>・点検データの活用が十分にできていない。</a:t>
                      </a:r>
                      <a:endParaRPr lang="en-US" altLang="ja-JP" sz="11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100" kern="100" dirty="0">
                          <a:latin typeface="Meiryo UI" panose="020B0604030504040204" pitchFamily="50" charset="-128"/>
                          <a:ea typeface="Meiryo UI" panose="020B0604030504040204" pitchFamily="50" charset="-128"/>
                        </a:rPr>
                        <a:t>・メンテ委託にて実施している点検（月点検、年点検</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latin typeface="Meiryo UI" panose="020B0604030504040204" pitchFamily="50" charset="-128"/>
                          <a:ea typeface="Meiryo UI" panose="020B0604030504040204" pitchFamily="50" charset="-128"/>
                        </a:rPr>
                        <a:t>　等）の結果について、計測値の電子化を図る。</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effectLst/>
                          <a:latin typeface="Meiryo UI" panose="020B0604030504040204" pitchFamily="50" charset="-128"/>
                          <a:ea typeface="Meiryo UI" panose="020B0604030504040204" pitchFamily="50" charset="-128"/>
                        </a:rPr>
                        <a:t>・データ蓄積による傾向管理などに利用し、充実を図る。</a:t>
                      </a:r>
                      <a:endParaRPr lang="en-US" altLang="ja-JP" sz="1100" kern="100" dirty="0">
                        <a:effectLst/>
                        <a:latin typeface="Meiryo UI" panose="020B0604030504040204" pitchFamily="50" charset="-128"/>
                        <a:ea typeface="Meiryo UI" panose="020B0604030504040204" pitchFamily="50" charset="-128"/>
                      </a:endParaRPr>
                    </a:p>
                    <a:p>
                      <a:endParaRPr lang="en-US" altLang="ja-JP" sz="11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657078"/>
                  </a:ext>
                </a:extLst>
              </a:tr>
              <a:tr h="829156">
                <a:tc>
                  <a:txBody>
                    <a:bodyPr/>
                    <a:lstStyle/>
                    <a:p>
                      <a:pPr algn="ctr"/>
                      <a:r>
                        <a:rPr kumimoji="1" lang="ja-JP" altLang="en-US" sz="1100" dirty="0">
                          <a:latin typeface="Meiryo UI" panose="020B0604030504040204" pitchFamily="50" charset="-128"/>
                          <a:ea typeface="Meiryo UI" panose="020B0604030504040204" pitchFamily="50" charset="-128"/>
                        </a:rPr>
                        <a:t>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人材育成と確保、技術力の向上と継承</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altLang="en-US" sz="1100" dirty="0">
                          <a:latin typeface="Meiryo UI" panose="020B0604030504040204" pitchFamily="50" charset="-128"/>
                          <a:ea typeface="Meiryo UI" panose="020B0604030504040204" pitchFamily="50" charset="-128"/>
                        </a:rPr>
                        <a:t>職員が減少し、個人が担う業務量が増えることが懸念され、技術の継承に必要な時間が十分に確保できない。</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職員の減少に対する個人にかかる業務負荷の軽減（時間の確保）と技術水準（技術力）の維持を主目的としつつ、非常時の府民への安全確保（防災上）も目的に、デジタル技術を活用していく。</a:t>
                      </a:r>
                      <a:endParaRPr kumimoji="1"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p>
                      <a:endParaRPr kumimoji="1"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825643"/>
                  </a:ext>
                </a:extLst>
              </a:tr>
            </a:tbl>
          </a:graphicData>
        </a:graphic>
      </p:graphicFrame>
      <p:sp>
        <p:nvSpPr>
          <p:cNvPr id="5" name="スライド番号プレースホルダー 3">
            <a:extLst>
              <a:ext uri="{FF2B5EF4-FFF2-40B4-BE49-F238E27FC236}">
                <a16:creationId xmlns:a16="http://schemas.microsoft.com/office/drawing/2014/main" id="{006FBB39-FE1C-5237-F51A-8C0233D1DFB2}"/>
              </a:ext>
            </a:extLst>
          </p:cNvPr>
          <p:cNvSpPr txBox="1">
            <a:spLocks/>
          </p:cNvSpPr>
          <p:nvPr/>
        </p:nvSpPr>
        <p:spPr>
          <a:xfrm>
            <a:off x="8483600" y="6535407"/>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97</a:t>
            </a:fld>
            <a:endParaRPr lang="ja-JP" altLang="en-US" dirty="0"/>
          </a:p>
        </p:txBody>
      </p:sp>
      <p:sp>
        <p:nvSpPr>
          <p:cNvPr id="12" name="テキスト ボックス 11">
            <a:extLst>
              <a:ext uri="{FF2B5EF4-FFF2-40B4-BE49-F238E27FC236}">
                <a16:creationId xmlns:a16="http://schemas.microsoft.com/office/drawing/2014/main" id="{E5E26C2E-0D75-449D-8D06-DB7BF5420C38}"/>
              </a:ext>
            </a:extLst>
          </p:cNvPr>
          <p:cNvSpPr txBox="1"/>
          <p:nvPr/>
        </p:nvSpPr>
        <p:spPr>
          <a:xfrm>
            <a:off x="-16026" y="503856"/>
            <a:ext cx="9157856" cy="369332"/>
          </a:xfrm>
          <a:prstGeom prst="rect">
            <a:avLst/>
          </a:prstGeom>
          <a:solidFill>
            <a:srgbClr val="FFD653"/>
          </a:solidFill>
          <a:ln w="38100" cmpd="dbl">
            <a:solidFill>
              <a:schemeClr val="bg2">
                <a:lumMod val="50000"/>
              </a:schemeClr>
            </a:solidFill>
          </a:ln>
        </p:spPr>
        <p:txBody>
          <a:bodyPr wrap="square" rtlCol="0">
            <a:spAutoFit/>
          </a:bodyPr>
          <a:lstStyle/>
          <a:p>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第１回設備部会資料</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　現計画における課題 </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道路設備</a:t>
            </a:r>
            <a:r>
              <a:rPr lang="en-US" altLang="ja-JP" dirty="0">
                <a:latin typeface="Meiryo UI" pitchFamily="50" charset="-128"/>
                <a:ea typeface="Meiryo UI" pitchFamily="50" charset="-128"/>
                <a:cs typeface="Meiryo UI" pitchFamily="50" charset="-128"/>
              </a:rPr>
              <a:t>》</a:t>
            </a:r>
          </a:p>
        </p:txBody>
      </p:sp>
      <p:sp>
        <p:nvSpPr>
          <p:cNvPr id="2" name="テキスト ボックス 1">
            <a:extLst>
              <a:ext uri="{FF2B5EF4-FFF2-40B4-BE49-F238E27FC236}">
                <a16:creationId xmlns:a16="http://schemas.microsoft.com/office/drawing/2014/main" id="{834B4F97-E6DE-5BC1-C5AD-41F370A6A08A}"/>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C4904653-33FA-4072-91DD-9EB1B3C3DA45}"/>
              </a:ext>
            </a:extLst>
          </p:cNvPr>
          <p:cNvSpPr txBox="1"/>
          <p:nvPr/>
        </p:nvSpPr>
        <p:spPr>
          <a:xfrm>
            <a:off x="7396326" y="1965427"/>
            <a:ext cx="1429152" cy="184666"/>
          </a:xfrm>
          <a:prstGeom prst="rect">
            <a:avLst/>
          </a:prstGeom>
          <a:solidFill>
            <a:schemeClr val="bg1"/>
          </a:solidFill>
          <a:ln>
            <a:solidFill>
              <a:schemeClr val="tx1"/>
            </a:solidFill>
          </a:ln>
        </p:spPr>
        <p:txBody>
          <a:bodyPr wrap="square" lIns="0" tIns="0" rIns="0" bIns="0" rtlCol="0">
            <a:spAutoFit/>
          </a:bodyPr>
          <a:lstStyle/>
          <a:p>
            <a:pPr algn="ctr"/>
            <a:r>
              <a:rPr lang="ja-JP" altLang="en-US" sz="1200" dirty="0">
                <a:solidFill>
                  <a:schemeClr val="bg2">
                    <a:lumMod val="50000"/>
                  </a:schemeClr>
                </a:solidFill>
                <a:latin typeface="Meiryo UI" panose="020B0604030504040204" pitchFamily="50" charset="-128"/>
                <a:ea typeface="Meiryo UI" panose="020B0604030504040204" pitchFamily="50" charset="-128"/>
                <a:hlinkClick r:id="rId2" action="ppaction://hlinksldjump">
                  <a:extLst>
                    <a:ext uri="{A12FA001-AC4F-418D-AE19-62706E023703}">
                      <ahyp:hlinkClr xmlns:ahyp="http://schemas.microsoft.com/office/drawing/2018/hyperlinkcolor" val="tx"/>
                    </a:ext>
                  </a:extLst>
                </a:hlinkClick>
              </a:rPr>
              <a:t>関連</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2" action="ppaction://hlinksldjump">
                  <a:extLst>
                    <a:ext uri="{A12FA001-AC4F-418D-AE19-62706E023703}">
                      <ahyp:hlinkClr xmlns:ahyp="http://schemas.microsoft.com/office/drawing/2018/hyperlinkcolor" val="tx"/>
                    </a:ext>
                  </a:extLst>
                </a:hlinkClick>
              </a:rPr>
              <a:t>P98</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3" action="ppaction://hlinksldjump">
                  <a:extLst>
                    <a:ext uri="{A12FA001-AC4F-418D-AE19-62706E023703}">
                      <ahyp:hlinkClr xmlns:ahyp="http://schemas.microsoft.com/office/drawing/2018/hyperlinkcolor" val="tx"/>
                    </a:ext>
                  </a:extLst>
                </a:hlinkClick>
              </a:rPr>
              <a:t>P99</a:t>
            </a:r>
            <a:endParaRPr kumimoji="1" lang="ja-JP" altLang="en-US" sz="1200" dirty="0">
              <a:solidFill>
                <a:schemeClr val="bg2">
                  <a:lumMod val="50000"/>
                </a:schemeClr>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0C6205F-DF33-413F-A955-0410301B38DE}"/>
              </a:ext>
            </a:extLst>
          </p:cNvPr>
          <p:cNvSpPr txBox="1"/>
          <p:nvPr/>
        </p:nvSpPr>
        <p:spPr>
          <a:xfrm>
            <a:off x="7396326" y="2618827"/>
            <a:ext cx="1429152" cy="184666"/>
          </a:xfrm>
          <a:prstGeom prst="rect">
            <a:avLst/>
          </a:prstGeom>
          <a:noFill/>
          <a:ln>
            <a:solidFill>
              <a:schemeClr val="tx1"/>
            </a:solidFill>
          </a:ln>
        </p:spPr>
        <p:txBody>
          <a:bodyPr wrap="square" lIns="0" tIns="0" rIns="0" bIns="0" rtlCol="0">
            <a:spAutoFit/>
          </a:bodyPr>
          <a:lstStyle/>
          <a:p>
            <a:pPr algn="ctr"/>
            <a:r>
              <a:rPr lang="ja-JP" altLang="en-US" sz="1200" dirty="0">
                <a:solidFill>
                  <a:schemeClr val="bg2">
                    <a:lumMod val="50000"/>
                  </a:schemeClr>
                </a:solidFill>
                <a:latin typeface="Meiryo UI" panose="020B0604030504040204" pitchFamily="50" charset="-128"/>
                <a:ea typeface="Meiryo UI" panose="020B0604030504040204" pitchFamily="50" charset="-128"/>
              </a:rPr>
              <a:t>関連</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P100</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5" action="ppaction://hlinksldjump">
                  <a:extLst>
                    <a:ext uri="{A12FA001-AC4F-418D-AE19-62706E023703}">
                      <ahyp:hlinkClr xmlns:ahyp="http://schemas.microsoft.com/office/drawing/2018/hyperlinkcolor" val="tx"/>
                    </a:ext>
                  </a:extLst>
                </a:hlinkClick>
              </a:rPr>
              <a:t>P101</a:t>
            </a:r>
            <a:endParaRPr kumimoji="1" lang="ja-JP" altLang="en-US" sz="1200" dirty="0">
              <a:solidFill>
                <a:schemeClr val="bg2">
                  <a:lumMod val="50000"/>
                </a:schemeClr>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A482A44-02BB-4810-A7BF-7070ED78F77B}"/>
              </a:ext>
            </a:extLst>
          </p:cNvPr>
          <p:cNvSpPr txBox="1"/>
          <p:nvPr/>
        </p:nvSpPr>
        <p:spPr>
          <a:xfrm>
            <a:off x="7437143" y="3258532"/>
            <a:ext cx="1429152" cy="184666"/>
          </a:xfrm>
          <a:prstGeom prst="rect">
            <a:avLst/>
          </a:prstGeom>
          <a:noFill/>
          <a:ln>
            <a:solidFill>
              <a:schemeClr val="tx1"/>
            </a:solidFill>
          </a:ln>
        </p:spPr>
        <p:txBody>
          <a:bodyPr wrap="square" lIns="0" tIns="0" rIns="0" bIns="0" rtlCol="0">
            <a:spAutoFit/>
          </a:bodyPr>
          <a:lstStyle/>
          <a:p>
            <a:pPr algn="ctr"/>
            <a:r>
              <a:rPr lang="ja-JP" altLang="en-US" sz="1200" dirty="0">
                <a:solidFill>
                  <a:schemeClr val="bg2">
                    <a:lumMod val="50000"/>
                  </a:schemeClr>
                </a:solidFill>
                <a:latin typeface="Meiryo UI" panose="020B0604030504040204" pitchFamily="50" charset="-128"/>
                <a:ea typeface="Meiryo UI" panose="020B0604030504040204" pitchFamily="50" charset="-128"/>
              </a:rPr>
              <a:t>関連</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6" action="ppaction://hlinksldjump">
                  <a:extLst>
                    <a:ext uri="{A12FA001-AC4F-418D-AE19-62706E023703}">
                      <ahyp:hlinkClr xmlns:ahyp="http://schemas.microsoft.com/office/drawing/2018/hyperlinkcolor" val="tx"/>
                    </a:ext>
                  </a:extLst>
                </a:hlinkClick>
              </a:rPr>
              <a:t>P102</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7" action="ppaction://hlinksldjump">
                  <a:extLst>
                    <a:ext uri="{A12FA001-AC4F-418D-AE19-62706E023703}">
                      <ahyp:hlinkClr xmlns:ahyp="http://schemas.microsoft.com/office/drawing/2018/hyperlinkcolor" val="tx"/>
                    </a:ext>
                  </a:extLst>
                </a:hlinkClick>
              </a:rPr>
              <a:t>P103</a:t>
            </a:r>
            <a:endParaRPr kumimoji="1" lang="ja-JP" altLang="en-US" sz="1200" dirty="0">
              <a:solidFill>
                <a:schemeClr val="bg2">
                  <a:lumMod val="50000"/>
                </a:schemeClr>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01068111-07B3-41DD-B6DA-1CC91286457B}"/>
              </a:ext>
            </a:extLst>
          </p:cNvPr>
          <p:cNvSpPr txBox="1"/>
          <p:nvPr/>
        </p:nvSpPr>
        <p:spPr>
          <a:xfrm>
            <a:off x="7184493" y="4012198"/>
            <a:ext cx="1681802" cy="184666"/>
          </a:xfrm>
          <a:prstGeom prst="rect">
            <a:avLst/>
          </a:prstGeom>
          <a:noFill/>
          <a:ln>
            <a:solidFill>
              <a:schemeClr val="tx1"/>
            </a:solidFill>
          </a:ln>
        </p:spPr>
        <p:txBody>
          <a:bodyPr wrap="square" lIns="0" tIns="0" rIns="0" bIns="0" rtlCol="0">
            <a:spAutoFit/>
          </a:bodyPr>
          <a:lstStyle/>
          <a:p>
            <a:pPr algn="ctr"/>
            <a:r>
              <a:rPr lang="ja-JP" altLang="en-US" sz="1200" dirty="0">
                <a:solidFill>
                  <a:schemeClr val="bg2">
                    <a:lumMod val="50000"/>
                  </a:schemeClr>
                </a:solidFill>
                <a:latin typeface="Meiryo UI" panose="020B0604030504040204" pitchFamily="50" charset="-128"/>
                <a:ea typeface="Meiryo UI" panose="020B0604030504040204" pitchFamily="50" charset="-128"/>
                <a:hlinkClick r:id="rId8" action="ppaction://hlinksldjump">
                  <a:extLst>
                    <a:ext uri="{A12FA001-AC4F-418D-AE19-62706E023703}">
                      <ahyp:hlinkClr xmlns:ahyp="http://schemas.microsoft.com/office/drawing/2018/hyperlinkcolor" val="tx"/>
                    </a:ext>
                  </a:extLst>
                </a:hlinkClick>
              </a:rPr>
              <a:t>関連</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8" action="ppaction://hlinksldjump">
                  <a:extLst>
                    <a:ext uri="{A12FA001-AC4F-418D-AE19-62706E023703}">
                      <ahyp:hlinkClr xmlns:ahyp="http://schemas.microsoft.com/office/drawing/2018/hyperlinkcolor" val="tx"/>
                    </a:ext>
                  </a:extLst>
                </a:hlinkClick>
              </a:rPr>
              <a:t>P104</a:t>
            </a:r>
            <a:r>
              <a:rPr lang="ja-JP" altLang="en-US" sz="1200" dirty="0">
                <a:solidFill>
                  <a:schemeClr val="bg2">
                    <a:lumMod val="50000"/>
                  </a:schemeClr>
                </a:solidFill>
                <a:latin typeface="Meiryo UI" panose="020B0604030504040204" pitchFamily="50" charset="-128"/>
                <a:ea typeface="Meiryo UI" panose="020B0604030504040204" pitchFamily="50" charset="-128"/>
                <a:hlinkClick r:id="rId8" action="ppaction://hlinksldjump">
                  <a:extLst>
                    <a:ext uri="{A12FA001-AC4F-418D-AE19-62706E023703}">
                      <ahyp:hlinkClr xmlns:ahyp="http://schemas.microsoft.com/office/drawing/2018/hyperlinkcolor" val="tx"/>
                    </a:ext>
                  </a:extLst>
                </a:hlinkClick>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9" action="ppaction://hlinksldjump">
                  <a:extLst>
                    <a:ext uri="{A12FA001-AC4F-418D-AE19-62706E023703}">
                      <ahyp:hlinkClr xmlns:ahyp="http://schemas.microsoft.com/office/drawing/2018/hyperlinkcolor" val="tx"/>
                    </a:ext>
                  </a:extLst>
                </a:hlinkClick>
              </a:rPr>
              <a:t>P105</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10" action="ppaction://hlinksldjump">
                  <a:extLst>
                    <a:ext uri="{A12FA001-AC4F-418D-AE19-62706E023703}">
                      <ahyp:hlinkClr xmlns:ahyp="http://schemas.microsoft.com/office/drawing/2018/hyperlinkcolor" val="tx"/>
                    </a:ext>
                  </a:extLst>
                </a:hlinkClick>
              </a:rPr>
              <a:t>P106</a:t>
            </a:r>
            <a:endParaRPr kumimoji="1" lang="ja-JP" altLang="en-US" sz="1200" dirty="0">
              <a:solidFill>
                <a:schemeClr val="bg2">
                  <a:lumMod val="50000"/>
                </a:schemeClr>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66F6AC1-458F-45F1-9A61-DF9996645E86}"/>
              </a:ext>
            </a:extLst>
          </p:cNvPr>
          <p:cNvSpPr txBox="1"/>
          <p:nvPr/>
        </p:nvSpPr>
        <p:spPr>
          <a:xfrm>
            <a:off x="7403110" y="4923829"/>
            <a:ext cx="1429152" cy="184666"/>
          </a:xfrm>
          <a:prstGeom prst="rect">
            <a:avLst/>
          </a:prstGeom>
          <a:noFill/>
          <a:ln>
            <a:solidFill>
              <a:schemeClr val="tx1"/>
            </a:solidFill>
          </a:ln>
        </p:spPr>
        <p:txBody>
          <a:bodyPr wrap="square" lIns="0" tIns="0" rIns="0" bIns="0" rtlCol="0">
            <a:spAutoFit/>
          </a:bodyPr>
          <a:lstStyle/>
          <a:p>
            <a:pPr algn="ctr"/>
            <a:r>
              <a:rPr lang="ja-JP" altLang="en-US" sz="1200" dirty="0">
                <a:solidFill>
                  <a:schemeClr val="bg2">
                    <a:lumMod val="50000"/>
                  </a:schemeClr>
                </a:solidFill>
                <a:latin typeface="Meiryo UI" panose="020B0604030504040204" pitchFamily="50" charset="-128"/>
                <a:ea typeface="Meiryo UI" panose="020B0604030504040204" pitchFamily="50" charset="-128"/>
                <a:hlinkClick r:id="rId11" action="ppaction://hlinksldjump">
                  <a:extLst>
                    <a:ext uri="{A12FA001-AC4F-418D-AE19-62706E023703}">
                      <ahyp:hlinkClr xmlns:ahyp="http://schemas.microsoft.com/office/drawing/2018/hyperlinkcolor" val="tx"/>
                    </a:ext>
                  </a:extLst>
                </a:hlinkClick>
              </a:rPr>
              <a:t>関連</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11" action="ppaction://hlinksldjump">
                  <a:extLst>
                    <a:ext uri="{A12FA001-AC4F-418D-AE19-62706E023703}">
                      <ahyp:hlinkClr xmlns:ahyp="http://schemas.microsoft.com/office/drawing/2018/hyperlinkcolor" val="tx"/>
                    </a:ext>
                  </a:extLst>
                </a:hlinkClick>
              </a:rPr>
              <a:t>P107</a:t>
            </a:r>
            <a:r>
              <a:rPr lang="ja-JP" altLang="en-US" sz="1200" dirty="0">
                <a:solidFill>
                  <a:schemeClr val="bg2">
                    <a:lumMod val="50000"/>
                  </a:schemeClr>
                </a:solidFill>
                <a:latin typeface="Meiryo UI" panose="020B0604030504040204" pitchFamily="50" charset="-128"/>
                <a:ea typeface="Meiryo UI" panose="020B0604030504040204" pitchFamily="50" charset="-128"/>
                <a:hlinkClick r:id="rId8" action="ppaction://hlinksldjump">
                  <a:extLst>
                    <a:ext uri="{A12FA001-AC4F-418D-AE19-62706E023703}">
                      <ahyp:hlinkClr xmlns:ahyp="http://schemas.microsoft.com/office/drawing/2018/hyperlinkcolor" val="tx"/>
                    </a:ext>
                  </a:extLst>
                </a:hlinkClick>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12" action="ppaction://hlinksldjump">
                  <a:extLst>
                    <a:ext uri="{A12FA001-AC4F-418D-AE19-62706E023703}">
                      <ahyp:hlinkClr xmlns:ahyp="http://schemas.microsoft.com/office/drawing/2018/hyperlinkcolor" val="tx"/>
                    </a:ext>
                  </a:extLst>
                </a:hlinkClick>
              </a:rPr>
              <a:t>P108</a:t>
            </a:r>
            <a:endParaRPr kumimoji="1" lang="ja-JP" altLang="en-US" sz="1200" dirty="0">
              <a:solidFill>
                <a:schemeClr val="bg2">
                  <a:lumMod val="50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77F0D03-0AC4-4048-AEF2-CE1A6E3FB3E8}"/>
              </a:ext>
            </a:extLst>
          </p:cNvPr>
          <p:cNvSpPr txBox="1"/>
          <p:nvPr/>
        </p:nvSpPr>
        <p:spPr>
          <a:xfrm>
            <a:off x="6789420" y="6610247"/>
            <a:ext cx="1561264" cy="215444"/>
          </a:xfrm>
          <a:prstGeom prst="rect">
            <a:avLst/>
          </a:prstGeom>
          <a:solidFill>
            <a:schemeClr val="bg1"/>
          </a:solidFill>
          <a:ln>
            <a:solidFill>
              <a:schemeClr val="tx1"/>
            </a:solidFill>
          </a:ln>
        </p:spPr>
        <p:txBody>
          <a:bodyPr wrap="square" lIns="0" tIns="0" rIns="0" bIns="0" rtlCol="0">
            <a:spAutoFit/>
          </a:bodyPr>
          <a:lstStyle/>
          <a:p>
            <a:pPr algn="ctr"/>
            <a:r>
              <a:rPr kumimoji="1" lang="ja-JP" altLang="en-US" sz="1400" dirty="0">
                <a:solidFill>
                  <a:schemeClr val="accent1"/>
                </a:solidFill>
                <a:latin typeface="Meiryo UI" panose="020B0604030504040204" pitchFamily="50" charset="-128"/>
                <a:ea typeface="Meiryo UI" panose="020B0604030504040204" pitchFamily="50" charset="-128"/>
                <a:hlinkClick r:id="rId13" action="ppaction://hlinkpres?slideindex=1&amp;slidetitle=">
                  <a:extLst>
                    <a:ext uri="{A12FA001-AC4F-418D-AE19-62706E023703}">
                      <ahyp:hlinkClr xmlns:ahyp="http://schemas.microsoft.com/office/drawing/2018/hyperlinkcolor" val="tx"/>
                    </a:ext>
                  </a:extLst>
                </a:hlinkClick>
              </a:rPr>
              <a:t>公園設備編</a:t>
            </a:r>
            <a:r>
              <a:rPr kumimoji="1" lang="en-US" altLang="ja-JP" sz="1400" dirty="0">
                <a:solidFill>
                  <a:schemeClr val="accent1"/>
                </a:solidFill>
                <a:latin typeface="Meiryo UI" panose="020B0604030504040204" pitchFamily="50" charset="-128"/>
                <a:ea typeface="Meiryo UI" panose="020B0604030504040204" pitchFamily="50" charset="-128"/>
                <a:hlinkClick r:id="rId13" action="ppaction://hlinkpres?slideindex=1&amp;slidetitle=">
                  <a:extLst>
                    <a:ext uri="{A12FA001-AC4F-418D-AE19-62706E023703}">
                      <ahyp:hlinkClr xmlns:ahyp="http://schemas.microsoft.com/office/drawing/2018/hyperlinkcolor" val="tx"/>
                    </a:ext>
                  </a:extLst>
                </a:hlinkClick>
              </a:rPr>
              <a:t>P111</a:t>
            </a:r>
            <a:r>
              <a:rPr kumimoji="1" lang="ja-JP" altLang="en-US" sz="1400" dirty="0">
                <a:solidFill>
                  <a:schemeClr val="accent1"/>
                </a:solidFill>
                <a:latin typeface="Meiryo UI" panose="020B0604030504040204" pitchFamily="50" charset="-128"/>
                <a:ea typeface="Meiryo UI" panose="020B0604030504040204" pitchFamily="50" charset="-128"/>
                <a:hlinkClick r:id="rId13" action="ppaction://hlinkpres?slideindex=1&amp;slidetitle=">
                  <a:extLst>
                    <a:ext uri="{A12FA001-AC4F-418D-AE19-62706E023703}">
                      <ahyp:hlinkClr xmlns:ahyp="http://schemas.microsoft.com/office/drawing/2018/hyperlinkcolor" val="tx"/>
                    </a:ext>
                  </a:extLst>
                </a:hlinkClick>
              </a:rPr>
              <a:t>へ</a:t>
            </a:r>
            <a:endParaRPr kumimoji="1" lang="ja-JP" altLang="en-US" sz="1400" dirty="0">
              <a:solidFill>
                <a:schemeClr val="accent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00A442D-E633-4516-BC37-D62DBF468E47}"/>
              </a:ext>
            </a:extLst>
          </p:cNvPr>
          <p:cNvSpPr txBox="1"/>
          <p:nvPr/>
        </p:nvSpPr>
        <p:spPr>
          <a:xfrm>
            <a:off x="0" y="5197232"/>
            <a:ext cx="9160026" cy="369332"/>
          </a:xfrm>
          <a:prstGeom prst="rect">
            <a:avLst/>
          </a:prstGeom>
          <a:solidFill>
            <a:srgbClr val="FFD653"/>
          </a:solidFill>
          <a:ln w="38100" cmpd="dbl">
            <a:solidFill>
              <a:schemeClr val="bg2">
                <a:lumMod val="50000"/>
              </a:schemeClr>
            </a:solidFill>
          </a:ln>
        </p:spPr>
        <p:txBody>
          <a:bodyPr wrap="square" rtlCol="0">
            <a:spAutoFit/>
          </a:bodyPr>
          <a:lstStyle/>
          <a:p>
            <a:r>
              <a:rPr lang="ja-JP" altLang="en-US" sz="1800" dirty="0">
                <a:latin typeface="Meiryo UI" pitchFamily="50" charset="-128"/>
                <a:ea typeface="Meiryo UI" pitchFamily="50" charset="-128"/>
                <a:cs typeface="Meiryo UI" pitchFamily="50" charset="-128"/>
              </a:rPr>
              <a:t>第１回全体検討部会　共通課題の検証評価により得られた課題　</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道路設備</a:t>
            </a:r>
            <a:r>
              <a:rPr lang="en-US" altLang="ja-JP" dirty="0">
                <a:latin typeface="Meiryo UI" pitchFamily="50" charset="-128"/>
                <a:ea typeface="Meiryo UI" pitchFamily="50" charset="-128"/>
                <a:cs typeface="Meiryo UI" pitchFamily="50" charset="-128"/>
              </a:rPr>
              <a:t>》</a:t>
            </a:r>
          </a:p>
        </p:txBody>
      </p:sp>
      <p:graphicFrame>
        <p:nvGraphicFramePr>
          <p:cNvPr id="7" name="表 6">
            <a:extLst>
              <a:ext uri="{FF2B5EF4-FFF2-40B4-BE49-F238E27FC236}">
                <a16:creationId xmlns:a16="http://schemas.microsoft.com/office/drawing/2014/main" id="{0C315803-363A-4E59-B49C-A46765758756}"/>
              </a:ext>
            </a:extLst>
          </p:cNvPr>
          <p:cNvGraphicFramePr>
            <a:graphicFrameLocks noGrp="1"/>
          </p:cNvGraphicFramePr>
          <p:nvPr>
            <p:extLst>
              <p:ext uri="{D42A27DB-BD31-4B8C-83A1-F6EECF244321}">
                <p14:modId xmlns:p14="http://schemas.microsoft.com/office/powerpoint/2010/main" val="869904292"/>
              </p:ext>
            </p:extLst>
          </p:nvPr>
        </p:nvGraphicFramePr>
        <p:xfrm>
          <a:off x="396008" y="5615049"/>
          <a:ext cx="8498227" cy="885687"/>
        </p:xfrm>
        <a:graphic>
          <a:graphicData uri="http://schemas.openxmlformats.org/drawingml/2006/table">
            <a:tbl>
              <a:tblPr firstRow="1" bandRow="1">
                <a:tableStyleId>{5C22544A-7EE6-4342-B048-85BDC9FD1C3A}</a:tableStyleId>
              </a:tblPr>
              <a:tblGrid>
                <a:gridCol w="445846">
                  <a:extLst>
                    <a:ext uri="{9D8B030D-6E8A-4147-A177-3AD203B41FA5}">
                      <a16:colId xmlns:a16="http://schemas.microsoft.com/office/drawing/2014/main" val="3365130064"/>
                    </a:ext>
                  </a:extLst>
                </a:gridCol>
                <a:gridCol w="1586386">
                  <a:extLst>
                    <a:ext uri="{9D8B030D-6E8A-4147-A177-3AD203B41FA5}">
                      <a16:colId xmlns:a16="http://schemas.microsoft.com/office/drawing/2014/main" val="3099222381"/>
                    </a:ext>
                  </a:extLst>
                </a:gridCol>
                <a:gridCol w="3223260">
                  <a:extLst>
                    <a:ext uri="{9D8B030D-6E8A-4147-A177-3AD203B41FA5}">
                      <a16:colId xmlns:a16="http://schemas.microsoft.com/office/drawing/2014/main" val="906709301"/>
                    </a:ext>
                  </a:extLst>
                </a:gridCol>
                <a:gridCol w="3242735">
                  <a:extLst>
                    <a:ext uri="{9D8B030D-6E8A-4147-A177-3AD203B41FA5}">
                      <a16:colId xmlns:a16="http://schemas.microsoft.com/office/drawing/2014/main" val="123158011"/>
                    </a:ext>
                  </a:extLst>
                </a:gridCol>
              </a:tblGrid>
              <a:tr h="170893">
                <a:tc>
                  <a:txBody>
                    <a:bodyPr/>
                    <a:lstStyle/>
                    <a:p>
                      <a:r>
                        <a:rPr kumimoji="1" lang="en-US" altLang="ja-JP" sz="1100" dirty="0">
                          <a:latin typeface="Meiryo UI" panose="020B0604030504040204" pitchFamily="50" charset="-128"/>
                          <a:ea typeface="Meiryo UI" panose="020B0604030504040204" pitchFamily="50" charset="-128"/>
                        </a:rPr>
                        <a:t>NO.</a:t>
                      </a:r>
                      <a:endParaRPr kumimoji="1" lang="ja-JP" altLang="en-US" sz="110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100" dirty="0">
                          <a:latin typeface="Meiryo UI" panose="020B0604030504040204" pitchFamily="50" charset="-128"/>
                          <a:ea typeface="Meiryo UI" panose="020B0604030504040204" pitchFamily="50" charset="-128"/>
                        </a:rPr>
                        <a:t>項　目</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rPr>
                        <a:t>課　題</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rPr>
                        <a:t>取組方針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3347778"/>
                  </a:ext>
                </a:extLst>
              </a:tr>
              <a:tr h="626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Meiryo UI" panose="020B0604030504040204" pitchFamily="50" charset="-128"/>
                          <a:ea typeface="Meiryo UI" panose="020B0604030504040204" pitchFamily="50" charset="-128"/>
                        </a:rPr>
                        <a:t>重点化指標</a:t>
                      </a:r>
                      <a:endParaRPr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Meiryo UI" panose="020B0604030504040204" pitchFamily="50" charset="-128"/>
                          <a:ea typeface="Meiryo UI" panose="020B0604030504040204" pitchFamily="50" charset="-128"/>
                        </a:rPr>
                        <a:t>（優先順位付け）</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重点化指標における、不具合発生の考え方について、「不具合有」の判定に対し「不具合の可能性」大・小の表現が実態に則していないため、見直しが必要。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rPr>
                        <a:t>重点化指標の見直しを行う。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0874182"/>
                  </a:ext>
                </a:extLst>
              </a:tr>
            </a:tbl>
          </a:graphicData>
        </a:graphic>
      </p:graphicFrame>
      <p:sp>
        <p:nvSpPr>
          <p:cNvPr id="17" name="テキスト ボックス 16">
            <a:extLst>
              <a:ext uri="{FF2B5EF4-FFF2-40B4-BE49-F238E27FC236}">
                <a16:creationId xmlns:a16="http://schemas.microsoft.com/office/drawing/2014/main" id="{E8548BF3-AE89-4B57-80B1-00975277F733}"/>
              </a:ext>
            </a:extLst>
          </p:cNvPr>
          <p:cNvSpPr txBox="1"/>
          <p:nvPr/>
        </p:nvSpPr>
        <p:spPr>
          <a:xfrm>
            <a:off x="7082388" y="6293853"/>
            <a:ext cx="1296236" cy="184666"/>
          </a:xfrm>
          <a:prstGeom prst="rect">
            <a:avLst/>
          </a:prstGeom>
          <a:noFill/>
          <a:ln>
            <a:solidFill>
              <a:schemeClr val="tx1"/>
            </a:solidFill>
          </a:ln>
        </p:spPr>
        <p:txBody>
          <a:bodyPr wrap="square" lIns="0" tIns="0" rIns="0" bIns="0" rtlCol="0">
            <a:spAutoFit/>
          </a:bodyPr>
          <a:lstStyle/>
          <a:p>
            <a:pPr algn="ctr"/>
            <a:r>
              <a:rPr lang="ja-JP" altLang="en-US" sz="1200" dirty="0">
                <a:solidFill>
                  <a:schemeClr val="bg2">
                    <a:lumMod val="50000"/>
                  </a:schemeClr>
                </a:solidFill>
                <a:latin typeface="Meiryo UI" panose="020B0604030504040204" pitchFamily="50" charset="-128"/>
                <a:ea typeface="Meiryo UI" panose="020B0604030504040204" pitchFamily="50" charset="-128"/>
                <a:hlinkClick r:id="rId11" action="ppaction://hlinksldjump">
                  <a:extLst>
                    <a:ext uri="{A12FA001-AC4F-418D-AE19-62706E023703}">
                      <ahyp:hlinkClr xmlns:ahyp="http://schemas.microsoft.com/office/drawing/2018/hyperlinkcolor" val="tx"/>
                    </a:ext>
                  </a:extLst>
                </a:hlinkClick>
              </a:rPr>
              <a:t>関連</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14" action="ppaction://hlinksldjump">
                  <a:extLst>
                    <a:ext uri="{A12FA001-AC4F-418D-AE19-62706E023703}">
                      <ahyp:hlinkClr xmlns:ahyp="http://schemas.microsoft.com/office/drawing/2018/hyperlinkcolor" val="tx"/>
                    </a:ext>
                  </a:extLst>
                </a:hlinkClick>
              </a:rPr>
              <a:t>P109</a:t>
            </a:r>
            <a:r>
              <a:rPr lang="ja-JP" altLang="en-US" sz="1200" dirty="0">
                <a:solidFill>
                  <a:schemeClr val="bg2">
                    <a:lumMod val="50000"/>
                  </a:schemeClr>
                </a:solidFill>
                <a:latin typeface="Meiryo UI" panose="020B0604030504040204" pitchFamily="50" charset="-128"/>
                <a:ea typeface="Meiryo UI" panose="020B0604030504040204" pitchFamily="50" charset="-128"/>
                <a:hlinkClick r:id="rId8" action="ppaction://hlinksldjump">
                  <a:extLst>
                    <a:ext uri="{A12FA001-AC4F-418D-AE19-62706E023703}">
                      <ahyp:hlinkClr xmlns:ahyp="http://schemas.microsoft.com/office/drawing/2018/hyperlinkcolor" val="tx"/>
                    </a:ext>
                  </a:extLst>
                </a:hlinkClick>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15" action="ppaction://hlinksldjump">
                  <a:extLst>
                    <a:ext uri="{A12FA001-AC4F-418D-AE19-62706E023703}">
                      <ahyp:hlinkClr xmlns:ahyp="http://schemas.microsoft.com/office/drawing/2018/hyperlinkcolor" val="tx"/>
                    </a:ext>
                  </a:extLst>
                </a:hlinkClick>
              </a:rPr>
              <a:t>P110</a:t>
            </a:r>
            <a:endParaRPr kumimoji="1" lang="ja-JP" altLang="en-US" sz="1200" dirty="0">
              <a:solidFill>
                <a:schemeClr val="bg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054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260095" y="1092538"/>
            <a:ext cx="3913601" cy="5372659"/>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kern="100" dirty="0">
                <a:effectLst/>
                <a:latin typeface="Meiryo UI" panose="020B0604030504040204" pitchFamily="50" charset="-128"/>
                <a:ea typeface="Meiryo UI" panose="020B0604030504040204" pitchFamily="50" charset="-128"/>
              </a:rPr>
              <a:t>【</a:t>
            </a:r>
            <a:r>
              <a:rPr lang="ja-JP" altLang="en-US" sz="1400" kern="100" dirty="0">
                <a:effectLst/>
                <a:latin typeface="Meiryo UI" panose="020B0604030504040204" pitchFamily="50" charset="-128"/>
                <a:ea typeface="Meiryo UI" panose="020B0604030504040204" pitchFamily="50" charset="-128"/>
              </a:rPr>
              <a:t>現計画</a:t>
            </a:r>
            <a:r>
              <a:rPr lang="ja-JP" altLang="en-US" sz="1400" kern="100" dirty="0">
                <a:latin typeface="Meiryo UI" panose="020B0604030504040204" pitchFamily="50" charset="-128"/>
                <a:ea typeface="Meiryo UI" panose="020B0604030504040204" pitchFamily="50" charset="-128"/>
              </a:rPr>
              <a:t>の記載内容</a:t>
            </a:r>
            <a:r>
              <a:rPr lang="en-US" altLang="ja-JP" sz="1400" kern="100" dirty="0">
                <a:effectLst/>
                <a:latin typeface="Meiryo UI" panose="020B0604030504040204" pitchFamily="50" charset="-128"/>
                <a:ea typeface="Meiryo UI" panose="020B0604030504040204" pitchFamily="50" charset="-128"/>
              </a:rPr>
              <a:t>】</a:t>
            </a:r>
          </a:p>
          <a:p>
            <a:pPr algn="l"/>
            <a:endParaRPr lang="en-US" altLang="ja-JP" sz="1200" b="0" i="0" u="none" strike="noStrike" baseline="0" dirty="0">
              <a:latin typeface="Meiryo UI" panose="020B0604030504040204" pitchFamily="50" charset="-128"/>
              <a:ea typeface="Meiryo UI" panose="020B0604030504040204" pitchFamily="50" charset="-128"/>
            </a:endParaRPr>
          </a:p>
          <a:p>
            <a:pPr algn="l"/>
            <a:r>
              <a:rPr lang="ja-JP" altLang="en-US" sz="1200" b="0" i="0" u="none" strike="noStrike" baseline="0" dirty="0">
                <a:latin typeface="Meiryo UI" panose="020B0604030504040204" pitchFamily="50" charset="-128"/>
                <a:ea typeface="Meiryo UI" panose="020B0604030504040204" pitchFamily="50" charset="-128"/>
              </a:rPr>
              <a:t>日常的な維持管理を着実に実践するとともに、計画的な維持管理による道路施設の長寿命化を基本としつつ、更新時期についても的確に見極めていく等、効率的・効果的な維持管理を推進する。</a:t>
            </a:r>
          </a:p>
          <a:p>
            <a:pPr algn="l"/>
            <a:r>
              <a:rPr lang="ja-JP" altLang="en-US" sz="1200" b="0" i="0" u="none" strike="noStrike" baseline="0" dirty="0">
                <a:latin typeface="Meiryo UI" panose="020B0604030504040204" pitchFamily="50" charset="-128"/>
                <a:ea typeface="Meiryo UI" panose="020B0604030504040204" pitchFamily="50" charset="-128"/>
              </a:rPr>
              <a:t>致命的な不具合を見逃さない安全性の視点と、施設の長寿命化を図るための確実性の視点を踏まえた手法を導入する。</a:t>
            </a: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816307" y="3235029"/>
            <a:ext cx="1614115" cy="364069"/>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9C4626D2-C528-4E79-8454-55A6B78B71C3}"/>
              </a:ext>
            </a:extLst>
          </p:cNvPr>
          <p:cNvGrpSpPr/>
          <p:nvPr/>
        </p:nvGrpSpPr>
        <p:grpSpPr>
          <a:xfrm>
            <a:off x="4970306" y="1101143"/>
            <a:ext cx="3771813" cy="4655714"/>
            <a:chOff x="5304668" y="1210398"/>
            <a:chExt cx="2842249" cy="4655714"/>
          </a:xfrm>
        </p:grpSpPr>
        <p:sp>
          <p:nvSpPr>
            <p:cNvPr id="5" name="テキスト ボックス 4">
              <a:extLst>
                <a:ext uri="{FF2B5EF4-FFF2-40B4-BE49-F238E27FC236}">
                  <a16:creationId xmlns:a16="http://schemas.microsoft.com/office/drawing/2014/main" id="{CCE46069-131A-887F-9894-8A9F255702FB}"/>
                </a:ext>
              </a:extLst>
            </p:cNvPr>
            <p:cNvSpPr txBox="1"/>
            <p:nvPr/>
          </p:nvSpPr>
          <p:spPr>
            <a:xfrm>
              <a:off x="5312492" y="1210398"/>
              <a:ext cx="2834425" cy="1049739"/>
            </a:xfrm>
            <a:prstGeom prst="rect">
              <a:avLst/>
            </a:prstGeom>
            <a:noFill/>
            <a:ln>
              <a:solidFill>
                <a:schemeClr val="tx1"/>
              </a:solidFill>
            </a:ln>
          </p:spPr>
          <p:txBody>
            <a:bodyPr wrap="square" rtlCol="0">
              <a:noAutofit/>
            </a:bodyPr>
            <a:lstStyle/>
            <a:p>
              <a:pPr algn="just"/>
              <a:r>
                <a:rPr lang="en-US" altLang="ja-JP" sz="1200" kern="100" dirty="0">
                  <a:effectLst/>
                  <a:latin typeface="+mj-ea"/>
                  <a:ea typeface="+mj-ea"/>
                </a:rPr>
                <a:t>【</a:t>
              </a:r>
              <a:r>
                <a:rPr lang="ja-JP" altLang="en-US" sz="1200" kern="100" dirty="0">
                  <a:effectLst/>
                  <a:latin typeface="+mj-ea"/>
                  <a:ea typeface="+mj-ea"/>
                </a:rPr>
                <a:t>検証</a:t>
              </a:r>
              <a:r>
                <a:rPr lang="en-US" altLang="ja-JP" sz="1200" kern="100" dirty="0">
                  <a:effectLst/>
                  <a:latin typeface="+mj-ea"/>
                  <a:ea typeface="+mj-ea"/>
                </a:rPr>
                <a:t>】</a:t>
              </a:r>
            </a:p>
            <a:p>
              <a:pPr algn="just"/>
              <a:r>
                <a:rPr lang="ja-JP" altLang="en-US" sz="1200" kern="100" dirty="0">
                  <a:latin typeface="+mj-ea"/>
                  <a:ea typeface="+mj-ea"/>
                </a:rPr>
                <a:t>　　　Ａ：実施</a:t>
              </a:r>
              <a:r>
                <a:rPr lang="ja-JP" altLang="en-US" sz="1200" kern="100" dirty="0">
                  <a:effectLst/>
                  <a:latin typeface="+mj-ea"/>
                  <a:ea typeface="+mj-ea"/>
                </a:rPr>
                <a:t>状況　　　　　 　　 　</a:t>
              </a:r>
              <a:r>
                <a:rPr lang="ja-JP" altLang="en-US" sz="1200" b="1" kern="100" dirty="0">
                  <a:effectLst/>
                  <a:latin typeface="+mj-ea"/>
                  <a:ea typeface="+mj-ea"/>
                </a:rPr>
                <a:t>△</a:t>
              </a:r>
              <a:endParaRPr lang="en-US" altLang="ja-JP" sz="1200" b="1" kern="100" dirty="0">
                <a:latin typeface="+mj-ea"/>
                <a:ea typeface="+mj-ea"/>
              </a:endParaRPr>
            </a:p>
            <a:p>
              <a:pPr algn="just"/>
              <a:r>
                <a:rPr lang="ja-JP" altLang="en-US" sz="1200" kern="100" dirty="0">
                  <a:effectLst/>
                  <a:latin typeface="+mj-ea"/>
                  <a:ea typeface="+mj-ea"/>
                </a:rPr>
                <a:t>　　　Ｂ：実施評価　  　　　　　 　</a:t>
              </a:r>
              <a:r>
                <a:rPr lang="ja-JP" altLang="en-US" sz="1200" kern="100" dirty="0">
                  <a:latin typeface="+mj-ea"/>
                  <a:ea typeface="+mj-ea"/>
                </a:rPr>
                <a:t> 〇　　</a:t>
              </a:r>
              <a:endParaRPr lang="en-US" altLang="ja-JP" sz="1200" kern="100" dirty="0">
                <a:latin typeface="+mj-ea"/>
                <a:ea typeface="+mj-ea"/>
              </a:endParaRPr>
            </a:p>
            <a:p>
              <a:pPr algn="just"/>
              <a:r>
                <a:rPr lang="ja-JP" altLang="en-US" sz="1200" kern="100" dirty="0">
                  <a:effectLst/>
                  <a:latin typeface="+mj-ea"/>
                  <a:ea typeface="+mj-ea"/>
                </a:rPr>
                <a:t>　　　Ｃ：将　来</a:t>
              </a:r>
              <a:r>
                <a:rPr kumimoji="1" lang="ja-JP" altLang="en-US" sz="1200" b="0" i="0" u="none" strike="noStrike" kern="100" cap="none" spc="0" normalizeH="0" baseline="0" noProof="0" dirty="0">
                  <a:ln>
                    <a:noFill/>
                  </a:ln>
                  <a:effectLst/>
                  <a:uLnTx/>
                  <a:uFillTx/>
                  <a:latin typeface="+mj-ea"/>
                  <a:ea typeface="+mj-ea"/>
                </a:rPr>
                <a:t>（</a:t>
              </a:r>
              <a:r>
                <a:rPr kumimoji="1" lang="en-US" altLang="ja-JP" sz="1200" b="0" i="0" u="none" strike="noStrike" kern="100" cap="none" spc="0" normalizeH="0" baseline="0" noProof="0" dirty="0">
                  <a:ln>
                    <a:noFill/>
                  </a:ln>
                  <a:effectLst/>
                  <a:uLnTx/>
                  <a:uFillTx/>
                  <a:latin typeface="+mj-ea"/>
                  <a:ea typeface="+mj-ea"/>
                </a:rPr>
                <a:t>10</a:t>
              </a:r>
              <a:r>
                <a:rPr kumimoji="1" lang="ja-JP" altLang="en-US" sz="1200" b="0" i="0" u="none" strike="noStrike" kern="100" cap="none" spc="0" normalizeH="0" baseline="0" noProof="0" dirty="0">
                  <a:ln>
                    <a:noFill/>
                  </a:ln>
                  <a:effectLst/>
                  <a:uLnTx/>
                  <a:uFillTx/>
                  <a:latin typeface="+mj-ea"/>
                  <a:ea typeface="+mj-ea"/>
                </a:rPr>
                <a:t>年後の運用）</a:t>
              </a:r>
              <a:r>
                <a:rPr kumimoji="1" lang="ja-JP" altLang="en-US" sz="1200" b="0" i="0" u="none" strike="noStrike" kern="100" cap="none" spc="0" normalizeH="0" baseline="0" noProof="0" dirty="0">
                  <a:ln>
                    <a:noFill/>
                  </a:ln>
                  <a:solidFill>
                    <a:srgbClr val="FF0000"/>
                  </a:solidFill>
                  <a:effectLst/>
                  <a:uLnTx/>
                  <a:uFillTx/>
                  <a:latin typeface="+mj-ea"/>
                  <a:ea typeface="+mj-ea"/>
                </a:rPr>
                <a:t>　</a:t>
              </a:r>
              <a:r>
                <a:rPr lang="ja-JP" altLang="en-US" sz="1200" kern="100" dirty="0">
                  <a:solidFill>
                    <a:srgbClr val="FF0000"/>
                  </a:solidFill>
                  <a:effectLst/>
                  <a:latin typeface="+mj-ea"/>
                  <a:ea typeface="+mj-ea"/>
                </a:rPr>
                <a:t>　</a:t>
              </a:r>
              <a:r>
                <a:rPr lang="ja-JP" altLang="en-US" sz="1200" kern="100" dirty="0">
                  <a:latin typeface="+mj-ea"/>
                  <a:ea typeface="+mj-ea"/>
                </a:rPr>
                <a:t>○</a:t>
              </a:r>
              <a:endParaRPr lang="en-US" altLang="ja-JP" sz="1200" kern="100" dirty="0">
                <a:effectLst/>
                <a:latin typeface="+mj-ea"/>
                <a:ea typeface="+mj-ea"/>
              </a:endParaRPr>
            </a:p>
            <a:p>
              <a:pPr algn="just"/>
              <a:endParaRPr lang="en-US" altLang="ja-JP" sz="1200" kern="100" dirty="0">
                <a:solidFill>
                  <a:srgbClr val="FF0000"/>
                </a:solidFill>
                <a:effectLst/>
                <a:latin typeface="+mj-ea"/>
                <a:ea typeface="+mj-ea"/>
              </a:endParaRPr>
            </a:p>
            <a:p>
              <a:pPr algn="just"/>
              <a:endParaRPr lang="en-US" altLang="ja-JP" sz="1200" kern="100" dirty="0">
                <a:effectLst/>
                <a:latin typeface="+mj-ea"/>
                <a:ea typeface="+mj-ea"/>
              </a:endParaRPr>
            </a:p>
            <a:p>
              <a:pPr algn="just"/>
              <a:endParaRPr lang="en-US" altLang="ja-JP" sz="1200" kern="100" dirty="0">
                <a:effectLst/>
                <a:latin typeface="+mj-ea"/>
                <a:ea typeface="+mj-ea"/>
              </a:endParaRPr>
            </a:p>
            <a:p>
              <a:pPr algn="just"/>
              <a:endParaRPr lang="en-US" altLang="ja-JP" sz="1200" kern="100" dirty="0">
                <a:effectLst/>
                <a:latin typeface="+mj-ea"/>
                <a:ea typeface="+mj-ea"/>
              </a:endParaRPr>
            </a:p>
          </p:txBody>
        </p:sp>
        <p:sp>
          <p:nvSpPr>
            <p:cNvPr id="10" name="テキスト ボックス 9">
              <a:extLst>
                <a:ext uri="{FF2B5EF4-FFF2-40B4-BE49-F238E27FC236}">
                  <a16:creationId xmlns:a16="http://schemas.microsoft.com/office/drawing/2014/main" id="{E22C0D65-C136-74C7-5F5C-B69256C914C7}"/>
                </a:ext>
              </a:extLst>
            </p:cNvPr>
            <p:cNvSpPr txBox="1"/>
            <p:nvPr/>
          </p:nvSpPr>
          <p:spPr>
            <a:xfrm>
              <a:off x="5304668" y="2857965"/>
              <a:ext cx="2834424" cy="1292662"/>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ea typeface="+mj-ea"/>
                </a:rPr>
                <a:t>【</a:t>
              </a:r>
              <a:r>
                <a:rPr lang="ja-JP" altLang="en-US" sz="1200" kern="100" dirty="0">
                  <a:effectLst/>
                  <a:latin typeface="HGｺﾞｼｯｸM 見出し"/>
                  <a:ea typeface="+mj-ea"/>
                </a:rPr>
                <a:t>課題</a:t>
              </a:r>
              <a:r>
                <a:rPr lang="en-US" altLang="ja-JP" sz="1200" kern="100" dirty="0">
                  <a:effectLst/>
                  <a:latin typeface="HGｺﾞｼｯｸM 見出し"/>
                  <a:ea typeface="+mj-ea"/>
                </a:rPr>
                <a:t>】</a:t>
              </a:r>
            </a:p>
            <a:p>
              <a:pPr algn="just">
                <a:lnSpc>
                  <a:spcPct val="50000"/>
                </a:lnSpc>
              </a:pPr>
              <a:endParaRPr lang="en-US" altLang="ja-JP" sz="1200" kern="100" dirty="0">
                <a:effectLst/>
                <a:latin typeface="HGｺﾞｼｯｸM 見出し"/>
                <a:ea typeface="+mj-ea"/>
              </a:endParaRPr>
            </a:p>
            <a:p>
              <a:r>
                <a:rPr lang="ja-JP" altLang="en-US" sz="1200" kern="100" dirty="0">
                  <a:latin typeface="HGｺﾞｼｯｸM 見出し"/>
                  <a:ea typeface="+mj-ea"/>
                </a:rPr>
                <a:t>・</a:t>
              </a:r>
              <a:r>
                <a:rPr lang="ja-JP" altLang="en-US" sz="1200" dirty="0">
                  <a:latin typeface="HGｺﾞｼｯｸM 見出し"/>
                </a:rPr>
                <a:t>メンテ委託の点検結果を土木職の職員が確認し</a:t>
              </a:r>
              <a:endParaRPr lang="en-US" altLang="ja-JP" sz="1200" dirty="0">
                <a:latin typeface="HGｺﾞｼｯｸM 見出し"/>
              </a:endParaRPr>
            </a:p>
            <a:p>
              <a:r>
                <a:rPr lang="ja-JP" altLang="en-US" sz="1200" dirty="0">
                  <a:latin typeface="HGｺﾞｼｯｸM 見出し"/>
                </a:rPr>
                <a:t>　ているため、設備にかかわる専門的な知識と経</a:t>
              </a:r>
              <a:endParaRPr lang="en-US" altLang="ja-JP" sz="1200" dirty="0">
                <a:latin typeface="HGｺﾞｼｯｸM 見出し"/>
              </a:endParaRPr>
            </a:p>
            <a:p>
              <a:r>
                <a:rPr lang="ja-JP" altLang="en-US" sz="1200" dirty="0">
                  <a:latin typeface="HGｺﾞｼｯｸM 見出し"/>
                </a:rPr>
                <a:t>　験の不足により、点検結果を作業方針の決定や</a:t>
              </a:r>
              <a:endParaRPr lang="en-US" altLang="ja-JP" sz="1200" dirty="0">
                <a:latin typeface="HGｺﾞｼｯｸM 見出し"/>
              </a:endParaRPr>
            </a:p>
            <a:p>
              <a:r>
                <a:rPr lang="ja-JP" altLang="en-US" sz="1200" dirty="0">
                  <a:latin typeface="HGｺﾞｼｯｸM 見出し"/>
                </a:rPr>
                <a:t>　対策計画の策定、計画の見直しに十分に活用で</a:t>
              </a:r>
              <a:endParaRPr lang="en-US" altLang="ja-JP" sz="1200" dirty="0">
                <a:latin typeface="HGｺﾞｼｯｸM 見出し"/>
              </a:endParaRPr>
            </a:p>
            <a:p>
              <a:r>
                <a:rPr lang="ja-JP" altLang="en-US" sz="1200" dirty="0">
                  <a:latin typeface="HGｺﾞｼｯｸM 見出し"/>
                </a:rPr>
                <a:t>　きていない。</a:t>
              </a:r>
              <a:endParaRPr lang="ja-JP" altLang="en-US" sz="1200" kern="100" dirty="0">
                <a:effectLst/>
                <a:latin typeface="HGｺﾞｼｯｸM 見出し"/>
                <a:ea typeface="+mj-ea"/>
              </a:endParaRPr>
            </a:p>
          </p:txBody>
        </p:sp>
        <p:sp>
          <p:nvSpPr>
            <p:cNvPr id="11" name="テキスト ボックス 10">
              <a:extLst>
                <a:ext uri="{FF2B5EF4-FFF2-40B4-BE49-F238E27FC236}">
                  <a16:creationId xmlns:a16="http://schemas.microsoft.com/office/drawing/2014/main" id="{E3B8F7F0-D57A-727B-9F60-DDFB5953A525}"/>
                </a:ext>
              </a:extLst>
            </p:cNvPr>
            <p:cNvSpPr txBox="1"/>
            <p:nvPr/>
          </p:nvSpPr>
          <p:spPr>
            <a:xfrm>
              <a:off x="5312492" y="4665783"/>
              <a:ext cx="2834424" cy="1200329"/>
            </a:xfrm>
            <a:prstGeom prst="rect">
              <a:avLst/>
            </a:prstGeom>
            <a:noFill/>
            <a:ln>
              <a:solidFill>
                <a:schemeClr val="tx1"/>
              </a:solidFill>
            </a:ln>
          </p:spPr>
          <p:txBody>
            <a:bodyPr wrap="square" rtlCol="0">
              <a:spAutoFit/>
            </a:bodyPr>
            <a:lstStyle/>
            <a:p>
              <a:pPr algn="just"/>
              <a:r>
                <a:rPr lang="en-US" altLang="ja-JP" sz="1200" kern="100" dirty="0">
                  <a:effectLst/>
                  <a:latin typeface="+mj-ea"/>
                  <a:ea typeface="+mj-ea"/>
                </a:rPr>
                <a:t>【</a:t>
              </a:r>
              <a:r>
                <a:rPr lang="ja-JP" altLang="en-US" sz="1200" kern="100" dirty="0">
                  <a:latin typeface="+mj-ea"/>
                  <a:ea typeface="+mj-ea"/>
                </a:rPr>
                <a:t>取組方針</a:t>
              </a:r>
              <a:r>
                <a:rPr lang="en-US" altLang="ja-JP" sz="1200" kern="100" dirty="0">
                  <a:effectLst/>
                  <a:latin typeface="+mj-ea"/>
                  <a:ea typeface="+mj-ea"/>
                </a:rPr>
                <a:t>】</a:t>
              </a:r>
            </a:p>
            <a:p>
              <a:r>
                <a:rPr lang="ja-JP" altLang="en-US" sz="1200" kern="100" dirty="0">
                  <a:latin typeface="+mj-ea"/>
                  <a:ea typeface="+mj-ea"/>
                </a:rPr>
                <a:t> </a:t>
              </a:r>
              <a:endParaRPr lang="en-US" altLang="ja-JP" sz="1200" kern="100" dirty="0">
                <a:latin typeface="+mj-ea"/>
                <a:ea typeface="+mj-ea"/>
              </a:endParaRPr>
            </a:p>
            <a:p>
              <a:r>
                <a:rPr lang="ja-JP" altLang="en-US" sz="1200" kern="100" dirty="0">
                  <a:latin typeface="+mj-ea"/>
                  <a:ea typeface="+mj-ea"/>
                </a:rPr>
                <a:t>・</a:t>
              </a:r>
              <a:r>
                <a:rPr lang="ja-JP" altLang="en-US" sz="1200" dirty="0">
                  <a:latin typeface=""/>
                </a:rPr>
                <a:t>メンテ委託による点検の積極的な立会や維持管</a:t>
              </a:r>
              <a:endParaRPr lang="en-US" altLang="ja-JP" sz="1200" dirty="0">
                <a:latin typeface=""/>
              </a:endParaRPr>
            </a:p>
            <a:p>
              <a:r>
                <a:rPr lang="ja-JP" altLang="en-US" sz="1200" dirty="0">
                  <a:latin typeface=""/>
                </a:rPr>
                <a:t>　理研修のさらなる充実により、技術力の向上を</a:t>
              </a:r>
              <a:endParaRPr lang="en-US" altLang="ja-JP" sz="1200" dirty="0">
                <a:latin typeface=""/>
              </a:endParaRPr>
            </a:p>
            <a:p>
              <a:r>
                <a:rPr lang="ja-JP" altLang="en-US" sz="1200" dirty="0">
                  <a:latin typeface=""/>
                </a:rPr>
                <a:t>　図る。</a:t>
              </a:r>
              <a:endParaRPr lang="en-US" altLang="ja-JP" sz="1200" dirty="0">
                <a:latin typeface=""/>
              </a:endParaRPr>
            </a:p>
            <a:p>
              <a:endParaRPr lang="en-US" altLang="ja-JP" sz="1200" kern="100" dirty="0">
                <a:effectLst/>
                <a:latin typeface="+mj-ea"/>
                <a:ea typeface="+mj-ea"/>
              </a:endParaRPr>
            </a:p>
          </p:txBody>
        </p:sp>
        <p:sp>
          <p:nvSpPr>
            <p:cNvPr id="13" name="フローチャート: 組合せ 12">
              <a:extLst>
                <a:ext uri="{FF2B5EF4-FFF2-40B4-BE49-F238E27FC236}">
                  <a16:creationId xmlns:a16="http://schemas.microsoft.com/office/drawing/2014/main" id="{D0557BBA-0C19-2CF2-BE9D-2C83854339D2}"/>
                </a:ext>
              </a:extLst>
            </p:cNvPr>
            <p:cNvSpPr/>
            <p:nvPr/>
          </p:nvSpPr>
          <p:spPr>
            <a:xfrm>
              <a:off x="5835528" y="25264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15" name="フローチャート: 組合せ 14">
              <a:extLst>
                <a:ext uri="{FF2B5EF4-FFF2-40B4-BE49-F238E27FC236}">
                  <a16:creationId xmlns:a16="http://schemas.microsoft.com/office/drawing/2014/main" id="{8F7DA916-6B98-83E5-6F3C-16A5ADA33FB0}"/>
                </a:ext>
              </a:extLst>
            </p:cNvPr>
            <p:cNvSpPr/>
            <p:nvPr/>
          </p:nvSpPr>
          <p:spPr>
            <a:xfrm>
              <a:off x="5835527" y="4391502"/>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grpSp>
      <p:pic>
        <p:nvPicPr>
          <p:cNvPr id="8" name="図 7">
            <a:extLst>
              <a:ext uri="{FF2B5EF4-FFF2-40B4-BE49-F238E27FC236}">
                <a16:creationId xmlns:a16="http://schemas.microsoft.com/office/drawing/2014/main" id="{B347F162-0E73-CCD7-BA15-B5A64593C936}"/>
              </a:ext>
            </a:extLst>
          </p:cNvPr>
          <p:cNvPicPr>
            <a:picLocks noChangeAspect="1"/>
          </p:cNvPicPr>
          <p:nvPr/>
        </p:nvPicPr>
        <p:blipFill>
          <a:blip r:embed="rId3"/>
          <a:stretch>
            <a:fillRect/>
          </a:stretch>
        </p:blipFill>
        <p:spPr>
          <a:xfrm>
            <a:off x="449514" y="3223210"/>
            <a:ext cx="3412067" cy="3150652"/>
          </a:xfrm>
          <a:prstGeom prst="rect">
            <a:avLst/>
          </a:prstGeom>
        </p:spPr>
      </p:pic>
      <p:sp>
        <p:nvSpPr>
          <p:cNvPr id="9" name="スライド番号プレースホルダー 3">
            <a:extLst>
              <a:ext uri="{FF2B5EF4-FFF2-40B4-BE49-F238E27FC236}">
                <a16:creationId xmlns:a16="http://schemas.microsoft.com/office/drawing/2014/main" id="{1485DFFE-D4EF-970C-251A-53E4AD6361D8}"/>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98</a:t>
            </a:fld>
            <a:endParaRPr kumimoji="1" lang="ja-JP" altLang="en-US" dirty="0"/>
          </a:p>
        </p:txBody>
      </p:sp>
      <p:sp>
        <p:nvSpPr>
          <p:cNvPr id="17" name="テキスト ボックス 16">
            <a:extLst>
              <a:ext uri="{FF2B5EF4-FFF2-40B4-BE49-F238E27FC236}">
                <a16:creationId xmlns:a16="http://schemas.microsoft.com/office/drawing/2014/main" id="{8F0876B4-8C62-4873-8317-907D1F42AE96}"/>
              </a:ext>
            </a:extLst>
          </p:cNvPr>
          <p:cNvSpPr txBox="1"/>
          <p:nvPr/>
        </p:nvSpPr>
        <p:spPr>
          <a:xfrm>
            <a:off x="-13856" y="508754"/>
            <a:ext cx="9157856" cy="400110"/>
          </a:xfrm>
          <a:prstGeom prst="rect">
            <a:avLst/>
          </a:prstGeom>
          <a:solidFill>
            <a:srgbClr val="FFD653"/>
          </a:solidFill>
          <a:ln w="19050">
            <a:noFill/>
          </a:ln>
        </p:spPr>
        <p:txBody>
          <a:bodyPr wrap="square" rtlCol="0">
            <a:spAutoFit/>
          </a:bodyPr>
          <a:lstStyle/>
          <a:p>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第１回設備部会資料</a:t>
            </a: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　</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①維持管理業務フロー</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道路設備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lang="en-US" altLang="ja-JP" sz="2000" dirty="0">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5CB3A9D4-D640-1BEB-BDA6-0123E73DE8FF}"/>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9569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新・旧対比表（道路設備）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extLst>
              <p:ext uri="{D42A27DB-BD31-4B8C-83A1-F6EECF244321}">
                <p14:modId xmlns:p14="http://schemas.microsoft.com/office/powerpoint/2010/main" val="2228822258"/>
              </p:ext>
            </p:extLst>
          </p:nvPr>
        </p:nvGraphicFramePr>
        <p:xfrm>
          <a:off x="69888" y="553311"/>
          <a:ext cx="8913284" cy="6226475"/>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38567">
                <a:tc>
                  <a:txBody>
                    <a:bodyPr/>
                    <a:lstStyle/>
                    <a:p>
                      <a:pPr algn="ctr"/>
                      <a:r>
                        <a:rPr kumimoji="1" lang="ja-JP" altLang="en-US" sz="1800" b="0" i="0" kern="1200" dirty="0">
                          <a:solidFill>
                            <a:schemeClr val="lt1"/>
                          </a:solidFill>
                          <a:effectLst/>
                          <a:latin typeface="+mn-lt"/>
                          <a:ea typeface="+mn-ea"/>
                          <a:cs typeface="+mn-cs"/>
                        </a:rPr>
                        <a:t>（現計画）​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800" b="0" i="0" kern="1200" dirty="0">
                          <a:solidFill>
                            <a:schemeClr val="lt1"/>
                          </a:solidFill>
                          <a:effectLst/>
                          <a:latin typeface="+mn-lt"/>
                          <a:ea typeface="+mn-ea"/>
                          <a:cs typeface="+mn-cs"/>
                        </a:rPr>
                        <a:t>（次期計画）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8567">
                <a:tc gridSpan="2">
                  <a:txBody>
                    <a:bodyPr/>
                    <a:lstStyle/>
                    <a:p>
                      <a:pPr algn="l"/>
                      <a:r>
                        <a:rPr kumimoji="1" lang="ja-JP" altLang="en-US" sz="1400" dirty="0"/>
                        <a:t>　</a:t>
                      </a:r>
                      <a:r>
                        <a:rPr kumimoji="1" lang="ja-JP" altLang="ja-JP" sz="1200" b="0" kern="1200" dirty="0">
                          <a:solidFill>
                            <a:schemeClr val="dk1"/>
                          </a:solidFill>
                          <a:effectLst/>
                          <a:latin typeface="Meiryo UI" panose="020B0604030504040204" pitchFamily="50" charset="-128"/>
                          <a:ea typeface="Meiryo UI" panose="020B0604030504040204" pitchFamily="50" charset="-128"/>
                          <a:cs typeface="+mn-cs"/>
                        </a:rPr>
                        <a:t>２．維持管理・更新の現状と課題</a:t>
                      </a:r>
                      <a:endParaRPr kumimoji="1" lang="ja-JP" alt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713588">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sp>
        <p:nvSpPr>
          <p:cNvPr id="8" name="スライド番号プレースホルダー 3">
            <a:extLst>
              <a:ext uri="{FF2B5EF4-FFF2-40B4-BE49-F238E27FC236}">
                <a16:creationId xmlns:a16="http://schemas.microsoft.com/office/drawing/2014/main" id="{BDBE5C3A-321A-4197-973A-A9E52A339B6F}"/>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99</a:t>
            </a:fld>
            <a:endParaRPr lang="ja-JP" altLang="en-US" dirty="0"/>
          </a:p>
        </p:txBody>
      </p:sp>
      <p:sp>
        <p:nvSpPr>
          <p:cNvPr id="2" name="テキスト ボックス 1">
            <a:extLst>
              <a:ext uri="{FF2B5EF4-FFF2-40B4-BE49-F238E27FC236}">
                <a16:creationId xmlns:a16="http://schemas.microsoft.com/office/drawing/2014/main" id="{3019119C-0DED-679A-E28B-D52EBB90EF70}"/>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0F21BDE9-6841-4462-9D35-29D06B3E8479}"/>
              </a:ext>
            </a:extLst>
          </p:cNvPr>
          <p:cNvSpPr txBox="1"/>
          <p:nvPr/>
        </p:nvSpPr>
        <p:spPr>
          <a:xfrm>
            <a:off x="7158136" y="6436159"/>
            <a:ext cx="1164636" cy="246221"/>
          </a:xfrm>
          <a:prstGeom prst="rect">
            <a:avLst/>
          </a:prstGeom>
          <a:solidFill>
            <a:schemeClr val="bg1"/>
          </a:solidFill>
          <a:ln>
            <a:solidFill>
              <a:schemeClr val="tx1"/>
            </a:solidFill>
          </a:ln>
        </p:spPr>
        <p:txBody>
          <a:bodyPr wrap="square" lIns="0" tIns="0" rIns="0" bIns="0" rtlCol="0">
            <a:spAutoFit/>
          </a:bodyPr>
          <a:lstStyle/>
          <a:p>
            <a:pPr algn="ctr"/>
            <a:r>
              <a:rPr lang="ja-JP" altLang="en-US" sz="1600" dirty="0">
                <a:solidFill>
                  <a:schemeClr val="bg2">
                    <a:lumMod val="50000"/>
                  </a:schemeClr>
                </a:solidFill>
                <a:hlinkClick r:id="rId2" action="ppaction://hlinksldjump">
                  <a:extLst>
                    <a:ext uri="{A12FA001-AC4F-418D-AE19-62706E023703}">
                      <ahyp:hlinkClr xmlns:ahyp="http://schemas.microsoft.com/office/drawing/2018/hyperlinkcolor" val="tx"/>
                    </a:ext>
                  </a:extLst>
                </a:hlinkClick>
              </a:rPr>
              <a:t>関連</a:t>
            </a:r>
            <a:r>
              <a:rPr lang="en-US" altLang="ja-JP" sz="1600" dirty="0">
                <a:solidFill>
                  <a:schemeClr val="bg2">
                    <a:lumMod val="50000"/>
                  </a:schemeClr>
                </a:solidFill>
                <a:hlinkClick r:id="rId2" action="ppaction://hlinksldjump">
                  <a:extLst>
                    <a:ext uri="{A12FA001-AC4F-418D-AE19-62706E023703}">
                      <ahyp:hlinkClr xmlns:ahyp="http://schemas.microsoft.com/office/drawing/2018/hyperlinkcolor" val="tx"/>
                    </a:ext>
                  </a:extLst>
                </a:hlinkClick>
              </a:rPr>
              <a:t>P97</a:t>
            </a:r>
            <a:endParaRPr kumimoji="1" lang="ja-JP" altLang="en-US" sz="1600" dirty="0">
              <a:solidFill>
                <a:schemeClr val="bg2">
                  <a:lumMod val="50000"/>
                </a:schemeClr>
              </a:solidFill>
            </a:endParaRPr>
          </a:p>
        </p:txBody>
      </p:sp>
      <p:pic>
        <p:nvPicPr>
          <p:cNvPr id="13" name="図 12">
            <a:extLst>
              <a:ext uri="{FF2B5EF4-FFF2-40B4-BE49-F238E27FC236}">
                <a16:creationId xmlns:a16="http://schemas.microsoft.com/office/drawing/2014/main" id="{18FC531D-7E90-4C5A-8F42-B43CD1C4E47B}"/>
              </a:ext>
            </a:extLst>
          </p:cNvPr>
          <p:cNvPicPr>
            <a:picLocks noChangeAspect="1"/>
          </p:cNvPicPr>
          <p:nvPr/>
        </p:nvPicPr>
        <p:blipFill>
          <a:blip r:embed="rId3"/>
          <a:stretch>
            <a:fillRect/>
          </a:stretch>
        </p:blipFill>
        <p:spPr>
          <a:xfrm>
            <a:off x="4625592" y="1169727"/>
            <a:ext cx="4218547" cy="5244777"/>
          </a:xfrm>
          <a:prstGeom prst="rect">
            <a:avLst/>
          </a:prstGeom>
        </p:spPr>
      </p:pic>
      <p:pic>
        <p:nvPicPr>
          <p:cNvPr id="15" name="図 14">
            <a:extLst>
              <a:ext uri="{FF2B5EF4-FFF2-40B4-BE49-F238E27FC236}">
                <a16:creationId xmlns:a16="http://schemas.microsoft.com/office/drawing/2014/main" id="{B093F8D7-2D9B-4175-92A4-837F24152452}"/>
              </a:ext>
            </a:extLst>
          </p:cNvPr>
          <p:cNvPicPr>
            <a:picLocks noChangeAspect="1"/>
          </p:cNvPicPr>
          <p:nvPr/>
        </p:nvPicPr>
        <p:blipFill>
          <a:blip r:embed="rId4"/>
          <a:stretch>
            <a:fillRect/>
          </a:stretch>
        </p:blipFill>
        <p:spPr>
          <a:xfrm>
            <a:off x="177320" y="1112174"/>
            <a:ext cx="4137766" cy="5415945"/>
          </a:xfrm>
          <a:prstGeom prst="rect">
            <a:avLst/>
          </a:prstGeom>
        </p:spPr>
      </p:pic>
      <p:sp>
        <p:nvSpPr>
          <p:cNvPr id="16" name="正方形/長方形 15">
            <a:extLst>
              <a:ext uri="{FF2B5EF4-FFF2-40B4-BE49-F238E27FC236}">
                <a16:creationId xmlns:a16="http://schemas.microsoft.com/office/drawing/2014/main" id="{24700146-3425-4E2B-B73C-2B5394964344}"/>
              </a:ext>
            </a:extLst>
          </p:cNvPr>
          <p:cNvSpPr/>
          <p:nvPr/>
        </p:nvSpPr>
        <p:spPr>
          <a:xfrm>
            <a:off x="547758" y="3877056"/>
            <a:ext cx="3767328" cy="902208"/>
          </a:xfrm>
          <a:prstGeom prst="rect">
            <a:avLst/>
          </a:prstGeom>
          <a:noFill/>
          <a:ln>
            <a:solidFill>
              <a:srgbClr val="FF000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420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134622" y="1163378"/>
            <a:ext cx="3868637" cy="5427921"/>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Meiryo UI" panose="020B0604030504040204" pitchFamily="50" charset="-128"/>
                <a:ea typeface="Meiryo UI" panose="020B0604030504040204" pitchFamily="50" charset="-128"/>
              </a:rPr>
              <a:t>点検業務のうち、定期点検については、特に計画的維持管理に資するものであり、以下のフローに沿って実施する。</a:t>
            </a: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2614579C-9DE9-4FFB-AC3E-2EEDCD2EF81B}"/>
              </a:ext>
            </a:extLst>
          </p:cNvPr>
          <p:cNvGrpSpPr/>
          <p:nvPr/>
        </p:nvGrpSpPr>
        <p:grpSpPr>
          <a:xfrm>
            <a:off x="4928545" y="1291234"/>
            <a:ext cx="3615807" cy="4804632"/>
            <a:chOff x="5296845" y="1210398"/>
            <a:chExt cx="2842248" cy="3966935"/>
          </a:xfrm>
        </p:grpSpPr>
        <p:sp>
          <p:nvSpPr>
            <p:cNvPr id="15" name="テキスト ボックス 14">
              <a:extLst>
                <a:ext uri="{FF2B5EF4-FFF2-40B4-BE49-F238E27FC236}">
                  <a16:creationId xmlns:a16="http://schemas.microsoft.com/office/drawing/2014/main" id="{3011394C-7997-4E12-B10A-A5BB2A0753AD}"/>
                </a:ext>
              </a:extLst>
            </p:cNvPr>
            <p:cNvSpPr txBox="1"/>
            <p:nvPr/>
          </p:nvSpPr>
          <p:spPr>
            <a:xfrm>
              <a:off x="5312492" y="1210398"/>
              <a:ext cx="2818777" cy="904378"/>
            </a:xfrm>
            <a:prstGeom prst="rect">
              <a:avLst/>
            </a:prstGeom>
            <a:noFill/>
            <a:ln>
              <a:solidFill>
                <a:schemeClr val="tx1"/>
              </a:solidFill>
            </a:ln>
          </p:spPr>
          <p:txBody>
            <a:bodyPr wrap="square" rtlCol="0">
              <a:noAutofit/>
            </a:bodyPr>
            <a:lstStyle/>
            <a:p>
              <a:pPr algn="just"/>
              <a:r>
                <a:rPr lang="en-US" altLang="ja-JP" sz="1200" kern="100" dirty="0">
                  <a:effectLst/>
                  <a:latin typeface="HGｺﾞｼｯｸM 見出し"/>
                </a:rPr>
                <a:t>【</a:t>
              </a:r>
              <a:r>
                <a:rPr lang="ja-JP" altLang="en-US" sz="1200" kern="100" dirty="0">
                  <a:effectLst/>
                  <a:latin typeface="HGｺﾞｼｯｸM 見出し"/>
                </a:rPr>
                <a:t>検証</a:t>
              </a:r>
              <a:r>
                <a:rPr lang="en-US" altLang="ja-JP" sz="1200" kern="100" dirty="0">
                  <a:effectLst/>
                  <a:latin typeface="HGｺﾞｼｯｸM 見出し"/>
                </a:rPr>
                <a:t>】</a:t>
              </a:r>
            </a:p>
            <a:p>
              <a:pPr algn="just"/>
              <a:r>
                <a:rPr lang="ja-JP" altLang="en-US" sz="1200" kern="100" dirty="0">
                  <a:latin typeface="HGｺﾞｼｯｸM 見出し"/>
                </a:rPr>
                <a:t>　　　Ａ：実施</a:t>
              </a:r>
              <a:r>
                <a:rPr lang="ja-JP" altLang="en-US" sz="1200" kern="100" dirty="0">
                  <a:effectLst/>
                  <a:latin typeface="HGｺﾞｼｯｸM 見出し"/>
                </a:rPr>
                <a:t>状況　　　　　　　　</a:t>
              </a:r>
              <a:r>
                <a:rPr lang="ja-JP" altLang="en-US" sz="1200" b="1" kern="100" dirty="0">
                  <a:effectLst/>
                  <a:latin typeface="HGｺﾞｼｯｸM 見出し"/>
                </a:rPr>
                <a:t>△</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Ｂ：実施評価　　　　　　　　〇</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Ｃ：将　来</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a:t>
              </a:r>
              <a:r>
                <a:rPr kumimoji="1" lang="en-US" altLang="ja-JP" sz="1200" b="0" i="0" u="none" strike="noStrike" kern="100" cap="none" spc="0" normalizeH="0" baseline="0" noProof="0" dirty="0">
                  <a:ln>
                    <a:noFill/>
                  </a:ln>
                  <a:effectLst/>
                  <a:uLnTx/>
                  <a:uFillTx/>
                  <a:latin typeface="HGｺﾞｼｯｸM 見出し"/>
                  <a:ea typeface="HGｺﾞｼｯｸM" panose="020B0609000000000000" pitchFamily="49" charset="-128"/>
                </a:rPr>
                <a:t>10</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年後の運用）　</a:t>
              </a:r>
              <a:r>
                <a:rPr lang="ja-JP" altLang="en-US" sz="1200" kern="100" dirty="0">
                  <a:effectLst/>
                  <a:latin typeface="HGｺﾞｼｯｸM 見出し"/>
                </a:rPr>
                <a:t>〇</a:t>
              </a:r>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p:txBody>
        </p:sp>
        <p:sp>
          <p:nvSpPr>
            <p:cNvPr id="23" name="テキスト ボックス 22">
              <a:extLst>
                <a:ext uri="{FF2B5EF4-FFF2-40B4-BE49-F238E27FC236}">
                  <a16:creationId xmlns:a16="http://schemas.microsoft.com/office/drawing/2014/main" id="{FBF125EB-94D2-4EAA-8B53-F3025091EA9F}"/>
                </a:ext>
              </a:extLst>
            </p:cNvPr>
            <p:cNvSpPr txBox="1"/>
            <p:nvPr/>
          </p:nvSpPr>
          <p:spPr>
            <a:xfrm>
              <a:off x="5304669" y="2793680"/>
              <a:ext cx="2834424" cy="838580"/>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effectLst/>
                  <a:latin typeface="HGｺﾞｼｯｸM 見出し"/>
                </a:rPr>
                <a:t>課題</a:t>
              </a:r>
              <a:r>
                <a:rPr lang="en-US" altLang="ja-JP" sz="1200" kern="100" dirty="0">
                  <a:effectLst/>
                  <a:latin typeface="HGｺﾞｼｯｸM 見出し"/>
                </a:rPr>
                <a:t>】</a:t>
              </a:r>
            </a:p>
            <a:p>
              <a:r>
                <a:rPr lang="ja-JP" altLang="en-US" sz="1200" kern="100" dirty="0">
                  <a:effectLst/>
                  <a:latin typeface="HGｺﾞｼｯｸM 見出し"/>
                </a:rPr>
                <a:t>　</a:t>
              </a:r>
              <a:endParaRPr lang="en-US" altLang="ja-JP" sz="1200" kern="100" dirty="0">
                <a:effectLst/>
                <a:latin typeface="HGｺﾞｼｯｸM 見出し"/>
              </a:endParaRPr>
            </a:p>
            <a:p>
              <a:r>
                <a:rPr lang="ja-JP" altLang="en-US" sz="1200" kern="100" dirty="0">
                  <a:latin typeface="HGｺﾞｼｯｸM 見出し"/>
                </a:rPr>
                <a:t>・土木職の職員が、点検結果の確認を行っており、</a:t>
              </a:r>
              <a:endParaRPr lang="en-US" altLang="ja-JP" sz="1200" kern="100" dirty="0">
                <a:latin typeface="HGｺﾞｼｯｸM 見出し"/>
              </a:endParaRPr>
            </a:p>
            <a:p>
              <a:r>
                <a:rPr lang="ja-JP" altLang="en-US" sz="1200" kern="100" dirty="0">
                  <a:latin typeface="HGｺﾞｼｯｸM 見出し"/>
                </a:rPr>
                <a:t>　キャリブレーションを行うための専門的な知識</a:t>
              </a:r>
              <a:endParaRPr lang="en-US" altLang="ja-JP" sz="1200" kern="100" dirty="0">
                <a:latin typeface="HGｺﾞｼｯｸM 見出し"/>
              </a:endParaRPr>
            </a:p>
            <a:p>
              <a:r>
                <a:rPr lang="ja-JP" altLang="en-US" sz="1200" kern="100" dirty="0">
                  <a:latin typeface="HGｺﾞｼｯｸM 見出し"/>
                </a:rPr>
                <a:t>　の向上が必要である。</a:t>
              </a:r>
              <a:endParaRPr lang="en-US" altLang="ja-JP" sz="1200" kern="100" dirty="0">
                <a:latin typeface="HGｺﾞｼｯｸM 見出し"/>
              </a:endParaRPr>
            </a:p>
          </p:txBody>
        </p:sp>
        <p:sp>
          <p:nvSpPr>
            <p:cNvPr id="24" name="テキスト ボックス 23">
              <a:extLst>
                <a:ext uri="{FF2B5EF4-FFF2-40B4-BE49-F238E27FC236}">
                  <a16:creationId xmlns:a16="http://schemas.microsoft.com/office/drawing/2014/main" id="{3E413223-A16E-4BED-B991-3D2003229C26}"/>
                </a:ext>
              </a:extLst>
            </p:cNvPr>
            <p:cNvSpPr txBox="1"/>
            <p:nvPr/>
          </p:nvSpPr>
          <p:spPr>
            <a:xfrm>
              <a:off x="5296845" y="4186284"/>
              <a:ext cx="2834424" cy="991049"/>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latin typeface="HGｺﾞｼｯｸM 見出し"/>
                </a:rPr>
                <a:t>取組方針</a:t>
              </a:r>
              <a:r>
                <a:rPr lang="en-US" altLang="ja-JP" sz="1200" kern="100" dirty="0">
                  <a:effectLst/>
                  <a:latin typeface="HGｺﾞｼｯｸM 見出し"/>
                </a:rPr>
                <a:t>】</a:t>
              </a:r>
            </a:p>
            <a:p>
              <a:r>
                <a:rPr lang="ja-JP" altLang="en-US" sz="1200" kern="100" dirty="0">
                  <a:effectLst/>
                  <a:latin typeface="HGｺﾞｼｯｸM 見出し"/>
                </a:rPr>
                <a:t>　</a:t>
              </a:r>
              <a:endParaRPr lang="en-US" altLang="ja-JP" sz="1200" kern="100" dirty="0">
                <a:effectLst/>
                <a:latin typeface="HGｺﾞｼｯｸM 見出し"/>
              </a:endParaRPr>
            </a:p>
            <a:p>
              <a:r>
                <a:rPr lang="ja-JP" altLang="en-US" sz="1200" dirty="0">
                  <a:latin typeface=""/>
                </a:rPr>
                <a:t>・メンテ委託による点検の積極的な立会や維持管</a:t>
              </a:r>
              <a:endParaRPr lang="en-US" altLang="ja-JP" sz="1200" dirty="0">
                <a:latin typeface=""/>
              </a:endParaRPr>
            </a:p>
            <a:p>
              <a:r>
                <a:rPr lang="ja-JP" altLang="en-US" sz="1200" dirty="0">
                  <a:latin typeface=""/>
                </a:rPr>
                <a:t>　理研修のさらなる充実により、技術力の向上を</a:t>
              </a:r>
              <a:endParaRPr lang="en-US" altLang="ja-JP" sz="1200" dirty="0">
                <a:latin typeface=""/>
              </a:endParaRPr>
            </a:p>
            <a:p>
              <a:r>
                <a:rPr lang="ja-JP" altLang="en-US" sz="1200" dirty="0">
                  <a:latin typeface=""/>
                </a:rPr>
                <a:t>　図る。</a:t>
              </a:r>
              <a:endParaRPr lang="en-US" altLang="ja-JP" sz="1200" kern="100" dirty="0">
                <a:latin typeface="HGｺﾞｼｯｸM 見出し"/>
              </a:endParaRPr>
            </a:p>
            <a:p>
              <a:endParaRPr lang="en-US" altLang="ja-JP" sz="1200" dirty="0">
                <a:latin typeface=""/>
              </a:endParaRPr>
            </a:p>
          </p:txBody>
        </p:sp>
        <p:sp>
          <p:nvSpPr>
            <p:cNvPr id="25" name="フローチャート: 組合せ 24">
              <a:extLst>
                <a:ext uri="{FF2B5EF4-FFF2-40B4-BE49-F238E27FC236}">
                  <a16:creationId xmlns:a16="http://schemas.microsoft.com/office/drawing/2014/main" id="{F45DCABD-6EEE-42A7-90D4-861EAADE1720}"/>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M 見出し"/>
              </a:endParaRPr>
            </a:p>
          </p:txBody>
        </p:sp>
        <p:sp>
          <p:nvSpPr>
            <p:cNvPr id="26" name="フローチャート: 組合せ 25">
              <a:extLst>
                <a:ext uri="{FF2B5EF4-FFF2-40B4-BE49-F238E27FC236}">
                  <a16:creationId xmlns:a16="http://schemas.microsoft.com/office/drawing/2014/main" id="{D2923973-9EA1-40EE-A7FA-522DB31DC9E6}"/>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M 見出し"/>
              </a:endParaRPr>
            </a:p>
          </p:txBody>
        </p:sp>
      </p:grpSp>
      <p:sp>
        <p:nvSpPr>
          <p:cNvPr id="27" name="フローチャート: 組合せ 26">
            <a:extLst>
              <a:ext uri="{FF2B5EF4-FFF2-40B4-BE49-F238E27FC236}">
                <a16:creationId xmlns:a16="http://schemas.microsoft.com/office/drawing/2014/main" id="{7BD0F0A5-651A-458D-B724-EE00298BA779}"/>
              </a:ext>
            </a:extLst>
          </p:cNvPr>
          <p:cNvSpPr/>
          <p:nvPr/>
        </p:nvSpPr>
        <p:spPr>
          <a:xfrm rot="16200000">
            <a:off x="3683557" y="2871506"/>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ACE30A3B-BDE3-4DD2-940F-9FB05BF9C893}"/>
              </a:ext>
            </a:extLst>
          </p:cNvPr>
          <p:cNvPicPr>
            <a:picLocks noChangeAspect="1"/>
          </p:cNvPicPr>
          <p:nvPr/>
        </p:nvPicPr>
        <p:blipFill>
          <a:blip r:embed="rId3"/>
          <a:stretch>
            <a:fillRect/>
          </a:stretch>
        </p:blipFill>
        <p:spPr>
          <a:xfrm>
            <a:off x="199497" y="2606934"/>
            <a:ext cx="3803762" cy="3858263"/>
          </a:xfrm>
          <a:prstGeom prst="rect">
            <a:avLst/>
          </a:prstGeom>
        </p:spPr>
      </p:pic>
      <p:sp>
        <p:nvSpPr>
          <p:cNvPr id="8" name="スライド番号プレースホルダー 3">
            <a:extLst>
              <a:ext uri="{FF2B5EF4-FFF2-40B4-BE49-F238E27FC236}">
                <a16:creationId xmlns:a16="http://schemas.microsoft.com/office/drawing/2014/main" id="{3699E9D1-2DB7-4C63-B4B2-8F1213506284}"/>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100</a:t>
            </a:fld>
            <a:endParaRPr lang="ja-JP" altLang="en-US" dirty="0"/>
          </a:p>
        </p:txBody>
      </p:sp>
      <p:sp>
        <p:nvSpPr>
          <p:cNvPr id="17" name="テキスト ボックス 16">
            <a:extLst>
              <a:ext uri="{FF2B5EF4-FFF2-40B4-BE49-F238E27FC236}">
                <a16:creationId xmlns:a16="http://schemas.microsoft.com/office/drawing/2014/main" id="{10560F30-8074-4F20-AEA5-699A1F453BE0}"/>
              </a:ext>
            </a:extLst>
          </p:cNvPr>
          <p:cNvSpPr txBox="1"/>
          <p:nvPr/>
        </p:nvSpPr>
        <p:spPr>
          <a:xfrm>
            <a:off x="-13856" y="507117"/>
            <a:ext cx="9157856" cy="400110"/>
          </a:xfrm>
          <a:prstGeom prst="rect">
            <a:avLst/>
          </a:prstGeom>
          <a:solidFill>
            <a:srgbClr val="FFD653"/>
          </a:solidFill>
          <a:ln w="19050">
            <a:noFill/>
          </a:ln>
        </p:spPr>
        <p:txBody>
          <a:bodyPr wrap="square" rtlCol="0">
            <a:spAutoFit/>
          </a:bodyPr>
          <a:lstStyle/>
          <a:p>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第１回設備部会資料</a:t>
            </a: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　</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④定期点検を含む点検業務のフロー</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道路設備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lang="en-US" altLang="ja-JP" sz="2000" dirty="0">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1E0E5123-37FB-8318-6924-DFF1B13ABC86}"/>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603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新・旧対比表（道路設備）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607886"/>
          <a:ext cx="8913284" cy="6226475"/>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38567">
                <a:tc>
                  <a:txBody>
                    <a:bodyPr/>
                    <a:lstStyle/>
                    <a:p>
                      <a:pPr algn="ctr"/>
                      <a:r>
                        <a:rPr kumimoji="1" lang="ja-JP" altLang="en-US" sz="1800" b="0" i="0" kern="1200" dirty="0">
                          <a:solidFill>
                            <a:schemeClr val="lt1"/>
                          </a:solidFill>
                          <a:effectLst/>
                          <a:latin typeface="+mn-lt"/>
                          <a:ea typeface="+mn-ea"/>
                          <a:cs typeface="+mn-cs"/>
                        </a:rPr>
                        <a:t>（現計画）​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800" b="0" i="0" kern="1200" dirty="0">
                          <a:solidFill>
                            <a:schemeClr val="lt1"/>
                          </a:solidFill>
                          <a:effectLst/>
                          <a:latin typeface="+mn-lt"/>
                          <a:ea typeface="+mn-ea"/>
                          <a:cs typeface="+mn-cs"/>
                        </a:rPr>
                        <a:t>（次期計画）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8567">
                <a:tc gridSpan="2">
                  <a:txBody>
                    <a:bodyPr/>
                    <a:lstStyle/>
                    <a:p>
                      <a:pPr algn="l"/>
                      <a:r>
                        <a:rPr kumimoji="1" lang="ja-JP" altLang="en-US" sz="1400" dirty="0"/>
                        <a:t>　</a:t>
                      </a:r>
                      <a:r>
                        <a:rPr kumimoji="1" lang="ja-JP" altLang="ja-JP" sz="1200" b="0" kern="1200" dirty="0">
                          <a:solidFill>
                            <a:schemeClr val="dk1"/>
                          </a:solidFill>
                          <a:effectLst/>
                          <a:latin typeface="Meiryo UI" panose="020B0604030504040204" pitchFamily="50" charset="-128"/>
                          <a:ea typeface="Meiryo UI" panose="020B0604030504040204" pitchFamily="50" charset="-128"/>
                          <a:cs typeface="+mn-cs"/>
                        </a:rPr>
                        <a:t>２．維持管理・更新の現状と課題</a:t>
                      </a:r>
                      <a:endParaRPr kumimoji="1" lang="ja-JP" alt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713588">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sp>
        <p:nvSpPr>
          <p:cNvPr id="8" name="スライド番号プレースホルダー 3">
            <a:extLst>
              <a:ext uri="{FF2B5EF4-FFF2-40B4-BE49-F238E27FC236}">
                <a16:creationId xmlns:a16="http://schemas.microsoft.com/office/drawing/2014/main" id="{3C25414B-F590-4343-8DCB-FB8EDE800EBC}"/>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101</a:t>
            </a:fld>
            <a:endParaRPr lang="ja-JP" altLang="en-US" dirty="0"/>
          </a:p>
        </p:txBody>
      </p:sp>
      <p:sp>
        <p:nvSpPr>
          <p:cNvPr id="2" name="テキスト ボックス 1">
            <a:extLst>
              <a:ext uri="{FF2B5EF4-FFF2-40B4-BE49-F238E27FC236}">
                <a16:creationId xmlns:a16="http://schemas.microsoft.com/office/drawing/2014/main" id="{DECF7F5F-BD7F-2671-D425-31FFF1472001}"/>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7970A756-C8BE-42F2-A95D-C93E75BE8FA5}"/>
              </a:ext>
            </a:extLst>
          </p:cNvPr>
          <p:cNvSpPr txBox="1"/>
          <p:nvPr/>
        </p:nvSpPr>
        <p:spPr>
          <a:xfrm>
            <a:off x="7107519" y="6477685"/>
            <a:ext cx="1164636" cy="246221"/>
          </a:xfrm>
          <a:prstGeom prst="rect">
            <a:avLst/>
          </a:prstGeom>
          <a:solidFill>
            <a:schemeClr val="bg1"/>
          </a:solidFill>
          <a:ln>
            <a:solidFill>
              <a:schemeClr val="tx1"/>
            </a:solidFill>
          </a:ln>
        </p:spPr>
        <p:txBody>
          <a:bodyPr wrap="square" lIns="0" tIns="0" rIns="0" bIns="0" rtlCol="0">
            <a:spAutoFit/>
          </a:bodyPr>
          <a:lstStyle/>
          <a:p>
            <a:pPr algn="ctr"/>
            <a:r>
              <a:rPr lang="ja-JP" altLang="en-US" sz="1600" dirty="0">
                <a:solidFill>
                  <a:schemeClr val="bg2">
                    <a:lumMod val="50000"/>
                  </a:schemeClr>
                </a:solidFill>
                <a:hlinkClick r:id="rId2" action="ppaction://hlinksldjump">
                  <a:extLst>
                    <a:ext uri="{A12FA001-AC4F-418D-AE19-62706E023703}">
                      <ahyp:hlinkClr xmlns:ahyp="http://schemas.microsoft.com/office/drawing/2018/hyperlinkcolor" val="tx"/>
                    </a:ext>
                  </a:extLst>
                </a:hlinkClick>
              </a:rPr>
              <a:t>関連</a:t>
            </a:r>
            <a:r>
              <a:rPr lang="en-US" altLang="ja-JP" sz="1600" dirty="0">
                <a:solidFill>
                  <a:schemeClr val="bg2">
                    <a:lumMod val="50000"/>
                  </a:schemeClr>
                </a:solidFill>
                <a:hlinkClick r:id="rId2" action="ppaction://hlinksldjump">
                  <a:extLst>
                    <a:ext uri="{A12FA001-AC4F-418D-AE19-62706E023703}">
                      <ahyp:hlinkClr xmlns:ahyp="http://schemas.microsoft.com/office/drawing/2018/hyperlinkcolor" val="tx"/>
                    </a:ext>
                  </a:extLst>
                </a:hlinkClick>
              </a:rPr>
              <a:t>P97</a:t>
            </a:r>
            <a:endParaRPr kumimoji="1" lang="ja-JP" altLang="en-US" sz="1600" dirty="0">
              <a:solidFill>
                <a:schemeClr val="bg2">
                  <a:lumMod val="50000"/>
                </a:schemeClr>
              </a:solidFill>
            </a:endParaRPr>
          </a:p>
        </p:txBody>
      </p:sp>
      <p:pic>
        <p:nvPicPr>
          <p:cNvPr id="11" name="図 10">
            <a:extLst>
              <a:ext uri="{FF2B5EF4-FFF2-40B4-BE49-F238E27FC236}">
                <a16:creationId xmlns:a16="http://schemas.microsoft.com/office/drawing/2014/main" id="{4D8F43C5-DF50-4C16-B3BF-B0E97A5CA857}"/>
              </a:ext>
            </a:extLst>
          </p:cNvPr>
          <p:cNvPicPr>
            <a:picLocks noChangeAspect="1"/>
          </p:cNvPicPr>
          <p:nvPr/>
        </p:nvPicPr>
        <p:blipFill>
          <a:blip r:embed="rId3"/>
          <a:stretch>
            <a:fillRect/>
          </a:stretch>
        </p:blipFill>
        <p:spPr>
          <a:xfrm>
            <a:off x="4595253" y="1221135"/>
            <a:ext cx="4218547" cy="5244777"/>
          </a:xfrm>
          <a:prstGeom prst="rect">
            <a:avLst/>
          </a:prstGeom>
        </p:spPr>
      </p:pic>
      <p:pic>
        <p:nvPicPr>
          <p:cNvPr id="12" name="図 11">
            <a:extLst>
              <a:ext uri="{FF2B5EF4-FFF2-40B4-BE49-F238E27FC236}">
                <a16:creationId xmlns:a16="http://schemas.microsoft.com/office/drawing/2014/main" id="{DF4BE18A-2137-4AF7-828B-ADFFE3C6D86F}"/>
              </a:ext>
            </a:extLst>
          </p:cNvPr>
          <p:cNvPicPr>
            <a:picLocks noChangeAspect="1"/>
          </p:cNvPicPr>
          <p:nvPr/>
        </p:nvPicPr>
        <p:blipFill>
          <a:blip r:embed="rId4"/>
          <a:stretch>
            <a:fillRect/>
          </a:stretch>
        </p:blipFill>
        <p:spPr>
          <a:xfrm>
            <a:off x="160126" y="1184850"/>
            <a:ext cx="4137766" cy="5415945"/>
          </a:xfrm>
          <a:prstGeom prst="rect">
            <a:avLst/>
          </a:prstGeom>
        </p:spPr>
      </p:pic>
      <p:sp>
        <p:nvSpPr>
          <p:cNvPr id="4" name="正方形/長方形 3">
            <a:extLst>
              <a:ext uri="{FF2B5EF4-FFF2-40B4-BE49-F238E27FC236}">
                <a16:creationId xmlns:a16="http://schemas.microsoft.com/office/drawing/2014/main" id="{19932E37-D37B-48EE-9E39-FDE523D00895}"/>
              </a:ext>
            </a:extLst>
          </p:cNvPr>
          <p:cNvSpPr/>
          <p:nvPr/>
        </p:nvSpPr>
        <p:spPr>
          <a:xfrm>
            <a:off x="487680" y="3938016"/>
            <a:ext cx="3767328" cy="902208"/>
          </a:xfrm>
          <a:prstGeom prst="rect">
            <a:avLst/>
          </a:prstGeom>
          <a:noFill/>
          <a:ln>
            <a:solidFill>
              <a:srgbClr val="FF000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370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113109" y="1154148"/>
            <a:ext cx="3781527" cy="5078313"/>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algn="l"/>
            <a:r>
              <a:rPr lang="ja-JP" altLang="en-US" sz="1100" b="0" i="0" u="none" strike="noStrike" baseline="0" dirty="0">
                <a:latin typeface="Meiryo UI" panose="020B0604030504040204" pitchFamily="50" charset="-128"/>
                <a:ea typeface="Meiryo UI" panose="020B0604030504040204" pitchFamily="50" charset="-128"/>
              </a:rPr>
              <a:t>公会計上　： 公会計上で定められた寿命</a:t>
            </a:r>
          </a:p>
          <a:p>
            <a:pPr algn="l"/>
            <a:r>
              <a:rPr lang="ja-JP" altLang="en-US" sz="1100" b="0" i="0" u="none" strike="noStrike" baseline="0" dirty="0">
                <a:latin typeface="Meiryo UI" panose="020B0604030504040204" pitchFamily="50" charset="-128"/>
                <a:ea typeface="Meiryo UI" panose="020B0604030504040204" pitchFamily="50" charset="-128"/>
              </a:rPr>
              <a:t>国の基準等： 国がさだめるマニュアル等によって設定されている取</a:t>
            </a:r>
            <a:endParaRPr lang="en-US" altLang="ja-JP" sz="1100" b="0" i="0" u="none" strike="noStrike" baseline="0" dirty="0">
              <a:latin typeface="Meiryo UI" panose="020B0604030504040204" pitchFamily="50" charset="-128"/>
              <a:ea typeface="Meiryo UI" panose="020B0604030504040204" pitchFamily="50" charset="-128"/>
            </a:endParaRPr>
          </a:p>
          <a:p>
            <a:pPr algn="l"/>
            <a:r>
              <a:rPr lang="en-US" altLang="ja-JP" sz="1100" dirty="0">
                <a:latin typeface="Meiryo UI" panose="020B0604030504040204" pitchFamily="50" charset="-128"/>
                <a:ea typeface="Meiryo UI" panose="020B0604030504040204" pitchFamily="50" charset="-128"/>
              </a:rPr>
              <a:t>                  </a:t>
            </a:r>
            <a:r>
              <a:rPr lang="ja-JP" altLang="en-US" sz="1100" b="0" i="0" u="none" strike="noStrike" baseline="0" dirty="0">
                <a:latin typeface="Meiryo UI" panose="020B0604030504040204" pitchFamily="50" charset="-128"/>
                <a:ea typeface="Meiryo UI" panose="020B0604030504040204" pitchFamily="50" charset="-128"/>
              </a:rPr>
              <a:t>替年数</a:t>
            </a:r>
          </a:p>
          <a:p>
            <a:pPr algn="l"/>
            <a:r>
              <a:rPr lang="ja-JP" altLang="en-US" sz="1100" dirty="0">
                <a:latin typeface="Meiryo UI" panose="020B0604030504040204" pitchFamily="50" charset="-128"/>
                <a:ea typeface="Meiryo UI" panose="020B0604030504040204" pitchFamily="50" charset="-128"/>
              </a:rPr>
              <a:t>使用</a:t>
            </a:r>
            <a:r>
              <a:rPr lang="ja-JP" altLang="en-US" sz="1100" b="0" i="0" u="none" strike="noStrike" baseline="0" dirty="0">
                <a:latin typeface="Meiryo UI" panose="020B0604030504040204" pitchFamily="50" charset="-128"/>
                <a:ea typeface="Meiryo UI" panose="020B0604030504040204" pitchFamily="50" charset="-128"/>
              </a:rPr>
              <a:t>実績  ： 府が管理する設備の実績を基に設定した寿命</a:t>
            </a:r>
          </a:p>
          <a:p>
            <a:pPr algn="l"/>
            <a:r>
              <a:rPr lang="ja-JP" altLang="en-US" sz="1100" b="0" i="0" u="none" strike="noStrike" baseline="0" dirty="0">
                <a:latin typeface="Meiryo UI" panose="020B0604030504040204" pitchFamily="50" charset="-128"/>
                <a:ea typeface="Meiryo UI" panose="020B0604030504040204" pitchFamily="50" charset="-128"/>
              </a:rPr>
              <a:t>目標寿命  ： 府が管理する設備で目標とする寿命</a:t>
            </a:r>
            <a:endParaRPr lang="en-US" altLang="ja-JP" sz="11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BDB41008-9EC4-4B5C-9F67-794F556B3AC6}"/>
              </a:ext>
            </a:extLst>
          </p:cNvPr>
          <p:cNvPicPr>
            <a:picLocks noChangeAspect="1"/>
          </p:cNvPicPr>
          <p:nvPr/>
        </p:nvPicPr>
        <p:blipFill>
          <a:blip r:embed="rId3"/>
          <a:stretch>
            <a:fillRect/>
          </a:stretch>
        </p:blipFill>
        <p:spPr>
          <a:xfrm>
            <a:off x="164789" y="1876425"/>
            <a:ext cx="3573622" cy="1552575"/>
          </a:xfrm>
          <a:prstGeom prst="rect">
            <a:avLst/>
          </a:prstGeom>
        </p:spPr>
      </p:pic>
      <p:sp>
        <p:nvSpPr>
          <p:cNvPr id="14" name="フローチャート: 組合せ 13">
            <a:extLst>
              <a:ext uri="{FF2B5EF4-FFF2-40B4-BE49-F238E27FC236}">
                <a16:creationId xmlns:a16="http://schemas.microsoft.com/office/drawing/2014/main" id="{F4A5853E-ADF6-4497-ACD1-7175D75017D0}"/>
              </a:ext>
            </a:extLst>
          </p:cNvPr>
          <p:cNvSpPr/>
          <p:nvPr/>
        </p:nvSpPr>
        <p:spPr>
          <a:xfrm rot="16200000">
            <a:off x="3523538"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F7AA5E5-68EA-43C1-9CBA-5A95863E7CB3}"/>
              </a:ext>
            </a:extLst>
          </p:cNvPr>
          <p:cNvSpPr txBox="1"/>
          <p:nvPr/>
        </p:nvSpPr>
        <p:spPr>
          <a:xfrm>
            <a:off x="4549936" y="1184226"/>
            <a:ext cx="4260689" cy="1271412"/>
          </a:xfrm>
          <a:prstGeom prst="rect">
            <a:avLst/>
          </a:prstGeom>
          <a:noFill/>
          <a:ln>
            <a:solidFill>
              <a:schemeClr val="tx1"/>
            </a:solidFill>
          </a:ln>
        </p:spPr>
        <p:txBody>
          <a:bodyPr wrap="square" rtlCol="0">
            <a:noAutofit/>
          </a:bodyPr>
          <a:lstStyle/>
          <a:p>
            <a:pPr algn="just"/>
            <a:r>
              <a:rPr lang="en-US" altLang="ja-JP" sz="1200" kern="100" dirty="0">
                <a:effectLst/>
                <a:latin typeface="HGｺﾞｼｯｸM 本文"/>
              </a:rPr>
              <a:t>【</a:t>
            </a:r>
            <a:r>
              <a:rPr lang="ja-JP" altLang="en-US" sz="1200" kern="100" dirty="0">
                <a:effectLst/>
                <a:latin typeface="HGｺﾞｼｯｸM 本文"/>
              </a:rPr>
              <a:t>検証</a:t>
            </a:r>
            <a:r>
              <a:rPr lang="en-US" altLang="ja-JP" sz="1200" kern="100" dirty="0">
                <a:effectLst/>
                <a:latin typeface="HGｺﾞｼｯｸM 本文"/>
              </a:rPr>
              <a:t>】</a:t>
            </a:r>
          </a:p>
          <a:p>
            <a:pPr algn="just"/>
            <a:r>
              <a:rPr lang="ja-JP" altLang="en-US" sz="1200" kern="100" dirty="0">
                <a:latin typeface="HGｺﾞｼｯｸM 本文"/>
              </a:rPr>
              <a:t>　　　Ａ：実施</a:t>
            </a:r>
            <a:r>
              <a:rPr lang="ja-JP" altLang="en-US" sz="1200" kern="100" dirty="0">
                <a:effectLst/>
                <a:latin typeface="HGｺﾞｼｯｸM 本文"/>
              </a:rPr>
              <a:t>状況　　　　　　　　〇</a:t>
            </a:r>
            <a:r>
              <a:rPr lang="ja-JP" altLang="en-US" sz="1200" kern="100" dirty="0">
                <a:latin typeface="HGｺﾞｼｯｸM 本文"/>
              </a:rPr>
              <a:t>　</a:t>
            </a:r>
            <a:endParaRPr lang="en-US" altLang="ja-JP" sz="1200" kern="100" dirty="0">
              <a:latin typeface="HGｺﾞｼｯｸM 本文"/>
            </a:endParaRPr>
          </a:p>
          <a:p>
            <a:pPr algn="just"/>
            <a:r>
              <a:rPr lang="ja-JP" altLang="en-US" sz="1200" kern="100" dirty="0">
                <a:effectLst/>
                <a:latin typeface="HGｺﾞｼｯｸM 本文"/>
              </a:rPr>
              <a:t>　　　Ｂ：実施評価　　　　　　　　</a:t>
            </a:r>
            <a:r>
              <a:rPr lang="ja-JP" altLang="en-US" sz="1200" b="1" kern="100" dirty="0">
                <a:effectLst/>
                <a:latin typeface="HGｺﾞｼｯｸM 本文"/>
              </a:rPr>
              <a:t>△</a:t>
            </a:r>
            <a:r>
              <a:rPr lang="ja-JP" altLang="en-US" sz="1200" kern="100" dirty="0">
                <a:latin typeface="HGｺﾞｼｯｸM 本文"/>
              </a:rPr>
              <a:t>　　</a:t>
            </a:r>
            <a:endParaRPr lang="en-US" altLang="ja-JP" sz="1200" kern="100" dirty="0">
              <a:latin typeface="HGｺﾞｼｯｸM 本文"/>
            </a:endParaRPr>
          </a:p>
          <a:p>
            <a:pPr algn="just"/>
            <a:r>
              <a:rPr lang="ja-JP" altLang="en-US" sz="1200" kern="100" dirty="0">
                <a:effectLst/>
                <a:latin typeface="HGｺﾞｼｯｸM 本文"/>
              </a:rPr>
              <a:t>　　　Ｃ：将　来</a:t>
            </a:r>
            <a:r>
              <a:rPr kumimoji="1" lang="ja-JP" altLang="en-US" sz="1200" b="0" i="0" u="none" strike="noStrike" kern="100" cap="none" spc="0" normalizeH="0" baseline="0" noProof="0" dirty="0">
                <a:ln>
                  <a:noFill/>
                </a:ln>
                <a:effectLst/>
                <a:uLnTx/>
                <a:uFillTx/>
                <a:latin typeface="HGｺﾞｼｯｸM 本文"/>
                <a:ea typeface="HGｺﾞｼｯｸM" panose="020B0609000000000000" pitchFamily="49" charset="-128"/>
              </a:rPr>
              <a:t>（</a:t>
            </a:r>
            <a:r>
              <a:rPr kumimoji="1" lang="en-US" altLang="ja-JP" sz="1200" b="0" i="0" u="none" strike="noStrike" kern="100" cap="none" spc="0" normalizeH="0" baseline="0" noProof="0" dirty="0">
                <a:ln>
                  <a:noFill/>
                </a:ln>
                <a:effectLst/>
                <a:uLnTx/>
                <a:uFillTx/>
                <a:latin typeface="HGｺﾞｼｯｸM 本文"/>
                <a:ea typeface="HGｺﾞｼｯｸM" panose="020B0609000000000000" pitchFamily="49" charset="-128"/>
              </a:rPr>
              <a:t>10</a:t>
            </a:r>
            <a:r>
              <a:rPr kumimoji="1" lang="ja-JP" altLang="en-US" sz="1200" b="0" i="0" u="none" strike="noStrike" kern="100" cap="none" spc="0" normalizeH="0" baseline="0" noProof="0" dirty="0">
                <a:ln>
                  <a:noFill/>
                </a:ln>
                <a:effectLst/>
                <a:uLnTx/>
                <a:uFillTx/>
                <a:latin typeface="HGｺﾞｼｯｸM 本文"/>
                <a:ea typeface="HGｺﾞｼｯｸM" panose="020B0609000000000000" pitchFamily="49" charset="-128"/>
              </a:rPr>
              <a:t>年後の運用）　</a:t>
            </a:r>
            <a:r>
              <a:rPr lang="ja-JP" altLang="en-US" sz="1200" b="1" kern="100" dirty="0">
                <a:effectLst/>
                <a:latin typeface="HGｺﾞｼｯｸM 本文"/>
              </a:rPr>
              <a:t>△</a:t>
            </a:r>
            <a:endParaRPr lang="en-US" altLang="ja-JP" sz="1200" b="1" kern="100" dirty="0">
              <a:effectLst/>
              <a:latin typeface="HGｺﾞｼｯｸM 本文"/>
            </a:endParaRPr>
          </a:p>
          <a:p>
            <a:pPr algn="just"/>
            <a:endParaRPr lang="en-US" altLang="ja-JP" sz="1200" kern="100" dirty="0">
              <a:effectLst/>
              <a:latin typeface="HGｺﾞｼｯｸM 本文"/>
            </a:endParaRPr>
          </a:p>
          <a:p>
            <a:pPr algn="just"/>
            <a:endParaRPr lang="en-US" altLang="ja-JP" sz="1200" kern="100" dirty="0">
              <a:effectLst/>
              <a:latin typeface="HGｺﾞｼｯｸM 本文"/>
            </a:endParaRPr>
          </a:p>
          <a:p>
            <a:pPr algn="just"/>
            <a:endParaRPr lang="en-US" altLang="ja-JP" sz="1200" kern="100" dirty="0">
              <a:effectLst/>
              <a:latin typeface="HGｺﾞｼｯｸM 本文"/>
            </a:endParaRPr>
          </a:p>
          <a:p>
            <a:pPr algn="just"/>
            <a:endParaRPr lang="en-US" altLang="ja-JP" sz="1200" kern="100" dirty="0">
              <a:effectLst/>
              <a:latin typeface="HGｺﾞｼｯｸM 本文"/>
            </a:endParaRPr>
          </a:p>
        </p:txBody>
      </p:sp>
      <p:sp>
        <p:nvSpPr>
          <p:cNvPr id="23" name="テキスト ボックス 22">
            <a:extLst>
              <a:ext uri="{FF2B5EF4-FFF2-40B4-BE49-F238E27FC236}">
                <a16:creationId xmlns:a16="http://schemas.microsoft.com/office/drawing/2014/main" id="{C25F5D62-9976-4059-BE3F-49E7CD9CDF29}"/>
              </a:ext>
            </a:extLst>
          </p:cNvPr>
          <p:cNvSpPr txBox="1"/>
          <p:nvPr/>
        </p:nvSpPr>
        <p:spPr>
          <a:xfrm>
            <a:off x="4526285" y="2968828"/>
            <a:ext cx="4284340" cy="1015663"/>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本文"/>
              </a:rPr>
              <a:t>【</a:t>
            </a:r>
            <a:r>
              <a:rPr lang="ja-JP" altLang="en-US" sz="1200" kern="100" dirty="0">
                <a:effectLst/>
                <a:latin typeface="HGｺﾞｼｯｸM 本文"/>
              </a:rPr>
              <a:t>課題</a:t>
            </a:r>
            <a:r>
              <a:rPr lang="en-US" altLang="ja-JP" sz="1200" kern="100" dirty="0">
                <a:effectLst/>
                <a:latin typeface="HGｺﾞｼｯｸM 本文"/>
              </a:rPr>
              <a:t>】</a:t>
            </a:r>
          </a:p>
          <a:p>
            <a:pPr algn="just"/>
            <a:endParaRPr lang="en-US" altLang="ja-JP" sz="1200" kern="100" dirty="0">
              <a:effectLst/>
              <a:latin typeface="HGｺﾞｼｯｸM 本文"/>
            </a:endParaRPr>
          </a:p>
          <a:p>
            <a:r>
              <a:rPr lang="ja-JP" altLang="en-US" sz="1200" kern="100" dirty="0">
                <a:effectLst/>
                <a:latin typeface="HGｺﾞｼｯｸM 本文"/>
              </a:rPr>
              <a:t>・</a:t>
            </a:r>
            <a:r>
              <a:rPr lang="ja-JP" altLang="en-US" sz="1200" dirty="0">
                <a:latin typeface="HGｺﾞｼｯｸM 本文"/>
              </a:rPr>
              <a:t>同じ設備分類内で、寿命が異なるものが存在するが、類</a:t>
            </a:r>
            <a:endParaRPr lang="en-US" altLang="ja-JP" sz="1200" dirty="0">
              <a:latin typeface="HGｺﾞｼｯｸM 本文"/>
            </a:endParaRPr>
          </a:p>
          <a:p>
            <a:r>
              <a:rPr lang="ja-JP" altLang="en-US" sz="1200" dirty="0">
                <a:latin typeface="HGｺﾞｼｯｸM 本文"/>
              </a:rPr>
              <a:t>　似設備の年数設定を参考に管理をしているものがある。</a:t>
            </a:r>
            <a:endParaRPr lang="en-US" altLang="ja-JP" sz="1200" dirty="0">
              <a:latin typeface="HGｺﾞｼｯｸM 本文"/>
            </a:endParaRPr>
          </a:p>
          <a:p>
            <a:endParaRPr lang="ja-JP" altLang="en-US" sz="1200" kern="100" dirty="0">
              <a:effectLst/>
              <a:latin typeface="HGｺﾞｼｯｸM 本文"/>
            </a:endParaRPr>
          </a:p>
        </p:txBody>
      </p:sp>
      <p:sp>
        <p:nvSpPr>
          <p:cNvPr id="24" name="テキスト ボックス 23">
            <a:extLst>
              <a:ext uri="{FF2B5EF4-FFF2-40B4-BE49-F238E27FC236}">
                <a16:creationId xmlns:a16="http://schemas.microsoft.com/office/drawing/2014/main" id="{1235D8A4-1076-4899-9E6C-0040F6E04DEF}"/>
              </a:ext>
            </a:extLst>
          </p:cNvPr>
          <p:cNvSpPr txBox="1"/>
          <p:nvPr/>
        </p:nvSpPr>
        <p:spPr>
          <a:xfrm>
            <a:off x="4526285" y="4788528"/>
            <a:ext cx="4284340" cy="1200329"/>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本文"/>
              </a:rPr>
              <a:t>【</a:t>
            </a:r>
            <a:r>
              <a:rPr lang="ja-JP" altLang="en-US" sz="1200" kern="100" dirty="0">
                <a:latin typeface="HGｺﾞｼｯｸM 本文"/>
              </a:rPr>
              <a:t>取組方針</a:t>
            </a:r>
            <a:r>
              <a:rPr lang="en-US" altLang="ja-JP" sz="1200" kern="100" dirty="0">
                <a:effectLst/>
                <a:latin typeface="HGｺﾞｼｯｸM 本文"/>
              </a:rPr>
              <a:t>】</a:t>
            </a:r>
          </a:p>
          <a:p>
            <a:endParaRPr lang="en-US" altLang="ja-JP" sz="1200" kern="100" dirty="0">
              <a:effectLst/>
              <a:latin typeface="HGｺﾞｼｯｸM 本文"/>
            </a:endParaRPr>
          </a:p>
          <a:p>
            <a:r>
              <a:rPr lang="ja-JP" altLang="en-US" sz="1200" kern="100" dirty="0">
                <a:effectLst/>
                <a:latin typeface="HGｺﾞｼｯｸM 本文"/>
              </a:rPr>
              <a:t>・設備分類を細分化、追加することで、より適切な目標寿</a:t>
            </a:r>
            <a:endParaRPr lang="en-US" altLang="ja-JP" sz="1200" kern="100" dirty="0">
              <a:effectLst/>
              <a:latin typeface="HGｺﾞｼｯｸM 本文"/>
            </a:endParaRPr>
          </a:p>
          <a:p>
            <a:r>
              <a:rPr lang="ja-JP" altLang="en-US" sz="1200" kern="100" dirty="0">
                <a:latin typeface="HGｺﾞｼｯｸM 本文"/>
              </a:rPr>
              <a:t>　</a:t>
            </a:r>
            <a:r>
              <a:rPr lang="ja-JP" altLang="en-US" sz="1200" kern="100" dirty="0">
                <a:effectLst/>
                <a:latin typeface="HGｺﾞｼｯｸM 本文"/>
              </a:rPr>
              <a:t>命の</a:t>
            </a:r>
            <a:r>
              <a:rPr lang="ja-JP" altLang="en-US" sz="1200" kern="100" dirty="0">
                <a:latin typeface="HGｺﾞｼｯｸM 本文"/>
              </a:rPr>
              <a:t>設定を行うなど、更に</a:t>
            </a:r>
            <a:r>
              <a:rPr lang="ja-JP" altLang="en-US" sz="1200" kern="100" dirty="0">
                <a:effectLst/>
                <a:latin typeface="HGｺﾞｼｯｸM 本文"/>
              </a:rPr>
              <a:t>効率的・効果的な維持管理を</a:t>
            </a:r>
            <a:endParaRPr lang="en-US" altLang="ja-JP" sz="1200" kern="100" dirty="0">
              <a:effectLst/>
              <a:latin typeface="HGｺﾞｼｯｸM 本文"/>
            </a:endParaRPr>
          </a:p>
          <a:p>
            <a:r>
              <a:rPr lang="ja-JP" altLang="en-US" sz="1200" kern="100" dirty="0">
                <a:latin typeface="HGｺﾞｼｯｸM 本文"/>
              </a:rPr>
              <a:t>　</a:t>
            </a:r>
            <a:r>
              <a:rPr lang="ja-JP" altLang="en-US" sz="1200" kern="100" dirty="0">
                <a:effectLst/>
                <a:latin typeface="HGｺﾞｼｯｸM 本文"/>
              </a:rPr>
              <a:t>目指す。</a:t>
            </a:r>
            <a:endParaRPr lang="en-US" altLang="ja-JP" sz="1200" u="sng" kern="100" dirty="0">
              <a:effectLst/>
              <a:latin typeface="HGｺﾞｼｯｸM 本文"/>
            </a:endParaRPr>
          </a:p>
          <a:p>
            <a:endParaRPr lang="en-US" altLang="ja-JP" sz="1200" kern="100" dirty="0">
              <a:latin typeface="HGｺﾞｼｯｸM 本文"/>
            </a:endParaRPr>
          </a:p>
        </p:txBody>
      </p:sp>
      <p:sp>
        <p:nvSpPr>
          <p:cNvPr id="25" name="フローチャート: 組合せ 24">
            <a:extLst>
              <a:ext uri="{FF2B5EF4-FFF2-40B4-BE49-F238E27FC236}">
                <a16:creationId xmlns:a16="http://schemas.microsoft.com/office/drawing/2014/main" id="{F40ECFC4-067C-4672-865A-4049F10015BA}"/>
              </a:ext>
            </a:extLst>
          </p:cNvPr>
          <p:cNvSpPr/>
          <p:nvPr/>
        </p:nvSpPr>
        <p:spPr>
          <a:xfrm>
            <a:off x="5340525" y="2726076"/>
            <a:ext cx="2439796" cy="1097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M 本文"/>
            </a:endParaRPr>
          </a:p>
        </p:txBody>
      </p:sp>
      <p:sp>
        <p:nvSpPr>
          <p:cNvPr id="26" name="フローチャート: 組合せ 25">
            <a:extLst>
              <a:ext uri="{FF2B5EF4-FFF2-40B4-BE49-F238E27FC236}">
                <a16:creationId xmlns:a16="http://schemas.microsoft.com/office/drawing/2014/main" id="{0A88AC22-2F30-46A6-91D2-3735A6517AA3}"/>
              </a:ext>
            </a:extLst>
          </p:cNvPr>
          <p:cNvSpPr/>
          <p:nvPr/>
        </p:nvSpPr>
        <p:spPr>
          <a:xfrm>
            <a:off x="5340525" y="4408349"/>
            <a:ext cx="2439796" cy="1097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M 本文"/>
            </a:endParaRPr>
          </a:p>
        </p:txBody>
      </p:sp>
      <p:sp>
        <p:nvSpPr>
          <p:cNvPr id="7" name="スライド番号プレースホルダー 3">
            <a:extLst>
              <a:ext uri="{FF2B5EF4-FFF2-40B4-BE49-F238E27FC236}">
                <a16:creationId xmlns:a16="http://schemas.microsoft.com/office/drawing/2014/main" id="{77D1D409-67F4-C8A7-19D8-64A6752A3D8D}"/>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102</a:t>
            </a:fld>
            <a:endParaRPr lang="ja-JP" altLang="en-US" dirty="0"/>
          </a:p>
        </p:txBody>
      </p:sp>
      <p:sp>
        <p:nvSpPr>
          <p:cNvPr id="17" name="テキスト ボックス 16">
            <a:extLst>
              <a:ext uri="{FF2B5EF4-FFF2-40B4-BE49-F238E27FC236}">
                <a16:creationId xmlns:a16="http://schemas.microsoft.com/office/drawing/2014/main" id="{42B5B814-358A-40A4-8B36-8D6D24B88141}"/>
              </a:ext>
            </a:extLst>
          </p:cNvPr>
          <p:cNvSpPr txBox="1"/>
          <p:nvPr/>
        </p:nvSpPr>
        <p:spPr>
          <a:xfrm>
            <a:off x="-13857" y="513677"/>
            <a:ext cx="9157856" cy="400110"/>
          </a:xfrm>
          <a:prstGeom prst="rect">
            <a:avLst/>
          </a:prstGeom>
          <a:solidFill>
            <a:srgbClr val="FFD653"/>
          </a:solidFill>
          <a:ln w="19050">
            <a:noFill/>
          </a:ln>
        </p:spPr>
        <p:txBody>
          <a:bodyPr wrap="square" rtlCol="0">
            <a:spAutoFit/>
          </a:bodyPr>
          <a:lstStyle/>
          <a:p>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第１回設備部会資料</a:t>
            </a: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　</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⑪設備の寿命の考え方</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道路</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lang="en-US" altLang="ja-JP" sz="2000" dirty="0">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1AE83B94-C399-55E9-5567-9451585BAC25}"/>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a:t>
            </a:r>
            <a:r>
              <a:rPr lang="ja-JP" altLang="en-US" sz="1400" dirty="0">
                <a:solidFill>
                  <a:schemeClr val="bg1"/>
                </a:solidFill>
                <a:latin typeface="Meiryo UI" panose="020B0604030504040204" pitchFamily="50" charset="-128"/>
                <a:ea typeface="Meiryo UI" panose="020B0604030504040204" pitchFamily="50" charset="-128"/>
              </a:rPr>
              <a:t>４</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3691306"/>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537A8C2-C6E1-41B4-B797-BE76C7836C81}">
  <ds:schemaRefs>
    <ds:schemaRef ds:uri="http://schemas.microsoft.com/sharepoint/v3/contenttype/forms"/>
  </ds:schemaRefs>
</ds:datastoreItem>
</file>

<file path=customXml/itemProps2.xml><?xml version="1.0" encoding="utf-8"?>
<ds:datastoreItem xmlns:ds="http://schemas.openxmlformats.org/officeDocument/2006/customXml" ds:itemID="{EEAE24BB-5DDE-4F42-9D54-782C3AB716C3}"/>
</file>

<file path=customXml/itemProps3.xml><?xml version="1.0" encoding="utf-8"?>
<ds:datastoreItem xmlns:ds="http://schemas.openxmlformats.org/officeDocument/2006/customXml" ds:itemID="{123580F3-5003-4643-A841-F6D2432542D8}">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4e21aece-359b-4e6f-8f54-c70e1e237c6a"/>
    <ds:schemaRef ds:uri="http://schemas.microsoft.com/sharepoint/v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Slipstream</Template>
  <TotalTime>19824</TotalTime>
  <Words>3200</Words>
  <Application>Microsoft Office PowerPoint</Application>
  <PresentationFormat>画面に合わせる (4:3)</PresentationFormat>
  <Paragraphs>424</Paragraphs>
  <Slides>17</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HGｺﾞｼｯｸM</vt:lpstr>
      <vt:lpstr>HGｺﾞｼｯｸM 見出し</vt:lpstr>
      <vt:lpstr>HGｺﾞｼｯｸM 本文</vt:lpstr>
      <vt:lpstr>Meiryo UI</vt:lpstr>
      <vt:lpstr>Calibri</vt:lpstr>
      <vt:lpstr>Century</vt:lpstr>
      <vt:lpstr>Georgia</vt:lpstr>
      <vt:lpstr>Trebuchet MS</vt: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田村　寧啓</cp:lastModifiedBy>
  <cp:revision>718</cp:revision>
  <cp:lastPrinted>2024-06-18T01:31:47Z</cp:lastPrinted>
  <dcterms:created xsi:type="dcterms:W3CDTF">2013-06-19T04:48:16Z</dcterms:created>
  <dcterms:modified xsi:type="dcterms:W3CDTF">2024-07-04T07:44:13Z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