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82" showSpecialPlsOnTitleSld="0" saveSubsetFonts="1">
  <p:sldMasterIdLst>
    <p:sldMasterId id="2147483660" r:id="rId4"/>
  </p:sldMasterIdLst>
  <p:notesMasterIdLst>
    <p:notesMasterId r:id="rId17"/>
  </p:notesMasterIdLst>
  <p:handoutMasterIdLst>
    <p:handoutMasterId r:id="rId18"/>
  </p:handoutMasterIdLst>
  <p:sldIdLst>
    <p:sldId id="1720" r:id="rId5"/>
    <p:sldId id="1721" r:id="rId6"/>
    <p:sldId id="1722" r:id="rId7"/>
    <p:sldId id="629" r:id="rId8"/>
    <p:sldId id="621" r:id="rId9"/>
    <p:sldId id="1760" r:id="rId10"/>
    <p:sldId id="1725" r:id="rId11"/>
    <p:sldId id="624" r:id="rId12"/>
    <p:sldId id="1726" r:id="rId13"/>
    <p:sldId id="1727" r:id="rId14"/>
    <p:sldId id="627" r:id="rId15"/>
    <p:sldId id="1728" r:id="rId16"/>
  </p:sldIdLst>
  <p:sldSz cx="9144000" cy="6858000" type="screen4x3"/>
  <p:notesSz cx="7102475" cy="10233025"/>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田村　寧啓" initials="田村　寧啓" lastIdx="1" clrIdx="0">
    <p:extLst>
      <p:ext uri="{19B8F6BF-5375-455C-9EA6-DF929625EA0E}">
        <p15:presenceInfo xmlns:p15="http://schemas.microsoft.com/office/powerpoint/2012/main" userId="S::TamuraYa@lan.pref.osaka.jp::116a883b-0379-47dc-81c0-df63bd33a57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E9EBF5"/>
    <a:srgbClr val="FBFEDA"/>
    <a:srgbClr val="ABEF9B"/>
    <a:srgbClr val="F0FFE5"/>
    <a:srgbClr val="FFFFCC"/>
    <a:srgbClr val="95FB81"/>
    <a:srgbClr val="B0DAFA"/>
    <a:srgbClr val="0066CC"/>
    <a:srgbClr val="D996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スタイル (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327F97BB-C833-4FB7-BDE5-3F7075034690}" styleName="テーマ スタイル 2 - アクセント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8A107856-5554-42FB-B03E-39F5DBC370BA}" styleName="中間スタイル 4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505E3EF-67EA-436B-97B2-0124C06EBD24}" styleName="中間スタイル 4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088" autoAdjust="0"/>
    <p:restoredTop sz="93447" autoAdjust="0"/>
  </p:normalViewPr>
  <p:slideViewPr>
    <p:cSldViewPr snapToGrid="0">
      <p:cViewPr>
        <p:scale>
          <a:sx n="75" d="100"/>
          <a:sy n="75" d="100"/>
        </p:scale>
        <p:origin x="1877" y="893"/>
      </p:cViewPr>
      <p:guideLst>
        <p:guide orient="horz" pos="2160"/>
        <p:guide pos="2880"/>
      </p:guideLst>
    </p:cSldViewPr>
  </p:slideViewPr>
  <p:notesTextViewPr>
    <p:cViewPr>
      <p:scale>
        <a:sx n="75" d="100"/>
        <a:sy n="75"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0" y="3"/>
            <a:ext cx="3077518" cy="511571"/>
          </a:xfrm>
          <a:prstGeom prst="rect">
            <a:avLst/>
          </a:prstGeom>
        </p:spPr>
        <p:txBody>
          <a:bodyPr vert="horz" lIns="94613" tIns="47306" rIns="94613" bIns="47306" rtlCol="0"/>
          <a:lstStyle>
            <a:lvl1pPr algn="l">
              <a:defRPr sz="1400"/>
            </a:lvl1pPr>
          </a:lstStyle>
          <a:p>
            <a:endParaRPr kumimoji="1" lang="ja-JP" altLang="en-US"/>
          </a:p>
        </p:txBody>
      </p:sp>
      <p:sp>
        <p:nvSpPr>
          <p:cNvPr id="3" name="日付プレースホルダー 2"/>
          <p:cNvSpPr>
            <a:spLocks noGrp="1"/>
          </p:cNvSpPr>
          <p:nvPr>
            <p:ph type="dt" sz="quarter" idx="1"/>
          </p:nvPr>
        </p:nvSpPr>
        <p:spPr>
          <a:xfrm>
            <a:off x="4023308" y="3"/>
            <a:ext cx="3077518" cy="511571"/>
          </a:xfrm>
          <a:prstGeom prst="rect">
            <a:avLst/>
          </a:prstGeom>
        </p:spPr>
        <p:txBody>
          <a:bodyPr vert="horz" lIns="94613" tIns="47306" rIns="94613" bIns="47306" rtlCol="0"/>
          <a:lstStyle>
            <a:lvl1pPr algn="r">
              <a:defRPr sz="1400"/>
            </a:lvl1pPr>
          </a:lstStyle>
          <a:p>
            <a:fld id="{29472AE3-829E-42FD-BDF5-9930118AE71F}" type="datetimeFigureOut">
              <a:rPr kumimoji="1" lang="ja-JP" altLang="en-US" smtClean="0"/>
              <a:t>2024/7/4</a:t>
            </a:fld>
            <a:endParaRPr kumimoji="1" lang="ja-JP" altLang="en-US"/>
          </a:p>
        </p:txBody>
      </p:sp>
      <p:sp>
        <p:nvSpPr>
          <p:cNvPr id="4" name="フッター プレースホルダー 3"/>
          <p:cNvSpPr>
            <a:spLocks noGrp="1"/>
          </p:cNvSpPr>
          <p:nvPr>
            <p:ph type="ftr" sz="quarter" idx="2"/>
          </p:nvPr>
        </p:nvSpPr>
        <p:spPr>
          <a:xfrm>
            <a:off x="10" y="9719828"/>
            <a:ext cx="3077518" cy="511570"/>
          </a:xfrm>
          <a:prstGeom prst="rect">
            <a:avLst/>
          </a:prstGeom>
        </p:spPr>
        <p:txBody>
          <a:bodyPr vert="horz" lIns="94613" tIns="47306" rIns="94613" bIns="47306" rtlCol="0" anchor="b"/>
          <a:lstStyle>
            <a:lvl1pPr algn="l">
              <a:defRPr sz="1400"/>
            </a:lvl1pPr>
          </a:lstStyle>
          <a:p>
            <a:endParaRPr kumimoji="1" lang="ja-JP" altLang="en-US"/>
          </a:p>
        </p:txBody>
      </p:sp>
      <p:sp>
        <p:nvSpPr>
          <p:cNvPr id="5" name="スライド番号プレースホルダー 4"/>
          <p:cNvSpPr>
            <a:spLocks noGrp="1"/>
          </p:cNvSpPr>
          <p:nvPr>
            <p:ph type="sldNum" sz="quarter" idx="3"/>
          </p:nvPr>
        </p:nvSpPr>
        <p:spPr>
          <a:xfrm>
            <a:off x="4023308" y="9719828"/>
            <a:ext cx="3077518" cy="511570"/>
          </a:xfrm>
          <a:prstGeom prst="rect">
            <a:avLst/>
          </a:prstGeom>
        </p:spPr>
        <p:txBody>
          <a:bodyPr vert="horz" lIns="94613" tIns="47306" rIns="94613" bIns="47306" rtlCol="0" anchor="b"/>
          <a:lstStyle>
            <a:lvl1pPr algn="r">
              <a:defRPr sz="1400"/>
            </a:lvl1pPr>
          </a:lstStyle>
          <a:p>
            <a:fld id="{F590CCD0-FE35-423A-B9FD-933267B7A8DB}" type="slidenum">
              <a:rPr kumimoji="1" lang="ja-JP" altLang="en-US" smtClean="0"/>
              <a:t>‹#›</a:t>
            </a:fld>
            <a:endParaRPr kumimoji="1" lang="ja-JP" altLang="en-US"/>
          </a:p>
        </p:txBody>
      </p:sp>
    </p:spTree>
    <p:extLst>
      <p:ext uri="{BB962C8B-B14F-4D97-AF65-F5344CB8AC3E}">
        <p14:creationId xmlns:p14="http://schemas.microsoft.com/office/powerpoint/2010/main" val="17901339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0" y="3"/>
            <a:ext cx="3077518" cy="511571"/>
          </a:xfrm>
          <a:prstGeom prst="rect">
            <a:avLst/>
          </a:prstGeom>
        </p:spPr>
        <p:txBody>
          <a:bodyPr vert="horz" lIns="94613" tIns="47306" rIns="94613" bIns="47306" rtlCol="0"/>
          <a:lstStyle>
            <a:lvl1pPr algn="l">
              <a:defRPr sz="1400"/>
            </a:lvl1pPr>
          </a:lstStyle>
          <a:p>
            <a:endParaRPr kumimoji="1" lang="ja-JP" altLang="en-US"/>
          </a:p>
        </p:txBody>
      </p:sp>
      <p:sp>
        <p:nvSpPr>
          <p:cNvPr id="3" name="日付プレースホルダー 2"/>
          <p:cNvSpPr>
            <a:spLocks noGrp="1"/>
          </p:cNvSpPr>
          <p:nvPr>
            <p:ph type="dt" idx="1"/>
          </p:nvPr>
        </p:nvSpPr>
        <p:spPr>
          <a:xfrm>
            <a:off x="4023308" y="3"/>
            <a:ext cx="3077518" cy="511571"/>
          </a:xfrm>
          <a:prstGeom prst="rect">
            <a:avLst/>
          </a:prstGeom>
        </p:spPr>
        <p:txBody>
          <a:bodyPr vert="horz" lIns="94613" tIns="47306" rIns="94613" bIns="47306" rtlCol="0"/>
          <a:lstStyle>
            <a:lvl1pPr algn="r">
              <a:defRPr sz="1400"/>
            </a:lvl1pPr>
          </a:lstStyle>
          <a:p>
            <a:fld id="{C66E6DC5-E089-448C-ADA9-C53EA216882B}" type="datetimeFigureOut">
              <a:rPr kumimoji="1" lang="ja-JP" altLang="en-US" smtClean="0"/>
              <a:t>2024/7/4</a:t>
            </a:fld>
            <a:endParaRPr kumimoji="1" lang="ja-JP" altLang="en-US"/>
          </a:p>
        </p:txBody>
      </p:sp>
      <p:sp>
        <p:nvSpPr>
          <p:cNvPr id="4" name="スライド イメージ プレースホルダー 3"/>
          <p:cNvSpPr>
            <a:spLocks noGrp="1" noRot="1" noChangeAspect="1"/>
          </p:cNvSpPr>
          <p:nvPr>
            <p:ph type="sldImg" idx="2"/>
          </p:nvPr>
        </p:nvSpPr>
        <p:spPr>
          <a:xfrm>
            <a:off x="993775" y="768350"/>
            <a:ext cx="5114925" cy="3835400"/>
          </a:xfrm>
          <a:prstGeom prst="rect">
            <a:avLst/>
          </a:prstGeom>
          <a:noFill/>
          <a:ln w="12700">
            <a:solidFill>
              <a:prstClr val="black"/>
            </a:solidFill>
          </a:ln>
        </p:spPr>
        <p:txBody>
          <a:bodyPr vert="horz" lIns="94613" tIns="47306" rIns="94613" bIns="47306" rtlCol="0" anchor="ctr"/>
          <a:lstStyle/>
          <a:p>
            <a:endParaRPr lang="ja-JP" altLang="en-US"/>
          </a:p>
        </p:txBody>
      </p:sp>
      <p:sp>
        <p:nvSpPr>
          <p:cNvPr id="5" name="ノート プレースホルダー 4"/>
          <p:cNvSpPr>
            <a:spLocks noGrp="1"/>
          </p:cNvSpPr>
          <p:nvPr>
            <p:ph type="body" sz="quarter" idx="3"/>
          </p:nvPr>
        </p:nvSpPr>
        <p:spPr>
          <a:xfrm>
            <a:off x="710584" y="4860730"/>
            <a:ext cx="5681316" cy="4604126"/>
          </a:xfrm>
          <a:prstGeom prst="rect">
            <a:avLst/>
          </a:prstGeom>
        </p:spPr>
        <p:txBody>
          <a:bodyPr vert="horz" lIns="94613" tIns="47306" rIns="94613" bIns="4730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0" y="9719828"/>
            <a:ext cx="3077518" cy="511570"/>
          </a:xfrm>
          <a:prstGeom prst="rect">
            <a:avLst/>
          </a:prstGeom>
        </p:spPr>
        <p:txBody>
          <a:bodyPr vert="horz" lIns="94613" tIns="47306" rIns="94613" bIns="47306" rtlCol="0" anchor="b"/>
          <a:lstStyle>
            <a:lvl1pPr algn="l">
              <a:defRPr sz="1400"/>
            </a:lvl1pPr>
          </a:lstStyle>
          <a:p>
            <a:endParaRPr kumimoji="1" lang="ja-JP" altLang="en-US"/>
          </a:p>
        </p:txBody>
      </p:sp>
      <p:sp>
        <p:nvSpPr>
          <p:cNvPr id="7" name="スライド番号プレースホルダー 6"/>
          <p:cNvSpPr>
            <a:spLocks noGrp="1"/>
          </p:cNvSpPr>
          <p:nvPr>
            <p:ph type="sldNum" sz="quarter" idx="5"/>
          </p:nvPr>
        </p:nvSpPr>
        <p:spPr>
          <a:xfrm>
            <a:off x="4023308" y="9719828"/>
            <a:ext cx="3077518" cy="511570"/>
          </a:xfrm>
          <a:prstGeom prst="rect">
            <a:avLst/>
          </a:prstGeom>
        </p:spPr>
        <p:txBody>
          <a:bodyPr vert="horz" lIns="94613" tIns="47306" rIns="94613" bIns="47306" rtlCol="0" anchor="b"/>
          <a:lstStyle>
            <a:lvl1pPr algn="r">
              <a:defRPr sz="1400"/>
            </a:lvl1pPr>
          </a:lstStyle>
          <a:p>
            <a:fld id="{DFCB510D-55C8-4D3D-A366-9F41B467EC44}" type="slidenum">
              <a:rPr kumimoji="1" lang="ja-JP" altLang="en-US" smtClean="0"/>
              <a:t>‹#›</a:t>
            </a:fld>
            <a:endParaRPr kumimoji="1" lang="ja-JP" altLang="en-US"/>
          </a:p>
        </p:txBody>
      </p:sp>
    </p:spTree>
    <p:extLst>
      <p:ext uri="{BB962C8B-B14F-4D97-AF65-F5344CB8AC3E}">
        <p14:creationId xmlns:p14="http://schemas.microsoft.com/office/powerpoint/2010/main" val="238943806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pPr defTabSz="858641">
              <a:defRPr/>
            </a:pPr>
            <a:fld id="{DFCB510D-55C8-4D3D-A366-9F41B467EC44}" type="slidenum">
              <a:rPr lang="ja-JP" altLang="en-US" sz="1100">
                <a:solidFill>
                  <a:prstClr val="black"/>
                </a:solidFill>
                <a:latin typeface="Calibri"/>
                <a:ea typeface="ＭＳ Ｐゴシック" panose="020B0600070205080204" pitchFamily="50" charset="-128"/>
              </a:rPr>
              <a:pPr defTabSz="858641">
                <a:defRPr/>
              </a:pPr>
              <a:t>86</a:t>
            </a:fld>
            <a:endParaRPr lang="ja-JP" altLang="en-US" sz="1100">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9500198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pPr defTabSz="858641">
              <a:defRPr/>
            </a:pPr>
            <a:fld id="{DFCB510D-55C8-4D3D-A366-9F41B467EC44}" type="slidenum">
              <a:rPr lang="ja-JP" altLang="en-US" sz="1100">
                <a:solidFill>
                  <a:prstClr val="black"/>
                </a:solidFill>
                <a:latin typeface="Calibri"/>
                <a:ea typeface="ＭＳ Ｐゴシック" panose="020B0600070205080204" pitchFamily="50" charset="-128"/>
              </a:rPr>
              <a:pPr defTabSz="858641">
                <a:defRPr/>
              </a:pPr>
              <a:t>89</a:t>
            </a:fld>
            <a:endParaRPr lang="ja-JP" altLang="en-US" sz="1100">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4284756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pPr defTabSz="858641">
              <a:defRPr/>
            </a:pPr>
            <a:fld id="{DFCB510D-55C8-4D3D-A366-9F41B467EC44}" type="slidenum">
              <a:rPr lang="ja-JP" altLang="en-US" sz="1100">
                <a:solidFill>
                  <a:prstClr val="black"/>
                </a:solidFill>
                <a:latin typeface="Calibri"/>
                <a:ea typeface="ＭＳ Ｐゴシック" panose="020B0600070205080204" pitchFamily="50" charset="-128"/>
              </a:rPr>
              <a:pPr defTabSz="858641">
                <a:defRPr/>
              </a:pPr>
              <a:t>92</a:t>
            </a:fld>
            <a:endParaRPr lang="ja-JP" altLang="en-US" sz="1100">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42470183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6172200" y="6172200"/>
            <a:ext cx="2514600" cy="365125"/>
          </a:xfrm>
          <a:prstGeom prst="rect">
            <a:avLst/>
          </a:prstGeom>
        </p:spPr>
        <p:txBody>
          <a:bodyPr/>
          <a:lstStyle/>
          <a:p>
            <a:fld id="{787F0D35-F295-45B2-9BC6-D58056021A6E}" type="datetime1">
              <a:rPr kumimoji="1" lang="ja-JP" altLang="en-US" smtClean="0"/>
              <a:t>2024/7/4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ja-JP" altLang="en-US"/>
              <a:t>マスター タイトルの書式設定</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a:xfrm>
            <a:off x="6172200" y="6172200"/>
            <a:ext cx="2514600" cy="365125"/>
          </a:xfrm>
          <a:prstGeom prst="rect">
            <a:avLst/>
          </a:prstGeom>
        </p:spPr>
        <p:txBody>
          <a:bodyPr/>
          <a:lstStyle/>
          <a:p>
            <a:fld id="{2D8FD361-C62D-485D-BADA-E6CD1981A0A1}" type="datetime1">
              <a:rPr kumimoji="1" lang="ja-JP" altLang="en-US" smtClean="0"/>
              <a:t>2024/7/4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6172200" y="6172200"/>
            <a:ext cx="2514600" cy="365125"/>
          </a:xfrm>
          <a:prstGeom prst="rect">
            <a:avLst/>
          </a:prstGeom>
        </p:spPr>
        <p:txBody>
          <a:bodyPr/>
          <a:lstStyle/>
          <a:p>
            <a:fld id="{C12DAA09-85D9-4252-901D-A0F063182CBC}" type="datetime1">
              <a:rPr kumimoji="1" lang="ja-JP" altLang="en-US" smtClean="0"/>
              <a:t>2024/7/4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172200" y="6172200"/>
            <a:ext cx="2514600" cy="365125"/>
          </a:xfrm>
          <a:prstGeom prst="rect">
            <a:avLst/>
          </a:prstGeom>
        </p:spPr>
        <p:txBody>
          <a:bodyPr/>
          <a:lstStyle/>
          <a:p>
            <a:fld id="{D92B5D10-1E03-4F19-8313-90F6CBD3AB43}" type="datetime1">
              <a:rPr kumimoji="1" lang="ja-JP" altLang="en-US" smtClean="0"/>
              <a:t>2024/7/4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
        <p:nvSpPr>
          <p:cNvPr id="8" name="Title 7"/>
          <p:cNvSpPr>
            <a:spLocks noGrp="1"/>
          </p:cNvSpPr>
          <p:nvPr>
            <p:ph type="title"/>
          </p:nvPr>
        </p:nvSpPr>
        <p:spPr/>
        <p:txBody>
          <a:bodyPr/>
          <a:lstStyle/>
          <a:p>
            <a:r>
              <a:rPr lang="ja-JP" altLang="en-US"/>
              <a:t>マスター タイトルの書式設定</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a:xfrm>
            <a:off x="6172200" y="6172200"/>
            <a:ext cx="2514600" cy="365125"/>
          </a:xfrm>
          <a:prstGeom prst="rect">
            <a:avLst/>
          </a:prstGeom>
        </p:spPr>
        <p:txBody>
          <a:bodyPr/>
          <a:lstStyle/>
          <a:p>
            <a:fld id="{D1750DBB-6E4B-46C5-B5D1-93D8B43E9640}" type="datetime1">
              <a:rPr kumimoji="1" lang="ja-JP" altLang="en-US" smtClean="0"/>
              <a:t>2024/7/4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6172200" y="6172200"/>
            <a:ext cx="2514600" cy="365125"/>
          </a:xfrm>
          <a:prstGeom prst="rect">
            <a:avLst/>
          </a:prstGeom>
        </p:spPr>
        <p:txBody>
          <a:bodyPr/>
          <a:lstStyle/>
          <a:p>
            <a:fld id="{315FC968-6D22-4EFD-B182-B316B8218BB2}" type="datetime1">
              <a:rPr kumimoji="1" lang="ja-JP" altLang="en-US" smtClean="0"/>
              <a:t>2024/7/4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
        <p:nvSpPr>
          <p:cNvPr id="8" name="Title 7"/>
          <p:cNvSpPr>
            <a:spLocks noGrp="1"/>
          </p:cNvSpPr>
          <p:nvPr>
            <p:ph type="title"/>
          </p:nvPr>
        </p:nvSpPr>
        <p:spPr/>
        <p:txBody>
          <a:bodyPr/>
          <a:lstStyle/>
          <a:p>
            <a:r>
              <a:rPr lang="ja-JP" altLang="en-US"/>
              <a:t>マスター タイトルの書式設定</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ja-JP" altLang="en-US"/>
              <a:t>マスター テキストの書式設定</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a:xfrm>
            <a:off x="6172200" y="6172200"/>
            <a:ext cx="2514600" cy="365125"/>
          </a:xfrm>
          <a:prstGeom prst="rect">
            <a:avLst/>
          </a:prstGeom>
        </p:spPr>
        <p:txBody>
          <a:bodyPr/>
          <a:lstStyle/>
          <a:p>
            <a:fld id="{AFCCD55C-0FD8-4581-B20A-E3E658D1BDF8}" type="datetime1">
              <a:rPr kumimoji="1" lang="ja-JP" altLang="en-US" smtClean="0"/>
              <a:t>2024/7/4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
        <p:nvSpPr>
          <p:cNvPr id="10" name="Title 9"/>
          <p:cNvSpPr>
            <a:spLocks noGrp="1"/>
          </p:cNvSpPr>
          <p:nvPr>
            <p:ph type="title"/>
          </p:nvPr>
        </p:nvSpPr>
        <p:spPr/>
        <p:txBody>
          <a:bodyPr/>
          <a:lstStyle/>
          <a:p>
            <a:r>
              <a:rPr lang="ja-JP" altLang="en-US"/>
              <a:t>マスター タイトルの書式設定</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a:xfrm>
            <a:off x="6172200" y="6172200"/>
            <a:ext cx="2514600" cy="365125"/>
          </a:xfrm>
          <a:prstGeom prst="rect">
            <a:avLst/>
          </a:prstGeom>
        </p:spPr>
        <p:txBody>
          <a:bodyPr/>
          <a:lstStyle/>
          <a:p>
            <a:fld id="{29A8DA05-3C1E-4282-946E-3480A0119718}" type="datetime1">
              <a:rPr kumimoji="1" lang="ja-JP" altLang="en-US" smtClean="0"/>
              <a:t>2024/7/4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172200" y="6172200"/>
            <a:ext cx="2514600" cy="365125"/>
          </a:xfrm>
          <a:prstGeom prst="rect">
            <a:avLst/>
          </a:prstGeom>
        </p:spPr>
        <p:txBody>
          <a:bodyPr/>
          <a:lstStyle/>
          <a:p>
            <a:fld id="{932645CE-95F1-4796-B92B-23509574F6D3}" type="datetime1">
              <a:rPr kumimoji="1" lang="ja-JP" altLang="en-US" smtClean="0"/>
              <a:t>2024/7/4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a:xfrm>
            <a:off x="6172200" y="6172200"/>
            <a:ext cx="2514600" cy="365125"/>
          </a:xfrm>
          <a:prstGeom prst="rect">
            <a:avLst/>
          </a:prstGeom>
        </p:spPr>
        <p:txBody>
          <a:bodyPr/>
          <a:lstStyle/>
          <a:p>
            <a:fld id="{5125B876-93DE-4A98-8FB9-E01713B06EB7}" type="datetime1">
              <a:rPr kumimoji="1" lang="ja-JP" altLang="en-US" smtClean="0"/>
              <a:t>2024/7/4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a:xfrm>
            <a:off x="6172200" y="6172200"/>
            <a:ext cx="2514600" cy="365125"/>
          </a:xfrm>
          <a:prstGeom prst="rect">
            <a:avLst/>
          </a:prstGeom>
        </p:spPr>
        <p:txBody>
          <a:bodyPr/>
          <a:lstStyle/>
          <a:p>
            <a:fld id="{EF407380-A944-47EE-8A1E-8863591BED6D}" type="datetime1">
              <a:rPr kumimoji="1" lang="ja-JP" altLang="en-US" smtClean="0"/>
              <a:t>2024/7/4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ja-JP" altLang="en-US"/>
              <a:t>マスター タイトルの書式設定</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kumimoji="1" lang="ja-JP" altLang="en-US"/>
          </a:p>
        </p:txBody>
      </p:sp>
      <p:sp>
        <p:nvSpPr>
          <p:cNvPr id="6" name="Slide Number Placeholder 5"/>
          <p:cNvSpPr>
            <a:spLocks noGrp="1"/>
          </p:cNvSpPr>
          <p:nvPr>
            <p:ph type="sldNum" sz="quarter" idx="4"/>
          </p:nvPr>
        </p:nvSpPr>
        <p:spPr>
          <a:xfrm>
            <a:off x="8483600" y="6492875"/>
            <a:ext cx="660400" cy="365125"/>
          </a:xfrm>
          <a:prstGeom prst="rect">
            <a:avLst/>
          </a:prstGeom>
        </p:spPr>
        <p:txBody>
          <a:bodyPr vert="horz" lIns="91440" tIns="45720" rIns="91440" bIns="45720" rtlCol="0" anchor="ctr"/>
          <a:lstStyle>
            <a:lvl1pPr algn="ctr">
              <a:defRPr sz="1600" b="1">
                <a:solidFill>
                  <a:schemeClr val="tx1">
                    <a:lumMod val="50000"/>
                    <a:lumOff val="50000"/>
                  </a:schemeClr>
                </a:solidFill>
              </a:defRPr>
            </a:lvl1pPr>
          </a:lstStyle>
          <a:p>
            <a:fld id="{682EF9F9-C4E8-46B2-BBF1-33E3162B856A}" type="slidenum">
              <a:rPr lang="ja-JP" altLang="en-US" smtClean="0"/>
              <a:pPr/>
              <a:t>‹#›</a:t>
            </a:fld>
            <a:endParaRPr lang="ja-JP" alt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kumimoji="1"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slide" Target="slide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slide" Target="slide6.xml"/><Relationship Id="rId7" Type="http://schemas.openxmlformats.org/officeDocument/2006/relationships/slide" Target="slide10.xml"/><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9.xml"/><Relationship Id="rId5" Type="http://schemas.openxmlformats.org/officeDocument/2006/relationships/slide" Target="slide8.xml"/><Relationship Id="rId10" Type="http://schemas.openxmlformats.org/officeDocument/2006/relationships/hyperlink" Target="&#9320;&#36039;&#26009;&#65298;&#65293;&#9315;&#12540;&#65300;&#12288;&#29694;&#34892;&#21205;&#35336;&#30011;&#12288;&#35211;&#30452;&#12375;&#65288;&#26696;&#65289;&#12304;&#36947;&#36335;&#35373;&#20633;&#32232;&#12305;.pptx" TargetMode="External"/><Relationship Id="rId4" Type="http://schemas.openxmlformats.org/officeDocument/2006/relationships/slide" Target="slide7.xml"/><Relationship Id="rId9" Type="http://schemas.openxmlformats.org/officeDocument/2006/relationships/slide" Target="slide1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slide" Target="slide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CCB793A9-BD98-2A0A-1E8A-8F9DB5CE3283}"/>
              </a:ext>
            </a:extLst>
          </p:cNvPr>
          <p:cNvSpPr txBox="1">
            <a:spLocks/>
          </p:cNvSpPr>
          <p:nvPr/>
        </p:nvSpPr>
        <p:spPr>
          <a:xfrm>
            <a:off x="0" y="1124744"/>
            <a:ext cx="9144000" cy="2304256"/>
          </a:xfrm>
          <a:prstGeom prst="rect">
            <a:avLst/>
          </a:prstGeom>
          <a:effectLst/>
        </p:spPr>
        <p:txBody>
          <a:bodyPr>
            <a:normAutofit fontScale="90000"/>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kumimoji="1"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marL="182880" indent="0" algn="ctr">
              <a:buFont typeface="Georgia" pitchFamily="18" charset="0"/>
              <a:buNone/>
            </a:pPr>
            <a:r>
              <a:rPr lang="ja-JP" altLang="en-US" sz="4000" dirty="0">
                <a:latin typeface="Meiryo UI" pitchFamily="50" charset="-128"/>
                <a:ea typeface="Meiryo UI" pitchFamily="50" charset="-128"/>
                <a:cs typeface="Meiryo UI" pitchFamily="50" charset="-128"/>
              </a:rPr>
              <a:t>大阪府都市基盤施設維持管理技術審議会</a:t>
            </a:r>
            <a:br>
              <a:rPr lang="en-US" altLang="ja-JP" sz="1300" dirty="0">
                <a:latin typeface="Meiryo UI" pitchFamily="50" charset="-128"/>
                <a:ea typeface="Meiryo UI" pitchFamily="50" charset="-128"/>
                <a:cs typeface="Meiryo UI" pitchFamily="50" charset="-128"/>
              </a:rPr>
            </a:br>
            <a:br>
              <a:rPr lang="en-US" altLang="ja-JP" sz="1300" dirty="0">
                <a:latin typeface="Meiryo UI" pitchFamily="50" charset="-128"/>
                <a:ea typeface="Meiryo UI" pitchFamily="50" charset="-128"/>
                <a:cs typeface="Meiryo UI" pitchFamily="50" charset="-128"/>
              </a:rPr>
            </a:br>
            <a:r>
              <a:rPr lang="ja-JP" altLang="en-US" dirty="0">
                <a:latin typeface="Meiryo UI" pitchFamily="50" charset="-128"/>
                <a:ea typeface="Meiryo UI" pitchFamily="50" charset="-128"/>
                <a:cs typeface="Meiryo UI" pitchFamily="50" charset="-128"/>
              </a:rPr>
              <a:t>第２回　設備部会</a:t>
            </a:r>
            <a:br>
              <a:rPr lang="en-US" altLang="ja-JP" sz="1300" dirty="0">
                <a:latin typeface="Meiryo UI" pitchFamily="50" charset="-128"/>
                <a:ea typeface="Meiryo UI" pitchFamily="50" charset="-128"/>
                <a:cs typeface="Meiryo UI" pitchFamily="50" charset="-128"/>
              </a:rPr>
            </a:br>
            <a:endParaRPr lang="ja-JP" altLang="en-US" sz="2700" dirty="0">
              <a:latin typeface="Meiryo UI" pitchFamily="50" charset="-128"/>
              <a:ea typeface="Meiryo UI" pitchFamily="50" charset="-128"/>
              <a:cs typeface="Meiryo UI" pitchFamily="50" charset="-128"/>
            </a:endParaRPr>
          </a:p>
        </p:txBody>
      </p:sp>
      <p:sp>
        <p:nvSpPr>
          <p:cNvPr id="5" name="タイトル 1">
            <a:extLst>
              <a:ext uri="{FF2B5EF4-FFF2-40B4-BE49-F238E27FC236}">
                <a16:creationId xmlns:a16="http://schemas.microsoft.com/office/drawing/2014/main" id="{4C680B8D-B2E9-B2DA-0CEE-1A9EE8CD5EF2}"/>
              </a:ext>
            </a:extLst>
          </p:cNvPr>
          <p:cNvSpPr txBox="1">
            <a:spLocks/>
          </p:cNvSpPr>
          <p:nvPr/>
        </p:nvSpPr>
        <p:spPr>
          <a:xfrm>
            <a:off x="-136822" y="4217345"/>
            <a:ext cx="9144000" cy="550913"/>
          </a:xfrm>
          <a:prstGeom prst="rect">
            <a:avLst/>
          </a:prstGeom>
          <a:effectLst/>
        </p:spPr>
        <p:txBody>
          <a:bodyPr>
            <a:normAutofit fontScale="97500"/>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kumimoji="1"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marL="182880" indent="0" algn="ctr">
              <a:buFont typeface="Georgia" pitchFamily="18" charset="0"/>
              <a:buNone/>
            </a:pPr>
            <a:r>
              <a:rPr lang="en-US" altLang="ja-JP" sz="3000" dirty="0">
                <a:effectLst/>
                <a:latin typeface="Meiryo UI" pitchFamily="50" charset="-128"/>
                <a:ea typeface="Meiryo UI" pitchFamily="50" charset="-128"/>
                <a:cs typeface="Meiryo UI" pitchFamily="50" charset="-128"/>
              </a:rPr>
              <a:t>《</a:t>
            </a:r>
            <a:r>
              <a:rPr lang="ja-JP" altLang="en-US" sz="3000" dirty="0">
                <a:effectLst/>
                <a:latin typeface="Meiryo UI" pitchFamily="50" charset="-128"/>
                <a:ea typeface="Meiryo UI" pitchFamily="50" charset="-128"/>
                <a:cs typeface="Meiryo UI" pitchFamily="50" charset="-128"/>
              </a:rPr>
              <a:t>現行動計画　見直し（案）</a:t>
            </a:r>
            <a:r>
              <a:rPr lang="en-US" altLang="ja-JP" sz="3000" dirty="0">
                <a:effectLst/>
                <a:latin typeface="Meiryo UI" pitchFamily="50" charset="-128"/>
                <a:ea typeface="Meiryo UI" pitchFamily="50" charset="-128"/>
                <a:cs typeface="Meiryo UI" pitchFamily="50" charset="-128"/>
              </a:rPr>
              <a:t>》</a:t>
            </a:r>
            <a:endParaRPr lang="ja-JP" altLang="en-US" sz="3000" dirty="0">
              <a:effectLst/>
              <a:latin typeface="Meiryo UI" pitchFamily="50" charset="-128"/>
              <a:ea typeface="Meiryo UI" pitchFamily="50" charset="-128"/>
              <a:cs typeface="Meiryo UI" pitchFamily="50" charset="-128"/>
            </a:endParaRPr>
          </a:p>
        </p:txBody>
      </p:sp>
      <p:sp>
        <p:nvSpPr>
          <p:cNvPr id="2" name="サブタイトル 2">
            <a:extLst>
              <a:ext uri="{FF2B5EF4-FFF2-40B4-BE49-F238E27FC236}">
                <a16:creationId xmlns:a16="http://schemas.microsoft.com/office/drawing/2014/main" id="{30DC83FE-30B9-CAB4-B416-3C85EBCD3D1E}"/>
              </a:ext>
            </a:extLst>
          </p:cNvPr>
          <p:cNvSpPr txBox="1">
            <a:spLocks/>
          </p:cNvSpPr>
          <p:nvPr/>
        </p:nvSpPr>
        <p:spPr>
          <a:xfrm>
            <a:off x="0" y="6190456"/>
            <a:ext cx="9144000" cy="550912"/>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9pPr>
          </a:lstStyle>
          <a:p>
            <a:pPr marL="45720" indent="0" algn="ctr">
              <a:buNone/>
            </a:pPr>
            <a:r>
              <a:rPr lang="ja-JP" altLang="en-US" sz="2400" b="1" dirty="0">
                <a:latin typeface="Meiryo UI" pitchFamily="50" charset="-128"/>
                <a:ea typeface="Meiryo UI" pitchFamily="50" charset="-128"/>
                <a:cs typeface="Meiryo UI" pitchFamily="50" charset="-128"/>
              </a:rPr>
              <a:t>　大阪府都市基盤施設維持管理技術審議会　設備部会</a:t>
            </a:r>
          </a:p>
        </p:txBody>
      </p:sp>
      <p:sp>
        <p:nvSpPr>
          <p:cNvPr id="6" name="テキスト ボックス 5">
            <a:extLst>
              <a:ext uri="{FF2B5EF4-FFF2-40B4-BE49-F238E27FC236}">
                <a16:creationId xmlns:a16="http://schemas.microsoft.com/office/drawing/2014/main" id="{EF75C45D-F6F5-440B-B91D-01148A9E5D74}"/>
              </a:ext>
            </a:extLst>
          </p:cNvPr>
          <p:cNvSpPr txBox="1"/>
          <p:nvPr/>
        </p:nvSpPr>
        <p:spPr>
          <a:xfrm>
            <a:off x="6469718" y="466245"/>
            <a:ext cx="2537460" cy="369332"/>
          </a:xfrm>
          <a:prstGeom prst="rect">
            <a:avLst/>
          </a:prstGeom>
          <a:noFill/>
        </p:spPr>
        <p:txBody>
          <a:bodyPr wrap="square" rtlCol="0">
            <a:spAutoFit/>
          </a:bodyPr>
          <a:lstStyle/>
          <a:p>
            <a:r>
              <a:rPr kumimoji="1" lang="ja-JP" altLang="en-US" b="1" dirty="0"/>
              <a:t>　</a:t>
            </a:r>
            <a:r>
              <a:rPr kumimoji="1" lang="en-US" altLang="ja-JP" b="1" dirty="0"/>
              <a:t>【</a:t>
            </a:r>
            <a:r>
              <a:rPr kumimoji="1" lang="ja-JP" altLang="en-US" b="1" dirty="0"/>
              <a:t>資料２－④ー３</a:t>
            </a:r>
            <a:r>
              <a:rPr kumimoji="1" lang="en-US" altLang="ja-JP" b="1" dirty="0"/>
              <a:t>】</a:t>
            </a:r>
            <a:endParaRPr kumimoji="1" lang="ja-JP" altLang="en-US" b="1" dirty="0"/>
          </a:p>
        </p:txBody>
      </p:sp>
      <p:sp>
        <p:nvSpPr>
          <p:cNvPr id="7" name="タイトル 1">
            <a:extLst>
              <a:ext uri="{FF2B5EF4-FFF2-40B4-BE49-F238E27FC236}">
                <a16:creationId xmlns:a16="http://schemas.microsoft.com/office/drawing/2014/main" id="{DD87FAF9-09DE-4D08-9C15-30669EA1AD35}"/>
              </a:ext>
            </a:extLst>
          </p:cNvPr>
          <p:cNvSpPr txBox="1">
            <a:spLocks/>
          </p:cNvSpPr>
          <p:nvPr/>
        </p:nvSpPr>
        <p:spPr>
          <a:xfrm>
            <a:off x="0" y="5005690"/>
            <a:ext cx="9144000" cy="550913"/>
          </a:xfrm>
          <a:prstGeom prst="rect">
            <a:avLst/>
          </a:prstGeom>
          <a:effectLst/>
        </p:spPr>
        <p:txBody>
          <a:bodyPr>
            <a:normAutofit fontScale="97500"/>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kumimoji="1"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marL="182880" indent="0" algn="ctr">
              <a:buFont typeface="Georgia" pitchFamily="18" charset="0"/>
              <a:buNone/>
            </a:pPr>
            <a:r>
              <a:rPr lang="en-US" altLang="ja-JP" sz="3000" dirty="0">
                <a:effectLst/>
                <a:latin typeface="Meiryo UI" pitchFamily="50" charset="-128"/>
                <a:ea typeface="Meiryo UI" pitchFamily="50" charset="-128"/>
                <a:cs typeface="Meiryo UI" pitchFamily="50" charset="-128"/>
              </a:rPr>
              <a:t>【</a:t>
            </a:r>
            <a:r>
              <a:rPr lang="ja-JP" altLang="en-US" sz="3000" dirty="0">
                <a:effectLst/>
                <a:latin typeface="Meiryo UI" pitchFamily="50" charset="-128"/>
                <a:ea typeface="Meiryo UI" pitchFamily="50" charset="-128"/>
                <a:cs typeface="Meiryo UI" pitchFamily="50" charset="-128"/>
              </a:rPr>
              <a:t>　海岸設備編　</a:t>
            </a:r>
            <a:r>
              <a:rPr lang="en-US" altLang="ja-JP" sz="3000" dirty="0">
                <a:effectLst/>
                <a:latin typeface="Meiryo UI" pitchFamily="50" charset="-128"/>
                <a:ea typeface="Meiryo UI" pitchFamily="50" charset="-128"/>
                <a:cs typeface="Meiryo UI" pitchFamily="50" charset="-128"/>
              </a:rPr>
              <a:t>】</a:t>
            </a:r>
            <a:endParaRPr lang="ja-JP" altLang="en-US" sz="3000" dirty="0">
              <a:effectLst/>
              <a:latin typeface="Meiryo UI" pitchFamily="50" charset="-128"/>
              <a:ea typeface="Meiryo UI" pitchFamily="50" charset="-128"/>
              <a:cs typeface="Meiryo UI" pitchFamily="50" charset="-128"/>
            </a:endParaRPr>
          </a:p>
        </p:txBody>
      </p:sp>
      <p:sp>
        <p:nvSpPr>
          <p:cNvPr id="9" name="スライド番号プレースホルダー 3">
            <a:extLst>
              <a:ext uri="{FF2B5EF4-FFF2-40B4-BE49-F238E27FC236}">
                <a16:creationId xmlns:a16="http://schemas.microsoft.com/office/drawing/2014/main" id="{3BBEEAB0-3EBC-40AC-BBBC-2D7AC4C8BEF2}"/>
              </a:ext>
            </a:extLst>
          </p:cNvPr>
          <p:cNvSpPr txBox="1">
            <a:spLocks/>
          </p:cNvSpPr>
          <p:nvPr/>
        </p:nvSpPr>
        <p:spPr>
          <a:xfrm>
            <a:off x="8483600" y="6465912"/>
            <a:ext cx="660400" cy="426963"/>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82EF9F9-C4E8-46B2-BBF1-33E3162B856A}" type="slidenum">
              <a:rPr lang="ja-JP" altLang="en-US" smtClean="0"/>
              <a:pPr/>
              <a:t>82</a:t>
            </a:fld>
            <a:endParaRPr lang="ja-JP" altLang="en-US" dirty="0"/>
          </a:p>
        </p:txBody>
      </p:sp>
    </p:spTree>
    <p:extLst>
      <p:ext uri="{BB962C8B-B14F-4D97-AF65-F5344CB8AC3E}">
        <p14:creationId xmlns:p14="http://schemas.microsoft.com/office/powerpoint/2010/main" val="31001596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D0E64AEF-306F-0386-EBBB-2C3EC575DECB}"/>
              </a:ext>
            </a:extLst>
          </p:cNvPr>
          <p:cNvSpPr txBox="1"/>
          <p:nvPr/>
        </p:nvSpPr>
        <p:spPr>
          <a:xfrm>
            <a:off x="2170" y="0"/>
            <a:ext cx="9141830" cy="461665"/>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 行動計画見直し　新・旧対比表（海岸設備）</a:t>
            </a:r>
          </a:p>
        </p:txBody>
      </p:sp>
      <p:graphicFrame>
        <p:nvGraphicFramePr>
          <p:cNvPr id="5" name="表 4">
            <a:extLst>
              <a:ext uri="{FF2B5EF4-FFF2-40B4-BE49-F238E27FC236}">
                <a16:creationId xmlns:a16="http://schemas.microsoft.com/office/drawing/2014/main" id="{BFC0DCEE-B18A-F8C7-F65B-955F328CE58F}"/>
              </a:ext>
            </a:extLst>
          </p:cNvPr>
          <p:cNvGraphicFramePr>
            <a:graphicFrameLocks noGrp="1"/>
          </p:cNvGraphicFramePr>
          <p:nvPr/>
        </p:nvGraphicFramePr>
        <p:xfrm>
          <a:off x="115358" y="621150"/>
          <a:ext cx="8913284" cy="6114357"/>
        </p:xfrm>
        <a:graphic>
          <a:graphicData uri="http://schemas.openxmlformats.org/drawingml/2006/table">
            <a:tbl>
              <a:tblPr firstRow="1" bandRow="1">
                <a:tableStyleId>{5C22544A-7EE6-4342-B048-85BDC9FD1C3A}</a:tableStyleId>
              </a:tblPr>
              <a:tblGrid>
                <a:gridCol w="4456642">
                  <a:extLst>
                    <a:ext uri="{9D8B030D-6E8A-4147-A177-3AD203B41FA5}">
                      <a16:colId xmlns:a16="http://schemas.microsoft.com/office/drawing/2014/main" val="2164917302"/>
                    </a:ext>
                  </a:extLst>
                </a:gridCol>
                <a:gridCol w="4456642">
                  <a:extLst>
                    <a:ext uri="{9D8B030D-6E8A-4147-A177-3AD203B41FA5}">
                      <a16:colId xmlns:a16="http://schemas.microsoft.com/office/drawing/2014/main" val="3901752335"/>
                    </a:ext>
                  </a:extLst>
                </a:gridCol>
              </a:tblGrid>
              <a:tr h="269380">
                <a:tc>
                  <a:txBody>
                    <a:bodyPr/>
                    <a:lstStyle/>
                    <a:p>
                      <a:pPr algn="ctr"/>
                      <a:r>
                        <a:rPr kumimoji="1" lang="ja-JP" altLang="en-US" sz="1400" b="0" i="0" kern="1200" dirty="0">
                          <a:solidFill>
                            <a:schemeClr val="lt1"/>
                          </a:solidFill>
                          <a:effectLst/>
                          <a:latin typeface="+mn-lt"/>
                          <a:ea typeface="+mn-ea"/>
                          <a:cs typeface="+mn-cs"/>
                        </a:rPr>
                        <a:t>（現計画）​</a:t>
                      </a:r>
                      <a:endParaRPr kumimoji="1" lang="ja-JP" altLang="en-US" sz="14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ja-JP" sz="1400" b="0" i="0" kern="1200" dirty="0">
                          <a:solidFill>
                            <a:schemeClr val="lt1"/>
                          </a:solidFill>
                          <a:effectLst/>
                          <a:latin typeface="+mn-lt"/>
                          <a:ea typeface="+mn-ea"/>
                          <a:cs typeface="+mn-cs"/>
                        </a:rPr>
                        <a:t>（次期計画）</a:t>
                      </a:r>
                      <a:endParaRPr kumimoji="1" lang="ja-JP" altLang="en-US" sz="14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18167867"/>
                  </a:ext>
                </a:extLst>
              </a:tr>
              <a:tr h="234271">
                <a:tc gridSpan="2">
                  <a:txBody>
                    <a:bodyPr/>
                    <a:lstStyle/>
                    <a:p>
                      <a:pPr algn="l"/>
                      <a:r>
                        <a:rPr kumimoji="1" lang="ja-JP" altLang="en-US" sz="1200" dirty="0"/>
                        <a:t>　</a:t>
                      </a:r>
                      <a:r>
                        <a:rPr kumimoji="1" lang="ja-JP"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４．効率的・効果的な維持管理の推進</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）点検、診断・評価の手法や体制等の充実</a:t>
                      </a:r>
                      <a:endParaRPr kumimoji="1" lang="ja-JP" altLang="en-US" sz="14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sz="14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03331307"/>
                  </a:ext>
                </a:extLst>
              </a:tr>
              <a:tr h="5610706">
                <a:tc>
                  <a:txBody>
                    <a:bodyPr/>
                    <a:lstStyle/>
                    <a:p>
                      <a:endParaRPr kumimoji="1" lang="ja-JP" alt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77543737"/>
                  </a:ext>
                </a:extLst>
              </a:tr>
            </a:tbl>
          </a:graphicData>
        </a:graphic>
      </p:graphicFrame>
      <p:pic>
        <p:nvPicPr>
          <p:cNvPr id="4" name="図 3">
            <a:extLst>
              <a:ext uri="{FF2B5EF4-FFF2-40B4-BE49-F238E27FC236}">
                <a16:creationId xmlns:a16="http://schemas.microsoft.com/office/drawing/2014/main" id="{0162947C-DD37-4EF6-B671-C935851CA990}"/>
              </a:ext>
            </a:extLst>
          </p:cNvPr>
          <p:cNvPicPr>
            <a:picLocks noChangeAspect="1"/>
          </p:cNvPicPr>
          <p:nvPr/>
        </p:nvPicPr>
        <p:blipFill rotWithShape="1">
          <a:blip r:embed="rId2"/>
          <a:srcRect l="33793" t="7287" r="33218" b="10322"/>
          <a:stretch/>
        </p:blipFill>
        <p:spPr>
          <a:xfrm>
            <a:off x="630621" y="1187668"/>
            <a:ext cx="3447394" cy="5381296"/>
          </a:xfrm>
          <a:prstGeom prst="rect">
            <a:avLst/>
          </a:prstGeom>
        </p:spPr>
      </p:pic>
      <p:pic>
        <p:nvPicPr>
          <p:cNvPr id="6" name="図 5">
            <a:extLst>
              <a:ext uri="{FF2B5EF4-FFF2-40B4-BE49-F238E27FC236}">
                <a16:creationId xmlns:a16="http://schemas.microsoft.com/office/drawing/2014/main" id="{D2D7ADA5-96D1-4379-8BE7-E860BBE24A70}"/>
              </a:ext>
            </a:extLst>
          </p:cNvPr>
          <p:cNvPicPr>
            <a:picLocks noChangeAspect="1"/>
          </p:cNvPicPr>
          <p:nvPr/>
        </p:nvPicPr>
        <p:blipFill rotWithShape="1">
          <a:blip r:embed="rId3"/>
          <a:srcRect l="33564" t="5840" r="32414" b="10781"/>
          <a:stretch/>
        </p:blipFill>
        <p:spPr>
          <a:xfrm>
            <a:off x="5131938" y="1187668"/>
            <a:ext cx="3513345" cy="5381295"/>
          </a:xfrm>
          <a:prstGeom prst="rect">
            <a:avLst/>
          </a:prstGeom>
        </p:spPr>
      </p:pic>
      <p:sp>
        <p:nvSpPr>
          <p:cNvPr id="7" name="スライド番号プレースホルダー 3">
            <a:extLst>
              <a:ext uri="{FF2B5EF4-FFF2-40B4-BE49-F238E27FC236}">
                <a16:creationId xmlns:a16="http://schemas.microsoft.com/office/drawing/2014/main" id="{30DC5E35-F0EC-451F-8326-69768528B923}"/>
              </a:ext>
            </a:extLst>
          </p:cNvPr>
          <p:cNvSpPr txBox="1">
            <a:spLocks/>
          </p:cNvSpPr>
          <p:nvPr/>
        </p:nvSpPr>
        <p:spPr>
          <a:xfrm>
            <a:off x="8483600" y="6391816"/>
            <a:ext cx="660400" cy="426963"/>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82EF9F9-C4E8-46B2-BBF1-33E3162B856A}" type="slidenum">
              <a:rPr lang="ja-JP" altLang="en-US" smtClean="0"/>
              <a:pPr/>
              <a:t>91</a:t>
            </a:fld>
            <a:endParaRPr lang="ja-JP" altLang="en-US" dirty="0"/>
          </a:p>
        </p:txBody>
      </p:sp>
      <p:sp>
        <p:nvSpPr>
          <p:cNvPr id="2" name="テキスト ボックス 1">
            <a:extLst>
              <a:ext uri="{FF2B5EF4-FFF2-40B4-BE49-F238E27FC236}">
                <a16:creationId xmlns:a16="http://schemas.microsoft.com/office/drawing/2014/main" id="{C87E5586-E79C-CFF3-F7E7-8BB723A59ABC}"/>
              </a:ext>
            </a:extLst>
          </p:cNvPr>
          <p:cNvSpPr txBox="1"/>
          <p:nvPr/>
        </p:nvSpPr>
        <p:spPr>
          <a:xfrm>
            <a:off x="7466368" y="93272"/>
            <a:ext cx="1517650" cy="307777"/>
          </a:xfrm>
          <a:prstGeom prst="rect">
            <a:avLst/>
          </a:prstGeom>
          <a:noFill/>
        </p:spPr>
        <p:txBody>
          <a:bodyPr wrap="square">
            <a:spAutoFit/>
          </a:bodyPr>
          <a:lstStyle/>
          <a:p>
            <a:r>
              <a:rPr kumimoji="1" lang="ja-JP" altLang="en-US" sz="1400" dirty="0">
                <a:solidFill>
                  <a:schemeClr val="bg1"/>
                </a:solidFill>
                <a:latin typeface="Meiryo UI" panose="020B0604030504040204" pitchFamily="50" charset="-128"/>
                <a:ea typeface="Meiryo UI" panose="020B0604030504040204" pitchFamily="50" charset="-128"/>
              </a:rPr>
              <a:t>資料２－④ー３</a:t>
            </a:r>
          </a:p>
        </p:txBody>
      </p:sp>
      <p:sp>
        <p:nvSpPr>
          <p:cNvPr id="8" name="テキスト ボックス 7">
            <a:extLst>
              <a:ext uri="{FF2B5EF4-FFF2-40B4-BE49-F238E27FC236}">
                <a16:creationId xmlns:a16="http://schemas.microsoft.com/office/drawing/2014/main" id="{470E616E-6C29-4557-B59E-F5BF987C142D}"/>
              </a:ext>
            </a:extLst>
          </p:cNvPr>
          <p:cNvSpPr txBox="1"/>
          <p:nvPr/>
        </p:nvSpPr>
        <p:spPr>
          <a:xfrm>
            <a:off x="7394834" y="6504699"/>
            <a:ext cx="973408" cy="215444"/>
          </a:xfrm>
          <a:prstGeom prst="rect">
            <a:avLst/>
          </a:prstGeom>
          <a:solidFill>
            <a:schemeClr val="bg1"/>
          </a:solidFill>
          <a:ln>
            <a:solidFill>
              <a:schemeClr val="tx1"/>
            </a:solidFill>
          </a:ln>
        </p:spPr>
        <p:txBody>
          <a:bodyPr wrap="square" lIns="0" tIns="0" rIns="0" bIns="0" rtlCol="0">
            <a:spAutoFit/>
          </a:bodyPr>
          <a:lstStyle/>
          <a:p>
            <a:pPr algn="ctr"/>
            <a:r>
              <a:rPr lang="ja-JP" altLang="en-US" sz="1400" dirty="0">
                <a:solidFill>
                  <a:schemeClr val="bg2">
                    <a:lumMod val="50000"/>
                  </a:schemeClr>
                </a:solidFill>
                <a:latin typeface="Meiryo UI" panose="020B0604030504040204" pitchFamily="50" charset="-128"/>
                <a:ea typeface="Meiryo UI" panose="020B0604030504040204" pitchFamily="50" charset="-128"/>
                <a:hlinkClick r:id="rId4" action="ppaction://hlinksldjump">
                  <a:extLst>
                    <a:ext uri="{A12FA001-AC4F-418D-AE19-62706E023703}">
                      <ahyp:hlinkClr xmlns:ahyp="http://schemas.microsoft.com/office/drawing/2018/hyperlinkcolor" val="tx"/>
                    </a:ext>
                  </a:extLst>
                </a:hlinkClick>
              </a:rPr>
              <a:t>関連</a:t>
            </a:r>
            <a:r>
              <a:rPr lang="en-US" altLang="ja-JP" sz="1400" dirty="0">
                <a:solidFill>
                  <a:schemeClr val="bg2">
                    <a:lumMod val="50000"/>
                  </a:schemeClr>
                </a:solidFill>
                <a:latin typeface="Meiryo UI" panose="020B0604030504040204" pitchFamily="50" charset="-128"/>
                <a:ea typeface="Meiryo UI" panose="020B0604030504040204" pitchFamily="50" charset="-128"/>
                <a:hlinkClick r:id="rId4" action="ppaction://hlinksldjump">
                  <a:extLst>
                    <a:ext uri="{A12FA001-AC4F-418D-AE19-62706E023703}">
                      <ahyp:hlinkClr xmlns:ahyp="http://schemas.microsoft.com/office/drawing/2018/hyperlinkcolor" val="tx"/>
                    </a:ext>
                  </a:extLst>
                </a:hlinkClick>
              </a:rPr>
              <a:t>P85</a:t>
            </a:r>
            <a:endParaRPr kumimoji="1" lang="ja-JP" altLang="en-US" sz="1400" dirty="0">
              <a:solidFill>
                <a:schemeClr val="bg2">
                  <a:lumMod val="5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4497388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3856" y="0"/>
            <a:ext cx="9157855" cy="523220"/>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４</a:t>
            </a:r>
            <a:r>
              <a:rPr kumimoji="1" lang="en-US" altLang="ja-JP" sz="28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a:t>
            </a:r>
            <a:r>
              <a:rPr kumimoji="1" lang="ja-JP" altLang="en-US" sz="2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現計画の検証、課題抽出及び取組方針</a:t>
            </a:r>
            <a:endParaRPr kumimoji="1" lang="ja-JP" altLang="en-US" sz="28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endParaRPr>
          </a:p>
        </p:txBody>
      </p:sp>
      <p:sp>
        <p:nvSpPr>
          <p:cNvPr id="6" name="テキスト ボックス 5">
            <a:extLst>
              <a:ext uri="{FF2B5EF4-FFF2-40B4-BE49-F238E27FC236}">
                <a16:creationId xmlns:a16="http://schemas.microsoft.com/office/drawing/2014/main" id="{0777142B-D0A3-5606-4205-70667392AD44}"/>
              </a:ext>
            </a:extLst>
          </p:cNvPr>
          <p:cNvSpPr txBox="1"/>
          <p:nvPr/>
        </p:nvSpPr>
        <p:spPr>
          <a:xfrm>
            <a:off x="95417" y="1163378"/>
            <a:ext cx="3756503" cy="3046988"/>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a:t>
            </a: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現計画の記載内容</a:t>
            </a:r>
            <a:r>
              <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a:t>
            </a:r>
          </a:p>
          <a:p>
            <a:pPr marL="0" marR="0" lvl="0" indent="0" algn="l" defTabSz="925513"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大阪府技術職員には、施設の管理者として、現場の最前線に立ち、施設を良好に保つとともに不具合をいち早く察知、対処するなど府民の安全を確保する責務を果たすことや効率的・効果的に維持管理を進めていく上で、専門的な知識を備え、豊富な現場経験と一定の技術的知見などに基づいた適切な評価・判断を行うことができる高度な施設管理のマネジメント力が必要である。そのため、技術職員の人材育成および確保、技術力の向上と蓄積された技術の継承ができる持続可能な仕組みの構築を目指す。</a:t>
            </a: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p:txBody>
      </p:sp>
      <p:sp>
        <p:nvSpPr>
          <p:cNvPr id="12" name="フローチャート: 組合せ 11">
            <a:extLst>
              <a:ext uri="{FF2B5EF4-FFF2-40B4-BE49-F238E27FC236}">
                <a16:creationId xmlns:a16="http://schemas.microsoft.com/office/drawing/2014/main" id="{F965D7DF-BA96-68D1-1D48-00C7FD7194FE}"/>
              </a:ext>
            </a:extLst>
          </p:cNvPr>
          <p:cNvSpPr/>
          <p:nvPr/>
        </p:nvSpPr>
        <p:spPr>
          <a:xfrm rot="16200000">
            <a:off x="3305248" y="2118441"/>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Trebuchet MS"/>
              <a:ea typeface="HGｺﾞｼｯｸM" panose="020B0609000000000000" pitchFamily="49" charset="-128"/>
              <a:cs typeface="+mn-cs"/>
            </a:endParaRPr>
          </a:p>
        </p:txBody>
      </p:sp>
      <p:sp>
        <p:nvSpPr>
          <p:cNvPr id="13" name="テキスト ボックス 12">
            <a:extLst>
              <a:ext uri="{FF2B5EF4-FFF2-40B4-BE49-F238E27FC236}">
                <a16:creationId xmlns:a16="http://schemas.microsoft.com/office/drawing/2014/main" id="{17C78C04-4C91-40B5-8A1B-2873B1B2F9E6}"/>
              </a:ext>
            </a:extLst>
          </p:cNvPr>
          <p:cNvSpPr txBox="1"/>
          <p:nvPr/>
        </p:nvSpPr>
        <p:spPr>
          <a:xfrm>
            <a:off x="4372692" y="1193267"/>
            <a:ext cx="4509727" cy="1049739"/>
          </a:xfrm>
          <a:prstGeom prst="rect">
            <a:avLst/>
          </a:prstGeom>
          <a:noFill/>
          <a:ln>
            <a:solidFill>
              <a:schemeClr val="tx1"/>
            </a:solidFill>
          </a:ln>
        </p:spPr>
        <p:txBody>
          <a:bodyPr wrap="square" rtlCol="0">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a:t>
            </a: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検証</a:t>
            </a:r>
            <a:r>
              <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　　　Ａ：実施状況　　　　　　　〇　</a:t>
            </a: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　　　Ｂ：実施評価　　　　　　　〇　　</a:t>
            </a: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　　　Ｃ：将来（</a:t>
            </a:r>
            <a:r>
              <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10</a:t>
            </a: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年後の運用）　△</a:t>
            </a: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p:txBody>
      </p:sp>
      <p:sp>
        <p:nvSpPr>
          <p:cNvPr id="14" name="テキスト ボックス 13">
            <a:extLst>
              <a:ext uri="{FF2B5EF4-FFF2-40B4-BE49-F238E27FC236}">
                <a16:creationId xmlns:a16="http://schemas.microsoft.com/office/drawing/2014/main" id="{C496618E-4861-4C62-9518-E87B3D4E60C5}"/>
              </a:ext>
            </a:extLst>
          </p:cNvPr>
          <p:cNvSpPr txBox="1"/>
          <p:nvPr/>
        </p:nvSpPr>
        <p:spPr>
          <a:xfrm>
            <a:off x="4357045" y="2790581"/>
            <a:ext cx="4509727" cy="1015663"/>
          </a:xfrm>
          <a:prstGeom prst="rect">
            <a:avLst/>
          </a:prstGeom>
          <a:noFill/>
          <a:ln>
            <a:solidFill>
              <a:schemeClr val="tx1"/>
            </a:solid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a:t>
            </a: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課題</a:t>
            </a:r>
            <a:r>
              <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　　・職員が減少し、個人が担う業務量が増えることが懸念</a:t>
            </a: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　　　され、技術の継承に必要な時間が十分に確保できない。</a:t>
            </a: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p:txBody>
      </p:sp>
      <p:sp>
        <p:nvSpPr>
          <p:cNvPr id="15" name="テキスト ボックス 14">
            <a:extLst>
              <a:ext uri="{FF2B5EF4-FFF2-40B4-BE49-F238E27FC236}">
                <a16:creationId xmlns:a16="http://schemas.microsoft.com/office/drawing/2014/main" id="{09BF68D6-E11F-4D8E-B735-6AF075633E88}"/>
              </a:ext>
            </a:extLst>
          </p:cNvPr>
          <p:cNvSpPr txBox="1"/>
          <p:nvPr/>
        </p:nvSpPr>
        <p:spPr>
          <a:xfrm>
            <a:off x="4357044" y="4309809"/>
            <a:ext cx="4509727" cy="1200329"/>
          </a:xfrm>
          <a:prstGeom prst="rect">
            <a:avLst/>
          </a:prstGeom>
          <a:noFill/>
          <a:ln>
            <a:solidFill>
              <a:schemeClr val="tx1"/>
            </a:solid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a:t>
            </a: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取組方針</a:t>
            </a:r>
            <a:r>
              <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a:t>
            </a:r>
          </a:p>
          <a:p>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　　</a:t>
            </a:r>
            <a:endParaRPr lang="en-US" altLang="ja-JP" sz="1200" kern="100" dirty="0">
              <a:effectLst/>
              <a:latin typeface="HGｺﾞｼｯｸM 見出し"/>
            </a:endParaRPr>
          </a:p>
          <a:p>
            <a:r>
              <a:rPr kumimoji="1" lang="ja-JP" altLang="en-US" sz="1200" dirty="0"/>
              <a:t>・</a:t>
            </a:r>
            <a:r>
              <a:rPr kumimoji="1" lang="ja-JP" altLang="en-US" sz="1200" dirty="0">
                <a:latin typeface="Meiryo UI" panose="020B0604030504040204" pitchFamily="50" charset="-128"/>
                <a:ea typeface="Meiryo UI" panose="020B0604030504040204" pitchFamily="50" charset="-128"/>
                <a:cs typeface="Malgun Gothic Semilight" panose="020B0502040204020203" pitchFamily="50" charset="-128"/>
              </a:rPr>
              <a:t>職員の減少に対する個人にかかる業務負荷の軽減（時間の確保）</a:t>
            </a:r>
            <a:endParaRPr kumimoji="1" lang="en-US" altLang="ja-JP" sz="1200" dirty="0">
              <a:latin typeface="Meiryo UI" panose="020B0604030504040204" pitchFamily="50" charset="-128"/>
              <a:ea typeface="Meiryo UI" panose="020B0604030504040204" pitchFamily="50" charset="-128"/>
              <a:cs typeface="Malgun Gothic Semilight" panose="020B0502040204020203" pitchFamily="50" charset="-128"/>
            </a:endParaRPr>
          </a:p>
          <a:p>
            <a:r>
              <a:rPr lang="ja-JP" altLang="en-US" sz="1200" dirty="0">
                <a:latin typeface="Meiryo UI" panose="020B0604030504040204" pitchFamily="50" charset="-128"/>
                <a:ea typeface="Meiryo UI" panose="020B0604030504040204" pitchFamily="50" charset="-128"/>
                <a:cs typeface="Malgun Gothic Semilight" panose="020B0502040204020203" pitchFamily="50" charset="-128"/>
              </a:rPr>
              <a:t>　 </a:t>
            </a:r>
            <a:r>
              <a:rPr kumimoji="1" lang="ja-JP" altLang="en-US" sz="1200" dirty="0">
                <a:latin typeface="Meiryo UI" panose="020B0604030504040204" pitchFamily="50" charset="-128"/>
                <a:ea typeface="Meiryo UI" panose="020B0604030504040204" pitchFamily="50" charset="-128"/>
                <a:cs typeface="Malgun Gothic Semilight" panose="020B0502040204020203" pitchFamily="50" charset="-128"/>
              </a:rPr>
              <a:t>と技術水準（技術力）の維持を主目的としつつ、非常時の府民への  </a:t>
            </a:r>
            <a:endParaRPr kumimoji="1" lang="en-US" altLang="ja-JP" sz="1200" dirty="0">
              <a:latin typeface="Meiryo UI" panose="020B0604030504040204" pitchFamily="50" charset="-128"/>
              <a:ea typeface="Meiryo UI" panose="020B0604030504040204" pitchFamily="50" charset="-128"/>
              <a:cs typeface="Malgun Gothic Semilight" panose="020B0502040204020203" pitchFamily="50" charset="-128"/>
            </a:endParaRPr>
          </a:p>
          <a:p>
            <a:r>
              <a:rPr lang="en-US" altLang="ja-JP" sz="1200" dirty="0">
                <a:latin typeface="Meiryo UI" panose="020B0604030504040204" pitchFamily="50" charset="-128"/>
                <a:ea typeface="Meiryo UI" panose="020B0604030504040204" pitchFamily="50" charset="-128"/>
                <a:cs typeface="Malgun Gothic Semilight" panose="020B0502040204020203" pitchFamily="50" charset="-128"/>
              </a:rPr>
              <a:t>   </a:t>
            </a:r>
            <a:r>
              <a:rPr kumimoji="1" lang="ja-JP" altLang="en-US" sz="1200" dirty="0">
                <a:latin typeface="Meiryo UI" panose="020B0604030504040204" pitchFamily="50" charset="-128"/>
                <a:ea typeface="Meiryo UI" panose="020B0604030504040204" pitchFamily="50" charset="-128"/>
                <a:cs typeface="Malgun Gothic Semilight" panose="020B0502040204020203" pitchFamily="50" charset="-128"/>
              </a:rPr>
              <a:t>安全確保（防災上）も目的に、デジタル技術を活用していきたい。</a:t>
            </a:r>
            <a:endParaRPr lang="en-US" altLang="ja-JP" sz="1200" kern="100" dirty="0">
              <a:solidFill>
                <a:prstClr val="black"/>
              </a:solidFill>
              <a:latin typeface="Trebuchet MS"/>
              <a:ea typeface="HGｺﾞｼｯｸM" panose="020B0609000000000000" pitchFamily="49" charset="-128"/>
            </a:endParaRPr>
          </a:p>
          <a:p>
            <a:endParaRPr kumimoji="1" lang="en-US" altLang="ja-JP" sz="1200" dirty="0">
              <a:latin typeface="Meiryo UI" panose="020B0604030504040204" pitchFamily="50" charset="-128"/>
              <a:ea typeface="Meiryo UI" panose="020B0604030504040204" pitchFamily="50" charset="-128"/>
              <a:cs typeface="Malgun Gothic Semilight" panose="020B0502040204020203" pitchFamily="50" charset="-128"/>
            </a:endParaRPr>
          </a:p>
        </p:txBody>
      </p:sp>
      <p:sp>
        <p:nvSpPr>
          <p:cNvPr id="21" name="フローチャート: 組合せ 20">
            <a:extLst>
              <a:ext uri="{FF2B5EF4-FFF2-40B4-BE49-F238E27FC236}">
                <a16:creationId xmlns:a16="http://schemas.microsoft.com/office/drawing/2014/main" id="{29C00052-CE38-4A67-B45F-3594EA4CDF8C}"/>
              </a:ext>
            </a:extLst>
          </p:cNvPr>
          <p:cNvSpPr/>
          <p:nvPr/>
        </p:nvSpPr>
        <p:spPr>
          <a:xfrm>
            <a:off x="5702787" y="2493495"/>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Trebuchet MS"/>
              <a:ea typeface="HGｺﾞｼｯｸM" panose="020B0609000000000000" pitchFamily="49" charset="-128"/>
              <a:cs typeface="+mn-cs"/>
            </a:endParaRPr>
          </a:p>
        </p:txBody>
      </p:sp>
      <p:sp>
        <p:nvSpPr>
          <p:cNvPr id="22" name="フローチャート: 組合せ 21">
            <a:extLst>
              <a:ext uri="{FF2B5EF4-FFF2-40B4-BE49-F238E27FC236}">
                <a16:creationId xmlns:a16="http://schemas.microsoft.com/office/drawing/2014/main" id="{396BF503-DB6F-4E81-A443-EA15224116B3}"/>
              </a:ext>
            </a:extLst>
          </p:cNvPr>
          <p:cNvSpPr/>
          <p:nvPr/>
        </p:nvSpPr>
        <p:spPr>
          <a:xfrm>
            <a:off x="5720394" y="4012723"/>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Trebuchet MS"/>
              <a:ea typeface="HGｺﾞｼｯｸM" panose="020B0609000000000000" pitchFamily="49" charset="-128"/>
              <a:cs typeface="+mn-cs"/>
            </a:endParaRPr>
          </a:p>
        </p:txBody>
      </p:sp>
      <p:sp>
        <p:nvSpPr>
          <p:cNvPr id="17" name="スライド番号プレースホルダー 3">
            <a:extLst>
              <a:ext uri="{FF2B5EF4-FFF2-40B4-BE49-F238E27FC236}">
                <a16:creationId xmlns:a16="http://schemas.microsoft.com/office/drawing/2014/main" id="{4817F564-1214-4309-A864-D522B4F2ABF5}"/>
              </a:ext>
            </a:extLst>
          </p:cNvPr>
          <p:cNvSpPr txBox="1">
            <a:spLocks/>
          </p:cNvSpPr>
          <p:nvPr/>
        </p:nvSpPr>
        <p:spPr>
          <a:xfrm>
            <a:off x="8429787" y="6445705"/>
            <a:ext cx="66040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682EF9F9-C4E8-46B2-BBF1-33E3162B856A}" type="slidenum">
              <a:rPr kumimoji="1" lang="ja-JP" altLang="en-US" sz="1600" b="1" i="0" u="none" strike="noStrike" kern="1200" cap="none" spc="0" normalizeH="0" baseline="0" noProof="0" smtClean="0">
                <a:ln>
                  <a:noFill/>
                </a:ln>
                <a:solidFill>
                  <a:prstClr val="black">
                    <a:lumMod val="50000"/>
                    <a:lumOff val="50000"/>
                  </a:prstClr>
                </a:solidFill>
                <a:effectLst/>
                <a:uLnTx/>
                <a:uFillTx/>
                <a:latin typeface="Trebuchet MS"/>
                <a:ea typeface="HGｺﾞｼｯｸM" panose="020B0609000000000000" pitchFamily="49" charset="-128"/>
                <a:cs typeface="+mn-cs"/>
              </a:rPr>
              <a:pPr marL="0" marR="0" lvl="0" indent="0" algn="ctr" defTabSz="914400" rtl="0" eaLnBrk="1" fontAlgn="auto" latinLnBrk="0" hangingPunct="1">
                <a:lnSpc>
                  <a:spcPct val="100000"/>
                </a:lnSpc>
                <a:spcBef>
                  <a:spcPts val="0"/>
                </a:spcBef>
                <a:spcAft>
                  <a:spcPts val="0"/>
                </a:spcAft>
                <a:buClrTx/>
                <a:buSzTx/>
                <a:buFontTx/>
                <a:buNone/>
                <a:tabLst/>
                <a:defRPr/>
              </a:pPr>
              <a:t>92</a:t>
            </a:fld>
            <a:endParaRPr kumimoji="1" lang="ja-JP" altLang="en-US" sz="1600" b="1" i="0" u="none" strike="noStrike" kern="1200" cap="none" spc="0" normalizeH="0" baseline="0" noProof="0" dirty="0">
              <a:ln>
                <a:noFill/>
              </a:ln>
              <a:solidFill>
                <a:prstClr val="black">
                  <a:lumMod val="50000"/>
                  <a:lumOff val="50000"/>
                </a:prstClr>
              </a:solidFill>
              <a:effectLst/>
              <a:uLnTx/>
              <a:uFillTx/>
              <a:latin typeface="Trebuchet MS"/>
              <a:ea typeface="HGｺﾞｼｯｸM" panose="020B0609000000000000" pitchFamily="49" charset="-128"/>
              <a:cs typeface="+mn-cs"/>
            </a:endParaRPr>
          </a:p>
        </p:txBody>
      </p:sp>
      <p:sp>
        <p:nvSpPr>
          <p:cNvPr id="18" name="テキスト ボックス 17">
            <a:extLst>
              <a:ext uri="{FF2B5EF4-FFF2-40B4-BE49-F238E27FC236}">
                <a16:creationId xmlns:a16="http://schemas.microsoft.com/office/drawing/2014/main" id="{F058A196-F98C-46C1-B794-F1D914B7831B}"/>
              </a:ext>
            </a:extLst>
          </p:cNvPr>
          <p:cNvSpPr txBox="1"/>
          <p:nvPr/>
        </p:nvSpPr>
        <p:spPr>
          <a:xfrm>
            <a:off x="-13856" y="511482"/>
            <a:ext cx="9157856" cy="400110"/>
          </a:xfrm>
          <a:prstGeom prst="rect">
            <a:avLst/>
          </a:prstGeom>
          <a:solidFill>
            <a:srgbClr val="FFD653"/>
          </a:solidFill>
          <a:ln w="19050">
            <a:noFill/>
          </a:ln>
        </p:spPr>
        <p:txBody>
          <a:bodyPr wrap="square" rtlCol="0">
            <a:spAutoFit/>
          </a:bodyPr>
          <a:lstStyle/>
          <a:p>
            <a:r>
              <a:rPr lang="en-US" altLang="ja-JP" sz="2000" dirty="0">
                <a:latin typeface="Meiryo UI" pitchFamily="50" charset="-128"/>
                <a:ea typeface="Meiryo UI" pitchFamily="50" charset="-128"/>
                <a:cs typeface="Meiryo UI" pitchFamily="50" charset="-128"/>
              </a:rPr>
              <a:t>【</a:t>
            </a:r>
            <a:r>
              <a:rPr lang="ja-JP" altLang="en-US" sz="2000" dirty="0">
                <a:latin typeface="Meiryo UI" pitchFamily="50" charset="-128"/>
                <a:ea typeface="Meiryo UI" pitchFamily="50" charset="-128"/>
                <a:cs typeface="Meiryo UI" pitchFamily="50" charset="-128"/>
              </a:rPr>
              <a:t>第１回設備部会資料</a:t>
            </a:r>
            <a:r>
              <a:rPr lang="en-US" altLang="ja-JP" sz="2000" dirty="0">
                <a:latin typeface="Meiryo UI" pitchFamily="50" charset="-128"/>
                <a:ea typeface="Meiryo UI" pitchFamily="50" charset="-128"/>
                <a:cs typeface="Meiryo UI" pitchFamily="50" charset="-128"/>
              </a:rPr>
              <a:t>】</a:t>
            </a:r>
            <a:r>
              <a:rPr lang="ja-JP" altLang="en-US" sz="2000" dirty="0">
                <a:latin typeface="Meiryo UI" pitchFamily="50" charset="-128"/>
                <a:ea typeface="Meiryo UI" pitchFamily="50" charset="-128"/>
                <a:cs typeface="Meiryo UI" pitchFamily="50" charset="-128"/>
              </a:rPr>
              <a:t>　</a:t>
            </a:r>
            <a:r>
              <a:rPr kumimoji="1" lang="ja-JP" altLang="en-US" sz="2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 ⑰人材の育成と確保、技術力の向上と継承</a:t>
            </a:r>
            <a:r>
              <a:rPr kumimoji="1" lang="en-US" altLang="ja-JP" sz="2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r>
              <a:rPr kumimoji="1" lang="ja-JP" altLang="en-US" sz="2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海岸設備</a:t>
            </a:r>
            <a:r>
              <a:rPr kumimoji="1" lang="en-US" altLang="ja-JP" sz="2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endParaRPr lang="en-US" altLang="ja-JP" sz="2000" dirty="0">
              <a:latin typeface="Meiryo UI" pitchFamily="50" charset="-128"/>
              <a:ea typeface="Meiryo UI" pitchFamily="50" charset="-128"/>
              <a:cs typeface="Meiryo UI" pitchFamily="50" charset="-128"/>
            </a:endParaRPr>
          </a:p>
        </p:txBody>
      </p:sp>
      <p:sp>
        <p:nvSpPr>
          <p:cNvPr id="2" name="テキスト ボックス 1">
            <a:extLst>
              <a:ext uri="{FF2B5EF4-FFF2-40B4-BE49-F238E27FC236}">
                <a16:creationId xmlns:a16="http://schemas.microsoft.com/office/drawing/2014/main" id="{146837CE-E75D-EE3D-4D58-08248D6A1552}"/>
              </a:ext>
            </a:extLst>
          </p:cNvPr>
          <p:cNvSpPr txBox="1"/>
          <p:nvPr/>
        </p:nvSpPr>
        <p:spPr>
          <a:xfrm>
            <a:off x="7466368" y="93272"/>
            <a:ext cx="1517650" cy="307777"/>
          </a:xfrm>
          <a:prstGeom prst="rect">
            <a:avLst/>
          </a:prstGeom>
          <a:noFill/>
        </p:spPr>
        <p:txBody>
          <a:bodyPr wrap="square">
            <a:spAutoFit/>
          </a:bodyPr>
          <a:lstStyle/>
          <a:p>
            <a:r>
              <a:rPr kumimoji="1" lang="ja-JP" altLang="en-US" sz="1400" dirty="0">
                <a:solidFill>
                  <a:schemeClr val="bg1"/>
                </a:solidFill>
                <a:latin typeface="Meiryo UI" panose="020B0604030504040204" pitchFamily="50" charset="-128"/>
                <a:ea typeface="Meiryo UI" panose="020B0604030504040204" pitchFamily="50" charset="-128"/>
              </a:rPr>
              <a:t>資料２－④ー３</a:t>
            </a:r>
          </a:p>
        </p:txBody>
      </p:sp>
    </p:spTree>
    <p:extLst>
      <p:ext uri="{BB962C8B-B14F-4D97-AF65-F5344CB8AC3E}">
        <p14:creationId xmlns:p14="http://schemas.microsoft.com/office/powerpoint/2010/main" val="24367149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D0E64AEF-306F-0386-EBBB-2C3EC575DECB}"/>
              </a:ext>
            </a:extLst>
          </p:cNvPr>
          <p:cNvSpPr txBox="1"/>
          <p:nvPr/>
        </p:nvSpPr>
        <p:spPr>
          <a:xfrm>
            <a:off x="2170" y="0"/>
            <a:ext cx="9141830" cy="461665"/>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 行動計画見直し　新・旧対比表（海岸設備）</a:t>
            </a:r>
          </a:p>
        </p:txBody>
      </p:sp>
      <p:graphicFrame>
        <p:nvGraphicFramePr>
          <p:cNvPr id="5" name="表 4">
            <a:extLst>
              <a:ext uri="{FF2B5EF4-FFF2-40B4-BE49-F238E27FC236}">
                <a16:creationId xmlns:a16="http://schemas.microsoft.com/office/drawing/2014/main" id="{BFC0DCEE-B18A-F8C7-F65B-955F328CE58F}"/>
              </a:ext>
            </a:extLst>
          </p:cNvPr>
          <p:cNvGraphicFramePr>
            <a:graphicFrameLocks noGrp="1"/>
          </p:cNvGraphicFramePr>
          <p:nvPr/>
        </p:nvGraphicFramePr>
        <p:xfrm>
          <a:off x="115358" y="610639"/>
          <a:ext cx="8913284" cy="6114357"/>
        </p:xfrm>
        <a:graphic>
          <a:graphicData uri="http://schemas.openxmlformats.org/drawingml/2006/table">
            <a:tbl>
              <a:tblPr firstRow="1" bandRow="1">
                <a:tableStyleId>{5C22544A-7EE6-4342-B048-85BDC9FD1C3A}</a:tableStyleId>
              </a:tblPr>
              <a:tblGrid>
                <a:gridCol w="4456642">
                  <a:extLst>
                    <a:ext uri="{9D8B030D-6E8A-4147-A177-3AD203B41FA5}">
                      <a16:colId xmlns:a16="http://schemas.microsoft.com/office/drawing/2014/main" val="2164917302"/>
                    </a:ext>
                  </a:extLst>
                </a:gridCol>
                <a:gridCol w="4456642">
                  <a:extLst>
                    <a:ext uri="{9D8B030D-6E8A-4147-A177-3AD203B41FA5}">
                      <a16:colId xmlns:a16="http://schemas.microsoft.com/office/drawing/2014/main" val="3901752335"/>
                    </a:ext>
                  </a:extLst>
                </a:gridCol>
              </a:tblGrid>
              <a:tr h="269380">
                <a:tc>
                  <a:txBody>
                    <a:bodyPr/>
                    <a:lstStyle/>
                    <a:p>
                      <a:pPr algn="ctr"/>
                      <a:r>
                        <a:rPr kumimoji="1" lang="ja-JP" altLang="en-US" sz="1400" b="0" i="0" kern="1200" dirty="0">
                          <a:solidFill>
                            <a:schemeClr val="lt1"/>
                          </a:solidFill>
                          <a:effectLst/>
                          <a:latin typeface="+mn-lt"/>
                          <a:ea typeface="+mn-ea"/>
                          <a:cs typeface="+mn-cs"/>
                        </a:rPr>
                        <a:t>（現計画）​</a:t>
                      </a:r>
                      <a:endParaRPr kumimoji="1" lang="ja-JP" altLang="en-US" sz="14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ja-JP" sz="1400" b="0" i="0" kern="1200" dirty="0">
                          <a:solidFill>
                            <a:schemeClr val="lt1"/>
                          </a:solidFill>
                          <a:effectLst/>
                          <a:latin typeface="+mn-lt"/>
                          <a:ea typeface="+mn-ea"/>
                          <a:cs typeface="+mn-cs"/>
                        </a:rPr>
                        <a:t>（次期計画）</a:t>
                      </a:r>
                      <a:endParaRPr kumimoji="1" lang="ja-JP" altLang="en-US" sz="14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18167867"/>
                  </a:ext>
                </a:extLst>
              </a:tr>
              <a:tr h="234271">
                <a:tc gridSpan="2">
                  <a:txBody>
                    <a:bodyPr/>
                    <a:lstStyle/>
                    <a:p>
                      <a:pPr algn="l"/>
                      <a:r>
                        <a:rPr kumimoji="1" lang="ja-JP" altLang="en-US" sz="1200" dirty="0"/>
                        <a:t>　５</a:t>
                      </a:r>
                      <a:r>
                        <a:rPr kumimoji="1" lang="ja-JP"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持続可能な維持管理の仕組づくり</a:t>
                      </a:r>
                      <a:endParaRPr kumimoji="1" lang="ja-JP" altLang="en-US" sz="14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sz="14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03331307"/>
                  </a:ext>
                </a:extLst>
              </a:tr>
              <a:tr h="5610706">
                <a:tc>
                  <a:txBody>
                    <a:bodyPr/>
                    <a:lstStyle/>
                    <a:p>
                      <a:endParaRPr kumimoji="1" lang="ja-JP" alt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77543737"/>
                  </a:ext>
                </a:extLst>
              </a:tr>
            </a:tbl>
          </a:graphicData>
        </a:graphic>
      </p:graphicFrame>
      <p:pic>
        <p:nvPicPr>
          <p:cNvPr id="6" name="図 5">
            <a:extLst>
              <a:ext uri="{FF2B5EF4-FFF2-40B4-BE49-F238E27FC236}">
                <a16:creationId xmlns:a16="http://schemas.microsoft.com/office/drawing/2014/main" id="{E032143C-2350-464B-B1B7-CD3D843C2C4C}"/>
              </a:ext>
            </a:extLst>
          </p:cNvPr>
          <p:cNvPicPr>
            <a:picLocks noChangeAspect="1"/>
          </p:cNvPicPr>
          <p:nvPr/>
        </p:nvPicPr>
        <p:blipFill rotWithShape="1">
          <a:blip r:embed="rId2"/>
          <a:srcRect l="33678" t="10965" r="34827" b="7930"/>
          <a:stretch/>
        </p:blipFill>
        <p:spPr>
          <a:xfrm>
            <a:off x="536027" y="1129854"/>
            <a:ext cx="3431647" cy="5523196"/>
          </a:xfrm>
          <a:prstGeom prst="rect">
            <a:avLst/>
          </a:prstGeom>
        </p:spPr>
      </p:pic>
      <p:sp>
        <p:nvSpPr>
          <p:cNvPr id="7" name="スライド番号プレースホルダー 3">
            <a:extLst>
              <a:ext uri="{FF2B5EF4-FFF2-40B4-BE49-F238E27FC236}">
                <a16:creationId xmlns:a16="http://schemas.microsoft.com/office/drawing/2014/main" id="{29876894-6981-4072-81DC-45E926EB94DB}"/>
              </a:ext>
            </a:extLst>
          </p:cNvPr>
          <p:cNvSpPr txBox="1">
            <a:spLocks/>
          </p:cNvSpPr>
          <p:nvPr/>
        </p:nvSpPr>
        <p:spPr>
          <a:xfrm>
            <a:off x="8483600" y="6334006"/>
            <a:ext cx="660400" cy="426963"/>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82EF9F9-C4E8-46B2-BBF1-33E3162B856A}" type="slidenum">
              <a:rPr lang="ja-JP" altLang="en-US" smtClean="0"/>
              <a:pPr/>
              <a:t>93</a:t>
            </a:fld>
            <a:endParaRPr lang="ja-JP" altLang="en-US" dirty="0"/>
          </a:p>
        </p:txBody>
      </p:sp>
      <p:sp>
        <p:nvSpPr>
          <p:cNvPr id="2" name="テキスト ボックス 1">
            <a:extLst>
              <a:ext uri="{FF2B5EF4-FFF2-40B4-BE49-F238E27FC236}">
                <a16:creationId xmlns:a16="http://schemas.microsoft.com/office/drawing/2014/main" id="{64BE6D54-4DD6-8D42-03C0-26311AC48019}"/>
              </a:ext>
            </a:extLst>
          </p:cNvPr>
          <p:cNvSpPr txBox="1"/>
          <p:nvPr/>
        </p:nvSpPr>
        <p:spPr>
          <a:xfrm>
            <a:off x="7466368" y="93272"/>
            <a:ext cx="1517650" cy="307777"/>
          </a:xfrm>
          <a:prstGeom prst="rect">
            <a:avLst/>
          </a:prstGeom>
          <a:noFill/>
        </p:spPr>
        <p:txBody>
          <a:bodyPr wrap="square">
            <a:spAutoFit/>
          </a:bodyPr>
          <a:lstStyle/>
          <a:p>
            <a:r>
              <a:rPr kumimoji="1" lang="ja-JP" altLang="en-US" sz="1400" dirty="0">
                <a:solidFill>
                  <a:schemeClr val="bg1"/>
                </a:solidFill>
                <a:latin typeface="Meiryo UI" panose="020B0604030504040204" pitchFamily="50" charset="-128"/>
                <a:ea typeface="Meiryo UI" panose="020B0604030504040204" pitchFamily="50" charset="-128"/>
              </a:rPr>
              <a:t>資料２－④ー３</a:t>
            </a:r>
          </a:p>
        </p:txBody>
      </p:sp>
      <p:sp>
        <p:nvSpPr>
          <p:cNvPr id="8" name="テキスト ボックス 7">
            <a:extLst>
              <a:ext uri="{FF2B5EF4-FFF2-40B4-BE49-F238E27FC236}">
                <a16:creationId xmlns:a16="http://schemas.microsoft.com/office/drawing/2014/main" id="{2BE24513-F6DE-44D1-9B48-654011523DE3}"/>
              </a:ext>
            </a:extLst>
          </p:cNvPr>
          <p:cNvSpPr txBox="1"/>
          <p:nvPr/>
        </p:nvSpPr>
        <p:spPr>
          <a:xfrm>
            <a:off x="7394834" y="6504699"/>
            <a:ext cx="973408" cy="215444"/>
          </a:xfrm>
          <a:prstGeom prst="rect">
            <a:avLst/>
          </a:prstGeom>
          <a:solidFill>
            <a:schemeClr val="bg1"/>
          </a:solidFill>
          <a:ln>
            <a:solidFill>
              <a:schemeClr val="tx1"/>
            </a:solidFill>
          </a:ln>
        </p:spPr>
        <p:txBody>
          <a:bodyPr wrap="square" lIns="0" tIns="0" rIns="0" bIns="0" rtlCol="0">
            <a:spAutoFit/>
          </a:bodyPr>
          <a:lstStyle/>
          <a:p>
            <a:pPr algn="ctr"/>
            <a:r>
              <a:rPr lang="ja-JP" altLang="en-US" sz="1400" dirty="0">
                <a:solidFill>
                  <a:schemeClr val="bg2">
                    <a:lumMod val="50000"/>
                  </a:schemeClr>
                </a:solidFill>
                <a:latin typeface="Meiryo UI" panose="020B0604030504040204" pitchFamily="50" charset="-128"/>
                <a:ea typeface="Meiryo UI" panose="020B0604030504040204" pitchFamily="50" charset="-128"/>
                <a:hlinkClick r:id="rId3" action="ppaction://hlinksldjump">
                  <a:extLst>
                    <a:ext uri="{A12FA001-AC4F-418D-AE19-62706E023703}">
                      <ahyp:hlinkClr xmlns:ahyp="http://schemas.microsoft.com/office/drawing/2018/hyperlinkcolor" val="tx"/>
                    </a:ext>
                  </a:extLst>
                </a:hlinkClick>
              </a:rPr>
              <a:t>関連</a:t>
            </a:r>
            <a:r>
              <a:rPr lang="en-US" altLang="ja-JP" sz="1400" dirty="0">
                <a:solidFill>
                  <a:schemeClr val="bg2">
                    <a:lumMod val="50000"/>
                  </a:schemeClr>
                </a:solidFill>
                <a:latin typeface="Meiryo UI" panose="020B0604030504040204" pitchFamily="50" charset="-128"/>
                <a:ea typeface="Meiryo UI" panose="020B0604030504040204" pitchFamily="50" charset="-128"/>
                <a:hlinkClick r:id="rId3" action="ppaction://hlinksldjump">
                  <a:extLst>
                    <a:ext uri="{A12FA001-AC4F-418D-AE19-62706E023703}">
                      <ahyp:hlinkClr xmlns:ahyp="http://schemas.microsoft.com/office/drawing/2018/hyperlinkcolor" val="tx"/>
                    </a:ext>
                  </a:extLst>
                </a:hlinkClick>
              </a:rPr>
              <a:t>P85</a:t>
            </a:r>
            <a:endParaRPr kumimoji="1" lang="ja-JP" altLang="en-US" sz="1400" dirty="0">
              <a:solidFill>
                <a:schemeClr val="bg2">
                  <a:lumMod val="50000"/>
                </a:schemeClr>
              </a:solidFill>
              <a:latin typeface="Meiryo UI" panose="020B0604030504040204" pitchFamily="50" charset="-128"/>
              <a:ea typeface="Meiryo UI" panose="020B0604030504040204" pitchFamily="50" charset="-128"/>
            </a:endParaRPr>
          </a:p>
        </p:txBody>
      </p:sp>
      <p:pic>
        <p:nvPicPr>
          <p:cNvPr id="12" name="図 11">
            <a:extLst>
              <a:ext uri="{FF2B5EF4-FFF2-40B4-BE49-F238E27FC236}">
                <a16:creationId xmlns:a16="http://schemas.microsoft.com/office/drawing/2014/main" id="{5DB69E71-1430-4FE6-92B4-DB639C593968}"/>
              </a:ext>
            </a:extLst>
          </p:cNvPr>
          <p:cNvPicPr>
            <a:picLocks noChangeAspect="1"/>
          </p:cNvPicPr>
          <p:nvPr/>
        </p:nvPicPr>
        <p:blipFill rotWithShape="1">
          <a:blip r:embed="rId4"/>
          <a:srcRect l="35058" t="14975" r="36206" b="17404"/>
          <a:stretch/>
        </p:blipFill>
        <p:spPr>
          <a:xfrm>
            <a:off x="5036216" y="1177100"/>
            <a:ext cx="3619103" cy="5322746"/>
          </a:xfrm>
          <a:prstGeom prst="rect">
            <a:avLst/>
          </a:prstGeom>
        </p:spPr>
      </p:pic>
    </p:spTree>
    <p:extLst>
      <p:ext uri="{BB962C8B-B14F-4D97-AF65-F5344CB8AC3E}">
        <p14:creationId xmlns:p14="http://schemas.microsoft.com/office/powerpoint/2010/main" val="22492299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FDC77FED-ABAF-47C6-8CB1-8B7F3B35DF1A}"/>
              </a:ext>
            </a:extLst>
          </p:cNvPr>
          <p:cNvSpPr>
            <a:spLocks noChangeArrowheads="1"/>
          </p:cNvSpPr>
          <p:nvPr/>
        </p:nvSpPr>
        <p:spPr bwMode="auto">
          <a:xfrm>
            <a:off x="-12538" y="-66656"/>
            <a:ext cx="9156538" cy="545664"/>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68513" tIns="34256" rIns="68513" bIns="34256" anchor="ctr"/>
          <a:lstStyle/>
          <a:p>
            <a:pPr algn="just">
              <a:lnSpc>
                <a:spcPts val="975"/>
              </a:lnSpc>
              <a:defRPr/>
            </a:pPr>
            <a:endParaRPr lang="en-US" altLang="ja-JP" sz="2800" b="1" kern="100" dirty="0">
              <a:solidFill>
                <a:schemeClr val="bg1"/>
              </a:solidFill>
              <a:latin typeface="Century"/>
              <a:ea typeface="Meiryo UI"/>
              <a:cs typeface="Times New Roman"/>
            </a:endParaRPr>
          </a:p>
          <a:p>
            <a:pPr algn="just">
              <a:lnSpc>
                <a:spcPts val="975"/>
              </a:lnSpc>
              <a:defRPr/>
            </a:pPr>
            <a:endParaRPr lang="en-US" altLang="ja-JP" sz="2800" b="1" kern="100" dirty="0">
              <a:solidFill>
                <a:schemeClr val="bg1"/>
              </a:solidFill>
              <a:latin typeface="Century"/>
              <a:ea typeface="Meiryo UI"/>
              <a:cs typeface="Times New Roman"/>
            </a:endParaRPr>
          </a:p>
          <a:p>
            <a:pPr algn="just">
              <a:lnSpc>
                <a:spcPts val="975"/>
              </a:lnSpc>
              <a:defRPr/>
            </a:pPr>
            <a:r>
              <a:rPr lang="ja-JP" altLang="en-US" sz="2800" b="1" kern="100" dirty="0">
                <a:solidFill>
                  <a:schemeClr val="bg1"/>
                </a:solidFill>
                <a:latin typeface="Century"/>
                <a:ea typeface="Meiryo UI"/>
                <a:cs typeface="Times New Roman"/>
              </a:rPr>
              <a:t>　■行動計画の見直し　（海岸設備）</a:t>
            </a:r>
            <a:endParaRPr lang="en-US" altLang="zh-TW" sz="2800" b="1" dirty="0">
              <a:solidFill>
                <a:schemeClr val="bg1"/>
              </a:solidFill>
              <a:latin typeface="Meiryo UI" pitchFamily="50" charset="-128"/>
              <a:ea typeface="Meiryo UI" pitchFamily="50" charset="-128"/>
              <a:cs typeface="Meiryo UI" pitchFamily="50" charset="-128"/>
            </a:endParaRPr>
          </a:p>
        </p:txBody>
      </p:sp>
      <p:grpSp>
        <p:nvGrpSpPr>
          <p:cNvPr id="27" name="グループ化 26">
            <a:extLst>
              <a:ext uri="{FF2B5EF4-FFF2-40B4-BE49-F238E27FC236}">
                <a16:creationId xmlns:a16="http://schemas.microsoft.com/office/drawing/2014/main" id="{3FC1BF9C-7E99-4C77-B7E1-B784AC7D42A0}"/>
              </a:ext>
            </a:extLst>
          </p:cNvPr>
          <p:cNvGrpSpPr/>
          <p:nvPr/>
        </p:nvGrpSpPr>
        <p:grpSpPr>
          <a:xfrm>
            <a:off x="317634" y="479008"/>
            <a:ext cx="8537608" cy="5787038"/>
            <a:chOff x="6458286" y="844198"/>
            <a:chExt cx="5494814" cy="3266284"/>
          </a:xfrm>
          <a:solidFill>
            <a:schemeClr val="bg1"/>
          </a:solidFill>
        </p:grpSpPr>
        <p:sp>
          <p:nvSpPr>
            <p:cNvPr id="28" name="角丸四角形 147">
              <a:extLst>
                <a:ext uri="{FF2B5EF4-FFF2-40B4-BE49-F238E27FC236}">
                  <a16:creationId xmlns:a16="http://schemas.microsoft.com/office/drawing/2014/main" id="{D053310E-F58D-4D01-89E9-10A02CF3167F}"/>
                </a:ext>
              </a:extLst>
            </p:cNvPr>
            <p:cNvSpPr/>
            <p:nvPr/>
          </p:nvSpPr>
          <p:spPr>
            <a:xfrm>
              <a:off x="6458286" y="975512"/>
              <a:ext cx="5494814" cy="3134970"/>
            </a:xfrm>
            <a:prstGeom prst="roundRect">
              <a:avLst>
                <a:gd name="adj" fmla="val 1416"/>
              </a:avLst>
            </a:prstGeom>
            <a:grpFill/>
            <a:ln>
              <a:solidFill>
                <a:schemeClr val="tx1"/>
              </a:solidFill>
            </a:ln>
            <a:effectLst/>
          </p:spPr>
          <p:style>
            <a:lnRef idx="1">
              <a:schemeClr val="accent3"/>
            </a:lnRef>
            <a:fillRef idx="2">
              <a:schemeClr val="accent3"/>
            </a:fillRef>
            <a:effectRef idx="1">
              <a:schemeClr val="accent3"/>
            </a:effectRef>
            <a:fontRef idx="minor">
              <a:schemeClr val="dk1"/>
            </a:fontRef>
          </p:style>
          <p:txBody>
            <a:bodyPr anchor="ctr"/>
            <a:lstStyle/>
            <a:p>
              <a:pPr>
                <a:lnSpc>
                  <a:spcPts val="1125"/>
                </a:lnSpc>
                <a:defRPr/>
              </a:pPr>
              <a:endParaRPr lang="ja-JP" altLang="ja-JP" sz="1500" kern="100">
                <a:solidFill>
                  <a:prstClr val="black"/>
                </a:solidFill>
                <a:ea typeface="HG明朝B"/>
                <a:cs typeface="Times New Roman"/>
              </a:endParaRPr>
            </a:p>
          </p:txBody>
        </p:sp>
        <p:sp>
          <p:nvSpPr>
            <p:cNvPr id="29" name="テキスト ボックス 8">
              <a:extLst>
                <a:ext uri="{FF2B5EF4-FFF2-40B4-BE49-F238E27FC236}">
                  <a16:creationId xmlns:a16="http://schemas.microsoft.com/office/drawing/2014/main" id="{F8E1932D-5C39-4F00-ADA5-800EACE5B6F1}"/>
                </a:ext>
              </a:extLst>
            </p:cNvPr>
            <p:cNvSpPr txBox="1">
              <a:spLocks noChangeArrowheads="1"/>
            </p:cNvSpPr>
            <p:nvPr/>
          </p:nvSpPr>
          <p:spPr bwMode="auto">
            <a:xfrm>
              <a:off x="6507549" y="844198"/>
              <a:ext cx="1627712" cy="221543"/>
            </a:xfrm>
            <a:prstGeom prst="rect">
              <a:avLst/>
            </a:prstGeom>
            <a:grpFill/>
            <a:ln w="19050">
              <a:solidFill>
                <a:schemeClr val="tx1"/>
              </a:solidFill>
              <a:miter lim="800000"/>
              <a:headEnd/>
              <a:tailEnd/>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200" b="1">
                  <a:latin typeface="Meiryo UI" panose="020B0604030504040204" pitchFamily="50" charset="-128"/>
                  <a:ea typeface="Meiryo UI" panose="020B0604030504040204" pitchFamily="50" charset="-128"/>
                </a:rPr>
                <a:t>計画の構成</a:t>
              </a:r>
            </a:p>
          </p:txBody>
        </p:sp>
        <p:pic>
          <p:nvPicPr>
            <p:cNvPr id="30" name="図 2">
              <a:extLst>
                <a:ext uri="{FF2B5EF4-FFF2-40B4-BE49-F238E27FC236}">
                  <a16:creationId xmlns:a16="http://schemas.microsoft.com/office/drawing/2014/main" id="{3F5FBA59-A845-40EB-AB4C-FDE0A45DE53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07548" y="1195881"/>
              <a:ext cx="5390132" cy="282102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4" name="スライド番号プレースホルダー 3">
            <a:extLst>
              <a:ext uri="{FF2B5EF4-FFF2-40B4-BE49-F238E27FC236}">
                <a16:creationId xmlns:a16="http://schemas.microsoft.com/office/drawing/2014/main" id="{8E000369-BBC8-13CC-36F3-CFD3C7DE1093}"/>
              </a:ext>
            </a:extLst>
          </p:cNvPr>
          <p:cNvSpPr txBox="1">
            <a:spLocks/>
          </p:cNvSpPr>
          <p:nvPr/>
        </p:nvSpPr>
        <p:spPr>
          <a:xfrm>
            <a:off x="8483600" y="6530975"/>
            <a:ext cx="66040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82EF9F9-C4E8-46B2-BBF1-33E3162B856A}" type="slidenum">
              <a:rPr lang="ja-JP" altLang="en-US" smtClean="0"/>
              <a:pPr/>
              <a:t>83</a:t>
            </a:fld>
            <a:endParaRPr lang="ja-JP" altLang="en-US" dirty="0"/>
          </a:p>
        </p:txBody>
      </p:sp>
      <p:sp>
        <p:nvSpPr>
          <p:cNvPr id="3" name="正方形/長方形 2">
            <a:extLst>
              <a:ext uri="{FF2B5EF4-FFF2-40B4-BE49-F238E27FC236}">
                <a16:creationId xmlns:a16="http://schemas.microsoft.com/office/drawing/2014/main" id="{DE87A1DF-FD9A-DD83-811E-B39172D1616D}"/>
              </a:ext>
            </a:extLst>
          </p:cNvPr>
          <p:cNvSpPr/>
          <p:nvPr/>
        </p:nvSpPr>
        <p:spPr>
          <a:xfrm>
            <a:off x="4186989" y="1549667"/>
            <a:ext cx="2059807" cy="4206231"/>
          </a:xfrm>
          <a:prstGeom prst="rect">
            <a:avLst/>
          </a:prstGeom>
          <a:noFill/>
          <a:ln w="57150" cmpd="dbl">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矢印: 五方向 5">
            <a:extLst>
              <a:ext uri="{FF2B5EF4-FFF2-40B4-BE49-F238E27FC236}">
                <a16:creationId xmlns:a16="http://schemas.microsoft.com/office/drawing/2014/main" id="{5B9A0091-B2A0-C819-F473-B98F7A0C6F22}"/>
              </a:ext>
            </a:extLst>
          </p:cNvPr>
          <p:cNvSpPr/>
          <p:nvPr/>
        </p:nvSpPr>
        <p:spPr>
          <a:xfrm flipH="1">
            <a:off x="6246796" y="4384218"/>
            <a:ext cx="1568918" cy="798897"/>
          </a:xfrm>
          <a:prstGeom prst="homePlate">
            <a:avLst/>
          </a:prstGeom>
          <a:solidFill>
            <a:srgbClr val="FFFF00"/>
          </a:solidFill>
          <a:ln w="50800" cmpd="dbl">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rgbClr val="FF0000"/>
                </a:solidFill>
              </a:rPr>
              <a:t>設備関連</a:t>
            </a:r>
            <a:endParaRPr kumimoji="1" lang="en-US" altLang="ja-JP" dirty="0">
              <a:solidFill>
                <a:srgbClr val="FF0000"/>
              </a:solidFill>
            </a:endParaRPr>
          </a:p>
          <a:p>
            <a:pPr algn="ctr"/>
            <a:r>
              <a:rPr lang="ja-JP" altLang="en-US" dirty="0">
                <a:solidFill>
                  <a:srgbClr val="FF0000"/>
                </a:solidFill>
              </a:rPr>
              <a:t>（見直し）</a:t>
            </a:r>
            <a:endParaRPr kumimoji="1" lang="ja-JP" altLang="en-US" dirty="0">
              <a:solidFill>
                <a:srgbClr val="FF0000"/>
              </a:solidFill>
            </a:endParaRPr>
          </a:p>
        </p:txBody>
      </p:sp>
      <p:sp>
        <p:nvSpPr>
          <p:cNvPr id="5" name="テキスト ボックス 4">
            <a:extLst>
              <a:ext uri="{FF2B5EF4-FFF2-40B4-BE49-F238E27FC236}">
                <a16:creationId xmlns:a16="http://schemas.microsoft.com/office/drawing/2014/main" id="{1804C55C-4B3F-240B-0817-68B5E6F16560}"/>
              </a:ext>
            </a:extLst>
          </p:cNvPr>
          <p:cNvSpPr txBox="1"/>
          <p:nvPr/>
        </p:nvSpPr>
        <p:spPr>
          <a:xfrm>
            <a:off x="7466368" y="93272"/>
            <a:ext cx="1517650" cy="307777"/>
          </a:xfrm>
          <a:prstGeom prst="rect">
            <a:avLst/>
          </a:prstGeom>
          <a:noFill/>
        </p:spPr>
        <p:txBody>
          <a:bodyPr wrap="square">
            <a:spAutoFit/>
          </a:bodyPr>
          <a:lstStyle/>
          <a:p>
            <a:r>
              <a:rPr kumimoji="1" lang="ja-JP" altLang="en-US" sz="1400" dirty="0">
                <a:solidFill>
                  <a:schemeClr val="bg1"/>
                </a:solidFill>
                <a:latin typeface="Meiryo UI" panose="020B0604030504040204" pitchFamily="50" charset="-128"/>
                <a:ea typeface="Meiryo UI" panose="020B0604030504040204" pitchFamily="50" charset="-128"/>
              </a:rPr>
              <a:t>資料２－④ー３</a:t>
            </a:r>
          </a:p>
        </p:txBody>
      </p:sp>
    </p:spTree>
    <p:extLst>
      <p:ext uri="{BB962C8B-B14F-4D97-AF65-F5344CB8AC3E}">
        <p14:creationId xmlns:p14="http://schemas.microsoft.com/office/powerpoint/2010/main" val="2112938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a:extLst>
              <a:ext uri="{FF2B5EF4-FFF2-40B4-BE49-F238E27FC236}">
                <a16:creationId xmlns:a16="http://schemas.microsoft.com/office/drawing/2014/main" id="{222C6A26-9AC7-2E43-6F92-F9E05639BF5E}"/>
              </a:ext>
            </a:extLst>
          </p:cNvPr>
          <p:cNvSpPr>
            <a:spLocks noChangeArrowheads="1"/>
          </p:cNvSpPr>
          <p:nvPr/>
        </p:nvSpPr>
        <p:spPr bwMode="auto">
          <a:xfrm>
            <a:off x="-12700" y="0"/>
            <a:ext cx="9156538" cy="375164"/>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68513" tIns="34256" rIns="68513" bIns="34256" anchor="ctr"/>
          <a:lstStyle/>
          <a:p>
            <a:pPr marL="0" marR="0" lvl="0" indent="0" algn="just" defTabSz="914400" rtl="0" eaLnBrk="1" fontAlgn="auto" latinLnBrk="0" hangingPunct="1">
              <a:lnSpc>
                <a:spcPts val="975"/>
              </a:lnSpc>
              <a:spcBef>
                <a:spcPts val="0"/>
              </a:spcBef>
              <a:spcAft>
                <a:spcPts val="0"/>
              </a:spcAft>
              <a:buClrTx/>
              <a:buSzTx/>
              <a:buFontTx/>
              <a:buNone/>
              <a:tabLst/>
              <a:defRPr/>
            </a:pPr>
            <a:endParaRPr kumimoji="1" lang="en-US" altLang="ja-JP" sz="2800" b="1" i="0" u="none" strike="noStrike" kern="100" cap="none" spc="0" normalizeH="0" baseline="0" noProof="0" dirty="0">
              <a:ln>
                <a:noFill/>
              </a:ln>
              <a:solidFill>
                <a:prstClr val="white"/>
              </a:solidFill>
              <a:effectLst/>
              <a:uLnTx/>
              <a:uFillTx/>
              <a:latin typeface="Century"/>
              <a:ea typeface="Meiryo UI"/>
              <a:cs typeface="Times New Roman"/>
            </a:endParaRPr>
          </a:p>
          <a:p>
            <a:pPr marL="0" marR="0" lvl="0" indent="0" algn="just" defTabSz="914400" rtl="0" eaLnBrk="1" fontAlgn="auto" latinLnBrk="0" hangingPunct="1">
              <a:lnSpc>
                <a:spcPts val="975"/>
              </a:lnSpc>
              <a:spcBef>
                <a:spcPts val="0"/>
              </a:spcBef>
              <a:spcAft>
                <a:spcPts val="0"/>
              </a:spcAft>
              <a:buClrTx/>
              <a:buSzTx/>
              <a:buFontTx/>
              <a:buNone/>
              <a:tabLst/>
              <a:defRPr/>
            </a:pPr>
            <a:r>
              <a:rPr kumimoji="1" lang="ja-JP" altLang="en-US" sz="2800" b="1" i="0" u="none" strike="noStrike" kern="100" cap="none" spc="0" normalizeH="0" baseline="0" noProof="0" dirty="0">
                <a:ln>
                  <a:noFill/>
                </a:ln>
                <a:solidFill>
                  <a:prstClr val="white"/>
                </a:solidFill>
                <a:effectLst/>
                <a:uLnTx/>
                <a:uFillTx/>
                <a:latin typeface="Century"/>
                <a:ea typeface="Meiryo UI"/>
                <a:cs typeface="Times New Roman"/>
              </a:rPr>
              <a:t>　　　　　　</a:t>
            </a:r>
            <a:endParaRPr kumimoji="1" lang="en-US" altLang="ja-JP" sz="2800" b="1" i="0" u="none" strike="noStrike" kern="100" cap="none" spc="0" normalizeH="0" baseline="0" noProof="0" dirty="0">
              <a:ln>
                <a:noFill/>
              </a:ln>
              <a:solidFill>
                <a:prstClr val="white"/>
              </a:solidFill>
              <a:effectLst/>
              <a:uLnTx/>
              <a:uFillTx/>
              <a:latin typeface="Century"/>
              <a:ea typeface="Meiryo UI"/>
              <a:cs typeface="Times New Roman"/>
            </a:endParaRPr>
          </a:p>
          <a:p>
            <a:pPr marL="0" marR="0" lvl="0" indent="0" algn="just" defTabSz="914400" rtl="0" eaLnBrk="1" fontAlgn="auto" latinLnBrk="0" hangingPunct="1">
              <a:lnSpc>
                <a:spcPts val="975"/>
              </a:lnSpc>
              <a:spcBef>
                <a:spcPts val="0"/>
              </a:spcBef>
              <a:spcAft>
                <a:spcPts val="0"/>
              </a:spcAft>
              <a:buClrTx/>
              <a:buSzTx/>
              <a:buFontTx/>
              <a:buNone/>
              <a:tabLst/>
              <a:defRPr/>
            </a:pPr>
            <a:r>
              <a:rPr kumimoji="1" lang="ja-JP" altLang="en-US" sz="2800" b="1" i="0" u="none" strike="noStrike" kern="100" cap="none" spc="0" normalizeH="0" baseline="0" noProof="0" dirty="0">
                <a:ln>
                  <a:noFill/>
                </a:ln>
                <a:solidFill>
                  <a:prstClr val="white"/>
                </a:solidFill>
                <a:effectLst/>
                <a:uLnTx/>
                <a:uFillTx/>
                <a:latin typeface="Century"/>
                <a:ea typeface="Meiryo UI"/>
                <a:cs typeface="Times New Roman"/>
              </a:rPr>
              <a:t>■行動計画　見直し（海岸設備）</a:t>
            </a:r>
            <a:endParaRPr kumimoji="1" lang="en-US" altLang="zh-TW" sz="2800" b="1"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endParaRPr>
          </a:p>
        </p:txBody>
      </p:sp>
      <p:graphicFrame>
        <p:nvGraphicFramePr>
          <p:cNvPr id="4" name="表 5">
            <a:extLst>
              <a:ext uri="{FF2B5EF4-FFF2-40B4-BE49-F238E27FC236}">
                <a16:creationId xmlns:a16="http://schemas.microsoft.com/office/drawing/2014/main" id="{3E06C96D-5B5E-4D7C-8895-546D6993DB61}"/>
              </a:ext>
            </a:extLst>
          </p:cNvPr>
          <p:cNvGraphicFramePr>
            <a:graphicFrameLocks noGrp="1"/>
          </p:cNvGraphicFramePr>
          <p:nvPr>
            <p:extLst>
              <p:ext uri="{D42A27DB-BD31-4B8C-83A1-F6EECF244321}">
                <p14:modId xmlns:p14="http://schemas.microsoft.com/office/powerpoint/2010/main" val="3169856579"/>
              </p:ext>
            </p:extLst>
          </p:nvPr>
        </p:nvGraphicFramePr>
        <p:xfrm>
          <a:off x="262467" y="544579"/>
          <a:ext cx="8397440" cy="6105339"/>
        </p:xfrm>
        <a:graphic>
          <a:graphicData uri="http://schemas.openxmlformats.org/drawingml/2006/table">
            <a:tbl>
              <a:tblPr firstRow="1" bandRow="1">
                <a:tableStyleId>{7DF18680-E054-41AD-8BC1-D1AEF772440D}</a:tableStyleId>
              </a:tblPr>
              <a:tblGrid>
                <a:gridCol w="336640">
                  <a:extLst>
                    <a:ext uri="{9D8B030D-6E8A-4147-A177-3AD203B41FA5}">
                      <a16:colId xmlns:a16="http://schemas.microsoft.com/office/drawing/2014/main" val="3223860574"/>
                    </a:ext>
                  </a:extLst>
                </a:gridCol>
                <a:gridCol w="3048057">
                  <a:extLst>
                    <a:ext uri="{9D8B030D-6E8A-4147-A177-3AD203B41FA5}">
                      <a16:colId xmlns:a16="http://schemas.microsoft.com/office/drawing/2014/main" val="347574937"/>
                    </a:ext>
                  </a:extLst>
                </a:gridCol>
                <a:gridCol w="3363236">
                  <a:extLst>
                    <a:ext uri="{9D8B030D-6E8A-4147-A177-3AD203B41FA5}">
                      <a16:colId xmlns:a16="http://schemas.microsoft.com/office/drawing/2014/main" val="2649547323"/>
                    </a:ext>
                  </a:extLst>
                </a:gridCol>
                <a:gridCol w="1649507">
                  <a:extLst>
                    <a:ext uri="{9D8B030D-6E8A-4147-A177-3AD203B41FA5}">
                      <a16:colId xmlns:a16="http://schemas.microsoft.com/office/drawing/2014/main" val="1138605920"/>
                    </a:ext>
                  </a:extLst>
                </a:gridCol>
              </a:tblGrid>
              <a:tr h="350453">
                <a:tc>
                  <a:txBody>
                    <a:bodyPr/>
                    <a:lstStyle/>
                    <a:p>
                      <a:pPr algn="ctr"/>
                      <a:r>
                        <a:rPr kumimoji="1" lang="ja-JP" altLang="en-US" sz="1200" dirty="0"/>
                        <a:t>№</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u="none" strike="noStrike" kern="1200" cap="none" spc="0" normalizeH="0" baseline="0" noProof="0" dirty="0">
                          <a:ln>
                            <a:noFill/>
                          </a:ln>
                          <a:solidFill>
                            <a:prstClr val="white"/>
                          </a:solidFill>
                          <a:effectLst/>
                          <a:uLnTx/>
                          <a:uFillTx/>
                        </a:rPr>
                        <a:t>項　目</a:t>
                      </a:r>
                      <a:endParaRPr kumimoji="1" lang="ja-JP" altLang="en-US" sz="1200" b="1" i="0" u="none" strike="noStrike" kern="1200" cap="none" spc="0" normalizeH="0" baseline="0" noProof="0" dirty="0">
                        <a:ln>
                          <a:noFill/>
                        </a:ln>
                        <a:solidFill>
                          <a:prstClr val="white"/>
                        </a:solidFill>
                        <a:effectLst/>
                        <a:uLnTx/>
                        <a:uFillTx/>
                        <a:latin typeface="+mn-lt"/>
                        <a:ea typeface="+mn-ea"/>
                        <a:cs typeface="+mn-cs"/>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kumimoji="1" lang="ja-JP" altLang="en-US" sz="1200" dirty="0"/>
                        <a:t>細　目</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kumimoji="1" lang="ja-JP" altLang="en-US" sz="1200" dirty="0"/>
                        <a:t>見直し内容</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922659064"/>
                  </a:ext>
                </a:extLst>
              </a:tr>
              <a:tr h="362847">
                <a:tc>
                  <a:txBody>
                    <a:bodyPr/>
                    <a:lstStyle/>
                    <a:p>
                      <a:pPr algn="ctr"/>
                      <a:r>
                        <a:rPr kumimoji="1" lang="ja-JP" altLang="en-US" sz="1000" dirty="0"/>
                        <a:t>１</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kumimoji="1" lang="ja-JP" altLang="en-US" sz="1000" dirty="0"/>
                        <a:t>海岸設備長寿命化計画の構成</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kumimoji="1" lang="ja-JP" altLang="en-US" sz="1000" dirty="0"/>
                        <a:t>●本計画の構成 </a:t>
                      </a:r>
                    </a:p>
                    <a:p>
                      <a:r>
                        <a:rPr kumimoji="1" lang="ja-JP" altLang="en-US" sz="1000" dirty="0"/>
                        <a:t>●対象設備・対象期間</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endParaRPr kumimoji="1" lang="ja-JP" altLang="en-US" sz="1000"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348832388"/>
                  </a:ext>
                </a:extLst>
              </a:tr>
              <a:tr h="261707">
                <a:tc>
                  <a:txBody>
                    <a:bodyPr/>
                    <a:lstStyle/>
                    <a:p>
                      <a:pPr algn="ctr"/>
                      <a:r>
                        <a:rPr kumimoji="1" lang="ja-JP" altLang="en-US" sz="1000" dirty="0"/>
                        <a:t>２</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kumimoji="1" lang="ja-JP" altLang="en-US" sz="1000" dirty="0"/>
                        <a:t>海岸設備における維持管理・更新の現状と課題</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kumimoji="1" lang="zh-TW" altLang="en-US" sz="1000" dirty="0"/>
                        <a:t>●現状</a:t>
                      </a:r>
                      <a:r>
                        <a:rPr kumimoji="1" lang="ja-JP" altLang="en-US" sz="1000" strike="noStrike" baseline="0" dirty="0"/>
                        <a:t>、</a:t>
                      </a:r>
                      <a:r>
                        <a:rPr kumimoji="1" lang="zh-TW" altLang="en-US" sz="1000" dirty="0"/>
                        <a:t>課題認識</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endParaRPr kumimoji="1" lang="ja-JP" altLang="en-US" sz="1000"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938281616"/>
                  </a:ext>
                </a:extLst>
              </a:tr>
              <a:tr h="261707">
                <a:tc>
                  <a:txBody>
                    <a:bodyPr/>
                    <a:lstStyle/>
                    <a:p>
                      <a:pPr algn="ctr"/>
                      <a:r>
                        <a:rPr kumimoji="1" lang="ja-JP" altLang="en-US" sz="1000" dirty="0"/>
                        <a:t>３</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kumimoji="1" lang="ja-JP" altLang="en-US" sz="1000" dirty="0"/>
                        <a:t>戦略的維持管理の方針</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kumimoji="1" lang="ja-JP" altLang="en-US" sz="1000" dirty="0"/>
                        <a:t>●基本理念、維持管理の使命、基本方針</a:t>
                      </a:r>
                      <a:endParaRPr kumimoji="1" lang="ja-JP" altLang="en-US"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endParaRPr kumimoji="1" lang="ja-JP" altLang="en-US" sz="1000"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635583463"/>
                  </a:ext>
                </a:extLst>
              </a:tr>
              <a:tr h="337203">
                <a:tc>
                  <a:txBody>
                    <a:bodyPr/>
                    <a:lstStyle/>
                    <a:p>
                      <a:pPr algn="ctr"/>
                      <a:r>
                        <a:rPr kumimoji="1" lang="ja-JP" altLang="en-US" sz="1000" dirty="0"/>
                        <a:t>４</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kumimoji="1" lang="ja-JP" altLang="en-US" sz="1000" dirty="0"/>
                        <a:t>効率的・効果的な維持管理の推進</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kumimoji="1" lang="ja-JP" altLang="en-US" sz="1000" dirty="0"/>
                        <a:t>●維持管理業務のフロー、プロセス・ロードマップ</a:t>
                      </a:r>
                      <a:endParaRPr kumimoji="1" lang="ja-JP" altLang="en-US"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endParaRPr kumimoji="1" lang="ja-JP" altLang="en-US" sz="1000"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66233099"/>
                  </a:ext>
                </a:extLst>
              </a:tr>
              <a:tr h="502403">
                <a:tc>
                  <a:txBody>
                    <a:bodyPr/>
                    <a:lstStyle/>
                    <a:p>
                      <a:endParaRPr kumimoji="1" lang="ja-JP" altLang="en-US"/>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kumimoji="1" lang="ja-JP" altLang="en-US" sz="1000" dirty="0"/>
                        <a:t>１）点検、診断・評価の手法や体制等の充実</a:t>
                      </a:r>
                    </a:p>
                    <a:p>
                      <a:endParaRPr kumimoji="1" lang="ja-JP" altLang="en-US"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kumimoji="1" lang="ja-JP" altLang="en-US" sz="1000" dirty="0"/>
                        <a:t>●点検業務（点検～診断・評価）の充実</a:t>
                      </a:r>
                    </a:p>
                    <a:p>
                      <a:r>
                        <a:rPr kumimoji="1" lang="ja-JP" altLang="en-US" sz="1000" dirty="0"/>
                        <a:t>●点検業務のフロー、選定、実施</a:t>
                      </a:r>
                    </a:p>
                    <a:p>
                      <a:r>
                        <a:rPr kumimoji="1" lang="ja-JP" altLang="en-US" sz="1000" dirty="0"/>
                        <a:t>●点検業務における留意事項</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00"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384059684"/>
                  </a:ext>
                </a:extLst>
              </a:tr>
              <a:tr h="921073">
                <a:tc>
                  <a:txBody>
                    <a:bodyPr/>
                    <a:lstStyle/>
                    <a:p>
                      <a:endParaRPr kumimoji="1" lang="ja-JP" altLang="en-US"/>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kumimoji="1" lang="ja-JP" altLang="en-US" sz="1000" dirty="0"/>
                        <a:t>２）設備の特性に応じた維持管理手法の体系化</a:t>
                      </a:r>
                    </a:p>
                    <a:p>
                      <a:endParaRPr kumimoji="1" lang="ja-JP" altLang="en-US"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kumimoji="1" lang="ja-JP" altLang="en-US" sz="1000" dirty="0"/>
                        <a:t>●維持管理手法の設定</a:t>
                      </a:r>
                    </a:p>
                    <a:p>
                      <a:r>
                        <a:rPr kumimoji="1" lang="ja-JP" altLang="en-US" sz="1000" dirty="0"/>
                        <a:t>●維持管理手法の選定フロー</a:t>
                      </a:r>
                    </a:p>
                    <a:p>
                      <a:r>
                        <a:rPr kumimoji="1" lang="ja-JP" altLang="en-US" sz="1000" dirty="0"/>
                        <a:t>●</a:t>
                      </a:r>
                      <a:r>
                        <a:rPr kumimoji="1" lang="ja-JP" altLang="en-US" sz="1000" dirty="0">
                          <a:solidFill>
                            <a:schemeClr val="tx1"/>
                          </a:solidFill>
                        </a:rPr>
                        <a:t>維持</a:t>
                      </a:r>
                      <a:r>
                        <a:rPr kumimoji="1" lang="ja-JP" altLang="en-US" sz="1000" dirty="0"/>
                        <a:t>管理水準の設定 </a:t>
                      </a:r>
                    </a:p>
                    <a:p>
                      <a:r>
                        <a:rPr kumimoji="1" lang="ja-JP" altLang="en-US" sz="1000" dirty="0"/>
                        <a:t>●更新の考え方（目標寿命） </a:t>
                      </a:r>
                    </a:p>
                    <a:p>
                      <a:r>
                        <a:rPr kumimoji="1" lang="ja-JP" altLang="en-US" sz="1000" dirty="0"/>
                        <a:t>・考慮すべき視点と更新判定フロー</a:t>
                      </a:r>
                    </a:p>
                    <a:p>
                      <a:r>
                        <a:rPr kumimoji="1" lang="ja-JP" altLang="en-US" sz="1000" dirty="0"/>
                        <a:t>・更新の考え方にあたっての留意事項</a:t>
                      </a:r>
                      <a:endParaRPr kumimoji="1" lang="ja-JP" altLang="en-US"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kumimoji="1" lang="ja-JP" altLang="en-US" sz="1000" dirty="0"/>
                        <a:t>目標寿命の考え方に設備の細分化と項目追加</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253396977"/>
                  </a:ext>
                </a:extLst>
              </a:tr>
              <a:tr h="596589">
                <a:tc>
                  <a:txBody>
                    <a:bodyPr/>
                    <a:lstStyle/>
                    <a:p>
                      <a:endParaRPr kumimoji="1" lang="ja-JP" altLang="en-US"/>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kumimoji="1" lang="ja-JP" altLang="en-US" sz="1000" dirty="0"/>
                        <a:t>３）重点化指標・優先順位の考え方</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kumimoji="1" lang="ja-JP" altLang="en-US" sz="1000" dirty="0"/>
                        <a:t>●海岸設備における重点化指標・優先順位の考え方</a:t>
                      </a:r>
                    </a:p>
                    <a:p>
                      <a:r>
                        <a:rPr kumimoji="1" lang="ja-JP" altLang="en-US" sz="1000" dirty="0"/>
                        <a:t>・リスクに着目した重点化 の考え方</a:t>
                      </a:r>
                    </a:p>
                    <a:p>
                      <a:r>
                        <a:rPr kumimoji="1" lang="ja-JP" altLang="en-US" sz="1000" dirty="0"/>
                        <a:t>・重点化指標（優先順位の判断要素）</a:t>
                      </a:r>
                      <a:endParaRPr kumimoji="1" lang="ja-JP" altLang="en-US"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endParaRPr kumimoji="1" lang="ja-JP" altLang="en-US" sz="1000"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975413408"/>
                  </a:ext>
                </a:extLst>
              </a:tr>
              <a:tr h="362847">
                <a:tc>
                  <a:txBody>
                    <a:bodyPr/>
                    <a:lstStyle/>
                    <a:p>
                      <a:endParaRPr kumimoji="1" lang="ja-JP" altLang="en-US"/>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kumimoji="1" lang="ja-JP" altLang="en-US" sz="1000" dirty="0"/>
                        <a:t>４）日常的な維持管理の着実な実践</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kumimoji="1" lang="ja-JP" altLang="en-US" sz="1000" dirty="0"/>
                        <a:t>●維持管理作業計画の策定</a:t>
                      </a:r>
                    </a:p>
                    <a:p>
                      <a:r>
                        <a:rPr kumimoji="1" lang="ja-JP" altLang="en-US" sz="1000" dirty="0"/>
                        <a:t>●データの蓄積・管理</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kumimoji="1" lang="ja-JP" altLang="en-US" sz="1000" dirty="0"/>
                        <a:t>維持管理データベースの活用を明確化</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626072316"/>
                  </a:ext>
                </a:extLst>
              </a:tr>
              <a:tr h="362847">
                <a:tc>
                  <a:txBody>
                    <a:bodyPr/>
                    <a:lstStyle/>
                    <a:p>
                      <a:endParaRPr kumimoji="1" lang="ja-JP" altLang="en-US"/>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kumimoji="1" lang="ja-JP" altLang="en-US" sz="1000" dirty="0"/>
                        <a:t>５）維持管理を見通した新設工事上の工夫</a:t>
                      </a:r>
                      <a:endParaRPr kumimoji="1" lang="ja-JP" altLang="en-US"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kumimoji="1" lang="ja-JP" altLang="en-US" sz="1000" dirty="0"/>
                        <a:t>・ライフサイクルコスト縮減</a:t>
                      </a:r>
                    </a:p>
                    <a:p>
                      <a:r>
                        <a:rPr kumimoji="1" lang="ja-JP" altLang="en-US" sz="1000" dirty="0"/>
                        <a:t>・維持簡易段階における長寿命化に資する工夫</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endParaRPr kumimoji="1" lang="ja-JP" altLang="en-US" sz="1000"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149230110"/>
                  </a:ext>
                </a:extLst>
              </a:tr>
              <a:tr h="334935">
                <a:tc>
                  <a:txBody>
                    <a:bodyPr/>
                    <a:lstStyle/>
                    <a:p>
                      <a:endParaRPr kumimoji="1" lang="ja-JP" altLang="en-US"/>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kumimoji="1" lang="ja-JP" altLang="en-US" sz="1000" dirty="0"/>
                        <a:t>６）新たな技術、材料、工法の活用と促進策</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kumimoji="1" lang="ja-JP" altLang="en-US" sz="1000" dirty="0"/>
                        <a:t>●新材料、技術、新工法の開発、促進策</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endParaRPr kumimoji="1" lang="ja-JP" altLang="en-US" sz="1000"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618041359"/>
                  </a:ext>
                </a:extLst>
              </a:tr>
              <a:tr h="502403">
                <a:tc>
                  <a:txBody>
                    <a:bodyPr/>
                    <a:lstStyle/>
                    <a:p>
                      <a:r>
                        <a:rPr kumimoji="1" lang="ja-JP" altLang="en-US" sz="1000" dirty="0"/>
                        <a:t>５</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kumimoji="1" lang="ja-JP" altLang="en-US" sz="1000" dirty="0"/>
                        <a:t>持続可能な維持管理の仕組みづくり</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kumimoji="1" lang="ja-JP" altLang="en-US" sz="1000" dirty="0"/>
                        <a:t>●人材の育成と確保、技術力の向上と継承 </a:t>
                      </a:r>
                    </a:p>
                    <a:p>
                      <a:r>
                        <a:rPr kumimoji="1" lang="ja-JP" altLang="en-US" sz="1000" dirty="0"/>
                        <a:t>●現場や地域を重視した維持管理の実践 </a:t>
                      </a:r>
                    </a:p>
                    <a:p>
                      <a:r>
                        <a:rPr kumimoji="1" lang="ja-JP" altLang="en-US" sz="1000" dirty="0"/>
                        <a:t>●入札契約制度</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kumimoji="1" lang="ja-JP" altLang="en-US" sz="1000" dirty="0"/>
                        <a:t>デジタル技術の活用を追加</a:t>
                      </a:r>
                    </a:p>
                    <a:p>
                      <a:endParaRPr kumimoji="1" lang="ja-JP" altLang="en-US" sz="1000"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756497971"/>
                  </a:ext>
                </a:extLst>
              </a:tr>
              <a:tr h="226294">
                <a:tc>
                  <a:txBody>
                    <a:bodyPr/>
                    <a:lstStyle/>
                    <a:p>
                      <a:r>
                        <a:rPr kumimoji="1" lang="ja-JP" altLang="en-US" sz="1000" dirty="0"/>
                        <a:t>６</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kumimoji="1" lang="ja-JP" altLang="en-US" sz="1000" dirty="0"/>
                        <a:t>維持管理マネジメント体制</a:t>
                      </a:r>
                      <a:endParaRPr kumimoji="1" lang="ja-JP" altLang="en-US"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endParaRPr kumimoji="1" lang="ja-JP" altLang="en-US" sz="1000"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endParaRPr kumimoji="1" lang="ja-JP" altLang="en-US" sz="1000"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842096437"/>
                  </a:ext>
                </a:extLst>
              </a:tr>
              <a:tr h="362847">
                <a:tc>
                  <a:txBody>
                    <a:bodyPr/>
                    <a:lstStyle/>
                    <a:p>
                      <a:endParaRPr kumimoji="1" lang="ja-JP" altLang="en-US"/>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kumimoji="1" lang="ja-JP" altLang="en-US" sz="1000" dirty="0"/>
                        <a:t>１）マネジメント体制</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kumimoji="1" lang="ja-JP" altLang="en-US" sz="1000" dirty="0"/>
                        <a:t>●マネジメント体制の確立</a:t>
                      </a:r>
                    </a:p>
                    <a:p>
                      <a:r>
                        <a:rPr kumimoji="1" lang="ja-JP" altLang="en-US" sz="1000" dirty="0"/>
                        <a:t>●事業評価（効果）の検証 </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endParaRPr kumimoji="1" lang="ja-JP" altLang="en-US" sz="1000"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154484239"/>
                  </a:ext>
                </a:extLst>
              </a:tr>
            </a:tbl>
          </a:graphicData>
        </a:graphic>
      </p:graphicFrame>
      <p:sp>
        <p:nvSpPr>
          <p:cNvPr id="8" name="スライド番号プレースホルダー 3">
            <a:extLst>
              <a:ext uri="{FF2B5EF4-FFF2-40B4-BE49-F238E27FC236}">
                <a16:creationId xmlns:a16="http://schemas.microsoft.com/office/drawing/2014/main" id="{09861922-F497-49F6-A9BE-F1D1EBA67122}"/>
              </a:ext>
            </a:extLst>
          </p:cNvPr>
          <p:cNvSpPr txBox="1">
            <a:spLocks/>
          </p:cNvSpPr>
          <p:nvPr/>
        </p:nvSpPr>
        <p:spPr>
          <a:xfrm>
            <a:off x="8483600" y="6465912"/>
            <a:ext cx="660400" cy="426963"/>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82EF9F9-C4E8-46B2-BBF1-33E3162B856A}" type="slidenum">
              <a:rPr lang="ja-JP" altLang="en-US" smtClean="0"/>
              <a:pPr/>
              <a:t>84</a:t>
            </a:fld>
            <a:endParaRPr lang="ja-JP" altLang="en-US" dirty="0"/>
          </a:p>
        </p:txBody>
      </p:sp>
      <p:sp>
        <p:nvSpPr>
          <p:cNvPr id="2" name="テキスト ボックス 1">
            <a:extLst>
              <a:ext uri="{FF2B5EF4-FFF2-40B4-BE49-F238E27FC236}">
                <a16:creationId xmlns:a16="http://schemas.microsoft.com/office/drawing/2014/main" id="{00BFA9B5-0967-C471-A5DF-8BC17378DAED}"/>
              </a:ext>
            </a:extLst>
          </p:cNvPr>
          <p:cNvSpPr txBox="1"/>
          <p:nvPr/>
        </p:nvSpPr>
        <p:spPr>
          <a:xfrm>
            <a:off x="7466368" y="93272"/>
            <a:ext cx="1517650" cy="307777"/>
          </a:xfrm>
          <a:prstGeom prst="rect">
            <a:avLst/>
          </a:prstGeom>
          <a:noFill/>
        </p:spPr>
        <p:txBody>
          <a:bodyPr wrap="square">
            <a:spAutoFit/>
          </a:bodyPr>
          <a:lstStyle/>
          <a:p>
            <a:r>
              <a:rPr kumimoji="1" lang="ja-JP" altLang="en-US" sz="1400" dirty="0">
                <a:solidFill>
                  <a:schemeClr val="bg1"/>
                </a:solidFill>
                <a:latin typeface="Meiryo UI" panose="020B0604030504040204" pitchFamily="50" charset="-128"/>
                <a:ea typeface="Meiryo UI" panose="020B0604030504040204" pitchFamily="50" charset="-128"/>
              </a:rPr>
              <a:t>資料２－④ー３</a:t>
            </a:r>
          </a:p>
        </p:txBody>
      </p:sp>
    </p:spTree>
    <p:extLst>
      <p:ext uri="{BB962C8B-B14F-4D97-AF65-F5344CB8AC3E}">
        <p14:creationId xmlns:p14="http://schemas.microsoft.com/office/powerpoint/2010/main" val="42384938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2170" y="0"/>
            <a:ext cx="9141830" cy="954107"/>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４</a:t>
            </a:r>
            <a:r>
              <a:rPr kumimoji="1" lang="en-US" altLang="ja-JP" sz="28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a:t>
            </a:r>
            <a:r>
              <a:rPr kumimoji="1" lang="ja-JP" altLang="en-US" sz="2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現計画の検証、課題抽出及び取組方針</a:t>
            </a:r>
            <a:endParaRPr kumimoji="1" lang="ja-JP" altLang="en-US" sz="28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8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endParaRPr>
          </a:p>
        </p:txBody>
      </p:sp>
      <p:sp>
        <p:nvSpPr>
          <p:cNvPr id="9" name="テキスト ボックス 8">
            <a:extLst>
              <a:ext uri="{FF2B5EF4-FFF2-40B4-BE49-F238E27FC236}">
                <a16:creationId xmlns:a16="http://schemas.microsoft.com/office/drawing/2014/main" id="{A3960DFE-7576-46F2-A452-518A82907792}"/>
              </a:ext>
            </a:extLst>
          </p:cNvPr>
          <p:cNvSpPr txBox="1"/>
          <p:nvPr/>
        </p:nvSpPr>
        <p:spPr>
          <a:xfrm>
            <a:off x="73660" y="1063277"/>
            <a:ext cx="4057227" cy="369332"/>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◆検証結果に基づく課題と取組方針　</a:t>
            </a:r>
            <a:endParaRPr kumimoji="1" lang="en-US" altLang="ja-JP" sz="18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aphicFrame>
        <p:nvGraphicFramePr>
          <p:cNvPr id="10" name="表 9">
            <a:extLst>
              <a:ext uri="{FF2B5EF4-FFF2-40B4-BE49-F238E27FC236}">
                <a16:creationId xmlns:a16="http://schemas.microsoft.com/office/drawing/2014/main" id="{AD1BCF57-1CA4-4097-AD56-108D49E1F780}"/>
              </a:ext>
            </a:extLst>
          </p:cNvPr>
          <p:cNvGraphicFramePr>
            <a:graphicFrameLocks noGrp="1"/>
          </p:cNvGraphicFramePr>
          <p:nvPr>
            <p:extLst>
              <p:ext uri="{D42A27DB-BD31-4B8C-83A1-F6EECF244321}">
                <p14:modId xmlns:p14="http://schemas.microsoft.com/office/powerpoint/2010/main" val="757356933"/>
              </p:ext>
            </p:extLst>
          </p:nvPr>
        </p:nvGraphicFramePr>
        <p:xfrm>
          <a:off x="179512" y="1556792"/>
          <a:ext cx="8784976" cy="4206240"/>
        </p:xfrm>
        <a:graphic>
          <a:graphicData uri="http://schemas.openxmlformats.org/drawingml/2006/table">
            <a:tbl>
              <a:tblPr firstRow="1" bandRow="1">
                <a:tableStyleId>{5C22544A-7EE6-4342-B048-85BDC9FD1C3A}</a:tableStyleId>
              </a:tblPr>
              <a:tblGrid>
                <a:gridCol w="797146">
                  <a:extLst>
                    <a:ext uri="{9D8B030D-6E8A-4147-A177-3AD203B41FA5}">
                      <a16:colId xmlns:a16="http://schemas.microsoft.com/office/drawing/2014/main" val="1047732090"/>
                    </a:ext>
                  </a:extLst>
                </a:gridCol>
                <a:gridCol w="1511322">
                  <a:extLst>
                    <a:ext uri="{9D8B030D-6E8A-4147-A177-3AD203B41FA5}">
                      <a16:colId xmlns:a16="http://schemas.microsoft.com/office/drawing/2014/main" val="284509453"/>
                    </a:ext>
                  </a:extLst>
                </a:gridCol>
                <a:gridCol w="3380164">
                  <a:extLst>
                    <a:ext uri="{9D8B030D-6E8A-4147-A177-3AD203B41FA5}">
                      <a16:colId xmlns:a16="http://schemas.microsoft.com/office/drawing/2014/main" val="2342667164"/>
                    </a:ext>
                  </a:extLst>
                </a:gridCol>
                <a:gridCol w="3096344">
                  <a:extLst>
                    <a:ext uri="{9D8B030D-6E8A-4147-A177-3AD203B41FA5}">
                      <a16:colId xmlns:a16="http://schemas.microsoft.com/office/drawing/2014/main" val="3695324082"/>
                    </a:ext>
                  </a:extLst>
                </a:gridCol>
              </a:tblGrid>
              <a:tr h="260922">
                <a:tc>
                  <a:txBody>
                    <a:bodyPr/>
                    <a:lstStyle/>
                    <a:p>
                      <a:pPr algn="ctr"/>
                      <a:r>
                        <a:rPr kumimoji="1" lang="en-US" altLang="ja-JP" sz="1200" dirty="0">
                          <a:latin typeface="Meiryo UI" panose="020B0604030504040204" pitchFamily="50" charset="-128"/>
                          <a:ea typeface="Meiryo UI" panose="020B0604030504040204" pitchFamily="50" charset="-128"/>
                        </a:rPr>
                        <a:t>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rPr>
                        <a:t>項　目</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rPr>
                        <a:t>課　題</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200" dirty="0">
                          <a:latin typeface="Meiryo UI" panose="020B0604030504040204" pitchFamily="50" charset="-128"/>
                          <a:ea typeface="Meiryo UI" panose="020B0604030504040204" pitchFamily="50" charset="-128"/>
                        </a:rPr>
                        <a:t>取組方針</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8871926"/>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rPr>
                        <a:t>⑪</a:t>
                      </a:r>
                      <a:endParaRPr kumimoji="1" lang="en-US" altLang="ja-JP" sz="12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12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設備の寿命</a:t>
                      </a:r>
                      <a:endParaRPr kumimoji="1" lang="ja-JP" altLang="en-US" sz="12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endParaRPr lang="en-US" altLang="ja-JP" sz="1200" kern="100" dirty="0">
                        <a:latin typeface="Meiryo UI" panose="020B0604030504040204" pitchFamily="50" charset="-128"/>
                        <a:ea typeface="Meiryo UI" panose="020B0604030504040204" pitchFamily="50" charset="-128"/>
                      </a:endParaRPr>
                    </a:p>
                    <a:p>
                      <a:pPr algn="just"/>
                      <a:r>
                        <a:rPr lang="ja-JP" altLang="en-US" sz="1200" kern="100" dirty="0">
                          <a:latin typeface="Meiryo UI" panose="020B0604030504040204" pitchFamily="50" charset="-128"/>
                          <a:ea typeface="Meiryo UI" panose="020B0604030504040204" pitchFamily="50" charset="-128"/>
                        </a:rPr>
                        <a:t>同じ設備分類内で、寿命が異なるものが存在するが、</a:t>
                      </a:r>
                    </a:p>
                    <a:p>
                      <a:pPr algn="just"/>
                      <a:r>
                        <a:rPr lang="ja-JP" altLang="en-US" sz="1200" kern="100" dirty="0">
                          <a:latin typeface="Meiryo UI" panose="020B0604030504040204" pitchFamily="50" charset="-128"/>
                          <a:ea typeface="Meiryo UI" panose="020B0604030504040204" pitchFamily="50" charset="-128"/>
                        </a:rPr>
                        <a:t>類似設備の年数設定を参考に管理をしているものがある。</a:t>
                      </a:r>
                      <a:endParaRPr lang="en-US" altLang="ja-JP" sz="1200" kern="100" dirty="0">
                        <a:latin typeface="Meiryo UI" panose="020B0604030504040204" pitchFamily="50" charset="-128"/>
                        <a:ea typeface="Meiryo UI" panose="020B0604030504040204" pitchFamily="50" charset="-128"/>
                      </a:endParaRPr>
                    </a:p>
                    <a:p>
                      <a:endParaRPr lang="en-US" altLang="ja-JP" sz="1200" kern="100" dirty="0">
                        <a:effectLst/>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1200" kern="100" dirty="0">
                          <a:latin typeface="Meiryo UI" panose="020B0604030504040204" pitchFamily="50" charset="-128"/>
                          <a:ea typeface="Meiryo UI" panose="020B0604030504040204" pitchFamily="50" charset="-128"/>
                        </a:rPr>
                        <a:t>設備分類を追加、細分化することで、より適切な目標寿命の設定を行うなど、更に効率的・効果的な維持管理を目指す。</a:t>
                      </a:r>
                      <a:endParaRPr lang="en-US" altLang="ja-JP" sz="1200" kern="1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62020908"/>
                  </a:ext>
                </a:extLst>
              </a:tr>
              <a:tr h="70375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rPr>
                        <a:t>⑭</a:t>
                      </a:r>
                      <a:endParaRPr kumimoji="1" lang="en-US" altLang="ja-JP" sz="12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12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データの蓄積・管理</a:t>
                      </a:r>
                      <a:endParaRPr kumimoji="1" lang="ja-JP" altLang="en-US" sz="12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200" dirty="0">
                          <a:latin typeface="Meiryo UI" panose="020B0604030504040204" pitchFamily="50" charset="-128"/>
                          <a:ea typeface="Meiryo UI" panose="020B0604030504040204" pitchFamily="50" charset="-128"/>
                        </a:rPr>
                        <a:t>点検結果が紙による管理で、電子化できていないも</a:t>
                      </a:r>
                    </a:p>
                    <a:p>
                      <a:r>
                        <a:rPr kumimoji="1" lang="ja-JP" altLang="en-US" sz="1200" dirty="0">
                          <a:latin typeface="Meiryo UI" panose="020B0604030504040204" pitchFamily="50" charset="-128"/>
                          <a:ea typeface="Meiryo UI" panose="020B0604030504040204" pitchFamily="50" charset="-128"/>
                        </a:rPr>
                        <a:t>のがある。</a:t>
                      </a:r>
                    </a:p>
                    <a:p>
                      <a:endParaRPr kumimoji="1" lang="ja-JP" altLang="en-US" sz="12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ltLang="ja-JP" sz="1200" kern="100" dirty="0">
                        <a:effectLst/>
                        <a:latin typeface="Meiryo UI" panose="020B0604030504040204" pitchFamily="50" charset="-128"/>
                        <a:ea typeface="Meiryo UI" panose="020B0604030504040204" pitchFamily="50" charset="-128"/>
                      </a:endParaRPr>
                    </a:p>
                    <a:p>
                      <a:endParaRPr lang="en-US" altLang="ja-JP" sz="1200" kern="100" dirty="0">
                        <a:effectLst/>
                        <a:latin typeface="Meiryo UI" panose="020B0604030504040204" pitchFamily="50" charset="-128"/>
                        <a:ea typeface="Meiryo UI" panose="020B0604030504040204" pitchFamily="50" charset="-128"/>
                      </a:endParaRPr>
                    </a:p>
                    <a:p>
                      <a:r>
                        <a:rPr lang="ja-JP" altLang="en-US" sz="1200" kern="100" dirty="0">
                          <a:effectLst/>
                          <a:latin typeface="Meiryo UI" panose="020B0604030504040204" pitchFamily="50" charset="-128"/>
                          <a:ea typeface="Meiryo UI" panose="020B0604030504040204" pitchFamily="50" charset="-128"/>
                        </a:rPr>
                        <a:t>防災施設であり、常時稼働しておらず、計測頻度は少ないが、点検結果の電子データ蓄積に努め、データ蓄積による傾向管理に利用し充実を図る。</a:t>
                      </a:r>
                    </a:p>
                    <a:p>
                      <a:endParaRPr lang="ja-JP" altLang="en-US" sz="1200" kern="100" dirty="0">
                        <a:effectLst/>
                        <a:latin typeface="Meiryo UI" panose="020B0604030504040204" pitchFamily="50" charset="-128"/>
                        <a:ea typeface="Meiryo UI" panose="020B0604030504040204" pitchFamily="50" charset="-128"/>
                      </a:endParaRPr>
                    </a:p>
                    <a:p>
                      <a:endParaRPr lang="ja-JP" altLang="en-US" sz="1200" kern="100" dirty="0">
                        <a:effectLst/>
                        <a:highlight>
                          <a:srgbClr val="FFFF00"/>
                        </a:highlight>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65657078"/>
                  </a:ext>
                </a:extLst>
              </a:tr>
              <a:tr h="80461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rPr>
                        <a:t>⑰</a:t>
                      </a:r>
                      <a:endParaRPr kumimoji="1" lang="en-US" altLang="ja-JP" sz="12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12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人材の育成と確保、技術力の向上と継承</a:t>
                      </a:r>
                      <a:endParaRPr kumimoji="1" lang="ja-JP" altLang="en-US" sz="12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endParaRPr kumimoji="1" lang="en-US" altLang="ja-JP" sz="1200" dirty="0">
                        <a:latin typeface="Meiryo UI" panose="020B0604030504040204" pitchFamily="50" charset="-128"/>
                        <a:ea typeface="Meiryo UI" panose="020B0604030504040204" pitchFamily="50" charset="-128"/>
                      </a:endParaRPr>
                    </a:p>
                    <a:p>
                      <a:pPr algn="just"/>
                      <a:r>
                        <a:rPr kumimoji="1" lang="ja-JP" altLang="en-US" sz="1200" dirty="0">
                          <a:latin typeface="Meiryo UI" panose="020B0604030504040204" pitchFamily="50" charset="-128"/>
                          <a:ea typeface="Meiryo UI" panose="020B0604030504040204" pitchFamily="50" charset="-128"/>
                        </a:rPr>
                        <a:t>職員が減少し、個人が担う業務量が増えることが懸念され、技術の継承に必要な時間が十分に確保できない。</a:t>
                      </a:r>
                    </a:p>
                    <a:p>
                      <a:pPr algn="just"/>
                      <a:r>
                        <a:rPr kumimoji="1" lang="ja-JP" altLang="en-US" sz="1200" dirty="0">
                          <a:latin typeface="Meiryo UI" panose="020B0604030504040204" pitchFamily="50" charset="-128"/>
                          <a:ea typeface="Meiryo UI" panose="020B0604030504040204" pitchFamily="50" charset="-128"/>
                        </a:rPr>
                        <a:t>　</a:t>
                      </a:r>
                    </a:p>
                    <a:p>
                      <a:pPr algn="just"/>
                      <a:endParaRPr kumimoji="1" lang="ja-JP" altLang="en-US" sz="12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ltLang="ja-JP" sz="1200" kern="100" dirty="0">
                        <a:effectLst/>
                        <a:latin typeface="HGｺﾞｼｯｸM 見出し"/>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cs typeface="Malgun Gothic Semilight" panose="020B0502040204020203" pitchFamily="50" charset="-128"/>
                        </a:rPr>
                        <a:t>職員の減少に対する個人にかかる業務負荷の軽減（時間の確保）と技術水準（技術力）の維持を主目的としつつ、非常時の府民への安全確保（防災上）も目的に、デジタル技術を活用していきたい。</a:t>
                      </a:r>
                      <a:endParaRPr kumimoji="1" lang="en-US" altLang="ja-JP" sz="1200" kern="100" dirty="0">
                        <a:latin typeface="Meiryo UI" panose="020B0604030504040204" pitchFamily="50" charset="-128"/>
                        <a:ea typeface="Meiryo UI" panose="020B0604030504040204" pitchFamily="50" charset="-128"/>
                        <a:cs typeface="Malgun Gothic Semilight" panose="020B0502040204020203"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dirty="0">
                        <a:latin typeface="Meiryo UI" panose="020B0604030504040204" pitchFamily="50" charset="-128"/>
                        <a:ea typeface="Meiryo UI" panose="020B0604030504040204" pitchFamily="50" charset="-128"/>
                        <a:cs typeface="Malgun Gothic Semilight" panose="020B0502040204020203"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67825643"/>
                  </a:ext>
                </a:extLst>
              </a:tr>
            </a:tbl>
          </a:graphicData>
        </a:graphic>
      </p:graphicFrame>
      <p:sp>
        <p:nvSpPr>
          <p:cNvPr id="8" name="スライド番号プレースホルダー 3">
            <a:extLst>
              <a:ext uri="{FF2B5EF4-FFF2-40B4-BE49-F238E27FC236}">
                <a16:creationId xmlns:a16="http://schemas.microsoft.com/office/drawing/2014/main" id="{2DB0F510-1A45-46E6-AC3B-D3929FB067D8}"/>
              </a:ext>
            </a:extLst>
          </p:cNvPr>
          <p:cNvSpPr txBox="1">
            <a:spLocks/>
          </p:cNvSpPr>
          <p:nvPr/>
        </p:nvSpPr>
        <p:spPr>
          <a:xfrm>
            <a:off x="8429787" y="6445705"/>
            <a:ext cx="66040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682EF9F9-C4E8-46B2-BBF1-33E3162B856A}" type="slidenum">
              <a:rPr kumimoji="1" lang="ja-JP" altLang="en-US" sz="1600" b="1" i="0" u="none" strike="noStrike" kern="1200" cap="none" spc="0" normalizeH="0" baseline="0" noProof="0" smtClean="0">
                <a:ln>
                  <a:noFill/>
                </a:ln>
                <a:solidFill>
                  <a:prstClr val="black">
                    <a:lumMod val="50000"/>
                    <a:lumOff val="50000"/>
                  </a:prstClr>
                </a:solidFill>
                <a:effectLst/>
                <a:uLnTx/>
                <a:uFillTx/>
                <a:latin typeface="Trebuchet MS"/>
                <a:ea typeface="HGｺﾞｼｯｸM" panose="020B0609000000000000" pitchFamily="49" charset="-128"/>
                <a:cs typeface="+mn-cs"/>
              </a:rPr>
              <a:pPr marL="0" marR="0" lvl="0" indent="0" algn="ctr" defTabSz="914400" rtl="0" eaLnBrk="1" fontAlgn="auto" latinLnBrk="0" hangingPunct="1">
                <a:lnSpc>
                  <a:spcPct val="100000"/>
                </a:lnSpc>
                <a:spcBef>
                  <a:spcPts val="0"/>
                </a:spcBef>
                <a:spcAft>
                  <a:spcPts val="0"/>
                </a:spcAft>
                <a:buClrTx/>
                <a:buSzTx/>
                <a:buFontTx/>
                <a:buNone/>
                <a:tabLst/>
                <a:defRPr/>
              </a:pPr>
              <a:t>85</a:t>
            </a:fld>
            <a:endParaRPr kumimoji="1" lang="ja-JP" altLang="en-US" sz="1600" b="1" i="0" u="none" strike="noStrike" kern="1200" cap="none" spc="0" normalizeH="0" baseline="0" noProof="0" dirty="0">
              <a:ln>
                <a:noFill/>
              </a:ln>
              <a:solidFill>
                <a:prstClr val="black">
                  <a:lumMod val="50000"/>
                  <a:lumOff val="50000"/>
                </a:prstClr>
              </a:solidFill>
              <a:effectLst/>
              <a:uLnTx/>
              <a:uFillTx/>
              <a:latin typeface="Trebuchet MS"/>
              <a:ea typeface="HGｺﾞｼｯｸM" panose="020B0609000000000000" pitchFamily="49" charset="-128"/>
              <a:cs typeface="+mn-cs"/>
            </a:endParaRPr>
          </a:p>
        </p:txBody>
      </p:sp>
      <p:sp>
        <p:nvSpPr>
          <p:cNvPr id="12" name="テキスト ボックス 11">
            <a:extLst>
              <a:ext uri="{FF2B5EF4-FFF2-40B4-BE49-F238E27FC236}">
                <a16:creationId xmlns:a16="http://schemas.microsoft.com/office/drawing/2014/main" id="{7DC02D3D-9A1F-4F92-8D59-C29B851BC208}"/>
              </a:ext>
            </a:extLst>
          </p:cNvPr>
          <p:cNvSpPr txBox="1"/>
          <p:nvPr/>
        </p:nvSpPr>
        <p:spPr>
          <a:xfrm>
            <a:off x="0" y="569009"/>
            <a:ext cx="9144000" cy="400110"/>
          </a:xfrm>
          <a:prstGeom prst="rect">
            <a:avLst/>
          </a:prstGeom>
          <a:solidFill>
            <a:srgbClr val="FFD653"/>
          </a:solidFill>
          <a:ln w="19050">
            <a:noFill/>
          </a:ln>
        </p:spPr>
        <p:txBody>
          <a:bodyPr wrap="square" rtlCol="0">
            <a:spAutoFit/>
          </a:bodyPr>
          <a:lstStyle/>
          <a:p>
            <a:r>
              <a:rPr lang="en-US" altLang="ja-JP" sz="2000" dirty="0">
                <a:latin typeface="Meiryo UI" pitchFamily="50" charset="-128"/>
                <a:ea typeface="Meiryo UI" pitchFamily="50" charset="-128"/>
                <a:cs typeface="Meiryo UI" pitchFamily="50" charset="-128"/>
              </a:rPr>
              <a:t>【</a:t>
            </a:r>
            <a:r>
              <a:rPr lang="ja-JP" altLang="en-US" sz="2000" dirty="0">
                <a:latin typeface="Meiryo UI" pitchFamily="50" charset="-128"/>
                <a:ea typeface="Meiryo UI" pitchFamily="50" charset="-128"/>
                <a:cs typeface="Meiryo UI" pitchFamily="50" charset="-128"/>
              </a:rPr>
              <a:t>第１回設備部会資料</a:t>
            </a:r>
            <a:r>
              <a:rPr lang="en-US" altLang="ja-JP" sz="2000" dirty="0">
                <a:latin typeface="Meiryo UI" pitchFamily="50" charset="-128"/>
                <a:ea typeface="Meiryo UI" pitchFamily="50" charset="-128"/>
                <a:cs typeface="Meiryo UI" pitchFamily="50" charset="-128"/>
              </a:rPr>
              <a:t>】</a:t>
            </a:r>
            <a:r>
              <a:rPr lang="ja-JP" altLang="en-US" sz="2000" dirty="0">
                <a:latin typeface="Meiryo UI" pitchFamily="50" charset="-128"/>
                <a:ea typeface="Meiryo UI" pitchFamily="50" charset="-128"/>
                <a:cs typeface="Meiryo UI" pitchFamily="50" charset="-128"/>
              </a:rPr>
              <a:t>　</a:t>
            </a:r>
            <a:r>
              <a:rPr kumimoji="1" lang="ja-JP" altLang="en-US" sz="2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現計画における課題 </a:t>
            </a:r>
            <a:r>
              <a:rPr kumimoji="1" lang="en-US" altLang="ja-JP" sz="2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r>
              <a:rPr kumimoji="1" lang="ja-JP" altLang="en-US" sz="2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海岸設備</a:t>
            </a:r>
            <a:r>
              <a:rPr kumimoji="1" lang="en-US" altLang="ja-JP" sz="2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endParaRPr lang="en-US" altLang="ja-JP" sz="2000" dirty="0">
              <a:latin typeface="Meiryo UI" pitchFamily="50" charset="-128"/>
              <a:ea typeface="Meiryo UI" pitchFamily="50" charset="-128"/>
              <a:cs typeface="Meiryo UI" pitchFamily="50" charset="-128"/>
            </a:endParaRPr>
          </a:p>
        </p:txBody>
      </p:sp>
      <p:sp>
        <p:nvSpPr>
          <p:cNvPr id="2" name="テキスト ボックス 1">
            <a:extLst>
              <a:ext uri="{FF2B5EF4-FFF2-40B4-BE49-F238E27FC236}">
                <a16:creationId xmlns:a16="http://schemas.microsoft.com/office/drawing/2014/main" id="{5A03F08E-5FF3-0B15-CE61-E876D16B96FE}"/>
              </a:ext>
            </a:extLst>
          </p:cNvPr>
          <p:cNvSpPr txBox="1"/>
          <p:nvPr/>
        </p:nvSpPr>
        <p:spPr>
          <a:xfrm>
            <a:off x="7466368" y="93272"/>
            <a:ext cx="1517650" cy="307777"/>
          </a:xfrm>
          <a:prstGeom prst="rect">
            <a:avLst/>
          </a:prstGeom>
          <a:noFill/>
        </p:spPr>
        <p:txBody>
          <a:bodyPr wrap="square">
            <a:spAutoFit/>
          </a:bodyPr>
          <a:lstStyle/>
          <a:p>
            <a:r>
              <a:rPr kumimoji="1" lang="ja-JP" altLang="en-US" sz="1400" dirty="0">
                <a:solidFill>
                  <a:schemeClr val="bg1"/>
                </a:solidFill>
                <a:latin typeface="Meiryo UI" panose="020B0604030504040204" pitchFamily="50" charset="-128"/>
                <a:ea typeface="Meiryo UI" panose="020B0604030504040204" pitchFamily="50" charset="-128"/>
              </a:rPr>
              <a:t>資料２－④ー３</a:t>
            </a:r>
          </a:p>
        </p:txBody>
      </p:sp>
      <p:sp>
        <p:nvSpPr>
          <p:cNvPr id="11" name="テキスト ボックス 10">
            <a:extLst>
              <a:ext uri="{FF2B5EF4-FFF2-40B4-BE49-F238E27FC236}">
                <a16:creationId xmlns:a16="http://schemas.microsoft.com/office/drawing/2014/main" id="{0BFAB83A-98A4-4B4E-A49D-E4269A342A2E}"/>
              </a:ext>
            </a:extLst>
          </p:cNvPr>
          <p:cNvSpPr txBox="1"/>
          <p:nvPr/>
        </p:nvSpPr>
        <p:spPr>
          <a:xfrm>
            <a:off x="7322820" y="2621280"/>
            <a:ext cx="1616949" cy="184666"/>
          </a:xfrm>
          <a:prstGeom prst="rect">
            <a:avLst/>
          </a:prstGeom>
          <a:solidFill>
            <a:schemeClr val="bg1"/>
          </a:solidFill>
          <a:ln>
            <a:solidFill>
              <a:schemeClr val="tx1"/>
            </a:solidFill>
          </a:ln>
        </p:spPr>
        <p:txBody>
          <a:bodyPr wrap="square" lIns="0" tIns="0" rIns="0" bIns="0" rtlCol="0">
            <a:spAutoFit/>
          </a:bodyPr>
          <a:lstStyle/>
          <a:p>
            <a:pPr algn="ctr"/>
            <a:r>
              <a:rPr lang="ja-JP" altLang="en-US" sz="1200" dirty="0">
                <a:solidFill>
                  <a:schemeClr val="bg2">
                    <a:lumMod val="50000"/>
                  </a:schemeClr>
                </a:solidFill>
                <a:latin typeface="Meiryo UI" panose="020B0604030504040204" pitchFamily="50" charset="-128"/>
                <a:ea typeface="Meiryo UI" panose="020B0604030504040204" pitchFamily="50" charset="-128"/>
              </a:rPr>
              <a:t>関連</a:t>
            </a:r>
            <a:r>
              <a:rPr lang="en-US" altLang="ja-JP" sz="1200" dirty="0">
                <a:solidFill>
                  <a:schemeClr val="bg2">
                    <a:lumMod val="50000"/>
                  </a:schemeClr>
                </a:solidFill>
                <a:latin typeface="Meiryo UI" panose="020B0604030504040204" pitchFamily="50" charset="-128"/>
                <a:ea typeface="Meiryo UI" panose="020B0604030504040204" pitchFamily="50" charset="-128"/>
                <a:hlinkClick r:id="rId2" action="ppaction://hlinksldjump">
                  <a:extLst>
                    <a:ext uri="{A12FA001-AC4F-418D-AE19-62706E023703}">
                      <ahyp:hlinkClr xmlns:ahyp="http://schemas.microsoft.com/office/drawing/2018/hyperlinkcolor" val="tx"/>
                    </a:ext>
                  </a:extLst>
                </a:hlinkClick>
              </a:rPr>
              <a:t>P8</a:t>
            </a:r>
            <a:r>
              <a:rPr lang="ja-JP" altLang="en-US" sz="1200" dirty="0">
                <a:solidFill>
                  <a:schemeClr val="bg2">
                    <a:lumMod val="50000"/>
                  </a:schemeClr>
                </a:solidFill>
                <a:latin typeface="Meiryo UI" panose="020B0604030504040204" pitchFamily="50" charset="-128"/>
                <a:ea typeface="Meiryo UI" panose="020B0604030504040204" pitchFamily="50" charset="-128"/>
                <a:hlinkClick r:id="rId2" action="ppaction://hlinksldjump">
                  <a:extLst>
                    <a:ext uri="{A12FA001-AC4F-418D-AE19-62706E023703}">
                      <ahyp:hlinkClr xmlns:ahyp="http://schemas.microsoft.com/office/drawing/2018/hyperlinkcolor" val="tx"/>
                    </a:ext>
                  </a:extLst>
                </a:hlinkClick>
              </a:rPr>
              <a:t>６</a:t>
            </a:r>
            <a:r>
              <a:rPr lang="ja-JP" altLang="en-US" sz="1200" dirty="0">
                <a:solidFill>
                  <a:schemeClr val="bg2">
                    <a:lumMod val="50000"/>
                  </a:schemeClr>
                </a:solidFill>
                <a:latin typeface="Meiryo UI" panose="020B0604030504040204" pitchFamily="50" charset="-128"/>
                <a:ea typeface="Meiryo UI" panose="020B0604030504040204" pitchFamily="50" charset="-128"/>
              </a:rPr>
              <a:t>、</a:t>
            </a:r>
            <a:r>
              <a:rPr lang="en-US" altLang="ja-JP" sz="1200" dirty="0">
                <a:solidFill>
                  <a:schemeClr val="bg2">
                    <a:lumMod val="50000"/>
                  </a:schemeClr>
                </a:solidFill>
                <a:latin typeface="Meiryo UI" panose="020B0604030504040204" pitchFamily="50" charset="-128"/>
                <a:ea typeface="Meiryo UI" panose="020B0604030504040204" pitchFamily="50" charset="-128"/>
                <a:hlinkClick r:id="rId3" action="ppaction://hlinksldjump">
                  <a:extLst>
                    <a:ext uri="{A12FA001-AC4F-418D-AE19-62706E023703}">
                      <ahyp:hlinkClr xmlns:ahyp="http://schemas.microsoft.com/office/drawing/2018/hyperlinkcolor" val="tx"/>
                    </a:ext>
                  </a:extLst>
                </a:hlinkClick>
              </a:rPr>
              <a:t>P8</a:t>
            </a:r>
            <a:r>
              <a:rPr lang="ja-JP" altLang="en-US" sz="1200" dirty="0">
                <a:solidFill>
                  <a:schemeClr val="bg2">
                    <a:lumMod val="50000"/>
                  </a:schemeClr>
                </a:solidFill>
                <a:latin typeface="Meiryo UI" panose="020B0604030504040204" pitchFamily="50" charset="-128"/>
                <a:ea typeface="Meiryo UI" panose="020B0604030504040204" pitchFamily="50" charset="-128"/>
                <a:hlinkClick r:id="rId3" action="ppaction://hlinksldjump">
                  <a:extLst>
                    <a:ext uri="{A12FA001-AC4F-418D-AE19-62706E023703}">
                      <ahyp:hlinkClr xmlns:ahyp="http://schemas.microsoft.com/office/drawing/2018/hyperlinkcolor" val="tx"/>
                    </a:ext>
                  </a:extLst>
                </a:hlinkClick>
              </a:rPr>
              <a:t>７</a:t>
            </a:r>
            <a:r>
              <a:rPr lang="ja-JP" altLang="en-US" sz="1200" dirty="0">
                <a:solidFill>
                  <a:schemeClr val="bg2">
                    <a:lumMod val="50000"/>
                  </a:schemeClr>
                </a:solidFill>
                <a:latin typeface="Meiryo UI" panose="020B0604030504040204" pitchFamily="50" charset="-128"/>
                <a:ea typeface="Meiryo UI" panose="020B0604030504040204" pitchFamily="50" charset="-128"/>
              </a:rPr>
              <a:t>、</a:t>
            </a:r>
            <a:r>
              <a:rPr lang="en-US" altLang="ja-JP" sz="1200" dirty="0">
                <a:solidFill>
                  <a:schemeClr val="bg2">
                    <a:lumMod val="50000"/>
                  </a:schemeClr>
                </a:solidFill>
                <a:latin typeface="Meiryo UI" panose="020B0604030504040204" pitchFamily="50" charset="-128"/>
                <a:ea typeface="Meiryo UI" panose="020B0604030504040204" pitchFamily="50" charset="-128"/>
                <a:hlinkClick r:id="rId4" action="ppaction://hlinksldjump">
                  <a:extLst>
                    <a:ext uri="{A12FA001-AC4F-418D-AE19-62706E023703}">
                      <ahyp:hlinkClr xmlns:ahyp="http://schemas.microsoft.com/office/drawing/2018/hyperlinkcolor" val="tx"/>
                    </a:ext>
                  </a:extLst>
                </a:hlinkClick>
              </a:rPr>
              <a:t>P8</a:t>
            </a:r>
            <a:r>
              <a:rPr lang="ja-JP" altLang="en-US" sz="1200" dirty="0">
                <a:solidFill>
                  <a:schemeClr val="bg2">
                    <a:lumMod val="50000"/>
                  </a:schemeClr>
                </a:solidFill>
                <a:latin typeface="Meiryo UI" panose="020B0604030504040204" pitchFamily="50" charset="-128"/>
                <a:ea typeface="Meiryo UI" panose="020B0604030504040204" pitchFamily="50" charset="-128"/>
                <a:hlinkClick r:id="rId4" action="ppaction://hlinksldjump">
                  <a:extLst>
                    <a:ext uri="{A12FA001-AC4F-418D-AE19-62706E023703}">
                      <ahyp:hlinkClr xmlns:ahyp="http://schemas.microsoft.com/office/drawing/2018/hyperlinkcolor" val="tx"/>
                    </a:ext>
                  </a:extLst>
                </a:hlinkClick>
              </a:rPr>
              <a:t>８</a:t>
            </a:r>
            <a:r>
              <a:rPr lang="en-US" altLang="ja-JP" sz="1200" dirty="0">
                <a:solidFill>
                  <a:schemeClr val="bg2">
                    <a:lumMod val="50000"/>
                  </a:schemeClr>
                </a:solidFill>
                <a:latin typeface="Meiryo UI" panose="020B0604030504040204" pitchFamily="50" charset="-128"/>
                <a:ea typeface="Meiryo UI" panose="020B0604030504040204" pitchFamily="50" charset="-128"/>
                <a:hlinkClick r:id="rId4" action="ppaction://hlinksldjump">
                  <a:extLst>
                    <a:ext uri="{A12FA001-AC4F-418D-AE19-62706E023703}">
                      <ahyp:hlinkClr xmlns:ahyp="http://schemas.microsoft.com/office/drawing/2018/hyperlinkcolor" val="tx"/>
                    </a:ext>
                  </a:extLst>
                </a:hlinkClick>
              </a:rPr>
              <a:t> </a:t>
            </a:r>
            <a:endParaRPr kumimoji="1" lang="ja-JP" altLang="en-US" sz="1200" dirty="0">
              <a:solidFill>
                <a:schemeClr val="bg2">
                  <a:lumMod val="50000"/>
                </a:schemeClr>
              </a:solidFill>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1E3AF098-8BDE-4C15-AF35-C3D2C920EC5E}"/>
              </a:ext>
            </a:extLst>
          </p:cNvPr>
          <p:cNvSpPr txBox="1"/>
          <p:nvPr/>
        </p:nvSpPr>
        <p:spPr>
          <a:xfrm>
            <a:off x="7574280" y="4168140"/>
            <a:ext cx="1365487" cy="184666"/>
          </a:xfrm>
          <a:prstGeom prst="rect">
            <a:avLst/>
          </a:prstGeom>
          <a:solidFill>
            <a:schemeClr val="bg1"/>
          </a:solidFill>
          <a:ln>
            <a:solidFill>
              <a:schemeClr val="tx1"/>
            </a:solidFill>
          </a:ln>
        </p:spPr>
        <p:txBody>
          <a:bodyPr wrap="square" lIns="0" tIns="0" rIns="0" bIns="0" rtlCol="0">
            <a:spAutoFit/>
          </a:bodyPr>
          <a:lstStyle/>
          <a:p>
            <a:pPr algn="ctr"/>
            <a:r>
              <a:rPr lang="ja-JP" altLang="en-US" sz="1200" dirty="0">
                <a:solidFill>
                  <a:schemeClr val="bg2">
                    <a:lumMod val="50000"/>
                  </a:schemeClr>
                </a:solidFill>
                <a:latin typeface="Meiryo UI" panose="020B0604030504040204" pitchFamily="50" charset="-128"/>
                <a:ea typeface="Meiryo UI" panose="020B0604030504040204" pitchFamily="50" charset="-128"/>
              </a:rPr>
              <a:t>関連</a:t>
            </a:r>
            <a:r>
              <a:rPr lang="en-US" altLang="ja-JP" sz="1200" dirty="0">
                <a:solidFill>
                  <a:schemeClr val="bg2">
                    <a:lumMod val="50000"/>
                  </a:schemeClr>
                </a:solidFill>
                <a:latin typeface="Meiryo UI" panose="020B0604030504040204" pitchFamily="50" charset="-128"/>
                <a:ea typeface="Meiryo UI" panose="020B0604030504040204" pitchFamily="50" charset="-128"/>
                <a:hlinkClick r:id="rId5" action="ppaction://hlinksldjump">
                  <a:extLst>
                    <a:ext uri="{A12FA001-AC4F-418D-AE19-62706E023703}">
                      <ahyp:hlinkClr xmlns:ahyp="http://schemas.microsoft.com/office/drawing/2018/hyperlinkcolor" val="tx"/>
                    </a:ext>
                  </a:extLst>
                </a:hlinkClick>
              </a:rPr>
              <a:t>P89</a:t>
            </a:r>
            <a:r>
              <a:rPr lang="ja-JP" altLang="en-US" sz="1200" dirty="0">
                <a:solidFill>
                  <a:schemeClr val="bg2">
                    <a:lumMod val="50000"/>
                  </a:schemeClr>
                </a:solidFill>
                <a:latin typeface="Meiryo UI" panose="020B0604030504040204" pitchFamily="50" charset="-128"/>
                <a:ea typeface="Meiryo UI" panose="020B0604030504040204" pitchFamily="50" charset="-128"/>
              </a:rPr>
              <a:t>、</a:t>
            </a:r>
            <a:r>
              <a:rPr lang="en-US" altLang="ja-JP" sz="1200" dirty="0">
                <a:solidFill>
                  <a:schemeClr val="bg2">
                    <a:lumMod val="50000"/>
                  </a:schemeClr>
                </a:solidFill>
                <a:latin typeface="Meiryo UI" panose="020B0604030504040204" pitchFamily="50" charset="-128"/>
                <a:ea typeface="Meiryo UI" panose="020B0604030504040204" pitchFamily="50" charset="-128"/>
                <a:hlinkClick r:id="rId6" action="ppaction://hlinksldjump">
                  <a:extLst>
                    <a:ext uri="{A12FA001-AC4F-418D-AE19-62706E023703}">
                      <ahyp:hlinkClr xmlns:ahyp="http://schemas.microsoft.com/office/drawing/2018/hyperlinkcolor" val="tx"/>
                    </a:ext>
                  </a:extLst>
                </a:hlinkClick>
              </a:rPr>
              <a:t>P90</a:t>
            </a:r>
            <a:r>
              <a:rPr lang="ja-JP" altLang="en-US" sz="1200" dirty="0">
                <a:solidFill>
                  <a:schemeClr val="bg2">
                    <a:lumMod val="50000"/>
                  </a:schemeClr>
                </a:solidFill>
                <a:latin typeface="Meiryo UI" panose="020B0604030504040204" pitchFamily="50" charset="-128"/>
                <a:ea typeface="Meiryo UI" panose="020B0604030504040204" pitchFamily="50" charset="-128"/>
              </a:rPr>
              <a:t>、</a:t>
            </a:r>
            <a:r>
              <a:rPr lang="en-US" altLang="ja-JP" sz="1200" dirty="0">
                <a:solidFill>
                  <a:schemeClr val="bg2">
                    <a:lumMod val="50000"/>
                  </a:schemeClr>
                </a:solidFill>
                <a:latin typeface="Meiryo UI" panose="020B0604030504040204" pitchFamily="50" charset="-128"/>
                <a:ea typeface="Meiryo UI" panose="020B0604030504040204" pitchFamily="50" charset="-128"/>
                <a:hlinkClick r:id="rId7" action="ppaction://hlinksldjump">
                  <a:extLst>
                    <a:ext uri="{A12FA001-AC4F-418D-AE19-62706E023703}">
                      <ahyp:hlinkClr xmlns:ahyp="http://schemas.microsoft.com/office/drawing/2018/hyperlinkcolor" val="tx"/>
                    </a:ext>
                  </a:extLst>
                </a:hlinkClick>
              </a:rPr>
              <a:t>P91</a:t>
            </a:r>
            <a:endParaRPr kumimoji="1" lang="ja-JP" altLang="en-US" sz="1200" dirty="0">
              <a:solidFill>
                <a:schemeClr val="bg2">
                  <a:lumMod val="50000"/>
                </a:schemeClr>
              </a:solidFill>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40884753-6839-4781-A2C1-13328268BB74}"/>
              </a:ext>
            </a:extLst>
          </p:cNvPr>
          <p:cNvSpPr txBox="1"/>
          <p:nvPr/>
        </p:nvSpPr>
        <p:spPr>
          <a:xfrm>
            <a:off x="7627620" y="5530334"/>
            <a:ext cx="1312147" cy="184666"/>
          </a:xfrm>
          <a:prstGeom prst="rect">
            <a:avLst/>
          </a:prstGeom>
          <a:solidFill>
            <a:schemeClr val="bg1"/>
          </a:solidFill>
          <a:ln>
            <a:solidFill>
              <a:schemeClr val="tx1"/>
            </a:solidFill>
          </a:ln>
        </p:spPr>
        <p:txBody>
          <a:bodyPr wrap="square" lIns="0" tIns="0" rIns="0" bIns="0" rtlCol="0">
            <a:spAutoFit/>
          </a:bodyPr>
          <a:lstStyle/>
          <a:p>
            <a:pPr algn="ctr"/>
            <a:r>
              <a:rPr lang="ja-JP" altLang="en-US" sz="1200" dirty="0">
                <a:solidFill>
                  <a:schemeClr val="bg2">
                    <a:lumMod val="50000"/>
                  </a:schemeClr>
                </a:solidFill>
                <a:latin typeface="Meiryo UI" panose="020B0604030504040204" pitchFamily="50" charset="-128"/>
                <a:ea typeface="Meiryo UI" panose="020B0604030504040204" pitchFamily="50" charset="-128"/>
              </a:rPr>
              <a:t>関連</a:t>
            </a:r>
            <a:r>
              <a:rPr lang="en-US" altLang="ja-JP" sz="1200" dirty="0">
                <a:solidFill>
                  <a:schemeClr val="bg2">
                    <a:lumMod val="50000"/>
                  </a:schemeClr>
                </a:solidFill>
                <a:latin typeface="Meiryo UI" panose="020B0604030504040204" pitchFamily="50" charset="-128"/>
                <a:ea typeface="Meiryo UI" panose="020B0604030504040204" pitchFamily="50" charset="-128"/>
                <a:hlinkClick r:id="rId8" action="ppaction://hlinksldjump">
                  <a:extLst>
                    <a:ext uri="{A12FA001-AC4F-418D-AE19-62706E023703}">
                      <ahyp:hlinkClr xmlns:ahyp="http://schemas.microsoft.com/office/drawing/2018/hyperlinkcolor" val="tx"/>
                    </a:ext>
                  </a:extLst>
                </a:hlinkClick>
              </a:rPr>
              <a:t>P9</a:t>
            </a:r>
            <a:r>
              <a:rPr lang="ja-JP" altLang="en-US" sz="1200" dirty="0">
                <a:solidFill>
                  <a:schemeClr val="bg2">
                    <a:lumMod val="50000"/>
                  </a:schemeClr>
                </a:solidFill>
                <a:latin typeface="Meiryo UI" panose="020B0604030504040204" pitchFamily="50" charset="-128"/>
                <a:ea typeface="Meiryo UI" panose="020B0604030504040204" pitchFamily="50" charset="-128"/>
                <a:hlinkClick r:id="rId8" action="ppaction://hlinksldjump">
                  <a:extLst>
                    <a:ext uri="{A12FA001-AC4F-418D-AE19-62706E023703}">
                      <ahyp:hlinkClr xmlns:ahyp="http://schemas.microsoft.com/office/drawing/2018/hyperlinkcolor" val="tx"/>
                    </a:ext>
                  </a:extLst>
                </a:hlinkClick>
              </a:rPr>
              <a:t>２</a:t>
            </a:r>
            <a:r>
              <a:rPr lang="ja-JP" altLang="en-US" sz="1200" dirty="0">
                <a:solidFill>
                  <a:schemeClr val="bg2">
                    <a:lumMod val="50000"/>
                  </a:schemeClr>
                </a:solidFill>
                <a:latin typeface="Meiryo UI" panose="020B0604030504040204" pitchFamily="50" charset="-128"/>
                <a:ea typeface="Meiryo UI" panose="020B0604030504040204" pitchFamily="50" charset="-128"/>
              </a:rPr>
              <a:t>、</a:t>
            </a:r>
            <a:r>
              <a:rPr lang="en-US" altLang="ja-JP" sz="1200" dirty="0">
                <a:solidFill>
                  <a:schemeClr val="bg2">
                    <a:lumMod val="50000"/>
                  </a:schemeClr>
                </a:solidFill>
                <a:latin typeface="Meiryo UI" panose="020B0604030504040204" pitchFamily="50" charset="-128"/>
                <a:ea typeface="Meiryo UI" panose="020B0604030504040204" pitchFamily="50" charset="-128"/>
              </a:rPr>
              <a:t> </a:t>
            </a:r>
            <a:r>
              <a:rPr lang="en-US" altLang="ja-JP" sz="1200" dirty="0">
                <a:solidFill>
                  <a:schemeClr val="bg2">
                    <a:lumMod val="50000"/>
                  </a:schemeClr>
                </a:solidFill>
                <a:latin typeface="Meiryo UI" panose="020B0604030504040204" pitchFamily="50" charset="-128"/>
                <a:ea typeface="Meiryo UI" panose="020B0604030504040204" pitchFamily="50" charset="-128"/>
                <a:hlinkClick r:id="rId9" action="ppaction://hlinksldjump">
                  <a:extLst>
                    <a:ext uri="{A12FA001-AC4F-418D-AE19-62706E023703}">
                      <ahyp:hlinkClr xmlns:ahyp="http://schemas.microsoft.com/office/drawing/2018/hyperlinkcolor" val="tx"/>
                    </a:ext>
                  </a:extLst>
                </a:hlinkClick>
              </a:rPr>
              <a:t>P93</a:t>
            </a:r>
            <a:endParaRPr kumimoji="1" lang="ja-JP" altLang="en-US" sz="1200" dirty="0">
              <a:solidFill>
                <a:schemeClr val="bg2">
                  <a:lumMod val="50000"/>
                </a:schemeClr>
              </a:solidFill>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97BF4AE0-7085-4256-BC70-1790230B10A8}"/>
              </a:ext>
            </a:extLst>
          </p:cNvPr>
          <p:cNvSpPr txBox="1"/>
          <p:nvPr/>
        </p:nvSpPr>
        <p:spPr>
          <a:xfrm>
            <a:off x="6682740" y="6572065"/>
            <a:ext cx="1561264" cy="215444"/>
          </a:xfrm>
          <a:prstGeom prst="rect">
            <a:avLst/>
          </a:prstGeom>
          <a:solidFill>
            <a:schemeClr val="bg1"/>
          </a:solidFill>
          <a:ln>
            <a:solidFill>
              <a:schemeClr val="tx1"/>
            </a:solidFill>
          </a:ln>
        </p:spPr>
        <p:txBody>
          <a:bodyPr wrap="square" lIns="0" tIns="0" rIns="0" bIns="0" rtlCol="0">
            <a:spAutoFit/>
          </a:bodyPr>
          <a:lstStyle/>
          <a:p>
            <a:pPr algn="ctr"/>
            <a:r>
              <a:rPr kumimoji="1" lang="ja-JP" altLang="en-US" sz="1400" dirty="0">
                <a:solidFill>
                  <a:schemeClr val="bg2">
                    <a:lumMod val="50000"/>
                  </a:schemeClr>
                </a:solidFill>
                <a:latin typeface="Meiryo UI" panose="020B0604030504040204" pitchFamily="50" charset="-128"/>
                <a:ea typeface="Meiryo UI" panose="020B0604030504040204" pitchFamily="50" charset="-128"/>
                <a:hlinkClick r:id="rId10" action="ppaction://hlinkpres?slideindex=1&amp;slidetitle=">
                  <a:extLst>
                    <a:ext uri="{A12FA001-AC4F-418D-AE19-62706E023703}">
                      <ahyp:hlinkClr xmlns:ahyp="http://schemas.microsoft.com/office/drawing/2018/hyperlinkcolor" val="tx"/>
                    </a:ext>
                  </a:extLst>
                </a:hlinkClick>
              </a:rPr>
              <a:t>道路設備編</a:t>
            </a:r>
            <a:r>
              <a:rPr kumimoji="1" lang="en-US" altLang="ja-JP" sz="1400" dirty="0">
                <a:solidFill>
                  <a:schemeClr val="bg2">
                    <a:lumMod val="50000"/>
                  </a:schemeClr>
                </a:solidFill>
                <a:latin typeface="Meiryo UI" panose="020B0604030504040204" pitchFamily="50" charset="-128"/>
                <a:ea typeface="Meiryo UI" panose="020B0604030504040204" pitchFamily="50" charset="-128"/>
                <a:hlinkClick r:id="rId10" action="ppaction://hlinkpres?slideindex=1&amp;slidetitle=">
                  <a:extLst>
                    <a:ext uri="{A12FA001-AC4F-418D-AE19-62706E023703}">
                      <ahyp:hlinkClr xmlns:ahyp="http://schemas.microsoft.com/office/drawing/2018/hyperlinkcolor" val="tx"/>
                    </a:ext>
                  </a:extLst>
                </a:hlinkClick>
              </a:rPr>
              <a:t>P94</a:t>
            </a:r>
            <a:r>
              <a:rPr kumimoji="1" lang="ja-JP" altLang="en-US" sz="1400" dirty="0">
                <a:solidFill>
                  <a:schemeClr val="bg2">
                    <a:lumMod val="50000"/>
                  </a:schemeClr>
                </a:solidFill>
                <a:latin typeface="Meiryo UI" panose="020B0604030504040204" pitchFamily="50" charset="-128"/>
                <a:ea typeface="Meiryo UI" panose="020B0604030504040204" pitchFamily="50" charset="-128"/>
                <a:hlinkClick r:id="rId10" action="ppaction://hlinkpres?slideindex=1&amp;slidetitle=">
                  <a:extLst>
                    <a:ext uri="{A12FA001-AC4F-418D-AE19-62706E023703}">
                      <ahyp:hlinkClr xmlns:ahyp="http://schemas.microsoft.com/office/drawing/2018/hyperlinkcolor" val="tx"/>
                    </a:ext>
                  </a:extLst>
                </a:hlinkClick>
              </a:rPr>
              <a:t>へ</a:t>
            </a:r>
            <a:endParaRPr kumimoji="1" lang="ja-JP" altLang="en-US" sz="1400" dirty="0">
              <a:solidFill>
                <a:schemeClr val="bg2">
                  <a:lumMod val="5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6977130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3856" y="0"/>
            <a:ext cx="9157855" cy="523220"/>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４</a:t>
            </a:r>
            <a:r>
              <a:rPr kumimoji="1" lang="en-US" altLang="ja-JP" sz="28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a:t>
            </a:r>
            <a:r>
              <a:rPr kumimoji="1" lang="ja-JP" altLang="en-US" sz="2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現計画の検証、課題抽出及び</a:t>
            </a:r>
            <a:r>
              <a:rPr kumimoji="1" lang="ja-JP" altLang="en-US" sz="28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取組</a:t>
            </a:r>
            <a:r>
              <a:rPr kumimoji="1" lang="ja-JP" altLang="en-US" sz="2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方針</a:t>
            </a:r>
            <a:endParaRPr kumimoji="1" lang="ja-JP" altLang="en-US" sz="28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endParaRPr>
          </a:p>
        </p:txBody>
      </p:sp>
      <p:sp>
        <p:nvSpPr>
          <p:cNvPr id="6" name="テキスト ボックス 5">
            <a:extLst>
              <a:ext uri="{FF2B5EF4-FFF2-40B4-BE49-F238E27FC236}">
                <a16:creationId xmlns:a16="http://schemas.microsoft.com/office/drawing/2014/main" id="{0777142B-D0A3-5606-4205-70667392AD44}"/>
              </a:ext>
            </a:extLst>
          </p:cNvPr>
          <p:cNvSpPr txBox="1"/>
          <p:nvPr/>
        </p:nvSpPr>
        <p:spPr>
          <a:xfrm>
            <a:off x="95417" y="1163378"/>
            <a:ext cx="3756503" cy="5262979"/>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a:t>
            </a: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現計画の記載内容</a:t>
            </a:r>
            <a:r>
              <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a:t>
            </a:r>
          </a:p>
          <a:p>
            <a:pPr marL="0" marR="0" lvl="0" indent="0" algn="l" defTabSz="925513"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設備の劣化・損傷状況は、利用環境等の影響を受けるため、寿命を一律に定めることは困難である。しかしながら、更新の検討を行うための一つの目安として、公会計（減価償却の観点）や国の基準による耐用年数、過去からの使用実績等などを参考に設定する。</a:t>
            </a: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p:txBody>
      </p:sp>
      <p:sp>
        <p:nvSpPr>
          <p:cNvPr id="12" name="フローチャート: 組合せ 11">
            <a:extLst>
              <a:ext uri="{FF2B5EF4-FFF2-40B4-BE49-F238E27FC236}">
                <a16:creationId xmlns:a16="http://schemas.microsoft.com/office/drawing/2014/main" id="{F965D7DF-BA96-68D1-1D48-00C7FD7194FE}"/>
              </a:ext>
            </a:extLst>
          </p:cNvPr>
          <p:cNvSpPr/>
          <p:nvPr/>
        </p:nvSpPr>
        <p:spPr>
          <a:xfrm rot="16200000">
            <a:off x="3305248" y="2118441"/>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Trebuchet MS"/>
              <a:ea typeface="HGｺﾞｼｯｸM" panose="020B0609000000000000" pitchFamily="49" charset="-128"/>
              <a:cs typeface="+mn-cs"/>
            </a:endParaRPr>
          </a:p>
        </p:txBody>
      </p:sp>
      <p:pic>
        <p:nvPicPr>
          <p:cNvPr id="16" name="図 15">
            <a:extLst>
              <a:ext uri="{FF2B5EF4-FFF2-40B4-BE49-F238E27FC236}">
                <a16:creationId xmlns:a16="http://schemas.microsoft.com/office/drawing/2014/main" id="{334CBBB8-401A-426B-A752-EF0678D72E85}"/>
              </a:ext>
            </a:extLst>
          </p:cNvPr>
          <p:cNvPicPr>
            <a:picLocks noChangeAspect="1"/>
          </p:cNvPicPr>
          <p:nvPr/>
        </p:nvPicPr>
        <p:blipFill rotWithShape="1">
          <a:blip r:embed="rId3"/>
          <a:srcRect l="30313" t="35580" r="25588" b="7765"/>
          <a:stretch/>
        </p:blipFill>
        <p:spPr>
          <a:xfrm>
            <a:off x="217227" y="2629832"/>
            <a:ext cx="3512881" cy="2464616"/>
          </a:xfrm>
          <a:prstGeom prst="rect">
            <a:avLst/>
          </a:prstGeom>
        </p:spPr>
      </p:pic>
      <p:sp>
        <p:nvSpPr>
          <p:cNvPr id="15" name="テキスト ボックス 14">
            <a:extLst>
              <a:ext uri="{FF2B5EF4-FFF2-40B4-BE49-F238E27FC236}">
                <a16:creationId xmlns:a16="http://schemas.microsoft.com/office/drawing/2014/main" id="{7BA5E00C-AAAE-4CC5-AED7-BCE4EBECBB19}"/>
              </a:ext>
            </a:extLst>
          </p:cNvPr>
          <p:cNvSpPr txBox="1"/>
          <p:nvPr/>
        </p:nvSpPr>
        <p:spPr>
          <a:xfrm>
            <a:off x="4372692" y="1193267"/>
            <a:ext cx="4509727" cy="1049739"/>
          </a:xfrm>
          <a:prstGeom prst="rect">
            <a:avLst/>
          </a:prstGeom>
          <a:noFill/>
          <a:ln>
            <a:solidFill>
              <a:schemeClr val="tx1"/>
            </a:solidFill>
          </a:ln>
        </p:spPr>
        <p:txBody>
          <a:bodyPr wrap="square" rtlCol="0">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a:t>
            </a: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検証</a:t>
            </a:r>
            <a:r>
              <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　　　Ａ：実施状況　　　　　　　△　</a:t>
            </a: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　　　Ｂ：実施評価　　　　　　　△　　</a:t>
            </a: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　　　Ｃ：将来（</a:t>
            </a:r>
            <a:r>
              <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10</a:t>
            </a: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年後の運用）　△</a:t>
            </a: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p:txBody>
      </p:sp>
      <p:sp>
        <p:nvSpPr>
          <p:cNvPr id="20" name="テキスト ボックス 19">
            <a:extLst>
              <a:ext uri="{FF2B5EF4-FFF2-40B4-BE49-F238E27FC236}">
                <a16:creationId xmlns:a16="http://schemas.microsoft.com/office/drawing/2014/main" id="{DF5F1BF2-994F-4E75-A797-379E10CD06BA}"/>
              </a:ext>
            </a:extLst>
          </p:cNvPr>
          <p:cNvSpPr txBox="1"/>
          <p:nvPr/>
        </p:nvSpPr>
        <p:spPr>
          <a:xfrm>
            <a:off x="4357045" y="2790581"/>
            <a:ext cx="4509727" cy="1015663"/>
          </a:xfrm>
          <a:prstGeom prst="rect">
            <a:avLst/>
          </a:prstGeom>
          <a:noFill/>
          <a:ln>
            <a:solidFill>
              <a:schemeClr val="tx1"/>
            </a:solid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a:t>
            </a: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課題</a:t>
            </a:r>
            <a:r>
              <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　　・同じ設備分類内で、寿命が異なるものが存在するが、</a:t>
            </a: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　　　類似設備の年数設定を参考に管理をしているものが</a:t>
            </a: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　　　ある。</a:t>
            </a: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p:txBody>
      </p:sp>
      <p:sp>
        <p:nvSpPr>
          <p:cNvPr id="21" name="テキスト ボックス 20">
            <a:extLst>
              <a:ext uri="{FF2B5EF4-FFF2-40B4-BE49-F238E27FC236}">
                <a16:creationId xmlns:a16="http://schemas.microsoft.com/office/drawing/2014/main" id="{FC122909-E500-41AB-B45B-994B11DB5BFE}"/>
              </a:ext>
            </a:extLst>
          </p:cNvPr>
          <p:cNvSpPr txBox="1"/>
          <p:nvPr/>
        </p:nvSpPr>
        <p:spPr>
          <a:xfrm>
            <a:off x="4357044" y="4309809"/>
            <a:ext cx="4509727" cy="1015663"/>
          </a:xfrm>
          <a:prstGeom prst="rect">
            <a:avLst/>
          </a:prstGeom>
          <a:noFill/>
          <a:ln>
            <a:solidFill>
              <a:schemeClr val="tx1"/>
            </a:solid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a:t>
            </a: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取組方針</a:t>
            </a:r>
            <a:r>
              <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　　・設備分類を細分化、追加することで、より適切な目標</a:t>
            </a: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　　　寿命の設定を行うなど、更に効率的・効果的な維持管</a:t>
            </a: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　　　理を目指す。</a:t>
            </a: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p:txBody>
      </p:sp>
      <p:sp>
        <p:nvSpPr>
          <p:cNvPr id="22" name="フローチャート: 組合せ 21">
            <a:extLst>
              <a:ext uri="{FF2B5EF4-FFF2-40B4-BE49-F238E27FC236}">
                <a16:creationId xmlns:a16="http://schemas.microsoft.com/office/drawing/2014/main" id="{63A9B5AC-CB5F-4637-845A-6046681C7F51}"/>
              </a:ext>
            </a:extLst>
          </p:cNvPr>
          <p:cNvSpPr/>
          <p:nvPr/>
        </p:nvSpPr>
        <p:spPr>
          <a:xfrm>
            <a:off x="5702787" y="2493495"/>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Trebuchet MS"/>
              <a:ea typeface="HGｺﾞｼｯｸM" panose="020B0609000000000000" pitchFamily="49" charset="-128"/>
              <a:cs typeface="+mn-cs"/>
            </a:endParaRPr>
          </a:p>
        </p:txBody>
      </p:sp>
      <p:sp>
        <p:nvSpPr>
          <p:cNvPr id="23" name="フローチャート: 組合せ 22">
            <a:extLst>
              <a:ext uri="{FF2B5EF4-FFF2-40B4-BE49-F238E27FC236}">
                <a16:creationId xmlns:a16="http://schemas.microsoft.com/office/drawing/2014/main" id="{BB47292E-5D26-4FFB-B98D-6E51F5A99C94}"/>
              </a:ext>
            </a:extLst>
          </p:cNvPr>
          <p:cNvSpPr/>
          <p:nvPr/>
        </p:nvSpPr>
        <p:spPr>
          <a:xfrm>
            <a:off x="5720394" y="4012723"/>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Trebuchet MS"/>
              <a:ea typeface="HGｺﾞｼｯｸM" panose="020B0609000000000000" pitchFamily="49" charset="-128"/>
              <a:cs typeface="+mn-cs"/>
            </a:endParaRPr>
          </a:p>
        </p:txBody>
      </p:sp>
      <p:sp>
        <p:nvSpPr>
          <p:cNvPr id="17" name="スライド番号プレースホルダー 3">
            <a:extLst>
              <a:ext uri="{FF2B5EF4-FFF2-40B4-BE49-F238E27FC236}">
                <a16:creationId xmlns:a16="http://schemas.microsoft.com/office/drawing/2014/main" id="{6115AD80-EA55-4BBC-B026-D497D560B5D0}"/>
              </a:ext>
            </a:extLst>
          </p:cNvPr>
          <p:cNvSpPr txBox="1">
            <a:spLocks/>
          </p:cNvSpPr>
          <p:nvPr/>
        </p:nvSpPr>
        <p:spPr>
          <a:xfrm>
            <a:off x="8429787" y="6445705"/>
            <a:ext cx="66040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682EF9F9-C4E8-46B2-BBF1-33E3162B856A}" type="slidenum">
              <a:rPr kumimoji="1" lang="ja-JP" altLang="en-US" sz="1600" b="1" i="0" u="none" strike="noStrike" kern="1200" cap="none" spc="0" normalizeH="0" baseline="0" noProof="0" smtClean="0">
                <a:ln>
                  <a:noFill/>
                </a:ln>
                <a:solidFill>
                  <a:prstClr val="black">
                    <a:lumMod val="50000"/>
                    <a:lumOff val="50000"/>
                  </a:prstClr>
                </a:solidFill>
                <a:effectLst/>
                <a:uLnTx/>
                <a:uFillTx/>
                <a:latin typeface="Trebuchet MS"/>
                <a:ea typeface="HGｺﾞｼｯｸM" panose="020B0609000000000000" pitchFamily="49" charset="-128"/>
                <a:cs typeface="+mn-cs"/>
              </a:rPr>
              <a:pPr marL="0" marR="0" lvl="0" indent="0" algn="ctr" defTabSz="914400" rtl="0" eaLnBrk="1" fontAlgn="auto" latinLnBrk="0" hangingPunct="1">
                <a:lnSpc>
                  <a:spcPct val="100000"/>
                </a:lnSpc>
                <a:spcBef>
                  <a:spcPts val="0"/>
                </a:spcBef>
                <a:spcAft>
                  <a:spcPts val="0"/>
                </a:spcAft>
                <a:buClrTx/>
                <a:buSzTx/>
                <a:buFontTx/>
                <a:buNone/>
                <a:tabLst/>
                <a:defRPr/>
              </a:pPr>
              <a:t>86</a:t>
            </a:fld>
            <a:endParaRPr kumimoji="1" lang="ja-JP" altLang="en-US" sz="1600" b="1" i="0" u="none" strike="noStrike" kern="1200" cap="none" spc="0" normalizeH="0" baseline="0" noProof="0" dirty="0">
              <a:ln>
                <a:noFill/>
              </a:ln>
              <a:solidFill>
                <a:prstClr val="black">
                  <a:lumMod val="50000"/>
                  <a:lumOff val="50000"/>
                </a:prstClr>
              </a:solidFill>
              <a:effectLst/>
              <a:uLnTx/>
              <a:uFillTx/>
              <a:latin typeface="Trebuchet MS"/>
              <a:ea typeface="HGｺﾞｼｯｸM" panose="020B0609000000000000" pitchFamily="49" charset="-128"/>
              <a:cs typeface="+mn-cs"/>
            </a:endParaRPr>
          </a:p>
        </p:txBody>
      </p:sp>
      <p:sp>
        <p:nvSpPr>
          <p:cNvPr id="18" name="テキスト ボックス 17">
            <a:extLst>
              <a:ext uri="{FF2B5EF4-FFF2-40B4-BE49-F238E27FC236}">
                <a16:creationId xmlns:a16="http://schemas.microsoft.com/office/drawing/2014/main" id="{2B597C09-3F2C-4ACB-8ADE-BACB38B2FE9D}"/>
              </a:ext>
            </a:extLst>
          </p:cNvPr>
          <p:cNvSpPr txBox="1"/>
          <p:nvPr/>
        </p:nvSpPr>
        <p:spPr>
          <a:xfrm>
            <a:off x="0" y="512899"/>
            <a:ext cx="9144000" cy="400110"/>
          </a:xfrm>
          <a:prstGeom prst="rect">
            <a:avLst/>
          </a:prstGeom>
          <a:solidFill>
            <a:srgbClr val="FFD653"/>
          </a:solidFill>
          <a:ln w="19050">
            <a:noFill/>
          </a:ln>
        </p:spPr>
        <p:txBody>
          <a:bodyPr wrap="square" rtlCol="0">
            <a:spAutoFit/>
          </a:bodyPr>
          <a:lstStyle/>
          <a:p>
            <a:r>
              <a:rPr lang="en-US" altLang="ja-JP" sz="2000" dirty="0">
                <a:latin typeface="Meiryo UI" pitchFamily="50" charset="-128"/>
                <a:ea typeface="Meiryo UI" pitchFamily="50" charset="-128"/>
                <a:cs typeface="Meiryo UI" pitchFamily="50" charset="-128"/>
              </a:rPr>
              <a:t>【</a:t>
            </a:r>
            <a:r>
              <a:rPr lang="ja-JP" altLang="en-US" sz="2000" dirty="0">
                <a:latin typeface="Meiryo UI" pitchFamily="50" charset="-128"/>
                <a:ea typeface="Meiryo UI" pitchFamily="50" charset="-128"/>
                <a:cs typeface="Meiryo UI" pitchFamily="50" charset="-128"/>
              </a:rPr>
              <a:t>第１回設備部会資料</a:t>
            </a:r>
            <a:r>
              <a:rPr lang="en-US" altLang="ja-JP" sz="2000" dirty="0">
                <a:latin typeface="Meiryo UI" pitchFamily="50" charset="-128"/>
                <a:ea typeface="Meiryo UI" pitchFamily="50" charset="-128"/>
                <a:cs typeface="Meiryo UI" pitchFamily="50" charset="-128"/>
              </a:rPr>
              <a:t>】</a:t>
            </a:r>
            <a:r>
              <a:rPr lang="ja-JP" altLang="en-US" sz="2000" dirty="0">
                <a:latin typeface="Meiryo UI" pitchFamily="50" charset="-128"/>
                <a:ea typeface="Meiryo UI" pitchFamily="50" charset="-128"/>
                <a:cs typeface="Meiryo UI" pitchFamily="50" charset="-128"/>
              </a:rPr>
              <a:t>　</a:t>
            </a:r>
            <a:r>
              <a:rPr kumimoji="1" lang="ja-JP" altLang="en-US" sz="2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 ⑪設備の寿命</a:t>
            </a:r>
            <a:r>
              <a:rPr kumimoji="1" lang="en-US" altLang="ja-JP" sz="2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r>
              <a:rPr kumimoji="1" lang="ja-JP" altLang="en-US" sz="2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海岸設備</a:t>
            </a:r>
            <a:r>
              <a:rPr kumimoji="1" lang="en-US" altLang="ja-JP" sz="2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endParaRPr lang="en-US" altLang="ja-JP" sz="2000" dirty="0">
              <a:latin typeface="Meiryo UI" pitchFamily="50" charset="-128"/>
              <a:ea typeface="Meiryo UI" pitchFamily="50" charset="-128"/>
              <a:cs typeface="Meiryo UI" pitchFamily="50" charset="-128"/>
            </a:endParaRPr>
          </a:p>
        </p:txBody>
      </p:sp>
      <p:sp>
        <p:nvSpPr>
          <p:cNvPr id="2" name="テキスト ボックス 1">
            <a:extLst>
              <a:ext uri="{FF2B5EF4-FFF2-40B4-BE49-F238E27FC236}">
                <a16:creationId xmlns:a16="http://schemas.microsoft.com/office/drawing/2014/main" id="{6CA1A481-40DF-2044-0A87-EB3843E7E64A}"/>
              </a:ext>
            </a:extLst>
          </p:cNvPr>
          <p:cNvSpPr txBox="1"/>
          <p:nvPr/>
        </p:nvSpPr>
        <p:spPr>
          <a:xfrm>
            <a:off x="7466368" y="93272"/>
            <a:ext cx="1517650" cy="307777"/>
          </a:xfrm>
          <a:prstGeom prst="rect">
            <a:avLst/>
          </a:prstGeom>
          <a:noFill/>
        </p:spPr>
        <p:txBody>
          <a:bodyPr wrap="square">
            <a:spAutoFit/>
          </a:bodyPr>
          <a:lstStyle/>
          <a:p>
            <a:r>
              <a:rPr kumimoji="1" lang="ja-JP" altLang="en-US" sz="1400" dirty="0">
                <a:solidFill>
                  <a:schemeClr val="bg1"/>
                </a:solidFill>
                <a:latin typeface="Meiryo UI" panose="020B0604030504040204" pitchFamily="50" charset="-128"/>
                <a:ea typeface="Meiryo UI" panose="020B0604030504040204" pitchFamily="50" charset="-128"/>
              </a:rPr>
              <a:t>資料２－④ー３</a:t>
            </a:r>
          </a:p>
        </p:txBody>
      </p:sp>
    </p:spTree>
    <p:extLst>
      <p:ext uri="{BB962C8B-B14F-4D97-AF65-F5344CB8AC3E}">
        <p14:creationId xmlns:p14="http://schemas.microsoft.com/office/powerpoint/2010/main" val="39468538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D0E64AEF-306F-0386-EBBB-2C3EC575DECB}"/>
              </a:ext>
            </a:extLst>
          </p:cNvPr>
          <p:cNvSpPr txBox="1"/>
          <p:nvPr/>
        </p:nvSpPr>
        <p:spPr>
          <a:xfrm>
            <a:off x="2170" y="0"/>
            <a:ext cx="9141830" cy="523220"/>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 行動計画見直し　設備の寿命（海岸設備）</a:t>
            </a:r>
          </a:p>
        </p:txBody>
      </p:sp>
      <p:sp>
        <p:nvSpPr>
          <p:cNvPr id="9" name="テキスト ボックス 8">
            <a:extLst>
              <a:ext uri="{FF2B5EF4-FFF2-40B4-BE49-F238E27FC236}">
                <a16:creationId xmlns:a16="http://schemas.microsoft.com/office/drawing/2014/main" id="{484D45B4-1F31-424F-84EC-628F1977B35A}"/>
              </a:ext>
            </a:extLst>
          </p:cNvPr>
          <p:cNvSpPr txBox="1"/>
          <p:nvPr/>
        </p:nvSpPr>
        <p:spPr>
          <a:xfrm>
            <a:off x="101460" y="701276"/>
            <a:ext cx="8941079" cy="5608649"/>
          </a:xfrm>
          <a:prstGeom prst="rect">
            <a:avLst/>
          </a:prstGeom>
          <a:solidFill>
            <a:schemeClr val="bg1"/>
          </a:solidFill>
          <a:ln>
            <a:solidFill>
              <a:schemeClr val="tx1"/>
            </a:solidFill>
          </a:ln>
        </p:spPr>
        <p:txBody>
          <a:bodyPr wrap="square" rtlCol="0">
            <a:noAutofit/>
          </a:bodyPr>
          <a:lstStyle/>
          <a:p>
            <a:pPr>
              <a:defRPr/>
            </a:pPr>
            <a:r>
              <a:rPr lang="ja-JP" altLang="en-US" kern="100" dirty="0">
                <a:effectLst/>
              </a:rPr>
              <a:t>設備分類の細分化と追加</a:t>
            </a:r>
            <a:endParaRPr lang="en-US" altLang="ja-JP"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00" cap="none" spc="0" normalizeH="0" baseline="0" noProof="0" dirty="0">
                <a:ln>
                  <a:noFill/>
                </a:ln>
                <a:effectLst/>
                <a:uLnTx/>
                <a:uFillTx/>
                <a:latin typeface="Trebuchet MS"/>
                <a:ea typeface="HGｺﾞｼｯｸM" panose="020B0609000000000000" pitchFamily="49" charset="-128"/>
                <a:cs typeface="+mn-cs"/>
              </a:rPr>
              <a:t>【</a:t>
            </a:r>
            <a:r>
              <a:rPr kumimoji="1" lang="ja-JP" altLang="en-US" sz="1200" b="0" i="0" u="none" strike="noStrike" kern="100" cap="none" spc="0" normalizeH="0" baseline="0" noProof="0" dirty="0">
                <a:ln>
                  <a:noFill/>
                </a:ln>
                <a:effectLst/>
                <a:uLnTx/>
                <a:uFillTx/>
                <a:latin typeface="Trebuchet MS"/>
                <a:ea typeface="HGｺﾞｼｯｸM" panose="020B0609000000000000" pitchFamily="49" charset="-128"/>
                <a:cs typeface="+mn-cs"/>
              </a:rPr>
              <a:t>対応方針</a:t>
            </a:r>
            <a:r>
              <a:rPr kumimoji="1" lang="en-US" altLang="ja-JP" sz="1200" b="0" i="0" u="none" strike="noStrike" kern="100" cap="none" spc="0" normalizeH="0" baseline="0" noProof="0" dirty="0">
                <a:ln>
                  <a:noFill/>
                </a:ln>
                <a:effectLst/>
                <a:uLnTx/>
                <a:uFillTx/>
                <a:latin typeface="Trebuchet MS"/>
                <a:ea typeface="HGｺﾞｼｯｸM" panose="020B0609000000000000" pitchFamily="49" charset="-128"/>
                <a:cs typeface="+mn-cs"/>
              </a:rPr>
              <a:t>】</a:t>
            </a:r>
          </a:p>
          <a:p>
            <a:pPr marR="0" lvl="0" indent="180975" algn="l" defTabSz="925513" rtl="0" eaLnBrk="1" fontAlgn="auto" latinLnBrk="0" hangingPunct="1">
              <a:lnSpc>
                <a:spcPct val="100000"/>
              </a:lnSpc>
              <a:spcBef>
                <a:spcPts val="0"/>
              </a:spcBef>
              <a:spcAft>
                <a:spcPts val="0"/>
              </a:spcAft>
              <a:buClrTx/>
              <a:buSzTx/>
              <a:buFontTx/>
              <a:buNone/>
              <a:tabLst/>
              <a:defRPr/>
            </a:pPr>
            <a:r>
              <a:rPr lang="ja-JP" altLang="en-US" sz="1200" kern="100" dirty="0"/>
              <a:t>設備の寿命に関し、類似設備の年数設定を参考に管理している設備について、分類の細分化と対象設備を追加する</a:t>
            </a:r>
            <a:endParaRPr lang="en-US" altLang="ja-JP" sz="1200" kern="100" dirty="0"/>
          </a:p>
          <a:p>
            <a:pPr marR="0" lvl="0" indent="180975" algn="l" defTabSz="925513" rtl="0" eaLnBrk="1" fontAlgn="auto" latinLnBrk="0" hangingPunct="1">
              <a:lnSpc>
                <a:spcPct val="100000"/>
              </a:lnSpc>
              <a:spcBef>
                <a:spcPts val="0"/>
              </a:spcBef>
              <a:spcAft>
                <a:spcPts val="0"/>
              </a:spcAft>
              <a:buClrTx/>
              <a:buSzTx/>
              <a:buFontTx/>
              <a:buNone/>
              <a:tabLst/>
              <a:defRPr/>
            </a:pPr>
            <a:r>
              <a:rPr lang="ja-JP" altLang="en-US" sz="1200" kern="100" dirty="0"/>
              <a:t>ことで、より効率的な維持管理を行う。</a:t>
            </a:r>
            <a:endParaRPr lang="en-US" altLang="ja-JP" sz="1200" kern="100" dirty="0"/>
          </a:p>
          <a:p>
            <a:pPr marR="0" lvl="0" indent="180975" algn="l" defTabSz="925513" rtl="0" eaLnBrk="1" fontAlgn="auto" latinLnBrk="0" hangingPunct="1">
              <a:lnSpc>
                <a:spcPct val="100000"/>
              </a:lnSpc>
              <a:spcBef>
                <a:spcPts val="0"/>
              </a:spcBef>
              <a:spcAft>
                <a:spcPts val="0"/>
              </a:spcAft>
              <a:buClrTx/>
              <a:buSzTx/>
              <a:buFontTx/>
              <a:buNone/>
              <a:tabLst/>
              <a:defRPr/>
            </a:pPr>
            <a:r>
              <a:rPr lang="ja-JP" altLang="en-US" sz="1200" kern="100" dirty="0"/>
              <a:t>設備分類の細分化と追加は、国基準で定めている構成要素などを参考に設定する。</a:t>
            </a:r>
            <a:endParaRPr lang="en-US" altLang="ja-JP" sz="1200" kern="100" dirty="0"/>
          </a:p>
          <a:p>
            <a:pPr marL="0" marR="0" lvl="0" indent="0" algn="l" defTabSz="925513"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a:ln>
                  <a:noFill/>
                </a:ln>
                <a:effectLst/>
                <a:uLnTx/>
                <a:uFillTx/>
                <a:latin typeface="Trebuchet MS"/>
                <a:ea typeface="HGｺﾞｼｯｸM" panose="020B0609000000000000" pitchFamily="49" charset="-128"/>
                <a:cs typeface="+mn-cs"/>
              </a:rPr>
              <a:t>　</a:t>
            </a:r>
            <a:endParaRPr kumimoji="1" lang="en-US" altLang="ja-JP" sz="1200" b="0" i="0" u="none" strike="noStrike" kern="100" cap="none" spc="0" normalizeH="0" baseline="0" noProof="0" dirty="0">
              <a:ln>
                <a:noFill/>
              </a:ln>
              <a:effectLst/>
              <a:uLnTx/>
              <a:uFillTx/>
              <a:latin typeface="Trebuchet MS"/>
              <a:ea typeface="HGｺﾞｼｯｸM" panose="020B0609000000000000" pitchFamily="49" charset="-128"/>
              <a:cs typeface="+mn-cs"/>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effectLst/>
              <a:uLnTx/>
              <a:uFillTx/>
              <a:latin typeface="Trebuchet MS"/>
              <a:ea typeface="HGｺﾞｼｯｸM" panose="020B0609000000000000" pitchFamily="49" charset="-128"/>
              <a:cs typeface="+mn-cs"/>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effectLst/>
              <a:uLnTx/>
              <a:uFillTx/>
              <a:latin typeface="Trebuchet MS"/>
              <a:ea typeface="HGｺﾞｼｯｸM" panose="020B0609000000000000" pitchFamily="49" charset="-128"/>
              <a:cs typeface="+mn-cs"/>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p:txBody>
      </p:sp>
      <p:sp>
        <p:nvSpPr>
          <p:cNvPr id="10" name="テキスト ボックス 9">
            <a:extLst>
              <a:ext uri="{FF2B5EF4-FFF2-40B4-BE49-F238E27FC236}">
                <a16:creationId xmlns:a16="http://schemas.microsoft.com/office/drawing/2014/main" id="{8548A80D-F66E-4894-B6CE-BE7902852C04}"/>
              </a:ext>
            </a:extLst>
          </p:cNvPr>
          <p:cNvSpPr txBox="1"/>
          <p:nvPr/>
        </p:nvSpPr>
        <p:spPr>
          <a:xfrm>
            <a:off x="3584493" y="5005085"/>
            <a:ext cx="4936053" cy="646331"/>
          </a:xfrm>
          <a:prstGeom prst="rect">
            <a:avLst/>
          </a:prstGeom>
          <a:noFill/>
          <a:ln>
            <a:solidFill>
              <a:schemeClr val="tx1"/>
            </a:solidFill>
          </a:ln>
        </p:spPr>
        <p:txBody>
          <a:bodyPr wrap="square" rtlCol="0">
            <a:spAutoFit/>
          </a:bodyPr>
          <a:lstStyle/>
          <a:p>
            <a:pPr marL="0" marR="0" lvl="0" indent="0" algn="l" defTabSz="925513"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　国基準：河川用ゲート設備点検・整備・更新マニュアル（案）</a:t>
            </a: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25513"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　　　　　河川ポンプ設備点検・整備・更新マニュアル（案）</a:t>
            </a: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25513"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　　　　　電気通信施設維持管理計画作成の手引き（案）</a:t>
            </a:r>
          </a:p>
        </p:txBody>
      </p:sp>
      <p:graphicFrame>
        <p:nvGraphicFramePr>
          <p:cNvPr id="4" name="表 5">
            <a:extLst>
              <a:ext uri="{FF2B5EF4-FFF2-40B4-BE49-F238E27FC236}">
                <a16:creationId xmlns:a16="http://schemas.microsoft.com/office/drawing/2014/main" id="{968592D5-BE07-4B57-AB6A-4937C1BF2461}"/>
              </a:ext>
            </a:extLst>
          </p:cNvPr>
          <p:cNvGraphicFramePr>
            <a:graphicFrameLocks noGrp="1"/>
          </p:cNvGraphicFramePr>
          <p:nvPr>
            <p:extLst>
              <p:ext uri="{D42A27DB-BD31-4B8C-83A1-F6EECF244321}">
                <p14:modId xmlns:p14="http://schemas.microsoft.com/office/powerpoint/2010/main" val="140664877"/>
              </p:ext>
            </p:extLst>
          </p:nvPr>
        </p:nvGraphicFramePr>
        <p:xfrm>
          <a:off x="692037" y="2130969"/>
          <a:ext cx="7930651" cy="1974251"/>
        </p:xfrm>
        <a:graphic>
          <a:graphicData uri="http://schemas.openxmlformats.org/drawingml/2006/table">
            <a:tbl>
              <a:tblPr firstRow="1" bandRow="1">
                <a:tableStyleId>{5C22544A-7EE6-4342-B048-85BDC9FD1C3A}</a:tableStyleId>
              </a:tblPr>
              <a:tblGrid>
                <a:gridCol w="1698266">
                  <a:extLst>
                    <a:ext uri="{9D8B030D-6E8A-4147-A177-3AD203B41FA5}">
                      <a16:colId xmlns:a16="http://schemas.microsoft.com/office/drawing/2014/main" val="1412500275"/>
                    </a:ext>
                  </a:extLst>
                </a:gridCol>
                <a:gridCol w="1918078">
                  <a:extLst>
                    <a:ext uri="{9D8B030D-6E8A-4147-A177-3AD203B41FA5}">
                      <a16:colId xmlns:a16="http://schemas.microsoft.com/office/drawing/2014/main" val="1667855751"/>
                    </a:ext>
                  </a:extLst>
                </a:gridCol>
                <a:gridCol w="4314307">
                  <a:extLst>
                    <a:ext uri="{9D8B030D-6E8A-4147-A177-3AD203B41FA5}">
                      <a16:colId xmlns:a16="http://schemas.microsoft.com/office/drawing/2014/main" val="3600418408"/>
                    </a:ext>
                  </a:extLst>
                </a:gridCol>
              </a:tblGrid>
              <a:tr h="370840">
                <a:tc gridSpan="2">
                  <a:txBody>
                    <a:bodyPr/>
                    <a:lstStyle/>
                    <a:p>
                      <a:pPr algn="ctr"/>
                      <a:r>
                        <a:rPr kumimoji="1" lang="ja-JP" altLang="en-US" sz="1200" b="0" dirty="0"/>
                        <a:t>設　備</a:t>
                      </a:r>
                    </a:p>
                  </a:txBody>
                  <a:tcPr anchor="ctr"/>
                </a:tc>
                <a:tc hMerge="1">
                  <a:txBody>
                    <a:bodyPr/>
                    <a:lstStyle/>
                    <a:p>
                      <a:endParaRPr kumimoji="1" lang="ja-JP" altLang="en-US" sz="1050" dirty="0"/>
                    </a:p>
                  </a:txBody>
                  <a:tcPr/>
                </a:tc>
                <a:tc>
                  <a:txBody>
                    <a:bodyPr/>
                    <a:lstStyle/>
                    <a:p>
                      <a:pPr algn="ctr"/>
                      <a:r>
                        <a:rPr kumimoji="1" lang="ja-JP" altLang="en-US" sz="1200" b="0" dirty="0"/>
                        <a:t>細分化の設定理由</a:t>
                      </a:r>
                    </a:p>
                  </a:txBody>
                  <a:tcPr anchor="ctr"/>
                </a:tc>
                <a:extLst>
                  <a:ext uri="{0D108BD9-81ED-4DB2-BD59-A6C34878D82A}">
                    <a16:rowId xmlns:a16="http://schemas.microsoft.com/office/drawing/2014/main" val="1531140556"/>
                  </a:ext>
                </a:extLst>
              </a:tr>
              <a:tr h="2687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t>水門（樋門含む）</a:t>
                      </a:r>
                      <a:endParaRPr kumimoji="1" lang="en-US" altLang="ja-JP" sz="1050" dirty="0"/>
                    </a:p>
                  </a:txBody>
                  <a:tcPr/>
                </a:tc>
                <a:tc>
                  <a:txBody>
                    <a:bodyPr/>
                    <a:lstStyle/>
                    <a:p>
                      <a:r>
                        <a:rPr kumimoji="1" lang="ja-JP" altLang="en-US" sz="1050" dirty="0"/>
                        <a:t>扉体</a:t>
                      </a:r>
                      <a:r>
                        <a:rPr kumimoji="1" lang="en-US" altLang="ja-JP" sz="1050" dirty="0"/>
                        <a:t>(SUS)</a:t>
                      </a:r>
                      <a:endParaRPr kumimoji="1" lang="ja-JP" altLang="en-US" sz="1050" dirty="0"/>
                    </a:p>
                  </a:txBody>
                  <a:tcPr/>
                </a:tc>
                <a:tc>
                  <a:txBody>
                    <a:bodyPr/>
                    <a:lstStyle/>
                    <a:p>
                      <a:r>
                        <a:rPr kumimoji="1" lang="ja-JP" altLang="en-US" sz="1050" dirty="0">
                          <a:solidFill>
                            <a:schemeClr val="tx1"/>
                          </a:solidFill>
                        </a:rPr>
                        <a:t>近年、塩害対策として</a:t>
                      </a:r>
                      <a:r>
                        <a:rPr kumimoji="1" lang="en-US" altLang="ja-JP" sz="1050" dirty="0">
                          <a:solidFill>
                            <a:schemeClr val="tx1"/>
                          </a:solidFill>
                        </a:rPr>
                        <a:t>SUS</a:t>
                      </a:r>
                      <a:r>
                        <a:rPr kumimoji="1" lang="ja-JP" altLang="en-US" sz="1050" dirty="0">
                          <a:solidFill>
                            <a:schemeClr val="tx1"/>
                          </a:solidFill>
                        </a:rPr>
                        <a:t>製の扉体採用が増えているため設定</a:t>
                      </a:r>
                    </a:p>
                  </a:txBody>
                  <a:tcPr/>
                </a:tc>
                <a:extLst>
                  <a:ext uri="{0D108BD9-81ED-4DB2-BD59-A6C34878D82A}">
                    <a16:rowId xmlns:a16="http://schemas.microsoft.com/office/drawing/2014/main" val="3696773943"/>
                  </a:ext>
                </a:extLst>
              </a:tr>
              <a:tr h="257695">
                <a:tc>
                  <a:txBody>
                    <a:bodyPr/>
                    <a:lstStyle/>
                    <a:p>
                      <a:endParaRPr kumimoji="1" lang="ja-JP" altLang="en-US" sz="1050"/>
                    </a:p>
                  </a:txBody>
                  <a:tcPr/>
                </a:tc>
                <a:tc>
                  <a:txBody>
                    <a:bodyPr/>
                    <a:lstStyle/>
                    <a:p>
                      <a:r>
                        <a:rPr kumimoji="1" lang="ja-JP" altLang="en-US" sz="1050" dirty="0"/>
                        <a:t>開閉装置 </a:t>
                      </a:r>
                    </a:p>
                  </a:txBody>
                  <a:tcPr/>
                </a:tc>
                <a:tc>
                  <a:txBody>
                    <a:bodyPr/>
                    <a:lstStyle/>
                    <a:p>
                      <a:r>
                        <a:rPr kumimoji="1" lang="ja-JP" altLang="en-US" sz="1050" dirty="0">
                          <a:solidFill>
                            <a:schemeClr val="tx1"/>
                          </a:solidFill>
                        </a:rPr>
                        <a:t>国基準の構成要素を参考に追加</a:t>
                      </a:r>
                    </a:p>
                  </a:txBody>
                  <a:tcPr/>
                </a:tc>
                <a:extLst>
                  <a:ext uri="{0D108BD9-81ED-4DB2-BD59-A6C34878D82A}">
                    <a16:rowId xmlns:a16="http://schemas.microsoft.com/office/drawing/2014/main" val="1611104607"/>
                  </a:ext>
                </a:extLst>
              </a:tr>
              <a:tr h="284458">
                <a:tc>
                  <a:txBody>
                    <a:bodyPr/>
                    <a:lstStyle/>
                    <a:p>
                      <a:r>
                        <a:rPr lang="ja-JP" altLang="en-US" sz="1050" dirty="0"/>
                        <a:t>排水機場</a:t>
                      </a:r>
                      <a:endParaRPr kumimoji="1" lang="ja-JP" altLang="en-US" sz="1050" dirty="0"/>
                    </a:p>
                  </a:txBody>
                  <a:tcPr/>
                </a:tc>
                <a:tc>
                  <a:txBody>
                    <a:bodyPr/>
                    <a:lstStyle/>
                    <a:p>
                      <a:r>
                        <a:rPr lang="ja-JP" altLang="en-US" sz="1050" dirty="0"/>
                        <a:t>水中ポンプ</a:t>
                      </a:r>
                      <a:endParaRPr kumimoji="1" lang="ja-JP" altLang="en-US" sz="105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dirty="0">
                          <a:solidFill>
                            <a:schemeClr val="tx1"/>
                          </a:solidFill>
                        </a:rPr>
                        <a:t>主ポンプとは形式や寿命が異なるため追加</a:t>
                      </a:r>
                      <a:endParaRPr kumimoji="1" lang="ja-JP" altLang="en-US" sz="1050" dirty="0">
                        <a:solidFill>
                          <a:schemeClr val="tx1"/>
                        </a:solidFill>
                      </a:endParaRPr>
                    </a:p>
                  </a:txBody>
                  <a:tcPr/>
                </a:tc>
                <a:extLst>
                  <a:ext uri="{0D108BD9-81ED-4DB2-BD59-A6C34878D82A}">
                    <a16:rowId xmlns:a16="http://schemas.microsoft.com/office/drawing/2014/main" val="3072834972"/>
                  </a:ext>
                </a:extLst>
              </a:tr>
              <a:tr h="277091">
                <a:tc>
                  <a:txBody>
                    <a:bodyPr/>
                    <a:lstStyle/>
                    <a:p>
                      <a:endParaRPr kumimoji="1" lang="ja-JP" altLang="en-US" sz="1050"/>
                    </a:p>
                  </a:txBody>
                  <a:tcPr/>
                </a:tc>
                <a:tc>
                  <a:txBody>
                    <a:bodyPr/>
                    <a:lstStyle/>
                    <a:p>
                      <a:r>
                        <a:rPr kumimoji="1" lang="ja-JP" altLang="en-US" sz="1050" dirty="0"/>
                        <a:t>系統</a:t>
                      </a:r>
                      <a:r>
                        <a:rPr kumimoji="1" lang="zh-TW" altLang="en-US" sz="1050" dirty="0"/>
                        <a:t>機器設備</a:t>
                      </a:r>
                      <a:endParaRPr kumimoji="1" lang="ja-JP" altLang="en-US" sz="1050" dirty="0"/>
                    </a:p>
                  </a:txBody>
                  <a:tcPr/>
                </a:tc>
                <a:tc>
                  <a:txBody>
                    <a:bodyPr/>
                    <a:lstStyle/>
                    <a:p>
                      <a:r>
                        <a:rPr kumimoji="1" lang="ja-JP" altLang="en-US" sz="1050" dirty="0">
                          <a:solidFill>
                            <a:schemeClr val="tx1"/>
                          </a:solidFill>
                        </a:rPr>
                        <a:t>国基準の構成要素を参考に追加</a:t>
                      </a:r>
                    </a:p>
                  </a:txBody>
                  <a:tcPr/>
                </a:tc>
                <a:extLst>
                  <a:ext uri="{0D108BD9-81ED-4DB2-BD59-A6C34878D82A}">
                    <a16:rowId xmlns:a16="http://schemas.microsoft.com/office/drawing/2014/main" val="212958421"/>
                  </a:ext>
                </a:extLst>
              </a:tr>
              <a:tr h="257695">
                <a:tc>
                  <a:txBody>
                    <a:bodyPr/>
                    <a:lstStyle/>
                    <a:p>
                      <a:endParaRPr kumimoji="1" lang="ja-JP" altLang="en-US" sz="1050"/>
                    </a:p>
                  </a:txBody>
                  <a:tcPr/>
                </a:tc>
                <a:tc>
                  <a:txBody>
                    <a:bodyPr/>
                    <a:lstStyle/>
                    <a:p>
                      <a:r>
                        <a:rPr lang="zh-TW" altLang="en-US" sz="1050" dirty="0"/>
                        <a:t>除塵設備</a:t>
                      </a:r>
                      <a:endParaRPr kumimoji="1" lang="ja-JP" altLang="en-US" sz="105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chemeClr val="tx1"/>
                          </a:solidFill>
                          <a:effectLst/>
                          <a:uLnTx/>
                          <a:uFillTx/>
                          <a:latin typeface="Trebuchet MS"/>
                          <a:ea typeface="HGｺﾞｼｯｸM" panose="020B0609000000000000" pitchFamily="49" charset="-128"/>
                          <a:cs typeface="+mn-cs"/>
                        </a:rPr>
                        <a:t>国基準の構成要素を</a:t>
                      </a:r>
                      <a:r>
                        <a:rPr kumimoji="1" lang="ja-JP" altLang="en-US" sz="1050" dirty="0">
                          <a:solidFill>
                            <a:schemeClr val="tx1"/>
                          </a:solidFill>
                        </a:rPr>
                        <a:t>参考に</a:t>
                      </a:r>
                      <a:r>
                        <a:rPr kumimoji="1" lang="ja-JP" altLang="en-US" sz="1050" b="0" i="0" u="none" strike="noStrike" kern="1200" cap="none" spc="0" normalizeH="0" baseline="0" noProof="0" dirty="0">
                          <a:ln>
                            <a:noFill/>
                          </a:ln>
                          <a:solidFill>
                            <a:schemeClr val="tx1"/>
                          </a:solidFill>
                          <a:effectLst/>
                          <a:uLnTx/>
                          <a:uFillTx/>
                          <a:latin typeface="Trebuchet MS"/>
                          <a:ea typeface="HGｺﾞｼｯｸM" panose="020B0609000000000000" pitchFamily="49" charset="-128"/>
                          <a:cs typeface="+mn-cs"/>
                        </a:rPr>
                        <a:t>追加</a:t>
                      </a:r>
                    </a:p>
                  </a:txBody>
                  <a:tcPr/>
                </a:tc>
                <a:extLst>
                  <a:ext uri="{0D108BD9-81ED-4DB2-BD59-A6C34878D82A}">
                    <a16:rowId xmlns:a16="http://schemas.microsoft.com/office/drawing/2014/main" val="1015665475"/>
                  </a:ext>
                </a:extLst>
              </a:tr>
              <a:tr h="257694">
                <a:tc>
                  <a:txBody>
                    <a:bodyPr/>
                    <a:lstStyle/>
                    <a:p>
                      <a:r>
                        <a:rPr kumimoji="1" lang="ja-JP" altLang="en-US" sz="1050" dirty="0"/>
                        <a:t>運転操作設備</a:t>
                      </a:r>
                    </a:p>
                  </a:txBody>
                  <a:tcPr/>
                </a:tc>
                <a:tc>
                  <a:txBody>
                    <a:bodyPr/>
                    <a:lstStyle/>
                    <a:p>
                      <a:endParaRPr kumimoji="1" lang="ja-JP" altLang="en-US" sz="1050" dirty="0"/>
                    </a:p>
                  </a:txBody>
                  <a:tcPr/>
                </a:tc>
                <a:tc>
                  <a:txBody>
                    <a:bodyPr/>
                    <a:lstStyle/>
                    <a:p>
                      <a:r>
                        <a:rPr kumimoji="1" lang="ja-JP" altLang="en-US" sz="1050" dirty="0">
                          <a:solidFill>
                            <a:schemeClr val="tx1"/>
                          </a:solidFill>
                        </a:rPr>
                        <a:t>国基準の構成要素を参考に追加</a:t>
                      </a:r>
                    </a:p>
                  </a:txBody>
                  <a:tcPr/>
                </a:tc>
                <a:extLst>
                  <a:ext uri="{0D108BD9-81ED-4DB2-BD59-A6C34878D82A}">
                    <a16:rowId xmlns:a16="http://schemas.microsoft.com/office/drawing/2014/main" val="2740340246"/>
                  </a:ext>
                </a:extLst>
              </a:tr>
            </a:tbl>
          </a:graphicData>
        </a:graphic>
      </p:graphicFrame>
      <p:sp>
        <p:nvSpPr>
          <p:cNvPr id="6" name="スライド番号プレースホルダー 3">
            <a:extLst>
              <a:ext uri="{FF2B5EF4-FFF2-40B4-BE49-F238E27FC236}">
                <a16:creationId xmlns:a16="http://schemas.microsoft.com/office/drawing/2014/main" id="{89E3983F-626C-4BBE-96F3-BA2D2E7CD911}"/>
              </a:ext>
            </a:extLst>
          </p:cNvPr>
          <p:cNvSpPr txBox="1">
            <a:spLocks/>
          </p:cNvSpPr>
          <p:nvPr/>
        </p:nvSpPr>
        <p:spPr>
          <a:xfrm>
            <a:off x="8483600" y="6465912"/>
            <a:ext cx="660400" cy="426963"/>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82EF9F9-C4E8-46B2-BBF1-33E3162B856A}" type="slidenum">
              <a:rPr lang="ja-JP" altLang="en-US" smtClean="0"/>
              <a:pPr/>
              <a:t>87</a:t>
            </a:fld>
            <a:endParaRPr lang="ja-JP" altLang="en-US" dirty="0"/>
          </a:p>
        </p:txBody>
      </p:sp>
      <p:sp>
        <p:nvSpPr>
          <p:cNvPr id="2" name="テキスト ボックス 1">
            <a:extLst>
              <a:ext uri="{FF2B5EF4-FFF2-40B4-BE49-F238E27FC236}">
                <a16:creationId xmlns:a16="http://schemas.microsoft.com/office/drawing/2014/main" id="{739C229E-3406-7D0D-BEB3-82691ED3425F}"/>
              </a:ext>
            </a:extLst>
          </p:cNvPr>
          <p:cNvSpPr txBox="1"/>
          <p:nvPr/>
        </p:nvSpPr>
        <p:spPr>
          <a:xfrm>
            <a:off x="7466368" y="93272"/>
            <a:ext cx="1517650" cy="307777"/>
          </a:xfrm>
          <a:prstGeom prst="rect">
            <a:avLst/>
          </a:prstGeom>
          <a:noFill/>
        </p:spPr>
        <p:txBody>
          <a:bodyPr wrap="square">
            <a:spAutoFit/>
          </a:bodyPr>
          <a:lstStyle/>
          <a:p>
            <a:r>
              <a:rPr kumimoji="1" lang="ja-JP" altLang="en-US" sz="1400" dirty="0">
                <a:solidFill>
                  <a:schemeClr val="bg1"/>
                </a:solidFill>
                <a:latin typeface="Meiryo UI" panose="020B0604030504040204" pitchFamily="50" charset="-128"/>
                <a:ea typeface="Meiryo UI" panose="020B0604030504040204" pitchFamily="50" charset="-128"/>
              </a:rPr>
              <a:t>資料２－④ー３</a:t>
            </a:r>
          </a:p>
        </p:txBody>
      </p:sp>
    </p:spTree>
    <p:extLst>
      <p:ext uri="{BB962C8B-B14F-4D97-AF65-F5344CB8AC3E}">
        <p14:creationId xmlns:p14="http://schemas.microsoft.com/office/powerpoint/2010/main" val="13515728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D0E64AEF-306F-0386-EBBB-2C3EC575DECB}"/>
              </a:ext>
            </a:extLst>
          </p:cNvPr>
          <p:cNvSpPr txBox="1"/>
          <p:nvPr/>
        </p:nvSpPr>
        <p:spPr>
          <a:xfrm>
            <a:off x="2170" y="0"/>
            <a:ext cx="9141830" cy="461665"/>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 行動計画見直し　新・旧対比表（海岸設備）</a:t>
            </a:r>
          </a:p>
        </p:txBody>
      </p:sp>
      <p:graphicFrame>
        <p:nvGraphicFramePr>
          <p:cNvPr id="5" name="表 4">
            <a:extLst>
              <a:ext uri="{FF2B5EF4-FFF2-40B4-BE49-F238E27FC236}">
                <a16:creationId xmlns:a16="http://schemas.microsoft.com/office/drawing/2014/main" id="{BFC0DCEE-B18A-F8C7-F65B-955F328CE58F}"/>
              </a:ext>
            </a:extLst>
          </p:cNvPr>
          <p:cNvGraphicFramePr>
            <a:graphicFrameLocks noGrp="1"/>
          </p:cNvGraphicFramePr>
          <p:nvPr>
            <p:extLst>
              <p:ext uri="{D42A27DB-BD31-4B8C-83A1-F6EECF244321}">
                <p14:modId xmlns:p14="http://schemas.microsoft.com/office/powerpoint/2010/main" val="3805875962"/>
              </p:ext>
            </p:extLst>
          </p:nvPr>
        </p:nvGraphicFramePr>
        <p:xfrm>
          <a:off x="115358" y="610639"/>
          <a:ext cx="8913284" cy="6114357"/>
        </p:xfrm>
        <a:graphic>
          <a:graphicData uri="http://schemas.openxmlformats.org/drawingml/2006/table">
            <a:tbl>
              <a:tblPr firstRow="1" bandRow="1">
                <a:tableStyleId>{5C22544A-7EE6-4342-B048-85BDC9FD1C3A}</a:tableStyleId>
              </a:tblPr>
              <a:tblGrid>
                <a:gridCol w="4456642">
                  <a:extLst>
                    <a:ext uri="{9D8B030D-6E8A-4147-A177-3AD203B41FA5}">
                      <a16:colId xmlns:a16="http://schemas.microsoft.com/office/drawing/2014/main" val="2164917302"/>
                    </a:ext>
                  </a:extLst>
                </a:gridCol>
                <a:gridCol w="4456642">
                  <a:extLst>
                    <a:ext uri="{9D8B030D-6E8A-4147-A177-3AD203B41FA5}">
                      <a16:colId xmlns:a16="http://schemas.microsoft.com/office/drawing/2014/main" val="3901752335"/>
                    </a:ext>
                  </a:extLst>
                </a:gridCol>
              </a:tblGrid>
              <a:tr h="269380">
                <a:tc>
                  <a:txBody>
                    <a:bodyPr/>
                    <a:lstStyle/>
                    <a:p>
                      <a:pPr algn="ctr"/>
                      <a:r>
                        <a:rPr kumimoji="1" lang="ja-JP" altLang="en-US" sz="1400" b="0" i="0" kern="1200" dirty="0">
                          <a:solidFill>
                            <a:schemeClr val="lt1"/>
                          </a:solidFill>
                          <a:effectLst/>
                          <a:latin typeface="+mn-lt"/>
                          <a:ea typeface="+mn-ea"/>
                          <a:cs typeface="+mn-cs"/>
                        </a:rPr>
                        <a:t>（現計画）​</a:t>
                      </a:r>
                      <a:endParaRPr kumimoji="1" lang="ja-JP" altLang="en-US" sz="14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ja-JP" sz="1400" b="0" i="0" kern="1200" dirty="0">
                          <a:solidFill>
                            <a:schemeClr val="lt1"/>
                          </a:solidFill>
                          <a:effectLst/>
                          <a:latin typeface="+mn-lt"/>
                          <a:ea typeface="+mn-ea"/>
                          <a:cs typeface="+mn-cs"/>
                        </a:rPr>
                        <a:t>（次期計画）</a:t>
                      </a:r>
                      <a:endParaRPr kumimoji="1" lang="ja-JP" altLang="en-US" sz="14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18167867"/>
                  </a:ext>
                </a:extLst>
              </a:tr>
              <a:tr h="234271">
                <a:tc gridSpan="2">
                  <a:txBody>
                    <a:bodyPr/>
                    <a:lstStyle/>
                    <a:p>
                      <a:pPr algn="l"/>
                      <a:r>
                        <a:rPr kumimoji="1" lang="ja-JP" altLang="en-US" sz="1200" dirty="0"/>
                        <a:t>　</a:t>
                      </a:r>
                      <a:r>
                        <a:rPr kumimoji="1" lang="ja-JP"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４．効率的・効果的な維持管理の推進</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２）設備の特性に応じた維持管理手法の体系化</a:t>
                      </a:r>
                      <a:endParaRPr kumimoji="1" lang="ja-JP" altLang="en-US" sz="14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sz="14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03331307"/>
                  </a:ext>
                </a:extLst>
              </a:tr>
              <a:tr h="5610706">
                <a:tc>
                  <a:txBody>
                    <a:bodyPr/>
                    <a:lstStyle/>
                    <a:p>
                      <a:endParaRPr kumimoji="1" lang="ja-JP" alt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77543737"/>
                  </a:ext>
                </a:extLst>
              </a:tr>
            </a:tbl>
          </a:graphicData>
        </a:graphic>
      </p:graphicFrame>
      <p:pic>
        <p:nvPicPr>
          <p:cNvPr id="6" name="図 5">
            <a:extLst>
              <a:ext uri="{FF2B5EF4-FFF2-40B4-BE49-F238E27FC236}">
                <a16:creationId xmlns:a16="http://schemas.microsoft.com/office/drawing/2014/main" id="{A5ABC51A-3EE6-46E8-8DA4-DD2104F3D191}"/>
              </a:ext>
            </a:extLst>
          </p:cNvPr>
          <p:cNvPicPr>
            <a:picLocks noChangeAspect="1"/>
          </p:cNvPicPr>
          <p:nvPr/>
        </p:nvPicPr>
        <p:blipFill rotWithShape="1">
          <a:blip r:embed="rId2"/>
          <a:srcRect l="33563" t="8524" r="34138" b="10028"/>
          <a:stretch/>
        </p:blipFill>
        <p:spPr>
          <a:xfrm>
            <a:off x="650239" y="1154080"/>
            <a:ext cx="3461026" cy="5454870"/>
          </a:xfrm>
          <a:prstGeom prst="rect">
            <a:avLst/>
          </a:prstGeom>
        </p:spPr>
      </p:pic>
      <p:sp>
        <p:nvSpPr>
          <p:cNvPr id="8" name="スライド番号プレースホルダー 3">
            <a:extLst>
              <a:ext uri="{FF2B5EF4-FFF2-40B4-BE49-F238E27FC236}">
                <a16:creationId xmlns:a16="http://schemas.microsoft.com/office/drawing/2014/main" id="{C687BE4B-894D-441C-A7FD-3D177DEAB0B0}"/>
              </a:ext>
            </a:extLst>
          </p:cNvPr>
          <p:cNvSpPr txBox="1">
            <a:spLocks/>
          </p:cNvSpPr>
          <p:nvPr/>
        </p:nvSpPr>
        <p:spPr>
          <a:xfrm>
            <a:off x="8509112" y="6356056"/>
            <a:ext cx="660400" cy="426963"/>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82EF9F9-C4E8-46B2-BBF1-33E3162B856A}" type="slidenum">
              <a:rPr lang="ja-JP" altLang="en-US" smtClean="0"/>
              <a:pPr/>
              <a:t>88</a:t>
            </a:fld>
            <a:endParaRPr lang="ja-JP" altLang="en-US" dirty="0"/>
          </a:p>
        </p:txBody>
      </p:sp>
      <p:pic>
        <p:nvPicPr>
          <p:cNvPr id="10" name="図 9">
            <a:extLst>
              <a:ext uri="{FF2B5EF4-FFF2-40B4-BE49-F238E27FC236}">
                <a16:creationId xmlns:a16="http://schemas.microsoft.com/office/drawing/2014/main" id="{54B55A3C-6A8F-42FF-8E0B-CD1A8A23F095}"/>
              </a:ext>
            </a:extLst>
          </p:cNvPr>
          <p:cNvPicPr>
            <a:picLocks noChangeAspect="1"/>
          </p:cNvPicPr>
          <p:nvPr/>
        </p:nvPicPr>
        <p:blipFill rotWithShape="1">
          <a:blip r:embed="rId3"/>
          <a:srcRect l="32069" t="5999" r="33563" b="7380"/>
          <a:stretch/>
        </p:blipFill>
        <p:spPr>
          <a:xfrm>
            <a:off x="5092645" y="1154080"/>
            <a:ext cx="3462858" cy="5454870"/>
          </a:xfrm>
          <a:prstGeom prst="rect">
            <a:avLst/>
          </a:prstGeom>
        </p:spPr>
      </p:pic>
      <p:sp>
        <p:nvSpPr>
          <p:cNvPr id="2" name="テキスト ボックス 1">
            <a:extLst>
              <a:ext uri="{FF2B5EF4-FFF2-40B4-BE49-F238E27FC236}">
                <a16:creationId xmlns:a16="http://schemas.microsoft.com/office/drawing/2014/main" id="{00CB21B8-E5CB-BE90-0ABB-94539FA77BD5}"/>
              </a:ext>
            </a:extLst>
          </p:cNvPr>
          <p:cNvSpPr txBox="1"/>
          <p:nvPr/>
        </p:nvSpPr>
        <p:spPr>
          <a:xfrm>
            <a:off x="7466368" y="93272"/>
            <a:ext cx="1517650" cy="307777"/>
          </a:xfrm>
          <a:prstGeom prst="rect">
            <a:avLst/>
          </a:prstGeom>
          <a:noFill/>
        </p:spPr>
        <p:txBody>
          <a:bodyPr wrap="square">
            <a:spAutoFit/>
          </a:bodyPr>
          <a:lstStyle/>
          <a:p>
            <a:r>
              <a:rPr kumimoji="1" lang="ja-JP" altLang="en-US" sz="1400" dirty="0">
                <a:solidFill>
                  <a:schemeClr val="bg1"/>
                </a:solidFill>
                <a:latin typeface="Meiryo UI" panose="020B0604030504040204" pitchFamily="50" charset="-128"/>
                <a:ea typeface="Meiryo UI" panose="020B0604030504040204" pitchFamily="50" charset="-128"/>
              </a:rPr>
              <a:t>資料２－④ー３</a:t>
            </a:r>
          </a:p>
        </p:txBody>
      </p:sp>
      <p:sp>
        <p:nvSpPr>
          <p:cNvPr id="9" name="テキスト ボックス 8">
            <a:extLst>
              <a:ext uri="{FF2B5EF4-FFF2-40B4-BE49-F238E27FC236}">
                <a16:creationId xmlns:a16="http://schemas.microsoft.com/office/drawing/2014/main" id="{9E7E22C3-4EB8-4673-B9B7-5AAE9907D8BA}"/>
              </a:ext>
            </a:extLst>
          </p:cNvPr>
          <p:cNvSpPr txBox="1"/>
          <p:nvPr/>
        </p:nvSpPr>
        <p:spPr>
          <a:xfrm>
            <a:off x="7394834" y="6509552"/>
            <a:ext cx="973408" cy="215444"/>
          </a:xfrm>
          <a:prstGeom prst="rect">
            <a:avLst/>
          </a:prstGeom>
          <a:solidFill>
            <a:schemeClr val="bg1"/>
          </a:solidFill>
          <a:ln>
            <a:solidFill>
              <a:schemeClr val="tx1"/>
            </a:solidFill>
          </a:ln>
        </p:spPr>
        <p:txBody>
          <a:bodyPr wrap="square" lIns="0" tIns="0" rIns="0" bIns="0" rtlCol="0">
            <a:spAutoFit/>
          </a:bodyPr>
          <a:lstStyle/>
          <a:p>
            <a:pPr algn="ctr"/>
            <a:r>
              <a:rPr lang="ja-JP" altLang="en-US" sz="1400" dirty="0">
                <a:solidFill>
                  <a:schemeClr val="bg2">
                    <a:lumMod val="50000"/>
                  </a:schemeClr>
                </a:solidFill>
                <a:latin typeface="Meiryo UI" panose="020B0604030504040204" pitchFamily="50" charset="-128"/>
                <a:ea typeface="Meiryo UI" panose="020B0604030504040204" pitchFamily="50" charset="-128"/>
                <a:hlinkClick r:id="rId4" action="ppaction://hlinksldjump">
                  <a:extLst>
                    <a:ext uri="{A12FA001-AC4F-418D-AE19-62706E023703}">
                      <ahyp:hlinkClr xmlns:ahyp="http://schemas.microsoft.com/office/drawing/2018/hyperlinkcolor" val="tx"/>
                    </a:ext>
                  </a:extLst>
                </a:hlinkClick>
              </a:rPr>
              <a:t>関連</a:t>
            </a:r>
            <a:r>
              <a:rPr lang="en-US" altLang="ja-JP" sz="1400" dirty="0">
                <a:solidFill>
                  <a:schemeClr val="bg2">
                    <a:lumMod val="50000"/>
                  </a:schemeClr>
                </a:solidFill>
                <a:latin typeface="Meiryo UI" panose="020B0604030504040204" pitchFamily="50" charset="-128"/>
                <a:ea typeface="Meiryo UI" panose="020B0604030504040204" pitchFamily="50" charset="-128"/>
                <a:hlinkClick r:id="rId4" action="ppaction://hlinksldjump">
                  <a:extLst>
                    <a:ext uri="{A12FA001-AC4F-418D-AE19-62706E023703}">
                      <ahyp:hlinkClr xmlns:ahyp="http://schemas.microsoft.com/office/drawing/2018/hyperlinkcolor" val="tx"/>
                    </a:ext>
                  </a:extLst>
                </a:hlinkClick>
              </a:rPr>
              <a:t>P85</a:t>
            </a:r>
            <a:endParaRPr kumimoji="1" lang="ja-JP" altLang="en-US" sz="1400" dirty="0">
              <a:solidFill>
                <a:schemeClr val="bg2">
                  <a:lumMod val="5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6213145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3856" y="0"/>
            <a:ext cx="9157855" cy="523220"/>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４</a:t>
            </a:r>
            <a:r>
              <a:rPr kumimoji="1" lang="en-US" altLang="ja-JP" sz="28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a:t>
            </a:r>
            <a:r>
              <a:rPr kumimoji="1" lang="ja-JP" altLang="en-US" sz="2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現計画の検証、課題抽出及び取組方針</a:t>
            </a:r>
            <a:endParaRPr kumimoji="1" lang="ja-JP" altLang="en-US" sz="28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endParaRPr>
          </a:p>
        </p:txBody>
      </p:sp>
      <p:sp>
        <p:nvSpPr>
          <p:cNvPr id="6" name="テキスト ボックス 5">
            <a:extLst>
              <a:ext uri="{FF2B5EF4-FFF2-40B4-BE49-F238E27FC236}">
                <a16:creationId xmlns:a16="http://schemas.microsoft.com/office/drawing/2014/main" id="{0777142B-D0A3-5606-4205-70667392AD44}"/>
              </a:ext>
            </a:extLst>
          </p:cNvPr>
          <p:cNvSpPr txBox="1"/>
          <p:nvPr/>
        </p:nvSpPr>
        <p:spPr>
          <a:xfrm>
            <a:off x="95417" y="1163378"/>
            <a:ext cx="3756503" cy="3600986"/>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a:t>
            </a: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現計画の記載内容</a:t>
            </a:r>
            <a:r>
              <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a:t>
            </a:r>
          </a:p>
          <a:p>
            <a:pPr marL="0" marR="0" lvl="0" indent="0" algn="l" defTabSz="925513"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年度毎の故障記録及び改築・修繕経歴等の内容を機器台帳システムに入力し、情報の一元化を図る。</a:t>
            </a:r>
          </a:p>
          <a:p>
            <a:pPr marL="0" marR="0" lvl="0" indent="0" algn="l" defTabSz="925513"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事務所はデータを管理する管理責任者およびデータ入力（蓄積）担当者を定める。管理責任者は、適宜データの入力（蓄積）状況を管理するとともに年度末には、蓄積状況を確認する。</a:t>
            </a:r>
          </a:p>
          <a:p>
            <a:pPr marL="0" marR="0" lvl="0" indent="0" algn="l" defTabSz="925513"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p:txBody>
      </p:sp>
      <p:sp>
        <p:nvSpPr>
          <p:cNvPr id="12" name="フローチャート: 組合せ 11">
            <a:extLst>
              <a:ext uri="{FF2B5EF4-FFF2-40B4-BE49-F238E27FC236}">
                <a16:creationId xmlns:a16="http://schemas.microsoft.com/office/drawing/2014/main" id="{F965D7DF-BA96-68D1-1D48-00C7FD7194FE}"/>
              </a:ext>
            </a:extLst>
          </p:cNvPr>
          <p:cNvSpPr/>
          <p:nvPr/>
        </p:nvSpPr>
        <p:spPr>
          <a:xfrm rot="16200000">
            <a:off x="3305248" y="2118441"/>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Trebuchet MS"/>
              <a:ea typeface="HGｺﾞｼｯｸM" panose="020B0609000000000000" pitchFamily="49" charset="-128"/>
              <a:cs typeface="+mn-cs"/>
            </a:endParaRPr>
          </a:p>
        </p:txBody>
      </p:sp>
      <p:sp>
        <p:nvSpPr>
          <p:cNvPr id="15" name="テキスト ボックス 14">
            <a:extLst>
              <a:ext uri="{FF2B5EF4-FFF2-40B4-BE49-F238E27FC236}">
                <a16:creationId xmlns:a16="http://schemas.microsoft.com/office/drawing/2014/main" id="{F9CF0F4C-D787-4308-8535-BDF01C05B1DF}"/>
              </a:ext>
            </a:extLst>
          </p:cNvPr>
          <p:cNvSpPr txBox="1"/>
          <p:nvPr/>
        </p:nvSpPr>
        <p:spPr>
          <a:xfrm>
            <a:off x="4372692" y="1193267"/>
            <a:ext cx="4509727" cy="1049739"/>
          </a:xfrm>
          <a:prstGeom prst="rect">
            <a:avLst/>
          </a:prstGeom>
          <a:noFill/>
          <a:ln>
            <a:solidFill>
              <a:schemeClr val="tx1"/>
            </a:solidFill>
          </a:ln>
        </p:spPr>
        <p:txBody>
          <a:bodyPr wrap="square" rtlCol="0">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a:t>
            </a: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検証</a:t>
            </a:r>
            <a:r>
              <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　　　Ａ：実施状況　　　　　　 　△　</a:t>
            </a: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　　　Ｂ：実施評価　　　　　　 　○　　</a:t>
            </a: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　　　Ｃ：将来（</a:t>
            </a:r>
            <a:r>
              <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10</a:t>
            </a: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年後の運用）　 △</a:t>
            </a: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p:txBody>
      </p:sp>
      <p:sp>
        <p:nvSpPr>
          <p:cNvPr id="19" name="テキスト ボックス 18">
            <a:extLst>
              <a:ext uri="{FF2B5EF4-FFF2-40B4-BE49-F238E27FC236}">
                <a16:creationId xmlns:a16="http://schemas.microsoft.com/office/drawing/2014/main" id="{2EBFBC28-0CB4-405A-BDC3-D77A31D27F19}"/>
              </a:ext>
            </a:extLst>
          </p:cNvPr>
          <p:cNvSpPr txBox="1"/>
          <p:nvPr/>
        </p:nvSpPr>
        <p:spPr>
          <a:xfrm>
            <a:off x="4357045" y="2790581"/>
            <a:ext cx="4509727" cy="1015663"/>
          </a:xfrm>
          <a:prstGeom prst="rect">
            <a:avLst/>
          </a:prstGeom>
          <a:noFill/>
          <a:ln>
            <a:solidFill>
              <a:schemeClr val="tx1"/>
            </a:solid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a:t>
            </a: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課題</a:t>
            </a:r>
            <a:r>
              <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　　・点検結果が紙による管理で、電子化できていないも</a:t>
            </a: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　　　のがある。</a:t>
            </a: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　</a:t>
            </a:r>
          </a:p>
        </p:txBody>
      </p:sp>
      <p:sp>
        <p:nvSpPr>
          <p:cNvPr id="20" name="テキスト ボックス 19">
            <a:extLst>
              <a:ext uri="{FF2B5EF4-FFF2-40B4-BE49-F238E27FC236}">
                <a16:creationId xmlns:a16="http://schemas.microsoft.com/office/drawing/2014/main" id="{FE7991FB-331F-49F1-A752-18071280BDBB}"/>
              </a:ext>
            </a:extLst>
          </p:cNvPr>
          <p:cNvSpPr txBox="1"/>
          <p:nvPr/>
        </p:nvSpPr>
        <p:spPr>
          <a:xfrm>
            <a:off x="4357044" y="4309809"/>
            <a:ext cx="4509727" cy="1015663"/>
          </a:xfrm>
          <a:prstGeom prst="rect">
            <a:avLst/>
          </a:prstGeom>
          <a:noFill/>
          <a:ln>
            <a:solidFill>
              <a:schemeClr val="tx1"/>
            </a:solid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a:t>
            </a: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取組方針</a:t>
            </a:r>
            <a:r>
              <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　　・防災施設であり、常時稼働しておらず、計測頻度は少</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　　　ないが、点検結果の電子データ蓄積に努め、データ蓄</a:t>
            </a: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　　　積による傾向管理に利用し充実を図る。</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p:txBody>
      </p:sp>
      <p:sp>
        <p:nvSpPr>
          <p:cNvPr id="21" name="フローチャート: 組合せ 20">
            <a:extLst>
              <a:ext uri="{FF2B5EF4-FFF2-40B4-BE49-F238E27FC236}">
                <a16:creationId xmlns:a16="http://schemas.microsoft.com/office/drawing/2014/main" id="{F0075EA7-628D-43B3-86A9-13CF02927069}"/>
              </a:ext>
            </a:extLst>
          </p:cNvPr>
          <p:cNvSpPr/>
          <p:nvPr/>
        </p:nvSpPr>
        <p:spPr>
          <a:xfrm>
            <a:off x="5702787" y="2493495"/>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Trebuchet MS"/>
              <a:ea typeface="HGｺﾞｼｯｸM" panose="020B0609000000000000" pitchFamily="49" charset="-128"/>
              <a:cs typeface="+mn-cs"/>
            </a:endParaRPr>
          </a:p>
        </p:txBody>
      </p:sp>
      <p:sp>
        <p:nvSpPr>
          <p:cNvPr id="22" name="フローチャート: 組合せ 21">
            <a:extLst>
              <a:ext uri="{FF2B5EF4-FFF2-40B4-BE49-F238E27FC236}">
                <a16:creationId xmlns:a16="http://schemas.microsoft.com/office/drawing/2014/main" id="{52A9E9DE-E378-4CC0-BA42-A3C36B9AB5CD}"/>
              </a:ext>
            </a:extLst>
          </p:cNvPr>
          <p:cNvSpPr/>
          <p:nvPr/>
        </p:nvSpPr>
        <p:spPr>
          <a:xfrm>
            <a:off x="5720394" y="4012723"/>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Trebuchet MS"/>
              <a:ea typeface="HGｺﾞｼｯｸM" panose="020B0609000000000000" pitchFamily="49" charset="-128"/>
              <a:cs typeface="+mn-cs"/>
            </a:endParaRPr>
          </a:p>
        </p:txBody>
      </p:sp>
      <p:sp>
        <p:nvSpPr>
          <p:cNvPr id="14" name="スライド番号プレースホルダー 3">
            <a:extLst>
              <a:ext uri="{FF2B5EF4-FFF2-40B4-BE49-F238E27FC236}">
                <a16:creationId xmlns:a16="http://schemas.microsoft.com/office/drawing/2014/main" id="{B3335C2A-0651-43F5-8132-352F4E0C78D5}"/>
              </a:ext>
            </a:extLst>
          </p:cNvPr>
          <p:cNvSpPr txBox="1">
            <a:spLocks/>
          </p:cNvSpPr>
          <p:nvPr/>
        </p:nvSpPr>
        <p:spPr>
          <a:xfrm>
            <a:off x="8429787" y="6445705"/>
            <a:ext cx="66040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682EF9F9-C4E8-46B2-BBF1-33E3162B856A}" type="slidenum">
              <a:rPr kumimoji="1" lang="ja-JP" altLang="en-US" sz="1600" b="1" i="0" u="none" strike="noStrike" kern="1200" cap="none" spc="0" normalizeH="0" baseline="0" noProof="0" smtClean="0">
                <a:ln>
                  <a:noFill/>
                </a:ln>
                <a:solidFill>
                  <a:prstClr val="black">
                    <a:lumMod val="50000"/>
                    <a:lumOff val="50000"/>
                  </a:prstClr>
                </a:solidFill>
                <a:effectLst/>
                <a:uLnTx/>
                <a:uFillTx/>
                <a:latin typeface="Trebuchet MS"/>
                <a:ea typeface="HGｺﾞｼｯｸM" panose="020B0609000000000000" pitchFamily="49" charset="-128"/>
                <a:cs typeface="+mn-cs"/>
              </a:rPr>
              <a:pPr marL="0" marR="0" lvl="0" indent="0" algn="ctr" defTabSz="914400" rtl="0" eaLnBrk="1" fontAlgn="auto" latinLnBrk="0" hangingPunct="1">
                <a:lnSpc>
                  <a:spcPct val="100000"/>
                </a:lnSpc>
                <a:spcBef>
                  <a:spcPts val="0"/>
                </a:spcBef>
                <a:spcAft>
                  <a:spcPts val="0"/>
                </a:spcAft>
                <a:buClrTx/>
                <a:buSzTx/>
                <a:buFontTx/>
                <a:buNone/>
                <a:tabLst/>
                <a:defRPr/>
              </a:pPr>
              <a:t>89</a:t>
            </a:fld>
            <a:endParaRPr kumimoji="1" lang="ja-JP" altLang="en-US" sz="1600" b="1" i="0" u="none" strike="noStrike" kern="1200" cap="none" spc="0" normalizeH="0" baseline="0" noProof="0" dirty="0">
              <a:ln>
                <a:noFill/>
              </a:ln>
              <a:solidFill>
                <a:prstClr val="black">
                  <a:lumMod val="50000"/>
                  <a:lumOff val="50000"/>
                </a:prstClr>
              </a:solidFill>
              <a:effectLst/>
              <a:uLnTx/>
              <a:uFillTx/>
              <a:latin typeface="Trebuchet MS"/>
              <a:ea typeface="HGｺﾞｼｯｸM" panose="020B0609000000000000" pitchFamily="49" charset="-128"/>
              <a:cs typeface="+mn-cs"/>
            </a:endParaRPr>
          </a:p>
        </p:txBody>
      </p:sp>
      <p:sp>
        <p:nvSpPr>
          <p:cNvPr id="16" name="テキスト ボックス 15">
            <a:extLst>
              <a:ext uri="{FF2B5EF4-FFF2-40B4-BE49-F238E27FC236}">
                <a16:creationId xmlns:a16="http://schemas.microsoft.com/office/drawing/2014/main" id="{B2A69F44-6119-4357-84BE-371704913059}"/>
              </a:ext>
            </a:extLst>
          </p:cNvPr>
          <p:cNvSpPr txBox="1"/>
          <p:nvPr/>
        </p:nvSpPr>
        <p:spPr>
          <a:xfrm>
            <a:off x="0" y="514057"/>
            <a:ext cx="9144000" cy="400110"/>
          </a:xfrm>
          <a:prstGeom prst="rect">
            <a:avLst/>
          </a:prstGeom>
          <a:solidFill>
            <a:srgbClr val="FFD653"/>
          </a:solidFill>
          <a:ln w="19050">
            <a:noFill/>
          </a:ln>
        </p:spPr>
        <p:txBody>
          <a:bodyPr wrap="square" rtlCol="0">
            <a:spAutoFit/>
          </a:bodyPr>
          <a:lstStyle/>
          <a:p>
            <a:r>
              <a:rPr lang="en-US" altLang="ja-JP" sz="2000" dirty="0">
                <a:latin typeface="Meiryo UI" pitchFamily="50" charset="-128"/>
                <a:ea typeface="Meiryo UI" pitchFamily="50" charset="-128"/>
                <a:cs typeface="Meiryo UI" pitchFamily="50" charset="-128"/>
              </a:rPr>
              <a:t>【</a:t>
            </a:r>
            <a:r>
              <a:rPr lang="ja-JP" altLang="en-US" sz="2000" dirty="0">
                <a:latin typeface="Meiryo UI" pitchFamily="50" charset="-128"/>
                <a:ea typeface="Meiryo UI" pitchFamily="50" charset="-128"/>
                <a:cs typeface="Meiryo UI" pitchFamily="50" charset="-128"/>
              </a:rPr>
              <a:t>第１回設備部会資料</a:t>
            </a:r>
            <a:r>
              <a:rPr lang="en-US" altLang="ja-JP" sz="2000" dirty="0">
                <a:latin typeface="Meiryo UI" pitchFamily="50" charset="-128"/>
                <a:ea typeface="Meiryo UI" pitchFamily="50" charset="-128"/>
                <a:cs typeface="Meiryo UI" pitchFamily="50" charset="-128"/>
              </a:rPr>
              <a:t>】</a:t>
            </a:r>
            <a:r>
              <a:rPr lang="ja-JP" altLang="en-US" sz="2000" dirty="0">
                <a:latin typeface="Meiryo UI" pitchFamily="50" charset="-128"/>
                <a:ea typeface="Meiryo UI" pitchFamily="50" charset="-128"/>
                <a:cs typeface="Meiryo UI" pitchFamily="50" charset="-128"/>
              </a:rPr>
              <a:t>　</a:t>
            </a:r>
            <a:r>
              <a:rPr kumimoji="1" lang="ja-JP" altLang="en-US" sz="2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 ⑭データの蓄積・管理</a:t>
            </a:r>
            <a:r>
              <a:rPr kumimoji="1" lang="en-US" altLang="ja-JP" sz="2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r>
              <a:rPr kumimoji="1" lang="ja-JP" altLang="en-US" sz="2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海岸設備</a:t>
            </a:r>
            <a:r>
              <a:rPr kumimoji="1" lang="en-US" altLang="ja-JP" sz="2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endParaRPr lang="en-US" altLang="ja-JP" sz="2000" dirty="0">
              <a:latin typeface="Meiryo UI" pitchFamily="50" charset="-128"/>
              <a:ea typeface="Meiryo UI" pitchFamily="50" charset="-128"/>
              <a:cs typeface="Meiryo UI" pitchFamily="50" charset="-128"/>
            </a:endParaRPr>
          </a:p>
        </p:txBody>
      </p:sp>
      <p:sp>
        <p:nvSpPr>
          <p:cNvPr id="2" name="テキスト ボックス 1">
            <a:extLst>
              <a:ext uri="{FF2B5EF4-FFF2-40B4-BE49-F238E27FC236}">
                <a16:creationId xmlns:a16="http://schemas.microsoft.com/office/drawing/2014/main" id="{FC240AB1-142C-61DB-16E8-A804F6B3CCF6}"/>
              </a:ext>
            </a:extLst>
          </p:cNvPr>
          <p:cNvSpPr txBox="1"/>
          <p:nvPr/>
        </p:nvSpPr>
        <p:spPr>
          <a:xfrm>
            <a:off x="7466368" y="93272"/>
            <a:ext cx="1517650" cy="307777"/>
          </a:xfrm>
          <a:prstGeom prst="rect">
            <a:avLst/>
          </a:prstGeom>
          <a:noFill/>
        </p:spPr>
        <p:txBody>
          <a:bodyPr wrap="square">
            <a:spAutoFit/>
          </a:bodyPr>
          <a:lstStyle/>
          <a:p>
            <a:r>
              <a:rPr kumimoji="1" lang="ja-JP" altLang="en-US" sz="1400" dirty="0">
                <a:solidFill>
                  <a:schemeClr val="bg1"/>
                </a:solidFill>
                <a:latin typeface="Meiryo UI" panose="020B0604030504040204" pitchFamily="50" charset="-128"/>
                <a:ea typeface="Meiryo UI" panose="020B0604030504040204" pitchFamily="50" charset="-128"/>
              </a:rPr>
              <a:t>資料２－④ー３</a:t>
            </a:r>
          </a:p>
        </p:txBody>
      </p:sp>
    </p:spTree>
    <p:extLst>
      <p:ext uri="{BB962C8B-B14F-4D97-AF65-F5344CB8AC3E}">
        <p14:creationId xmlns:p14="http://schemas.microsoft.com/office/powerpoint/2010/main" val="19921457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D0E64AEF-306F-0386-EBBB-2C3EC575DECB}"/>
              </a:ext>
            </a:extLst>
          </p:cNvPr>
          <p:cNvSpPr txBox="1"/>
          <p:nvPr/>
        </p:nvSpPr>
        <p:spPr>
          <a:xfrm>
            <a:off x="2170" y="0"/>
            <a:ext cx="9141830" cy="461665"/>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 行動計画見直し　新・旧対比表（海岸設備）</a:t>
            </a:r>
          </a:p>
        </p:txBody>
      </p:sp>
      <p:graphicFrame>
        <p:nvGraphicFramePr>
          <p:cNvPr id="5" name="表 4">
            <a:extLst>
              <a:ext uri="{FF2B5EF4-FFF2-40B4-BE49-F238E27FC236}">
                <a16:creationId xmlns:a16="http://schemas.microsoft.com/office/drawing/2014/main" id="{BFC0DCEE-B18A-F8C7-F65B-955F328CE58F}"/>
              </a:ext>
            </a:extLst>
          </p:cNvPr>
          <p:cNvGraphicFramePr>
            <a:graphicFrameLocks noGrp="1"/>
          </p:cNvGraphicFramePr>
          <p:nvPr/>
        </p:nvGraphicFramePr>
        <p:xfrm>
          <a:off x="115358" y="621150"/>
          <a:ext cx="8913284" cy="6114357"/>
        </p:xfrm>
        <a:graphic>
          <a:graphicData uri="http://schemas.openxmlformats.org/drawingml/2006/table">
            <a:tbl>
              <a:tblPr firstRow="1" bandRow="1">
                <a:tableStyleId>{5C22544A-7EE6-4342-B048-85BDC9FD1C3A}</a:tableStyleId>
              </a:tblPr>
              <a:tblGrid>
                <a:gridCol w="4456642">
                  <a:extLst>
                    <a:ext uri="{9D8B030D-6E8A-4147-A177-3AD203B41FA5}">
                      <a16:colId xmlns:a16="http://schemas.microsoft.com/office/drawing/2014/main" val="2164917302"/>
                    </a:ext>
                  </a:extLst>
                </a:gridCol>
                <a:gridCol w="4456642">
                  <a:extLst>
                    <a:ext uri="{9D8B030D-6E8A-4147-A177-3AD203B41FA5}">
                      <a16:colId xmlns:a16="http://schemas.microsoft.com/office/drawing/2014/main" val="3901752335"/>
                    </a:ext>
                  </a:extLst>
                </a:gridCol>
              </a:tblGrid>
              <a:tr h="269380">
                <a:tc>
                  <a:txBody>
                    <a:bodyPr/>
                    <a:lstStyle/>
                    <a:p>
                      <a:pPr algn="ctr"/>
                      <a:r>
                        <a:rPr kumimoji="1" lang="ja-JP" altLang="en-US" sz="1400" b="0" i="0" kern="1200" dirty="0">
                          <a:solidFill>
                            <a:schemeClr val="lt1"/>
                          </a:solidFill>
                          <a:effectLst/>
                          <a:latin typeface="+mn-lt"/>
                          <a:ea typeface="+mn-ea"/>
                          <a:cs typeface="+mn-cs"/>
                        </a:rPr>
                        <a:t>（現計画）​</a:t>
                      </a:r>
                      <a:endParaRPr kumimoji="1" lang="ja-JP" altLang="en-US" sz="14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ja-JP" sz="1400" b="0" i="0" kern="1200" dirty="0">
                          <a:solidFill>
                            <a:schemeClr val="lt1"/>
                          </a:solidFill>
                          <a:effectLst/>
                          <a:latin typeface="+mn-lt"/>
                          <a:ea typeface="+mn-ea"/>
                          <a:cs typeface="+mn-cs"/>
                        </a:rPr>
                        <a:t>（次期計画）</a:t>
                      </a:r>
                      <a:endParaRPr kumimoji="1" lang="ja-JP" altLang="en-US" sz="14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18167867"/>
                  </a:ext>
                </a:extLst>
              </a:tr>
              <a:tr h="234271">
                <a:tc gridSpan="2">
                  <a:txBody>
                    <a:bodyPr/>
                    <a:lstStyle/>
                    <a:p>
                      <a:pPr algn="l"/>
                      <a:r>
                        <a:rPr kumimoji="1" lang="ja-JP" altLang="en-US" sz="1200" dirty="0"/>
                        <a:t>　</a:t>
                      </a:r>
                      <a:r>
                        <a:rPr kumimoji="1" lang="ja-JP"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４．効率的・効果的な維持管理の推進</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４）日常的な維持管理の着実な実践</a:t>
                      </a:r>
                      <a:endParaRPr kumimoji="1" lang="ja-JP" altLang="en-US" sz="14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sz="14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03331307"/>
                  </a:ext>
                </a:extLst>
              </a:tr>
              <a:tr h="5610706">
                <a:tc>
                  <a:txBody>
                    <a:bodyPr/>
                    <a:lstStyle/>
                    <a:p>
                      <a:endParaRPr kumimoji="1" lang="ja-JP" alt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77543737"/>
                  </a:ext>
                </a:extLst>
              </a:tr>
            </a:tbl>
          </a:graphicData>
        </a:graphic>
      </p:graphicFrame>
      <p:pic>
        <p:nvPicPr>
          <p:cNvPr id="8" name="図 7">
            <a:extLst>
              <a:ext uri="{FF2B5EF4-FFF2-40B4-BE49-F238E27FC236}">
                <a16:creationId xmlns:a16="http://schemas.microsoft.com/office/drawing/2014/main" id="{6636DA6A-24F3-47B6-A2C7-FB56F5F63CB7}"/>
              </a:ext>
            </a:extLst>
          </p:cNvPr>
          <p:cNvPicPr>
            <a:picLocks noChangeAspect="1"/>
          </p:cNvPicPr>
          <p:nvPr/>
        </p:nvPicPr>
        <p:blipFill rotWithShape="1">
          <a:blip r:embed="rId2"/>
          <a:srcRect l="33103" t="6735" r="34483" b="12345"/>
          <a:stretch/>
        </p:blipFill>
        <p:spPr>
          <a:xfrm>
            <a:off x="472966" y="1135117"/>
            <a:ext cx="3510456" cy="5477305"/>
          </a:xfrm>
          <a:prstGeom prst="rect">
            <a:avLst/>
          </a:prstGeom>
        </p:spPr>
      </p:pic>
      <p:pic>
        <p:nvPicPr>
          <p:cNvPr id="7" name="図 6">
            <a:extLst>
              <a:ext uri="{FF2B5EF4-FFF2-40B4-BE49-F238E27FC236}">
                <a16:creationId xmlns:a16="http://schemas.microsoft.com/office/drawing/2014/main" id="{21CB1058-5AFD-4EF2-AC5A-BF1A18D8E799}"/>
              </a:ext>
            </a:extLst>
          </p:cNvPr>
          <p:cNvPicPr>
            <a:picLocks noChangeAspect="1"/>
          </p:cNvPicPr>
          <p:nvPr/>
        </p:nvPicPr>
        <p:blipFill rotWithShape="1">
          <a:blip r:embed="rId3"/>
          <a:srcRect l="33333" t="11885" r="33563" b="6460"/>
          <a:stretch/>
        </p:blipFill>
        <p:spPr>
          <a:xfrm>
            <a:off x="5160578" y="1135117"/>
            <a:ext cx="3510456" cy="5411955"/>
          </a:xfrm>
          <a:prstGeom prst="rect">
            <a:avLst/>
          </a:prstGeom>
        </p:spPr>
      </p:pic>
      <p:sp>
        <p:nvSpPr>
          <p:cNvPr id="6" name="スライド番号プレースホルダー 3">
            <a:extLst>
              <a:ext uri="{FF2B5EF4-FFF2-40B4-BE49-F238E27FC236}">
                <a16:creationId xmlns:a16="http://schemas.microsoft.com/office/drawing/2014/main" id="{36C31F66-888A-4C6C-B242-88F287DA473E}"/>
              </a:ext>
            </a:extLst>
          </p:cNvPr>
          <p:cNvSpPr txBox="1">
            <a:spLocks/>
          </p:cNvSpPr>
          <p:nvPr/>
        </p:nvSpPr>
        <p:spPr>
          <a:xfrm>
            <a:off x="8483600" y="6398940"/>
            <a:ext cx="660400" cy="426963"/>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82EF9F9-C4E8-46B2-BBF1-33E3162B856A}" type="slidenum">
              <a:rPr lang="ja-JP" altLang="en-US" smtClean="0"/>
              <a:pPr/>
              <a:t>90</a:t>
            </a:fld>
            <a:endParaRPr lang="ja-JP" altLang="en-US" dirty="0"/>
          </a:p>
        </p:txBody>
      </p:sp>
      <p:sp>
        <p:nvSpPr>
          <p:cNvPr id="2" name="テキスト ボックス 1">
            <a:extLst>
              <a:ext uri="{FF2B5EF4-FFF2-40B4-BE49-F238E27FC236}">
                <a16:creationId xmlns:a16="http://schemas.microsoft.com/office/drawing/2014/main" id="{33742F98-3224-66A4-0B5E-0DB53869541A}"/>
              </a:ext>
            </a:extLst>
          </p:cNvPr>
          <p:cNvSpPr txBox="1"/>
          <p:nvPr/>
        </p:nvSpPr>
        <p:spPr>
          <a:xfrm>
            <a:off x="7466368" y="93272"/>
            <a:ext cx="1517650" cy="307777"/>
          </a:xfrm>
          <a:prstGeom prst="rect">
            <a:avLst/>
          </a:prstGeom>
          <a:noFill/>
        </p:spPr>
        <p:txBody>
          <a:bodyPr wrap="square">
            <a:spAutoFit/>
          </a:bodyPr>
          <a:lstStyle/>
          <a:p>
            <a:r>
              <a:rPr kumimoji="1" lang="ja-JP" altLang="en-US" sz="1400" dirty="0">
                <a:solidFill>
                  <a:schemeClr val="bg1"/>
                </a:solidFill>
                <a:latin typeface="Meiryo UI" panose="020B0604030504040204" pitchFamily="50" charset="-128"/>
                <a:ea typeface="Meiryo UI" panose="020B0604030504040204" pitchFamily="50" charset="-128"/>
              </a:rPr>
              <a:t>資料２－④ー３</a:t>
            </a:r>
          </a:p>
        </p:txBody>
      </p:sp>
    </p:spTree>
    <p:extLst>
      <p:ext uri="{BB962C8B-B14F-4D97-AF65-F5344CB8AC3E}">
        <p14:creationId xmlns:p14="http://schemas.microsoft.com/office/powerpoint/2010/main" val="3088983785"/>
      </p:ext>
    </p:extLst>
  </p:cSld>
  <p:clrMapOvr>
    <a:masterClrMapping/>
  </p:clrMapOvr>
</p:sld>
</file>

<file path=ppt/theme/theme1.xml><?xml version="1.0" encoding="utf-8"?>
<a:theme xmlns:a="http://schemas.openxmlformats.org/drawingml/2006/main" name="スリップストリーム">
  <a:themeElements>
    <a:clrScheme name="スリップストリーム">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スリップストリーム">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スリップストリーム">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4A392AD875449443AAA7829C2473F989" ma:contentTypeVersion="6" ma:contentTypeDescription="新しいドキュメントを作成します。" ma:contentTypeScope="" ma:versionID="910b726549f5ea5c5b0da533c2bfbdae">
  <xsd:schema xmlns:xsd="http://www.w3.org/2001/XMLSchema" xmlns:xs="http://www.w3.org/2001/XMLSchema" xmlns:p="http://schemas.microsoft.com/office/2006/metadata/properties" xmlns:ns2="60b12527-e226-4614-b792-74ec134ea487" xmlns:ns3="070d2816-acf1-4867-9480-e239a5331c18" targetNamespace="http://schemas.microsoft.com/office/2006/metadata/properties" ma:root="true" ma:fieldsID="bb2c7f2645d668397f7db443c4d8a8c5" ns2:_="" ns3:_="">
    <xsd:import namespace="60b12527-e226-4614-b792-74ec134ea487"/>
    <xsd:import namespace="070d2816-acf1-4867-9480-e239a5331c18"/>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b12527-e226-4614-b792-74ec134ea48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70d2816-acf1-4867-9480-e239a5331c18" elementFormDefault="qualified">
    <xsd:import namespace="http://schemas.microsoft.com/office/2006/documentManagement/types"/>
    <xsd:import namespace="http://schemas.microsoft.com/office/infopath/2007/PartnerControls"/>
    <xsd:element name="SharedWithUsers" ma:index="11"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3F62269E-4FCC-4FF9-9D11-BDE6B022F4C3}"/>
</file>

<file path=customXml/itemProps2.xml><?xml version="1.0" encoding="utf-8"?>
<ds:datastoreItem xmlns:ds="http://schemas.openxmlformats.org/officeDocument/2006/customXml" ds:itemID="{F537A8C2-C6E1-41B4-B797-BE76C7836C81}">
  <ds:schemaRefs>
    <ds:schemaRef ds:uri="http://schemas.microsoft.com/sharepoint/v3/contenttype/forms"/>
  </ds:schemaRefs>
</ds:datastoreItem>
</file>

<file path=customXml/itemProps3.xml><?xml version="1.0" encoding="utf-8"?>
<ds:datastoreItem xmlns:ds="http://schemas.openxmlformats.org/officeDocument/2006/customXml" ds:itemID="{123580F3-5003-4643-A841-F6D2432542D8}">
  <ds:schemaRefs>
    <ds:schemaRef ds:uri="http://schemas.microsoft.com/office/2006/metadata/properties"/>
    <ds:schemaRef ds:uri="http://schemas.microsoft.com/office/2006/documentManagement/types"/>
    <ds:schemaRef ds:uri="http://purl.org/dc/elements/1.1/"/>
    <ds:schemaRef ds:uri="http://schemas.openxmlformats.org/package/2006/metadata/core-properties"/>
    <ds:schemaRef ds:uri="http://www.w3.org/XML/1998/namespace"/>
    <ds:schemaRef ds:uri="http://schemas.microsoft.com/office/infopath/2007/PartnerControls"/>
    <ds:schemaRef ds:uri="4e21aece-359b-4e6f-8f54-c70e1e237c6a"/>
    <ds:schemaRef ds:uri="http://schemas.microsoft.com/sharepoint/v3"/>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emplate>Slipstream</Template>
  <TotalTime>19826</TotalTime>
  <Words>1940</Words>
  <Application>Microsoft Office PowerPoint</Application>
  <PresentationFormat>画面に合わせる (4:3)</PresentationFormat>
  <Paragraphs>273</Paragraphs>
  <Slides>12</Slides>
  <Notes>3</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12</vt:i4>
      </vt:variant>
    </vt:vector>
  </HeadingPairs>
  <TitlesOfParts>
    <vt:vector size="19" baseType="lpstr">
      <vt:lpstr>HGｺﾞｼｯｸM 見出し</vt:lpstr>
      <vt:lpstr>Meiryo UI</vt:lpstr>
      <vt:lpstr>Calibri</vt:lpstr>
      <vt:lpstr>Century</vt:lpstr>
      <vt:lpstr>Georgia</vt:lpstr>
      <vt:lpstr>Trebuchet MS</vt:lpstr>
      <vt:lpstr>スリップストリーム</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大阪府庁</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大阪府庁</dc:creator>
  <cp:lastModifiedBy>田村　寧啓</cp:lastModifiedBy>
  <cp:revision>718</cp:revision>
  <cp:lastPrinted>2024-06-18T01:31:47Z</cp:lastPrinted>
  <dcterms:created xsi:type="dcterms:W3CDTF">2013-06-19T04:48:16Z</dcterms:created>
  <dcterms:modified xsi:type="dcterms:W3CDTF">2024-07-04T07:44:16Z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0x0101004A392AD875449443AAA7829C2473F989</vt:lpwstr>
  </property>
</Properties>
</file>