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69" showSpecialPlsOnTitleSld="0" saveSubsetFonts="1">
  <p:sldMasterIdLst>
    <p:sldMasterId id="2147483660" r:id="rId4"/>
  </p:sldMasterIdLst>
  <p:notesMasterIdLst>
    <p:notesMasterId r:id="rId18"/>
  </p:notesMasterIdLst>
  <p:handoutMasterIdLst>
    <p:handoutMasterId r:id="rId19"/>
  </p:handoutMasterIdLst>
  <p:sldIdLst>
    <p:sldId id="1204" r:id="rId5"/>
    <p:sldId id="810" r:id="rId6"/>
    <p:sldId id="1683" r:id="rId7"/>
    <p:sldId id="608" r:id="rId8"/>
    <p:sldId id="1684" r:id="rId9"/>
    <p:sldId id="1763" r:id="rId10"/>
    <p:sldId id="1690" r:id="rId11"/>
    <p:sldId id="1694" r:id="rId12"/>
    <p:sldId id="1695" r:id="rId13"/>
    <p:sldId id="1691" r:id="rId14"/>
    <p:sldId id="1696" r:id="rId15"/>
    <p:sldId id="594" r:id="rId16"/>
    <p:sldId id="1692" r:id="rId17"/>
  </p:sldIdLst>
  <p:sldSz cx="9144000" cy="6858000" type="screen4x3"/>
  <p:notesSz cx="7102475" cy="1023302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田村　寧啓" initials="田村　寧啓" lastIdx="1" clrIdx="0">
    <p:extLst>
      <p:ext uri="{19B8F6BF-5375-455C-9EA6-DF929625EA0E}">
        <p15:presenceInfo xmlns:p15="http://schemas.microsoft.com/office/powerpoint/2012/main" userId="S::TamuraYa@lan.pref.osaka.jp::116a883b-0379-47dc-81c0-df63bd33a57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E9EBF5"/>
    <a:srgbClr val="FBFEDA"/>
    <a:srgbClr val="ABEF9B"/>
    <a:srgbClr val="F0FFE5"/>
    <a:srgbClr val="FFFFCC"/>
    <a:srgbClr val="95FB81"/>
    <a:srgbClr val="B0DAFA"/>
    <a:srgbClr val="0066CC"/>
    <a:srgbClr val="D996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27F97BB-C833-4FB7-BDE5-3F7075034690}" styleName="テーマ スタイル 2 - アクセント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88" autoAdjust="0"/>
    <p:restoredTop sz="93447" autoAdjust="0"/>
  </p:normalViewPr>
  <p:slideViewPr>
    <p:cSldViewPr snapToGrid="0">
      <p:cViewPr>
        <p:scale>
          <a:sx n="100" d="100"/>
          <a:sy n="100" d="100"/>
        </p:scale>
        <p:origin x="1157" y="355"/>
      </p:cViewPr>
      <p:guideLst>
        <p:guide orient="horz" pos="2160"/>
        <p:guide pos="2880"/>
      </p:guideLst>
    </p:cSldViewPr>
  </p:slideViewPr>
  <p:notesTextViewPr>
    <p:cViewPr>
      <p:scale>
        <a:sx n="75" d="100"/>
        <a:sy n="75"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0" y="3"/>
            <a:ext cx="3077518" cy="511571"/>
          </a:xfrm>
          <a:prstGeom prst="rect">
            <a:avLst/>
          </a:prstGeom>
        </p:spPr>
        <p:txBody>
          <a:bodyPr vert="horz" lIns="94613" tIns="47306" rIns="94613" bIns="47306" rtlCol="0"/>
          <a:lstStyle>
            <a:lvl1pPr algn="l">
              <a:defRPr sz="1400"/>
            </a:lvl1pPr>
          </a:lstStyle>
          <a:p>
            <a:endParaRPr kumimoji="1" lang="ja-JP" altLang="en-US"/>
          </a:p>
        </p:txBody>
      </p:sp>
      <p:sp>
        <p:nvSpPr>
          <p:cNvPr id="3" name="日付プレースホルダー 2"/>
          <p:cNvSpPr>
            <a:spLocks noGrp="1"/>
          </p:cNvSpPr>
          <p:nvPr>
            <p:ph type="dt" sz="quarter" idx="1"/>
          </p:nvPr>
        </p:nvSpPr>
        <p:spPr>
          <a:xfrm>
            <a:off x="4023308" y="3"/>
            <a:ext cx="3077518" cy="511571"/>
          </a:xfrm>
          <a:prstGeom prst="rect">
            <a:avLst/>
          </a:prstGeom>
        </p:spPr>
        <p:txBody>
          <a:bodyPr vert="horz" lIns="94613" tIns="47306" rIns="94613" bIns="47306" rtlCol="0"/>
          <a:lstStyle>
            <a:lvl1pPr algn="r">
              <a:defRPr sz="1400"/>
            </a:lvl1pPr>
          </a:lstStyle>
          <a:p>
            <a:fld id="{29472AE3-829E-42FD-BDF5-9930118AE71F}" type="datetimeFigureOut">
              <a:rPr kumimoji="1" lang="ja-JP" altLang="en-US" smtClean="0"/>
              <a:t>2024/7/4</a:t>
            </a:fld>
            <a:endParaRPr kumimoji="1" lang="ja-JP" altLang="en-US"/>
          </a:p>
        </p:txBody>
      </p:sp>
      <p:sp>
        <p:nvSpPr>
          <p:cNvPr id="4" name="フッター プレースホルダー 3"/>
          <p:cNvSpPr>
            <a:spLocks noGrp="1"/>
          </p:cNvSpPr>
          <p:nvPr>
            <p:ph type="ftr" sz="quarter" idx="2"/>
          </p:nvPr>
        </p:nvSpPr>
        <p:spPr>
          <a:xfrm>
            <a:off x="10" y="9719828"/>
            <a:ext cx="3077518" cy="511570"/>
          </a:xfrm>
          <a:prstGeom prst="rect">
            <a:avLst/>
          </a:prstGeom>
        </p:spPr>
        <p:txBody>
          <a:bodyPr vert="horz" lIns="94613" tIns="47306" rIns="94613" bIns="47306" rtlCol="0" anchor="b"/>
          <a:lstStyle>
            <a:lvl1pPr algn="l">
              <a:defRPr sz="1400"/>
            </a:lvl1pPr>
          </a:lstStyle>
          <a:p>
            <a:endParaRPr kumimoji="1" lang="ja-JP" altLang="en-US"/>
          </a:p>
        </p:txBody>
      </p:sp>
      <p:sp>
        <p:nvSpPr>
          <p:cNvPr id="5" name="スライド番号プレースホルダー 4"/>
          <p:cNvSpPr>
            <a:spLocks noGrp="1"/>
          </p:cNvSpPr>
          <p:nvPr>
            <p:ph type="sldNum" sz="quarter" idx="3"/>
          </p:nvPr>
        </p:nvSpPr>
        <p:spPr>
          <a:xfrm>
            <a:off x="4023308" y="9719828"/>
            <a:ext cx="3077518" cy="511570"/>
          </a:xfrm>
          <a:prstGeom prst="rect">
            <a:avLst/>
          </a:prstGeom>
        </p:spPr>
        <p:txBody>
          <a:bodyPr vert="horz" lIns="94613" tIns="47306" rIns="94613" bIns="47306" rtlCol="0" anchor="b"/>
          <a:lstStyle>
            <a:lvl1pPr algn="r">
              <a:defRPr sz="1400"/>
            </a:lvl1pPr>
          </a:lstStyle>
          <a:p>
            <a:fld id="{F590CCD0-FE35-423A-B9FD-933267B7A8DB}" type="slidenum">
              <a:rPr kumimoji="1" lang="ja-JP" altLang="en-US" smtClean="0"/>
              <a:t>‹#›</a:t>
            </a:fld>
            <a:endParaRPr kumimoji="1" lang="ja-JP" altLang="en-US"/>
          </a:p>
        </p:txBody>
      </p:sp>
    </p:spTree>
    <p:extLst>
      <p:ext uri="{BB962C8B-B14F-4D97-AF65-F5344CB8AC3E}">
        <p14:creationId xmlns:p14="http://schemas.microsoft.com/office/powerpoint/2010/main" val="17901339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0" y="3"/>
            <a:ext cx="3077518" cy="511571"/>
          </a:xfrm>
          <a:prstGeom prst="rect">
            <a:avLst/>
          </a:prstGeom>
        </p:spPr>
        <p:txBody>
          <a:bodyPr vert="horz" lIns="94613" tIns="47306" rIns="94613" bIns="47306" rtlCol="0"/>
          <a:lstStyle>
            <a:lvl1pPr algn="l">
              <a:defRPr sz="1400"/>
            </a:lvl1pPr>
          </a:lstStyle>
          <a:p>
            <a:endParaRPr kumimoji="1" lang="ja-JP" altLang="en-US"/>
          </a:p>
        </p:txBody>
      </p:sp>
      <p:sp>
        <p:nvSpPr>
          <p:cNvPr id="3" name="日付プレースホルダー 2"/>
          <p:cNvSpPr>
            <a:spLocks noGrp="1"/>
          </p:cNvSpPr>
          <p:nvPr>
            <p:ph type="dt" idx="1"/>
          </p:nvPr>
        </p:nvSpPr>
        <p:spPr>
          <a:xfrm>
            <a:off x="4023308" y="3"/>
            <a:ext cx="3077518" cy="511571"/>
          </a:xfrm>
          <a:prstGeom prst="rect">
            <a:avLst/>
          </a:prstGeom>
        </p:spPr>
        <p:txBody>
          <a:bodyPr vert="horz" lIns="94613" tIns="47306" rIns="94613" bIns="47306" rtlCol="0"/>
          <a:lstStyle>
            <a:lvl1pPr algn="r">
              <a:defRPr sz="1400"/>
            </a:lvl1pPr>
          </a:lstStyle>
          <a:p>
            <a:fld id="{C66E6DC5-E089-448C-ADA9-C53EA216882B}" type="datetimeFigureOut">
              <a:rPr kumimoji="1" lang="ja-JP" altLang="en-US" smtClean="0"/>
              <a:t>2024/7/4</a:t>
            </a:fld>
            <a:endParaRPr kumimoji="1" lang="ja-JP" altLang="en-US"/>
          </a:p>
        </p:txBody>
      </p:sp>
      <p:sp>
        <p:nvSpPr>
          <p:cNvPr id="4" name="スライド イメージ プレースホルダー 3"/>
          <p:cNvSpPr>
            <a:spLocks noGrp="1" noRot="1" noChangeAspect="1"/>
          </p:cNvSpPr>
          <p:nvPr>
            <p:ph type="sldImg" idx="2"/>
          </p:nvPr>
        </p:nvSpPr>
        <p:spPr>
          <a:xfrm>
            <a:off x="993775" y="768350"/>
            <a:ext cx="5114925" cy="3835400"/>
          </a:xfrm>
          <a:prstGeom prst="rect">
            <a:avLst/>
          </a:prstGeom>
          <a:noFill/>
          <a:ln w="12700">
            <a:solidFill>
              <a:prstClr val="black"/>
            </a:solidFill>
          </a:ln>
        </p:spPr>
        <p:txBody>
          <a:bodyPr vert="horz" lIns="94613" tIns="47306" rIns="94613" bIns="47306" rtlCol="0" anchor="ctr"/>
          <a:lstStyle/>
          <a:p>
            <a:endParaRPr lang="ja-JP" altLang="en-US"/>
          </a:p>
        </p:txBody>
      </p:sp>
      <p:sp>
        <p:nvSpPr>
          <p:cNvPr id="5" name="ノート プレースホルダー 4"/>
          <p:cNvSpPr>
            <a:spLocks noGrp="1"/>
          </p:cNvSpPr>
          <p:nvPr>
            <p:ph type="body" sz="quarter" idx="3"/>
          </p:nvPr>
        </p:nvSpPr>
        <p:spPr>
          <a:xfrm>
            <a:off x="710584" y="4860730"/>
            <a:ext cx="5681316" cy="4604126"/>
          </a:xfrm>
          <a:prstGeom prst="rect">
            <a:avLst/>
          </a:prstGeom>
        </p:spPr>
        <p:txBody>
          <a:bodyPr vert="horz" lIns="94613" tIns="47306" rIns="94613" bIns="4730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0" y="9719828"/>
            <a:ext cx="3077518" cy="511570"/>
          </a:xfrm>
          <a:prstGeom prst="rect">
            <a:avLst/>
          </a:prstGeom>
        </p:spPr>
        <p:txBody>
          <a:bodyPr vert="horz" lIns="94613" tIns="47306" rIns="94613" bIns="47306" rtlCol="0" anchor="b"/>
          <a:lstStyle>
            <a:lvl1pPr algn="l">
              <a:defRPr sz="1400"/>
            </a:lvl1pPr>
          </a:lstStyle>
          <a:p>
            <a:endParaRPr kumimoji="1" lang="ja-JP" altLang="en-US"/>
          </a:p>
        </p:txBody>
      </p:sp>
      <p:sp>
        <p:nvSpPr>
          <p:cNvPr id="7" name="スライド番号プレースホルダー 6"/>
          <p:cNvSpPr>
            <a:spLocks noGrp="1"/>
          </p:cNvSpPr>
          <p:nvPr>
            <p:ph type="sldNum" sz="quarter" idx="5"/>
          </p:nvPr>
        </p:nvSpPr>
        <p:spPr>
          <a:xfrm>
            <a:off x="4023308" y="9719828"/>
            <a:ext cx="3077518" cy="511570"/>
          </a:xfrm>
          <a:prstGeom prst="rect">
            <a:avLst/>
          </a:prstGeom>
        </p:spPr>
        <p:txBody>
          <a:bodyPr vert="horz" lIns="94613" tIns="47306" rIns="94613" bIns="47306" rtlCol="0" anchor="b"/>
          <a:lstStyle>
            <a:lvl1pPr algn="r">
              <a:defRPr sz="1400"/>
            </a:lvl1pPr>
          </a:lstStyle>
          <a:p>
            <a:fld id="{DFCB510D-55C8-4D3D-A366-9F41B467EC44}" type="slidenum">
              <a:rPr kumimoji="1" lang="ja-JP" altLang="en-US" smtClean="0"/>
              <a:t>‹#›</a:t>
            </a:fld>
            <a:endParaRPr kumimoji="1" lang="ja-JP" altLang="en-US"/>
          </a:p>
        </p:txBody>
      </p:sp>
    </p:spTree>
    <p:extLst>
      <p:ext uri="{BB962C8B-B14F-4D97-AF65-F5344CB8AC3E}">
        <p14:creationId xmlns:p14="http://schemas.microsoft.com/office/powerpoint/2010/main" val="238943806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defTabSz="946169">
              <a:defRPr/>
            </a:pPr>
            <a:fld id="{DFCB510D-55C8-4D3D-A366-9F41B467EC44}" type="slidenum">
              <a:rPr lang="ja-JP" altLang="en-US">
                <a:solidFill>
                  <a:prstClr val="black"/>
                </a:solidFill>
                <a:latin typeface="Calibri"/>
                <a:ea typeface="ＭＳ Ｐゴシック" panose="020B0600070205080204" pitchFamily="50" charset="-128"/>
              </a:rPr>
              <a:pPr defTabSz="946169">
                <a:defRPr/>
              </a:pPr>
              <a:t>73</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691324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defTabSz="946169">
              <a:defRPr/>
            </a:pPr>
            <a:fld id="{DFCB510D-55C8-4D3D-A366-9F41B467EC44}" type="slidenum">
              <a:rPr lang="ja-JP" altLang="en-US">
                <a:solidFill>
                  <a:prstClr val="black"/>
                </a:solidFill>
                <a:latin typeface="Calibri"/>
                <a:ea typeface="ＭＳ Ｐゴシック" panose="020B0600070205080204" pitchFamily="50" charset="-128"/>
              </a:rPr>
              <a:pPr defTabSz="946169">
                <a:defRPr/>
              </a:pPr>
              <a:t>76</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432677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defTabSz="946169">
              <a:defRPr/>
            </a:pPr>
            <a:fld id="{DFCB510D-55C8-4D3D-A366-9F41B467EC44}" type="slidenum">
              <a:rPr lang="ja-JP" altLang="en-US">
                <a:solidFill>
                  <a:prstClr val="black"/>
                </a:solidFill>
                <a:latin typeface="Calibri"/>
                <a:ea typeface="ＭＳ Ｐゴシック" panose="020B0600070205080204" pitchFamily="50" charset="-128"/>
              </a:rPr>
              <a:pPr defTabSz="946169">
                <a:defRPr/>
              </a:pPr>
              <a:t>80</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175440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6172200" y="6172200"/>
            <a:ext cx="2514600" cy="365125"/>
          </a:xfrm>
          <a:prstGeom prst="rect">
            <a:avLst/>
          </a:prstGeom>
        </p:spPr>
        <p:txBody>
          <a:bodyPr/>
          <a:lstStyle/>
          <a:p>
            <a:fld id="{787F0D35-F295-45B2-9BC6-D58056021A6E}" type="datetime1">
              <a:rPr kumimoji="1" lang="ja-JP" altLang="en-US" smtClean="0"/>
              <a:t>2024/7/4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ja-JP" altLang="en-US"/>
              <a:t>マスター タイトルの書式設定</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a:xfrm>
            <a:off x="6172200" y="6172200"/>
            <a:ext cx="2514600" cy="365125"/>
          </a:xfrm>
          <a:prstGeom prst="rect">
            <a:avLst/>
          </a:prstGeom>
        </p:spPr>
        <p:txBody>
          <a:bodyPr/>
          <a:lstStyle/>
          <a:p>
            <a:fld id="{2D8FD361-C62D-485D-BADA-E6CD1981A0A1}" type="datetime1">
              <a:rPr kumimoji="1" lang="ja-JP" altLang="en-US" smtClean="0"/>
              <a:t>2024/7/4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6172200" y="6172200"/>
            <a:ext cx="2514600" cy="365125"/>
          </a:xfrm>
          <a:prstGeom prst="rect">
            <a:avLst/>
          </a:prstGeom>
        </p:spPr>
        <p:txBody>
          <a:bodyPr/>
          <a:lstStyle/>
          <a:p>
            <a:fld id="{C12DAA09-85D9-4252-901D-A0F063182CBC}" type="datetime1">
              <a:rPr kumimoji="1" lang="ja-JP" altLang="en-US" smtClean="0"/>
              <a:t>2024/7/4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172200" y="6172200"/>
            <a:ext cx="2514600" cy="365125"/>
          </a:xfrm>
          <a:prstGeom prst="rect">
            <a:avLst/>
          </a:prstGeom>
        </p:spPr>
        <p:txBody>
          <a:bodyPr/>
          <a:lstStyle/>
          <a:p>
            <a:fld id="{D92B5D10-1E03-4F19-8313-90F6CBD3AB43}" type="datetime1">
              <a:rPr kumimoji="1" lang="ja-JP" altLang="en-US" smtClean="0"/>
              <a:t>2024/7/4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8" name="Title 7"/>
          <p:cNvSpPr>
            <a:spLocks noGrp="1"/>
          </p:cNvSpPr>
          <p:nvPr>
            <p:ph type="title"/>
          </p:nvPr>
        </p:nvSpPr>
        <p:spPr/>
        <p:txBody>
          <a:bodyPr/>
          <a:lstStyle/>
          <a:p>
            <a:r>
              <a:rPr lang="ja-JP" altLang="en-US"/>
              <a:t>マスター タイトルの書式設定</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6172200" y="6172200"/>
            <a:ext cx="2514600" cy="365125"/>
          </a:xfrm>
          <a:prstGeom prst="rect">
            <a:avLst/>
          </a:prstGeom>
        </p:spPr>
        <p:txBody>
          <a:bodyPr/>
          <a:lstStyle/>
          <a:p>
            <a:fld id="{D1750DBB-6E4B-46C5-B5D1-93D8B43E9640}" type="datetime1">
              <a:rPr kumimoji="1" lang="ja-JP" altLang="en-US" smtClean="0"/>
              <a:t>2024/7/4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6172200" y="6172200"/>
            <a:ext cx="2514600" cy="365125"/>
          </a:xfrm>
          <a:prstGeom prst="rect">
            <a:avLst/>
          </a:prstGeom>
        </p:spPr>
        <p:txBody>
          <a:bodyPr/>
          <a:lstStyle/>
          <a:p>
            <a:fld id="{315FC968-6D22-4EFD-B182-B316B8218BB2}" type="datetime1">
              <a:rPr kumimoji="1" lang="ja-JP" altLang="en-US" smtClean="0"/>
              <a:t>2024/7/4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8" name="Title 7"/>
          <p:cNvSpPr>
            <a:spLocks noGrp="1"/>
          </p:cNvSpPr>
          <p:nvPr>
            <p:ph type="title"/>
          </p:nvPr>
        </p:nvSpPr>
        <p:spPr/>
        <p:txBody>
          <a:bodyPr/>
          <a:lstStyle/>
          <a:p>
            <a:r>
              <a:rPr lang="ja-JP" altLang="en-US"/>
              <a:t>マスター タイトルの書式設定</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ja-JP" altLang="en-US"/>
              <a:t>マスター テキストの書式設定</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a:xfrm>
            <a:off x="6172200" y="6172200"/>
            <a:ext cx="2514600" cy="365125"/>
          </a:xfrm>
          <a:prstGeom prst="rect">
            <a:avLst/>
          </a:prstGeom>
        </p:spPr>
        <p:txBody>
          <a:bodyPr/>
          <a:lstStyle/>
          <a:p>
            <a:fld id="{AFCCD55C-0FD8-4581-B20A-E3E658D1BDF8}" type="datetime1">
              <a:rPr kumimoji="1" lang="ja-JP" altLang="en-US" smtClean="0"/>
              <a:t>2024/7/4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a:xfrm>
            <a:off x="6172200" y="6172200"/>
            <a:ext cx="2514600" cy="365125"/>
          </a:xfrm>
          <a:prstGeom prst="rect">
            <a:avLst/>
          </a:prstGeom>
        </p:spPr>
        <p:txBody>
          <a:bodyPr/>
          <a:lstStyle/>
          <a:p>
            <a:fld id="{29A8DA05-3C1E-4282-946E-3480A0119718}" type="datetime1">
              <a:rPr kumimoji="1" lang="ja-JP" altLang="en-US" smtClean="0"/>
              <a:t>2024/7/4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172200" y="6172200"/>
            <a:ext cx="2514600" cy="365125"/>
          </a:xfrm>
          <a:prstGeom prst="rect">
            <a:avLst/>
          </a:prstGeom>
        </p:spPr>
        <p:txBody>
          <a:bodyPr/>
          <a:lstStyle/>
          <a:p>
            <a:fld id="{932645CE-95F1-4796-B92B-23509574F6D3}" type="datetime1">
              <a:rPr kumimoji="1" lang="ja-JP" altLang="en-US" smtClean="0"/>
              <a:t>2024/7/4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6172200" y="6172200"/>
            <a:ext cx="2514600" cy="365125"/>
          </a:xfrm>
          <a:prstGeom prst="rect">
            <a:avLst/>
          </a:prstGeom>
        </p:spPr>
        <p:txBody>
          <a:bodyPr/>
          <a:lstStyle/>
          <a:p>
            <a:fld id="{5125B876-93DE-4A98-8FB9-E01713B06EB7}" type="datetime1">
              <a:rPr kumimoji="1" lang="ja-JP" altLang="en-US" smtClean="0"/>
              <a:t>2024/7/4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6172200" y="6172200"/>
            <a:ext cx="2514600" cy="365125"/>
          </a:xfrm>
          <a:prstGeom prst="rect">
            <a:avLst/>
          </a:prstGeom>
        </p:spPr>
        <p:txBody>
          <a:bodyPr/>
          <a:lstStyle/>
          <a:p>
            <a:fld id="{EF407380-A944-47EE-8A1E-8863591BED6D}" type="datetime1">
              <a:rPr kumimoji="1" lang="ja-JP" altLang="en-US" smtClean="0"/>
              <a:t>2024/7/4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ja-JP" altLang="en-US"/>
              <a:t>マスター タイトルの書式設定</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kumimoji="1" lang="ja-JP" altLang="en-US"/>
          </a:p>
        </p:txBody>
      </p:sp>
      <p:sp>
        <p:nvSpPr>
          <p:cNvPr id="6" name="Slide Number Placeholder 5"/>
          <p:cNvSpPr>
            <a:spLocks noGrp="1"/>
          </p:cNvSpPr>
          <p:nvPr>
            <p:ph type="sldNum" sz="quarter" idx="4"/>
          </p:nvPr>
        </p:nvSpPr>
        <p:spPr>
          <a:xfrm>
            <a:off x="8483600" y="6492875"/>
            <a:ext cx="660400" cy="365125"/>
          </a:xfrm>
          <a:prstGeom prst="rect">
            <a:avLst/>
          </a:prstGeom>
        </p:spPr>
        <p:txBody>
          <a:bodyPr vert="horz" lIns="91440" tIns="45720" rIns="91440" bIns="45720" rtlCol="0" anchor="ctr"/>
          <a:lstStyle>
            <a:lvl1pPr algn="ctr">
              <a:defRPr sz="1600" b="1">
                <a:solidFill>
                  <a:schemeClr val="tx1">
                    <a:lumMod val="50000"/>
                    <a:lumOff val="50000"/>
                  </a:schemeClr>
                </a:solidFill>
              </a:defRPr>
            </a:lvl1pPr>
          </a:lstStyle>
          <a:p>
            <a:fld id="{682EF9F9-C4E8-46B2-BBF1-33E3162B856A}" type="slidenum">
              <a:rPr lang="ja-JP" altLang="en-US" smtClean="0"/>
              <a:pPr/>
              <a:t>‹#›</a:t>
            </a:fld>
            <a:endParaRPr lang="ja-JP" alt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6.xml"/><Relationship Id="rId7" Type="http://schemas.openxmlformats.org/officeDocument/2006/relationships/slide" Target="slide10.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hyperlink" Target="&#9319;&#36039;&#26009;&#65298;&#65293;&#9315;&#12540;&#65299;&#12288;&#29694;&#34892;&#21205;&#35336;&#30011;&#12288;&#35211;&#30452;&#12375;&#65288;&#26696;&#65289;&#12304;&#28023;&#23736;&#35373;&#20633;&#12305;.pptx" TargetMode="External"/><Relationship Id="rId5" Type="http://schemas.openxmlformats.org/officeDocument/2006/relationships/slide" Target="slide8.xml"/><Relationship Id="rId10" Type="http://schemas.openxmlformats.org/officeDocument/2006/relationships/slide" Target="slide13.xml"/><Relationship Id="rId4" Type="http://schemas.openxmlformats.org/officeDocument/2006/relationships/slide" Target="slide7.xml"/><Relationship Id="rId9" Type="http://schemas.openxmlformats.org/officeDocument/2006/relationships/slide" Target="slide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CCB793A9-BD98-2A0A-1E8A-8F9DB5CE3283}"/>
              </a:ext>
            </a:extLst>
          </p:cNvPr>
          <p:cNvSpPr txBox="1">
            <a:spLocks/>
          </p:cNvSpPr>
          <p:nvPr/>
        </p:nvSpPr>
        <p:spPr>
          <a:xfrm>
            <a:off x="0" y="1124744"/>
            <a:ext cx="9144000" cy="2304256"/>
          </a:xfrm>
          <a:prstGeom prst="rect">
            <a:avLst/>
          </a:prstGeom>
          <a:effectLst/>
        </p:spPr>
        <p:txBody>
          <a:bodyPr>
            <a:normAutofit fontScale="90000"/>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182880" indent="0" algn="ctr">
              <a:buFont typeface="Georgia" pitchFamily="18" charset="0"/>
              <a:buNone/>
            </a:pPr>
            <a:r>
              <a:rPr lang="ja-JP" altLang="en-US" sz="4000" dirty="0">
                <a:latin typeface="Meiryo UI" pitchFamily="50" charset="-128"/>
                <a:ea typeface="Meiryo UI" pitchFamily="50" charset="-128"/>
                <a:cs typeface="Meiryo UI" pitchFamily="50" charset="-128"/>
              </a:rPr>
              <a:t>大阪府都市基盤施設維持管理技術審議会</a:t>
            </a:r>
            <a:br>
              <a:rPr lang="en-US" altLang="ja-JP" sz="1300" dirty="0">
                <a:latin typeface="Meiryo UI" pitchFamily="50" charset="-128"/>
                <a:ea typeface="Meiryo UI" pitchFamily="50" charset="-128"/>
                <a:cs typeface="Meiryo UI" pitchFamily="50" charset="-128"/>
              </a:rPr>
            </a:br>
            <a:br>
              <a:rPr lang="en-US" altLang="ja-JP" sz="1300" dirty="0">
                <a:latin typeface="Meiryo UI" pitchFamily="50" charset="-128"/>
                <a:ea typeface="Meiryo UI" pitchFamily="50" charset="-128"/>
                <a:cs typeface="Meiryo UI" pitchFamily="50" charset="-128"/>
              </a:rPr>
            </a:br>
            <a:r>
              <a:rPr lang="ja-JP" altLang="en-US" dirty="0">
                <a:latin typeface="Meiryo UI" pitchFamily="50" charset="-128"/>
                <a:ea typeface="Meiryo UI" pitchFamily="50" charset="-128"/>
                <a:cs typeface="Meiryo UI" pitchFamily="50" charset="-128"/>
              </a:rPr>
              <a:t>第２回　設備部会</a:t>
            </a:r>
            <a:br>
              <a:rPr lang="en-US" altLang="ja-JP" sz="1300" dirty="0">
                <a:latin typeface="Meiryo UI" pitchFamily="50" charset="-128"/>
                <a:ea typeface="Meiryo UI" pitchFamily="50" charset="-128"/>
                <a:cs typeface="Meiryo UI" pitchFamily="50" charset="-128"/>
              </a:rPr>
            </a:br>
            <a:endParaRPr lang="ja-JP" altLang="en-US" sz="2700" dirty="0">
              <a:latin typeface="Meiryo UI" pitchFamily="50" charset="-128"/>
              <a:ea typeface="Meiryo UI" pitchFamily="50" charset="-128"/>
              <a:cs typeface="Meiryo UI" pitchFamily="50" charset="-128"/>
            </a:endParaRPr>
          </a:p>
        </p:txBody>
      </p:sp>
      <p:sp>
        <p:nvSpPr>
          <p:cNvPr id="5" name="タイトル 1">
            <a:extLst>
              <a:ext uri="{FF2B5EF4-FFF2-40B4-BE49-F238E27FC236}">
                <a16:creationId xmlns:a16="http://schemas.microsoft.com/office/drawing/2014/main" id="{4C680B8D-B2E9-B2DA-0CEE-1A9EE8CD5EF2}"/>
              </a:ext>
            </a:extLst>
          </p:cNvPr>
          <p:cNvSpPr txBox="1">
            <a:spLocks/>
          </p:cNvSpPr>
          <p:nvPr/>
        </p:nvSpPr>
        <p:spPr>
          <a:xfrm>
            <a:off x="0" y="4217345"/>
            <a:ext cx="9144000" cy="550913"/>
          </a:xfrm>
          <a:prstGeom prst="rect">
            <a:avLst/>
          </a:prstGeom>
          <a:effectLst/>
        </p:spPr>
        <p:txBody>
          <a:bodyPr>
            <a:normAutofit fontScale="97500"/>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182880" indent="0" algn="ctr">
              <a:buFont typeface="Georgia" pitchFamily="18" charset="0"/>
              <a:buNone/>
            </a:pPr>
            <a:r>
              <a:rPr lang="en-US" altLang="ja-JP" sz="3000" dirty="0">
                <a:effectLst/>
                <a:latin typeface="Meiryo UI" pitchFamily="50" charset="-128"/>
                <a:ea typeface="Meiryo UI" pitchFamily="50" charset="-128"/>
                <a:cs typeface="Meiryo UI" pitchFamily="50" charset="-128"/>
              </a:rPr>
              <a:t>《</a:t>
            </a:r>
            <a:r>
              <a:rPr lang="ja-JP" altLang="en-US" sz="3000" dirty="0">
                <a:effectLst/>
                <a:latin typeface="Meiryo UI" pitchFamily="50" charset="-128"/>
                <a:ea typeface="Meiryo UI" pitchFamily="50" charset="-128"/>
                <a:cs typeface="Meiryo UI" pitchFamily="50" charset="-128"/>
              </a:rPr>
              <a:t>現行動計画　見直し（案）</a:t>
            </a:r>
            <a:r>
              <a:rPr lang="en-US" altLang="ja-JP" sz="3000" dirty="0">
                <a:effectLst/>
                <a:latin typeface="Meiryo UI" pitchFamily="50" charset="-128"/>
                <a:ea typeface="Meiryo UI" pitchFamily="50" charset="-128"/>
                <a:cs typeface="Meiryo UI" pitchFamily="50" charset="-128"/>
              </a:rPr>
              <a:t>》</a:t>
            </a:r>
            <a:endParaRPr lang="ja-JP" altLang="en-US" sz="3000" dirty="0">
              <a:effectLst/>
              <a:latin typeface="Meiryo UI" pitchFamily="50" charset="-128"/>
              <a:ea typeface="Meiryo UI" pitchFamily="50" charset="-128"/>
              <a:cs typeface="Meiryo UI" pitchFamily="50" charset="-128"/>
            </a:endParaRPr>
          </a:p>
        </p:txBody>
      </p:sp>
      <p:sp>
        <p:nvSpPr>
          <p:cNvPr id="2" name="サブタイトル 2">
            <a:extLst>
              <a:ext uri="{FF2B5EF4-FFF2-40B4-BE49-F238E27FC236}">
                <a16:creationId xmlns:a16="http://schemas.microsoft.com/office/drawing/2014/main" id="{30DC83FE-30B9-CAB4-B416-3C85EBCD3D1E}"/>
              </a:ext>
            </a:extLst>
          </p:cNvPr>
          <p:cNvSpPr txBox="1">
            <a:spLocks/>
          </p:cNvSpPr>
          <p:nvPr/>
        </p:nvSpPr>
        <p:spPr>
          <a:xfrm>
            <a:off x="0" y="6190456"/>
            <a:ext cx="9144000" cy="550912"/>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a:lstStyle>
          <a:p>
            <a:pPr marL="45720" indent="0" algn="ctr">
              <a:buNone/>
            </a:pPr>
            <a:r>
              <a:rPr lang="ja-JP" altLang="en-US" sz="2400" b="1" dirty="0">
                <a:latin typeface="Meiryo UI" pitchFamily="50" charset="-128"/>
                <a:ea typeface="Meiryo UI" pitchFamily="50" charset="-128"/>
                <a:cs typeface="Meiryo UI" pitchFamily="50" charset="-128"/>
              </a:rPr>
              <a:t>　大阪府都市基盤施設維持管理技術審議会　設備部会</a:t>
            </a:r>
          </a:p>
        </p:txBody>
      </p:sp>
      <p:sp>
        <p:nvSpPr>
          <p:cNvPr id="6" name="テキスト ボックス 5">
            <a:extLst>
              <a:ext uri="{FF2B5EF4-FFF2-40B4-BE49-F238E27FC236}">
                <a16:creationId xmlns:a16="http://schemas.microsoft.com/office/drawing/2014/main" id="{6259CC0F-99AE-4952-8D35-41763EDF7081}"/>
              </a:ext>
            </a:extLst>
          </p:cNvPr>
          <p:cNvSpPr txBox="1"/>
          <p:nvPr/>
        </p:nvSpPr>
        <p:spPr>
          <a:xfrm>
            <a:off x="6553200" y="361240"/>
            <a:ext cx="2537460" cy="369332"/>
          </a:xfrm>
          <a:prstGeom prst="rect">
            <a:avLst/>
          </a:prstGeom>
          <a:noFill/>
        </p:spPr>
        <p:txBody>
          <a:bodyPr wrap="square" rtlCol="0">
            <a:spAutoFit/>
          </a:bodyPr>
          <a:lstStyle/>
          <a:p>
            <a:r>
              <a:rPr kumimoji="1" lang="ja-JP" altLang="en-US" b="1" dirty="0"/>
              <a:t>　</a:t>
            </a:r>
            <a:r>
              <a:rPr kumimoji="1" lang="en-US" altLang="ja-JP" b="1" dirty="0"/>
              <a:t>【</a:t>
            </a:r>
            <a:r>
              <a:rPr kumimoji="1" lang="ja-JP" altLang="en-US" b="1" dirty="0"/>
              <a:t>資料２－④ー２</a:t>
            </a:r>
            <a:r>
              <a:rPr kumimoji="1" lang="en-US" altLang="ja-JP" b="1" dirty="0"/>
              <a:t>】</a:t>
            </a:r>
            <a:endParaRPr kumimoji="1" lang="ja-JP" altLang="en-US" b="1" dirty="0"/>
          </a:p>
        </p:txBody>
      </p:sp>
      <p:sp>
        <p:nvSpPr>
          <p:cNvPr id="7" name="タイトル 1">
            <a:extLst>
              <a:ext uri="{FF2B5EF4-FFF2-40B4-BE49-F238E27FC236}">
                <a16:creationId xmlns:a16="http://schemas.microsoft.com/office/drawing/2014/main" id="{634D9E8E-DADE-427B-BBA5-85E24B043EFB}"/>
              </a:ext>
            </a:extLst>
          </p:cNvPr>
          <p:cNvSpPr txBox="1">
            <a:spLocks/>
          </p:cNvSpPr>
          <p:nvPr/>
        </p:nvSpPr>
        <p:spPr>
          <a:xfrm>
            <a:off x="0" y="5028550"/>
            <a:ext cx="9144000" cy="550913"/>
          </a:xfrm>
          <a:prstGeom prst="rect">
            <a:avLst/>
          </a:prstGeom>
          <a:effectLst/>
        </p:spPr>
        <p:txBody>
          <a:bodyPr>
            <a:normAutofit fontScale="97500"/>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182880" indent="0" algn="ctr">
              <a:buFont typeface="Georgia" pitchFamily="18" charset="0"/>
              <a:buNone/>
            </a:pPr>
            <a:r>
              <a:rPr lang="en-US" altLang="ja-JP" sz="3000" dirty="0">
                <a:effectLst/>
                <a:latin typeface="Meiryo UI" pitchFamily="50" charset="-128"/>
                <a:ea typeface="Meiryo UI" pitchFamily="50" charset="-128"/>
                <a:cs typeface="Meiryo UI" pitchFamily="50" charset="-128"/>
              </a:rPr>
              <a:t>【</a:t>
            </a:r>
            <a:r>
              <a:rPr lang="ja-JP" altLang="en-US" sz="3000" dirty="0">
                <a:effectLst/>
                <a:latin typeface="Meiryo UI" pitchFamily="50" charset="-128"/>
                <a:ea typeface="Meiryo UI" pitchFamily="50" charset="-128"/>
                <a:cs typeface="Meiryo UI" pitchFamily="50" charset="-128"/>
              </a:rPr>
              <a:t>　河川設備編　</a:t>
            </a:r>
            <a:r>
              <a:rPr lang="en-US" altLang="ja-JP" sz="3000" dirty="0">
                <a:effectLst/>
                <a:latin typeface="Meiryo UI" pitchFamily="50" charset="-128"/>
                <a:ea typeface="Meiryo UI" pitchFamily="50" charset="-128"/>
                <a:cs typeface="Meiryo UI" pitchFamily="50" charset="-128"/>
              </a:rPr>
              <a:t>】</a:t>
            </a:r>
            <a:endParaRPr lang="ja-JP" altLang="en-US" sz="3000" dirty="0">
              <a:effectLst/>
              <a:latin typeface="Meiryo UI" pitchFamily="50" charset="-128"/>
              <a:ea typeface="Meiryo UI" pitchFamily="50" charset="-128"/>
              <a:cs typeface="Meiryo UI" pitchFamily="50" charset="-128"/>
            </a:endParaRPr>
          </a:p>
        </p:txBody>
      </p:sp>
      <p:sp>
        <p:nvSpPr>
          <p:cNvPr id="9" name="スライド番号プレースホルダー 3">
            <a:extLst>
              <a:ext uri="{FF2B5EF4-FFF2-40B4-BE49-F238E27FC236}">
                <a16:creationId xmlns:a16="http://schemas.microsoft.com/office/drawing/2014/main" id="{327ADC49-C3CB-452D-96EE-01DE2ED54677}"/>
              </a:ext>
            </a:extLst>
          </p:cNvPr>
          <p:cNvSpPr txBox="1">
            <a:spLocks/>
          </p:cNvSpPr>
          <p:nvPr/>
        </p:nvSpPr>
        <p:spPr>
          <a:xfrm>
            <a:off x="8483600" y="6465912"/>
            <a:ext cx="660400" cy="426963"/>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69</a:t>
            </a:fld>
            <a:endParaRPr lang="ja-JP" altLang="en-US" dirty="0"/>
          </a:p>
        </p:txBody>
      </p:sp>
    </p:spTree>
    <p:extLst>
      <p:ext uri="{BB962C8B-B14F-4D97-AF65-F5344CB8AC3E}">
        <p14:creationId xmlns:p14="http://schemas.microsoft.com/office/powerpoint/2010/main" val="1594660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0E64AEF-306F-0386-EBBB-2C3EC575DECB}"/>
              </a:ext>
            </a:extLst>
          </p:cNvPr>
          <p:cNvSpPr txBox="1"/>
          <p:nvPr/>
        </p:nvSpPr>
        <p:spPr>
          <a:xfrm>
            <a:off x="2170" y="0"/>
            <a:ext cx="9141830" cy="461665"/>
          </a:xfrm>
          <a:prstGeom prst="rect">
            <a:avLst/>
          </a:prstGeom>
          <a:solidFill>
            <a:srgbClr val="002060"/>
          </a:solidFill>
        </p:spPr>
        <p:txBody>
          <a:bodyPr wrap="square" rtlCol="0">
            <a:spAutoFit/>
          </a:bodyPr>
          <a:lstStyle/>
          <a:p>
            <a:r>
              <a:rPr lang="ja-JP" altLang="en-US" sz="2400" dirty="0">
                <a:solidFill>
                  <a:schemeClr val="bg1"/>
                </a:solidFill>
                <a:latin typeface="Meiryo UI" pitchFamily="50" charset="-128"/>
                <a:ea typeface="Meiryo UI" pitchFamily="50" charset="-128"/>
                <a:cs typeface="Meiryo UI" pitchFamily="50" charset="-128"/>
              </a:rPr>
              <a:t>■ 行動計画見直し　新・旧対比表（</a:t>
            </a:r>
            <a:r>
              <a:rPr lang="zh-TW" altLang="en-US" sz="2400" dirty="0">
                <a:solidFill>
                  <a:schemeClr val="bg1"/>
                </a:solidFill>
                <a:latin typeface="Meiryo UI" pitchFamily="50" charset="-128"/>
                <a:ea typeface="Meiryo UI" pitchFamily="50" charset="-128"/>
                <a:cs typeface="Meiryo UI" pitchFamily="50" charset="-128"/>
              </a:rPr>
              <a:t>河川</a:t>
            </a:r>
            <a:r>
              <a:rPr lang="ja-JP" altLang="en-US" sz="2400" dirty="0">
                <a:solidFill>
                  <a:schemeClr val="bg1"/>
                </a:solidFill>
                <a:latin typeface="Meiryo UI" pitchFamily="50" charset="-128"/>
                <a:ea typeface="Meiryo UI" pitchFamily="50" charset="-128"/>
                <a:cs typeface="Meiryo UI" pitchFamily="50" charset="-128"/>
              </a:rPr>
              <a:t>設備）</a:t>
            </a:r>
          </a:p>
        </p:txBody>
      </p:sp>
      <p:graphicFrame>
        <p:nvGraphicFramePr>
          <p:cNvPr id="5" name="表 4">
            <a:extLst>
              <a:ext uri="{FF2B5EF4-FFF2-40B4-BE49-F238E27FC236}">
                <a16:creationId xmlns:a16="http://schemas.microsoft.com/office/drawing/2014/main" id="{BFC0DCEE-B18A-F8C7-F65B-955F328CE58F}"/>
              </a:ext>
            </a:extLst>
          </p:cNvPr>
          <p:cNvGraphicFramePr>
            <a:graphicFrameLocks noGrp="1"/>
          </p:cNvGraphicFramePr>
          <p:nvPr/>
        </p:nvGraphicFramePr>
        <p:xfrm>
          <a:off x="112183" y="607886"/>
          <a:ext cx="8913284" cy="6226475"/>
        </p:xfrm>
        <a:graphic>
          <a:graphicData uri="http://schemas.openxmlformats.org/drawingml/2006/table">
            <a:tbl>
              <a:tblPr firstRow="1" bandRow="1">
                <a:tableStyleId>{5C22544A-7EE6-4342-B048-85BDC9FD1C3A}</a:tableStyleId>
              </a:tblPr>
              <a:tblGrid>
                <a:gridCol w="4456642">
                  <a:extLst>
                    <a:ext uri="{9D8B030D-6E8A-4147-A177-3AD203B41FA5}">
                      <a16:colId xmlns:a16="http://schemas.microsoft.com/office/drawing/2014/main" val="2164917302"/>
                    </a:ext>
                  </a:extLst>
                </a:gridCol>
                <a:gridCol w="4456642">
                  <a:extLst>
                    <a:ext uri="{9D8B030D-6E8A-4147-A177-3AD203B41FA5}">
                      <a16:colId xmlns:a16="http://schemas.microsoft.com/office/drawing/2014/main" val="3901752335"/>
                    </a:ext>
                  </a:extLst>
                </a:gridCol>
              </a:tblGrid>
              <a:tr h="238567">
                <a:tc>
                  <a:txBody>
                    <a:bodyPr/>
                    <a:lstStyle/>
                    <a:p>
                      <a:pPr algn="ctr"/>
                      <a:r>
                        <a:rPr kumimoji="1" lang="ja-JP" altLang="en-US" sz="1800" b="0" i="0" kern="1200" dirty="0">
                          <a:solidFill>
                            <a:schemeClr val="lt1"/>
                          </a:solidFill>
                          <a:effectLst/>
                          <a:latin typeface="+mn-lt"/>
                          <a:ea typeface="+mn-ea"/>
                          <a:cs typeface="+mn-cs"/>
                        </a:rPr>
                        <a:t>（現計画）​</a:t>
                      </a:r>
                      <a:endParaRPr kumimoji="1" lang="ja-JP" altLang="en-US" sz="14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ja-JP" sz="1800" b="0" i="0" kern="1200" dirty="0">
                          <a:solidFill>
                            <a:schemeClr val="lt1"/>
                          </a:solidFill>
                          <a:effectLst/>
                          <a:latin typeface="+mn-lt"/>
                          <a:ea typeface="+mn-ea"/>
                          <a:cs typeface="+mn-cs"/>
                        </a:rPr>
                        <a:t>（次期計画）</a:t>
                      </a:r>
                      <a:endParaRPr kumimoji="1" lang="ja-JP" altLang="en-US" sz="14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18167867"/>
                  </a:ext>
                </a:extLst>
              </a:tr>
              <a:tr h="238567">
                <a:tc>
                  <a:txBody>
                    <a:bodyPr/>
                    <a:lstStyle/>
                    <a:p>
                      <a:pPr algn="l"/>
                      <a:r>
                        <a:rPr kumimoji="1" lang="ja-JP" altLang="en-US" sz="1400" dirty="0"/>
                        <a:t>　</a:t>
                      </a:r>
                      <a:r>
                        <a:rPr kumimoji="1" lang="ja-JP" altLang="en-US" sz="1200" b="0" kern="1200" dirty="0">
                          <a:solidFill>
                            <a:schemeClr val="dk1"/>
                          </a:solidFill>
                          <a:effectLst/>
                          <a:latin typeface="Meiryo UI" panose="020B0604030504040204" pitchFamily="50" charset="-128"/>
                          <a:ea typeface="Meiryo UI" panose="020B0604030504040204" pitchFamily="50" charset="-128"/>
                          <a:cs typeface="+mn-cs"/>
                        </a:rPr>
                        <a:t>４．効率的・効果的な維持管理の推進</a:t>
                      </a:r>
                      <a:endParaRPr kumimoji="1" lang="ja-JP" altLang="en-US" sz="12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4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03331307"/>
                  </a:ext>
                </a:extLst>
              </a:tr>
              <a:tr h="5713588">
                <a:tc>
                  <a:txBody>
                    <a:bodyPr/>
                    <a:lstStyle/>
                    <a:p>
                      <a:endParaRPr kumimoji="1" lang="ja-JP" alt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77543737"/>
                  </a:ext>
                </a:extLst>
              </a:tr>
            </a:tbl>
          </a:graphicData>
        </a:graphic>
      </p:graphicFrame>
      <p:pic>
        <p:nvPicPr>
          <p:cNvPr id="4" name="図 3">
            <a:extLst>
              <a:ext uri="{FF2B5EF4-FFF2-40B4-BE49-F238E27FC236}">
                <a16:creationId xmlns:a16="http://schemas.microsoft.com/office/drawing/2014/main" id="{5B38C235-815D-495B-B399-5B737AAC79BD}"/>
              </a:ext>
            </a:extLst>
          </p:cNvPr>
          <p:cNvPicPr>
            <a:picLocks noChangeAspect="1"/>
          </p:cNvPicPr>
          <p:nvPr/>
        </p:nvPicPr>
        <p:blipFill>
          <a:blip r:embed="rId2"/>
          <a:stretch>
            <a:fillRect/>
          </a:stretch>
        </p:blipFill>
        <p:spPr>
          <a:xfrm>
            <a:off x="176116" y="1568718"/>
            <a:ext cx="4278690" cy="3039254"/>
          </a:xfrm>
          <a:prstGeom prst="rect">
            <a:avLst/>
          </a:prstGeom>
        </p:spPr>
      </p:pic>
      <p:pic>
        <p:nvPicPr>
          <p:cNvPr id="8" name="図 7">
            <a:extLst>
              <a:ext uri="{FF2B5EF4-FFF2-40B4-BE49-F238E27FC236}">
                <a16:creationId xmlns:a16="http://schemas.microsoft.com/office/drawing/2014/main" id="{8B0AC036-E42E-45FA-904D-196F7DAE8626}"/>
              </a:ext>
            </a:extLst>
          </p:cNvPr>
          <p:cNvPicPr>
            <a:picLocks noChangeAspect="1"/>
          </p:cNvPicPr>
          <p:nvPr/>
        </p:nvPicPr>
        <p:blipFill rotWithShape="1">
          <a:blip r:embed="rId2"/>
          <a:srcRect b="83144"/>
          <a:stretch/>
        </p:blipFill>
        <p:spPr>
          <a:xfrm>
            <a:off x="4689195" y="1568718"/>
            <a:ext cx="4278690" cy="512298"/>
          </a:xfrm>
          <a:prstGeom prst="rect">
            <a:avLst/>
          </a:prstGeom>
        </p:spPr>
      </p:pic>
      <p:pic>
        <p:nvPicPr>
          <p:cNvPr id="10" name="図 9">
            <a:extLst>
              <a:ext uri="{FF2B5EF4-FFF2-40B4-BE49-F238E27FC236}">
                <a16:creationId xmlns:a16="http://schemas.microsoft.com/office/drawing/2014/main" id="{980D2CE4-327F-41DB-ADFC-1C8868147FB1}"/>
              </a:ext>
            </a:extLst>
          </p:cNvPr>
          <p:cNvPicPr>
            <a:picLocks noChangeAspect="1"/>
          </p:cNvPicPr>
          <p:nvPr/>
        </p:nvPicPr>
        <p:blipFill>
          <a:blip r:embed="rId3"/>
          <a:stretch>
            <a:fillRect/>
          </a:stretch>
        </p:blipFill>
        <p:spPr>
          <a:xfrm>
            <a:off x="4640871" y="2186463"/>
            <a:ext cx="4278690" cy="2644437"/>
          </a:xfrm>
          <a:prstGeom prst="rect">
            <a:avLst/>
          </a:prstGeom>
        </p:spPr>
      </p:pic>
      <p:sp>
        <p:nvSpPr>
          <p:cNvPr id="9" name="スライド番号プレースホルダー 3">
            <a:extLst>
              <a:ext uri="{FF2B5EF4-FFF2-40B4-BE49-F238E27FC236}">
                <a16:creationId xmlns:a16="http://schemas.microsoft.com/office/drawing/2014/main" id="{BB31607B-9A8D-4F31-AF84-2FEED9976BB0}"/>
              </a:ext>
            </a:extLst>
          </p:cNvPr>
          <p:cNvSpPr txBox="1">
            <a:spLocks/>
          </p:cNvSpPr>
          <p:nvPr/>
        </p:nvSpPr>
        <p:spPr>
          <a:xfrm>
            <a:off x="8483600" y="6465912"/>
            <a:ext cx="660400" cy="426963"/>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78</a:t>
            </a:fld>
            <a:endParaRPr lang="ja-JP" altLang="en-US" dirty="0"/>
          </a:p>
        </p:txBody>
      </p:sp>
      <p:sp>
        <p:nvSpPr>
          <p:cNvPr id="2" name="テキスト ボックス 1">
            <a:extLst>
              <a:ext uri="{FF2B5EF4-FFF2-40B4-BE49-F238E27FC236}">
                <a16:creationId xmlns:a16="http://schemas.microsoft.com/office/drawing/2014/main" id="{4C75E6A8-2AE5-03D0-04F7-C214BE4E94A4}"/>
              </a:ext>
            </a:extLst>
          </p:cNvPr>
          <p:cNvSpPr txBox="1"/>
          <p:nvPr/>
        </p:nvSpPr>
        <p:spPr>
          <a:xfrm>
            <a:off x="7466368" y="93272"/>
            <a:ext cx="1517650" cy="307777"/>
          </a:xfrm>
          <a:prstGeom prst="rect">
            <a:avLst/>
          </a:prstGeom>
          <a:noFill/>
        </p:spPr>
        <p:txBody>
          <a:bodyPr wrap="square">
            <a:spAutoFit/>
          </a:bodyPr>
          <a:lstStyle/>
          <a:p>
            <a:r>
              <a:rPr kumimoji="1" lang="ja-JP" altLang="en-US" sz="1400" dirty="0">
                <a:solidFill>
                  <a:schemeClr val="bg1"/>
                </a:solidFill>
                <a:latin typeface="Meiryo UI" panose="020B0604030504040204" pitchFamily="50" charset="-128"/>
                <a:ea typeface="Meiryo UI" panose="020B0604030504040204" pitchFamily="50" charset="-128"/>
              </a:rPr>
              <a:t>資料２－④ー２</a:t>
            </a:r>
          </a:p>
        </p:txBody>
      </p:sp>
    </p:spTree>
    <p:extLst>
      <p:ext uri="{BB962C8B-B14F-4D97-AF65-F5344CB8AC3E}">
        <p14:creationId xmlns:p14="http://schemas.microsoft.com/office/powerpoint/2010/main" val="2583351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0E64AEF-306F-0386-EBBB-2C3EC575DECB}"/>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 行動計画見直し　新・旧対比表（</a:t>
            </a:r>
            <a:r>
              <a:rPr lang="zh-TW" altLang="en-US" sz="2800" dirty="0">
                <a:solidFill>
                  <a:schemeClr val="bg1"/>
                </a:solidFill>
                <a:latin typeface="Meiryo UI" pitchFamily="50" charset="-128"/>
                <a:ea typeface="Meiryo UI" pitchFamily="50" charset="-128"/>
                <a:cs typeface="Meiryo UI" pitchFamily="50" charset="-128"/>
              </a:rPr>
              <a:t>河川</a:t>
            </a:r>
            <a:r>
              <a:rPr lang="ja-JP" altLang="en-US" sz="2800" dirty="0">
                <a:solidFill>
                  <a:schemeClr val="bg1"/>
                </a:solidFill>
                <a:latin typeface="Meiryo UI" pitchFamily="50" charset="-128"/>
                <a:ea typeface="Meiryo UI" pitchFamily="50" charset="-128"/>
                <a:cs typeface="Meiryo UI" pitchFamily="50" charset="-128"/>
              </a:rPr>
              <a:t>設備）</a:t>
            </a:r>
          </a:p>
        </p:txBody>
      </p:sp>
      <p:graphicFrame>
        <p:nvGraphicFramePr>
          <p:cNvPr id="5" name="表 4">
            <a:extLst>
              <a:ext uri="{FF2B5EF4-FFF2-40B4-BE49-F238E27FC236}">
                <a16:creationId xmlns:a16="http://schemas.microsoft.com/office/drawing/2014/main" id="{BFC0DCEE-B18A-F8C7-F65B-955F328CE58F}"/>
              </a:ext>
            </a:extLst>
          </p:cNvPr>
          <p:cNvGraphicFramePr>
            <a:graphicFrameLocks noGrp="1"/>
          </p:cNvGraphicFramePr>
          <p:nvPr>
            <p:extLst>
              <p:ext uri="{D42A27DB-BD31-4B8C-83A1-F6EECF244321}">
                <p14:modId xmlns:p14="http://schemas.microsoft.com/office/powerpoint/2010/main" val="3764232327"/>
              </p:ext>
            </p:extLst>
          </p:nvPr>
        </p:nvGraphicFramePr>
        <p:xfrm>
          <a:off x="112183" y="607886"/>
          <a:ext cx="8913284" cy="6226475"/>
        </p:xfrm>
        <a:graphic>
          <a:graphicData uri="http://schemas.openxmlformats.org/drawingml/2006/table">
            <a:tbl>
              <a:tblPr firstRow="1" bandRow="1">
                <a:tableStyleId>{5C22544A-7EE6-4342-B048-85BDC9FD1C3A}</a:tableStyleId>
              </a:tblPr>
              <a:tblGrid>
                <a:gridCol w="4456642">
                  <a:extLst>
                    <a:ext uri="{9D8B030D-6E8A-4147-A177-3AD203B41FA5}">
                      <a16:colId xmlns:a16="http://schemas.microsoft.com/office/drawing/2014/main" val="2164917302"/>
                    </a:ext>
                  </a:extLst>
                </a:gridCol>
                <a:gridCol w="4456642">
                  <a:extLst>
                    <a:ext uri="{9D8B030D-6E8A-4147-A177-3AD203B41FA5}">
                      <a16:colId xmlns:a16="http://schemas.microsoft.com/office/drawing/2014/main" val="3901752335"/>
                    </a:ext>
                  </a:extLst>
                </a:gridCol>
              </a:tblGrid>
              <a:tr h="238567">
                <a:tc>
                  <a:txBody>
                    <a:bodyPr/>
                    <a:lstStyle/>
                    <a:p>
                      <a:pPr algn="ctr"/>
                      <a:r>
                        <a:rPr kumimoji="1" lang="ja-JP" altLang="en-US" sz="1800" b="0" i="0" kern="1200" dirty="0">
                          <a:solidFill>
                            <a:schemeClr val="lt1"/>
                          </a:solidFill>
                          <a:effectLst/>
                          <a:latin typeface="+mn-lt"/>
                          <a:ea typeface="+mn-ea"/>
                          <a:cs typeface="+mn-cs"/>
                        </a:rPr>
                        <a:t>（現計画）​</a:t>
                      </a:r>
                      <a:endParaRPr kumimoji="1" lang="ja-JP" altLang="en-US" sz="14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ja-JP" sz="1800" b="0" i="0" kern="1200" dirty="0">
                          <a:solidFill>
                            <a:schemeClr val="lt1"/>
                          </a:solidFill>
                          <a:effectLst/>
                          <a:latin typeface="+mn-lt"/>
                          <a:ea typeface="+mn-ea"/>
                          <a:cs typeface="+mn-cs"/>
                        </a:rPr>
                        <a:t>（次期計画）</a:t>
                      </a:r>
                      <a:endParaRPr kumimoji="1" lang="ja-JP" altLang="en-US" sz="14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18167867"/>
                  </a:ext>
                </a:extLst>
              </a:tr>
              <a:tr h="238567">
                <a:tc>
                  <a:txBody>
                    <a:bodyPr/>
                    <a:lstStyle/>
                    <a:p>
                      <a:pPr algn="l"/>
                      <a:r>
                        <a:rPr kumimoji="1" lang="ja-JP" altLang="en-US" sz="1400" dirty="0"/>
                        <a:t>　</a:t>
                      </a:r>
                      <a:r>
                        <a:rPr kumimoji="1" lang="ja-JP" altLang="en-US" sz="1200" b="0" kern="1200" dirty="0">
                          <a:solidFill>
                            <a:schemeClr val="dk1"/>
                          </a:solidFill>
                          <a:effectLst/>
                          <a:latin typeface="Meiryo UI" panose="020B0604030504040204" pitchFamily="50" charset="-128"/>
                          <a:ea typeface="Meiryo UI" panose="020B0604030504040204" pitchFamily="50" charset="-128"/>
                          <a:cs typeface="+mn-cs"/>
                        </a:rPr>
                        <a:t>４．効率的・効果的な維持管理の推進</a:t>
                      </a:r>
                      <a:endParaRPr kumimoji="1" lang="ja-JP" altLang="en-US" sz="12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4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03331307"/>
                  </a:ext>
                </a:extLst>
              </a:tr>
              <a:tr h="5713588">
                <a:tc>
                  <a:txBody>
                    <a:bodyPr/>
                    <a:lstStyle/>
                    <a:p>
                      <a:endParaRPr kumimoji="1" lang="ja-JP" alt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77543737"/>
                  </a:ext>
                </a:extLst>
              </a:tr>
            </a:tbl>
          </a:graphicData>
        </a:graphic>
      </p:graphicFrame>
      <p:pic>
        <p:nvPicPr>
          <p:cNvPr id="6" name="図 5">
            <a:extLst>
              <a:ext uri="{FF2B5EF4-FFF2-40B4-BE49-F238E27FC236}">
                <a16:creationId xmlns:a16="http://schemas.microsoft.com/office/drawing/2014/main" id="{7F6C7B22-68E6-4897-AAFD-17F91753656E}"/>
              </a:ext>
            </a:extLst>
          </p:cNvPr>
          <p:cNvPicPr>
            <a:picLocks noChangeAspect="1"/>
          </p:cNvPicPr>
          <p:nvPr/>
        </p:nvPicPr>
        <p:blipFill>
          <a:blip r:embed="rId2"/>
          <a:stretch>
            <a:fillRect/>
          </a:stretch>
        </p:blipFill>
        <p:spPr>
          <a:xfrm>
            <a:off x="204026" y="1298331"/>
            <a:ext cx="4242426" cy="2916222"/>
          </a:xfrm>
          <a:prstGeom prst="rect">
            <a:avLst/>
          </a:prstGeom>
        </p:spPr>
      </p:pic>
      <p:pic>
        <p:nvPicPr>
          <p:cNvPr id="12" name="図 11">
            <a:extLst>
              <a:ext uri="{FF2B5EF4-FFF2-40B4-BE49-F238E27FC236}">
                <a16:creationId xmlns:a16="http://schemas.microsoft.com/office/drawing/2014/main" id="{D70E96E1-A397-4E56-B8BE-53273EFB339D}"/>
              </a:ext>
            </a:extLst>
          </p:cNvPr>
          <p:cNvPicPr>
            <a:picLocks noChangeAspect="1"/>
          </p:cNvPicPr>
          <p:nvPr/>
        </p:nvPicPr>
        <p:blipFill>
          <a:blip r:embed="rId3"/>
          <a:stretch>
            <a:fillRect/>
          </a:stretch>
        </p:blipFill>
        <p:spPr>
          <a:xfrm>
            <a:off x="4632517" y="1298331"/>
            <a:ext cx="4358654" cy="2916222"/>
          </a:xfrm>
          <a:prstGeom prst="rect">
            <a:avLst/>
          </a:prstGeom>
        </p:spPr>
      </p:pic>
      <p:sp>
        <p:nvSpPr>
          <p:cNvPr id="8" name="スライド番号プレースホルダー 3">
            <a:extLst>
              <a:ext uri="{FF2B5EF4-FFF2-40B4-BE49-F238E27FC236}">
                <a16:creationId xmlns:a16="http://schemas.microsoft.com/office/drawing/2014/main" id="{AD7937F9-0002-480A-B729-8880BE197850}"/>
              </a:ext>
            </a:extLst>
          </p:cNvPr>
          <p:cNvSpPr txBox="1">
            <a:spLocks/>
          </p:cNvSpPr>
          <p:nvPr/>
        </p:nvSpPr>
        <p:spPr>
          <a:xfrm>
            <a:off x="8483600" y="6465912"/>
            <a:ext cx="660400" cy="426963"/>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79</a:t>
            </a:fld>
            <a:endParaRPr lang="ja-JP" altLang="en-US" dirty="0"/>
          </a:p>
        </p:txBody>
      </p:sp>
      <p:sp>
        <p:nvSpPr>
          <p:cNvPr id="2" name="テキスト ボックス 1">
            <a:extLst>
              <a:ext uri="{FF2B5EF4-FFF2-40B4-BE49-F238E27FC236}">
                <a16:creationId xmlns:a16="http://schemas.microsoft.com/office/drawing/2014/main" id="{40C539F3-FC5A-3503-2A6A-C123A59FAC69}"/>
              </a:ext>
            </a:extLst>
          </p:cNvPr>
          <p:cNvSpPr txBox="1"/>
          <p:nvPr/>
        </p:nvSpPr>
        <p:spPr>
          <a:xfrm>
            <a:off x="7466368" y="93272"/>
            <a:ext cx="1517650" cy="307777"/>
          </a:xfrm>
          <a:prstGeom prst="rect">
            <a:avLst/>
          </a:prstGeom>
          <a:noFill/>
        </p:spPr>
        <p:txBody>
          <a:bodyPr wrap="square">
            <a:spAutoFit/>
          </a:bodyPr>
          <a:lstStyle/>
          <a:p>
            <a:r>
              <a:rPr kumimoji="1" lang="ja-JP" altLang="en-US" sz="1400" dirty="0">
                <a:solidFill>
                  <a:schemeClr val="bg1"/>
                </a:solidFill>
                <a:latin typeface="Meiryo UI" panose="020B0604030504040204" pitchFamily="50" charset="-128"/>
                <a:ea typeface="Meiryo UI" panose="020B0604030504040204" pitchFamily="50" charset="-128"/>
              </a:rPr>
              <a:t>資料２－④ー２</a:t>
            </a:r>
          </a:p>
        </p:txBody>
      </p:sp>
      <p:sp>
        <p:nvSpPr>
          <p:cNvPr id="9" name="テキスト ボックス 8">
            <a:extLst>
              <a:ext uri="{FF2B5EF4-FFF2-40B4-BE49-F238E27FC236}">
                <a16:creationId xmlns:a16="http://schemas.microsoft.com/office/drawing/2014/main" id="{EDB4A5E3-CC14-4963-BECF-BA2C9B17BD64}"/>
              </a:ext>
            </a:extLst>
          </p:cNvPr>
          <p:cNvSpPr txBox="1"/>
          <p:nvPr/>
        </p:nvSpPr>
        <p:spPr>
          <a:xfrm>
            <a:off x="7571282" y="6584037"/>
            <a:ext cx="973408" cy="215444"/>
          </a:xfrm>
          <a:prstGeom prst="rect">
            <a:avLst/>
          </a:prstGeom>
          <a:solidFill>
            <a:schemeClr val="bg1"/>
          </a:solidFill>
          <a:ln>
            <a:solidFill>
              <a:schemeClr val="tx1"/>
            </a:solidFill>
          </a:ln>
        </p:spPr>
        <p:txBody>
          <a:bodyPr wrap="square" lIns="0" tIns="0" rIns="0" bIns="0" rtlCol="0">
            <a:spAutoFit/>
          </a:bodyPr>
          <a:lstStyle/>
          <a:p>
            <a:pPr algn="ctr"/>
            <a:r>
              <a:rPr lang="ja-JP" altLang="en-US" sz="1400" dirty="0">
                <a:solidFill>
                  <a:schemeClr val="bg2">
                    <a:lumMod val="50000"/>
                  </a:schemeClr>
                </a:solidFill>
                <a:latin typeface="Meiryo UI" panose="020B0604030504040204" pitchFamily="50" charset="-128"/>
                <a:ea typeface="Meiryo UI" panose="020B0604030504040204" pitchFamily="50" charset="-128"/>
                <a:hlinkClick r:id="rId4" action="ppaction://hlinksldjump">
                  <a:extLst>
                    <a:ext uri="{A12FA001-AC4F-418D-AE19-62706E023703}">
                      <ahyp:hlinkClr xmlns:ahyp="http://schemas.microsoft.com/office/drawing/2018/hyperlinkcolor" val="tx"/>
                    </a:ext>
                  </a:extLst>
                </a:hlinkClick>
              </a:rPr>
              <a:t>関連</a:t>
            </a:r>
            <a:r>
              <a:rPr lang="en-US" altLang="ja-JP" sz="1400" dirty="0">
                <a:solidFill>
                  <a:schemeClr val="bg2">
                    <a:lumMod val="50000"/>
                  </a:schemeClr>
                </a:solidFill>
                <a:latin typeface="Meiryo UI" panose="020B0604030504040204" pitchFamily="50" charset="-128"/>
                <a:ea typeface="Meiryo UI" panose="020B0604030504040204" pitchFamily="50" charset="-128"/>
                <a:hlinkClick r:id="rId4" action="ppaction://hlinksldjump">
                  <a:extLst>
                    <a:ext uri="{A12FA001-AC4F-418D-AE19-62706E023703}">
                      <ahyp:hlinkClr xmlns:ahyp="http://schemas.microsoft.com/office/drawing/2018/hyperlinkcolor" val="tx"/>
                    </a:ext>
                  </a:extLst>
                </a:hlinkClick>
              </a:rPr>
              <a:t>P72</a:t>
            </a:r>
            <a:endParaRPr kumimoji="1" lang="ja-JP" altLang="en-US" sz="1400" dirty="0">
              <a:solidFill>
                <a:schemeClr val="bg2">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81024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prstClr val="white"/>
                </a:solidFill>
                <a:latin typeface="Meiryo UI" pitchFamily="50" charset="-128"/>
                <a:ea typeface="Meiryo UI" pitchFamily="50" charset="-128"/>
                <a:cs typeface="Meiryo UI" pitchFamily="50" charset="-128"/>
              </a:rPr>
              <a:t>４</a:t>
            </a:r>
            <a:r>
              <a:rPr kumimoji="1" lang="en-US" altLang="ja-JP"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a:t>
            </a:r>
            <a:r>
              <a:rPr kumimoji="1" lang="ja-JP" altLang="en-US"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現計画の検証、課題抽出及び取組方針</a:t>
            </a:r>
            <a:endPar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p:txBody>
      </p:sp>
      <p:sp>
        <p:nvSpPr>
          <p:cNvPr id="6" name="テキスト ボックス 5">
            <a:extLst>
              <a:ext uri="{FF2B5EF4-FFF2-40B4-BE49-F238E27FC236}">
                <a16:creationId xmlns:a16="http://schemas.microsoft.com/office/drawing/2014/main" id="{0777142B-D0A3-5606-4205-70667392AD44}"/>
              </a:ext>
            </a:extLst>
          </p:cNvPr>
          <p:cNvSpPr txBox="1"/>
          <p:nvPr/>
        </p:nvSpPr>
        <p:spPr>
          <a:xfrm>
            <a:off x="95417" y="1163378"/>
            <a:ext cx="3756503" cy="4154984"/>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prstClr val="black"/>
                </a:solidFill>
                <a:effectLst/>
                <a:uLnTx/>
                <a:uFillTx/>
                <a:latin typeface="HGｺﾞｼｯｸM" panose="020B0609000000000000" pitchFamily="49" charset="-128"/>
                <a:ea typeface="HGｺﾞｼｯｸM" panose="020B0609000000000000" pitchFamily="49" charset="-128"/>
              </a:rPr>
              <a:t>【</a:t>
            </a:r>
            <a:r>
              <a:rPr kumimoji="1" lang="ja-JP" altLang="en-US" sz="1200" b="0" i="0" u="none" strike="noStrike" kern="100" cap="none" spc="0" normalizeH="0" baseline="0" noProof="0" dirty="0">
                <a:ln>
                  <a:noFill/>
                </a:ln>
                <a:solidFill>
                  <a:prstClr val="black"/>
                </a:solidFill>
                <a:effectLst/>
                <a:uLnTx/>
                <a:uFillTx/>
                <a:latin typeface="HGｺﾞｼｯｸM" panose="020B0609000000000000" pitchFamily="49" charset="-128"/>
                <a:ea typeface="HGｺﾞｼｯｸM" panose="020B0609000000000000" pitchFamily="49" charset="-128"/>
              </a:rPr>
              <a:t>現計画の記載内容</a:t>
            </a:r>
            <a:r>
              <a:rPr kumimoji="1" lang="en-US" altLang="ja-JP" sz="1200" b="0" i="0" u="none" strike="noStrike" kern="100" cap="none" spc="0" normalizeH="0" baseline="0" noProof="0" dirty="0">
                <a:ln>
                  <a:noFill/>
                </a:ln>
                <a:solidFill>
                  <a:prstClr val="black"/>
                </a:solidFill>
                <a:effectLst/>
                <a:uLnTx/>
                <a:uFillTx/>
                <a:latin typeface="HGｺﾞｼｯｸM" panose="020B0609000000000000" pitchFamily="49" charset="-128"/>
                <a:ea typeface="HGｺﾞｼｯｸM" panose="020B0609000000000000" pitchFamily="49" charset="-128"/>
              </a:rPr>
              <a:t>】</a:t>
            </a:r>
          </a:p>
          <a:p>
            <a:pPr marL="0" marR="0" lvl="0" indent="0" algn="l" defTabSz="925513" rtl="0" eaLnBrk="1" fontAlgn="auto" latinLnBrk="0" hangingPunct="1">
              <a:lnSpc>
                <a:spcPct val="100000"/>
              </a:lnSpc>
              <a:spcBef>
                <a:spcPts val="0"/>
              </a:spcBef>
              <a:spcAft>
                <a:spcPts val="0"/>
              </a:spcAft>
              <a:buClrTx/>
              <a:buSzTx/>
              <a:buFontTx/>
              <a:buNone/>
              <a:tabLst/>
              <a:defRPr/>
            </a:pPr>
            <a:r>
              <a:rPr lang="ja-JP" altLang="ja-JP" sz="1200" kern="100" dirty="0">
                <a:effectLst/>
                <a:latin typeface="HGｺﾞｼｯｸM" panose="020B0609000000000000" pitchFamily="49" charset="-128"/>
                <a:ea typeface="HGｺﾞｼｯｸM" panose="020B0609000000000000" pitchFamily="49" charset="-128"/>
                <a:cs typeface="Times New Roman" panose="02020603050405020304" pitchFamily="18" charset="0"/>
              </a:rPr>
              <a:t>大阪府技術職員には、施設の管理者として、現場の最前線に立ち、施設を良好に保つとともに不具合をいち早く察知、対処するなど府民の安全を確保する責務を果たすことや効率的・効果的に維持管理を進めていく上で、専門的な知識を備え、豊富な現場経験と一定の技術的知見などに基づいた適切な評価・判断を行うことができる高度な施設管理のマネジメント力が必要である。そのため、技術職員の人材育成および確保、技術力の向上と蓄積された技術の継承ができる持続可能な仕組みの構築を目指す。</a:t>
            </a:r>
            <a:endParaRPr kumimoji="1" lang="en-US" altLang="ja-JP" sz="1200" b="0" i="0" u="none" strike="noStrike" kern="100" cap="none" spc="0" normalizeH="0" baseline="0" noProof="0" dirty="0">
              <a:ln>
                <a:noFill/>
              </a:ln>
              <a:solidFill>
                <a:prstClr val="black"/>
              </a:solidFill>
              <a:effectLst/>
              <a:uLnTx/>
              <a:uFillTx/>
              <a:latin typeface="HGｺﾞｼｯｸM" panose="020B0609000000000000" pitchFamily="49" charset="-128"/>
              <a:ea typeface="HGｺﾞｼｯｸM" panose="020B0609000000000000" pitchFamily="49"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HGｺﾞｼｯｸM" panose="020B0609000000000000" pitchFamily="49" charset="-128"/>
              <a:ea typeface="HGｺﾞｼｯｸM" panose="020B0609000000000000" pitchFamily="49" charset="-128"/>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25513"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12" name="フローチャート: 組合せ 11">
            <a:extLst>
              <a:ext uri="{FF2B5EF4-FFF2-40B4-BE49-F238E27FC236}">
                <a16:creationId xmlns:a16="http://schemas.microsoft.com/office/drawing/2014/main" id="{F965D7DF-BA96-68D1-1D48-00C7FD7194FE}"/>
              </a:ext>
            </a:extLst>
          </p:cNvPr>
          <p:cNvSpPr/>
          <p:nvPr/>
        </p:nvSpPr>
        <p:spPr>
          <a:xfrm rot="16200000">
            <a:off x="3305248" y="2118441"/>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rebuchet MS"/>
              <a:ea typeface="HGｺﾞｼｯｸM" panose="020B0609000000000000" pitchFamily="49" charset="-128"/>
              <a:cs typeface="+mn-cs"/>
            </a:endParaRPr>
          </a:p>
        </p:txBody>
      </p:sp>
      <p:sp>
        <p:nvSpPr>
          <p:cNvPr id="16" name="テキスト ボックス 15">
            <a:extLst>
              <a:ext uri="{FF2B5EF4-FFF2-40B4-BE49-F238E27FC236}">
                <a16:creationId xmlns:a16="http://schemas.microsoft.com/office/drawing/2014/main" id="{5AF8A701-7215-463C-AB53-AE78CC3D82A0}"/>
              </a:ext>
            </a:extLst>
          </p:cNvPr>
          <p:cNvSpPr txBox="1"/>
          <p:nvPr/>
        </p:nvSpPr>
        <p:spPr>
          <a:xfrm>
            <a:off x="4372692" y="1193267"/>
            <a:ext cx="4509727" cy="1049739"/>
          </a:xfrm>
          <a:prstGeom prst="rect">
            <a:avLst/>
          </a:prstGeom>
          <a:noFill/>
          <a:ln>
            <a:solidFill>
              <a:schemeClr val="tx1"/>
            </a:solidFill>
          </a:ln>
        </p:spPr>
        <p:txBody>
          <a:bodyPr wrap="square" rtlCol="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rPr>
              <a:t>【</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検証</a:t>
            </a:r>
            <a:r>
              <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　　　Ａ：実施状況　　　　　　　〇　</a:t>
            </a:r>
            <a:endPar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　　　Ｂ：実施評価　　　　　　　〇　　</a:t>
            </a:r>
            <a:endPar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　　　Ｃ：将来（</a:t>
            </a:r>
            <a:r>
              <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rPr>
              <a:t>10</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年後の運用）　△</a:t>
            </a:r>
            <a:endPar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endParaRPr>
          </a:p>
        </p:txBody>
      </p:sp>
      <p:sp>
        <p:nvSpPr>
          <p:cNvPr id="17" name="テキスト ボックス 16">
            <a:extLst>
              <a:ext uri="{FF2B5EF4-FFF2-40B4-BE49-F238E27FC236}">
                <a16:creationId xmlns:a16="http://schemas.microsoft.com/office/drawing/2014/main" id="{5EE9B047-31F4-431F-AB4B-D28F1290AC86}"/>
              </a:ext>
            </a:extLst>
          </p:cNvPr>
          <p:cNvSpPr txBox="1"/>
          <p:nvPr/>
        </p:nvSpPr>
        <p:spPr>
          <a:xfrm>
            <a:off x="4357045" y="2790581"/>
            <a:ext cx="4509727" cy="830997"/>
          </a:xfrm>
          <a:prstGeom prst="rect">
            <a:avLst/>
          </a:prstGeom>
          <a:noFill/>
          <a:ln>
            <a:solidFill>
              <a:schemeClr val="tx1"/>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rPr>
              <a:t>【</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課題</a:t>
            </a:r>
            <a:r>
              <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　  </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・職員が減少し、個人が担う業務量が増えることが懸念</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200" kern="100" dirty="0">
                <a:solidFill>
                  <a:prstClr val="black"/>
                </a:solidFill>
                <a:latin typeface="Trebuchet MS"/>
                <a:ea typeface="HGｺﾞｼｯｸM" panose="020B0609000000000000" pitchFamily="49" charset="-128"/>
              </a:rPr>
              <a:t>　　  </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され、技術の継承に必要な時間が十分に確保できない。</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18" name="テキスト ボックス 17">
            <a:extLst>
              <a:ext uri="{FF2B5EF4-FFF2-40B4-BE49-F238E27FC236}">
                <a16:creationId xmlns:a16="http://schemas.microsoft.com/office/drawing/2014/main" id="{BCE04A8C-118A-4839-9FB9-5261D38C2786}"/>
              </a:ext>
            </a:extLst>
          </p:cNvPr>
          <p:cNvSpPr txBox="1"/>
          <p:nvPr/>
        </p:nvSpPr>
        <p:spPr>
          <a:xfrm>
            <a:off x="4357044" y="4309809"/>
            <a:ext cx="4509727" cy="1200329"/>
          </a:xfrm>
          <a:prstGeom prst="rect">
            <a:avLst/>
          </a:prstGeom>
          <a:noFill/>
          <a:ln>
            <a:solidFill>
              <a:schemeClr val="tx1"/>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rPr>
              <a:t>【</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取組方針</a:t>
            </a:r>
            <a:r>
              <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rPr>
              <a:t>】</a:t>
            </a:r>
          </a:p>
          <a:p>
            <a:endParaRPr lang="en-US" altLang="ja-JP" sz="1200" kern="100" dirty="0">
              <a:effectLst/>
              <a:latin typeface="HGｺﾞｼｯｸM 見出し"/>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cs typeface="Malgun Gothic Semilight" panose="020B0502040204020203" pitchFamily="50" charset="-128"/>
              </a:rPr>
              <a:t>職員の減少に対する個人にかかる業務負荷の軽減（時間の確保）と技術水準（技術力）の維持を主目的としつつ、非常時の府民への安全確保（防災上）も目的に、デジタル技術を活用していきたい。</a:t>
            </a:r>
            <a:endParaRPr lang="en-US" altLang="ja-JP" sz="1200" u="sng" strike="noStrike" kern="100" baseline="0" dirty="0">
              <a:solidFill>
                <a:schemeClr val="tx1"/>
              </a:solidFill>
              <a:latin typeface="Meiryo UI" panose="020B0604030504040204" pitchFamily="50" charset="-128"/>
              <a:ea typeface="Meiryo UI" panose="020B0604030504040204" pitchFamily="50" charset="-128"/>
            </a:endParaRPr>
          </a:p>
          <a:p>
            <a:r>
              <a:rPr lang="ja-JP" altLang="en-US" sz="1200" strike="noStrike" kern="100" baseline="0" dirty="0">
                <a:solidFill>
                  <a:schemeClr val="tx1"/>
                </a:solidFill>
                <a:latin typeface="Meiryo UI" panose="020B0604030504040204" pitchFamily="50" charset="-128"/>
                <a:ea typeface="Meiryo UI" panose="020B0604030504040204" pitchFamily="50" charset="-128"/>
              </a:rPr>
              <a:t>　</a:t>
            </a:r>
            <a:endPar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endParaRPr>
          </a:p>
        </p:txBody>
      </p:sp>
      <p:sp>
        <p:nvSpPr>
          <p:cNvPr id="19" name="フローチャート: 組合せ 18">
            <a:extLst>
              <a:ext uri="{FF2B5EF4-FFF2-40B4-BE49-F238E27FC236}">
                <a16:creationId xmlns:a16="http://schemas.microsoft.com/office/drawing/2014/main" id="{F342D123-A110-41A1-B161-3E4A89C1A036}"/>
              </a:ext>
            </a:extLst>
          </p:cNvPr>
          <p:cNvSpPr/>
          <p:nvPr/>
        </p:nvSpPr>
        <p:spPr>
          <a:xfrm>
            <a:off x="5702787" y="2493495"/>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chemeClr val="tx1"/>
              </a:solidFill>
              <a:effectLst/>
              <a:uLnTx/>
              <a:uFillTx/>
              <a:latin typeface="Trebuchet MS"/>
              <a:ea typeface="HGｺﾞｼｯｸM" panose="020B0609000000000000" pitchFamily="49" charset="-128"/>
              <a:cs typeface="+mn-cs"/>
            </a:endParaRPr>
          </a:p>
        </p:txBody>
      </p:sp>
      <p:sp>
        <p:nvSpPr>
          <p:cNvPr id="20" name="フローチャート: 組合せ 19">
            <a:extLst>
              <a:ext uri="{FF2B5EF4-FFF2-40B4-BE49-F238E27FC236}">
                <a16:creationId xmlns:a16="http://schemas.microsoft.com/office/drawing/2014/main" id="{AD22ECEB-B7E6-409B-B8B6-ABD1F589C13C}"/>
              </a:ext>
            </a:extLst>
          </p:cNvPr>
          <p:cNvSpPr/>
          <p:nvPr/>
        </p:nvSpPr>
        <p:spPr>
          <a:xfrm>
            <a:off x="5720394" y="4012723"/>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chemeClr val="tx1"/>
              </a:solidFill>
              <a:effectLst/>
              <a:uLnTx/>
              <a:uFillTx/>
              <a:latin typeface="Trebuchet MS"/>
              <a:ea typeface="HGｺﾞｼｯｸM" panose="020B0609000000000000" pitchFamily="49" charset="-128"/>
              <a:cs typeface="+mn-cs"/>
            </a:endParaRPr>
          </a:p>
        </p:txBody>
      </p:sp>
      <p:sp>
        <p:nvSpPr>
          <p:cNvPr id="14" name="スライド番号プレースホルダー 3">
            <a:extLst>
              <a:ext uri="{FF2B5EF4-FFF2-40B4-BE49-F238E27FC236}">
                <a16:creationId xmlns:a16="http://schemas.microsoft.com/office/drawing/2014/main" id="{11219C3C-B310-4D13-99C1-64559E309D39}"/>
              </a:ext>
            </a:extLst>
          </p:cNvPr>
          <p:cNvSpPr txBox="1">
            <a:spLocks/>
          </p:cNvSpPr>
          <p:nvPr/>
        </p:nvSpPr>
        <p:spPr>
          <a:xfrm>
            <a:off x="8429787" y="6445705"/>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80</a:t>
            </a:fld>
            <a:endParaRPr lang="ja-JP" altLang="en-US" dirty="0"/>
          </a:p>
        </p:txBody>
      </p:sp>
      <p:sp>
        <p:nvSpPr>
          <p:cNvPr id="21" name="テキスト ボックス 20">
            <a:extLst>
              <a:ext uri="{FF2B5EF4-FFF2-40B4-BE49-F238E27FC236}">
                <a16:creationId xmlns:a16="http://schemas.microsoft.com/office/drawing/2014/main" id="{BF8A864D-B275-4675-8DF4-CDF9F674DBDF}"/>
              </a:ext>
            </a:extLst>
          </p:cNvPr>
          <p:cNvSpPr txBox="1"/>
          <p:nvPr/>
        </p:nvSpPr>
        <p:spPr>
          <a:xfrm>
            <a:off x="-13856" y="505501"/>
            <a:ext cx="9144000" cy="400110"/>
          </a:xfrm>
          <a:prstGeom prst="rect">
            <a:avLst/>
          </a:prstGeom>
          <a:solidFill>
            <a:srgbClr val="FFD653"/>
          </a:solidFill>
          <a:ln w="19050">
            <a:noFill/>
          </a:ln>
        </p:spPr>
        <p:txBody>
          <a:bodyPr wrap="square" rtlCol="0">
            <a:spAutoFit/>
          </a:bodyPr>
          <a:lstStyle/>
          <a:p>
            <a:r>
              <a:rPr lang="en-US" altLang="ja-JP" sz="2000" dirty="0">
                <a:latin typeface="Meiryo UI" pitchFamily="50" charset="-128"/>
                <a:ea typeface="Meiryo UI" pitchFamily="50" charset="-128"/>
                <a:cs typeface="Meiryo UI" pitchFamily="50" charset="-128"/>
              </a:rPr>
              <a:t>【</a:t>
            </a:r>
            <a:r>
              <a:rPr lang="ja-JP" altLang="en-US" sz="2000" dirty="0">
                <a:latin typeface="Meiryo UI" pitchFamily="50" charset="-128"/>
                <a:ea typeface="Meiryo UI" pitchFamily="50" charset="-128"/>
                <a:cs typeface="Meiryo UI" pitchFamily="50" charset="-128"/>
              </a:rPr>
              <a:t>第１回設備部会資料</a:t>
            </a:r>
            <a:r>
              <a:rPr lang="en-US" altLang="ja-JP" sz="2000" dirty="0">
                <a:latin typeface="Meiryo UI" pitchFamily="50" charset="-128"/>
                <a:ea typeface="Meiryo UI" pitchFamily="50" charset="-128"/>
                <a:cs typeface="Meiryo UI" pitchFamily="50" charset="-128"/>
              </a:rPr>
              <a:t>】</a:t>
            </a:r>
            <a:r>
              <a:rPr lang="ja-JP" altLang="en-US" sz="2000" dirty="0">
                <a:latin typeface="Meiryo UI" pitchFamily="50" charset="-128"/>
                <a:ea typeface="Meiryo UI" pitchFamily="50" charset="-128"/>
                <a:cs typeface="Meiryo UI" pitchFamily="50" charset="-128"/>
              </a:rPr>
              <a:t>　</a:t>
            </a:r>
            <a:r>
              <a:rPr kumimoji="1" lang="ja-JP" altLang="en-US" sz="2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⑰人材の育成と確保、技術力の向上と継承</a:t>
            </a:r>
            <a:r>
              <a:rPr kumimoji="1" lang="en-US" altLang="ja-JP" sz="2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2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河川設備</a:t>
            </a:r>
            <a:r>
              <a:rPr kumimoji="1" lang="en-US" altLang="ja-JP" sz="2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lang="en-US" altLang="ja-JP" sz="2000" dirty="0">
              <a:latin typeface="Meiryo UI" pitchFamily="50" charset="-128"/>
              <a:ea typeface="Meiryo UI" pitchFamily="50" charset="-128"/>
              <a:cs typeface="Meiryo UI" pitchFamily="50" charset="-128"/>
            </a:endParaRPr>
          </a:p>
        </p:txBody>
      </p:sp>
      <p:sp>
        <p:nvSpPr>
          <p:cNvPr id="2" name="テキスト ボックス 1">
            <a:extLst>
              <a:ext uri="{FF2B5EF4-FFF2-40B4-BE49-F238E27FC236}">
                <a16:creationId xmlns:a16="http://schemas.microsoft.com/office/drawing/2014/main" id="{CB6AB5E6-D246-ACD7-E397-51219EB34A08}"/>
              </a:ext>
            </a:extLst>
          </p:cNvPr>
          <p:cNvSpPr txBox="1"/>
          <p:nvPr/>
        </p:nvSpPr>
        <p:spPr>
          <a:xfrm>
            <a:off x="7466368" y="93272"/>
            <a:ext cx="1517650" cy="307777"/>
          </a:xfrm>
          <a:prstGeom prst="rect">
            <a:avLst/>
          </a:prstGeom>
          <a:noFill/>
        </p:spPr>
        <p:txBody>
          <a:bodyPr wrap="square">
            <a:spAutoFit/>
          </a:bodyPr>
          <a:lstStyle/>
          <a:p>
            <a:r>
              <a:rPr kumimoji="1" lang="ja-JP" altLang="en-US" sz="1400" dirty="0">
                <a:solidFill>
                  <a:schemeClr val="bg1"/>
                </a:solidFill>
                <a:latin typeface="Meiryo UI" panose="020B0604030504040204" pitchFamily="50" charset="-128"/>
                <a:ea typeface="Meiryo UI" panose="020B0604030504040204" pitchFamily="50" charset="-128"/>
              </a:rPr>
              <a:t>資料２－④ー２</a:t>
            </a:r>
          </a:p>
        </p:txBody>
      </p:sp>
    </p:spTree>
    <p:extLst>
      <p:ext uri="{BB962C8B-B14F-4D97-AF65-F5344CB8AC3E}">
        <p14:creationId xmlns:p14="http://schemas.microsoft.com/office/powerpoint/2010/main" val="4178668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0E64AEF-306F-0386-EBBB-2C3EC575DECB}"/>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 行動計画見直し　新・旧対比表（</a:t>
            </a:r>
            <a:r>
              <a:rPr lang="zh-TW" altLang="en-US" sz="2800" dirty="0">
                <a:solidFill>
                  <a:schemeClr val="bg1"/>
                </a:solidFill>
                <a:latin typeface="Meiryo UI" pitchFamily="50" charset="-128"/>
                <a:ea typeface="Meiryo UI" pitchFamily="50" charset="-128"/>
                <a:cs typeface="Meiryo UI" pitchFamily="50" charset="-128"/>
              </a:rPr>
              <a:t>河川</a:t>
            </a:r>
            <a:r>
              <a:rPr lang="ja-JP" altLang="en-US" sz="2800" dirty="0">
                <a:solidFill>
                  <a:schemeClr val="bg1"/>
                </a:solidFill>
                <a:latin typeface="Meiryo UI" pitchFamily="50" charset="-128"/>
                <a:ea typeface="Meiryo UI" pitchFamily="50" charset="-128"/>
                <a:cs typeface="Meiryo UI" pitchFamily="50" charset="-128"/>
              </a:rPr>
              <a:t>設備）</a:t>
            </a:r>
          </a:p>
        </p:txBody>
      </p:sp>
      <p:graphicFrame>
        <p:nvGraphicFramePr>
          <p:cNvPr id="5" name="表 4">
            <a:extLst>
              <a:ext uri="{FF2B5EF4-FFF2-40B4-BE49-F238E27FC236}">
                <a16:creationId xmlns:a16="http://schemas.microsoft.com/office/drawing/2014/main" id="{BFC0DCEE-B18A-F8C7-F65B-955F328CE58F}"/>
              </a:ext>
            </a:extLst>
          </p:cNvPr>
          <p:cNvGraphicFramePr>
            <a:graphicFrameLocks noGrp="1"/>
          </p:cNvGraphicFramePr>
          <p:nvPr/>
        </p:nvGraphicFramePr>
        <p:xfrm>
          <a:off x="115358" y="610638"/>
          <a:ext cx="8913284" cy="6151083"/>
        </p:xfrm>
        <a:graphic>
          <a:graphicData uri="http://schemas.openxmlformats.org/drawingml/2006/table">
            <a:tbl>
              <a:tblPr firstRow="1" bandRow="1">
                <a:tableStyleId>{5C22544A-7EE6-4342-B048-85BDC9FD1C3A}</a:tableStyleId>
              </a:tblPr>
              <a:tblGrid>
                <a:gridCol w="4456642">
                  <a:extLst>
                    <a:ext uri="{9D8B030D-6E8A-4147-A177-3AD203B41FA5}">
                      <a16:colId xmlns:a16="http://schemas.microsoft.com/office/drawing/2014/main" val="2164917302"/>
                    </a:ext>
                  </a:extLst>
                </a:gridCol>
                <a:gridCol w="4456642">
                  <a:extLst>
                    <a:ext uri="{9D8B030D-6E8A-4147-A177-3AD203B41FA5}">
                      <a16:colId xmlns:a16="http://schemas.microsoft.com/office/drawing/2014/main" val="3901752335"/>
                    </a:ext>
                  </a:extLst>
                </a:gridCol>
              </a:tblGrid>
              <a:tr h="270845">
                <a:tc>
                  <a:txBody>
                    <a:bodyPr/>
                    <a:lstStyle/>
                    <a:p>
                      <a:pPr algn="ctr"/>
                      <a:r>
                        <a:rPr kumimoji="1" lang="ja-JP" altLang="en-US" sz="1800" b="0" i="0" kern="1200" dirty="0">
                          <a:solidFill>
                            <a:schemeClr val="lt1"/>
                          </a:solidFill>
                          <a:effectLst/>
                          <a:latin typeface="+mn-lt"/>
                          <a:ea typeface="+mn-ea"/>
                          <a:cs typeface="+mn-cs"/>
                        </a:rPr>
                        <a:t>（現計画）​</a:t>
                      </a:r>
                      <a:endParaRPr kumimoji="1" lang="ja-JP" altLang="en-US" sz="14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ja-JP" sz="1800" b="0" i="0" kern="1200" dirty="0">
                          <a:solidFill>
                            <a:schemeClr val="lt1"/>
                          </a:solidFill>
                          <a:effectLst/>
                          <a:latin typeface="+mn-lt"/>
                          <a:ea typeface="+mn-ea"/>
                          <a:cs typeface="+mn-cs"/>
                        </a:rPr>
                        <a:t>（次期計画）</a:t>
                      </a:r>
                      <a:endParaRPr kumimoji="1" lang="ja-JP" altLang="en-US" sz="14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18167867"/>
                  </a:ext>
                </a:extLst>
              </a:tr>
              <a:tr h="235545">
                <a:tc gridSpan="2">
                  <a:txBody>
                    <a:bodyPr/>
                    <a:lstStyle/>
                    <a:p>
                      <a:pPr algn="l"/>
                      <a:r>
                        <a:rPr kumimoji="1" lang="ja-JP" altLang="en-US" sz="1400" dirty="0"/>
                        <a:t>　</a:t>
                      </a:r>
                      <a:r>
                        <a:rPr kumimoji="1" lang="ja-JP" altLang="en-US" sz="1200" b="0" kern="1200" dirty="0">
                          <a:solidFill>
                            <a:schemeClr val="dk1"/>
                          </a:solidFill>
                          <a:effectLst/>
                          <a:latin typeface="Meiryo UI" panose="020B0604030504040204" pitchFamily="50" charset="-128"/>
                          <a:ea typeface="Meiryo UI" panose="020B0604030504040204" pitchFamily="50" charset="-128"/>
                          <a:cs typeface="+mn-cs"/>
                        </a:rPr>
                        <a:t>　５．持続可能な維持管理の仕組みづくり　　１）人材の育成と確保、技術力の向上と継承の方策</a:t>
                      </a:r>
                      <a:endParaRPr kumimoji="1" lang="ja-JP" altLang="en-US" sz="12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sz="14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03331307"/>
                  </a:ext>
                </a:extLst>
              </a:tr>
              <a:tr h="5641218">
                <a:tc>
                  <a:txBody>
                    <a:bodyPr/>
                    <a:lstStyle/>
                    <a:p>
                      <a:endParaRPr kumimoji="1" lang="ja-JP" alt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77543737"/>
                  </a:ext>
                </a:extLst>
              </a:tr>
            </a:tbl>
          </a:graphicData>
        </a:graphic>
      </p:graphicFrame>
      <p:pic>
        <p:nvPicPr>
          <p:cNvPr id="6" name="図 5">
            <a:extLst>
              <a:ext uri="{FF2B5EF4-FFF2-40B4-BE49-F238E27FC236}">
                <a16:creationId xmlns:a16="http://schemas.microsoft.com/office/drawing/2014/main" id="{04343690-A2F2-4B69-BD30-E06EF140905A}"/>
              </a:ext>
            </a:extLst>
          </p:cNvPr>
          <p:cNvPicPr>
            <a:picLocks noChangeAspect="1"/>
          </p:cNvPicPr>
          <p:nvPr/>
        </p:nvPicPr>
        <p:blipFill>
          <a:blip r:embed="rId2"/>
          <a:stretch>
            <a:fillRect/>
          </a:stretch>
        </p:blipFill>
        <p:spPr>
          <a:xfrm>
            <a:off x="348322" y="1138844"/>
            <a:ext cx="3841086" cy="5402359"/>
          </a:xfrm>
          <a:prstGeom prst="rect">
            <a:avLst/>
          </a:prstGeom>
        </p:spPr>
      </p:pic>
      <p:pic>
        <p:nvPicPr>
          <p:cNvPr id="8" name="図 7">
            <a:extLst>
              <a:ext uri="{FF2B5EF4-FFF2-40B4-BE49-F238E27FC236}">
                <a16:creationId xmlns:a16="http://schemas.microsoft.com/office/drawing/2014/main" id="{B0D27E29-1F79-433A-8EFA-C1C4F42D18CA}"/>
              </a:ext>
            </a:extLst>
          </p:cNvPr>
          <p:cNvPicPr>
            <a:picLocks noChangeAspect="1"/>
          </p:cNvPicPr>
          <p:nvPr/>
        </p:nvPicPr>
        <p:blipFill>
          <a:blip r:embed="rId3"/>
          <a:stretch>
            <a:fillRect/>
          </a:stretch>
        </p:blipFill>
        <p:spPr>
          <a:xfrm>
            <a:off x="4724844" y="1138844"/>
            <a:ext cx="3768361" cy="5448009"/>
          </a:xfrm>
          <a:prstGeom prst="rect">
            <a:avLst/>
          </a:prstGeom>
        </p:spPr>
      </p:pic>
      <p:sp>
        <p:nvSpPr>
          <p:cNvPr id="7" name="スライド番号プレースホルダー 3">
            <a:extLst>
              <a:ext uri="{FF2B5EF4-FFF2-40B4-BE49-F238E27FC236}">
                <a16:creationId xmlns:a16="http://schemas.microsoft.com/office/drawing/2014/main" id="{78F822F1-54CA-4AA7-BA70-E0958C52D69D}"/>
              </a:ext>
            </a:extLst>
          </p:cNvPr>
          <p:cNvSpPr txBox="1">
            <a:spLocks/>
          </p:cNvSpPr>
          <p:nvPr/>
        </p:nvSpPr>
        <p:spPr>
          <a:xfrm>
            <a:off x="8483600" y="6465912"/>
            <a:ext cx="660400" cy="426963"/>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81</a:t>
            </a:fld>
            <a:endParaRPr lang="ja-JP" altLang="en-US" dirty="0"/>
          </a:p>
        </p:txBody>
      </p:sp>
      <p:sp>
        <p:nvSpPr>
          <p:cNvPr id="2" name="テキスト ボックス 1">
            <a:extLst>
              <a:ext uri="{FF2B5EF4-FFF2-40B4-BE49-F238E27FC236}">
                <a16:creationId xmlns:a16="http://schemas.microsoft.com/office/drawing/2014/main" id="{B7C407DA-7C2F-C45C-62CA-594DB7601B2C}"/>
              </a:ext>
            </a:extLst>
          </p:cNvPr>
          <p:cNvSpPr txBox="1"/>
          <p:nvPr/>
        </p:nvSpPr>
        <p:spPr>
          <a:xfrm>
            <a:off x="7466368" y="93272"/>
            <a:ext cx="1517650" cy="307777"/>
          </a:xfrm>
          <a:prstGeom prst="rect">
            <a:avLst/>
          </a:prstGeom>
          <a:noFill/>
        </p:spPr>
        <p:txBody>
          <a:bodyPr wrap="square">
            <a:spAutoFit/>
          </a:bodyPr>
          <a:lstStyle/>
          <a:p>
            <a:r>
              <a:rPr kumimoji="1" lang="ja-JP" altLang="en-US" sz="1400" dirty="0">
                <a:solidFill>
                  <a:schemeClr val="bg1"/>
                </a:solidFill>
                <a:latin typeface="Meiryo UI" panose="020B0604030504040204" pitchFamily="50" charset="-128"/>
                <a:ea typeface="Meiryo UI" panose="020B0604030504040204" pitchFamily="50" charset="-128"/>
              </a:rPr>
              <a:t>資料２－④ー２</a:t>
            </a:r>
          </a:p>
        </p:txBody>
      </p:sp>
      <p:sp>
        <p:nvSpPr>
          <p:cNvPr id="9" name="テキスト ボックス 8">
            <a:extLst>
              <a:ext uri="{FF2B5EF4-FFF2-40B4-BE49-F238E27FC236}">
                <a16:creationId xmlns:a16="http://schemas.microsoft.com/office/drawing/2014/main" id="{4B4C3854-F7BD-43C3-B7D4-85C16A588824}"/>
              </a:ext>
            </a:extLst>
          </p:cNvPr>
          <p:cNvSpPr txBox="1"/>
          <p:nvPr/>
        </p:nvSpPr>
        <p:spPr>
          <a:xfrm>
            <a:off x="7510192" y="6519560"/>
            <a:ext cx="973408" cy="215444"/>
          </a:xfrm>
          <a:prstGeom prst="rect">
            <a:avLst/>
          </a:prstGeom>
          <a:solidFill>
            <a:schemeClr val="bg1"/>
          </a:solidFill>
          <a:ln>
            <a:solidFill>
              <a:schemeClr val="tx1"/>
            </a:solidFill>
          </a:ln>
        </p:spPr>
        <p:txBody>
          <a:bodyPr wrap="square" lIns="0" tIns="0" rIns="0" bIns="0" rtlCol="0">
            <a:spAutoFit/>
          </a:bodyPr>
          <a:lstStyle/>
          <a:p>
            <a:pPr algn="ctr"/>
            <a:r>
              <a:rPr lang="ja-JP" altLang="en-US" sz="1400" dirty="0">
                <a:solidFill>
                  <a:schemeClr val="bg2">
                    <a:lumMod val="50000"/>
                  </a:schemeClr>
                </a:solidFill>
                <a:latin typeface="Meiryo UI" panose="020B0604030504040204" pitchFamily="50" charset="-128"/>
                <a:ea typeface="Meiryo UI" panose="020B0604030504040204" pitchFamily="50" charset="-128"/>
                <a:hlinkClick r:id="rId4" action="ppaction://hlinksldjump">
                  <a:extLst>
                    <a:ext uri="{A12FA001-AC4F-418D-AE19-62706E023703}">
                      <ahyp:hlinkClr xmlns:ahyp="http://schemas.microsoft.com/office/drawing/2018/hyperlinkcolor" val="tx"/>
                    </a:ext>
                  </a:extLst>
                </a:hlinkClick>
              </a:rPr>
              <a:t>関連</a:t>
            </a:r>
            <a:r>
              <a:rPr lang="en-US" altLang="ja-JP" sz="1400" dirty="0">
                <a:solidFill>
                  <a:schemeClr val="bg2">
                    <a:lumMod val="50000"/>
                  </a:schemeClr>
                </a:solidFill>
                <a:latin typeface="Meiryo UI" panose="020B0604030504040204" pitchFamily="50" charset="-128"/>
                <a:ea typeface="Meiryo UI" panose="020B0604030504040204" pitchFamily="50" charset="-128"/>
                <a:hlinkClick r:id="rId4" action="ppaction://hlinksldjump">
                  <a:extLst>
                    <a:ext uri="{A12FA001-AC4F-418D-AE19-62706E023703}">
                      <ahyp:hlinkClr xmlns:ahyp="http://schemas.microsoft.com/office/drawing/2018/hyperlinkcolor" val="tx"/>
                    </a:ext>
                  </a:extLst>
                </a:hlinkClick>
              </a:rPr>
              <a:t>P72</a:t>
            </a:r>
            <a:endParaRPr kumimoji="1" lang="ja-JP" altLang="en-US" sz="1400" dirty="0">
              <a:solidFill>
                <a:schemeClr val="bg2">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35410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DC77FED-ABAF-47C6-8CB1-8B7F3B35DF1A}"/>
              </a:ext>
            </a:extLst>
          </p:cNvPr>
          <p:cNvSpPr>
            <a:spLocks noChangeArrowheads="1"/>
          </p:cNvSpPr>
          <p:nvPr/>
        </p:nvSpPr>
        <p:spPr bwMode="auto">
          <a:xfrm>
            <a:off x="-12538" y="-66656"/>
            <a:ext cx="9156538" cy="545664"/>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68513" tIns="34256" rIns="68513" bIns="34256" anchor="ctr"/>
          <a:lstStyle/>
          <a:p>
            <a:pPr algn="just">
              <a:lnSpc>
                <a:spcPts val="975"/>
              </a:lnSpc>
              <a:defRPr/>
            </a:pPr>
            <a:endParaRPr lang="en-US" altLang="ja-JP" sz="2800" b="1" kern="100" dirty="0">
              <a:solidFill>
                <a:schemeClr val="bg1"/>
              </a:solidFill>
              <a:latin typeface="Century"/>
              <a:ea typeface="Meiryo UI"/>
              <a:cs typeface="Times New Roman"/>
            </a:endParaRPr>
          </a:p>
          <a:p>
            <a:pPr algn="just">
              <a:lnSpc>
                <a:spcPts val="975"/>
              </a:lnSpc>
              <a:defRPr/>
            </a:pPr>
            <a:endParaRPr lang="en-US" altLang="ja-JP" sz="2800" b="1" kern="100" dirty="0">
              <a:solidFill>
                <a:schemeClr val="bg1"/>
              </a:solidFill>
              <a:latin typeface="Century"/>
              <a:ea typeface="Meiryo UI"/>
              <a:cs typeface="Times New Roman"/>
            </a:endParaRPr>
          </a:p>
          <a:p>
            <a:pPr algn="just">
              <a:lnSpc>
                <a:spcPts val="975"/>
              </a:lnSpc>
              <a:defRPr/>
            </a:pPr>
            <a:r>
              <a:rPr lang="ja-JP" altLang="en-US" sz="2800" b="1" kern="100" dirty="0">
                <a:solidFill>
                  <a:schemeClr val="bg1"/>
                </a:solidFill>
                <a:latin typeface="Century"/>
                <a:ea typeface="Meiryo UI"/>
                <a:cs typeface="Times New Roman"/>
              </a:rPr>
              <a:t>　■行動計画の見直し（河川設備）　</a:t>
            </a:r>
            <a:endParaRPr lang="en-US" altLang="zh-TW" sz="2800" b="1" dirty="0">
              <a:solidFill>
                <a:schemeClr val="bg1"/>
              </a:solidFill>
              <a:latin typeface="Meiryo UI" pitchFamily="50" charset="-128"/>
              <a:ea typeface="Meiryo UI" pitchFamily="50" charset="-128"/>
              <a:cs typeface="Meiryo UI" pitchFamily="50" charset="-128"/>
            </a:endParaRPr>
          </a:p>
        </p:txBody>
      </p:sp>
      <p:grpSp>
        <p:nvGrpSpPr>
          <p:cNvPr id="27" name="グループ化 26">
            <a:extLst>
              <a:ext uri="{FF2B5EF4-FFF2-40B4-BE49-F238E27FC236}">
                <a16:creationId xmlns:a16="http://schemas.microsoft.com/office/drawing/2014/main" id="{3FC1BF9C-7E99-4C77-B7E1-B784AC7D42A0}"/>
              </a:ext>
            </a:extLst>
          </p:cNvPr>
          <p:cNvGrpSpPr/>
          <p:nvPr/>
        </p:nvGrpSpPr>
        <p:grpSpPr>
          <a:xfrm>
            <a:off x="317634" y="479008"/>
            <a:ext cx="8537608" cy="5787038"/>
            <a:chOff x="6458286" y="844198"/>
            <a:chExt cx="5494814" cy="3266284"/>
          </a:xfrm>
          <a:solidFill>
            <a:schemeClr val="bg1"/>
          </a:solidFill>
        </p:grpSpPr>
        <p:sp>
          <p:nvSpPr>
            <p:cNvPr id="28" name="角丸四角形 147">
              <a:extLst>
                <a:ext uri="{FF2B5EF4-FFF2-40B4-BE49-F238E27FC236}">
                  <a16:creationId xmlns:a16="http://schemas.microsoft.com/office/drawing/2014/main" id="{D053310E-F58D-4D01-89E9-10A02CF3167F}"/>
                </a:ext>
              </a:extLst>
            </p:cNvPr>
            <p:cNvSpPr/>
            <p:nvPr/>
          </p:nvSpPr>
          <p:spPr>
            <a:xfrm>
              <a:off x="6458286" y="975512"/>
              <a:ext cx="5494814" cy="3134970"/>
            </a:xfrm>
            <a:prstGeom prst="roundRect">
              <a:avLst>
                <a:gd name="adj" fmla="val 1416"/>
              </a:avLst>
            </a:prstGeom>
            <a:grpFill/>
            <a:ln>
              <a:solidFill>
                <a:schemeClr val="tx1"/>
              </a:solidFill>
            </a:ln>
            <a:effectLst/>
          </p:spPr>
          <p:style>
            <a:lnRef idx="1">
              <a:schemeClr val="accent3"/>
            </a:lnRef>
            <a:fillRef idx="2">
              <a:schemeClr val="accent3"/>
            </a:fillRef>
            <a:effectRef idx="1">
              <a:schemeClr val="accent3"/>
            </a:effectRef>
            <a:fontRef idx="minor">
              <a:schemeClr val="dk1"/>
            </a:fontRef>
          </p:style>
          <p:txBody>
            <a:bodyPr anchor="ctr"/>
            <a:lstStyle/>
            <a:p>
              <a:pPr>
                <a:lnSpc>
                  <a:spcPts val="1125"/>
                </a:lnSpc>
                <a:defRPr/>
              </a:pPr>
              <a:endParaRPr lang="ja-JP" altLang="ja-JP" sz="1500" kern="100">
                <a:solidFill>
                  <a:prstClr val="black"/>
                </a:solidFill>
                <a:ea typeface="HG明朝B"/>
                <a:cs typeface="Times New Roman"/>
              </a:endParaRPr>
            </a:p>
          </p:txBody>
        </p:sp>
        <p:sp>
          <p:nvSpPr>
            <p:cNvPr id="29" name="テキスト ボックス 8">
              <a:extLst>
                <a:ext uri="{FF2B5EF4-FFF2-40B4-BE49-F238E27FC236}">
                  <a16:creationId xmlns:a16="http://schemas.microsoft.com/office/drawing/2014/main" id="{F8E1932D-5C39-4F00-ADA5-800EACE5B6F1}"/>
                </a:ext>
              </a:extLst>
            </p:cNvPr>
            <p:cNvSpPr txBox="1">
              <a:spLocks noChangeArrowheads="1"/>
            </p:cNvSpPr>
            <p:nvPr/>
          </p:nvSpPr>
          <p:spPr bwMode="auto">
            <a:xfrm>
              <a:off x="6507549" y="844198"/>
              <a:ext cx="1627712" cy="221543"/>
            </a:xfrm>
            <a:prstGeom prst="rect">
              <a:avLst/>
            </a:prstGeom>
            <a:grpFill/>
            <a:ln w="19050">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200" b="1">
                  <a:latin typeface="Meiryo UI" panose="020B0604030504040204" pitchFamily="50" charset="-128"/>
                  <a:ea typeface="Meiryo UI" panose="020B0604030504040204" pitchFamily="50" charset="-128"/>
                </a:rPr>
                <a:t>計画の構成</a:t>
              </a:r>
            </a:p>
          </p:txBody>
        </p:sp>
        <p:pic>
          <p:nvPicPr>
            <p:cNvPr id="30" name="図 2">
              <a:extLst>
                <a:ext uri="{FF2B5EF4-FFF2-40B4-BE49-F238E27FC236}">
                  <a16:creationId xmlns:a16="http://schemas.microsoft.com/office/drawing/2014/main" id="{3F5FBA59-A845-40EB-AB4C-FDE0A45DE53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07548" y="1195881"/>
              <a:ext cx="5390132" cy="282102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4" name="スライド番号プレースホルダー 3">
            <a:extLst>
              <a:ext uri="{FF2B5EF4-FFF2-40B4-BE49-F238E27FC236}">
                <a16:creationId xmlns:a16="http://schemas.microsoft.com/office/drawing/2014/main" id="{8E000369-BBC8-13CC-36F3-CFD3C7DE1093}"/>
              </a:ext>
            </a:extLst>
          </p:cNvPr>
          <p:cNvSpPr txBox="1">
            <a:spLocks/>
          </p:cNvSpPr>
          <p:nvPr/>
        </p:nvSpPr>
        <p:spPr>
          <a:xfrm>
            <a:off x="8483600" y="6530975"/>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70</a:t>
            </a:fld>
            <a:endParaRPr lang="ja-JP" altLang="en-US" dirty="0"/>
          </a:p>
        </p:txBody>
      </p:sp>
      <p:sp>
        <p:nvSpPr>
          <p:cNvPr id="3" name="正方形/長方形 2">
            <a:extLst>
              <a:ext uri="{FF2B5EF4-FFF2-40B4-BE49-F238E27FC236}">
                <a16:creationId xmlns:a16="http://schemas.microsoft.com/office/drawing/2014/main" id="{DE87A1DF-FD9A-DD83-811E-B39172D1616D}"/>
              </a:ext>
            </a:extLst>
          </p:cNvPr>
          <p:cNvSpPr/>
          <p:nvPr/>
        </p:nvSpPr>
        <p:spPr>
          <a:xfrm>
            <a:off x="4186989" y="1549667"/>
            <a:ext cx="2059807" cy="4206231"/>
          </a:xfrm>
          <a:prstGeom prst="rect">
            <a:avLst/>
          </a:prstGeom>
          <a:noFill/>
          <a:ln w="57150" cmpd="dbl">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矢印: 五方向 5">
            <a:extLst>
              <a:ext uri="{FF2B5EF4-FFF2-40B4-BE49-F238E27FC236}">
                <a16:creationId xmlns:a16="http://schemas.microsoft.com/office/drawing/2014/main" id="{5B9A0091-B2A0-C819-F473-B98F7A0C6F22}"/>
              </a:ext>
            </a:extLst>
          </p:cNvPr>
          <p:cNvSpPr/>
          <p:nvPr/>
        </p:nvSpPr>
        <p:spPr>
          <a:xfrm flipH="1">
            <a:off x="6323337" y="3029551"/>
            <a:ext cx="1568918" cy="798897"/>
          </a:xfrm>
          <a:prstGeom prst="homePlate">
            <a:avLst/>
          </a:prstGeom>
          <a:solidFill>
            <a:srgbClr val="FFFF00"/>
          </a:solidFill>
          <a:ln w="50800" cmpd="dbl">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FF0000"/>
                </a:solidFill>
              </a:rPr>
              <a:t>設備関連</a:t>
            </a:r>
            <a:endParaRPr kumimoji="1" lang="en-US" altLang="ja-JP" dirty="0">
              <a:solidFill>
                <a:srgbClr val="FF0000"/>
              </a:solidFill>
            </a:endParaRPr>
          </a:p>
          <a:p>
            <a:pPr algn="ctr"/>
            <a:r>
              <a:rPr lang="ja-JP" altLang="en-US" dirty="0">
                <a:solidFill>
                  <a:srgbClr val="FF0000"/>
                </a:solidFill>
              </a:rPr>
              <a:t>（見直し）</a:t>
            </a:r>
            <a:endParaRPr kumimoji="1" lang="ja-JP" altLang="en-US" dirty="0">
              <a:solidFill>
                <a:srgbClr val="FF0000"/>
              </a:solidFill>
            </a:endParaRPr>
          </a:p>
        </p:txBody>
      </p:sp>
      <p:sp>
        <p:nvSpPr>
          <p:cNvPr id="5" name="テキスト ボックス 4">
            <a:extLst>
              <a:ext uri="{FF2B5EF4-FFF2-40B4-BE49-F238E27FC236}">
                <a16:creationId xmlns:a16="http://schemas.microsoft.com/office/drawing/2014/main" id="{B98A8D70-641B-89F0-30B7-0D4D5A2580D8}"/>
              </a:ext>
            </a:extLst>
          </p:cNvPr>
          <p:cNvSpPr txBox="1"/>
          <p:nvPr/>
        </p:nvSpPr>
        <p:spPr>
          <a:xfrm>
            <a:off x="7577667" y="89012"/>
            <a:ext cx="1518206" cy="307777"/>
          </a:xfrm>
          <a:prstGeom prst="rect">
            <a:avLst/>
          </a:prstGeom>
          <a:noFill/>
        </p:spPr>
        <p:txBody>
          <a:bodyPr wrap="square" rtlCol="0">
            <a:spAutoFit/>
          </a:bodyPr>
          <a:lstStyle/>
          <a:p>
            <a:r>
              <a:rPr kumimoji="1" lang="ja-JP" altLang="en-US" sz="1400" dirty="0">
                <a:solidFill>
                  <a:schemeClr val="bg1"/>
                </a:solidFill>
                <a:latin typeface="Meiryo UI" panose="020B0604030504040204" pitchFamily="50" charset="-128"/>
                <a:ea typeface="Meiryo UI" panose="020B0604030504040204" pitchFamily="50" charset="-128"/>
              </a:rPr>
              <a:t>資料２－④ー２</a:t>
            </a:r>
          </a:p>
        </p:txBody>
      </p:sp>
    </p:spTree>
    <p:extLst>
      <p:ext uri="{BB962C8B-B14F-4D97-AF65-F5344CB8AC3E}">
        <p14:creationId xmlns:p14="http://schemas.microsoft.com/office/powerpoint/2010/main" val="562025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a:extLst>
              <a:ext uri="{FF2B5EF4-FFF2-40B4-BE49-F238E27FC236}">
                <a16:creationId xmlns:a16="http://schemas.microsoft.com/office/drawing/2014/main" id="{222C6A26-9AC7-2E43-6F92-F9E05639BF5E}"/>
              </a:ext>
            </a:extLst>
          </p:cNvPr>
          <p:cNvSpPr>
            <a:spLocks noChangeArrowheads="1"/>
          </p:cNvSpPr>
          <p:nvPr/>
        </p:nvSpPr>
        <p:spPr bwMode="auto">
          <a:xfrm>
            <a:off x="-12700" y="0"/>
            <a:ext cx="9156538" cy="418414"/>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68513" tIns="34256" rIns="68513" bIns="34256" anchor="ctr"/>
          <a:lstStyle/>
          <a:p>
            <a:pPr algn="just">
              <a:lnSpc>
                <a:spcPts val="975"/>
              </a:lnSpc>
              <a:defRPr/>
            </a:pPr>
            <a:endParaRPr lang="en-US" altLang="ja-JP" sz="2800" b="1" kern="100" dirty="0">
              <a:solidFill>
                <a:schemeClr val="bg1"/>
              </a:solidFill>
              <a:latin typeface="Century"/>
              <a:ea typeface="Meiryo UI"/>
              <a:cs typeface="Times New Roman"/>
            </a:endParaRPr>
          </a:p>
          <a:p>
            <a:pPr algn="just">
              <a:lnSpc>
                <a:spcPts val="975"/>
              </a:lnSpc>
              <a:defRPr/>
            </a:pPr>
            <a:endParaRPr lang="en-US" altLang="ja-JP" sz="2800" b="1" kern="100" dirty="0">
              <a:solidFill>
                <a:schemeClr val="bg1"/>
              </a:solidFill>
              <a:latin typeface="Century"/>
              <a:ea typeface="Meiryo UI"/>
              <a:cs typeface="Times New Roman"/>
            </a:endParaRPr>
          </a:p>
          <a:p>
            <a:pPr algn="just">
              <a:lnSpc>
                <a:spcPts val="975"/>
              </a:lnSpc>
              <a:defRPr/>
            </a:pPr>
            <a:r>
              <a:rPr lang="ja-JP" altLang="en-US" sz="2800" b="1" kern="100" dirty="0">
                <a:solidFill>
                  <a:schemeClr val="bg1"/>
                </a:solidFill>
                <a:latin typeface="Century"/>
                <a:ea typeface="Meiryo UI"/>
                <a:cs typeface="Times New Roman"/>
              </a:rPr>
              <a:t>■行動計画　見直し（河川設備）</a:t>
            </a:r>
            <a:endParaRPr lang="en-US" altLang="zh-TW" sz="2800" b="1" dirty="0">
              <a:solidFill>
                <a:schemeClr val="bg1"/>
              </a:solidFill>
              <a:latin typeface="Meiryo UI" pitchFamily="50" charset="-128"/>
              <a:ea typeface="Meiryo UI" pitchFamily="50" charset="-128"/>
              <a:cs typeface="Meiryo UI" pitchFamily="50" charset="-128"/>
            </a:endParaRPr>
          </a:p>
        </p:txBody>
      </p:sp>
      <p:sp>
        <p:nvSpPr>
          <p:cNvPr id="43" name="正方形/長方形 11">
            <a:extLst>
              <a:ext uri="{FF2B5EF4-FFF2-40B4-BE49-F238E27FC236}">
                <a16:creationId xmlns:a16="http://schemas.microsoft.com/office/drawing/2014/main" id="{4581EA55-B5D4-4988-A9D8-6987F08BF1B6}"/>
              </a:ext>
            </a:extLst>
          </p:cNvPr>
          <p:cNvSpPr>
            <a:spLocks noChangeArrowheads="1"/>
          </p:cNvSpPr>
          <p:nvPr/>
        </p:nvSpPr>
        <p:spPr bwMode="auto">
          <a:xfrm>
            <a:off x="7009749" y="187582"/>
            <a:ext cx="21605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endParaRPr lang="en-US" altLang="ja-JP" sz="900" b="1" dirty="0">
              <a:solidFill>
                <a:schemeClr val="bg1"/>
              </a:solidFill>
              <a:latin typeface="Meiryo UI" panose="020B0604030504040204" pitchFamily="50" charset="-128"/>
              <a:ea typeface="Meiryo UI" panose="020B0604030504040204" pitchFamily="50" charset="-128"/>
            </a:endParaRPr>
          </a:p>
        </p:txBody>
      </p:sp>
      <p:graphicFrame>
        <p:nvGraphicFramePr>
          <p:cNvPr id="7" name="表 6">
            <a:extLst>
              <a:ext uri="{FF2B5EF4-FFF2-40B4-BE49-F238E27FC236}">
                <a16:creationId xmlns:a16="http://schemas.microsoft.com/office/drawing/2014/main" id="{0244D9CF-9EA1-13C8-4DEE-88F5AB529EF5}"/>
              </a:ext>
            </a:extLst>
          </p:cNvPr>
          <p:cNvGraphicFramePr>
            <a:graphicFrameLocks noGrp="1"/>
          </p:cNvGraphicFramePr>
          <p:nvPr>
            <p:extLst>
              <p:ext uri="{D42A27DB-BD31-4B8C-83A1-F6EECF244321}">
                <p14:modId xmlns:p14="http://schemas.microsoft.com/office/powerpoint/2010/main" val="1566221116"/>
              </p:ext>
            </p:extLst>
          </p:nvPr>
        </p:nvGraphicFramePr>
        <p:xfrm>
          <a:off x="139701" y="517096"/>
          <a:ext cx="8455659" cy="6175538"/>
        </p:xfrm>
        <a:graphic>
          <a:graphicData uri="http://schemas.openxmlformats.org/drawingml/2006/table">
            <a:tbl>
              <a:tblPr firstRow="1" bandRow="1">
                <a:tableStyleId>{7DF18680-E054-41AD-8BC1-D1AEF772440D}</a:tableStyleId>
              </a:tblPr>
              <a:tblGrid>
                <a:gridCol w="377335">
                  <a:extLst>
                    <a:ext uri="{9D8B030D-6E8A-4147-A177-3AD203B41FA5}">
                      <a16:colId xmlns:a16="http://schemas.microsoft.com/office/drawing/2014/main" val="4212246924"/>
                    </a:ext>
                  </a:extLst>
                </a:gridCol>
                <a:gridCol w="2785818">
                  <a:extLst>
                    <a:ext uri="{9D8B030D-6E8A-4147-A177-3AD203B41FA5}">
                      <a16:colId xmlns:a16="http://schemas.microsoft.com/office/drawing/2014/main" val="3175849040"/>
                    </a:ext>
                  </a:extLst>
                </a:gridCol>
                <a:gridCol w="3542446">
                  <a:extLst>
                    <a:ext uri="{9D8B030D-6E8A-4147-A177-3AD203B41FA5}">
                      <a16:colId xmlns:a16="http://schemas.microsoft.com/office/drawing/2014/main" val="1200000735"/>
                    </a:ext>
                  </a:extLst>
                </a:gridCol>
                <a:gridCol w="1750060">
                  <a:extLst>
                    <a:ext uri="{9D8B030D-6E8A-4147-A177-3AD203B41FA5}">
                      <a16:colId xmlns:a16="http://schemas.microsoft.com/office/drawing/2014/main" val="187151958"/>
                    </a:ext>
                  </a:extLst>
                </a:gridCol>
              </a:tblGrid>
              <a:tr h="235602">
                <a:tc>
                  <a:txBody>
                    <a:bodyPr/>
                    <a:lstStyle/>
                    <a:p>
                      <a:r>
                        <a:rPr kumimoji="1" lang="ja-JP" altLang="en-US" sz="1200" dirty="0"/>
                        <a:t>№</a:t>
                      </a:r>
                    </a:p>
                  </a:txBody>
                  <a:tcPr anchor="ct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pPr algn="ctr"/>
                      <a:r>
                        <a:rPr kumimoji="1" lang="ja-JP" altLang="en-US" sz="1200" dirty="0"/>
                        <a:t>項　目</a:t>
                      </a:r>
                    </a:p>
                  </a:txBody>
                  <a:tcPr anchor="ct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pPr algn="ctr"/>
                      <a:r>
                        <a:rPr kumimoji="1" lang="ja-JP" altLang="en-US" sz="1200" dirty="0"/>
                        <a:t>細　　目</a:t>
                      </a:r>
                    </a:p>
                  </a:txBody>
                  <a:tcPr anchor="ct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t>見直しの内容</a:t>
                      </a:r>
                    </a:p>
                  </a:txBody>
                  <a:tcPr anchor="ct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3343636937"/>
                  </a:ext>
                </a:extLst>
              </a:tr>
              <a:tr h="205834">
                <a:tc>
                  <a:txBody>
                    <a:bodyPr/>
                    <a:lstStyle/>
                    <a:p>
                      <a:pPr algn="ctr"/>
                      <a:r>
                        <a:rPr kumimoji="1" lang="ja-JP" altLang="en-US" sz="1000" dirty="0"/>
                        <a:t>１</a:t>
                      </a:r>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r>
                        <a:rPr lang="ja-JP" altLang="en-US" sz="1000" dirty="0"/>
                        <a:t>河川管理施設行動計画の構成</a:t>
                      </a:r>
                      <a:endParaRPr kumimoji="1" lang="ja-JP" altLang="en-US" sz="1000" dirty="0"/>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r>
                        <a:rPr lang="ja-JP" altLang="en-US" sz="1000" dirty="0"/>
                        <a:t>●位置づけ●構成 ●対象期間 ●参照すべき基準類</a:t>
                      </a:r>
                      <a:endParaRPr kumimoji="1" lang="ja-JP" altLang="en-US" sz="1000" dirty="0"/>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endParaRPr kumimoji="1" lang="ja-JP" altLang="en-US" sz="1000" dirty="0"/>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1381184392"/>
                  </a:ext>
                </a:extLst>
              </a:tr>
              <a:tr h="463126">
                <a:tc>
                  <a:txBody>
                    <a:bodyPr/>
                    <a:lstStyle/>
                    <a:p>
                      <a:pPr algn="ctr"/>
                      <a:r>
                        <a:rPr kumimoji="1" lang="ja-JP" altLang="en-US" sz="1000" dirty="0"/>
                        <a:t>２</a:t>
                      </a:r>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r>
                        <a:rPr lang="ja-JP" altLang="en-US" sz="1000" dirty="0"/>
                        <a:t>維持管理・更新の現状と課題 </a:t>
                      </a:r>
                      <a:endParaRPr kumimoji="1" lang="ja-JP" altLang="en-US" sz="1000" dirty="0"/>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t>●施設の現状（本計画の対象施設）</a:t>
                      </a:r>
                      <a:endParaRPr lang="en-US" altLang="ja-JP"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t>●点検、維持管理の現状（整理と分析）</a:t>
                      </a:r>
                      <a:endParaRPr lang="en-US" altLang="ja-JP"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t>●河川管理施設（設備）における課題</a:t>
                      </a:r>
                      <a:endParaRPr kumimoji="1" lang="ja-JP" altLang="en-US" sz="1000" dirty="0"/>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endParaRPr kumimoji="1" lang="ja-JP" altLang="en-US" sz="1000" dirty="0"/>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3133543928"/>
                  </a:ext>
                </a:extLst>
              </a:tr>
              <a:tr h="205834">
                <a:tc>
                  <a:txBody>
                    <a:bodyPr/>
                    <a:lstStyle/>
                    <a:p>
                      <a:pPr algn="ctr"/>
                      <a:r>
                        <a:rPr kumimoji="1" lang="ja-JP" altLang="en-US" sz="1000" dirty="0"/>
                        <a:t>３</a:t>
                      </a:r>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t>戦略的維持管理の方針</a:t>
                      </a:r>
                      <a:endParaRPr kumimoji="1" lang="ja-JP" altLang="en-US" sz="1000" dirty="0"/>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t>●河川管理施設（設備）における維持管理方針</a:t>
                      </a:r>
                      <a:endParaRPr kumimoji="1" lang="ja-JP" altLang="en-US" sz="1000" dirty="0"/>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endParaRPr kumimoji="1" lang="ja-JP" altLang="en-US" sz="1000" dirty="0"/>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1170115296"/>
                  </a:ext>
                </a:extLst>
              </a:tr>
              <a:tr h="205834">
                <a:tc>
                  <a:txBody>
                    <a:bodyPr/>
                    <a:lstStyle/>
                    <a:p>
                      <a:pPr algn="ctr"/>
                      <a:r>
                        <a:rPr kumimoji="1" lang="ja-JP" altLang="en-US" sz="1000" dirty="0"/>
                        <a:t>４</a:t>
                      </a:r>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r>
                        <a:rPr lang="ja-JP" altLang="en-US" sz="1000" dirty="0"/>
                        <a:t>効率的・効果的な維持管理の推進</a:t>
                      </a:r>
                      <a:endParaRPr kumimoji="1" lang="ja-JP" altLang="en-US" sz="1000" dirty="0"/>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r>
                        <a:rPr lang="ja-JP" altLang="en-US" sz="1000" dirty="0"/>
                        <a:t>●維持管理業務のフロー、ロードマップ</a:t>
                      </a:r>
                      <a:endParaRPr kumimoji="1" lang="ja-JP" altLang="en-US" sz="1000" dirty="0"/>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endParaRPr kumimoji="1" lang="ja-JP" altLang="en-US" sz="1000" dirty="0"/>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1523125876"/>
                  </a:ext>
                </a:extLst>
              </a:tr>
              <a:tr h="591772">
                <a:tc>
                  <a:txBody>
                    <a:bodyPr/>
                    <a:lstStyle/>
                    <a:p>
                      <a:pPr algn="ctr"/>
                      <a:endParaRPr kumimoji="1" lang="ja-JP" altLang="en-US" sz="1000" dirty="0"/>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r>
                        <a:rPr lang="ja-JP" altLang="en-US" sz="1000" dirty="0"/>
                        <a:t>１）点検、診断・評価の手法や体制等の充実</a:t>
                      </a:r>
                      <a:endParaRPr kumimoji="1" lang="ja-JP" altLang="en-US" sz="1000" dirty="0"/>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r>
                        <a:rPr lang="ja-JP" altLang="en-US" sz="1000" dirty="0"/>
                        <a:t>●点検業務（点検～診断・評価）の充実</a:t>
                      </a:r>
                      <a:endParaRPr lang="en-US" altLang="ja-JP" sz="1000" dirty="0"/>
                    </a:p>
                    <a:p>
                      <a:r>
                        <a:rPr lang="ja-JP" altLang="en-US" sz="1000" dirty="0"/>
                        <a:t>●点検業務のプロセス、選定　●診断・評価基準</a:t>
                      </a:r>
                      <a:endParaRPr lang="en-US" altLang="ja-JP" sz="1000" dirty="0"/>
                    </a:p>
                    <a:p>
                      <a:r>
                        <a:rPr lang="ja-JP" altLang="en-US" sz="1000" dirty="0"/>
                        <a:t>●点検、診断・評価の質の向上・確保のための方策</a:t>
                      </a:r>
                      <a:endParaRPr lang="en-US" altLang="ja-JP" sz="1000" dirty="0"/>
                    </a:p>
                    <a:p>
                      <a:r>
                        <a:rPr lang="ja-JP" altLang="en-US" sz="1000" dirty="0"/>
                        <a:t>●データ蓄積・活用・管理の方策</a:t>
                      </a:r>
                      <a:endParaRPr kumimoji="1" lang="ja-JP" altLang="en-US" sz="1000" dirty="0"/>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endParaRPr kumimoji="1" lang="ja-JP" altLang="en-US" sz="1000" dirty="0"/>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3336806583"/>
                  </a:ext>
                </a:extLst>
              </a:tr>
              <a:tr h="463126">
                <a:tc>
                  <a:txBody>
                    <a:bodyPr/>
                    <a:lstStyle/>
                    <a:p>
                      <a:pPr algn="ctr"/>
                      <a:endParaRPr kumimoji="1" lang="ja-JP" altLang="en-US" sz="1000" dirty="0"/>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r>
                        <a:rPr lang="ja-JP" altLang="en-US" sz="1000" dirty="0"/>
                        <a:t>２）施設特性に応じた維持管理手法の体系化</a:t>
                      </a:r>
                      <a:endParaRPr kumimoji="1" lang="ja-JP" altLang="en-US" sz="1000" dirty="0"/>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r>
                        <a:rPr lang="ja-JP" altLang="en-US" sz="1000" dirty="0"/>
                        <a:t>●維持管理手法の設定、具体的な取組 </a:t>
                      </a:r>
                      <a:endParaRPr lang="en-US" altLang="ja-JP" sz="1000" dirty="0"/>
                    </a:p>
                    <a:p>
                      <a:r>
                        <a:rPr lang="ja-JP" altLang="en-US" sz="1000" dirty="0"/>
                        <a:t>●維持管理水準の設定 </a:t>
                      </a:r>
                      <a:endParaRPr lang="en-US" altLang="ja-JP" sz="1000" dirty="0"/>
                    </a:p>
                    <a:p>
                      <a:r>
                        <a:rPr lang="ja-JP" altLang="en-US" sz="1000" dirty="0"/>
                        <a:t>●更新の考え方（目標寿命等）・更新判定フロー、具体的な検討</a:t>
                      </a:r>
                      <a:endParaRPr kumimoji="1" lang="ja-JP" altLang="en-US" sz="1000" dirty="0"/>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r>
                        <a:rPr kumimoji="1" lang="ja-JP" altLang="en-US" sz="1000" dirty="0"/>
                        <a:t>目標寿命の考え方に設備の細分化と項目追加</a:t>
                      </a:r>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1958780087"/>
                  </a:ext>
                </a:extLst>
              </a:tr>
              <a:tr h="463126">
                <a:tc>
                  <a:txBody>
                    <a:bodyPr/>
                    <a:lstStyle/>
                    <a:p>
                      <a:pPr algn="ctr"/>
                      <a:endParaRPr kumimoji="1" lang="ja-JP" altLang="en-US" sz="1000" dirty="0"/>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r>
                        <a:rPr lang="ja-JP" altLang="en-US" sz="1000" dirty="0"/>
                        <a:t>３）重点化指標・優先順位の考え方</a:t>
                      </a:r>
                      <a:endParaRPr kumimoji="1" lang="ja-JP" altLang="en-US" sz="1000" dirty="0"/>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r>
                        <a:rPr lang="ja-JP" altLang="en-US" sz="1000" dirty="0"/>
                        <a:t>●河川管理施設（設備）における重点化指標・優先順位の考え方</a:t>
                      </a:r>
                      <a:endParaRPr lang="en-US" altLang="ja-JP" sz="1000" dirty="0"/>
                    </a:p>
                    <a:p>
                      <a:r>
                        <a:rPr lang="ja-JP" altLang="en-US" sz="1000" dirty="0"/>
                        <a:t>●リスクに着目した重点化 </a:t>
                      </a:r>
                      <a:endParaRPr lang="en-US" altLang="ja-JP" sz="1000" dirty="0"/>
                    </a:p>
                    <a:p>
                      <a:r>
                        <a:rPr lang="ja-JP" altLang="en-US" sz="1000" dirty="0"/>
                        <a:t>●重点化指標（優先順位の判断要素）</a:t>
                      </a:r>
                      <a:endParaRPr kumimoji="1" lang="ja-JP" altLang="en-US" sz="1000" dirty="0"/>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endParaRPr kumimoji="1" lang="ja-JP" altLang="en-US" sz="1000" dirty="0"/>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3781987311"/>
                  </a:ext>
                </a:extLst>
              </a:tr>
              <a:tr h="591772">
                <a:tc>
                  <a:txBody>
                    <a:bodyPr/>
                    <a:lstStyle/>
                    <a:p>
                      <a:pPr algn="ctr"/>
                      <a:endParaRPr kumimoji="1" lang="ja-JP" altLang="en-US" sz="1000" dirty="0"/>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r>
                        <a:rPr lang="ja-JP" altLang="en-US" sz="1000" dirty="0"/>
                        <a:t>４）日常的な維持管理の着実な実践</a:t>
                      </a:r>
                      <a:endParaRPr kumimoji="1" lang="ja-JP" altLang="en-US" sz="1000" dirty="0"/>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r>
                        <a:rPr lang="ja-JP" altLang="en-US" sz="1000" dirty="0"/>
                        <a:t>●パトロール計画の策定 ●維持管理作業計画の策定</a:t>
                      </a:r>
                      <a:endParaRPr lang="en-US" altLang="ja-JP" sz="1000" dirty="0"/>
                    </a:p>
                    <a:p>
                      <a:r>
                        <a:rPr lang="ja-JP" altLang="en-US" sz="1000" dirty="0"/>
                        <a:t>●府民協働の取組</a:t>
                      </a:r>
                      <a:endParaRPr lang="en-US" altLang="ja-JP" sz="1000" dirty="0"/>
                    </a:p>
                    <a:p>
                      <a:r>
                        <a:rPr lang="ja-JP" altLang="en-US" sz="1000" dirty="0"/>
                        <a:t>●データの蓄積・管理</a:t>
                      </a:r>
                      <a:r>
                        <a:rPr kumimoji="1" lang="ja-JP" altLang="en-US" sz="1000" dirty="0"/>
                        <a:t>の取扱いルール</a:t>
                      </a:r>
                      <a:endParaRPr lang="en-US" altLang="ja-JP" sz="1000" dirty="0"/>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r>
                        <a:rPr kumimoji="1" lang="ja-JP" altLang="en-US" sz="1000" dirty="0"/>
                        <a:t>維持管理データベースの活用を明確化</a:t>
                      </a:r>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3150394294"/>
                  </a:ext>
                </a:extLst>
              </a:tr>
              <a:tr h="205834">
                <a:tc>
                  <a:txBody>
                    <a:bodyPr/>
                    <a:lstStyle/>
                    <a:p>
                      <a:pPr algn="ctr"/>
                      <a:endParaRPr kumimoji="1" lang="ja-JP" altLang="en-US" sz="1000" dirty="0"/>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r>
                        <a:rPr lang="ja-JP" altLang="en-US" sz="1000" dirty="0"/>
                        <a:t>５）維持管理を見通した新設工事上の工夫 </a:t>
                      </a:r>
                      <a:endParaRPr kumimoji="1" lang="ja-JP" altLang="en-US" sz="1000" dirty="0"/>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r>
                        <a:rPr lang="ja-JP" altLang="en-US" sz="1000" dirty="0"/>
                        <a:t>●維持管理を踏まえた新設へのﾌｨｰﾄﾞﾊﾞｯｸのための方策</a:t>
                      </a:r>
                      <a:endParaRPr kumimoji="1" lang="ja-JP" altLang="en-US" sz="1000" dirty="0"/>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endParaRPr kumimoji="1" lang="ja-JP" altLang="en-US" sz="1000" dirty="0"/>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1152110694"/>
                  </a:ext>
                </a:extLst>
              </a:tr>
              <a:tr h="205834">
                <a:tc>
                  <a:txBody>
                    <a:bodyPr/>
                    <a:lstStyle/>
                    <a:p>
                      <a:pPr algn="ctr"/>
                      <a:endParaRPr kumimoji="1" lang="ja-JP" altLang="en-US" sz="1000" dirty="0"/>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r>
                        <a:rPr lang="ja-JP" altLang="en-US" sz="1000" dirty="0"/>
                        <a:t>６）新たな技術、材料、工法の活用と促進策</a:t>
                      </a:r>
                      <a:endParaRPr kumimoji="1" lang="ja-JP" altLang="en-US" sz="1000" dirty="0"/>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r>
                        <a:rPr lang="ja-JP" altLang="en-US" sz="1000" dirty="0"/>
                        <a:t>●新材料、技術、新工法の開発、促進策 </a:t>
                      </a:r>
                      <a:endParaRPr kumimoji="1" lang="ja-JP" altLang="en-US" sz="1000" dirty="0"/>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endParaRPr kumimoji="1" lang="ja-JP" altLang="en-US" sz="1000" dirty="0"/>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299815124"/>
                  </a:ext>
                </a:extLst>
              </a:tr>
              <a:tr h="205834">
                <a:tc>
                  <a:txBody>
                    <a:bodyPr/>
                    <a:lstStyle/>
                    <a:p>
                      <a:pPr algn="ctr"/>
                      <a:r>
                        <a:rPr kumimoji="1" lang="en-US" altLang="ja-JP" sz="1000" dirty="0"/>
                        <a:t>5</a:t>
                      </a:r>
                      <a:endParaRPr kumimoji="1" lang="ja-JP" altLang="en-US" sz="1000" dirty="0"/>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r>
                        <a:rPr lang="ja-JP" altLang="en-US" sz="1000" dirty="0"/>
                        <a:t>持続可能な維持管理の仕組みづくり</a:t>
                      </a:r>
                      <a:endParaRPr kumimoji="1" lang="ja-JP" altLang="en-US" sz="1000" dirty="0"/>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r>
                        <a:rPr lang="ja-JP" altLang="en-US" sz="1000" dirty="0"/>
                        <a:t>１）人材の育成と確保、技術力の向上と継承の方策 </a:t>
                      </a:r>
                      <a:endParaRPr kumimoji="1" lang="ja-JP" altLang="en-US" sz="1000" dirty="0"/>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r>
                        <a:rPr kumimoji="1" lang="ja-JP" altLang="en-US" sz="1000"/>
                        <a:t>デジタル技術の活用を追加</a:t>
                      </a:r>
                      <a:endParaRPr kumimoji="1" lang="ja-JP" altLang="en-US" sz="1000" dirty="0"/>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3382671016"/>
                  </a:ext>
                </a:extLst>
              </a:tr>
              <a:tr h="205834">
                <a:tc>
                  <a:txBody>
                    <a:bodyPr/>
                    <a:lstStyle/>
                    <a:p>
                      <a:pPr algn="ctr"/>
                      <a:endParaRPr kumimoji="1" lang="ja-JP" altLang="en-US" sz="1000" dirty="0"/>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endParaRPr kumimoji="1" lang="ja-JP" altLang="en-US" sz="1000" dirty="0"/>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r>
                        <a:rPr lang="ja-JP" altLang="en-US" sz="1000" dirty="0"/>
                        <a:t>２）現場や地域を重視した維持管理の具体的取組 </a:t>
                      </a:r>
                      <a:endParaRPr kumimoji="1" lang="ja-JP" altLang="en-US" sz="1000" dirty="0"/>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endParaRPr kumimoji="1" lang="ja-JP" altLang="en-US" sz="1000" dirty="0"/>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2392950909"/>
                  </a:ext>
                </a:extLst>
              </a:tr>
              <a:tr h="205834">
                <a:tc>
                  <a:txBody>
                    <a:bodyPr/>
                    <a:lstStyle/>
                    <a:p>
                      <a:pPr algn="ctr"/>
                      <a:endParaRPr kumimoji="1" lang="ja-JP" altLang="en-US" sz="1000" dirty="0"/>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endParaRPr kumimoji="1" lang="ja-JP" altLang="en-US" sz="1000" dirty="0"/>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r>
                        <a:rPr lang="ja-JP" altLang="en-US" sz="1000" dirty="0"/>
                        <a:t>３）維持管理業務の改善と魅力向上のあり方 </a:t>
                      </a:r>
                      <a:endParaRPr kumimoji="1" lang="ja-JP" altLang="en-US" sz="1000" dirty="0"/>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endParaRPr kumimoji="1" lang="ja-JP" altLang="en-US" sz="1000" dirty="0"/>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286501397"/>
                  </a:ext>
                </a:extLst>
              </a:tr>
              <a:tr h="205834">
                <a:tc>
                  <a:txBody>
                    <a:bodyPr/>
                    <a:lstStyle/>
                    <a:p>
                      <a:pPr algn="ctr"/>
                      <a:r>
                        <a:rPr kumimoji="1" lang="en-US" altLang="ja-JP" sz="1000" dirty="0"/>
                        <a:t>6</a:t>
                      </a:r>
                      <a:endParaRPr kumimoji="1" lang="ja-JP" altLang="en-US" sz="1000" dirty="0"/>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r>
                        <a:rPr lang="ja-JP" altLang="en-US" sz="1000" dirty="0"/>
                        <a:t>維持管理マネジメント </a:t>
                      </a:r>
                      <a:endParaRPr kumimoji="1" lang="ja-JP" altLang="en-US" sz="1000" dirty="0"/>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r>
                        <a:rPr lang="ja-JP" altLang="en-US" sz="1000" dirty="0"/>
                        <a:t>１）マネジメント体制</a:t>
                      </a:r>
                      <a:endParaRPr kumimoji="1" lang="ja-JP" altLang="en-US" sz="1000" dirty="0"/>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endParaRPr kumimoji="1" lang="ja-JP" altLang="en-US" sz="1000" dirty="0"/>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733017615"/>
                  </a:ext>
                </a:extLst>
              </a:tr>
              <a:tr h="463126">
                <a:tc>
                  <a:txBody>
                    <a:bodyPr/>
                    <a:lstStyle/>
                    <a:p>
                      <a:pPr algn="ctr"/>
                      <a:endParaRPr kumimoji="1" lang="ja-JP" altLang="en-US" sz="1000" dirty="0"/>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endParaRPr kumimoji="1" lang="ja-JP" altLang="en-US" sz="1000" dirty="0"/>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r>
                        <a:rPr lang="ja-JP" altLang="en-US" sz="1000" dirty="0"/>
                        <a:t>●河川管理施設（設備）におけるマネジメント体制</a:t>
                      </a:r>
                      <a:endParaRPr lang="en-US" altLang="ja-JP" sz="1000" dirty="0"/>
                    </a:p>
                    <a:p>
                      <a:r>
                        <a:rPr lang="ja-JP" altLang="en-US" sz="1000" dirty="0"/>
                        <a:t>●</a:t>
                      </a:r>
                      <a:r>
                        <a:rPr lang="zh-TW" altLang="en-US" sz="1000" dirty="0"/>
                        <a:t>河川管理施設（設備）</a:t>
                      </a:r>
                      <a:r>
                        <a:rPr lang="ja-JP" altLang="en-US" sz="1000" dirty="0"/>
                        <a:t>における事業評価の方法 </a:t>
                      </a:r>
                      <a:endParaRPr kumimoji="1" lang="ja-JP" altLang="en-US" sz="1000" dirty="0"/>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endParaRPr kumimoji="1" lang="ja-JP" altLang="en-US" dirty="0"/>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216467713"/>
                  </a:ext>
                </a:extLst>
              </a:tr>
            </a:tbl>
          </a:graphicData>
        </a:graphic>
      </p:graphicFrame>
      <p:sp>
        <p:nvSpPr>
          <p:cNvPr id="5" name="スライド番号プレースホルダー 3">
            <a:extLst>
              <a:ext uri="{FF2B5EF4-FFF2-40B4-BE49-F238E27FC236}">
                <a16:creationId xmlns:a16="http://schemas.microsoft.com/office/drawing/2014/main" id="{A9BCDE44-92A9-4141-98D4-70A2DB8897D5}"/>
              </a:ext>
            </a:extLst>
          </p:cNvPr>
          <p:cNvSpPr txBox="1">
            <a:spLocks/>
          </p:cNvSpPr>
          <p:nvPr/>
        </p:nvSpPr>
        <p:spPr>
          <a:xfrm>
            <a:off x="8483600" y="6465912"/>
            <a:ext cx="660400" cy="426963"/>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71</a:t>
            </a:fld>
            <a:endParaRPr lang="ja-JP" altLang="en-US" dirty="0"/>
          </a:p>
        </p:txBody>
      </p:sp>
      <p:sp>
        <p:nvSpPr>
          <p:cNvPr id="3" name="テキスト ボックス 2">
            <a:extLst>
              <a:ext uri="{FF2B5EF4-FFF2-40B4-BE49-F238E27FC236}">
                <a16:creationId xmlns:a16="http://schemas.microsoft.com/office/drawing/2014/main" id="{87AA53F6-803A-5F7B-B144-65AD23D3A42F}"/>
              </a:ext>
            </a:extLst>
          </p:cNvPr>
          <p:cNvSpPr txBox="1"/>
          <p:nvPr/>
        </p:nvSpPr>
        <p:spPr>
          <a:xfrm>
            <a:off x="7287683" y="88900"/>
            <a:ext cx="1517650" cy="307777"/>
          </a:xfrm>
          <a:prstGeom prst="rect">
            <a:avLst/>
          </a:prstGeom>
          <a:noFill/>
        </p:spPr>
        <p:txBody>
          <a:bodyPr wrap="square">
            <a:spAutoFit/>
          </a:bodyPr>
          <a:lstStyle/>
          <a:p>
            <a:r>
              <a:rPr kumimoji="1" lang="ja-JP" altLang="en-US" sz="1400" dirty="0">
                <a:solidFill>
                  <a:schemeClr val="bg1"/>
                </a:solidFill>
                <a:latin typeface="Meiryo UI" panose="020B0604030504040204" pitchFamily="50" charset="-128"/>
                <a:ea typeface="Meiryo UI" panose="020B0604030504040204" pitchFamily="50" charset="-128"/>
              </a:rPr>
              <a:t>資料２－④ー２</a:t>
            </a:r>
          </a:p>
        </p:txBody>
      </p:sp>
    </p:spTree>
    <p:extLst>
      <p:ext uri="{BB962C8B-B14F-4D97-AF65-F5344CB8AC3E}">
        <p14:creationId xmlns:p14="http://schemas.microsoft.com/office/powerpoint/2010/main" val="803989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170" y="0"/>
            <a:ext cx="9141830" cy="954107"/>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４</a:t>
            </a:r>
            <a:r>
              <a:rPr kumimoji="1" lang="en-US" altLang="ja-JP"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rPr>
              <a:t>.</a:t>
            </a:r>
            <a:r>
              <a:rPr kumimoji="1" lang="ja-JP" altLang="en-US" sz="2800" dirty="0">
                <a:solidFill>
                  <a:schemeClr val="bg1"/>
                </a:solidFill>
                <a:latin typeface="Meiryo UI" panose="020B0604030504040204" pitchFamily="50" charset="-128"/>
                <a:ea typeface="Meiryo UI" panose="020B0604030504040204" pitchFamily="50" charset="-128"/>
              </a:rPr>
              <a:t>現計画の検証、課題抽出及び取組方針</a:t>
            </a:r>
            <a:endParaRPr kumimoji="1" lang="ja-JP" altLang="en-US"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endParaRPr>
          </a:p>
          <a:p>
            <a:endParaRPr lang="ja-JP" altLang="en-US" sz="2800" dirty="0">
              <a:solidFill>
                <a:schemeClr val="bg1"/>
              </a:solidFill>
              <a:latin typeface="Meiryo UI" pitchFamily="50" charset="-128"/>
              <a:ea typeface="Meiryo UI" pitchFamily="50" charset="-128"/>
              <a:cs typeface="Meiryo UI" pitchFamily="50" charset="-128"/>
            </a:endParaRPr>
          </a:p>
        </p:txBody>
      </p:sp>
      <p:sp>
        <p:nvSpPr>
          <p:cNvPr id="9" name="テキスト ボックス 8">
            <a:extLst>
              <a:ext uri="{FF2B5EF4-FFF2-40B4-BE49-F238E27FC236}">
                <a16:creationId xmlns:a16="http://schemas.microsoft.com/office/drawing/2014/main" id="{A3960DFE-7576-46F2-A452-518A82907792}"/>
              </a:ext>
            </a:extLst>
          </p:cNvPr>
          <p:cNvSpPr txBox="1"/>
          <p:nvPr/>
        </p:nvSpPr>
        <p:spPr>
          <a:xfrm>
            <a:off x="96520" y="1106787"/>
            <a:ext cx="4057227" cy="369332"/>
          </a:xfrm>
          <a:prstGeom prst="rect">
            <a:avLst/>
          </a:prstGeom>
          <a:noFill/>
          <a:ln>
            <a:noFill/>
          </a:ln>
        </p:spPr>
        <p:txBody>
          <a:bodyPr wrap="square" rtlCol="0">
            <a:spAutoFit/>
          </a:bodyPr>
          <a:lstStyle/>
          <a:p>
            <a:r>
              <a:rPr lang="ja-JP" altLang="en-US" kern="100" dirty="0">
                <a:latin typeface="Meiryo UI" panose="020B0604030504040204" pitchFamily="50" charset="-128"/>
                <a:ea typeface="Meiryo UI" panose="020B0604030504040204" pitchFamily="50" charset="-128"/>
              </a:rPr>
              <a:t>◆検証結果に基づく課題と取組方針　</a:t>
            </a:r>
            <a:endParaRPr lang="en-US" altLang="ja-JP" kern="100" dirty="0">
              <a:effectLst/>
              <a:latin typeface="Meiryo UI" panose="020B0604030504040204" pitchFamily="50" charset="-128"/>
              <a:ea typeface="Meiryo UI" panose="020B0604030504040204" pitchFamily="50" charset="-128"/>
            </a:endParaRPr>
          </a:p>
        </p:txBody>
      </p:sp>
      <p:graphicFrame>
        <p:nvGraphicFramePr>
          <p:cNvPr id="8" name="表 7">
            <a:extLst>
              <a:ext uri="{FF2B5EF4-FFF2-40B4-BE49-F238E27FC236}">
                <a16:creationId xmlns:a16="http://schemas.microsoft.com/office/drawing/2014/main" id="{8E97D474-C590-4D67-AB60-31B845C6D951}"/>
              </a:ext>
            </a:extLst>
          </p:cNvPr>
          <p:cNvGraphicFramePr>
            <a:graphicFrameLocks noGrp="1"/>
          </p:cNvGraphicFramePr>
          <p:nvPr>
            <p:extLst>
              <p:ext uri="{D42A27DB-BD31-4B8C-83A1-F6EECF244321}">
                <p14:modId xmlns:p14="http://schemas.microsoft.com/office/powerpoint/2010/main" val="3136477500"/>
              </p:ext>
            </p:extLst>
          </p:nvPr>
        </p:nvGraphicFramePr>
        <p:xfrm>
          <a:off x="251520" y="1628800"/>
          <a:ext cx="8784976" cy="4816905"/>
        </p:xfrm>
        <a:graphic>
          <a:graphicData uri="http://schemas.openxmlformats.org/drawingml/2006/table">
            <a:tbl>
              <a:tblPr firstRow="1" bandRow="1">
                <a:tableStyleId>{5C22544A-7EE6-4342-B048-85BDC9FD1C3A}</a:tableStyleId>
              </a:tblPr>
              <a:tblGrid>
                <a:gridCol w="797146">
                  <a:extLst>
                    <a:ext uri="{9D8B030D-6E8A-4147-A177-3AD203B41FA5}">
                      <a16:colId xmlns:a16="http://schemas.microsoft.com/office/drawing/2014/main" val="1047732090"/>
                    </a:ext>
                  </a:extLst>
                </a:gridCol>
                <a:gridCol w="1511322">
                  <a:extLst>
                    <a:ext uri="{9D8B030D-6E8A-4147-A177-3AD203B41FA5}">
                      <a16:colId xmlns:a16="http://schemas.microsoft.com/office/drawing/2014/main" val="284509453"/>
                    </a:ext>
                  </a:extLst>
                </a:gridCol>
                <a:gridCol w="3380164">
                  <a:extLst>
                    <a:ext uri="{9D8B030D-6E8A-4147-A177-3AD203B41FA5}">
                      <a16:colId xmlns:a16="http://schemas.microsoft.com/office/drawing/2014/main" val="2342667164"/>
                    </a:ext>
                  </a:extLst>
                </a:gridCol>
                <a:gridCol w="3096344">
                  <a:extLst>
                    <a:ext uri="{9D8B030D-6E8A-4147-A177-3AD203B41FA5}">
                      <a16:colId xmlns:a16="http://schemas.microsoft.com/office/drawing/2014/main" val="3695324082"/>
                    </a:ext>
                  </a:extLst>
                </a:gridCol>
              </a:tblGrid>
              <a:tr h="347841">
                <a:tc>
                  <a:txBody>
                    <a:bodyPr/>
                    <a:lstStyle/>
                    <a:p>
                      <a:pPr algn="ctr"/>
                      <a:r>
                        <a:rPr kumimoji="1" lang="en-US" altLang="ja-JP" sz="1200" dirty="0">
                          <a:latin typeface="Meiryo UI" panose="020B0604030504040204" pitchFamily="50" charset="-128"/>
                          <a:ea typeface="Meiryo UI" panose="020B0604030504040204" pitchFamily="50" charset="-128"/>
                        </a:rPr>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項　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課　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a:latin typeface="Meiryo UI" panose="020B0604030504040204" pitchFamily="50" charset="-128"/>
                          <a:ea typeface="Meiryo UI" panose="020B0604030504040204" pitchFamily="50" charset="-128"/>
                        </a:rPr>
                        <a:t>取組方針</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8871926"/>
                  </a:ext>
                </a:extLst>
              </a:tr>
              <a:tr h="12793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⑪</a:t>
                      </a:r>
                      <a:endParaRPr kumimoji="1" lang="en-US" altLang="ja-JP"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2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設備の寿命</a:t>
                      </a: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ja-JP" altLang="en-US" sz="1200" kern="100" dirty="0">
                          <a:latin typeface="Meiryo UI" panose="020B0604030504040204" pitchFamily="50" charset="-128"/>
                          <a:ea typeface="Meiryo UI" panose="020B0604030504040204" pitchFamily="50" charset="-128"/>
                        </a:rPr>
                        <a:t>同じ設備分類内で、寿命が異なるものが存在する</a:t>
                      </a:r>
                      <a:endParaRPr lang="en-US" altLang="ja-JP" sz="1200" kern="100" dirty="0">
                        <a:latin typeface="Meiryo UI" panose="020B0604030504040204" pitchFamily="50" charset="-128"/>
                        <a:ea typeface="Meiryo UI" panose="020B0604030504040204" pitchFamily="50" charset="-128"/>
                      </a:endParaRPr>
                    </a:p>
                    <a:p>
                      <a:pPr algn="just"/>
                      <a:r>
                        <a:rPr lang="ja-JP" altLang="en-US" sz="1200" kern="100" dirty="0">
                          <a:latin typeface="Meiryo UI" panose="020B0604030504040204" pitchFamily="50" charset="-128"/>
                          <a:ea typeface="Meiryo UI" panose="020B0604030504040204" pitchFamily="50" charset="-128"/>
                        </a:rPr>
                        <a:t>が、類似設備の年数設定を参考に管理をしているものがある。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1200" kern="100" dirty="0">
                          <a:effectLst/>
                          <a:latin typeface="Meiryo UI" panose="020B0604030504040204" pitchFamily="50" charset="-128"/>
                          <a:ea typeface="Meiryo UI" panose="020B0604030504040204" pitchFamily="50" charset="-128"/>
                        </a:rPr>
                        <a:t>設備分類を追加、細分化することで、より適切な目標寿命の</a:t>
                      </a:r>
                      <a:r>
                        <a:rPr lang="ja-JP" altLang="en-US" sz="1200" kern="100" dirty="0">
                          <a:latin typeface="Meiryo UI" panose="020B0604030504040204" pitchFamily="50" charset="-128"/>
                          <a:ea typeface="Meiryo UI" panose="020B0604030504040204" pitchFamily="50" charset="-128"/>
                        </a:rPr>
                        <a:t>設定を行うなど、更に</a:t>
                      </a:r>
                      <a:r>
                        <a:rPr lang="ja-JP" altLang="en-US" sz="1200" kern="100" dirty="0">
                          <a:effectLst/>
                          <a:latin typeface="Meiryo UI" panose="020B0604030504040204" pitchFamily="50" charset="-128"/>
                          <a:ea typeface="Meiryo UI" panose="020B0604030504040204" pitchFamily="50" charset="-128"/>
                        </a:rPr>
                        <a:t>効率的・効果的な維持管理を目指す。</a:t>
                      </a:r>
                      <a:endParaRPr lang="en-US" altLang="ja-JP" sz="1200" kern="100" dirty="0">
                        <a:effectLst/>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62020908"/>
                  </a:ext>
                </a:extLst>
              </a:tr>
              <a:tr h="148573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⑭</a:t>
                      </a:r>
                      <a:endParaRPr kumimoji="1" lang="en-US" altLang="ja-JP"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2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データの蓄積・管理</a:t>
                      </a: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200" dirty="0">
                          <a:latin typeface="Meiryo UI" panose="020B0604030504040204" pitchFamily="50" charset="-128"/>
                          <a:ea typeface="Meiryo UI" panose="020B0604030504040204" pitchFamily="50" charset="-128"/>
                        </a:rPr>
                        <a:t>点検結果は電子化しているが、データ蓄積による活用が十分にできていない。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1200" kern="100" dirty="0">
                          <a:effectLst/>
                          <a:latin typeface="Meiryo UI" panose="020B0604030504040204" pitchFamily="50" charset="-128"/>
                          <a:ea typeface="Meiryo UI" panose="020B0604030504040204" pitchFamily="50" charset="-128"/>
                        </a:rPr>
                        <a:t>防災施設であり、常時稼働していないため、計測頻度は少ないが、各種計測値（振動値、絶縁抵抗値など）をもとに傾向管理を行い、設備の劣化状況の判定に利用するなど、蓄積データの活用を進める。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65657078"/>
                  </a:ext>
                </a:extLst>
              </a:tr>
              <a:tr h="170393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⑰</a:t>
                      </a:r>
                      <a:endParaRPr kumimoji="1" lang="en-US" altLang="ja-JP"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2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人材の育成と確保、技術力の向上と継承</a:t>
                      </a: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ja-JP" altLang="en-US" sz="1200" kern="100" dirty="0">
                          <a:latin typeface="Meiryo UI" panose="020B0604030504040204" pitchFamily="50" charset="-128"/>
                          <a:ea typeface="Meiryo UI" panose="020B0604030504040204" pitchFamily="50" charset="-128"/>
                        </a:rPr>
                        <a:t>職員が減少し、個人が担う業務量が増えることが懸念され、技術の継承に必要な時間が十分に確保できない。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ltLang="ja-JP" sz="1200" kern="100" dirty="0">
                        <a:effectLst/>
                        <a:latin typeface="HGｺﾞｼｯｸM 見出し"/>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cs typeface="Malgun Gothic Semilight" panose="020B0502040204020203" pitchFamily="50" charset="-128"/>
                        </a:rPr>
                        <a:t>職員の減少に対する個人にかかる業務負荷の軽減（時間の確保）と技術水準（技術力）の維持を主目的としつつ、非常時の府民への安全確保（防災上）も目的に、デジタル技術を活用していきたい。</a:t>
                      </a:r>
                      <a:endParaRPr kumimoji="1" lang="en-US" altLang="ja-JP" sz="1200" kern="100" dirty="0">
                        <a:latin typeface="Meiryo UI" panose="020B0604030504040204" pitchFamily="50" charset="-128"/>
                        <a:ea typeface="Meiryo UI" panose="020B0604030504040204" pitchFamily="50" charset="-128"/>
                        <a:cs typeface="Malgun Gothic Semilight" panose="020B0502040204020203" pitchFamily="50" charset="-128"/>
                      </a:endParaRPr>
                    </a:p>
                    <a:p>
                      <a:pPr algn="just"/>
                      <a:endParaRPr lang="ja-JP" altLang="en-US" sz="1200" u="sng" kern="1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7825643"/>
                  </a:ext>
                </a:extLst>
              </a:tr>
            </a:tbl>
          </a:graphicData>
        </a:graphic>
      </p:graphicFrame>
      <p:sp>
        <p:nvSpPr>
          <p:cNvPr id="10" name="スライド番号プレースホルダー 3">
            <a:extLst>
              <a:ext uri="{FF2B5EF4-FFF2-40B4-BE49-F238E27FC236}">
                <a16:creationId xmlns:a16="http://schemas.microsoft.com/office/drawing/2014/main" id="{3A332B96-4194-46F1-A4DB-FC4A3892344C}"/>
              </a:ext>
            </a:extLst>
          </p:cNvPr>
          <p:cNvSpPr txBox="1">
            <a:spLocks/>
          </p:cNvSpPr>
          <p:nvPr/>
        </p:nvSpPr>
        <p:spPr>
          <a:xfrm>
            <a:off x="8429787" y="6445705"/>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72</a:t>
            </a:fld>
            <a:endParaRPr lang="ja-JP" altLang="en-US" dirty="0"/>
          </a:p>
        </p:txBody>
      </p:sp>
      <p:sp>
        <p:nvSpPr>
          <p:cNvPr id="11" name="テキスト ボックス 10">
            <a:extLst>
              <a:ext uri="{FF2B5EF4-FFF2-40B4-BE49-F238E27FC236}">
                <a16:creationId xmlns:a16="http://schemas.microsoft.com/office/drawing/2014/main" id="{CFE77ED8-C265-41E7-ACC9-BE0C8F7FE8F6}"/>
              </a:ext>
            </a:extLst>
          </p:cNvPr>
          <p:cNvSpPr txBox="1"/>
          <p:nvPr/>
        </p:nvSpPr>
        <p:spPr>
          <a:xfrm>
            <a:off x="0" y="485652"/>
            <a:ext cx="9144000" cy="461665"/>
          </a:xfrm>
          <a:prstGeom prst="rect">
            <a:avLst/>
          </a:prstGeom>
          <a:solidFill>
            <a:srgbClr val="FFD653"/>
          </a:solidFill>
          <a:ln w="19050">
            <a:noFill/>
          </a:ln>
        </p:spPr>
        <p:txBody>
          <a:bodyPr wrap="square" rtlCol="0">
            <a:spAutoFit/>
          </a:bodyPr>
          <a:lstStyle/>
          <a:p>
            <a:r>
              <a:rPr lang="en-US" altLang="ja-JP" sz="2400" dirty="0">
                <a:latin typeface="Meiryo UI" pitchFamily="50" charset="-128"/>
                <a:ea typeface="Meiryo UI" pitchFamily="50" charset="-128"/>
                <a:cs typeface="Meiryo UI" pitchFamily="50" charset="-128"/>
              </a:rPr>
              <a:t>【</a:t>
            </a:r>
            <a:r>
              <a:rPr lang="ja-JP" altLang="en-US" sz="2400" dirty="0">
                <a:latin typeface="Meiryo UI" pitchFamily="50" charset="-128"/>
                <a:ea typeface="Meiryo UI" pitchFamily="50" charset="-128"/>
                <a:cs typeface="Meiryo UI" pitchFamily="50" charset="-128"/>
              </a:rPr>
              <a:t>第１回設備部会資料</a:t>
            </a:r>
            <a:r>
              <a:rPr lang="en-US" altLang="ja-JP" sz="2400" dirty="0">
                <a:latin typeface="Meiryo UI" pitchFamily="50" charset="-128"/>
                <a:ea typeface="Meiryo UI" pitchFamily="50" charset="-128"/>
                <a:cs typeface="Meiryo UI" pitchFamily="50" charset="-128"/>
              </a:rPr>
              <a:t>】</a:t>
            </a:r>
            <a:r>
              <a:rPr lang="ja-JP" altLang="en-US" sz="2400" dirty="0">
                <a:latin typeface="Meiryo UI" pitchFamily="50" charset="-128"/>
                <a:ea typeface="Meiryo UI" pitchFamily="50" charset="-128"/>
                <a:cs typeface="Meiryo UI" pitchFamily="50" charset="-128"/>
              </a:rPr>
              <a:t>　現計画における課題 </a:t>
            </a:r>
            <a:r>
              <a:rPr lang="en-US" altLang="ja-JP" sz="2400" dirty="0">
                <a:latin typeface="Meiryo UI" pitchFamily="50" charset="-128"/>
                <a:ea typeface="Meiryo UI" pitchFamily="50" charset="-128"/>
                <a:cs typeface="Meiryo UI" pitchFamily="50" charset="-128"/>
              </a:rPr>
              <a:t>《</a:t>
            </a:r>
            <a:r>
              <a:rPr lang="ja-JP" altLang="en-US" sz="2400" dirty="0">
                <a:latin typeface="Meiryo UI" pitchFamily="50" charset="-128"/>
                <a:ea typeface="Meiryo UI" pitchFamily="50" charset="-128"/>
                <a:cs typeface="Meiryo UI" pitchFamily="50" charset="-128"/>
              </a:rPr>
              <a:t>河川設備</a:t>
            </a:r>
            <a:r>
              <a:rPr lang="en-US" altLang="ja-JP" sz="2400" dirty="0">
                <a:latin typeface="Meiryo UI" pitchFamily="50" charset="-128"/>
                <a:ea typeface="Meiryo UI" pitchFamily="50" charset="-128"/>
                <a:cs typeface="Meiryo UI" pitchFamily="50" charset="-128"/>
              </a:rPr>
              <a:t>》</a:t>
            </a:r>
          </a:p>
        </p:txBody>
      </p:sp>
      <p:sp>
        <p:nvSpPr>
          <p:cNvPr id="2" name="テキスト ボックス 1">
            <a:extLst>
              <a:ext uri="{FF2B5EF4-FFF2-40B4-BE49-F238E27FC236}">
                <a16:creationId xmlns:a16="http://schemas.microsoft.com/office/drawing/2014/main" id="{24C86A2C-3310-9CF0-101D-CA7DDDB23E48}"/>
              </a:ext>
            </a:extLst>
          </p:cNvPr>
          <p:cNvSpPr txBox="1"/>
          <p:nvPr/>
        </p:nvSpPr>
        <p:spPr>
          <a:xfrm>
            <a:off x="7287683" y="88900"/>
            <a:ext cx="1517650" cy="307777"/>
          </a:xfrm>
          <a:prstGeom prst="rect">
            <a:avLst/>
          </a:prstGeom>
          <a:noFill/>
        </p:spPr>
        <p:txBody>
          <a:bodyPr wrap="square">
            <a:spAutoFit/>
          </a:bodyPr>
          <a:lstStyle/>
          <a:p>
            <a:r>
              <a:rPr kumimoji="1" lang="ja-JP" altLang="en-US" sz="1400" dirty="0">
                <a:solidFill>
                  <a:schemeClr val="bg1"/>
                </a:solidFill>
                <a:latin typeface="Meiryo UI" panose="020B0604030504040204" pitchFamily="50" charset="-128"/>
                <a:ea typeface="Meiryo UI" panose="020B0604030504040204" pitchFamily="50" charset="-128"/>
              </a:rPr>
              <a:t>資料２－④ー２</a:t>
            </a:r>
          </a:p>
        </p:txBody>
      </p:sp>
      <p:sp>
        <p:nvSpPr>
          <p:cNvPr id="12" name="テキスト ボックス 11">
            <a:extLst>
              <a:ext uri="{FF2B5EF4-FFF2-40B4-BE49-F238E27FC236}">
                <a16:creationId xmlns:a16="http://schemas.microsoft.com/office/drawing/2014/main" id="{5E5B7B1E-2DD4-4B2D-B70E-53AC7DE62D9C}"/>
              </a:ext>
            </a:extLst>
          </p:cNvPr>
          <p:cNvSpPr txBox="1"/>
          <p:nvPr/>
        </p:nvSpPr>
        <p:spPr>
          <a:xfrm>
            <a:off x="7529428" y="3039308"/>
            <a:ext cx="1429152" cy="184666"/>
          </a:xfrm>
          <a:prstGeom prst="rect">
            <a:avLst/>
          </a:prstGeom>
          <a:solidFill>
            <a:schemeClr val="bg1"/>
          </a:solidFill>
          <a:ln>
            <a:solidFill>
              <a:schemeClr val="tx1"/>
            </a:solidFill>
          </a:ln>
        </p:spPr>
        <p:txBody>
          <a:bodyPr wrap="square" lIns="0" tIns="0" rIns="0" bIns="0" rtlCol="0">
            <a:spAutoFit/>
          </a:bodyPr>
          <a:lstStyle/>
          <a:p>
            <a:pPr algn="ctr"/>
            <a:r>
              <a:rPr lang="ja-JP" altLang="en-US" sz="1200" dirty="0">
                <a:solidFill>
                  <a:schemeClr val="bg2">
                    <a:lumMod val="50000"/>
                  </a:schemeClr>
                </a:solidFill>
                <a:latin typeface="Meiryo UI" panose="020B0604030504040204" pitchFamily="50" charset="-128"/>
                <a:ea typeface="Meiryo UI" panose="020B0604030504040204" pitchFamily="50" charset="-128"/>
                <a:hlinkClick r:id="rId2" action="ppaction://hlinksldjump">
                  <a:extLst>
                    <a:ext uri="{A12FA001-AC4F-418D-AE19-62706E023703}">
                      <ahyp:hlinkClr xmlns:ahyp="http://schemas.microsoft.com/office/drawing/2018/hyperlinkcolor" val="tx"/>
                    </a:ext>
                  </a:extLst>
                </a:hlinkClick>
              </a:rPr>
              <a:t>関連</a:t>
            </a:r>
            <a:r>
              <a:rPr lang="en-US" altLang="ja-JP" sz="1200" dirty="0">
                <a:solidFill>
                  <a:schemeClr val="bg2">
                    <a:lumMod val="50000"/>
                  </a:schemeClr>
                </a:solidFill>
                <a:latin typeface="Meiryo UI" panose="020B0604030504040204" pitchFamily="50" charset="-128"/>
                <a:ea typeface="Meiryo UI" panose="020B0604030504040204" pitchFamily="50" charset="-128"/>
                <a:hlinkClick r:id="rId2" action="ppaction://hlinksldjump">
                  <a:extLst>
                    <a:ext uri="{A12FA001-AC4F-418D-AE19-62706E023703}">
                      <ahyp:hlinkClr xmlns:ahyp="http://schemas.microsoft.com/office/drawing/2018/hyperlinkcolor" val="tx"/>
                    </a:ext>
                  </a:extLst>
                </a:hlinkClick>
              </a:rPr>
              <a:t>P73</a:t>
            </a:r>
            <a:r>
              <a:rPr lang="ja-JP" altLang="en-US" sz="1200" dirty="0">
                <a:solidFill>
                  <a:schemeClr val="bg2">
                    <a:lumMod val="50000"/>
                  </a:schemeClr>
                </a:solidFill>
                <a:latin typeface="Meiryo UI" panose="020B0604030504040204" pitchFamily="50" charset="-128"/>
                <a:ea typeface="Meiryo UI" panose="020B0604030504040204" pitchFamily="50" charset="-128"/>
              </a:rPr>
              <a:t>、</a:t>
            </a:r>
            <a:r>
              <a:rPr lang="en-US" altLang="ja-JP" sz="1200" dirty="0">
                <a:solidFill>
                  <a:schemeClr val="bg2">
                    <a:lumMod val="50000"/>
                  </a:schemeClr>
                </a:solidFill>
                <a:latin typeface="Meiryo UI" panose="020B0604030504040204" pitchFamily="50" charset="-128"/>
                <a:ea typeface="Meiryo UI" panose="020B0604030504040204" pitchFamily="50" charset="-128"/>
                <a:hlinkClick r:id="rId3" action="ppaction://hlinksldjump">
                  <a:extLst>
                    <a:ext uri="{A12FA001-AC4F-418D-AE19-62706E023703}">
                      <ahyp:hlinkClr xmlns:ahyp="http://schemas.microsoft.com/office/drawing/2018/hyperlinkcolor" val="tx"/>
                    </a:ext>
                  </a:extLst>
                </a:hlinkClick>
              </a:rPr>
              <a:t>P74</a:t>
            </a:r>
            <a:r>
              <a:rPr lang="ja-JP" altLang="en-US" sz="1200" dirty="0">
                <a:solidFill>
                  <a:schemeClr val="bg2">
                    <a:lumMod val="50000"/>
                  </a:schemeClr>
                </a:solidFill>
                <a:latin typeface="Meiryo UI" panose="020B0604030504040204" pitchFamily="50" charset="-128"/>
                <a:ea typeface="Meiryo UI" panose="020B0604030504040204" pitchFamily="50" charset="-128"/>
              </a:rPr>
              <a:t>、</a:t>
            </a:r>
            <a:r>
              <a:rPr lang="en-US" altLang="ja-JP" sz="1200" dirty="0">
                <a:solidFill>
                  <a:schemeClr val="bg2">
                    <a:lumMod val="50000"/>
                  </a:schemeClr>
                </a:solidFill>
                <a:latin typeface="Meiryo UI" panose="020B0604030504040204" pitchFamily="50" charset="-128"/>
                <a:ea typeface="Meiryo UI" panose="020B0604030504040204" pitchFamily="50" charset="-128"/>
                <a:hlinkClick r:id="rId4" action="ppaction://hlinksldjump">
                  <a:extLst>
                    <a:ext uri="{A12FA001-AC4F-418D-AE19-62706E023703}">
                      <ahyp:hlinkClr xmlns:ahyp="http://schemas.microsoft.com/office/drawing/2018/hyperlinkcolor" val="tx"/>
                    </a:ext>
                  </a:extLst>
                </a:hlinkClick>
              </a:rPr>
              <a:t>P75</a:t>
            </a:r>
            <a:endParaRPr kumimoji="1" lang="ja-JP" altLang="en-US" sz="1200" dirty="0">
              <a:solidFill>
                <a:schemeClr val="bg2">
                  <a:lumMod val="50000"/>
                </a:schemeClr>
              </a:solidFill>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823A136F-2D5A-49EC-A491-47D0AAEC302A}"/>
              </a:ext>
            </a:extLst>
          </p:cNvPr>
          <p:cNvSpPr txBox="1"/>
          <p:nvPr/>
        </p:nvSpPr>
        <p:spPr>
          <a:xfrm>
            <a:off x="7209767" y="4570703"/>
            <a:ext cx="1748813" cy="184666"/>
          </a:xfrm>
          <a:prstGeom prst="rect">
            <a:avLst/>
          </a:prstGeom>
          <a:solidFill>
            <a:schemeClr val="bg1"/>
          </a:solidFill>
          <a:ln>
            <a:solidFill>
              <a:schemeClr val="tx1"/>
            </a:solidFill>
          </a:ln>
        </p:spPr>
        <p:txBody>
          <a:bodyPr wrap="square" lIns="0" tIns="0" rIns="0" bIns="0" rtlCol="0">
            <a:spAutoFit/>
          </a:bodyPr>
          <a:lstStyle/>
          <a:p>
            <a:pPr algn="ctr"/>
            <a:r>
              <a:rPr lang="ja-JP" altLang="en-US" sz="1200" dirty="0">
                <a:solidFill>
                  <a:schemeClr val="bg2">
                    <a:lumMod val="50000"/>
                  </a:schemeClr>
                </a:solidFill>
                <a:latin typeface="Meiryo UI" panose="020B0604030504040204" pitchFamily="50" charset="-128"/>
                <a:ea typeface="Meiryo UI" panose="020B0604030504040204" pitchFamily="50" charset="-128"/>
              </a:rPr>
              <a:t>関連</a:t>
            </a:r>
            <a:r>
              <a:rPr lang="en-US" altLang="ja-JP" sz="1200" dirty="0">
                <a:solidFill>
                  <a:schemeClr val="bg2">
                    <a:lumMod val="50000"/>
                  </a:schemeClr>
                </a:solidFill>
                <a:latin typeface="Meiryo UI" panose="020B0604030504040204" pitchFamily="50" charset="-128"/>
                <a:ea typeface="Meiryo UI" panose="020B0604030504040204" pitchFamily="50" charset="-128"/>
                <a:hlinkClick r:id="rId5" action="ppaction://hlinksldjump">
                  <a:extLst>
                    <a:ext uri="{A12FA001-AC4F-418D-AE19-62706E023703}">
                      <ahyp:hlinkClr xmlns:ahyp="http://schemas.microsoft.com/office/drawing/2018/hyperlinkcolor" val="tx"/>
                    </a:ext>
                  </a:extLst>
                </a:hlinkClick>
              </a:rPr>
              <a:t>P76</a:t>
            </a:r>
            <a:r>
              <a:rPr lang="ja-JP" altLang="en-US" sz="1200" dirty="0">
                <a:solidFill>
                  <a:schemeClr val="bg2">
                    <a:lumMod val="50000"/>
                  </a:schemeClr>
                </a:solidFill>
                <a:latin typeface="Meiryo UI" panose="020B0604030504040204" pitchFamily="50" charset="-128"/>
                <a:ea typeface="Meiryo UI" panose="020B0604030504040204" pitchFamily="50" charset="-128"/>
              </a:rPr>
              <a:t>、</a:t>
            </a:r>
            <a:r>
              <a:rPr lang="en-US" altLang="ja-JP" sz="1200" dirty="0">
                <a:solidFill>
                  <a:schemeClr val="bg2">
                    <a:lumMod val="50000"/>
                  </a:schemeClr>
                </a:solidFill>
                <a:latin typeface="Meiryo UI" panose="020B0604030504040204" pitchFamily="50" charset="-128"/>
                <a:ea typeface="Meiryo UI" panose="020B0604030504040204" pitchFamily="50" charset="-128"/>
                <a:hlinkClick r:id="rId6" action="ppaction://hlinksldjump">
                  <a:extLst>
                    <a:ext uri="{A12FA001-AC4F-418D-AE19-62706E023703}">
                      <ahyp:hlinkClr xmlns:ahyp="http://schemas.microsoft.com/office/drawing/2018/hyperlinkcolor" val="tx"/>
                    </a:ext>
                  </a:extLst>
                </a:hlinkClick>
              </a:rPr>
              <a:t>P77</a:t>
            </a:r>
            <a:r>
              <a:rPr lang="ja-JP" altLang="en-US" sz="1200" dirty="0">
                <a:solidFill>
                  <a:schemeClr val="bg2">
                    <a:lumMod val="50000"/>
                  </a:schemeClr>
                </a:solidFill>
                <a:latin typeface="Meiryo UI" panose="020B0604030504040204" pitchFamily="50" charset="-128"/>
                <a:ea typeface="Meiryo UI" panose="020B0604030504040204" pitchFamily="50" charset="-128"/>
              </a:rPr>
              <a:t>、</a:t>
            </a:r>
            <a:r>
              <a:rPr lang="en-US" altLang="ja-JP" sz="1200" dirty="0">
                <a:solidFill>
                  <a:schemeClr val="bg2">
                    <a:lumMod val="50000"/>
                  </a:schemeClr>
                </a:solidFill>
                <a:latin typeface="Meiryo UI" panose="020B0604030504040204" pitchFamily="50" charset="-128"/>
                <a:ea typeface="Meiryo UI" panose="020B0604030504040204" pitchFamily="50" charset="-128"/>
                <a:hlinkClick r:id="rId7" action="ppaction://hlinksldjump">
                  <a:extLst>
                    <a:ext uri="{A12FA001-AC4F-418D-AE19-62706E023703}">
                      <ahyp:hlinkClr xmlns:ahyp="http://schemas.microsoft.com/office/drawing/2018/hyperlinkcolor" val="tx"/>
                    </a:ext>
                  </a:extLst>
                </a:hlinkClick>
              </a:rPr>
              <a:t>P78</a:t>
            </a:r>
            <a:r>
              <a:rPr lang="ja-JP" altLang="en-US" sz="1200" dirty="0">
                <a:solidFill>
                  <a:schemeClr val="bg2">
                    <a:lumMod val="50000"/>
                  </a:schemeClr>
                </a:solidFill>
                <a:latin typeface="Meiryo UI" panose="020B0604030504040204" pitchFamily="50" charset="-128"/>
                <a:ea typeface="Meiryo UI" panose="020B0604030504040204" pitchFamily="50" charset="-128"/>
              </a:rPr>
              <a:t>、</a:t>
            </a:r>
            <a:r>
              <a:rPr lang="en-US" altLang="ja-JP" sz="1200" dirty="0">
                <a:solidFill>
                  <a:schemeClr val="bg2">
                    <a:lumMod val="50000"/>
                  </a:schemeClr>
                </a:solidFill>
                <a:latin typeface="Meiryo UI" panose="020B0604030504040204" pitchFamily="50" charset="-128"/>
                <a:ea typeface="Meiryo UI" panose="020B0604030504040204" pitchFamily="50" charset="-128"/>
                <a:hlinkClick r:id="rId8" action="ppaction://hlinksldjump">
                  <a:extLst>
                    <a:ext uri="{A12FA001-AC4F-418D-AE19-62706E023703}">
                      <ahyp:hlinkClr xmlns:ahyp="http://schemas.microsoft.com/office/drawing/2018/hyperlinkcolor" val="tx"/>
                    </a:ext>
                  </a:extLst>
                </a:hlinkClick>
              </a:rPr>
              <a:t>P79</a:t>
            </a:r>
            <a:endParaRPr kumimoji="1" lang="ja-JP" altLang="en-US" sz="1200" dirty="0">
              <a:solidFill>
                <a:schemeClr val="bg2">
                  <a:lumMod val="50000"/>
                </a:schemeClr>
              </a:solidFill>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153F158D-4762-48E6-91AA-CF16FD63F340}"/>
              </a:ext>
            </a:extLst>
          </p:cNvPr>
          <p:cNvSpPr txBox="1"/>
          <p:nvPr/>
        </p:nvSpPr>
        <p:spPr>
          <a:xfrm>
            <a:off x="7671625" y="6197859"/>
            <a:ext cx="1286955" cy="184666"/>
          </a:xfrm>
          <a:prstGeom prst="rect">
            <a:avLst/>
          </a:prstGeom>
          <a:solidFill>
            <a:schemeClr val="bg1"/>
          </a:solidFill>
          <a:ln>
            <a:solidFill>
              <a:schemeClr val="tx1"/>
            </a:solidFill>
          </a:ln>
        </p:spPr>
        <p:txBody>
          <a:bodyPr wrap="square" lIns="0" tIns="0" rIns="0" bIns="0" rtlCol="0">
            <a:spAutoFit/>
          </a:bodyPr>
          <a:lstStyle/>
          <a:p>
            <a:pPr algn="ctr"/>
            <a:r>
              <a:rPr lang="ja-JP" altLang="en-US" sz="1200" dirty="0">
                <a:solidFill>
                  <a:schemeClr val="bg2">
                    <a:lumMod val="50000"/>
                  </a:schemeClr>
                </a:solidFill>
                <a:latin typeface="Meiryo UI" panose="020B0604030504040204" pitchFamily="50" charset="-128"/>
                <a:ea typeface="Meiryo UI" panose="020B0604030504040204" pitchFamily="50" charset="-128"/>
              </a:rPr>
              <a:t>関連</a:t>
            </a:r>
            <a:r>
              <a:rPr lang="en-US" altLang="ja-JP" sz="1200" dirty="0">
                <a:solidFill>
                  <a:schemeClr val="bg2">
                    <a:lumMod val="50000"/>
                  </a:schemeClr>
                </a:solidFill>
                <a:latin typeface="Meiryo UI" panose="020B0604030504040204" pitchFamily="50" charset="-128"/>
                <a:ea typeface="Meiryo UI" panose="020B0604030504040204" pitchFamily="50" charset="-128"/>
                <a:hlinkClick r:id="rId9" action="ppaction://hlinksldjump">
                  <a:extLst>
                    <a:ext uri="{A12FA001-AC4F-418D-AE19-62706E023703}">
                      <ahyp:hlinkClr xmlns:ahyp="http://schemas.microsoft.com/office/drawing/2018/hyperlinkcolor" val="tx"/>
                    </a:ext>
                  </a:extLst>
                </a:hlinkClick>
              </a:rPr>
              <a:t>P80</a:t>
            </a:r>
            <a:r>
              <a:rPr lang="ja-JP" altLang="en-US" sz="1200" dirty="0">
                <a:solidFill>
                  <a:schemeClr val="bg2">
                    <a:lumMod val="50000"/>
                  </a:schemeClr>
                </a:solidFill>
                <a:latin typeface="Meiryo UI" panose="020B0604030504040204" pitchFamily="50" charset="-128"/>
                <a:ea typeface="Meiryo UI" panose="020B0604030504040204" pitchFamily="50" charset="-128"/>
              </a:rPr>
              <a:t>、</a:t>
            </a:r>
            <a:r>
              <a:rPr lang="en-US" altLang="ja-JP" sz="1200" dirty="0">
                <a:solidFill>
                  <a:schemeClr val="bg2">
                    <a:lumMod val="50000"/>
                  </a:schemeClr>
                </a:solidFill>
                <a:latin typeface="Meiryo UI" panose="020B0604030504040204" pitchFamily="50" charset="-128"/>
                <a:ea typeface="Meiryo UI" panose="020B0604030504040204" pitchFamily="50" charset="-128"/>
                <a:hlinkClick r:id="rId10" action="ppaction://hlinksldjump">
                  <a:extLst>
                    <a:ext uri="{A12FA001-AC4F-418D-AE19-62706E023703}">
                      <ahyp:hlinkClr xmlns:ahyp="http://schemas.microsoft.com/office/drawing/2018/hyperlinkcolor" val="tx"/>
                    </a:ext>
                  </a:extLst>
                </a:hlinkClick>
              </a:rPr>
              <a:t>P81</a:t>
            </a:r>
            <a:endParaRPr kumimoji="1" lang="ja-JP" altLang="en-US" sz="1200" dirty="0">
              <a:solidFill>
                <a:schemeClr val="bg2">
                  <a:lumMod val="50000"/>
                </a:schemeClr>
              </a:solidFill>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ADFDB1C9-78D0-4B5C-8D49-15B8BA1BB815}"/>
              </a:ext>
            </a:extLst>
          </p:cNvPr>
          <p:cNvSpPr txBox="1"/>
          <p:nvPr/>
        </p:nvSpPr>
        <p:spPr>
          <a:xfrm>
            <a:off x="6682740" y="6572065"/>
            <a:ext cx="1561264" cy="215444"/>
          </a:xfrm>
          <a:prstGeom prst="rect">
            <a:avLst/>
          </a:prstGeom>
          <a:solidFill>
            <a:schemeClr val="bg1"/>
          </a:solidFill>
          <a:ln>
            <a:solidFill>
              <a:schemeClr val="tx1"/>
            </a:solidFill>
          </a:ln>
        </p:spPr>
        <p:txBody>
          <a:bodyPr wrap="square" lIns="0" tIns="0" rIns="0" bIns="0" rtlCol="0">
            <a:spAutoFit/>
          </a:bodyPr>
          <a:lstStyle/>
          <a:p>
            <a:pPr algn="ctr"/>
            <a:r>
              <a:rPr lang="ja-JP" altLang="en-US" sz="1400" dirty="0">
                <a:solidFill>
                  <a:schemeClr val="bg2">
                    <a:lumMod val="50000"/>
                  </a:schemeClr>
                </a:solidFill>
                <a:hlinkClick r:id="rId11" action="ppaction://hlinkpres?slideindex=1&amp;slidetitle=">
                  <a:extLst>
                    <a:ext uri="{A12FA001-AC4F-418D-AE19-62706E023703}">
                      <ahyp:hlinkClr xmlns:ahyp="http://schemas.microsoft.com/office/drawing/2018/hyperlinkcolor" val="tx"/>
                    </a:ext>
                  </a:extLst>
                </a:hlinkClick>
              </a:rPr>
              <a:t>海岸</a:t>
            </a:r>
            <a:r>
              <a:rPr kumimoji="1" lang="ja-JP" altLang="en-US" sz="1400" dirty="0">
                <a:solidFill>
                  <a:schemeClr val="bg2">
                    <a:lumMod val="50000"/>
                  </a:schemeClr>
                </a:solidFill>
                <a:hlinkClick r:id="rId11" action="ppaction://hlinkpres?slideindex=1&amp;slidetitle=">
                  <a:extLst>
                    <a:ext uri="{A12FA001-AC4F-418D-AE19-62706E023703}">
                      <ahyp:hlinkClr xmlns:ahyp="http://schemas.microsoft.com/office/drawing/2018/hyperlinkcolor" val="tx"/>
                    </a:ext>
                  </a:extLst>
                </a:hlinkClick>
              </a:rPr>
              <a:t>設備編</a:t>
            </a:r>
            <a:r>
              <a:rPr kumimoji="1" lang="en-US" altLang="ja-JP" sz="1400" dirty="0">
                <a:solidFill>
                  <a:schemeClr val="bg2">
                    <a:lumMod val="50000"/>
                  </a:schemeClr>
                </a:solidFill>
                <a:hlinkClick r:id="rId11" action="ppaction://hlinkpres?slideindex=1&amp;slidetitle=">
                  <a:extLst>
                    <a:ext uri="{A12FA001-AC4F-418D-AE19-62706E023703}">
                      <ahyp:hlinkClr xmlns:ahyp="http://schemas.microsoft.com/office/drawing/2018/hyperlinkcolor" val="tx"/>
                    </a:ext>
                  </a:extLst>
                </a:hlinkClick>
              </a:rPr>
              <a:t>P82</a:t>
            </a:r>
            <a:r>
              <a:rPr kumimoji="1" lang="ja-JP" altLang="en-US" sz="1400" dirty="0">
                <a:solidFill>
                  <a:schemeClr val="bg2">
                    <a:lumMod val="50000"/>
                  </a:schemeClr>
                </a:solidFill>
                <a:hlinkClick r:id="rId11" action="ppaction://hlinkpres?slideindex=1&amp;slidetitle=">
                  <a:extLst>
                    <a:ext uri="{A12FA001-AC4F-418D-AE19-62706E023703}">
                      <ahyp:hlinkClr xmlns:ahyp="http://schemas.microsoft.com/office/drawing/2018/hyperlinkcolor" val="tx"/>
                    </a:ext>
                  </a:extLst>
                </a:hlinkClick>
              </a:rPr>
              <a:t>へ</a:t>
            </a:r>
            <a:endParaRPr kumimoji="1" lang="ja-JP" altLang="en-US" sz="1400" dirty="0">
              <a:solidFill>
                <a:schemeClr val="bg2">
                  <a:lumMod val="50000"/>
                </a:schemeClr>
              </a:solidFill>
            </a:endParaRPr>
          </a:p>
        </p:txBody>
      </p:sp>
    </p:spTree>
    <p:extLst>
      <p:ext uri="{BB962C8B-B14F-4D97-AF65-F5344CB8AC3E}">
        <p14:creationId xmlns:p14="http://schemas.microsoft.com/office/powerpoint/2010/main" val="2419522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schemeClr val="bg1"/>
                </a:solidFill>
                <a:latin typeface="Meiryo UI" pitchFamily="50" charset="-128"/>
                <a:ea typeface="Meiryo UI" pitchFamily="50" charset="-128"/>
                <a:cs typeface="Meiryo UI" pitchFamily="50" charset="-128"/>
              </a:rPr>
              <a:t>４</a:t>
            </a:r>
            <a:r>
              <a:rPr kumimoji="1" lang="en-US" altLang="ja-JP"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rPr>
              <a:t>.</a:t>
            </a:r>
            <a:r>
              <a:rPr kumimoji="1" lang="ja-JP" altLang="en-US" sz="2800" dirty="0">
                <a:solidFill>
                  <a:schemeClr val="bg1"/>
                </a:solidFill>
                <a:latin typeface="Meiryo UI" panose="020B0604030504040204" pitchFamily="50" charset="-128"/>
                <a:ea typeface="Meiryo UI" panose="020B0604030504040204" pitchFamily="50" charset="-128"/>
              </a:rPr>
              <a:t>現計画の検証、課題抽出及び</a:t>
            </a:r>
            <a:r>
              <a:rPr lang="ja-JP" altLang="en-US" sz="2800" dirty="0">
                <a:solidFill>
                  <a:prstClr val="white"/>
                </a:solidFill>
                <a:latin typeface="Meiryo UI" pitchFamily="50" charset="-128"/>
                <a:ea typeface="Meiryo UI" pitchFamily="50" charset="-128"/>
                <a:cs typeface="Meiryo UI" pitchFamily="50" charset="-128"/>
              </a:rPr>
              <a:t>取組</a:t>
            </a:r>
            <a:r>
              <a:rPr kumimoji="1" lang="ja-JP" altLang="en-US" sz="2800" dirty="0">
                <a:solidFill>
                  <a:schemeClr val="bg1"/>
                </a:solidFill>
                <a:latin typeface="Meiryo UI" panose="020B0604030504040204" pitchFamily="50" charset="-128"/>
                <a:ea typeface="Meiryo UI" panose="020B0604030504040204" pitchFamily="50" charset="-128"/>
              </a:rPr>
              <a:t>方針</a:t>
            </a:r>
            <a:endParaRPr kumimoji="1" lang="ja-JP" altLang="en-US"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endParaRPr>
          </a:p>
        </p:txBody>
      </p:sp>
      <p:sp>
        <p:nvSpPr>
          <p:cNvPr id="6" name="テキスト ボックス 5">
            <a:extLst>
              <a:ext uri="{FF2B5EF4-FFF2-40B4-BE49-F238E27FC236}">
                <a16:creationId xmlns:a16="http://schemas.microsoft.com/office/drawing/2014/main" id="{0777142B-D0A3-5606-4205-70667392AD44}"/>
              </a:ext>
            </a:extLst>
          </p:cNvPr>
          <p:cNvSpPr txBox="1"/>
          <p:nvPr/>
        </p:nvSpPr>
        <p:spPr>
          <a:xfrm>
            <a:off x="95417" y="1163378"/>
            <a:ext cx="3756503" cy="5078313"/>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100" dirty="0">
                <a:effectLst/>
              </a:rPr>
              <a:t>【</a:t>
            </a:r>
            <a:r>
              <a:rPr lang="ja-JP" altLang="en-US" sz="1200" kern="100" dirty="0">
                <a:effectLst/>
              </a:rPr>
              <a:t>現計画</a:t>
            </a:r>
            <a:r>
              <a:rPr lang="ja-JP" altLang="en-US" sz="1200" kern="100" dirty="0"/>
              <a:t>の記載内容</a:t>
            </a:r>
            <a:r>
              <a:rPr lang="en-US" altLang="ja-JP" sz="1200" kern="100" dirty="0">
                <a:effectLst/>
              </a:rPr>
              <a:t>】</a:t>
            </a:r>
          </a:p>
          <a:p>
            <a:pPr marL="0" marR="0" lvl="0" indent="0" algn="l" defTabSz="925513" rtl="0" eaLnBrk="1" fontAlgn="auto" latinLnBrk="0" hangingPunct="1">
              <a:lnSpc>
                <a:spcPct val="100000"/>
              </a:lnSpc>
              <a:spcBef>
                <a:spcPts val="0"/>
              </a:spcBef>
              <a:spcAft>
                <a:spcPts val="0"/>
              </a:spcAft>
              <a:buClrTx/>
              <a:buSzTx/>
              <a:buFontTx/>
              <a:buNone/>
              <a:tabLst/>
              <a:defRPr/>
            </a:pPr>
            <a:r>
              <a:rPr lang="ja-JP" altLang="en-US" sz="1200" kern="100" dirty="0"/>
              <a:t>施設・設備の劣化・損傷状況は、利用環境等の影響を受けるため、寿命を一律に定めることは困難である。しかしながら、更新の検討を行うための一つの目安として、公会計（減価償却の観点）や国の基準による耐用年数、過去からの使用実績等などの考え方から目標寿命を設定する。</a:t>
            </a: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ctr" defTabSz="925513" rtl="0" eaLnBrk="1" fontAlgn="auto" latinLnBrk="0" hangingPunct="1">
              <a:lnSpc>
                <a:spcPct val="100000"/>
              </a:lnSpc>
              <a:spcBef>
                <a:spcPts val="0"/>
              </a:spcBef>
              <a:spcAft>
                <a:spcPts val="0"/>
              </a:spcAft>
              <a:buClrTx/>
              <a:buSzTx/>
              <a:buFontTx/>
              <a:buNone/>
              <a:tabLst/>
              <a:defRPr/>
            </a:pPr>
            <a:r>
              <a:rPr lang="ja-JP" altLang="en-US" sz="900" kern="100" dirty="0"/>
              <a:t>表</a:t>
            </a:r>
            <a:r>
              <a:rPr lang="en-US" altLang="ja-JP" sz="900" kern="100" dirty="0"/>
              <a:t>4.2-8</a:t>
            </a:r>
            <a:r>
              <a:rPr lang="ja-JP" altLang="en-US" sz="900" kern="100" dirty="0"/>
              <a:t> 寿命の考え方</a:t>
            </a:r>
            <a:endParaRPr lang="en-US" altLang="ja-JP" sz="9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kern="100" dirty="0">
              <a:effectLst/>
            </a:endParaRPr>
          </a:p>
        </p:txBody>
      </p:sp>
      <p:sp>
        <p:nvSpPr>
          <p:cNvPr id="11" name="テキスト ボックス 10">
            <a:extLst>
              <a:ext uri="{FF2B5EF4-FFF2-40B4-BE49-F238E27FC236}">
                <a16:creationId xmlns:a16="http://schemas.microsoft.com/office/drawing/2014/main" id="{E3B8F7F0-D57A-727B-9F60-DDFB5953A525}"/>
              </a:ext>
            </a:extLst>
          </p:cNvPr>
          <p:cNvSpPr txBox="1"/>
          <p:nvPr/>
        </p:nvSpPr>
        <p:spPr>
          <a:xfrm>
            <a:off x="4372691" y="4441334"/>
            <a:ext cx="4509727" cy="1015663"/>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t>取組方針</a:t>
            </a:r>
            <a:r>
              <a:rPr lang="en-US" altLang="ja-JP" sz="1200" kern="100" dirty="0">
                <a:effectLst/>
              </a:rPr>
              <a:t>】</a:t>
            </a:r>
          </a:p>
          <a:p>
            <a:r>
              <a:rPr lang="ja-JP" altLang="en-US" sz="1200" kern="100" dirty="0">
                <a:effectLst/>
              </a:rPr>
              <a:t>    ・ 設備分類を追加、細分化することで、より適切な目標</a:t>
            </a:r>
            <a:endParaRPr lang="en-US" altLang="ja-JP" sz="1200" kern="100" dirty="0">
              <a:effectLst/>
            </a:endParaRPr>
          </a:p>
          <a:p>
            <a:r>
              <a:rPr lang="en-US" altLang="ja-JP" sz="1200" kern="100" dirty="0"/>
              <a:t>        </a:t>
            </a:r>
            <a:r>
              <a:rPr lang="ja-JP" altLang="en-US" sz="1200" kern="100" dirty="0">
                <a:effectLst/>
              </a:rPr>
              <a:t>寿命の</a:t>
            </a:r>
            <a:r>
              <a:rPr lang="ja-JP" altLang="en-US" sz="1200" kern="100" dirty="0"/>
              <a:t>設定を行うなど、更に</a:t>
            </a:r>
            <a:r>
              <a:rPr lang="ja-JP" altLang="en-US" sz="1200" kern="100" dirty="0">
                <a:effectLst/>
              </a:rPr>
              <a:t>効率的・効果的な維持管</a:t>
            </a:r>
            <a:endParaRPr lang="en-US" altLang="ja-JP" sz="1200" kern="100" dirty="0">
              <a:effectLst/>
            </a:endParaRPr>
          </a:p>
          <a:p>
            <a:r>
              <a:rPr lang="en-US" altLang="ja-JP" sz="1200" kern="100" dirty="0"/>
              <a:t>        </a:t>
            </a:r>
            <a:r>
              <a:rPr lang="ja-JP" altLang="en-US" sz="1200" kern="100" dirty="0">
                <a:effectLst/>
              </a:rPr>
              <a:t>理を目指す。</a:t>
            </a:r>
            <a:endParaRPr lang="en-US" altLang="ja-JP" sz="1200" kern="100" dirty="0"/>
          </a:p>
          <a:p>
            <a:endParaRPr lang="en-US" altLang="ja-JP" sz="1200" kern="100" dirty="0">
              <a:effectLst/>
            </a:endParaRPr>
          </a:p>
        </p:txBody>
      </p:sp>
      <p:sp>
        <p:nvSpPr>
          <p:cNvPr id="12" name="フローチャート: 組合せ 11">
            <a:extLst>
              <a:ext uri="{FF2B5EF4-FFF2-40B4-BE49-F238E27FC236}">
                <a16:creationId xmlns:a16="http://schemas.microsoft.com/office/drawing/2014/main" id="{F965D7DF-BA96-68D1-1D48-00C7FD7194FE}"/>
              </a:ext>
            </a:extLst>
          </p:cNvPr>
          <p:cNvSpPr/>
          <p:nvPr/>
        </p:nvSpPr>
        <p:spPr>
          <a:xfrm rot="16200000">
            <a:off x="3305248" y="2118441"/>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フローチャート: 組合せ 14">
            <a:extLst>
              <a:ext uri="{FF2B5EF4-FFF2-40B4-BE49-F238E27FC236}">
                <a16:creationId xmlns:a16="http://schemas.microsoft.com/office/drawing/2014/main" id="{8F7DA916-6B98-83E5-6F3C-16A5ADA33FB0}"/>
              </a:ext>
            </a:extLst>
          </p:cNvPr>
          <p:cNvSpPr/>
          <p:nvPr/>
        </p:nvSpPr>
        <p:spPr>
          <a:xfrm>
            <a:off x="5702784" y="4096310"/>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A5D1AAB5-C6D6-4B56-B0EC-50027C47CDA1}"/>
              </a:ext>
            </a:extLst>
          </p:cNvPr>
          <p:cNvSpPr txBox="1"/>
          <p:nvPr/>
        </p:nvSpPr>
        <p:spPr>
          <a:xfrm>
            <a:off x="4372692" y="1193267"/>
            <a:ext cx="4509727" cy="1049739"/>
          </a:xfrm>
          <a:prstGeom prst="rect">
            <a:avLst/>
          </a:prstGeom>
          <a:noFill/>
          <a:ln>
            <a:solidFill>
              <a:schemeClr val="tx1"/>
            </a:solidFill>
          </a:ln>
        </p:spPr>
        <p:txBody>
          <a:bodyPr wrap="square" rtlCol="0">
            <a:noAutofit/>
          </a:bodyPr>
          <a:lstStyle/>
          <a:p>
            <a:pPr algn="just"/>
            <a:r>
              <a:rPr lang="en-US" altLang="ja-JP" sz="1200" kern="100" dirty="0">
                <a:effectLst/>
              </a:rPr>
              <a:t>【</a:t>
            </a:r>
            <a:r>
              <a:rPr lang="ja-JP" altLang="en-US" sz="1200" kern="100" dirty="0">
                <a:effectLst/>
              </a:rPr>
              <a:t>検証</a:t>
            </a:r>
            <a:r>
              <a:rPr lang="en-US" altLang="ja-JP" sz="1200" kern="100" dirty="0">
                <a:effectLst/>
              </a:rPr>
              <a:t>】</a:t>
            </a:r>
          </a:p>
          <a:p>
            <a:pPr algn="just"/>
            <a:r>
              <a:rPr lang="ja-JP" altLang="en-US" sz="1200" kern="100" dirty="0"/>
              <a:t>　　　Ａ：実施</a:t>
            </a:r>
            <a:r>
              <a:rPr lang="ja-JP" altLang="en-US" sz="1200" kern="100" dirty="0">
                <a:effectLst/>
              </a:rPr>
              <a:t>状況　　　　　　　　△</a:t>
            </a:r>
            <a:r>
              <a:rPr lang="ja-JP" altLang="en-US" sz="1200" kern="100" dirty="0"/>
              <a:t>　</a:t>
            </a:r>
            <a:endParaRPr lang="en-US" altLang="ja-JP" sz="1200" kern="100" dirty="0"/>
          </a:p>
          <a:p>
            <a:pPr algn="just"/>
            <a:r>
              <a:rPr lang="ja-JP" altLang="en-US" sz="1200" kern="100" dirty="0">
                <a:effectLst/>
              </a:rPr>
              <a:t>　　　Ｂ：実施評価　　　　　　　　△</a:t>
            </a:r>
            <a:r>
              <a:rPr lang="ja-JP" altLang="en-US" sz="1200" kern="100" dirty="0"/>
              <a:t>　　</a:t>
            </a:r>
            <a:endParaRPr lang="en-US" altLang="ja-JP" sz="1200" kern="100" dirty="0"/>
          </a:p>
          <a:p>
            <a:pPr algn="just"/>
            <a:r>
              <a:rPr lang="ja-JP" altLang="en-US" sz="1200" kern="100" dirty="0">
                <a:effectLst/>
              </a:rPr>
              <a:t>　　　Ｃ：</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将来</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a:t>
            </a:r>
            <a:r>
              <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rPr>
              <a:t>10</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年後の運用）　</a:t>
            </a:r>
            <a:r>
              <a:rPr lang="ja-JP" altLang="en-US" sz="1200" kern="100" dirty="0">
                <a:effectLst/>
              </a:rPr>
              <a:t>　△</a:t>
            </a:r>
            <a:endParaRPr lang="en-US" altLang="ja-JP" sz="1200" kern="100" dirty="0">
              <a:effectLst/>
            </a:endParaRPr>
          </a:p>
          <a:p>
            <a:pPr algn="just"/>
            <a:endParaRPr lang="en-US" altLang="ja-JP" sz="1200" kern="100" dirty="0">
              <a:effectLst/>
            </a:endParaRPr>
          </a:p>
          <a:p>
            <a:pPr algn="just"/>
            <a:endParaRPr lang="en-US" altLang="ja-JP" sz="1200" kern="100" dirty="0">
              <a:effectLst/>
            </a:endParaRPr>
          </a:p>
          <a:p>
            <a:pPr algn="just"/>
            <a:endParaRPr lang="en-US" altLang="ja-JP" sz="1200" kern="100" dirty="0">
              <a:effectLst/>
            </a:endParaRPr>
          </a:p>
          <a:p>
            <a:pPr algn="just"/>
            <a:endParaRPr lang="en-US" altLang="ja-JP" sz="1200" kern="100" dirty="0">
              <a:effectLst/>
            </a:endParaRPr>
          </a:p>
        </p:txBody>
      </p:sp>
      <p:sp>
        <p:nvSpPr>
          <p:cNvPr id="17" name="フローチャート: 組合せ 16">
            <a:extLst>
              <a:ext uri="{FF2B5EF4-FFF2-40B4-BE49-F238E27FC236}">
                <a16:creationId xmlns:a16="http://schemas.microsoft.com/office/drawing/2014/main" id="{184A57A2-B586-44AD-84BA-6E57B39FD02C}"/>
              </a:ext>
            </a:extLst>
          </p:cNvPr>
          <p:cNvSpPr/>
          <p:nvPr/>
        </p:nvSpPr>
        <p:spPr>
          <a:xfrm>
            <a:off x="5702785" y="2580279"/>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8" name="図 7">
            <a:extLst>
              <a:ext uri="{FF2B5EF4-FFF2-40B4-BE49-F238E27FC236}">
                <a16:creationId xmlns:a16="http://schemas.microsoft.com/office/drawing/2014/main" id="{CFD42DA9-5714-4E7E-886C-13479C230870}"/>
              </a:ext>
            </a:extLst>
          </p:cNvPr>
          <p:cNvPicPr>
            <a:picLocks noChangeAspect="1"/>
          </p:cNvPicPr>
          <p:nvPr/>
        </p:nvPicPr>
        <p:blipFill>
          <a:blip r:embed="rId3"/>
          <a:stretch>
            <a:fillRect/>
          </a:stretch>
        </p:blipFill>
        <p:spPr>
          <a:xfrm>
            <a:off x="151036" y="2840092"/>
            <a:ext cx="3645264" cy="1896627"/>
          </a:xfrm>
          <a:prstGeom prst="rect">
            <a:avLst/>
          </a:prstGeom>
        </p:spPr>
      </p:pic>
      <p:pic>
        <p:nvPicPr>
          <p:cNvPr id="13" name="図 12">
            <a:extLst>
              <a:ext uri="{FF2B5EF4-FFF2-40B4-BE49-F238E27FC236}">
                <a16:creationId xmlns:a16="http://schemas.microsoft.com/office/drawing/2014/main" id="{749D9FD4-DCCA-4EAF-96E5-A9724B6C62EC}"/>
              </a:ext>
            </a:extLst>
          </p:cNvPr>
          <p:cNvPicPr>
            <a:picLocks noChangeAspect="1"/>
          </p:cNvPicPr>
          <p:nvPr/>
        </p:nvPicPr>
        <p:blipFill>
          <a:blip r:embed="rId4"/>
          <a:stretch>
            <a:fillRect/>
          </a:stretch>
        </p:blipFill>
        <p:spPr>
          <a:xfrm>
            <a:off x="0" y="4703762"/>
            <a:ext cx="3852143" cy="701891"/>
          </a:xfrm>
          <a:prstGeom prst="rect">
            <a:avLst/>
          </a:prstGeom>
        </p:spPr>
      </p:pic>
      <p:sp>
        <p:nvSpPr>
          <p:cNvPr id="18" name="テキスト ボックス 17">
            <a:extLst>
              <a:ext uri="{FF2B5EF4-FFF2-40B4-BE49-F238E27FC236}">
                <a16:creationId xmlns:a16="http://schemas.microsoft.com/office/drawing/2014/main" id="{A254DEF4-6564-4674-9EC2-6C9862E86349}"/>
              </a:ext>
            </a:extLst>
          </p:cNvPr>
          <p:cNvSpPr txBox="1"/>
          <p:nvPr/>
        </p:nvSpPr>
        <p:spPr>
          <a:xfrm>
            <a:off x="4372691" y="2840092"/>
            <a:ext cx="4509727" cy="1015663"/>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effectLst/>
              </a:rPr>
              <a:t>課題</a:t>
            </a:r>
            <a:r>
              <a:rPr lang="en-US" altLang="ja-JP" sz="1200" kern="100" dirty="0">
                <a:effectLst/>
              </a:rPr>
              <a:t>】</a:t>
            </a:r>
          </a:p>
          <a:p>
            <a:r>
              <a:rPr lang="ja-JP" altLang="en-US" sz="1200" kern="100" dirty="0">
                <a:effectLst/>
              </a:rPr>
              <a:t>      ・同じ設備分類内で、寿命が異なるものが存在するが、</a:t>
            </a:r>
            <a:endParaRPr lang="en-US" altLang="ja-JP" sz="1200" kern="100" dirty="0">
              <a:effectLst/>
            </a:endParaRPr>
          </a:p>
          <a:p>
            <a:r>
              <a:rPr lang="ja-JP" altLang="en-US" sz="1200" kern="100" dirty="0">
                <a:effectLst/>
              </a:rPr>
              <a:t>　      類似設備の年数設定を参考に管理をしているものが</a:t>
            </a:r>
            <a:endParaRPr lang="en-US" altLang="ja-JP" sz="1200" kern="100" dirty="0">
              <a:effectLst/>
            </a:endParaRPr>
          </a:p>
          <a:p>
            <a:r>
              <a:rPr lang="ja-JP" altLang="en-US" sz="1200" kern="100" dirty="0"/>
              <a:t>　      </a:t>
            </a:r>
            <a:r>
              <a:rPr lang="ja-JP" altLang="en-US" sz="1200" kern="100" dirty="0">
                <a:effectLst/>
              </a:rPr>
              <a:t>ある。</a:t>
            </a:r>
            <a:endParaRPr lang="en-US" altLang="ja-JP" sz="1200" kern="100" dirty="0">
              <a:effectLst/>
            </a:endParaRPr>
          </a:p>
          <a:p>
            <a:endParaRPr lang="ja-JP" altLang="en-US" sz="1200" kern="100" dirty="0">
              <a:effectLst/>
            </a:endParaRPr>
          </a:p>
        </p:txBody>
      </p:sp>
      <p:sp>
        <p:nvSpPr>
          <p:cNvPr id="19" name="スライド番号プレースホルダー 3">
            <a:extLst>
              <a:ext uri="{FF2B5EF4-FFF2-40B4-BE49-F238E27FC236}">
                <a16:creationId xmlns:a16="http://schemas.microsoft.com/office/drawing/2014/main" id="{D4E632B4-A9C6-44EA-AEEE-493B707D5433}"/>
              </a:ext>
            </a:extLst>
          </p:cNvPr>
          <p:cNvSpPr txBox="1">
            <a:spLocks/>
          </p:cNvSpPr>
          <p:nvPr/>
        </p:nvSpPr>
        <p:spPr>
          <a:xfrm>
            <a:off x="8429787" y="6445705"/>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73</a:t>
            </a:fld>
            <a:endParaRPr lang="ja-JP" altLang="en-US" dirty="0"/>
          </a:p>
        </p:txBody>
      </p:sp>
      <p:sp>
        <p:nvSpPr>
          <p:cNvPr id="20" name="テキスト ボックス 19">
            <a:extLst>
              <a:ext uri="{FF2B5EF4-FFF2-40B4-BE49-F238E27FC236}">
                <a16:creationId xmlns:a16="http://schemas.microsoft.com/office/drawing/2014/main" id="{CB7E5578-3B60-4095-AAA3-FB51137FBC7E}"/>
              </a:ext>
            </a:extLst>
          </p:cNvPr>
          <p:cNvSpPr txBox="1"/>
          <p:nvPr/>
        </p:nvSpPr>
        <p:spPr>
          <a:xfrm>
            <a:off x="0" y="485652"/>
            <a:ext cx="9144000" cy="461665"/>
          </a:xfrm>
          <a:prstGeom prst="rect">
            <a:avLst/>
          </a:prstGeom>
          <a:solidFill>
            <a:srgbClr val="FFD653"/>
          </a:solidFill>
          <a:ln w="19050">
            <a:noFill/>
          </a:ln>
        </p:spPr>
        <p:txBody>
          <a:bodyPr wrap="square" rtlCol="0">
            <a:spAutoFit/>
          </a:bodyPr>
          <a:lstStyle/>
          <a:p>
            <a:r>
              <a:rPr lang="en-US" altLang="ja-JP" sz="2400" dirty="0">
                <a:latin typeface="Meiryo UI" pitchFamily="50" charset="-128"/>
                <a:ea typeface="Meiryo UI" pitchFamily="50" charset="-128"/>
                <a:cs typeface="Meiryo UI" pitchFamily="50" charset="-128"/>
              </a:rPr>
              <a:t>【</a:t>
            </a:r>
            <a:r>
              <a:rPr lang="ja-JP" altLang="en-US" sz="2400" dirty="0">
                <a:latin typeface="Meiryo UI" pitchFamily="50" charset="-128"/>
                <a:ea typeface="Meiryo UI" pitchFamily="50" charset="-128"/>
                <a:cs typeface="Meiryo UI" pitchFamily="50" charset="-128"/>
              </a:rPr>
              <a:t>第１回設備部会資料</a:t>
            </a:r>
            <a:r>
              <a:rPr lang="en-US" altLang="ja-JP" sz="2400" dirty="0">
                <a:latin typeface="Meiryo UI" pitchFamily="50" charset="-128"/>
                <a:ea typeface="Meiryo UI" pitchFamily="50" charset="-128"/>
                <a:cs typeface="Meiryo UI" pitchFamily="50" charset="-128"/>
              </a:rPr>
              <a:t>】</a:t>
            </a:r>
            <a:r>
              <a:rPr lang="ja-JP" altLang="en-US" sz="2400" dirty="0">
                <a:latin typeface="Meiryo UI" pitchFamily="50" charset="-128"/>
                <a:ea typeface="Meiryo UI" pitchFamily="50" charset="-128"/>
                <a:cs typeface="Meiryo UI" pitchFamily="50" charset="-128"/>
              </a:rPr>
              <a:t>　</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⑪設備の寿命</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河川設備</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endParaRPr lang="en-US" altLang="ja-JP" sz="2400" dirty="0">
              <a:latin typeface="Meiryo UI" pitchFamily="50" charset="-128"/>
              <a:ea typeface="Meiryo UI" pitchFamily="50" charset="-128"/>
              <a:cs typeface="Meiryo UI" pitchFamily="50" charset="-128"/>
            </a:endParaRPr>
          </a:p>
        </p:txBody>
      </p:sp>
      <p:sp>
        <p:nvSpPr>
          <p:cNvPr id="2" name="テキスト ボックス 1">
            <a:extLst>
              <a:ext uri="{FF2B5EF4-FFF2-40B4-BE49-F238E27FC236}">
                <a16:creationId xmlns:a16="http://schemas.microsoft.com/office/drawing/2014/main" id="{34EBB026-2BEC-0744-73A4-855FCDAACEE9}"/>
              </a:ext>
            </a:extLst>
          </p:cNvPr>
          <p:cNvSpPr txBox="1"/>
          <p:nvPr/>
        </p:nvSpPr>
        <p:spPr>
          <a:xfrm>
            <a:off x="7466368" y="93272"/>
            <a:ext cx="1517650" cy="307777"/>
          </a:xfrm>
          <a:prstGeom prst="rect">
            <a:avLst/>
          </a:prstGeom>
          <a:noFill/>
        </p:spPr>
        <p:txBody>
          <a:bodyPr wrap="square">
            <a:spAutoFit/>
          </a:bodyPr>
          <a:lstStyle/>
          <a:p>
            <a:r>
              <a:rPr kumimoji="1" lang="ja-JP" altLang="en-US" sz="1400" dirty="0">
                <a:solidFill>
                  <a:schemeClr val="bg1"/>
                </a:solidFill>
                <a:latin typeface="Meiryo UI" panose="020B0604030504040204" pitchFamily="50" charset="-128"/>
                <a:ea typeface="Meiryo UI" panose="020B0604030504040204" pitchFamily="50" charset="-128"/>
              </a:rPr>
              <a:t>資料２－④ー２</a:t>
            </a:r>
          </a:p>
        </p:txBody>
      </p:sp>
    </p:spTree>
    <p:extLst>
      <p:ext uri="{BB962C8B-B14F-4D97-AF65-F5344CB8AC3E}">
        <p14:creationId xmlns:p14="http://schemas.microsoft.com/office/powerpoint/2010/main" val="2332163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0E64AEF-306F-0386-EBBB-2C3EC575DECB}"/>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 行動計画見直し　設備の寿命（</a:t>
            </a:r>
            <a:r>
              <a:rPr lang="zh-TW" altLang="en-US" sz="2800" dirty="0">
                <a:solidFill>
                  <a:schemeClr val="bg1"/>
                </a:solidFill>
                <a:latin typeface="Meiryo UI" pitchFamily="50" charset="-128"/>
                <a:ea typeface="Meiryo UI" pitchFamily="50" charset="-128"/>
                <a:cs typeface="Meiryo UI" pitchFamily="50" charset="-128"/>
              </a:rPr>
              <a:t>河川</a:t>
            </a:r>
            <a:r>
              <a:rPr lang="ja-JP" altLang="en-US" sz="2800" dirty="0">
                <a:solidFill>
                  <a:schemeClr val="bg1"/>
                </a:solidFill>
                <a:latin typeface="Meiryo UI" pitchFamily="50" charset="-128"/>
                <a:ea typeface="Meiryo UI" pitchFamily="50" charset="-128"/>
                <a:cs typeface="Meiryo UI" pitchFamily="50" charset="-128"/>
              </a:rPr>
              <a:t>設備）</a:t>
            </a:r>
          </a:p>
        </p:txBody>
      </p:sp>
      <p:sp>
        <p:nvSpPr>
          <p:cNvPr id="9" name="テキスト ボックス 8">
            <a:extLst>
              <a:ext uri="{FF2B5EF4-FFF2-40B4-BE49-F238E27FC236}">
                <a16:creationId xmlns:a16="http://schemas.microsoft.com/office/drawing/2014/main" id="{484D45B4-1F31-424F-84EC-628F1977B35A}"/>
              </a:ext>
            </a:extLst>
          </p:cNvPr>
          <p:cNvSpPr txBox="1"/>
          <p:nvPr/>
        </p:nvSpPr>
        <p:spPr>
          <a:xfrm>
            <a:off x="101460" y="701276"/>
            <a:ext cx="8941079" cy="5608649"/>
          </a:xfrm>
          <a:prstGeom prst="rect">
            <a:avLst/>
          </a:prstGeom>
          <a:solidFill>
            <a:schemeClr val="bg1"/>
          </a:solidFill>
          <a:ln>
            <a:solidFill>
              <a:schemeClr val="tx1"/>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kern="100" dirty="0">
                <a:effectLst/>
              </a:rPr>
              <a:t>設備分類の細分化と追加</a:t>
            </a:r>
            <a:endParaRPr lang="en-US" altLang="ja-JP"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100" dirty="0">
                <a:effectLst/>
              </a:rPr>
              <a:t>【</a:t>
            </a:r>
            <a:r>
              <a:rPr lang="ja-JP" altLang="en-US" sz="1200" kern="100" dirty="0">
                <a:effectLst/>
              </a:rPr>
              <a:t>対応方針</a:t>
            </a:r>
            <a:r>
              <a:rPr lang="en-US" altLang="ja-JP" sz="1200" kern="100" dirty="0">
                <a:effectLst/>
              </a:rPr>
              <a:t>】</a:t>
            </a:r>
          </a:p>
          <a:p>
            <a:pPr marR="0" lvl="0" indent="180975" algn="l" defTabSz="925513" rtl="0" eaLnBrk="1" fontAlgn="auto" latinLnBrk="0" hangingPunct="1">
              <a:lnSpc>
                <a:spcPct val="100000"/>
              </a:lnSpc>
              <a:spcBef>
                <a:spcPts val="0"/>
              </a:spcBef>
              <a:spcAft>
                <a:spcPts val="0"/>
              </a:spcAft>
              <a:buClrTx/>
              <a:buSzTx/>
              <a:buFontTx/>
              <a:buNone/>
              <a:tabLst/>
              <a:defRPr/>
            </a:pPr>
            <a:r>
              <a:rPr lang="ja-JP" altLang="en-US" sz="1200" kern="100" dirty="0"/>
              <a:t>設備の寿命に関し、類似設備の年数設定を参考に管理している設備について、分類の細分化と対象設備を追加する</a:t>
            </a:r>
            <a:endParaRPr lang="en-US" altLang="ja-JP" sz="1200" kern="100" dirty="0"/>
          </a:p>
          <a:p>
            <a:pPr marR="0" lvl="0" indent="180975" algn="l" defTabSz="925513" rtl="0" eaLnBrk="1" fontAlgn="auto" latinLnBrk="0" hangingPunct="1">
              <a:lnSpc>
                <a:spcPct val="100000"/>
              </a:lnSpc>
              <a:spcBef>
                <a:spcPts val="0"/>
              </a:spcBef>
              <a:spcAft>
                <a:spcPts val="0"/>
              </a:spcAft>
              <a:buClrTx/>
              <a:buSzTx/>
              <a:buFontTx/>
              <a:buNone/>
              <a:tabLst/>
              <a:defRPr/>
            </a:pPr>
            <a:r>
              <a:rPr lang="ja-JP" altLang="en-US" sz="1200" kern="100" dirty="0"/>
              <a:t>ことで、より効率的な維持管理を行う。</a:t>
            </a:r>
            <a:endParaRPr lang="en-US" altLang="ja-JP" sz="1200" kern="100" dirty="0"/>
          </a:p>
          <a:p>
            <a:pPr marR="0" lvl="0" indent="180975" algn="l" defTabSz="925513" rtl="0" eaLnBrk="1" fontAlgn="auto" latinLnBrk="0" hangingPunct="1">
              <a:lnSpc>
                <a:spcPct val="100000"/>
              </a:lnSpc>
              <a:spcBef>
                <a:spcPts val="0"/>
              </a:spcBef>
              <a:spcAft>
                <a:spcPts val="0"/>
              </a:spcAft>
              <a:buClrTx/>
              <a:buSzTx/>
              <a:buFontTx/>
              <a:buNone/>
              <a:tabLst/>
              <a:defRPr/>
            </a:pPr>
            <a:r>
              <a:rPr lang="ja-JP" altLang="en-US" sz="1200" kern="100" dirty="0"/>
              <a:t>設備分類の細分化と追加は、国基準で定めている構成要素などを参考に設定する。</a:t>
            </a: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r>
              <a:rPr lang="ja-JP" altLang="en-US" sz="1200" kern="100" dirty="0"/>
              <a:t>　</a:t>
            </a: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kern="100" dirty="0">
              <a:effectLst/>
            </a:endParaRPr>
          </a:p>
        </p:txBody>
      </p:sp>
      <p:sp>
        <p:nvSpPr>
          <p:cNvPr id="10" name="テキスト ボックス 9">
            <a:extLst>
              <a:ext uri="{FF2B5EF4-FFF2-40B4-BE49-F238E27FC236}">
                <a16:creationId xmlns:a16="http://schemas.microsoft.com/office/drawing/2014/main" id="{8548A80D-F66E-4894-B6CE-BE7902852C04}"/>
              </a:ext>
            </a:extLst>
          </p:cNvPr>
          <p:cNvSpPr txBox="1"/>
          <p:nvPr/>
        </p:nvSpPr>
        <p:spPr>
          <a:xfrm>
            <a:off x="3584493" y="5005085"/>
            <a:ext cx="4936053" cy="646331"/>
          </a:xfrm>
          <a:prstGeom prst="rect">
            <a:avLst/>
          </a:prstGeom>
          <a:noFill/>
          <a:ln>
            <a:solidFill>
              <a:schemeClr val="tx1"/>
            </a:solidFill>
          </a:ln>
        </p:spPr>
        <p:txBody>
          <a:bodyPr wrap="square" rtlCol="0">
            <a:spAutoFit/>
          </a:bodyPr>
          <a:lstStyle/>
          <a:p>
            <a:pPr marL="0" marR="0" lvl="0" indent="0" algn="l" defTabSz="925513" rtl="0" eaLnBrk="1" fontAlgn="auto" latinLnBrk="0" hangingPunct="1">
              <a:lnSpc>
                <a:spcPct val="100000"/>
              </a:lnSpc>
              <a:spcBef>
                <a:spcPts val="0"/>
              </a:spcBef>
              <a:spcAft>
                <a:spcPts val="0"/>
              </a:spcAft>
              <a:buClrTx/>
              <a:buSzTx/>
              <a:buFontTx/>
              <a:buNone/>
              <a:tabLst/>
              <a:defRPr/>
            </a:pPr>
            <a:r>
              <a:rPr lang="ja-JP" altLang="en-US" sz="1200" kern="100" dirty="0"/>
              <a:t>　国基準：河川用ゲート設備点検・整備・更新マニュアル（案）</a:t>
            </a: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r>
              <a:rPr lang="ja-JP" altLang="en-US" sz="1200" kern="100" dirty="0"/>
              <a:t>　　　　　河川ポンプ設備点検・整備・更新マニュアル（案）</a:t>
            </a: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r>
              <a:rPr lang="ja-JP" altLang="en-US" sz="1200" kern="100" dirty="0"/>
              <a:t>　　　　　電気通信施設維持管理計画作成の手引き（案）</a:t>
            </a:r>
            <a:endParaRPr lang="ja-JP" altLang="en-US" sz="1200" kern="100" dirty="0">
              <a:effectLst/>
            </a:endParaRPr>
          </a:p>
        </p:txBody>
      </p:sp>
      <p:graphicFrame>
        <p:nvGraphicFramePr>
          <p:cNvPr id="4" name="表 5">
            <a:extLst>
              <a:ext uri="{FF2B5EF4-FFF2-40B4-BE49-F238E27FC236}">
                <a16:creationId xmlns:a16="http://schemas.microsoft.com/office/drawing/2014/main" id="{968592D5-BE07-4B57-AB6A-4937C1BF2461}"/>
              </a:ext>
            </a:extLst>
          </p:cNvPr>
          <p:cNvGraphicFramePr>
            <a:graphicFrameLocks noGrp="1"/>
          </p:cNvGraphicFramePr>
          <p:nvPr>
            <p:extLst>
              <p:ext uri="{D42A27DB-BD31-4B8C-83A1-F6EECF244321}">
                <p14:modId xmlns:p14="http://schemas.microsoft.com/office/powerpoint/2010/main" val="3405133902"/>
              </p:ext>
            </p:extLst>
          </p:nvPr>
        </p:nvGraphicFramePr>
        <p:xfrm>
          <a:off x="481831" y="2110474"/>
          <a:ext cx="7930651" cy="2522891"/>
        </p:xfrm>
        <a:graphic>
          <a:graphicData uri="http://schemas.openxmlformats.org/drawingml/2006/table">
            <a:tbl>
              <a:tblPr firstRow="1" bandRow="1">
                <a:tableStyleId>{5C22544A-7EE6-4342-B048-85BDC9FD1C3A}</a:tableStyleId>
              </a:tblPr>
              <a:tblGrid>
                <a:gridCol w="1698266">
                  <a:extLst>
                    <a:ext uri="{9D8B030D-6E8A-4147-A177-3AD203B41FA5}">
                      <a16:colId xmlns:a16="http://schemas.microsoft.com/office/drawing/2014/main" val="1412500275"/>
                    </a:ext>
                  </a:extLst>
                </a:gridCol>
                <a:gridCol w="1918078">
                  <a:extLst>
                    <a:ext uri="{9D8B030D-6E8A-4147-A177-3AD203B41FA5}">
                      <a16:colId xmlns:a16="http://schemas.microsoft.com/office/drawing/2014/main" val="1667855751"/>
                    </a:ext>
                  </a:extLst>
                </a:gridCol>
                <a:gridCol w="4314307">
                  <a:extLst>
                    <a:ext uri="{9D8B030D-6E8A-4147-A177-3AD203B41FA5}">
                      <a16:colId xmlns:a16="http://schemas.microsoft.com/office/drawing/2014/main" val="3600418408"/>
                    </a:ext>
                  </a:extLst>
                </a:gridCol>
              </a:tblGrid>
              <a:tr h="370840">
                <a:tc gridSpan="2">
                  <a:txBody>
                    <a:bodyPr/>
                    <a:lstStyle/>
                    <a:p>
                      <a:pPr algn="ctr"/>
                      <a:r>
                        <a:rPr kumimoji="1" lang="ja-JP" altLang="en-US" sz="1200" b="0" dirty="0"/>
                        <a:t>設　備</a:t>
                      </a:r>
                    </a:p>
                  </a:txBody>
                  <a:tcPr anchor="ctr"/>
                </a:tc>
                <a:tc hMerge="1">
                  <a:txBody>
                    <a:bodyPr/>
                    <a:lstStyle/>
                    <a:p>
                      <a:endParaRPr kumimoji="1" lang="ja-JP" altLang="en-US" sz="1050" dirty="0"/>
                    </a:p>
                  </a:txBody>
                  <a:tcPr/>
                </a:tc>
                <a:tc>
                  <a:txBody>
                    <a:bodyPr/>
                    <a:lstStyle/>
                    <a:p>
                      <a:pPr algn="ctr"/>
                      <a:r>
                        <a:rPr kumimoji="1" lang="ja-JP" altLang="en-US" sz="1200" b="0" dirty="0"/>
                        <a:t>細分化と追加の理由</a:t>
                      </a:r>
                    </a:p>
                  </a:txBody>
                  <a:tcPr anchor="ctr"/>
                </a:tc>
                <a:extLst>
                  <a:ext uri="{0D108BD9-81ED-4DB2-BD59-A6C34878D82A}">
                    <a16:rowId xmlns:a16="http://schemas.microsoft.com/office/drawing/2014/main" val="1531140556"/>
                  </a:ext>
                </a:extLst>
              </a:tr>
              <a:tr h="2687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t>水門（樋門含む）</a:t>
                      </a:r>
                      <a:endParaRPr kumimoji="1" lang="en-US" altLang="ja-JP" sz="1050" dirty="0"/>
                    </a:p>
                  </a:txBody>
                  <a:tcPr/>
                </a:tc>
                <a:tc>
                  <a:txBody>
                    <a:bodyPr/>
                    <a:lstStyle/>
                    <a:p>
                      <a:r>
                        <a:rPr kumimoji="1" lang="ja-JP" altLang="en-US" sz="1050" dirty="0"/>
                        <a:t>扉体</a:t>
                      </a:r>
                      <a:r>
                        <a:rPr kumimoji="1" lang="en-US" altLang="ja-JP" sz="1050" dirty="0"/>
                        <a:t>(SUS)</a:t>
                      </a:r>
                      <a:endParaRPr kumimoji="1" lang="ja-JP" altLang="en-US" sz="1050" dirty="0"/>
                    </a:p>
                  </a:txBody>
                  <a:tcPr/>
                </a:tc>
                <a:tc>
                  <a:txBody>
                    <a:bodyPr/>
                    <a:lstStyle/>
                    <a:p>
                      <a:r>
                        <a:rPr kumimoji="1" lang="ja-JP" altLang="en-US" sz="1050" dirty="0">
                          <a:solidFill>
                            <a:schemeClr val="tx1"/>
                          </a:solidFill>
                        </a:rPr>
                        <a:t>近年、塩害対策として</a:t>
                      </a:r>
                      <a:r>
                        <a:rPr kumimoji="1" lang="en-US" altLang="ja-JP" sz="1050" dirty="0">
                          <a:solidFill>
                            <a:schemeClr val="tx1"/>
                          </a:solidFill>
                        </a:rPr>
                        <a:t>SUS</a:t>
                      </a:r>
                      <a:r>
                        <a:rPr kumimoji="1" lang="ja-JP" altLang="en-US" sz="1050" dirty="0">
                          <a:solidFill>
                            <a:schemeClr val="tx1"/>
                          </a:solidFill>
                        </a:rPr>
                        <a:t>製の扉体採用が増えているため設定</a:t>
                      </a:r>
                    </a:p>
                  </a:txBody>
                  <a:tcPr/>
                </a:tc>
                <a:extLst>
                  <a:ext uri="{0D108BD9-81ED-4DB2-BD59-A6C34878D82A}">
                    <a16:rowId xmlns:a16="http://schemas.microsoft.com/office/drawing/2014/main" val="3696773943"/>
                  </a:ext>
                </a:extLst>
              </a:tr>
              <a:tr h="257695">
                <a:tc>
                  <a:txBody>
                    <a:bodyPr/>
                    <a:lstStyle/>
                    <a:p>
                      <a:endParaRPr kumimoji="1" lang="ja-JP" altLang="en-US" sz="1050"/>
                    </a:p>
                  </a:txBody>
                  <a:tcPr/>
                </a:tc>
                <a:tc>
                  <a:txBody>
                    <a:bodyPr/>
                    <a:lstStyle/>
                    <a:p>
                      <a:r>
                        <a:rPr kumimoji="1" lang="ja-JP" altLang="en-US" sz="1050" dirty="0"/>
                        <a:t>開閉装置 </a:t>
                      </a:r>
                    </a:p>
                  </a:txBody>
                  <a:tcPr/>
                </a:tc>
                <a:tc>
                  <a:txBody>
                    <a:bodyPr/>
                    <a:lstStyle/>
                    <a:p>
                      <a:r>
                        <a:rPr kumimoji="1" lang="ja-JP" altLang="en-US" sz="1050" dirty="0">
                          <a:solidFill>
                            <a:schemeClr val="tx1"/>
                          </a:solidFill>
                        </a:rPr>
                        <a:t>国基準の構成要素を参考に追加</a:t>
                      </a:r>
                    </a:p>
                  </a:txBody>
                  <a:tcPr/>
                </a:tc>
                <a:extLst>
                  <a:ext uri="{0D108BD9-81ED-4DB2-BD59-A6C34878D82A}">
                    <a16:rowId xmlns:a16="http://schemas.microsoft.com/office/drawing/2014/main" val="1611104607"/>
                  </a:ext>
                </a:extLst>
              </a:tr>
              <a:tr h="284458">
                <a:tc>
                  <a:txBody>
                    <a:bodyPr/>
                    <a:lstStyle/>
                    <a:p>
                      <a:r>
                        <a:rPr lang="ja-JP" altLang="en-US" sz="1050" dirty="0"/>
                        <a:t>排水機場</a:t>
                      </a:r>
                      <a:endParaRPr kumimoji="1" lang="ja-JP" altLang="en-US" sz="1050" dirty="0"/>
                    </a:p>
                  </a:txBody>
                  <a:tcPr/>
                </a:tc>
                <a:tc>
                  <a:txBody>
                    <a:bodyPr/>
                    <a:lstStyle/>
                    <a:p>
                      <a:r>
                        <a:rPr lang="ja-JP" altLang="en-US" sz="1050" dirty="0"/>
                        <a:t>水中ポンプ等</a:t>
                      </a:r>
                      <a:endParaRPr kumimoji="1" lang="ja-JP" altLang="en-US" sz="1050" dirty="0"/>
                    </a:p>
                  </a:txBody>
                  <a:tcPr/>
                </a:tc>
                <a:tc>
                  <a:txBody>
                    <a:bodyPr/>
                    <a:lstStyle/>
                    <a:p>
                      <a:r>
                        <a:rPr lang="ja-JP" altLang="en-US" sz="1050" dirty="0">
                          <a:solidFill>
                            <a:schemeClr val="tx1"/>
                          </a:solidFill>
                        </a:rPr>
                        <a:t>主ポンプとは形式や寿命が異なるため追加</a:t>
                      </a:r>
                      <a:endParaRPr kumimoji="1" lang="ja-JP" altLang="en-US" sz="1050" dirty="0">
                        <a:solidFill>
                          <a:schemeClr val="tx1"/>
                        </a:solidFill>
                      </a:endParaRPr>
                    </a:p>
                  </a:txBody>
                  <a:tcPr/>
                </a:tc>
                <a:extLst>
                  <a:ext uri="{0D108BD9-81ED-4DB2-BD59-A6C34878D82A}">
                    <a16:rowId xmlns:a16="http://schemas.microsoft.com/office/drawing/2014/main" val="3072834972"/>
                  </a:ext>
                </a:extLst>
              </a:tr>
              <a:tr h="277091">
                <a:tc>
                  <a:txBody>
                    <a:bodyPr/>
                    <a:lstStyle/>
                    <a:p>
                      <a:endParaRPr kumimoji="1" lang="ja-JP" altLang="en-US" sz="1050"/>
                    </a:p>
                  </a:txBody>
                  <a:tcPr/>
                </a:tc>
                <a:tc>
                  <a:txBody>
                    <a:bodyPr/>
                    <a:lstStyle/>
                    <a:p>
                      <a:r>
                        <a:rPr kumimoji="1" lang="ja-JP" altLang="en-US" sz="1050" dirty="0"/>
                        <a:t>系統</a:t>
                      </a:r>
                      <a:r>
                        <a:rPr kumimoji="1" lang="zh-TW" altLang="en-US" sz="1050" dirty="0"/>
                        <a:t>機器設備</a:t>
                      </a:r>
                      <a:endParaRPr kumimoji="1" lang="ja-JP" altLang="en-US" sz="1050" dirty="0"/>
                    </a:p>
                  </a:txBody>
                  <a:tcPr/>
                </a:tc>
                <a:tc>
                  <a:txBody>
                    <a:bodyPr/>
                    <a:lstStyle/>
                    <a:p>
                      <a:r>
                        <a:rPr kumimoji="1" lang="ja-JP" altLang="en-US" sz="1050" dirty="0">
                          <a:solidFill>
                            <a:schemeClr val="tx1"/>
                          </a:solidFill>
                        </a:rPr>
                        <a:t>国基準の構成要素を参考に追加</a:t>
                      </a:r>
                    </a:p>
                  </a:txBody>
                  <a:tcPr/>
                </a:tc>
                <a:extLst>
                  <a:ext uri="{0D108BD9-81ED-4DB2-BD59-A6C34878D82A}">
                    <a16:rowId xmlns:a16="http://schemas.microsoft.com/office/drawing/2014/main" val="212958421"/>
                  </a:ext>
                </a:extLst>
              </a:tr>
              <a:tr h="257695">
                <a:tc>
                  <a:txBody>
                    <a:bodyPr/>
                    <a:lstStyle/>
                    <a:p>
                      <a:endParaRPr kumimoji="1" lang="ja-JP" altLang="en-US" sz="1050"/>
                    </a:p>
                  </a:txBody>
                  <a:tcPr/>
                </a:tc>
                <a:tc>
                  <a:txBody>
                    <a:bodyPr/>
                    <a:lstStyle/>
                    <a:p>
                      <a:r>
                        <a:rPr lang="zh-TW" altLang="en-US" sz="1050" dirty="0"/>
                        <a:t>除塵設備</a:t>
                      </a:r>
                      <a:endParaRPr kumimoji="1" lang="ja-JP" altLang="en-US"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Trebuchet MS"/>
                          <a:ea typeface="HGｺﾞｼｯｸM" panose="020B0609000000000000" pitchFamily="49" charset="-128"/>
                          <a:cs typeface="+mn-cs"/>
                        </a:rPr>
                        <a:t>国基準の構成要素を</a:t>
                      </a:r>
                      <a:r>
                        <a:rPr kumimoji="1" lang="ja-JP" altLang="en-US" sz="1050" dirty="0">
                          <a:solidFill>
                            <a:schemeClr val="tx1"/>
                          </a:solidFill>
                        </a:rPr>
                        <a:t>参考に</a:t>
                      </a:r>
                      <a:r>
                        <a:rPr kumimoji="1" lang="ja-JP" altLang="en-US" sz="1050" b="0" i="0" u="none" strike="noStrike" kern="1200" cap="none" spc="0" normalizeH="0" baseline="0" noProof="0" dirty="0">
                          <a:ln>
                            <a:noFill/>
                          </a:ln>
                          <a:solidFill>
                            <a:schemeClr val="tx1"/>
                          </a:solidFill>
                          <a:effectLst/>
                          <a:uLnTx/>
                          <a:uFillTx/>
                          <a:latin typeface="Trebuchet MS"/>
                          <a:ea typeface="HGｺﾞｼｯｸM" panose="020B0609000000000000" pitchFamily="49" charset="-128"/>
                          <a:cs typeface="+mn-cs"/>
                        </a:rPr>
                        <a:t>追加</a:t>
                      </a:r>
                    </a:p>
                  </a:txBody>
                  <a:tcPr/>
                </a:tc>
                <a:extLst>
                  <a:ext uri="{0D108BD9-81ED-4DB2-BD59-A6C34878D82A}">
                    <a16:rowId xmlns:a16="http://schemas.microsoft.com/office/drawing/2014/main" val="1015665475"/>
                  </a:ext>
                </a:extLst>
              </a:tr>
              <a:tr h="274320">
                <a:tc>
                  <a:txBody>
                    <a:bodyPr/>
                    <a:lstStyle/>
                    <a:p>
                      <a:r>
                        <a:rPr kumimoji="1" lang="zh-TW" altLang="en-US" sz="1050" dirty="0"/>
                        <a:t>運転操作設備</a:t>
                      </a:r>
                      <a:endParaRPr kumimoji="1" lang="ja-JP" altLang="en-US" sz="1050" dirty="0"/>
                    </a:p>
                  </a:txBody>
                  <a:tcPr/>
                </a:tc>
                <a:tc>
                  <a:txBody>
                    <a:bodyPr/>
                    <a:lstStyle/>
                    <a:p>
                      <a:endParaRPr kumimoji="1" lang="ja-JP" altLang="en-US" sz="105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Trebuchet MS"/>
                          <a:ea typeface="HGｺﾞｼｯｸM" panose="020B0609000000000000" pitchFamily="49" charset="-128"/>
                          <a:cs typeface="+mn-cs"/>
                        </a:rPr>
                        <a:t>国基準の構成要素を</a:t>
                      </a:r>
                      <a:r>
                        <a:rPr kumimoji="1" lang="ja-JP" altLang="en-US" sz="1050" dirty="0">
                          <a:solidFill>
                            <a:schemeClr val="tx1"/>
                          </a:solidFill>
                        </a:rPr>
                        <a:t>参考に</a:t>
                      </a:r>
                      <a:r>
                        <a:rPr kumimoji="1" lang="ja-JP" altLang="en-US" sz="1050" b="0" i="0" u="none" strike="noStrike" kern="1200" cap="none" spc="0" normalizeH="0" baseline="0" noProof="0" dirty="0">
                          <a:ln>
                            <a:noFill/>
                          </a:ln>
                          <a:solidFill>
                            <a:schemeClr val="tx1"/>
                          </a:solidFill>
                          <a:effectLst/>
                          <a:uLnTx/>
                          <a:uFillTx/>
                          <a:latin typeface="Trebuchet MS"/>
                          <a:ea typeface="HGｺﾞｼｯｸM" panose="020B0609000000000000" pitchFamily="49" charset="-128"/>
                          <a:cs typeface="+mn-cs"/>
                        </a:rPr>
                        <a:t>追加</a:t>
                      </a:r>
                    </a:p>
                  </a:txBody>
                  <a:tcPr/>
                </a:tc>
                <a:extLst>
                  <a:ext uri="{0D108BD9-81ED-4DB2-BD59-A6C34878D82A}">
                    <a16:rowId xmlns:a16="http://schemas.microsoft.com/office/drawing/2014/main" val="3938451859"/>
                  </a:ext>
                </a:extLst>
              </a:tr>
              <a:tr h="274320">
                <a:tc>
                  <a:txBody>
                    <a:bodyPr/>
                    <a:lstStyle/>
                    <a:p>
                      <a:r>
                        <a:rPr kumimoji="1" lang="en-US" altLang="ja-JP" sz="1050" dirty="0"/>
                        <a:t>CCTV</a:t>
                      </a:r>
                      <a:r>
                        <a:rPr kumimoji="1" lang="ja-JP" altLang="en-US" sz="1050" dirty="0"/>
                        <a:t>設備</a:t>
                      </a:r>
                    </a:p>
                  </a:txBody>
                  <a:tcPr/>
                </a:tc>
                <a:tc>
                  <a:txBody>
                    <a:bodyPr/>
                    <a:lstStyle/>
                    <a:p>
                      <a:endParaRPr kumimoji="1" lang="ja-JP" altLang="en-US" sz="1050"/>
                    </a:p>
                  </a:txBody>
                  <a:tcPr/>
                </a:tc>
                <a:tc>
                  <a:txBody>
                    <a:bodyPr/>
                    <a:lstStyle/>
                    <a:p>
                      <a:r>
                        <a:rPr kumimoji="1" lang="ja-JP" altLang="en-US" sz="1050" dirty="0">
                          <a:solidFill>
                            <a:schemeClr val="tx1"/>
                          </a:solidFill>
                        </a:rPr>
                        <a:t>他の電気通信設備より寿命が短いため追加</a:t>
                      </a:r>
                    </a:p>
                  </a:txBody>
                  <a:tcPr/>
                </a:tc>
                <a:extLst>
                  <a:ext uri="{0D108BD9-81ED-4DB2-BD59-A6C34878D82A}">
                    <a16:rowId xmlns:a16="http://schemas.microsoft.com/office/drawing/2014/main" val="2316059526"/>
                  </a:ext>
                </a:extLst>
              </a:tr>
              <a:tr h="257694">
                <a:tc>
                  <a:txBody>
                    <a:bodyPr/>
                    <a:lstStyle/>
                    <a:p>
                      <a:r>
                        <a:rPr kumimoji="1" lang="ja-JP" altLang="en-US" sz="1050" dirty="0"/>
                        <a:t>情報システム設備</a:t>
                      </a:r>
                    </a:p>
                  </a:txBody>
                  <a:tcPr/>
                </a:tc>
                <a:tc>
                  <a:txBody>
                    <a:bodyPr/>
                    <a:lstStyle/>
                    <a:p>
                      <a:endParaRPr kumimoji="1" lang="ja-JP" altLang="en-US" sz="1050" dirty="0"/>
                    </a:p>
                  </a:txBody>
                  <a:tcPr/>
                </a:tc>
                <a:tc>
                  <a:txBody>
                    <a:bodyPr/>
                    <a:lstStyle/>
                    <a:p>
                      <a:r>
                        <a:rPr kumimoji="1" lang="ja-JP" altLang="en-US" sz="1050" dirty="0">
                          <a:solidFill>
                            <a:schemeClr val="tx1"/>
                          </a:solidFill>
                        </a:rPr>
                        <a:t>他の電気通信設備より寿命が短いため追加</a:t>
                      </a:r>
                    </a:p>
                  </a:txBody>
                  <a:tcPr/>
                </a:tc>
                <a:extLst>
                  <a:ext uri="{0D108BD9-81ED-4DB2-BD59-A6C34878D82A}">
                    <a16:rowId xmlns:a16="http://schemas.microsoft.com/office/drawing/2014/main" val="2740340246"/>
                  </a:ext>
                </a:extLst>
              </a:tr>
            </a:tbl>
          </a:graphicData>
        </a:graphic>
      </p:graphicFrame>
      <p:sp>
        <p:nvSpPr>
          <p:cNvPr id="6" name="スライド番号プレースホルダー 3">
            <a:extLst>
              <a:ext uri="{FF2B5EF4-FFF2-40B4-BE49-F238E27FC236}">
                <a16:creationId xmlns:a16="http://schemas.microsoft.com/office/drawing/2014/main" id="{2D461CE9-4CF5-407B-91FF-665D46D22A8A}"/>
              </a:ext>
            </a:extLst>
          </p:cNvPr>
          <p:cNvSpPr txBox="1">
            <a:spLocks/>
          </p:cNvSpPr>
          <p:nvPr/>
        </p:nvSpPr>
        <p:spPr>
          <a:xfrm>
            <a:off x="8483600" y="6465912"/>
            <a:ext cx="660400" cy="426963"/>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74</a:t>
            </a:fld>
            <a:endParaRPr lang="ja-JP" altLang="en-US" dirty="0"/>
          </a:p>
        </p:txBody>
      </p:sp>
      <p:sp>
        <p:nvSpPr>
          <p:cNvPr id="2" name="テキスト ボックス 1">
            <a:extLst>
              <a:ext uri="{FF2B5EF4-FFF2-40B4-BE49-F238E27FC236}">
                <a16:creationId xmlns:a16="http://schemas.microsoft.com/office/drawing/2014/main" id="{109660F8-9C2D-E96E-88B2-7064C75F1993}"/>
              </a:ext>
            </a:extLst>
          </p:cNvPr>
          <p:cNvSpPr txBox="1"/>
          <p:nvPr/>
        </p:nvSpPr>
        <p:spPr>
          <a:xfrm>
            <a:off x="7466368" y="93272"/>
            <a:ext cx="1517650" cy="307777"/>
          </a:xfrm>
          <a:prstGeom prst="rect">
            <a:avLst/>
          </a:prstGeom>
          <a:noFill/>
        </p:spPr>
        <p:txBody>
          <a:bodyPr wrap="square">
            <a:spAutoFit/>
          </a:bodyPr>
          <a:lstStyle/>
          <a:p>
            <a:r>
              <a:rPr kumimoji="1" lang="ja-JP" altLang="en-US" sz="1400" dirty="0">
                <a:solidFill>
                  <a:schemeClr val="bg1"/>
                </a:solidFill>
                <a:latin typeface="Meiryo UI" panose="020B0604030504040204" pitchFamily="50" charset="-128"/>
                <a:ea typeface="Meiryo UI" panose="020B0604030504040204" pitchFamily="50" charset="-128"/>
              </a:rPr>
              <a:t>資料２－④ー２</a:t>
            </a:r>
          </a:p>
        </p:txBody>
      </p:sp>
    </p:spTree>
    <p:extLst>
      <p:ext uri="{BB962C8B-B14F-4D97-AF65-F5344CB8AC3E}">
        <p14:creationId xmlns:p14="http://schemas.microsoft.com/office/powerpoint/2010/main" val="36972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0E64AEF-306F-0386-EBBB-2C3EC575DECB}"/>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 行動計画見直し　新・旧対比表（</a:t>
            </a:r>
            <a:r>
              <a:rPr lang="zh-TW" altLang="en-US" sz="2800" dirty="0">
                <a:solidFill>
                  <a:schemeClr val="bg1"/>
                </a:solidFill>
                <a:latin typeface="Meiryo UI" pitchFamily="50" charset="-128"/>
                <a:ea typeface="Meiryo UI" pitchFamily="50" charset="-128"/>
                <a:cs typeface="Meiryo UI" pitchFamily="50" charset="-128"/>
              </a:rPr>
              <a:t>河川</a:t>
            </a:r>
            <a:r>
              <a:rPr lang="ja-JP" altLang="en-US" sz="2800" dirty="0">
                <a:solidFill>
                  <a:schemeClr val="bg1"/>
                </a:solidFill>
                <a:latin typeface="Meiryo UI" pitchFamily="50" charset="-128"/>
                <a:ea typeface="Meiryo UI" pitchFamily="50" charset="-128"/>
                <a:cs typeface="Meiryo UI" pitchFamily="50" charset="-128"/>
              </a:rPr>
              <a:t>設備）</a:t>
            </a:r>
          </a:p>
        </p:txBody>
      </p:sp>
      <p:graphicFrame>
        <p:nvGraphicFramePr>
          <p:cNvPr id="5" name="表 4">
            <a:extLst>
              <a:ext uri="{FF2B5EF4-FFF2-40B4-BE49-F238E27FC236}">
                <a16:creationId xmlns:a16="http://schemas.microsoft.com/office/drawing/2014/main" id="{BFC0DCEE-B18A-F8C7-F65B-955F328CE58F}"/>
              </a:ext>
            </a:extLst>
          </p:cNvPr>
          <p:cNvGraphicFramePr>
            <a:graphicFrameLocks noGrp="1"/>
          </p:cNvGraphicFramePr>
          <p:nvPr/>
        </p:nvGraphicFramePr>
        <p:xfrm>
          <a:off x="112183" y="607886"/>
          <a:ext cx="8913284" cy="6090143"/>
        </p:xfrm>
        <a:graphic>
          <a:graphicData uri="http://schemas.openxmlformats.org/drawingml/2006/table">
            <a:tbl>
              <a:tblPr firstRow="1" bandRow="1">
                <a:tableStyleId>{5C22544A-7EE6-4342-B048-85BDC9FD1C3A}</a:tableStyleId>
              </a:tblPr>
              <a:tblGrid>
                <a:gridCol w="4456642">
                  <a:extLst>
                    <a:ext uri="{9D8B030D-6E8A-4147-A177-3AD203B41FA5}">
                      <a16:colId xmlns:a16="http://schemas.microsoft.com/office/drawing/2014/main" val="2164917302"/>
                    </a:ext>
                  </a:extLst>
                </a:gridCol>
                <a:gridCol w="4456642">
                  <a:extLst>
                    <a:ext uri="{9D8B030D-6E8A-4147-A177-3AD203B41FA5}">
                      <a16:colId xmlns:a16="http://schemas.microsoft.com/office/drawing/2014/main" val="3901752335"/>
                    </a:ext>
                  </a:extLst>
                </a:gridCol>
              </a:tblGrid>
              <a:tr h="268037">
                <a:tc>
                  <a:txBody>
                    <a:bodyPr/>
                    <a:lstStyle/>
                    <a:p>
                      <a:pPr algn="ctr"/>
                      <a:r>
                        <a:rPr kumimoji="1" lang="ja-JP" altLang="en-US" sz="1800" b="0" i="0" kern="1200" dirty="0">
                          <a:solidFill>
                            <a:schemeClr val="lt1"/>
                          </a:solidFill>
                          <a:effectLst/>
                          <a:latin typeface="+mn-lt"/>
                          <a:ea typeface="+mn-ea"/>
                          <a:cs typeface="+mn-cs"/>
                        </a:rPr>
                        <a:t>（現計画）​</a:t>
                      </a:r>
                      <a:endParaRPr kumimoji="1" lang="ja-JP" altLang="en-US" sz="14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ja-JP" sz="1800" b="0" i="0" kern="1200" dirty="0">
                          <a:solidFill>
                            <a:schemeClr val="lt1"/>
                          </a:solidFill>
                          <a:effectLst/>
                          <a:latin typeface="+mn-lt"/>
                          <a:ea typeface="+mn-ea"/>
                          <a:cs typeface="+mn-cs"/>
                        </a:rPr>
                        <a:t>（次期計画）</a:t>
                      </a:r>
                      <a:endParaRPr kumimoji="1" lang="ja-JP" altLang="en-US" sz="14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18167867"/>
                  </a:ext>
                </a:extLst>
              </a:tr>
              <a:tr h="233103">
                <a:tc gridSpan="2">
                  <a:txBody>
                    <a:bodyPr/>
                    <a:lstStyle/>
                    <a:p>
                      <a:pPr algn="l"/>
                      <a:r>
                        <a:rPr kumimoji="1" lang="ja-JP" altLang="en-US" sz="1400" dirty="0"/>
                        <a:t>　</a:t>
                      </a:r>
                      <a:r>
                        <a:rPr kumimoji="1" lang="ja-JP" altLang="en-US" sz="1200" b="0" kern="1200" dirty="0">
                          <a:solidFill>
                            <a:schemeClr val="dk1"/>
                          </a:solidFill>
                          <a:effectLst/>
                          <a:latin typeface="Meiryo UI" panose="020B0604030504040204" pitchFamily="50" charset="-128"/>
                          <a:ea typeface="Meiryo UI" panose="020B0604030504040204" pitchFamily="50" charset="-128"/>
                          <a:cs typeface="+mn-cs"/>
                        </a:rPr>
                        <a:t>４．効率的・効果的な維持管理の推進　２）施設特性に応じた維持管理手法の体系化</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sz="14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03331307"/>
                  </a:ext>
                </a:extLst>
              </a:tr>
              <a:tr h="5582720">
                <a:tc>
                  <a:txBody>
                    <a:bodyPr/>
                    <a:lstStyle/>
                    <a:p>
                      <a:endParaRPr kumimoji="1" lang="ja-JP" alt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77543737"/>
                  </a:ext>
                </a:extLst>
              </a:tr>
            </a:tbl>
          </a:graphicData>
        </a:graphic>
      </p:graphicFrame>
      <p:pic>
        <p:nvPicPr>
          <p:cNvPr id="8" name="図 7">
            <a:extLst>
              <a:ext uri="{FF2B5EF4-FFF2-40B4-BE49-F238E27FC236}">
                <a16:creationId xmlns:a16="http://schemas.microsoft.com/office/drawing/2014/main" id="{1B8FE07F-DB2D-411D-928D-092EFEC33498}"/>
              </a:ext>
            </a:extLst>
          </p:cNvPr>
          <p:cNvPicPr>
            <a:picLocks noChangeAspect="1"/>
          </p:cNvPicPr>
          <p:nvPr/>
        </p:nvPicPr>
        <p:blipFill>
          <a:blip r:embed="rId2"/>
          <a:stretch>
            <a:fillRect/>
          </a:stretch>
        </p:blipFill>
        <p:spPr>
          <a:xfrm>
            <a:off x="293889" y="1413874"/>
            <a:ext cx="4181760" cy="4662729"/>
          </a:xfrm>
          <a:prstGeom prst="rect">
            <a:avLst/>
          </a:prstGeom>
        </p:spPr>
      </p:pic>
      <p:sp>
        <p:nvSpPr>
          <p:cNvPr id="9" name="スライド番号プレースホルダー 3">
            <a:extLst>
              <a:ext uri="{FF2B5EF4-FFF2-40B4-BE49-F238E27FC236}">
                <a16:creationId xmlns:a16="http://schemas.microsoft.com/office/drawing/2014/main" id="{C1099911-6AF4-42D9-A985-82385C0DAD50}"/>
              </a:ext>
            </a:extLst>
          </p:cNvPr>
          <p:cNvSpPr txBox="1">
            <a:spLocks/>
          </p:cNvSpPr>
          <p:nvPr/>
        </p:nvSpPr>
        <p:spPr>
          <a:xfrm>
            <a:off x="8483600" y="6355732"/>
            <a:ext cx="660400" cy="426963"/>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75</a:t>
            </a:fld>
            <a:endParaRPr lang="ja-JP" altLang="en-US" dirty="0"/>
          </a:p>
        </p:txBody>
      </p:sp>
      <p:sp>
        <p:nvSpPr>
          <p:cNvPr id="2" name="テキスト ボックス 1">
            <a:extLst>
              <a:ext uri="{FF2B5EF4-FFF2-40B4-BE49-F238E27FC236}">
                <a16:creationId xmlns:a16="http://schemas.microsoft.com/office/drawing/2014/main" id="{69D6BD2C-1679-2DC2-3600-BB0021E4DC2C}"/>
              </a:ext>
            </a:extLst>
          </p:cNvPr>
          <p:cNvSpPr txBox="1"/>
          <p:nvPr/>
        </p:nvSpPr>
        <p:spPr>
          <a:xfrm>
            <a:off x="7466368" y="93272"/>
            <a:ext cx="1517650" cy="307777"/>
          </a:xfrm>
          <a:prstGeom prst="rect">
            <a:avLst/>
          </a:prstGeom>
          <a:noFill/>
        </p:spPr>
        <p:txBody>
          <a:bodyPr wrap="square">
            <a:spAutoFit/>
          </a:bodyPr>
          <a:lstStyle/>
          <a:p>
            <a:r>
              <a:rPr kumimoji="1" lang="ja-JP" altLang="en-US" sz="1400" dirty="0">
                <a:solidFill>
                  <a:schemeClr val="bg1"/>
                </a:solidFill>
                <a:latin typeface="Meiryo UI" panose="020B0604030504040204" pitchFamily="50" charset="-128"/>
                <a:ea typeface="Meiryo UI" panose="020B0604030504040204" pitchFamily="50" charset="-128"/>
              </a:rPr>
              <a:t>資料２－④ー２</a:t>
            </a:r>
          </a:p>
        </p:txBody>
      </p:sp>
      <p:pic>
        <p:nvPicPr>
          <p:cNvPr id="20" name="図 19">
            <a:extLst>
              <a:ext uri="{FF2B5EF4-FFF2-40B4-BE49-F238E27FC236}">
                <a16:creationId xmlns:a16="http://schemas.microsoft.com/office/drawing/2014/main" id="{D050D277-9C3D-4757-AEEB-C5D290E8521A}"/>
              </a:ext>
            </a:extLst>
          </p:cNvPr>
          <p:cNvPicPr>
            <a:picLocks noChangeAspect="1"/>
          </p:cNvPicPr>
          <p:nvPr/>
        </p:nvPicPr>
        <p:blipFill>
          <a:blip r:embed="rId3"/>
          <a:stretch>
            <a:fillRect/>
          </a:stretch>
        </p:blipFill>
        <p:spPr>
          <a:xfrm>
            <a:off x="4838029" y="1125087"/>
            <a:ext cx="3655435" cy="5444126"/>
          </a:xfrm>
          <a:prstGeom prst="rect">
            <a:avLst/>
          </a:prstGeom>
        </p:spPr>
      </p:pic>
      <p:sp>
        <p:nvSpPr>
          <p:cNvPr id="10" name="テキスト ボックス 9">
            <a:extLst>
              <a:ext uri="{FF2B5EF4-FFF2-40B4-BE49-F238E27FC236}">
                <a16:creationId xmlns:a16="http://schemas.microsoft.com/office/drawing/2014/main" id="{4C2D4823-BB90-41C7-BB6A-6D8AA476742B}"/>
              </a:ext>
            </a:extLst>
          </p:cNvPr>
          <p:cNvSpPr txBox="1"/>
          <p:nvPr/>
        </p:nvSpPr>
        <p:spPr>
          <a:xfrm>
            <a:off x="7629240" y="6461491"/>
            <a:ext cx="973408" cy="215444"/>
          </a:xfrm>
          <a:prstGeom prst="rect">
            <a:avLst/>
          </a:prstGeom>
          <a:solidFill>
            <a:schemeClr val="bg1"/>
          </a:solidFill>
          <a:ln>
            <a:solidFill>
              <a:schemeClr val="tx1"/>
            </a:solidFill>
          </a:ln>
        </p:spPr>
        <p:txBody>
          <a:bodyPr wrap="square" lIns="0" tIns="0" rIns="0" bIns="0" rtlCol="0">
            <a:spAutoFit/>
          </a:bodyPr>
          <a:lstStyle/>
          <a:p>
            <a:pPr algn="ctr"/>
            <a:r>
              <a:rPr lang="ja-JP" altLang="en-US" sz="1400" dirty="0">
                <a:solidFill>
                  <a:schemeClr val="bg2">
                    <a:lumMod val="50000"/>
                  </a:schemeClr>
                </a:solidFill>
                <a:latin typeface="Meiryo UI" panose="020B0604030504040204" pitchFamily="50" charset="-128"/>
                <a:ea typeface="Meiryo UI" panose="020B0604030504040204" pitchFamily="50" charset="-128"/>
                <a:hlinkClick r:id="rId4" action="ppaction://hlinksldjump">
                  <a:extLst>
                    <a:ext uri="{A12FA001-AC4F-418D-AE19-62706E023703}">
                      <ahyp:hlinkClr xmlns:ahyp="http://schemas.microsoft.com/office/drawing/2018/hyperlinkcolor" val="tx"/>
                    </a:ext>
                  </a:extLst>
                </a:hlinkClick>
              </a:rPr>
              <a:t>関連</a:t>
            </a:r>
            <a:r>
              <a:rPr lang="en-US" altLang="ja-JP" sz="1400" dirty="0">
                <a:solidFill>
                  <a:schemeClr val="bg2">
                    <a:lumMod val="50000"/>
                  </a:schemeClr>
                </a:solidFill>
                <a:latin typeface="Meiryo UI" panose="020B0604030504040204" pitchFamily="50" charset="-128"/>
                <a:ea typeface="Meiryo UI" panose="020B0604030504040204" pitchFamily="50" charset="-128"/>
                <a:hlinkClick r:id="rId4" action="ppaction://hlinksldjump">
                  <a:extLst>
                    <a:ext uri="{A12FA001-AC4F-418D-AE19-62706E023703}">
                      <ahyp:hlinkClr xmlns:ahyp="http://schemas.microsoft.com/office/drawing/2018/hyperlinkcolor" val="tx"/>
                    </a:ext>
                  </a:extLst>
                </a:hlinkClick>
              </a:rPr>
              <a:t>P72</a:t>
            </a:r>
            <a:endParaRPr kumimoji="1" lang="ja-JP" altLang="en-US" sz="1400" dirty="0">
              <a:solidFill>
                <a:schemeClr val="bg2">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68235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schemeClr val="bg1"/>
                </a:solidFill>
                <a:latin typeface="Meiryo UI" pitchFamily="50" charset="-128"/>
                <a:ea typeface="Meiryo UI" pitchFamily="50" charset="-128"/>
                <a:cs typeface="Meiryo UI" pitchFamily="50" charset="-128"/>
              </a:rPr>
              <a:t>４</a:t>
            </a:r>
            <a:r>
              <a:rPr kumimoji="1" lang="en-US" altLang="ja-JP"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rPr>
              <a:t>.</a:t>
            </a:r>
            <a:r>
              <a:rPr kumimoji="1" lang="ja-JP" altLang="en-US" sz="2800" dirty="0">
                <a:solidFill>
                  <a:schemeClr val="bg1"/>
                </a:solidFill>
                <a:latin typeface="Meiryo UI" panose="020B0604030504040204" pitchFamily="50" charset="-128"/>
                <a:ea typeface="Meiryo UI" panose="020B0604030504040204" pitchFamily="50" charset="-128"/>
              </a:rPr>
              <a:t>現計画の検証、課題抽出及び取組方針</a:t>
            </a:r>
            <a:endParaRPr kumimoji="1" lang="ja-JP" altLang="en-US"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endParaRPr>
          </a:p>
        </p:txBody>
      </p:sp>
      <p:sp>
        <p:nvSpPr>
          <p:cNvPr id="6" name="テキスト ボックス 5">
            <a:extLst>
              <a:ext uri="{FF2B5EF4-FFF2-40B4-BE49-F238E27FC236}">
                <a16:creationId xmlns:a16="http://schemas.microsoft.com/office/drawing/2014/main" id="{0777142B-D0A3-5606-4205-70667392AD44}"/>
              </a:ext>
            </a:extLst>
          </p:cNvPr>
          <p:cNvSpPr txBox="1"/>
          <p:nvPr/>
        </p:nvSpPr>
        <p:spPr>
          <a:xfrm>
            <a:off x="95417" y="1163378"/>
            <a:ext cx="3756503" cy="5786199"/>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100" dirty="0">
                <a:effectLst/>
              </a:rPr>
              <a:t>【</a:t>
            </a:r>
            <a:r>
              <a:rPr lang="ja-JP" altLang="en-US" sz="1200" kern="100" dirty="0">
                <a:effectLst/>
              </a:rPr>
              <a:t>現計画</a:t>
            </a:r>
            <a:r>
              <a:rPr lang="ja-JP" altLang="en-US" sz="1200" kern="100" dirty="0"/>
              <a:t>の記載内容</a:t>
            </a:r>
            <a:r>
              <a:rPr lang="en-US" altLang="ja-JP" sz="1200" kern="100" dirty="0">
                <a:effectLst/>
              </a:rPr>
              <a:t>】</a:t>
            </a:r>
          </a:p>
          <a:p>
            <a:pPr marL="0" marR="0" lvl="0" indent="0" algn="l" defTabSz="925513" rtl="0" eaLnBrk="1" fontAlgn="auto" latinLnBrk="0" hangingPunct="1">
              <a:lnSpc>
                <a:spcPct val="100000"/>
              </a:lnSpc>
              <a:spcBef>
                <a:spcPts val="0"/>
              </a:spcBef>
              <a:spcAft>
                <a:spcPts val="0"/>
              </a:spcAft>
              <a:buClrTx/>
              <a:buSzTx/>
              <a:buFontTx/>
              <a:buNone/>
              <a:tabLst/>
              <a:defRPr/>
            </a:pPr>
            <a:r>
              <a:rPr lang="ja-JP" altLang="en-US" sz="1200" kern="100" dirty="0"/>
              <a:t>年度毎の故障記録及び改築・修繕経歴等の内容を記録し、設備の状況を把握する。</a:t>
            </a: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r>
              <a:rPr lang="ja-JP" altLang="en-US" sz="1200" kern="100" dirty="0"/>
              <a:t>・基礎データは、事務所毎に業務ごとに分類し、管理・蓄積を行う。</a:t>
            </a:r>
          </a:p>
          <a:p>
            <a:pPr marL="0" marR="0" lvl="0" indent="0" algn="l" defTabSz="925513" rtl="0" eaLnBrk="1" fontAlgn="auto" latinLnBrk="0" hangingPunct="1">
              <a:lnSpc>
                <a:spcPct val="100000"/>
              </a:lnSpc>
              <a:spcBef>
                <a:spcPts val="0"/>
              </a:spcBef>
              <a:spcAft>
                <a:spcPts val="0"/>
              </a:spcAft>
              <a:buClrTx/>
              <a:buSzTx/>
              <a:buFontTx/>
              <a:buNone/>
              <a:tabLst/>
              <a:defRPr/>
            </a:pPr>
            <a:r>
              <a:rPr lang="ja-JP" altLang="en-US" sz="1200" kern="100" dirty="0"/>
              <a:t>・現況調査票は基礎データを元に設備毎に管理・蓄積を行う。</a:t>
            </a:r>
          </a:p>
          <a:p>
            <a:pPr marL="0" marR="0" lvl="0" indent="0" algn="l" defTabSz="925513" rtl="0" eaLnBrk="1" fontAlgn="auto" latinLnBrk="0" hangingPunct="1">
              <a:lnSpc>
                <a:spcPct val="100000"/>
              </a:lnSpc>
              <a:spcBef>
                <a:spcPts val="0"/>
              </a:spcBef>
              <a:spcAft>
                <a:spcPts val="0"/>
              </a:spcAft>
              <a:buClrTx/>
              <a:buSzTx/>
              <a:buFontTx/>
              <a:buNone/>
              <a:tabLst/>
              <a:defRPr/>
            </a:pPr>
            <a:r>
              <a:rPr lang="ja-JP" altLang="en-US" sz="1200" kern="100" dirty="0"/>
              <a:t>・各事務所は、データを管理する管理責任者を定める。管理責任者は、適宜データの入力（蓄積）状況を管理するとともに予算要求時または年度末に蓄積状況を確認する。</a:t>
            </a:r>
          </a:p>
          <a:p>
            <a:pPr marL="0" marR="0" lvl="0" indent="0" algn="l" defTabSz="925513" rtl="0" eaLnBrk="1" fontAlgn="auto" latinLnBrk="0" hangingPunct="1">
              <a:lnSpc>
                <a:spcPct val="100000"/>
              </a:lnSpc>
              <a:spcBef>
                <a:spcPts val="0"/>
              </a:spcBef>
              <a:spcAft>
                <a:spcPts val="0"/>
              </a:spcAft>
              <a:buClrTx/>
              <a:buSzTx/>
              <a:buFontTx/>
              <a:buNone/>
              <a:tabLst/>
              <a:defRPr/>
            </a:pPr>
            <a:r>
              <a:rPr lang="ja-JP" altLang="en-US" sz="1200" kern="100" dirty="0"/>
              <a:t>・河川室は、事務所毎に管理・蓄積されたデータの内、建設</a:t>
            </a:r>
            <a:r>
              <a:rPr lang="en-US" altLang="ja-JP" sz="1200" kern="100" dirty="0"/>
              <a:t>CALS </a:t>
            </a:r>
            <a:r>
              <a:rPr lang="ja-JP" altLang="en-US" sz="1200" kern="100" dirty="0"/>
              <a:t>に保存されるデータについて、年度末に蓄積状況を確認する。</a:t>
            </a:r>
          </a:p>
          <a:p>
            <a:pPr marL="0" marR="0" lvl="0" indent="0" algn="l" defTabSz="925513" rtl="0" eaLnBrk="1" fontAlgn="auto" latinLnBrk="0" hangingPunct="1">
              <a:lnSpc>
                <a:spcPct val="100000"/>
              </a:lnSpc>
              <a:spcBef>
                <a:spcPts val="0"/>
              </a:spcBef>
              <a:spcAft>
                <a:spcPts val="0"/>
              </a:spcAft>
              <a:buClrTx/>
              <a:buSzTx/>
              <a:buFontTx/>
              <a:buNone/>
              <a:tabLst/>
              <a:defRPr/>
            </a:pPr>
            <a:r>
              <a:rPr lang="ja-JP" altLang="en-US" sz="1200" kern="100" dirty="0"/>
              <a:t>・データ管理は建設</a:t>
            </a:r>
            <a:r>
              <a:rPr lang="en-US" altLang="ja-JP" sz="1200" kern="100" dirty="0"/>
              <a:t>CALS </a:t>
            </a:r>
            <a:r>
              <a:rPr lang="ja-JP" altLang="en-US" sz="1200" kern="100" dirty="0"/>
              <a:t>を基本とする、データ蓄積、活用に対応しがたい場合は市販ソフトを活用しつつ建設</a:t>
            </a:r>
            <a:r>
              <a:rPr lang="en-US" altLang="ja-JP" sz="1200" kern="100" dirty="0"/>
              <a:t>CALS </a:t>
            </a:r>
            <a:r>
              <a:rPr lang="ja-JP" altLang="en-US" sz="1200" kern="100" dirty="0"/>
              <a:t>に連携するなど、柔軟な運用を検討する。</a:t>
            </a: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図 </a:t>
            </a:r>
            <a:r>
              <a:rPr kumimoji="1" lang="en-US" altLang="ja-JP" sz="10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4.4-1</a:t>
            </a:r>
            <a:r>
              <a:rPr kumimoji="1" lang="ja-JP" altLang="en-US" sz="10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　各種データの活用と保存先</a:t>
            </a:r>
            <a:endParaRPr kumimoji="1" lang="en-US" altLang="ja-JP" sz="10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p:txBody>
      </p:sp>
      <p:sp>
        <p:nvSpPr>
          <p:cNvPr id="12" name="フローチャート: 組合せ 11">
            <a:extLst>
              <a:ext uri="{FF2B5EF4-FFF2-40B4-BE49-F238E27FC236}">
                <a16:creationId xmlns:a16="http://schemas.microsoft.com/office/drawing/2014/main" id="{F965D7DF-BA96-68D1-1D48-00C7FD7194FE}"/>
              </a:ext>
            </a:extLst>
          </p:cNvPr>
          <p:cNvSpPr/>
          <p:nvPr/>
        </p:nvSpPr>
        <p:spPr>
          <a:xfrm rot="16200000">
            <a:off x="3305248" y="2118441"/>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263A9270-4CEC-47C6-9D17-3A6A5BD32D7D}"/>
              </a:ext>
            </a:extLst>
          </p:cNvPr>
          <p:cNvSpPr txBox="1"/>
          <p:nvPr/>
        </p:nvSpPr>
        <p:spPr>
          <a:xfrm>
            <a:off x="4372692" y="1193267"/>
            <a:ext cx="4509727" cy="1049739"/>
          </a:xfrm>
          <a:prstGeom prst="rect">
            <a:avLst/>
          </a:prstGeom>
          <a:noFill/>
          <a:ln>
            <a:solidFill>
              <a:schemeClr val="tx1"/>
            </a:solidFill>
          </a:ln>
        </p:spPr>
        <p:txBody>
          <a:bodyPr wrap="square" rtlCol="0">
            <a:noAutofit/>
          </a:bodyPr>
          <a:lstStyle/>
          <a:p>
            <a:pPr algn="just"/>
            <a:r>
              <a:rPr lang="en-US" altLang="ja-JP" sz="1200" kern="100" dirty="0">
                <a:effectLst/>
              </a:rPr>
              <a:t>【</a:t>
            </a:r>
            <a:r>
              <a:rPr lang="ja-JP" altLang="en-US" sz="1200" kern="100" dirty="0">
                <a:effectLst/>
              </a:rPr>
              <a:t>検証</a:t>
            </a:r>
            <a:r>
              <a:rPr lang="en-US" altLang="ja-JP" sz="1200" kern="100" dirty="0">
                <a:effectLst/>
              </a:rPr>
              <a:t>】</a:t>
            </a:r>
          </a:p>
          <a:p>
            <a:pPr algn="just"/>
            <a:r>
              <a:rPr lang="ja-JP" altLang="en-US" sz="1200" kern="100" dirty="0"/>
              <a:t>　　　Ａ：実施</a:t>
            </a:r>
            <a:r>
              <a:rPr lang="ja-JP" altLang="en-US" sz="1200" kern="100" dirty="0">
                <a:effectLst/>
              </a:rPr>
              <a:t>状況　　　　　　　　△</a:t>
            </a:r>
            <a:r>
              <a:rPr lang="ja-JP" altLang="en-US" sz="1200" kern="100" dirty="0"/>
              <a:t>　</a:t>
            </a:r>
            <a:endParaRPr lang="en-US" altLang="ja-JP" sz="1200" kern="100" dirty="0"/>
          </a:p>
          <a:p>
            <a:pPr algn="just"/>
            <a:r>
              <a:rPr lang="ja-JP" altLang="en-US" sz="1200" kern="100" dirty="0">
                <a:effectLst/>
              </a:rPr>
              <a:t>　　　Ｂ：実施評価　　　　　　　　〇</a:t>
            </a:r>
            <a:r>
              <a:rPr lang="ja-JP" altLang="en-US" sz="1200" kern="100" dirty="0"/>
              <a:t>　　</a:t>
            </a:r>
            <a:endParaRPr lang="en-US" altLang="ja-JP" sz="1200" kern="100" dirty="0"/>
          </a:p>
          <a:p>
            <a:pPr algn="just"/>
            <a:r>
              <a:rPr lang="ja-JP" altLang="en-US" sz="1200" kern="100" dirty="0">
                <a:effectLst/>
              </a:rPr>
              <a:t>　　　Ｃ：</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将来</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a:t>
            </a:r>
            <a:r>
              <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rPr>
              <a:t>10</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年後の運用）　</a:t>
            </a:r>
            <a:r>
              <a:rPr lang="ja-JP" altLang="en-US" sz="1200" kern="100" dirty="0">
                <a:effectLst/>
              </a:rPr>
              <a:t>　△</a:t>
            </a:r>
            <a:endParaRPr lang="en-US" altLang="ja-JP" sz="1200" kern="100" dirty="0">
              <a:effectLst/>
            </a:endParaRPr>
          </a:p>
          <a:p>
            <a:pPr algn="just"/>
            <a:endParaRPr lang="en-US" altLang="ja-JP" sz="1200" kern="100" dirty="0">
              <a:effectLst/>
            </a:endParaRPr>
          </a:p>
          <a:p>
            <a:pPr algn="just"/>
            <a:endParaRPr lang="en-US" altLang="ja-JP" sz="1200" kern="100" dirty="0">
              <a:effectLst/>
            </a:endParaRPr>
          </a:p>
          <a:p>
            <a:pPr algn="just"/>
            <a:endParaRPr lang="en-US" altLang="ja-JP" sz="1200" kern="100" dirty="0">
              <a:effectLst/>
            </a:endParaRPr>
          </a:p>
          <a:p>
            <a:pPr algn="just"/>
            <a:endParaRPr lang="en-US" altLang="ja-JP" sz="1200" kern="100" dirty="0">
              <a:effectLst/>
            </a:endParaRPr>
          </a:p>
        </p:txBody>
      </p:sp>
      <p:sp>
        <p:nvSpPr>
          <p:cNvPr id="18" name="テキスト ボックス 17">
            <a:extLst>
              <a:ext uri="{FF2B5EF4-FFF2-40B4-BE49-F238E27FC236}">
                <a16:creationId xmlns:a16="http://schemas.microsoft.com/office/drawing/2014/main" id="{DBC5B5C4-BC2D-4308-ACBC-35C43BD29890}"/>
              </a:ext>
            </a:extLst>
          </p:cNvPr>
          <p:cNvSpPr txBox="1"/>
          <p:nvPr/>
        </p:nvSpPr>
        <p:spPr>
          <a:xfrm>
            <a:off x="4363524" y="2644665"/>
            <a:ext cx="4509727" cy="830997"/>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effectLst/>
              </a:rPr>
              <a:t>課題</a:t>
            </a:r>
            <a:r>
              <a:rPr lang="en-US" altLang="ja-JP" sz="1200" kern="100" dirty="0">
                <a:effectLst/>
              </a:rPr>
              <a:t>】</a:t>
            </a:r>
            <a:endParaRPr lang="en-US" altLang="ja-JP" sz="1200" kern="100" dirty="0"/>
          </a:p>
          <a:p>
            <a:pPr algn="just"/>
            <a:r>
              <a:rPr lang="ja-JP" altLang="en-US" sz="1200" kern="100" dirty="0"/>
              <a:t>・点検結果は電子化しているが、データ蓄積による活用が十分</a:t>
            </a:r>
            <a:endParaRPr lang="en-US" altLang="ja-JP" sz="1200" kern="100" dirty="0"/>
          </a:p>
          <a:p>
            <a:pPr algn="just"/>
            <a:r>
              <a:rPr lang="ja-JP" altLang="en-US" sz="1200" kern="100" dirty="0"/>
              <a:t>　にできていない</a:t>
            </a:r>
            <a:r>
              <a:rPr lang="ja-JP" altLang="en-US" sz="1200" kern="100" dirty="0">
                <a:solidFill>
                  <a:prstClr val="black"/>
                </a:solidFill>
                <a:latin typeface="Trebuchet MS"/>
                <a:ea typeface="HGｺﾞｼｯｸM" panose="020B0609000000000000" pitchFamily="49" charset="-128"/>
              </a:rPr>
              <a:t>。　</a:t>
            </a:r>
            <a:endParaRPr lang="en-US" altLang="ja-JP" sz="1200" kern="100" dirty="0">
              <a:solidFill>
                <a:prstClr val="black"/>
              </a:solidFill>
              <a:latin typeface="Trebuchet MS"/>
              <a:ea typeface="HGｺﾞｼｯｸM" panose="020B0609000000000000" pitchFamily="49" charset="-128"/>
            </a:endParaRPr>
          </a:p>
          <a:p>
            <a:pPr algn="just"/>
            <a:endParaRPr lang="ja-JP" altLang="en-US" sz="1200" kern="100" dirty="0"/>
          </a:p>
        </p:txBody>
      </p:sp>
      <p:sp>
        <p:nvSpPr>
          <p:cNvPr id="19" name="テキスト ボックス 18">
            <a:extLst>
              <a:ext uri="{FF2B5EF4-FFF2-40B4-BE49-F238E27FC236}">
                <a16:creationId xmlns:a16="http://schemas.microsoft.com/office/drawing/2014/main" id="{F8157DB0-1130-481B-9685-C401667DB2C9}"/>
              </a:ext>
            </a:extLst>
          </p:cNvPr>
          <p:cNvSpPr txBox="1"/>
          <p:nvPr/>
        </p:nvSpPr>
        <p:spPr>
          <a:xfrm>
            <a:off x="4342492" y="3986435"/>
            <a:ext cx="4509727" cy="1200329"/>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t>取組方針</a:t>
            </a:r>
            <a:r>
              <a:rPr lang="en-US" altLang="ja-JP" sz="1200" kern="100" dirty="0">
                <a:effectLst/>
              </a:rPr>
              <a:t>】</a:t>
            </a:r>
          </a:p>
          <a:p>
            <a:r>
              <a:rPr lang="ja-JP" altLang="en-US" sz="1200" kern="100" dirty="0">
                <a:effectLst/>
              </a:rPr>
              <a:t>・防災施設であり、常時稼働していないため、計測頻度は少な</a:t>
            </a:r>
            <a:endParaRPr lang="en-US" altLang="ja-JP" sz="1200" kern="100" dirty="0">
              <a:effectLst/>
            </a:endParaRPr>
          </a:p>
          <a:p>
            <a:r>
              <a:rPr lang="ja-JP" altLang="en-US" sz="1200" kern="100" dirty="0">
                <a:effectLst/>
              </a:rPr>
              <a:t>　いが、各種計測値（振動値、絶縁抵抗値など）をもとに傾向</a:t>
            </a:r>
            <a:endParaRPr lang="en-US" altLang="ja-JP" sz="1200" kern="100" dirty="0">
              <a:effectLst/>
            </a:endParaRPr>
          </a:p>
          <a:p>
            <a:r>
              <a:rPr lang="ja-JP" altLang="en-US" sz="1200" kern="100" dirty="0"/>
              <a:t>　</a:t>
            </a:r>
            <a:r>
              <a:rPr lang="ja-JP" altLang="en-US" sz="1200" kern="100" dirty="0">
                <a:effectLst/>
              </a:rPr>
              <a:t>管理を行い、設備の劣化状況の判定に利用するなど、蓄積</a:t>
            </a:r>
            <a:endParaRPr lang="en-US" altLang="ja-JP" sz="1200" kern="100" dirty="0">
              <a:effectLst/>
            </a:endParaRPr>
          </a:p>
          <a:p>
            <a:r>
              <a:rPr lang="ja-JP" altLang="en-US" sz="1200" kern="100" dirty="0"/>
              <a:t>　</a:t>
            </a:r>
            <a:r>
              <a:rPr lang="ja-JP" altLang="en-US" sz="1200" kern="100" dirty="0">
                <a:effectLst/>
              </a:rPr>
              <a:t>データの活用を進める。</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20" name="フローチャート: 組合せ 19">
            <a:extLst>
              <a:ext uri="{FF2B5EF4-FFF2-40B4-BE49-F238E27FC236}">
                <a16:creationId xmlns:a16="http://schemas.microsoft.com/office/drawing/2014/main" id="{53C9D331-A70F-4FEC-818B-A2E871313980}"/>
              </a:ext>
            </a:extLst>
          </p:cNvPr>
          <p:cNvSpPr/>
          <p:nvPr/>
        </p:nvSpPr>
        <p:spPr>
          <a:xfrm>
            <a:off x="5702786" y="2431383"/>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フローチャート: 組合せ 20">
            <a:extLst>
              <a:ext uri="{FF2B5EF4-FFF2-40B4-BE49-F238E27FC236}">
                <a16:creationId xmlns:a16="http://schemas.microsoft.com/office/drawing/2014/main" id="{74EA260E-963D-473B-B0AF-A405B4D635CF}"/>
              </a:ext>
            </a:extLst>
          </p:cNvPr>
          <p:cNvSpPr/>
          <p:nvPr/>
        </p:nvSpPr>
        <p:spPr>
          <a:xfrm>
            <a:off x="5674079" y="3752082"/>
            <a:ext cx="1614115" cy="114895"/>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a:extLst>
              <a:ext uri="{FF2B5EF4-FFF2-40B4-BE49-F238E27FC236}">
                <a16:creationId xmlns:a16="http://schemas.microsoft.com/office/drawing/2014/main" id="{7C6419F0-EE0F-4ABD-9715-65F927E041CE}"/>
              </a:ext>
            </a:extLst>
          </p:cNvPr>
          <p:cNvPicPr>
            <a:picLocks noChangeAspect="1"/>
          </p:cNvPicPr>
          <p:nvPr/>
        </p:nvPicPr>
        <p:blipFill>
          <a:blip r:embed="rId3"/>
          <a:stretch>
            <a:fillRect/>
          </a:stretch>
        </p:blipFill>
        <p:spPr>
          <a:xfrm>
            <a:off x="317788" y="4695408"/>
            <a:ext cx="3154660" cy="1790967"/>
          </a:xfrm>
          <a:prstGeom prst="rect">
            <a:avLst/>
          </a:prstGeom>
        </p:spPr>
      </p:pic>
      <p:sp>
        <p:nvSpPr>
          <p:cNvPr id="14" name="スライド番号プレースホルダー 3">
            <a:extLst>
              <a:ext uri="{FF2B5EF4-FFF2-40B4-BE49-F238E27FC236}">
                <a16:creationId xmlns:a16="http://schemas.microsoft.com/office/drawing/2014/main" id="{26DC1205-64F6-4746-93C6-1583FAC9B833}"/>
              </a:ext>
            </a:extLst>
          </p:cNvPr>
          <p:cNvSpPr txBox="1">
            <a:spLocks/>
          </p:cNvSpPr>
          <p:nvPr/>
        </p:nvSpPr>
        <p:spPr>
          <a:xfrm>
            <a:off x="8429787" y="6445705"/>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76</a:t>
            </a:fld>
            <a:endParaRPr lang="ja-JP" altLang="en-US" dirty="0"/>
          </a:p>
        </p:txBody>
      </p:sp>
      <p:sp>
        <p:nvSpPr>
          <p:cNvPr id="22" name="テキスト ボックス 21">
            <a:extLst>
              <a:ext uri="{FF2B5EF4-FFF2-40B4-BE49-F238E27FC236}">
                <a16:creationId xmlns:a16="http://schemas.microsoft.com/office/drawing/2014/main" id="{863DB6FC-4E4A-4B24-9115-A9BC0AB692A9}"/>
              </a:ext>
            </a:extLst>
          </p:cNvPr>
          <p:cNvSpPr txBox="1"/>
          <p:nvPr/>
        </p:nvSpPr>
        <p:spPr>
          <a:xfrm>
            <a:off x="-13856" y="530772"/>
            <a:ext cx="9144000" cy="461665"/>
          </a:xfrm>
          <a:prstGeom prst="rect">
            <a:avLst/>
          </a:prstGeom>
          <a:solidFill>
            <a:srgbClr val="FFD653"/>
          </a:solidFill>
          <a:ln w="19050">
            <a:noFill/>
          </a:ln>
        </p:spPr>
        <p:txBody>
          <a:bodyPr wrap="square" rtlCol="0">
            <a:spAutoFit/>
          </a:bodyPr>
          <a:lstStyle/>
          <a:p>
            <a:r>
              <a:rPr lang="en-US" altLang="ja-JP" sz="2400" dirty="0">
                <a:latin typeface="Meiryo UI" pitchFamily="50" charset="-128"/>
                <a:ea typeface="Meiryo UI" pitchFamily="50" charset="-128"/>
                <a:cs typeface="Meiryo UI" pitchFamily="50" charset="-128"/>
              </a:rPr>
              <a:t>【</a:t>
            </a:r>
            <a:r>
              <a:rPr lang="ja-JP" altLang="en-US" sz="2400" dirty="0">
                <a:latin typeface="Meiryo UI" pitchFamily="50" charset="-128"/>
                <a:ea typeface="Meiryo UI" pitchFamily="50" charset="-128"/>
                <a:cs typeface="Meiryo UI" pitchFamily="50" charset="-128"/>
              </a:rPr>
              <a:t>第１回設備部会資料</a:t>
            </a:r>
            <a:r>
              <a:rPr lang="en-US" altLang="ja-JP" sz="2400" dirty="0">
                <a:latin typeface="Meiryo UI" pitchFamily="50" charset="-128"/>
                <a:ea typeface="Meiryo UI" pitchFamily="50" charset="-128"/>
                <a:cs typeface="Meiryo UI" pitchFamily="50" charset="-128"/>
              </a:rPr>
              <a:t>】</a:t>
            </a:r>
            <a:r>
              <a:rPr lang="ja-JP" altLang="en-US" sz="2400" dirty="0">
                <a:latin typeface="Meiryo UI" pitchFamily="50" charset="-128"/>
                <a:ea typeface="Meiryo UI" pitchFamily="50" charset="-128"/>
                <a:cs typeface="Meiryo UI" pitchFamily="50" charset="-128"/>
              </a:rPr>
              <a:t>　</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⑭データの蓄積・管理</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河川設備</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endParaRPr lang="en-US" altLang="ja-JP" sz="2400" dirty="0">
              <a:latin typeface="Meiryo UI" pitchFamily="50" charset="-128"/>
              <a:ea typeface="Meiryo UI" pitchFamily="50" charset="-128"/>
              <a:cs typeface="Meiryo UI" pitchFamily="50" charset="-128"/>
            </a:endParaRPr>
          </a:p>
        </p:txBody>
      </p:sp>
      <p:sp>
        <p:nvSpPr>
          <p:cNvPr id="2" name="テキスト ボックス 1">
            <a:extLst>
              <a:ext uri="{FF2B5EF4-FFF2-40B4-BE49-F238E27FC236}">
                <a16:creationId xmlns:a16="http://schemas.microsoft.com/office/drawing/2014/main" id="{86DFB221-C21A-A722-7779-663BA4075AC1}"/>
              </a:ext>
            </a:extLst>
          </p:cNvPr>
          <p:cNvSpPr txBox="1"/>
          <p:nvPr/>
        </p:nvSpPr>
        <p:spPr>
          <a:xfrm>
            <a:off x="7466368" y="93272"/>
            <a:ext cx="1517650" cy="307777"/>
          </a:xfrm>
          <a:prstGeom prst="rect">
            <a:avLst/>
          </a:prstGeom>
          <a:noFill/>
        </p:spPr>
        <p:txBody>
          <a:bodyPr wrap="square">
            <a:spAutoFit/>
          </a:bodyPr>
          <a:lstStyle/>
          <a:p>
            <a:r>
              <a:rPr kumimoji="1" lang="ja-JP" altLang="en-US" sz="1400" dirty="0">
                <a:solidFill>
                  <a:schemeClr val="bg1"/>
                </a:solidFill>
                <a:latin typeface="Meiryo UI" panose="020B0604030504040204" pitchFamily="50" charset="-128"/>
                <a:ea typeface="Meiryo UI" panose="020B0604030504040204" pitchFamily="50" charset="-128"/>
              </a:rPr>
              <a:t>資料２－④ー２</a:t>
            </a:r>
          </a:p>
        </p:txBody>
      </p:sp>
    </p:spTree>
    <p:extLst>
      <p:ext uri="{BB962C8B-B14F-4D97-AF65-F5344CB8AC3E}">
        <p14:creationId xmlns:p14="http://schemas.microsoft.com/office/powerpoint/2010/main" val="1624701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0E64AEF-306F-0386-EBBB-2C3EC575DECB}"/>
              </a:ext>
            </a:extLst>
          </p:cNvPr>
          <p:cNvSpPr txBox="1"/>
          <p:nvPr/>
        </p:nvSpPr>
        <p:spPr>
          <a:xfrm>
            <a:off x="2170" y="0"/>
            <a:ext cx="9141830" cy="461665"/>
          </a:xfrm>
          <a:prstGeom prst="rect">
            <a:avLst/>
          </a:prstGeom>
          <a:solidFill>
            <a:srgbClr val="002060"/>
          </a:solidFill>
        </p:spPr>
        <p:txBody>
          <a:bodyPr wrap="square" rtlCol="0">
            <a:spAutoFit/>
          </a:bodyPr>
          <a:lstStyle/>
          <a:p>
            <a:r>
              <a:rPr lang="ja-JP" altLang="en-US" sz="2400" dirty="0">
                <a:solidFill>
                  <a:schemeClr val="bg1"/>
                </a:solidFill>
                <a:latin typeface="Meiryo UI" pitchFamily="50" charset="-128"/>
                <a:ea typeface="Meiryo UI" pitchFamily="50" charset="-128"/>
                <a:cs typeface="Meiryo UI" pitchFamily="50" charset="-128"/>
              </a:rPr>
              <a:t>■ 行動計画見直し　</a:t>
            </a:r>
            <a:r>
              <a:rPr kumimoji="1" lang="ja-JP" altLang="en-US" sz="24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rPr>
              <a:t>データの蓄積・管理</a:t>
            </a:r>
            <a:r>
              <a:rPr kumimoji="1" lang="en-US" altLang="ja-JP" sz="24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rPr>
              <a:t>《</a:t>
            </a:r>
            <a:r>
              <a:rPr kumimoji="1" lang="ja-JP" altLang="en-US" sz="24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rPr>
              <a:t>河川設備</a:t>
            </a:r>
            <a:r>
              <a:rPr kumimoji="1" lang="en-US" altLang="ja-JP" sz="24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rPr>
              <a:t>》 </a:t>
            </a:r>
            <a:r>
              <a:rPr kumimoji="1" lang="ja-JP" altLang="en-US" sz="24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rPr>
              <a:t>　</a:t>
            </a:r>
            <a:endParaRPr lang="ja-JP" altLang="en-US" sz="2400" dirty="0">
              <a:solidFill>
                <a:schemeClr val="bg1"/>
              </a:solidFill>
              <a:latin typeface="Meiryo UI" pitchFamily="50" charset="-128"/>
              <a:ea typeface="Meiryo UI" pitchFamily="50" charset="-128"/>
              <a:cs typeface="Meiryo UI" pitchFamily="50" charset="-128"/>
            </a:endParaRPr>
          </a:p>
        </p:txBody>
      </p:sp>
      <p:sp>
        <p:nvSpPr>
          <p:cNvPr id="9" name="テキスト ボックス 8">
            <a:extLst>
              <a:ext uri="{FF2B5EF4-FFF2-40B4-BE49-F238E27FC236}">
                <a16:creationId xmlns:a16="http://schemas.microsoft.com/office/drawing/2014/main" id="{484D45B4-1F31-424F-84EC-628F1977B35A}"/>
              </a:ext>
            </a:extLst>
          </p:cNvPr>
          <p:cNvSpPr txBox="1"/>
          <p:nvPr/>
        </p:nvSpPr>
        <p:spPr>
          <a:xfrm>
            <a:off x="101460" y="701276"/>
            <a:ext cx="8941079" cy="6090222"/>
          </a:xfrm>
          <a:prstGeom prst="rect">
            <a:avLst/>
          </a:prstGeom>
          <a:solidFill>
            <a:schemeClr val="bg1"/>
          </a:solidFill>
          <a:ln>
            <a:solidFill>
              <a:schemeClr val="tx1"/>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kern="100" dirty="0">
                <a:effectLst/>
              </a:rPr>
              <a:t>データの蓄積と</a:t>
            </a:r>
            <a:r>
              <a:rPr lang="ja-JP" altLang="en-US" kern="100" dirty="0"/>
              <a:t>管理</a:t>
            </a: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25513" rtl="0" eaLnBrk="1" fontAlgn="auto" latinLnBrk="0" hangingPunct="1">
              <a:lnSpc>
                <a:spcPct val="100000"/>
              </a:lnSpc>
              <a:spcBef>
                <a:spcPts val="0"/>
              </a:spcBef>
              <a:spcAft>
                <a:spcPts val="0"/>
              </a:spcAft>
              <a:buClrTx/>
              <a:buSzTx/>
              <a:buFontTx/>
              <a:buNone/>
              <a:tabLst/>
              <a:defRPr/>
            </a:pPr>
            <a:r>
              <a:rPr lang="ja-JP" altLang="en-US" sz="1200" kern="100" dirty="0"/>
              <a:t>　</a:t>
            </a: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kern="100" dirty="0">
              <a:effectLst/>
            </a:endParaRPr>
          </a:p>
        </p:txBody>
      </p:sp>
      <p:pic>
        <p:nvPicPr>
          <p:cNvPr id="8" name="図 7">
            <a:extLst>
              <a:ext uri="{FF2B5EF4-FFF2-40B4-BE49-F238E27FC236}">
                <a16:creationId xmlns:a16="http://schemas.microsoft.com/office/drawing/2014/main" id="{3C39AABA-533C-4C8C-852C-E07F3D8B79CF}"/>
              </a:ext>
            </a:extLst>
          </p:cNvPr>
          <p:cNvPicPr>
            <a:picLocks noChangeAspect="1"/>
          </p:cNvPicPr>
          <p:nvPr/>
        </p:nvPicPr>
        <p:blipFill>
          <a:blip r:embed="rId2"/>
          <a:stretch>
            <a:fillRect/>
          </a:stretch>
        </p:blipFill>
        <p:spPr>
          <a:xfrm>
            <a:off x="999895" y="2006589"/>
            <a:ext cx="7446068" cy="4602029"/>
          </a:xfrm>
          <a:prstGeom prst="rect">
            <a:avLst/>
          </a:prstGeom>
        </p:spPr>
      </p:pic>
      <p:sp>
        <p:nvSpPr>
          <p:cNvPr id="5" name="吹き出し: 線 4">
            <a:extLst>
              <a:ext uri="{FF2B5EF4-FFF2-40B4-BE49-F238E27FC236}">
                <a16:creationId xmlns:a16="http://schemas.microsoft.com/office/drawing/2014/main" id="{5541C74E-EBD0-4108-A20F-D33DEBAB953A}"/>
              </a:ext>
            </a:extLst>
          </p:cNvPr>
          <p:cNvSpPr/>
          <p:nvPr/>
        </p:nvSpPr>
        <p:spPr>
          <a:xfrm>
            <a:off x="2512816" y="1055557"/>
            <a:ext cx="4561315" cy="606829"/>
          </a:xfrm>
          <a:prstGeom prst="borderCallout1">
            <a:avLst>
              <a:gd name="adj1" fmla="val 103681"/>
              <a:gd name="adj2" fmla="val 37933"/>
              <a:gd name="adj3" fmla="val 201541"/>
              <a:gd name="adj4" fmla="val 66720"/>
            </a:avLst>
          </a:prstGeom>
          <a:solidFill>
            <a:schemeClr val="bg1"/>
          </a:solidFill>
          <a:ln w="3810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chemeClr val="accent6"/>
                </a:solidFill>
              </a:rPr>
              <a:t>防災施設であり、常時稼働していないため、計測頻度は少ないが、</a:t>
            </a:r>
            <a:endParaRPr kumimoji="1" lang="en-US" altLang="ja-JP" sz="1100" dirty="0">
              <a:solidFill>
                <a:schemeClr val="accent6"/>
              </a:solidFill>
            </a:endParaRPr>
          </a:p>
          <a:p>
            <a:r>
              <a:rPr kumimoji="1" lang="ja-JP" altLang="en-US" sz="1100" dirty="0">
                <a:solidFill>
                  <a:schemeClr val="accent6"/>
                </a:solidFill>
              </a:rPr>
              <a:t>各種計測値（振動値、絶縁抵抗値など）をもとに傾向管理を行い、</a:t>
            </a:r>
          </a:p>
          <a:p>
            <a:r>
              <a:rPr kumimoji="1" lang="ja-JP" altLang="en-US" sz="1100" dirty="0">
                <a:solidFill>
                  <a:schemeClr val="accent6"/>
                </a:solidFill>
              </a:rPr>
              <a:t>設備の劣化状況の判定に利用するなど、蓄積データの活用を進める。</a:t>
            </a:r>
          </a:p>
        </p:txBody>
      </p:sp>
      <p:sp>
        <p:nvSpPr>
          <p:cNvPr id="6" name="スライド番号プレースホルダー 3">
            <a:extLst>
              <a:ext uri="{FF2B5EF4-FFF2-40B4-BE49-F238E27FC236}">
                <a16:creationId xmlns:a16="http://schemas.microsoft.com/office/drawing/2014/main" id="{4B5FAA6B-1336-40FF-BD0B-C639600E9B4B}"/>
              </a:ext>
            </a:extLst>
          </p:cNvPr>
          <p:cNvSpPr txBox="1">
            <a:spLocks/>
          </p:cNvSpPr>
          <p:nvPr/>
        </p:nvSpPr>
        <p:spPr>
          <a:xfrm>
            <a:off x="8483600" y="6465912"/>
            <a:ext cx="660400" cy="426963"/>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77</a:t>
            </a:fld>
            <a:endParaRPr lang="ja-JP" altLang="en-US" dirty="0"/>
          </a:p>
        </p:txBody>
      </p:sp>
      <p:sp>
        <p:nvSpPr>
          <p:cNvPr id="2" name="テキスト ボックス 1">
            <a:extLst>
              <a:ext uri="{FF2B5EF4-FFF2-40B4-BE49-F238E27FC236}">
                <a16:creationId xmlns:a16="http://schemas.microsoft.com/office/drawing/2014/main" id="{960F96A0-234E-9D8A-4085-37E994759D46}"/>
              </a:ext>
            </a:extLst>
          </p:cNvPr>
          <p:cNvSpPr txBox="1"/>
          <p:nvPr/>
        </p:nvSpPr>
        <p:spPr>
          <a:xfrm>
            <a:off x="7466368" y="93272"/>
            <a:ext cx="1517650" cy="307777"/>
          </a:xfrm>
          <a:prstGeom prst="rect">
            <a:avLst/>
          </a:prstGeom>
          <a:noFill/>
        </p:spPr>
        <p:txBody>
          <a:bodyPr wrap="square">
            <a:spAutoFit/>
          </a:bodyPr>
          <a:lstStyle/>
          <a:p>
            <a:r>
              <a:rPr kumimoji="1" lang="ja-JP" altLang="en-US" sz="1400" dirty="0">
                <a:solidFill>
                  <a:schemeClr val="bg1"/>
                </a:solidFill>
                <a:latin typeface="Meiryo UI" panose="020B0604030504040204" pitchFamily="50" charset="-128"/>
                <a:ea typeface="Meiryo UI" panose="020B0604030504040204" pitchFamily="50" charset="-128"/>
              </a:rPr>
              <a:t>資料２－④ー２</a:t>
            </a:r>
          </a:p>
        </p:txBody>
      </p:sp>
    </p:spTree>
    <p:extLst>
      <p:ext uri="{BB962C8B-B14F-4D97-AF65-F5344CB8AC3E}">
        <p14:creationId xmlns:p14="http://schemas.microsoft.com/office/powerpoint/2010/main" val="1144912985"/>
      </p:ext>
    </p:extLst>
  </p:cSld>
  <p:clrMapOvr>
    <a:masterClrMapping/>
  </p:clrMapOvr>
</p:sld>
</file>

<file path=ppt/theme/theme1.xml><?xml version="1.0" encoding="utf-8"?>
<a:theme xmlns:a="http://schemas.openxmlformats.org/drawingml/2006/main" name="スリップストリーム">
  <a:themeElements>
    <a:clrScheme name="スリップストリーム">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スリップストリーム">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スリップストリーム">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4A392AD875449443AAA7829C2473F989" ma:contentTypeVersion="6" ma:contentTypeDescription="新しいドキュメントを作成します。" ma:contentTypeScope="" ma:versionID="910b726549f5ea5c5b0da533c2bfbdae">
  <xsd:schema xmlns:xsd="http://www.w3.org/2001/XMLSchema" xmlns:xs="http://www.w3.org/2001/XMLSchema" xmlns:p="http://schemas.microsoft.com/office/2006/metadata/properties" xmlns:ns2="60b12527-e226-4614-b792-74ec134ea487" xmlns:ns3="070d2816-acf1-4867-9480-e239a5331c18" targetNamespace="http://schemas.microsoft.com/office/2006/metadata/properties" ma:root="true" ma:fieldsID="bb2c7f2645d668397f7db443c4d8a8c5" ns2:_="" ns3:_="">
    <xsd:import namespace="60b12527-e226-4614-b792-74ec134ea487"/>
    <xsd:import namespace="070d2816-acf1-4867-9480-e239a5331c1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b12527-e226-4614-b792-74ec134ea4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70d2816-acf1-4867-9480-e239a5331c18" elementFormDefault="qualified">
    <xsd:import namespace="http://schemas.microsoft.com/office/2006/documentManagement/types"/>
    <xsd:import namespace="http://schemas.microsoft.com/office/infopath/2007/PartnerControls"/>
    <xsd:element name="SharedWithUsers" ma:index="11"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537A8C2-C6E1-41B4-B797-BE76C7836C81}">
  <ds:schemaRefs>
    <ds:schemaRef ds:uri="http://schemas.microsoft.com/sharepoint/v3/contenttype/forms"/>
  </ds:schemaRefs>
</ds:datastoreItem>
</file>

<file path=customXml/itemProps2.xml><?xml version="1.0" encoding="utf-8"?>
<ds:datastoreItem xmlns:ds="http://schemas.openxmlformats.org/officeDocument/2006/customXml" ds:itemID="{123580F3-5003-4643-A841-F6D2432542D8}">
  <ds:schemaRefs>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http://www.w3.org/XML/1998/namespace"/>
    <ds:schemaRef ds:uri="http://schemas.microsoft.com/office/infopath/2007/PartnerControls"/>
    <ds:schemaRef ds:uri="4e21aece-359b-4e6f-8f54-c70e1e237c6a"/>
    <ds:schemaRef ds:uri="http://schemas.microsoft.com/sharepoint/v3"/>
    <ds:schemaRef ds:uri="http://purl.org/dc/dcmitype/"/>
    <ds:schemaRef ds:uri="http://purl.org/dc/terms/"/>
  </ds:schemaRefs>
</ds:datastoreItem>
</file>

<file path=customXml/itemProps3.xml><?xml version="1.0" encoding="utf-8"?>
<ds:datastoreItem xmlns:ds="http://schemas.openxmlformats.org/officeDocument/2006/customXml" ds:itemID="{EF27CF09-12C6-4D57-830B-A2733E0B6E75}"/>
</file>

<file path=docProps/app.xml><?xml version="1.0" encoding="utf-8"?>
<Properties xmlns="http://schemas.openxmlformats.org/officeDocument/2006/extended-properties" xmlns:vt="http://schemas.openxmlformats.org/officeDocument/2006/docPropsVTypes">
  <Template>Slipstream</Template>
  <TotalTime>19831</TotalTime>
  <Words>2243</Words>
  <Application>Microsoft Office PowerPoint</Application>
  <PresentationFormat>画面に合わせる (4:3)</PresentationFormat>
  <Paragraphs>306</Paragraphs>
  <Slides>13</Slides>
  <Notes>3</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13</vt:i4>
      </vt:variant>
    </vt:vector>
  </HeadingPairs>
  <TitlesOfParts>
    <vt:vector size="21" baseType="lpstr">
      <vt:lpstr>HGｺﾞｼｯｸM</vt:lpstr>
      <vt:lpstr>HGｺﾞｼｯｸM 見出し</vt:lpstr>
      <vt:lpstr>Meiryo UI</vt:lpstr>
      <vt:lpstr>Calibri</vt:lpstr>
      <vt:lpstr>Century</vt:lpstr>
      <vt:lpstr>Georgia</vt:lpstr>
      <vt:lpstr>Trebuchet MS</vt:lpstr>
      <vt:lpstr>スリップストリーム</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大阪府庁</dc:creator>
  <cp:lastModifiedBy>田村　寧啓</cp:lastModifiedBy>
  <cp:revision>718</cp:revision>
  <cp:lastPrinted>2024-06-18T01:31:47Z</cp:lastPrinted>
  <dcterms:created xsi:type="dcterms:W3CDTF">2013-06-19T04:48:16Z</dcterms:created>
  <dcterms:modified xsi:type="dcterms:W3CDTF">2024-07-04T07:44:18Z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0x0101004A392AD875449443AAA7829C2473F989</vt:lpwstr>
  </property>
</Properties>
</file>