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showSpecialPlsOnTitleSld="0" saveSubsetFonts="1">
  <p:sldMasterIdLst>
    <p:sldMasterId id="2147483660" r:id="rId4"/>
  </p:sldMasterIdLst>
  <p:notesMasterIdLst>
    <p:notesMasterId r:id="rId38"/>
  </p:notesMasterIdLst>
  <p:handoutMasterIdLst>
    <p:handoutMasterId r:id="rId39"/>
  </p:handoutMasterIdLst>
  <p:sldIdLst>
    <p:sldId id="1216" r:id="rId5"/>
    <p:sldId id="1205" r:id="rId6"/>
    <p:sldId id="1284" r:id="rId7"/>
    <p:sldId id="1224" r:id="rId8"/>
    <p:sldId id="1653" r:id="rId9"/>
    <p:sldId id="1757" r:id="rId10"/>
    <p:sldId id="1659" r:id="rId11"/>
    <p:sldId id="1668" r:id="rId12"/>
    <p:sldId id="1669" r:id="rId13"/>
    <p:sldId id="1670" r:id="rId14"/>
    <p:sldId id="1671" r:id="rId15"/>
    <p:sldId id="1658" r:id="rId16"/>
    <p:sldId id="1661" r:id="rId17"/>
    <p:sldId id="1660" r:id="rId18"/>
    <p:sldId id="1662" r:id="rId19"/>
    <p:sldId id="1276" r:id="rId20"/>
    <p:sldId id="1292" r:id="rId21"/>
    <p:sldId id="1672" r:id="rId22"/>
    <p:sldId id="1278" r:id="rId23"/>
    <p:sldId id="1673" r:id="rId24"/>
    <p:sldId id="1674" r:id="rId25"/>
    <p:sldId id="1675" r:id="rId26"/>
    <p:sldId id="1676" r:id="rId27"/>
    <p:sldId id="1677" r:id="rId28"/>
    <p:sldId id="1756" r:id="rId29"/>
    <p:sldId id="1679" r:id="rId30"/>
    <p:sldId id="1223" r:id="rId31"/>
    <p:sldId id="1222" r:id="rId32"/>
    <p:sldId id="1680" r:id="rId33"/>
    <p:sldId id="1227" r:id="rId34"/>
    <p:sldId id="1285" r:id="rId35"/>
    <p:sldId id="1286" r:id="rId36"/>
    <p:sldId id="1287" r:id="rId37"/>
  </p:sldIdLst>
  <p:sldSz cx="9144000" cy="6858000" type="screen4x3"/>
  <p:notesSz cx="6381750" cy="86868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varScale="1">
        <p:scale>
          <a:sx n="113" d="100"/>
          <a:sy n="113" d="100"/>
        </p:scale>
        <p:origin x="797" y="67"/>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Sheet1!$B$2</c:f>
              <c:strCache>
                <c:ptCount val="1"/>
                <c:pt idx="0">
                  <c:v>40年未満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Sheet1!$B$3:$B$5</c:f>
              <c:numCache>
                <c:formatCode>0%</c:formatCode>
                <c:ptCount val="3"/>
                <c:pt idx="0">
                  <c:v>0.7</c:v>
                </c:pt>
                <c:pt idx="1">
                  <c:v>0.52</c:v>
                </c:pt>
                <c:pt idx="2">
                  <c:v>0.32</c:v>
                </c:pt>
              </c:numCache>
            </c:numRef>
          </c:val>
          <c:extLst>
            <c:ext xmlns:c16="http://schemas.microsoft.com/office/drawing/2014/chart" uri="{C3380CC4-5D6E-409C-BE32-E72D297353CC}">
              <c16:uniqueId val="{00000000-BA6E-43CC-B9B1-C5C6DAD96FE4}"/>
            </c:ext>
          </c:extLst>
        </c:ser>
        <c:ser>
          <c:idx val="1"/>
          <c:order val="1"/>
          <c:tx>
            <c:strRef>
              <c:f>Sheet1!$C$2</c:f>
              <c:strCache>
                <c:ptCount val="1"/>
                <c:pt idx="0">
                  <c:v>40年以上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Sheet1!$C$3:$C$5</c:f>
              <c:numCache>
                <c:formatCode>0%</c:formatCode>
                <c:ptCount val="3"/>
                <c:pt idx="0">
                  <c:v>0.3</c:v>
                </c:pt>
                <c:pt idx="1">
                  <c:v>0.48</c:v>
                </c:pt>
                <c:pt idx="2">
                  <c:v>0.68</c:v>
                </c:pt>
              </c:numCache>
            </c:numRef>
          </c:val>
          <c:extLst>
            <c:ext xmlns:c16="http://schemas.microsoft.com/office/drawing/2014/chart" uri="{C3380CC4-5D6E-409C-BE32-E72D297353CC}">
              <c16:uniqueId val="{00000001-BA6E-43CC-B9B1-C5C6DAD96FE4}"/>
            </c:ext>
          </c:extLst>
        </c:ser>
        <c:dLbls>
          <c:showLegendKey val="0"/>
          <c:showVal val="0"/>
          <c:showCatName val="0"/>
          <c:showSerName val="0"/>
          <c:showPercent val="0"/>
          <c:showBubbleSize val="0"/>
        </c:dLbls>
        <c:gapWidth val="150"/>
        <c:overlap val="100"/>
        <c:axId val="35715519"/>
        <c:axId val="35714687"/>
      </c:barChart>
      <c:catAx>
        <c:axId val="3571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4687"/>
        <c:crosses val="autoZero"/>
        <c:auto val="1"/>
        <c:lblAlgn val="ctr"/>
        <c:lblOffset val="100"/>
        <c:noMultiLvlLbl val="0"/>
      </c:catAx>
      <c:valAx>
        <c:axId val="357146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5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Sheet1!$B$2</c:f>
              <c:strCache>
                <c:ptCount val="1"/>
                <c:pt idx="0">
                  <c:v>40年未満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Sheet1!$B$3:$B$5</c:f>
              <c:numCache>
                <c:formatCode>0%</c:formatCode>
                <c:ptCount val="3"/>
                <c:pt idx="0">
                  <c:v>0.4</c:v>
                </c:pt>
                <c:pt idx="1">
                  <c:v>0.23</c:v>
                </c:pt>
                <c:pt idx="2">
                  <c:v>0.14000000000000001</c:v>
                </c:pt>
              </c:numCache>
            </c:numRef>
          </c:val>
          <c:extLst>
            <c:ext xmlns:c16="http://schemas.microsoft.com/office/drawing/2014/chart" uri="{C3380CC4-5D6E-409C-BE32-E72D297353CC}">
              <c16:uniqueId val="{00000000-E02B-4D6E-8C1B-146E3BCF6594}"/>
            </c:ext>
          </c:extLst>
        </c:ser>
        <c:ser>
          <c:idx val="1"/>
          <c:order val="1"/>
          <c:tx>
            <c:strRef>
              <c:f>Sheet1!$C$2</c:f>
              <c:strCache>
                <c:ptCount val="1"/>
                <c:pt idx="0">
                  <c:v>40年以上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Sheet1!$C$3:$C$5</c:f>
              <c:numCache>
                <c:formatCode>0%</c:formatCode>
                <c:ptCount val="3"/>
                <c:pt idx="0">
                  <c:v>0.6</c:v>
                </c:pt>
                <c:pt idx="1">
                  <c:v>0.77</c:v>
                </c:pt>
                <c:pt idx="2">
                  <c:v>0.86</c:v>
                </c:pt>
              </c:numCache>
            </c:numRef>
          </c:val>
          <c:extLst>
            <c:ext xmlns:c16="http://schemas.microsoft.com/office/drawing/2014/chart" uri="{C3380CC4-5D6E-409C-BE32-E72D297353CC}">
              <c16:uniqueId val="{00000001-E02B-4D6E-8C1B-146E3BCF6594}"/>
            </c:ext>
          </c:extLst>
        </c:ser>
        <c:dLbls>
          <c:showLegendKey val="0"/>
          <c:showVal val="0"/>
          <c:showCatName val="0"/>
          <c:showSerName val="0"/>
          <c:showPercent val="0"/>
          <c:showBubbleSize val="0"/>
        </c:dLbls>
        <c:gapWidth val="150"/>
        <c:overlap val="100"/>
        <c:axId val="35715519"/>
        <c:axId val="35714687"/>
      </c:barChart>
      <c:catAx>
        <c:axId val="3571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4687"/>
        <c:crosses val="autoZero"/>
        <c:auto val="1"/>
        <c:lblAlgn val="ctr"/>
        <c:lblOffset val="100"/>
        <c:noMultiLvlLbl val="0"/>
      </c:catAx>
      <c:valAx>
        <c:axId val="357146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5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2765226" cy="434272"/>
          </a:xfrm>
          <a:prstGeom prst="rect">
            <a:avLst/>
          </a:prstGeom>
        </p:spPr>
        <p:txBody>
          <a:bodyPr vert="horz" lIns="82232" tIns="41116" rIns="82232" bIns="411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615043" y="3"/>
            <a:ext cx="2765226" cy="434272"/>
          </a:xfrm>
          <a:prstGeom prst="rect">
            <a:avLst/>
          </a:prstGeom>
        </p:spPr>
        <p:txBody>
          <a:bodyPr vert="horz" lIns="82232" tIns="41116" rIns="82232" bIns="41116" rtlCol="0"/>
          <a:lstStyle>
            <a:lvl1pPr algn="r">
              <a:defRPr sz="1200"/>
            </a:lvl1pPr>
          </a:lstStyle>
          <a:p>
            <a:fld id="{29472AE3-829E-42FD-BDF5-9930118AE71F}" type="datetimeFigureOut">
              <a:rPr kumimoji="1" lang="ja-JP" altLang="en-US" smtClean="0"/>
              <a:t>2024/7/4</a:t>
            </a:fld>
            <a:endParaRPr kumimoji="1" lang="ja-JP" altLang="en-US"/>
          </a:p>
        </p:txBody>
      </p:sp>
      <p:sp>
        <p:nvSpPr>
          <p:cNvPr id="4" name="フッター プレースホルダー 3"/>
          <p:cNvSpPr>
            <a:spLocks noGrp="1"/>
          </p:cNvSpPr>
          <p:nvPr>
            <p:ph type="ftr" sz="quarter" idx="2"/>
          </p:nvPr>
        </p:nvSpPr>
        <p:spPr>
          <a:xfrm>
            <a:off x="10" y="8251148"/>
            <a:ext cx="2765226" cy="434271"/>
          </a:xfrm>
          <a:prstGeom prst="rect">
            <a:avLst/>
          </a:prstGeom>
        </p:spPr>
        <p:txBody>
          <a:bodyPr vert="horz" lIns="82232" tIns="41116" rIns="82232" bIns="411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615043" y="8251148"/>
            <a:ext cx="2765226" cy="434271"/>
          </a:xfrm>
          <a:prstGeom prst="rect">
            <a:avLst/>
          </a:prstGeom>
        </p:spPr>
        <p:txBody>
          <a:bodyPr vert="horz" lIns="82232" tIns="41116" rIns="82232" bIns="41116"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2765226" cy="434272"/>
          </a:xfrm>
          <a:prstGeom prst="rect">
            <a:avLst/>
          </a:prstGeom>
        </p:spPr>
        <p:txBody>
          <a:bodyPr vert="horz" lIns="82232" tIns="41116" rIns="82232" bIns="411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615043" y="3"/>
            <a:ext cx="2765226" cy="434272"/>
          </a:xfrm>
          <a:prstGeom prst="rect">
            <a:avLst/>
          </a:prstGeom>
        </p:spPr>
        <p:txBody>
          <a:bodyPr vert="horz" lIns="82232" tIns="41116" rIns="82232" bIns="41116" rtlCol="0"/>
          <a:lstStyle>
            <a:lvl1pPr algn="r">
              <a:defRPr sz="1200"/>
            </a:lvl1pPr>
          </a:lstStyle>
          <a:p>
            <a:fld id="{C66E6DC5-E089-448C-ADA9-C53EA216882B}" type="datetimeFigureOut">
              <a:rPr kumimoji="1" lang="ja-JP" altLang="en-US" smtClean="0"/>
              <a:t>2024/7/4</a:t>
            </a:fld>
            <a:endParaRPr kumimoji="1" lang="ja-JP" altLang="en-US"/>
          </a:p>
        </p:txBody>
      </p:sp>
      <p:sp>
        <p:nvSpPr>
          <p:cNvPr id="4" name="スライド イメージ プレースホルダー 3"/>
          <p:cNvSpPr>
            <a:spLocks noGrp="1" noRot="1" noChangeAspect="1"/>
          </p:cNvSpPr>
          <p:nvPr>
            <p:ph type="sldImg" idx="2"/>
          </p:nvPr>
        </p:nvSpPr>
        <p:spPr>
          <a:xfrm>
            <a:off x="1019175" y="650875"/>
            <a:ext cx="4343400" cy="3257550"/>
          </a:xfrm>
          <a:prstGeom prst="rect">
            <a:avLst/>
          </a:prstGeom>
          <a:noFill/>
          <a:ln w="12700">
            <a:solidFill>
              <a:prstClr val="black"/>
            </a:solidFill>
          </a:ln>
        </p:spPr>
        <p:txBody>
          <a:bodyPr vert="horz" lIns="82232" tIns="41116" rIns="82232" bIns="41116" rtlCol="0" anchor="ctr"/>
          <a:lstStyle/>
          <a:p>
            <a:endParaRPr lang="ja-JP" altLang="en-US"/>
          </a:p>
        </p:txBody>
      </p:sp>
      <p:sp>
        <p:nvSpPr>
          <p:cNvPr id="5" name="ノート プレースホルダー 4"/>
          <p:cNvSpPr>
            <a:spLocks noGrp="1"/>
          </p:cNvSpPr>
          <p:nvPr>
            <p:ph type="body" sz="quarter" idx="3"/>
          </p:nvPr>
        </p:nvSpPr>
        <p:spPr>
          <a:xfrm>
            <a:off x="638478" y="4126267"/>
            <a:ext cx="5104803" cy="3908436"/>
          </a:xfrm>
          <a:prstGeom prst="rect">
            <a:avLst/>
          </a:prstGeom>
        </p:spPr>
        <p:txBody>
          <a:bodyPr vert="horz" lIns="82232" tIns="41116" rIns="82232" bIns="411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8251148"/>
            <a:ext cx="2765226" cy="434271"/>
          </a:xfrm>
          <a:prstGeom prst="rect">
            <a:avLst/>
          </a:prstGeom>
        </p:spPr>
        <p:txBody>
          <a:bodyPr vert="horz" lIns="82232" tIns="41116" rIns="82232" bIns="411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15043" y="8251148"/>
            <a:ext cx="2765226" cy="434271"/>
          </a:xfrm>
          <a:prstGeom prst="rect">
            <a:avLst/>
          </a:prstGeom>
        </p:spPr>
        <p:txBody>
          <a:bodyPr vert="horz" lIns="82232" tIns="41116" rIns="82232" bIns="41116"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2024/7/4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2024/7/4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2024/7/4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2024/7/4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2024/7/4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2.xml"/><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9314;&#36039;&#26009;&#65298;&#65293;&#9312;&#12288;&#31532;&#65297;&#22238;&#35373;&#20633;&#37096;&#20250;&#12288;&#22996;&#21729;&#12363;&#12425;&#12398;&#24847;&#35211;&#12392;&#21462;&#32068;&#26041;&#37341;.pptx"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9314;&#36039;&#26009;&#65298;&#65293;&#9312;&#12288;&#31532;&#65297;&#22238;&#35373;&#20633;&#37096;&#20250;&#12288;&#22996;&#21729;&#12363;&#12425;&#12398;&#24847;&#35211;&#12392;&#21462;&#32068;&#26041;&#37341;.ppt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40746DC3-E722-3505-EC7E-F2D964D6380A}"/>
              </a:ext>
            </a:extLst>
          </p:cNvPr>
          <p:cNvSpPr txBox="1"/>
          <p:nvPr/>
        </p:nvSpPr>
        <p:spPr>
          <a:xfrm>
            <a:off x="7086600" y="357664"/>
            <a:ext cx="205740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資料２ー③</a:t>
            </a:r>
            <a:r>
              <a:rPr kumimoji="1" lang="en-US" altLang="ja-JP" b="1" dirty="0"/>
              <a:t>】</a:t>
            </a:r>
            <a:endParaRPr kumimoji="1" lang="ja-JP" altLang="en-US" b="1" dirty="0"/>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6" name="タイトル 1">
            <a:extLst>
              <a:ext uri="{FF2B5EF4-FFF2-40B4-BE49-F238E27FC236}">
                <a16:creationId xmlns:a16="http://schemas.microsoft.com/office/drawing/2014/main" id="{4E2FBDD0-44D5-4C17-AD8F-C3D9A4985593}"/>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第１回全体検討部会　共通課題の検証</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9" name="スライド番号プレースホルダー 3">
            <a:extLst>
              <a:ext uri="{FF2B5EF4-FFF2-40B4-BE49-F238E27FC236}">
                <a16:creationId xmlns:a16="http://schemas.microsoft.com/office/drawing/2014/main" id="{415BDE44-8FF9-4848-83E0-5B2DE22DB98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14</a:t>
            </a:fld>
            <a:endParaRPr lang="ja-JP" altLang="en-US" dirty="0"/>
          </a:p>
        </p:txBody>
      </p:sp>
    </p:spTree>
    <p:extLst>
      <p:ext uri="{BB962C8B-B14F-4D97-AF65-F5344CB8AC3E}">
        <p14:creationId xmlns:p14="http://schemas.microsoft.com/office/powerpoint/2010/main" val="229809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9C09E701-E59D-4696-B67D-00D863AC52CE}"/>
              </a:ext>
            </a:extLst>
          </p:cNvPr>
          <p:cNvGraphicFramePr>
            <a:graphicFrameLocks noGrp="1"/>
          </p:cNvGraphicFramePr>
          <p:nvPr/>
        </p:nvGraphicFramePr>
        <p:xfrm>
          <a:off x="454542" y="1421617"/>
          <a:ext cx="8234916" cy="5201369"/>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20892">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健全度評価は「健全度５～１」の５段階の評価を行っている。設備単位での健全度の定義が明確になっていない。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「ストックマネジメント手法を踏まえた下水道長寿命化計画策定に関する手引き（案）」（平成</a:t>
                      </a:r>
                      <a:r>
                        <a:rPr kumimoji="1" lang="en-US" altLang="ja-JP" sz="1200" dirty="0">
                          <a:solidFill>
                            <a:schemeClr val="accent6">
                              <a:lumMod val="75000"/>
                            </a:schemeClr>
                          </a:solidFill>
                        </a:rPr>
                        <a:t>25</a:t>
                      </a:r>
                      <a:r>
                        <a:rPr kumimoji="1" lang="ja-JP" altLang="en-US" sz="1200" dirty="0">
                          <a:solidFill>
                            <a:schemeClr val="accent6">
                              <a:lumMod val="75000"/>
                            </a:schemeClr>
                          </a:solidFill>
                        </a:rPr>
                        <a:t>年</a:t>
                      </a:r>
                      <a:r>
                        <a:rPr kumimoji="1" lang="en-US" altLang="ja-JP" sz="1200" dirty="0">
                          <a:solidFill>
                            <a:schemeClr val="accent6">
                              <a:lumMod val="75000"/>
                            </a:schemeClr>
                          </a:solidFill>
                        </a:rPr>
                        <a:t>9</a:t>
                      </a:r>
                      <a:r>
                        <a:rPr kumimoji="1" lang="ja-JP" altLang="en-US" sz="1200" dirty="0">
                          <a:solidFill>
                            <a:schemeClr val="accent6">
                              <a:lumMod val="75000"/>
                            </a:schemeClr>
                          </a:solidFill>
                        </a:rPr>
                        <a:t>月、国土交通省水管理・国土保全局下水道部）に合わせた定義とする。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accent6">
                            <a:lumMod val="75000"/>
                          </a:schemeClr>
                        </a:solidFill>
                      </a:endParaRPr>
                    </a:p>
                  </a:txBody>
                  <a:tcPr anchor="ctr"/>
                </a:tc>
                <a:tc>
                  <a:txBody>
                    <a:bodyPr/>
                    <a:lstStyle/>
                    <a:p>
                      <a:r>
                        <a:rPr kumimoji="1" lang="ja-JP" altLang="en-US" sz="2000" dirty="0"/>
                        <a:t>　</a:t>
                      </a: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目標管理水準は、</a:t>
                      </a:r>
                      <a:r>
                        <a:rPr kumimoji="1" lang="en-US" altLang="ja-JP" sz="1200" dirty="0">
                          <a:solidFill>
                            <a:schemeClr val="accent6">
                              <a:lumMod val="75000"/>
                            </a:schemeClr>
                          </a:solidFill>
                        </a:rPr>
                        <a:t>5</a:t>
                      </a:r>
                      <a:r>
                        <a:rPr kumimoji="1" lang="ja-JP" altLang="en-US" sz="1200" dirty="0">
                          <a:solidFill>
                            <a:schemeClr val="accent6">
                              <a:lumMod val="75000"/>
                            </a:schemeClr>
                          </a:solidFill>
                        </a:rPr>
                        <a:t>段階の内の上位から</a:t>
                      </a:r>
                      <a:r>
                        <a:rPr kumimoji="1" lang="en-US" altLang="ja-JP" sz="1200" dirty="0">
                          <a:solidFill>
                            <a:schemeClr val="accent6">
                              <a:lumMod val="75000"/>
                            </a:schemeClr>
                          </a:solidFill>
                        </a:rPr>
                        <a:t>3</a:t>
                      </a:r>
                      <a:r>
                        <a:rPr kumimoji="1" lang="ja-JP" altLang="en-US" sz="1200" dirty="0">
                          <a:solidFill>
                            <a:schemeClr val="accent6">
                              <a:lumMod val="75000"/>
                            </a:schemeClr>
                          </a:solidFill>
                        </a:rPr>
                        <a:t>段階目の</a:t>
                      </a:r>
                      <a:r>
                        <a:rPr kumimoji="1" lang="en-US" altLang="ja-JP" sz="1200" dirty="0">
                          <a:solidFill>
                            <a:schemeClr val="accent6">
                              <a:lumMod val="75000"/>
                            </a:schemeClr>
                          </a:solidFill>
                        </a:rPr>
                        <a:t>3</a:t>
                      </a:r>
                      <a:r>
                        <a:rPr kumimoji="1" lang="ja-JP" altLang="en-US" sz="1200" dirty="0">
                          <a:solidFill>
                            <a:schemeClr val="accent6">
                              <a:lumMod val="75000"/>
                            </a:schemeClr>
                          </a:solidFill>
                        </a:rPr>
                        <a:t>として、運転管理業者による常時監視および点検等により、確実な機能維持を行いながら、必要な補修や部分更新等を行う状態監視型の維持管理を実施している。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a:t>
                      </a:r>
                    </a:p>
                    <a:p>
                      <a:r>
                        <a:rPr kumimoji="1" lang="ja-JP" altLang="en-US" sz="1200" dirty="0">
                          <a:solidFill>
                            <a:schemeClr val="accent6">
                              <a:lumMod val="75000"/>
                            </a:schemeClr>
                          </a:solidFill>
                        </a:rPr>
                        <a:t>ただし、上記健全度の定義見直しに合わせ、目標管理水準の設定について確認を行う。</a:t>
                      </a:r>
                    </a:p>
                    <a:p>
                      <a:endParaRPr kumimoji="1" lang="ja-JP" altLang="en-US" sz="1200" dirty="0">
                        <a:solidFill>
                          <a:schemeClr val="accent6">
                            <a:lumMod val="75000"/>
                          </a:schemeClr>
                        </a:solidFill>
                      </a:endParaRP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判定フローは小分類単位での更新・改築を前提としたものになっているが、中分類単位などの設備群で更新・改築を行う方が効率的・経済的な場合もある。</a:t>
                      </a:r>
                    </a:p>
                    <a:p>
                      <a:r>
                        <a:rPr kumimoji="1" lang="ja-JP" altLang="en-US" sz="1200" dirty="0">
                          <a:solidFill>
                            <a:schemeClr val="accent6">
                              <a:lumMod val="75000"/>
                            </a:schemeClr>
                          </a:solidFill>
                        </a:rPr>
                        <a:t>より維持管理コストを意識したフローへの見直しを行う。</a:t>
                      </a:r>
                    </a:p>
                  </a:txBody>
                  <a:tcPr anchor="ctr"/>
                </a:tc>
                <a:tc>
                  <a:txBody>
                    <a:bodyPr/>
                    <a:lstStyle/>
                    <a:p>
                      <a:pPr algn="ctr"/>
                      <a:r>
                        <a:rPr kumimoji="1" lang="ja-JP" altLang="en-US" sz="2000" dirty="0">
                          <a:solidFill>
                            <a:schemeClr val="accent6">
                              <a:lumMod val="75000"/>
                            </a:schemeClr>
                          </a:solidFill>
                        </a:rPr>
                        <a:t>△</a:t>
                      </a:r>
                    </a:p>
                  </a:txBody>
                  <a:tcPr anchor="ctr"/>
                </a:tc>
                <a:extLst>
                  <a:ext uri="{0D108BD9-81ED-4DB2-BD59-A6C34878D82A}">
                    <a16:rowId xmlns:a16="http://schemas.microsoft.com/office/drawing/2014/main" val="3012228867"/>
                  </a:ext>
                </a:extLst>
              </a:tr>
            </a:tbl>
          </a:graphicData>
        </a:graphic>
      </p:graphicFrame>
      <p:sp>
        <p:nvSpPr>
          <p:cNvPr id="9" name="正方形/長方形 8">
            <a:extLst>
              <a:ext uri="{FF2B5EF4-FFF2-40B4-BE49-F238E27FC236}">
                <a16:creationId xmlns:a16="http://schemas.microsoft.com/office/drawing/2014/main" id="{E0D5E56D-61FA-4520-9313-975DBC3972D8}"/>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スライド番号プレースホルダー 3">
            <a:extLst>
              <a:ext uri="{FF2B5EF4-FFF2-40B4-BE49-F238E27FC236}">
                <a16:creationId xmlns:a16="http://schemas.microsoft.com/office/drawing/2014/main" id="{6C278891-D96F-491B-B7B8-505218DACBB8}"/>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23</a:t>
            </a:fld>
            <a:endParaRPr lang="ja-JP" altLang="en-US" dirty="0"/>
          </a:p>
        </p:txBody>
      </p:sp>
      <p:sp>
        <p:nvSpPr>
          <p:cNvPr id="2" name="テキスト ボックス 1">
            <a:extLst>
              <a:ext uri="{FF2B5EF4-FFF2-40B4-BE49-F238E27FC236}">
                <a16:creationId xmlns:a16="http://schemas.microsoft.com/office/drawing/2014/main" id="{2FA37FC2-0B28-B3A9-C7B2-0F7999C62C3A}"/>
              </a:ext>
            </a:extLst>
          </p:cNvPr>
          <p:cNvSpPr txBox="1"/>
          <p:nvPr/>
        </p:nvSpPr>
        <p:spPr>
          <a:xfrm>
            <a:off x="7886700" y="14103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58379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04463" y="907387"/>
            <a:ext cx="2122411" cy="2920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5870030" y="825657"/>
            <a:ext cx="3192644" cy="5686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緊急度の高い健全度２以下の設備の改善を行い</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機能維持に努めている。</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8539305"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 第１回全体検討部会　共通課題の検証（河川設備）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110835" y="3657192"/>
            <a:ext cx="894743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1" name="角丸四角形 143">
            <a:extLst>
              <a:ext uri="{FF2B5EF4-FFF2-40B4-BE49-F238E27FC236}">
                <a16:creationId xmlns:a16="http://schemas.microsoft.com/office/drawing/2014/main" id="{6F9D29A4-DC33-8EDC-EC45-D220E7345EBA}"/>
              </a:ext>
            </a:extLst>
          </p:cNvPr>
          <p:cNvSpPr/>
          <p:nvPr/>
        </p:nvSpPr>
        <p:spPr>
          <a:xfrm>
            <a:off x="5981304" y="3759927"/>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③健全度</a:t>
            </a:r>
            <a:endParaRPr lang="en-US" altLang="ja-JP" sz="90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41" name="図 40">
            <a:extLst>
              <a:ext uri="{FF2B5EF4-FFF2-40B4-BE49-F238E27FC236}">
                <a16:creationId xmlns:a16="http://schemas.microsoft.com/office/drawing/2014/main" id="{A002205F-97AB-488E-95A7-794A19F90BC3}"/>
              </a:ext>
            </a:extLst>
          </p:cNvPr>
          <p:cNvPicPr>
            <a:picLocks noChangeAspect="1"/>
          </p:cNvPicPr>
          <p:nvPr/>
        </p:nvPicPr>
        <p:blipFill>
          <a:blip r:embed="rId2"/>
          <a:stretch>
            <a:fillRect/>
          </a:stretch>
        </p:blipFill>
        <p:spPr>
          <a:xfrm>
            <a:off x="6097606" y="1382480"/>
            <a:ext cx="2852891" cy="2220008"/>
          </a:xfrm>
          <a:prstGeom prst="rect">
            <a:avLst/>
          </a:prstGeom>
        </p:spPr>
      </p:pic>
      <p:sp>
        <p:nvSpPr>
          <p:cNvPr id="43" name="角丸四角形 143">
            <a:extLst>
              <a:ext uri="{FF2B5EF4-FFF2-40B4-BE49-F238E27FC236}">
                <a16:creationId xmlns:a16="http://schemas.microsoft.com/office/drawing/2014/main" id="{0EC286FB-750A-4AB7-B689-98328B8843B1}"/>
              </a:ext>
            </a:extLst>
          </p:cNvPr>
          <p:cNvSpPr/>
          <p:nvPr/>
        </p:nvSpPr>
        <p:spPr>
          <a:xfrm>
            <a:off x="144173" y="3883879"/>
            <a:ext cx="1385689" cy="1909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①点検及び実施頻度</a:t>
            </a:r>
          </a:p>
        </p:txBody>
      </p:sp>
      <p:sp>
        <p:nvSpPr>
          <p:cNvPr id="39" name="角丸四角形 143">
            <a:extLst>
              <a:ext uri="{FF2B5EF4-FFF2-40B4-BE49-F238E27FC236}">
                <a16:creationId xmlns:a16="http://schemas.microsoft.com/office/drawing/2014/main" id="{36ADBA2E-DD7B-AFD2-B38D-ED0F4A464B0B}"/>
              </a:ext>
            </a:extLst>
          </p:cNvPr>
          <p:cNvSpPr/>
          <p:nvPr/>
        </p:nvSpPr>
        <p:spPr>
          <a:xfrm>
            <a:off x="3874079" y="3782725"/>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45" name="Picture 4" descr="D:\NishiguchiA\Desktop\R0011239.jpg">
            <a:extLst>
              <a:ext uri="{FF2B5EF4-FFF2-40B4-BE49-F238E27FC236}">
                <a16:creationId xmlns:a16="http://schemas.microsoft.com/office/drawing/2014/main" id="{6A44FBB8-2FB1-4AD3-A105-6AF3252C42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8732" y="4102733"/>
            <a:ext cx="1509675" cy="1126434"/>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a:extLst>
              <a:ext uri="{FF2B5EF4-FFF2-40B4-BE49-F238E27FC236}">
                <a16:creationId xmlns:a16="http://schemas.microsoft.com/office/drawing/2014/main" id="{87C3B979-6069-4907-A963-CEE9119369B6}"/>
              </a:ext>
            </a:extLst>
          </p:cNvPr>
          <p:cNvSpPr txBox="1">
            <a:spLocks noChangeArrowheads="1"/>
          </p:cNvSpPr>
          <p:nvPr/>
        </p:nvSpPr>
        <p:spPr bwMode="auto">
          <a:xfrm>
            <a:off x="4529750" y="4942761"/>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扉体腐食</a:t>
            </a:r>
            <a:endParaRPr lang="en-US" altLang="ja-JP" sz="1000"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75D1AC52-CA38-4F17-B28C-4C5C0D27B273}"/>
              </a:ext>
            </a:extLst>
          </p:cNvPr>
          <p:cNvPicPr>
            <a:picLocks noChangeAspect="1"/>
          </p:cNvPicPr>
          <p:nvPr/>
        </p:nvPicPr>
        <p:blipFill>
          <a:blip r:embed="rId4"/>
          <a:stretch>
            <a:fillRect/>
          </a:stretch>
        </p:blipFill>
        <p:spPr>
          <a:xfrm>
            <a:off x="4074879" y="5429992"/>
            <a:ext cx="1597380" cy="1198035"/>
          </a:xfrm>
          <a:prstGeom prst="rect">
            <a:avLst/>
          </a:prstGeom>
        </p:spPr>
      </p:pic>
      <p:sp>
        <p:nvSpPr>
          <p:cNvPr id="49" name="Text Box 5">
            <a:extLst>
              <a:ext uri="{FF2B5EF4-FFF2-40B4-BE49-F238E27FC236}">
                <a16:creationId xmlns:a16="http://schemas.microsoft.com/office/drawing/2014/main" id="{872B6ADA-E7A2-4FBE-84D6-8DF761519974}"/>
              </a:ext>
            </a:extLst>
          </p:cNvPr>
          <p:cNvSpPr txBox="1">
            <a:spLocks noChangeArrowheads="1"/>
          </p:cNvSpPr>
          <p:nvPr/>
        </p:nvSpPr>
        <p:spPr bwMode="auto">
          <a:xfrm>
            <a:off x="4529750" y="6378881"/>
            <a:ext cx="830053" cy="246221"/>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エンジン損傷</a:t>
            </a:r>
            <a:endParaRPr lang="en-US" altLang="ja-JP" sz="1000" dirty="0">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6AB9157D-7B16-4442-824B-5C488D22E7C8}"/>
              </a:ext>
            </a:extLst>
          </p:cNvPr>
          <p:cNvPicPr>
            <a:picLocks noChangeAspect="1"/>
          </p:cNvPicPr>
          <p:nvPr/>
        </p:nvPicPr>
        <p:blipFill>
          <a:blip r:embed="rId5"/>
          <a:stretch>
            <a:fillRect/>
          </a:stretch>
        </p:blipFill>
        <p:spPr>
          <a:xfrm>
            <a:off x="144173" y="1242531"/>
            <a:ext cx="3046413" cy="1798873"/>
          </a:xfrm>
          <a:prstGeom prst="rect">
            <a:avLst/>
          </a:prstGeom>
        </p:spPr>
      </p:pic>
      <p:pic>
        <p:nvPicPr>
          <p:cNvPr id="48" name="図 47">
            <a:extLst>
              <a:ext uri="{FF2B5EF4-FFF2-40B4-BE49-F238E27FC236}">
                <a16:creationId xmlns:a16="http://schemas.microsoft.com/office/drawing/2014/main" id="{F67989C2-D6DF-433A-B3FB-255D171C308C}"/>
              </a:ext>
            </a:extLst>
          </p:cNvPr>
          <p:cNvPicPr>
            <a:picLocks noChangeAspect="1"/>
          </p:cNvPicPr>
          <p:nvPr/>
        </p:nvPicPr>
        <p:blipFill>
          <a:blip r:embed="rId6"/>
          <a:stretch>
            <a:fillRect/>
          </a:stretch>
        </p:blipFill>
        <p:spPr>
          <a:xfrm>
            <a:off x="144173" y="4185506"/>
            <a:ext cx="3800029" cy="2260940"/>
          </a:xfrm>
          <a:prstGeom prst="rect">
            <a:avLst/>
          </a:prstGeom>
        </p:spPr>
      </p:pic>
      <p:pic>
        <p:nvPicPr>
          <p:cNvPr id="2" name="図 1">
            <a:extLst>
              <a:ext uri="{FF2B5EF4-FFF2-40B4-BE49-F238E27FC236}">
                <a16:creationId xmlns:a16="http://schemas.microsoft.com/office/drawing/2014/main" id="{1E7310B3-C6A1-410C-8FEB-DD3A20F80CCC}"/>
              </a:ext>
            </a:extLst>
          </p:cNvPr>
          <p:cNvPicPr>
            <a:picLocks noChangeAspect="1"/>
          </p:cNvPicPr>
          <p:nvPr/>
        </p:nvPicPr>
        <p:blipFill>
          <a:blip r:embed="rId7"/>
          <a:stretch>
            <a:fillRect/>
          </a:stretch>
        </p:blipFill>
        <p:spPr>
          <a:xfrm>
            <a:off x="5770821" y="4074806"/>
            <a:ext cx="3276339" cy="2098273"/>
          </a:xfrm>
          <a:prstGeom prst="rect">
            <a:avLst/>
          </a:prstGeom>
        </p:spPr>
      </p:pic>
      <p:sp>
        <p:nvSpPr>
          <p:cNvPr id="22" name="スライド番号プレースホルダー 3">
            <a:extLst>
              <a:ext uri="{FF2B5EF4-FFF2-40B4-BE49-F238E27FC236}">
                <a16:creationId xmlns:a16="http://schemas.microsoft.com/office/drawing/2014/main" id="{EB47C46F-E576-44BD-BFA9-DA675A4DB465}"/>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24</a:t>
            </a:fld>
            <a:endParaRPr lang="ja-JP" altLang="en-US" dirty="0"/>
          </a:p>
        </p:txBody>
      </p:sp>
      <p:sp>
        <p:nvSpPr>
          <p:cNvPr id="3" name="テキスト ボックス 2">
            <a:extLst>
              <a:ext uri="{FF2B5EF4-FFF2-40B4-BE49-F238E27FC236}">
                <a16:creationId xmlns:a16="http://schemas.microsoft.com/office/drawing/2014/main" id="{65B120C2-D736-0241-185F-A1F9256A4FB4}"/>
              </a:ext>
            </a:extLst>
          </p:cNvPr>
          <p:cNvSpPr txBox="1"/>
          <p:nvPr/>
        </p:nvSpPr>
        <p:spPr>
          <a:xfrm>
            <a:off x="7886700" y="212287"/>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
        <p:nvSpPr>
          <p:cNvPr id="21" name="角丸四角形 143">
            <a:extLst>
              <a:ext uri="{FF2B5EF4-FFF2-40B4-BE49-F238E27FC236}">
                <a16:creationId xmlns:a16="http://schemas.microsoft.com/office/drawing/2014/main" id="{A69D904D-6007-4C83-AAF5-D13DF1EAE197}"/>
              </a:ext>
            </a:extLst>
          </p:cNvPr>
          <p:cNvSpPr/>
          <p:nvPr/>
        </p:nvSpPr>
        <p:spPr>
          <a:xfrm>
            <a:off x="3177135" y="855236"/>
            <a:ext cx="2814837"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②高齢化</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現状では</a:t>
            </a:r>
            <a:r>
              <a:rPr kumimoji="0" lang="ja-JP" altLang="en-US" sz="1050" kern="100" dirty="0">
                <a:solidFill>
                  <a:prstClr val="black"/>
                </a:solidFill>
                <a:latin typeface="Meiryo UI" panose="020B0604030504040204" pitchFamily="50" charset="-128"/>
                <a:ea typeface="Meiryo UI" panose="020B0604030504040204" pitchFamily="50" charset="-128"/>
                <a:cs typeface="Times New Roman"/>
              </a:rPr>
              <a:t>供用後</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40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年を超える施設が約</a:t>
            </a:r>
            <a:r>
              <a:rPr kumimoji="0" lang="ja-JP" altLang="en-US" sz="1050" kern="100" dirty="0">
                <a:solidFill>
                  <a:prstClr val="black"/>
                </a:solidFill>
                <a:latin typeface="Meiryo UI" panose="020B0604030504040204" pitchFamily="50" charset="-128"/>
                <a:ea typeface="Meiryo UI" panose="020B0604030504040204" pitchFamily="50" charset="-128"/>
                <a:cs typeface="Times New Roman"/>
              </a:rPr>
              <a:t>３</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年後には約</a:t>
            </a:r>
            <a:r>
              <a:rPr kumimoji="0" lang="ja-JP" altLang="en-US" sz="1050" kern="100" dirty="0">
                <a:solidFill>
                  <a:prstClr val="black"/>
                </a:solidFill>
                <a:latin typeface="Meiryo UI" panose="020B0604030504040204" pitchFamily="50" charset="-128"/>
                <a:ea typeface="Meiryo UI" panose="020B0604030504040204" pitchFamily="50" charset="-128"/>
                <a:cs typeface="Times New Roman"/>
              </a:rPr>
              <a:t>７</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割まで増加</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23" name="グラフ 22">
            <a:extLst>
              <a:ext uri="{FF2B5EF4-FFF2-40B4-BE49-F238E27FC236}">
                <a16:creationId xmlns:a16="http://schemas.microsoft.com/office/drawing/2014/main" id="{BAD82B92-D42D-4171-9A4D-1FBDCEDF7CEE}"/>
              </a:ext>
            </a:extLst>
          </p:cNvPr>
          <p:cNvGraphicFramePr>
            <a:graphicFrameLocks/>
          </p:cNvGraphicFramePr>
          <p:nvPr>
            <p:extLst>
              <p:ext uri="{D42A27DB-BD31-4B8C-83A1-F6EECF244321}">
                <p14:modId xmlns:p14="http://schemas.microsoft.com/office/powerpoint/2010/main" val="3235573139"/>
              </p:ext>
            </p:extLst>
          </p:nvPr>
        </p:nvGraphicFramePr>
        <p:xfrm>
          <a:off x="3250876" y="1616063"/>
          <a:ext cx="2627032" cy="174557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2529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A22DECA-0E43-48E0-913E-B5DC8D949804}"/>
              </a:ext>
            </a:extLst>
          </p:cNvPr>
          <p:cNvPicPr>
            <a:picLocks noChangeAspect="1"/>
          </p:cNvPicPr>
          <p:nvPr/>
        </p:nvPicPr>
        <p:blipFill>
          <a:blip r:embed="rId2"/>
          <a:stretch>
            <a:fillRect/>
          </a:stretch>
        </p:blipFill>
        <p:spPr>
          <a:xfrm>
            <a:off x="300214" y="1695415"/>
            <a:ext cx="4042119" cy="2588703"/>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658731"/>
            <a:ext cx="8947438" cy="613735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■管理水準</a:t>
            </a:r>
          </a:p>
        </p:txBody>
      </p:sp>
      <p:sp>
        <p:nvSpPr>
          <p:cNvPr id="12" name="Rectangle 2">
            <a:extLst>
              <a:ext uri="{FF2B5EF4-FFF2-40B4-BE49-F238E27FC236}">
                <a16:creationId xmlns:a16="http://schemas.microsoft.com/office/drawing/2014/main" id="{FFBF091A-19ED-2415-8943-21D92D0B48B8}"/>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 第１回全体検討部会　共通課題の検証（河川設備）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57" name="Text Box 5">
            <a:extLst>
              <a:ext uri="{FF2B5EF4-FFF2-40B4-BE49-F238E27FC236}">
                <a16:creationId xmlns:a16="http://schemas.microsoft.com/office/drawing/2014/main" id="{27655C01-B134-48A8-8FD5-2F2532A2EBEC}"/>
              </a:ext>
            </a:extLst>
          </p:cNvPr>
          <p:cNvSpPr txBox="1">
            <a:spLocks noChangeArrowheads="1"/>
          </p:cNvSpPr>
          <p:nvPr/>
        </p:nvSpPr>
        <p:spPr bwMode="auto">
          <a:xfrm>
            <a:off x="3875996" y="2476775"/>
            <a:ext cx="123737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50" dirty="0">
                <a:solidFill>
                  <a:srgbClr val="FF0000"/>
                </a:solidFill>
                <a:latin typeface="Meiryo UI" panose="020B0604030504040204" pitchFamily="50" charset="-128"/>
                <a:ea typeface="Meiryo UI" panose="020B0604030504040204" pitchFamily="50" charset="-128"/>
              </a:rPr>
              <a:t>目標管理水準</a:t>
            </a:r>
            <a:endParaRPr lang="en-US" altLang="ja-JP" sz="1050" dirty="0">
              <a:solidFill>
                <a:srgbClr val="FF0000"/>
              </a:solidFill>
              <a:latin typeface="Meiryo UI" panose="020B0604030504040204" pitchFamily="50" charset="-128"/>
              <a:ea typeface="Meiryo UI" panose="020B0604030504040204" pitchFamily="50" charset="-128"/>
            </a:endParaRPr>
          </a:p>
        </p:txBody>
      </p:sp>
      <p:sp>
        <p:nvSpPr>
          <p:cNvPr id="58" name="Text Box 5">
            <a:extLst>
              <a:ext uri="{FF2B5EF4-FFF2-40B4-BE49-F238E27FC236}">
                <a16:creationId xmlns:a16="http://schemas.microsoft.com/office/drawing/2014/main" id="{FC56B15D-B38D-4AA2-ADD1-2340D080653F}"/>
              </a:ext>
            </a:extLst>
          </p:cNvPr>
          <p:cNvSpPr txBox="1">
            <a:spLocks noChangeArrowheads="1"/>
          </p:cNvSpPr>
          <p:nvPr/>
        </p:nvSpPr>
        <p:spPr bwMode="auto">
          <a:xfrm>
            <a:off x="3875996" y="3417276"/>
            <a:ext cx="1155512"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050" dirty="0">
                <a:solidFill>
                  <a:srgbClr val="FF0000"/>
                </a:solidFill>
                <a:latin typeface="Meiryo UI" panose="020B0604030504040204" pitchFamily="50" charset="-128"/>
                <a:ea typeface="Meiryo UI" panose="020B0604030504040204" pitchFamily="50" charset="-128"/>
              </a:rPr>
              <a:t>限界管理水準</a:t>
            </a:r>
            <a:endParaRPr lang="en-US" altLang="ja-JP" sz="1050" dirty="0">
              <a:solidFill>
                <a:srgbClr val="FF0000"/>
              </a:solidFill>
              <a:latin typeface="Meiryo UI" panose="020B0604030504040204" pitchFamily="50" charset="-128"/>
              <a:ea typeface="Meiryo UI" panose="020B0604030504040204" pitchFamily="50" charset="-128"/>
            </a:endParaRPr>
          </a:p>
        </p:txBody>
      </p:sp>
      <p:cxnSp>
        <p:nvCxnSpPr>
          <p:cNvPr id="65" name="直線矢印コネクタ 64">
            <a:extLst>
              <a:ext uri="{FF2B5EF4-FFF2-40B4-BE49-F238E27FC236}">
                <a16:creationId xmlns:a16="http://schemas.microsoft.com/office/drawing/2014/main" id="{078C0C67-ADA2-4A1A-8067-D73509F8E5F8}"/>
              </a:ext>
            </a:extLst>
          </p:cNvPr>
          <p:cNvCxnSpPr>
            <a:cxnSpLocks/>
          </p:cNvCxnSpPr>
          <p:nvPr/>
        </p:nvCxnSpPr>
        <p:spPr>
          <a:xfrm>
            <a:off x="1334260" y="3674105"/>
            <a:ext cx="3530194"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5E625AE7-B54A-4AF5-8A5E-24573A87940C}"/>
              </a:ext>
            </a:extLst>
          </p:cNvPr>
          <p:cNvCxnSpPr>
            <a:cxnSpLocks/>
          </p:cNvCxnSpPr>
          <p:nvPr/>
        </p:nvCxnSpPr>
        <p:spPr>
          <a:xfrm>
            <a:off x="1334260" y="2731321"/>
            <a:ext cx="3530193"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角丸四角形 143">
            <a:extLst>
              <a:ext uri="{FF2B5EF4-FFF2-40B4-BE49-F238E27FC236}">
                <a16:creationId xmlns:a16="http://schemas.microsoft.com/office/drawing/2014/main" id="{9760F388-57E6-4B14-B19F-CB1E608B2E03}"/>
              </a:ext>
            </a:extLst>
          </p:cNvPr>
          <p:cNvSpPr/>
          <p:nvPr/>
        </p:nvSpPr>
        <p:spPr>
          <a:xfrm>
            <a:off x="84422" y="1052184"/>
            <a:ext cx="8281811" cy="5737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目標管理水準の設定</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維持管理水準の設定については、安全性・信頼性や</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最小化の観点から、設備の特性や重要性を考慮し、目標とする管理水準を適切に設定する。</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70" name="図 69">
            <a:extLst>
              <a:ext uri="{FF2B5EF4-FFF2-40B4-BE49-F238E27FC236}">
                <a16:creationId xmlns:a16="http://schemas.microsoft.com/office/drawing/2014/main" id="{B1CC93E2-F907-4066-AFD2-4006AF6437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5032" y="1914833"/>
            <a:ext cx="3868133" cy="2296182"/>
          </a:xfrm>
          <a:prstGeom prst="rect">
            <a:avLst/>
          </a:prstGeom>
          <a:noFill/>
        </p:spPr>
      </p:pic>
      <p:graphicFrame>
        <p:nvGraphicFramePr>
          <p:cNvPr id="13" name="表 12">
            <a:extLst>
              <a:ext uri="{FF2B5EF4-FFF2-40B4-BE49-F238E27FC236}">
                <a16:creationId xmlns:a16="http://schemas.microsoft.com/office/drawing/2014/main" id="{F65D0CBB-AB02-4E4D-8E56-B9DD5D068811}"/>
              </a:ext>
            </a:extLst>
          </p:cNvPr>
          <p:cNvGraphicFramePr>
            <a:graphicFrameLocks noGrp="1"/>
          </p:cNvGraphicFramePr>
          <p:nvPr>
            <p:extLst>
              <p:ext uri="{D42A27DB-BD31-4B8C-83A1-F6EECF244321}">
                <p14:modId xmlns:p14="http://schemas.microsoft.com/office/powerpoint/2010/main" val="3300459555"/>
              </p:ext>
            </p:extLst>
          </p:nvPr>
        </p:nvGraphicFramePr>
        <p:xfrm>
          <a:off x="414203" y="4805787"/>
          <a:ext cx="6312418" cy="1573992"/>
        </p:xfrm>
        <a:graphic>
          <a:graphicData uri="http://schemas.openxmlformats.org/drawingml/2006/table">
            <a:tbl>
              <a:tblPr firstRow="1" firstCol="1" bandRow="1"/>
              <a:tblGrid>
                <a:gridCol w="1348816">
                  <a:extLst>
                    <a:ext uri="{9D8B030D-6E8A-4147-A177-3AD203B41FA5}">
                      <a16:colId xmlns:a16="http://schemas.microsoft.com/office/drawing/2014/main" val="323317300"/>
                    </a:ext>
                  </a:extLst>
                </a:gridCol>
                <a:gridCol w="4963602">
                  <a:extLst>
                    <a:ext uri="{9D8B030D-6E8A-4147-A177-3AD203B41FA5}">
                      <a16:colId xmlns:a16="http://schemas.microsoft.com/office/drawing/2014/main" val="3198133521"/>
                    </a:ext>
                  </a:extLst>
                </a:gridCol>
              </a:tblGrid>
              <a:tr h="185311">
                <a:tc>
                  <a:txBody>
                    <a:bodyPr/>
                    <a:lstStyle/>
                    <a:p>
                      <a:pPr marL="31750" indent="63500"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31750" indent="63500" algn="ctr"/>
                      <a:r>
                        <a:rPr lang="ja-JP" sz="1200" kern="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河川管理施設（設備）における定義</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3163567"/>
                  </a:ext>
                </a:extLst>
              </a:tr>
              <a:tr h="647436">
                <a:tc>
                  <a:txBody>
                    <a:bodyPr/>
                    <a:lstStyle/>
                    <a:p>
                      <a:pPr marL="31750" indent="63500"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限界管理</a:t>
                      </a:r>
                    </a:p>
                    <a:p>
                      <a:pPr marL="31750" indent="63500" algn="ct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水準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3350" indent="-133350" algn="l"/>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・施設の機能を確保できる限界水準であり、絶対に下回っ</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はならない水準</a:t>
                      </a:r>
                    </a:p>
                    <a:p>
                      <a:pPr marL="133350" indent="-133350" algn="l"/>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・これを下回らないよう、大規模補修・部分更新を実施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4356488"/>
                  </a:ext>
                </a:extLst>
              </a:tr>
              <a:tr h="741245">
                <a:tc>
                  <a:txBody>
                    <a:bodyPr/>
                    <a:lstStyle/>
                    <a:p>
                      <a:pPr marL="31750" indent="63500"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目標管理</a:t>
                      </a:r>
                    </a:p>
                    <a:p>
                      <a:pPr marL="31750" indent="63500" algn="ct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水準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33350" indent="-133350" algn="l"/>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・管理上、目標とする水準</a:t>
                      </a:r>
                    </a:p>
                    <a:p>
                      <a:pPr marL="133350" indent="-133350" algn="l"/>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・これを下回ると修繕等の対策を実施</a:t>
                      </a:r>
                    </a:p>
                    <a:p>
                      <a:pPr marL="133350" indent="-133350" algn="l"/>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・目標管理水準は、不測の事態が発生した場合でも対応可能となるよう、</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l"/>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限界管理水準との間に適切な余裕を見込んで設定する。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9718854"/>
                  </a:ext>
                </a:extLst>
              </a:tr>
            </a:tbl>
          </a:graphicData>
        </a:graphic>
      </p:graphicFrame>
      <p:sp>
        <p:nvSpPr>
          <p:cNvPr id="17" name="スライド番号プレースホルダー 3">
            <a:extLst>
              <a:ext uri="{FF2B5EF4-FFF2-40B4-BE49-F238E27FC236}">
                <a16:creationId xmlns:a16="http://schemas.microsoft.com/office/drawing/2014/main" id="{DA887BB5-142E-48F5-A68C-9DBA54C04BA2}"/>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25</a:t>
            </a:fld>
            <a:endParaRPr lang="ja-JP" altLang="en-US" dirty="0"/>
          </a:p>
        </p:txBody>
      </p:sp>
      <p:sp>
        <p:nvSpPr>
          <p:cNvPr id="2" name="テキスト ボックス 1">
            <a:extLst>
              <a:ext uri="{FF2B5EF4-FFF2-40B4-BE49-F238E27FC236}">
                <a16:creationId xmlns:a16="http://schemas.microsoft.com/office/drawing/2014/main" id="{28E99B16-9C66-8E9B-267D-11F20F0747A0}"/>
              </a:ext>
            </a:extLst>
          </p:cNvPr>
          <p:cNvSpPr txBox="1"/>
          <p:nvPr/>
        </p:nvSpPr>
        <p:spPr>
          <a:xfrm>
            <a:off x="7886700" y="212287"/>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55036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DE2CC51-6FB1-4693-9484-A783989F8FEE}"/>
              </a:ext>
            </a:extLst>
          </p:cNvPr>
          <p:cNvSpPr>
            <a:spLocks noGrp="1"/>
          </p:cNvSpPr>
          <p:nvPr>
            <p:ph type="sldNum" sz="quarter" idx="12"/>
          </p:nvPr>
        </p:nvSpPr>
        <p:spPr/>
        <p:txBody>
          <a:bodyPr/>
          <a:lstStyle/>
          <a:p>
            <a:fld id="{682EF9F9-C4E8-46B2-BBF1-33E3162B856A}" type="slidenum">
              <a:rPr kumimoji="1" lang="ja-JP" altLang="en-US" smtClean="0"/>
              <a:t>26</a:t>
            </a:fld>
            <a:endParaRPr kumimoji="1" lang="ja-JP" altLang="en-US"/>
          </a:p>
        </p:txBody>
      </p:sp>
      <p:sp>
        <p:nvSpPr>
          <p:cNvPr id="4" name="Rectangle 2">
            <a:extLst>
              <a:ext uri="{FF2B5EF4-FFF2-40B4-BE49-F238E27FC236}">
                <a16:creationId xmlns:a16="http://schemas.microsoft.com/office/drawing/2014/main" id="{8E4585D9-3A00-489F-AAF9-6EEE2C7DE9F2}"/>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5" name="正方形/長方形 4">
            <a:extLst>
              <a:ext uri="{FF2B5EF4-FFF2-40B4-BE49-F238E27FC236}">
                <a16:creationId xmlns:a16="http://schemas.microsoft.com/office/drawing/2014/main" id="{60136BA6-224A-47C8-B461-D333CD5A5CE6}"/>
              </a:ext>
            </a:extLst>
          </p:cNvPr>
          <p:cNvSpPr/>
          <p:nvPr/>
        </p:nvSpPr>
        <p:spPr>
          <a:xfrm>
            <a:off x="105931" y="61913"/>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 第１回全体検討部会　共通課題の検証（河川設備）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6" name="角丸四角形 143">
            <a:extLst>
              <a:ext uri="{FF2B5EF4-FFF2-40B4-BE49-F238E27FC236}">
                <a16:creationId xmlns:a16="http://schemas.microsoft.com/office/drawing/2014/main" id="{F3854806-E998-49FE-80BA-C781A7ABE205}"/>
              </a:ext>
            </a:extLst>
          </p:cNvPr>
          <p:cNvSpPr/>
          <p:nvPr/>
        </p:nvSpPr>
        <p:spPr>
          <a:xfrm>
            <a:off x="182881" y="764930"/>
            <a:ext cx="8748672" cy="572794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pic>
        <p:nvPicPr>
          <p:cNvPr id="55" name="図 54">
            <a:extLst>
              <a:ext uri="{FF2B5EF4-FFF2-40B4-BE49-F238E27FC236}">
                <a16:creationId xmlns:a16="http://schemas.microsoft.com/office/drawing/2014/main" id="{15009387-CA3C-44A4-8664-B08EE5CC9BB4}"/>
              </a:ext>
            </a:extLst>
          </p:cNvPr>
          <p:cNvPicPr>
            <a:picLocks noChangeAspect="1"/>
          </p:cNvPicPr>
          <p:nvPr/>
        </p:nvPicPr>
        <p:blipFill>
          <a:blip r:embed="rId2"/>
          <a:stretch>
            <a:fillRect/>
          </a:stretch>
        </p:blipFill>
        <p:spPr>
          <a:xfrm>
            <a:off x="2545484" y="910171"/>
            <a:ext cx="4423914" cy="2102774"/>
          </a:xfrm>
          <a:prstGeom prst="rect">
            <a:avLst/>
          </a:prstGeom>
        </p:spPr>
      </p:pic>
      <p:pic>
        <p:nvPicPr>
          <p:cNvPr id="57" name="図 56">
            <a:extLst>
              <a:ext uri="{FF2B5EF4-FFF2-40B4-BE49-F238E27FC236}">
                <a16:creationId xmlns:a16="http://schemas.microsoft.com/office/drawing/2014/main" id="{1ACE403F-BFFB-4E56-8548-DD03480B61B5}"/>
              </a:ext>
            </a:extLst>
          </p:cNvPr>
          <p:cNvPicPr>
            <a:picLocks noChangeAspect="1"/>
          </p:cNvPicPr>
          <p:nvPr/>
        </p:nvPicPr>
        <p:blipFill>
          <a:blip r:embed="rId3"/>
          <a:stretch>
            <a:fillRect/>
          </a:stretch>
        </p:blipFill>
        <p:spPr>
          <a:xfrm>
            <a:off x="399502" y="3072295"/>
            <a:ext cx="4291965" cy="2319395"/>
          </a:xfrm>
          <a:prstGeom prst="rect">
            <a:avLst/>
          </a:prstGeom>
        </p:spPr>
      </p:pic>
      <p:pic>
        <p:nvPicPr>
          <p:cNvPr id="59" name="図 58">
            <a:extLst>
              <a:ext uri="{FF2B5EF4-FFF2-40B4-BE49-F238E27FC236}">
                <a16:creationId xmlns:a16="http://schemas.microsoft.com/office/drawing/2014/main" id="{B44D10A6-D7BF-4DF1-AA37-CD331A449288}"/>
              </a:ext>
            </a:extLst>
          </p:cNvPr>
          <p:cNvPicPr>
            <a:picLocks noChangeAspect="1"/>
          </p:cNvPicPr>
          <p:nvPr/>
        </p:nvPicPr>
        <p:blipFill>
          <a:blip r:embed="rId4"/>
          <a:stretch>
            <a:fillRect/>
          </a:stretch>
        </p:blipFill>
        <p:spPr>
          <a:xfrm>
            <a:off x="4749718" y="3141287"/>
            <a:ext cx="4181835" cy="2319395"/>
          </a:xfrm>
          <a:prstGeom prst="rect">
            <a:avLst/>
          </a:prstGeom>
        </p:spPr>
      </p:pic>
      <p:sp>
        <p:nvSpPr>
          <p:cNvPr id="60" name="角丸四角形 143">
            <a:extLst>
              <a:ext uri="{FF2B5EF4-FFF2-40B4-BE49-F238E27FC236}">
                <a16:creationId xmlns:a16="http://schemas.microsoft.com/office/drawing/2014/main" id="{A7EF6F92-6576-4F79-BC9C-A609FF25529F}"/>
              </a:ext>
            </a:extLst>
          </p:cNvPr>
          <p:cNvSpPr/>
          <p:nvPr/>
        </p:nvSpPr>
        <p:spPr>
          <a:xfrm>
            <a:off x="292985" y="5667492"/>
            <a:ext cx="1503515" cy="24940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社会的影響度の設定</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p:txBody>
      </p:sp>
      <p:graphicFrame>
        <p:nvGraphicFramePr>
          <p:cNvPr id="61" name="表 60">
            <a:extLst>
              <a:ext uri="{FF2B5EF4-FFF2-40B4-BE49-F238E27FC236}">
                <a16:creationId xmlns:a16="http://schemas.microsoft.com/office/drawing/2014/main" id="{4A847692-9125-470C-8171-1418C3548ADE}"/>
              </a:ext>
            </a:extLst>
          </p:cNvPr>
          <p:cNvGraphicFramePr>
            <a:graphicFrameLocks noGrp="1"/>
          </p:cNvGraphicFramePr>
          <p:nvPr/>
        </p:nvGraphicFramePr>
        <p:xfrm>
          <a:off x="399502" y="5948297"/>
          <a:ext cx="3420745" cy="457200"/>
        </p:xfrm>
        <a:graphic>
          <a:graphicData uri="http://schemas.openxmlformats.org/drawingml/2006/table">
            <a:tbl>
              <a:tblPr firstRow="1" firstCol="1" bandRow="1"/>
              <a:tblGrid>
                <a:gridCol w="1350645">
                  <a:extLst>
                    <a:ext uri="{9D8B030D-6E8A-4147-A177-3AD203B41FA5}">
                      <a16:colId xmlns:a16="http://schemas.microsoft.com/office/drawing/2014/main" val="935383775"/>
                    </a:ext>
                  </a:extLst>
                </a:gridCol>
                <a:gridCol w="2070100">
                  <a:extLst>
                    <a:ext uri="{9D8B030D-6E8A-4147-A177-3AD203B41FA5}">
                      <a16:colId xmlns:a16="http://schemas.microsoft.com/office/drawing/2014/main" val="1360727102"/>
                    </a:ext>
                  </a:extLst>
                </a:gridCol>
              </a:tblGrid>
              <a:tr h="0">
                <a:tc>
                  <a:txBody>
                    <a:bodyPr/>
                    <a:lstStyle/>
                    <a:p>
                      <a:pPr algn="just"/>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社会的影響度大</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水門・排水機場等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2106595"/>
                  </a:ext>
                </a:extLst>
              </a:tr>
              <a:tr h="0">
                <a:tc>
                  <a:txBody>
                    <a:bodyPr/>
                    <a:lstStyle/>
                    <a:p>
                      <a:pPr algn="just"/>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社会的影響度中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流量調節池排水設備等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9293806"/>
                  </a:ext>
                </a:extLst>
              </a:tr>
              <a:tr h="0">
                <a:tc>
                  <a:txBody>
                    <a:bodyPr/>
                    <a:lstStyle/>
                    <a:p>
                      <a:pPr algn="just"/>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社会的影響度小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河川浄化施設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0813347"/>
                  </a:ext>
                </a:extLst>
              </a:tr>
            </a:tbl>
          </a:graphicData>
        </a:graphic>
      </p:graphicFrame>
      <p:sp>
        <p:nvSpPr>
          <p:cNvPr id="2" name="テキスト ボックス 1">
            <a:extLst>
              <a:ext uri="{FF2B5EF4-FFF2-40B4-BE49-F238E27FC236}">
                <a16:creationId xmlns:a16="http://schemas.microsoft.com/office/drawing/2014/main" id="{FFAAD14F-2B8E-AF21-1A2B-2066E23D6F7E}"/>
              </a:ext>
            </a:extLst>
          </p:cNvPr>
          <p:cNvSpPr txBox="1"/>
          <p:nvPr/>
        </p:nvSpPr>
        <p:spPr>
          <a:xfrm>
            <a:off x="7886700" y="212287"/>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15316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658732"/>
            <a:ext cx="8954787" cy="613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Rectangle 2">
            <a:extLst>
              <a:ext uri="{FF2B5EF4-FFF2-40B4-BE49-F238E27FC236}">
                <a16:creationId xmlns:a16="http://schemas.microsoft.com/office/drawing/2014/main" id="{1E064BBF-75B0-FE98-DCFF-4835F73D93ED}"/>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0" name="正方形/長方形 19">
            <a:extLst>
              <a:ext uri="{FF2B5EF4-FFF2-40B4-BE49-F238E27FC236}">
                <a16:creationId xmlns:a16="http://schemas.microsoft.com/office/drawing/2014/main" id="{D6675D77-A4E3-741D-EFFF-D88F2F2D79FD}"/>
              </a:ext>
            </a:extLst>
          </p:cNvPr>
          <p:cNvSpPr/>
          <p:nvPr/>
        </p:nvSpPr>
        <p:spPr>
          <a:xfrm>
            <a:off x="105931" y="61913"/>
            <a:ext cx="823173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 第１回全体検討部会　共通課題の検証（河川設備）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E2A37343-68CC-4E22-8BFB-67889B4112CD}"/>
              </a:ext>
            </a:extLst>
          </p:cNvPr>
          <p:cNvSpPr/>
          <p:nvPr/>
        </p:nvSpPr>
        <p:spPr>
          <a:xfrm>
            <a:off x="105931" y="895155"/>
            <a:ext cx="8235180" cy="10279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400050" indent="133350" algn="just">
              <a:lnSpc>
                <a:spcPts val="1600"/>
              </a:lnSpc>
            </a:pPr>
            <a:r>
              <a:rPr lang="ja-JP" altLang="en-US" sz="1050" kern="100" dirty="0">
                <a:effectLst/>
                <a:latin typeface="Century" panose="02040604050505020304" pitchFamily="18" charset="0"/>
                <a:ea typeface="HG丸ｺﾞｼｯｸM-PRO" panose="020F0600000000000000" pitchFamily="50" charset="-128"/>
                <a:cs typeface="Meiryo UI" panose="020B0604030504040204" pitchFamily="50" charset="-128"/>
              </a:rPr>
              <a:t>大規模補修等による主要機器の延命化や電気・補機設備の更新などを組み合わせて</a:t>
            </a:r>
            <a:r>
              <a:rPr lang="ja-JP"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、安全性・信頼性、</a:t>
            </a:r>
            <a:r>
              <a:rPr lang="en-US"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LCC</a:t>
            </a:r>
            <a:r>
              <a:rPr lang="ja-JP" altLang="en-US" sz="1050" kern="100" dirty="0">
                <a:latin typeface="Century" panose="02040604050505020304" pitchFamily="18" charset="0"/>
                <a:ea typeface="HG丸ｺﾞｼｯｸM-PRO" panose="020F0600000000000000" pitchFamily="50" charset="-128"/>
                <a:cs typeface="Meiryo UI" panose="020B0604030504040204" pitchFamily="50" charset="-128"/>
              </a:rPr>
              <a:t>低減</a:t>
            </a:r>
            <a:r>
              <a:rPr lang="ja-JP"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の観点から、</a:t>
            </a:r>
            <a:r>
              <a:rPr lang="ja-JP" altLang="en-US" sz="1050" kern="100" dirty="0">
                <a:effectLst/>
                <a:latin typeface="Century" panose="02040604050505020304" pitchFamily="18" charset="0"/>
                <a:ea typeface="HG丸ｺﾞｼｯｸM-PRO" panose="020F0600000000000000" pitchFamily="50" charset="-128"/>
                <a:cs typeface="Meiryo UI" panose="020B0604030504040204" pitchFamily="50" charset="-128"/>
              </a:rPr>
              <a:t>機場全体を長寿命化することを基本とするが、機場全体更新や、構成機器の更新（部分更新）については、</a:t>
            </a:r>
            <a:r>
              <a:rPr lang="ja-JP"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物理的、機能的、経済的</a:t>
            </a:r>
            <a:r>
              <a:rPr lang="ja-JP" altLang="ja-JP" sz="1050" kern="100" dirty="0">
                <a:latin typeface="Century" panose="02040604050505020304" pitchFamily="18" charset="0"/>
                <a:ea typeface="HG丸ｺﾞｼｯｸM-PRO" panose="020F0600000000000000" pitchFamily="50" charset="-128"/>
                <a:cs typeface="Meiryo UI" panose="020B0604030504040204" pitchFamily="50" charset="-128"/>
              </a:rPr>
              <a:t>、社会的</a:t>
            </a:r>
            <a:r>
              <a:rPr lang="ja-JP" altLang="en-US" sz="1050" kern="100" dirty="0">
                <a:latin typeface="Century" panose="02040604050505020304" pitchFamily="18" charset="0"/>
                <a:ea typeface="HG丸ｺﾞｼｯｸM-PRO" panose="020F0600000000000000" pitchFamily="50" charset="-128"/>
                <a:cs typeface="Meiryo UI" panose="020B0604030504040204" pitchFamily="50" charset="-128"/>
              </a:rPr>
              <a:t>観点などから</a:t>
            </a:r>
            <a:r>
              <a:rPr lang="ja-JP"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総合的に評価を行い、</a:t>
            </a:r>
            <a:r>
              <a:rPr lang="ja-JP" altLang="en-US" sz="1050" kern="100" dirty="0">
                <a:effectLst/>
                <a:latin typeface="Century" panose="02040604050505020304" pitchFamily="18" charset="0"/>
                <a:ea typeface="HG丸ｺﾞｼｯｸM-PRO" panose="020F0600000000000000" pitchFamily="50" charset="-128"/>
                <a:cs typeface="Meiryo UI" panose="020B0604030504040204" pitchFamily="50" charset="-128"/>
              </a:rPr>
              <a:t>大規模補修や更新・部分</a:t>
            </a:r>
            <a:r>
              <a:rPr lang="ja-JP" altLang="ja-JP" sz="1050" kern="100" dirty="0">
                <a:effectLst/>
                <a:latin typeface="Century" panose="02040604050505020304" pitchFamily="18" charset="0"/>
                <a:ea typeface="HG丸ｺﾞｼｯｸM-PRO" panose="020F0600000000000000" pitchFamily="50" charset="-128"/>
                <a:cs typeface="Meiryo UI" panose="020B0604030504040204" pitchFamily="50" charset="-128"/>
              </a:rPr>
              <a:t>更新について見極める</a:t>
            </a: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10" name="スライド番号プレースホルダー 3">
            <a:extLst>
              <a:ext uri="{FF2B5EF4-FFF2-40B4-BE49-F238E27FC236}">
                <a16:creationId xmlns:a16="http://schemas.microsoft.com/office/drawing/2014/main" id="{5B276354-8A16-435D-90B9-48AC0CE039A3}"/>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27</a:t>
            </a:fld>
            <a:endParaRPr lang="ja-JP" altLang="en-US" dirty="0"/>
          </a:p>
        </p:txBody>
      </p:sp>
      <p:sp>
        <p:nvSpPr>
          <p:cNvPr id="2" name="テキスト ボックス 1">
            <a:extLst>
              <a:ext uri="{FF2B5EF4-FFF2-40B4-BE49-F238E27FC236}">
                <a16:creationId xmlns:a16="http://schemas.microsoft.com/office/drawing/2014/main" id="{678B470C-CE82-A7AA-BA49-8F8AD0DE7D5E}"/>
              </a:ext>
            </a:extLst>
          </p:cNvPr>
          <p:cNvSpPr txBox="1"/>
          <p:nvPr/>
        </p:nvSpPr>
        <p:spPr>
          <a:xfrm>
            <a:off x="7886700" y="212287"/>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pic>
        <p:nvPicPr>
          <p:cNvPr id="4" name="図 3">
            <a:extLst>
              <a:ext uri="{FF2B5EF4-FFF2-40B4-BE49-F238E27FC236}">
                <a16:creationId xmlns:a16="http://schemas.microsoft.com/office/drawing/2014/main" id="{2D167FE6-D0C9-4100-9077-3AF20AE775E2}"/>
              </a:ext>
            </a:extLst>
          </p:cNvPr>
          <p:cNvPicPr>
            <a:picLocks noChangeAspect="1"/>
          </p:cNvPicPr>
          <p:nvPr/>
        </p:nvPicPr>
        <p:blipFill>
          <a:blip r:embed="rId2"/>
          <a:stretch>
            <a:fillRect/>
          </a:stretch>
        </p:blipFill>
        <p:spPr>
          <a:xfrm>
            <a:off x="1388312" y="1714695"/>
            <a:ext cx="6084830" cy="4769480"/>
          </a:xfrm>
          <a:prstGeom prst="rect">
            <a:avLst/>
          </a:prstGeom>
        </p:spPr>
      </p:pic>
    </p:spTree>
    <p:extLst>
      <p:ext uri="{BB962C8B-B14F-4D97-AF65-F5344CB8AC3E}">
        <p14:creationId xmlns:p14="http://schemas.microsoft.com/office/powerpoint/2010/main" val="139248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第１回全体検討部会　共通課題の検証（</a:t>
            </a:r>
            <a:r>
              <a:rPr lang="zh-TW" altLang="en-US" sz="2400" dirty="0">
                <a:solidFill>
                  <a:schemeClr val="bg1"/>
                </a:solidFill>
                <a:latin typeface="Meiryo UI" pitchFamily="50" charset="-128"/>
                <a:ea typeface="Meiryo UI" pitchFamily="50" charset="-128"/>
                <a:cs typeface="Meiryo UI" pitchFamily="50" charset="-128"/>
              </a:rPr>
              <a:t>河川設備</a:t>
            </a:r>
            <a:r>
              <a:rPr lang="ja-JP" altLang="en-US" sz="2400" dirty="0">
                <a:solidFill>
                  <a:schemeClr val="bg1"/>
                </a:solidFill>
                <a:latin typeface="Meiryo UI" pitchFamily="50" charset="-128"/>
                <a:ea typeface="Meiryo UI" pitchFamily="50" charset="-128"/>
                <a:cs typeface="Meiryo UI" pitchFamily="50" charset="-128"/>
              </a:rPr>
              <a:t>）</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表 12">
            <a:extLst>
              <a:ext uri="{FF2B5EF4-FFF2-40B4-BE49-F238E27FC236}">
                <a16:creationId xmlns:a16="http://schemas.microsoft.com/office/drawing/2014/main" id="{01194446-EE74-1067-E647-21749898F915}"/>
              </a:ext>
            </a:extLst>
          </p:cNvPr>
          <p:cNvGraphicFramePr>
            <a:graphicFrameLocks noGrp="1"/>
          </p:cNvGraphicFramePr>
          <p:nvPr>
            <p:extLst>
              <p:ext uri="{D42A27DB-BD31-4B8C-83A1-F6EECF244321}">
                <p14:modId xmlns:p14="http://schemas.microsoft.com/office/powerpoint/2010/main" val="88178030"/>
              </p:ext>
            </p:extLst>
          </p:nvPr>
        </p:nvGraphicFramePr>
        <p:xfrm>
          <a:off x="579475" y="1373935"/>
          <a:ext cx="8234916" cy="4844571"/>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60877">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河川設備の管理水準設定においては、防災設備であることを鑑み、通常設備よりも高い水準で管理し、健全度評価は「健全度５～１」の５段階の評価を行っている。</a:t>
                      </a:r>
                    </a:p>
                  </a:txBody>
                  <a:tcPr anchor="ctr"/>
                </a:tc>
                <a:tc>
                  <a:txBody>
                    <a:bodyPr/>
                    <a:lstStyle/>
                    <a:p>
                      <a:r>
                        <a:rPr kumimoji="1" lang="ja-JP" altLang="en-US" sz="2000" dirty="0"/>
                        <a:t>　</a:t>
                      </a: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管理を行う施設の重要性を考慮し「健全度４」を目標管理水準としている。</a:t>
                      </a:r>
                      <a:endParaRPr kumimoji="1" lang="en-US" altLang="ja-JP" sz="1200" dirty="0">
                        <a:solidFill>
                          <a:schemeClr val="accent6">
                            <a:lumMod val="75000"/>
                          </a:schemeClr>
                        </a:solidFill>
                      </a:endParaRPr>
                    </a:p>
                    <a:p>
                      <a:r>
                        <a:rPr kumimoji="1" lang="ja-JP" altLang="en-US" sz="1200" dirty="0">
                          <a:solidFill>
                            <a:schemeClr val="accent6">
                              <a:lumMod val="75000"/>
                            </a:schemeClr>
                          </a:solidFill>
                        </a:rPr>
                        <a:t>施設としての重要性を鑑み、水門、排水ポンプ等機械設備は、外部委託を主体とした点検を実施し、確実な機能維持を行いながら、必要な補修や部分更新等を行う状態監視型の維持管理を実施している。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更新判定では物理的要因に基づく更新判定の前に、防潮ラインの変更、構造物の再構築、法令・基準の変更など社会的要因や部品の供給状況、設備の陳腐化などの機能的な要因に基づく設備更新の必要性を確認することとしている。</a:t>
                      </a:r>
                    </a:p>
                    <a:p>
                      <a:r>
                        <a:rPr kumimoji="1" lang="ja-JP" altLang="en-US" sz="1200" dirty="0">
                          <a:solidFill>
                            <a:schemeClr val="accent6">
                              <a:lumMod val="75000"/>
                            </a:schemeClr>
                          </a:solidFill>
                        </a:rPr>
                        <a:t>物理的要因による判断では、長寿命化を図る上で、</a:t>
                      </a:r>
                      <a:r>
                        <a:rPr kumimoji="1" lang="en-US" altLang="ja-JP" sz="1200" dirty="0">
                          <a:solidFill>
                            <a:schemeClr val="accent6">
                              <a:lumMod val="75000"/>
                            </a:schemeClr>
                          </a:solidFill>
                        </a:rPr>
                        <a:t>LCC</a:t>
                      </a:r>
                      <a:r>
                        <a:rPr kumimoji="1" lang="ja-JP" altLang="en-US" sz="1200" dirty="0">
                          <a:solidFill>
                            <a:schemeClr val="accent6">
                              <a:lumMod val="75000"/>
                            </a:schemeClr>
                          </a:solidFill>
                        </a:rPr>
                        <a:t>比較などを行い、補修、更新の検討を行うこととしている。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3012228867"/>
                  </a:ext>
                </a:extLst>
              </a:tr>
            </a:tbl>
          </a:graphicData>
        </a:graphic>
      </p:graphicFrame>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9211CC79-7583-4E52-9E09-801CD827ECC3}"/>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28</a:t>
            </a:fld>
            <a:endParaRPr lang="ja-JP" altLang="en-US" dirty="0"/>
          </a:p>
        </p:txBody>
      </p:sp>
      <p:sp>
        <p:nvSpPr>
          <p:cNvPr id="2" name="テキスト ボックス 1">
            <a:extLst>
              <a:ext uri="{FF2B5EF4-FFF2-40B4-BE49-F238E27FC236}">
                <a16:creationId xmlns:a16="http://schemas.microsoft.com/office/drawing/2014/main" id="{463F2E72-BA30-3F72-8815-F976D054B41E}"/>
              </a:ext>
            </a:extLst>
          </p:cNvPr>
          <p:cNvSpPr txBox="1"/>
          <p:nvPr/>
        </p:nvSpPr>
        <p:spPr>
          <a:xfrm>
            <a:off x="7886700" y="97210"/>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67816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第１回全体検討部会　共通課題の検証（海岸設備）</a:t>
            </a:r>
          </a:p>
        </p:txBody>
      </p:sp>
      <p:sp>
        <p:nvSpPr>
          <p:cNvPr id="18" name="角丸四角形 143">
            <a:extLst>
              <a:ext uri="{FF2B5EF4-FFF2-40B4-BE49-F238E27FC236}">
                <a16:creationId xmlns:a16="http://schemas.microsoft.com/office/drawing/2014/main" id="{A0322379-61CE-4F56-A8C5-8644296C6477}"/>
              </a:ext>
            </a:extLst>
          </p:cNvPr>
          <p:cNvSpPr/>
          <p:nvPr/>
        </p:nvSpPr>
        <p:spPr>
          <a:xfrm>
            <a:off x="110835" y="658732"/>
            <a:ext cx="8947439" cy="295532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19" name="角丸四角形 143">
            <a:extLst>
              <a:ext uri="{FF2B5EF4-FFF2-40B4-BE49-F238E27FC236}">
                <a16:creationId xmlns:a16="http://schemas.microsoft.com/office/drawing/2014/main" id="{348BDCEA-042D-473D-A803-E59E1F483F11}"/>
              </a:ext>
            </a:extLst>
          </p:cNvPr>
          <p:cNvSpPr/>
          <p:nvPr/>
        </p:nvSpPr>
        <p:spPr>
          <a:xfrm>
            <a:off x="110835" y="3614057"/>
            <a:ext cx="8947439" cy="313889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■点検</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6998EF4D-EE67-456B-A43B-7AD6F45F5E76}"/>
              </a:ext>
            </a:extLst>
          </p:cNvPr>
          <p:cNvSpPr/>
          <p:nvPr/>
        </p:nvSpPr>
        <p:spPr>
          <a:xfrm>
            <a:off x="110835" y="894953"/>
            <a:ext cx="2930815" cy="468686"/>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①施設数の推移</a:t>
            </a:r>
            <a:endParaRPr kumimoji="0" lang="en-US" altLang="ja-JP" sz="1200" b="0" i="0" u="none" strike="sng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24" name="図 23">
            <a:extLst>
              <a:ext uri="{FF2B5EF4-FFF2-40B4-BE49-F238E27FC236}">
                <a16:creationId xmlns:a16="http://schemas.microsoft.com/office/drawing/2014/main" id="{32CFCEB4-56AC-4AE3-A44C-3E5C5E18F657}"/>
              </a:ext>
            </a:extLst>
          </p:cNvPr>
          <p:cNvPicPr>
            <a:picLocks noChangeAspect="1"/>
          </p:cNvPicPr>
          <p:nvPr/>
        </p:nvPicPr>
        <p:blipFill rotWithShape="1">
          <a:blip r:embed="rId2"/>
          <a:srcRect l="4664"/>
          <a:stretch/>
        </p:blipFill>
        <p:spPr>
          <a:xfrm>
            <a:off x="304641" y="1421384"/>
            <a:ext cx="2653756" cy="2018596"/>
          </a:xfrm>
          <a:prstGeom prst="rect">
            <a:avLst/>
          </a:prstGeom>
        </p:spPr>
      </p:pic>
      <p:sp>
        <p:nvSpPr>
          <p:cNvPr id="26" name="角丸四角形 143">
            <a:extLst>
              <a:ext uri="{FF2B5EF4-FFF2-40B4-BE49-F238E27FC236}">
                <a16:creationId xmlns:a16="http://schemas.microsoft.com/office/drawing/2014/main" id="{BBD18CD5-8A9E-4356-BBCD-110643182AB2}"/>
              </a:ext>
            </a:extLst>
          </p:cNvPr>
          <p:cNvSpPr/>
          <p:nvPr/>
        </p:nvSpPr>
        <p:spPr>
          <a:xfrm>
            <a:off x="3250876" y="894953"/>
            <a:ext cx="3033614"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②高齢化</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現状では供用後の</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40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年を超える施設が約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6</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年後には約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9</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割まで増加</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31" name="グラフ 30">
            <a:extLst>
              <a:ext uri="{FF2B5EF4-FFF2-40B4-BE49-F238E27FC236}">
                <a16:creationId xmlns:a16="http://schemas.microsoft.com/office/drawing/2014/main" id="{CCDDD4DF-953A-4E76-926B-C7B7842C59E2}"/>
              </a:ext>
            </a:extLst>
          </p:cNvPr>
          <p:cNvGraphicFramePr>
            <a:graphicFrameLocks/>
          </p:cNvGraphicFramePr>
          <p:nvPr/>
        </p:nvGraphicFramePr>
        <p:xfrm>
          <a:off x="3250876" y="1616063"/>
          <a:ext cx="2627032" cy="1745571"/>
        </p:xfrm>
        <a:graphic>
          <a:graphicData uri="http://schemas.openxmlformats.org/drawingml/2006/chart">
            <c:chart xmlns:c="http://schemas.openxmlformats.org/drawingml/2006/chart" xmlns:r="http://schemas.openxmlformats.org/officeDocument/2006/relationships" r:id="rId3"/>
          </a:graphicData>
        </a:graphic>
      </p:graphicFrame>
      <p:sp>
        <p:nvSpPr>
          <p:cNvPr id="32" name="角丸四角形 143">
            <a:extLst>
              <a:ext uri="{FF2B5EF4-FFF2-40B4-BE49-F238E27FC236}">
                <a16:creationId xmlns:a16="http://schemas.microsoft.com/office/drawing/2014/main" id="{5595F2C5-87FA-4C47-9187-F5E1A080C961}"/>
              </a:ext>
            </a:extLst>
          </p:cNvPr>
          <p:cNvSpPr/>
          <p:nvPr/>
        </p:nvSpPr>
        <p:spPr>
          <a:xfrm>
            <a:off x="6205975" y="894953"/>
            <a:ext cx="2930815"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③施設状態</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緊急度の高い健全度２以下の設備の改善を行い、機能維持に努めている。</a:t>
            </a:r>
          </a:p>
        </p:txBody>
      </p:sp>
      <p:pic>
        <p:nvPicPr>
          <p:cNvPr id="38" name="図 37">
            <a:extLst>
              <a:ext uri="{FF2B5EF4-FFF2-40B4-BE49-F238E27FC236}">
                <a16:creationId xmlns:a16="http://schemas.microsoft.com/office/drawing/2014/main" id="{45F87DAB-13A3-4C27-B4B8-FFCB7F7444AB}"/>
              </a:ext>
            </a:extLst>
          </p:cNvPr>
          <p:cNvPicPr>
            <a:picLocks noChangeAspect="1"/>
          </p:cNvPicPr>
          <p:nvPr/>
        </p:nvPicPr>
        <p:blipFill rotWithShape="1">
          <a:blip r:embed="rId4"/>
          <a:srcRect l="1768" t="11305" r="2793"/>
          <a:stretch/>
        </p:blipFill>
        <p:spPr>
          <a:xfrm>
            <a:off x="6090743" y="1478765"/>
            <a:ext cx="2820515" cy="2116424"/>
          </a:xfrm>
          <a:prstGeom prst="rect">
            <a:avLst/>
          </a:prstGeom>
        </p:spPr>
      </p:pic>
      <p:sp>
        <p:nvSpPr>
          <p:cNvPr id="39" name="テキスト ボックス 38">
            <a:extLst>
              <a:ext uri="{FF2B5EF4-FFF2-40B4-BE49-F238E27FC236}">
                <a16:creationId xmlns:a16="http://schemas.microsoft.com/office/drawing/2014/main" id="{B12EDC9F-9A3D-46F1-BEBB-276AB5D8A387}"/>
              </a:ext>
            </a:extLst>
          </p:cNvPr>
          <p:cNvSpPr txBox="1"/>
          <p:nvPr/>
        </p:nvSpPr>
        <p:spPr>
          <a:xfrm>
            <a:off x="178062" y="3970193"/>
            <a:ext cx="2072259" cy="253916"/>
          </a:xfrm>
          <a:prstGeom prst="rect">
            <a:avLst/>
          </a:prstGeom>
          <a:noFill/>
        </p:spPr>
        <p:txBody>
          <a:bodyPr wrap="squar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①防潮設備（水門・樋門・門扉）</a:t>
            </a:r>
          </a:p>
        </p:txBody>
      </p:sp>
      <p:pic>
        <p:nvPicPr>
          <p:cNvPr id="41" name="図 40">
            <a:extLst>
              <a:ext uri="{FF2B5EF4-FFF2-40B4-BE49-F238E27FC236}">
                <a16:creationId xmlns:a16="http://schemas.microsoft.com/office/drawing/2014/main" id="{F0E9BDB2-9ED5-46E4-AE28-F2D2CFB33E9A}"/>
              </a:ext>
            </a:extLst>
          </p:cNvPr>
          <p:cNvPicPr>
            <a:picLocks noChangeAspect="1"/>
          </p:cNvPicPr>
          <p:nvPr/>
        </p:nvPicPr>
        <p:blipFill>
          <a:blip r:embed="rId5"/>
          <a:stretch>
            <a:fillRect/>
          </a:stretch>
        </p:blipFill>
        <p:spPr>
          <a:xfrm>
            <a:off x="229978" y="4256721"/>
            <a:ext cx="3894039" cy="984521"/>
          </a:xfrm>
          <a:prstGeom prst="rect">
            <a:avLst/>
          </a:prstGeom>
        </p:spPr>
      </p:pic>
      <p:sp>
        <p:nvSpPr>
          <p:cNvPr id="42" name="テキスト ボックス 41">
            <a:extLst>
              <a:ext uri="{FF2B5EF4-FFF2-40B4-BE49-F238E27FC236}">
                <a16:creationId xmlns:a16="http://schemas.microsoft.com/office/drawing/2014/main" id="{53657EE8-2101-40EB-830C-76B06D1CDACF}"/>
              </a:ext>
            </a:extLst>
          </p:cNvPr>
          <p:cNvSpPr txBox="1"/>
          <p:nvPr/>
        </p:nvSpPr>
        <p:spPr>
          <a:xfrm>
            <a:off x="199641" y="5338344"/>
            <a:ext cx="1922321" cy="253916"/>
          </a:xfrm>
          <a:prstGeom prst="rect">
            <a:avLst/>
          </a:prstGeom>
          <a:noFill/>
        </p:spPr>
        <p:txBody>
          <a:bodyPr wrap="non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②排水設備（ポンプ・エンジン）</a:t>
            </a:r>
          </a:p>
        </p:txBody>
      </p:sp>
      <p:pic>
        <p:nvPicPr>
          <p:cNvPr id="43" name="図 42">
            <a:extLst>
              <a:ext uri="{FF2B5EF4-FFF2-40B4-BE49-F238E27FC236}">
                <a16:creationId xmlns:a16="http://schemas.microsoft.com/office/drawing/2014/main" id="{1C029916-3672-459C-81B4-D754EB30E550}"/>
              </a:ext>
            </a:extLst>
          </p:cNvPr>
          <p:cNvPicPr>
            <a:picLocks noChangeAspect="1"/>
          </p:cNvPicPr>
          <p:nvPr/>
        </p:nvPicPr>
        <p:blipFill>
          <a:blip r:embed="rId6"/>
          <a:stretch>
            <a:fillRect/>
          </a:stretch>
        </p:blipFill>
        <p:spPr>
          <a:xfrm>
            <a:off x="260307" y="5619231"/>
            <a:ext cx="3863710" cy="1013388"/>
          </a:xfrm>
          <a:prstGeom prst="rect">
            <a:avLst/>
          </a:prstGeom>
        </p:spPr>
      </p:pic>
      <p:sp>
        <p:nvSpPr>
          <p:cNvPr id="44" name="角丸四角形 143">
            <a:extLst>
              <a:ext uri="{FF2B5EF4-FFF2-40B4-BE49-F238E27FC236}">
                <a16:creationId xmlns:a16="http://schemas.microsoft.com/office/drawing/2014/main" id="{0CCF5A93-D61C-4774-A0C4-4095821A4219}"/>
              </a:ext>
            </a:extLst>
          </p:cNvPr>
          <p:cNvSpPr/>
          <p:nvPr/>
        </p:nvSpPr>
        <p:spPr>
          <a:xfrm>
            <a:off x="4143145" y="3790153"/>
            <a:ext cx="1707639" cy="320008"/>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②主な損傷状況</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45" name="Text Box 5">
            <a:extLst>
              <a:ext uri="{FF2B5EF4-FFF2-40B4-BE49-F238E27FC236}">
                <a16:creationId xmlns:a16="http://schemas.microsoft.com/office/drawing/2014/main" id="{C49555F4-D6BE-4D20-A6FA-EE4BC5FBDFF0}"/>
              </a:ext>
            </a:extLst>
          </p:cNvPr>
          <p:cNvSpPr txBox="1">
            <a:spLocks noChangeArrowheads="1"/>
          </p:cNvSpPr>
          <p:nvPr/>
        </p:nvSpPr>
        <p:spPr bwMode="auto">
          <a:xfrm>
            <a:off x="4021576" y="4044942"/>
            <a:ext cx="1575108"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（門扉）水密ゴム劣化</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958FC56E-C210-4329-96AF-7DED09F7AF3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4088" y="4282496"/>
            <a:ext cx="1433540" cy="1059472"/>
          </a:xfrm>
          <a:prstGeom prst="rect">
            <a:avLst/>
          </a:prstGeom>
          <a:noFill/>
          <a:ln>
            <a:noFill/>
          </a:ln>
        </p:spPr>
      </p:pic>
      <p:sp>
        <p:nvSpPr>
          <p:cNvPr id="47" name="Text Box 5">
            <a:extLst>
              <a:ext uri="{FF2B5EF4-FFF2-40B4-BE49-F238E27FC236}">
                <a16:creationId xmlns:a16="http://schemas.microsoft.com/office/drawing/2014/main" id="{192ADE8E-8AB7-45D2-8294-C7F8BC0A9D20}"/>
              </a:ext>
            </a:extLst>
          </p:cNvPr>
          <p:cNvSpPr txBox="1">
            <a:spLocks noChangeArrowheads="1"/>
          </p:cNvSpPr>
          <p:nvPr/>
        </p:nvSpPr>
        <p:spPr bwMode="auto">
          <a:xfrm>
            <a:off x="4103953" y="5428695"/>
            <a:ext cx="1227134"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（水門）鋼材腐食</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96817D26-EDF8-45E3-B94E-4410E53C485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215" y="5652950"/>
            <a:ext cx="1433540" cy="1013389"/>
          </a:xfrm>
          <a:prstGeom prst="rect">
            <a:avLst/>
          </a:prstGeom>
          <a:noFill/>
          <a:ln>
            <a:noFill/>
          </a:ln>
        </p:spPr>
      </p:pic>
      <p:sp>
        <p:nvSpPr>
          <p:cNvPr id="49" name="角丸四角形 143">
            <a:extLst>
              <a:ext uri="{FF2B5EF4-FFF2-40B4-BE49-F238E27FC236}">
                <a16:creationId xmlns:a16="http://schemas.microsoft.com/office/drawing/2014/main" id="{97269A81-41DE-41AF-B759-1A005990B272}"/>
              </a:ext>
            </a:extLst>
          </p:cNvPr>
          <p:cNvSpPr/>
          <p:nvPr/>
        </p:nvSpPr>
        <p:spPr>
          <a:xfrm>
            <a:off x="5718253" y="3959949"/>
            <a:ext cx="3201873" cy="52832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③健全度</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健全度判定要領に基づき評価を実施（機械・電気）</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50" name="図 49">
            <a:extLst>
              <a:ext uri="{FF2B5EF4-FFF2-40B4-BE49-F238E27FC236}">
                <a16:creationId xmlns:a16="http://schemas.microsoft.com/office/drawing/2014/main" id="{EB422FA3-6697-4A12-AB97-52F43E5A640D}"/>
              </a:ext>
            </a:extLst>
          </p:cNvPr>
          <p:cNvPicPr>
            <a:picLocks noChangeAspect="1"/>
          </p:cNvPicPr>
          <p:nvPr/>
        </p:nvPicPr>
        <p:blipFill>
          <a:blip r:embed="rId9"/>
          <a:stretch>
            <a:fillRect/>
          </a:stretch>
        </p:blipFill>
        <p:spPr>
          <a:xfrm>
            <a:off x="6007589" y="4560071"/>
            <a:ext cx="2825375" cy="1838736"/>
          </a:xfrm>
          <a:prstGeom prst="rect">
            <a:avLst/>
          </a:prstGeom>
        </p:spPr>
      </p:pic>
      <p:sp>
        <p:nvSpPr>
          <p:cNvPr id="23" name="スライド番号プレースホルダー 3">
            <a:extLst>
              <a:ext uri="{FF2B5EF4-FFF2-40B4-BE49-F238E27FC236}">
                <a16:creationId xmlns:a16="http://schemas.microsoft.com/office/drawing/2014/main" id="{635449EC-54B2-4CF3-A787-E773AA4D2FE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29</a:t>
            </a:fld>
            <a:endParaRPr lang="ja-JP" altLang="en-US" dirty="0"/>
          </a:p>
        </p:txBody>
      </p:sp>
      <p:sp>
        <p:nvSpPr>
          <p:cNvPr id="2" name="テキスト ボックス 1">
            <a:extLst>
              <a:ext uri="{FF2B5EF4-FFF2-40B4-BE49-F238E27FC236}">
                <a16:creationId xmlns:a16="http://schemas.microsoft.com/office/drawing/2014/main" id="{0D80BCEC-327E-FA53-5AED-2224F561845D}"/>
              </a:ext>
            </a:extLst>
          </p:cNvPr>
          <p:cNvSpPr txBox="1"/>
          <p:nvPr/>
        </p:nvSpPr>
        <p:spPr>
          <a:xfrm>
            <a:off x="7886700" y="110028"/>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9125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第１回全体検討部会　共通課題の検証（海岸設備）</a:t>
            </a:r>
          </a:p>
        </p:txBody>
      </p:sp>
      <p:sp>
        <p:nvSpPr>
          <p:cNvPr id="9" name="角丸四角形 143">
            <a:extLst>
              <a:ext uri="{FF2B5EF4-FFF2-40B4-BE49-F238E27FC236}">
                <a16:creationId xmlns:a16="http://schemas.microsoft.com/office/drawing/2014/main" id="{D18D452C-16BE-4A5A-9383-E28DDF18A7C8}"/>
              </a:ext>
            </a:extLst>
          </p:cNvPr>
          <p:cNvSpPr/>
          <p:nvPr/>
        </p:nvSpPr>
        <p:spPr>
          <a:xfrm>
            <a:off x="110835" y="658731"/>
            <a:ext cx="4362769" cy="5864732"/>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a:t>
            </a:r>
          </a:p>
        </p:txBody>
      </p:sp>
      <p:sp>
        <p:nvSpPr>
          <p:cNvPr id="10" name="角丸四角形 143">
            <a:extLst>
              <a:ext uri="{FF2B5EF4-FFF2-40B4-BE49-F238E27FC236}">
                <a16:creationId xmlns:a16="http://schemas.microsoft.com/office/drawing/2014/main" id="{C293AF2C-4902-404D-A7A3-8AF9DF4CC940}"/>
              </a:ext>
            </a:extLst>
          </p:cNvPr>
          <p:cNvSpPr/>
          <p:nvPr/>
        </p:nvSpPr>
        <p:spPr>
          <a:xfrm>
            <a:off x="4582359" y="658731"/>
            <a:ext cx="4475914" cy="5851891"/>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a:t>
            </a:r>
          </a:p>
        </p:txBody>
      </p:sp>
      <p:sp>
        <p:nvSpPr>
          <p:cNvPr id="11" name="角丸四角形 143">
            <a:extLst>
              <a:ext uri="{FF2B5EF4-FFF2-40B4-BE49-F238E27FC236}">
                <a16:creationId xmlns:a16="http://schemas.microsoft.com/office/drawing/2014/main" id="{8F396418-7FF9-4033-BFE1-8596717C5DA4}"/>
              </a:ext>
            </a:extLst>
          </p:cNvPr>
          <p:cNvSpPr/>
          <p:nvPr/>
        </p:nvSpPr>
        <p:spPr>
          <a:xfrm>
            <a:off x="105932" y="894952"/>
            <a:ext cx="4274480" cy="734021"/>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管理水準の設定においては、防災施設であることを鑑み、通常設備よりも高い水準で設定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2" name="図 11">
            <a:extLst>
              <a:ext uri="{FF2B5EF4-FFF2-40B4-BE49-F238E27FC236}">
                <a16:creationId xmlns:a16="http://schemas.microsoft.com/office/drawing/2014/main" id="{44B062D4-C7E4-410E-8232-2F1677AD85A1}"/>
              </a:ext>
            </a:extLst>
          </p:cNvPr>
          <p:cNvPicPr>
            <a:picLocks noChangeAspect="1"/>
          </p:cNvPicPr>
          <p:nvPr/>
        </p:nvPicPr>
        <p:blipFill>
          <a:blip r:embed="rId2"/>
          <a:stretch>
            <a:fillRect/>
          </a:stretch>
        </p:blipFill>
        <p:spPr>
          <a:xfrm>
            <a:off x="575716" y="1324303"/>
            <a:ext cx="2973619" cy="1933418"/>
          </a:xfrm>
          <a:prstGeom prst="rect">
            <a:avLst/>
          </a:prstGeom>
        </p:spPr>
      </p:pic>
      <p:sp>
        <p:nvSpPr>
          <p:cNvPr id="13" name="テキスト ボックス 12">
            <a:extLst>
              <a:ext uri="{FF2B5EF4-FFF2-40B4-BE49-F238E27FC236}">
                <a16:creationId xmlns:a16="http://schemas.microsoft.com/office/drawing/2014/main" id="{7FE49919-4018-42D6-BA85-D2E4B2463596}"/>
              </a:ext>
            </a:extLst>
          </p:cNvPr>
          <p:cNvSpPr txBox="1"/>
          <p:nvPr/>
        </p:nvSpPr>
        <p:spPr>
          <a:xfrm>
            <a:off x="3505921" y="1786517"/>
            <a:ext cx="95410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目標管理水準</a:t>
            </a:r>
          </a:p>
        </p:txBody>
      </p:sp>
      <p:sp>
        <p:nvSpPr>
          <p:cNvPr id="14" name="テキスト ボックス 13">
            <a:extLst>
              <a:ext uri="{FF2B5EF4-FFF2-40B4-BE49-F238E27FC236}">
                <a16:creationId xmlns:a16="http://schemas.microsoft.com/office/drawing/2014/main" id="{0C5AB2F5-841D-43F5-9311-2C7CD2F206F7}"/>
              </a:ext>
            </a:extLst>
          </p:cNvPr>
          <p:cNvSpPr txBox="1"/>
          <p:nvPr/>
        </p:nvSpPr>
        <p:spPr>
          <a:xfrm>
            <a:off x="3542721" y="2473634"/>
            <a:ext cx="9541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限界管理水準</a:t>
            </a:r>
          </a:p>
        </p:txBody>
      </p:sp>
      <p:cxnSp>
        <p:nvCxnSpPr>
          <p:cNvPr id="15" name="直線コネクタ 14">
            <a:extLst>
              <a:ext uri="{FF2B5EF4-FFF2-40B4-BE49-F238E27FC236}">
                <a16:creationId xmlns:a16="http://schemas.microsoft.com/office/drawing/2014/main" id="{66A14676-1EF1-4A2B-B0D7-1874F764914D}"/>
              </a:ext>
            </a:extLst>
          </p:cNvPr>
          <p:cNvCxnSpPr>
            <a:cxnSpLocks/>
          </p:cNvCxnSpPr>
          <p:nvPr/>
        </p:nvCxnSpPr>
        <p:spPr>
          <a:xfrm>
            <a:off x="3539131" y="2046373"/>
            <a:ext cx="831273" cy="0"/>
          </a:xfrm>
          <a:prstGeom prst="line">
            <a:avLst/>
          </a:prstGeom>
          <a:noFill/>
          <a:ln w="19050" cap="flat" cmpd="sng" algn="ctr">
            <a:solidFill>
              <a:srgbClr val="FF0000"/>
            </a:solidFill>
            <a:prstDash val="solid"/>
          </a:ln>
          <a:effectLst/>
        </p:spPr>
      </p:cxnSp>
      <p:cxnSp>
        <p:nvCxnSpPr>
          <p:cNvPr id="16" name="直線コネクタ 15">
            <a:extLst>
              <a:ext uri="{FF2B5EF4-FFF2-40B4-BE49-F238E27FC236}">
                <a16:creationId xmlns:a16="http://schemas.microsoft.com/office/drawing/2014/main" id="{61374AB9-548F-449A-A9E2-31B110172E80}"/>
              </a:ext>
            </a:extLst>
          </p:cNvPr>
          <p:cNvCxnSpPr>
            <a:cxnSpLocks/>
          </p:cNvCxnSpPr>
          <p:nvPr/>
        </p:nvCxnSpPr>
        <p:spPr>
          <a:xfrm>
            <a:off x="3538923" y="2747796"/>
            <a:ext cx="831481" cy="0"/>
          </a:xfrm>
          <a:prstGeom prst="line">
            <a:avLst/>
          </a:prstGeom>
          <a:noFill/>
          <a:ln w="19050" cap="flat" cmpd="sng" algn="ctr">
            <a:solidFill>
              <a:srgbClr val="FF0000"/>
            </a:solidFill>
            <a:prstDash val="solid"/>
          </a:ln>
          <a:effectLst/>
        </p:spPr>
      </p:cxnSp>
      <p:sp>
        <p:nvSpPr>
          <p:cNvPr id="17" name="角丸四角形 143">
            <a:extLst>
              <a:ext uri="{FF2B5EF4-FFF2-40B4-BE49-F238E27FC236}">
                <a16:creationId xmlns:a16="http://schemas.microsoft.com/office/drawing/2014/main" id="{CCFC504F-DDDA-417B-91F3-4C644371AA02}"/>
              </a:ext>
            </a:extLst>
          </p:cNvPr>
          <p:cNvSpPr/>
          <p:nvPr/>
        </p:nvSpPr>
        <p:spPr>
          <a:xfrm>
            <a:off x="184913" y="3428810"/>
            <a:ext cx="4771531" cy="100898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目標管理水準および限界管理水準の考え方</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維持管理水準の設定については、安全性・信頼性や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LCC</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最小化の観点から</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設備の特性や重要性を考慮し、目標とする管理水準を適切に設定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pic>
        <p:nvPicPr>
          <p:cNvPr id="18" name="図 17">
            <a:extLst>
              <a:ext uri="{FF2B5EF4-FFF2-40B4-BE49-F238E27FC236}">
                <a16:creationId xmlns:a16="http://schemas.microsoft.com/office/drawing/2014/main" id="{2FF790AE-AF31-4460-AE49-F0F849EFC93A}"/>
              </a:ext>
            </a:extLst>
          </p:cNvPr>
          <p:cNvPicPr>
            <a:picLocks noChangeAspect="1"/>
          </p:cNvPicPr>
          <p:nvPr/>
        </p:nvPicPr>
        <p:blipFill rotWithShape="1">
          <a:blip r:embed="rId3"/>
          <a:srcRect l="19753" t="47348" r="37158" b="27739"/>
          <a:stretch/>
        </p:blipFill>
        <p:spPr>
          <a:xfrm>
            <a:off x="500604" y="4165502"/>
            <a:ext cx="3485135" cy="1259368"/>
          </a:xfrm>
          <a:prstGeom prst="rect">
            <a:avLst/>
          </a:prstGeom>
        </p:spPr>
      </p:pic>
      <p:pic>
        <p:nvPicPr>
          <p:cNvPr id="19" name="図 18">
            <a:extLst>
              <a:ext uri="{FF2B5EF4-FFF2-40B4-BE49-F238E27FC236}">
                <a16:creationId xmlns:a16="http://schemas.microsoft.com/office/drawing/2014/main" id="{F9E17D9D-E97F-48EC-8EBD-625561558E1F}"/>
              </a:ext>
            </a:extLst>
          </p:cNvPr>
          <p:cNvPicPr>
            <a:picLocks noChangeAspect="1"/>
          </p:cNvPicPr>
          <p:nvPr/>
        </p:nvPicPr>
        <p:blipFill rotWithShape="1">
          <a:blip r:embed="rId4"/>
          <a:srcRect l="28049" t="67849" r="46606" b="10365"/>
          <a:stretch/>
        </p:blipFill>
        <p:spPr>
          <a:xfrm>
            <a:off x="1859342" y="5413570"/>
            <a:ext cx="2042109" cy="1097052"/>
          </a:xfrm>
          <a:prstGeom prst="rect">
            <a:avLst/>
          </a:prstGeom>
        </p:spPr>
      </p:pic>
      <p:sp>
        <p:nvSpPr>
          <p:cNvPr id="20" name="角丸四角形 143">
            <a:extLst>
              <a:ext uri="{FF2B5EF4-FFF2-40B4-BE49-F238E27FC236}">
                <a16:creationId xmlns:a16="http://schemas.microsoft.com/office/drawing/2014/main" id="{FD50A8D3-7F6A-4719-9726-50DF2A190375}"/>
              </a:ext>
            </a:extLst>
          </p:cNvPr>
          <p:cNvSpPr/>
          <p:nvPr/>
        </p:nvSpPr>
        <p:spPr>
          <a:xfrm>
            <a:off x="4671766" y="894953"/>
            <a:ext cx="4328061" cy="44000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重点化（優先順位）は、施設毎の健全度および社会的影響度（設置位置・浸水リスク・後背地の土地利用状況等の観点で評価）に基づき設定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21" name="表 20">
            <a:extLst>
              <a:ext uri="{FF2B5EF4-FFF2-40B4-BE49-F238E27FC236}">
                <a16:creationId xmlns:a16="http://schemas.microsoft.com/office/drawing/2014/main" id="{FC5FF559-79E4-4E9A-85D6-98F2FE2D56DC}"/>
              </a:ext>
            </a:extLst>
          </p:cNvPr>
          <p:cNvGraphicFramePr>
            <a:graphicFrameLocks noGrp="1"/>
          </p:cNvGraphicFramePr>
          <p:nvPr/>
        </p:nvGraphicFramePr>
        <p:xfrm>
          <a:off x="5365400" y="1571176"/>
          <a:ext cx="2825595" cy="1940058"/>
        </p:xfrm>
        <a:graphic>
          <a:graphicData uri="http://schemas.openxmlformats.org/drawingml/2006/table">
            <a:tbl>
              <a:tblPr firstRow="1" bandRow="1"/>
              <a:tblGrid>
                <a:gridCol w="941865">
                  <a:extLst>
                    <a:ext uri="{9D8B030D-6E8A-4147-A177-3AD203B41FA5}">
                      <a16:colId xmlns:a16="http://schemas.microsoft.com/office/drawing/2014/main" val="1250570031"/>
                    </a:ext>
                  </a:extLst>
                </a:gridCol>
                <a:gridCol w="941865">
                  <a:extLst>
                    <a:ext uri="{9D8B030D-6E8A-4147-A177-3AD203B41FA5}">
                      <a16:colId xmlns:a16="http://schemas.microsoft.com/office/drawing/2014/main" val="2237327889"/>
                    </a:ext>
                  </a:extLst>
                </a:gridCol>
                <a:gridCol w="941865">
                  <a:extLst>
                    <a:ext uri="{9D8B030D-6E8A-4147-A177-3AD203B41FA5}">
                      <a16:colId xmlns:a16="http://schemas.microsoft.com/office/drawing/2014/main" val="2045638904"/>
                    </a:ext>
                  </a:extLst>
                </a:gridCol>
              </a:tblGrid>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最重点化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14124"/>
                    </a:solidFill>
                  </a:tcPr>
                </a:tc>
                <a:extLst>
                  <a:ext uri="{0D108BD9-81ED-4DB2-BD59-A6C34878D82A}">
                    <a16:rowId xmlns:a16="http://schemas.microsoft.com/office/drawing/2014/main" val="3722609166"/>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467900764"/>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343349"/>
                  </a:ext>
                </a:extLst>
              </a:tr>
            </a:tbl>
          </a:graphicData>
        </a:graphic>
      </p:graphicFrame>
      <p:cxnSp>
        <p:nvCxnSpPr>
          <p:cNvPr id="22" name="直線矢印コネクタ 21">
            <a:extLst>
              <a:ext uri="{FF2B5EF4-FFF2-40B4-BE49-F238E27FC236}">
                <a16:creationId xmlns:a16="http://schemas.microsoft.com/office/drawing/2014/main" id="{F6A1AE98-9242-4725-8A9B-5F0C1885A749}"/>
              </a:ext>
            </a:extLst>
          </p:cNvPr>
          <p:cNvCxnSpPr/>
          <p:nvPr/>
        </p:nvCxnSpPr>
        <p:spPr>
          <a:xfrm>
            <a:off x="5365400" y="3501100"/>
            <a:ext cx="3061970" cy="0"/>
          </a:xfrm>
          <a:prstGeom prst="straightConnector1">
            <a:avLst/>
          </a:prstGeom>
          <a:noFill/>
          <a:ln w="28575" cap="flat" cmpd="sng" algn="ctr">
            <a:solidFill>
              <a:srgbClr val="4F81BD">
                <a:shade val="95000"/>
                <a:satMod val="105000"/>
              </a:srgbClr>
            </a:solidFill>
            <a:prstDash val="solid"/>
            <a:tailEnd type="stealth" w="lg" len="lg"/>
          </a:ln>
          <a:effectLst/>
        </p:spPr>
      </p:cxnSp>
      <p:cxnSp>
        <p:nvCxnSpPr>
          <p:cNvPr id="24" name="直線矢印コネクタ 23">
            <a:extLst>
              <a:ext uri="{FF2B5EF4-FFF2-40B4-BE49-F238E27FC236}">
                <a16:creationId xmlns:a16="http://schemas.microsoft.com/office/drawing/2014/main" id="{375B10B5-062A-45CA-B713-BF8A7B4D94AE}"/>
              </a:ext>
            </a:extLst>
          </p:cNvPr>
          <p:cNvCxnSpPr>
            <a:cxnSpLocks/>
          </p:cNvCxnSpPr>
          <p:nvPr/>
        </p:nvCxnSpPr>
        <p:spPr>
          <a:xfrm flipV="1">
            <a:off x="5365400" y="1334955"/>
            <a:ext cx="0" cy="2166146"/>
          </a:xfrm>
          <a:prstGeom prst="straightConnector1">
            <a:avLst/>
          </a:prstGeom>
          <a:noFill/>
          <a:ln w="28575" cap="flat" cmpd="sng" algn="ctr">
            <a:solidFill>
              <a:srgbClr val="4F81BD">
                <a:shade val="95000"/>
                <a:satMod val="105000"/>
              </a:srgbClr>
            </a:solidFill>
            <a:prstDash val="solid"/>
            <a:tailEnd type="stealth" w="lg" len="lg"/>
          </a:ln>
          <a:effectLst/>
        </p:spPr>
      </p:cxnSp>
      <p:sp>
        <p:nvSpPr>
          <p:cNvPr id="26" name="テキスト ボックス 21">
            <a:extLst>
              <a:ext uri="{FF2B5EF4-FFF2-40B4-BE49-F238E27FC236}">
                <a16:creationId xmlns:a16="http://schemas.microsoft.com/office/drawing/2014/main" id="{C62E5095-10D5-439E-BA3A-D230F3B3ACAD}"/>
              </a:ext>
            </a:extLst>
          </p:cNvPr>
          <p:cNvSpPr txBox="1"/>
          <p:nvPr/>
        </p:nvSpPr>
        <p:spPr>
          <a:xfrm>
            <a:off x="4619272" y="1687457"/>
            <a:ext cx="552450" cy="1732915"/>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不具合発生の可能性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21">
            <a:extLst>
              <a:ext uri="{FF2B5EF4-FFF2-40B4-BE49-F238E27FC236}">
                <a16:creationId xmlns:a16="http://schemas.microsoft.com/office/drawing/2014/main" id="{3FE210BD-1646-4144-8402-9923E871CBC2}"/>
              </a:ext>
            </a:extLst>
          </p:cNvPr>
          <p:cNvSpPr txBox="1"/>
          <p:nvPr/>
        </p:nvSpPr>
        <p:spPr>
          <a:xfrm>
            <a:off x="4622534" y="1423174"/>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高</a:t>
            </a:r>
            <a:endParaRPr lang="ja-JP" altLang="en-US" sz="120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8" name="テキスト ボックス 21">
            <a:extLst>
              <a:ext uri="{FF2B5EF4-FFF2-40B4-BE49-F238E27FC236}">
                <a16:creationId xmlns:a16="http://schemas.microsoft.com/office/drawing/2014/main" id="{537F45DD-16C4-4DB8-8AC0-ED0BACCAF1A7}"/>
              </a:ext>
            </a:extLst>
          </p:cNvPr>
          <p:cNvSpPr txBox="1"/>
          <p:nvPr/>
        </p:nvSpPr>
        <p:spPr>
          <a:xfrm>
            <a:off x="4619272" y="318833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低</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1">
            <a:extLst>
              <a:ext uri="{FF2B5EF4-FFF2-40B4-BE49-F238E27FC236}">
                <a16:creationId xmlns:a16="http://schemas.microsoft.com/office/drawing/2014/main" id="{092F830C-0F08-4522-A7FD-D86B63B6D077}"/>
              </a:ext>
            </a:extLst>
          </p:cNvPr>
          <p:cNvSpPr txBox="1"/>
          <p:nvPr/>
        </p:nvSpPr>
        <p:spPr>
          <a:xfrm>
            <a:off x="5973279" y="3501100"/>
            <a:ext cx="1668780" cy="461010"/>
          </a:xfrm>
          <a:prstGeom prst="rect">
            <a:avLst/>
          </a:prstGeom>
          <a:noFill/>
          <a:ln>
            <a:noFill/>
          </a:ln>
        </p:spPr>
        <p:txBody>
          <a:bodyPr vert="horz" wrap="square" rtlCol="0" anchor="ctr" anchorCtr="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社会的影響度</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テキスト ボックス 21">
            <a:extLst>
              <a:ext uri="{FF2B5EF4-FFF2-40B4-BE49-F238E27FC236}">
                <a16:creationId xmlns:a16="http://schemas.microsoft.com/office/drawing/2014/main" id="{8302AF57-FAFB-44EE-907E-BFE82C3D261D}"/>
              </a:ext>
            </a:extLst>
          </p:cNvPr>
          <p:cNvSpPr txBox="1"/>
          <p:nvPr/>
        </p:nvSpPr>
        <p:spPr>
          <a:xfrm>
            <a:off x="5303261" y="345675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Century" panose="02040604050505020304" pitchFamily="18" charset="0"/>
                <a:ea typeface="Meiryo UI" panose="020B0604030504040204" pitchFamily="50" charset="-128"/>
                <a:cs typeface="Meiryo UI" panose="020B0604030504040204" pitchFamily="50" charset="-128"/>
              </a:rPr>
              <a:t>小</a:t>
            </a:r>
            <a:endParaRPr lang="ja-JP" altLang="en-US" sz="1050" kern="10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テキスト ボックス 21">
            <a:extLst>
              <a:ext uri="{FF2B5EF4-FFF2-40B4-BE49-F238E27FC236}">
                <a16:creationId xmlns:a16="http://schemas.microsoft.com/office/drawing/2014/main" id="{EFEDCC38-9A8C-4BE9-A498-ED0D45A2FB52}"/>
              </a:ext>
            </a:extLst>
          </p:cNvPr>
          <p:cNvSpPr txBox="1"/>
          <p:nvPr/>
        </p:nvSpPr>
        <p:spPr>
          <a:xfrm>
            <a:off x="7525631" y="3478387"/>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8B702889-D579-464C-A4EF-7A8D006A8146}"/>
              </a:ext>
            </a:extLst>
          </p:cNvPr>
          <p:cNvSpPr txBox="1"/>
          <p:nvPr/>
        </p:nvSpPr>
        <p:spPr>
          <a:xfrm>
            <a:off x="5189419" y="4253697"/>
            <a:ext cx="1562709" cy="253916"/>
          </a:xfrm>
          <a:prstGeom prst="rect">
            <a:avLst/>
          </a:prstGeom>
          <a:noFill/>
        </p:spPr>
        <p:txBody>
          <a:bodyPr wrap="square">
            <a:spAutoFit/>
          </a:bodyPr>
          <a:lstStyle/>
          <a:p>
            <a:pPr algn="ctr" eaLnBrk="0" fontAlgn="base" hangingPunct="0">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社会的影響度の設定</a:t>
            </a:r>
            <a:endParaRPr lang="ja-JP" altLang="en-US" dirty="0">
              <a:solidFill>
                <a:prstClr val="black"/>
              </a:solidFill>
              <a:latin typeface="Calibri" panose="020F0502020204030204" pitchFamily="34" charset="0"/>
              <a:ea typeface="ＭＳ Ｐゴシック" panose="020B0600070205080204" pitchFamily="50" charset="-128"/>
            </a:endParaRPr>
          </a:p>
        </p:txBody>
      </p:sp>
      <p:pic>
        <p:nvPicPr>
          <p:cNvPr id="33" name="図 32">
            <a:extLst>
              <a:ext uri="{FF2B5EF4-FFF2-40B4-BE49-F238E27FC236}">
                <a16:creationId xmlns:a16="http://schemas.microsoft.com/office/drawing/2014/main" id="{F9474AC8-4A26-4807-98EB-813B6DA696E8}"/>
              </a:ext>
            </a:extLst>
          </p:cNvPr>
          <p:cNvPicPr>
            <a:picLocks noChangeAspect="1"/>
          </p:cNvPicPr>
          <p:nvPr/>
        </p:nvPicPr>
        <p:blipFill rotWithShape="1">
          <a:blip r:embed="rId5"/>
          <a:srcRect l="30322" t="39676" r="27070" b="20052"/>
          <a:stretch/>
        </p:blipFill>
        <p:spPr>
          <a:xfrm>
            <a:off x="5294568" y="4485383"/>
            <a:ext cx="3132801" cy="1850623"/>
          </a:xfrm>
          <a:prstGeom prst="rect">
            <a:avLst/>
          </a:prstGeom>
        </p:spPr>
      </p:pic>
      <p:sp>
        <p:nvSpPr>
          <p:cNvPr id="34" name="スライド番号プレースホルダー 3">
            <a:extLst>
              <a:ext uri="{FF2B5EF4-FFF2-40B4-BE49-F238E27FC236}">
                <a16:creationId xmlns:a16="http://schemas.microsoft.com/office/drawing/2014/main" id="{95A26F64-758A-4144-9C5E-6F0795FB7861}"/>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30</a:t>
            </a:fld>
            <a:endParaRPr lang="ja-JP" altLang="en-US" dirty="0"/>
          </a:p>
        </p:txBody>
      </p:sp>
      <p:sp>
        <p:nvSpPr>
          <p:cNvPr id="2" name="テキスト ボックス 1">
            <a:extLst>
              <a:ext uri="{FF2B5EF4-FFF2-40B4-BE49-F238E27FC236}">
                <a16:creationId xmlns:a16="http://schemas.microsoft.com/office/drawing/2014/main" id="{DCDE9A05-06F4-CA21-59A3-4184EBA62E8D}"/>
              </a:ext>
            </a:extLst>
          </p:cNvPr>
          <p:cNvSpPr txBox="1"/>
          <p:nvPr/>
        </p:nvSpPr>
        <p:spPr>
          <a:xfrm>
            <a:off x="7886700" y="9853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85787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第１回全体検討部会　共通課題の検証（海岸設備）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pic>
        <p:nvPicPr>
          <p:cNvPr id="179" name="図 178">
            <a:extLst>
              <a:ext uri="{FF2B5EF4-FFF2-40B4-BE49-F238E27FC236}">
                <a16:creationId xmlns:a16="http://schemas.microsoft.com/office/drawing/2014/main" id="{439127F3-0815-455B-8E84-CA60DEDDF9B8}"/>
              </a:ext>
            </a:extLst>
          </p:cNvPr>
          <p:cNvPicPr>
            <a:picLocks noChangeAspect="1"/>
          </p:cNvPicPr>
          <p:nvPr/>
        </p:nvPicPr>
        <p:blipFill>
          <a:blip r:embed="rId2"/>
          <a:stretch>
            <a:fillRect/>
          </a:stretch>
        </p:blipFill>
        <p:spPr>
          <a:xfrm>
            <a:off x="1288011" y="2320687"/>
            <a:ext cx="3821035" cy="4068843"/>
          </a:xfrm>
          <a:prstGeom prst="rect">
            <a:avLst/>
          </a:prstGeom>
        </p:spPr>
      </p:pic>
      <p:sp>
        <p:nvSpPr>
          <p:cNvPr id="20" name="角丸四角形 143">
            <a:extLst>
              <a:ext uri="{FF2B5EF4-FFF2-40B4-BE49-F238E27FC236}">
                <a16:creationId xmlns:a16="http://schemas.microsoft.com/office/drawing/2014/main" id="{A619266C-264E-4862-85C8-16FF07D6F4F0}"/>
              </a:ext>
            </a:extLst>
          </p:cNvPr>
          <p:cNvSpPr/>
          <p:nvPr/>
        </p:nvSpPr>
        <p:spPr>
          <a:xfrm>
            <a:off x="110836" y="658732"/>
            <a:ext cx="8954787" cy="613735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■更新フロー</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7FE40DB5-87B7-49E4-B4A8-7C29F90A0672}"/>
              </a:ext>
            </a:extLst>
          </p:cNvPr>
          <p:cNvSpPr/>
          <p:nvPr/>
        </p:nvSpPr>
        <p:spPr>
          <a:xfrm>
            <a:off x="105931" y="937196"/>
            <a:ext cx="8235180" cy="1027938"/>
          </a:xfrm>
          <a:prstGeom prst="rect">
            <a:avLst/>
          </a:prstGeom>
          <a:noFill/>
          <a:ln w="9525" cap="flat" cmpd="sng" algn="ctr">
            <a:noFill/>
            <a:prstDash val="solid"/>
          </a:ln>
          <a:effectLst/>
        </p:spPr>
        <p:txBody>
          <a:bodyPr/>
          <a:lstStyle/>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適切な維持管理を行い、安全性・信頼性、</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小化の観点から、可能な限り繰り返し維持管理を行い、使い続けることが基本であるが、特性や重要度を考慮し、物理的、機能的、社会的、経済的、技術的実現可能性の視点などから総合的に評価を行い、更新について見極める。</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更新の見極めに際しては、将来の地域・社会構造変化を踏まえた、施設の廃止や集約化などについても考慮。</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pic>
        <p:nvPicPr>
          <p:cNvPr id="22" name="図 21">
            <a:extLst>
              <a:ext uri="{FF2B5EF4-FFF2-40B4-BE49-F238E27FC236}">
                <a16:creationId xmlns:a16="http://schemas.microsoft.com/office/drawing/2014/main" id="{7FD40B20-BDC8-4EB2-82F3-F2C227590D79}"/>
              </a:ext>
            </a:extLst>
          </p:cNvPr>
          <p:cNvPicPr>
            <a:picLocks noChangeAspect="1"/>
          </p:cNvPicPr>
          <p:nvPr/>
        </p:nvPicPr>
        <p:blipFill>
          <a:blip r:embed="rId3"/>
          <a:stretch>
            <a:fillRect/>
          </a:stretch>
        </p:blipFill>
        <p:spPr>
          <a:xfrm>
            <a:off x="4375262" y="2988603"/>
            <a:ext cx="5078471" cy="1392007"/>
          </a:xfrm>
          <a:prstGeom prst="rect">
            <a:avLst/>
          </a:prstGeom>
        </p:spPr>
      </p:pic>
      <p:sp>
        <p:nvSpPr>
          <p:cNvPr id="23" name="角丸四角形 143">
            <a:extLst>
              <a:ext uri="{FF2B5EF4-FFF2-40B4-BE49-F238E27FC236}">
                <a16:creationId xmlns:a16="http://schemas.microsoft.com/office/drawing/2014/main" id="{521A9CBE-6B60-4998-811D-9F8D96882BB4}"/>
              </a:ext>
            </a:extLst>
          </p:cNvPr>
          <p:cNvSpPr/>
          <p:nvPr/>
        </p:nvSpPr>
        <p:spPr>
          <a:xfrm>
            <a:off x="2565987" y="1893072"/>
            <a:ext cx="1380698" cy="297674"/>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更新判定フロー</a:t>
            </a:r>
          </a:p>
        </p:txBody>
      </p:sp>
      <p:sp>
        <p:nvSpPr>
          <p:cNvPr id="10" name="スライド番号プレースホルダー 3">
            <a:extLst>
              <a:ext uri="{FF2B5EF4-FFF2-40B4-BE49-F238E27FC236}">
                <a16:creationId xmlns:a16="http://schemas.microsoft.com/office/drawing/2014/main" id="{45791F9E-3908-4C61-8DAE-A1203AC9C27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31</a:t>
            </a:fld>
            <a:endParaRPr lang="ja-JP" altLang="en-US" dirty="0"/>
          </a:p>
        </p:txBody>
      </p:sp>
      <p:sp>
        <p:nvSpPr>
          <p:cNvPr id="2" name="テキスト ボックス 1">
            <a:extLst>
              <a:ext uri="{FF2B5EF4-FFF2-40B4-BE49-F238E27FC236}">
                <a16:creationId xmlns:a16="http://schemas.microsoft.com/office/drawing/2014/main" id="{237690CE-D085-87FB-22B0-4182BD408A98}"/>
              </a:ext>
            </a:extLst>
          </p:cNvPr>
          <p:cNvSpPr txBox="1"/>
          <p:nvPr/>
        </p:nvSpPr>
        <p:spPr>
          <a:xfrm>
            <a:off x="7948030" y="48394"/>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78617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14124">
                    <a:lumMod val="75000"/>
                  </a:srgbClr>
                </a:solidFill>
                <a:effectLst/>
                <a:uLnTx/>
                <a:uFillTx/>
                <a:latin typeface="Meiryo UI" panose="020B0604030504040204" pitchFamily="50" charset="-128"/>
                <a:ea typeface="Meiryo UI" panose="020B0604030504040204" pitchFamily="50" charset="-128"/>
                <a:cs typeface="+mn-cs"/>
              </a:rPr>
              <a:t>〇＝取り組みを継続</a:t>
            </a:r>
            <a:endParaRPr kumimoji="1" lang="en-US" altLang="ja-JP" sz="1800" b="0" i="0" u="none" strike="noStrike" kern="1200" cap="none" spc="0" normalizeH="0" baseline="0" noProof="0" dirty="0">
              <a:ln>
                <a:noFill/>
              </a:ln>
              <a:solidFill>
                <a:srgbClr val="F14124">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14124">
                    <a:lumMod val="75000"/>
                  </a:srgbClr>
                </a:solidFill>
                <a:effectLst/>
                <a:uLnTx/>
                <a:uFillTx/>
                <a:latin typeface="Meiryo UI" panose="020B0604030504040204" pitchFamily="50" charset="-128"/>
                <a:ea typeface="Meiryo UI" panose="020B0604030504040204" pitchFamily="50" charset="-128"/>
                <a:cs typeface="+mn-cs"/>
              </a:rPr>
              <a:t>△＝改善点あり。</a:t>
            </a: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第１回全体検討部会　共通課題の検証（海岸設備）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14124">
                    <a:lumMod val="75000"/>
                  </a:srgbClr>
                </a:solidFill>
                <a:effectLst/>
                <a:uLnTx/>
                <a:uFillTx/>
                <a:latin typeface="Meiryo UI" panose="020B0604030504040204" pitchFamily="50" charset="-128"/>
                <a:ea typeface="Meiryo UI" panose="020B0604030504040204" pitchFamily="50" charset="-128"/>
                <a:cs typeface="+mn-cs"/>
              </a:rPr>
              <a:t>凡例</a:t>
            </a:r>
            <a:endParaRPr kumimoji="1" lang="en-US" altLang="ja-JP" sz="1800" b="0" i="0" u="none" strike="noStrike" kern="1200" cap="none" spc="0" normalizeH="0" baseline="0" noProof="0" dirty="0">
              <a:ln>
                <a:noFill/>
              </a:ln>
              <a:solidFill>
                <a:srgbClr val="F14124">
                  <a:lumMod val="75000"/>
                </a:srgbClr>
              </a:solidFill>
              <a:effectLst/>
              <a:uLnTx/>
              <a:uFillTx/>
              <a:latin typeface="Meiryo UI" panose="020B0604030504040204" pitchFamily="50" charset="-128"/>
              <a:ea typeface="Meiryo UI" panose="020B0604030504040204" pitchFamily="50" charset="-128"/>
              <a:cs typeface="+mn-cs"/>
            </a:endParaRPr>
          </a:p>
        </p:txBody>
      </p:sp>
      <p:graphicFrame>
        <p:nvGraphicFramePr>
          <p:cNvPr id="9" name="表 8">
            <a:extLst>
              <a:ext uri="{FF2B5EF4-FFF2-40B4-BE49-F238E27FC236}">
                <a16:creationId xmlns:a16="http://schemas.microsoft.com/office/drawing/2014/main" id="{FCD4BDA5-84A4-47AD-8E66-5FA8B9CDFBCF}"/>
              </a:ext>
            </a:extLst>
          </p:cNvPr>
          <p:cNvGraphicFramePr>
            <a:graphicFrameLocks noGrp="1"/>
          </p:cNvGraphicFramePr>
          <p:nvPr/>
        </p:nvGraphicFramePr>
        <p:xfrm>
          <a:off x="579475" y="1373935"/>
          <a:ext cx="8234916" cy="4844571"/>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60877">
                <a:tc>
                  <a:txBody>
                    <a:bodyPr/>
                    <a:lstStyle/>
                    <a:p>
                      <a:r>
                        <a:rPr kumimoji="1" lang="en-US" altLang="ja-JP" sz="1200" dirty="0"/>
                        <a:t>NO.</a:t>
                      </a:r>
                      <a:endParaRPr kumimoji="1" lang="ja-JP" altLang="en-US" sz="1200" dirty="0"/>
                    </a:p>
                  </a:txBody>
                  <a:tcPr anchor="ctr"/>
                </a:tc>
                <a:tc>
                  <a:txBody>
                    <a:bodyPr/>
                    <a:lstStyle/>
                    <a:p>
                      <a:pPr algn="ctr"/>
                      <a:r>
                        <a:rPr kumimoji="1" lang="ja-JP" altLang="en-US" sz="1200" dirty="0"/>
                        <a:t>項　目</a:t>
                      </a:r>
                    </a:p>
                  </a:txBody>
                  <a:tcPr anchor="ctr"/>
                </a:tc>
                <a:tc>
                  <a:txBody>
                    <a:bodyPr/>
                    <a:lstStyle/>
                    <a:p>
                      <a:pPr algn="ctr"/>
                      <a:r>
                        <a:rPr kumimoji="1" lang="ja-JP" altLang="en-US" sz="1200" dirty="0"/>
                        <a:t>評　価</a:t>
                      </a:r>
                    </a:p>
                  </a:txBody>
                  <a:tcPr anchor="ctr"/>
                </a:tc>
                <a:tc>
                  <a:txBody>
                    <a:bodyPr/>
                    <a:lstStyle/>
                    <a:p>
                      <a:pPr algn="ctr"/>
                      <a:r>
                        <a:rPr kumimoji="1" lang="ja-JP" altLang="en-US" sz="1200" dirty="0"/>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rPr>
                        <a:t>1</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海岸設備の管理水準設定においては、防災設備であることを鑑み、通常設備よりも高い水準で管理し、健全度評価は「健全度５～１」の５段階の評価を行っている。</a:t>
                      </a:r>
                    </a:p>
                  </a:txBody>
                  <a:tcPr anchor="ctr"/>
                </a:tc>
                <a:tc>
                  <a:txBody>
                    <a:bodyPr/>
                    <a:lstStyle/>
                    <a:p>
                      <a:r>
                        <a:rPr kumimoji="1" lang="ja-JP" altLang="en-US" sz="2000" dirty="0"/>
                        <a:t>　</a:t>
                      </a: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rPr>
                        <a:t>2</a:t>
                      </a:r>
                      <a:endParaRPr kumimoji="1" lang="ja-JP" altLang="en-US" sz="1200" dirty="0">
                        <a:solidFill>
                          <a:schemeClr val="accent6">
                            <a:lumMod val="75000"/>
                          </a:schemeClr>
                        </a:solidFill>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管理を行う施設の重要性を考慮し「健全度４」を目標管理水準としている。</a:t>
                      </a:r>
                      <a:endParaRPr kumimoji="1" lang="en-US" altLang="ja-JP" sz="1200" dirty="0">
                        <a:solidFill>
                          <a:schemeClr val="accent6">
                            <a:lumMod val="75000"/>
                          </a:schemeClr>
                        </a:solidFill>
                      </a:endParaRPr>
                    </a:p>
                    <a:p>
                      <a:r>
                        <a:rPr kumimoji="1" lang="ja-JP" altLang="en-US" sz="1200" dirty="0">
                          <a:solidFill>
                            <a:schemeClr val="accent6">
                              <a:lumMod val="75000"/>
                            </a:schemeClr>
                          </a:solidFill>
                        </a:rPr>
                        <a:t>施設としての重要性を鑑み、水門、排水ポンプ等機械設備は、外部委託を主体とした点検を実施し、確実な機能維持を行いながら、必要な補修や部分更新等を行う状態監視型の維持管理を実施している。</a:t>
                      </a:r>
                    </a:p>
                    <a:p>
                      <a:r>
                        <a:rPr kumimoji="1" lang="ja-JP" altLang="en-US" sz="1200" dirty="0">
                          <a:solidFill>
                            <a:schemeClr val="accent6">
                              <a:lumMod val="75000"/>
                            </a:schemeClr>
                          </a:solidFill>
                        </a:rPr>
                        <a:t>電気設備は、外部委託による点検にて機能維持に努めているが、状態の把握が難しいため、定期的に更新を行う時間計画型の維持管理を実施している。　　　</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10268384"/>
                  </a:ext>
                </a:extLst>
              </a:tr>
              <a:tr h="687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rPr>
                        <a:t>3</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rPr>
                        <a:t>設備毎の優先順位付けは、不具合発生の可能性と社会的影響度を掛け合わせ優先順位の整理を実施している。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rPr>
                        <a:t>4</a:t>
                      </a:r>
                      <a:endParaRPr kumimoji="1" lang="ja-JP" altLang="en-US" sz="1200" dirty="0">
                        <a:solidFill>
                          <a:schemeClr val="accent6">
                            <a:lumMod val="75000"/>
                          </a:schemeClr>
                        </a:solidFill>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更新判定フロー</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rPr>
                        <a:t>更新判定では物理的要因に基づく更新判定の前に、防潮ラインの変更、構造物の再構築、法令・基準の変更など社会的要因、部品の供給状況及び設備の陳腐化などの機能的な要因に基づく設備更新の必要性を確認することとしている。</a:t>
                      </a:r>
                    </a:p>
                    <a:p>
                      <a:r>
                        <a:rPr kumimoji="1" lang="ja-JP" altLang="en-US" sz="1200" dirty="0">
                          <a:solidFill>
                            <a:schemeClr val="accent6">
                              <a:lumMod val="75000"/>
                            </a:schemeClr>
                          </a:solidFill>
                        </a:rPr>
                        <a:t>物理的要因による判断では、長寿命化を図る上で、</a:t>
                      </a:r>
                      <a:r>
                        <a:rPr kumimoji="1" lang="en-US" altLang="ja-JP" sz="1200" dirty="0">
                          <a:solidFill>
                            <a:schemeClr val="accent6">
                              <a:lumMod val="75000"/>
                            </a:schemeClr>
                          </a:solidFill>
                        </a:rPr>
                        <a:t>LCC</a:t>
                      </a:r>
                      <a:r>
                        <a:rPr kumimoji="1" lang="ja-JP" altLang="en-US" sz="1200" dirty="0">
                          <a:solidFill>
                            <a:schemeClr val="accent6">
                              <a:lumMod val="75000"/>
                            </a:schemeClr>
                          </a:solidFill>
                        </a:rPr>
                        <a:t>比較などを行い、補修、更新の検討を行うこととしている。</a:t>
                      </a:r>
                    </a:p>
                  </a:txBody>
                  <a:tcPr anchor="ctr"/>
                </a:tc>
                <a:tc>
                  <a:txBody>
                    <a:bodyPr/>
                    <a:lstStyle/>
                    <a:p>
                      <a:pPr algn="ctr"/>
                      <a:r>
                        <a:rPr kumimoji="1" lang="ja-JP" altLang="en-US" sz="2000" dirty="0">
                          <a:solidFill>
                            <a:schemeClr val="accent6">
                              <a:lumMod val="75000"/>
                            </a:schemeClr>
                          </a:solidFill>
                        </a:rPr>
                        <a:t>〇</a:t>
                      </a:r>
                    </a:p>
                  </a:txBody>
                  <a:tcPr anchor="ctr"/>
                </a:tc>
                <a:extLst>
                  <a:ext uri="{0D108BD9-81ED-4DB2-BD59-A6C34878D82A}">
                    <a16:rowId xmlns:a16="http://schemas.microsoft.com/office/drawing/2014/main" val="3012228867"/>
                  </a:ext>
                </a:extLst>
              </a:tr>
            </a:tbl>
          </a:graphicData>
        </a:graphic>
      </p:graphicFrame>
      <p:sp>
        <p:nvSpPr>
          <p:cNvPr id="10" name="スライド番号プレースホルダー 3">
            <a:extLst>
              <a:ext uri="{FF2B5EF4-FFF2-40B4-BE49-F238E27FC236}">
                <a16:creationId xmlns:a16="http://schemas.microsoft.com/office/drawing/2014/main" id="{DCF69FE4-D7E3-4916-A489-9BD8A0774247}"/>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32</a:t>
            </a:fld>
            <a:endParaRPr lang="ja-JP" altLang="en-US" dirty="0"/>
          </a:p>
        </p:txBody>
      </p:sp>
      <p:sp>
        <p:nvSpPr>
          <p:cNvPr id="2" name="テキスト ボックス 1">
            <a:extLst>
              <a:ext uri="{FF2B5EF4-FFF2-40B4-BE49-F238E27FC236}">
                <a16:creationId xmlns:a16="http://schemas.microsoft.com/office/drawing/2014/main" id="{863E049C-0CA5-DBCA-E785-BE53559E4902}"/>
              </a:ext>
            </a:extLst>
          </p:cNvPr>
          <p:cNvSpPr txBox="1"/>
          <p:nvPr/>
        </p:nvSpPr>
        <p:spPr>
          <a:xfrm>
            <a:off x="7886700" y="769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61772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共通課題の検証</a:t>
            </a:r>
          </a:p>
        </p:txBody>
      </p:sp>
      <p:sp>
        <p:nvSpPr>
          <p:cNvPr id="11" name="テキスト ボックス 10">
            <a:extLst>
              <a:ext uri="{FF2B5EF4-FFF2-40B4-BE49-F238E27FC236}">
                <a16:creationId xmlns:a16="http://schemas.microsoft.com/office/drawing/2014/main" id="{E5FB9D08-B07C-EBD9-7689-AC58D458D34E}"/>
              </a:ext>
            </a:extLst>
          </p:cNvPr>
          <p:cNvSpPr txBox="1"/>
          <p:nvPr/>
        </p:nvSpPr>
        <p:spPr>
          <a:xfrm>
            <a:off x="420116" y="795932"/>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dirty="0">
                <a:solidFill>
                  <a:schemeClr val="dk1"/>
                </a:solidFill>
                <a:latin typeface="Meiryo UI"/>
                <a:ea typeface="Meiryo UI"/>
              </a:rPr>
              <a:t>１．</a:t>
            </a:r>
            <a:r>
              <a:rPr kumimoji="1" lang="ja-JP" altLang="en-US" sz="1800" kern="1200" dirty="0">
                <a:solidFill>
                  <a:schemeClr val="dk1"/>
                </a:solidFill>
                <a:latin typeface="Meiryo UI"/>
                <a:ea typeface="Meiryo UI"/>
                <a:cs typeface="+mn-cs"/>
              </a:rPr>
              <a:t>補修履歴等のデータの</a:t>
            </a:r>
            <a:r>
              <a:rPr lang="ja-JP" altLang="en-US" sz="1800" kern="1200" dirty="0">
                <a:solidFill>
                  <a:schemeClr val="dk1"/>
                </a:solidFill>
                <a:latin typeface="Meiryo UI"/>
                <a:ea typeface="Meiryo UI"/>
                <a:cs typeface="+mn-cs"/>
              </a:rPr>
              <a:t>更なる</a:t>
            </a:r>
            <a:r>
              <a:rPr kumimoji="1" lang="ja-JP" altLang="en-US" sz="1800" kern="1200" dirty="0">
                <a:solidFill>
                  <a:schemeClr val="dk1"/>
                </a:solidFill>
                <a:latin typeface="Meiryo UI"/>
                <a:ea typeface="Meiryo UI"/>
                <a:cs typeface="+mn-cs"/>
              </a:rPr>
              <a:t>蓄積・活用</a:t>
            </a:r>
          </a:p>
        </p:txBody>
      </p:sp>
      <p:graphicFrame>
        <p:nvGraphicFramePr>
          <p:cNvPr id="12" name="表 11">
            <a:extLst>
              <a:ext uri="{FF2B5EF4-FFF2-40B4-BE49-F238E27FC236}">
                <a16:creationId xmlns:a16="http://schemas.microsoft.com/office/drawing/2014/main" id="{3DA7E23E-C937-F826-7242-B9A1EFB53ABC}"/>
              </a:ext>
            </a:extLst>
          </p:cNvPr>
          <p:cNvGraphicFramePr>
            <a:graphicFrameLocks noGrp="1"/>
          </p:cNvGraphicFramePr>
          <p:nvPr>
            <p:extLst>
              <p:ext uri="{D42A27DB-BD31-4B8C-83A1-F6EECF244321}">
                <p14:modId xmlns:p14="http://schemas.microsoft.com/office/powerpoint/2010/main" val="1107922527"/>
              </p:ext>
            </p:extLst>
          </p:nvPr>
        </p:nvGraphicFramePr>
        <p:xfrm>
          <a:off x="846634" y="1700343"/>
          <a:ext cx="8168302" cy="3826305"/>
        </p:xfrm>
        <a:graphic>
          <a:graphicData uri="http://schemas.openxmlformats.org/drawingml/2006/table">
            <a:tbl>
              <a:tblPr firstRow="1" bandRow="1">
                <a:tableStyleId>{5C22544A-7EE6-4342-B048-85BDC9FD1C3A}</a:tableStyleId>
              </a:tblPr>
              <a:tblGrid>
                <a:gridCol w="1131911">
                  <a:extLst>
                    <a:ext uri="{9D8B030D-6E8A-4147-A177-3AD203B41FA5}">
                      <a16:colId xmlns:a16="http://schemas.microsoft.com/office/drawing/2014/main" val="1047732090"/>
                    </a:ext>
                  </a:extLst>
                </a:gridCol>
                <a:gridCol w="3186579">
                  <a:extLst>
                    <a:ext uri="{9D8B030D-6E8A-4147-A177-3AD203B41FA5}">
                      <a16:colId xmlns:a16="http://schemas.microsoft.com/office/drawing/2014/main" val="2342667164"/>
                    </a:ext>
                  </a:extLst>
                </a:gridCol>
                <a:gridCol w="3849812">
                  <a:extLst>
                    <a:ext uri="{9D8B030D-6E8A-4147-A177-3AD203B41FA5}">
                      <a16:colId xmlns:a16="http://schemas.microsoft.com/office/drawing/2014/main" val="998129646"/>
                    </a:ext>
                  </a:extLst>
                </a:gridCol>
              </a:tblGrid>
              <a:tr h="305865">
                <a:tc>
                  <a:txBody>
                    <a:bodyPr/>
                    <a:lstStyle/>
                    <a:p>
                      <a:pPr algn="ctr"/>
                      <a:r>
                        <a:rPr kumimoji="1" lang="ja-JP" altLang="en-US" sz="1200" dirty="0">
                          <a:latin typeface="Meiryo UI" panose="020B0604030504040204" pitchFamily="50" charset="-128"/>
                          <a:ea typeface="Meiryo UI" panose="020B0604030504040204" pitchFamily="50" charset="-128"/>
                        </a:rPr>
                        <a:t>分　野</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取組方針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下水道設備</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点検データに基づいて設備の健全度を算出（定量化）できるシステムを導入しているが、点検時点の健全度の算出に留まっており、データを十分に活用できていない。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sng" kern="100" dirty="0">
                          <a:solidFill>
                            <a:schemeClr val="accent6"/>
                          </a:solidFill>
                          <a:effectLst/>
                          <a:latin typeface="Meiryo UI" panose="020B0604030504040204" pitchFamily="50" charset="-128"/>
                          <a:ea typeface="Meiryo UI" panose="020B0604030504040204" pitchFamily="50" charset="-128"/>
                        </a:rPr>
                        <a:t>各種計測値（振動値、絶縁抵抗値など）をもとに傾向管理を</a:t>
                      </a:r>
                      <a:r>
                        <a:rPr lang="ja-JP" altLang="en-US" sz="1200" u="sng" kern="100" dirty="0">
                          <a:solidFill>
                            <a:schemeClr val="accent6"/>
                          </a:solidFill>
                          <a:latin typeface="Meiryo UI" panose="020B0604030504040204" pitchFamily="50" charset="-128"/>
                          <a:ea typeface="Meiryo UI" panose="020B0604030504040204" pitchFamily="50" charset="-128"/>
                        </a:rPr>
                        <a:t>行い、設備の劣化状況の判定に利用するなど、蓄積データの</a:t>
                      </a:r>
                      <a:r>
                        <a:rPr lang="ja-JP" altLang="en-US" sz="1200" u="sng" kern="100" dirty="0">
                          <a:solidFill>
                            <a:schemeClr val="accent6"/>
                          </a:solidFill>
                          <a:effectLst/>
                          <a:latin typeface="Meiryo UI" panose="020B0604030504040204" pitchFamily="50" charset="-128"/>
                          <a:ea typeface="Meiryo UI" panose="020B0604030504040204" pitchFamily="50" charset="-128"/>
                        </a:rPr>
                        <a:t>活用を進める。</a:t>
                      </a:r>
                      <a:endParaRPr lang="en-US" altLang="ja-JP" sz="1200" u="sng" kern="100" dirty="0">
                        <a:solidFill>
                          <a:schemeClr val="accent6"/>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565707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河川設備</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点検結果は電子化しているが、データ蓄積による活用が十分にできていない。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防災施設であり、常時稼働していないため、計測頻度は少ないが、</a:t>
                      </a:r>
                      <a:r>
                        <a:rPr lang="ja-JP" altLang="en-US" sz="1200" u="sng" kern="100" dirty="0">
                          <a:solidFill>
                            <a:schemeClr val="accent6"/>
                          </a:solidFill>
                          <a:effectLst/>
                          <a:latin typeface="Meiryo UI" panose="020B0604030504040204" pitchFamily="50" charset="-128"/>
                          <a:ea typeface="Meiryo UI" panose="020B0604030504040204" pitchFamily="50" charset="-128"/>
                        </a:rPr>
                        <a:t>各種計測値（振動値、絶縁抵抗値など）をもとに傾向管理を行い、設備の劣化状況の判定に利用するなど、蓄積データの活用を進める。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2148165"/>
                  </a:ext>
                </a:extLst>
              </a:tr>
              <a:tr h="3199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海岸設備</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点検結果が紙による管理で、電子化できていないものがある。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防災施設であり、常時稼働しておらず、計測頻度は少ないが、</a:t>
                      </a:r>
                      <a:r>
                        <a:rPr lang="ja-JP" altLang="en-US" sz="1200" u="sng" kern="100" dirty="0">
                          <a:solidFill>
                            <a:schemeClr val="accent6"/>
                          </a:solidFill>
                          <a:effectLst/>
                          <a:latin typeface="Meiryo UI" panose="020B0604030504040204" pitchFamily="50" charset="-128"/>
                          <a:ea typeface="Meiryo UI" panose="020B0604030504040204" pitchFamily="50" charset="-128"/>
                        </a:rPr>
                        <a:t>点検結果の電子データ蓄積に努め、データ蓄積による傾向管理に利用し充実を図る。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97954878"/>
                  </a:ext>
                </a:extLst>
              </a:tr>
              <a:tr h="475790">
                <a:tc>
                  <a:txBody>
                    <a:bodyPr/>
                    <a:lstStyle/>
                    <a:p>
                      <a:pPr algn="ctr"/>
                      <a:r>
                        <a:rPr kumimoji="1" lang="ja-JP" altLang="en-US" sz="1100" dirty="0">
                          <a:latin typeface="Meiryo UI" panose="020B0604030504040204" pitchFamily="50" charset="-128"/>
                          <a:ea typeface="Meiryo UI" panose="020B0604030504040204" pitchFamily="50" charset="-128"/>
                        </a:rPr>
                        <a:t>道路設備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100" kern="100" dirty="0">
                          <a:latin typeface="Meiryo UI" panose="020B0604030504040204" pitchFamily="50" charset="-128"/>
                          <a:ea typeface="Meiryo UI" panose="020B0604030504040204" pitchFamily="50" charset="-128"/>
                        </a:rPr>
                        <a:t>・点検結果が紙による管理で、電子化できていないも</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のがある。</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effectLst/>
                          <a:latin typeface="Meiryo UI" panose="020B0604030504040204" pitchFamily="50" charset="-128"/>
                          <a:ea typeface="Meiryo UI" panose="020B0604030504040204" pitchFamily="50" charset="-128"/>
                        </a:rPr>
                        <a:t>・点検データの活用が十分にできていない。</a:t>
                      </a:r>
                      <a:endParaRPr lang="en-US" altLang="ja-JP" sz="11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100" kern="100" dirty="0">
                          <a:latin typeface="Meiryo UI" panose="020B0604030504040204" pitchFamily="50" charset="-128"/>
                          <a:ea typeface="Meiryo UI" panose="020B0604030504040204" pitchFamily="50" charset="-128"/>
                        </a:rPr>
                        <a:t>・メンテ委託にて実施している点検（月点検、年点検等）の結果</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について、</a:t>
                      </a:r>
                      <a:r>
                        <a:rPr lang="ja-JP" altLang="en-US" sz="1100" u="sng" kern="100" dirty="0">
                          <a:solidFill>
                            <a:schemeClr val="accent6"/>
                          </a:solidFill>
                          <a:latin typeface="Meiryo UI" panose="020B0604030504040204" pitchFamily="50" charset="-128"/>
                          <a:ea typeface="Meiryo UI" panose="020B0604030504040204" pitchFamily="50" charset="-128"/>
                        </a:rPr>
                        <a:t>計測値の電子化を図る。</a:t>
                      </a:r>
                      <a:endParaRPr lang="en-US" altLang="ja-JP" sz="1100" u="sng" kern="100" dirty="0">
                        <a:solidFill>
                          <a:schemeClr val="accent6"/>
                        </a:solidFill>
                        <a:latin typeface="Meiryo UI" panose="020B0604030504040204" pitchFamily="50" charset="-128"/>
                        <a:ea typeface="Meiryo UI" panose="020B0604030504040204" pitchFamily="50" charset="-128"/>
                      </a:endParaRPr>
                    </a:p>
                    <a:p>
                      <a:r>
                        <a:rPr lang="ja-JP" altLang="en-US" sz="1100" kern="100" dirty="0">
                          <a:solidFill>
                            <a:schemeClr val="accent6"/>
                          </a:solidFill>
                          <a:effectLst/>
                          <a:latin typeface="Meiryo UI" panose="020B0604030504040204" pitchFamily="50" charset="-128"/>
                          <a:ea typeface="Meiryo UI" panose="020B0604030504040204" pitchFamily="50" charset="-128"/>
                        </a:rPr>
                        <a:t>・</a:t>
                      </a:r>
                      <a:r>
                        <a:rPr lang="ja-JP" altLang="en-US" sz="1100" u="sng" kern="100" dirty="0">
                          <a:solidFill>
                            <a:schemeClr val="accent6"/>
                          </a:solidFill>
                          <a:effectLst/>
                          <a:latin typeface="Meiryo UI" panose="020B0604030504040204" pitchFamily="50" charset="-128"/>
                          <a:ea typeface="Meiryo UI" panose="020B0604030504040204" pitchFamily="50" charset="-128"/>
                        </a:rPr>
                        <a:t>データ蓄積による傾向管理などに利用し、充実を図る。</a:t>
                      </a:r>
                      <a:endParaRPr lang="en-US" altLang="ja-JP" sz="1100" u="sng" kern="100" dirty="0">
                        <a:solidFill>
                          <a:schemeClr val="accent6"/>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73404752"/>
                  </a:ext>
                </a:extLst>
              </a:tr>
              <a:tr h="593613">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公園設備</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kern="100" dirty="0">
                          <a:latin typeface="Meiryo UI" panose="020B0604030504040204" pitchFamily="50" charset="-128"/>
                          <a:ea typeface="Meiryo UI" panose="020B0604030504040204" pitchFamily="50" charset="-128"/>
                        </a:rPr>
                        <a:t>・指定管理者のデータは蓄積されているが、維持　　</a:t>
                      </a:r>
                      <a:endParaRPr lang="en-US" altLang="ja-JP" sz="1200" kern="100" dirty="0">
                        <a:latin typeface="Meiryo UI" panose="020B0604030504040204" pitchFamily="50" charset="-128"/>
                        <a:ea typeface="Meiryo UI" panose="020B0604030504040204" pitchFamily="50" charset="-128"/>
                      </a:endParaRPr>
                    </a:p>
                    <a:p>
                      <a:r>
                        <a:rPr lang="ja-JP" altLang="en-US" sz="1200" kern="100" dirty="0">
                          <a:latin typeface="Meiryo UI" panose="020B0604030504040204" pitchFamily="50" charset="-128"/>
                          <a:ea typeface="Meiryo UI" panose="020B0604030504040204" pitchFamily="50" charset="-128"/>
                        </a:rPr>
                        <a:t>　管理</a:t>
                      </a:r>
                      <a:r>
                        <a:rPr lang="en-US" altLang="ja-JP" sz="1200" kern="100" dirty="0">
                          <a:latin typeface="Meiryo UI" panose="020B0604030504040204" pitchFamily="50" charset="-128"/>
                          <a:ea typeface="Meiryo UI" panose="020B0604030504040204" pitchFamily="50" charset="-128"/>
                        </a:rPr>
                        <a:t>DB</a:t>
                      </a:r>
                      <a:r>
                        <a:rPr lang="ja-JP" altLang="en-US" sz="1200" kern="100" dirty="0">
                          <a:latin typeface="Meiryo UI" panose="020B0604030504040204" pitchFamily="50" charset="-128"/>
                          <a:ea typeface="Meiryo UI" panose="020B0604030504040204" pitchFamily="50" charset="-128"/>
                        </a:rPr>
                        <a:t>への登録が十分に出来ていない。</a:t>
                      </a:r>
                      <a:endParaRPr lang="en-US" altLang="ja-JP" sz="1200" kern="100" dirty="0">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・点検データの活用が十分にできていない。</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ja-JP" altLang="en-US" sz="1200" kern="100" dirty="0">
                          <a:effectLst/>
                          <a:latin typeface="Meiryo UI" panose="020B0604030504040204" pitchFamily="50" charset="-128"/>
                          <a:ea typeface="Meiryo UI" panose="020B0604030504040204" pitchFamily="50" charset="-128"/>
                        </a:rPr>
                        <a:t>・点検記録データを維持管理</a:t>
                      </a:r>
                      <a:r>
                        <a:rPr lang="en-US" altLang="ja-JP" sz="1200" kern="100" dirty="0">
                          <a:effectLst/>
                          <a:latin typeface="Meiryo UI" panose="020B0604030504040204" pitchFamily="50" charset="-128"/>
                          <a:ea typeface="Meiryo UI" panose="020B0604030504040204" pitchFamily="50" charset="-128"/>
                        </a:rPr>
                        <a:t>DB</a:t>
                      </a:r>
                      <a:r>
                        <a:rPr lang="ja-JP" altLang="en-US" sz="1200" kern="100" dirty="0">
                          <a:effectLst/>
                          <a:latin typeface="Meiryo UI" panose="020B0604030504040204" pitchFamily="50" charset="-128"/>
                          <a:ea typeface="Meiryo UI" panose="020B0604030504040204" pitchFamily="50" charset="-128"/>
                        </a:rPr>
                        <a:t>に登録し、データの共有を図</a:t>
                      </a:r>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　る。</a:t>
                      </a:r>
                      <a:endParaRPr lang="en-US" altLang="ja-JP" sz="1200" i="0" u="sng" kern="100" dirty="0">
                        <a:solidFill>
                          <a:schemeClr val="accent6"/>
                        </a:solidFill>
                        <a:effectLst/>
                        <a:latin typeface="Meiryo UI" panose="020B0604030504040204" pitchFamily="50" charset="-128"/>
                        <a:ea typeface="Meiryo UI" panose="020B0604030504040204" pitchFamily="50" charset="-128"/>
                      </a:endParaRPr>
                    </a:p>
                    <a:p>
                      <a:r>
                        <a:rPr lang="ja-JP" altLang="en-US" sz="1200" i="0" u="sng" kern="100" dirty="0">
                          <a:solidFill>
                            <a:schemeClr val="accent6"/>
                          </a:solidFill>
                          <a:effectLst/>
                          <a:latin typeface="Meiryo UI" panose="020B0604030504040204" pitchFamily="50" charset="-128"/>
                          <a:ea typeface="Meiryo UI" panose="020B0604030504040204" pitchFamily="50" charset="-128"/>
                        </a:rPr>
                        <a:t>・データ蓄積による傾向管理などに利用し、充実を図る。</a:t>
                      </a:r>
                      <a:endParaRPr lang="en-US" altLang="ja-JP" sz="1200" i="0" u="sng" kern="100" dirty="0">
                        <a:solidFill>
                          <a:schemeClr val="accent6"/>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87702877"/>
                  </a:ext>
                </a:extLst>
              </a:tr>
            </a:tbl>
          </a:graphicData>
        </a:graphic>
      </p:graphicFrame>
      <p:sp>
        <p:nvSpPr>
          <p:cNvPr id="15" name="テキスト ボックス 14">
            <a:extLst>
              <a:ext uri="{FF2B5EF4-FFF2-40B4-BE49-F238E27FC236}">
                <a16:creationId xmlns:a16="http://schemas.microsoft.com/office/drawing/2014/main" id="{615B032B-8F83-93FD-C89A-5995C9C9FB90}"/>
              </a:ext>
            </a:extLst>
          </p:cNvPr>
          <p:cNvSpPr txBox="1"/>
          <p:nvPr/>
        </p:nvSpPr>
        <p:spPr>
          <a:xfrm>
            <a:off x="309033" y="460565"/>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dirty="0">
                <a:solidFill>
                  <a:schemeClr val="dk1"/>
                </a:solidFill>
                <a:latin typeface="Meiryo UI"/>
                <a:ea typeface="Meiryo UI"/>
              </a:rPr>
              <a:t>■点検等の課題</a:t>
            </a:r>
            <a:endParaRPr kumimoji="1" lang="ja-JP" altLang="en-US" sz="1800" kern="1200" dirty="0">
              <a:solidFill>
                <a:schemeClr val="dk1"/>
              </a:solidFill>
              <a:latin typeface="Meiryo UI"/>
              <a:ea typeface="Meiryo UI"/>
              <a:cs typeface="+mn-cs"/>
            </a:endParaRPr>
          </a:p>
        </p:txBody>
      </p:sp>
      <p:sp>
        <p:nvSpPr>
          <p:cNvPr id="16" name="テキスト ボックス 15">
            <a:extLst>
              <a:ext uri="{FF2B5EF4-FFF2-40B4-BE49-F238E27FC236}">
                <a16:creationId xmlns:a16="http://schemas.microsoft.com/office/drawing/2014/main" id="{E157D41D-8FF4-A115-5902-4FF995FF5306}"/>
              </a:ext>
            </a:extLst>
          </p:cNvPr>
          <p:cNvSpPr txBox="1"/>
          <p:nvPr/>
        </p:nvSpPr>
        <p:spPr>
          <a:xfrm>
            <a:off x="648716" y="1189234"/>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1" lang="ja-JP" altLang="en-US" sz="1800" kern="1200" dirty="0">
                <a:solidFill>
                  <a:schemeClr val="dk1"/>
                </a:solidFill>
                <a:latin typeface="Meiryo UI"/>
                <a:ea typeface="Meiryo UI"/>
                <a:cs typeface="+mn-cs"/>
              </a:rPr>
              <a:t>◆設備の分野毎の現状</a:t>
            </a:r>
          </a:p>
        </p:txBody>
      </p:sp>
      <p:sp>
        <p:nvSpPr>
          <p:cNvPr id="9" name="四角形: 角を丸くする 8">
            <a:extLst>
              <a:ext uri="{FF2B5EF4-FFF2-40B4-BE49-F238E27FC236}">
                <a16:creationId xmlns:a16="http://schemas.microsoft.com/office/drawing/2014/main" id="{5B1BD219-F0E7-44FD-80D1-8882A1CDFB7D}"/>
              </a:ext>
            </a:extLst>
          </p:cNvPr>
          <p:cNvSpPr/>
          <p:nvPr/>
        </p:nvSpPr>
        <p:spPr>
          <a:xfrm>
            <a:off x="3100662" y="1329004"/>
            <a:ext cx="2179320" cy="259080"/>
          </a:xfrm>
          <a:prstGeom prst="roundRect">
            <a:avLst/>
          </a:prstGeom>
          <a:solidFill>
            <a:srgbClr val="FBFEDA">
              <a:alpha val="95000"/>
            </a:srgbClr>
          </a:solidFill>
          <a:ln>
            <a:solidFill>
              <a:schemeClr val="accent1">
                <a:shade val="50000"/>
                <a:shade val="75000"/>
                <a:satMod val="125000"/>
                <a:lumMod val="75000"/>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14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第１回設備部会の提案</a:t>
            </a:r>
            <a:endParaRPr kumimoji="1" lang="ja-JP" altLang="en-US" sz="1400" dirty="0">
              <a:solidFill>
                <a:schemeClr val="tx1"/>
              </a:solidFill>
            </a:endParaRPr>
          </a:p>
        </p:txBody>
      </p:sp>
      <p:sp>
        <p:nvSpPr>
          <p:cNvPr id="10" name="四角形: 角を丸くする 9">
            <a:extLst>
              <a:ext uri="{FF2B5EF4-FFF2-40B4-BE49-F238E27FC236}">
                <a16:creationId xmlns:a16="http://schemas.microsoft.com/office/drawing/2014/main" id="{0486E38B-34B3-4DB7-BCAF-9C3FDF43EDEF}"/>
              </a:ext>
            </a:extLst>
          </p:cNvPr>
          <p:cNvSpPr/>
          <p:nvPr/>
        </p:nvSpPr>
        <p:spPr>
          <a:xfrm>
            <a:off x="861265" y="5952395"/>
            <a:ext cx="7741920" cy="58143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dirty="0">
                <a:solidFill>
                  <a:schemeClr val="tx1"/>
                </a:solidFill>
              </a:rPr>
              <a:t>　第１回設備部会の審議の内容を踏まえ、</a:t>
            </a:r>
            <a:r>
              <a:rPr kumimoji="1" lang="en-US" altLang="ja-JP"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P8</a:t>
            </a:r>
            <a:r>
              <a:rPr kumimoji="1" lang="ja-JP" altLang="en-US"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a:t>
            </a:r>
            <a:r>
              <a:rPr kumimoji="1" lang="ja-JP" altLang="en-US" sz="1400"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rPr>
              <a:t>これからの維持管理を見据えた蓄積データの活用方法を</a:t>
            </a:r>
            <a:endParaRPr kumimoji="1" lang="en-US" altLang="ja-JP" sz="1400"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endParaRPr>
          </a:p>
          <a:p>
            <a:r>
              <a:rPr lang="ja-JP" altLang="en-US" sz="1400" u="sng"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rPr>
              <a:t>　</a:t>
            </a:r>
            <a:r>
              <a:rPr kumimoji="1" lang="ja-JP" altLang="en-US" sz="1400"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rPr>
              <a:t>検討</a:t>
            </a:r>
            <a:r>
              <a:rPr kumimoji="1" lang="ja-JP" altLang="en-US"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a:t>
            </a:r>
            <a:r>
              <a:rPr kumimoji="1" lang="ja-JP" altLang="en-US" sz="1400" dirty="0">
                <a:solidFill>
                  <a:schemeClr val="tx1"/>
                </a:solidFill>
              </a:rPr>
              <a:t>の取組方針に準じた</a:t>
            </a:r>
            <a:r>
              <a:rPr kumimoji="1" lang="ja-JP" altLang="en-US" sz="1400" dirty="0">
                <a:solidFill>
                  <a:schemeClr val="accent6"/>
                </a:solidFill>
              </a:rPr>
              <a:t>データの活用の取り組みを目指す。</a:t>
            </a:r>
          </a:p>
        </p:txBody>
      </p:sp>
      <p:sp>
        <p:nvSpPr>
          <p:cNvPr id="17" name="テキスト ボックス 16">
            <a:extLst>
              <a:ext uri="{FF2B5EF4-FFF2-40B4-BE49-F238E27FC236}">
                <a16:creationId xmlns:a16="http://schemas.microsoft.com/office/drawing/2014/main" id="{94DE4991-D363-4470-B055-4B9809C04956}"/>
              </a:ext>
            </a:extLst>
          </p:cNvPr>
          <p:cNvSpPr txBox="1"/>
          <p:nvPr/>
        </p:nvSpPr>
        <p:spPr>
          <a:xfrm>
            <a:off x="522954" y="5672839"/>
            <a:ext cx="1999471" cy="307777"/>
          </a:xfrm>
          <a:prstGeom prst="rect">
            <a:avLst/>
          </a:prstGeom>
          <a:noFill/>
        </p:spPr>
        <p:txBody>
          <a:bodyPr wrap="square">
            <a:spAutoFit/>
          </a:bodyPr>
          <a:lstStyle/>
          <a:p>
            <a:pPr algn="l"/>
            <a:r>
              <a:rPr lang="ja-JP" altLang="en-US" sz="1400" dirty="0">
                <a:latin typeface="Meiryo UI" panose="020B0604030504040204" pitchFamily="50" charset="-128"/>
                <a:ea typeface="Meiryo UI" panose="020B0604030504040204" pitchFamily="50" charset="-128"/>
              </a:rPr>
              <a:t>〇最終の取り組み方針</a:t>
            </a:r>
            <a:endParaRPr lang="en-US" altLang="ja-JP" sz="1400" dirty="0">
              <a:latin typeface="Meiryo UI" panose="020B0604030504040204" pitchFamily="50" charset="-128"/>
              <a:ea typeface="Meiryo UI" panose="020B0604030504040204" pitchFamily="50" charset="-128"/>
            </a:endParaRPr>
          </a:p>
        </p:txBody>
      </p:sp>
      <p:sp>
        <p:nvSpPr>
          <p:cNvPr id="14" name="スライド番号プレースホルダー 3">
            <a:extLst>
              <a:ext uri="{FF2B5EF4-FFF2-40B4-BE49-F238E27FC236}">
                <a16:creationId xmlns:a16="http://schemas.microsoft.com/office/drawing/2014/main" id="{7C54799E-DA3F-4C96-80E8-628C429FB926}"/>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15</a:t>
            </a:fld>
            <a:endParaRPr lang="ja-JP" altLang="en-US" dirty="0"/>
          </a:p>
        </p:txBody>
      </p:sp>
      <p:sp>
        <p:nvSpPr>
          <p:cNvPr id="2" name="テキスト ボックス 1">
            <a:extLst>
              <a:ext uri="{FF2B5EF4-FFF2-40B4-BE49-F238E27FC236}">
                <a16:creationId xmlns:a16="http://schemas.microsoft.com/office/drawing/2014/main" id="{BAE0AF4D-67B7-16FC-B62A-4981C7C44076}"/>
              </a:ext>
            </a:extLst>
          </p:cNvPr>
          <p:cNvSpPr txBox="1"/>
          <p:nvPr/>
        </p:nvSpPr>
        <p:spPr>
          <a:xfrm>
            <a:off x="7886700" y="10772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86568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07E5F15-BEE1-4872-A86B-0390805D884A}"/>
              </a:ext>
            </a:extLst>
          </p:cNvPr>
          <p:cNvSpPr/>
          <p:nvPr/>
        </p:nvSpPr>
        <p:spPr>
          <a:xfrm>
            <a:off x="183065" y="4041483"/>
            <a:ext cx="4973605" cy="2703095"/>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43">
            <a:extLst>
              <a:ext uri="{FF2B5EF4-FFF2-40B4-BE49-F238E27FC236}">
                <a16:creationId xmlns:a16="http://schemas.microsoft.com/office/drawing/2014/main" id="{3428B523-A762-41D6-AFA6-8FA30174A178}"/>
              </a:ext>
            </a:extLst>
          </p:cNvPr>
          <p:cNvSpPr/>
          <p:nvPr/>
        </p:nvSpPr>
        <p:spPr>
          <a:xfrm>
            <a:off x="98251" y="583231"/>
            <a:ext cx="8935963"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74AEE119-604A-47AF-9D38-F9149C0C2A6A}"/>
              </a:ext>
            </a:extLst>
          </p:cNvPr>
          <p:cNvSpPr/>
          <p:nvPr/>
        </p:nvSpPr>
        <p:spPr>
          <a:xfrm>
            <a:off x="98250" y="819451"/>
            <a:ext cx="8752197" cy="82479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○施設数</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187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路線、延長</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1,575km</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トンネルの中、道路付属設備として、排水ポンプ設備、</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トンネル換気設備などを管理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9" name="角丸四角形 143">
            <a:extLst>
              <a:ext uri="{FF2B5EF4-FFF2-40B4-BE49-F238E27FC236}">
                <a16:creationId xmlns:a16="http://schemas.microsoft.com/office/drawing/2014/main" id="{42207668-C4D6-49F2-891E-B980802A8460}"/>
              </a:ext>
            </a:extLst>
          </p:cNvPr>
          <p:cNvSpPr/>
          <p:nvPr/>
        </p:nvSpPr>
        <p:spPr>
          <a:xfrm>
            <a:off x="5135476" y="4969726"/>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③損傷等級区分</a:t>
            </a:r>
            <a:endParaRPr lang="en-US" altLang="ja-JP" sz="90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30" name="角丸四角形 143">
            <a:extLst>
              <a:ext uri="{FF2B5EF4-FFF2-40B4-BE49-F238E27FC236}">
                <a16:creationId xmlns:a16="http://schemas.microsoft.com/office/drawing/2014/main" id="{412D9B62-CC69-49E2-ABFD-61A727DD1C88}"/>
              </a:ext>
            </a:extLst>
          </p:cNvPr>
          <p:cNvSpPr/>
          <p:nvPr/>
        </p:nvSpPr>
        <p:spPr>
          <a:xfrm>
            <a:off x="5136470" y="3698796"/>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②主な腐食状況</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31" name="角丸四角形 143">
            <a:extLst>
              <a:ext uri="{FF2B5EF4-FFF2-40B4-BE49-F238E27FC236}">
                <a16:creationId xmlns:a16="http://schemas.microsoft.com/office/drawing/2014/main" id="{703DC563-74AD-4779-B5A0-368DFBAA59E4}"/>
              </a:ext>
            </a:extLst>
          </p:cNvPr>
          <p:cNvSpPr/>
          <p:nvPr/>
        </p:nvSpPr>
        <p:spPr>
          <a:xfrm>
            <a:off x="137600" y="3809690"/>
            <a:ext cx="2046578" cy="3974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①点検及び実施頻度</a:t>
            </a:r>
          </a:p>
        </p:txBody>
      </p:sp>
      <p:graphicFrame>
        <p:nvGraphicFramePr>
          <p:cNvPr id="32" name="表 4">
            <a:extLst>
              <a:ext uri="{FF2B5EF4-FFF2-40B4-BE49-F238E27FC236}">
                <a16:creationId xmlns:a16="http://schemas.microsoft.com/office/drawing/2014/main" id="{58DEDD3E-54B4-444C-8BCC-90EC6854AE3B}"/>
              </a:ext>
            </a:extLst>
          </p:cNvPr>
          <p:cNvGraphicFramePr>
            <a:graphicFrameLocks noGrp="1"/>
          </p:cNvGraphicFramePr>
          <p:nvPr>
            <p:extLst>
              <p:ext uri="{D42A27DB-BD31-4B8C-83A1-F6EECF244321}">
                <p14:modId xmlns:p14="http://schemas.microsoft.com/office/powerpoint/2010/main" val="2079637907"/>
              </p:ext>
            </p:extLst>
          </p:nvPr>
        </p:nvGraphicFramePr>
        <p:xfrm>
          <a:off x="316035" y="1475604"/>
          <a:ext cx="3355150" cy="1747520"/>
        </p:xfrm>
        <a:graphic>
          <a:graphicData uri="http://schemas.openxmlformats.org/drawingml/2006/table">
            <a:tbl>
              <a:tblPr firstRow="1" bandRow="1">
                <a:tableStyleId>{5C22544A-7EE6-4342-B048-85BDC9FD1C3A}</a:tableStyleId>
              </a:tblPr>
              <a:tblGrid>
                <a:gridCol w="1970967">
                  <a:extLst>
                    <a:ext uri="{9D8B030D-6E8A-4147-A177-3AD203B41FA5}">
                      <a16:colId xmlns:a16="http://schemas.microsoft.com/office/drawing/2014/main" val="1347589388"/>
                    </a:ext>
                  </a:extLst>
                </a:gridCol>
                <a:gridCol w="1384183">
                  <a:extLst>
                    <a:ext uri="{9D8B030D-6E8A-4147-A177-3AD203B41FA5}">
                      <a16:colId xmlns:a16="http://schemas.microsoft.com/office/drawing/2014/main" val="1191293119"/>
                    </a:ext>
                  </a:extLst>
                </a:gridCol>
              </a:tblGrid>
              <a:tr h="370840">
                <a:tc>
                  <a:txBody>
                    <a:bodyPr/>
                    <a:lstStyle/>
                    <a:p>
                      <a:pPr algn="ctr"/>
                      <a:r>
                        <a:rPr kumimoji="1" lang="ja-JP" altLang="en-US" sz="1050" dirty="0"/>
                        <a:t>主な対象設備</a:t>
                      </a:r>
                    </a:p>
                  </a:txBody>
                  <a:tcPr anchor="ctr" anchorCtr="1"/>
                </a:tc>
                <a:tc>
                  <a:txBody>
                    <a:bodyPr/>
                    <a:lstStyle/>
                    <a:p>
                      <a:pPr algn="ctr"/>
                      <a:r>
                        <a:rPr kumimoji="1" lang="ja-JP" altLang="en-US" sz="1050" dirty="0"/>
                        <a:t>施設数</a:t>
                      </a:r>
                    </a:p>
                  </a:txBody>
                  <a:tcPr anchor="ctr" anchorCtr="1"/>
                </a:tc>
                <a:extLst>
                  <a:ext uri="{0D108BD9-81ED-4DB2-BD59-A6C34878D82A}">
                    <a16:rowId xmlns:a16="http://schemas.microsoft.com/office/drawing/2014/main" val="4108251872"/>
                  </a:ext>
                </a:extLst>
              </a:tr>
              <a:tr h="370840">
                <a:tc>
                  <a:txBody>
                    <a:bodyPr/>
                    <a:lstStyle/>
                    <a:p>
                      <a:pPr algn="ctr"/>
                      <a:r>
                        <a:rPr kumimoji="1" lang="ja-JP" altLang="en-US" sz="1050" dirty="0"/>
                        <a:t>排水ポンプ設備（機場）</a:t>
                      </a:r>
                    </a:p>
                  </a:txBody>
                  <a:tcPr anchor="ctr" anchorCtr="1"/>
                </a:tc>
                <a:tc>
                  <a:txBody>
                    <a:bodyPr/>
                    <a:lstStyle/>
                    <a:p>
                      <a:pPr algn="ctr"/>
                      <a:r>
                        <a:rPr kumimoji="1" lang="ja-JP" altLang="en-US" sz="1050" dirty="0"/>
                        <a:t>２９カ所</a:t>
                      </a:r>
                    </a:p>
                  </a:txBody>
                  <a:tcPr anchor="ctr" anchorCtr="1"/>
                </a:tc>
                <a:extLst>
                  <a:ext uri="{0D108BD9-81ED-4DB2-BD59-A6C34878D82A}">
                    <a16:rowId xmlns:a16="http://schemas.microsoft.com/office/drawing/2014/main" val="2479341423"/>
                  </a:ext>
                </a:extLst>
              </a:tr>
              <a:tr h="241456">
                <a:tc>
                  <a:txBody>
                    <a:bodyPr/>
                    <a:lstStyle/>
                    <a:p>
                      <a:pPr algn="ctr"/>
                      <a:r>
                        <a:rPr kumimoji="1" lang="ja-JP" altLang="en-US" sz="1050" dirty="0"/>
                        <a:t>換気設備</a:t>
                      </a:r>
                    </a:p>
                  </a:txBody>
                  <a:tcPr anchor="ctr" anchorCtr="1"/>
                </a:tc>
                <a:tc>
                  <a:txBody>
                    <a:bodyPr/>
                    <a:lstStyle/>
                    <a:p>
                      <a:pPr algn="ctr"/>
                      <a:r>
                        <a:rPr kumimoji="1" lang="ja-JP" altLang="en-US" sz="1050" dirty="0"/>
                        <a:t>１６基</a:t>
                      </a:r>
                    </a:p>
                  </a:txBody>
                  <a:tcPr anchor="ctr" anchorCtr="1"/>
                </a:tc>
                <a:extLst>
                  <a:ext uri="{0D108BD9-81ED-4DB2-BD59-A6C34878D82A}">
                    <a16:rowId xmlns:a16="http://schemas.microsoft.com/office/drawing/2014/main" val="1875244365"/>
                  </a:ext>
                </a:extLst>
              </a:tr>
              <a:tr h="242147">
                <a:tc>
                  <a:txBody>
                    <a:bodyPr/>
                    <a:lstStyle/>
                    <a:p>
                      <a:pPr algn="ctr"/>
                      <a:r>
                        <a:rPr kumimoji="1" lang="ja-JP" altLang="en-US" sz="1050" dirty="0"/>
                        <a:t>受変電設備</a:t>
                      </a:r>
                    </a:p>
                  </a:txBody>
                  <a:tcPr anchor="ctr" anchorCtr="1"/>
                </a:tc>
                <a:tc>
                  <a:txBody>
                    <a:bodyPr/>
                    <a:lstStyle/>
                    <a:p>
                      <a:pPr algn="ctr"/>
                      <a:r>
                        <a:rPr kumimoji="1" lang="ja-JP" altLang="en-US" sz="1050" dirty="0"/>
                        <a:t>１２基</a:t>
                      </a:r>
                    </a:p>
                  </a:txBody>
                  <a:tcPr anchor="ctr" anchorCtr="1"/>
                </a:tc>
                <a:extLst>
                  <a:ext uri="{0D108BD9-81ED-4DB2-BD59-A6C34878D82A}">
                    <a16:rowId xmlns:a16="http://schemas.microsoft.com/office/drawing/2014/main" val="1131685956"/>
                  </a:ext>
                </a:extLst>
              </a:tr>
              <a:tr h="182880">
                <a:tc>
                  <a:txBody>
                    <a:bodyPr/>
                    <a:lstStyle/>
                    <a:p>
                      <a:pPr algn="ctr"/>
                      <a:r>
                        <a:rPr kumimoji="1" lang="ja-JP" altLang="en-US" sz="1050" dirty="0"/>
                        <a:t>自家発電設備</a:t>
                      </a:r>
                    </a:p>
                  </a:txBody>
                  <a:tcPr anchor="ctr" anchorCtr="1"/>
                </a:tc>
                <a:tc>
                  <a:txBody>
                    <a:bodyPr/>
                    <a:lstStyle/>
                    <a:p>
                      <a:pPr algn="ctr"/>
                      <a:r>
                        <a:rPr kumimoji="1" lang="ja-JP" altLang="en-US" sz="1050" dirty="0"/>
                        <a:t>１４基</a:t>
                      </a:r>
                    </a:p>
                  </a:txBody>
                  <a:tcPr anchor="ctr" anchorCtr="1"/>
                </a:tc>
                <a:extLst>
                  <a:ext uri="{0D108BD9-81ED-4DB2-BD59-A6C34878D82A}">
                    <a16:rowId xmlns:a16="http://schemas.microsoft.com/office/drawing/2014/main" val="751354181"/>
                  </a:ext>
                </a:extLst>
              </a:tr>
              <a:tr h="182880">
                <a:tc>
                  <a:txBody>
                    <a:bodyPr/>
                    <a:lstStyle/>
                    <a:p>
                      <a:pPr algn="ctr"/>
                      <a:r>
                        <a:rPr kumimoji="1" lang="ja-JP" altLang="en-US" sz="1050" dirty="0"/>
                        <a:t>道路情報板設備</a:t>
                      </a:r>
                    </a:p>
                  </a:txBody>
                  <a:tcPr anchor="ctr" anchorCtr="1"/>
                </a:tc>
                <a:tc>
                  <a:txBody>
                    <a:bodyPr/>
                    <a:lstStyle/>
                    <a:p>
                      <a:pPr algn="ctr"/>
                      <a:r>
                        <a:rPr kumimoji="1" lang="ja-JP" altLang="en-US" sz="1050" dirty="0"/>
                        <a:t>２１８基</a:t>
                      </a:r>
                    </a:p>
                  </a:txBody>
                  <a:tcPr anchor="ctr" anchorCtr="1"/>
                </a:tc>
                <a:extLst>
                  <a:ext uri="{0D108BD9-81ED-4DB2-BD59-A6C34878D82A}">
                    <a16:rowId xmlns:a16="http://schemas.microsoft.com/office/drawing/2014/main" val="2278627506"/>
                  </a:ext>
                </a:extLst>
              </a:tr>
            </a:tbl>
          </a:graphicData>
        </a:graphic>
      </p:graphicFrame>
      <p:pic>
        <p:nvPicPr>
          <p:cNvPr id="33" name="図 2394" descr="大日共同溝１">
            <a:extLst>
              <a:ext uri="{FF2B5EF4-FFF2-40B4-BE49-F238E27FC236}">
                <a16:creationId xmlns:a16="http://schemas.microsoft.com/office/drawing/2014/main" id="{2231CAD2-4CC5-4099-BD4D-B7EC9C7D0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4568"/>
          <a:stretch>
            <a:fillRect/>
          </a:stretch>
        </p:blipFill>
        <p:spPr bwMode="auto">
          <a:xfrm>
            <a:off x="5954882" y="3960031"/>
            <a:ext cx="1425949" cy="91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フローチャート : 代替処理 38">
            <a:extLst>
              <a:ext uri="{FF2B5EF4-FFF2-40B4-BE49-F238E27FC236}">
                <a16:creationId xmlns:a16="http://schemas.microsoft.com/office/drawing/2014/main" id="{11CFEBFC-DD8E-4EBC-8C26-7C83C5EAAC0C}"/>
              </a:ext>
            </a:extLst>
          </p:cNvPr>
          <p:cNvSpPr/>
          <p:nvPr/>
        </p:nvSpPr>
        <p:spPr>
          <a:xfrm>
            <a:off x="416381" y="4105646"/>
            <a:ext cx="510769" cy="34737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a:t>
            </a:r>
          </a:p>
        </p:txBody>
      </p:sp>
      <p:sp>
        <p:nvSpPr>
          <p:cNvPr id="35" name="フローチャート : 代替処理 72">
            <a:extLst>
              <a:ext uri="{FF2B5EF4-FFF2-40B4-BE49-F238E27FC236}">
                <a16:creationId xmlns:a16="http://schemas.microsoft.com/office/drawing/2014/main" id="{1F3688DB-8847-4294-A072-B72AE3D61748}"/>
              </a:ext>
            </a:extLst>
          </p:cNvPr>
          <p:cNvSpPr/>
          <p:nvPr/>
        </p:nvSpPr>
        <p:spPr>
          <a:xfrm>
            <a:off x="976436" y="4106596"/>
            <a:ext cx="925805" cy="34642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フローチャート : 代替処理 76">
            <a:extLst>
              <a:ext uri="{FF2B5EF4-FFF2-40B4-BE49-F238E27FC236}">
                <a16:creationId xmlns:a16="http://schemas.microsoft.com/office/drawing/2014/main" id="{C93BDC9D-DC48-4936-BF31-529C935308F8}"/>
              </a:ext>
            </a:extLst>
          </p:cNvPr>
          <p:cNvSpPr/>
          <p:nvPr/>
        </p:nvSpPr>
        <p:spPr>
          <a:xfrm>
            <a:off x="3014309" y="4101762"/>
            <a:ext cx="866510"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37" name="フローチャート : 代替処理 78">
            <a:extLst>
              <a:ext uri="{FF2B5EF4-FFF2-40B4-BE49-F238E27FC236}">
                <a16:creationId xmlns:a16="http://schemas.microsoft.com/office/drawing/2014/main" id="{6EB57537-5F3C-49F2-BF3A-4A7DA63543C5}"/>
              </a:ext>
            </a:extLst>
          </p:cNvPr>
          <p:cNvSpPr/>
          <p:nvPr/>
        </p:nvSpPr>
        <p:spPr>
          <a:xfrm>
            <a:off x="416381" y="4512328"/>
            <a:ext cx="510770"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 代替処理 79">
            <a:extLst>
              <a:ext uri="{FF2B5EF4-FFF2-40B4-BE49-F238E27FC236}">
                <a16:creationId xmlns:a16="http://schemas.microsoft.com/office/drawing/2014/main" id="{9A1502AE-BC88-4C2B-8A72-860FFBCF79CA}"/>
              </a:ext>
            </a:extLst>
          </p:cNvPr>
          <p:cNvSpPr/>
          <p:nvPr/>
        </p:nvSpPr>
        <p:spPr>
          <a:xfrm>
            <a:off x="959384" y="4508621"/>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ローチャート : 代替処理 80">
            <a:extLst>
              <a:ext uri="{FF2B5EF4-FFF2-40B4-BE49-F238E27FC236}">
                <a16:creationId xmlns:a16="http://schemas.microsoft.com/office/drawing/2014/main" id="{B3D37084-FB52-486B-8417-F3BB0A0CCCB5}"/>
              </a:ext>
            </a:extLst>
          </p:cNvPr>
          <p:cNvSpPr/>
          <p:nvPr/>
        </p:nvSpPr>
        <p:spPr>
          <a:xfrm>
            <a:off x="1938158" y="4516222"/>
            <a:ext cx="1081464"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稼働状況の点検</a:t>
            </a:r>
          </a:p>
        </p:txBody>
      </p:sp>
      <p:sp>
        <p:nvSpPr>
          <p:cNvPr id="40" name="フローチャート : 代替処理 81">
            <a:extLst>
              <a:ext uri="{FF2B5EF4-FFF2-40B4-BE49-F238E27FC236}">
                <a16:creationId xmlns:a16="http://schemas.microsoft.com/office/drawing/2014/main" id="{087157E4-D0A4-45DC-9561-A4CE75036438}"/>
              </a:ext>
            </a:extLst>
          </p:cNvPr>
          <p:cNvSpPr/>
          <p:nvPr/>
        </p:nvSpPr>
        <p:spPr>
          <a:xfrm>
            <a:off x="3042732" y="4477537"/>
            <a:ext cx="838087"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1" name="フローチャート : 代替処理 82">
            <a:extLst>
              <a:ext uri="{FF2B5EF4-FFF2-40B4-BE49-F238E27FC236}">
                <a16:creationId xmlns:a16="http://schemas.microsoft.com/office/drawing/2014/main" id="{5C248146-8FF8-4E01-8034-88B20FAB08F8}"/>
              </a:ext>
            </a:extLst>
          </p:cNvPr>
          <p:cNvSpPr/>
          <p:nvPr/>
        </p:nvSpPr>
        <p:spPr>
          <a:xfrm>
            <a:off x="3928123" y="4501169"/>
            <a:ext cx="1030327" cy="12681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rtl="0" eaLnBrk="1" fontAlgn="t" latinLnBrk="0" hangingPunct="1">
              <a:lnSpc>
                <a:spcPct val="150000"/>
              </a:lnSpc>
              <a:spcBef>
                <a:spcPts val="0"/>
              </a:spcBef>
              <a:spcAft>
                <a:spcPts val="0"/>
              </a:spcAft>
            </a:pPr>
            <a:r>
              <a:rPr kumimoji="1" lang="ja-JP" altLang="ja-JP" sz="800" i="0" u="none" strike="noStrike" kern="1200" dirty="0">
                <a:solidFill>
                  <a:schemeClr val="tx1"/>
                </a:solidFill>
                <a:effectLst/>
                <a:latin typeface="Trebuchet MS" panose="020B0603020202020204" pitchFamily="34" charset="0"/>
              </a:rPr>
              <a:t>排水ポンプ設備</a:t>
            </a:r>
            <a:r>
              <a:rPr lang="ja-JP" altLang="en-US" sz="800" dirty="0">
                <a:solidFill>
                  <a:schemeClr val="tx1"/>
                </a:solidFill>
                <a:latin typeface="Trebuchet MS" panose="020B0603020202020204" pitchFamily="34" charset="0"/>
              </a:rPr>
              <a:t>  </a:t>
            </a:r>
            <a:endParaRPr lang="ja-JP" altLang="ja-JP" sz="80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i="0" u="none" strike="noStrike" kern="1200" dirty="0">
                <a:solidFill>
                  <a:schemeClr val="tx1"/>
                </a:solidFill>
                <a:effectLst/>
                <a:latin typeface="Trebuchet MS" panose="020B0603020202020204" pitchFamily="34" charset="0"/>
              </a:rPr>
              <a:t>換気設備</a:t>
            </a:r>
            <a:r>
              <a:rPr kumimoji="1" lang="en-US" altLang="ja-JP" sz="800" i="0" u="none" strike="noStrike" kern="1200" dirty="0">
                <a:solidFill>
                  <a:schemeClr val="tx1"/>
                </a:solidFill>
                <a:effectLst/>
                <a:latin typeface="Trebuchet MS" panose="020B0603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受変電設備</a:t>
            </a:r>
            <a:r>
              <a:rPr lang="en-US" altLang="ja-JP" sz="800" dirty="0">
                <a:solidFill>
                  <a:schemeClr val="tx1"/>
                </a:solidFill>
                <a:latin typeface="Arial" panose="020B0604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自家発電設備</a:t>
            </a:r>
            <a:r>
              <a:rPr kumimoji="1" lang="en-US" altLang="ja-JP" sz="800" b="0" i="0" u="none" strike="noStrike" kern="1200" dirty="0">
                <a:solidFill>
                  <a:schemeClr val="tx1"/>
                </a:solidFill>
                <a:effectLst/>
                <a:latin typeface="Trebuchet MS" panose="020B0603020202020204" pitchFamily="34" charset="0"/>
              </a:rPr>
              <a:t>      </a:t>
            </a:r>
            <a:endParaRPr lang="en-US" altLang="ja-JP" sz="800" b="0" i="0" u="none" strike="noStrike" kern="1200"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lnSpc>
                <a:spcPct val="150000"/>
              </a:lnSpc>
              <a:spcBef>
                <a:spcPts val="0"/>
              </a:spcBef>
              <a:spcAft>
                <a:spcPts val="0"/>
              </a:spcAft>
            </a:pPr>
            <a:r>
              <a:rPr lang="ja-JP" altLang="en-US" sz="800" b="0" i="0" u="none" strike="noStrike" dirty="0">
                <a:solidFill>
                  <a:schemeClr val="tx1"/>
                </a:solidFill>
                <a:effectLst/>
                <a:latin typeface="Arial" panose="020B0604020202020204" pitchFamily="34" charset="0"/>
              </a:rPr>
              <a:t>　　７１施設</a:t>
            </a:r>
            <a:endParaRPr lang="ja-JP" altLang="ja-JP" sz="800" b="0" i="0" u="none" strike="noStrike" dirty="0">
              <a:solidFill>
                <a:schemeClr val="tx1"/>
              </a:solidFill>
              <a:effectLst/>
              <a:latin typeface="Arial" panose="020B0604020202020204" pitchFamily="34" charset="0"/>
            </a:endParaRPr>
          </a:p>
        </p:txBody>
      </p:sp>
      <p:sp>
        <p:nvSpPr>
          <p:cNvPr id="42" name="フローチャート : 代替処理 82">
            <a:extLst>
              <a:ext uri="{FF2B5EF4-FFF2-40B4-BE49-F238E27FC236}">
                <a16:creationId xmlns:a16="http://schemas.microsoft.com/office/drawing/2014/main" id="{D754DDFB-1E98-407A-8C84-9974620D99C4}"/>
              </a:ext>
            </a:extLst>
          </p:cNvPr>
          <p:cNvSpPr/>
          <p:nvPr/>
        </p:nvSpPr>
        <p:spPr>
          <a:xfrm>
            <a:off x="3961542" y="5821125"/>
            <a:ext cx="980580" cy="8265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spcBef>
                <a:spcPts val="0"/>
              </a:spcBef>
              <a:spcAft>
                <a:spcPts val="0"/>
              </a:spcAft>
            </a:pPr>
            <a:endParaRPr kumimoji="1" lang="en-US" altLang="ja-JP" sz="900" b="0" i="0" u="none" strike="noStrike" kern="1200" dirty="0">
              <a:solidFill>
                <a:schemeClr val="tx1"/>
              </a:solidFill>
              <a:effectLst/>
              <a:latin typeface="Trebuchet MS" panose="020B0603020202020204" pitchFamily="34" charset="0"/>
            </a:endParaRPr>
          </a:p>
          <a:p>
            <a:pPr marL="0" algn="l" rtl="0" eaLnBrk="1" fontAlgn="t" latinLnBrk="0" hangingPunct="1">
              <a:spcBef>
                <a:spcPts val="0"/>
              </a:spcBef>
              <a:spcAft>
                <a:spcPts val="0"/>
              </a:spcAft>
            </a:pPr>
            <a:r>
              <a:rPr kumimoji="1" lang="ja-JP" altLang="ja-JP" sz="900" b="0" i="0" u="none" strike="noStrike" kern="1200" dirty="0">
                <a:solidFill>
                  <a:schemeClr val="tx1"/>
                </a:solidFill>
                <a:effectLst/>
                <a:latin typeface="Trebuchet MS" panose="020B0603020202020204" pitchFamily="34" charset="0"/>
              </a:rPr>
              <a:t>道路情報板</a:t>
            </a:r>
            <a:r>
              <a:rPr kumimoji="1" lang="en-US" altLang="ja-JP" sz="900" b="0" i="0" u="none" strike="noStrike" kern="1200" dirty="0">
                <a:solidFill>
                  <a:schemeClr val="tx1"/>
                </a:solidFill>
                <a:effectLst/>
                <a:latin typeface="Trebuchet MS" panose="020B0603020202020204" pitchFamily="34" charset="0"/>
              </a:rPr>
              <a:t>      </a:t>
            </a:r>
          </a:p>
          <a:p>
            <a:pPr marL="0" algn="l" rtl="0" eaLnBrk="1" fontAlgn="t" latinLnBrk="0" hangingPunct="1">
              <a:spcBef>
                <a:spcPts val="0"/>
              </a:spcBef>
              <a:spcAft>
                <a:spcPts val="0"/>
              </a:spcAft>
            </a:pPr>
            <a:r>
              <a:rPr lang="ja-JP" altLang="en-US" sz="900" dirty="0">
                <a:solidFill>
                  <a:schemeClr val="tx1"/>
                </a:solidFill>
                <a:latin typeface="Trebuchet MS" panose="020B0603020202020204" pitchFamily="34" charset="0"/>
              </a:rPr>
              <a:t> ２１８施設</a:t>
            </a:r>
            <a:endParaRPr lang="ja-JP" altLang="ja-JP" sz="900" b="0" i="0" u="none" strike="noStrike" dirty="0">
              <a:solidFill>
                <a:schemeClr val="tx1"/>
              </a:solidFill>
              <a:effectLst/>
              <a:latin typeface="Arial" panose="020B0604020202020204" pitchFamily="34" charset="0"/>
            </a:endParaRPr>
          </a:p>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ローチャート : 代替処理 78">
            <a:extLst>
              <a:ext uri="{FF2B5EF4-FFF2-40B4-BE49-F238E27FC236}">
                <a16:creationId xmlns:a16="http://schemas.microsoft.com/office/drawing/2014/main" id="{84A8942C-0D74-49CD-B9C2-FB951B0F3411}"/>
              </a:ext>
            </a:extLst>
          </p:cNvPr>
          <p:cNvSpPr/>
          <p:nvPr/>
        </p:nvSpPr>
        <p:spPr>
          <a:xfrm>
            <a:off x="425702" y="4949211"/>
            <a:ext cx="510771"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78">
            <a:extLst>
              <a:ext uri="{FF2B5EF4-FFF2-40B4-BE49-F238E27FC236}">
                <a16:creationId xmlns:a16="http://schemas.microsoft.com/office/drawing/2014/main" id="{D27E3051-5E67-46F9-A924-B214805959D5}"/>
              </a:ext>
            </a:extLst>
          </p:cNvPr>
          <p:cNvSpPr/>
          <p:nvPr/>
        </p:nvSpPr>
        <p:spPr>
          <a:xfrm>
            <a:off x="416380" y="5393849"/>
            <a:ext cx="520093"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p>
        </p:txBody>
      </p:sp>
      <p:sp>
        <p:nvSpPr>
          <p:cNvPr id="45" name="フローチャート : 代替処理 78">
            <a:extLst>
              <a:ext uri="{FF2B5EF4-FFF2-40B4-BE49-F238E27FC236}">
                <a16:creationId xmlns:a16="http://schemas.microsoft.com/office/drawing/2014/main" id="{1D2C51F6-BFF1-41E1-9179-60E55ADBF7E5}"/>
              </a:ext>
            </a:extLst>
          </p:cNvPr>
          <p:cNvSpPr/>
          <p:nvPr/>
        </p:nvSpPr>
        <p:spPr>
          <a:xfrm>
            <a:off x="407057" y="5830732"/>
            <a:ext cx="520093"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 代替処理 78">
            <a:extLst>
              <a:ext uri="{FF2B5EF4-FFF2-40B4-BE49-F238E27FC236}">
                <a16:creationId xmlns:a16="http://schemas.microsoft.com/office/drawing/2014/main" id="{4FF76A49-F7D2-4CD1-85CD-BD80D1777436}"/>
              </a:ext>
            </a:extLst>
          </p:cNvPr>
          <p:cNvSpPr/>
          <p:nvPr/>
        </p:nvSpPr>
        <p:spPr>
          <a:xfrm>
            <a:off x="407056" y="6275370"/>
            <a:ext cx="529417"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p>
        </p:txBody>
      </p:sp>
      <p:sp>
        <p:nvSpPr>
          <p:cNvPr id="47" name="フローチャート : 代替処理 79">
            <a:extLst>
              <a:ext uri="{FF2B5EF4-FFF2-40B4-BE49-F238E27FC236}">
                <a16:creationId xmlns:a16="http://schemas.microsoft.com/office/drawing/2014/main" id="{0F2B4A86-6E95-4E60-85F3-FEB6AAC683B3}"/>
              </a:ext>
            </a:extLst>
          </p:cNvPr>
          <p:cNvSpPr/>
          <p:nvPr/>
        </p:nvSpPr>
        <p:spPr>
          <a:xfrm>
            <a:off x="967909" y="4944522"/>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ローチャート : 代替処理 79">
            <a:extLst>
              <a:ext uri="{FF2B5EF4-FFF2-40B4-BE49-F238E27FC236}">
                <a16:creationId xmlns:a16="http://schemas.microsoft.com/office/drawing/2014/main" id="{2B47B7B9-11F6-4DFA-A692-B6BFD39A1687}"/>
              </a:ext>
            </a:extLst>
          </p:cNvPr>
          <p:cNvSpPr/>
          <p:nvPr/>
        </p:nvSpPr>
        <p:spPr>
          <a:xfrm>
            <a:off x="967909" y="5381231"/>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フローチャート : 代替処理 79">
            <a:extLst>
              <a:ext uri="{FF2B5EF4-FFF2-40B4-BE49-F238E27FC236}">
                <a16:creationId xmlns:a16="http://schemas.microsoft.com/office/drawing/2014/main" id="{0EE0FD27-527B-429E-9408-95213D80355A}"/>
              </a:ext>
            </a:extLst>
          </p:cNvPr>
          <p:cNvSpPr/>
          <p:nvPr/>
        </p:nvSpPr>
        <p:spPr>
          <a:xfrm>
            <a:off x="959384" y="5830286"/>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（メーカー随契</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 代替処理 79">
            <a:extLst>
              <a:ext uri="{FF2B5EF4-FFF2-40B4-BE49-F238E27FC236}">
                <a16:creationId xmlns:a16="http://schemas.microsoft.com/office/drawing/2014/main" id="{E6E7CC94-1518-4121-8581-9A0C780BAAB3}"/>
              </a:ext>
            </a:extLst>
          </p:cNvPr>
          <p:cNvSpPr/>
          <p:nvPr/>
        </p:nvSpPr>
        <p:spPr>
          <a:xfrm>
            <a:off x="975644" y="6263309"/>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 代替処理 75">
            <a:extLst>
              <a:ext uri="{FF2B5EF4-FFF2-40B4-BE49-F238E27FC236}">
                <a16:creationId xmlns:a16="http://schemas.microsoft.com/office/drawing/2014/main" id="{09EE536E-87E4-4654-A208-259E770B93B4}"/>
              </a:ext>
            </a:extLst>
          </p:cNvPr>
          <p:cNvSpPr/>
          <p:nvPr/>
        </p:nvSpPr>
        <p:spPr>
          <a:xfrm>
            <a:off x="1937643" y="4106596"/>
            <a:ext cx="1022781" cy="36259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52" name="フローチャート : 代替処理 80">
            <a:extLst>
              <a:ext uri="{FF2B5EF4-FFF2-40B4-BE49-F238E27FC236}">
                <a16:creationId xmlns:a16="http://schemas.microsoft.com/office/drawing/2014/main" id="{8C04A4C8-11EA-4806-985C-9D55506EEB52}"/>
              </a:ext>
            </a:extLst>
          </p:cNvPr>
          <p:cNvSpPr/>
          <p:nvPr/>
        </p:nvSpPr>
        <p:spPr>
          <a:xfrm>
            <a:off x="1937643" y="4934944"/>
            <a:ext cx="1081464" cy="3796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異常確認、油脂注入、各種計測、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53" name="フローチャート : 代替処理 80">
            <a:extLst>
              <a:ext uri="{FF2B5EF4-FFF2-40B4-BE49-F238E27FC236}">
                <a16:creationId xmlns:a16="http://schemas.microsoft.com/office/drawing/2014/main" id="{462CDE24-8752-455E-B5F1-DF926A9B21F7}"/>
              </a:ext>
            </a:extLst>
          </p:cNvPr>
          <p:cNvSpPr/>
          <p:nvPr/>
        </p:nvSpPr>
        <p:spPr>
          <a:xfrm>
            <a:off x="1929012" y="5369475"/>
            <a:ext cx="1081464" cy="38808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外観目視確認</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代替処理 80">
            <a:extLst>
              <a:ext uri="{FF2B5EF4-FFF2-40B4-BE49-F238E27FC236}">
                <a16:creationId xmlns:a16="http://schemas.microsoft.com/office/drawing/2014/main" id="{166D6A5A-3D73-422C-BEAE-2FAF8AE0762C}"/>
              </a:ext>
            </a:extLst>
          </p:cNvPr>
          <p:cNvSpPr/>
          <p:nvPr/>
        </p:nvSpPr>
        <p:spPr>
          <a:xfrm>
            <a:off x="1940538" y="5832310"/>
            <a:ext cx="1081464"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動作確認、各種計測、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部品の取付状況確認、清掃など</a:t>
            </a:r>
          </a:p>
        </p:txBody>
      </p:sp>
      <p:sp>
        <p:nvSpPr>
          <p:cNvPr id="55" name="フローチャート : 代替処理 80">
            <a:extLst>
              <a:ext uri="{FF2B5EF4-FFF2-40B4-BE49-F238E27FC236}">
                <a16:creationId xmlns:a16="http://schemas.microsoft.com/office/drawing/2014/main" id="{0CDEA63D-BD49-488C-8D60-BE9C65933FBD}"/>
              </a:ext>
            </a:extLst>
          </p:cNvPr>
          <p:cNvSpPr/>
          <p:nvPr/>
        </p:nvSpPr>
        <p:spPr>
          <a:xfrm>
            <a:off x="1955750" y="6259637"/>
            <a:ext cx="108146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稼働状況の確認</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外観目視確認</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フローチャート : 代替処理 81">
            <a:extLst>
              <a:ext uri="{FF2B5EF4-FFF2-40B4-BE49-F238E27FC236}">
                <a16:creationId xmlns:a16="http://schemas.microsoft.com/office/drawing/2014/main" id="{82E790E6-075F-49F9-8A71-988952E119BE}"/>
              </a:ext>
            </a:extLst>
          </p:cNvPr>
          <p:cNvSpPr/>
          <p:nvPr/>
        </p:nvSpPr>
        <p:spPr>
          <a:xfrm>
            <a:off x="3060637" y="4922126"/>
            <a:ext cx="838087"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7" name="フローチャート : 代替処理 81">
            <a:extLst>
              <a:ext uri="{FF2B5EF4-FFF2-40B4-BE49-F238E27FC236}">
                <a16:creationId xmlns:a16="http://schemas.microsoft.com/office/drawing/2014/main" id="{389E60EC-2872-41E9-BD30-D8EFEC95DA4A}"/>
              </a:ext>
            </a:extLst>
          </p:cNvPr>
          <p:cNvSpPr/>
          <p:nvPr/>
        </p:nvSpPr>
        <p:spPr>
          <a:xfrm>
            <a:off x="3047812" y="5361516"/>
            <a:ext cx="838087"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不定期</a:t>
            </a:r>
          </a:p>
        </p:txBody>
      </p:sp>
      <p:sp>
        <p:nvSpPr>
          <p:cNvPr id="58" name="フローチャート : 代替処理 81">
            <a:extLst>
              <a:ext uri="{FF2B5EF4-FFF2-40B4-BE49-F238E27FC236}">
                <a16:creationId xmlns:a16="http://schemas.microsoft.com/office/drawing/2014/main" id="{EFFB1244-2FA4-41C4-A16F-309EBFD484F9}"/>
              </a:ext>
            </a:extLst>
          </p:cNvPr>
          <p:cNvSpPr/>
          <p:nvPr/>
        </p:nvSpPr>
        <p:spPr>
          <a:xfrm>
            <a:off x="3065716" y="5820500"/>
            <a:ext cx="838087"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9" name="フローチャート : 代替処理 81">
            <a:extLst>
              <a:ext uri="{FF2B5EF4-FFF2-40B4-BE49-F238E27FC236}">
                <a16:creationId xmlns:a16="http://schemas.microsoft.com/office/drawing/2014/main" id="{673BB88D-9801-4163-B254-B1A9E531E265}"/>
              </a:ext>
            </a:extLst>
          </p:cNvPr>
          <p:cNvSpPr/>
          <p:nvPr/>
        </p:nvSpPr>
        <p:spPr>
          <a:xfrm>
            <a:off x="3078295" y="6255456"/>
            <a:ext cx="838087"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不定期</a:t>
            </a:r>
          </a:p>
        </p:txBody>
      </p:sp>
      <p:sp>
        <p:nvSpPr>
          <p:cNvPr id="60" name="フローチャート : 代替処理 76">
            <a:extLst>
              <a:ext uri="{FF2B5EF4-FFF2-40B4-BE49-F238E27FC236}">
                <a16:creationId xmlns:a16="http://schemas.microsoft.com/office/drawing/2014/main" id="{3AC50C63-E7A2-49C4-89C9-8DC64D514E15}"/>
              </a:ext>
            </a:extLst>
          </p:cNvPr>
          <p:cNvSpPr/>
          <p:nvPr/>
        </p:nvSpPr>
        <p:spPr>
          <a:xfrm>
            <a:off x="3916382" y="4108962"/>
            <a:ext cx="1022780"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63" name="角丸四角形 143">
            <a:extLst>
              <a:ext uri="{FF2B5EF4-FFF2-40B4-BE49-F238E27FC236}">
                <a16:creationId xmlns:a16="http://schemas.microsoft.com/office/drawing/2014/main" id="{53AE6F5B-469E-4041-B128-F0AE71C3958B}"/>
              </a:ext>
            </a:extLst>
          </p:cNvPr>
          <p:cNvSpPr/>
          <p:nvPr/>
        </p:nvSpPr>
        <p:spPr>
          <a:xfrm>
            <a:off x="5311038" y="5181407"/>
            <a:ext cx="3768642" cy="51611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20000"/>
              </a:lnSpc>
              <a:defRP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道路関連設備は、府民の生命・財産を守るため、稼働すべきときに、必ず稼働するように適切に管理する必要がある。</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4" name="表 63">
            <a:extLst>
              <a:ext uri="{FF2B5EF4-FFF2-40B4-BE49-F238E27FC236}">
                <a16:creationId xmlns:a16="http://schemas.microsoft.com/office/drawing/2014/main" id="{843D02F6-2D33-4958-A2DF-3FDC0B797A88}"/>
              </a:ext>
            </a:extLst>
          </p:cNvPr>
          <p:cNvGraphicFramePr>
            <a:graphicFrameLocks noGrp="1"/>
          </p:cNvGraphicFramePr>
          <p:nvPr/>
        </p:nvGraphicFramePr>
        <p:xfrm>
          <a:off x="5213067" y="5654106"/>
          <a:ext cx="3807992" cy="1102360"/>
        </p:xfrm>
        <a:graphic>
          <a:graphicData uri="http://schemas.openxmlformats.org/drawingml/2006/table">
            <a:tbl>
              <a:tblPr firstRow="1" bandRow="1">
                <a:tableStyleId>{5C22544A-7EE6-4342-B048-85BDC9FD1C3A}</a:tableStyleId>
              </a:tblPr>
              <a:tblGrid>
                <a:gridCol w="958786">
                  <a:extLst>
                    <a:ext uri="{9D8B030D-6E8A-4147-A177-3AD203B41FA5}">
                      <a16:colId xmlns:a16="http://schemas.microsoft.com/office/drawing/2014/main" val="1211425820"/>
                    </a:ext>
                  </a:extLst>
                </a:gridCol>
                <a:gridCol w="2849206">
                  <a:extLst>
                    <a:ext uri="{9D8B030D-6E8A-4147-A177-3AD203B41FA5}">
                      <a16:colId xmlns:a16="http://schemas.microsoft.com/office/drawing/2014/main" val="2417477318"/>
                    </a:ext>
                  </a:extLst>
                </a:gridCol>
              </a:tblGrid>
              <a:tr h="370840">
                <a:tc>
                  <a:txBody>
                    <a:bodyPr/>
                    <a:lstStyle/>
                    <a:p>
                      <a:pPr algn="ctr"/>
                      <a:r>
                        <a:rPr kumimoji="1" lang="ja-JP" altLang="en-US" sz="1200" dirty="0"/>
                        <a:t>判定区分</a:t>
                      </a:r>
                    </a:p>
                  </a:txBody>
                  <a:tcPr anchor="ctr" anchorCtr="1"/>
                </a:tc>
                <a:tc>
                  <a:txBody>
                    <a:bodyPr/>
                    <a:lstStyle/>
                    <a:p>
                      <a:pPr algn="ctr"/>
                      <a:r>
                        <a:rPr kumimoji="1" lang="ja-JP" altLang="en-US" sz="1200" dirty="0"/>
                        <a:t>判定の内容</a:t>
                      </a:r>
                      <a:endParaRPr kumimoji="1" lang="en-US" altLang="ja-JP" sz="1200" dirty="0"/>
                    </a:p>
                  </a:txBody>
                  <a:tcPr anchor="ctr" anchorCtr="1"/>
                </a:tc>
                <a:extLst>
                  <a:ext uri="{0D108BD9-81ED-4DB2-BD59-A6C34878D82A}">
                    <a16:rowId xmlns:a16="http://schemas.microsoft.com/office/drawing/2014/main" val="1772951403"/>
                  </a:ext>
                </a:extLst>
              </a:tr>
              <a:tr h="182880">
                <a:tc>
                  <a:txBody>
                    <a:bodyPr/>
                    <a:lstStyle/>
                    <a:p>
                      <a:pPr algn="ctr"/>
                      <a:r>
                        <a:rPr kumimoji="1" lang="ja-JP" altLang="en-US" sz="1200" dirty="0"/>
                        <a:t>不具合無</a:t>
                      </a:r>
                    </a:p>
                  </a:txBody>
                  <a:tcPr anchor="ctr" anchorCtr="1"/>
                </a:tc>
                <a:tc>
                  <a:txBody>
                    <a:bodyPr/>
                    <a:lstStyle/>
                    <a:p>
                      <a:pPr algn="l"/>
                      <a:r>
                        <a:rPr kumimoji="1" lang="ja-JP" altLang="en-US" sz="1200" dirty="0"/>
                        <a:t>機能の低下は認められない。</a:t>
                      </a:r>
                    </a:p>
                  </a:txBody>
                  <a:tcPr anchor="ctr" anchorCtr="1"/>
                </a:tc>
                <a:extLst>
                  <a:ext uri="{0D108BD9-81ED-4DB2-BD59-A6C34878D82A}">
                    <a16:rowId xmlns:a16="http://schemas.microsoft.com/office/drawing/2014/main" val="522424939"/>
                  </a:ext>
                </a:extLst>
              </a:tr>
              <a:tr h="182880">
                <a:tc>
                  <a:txBody>
                    <a:bodyPr/>
                    <a:lstStyle/>
                    <a:p>
                      <a:pPr algn="ctr"/>
                      <a:r>
                        <a:rPr kumimoji="1" lang="ja-JP" altLang="en-US" sz="1200" dirty="0"/>
                        <a:t>不具合有</a:t>
                      </a:r>
                    </a:p>
                  </a:txBody>
                  <a:tcPr anchor="ctr" anchorCtr="1"/>
                </a:tc>
                <a:tc>
                  <a:txBody>
                    <a:bodyPr/>
                    <a:lstStyle/>
                    <a:p>
                      <a:pPr algn="ctr"/>
                      <a:r>
                        <a:rPr kumimoji="1" lang="ja-JP" altLang="en-US" sz="1200" dirty="0"/>
                        <a:t>稼働しない。</a:t>
                      </a:r>
                      <a:endParaRPr kumimoji="1" lang="en-US" altLang="ja-JP" sz="1200" dirty="0"/>
                    </a:p>
                    <a:p>
                      <a:pPr algn="ctr"/>
                      <a:r>
                        <a:rPr kumimoji="1" lang="ja-JP" altLang="en-US" sz="1200" dirty="0"/>
                        <a:t>もしくは排水機能の低下が認められる。</a:t>
                      </a:r>
                    </a:p>
                  </a:txBody>
                  <a:tcPr anchor="ctr" anchorCtr="1"/>
                </a:tc>
                <a:extLst>
                  <a:ext uri="{0D108BD9-81ED-4DB2-BD59-A6C34878D82A}">
                    <a16:rowId xmlns:a16="http://schemas.microsoft.com/office/drawing/2014/main" val="2625300955"/>
                  </a:ext>
                </a:extLst>
              </a:tr>
            </a:tbl>
          </a:graphicData>
        </a:graphic>
      </p:graphicFrame>
      <p:sp>
        <p:nvSpPr>
          <p:cNvPr id="68" name="テキスト ボックス 67">
            <a:extLst>
              <a:ext uri="{FF2B5EF4-FFF2-40B4-BE49-F238E27FC236}">
                <a16:creationId xmlns:a16="http://schemas.microsoft.com/office/drawing/2014/main" id="{119BD126-0C06-4C97-9BE2-CCA7DB171935}"/>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69" name="テキスト ボックス 68">
            <a:extLst>
              <a:ext uri="{FF2B5EF4-FFF2-40B4-BE49-F238E27FC236}">
                <a16:creationId xmlns:a16="http://schemas.microsoft.com/office/drawing/2014/main" id="{DF00FCBB-596E-4A97-9312-F65B27038D4B}"/>
              </a:ext>
            </a:extLst>
          </p:cNvPr>
          <p:cNvSpPr txBox="1"/>
          <p:nvPr/>
        </p:nvSpPr>
        <p:spPr>
          <a:xfrm>
            <a:off x="1553205" y="3839045"/>
            <a:ext cx="3534942"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入札：一般競争入札、総合：一般競争入札（総合評価落札方式）、随契：随意契約</a:t>
            </a:r>
          </a:p>
        </p:txBody>
      </p:sp>
      <p:sp>
        <p:nvSpPr>
          <p:cNvPr id="62" name="角丸四角形 143">
            <a:extLst>
              <a:ext uri="{FF2B5EF4-FFF2-40B4-BE49-F238E27FC236}">
                <a16:creationId xmlns:a16="http://schemas.microsoft.com/office/drawing/2014/main" id="{6AF06002-FBA5-4283-A7A4-06E5365CAE02}"/>
              </a:ext>
            </a:extLst>
          </p:cNvPr>
          <p:cNvSpPr/>
          <p:nvPr/>
        </p:nvSpPr>
        <p:spPr>
          <a:xfrm>
            <a:off x="98251" y="3598567"/>
            <a:ext cx="8935964" cy="31930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65" name="図 64">
            <a:extLst>
              <a:ext uri="{FF2B5EF4-FFF2-40B4-BE49-F238E27FC236}">
                <a16:creationId xmlns:a16="http://schemas.microsoft.com/office/drawing/2014/main" id="{C87FD19B-24FB-4F7E-97A6-2ECA9D310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699" y="1670083"/>
            <a:ext cx="1581066" cy="1186925"/>
          </a:xfrm>
          <a:prstGeom prst="rect">
            <a:avLst/>
          </a:prstGeom>
        </p:spPr>
      </p:pic>
      <p:pic>
        <p:nvPicPr>
          <p:cNvPr id="66" name="図 65">
            <a:extLst>
              <a:ext uri="{FF2B5EF4-FFF2-40B4-BE49-F238E27FC236}">
                <a16:creationId xmlns:a16="http://schemas.microsoft.com/office/drawing/2014/main" id="{C097B41D-111C-4B98-B4BD-B2E806F91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213" y="1670083"/>
            <a:ext cx="1611987" cy="1186925"/>
          </a:xfrm>
          <a:prstGeom prst="rect">
            <a:avLst/>
          </a:prstGeom>
        </p:spPr>
      </p:pic>
      <p:pic>
        <p:nvPicPr>
          <p:cNvPr id="72" name="Picture 82" descr="P1030320">
            <a:extLst>
              <a:ext uri="{FF2B5EF4-FFF2-40B4-BE49-F238E27FC236}">
                <a16:creationId xmlns:a16="http://schemas.microsoft.com/office/drawing/2014/main" id="{D57DE607-2157-43C7-A690-624B69549EF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741" b="1512"/>
          <a:stretch/>
        </p:blipFill>
        <p:spPr bwMode="auto">
          <a:xfrm>
            <a:off x="7237648" y="1669545"/>
            <a:ext cx="16128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角丸四角形 143">
            <a:extLst>
              <a:ext uri="{FF2B5EF4-FFF2-40B4-BE49-F238E27FC236}">
                <a16:creationId xmlns:a16="http://schemas.microsoft.com/office/drawing/2014/main" id="{A45D7E9F-1F2B-45AF-B0D1-FBB204214D14}"/>
              </a:ext>
            </a:extLst>
          </p:cNvPr>
          <p:cNvSpPr/>
          <p:nvPr/>
        </p:nvSpPr>
        <p:spPr>
          <a:xfrm>
            <a:off x="4012795" y="2840635"/>
            <a:ext cx="1002207" cy="4979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換気設備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（トンネル）</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4" name="角丸四角形 143">
            <a:extLst>
              <a:ext uri="{FF2B5EF4-FFF2-40B4-BE49-F238E27FC236}">
                <a16:creationId xmlns:a16="http://schemas.microsoft.com/office/drawing/2014/main" id="{1322EEED-D337-47E6-B3C5-C71AFD30234B}"/>
              </a:ext>
            </a:extLst>
          </p:cNvPr>
          <p:cNvSpPr/>
          <p:nvPr/>
        </p:nvSpPr>
        <p:spPr>
          <a:xfrm>
            <a:off x="5714375" y="2931596"/>
            <a:ext cx="129070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道路情報板設備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5" name="角丸四角形 143">
            <a:extLst>
              <a:ext uri="{FF2B5EF4-FFF2-40B4-BE49-F238E27FC236}">
                <a16:creationId xmlns:a16="http://schemas.microsoft.com/office/drawing/2014/main" id="{76F465AC-8077-49C9-8372-49070DC21832}"/>
              </a:ext>
            </a:extLst>
          </p:cNvPr>
          <p:cNvSpPr/>
          <p:nvPr/>
        </p:nvSpPr>
        <p:spPr>
          <a:xfrm>
            <a:off x="7437772" y="2923385"/>
            <a:ext cx="129070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排水ポンプ設備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1" name="スライド番号プレースホルダー 3">
            <a:extLst>
              <a:ext uri="{FF2B5EF4-FFF2-40B4-BE49-F238E27FC236}">
                <a16:creationId xmlns:a16="http://schemas.microsoft.com/office/drawing/2014/main" id="{3308977E-679F-4E21-A735-3F5D33CF1EE3}"/>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33</a:t>
            </a:fld>
            <a:endParaRPr lang="ja-JP" altLang="en-US" dirty="0"/>
          </a:p>
        </p:txBody>
      </p:sp>
      <p:sp>
        <p:nvSpPr>
          <p:cNvPr id="2" name="テキスト ボックス 1">
            <a:extLst>
              <a:ext uri="{FF2B5EF4-FFF2-40B4-BE49-F238E27FC236}">
                <a16:creationId xmlns:a16="http://schemas.microsoft.com/office/drawing/2014/main" id="{61CDC8E4-0E67-C513-E01B-F5EB58991FC2}"/>
              </a:ext>
            </a:extLst>
          </p:cNvPr>
          <p:cNvSpPr txBox="1"/>
          <p:nvPr/>
        </p:nvSpPr>
        <p:spPr>
          <a:xfrm>
            <a:off x="7886700" y="88646"/>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245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27" name="テキスト ボックス 26">
            <a:extLst>
              <a:ext uri="{FF2B5EF4-FFF2-40B4-BE49-F238E27FC236}">
                <a16:creationId xmlns:a16="http://schemas.microsoft.com/office/drawing/2014/main" id="{E9AE74C1-CFCF-41AB-B28C-3D2CE493EEF1}"/>
              </a:ext>
            </a:extLst>
          </p:cNvPr>
          <p:cNvSpPr txBox="1"/>
          <p:nvPr/>
        </p:nvSpPr>
        <p:spPr>
          <a:xfrm>
            <a:off x="5209374" y="876655"/>
            <a:ext cx="171475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a:t>
            </a:r>
          </a:p>
        </p:txBody>
      </p:sp>
      <p:sp>
        <p:nvSpPr>
          <p:cNvPr id="39" name="角丸四角形 143">
            <a:extLst>
              <a:ext uri="{FF2B5EF4-FFF2-40B4-BE49-F238E27FC236}">
                <a16:creationId xmlns:a16="http://schemas.microsoft.com/office/drawing/2014/main" id="{D41FB712-ADB1-43DE-B16E-7E245D8E8BC4}"/>
              </a:ext>
            </a:extLst>
          </p:cNvPr>
          <p:cNvSpPr/>
          <p:nvPr/>
        </p:nvSpPr>
        <p:spPr>
          <a:xfrm>
            <a:off x="110835" y="658731"/>
            <a:ext cx="9009985" cy="603638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20" name="表 19">
            <a:extLst>
              <a:ext uri="{FF2B5EF4-FFF2-40B4-BE49-F238E27FC236}">
                <a16:creationId xmlns:a16="http://schemas.microsoft.com/office/drawing/2014/main" id="{3F589391-AA34-4712-B734-E373E77DBAD6}"/>
              </a:ext>
            </a:extLst>
          </p:cNvPr>
          <p:cNvGraphicFramePr>
            <a:graphicFrameLocks noGrp="1"/>
          </p:cNvGraphicFramePr>
          <p:nvPr/>
        </p:nvGraphicFramePr>
        <p:xfrm>
          <a:off x="281431" y="1148507"/>
          <a:ext cx="3398827" cy="924686"/>
        </p:xfrm>
        <a:graphic>
          <a:graphicData uri="http://schemas.openxmlformats.org/drawingml/2006/table">
            <a:tbl>
              <a:tblPr firstRow="1" bandRow="1">
                <a:tableStyleId>{5C22544A-7EE6-4342-B048-85BDC9FD1C3A}</a:tableStyleId>
              </a:tblPr>
              <a:tblGrid>
                <a:gridCol w="912440">
                  <a:extLst>
                    <a:ext uri="{9D8B030D-6E8A-4147-A177-3AD203B41FA5}">
                      <a16:colId xmlns:a16="http://schemas.microsoft.com/office/drawing/2014/main" val="1211425820"/>
                    </a:ext>
                  </a:extLst>
                </a:gridCol>
                <a:gridCol w="2486387">
                  <a:extLst>
                    <a:ext uri="{9D8B030D-6E8A-4147-A177-3AD203B41FA5}">
                      <a16:colId xmlns:a16="http://schemas.microsoft.com/office/drawing/2014/main" val="2417477318"/>
                    </a:ext>
                  </a:extLst>
                </a:gridCol>
              </a:tblGrid>
              <a:tr h="261746">
                <a:tc>
                  <a:txBody>
                    <a:bodyPr/>
                    <a:lstStyle/>
                    <a:p>
                      <a:pPr algn="ctr"/>
                      <a:r>
                        <a:rPr kumimoji="1" lang="ja-JP" altLang="en-US" sz="1050" dirty="0"/>
                        <a:t>判定区分</a:t>
                      </a:r>
                    </a:p>
                  </a:txBody>
                  <a:tcPr anchor="ctr" anchorCtr="1"/>
                </a:tc>
                <a:tc>
                  <a:txBody>
                    <a:bodyPr/>
                    <a:lstStyle/>
                    <a:p>
                      <a:pPr algn="ctr"/>
                      <a:r>
                        <a:rPr kumimoji="1" lang="ja-JP" altLang="en-US" sz="1050" dirty="0"/>
                        <a:t>判定の内容</a:t>
                      </a:r>
                      <a:endParaRPr kumimoji="1" lang="en-US" altLang="ja-JP" sz="1050" dirty="0"/>
                    </a:p>
                  </a:txBody>
                  <a:tcPr anchor="ctr" anchorCtr="1"/>
                </a:tc>
                <a:extLst>
                  <a:ext uri="{0D108BD9-81ED-4DB2-BD59-A6C34878D82A}">
                    <a16:rowId xmlns:a16="http://schemas.microsoft.com/office/drawing/2014/main" val="1772951403"/>
                  </a:ext>
                </a:extLst>
              </a:tr>
              <a:tr h="182880">
                <a:tc>
                  <a:txBody>
                    <a:bodyPr/>
                    <a:lstStyle/>
                    <a:p>
                      <a:pPr algn="ctr"/>
                      <a:r>
                        <a:rPr kumimoji="1" lang="ja-JP" altLang="en-US" sz="1050" dirty="0"/>
                        <a:t>不具合無</a:t>
                      </a:r>
                    </a:p>
                  </a:txBody>
                  <a:tcPr anchor="ctr" anchorCtr="1"/>
                </a:tc>
                <a:tc>
                  <a:txBody>
                    <a:bodyPr/>
                    <a:lstStyle/>
                    <a:p>
                      <a:pPr algn="l"/>
                      <a:r>
                        <a:rPr kumimoji="1" lang="ja-JP" altLang="en-US" sz="1050" dirty="0"/>
                        <a:t>機能の低下は認められない。</a:t>
                      </a:r>
                    </a:p>
                  </a:txBody>
                  <a:tcPr anchor="ctr" anchorCtr="1"/>
                </a:tc>
                <a:extLst>
                  <a:ext uri="{0D108BD9-81ED-4DB2-BD59-A6C34878D82A}">
                    <a16:rowId xmlns:a16="http://schemas.microsoft.com/office/drawing/2014/main" val="522424939"/>
                  </a:ext>
                </a:extLst>
              </a:tr>
              <a:tr h="182880">
                <a:tc>
                  <a:txBody>
                    <a:bodyPr/>
                    <a:lstStyle/>
                    <a:p>
                      <a:pPr algn="ctr"/>
                      <a:r>
                        <a:rPr kumimoji="1" lang="ja-JP" altLang="en-US" sz="1050" dirty="0"/>
                        <a:t>不具合有</a:t>
                      </a:r>
                    </a:p>
                  </a:txBody>
                  <a:tcPr anchor="ctr" anchorCtr="1"/>
                </a:tc>
                <a:tc>
                  <a:txBody>
                    <a:bodyPr/>
                    <a:lstStyle/>
                    <a:p>
                      <a:pPr algn="ctr"/>
                      <a:r>
                        <a:rPr kumimoji="1" lang="ja-JP" altLang="en-US" sz="1050" dirty="0"/>
                        <a:t>稼働しない。</a:t>
                      </a:r>
                      <a:endParaRPr kumimoji="1" lang="en-US" altLang="ja-JP" sz="1050" dirty="0"/>
                    </a:p>
                    <a:p>
                      <a:pPr algn="ctr"/>
                      <a:r>
                        <a:rPr kumimoji="1" lang="ja-JP" altLang="en-US" sz="1050" dirty="0"/>
                        <a:t>もしくは排水機能の低下が認められる。</a:t>
                      </a:r>
                    </a:p>
                  </a:txBody>
                  <a:tcPr anchor="ctr" anchorCtr="1"/>
                </a:tc>
                <a:extLst>
                  <a:ext uri="{0D108BD9-81ED-4DB2-BD59-A6C34878D82A}">
                    <a16:rowId xmlns:a16="http://schemas.microsoft.com/office/drawing/2014/main" val="2625300955"/>
                  </a:ext>
                </a:extLst>
              </a:tr>
            </a:tbl>
          </a:graphicData>
        </a:graphic>
      </p:graphicFrame>
      <p:sp>
        <p:nvSpPr>
          <p:cNvPr id="28" name="テキスト ボックス 27">
            <a:extLst>
              <a:ext uri="{FF2B5EF4-FFF2-40B4-BE49-F238E27FC236}">
                <a16:creationId xmlns:a16="http://schemas.microsoft.com/office/drawing/2014/main" id="{7955BAFD-FBD8-4BD3-9B8A-96CCDC68CBA0}"/>
              </a:ext>
            </a:extLst>
          </p:cNvPr>
          <p:cNvSpPr txBox="1"/>
          <p:nvPr/>
        </p:nvSpPr>
        <p:spPr>
          <a:xfrm>
            <a:off x="3594482" y="1383025"/>
            <a:ext cx="1065216"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rPr>
              <a:t>目標管理水準</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89FC7AE7-E304-426F-86EC-324E062913D1}"/>
              </a:ext>
            </a:extLst>
          </p:cNvPr>
          <p:cNvCxnSpPr>
            <a:cxnSpLocks/>
          </p:cNvCxnSpPr>
          <p:nvPr/>
        </p:nvCxnSpPr>
        <p:spPr>
          <a:xfrm flipV="1">
            <a:off x="299849" y="1644635"/>
            <a:ext cx="4433253" cy="4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ACEC6A60-F1CE-4EDF-AA9A-A8F794F005DD}"/>
              </a:ext>
            </a:extLst>
          </p:cNvPr>
          <p:cNvGraphicFramePr>
            <a:graphicFrameLocks noGrp="1"/>
          </p:cNvGraphicFramePr>
          <p:nvPr>
            <p:extLst>
              <p:ext uri="{D42A27DB-BD31-4B8C-83A1-F6EECF244321}">
                <p14:modId xmlns:p14="http://schemas.microsoft.com/office/powerpoint/2010/main" val="2761655829"/>
              </p:ext>
            </p:extLst>
          </p:nvPr>
        </p:nvGraphicFramePr>
        <p:xfrm>
          <a:off x="287240" y="4333336"/>
          <a:ext cx="5147120" cy="2286000"/>
        </p:xfrm>
        <a:graphic>
          <a:graphicData uri="http://schemas.openxmlformats.org/drawingml/2006/table">
            <a:tbl>
              <a:tblPr/>
              <a:tblGrid>
                <a:gridCol w="393728">
                  <a:extLst>
                    <a:ext uri="{9D8B030D-6E8A-4147-A177-3AD203B41FA5}">
                      <a16:colId xmlns:a16="http://schemas.microsoft.com/office/drawing/2014/main" val="1014057597"/>
                    </a:ext>
                  </a:extLst>
                </a:gridCol>
                <a:gridCol w="908055">
                  <a:extLst>
                    <a:ext uri="{9D8B030D-6E8A-4147-A177-3AD203B41FA5}">
                      <a16:colId xmlns:a16="http://schemas.microsoft.com/office/drawing/2014/main" val="4195826233"/>
                    </a:ext>
                  </a:extLst>
                </a:gridCol>
                <a:gridCol w="3845337">
                  <a:extLst>
                    <a:ext uri="{9D8B030D-6E8A-4147-A177-3AD203B41FA5}">
                      <a16:colId xmlns:a16="http://schemas.microsoft.com/office/drawing/2014/main" val="3600228857"/>
                    </a:ext>
                  </a:extLst>
                </a:gridCol>
              </a:tblGrid>
              <a:tr h="137160">
                <a:tc gridSpan="2">
                  <a:txBody>
                    <a:bodyPr/>
                    <a:lstStyle/>
                    <a:p>
                      <a:pPr algn="ctr" fontAlgn="base"/>
                      <a:r>
                        <a:rPr lang="ja-JP" altLang="en-US" sz="1050" b="1" i="0" dirty="0">
                          <a:solidFill>
                            <a:srgbClr val="000000"/>
                          </a:solidFill>
                          <a:effectLst/>
                          <a:ea typeface="HGｺﾞｼｯｸM" panose="020B0609000000000000" pitchFamily="49" charset="-128"/>
                        </a:rPr>
                        <a:t>区分</a:t>
                      </a:r>
                      <a:r>
                        <a:rPr lang="ja-JP" altLang="en-US" sz="1050" b="1" i="0" dirty="0">
                          <a:solidFill>
                            <a:srgbClr val="FFFFFF"/>
                          </a:solidFill>
                          <a:effectLst/>
                          <a:ea typeface="HGｺﾞｼｯｸM" panose="020B0609000000000000" pitchFamily="49" charset="-128"/>
                        </a:rPr>
                        <a:t>​</a:t>
                      </a:r>
                      <a:endParaRPr lang="ja-JP"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base"/>
                      <a:r>
                        <a:rPr lang="ja-JP" altLang="en-US" sz="1050" b="1" i="0" dirty="0">
                          <a:solidFill>
                            <a:srgbClr val="000000"/>
                          </a:solidFill>
                          <a:effectLst/>
                          <a:ea typeface="HGｺﾞｼｯｸM" panose="020B0609000000000000" pitchFamily="49" charset="-128"/>
                        </a:rPr>
                        <a:t>説明</a:t>
                      </a:r>
                      <a:r>
                        <a:rPr lang="ja-JP" altLang="en-US" sz="1050" b="1" i="0" dirty="0">
                          <a:solidFill>
                            <a:srgbClr val="FFFFFF"/>
                          </a:solidFill>
                          <a:effectLst/>
                          <a:ea typeface="HGｺﾞｼｯｸM" panose="020B0609000000000000" pitchFamily="49" charset="-128"/>
                        </a:rPr>
                        <a:t>​</a:t>
                      </a:r>
                      <a:endParaRPr lang="ja-JP"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61050649"/>
                  </a:ext>
                </a:extLst>
              </a:tr>
              <a:tr h="0">
                <a:tc gridSpan="2">
                  <a:txBody>
                    <a:bodyPr/>
                    <a:lstStyle/>
                    <a:p>
                      <a:pPr algn="just" fontAlgn="base"/>
                      <a:r>
                        <a:rPr lang="zh-TW" altLang="en-US" sz="1050" b="1" i="0">
                          <a:solidFill>
                            <a:srgbClr val="000000"/>
                          </a:solidFill>
                          <a:effectLst/>
                          <a:ea typeface="HGｺﾞｼｯｸM" panose="020B0609000000000000" pitchFamily="49" charset="-128"/>
                        </a:rPr>
                        <a:t>限界管理水準</a:t>
                      </a:r>
                      <a:r>
                        <a:rPr lang="zh-TW" altLang="en-US" sz="1050" b="1" i="0">
                          <a:solidFill>
                            <a:srgbClr val="FFFFFF"/>
                          </a:solidFill>
                          <a:effectLst/>
                          <a:ea typeface="HGｺﾞｼｯｸM" panose="020B0609000000000000" pitchFamily="49" charset="-128"/>
                        </a:rPr>
                        <a:t>​</a:t>
                      </a:r>
                      <a:endParaRPr lang="zh-TW" altLang="en-US" b="1" i="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just" fontAlgn="base"/>
                      <a:r>
                        <a:rPr lang="ja-JP" altLang="en-US" sz="1050" b="0" i="0" dirty="0">
                          <a:solidFill>
                            <a:srgbClr val="000000"/>
                          </a:solidFill>
                          <a:effectLst/>
                          <a:ea typeface="HGｺﾞｼｯｸM" panose="020B0609000000000000" pitchFamily="49" charset="-128"/>
                        </a:rPr>
                        <a:t>・施設の安全性・信頼性を損なう不具合等、管理上、下回ら</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ない水準。</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・一般的に、これを超えると更新の検討等が必要となる。​</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5438809"/>
                  </a:ext>
                </a:extLst>
              </a:tr>
              <a:tr h="0">
                <a:tc gridSpan="2">
                  <a:txBody>
                    <a:bodyPr/>
                    <a:lstStyle/>
                    <a:p>
                      <a:pPr algn="just" fontAlgn="base"/>
                      <a:r>
                        <a:rPr lang="zh-TW" altLang="en-US" sz="1050" b="1" i="0">
                          <a:solidFill>
                            <a:srgbClr val="000000"/>
                          </a:solidFill>
                          <a:effectLst/>
                          <a:ea typeface="HGｺﾞｼｯｸM" panose="020B0609000000000000" pitchFamily="49" charset="-128"/>
                        </a:rPr>
                        <a:t>目標管理水準</a:t>
                      </a:r>
                      <a:r>
                        <a:rPr lang="zh-TW" altLang="en-US" sz="1050" b="1" i="0">
                          <a:solidFill>
                            <a:srgbClr val="FFFFFF"/>
                          </a:solidFill>
                          <a:effectLst/>
                          <a:ea typeface="HGｺﾞｼｯｸM" panose="020B0609000000000000" pitchFamily="49" charset="-128"/>
                        </a:rPr>
                        <a:t>​</a:t>
                      </a:r>
                      <a:endParaRPr lang="zh-TW" altLang="en-US" b="1" i="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just" fontAlgn="base"/>
                      <a:r>
                        <a:rPr lang="ja-JP" altLang="en-US" sz="1050" b="0" i="0" dirty="0">
                          <a:solidFill>
                            <a:srgbClr val="000000"/>
                          </a:solidFill>
                          <a:effectLst/>
                          <a:ea typeface="HGｺﾞｼｯｸM" panose="020B0609000000000000" pitchFamily="49" charset="-128"/>
                        </a:rPr>
                        <a:t>・管理上、目標とする水準</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・これを下回ると補修等の対策を実施</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・目標管理水準は、不測の事態が発生した場合でも対応可能　</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となるよう、限界管理水準との間に適切な余裕を見込んで</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設定する。​</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56620"/>
                  </a:ext>
                </a:extLst>
              </a:tr>
              <a:tr h="426720">
                <a:tc>
                  <a:txBody>
                    <a:bodyPr/>
                    <a:lstStyle/>
                    <a:p>
                      <a:pPr algn="just" fontAlgn="base"/>
                      <a:r>
                        <a:rPr lang="en-US" sz="1050" b="1" i="0" dirty="0">
                          <a:solidFill>
                            <a:srgbClr val="FFFFFF"/>
                          </a:solidFill>
                          <a:effectLst/>
                          <a:latin typeface="Trebuchet MS" panose="020B0603020202020204" pitchFamily="34" charset="0"/>
                        </a:rPr>
                        <a:t> </a:t>
                      </a:r>
                      <a:r>
                        <a:rPr lang="en-US" altLang="ja-JP" sz="1050" b="1" i="0" dirty="0">
                          <a:solidFill>
                            <a:srgbClr val="FFFFFF"/>
                          </a:solidFill>
                          <a:effectLst/>
                          <a:ea typeface="Trebuchet MS" panose="020B0603020202020204" pitchFamily="34" charset="0"/>
                        </a:rPr>
                        <a:t>​</a:t>
                      </a:r>
                      <a:endParaRPr lang="en-US" altLang="ja-JP"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A6A6A6"/>
                    </a:solidFill>
                  </a:tcPr>
                </a:tc>
                <a:tc>
                  <a:txBody>
                    <a:bodyPr/>
                    <a:lstStyle/>
                    <a:p>
                      <a:pPr algn="just" fontAlgn="base"/>
                      <a:r>
                        <a:rPr lang="ja-JP" altLang="en-US" sz="1050" b="0" i="0">
                          <a:solidFill>
                            <a:srgbClr val="000000"/>
                          </a:solidFill>
                          <a:effectLst/>
                          <a:ea typeface="HGｺﾞｼｯｸM" panose="020B0609000000000000" pitchFamily="49" charset="-128"/>
                        </a:rPr>
                        <a:t>予測計画型の場合​</a:t>
                      </a:r>
                      <a:endParaRPr lang="ja-JP" alt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D9D9D9"/>
                    </a:solidFill>
                  </a:tcPr>
                </a:tc>
                <a:tc>
                  <a:txBody>
                    <a:bodyPr/>
                    <a:lstStyle/>
                    <a:p>
                      <a:pPr algn="just" fontAlgn="base"/>
                      <a:r>
                        <a:rPr lang="ja-JP" altLang="en-US" sz="1050" b="0" i="0" dirty="0">
                          <a:solidFill>
                            <a:srgbClr val="000000"/>
                          </a:solidFill>
                          <a:effectLst/>
                          <a:ea typeface="HGｺﾞｼｯｸM" panose="020B0609000000000000" pitchFamily="49" charset="-128"/>
                        </a:rPr>
                        <a:t>・劣化予測が可能な施設（部位・部材等）で、目標耐用年数</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（寿命）を設定した上で、ライフサイクルコストの最小化と</a:t>
                      </a:r>
                      <a:endParaRPr lang="en-US" altLang="ja-JP" sz="1050" b="0" i="0" dirty="0">
                        <a:solidFill>
                          <a:srgbClr val="000000"/>
                        </a:solidFill>
                        <a:effectLst/>
                        <a:ea typeface="HGｺﾞｼｯｸM" panose="020B0609000000000000" pitchFamily="49" charset="-128"/>
                      </a:endParaRPr>
                    </a:p>
                    <a:p>
                      <a:pPr algn="just" fontAlgn="base"/>
                      <a:r>
                        <a:rPr lang="en-US" altLang="ja-JP" sz="1050" b="0" i="0" dirty="0">
                          <a:solidFill>
                            <a:srgbClr val="000000"/>
                          </a:solidFill>
                          <a:effectLst/>
                          <a:ea typeface="HGｺﾞｼｯｸM" panose="020B0609000000000000" pitchFamily="49" charset="-128"/>
                        </a:rPr>
                        <a:t>   </a:t>
                      </a:r>
                      <a:r>
                        <a:rPr lang="ja-JP" altLang="en-US" sz="1050" b="0" i="0" dirty="0">
                          <a:solidFill>
                            <a:srgbClr val="000000"/>
                          </a:solidFill>
                          <a:effectLst/>
                          <a:ea typeface="HGｺﾞｼｯｸM" panose="020B0609000000000000" pitchFamily="49" charset="-128"/>
                        </a:rPr>
                        <a:t>なる最適なタイミングで最適な補修等を行う水準。​</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5156922"/>
                  </a:ext>
                </a:extLst>
              </a:tr>
            </a:tbl>
          </a:graphicData>
        </a:graphic>
      </p:graphicFrame>
      <p:sp>
        <p:nvSpPr>
          <p:cNvPr id="4" name="Rectangle 1">
            <a:extLst>
              <a:ext uri="{FF2B5EF4-FFF2-40B4-BE49-F238E27FC236}">
                <a16:creationId xmlns:a16="http://schemas.microsoft.com/office/drawing/2014/main" id="{F4940F9E-D125-44E3-B06F-8D5D5ABCC77F}"/>
              </a:ext>
            </a:extLst>
          </p:cNvPr>
          <p:cNvSpPr>
            <a:spLocks noChangeArrowheads="1"/>
          </p:cNvSpPr>
          <p:nvPr/>
        </p:nvSpPr>
        <p:spPr bwMode="auto">
          <a:xfrm>
            <a:off x="421910" y="20949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5" name="表 4">
            <a:extLst>
              <a:ext uri="{FF2B5EF4-FFF2-40B4-BE49-F238E27FC236}">
                <a16:creationId xmlns:a16="http://schemas.microsoft.com/office/drawing/2014/main" id="{FE89A6B9-7294-4DA2-930B-59A4587AB71E}"/>
              </a:ext>
            </a:extLst>
          </p:cNvPr>
          <p:cNvGraphicFramePr>
            <a:graphicFrameLocks noGrp="1"/>
          </p:cNvGraphicFramePr>
          <p:nvPr>
            <p:extLst>
              <p:ext uri="{D42A27DB-BD31-4B8C-83A1-F6EECF244321}">
                <p14:modId xmlns:p14="http://schemas.microsoft.com/office/powerpoint/2010/main" val="2996039519"/>
              </p:ext>
            </p:extLst>
          </p:nvPr>
        </p:nvGraphicFramePr>
        <p:xfrm>
          <a:off x="394935" y="2588185"/>
          <a:ext cx="4031062" cy="1341120"/>
        </p:xfrm>
        <a:graphic>
          <a:graphicData uri="http://schemas.openxmlformats.org/drawingml/2006/table">
            <a:tbl>
              <a:tblPr/>
              <a:tblGrid>
                <a:gridCol w="1232963">
                  <a:extLst>
                    <a:ext uri="{9D8B030D-6E8A-4147-A177-3AD203B41FA5}">
                      <a16:colId xmlns:a16="http://schemas.microsoft.com/office/drawing/2014/main" val="4259906380"/>
                    </a:ext>
                  </a:extLst>
                </a:gridCol>
                <a:gridCol w="2798099">
                  <a:extLst>
                    <a:ext uri="{9D8B030D-6E8A-4147-A177-3AD203B41FA5}">
                      <a16:colId xmlns:a16="http://schemas.microsoft.com/office/drawing/2014/main" val="674771223"/>
                    </a:ext>
                  </a:extLst>
                </a:gridCol>
              </a:tblGrid>
              <a:tr h="281940">
                <a:tc>
                  <a:txBody>
                    <a:bodyPr/>
                    <a:lstStyle/>
                    <a:p>
                      <a:pPr algn="ctr" fontAlgn="base"/>
                      <a:r>
                        <a:rPr lang="zh-CN" altLang="en-US" sz="1050" b="1" i="0" dirty="0">
                          <a:solidFill>
                            <a:srgbClr val="000000"/>
                          </a:solidFill>
                          <a:effectLst/>
                          <a:ea typeface="HGｺﾞｼｯｸM" panose="020B0609000000000000" pitchFamily="49" charset="-128"/>
                        </a:rPr>
                        <a:t>区分</a:t>
                      </a:r>
                      <a:endParaRPr lang="en-US" altLang="zh-CN" sz="1050" b="1" i="0" dirty="0">
                        <a:solidFill>
                          <a:srgbClr val="000000"/>
                        </a:solidFill>
                        <a:effectLst/>
                        <a:ea typeface="HGｺﾞｼｯｸM" panose="020B0609000000000000" pitchFamily="49" charset="-128"/>
                      </a:endParaRPr>
                    </a:p>
                    <a:p>
                      <a:pPr algn="ctr" fontAlgn="base"/>
                      <a:r>
                        <a:rPr lang="zh-CN" altLang="en-US" sz="1050" b="1" i="0" dirty="0">
                          <a:solidFill>
                            <a:srgbClr val="000000"/>
                          </a:solidFill>
                          <a:effectLst/>
                          <a:ea typeface="HGｺﾞｼｯｸM" panose="020B0609000000000000" pitchFamily="49" charset="-128"/>
                        </a:rPr>
                        <a:t>（予防保全）</a:t>
                      </a:r>
                      <a:r>
                        <a:rPr lang="zh-CN" altLang="en-US" sz="1050" b="1" i="0" dirty="0">
                          <a:solidFill>
                            <a:srgbClr val="FFFFFF"/>
                          </a:solidFill>
                          <a:effectLst/>
                          <a:latin typeface="HGｺﾞｼｯｸM" panose="020B0609000000000000" pitchFamily="49" charset="-128"/>
                        </a:rPr>
                        <a:t>​</a:t>
                      </a:r>
                      <a:endParaRPr lang="zh-CN" altLang="en-US" sz="1400" b="1" i="0" dirty="0">
                        <a:solidFill>
                          <a:srgbClr val="FFFFFF"/>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9860" cap="flat" cmpd="sng" algn="ctr">
                      <a:solidFill>
                        <a:srgbClr val="FFFFFF"/>
                      </a:solidFill>
                      <a:prstDash val="solid"/>
                      <a:round/>
                      <a:headEnd type="none" w="med" len="med"/>
                      <a:tailEnd type="none" w="med" len="med"/>
                    </a:lnT>
                    <a:lnB w="29588" cap="flat" cmpd="sng" algn="ctr">
                      <a:solidFill>
                        <a:srgbClr val="FFFFFF"/>
                      </a:solidFill>
                      <a:prstDash val="solid"/>
                      <a:round/>
                      <a:headEnd type="none" w="med" len="med"/>
                      <a:tailEnd type="none" w="med" len="med"/>
                    </a:lnB>
                    <a:solidFill>
                      <a:srgbClr val="A7EA52"/>
                    </a:solidFill>
                  </a:tcPr>
                </a:tc>
                <a:tc>
                  <a:txBody>
                    <a:bodyPr/>
                    <a:lstStyle/>
                    <a:p>
                      <a:pPr algn="ctr" fontAlgn="base"/>
                      <a:r>
                        <a:rPr lang="ja-JP" altLang="en-US" sz="1050" b="1" i="0" dirty="0">
                          <a:solidFill>
                            <a:srgbClr val="000000"/>
                          </a:solidFill>
                          <a:effectLst/>
                          <a:ea typeface="HGｺﾞｼｯｸM" panose="020B0609000000000000" pitchFamily="49" charset="-128"/>
                        </a:rPr>
                        <a:t>定　義</a:t>
                      </a:r>
                      <a:r>
                        <a:rPr lang="ja-JP" altLang="en-US" sz="1050" b="1" i="0" dirty="0">
                          <a:solidFill>
                            <a:srgbClr val="FFFFFF"/>
                          </a:solidFill>
                          <a:effectLst/>
                          <a:latin typeface="HGｺﾞｼｯｸM" panose="020B0609000000000000" pitchFamily="49" charset="-128"/>
                        </a:rPr>
                        <a:t>​</a:t>
                      </a:r>
                      <a:endParaRPr lang="ja-JP" altLang="en-US" sz="1400" b="1" i="0" dirty="0">
                        <a:solidFill>
                          <a:srgbClr val="FFFFFF"/>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9860" cap="flat" cmpd="sng" algn="ctr">
                      <a:solidFill>
                        <a:srgbClr val="FFFFFF"/>
                      </a:solidFill>
                      <a:prstDash val="solid"/>
                      <a:round/>
                      <a:headEnd type="none" w="med" len="med"/>
                      <a:tailEnd type="none" w="med" len="med"/>
                    </a:lnT>
                    <a:lnB w="29588" cap="flat" cmpd="sng" algn="ctr">
                      <a:solidFill>
                        <a:srgbClr val="FFFFFF"/>
                      </a:solidFill>
                      <a:prstDash val="solid"/>
                      <a:round/>
                      <a:headEnd type="none" w="med" len="med"/>
                      <a:tailEnd type="none" w="med" len="med"/>
                    </a:lnB>
                    <a:solidFill>
                      <a:srgbClr val="A7EA52"/>
                    </a:solidFill>
                  </a:tcPr>
                </a:tc>
                <a:extLst>
                  <a:ext uri="{0D108BD9-81ED-4DB2-BD59-A6C34878D82A}">
                    <a16:rowId xmlns:a16="http://schemas.microsoft.com/office/drawing/2014/main" val="954171015"/>
                  </a:ext>
                </a:extLst>
              </a:tr>
              <a:tr h="464820">
                <a:tc>
                  <a:txBody>
                    <a:bodyPr/>
                    <a:lstStyle/>
                    <a:p>
                      <a:pPr algn="ctr" fontAlgn="base"/>
                      <a:r>
                        <a:rPr lang="ja-JP" altLang="en-US" sz="1050" b="0" i="0" dirty="0">
                          <a:solidFill>
                            <a:schemeClr val="tx1"/>
                          </a:solidFill>
                          <a:effectLst/>
                          <a:ea typeface="HGｺﾞｼｯｸM" panose="020B0609000000000000" pitchFamily="49" charset="-128"/>
                        </a:rPr>
                        <a:t>時間計画型​</a:t>
                      </a:r>
                      <a:endParaRPr lang="ja-JP" altLang="en-US" sz="1400" b="0" i="0" dirty="0">
                        <a:solidFill>
                          <a:schemeClr val="tx1"/>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29588" cap="flat" cmpd="sng" algn="ctr">
                      <a:solidFill>
                        <a:srgbClr val="FFFFFF"/>
                      </a:solidFill>
                      <a:prstDash val="solid"/>
                      <a:round/>
                      <a:headEnd type="none" w="med" len="med"/>
                      <a:tailEnd type="none" w="med" len="med"/>
                    </a:lnT>
                    <a:lnB w="9860" cap="flat" cmpd="sng" algn="ctr">
                      <a:solidFill>
                        <a:srgbClr val="FFFFFF"/>
                      </a:solidFill>
                      <a:prstDash val="solid"/>
                      <a:round/>
                      <a:headEnd type="none" w="med" len="med"/>
                      <a:tailEnd type="none" w="med" len="med"/>
                    </a:lnB>
                    <a:solidFill>
                      <a:srgbClr val="E1F7D0"/>
                    </a:solidFill>
                  </a:tcPr>
                </a:tc>
                <a:tc>
                  <a:txBody>
                    <a:bodyPr/>
                    <a:lstStyle/>
                    <a:p>
                      <a:pPr algn="l" fontAlgn="base"/>
                      <a:r>
                        <a:rPr lang="ja-JP" altLang="en-US" sz="1050" b="0" i="0" dirty="0">
                          <a:solidFill>
                            <a:schemeClr val="tx1"/>
                          </a:solidFill>
                          <a:effectLst/>
                          <a:ea typeface="HGｺﾞｼｯｸM" panose="020B0609000000000000" pitchFamily="49" charset="-128"/>
                        </a:rPr>
                        <a:t>常に限界管理水準を下回らないように定期的に補修、交換・部分更新を行う。​</a:t>
                      </a:r>
                      <a:endParaRPr lang="ja-JP" altLang="en-US" sz="1400" b="0" i="0" dirty="0">
                        <a:solidFill>
                          <a:schemeClr val="tx1"/>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29588" cap="flat" cmpd="sng" algn="ctr">
                      <a:solidFill>
                        <a:srgbClr val="FFFFFF"/>
                      </a:solidFill>
                      <a:prstDash val="solid"/>
                      <a:round/>
                      <a:headEnd type="none" w="med" len="med"/>
                      <a:tailEnd type="none" w="med" len="med"/>
                    </a:lnT>
                    <a:lnB w="9860" cap="flat" cmpd="sng" algn="ctr">
                      <a:solidFill>
                        <a:srgbClr val="FFFFFF"/>
                      </a:solidFill>
                      <a:prstDash val="solid"/>
                      <a:round/>
                      <a:headEnd type="none" w="med" len="med"/>
                      <a:tailEnd type="none" w="med" len="med"/>
                    </a:lnB>
                    <a:solidFill>
                      <a:srgbClr val="E1F7D0"/>
                    </a:solidFill>
                  </a:tcPr>
                </a:tc>
                <a:extLst>
                  <a:ext uri="{0D108BD9-81ED-4DB2-BD59-A6C34878D82A}">
                    <a16:rowId xmlns:a16="http://schemas.microsoft.com/office/drawing/2014/main" val="462596239"/>
                  </a:ext>
                </a:extLst>
              </a:tr>
              <a:tr h="464820">
                <a:tc>
                  <a:txBody>
                    <a:bodyPr/>
                    <a:lstStyle/>
                    <a:p>
                      <a:pPr algn="ctr" fontAlgn="base"/>
                      <a:r>
                        <a:rPr lang="ja-JP" altLang="en-US" sz="1050" b="0" i="0">
                          <a:solidFill>
                            <a:srgbClr val="000000"/>
                          </a:solidFill>
                          <a:effectLst/>
                          <a:ea typeface="HGｺﾞｼｯｸM" panose="020B0609000000000000" pitchFamily="49" charset="-128"/>
                        </a:rPr>
                        <a:t>状態監視型​</a:t>
                      </a:r>
                      <a:endParaRPr lang="ja-JP" altLang="en-US" sz="1400" b="0" i="0">
                        <a:solidFill>
                          <a:srgbClr val="000000"/>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9860" cap="flat" cmpd="sng" algn="ctr">
                      <a:solidFill>
                        <a:srgbClr val="FFFFFF"/>
                      </a:solidFill>
                      <a:prstDash val="solid"/>
                      <a:round/>
                      <a:headEnd type="none" w="med" len="med"/>
                      <a:tailEnd type="none" w="med" len="med"/>
                    </a:lnT>
                    <a:lnB w="9860" cap="flat" cmpd="sng" algn="ctr">
                      <a:solidFill>
                        <a:srgbClr val="FFFFFF"/>
                      </a:solidFill>
                      <a:prstDash val="solid"/>
                      <a:round/>
                      <a:headEnd type="none" w="med" len="med"/>
                      <a:tailEnd type="none" w="med" len="med"/>
                    </a:lnB>
                    <a:solidFill>
                      <a:srgbClr val="F1FBE9"/>
                    </a:solidFill>
                  </a:tcPr>
                </a:tc>
                <a:tc>
                  <a:txBody>
                    <a:bodyPr/>
                    <a:lstStyle/>
                    <a:p>
                      <a:pPr algn="l" fontAlgn="base"/>
                      <a:r>
                        <a:rPr lang="ja-JP" altLang="en-US" sz="1050" b="0" i="0" dirty="0">
                          <a:solidFill>
                            <a:srgbClr val="000000"/>
                          </a:solidFill>
                          <a:effectLst/>
                          <a:ea typeface="HGｺﾞｼｯｸM" panose="020B0609000000000000" pitchFamily="49" charset="-128"/>
                        </a:rPr>
                        <a:t>劣化や変状を評価し、必要と認められた場合に補修や部分更新を行う。 ​</a:t>
                      </a:r>
                      <a:endParaRPr lang="ja-JP" altLang="en-US" sz="1400" b="0" i="0" dirty="0">
                        <a:solidFill>
                          <a:srgbClr val="000000"/>
                        </a:solidFill>
                        <a:effectLst/>
                      </a:endParaRPr>
                    </a:p>
                  </a:txBody>
                  <a:tcPr anchor="ctr">
                    <a:lnL w="9860" cap="flat" cmpd="sng" algn="ctr">
                      <a:solidFill>
                        <a:srgbClr val="FFFFFF"/>
                      </a:solidFill>
                      <a:prstDash val="solid"/>
                      <a:round/>
                      <a:headEnd type="none" w="med" len="med"/>
                      <a:tailEnd type="none" w="med" len="med"/>
                    </a:lnL>
                    <a:lnR w="9860" cap="flat" cmpd="sng" algn="ctr">
                      <a:solidFill>
                        <a:srgbClr val="FFFFFF"/>
                      </a:solidFill>
                      <a:prstDash val="solid"/>
                      <a:round/>
                      <a:headEnd type="none" w="med" len="med"/>
                      <a:tailEnd type="none" w="med" len="med"/>
                    </a:lnR>
                    <a:lnT w="9860" cap="flat" cmpd="sng" algn="ctr">
                      <a:solidFill>
                        <a:srgbClr val="FFFFFF"/>
                      </a:solidFill>
                      <a:prstDash val="solid"/>
                      <a:round/>
                      <a:headEnd type="none" w="med" len="med"/>
                      <a:tailEnd type="none" w="med" len="med"/>
                    </a:lnT>
                    <a:lnB w="9860" cap="flat" cmpd="sng" algn="ctr">
                      <a:solidFill>
                        <a:srgbClr val="FFFFFF"/>
                      </a:solidFill>
                      <a:prstDash val="solid"/>
                      <a:round/>
                      <a:headEnd type="none" w="med" len="med"/>
                      <a:tailEnd type="none" w="med" len="med"/>
                    </a:lnB>
                    <a:solidFill>
                      <a:srgbClr val="F1FBE9"/>
                    </a:solidFill>
                  </a:tcPr>
                </a:tc>
                <a:extLst>
                  <a:ext uri="{0D108BD9-81ED-4DB2-BD59-A6C34878D82A}">
                    <a16:rowId xmlns:a16="http://schemas.microsoft.com/office/drawing/2014/main" val="3340689711"/>
                  </a:ext>
                </a:extLst>
              </a:tr>
            </a:tbl>
          </a:graphicData>
        </a:graphic>
      </p:graphicFrame>
      <p:sp>
        <p:nvSpPr>
          <p:cNvPr id="6" name="Rectangle 2">
            <a:extLst>
              <a:ext uri="{FF2B5EF4-FFF2-40B4-BE49-F238E27FC236}">
                <a16:creationId xmlns:a16="http://schemas.microsoft.com/office/drawing/2014/main" id="{23E2CA2C-6880-4CCD-B473-9ACB3A8C9735}"/>
              </a:ext>
            </a:extLst>
          </p:cNvPr>
          <p:cNvSpPr>
            <a:spLocks noChangeArrowheads="1"/>
          </p:cNvSpPr>
          <p:nvPr/>
        </p:nvSpPr>
        <p:spPr bwMode="auto">
          <a:xfrm>
            <a:off x="4199990" y="4085067"/>
            <a:ext cx="4715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90021D55-E6EB-4FDD-BDA6-0FC6958E8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58" y="1318099"/>
            <a:ext cx="3853310" cy="196168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8E70903-D5A2-40E0-B36B-C0B3133BA1CF}"/>
              </a:ext>
            </a:extLst>
          </p:cNvPr>
          <p:cNvSpPr txBox="1"/>
          <p:nvPr/>
        </p:nvSpPr>
        <p:spPr>
          <a:xfrm>
            <a:off x="5834120" y="3072035"/>
            <a:ext cx="2877711" cy="415498"/>
          </a:xfrm>
          <a:prstGeom prst="rect">
            <a:avLst/>
          </a:prstGeom>
          <a:noFill/>
        </p:spPr>
        <p:txBody>
          <a:bodyPr wrap="none" rtlCol="0">
            <a:spAutoFit/>
          </a:bodyPr>
          <a:lstStyle/>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〇排水ポンプ等機械設備　</a:t>
            </a:r>
            <a:r>
              <a:rPr lang="en-US" altLang="ja-JP" sz="1050"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　　　維持管理手法：状態監視型＋時間計画型</a:t>
            </a:r>
            <a:endParaRPr lang="en-US" altLang="ja-JP" sz="1050" b="0" i="0" dirty="0">
              <a:solidFill>
                <a:srgbClr val="000000"/>
              </a:solidFill>
              <a:effectLst/>
              <a:latin typeface="Meiryo UI" panose="020B0604030504040204" pitchFamily="50" charset="-128"/>
              <a:ea typeface="Meiryo UI" panose="020B0604030504040204" pitchFamily="50" charset="-128"/>
            </a:endParaRPr>
          </a:p>
        </p:txBody>
      </p:sp>
      <p:pic>
        <p:nvPicPr>
          <p:cNvPr id="1033" name="Picture 9">
            <a:extLst>
              <a:ext uri="{FF2B5EF4-FFF2-40B4-BE49-F238E27FC236}">
                <a16:creationId xmlns:a16="http://schemas.microsoft.com/office/drawing/2014/main" id="{F845A989-DF5E-4629-B018-7B5C5D587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11" y="3923041"/>
            <a:ext cx="2618296" cy="2126739"/>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FF5BF0ED-D58E-4444-BB79-5CCCD4C8E461}"/>
              </a:ext>
            </a:extLst>
          </p:cNvPr>
          <p:cNvSpPr txBox="1"/>
          <p:nvPr/>
        </p:nvSpPr>
        <p:spPr>
          <a:xfrm>
            <a:off x="6229226" y="5951536"/>
            <a:ext cx="2069797" cy="415498"/>
          </a:xfrm>
          <a:prstGeom prst="rect">
            <a:avLst/>
          </a:prstGeom>
          <a:noFill/>
        </p:spPr>
        <p:txBody>
          <a:bodyPr wrap="none" rtlCol="0">
            <a:spAutoFit/>
          </a:bodyPr>
          <a:lstStyle/>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〇受変電設備等電気設備　</a:t>
            </a:r>
            <a:r>
              <a:rPr lang="en-US" altLang="ja-JP" sz="1050"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　　　維持管理手法：時間計画型</a:t>
            </a:r>
            <a:endParaRPr lang="en-US" altLang="ja-JP" sz="1050" b="0"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1377667-0D27-4ECC-B396-4E752A82FED7}"/>
              </a:ext>
            </a:extLst>
          </p:cNvPr>
          <p:cNvSpPr txBox="1"/>
          <p:nvPr/>
        </p:nvSpPr>
        <p:spPr>
          <a:xfrm>
            <a:off x="237560" y="861904"/>
            <a:ext cx="203687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○管理水準（健全度）</a:t>
            </a:r>
          </a:p>
        </p:txBody>
      </p:sp>
      <p:sp>
        <p:nvSpPr>
          <p:cNvPr id="22" name="テキスト ボックス 21">
            <a:extLst>
              <a:ext uri="{FF2B5EF4-FFF2-40B4-BE49-F238E27FC236}">
                <a16:creationId xmlns:a16="http://schemas.microsoft.com/office/drawing/2014/main" id="{1A9DC72D-6BBE-49EE-9E92-72A2F21AF98D}"/>
              </a:ext>
            </a:extLst>
          </p:cNvPr>
          <p:cNvSpPr txBox="1"/>
          <p:nvPr/>
        </p:nvSpPr>
        <p:spPr>
          <a:xfrm>
            <a:off x="237560" y="2237164"/>
            <a:ext cx="2857332"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○維持管理手法の区分と定義</a:t>
            </a:r>
          </a:p>
        </p:txBody>
      </p:sp>
      <p:sp>
        <p:nvSpPr>
          <p:cNvPr id="23" name="テキスト ボックス 22">
            <a:extLst>
              <a:ext uri="{FF2B5EF4-FFF2-40B4-BE49-F238E27FC236}">
                <a16:creationId xmlns:a16="http://schemas.microsoft.com/office/drawing/2014/main" id="{FB860920-AF06-4AC0-817F-F97C716867A2}"/>
              </a:ext>
            </a:extLst>
          </p:cNvPr>
          <p:cNvSpPr txBox="1"/>
          <p:nvPr/>
        </p:nvSpPr>
        <p:spPr>
          <a:xfrm>
            <a:off x="237560" y="4035338"/>
            <a:ext cx="2857332"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○維持管理水準等の定義</a:t>
            </a:r>
          </a:p>
        </p:txBody>
      </p:sp>
      <p:sp>
        <p:nvSpPr>
          <p:cNvPr id="24" name="スライド番号プレースホルダー 3">
            <a:extLst>
              <a:ext uri="{FF2B5EF4-FFF2-40B4-BE49-F238E27FC236}">
                <a16:creationId xmlns:a16="http://schemas.microsoft.com/office/drawing/2014/main" id="{0838DB0B-F306-459C-BA5D-66F3CB5F7BC8}"/>
              </a:ext>
            </a:extLst>
          </p:cNvPr>
          <p:cNvSpPr txBox="1">
            <a:spLocks/>
          </p:cNvSpPr>
          <p:nvPr/>
        </p:nvSpPr>
        <p:spPr>
          <a:xfrm>
            <a:off x="8575310" y="630130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34</a:t>
            </a:fld>
            <a:endParaRPr lang="ja-JP" altLang="en-US" dirty="0"/>
          </a:p>
        </p:txBody>
      </p:sp>
      <p:sp>
        <p:nvSpPr>
          <p:cNvPr id="7" name="テキスト ボックス 6">
            <a:extLst>
              <a:ext uri="{FF2B5EF4-FFF2-40B4-BE49-F238E27FC236}">
                <a16:creationId xmlns:a16="http://schemas.microsoft.com/office/drawing/2014/main" id="{27332D74-72F7-FF4C-47C2-1E57CAC325B8}"/>
              </a:ext>
            </a:extLst>
          </p:cNvPr>
          <p:cNvSpPr txBox="1"/>
          <p:nvPr/>
        </p:nvSpPr>
        <p:spPr>
          <a:xfrm>
            <a:off x="7882407" y="769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30769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58503C-8197-4843-B5AE-04D354FD2A63}"/>
              </a:ext>
            </a:extLst>
          </p:cNvPr>
          <p:cNvSpPr>
            <a:spLocks noGrp="1"/>
          </p:cNvSpPr>
          <p:nvPr>
            <p:ph type="sldNum" sz="quarter" idx="12"/>
          </p:nvPr>
        </p:nvSpPr>
        <p:spPr/>
        <p:txBody>
          <a:bodyPr/>
          <a:lstStyle/>
          <a:p>
            <a:fld id="{682EF9F9-C4E8-46B2-BBF1-33E3162B856A}" type="slidenum">
              <a:rPr kumimoji="1" lang="ja-JP" altLang="en-US" smtClean="0"/>
              <a:t>35</a:t>
            </a:fld>
            <a:endParaRPr kumimoji="1" lang="ja-JP" altLang="en-US"/>
          </a:p>
        </p:txBody>
      </p:sp>
      <p:sp>
        <p:nvSpPr>
          <p:cNvPr id="3" name="テキスト ボックス 2">
            <a:extLst>
              <a:ext uri="{FF2B5EF4-FFF2-40B4-BE49-F238E27FC236}">
                <a16:creationId xmlns:a16="http://schemas.microsoft.com/office/drawing/2014/main" id="{1013AC45-9709-471E-AE05-56EFBD4294A8}"/>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4" name="角丸四角形 143">
            <a:extLst>
              <a:ext uri="{FF2B5EF4-FFF2-40B4-BE49-F238E27FC236}">
                <a16:creationId xmlns:a16="http://schemas.microsoft.com/office/drawing/2014/main" id="{D659D1A2-8463-4331-B90A-EE83FFC806C9}"/>
              </a:ext>
            </a:extLst>
          </p:cNvPr>
          <p:cNvSpPr/>
          <p:nvPr/>
        </p:nvSpPr>
        <p:spPr>
          <a:xfrm>
            <a:off x="187569" y="658732"/>
            <a:ext cx="8870703" cy="610157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■重点化（優先順位）（１）</a:t>
            </a:r>
          </a:p>
        </p:txBody>
      </p:sp>
      <p:sp>
        <p:nvSpPr>
          <p:cNvPr id="5" name="角丸四角形 143">
            <a:extLst>
              <a:ext uri="{FF2B5EF4-FFF2-40B4-BE49-F238E27FC236}">
                <a16:creationId xmlns:a16="http://schemas.microsoft.com/office/drawing/2014/main" id="{BC89DDF4-828C-4B1F-AD29-CD252FBA973F}"/>
              </a:ext>
            </a:extLst>
          </p:cNvPr>
          <p:cNvSpPr/>
          <p:nvPr/>
        </p:nvSpPr>
        <p:spPr>
          <a:xfrm>
            <a:off x="387740" y="1415920"/>
            <a:ext cx="4184259" cy="6224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200" kern="100" dirty="0">
                <a:solidFill>
                  <a:srgbClr val="0000FF"/>
                </a:solidFill>
                <a:latin typeface="Meiryo UI" panose="020B0604030504040204" pitchFamily="50" charset="-128"/>
                <a:ea typeface="Meiryo UI" panose="020B0604030504040204" pitchFamily="50" charset="-128"/>
                <a:cs typeface="Times New Roman"/>
              </a:rPr>
              <a:t>不具合発生の可能性の考え方</a:t>
            </a:r>
            <a:r>
              <a:rPr lang="en-US" altLang="ja-JP" sz="1200" kern="100" dirty="0">
                <a:solidFill>
                  <a:srgbClr val="0000FF"/>
                </a:solidFill>
                <a:latin typeface="Meiryo UI" panose="020B0604030504040204" pitchFamily="50" charset="-128"/>
                <a:ea typeface="Meiryo UI" panose="020B0604030504040204" pitchFamily="50" charset="-128"/>
                <a:cs typeface="Times New Roman"/>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不具合発生の可能性は、定期点検の結果と機器の使用年数</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から評価する​</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7B59A9A1-8913-4ADE-80AB-B9E79A650E4E}"/>
              </a:ext>
            </a:extLst>
          </p:cNvPr>
          <p:cNvGrpSpPr/>
          <p:nvPr/>
        </p:nvGrpSpPr>
        <p:grpSpPr>
          <a:xfrm>
            <a:off x="277026" y="2235453"/>
            <a:ext cx="4184259" cy="2790393"/>
            <a:chOff x="4744140" y="1004109"/>
            <a:chExt cx="3441700" cy="2297113"/>
          </a:xfrm>
        </p:grpSpPr>
        <p:grpSp>
          <p:nvGrpSpPr>
            <p:cNvPr id="7" name="Group 215">
              <a:extLst>
                <a:ext uri="{FF2B5EF4-FFF2-40B4-BE49-F238E27FC236}">
                  <a16:creationId xmlns:a16="http://schemas.microsoft.com/office/drawing/2014/main" id="{B04F09DD-1487-4753-AED3-FC83B27B1664}"/>
                </a:ext>
              </a:extLst>
            </p:cNvPr>
            <p:cNvGrpSpPr>
              <a:grpSpLocks noChangeAspect="1"/>
            </p:cNvGrpSpPr>
            <p:nvPr/>
          </p:nvGrpSpPr>
          <p:grpSpPr bwMode="auto">
            <a:xfrm>
              <a:off x="4744140" y="1004109"/>
              <a:ext cx="3441700" cy="2297113"/>
              <a:chOff x="0" y="0"/>
              <a:chExt cx="5420" cy="3618"/>
            </a:xfrm>
          </p:grpSpPr>
          <p:sp>
            <p:nvSpPr>
              <p:cNvPr id="11" name="AutoShape 257">
                <a:extLst>
                  <a:ext uri="{FF2B5EF4-FFF2-40B4-BE49-F238E27FC236}">
                    <a16:creationId xmlns:a16="http://schemas.microsoft.com/office/drawing/2014/main" id="{453B9062-D14A-40E3-983C-839BADC44E87}"/>
                  </a:ext>
                </a:extLst>
              </p:cNvPr>
              <p:cNvSpPr>
                <a:spLocks noChangeAspect="1" noChangeArrowheads="1" noTextEdit="1"/>
              </p:cNvSpPr>
              <p:nvPr/>
            </p:nvSpPr>
            <p:spPr bwMode="auto">
              <a:xfrm>
                <a:off x="0" y="0"/>
                <a:ext cx="5420" cy="3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2" name="Freeform 256">
                <a:extLst>
                  <a:ext uri="{FF2B5EF4-FFF2-40B4-BE49-F238E27FC236}">
                    <a16:creationId xmlns:a16="http://schemas.microsoft.com/office/drawing/2014/main" id="{5A47885B-DC33-49F1-A165-D11408E7D930}"/>
                  </a:ext>
                </a:extLst>
              </p:cNvPr>
              <p:cNvSpPr>
                <a:spLocks noEditPoints="1"/>
              </p:cNvSpPr>
              <p:nvPr/>
            </p:nvSpPr>
            <p:spPr bwMode="auto">
              <a:xfrm>
                <a:off x="751" y="226"/>
                <a:ext cx="227" cy="2447"/>
              </a:xfrm>
              <a:custGeom>
                <a:avLst/>
                <a:gdLst>
                  <a:gd name="T0" fmla="*/ 145 w 371"/>
                  <a:gd name="T1" fmla="*/ 3992 h 3992"/>
                  <a:gd name="T2" fmla="*/ 145 w 371"/>
                  <a:gd name="T3" fmla="*/ 80 h 3992"/>
                  <a:gd name="T4" fmla="*/ 225 w 371"/>
                  <a:gd name="T5" fmla="*/ 80 h 3992"/>
                  <a:gd name="T6" fmla="*/ 225 w 371"/>
                  <a:gd name="T7" fmla="*/ 3992 h 3992"/>
                  <a:gd name="T8" fmla="*/ 145 w 371"/>
                  <a:gd name="T9" fmla="*/ 3992 h 3992"/>
                  <a:gd name="T10" fmla="*/ 11 w 371"/>
                  <a:gd name="T11" fmla="*/ 300 h 3992"/>
                  <a:gd name="T12" fmla="*/ 185 w 371"/>
                  <a:gd name="T13" fmla="*/ 0 h 3992"/>
                  <a:gd name="T14" fmla="*/ 360 w 371"/>
                  <a:gd name="T15" fmla="*/ 300 h 3992"/>
                  <a:gd name="T16" fmla="*/ 346 w 371"/>
                  <a:gd name="T17" fmla="*/ 354 h 3992"/>
                  <a:gd name="T18" fmla="*/ 291 w 371"/>
                  <a:gd name="T19" fmla="*/ 340 h 3992"/>
                  <a:gd name="T20" fmla="*/ 151 w 371"/>
                  <a:gd name="T21" fmla="*/ 100 h 3992"/>
                  <a:gd name="T22" fmla="*/ 220 w 371"/>
                  <a:gd name="T23" fmla="*/ 100 h 3992"/>
                  <a:gd name="T24" fmla="*/ 80 w 371"/>
                  <a:gd name="T25" fmla="*/ 340 h 3992"/>
                  <a:gd name="T26" fmla="*/ 25 w 371"/>
                  <a:gd name="T27" fmla="*/ 354 h 3992"/>
                  <a:gd name="T28" fmla="*/ 11 w 371"/>
                  <a:gd name="T29" fmla="*/ 300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1" h="3992">
                    <a:moveTo>
                      <a:pt x="145" y="3992"/>
                    </a:moveTo>
                    <a:lnTo>
                      <a:pt x="145" y="80"/>
                    </a:lnTo>
                    <a:lnTo>
                      <a:pt x="225" y="80"/>
                    </a:lnTo>
                    <a:lnTo>
                      <a:pt x="225" y="3992"/>
                    </a:lnTo>
                    <a:lnTo>
                      <a:pt x="145" y="3992"/>
                    </a:lnTo>
                    <a:close/>
                    <a:moveTo>
                      <a:pt x="11" y="300"/>
                    </a:moveTo>
                    <a:lnTo>
                      <a:pt x="185" y="0"/>
                    </a:lnTo>
                    <a:lnTo>
                      <a:pt x="360" y="300"/>
                    </a:lnTo>
                    <a:cubicBezTo>
                      <a:pt x="371" y="319"/>
                      <a:pt x="365" y="343"/>
                      <a:pt x="346" y="354"/>
                    </a:cubicBezTo>
                    <a:cubicBezTo>
                      <a:pt x="327" y="365"/>
                      <a:pt x="302" y="359"/>
                      <a:pt x="291" y="340"/>
                    </a:cubicBezTo>
                    <a:lnTo>
                      <a:pt x="151" y="100"/>
                    </a:lnTo>
                    <a:lnTo>
                      <a:pt x="220" y="100"/>
                    </a:lnTo>
                    <a:lnTo>
                      <a:pt x="80" y="340"/>
                    </a:lnTo>
                    <a:cubicBezTo>
                      <a:pt x="69" y="359"/>
                      <a:pt x="44" y="365"/>
                      <a:pt x="25" y="354"/>
                    </a:cubicBezTo>
                    <a:cubicBezTo>
                      <a:pt x="6" y="343"/>
                      <a:pt x="0" y="319"/>
                      <a:pt x="11" y="300"/>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3" name="Freeform 255">
                <a:extLst>
                  <a:ext uri="{FF2B5EF4-FFF2-40B4-BE49-F238E27FC236}">
                    <a16:creationId xmlns:a16="http://schemas.microsoft.com/office/drawing/2014/main" id="{3C4D114F-463E-426A-9D69-62472809ADF3}"/>
                  </a:ext>
                </a:extLst>
              </p:cNvPr>
              <p:cNvSpPr>
                <a:spLocks noEditPoints="1"/>
              </p:cNvSpPr>
              <p:nvPr/>
            </p:nvSpPr>
            <p:spPr bwMode="auto">
              <a:xfrm>
                <a:off x="864" y="2554"/>
                <a:ext cx="4158" cy="228"/>
              </a:xfrm>
              <a:custGeom>
                <a:avLst/>
                <a:gdLst>
                  <a:gd name="T0" fmla="*/ 0 w 6775"/>
                  <a:gd name="T1" fmla="*/ 145 h 371"/>
                  <a:gd name="T2" fmla="*/ 6696 w 6775"/>
                  <a:gd name="T3" fmla="*/ 145 h 371"/>
                  <a:gd name="T4" fmla="*/ 6696 w 6775"/>
                  <a:gd name="T5" fmla="*/ 225 h 371"/>
                  <a:gd name="T6" fmla="*/ 0 w 6775"/>
                  <a:gd name="T7" fmla="*/ 225 h 371"/>
                  <a:gd name="T8" fmla="*/ 0 w 6775"/>
                  <a:gd name="T9" fmla="*/ 145 h 371"/>
                  <a:gd name="T10" fmla="*/ 6476 w 6775"/>
                  <a:gd name="T11" fmla="*/ 11 h 371"/>
                  <a:gd name="T12" fmla="*/ 6775 w 6775"/>
                  <a:gd name="T13" fmla="*/ 185 h 371"/>
                  <a:gd name="T14" fmla="*/ 6476 w 6775"/>
                  <a:gd name="T15" fmla="*/ 360 h 371"/>
                  <a:gd name="T16" fmla="*/ 6421 w 6775"/>
                  <a:gd name="T17" fmla="*/ 346 h 371"/>
                  <a:gd name="T18" fmla="*/ 6436 w 6775"/>
                  <a:gd name="T19" fmla="*/ 291 h 371"/>
                  <a:gd name="T20" fmla="*/ 6676 w 6775"/>
                  <a:gd name="T21" fmla="*/ 151 h 371"/>
                  <a:gd name="T22" fmla="*/ 6676 w 6775"/>
                  <a:gd name="T23" fmla="*/ 220 h 371"/>
                  <a:gd name="T24" fmla="*/ 6436 w 6775"/>
                  <a:gd name="T25" fmla="*/ 80 h 371"/>
                  <a:gd name="T26" fmla="*/ 6421 w 6775"/>
                  <a:gd name="T27" fmla="*/ 25 h 371"/>
                  <a:gd name="T28" fmla="*/ 6476 w 6775"/>
                  <a:gd name="T29" fmla="*/ 1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5" h="371">
                    <a:moveTo>
                      <a:pt x="0" y="145"/>
                    </a:moveTo>
                    <a:lnTo>
                      <a:pt x="6696" y="145"/>
                    </a:lnTo>
                    <a:lnTo>
                      <a:pt x="6696" y="225"/>
                    </a:lnTo>
                    <a:lnTo>
                      <a:pt x="0" y="225"/>
                    </a:lnTo>
                    <a:lnTo>
                      <a:pt x="0" y="145"/>
                    </a:lnTo>
                    <a:close/>
                    <a:moveTo>
                      <a:pt x="6476" y="11"/>
                    </a:moveTo>
                    <a:lnTo>
                      <a:pt x="6775" y="185"/>
                    </a:lnTo>
                    <a:lnTo>
                      <a:pt x="6476" y="360"/>
                    </a:lnTo>
                    <a:cubicBezTo>
                      <a:pt x="6457" y="371"/>
                      <a:pt x="6433" y="365"/>
                      <a:pt x="6421" y="346"/>
                    </a:cubicBezTo>
                    <a:cubicBezTo>
                      <a:pt x="6410" y="327"/>
                      <a:pt x="6417" y="302"/>
                      <a:pt x="6436" y="291"/>
                    </a:cubicBezTo>
                    <a:lnTo>
                      <a:pt x="6676" y="151"/>
                    </a:lnTo>
                    <a:lnTo>
                      <a:pt x="6676" y="220"/>
                    </a:lnTo>
                    <a:lnTo>
                      <a:pt x="6436" y="80"/>
                    </a:lnTo>
                    <a:cubicBezTo>
                      <a:pt x="6417" y="69"/>
                      <a:pt x="6410" y="44"/>
                      <a:pt x="6421" y="25"/>
                    </a:cubicBezTo>
                    <a:cubicBezTo>
                      <a:pt x="6433" y="6"/>
                      <a:pt x="6457" y="0"/>
                      <a:pt x="6476" y="11"/>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4" name="Rectangle 254">
                <a:extLst>
                  <a:ext uri="{FF2B5EF4-FFF2-40B4-BE49-F238E27FC236}">
                    <a16:creationId xmlns:a16="http://schemas.microsoft.com/office/drawing/2014/main" id="{E10F2C82-4EEF-4B9E-B7F7-9BF26C35C7F1}"/>
                  </a:ext>
                </a:extLst>
              </p:cNvPr>
              <p:cNvSpPr>
                <a:spLocks noChangeArrowheads="1"/>
              </p:cNvSpPr>
              <p:nvPr/>
            </p:nvSpPr>
            <p:spPr bwMode="auto">
              <a:xfrm>
                <a:off x="550" y="567"/>
                <a:ext cx="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Freeform 253">
                <a:extLst>
                  <a:ext uri="{FF2B5EF4-FFF2-40B4-BE49-F238E27FC236}">
                    <a16:creationId xmlns:a16="http://schemas.microsoft.com/office/drawing/2014/main" id="{87582FF7-CBAC-47CA-81EB-023139E68E81}"/>
                  </a:ext>
                </a:extLst>
              </p:cNvPr>
              <p:cNvSpPr>
                <a:spLocks/>
              </p:cNvSpPr>
              <p:nvPr/>
            </p:nvSpPr>
            <p:spPr bwMode="auto">
              <a:xfrm>
                <a:off x="943" y="1510"/>
                <a:ext cx="1256"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6" name="Freeform 252">
                <a:extLst>
                  <a:ext uri="{FF2B5EF4-FFF2-40B4-BE49-F238E27FC236}">
                    <a16:creationId xmlns:a16="http://schemas.microsoft.com/office/drawing/2014/main" id="{DE32215E-9A42-4119-82BC-0DBFE76DE111}"/>
                  </a:ext>
                </a:extLst>
              </p:cNvPr>
              <p:cNvSpPr>
                <a:spLocks noEditPoints="1"/>
              </p:cNvSpPr>
              <p:nvPr/>
            </p:nvSpPr>
            <p:spPr bwMode="auto">
              <a:xfrm>
                <a:off x="928" y="1496"/>
                <a:ext cx="1286"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7" name="Freeform 251">
                <a:extLst>
                  <a:ext uri="{FF2B5EF4-FFF2-40B4-BE49-F238E27FC236}">
                    <a16:creationId xmlns:a16="http://schemas.microsoft.com/office/drawing/2014/main" id="{84027BAF-4EF7-42F9-8D1D-88DC01E0C892}"/>
                  </a:ext>
                </a:extLst>
              </p:cNvPr>
              <p:cNvSpPr>
                <a:spLocks/>
              </p:cNvSpPr>
              <p:nvPr/>
            </p:nvSpPr>
            <p:spPr bwMode="auto">
              <a:xfrm>
                <a:off x="3613" y="412"/>
                <a:ext cx="1257"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8" name="Freeform 250">
                <a:extLst>
                  <a:ext uri="{FF2B5EF4-FFF2-40B4-BE49-F238E27FC236}">
                    <a16:creationId xmlns:a16="http://schemas.microsoft.com/office/drawing/2014/main" id="{BFFBC321-EA4C-49C6-B340-D52F3D82BEC1}"/>
                  </a:ext>
                </a:extLst>
              </p:cNvPr>
              <p:cNvSpPr>
                <a:spLocks noEditPoints="1"/>
              </p:cNvSpPr>
              <p:nvPr/>
            </p:nvSpPr>
            <p:spPr bwMode="auto">
              <a:xfrm>
                <a:off x="3599" y="397"/>
                <a:ext cx="1286"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 name="Rectangle 249">
                <a:extLst>
                  <a:ext uri="{FF2B5EF4-FFF2-40B4-BE49-F238E27FC236}">
                    <a16:creationId xmlns:a16="http://schemas.microsoft.com/office/drawing/2014/main" id="{622DB133-80ED-49F7-892D-0F576007BC95}"/>
                  </a:ext>
                </a:extLst>
              </p:cNvPr>
              <p:cNvSpPr>
                <a:spLocks noChangeArrowheads="1"/>
              </p:cNvSpPr>
              <p:nvPr/>
            </p:nvSpPr>
            <p:spPr bwMode="auto">
              <a:xfrm>
                <a:off x="3976" y="631"/>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0" name="Rectangle 248">
                <a:extLst>
                  <a:ext uri="{FF2B5EF4-FFF2-40B4-BE49-F238E27FC236}">
                    <a16:creationId xmlns:a16="http://schemas.microsoft.com/office/drawing/2014/main" id="{0341AC16-F103-4A7F-9385-EF6E5E690F9A}"/>
                  </a:ext>
                </a:extLst>
              </p:cNvPr>
              <p:cNvSpPr>
                <a:spLocks noChangeArrowheads="1"/>
              </p:cNvSpPr>
              <p:nvPr/>
            </p:nvSpPr>
            <p:spPr bwMode="auto">
              <a:xfrm>
                <a:off x="4182" y="965"/>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247">
                <a:extLst>
                  <a:ext uri="{FF2B5EF4-FFF2-40B4-BE49-F238E27FC236}">
                    <a16:creationId xmlns:a16="http://schemas.microsoft.com/office/drawing/2014/main" id="{C0D0D8D7-715F-4D6A-889C-ED11C7F2A8C9}"/>
                  </a:ext>
                </a:extLst>
              </p:cNvPr>
              <p:cNvSpPr>
                <a:spLocks noChangeArrowheads="1"/>
              </p:cNvSpPr>
              <p:nvPr/>
            </p:nvSpPr>
            <p:spPr bwMode="auto">
              <a:xfrm>
                <a:off x="1277" y="1745"/>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2" name="Rectangle 246">
                <a:extLst>
                  <a:ext uri="{FF2B5EF4-FFF2-40B4-BE49-F238E27FC236}">
                    <a16:creationId xmlns:a16="http://schemas.microsoft.com/office/drawing/2014/main" id="{9580A18C-509A-422E-8364-6B5505D7754E}"/>
                  </a:ext>
                </a:extLst>
              </p:cNvPr>
              <p:cNvSpPr>
                <a:spLocks noChangeArrowheads="1"/>
              </p:cNvSpPr>
              <p:nvPr/>
            </p:nvSpPr>
            <p:spPr bwMode="auto">
              <a:xfrm>
                <a:off x="1483" y="2078"/>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Rectangle 244">
                <a:extLst>
                  <a:ext uri="{FF2B5EF4-FFF2-40B4-BE49-F238E27FC236}">
                    <a16:creationId xmlns:a16="http://schemas.microsoft.com/office/drawing/2014/main" id="{760B4E49-4BF2-490F-BDDA-1344493AE296}"/>
                  </a:ext>
                </a:extLst>
              </p:cNvPr>
              <p:cNvSpPr>
                <a:spLocks noChangeArrowheads="1"/>
              </p:cNvSpPr>
              <p:nvPr/>
            </p:nvSpPr>
            <p:spPr bwMode="auto">
              <a:xfrm>
                <a:off x="1979" y="3167"/>
                <a:ext cx="137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機器の</a:t>
                </a:r>
                <a:r>
                  <a:rPr kumimoji="0" lang="ja-JP" altLang="en-US"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使用</a:t>
                </a: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年数</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Freeform 240">
                <a:extLst>
                  <a:ext uri="{FF2B5EF4-FFF2-40B4-BE49-F238E27FC236}">
                    <a16:creationId xmlns:a16="http://schemas.microsoft.com/office/drawing/2014/main" id="{363CE73E-36ED-4425-A40C-F62238CBC3AC}"/>
                  </a:ext>
                </a:extLst>
              </p:cNvPr>
              <p:cNvSpPr>
                <a:spLocks/>
              </p:cNvSpPr>
              <p:nvPr/>
            </p:nvSpPr>
            <p:spPr bwMode="auto">
              <a:xfrm>
                <a:off x="2278" y="1501"/>
                <a:ext cx="1257"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5" name="Freeform 239">
                <a:extLst>
                  <a:ext uri="{FF2B5EF4-FFF2-40B4-BE49-F238E27FC236}">
                    <a16:creationId xmlns:a16="http://schemas.microsoft.com/office/drawing/2014/main" id="{7D284A4A-2D1E-4E75-85ED-F61EE12A3EFB}"/>
                  </a:ext>
                </a:extLst>
              </p:cNvPr>
              <p:cNvSpPr>
                <a:spLocks noEditPoints="1"/>
              </p:cNvSpPr>
              <p:nvPr/>
            </p:nvSpPr>
            <p:spPr bwMode="auto">
              <a:xfrm>
                <a:off x="2263" y="1486"/>
                <a:ext cx="1286"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 name="Rectangle 238">
                <a:extLst>
                  <a:ext uri="{FF2B5EF4-FFF2-40B4-BE49-F238E27FC236}">
                    <a16:creationId xmlns:a16="http://schemas.microsoft.com/office/drawing/2014/main" id="{86CAE5BA-0520-4B60-BF3A-53BFDE2CC854}"/>
                  </a:ext>
                </a:extLst>
              </p:cNvPr>
              <p:cNvSpPr>
                <a:spLocks noChangeArrowheads="1"/>
              </p:cNvSpPr>
              <p:nvPr/>
            </p:nvSpPr>
            <p:spPr bwMode="auto">
              <a:xfrm>
                <a:off x="1256" y="2751"/>
                <a:ext cx="6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Rectangle 237">
                <a:extLst>
                  <a:ext uri="{FF2B5EF4-FFF2-40B4-BE49-F238E27FC236}">
                    <a16:creationId xmlns:a16="http://schemas.microsoft.com/office/drawing/2014/main" id="{66E183EA-C732-49F6-AF51-585D1FEE6784}"/>
                  </a:ext>
                </a:extLst>
              </p:cNvPr>
              <p:cNvSpPr>
                <a:spLocks noChangeArrowheads="1"/>
              </p:cNvSpPr>
              <p:nvPr/>
            </p:nvSpPr>
            <p:spPr bwMode="auto">
              <a:xfrm>
                <a:off x="1315"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未</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Rectangle 236">
                <a:extLst>
                  <a:ext uri="{FF2B5EF4-FFF2-40B4-BE49-F238E27FC236}">
                    <a16:creationId xmlns:a16="http://schemas.microsoft.com/office/drawing/2014/main" id="{E8740F70-9944-43F4-9166-EC7AADA222B6}"/>
                  </a:ext>
                </a:extLst>
              </p:cNvPr>
              <p:cNvSpPr>
                <a:spLocks noChangeArrowheads="1"/>
              </p:cNvSpPr>
              <p:nvPr/>
            </p:nvSpPr>
            <p:spPr bwMode="auto">
              <a:xfrm>
                <a:off x="1678"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満</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9" name="Rectangle 235">
                <a:extLst>
                  <a:ext uri="{FF2B5EF4-FFF2-40B4-BE49-F238E27FC236}">
                    <a16:creationId xmlns:a16="http://schemas.microsoft.com/office/drawing/2014/main" id="{B1BF872E-B1E8-4290-89B7-E160B296EB45}"/>
                  </a:ext>
                </a:extLst>
              </p:cNvPr>
              <p:cNvSpPr>
                <a:spLocks noChangeArrowheads="1"/>
              </p:cNvSpPr>
              <p:nvPr/>
            </p:nvSpPr>
            <p:spPr bwMode="auto">
              <a:xfrm>
                <a:off x="2592" y="2751"/>
                <a:ext cx="6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公会計上</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0" name="Rectangle 234">
                <a:extLst>
                  <a:ext uri="{FF2B5EF4-FFF2-40B4-BE49-F238E27FC236}">
                    <a16:creationId xmlns:a16="http://schemas.microsoft.com/office/drawing/2014/main" id="{1416B001-6113-4506-905A-E12BEF45C95F}"/>
                  </a:ext>
                </a:extLst>
              </p:cNvPr>
              <p:cNvSpPr>
                <a:spLocks noChangeArrowheads="1"/>
              </p:cNvSpPr>
              <p:nvPr/>
            </p:nvSpPr>
            <p:spPr bwMode="auto">
              <a:xfrm>
                <a:off x="2651"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超</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1" name="Rectangle 233">
                <a:extLst>
                  <a:ext uri="{FF2B5EF4-FFF2-40B4-BE49-F238E27FC236}">
                    <a16:creationId xmlns:a16="http://schemas.microsoft.com/office/drawing/2014/main" id="{E4BDA34E-1DA4-402B-97B4-56F137F80ABC}"/>
                  </a:ext>
                </a:extLst>
              </p:cNvPr>
              <p:cNvSpPr>
                <a:spLocks noChangeArrowheads="1"/>
              </p:cNvSpPr>
              <p:nvPr/>
            </p:nvSpPr>
            <p:spPr bwMode="auto">
              <a:xfrm>
                <a:off x="3014"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過</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2" name="Rectangle 232">
                <a:extLst>
                  <a:ext uri="{FF2B5EF4-FFF2-40B4-BE49-F238E27FC236}">
                    <a16:creationId xmlns:a16="http://schemas.microsoft.com/office/drawing/2014/main" id="{778B3FF5-4E9B-4AE5-8BD5-2CA3C254F4B4}"/>
                  </a:ext>
                </a:extLst>
              </p:cNvPr>
              <p:cNvSpPr>
                <a:spLocks noChangeArrowheads="1"/>
              </p:cNvSpPr>
              <p:nvPr/>
            </p:nvSpPr>
            <p:spPr bwMode="auto">
              <a:xfrm>
                <a:off x="3928" y="2751"/>
                <a:ext cx="6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目標寿命</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231">
                <a:extLst>
                  <a:ext uri="{FF2B5EF4-FFF2-40B4-BE49-F238E27FC236}">
                    <a16:creationId xmlns:a16="http://schemas.microsoft.com/office/drawing/2014/main" id="{A62D7E3F-274D-4E25-9919-7FE47724F92E}"/>
                  </a:ext>
                </a:extLst>
              </p:cNvPr>
              <p:cNvSpPr>
                <a:spLocks noChangeArrowheads="1"/>
              </p:cNvSpPr>
              <p:nvPr/>
            </p:nvSpPr>
            <p:spPr bwMode="auto">
              <a:xfrm>
                <a:off x="3987"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超</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4" name="Rectangle 230">
                <a:extLst>
                  <a:ext uri="{FF2B5EF4-FFF2-40B4-BE49-F238E27FC236}">
                    <a16:creationId xmlns:a16="http://schemas.microsoft.com/office/drawing/2014/main" id="{15389F82-EE69-47D8-ACAB-E0CA88C1630F}"/>
                  </a:ext>
                </a:extLst>
              </p:cNvPr>
              <p:cNvSpPr>
                <a:spLocks noChangeArrowheads="1"/>
              </p:cNvSpPr>
              <p:nvPr/>
            </p:nvSpPr>
            <p:spPr bwMode="auto">
              <a:xfrm>
                <a:off x="4350" y="2938"/>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過</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5" name="Freeform 229">
                <a:extLst>
                  <a:ext uri="{FF2B5EF4-FFF2-40B4-BE49-F238E27FC236}">
                    <a16:creationId xmlns:a16="http://schemas.microsoft.com/office/drawing/2014/main" id="{9AC3D3D0-721C-4A65-BF97-9D3C464F8E90}"/>
                  </a:ext>
                </a:extLst>
              </p:cNvPr>
              <p:cNvSpPr>
                <a:spLocks/>
              </p:cNvSpPr>
              <p:nvPr/>
            </p:nvSpPr>
            <p:spPr bwMode="auto">
              <a:xfrm>
                <a:off x="952" y="402"/>
                <a:ext cx="1257"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6" name="Freeform 228">
                <a:extLst>
                  <a:ext uri="{FF2B5EF4-FFF2-40B4-BE49-F238E27FC236}">
                    <a16:creationId xmlns:a16="http://schemas.microsoft.com/office/drawing/2014/main" id="{CD40FB31-853F-45B2-BDC1-C668951A48CE}"/>
                  </a:ext>
                </a:extLst>
              </p:cNvPr>
              <p:cNvSpPr>
                <a:spLocks noEditPoints="1"/>
              </p:cNvSpPr>
              <p:nvPr/>
            </p:nvSpPr>
            <p:spPr bwMode="auto">
              <a:xfrm>
                <a:off x="938" y="387"/>
                <a:ext cx="1286"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7" name="Rectangle 227">
                <a:extLst>
                  <a:ext uri="{FF2B5EF4-FFF2-40B4-BE49-F238E27FC236}">
                    <a16:creationId xmlns:a16="http://schemas.microsoft.com/office/drawing/2014/main" id="{85D36A3B-89F8-4361-AB5B-8D4C0C4F397D}"/>
                  </a:ext>
                </a:extLst>
              </p:cNvPr>
              <p:cNvSpPr>
                <a:spLocks noChangeArrowheads="1"/>
              </p:cNvSpPr>
              <p:nvPr/>
            </p:nvSpPr>
            <p:spPr bwMode="auto">
              <a:xfrm>
                <a:off x="1277" y="617"/>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8" name="Rectangle 226">
                <a:extLst>
                  <a:ext uri="{FF2B5EF4-FFF2-40B4-BE49-F238E27FC236}">
                    <a16:creationId xmlns:a16="http://schemas.microsoft.com/office/drawing/2014/main" id="{1D58BA51-5181-4BBB-85C3-8502CDE923BF}"/>
                  </a:ext>
                </a:extLst>
              </p:cNvPr>
              <p:cNvSpPr>
                <a:spLocks noChangeArrowheads="1"/>
              </p:cNvSpPr>
              <p:nvPr/>
            </p:nvSpPr>
            <p:spPr bwMode="auto">
              <a:xfrm>
                <a:off x="1483" y="950"/>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9" name="Freeform 225">
                <a:extLst>
                  <a:ext uri="{FF2B5EF4-FFF2-40B4-BE49-F238E27FC236}">
                    <a16:creationId xmlns:a16="http://schemas.microsoft.com/office/drawing/2014/main" id="{A3E5C2A8-979F-4765-A67D-419CB6A231F8}"/>
                  </a:ext>
                </a:extLst>
              </p:cNvPr>
              <p:cNvSpPr>
                <a:spLocks/>
              </p:cNvSpPr>
              <p:nvPr/>
            </p:nvSpPr>
            <p:spPr bwMode="auto">
              <a:xfrm>
                <a:off x="2288" y="412"/>
                <a:ext cx="1257"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0" name="Freeform 224">
                <a:extLst>
                  <a:ext uri="{FF2B5EF4-FFF2-40B4-BE49-F238E27FC236}">
                    <a16:creationId xmlns:a16="http://schemas.microsoft.com/office/drawing/2014/main" id="{77CD2F0D-CF17-46CA-8741-378CAE29991E}"/>
                  </a:ext>
                </a:extLst>
              </p:cNvPr>
              <p:cNvSpPr>
                <a:spLocks noEditPoints="1"/>
              </p:cNvSpPr>
              <p:nvPr/>
            </p:nvSpPr>
            <p:spPr bwMode="auto">
              <a:xfrm>
                <a:off x="2273" y="397"/>
                <a:ext cx="1286"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1" name="Rectangle 223">
                <a:extLst>
                  <a:ext uri="{FF2B5EF4-FFF2-40B4-BE49-F238E27FC236}">
                    <a16:creationId xmlns:a16="http://schemas.microsoft.com/office/drawing/2014/main" id="{2E01DA67-6D6C-4CF5-9C60-57F9A9279ADA}"/>
                  </a:ext>
                </a:extLst>
              </p:cNvPr>
              <p:cNvSpPr>
                <a:spLocks noChangeArrowheads="1"/>
              </p:cNvSpPr>
              <p:nvPr/>
            </p:nvSpPr>
            <p:spPr bwMode="auto">
              <a:xfrm>
                <a:off x="2613" y="626"/>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2" name="Rectangle 222">
                <a:extLst>
                  <a:ext uri="{FF2B5EF4-FFF2-40B4-BE49-F238E27FC236}">
                    <a16:creationId xmlns:a16="http://schemas.microsoft.com/office/drawing/2014/main" id="{D4E93AAC-B79C-4FB6-B1C5-F35B78FBF464}"/>
                  </a:ext>
                </a:extLst>
              </p:cNvPr>
              <p:cNvSpPr>
                <a:spLocks noChangeArrowheads="1"/>
              </p:cNvSpPr>
              <p:nvPr/>
            </p:nvSpPr>
            <p:spPr bwMode="auto">
              <a:xfrm>
                <a:off x="2819" y="960"/>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3" name="Rectangle 221">
                <a:extLst>
                  <a:ext uri="{FF2B5EF4-FFF2-40B4-BE49-F238E27FC236}">
                    <a16:creationId xmlns:a16="http://schemas.microsoft.com/office/drawing/2014/main" id="{4C1260A3-FCB9-4B53-B873-D8B63A295F8A}"/>
                  </a:ext>
                </a:extLst>
              </p:cNvPr>
              <p:cNvSpPr>
                <a:spLocks noChangeArrowheads="1"/>
              </p:cNvSpPr>
              <p:nvPr/>
            </p:nvSpPr>
            <p:spPr bwMode="auto">
              <a:xfrm>
                <a:off x="2613" y="1745"/>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4" name="Rectangle 220">
                <a:extLst>
                  <a:ext uri="{FF2B5EF4-FFF2-40B4-BE49-F238E27FC236}">
                    <a16:creationId xmlns:a16="http://schemas.microsoft.com/office/drawing/2014/main" id="{0E006504-B4EE-44D4-BBB9-DCCEB37FE443}"/>
                  </a:ext>
                </a:extLst>
              </p:cNvPr>
              <p:cNvSpPr>
                <a:spLocks noChangeArrowheads="1"/>
              </p:cNvSpPr>
              <p:nvPr/>
            </p:nvSpPr>
            <p:spPr bwMode="auto">
              <a:xfrm>
                <a:off x="2819" y="2078"/>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5" name="Freeform 219">
                <a:extLst>
                  <a:ext uri="{FF2B5EF4-FFF2-40B4-BE49-F238E27FC236}">
                    <a16:creationId xmlns:a16="http://schemas.microsoft.com/office/drawing/2014/main" id="{34FEA04F-D0BB-49C8-A13C-6D3EB68E2FEC}"/>
                  </a:ext>
                </a:extLst>
              </p:cNvPr>
              <p:cNvSpPr>
                <a:spLocks/>
              </p:cNvSpPr>
              <p:nvPr/>
            </p:nvSpPr>
            <p:spPr bwMode="auto">
              <a:xfrm>
                <a:off x="3613" y="1501"/>
                <a:ext cx="1257"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6" name="Freeform 218">
                <a:extLst>
                  <a:ext uri="{FF2B5EF4-FFF2-40B4-BE49-F238E27FC236}">
                    <a16:creationId xmlns:a16="http://schemas.microsoft.com/office/drawing/2014/main" id="{E13E2BB9-31A8-4441-B91A-8C72B110CAE3}"/>
                  </a:ext>
                </a:extLst>
              </p:cNvPr>
              <p:cNvSpPr>
                <a:spLocks noEditPoints="1"/>
              </p:cNvSpPr>
              <p:nvPr/>
            </p:nvSpPr>
            <p:spPr bwMode="auto">
              <a:xfrm>
                <a:off x="3599" y="1486"/>
                <a:ext cx="1286"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7" name="Rectangle 217">
                <a:extLst>
                  <a:ext uri="{FF2B5EF4-FFF2-40B4-BE49-F238E27FC236}">
                    <a16:creationId xmlns:a16="http://schemas.microsoft.com/office/drawing/2014/main" id="{F44FF9B6-51C1-43C6-B998-081DE711C1B1}"/>
                  </a:ext>
                </a:extLst>
              </p:cNvPr>
              <p:cNvSpPr>
                <a:spLocks noChangeArrowheads="1"/>
              </p:cNvSpPr>
              <p:nvPr/>
            </p:nvSpPr>
            <p:spPr bwMode="auto">
              <a:xfrm>
                <a:off x="3976" y="1745"/>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8" name="Rectangle 216">
                <a:extLst>
                  <a:ext uri="{FF2B5EF4-FFF2-40B4-BE49-F238E27FC236}">
                    <a16:creationId xmlns:a16="http://schemas.microsoft.com/office/drawing/2014/main" id="{5CD78B69-F2B5-4793-878C-1E8FFD125BAE}"/>
                  </a:ext>
                </a:extLst>
              </p:cNvPr>
              <p:cNvSpPr>
                <a:spLocks noChangeArrowheads="1"/>
              </p:cNvSpPr>
              <p:nvPr/>
            </p:nvSpPr>
            <p:spPr bwMode="auto">
              <a:xfrm>
                <a:off x="4182" y="2078"/>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2935D2DC-1F84-4290-82D3-0480D7AED4E8}"/>
                </a:ext>
              </a:extLst>
            </p:cNvPr>
            <p:cNvSpPr txBox="1"/>
            <p:nvPr/>
          </p:nvSpPr>
          <p:spPr>
            <a:xfrm>
              <a:off x="4948928" y="1265567"/>
              <a:ext cx="202460"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不具合有</a:t>
              </a:r>
            </a:p>
          </p:txBody>
        </p:sp>
        <p:sp>
          <p:nvSpPr>
            <p:cNvPr id="9" name="テキスト ボックス 8">
              <a:extLst>
                <a:ext uri="{FF2B5EF4-FFF2-40B4-BE49-F238E27FC236}">
                  <a16:creationId xmlns:a16="http://schemas.microsoft.com/office/drawing/2014/main" id="{75B5297A-3E79-4924-ABA4-8643E8F7DCC6}"/>
                </a:ext>
              </a:extLst>
            </p:cNvPr>
            <p:cNvSpPr txBox="1"/>
            <p:nvPr/>
          </p:nvSpPr>
          <p:spPr>
            <a:xfrm>
              <a:off x="4947182" y="2044415"/>
              <a:ext cx="189865"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不具合無</a:t>
              </a:r>
            </a:p>
          </p:txBody>
        </p:sp>
        <p:sp>
          <p:nvSpPr>
            <p:cNvPr id="10" name="テキスト ボックス 9">
              <a:extLst>
                <a:ext uri="{FF2B5EF4-FFF2-40B4-BE49-F238E27FC236}">
                  <a16:creationId xmlns:a16="http://schemas.microsoft.com/office/drawing/2014/main" id="{6F924EEC-CF6A-44A5-901A-408EA7DB225D}"/>
                </a:ext>
              </a:extLst>
            </p:cNvPr>
            <p:cNvSpPr txBox="1"/>
            <p:nvPr/>
          </p:nvSpPr>
          <p:spPr>
            <a:xfrm>
              <a:off x="4755271" y="1632893"/>
              <a:ext cx="334700"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点検結果</a:t>
              </a:r>
            </a:p>
          </p:txBody>
        </p:sp>
      </p:grpSp>
      <p:sp>
        <p:nvSpPr>
          <p:cNvPr id="49" name="角丸四角形 143">
            <a:extLst>
              <a:ext uri="{FF2B5EF4-FFF2-40B4-BE49-F238E27FC236}">
                <a16:creationId xmlns:a16="http://schemas.microsoft.com/office/drawing/2014/main" id="{A779C470-8F30-485C-BF7D-1BE001491E03}"/>
              </a:ext>
            </a:extLst>
          </p:cNvPr>
          <p:cNvSpPr/>
          <p:nvPr/>
        </p:nvSpPr>
        <p:spPr>
          <a:xfrm>
            <a:off x="4846314" y="1394231"/>
            <a:ext cx="4003995" cy="6254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重点化の考え方</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rtl="0" fontAlgn="base"/>
            <a:r>
              <a:rPr lang="ja-JP" altLang="en-US" sz="1050" kern="100" dirty="0">
                <a:solidFill>
                  <a:srgbClr val="0000FF"/>
                </a:solidFill>
                <a:effectLst/>
                <a:latin typeface="Meiryo UI" panose="020B0604030504040204" pitchFamily="50" charset="-128"/>
                <a:ea typeface="Meiryo UI" panose="020B0604030504040204" pitchFamily="50" charset="-128"/>
                <a:cs typeface="Times New Roman"/>
              </a:rPr>
              <a:t>　　</a:t>
            </a:r>
            <a:r>
              <a:rPr lang="x-none" altLang="ja-JP" sz="1200" b="0" i="0" u="none" strike="noStrike" dirty="0">
                <a:solidFill>
                  <a:srgbClr val="000000"/>
                </a:solidFill>
                <a:effectLst/>
                <a:latin typeface="Meiryo UI" panose="020B0604030504040204" pitchFamily="50" charset="-128"/>
                <a:ea typeface="Meiryo UI" panose="020B0604030504040204" pitchFamily="50" charset="-128"/>
              </a:rPr>
              <a:t>道路関連設備は、稼働しないときの影響が大きいため、</a:t>
            </a:r>
            <a:r>
              <a:rPr lang="en-US" altLang="ja-JP" sz="1200" b="0" i="0" dirty="0">
                <a:solidFill>
                  <a:srgbClr val="000000"/>
                </a:solidFill>
                <a:effectLst/>
                <a:latin typeface="Meiryo UI" panose="020B0604030504040204" pitchFamily="50" charset="-128"/>
                <a:ea typeface="Meiryo UI" panose="020B0604030504040204" pitchFamily="50" charset="-128"/>
              </a:rPr>
              <a:t>​</a:t>
            </a:r>
            <a:r>
              <a:rPr lang="x-none" altLang="ja-JP" sz="1200" b="0" i="0" u="none" strike="noStrike" dirty="0">
                <a:solidFill>
                  <a:srgbClr val="000000"/>
                </a:solidFill>
                <a:effectLst/>
                <a:latin typeface="Meiryo UI" panose="020B0604030504040204" pitchFamily="50" charset="-128"/>
                <a:ea typeface="Meiryo UI" panose="020B0604030504040204" pitchFamily="50" charset="-128"/>
              </a:rPr>
              <a:t>健全</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rtl="0" fontAlgn="base"/>
            <a:r>
              <a:rPr lang="ja-JP" altLang="en-US" sz="1200" dirty="0">
                <a:solidFill>
                  <a:srgbClr val="000000"/>
                </a:solidFill>
                <a:latin typeface="Meiryo UI" panose="020B0604030504040204" pitchFamily="50" charset="-128"/>
                <a:ea typeface="Meiryo UI" panose="020B0604030504040204" pitchFamily="50" charset="-128"/>
              </a:rPr>
              <a:t>　　</a:t>
            </a:r>
            <a:r>
              <a:rPr lang="x-none" altLang="ja-JP" sz="1200" b="0" i="0" u="none" strike="noStrike" dirty="0">
                <a:solidFill>
                  <a:srgbClr val="000000"/>
                </a:solidFill>
                <a:effectLst/>
                <a:latin typeface="Meiryo UI" panose="020B0604030504040204" pitchFamily="50" charset="-128"/>
                <a:ea typeface="Meiryo UI" panose="020B0604030504040204" pitchFamily="50" charset="-128"/>
              </a:rPr>
              <a:t>度と社会的影響度を評価し、修繕(補修)を</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実施</a:t>
            </a:r>
            <a:r>
              <a:rPr lang="x-none"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ja-JP" sz="1200" b="0" i="0" dirty="0">
                <a:solidFill>
                  <a:srgbClr val="000000"/>
                </a:solidFill>
                <a:effectLst/>
                <a:latin typeface="Meiryo UI" panose="020B0604030504040204" pitchFamily="50" charset="-128"/>
                <a:ea typeface="Meiryo UI" panose="020B0604030504040204" pitchFamily="50" charset="-128"/>
              </a:rPr>
              <a:t>​</a:t>
            </a:r>
          </a:p>
          <a:p>
            <a:pPr algn="just">
              <a:defRPr/>
            </a:pP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0" name="グループ化 49">
            <a:extLst>
              <a:ext uri="{FF2B5EF4-FFF2-40B4-BE49-F238E27FC236}">
                <a16:creationId xmlns:a16="http://schemas.microsoft.com/office/drawing/2014/main" id="{DE904AE2-2433-4CBD-BB79-E96CD0B361DB}"/>
              </a:ext>
            </a:extLst>
          </p:cNvPr>
          <p:cNvGrpSpPr/>
          <p:nvPr/>
        </p:nvGrpSpPr>
        <p:grpSpPr>
          <a:xfrm>
            <a:off x="4495693" y="2115063"/>
            <a:ext cx="4280540" cy="2702919"/>
            <a:chOff x="5368013" y="4224149"/>
            <a:chExt cx="3492500" cy="2346636"/>
          </a:xfrm>
        </p:grpSpPr>
        <p:grpSp>
          <p:nvGrpSpPr>
            <p:cNvPr id="51" name="Group 287">
              <a:extLst>
                <a:ext uri="{FF2B5EF4-FFF2-40B4-BE49-F238E27FC236}">
                  <a16:creationId xmlns:a16="http://schemas.microsoft.com/office/drawing/2014/main" id="{61AC502B-7614-45EA-814C-5283D5F5EFC3}"/>
                </a:ext>
              </a:extLst>
            </p:cNvPr>
            <p:cNvGrpSpPr>
              <a:grpSpLocks noChangeAspect="1"/>
            </p:cNvGrpSpPr>
            <p:nvPr/>
          </p:nvGrpSpPr>
          <p:grpSpPr bwMode="auto">
            <a:xfrm>
              <a:off x="5368013" y="4224149"/>
              <a:ext cx="3492500" cy="2346636"/>
              <a:chOff x="-102" y="-323"/>
              <a:chExt cx="5500" cy="3696"/>
            </a:xfrm>
          </p:grpSpPr>
          <p:sp>
            <p:nvSpPr>
              <p:cNvPr id="55" name="AutoShape 320">
                <a:extLst>
                  <a:ext uri="{FF2B5EF4-FFF2-40B4-BE49-F238E27FC236}">
                    <a16:creationId xmlns:a16="http://schemas.microsoft.com/office/drawing/2014/main" id="{3F3B6D51-EBEE-4D77-A3AD-DD9DACC3DE1C}"/>
                  </a:ext>
                </a:extLst>
              </p:cNvPr>
              <p:cNvSpPr>
                <a:spLocks noChangeAspect="1" noChangeArrowheads="1" noTextEdit="1"/>
              </p:cNvSpPr>
              <p:nvPr/>
            </p:nvSpPr>
            <p:spPr bwMode="auto">
              <a:xfrm>
                <a:off x="-102" y="-323"/>
                <a:ext cx="5500" cy="3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319">
                <a:extLst>
                  <a:ext uri="{FF2B5EF4-FFF2-40B4-BE49-F238E27FC236}">
                    <a16:creationId xmlns:a16="http://schemas.microsoft.com/office/drawing/2014/main" id="{65B56F6B-55AC-4B0B-8144-F4BE96CA41C6}"/>
                  </a:ext>
                </a:extLst>
              </p:cNvPr>
              <p:cNvSpPr>
                <a:spLocks/>
              </p:cNvSpPr>
              <p:nvPr/>
            </p:nvSpPr>
            <p:spPr bwMode="auto">
              <a:xfrm>
                <a:off x="1013" y="412"/>
                <a:ext cx="1260"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pattFill prst="ltDnDiag">
                <a:fgClr>
                  <a:srgbClr val="4472C4"/>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7" name="Freeform 318">
                <a:extLst>
                  <a:ext uri="{FF2B5EF4-FFF2-40B4-BE49-F238E27FC236}">
                    <a16:creationId xmlns:a16="http://schemas.microsoft.com/office/drawing/2014/main" id="{333A8E35-8E0D-4B00-804E-2E2CB3BA3AFD}"/>
                  </a:ext>
                </a:extLst>
              </p:cNvPr>
              <p:cNvSpPr>
                <a:spLocks noEditPoints="1"/>
              </p:cNvSpPr>
              <p:nvPr/>
            </p:nvSpPr>
            <p:spPr bwMode="auto">
              <a:xfrm>
                <a:off x="999"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8" name="Freeform 317">
                <a:extLst>
                  <a:ext uri="{FF2B5EF4-FFF2-40B4-BE49-F238E27FC236}">
                    <a16:creationId xmlns:a16="http://schemas.microsoft.com/office/drawing/2014/main" id="{B8673071-CEE3-4263-A7B9-D85558728086}"/>
                  </a:ext>
                </a:extLst>
              </p:cNvPr>
              <p:cNvSpPr>
                <a:spLocks noEditPoints="1"/>
              </p:cNvSpPr>
              <p:nvPr/>
            </p:nvSpPr>
            <p:spPr bwMode="auto">
              <a:xfrm>
                <a:off x="821" y="226"/>
                <a:ext cx="228" cy="2447"/>
              </a:xfrm>
              <a:custGeom>
                <a:avLst/>
                <a:gdLst>
                  <a:gd name="T0" fmla="*/ 145 w 371"/>
                  <a:gd name="T1" fmla="*/ 3992 h 3992"/>
                  <a:gd name="T2" fmla="*/ 145 w 371"/>
                  <a:gd name="T3" fmla="*/ 80 h 3992"/>
                  <a:gd name="T4" fmla="*/ 225 w 371"/>
                  <a:gd name="T5" fmla="*/ 80 h 3992"/>
                  <a:gd name="T6" fmla="*/ 225 w 371"/>
                  <a:gd name="T7" fmla="*/ 3992 h 3992"/>
                  <a:gd name="T8" fmla="*/ 145 w 371"/>
                  <a:gd name="T9" fmla="*/ 3992 h 3992"/>
                  <a:gd name="T10" fmla="*/ 11 w 371"/>
                  <a:gd name="T11" fmla="*/ 300 h 3992"/>
                  <a:gd name="T12" fmla="*/ 185 w 371"/>
                  <a:gd name="T13" fmla="*/ 0 h 3992"/>
                  <a:gd name="T14" fmla="*/ 360 w 371"/>
                  <a:gd name="T15" fmla="*/ 300 h 3992"/>
                  <a:gd name="T16" fmla="*/ 346 w 371"/>
                  <a:gd name="T17" fmla="*/ 354 h 3992"/>
                  <a:gd name="T18" fmla="*/ 291 w 371"/>
                  <a:gd name="T19" fmla="*/ 340 h 3992"/>
                  <a:gd name="T20" fmla="*/ 151 w 371"/>
                  <a:gd name="T21" fmla="*/ 100 h 3992"/>
                  <a:gd name="T22" fmla="*/ 220 w 371"/>
                  <a:gd name="T23" fmla="*/ 100 h 3992"/>
                  <a:gd name="T24" fmla="*/ 80 w 371"/>
                  <a:gd name="T25" fmla="*/ 340 h 3992"/>
                  <a:gd name="T26" fmla="*/ 25 w 371"/>
                  <a:gd name="T27" fmla="*/ 354 h 3992"/>
                  <a:gd name="T28" fmla="*/ 11 w 371"/>
                  <a:gd name="T29" fmla="*/ 300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1" h="3992">
                    <a:moveTo>
                      <a:pt x="145" y="3992"/>
                    </a:moveTo>
                    <a:lnTo>
                      <a:pt x="145" y="80"/>
                    </a:lnTo>
                    <a:lnTo>
                      <a:pt x="225" y="80"/>
                    </a:lnTo>
                    <a:lnTo>
                      <a:pt x="225" y="3992"/>
                    </a:lnTo>
                    <a:lnTo>
                      <a:pt x="145" y="3992"/>
                    </a:lnTo>
                    <a:close/>
                    <a:moveTo>
                      <a:pt x="11" y="300"/>
                    </a:moveTo>
                    <a:lnTo>
                      <a:pt x="185" y="0"/>
                    </a:lnTo>
                    <a:lnTo>
                      <a:pt x="360" y="300"/>
                    </a:lnTo>
                    <a:cubicBezTo>
                      <a:pt x="371" y="319"/>
                      <a:pt x="365" y="343"/>
                      <a:pt x="346" y="354"/>
                    </a:cubicBezTo>
                    <a:cubicBezTo>
                      <a:pt x="327" y="365"/>
                      <a:pt x="302" y="359"/>
                      <a:pt x="291" y="340"/>
                    </a:cubicBezTo>
                    <a:lnTo>
                      <a:pt x="151" y="100"/>
                    </a:lnTo>
                    <a:lnTo>
                      <a:pt x="220" y="100"/>
                    </a:lnTo>
                    <a:lnTo>
                      <a:pt x="80" y="340"/>
                    </a:lnTo>
                    <a:cubicBezTo>
                      <a:pt x="69" y="359"/>
                      <a:pt x="44" y="365"/>
                      <a:pt x="25" y="354"/>
                    </a:cubicBezTo>
                    <a:cubicBezTo>
                      <a:pt x="6" y="343"/>
                      <a:pt x="0" y="319"/>
                      <a:pt x="11" y="300"/>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9" name="Freeform 316">
                <a:extLst>
                  <a:ext uri="{FF2B5EF4-FFF2-40B4-BE49-F238E27FC236}">
                    <a16:creationId xmlns:a16="http://schemas.microsoft.com/office/drawing/2014/main" id="{44DF84A2-AAB5-47F7-ADF4-72AEDB1AA548}"/>
                  </a:ext>
                </a:extLst>
              </p:cNvPr>
              <p:cNvSpPr>
                <a:spLocks noEditPoints="1"/>
              </p:cNvSpPr>
              <p:nvPr/>
            </p:nvSpPr>
            <p:spPr bwMode="auto">
              <a:xfrm>
                <a:off x="935" y="2554"/>
                <a:ext cx="4166" cy="228"/>
              </a:xfrm>
              <a:custGeom>
                <a:avLst/>
                <a:gdLst>
                  <a:gd name="T0" fmla="*/ 0 w 6775"/>
                  <a:gd name="T1" fmla="*/ 145 h 371"/>
                  <a:gd name="T2" fmla="*/ 6696 w 6775"/>
                  <a:gd name="T3" fmla="*/ 145 h 371"/>
                  <a:gd name="T4" fmla="*/ 6696 w 6775"/>
                  <a:gd name="T5" fmla="*/ 225 h 371"/>
                  <a:gd name="T6" fmla="*/ 0 w 6775"/>
                  <a:gd name="T7" fmla="*/ 225 h 371"/>
                  <a:gd name="T8" fmla="*/ 0 w 6775"/>
                  <a:gd name="T9" fmla="*/ 145 h 371"/>
                  <a:gd name="T10" fmla="*/ 6476 w 6775"/>
                  <a:gd name="T11" fmla="*/ 11 h 371"/>
                  <a:gd name="T12" fmla="*/ 6775 w 6775"/>
                  <a:gd name="T13" fmla="*/ 185 h 371"/>
                  <a:gd name="T14" fmla="*/ 6476 w 6775"/>
                  <a:gd name="T15" fmla="*/ 360 h 371"/>
                  <a:gd name="T16" fmla="*/ 6421 w 6775"/>
                  <a:gd name="T17" fmla="*/ 346 h 371"/>
                  <a:gd name="T18" fmla="*/ 6436 w 6775"/>
                  <a:gd name="T19" fmla="*/ 291 h 371"/>
                  <a:gd name="T20" fmla="*/ 6676 w 6775"/>
                  <a:gd name="T21" fmla="*/ 151 h 371"/>
                  <a:gd name="T22" fmla="*/ 6676 w 6775"/>
                  <a:gd name="T23" fmla="*/ 220 h 371"/>
                  <a:gd name="T24" fmla="*/ 6436 w 6775"/>
                  <a:gd name="T25" fmla="*/ 80 h 371"/>
                  <a:gd name="T26" fmla="*/ 6421 w 6775"/>
                  <a:gd name="T27" fmla="*/ 25 h 371"/>
                  <a:gd name="T28" fmla="*/ 6476 w 6775"/>
                  <a:gd name="T29" fmla="*/ 1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5" h="371">
                    <a:moveTo>
                      <a:pt x="0" y="145"/>
                    </a:moveTo>
                    <a:lnTo>
                      <a:pt x="6696" y="145"/>
                    </a:lnTo>
                    <a:lnTo>
                      <a:pt x="6696" y="225"/>
                    </a:lnTo>
                    <a:lnTo>
                      <a:pt x="0" y="225"/>
                    </a:lnTo>
                    <a:lnTo>
                      <a:pt x="0" y="145"/>
                    </a:lnTo>
                    <a:close/>
                    <a:moveTo>
                      <a:pt x="6476" y="11"/>
                    </a:moveTo>
                    <a:lnTo>
                      <a:pt x="6775" y="185"/>
                    </a:lnTo>
                    <a:lnTo>
                      <a:pt x="6476" y="360"/>
                    </a:lnTo>
                    <a:cubicBezTo>
                      <a:pt x="6457" y="371"/>
                      <a:pt x="6433" y="365"/>
                      <a:pt x="6421" y="346"/>
                    </a:cubicBezTo>
                    <a:cubicBezTo>
                      <a:pt x="6410" y="327"/>
                      <a:pt x="6417" y="302"/>
                      <a:pt x="6436" y="291"/>
                    </a:cubicBezTo>
                    <a:lnTo>
                      <a:pt x="6676" y="151"/>
                    </a:lnTo>
                    <a:lnTo>
                      <a:pt x="6676" y="220"/>
                    </a:lnTo>
                    <a:lnTo>
                      <a:pt x="6436" y="80"/>
                    </a:lnTo>
                    <a:cubicBezTo>
                      <a:pt x="6417" y="69"/>
                      <a:pt x="6410" y="44"/>
                      <a:pt x="6421" y="25"/>
                    </a:cubicBezTo>
                    <a:cubicBezTo>
                      <a:pt x="6433" y="6"/>
                      <a:pt x="6457" y="0"/>
                      <a:pt x="6476" y="11"/>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0" name="Rectangle 315">
                <a:extLst>
                  <a:ext uri="{FF2B5EF4-FFF2-40B4-BE49-F238E27FC236}">
                    <a16:creationId xmlns:a16="http://schemas.microsoft.com/office/drawing/2014/main" id="{AA12D2E4-BF4B-455A-A7D4-51D28B688546}"/>
                  </a:ext>
                </a:extLst>
              </p:cNvPr>
              <p:cNvSpPr>
                <a:spLocks noChangeArrowheads="1"/>
              </p:cNvSpPr>
              <p:nvPr/>
            </p:nvSpPr>
            <p:spPr bwMode="auto">
              <a:xfrm>
                <a:off x="620" y="864"/>
                <a:ext cx="2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1" name="Freeform 314">
                <a:extLst>
                  <a:ext uri="{FF2B5EF4-FFF2-40B4-BE49-F238E27FC236}">
                    <a16:creationId xmlns:a16="http://schemas.microsoft.com/office/drawing/2014/main" id="{0CC8B1BB-5FBE-4238-950A-F72B11ECF3D7}"/>
                  </a:ext>
                </a:extLst>
              </p:cNvPr>
              <p:cNvSpPr>
                <a:spLocks/>
              </p:cNvSpPr>
              <p:nvPr/>
            </p:nvSpPr>
            <p:spPr bwMode="auto">
              <a:xfrm>
                <a:off x="1013" y="1510"/>
                <a:ext cx="1260"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2" name="Freeform 313">
                <a:extLst>
                  <a:ext uri="{FF2B5EF4-FFF2-40B4-BE49-F238E27FC236}">
                    <a16:creationId xmlns:a16="http://schemas.microsoft.com/office/drawing/2014/main" id="{B9A22A47-F2F6-487B-9C74-635E0AAB35C8}"/>
                  </a:ext>
                </a:extLst>
              </p:cNvPr>
              <p:cNvSpPr>
                <a:spLocks noEditPoints="1"/>
              </p:cNvSpPr>
              <p:nvPr/>
            </p:nvSpPr>
            <p:spPr bwMode="auto">
              <a:xfrm>
                <a:off x="999" y="1496"/>
                <a:ext cx="1289"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3" name="Freeform 312">
                <a:extLst>
                  <a:ext uri="{FF2B5EF4-FFF2-40B4-BE49-F238E27FC236}">
                    <a16:creationId xmlns:a16="http://schemas.microsoft.com/office/drawing/2014/main" id="{4C4A4ECE-4F84-41ED-954B-29F72B5FA2F5}"/>
                  </a:ext>
                </a:extLst>
              </p:cNvPr>
              <p:cNvSpPr>
                <a:spLocks/>
              </p:cNvSpPr>
              <p:nvPr/>
            </p:nvSpPr>
            <p:spPr bwMode="auto">
              <a:xfrm>
                <a:off x="3690" y="412"/>
                <a:ext cx="1259"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4" name="Freeform 311">
                <a:extLst>
                  <a:ext uri="{FF2B5EF4-FFF2-40B4-BE49-F238E27FC236}">
                    <a16:creationId xmlns:a16="http://schemas.microsoft.com/office/drawing/2014/main" id="{3FB4FEDF-022C-4515-8AB8-8B5678FC95DE}"/>
                  </a:ext>
                </a:extLst>
              </p:cNvPr>
              <p:cNvSpPr>
                <a:spLocks noEditPoints="1"/>
              </p:cNvSpPr>
              <p:nvPr/>
            </p:nvSpPr>
            <p:spPr bwMode="auto">
              <a:xfrm>
                <a:off x="3675"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5" name="Rectangle 310">
                <a:extLst>
                  <a:ext uri="{FF2B5EF4-FFF2-40B4-BE49-F238E27FC236}">
                    <a16:creationId xmlns:a16="http://schemas.microsoft.com/office/drawing/2014/main" id="{CB0F3801-F143-4705-B1BF-4F37127595E8}"/>
                  </a:ext>
                </a:extLst>
              </p:cNvPr>
              <p:cNvSpPr>
                <a:spLocks noChangeArrowheads="1"/>
              </p:cNvSpPr>
              <p:nvPr/>
            </p:nvSpPr>
            <p:spPr bwMode="auto">
              <a:xfrm>
                <a:off x="3902" y="760"/>
                <a:ext cx="2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最</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6" name="Rectangle 309">
                <a:extLst>
                  <a:ext uri="{FF2B5EF4-FFF2-40B4-BE49-F238E27FC236}">
                    <a16:creationId xmlns:a16="http://schemas.microsoft.com/office/drawing/2014/main" id="{C278AE34-63F7-46D9-A083-ADD56D58BA36}"/>
                  </a:ext>
                </a:extLst>
              </p:cNvPr>
              <p:cNvSpPr>
                <a:spLocks noChangeArrowheads="1"/>
              </p:cNvSpPr>
              <p:nvPr/>
            </p:nvSpPr>
            <p:spPr bwMode="auto">
              <a:xfrm>
                <a:off x="4109" y="760"/>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7" name="Rectangle 308">
                <a:extLst>
                  <a:ext uri="{FF2B5EF4-FFF2-40B4-BE49-F238E27FC236}">
                    <a16:creationId xmlns:a16="http://schemas.microsoft.com/office/drawing/2014/main" id="{061CE119-A4F9-48C4-884C-4371D84F1B1A}"/>
                  </a:ext>
                </a:extLst>
              </p:cNvPr>
              <p:cNvSpPr>
                <a:spLocks noChangeArrowheads="1"/>
              </p:cNvSpPr>
              <p:nvPr/>
            </p:nvSpPr>
            <p:spPr bwMode="auto">
              <a:xfrm>
                <a:off x="1338" y="760"/>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8" name="Rectangle 307">
                <a:extLst>
                  <a:ext uri="{FF2B5EF4-FFF2-40B4-BE49-F238E27FC236}">
                    <a16:creationId xmlns:a16="http://schemas.microsoft.com/office/drawing/2014/main" id="{53957106-C04C-4DF6-AD25-387AEC604FE0}"/>
                  </a:ext>
                </a:extLst>
              </p:cNvPr>
              <p:cNvSpPr>
                <a:spLocks noChangeArrowheads="1"/>
              </p:cNvSpPr>
              <p:nvPr/>
            </p:nvSpPr>
            <p:spPr bwMode="auto">
              <a:xfrm>
                <a:off x="1436" y="1885"/>
                <a:ext cx="4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標準</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9" name="Rectangle 305">
                <a:extLst>
                  <a:ext uri="{FF2B5EF4-FFF2-40B4-BE49-F238E27FC236}">
                    <a16:creationId xmlns:a16="http://schemas.microsoft.com/office/drawing/2014/main" id="{8094E51A-327F-48B5-AF14-2028BE532E13}"/>
                  </a:ext>
                </a:extLst>
              </p:cNvPr>
              <p:cNvSpPr>
                <a:spLocks noChangeArrowheads="1"/>
              </p:cNvSpPr>
              <p:nvPr/>
            </p:nvSpPr>
            <p:spPr bwMode="auto">
              <a:xfrm>
                <a:off x="1933" y="3131"/>
                <a:ext cx="218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社会的影響度の点数合計</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0" name="Rectangle 303">
                <a:extLst>
                  <a:ext uri="{FF2B5EF4-FFF2-40B4-BE49-F238E27FC236}">
                    <a16:creationId xmlns:a16="http://schemas.microsoft.com/office/drawing/2014/main" id="{37AA5EA9-65FC-41F4-96FE-75D4C9DAAE4D}"/>
                  </a:ext>
                </a:extLst>
              </p:cNvPr>
              <p:cNvSpPr>
                <a:spLocks noChangeArrowheads="1"/>
              </p:cNvSpPr>
              <p:nvPr/>
            </p:nvSpPr>
            <p:spPr bwMode="auto">
              <a:xfrm>
                <a:off x="620" y="1976"/>
                <a:ext cx="2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1" name="Freeform 302">
                <a:extLst>
                  <a:ext uri="{FF2B5EF4-FFF2-40B4-BE49-F238E27FC236}">
                    <a16:creationId xmlns:a16="http://schemas.microsoft.com/office/drawing/2014/main" id="{F6925F68-036F-4451-A63E-BCECBA04C473}"/>
                  </a:ext>
                </a:extLst>
              </p:cNvPr>
              <p:cNvSpPr>
                <a:spLocks/>
              </p:cNvSpPr>
              <p:nvPr/>
            </p:nvSpPr>
            <p:spPr bwMode="auto">
              <a:xfrm>
                <a:off x="2352" y="412"/>
                <a:ext cx="1259"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pattFill prst="ltDnDiag">
                <a:fgClr>
                  <a:srgbClr val="4472C4"/>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2" name="Freeform 301">
                <a:extLst>
                  <a:ext uri="{FF2B5EF4-FFF2-40B4-BE49-F238E27FC236}">
                    <a16:creationId xmlns:a16="http://schemas.microsoft.com/office/drawing/2014/main" id="{89FDB561-1C22-4482-A0AD-622405544653}"/>
                  </a:ext>
                </a:extLst>
              </p:cNvPr>
              <p:cNvSpPr>
                <a:spLocks noEditPoints="1"/>
              </p:cNvSpPr>
              <p:nvPr/>
            </p:nvSpPr>
            <p:spPr bwMode="auto">
              <a:xfrm>
                <a:off x="2337"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3" name="Rectangle 300">
                <a:extLst>
                  <a:ext uri="{FF2B5EF4-FFF2-40B4-BE49-F238E27FC236}">
                    <a16:creationId xmlns:a16="http://schemas.microsoft.com/office/drawing/2014/main" id="{12252596-0D8E-42C3-ADB5-C0A6EB25971C}"/>
                  </a:ext>
                </a:extLst>
              </p:cNvPr>
              <p:cNvSpPr>
                <a:spLocks noChangeArrowheads="1"/>
              </p:cNvSpPr>
              <p:nvPr/>
            </p:nvSpPr>
            <p:spPr bwMode="auto">
              <a:xfrm>
                <a:off x="2673" y="760"/>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4" name="Freeform 299">
                <a:extLst>
                  <a:ext uri="{FF2B5EF4-FFF2-40B4-BE49-F238E27FC236}">
                    <a16:creationId xmlns:a16="http://schemas.microsoft.com/office/drawing/2014/main" id="{61414322-8457-42B9-81B2-A68DD00DA4C3}"/>
                  </a:ext>
                </a:extLst>
              </p:cNvPr>
              <p:cNvSpPr>
                <a:spLocks/>
              </p:cNvSpPr>
              <p:nvPr/>
            </p:nvSpPr>
            <p:spPr bwMode="auto">
              <a:xfrm>
                <a:off x="2352" y="1501"/>
                <a:ext cx="1259"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5" name="Freeform 298">
                <a:extLst>
                  <a:ext uri="{FF2B5EF4-FFF2-40B4-BE49-F238E27FC236}">
                    <a16:creationId xmlns:a16="http://schemas.microsoft.com/office/drawing/2014/main" id="{607F303E-2A70-47BF-86E8-BF6B4A3F158A}"/>
                  </a:ext>
                </a:extLst>
              </p:cNvPr>
              <p:cNvSpPr>
                <a:spLocks noEditPoints="1"/>
              </p:cNvSpPr>
              <p:nvPr/>
            </p:nvSpPr>
            <p:spPr bwMode="auto">
              <a:xfrm>
                <a:off x="2337" y="1486"/>
                <a:ext cx="1289"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6" name="Rectangle 297">
                <a:extLst>
                  <a:ext uri="{FF2B5EF4-FFF2-40B4-BE49-F238E27FC236}">
                    <a16:creationId xmlns:a16="http://schemas.microsoft.com/office/drawing/2014/main" id="{EACA27BA-E1DB-46AD-9676-D14DD3C90EC1}"/>
                  </a:ext>
                </a:extLst>
              </p:cNvPr>
              <p:cNvSpPr>
                <a:spLocks noChangeArrowheads="1"/>
              </p:cNvSpPr>
              <p:nvPr/>
            </p:nvSpPr>
            <p:spPr bwMode="auto">
              <a:xfrm>
                <a:off x="2772" y="1877"/>
                <a:ext cx="4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標準</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7" name="Freeform 296">
                <a:extLst>
                  <a:ext uri="{FF2B5EF4-FFF2-40B4-BE49-F238E27FC236}">
                    <a16:creationId xmlns:a16="http://schemas.microsoft.com/office/drawing/2014/main" id="{5B48A00C-6689-44AE-AEFF-54C01E9D0069}"/>
                  </a:ext>
                </a:extLst>
              </p:cNvPr>
              <p:cNvSpPr>
                <a:spLocks/>
              </p:cNvSpPr>
              <p:nvPr/>
            </p:nvSpPr>
            <p:spPr bwMode="auto">
              <a:xfrm>
                <a:off x="3709" y="1501"/>
                <a:ext cx="1260"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8" name="Freeform 295">
                <a:extLst>
                  <a:ext uri="{FF2B5EF4-FFF2-40B4-BE49-F238E27FC236}">
                    <a16:creationId xmlns:a16="http://schemas.microsoft.com/office/drawing/2014/main" id="{95A87843-5FAE-4CD3-AFCC-CDED1622D6B6}"/>
                  </a:ext>
                </a:extLst>
              </p:cNvPr>
              <p:cNvSpPr>
                <a:spLocks noEditPoints="1"/>
              </p:cNvSpPr>
              <p:nvPr/>
            </p:nvSpPr>
            <p:spPr bwMode="auto">
              <a:xfrm>
                <a:off x="3694" y="1486"/>
                <a:ext cx="1289"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9" name="Rectangle 294">
                <a:extLst>
                  <a:ext uri="{FF2B5EF4-FFF2-40B4-BE49-F238E27FC236}">
                    <a16:creationId xmlns:a16="http://schemas.microsoft.com/office/drawing/2014/main" id="{CC980936-0C6F-4678-86AE-4F3FC0ED1A13}"/>
                  </a:ext>
                </a:extLst>
              </p:cNvPr>
              <p:cNvSpPr>
                <a:spLocks noChangeArrowheads="1"/>
              </p:cNvSpPr>
              <p:nvPr/>
            </p:nvSpPr>
            <p:spPr bwMode="auto">
              <a:xfrm>
                <a:off x="4133" y="1877"/>
                <a:ext cx="4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標準</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0" name="Rectangle 293">
                <a:extLst>
                  <a:ext uri="{FF2B5EF4-FFF2-40B4-BE49-F238E27FC236}">
                    <a16:creationId xmlns:a16="http://schemas.microsoft.com/office/drawing/2014/main" id="{B1BBB70C-CA1E-4005-9663-3FD483C23D8B}"/>
                  </a:ext>
                </a:extLst>
              </p:cNvPr>
              <p:cNvSpPr>
                <a:spLocks noChangeArrowheads="1"/>
              </p:cNvSpPr>
              <p:nvPr/>
            </p:nvSpPr>
            <p:spPr bwMode="auto">
              <a:xfrm>
                <a:off x="1298" y="2844"/>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1" name="Rectangle 292">
                <a:extLst>
                  <a:ext uri="{FF2B5EF4-FFF2-40B4-BE49-F238E27FC236}">
                    <a16:creationId xmlns:a16="http://schemas.microsoft.com/office/drawing/2014/main" id="{8AA3A486-60A5-46D8-87CE-761D7DC11D83}"/>
                  </a:ext>
                </a:extLst>
              </p:cNvPr>
              <p:cNvSpPr>
                <a:spLocks noChangeArrowheads="1"/>
              </p:cNvSpPr>
              <p:nvPr/>
            </p:nvSpPr>
            <p:spPr bwMode="auto">
              <a:xfrm>
                <a:off x="1789" y="286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2" name="Rectangle 291">
                <a:extLst>
                  <a:ext uri="{FF2B5EF4-FFF2-40B4-BE49-F238E27FC236}">
                    <a16:creationId xmlns:a16="http://schemas.microsoft.com/office/drawing/2014/main" id="{CE13BDB7-9F74-4103-BD45-A4F3408AA676}"/>
                  </a:ext>
                </a:extLst>
              </p:cNvPr>
              <p:cNvSpPr>
                <a:spLocks noChangeArrowheads="1"/>
              </p:cNvSpPr>
              <p:nvPr/>
            </p:nvSpPr>
            <p:spPr bwMode="auto">
              <a:xfrm>
                <a:off x="2596" y="2860"/>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3" name="Rectangle 290">
                <a:extLst>
                  <a:ext uri="{FF2B5EF4-FFF2-40B4-BE49-F238E27FC236}">
                    <a16:creationId xmlns:a16="http://schemas.microsoft.com/office/drawing/2014/main" id="{F0BC89E3-3951-4C60-9873-E9F4DD3899C6}"/>
                  </a:ext>
                </a:extLst>
              </p:cNvPr>
              <p:cNvSpPr>
                <a:spLocks noChangeArrowheads="1"/>
              </p:cNvSpPr>
              <p:nvPr/>
            </p:nvSpPr>
            <p:spPr bwMode="auto">
              <a:xfrm>
                <a:off x="3149" y="288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4" name="Rectangle 289">
                <a:extLst>
                  <a:ext uri="{FF2B5EF4-FFF2-40B4-BE49-F238E27FC236}">
                    <a16:creationId xmlns:a16="http://schemas.microsoft.com/office/drawing/2014/main" id="{4E2A50A3-EDFF-46BB-9721-9069F18B6C22}"/>
                  </a:ext>
                </a:extLst>
              </p:cNvPr>
              <p:cNvSpPr>
                <a:spLocks noChangeArrowheads="1"/>
              </p:cNvSpPr>
              <p:nvPr/>
            </p:nvSpPr>
            <p:spPr bwMode="auto">
              <a:xfrm>
                <a:off x="3975" y="2880"/>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5" name="Rectangle 288">
                <a:extLst>
                  <a:ext uri="{FF2B5EF4-FFF2-40B4-BE49-F238E27FC236}">
                    <a16:creationId xmlns:a16="http://schemas.microsoft.com/office/drawing/2014/main" id="{FFD18016-0EB7-4B14-9712-B4BF0DC2B8BD}"/>
                  </a:ext>
                </a:extLst>
              </p:cNvPr>
              <p:cNvSpPr>
                <a:spLocks noChangeArrowheads="1"/>
              </p:cNvSpPr>
              <p:nvPr/>
            </p:nvSpPr>
            <p:spPr bwMode="auto">
              <a:xfrm>
                <a:off x="4526" y="2892"/>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sp>
          <p:nvSpPr>
            <p:cNvPr id="52" name="テキスト ボックス 51">
              <a:extLst>
                <a:ext uri="{FF2B5EF4-FFF2-40B4-BE49-F238E27FC236}">
                  <a16:creationId xmlns:a16="http://schemas.microsoft.com/office/drawing/2014/main" id="{7EC6C133-C6F7-4F8A-8C95-F57E268DE98D}"/>
                </a:ext>
              </a:extLst>
            </p:cNvPr>
            <p:cNvSpPr txBox="1"/>
            <p:nvPr/>
          </p:nvSpPr>
          <p:spPr>
            <a:xfrm>
              <a:off x="5480068" y="4669194"/>
              <a:ext cx="334700" cy="147732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不具合発生の可能性</a:t>
              </a:r>
            </a:p>
          </p:txBody>
        </p:sp>
        <p:sp>
          <p:nvSpPr>
            <p:cNvPr id="53" name="テキスト ボックス 52">
              <a:extLst>
                <a:ext uri="{FF2B5EF4-FFF2-40B4-BE49-F238E27FC236}">
                  <a16:creationId xmlns:a16="http://schemas.microsoft.com/office/drawing/2014/main" id="{7E7ABD0D-A3DB-43E3-9766-4AE892916CE2}"/>
                </a:ext>
              </a:extLst>
            </p:cNvPr>
            <p:cNvSpPr txBox="1"/>
            <p:nvPr/>
          </p:nvSpPr>
          <p:spPr>
            <a:xfrm>
              <a:off x="5642973" y="4871522"/>
              <a:ext cx="334700"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大</a:t>
              </a:r>
              <a:endParaRPr kumimoji="1" lang="ja-JP" altLang="en-US" sz="8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696D8E9-3138-452F-9252-E11B28C55A64}"/>
                </a:ext>
              </a:extLst>
            </p:cNvPr>
            <p:cNvSpPr txBox="1"/>
            <p:nvPr/>
          </p:nvSpPr>
          <p:spPr>
            <a:xfrm>
              <a:off x="5658383" y="5631723"/>
              <a:ext cx="33470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小</a:t>
              </a:r>
            </a:p>
          </p:txBody>
        </p:sp>
      </p:grpSp>
      <p:sp>
        <p:nvSpPr>
          <p:cNvPr id="88" name="テキスト ボックス 87">
            <a:extLst>
              <a:ext uri="{FF2B5EF4-FFF2-40B4-BE49-F238E27FC236}">
                <a16:creationId xmlns:a16="http://schemas.microsoft.com/office/drawing/2014/main" id="{F85BD25F-2259-6B08-F3FD-9477190679E8}"/>
              </a:ext>
            </a:extLst>
          </p:cNvPr>
          <p:cNvSpPr txBox="1"/>
          <p:nvPr/>
        </p:nvSpPr>
        <p:spPr>
          <a:xfrm>
            <a:off x="7886700" y="9853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
        <p:nvSpPr>
          <p:cNvPr id="90" name="角丸四角形 143">
            <a:extLst>
              <a:ext uri="{FF2B5EF4-FFF2-40B4-BE49-F238E27FC236}">
                <a16:creationId xmlns:a16="http://schemas.microsoft.com/office/drawing/2014/main" id="{3C74702E-4DD6-4509-AAF7-BF9DF6720038}"/>
              </a:ext>
            </a:extLst>
          </p:cNvPr>
          <p:cNvSpPr/>
          <p:nvPr/>
        </p:nvSpPr>
        <p:spPr>
          <a:xfrm>
            <a:off x="5360101" y="5193797"/>
            <a:ext cx="2919098" cy="43102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600" kern="100" dirty="0">
                <a:solidFill>
                  <a:schemeClr val="tx1"/>
                </a:solidFill>
                <a:latin typeface="Meiryo UI" panose="020B0604030504040204" pitchFamily="50" charset="-128"/>
                <a:ea typeface="Meiryo UI" panose="020B0604030504040204" pitchFamily="50" charset="-128"/>
                <a:cs typeface="Times New Roman"/>
              </a:rPr>
              <a:t>道路関連設備の重点化指標</a:t>
            </a: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p>
          <a:p>
            <a:pPr algn="just">
              <a:defRPr/>
            </a:pP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a:rPr>
              <a:t>　</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1" name="角丸四角形 143">
            <a:extLst>
              <a:ext uri="{FF2B5EF4-FFF2-40B4-BE49-F238E27FC236}">
                <a16:creationId xmlns:a16="http://schemas.microsoft.com/office/drawing/2014/main" id="{E16AD763-89A4-4D10-AA45-70FDF1316577}"/>
              </a:ext>
            </a:extLst>
          </p:cNvPr>
          <p:cNvSpPr/>
          <p:nvPr/>
        </p:nvSpPr>
        <p:spPr>
          <a:xfrm>
            <a:off x="1069331" y="5234842"/>
            <a:ext cx="2919098" cy="43102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600" kern="100" dirty="0">
                <a:solidFill>
                  <a:schemeClr val="tx1"/>
                </a:solidFill>
                <a:latin typeface="Meiryo UI" panose="020B0604030504040204" pitchFamily="50" charset="-128"/>
                <a:ea typeface="Meiryo UI" panose="020B0604030504040204" pitchFamily="50" charset="-128"/>
                <a:cs typeface="Times New Roman"/>
              </a:rPr>
              <a:t>不具合発生の可能性</a:t>
            </a: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p>
          <a:p>
            <a:pPr algn="just">
              <a:defRPr/>
            </a:pP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a:rPr>
              <a:t>　</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9763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283533" y="1007660"/>
            <a:ext cx="2751830" cy="523220"/>
          </a:xfrm>
          <a:prstGeom prst="rect">
            <a:avLst/>
          </a:prstGeom>
          <a:noFill/>
          <a:ln w="19050">
            <a:noFill/>
          </a:ln>
        </p:spPr>
        <p:txBody>
          <a:bodyPr wrap="square" rtlCol="0">
            <a:spAutoFit/>
          </a:bodyPr>
          <a:lstStyle/>
          <a:p>
            <a:r>
              <a:rPr lang="en-US" altLang="ja-JP" sz="140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400" kern="100" dirty="0">
                <a:solidFill>
                  <a:srgbClr val="0000FF"/>
                </a:solidFill>
                <a:latin typeface="Meiryo UI" panose="020B0604030504040204" pitchFamily="50" charset="-128"/>
                <a:ea typeface="Meiryo UI" panose="020B0604030504040204" pitchFamily="50" charset="-128"/>
                <a:cs typeface="Times New Roman"/>
              </a:rPr>
              <a:t>社会的影響度の設定</a:t>
            </a:r>
            <a:r>
              <a:rPr lang="en-US" altLang="ja-JP" sz="1400" kern="100" dirty="0">
                <a:solidFill>
                  <a:srgbClr val="0000FF"/>
                </a:solidFill>
                <a:latin typeface="Meiryo UI" panose="020B0604030504040204" pitchFamily="50" charset="-128"/>
                <a:ea typeface="Meiryo UI" panose="020B0604030504040204" pitchFamily="50" charset="-128"/>
                <a:cs typeface="Times New Roman"/>
              </a:rPr>
              <a:t>】</a:t>
            </a:r>
          </a:p>
          <a:p>
            <a:endParaRPr lang="ja-JP" altLang="en-US" sz="1400" dirty="0">
              <a:latin typeface="Meiryo UI" pitchFamily="50" charset="-128"/>
              <a:ea typeface="Meiryo UI" pitchFamily="50" charset="-128"/>
              <a:cs typeface="Meiryo UI" pitchFamily="50" charset="-128"/>
            </a:endParaRP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 name="表 1">
            <a:extLst>
              <a:ext uri="{FF2B5EF4-FFF2-40B4-BE49-F238E27FC236}">
                <a16:creationId xmlns:a16="http://schemas.microsoft.com/office/drawing/2014/main" id="{50190B81-60A2-BBC0-77AE-7CEBC4110BFA}"/>
              </a:ext>
            </a:extLst>
          </p:cNvPr>
          <p:cNvGraphicFramePr>
            <a:graphicFrameLocks noGrp="1"/>
          </p:cNvGraphicFramePr>
          <p:nvPr/>
        </p:nvGraphicFramePr>
        <p:xfrm>
          <a:off x="247287" y="1650526"/>
          <a:ext cx="4118345" cy="5034806"/>
        </p:xfrm>
        <a:graphic>
          <a:graphicData uri="http://schemas.openxmlformats.org/drawingml/2006/table">
            <a:tbl>
              <a:tblPr firstRow="1" firstCol="1" bandRow="1">
                <a:tableStyleId>{5940675A-B579-460E-94D1-54222C63F5DA}</a:tableStyleId>
              </a:tblPr>
              <a:tblGrid>
                <a:gridCol w="1393289">
                  <a:extLst>
                    <a:ext uri="{9D8B030D-6E8A-4147-A177-3AD203B41FA5}">
                      <a16:colId xmlns:a16="http://schemas.microsoft.com/office/drawing/2014/main" val="280011356"/>
                    </a:ext>
                  </a:extLst>
                </a:gridCol>
                <a:gridCol w="1991410">
                  <a:extLst>
                    <a:ext uri="{9D8B030D-6E8A-4147-A177-3AD203B41FA5}">
                      <a16:colId xmlns:a16="http://schemas.microsoft.com/office/drawing/2014/main" val="1424448017"/>
                    </a:ext>
                  </a:extLst>
                </a:gridCol>
                <a:gridCol w="733646">
                  <a:extLst>
                    <a:ext uri="{9D8B030D-6E8A-4147-A177-3AD203B41FA5}">
                      <a16:colId xmlns:a16="http://schemas.microsoft.com/office/drawing/2014/main" val="4141590383"/>
                    </a:ext>
                  </a:extLst>
                </a:gridCol>
              </a:tblGrid>
              <a:tr h="248006">
                <a:tc>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項目</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要素</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ポイント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3062566881"/>
                  </a:ext>
                </a:extLst>
              </a:tr>
              <a:tr h="248006">
                <a:tc rowSpan="5">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交通量</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a:r>
                        <a:rPr lang="en-US" sz="1000" kern="100" dirty="0">
                          <a:solidFill>
                            <a:schemeClr val="tx1"/>
                          </a:solidFill>
                          <a:effectLst/>
                          <a:latin typeface="Meiryo UI" panose="020B0604030504040204" pitchFamily="50" charset="-128"/>
                          <a:ea typeface="Meiryo UI" panose="020B0604030504040204" pitchFamily="50" charset="-128"/>
                        </a:rPr>
                        <a:t>50,000</a:t>
                      </a:r>
                      <a:r>
                        <a:rPr lang="ja-JP" sz="1000" kern="100" dirty="0">
                          <a:solidFill>
                            <a:schemeClr val="tx1"/>
                          </a:solidFill>
                          <a:effectLst/>
                          <a:latin typeface="Meiryo UI" panose="020B0604030504040204" pitchFamily="50" charset="-128"/>
                          <a:ea typeface="Meiryo UI" panose="020B0604030504040204" pitchFamily="50" charset="-128"/>
                        </a:rPr>
                        <a:t>台</a:t>
                      </a:r>
                      <a:r>
                        <a:rPr lang="en-US" sz="1000" kern="100" dirty="0">
                          <a:solidFill>
                            <a:schemeClr val="tx1"/>
                          </a:solidFill>
                          <a:effectLst/>
                          <a:latin typeface="Meiryo UI" panose="020B0604030504040204" pitchFamily="50" charset="-128"/>
                          <a:ea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rPr>
                        <a:t>日以上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20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858602155"/>
                  </a:ext>
                </a:extLst>
              </a:tr>
              <a:tr h="248006">
                <a:tc vMerge="1">
                  <a:txBody>
                    <a:bodyPr/>
                    <a:lstStyle/>
                    <a:p>
                      <a:endParaRPr kumimoji="1" lang="ja-JP" altLang="en-US"/>
                    </a:p>
                  </a:txBody>
                  <a:tcPr/>
                </a:tc>
                <a:tc>
                  <a:txBody>
                    <a:bodyPr/>
                    <a:lstStyle/>
                    <a:p>
                      <a:pPr algn="l"/>
                      <a:r>
                        <a:rPr lang="en-US" sz="1000" kern="100" dirty="0">
                          <a:solidFill>
                            <a:schemeClr val="tx1"/>
                          </a:solidFill>
                          <a:effectLst/>
                          <a:latin typeface="Meiryo UI" panose="020B0604030504040204" pitchFamily="50" charset="-128"/>
                          <a:ea typeface="Meiryo UI" panose="020B0604030504040204" pitchFamily="50" charset="-128"/>
                        </a:rPr>
                        <a:t>20,000</a:t>
                      </a:r>
                      <a:r>
                        <a:rPr lang="ja-JP" sz="1000" kern="100" dirty="0">
                          <a:solidFill>
                            <a:schemeClr val="tx1"/>
                          </a:solidFill>
                          <a:effectLst/>
                          <a:latin typeface="Meiryo UI" panose="020B0604030504040204" pitchFamily="50" charset="-128"/>
                          <a:ea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rPr>
                        <a:t>50,000</a:t>
                      </a:r>
                      <a:r>
                        <a:rPr lang="ja-JP" sz="1000" kern="100" dirty="0">
                          <a:solidFill>
                            <a:schemeClr val="tx1"/>
                          </a:solidFill>
                          <a:effectLst/>
                          <a:latin typeface="Meiryo UI" panose="020B0604030504040204" pitchFamily="50" charset="-128"/>
                          <a:ea typeface="Meiryo UI" panose="020B0604030504040204" pitchFamily="50" charset="-128"/>
                        </a:rPr>
                        <a:t>台未満</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16</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79966920"/>
                  </a:ext>
                </a:extLst>
              </a:tr>
              <a:tr h="248006">
                <a:tc vMerge="1">
                  <a:txBody>
                    <a:bodyPr/>
                    <a:lstStyle/>
                    <a:p>
                      <a:endParaRPr kumimoji="1" lang="ja-JP" altLang="en-US"/>
                    </a:p>
                  </a:txBody>
                  <a:tcPr/>
                </a:tc>
                <a:tc>
                  <a:txBody>
                    <a:bodyPr/>
                    <a:lstStyle/>
                    <a:p>
                      <a:pPr algn="l"/>
                      <a:r>
                        <a:rPr lang="en-US" sz="1000" kern="100" dirty="0">
                          <a:solidFill>
                            <a:schemeClr val="tx1"/>
                          </a:solidFill>
                          <a:effectLst/>
                          <a:latin typeface="Meiryo UI" panose="020B0604030504040204" pitchFamily="50" charset="-128"/>
                          <a:ea typeface="Meiryo UI" panose="020B0604030504040204" pitchFamily="50" charset="-128"/>
                        </a:rPr>
                        <a:t>10,000</a:t>
                      </a:r>
                      <a:r>
                        <a:rPr lang="ja-JP" sz="1000" kern="100" dirty="0">
                          <a:solidFill>
                            <a:schemeClr val="tx1"/>
                          </a:solidFill>
                          <a:effectLst/>
                          <a:latin typeface="Meiryo UI" panose="020B0604030504040204" pitchFamily="50" charset="-128"/>
                          <a:ea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rPr>
                        <a:t>20,000</a:t>
                      </a:r>
                      <a:r>
                        <a:rPr lang="ja-JP" sz="1000" kern="100" dirty="0">
                          <a:solidFill>
                            <a:schemeClr val="tx1"/>
                          </a:solidFill>
                          <a:effectLst/>
                          <a:latin typeface="Meiryo UI" panose="020B0604030504040204" pitchFamily="50" charset="-128"/>
                          <a:ea typeface="Meiryo UI" panose="020B0604030504040204" pitchFamily="50" charset="-128"/>
                        </a:rPr>
                        <a:t>台未満</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33883076"/>
                  </a:ext>
                </a:extLst>
              </a:tr>
              <a:tr h="248006">
                <a:tc vMerge="1">
                  <a:txBody>
                    <a:bodyPr/>
                    <a:lstStyle/>
                    <a:p>
                      <a:endParaRPr kumimoji="1" lang="ja-JP" altLang="en-US"/>
                    </a:p>
                  </a:txBody>
                  <a:tcPr/>
                </a:tc>
                <a:tc>
                  <a:txBody>
                    <a:bodyPr/>
                    <a:lstStyle/>
                    <a:p>
                      <a:pPr algn="l"/>
                      <a:r>
                        <a:rPr lang="en-US" sz="1000" kern="100" dirty="0">
                          <a:solidFill>
                            <a:schemeClr val="tx1"/>
                          </a:solidFill>
                          <a:effectLst/>
                          <a:latin typeface="Meiryo UI" panose="020B0604030504040204" pitchFamily="50" charset="-128"/>
                          <a:ea typeface="Meiryo UI" panose="020B0604030504040204" pitchFamily="50" charset="-128"/>
                        </a:rPr>
                        <a:t>4,000</a:t>
                      </a:r>
                      <a:r>
                        <a:rPr lang="ja-JP" sz="1000" kern="100" dirty="0">
                          <a:solidFill>
                            <a:schemeClr val="tx1"/>
                          </a:solidFill>
                          <a:effectLst/>
                          <a:latin typeface="Meiryo UI" panose="020B0604030504040204" pitchFamily="50" charset="-128"/>
                          <a:ea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rPr>
                        <a:t>10,000</a:t>
                      </a:r>
                      <a:r>
                        <a:rPr lang="ja-JP" sz="1000" kern="100" dirty="0">
                          <a:solidFill>
                            <a:schemeClr val="tx1"/>
                          </a:solidFill>
                          <a:effectLst/>
                          <a:latin typeface="Meiryo UI" panose="020B0604030504040204" pitchFamily="50" charset="-128"/>
                          <a:ea typeface="Meiryo UI" panose="020B0604030504040204" pitchFamily="50" charset="-128"/>
                        </a:rPr>
                        <a:t>台未満</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561728761"/>
                  </a:ext>
                </a:extLst>
              </a:tr>
              <a:tr h="248006">
                <a:tc vMerge="1">
                  <a:txBody>
                    <a:bodyPr/>
                    <a:lstStyle/>
                    <a:p>
                      <a:endParaRPr kumimoji="1" lang="ja-JP" altLang="en-US"/>
                    </a:p>
                  </a:txBody>
                  <a:tcPr/>
                </a:tc>
                <a:tc>
                  <a:txBody>
                    <a:bodyPr/>
                    <a:lstStyle/>
                    <a:p>
                      <a:pPr algn="l"/>
                      <a:r>
                        <a:rPr lang="en-US" sz="1000" kern="100" dirty="0">
                          <a:solidFill>
                            <a:schemeClr val="tx1"/>
                          </a:solidFill>
                          <a:effectLst/>
                          <a:latin typeface="Meiryo UI" panose="020B0604030504040204" pitchFamily="50" charset="-128"/>
                          <a:ea typeface="Meiryo UI" panose="020B0604030504040204" pitchFamily="50" charset="-128"/>
                        </a:rPr>
                        <a:t>4,000</a:t>
                      </a:r>
                      <a:r>
                        <a:rPr lang="ja-JP" sz="1000" kern="100" dirty="0">
                          <a:solidFill>
                            <a:schemeClr val="tx1"/>
                          </a:solidFill>
                          <a:effectLst/>
                          <a:latin typeface="Meiryo UI" panose="020B0604030504040204" pitchFamily="50" charset="-128"/>
                          <a:ea typeface="Meiryo UI" panose="020B0604030504040204" pitchFamily="50" charset="-128"/>
                        </a:rPr>
                        <a:t>台未満</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4</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78463212"/>
                  </a:ext>
                </a:extLst>
              </a:tr>
              <a:tr h="248006">
                <a:tc rowSpan="2">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バス路線の有無</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有り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43527249"/>
                  </a:ext>
                </a:extLst>
              </a:tr>
              <a:tr h="248006">
                <a:tc vMerge="1">
                  <a:txBody>
                    <a:bodyPr/>
                    <a:lstStyle/>
                    <a:p>
                      <a:endParaRPr kumimoji="1" lang="ja-JP" altLang="en-US"/>
                    </a:p>
                  </a:txBody>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無し</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86211810"/>
                  </a:ext>
                </a:extLst>
              </a:tr>
              <a:tr h="248006">
                <a:tc rowSpan="2">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迂回路の有無</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無し</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54967342"/>
                  </a:ext>
                </a:extLst>
              </a:tr>
              <a:tr h="248006">
                <a:tc vMerge="1">
                  <a:txBody>
                    <a:bodyPr/>
                    <a:lstStyle/>
                    <a:p>
                      <a:endParaRPr kumimoji="1" lang="ja-JP" altLang="en-US"/>
                    </a:p>
                  </a:txBody>
                  <a:tcPr/>
                </a:tc>
                <a:tc>
                  <a:txBody>
                    <a:bodyPr/>
                    <a:lstStyle/>
                    <a:p>
                      <a:pPr algn="l"/>
                      <a:r>
                        <a:rPr lang="ja-JP" sz="1000" kern="100">
                          <a:solidFill>
                            <a:schemeClr val="tx1"/>
                          </a:solidFill>
                          <a:effectLst/>
                          <a:latin typeface="Meiryo UI" panose="020B0604030504040204" pitchFamily="50" charset="-128"/>
                          <a:ea typeface="Meiryo UI" panose="020B0604030504040204" pitchFamily="50" charset="-128"/>
                        </a:rPr>
                        <a:t>有り</a:t>
                      </a:r>
                      <a:endParaRPr kumimoji="1" lang="ja-JP" altLang="en-US">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74218901"/>
                  </a:ext>
                </a:extLst>
              </a:tr>
              <a:tr h="248006">
                <a:tc rowSpan="3">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広域緊急交通路</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重点</a:t>
                      </a:r>
                      <a:r>
                        <a:rPr lang="en-US" sz="1000" kern="100" dirty="0">
                          <a:solidFill>
                            <a:schemeClr val="tx1"/>
                          </a:solidFill>
                          <a:effectLst/>
                          <a:latin typeface="Meiryo UI" panose="020B0604030504040204" pitchFamily="50" charset="-128"/>
                          <a:ea typeface="Meiryo UI" panose="020B0604030504040204" pitchFamily="50" charset="-128"/>
                        </a:rPr>
                        <a:t>14</a:t>
                      </a:r>
                      <a:r>
                        <a:rPr lang="ja-JP" sz="1000" kern="100" dirty="0">
                          <a:solidFill>
                            <a:schemeClr val="tx1"/>
                          </a:solidFill>
                          <a:effectLst/>
                          <a:latin typeface="Meiryo UI" panose="020B0604030504040204" pitchFamily="50" charset="-128"/>
                          <a:ea typeface="Meiryo UI" panose="020B0604030504040204" pitchFamily="50" charset="-128"/>
                        </a:rPr>
                        <a:t>路線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r>
                        <a:rPr lang="en-US" sz="1000" kern="100">
                          <a:solidFill>
                            <a:schemeClr val="tx1"/>
                          </a:solidFill>
                          <a:effectLst/>
                          <a:latin typeface="Meiryo UI" panose="020B0604030504040204" pitchFamily="50" charset="-128"/>
                          <a:ea typeface="Meiryo UI" panose="020B0604030504040204" pitchFamily="50" charset="-128"/>
                        </a:rPr>
                        <a:t>20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56164038"/>
                  </a:ext>
                </a:extLst>
              </a:tr>
              <a:tr h="248006">
                <a:tc vMerge="1">
                  <a:txBody>
                    <a:bodyPr/>
                    <a:lstStyle/>
                    <a:p>
                      <a:endParaRPr kumimoji="1" lang="ja-JP" altLang="en-US"/>
                    </a:p>
                  </a:txBody>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その他広域緊急交通路路線</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56008414"/>
                  </a:ext>
                </a:extLst>
              </a:tr>
              <a:tr h="248006">
                <a:tc vMerge="1">
                  <a:txBody>
                    <a:bodyPr/>
                    <a:lstStyle/>
                    <a:p>
                      <a:endParaRPr kumimoji="1" lang="ja-JP" altLang="en-US"/>
                    </a:p>
                  </a:txBody>
                  <a:tcPr/>
                </a:tc>
                <a:tc>
                  <a:txBody>
                    <a:bodyPr/>
                    <a:lstStyle/>
                    <a:p>
                      <a:pPr algn="l"/>
                      <a:r>
                        <a:rPr lang="ja-JP" sz="1000" kern="100">
                          <a:solidFill>
                            <a:schemeClr val="tx1"/>
                          </a:solidFill>
                          <a:effectLst/>
                          <a:latin typeface="Meiryo UI" panose="020B0604030504040204" pitchFamily="50" charset="-128"/>
                          <a:ea typeface="Meiryo UI" panose="020B0604030504040204" pitchFamily="50" charset="-128"/>
                        </a:rPr>
                        <a:t>それ以外</a:t>
                      </a:r>
                      <a:endParaRPr kumimoji="1" lang="ja-JP" altLang="en-US">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401109050"/>
                  </a:ext>
                </a:extLst>
              </a:tr>
              <a:tr h="336664">
                <a:tc rowSpan="2">
                  <a:txBody>
                    <a:bodyPr/>
                    <a:lstStyle/>
                    <a:p>
                      <a:pPr algn="ctr"/>
                      <a:r>
                        <a:rPr lang="ja-JP" sz="1000" kern="100" dirty="0">
                          <a:solidFill>
                            <a:schemeClr val="tx1"/>
                          </a:solidFill>
                          <a:effectLst/>
                          <a:latin typeface="Meiryo UI" panose="020B0604030504040204" pitchFamily="50" charset="-128"/>
                          <a:ea typeface="Meiryo UI" panose="020B0604030504040204" pitchFamily="50" charset="-128"/>
                        </a:rPr>
                        <a:t>府県間・</a:t>
                      </a:r>
                      <a:r>
                        <a:rPr lang="en-US" sz="1000" kern="100" dirty="0">
                          <a:solidFill>
                            <a:schemeClr val="tx1"/>
                          </a:solidFill>
                          <a:effectLst/>
                          <a:latin typeface="Meiryo UI" panose="020B0604030504040204" pitchFamily="50" charset="-128"/>
                          <a:ea typeface="Meiryo UI" panose="020B0604030504040204" pitchFamily="50" charset="-128"/>
                        </a:rPr>
                        <a:t>IC</a:t>
                      </a:r>
                      <a:r>
                        <a:rPr lang="ja-JP" sz="1000" kern="100" dirty="0">
                          <a:solidFill>
                            <a:schemeClr val="tx1"/>
                          </a:solidFill>
                          <a:effectLst/>
                          <a:latin typeface="Meiryo UI" panose="020B0604030504040204" pitchFamily="50" charset="-128"/>
                          <a:ea typeface="Meiryo UI" panose="020B0604030504040204" pitchFamily="50" charset="-128"/>
                        </a:rPr>
                        <a:t>アクセス</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府県間・</a:t>
                      </a:r>
                      <a:r>
                        <a:rPr lang="en-US" sz="1000" kern="100" dirty="0">
                          <a:solidFill>
                            <a:schemeClr val="tx1"/>
                          </a:solidFill>
                          <a:effectLst/>
                          <a:latin typeface="Meiryo UI" panose="020B0604030504040204" pitchFamily="50" charset="-128"/>
                          <a:ea typeface="Meiryo UI" panose="020B0604030504040204" pitchFamily="50" charset="-128"/>
                        </a:rPr>
                        <a:t>IC</a:t>
                      </a:r>
                      <a:r>
                        <a:rPr lang="ja-JP" sz="1000" kern="100" dirty="0">
                          <a:solidFill>
                            <a:schemeClr val="tx1"/>
                          </a:solidFill>
                          <a:effectLst/>
                          <a:latin typeface="Meiryo UI" panose="020B0604030504040204" pitchFamily="50" charset="-128"/>
                          <a:ea typeface="Meiryo UI" panose="020B0604030504040204" pitchFamily="50" charset="-128"/>
                        </a:rPr>
                        <a:t>アクセス道路である</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59121196"/>
                  </a:ext>
                </a:extLst>
              </a:tr>
              <a:tr h="248006">
                <a:tc vMerge="1">
                  <a:txBody>
                    <a:bodyPr/>
                    <a:lstStyle/>
                    <a:p>
                      <a:endParaRPr kumimoji="1" lang="ja-JP" altLang="en-US"/>
                    </a:p>
                  </a:txBody>
                  <a:tcPr/>
                </a:tc>
                <a:tc>
                  <a:txBody>
                    <a:bodyPr/>
                    <a:lstStyle/>
                    <a:p>
                      <a:pPr algn="l"/>
                      <a:r>
                        <a:rPr lang="ja-JP" sz="1000" kern="100" dirty="0">
                          <a:solidFill>
                            <a:schemeClr val="tx1"/>
                          </a:solidFill>
                          <a:effectLst/>
                          <a:latin typeface="Meiryo UI" panose="020B0604030504040204" pitchFamily="50" charset="-128"/>
                          <a:ea typeface="Meiryo UI" panose="020B0604030504040204" pitchFamily="50" charset="-128"/>
                        </a:rPr>
                        <a:t>上記以外</a:t>
                      </a:r>
                      <a:endParaRPr kumimoji="1" lang="ja-JP" altLang="en-US" dirty="0">
                        <a:latin typeface="Meiryo UI" panose="020B0604030504040204" pitchFamily="50" charset="-128"/>
                        <a:ea typeface="Meiryo UI" panose="020B0604030504040204" pitchFamily="50" charset="-128"/>
                      </a:endParaRPr>
                    </a:p>
                  </a:txBody>
                  <a:tcPr marL="68580" marR="68580" marT="0" marB="0" anchor="ctr">
                    <a:solidFill>
                      <a:schemeClr val="bg1"/>
                    </a:solidFill>
                  </a:tcPr>
                </a:tc>
                <a:tc>
                  <a:txBody>
                    <a:bodyPr/>
                    <a:lstStyle/>
                    <a:p>
                      <a:pPr algn="ctr"/>
                      <a:r>
                        <a:rPr lang="en-US" sz="1000" kern="100" dirty="0">
                          <a:solidFill>
                            <a:schemeClr val="tx1"/>
                          </a:solidFill>
                          <a:effectLst/>
                          <a:latin typeface="Meiryo UI" panose="020B0604030504040204" pitchFamily="50" charset="-128"/>
                          <a:ea typeface="Meiryo UI" panose="020B0604030504040204" pitchFamily="50" charset="-128"/>
                        </a:rPr>
                        <a:t>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52163195"/>
                  </a:ext>
                </a:extLst>
              </a:tr>
              <a:tr h="248006">
                <a:tc gridSpan="2">
                  <a:txBody>
                    <a:bodyPr/>
                    <a:lstStyle/>
                    <a:p>
                      <a:pPr algn="ctr" font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合　　　　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hMerge="1">
                  <a:txBody>
                    <a:bodyPr/>
                    <a:lstStyle/>
                    <a:p>
                      <a:pPr algn="ctr" fontAlgn="ctr">
                        <a:lnSpc>
                          <a:spcPts val="1400"/>
                        </a:lnSpc>
                      </a:pPr>
                      <a:endParaRPr lang="ja-JP" sz="10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solidFill>
                      <a:schemeClr val="bg1">
                        <a:lumMod val="85000"/>
                      </a:schemeClr>
                    </a:solidFill>
                  </a:tcPr>
                </a:tc>
                <a:tc>
                  <a:txBody>
                    <a:bodyPr/>
                    <a:lstStyle/>
                    <a:p>
                      <a:pPr indent="-14605" algn="ctr">
                        <a:lnSpc>
                          <a:spcPts val="1200"/>
                        </a:lnSpc>
                      </a:pPr>
                      <a:r>
                        <a:rPr lang="en-US" sz="1000" kern="100" dirty="0">
                          <a:solidFill>
                            <a:schemeClr val="tx1"/>
                          </a:solidFill>
                          <a:effectLst/>
                          <a:latin typeface="Meiryo UI" panose="020B0604030504040204" pitchFamily="50" charset="-128"/>
                          <a:ea typeface="Meiryo UI" panose="020B0604030504040204" pitchFamily="50" charset="-128"/>
                        </a:rPr>
                        <a:t>70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75771571"/>
                  </a:ext>
                </a:extLst>
              </a:tr>
              <a:tr h="978052">
                <a:tc>
                  <a:txBody>
                    <a:bodyPr/>
                    <a:lstStyle/>
                    <a:p>
                      <a:pPr algn="ctr" fontAlgn="ctr">
                        <a:lnSpc>
                          <a:spcPts val="1400"/>
                        </a:lnSpc>
                      </a:pPr>
                      <a:r>
                        <a:rPr lang="ja-JP" sz="1000" kern="100" dirty="0">
                          <a:solidFill>
                            <a:schemeClr val="tx1"/>
                          </a:solidFill>
                          <a:effectLst/>
                          <a:latin typeface="Meiryo UI" panose="020B0604030504040204" pitchFamily="50" charset="-128"/>
                          <a:ea typeface="Meiryo UI" panose="020B0604030504040204" pitchFamily="50" charset="-128"/>
                        </a:rPr>
                        <a:t>管理者判断</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lumMod val="85000"/>
                      </a:schemeClr>
                    </a:solidFill>
                  </a:tcPr>
                </a:tc>
                <a:tc>
                  <a:txBody>
                    <a:bodyPr/>
                    <a:lstStyle/>
                    <a:p>
                      <a:pPr algn="l" fontAlgn="ctr">
                        <a:lnSpc>
                          <a:spcPts val="1400"/>
                        </a:lnSpc>
                      </a:pPr>
                      <a:r>
                        <a:rPr lang="ja-JP" sz="1000" kern="1200" dirty="0">
                          <a:solidFill>
                            <a:schemeClr val="tx1"/>
                          </a:solidFill>
                          <a:effectLst/>
                          <a:latin typeface="Meiryo UI" panose="020B0604030504040204" pitchFamily="50" charset="-128"/>
                          <a:ea typeface="Meiryo UI" panose="020B0604030504040204" pitchFamily="50" charset="-128"/>
                        </a:rPr>
                        <a:t>＋</a:t>
                      </a:r>
                      <a:r>
                        <a:rPr lang="en-US" sz="1000" kern="1200" dirty="0">
                          <a:solidFill>
                            <a:schemeClr val="tx1"/>
                          </a:solidFill>
                          <a:effectLst/>
                          <a:latin typeface="Meiryo UI" panose="020B0604030504040204" pitchFamily="50" charset="-128"/>
                          <a:ea typeface="Meiryo UI" panose="020B0604030504040204" pitchFamily="50" charset="-128"/>
                        </a:rPr>
                        <a:t>7</a:t>
                      </a:r>
                      <a:r>
                        <a:rPr lang="ja-JP" sz="1000" kern="1200" dirty="0">
                          <a:solidFill>
                            <a:schemeClr val="tx1"/>
                          </a:solidFill>
                          <a:effectLst/>
                          <a:latin typeface="Meiryo UI" panose="020B0604030504040204" pitchFamily="50" charset="-128"/>
                          <a:ea typeface="Meiryo UI" panose="020B0604030504040204" pitchFamily="50" charset="-128"/>
                        </a:rPr>
                        <a:t>点～－</a:t>
                      </a:r>
                      <a:r>
                        <a:rPr lang="en-US" sz="1000" kern="1200" dirty="0">
                          <a:solidFill>
                            <a:schemeClr val="tx1"/>
                          </a:solidFill>
                          <a:effectLst/>
                          <a:latin typeface="Meiryo UI" panose="020B0604030504040204" pitchFamily="50" charset="-128"/>
                          <a:ea typeface="Meiryo UI" panose="020B0604030504040204" pitchFamily="50" charset="-128"/>
                        </a:rPr>
                        <a:t>7</a:t>
                      </a:r>
                      <a:r>
                        <a:rPr lang="ja-JP" sz="1000" kern="1200" dirty="0">
                          <a:solidFill>
                            <a:schemeClr val="tx1"/>
                          </a:solidFill>
                          <a:effectLst/>
                          <a:latin typeface="Meiryo UI" panose="020B0604030504040204" pitchFamily="50" charset="-128"/>
                          <a:ea typeface="Meiryo UI" panose="020B0604030504040204" pitchFamily="50" charset="-128"/>
                        </a:rPr>
                        <a:t>点の範囲で配点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fontAlgn="ctr">
                        <a:lnSpc>
                          <a:spcPts val="1400"/>
                        </a:lnSpc>
                      </a:pPr>
                      <a:r>
                        <a:rPr lang="ja-JP" sz="1000" kern="1200" dirty="0">
                          <a:solidFill>
                            <a:schemeClr val="tx1"/>
                          </a:solidFill>
                          <a:effectLst/>
                          <a:latin typeface="Meiryo UI" panose="020B0604030504040204" pitchFamily="50" charset="-128"/>
                          <a:ea typeface="Meiryo UI" panose="020B0604030504040204" pitchFamily="50" charset="-128"/>
                        </a:rPr>
                        <a:t>・基本は</a:t>
                      </a:r>
                      <a:r>
                        <a:rPr lang="en-US" sz="1000" kern="1200" dirty="0">
                          <a:solidFill>
                            <a:schemeClr val="tx1"/>
                          </a:solidFill>
                          <a:effectLst/>
                          <a:latin typeface="Meiryo UI" panose="020B0604030504040204" pitchFamily="50" charset="-128"/>
                          <a:ea typeface="Meiryo UI" panose="020B0604030504040204" pitchFamily="50" charset="-128"/>
                        </a:rPr>
                        <a:t>0</a:t>
                      </a:r>
                      <a:r>
                        <a:rPr lang="ja-JP" sz="1000" kern="1200" dirty="0">
                          <a:solidFill>
                            <a:schemeClr val="tx1"/>
                          </a:solidFill>
                          <a:effectLst/>
                          <a:latin typeface="Meiryo UI" panose="020B0604030504040204" pitchFamily="50" charset="-128"/>
                          <a:ea typeface="Meiryo UI" panose="020B0604030504040204" pitchFamily="50" charset="-128"/>
                        </a:rPr>
                        <a:t>点とし、最大合計点（</a:t>
                      </a:r>
                      <a:r>
                        <a:rPr lang="en-US" sz="1000" kern="1200" dirty="0">
                          <a:solidFill>
                            <a:schemeClr val="tx1"/>
                          </a:solidFill>
                          <a:effectLst/>
                          <a:latin typeface="Meiryo UI" panose="020B0604030504040204" pitchFamily="50" charset="-128"/>
                          <a:ea typeface="Meiryo UI" panose="020B0604030504040204" pitchFamily="50" charset="-128"/>
                        </a:rPr>
                        <a:t>70</a:t>
                      </a:r>
                      <a:r>
                        <a:rPr lang="ja-JP" sz="1000" kern="1200" dirty="0">
                          <a:solidFill>
                            <a:schemeClr val="tx1"/>
                          </a:solidFill>
                          <a:effectLst/>
                          <a:latin typeface="Meiryo UI" panose="020B0604030504040204" pitchFamily="50" charset="-128"/>
                          <a:ea typeface="Meiryo UI" panose="020B0604030504040204" pitchFamily="50" charset="-128"/>
                        </a:rPr>
                        <a:t>）を超える加点は行わない。</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tc>
                  <a:txBody>
                    <a:bodyPr/>
                    <a:lstStyle/>
                    <a:p>
                      <a:pPr indent="-14605" algn="ctr">
                        <a:lnSpc>
                          <a:spcPts val="1200"/>
                        </a:lnSpc>
                      </a:pPr>
                      <a:r>
                        <a:rPr lang="en-US" sz="1000" kern="100" dirty="0">
                          <a:solidFill>
                            <a:schemeClr val="tx1"/>
                          </a:solidFill>
                          <a:effectLst/>
                          <a:latin typeface="Meiryo UI" panose="020B0604030504040204" pitchFamily="50" charset="-128"/>
                          <a:ea typeface="Meiryo UI" panose="020B0604030504040204" pitchFamily="50" charset="-128"/>
                        </a:rPr>
                        <a:t>+7</a:t>
                      </a:r>
                      <a:r>
                        <a:rPr lang="ja-JP" sz="1000" kern="100" dirty="0">
                          <a:solidFill>
                            <a:schemeClr val="tx1"/>
                          </a:solidFill>
                          <a:effectLst/>
                          <a:latin typeface="Meiryo UI" panose="020B0604030504040204" pitchFamily="50" charset="-128"/>
                          <a:ea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rPr>
                        <a:t>-7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10520391"/>
                  </a:ext>
                </a:extLst>
              </a:tr>
            </a:tbl>
          </a:graphicData>
        </a:graphic>
      </p:graphicFrame>
      <p:sp>
        <p:nvSpPr>
          <p:cNvPr id="4" name="テキスト ボックス 3">
            <a:extLst>
              <a:ext uri="{FF2B5EF4-FFF2-40B4-BE49-F238E27FC236}">
                <a16:creationId xmlns:a16="http://schemas.microsoft.com/office/drawing/2014/main" id="{FB943740-0153-83AA-5FD8-719BFC841500}"/>
              </a:ext>
            </a:extLst>
          </p:cNvPr>
          <p:cNvSpPr txBox="1"/>
          <p:nvPr/>
        </p:nvSpPr>
        <p:spPr>
          <a:xfrm>
            <a:off x="247287" y="1358138"/>
            <a:ext cx="2491564" cy="292388"/>
          </a:xfrm>
          <a:prstGeom prst="rect">
            <a:avLst/>
          </a:prstGeom>
          <a:noFill/>
          <a:ln w="19050">
            <a:noFill/>
          </a:ln>
        </p:spPr>
        <p:txBody>
          <a:bodyPr wrap="square" rtlCol="0">
            <a:spAutoFit/>
          </a:bodyPr>
          <a:lstStyle/>
          <a:p>
            <a:r>
              <a:rPr lang="ja-JP" altLang="en-US" sz="1300" dirty="0">
                <a:latin typeface="Meiryo UI" pitchFamily="50" charset="-128"/>
                <a:ea typeface="Meiryo UI" pitchFamily="50" charset="-128"/>
                <a:cs typeface="Meiryo UI" pitchFamily="50" charset="-128"/>
              </a:rPr>
              <a:t>１）トンネルの社会的影響度</a:t>
            </a:r>
          </a:p>
        </p:txBody>
      </p:sp>
      <p:graphicFrame>
        <p:nvGraphicFramePr>
          <p:cNvPr id="5" name="表 4">
            <a:extLst>
              <a:ext uri="{FF2B5EF4-FFF2-40B4-BE49-F238E27FC236}">
                <a16:creationId xmlns:a16="http://schemas.microsoft.com/office/drawing/2014/main" id="{14931470-C1D6-50F9-88F0-D034BCD8149A}"/>
              </a:ext>
            </a:extLst>
          </p:cNvPr>
          <p:cNvGraphicFramePr>
            <a:graphicFrameLocks noGrp="1"/>
          </p:cNvGraphicFramePr>
          <p:nvPr/>
        </p:nvGraphicFramePr>
        <p:xfrm>
          <a:off x="4572000" y="1269270"/>
          <a:ext cx="4288467" cy="5518931"/>
        </p:xfrm>
        <a:graphic>
          <a:graphicData uri="http://schemas.openxmlformats.org/drawingml/2006/table">
            <a:tbl>
              <a:tblPr firstRow="1" firstCol="1" bandRow="1">
                <a:tableStyleId>{5940675A-B579-460E-94D1-54222C63F5DA}</a:tableStyleId>
              </a:tblPr>
              <a:tblGrid>
                <a:gridCol w="1435395">
                  <a:extLst>
                    <a:ext uri="{9D8B030D-6E8A-4147-A177-3AD203B41FA5}">
                      <a16:colId xmlns:a16="http://schemas.microsoft.com/office/drawing/2014/main" val="3482413621"/>
                    </a:ext>
                  </a:extLst>
                </a:gridCol>
                <a:gridCol w="1881963">
                  <a:extLst>
                    <a:ext uri="{9D8B030D-6E8A-4147-A177-3AD203B41FA5}">
                      <a16:colId xmlns:a16="http://schemas.microsoft.com/office/drawing/2014/main" val="3962001279"/>
                    </a:ext>
                  </a:extLst>
                </a:gridCol>
                <a:gridCol w="971109">
                  <a:extLst>
                    <a:ext uri="{9D8B030D-6E8A-4147-A177-3AD203B41FA5}">
                      <a16:colId xmlns:a16="http://schemas.microsoft.com/office/drawing/2014/main" val="51077614"/>
                    </a:ext>
                  </a:extLst>
                </a:gridCol>
              </a:tblGrid>
              <a:tr h="168089">
                <a:tc>
                  <a:txBody>
                    <a:bodyPr/>
                    <a:lstStyle/>
                    <a:p>
                      <a:pPr indent="-19685" algn="ctr">
                        <a:lnSpc>
                          <a:spcPts val="1200"/>
                        </a:lnSpc>
                      </a:pPr>
                      <a:r>
                        <a:rPr lang="ja-JP" sz="1000" kern="100" dirty="0">
                          <a:solidFill>
                            <a:schemeClr val="tx1"/>
                          </a:solidFill>
                          <a:effectLst/>
                        </a:rPr>
                        <a:t>項目</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ctr">
                        <a:lnSpc>
                          <a:spcPts val="1200"/>
                        </a:lnSpc>
                      </a:pPr>
                      <a:r>
                        <a:rPr lang="ja-JP" sz="1000" kern="100" dirty="0">
                          <a:solidFill>
                            <a:schemeClr val="tx1"/>
                          </a:solidFill>
                          <a:effectLst/>
                        </a:rPr>
                        <a:t>要素</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4605" algn="ctr">
                        <a:lnSpc>
                          <a:spcPts val="1200"/>
                        </a:lnSpc>
                      </a:pPr>
                      <a:r>
                        <a:rPr lang="ja-JP" sz="1000" kern="100" dirty="0">
                          <a:solidFill>
                            <a:schemeClr val="tx1"/>
                          </a:solidFill>
                          <a:effectLst/>
                        </a:rPr>
                        <a:t>ポイント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extLst>
                  <a:ext uri="{0D108BD9-81ED-4DB2-BD59-A6C34878D82A}">
                    <a16:rowId xmlns:a16="http://schemas.microsoft.com/office/drawing/2014/main" val="110723565"/>
                  </a:ext>
                </a:extLst>
              </a:tr>
              <a:tr h="168089">
                <a:tc rowSpan="5">
                  <a:txBody>
                    <a:bodyPr/>
                    <a:lstStyle/>
                    <a:p>
                      <a:pPr indent="-19685" algn="ctr">
                        <a:lnSpc>
                          <a:spcPts val="1200"/>
                        </a:lnSpc>
                      </a:pPr>
                      <a:r>
                        <a:rPr lang="ja-JP" sz="1000" kern="100" dirty="0">
                          <a:solidFill>
                            <a:schemeClr val="tx1"/>
                          </a:solidFill>
                          <a:effectLst/>
                        </a:rPr>
                        <a:t>交通量</a:t>
                      </a:r>
                      <a:r>
                        <a:rPr lang="ja-JP" sz="1000" kern="100" baseline="30000" dirty="0">
                          <a:solidFill>
                            <a:schemeClr val="tx1"/>
                          </a:solidFill>
                          <a:effectLst/>
                        </a:rPr>
                        <a:t>※</a:t>
                      </a:r>
                      <a:r>
                        <a:rPr lang="en-US" sz="1000" kern="100" baseline="30000" dirty="0">
                          <a:solidFill>
                            <a:schemeClr val="tx1"/>
                          </a:solidFill>
                          <a:effectLst/>
                        </a:rPr>
                        <a:t>1</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en-US" sz="1000" kern="100" dirty="0">
                          <a:solidFill>
                            <a:schemeClr val="tx1"/>
                          </a:solidFill>
                          <a:effectLst/>
                        </a:rPr>
                        <a:t>50,000</a:t>
                      </a:r>
                      <a:r>
                        <a:rPr lang="ja-JP" sz="1000" kern="100" dirty="0">
                          <a:solidFill>
                            <a:schemeClr val="tx1"/>
                          </a:solidFill>
                          <a:effectLst/>
                        </a:rPr>
                        <a:t>台</a:t>
                      </a:r>
                      <a:r>
                        <a:rPr lang="en-US" sz="1000" kern="100" dirty="0">
                          <a:solidFill>
                            <a:schemeClr val="tx1"/>
                          </a:solidFill>
                          <a:effectLst/>
                        </a:rPr>
                        <a:t>/</a:t>
                      </a:r>
                      <a:r>
                        <a:rPr lang="ja-JP" sz="1000" kern="100" dirty="0">
                          <a:solidFill>
                            <a:schemeClr val="tx1"/>
                          </a:solidFill>
                          <a:effectLst/>
                        </a:rPr>
                        <a:t>日以上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dirty="0">
                          <a:solidFill>
                            <a:schemeClr val="tx1"/>
                          </a:solidFill>
                          <a:effectLst/>
                        </a:rPr>
                        <a:t>20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114246962"/>
                  </a:ext>
                </a:extLst>
              </a:tr>
              <a:tr h="168089">
                <a:tc vMerge="1">
                  <a:txBody>
                    <a:bodyPr/>
                    <a:lstStyle/>
                    <a:p>
                      <a:endParaRPr kumimoji="1" lang="ja-JP" altLang="en-US"/>
                    </a:p>
                  </a:txBody>
                  <a:tcPr/>
                </a:tc>
                <a:tc>
                  <a:txBody>
                    <a:bodyPr/>
                    <a:lstStyle/>
                    <a:p>
                      <a:pPr algn="l"/>
                      <a:r>
                        <a:rPr lang="en-US" sz="1000" kern="100" dirty="0">
                          <a:solidFill>
                            <a:schemeClr val="tx1"/>
                          </a:solidFill>
                          <a:effectLst/>
                        </a:rPr>
                        <a:t>20,000</a:t>
                      </a:r>
                      <a:r>
                        <a:rPr lang="ja-JP" sz="1000" kern="100" dirty="0">
                          <a:solidFill>
                            <a:schemeClr val="tx1"/>
                          </a:solidFill>
                          <a:effectLst/>
                        </a:rPr>
                        <a:t>～</a:t>
                      </a:r>
                      <a:r>
                        <a:rPr lang="en-US" sz="1000" kern="100" dirty="0">
                          <a:solidFill>
                            <a:schemeClr val="tx1"/>
                          </a:solidFill>
                          <a:effectLst/>
                        </a:rPr>
                        <a:t>50,000</a:t>
                      </a:r>
                      <a:r>
                        <a:rPr lang="ja-JP" sz="1000" kern="100" dirty="0">
                          <a:solidFill>
                            <a:schemeClr val="tx1"/>
                          </a:solidFill>
                          <a:effectLst/>
                        </a:rPr>
                        <a:t>台未満</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16</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896042333"/>
                  </a:ext>
                </a:extLst>
              </a:tr>
              <a:tr h="168089">
                <a:tc vMerge="1">
                  <a:txBody>
                    <a:bodyPr/>
                    <a:lstStyle/>
                    <a:p>
                      <a:endParaRPr kumimoji="1" lang="ja-JP" altLang="en-US"/>
                    </a:p>
                  </a:txBody>
                  <a:tcPr/>
                </a:tc>
                <a:tc>
                  <a:txBody>
                    <a:bodyPr/>
                    <a:lstStyle/>
                    <a:p>
                      <a:pPr algn="l"/>
                      <a:r>
                        <a:rPr lang="en-US" sz="1000" kern="100" dirty="0">
                          <a:solidFill>
                            <a:schemeClr val="tx1"/>
                          </a:solidFill>
                          <a:effectLst/>
                        </a:rPr>
                        <a:t>10,000</a:t>
                      </a:r>
                      <a:r>
                        <a:rPr lang="ja-JP" sz="1000" kern="100" dirty="0">
                          <a:solidFill>
                            <a:schemeClr val="tx1"/>
                          </a:solidFill>
                          <a:effectLst/>
                        </a:rPr>
                        <a:t>～</a:t>
                      </a:r>
                      <a:r>
                        <a:rPr lang="en-US" sz="1000" kern="100" dirty="0">
                          <a:solidFill>
                            <a:schemeClr val="tx1"/>
                          </a:solidFill>
                          <a:effectLst/>
                        </a:rPr>
                        <a:t>20,000</a:t>
                      </a:r>
                      <a:r>
                        <a:rPr lang="ja-JP" sz="1000" kern="100" dirty="0">
                          <a:solidFill>
                            <a:schemeClr val="tx1"/>
                          </a:solidFill>
                          <a:effectLst/>
                        </a:rPr>
                        <a:t>台未満</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247792819"/>
                  </a:ext>
                </a:extLst>
              </a:tr>
              <a:tr h="168089">
                <a:tc vMerge="1">
                  <a:txBody>
                    <a:bodyPr/>
                    <a:lstStyle/>
                    <a:p>
                      <a:endParaRPr kumimoji="1" lang="ja-JP" altLang="en-US"/>
                    </a:p>
                  </a:txBody>
                  <a:tcPr/>
                </a:tc>
                <a:tc>
                  <a:txBody>
                    <a:bodyPr/>
                    <a:lstStyle/>
                    <a:p>
                      <a:pPr algn="l"/>
                      <a:r>
                        <a:rPr lang="en-US" sz="1000" kern="100" dirty="0">
                          <a:solidFill>
                            <a:schemeClr val="tx1"/>
                          </a:solidFill>
                          <a:effectLst/>
                        </a:rPr>
                        <a:t>4,000</a:t>
                      </a:r>
                      <a:r>
                        <a:rPr lang="ja-JP" sz="1000" kern="100" dirty="0">
                          <a:solidFill>
                            <a:schemeClr val="tx1"/>
                          </a:solidFill>
                          <a:effectLst/>
                        </a:rPr>
                        <a:t>～</a:t>
                      </a:r>
                      <a:r>
                        <a:rPr lang="en-US" sz="1000" kern="100" dirty="0">
                          <a:solidFill>
                            <a:schemeClr val="tx1"/>
                          </a:solidFill>
                          <a:effectLst/>
                        </a:rPr>
                        <a:t>10,000</a:t>
                      </a:r>
                      <a:r>
                        <a:rPr lang="ja-JP" sz="1000" kern="100" dirty="0">
                          <a:solidFill>
                            <a:schemeClr val="tx1"/>
                          </a:solidFill>
                          <a:effectLst/>
                        </a:rPr>
                        <a:t>台未満</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4255635691"/>
                  </a:ext>
                </a:extLst>
              </a:tr>
              <a:tr h="168089">
                <a:tc vMerge="1">
                  <a:txBody>
                    <a:bodyPr/>
                    <a:lstStyle/>
                    <a:p>
                      <a:endParaRPr kumimoji="1" lang="ja-JP" altLang="en-US"/>
                    </a:p>
                  </a:txBody>
                  <a:tcPr/>
                </a:tc>
                <a:tc>
                  <a:txBody>
                    <a:bodyPr/>
                    <a:lstStyle/>
                    <a:p>
                      <a:pPr algn="l"/>
                      <a:r>
                        <a:rPr lang="en-US" sz="1000" kern="100" dirty="0">
                          <a:solidFill>
                            <a:schemeClr val="tx1"/>
                          </a:solidFill>
                          <a:effectLst/>
                        </a:rPr>
                        <a:t>4,000</a:t>
                      </a:r>
                      <a:r>
                        <a:rPr lang="ja-JP" sz="1000" kern="100" dirty="0">
                          <a:solidFill>
                            <a:schemeClr val="tx1"/>
                          </a:solidFill>
                          <a:effectLst/>
                        </a:rPr>
                        <a:t>台未満</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4</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736964160"/>
                  </a:ext>
                </a:extLst>
              </a:tr>
              <a:tr h="168089">
                <a:tc rowSpan="4">
                  <a:txBody>
                    <a:bodyPr/>
                    <a:lstStyle/>
                    <a:p>
                      <a:pPr algn="ctr">
                        <a:lnSpc>
                          <a:spcPts val="1200"/>
                        </a:lnSpc>
                      </a:pPr>
                      <a:r>
                        <a:rPr lang="ja-JP" sz="1000" kern="100" dirty="0">
                          <a:solidFill>
                            <a:schemeClr val="tx1"/>
                          </a:solidFill>
                          <a:effectLst/>
                        </a:rPr>
                        <a:t>歩行者交通量</a:t>
                      </a:r>
                      <a:r>
                        <a:rPr lang="ja-JP" sz="1000" kern="100" baseline="30000" dirty="0">
                          <a:solidFill>
                            <a:schemeClr val="tx1"/>
                          </a:solidFill>
                          <a:effectLst/>
                        </a:rPr>
                        <a:t>※</a:t>
                      </a:r>
                      <a:r>
                        <a:rPr lang="en-US" sz="1000" kern="100" baseline="30000" dirty="0">
                          <a:solidFill>
                            <a:schemeClr val="tx1"/>
                          </a:solidFill>
                          <a:effectLst/>
                        </a:rPr>
                        <a:t>1</a:t>
                      </a:r>
                      <a:endParaRPr lang="ja-JP" sz="1000" kern="100" dirty="0">
                        <a:solidFill>
                          <a:schemeClr val="tx1"/>
                        </a:solidFill>
                        <a:effectLst/>
                      </a:endParaRPr>
                    </a:p>
                    <a:p>
                      <a:pPr indent="-19685" algn="ctr">
                        <a:lnSpc>
                          <a:spcPts val="1200"/>
                        </a:lnSpc>
                      </a:pPr>
                      <a:r>
                        <a:rPr lang="ja-JP" sz="1000" kern="100" dirty="0">
                          <a:solidFill>
                            <a:schemeClr val="tx1"/>
                          </a:solidFill>
                          <a:effectLst/>
                        </a:rPr>
                        <a:t>（</a:t>
                      </a:r>
                      <a:r>
                        <a:rPr lang="en-US" sz="1000" kern="100" dirty="0">
                          <a:solidFill>
                            <a:schemeClr val="tx1"/>
                          </a:solidFill>
                          <a:effectLst/>
                        </a:rPr>
                        <a:t>12</a:t>
                      </a:r>
                      <a:r>
                        <a:rPr lang="ja-JP" sz="1000" kern="100" dirty="0">
                          <a:solidFill>
                            <a:schemeClr val="tx1"/>
                          </a:solidFill>
                          <a:effectLst/>
                        </a:rPr>
                        <a:t>時間）</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en-US" sz="1000" kern="100" dirty="0">
                          <a:solidFill>
                            <a:schemeClr val="tx1"/>
                          </a:solidFill>
                          <a:effectLst/>
                        </a:rPr>
                        <a:t>100</a:t>
                      </a:r>
                      <a:r>
                        <a:rPr lang="ja-JP" sz="1000" kern="100" dirty="0">
                          <a:solidFill>
                            <a:schemeClr val="tx1"/>
                          </a:solidFill>
                          <a:effectLst/>
                        </a:rPr>
                        <a:t>人以上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20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816926887"/>
                  </a:ext>
                </a:extLst>
              </a:tr>
              <a:tr h="168089">
                <a:tc vMerge="1">
                  <a:txBody>
                    <a:bodyPr/>
                    <a:lstStyle/>
                    <a:p>
                      <a:endParaRPr kumimoji="1" lang="ja-JP" altLang="en-US"/>
                    </a:p>
                  </a:txBody>
                  <a:tcPr/>
                </a:tc>
                <a:tc>
                  <a:txBody>
                    <a:bodyPr/>
                    <a:lstStyle/>
                    <a:p>
                      <a:pPr algn="l"/>
                      <a:r>
                        <a:rPr lang="en-US" sz="1000" kern="100" dirty="0">
                          <a:solidFill>
                            <a:schemeClr val="tx1"/>
                          </a:solidFill>
                          <a:effectLst/>
                        </a:rPr>
                        <a:t>40</a:t>
                      </a:r>
                      <a:r>
                        <a:rPr lang="ja-JP" sz="1000" kern="100" dirty="0">
                          <a:solidFill>
                            <a:schemeClr val="tx1"/>
                          </a:solidFill>
                          <a:effectLst/>
                        </a:rPr>
                        <a:t>～</a:t>
                      </a:r>
                      <a:r>
                        <a:rPr lang="en-US" sz="1000" kern="100" dirty="0">
                          <a:solidFill>
                            <a:schemeClr val="tx1"/>
                          </a:solidFill>
                          <a:effectLst/>
                        </a:rPr>
                        <a:t>99</a:t>
                      </a:r>
                      <a:r>
                        <a:rPr lang="ja-JP" sz="1000" kern="100" dirty="0">
                          <a:solidFill>
                            <a:schemeClr val="tx1"/>
                          </a:solidFill>
                          <a:effectLst/>
                        </a:rPr>
                        <a:t>人</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2034513669"/>
                  </a:ext>
                </a:extLst>
              </a:tr>
              <a:tr h="168089">
                <a:tc vMerge="1">
                  <a:txBody>
                    <a:bodyPr/>
                    <a:lstStyle/>
                    <a:p>
                      <a:endParaRPr kumimoji="1" lang="ja-JP" altLang="en-US"/>
                    </a:p>
                  </a:txBody>
                  <a:tcPr/>
                </a:tc>
                <a:tc>
                  <a:txBody>
                    <a:bodyPr/>
                    <a:lstStyle/>
                    <a:p>
                      <a:pPr algn="l"/>
                      <a:r>
                        <a:rPr lang="en-US" sz="1000" kern="100" dirty="0">
                          <a:solidFill>
                            <a:schemeClr val="tx1"/>
                          </a:solidFill>
                          <a:effectLst/>
                        </a:rPr>
                        <a:t>20</a:t>
                      </a:r>
                      <a:r>
                        <a:rPr lang="ja-JP" sz="1000" kern="100" dirty="0">
                          <a:solidFill>
                            <a:schemeClr val="tx1"/>
                          </a:solidFill>
                          <a:effectLst/>
                        </a:rPr>
                        <a:t>～</a:t>
                      </a:r>
                      <a:r>
                        <a:rPr lang="en-US" sz="1000" kern="100" dirty="0">
                          <a:solidFill>
                            <a:schemeClr val="tx1"/>
                          </a:solidFill>
                          <a:effectLst/>
                        </a:rPr>
                        <a:t>39</a:t>
                      </a:r>
                      <a:r>
                        <a:rPr lang="ja-JP" sz="1000" kern="100" dirty="0">
                          <a:solidFill>
                            <a:schemeClr val="tx1"/>
                          </a:solidFill>
                          <a:effectLst/>
                        </a:rPr>
                        <a:t>人</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191242455"/>
                  </a:ext>
                </a:extLst>
              </a:tr>
              <a:tr h="168089">
                <a:tc vMerge="1">
                  <a:txBody>
                    <a:bodyPr/>
                    <a:lstStyle/>
                    <a:p>
                      <a:endParaRPr kumimoji="1" lang="ja-JP" altLang="en-US"/>
                    </a:p>
                  </a:txBody>
                  <a:tcPr/>
                </a:tc>
                <a:tc>
                  <a:txBody>
                    <a:bodyPr/>
                    <a:lstStyle/>
                    <a:p>
                      <a:pPr algn="l"/>
                      <a:r>
                        <a:rPr lang="en-US" sz="1000" kern="100" dirty="0">
                          <a:solidFill>
                            <a:schemeClr val="tx1"/>
                          </a:solidFill>
                          <a:effectLst/>
                        </a:rPr>
                        <a:t>0</a:t>
                      </a:r>
                      <a:r>
                        <a:rPr lang="ja-JP" sz="1000" kern="100" dirty="0">
                          <a:solidFill>
                            <a:schemeClr val="tx1"/>
                          </a:solidFill>
                          <a:effectLst/>
                        </a:rPr>
                        <a:t>～</a:t>
                      </a:r>
                      <a:r>
                        <a:rPr lang="en-US" sz="1000" kern="100" dirty="0">
                          <a:solidFill>
                            <a:schemeClr val="tx1"/>
                          </a:solidFill>
                          <a:effectLst/>
                        </a:rPr>
                        <a:t>19</a:t>
                      </a:r>
                      <a:r>
                        <a:rPr lang="ja-JP" sz="1000" kern="100" dirty="0">
                          <a:solidFill>
                            <a:schemeClr val="tx1"/>
                          </a:solidFill>
                          <a:effectLst/>
                        </a:rPr>
                        <a:t>人</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71281969"/>
                  </a:ext>
                </a:extLst>
              </a:tr>
              <a:tr h="168089">
                <a:tc rowSpan="2">
                  <a:txBody>
                    <a:bodyPr/>
                    <a:lstStyle/>
                    <a:p>
                      <a:pPr indent="-19685" algn="ctr">
                        <a:lnSpc>
                          <a:spcPts val="1200"/>
                        </a:lnSpc>
                      </a:pPr>
                      <a:r>
                        <a:rPr lang="ja-JP" sz="1000" kern="100" dirty="0">
                          <a:solidFill>
                            <a:schemeClr val="tx1"/>
                          </a:solidFill>
                          <a:effectLst/>
                        </a:rPr>
                        <a:t>バス路線の有無</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ja-JP" sz="1000" kern="100" dirty="0">
                          <a:solidFill>
                            <a:schemeClr val="tx1"/>
                          </a:solidFill>
                          <a:effectLst/>
                        </a:rPr>
                        <a:t>有り</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644023552"/>
                  </a:ext>
                </a:extLst>
              </a:tr>
              <a:tr h="168089">
                <a:tc vMerge="1">
                  <a:txBody>
                    <a:bodyPr/>
                    <a:lstStyle/>
                    <a:p>
                      <a:endParaRPr kumimoji="1" lang="ja-JP" altLang="en-US"/>
                    </a:p>
                  </a:txBody>
                  <a:tcPr/>
                </a:tc>
                <a:tc>
                  <a:txBody>
                    <a:bodyPr/>
                    <a:lstStyle/>
                    <a:p>
                      <a:pPr algn="l"/>
                      <a:r>
                        <a:rPr lang="ja-JP" sz="1000" kern="100" dirty="0">
                          <a:solidFill>
                            <a:schemeClr val="tx1"/>
                          </a:solidFill>
                          <a:effectLst/>
                        </a:rPr>
                        <a:t>無し</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210691069"/>
                  </a:ext>
                </a:extLst>
              </a:tr>
              <a:tr h="168089">
                <a:tc rowSpan="2">
                  <a:txBody>
                    <a:bodyPr/>
                    <a:lstStyle/>
                    <a:p>
                      <a:pPr indent="-19685" algn="ctr">
                        <a:lnSpc>
                          <a:spcPts val="1200"/>
                        </a:lnSpc>
                      </a:pPr>
                      <a:r>
                        <a:rPr lang="ja-JP" sz="1000" kern="100" dirty="0">
                          <a:solidFill>
                            <a:schemeClr val="tx1"/>
                          </a:solidFill>
                          <a:effectLst/>
                        </a:rPr>
                        <a:t>通学路指定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ja-JP" sz="1000" kern="100" dirty="0">
                          <a:solidFill>
                            <a:schemeClr val="tx1"/>
                          </a:solidFill>
                          <a:effectLst/>
                        </a:rPr>
                        <a:t>指定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2392478887"/>
                  </a:ext>
                </a:extLst>
              </a:tr>
              <a:tr h="168089">
                <a:tc vMerge="1">
                  <a:txBody>
                    <a:bodyPr/>
                    <a:lstStyle/>
                    <a:p>
                      <a:endParaRPr kumimoji="1" lang="ja-JP" altLang="en-US"/>
                    </a:p>
                  </a:txBody>
                  <a:tcPr/>
                </a:tc>
                <a:tc>
                  <a:txBody>
                    <a:bodyPr/>
                    <a:lstStyle/>
                    <a:p>
                      <a:pPr algn="l"/>
                      <a:r>
                        <a:rPr lang="ja-JP" sz="1000" kern="100" dirty="0">
                          <a:solidFill>
                            <a:schemeClr val="tx1"/>
                          </a:solidFill>
                          <a:effectLst/>
                        </a:rPr>
                        <a:t>指定無し</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040706012"/>
                  </a:ext>
                </a:extLst>
              </a:tr>
              <a:tr h="168089">
                <a:tc rowSpan="2">
                  <a:txBody>
                    <a:bodyPr/>
                    <a:lstStyle/>
                    <a:p>
                      <a:pPr indent="-19685" algn="ctr">
                        <a:lnSpc>
                          <a:spcPts val="1200"/>
                        </a:lnSpc>
                      </a:pPr>
                      <a:r>
                        <a:rPr lang="ja-JP" sz="1000" kern="100" dirty="0">
                          <a:solidFill>
                            <a:schemeClr val="tx1"/>
                          </a:solidFill>
                          <a:effectLst/>
                        </a:rPr>
                        <a:t>迂回路の有無</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ja-JP" sz="1000" kern="100" dirty="0">
                          <a:solidFill>
                            <a:schemeClr val="tx1"/>
                          </a:solidFill>
                          <a:effectLst/>
                        </a:rPr>
                        <a:t>無し</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428368417"/>
                  </a:ext>
                </a:extLst>
              </a:tr>
              <a:tr h="168089">
                <a:tc vMerge="1">
                  <a:txBody>
                    <a:bodyPr/>
                    <a:lstStyle/>
                    <a:p>
                      <a:endParaRPr kumimoji="1" lang="ja-JP" altLang="en-US"/>
                    </a:p>
                  </a:txBody>
                  <a:tcPr/>
                </a:tc>
                <a:tc>
                  <a:txBody>
                    <a:bodyPr/>
                    <a:lstStyle/>
                    <a:p>
                      <a:pPr algn="l"/>
                      <a:r>
                        <a:rPr lang="ja-JP" sz="1000" kern="100" dirty="0">
                          <a:solidFill>
                            <a:schemeClr val="tx1"/>
                          </a:solidFill>
                          <a:effectLst/>
                        </a:rPr>
                        <a:t>有り</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996080490"/>
                  </a:ext>
                </a:extLst>
              </a:tr>
              <a:tr h="168089">
                <a:tc rowSpan="3">
                  <a:txBody>
                    <a:bodyPr/>
                    <a:lstStyle/>
                    <a:p>
                      <a:pPr indent="-19685" algn="ctr">
                        <a:lnSpc>
                          <a:spcPts val="1200"/>
                        </a:lnSpc>
                      </a:pPr>
                      <a:r>
                        <a:rPr lang="ja-JP" sz="1000" kern="100" dirty="0">
                          <a:solidFill>
                            <a:schemeClr val="tx1"/>
                          </a:solidFill>
                          <a:effectLst/>
                        </a:rPr>
                        <a:t>広域緊急交通路</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ja-JP" sz="1000" kern="100" dirty="0">
                          <a:solidFill>
                            <a:schemeClr val="tx1"/>
                          </a:solidFill>
                          <a:effectLst/>
                        </a:rPr>
                        <a:t>重点</a:t>
                      </a:r>
                      <a:r>
                        <a:rPr lang="en-US" sz="1000" kern="100" dirty="0">
                          <a:solidFill>
                            <a:schemeClr val="tx1"/>
                          </a:solidFill>
                          <a:effectLst/>
                        </a:rPr>
                        <a:t>14</a:t>
                      </a:r>
                      <a:r>
                        <a:rPr lang="ja-JP" sz="1000" kern="100" dirty="0">
                          <a:solidFill>
                            <a:schemeClr val="tx1"/>
                          </a:solidFill>
                          <a:effectLst/>
                        </a:rPr>
                        <a:t>路線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4136774214"/>
                  </a:ext>
                </a:extLst>
              </a:tr>
              <a:tr h="168089">
                <a:tc vMerge="1">
                  <a:txBody>
                    <a:bodyPr/>
                    <a:lstStyle/>
                    <a:p>
                      <a:endParaRPr kumimoji="1" lang="ja-JP" altLang="en-US"/>
                    </a:p>
                  </a:txBody>
                  <a:tcPr/>
                </a:tc>
                <a:tc>
                  <a:txBody>
                    <a:bodyPr/>
                    <a:lstStyle/>
                    <a:p>
                      <a:pPr algn="l"/>
                      <a:r>
                        <a:rPr lang="ja-JP" sz="1000" kern="100" dirty="0">
                          <a:solidFill>
                            <a:schemeClr val="tx1"/>
                          </a:solidFill>
                          <a:effectLst/>
                        </a:rPr>
                        <a:t>その他の広域緊急交通路路線</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901945994"/>
                  </a:ext>
                </a:extLst>
              </a:tr>
              <a:tr h="168089">
                <a:tc vMerge="1">
                  <a:txBody>
                    <a:bodyPr/>
                    <a:lstStyle/>
                    <a:p>
                      <a:endParaRPr kumimoji="1" lang="ja-JP" altLang="en-US"/>
                    </a:p>
                  </a:txBody>
                  <a:tcPr/>
                </a:tc>
                <a:tc>
                  <a:txBody>
                    <a:bodyPr/>
                    <a:lstStyle/>
                    <a:p>
                      <a:pPr algn="l"/>
                      <a:r>
                        <a:rPr lang="ja-JP" sz="1000" kern="100">
                          <a:solidFill>
                            <a:schemeClr val="tx1"/>
                          </a:solidFill>
                          <a:effectLst/>
                        </a:rPr>
                        <a:t>それ以外</a:t>
                      </a:r>
                      <a:endParaRPr kumimoji="1" lang="ja-JP" altLang="en-US"/>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2369943849"/>
                  </a:ext>
                </a:extLst>
              </a:tr>
              <a:tr h="168089">
                <a:tc rowSpan="2">
                  <a:txBody>
                    <a:bodyPr/>
                    <a:lstStyle/>
                    <a:p>
                      <a:pPr algn="ctr"/>
                      <a:r>
                        <a:rPr lang="ja-JP" sz="1000" kern="100" dirty="0">
                          <a:solidFill>
                            <a:schemeClr val="tx1"/>
                          </a:solidFill>
                          <a:effectLst/>
                        </a:rPr>
                        <a:t>府県間・</a:t>
                      </a:r>
                      <a:r>
                        <a:rPr lang="en-US" sz="1000" kern="100" dirty="0">
                          <a:solidFill>
                            <a:schemeClr val="tx1"/>
                          </a:solidFill>
                          <a:effectLst/>
                        </a:rPr>
                        <a:t>IC</a:t>
                      </a:r>
                      <a:r>
                        <a:rPr lang="ja-JP" sz="1000" kern="100" dirty="0">
                          <a:solidFill>
                            <a:schemeClr val="tx1"/>
                          </a:solidFill>
                          <a:effectLst/>
                        </a:rPr>
                        <a:t>アクセス</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algn="l"/>
                      <a:r>
                        <a:rPr lang="ja-JP" sz="1000" kern="100" dirty="0">
                          <a:solidFill>
                            <a:schemeClr val="tx1"/>
                          </a:solidFill>
                          <a:effectLst/>
                        </a:rPr>
                        <a:t>府県間・</a:t>
                      </a:r>
                      <a:r>
                        <a:rPr lang="en-US" sz="1000" kern="100" dirty="0">
                          <a:solidFill>
                            <a:schemeClr val="tx1"/>
                          </a:solidFill>
                          <a:effectLst/>
                        </a:rPr>
                        <a:t>IC</a:t>
                      </a:r>
                      <a:r>
                        <a:rPr lang="ja-JP" sz="1000" kern="100" dirty="0">
                          <a:solidFill>
                            <a:schemeClr val="tx1"/>
                          </a:solidFill>
                          <a:effectLst/>
                        </a:rPr>
                        <a:t>アクセス道路である</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algn="ct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3130595278"/>
                  </a:ext>
                </a:extLst>
              </a:tr>
              <a:tr h="168089">
                <a:tc vMerge="1">
                  <a:txBody>
                    <a:bodyPr/>
                    <a:lstStyle/>
                    <a:p>
                      <a:endParaRPr kumimoji="1" lang="ja-JP" altLang="en-US"/>
                    </a:p>
                  </a:txBody>
                  <a:tcPr/>
                </a:tc>
                <a:tc>
                  <a:txBody>
                    <a:bodyPr/>
                    <a:lstStyle/>
                    <a:p>
                      <a:pPr algn="l"/>
                      <a:r>
                        <a:rPr lang="ja-JP" sz="1000" kern="100" dirty="0">
                          <a:solidFill>
                            <a:schemeClr val="tx1"/>
                          </a:solidFill>
                          <a:effectLst/>
                        </a:rPr>
                        <a:t>上記以外</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993176049"/>
                  </a:ext>
                </a:extLst>
              </a:tr>
              <a:tr h="168089">
                <a:tc rowSpan="4">
                  <a:txBody>
                    <a:bodyPr/>
                    <a:lstStyle/>
                    <a:p>
                      <a:pPr indent="-19685" algn="ctr">
                        <a:lnSpc>
                          <a:spcPts val="1200"/>
                        </a:lnSpc>
                      </a:pPr>
                      <a:r>
                        <a:rPr lang="ja-JP" sz="1000" kern="100" dirty="0">
                          <a:solidFill>
                            <a:schemeClr val="tx1"/>
                          </a:solidFill>
                          <a:effectLst/>
                        </a:rPr>
                        <a:t>横過位置</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indent="-19685" algn="l">
                        <a:lnSpc>
                          <a:spcPts val="1200"/>
                        </a:lnSpc>
                      </a:pPr>
                      <a:r>
                        <a:rPr lang="ja-JP" sz="1000" kern="100" dirty="0">
                          <a:solidFill>
                            <a:schemeClr val="tx1"/>
                          </a:solidFill>
                          <a:effectLst/>
                        </a:rPr>
                        <a:t>高速道・鉄道交差</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20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605076218"/>
                  </a:ext>
                </a:extLst>
              </a:tr>
              <a:tr h="336180">
                <a:tc vMerge="1">
                  <a:txBody>
                    <a:bodyPr/>
                    <a:lstStyle/>
                    <a:p>
                      <a:endParaRPr kumimoji="1" lang="ja-JP" altLang="en-US"/>
                    </a:p>
                  </a:txBody>
                  <a:tcPr/>
                </a:tc>
                <a:tc>
                  <a:txBody>
                    <a:bodyPr/>
                    <a:lstStyle/>
                    <a:p>
                      <a:pPr marL="12065" algn="l">
                        <a:lnSpc>
                          <a:spcPts val="1200"/>
                        </a:lnSpc>
                      </a:pPr>
                      <a:r>
                        <a:rPr lang="ja-JP" sz="1000" kern="100" dirty="0">
                          <a:solidFill>
                            <a:schemeClr val="tx1"/>
                          </a:solidFill>
                          <a:effectLst/>
                        </a:rPr>
                        <a:t>広域緊急交通路</a:t>
                      </a:r>
                    </a:p>
                    <a:p>
                      <a:pPr marL="12065" algn="l">
                        <a:lnSpc>
                          <a:spcPts val="1200"/>
                        </a:lnSpc>
                      </a:pPr>
                      <a:r>
                        <a:rPr lang="ja-JP" sz="1000" kern="100" dirty="0">
                          <a:solidFill>
                            <a:schemeClr val="tx1"/>
                          </a:solidFill>
                          <a:effectLst/>
                        </a:rPr>
                        <a:t>重点</a:t>
                      </a:r>
                      <a:r>
                        <a:rPr lang="en-US" sz="1000" kern="100" dirty="0">
                          <a:solidFill>
                            <a:schemeClr val="tx1"/>
                          </a:solidFill>
                          <a:effectLst/>
                        </a:rPr>
                        <a:t>14</a:t>
                      </a:r>
                      <a:r>
                        <a:rPr lang="ja-JP" sz="1000" kern="100" dirty="0">
                          <a:solidFill>
                            <a:schemeClr val="tx1"/>
                          </a:solidFill>
                          <a:effectLst/>
                        </a:rPr>
                        <a:t>路線交差</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dirty="0">
                          <a:solidFill>
                            <a:schemeClr val="tx1"/>
                          </a:solidFill>
                          <a:effectLst/>
                        </a:rPr>
                        <a:t>15</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474592323"/>
                  </a:ext>
                </a:extLst>
              </a:tr>
              <a:tr h="336180">
                <a:tc vMerge="1">
                  <a:txBody>
                    <a:bodyPr/>
                    <a:lstStyle/>
                    <a:p>
                      <a:endParaRPr kumimoji="1" lang="ja-JP" altLang="en-US"/>
                    </a:p>
                  </a:txBody>
                  <a:tcPr/>
                </a:tc>
                <a:tc>
                  <a:txBody>
                    <a:bodyPr/>
                    <a:lstStyle/>
                    <a:p>
                      <a:pPr marL="12065" algn="l">
                        <a:lnSpc>
                          <a:spcPts val="1200"/>
                        </a:lnSpc>
                      </a:pPr>
                      <a:r>
                        <a:rPr lang="ja-JP" sz="1000" kern="100" dirty="0">
                          <a:solidFill>
                            <a:schemeClr val="tx1"/>
                          </a:solidFill>
                          <a:effectLst/>
                        </a:rPr>
                        <a:t>広域緊急交通路</a:t>
                      </a:r>
                    </a:p>
                    <a:p>
                      <a:pPr marL="12065" algn="l">
                        <a:lnSpc>
                          <a:spcPts val="1200"/>
                        </a:lnSpc>
                      </a:pPr>
                      <a:r>
                        <a:rPr lang="ja-JP" sz="1000" kern="100" dirty="0">
                          <a:solidFill>
                            <a:schemeClr val="tx1"/>
                          </a:solidFill>
                          <a:effectLst/>
                        </a:rPr>
                        <a:t>その他路線交差</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a:solidFill>
                            <a:schemeClr val="tx1"/>
                          </a:solidFill>
                          <a:effectLst/>
                        </a:rPr>
                        <a:t>10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799881952"/>
                  </a:ext>
                </a:extLst>
              </a:tr>
              <a:tr h="168089">
                <a:tc vMerge="1">
                  <a:txBody>
                    <a:bodyPr/>
                    <a:lstStyle/>
                    <a:p>
                      <a:endParaRPr kumimoji="1" lang="ja-JP" altLang="en-US"/>
                    </a:p>
                  </a:txBody>
                  <a:tcPr/>
                </a:tc>
                <a:tc>
                  <a:txBody>
                    <a:bodyPr/>
                    <a:lstStyle/>
                    <a:p>
                      <a:pPr algn="l"/>
                      <a:r>
                        <a:rPr lang="ja-JP" sz="1000" kern="100" dirty="0">
                          <a:solidFill>
                            <a:schemeClr val="tx1"/>
                          </a:solidFill>
                          <a:effectLst/>
                        </a:rPr>
                        <a:t>それ以外</a:t>
                      </a:r>
                      <a:endParaRPr kumimoji="1" lang="ja-JP" altLang="en-US" dirty="0"/>
                    </a:p>
                  </a:txBody>
                  <a:tcPr marL="37894" marR="37894" marT="0" marB="0" anchor="ctr">
                    <a:solidFill>
                      <a:schemeClr val="bg1"/>
                    </a:solidFill>
                  </a:tcPr>
                </a:tc>
                <a:tc>
                  <a:txBody>
                    <a:bodyPr/>
                    <a:lstStyle/>
                    <a:p>
                      <a:pPr indent="-14605" algn="ctr">
                        <a:lnSpc>
                          <a:spcPts val="1200"/>
                        </a:lnSpc>
                      </a:pPr>
                      <a:r>
                        <a:rPr lang="en-US" sz="1000" kern="100" dirty="0">
                          <a:solidFill>
                            <a:schemeClr val="tx1"/>
                          </a:solidFill>
                          <a:effectLst/>
                        </a:rPr>
                        <a:t>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942889910"/>
                  </a:ext>
                </a:extLst>
              </a:tr>
              <a:tr h="196105">
                <a:tc gridSpan="2">
                  <a:txBody>
                    <a:bodyPr/>
                    <a:lstStyle/>
                    <a:p>
                      <a:pPr algn="ctr" fontAlgn="ctr">
                        <a:lnSpc>
                          <a:spcPts val="1400"/>
                        </a:lnSpc>
                      </a:pPr>
                      <a:r>
                        <a:rPr lang="ja-JP" sz="1000" kern="100" dirty="0">
                          <a:solidFill>
                            <a:schemeClr val="tx1"/>
                          </a:solidFill>
                          <a:effectLst/>
                        </a:rPr>
                        <a:t>合　　　　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hMerge="1">
                  <a:txBody>
                    <a:bodyPr/>
                    <a:lstStyle/>
                    <a:p>
                      <a:endParaRPr kumimoji="1" lang="ja-JP" altLang="en-US"/>
                    </a:p>
                  </a:txBody>
                  <a:tcPr/>
                </a:tc>
                <a:tc>
                  <a:txBody>
                    <a:bodyPr/>
                    <a:lstStyle/>
                    <a:p>
                      <a:pPr indent="-14605" algn="ctr">
                        <a:lnSpc>
                          <a:spcPts val="1200"/>
                        </a:lnSpc>
                      </a:pPr>
                      <a:r>
                        <a:rPr lang="en-US" sz="1000" kern="100">
                          <a:solidFill>
                            <a:schemeClr val="tx1"/>
                          </a:solidFill>
                          <a:effectLst/>
                        </a:rPr>
                        <a:t>90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1416150307"/>
                  </a:ext>
                </a:extLst>
              </a:tr>
              <a:tr h="784419">
                <a:tc>
                  <a:txBody>
                    <a:bodyPr/>
                    <a:lstStyle/>
                    <a:p>
                      <a:pPr algn="ctr" fontAlgn="ctr">
                        <a:lnSpc>
                          <a:spcPts val="1400"/>
                        </a:lnSpc>
                      </a:pPr>
                      <a:r>
                        <a:rPr lang="ja-JP" sz="1000" kern="100" dirty="0">
                          <a:solidFill>
                            <a:schemeClr val="tx1"/>
                          </a:solidFill>
                          <a:effectLst/>
                        </a:rPr>
                        <a:t>管理者判断</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lumMod val="85000"/>
                      </a:schemeClr>
                    </a:solidFill>
                  </a:tcPr>
                </a:tc>
                <a:tc>
                  <a:txBody>
                    <a:bodyPr/>
                    <a:lstStyle/>
                    <a:p>
                      <a:pPr algn="l" fontAlgn="ctr">
                        <a:lnSpc>
                          <a:spcPts val="1400"/>
                        </a:lnSpc>
                      </a:pPr>
                      <a:r>
                        <a:rPr lang="ja-JP" sz="1000" kern="1200" dirty="0">
                          <a:solidFill>
                            <a:schemeClr val="tx1"/>
                          </a:solidFill>
                          <a:effectLst/>
                        </a:rPr>
                        <a:t>＋</a:t>
                      </a:r>
                      <a:r>
                        <a:rPr lang="en-US" sz="1000" kern="1200" dirty="0">
                          <a:solidFill>
                            <a:schemeClr val="tx1"/>
                          </a:solidFill>
                          <a:effectLst/>
                        </a:rPr>
                        <a:t>9</a:t>
                      </a:r>
                      <a:r>
                        <a:rPr lang="ja-JP" sz="1000" kern="1200" dirty="0">
                          <a:solidFill>
                            <a:schemeClr val="tx1"/>
                          </a:solidFill>
                          <a:effectLst/>
                        </a:rPr>
                        <a:t>点～－</a:t>
                      </a:r>
                      <a:r>
                        <a:rPr lang="en-US" sz="1000" kern="1200" dirty="0">
                          <a:solidFill>
                            <a:schemeClr val="tx1"/>
                          </a:solidFill>
                          <a:effectLst/>
                        </a:rPr>
                        <a:t>9</a:t>
                      </a:r>
                      <a:r>
                        <a:rPr lang="ja-JP" sz="1000" kern="1200" dirty="0">
                          <a:solidFill>
                            <a:schemeClr val="tx1"/>
                          </a:solidFill>
                          <a:effectLst/>
                        </a:rPr>
                        <a:t>点の範囲で配点</a:t>
                      </a:r>
                      <a:endParaRPr lang="ja-JP" sz="1000" kern="100" dirty="0">
                        <a:solidFill>
                          <a:schemeClr val="tx1"/>
                        </a:solidFill>
                        <a:effectLst/>
                      </a:endParaRPr>
                    </a:p>
                    <a:p>
                      <a:pPr algn="l" fontAlgn="ctr">
                        <a:lnSpc>
                          <a:spcPts val="1400"/>
                        </a:lnSpc>
                      </a:pPr>
                      <a:r>
                        <a:rPr lang="ja-JP" sz="1000" kern="1200" dirty="0">
                          <a:solidFill>
                            <a:schemeClr val="tx1"/>
                          </a:solidFill>
                          <a:effectLst/>
                        </a:rPr>
                        <a:t>・基本は</a:t>
                      </a:r>
                      <a:r>
                        <a:rPr lang="en-US" sz="1000" kern="1200" dirty="0">
                          <a:solidFill>
                            <a:schemeClr val="tx1"/>
                          </a:solidFill>
                          <a:effectLst/>
                        </a:rPr>
                        <a:t>0</a:t>
                      </a:r>
                      <a:r>
                        <a:rPr lang="ja-JP" sz="1000" kern="1200" dirty="0">
                          <a:solidFill>
                            <a:schemeClr val="tx1"/>
                          </a:solidFill>
                          <a:effectLst/>
                        </a:rPr>
                        <a:t>点とし、最大合計点（</a:t>
                      </a:r>
                      <a:r>
                        <a:rPr lang="en-US" sz="1000" kern="1200" dirty="0">
                          <a:solidFill>
                            <a:schemeClr val="tx1"/>
                          </a:solidFill>
                          <a:effectLst/>
                        </a:rPr>
                        <a:t>90</a:t>
                      </a:r>
                      <a:r>
                        <a:rPr lang="ja-JP" sz="1000" kern="1200" dirty="0">
                          <a:solidFill>
                            <a:schemeClr val="tx1"/>
                          </a:solidFill>
                          <a:effectLst/>
                        </a:rPr>
                        <a:t>）を</a:t>
                      </a:r>
                      <a:endParaRPr lang="ja-JP" sz="1000" kern="100" dirty="0">
                        <a:solidFill>
                          <a:schemeClr val="tx1"/>
                        </a:solidFill>
                        <a:effectLst/>
                      </a:endParaRPr>
                    </a:p>
                    <a:p>
                      <a:pPr indent="101600" algn="l" fontAlgn="ctr">
                        <a:lnSpc>
                          <a:spcPts val="1400"/>
                        </a:lnSpc>
                      </a:pPr>
                      <a:r>
                        <a:rPr lang="ja-JP" sz="1000" kern="1200" dirty="0">
                          <a:solidFill>
                            <a:schemeClr val="tx1"/>
                          </a:solidFill>
                          <a:effectLst/>
                        </a:rPr>
                        <a:t>超える加点は行わない。</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tc>
                  <a:txBody>
                    <a:bodyPr/>
                    <a:lstStyle/>
                    <a:p>
                      <a:pPr indent="-14605" algn="ctr">
                        <a:lnSpc>
                          <a:spcPts val="1200"/>
                        </a:lnSpc>
                      </a:pPr>
                      <a:r>
                        <a:rPr lang="en-US" sz="1000" kern="100" dirty="0">
                          <a:solidFill>
                            <a:schemeClr val="tx1"/>
                          </a:solidFill>
                          <a:effectLst/>
                        </a:rPr>
                        <a:t>+9</a:t>
                      </a:r>
                      <a:r>
                        <a:rPr lang="ja-JP" sz="1000" kern="100" dirty="0">
                          <a:solidFill>
                            <a:schemeClr val="tx1"/>
                          </a:solidFill>
                          <a:effectLst/>
                        </a:rPr>
                        <a:t>～</a:t>
                      </a:r>
                      <a:r>
                        <a:rPr lang="en-US" sz="1000" kern="100" dirty="0">
                          <a:solidFill>
                            <a:schemeClr val="tx1"/>
                          </a:solidFill>
                          <a:effectLst/>
                        </a:rPr>
                        <a:t>-9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7894" marR="37894" marT="0" marB="0" anchor="ctr">
                    <a:solidFill>
                      <a:schemeClr val="bg1"/>
                    </a:solidFill>
                  </a:tcPr>
                </a:tc>
                <a:extLst>
                  <a:ext uri="{0D108BD9-81ED-4DB2-BD59-A6C34878D82A}">
                    <a16:rowId xmlns:a16="http://schemas.microsoft.com/office/drawing/2014/main" val="956956595"/>
                  </a:ext>
                </a:extLst>
              </a:tr>
            </a:tbl>
          </a:graphicData>
        </a:graphic>
      </p:graphicFrame>
      <p:sp>
        <p:nvSpPr>
          <p:cNvPr id="6" name="テキスト ボックス 5">
            <a:extLst>
              <a:ext uri="{FF2B5EF4-FFF2-40B4-BE49-F238E27FC236}">
                <a16:creationId xmlns:a16="http://schemas.microsoft.com/office/drawing/2014/main" id="{ACCCA9EF-3150-4F9C-3455-5BE62AFF6FF3}"/>
              </a:ext>
            </a:extLst>
          </p:cNvPr>
          <p:cNvSpPr txBox="1"/>
          <p:nvPr/>
        </p:nvSpPr>
        <p:spPr>
          <a:xfrm>
            <a:off x="4401878" y="944098"/>
            <a:ext cx="4589722" cy="292384"/>
          </a:xfrm>
          <a:prstGeom prst="rect">
            <a:avLst/>
          </a:prstGeom>
          <a:noFill/>
          <a:ln w="19050">
            <a:noFill/>
          </a:ln>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２）</a:t>
            </a:r>
            <a:r>
              <a:rPr lang="ja-JP"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コンクリート構造物（地下道，地下歩道）の社会的影響度</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43">
            <a:extLst>
              <a:ext uri="{FF2B5EF4-FFF2-40B4-BE49-F238E27FC236}">
                <a16:creationId xmlns:a16="http://schemas.microsoft.com/office/drawing/2014/main" id="{459EF3C7-FE54-4224-BF1E-EABEE063D634}"/>
              </a:ext>
            </a:extLst>
          </p:cNvPr>
          <p:cNvSpPr/>
          <p:nvPr/>
        </p:nvSpPr>
        <p:spPr>
          <a:xfrm>
            <a:off x="187569" y="658732"/>
            <a:ext cx="8870703" cy="610157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■重点化（優先順位）（２）</a:t>
            </a:r>
          </a:p>
        </p:txBody>
      </p:sp>
      <p:sp>
        <p:nvSpPr>
          <p:cNvPr id="12" name="スライド番号プレースホルダー 3">
            <a:extLst>
              <a:ext uri="{FF2B5EF4-FFF2-40B4-BE49-F238E27FC236}">
                <a16:creationId xmlns:a16="http://schemas.microsoft.com/office/drawing/2014/main" id="{67B6538B-93E0-4013-B12E-AF08C72330B2}"/>
              </a:ext>
            </a:extLst>
          </p:cNvPr>
          <p:cNvSpPr txBox="1">
            <a:spLocks/>
          </p:cNvSpPr>
          <p:nvPr/>
        </p:nvSpPr>
        <p:spPr>
          <a:xfrm>
            <a:off x="8298970" y="6431037"/>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36</a:t>
            </a:fld>
            <a:endParaRPr lang="ja-JP" altLang="en-US" dirty="0"/>
          </a:p>
        </p:txBody>
      </p:sp>
      <p:sp>
        <p:nvSpPr>
          <p:cNvPr id="7" name="テキスト ボックス 6">
            <a:extLst>
              <a:ext uri="{FF2B5EF4-FFF2-40B4-BE49-F238E27FC236}">
                <a16:creationId xmlns:a16="http://schemas.microsoft.com/office/drawing/2014/main" id="{01ED6383-666E-148F-B7F0-B927CC8677FB}"/>
              </a:ext>
            </a:extLst>
          </p:cNvPr>
          <p:cNvSpPr txBox="1"/>
          <p:nvPr/>
        </p:nvSpPr>
        <p:spPr>
          <a:xfrm>
            <a:off x="7864472" y="103088"/>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27325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591A56-C884-40EF-92AD-34D192127CA6}"/>
              </a:ext>
            </a:extLst>
          </p:cNvPr>
          <p:cNvSpPr>
            <a:spLocks noGrp="1"/>
          </p:cNvSpPr>
          <p:nvPr>
            <p:ph type="sldNum" sz="quarter" idx="12"/>
          </p:nvPr>
        </p:nvSpPr>
        <p:spPr/>
        <p:txBody>
          <a:bodyPr/>
          <a:lstStyle/>
          <a:p>
            <a:fld id="{682EF9F9-C4E8-46B2-BBF1-33E3162B856A}" type="slidenum">
              <a:rPr kumimoji="1" lang="ja-JP" altLang="en-US" smtClean="0"/>
              <a:t>37</a:t>
            </a:fld>
            <a:endParaRPr kumimoji="1" lang="ja-JP" altLang="en-US"/>
          </a:p>
        </p:txBody>
      </p:sp>
      <p:sp>
        <p:nvSpPr>
          <p:cNvPr id="3" name="角丸四角形 143">
            <a:extLst>
              <a:ext uri="{FF2B5EF4-FFF2-40B4-BE49-F238E27FC236}">
                <a16:creationId xmlns:a16="http://schemas.microsoft.com/office/drawing/2014/main" id="{429200DA-CEFD-4C16-A0A2-3E6C8211738D}"/>
              </a:ext>
            </a:extLst>
          </p:cNvPr>
          <p:cNvSpPr/>
          <p:nvPr/>
        </p:nvSpPr>
        <p:spPr>
          <a:xfrm>
            <a:off x="110836" y="658732"/>
            <a:ext cx="8954787" cy="613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grpSp>
        <p:nvGrpSpPr>
          <p:cNvPr id="4" name="Group 14">
            <a:extLst>
              <a:ext uri="{FF2B5EF4-FFF2-40B4-BE49-F238E27FC236}">
                <a16:creationId xmlns:a16="http://schemas.microsoft.com/office/drawing/2014/main" id="{808518DA-DE2D-46F7-BEA5-763E33A105BD}"/>
              </a:ext>
            </a:extLst>
          </p:cNvPr>
          <p:cNvGrpSpPr>
            <a:grpSpLocks noChangeAspect="1"/>
          </p:cNvGrpSpPr>
          <p:nvPr/>
        </p:nvGrpSpPr>
        <p:grpSpPr bwMode="auto">
          <a:xfrm>
            <a:off x="443701" y="2176185"/>
            <a:ext cx="4889841" cy="4482634"/>
            <a:chOff x="0" y="0"/>
            <a:chExt cx="6456" cy="7290"/>
          </a:xfrm>
        </p:grpSpPr>
        <p:sp>
          <p:nvSpPr>
            <p:cNvPr id="5" name="AutoShape 100">
              <a:extLst>
                <a:ext uri="{FF2B5EF4-FFF2-40B4-BE49-F238E27FC236}">
                  <a16:creationId xmlns:a16="http://schemas.microsoft.com/office/drawing/2014/main" id="{9E16AF84-EEB5-4EDC-A06C-2087A809A505}"/>
                </a:ext>
              </a:extLst>
            </p:cNvPr>
            <p:cNvSpPr>
              <a:spLocks noChangeAspect="1" noChangeArrowheads="1" noTextEdit="1"/>
            </p:cNvSpPr>
            <p:nvPr/>
          </p:nvSpPr>
          <p:spPr bwMode="auto">
            <a:xfrm>
              <a:off x="0" y="0"/>
              <a:ext cx="6456" cy="7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p>
          </p:txBody>
        </p:sp>
        <p:sp>
          <p:nvSpPr>
            <p:cNvPr id="6" name="Rectangle 99">
              <a:extLst>
                <a:ext uri="{FF2B5EF4-FFF2-40B4-BE49-F238E27FC236}">
                  <a16:creationId xmlns:a16="http://schemas.microsoft.com/office/drawing/2014/main" id="{8B95CD59-6D6B-47B7-A55B-145D77DA112F}"/>
                </a:ext>
              </a:extLst>
            </p:cNvPr>
            <p:cNvSpPr>
              <a:spLocks noChangeArrowheads="1"/>
            </p:cNvSpPr>
            <p:nvPr/>
          </p:nvSpPr>
          <p:spPr bwMode="auto">
            <a:xfrm>
              <a:off x="0" y="4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 name="Freeform 98">
              <a:extLst>
                <a:ext uri="{FF2B5EF4-FFF2-40B4-BE49-F238E27FC236}">
                  <a16:creationId xmlns:a16="http://schemas.microsoft.com/office/drawing/2014/main" id="{CFD1CC51-4903-4154-AF40-C346CCDEAC97}"/>
                </a:ext>
              </a:extLst>
            </p:cNvPr>
            <p:cNvSpPr>
              <a:spLocks noEditPoints="1"/>
            </p:cNvSpPr>
            <p:nvPr/>
          </p:nvSpPr>
          <p:spPr bwMode="auto">
            <a:xfrm>
              <a:off x="4889" y="4230"/>
              <a:ext cx="175" cy="2462"/>
            </a:xfrm>
            <a:custGeom>
              <a:avLst/>
              <a:gdLst>
                <a:gd name="T0" fmla="*/ 376 w 619"/>
                <a:gd name="T1" fmla="*/ 0 h 8749"/>
                <a:gd name="T2" fmla="*/ 376 w 619"/>
                <a:gd name="T3" fmla="*/ 8617 h 8749"/>
                <a:gd name="T4" fmla="*/ 243 w 619"/>
                <a:gd name="T5" fmla="*/ 8617 h 8749"/>
                <a:gd name="T6" fmla="*/ 243 w 619"/>
                <a:gd name="T7" fmla="*/ 0 h 8749"/>
                <a:gd name="T8" fmla="*/ 376 w 619"/>
                <a:gd name="T9" fmla="*/ 0 h 8749"/>
                <a:gd name="T10" fmla="*/ 601 w 619"/>
                <a:gd name="T11" fmla="*/ 8251 h 8749"/>
                <a:gd name="T12" fmla="*/ 310 w 619"/>
                <a:gd name="T13" fmla="*/ 8749 h 8749"/>
                <a:gd name="T14" fmla="*/ 19 w 619"/>
                <a:gd name="T15" fmla="*/ 8251 h 8749"/>
                <a:gd name="T16" fmla="*/ 43 w 619"/>
                <a:gd name="T17" fmla="*/ 8160 h 8749"/>
                <a:gd name="T18" fmla="*/ 134 w 619"/>
                <a:gd name="T19" fmla="*/ 8184 h 8749"/>
                <a:gd name="T20" fmla="*/ 367 w 619"/>
                <a:gd name="T21" fmla="*/ 8584 h 8749"/>
                <a:gd name="T22" fmla="*/ 252 w 619"/>
                <a:gd name="T23" fmla="*/ 8584 h 8749"/>
                <a:gd name="T24" fmla="*/ 486 w 619"/>
                <a:gd name="T25" fmla="*/ 8184 h 8749"/>
                <a:gd name="T26" fmla="*/ 577 w 619"/>
                <a:gd name="T27" fmla="*/ 8160 h 8749"/>
                <a:gd name="T28" fmla="*/ 601 w 619"/>
                <a:gd name="T29" fmla="*/ 8251 h 8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8749">
                  <a:moveTo>
                    <a:pt x="376" y="0"/>
                  </a:moveTo>
                  <a:lnTo>
                    <a:pt x="376" y="8617"/>
                  </a:lnTo>
                  <a:lnTo>
                    <a:pt x="243" y="8617"/>
                  </a:lnTo>
                  <a:lnTo>
                    <a:pt x="243" y="0"/>
                  </a:lnTo>
                  <a:lnTo>
                    <a:pt x="376" y="0"/>
                  </a:lnTo>
                  <a:close/>
                  <a:moveTo>
                    <a:pt x="601" y="8251"/>
                  </a:moveTo>
                  <a:lnTo>
                    <a:pt x="310" y="8749"/>
                  </a:lnTo>
                  <a:lnTo>
                    <a:pt x="19" y="8251"/>
                  </a:lnTo>
                  <a:cubicBezTo>
                    <a:pt x="0" y="8219"/>
                    <a:pt x="11" y="8178"/>
                    <a:pt x="43" y="8160"/>
                  </a:cubicBezTo>
                  <a:cubicBezTo>
                    <a:pt x="75" y="8141"/>
                    <a:pt x="116" y="8152"/>
                    <a:pt x="134" y="8184"/>
                  </a:cubicBezTo>
                  <a:lnTo>
                    <a:pt x="367" y="8584"/>
                  </a:lnTo>
                  <a:lnTo>
                    <a:pt x="252" y="8584"/>
                  </a:lnTo>
                  <a:lnTo>
                    <a:pt x="486" y="8184"/>
                  </a:lnTo>
                  <a:cubicBezTo>
                    <a:pt x="504" y="8152"/>
                    <a:pt x="545" y="8141"/>
                    <a:pt x="577" y="8160"/>
                  </a:cubicBezTo>
                  <a:cubicBezTo>
                    <a:pt x="609" y="8178"/>
                    <a:pt x="619" y="8219"/>
                    <a:pt x="601" y="825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 name="Freeform 97">
              <a:extLst>
                <a:ext uri="{FF2B5EF4-FFF2-40B4-BE49-F238E27FC236}">
                  <a16:creationId xmlns:a16="http://schemas.microsoft.com/office/drawing/2014/main" id="{7D152218-A0F0-41A5-87BD-A283A385D104}"/>
                </a:ext>
              </a:extLst>
            </p:cNvPr>
            <p:cNvSpPr>
              <a:spLocks noEditPoints="1"/>
            </p:cNvSpPr>
            <p:nvPr/>
          </p:nvSpPr>
          <p:spPr bwMode="auto">
            <a:xfrm>
              <a:off x="1497" y="3985"/>
              <a:ext cx="175" cy="1492"/>
            </a:xfrm>
            <a:custGeom>
              <a:avLst/>
              <a:gdLst>
                <a:gd name="T0" fmla="*/ 412 w 619"/>
                <a:gd name="T1" fmla="*/ 1 h 5300"/>
                <a:gd name="T2" fmla="*/ 373 w 619"/>
                <a:gd name="T3" fmla="*/ 5168 h 5300"/>
                <a:gd name="T4" fmla="*/ 240 w 619"/>
                <a:gd name="T5" fmla="*/ 5167 h 5300"/>
                <a:gd name="T6" fmla="*/ 279 w 619"/>
                <a:gd name="T7" fmla="*/ 0 h 5300"/>
                <a:gd name="T8" fmla="*/ 412 w 619"/>
                <a:gd name="T9" fmla="*/ 1 h 5300"/>
                <a:gd name="T10" fmla="*/ 600 w 619"/>
                <a:gd name="T11" fmla="*/ 4803 h 5300"/>
                <a:gd name="T12" fmla="*/ 306 w 619"/>
                <a:gd name="T13" fmla="*/ 5300 h 5300"/>
                <a:gd name="T14" fmla="*/ 19 w 619"/>
                <a:gd name="T15" fmla="*/ 4799 h 5300"/>
                <a:gd name="T16" fmla="*/ 43 w 619"/>
                <a:gd name="T17" fmla="*/ 4708 h 5300"/>
                <a:gd name="T18" fmla="*/ 134 w 619"/>
                <a:gd name="T19" fmla="*/ 4733 h 5300"/>
                <a:gd name="T20" fmla="*/ 365 w 619"/>
                <a:gd name="T21" fmla="*/ 5134 h 5300"/>
                <a:gd name="T22" fmla="*/ 249 w 619"/>
                <a:gd name="T23" fmla="*/ 5133 h 5300"/>
                <a:gd name="T24" fmla="*/ 486 w 619"/>
                <a:gd name="T25" fmla="*/ 4735 h 5300"/>
                <a:gd name="T26" fmla="*/ 577 w 619"/>
                <a:gd name="T27" fmla="*/ 4712 h 5300"/>
                <a:gd name="T28" fmla="*/ 600 w 619"/>
                <a:gd name="T29" fmla="*/ 4803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5300">
                  <a:moveTo>
                    <a:pt x="412" y="1"/>
                  </a:moveTo>
                  <a:lnTo>
                    <a:pt x="373" y="5168"/>
                  </a:lnTo>
                  <a:lnTo>
                    <a:pt x="240" y="5167"/>
                  </a:lnTo>
                  <a:lnTo>
                    <a:pt x="279" y="0"/>
                  </a:lnTo>
                  <a:lnTo>
                    <a:pt x="412" y="1"/>
                  </a:lnTo>
                  <a:close/>
                  <a:moveTo>
                    <a:pt x="600" y="4803"/>
                  </a:moveTo>
                  <a:lnTo>
                    <a:pt x="306" y="5300"/>
                  </a:lnTo>
                  <a:lnTo>
                    <a:pt x="19" y="4799"/>
                  </a:lnTo>
                  <a:cubicBezTo>
                    <a:pt x="0" y="4767"/>
                    <a:pt x="11" y="4726"/>
                    <a:pt x="43" y="4708"/>
                  </a:cubicBezTo>
                  <a:cubicBezTo>
                    <a:pt x="75" y="4690"/>
                    <a:pt x="116" y="4701"/>
                    <a:pt x="134" y="4733"/>
                  </a:cubicBezTo>
                  <a:lnTo>
                    <a:pt x="365" y="5134"/>
                  </a:lnTo>
                  <a:lnTo>
                    <a:pt x="249" y="5133"/>
                  </a:lnTo>
                  <a:lnTo>
                    <a:pt x="486" y="4735"/>
                  </a:lnTo>
                  <a:cubicBezTo>
                    <a:pt x="505" y="4704"/>
                    <a:pt x="546" y="4693"/>
                    <a:pt x="577" y="4712"/>
                  </a:cubicBezTo>
                  <a:cubicBezTo>
                    <a:pt x="609" y="4731"/>
                    <a:pt x="619" y="4772"/>
                    <a:pt x="600" y="4803"/>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9" name="Group 94">
              <a:extLst>
                <a:ext uri="{FF2B5EF4-FFF2-40B4-BE49-F238E27FC236}">
                  <a16:creationId xmlns:a16="http://schemas.microsoft.com/office/drawing/2014/main" id="{A3D82BFF-3610-4829-8A26-79128F118553}"/>
                </a:ext>
              </a:extLst>
            </p:cNvPr>
            <p:cNvGrpSpPr>
              <a:grpSpLocks/>
            </p:cNvGrpSpPr>
            <p:nvPr/>
          </p:nvGrpSpPr>
          <p:grpSpPr bwMode="auto">
            <a:xfrm>
              <a:off x="235" y="19"/>
              <a:ext cx="2765" cy="561"/>
              <a:chOff x="235" y="19"/>
              <a:chExt cx="2765" cy="561"/>
            </a:xfrm>
          </p:grpSpPr>
          <p:sp>
            <p:nvSpPr>
              <p:cNvPr id="89" name="Freeform 96">
                <a:extLst>
                  <a:ext uri="{FF2B5EF4-FFF2-40B4-BE49-F238E27FC236}">
                    <a16:creationId xmlns:a16="http://schemas.microsoft.com/office/drawing/2014/main" id="{1EE6F163-731F-4E90-9887-14C6CAFF3940}"/>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0" name="Freeform 95">
                <a:extLst>
                  <a:ext uri="{FF2B5EF4-FFF2-40B4-BE49-F238E27FC236}">
                    <a16:creationId xmlns:a16="http://schemas.microsoft.com/office/drawing/2014/main" id="{D43CD1BB-3525-4E27-8C0B-4675C0D023C1}"/>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0" name="Rectangle 93">
              <a:extLst>
                <a:ext uri="{FF2B5EF4-FFF2-40B4-BE49-F238E27FC236}">
                  <a16:creationId xmlns:a16="http://schemas.microsoft.com/office/drawing/2014/main" id="{50BAAD2D-742A-4047-9ACB-6ED31F1A537F}"/>
                </a:ext>
              </a:extLst>
            </p:cNvPr>
            <p:cNvSpPr>
              <a:spLocks noChangeArrowheads="1"/>
            </p:cNvSpPr>
            <p:nvPr/>
          </p:nvSpPr>
          <p:spPr bwMode="auto">
            <a:xfrm>
              <a:off x="2705" y="20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 name="Freeform 92">
              <a:extLst>
                <a:ext uri="{FF2B5EF4-FFF2-40B4-BE49-F238E27FC236}">
                  <a16:creationId xmlns:a16="http://schemas.microsoft.com/office/drawing/2014/main" id="{BD52D900-A333-4DAD-8EEC-24E14F1A8239}"/>
                </a:ext>
              </a:extLst>
            </p:cNvPr>
            <p:cNvSpPr>
              <a:spLocks noEditPoints="1"/>
            </p:cNvSpPr>
            <p:nvPr/>
          </p:nvSpPr>
          <p:spPr bwMode="auto">
            <a:xfrm>
              <a:off x="1507" y="580"/>
              <a:ext cx="175" cy="242"/>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12" name="Group 89">
              <a:extLst>
                <a:ext uri="{FF2B5EF4-FFF2-40B4-BE49-F238E27FC236}">
                  <a16:creationId xmlns:a16="http://schemas.microsoft.com/office/drawing/2014/main" id="{81715E4E-8C50-4721-B45B-59889BA1130D}"/>
                </a:ext>
              </a:extLst>
            </p:cNvPr>
            <p:cNvGrpSpPr>
              <a:grpSpLocks/>
            </p:cNvGrpSpPr>
            <p:nvPr/>
          </p:nvGrpSpPr>
          <p:grpSpPr bwMode="auto">
            <a:xfrm>
              <a:off x="106" y="856"/>
              <a:ext cx="2984" cy="776"/>
              <a:chOff x="106" y="856"/>
              <a:chExt cx="2984" cy="776"/>
            </a:xfrm>
          </p:grpSpPr>
          <p:sp>
            <p:nvSpPr>
              <p:cNvPr id="87" name="Freeform 91">
                <a:extLst>
                  <a:ext uri="{FF2B5EF4-FFF2-40B4-BE49-F238E27FC236}">
                    <a16:creationId xmlns:a16="http://schemas.microsoft.com/office/drawing/2014/main" id="{EE3ED278-DE45-4D06-84A1-7CA9B9E33365}"/>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8" name="Freeform 90">
                <a:extLst>
                  <a:ext uri="{FF2B5EF4-FFF2-40B4-BE49-F238E27FC236}">
                    <a16:creationId xmlns:a16="http://schemas.microsoft.com/office/drawing/2014/main" id="{EB88C4ED-A4C6-4F71-B823-A82A04C46A55}"/>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3" name="Rectangle 88">
              <a:extLst>
                <a:ext uri="{FF2B5EF4-FFF2-40B4-BE49-F238E27FC236}">
                  <a16:creationId xmlns:a16="http://schemas.microsoft.com/office/drawing/2014/main" id="{4050C3EC-F1AF-4810-A303-3030E32972F0}"/>
                </a:ext>
              </a:extLst>
            </p:cNvPr>
            <p:cNvSpPr>
              <a:spLocks noChangeArrowheads="1"/>
            </p:cNvSpPr>
            <p:nvPr/>
          </p:nvSpPr>
          <p:spPr bwMode="auto">
            <a:xfrm>
              <a:off x="1104" y="1109"/>
              <a:ext cx="101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HG丸ｺﾞｼｯｸM-PRO" panose="020F0400000000000000" pitchFamily="50" charset="-128"/>
                </a:rPr>
                <a:t>社会的要因</a:t>
              </a:r>
              <a:endPar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sp>
          <p:nvSpPr>
            <p:cNvPr id="14" name="Rectangle 87">
              <a:extLst>
                <a:ext uri="{FF2B5EF4-FFF2-40B4-BE49-F238E27FC236}">
                  <a16:creationId xmlns:a16="http://schemas.microsoft.com/office/drawing/2014/main" id="{B35ED478-AFA1-41AA-B1A8-C4D61B268ACD}"/>
                </a:ext>
              </a:extLst>
            </p:cNvPr>
            <p:cNvSpPr>
              <a:spLocks noChangeArrowheads="1"/>
            </p:cNvSpPr>
            <p:nvPr/>
          </p:nvSpPr>
          <p:spPr bwMode="auto">
            <a:xfrm>
              <a:off x="2095" y="1148"/>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5" name="Freeform 86">
              <a:extLst>
                <a:ext uri="{FF2B5EF4-FFF2-40B4-BE49-F238E27FC236}">
                  <a16:creationId xmlns:a16="http://schemas.microsoft.com/office/drawing/2014/main" id="{A69DD0EF-7AA9-4F5B-89BD-7A40EB5964AB}"/>
                </a:ext>
              </a:extLst>
            </p:cNvPr>
            <p:cNvSpPr>
              <a:spLocks noEditPoints="1"/>
            </p:cNvSpPr>
            <p:nvPr/>
          </p:nvSpPr>
          <p:spPr bwMode="auto">
            <a:xfrm>
              <a:off x="1507" y="1683"/>
              <a:ext cx="175" cy="242"/>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6" name="Freeform 85">
              <a:extLst>
                <a:ext uri="{FF2B5EF4-FFF2-40B4-BE49-F238E27FC236}">
                  <a16:creationId xmlns:a16="http://schemas.microsoft.com/office/drawing/2014/main" id="{50560B43-86ED-46F0-9F14-32529A38A571}"/>
                </a:ext>
              </a:extLst>
            </p:cNvPr>
            <p:cNvSpPr>
              <a:spLocks noEditPoints="1"/>
            </p:cNvSpPr>
            <p:nvPr/>
          </p:nvSpPr>
          <p:spPr bwMode="auto">
            <a:xfrm>
              <a:off x="3246" y="1172"/>
              <a:ext cx="767" cy="174"/>
            </a:xfrm>
            <a:custGeom>
              <a:avLst/>
              <a:gdLst>
                <a:gd name="T0" fmla="*/ 0 w 5431"/>
                <a:gd name="T1" fmla="*/ 485 h 1238"/>
                <a:gd name="T2" fmla="*/ 5167 w 5431"/>
                <a:gd name="T3" fmla="*/ 485 h 1238"/>
                <a:gd name="T4" fmla="*/ 5167 w 5431"/>
                <a:gd name="T5" fmla="*/ 752 h 1238"/>
                <a:gd name="T6" fmla="*/ 0 w 5431"/>
                <a:gd name="T7" fmla="*/ 752 h 1238"/>
                <a:gd name="T8" fmla="*/ 0 w 5431"/>
                <a:gd name="T9" fmla="*/ 485 h 1238"/>
                <a:gd name="T10" fmla="*/ 4434 w 5431"/>
                <a:gd name="T11" fmla="*/ 37 h 1238"/>
                <a:gd name="T12" fmla="*/ 5431 w 5431"/>
                <a:gd name="T13" fmla="*/ 619 h 1238"/>
                <a:gd name="T14" fmla="*/ 4434 w 5431"/>
                <a:gd name="T15" fmla="*/ 1201 h 1238"/>
                <a:gd name="T16" fmla="*/ 4252 w 5431"/>
                <a:gd name="T17" fmla="*/ 1153 h 1238"/>
                <a:gd name="T18" fmla="*/ 4300 w 5431"/>
                <a:gd name="T19" fmla="*/ 970 h 1238"/>
                <a:gd name="T20" fmla="*/ 5100 w 5431"/>
                <a:gd name="T21" fmla="*/ 504 h 1238"/>
                <a:gd name="T22" fmla="*/ 5100 w 5431"/>
                <a:gd name="T23" fmla="*/ 734 h 1238"/>
                <a:gd name="T24" fmla="*/ 4300 w 5431"/>
                <a:gd name="T25" fmla="*/ 267 h 1238"/>
                <a:gd name="T26" fmla="*/ 4252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5"/>
                  </a:moveTo>
                  <a:lnTo>
                    <a:pt x="5167" y="485"/>
                  </a:lnTo>
                  <a:lnTo>
                    <a:pt x="5167" y="752"/>
                  </a:lnTo>
                  <a:lnTo>
                    <a:pt x="0" y="752"/>
                  </a:lnTo>
                  <a:lnTo>
                    <a:pt x="0" y="485"/>
                  </a:lnTo>
                  <a:close/>
                  <a:moveTo>
                    <a:pt x="4434" y="37"/>
                  </a:moveTo>
                  <a:lnTo>
                    <a:pt x="5431" y="619"/>
                  </a:lnTo>
                  <a:lnTo>
                    <a:pt x="4434" y="1201"/>
                  </a:lnTo>
                  <a:cubicBezTo>
                    <a:pt x="4370" y="1238"/>
                    <a:pt x="4289" y="1216"/>
                    <a:pt x="4252" y="1153"/>
                  </a:cubicBezTo>
                  <a:cubicBezTo>
                    <a:pt x="4215" y="1089"/>
                    <a:pt x="4236" y="1007"/>
                    <a:pt x="4300" y="970"/>
                  </a:cubicBezTo>
                  <a:lnTo>
                    <a:pt x="5100" y="504"/>
                  </a:lnTo>
                  <a:lnTo>
                    <a:pt x="5100" y="734"/>
                  </a:lnTo>
                  <a:lnTo>
                    <a:pt x="4300" y="267"/>
                  </a:lnTo>
                  <a:cubicBezTo>
                    <a:pt x="4236" y="230"/>
                    <a:pt x="4215" y="149"/>
                    <a:pt x="4252" y="85"/>
                  </a:cubicBezTo>
                  <a:cubicBezTo>
                    <a:pt x="4289" y="21"/>
                    <a:pt x="4370" y="0"/>
                    <a:pt x="4434" y="37"/>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17" name="Group 82">
              <a:extLst>
                <a:ext uri="{FF2B5EF4-FFF2-40B4-BE49-F238E27FC236}">
                  <a16:creationId xmlns:a16="http://schemas.microsoft.com/office/drawing/2014/main" id="{B3743F14-99DC-4154-A6E0-CA11F0F80EB3}"/>
                </a:ext>
              </a:extLst>
            </p:cNvPr>
            <p:cNvGrpSpPr>
              <a:grpSpLocks/>
            </p:cNvGrpSpPr>
            <p:nvPr/>
          </p:nvGrpSpPr>
          <p:grpSpPr bwMode="auto">
            <a:xfrm>
              <a:off x="4101" y="987"/>
              <a:ext cx="1229" cy="561"/>
              <a:chOff x="4101" y="987"/>
              <a:chExt cx="1229" cy="561"/>
            </a:xfrm>
          </p:grpSpPr>
          <p:sp>
            <p:nvSpPr>
              <p:cNvPr id="85" name="Freeform 84">
                <a:extLst>
                  <a:ext uri="{FF2B5EF4-FFF2-40B4-BE49-F238E27FC236}">
                    <a16:creationId xmlns:a16="http://schemas.microsoft.com/office/drawing/2014/main" id="{F1F02160-CCF5-490B-8C75-4D7F00260D85}"/>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6" name="Freeform 83">
                <a:extLst>
                  <a:ext uri="{FF2B5EF4-FFF2-40B4-BE49-F238E27FC236}">
                    <a16:creationId xmlns:a16="http://schemas.microsoft.com/office/drawing/2014/main" id="{F93E4E4E-B9BD-43B7-A10E-E7C1EB3DDA05}"/>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8" name="Rectangle 81">
              <a:extLst>
                <a:ext uri="{FF2B5EF4-FFF2-40B4-BE49-F238E27FC236}">
                  <a16:creationId xmlns:a16="http://schemas.microsoft.com/office/drawing/2014/main" id="{6039D883-D4E9-4081-9C55-76174194755B}"/>
                </a:ext>
              </a:extLst>
            </p:cNvPr>
            <p:cNvSpPr>
              <a:spLocks noChangeArrowheads="1"/>
            </p:cNvSpPr>
            <p:nvPr/>
          </p:nvSpPr>
          <p:spPr bwMode="auto">
            <a:xfrm>
              <a:off x="4519" y="1149"/>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80">
              <a:extLst>
                <a:ext uri="{FF2B5EF4-FFF2-40B4-BE49-F238E27FC236}">
                  <a16:creationId xmlns:a16="http://schemas.microsoft.com/office/drawing/2014/main" id="{911848CB-6039-41B9-8BF9-31CB8CB64AE0}"/>
                </a:ext>
              </a:extLst>
            </p:cNvPr>
            <p:cNvSpPr>
              <a:spLocks noChangeArrowheads="1"/>
            </p:cNvSpPr>
            <p:nvPr/>
          </p:nvSpPr>
          <p:spPr bwMode="auto">
            <a:xfrm>
              <a:off x="4915" y="1175"/>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0" name="Group 77">
              <a:extLst>
                <a:ext uri="{FF2B5EF4-FFF2-40B4-BE49-F238E27FC236}">
                  <a16:creationId xmlns:a16="http://schemas.microsoft.com/office/drawing/2014/main" id="{902F0193-1AFE-4228-BC18-6B197881BE2E}"/>
                </a:ext>
              </a:extLst>
            </p:cNvPr>
            <p:cNvGrpSpPr>
              <a:grpSpLocks/>
            </p:cNvGrpSpPr>
            <p:nvPr/>
          </p:nvGrpSpPr>
          <p:grpSpPr bwMode="auto">
            <a:xfrm>
              <a:off x="106" y="1983"/>
              <a:ext cx="2984" cy="777"/>
              <a:chOff x="106" y="1983"/>
              <a:chExt cx="2984" cy="777"/>
            </a:xfrm>
          </p:grpSpPr>
          <p:sp>
            <p:nvSpPr>
              <p:cNvPr id="83" name="Freeform 79">
                <a:extLst>
                  <a:ext uri="{FF2B5EF4-FFF2-40B4-BE49-F238E27FC236}">
                    <a16:creationId xmlns:a16="http://schemas.microsoft.com/office/drawing/2014/main" id="{0FB23708-678C-467F-A1D6-15EC6EB7EBD6}"/>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4" name="Freeform 78">
                <a:extLst>
                  <a:ext uri="{FF2B5EF4-FFF2-40B4-BE49-F238E27FC236}">
                    <a16:creationId xmlns:a16="http://schemas.microsoft.com/office/drawing/2014/main" id="{035874EF-DBF7-4523-B486-A93293EEC59B}"/>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21" name="Rectangle 76">
              <a:extLst>
                <a:ext uri="{FF2B5EF4-FFF2-40B4-BE49-F238E27FC236}">
                  <a16:creationId xmlns:a16="http://schemas.microsoft.com/office/drawing/2014/main" id="{ED9E1D33-0BE1-439A-A83E-CC31DE629934}"/>
                </a:ext>
              </a:extLst>
            </p:cNvPr>
            <p:cNvSpPr>
              <a:spLocks noChangeArrowheads="1"/>
            </p:cNvSpPr>
            <p:nvPr/>
          </p:nvSpPr>
          <p:spPr bwMode="auto">
            <a:xfrm>
              <a:off x="1104" y="2253"/>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HG丸ｺﾞｼｯｸM-PRO" panose="020F0400000000000000" pitchFamily="50" charset="-128"/>
                </a:rPr>
                <a:t>機能</a:t>
              </a:r>
              <a:endPar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endParaRPr>
            </a:p>
          </p:txBody>
        </p:sp>
        <p:sp>
          <p:nvSpPr>
            <p:cNvPr id="22" name="Rectangle 75">
              <a:extLst>
                <a:ext uri="{FF2B5EF4-FFF2-40B4-BE49-F238E27FC236}">
                  <a16:creationId xmlns:a16="http://schemas.microsoft.com/office/drawing/2014/main" id="{34FD2DCC-13AA-4F2B-9242-317D1B442654}"/>
                </a:ext>
              </a:extLst>
            </p:cNvPr>
            <p:cNvSpPr>
              <a:spLocks noChangeArrowheads="1"/>
            </p:cNvSpPr>
            <p:nvPr/>
          </p:nvSpPr>
          <p:spPr bwMode="auto">
            <a:xfrm>
              <a:off x="1502" y="2253"/>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HG丸ｺﾞｼｯｸM-PRO" panose="020F0400000000000000" pitchFamily="50" charset="-128"/>
                </a:rPr>
                <a:t>的要因</a:t>
              </a:r>
              <a:endPar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endParaRPr>
            </a:p>
          </p:txBody>
        </p:sp>
        <p:sp>
          <p:nvSpPr>
            <p:cNvPr id="23" name="Rectangle 74">
              <a:extLst>
                <a:ext uri="{FF2B5EF4-FFF2-40B4-BE49-F238E27FC236}">
                  <a16:creationId xmlns:a16="http://schemas.microsoft.com/office/drawing/2014/main" id="{690C515F-57C6-4996-A1D0-9C6123684EFB}"/>
                </a:ext>
              </a:extLst>
            </p:cNvPr>
            <p:cNvSpPr>
              <a:spLocks noChangeArrowheads="1"/>
            </p:cNvSpPr>
            <p:nvPr/>
          </p:nvSpPr>
          <p:spPr bwMode="auto">
            <a:xfrm>
              <a:off x="2095" y="227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4" name="Rectangle 73">
              <a:extLst>
                <a:ext uri="{FF2B5EF4-FFF2-40B4-BE49-F238E27FC236}">
                  <a16:creationId xmlns:a16="http://schemas.microsoft.com/office/drawing/2014/main" id="{F963CC7B-1037-4B7B-B20C-D66C4C450695}"/>
                </a:ext>
              </a:extLst>
            </p:cNvPr>
            <p:cNvSpPr>
              <a:spLocks noChangeArrowheads="1"/>
            </p:cNvSpPr>
            <p:nvPr/>
          </p:nvSpPr>
          <p:spPr bwMode="auto">
            <a:xfrm>
              <a:off x="3497" y="915"/>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Rectangle 72">
              <a:extLst>
                <a:ext uri="{FF2B5EF4-FFF2-40B4-BE49-F238E27FC236}">
                  <a16:creationId xmlns:a16="http://schemas.microsoft.com/office/drawing/2014/main" id="{A221BECF-1ACA-4F0A-9805-BBCF16835B27}"/>
                </a:ext>
              </a:extLst>
            </p:cNvPr>
            <p:cNvSpPr>
              <a:spLocks noChangeArrowheads="1"/>
            </p:cNvSpPr>
            <p:nvPr/>
          </p:nvSpPr>
          <p:spPr bwMode="auto">
            <a:xfrm>
              <a:off x="3696" y="99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 name="Rectangle 71">
              <a:extLst>
                <a:ext uri="{FF2B5EF4-FFF2-40B4-BE49-F238E27FC236}">
                  <a16:creationId xmlns:a16="http://schemas.microsoft.com/office/drawing/2014/main" id="{62577E40-B29F-4ADE-8289-CEDF26CD603B}"/>
                </a:ext>
              </a:extLst>
            </p:cNvPr>
            <p:cNvSpPr>
              <a:spLocks noChangeArrowheads="1"/>
            </p:cNvSpPr>
            <p:nvPr/>
          </p:nvSpPr>
          <p:spPr bwMode="auto">
            <a:xfrm>
              <a:off x="1896" y="1689"/>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Rectangle 70">
              <a:extLst>
                <a:ext uri="{FF2B5EF4-FFF2-40B4-BE49-F238E27FC236}">
                  <a16:creationId xmlns:a16="http://schemas.microsoft.com/office/drawing/2014/main" id="{587F488F-11B8-4221-A3BB-DB5403DE9CCF}"/>
                </a:ext>
              </a:extLst>
            </p:cNvPr>
            <p:cNvSpPr>
              <a:spLocks noChangeArrowheads="1"/>
            </p:cNvSpPr>
            <p:nvPr/>
          </p:nvSpPr>
          <p:spPr bwMode="auto">
            <a:xfrm>
              <a:off x="2095" y="168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8" name="Freeform 69">
              <a:extLst>
                <a:ext uri="{FF2B5EF4-FFF2-40B4-BE49-F238E27FC236}">
                  <a16:creationId xmlns:a16="http://schemas.microsoft.com/office/drawing/2014/main" id="{3413466F-FD30-4EBB-A996-1E68531CC5B2}"/>
                </a:ext>
              </a:extLst>
            </p:cNvPr>
            <p:cNvSpPr>
              <a:spLocks noEditPoints="1"/>
            </p:cNvSpPr>
            <p:nvPr/>
          </p:nvSpPr>
          <p:spPr bwMode="auto">
            <a:xfrm>
              <a:off x="1496" y="2839"/>
              <a:ext cx="175" cy="242"/>
            </a:xfrm>
            <a:custGeom>
              <a:avLst/>
              <a:gdLst>
                <a:gd name="T0" fmla="*/ 752 w 1238"/>
                <a:gd name="T1" fmla="*/ 0 h 1718"/>
                <a:gd name="T2" fmla="*/ 752 w 1238"/>
                <a:gd name="T3" fmla="*/ 1454 h 1718"/>
                <a:gd name="T4" fmla="*/ 486 w 1238"/>
                <a:gd name="T5" fmla="*/ 1454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9 h 1718"/>
                <a:gd name="T18" fmla="*/ 268 w 1238"/>
                <a:gd name="T19" fmla="*/ 587 h 1718"/>
                <a:gd name="T20" fmla="*/ 734 w 1238"/>
                <a:gd name="T21" fmla="*/ 1387 h 1718"/>
                <a:gd name="T22" fmla="*/ 504 w 1238"/>
                <a:gd name="T23" fmla="*/ 1387 h 1718"/>
                <a:gd name="T24" fmla="*/ 971 w 1238"/>
                <a:gd name="T25" fmla="*/ 587 h 1718"/>
                <a:gd name="T26" fmla="*/ 1153 w 1238"/>
                <a:gd name="T27" fmla="*/ 539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4"/>
                  </a:lnTo>
                  <a:lnTo>
                    <a:pt x="486" y="1454"/>
                  </a:lnTo>
                  <a:lnTo>
                    <a:pt x="486" y="0"/>
                  </a:lnTo>
                  <a:lnTo>
                    <a:pt x="752" y="0"/>
                  </a:lnTo>
                  <a:close/>
                  <a:moveTo>
                    <a:pt x="1201" y="721"/>
                  </a:moveTo>
                  <a:lnTo>
                    <a:pt x="619" y="1718"/>
                  </a:lnTo>
                  <a:lnTo>
                    <a:pt x="37" y="721"/>
                  </a:lnTo>
                  <a:cubicBezTo>
                    <a:pt x="0" y="657"/>
                    <a:pt x="22" y="576"/>
                    <a:pt x="85" y="539"/>
                  </a:cubicBezTo>
                  <a:cubicBezTo>
                    <a:pt x="149" y="502"/>
                    <a:pt x="231" y="523"/>
                    <a:pt x="268" y="587"/>
                  </a:cubicBezTo>
                  <a:lnTo>
                    <a:pt x="734" y="1387"/>
                  </a:lnTo>
                  <a:lnTo>
                    <a:pt x="504" y="1387"/>
                  </a:lnTo>
                  <a:lnTo>
                    <a:pt x="971" y="587"/>
                  </a:lnTo>
                  <a:cubicBezTo>
                    <a:pt x="1008" y="523"/>
                    <a:pt x="1089" y="502"/>
                    <a:pt x="1153" y="539"/>
                  </a:cubicBezTo>
                  <a:cubicBezTo>
                    <a:pt x="1217" y="576"/>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29" name="Group 66">
              <a:extLst>
                <a:ext uri="{FF2B5EF4-FFF2-40B4-BE49-F238E27FC236}">
                  <a16:creationId xmlns:a16="http://schemas.microsoft.com/office/drawing/2014/main" id="{1024C370-11B0-42A2-9C32-76A49C735D2A}"/>
                </a:ext>
              </a:extLst>
            </p:cNvPr>
            <p:cNvGrpSpPr>
              <a:grpSpLocks/>
            </p:cNvGrpSpPr>
            <p:nvPr/>
          </p:nvGrpSpPr>
          <p:grpSpPr bwMode="auto">
            <a:xfrm>
              <a:off x="95" y="3139"/>
              <a:ext cx="2984" cy="777"/>
              <a:chOff x="95" y="3139"/>
              <a:chExt cx="2984" cy="777"/>
            </a:xfrm>
          </p:grpSpPr>
          <p:sp>
            <p:nvSpPr>
              <p:cNvPr id="81" name="Freeform 68">
                <a:extLst>
                  <a:ext uri="{FF2B5EF4-FFF2-40B4-BE49-F238E27FC236}">
                    <a16:creationId xmlns:a16="http://schemas.microsoft.com/office/drawing/2014/main" id="{CDDA4469-07B1-4F6E-95AA-8F1781E5ED79}"/>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2" name="Freeform 67">
                <a:extLst>
                  <a:ext uri="{FF2B5EF4-FFF2-40B4-BE49-F238E27FC236}">
                    <a16:creationId xmlns:a16="http://schemas.microsoft.com/office/drawing/2014/main" id="{25A0832A-5F28-47AA-87FB-0610D4E24647}"/>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30" name="Rectangle 65">
              <a:extLst>
                <a:ext uri="{FF2B5EF4-FFF2-40B4-BE49-F238E27FC236}">
                  <a16:creationId xmlns:a16="http://schemas.microsoft.com/office/drawing/2014/main" id="{FC5FD536-683D-47D2-83F1-32D9CC6169A8}"/>
                </a:ext>
              </a:extLst>
            </p:cNvPr>
            <p:cNvSpPr>
              <a:spLocks noChangeArrowheads="1"/>
            </p:cNvSpPr>
            <p:nvPr/>
          </p:nvSpPr>
          <p:spPr bwMode="auto">
            <a:xfrm>
              <a:off x="1093" y="3408"/>
              <a:ext cx="4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solidFill>
                    <a:srgbClr val="00B050"/>
                  </a:solidFill>
                  <a:latin typeface="Meiryo UI" panose="020B0604030504040204" pitchFamily="50" charset="-128"/>
                  <a:ea typeface="Meiryo UI" panose="020B0604030504040204" pitchFamily="50" charset="-128"/>
                </a:rPr>
                <a:t>物理</a:t>
              </a:r>
              <a:endPar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endParaRPr>
            </a:p>
          </p:txBody>
        </p:sp>
        <p:sp>
          <p:nvSpPr>
            <p:cNvPr id="31" name="Rectangle 64">
              <a:extLst>
                <a:ext uri="{FF2B5EF4-FFF2-40B4-BE49-F238E27FC236}">
                  <a16:creationId xmlns:a16="http://schemas.microsoft.com/office/drawing/2014/main" id="{EC3FDD7A-8C49-4C13-A058-783880AE6341}"/>
                </a:ext>
              </a:extLst>
            </p:cNvPr>
            <p:cNvSpPr>
              <a:spLocks noChangeArrowheads="1"/>
            </p:cNvSpPr>
            <p:nvPr/>
          </p:nvSpPr>
          <p:spPr bwMode="auto">
            <a:xfrm>
              <a:off x="1491" y="3408"/>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cs typeface="HG丸ｺﾞｼｯｸM-PRO" panose="020F0400000000000000" pitchFamily="50" charset="-128"/>
                </a:rPr>
                <a:t>的要因</a:t>
              </a:r>
              <a:endPar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endParaRPr>
            </a:p>
          </p:txBody>
        </p:sp>
        <p:sp>
          <p:nvSpPr>
            <p:cNvPr id="32" name="Rectangle 63">
              <a:extLst>
                <a:ext uri="{FF2B5EF4-FFF2-40B4-BE49-F238E27FC236}">
                  <a16:creationId xmlns:a16="http://schemas.microsoft.com/office/drawing/2014/main" id="{E96C6EAF-AF50-4A6C-BC8A-0DFA74668A50}"/>
                </a:ext>
              </a:extLst>
            </p:cNvPr>
            <p:cNvSpPr>
              <a:spLocks noChangeArrowheads="1"/>
            </p:cNvSpPr>
            <p:nvPr/>
          </p:nvSpPr>
          <p:spPr bwMode="auto">
            <a:xfrm>
              <a:off x="2083" y="343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3" name="Freeform 62">
              <a:extLst>
                <a:ext uri="{FF2B5EF4-FFF2-40B4-BE49-F238E27FC236}">
                  <a16:creationId xmlns:a16="http://schemas.microsoft.com/office/drawing/2014/main" id="{27890DF9-7358-40C3-9F3D-0F92969C8A9B}"/>
                </a:ext>
              </a:extLst>
            </p:cNvPr>
            <p:cNvSpPr>
              <a:spLocks noEditPoints="1"/>
            </p:cNvSpPr>
            <p:nvPr/>
          </p:nvSpPr>
          <p:spPr bwMode="auto">
            <a:xfrm>
              <a:off x="3261" y="2277"/>
              <a:ext cx="768" cy="174"/>
            </a:xfrm>
            <a:custGeom>
              <a:avLst/>
              <a:gdLst>
                <a:gd name="T0" fmla="*/ 0 w 5431"/>
                <a:gd name="T1" fmla="*/ 486 h 1238"/>
                <a:gd name="T2" fmla="*/ 5166 w 5431"/>
                <a:gd name="T3" fmla="*/ 486 h 1238"/>
                <a:gd name="T4" fmla="*/ 5166 w 5431"/>
                <a:gd name="T5" fmla="*/ 752 h 1238"/>
                <a:gd name="T6" fmla="*/ 0 w 5431"/>
                <a:gd name="T7" fmla="*/ 752 h 1238"/>
                <a:gd name="T8" fmla="*/ 0 w 5431"/>
                <a:gd name="T9" fmla="*/ 486 h 1238"/>
                <a:gd name="T10" fmla="*/ 4434 w 5431"/>
                <a:gd name="T11" fmla="*/ 37 h 1238"/>
                <a:gd name="T12" fmla="*/ 5431 w 5431"/>
                <a:gd name="T13" fmla="*/ 619 h 1238"/>
                <a:gd name="T14" fmla="*/ 4434 w 5431"/>
                <a:gd name="T15" fmla="*/ 1201 h 1238"/>
                <a:gd name="T16" fmla="*/ 4251 w 5431"/>
                <a:gd name="T17" fmla="*/ 1153 h 1238"/>
                <a:gd name="T18" fmla="*/ 4299 w 5431"/>
                <a:gd name="T19" fmla="*/ 971 h 1238"/>
                <a:gd name="T20" fmla="*/ 5099 w 5431"/>
                <a:gd name="T21" fmla="*/ 504 h 1238"/>
                <a:gd name="T22" fmla="*/ 5099 w 5431"/>
                <a:gd name="T23" fmla="*/ 734 h 1238"/>
                <a:gd name="T24" fmla="*/ 4299 w 5431"/>
                <a:gd name="T25" fmla="*/ 268 h 1238"/>
                <a:gd name="T26" fmla="*/ 4251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6"/>
                  </a:moveTo>
                  <a:lnTo>
                    <a:pt x="5166" y="486"/>
                  </a:lnTo>
                  <a:lnTo>
                    <a:pt x="5166" y="752"/>
                  </a:lnTo>
                  <a:lnTo>
                    <a:pt x="0" y="752"/>
                  </a:lnTo>
                  <a:lnTo>
                    <a:pt x="0" y="486"/>
                  </a:lnTo>
                  <a:close/>
                  <a:moveTo>
                    <a:pt x="4434" y="37"/>
                  </a:moveTo>
                  <a:lnTo>
                    <a:pt x="5431" y="619"/>
                  </a:lnTo>
                  <a:lnTo>
                    <a:pt x="4434" y="1201"/>
                  </a:lnTo>
                  <a:cubicBezTo>
                    <a:pt x="4370" y="1238"/>
                    <a:pt x="4288" y="1217"/>
                    <a:pt x="4251" y="1153"/>
                  </a:cubicBezTo>
                  <a:cubicBezTo>
                    <a:pt x="4214" y="1089"/>
                    <a:pt x="4236" y="1008"/>
                    <a:pt x="4299" y="971"/>
                  </a:cubicBezTo>
                  <a:lnTo>
                    <a:pt x="5099" y="504"/>
                  </a:lnTo>
                  <a:lnTo>
                    <a:pt x="5099" y="734"/>
                  </a:lnTo>
                  <a:lnTo>
                    <a:pt x="4299" y="268"/>
                  </a:lnTo>
                  <a:cubicBezTo>
                    <a:pt x="4236" y="231"/>
                    <a:pt x="4214" y="149"/>
                    <a:pt x="4251" y="85"/>
                  </a:cubicBezTo>
                  <a:cubicBezTo>
                    <a:pt x="4288" y="22"/>
                    <a:pt x="4370" y="0"/>
                    <a:pt x="4434" y="37"/>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34" name="Group 59">
              <a:extLst>
                <a:ext uri="{FF2B5EF4-FFF2-40B4-BE49-F238E27FC236}">
                  <a16:creationId xmlns:a16="http://schemas.microsoft.com/office/drawing/2014/main" id="{AE968A79-44C6-46EF-8D7C-87E553CD40AE}"/>
                </a:ext>
              </a:extLst>
            </p:cNvPr>
            <p:cNvGrpSpPr>
              <a:grpSpLocks/>
            </p:cNvGrpSpPr>
            <p:nvPr/>
          </p:nvGrpSpPr>
          <p:grpSpPr bwMode="auto">
            <a:xfrm>
              <a:off x="4101" y="2092"/>
              <a:ext cx="1244" cy="561"/>
              <a:chOff x="4101" y="2092"/>
              <a:chExt cx="1244" cy="561"/>
            </a:xfrm>
          </p:grpSpPr>
          <p:sp>
            <p:nvSpPr>
              <p:cNvPr id="79" name="Freeform 61">
                <a:extLst>
                  <a:ext uri="{FF2B5EF4-FFF2-40B4-BE49-F238E27FC236}">
                    <a16:creationId xmlns:a16="http://schemas.microsoft.com/office/drawing/2014/main" id="{EDD19BEA-3621-43FA-B0EF-FB8598DF3503}"/>
                  </a:ext>
                </a:extLst>
              </p:cNvPr>
              <p:cNvSpPr>
                <a:spLocks/>
              </p:cNvSpPr>
              <p:nvPr/>
            </p:nvSpPr>
            <p:spPr bwMode="auto">
              <a:xfrm>
                <a:off x="4101"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0" name="Freeform 60">
                <a:extLst>
                  <a:ext uri="{FF2B5EF4-FFF2-40B4-BE49-F238E27FC236}">
                    <a16:creationId xmlns:a16="http://schemas.microsoft.com/office/drawing/2014/main" id="{86D6B329-DDAB-4393-B3E7-C04293ADE6C4}"/>
                  </a:ext>
                </a:extLst>
              </p:cNvPr>
              <p:cNvSpPr>
                <a:spLocks/>
              </p:cNvSpPr>
              <p:nvPr/>
            </p:nvSpPr>
            <p:spPr bwMode="auto">
              <a:xfrm>
                <a:off x="4116"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35" name="Rectangle 58">
              <a:extLst>
                <a:ext uri="{FF2B5EF4-FFF2-40B4-BE49-F238E27FC236}">
                  <a16:creationId xmlns:a16="http://schemas.microsoft.com/office/drawing/2014/main" id="{AA7F063F-6C85-4686-9819-74B5FC1D43C0}"/>
                </a:ext>
              </a:extLst>
            </p:cNvPr>
            <p:cNvSpPr>
              <a:spLocks noChangeArrowheads="1"/>
            </p:cNvSpPr>
            <p:nvPr/>
          </p:nvSpPr>
          <p:spPr bwMode="auto">
            <a:xfrm>
              <a:off x="4533" y="2242"/>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6" name="Rectangle 57">
              <a:extLst>
                <a:ext uri="{FF2B5EF4-FFF2-40B4-BE49-F238E27FC236}">
                  <a16:creationId xmlns:a16="http://schemas.microsoft.com/office/drawing/2014/main" id="{B9736DD4-9289-41B7-AC6C-E7B5A033F45C}"/>
                </a:ext>
              </a:extLst>
            </p:cNvPr>
            <p:cNvSpPr>
              <a:spLocks noChangeArrowheads="1"/>
            </p:cNvSpPr>
            <p:nvPr/>
          </p:nvSpPr>
          <p:spPr bwMode="auto">
            <a:xfrm>
              <a:off x="4929" y="228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7" name="Rectangle 56">
              <a:extLst>
                <a:ext uri="{FF2B5EF4-FFF2-40B4-BE49-F238E27FC236}">
                  <a16:creationId xmlns:a16="http://schemas.microsoft.com/office/drawing/2014/main" id="{87FF9677-0E71-4C5D-8A03-57880FCC8C7B}"/>
                </a:ext>
              </a:extLst>
            </p:cNvPr>
            <p:cNvSpPr>
              <a:spLocks noChangeArrowheads="1"/>
            </p:cNvSpPr>
            <p:nvPr/>
          </p:nvSpPr>
          <p:spPr bwMode="auto">
            <a:xfrm>
              <a:off x="3510" y="2009"/>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8" name="Rectangle 55">
              <a:extLst>
                <a:ext uri="{FF2B5EF4-FFF2-40B4-BE49-F238E27FC236}">
                  <a16:creationId xmlns:a16="http://schemas.microsoft.com/office/drawing/2014/main" id="{3F2A09BC-AE34-49A1-9D90-D56631CF04DA}"/>
                </a:ext>
              </a:extLst>
            </p:cNvPr>
            <p:cNvSpPr>
              <a:spLocks noChangeArrowheads="1"/>
            </p:cNvSpPr>
            <p:nvPr/>
          </p:nvSpPr>
          <p:spPr bwMode="auto">
            <a:xfrm>
              <a:off x="3710" y="210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9" name="Rectangle 54">
              <a:extLst>
                <a:ext uri="{FF2B5EF4-FFF2-40B4-BE49-F238E27FC236}">
                  <a16:creationId xmlns:a16="http://schemas.microsoft.com/office/drawing/2014/main" id="{6DAF601F-6F23-4468-A175-9F6D2180B30C}"/>
                </a:ext>
              </a:extLst>
            </p:cNvPr>
            <p:cNvSpPr>
              <a:spLocks noChangeArrowheads="1"/>
            </p:cNvSpPr>
            <p:nvPr/>
          </p:nvSpPr>
          <p:spPr bwMode="auto">
            <a:xfrm>
              <a:off x="1914" y="2817"/>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0" name="Rectangle 53">
              <a:extLst>
                <a:ext uri="{FF2B5EF4-FFF2-40B4-BE49-F238E27FC236}">
                  <a16:creationId xmlns:a16="http://schemas.microsoft.com/office/drawing/2014/main" id="{250BB112-18C5-4114-878C-479B6075DA32}"/>
                </a:ext>
              </a:extLst>
            </p:cNvPr>
            <p:cNvSpPr>
              <a:spLocks noChangeArrowheads="1"/>
            </p:cNvSpPr>
            <p:nvPr/>
          </p:nvSpPr>
          <p:spPr bwMode="auto">
            <a:xfrm>
              <a:off x="2113" y="281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41" name="Group 50">
              <a:extLst>
                <a:ext uri="{FF2B5EF4-FFF2-40B4-BE49-F238E27FC236}">
                  <a16:creationId xmlns:a16="http://schemas.microsoft.com/office/drawing/2014/main" id="{3F047809-9B84-480B-A47D-88DF6C8CE089}"/>
                </a:ext>
              </a:extLst>
            </p:cNvPr>
            <p:cNvGrpSpPr>
              <a:grpSpLocks/>
            </p:cNvGrpSpPr>
            <p:nvPr/>
          </p:nvGrpSpPr>
          <p:grpSpPr bwMode="auto">
            <a:xfrm>
              <a:off x="326" y="4535"/>
              <a:ext cx="2791" cy="547"/>
              <a:chOff x="326" y="4535"/>
              <a:chExt cx="2791" cy="547"/>
            </a:xfrm>
          </p:grpSpPr>
          <p:sp>
            <p:nvSpPr>
              <p:cNvPr id="77" name="Rectangle 52">
                <a:extLst>
                  <a:ext uri="{FF2B5EF4-FFF2-40B4-BE49-F238E27FC236}">
                    <a16:creationId xmlns:a16="http://schemas.microsoft.com/office/drawing/2014/main" id="{3AF75E5E-FCE1-4ED1-BA72-1461B3DDF55F}"/>
                  </a:ext>
                </a:extLst>
              </p:cNvPr>
              <p:cNvSpPr>
                <a:spLocks noChangeArrowheads="1"/>
              </p:cNvSpPr>
              <p:nvPr/>
            </p:nvSpPr>
            <p:spPr bwMode="auto">
              <a:xfrm>
                <a:off x="345" y="4553"/>
                <a:ext cx="2753"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8" name="Freeform 51">
                <a:extLst>
                  <a:ext uri="{FF2B5EF4-FFF2-40B4-BE49-F238E27FC236}">
                    <a16:creationId xmlns:a16="http://schemas.microsoft.com/office/drawing/2014/main" id="{8C50D914-F729-4074-8502-D7173130B1BD}"/>
                  </a:ext>
                </a:extLst>
              </p:cNvPr>
              <p:cNvSpPr>
                <a:spLocks noEditPoints="1"/>
              </p:cNvSpPr>
              <p:nvPr/>
            </p:nvSpPr>
            <p:spPr bwMode="auto">
              <a:xfrm>
                <a:off x="326" y="4535"/>
                <a:ext cx="2791" cy="547"/>
              </a:xfrm>
              <a:custGeom>
                <a:avLst/>
                <a:gdLst>
                  <a:gd name="T0" fmla="*/ 2659 w 2791"/>
                  <a:gd name="T1" fmla="*/ 37 h 547"/>
                  <a:gd name="T2" fmla="*/ 2621 w 2791"/>
                  <a:gd name="T3" fmla="*/ 0 h 547"/>
                  <a:gd name="T4" fmla="*/ 2470 w 2791"/>
                  <a:gd name="T5" fmla="*/ 37 h 547"/>
                  <a:gd name="T6" fmla="*/ 2357 w 2791"/>
                  <a:gd name="T7" fmla="*/ 0 h 547"/>
                  <a:gd name="T8" fmla="*/ 2319 w 2791"/>
                  <a:gd name="T9" fmla="*/ 37 h 547"/>
                  <a:gd name="T10" fmla="*/ 2131 w 2791"/>
                  <a:gd name="T11" fmla="*/ 37 h 547"/>
                  <a:gd name="T12" fmla="*/ 2093 w 2791"/>
                  <a:gd name="T13" fmla="*/ 0 h 547"/>
                  <a:gd name="T14" fmla="*/ 1942 w 2791"/>
                  <a:gd name="T15" fmla="*/ 37 h 547"/>
                  <a:gd name="T16" fmla="*/ 1829 w 2791"/>
                  <a:gd name="T17" fmla="*/ 0 h 547"/>
                  <a:gd name="T18" fmla="*/ 1792 w 2791"/>
                  <a:gd name="T19" fmla="*/ 37 h 547"/>
                  <a:gd name="T20" fmla="*/ 1603 w 2791"/>
                  <a:gd name="T21" fmla="*/ 37 h 547"/>
                  <a:gd name="T22" fmla="*/ 1566 w 2791"/>
                  <a:gd name="T23" fmla="*/ 0 h 547"/>
                  <a:gd name="T24" fmla="*/ 1415 w 2791"/>
                  <a:gd name="T25" fmla="*/ 37 h 547"/>
                  <a:gd name="T26" fmla="*/ 1301 w 2791"/>
                  <a:gd name="T27" fmla="*/ 0 h 547"/>
                  <a:gd name="T28" fmla="*/ 1264 w 2791"/>
                  <a:gd name="T29" fmla="*/ 37 h 547"/>
                  <a:gd name="T30" fmla="*/ 1075 w 2791"/>
                  <a:gd name="T31" fmla="*/ 37 h 547"/>
                  <a:gd name="T32" fmla="*/ 1038 w 2791"/>
                  <a:gd name="T33" fmla="*/ 0 h 547"/>
                  <a:gd name="T34" fmla="*/ 887 w 2791"/>
                  <a:gd name="T35" fmla="*/ 37 h 547"/>
                  <a:gd name="T36" fmla="*/ 774 w 2791"/>
                  <a:gd name="T37" fmla="*/ 0 h 547"/>
                  <a:gd name="T38" fmla="*/ 736 w 2791"/>
                  <a:gd name="T39" fmla="*/ 37 h 547"/>
                  <a:gd name="T40" fmla="*/ 548 w 2791"/>
                  <a:gd name="T41" fmla="*/ 37 h 547"/>
                  <a:gd name="T42" fmla="*/ 510 w 2791"/>
                  <a:gd name="T43" fmla="*/ 0 h 547"/>
                  <a:gd name="T44" fmla="*/ 359 w 2791"/>
                  <a:gd name="T45" fmla="*/ 37 h 547"/>
                  <a:gd name="T46" fmla="*/ 246 w 2791"/>
                  <a:gd name="T47" fmla="*/ 0 h 547"/>
                  <a:gd name="T48" fmla="*/ 208 w 2791"/>
                  <a:gd name="T49" fmla="*/ 37 h 547"/>
                  <a:gd name="T50" fmla="*/ 20 w 2791"/>
                  <a:gd name="T51" fmla="*/ 37 h 547"/>
                  <a:gd name="T52" fmla="*/ 0 w 2791"/>
                  <a:gd name="T53" fmla="*/ 55 h 547"/>
                  <a:gd name="T54" fmla="*/ 38 w 2791"/>
                  <a:gd name="T55" fmla="*/ 205 h 547"/>
                  <a:gd name="T56" fmla="*/ 0 w 2791"/>
                  <a:gd name="T57" fmla="*/ 318 h 547"/>
                  <a:gd name="T58" fmla="*/ 38 w 2791"/>
                  <a:gd name="T59" fmla="*/ 355 h 547"/>
                  <a:gd name="T60" fmla="*/ 38 w 2791"/>
                  <a:gd name="T61" fmla="*/ 529 h 547"/>
                  <a:gd name="T62" fmla="*/ 71 w 2791"/>
                  <a:gd name="T63" fmla="*/ 510 h 547"/>
                  <a:gd name="T64" fmla="*/ 184 w 2791"/>
                  <a:gd name="T65" fmla="*/ 547 h 547"/>
                  <a:gd name="T66" fmla="*/ 221 w 2791"/>
                  <a:gd name="T67" fmla="*/ 510 h 547"/>
                  <a:gd name="T68" fmla="*/ 410 w 2791"/>
                  <a:gd name="T69" fmla="*/ 510 h 547"/>
                  <a:gd name="T70" fmla="*/ 448 w 2791"/>
                  <a:gd name="T71" fmla="*/ 547 h 547"/>
                  <a:gd name="T72" fmla="*/ 599 w 2791"/>
                  <a:gd name="T73" fmla="*/ 510 h 547"/>
                  <a:gd name="T74" fmla="*/ 712 w 2791"/>
                  <a:gd name="T75" fmla="*/ 547 h 547"/>
                  <a:gd name="T76" fmla="*/ 749 w 2791"/>
                  <a:gd name="T77" fmla="*/ 510 h 547"/>
                  <a:gd name="T78" fmla="*/ 938 w 2791"/>
                  <a:gd name="T79" fmla="*/ 510 h 547"/>
                  <a:gd name="T80" fmla="*/ 975 w 2791"/>
                  <a:gd name="T81" fmla="*/ 547 h 547"/>
                  <a:gd name="T82" fmla="*/ 1126 w 2791"/>
                  <a:gd name="T83" fmla="*/ 510 h 547"/>
                  <a:gd name="T84" fmla="*/ 1239 w 2791"/>
                  <a:gd name="T85" fmla="*/ 547 h 547"/>
                  <a:gd name="T86" fmla="*/ 1277 w 2791"/>
                  <a:gd name="T87" fmla="*/ 510 h 547"/>
                  <a:gd name="T88" fmla="*/ 1465 w 2791"/>
                  <a:gd name="T89" fmla="*/ 510 h 547"/>
                  <a:gd name="T90" fmla="*/ 1503 w 2791"/>
                  <a:gd name="T91" fmla="*/ 547 h 547"/>
                  <a:gd name="T92" fmla="*/ 1654 w 2791"/>
                  <a:gd name="T93" fmla="*/ 510 h 547"/>
                  <a:gd name="T94" fmla="*/ 1767 w 2791"/>
                  <a:gd name="T95" fmla="*/ 547 h 547"/>
                  <a:gd name="T96" fmla="*/ 1805 w 2791"/>
                  <a:gd name="T97" fmla="*/ 510 h 547"/>
                  <a:gd name="T98" fmla="*/ 1993 w 2791"/>
                  <a:gd name="T99" fmla="*/ 510 h 547"/>
                  <a:gd name="T100" fmla="*/ 2031 w 2791"/>
                  <a:gd name="T101" fmla="*/ 547 h 547"/>
                  <a:gd name="T102" fmla="*/ 2182 w 2791"/>
                  <a:gd name="T103" fmla="*/ 510 h 547"/>
                  <a:gd name="T104" fmla="*/ 2295 w 2791"/>
                  <a:gd name="T105" fmla="*/ 547 h 547"/>
                  <a:gd name="T106" fmla="*/ 2333 w 2791"/>
                  <a:gd name="T107" fmla="*/ 510 h 547"/>
                  <a:gd name="T108" fmla="*/ 2521 w 2791"/>
                  <a:gd name="T109" fmla="*/ 510 h 547"/>
                  <a:gd name="T110" fmla="*/ 2559 w 2791"/>
                  <a:gd name="T111" fmla="*/ 547 h 547"/>
                  <a:gd name="T112" fmla="*/ 2709 w 2791"/>
                  <a:gd name="T113" fmla="*/ 510 h 547"/>
                  <a:gd name="T114" fmla="*/ 2791 w 2791"/>
                  <a:gd name="T115" fmla="*/ 478 h 547"/>
                  <a:gd name="T116" fmla="*/ 2753 w 2791"/>
                  <a:gd name="T117" fmla="*/ 440 h 547"/>
                  <a:gd name="T118" fmla="*/ 2753 w 2791"/>
                  <a:gd name="T119" fmla="*/ 253 h 547"/>
                  <a:gd name="T120" fmla="*/ 2791 w 2791"/>
                  <a:gd name="T121" fmla="*/ 215 h 547"/>
                  <a:gd name="T122" fmla="*/ 2753 w 2791"/>
                  <a:gd name="T123" fmla="*/ 6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1" h="547">
                    <a:moveTo>
                      <a:pt x="2772" y="37"/>
                    </a:moveTo>
                    <a:lnTo>
                      <a:pt x="2734" y="37"/>
                    </a:lnTo>
                    <a:lnTo>
                      <a:pt x="2734" y="0"/>
                    </a:lnTo>
                    <a:lnTo>
                      <a:pt x="2772" y="0"/>
                    </a:lnTo>
                    <a:lnTo>
                      <a:pt x="2772" y="37"/>
                    </a:lnTo>
                    <a:close/>
                    <a:moveTo>
                      <a:pt x="2696" y="37"/>
                    </a:moveTo>
                    <a:lnTo>
                      <a:pt x="2659" y="37"/>
                    </a:lnTo>
                    <a:lnTo>
                      <a:pt x="2659" y="0"/>
                    </a:lnTo>
                    <a:lnTo>
                      <a:pt x="2696" y="0"/>
                    </a:lnTo>
                    <a:lnTo>
                      <a:pt x="2696" y="37"/>
                    </a:lnTo>
                    <a:close/>
                    <a:moveTo>
                      <a:pt x="2621" y="37"/>
                    </a:moveTo>
                    <a:lnTo>
                      <a:pt x="2583" y="37"/>
                    </a:lnTo>
                    <a:lnTo>
                      <a:pt x="2583" y="0"/>
                    </a:lnTo>
                    <a:lnTo>
                      <a:pt x="2621" y="0"/>
                    </a:lnTo>
                    <a:lnTo>
                      <a:pt x="2621" y="37"/>
                    </a:lnTo>
                    <a:close/>
                    <a:moveTo>
                      <a:pt x="2546" y="37"/>
                    </a:moveTo>
                    <a:lnTo>
                      <a:pt x="2508" y="37"/>
                    </a:lnTo>
                    <a:lnTo>
                      <a:pt x="2508" y="0"/>
                    </a:lnTo>
                    <a:lnTo>
                      <a:pt x="2546" y="0"/>
                    </a:lnTo>
                    <a:lnTo>
                      <a:pt x="2546" y="37"/>
                    </a:lnTo>
                    <a:close/>
                    <a:moveTo>
                      <a:pt x="2470" y="37"/>
                    </a:moveTo>
                    <a:lnTo>
                      <a:pt x="2432" y="37"/>
                    </a:lnTo>
                    <a:lnTo>
                      <a:pt x="2432" y="0"/>
                    </a:lnTo>
                    <a:lnTo>
                      <a:pt x="2470" y="0"/>
                    </a:lnTo>
                    <a:lnTo>
                      <a:pt x="2470" y="37"/>
                    </a:lnTo>
                    <a:close/>
                    <a:moveTo>
                      <a:pt x="2395" y="37"/>
                    </a:moveTo>
                    <a:lnTo>
                      <a:pt x="2357" y="37"/>
                    </a:lnTo>
                    <a:lnTo>
                      <a:pt x="2357" y="0"/>
                    </a:lnTo>
                    <a:lnTo>
                      <a:pt x="2395" y="0"/>
                    </a:lnTo>
                    <a:lnTo>
                      <a:pt x="2395" y="37"/>
                    </a:lnTo>
                    <a:close/>
                    <a:moveTo>
                      <a:pt x="2319" y="37"/>
                    </a:moveTo>
                    <a:lnTo>
                      <a:pt x="2282" y="37"/>
                    </a:lnTo>
                    <a:lnTo>
                      <a:pt x="2282" y="0"/>
                    </a:lnTo>
                    <a:lnTo>
                      <a:pt x="2319" y="0"/>
                    </a:lnTo>
                    <a:lnTo>
                      <a:pt x="2319" y="37"/>
                    </a:lnTo>
                    <a:close/>
                    <a:moveTo>
                      <a:pt x="2244" y="37"/>
                    </a:moveTo>
                    <a:lnTo>
                      <a:pt x="2206" y="37"/>
                    </a:lnTo>
                    <a:lnTo>
                      <a:pt x="2206" y="0"/>
                    </a:lnTo>
                    <a:lnTo>
                      <a:pt x="2244" y="0"/>
                    </a:lnTo>
                    <a:lnTo>
                      <a:pt x="2244" y="37"/>
                    </a:lnTo>
                    <a:close/>
                    <a:moveTo>
                      <a:pt x="2169" y="37"/>
                    </a:moveTo>
                    <a:lnTo>
                      <a:pt x="2131" y="37"/>
                    </a:lnTo>
                    <a:lnTo>
                      <a:pt x="2131" y="0"/>
                    </a:lnTo>
                    <a:lnTo>
                      <a:pt x="2169" y="0"/>
                    </a:lnTo>
                    <a:lnTo>
                      <a:pt x="2169" y="37"/>
                    </a:lnTo>
                    <a:close/>
                    <a:moveTo>
                      <a:pt x="2093" y="37"/>
                    </a:moveTo>
                    <a:lnTo>
                      <a:pt x="2056" y="37"/>
                    </a:lnTo>
                    <a:lnTo>
                      <a:pt x="2056" y="0"/>
                    </a:lnTo>
                    <a:lnTo>
                      <a:pt x="2093" y="0"/>
                    </a:lnTo>
                    <a:lnTo>
                      <a:pt x="2093" y="37"/>
                    </a:lnTo>
                    <a:close/>
                    <a:moveTo>
                      <a:pt x="2018" y="37"/>
                    </a:moveTo>
                    <a:lnTo>
                      <a:pt x="1980" y="37"/>
                    </a:lnTo>
                    <a:lnTo>
                      <a:pt x="1980" y="0"/>
                    </a:lnTo>
                    <a:lnTo>
                      <a:pt x="2018" y="0"/>
                    </a:lnTo>
                    <a:lnTo>
                      <a:pt x="2018" y="37"/>
                    </a:lnTo>
                    <a:close/>
                    <a:moveTo>
                      <a:pt x="1942" y="37"/>
                    </a:moveTo>
                    <a:lnTo>
                      <a:pt x="1905" y="37"/>
                    </a:lnTo>
                    <a:lnTo>
                      <a:pt x="1905" y="0"/>
                    </a:lnTo>
                    <a:lnTo>
                      <a:pt x="1942" y="0"/>
                    </a:lnTo>
                    <a:lnTo>
                      <a:pt x="1942" y="37"/>
                    </a:lnTo>
                    <a:close/>
                    <a:moveTo>
                      <a:pt x="1867" y="37"/>
                    </a:moveTo>
                    <a:lnTo>
                      <a:pt x="1829" y="37"/>
                    </a:lnTo>
                    <a:lnTo>
                      <a:pt x="1829" y="0"/>
                    </a:lnTo>
                    <a:lnTo>
                      <a:pt x="1867" y="0"/>
                    </a:lnTo>
                    <a:lnTo>
                      <a:pt x="1867" y="37"/>
                    </a:lnTo>
                    <a:close/>
                    <a:moveTo>
                      <a:pt x="1792" y="37"/>
                    </a:moveTo>
                    <a:lnTo>
                      <a:pt x="1754" y="37"/>
                    </a:lnTo>
                    <a:lnTo>
                      <a:pt x="1754" y="0"/>
                    </a:lnTo>
                    <a:lnTo>
                      <a:pt x="1792" y="0"/>
                    </a:lnTo>
                    <a:lnTo>
                      <a:pt x="1792" y="37"/>
                    </a:lnTo>
                    <a:close/>
                    <a:moveTo>
                      <a:pt x="1716" y="37"/>
                    </a:moveTo>
                    <a:lnTo>
                      <a:pt x="1679" y="37"/>
                    </a:lnTo>
                    <a:lnTo>
                      <a:pt x="1679" y="0"/>
                    </a:lnTo>
                    <a:lnTo>
                      <a:pt x="1716" y="0"/>
                    </a:lnTo>
                    <a:lnTo>
                      <a:pt x="1716" y="37"/>
                    </a:lnTo>
                    <a:close/>
                    <a:moveTo>
                      <a:pt x="1641" y="37"/>
                    </a:moveTo>
                    <a:lnTo>
                      <a:pt x="1603" y="37"/>
                    </a:lnTo>
                    <a:lnTo>
                      <a:pt x="1603" y="0"/>
                    </a:lnTo>
                    <a:lnTo>
                      <a:pt x="1641" y="0"/>
                    </a:lnTo>
                    <a:lnTo>
                      <a:pt x="1641" y="37"/>
                    </a:lnTo>
                    <a:close/>
                    <a:moveTo>
                      <a:pt x="1566" y="37"/>
                    </a:moveTo>
                    <a:lnTo>
                      <a:pt x="1528" y="37"/>
                    </a:lnTo>
                    <a:lnTo>
                      <a:pt x="1528" y="0"/>
                    </a:lnTo>
                    <a:lnTo>
                      <a:pt x="1566" y="0"/>
                    </a:lnTo>
                    <a:lnTo>
                      <a:pt x="1566" y="37"/>
                    </a:lnTo>
                    <a:close/>
                    <a:moveTo>
                      <a:pt x="1490" y="37"/>
                    </a:moveTo>
                    <a:lnTo>
                      <a:pt x="1452" y="37"/>
                    </a:lnTo>
                    <a:lnTo>
                      <a:pt x="1452" y="0"/>
                    </a:lnTo>
                    <a:lnTo>
                      <a:pt x="1490" y="0"/>
                    </a:lnTo>
                    <a:lnTo>
                      <a:pt x="1490" y="37"/>
                    </a:lnTo>
                    <a:close/>
                    <a:moveTo>
                      <a:pt x="1415" y="37"/>
                    </a:moveTo>
                    <a:lnTo>
                      <a:pt x="1377" y="37"/>
                    </a:lnTo>
                    <a:lnTo>
                      <a:pt x="1377" y="0"/>
                    </a:lnTo>
                    <a:lnTo>
                      <a:pt x="1415" y="0"/>
                    </a:lnTo>
                    <a:lnTo>
                      <a:pt x="1415" y="37"/>
                    </a:lnTo>
                    <a:close/>
                    <a:moveTo>
                      <a:pt x="1339" y="37"/>
                    </a:moveTo>
                    <a:lnTo>
                      <a:pt x="1301" y="37"/>
                    </a:lnTo>
                    <a:lnTo>
                      <a:pt x="1301" y="0"/>
                    </a:lnTo>
                    <a:lnTo>
                      <a:pt x="1339" y="0"/>
                    </a:lnTo>
                    <a:lnTo>
                      <a:pt x="1339" y="37"/>
                    </a:lnTo>
                    <a:close/>
                    <a:moveTo>
                      <a:pt x="1264" y="37"/>
                    </a:moveTo>
                    <a:lnTo>
                      <a:pt x="1226" y="37"/>
                    </a:lnTo>
                    <a:lnTo>
                      <a:pt x="1226" y="0"/>
                    </a:lnTo>
                    <a:lnTo>
                      <a:pt x="1264" y="0"/>
                    </a:lnTo>
                    <a:lnTo>
                      <a:pt x="1264" y="37"/>
                    </a:lnTo>
                    <a:close/>
                    <a:moveTo>
                      <a:pt x="1188" y="37"/>
                    </a:moveTo>
                    <a:lnTo>
                      <a:pt x="1151" y="37"/>
                    </a:lnTo>
                    <a:lnTo>
                      <a:pt x="1151" y="0"/>
                    </a:lnTo>
                    <a:lnTo>
                      <a:pt x="1188" y="0"/>
                    </a:lnTo>
                    <a:lnTo>
                      <a:pt x="1188" y="37"/>
                    </a:lnTo>
                    <a:close/>
                    <a:moveTo>
                      <a:pt x="1113" y="37"/>
                    </a:moveTo>
                    <a:lnTo>
                      <a:pt x="1075" y="37"/>
                    </a:lnTo>
                    <a:lnTo>
                      <a:pt x="1075" y="0"/>
                    </a:lnTo>
                    <a:lnTo>
                      <a:pt x="1113" y="0"/>
                    </a:lnTo>
                    <a:lnTo>
                      <a:pt x="1113" y="37"/>
                    </a:lnTo>
                    <a:close/>
                    <a:moveTo>
                      <a:pt x="1038" y="37"/>
                    </a:moveTo>
                    <a:lnTo>
                      <a:pt x="1000" y="37"/>
                    </a:lnTo>
                    <a:lnTo>
                      <a:pt x="1000" y="0"/>
                    </a:lnTo>
                    <a:lnTo>
                      <a:pt x="1038" y="0"/>
                    </a:lnTo>
                    <a:lnTo>
                      <a:pt x="1038" y="37"/>
                    </a:lnTo>
                    <a:close/>
                    <a:moveTo>
                      <a:pt x="962" y="37"/>
                    </a:moveTo>
                    <a:lnTo>
                      <a:pt x="925" y="37"/>
                    </a:lnTo>
                    <a:lnTo>
                      <a:pt x="925" y="0"/>
                    </a:lnTo>
                    <a:lnTo>
                      <a:pt x="962" y="0"/>
                    </a:lnTo>
                    <a:lnTo>
                      <a:pt x="962" y="37"/>
                    </a:lnTo>
                    <a:close/>
                    <a:moveTo>
                      <a:pt x="887" y="37"/>
                    </a:moveTo>
                    <a:lnTo>
                      <a:pt x="849" y="37"/>
                    </a:lnTo>
                    <a:lnTo>
                      <a:pt x="849" y="0"/>
                    </a:lnTo>
                    <a:lnTo>
                      <a:pt x="887" y="0"/>
                    </a:lnTo>
                    <a:lnTo>
                      <a:pt x="887" y="37"/>
                    </a:lnTo>
                    <a:close/>
                    <a:moveTo>
                      <a:pt x="811" y="37"/>
                    </a:moveTo>
                    <a:lnTo>
                      <a:pt x="774" y="37"/>
                    </a:lnTo>
                    <a:lnTo>
                      <a:pt x="774" y="0"/>
                    </a:lnTo>
                    <a:lnTo>
                      <a:pt x="811" y="0"/>
                    </a:lnTo>
                    <a:lnTo>
                      <a:pt x="811" y="37"/>
                    </a:lnTo>
                    <a:close/>
                    <a:moveTo>
                      <a:pt x="736" y="37"/>
                    </a:moveTo>
                    <a:lnTo>
                      <a:pt x="698" y="37"/>
                    </a:lnTo>
                    <a:lnTo>
                      <a:pt x="698" y="0"/>
                    </a:lnTo>
                    <a:lnTo>
                      <a:pt x="736" y="0"/>
                    </a:lnTo>
                    <a:lnTo>
                      <a:pt x="736" y="37"/>
                    </a:lnTo>
                    <a:close/>
                    <a:moveTo>
                      <a:pt x="661" y="37"/>
                    </a:moveTo>
                    <a:lnTo>
                      <a:pt x="623" y="37"/>
                    </a:lnTo>
                    <a:lnTo>
                      <a:pt x="623" y="0"/>
                    </a:lnTo>
                    <a:lnTo>
                      <a:pt x="661" y="0"/>
                    </a:lnTo>
                    <a:lnTo>
                      <a:pt x="661" y="37"/>
                    </a:lnTo>
                    <a:close/>
                    <a:moveTo>
                      <a:pt x="585" y="37"/>
                    </a:moveTo>
                    <a:lnTo>
                      <a:pt x="548" y="37"/>
                    </a:lnTo>
                    <a:lnTo>
                      <a:pt x="548" y="0"/>
                    </a:lnTo>
                    <a:lnTo>
                      <a:pt x="585" y="0"/>
                    </a:lnTo>
                    <a:lnTo>
                      <a:pt x="585" y="37"/>
                    </a:lnTo>
                    <a:close/>
                    <a:moveTo>
                      <a:pt x="510" y="37"/>
                    </a:moveTo>
                    <a:lnTo>
                      <a:pt x="472" y="37"/>
                    </a:lnTo>
                    <a:lnTo>
                      <a:pt x="472" y="0"/>
                    </a:lnTo>
                    <a:lnTo>
                      <a:pt x="510" y="0"/>
                    </a:lnTo>
                    <a:lnTo>
                      <a:pt x="510" y="37"/>
                    </a:lnTo>
                    <a:close/>
                    <a:moveTo>
                      <a:pt x="435" y="37"/>
                    </a:moveTo>
                    <a:lnTo>
                      <a:pt x="397" y="37"/>
                    </a:lnTo>
                    <a:lnTo>
                      <a:pt x="397" y="0"/>
                    </a:lnTo>
                    <a:lnTo>
                      <a:pt x="435" y="0"/>
                    </a:lnTo>
                    <a:lnTo>
                      <a:pt x="435" y="37"/>
                    </a:lnTo>
                    <a:close/>
                    <a:moveTo>
                      <a:pt x="359" y="37"/>
                    </a:moveTo>
                    <a:lnTo>
                      <a:pt x="321" y="37"/>
                    </a:lnTo>
                    <a:lnTo>
                      <a:pt x="321" y="0"/>
                    </a:lnTo>
                    <a:lnTo>
                      <a:pt x="359" y="0"/>
                    </a:lnTo>
                    <a:lnTo>
                      <a:pt x="359" y="37"/>
                    </a:lnTo>
                    <a:close/>
                    <a:moveTo>
                      <a:pt x="284" y="37"/>
                    </a:moveTo>
                    <a:lnTo>
                      <a:pt x="246" y="37"/>
                    </a:lnTo>
                    <a:lnTo>
                      <a:pt x="246" y="0"/>
                    </a:lnTo>
                    <a:lnTo>
                      <a:pt x="284" y="0"/>
                    </a:lnTo>
                    <a:lnTo>
                      <a:pt x="284" y="37"/>
                    </a:lnTo>
                    <a:close/>
                    <a:moveTo>
                      <a:pt x="208" y="37"/>
                    </a:moveTo>
                    <a:lnTo>
                      <a:pt x="171" y="37"/>
                    </a:lnTo>
                    <a:lnTo>
                      <a:pt x="171" y="0"/>
                    </a:lnTo>
                    <a:lnTo>
                      <a:pt x="208" y="0"/>
                    </a:lnTo>
                    <a:lnTo>
                      <a:pt x="208" y="37"/>
                    </a:lnTo>
                    <a:close/>
                    <a:moveTo>
                      <a:pt x="133" y="37"/>
                    </a:moveTo>
                    <a:lnTo>
                      <a:pt x="95" y="37"/>
                    </a:lnTo>
                    <a:lnTo>
                      <a:pt x="95" y="0"/>
                    </a:lnTo>
                    <a:lnTo>
                      <a:pt x="133" y="0"/>
                    </a:lnTo>
                    <a:lnTo>
                      <a:pt x="133" y="37"/>
                    </a:lnTo>
                    <a:close/>
                    <a:moveTo>
                      <a:pt x="57" y="37"/>
                    </a:moveTo>
                    <a:lnTo>
                      <a:pt x="20" y="37"/>
                    </a:lnTo>
                    <a:lnTo>
                      <a:pt x="20" y="0"/>
                    </a:lnTo>
                    <a:lnTo>
                      <a:pt x="57" y="0"/>
                    </a:lnTo>
                    <a:lnTo>
                      <a:pt x="57" y="37"/>
                    </a:lnTo>
                    <a:close/>
                    <a:moveTo>
                      <a:pt x="38" y="55"/>
                    </a:moveTo>
                    <a:lnTo>
                      <a:pt x="38" y="93"/>
                    </a:lnTo>
                    <a:lnTo>
                      <a:pt x="0" y="93"/>
                    </a:lnTo>
                    <a:lnTo>
                      <a:pt x="0" y="55"/>
                    </a:lnTo>
                    <a:lnTo>
                      <a:pt x="38" y="55"/>
                    </a:lnTo>
                    <a:close/>
                    <a:moveTo>
                      <a:pt x="38" y="130"/>
                    </a:moveTo>
                    <a:lnTo>
                      <a:pt x="38" y="167"/>
                    </a:lnTo>
                    <a:lnTo>
                      <a:pt x="0" y="167"/>
                    </a:lnTo>
                    <a:lnTo>
                      <a:pt x="0" y="130"/>
                    </a:lnTo>
                    <a:lnTo>
                      <a:pt x="38" y="130"/>
                    </a:lnTo>
                    <a:close/>
                    <a:moveTo>
                      <a:pt x="38" y="205"/>
                    </a:moveTo>
                    <a:lnTo>
                      <a:pt x="38" y="243"/>
                    </a:lnTo>
                    <a:lnTo>
                      <a:pt x="0" y="243"/>
                    </a:lnTo>
                    <a:lnTo>
                      <a:pt x="0" y="205"/>
                    </a:lnTo>
                    <a:lnTo>
                      <a:pt x="38" y="205"/>
                    </a:lnTo>
                    <a:close/>
                    <a:moveTo>
                      <a:pt x="38" y="280"/>
                    </a:moveTo>
                    <a:lnTo>
                      <a:pt x="38" y="318"/>
                    </a:lnTo>
                    <a:lnTo>
                      <a:pt x="0" y="318"/>
                    </a:lnTo>
                    <a:lnTo>
                      <a:pt x="0" y="280"/>
                    </a:lnTo>
                    <a:lnTo>
                      <a:pt x="38" y="280"/>
                    </a:lnTo>
                    <a:close/>
                    <a:moveTo>
                      <a:pt x="38" y="355"/>
                    </a:moveTo>
                    <a:lnTo>
                      <a:pt x="38" y="393"/>
                    </a:lnTo>
                    <a:lnTo>
                      <a:pt x="0" y="393"/>
                    </a:lnTo>
                    <a:lnTo>
                      <a:pt x="0" y="355"/>
                    </a:lnTo>
                    <a:lnTo>
                      <a:pt x="38" y="355"/>
                    </a:lnTo>
                    <a:close/>
                    <a:moveTo>
                      <a:pt x="38" y="430"/>
                    </a:moveTo>
                    <a:lnTo>
                      <a:pt x="38" y="468"/>
                    </a:lnTo>
                    <a:lnTo>
                      <a:pt x="0" y="468"/>
                    </a:lnTo>
                    <a:lnTo>
                      <a:pt x="0" y="430"/>
                    </a:lnTo>
                    <a:lnTo>
                      <a:pt x="38" y="430"/>
                    </a:lnTo>
                    <a:close/>
                    <a:moveTo>
                      <a:pt x="38" y="505"/>
                    </a:moveTo>
                    <a:lnTo>
                      <a:pt x="38" y="529"/>
                    </a:lnTo>
                    <a:lnTo>
                      <a:pt x="19" y="510"/>
                    </a:lnTo>
                    <a:lnTo>
                      <a:pt x="33" y="510"/>
                    </a:lnTo>
                    <a:lnTo>
                      <a:pt x="33" y="547"/>
                    </a:lnTo>
                    <a:lnTo>
                      <a:pt x="0" y="547"/>
                    </a:lnTo>
                    <a:lnTo>
                      <a:pt x="0" y="505"/>
                    </a:lnTo>
                    <a:lnTo>
                      <a:pt x="38" y="505"/>
                    </a:lnTo>
                    <a:close/>
                    <a:moveTo>
                      <a:pt x="71" y="510"/>
                    </a:moveTo>
                    <a:lnTo>
                      <a:pt x="108" y="510"/>
                    </a:lnTo>
                    <a:lnTo>
                      <a:pt x="108" y="547"/>
                    </a:lnTo>
                    <a:lnTo>
                      <a:pt x="71" y="547"/>
                    </a:lnTo>
                    <a:lnTo>
                      <a:pt x="71" y="510"/>
                    </a:lnTo>
                    <a:close/>
                    <a:moveTo>
                      <a:pt x="146" y="510"/>
                    </a:moveTo>
                    <a:lnTo>
                      <a:pt x="184" y="510"/>
                    </a:lnTo>
                    <a:lnTo>
                      <a:pt x="184" y="547"/>
                    </a:lnTo>
                    <a:lnTo>
                      <a:pt x="146" y="547"/>
                    </a:lnTo>
                    <a:lnTo>
                      <a:pt x="146" y="510"/>
                    </a:lnTo>
                    <a:close/>
                    <a:moveTo>
                      <a:pt x="221" y="510"/>
                    </a:moveTo>
                    <a:lnTo>
                      <a:pt x="259" y="510"/>
                    </a:lnTo>
                    <a:lnTo>
                      <a:pt x="259" y="547"/>
                    </a:lnTo>
                    <a:lnTo>
                      <a:pt x="221" y="547"/>
                    </a:lnTo>
                    <a:lnTo>
                      <a:pt x="221" y="510"/>
                    </a:lnTo>
                    <a:close/>
                    <a:moveTo>
                      <a:pt x="297" y="510"/>
                    </a:moveTo>
                    <a:lnTo>
                      <a:pt x="335" y="510"/>
                    </a:lnTo>
                    <a:lnTo>
                      <a:pt x="335" y="547"/>
                    </a:lnTo>
                    <a:lnTo>
                      <a:pt x="297" y="547"/>
                    </a:lnTo>
                    <a:lnTo>
                      <a:pt x="297" y="510"/>
                    </a:lnTo>
                    <a:close/>
                    <a:moveTo>
                      <a:pt x="372" y="510"/>
                    </a:moveTo>
                    <a:lnTo>
                      <a:pt x="410" y="510"/>
                    </a:lnTo>
                    <a:lnTo>
                      <a:pt x="410" y="547"/>
                    </a:lnTo>
                    <a:lnTo>
                      <a:pt x="372" y="547"/>
                    </a:lnTo>
                    <a:lnTo>
                      <a:pt x="372" y="510"/>
                    </a:lnTo>
                    <a:close/>
                    <a:moveTo>
                      <a:pt x="448" y="510"/>
                    </a:moveTo>
                    <a:lnTo>
                      <a:pt x="485" y="510"/>
                    </a:lnTo>
                    <a:lnTo>
                      <a:pt x="485" y="547"/>
                    </a:lnTo>
                    <a:lnTo>
                      <a:pt x="448" y="547"/>
                    </a:lnTo>
                    <a:lnTo>
                      <a:pt x="448" y="510"/>
                    </a:lnTo>
                    <a:close/>
                    <a:moveTo>
                      <a:pt x="523" y="510"/>
                    </a:moveTo>
                    <a:lnTo>
                      <a:pt x="561" y="510"/>
                    </a:lnTo>
                    <a:lnTo>
                      <a:pt x="561" y="547"/>
                    </a:lnTo>
                    <a:lnTo>
                      <a:pt x="523" y="547"/>
                    </a:lnTo>
                    <a:lnTo>
                      <a:pt x="523" y="510"/>
                    </a:lnTo>
                    <a:close/>
                    <a:moveTo>
                      <a:pt x="599" y="510"/>
                    </a:moveTo>
                    <a:lnTo>
                      <a:pt x="636" y="510"/>
                    </a:lnTo>
                    <a:lnTo>
                      <a:pt x="636" y="547"/>
                    </a:lnTo>
                    <a:lnTo>
                      <a:pt x="599" y="547"/>
                    </a:lnTo>
                    <a:lnTo>
                      <a:pt x="599" y="510"/>
                    </a:lnTo>
                    <a:close/>
                    <a:moveTo>
                      <a:pt x="674" y="510"/>
                    </a:moveTo>
                    <a:lnTo>
                      <a:pt x="712" y="510"/>
                    </a:lnTo>
                    <a:lnTo>
                      <a:pt x="712" y="547"/>
                    </a:lnTo>
                    <a:lnTo>
                      <a:pt x="674" y="547"/>
                    </a:lnTo>
                    <a:lnTo>
                      <a:pt x="674" y="510"/>
                    </a:lnTo>
                    <a:close/>
                    <a:moveTo>
                      <a:pt x="749" y="510"/>
                    </a:moveTo>
                    <a:lnTo>
                      <a:pt x="787" y="510"/>
                    </a:lnTo>
                    <a:lnTo>
                      <a:pt x="787" y="547"/>
                    </a:lnTo>
                    <a:lnTo>
                      <a:pt x="749" y="547"/>
                    </a:lnTo>
                    <a:lnTo>
                      <a:pt x="749" y="510"/>
                    </a:lnTo>
                    <a:close/>
                    <a:moveTo>
                      <a:pt x="825" y="510"/>
                    </a:moveTo>
                    <a:lnTo>
                      <a:pt x="862" y="510"/>
                    </a:lnTo>
                    <a:lnTo>
                      <a:pt x="862" y="547"/>
                    </a:lnTo>
                    <a:lnTo>
                      <a:pt x="825" y="547"/>
                    </a:lnTo>
                    <a:lnTo>
                      <a:pt x="825" y="510"/>
                    </a:lnTo>
                    <a:close/>
                    <a:moveTo>
                      <a:pt x="900" y="510"/>
                    </a:moveTo>
                    <a:lnTo>
                      <a:pt x="938" y="510"/>
                    </a:lnTo>
                    <a:lnTo>
                      <a:pt x="938" y="547"/>
                    </a:lnTo>
                    <a:lnTo>
                      <a:pt x="900" y="547"/>
                    </a:lnTo>
                    <a:lnTo>
                      <a:pt x="900" y="510"/>
                    </a:lnTo>
                    <a:close/>
                    <a:moveTo>
                      <a:pt x="975" y="510"/>
                    </a:moveTo>
                    <a:lnTo>
                      <a:pt x="1013" y="510"/>
                    </a:lnTo>
                    <a:lnTo>
                      <a:pt x="1013" y="547"/>
                    </a:lnTo>
                    <a:lnTo>
                      <a:pt x="975" y="547"/>
                    </a:lnTo>
                    <a:lnTo>
                      <a:pt x="975" y="510"/>
                    </a:lnTo>
                    <a:close/>
                    <a:moveTo>
                      <a:pt x="1051" y="510"/>
                    </a:moveTo>
                    <a:lnTo>
                      <a:pt x="1089" y="510"/>
                    </a:lnTo>
                    <a:lnTo>
                      <a:pt x="1089" y="547"/>
                    </a:lnTo>
                    <a:lnTo>
                      <a:pt x="1051" y="547"/>
                    </a:lnTo>
                    <a:lnTo>
                      <a:pt x="1051" y="510"/>
                    </a:lnTo>
                    <a:close/>
                    <a:moveTo>
                      <a:pt x="1126" y="510"/>
                    </a:moveTo>
                    <a:lnTo>
                      <a:pt x="1164" y="510"/>
                    </a:lnTo>
                    <a:lnTo>
                      <a:pt x="1164" y="547"/>
                    </a:lnTo>
                    <a:lnTo>
                      <a:pt x="1126" y="547"/>
                    </a:lnTo>
                    <a:lnTo>
                      <a:pt x="1126" y="510"/>
                    </a:lnTo>
                    <a:close/>
                    <a:moveTo>
                      <a:pt x="1202" y="510"/>
                    </a:moveTo>
                    <a:lnTo>
                      <a:pt x="1239" y="510"/>
                    </a:lnTo>
                    <a:lnTo>
                      <a:pt x="1239" y="547"/>
                    </a:lnTo>
                    <a:lnTo>
                      <a:pt x="1202" y="547"/>
                    </a:lnTo>
                    <a:lnTo>
                      <a:pt x="1202" y="510"/>
                    </a:lnTo>
                    <a:close/>
                    <a:moveTo>
                      <a:pt x="1277" y="510"/>
                    </a:moveTo>
                    <a:lnTo>
                      <a:pt x="1315" y="510"/>
                    </a:lnTo>
                    <a:lnTo>
                      <a:pt x="1315" y="547"/>
                    </a:lnTo>
                    <a:lnTo>
                      <a:pt x="1277" y="547"/>
                    </a:lnTo>
                    <a:lnTo>
                      <a:pt x="1277" y="510"/>
                    </a:lnTo>
                    <a:close/>
                    <a:moveTo>
                      <a:pt x="1352" y="510"/>
                    </a:moveTo>
                    <a:lnTo>
                      <a:pt x="1390" y="510"/>
                    </a:lnTo>
                    <a:lnTo>
                      <a:pt x="1390" y="547"/>
                    </a:lnTo>
                    <a:lnTo>
                      <a:pt x="1352" y="547"/>
                    </a:lnTo>
                    <a:lnTo>
                      <a:pt x="1352" y="510"/>
                    </a:lnTo>
                    <a:close/>
                    <a:moveTo>
                      <a:pt x="1428" y="510"/>
                    </a:moveTo>
                    <a:lnTo>
                      <a:pt x="1465" y="510"/>
                    </a:lnTo>
                    <a:lnTo>
                      <a:pt x="1465" y="547"/>
                    </a:lnTo>
                    <a:lnTo>
                      <a:pt x="1428" y="547"/>
                    </a:lnTo>
                    <a:lnTo>
                      <a:pt x="1428" y="510"/>
                    </a:lnTo>
                    <a:close/>
                    <a:moveTo>
                      <a:pt x="1503" y="510"/>
                    </a:moveTo>
                    <a:lnTo>
                      <a:pt x="1541" y="510"/>
                    </a:lnTo>
                    <a:lnTo>
                      <a:pt x="1541" y="547"/>
                    </a:lnTo>
                    <a:lnTo>
                      <a:pt x="1503" y="547"/>
                    </a:lnTo>
                    <a:lnTo>
                      <a:pt x="1503" y="510"/>
                    </a:lnTo>
                    <a:close/>
                    <a:moveTo>
                      <a:pt x="1579" y="510"/>
                    </a:moveTo>
                    <a:lnTo>
                      <a:pt x="1616" y="510"/>
                    </a:lnTo>
                    <a:lnTo>
                      <a:pt x="1616" y="547"/>
                    </a:lnTo>
                    <a:lnTo>
                      <a:pt x="1579" y="547"/>
                    </a:lnTo>
                    <a:lnTo>
                      <a:pt x="1579" y="510"/>
                    </a:lnTo>
                    <a:close/>
                    <a:moveTo>
                      <a:pt x="1654" y="510"/>
                    </a:moveTo>
                    <a:lnTo>
                      <a:pt x="1692" y="510"/>
                    </a:lnTo>
                    <a:lnTo>
                      <a:pt x="1692" y="547"/>
                    </a:lnTo>
                    <a:lnTo>
                      <a:pt x="1654" y="547"/>
                    </a:lnTo>
                    <a:lnTo>
                      <a:pt x="1654" y="510"/>
                    </a:lnTo>
                    <a:close/>
                    <a:moveTo>
                      <a:pt x="1730" y="510"/>
                    </a:moveTo>
                    <a:lnTo>
                      <a:pt x="1767" y="510"/>
                    </a:lnTo>
                    <a:lnTo>
                      <a:pt x="1767" y="547"/>
                    </a:lnTo>
                    <a:lnTo>
                      <a:pt x="1730" y="547"/>
                    </a:lnTo>
                    <a:lnTo>
                      <a:pt x="1730" y="510"/>
                    </a:lnTo>
                    <a:close/>
                    <a:moveTo>
                      <a:pt x="1805" y="510"/>
                    </a:moveTo>
                    <a:lnTo>
                      <a:pt x="1843" y="510"/>
                    </a:lnTo>
                    <a:lnTo>
                      <a:pt x="1843" y="547"/>
                    </a:lnTo>
                    <a:lnTo>
                      <a:pt x="1805" y="547"/>
                    </a:lnTo>
                    <a:lnTo>
                      <a:pt x="1805" y="510"/>
                    </a:lnTo>
                    <a:close/>
                    <a:moveTo>
                      <a:pt x="1880" y="510"/>
                    </a:moveTo>
                    <a:lnTo>
                      <a:pt x="1918" y="510"/>
                    </a:lnTo>
                    <a:lnTo>
                      <a:pt x="1918" y="547"/>
                    </a:lnTo>
                    <a:lnTo>
                      <a:pt x="1880" y="547"/>
                    </a:lnTo>
                    <a:lnTo>
                      <a:pt x="1880" y="510"/>
                    </a:lnTo>
                    <a:close/>
                    <a:moveTo>
                      <a:pt x="1956" y="510"/>
                    </a:moveTo>
                    <a:lnTo>
                      <a:pt x="1993" y="510"/>
                    </a:lnTo>
                    <a:lnTo>
                      <a:pt x="1993" y="547"/>
                    </a:lnTo>
                    <a:lnTo>
                      <a:pt x="1956" y="547"/>
                    </a:lnTo>
                    <a:lnTo>
                      <a:pt x="1956" y="510"/>
                    </a:lnTo>
                    <a:close/>
                    <a:moveTo>
                      <a:pt x="2031" y="510"/>
                    </a:moveTo>
                    <a:lnTo>
                      <a:pt x="2069" y="510"/>
                    </a:lnTo>
                    <a:lnTo>
                      <a:pt x="2069" y="547"/>
                    </a:lnTo>
                    <a:lnTo>
                      <a:pt x="2031" y="547"/>
                    </a:lnTo>
                    <a:lnTo>
                      <a:pt x="2031" y="510"/>
                    </a:lnTo>
                    <a:close/>
                    <a:moveTo>
                      <a:pt x="2106" y="510"/>
                    </a:moveTo>
                    <a:lnTo>
                      <a:pt x="2144" y="510"/>
                    </a:lnTo>
                    <a:lnTo>
                      <a:pt x="2144" y="547"/>
                    </a:lnTo>
                    <a:lnTo>
                      <a:pt x="2106" y="547"/>
                    </a:lnTo>
                    <a:lnTo>
                      <a:pt x="2106" y="510"/>
                    </a:lnTo>
                    <a:close/>
                    <a:moveTo>
                      <a:pt x="2182" y="510"/>
                    </a:moveTo>
                    <a:lnTo>
                      <a:pt x="2220" y="510"/>
                    </a:lnTo>
                    <a:lnTo>
                      <a:pt x="2220" y="547"/>
                    </a:lnTo>
                    <a:lnTo>
                      <a:pt x="2182" y="547"/>
                    </a:lnTo>
                    <a:lnTo>
                      <a:pt x="2182" y="510"/>
                    </a:lnTo>
                    <a:close/>
                    <a:moveTo>
                      <a:pt x="2257" y="510"/>
                    </a:moveTo>
                    <a:lnTo>
                      <a:pt x="2295" y="510"/>
                    </a:lnTo>
                    <a:lnTo>
                      <a:pt x="2295" y="547"/>
                    </a:lnTo>
                    <a:lnTo>
                      <a:pt x="2257" y="547"/>
                    </a:lnTo>
                    <a:lnTo>
                      <a:pt x="2257" y="510"/>
                    </a:lnTo>
                    <a:close/>
                    <a:moveTo>
                      <a:pt x="2333" y="510"/>
                    </a:moveTo>
                    <a:lnTo>
                      <a:pt x="2370" y="510"/>
                    </a:lnTo>
                    <a:lnTo>
                      <a:pt x="2370" y="547"/>
                    </a:lnTo>
                    <a:lnTo>
                      <a:pt x="2333" y="547"/>
                    </a:lnTo>
                    <a:lnTo>
                      <a:pt x="2333" y="510"/>
                    </a:lnTo>
                    <a:close/>
                    <a:moveTo>
                      <a:pt x="2408" y="510"/>
                    </a:moveTo>
                    <a:lnTo>
                      <a:pt x="2446" y="510"/>
                    </a:lnTo>
                    <a:lnTo>
                      <a:pt x="2446" y="547"/>
                    </a:lnTo>
                    <a:lnTo>
                      <a:pt x="2408" y="547"/>
                    </a:lnTo>
                    <a:lnTo>
                      <a:pt x="2408" y="510"/>
                    </a:lnTo>
                    <a:close/>
                    <a:moveTo>
                      <a:pt x="2483" y="510"/>
                    </a:moveTo>
                    <a:lnTo>
                      <a:pt x="2521" y="510"/>
                    </a:lnTo>
                    <a:lnTo>
                      <a:pt x="2521" y="547"/>
                    </a:lnTo>
                    <a:lnTo>
                      <a:pt x="2483" y="547"/>
                    </a:lnTo>
                    <a:lnTo>
                      <a:pt x="2483" y="510"/>
                    </a:lnTo>
                    <a:close/>
                    <a:moveTo>
                      <a:pt x="2559" y="510"/>
                    </a:moveTo>
                    <a:lnTo>
                      <a:pt x="2596" y="510"/>
                    </a:lnTo>
                    <a:lnTo>
                      <a:pt x="2596" y="547"/>
                    </a:lnTo>
                    <a:lnTo>
                      <a:pt x="2559" y="547"/>
                    </a:lnTo>
                    <a:lnTo>
                      <a:pt x="2559" y="510"/>
                    </a:lnTo>
                    <a:close/>
                    <a:moveTo>
                      <a:pt x="2634" y="510"/>
                    </a:moveTo>
                    <a:lnTo>
                      <a:pt x="2672" y="510"/>
                    </a:lnTo>
                    <a:lnTo>
                      <a:pt x="2672" y="547"/>
                    </a:lnTo>
                    <a:lnTo>
                      <a:pt x="2634" y="547"/>
                    </a:lnTo>
                    <a:lnTo>
                      <a:pt x="2634" y="510"/>
                    </a:lnTo>
                    <a:close/>
                    <a:moveTo>
                      <a:pt x="2709" y="510"/>
                    </a:moveTo>
                    <a:lnTo>
                      <a:pt x="2747" y="510"/>
                    </a:lnTo>
                    <a:lnTo>
                      <a:pt x="2747" y="547"/>
                    </a:lnTo>
                    <a:lnTo>
                      <a:pt x="2709" y="547"/>
                    </a:lnTo>
                    <a:lnTo>
                      <a:pt x="2709" y="510"/>
                    </a:lnTo>
                    <a:close/>
                    <a:moveTo>
                      <a:pt x="2753" y="516"/>
                    </a:moveTo>
                    <a:lnTo>
                      <a:pt x="2753" y="478"/>
                    </a:lnTo>
                    <a:lnTo>
                      <a:pt x="2791" y="478"/>
                    </a:lnTo>
                    <a:lnTo>
                      <a:pt x="2791" y="516"/>
                    </a:lnTo>
                    <a:lnTo>
                      <a:pt x="2753" y="516"/>
                    </a:lnTo>
                    <a:close/>
                    <a:moveTo>
                      <a:pt x="2753" y="440"/>
                    </a:moveTo>
                    <a:lnTo>
                      <a:pt x="2753" y="403"/>
                    </a:lnTo>
                    <a:lnTo>
                      <a:pt x="2791" y="403"/>
                    </a:lnTo>
                    <a:lnTo>
                      <a:pt x="2791" y="440"/>
                    </a:lnTo>
                    <a:lnTo>
                      <a:pt x="2753" y="440"/>
                    </a:lnTo>
                    <a:close/>
                    <a:moveTo>
                      <a:pt x="2753" y="366"/>
                    </a:moveTo>
                    <a:lnTo>
                      <a:pt x="2753" y="328"/>
                    </a:lnTo>
                    <a:lnTo>
                      <a:pt x="2791" y="328"/>
                    </a:lnTo>
                    <a:lnTo>
                      <a:pt x="2791" y="366"/>
                    </a:lnTo>
                    <a:lnTo>
                      <a:pt x="2753" y="366"/>
                    </a:lnTo>
                    <a:close/>
                    <a:moveTo>
                      <a:pt x="2753" y="290"/>
                    </a:moveTo>
                    <a:lnTo>
                      <a:pt x="2753" y="253"/>
                    </a:lnTo>
                    <a:lnTo>
                      <a:pt x="2791" y="253"/>
                    </a:lnTo>
                    <a:lnTo>
                      <a:pt x="2791" y="290"/>
                    </a:lnTo>
                    <a:lnTo>
                      <a:pt x="2753" y="290"/>
                    </a:lnTo>
                    <a:close/>
                    <a:moveTo>
                      <a:pt x="2753" y="215"/>
                    </a:moveTo>
                    <a:lnTo>
                      <a:pt x="2753" y="178"/>
                    </a:lnTo>
                    <a:lnTo>
                      <a:pt x="2791" y="178"/>
                    </a:lnTo>
                    <a:lnTo>
                      <a:pt x="2791" y="215"/>
                    </a:lnTo>
                    <a:lnTo>
                      <a:pt x="2753" y="215"/>
                    </a:lnTo>
                    <a:close/>
                    <a:moveTo>
                      <a:pt x="2753" y="140"/>
                    </a:moveTo>
                    <a:lnTo>
                      <a:pt x="2753" y="103"/>
                    </a:lnTo>
                    <a:lnTo>
                      <a:pt x="2791" y="103"/>
                    </a:lnTo>
                    <a:lnTo>
                      <a:pt x="2791" y="140"/>
                    </a:lnTo>
                    <a:lnTo>
                      <a:pt x="2753" y="140"/>
                    </a:lnTo>
                    <a:close/>
                    <a:moveTo>
                      <a:pt x="2753" y="65"/>
                    </a:moveTo>
                    <a:lnTo>
                      <a:pt x="2753" y="28"/>
                    </a:lnTo>
                    <a:lnTo>
                      <a:pt x="2791" y="28"/>
                    </a:lnTo>
                    <a:lnTo>
                      <a:pt x="2791" y="65"/>
                    </a:lnTo>
                    <a:lnTo>
                      <a:pt x="2753" y="65"/>
                    </a:ln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42" name="Rectangle 49">
              <a:extLst>
                <a:ext uri="{FF2B5EF4-FFF2-40B4-BE49-F238E27FC236}">
                  <a16:creationId xmlns:a16="http://schemas.microsoft.com/office/drawing/2014/main" id="{68E5FE39-72EB-40B2-A1DE-32E9DD47A4C2}"/>
                </a:ext>
              </a:extLst>
            </p:cNvPr>
            <p:cNvSpPr>
              <a:spLocks noChangeArrowheads="1"/>
            </p:cNvSpPr>
            <p:nvPr/>
          </p:nvSpPr>
          <p:spPr bwMode="auto">
            <a:xfrm>
              <a:off x="710" y="4673"/>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3" name="Rectangle 48">
              <a:extLst>
                <a:ext uri="{FF2B5EF4-FFF2-40B4-BE49-F238E27FC236}">
                  <a16:creationId xmlns:a16="http://schemas.microsoft.com/office/drawing/2014/main" id="{7ABA9AA8-1E26-4C7A-8645-712A43A53D76}"/>
                </a:ext>
              </a:extLst>
            </p:cNvPr>
            <p:cNvSpPr>
              <a:spLocks noChangeArrowheads="1"/>
            </p:cNvSpPr>
            <p:nvPr/>
          </p:nvSpPr>
          <p:spPr bwMode="auto">
            <a:xfrm>
              <a:off x="1149" y="4673"/>
              <a:ext cx="147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・総合評価が必要</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4" name="Rectangle 47">
              <a:extLst>
                <a:ext uri="{FF2B5EF4-FFF2-40B4-BE49-F238E27FC236}">
                  <a16:creationId xmlns:a16="http://schemas.microsoft.com/office/drawing/2014/main" id="{CB979FE0-035A-46A7-81F0-4EF69799451B}"/>
                </a:ext>
              </a:extLst>
            </p:cNvPr>
            <p:cNvSpPr>
              <a:spLocks noChangeArrowheads="1"/>
            </p:cNvSpPr>
            <p:nvPr/>
          </p:nvSpPr>
          <p:spPr bwMode="auto">
            <a:xfrm>
              <a:off x="2732" y="471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45" name="Group 44">
              <a:extLst>
                <a:ext uri="{FF2B5EF4-FFF2-40B4-BE49-F238E27FC236}">
                  <a16:creationId xmlns:a16="http://schemas.microsoft.com/office/drawing/2014/main" id="{3683272F-FACC-41CB-AEF8-333240BF5493}"/>
                </a:ext>
              </a:extLst>
            </p:cNvPr>
            <p:cNvGrpSpPr>
              <a:grpSpLocks/>
            </p:cNvGrpSpPr>
            <p:nvPr/>
          </p:nvGrpSpPr>
          <p:grpSpPr bwMode="auto">
            <a:xfrm>
              <a:off x="3578" y="4535"/>
              <a:ext cx="2878" cy="1223"/>
              <a:chOff x="3578" y="4535"/>
              <a:chExt cx="2878" cy="1223"/>
            </a:xfrm>
          </p:grpSpPr>
          <p:sp>
            <p:nvSpPr>
              <p:cNvPr id="75" name="Rectangle 46">
                <a:extLst>
                  <a:ext uri="{FF2B5EF4-FFF2-40B4-BE49-F238E27FC236}">
                    <a16:creationId xmlns:a16="http://schemas.microsoft.com/office/drawing/2014/main" id="{9904A541-8D0E-46B0-8639-132E904851F2}"/>
                  </a:ext>
                </a:extLst>
              </p:cNvPr>
              <p:cNvSpPr>
                <a:spLocks noChangeArrowheads="1"/>
              </p:cNvSpPr>
              <p:nvPr/>
            </p:nvSpPr>
            <p:spPr bwMode="auto">
              <a:xfrm>
                <a:off x="3596" y="4553"/>
                <a:ext cx="2841" cy="1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6" name="Freeform 45">
                <a:extLst>
                  <a:ext uri="{FF2B5EF4-FFF2-40B4-BE49-F238E27FC236}">
                    <a16:creationId xmlns:a16="http://schemas.microsoft.com/office/drawing/2014/main" id="{6DC9EED9-AB4C-4D8E-8BDC-C791385A7D7B}"/>
                  </a:ext>
                </a:extLst>
              </p:cNvPr>
              <p:cNvSpPr>
                <a:spLocks noEditPoints="1"/>
              </p:cNvSpPr>
              <p:nvPr/>
            </p:nvSpPr>
            <p:spPr bwMode="auto">
              <a:xfrm>
                <a:off x="3578" y="4535"/>
                <a:ext cx="2878" cy="1223"/>
              </a:xfrm>
              <a:custGeom>
                <a:avLst/>
                <a:gdLst>
                  <a:gd name="T0" fmla="*/ 2784 w 2878"/>
                  <a:gd name="T1" fmla="*/ 0 h 1223"/>
                  <a:gd name="T2" fmla="*/ 2595 w 2878"/>
                  <a:gd name="T3" fmla="*/ 0 h 1223"/>
                  <a:gd name="T4" fmla="*/ 2444 w 2878"/>
                  <a:gd name="T5" fmla="*/ 37 h 1223"/>
                  <a:gd name="T6" fmla="*/ 2331 w 2878"/>
                  <a:gd name="T7" fmla="*/ 37 h 1223"/>
                  <a:gd name="T8" fmla="*/ 2256 w 2878"/>
                  <a:gd name="T9" fmla="*/ 37 h 1223"/>
                  <a:gd name="T10" fmla="*/ 2105 w 2878"/>
                  <a:gd name="T11" fmla="*/ 0 h 1223"/>
                  <a:gd name="T12" fmla="*/ 1916 w 2878"/>
                  <a:gd name="T13" fmla="*/ 0 h 1223"/>
                  <a:gd name="T14" fmla="*/ 1766 w 2878"/>
                  <a:gd name="T15" fmla="*/ 37 h 1223"/>
                  <a:gd name="T16" fmla="*/ 1653 w 2878"/>
                  <a:gd name="T17" fmla="*/ 37 h 1223"/>
                  <a:gd name="T18" fmla="*/ 1577 w 2878"/>
                  <a:gd name="T19" fmla="*/ 37 h 1223"/>
                  <a:gd name="T20" fmla="*/ 1426 w 2878"/>
                  <a:gd name="T21" fmla="*/ 0 h 1223"/>
                  <a:gd name="T22" fmla="*/ 1238 w 2878"/>
                  <a:gd name="T23" fmla="*/ 0 h 1223"/>
                  <a:gd name="T24" fmla="*/ 1087 w 2878"/>
                  <a:gd name="T25" fmla="*/ 37 h 1223"/>
                  <a:gd name="T26" fmla="*/ 974 w 2878"/>
                  <a:gd name="T27" fmla="*/ 37 h 1223"/>
                  <a:gd name="T28" fmla="*/ 899 w 2878"/>
                  <a:gd name="T29" fmla="*/ 37 h 1223"/>
                  <a:gd name="T30" fmla="*/ 748 w 2878"/>
                  <a:gd name="T31" fmla="*/ 0 h 1223"/>
                  <a:gd name="T32" fmla="*/ 559 w 2878"/>
                  <a:gd name="T33" fmla="*/ 0 h 1223"/>
                  <a:gd name="T34" fmla="*/ 409 w 2878"/>
                  <a:gd name="T35" fmla="*/ 37 h 1223"/>
                  <a:gd name="T36" fmla="*/ 296 w 2878"/>
                  <a:gd name="T37" fmla="*/ 37 h 1223"/>
                  <a:gd name="T38" fmla="*/ 220 w 2878"/>
                  <a:gd name="T39" fmla="*/ 37 h 1223"/>
                  <a:gd name="T40" fmla="*/ 69 w 2878"/>
                  <a:gd name="T41" fmla="*/ 0 h 1223"/>
                  <a:gd name="T42" fmla="*/ 0 w 2878"/>
                  <a:gd name="T43" fmla="*/ 155 h 1223"/>
                  <a:gd name="T44" fmla="*/ 37 w 2878"/>
                  <a:gd name="T45" fmla="*/ 305 h 1223"/>
                  <a:gd name="T46" fmla="*/ 37 w 2878"/>
                  <a:gd name="T47" fmla="*/ 418 h 1223"/>
                  <a:gd name="T48" fmla="*/ 37 w 2878"/>
                  <a:gd name="T49" fmla="*/ 493 h 1223"/>
                  <a:gd name="T50" fmla="*/ 0 w 2878"/>
                  <a:gd name="T51" fmla="*/ 643 h 1223"/>
                  <a:gd name="T52" fmla="*/ 0 w 2878"/>
                  <a:gd name="T53" fmla="*/ 831 h 1223"/>
                  <a:gd name="T54" fmla="*/ 37 w 2878"/>
                  <a:gd name="T55" fmla="*/ 981 h 1223"/>
                  <a:gd name="T56" fmla="*/ 37 w 2878"/>
                  <a:gd name="T57" fmla="*/ 1093 h 1223"/>
                  <a:gd name="T58" fmla="*/ 20 w 2878"/>
                  <a:gd name="T59" fmla="*/ 1223 h 1223"/>
                  <a:gd name="T60" fmla="*/ 133 w 2878"/>
                  <a:gd name="T61" fmla="*/ 1186 h 1223"/>
                  <a:gd name="T62" fmla="*/ 209 w 2878"/>
                  <a:gd name="T63" fmla="*/ 1186 h 1223"/>
                  <a:gd name="T64" fmla="*/ 359 w 2878"/>
                  <a:gd name="T65" fmla="*/ 1223 h 1223"/>
                  <a:gd name="T66" fmla="*/ 548 w 2878"/>
                  <a:gd name="T67" fmla="*/ 1223 h 1223"/>
                  <a:gd name="T68" fmla="*/ 699 w 2878"/>
                  <a:gd name="T69" fmla="*/ 1186 h 1223"/>
                  <a:gd name="T70" fmla="*/ 812 w 2878"/>
                  <a:gd name="T71" fmla="*/ 1186 h 1223"/>
                  <a:gd name="T72" fmla="*/ 887 w 2878"/>
                  <a:gd name="T73" fmla="*/ 1186 h 1223"/>
                  <a:gd name="T74" fmla="*/ 1038 w 2878"/>
                  <a:gd name="T75" fmla="*/ 1223 h 1223"/>
                  <a:gd name="T76" fmla="*/ 1227 w 2878"/>
                  <a:gd name="T77" fmla="*/ 1223 h 1223"/>
                  <a:gd name="T78" fmla="*/ 1377 w 2878"/>
                  <a:gd name="T79" fmla="*/ 1186 h 1223"/>
                  <a:gd name="T80" fmla="*/ 1490 w 2878"/>
                  <a:gd name="T81" fmla="*/ 1186 h 1223"/>
                  <a:gd name="T82" fmla="*/ 1566 w 2878"/>
                  <a:gd name="T83" fmla="*/ 1186 h 1223"/>
                  <a:gd name="T84" fmla="*/ 1717 w 2878"/>
                  <a:gd name="T85" fmla="*/ 1223 h 1223"/>
                  <a:gd name="T86" fmla="*/ 1905 w 2878"/>
                  <a:gd name="T87" fmla="*/ 1223 h 1223"/>
                  <a:gd name="T88" fmla="*/ 2056 w 2878"/>
                  <a:gd name="T89" fmla="*/ 1186 h 1223"/>
                  <a:gd name="T90" fmla="*/ 2169 w 2878"/>
                  <a:gd name="T91" fmla="*/ 1186 h 1223"/>
                  <a:gd name="T92" fmla="*/ 2244 w 2878"/>
                  <a:gd name="T93" fmla="*/ 1186 h 1223"/>
                  <a:gd name="T94" fmla="*/ 2395 w 2878"/>
                  <a:gd name="T95" fmla="*/ 1223 h 1223"/>
                  <a:gd name="T96" fmla="*/ 2584 w 2878"/>
                  <a:gd name="T97" fmla="*/ 1223 h 1223"/>
                  <a:gd name="T98" fmla="*/ 2734 w 2878"/>
                  <a:gd name="T99" fmla="*/ 1186 h 1223"/>
                  <a:gd name="T100" fmla="*/ 2848 w 2878"/>
                  <a:gd name="T101" fmla="*/ 1186 h 1223"/>
                  <a:gd name="T102" fmla="*/ 2840 w 2878"/>
                  <a:gd name="T103" fmla="*/ 1103 h 1223"/>
                  <a:gd name="T104" fmla="*/ 2840 w 2878"/>
                  <a:gd name="T105" fmla="*/ 990 h 1223"/>
                  <a:gd name="T106" fmla="*/ 2840 w 2878"/>
                  <a:gd name="T107" fmla="*/ 915 h 1223"/>
                  <a:gd name="T108" fmla="*/ 2878 w 2878"/>
                  <a:gd name="T109" fmla="*/ 765 h 1223"/>
                  <a:gd name="T110" fmla="*/ 2878 w 2878"/>
                  <a:gd name="T111" fmla="*/ 578 h 1223"/>
                  <a:gd name="T112" fmla="*/ 2840 w 2878"/>
                  <a:gd name="T113" fmla="*/ 428 h 1223"/>
                  <a:gd name="T114" fmla="*/ 2840 w 2878"/>
                  <a:gd name="T115" fmla="*/ 315 h 1223"/>
                  <a:gd name="T116" fmla="*/ 2840 w 2878"/>
                  <a:gd name="T117" fmla="*/ 240 h 1223"/>
                  <a:gd name="T118" fmla="*/ 2878 w 2878"/>
                  <a:gd name="T119" fmla="*/ 9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8" h="1223">
                    <a:moveTo>
                      <a:pt x="2859" y="37"/>
                    </a:moveTo>
                    <a:lnTo>
                      <a:pt x="2821" y="37"/>
                    </a:lnTo>
                    <a:lnTo>
                      <a:pt x="2821" y="0"/>
                    </a:lnTo>
                    <a:lnTo>
                      <a:pt x="2859" y="0"/>
                    </a:lnTo>
                    <a:lnTo>
                      <a:pt x="2859" y="37"/>
                    </a:lnTo>
                    <a:close/>
                    <a:moveTo>
                      <a:pt x="2784" y="37"/>
                    </a:moveTo>
                    <a:lnTo>
                      <a:pt x="2746" y="37"/>
                    </a:lnTo>
                    <a:lnTo>
                      <a:pt x="2746" y="0"/>
                    </a:lnTo>
                    <a:lnTo>
                      <a:pt x="2784" y="0"/>
                    </a:lnTo>
                    <a:lnTo>
                      <a:pt x="2784" y="37"/>
                    </a:lnTo>
                    <a:close/>
                    <a:moveTo>
                      <a:pt x="2708" y="37"/>
                    </a:moveTo>
                    <a:lnTo>
                      <a:pt x="2671" y="37"/>
                    </a:lnTo>
                    <a:lnTo>
                      <a:pt x="2671" y="0"/>
                    </a:lnTo>
                    <a:lnTo>
                      <a:pt x="2708" y="0"/>
                    </a:lnTo>
                    <a:lnTo>
                      <a:pt x="2708" y="37"/>
                    </a:lnTo>
                    <a:close/>
                    <a:moveTo>
                      <a:pt x="2633" y="37"/>
                    </a:moveTo>
                    <a:lnTo>
                      <a:pt x="2595" y="37"/>
                    </a:lnTo>
                    <a:lnTo>
                      <a:pt x="2595" y="0"/>
                    </a:lnTo>
                    <a:lnTo>
                      <a:pt x="2633" y="0"/>
                    </a:lnTo>
                    <a:lnTo>
                      <a:pt x="2633" y="37"/>
                    </a:lnTo>
                    <a:close/>
                    <a:moveTo>
                      <a:pt x="2557" y="37"/>
                    </a:moveTo>
                    <a:lnTo>
                      <a:pt x="2520" y="37"/>
                    </a:lnTo>
                    <a:lnTo>
                      <a:pt x="2520" y="0"/>
                    </a:lnTo>
                    <a:lnTo>
                      <a:pt x="2557" y="0"/>
                    </a:lnTo>
                    <a:lnTo>
                      <a:pt x="2557" y="37"/>
                    </a:lnTo>
                    <a:close/>
                    <a:moveTo>
                      <a:pt x="2482" y="37"/>
                    </a:moveTo>
                    <a:lnTo>
                      <a:pt x="2444" y="37"/>
                    </a:lnTo>
                    <a:lnTo>
                      <a:pt x="2444" y="0"/>
                    </a:lnTo>
                    <a:lnTo>
                      <a:pt x="2482" y="0"/>
                    </a:lnTo>
                    <a:lnTo>
                      <a:pt x="2482" y="37"/>
                    </a:lnTo>
                    <a:close/>
                    <a:moveTo>
                      <a:pt x="2406" y="37"/>
                    </a:moveTo>
                    <a:lnTo>
                      <a:pt x="2369" y="37"/>
                    </a:lnTo>
                    <a:lnTo>
                      <a:pt x="2369" y="0"/>
                    </a:lnTo>
                    <a:lnTo>
                      <a:pt x="2406" y="0"/>
                    </a:lnTo>
                    <a:lnTo>
                      <a:pt x="2406" y="37"/>
                    </a:lnTo>
                    <a:close/>
                    <a:moveTo>
                      <a:pt x="2331" y="37"/>
                    </a:moveTo>
                    <a:lnTo>
                      <a:pt x="2293" y="37"/>
                    </a:lnTo>
                    <a:lnTo>
                      <a:pt x="2293" y="0"/>
                    </a:lnTo>
                    <a:lnTo>
                      <a:pt x="2331" y="0"/>
                    </a:lnTo>
                    <a:lnTo>
                      <a:pt x="2331" y="37"/>
                    </a:lnTo>
                    <a:close/>
                    <a:moveTo>
                      <a:pt x="2256" y="37"/>
                    </a:moveTo>
                    <a:lnTo>
                      <a:pt x="2218" y="37"/>
                    </a:lnTo>
                    <a:lnTo>
                      <a:pt x="2218" y="0"/>
                    </a:lnTo>
                    <a:lnTo>
                      <a:pt x="2256" y="0"/>
                    </a:lnTo>
                    <a:lnTo>
                      <a:pt x="2256" y="37"/>
                    </a:lnTo>
                    <a:close/>
                    <a:moveTo>
                      <a:pt x="2180" y="37"/>
                    </a:moveTo>
                    <a:lnTo>
                      <a:pt x="2143" y="37"/>
                    </a:lnTo>
                    <a:lnTo>
                      <a:pt x="2143" y="0"/>
                    </a:lnTo>
                    <a:lnTo>
                      <a:pt x="2180" y="0"/>
                    </a:lnTo>
                    <a:lnTo>
                      <a:pt x="2180" y="37"/>
                    </a:lnTo>
                    <a:close/>
                    <a:moveTo>
                      <a:pt x="2105" y="37"/>
                    </a:moveTo>
                    <a:lnTo>
                      <a:pt x="2067" y="37"/>
                    </a:lnTo>
                    <a:lnTo>
                      <a:pt x="2067" y="0"/>
                    </a:lnTo>
                    <a:lnTo>
                      <a:pt x="2105" y="0"/>
                    </a:lnTo>
                    <a:lnTo>
                      <a:pt x="2105" y="37"/>
                    </a:lnTo>
                    <a:close/>
                    <a:moveTo>
                      <a:pt x="2030" y="37"/>
                    </a:moveTo>
                    <a:lnTo>
                      <a:pt x="1992" y="37"/>
                    </a:lnTo>
                    <a:lnTo>
                      <a:pt x="1992" y="0"/>
                    </a:lnTo>
                    <a:lnTo>
                      <a:pt x="2030" y="0"/>
                    </a:lnTo>
                    <a:lnTo>
                      <a:pt x="2030" y="37"/>
                    </a:lnTo>
                    <a:close/>
                    <a:moveTo>
                      <a:pt x="1954" y="37"/>
                    </a:moveTo>
                    <a:lnTo>
                      <a:pt x="1916" y="37"/>
                    </a:lnTo>
                    <a:lnTo>
                      <a:pt x="1916" y="0"/>
                    </a:lnTo>
                    <a:lnTo>
                      <a:pt x="1954" y="0"/>
                    </a:lnTo>
                    <a:lnTo>
                      <a:pt x="1954" y="37"/>
                    </a:lnTo>
                    <a:close/>
                    <a:moveTo>
                      <a:pt x="1879" y="37"/>
                    </a:moveTo>
                    <a:lnTo>
                      <a:pt x="1841" y="37"/>
                    </a:lnTo>
                    <a:lnTo>
                      <a:pt x="1841" y="0"/>
                    </a:lnTo>
                    <a:lnTo>
                      <a:pt x="1879" y="0"/>
                    </a:lnTo>
                    <a:lnTo>
                      <a:pt x="1879" y="37"/>
                    </a:lnTo>
                    <a:close/>
                    <a:moveTo>
                      <a:pt x="1803" y="37"/>
                    </a:moveTo>
                    <a:lnTo>
                      <a:pt x="1766" y="37"/>
                    </a:lnTo>
                    <a:lnTo>
                      <a:pt x="1766" y="0"/>
                    </a:lnTo>
                    <a:lnTo>
                      <a:pt x="1803" y="0"/>
                    </a:lnTo>
                    <a:lnTo>
                      <a:pt x="1803" y="37"/>
                    </a:lnTo>
                    <a:close/>
                    <a:moveTo>
                      <a:pt x="1728" y="37"/>
                    </a:moveTo>
                    <a:lnTo>
                      <a:pt x="1690" y="37"/>
                    </a:lnTo>
                    <a:lnTo>
                      <a:pt x="1690" y="0"/>
                    </a:lnTo>
                    <a:lnTo>
                      <a:pt x="1728" y="0"/>
                    </a:lnTo>
                    <a:lnTo>
                      <a:pt x="1728" y="37"/>
                    </a:lnTo>
                    <a:close/>
                    <a:moveTo>
                      <a:pt x="1653" y="37"/>
                    </a:moveTo>
                    <a:lnTo>
                      <a:pt x="1615" y="37"/>
                    </a:lnTo>
                    <a:lnTo>
                      <a:pt x="1615" y="0"/>
                    </a:lnTo>
                    <a:lnTo>
                      <a:pt x="1653" y="0"/>
                    </a:lnTo>
                    <a:lnTo>
                      <a:pt x="1653" y="37"/>
                    </a:lnTo>
                    <a:close/>
                    <a:moveTo>
                      <a:pt x="1577" y="37"/>
                    </a:moveTo>
                    <a:lnTo>
                      <a:pt x="1540" y="37"/>
                    </a:lnTo>
                    <a:lnTo>
                      <a:pt x="1540" y="0"/>
                    </a:lnTo>
                    <a:lnTo>
                      <a:pt x="1577" y="0"/>
                    </a:lnTo>
                    <a:lnTo>
                      <a:pt x="1577" y="37"/>
                    </a:lnTo>
                    <a:close/>
                    <a:moveTo>
                      <a:pt x="1502" y="37"/>
                    </a:moveTo>
                    <a:lnTo>
                      <a:pt x="1464" y="37"/>
                    </a:lnTo>
                    <a:lnTo>
                      <a:pt x="1464" y="0"/>
                    </a:lnTo>
                    <a:lnTo>
                      <a:pt x="1502" y="0"/>
                    </a:lnTo>
                    <a:lnTo>
                      <a:pt x="1502" y="37"/>
                    </a:lnTo>
                    <a:close/>
                    <a:moveTo>
                      <a:pt x="1426" y="37"/>
                    </a:moveTo>
                    <a:lnTo>
                      <a:pt x="1389" y="37"/>
                    </a:lnTo>
                    <a:lnTo>
                      <a:pt x="1389" y="0"/>
                    </a:lnTo>
                    <a:lnTo>
                      <a:pt x="1426" y="0"/>
                    </a:lnTo>
                    <a:lnTo>
                      <a:pt x="1426" y="37"/>
                    </a:lnTo>
                    <a:close/>
                    <a:moveTo>
                      <a:pt x="1351" y="37"/>
                    </a:moveTo>
                    <a:lnTo>
                      <a:pt x="1313" y="37"/>
                    </a:lnTo>
                    <a:lnTo>
                      <a:pt x="1313" y="0"/>
                    </a:lnTo>
                    <a:lnTo>
                      <a:pt x="1351" y="0"/>
                    </a:lnTo>
                    <a:lnTo>
                      <a:pt x="1351" y="37"/>
                    </a:lnTo>
                    <a:close/>
                    <a:moveTo>
                      <a:pt x="1275" y="37"/>
                    </a:moveTo>
                    <a:lnTo>
                      <a:pt x="1238" y="37"/>
                    </a:lnTo>
                    <a:lnTo>
                      <a:pt x="1238" y="0"/>
                    </a:lnTo>
                    <a:lnTo>
                      <a:pt x="1275" y="0"/>
                    </a:lnTo>
                    <a:lnTo>
                      <a:pt x="1275" y="37"/>
                    </a:lnTo>
                    <a:close/>
                    <a:moveTo>
                      <a:pt x="1200" y="37"/>
                    </a:moveTo>
                    <a:lnTo>
                      <a:pt x="1162" y="37"/>
                    </a:lnTo>
                    <a:lnTo>
                      <a:pt x="1162" y="0"/>
                    </a:lnTo>
                    <a:lnTo>
                      <a:pt x="1200" y="0"/>
                    </a:lnTo>
                    <a:lnTo>
                      <a:pt x="1200" y="37"/>
                    </a:lnTo>
                    <a:close/>
                    <a:moveTo>
                      <a:pt x="1125" y="37"/>
                    </a:moveTo>
                    <a:lnTo>
                      <a:pt x="1087" y="37"/>
                    </a:lnTo>
                    <a:lnTo>
                      <a:pt x="1087" y="0"/>
                    </a:lnTo>
                    <a:lnTo>
                      <a:pt x="1125" y="0"/>
                    </a:lnTo>
                    <a:lnTo>
                      <a:pt x="1125" y="37"/>
                    </a:lnTo>
                    <a:close/>
                    <a:moveTo>
                      <a:pt x="1049" y="37"/>
                    </a:moveTo>
                    <a:lnTo>
                      <a:pt x="1012" y="37"/>
                    </a:lnTo>
                    <a:lnTo>
                      <a:pt x="1012" y="0"/>
                    </a:lnTo>
                    <a:lnTo>
                      <a:pt x="1049" y="0"/>
                    </a:lnTo>
                    <a:lnTo>
                      <a:pt x="1049" y="37"/>
                    </a:lnTo>
                    <a:close/>
                    <a:moveTo>
                      <a:pt x="974" y="37"/>
                    </a:moveTo>
                    <a:lnTo>
                      <a:pt x="936" y="37"/>
                    </a:lnTo>
                    <a:lnTo>
                      <a:pt x="936" y="0"/>
                    </a:lnTo>
                    <a:lnTo>
                      <a:pt x="974" y="0"/>
                    </a:lnTo>
                    <a:lnTo>
                      <a:pt x="974" y="37"/>
                    </a:lnTo>
                    <a:close/>
                    <a:moveTo>
                      <a:pt x="899" y="37"/>
                    </a:moveTo>
                    <a:lnTo>
                      <a:pt x="861" y="37"/>
                    </a:lnTo>
                    <a:lnTo>
                      <a:pt x="861" y="0"/>
                    </a:lnTo>
                    <a:lnTo>
                      <a:pt x="899" y="0"/>
                    </a:lnTo>
                    <a:lnTo>
                      <a:pt x="899" y="37"/>
                    </a:lnTo>
                    <a:close/>
                    <a:moveTo>
                      <a:pt x="823" y="37"/>
                    </a:moveTo>
                    <a:lnTo>
                      <a:pt x="786" y="37"/>
                    </a:lnTo>
                    <a:lnTo>
                      <a:pt x="786" y="0"/>
                    </a:lnTo>
                    <a:lnTo>
                      <a:pt x="823" y="0"/>
                    </a:lnTo>
                    <a:lnTo>
                      <a:pt x="823" y="37"/>
                    </a:lnTo>
                    <a:close/>
                    <a:moveTo>
                      <a:pt x="748" y="37"/>
                    </a:moveTo>
                    <a:lnTo>
                      <a:pt x="710" y="37"/>
                    </a:lnTo>
                    <a:lnTo>
                      <a:pt x="710" y="0"/>
                    </a:lnTo>
                    <a:lnTo>
                      <a:pt x="748" y="0"/>
                    </a:lnTo>
                    <a:lnTo>
                      <a:pt x="748" y="37"/>
                    </a:lnTo>
                    <a:close/>
                    <a:moveTo>
                      <a:pt x="672" y="37"/>
                    </a:moveTo>
                    <a:lnTo>
                      <a:pt x="635" y="37"/>
                    </a:lnTo>
                    <a:lnTo>
                      <a:pt x="635" y="0"/>
                    </a:lnTo>
                    <a:lnTo>
                      <a:pt x="672" y="0"/>
                    </a:lnTo>
                    <a:lnTo>
                      <a:pt x="672" y="37"/>
                    </a:lnTo>
                    <a:close/>
                    <a:moveTo>
                      <a:pt x="597" y="37"/>
                    </a:moveTo>
                    <a:lnTo>
                      <a:pt x="559" y="37"/>
                    </a:lnTo>
                    <a:lnTo>
                      <a:pt x="559" y="0"/>
                    </a:lnTo>
                    <a:lnTo>
                      <a:pt x="597" y="0"/>
                    </a:lnTo>
                    <a:lnTo>
                      <a:pt x="597" y="37"/>
                    </a:lnTo>
                    <a:close/>
                    <a:moveTo>
                      <a:pt x="522" y="37"/>
                    </a:moveTo>
                    <a:lnTo>
                      <a:pt x="484" y="37"/>
                    </a:lnTo>
                    <a:lnTo>
                      <a:pt x="484" y="0"/>
                    </a:lnTo>
                    <a:lnTo>
                      <a:pt x="522" y="0"/>
                    </a:lnTo>
                    <a:lnTo>
                      <a:pt x="522" y="37"/>
                    </a:lnTo>
                    <a:close/>
                    <a:moveTo>
                      <a:pt x="446" y="37"/>
                    </a:moveTo>
                    <a:lnTo>
                      <a:pt x="409" y="37"/>
                    </a:lnTo>
                    <a:lnTo>
                      <a:pt x="409" y="0"/>
                    </a:lnTo>
                    <a:lnTo>
                      <a:pt x="446" y="0"/>
                    </a:lnTo>
                    <a:lnTo>
                      <a:pt x="446" y="37"/>
                    </a:lnTo>
                    <a:close/>
                    <a:moveTo>
                      <a:pt x="371" y="37"/>
                    </a:moveTo>
                    <a:lnTo>
                      <a:pt x="333" y="37"/>
                    </a:lnTo>
                    <a:lnTo>
                      <a:pt x="333" y="0"/>
                    </a:lnTo>
                    <a:lnTo>
                      <a:pt x="371" y="0"/>
                    </a:lnTo>
                    <a:lnTo>
                      <a:pt x="371" y="37"/>
                    </a:lnTo>
                    <a:close/>
                    <a:moveTo>
                      <a:pt x="296" y="37"/>
                    </a:moveTo>
                    <a:lnTo>
                      <a:pt x="258" y="37"/>
                    </a:lnTo>
                    <a:lnTo>
                      <a:pt x="258" y="0"/>
                    </a:lnTo>
                    <a:lnTo>
                      <a:pt x="296" y="0"/>
                    </a:lnTo>
                    <a:lnTo>
                      <a:pt x="296" y="37"/>
                    </a:lnTo>
                    <a:close/>
                    <a:moveTo>
                      <a:pt x="220" y="37"/>
                    </a:moveTo>
                    <a:lnTo>
                      <a:pt x="182" y="37"/>
                    </a:lnTo>
                    <a:lnTo>
                      <a:pt x="182" y="0"/>
                    </a:lnTo>
                    <a:lnTo>
                      <a:pt x="220" y="0"/>
                    </a:lnTo>
                    <a:lnTo>
                      <a:pt x="220" y="37"/>
                    </a:lnTo>
                    <a:close/>
                    <a:moveTo>
                      <a:pt x="145" y="37"/>
                    </a:moveTo>
                    <a:lnTo>
                      <a:pt x="107" y="37"/>
                    </a:lnTo>
                    <a:lnTo>
                      <a:pt x="107" y="0"/>
                    </a:lnTo>
                    <a:lnTo>
                      <a:pt x="145" y="0"/>
                    </a:lnTo>
                    <a:lnTo>
                      <a:pt x="145" y="37"/>
                    </a:lnTo>
                    <a:close/>
                    <a:moveTo>
                      <a:pt x="69" y="37"/>
                    </a:moveTo>
                    <a:lnTo>
                      <a:pt x="31" y="37"/>
                    </a:lnTo>
                    <a:lnTo>
                      <a:pt x="31" y="0"/>
                    </a:lnTo>
                    <a:lnTo>
                      <a:pt x="69" y="0"/>
                    </a:lnTo>
                    <a:lnTo>
                      <a:pt x="69" y="37"/>
                    </a:lnTo>
                    <a:close/>
                    <a:moveTo>
                      <a:pt x="37" y="43"/>
                    </a:moveTo>
                    <a:lnTo>
                      <a:pt x="37" y="80"/>
                    </a:lnTo>
                    <a:lnTo>
                      <a:pt x="0" y="80"/>
                    </a:lnTo>
                    <a:lnTo>
                      <a:pt x="0" y="43"/>
                    </a:lnTo>
                    <a:lnTo>
                      <a:pt x="37" y="43"/>
                    </a:lnTo>
                    <a:close/>
                    <a:moveTo>
                      <a:pt x="37" y="118"/>
                    </a:moveTo>
                    <a:lnTo>
                      <a:pt x="37" y="155"/>
                    </a:lnTo>
                    <a:lnTo>
                      <a:pt x="0" y="155"/>
                    </a:lnTo>
                    <a:lnTo>
                      <a:pt x="0" y="118"/>
                    </a:lnTo>
                    <a:lnTo>
                      <a:pt x="37" y="118"/>
                    </a:lnTo>
                    <a:close/>
                    <a:moveTo>
                      <a:pt x="37" y="193"/>
                    </a:moveTo>
                    <a:lnTo>
                      <a:pt x="37" y="230"/>
                    </a:lnTo>
                    <a:lnTo>
                      <a:pt x="0" y="230"/>
                    </a:lnTo>
                    <a:lnTo>
                      <a:pt x="0" y="193"/>
                    </a:lnTo>
                    <a:lnTo>
                      <a:pt x="37" y="193"/>
                    </a:lnTo>
                    <a:close/>
                    <a:moveTo>
                      <a:pt x="37" y="268"/>
                    </a:moveTo>
                    <a:lnTo>
                      <a:pt x="37" y="305"/>
                    </a:lnTo>
                    <a:lnTo>
                      <a:pt x="0" y="305"/>
                    </a:lnTo>
                    <a:lnTo>
                      <a:pt x="0" y="268"/>
                    </a:lnTo>
                    <a:lnTo>
                      <a:pt x="37" y="268"/>
                    </a:lnTo>
                    <a:close/>
                    <a:moveTo>
                      <a:pt x="37" y="343"/>
                    </a:moveTo>
                    <a:lnTo>
                      <a:pt x="37" y="381"/>
                    </a:lnTo>
                    <a:lnTo>
                      <a:pt x="0" y="381"/>
                    </a:lnTo>
                    <a:lnTo>
                      <a:pt x="0" y="343"/>
                    </a:lnTo>
                    <a:lnTo>
                      <a:pt x="37" y="343"/>
                    </a:lnTo>
                    <a:close/>
                    <a:moveTo>
                      <a:pt x="37" y="418"/>
                    </a:moveTo>
                    <a:lnTo>
                      <a:pt x="37" y="456"/>
                    </a:lnTo>
                    <a:lnTo>
                      <a:pt x="0" y="456"/>
                    </a:lnTo>
                    <a:lnTo>
                      <a:pt x="0" y="418"/>
                    </a:lnTo>
                    <a:lnTo>
                      <a:pt x="37" y="418"/>
                    </a:lnTo>
                    <a:close/>
                    <a:moveTo>
                      <a:pt x="37" y="493"/>
                    </a:moveTo>
                    <a:lnTo>
                      <a:pt x="37" y="531"/>
                    </a:lnTo>
                    <a:lnTo>
                      <a:pt x="0" y="531"/>
                    </a:lnTo>
                    <a:lnTo>
                      <a:pt x="0" y="493"/>
                    </a:lnTo>
                    <a:lnTo>
                      <a:pt x="37" y="493"/>
                    </a:lnTo>
                    <a:close/>
                    <a:moveTo>
                      <a:pt x="37" y="568"/>
                    </a:moveTo>
                    <a:lnTo>
                      <a:pt x="37" y="606"/>
                    </a:lnTo>
                    <a:lnTo>
                      <a:pt x="0" y="606"/>
                    </a:lnTo>
                    <a:lnTo>
                      <a:pt x="0" y="568"/>
                    </a:lnTo>
                    <a:lnTo>
                      <a:pt x="37" y="568"/>
                    </a:lnTo>
                    <a:close/>
                    <a:moveTo>
                      <a:pt x="37" y="643"/>
                    </a:moveTo>
                    <a:lnTo>
                      <a:pt x="37" y="681"/>
                    </a:lnTo>
                    <a:lnTo>
                      <a:pt x="0" y="681"/>
                    </a:lnTo>
                    <a:lnTo>
                      <a:pt x="0" y="643"/>
                    </a:lnTo>
                    <a:lnTo>
                      <a:pt x="37" y="643"/>
                    </a:lnTo>
                    <a:close/>
                    <a:moveTo>
                      <a:pt x="37" y="718"/>
                    </a:moveTo>
                    <a:lnTo>
                      <a:pt x="37" y="756"/>
                    </a:lnTo>
                    <a:lnTo>
                      <a:pt x="0" y="756"/>
                    </a:lnTo>
                    <a:lnTo>
                      <a:pt x="0" y="718"/>
                    </a:lnTo>
                    <a:lnTo>
                      <a:pt x="37" y="718"/>
                    </a:lnTo>
                    <a:close/>
                    <a:moveTo>
                      <a:pt x="37" y="793"/>
                    </a:moveTo>
                    <a:lnTo>
                      <a:pt x="37" y="831"/>
                    </a:lnTo>
                    <a:lnTo>
                      <a:pt x="0" y="831"/>
                    </a:lnTo>
                    <a:lnTo>
                      <a:pt x="0" y="793"/>
                    </a:lnTo>
                    <a:lnTo>
                      <a:pt x="37" y="793"/>
                    </a:lnTo>
                    <a:close/>
                    <a:moveTo>
                      <a:pt x="37" y="868"/>
                    </a:moveTo>
                    <a:lnTo>
                      <a:pt x="37" y="906"/>
                    </a:lnTo>
                    <a:lnTo>
                      <a:pt x="0" y="906"/>
                    </a:lnTo>
                    <a:lnTo>
                      <a:pt x="0" y="868"/>
                    </a:lnTo>
                    <a:lnTo>
                      <a:pt x="37" y="868"/>
                    </a:lnTo>
                    <a:close/>
                    <a:moveTo>
                      <a:pt x="37" y="943"/>
                    </a:moveTo>
                    <a:lnTo>
                      <a:pt x="37" y="981"/>
                    </a:lnTo>
                    <a:lnTo>
                      <a:pt x="0" y="981"/>
                    </a:lnTo>
                    <a:lnTo>
                      <a:pt x="0" y="943"/>
                    </a:lnTo>
                    <a:lnTo>
                      <a:pt x="37" y="943"/>
                    </a:lnTo>
                    <a:close/>
                    <a:moveTo>
                      <a:pt x="37" y="1019"/>
                    </a:moveTo>
                    <a:lnTo>
                      <a:pt x="37" y="1056"/>
                    </a:lnTo>
                    <a:lnTo>
                      <a:pt x="0" y="1056"/>
                    </a:lnTo>
                    <a:lnTo>
                      <a:pt x="0" y="1019"/>
                    </a:lnTo>
                    <a:lnTo>
                      <a:pt x="37" y="1019"/>
                    </a:lnTo>
                    <a:close/>
                    <a:moveTo>
                      <a:pt x="37" y="1093"/>
                    </a:moveTo>
                    <a:lnTo>
                      <a:pt x="37" y="1131"/>
                    </a:lnTo>
                    <a:lnTo>
                      <a:pt x="0" y="1131"/>
                    </a:lnTo>
                    <a:lnTo>
                      <a:pt x="0" y="1093"/>
                    </a:lnTo>
                    <a:lnTo>
                      <a:pt x="37" y="1093"/>
                    </a:lnTo>
                    <a:close/>
                    <a:moveTo>
                      <a:pt x="37" y="1169"/>
                    </a:moveTo>
                    <a:lnTo>
                      <a:pt x="37" y="1204"/>
                    </a:lnTo>
                    <a:lnTo>
                      <a:pt x="18" y="1186"/>
                    </a:lnTo>
                    <a:lnTo>
                      <a:pt x="20" y="1186"/>
                    </a:lnTo>
                    <a:lnTo>
                      <a:pt x="20" y="1223"/>
                    </a:lnTo>
                    <a:lnTo>
                      <a:pt x="0" y="1223"/>
                    </a:lnTo>
                    <a:lnTo>
                      <a:pt x="0" y="1169"/>
                    </a:lnTo>
                    <a:lnTo>
                      <a:pt x="37" y="1169"/>
                    </a:lnTo>
                    <a:close/>
                    <a:moveTo>
                      <a:pt x="58" y="1186"/>
                    </a:moveTo>
                    <a:lnTo>
                      <a:pt x="96" y="1186"/>
                    </a:lnTo>
                    <a:lnTo>
                      <a:pt x="96" y="1223"/>
                    </a:lnTo>
                    <a:lnTo>
                      <a:pt x="58" y="1223"/>
                    </a:lnTo>
                    <a:lnTo>
                      <a:pt x="58" y="1186"/>
                    </a:lnTo>
                    <a:close/>
                    <a:moveTo>
                      <a:pt x="133" y="1186"/>
                    </a:moveTo>
                    <a:lnTo>
                      <a:pt x="171" y="1186"/>
                    </a:lnTo>
                    <a:lnTo>
                      <a:pt x="171" y="1223"/>
                    </a:lnTo>
                    <a:lnTo>
                      <a:pt x="133" y="1223"/>
                    </a:lnTo>
                    <a:lnTo>
                      <a:pt x="133" y="1186"/>
                    </a:lnTo>
                    <a:close/>
                    <a:moveTo>
                      <a:pt x="209" y="1186"/>
                    </a:moveTo>
                    <a:lnTo>
                      <a:pt x="246" y="1186"/>
                    </a:lnTo>
                    <a:lnTo>
                      <a:pt x="246" y="1223"/>
                    </a:lnTo>
                    <a:lnTo>
                      <a:pt x="209" y="1223"/>
                    </a:lnTo>
                    <a:lnTo>
                      <a:pt x="209" y="1186"/>
                    </a:lnTo>
                    <a:close/>
                    <a:moveTo>
                      <a:pt x="284" y="1186"/>
                    </a:moveTo>
                    <a:lnTo>
                      <a:pt x="322" y="1186"/>
                    </a:lnTo>
                    <a:lnTo>
                      <a:pt x="322" y="1223"/>
                    </a:lnTo>
                    <a:lnTo>
                      <a:pt x="284" y="1223"/>
                    </a:lnTo>
                    <a:lnTo>
                      <a:pt x="284" y="1186"/>
                    </a:lnTo>
                    <a:close/>
                    <a:moveTo>
                      <a:pt x="359" y="1186"/>
                    </a:moveTo>
                    <a:lnTo>
                      <a:pt x="397" y="1186"/>
                    </a:lnTo>
                    <a:lnTo>
                      <a:pt x="397" y="1223"/>
                    </a:lnTo>
                    <a:lnTo>
                      <a:pt x="359" y="1223"/>
                    </a:lnTo>
                    <a:lnTo>
                      <a:pt x="359" y="1186"/>
                    </a:lnTo>
                    <a:close/>
                    <a:moveTo>
                      <a:pt x="435" y="1186"/>
                    </a:moveTo>
                    <a:lnTo>
                      <a:pt x="473" y="1186"/>
                    </a:lnTo>
                    <a:lnTo>
                      <a:pt x="473" y="1223"/>
                    </a:lnTo>
                    <a:lnTo>
                      <a:pt x="435" y="1223"/>
                    </a:lnTo>
                    <a:lnTo>
                      <a:pt x="435" y="1186"/>
                    </a:lnTo>
                    <a:close/>
                    <a:moveTo>
                      <a:pt x="510" y="1186"/>
                    </a:moveTo>
                    <a:lnTo>
                      <a:pt x="548" y="1186"/>
                    </a:lnTo>
                    <a:lnTo>
                      <a:pt x="548" y="1223"/>
                    </a:lnTo>
                    <a:lnTo>
                      <a:pt x="510" y="1223"/>
                    </a:lnTo>
                    <a:lnTo>
                      <a:pt x="510" y="1186"/>
                    </a:lnTo>
                    <a:close/>
                    <a:moveTo>
                      <a:pt x="586" y="1186"/>
                    </a:moveTo>
                    <a:lnTo>
                      <a:pt x="624" y="1186"/>
                    </a:lnTo>
                    <a:lnTo>
                      <a:pt x="624" y="1223"/>
                    </a:lnTo>
                    <a:lnTo>
                      <a:pt x="586" y="1223"/>
                    </a:lnTo>
                    <a:lnTo>
                      <a:pt x="586" y="1186"/>
                    </a:lnTo>
                    <a:close/>
                    <a:moveTo>
                      <a:pt x="661" y="1186"/>
                    </a:moveTo>
                    <a:lnTo>
                      <a:pt x="699" y="1186"/>
                    </a:lnTo>
                    <a:lnTo>
                      <a:pt x="699" y="1223"/>
                    </a:lnTo>
                    <a:lnTo>
                      <a:pt x="661" y="1223"/>
                    </a:lnTo>
                    <a:lnTo>
                      <a:pt x="661" y="1186"/>
                    </a:lnTo>
                    <a:close/>
                    <a:moveTo>
                      <a:pt x="737" y="1186"/>
                    </a:moveTo>
                    <a:lnTo>
                      <a:pt x="774" y="1186"/>
                    </a:lnTo>
                    <a:lnTo>
                      <a:pt x="774" y="1223"/>
                    </a:lnTo>
                    <a:lnTo>
                      <a:pt x="737" y="1223"/>
                    </a:lnTo>
                    <a:lnTo>
                      <a:pt x="737" y="1186"/>
                    </a:lnTo>
                    <a:close/>
                    <a:moveTo>
                      <a:pt x="812" y="1186"/>
                    </a:moveTo>
                    <a:lnTo>
                      <a:pt x="850" y="1186"/>
                    </a:lnTo>
                    <a:lnTo>
                      <a:pt x="850" y="1223"/>
                    </a:lnTo>
                    <a:lnTo>
                      <a:pt x="812" y="1223"/>
                    </a:lnTo>
                    <a:lnTo>
                      <a:pt x="812" y="1186"/>
                    </a:lnTo>
                    <a:close/>
                    <a:moveTo>
                      <a:pt x="887" y="1186"/>
                    </a:moveTo>
                    <a:lnTo>
                      <a:pt x="925" y="1186"/>
                    </a:lnTo>
                    <a:lnTo>
                      <a:pt x="925" y="1223"/>
                    </a:lnTo>
                    <a:lnTo>
                      <a:pt x="887" y="1223"/>
                    </a:lnTo>
                    <a:lnTo>
                      <a:pt x="887" y="1186"/>
                    </a:lnTo>
                    <a:close/>
                    <a:moveTo>
                      <a:pt x="963" y="1186"/>
                    </a:moveTo>
                    <a:lnTo>
                      <a:pt x="1000" y="1186"/>
                    </a:lnTo>
                    <a:lnTo>
                      <a:pt x="1000" y="1223"/>
                    </a:lnTo>
                    <a:lnTo>
                      <a:pt x="963" y="1223"/>
                    </a:lnTo>
                    <a:lnTo>
                      <a:pt x="963" y="1186"/>
                    </a:lnTo>
                    <a:close/>
                    <a:moveTo>
                      <a:pt x="1038" y="1186"/>
                    </a:moveTo>
                    <a:lnTo>
                      <a:pt x="1076" y="1186"/>
                    </a:lnTo>
                    <a:lnTo>
                      <a:pt x="1076" y="1223"/>
                    </a:lnTo>
                    <a:lnTo>
                      <a:pt x="1038" y="1223"/>
                    </a:lnTo>
                    <a:lnTo>
                      <a:pt x="1038" y="1186"/>
                    </a:lnTo>
                    <a:close/>
                    <a:moveTo>
                      <a:pt x="1113" y="1186"/>
                    </a:moveTo>
                    <a:lnTo>
                      <a:pt x="1151" y="1186"/>
                    </a:lnTo>
                    <a:lnTo>
                      <a:pt x="1151" y="1223"/>
                    </a:lnTo>
                    <a:lnTo>
                      <a:pt x="1113" y="1223"/>
                    </a:lnTo>
                    <a:lnTo>
                      <a:pt x="1113" y="1186"/>
                    </a:lnTo>
                    <a:close/>
                    <a:moveTo>
                      <a:pt x="1189" y="1186"/>
                    </a:moveTo>
                    <a:lnTo>
                      <a:pt x="1227" y="1186"/>
                    </a:lnTo>
                    <a:lnTo>
                      <a:pt x="1227" y="1223"/>
                    </a:lnTo>
                    <a:lnTo>
                      <a:pt x="1189" y="1223"/>
                    </a:lnTo>
                    <a:lnTo>
                      <a:pt x="1189" y="1186"/>
                    </a:lnTo>
                    <a:close/>
                    <a:moveTo>
                      <a:pt x="1264" y="1186"/>
                    </a:moveTo>
                    <a:lnTo>
                      <a:pt x="1302" y="1186"/>
                    </a:lnTo>
                    <a:lnTo>
                      <a:pt x="1302" y="1223"/>
                    </a:lnTo>
                    <a:lnTo>
                      <a:pt x="1264" y="1223"/>
                    </a:lnTo>
                    <a:lnTo>
                      <a:pt x="1264" y="1186"/>
                    </a:lnTo>
                    <a:close/>
                    <a:moveTo>
                      <a:pt x="1340" y="1186"/>
                    </a:moveTo>
                    <a:lnTo>
                      <a:pt x="1377" y="1186"/>
                    </a:lnTo>
                    <a:lnTo>
                      <a:pt x="1377" y="1223"/>
                    </a:lnTo>
                    <a:lnTo>
                      <a:pt x="1340" y="1223"/>
                    </a:lnTo>
                    <a:lnTo>
                      <a:pt x="1340" y="1186"/>
                    </a:lnTo>
                    <a:close/>
                    <a:moveTo>
                      <a:pt x="1415" y="1186"/>
                    </a:moveTo>
                    <a:lnTo>
                      <a:pt x="1453" y="1186"/>
                    </a:lnTo>
                    <a:lnTo>
                      <a:pt x="1453" y="1223"/>
                    </a:lnTo>
                    <a:lnTo>
                      <a:pt x="1415" y="1223"/>
                    </a:lnTo>
                    <a:lnTo>
                      <a:pt x="1415" y="1186"/>
                    </a:lnTo>
                    <a:close/>
                    <a:moveTo>
                      <a:pt x="1490" y="1186"/>
                    </a:moveTo>
                    <a:lnTo>
                      <a:pt x="1528" y="1186"/>
                    </a:lnTo>
                    <a:lnTo>
                      <a:pt x="1528" y="1223"/>
                    </a:lnTo>
                    <a:lnTo>
                      <a:pt x="1490" y="1223"/>
                    </a:lnTo>
                    <a:lnTo>
                      <a:pt x="1490" y="1186"/>
                    </a:lnTo>
                    <a:close/>
                    <a:moveTo>
                      <a:pt x="1566" y="1186"/>
                    </a:moveTo>
                    <a:lnTo>
                      <a:pt x="1603" y="1186"/>
                    </a:lnTo>
                    <a:lnTo>
                      <a:pt x="1603" y="1223"/>
                    </a:lnTo>
                    <a:lnTo>
                      <a:pt x="1566" y="1223"/>
                    </a:lnTo>
                    <a:lnTo>
                      <a:pt x="1566" y="1186"/>
                    </a:lnTo>
                    <a:close/>
                    <a:moveTo>
                      <a:pt x="1641" y="1186"/>
                    </a:moveTo>
                    <a:lnTo>
                      <a:pt x="1679" y="1186"/>
                    </a:lnTo>
                    <a:lnTo>
                      <a:pt x="1679" y="1223"/>
                    </a:lnTo>
                    <a:lnTo>
                      <a:pt x="1641" y="1223"/>
                    </a:lnTo>
                    <a:lnTo>
                      <a:pt x="1641" y="1186"/>
                    </a:lnTo>
                    <a:close/>
                    <a:moveTo>
                      <a:pt x="1717" y="1186"/>
                    </a:moveTo>
                    <a:lnTo>
                      <a:pt x="1754" y="1186"/>
                    </a:lnTo>
                    <a:lnTo>
                      <a:pt x="1754" y="1223"/>
                    </a:lnTo>
                    <a:lnTo>
                      <a:pt x="1717" y="1223"/>
                    </a:lnTo>
                    <a:lnTo>
                      <a:pt x="1717" y="1186"/>
                    </a:lnTo>
                    <a:close/>
                    <a:moveTo>
                      <a:pt x="1792" y="1186"/>
                    </a:moveTo>
                    <a:lnTo>
                      <a:pt x="1830" y="1186"/>
                    </a:lnTo>
                    <a:lnTo>
                      <a:pt x="1830" y="1223"/>
                    </a:lnTo>
                    <a:lnTo>
                      <a:pt x="1792" y="1223"/>
                    </a:lnTo>
                    <a:lnTo>
                      <a:pt x="1792" y="1186"/>
                    </a:lnTo>
                    <a:close/>
                    <a:moveTo>
                      <a:pt x="1868" y="1186"/>
                    </a:moveTo>
                    <a:lnTo>
                      <a:pt x="1905" y="1186"/>
                    </a:lnTo>
                    <a:lnTo>
                      <a:pt x="1905" y="1223"/>
                    </a:lnTo>
                    <a:lnTo>
                      <a:pt x="1868" y="1223"/>
                    </a:lnTo>
                    <a:lnTo>
                      <a:pt x="1868" y="1186"/>
                    </a:lnTo>
                    <a:close/>
                    <a:moveTo>
                      <a:pt x="1943" y="1186"/>
                    </a:moveTo>
                    <a:lnTo>
                      <a:pt x="1981" y="1186"/>
                    </a:lnTo>
                    <a:lnTo>
                      <a:pt x="1981" y="1223"/>
                    </a:lnTo>
                    <a:lnTo>
                      <a:pt x="1943" y="1223"/>
                    </a:lnTo>
                    <a:lnTo>
                      <a:pt x="1943" y="1186"/>
                    </a:lnTo>
                    <a:close/>
                    <a:moveTo>
                      <a:pt x="2018" y="1186"/>
                    </a:moveTo>
                    <a:lnTo>
                      <a:pt x="2056" y="1186"/>
                    </a:lnTo>
                    <a:lnTo>
                      <a:pt x="2056" y="1223"/>
                    </a:lnTo>
                    <a:lnTo>
                      <a:pt x="2018" y="1223"/>
                    </a:lnTo>
                    <a:lnTo>
                      <a:pt x="2018" y="1186"/>
                    </a:lnTo>
                    <a:close/>
                    <a:moveTo>
                      <a:pt x="2094" y="1186"/>
                    </a:moveTo>
                    <a:lnTo>
                      <a:pt x="2131" y="1186"/>
                    </a:lnTo>
                    <a:lnTo>
                      <a:pt x="2131" y="1223"/>
                    </a:lnTo>
                    <a:lnTo>
                      <a:pt x="2094" y="1223"/>
                    </a:lnTo>
                    <a:lnTo>
                      <a:pt x="2094" y="1186"/>
                    </a:lnTo>
                    <a:close/>
                    <a:moveTo>
                      <a:pt x="2169" y="1186"/>
                    </a:moveTo>
                    <a:lnTo>
                      <a:pt x="2207" y="1186"/>
                    </a:lnTo>
                    <a:lnTo>
                      <a:pt x="2207" y="1223"/>
                    </a:lnTo>
                    <a:lnTo>
                      <a:pt x="2169" y="1223"/>
                    </a:lnTo>
                    <a:lnTo>
                      <a:pt x="2169" y="1186"/>
                    </a:lnTo>
                    <a:close/>
                    <a:moveTo>
                      <a:pt x="2244" y="1186"/>
                    </a:moveTo>
                    <a:lnTo>
                      <a:pt x="2282" y="1186"/>
                    </a:lnTo>
                    <a:lnTo>
                      <a:pt x="2282" y="1223"/>
                    </a:lnTo>
                    <a:lnTo>
                      <a:pt x="2244" y="1223"/>
                    </a:lnTo>
                    <a:lnTo>
                      <a:pt x="2244" y="1186"/>
                    </a:lnTo>
                    <a:close/>
                    <a:moveTo>
                      <a:pt x="2320" y="1186"/>
                    </a:moveTo>
                    <a:lnTo>
                      <a:pt x="2358" y="1186"/>
                    </a:lnTo>
                    <a:lnTo>
                      <a:pt x="2358" y="1223"/>
                    </a:lnTo>
                    <a:lnTo>
                      <a:pt x="2320" y="1223"/>
                    </a:lnTo>
                    <a:lnTo>
                      <a:pt x="2320" y="1186"/>
                    </a:lnTo>
                    <a:close/>
                    <a:moveTo>
                      <a:pt x="2395" y="1186"/>
                    </a:moveTo>
                    <a:lnTo>
                      <a:pt x="2433" y="1186"/>
                    </a:lnTo>
                    <a:lnTo>
                      <a:pt x="2433" y="1223"/>
                    </a:lnTo>
                    <a:lnTo>
                      <a:pt x="2395" y="1223"/>
                    </a:lnTo>
                    <a:lnTo>
                      <a:pt x="2395" y="1186"/>
                    </a:lnTo>
                    <a:close/>
                    <a:moveTo>
                      <a:pt x="2471" y="1186"/>
                    </a:moveTo>
                    <a:lnTo>
                      <a:pt x="2508" y="1186"/>
                    </a:lnTo>
                    <a:lnTo>
                      <a:pt x="2508" y="1223"/>
                    </a:lnTo>
                    <a:lnTo>
                      <a:pt x="2471" y="1223"/>
                    </a:lnTo>
                    <a:lnTo>
                      <a:pt x="2471" y="1186"/>
                    </a:lnTo>
                    <a:close/>
                    <a:moveTo>
                      <a:pt x="2546" y="1186"/>
                    </a:moveTo>
                    <a:lnTo>
                      <a:pt x="2584" y="1186"/>
                    </a:lnTo>
                    <a:lnTo>
                      <a:pt x="2584" y="1223"/>
                    </a:lnTo>
                    <a:lnTo>
                      <a:pt x="2546" y="1223"/>
                    </a:lnTo>
                    <a:lnTo>
                      <a:pt x="2546" y="1186"/>
                    </a:lnTo>
                    <a:close/>
                    <a:moveTo>
                      <a:pt x="2621" y="1186"/>
                    </a:moveTo>
                    <a:lnTo>
                      <a:pt x="2659" y="1186"/>
                    </a:lnTo>
                    <a:lnTo>
                      <a:pt x="2659" y="1223"/>
                    </a:lnTo>
                    <a:lnTo>
                      <a:pt x="2621" y="1223"/>
                    </a:lnTo>
                    <a:lnTo>
                      <a:pt x="2621" y="1186"/>
                    </a:lnTo>
                    <a:close/>
                    <a:moveTo>
                      <a:pt x="2697" y="1186"/>
                    </a:moveTo>
                    <a:lnTo>
                      <a:pt x="2734" y="1186"/>
                    </a:lnTo>
                    <a:lnTo>
                      <a:pt x="2734" y="1223"/>
                    </a:lnTo>
                    <a:lnTo>
                      <a:pt x="2697" y="1223"/>
                    </a:lnTo>
                    <a:lnTo>
                      <a:pt x="2697" y="1186"/>
                    </a:lnTo>
                    <a:close/>
                    <a:moveTo>
                      <a:pt x="2772" y="1186"/>
                    </a:moveTo>
                    <a:lnTo>
                      <a:pt x="2810" y="1186"/>
                    </a:lnTo>
                    <a:lnTo>
                      <a:pt x="2810" y="1223"/>
                    </a:lnTo>
                    <a:lnTo>
                      <a:pt x="2772" y="1223"/>
                    </a:lnTo>
                    <a:lnTo>
                      <a:pt x="2772" y="1186"/>
                    </a:lnTo>
                    <a:close/>
                    <a:moveTo>
                      <a:pt x="2848" y="1186"/>
                    </a:moveTo>
                    <a:lnTo>
                      <a:pt x="2859" y="1186"/>
                    </a:lnTo>
                    <a:lnTo>
                      <a:pt x="2840" y="1204"/>
                    </a:lnTo>
                    <a:lnTo>
                      <a:pt x="2840" y="1178"/>
                    </a:lnTo>
                    <a:lnTo>
                      <a:pt x="2878" y="1178"/>
                    </a:lnTo>
                    <a:lnTo>
                      <a:pt x="2878" y="1223"/>
                    </a:lnTo>
                    <a:lnTo>
                      <a:pt x="2848" y="1223"/>
                    </a:lnTo>
                    <a:lnTo>
                      <a:pt x="2848" y="1186"/>
                    </a:lnTo>
                    <a:close/>
                    <a:moveTo>
                      <a:pt x="2840" y="1141"/>
                    </a:moveTo>
                    <a:lnTo>
                      <a:pt x="2840" y="1103"/>
                    </a:lnTo>
                    <a:lnTo>
                      <a:pt x="2878" y="1103"/>
                    </a:lnTo>
                    <a:lnTo>
                      <a:pt x="2878" y="1141"/>
                    </a:lnTo>
                    <a:lnTo>
                      <a:pt x="2840" y="1141"/>
                    </a:lnTo>
                    <a:close/>
                    <a:moveTo>
                      <a:pt x="2840" y="1065"/>
                    </a:moveTo>
                    <a:lnTo>
                      <a:pt x="2840" y="1028"/>
                    </a:lnTo>
                    <a:lnTo>
                      <a:pt x="2878" y="1028"/>
                    </a:lnTo>
                    <a:lnTo>
                      <a:pt x="2878" y="1065"/>
                    </a:lnTo>
                    <a:lnTo>
                      <a:pt x="2840" y="1065"/>
                    </a:lnTo>
                    <a:close/>
                    <a:moveTo>
                      <a:pt x="2840" y="990"/>
                    </a:moveTo>
                    <a:lnTo>
                      <a:pt x="2840" y="953"/>
                    </a:lnTo>
                    <a:lnTo>
                      <a:pt x="2878" y="953"/>
                    </a:lnTo>
                    <a:lnTo>
                      <a:pt x="2878" y="990"/>
                    </a:lnTo>
                    <a:lnTo>
                      <a:pt x="2840" y="990"/>
                    </a:lnTo>
                    <a:close/>
                    <a:moveTo>
                      <a:pt x="2840" y="915"/>
                    </a:moveTo>
                    <a:lnTo>
                      <a:pt x="2840" y="878"/>
                    </a:lnTo>
                    <a:lnTo>
                      <a:pt x="2878" y="878"/>
                    </a:lnTo>
                    <a:lnTo>
                      <a:pt x="2878" y="915"/>
                    </a:lnTo>
                    <a:lnTo>
                      <a:pt x="2840" y="915"/>
                    </a:lnTo>
                    <a:close/>
                    <a:moveTo>
                      <a:pt x="2840" y="840"/>
                    </a:moveTo>
                    <a:lnTo>
                      <a:pt x="2840" y="803"/>
                    </a:lnTo>
                    <a:lnTo>
                      <a:pt x="2878" y="803"/>
                    </a:lnTo>
                    <a:lnTo>
                      <a:pt x="2878" y="840"/>
                    </a:lnTo>
                    <a:lnTo>
                      <a:pt x="2840" y="840"/>
                    </a:lnTo>
                    <a:close/>
                    <a:moveTo>
                      <a:pt x="2840" y="765"/>
                    </a:moveTo>
                    <a:lnTo>
                      <a:pt x="2840" y="728"/>
                    </a:lnTo>
                    <a:lnTo>
                      <a:pt x="2878" y="728"/>
                    </a:lnTo>
                    <a:lnTo>
                      <a:pt x="2878" y="765"/>
                    </a:lnTo>
                    <a:lnTo>
                      <a:pt x="2840" y="765"/>
                    </a:lnTo>
                    <a:close/>
                    <a:moveTo>
                      <a:pt x="2840" y="690"/>
                    </a:moveTo>
                    <a:lnTo>
                      <a:pt x="2840" y="653"/>
                    </a:lnTo>
                    <a:lnTo>
                      <a:pt x="2878" y="653"/>
                    </a:lnTo>
                    <a:lnTo>
                      <a:pt x="2878" y="690"/>
                    </a:lnTo>
                    <a:lnTo>
                      <a:pt x="2840" y="690"/>
                    </a:lnTo>
                    <a:close/>
                    <a:moveTo>
                      <a:pt x="2840" y="615"/>
                    </a:moveTo>
                    <a:lnTo>
                      <a:pt x="2840" y="578"/>
                    </a:lnTo>
                    <a:lnTo>
                      <a:pt x="2878" y="578"/>
                    </a:lnTo>
                    <a:lnTo>
                      <a:pt x="2878" y="615"/>
                    </a:lnTo>
                    <a:lnTo>
                      <a:pt x="2840" y="615"/>
                    </a:lnTo>
                    <a:close/>
                    <a:moveTo>
                      <a:pt x="2840" y="540"/>
                    </a:moveTo>
                    <a:lnTo>
                      <a:pt x="2840" y="502"/>
                    </a:lnTo>
                    <a:lnTo>
                      <a:pt x="2878" y="502"/>
                    </a:lnTo>
                    <a:lnTo>
                      <a:pt x="2878" y="540"/>
                    </a:lnTo>
                    <a:lnTo>
                      <a:pt x="2840" y="540"/>
                    </a:lnTo>
                    <a:close/>
                    <a:moveTo>
                      <a:pt x="2840" y="465"/>
                    </a:moveTo>
                    <a:lnTo>
                      <a:pt x="2840" y="428"/>
                    </a:lnTo>
                    <a:lnTo>
                      <a:pt x="2878" y="428"/>
                    </a:lnTo>
                    <a:lnTo>
                      <a:pt x="2878" y="465"/>
                    </a:lnTo>
                    <a:lnTo>
                      <a:pt x="2840" y="465"/>
                    </a:lnTo>
                    <a:close/>
                    <a:moveTo>
                      <a:pt x="2840" y="390"/>
                    </a:moveTo>
                    <a:lnTo>
                      <a:pt x="2840" y="352"/>
                    </a:lnTo>
                    <a:lnTo>
                      <a:pt x="2878" y="352"/>
                    </a:lnTo>
                    <a:lnTo>
                      <a:pt x="2878" y="390"/>
                    </a:lnTo>
                    <a:lnTo>
                      <a:pt x="2840" y="390"/>
                    </a:lnTo>
                    <a:close/>
                    <a:moveTo>
                      <a:pt x="2840" y="315"/>
                    </a:moveTo>
                    <a:lnTo>
                      <a:pt x="2840" y="277"/>
                    </a:lnTo>
                    <a:lnTo>
                      <a:pt x="2878" y="277"/>
                    </a:lnTo>
                    <a:lnTo>
                      <a:pt x="2878" y="315"/>
                    </a:lnTo>
                    <a:lnTo>
                      <a:pt x="2840" y="315"/>
                    </a:lnTo>
                    <a:close/>
                    <a:moveTo>
                      <a:pt x="2840" y="240"/>
                    </a:moveTo>
                    <a:lnTo>
                      <a:pt x="2840" y="202"/>
                    </a:lnTo>
                    <a:lnTo>
                      <a:pt x="2878" y="202"/>
                    </a:lnTo>
                    <a:lnTo>
                      <a:pt x="2878" y="240"/>
                    </a:lnTo>
                    <a:lnTo>
                      <a:pt x="2840" y="240"/>
                    </a:lnTo>
                    <a:close/>
                    <a:moveTo>
                      <a:pt x="2840" y="165"/>
                    </a:moveTo>
                    <a:lnTo>
                      <a:pt x="2840" y="127"/>
                    </a:lnTo>
                    <a:lnTo>
                      <a:pt x="2878" y="127"/>
                    </a:lnTo>
                    <a:lnTo>
                      <a:pt x="2878" y="165"/>
                    </a:lnTo>
                    <a:lnTo>
                      <a:pt x="2840" y="165"/>
                    </a:lnTo>
                    <a:close/>
                    <a:moveTo>
                      <a:pt x="2840" y="90"/>
                    </a:moveTo>
                    <a:lnTo>
                      <a:pt x="2840" y="52"/>
                    </a:lnTo>
                    <a:lnTo>
                      <a:pt x="2878" y="52"/>
                    </a:lnTo>
                    <a:lnTo>
                      <a:pt x="2878" y="90"/>
                    </a:lnTo>
                    <a:lnTo>
                      <a:pt x="2840" y="90"/>
                    </a:ln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46" name="Rectangle 43">
              <a:extLst>
                <a:ext uri="{FF2B5EF4-FFF2-40B4-BE49-F238E27FC236}">
                  <a16:creationId xmlns:a16="http://schemas.microsoft.com/office/drawing/2014/main" id="{FE1633F4-71D6-4F12-98DF-5539AF1FF76D}"/>
                </a:ext>
              </a:extLst>
            </p:cNvPr>
            <p:cNvSpPr>
              <a:spLocks noChangeArrowheads="1"/>
            </p:cNvSpPr>
            <p:nvPr/>
          </p:nvSpPr>
          <p:spPr bwMode="auto">
            <a:xfrm>
              <a:off x="4006" y="4673"/>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7" name="Rectangle 42">
              <a:extLst>
                <a:ext uri="{FF2B5EF4-FFF2-40B4-BE49-F238E27FC236}">
                  <a16:creationId xmlns:a16="http://schemas.microsoft.com/office/drawing/2014/main" id="{88975E59-FEB0-4732-9A8F-590ED8341A21}"/>
                </a:ext>
              </a:extLst>
            </p:cNvPr>
            <p:cNvSpPr>
              <a:spLocks noChangeArrowheads="1"/>
            </p:cNvSpPr>
            <p:nvPr/>
          </p:nvSpPr>
          <p:spPr bwMode="auto">
            <a:xfrm>
              <a:off x="4445" y="4673"/>
              <a:ext cx="107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8" name="Rectangle 41">
              <a:extLst>
                <a:ext uri="{FF2B5EF4-FFF2-40B4-BE49-F238E27FC236}">
                  <a16:creationId xmlns:a16="http://schemas.microsoft.com/office/drawing/2014/main" id="{8984F1FD-F982-4643-BC7B-885C6AB2EF1D}"/>
                </a:ext>
              </a:extLst>
            </p:cNvPr>
            <p:cNvSpPr>
              <a:spLocks noChangeArrowheads="1"/>
            </p:cNvSpPr>
            <p:nvPr/>
          </p:nvSpPr>
          <p:spPr bwMode="auto">
            <a:xfrm>
              <a:off x="5632" y="4713"/>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不</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9" name="Rectangle 40">
              <a:extLst>
                <a:ext uri="{FF2B5EF4-FFF2-40B4-BE49-F238E27FC236}">
                  <a16:creationId xmlns:a16="http://schemas.microsoft.com/office/drawing/2014/main" id="{DC9110BA-2E6C-4D90-B3D0-A542642A02B6}"/>
                </a:ext>
              </a:extLst>
            </p:cNvPr>
            <p:cNvSpPr>
              <a:spLocks noChangeArrowheads="1"/>
            </p:cNvSpPr>
            <p:nvPr/>
          </p:nvSpPr>
          <p:spPr bwMode="auto">
            <a:xfrm>
              <a:off x="5831" y="4673"/>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要</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0" name="Rectangle 39">
              <a:extLst>
                <a:ext uri="{FF2B5EF4-FFF2-40B4-BE49-F238E27FC236}">
                  <a16:creationId xmlns:a16="http://schemas.microsoft.com/office/drawing/2014/main" id="{F2AE48BF-9022-4814-84EA-835E31F8842D}"/>
                </a:ext>
              </a:extLst>
            </p:cNvPr>
            <p:cNvSpPr>
              <a:spLocks noChangeArrowheads="1"/>
            </p:cNvSpPr>
            <p:nvPr/>
          </p:nvSpPr>
          <p:spPr bwMode="auto">
            <a:xfrm>
              <a:off x="6028" y="471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1" name="Rectangle 38">
              <a:extLst>
                <a:ext uri="{FF2B5EF4-FFF2-40B4-BE49-F238E27FC236}">
                  <a16:creationId xmlns:a16="http://schemas.microsoft.com/office/drawing/2014/main" id="{34BE3731-C4E9-4443-A77A-39C56B42DCF8}"/>
                </a:ext>
              </a:extLst>
            </p:cNvPr>
            <p:cNvSpPr>
              <a:spLocks noChangeArrowheads="1"/>
            </p:cNvSpPr>
            <p:nvPr/>
          </p:nvSpPr>
          <p:spPr bwMode="auto">
            <a:xfrm>
              <a:off x="3753" y="5011"/>
              <a:ext cx="245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（補修対応が不可能な設備・</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2" name="Rectangle 37">
              <a:extLst>
                <a:ext uri="{FF2B5EF4-FFF2-40B4-BE49-F238E27FC236}">
                  <a16:creationId xmlns:a16="http://schemas.microsoft.com/office/drawing/2014/main" id="{2E9DEB00-A84F-45E1-8432-A93CBFBFA010}"/>
                </a:ext>
              </a:extLst>
            </p:cNvPr>
            <p:cNvSpPr>
              <a:spLocks noChangeArrowheads="1"/>
            </p:cNvSpPr>
            <p:nvPr/>
          </p:nvSpPr>
          <p:spPr bwMode="auto">
            <a:xfrm>
              <a:off x="6284" y="505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3" name="Rectangle 36">
              <a:extLst>
                <a:ext uri="{FF2B5EF4-FFF2-40B4-BE49-F238E27FC236}">
                  <a16:creationId xmlns:a16="http://schemas.microsoft.com/office/drawing/2014/main" id="{26C0DF2C-5606-4DFC-8E53-8B912AC47C09}"/>
                </a:ext>
              </a:extLst>
            </p:cNvPr>
            <p:cNvSpPr>
              <a:spLocks noChangeArrowheads="1"/>
            </p:cNvSpPr>
            <p:nvPr/>
          </p:nvSpPr>
          <p:spPr bwMode="auto">
            <a:xfrm>
              <a:off x="3929" y="5349"/>
              <a:ext cx="207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時間計画型の設備など）</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4" name="Rectangle 35">
              <a:extLst>
                <a:ext uri="{FF2B5EF4-FFF2-40B4-BE49-F238E27FC236}">
                  <a16:creationId xmlns:a16="http://schemas.microsoft.com/office/drawing/2014/main" id="{44E49208-1D03-4882-865B-B43E253DA715}"/>
                </a:ext>
              </a:extLst>
            </p:cNvPr>
            <p:cNvSpPr>
              <a:spLocks noChangeArrowheads="1"/>
            </p:cNvSpPr>
            <p:nvPr/>
          </p:nvSpPr>
          <p:spPr bwMode="auto">
            <a:xfrm>
              <a:off x="6107" y="538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55" name="Group 32">
              <a:extLst>
                <a:ext uri="{FF2B5EF4-FFF2-40B4-BE49-F238E27FC236}">
                  <a16:creationId xmlns:a16="http://schemas.microsoft.com/office/drawing/2014/main" id="{535441D6-3DA6-4EA3-B03D-AD08BFB04E30}"/>
                </a:ext>
              </a:extLst>
            </p:cNvPr>
            <p:cNvGrpSpPr>
              <a:grpSpLocks/>
            </p:cNvGrpSpPr>
            <p:nvPr/>
          </p:nvGrpSpPr>
          <p:grpSpPr bwMode="auto">
            <a:xfrm>
              <a:off x="721" y="5533"/>
              <a:ext cx="1740" cy="561"/>
              <a:chOff x="721" y="5533"/>
              <a:chExt cx="1740" cy="561"/>
            </a:xfrm>
          </p:grpSpPr>
          <p:sp>
            <p:nvSpPr>
              <p:cNvPr id="73" name="Freeform 34">
                <a:extLst>
                  <a:ext uri="{FF2B5EF4-FFF2-40B4-BE49-F238E27FC236}">
                    <a16:creationId xmlns:a16="http://schemas.microsoft.com/office/drawing/2014/main" id="{53C5E86C-3345-4F0A-9540-43933389B0E9}"/>
                  </a:ext>
                </a:extLst>
              </p:cNvPr>
              <p:cNvSpPr>
                <a:spLocks/>
              </p:cNvSpPr>
              <p:nvPr/>
            </p:nvSpPr>
            <p:spPr bwMode="auto">
              <a:xfrm>
                <a:off x="721" y="5533"/>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4" name="Freeform 33">
                <a:extLst>
                  <a:ext uri="{FF2B5EF4-FFF2-40B4-BE49-F238E27FC236}">
                    <a16:creationId xmlns:a16="http://schemas.microsoft.com/office/drawing/2014/main" id="{66651595-AD82-4966-88A3-0C5F7DF8F564}"/>
                  </a:ext>
                </a:extLst>
              </p:cNvPr>
              <p:cNvSpPr>
                <a:spLocks/>
              </p:cNvSpPr>
              <p:nvPr/>
            </p:nvSpPr>
            <p:spPr bwMode="auto">
              <a:xfrm>
                <a:off x="721" y="5533"/>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56" name="Rectangle 31">
              <a:extLst>
                <a:ext uri="{FF2B5EF4-FFF2-40B4-BE49-F238E27FC236}">
                  <a16:creationId xmlns:a16="http://schemas.microsoft.com/office/drawing/2014/main" id="{B2DE6D3E-4F6E-4CD9-A4D9-610FBFFA677C}"/>
                </a:ext>
              </a:extLst>
            </p:cNvPr>
            <p:cNvSpPr>
              <a:spLocks noChangeArrowheads="1"/>
            </p:cNvSpPr>
            <p:nvPr/>
          </p:nvSpPr>
          <p:spPr bwMode="auto">
            <a:xfrm>
              <a:off x="921" y="5683"/>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7" name="Rectangle 30">
              <a:extLst>
                <a:ext uri="{FF2B5EF4-FFF2-40B4-BE49-F238E27FC236}">
                  <a16:creationId xmlns:a16="http://schemas.microsoft.com/office/drawing/2014/main" id="{EA1B7080-3B68-41E1-BC6F-E10E241887E3}"/>
                </a:ext>
              </a:extLst>
            </p:cNvPr>
            <p:cNvSpPr>
              <a:spLocks noChangeArrowheads="1"/>
            </p:cNvSpPr>
            <p:nvPr/>
          </p:nvSpPr>
          <p:spPr bwMode="auto">
            <a:xfrm>
              <a:off x="1316" y="5683"/>
              <a:ext cx="909"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8" name="Rectangle 29">
              <a:extLst>
                <a:ext uri="{FF2B5EF4-FFF2-40B4-BE49-F238E27FC236}">
                  <a16:creationId xmlns:a16="http://schemas.microsoft.com/office/drawing/2014/main" id="{F6FBC0C3-E49D-473B-8392-FF67B4EF4835}"/>
                </a:ext>
              </a:extLst>
            </p:cNvPr>
            <p:cNvSpPr>
              <a:spLocks noChangeArrowheads="1"/>
            </p:cNvSpPr>
            <p:nvPr/>
          </p:nvSpPr>
          <p:spPr bwMode="auto">
            <a:xfrm>
              <a:off x="2262" y="572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9" name="Line 28">
              <a:extLst>
                <a:ext uri="{FF2B5EF4-FFF2-40B4-BE49-F238E27FC236}">
                  <a16:creationId xmlns:a16="http://schemas.microsoft.com/office/drawing/2014/main" id="{5229AC80-551D-4FE0-BA0D-06DB762CE842}"/>
                </a:ext>
              </a:extLst>
            </p:cNvPr>
            <p:cNvSpPr>
              <a:spLocks noChangeShapeType="1"/>
            </p:cNvSpPr>
            <p:nvPr/>
          </p:nvSpPr>
          <p:spPr bwMode="auto">
            <a:xfrm>
              <a:off x="1595" y="4242"/>
              <a:ext cx="3390" cy="0"/>
            </a:xfrm>
            <a:prstGeom prst="line">
              <a:avLst/>
            </a:prstGeom>
            <a:noFill/>
            <a:ln w="24130">
              <a:solidFill>
                <a:srgbClr val="1F49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0" name="Freeform 27">
              <a:extLst>
                <a:ext uri="{FF2B5EF4-FFF2-40B4-BE49-F238E27FC236}">
                  <a16:creationId xmlns:a16="http://schemas.microsoft.com/office/drawing/2014/main" id="{78628A96-669F-4F97-9410-4B6CA40A9E9E}"/>
                </a:ext>
              </a:extLst>
            </p:cNvPr>
            <p:cNvSpPr>
              <a:spLocks noEditPoints="1"/>
            </p:cNvSpPr>
            <p:nvPr/>
          </p:nvSpPr>
          <p:spPr bwMode="auto">
            <a:xfrm>
              <a:off x="1496" y="6094"/>
              <a:ext cx="175" cy="620"/>
            </a:xfrm>
            <a:custGeom>
              <a:avLst/>
              <a:gdLst>
                <a:gd name="T0" fmla="*/ 376 w 619"/>
                <a:gd name="T1" fmla="*/ 0 h 2202"/>
                <a:gd name="T2" fmla="*/ 376 w 619"/>
                <a:gd name="T3" fmla="*/ 2070 h 2202"/>
                <a:gd name="T4" fmla="*/ 243 w 619"/>
                <a:gd name="T5" fmla="*/ 2070 h 2202"/>
                <a:gd name="T6" fmla="*/ 243 w 619"/>
                <a:gd name="T7" fmla="*/ 0 h 2202"/>
                <a:gd name="T8" fmla="*/ 376 w 619"/>
                <a:gd name="T9" fmla="*/ 0 h 2202"/>
                <a:gd name="T10" fmla="*/ 601 w 619"/>
                <a:gd name="T11" fmla="*/ 1703 h 2202"/>
                <a:gd name="T12" fmla="*/ 310 w 619"/>
                <a:gd name="T13" fmla="*/ 2202 h 2202"/>
                <a:gd name="T14" fmla="*/ 19 w 619"/>
                <a:gd name="T15" fmla="*/ 1703 h 2202"/>
                <a:gd name="T16" fmla="*/ 43 w 619"/>
                <a:gd name="T17" fmla="*/ 1612 h 2202"/>
                <a:gd name="T18" fmla="*/ 134 w 619"/>
                <a:gd name="T19" fmla="*/ 1636 h 2202"/>
                <a:gd name="T20" fmla="*/ 367 w 619"/>
                <a:gd name="T21" fmla="*/ 2036 h 2202"/>
                <a:gd name="T22" fmla="*/ 252 w 619"/>
                <a:gd name="T23" fmla="*/ 2036 h 2202"/>
                <a:gd name="T24" fmla="*/ 486 w 619"/>
                <a:gd name="T25" fmla="*/ 1636 h 2202"/>
                <a:gd name="T26" fmla="*/ 577 w 619"/>
                <a:gd name="T27" fmla="*/ 1612 h 2202"/>
                <a:gd name="T28" fmla="*/ 601 w 619"/>
                <a:gd name="T29" fmla="*/ 1703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2202">
                  <a:moveTo>
                    <a:pt x="376" y="0"/>
                  </a:moveTo>
                  <a:lnTo>
                    <a:pt x="376" y="2070"/>
                  </a:lnTo>
                  <a:lnTo>
                    <a:pt x="243" y="2070"/>
                  </a:lnTo>
                  <a:lnTo>
                    <a:pt x="243" y="0"/>
                  </a:lnTo>
                  <a:lnTo>
                    <a:pt x="376" y="0"/>
                  </a:lnTo>
                  <a:close/>
                  <a:moveTo>
                    <a:pt x="601" y="1703"/>
                  </a:moveTo>
                  <a:lnTo>
                    <a:pt x="310" y="2202"/>
                  </a:lnTo>
                  <a:lnTo>
                    <a:pt x="19" y="1703"/>
                  </a:lnTo>
                  <a:cubicBezTo>
                    <a:pt x="0" y="1672"/>
                    <a:pt x="11" y="1631"/>
                    <a:pt x="43" y="1612"/>
                  </a:cubicBezTo>
                  <a:cubicBezTo>
                    <a:pt x="75" y="1594"/>
                    <a:pt x="116" y="1604"/>
                    <a:pt x="134" y="1636"/>
                  </a:cubicBezTo>
                  <a:lnTo>
                    <a:pt x="367" y="2036"/>
                  </a:lnTo>
                  <a:lnTo>
                    <a:pt x="252" y="2036"/>
                  </a:lnTo>
                  <a:lnTo>
                    <a:pt x="486" y="1636"/>
                  </a:lnTo>
                  <a:cubicBezTo>
                    <a:pt x="504" y="1604"/>
                    <a:pt x="545" y="1594"/>
                    <a:pt x="577" y="1612"/>
                  </a:cubicBezTo>
                  <a:cubicBezTo>
                    <a:pt x="609" y="1631"/>
                    <a:pt x="619" y="1672"/>
                    <a:pt x="601" y="1703"/>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1" name="Freeform 26">
              <a:extLst>
                <a:ext uri="{FF2B5EF4-FFF2-40B4-BE49-F238E27FC236}">
                  <a16:creationId xmlns:a16="http://schemas.microsoft.com/office/drawing/2014/main" id="{C22209A7-E467-40A2-BCB3-6CD417C9E3D3}"/>
                </a:ext>
              </a:extLst>
            </p:cNvPr>
            <p:cNvSpPr>
              <a:spLocks noEditPoints="1"/>
            </p:cNvSpPr>
            <p:nvPr/>
          </p:nvSpPr>
          <p:spPr bwMode="auto">
            <a:xfrm>
              <a:off x="1595" y="6219"/>
              <a:ext cx="3381" cy="174"/>
            </a:xfrm>
            <a:custGeom>
              <a:avLst/>
              <a:gdLst>
                <a:gd name="T0" fmla="*/ 0 w 11959"/>
                <a:gd name="T1" fmla="*/ 242 h 619"/>
                <a:gd name="T2" fmla="*/ 11827 w 11959"/>
                <a:gd name="T3" fmla="*/ 242 h 619"/>
                <a:gd name="T4" fmla="*/ 11827 w 11959"/>
                <a:gd name="T5" fmla="*/ 376 h 619"/>
                <a:gd name="T6" fmla="*/ 0 w 11959"/>
                <a:gd name="T7" fmla="*/ 376 h 619"/>
                <a:gd name="T8" fmla="*/ 0 w 11959"/>
                <a:gd name="T9" fmla="*/ 242 h 619"/>
                <a:gd name="T10" fmla="*/ 11460 w 11959"/>
                <a:gd name="T11" fmla="*/ 18 h 619"/>
                <a:gd name="T12" fmla="*/ 11959 w 11959"/>
                <a:gd name="T13" fmla="*/ 309 h 619"/>
                <a:gd name="T14" fmla="*/ 11460 w 11959"/>
                <a:gd name="T15" fmla="*/ 600 h 619"/>
                <a:gd name="T16" fmla="*/ 11369 w 11959"/>
                <a:gd name="T17" fmla="*/ 576 h 619"/>
                <a:gd name="T18" fmla="*/ 11393 w 11959"/>
                <a:gd name="T19" fmla="*/ 485 h 619"/>
                <a:gd name="T20" fmla="*/ 11793 w 11959"/>
                <a:gd name="T21" fmla="*/ 252 h 619"/>
                <a:gd name="T22" fmla="*/ 11793 w 11959"/>
                <a:gd name="T23" fmla="*/ 367 h 619"/>
                <a:gd name="T24" fmla="*/ 11393 w 11959"/>
                <a:gd name="T25" fmla="*/ 133 h 619"/>
                <a:gd name="T26" fmla="*/ 11369 w 11959"/>
                <a:gd name="T27" fmla="*/ 42 h 619"/>
                <a:gd name="T28" fmla="*/ 11460 w 11959"/>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59" h="619">
                  <a:moveTo>
                    <a:pt x="0" y="242"/>
                  </a:moveTo>
                  <a:lnTo>
                    <a:pt x="11827" y="242"/>
                  </a:lnTo>
                  <a:lnTo>
                    <a:pt x="11827" y="376"/>
                  </a:lnTo>
                  <a:lnTo>
                    <a:pt x="0" y="376"/>
                  </a:lnTo>
                  <a:lnTo>
                    <a:pt x="0" y="242"/>
                  </a:lnTo>
                  <a:close/>
                  <a:moveTo>
                    <a:pt x="11460" y="18"/>
                  </a:moveTo>
                  <a:lnTo>
                    <a:pt x="11959" y="309"/>
                  </a:lnTo>
                  <a:lnTo>
                    <a:pt x="11460" y="600"/>
                  </a:lnTo>
                  <a:cubicBezTo>
                    <a:pt x="11428" y="619"/>
                    <a:pt x="11387" y="608"/>
                    <a:pt x="11369" y="576"/>
                  </a:cubicBezTo>
                  <a:cubicBezTo>
                    <a:pt x="11350" y="544"/>
                    <a:pt x="11361" y="503"/>
                    <a:pt x="11393" y="485"/>
                  </a:cubicBezTo>
                  <a:lnTo>
                    <a:pt x="11793" y="252"/>
                  </a:lnTo>
                  <a:lnTo>
                    <a:pt x="11793" y="367"/>
                  </a:lnTo>
                  <a:lnTo>
                    <a:pt x="11393" y="133"/>
                  </a:lnTo>
                  <a:cubicBezTo>
                    <a:pt x="11361" y="115"/>
                    <a:pt x="11350" y="74"/>
                    <a:pt x="11369" y="42"/>
                  </a:cubicBezTo>
                  <a:cubicBezTo>
                    <a:pt x="11387" y="10"/>
                    <a:pt x="11428" y="0"/>
                    <a:pt x="11460" y="18"/>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62" name="Group 23">
              <a:extLst>
                <a:ext uri="{FF2B5EF4-FFF2-40B4-BE49-F238E27FC236}">
                  <a16:creationId xmlns:a16="http://schemas.microsoft.com/office/drawing/2014/main" id="{D8B024B2-182B-4E28-93F6-B3EE09E712C3}"/>
                </a:ext>
              </a:extLst>
            </p:cNvPr>
            <p:cNvGrpSpPr>
              <a:grpSpLocks/>
            </p:cNvGrpSpPr>
            <p:nvPr/>
          </p:nvGrpSpPr>
          <p:grpSpPr bwMode="auto">
            <a:xfrm>
              <a:off x="966" y="6714"/>
              <a:ext cx="1230" cy="561"/>
              <a:chOff x="966" y="6714"/>
              <a:chExt cx="1230" cy="561"/>
            </a:xfrm>
          </p:grpSpPr>
          <p:sp>
            <p:nvSpPr>
              <p:cNvPr id="71" name="Freeform 25">
                <a:extLst>
                  <a:ext uri="{FF2B5EF4-FFF2-40B4-BE49-F238E27FC236}">
                    <a16:creationId xmlns:a16="http://schemas.microsoft.com/office/drawing/2014/main" id="{C83D0FCE-4B4B-4329-874B-23D66134ED17}"/>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2" name="Freeform 24">
                <a:extLst>
                  <a:ext uri="{FF2B5EF4-FFF2-40B4-BE49-F238E27FC236}">
                    <a16:creationId xmlns:a16="http://schemas.microsoft.com/office/drawing/2014/main" id="{7A6B52A5-F99C-46DF-9CC4-013EF6127F5C}"/>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63" name="Rectangle 22">
              <a:extLst>
                <a:ext uri="{FF2B5EF4-FFF2-40B4-BE49-F238E27FC236}">
                  <a16:creationId xmlns:a16="http://schemas.microsoft.com/office/drawing/2014/main" id="{3DD044F7-D479-4844-80BF-E5A1945CAEEA}"/>
                </a:ext>
              </a:extLst>
            </p:cNvPr>
            <p:cNvSpPr>
              <a:spLocks noChangeArrowheads="1"/>
            </p:cNvSpPr>
            <p:nvPr/>
          </p:nvSpPr>
          <p:spPr bwMode="auto">
            <a:xfrm>
              <a:off x="1285" y="6902"/>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補修等</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4" name="Rectangle 21">
              <a:extLst>
                <a:ext uri="{FF2B5EF4-FFF2-40B4-BE49-F238E27FC236}">
                  <a16:creationId xmlns:a16="http://schemas.microsoft.com/office/drawing/2014/main" id="{60A23640-22F6-466F-AC46-0681FFA7D38E}"/>
                </a:ext>
              </a:extLst>
            </p:cNvPr>
            <p:cNvSpPr>
              <a:spLocks noChangeArrowheads="1"/>
            </p:cNvSpPr>
            <p:nvPr/>
          </p:nvSpPr>
          <p:spPr bwMode="auto">
            <a:xfrm>
              <a:off x="1880" y="690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65" name="Group 18">
              <a:extLst>
                <a:ext uri="{FF2B5EF4-FFF2-40B4-BE49-F238E27FC236}">
                  <a16:creationId xmlns:a16="http://schemas.microsoft.com/office/drawing/2014/main" id="{87F8FED7-592E-47E1-9E65-6CEBD3A32D2E}"/>
                </a:ext>
              </a:extLst>
            </p:cNvPr>
            <p:cNvGrpSpPr>
              <a:grpSpLocks/>
            </p:cNvGrpSpPr>
            <p:nvPr/>
          </p:nvGrpSpPr>
          <p:grpSpPr bwMode="auto">
            <a:xfrm>
              <a:off x="4370" y="6714"/>
              <a:ext cx="1230" cy="561"/>
              <a:chOff x="4370" y="6714"/>
              <a:chExt cx="1230" cy="561"/>
            </a:xfrm>
          </p:grpSpPr>
          <p:sp>
            <p:nvSpPr>
              <p:cNvPr id="69" name="Freeform 20">
                <a:extLst>
                  <a:ext uri="{FF2B5EF4-FFF2-40B4-BE49-F238E27FC236}">
                    <a16:creationId xmlns:a16="http://schemas.microsoft.com/office/drawing/2014/main" id="{842F2542-11C8-4575-ACEF-2FADF266EB37}"/>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0" name="Freeform 19">
                <a:extLst>
                  <a:ext uri="{FF2B5EF4-FFF2-40B4-BE49-F238E27FC236}">
                    <a16:creationId xmlns:a16="http://schemas.microsoft.com/office/drawing/2014/main" id="{21AF566F-F842-4274-8B4E-2926D2D93C49}"/>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66" name="Rectangle 17">
              <a:extLst>
                <a:ext uri="{FF2B5EF4-FFF2-40B4-BE49-F238E27FC236}">
                  <a16:creationId xmlns:a16="http://schemas.microsoft.com/office/drawing/2014/main" id="{485E2576-258F-43CF-92C0-84800C291C2C}"/>
                </a:ext>
              </a:extLst>
            </p:cNvPr>
            <p:cNvSpPr>
              <a:spLocks noChangeArrowheads="1"/>
            </p:cNvSpPr>
            <p:nvPr/>
          </p:nvSpPr>
          <p:spPr bwMode="auto">
            <a:xfrm>
              <a:off x="4788" y="6902"/>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7" name="Rectangle 16">
              <a:extLst>
                <a:ext uri="{FF2B5EF4-FFF2-40B4-BE49-F238E27FC236}">
                  <a16:creationId xmlns:a16="http://schemas.microsoft.com/office/drawing/2014/main" id="{DC6B8BE2-D45E-49C0-B432-DBF2C59F24D4}"/>
                </a:ext>
              </a:extLst>
            </p:cNvPr>
            <p:cNvSpPr>
              <a:spLocks noChangeArrowheads="1"/>
            </p:cNvSpPr>
            <p:nvPr/>
          </p:nvSpPr>
          <p:spPr bwMode="auto">
            <a:xfrm>
              <a:off x="5184" y="690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8" name="Rectangle 15">
              <a:extLst>
                <a:ext uri="{FF2B5EF4-FFF2-40B4-BE49-F238E27FC236}">
                  <a16:creationId xmlns:a16="http://schemas.microsoft.com/office/drawing/2014/main" id="{8EF0934A-8D63-4349-AD98-D53116D3C95C}"/>
                </a:ext>
              </a:extLst>
            </p:cNvPr>
            <p:cNvSpPr>
              <a:spLocks noChangeArrowheads="1"/>
            </p:cNvSpPr>
            <p:nvPr/>
          </p:nvSpPr>
          <p:spPr bwMode="auto">
            <a:xfrm>
              <a:off x="505" y="173"/>
              <a:ext cx="201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スタート：道路関連設備</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graphicFrame>
        <p:nvGraphicFramePr>
          <p:cNvPr id="91" name="表 90">
            <a:extLst>
              <a:ext uri="{FF2B5EF4-FFF2-40B4-BE49-F238E27FC236}">
                <a16:creationId xmlns:a16="http://schemas.microsoft.com/office/drawing/2014/main" id="{A7B3FE8D-0927-4BAB-91D5-8EBACABC41DA}"/>
              </a:ext>
            </a:extLst>
          </p:cNvPr>
          <p:cNvGraphicFramePr>
            <a:graphicFrameLocks noGrp="1"/>
          </p:cNvGraphicFramePr>
          <p:nvPr/>
        </p:nvGraphicFramePr>
        <p:xfrm>
          <a:off x="5499347" y="3216965"/>
          <a:ext cx="3291840" cy="1352470"/>
        </p:xfrm>
        <a:graphic>
          <a:graphicData uri="http://schemas.openxmlformats.org/drawingml/2006/table">
            <a:tbl>
              <a:tblPr firstRow="1" firstCol="1" bandRow="1">
                <a:tableStyleId>{5C22544A-7EE6-4342-B048-85BDC9FD1C3A}</a:tableStyleId>
              </a:tblPr>
              <a:tblGrid>
                <a:gridCol w="1322168">
                  <a:extLst>
                    <a:ext uri="{9D8B030D-6E8A-4147-A177-3AD203B41FA5}">
                      <a16:colId xmlns:a16="http://schemas.microsoft.com/office/drawing/2014/main" val="3403535769"/>
                    </a:ext>
                  </a:extLst>
                </a:gridCol>
                <a:gridCol w="1969672">
                  <a:extLst>
                    <a:ext uri="{9D8B030D-6E8A-4147-A177-3AD203B41FA5}">
                      <a16:colId xmlns:a16="http://schemas.microsoft.com/office/drawing/2014/main" val="522587619"/>
                    </a:ext>
                  </a:extLst>
                </a:gridCol>
              </a:tblGrid>
              <a:tr h="676235">
                <a:tc>
                  <a:txBody>
                    <a:bodyPr/>
                    <a:lstStyle/>
                    <a:p>
                      <a:pPr algn="ctr"/>
                      <a:r>
                        <a:rPr lang="ja-JP" sz="1200" b="0" kern="100" dirty="0">
                          <a:solidFill>
                            <a:srgbClr val="FF0000"/>
                          </a:solidFill>
                          <a:effectLst/>
                          <a:latin typeface="Meiryo UI" panose="020B0604030504040204" pitchFamily="50" charset="-128"/>
                          <a:ea typeface="Meiryo UI" panose="020B0604030504040204" pitchFamily="50" charset="-128"/>
                        </a:rPr>
                        <a:t>社会的要因</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法令・基準の変更</a:t>
                      </a:r>
                    </a:p>
                    <a:p>
                      <a:pPr algn="just"/>
                      <a:r>
                        <a:rPr lang="ja-JP" sz="1200" b="0" kern="100" dirty="0">
                          <a:solidFill>
                            <a:schemeClr val="tx1"/>
                          </a:solidFill>
                          <a:effectLst/>
                          <a:latin typeface="Meiryo UI" panose="020B0604030504040204" pitchFamily="50" charset="-128"/>
                          <a:ea typeface="Meiryo UI" panose="020B0604030504040204" pitchFamily="50" charset="-128"/>
                        </a:rPr>
                        <a:t>社会的機能の見直し</a:t>
                      </a:r>
                    </a:p>
                    <a:p>
                      <a:pPr algn="just"/>
                      <a:r>
                        <a:rPr lang="ja-JP" sz="1200" b="0" kern="100" dirty="0">
                          <a:solidFill>
                            <a:schemeClr val="tx1"/>
                          </a:solidFill>
                          <a:effectLst/>
                          <a:latin typeface="Meiryo UI" panose="020B0604030504040204" pitchFamily="50" charset="-128"/>
                          <a:ea typeface="Meiryo UI" panose="020B0604030504040204" pitchFamily="50" charset="-128"/>
                        </a:rPr>
                        <a:t>（排水能力の見直しなど）</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10175588"/>
                  </a:ext>
                </a:extLst>
              </a:tr>
              <a:tr h="450823">
                <a:tc>
                  <a:txBody>
                    <a:bodyPr/>
                    <a:lstStyle/>
                    <a:p>
                      <a:pPr algn="ctr"/>
                      <a:r>
                        <a:rPr lang="ja-JP" sz="1200" b="0" kern="100" dirty="0">
                          <a:solidFill>
                            <a:srgbClr val="0000FF"/>
                          </a:solidFill>
                          <a:effectLst/>
                          <a:latin typeface="Meiryo UI" panose="020B0604030504040204" pitchFamily="50" charset="-128"/>
                          <a:ea typeface="Meiryo UI" panose="020B0604030504040204" pitchFamily="50" charset="-128"/>
                        </a:rPr>
                        <a:t>機能的要因</a:t>
                      </a:r>
                      <a:endParaRPr lang="ja-JP" sz="1200" b="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機器部品確保の困難</a:t>
                      </a:r>
                    </a:p>
                    <a:p>
                      <a:pPr algn="just"/>
                      <a:r>
                        <a:rPr lang="ja-JP" sz="1200" b="0" kern="100" dirty="0">
                          <a:solidFill>
                            <a:schemeClr val="tx1"/>
                          </a:solidFill>
                          <a:effectLst/>
                          <a:latin typeface="Meiryo UI" panose="020B0604030504040204" pitchFamily="50" charset="-128"/>
                          <a:ea typeface="Meiryo UI" panose="020B0604030504040204" pitchFamily="50" charset="-128"/>
                        </a:rPr>
                        <a:t>設備の陳腐化</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38993511"/>
                  </a:ext>
                </a:extLst>
              </a:tr>
              <a:tr h="225412">
                <a:tc>
                  <a:txBody>
                    <a:bodyPr/>
                    <a:lstStyle/>
                    <a:p>
                      <a:pPr algn="ctr"/>
                      <a:r>
                        <a:rPr lang="ja-JP" sz="1200" b="0" kern="100" dirty="0">
                          <a:solidFill>
                            <a:srgbClr val="00B050"/>
                          </a:solidFill>
                          <a:effectLst/>
                          <a:latin typeface="Meiryo UI" panose="020B0604030504040204" pitchFamily="50" charset="-128"/>
                          <a:ea typeface="Meiryo UI" panose="020B0604030504040204" pitchFamily="50" charset="-128"/>
                        </a:rPr>
                        <a:t>物理的要因</a:t>
                      </a:r>
                      <a:endParaRPr lang="ja-JP" sz="1200" b="0" kern="100" dirty="0">
                        <a:solidFill>
                          <a:srgbClr val="00B05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機器の劣化</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278672092"/>
                  </a:ext>
                </a:extLst>
              </a:tr>
            </a:tbl>
          </a:graphicData>
        </a:graphic>
      </p:graphicFrame>
      <p:sp>
        <p:nvSpPr>
          <p:cNvPr id="92" name="テキスト ボックス 91">
            <a:extLst>
              <a:ext uri="{FF2B5EF4-FFF2-40B4-BE49-F238E27FC236}">
                <a16:creationId xmlns:a16="http://schemas.microsoft.com/office/drawing/2014/main" id="{D7992F10-CA4F-4C40-B0CC-E8B515620B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96" name="テキスト ボックス 95">
            <a:extLst>
              <a:ext uri="{FF2B5EF4-FFF2-40B4-BE49-F238E27FC236}">
                <a16:creationId xmlns:a16="http://schemas.microsoft.com/office/drawing/2014/main" id="{B26963E4-F9D5-4134-81A2-96B5B09513AB}"/>
              </a:ext>
            </a:extLst>
          </p:cNvPr>
          <p:cNvSpPr txBox="1"/>
          <p:nvPr/>
        </p:nvSpPr>
        <p:spPr>
          <a:xfrm>
            <a:off x="296729" y="988513"/>
            <a:ext cx="8602341" cy="1015663"/>
          </a:xfrm>
          <a:prstGeom prst="rect">
            <a:avLst/>
          </a:prstGeom>
          <a:noFill/>
        </p:spPr>
        <p:txBody>
          <a:bodyPr wrap="square" rtlCol="0">
            <a:spAutoFit/>
          </a:bodyPr>
          <a:lstStyle/>
          <a:p>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道路分野施設の安全性（信頼性）を確保し、社会への影響を含めた</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LCC</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を最小化するために、以下の</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3</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つの視点を踏まえて総合的に考慮し、適切な更新時期を見極める。</a:t>
            </a:r>
            <a:endPar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endParaRPr>
          </a:p>
          <a:p>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Ⅰ</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安全の観点から物理的な要因により更新すべき施設の有無。</a:t>
            </a:r>
          </a:p>
          <a:p>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Ⅱ</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機能的な視点、社会的な視点を考慮。</a:t>
            </a:r>
          </a:p>
          <a:p>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Ⅲ</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技術的・経済的実現可能性の視点を考慮。</a:t>
            </a:r>
          </a:p>
        </p:txBody>
      </p:sp>
      <p:sp>
        <p:nvSpPr>
          <p:cNvPr id="93" name="テキスト ボックス 92">
            <a:extLst>
              <a:ext uri="{FF2B5EF4-FFF2-40B4-BE49-F238E27FC236}">
                <a16:creationId xmlns:a16="http://schemas.microsoft.com/office/drawing/2014/main" id="{C5F8B3E3-CAA7-A313-7879-B047A4206169}"/>
              </a:ext>
            </a:extLst>
          </p:cNvPr>
          <p:cNvSpPr txBox="1"/>
          <p:nvPr/>
        </p:nvSpPr>
        <p:spPr>
          <a:xfrm>
            <a:off x="7886700" y="86004"/>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16110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共通課題の検証（道路設備）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表 12">
            <a:extLst>
              <a:ext uri="{FF2B5EF4-FFF2-40B4-BE49-F238E27FC236}">
                <a16:creationId xmlns:a16="http://schemas.microsoft.com/office/drawing/2014/main" id="{01194446-EE74-1067-E647-21749898F915}"/>
              </a:ext>
            </a:extLst>
          </p:cNvPr>
          <p:cNvGraphicFramePr>
            <a:graphicFrameLocks noGrp="1"/>
          </p:cNvGraphicFramePr>
          <p:nvPr>
            <p:extLst>
              <p:ext uri="{D42A27DB-BD31-4B8C-83A1-F6EECF244321}">
                <p14:modId xmlns:p14="http://schemas.microsoft.com/office/powerpoint/2010/main" val="178611254"/>
              </p:ext>
            </p:extLst>
          </p:nvPr>
        </p:nvGraphicFramePr>
        <p:xfrm>
          <a:off x="579475" y="1373935"/>
          <a:ext cx="8234916" cy="4979910"/>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260877">
                <a:tc>
                  <a:txBody>
                    <a:bodyPr/>
                    <a:lstStyle/>
                    <a:p>
                      <a:r>
                        <a:rPr kumimoji="1" lang="en-US" altLang="ja-JP" sz="1200" dirty="0">
                          <a:latin typeface="Meiryo UI" panose="020B0604030504040204" pitchFamily="50" charset="-128"/>
                          <a:ea typeface="Meiryo UI" panose="020B0604030504040204" pitchFamily="50" charset="-128"/>
                        </a:rPr>
                        <a:t>NO.</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項　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評　価</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結果</a:t>
                      </a:r>
                    </a:p>
                  </a:txBody>
                  <a:tcPr anchor="ctr"/>
                </a:tc>
                <a:extLst>
                  <a:ext uri="{0D108BD9-81ED-4DB2-BD59-A6C34878D82A}">
                    <a16:rowId xmlns:a16="http://schemas.microsoft.com/office/drawing/2014/main" val="1610481886"/>
                  </a:ext>
                </a:extLst>
              </a:tr>
              <a:tr h="956550">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1</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panose="020B0604030504040204" pitchFamily="50" charset="-128"/>
                          <a:ea typeface="Meiryo UI" panose="020B0604030504040204" pitchFamily="50" charset="-128"/>
                          <a:cs typeface="+mn-cs"/>
                        </a:rPr>
                        <a:t>点検頻度、損傷等級区分、健全度評価</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道路設備は、アンダーパス部の道路排水設備やトンネル内の排煙設備等の設備を保有しており、万一の際の人命に係る設備であるため、確実な機能確保が必要であり、健全度評価は、「不具合無」、「不具合有」の２段階の評価を行っている。</a:t>
                      </a:r>
                    </a:p>
                  </a:txBody>
                  <a:tcPr anchor="ctr"/>
                </a:tc>
                <a:tc>
                  <a:txBody>
                    <a:bodyPr/>
                    <a:lstStyle/>
                    <a:p>
                      <a:r>
                        <a:rPr kumimoji="1" lang="ja-JP" altLang="en-US" sz="2000" dirty="0">
                          <a:latin typeface="Meiryo UI" panose="020B0604030504040204" pitchFamily="50" charset="-128"/>
                          <a:ea typeface="Meiryo UI" panose="020B0604030504040204" pitchFamily="50" charset="-128"/>
                        </a:rPr>
                        <a:t>　</a:t>
                      </a: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518172725"/>
                  </a:ext>
                </a:extLst>
              </a:tr>
              <a:tr h="1478304">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2</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lang="ja-JP" altLang="en-US" sz="1200" b="1" dirty="0">
                          <a:solidFill>
                            <a:schemeClr val="accent6">
                              <a:lumMod val="75000"/>
                            </a:schemeClr>
                          </a:solidFill>
                          <a:latin typeface="Meiryo UI" panose="020B0604030504040204" pitchFamily="50" charset="-128"/>
                          <a:ea typeface="Meiryo UI" panose="020B0604030504040204" pitchFamily="50" charset="-128"/>
                        </a:rPr>
                        <a:t>目標管理水準と維持管理手法</a:t>
                      </a:r>
                      <a:endParaRPr lang="en-US" altLang="ja-JP" sz="12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6">
                              <a:lumMod val="75000"/>
                            </a:schemeClr>
                          </a:solidFill>
                          <a:latin typeface="Meiryo UI" panose="020B0604030504040204" pitchFamily="50" charset="-128"/>
                          <a:ea typeface="Meiryo UI" panose="020B0604030504040204" pitchFamily="50" charset="-128"/>
                        </a:rPr>
                        <a:t>（状態監視型、時間計画型等）</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管理を行う施設の重要性を考え、「不具合無」を目標管理水準としている。</a:t>
                      </a:r>
                      <a:r>
                        <a:rPr lang="ja-JP" altLang="en-US" sz="1200" dirty="0">
                          <a:solidFill>
                            <a:schemeClr val="accent6">
                              <a:lumMod val="75000"/>
                            </a:schemeClr>
                          </a:solidFill>
                          <a:latin typeface="Meiryo UI" pitchFamily="50" charset="-128"/>
                          <a:ea typeface="Meiryo UI" pitchFamily="50" charset="-128"/>
                          <a:cs typeface="Meiryo UI" pitchFamily="50" charset="-128"/>
                        </a:rPr>
                        <a:t>施設としての重要性を鑑みて、排水ポンプ等の機械設備は、外部委託を主体とした点検を実施し、確実な設備の機能維持に努め、状態を監視しながら、定期的に更新を行う時間管理型の維持管理を実施している。</a:t>
                      </a:r>
                      <a:endParaRPr lang="en-US" altLang="ja-JP" sz="1200" dirty="0">
                        <a:solidFill>
                          <a:schemeClr val="accent6">
                            <a:lumMod val="75000"/>
                          </a:schemeClr>
                        </a:solidFill>
                        <a:latin typeface="Meiryo UI" pitchFamily="50" charset="-128"/>
                        <a:ea typeface="Meiryo UI" pitchFamily="50" charset="-128"/>
                        <a:cs typeface="Meiryo UI" pitchFamily="50" charset="-128"/>
                      </a:endParaRPr>
                    </a:p>
                    <a:p>
                      <a:r>
                        <a:rPr lang="ja-JP" altLang="en-US" sz="1200" dirty="0">
                          <a:solidFill>
                            <a:schemeClr val="accent6">
                              <a:lumMod val="75000"/>
                            </a:schemeClr>
                          </a:solidFill>
                          <a:latin typeface="Meiryo UI" pitchFamily="50" charset="-128"/>
                          <a:ea typeface="Meiryo UI" pitchFamily="50" charset="-128"/>
                          <a:cs typeface="Meiryo UI" pitchFamily="50" charset="-128"/>
                        </a:rPr>
                        <a:t>電気設備は、外部委託による点検にて機能維持に努めているが、状態の把握が難しいため、定期的に更新を行う時間計画型の管理を実施している。　</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10268384"/>
                  </a:ext>
                </a:extLst>
              </a:tr>
              <a:tr h="500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3</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panose="020B0604030504040204" pitchFamily="50" charset="-128"/>
                          <a:ea typeface="Meiryo UI" panose="020B0604030504040204" pitchFamily="50" charset="-128"/>
                        </a:rPr>
                        <a:t>重点化指標（優先順位付け）</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点検結果、経過年数、社会的影響度を加味し、更新、補修等の優先順位の整理を行っている。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重点化指標における、不具合発生の考え方について、「不具合有」の判定に対し「不具合の可能性」大・小の表現が実態に則していないため、見直しが必要である。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1714950638"/>
                  </a:ext>
                </a:extLst>
              </a:tr>
              <a:tr h="1130468">
                <a:tc>
                  <a:txBody>
                    <a:bodyPr/>
                    <a:lstStyle/>
                    <a:p>
                      <a:pPr algn="ct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4</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panose="020B0604030504040204" pitchFamily="50" charset="-128"/>
                          <a:ea typeface="Meiryo UI" panose="020B0604030504040204" pitchFamily="50" charset="-128"/>
                          <a:cs typeface="+mn-cs"/>
                        </a:rPr>
                        <a:t>更新判定フロー</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更新判定では物理的要因に基づく更新等の判定の前に、法基準の変更や排水機能の見直しを行う社会的要因や部品供給の状況、設備の陳腐化などの機能的な要因に基づく設備更新の必要性を確認することとし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物理的要因による判断では、長寿命化を図る上で、</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LCC</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比較などを行い、補修、更新の検討を行うこととしている。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3012228867"/>
                  </a:ext>
                </a:extLst>
              </a:tr>
            </a:tbl>
          </a:graphicData>
        </a:graphic>
      </p:graphicFrame>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DFE335C3-98DB-4FF8-91D5-692FB4701B65}"/>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38</a:t>
            </a:fld>
            <a:endParaRPr lang="ja-JP" altLang="en-US" dirty="0"/>
          </a:p>
        </p:txBody>
      </p:sp>
      <p:sp>
        <p:nvSpPr>
          <p:cNvPr id="2" name="テキスト ボックス 1">
            <a:extLst>
              <a:ext uri="{FF2B5EF4-FFF2-40B4-BE49-F238E27FC236}">
                <a16:creationId xmlns:a16="http://schemas.microsoft.com/office/drawing/2014/main" id="{B100A71B-329F-C814-FEA7-3FD50E0A83F6}"/>
              </a:ext>
            </a:extLst>
          </p:cNvPr>
          <p:cNvSpPr txBox="1"/>
          <p:nvPr/>
        </p:nvSpPr>
        <p:spPr>
          <a:xfrm>
            <a:off x="7886700" y="769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97370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8D6177-97AB-479E-ADEA-C5C167424572}"/>
              </a:ext>
            </a:extLst>
          </p:cNvPr>
          <p:cNvSpPr>
            <a:spLocks noGrp="1"/>
          </p:cNvSpPr>
          <p:nvPr>
            <p:ph type="sldNum" sz="quarter" idx="12"/>
          </p:nvPr>
        </p:nvSpPr>
        <p:spPr/>
        <p:txBody>
          <a:bodyPr/>
          <a:lstStyle/>
          <a:p>
            <a:fld id="{682EF9F9-C4E8-46B2-BBF1-33E3162B856A}" type="slidenum">
              <a:rPr kumimoji="1" lang="ja-JP" altLang="en-US" smtClean="0"/>
              <a:t>39</a:t>
            </a:fld>
            <a:endParaRPr kumimoji="1" lang="ja-JP" altLang="en-US"/>
          </a:p>
        </p:txBody>
      </p:sp>
      <p:sp>
        <p:nvSpPr>
          <p:cNvPr id="3" name="四角形: 角を丸くする 2">
            <a:extLst>
              <a:ext uri="{FF2B5EF4-FFF2-40B4-BE49-F238E27FC236}">
                <a16:creationId xmlns:a16="http://schemas.microsoft.com/office/drawing/2014/main" id="{69E92ED1-32C8-4929-B3F2-A4A5B3B51687}"/>
              </a:ext>
            </a:extLst>
          </p:cNvPr>
          <p:cNvSpPr/>
          <p:nvPr/>
        </p:nvSpPr>
        <p:spPr>
          <a:xfrm>
            <a:off x="147320" y="4189362"/>
            <a:ext cx="4027454" cy="1898727"/>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143">
            <a:extLst>
              <a:ext uri="{FF2B5EF4-FFF2-40B4-BE49-F238E27FC236}">
                <a16:creationId xmlns:a16="http://schemas.microsoft.com/office/drawing/2014/main" id="{2C135930-AD10-4597-A77C-864D3683A07B}"/>
              </a:ext>
            </a:extLst>
          </p:cNvPr>
          <p:cNvSpPr/>
          <p:nvPr/>
        </p:nvSpPr>
        <p:spPr>
          <a:xfrm>
            <a:off x="110835" y="658732"/>
            <a:ext cx="8968883"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BEBB8033-CADC-44FD-A44F-CF52DD745C68}"/>
              </a:ext>
            </a:extLst>
          </p:cNvPr>
          <p:cNvSpPr/>
          <p:nvPr/>
        </p:nvSpPr>
        <p:spPr>
          <a:xfrm>
            <a:off x="212592" y="982353"/>
            <a:ext cx="8820573" cy="82479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大阪府が管理している公園は、１９公園１００８．７</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あり、受変電設備、自家発電設備、排水等ポンプ設備、親水設備などの設備を管理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83B20187-9B3C-4365-AF6A-66B50A0407A7}"/>
              </a:ext>
            </a:extLst>
          </p:cNvPr>
          <p:cNvSpPr/>
          <p:nvPr/>
        </p:nvSpPr>
        <p:spPr>
          <a:xfrm>
            <a:off x="4227952" y="4590100"/>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③損傷等級区分</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角丸四角形 143">
            <a:extLst>
              <a:ext uri="{FF2B5EF4-FFF2-40B4-BE49-F238E27FC236}">
                <a16:creationId xmlns:a16="http://schemas.microsoft.com/office/drawing/2014/main" id="{D8CC73D0-E852-463E-BFED-EAB818D9E1D2}"/>
              </a:ext>
            </a:extLst>
          </p:cNvPr>
          <p:cNvSpPr/>
          <p:nvPr/>
        </p:nvSpPr>
        <p:spPr>
          <a:xfrm>
            <a:off x="4206223" y="3673470"/>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②主な腐食状況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 name="角丸四角形 143">
            <a:extLst>
              <a:ext uri="{FF2B5EF4-FFF2-40B4-BE49-F238E27FC236}">
                <a16:creationId xmlns:a16="http://schemas.microsoft.com/office/drawing/2014/main" id="{FCC167A3-D06F-416A-B2F4-0C93C8BEC569}"/>
              </a:ext>
            </a:extLst>
          </p:cNvPr>
          <p:cNvSpPr/>
          <p:nvPr/>
        </p:nvSpPr>
        <p:spPr>
          <a:xfrm>
            <a:off x="32447" y="3974954"/>
            <a:ext cx="2046578" cy="3974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①点検及び実施頻度</a:t>
            </a:r>
          </a:p>
        </p:txBody>
      </p:sp>
      <p:graphicFrame>
        <p:nvGraphicFramePr>
          <p:cNvPr id="11" name="表 4">
            <a:extLst>
              <a:ext uri="{FF2B5EF4-FFF2-40B4-BE49-F238E27FC236}">
                <a16:creationId xmlns:a16="http://schemas.microsoft.com/office/drawing/2014/main" id="{4DA912C5-A0F6-4EA1-B395-939367CFF82D}"/>
              </a:ext>
            </a:extLst>
          </p:cNvPr>
          <p:cNvGraphicFramePr>
            <a:graphicFrameLocks noGrp="1"/>
          </p:cNvGraphicFramePr>
          <p:nvPr/>
        </p:nvGraphicFramePr>
        <p:xfrm>
          <a:off x="293181" y="1662438"/>
          <a:ext cx="3355150" cy="1496060"/>
        </p:xfrm>
        <a:graphic>
          <a:graphicData uri="http://schemas.openxmlformats.org/drawingml/2006/table">
            <a:tbl>
              <a:tblPr firstRow="1" bandRow="1">
                <a:tableStyleId>{5C22544A-7EE6-4342-B048-85BDC9FD1C3A}</a:tableStyleId>
              </a:tblPr>
              <a:tblGrid>
                <a:gridCol w="1970967">
                  <a:extLst>
                    <a:ext uri="{9D8B030D-6E8A-4147-A177-3AD203B41FA5}">
                      <a16:colId xmlns:a16="http://schemas.microsoft.com/office/drawing/2014/main" val="1347589388"/>
                    </a:ext>
                  </a:extLst>
                </a:gridCol>
                <a:gridCol w="1384183">
                  <a:extLst>
                    <a:ext uri="{9D8B030D-6E8A-4147-A177-3AD203B41FA5}">
                      <a16:colId xmlns:a16="http://schemas.microsoft.com/office/drawing/2014/main" val="1191293119"/>
                    </a:ext>
                  </a:extLst>
                </a:gridCol>
              </a:tblGrid>
              <a:tr h="370840">
                <a:tc>
                  <a:txBody>
                    <a:bodyPr/>
                    <a:lstStyle/>
                    <a:p>
                      <a:pPr algn="ctr"/>
                      <a:r>
                        <a:rPr kumimoji="1" lang="ja-JP" altLang="en-US" sz="1050" dirty="0"/>
                        <a:t>主な対象設備</a:t>
                      </a:r>
                    </a:p>
                  </a:txBody>
                  <a:tcPr anchor="ctr" anchorCtr="1"/>
                </a:tc>
                <a:tc>
                  <a:txBody>
                    <a:bodyPr/>
                    <a:lstStyle/>
                    <a:p>
                      <a:pPr algn="ctr"/>
                      <a:r>
                        <a:rPr kumimoji="1" lang="ja-JP" altLang="en-US" sz="1050" dirty="0"/>
                        <a:t>施設数</a:t>
                      </a:r>
                    </a:p>
                  </a:txBody>
                  <a:tcPr anchor="ctr" anchorCtr="1"/>
                </a:tc>
                <a:extLst>
                  <a:ext uri="{0D108BD9-81ED-4DB2-BD59-A6C34878D82A}">
                    <a16:rowId xmlns:a16="http://schemas.microsoft.com/office/drawing/2014/main" val="4108251872"/>
                  </a:ext>
                </a:extLst>
              </a:tr>
              <a:tr h="370840">
                <a:tc>
                  <a:txBody>
                    <a:bodyPr/>
                    <a:lstStyle/>
                    <a:p>
                      <a:r>
                        <a:rPr kumimoji="1" lang="ja-JP" altLang="en-US" sz="1050" dirty="0"/>
                        <a:t>受変電設備</a:t>
                      </a:r>
                    </a:p>
                  </a:txBody>
                  <a:tcPr anchor="ctr" anchorCtr="1"/>
                </a:tc>
                <a:tc>
                  <a:txBody>
                    <a:bodyPr/>
                    <a:lstStyle/>
                    <a:p>
                      <a:pPr algn="r"/>
                      <a:r>
                        <a:rPr kumimoji="1" lang="ja-JP" altLang="en-US" sz="1050" dirty="0"/>
                        <a:t>６３基</a:t>
                      </a:r>
                    </a:p>
                  </a:txBody>
                  <a:tcPr anchor="ctr" anchorCtr="1"/>
                </a:tc>
                <a:extLst>
                  <a:ext uri="{0D108BD9-81ED-4DB2-BD59-A6C34878D82A}">
                    <a16:rowId xmlns:a16="http://schemas.microsoft.com/office/drawing/2014/main" val="2479341423"/>
                  </a:ext>
                </a:extLst>
              </a:tr>
              <a:tr h="241456">
                <a:tc>
                  <a:txBody>
                    <a:bodyPr/>
                    <a:lstStyle/>
                    <a:p>
                      <a:r>
                        <a:rPr kumimoji="1" lang="ja-JP" altLang="en-US" sz="1050" dirty="0"/>
                        <a:t>自家発電設備</a:t>
                      </a:r>
                    </a:p>
                  </a:txBody>
                  <a:tcPr anchor="ctr" anchorCtr="1"/>
                </a:tc>
                <a:tc>
                  <a:txBody>
                    <a:bodyPr/>
                    <a:lstStyle/>
                    <a:p>
                      <a:pPr algn="r"/>
                      <a:r>
                        <a:rPr kumimoji="1" lang="ja-JP" altLang="en-US" sz="1050" dirty="0"/>
                        <a:t>２５基</a:t>
                      </a:r>
                    </a:p>
                  </a:txBody>
                  <a:tcPr anchor="ctr" anchorCtr="1"/>
                </a:tc>
                <a:extLst>
                  <a:ext uri="{0D108BD9-81ED-4DB2-BD59-A6C34878D82A}">
                    <a16:rowId xmlns:a16="http://schemas.microsoft.com/office/drawing/2014/main" val="1875244365"/>
                  </a:ext>
                </a:extLst>
              </a:tr>
              <a:tr h="242147">
                <a:tc>
                  <a:txBody>
                    <a:bodyPr/>
                    <a:lstStyle/>
                    <a:p>
                      <a:r>
                        <a:rPr kumimoji="1" lang="ja-JP" altLang="en-US" sz="1050" dirty="0"/>
                        <a:t>排水等ポンプ設備</a:t>
                      </a:r>
                    </a:p>
                  </a:txBody>
                  <a:tcPr anchor="ctr" anchorCtr="1"/>
                </a:tc>
                <a:tc>
                  <a:txBody>
                    <a:bodyPr/>
                    <a:lstStyle/>
                    <a:p>
                      <a:pPr algn="r"/>
                      <a:r>
                        <a:rPr kumimoji="1" lang="ja-JP" altLang="en-US" sz="1050" dirty="0"/>
                        <a:t>４４基</a:t>
                      </a:r>
                    </a:p>
                  </a:txBody>
                  <a:tcPr anchor="ctr" anchorCtr="1"/>
                </a:tc>
                <a:extLst>
                  <a:ext uri="{0D108BD9-81ED-4DB2-BD59-A6C34878D82A}">
                    <a16:rowId xmlns:a16="http://schemas.microsoft.com/office/drawing/2014/main" val="1131685956"/>
                  </a:ext>
                </a:extLst>
              </a:tr>
              <a:tr h="182880">
                <a:tc>
                  <a:txBody>
                    <a:bodyPr/>
                    <a:lstStyle/>
                    <a:p>
                      <a:r>
                        <a:rPr kumimoji="1" lang="ja-JP" altLang="en-US" sz="1050" dirty="0"/>
                        <a:t>親水設備</a:t>
                      </a:r>
                    </a:p>
                  </a:txBody>
                  <a:tcPr anchor="ctr" anchorCtr="1"/>
                </a:tc>
                <a:tc>
                  <a:txBody>
                    <a:bodyPr/>
                    <a:lstStyle/>
                    <a:p>
                      <a:pPr algn="ctr"/>
                      <a:r>
                        <a:rPr kumimoji="1" lang="ja-JP" altLang="en-US" sz="1050" dirty="0"/>
                        <a:t>１４基</a:t>
                      </a:r>
                    </a:p>
                  </a:txBody>
                  <a:tcPr anchor="ctr" anchorCtr="1"/>
                </a:tc>
                <a:extLst>
                  <a:ext uri="{0D108BD9-81ED-4DB2-BD59-A6C34878D82A}">
                    <a16:rowId xmlns:a16="http://schemas.microsoft.com/office/drawing/2014/main" val="751354181"/>
                  </a:ext>
                </a:extLst>
              </a:tr>
            </a:tbl>
          </a:graphicData>
        </a:graphic>
      </p:graphicFrame>
      <p:sp>
        <p:nvSpPr>
          <p:cNvPr id="12" name="フローチャート : 代替処理 38">
            <a:extLst>
              <a:ext uri="{FF2B5EF4-FFF2-40B4-BE49-F238E27FC236}">
                <a16:creationId xmlns:a16="http://schemas.microsoft.com/office/drawing/2014/main" id="{A030EA7F-3091-4D66-B6EF-D4D4D9898344}"/>
              </a:ext>
            </a:extLst>
          </p:cNvPr>
          <p:cNvSpPr/>
          <p:nvPr/>
        </p:nvSpPr>
        <p:spPr>
          <a:xfrm>
            <a:off x="233679" y="4283749"/>
            <a:ext cx="509303" cy="34737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a:t>
            </a:r>
          </a:p>
        </p:txBody>
      </p:sp>
      <p:sp>
        <p:nvSpPr>
          <p:cNvPr id="13" name="フローチャート : 代替処理 72">
            <a:extLst>
              <a:ext uri="{FF2B5EF4-FFF2-40B4-BE49-F238E27FC236}">
                <a16:creationId xmlns:a16="http://schemas.microsoft.com/office/drawing/2014/main" id="{67EFB89C-7EC5-4A6F-8A99-F0B0959DA219}"/>
              </a:ext>
            </a:extLst>
          </p:cNvPr>
          <p:cNvSpPr/>
          <p:nvPr/>
        </p:nvSpPr>
        <p:spPr>
          <a:xfrm>
            <a:off x="792269" y="4284699"/>
            <a:ext cx="886622" cy="34642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フローチャート : 代替処理 76">
            <a:extLst>
              <a:ext uri="{FF2B5EF4-FFF2-40B4-BE49-F238E27FC236}">
                <a16:creationId xmlns:a16="http://schemas.microsoft.com/office/drawing/2014/main" id="{FD9D8CA8-B8DE-42BC-9A39-D2CA2B6DDD8A}"/>
              </a:ext>
            </a:extLst>
          </p:cNvPr>
          <p:cNvSpPr/>
          <p:nvPr/>
        </p:nvSpPr>
        <p:spPr>
          <a:xfrm>
            <a:off x="2555640" y="4279865"/>
            <a:ext cx="532818"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頻度</a:t>
            </a:r>
          </a:p>
        </p:txBody>
      </p:sp>
      <p:sp>
        <p:nvSpPr>
          <p:cNvPr id="15" name="フローチャート : 代替処理 78">
            <a:extLst>
              <a:ext uri="{FF2B5EF4-FFF2-40B4-BE49-F238E27FC236}">
                <a16:creationId xmlns:a16="http://schemas.microsoft.com/office/drawing/2014/main" id="{AE573771-4B1A-477D-860D-CA1A430E428B}"/>
              </a:ext>
            </a:extLst>
          </p:cNvPr>
          <p:cNvSpPr/>
          <p:nvPr/>
        </p:nvSpPr>
        <p:spPr>
          <a:xfrm>
            <a:off x="233678" y="4690431"/>
            <a:ext cx="509305"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ローチャート : 代替処理 79">
            <a:extLst>
              <a:ext uri="{FF2B5EF4-FFF2-40B4-BE49-F238E27FC236}">
                <a16:creationId xmlns:a16="http://schemas.microsoft.com/office/drawing/2014/main" id="{2E7D4C15-A74A-4501-A0FB-47D7E0EF8914}"/>
              </a:ext>
            </a:extLst>
          </p:cNvPr>
          <p:cNvSpPr/>
          <p:nvPr/>
        </p:nvSpPr>
        <p:spPr>
          <a:xfrm>
            <a:off x="775217" y="4686724"/>
            <a:ext cx="90367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代替処理 80">
            <a:extLst>
              <a:ext uri="{FF2B5EF4-FFF2-40B4-BE49-F238E27FC236}">
                <a16:creationId xmlns:a16="http://schemas.microsoft.com/office/drawing/2014/main" id="{B16C84B3-12C7-410F-B819-C0CD76A8D6DB}"/>
              </a:ext>
            </a:extLst>
          </p:cNvPr>
          <p:cNvSpPr/>
          <p:nvPr/>
        </p:nvSpPr>
        <p:spPr>
          <a:xfrm>
            <a:off x="1732338" y="4694325"/>
            <a:ext cx="769855"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状況の点検</a:t>
            </a:r>
          </a:p>
        </p:txBody>
      </p:sp>
      <p:sp>
        <p:nvSpPr>
          <p:cNvPr id="18" name="フローチャート : 代替処理 81">
            <a:extLst>
              <a:ext uri="{FF2B5EF4-FFF2-40B4-BE49-F238E27FC236}">
                <a16:creationId xmlns:a16="http://schemas.microsoft.com/office/drawing/2014/main" id="{DB60ACA0-A0E5-44D1-ACE4-2C3BDDB00A9C}"/>
              </a:ext>
            </a:extLst>
          </p:cNvPr>
          <p:cNvSpPr/>
          <p:nvPr/>
        </p:nvSpPr>
        <p:spPr>
          <a:xfrm>
            <a:off x="2555640" y="4685608"/>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9" name="フローチャート : 代替処理 82">
            <a:extLst>
              <a:ext uri="{FF2B5EF4-FFF2-40B4-BE49-F238E27FC236}">
                <a16:creationId xmlns:a16="http://schemas.microsoft.com/office/drawing/2014/main" id="{1877FE6F-EDFE-40E2-8162-9F658A2370D7}"/>
              </a:ext>
            </a:extLst>
          </p:cNvPr>
          <p:cNvSpPr/>
          <p:nvPr/>
        </p:nvSpPr>
        <p:spPr>
          <a:xfrm>
            <a:off x="3117729" y="4673528"/>
            <a:ext cx="914861" cy="85528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受変電設備</a:t>
            </a:r>
            <a:r>
              <a:rPr kumimoji="1" lang="ja-JP" altLang="en-US" sz="800" b="0" i="0" u="none" strike="noStrike" kern="1200" dirty="0">
                <a:solidFill>
                  <a:schemeClr val="tx1"/>
                </a:solidFill>
                <a:effectLst/>
                <a:latin typeface="Trebuchet MS" panose="020B0603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自家発電設備</a:t>
            </a:r>
            <a:r>
              <a:rPr kumimoji="1" lang="ja-JP" altLang="en-US" sz="800" b="0" i="0" u="none" strike="noStrike" kern="1200" dirty="0">
                <a:solidFill>
                  <a:schemeClr val="tx1"/>
                </a:solidFill>
                <a:effectLst/>
                <a:latin typeface="Trebuchet MS" panose="020B0603020202020204" pitchFamily="34" charset="0"/>
              </a:rPr>
              <a:t>　</a:t>
            </a:r>
            <a:endParaRPr kumimoji="1" lang="en-US" altLang="ja-JP" sz="800" b="0" i="0" u="none" strike="noStrike" kern="1200" dirty="0">
              <a:solidFill>
                <a:schemeClr val="tx1"/>
              </a:solidFill>
              <a:effectLst/>
              <a:latin typeface="Trebuchet MS" panose="020B0603020202020204" pitchFamily="34" charset="0"/>
            </a:endParaRPr>
          </a:p>
          <a:p>
            <a:pPr marL="0" algn="l" rtl="0" eaLnBrk="1" fontAlgn="t" latinLnBrk="0" hangingPunct="1">
              <a:lnSpc>
                <a:spcPct val="150000"/>
              </a:lnSpc>
              <a:spcBef>
                <a:spcPts val="0"/>
              </a:spcBef>
              <a:spcAft>
                <a:spcPts val="0"/>
              </a:spcAft>
            </a:pPr>
            <a:r>
              <a:rPr lang="ja-JP" altLang="en-US" sz="800" dirty="0">
                <a:solidFill>
                  <a:schemeClr val="tx1"/>
                </a:solidFill>
                <a:latin typeface="Trebuchet MS" panose="020B0603020202020204" pitchFamily="34" charset="0"/>
              </a:rPr>
              <a:t>　　８８施設</a:t>
            </a:r>
            <a:endParaRPr lang="ja-JP" altLang="ja-JP" sz="800" b="0" i="0" u="none" strike="noStrike" dirty="0">
              <a:solidFill>
                <a:schemeClr val="tx1"/>
              </a:solidFill>
              <a:effectLst/>
              <a:latin typeface="Arial" panose="020B0604020202020204" pitchFamily="34" charset="0"/>
            </a:endParaRPr>
          </a:p>
        </p:txBody>
      </p:sp>
      <p:sp>
        <p:nvSpPr>
          <p:cNvPr id="20" name="フローチャート : 代替処理 82">
            <a:extLst>
              <a:ext uri="{FF2B5EF4-FFF2-40B4-BE49-F238E27FC236}">
                <a16:creationId xmlns:a16="http://schemas.microsoft.com/office/drawing/2014/main" id="{C69F2255-3F78-4434-8C56-F1FA233CE138}"/>
              </a:ext>
            </a:extLst>
          </p:cNvPr>
          <p:cNvSpPr/>
          <p:nvPr/>
        </p:nvSpPr>
        <p:spPr>
          <a:xfrm>
            <a:off x="3141906" y="5611041"/>
            <a:ext cx="866510" cy="3822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lnSpc>
                <a:spcPct val="150000"/>
              </a:lnSpc>
              <a:spcBef>
                <a:spcPts val="0"/>
              </a:spcBef>
              <a:spcAft>
                <a:spcPts val="0"/>
              </a:spcAft>
            </a:pPr>
            <a:r>
              <a:rPr kumimoji="1" lang="ja-JP" altLang="ja-JP" sz="500" i="0" u="none" strike="noStrike" kern="1200" dirty="0">
                <a:solidFill>
                  <a:schemeClr val="tx1"/>
                </a:solidFill>
                <a:effectLst/>
                <a:latin typeface="Trebuchet MS" panose="020B0603020202020204" pitchFamily="34" charset="0"/>
              </a:rPr>
              <a:t>親水設備</a:t>
            </a:r>
            <a:r>
              <a:rPr kumimoji="1" lang="ja-JP" altLang="en-US" sz="500" i="0" u="none" strike="noStrike" kern="1200" dirty="0">
                <a:solidFill>
                  <a:schemeClr val="tx1"/>
                </a:solidFill>
                <a:effectLst/>
                <a:latin typeface="Trebuchet MS" panose="020B0603020202020204" pitchFamily="34" charset="0"/>
              </a:rPr>
              <a:t>　　　</a:t>
            </a:r>
            <a:endParaRPr lang="ja-JP" altLang="ja-JP" sz="50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en-US" sz="500" b="0" i="0" u="none" strike="noStrike" kern="1200" dirty="0">
                <a:solidFill>
                  <a:schemeClr val="tx1"/>
                </a:solidFill>
                <a:effectLst/>
                <a:latin typeface="Trebuchet MS" panose="020B0603020202020204" pitchFamily="34" charset="0"/>
              </a:rPr>
              <a:t>　</a:t>
            </a:r>
            <a:r>
              <a:rPr kumimoji="1" lang="ja-JP" altLang="ja-JP" sz="500" b="0" i="0" u="none" strike="noStrike" kern="1200" dirty="0">
                <a:solidFill>
                  <a:schemeClr val="tx1"/>
                </a:solidFill>
                <a:effectLst/>
                <a:latin typeface="Trebuchet MS" panose="020B0603020202020204" pitchFamily="34" charset="0"/>
              </a:rPr>
              <a:t>排水</a:t>
            </a:r>
            <a:r>
              <a:rPr kumimoji="1" lang="ja-JP" altLang="en-US" sz="500" b="0" i="0" u="none" strike="noStrike" kern="1200" dirty="0">
                <a:solidFill>
                  <a:schemeClr val="tx1"/>
                </a:solidFill>
                <a:effectLst/>
                <a:latin typeface="Trebuchet MS" panose="020B0603020202020204" pitchFamily="34" charset="0"/>
              </a:rPr>
              <a:t>等ポンプ</a:t>
            </a:r>
            <a:r>
              <a:rPr kumimoji="1" lang="ja-JP" altLang="ja-JP" sz="500" b="0" i="0" u="none" strike="noStrike" kern="1200" dirty="0">
                <a:solidFill>
                  <a:schemeClr val="tx1"/>
                </a:solidFill>
                <a:effectLst/>
                <a:latin typeface="Trebuchet MS" panose="020B0603020202020204" pitchFamily="34" charset="0"/>
              </a:rPr>
              <a:t>設備</a:t>
            </a:r>
            <a:endParaRPr kumimoji="1" lang="en-US" altLang="ja-JP" sz="500" b="0" i="0" u="none" strike="noStrike" kern="1200" dirty="0">
              <a:solidFill>
                <a:schemeClr val="tx1"/>
              </a:solidFill>
              <a:effectLst/>
              <a:latin typeface="Trebuchet MS" panose="020B0603020202020204" pitchFamily="34" charset="0"/>
            </a:endParaRPr>
          </a:p>
          <a:p>
            <a:pPr marL="0" algn="l" rtl="0" eaLnBrk="1" fontAlgn="t" latinLnBrk="0" hangingPunct="1">
              <a:lnSpc>
                <a:spcPct val="150000"/>
              </a:lnSpc>
              <a:spcBef>
                <a:spcPts val="0"/>
              </a:spcBef>
              <a:spcAft>
                <a:spcPts val="0"/>
              </a:spcAft>
            </a:pPr>
            <a:r>
              <a:rPr lang="ja-JP" altLang="en-US" sz="500" dirty="0">
                <a:solidFill>
                  <a:schemeClr val="tx1"/>
                </a:solidFill>
                <a:latin typeface="Trebuchet MS" panose="020B0603020202020204" pitchFamily="34" charset="0"/>
              </a:rPr>
              <a:t>６０施設</a:t>
            </a:r>
            <a:r>
              <a:rPr kumimoji="1" lang="ja-JP" altLang="en-US" sz="500" b="0" i="0" u="none" strike="noStrike" kern="1200" dirty="0">
                <a:solidFill>
                  <a:schemeClr val="tx1"/>
                </a:solidFill>
                <a:effectLst/>
                <a:latin typeface="Trebuchet MS" panose="020B0603020202020204" pitchFamily="34" charset="0"/>
              </a:rPr>
              <a:t>　　　</a:t>
            </a:r>
            <a:endParaRPr lang="ja-JP" altLang="ja-JP" sz="500" b="0" i="0" u="none" strike="noStrike" dirty="0">
              <a:solidFill>
                <a:schemeClr val="tx1"/>
              </a:solidFill>
              <a:effectLst/>
              <a:latin typeface="Arial" panose="020B0604020202020204" pitchFamily="34" charset="0"/>
            </a:endParaRPr>
          </a:p>
        </p:txBody>
      </p:sp>
      <p:sp>
        <p:nvSpPr>
          <p:cNvPr id="21" name="フローチャート : 代替処理 78">
            <a:extLst>
              <a:ext uri="{FF2B5EF4-FFF2-40B4-BE49-F238E27FC236}">
                <a16:creationId xmlns:a16="http://schemas.microsoft.com/office/drawing/2014/main" id="{17E3F6F1-1F35-4149-9647-2CCC237BCCAD}"/>
              </a:ext>
            </a:extLst>
          </p:cNvPr>
          <p:cNvSpPr/>
          <p:nvPr/>
        </p:nvSpPr>
        <p:spPr>
          <a:xfrm>
            <a:off x="233677" y="5127314"/>
            <a:ext cx="518629"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フローチャート : 代替処理 78">
            <a:extLst>
              <a:ext uri="{FF2B5EF4-FFF2-40B4-BE49-F238E27FC236}">
                <a16:creationId xmlns:a16="http://schemas.microsoft.com/office/drawing/2014/main" id="{71280327-E35E-4B7B-A489-073497277F51}"/>
              </a:ext>
            </a:extLst>
          </p:cNvPr>
          <p:cNvSpPr/>
          <p:nvPr/>
        </p:nvSpPr>
        <p:spPr>
          <a:xfrm>
            <a:off x="233677" y="5611041"/>
            <a:ext cx="518630"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ローチャート : 代替処理 75">
            <a:extLst>
              <a:ext uri="{FF2B5EF4-FFF2-40B4-BE49-F238E27FC236}">
                <a16:creationId xmlns:a16="http://schemas.microsoft.com/office/drawing/2014/main" id="{C3A32076-2CEF-49ED-ABCF-800D34525693}"/>
              </a:ext>
            </a:extLst>
          </p:cNvPr>
          <p:cNvSpPr/>
          <p:nvPr/>
        </p:nvSpPr>
        <p:spPr>
          <a:xfrm>
            <a:off x="1732338" y="4284699"/>
            <a:ext cx="769855" cy="36259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24" name="フローチャート : 代替処理 80">
            <a:extLst>
              <a:ext uri="{FF2B5EF4-FFF2-40B4-BE49-F238E27FC236}">
                <a16:creationId xmlns:a16="http://schemas.microsoft.com/office/drawing/2014/main" id="{71D466D5-D598-489D-9C78-72EDCA8668D5}"/>
              </a:ext>
            </a:extLst>
          </p:cNvPr>
          <p:cNvSpPr/>
          <p:nvPr/>
        </p:nvSpPr>
        <p:spPr>
          <a:xfrm>
            <a:off x="1732338" y="5162406"/>
            <a:ext cx="769855"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25" name="フローチャート : 代替処理 80">
            <a:extLst>
              <a:ext uri="{FF2B5EF4-FFF2-40B4-BE49-F238E27FC236}">
                <a16:creationId xmlns:a16="http://schemas.microsoft.com/office/drawing/2014/main" id="{69929E2E-A21C-47E1-A763-9E71FBBAB21B}"/>
              </a:ext>
            </a:extLst>
          </p:cNvPr>
          <p:cNvSpPr/>
          <p:nvPr/>
        </p:nvSpPr>
        <p:spPr>
          <a:xfrm>
            <a:off x="1736927" y="5631207"/>
            <a:ext cx="760676"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動作確認</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フローチャート : 代替処理 81">
            <a:extLst>
              <a:ext uri="{FF2B5EF4-FFF2-40B4-BE49-F238E27FC236}">
                <a16:creationId xmlns:a16="http://schemas.microsoft.com/office/drawing/2014/main" id="{F1885B09-B804-46B0-9956-2FCF6621B772}"/>
              </a:ext>
            </a:extLst>
          </p:cNvPr>
          <p:cNvSpPr/>
          <p:nvPr/>
        </p:nvSpPr>
        <p:spPr>
          <a:xfrm>
            <a:off x="2559218" y="5149037"/>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7" name="フローチャート : 代替処理 81">
            <a:extLst>
              <a:ext uri="{FF2B5EF4-FFF2-40B4-BE49-F238E27FC236}">
                <a16:creationId xmlns:a16="http://schemas.microsoft.com/office/drawing/2014/main" id="{4A7FC5D8-25C5-4056-BE96-60807F1911ED}"/>
              </a:ext>
            </a:extLst>
          </p:cNvPr>
          <p:cNvSpPr/>
          <p:nvPr/>
        </p:nvSpPr>
        <p:spPr>
          <a:xfrm>
            <a:off x="2555639" y="5613754"/>
            <a:ext cx="532818" cy="39251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8" name="フローチャート : 代替処理 76">
            <a:extLst>
              <a:ext uri="{FF2B5EF4-FFF2-40B4-BE49-F238E27FC236}">
                <a16:creationId xmlns:a16="http://schemas.microsoft.com/office/drawing/2014/main" id="{E0E543C6-8B43-4DD1-9C8E-98C1D711569F}"/>
              </a:ext>
            </a:extLst>
          </p:cNvPr>
          <p:cNvSpPr/>
          <p:nvPr/>
        </p:nvSpPr>
        <p:spPr>
          <a:xfrm>
            <a:off x="3141905" y="4279865"/>
            <a:ext cx="866510" cy="351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30" name="角丸四角形 143">
            <a:extLst>
              <a:ext uri="{FF2B5EF4-FFF2-40B4-BE49-F238E27FC236}">
                <a16:creationId xmlns:a16="http://schemas.microsoft.com/office/drawing/2014/main" id="{5FC06F99-7FBA-4D00-BF44-A4AF5B03EDD8}"/>
              </a:ext>
            </a:extLst>
          </p:cNvPr>
          <p:cNvSpPr/>
          <p:nvPr/>
        </p:nvSpPr>
        <p:spPr>
          <a:xfrm>
            <a:off x="4228221" y="4780219"/>
            <a:ext cx="4616558" cy="4182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200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管理水準は、施設の安全性や快適性を考慮して健全度</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判定以上とし、</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判定以下について、補修等の候補施設として順次対応を行っている。維持管理手法は、設備の設置目的や特性に応じて決定を行っている。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79">
            <a:extLst>
              <a:ext uri="{FF2B5EF4-FFF2-40B4-BE49-F238E27FC236}">
                <a16:creationId xmlns:a16="http://schemas.microsoft.com/office/drawing/2014/main" id="{4B62A0F7-A0C2-4943-AFC0-D052E1B74381}"/>
              </a:ext>
            </a:extLst>
          </p:cNvPr>
          <p:cNvSpPr/>
          <p:nvPr/>
        </p:nvSpPr>
        <p:spPr>
          <a:xfrm>
            <a:off x="784427" y="5149037"/>
            <a:ext cx="89446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フローチャート : 代替処理 79">
            <a:extLst>
              <a:ext uri="{FF2B5EF4-FFF2-40B4-BE49-F238E27FC236}">
                <a16:creationId xmlns:a16="http://schemas.microsoft.com/office/drawing/2014/main" id="{4E4E6C15-8543-4C8A-B9CE-D724B2639B97}"/>
              </a:ext>
            </a:extLst>
          </p:cNvPr>
          <p:cNvSpPr/>
          <p:nvPr/>
        </p:nvSpPr>
        <p:spPr>
          <a:xfrm>
            <a:off x="785756" y="5615970"/>
            <a:ext cx="893135"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（指定管理者・入札）</a:t>
            </a:r>
            <a:endParaRPr kumimoji="1"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AFE48983-D77E-4724-B927-72B7BD1D6DFB}"/>
              </a:ext>
            </a:extLst>
          </p:cNvPr>
          <p:cNvSpPr txBox="1"/>
          <p:nvPr/>
        </p:nvSpPr>
        <p:spPr>
          <a:xfrm>
            <a:off x="459670" y="6130495"/>
            <a:ext cx="3534942"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入札：一般競争入札、総合：一般競争入札（総合評価落札方式）、随契：随意契約</a:t>
            </a:r>
          </a:p>
        </p:txBody>
      </p:sp>
      <p:pic>
        <p:nvPicPr>
          <p:cNvPr id="34" name="Picture 34">
            <a:extLst>
              <a:ext uri="{FF2B5EF4-FFF2-40B4-BE49-F238E27FC236}">
                <a16:creationId xmlns:a16="http://schemas.microsoft.com/office/drawing/2014/main" id="{FAF9C65D-E63F-4C9B-91E6-209FBEB7A1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666" y="3937417"/>
            <a:ext cx="995331" cy="668369"/>
          </a:xfrm>
          <a:prstGeom prst="rect">
            <a:avLst/>
          </a:prstGeom>
          <a:noFill/>
          <a:ln w="9525">
            <a:noFill/>
            <a:miter lim="800000"/>
            <a:headEnd/>
            <a:tailEnd/>
          </a:ln>
          <a:effectLst/>
        </p:spPr>
      </p:pic>
      <p:sp>
        <p:nvSpPr>
          <p:cNvPr id="35" name="テキスト ボックス 39">
            <a:extLst>
              <a:ext uri="{FF2B5EF4-FFF2-40B4-BE49-F238E27FC236}">
                <a16:creationId xmlns:a16="http://schemas.microsoft.com/office/drawing/2014/main" id="{C36EBB9C-BF14-41F9-B2F2-40462442758F}"/>
              </a:ext>
            </a:extLst>
          </p:cNvPr>
          <p:cNvSpPr txBox="1"/>
          <p:nvPr/>
        </p:nvSpPr>
        <p:spPr>
          <a:xfrm>
            <a:off x="4454878" y="4108007"/>
            <a:ext cx="952500" cy="320040"/>
          </a:xfrm>
          <a:prstGeom prst="rect">
            <a:avLst/>
          </a:prstGeom>
          <a:noFill/>
        </p:spPr>
        <p:txBody>
          <a:bodyPr wrap="square" rtlCol="0">
            <a:spAutoFit/>
          </a:bodyPr>
          <a:lstStyle/>
          <a:p>
            <a:r>
              <a:rPr lang="ja-JP"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受変電設備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36" name="Picture 5">
            <a:extLst>
              <a:ext uri="{FF2B5EF4-FFF2-40B4-BE49-F238E27FC236}">
                <a16:creationId xmlns:a16="http://schemas.microsoft.com/office/drawing/2014/main" id="{E8F527F9-1681-475A-9BE0-F788832EE4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780" y="3945406"/>
            <a:ext cx="927346" cy="66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64">
            <a:extLst>
              <a:ext uri="{FF2B5EF4-FFF2-40B4-BE49-F238E27FC236}">
                <a16:creationId xmlns:a16="http://schemas.microsoft.com/office/drawing/2014/main" id="{32F4F15D-6C1A-4FB4-BFE0-5F73CC7F4409}"/>
              </a:ext>
            </a:extLst>
          </p:cNvPr>
          <p:cNvSpPr txBox="1"/>
          <p:nvPr/>
        </p:nvSpPr>
        <p:spPr>
          <a:xfrm>
            <a:off x="7956752" y="4107819"/>
            <a:ext cx="1027430" cy="320040"/>
          </a:xfrm>
          <a:prstGeom prst="rect">
            <a:avLst/>
          </a:prstGeom>
          <a:noFill/>
        </p:spPr>
        <p:txBody>
          <a:bodyPr wrap="square" rtlCol="0">
            <a:spAutoFit/>
          </a:bodyPr>
          <a:lstStyle/>
          <a:p>
            <a:r>
              <a:rPr lang="ja-JP" sz="105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プール設備</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aphicFrame>
        <p:nvGraphicFramePr>
          <p:cNvPr id="38" name="表 37">
            <a:extLst>
              <a:ext uri="{FF2B5EF4-FFF2-40B4-BE49-F238E27FC236}">
                <a16:creationId xmlns:a16="http://schemas.microsoft.com/office/drawing/2014/main" id="{A7F5D5C8-8ECB-4E2B-9F73-F0E31B5E0F54}"/>
              </a:ext>
            </a:extLst>
          </p:cNvPr>
          <p:cNvGraphicFramePr>
            <a:graphicFrameLocks noGrp="1"/>
          </p:cNvGraphicFramePr>
          <p:nvPr/>
        </p:nvGraphicFramePr>
        <p:xfrm>
          <a:off x="4300935" y="5138556"/>
          <a:ext cx="4705817" cy="1450866"/>
        </p:xfrm>
        <a:graphic>
          <a:graphicData uri="http://schemas.openxmlformats.org/drawingml/2006/table">
            <a:tbl>
              <a:tblPr firstRow="1" firstCol="1" bandRow="1">
                <a:tableStyleId>{21E4AEA4-8DFA-4A89-87EB-49C32662AFE0}</a:tableStyleId>
              </a:tblPr>
              <a:tblGrid>
                <a:gridCol w="530479">
                  <a:extLst>
                    <a:ext uri="{9D8B030D-6E8A-4147-A177-3AD203B41FA5}">
                      <a16:colId xmlns:a16="http://schemas.microsoft.com/office/drawing/2014/main" val="1457678222"/>
                    </a:ext>
                  </a:extLst>
                </a:gridCol>
                <a:gridCol w="262593">
                  <a:extLst>
                    <a:ext uri="{9D8B030D-6E8A-4147-A177-3AD203B41FA5}">
                      <a16:colId xmlns:a16="http://schemas.microsoft.com/office/drawing/2014/main" val="4018481279"/>
                    </a:ext>
                  </a:extLst>
                </a:gridCol>
                <a:gridCol w="2207165">
                  <a:extLst>
                    <a:ext uri="{9D8B030D-6E8A-4147-A177-3AD203B41FA5}">
                      <a16:colId xmlns:a16="http://schemas.microsoft.com/office/drawing/2014/main" val="2264729833"/>
                    </a:ext>
                  </a:extLst>
                </a:gridCol>
                <a:gridCol w="1705580">
                  <a:extLst>
                    <a:ext uri="{9D8B030D-6E8A-4147-A177-3AD203B41FA5}">
                      <a16:colId xmlns:a16="http://schemas.microsoft.com/office/drawing/2014/main" val="315735726"/>
                    </a:ext>
                  </a:extLst>
                </a:gridCol>
              </a:tblGrid>
              <a:tr h="252883">
                <a:tc>
                  <a:txBody>
                    <a:bodyPr/>
                    <a:lstStyle/>
                    <a:p>
                      <a:pPr algn="ctr">
                        <a:lnSpc>
                          <a:spcPct val="100000"/>
                        </a:lnSpc>
                        <a:spcAft>
                          <a:spcPts val="0"/>
                        </a:spcAft>
                      </a:pPr>
                      <a:r>
                        <a:rPr lang="ja-JP" altLang="en-US" sz="800" kern="100" dirty="0">
                          <a:solidFill>
                            <a:schemeClr val="tx2"/>
                          </a:solidFill>
                          <a:effectLst/>
                          <a:latin typeface="Meiryo UI" panose="020B0604030504040204" pitchFamily="50" charset="-128"/>
                          <a:ea typeface="Meiryo UI" panose="020B0604030504040204" pitchFamily="50" charset="-128"/>
                        </a:rPr>
                        <a:t>健全度</a:t>
                      </a:r>
                      <a:endParaRPr lang="ja-JP" sz="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800" kern="100" dirty="0">
                          <a:solidFill>
                            <a:schemeClr val="tx2"/>
                          </a:solidFill>
                          <a:effectLst/>
                          <a:latin typeface="Meiryo UI" panose="020B0604030504040204" pitchFamily="50" charset="-128"/>
                          <a:ea typeface="Meiryo UI" panose="020B0604030504040204" pitchFamily="50" charset="-128"/>
                        </a:rPr>
                        <a:t>状態</a:t>
                      </a:r>
                      <a:endParaRPr lang="ja-JP" sz="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kumimoji="1" lang="ja-JP" altLang="ja-JP" sz="800" b="1" kern="1200" dirty="0">
                          <a:solidFill>
                            <a:schemeClr val="tx2"/>
                          </a:solidFill>
                          <a:effectLst/>
                          <a:latin typeface="Meiryo UI" panose="020B0604030504040204" pitchFamily="50" charset="-128"/>
                          <a:ea typeface="Meiryo UI" panose="020B0604030504040204" pitchFamily="50" charset="-128"/>
                        </a:rPr>
                        <a:t>耐用年数を超過していない施設</a:t>
                      </a:r>
                      <a:endParaRPr lang="ja-JP" sz="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耐用年数を超過している施設</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238841">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A</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700" kern="100" dirty="0">
                          <a:solidFill>
                            <a:schemeClr val="tx2"/>
                          </a:solidFill>
                          <a:effectLst/>
                          <a:latin typeface="Meiryo UI" panose="020B0604030504040204" pitchFamily="50" charset="-128"/>
                          <a:ea typeface="Meiryo UI" panose="020B0604030504040204" pitchFamily="50" charset="-128"/>
                        </a:rPr>
                        <a:t>良</a:t>
                      </a:r>
                      <a:endParaRPr lang="ja-JP" sz="7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solidFill>
                            <a:schemeClr val="tx2"/>
                          </a:solidFill>
                          <a:effectLst/>
                          <a:latin typeface="Meiryo UI" panose="020B0604030504040204" pitchFamily="50" charset="-128"/>
                          <a:ea typeface="Meiryo UI" panose="020B0604030504040204" pitchFamily="50" charset="-128"/>
                        </a:rPr>
                        <a:t>全体的に健全である。</a:t>
                      </a:r>
                    </a:p>
                    <a:p>
                      <a:pPr algn="just">
                        <a:lnSpc>
                          <a:spcPct val="100000"/>
                        </a:lnSpc>
                        <a:spcAft>
                          <a:spcPts val="0"/>
                        </a:spcAft>
                      </a:pPr>
                      <a:r>
                        <a:rPr lang="ja-JP" sz="600" kern="100" dirty="0">
                          <a:solidFill>
                            <a:schemeClr val="tx2"/>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6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600" kern="100" dirty="0">
                          <a:solidFill>
                            <a:schemeClr val="tx2"/>
                          </a:solidFill>
                          <a:effectLst/>
                          <a:latin typeface="Meiryo UI" panose="020B0604030504040204" pitchFamily="50" charset="-128"/>
                          <a:ea typeface="Meiryo UI" panose="020B0604030504040204" pitchFamily="50" charset="-128"/>
                        </a:rPr>
                        <a:t>ー</a:t>
                      </a:r>
                      <a:endParaRPr lang="ja-JP" sz="6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231648">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B</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7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全体的に健全だが、部分的に劣化が進行している。</a:t>
                      </a:r>
                    </a:p>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en-US" alt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600" kern="100" dirty="0">
                          <a:effectLst/>
                          <a:latin typeface="Meiryo UI" panose="020B0604030504040204" pitchFamily="50" charset="-128"/>
                          <a:ea typeface="Meiryo UI" panose="020B0604030504040204" pitchFamily="50" charset="-128"/>
                        </a:rPr>
                        <a:t>ー</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316992">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C</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7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全体的に劣化が進行している</a:t>
                      </a:r>
                    </a:p>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・全体的に健全又は部分的に劣化が進行している。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・緊急の補修の必要はないが、劣化部分について定期的な観察が必要な</a:t>
                      </a:r>
                      <a:r>
                        <a:rPr kumimoji="1" lang="ja-JP" altLang="en-US" sz="600" kern="1200" dirty="0">
                          <a:solidFill>
                            <a:schemeClr val="dk1"/>
                          </a:solidFill>
                          <a:effectLst/>
                          <a:latin typeface="Meiryo UI" panose="020B0604030504040204" pitchFamily="50" charset="-128"/>
                          <a:ea typeface="Meiryo UI" panose="020B0604030504040204" pitchFamily="50" charset="-128"/>
                        </a:rPr>
                        <a:t>もの。</a:t>
                      </a:r>
                      <a:endParaRPr kumimoji="1" lang="en-US" altLang="ja-JP" sz="600" kern="1200" dirty="0">
                        <a:solidFill>
                          <a:schemeClr val="dk1"/>
                        </a:solidFill>
                        <a:effectLst/>
                        <a:latin typeface="Meiryo UI" panose="020B0604030504040204" pitchFamily="50" charset="-128"/>
                        <a:ea typeface="Meiryo UI" panose="020B0604030504040204" pitchFamily="50" charset="-128"/>
                        <a:cs typeface="+mn-cs"/>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367830">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D</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8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全体的に顕著な劣化がある。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重大な事故につながる恐れがあり、公園施設の利用禁止</a:t>
                      </a:r>
                      <a:r>
                        <a:rPr kumimoji="1" lang="ja-JP" altLang="en-US" sz="600" kern="1200" dirty="0">
                          <a:solidFill>
                            <a:schemeClr val="dk1"/>
                          </a:solidFill>
                          <a:effectLst/>
                          <a:latin typeface="Meiryo UI" panose="020B0604030504040204" pitchFamily="50" charset="-128"/>
                          <a:ea typeface="Meiryo UI" panose="020B0604030504040204" pitchFamily="50" charset="-128"/>
                        </a:rPr>
                        <a:t>　</a:t>
                      </a:r>
                      <a:r>
                        <a:rPr kumimoji="1" lang="ja-JP" altLang="ja-JP" sz="600" kern="1200" dirty="0">
                          <a:solidFill>
                            <a:schemeClr val="dk1"/>
                          </a:solidFill>
                          <a:effectLst/>
                          <a:latin typeface="Meiryo UI" panose="020B0604030504040204" pitchFamily="50" charset="-128"/>
                          <a:ea typeface="Meiryo UI" panose="020B0604030504040204" pitchFamily="50" charset="-128"/>
                        </a:rPr>
                        <a:t>あるいは、緊急な補修、もしくは更新が必要とされるもの。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600" kern="100" dirty="0">
                          <a:effectLst/>
                          <a:latin typeface="Meiryo UI" panose="020B0604030504040204" pitchFamily="50" charset="-128"/>
                          <a:ea typeface="Meiryo UI" panose="020B0604030504040204" pitchFamily="50" charset="-128"/>
                        </a:rPr>
                        <a:t>・全体的に劣化が進行している。</a:t>
                      </a:r>
                      <a:endParaRPr lang="en-US" altLang="ja-JP" sz="6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600" kern="1200" dirty="0">
                          <a:solidFill>
                            <a:schemeClr val="dk1"/>
                          </a:solidFill>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bl>
          </a:graphicData>
        </a:graphic>
      </p:graphicFrame>
      <p:sp>
        <p:nvSpPr>
          <p:cNvPr id="75" name="テキスト ボックス 74">
            <a:extLst>
              <a:ext uri="{FF2B5EF4-FFF2-40B4-BE49-F238E27FC236}">
                <a16:creationId xmlns:a16="http://schemas.microsoft.com/office/drawing/2014/main" id="{23765D16-56FD-4459-AFF2-BABC74552CF9}"/>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　（公園設備）</a:t>
            </a:r>
          </a:p>
        </p:txBody>
      </p:sp>
      <p:sp>
        <p:nvSpPr>
          <p:cNvPr id="40" name="角丸四角形 143">
            <a:extLst>
              <a:ext uri="{FF2B5EF4-FFF2-40B4-BE49-F238E27FC236}">
                <a16:creationId xmlns:a16="http://schemas.microsoft.com/office/drawing/2014/main" id="{BAEF43FF-224A-434C-A217-C216CB5D2661}"/>
              </a:ext>
            </a:extLst>
          </p:cNvPr>
          <p:cNvSpPr/>
          <p:nvPr/>
        </p:nvSpPr>
        <p:spPr>
          <a:xfrm>
            <a:off x="103782" y="3705326"/>
            <a:ext cx="8968883" cy="308624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41" name="図 40">
            <a:extLst>
              <a:ext uri="{FF2B5EF4-FFF2-40B4-BE49-F238E27FC236}">
                <a16:creationId xmlns:a16="http://schemas.microsoft.com/office/drawing/2014/main" id="{5FA3CB66-C8D8-41D2-99B3-A76B083E42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9025" y="1839000"/>
            <a:ext cx="1580400" cy="999891"/>
          </a:xfrm>
          <a:prstGeom prst="rect">
            <a:avLst/>
          </a:prstGeom>
        </p:spPr>
      </p:pic>
      <p:pic>
        <p:nvPicPr>
          <p:cNvPr id="42" name="図 41">
            <a:extLst>
              <a:ext uri="{FF2B5EF4-FFF2-40B4-BE49-F238E27FC236}">
                <a16:creationId xmlns:a16="http://schemas.microsoft.com/office/drawing/2014/main" id="{B5C7D1A8-F2FD-4209-AE4E-10F3561739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4163" y="1847584"/>
            <a:ext cx="1580400" cy="982723"/>
          </a:xfrm>
          <a:prstGeom prst="rect">
            <a:avLst/>
          </a:prstGeom>
        </p:spPr>
      </p:pic>
      <p:pic>
        <p:nvPicPr>
          <p:cNvPr id="43" name="図 42">
            <a:extLst>
              <a:ext uri="{FF2B5EF4-FFF2-40B4-BE49-F238E27FC236}">
                <a16:creationId xmlns:a16="http://schemas.microsoft.com/office/drawing/2014/main" id="{73B1E9E2-45B8-41B3-A57A-5D8950CC26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95" b="6801"/>
          <a:stretch/>
        </p:blipFill>
        <p:spPr>
          <a:xfrm>
            <a:off x="7351008" y="1850173"/>
            <a:ext cx="1580400" cy="972000"/>
          </a:xfrm>
          <a:prstGeom prst="rect">
            <a:avLst/>
          </a:prstGeom>
        </p:spPr>
      </p:pic>
      <p:sp>
        <p:nvSpPr>
          <p:cNvPr id="44" name="角丸四角形 143">
            <a:extLst>
              <a:ext uri="{FF2B5EF4-FFF2-40B4-BE49-F238E27FC236}">
                <a16:creationId xmlns:a16="http://schemas.microsoft.com/office/drawing/2014/main" id="{DA13ED2E-FDDD-473B-A3F2-1D1D1B806DDA}"/>
              </a:ext>
            </a:extLst>
          </p:cNvPr>
          <p:cNvSpPr/>
          <p:nvPr/>
        </p:nvSpPr>
        <p:spPr>
          <a:xfrm>
            <a:off x="4350901" y="3147833"/>
            <a:ext cx="129070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受変電設備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5" name="角丸四角形 143">
            <a:extLst>
              <a:ext uri="{FF2B5EF4-FFF2-40B4-BE49-F238E27FC236}">
                <a16:creationId xmlns:a16="http://schemas.microsoft.com/office/drawing/2014/main" id="{B89E622C-69DA-4468-B192-2050DC479D14}"/>
              </a:ext>
            </a:extLst>
          </p:cNvPr>
          <p:cNvSpPr/>
          <p:nvPr/>
        </p:nvSpPr>
        <p:spPr>
          <a:xfrm>
            <a:off x="5913862" y="3147833"/>
            <a:ext cx="129070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自家発電設備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6" name="角丸四角形 143">
            <a:extLst>
              <a:ext uri="{FF2B5EF4-FFF2-40B4-BE49-F238E27FC236}">
                <a16:creationId xmlns:a16="http://schemas.microsoft.com/office/drawing/2014/main" id="{0500911C-C4C5-4ED2-94DA-80683E981028}"/>
              </a:ext>
            </a:extLst>
          </p:cNvPr>
          <p:cNvSpPr/>
          <p:nvPr/>
        </p:nvSpPr>
        <p:spPr>
          <a:xfrm>
            <a:off x="7769269" y="3149674"/>
            <a:ext cx="923482"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親水設備</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 name="テキスト ボックス 3">
            <a:extLst>
              <a:ext uri="{FF2B5EF4-FFF2-40B4-BE49-F238E27FC236}">
                <a16:creationId xmlns:a16="http://schemas.microsoft.com/office/drawing/2014/main" id="{8DD2559E-C7D6-071B-266C-5E2372917F6D}"/>
              </a:ext>
            </a:extLst>
          </p:cNvPr>
          <p:cNvSpPr txBox="1"/>
          <p:nvPr/>
        </p:nvSpPr>
        <p:spPr>
          <a:xfrm>
            <a:off x="7911903" y="828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55704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　（公園設備）</a:t>
            </a:r>
          </a:p>
        </p:txBody>
      </p:sp>
      <p:sp>
        <p:nvSpPr>
          <p:cNvPr id="17" name="四角形: 角を丸くする 16">
            <a:extLst>
              <a:ext uri="{FF2B5EF4-FFF2-40B4-BE49-F238E27FC236}">
                <a16:creationId xmlns:a16="http://schemas.microsoft.com/office/drawing/2014/main" id="{3318BE8E-D344-4AEE-A9A3-DCC1B0B90AD5}"/>
              </a:ext>
            </a:extLst>
          </p:cNvPr>
          <p:cNvSpPr/>
          <p:nvPr/>
        </p:nvSpPr>
        <p:spPr>
          <a:xfrm>
            <a:off x="5458141" y="1694065"/>
            <a:ext cx="3617426" cy="3100750"/>
          </a:xfrm>
          <a:prstGeom prst="roundRect">
            <a:avLst>
              <a:gd name="adj" fmla="val 7953"/>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a:extLst>
              <a:ext uri="{FF2B5EF4-FFF2-40B4-BE49-F238E27FC236}">
                <a16:creationId xmlns:a16="http://schemas.microsoft.com/office/drawing/2014/main" id="{30B88610-58B4-4886-888A-5334F8465DE8}"/>
              </a:ext>
            </a:extLst>
          </p:cNvPr>
          <p:cNvGraphicFramePr>
            <a:graphicFrameLocks noGrp="1"/>
          </p:cNvGraphicFramePr>
          <p:nvPr/>
        </p:nvGraphicFramePr>
        <p:xfrm>
          <a:off x="5523626" y="2144215"/>
          <a:ext cx="3486456" cy="2457964"/>
        </p:xfrm>
        <a:graphic>
          <a:graphicData uri="http://schemas.openxmlformats.org/drawingml/2006/table">
            <a:tbl>
              <a:tblPr firstRow="1" firstCol="1" bandRow="1">
                <a:tableStyleId>{0505E3EF-67EA-436B-97B2-0124C06EBD24}</a:tableStyleId>
              </a:tblPr>
              <a:tblGrid>
                <a:gridCol w="175252">
                  <a:extLst>
                    <a:ext uri="{9D8B030D-6E8A-4147-A177-3AD203B41FA5}">
                      <a16:colId xmlns:a16="http://schemas.microsoft.com/office/drawing/2014/main" val="2068910438"/>
                    </a:ext>
                  </a:extLst>
                </a:gridCol>
                <a:gridCol w="820181">
                  <a:extLst>
                    <a:ext uri="{9D8B030D-6E8A-4147-A177-3AD203B41FA5}">
                      <a16:colId xmlns:a16="http://schemas.microsoft.com/office/drawing/2014/main" val="1052652160"/>
                    </a:ext>
                  </a:extLst>
                </a:gridCol>
                <a:gridCol w="2491023">
                  <a:extLst>
                    <a:ext uri="{9D8B030D-6E8A-4147-A177-3AD203B41FA5}">
                      <a16:colId xmlns:a16="http://schemas.microsoft.com/office/drawing/2014/main" val="2242722210"/>
                    </a:ext>
                  </a:extLst>
                </a:gridCol>
              </a:tblGrid>
              <a:tr h="160694">
                <a:tc gridSpan="2">
                  <a:txBody>
                    <a:bodyPr/>
                    <a:lstStyle/>
                    <a:p>
                      <a:pPr algn="ctr">
                        <a:lnSpc>
                          <a:spcPct val="100000"/>
                        </a:lnSpc>
                      </a:pPr>
                      <a:r>
                        <a:rPr lang="ja-JP" sz="1050" kern="100" dirty="0">
                          <a:effectLst/>
                          <a:latin typeface="Meiryo UI" panose="020B0604030504040204" pitchFamily="50" charset="-128"/>
                          <a:ea typeface="Meiryo UI" panose="020B0604030504040204" pitchFamily="50" charset="-128"/>
                        </a:rPr>
                        <a:t>区分</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pPr>
                      <a:r>
                        <a:rPr lang="ja-JP" altLang="en-US" sz="1050" kern="100" dirty="0">
                          <a:effectLst/>
                          <a:latin typeface="Meiryo UI" panose="020B0604030504040204" pitchFamily="50" charset="-128"/>
                          <a:ea typeface="Meiryo UI" panose="020B0604030504040204" pitchFamily="50" charset="-128"/>
                        </a:rPr>
                        <a:t>定　義　</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45278260"/>
                  </a:ext>
                </a:extLst>
              </a:tr>
              <a:tr h="803466">
                <a:tc gridSpan="2">
                  <a:txBody>
                    <a:bodyPr/>
                    <a:lstStyle/>
                    <a:p>
                      <a:pPr algn="just">
                        <a:lnSpc>
                          <a:spcPct val="100000"/>
                        </a:lnSpc>
                      </a:pPr>
                      <a:r>
                        <a:rPr lang="ja-JP" sz="1050" kern="100" dirty="0">
                          <a:effectLst/>
                          <a:latin typeface="Meiryo UI" panose="020B0604030504040204" pitchFamily="50" charset="-128"/>
                          <a:ea typeface="Meiryo UI" panose="020B0604030504040204" pitchFamily="50" charset="-128"/>
                        </a:rPr>
                        <a:t>目標管理水準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marL="133350" indent="-133350" algn="just">
                        <a:lnSpc>
                          <a:spcPct val="100000"/>
                        </a:lnSpc>
                      </a:pPr>
                      <a:r>
                        <a:rPr lang="ja-JP" sz="1050" kern="100" dirty="0">
                          <a:effectLst/>
                          <a:latin typeface="Meiryo UI" panose="020B0604030504040204" pitchFamily="50" charset="-128"/>
                          <a:ea typeface="Meiryo UI" panose="020B0604030504040204" pitchFamily="50" charset="-128"/>
                        </a:rPr>
                        <a:t>・管理上、目標とする水準。</a:t>
                      </a:r>
                    </a:p>
                    <a:p>
                      <a:pPr marL="133350" indent="-133350" algn="just">
                        <a:lnSpc>
                          <a:spcPct val="100000"/>
                        </a:lnSpc>
                      </a:pPr>
                      <a:r>
                        <a:rPr lang="ja-JP" sz="1050" kern="100" dirty="0">
                          <a:effectLst/>
                          <a:latin typeface="Meiryo UI" panose="020B0604030504040204" pitchFamily="50" charset="-128"/>
                          <a:ea typeface="Meiryo UI" panose="020B0604030504040204" pitchFamily="50" charset="-128"/>
                        </a:rPr>
                        <a:t>・これを下回ると補修等の対策を実施。</a:t>
                      </a:r>
                    </a:p>
                    <a:p>
                      <a:pPr marL="133350" indent="-133350" algn="just">
                        <a:lnSpc>
                          <a:spcPct val="100000"/>
                        </a:lnSpc>
                      </a:pPr>
                      <a:r>
                        <a:rPr lang="ja-JP" sz="1050" kern="100" dirty="0">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569395034"/>
                  </a:ext>
                </a:extLst>
              </a:tr>
              <a:tr h="668575">
                <a:tc>
                  <a:txBody>
                    <a:bodyPr/>
                    <a:lstStyle/>
                    <a:p>
                      <a:pPr algn="just">
                        <a:lnSpc>
                          <a:spcPct val="100000"/>
                        </a:lnSpc>
                      </a:pPr>
                      <a:r>
                        <a:rPr lang="en-US" sz="1000" kern="100" dirty="0">
                          <a:effectLst/>
                          <a:latin typeface="Meiryo UI" panose="020B0604030504040204" pitchFamily="50" charset="-128"/>
                          <a:ea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lnSpc>
                          <a:spcPct val="100000"/>
                        </a:lnSpc>
                      </a:pPr>
                      <a:r>
                        <a:rPr lang="ja-JP" sz="1050" kern="100" dirty="0">
                          <a:effectLst/>
                          <a:latin typeface="Meiryo UI" panose="020B0604030504040204" pitchFamily="50" charset="-128"/>
                          <a:ea typeface="Meiryo UI" panose="020B0604030504040204" pitchFamily="50" charset="-128"/>
                        </a:rPr>
                        <a:t>予測計画型の場合</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3350" indent="-133350" algn="just">
                        <a:lnSpc>
                          <a:spcPct val="100000"/>
                        </a:lnSpc>
                      </a:pPr>
                      <a:r>
                        <a:rPr lang="ja-JP" sz="1050" kern="100" dirty="0">
                          <a:effectLst/>
                          <a:latin typeface="Meiryo UI" panose="020B0604030504040204" pitchFamily="50" charset="-128"/>
                          <a:ea typeface="Meiryo UI" panose="020B0604030504040204" pitchFamily="50" charset="-128"/>
                        </a:rPr>
                        <a:t>・劣化予測が可能な施設（部位・部材等）で、目標供用年数（寿命）を設定した上で、ライフサイクルコストの最小化など、最適なタイミング最適な補修等を行う水準。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4162631522"/>
                  </a:ext>
                </a:extLst>
              </a:tr>
              <a:tr h="668575">
                <a:tc gridSpan="2">
                  <a:txBody>
                    <a:bodyPr/>
                    <a:lstStyle/>
                    <a:p>
                      <a:pPr algn="just">
                        <a:lnSpc>
                          <a:spcPct val="100000"/>
                        </a:lnSpc>
                      </a:pPr>
                      <a:r>
                        <a:rPr lang="ja-JP" sz="1050" kern="100" dirty="0">
                          <a:effectLst/>
                          <a:latin typeface="Meiryo UI" panose="020B0604030504040204" pitchFamily="50" charset="-128"/>
                          <a:ea typeface="Meiryo UI" panose="020B0604030504040204" pitchFamily="50" charset="-128"/>
                        </a:rPr>
                        <a:t>限界管理水準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marL="133350" indent="-133350" algn="just">
                        <a:lnSpc>
                          <a:spcPct val="100000"/>
                        </a:lnSpc>
                      </a:pPr>
                      <a:r>
                        <a:rPr lang="ja-JP" sz="1050" kern="100" dirty="0">
                          <a:effectLst/>
                          <a:latin typeface="Meiryo UI" panose="020B0604030504040204" pitchFamily="50" charset="-128"/>
                          <a:ea typeface="Meiryo UI" panose="020B0604030504040204" pitchFamily="50" charset="-128"/>
                        </a:rPr>
                        <a:t>・施設の安全性・信頼性を損なう不具合等、管理上、絶対に下回ってはならない水準。</a:t>
                      </a:r>
                    </a:p>
                    <a:p>
                      <a:pPr algn="just">
                        <a:lnSpc>
                          <a:spcPct val="100000"/>
                        </a:lnSpc>
                      </a:pPr>
                      <a:r>
                        <a:rPr lang="ja-JP" sz="1050" kern="100" dirty="0">
                          <a:effectLst/>
                          <a:latin typeface="Meiryo UI" panose="020B0604030504040204" pitchFamily="50" charset="-128"/>
                          <a:ea typeface="Meiryo UI" panose="020B0604030504040204" pitchFamily="50" charset="-128"/>
                        </a:rPr>
                        <a:t>・一般的に、これを超えると大規模修繕や</a:t>
                      </a:r>
                      <a:endParaRPr lang="en-US" altLang="ja-JP" sz="1050" kern="100" dirty="0">
                        <a:effectLst/>
                        <a:latin typeface="Meiryo UI" panose="020B0604030504040204" pitchFamily="50" charset="-128"/>
                        <a:ea typeface="Meiryo UI" panose="020B0604030504040204" pitchFamily="50" charset="-128"/>
                      </a:endParaRPr>
                    </a:p>
                    <a:p>
                      <a:pPr algn="just">
                        <a:lnSpc>
                          <a:spcPct val="100000"/>
                        </a:lnSpc>
                      </a:pPr>
                      <a:r>
                        <a:rPr lang="ja-JP" altLang="en-US" sz="1050" kern="100" dirty="0">
                          <a:effectLst/>
                          <a:latin typeface="Meiryo UI" panose="020B0604030504040204" pitchFamily="50" charset="-128"/>
                          <a:ea typeface="Meiryo UI" panose="020B0604030504040204" pitchFamily="50" charset="-128"/>
                        </a:rPr>
                        <a:t>　</a:t>
                      </a:r>
                      <a:r>
                        <a:rPr lang="ja-JP" sz="1050" kern="100" dirty="0">
                          <a:effectLst/>
                          <a:latin typeface="Meiryo UI" panose="020B0604030504040204" pitchFamily="50" charset="-128"/>
                          <a:ea typeface="Meiryo UI" panose="020B0604030504040204" pitchFamily="50" charset="-128"/>
                        </a:rPr>
                        <a:t>更新等が必要となる。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570572343"/>
                  </a:ext>
                </a:extLst>
              </a:tr>
            </a:tbl>
          </a:graphicData>
        </a:graphic>
      </p:graphicFrame>
      <p:graphicFrame>
        <p:nvGraphicFramePr>
          <p:cNvPr id="21" name="表 20">
            <a:extLst>
              <a:ext uri="{FF2B5EF4-FFF2-40B4-BE49-F238E27FC236}">
                <a16:creationId xmlns:a16="http://schemas.microsoft.com/office/drawing/2014/main" id="{03886DC9-15D1-4276-AB82-8AAD157099BC}"/>
              </a:ext>
            </a:extLst>
          </p:cNvPr>
          <p:cNvGraphicFramePr>
            <a:graphicFrameLocks noGrp="1"/>
          </p:cNvGraphicFramePr>
          <p:nvPr>
            <p:extLst>
              <p:ext uri="{D42A27DB-BD31-4B8C-83A1-F6EECF244321}">
                <p14:modId xmlns:p14="http://schemas.microsoft.com/office/powerpoint/2010/main" val="234762170"/>
              </p:ext>
            </p:extLst>
          </p:nvPr>
        </p:nvGraphicFramePr>
        <p:xfrm>
          <a:off x="114795" y="1560608"/>
          <a:ext cx="5274987" cy="3233209"/>
        </p:xfrm>
        <a:graphic>
          <a:graphicData uri="http://schemas.openxmlformats.org/drawingml/2006/table">
            <a:tbl>
              <a:tblPr firstRow="1" firstCol="1" bandRow="1">
                <a:tableStyleId>{21E4AEA4-8DFA-4A89-87EB-49C32662AFE0}</a:tableStyleId>
              </a:tblPr>
              <a:tblGrid>
                <a:gridCol w="508975">
                  <a:extLst>
                    <a:ext uri="{9D8B030D-6E8A-4147-A177-3AD203B41FA5}">
                      <a16:colId xmlns:a16="http://schemas.microsoft.com/office/drawing/2014/main" val="1457678222"/>
                    </a:ext>
                  </a:extLst>
                </a:gridCol>
                <a:gridCol w="492675">
                  <a:extLst>
                    <a:ext uri="{9D8B030D-6E8A-4147-A177-3AD203B41FA5}">
                      <a16:colId xmlns:a16="http://schemas.microsoft.com/office/drawing/2014/main" val="4018481279"/>
                    </a:ext>
                  </a:extLst>
                </a:gridCol>
                <a:gridCol w="2178255">
                  <a:extLst>
                    <a:ext uri="{9D8B030D-6E8A-4147-A177-3AD203B41FA5}">
                      <a16:colId xmlns:a16="http://schemas.microsoft.com/office/drawing/2014/main" val="2264729833"/>
                    </a:ext>
                  </a:extLst>
                </a:gridCol>
                <a:gridCol w="2095082">
                  <a:extLst>
                    <a:ext uri="{9D8B030D-6E8A-4147-A177-3AD203B41FA5}">
                      <a16:colId xmlns:a16="http://schemas.microsoft.com/office/drawing/2014/main" val="315735726"/>
                    </a:ext>
                  </a:extLst>
                </a:gridCol>
              </a:tblGrid>
              <a:tr h="215689">
                <a:tc>
                  <a:txBody>
                    <a:bodyPr/>
                    <a:lstStyle/>
                    <a:p>
                      <a:pPr algn="ctr">
                        <a:lnSpc>
                          <a:spcPct val="100000"/>
                        </a:lnSpc>
                        <a:spcAft>
                          <a:spcPts val="0"/>
                        </a:spcAft>
                      </a:pPr>
                      <a:r>
                        <a:rPr lang="ja-JP" altLang="en-US" sz="1100" kern="100" dirty="0">
                          <a:solidFill>
                            <a:schemeClr val="tx2"/>
                          </a:solidFill>
                          <a:effectLst/>
                          <a:latin typeface="Meiryo UI" panose="020B0604030504040204" pitchFamily="50" charset="-128"/>
                          <a:ea typeface="Meiryo UI" panose="020B0604030504040204" pitchFamily="50" charset="-128"/>
                        </a:rPr>
                        <a:t>健全度</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1100" kern="100" dirty="0">
                          <a:solidFill>
                            <a:schemeClr val="tx2"/>
                          </a:solidFill>
                          <a:effectLst/>
                          <a:latin typeface="Meiryo UI" panose="020B0604030504040204" pitchFamily="50" charset="-128"/>
                          <a:ea typeface="Meiryo UI" panose="020B0604030504040204" pitchFamily="50" charset="-128"/>
                        </a:rPr>
                        <a:t>状態</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kumimoji="1" lang="ja-JP" altLang="ja-JP" sz="1100" b="1" kern="1200" dirty="0">
                          <a:solidFill>
                            <a:schemeClr val="tx2"/>
                          </a:solidFill>
                          <a:effectLst/>
                          <a:latin typeface="Meiryo UI" panose="020B0604030504040204" pitchFamily="50" charset="-128"/>
                          <a:ea typeface="Meiryo UI" panose="020B0604030504040204" pitchFamily="50" charset="-128"/>
                        </a:rPr>
                        <a:t>耐用年数を超過していない施設</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rPr>
                        <a:t>耐用年数を超過している施設</a:t>
                      </a: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440671">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A</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1100" kern="100" dirty="0">
                          <a:solidFill>
                            <a:schemeClr val="tx2"/>
                          </a:solidFill>
                          <a:effectLst/>
                          <a:latin typeface="Meiryo UI" panose="020B0604030504040204" pitchFamily="50" charset="-128"/>
                          <a:ea typeface="Meiryo UI" panose="020B0604030504040204" pitchFamily="50" charset="-128"/>
                        </a:rPr>
                        <a:t>良い</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solidFill>
                            <a:schemeClr val="tx2"/>
                          </a:solidFill>
                          <a:effectLst/>
                          <a:latin typeface="Meiryo UI" panose="020B0604030504040204" pitchFamily="50" charset="-128"/>
                          <a:ea typeface="Meiryo UI" panose="020B0604030504040204" pitchFamily="50" charset="-128"/>
                        </a:rPr>
                        <a:t>全体的に健全である。</a:t>
                      </a:r>
                    </a:p>
                    <a:p>
                      <a:pPr algn="just">
                        <a:lnSpc>
                          <a:spcPct val="100000"/>
                        </a:lnSpc>
                        <a:spcAft>
                          <a:spcPts val="0"/>
                        </a:spcAft>
                      </a:pPr>
                      <a:r>
                        <a:rPr lang="ja-JP" sz="1100" kern="100" dirty="0">
                          <a:solidFill>
                            <a:schemeClr val="tx2"/>
                          </a:solidFill>
                          <a:effectLst/>
                          <a:latin typeface="Meiryo UI" panose="020B0604030504040204" pitchFamily="50" charset="-128"/>
                          <a:ea typeface="Meiryo UI" panose="020B0604030504040204" pitchFamily="50" charset="-128"/>
                        </a:rPr>
                        <a:t>緊急の補修の必要はないため、日常の維持保全で管理するもの。</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1100" kern="100" dirty="0">
                          <a:solidFill>
                            <a:schemeClr val="tx2"/>
                          </a:solidFill>
                          <a:effectLst/>
                          <a:latin typeface="Meiryo UI" panose="020B0604030504040204" pitchFamily="50" charset="-128"/>
                          <a:ea typeface="Meiryo UI" panose="020B0604030504040204" pitchFamily="50" charset="-128"/>
                        </a:rPr>
                        <a:t>ー</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757778">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B</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全体的に健全だが、部分的に劣化が進行している。</a:t>
                      </a:r>
                    </a:p>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緊急の補修の必要性はないが、維持保全での管理の中で、劣化部分について定期的な観察が必要なもの。</a:t>
                      </a:r>
                      <a:endPar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ja-JP" altLang="en-US" sz="1100" kern="100" dirty="0">
                          <a:effectLst/>
                          <a:latin typeface="Meiryo UI" panose="020B0604030504040204" pitchFamily="50" charset="-128"/>
                          <a:ea typeface="Meiryo UI" panose="020B0604030504040204" pitchFamily="50" charset="-128"/>
                        </a:rPr>
                        <a:t>ー</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605968">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C</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全体的に劣化が進行している</a:t>
                      </a:r>
                    </a:p>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現時点では重大な事故につながらないが、利用し続けるためには部分的な補修、もしくは更新が必要なもの。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・全体的に健全又は部分的に劣</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lang="ja-JP" altLang="en-US" sz="1100" kern="100" dirty="0">
                          <a:effectLst/>
                          <a:latin typeface="Meiryo UI" panose="020B0604030504040204" pitchFamily="50" charset="-128"/>
                          <a:ea typeface="Meiryo UI" panose="020B0604030504040204" pitchFamily="50" charset="-128"/>
                        </a:rPr>
                        <a:t>　</a:t>
                      </a:r>
                      <a:r>
                        <a:rPr lang="ja-JP" sz="1100" kern="100" dirty="0">
                          <a:effectLst/>
                          <a:latin typeface="Meiryo UI" panose="020B0604030504040204" pitchFamily="50" charset="-128"/>
                          <a:ea typeface="Meiryo UI" panose="020B0604030504040204" pitchFamily="50" charset="-128"/>
                        </a:rPr>
                        <a:t>化が進行している。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・緊急の補修の必要はないが、劣</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化部分について定期的な観察が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必要な</a:t>
                      </a:r>
                      <a:r>
                        <a:rPr kumimoji="1" lang="ja-JP" altLang="en-US" sz="1100" kern="1200" dirty="0">
                          <a:solidFill>
                            <a:schemeClr val="dk1"/>
                          </a:solidFill>
                          <a:effectLst/>
                          <a:latin typeface="Meiryo UI" panose="020B0604030504040204" pitchFamily="50" charset="-128"/>
                          <a:ea typeface="Meiryo UI" panose="020B0604030504040204" pitchFamily="50" charset="-128"/>
                        </a:rPr>
                        <a:t>もの。</a:t>
                      </a:r>
                      <a:endParaRPr kumimoji="1" lang="en-US" altLang="ja-JP" sz="1100" kern="1200" dirty="0">
                        <a:solidFill>
                          <a:schemeClr val="dk1"/>
                        </a:solidFill>
                        <a:effectLst/>
                        <a:latin typeface="Meiryo UI" panose="020B0604030504040204" pitchFamily="50" charset="-128"/>
                        <a:ea typeface="Meiryo UI" panose="020B0604030504040204" pitchFamily="50" charset="-128"/>
                        <a:cs typeface="+mn-cs"/>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754910">
                <a:tc>
                  <a:txBody>
                    <a:bodyPr/>
                    <a:lstStyle/>
                    <a:p>
                      <a:pPr algn="ctr">
                        <a:lnSpc>
                          <a:spcPct val="100000"/>
                        </a:lnSpc>
                        <a:spcAft>
                          <a:spcPts val="0"/>
                        </a:spcAft>
                      </a:pPr>
                      <a:r>
                        <a:rPr lang="en-US" altLang="ja-JP" sz="1100" kern="100" dirty="0">
                          <a:solidFill>
                            <a:schemeClr val="tx2"/>
                          </a:solidFill>
                          <a:effectLst/>
                          <a:latin typeface="Meiryo UI" panose="020B0604030504040204" pitchFamily="50" charset="-128"/>
                          <a:ea typeface="Meiryo UI" panose="020B0604030504040204" pitchFamily="50" charset="-128"/>
                        </a:rPr>
                        <a:t>D</a:t>
                      </a: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ja-JP" sz="110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2626" marR="42626"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全体的に顕著な劣化がある。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重大な事故につながる恐れがあり、公園施設の利用禁止</a:t>
                      </a: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あるいは、緊急な補修、もしくは更新が必要とされるもの。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ja-JP" sz="1100" kern="100" dirty="0">
                          <a:effectLst/>
                          <a:latin typeface="Meiryo UI" panose="020B0604030504040204" pitchFamily="50" charset="-128"/>
                          <a:ea typeface="Meiryo UI" panose="020B0604030504040204" pitchFamily="50" charset="-128"/>
                        </a:rPr>
                        <a:t>・全体的に劣化が進行している。</a:t>
                      </a:r>
                      <a:endParaRPr lang="en-US" altLang="ja-JP" sz="11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ja-JP" sz="1100" kern="1200" dirty="0">
                          <a:solidFill>
                            <a:schemeClr val="dk1"/>
                          </a:solidFill>
                          <a:effectLst/>
                          <a:latin typeface="Meiryo UI" panose="020B0604030504040204" pitchFamily="50" charset="-128"/>
                          <a:ea typeface="Meiryo UI" panose="020B0604030504040204" pitchFamily="50" charset="-128"/>
                        </a:rPr>
                        <a:t>・現時点では重大な事故につなが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らないが、利用し続けるためには</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部分的な補修、もしくは更新が</a:t>
                      </a:r>
                      <a:endParaRPr kumimoji="1" lang="en-US" altLang="ja-JP" sz="1100" kern="1200" dirty="0">
                        <a:solidFill>
                          <a:schemeClr val="dk1"/>
                        </a:solidFill>
                        <a:effectLst/>
                        <a:latin typeface="Meiryo UI" panose="020B0604030504040204" pitchFamily="50" charset="-128"/>
                        <a:ea typeface="Meiryo UI" panose="020B0604030504040204" pitchFamily="50" charset="-128"/>
                      </a:endParaRPr>
                    </a:p>
                    <a:p>
                      <a:pPr algn="just">
                        <a:lnSpc>
                          <a:spcPct val="100000"/>
                        </a:lnSpc>
                        <a:spcAft>
                          <a:spcPts val="0"/>
                        </a:spcAft>
                      </a:pPr>
                      <a:r>
                        <a:rPr kumimoji="1" lang="ja-JP" altLang="en-US" sz="1100" kern="1200" dirty="0">
                          <a:solidFill>
                            <a:schemeClr val="dk1"/>
                          </a:solidFill>
                          <a:effectLst/>
                          <a:latin typeface="Meiryo UI" panose="020B0604030504040204" pitchFamily="50" charset="-128"/>
                          <a:ea typeface="Meiryo UI" panose="020B0604030504040204" pitchFamily="50" charset="-128"/>
                        </a:rPr>
                        <a:t>　</a:t>
                      </a:r>
                      <a:r>
                        <a:rPr kumimoji="1" lang="ja-JP" altLang="ja-JP" sz="1100" kern="1200" dirty="0">
                          <a:solidFill>
                            <a:schemeClr val="dk1"/>
                          </a:solidFill>
                          <a:effectLst/>
                          <a:latin typeface="Meiryo UI" panose="020B0604030504040204" pitchFamily="50" charset="-128"/>
                          <a:ea typeface="Meiryo UI" panose="020B0604030504040204" pitchFamily="50" charset="-128"/>
                        </a:rPr>
                        <a:t>必要なもの。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90170" marR="90170" marT="0"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bl>
          </a:graphicData>
        </a:graphic>
      </p:graphicFrame>
      <p:sp>
        <p:nvSpPr>
          <p:cNvPr id="22" name="テキスト ボックス 21">
            <a:extLst>
              <a:ext uri="{FF2B5EF4-FFF2-40B4-BE49-F238E27FC236}">
                <a16:creationId xmlns:a16="http://schemas.microsoft.com/office/drawing/2014/main" id="{1BD9E357-B53F-48B6-A4CD-BF37C8BF4A60}"/>
              </a:ext>
            </a:extLst>
          </p:cNvPr>
          <p:cNvSpPr txBox="1"/>
          <p:nvPr/>
        </p:nvSpPr>
        <p:spPr>
          <a:xfrm>
            <a:off x="0" y="2898628"/>
            <a:ext cx="1185333" cy="261610"/>
          </a:xfrm>
          <a:prstGeom prst="rect">
            <a:avLst/>
          </a:prstGeom>
          <a:noFill/>
        </p:spPr>
        <p:txBody>
          <a:bodyPr wrap="square" rtlCol="0">
            <a:spAutoFit/>
          </a:bodyPr>
          <a:lstStyle/>
          <a:p>
            <a:r>
              <a:rPr kumimoji="1" lang="ja-JP" altLang="en-US" sz="1100" b="1" dirty="0">
                <a:solidFill>
                  <a:srgbClr val="FF0000"/>
                </a:solidFill>
                <a:highlight>
                  <a:srgbClr val="FFFF00"/>
                </a:highlight>
              </a:rPr>
              <a:t>目標管理水準</a:t>
            </a:r>
          </a:p>
        </p:txBody>
      </p:sp>
      <p:cxnSp>
        <p:nvCxnSpPr>
          <p:cNvPr id="23" name="直線コネクタ 22">
            <a:extLst>
              <a:ext uri="{FF2B5EF4-FFF2-40B4-BE49-F238E27FC236}">
                <a16:creationId xmlns:a16="http://schemas.microsoft.com/office/drawing/2014/main" id="{C411437B-9F4B-4817-AF78-FB152C51DEEA}"/>
              </a:ext>
            </a:extLst>
          </p:cNvPr>
          <p:cNvCxnSpPr>
            <a:cxnSpLocks/>
          </p:cNvCxnSpPr>
          <p:nvPr/>
        </p:nvCxnSpPr>
        <p:spPr>
          <a:xfrm>
            <a:off x="127364" y="3113900"/>
            <a:ext cx="5274986" cy="11396"/>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03EC72A-E594-4EC5-84CA-36C869D18B55}"/>
              </a:ext>
            </a:extLst>
          </p:cNvPr>
          <p:cNvCxnSpPr>
            <a:cxnSpLocks/>
          </p:cNvCxnSpPr>
          <p:nvPr/>
        </p:nvCxnSpPr>
        <p:spPr>
          <a:xfrm>
            <a:off x="102227" y="3956273"/>
            <a:ext cx="5279714" cy="3846"/>
          </a:xfrm>
          <a:prstGeom prst="line">
            <a:avLst/>
          </a:prstGeom>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表 24">
            <a:extLst>
              <a:ext uri="{FF2B5EF4-FFF2-40B4-BE49-F238E27FC236}">
                <a16:creationId xmlns:a16="http://schemas.microsoft.com/office/drawing/2014/main" id="{D40E8D51-18D9-44F0-9415-C84736906EAB}"/>
              </a:ext>
            </a:extLst>
          </p:cNvPr>
          <p:cNvGraphicFramePr>
            <a:graphicFrameLocks noGrp="1"/>
          </p:cNvGraphicFramePr>
          <p:nvPr/>
        </p:nvGraphicFramePr>
        <p:xfrm>
          <a:off x="238577" y="5113148"/>
          <a:ext cx="3503354" cy="1288340"/>
        </p:xfrm>
        <a:graphic>
          <a:graphicData uri="http://schemas.openxmlformats.org/drawingml/2006/table">
            <a:tbl>
              <a:tblPr firstRow="1" bandRow="1">
                <a:tableStyleId>{5C22544A-7EE6-4342-B048-85BDC9FD1C3A}</a:tableStyleId>
              </a:tblPr>
              <a:tblGrid>
                <a:gridCol w="1430947">
                  <a:extLst>
                    <a:ext uri="{9D8B030D-6E8A-4147-A177-3AD203B41FA5}">
                      <a16:colId xmlns:a16="http://schemas.microsoft.com/office/drawing/2014/main" val="20000"/>
                    </a:ext>
                  </a:extLst>
                </a:gridCol>
                <a:gridCol w="2072407">
                  <a:extLst>
                    <a:ext uri="{9D8B030D-6E8A-4147-A177-3AD203B41FA5}">
                      <a16:colId xmlns:a16="http://schemas.microsoft.com/office/drawing/2014/main" val="20001"/>
                    </a:ext>
                  </a:extLst>
                </a:gridCol>
              </a:tblGrid>
              <a:tr h="309719">
                <a:tc>
                  <a:txBody>
                    <a:bodyPr/>
                    <a:lstStyle/>
                    <a:p>
                      <a:pPr algn="ctr"/>
                      <a:r>
                        <a:rPr kumimoji="1" lang="ja-JP" altLang="en-US" sz="1200" dirty="0">
                          <a:latin typeface="Meiryo UI" panose="020B0604030504040204" pitchFamily="50" charset="-128"/>
                          <a:ea typeface="Meiryo UI" panose="020B0604030504040204" pitchFamily="50" charset="-128"/>
                        </a:rPr>
                        <a:t>設　備</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維持管理手法</a:t>
                      </a:r>
                    </a:p>
                  </a:txBody>
                  <a:tcPr anchor="ctr"/>
                </a:tc>
                <a:extLst>
                  <a:ext uri="{0D108BD9-81ED-4DB2-BD59-A6C34878D82A}">
                    <a16:rowId xmlns:a16="http://schemas.microsoft.com/office/drawing/2014/main" val="10000"/>
                  </a:ext>
                </a:extLst>
              </a:tr>
              <a:tr h="334451">
                <a:tc>
                  <a:txBody>
                    <a:bodyPr/>
                    <a:lstStyle/>
                    <a:p>
                      <a:r>
                        <a:rPr kumimoji="1" lang="ja-JP" altLang="en-US" sz="1200" dirty="0">
                          <a:latin typeface="Meiryo UI" panose="020B0604030504040204" pitchFamily="50" charset="-128"/>
                          <a:ea typeface="Meiryo UI" panose="020B0604030504040204" pitchFamily="50" charset="-128"/>
                        </a:rPr>
                        <a:t>電気設備</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時間計画型</a:t>
                      </a:r>
                    </a:p>
                  </a:txBody>
                  <a:tcPr anchor="ctr"/>
                </a:tc>
                <a:extLst>
                  <a:ext uri="{0D108BD9-81ED-4DB2-BD59-A6C34878D82A}">
                    <a16:rowId xmlns:a16="http://schemas.microsoft.com/office/drawing/2014/main" val="2158187364"/>
                  </a:ext>
                </a:extLst>
              </a:tr>
              <a:tr h="334451">
                <a:tc>
                  <a:txBody>
                    <a:bodyPr/>
                    <a:lstStyle/>
                    <a:p>
                      <a:r>
                        <a:rPr kumimoji="1" lang="ja-JP" altLang="en-US" sz="1200" dirty="0">
                          <a:latin typeface="Meiryo UI" panose="020B0604030504040204" pitchFamily="50" charset="-128"/>
                          <a:ea typeface="Meiryo UI" panose="020B0604030504040204" pitchFamily="50" charset="-128"/>
                        </a:rPr>
                        <a:t>排水等ポンプ設備</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状態監視型＋時間計画型</a:t>
                      </a:r>
                    </a:p>
                  </a:txBody>
                  <a:tcPr anchor="ctr"/>
                </a:tc>
                <a:extLst>
                  <a:ext uri="{0D108BD9-81ED-4DB2-BD59-A6C34878D82A}">
                    <a16:rowId xmlns:a16="http://schemas.microsoft.com/office/drawing/2014/main" val="10001"/>
                  </a:ext>
                </a:extLst>
              </a:tr>
              <a:tr h="309719">
                <a:tc>
                  <a:txBody>
                    <a:bodyPr/>
                    <a:lstStyle/>
                    <a:p>
                      <a:r>
                        <a:rPr kumimoji="1" lang="ja-JP" altLang="en-US" sz="1200" dirty="0">
                          <a:latin typeface="Meiryo UI" panose="020B0604030504040204" pitchFamily="50" charset="-128"/>
                          <a:ea typeface="Meiryo UI" panose="020B0604030504040204" pitchFamily="50" charset="-128"/>
                        </a:rPr>
                        <a:t>親水設備</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状態監視型</a:t>
                      </a:r>
                    </a:p>
                  </a:txBody>
                  <a:tcPr anchor="ctr"/>
                </a:tc>
                <a:extLst>
                  <a:ext uri="{0D108BD9-81ED-4DB2-BD59-A6C34878D82A}">
                    <a16:rowId xmlns:a16="http://schemas.microsoft.com/office/drawing/2014/main" val="10003"/>
                  </a:ext>
                </a:extLst>
              </a:tr>
            </a:tbl>
          </a:graphicData>
        </a:graphic>
      </p:graphicFrame>
      <p:sp>
        <p:nvSpPr>
          <p:cNvPr id="26" name="テキスト ボックス 25">
            <a:extLst>
              <a:ext uri="{FF2B5EF4-FFF2-40B4-BE49-F238E27FC236}">
                <a16:creationId xmlns:a16="http://schemas.microsoft.com/office/drawing/2014/main" id="{FB244778-1127-41AB-967B-E9B3F5194A40}"/>
              </a:ext>
            </a:extLst>
          </p:cNvPr>
          <p:cNvSpPr txBox="1"/>
          <p:nvPr/>
        </p:nvSpPr>
        <p:spPr>
          <a:xfrm>
            <a:off x="23180" y="3726897"/>
            <a:ext cx="1109133" cy="261610"/>
          </a:xfrm>
          <a:prstGeom prst="rect">
            <a:avLst/>
          </a:prstGeom>
          <a:noFill/>
        </p:spPr>
        <p:txBody>
          <a:bodyPr wrap="square" rtlCol="0">
            <a:spAutoFit/>
          </a:bodyPr>
          <a:lstStyle/>
          <a:p>
            <a:r>
              <a:rPr lang="ja-JP" altLang="en-US" sz="1050" b="1" dirty="0">
                <a:solidFill>
                  <a:srgbClr val="FF0000"/>
                </a:solidFill>
                <a:highlight>
                  <a:srgbClr val="FFFF00"/>
                </a:highlight>
              </a:rPr>
              <a:t>限界</a:t>
            </a:r>
            <a:r>
              <a:rPr kumimoji="1" lang="ja-JP" altLang="en-US" sz="1050" b="1" dirty="0">
                <a:solidFill>
                  <a:srgbClr val="FF0000"/>
                </a:solidFill>
                <a:highlight>
                  <a:srgbClr val="FFFF00"/>
                </a:highlight>
              </a:rPr>
              <a:t>管理</a:t>
            </a:r>
            <a:r>
              <a:rPr kumimoji="1" lang="ja-JP" altLang="en-US" sz="1100" b="1" dirty="0">
                <a:solidFill>
                  <a:srgbClr val="FF0000"/>
                </a:solidFill>
                <a:highlight>
                  <a:srgbClr val="FFFF00"/>
                </a:highlight>
              </a:rPr>
              <a:t>水準</a:t>
            </a:r>
          </a:p>
        </p:txBody>
      </p:sp>
      <p:sp>
        <p:nvSpPr>
          <p:cNvPr id="27" name="テキスト ボックス 26">
            <a:extLst>
              <a:ext uri="{FF2B5EF4-FFF2-40B4-BE49-F238E27FC236}">
                <a16:creationId xmlns:a16="http://schemas.microsoft.com/office/drawing/2014/main" id="{E9AE74C1-CFCF-41AB-B28C-3D2CE493EEF1}"/>
              </a:ext>
            </a:extLst>
          </p:cNvPr>
          <p:cNvSpPr txBox="1"/>
          <p:nvPr/>
        </p:nvSpPr>
        <p:spPr>
          <a:xfrm>
            <a:off x="170218" y="4811706"/>
            <a:ext cx="171475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a:t>
            </a:r>
          </a:p>
        </p:txBody>
      </p:sp>
      <p:sp>
        <p:nvSpPr>
          <p:cNvPr id="29" name="テキスト ボックス 28">
            <a:extLst>
              <a:ext uri="{FF2B5EF4-FFF2-40B4-BE49-F238E27FC236}">
                <a16:creationId xmlns:a16="http://schemas.microsoft.com/office/drawing/2014/main" id="{BE7744A7-09C3-4438-B3F6-F64E0ACDC250}"/>
              </a:ext>
            </a:extLst>
          </p:cNvPr>
          <p:cNvSpPr txBox="1"/>
          <p:nvPr/>
        </p:nvSpPr>
        <p:spPr>
          <a:xfrm>
            <a:off x="5536936" y="1794856"/>
            <a:ext cx="1991764" cy="261610"/>
          </a:xfrm>
          <a:prstGeom prst="rect">
            <a:avLst/>
          </a:prstGeom>
          <a:solidFill>
            <a:schemeClr val="accent3">
              <a:lumMod val="20000"/>
              <a:lumOff val="80000"/>
            </a:schemeClr>
          </a:solidFill>
          <a:ln w="19050">
            <a:solidFill>
              <a:schemeClr val="accent3"/>
            </a:solidFill>
          </a:ln>
        </p:spPr>
        <p:txBody>
          <a:bodyPr wrap="square" rtlCol="0">
            <a:spAutoFit/>
          </a:bodyPr>
          <a:lstStyle/>
          <a:p>
            <a:r>
              <a:rPr lang="ja-JP" altLang="en-US" sz="1100" b="1" dirty="0"/>
              <a:t>管理水準の</a:t>
            </a:r>
            <a:r>
              <a:rPr lang="ja-JP" altLang="en-US" sz="1100" b="1" dirty="0">
                <a:latin typeface="Meiryo UI" panose="020B0604030504040204" pitchFamily="50" charset="-128"/>
                <a:ea typeface="Meiryo UI" panose="020B0604030504040204" pitchFamily="50" charset="-128"/>
              </a:rPr>
              <a:t>基本的</a:t>
            </a:r>
            <a:r>
              <a:rPr lang="ja-JP" altLang="en-US" sz="1100" b="1" dirty="0"/>
              <a:t>な考え方</a:t>
            </a:r>
            <a:endParaRPr lang="ja-JP" altLang="en-US" sz="1100" b="1" dirty="0">
              <a:solidFill>
                <a:schemeClr val="tx1">
                  <a:lumMod val="95000"/>
                  <a:lumOff val="5000"/>
                </a:schemeClr>
              </a:solidFill>
              <a:latin typeface="Meiryo UI" pitchFamily="50" charset="-128"/>
              <a:ea typeface="Meiryo UI" pitchFamily="50" charset="-128"/>
              <a:cs typeface="Meiryo UI" pitchFamily="50" charset="-128"/>
            </a:endParaRPr>
          </a:p>
        </p:txBody>
      </p:sp>
      <p:sp>
        <p:nvSpPr>
          <p:cNvPr id="37" name="スライド番号プレースホルダー 3">
            <a:extLst>
              <a:ext uri="{FF2B5EF4-FFF2-40B4-BE49-F238E27FC236}">
                <a16:creationId xmlns:a16="http://schemas.microsoft.com/office/drawing/2014/main" id="{63D3AA15-F901-48BE-8460-2C98F31BF505}"/>
              </a:ext>
            </a:extLst>
          </p:cNvPr>
          <p:cNvSpPr txBox="1">
            <a:spLocks/>
          </p:cNvSpPr>
          <p:nvPr/>
        </p:nvSpPr>
        <p:spPr>
          <a:xfrm>
            <a:off x="8622647" y="6240980"/>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40</a:t>
            </a:fld>
            <a:endParaRPr lang="ja-JP" altLang="en-US" dirty="0"/>
          </a:p>
        </p:txBody>
      </p:sp>
      <p:sp>
        <p:nvSpPr>
          <p:cNvPr id="39" name="角丸四角形 143">
            <a:extLst>
              <a:ext uri="{FF2B5EF4-FFF2-40B4-BE49-F238E27FC236}">
                <a16:creationId xmlns:a16="http://schemas.microsoft.com/office/drawing/2014/main" id="{D41FB712-ADB1-43DE-B16E-7E245D8E8BC4}"/>
              </a:ext>
            </a:extLst>
          </p:cNvPr>
          <p:cNvSpPr/>
          <p:nvPr/>
        </p:nvSpPr>
        <p:spPr>
          <a:xfrm>
            <a:off x="110835" y="658731"/>
            <a:ext cx="9009985" cy="603638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■管理水準</a:t>
            </a:r>
          </a:p>
        </p:txBody>
      </p:sp>
      <p:sp>
        <p:nvSpPr>
          <p:cNvPr id="40" name="テキスト ボックス 39">
            <a:extLst>
              <a:ext uri="{FF2B5EF4-FFF2-40B4-BE49-F238E27FC236}">
                <a16:creationId xmlns:a16="http://schemas.microsoft.com/office/drawing/2014/main" id="{4655810E-0803-4B57-9DA0-7CC7F2D26D52}"/>
              </a:ext>
            </a:extLst>
          </p:cNvPr>
          <p:cNvSpPr txBox="1"/>
          <p:nvPr/>
        </p:nvSpPr>
        <p:spPr>
          <a:xfrm>
            <a:off x="23180" y="978139"/>
            <a:ext cx="8839864" cy="580415"/>
          </a:xfrm>
          <a:prstGeom prst="rect">
            <a:avLst/>
          </a:prstGeom>
          <a:noFill/>
        </p:spPr>
        <p:txBody>
          <a:bodyPr wrap="square">
            <a:spAutoFit/>
          </a:bodyPr>
          <a:lstStyle/>
          <a:p>
            <a:pPr algn="just">
              <a:lnSpc>
                <a:spcPct val="120000"/>
              </a:lnSpc>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管理水準は、施設の安全性や快適性を考慮して健全度</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判定以上とし、</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判定以下について、補修等の候補施設</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ct val="120000"/>
              </a:lnSpc>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として順次対応を行っている。維持管理手法は、設備の設置目的や特性に応じて決定している。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a:extLst>
              <a:ext uri="{FF2B5EF4-FFF2-40B4-BE49-F238E27FC236}">
                <a16:creationId xmlns:a16="http://schemas.microsoft.com/office/drawing/2014/main" id="{F0790BCB-FF11-454C-B517-9A5FF5923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005214"/>
            <a:ext cx="3181350" cy="171932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9F326BC-FABB-57AD-73AB-2D36DC0FEC79}"/>
              </a:ext>
            </a:extLst>
          </p:cNvPr>
          <p:cNvSpPr txBox="1"/>
          <p:nvPr/>
        </p:nvSpPr>
        <p:spPr>
          <a:xfrm>
            <a:off x="7927020" y="8482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55796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共通課題の検証（公園設備）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23" name="テキスト ボックス 2322">
            <a:extLst>
              <a:ext uri="{FF2B5EF4-FFF2-40B4-BE49-F238E27FC236}">
                <a16:creationId xmlns:a16="http://schemas.microsoft.com/office/drawing/2014/main" id="{C68DC405-C180-8411-0BEE-B260A8B7294D}"/>
              </a:ext>
            </a:extLst>
          </p:cNvPr>
          <p:cNvSpPr txBox="1"/>
          <p:nvPr/>
        </p:nvSpPr>
        <p:spPr>
          <a:xfrm>
            <a:off x="3900563" y="1127326"/>
            <a:ext cx="4634564" cy="169277"/>
          </a:xfrm>
          <a:prstGeom prst="rect">
            <a:avLst/>
          </a:prstGeom>
          <a:noFill/>
        </p:spPr>
        <p:txBody>
          <a:bodyPr wrap="square" lIns="0" tIns="0" rIns="0" bIns="0">
            <a:noAutofit/>
          </a:bodyPr>
          <a:lstStyle/>
          <a:p>
            <a:pPr marL="0" lvl="3" algn="just"/>
            <a:r>
              <a:rPr lang="en-US" altLang="ja-JP" sz="1100" b="1" kern="100" dirty="0">
                <a:uFill>
                  <a:solidFill>
                    <a:srgbClr val="000000"/>
                  </a:solidFill>
                </a:uFill>
                <a:latin typeface="Meiryo UI" panose="020B0604030504040204" pitchFamily="50" charset="-128"/>
                <a:ea typeface="Meiryo UI" panose="020B0604030504040204" pitchFamily="50" charset="-128"/>
              </a:rPr>
              <a:t>(2)</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社会的影響度の評価項目一覧</a:t>
            </a:r>
            <a:endParaRPr lang="ja-JP" altLang="ja-JP" sz="1100" b="1" u="sng" kern="100" dirty="0">
              <a:effectLst/>
              <a:uFill>
                <a:solidFill>
                  <a:srgbClr val="000000"/>
                </a:solidFill>
              </a:uFill>
              <a:latin typeface="Meiryo UI" panose="020B0604030504040204" pitchFamily="50" charset="-128"/>
              <a:ea typeface="Meiryo UI" panose="020B0604030504040204" pitchFamily="50" charset="-128"/>
            </a:endParaRPr>
          </a:p>
        </p:txBody>
      </p:sp>
      <p:grpSp>
        <p:nvGrpSpPr>
          <p:cNvPr id="2923" name="グループ化 2922">
            <a:extLst>
              <a:ext uri="{FF2B5EF4-FFF2-40B4-BE49-F238E27FC236}">
                <a16:creationId xmlns:a16="http://schemas.microsoft.com/office/drawing/2014/main" id="{366BC971-3D79-574B-FD62-AED570A79EE4}"/>
              </a:ext>
            </a:extLst>
          </p:cNvPr>
          <p:cNvGrpSpPr/>
          <p:nvPr/>
        </p:nvGrpSpPr>
        <p:grpSpPr>
          <a:xfrm>
            <a:off x="333115" y="1509419"/>
            <a:ext cx="3000375" cy="2313682"/>
            <a:chOff x="4968175" y="1003947"/>
            <a:chExt cx="3000375" cy="2312670"/>
          </a:xfrm>
        </p:grpSpPr>
        <p:grpSp>
          <p:nvGrpSpPr>
            <p:cNvPr id="2880" name="Group 1173">
              <a:extLst>
                <a:ext uri="{FF2B5EF4-FFF2-40B4-BE49-F238E27FC236}">
                  <a16:creationId xmlns:a16="http://schemas.microsoft.com/office/drawing/2014/main" id="{BD311DAA-8ECE-B4B8-D0EC-CF048556F002}"/>
                </a:ext>
              </a:extLst>
            </p:cNvPr>
            <p:cNvGrpSpPr>
              <a:grpSpLocks/>
            </p:cNvGrpSpPr>
            <p:nvPr/>
          </p:nvGrpSpPr>
          <p:grpSpPr bwMode="auto">
            <a:xfrm>
              <a:off x="4968175" y="1003947"/>
              <a:ext cx="3000375" cy="2312670"/>
              <a:chOff x="1635" y="2040"/>
              <a:chExt cx="4725" cy="3642"/>
            </a:xfrm>
          </p:grpSpPr>
          <p:sp>
            <p:nvSpPr>
              <p:cNvPr id="2881" name="Text Box 549">
                <a:extLst>
                  <a:ext uri="{FF2B5EF4-FFF2-40B4-BE49-F238E27FC236}">
                    <a16:creationId xmlns:a16="http://schemas.microsoft.com/office/drawing/2014/main" id="{46D38163-CBD4-0750-A741-F13744816046}"/>
                  </a:ext>
                </a:extLst>
              </p:cNvPr>
              <p:cNvSpPr txBox="1">
                <a:spLocks noChangeArrowheads="1"/>
              </p:cNvSpPr>
              <p:nvPr/>
            </p:nvSpPr>
            <p:spPr bwMode="auto">
              <a:xfrm>
                <a:off x="4102" y="4956"/>
                <a:ext cx="446"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中</a:t>
                </a:r>
              </a:p>
            </p:txBody>
          </p:sp>
          <p:sp>
            <p:nvSpPr>
              <p:cNvPr id="2882" name="Text Box 264">
                <a:extLst>
                  <a:ext uri="{FF2B5EF4-FFF2-40B4-BE49-F238E27FC236}">
                    <a16:creationId xmlns:a16="http://schemas.microsoft.com/office/drawing/2014/main" id="{49A5212D-A862-1C6E-F8C6-92E7B1F4CF16}"/>
                  </a:ext>
                </a:extLst>
              </p:cNvPr>
              <p:cNvSpPr txBox="1">
                <a:spLocks noChangeArrowheads="1"/>
              </p:cNvSpPr>
              <p:nvPr/>
            </p:nvSpPr>
            <p:spPr bwMode="auto">
              <a:xfrm>
                <a:off x="1952" y="3428"/>
                <a:ext cx="4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Ｃ</a:t>
                </a:r>
              </a:p>
            </p:txBody>
          </p:sp>
          <p:sp>
            <p:nvSpPr>
              <p:cNvPr id="2883" name="Text Box 265">
                <a:extLst>
                  <a:ext uri="{FF2B5EF4-FFF2-40B4-BE49-F238E27FC236}">
                    <a16:creationId xmlns:a16="http://schemas.microsoft.com/office/drawing/2014/main" id="{A3151859-A000-43C4-290C-73BBBC80B851}"/>
                  </a:ext>
                </a:extLst>
              </p:cNvPr>
              <p:cNvSpPr txBox="1">
                <a:spLocks noChangeArrowheads="1"/>
              </p:cNvSpPr>
              <p:nvPr/>
            </p:nvSpPr>
            <p:spPr bwMode="auto">
              <a:xfrm>
                <a:off x="1950" y="2579"/>
                <a:ext cx="43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Ｄ</a:t>
                </a:r>
              </a:p>
            </p:txBody>
          </p:sp>
          <p:sp>
            <p:nvSpPr>
              <p:cNvPr id="2884" name="Text Box 266">
                <a:extLst>
                  <a:ext uri="{FF2B5EF4-FFF2-40B4-BE49-F238E27FC236}">
                    <a16:creationId xmlns:a16="http://schemas.microsoft.com/office/drawing/2014/main" id="{9B79026A-D228-2E55-1981-B7F3DF7EEE42}"/>
                  </a:ext>
                </a:extLst>
              </p:cNvPr>
              <p:cNvSpPr txBox="1">
                <a:spLocks noChangeArrowheads="1"/>
              </p:cNvSpPr>
              <p:nvPr/>
            </p:nvSpPr>
            <p:spPr bwMode="auto">
              <a:xfrm>
                <a:off x="1963" y="4045"/>
                <a:ext cx="432"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7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B</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000"/>
                  </a:lnSpc>
                </a:pP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A</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85" name="Text Box 555">
                <a:extLst>
                  <a:ext uri="{FF2B5EF4-FFF2-40B4-BE49-F238E27FC236}">
                    <a16:creationId xmlns:a16="http://schemas.microsoft.com/office/drawing/2014/main" id="{9C86FD17-E152-1949-8AE8-224F697EB039}"/>
                  </a:ext>
                </a:extLst>
              </p:cNvPr>
              <p:cNvSpPr txBox="1">
                <a:spLocks noChangeArrowheads="1"/>
              </p:cNvSpPr>
              <p:nvPr/>
            </p:nvSpPr>
            <p:spPr bwMode="auto">
              <a:xfrm>
                <a:off x="2773" y="4956"/>
                <a:ext cx="44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小</a:t>
                </a:r>
              </a:p>
            </p:txBody>
          </p:sp>
          <p:cxnSp>
            <p:nvCxnSpPr>
              <p:cNvPr id="2886" name="直線矢印コネクタ 2885">
                <a:extLst>
                  <a:ext uri="{FF2B5EF4-FFF2-40B4-BE49-F238E27FC236}">
                    <a16:creationId xmlns:a16="http://schemas.microsoft.com/office/drawing/2014/main" id="{C6E6556A-980A-5694-E1A9-5341BF394F63}"/>
                  </a:ext>
                </a:extLst>
              </p:cNvPr>
              <p:cNvCxnSpPr/>
              <p:nvPr/>
            </p:nvCxnSpPr>
            <p:spPr bwMode="auto">
              <a:xfrm flipV="1">
                <a:off x="2340" y="2348"/>
                <a:ext cx="0" cy="2627"/>
              </a:xfrm>
              <a:prstGeom prst="straightConnector1">
                <a:avLst/>
              </a:prstGeom>
              <a:noFill/>
              <a:ln w="19050">
                <a:solidFill>
                  <a:schemeClr val="tx1">
                    <a:lumMod val="100000"/>
                    <a:lumOff val="0"/>
                  </a:schemeClr>
                </a:solidFill>
                <a:round/>
                <a:headEnd/>
                <a:tailEnd type="triangle" w="lg" len="lg"/>
              </a:ln>
              <a:extLst>
                <a:ext uri="{909E8E84-426E-40DD-AFC4-6F175D3DCCD1}">
                  <a14:hiddenFill xmlns:a14="http://schemas.microsoft.com/office/drawing/2010/main">
                    <a:noFill/>
                  </a14:hiddenFill>
                </a:ext>
              </a:extLst>
            </p:spPr>
          </p:cxnSp>
          <p:cxnSp>
            <p:nvCxnSpPr>
              <p:cNvPr id="2887" name="直線矢印コネクタ 2886">
                <a:extLst>
                  <a:ext uri="{FF2B5EF4-FFF2-40B4-BE49-F238E27FC236}">
                    <a16:creationId xmlns:a16="http://schemas.microsoft.com/office/drawing/2014/main" id="{0F8D7128-7DE0-F57A-DED7-249BE761F5E0}"/>
                  </a:ext>
                </a:extLst>
              </p:cNvPr>
              <p:cNvCxnSpPr/>
              <p:nvPr/>
            </p:nvCxnSpPr>
            <p:spPr bwMode="auto">
              <a:xfrm>
                <a:off x="2340" y="4984"/>
                <a:ext cx="4020" cy="0"/>
              </a:xfrm>
              <a:prstGeom prst="straightConnector1">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888" name="テキスト ボックス 3155">
                <a:extLst>
                  <a:ext uri="{FF2B5EF4-FFF2-40B4-BE49-F238E27FC236}">
                    <a16:creationId xmlns:a16="http://schemas.microsoft.com/office/drawing/2014/main" id="{D49CB6EA-E6EF-AAB1-0321-AB9B7FC4116C}"/>
                  </a:ext>
                </a:extLst>
              </p:cNvPr>
              <p:cNvSpPr txBox="1">
                <a:spLocks noChangeArrowheads="1"/>
              </p:cNvSpPr>
              <p:nvPr/>
            </p:nvSpPr>
            <p:spPr bwMode="auto">
              <a:xfrm>
                <a:off x="1635" y="3150"/>
                <a:ext cx="372"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健全度</a:t>
                </a:r>
              </a:p>
            </p:txBody>
          </p:sp>
          <p:sp>
            <p:nvSpPr>
              <p:cNvPr id="2889" name="テキスト ボックス 3156">
                <a:extLst>
                  <a:ext uri="{FF2B5EF4-FFF2-40B4-BE49-F238E27FC236}">
                    <a16:creationId xmlns:a16="http://schemas.microsoft.com/office/drawing/2014/main" id="{AEB89381-ECD9-6C0C-AE65-DE50FC0C0F8F}"/>
                  </a:ext>
                </a:extLst>
              </p:cNvPr>
              <p:cNvSpPr txBox="1">
                <a:spLocks noChangeArrowheads="1"/>
              </p:cNvSpPr>
              <p:nvPr/>
            </p:nvSpPr>
            <p:spPr bwMode="auto">
              <a:xfrm>
                <a:off x="1922" y="4756"/>
                <a:ext cx="43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良</a:t>
                </a:r>
              </a:p>
            </p:txBody>
          </p:sp>
          <p:sp>
            <p:nvSpPr>
              <p:cNvPr id="2890" name="テキスト ボックス 3157">
                <a:extLst>
                  <a:ext uri="{FF2B5EF4-FFF2-40B4-BE49-F238E27FC236}">
                    <a16:creationId xmlns:a16="http://schemas.microsoft.com/office/drawing/2014/main" id="{737FB7AD-3ECD-33CC-23AC-69418878929B}"/>
                  </a:ext>
                </a:extLst>
              </p:cNvPr>
              <p:cNvSpPr txBox="1">
                <a:spLocks noChangeArrowheads="1"/>
              </p:cNvSpPr>
              <p:nvPr/>
            </p:nvSpPr>
            <p:spPr bwMode="auto">
              <a:xfrm>
                <a:off x="1907" y="2040"/>
                <a:ext cx="42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105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91" name="テキスト ボックス 3158">
                <a:extLst>
                  <a:ext uri="{FF2B5EF4-FFF2-40B4-BE49-F238E27FC236}">
                    <a16:creationId xmlns:a16="http://schemas.microsoft.com/office/drawing/2014/main" id="{7A3E8C57-F6DE-0547-8E87-A821D4F62AFA}"/>
                  </a:ext>
                </a:extLst>
              </p:cNvPr>
              <p:cNvSpPr txBox="1">
                <a:spLocks noChangeArrowheads="1"/>
              </p:cNvSpPr>
              <p:nvPr/>
            </p:nvSpPr>
            <p:spPr bwMode="auto">
              <a:xfrm>
                <a:off x="5430" y="4945"/>
                <a:ext cx="41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大</a:t>
                </a:r>
              </a:p>
            </p:txBody>
          </p:sp>
          <p:sp>
            <p:nvSpPr>
              <p:cNvPr id="2892" name="テキスト ボックス 3159">
                <a:extLst>
                  <a:ext uri="{FF2B5EF4-FFF2-40B4-BE49-F238E27FC236}">
                    <a16:creationId xmlns:a16="http://schemas.microsoft.com/office/drawing/2014/main" id="{18380B72-3656-8730-DBFC-4AC2627AC95E}"/>
                  </a:ext>
                </a:extLst>
              </p:cNvPr>
              <p:cNvSpPr txBox="1">
                <a:spLocks noChangeArrowheads="1"/>
              </p:cNvSpPr>
              <p:nvPr/>
            </p:nvSpPr>
            <p:spPr bwMode="auto">
              <a:xfrm>
                <a:off x="3181" y="5196"/>
                <a:ext cx="2139"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社会的影響度</a:t>
                </a:r>
              </a:p>
            </p:txBody>
          </p:sp>
          <p:grpSp>
            <p:nvGrpSpPr>
              <p:cNvPr id="2893" name="Group 1172">
                <a:extLst>
                  <a:ext uri="{FF2B5EF4-FFF2-40B4-BE49-F238E27FC236}">
                    <a16:creationId xmlns:a16="http://schemas.microsoft.com/office/drawing/2014/main" id="{CEC75337-DB36-D91C-0353-70BF46D7E875}"/>
                  </a:ext>
                </a:extLst>
              </p:cNvPr>
              <p:cNvGrpSpPr>
                <a:grpSpLocks/>
              </p:cNvGrpSpPr>
              <p:nvPr/>
            </p:nvGrpSpPr>
            <p:grpSpPr bwMode="auto">
              <a:xfrm>
                <a:off x="2422" y="2328"/>
                <a:ext cx="3813" cy="2570"/>
                <a:chOff x="2422" y="2328"/>
                <a:chExt cx="3813" cy="2570"/>
              </a:xfrm>
            </p:grpSpPr>
            <p:grpSp>
              <p:nvGrpSpPr>
                <p:cNvPr id="2894" name="Group 1165">
                  <a:extLst>
                    <a:ext uri="{FF2B5EF4-FFF2-40B4-BE49-F238E27FC236}">
                      <a16:creationId xmlns:a16="http://schemas.microsoft.com/office/drawing/2014/main" id="{F9D25D23-A858-9FF3-41E2-7E78E5039E7E}"/>
                    </a:ext>
                  </a:extLst>
                </p:cNvPr>
                <p:cNvGrpSpPr>
                  <a:grpSpLocks/>
                </p:cNvGrpSpPr>
                <p:nvPr/>
              </p:nvGrpSpPr>
              <p:grpSpPr bwMode="auto">
                <a:xfrm>
                  <a:off x="2455" y="2328"/>
                  <a:ext cx="1228" cy="822"/>
                  <a:chOff x="2455" y="2328"/>
                  <a:chExt cx="1228" cy="822"/>
                </a:xfrm>
              </p:grpSpPr>
              <p:sp>
                <p:nvSpPr>
                  <p:cNvPr id="2919" name="角丸四角形 3093">
                    <a:extLst>
                      <a:ext uri="{FF2B5EF4-FFF2-40B4-BE49-F238E27FC236}">
                        <a16:creationId xmlns:a16="http://schemas.microsoft.com/office/drawing/2014/main" id="{1EF07C97-913D-7CAA-3660-2712A733F22E}"/>
                      </a:ext>
                    </a:extLst>
                  </p:cNvPr>
                  <p:cNvSpPr>
                    <a:spLocks noChangeArrowheads="1"/>
                  </p:cNvSpPr>
                  <p:nvPr/>
                </p:nvSpPr>
                <p:spPr bwMode="auto">
                  <a:xfrm>
                    <a:off x="2455" y="2328"/>
                    <a:ext cx="1228" cy="822"/>
                  </a:xfrm>
                  <a:prstGeom prst="roundRect">
                    <a:avLst>
                      <a:gd name="adj" fmla="val 16667"/>
                    </a:avLst>
                  </a:prstGeom>
                  <a:pattFill prst="ltDnDiag">
                    <a:fgClr>
                      <a:schemeClr val="accent1"/>
                    </a:fgClr>
                    <a:bgClr>
                      <a:schemeClr val="bg1"/>
                    </a:bgClr>
                  </a:pattFill>
                  <a:ln w="19050">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20" name="テキスト ボックス 3094">
                    <a:extLst>
                      <a:ext uri="{FF2B5EF4-FFF2-40B4-BE49-F238E27FC236}">
                        <a16:creationId xmlns:a16="http://schemas.microsoft.com/office/drawing/2014/main" id="{00BFA782-B59A-1F06-B2B7-B227A5A24C14}"/>
                      </a:ext>
                    </a:extLst>
                  </p:cNvPr>
                  <p:cNvSpPr txBox="1">
                    <a:spLocks noChangeArrowheads="1"/>
                  </p:cNvSpPr>
                  <p:nvPr/>
                </p:nvSpPr>
                <p:spPr bwMode="auto">
                  <a:xfrm>
                    <a:off x="2603" y="2550"/>
                    <a:ext cx="95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重点化</a:t>
                    </a:r>
                    <a:r>
                      <a:rPr 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5" name="Group 1166">
                  <a:extLst>
                    <a:ext uri="{FF2B5EF4-FFF2-40B4-BE49-F238E27FC236}">
                      <a16:creationId xmlns:a16="http://schemas.microsoft.com/office/drawing/2014/main" id="{026548A6-31F7-2814-7118-FC9605F3F7B3}"/>
                    </a:ext>
                  </a:extLst>
                </p:cNvPr>
                <p:cNvGrpSpPr>
                  <a:grpSpLocks/>
                </p:cNvGrpSpPr>
                <p:nvPr/>
              </p:nvGrpSpPr>
              <p:grpSpPr bwMode="auto">
                <a:xfrm>
                  <a:off x="3731" y="2328"/>
                  <a:ext cx="1228" cy="822"/>
                  <a:chOff x="3731" y="2328"/>
                  <a:chExt cx="1228" cy="822"/>
                </a:xfrm>
              </p:grpSpPr>
              <p:sp>
                <p:nvSpPr>
                  <p:cNvPr id="2917" name="角丸四角形 3096">
                    <a:extLst>
                      <a:ext uri="{FF2B5EF4-FFF2-40B4-BE49-F238E27FC236}">
                        <a16:creationId xmlns:a16="http://schemas.microsoft.com/office/drawing/2014/main" id="{00E5F4DA-3997-A046-5A12-32576A60BB00}"/>
                      </a:ext>
                    </a:extLst>
                  </p:cNvPr>
                  <p:cNvSpPr>
                    <a:spLocks noChangeArrowheads="1"/>
                  </p:cNvSpPr>
                  <p:nvPr/>
                </p:nvSpPr>
                <p:spPr bwMode="auto">
                  <a:xfrm>
                    <a:off x="3731" y="2328"/>
                    <a:ext cx="1228" cy="822"/>
                  </a:xfrm>
                  <a:prstGeom prst="roundRect">
                    <a:avLst>
                      <a:gd name="adj" fmla="val 16667"/>
                    </a:avLst>
                  </a:prstGeom>
                  <a:solidFill>
                    <a:srgbClr val="D99694"/>
                  </a:solidFill>
                  <a:ln w="25400">
                    <a:solidFill>
                      <a:srgbClr val="C00000"/>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8" name="テキスト ボックス 3097">
                    <a:extLst>
                      <a:ext uri="{FF2B5EF4-FFF2-40B4-BE49-F238E27FC236}">
                        <a16:creationId xmlns:a16="http://schemas.microsoft.com/office/drawing/2014/main" id="{078A28D8-1AA0-AD29-A263-B5201763D186}"/>
                      </a:ext>
                    </a:extLst>
                  </p:cNvPr>
                  <p:cNvSpPr txBox="1">
                    <a:spLocks noChangeArrowheads="1"/>
                  </p:cNvSpPr>
                  <p:nvPr/>
                </p:nvSpPr>
                <p:spPr bwMode="auto">
                  <a:xfrm>
                    <a:off x="3776" y="2531"/>
                    <a:ext cx="1152"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最重点化</a:t>
                    </a:r>
                    <a:r>
                      <a:rPr lang="en-US" sz="1050" kern="100" spc="-2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6" name="Group 1167">
                  <a:extLst>
                    <a:ext uri="{FF2B5EF4-FFF2-40B4-BE49-F238E27FC236}">
                      <a16:creationId xmlns:a16="http://schemas.microsoft.com/office/drawing/2014/main" id="{3451CB40-4D91-EE5E-1324-AA1995F4F8D3}"/>
                    </a:ext>
                  </a:extLst>
                </p:cNvPr>
                <p:cNvGrpSpPr>
                  <a:grpSpLocks/>
                </p:cNvGrpSpPr>
                <p:nvPr/>
              </p:nvGrpSpPr>
              <p:grpSpPr bwMode="auto">
                <a:xfrm>
                  <a:off x="5007" y="2328"/>
                  <a:ext cx="1228" cy="822"/>
                  <a:chOff x="5007" y="2328"/>
                  <a:chExt cx="1228" cy="822"/>
                </a:xfrm>
              </p:grpSpPr>
              <p:sp>
                <p:nvSpPr>
                  <p:cNvPr id="2915" name="角丸四角形 3099">
                    <a:extLst>
                      <a:ext uri="{FF2B5EF4-FFF2-40B4-BE49-F238E27FC236}">
                        <a16:creationId xmlns:a16="http://schemas.microsoft.com/office/drawing/2014/main" id="{AECFD79D-EBE0-E38C-CA7D-D8ABA6A11E2C}"/>
                      </a:ext>
                    </a:extLst>
                  </p:cNvPr>
                  <p:cNvSpPr>
                    <a:spLocks noChangeArrowheads="1"/>
                  </p:cNvSpPr>
                  <p:nvPr/>
                </p:nvSpPr>
                <p:spPr bwMode="auto">
                  <a:xfrm>
                    <a:off x="5007" y="2328"/>
                    <a:ext cx="1228" cy="822"/>
                  </a:xfrm>
                  <a:prstGeom prst="roundRect">
                    <a:avLst>
                      <a:gd name="adj" fmla="val 16667"/>
                    </a:avLst>
                  </a:prstGeom>
                  <a:solidFill>
                    <a:srgbClr val="D99694"/>
                  </a:solidFill>
                  <a:ln w="22225">
                    <a:solidFill>
                      <a:srgbClr val="C00000"/>
                    </a:solidFill>
                    <a:round/>
                    <a:headEnd/>
                    <a:tailEnd/>
                  </a:ln>
                </p:spPr>
                <p:txBody>
                  <a:bodyPr rot="0" vert="horz" wrap="square" lIns="91440" tIns="45720" rIns="91440" bIns="45720" anchor="ctr" anchorCtr="0" upright="1">
                    <a:noAutofit/>
                  </a:bodyPr>
                  <a:lstStyle/>
                  <a:p>
                    <a:endParaRPr lang="ja-JP" altLang="en-US" b="1" dirty="0">
                      <a:latin typeface="Meiryo UI" panose="020B0604030504040204" pitchFamily="50" charset="-128"/>
                      <a:ea typeface="Meiryo UI" panose="020B0604030504040204" pitchFamily="50" charset="-128"/>
                    </a:endParaRPr>
                  </a:p>
                </p:txBody>
              </p:sp>
              <p:sp>
                <p:nvSpPr>
                  <p:cNvPr id="2916" name="テキスト ボックス 3100">
                    <a:extLst>
                      <a:ext uri="{FF2B5EF4-FFF2-40B4-BE49-F238E27FC236}">
                        <a16:creationId xmlns:a16="http://schemas.microsoft.com/office/drawing/2014/main" id="{B2E402DE-22BD-ED32-F9DC-3AD5EAC44E33}"/>
                      </a:ext>
                    </a:extLst>
                  </p:cNvPr>
                  <p:cNvSpPr txBox="1">
                    <a:spLocks noChangeArrowheads="1"/>
                  </p:cNvSpPr>
                  <p:nvPr/>
                </p:nvSpPr>
                <p:spPr bwMode="auto">
                  <a:xfrm>
                    <a:off x="5027" y="2547"/>
                    <a:ext cx="1187"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gn="ct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最重点化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97" name="Group 1170">
                  <a:extLst>
                    <a:ext uri="{FF2B5EF4-FFF2-40B4-BE49-F238E27FC236}">
                      <a16:creationId xmlns:a16="http://schemas.microsoft.com/office/drawing/2014/main" id="{0582B64B-F4FE-4FD2-5178-E3C16C303EC4}"/>
                    </a:ext>
                  </a:extLst>
                </p:cNvPr>
                <p:cNvGrpSpPr>
                  <a:grpSpLocks/>
                </p:cNvGrpSpPr>
                <p:nvPr/>
              </p:nvGrpSpPr>
              <p:grpSpPr bwMode="auto">
                <a:xfrm>
                  <a:off x="2455" y="3207"/>
                  <a:ext cx="1228" cy="822"/>
                  <a:chOff x="2455" y="3207"/>
                  <a:chExt cx="1228" cy="822"/>
                </a:xfrm>
              </p:grpSpPr>
              <p:sp>
                <p:nvSpPr>
                  <p:cNvPr id="2913" name="角丸四角形 3102">
                    <a:extLst>
                      <a:ext uri="{FF2B5EF4-FFF2-40B4-BE49-F238E27FC236}">
                        <a16:creationId xmlns:a16="http://schemas.microsoft.com/office/drawing/2014/main" id="{18C3757C-617F-4EEC-4F77-F7B60C9EC5A9}"/>
                      </a:ext>
                    </a:extLst>
                  </p:cNvPr>
                  <p:cNvSpPr>
                    <a:spLocks noChangeArrowheads="1"/>
                  </p:cNvSpPr>
                  <p:nvPr/>
                </p:nvSpPr>
                <p:spPr bwMode="auto">
                  <a:xfrm>
                    <a:off x="2455" y="3207"/>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4" name="テキスト ボックス 3103">
                    <a:extLst>
                      <a:ext uri="{FF2B5EF4-FFF2-40B4-BE49-F238E27FC236}">
                        <a16:creationId xmlns:a16="http://schemas.microsoft.com/office/drawing/2014/main" id="{51EA803B-F133-BD4A-45BF-CE86DA7FADD8}"/>
                      </a:ext>
                    </a:extLst>
                  </p:cNvPr>
                  <p:cNvSpPr txBox="1">
                    <a:spLocks noChangeArrowheads="1"/>
                  </p:cNvSpPr>
                  <p:nvPr/>
                </p:nvSpPr>
                <p:spPr bwMode="auto">
                  <a:xfrm>
                    <a:off x="2539" y="3434"/>
                    <a:ext cx="96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898" name="Group 1169">
                  <a:extLst>
                    <a:ext uri="{FF2B5EF4-FFF2-40B4-BE49-F238E27FC236}">
                      <a16:creationId xmlns:a16="http://schemas.microsoft.com/office/drawing/2014/main" id="{40B4D879-100F-4650-25A9-B87ABAEDE33C}"/>
                    </a:ext>
                  </a:extLst>
                </p:cNvPr>
                <p:cNvGrpSpPr>
                  <a:grpSpLocks/>
                </p:cNvGrpSpPr>
                <p:nvPr/>
              </p:nvGrpSpPr>
              <p:grpSpPr bwMode="auto">
                <a:xfrm>
                  <a:off x="3731" y="3197"/>
                  <a:ext cx="1228" cy="822"/>
                  <a:chOff x="3731" y="3197"/>
                  <a:chExt cx="1228" cy="822"/>
                </a:xfrm>
              </p:grpSpPr>
              <p:sp>
                <p:nvSpPr>
                  <p:cNvPr id="2911" name="角丸四角形 3139">
                    <a:extLst>
                      <a:ext uri="{FF2B5EF4-FFF2-40B4-BE49-F238E27FC236}">
                        <a16:creationId xmlns:a16="http://schemas.microsoft.com/office/drawing/2014/main" id="{264F7F18-4394-35E3-3DA9-A2DD6E0A0CF2}"/>
                      </a:ext>
                    </a:extLst>
                  </p:cNvPr>
                  <p:cNvSpPr>
                    <a:spLocks noChangeArrowheads="1"/>
                  </p:cNvSpPr>
                  <p:nvPr/>
                </p:nvSpPr>
                <p:spPr bwMode="auto">
                  <a:xfrm>
                    <a:off x="3731" y="3197"/>
                    <a:ext cx="1228" cy="822"/>
                  </a:xfrm>
                  <a:prstGeom prst="roundRect">
                    <a:avLst>
                      <a:gd name="adj" fmla="val 16667"/>
                    </a:avLst>
                  </a:prstGeom>
                  <a:pattFill prst="ltDnDiag">
                    <a:fgClr>
                      <a:srgbClr val="0066CC"/>
                    </a:fgClr>
                    <a:bgClr>
                      <a:schemeClr val="bg1"/>
                    </a:bgClr>
                  </a:pattFill>
                  <a:ln w="19050">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2" name="テキスト ボックス 3140">
                    <a:extLst>
                      <a:ext uri="{FF2B5EF4-FFF2-40B4-BE49-F238E27FC236}">
                        <a16:creationId xmlns:a16="http://schemas.microsoft.com/office/drawing/2014/main" id="{423EB89E-7EAF-A825-9F6A-0104A0F1D811}"/>
                      </a:ext>
                    </a:extLst>
                  </p:cNvPr>
                  <p:cNvSpPr txBox="1">
                    <a:spLocks noChangeArrowheads="1"/>
                  </p:cNvSpPr>
                  <p:nvPr/>
                </p:nvSpPr>
                <p:spPr bwMode="auto">
                  <a:xfrm>
                    <a:off x="3840" y="3427"/>
                    <a:ext cx="1065"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重点化</a:t>
                    </a:r>
                  </a:p>
                </p:txBody>
              </p:sp>
            </p:grpSp>
            <p:grpSp>
              <p:nvGrpSpPr>
                <p:cNvPr id="2899" name="Group 1168">
                  <a:extLst>
                    <a:ext uri="{FF2B5EF4-FFF2-40B4-BE49-F238E27FC236}">
                      <a16:creationId xmlns:a16="http://schemas.microsoft.com/office/drawing/2014/main" id="{980E4CF7-8BF6-B21C-6544-0994264F4771}"/>
                    </a:ext>
                  </a:extLst>
                </p:cNvPr>
                <p:cNvGrpSpPr>
                  <a:grpSpLocks/>
                </p:cNvGrpSpPr>
                <p:nvPr/>
              </p:nvGrpSpPr>
              <p:grpSpPr bwMode="auto">
                <a:xfrm>
                  <a:off x="5008" y="3204"/>
                  <a:ext cx="1227" cy="821"/>
                  <a:chOff x="5008" y="3204"/>
                  <a:chExt cx="1227" cy="821"/>
                </a:xfrm>
              </p:grpSpPr>
              <p:sp>
                <p:nvSpPr>
                  <p:cNvPr id="2909" name="角丸四角形 3142">
                    <a:extLst>
                      <a:ext uri="{FF2B5EF4-FFF2-40B4-BE49-F238E27FC236}">
                        <a16:creationId xmlns:a16="http://schemas.microsoft.com/office/drawing/2014/main" id="{09B8B364-B275-CB00-163E-A1DF1DC590C5}"/>
                      </a:ext>
                    </a:extLst>
                  </p:cNvPr>
                  <p:cNvSpPr>
                    <a:spLocks noChangeArrowheads="1"/>
                  </p:cNvSpPr>
                  <p:nvPr/>
                </p:nvSpPr>
                <p:spPr bwMode="auto">
                  <a:xfrm>
                    <a:off x="5008" y="3204"/>
                    <a:ext cx="1227" cy="821"/>
                  </a:xfrm>
                  <a:prstGeom prst="roundRect">
                    <a:avLst>
                      <a:gd name="adj" fmla="val 16667"/>
                    </a:avLst>
                  </a:prstGeom>
                  <a:pattFill prst="ltDnDiag">
                    <a:fgClr>
                      <a:srgbClr val="0066CC"/>
                    </a:fgClr>
                    <a:bgClr>
                      <a:schemeClr val="bg1"/>
                    </a:bgClr>
                  </a:pattFill>
                  <a:ln w="15875">
                    <a:solidFill>
                      <a:schemeClr val="accent1"/>
                    </a:solidFill>
                    <a:round/>
                    <a:headEnd/>
                    <a:tailEnd/>
                  </a:ln>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10" name="テキスト ボックス 3143">
                    <a:extLst>
                      <a:ext uri="{FF2B5EF4-FFF2-40B4-BE49-F238E27FC236}">
                        <a16:creationId xmlns:a16="http://schemas.microsoft.com/office/drawing/2014/main" id="{58B758E1-1AF6-EFD8-A276-8B5743FC885F}"/>
                      </a:ext>
                    </a:extLst>
                  </p:cNvPr>
                  <p:cNvSpPr txBox="1">
                    <a:spLocks noChangeArrowheads="1"/>
                  </p:cNvSpPr>
                  <p:nvPr/>
                </p:nvSpPr>
                <p:spPr bwMode="auto">
                  <a:xfrm>
                    <a:off x="5022" y="3401"/>
                    <a:ext cx="1146"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重点化</a:t>
                    </a:r>
                  </a:p>
                </p:txBody>
              </p:sp>
            </p:grpSp>
            <p:grpSp>
              <p:nvGrpSpPr>
                <p:cNvPr id="2900" name="Group 1171">
                  <a:extLst>
                    <a:ext uri="{FF2B5EF4-FFF2-40B4-BE49-F238E27FC236}">
                      <a16:creationId xmlns:a16="http://schemas.microsoft.com/office/drawing/2014/main" id="{D56C7F27-0598-61BC-5499-443F5AF80FA2}"/>
                    </a:ext>
                  </a:extLst>
                </p:cNvPr>
                <p:cNvGrpSpPr>
                  <a:grpSpLocks/>
                </p:cNvGrpSpPr>
                <p:nvPr/>
              </p:nvGrpSpPr>
              <p:grpSpPr bwMode="auto">
                <a:xfrm>
                  <a:off x="4974" y="4076"/>
                  <a:ext cx="1261" cy="822"/>
                  <a:chOff x="4974" y="4076"/>
                  <a:chExt cx="1261" cy="822"/>
                </a:xfrm>
              </p:grpSpPr>
              <p:sp>
                <p:nvSpPr>
                  <p:cNvPr id="2907" name="角丸四角形 3151">
                    <a:extLst>
                      <a:ext uri="{FF2B5EF4-FFF2-40B4-BE49-F238E27FC236}">
                        <a16:creationId xmlns:a16="http://schemas.microsoft.com/office/drawing/2014/main" id="{AF88F0C9-9D50-253F-1789-6B8987044EEA}"/>
                      </a:ext>
                    </a:extLst>
                  </p:cNvPr>
                  <p:cNvSpPr>
                    <a:spLocks noChangeArrowheads="1"/>
                  </p:cNvSpPr>
                  <p:nvPr/>
                </p:nvSpPr>
                <p:spPr bwMode="auto">
                  <a:xfrm>
                    <a:off x="5007"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99CC"/>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8" name="テキスト ボックス 3152">
                    <a:extLst>
                      <a:ext uri="{FF2B5EF4-FFF2-40B4-BE49-F238E27FC236}">
                        <a16:creationId xmlns:a16="http://schemas.microsoft.com/office/drawing/2014/main" id="{3325022C-35DE-1814-EA92-6DB65D43165E}"/>
                      </a:ext>
                    </a:extLst>
                  </p:cNvPr>
                  <p:cNvSpPr txBox="1">
                    <a:spLocks noChangeArrowheads="1"/>
                  </p:cNvSpPr>
                  <p:nvPr/>
                </p:nvSpPr>
                <p:spPr bwMode="auto">
                  <a:xfrm>
                    <a:off x="4974" y="4302"/>
                    <a:ext cx="118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901" name="Group 1161">
                  <a:extLst>
                    <a:ext uri="{FF2B5EF4-FFF2-40B4-BE49-F238E27FC236}">
                      <a16:creationId xmlns:a16="http://schemas.microsoft.com/office/drawing/2014/main" id="{4F863556-2658-B1FA-B55C-B7C782137F21}"/>
                    </a:ext>
                  </a:extLst>
                </p:cNvPr>
                <p:cNvGrpSpPr>
                  <a:grpSpLocks/>
                </p:cNvGrpSpPr>
                <p:nvPr/>
              </p:nvGrpSpPr>
              <p:grpSpPr bwMode="auto">
                <a:xfrm>
                  <a:off x="3698" y="4076"/>
                  <a:ext cx="1261" cy="822"/>
                  <a:chOff x="3698" y="4076"/>
                  <a:chExt cx="1261" cy="822"/>
                </a:xfrm>
              </p:grpSpPr>
              <p:sp>
                <p:nvSpPr>
                  <p:cNvPr id="2905" name="角丸四角形 3148">
                    <a:extLst>
                      <a:ext uri="{FF2B5EF4-FFF2-40B4-BE49-F238E27FC236}">
                        <a16:creationId xmlns:a16="http://schemas.microsoft.com/office/drawing/2014/main" id="{57A52897-B0F6-37EE-6CDD-00A8B70883EB}"/>
                      </a:ext>
                    </a:extLst>
                  </p:cNvPr>
                  <p:cNvSpPr>
                    <a:spLocks noChangeArrowheads="1"/>
                  </p:cNvSpPr>
                  <p:nvPr/>
                </p:nvSpPr>
                <p:spPr bwMode="auto">
                  <a:xfrm>
                    <a:off x="3731"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6" name="テキスト ボックス 3149">
                    <a:extLst>
                      <a:ext uri="{FF2B5EF4-FFF2-40B4-BE49-F238E27FC236}">
                        <a16:creationId xmlns:a16="http://schemas.microsoft.com/office/drawing/2014/main" id="{4BC52B9B-9DE0-925D-B4D3-451C13907F0E}"/>
                      </a:ext>
                    </a:extLst>
                  </p:cNvPr>
                  <p:cNvSpPr txBox="1">
                    <a:spLocks noChangeArrowheads="1"/>
                  </p:cNvSpPr>
                  <p:nvPr/>
                </p:nvSpPr>
                <p:spPr bwMode="auto">
                  <a:xfrm>
                    <a:off x="3698" y="4301"/>
                    <a:ext cx="115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nvGrpSpPr>
                <p:cNvPr id="2902" name="Group 1160">
                  <a:extLst>
                    <a:ext uri="{FF2B5EF4-FFF2-40B4-BE49-F238E27FC236}">
                      <a16:creationId xmlns:a16="http://schemas.microsoft.com/office/drawing/2014/main" id="{B6353ECC-A33E-98FF-F44A-1EEFB4E095CD}"/>
                    </a:ext>
                  </a:extLst>
                </p:cNvPr>
                <p:cNvGrpSpPr>
                  <a:grpSpLocks/>
                </p:cNvGrpSpPr>
                <p:nvPr/>
              </p:nvGrpSpPr>
              <p:grpSpPr bwMode="auto">
                <a:xfrm>
                  <a:off x="2422" y="4076"/>
                  <a:ext cx="1261" cy="822"/>
                  <a:chOff x="2422" y="4076"/>
                  <a:chExt cx="1261" cy="822"/>
                </a:xfrm>
              </p:grpSpPr>
              <p:sp>
                <p:nvSpPr>
                  <p:cNvPr id="2903" name="角丸四角形 3145">
                    <a:extLst>
                      <a:ext uri="{FF2B5EF4-FFF2-40B4-BE49-F238E27FC236}">
                        <a16:creationId xmlns:a16="http://schemas.microsoft.com/office/drawing/2014/main" id="{92C4D3A0-BA2A-D8A2-CB8C-C149DD3B8ADC}"/>
                      </a:ext>
                    </a:extLst>
                  </p:cNvPr>
                  <p:cNvSpPr>
                    <a:spLocks noChangeArrowheads="1"/>
                  </p:cNvSpPr>
                  <p:nvPr/>
                </p:nvSpPr>
                <p:spPr bwMode="auto">
                  <a:xfrm>
                    <a:off x="2455" y="4076"/>
                    <a:ext cx="1228" cy="822"/>
                  </a:xfrm>
                  <a:prstGeom prst="roundRect">
                    <a:avLst>
                      <a:gd name="adj" fmla="val 1666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2904" name="テキスト ボックス 3146">
                    <a:extLst>
                      <a:ext uri="{FF2B5EF4-FFF2-40B4-BE49-F238E27FC236}">
                        <a16:creationId xmlns:a16="http://schemas.microsoft.com/office/drawing/2014/main" id="{7BE75624-9F12-7214-F6A1-1A8577CDBB73}"/>
                      </a:ext>
                    </a:extLst>
                  </p:cNvPr>
                  <p:cNvSpPr txBox="1">
                    <a:spLocks noChangeArrowheads="1"/>
                  </p:cNvSpPr>
                  <p:nvPr/>
                </p:nvSpPr>
                <p:spPr bwMode="auto">
                  <a:xfrm>
                    <a:off x="2422" y="4301"/>
                    <a:ext cx="12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標準</a:t>
                    </a:r>
                  </a:p>
                </p:txBody>
              </p:sp>
            </p:grpSp>
          </p:grpSp>
        </p:grpSp>
        <p:sp>
          <p:nvSpPr>
            <p:cNvPr id="2921" name="テキスト ボックス 3156">
              <a:extLst>
                <a:ext uri="{FF2B5EF4-FFF2-40B4-BE49-F238E27FC236}">
                  <a16:creationId xmlns:a16="http://schemas.microsoft.com/office/drawing/2014/main" id="{4699CA42-E181-B785-797C-3D606788F7F8}"/>
                </a:ext>
              </a:extLst>
            </p:cNvPr>
            <p:cNvSpPr txBox="1">
              <a:spLocks noChangeArrowheads="1"/>
            </p:cNvSpPr>
            <p:nvPr/>
          </p:nvSpPr>
          <p:spPr bwMode="auto">
            <a:xfrm>
              <a:off x="5150038" y="1103167"/>
              <a:ext cx="275590" cy="3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悪</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922" name="テキスト ボックス 9">
            <a:extLst>
              <a:ext uri="{FF2B5EF4-FFF2-40B4-BE49-F238E27FC236}">
                <a16:creationId xmlns:a16="http://schemas.microsoft.com/office/drawing/2014/main" id="{4D463BCA-EE0E-3196-69D5-32545C26FFB4}"/>
              </a:ext>
            </a:extLst>
          </p:cNvPr>
          <p:cNvSpPr txBox="1">
            <a:spLocks/>
          </p:cNvSpPr>
          <p:nvPr/>
        </p:nvSpPr>
        <p:spPr>
          <a:xfrm>
            <a:off x="594987" y="4097541"/>
            <a:ext cx="3082208" cy="109913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最重点化：最優先に対応が必要な施設</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重点化　：優先的に対応が必要な施設</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標準　　：順次対応又は状態監視（経過観察）を</a:t>
            </a:r>
            <a:endParaRPr lang="en-US" altLang="ja-JP" sz="1050" kern="100" spc="-3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1050" kern="100" spc="-30" dirty="0">
                <a:latin typeface="Meiryo UI" panose="020B0604030504040204" pitchFamily="50" charset="-128"/>
                <a:ea typeface="Meiryo UI" panose="020B0604030504040204" pitchFamily="50" charset="-128"/>
                <a:cs typeface="Times New Roman" panose="02020603050405020304" pitchFamily="18" charset="0"/>
              </a:rPr>
              <a:t>　　　　　　 </a:t>
            </a:r>
            <a:r>
              <a:rPr lang="ja-JP" sz="1050" kern="100" spc="-30" dirty="0">
                <a:effectLst/>
                <a:latin typeface="Meiryo UI" panose="020B0604030504040204" pitchFamily="50" charset="-128"/>
                <a:ea typeface="Meiryo UI" panose="020B0604030504040204" pitchFamily="50" charset="-128"/>
                <a:cs typeface="Times New Roman" panose="02020603050405020304" pitchFamily="18" charset="0"/>
              </a:rPr>
              <a:t>継続する施設</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927" name="表 2926">
            <a:extLst>
              <a:ext uri="{FF2B5EF4-FFF2-40B4-BE49-F238E27FC236}">
                <a16:creationId xmlns:a16="http://schemas.microsoft.com/office/drawing/2014/main" id="{3E1ABDF1-6AFA-1E46-6EED-D142FB85EDBC}"/>
              </a:ext>
            </a:extLst>
          </p:cNvPr>
          <p:cNvGraphicFramePr>
            <a:graphicFrameLocks noGrp="1"/>
          </p:cNvGraphicFramePr>
          <p:nvPr/>
        </p:nvGraphicFramePr>
        <p:xfrm>
          <a:off x="4077075" y="1509419"/>
          <a:ext cx="4757420" cy="4659670"/>
        </p:xfrm>
        <a:graphic>
          <a:graphicData uri="http://schemas.openxmlformats.org/drawingml/2006/table">
            <a:tbl>
              <a:tblPr firstRow="1" firstCol="1" bandRow="1">
                <a:tableStyleId>{5C22544A-7EE6-4342-B048-85BDC9FD1C3A}</a:tableStyleId>
              </a:tblPr>
              <a:tblGrid>
                <a:gridCol w="1008006">
                  <a:extLst>
                    <a:ext uri="{9D8B030D-6E8A-4147-A177-3AD203B41FA5}">
                      <a16:colId xmlns:a16="http://schemas.microsoft.com/office/drawing/2014/main" val="989547287"/>
                    </a:ext>
                  </a:extLst>
                </a:gridCol>
                <a:gridCol w="1656851">
                  <a:extLst>
                    <a:ext uri="{9D8B030D-6E8A-4147-A177-3AD203B41FA5}">
                      <a16:colId xmlns:a16="http://schemas.microsoft.com/office/drawing/2014/main" val="3993247719"/>
                    </a:ext>
                  </a:extLst>
                </a:gridCol>
                <a:gridCol w="2092563">
                  <a:extLst>
                    <a:ext uri="{9D8B030D-6E8A-4147-A177-3AD203B41FA5}">
                      <a16:colId xmlns:a16="http://schemas.microsoft.com/office/drawing/2014/main" val="3122869786"/>
                    </a:ext>
                  </a:extLst>
                </a:gridCol>
              </a:tblGrid>
              <a:tr h="177008">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項目</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要素</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r>
                        <a:rPr lang="ja-JP" sz="900" b="1" kern="100" dirty="0">
                          <a:solidFill>
                            <a:schemeClr val="tx1"/>
                          </a:solidFill>
                          <a:effectLst/>
                          <a:latin typeface="Meiryo UI" panose="020B0604030504040204" pitchFamily="50" charset="-128"/>
                          <a:ea typeface="Meiryo UI" panose="020B0604030504040204" pitchFamily="50" charset="-128"/>
                        </a:rPr>
                        <a:t>備考</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44702232"/>
                  </a:ext>
                </a:extLst>
              </a:tr>
              <a:tr h="177008">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公園利用への影響度</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機能停止した時に公園全体に影響</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501317"/>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機能停止した時に施設利用に影響</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5329025"/>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機能停止した時に代替措置が可能</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377506"/>
                  </a:ext>
                </a:extLst>
              </a:tr>
              <a:tr h="354015">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利用頻度</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高い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60%</a:t>
                      </a:r>
                      <a:r>
                        <a:rPr lang="ja-JP" sz="900" kern="100" dirty="0">
                          <a:solidFill>
                            <a:schemeClr val="tx1"/>
                          </a:solidFill>
                          <a:effectLst/>
                          <a:latin typeface="Meiryo UI" panose="020B0604030504040204" pitchFamily="50" charset="-128"/>
                          <a:ea typeface="Meiryo UI" panose="020B0604030504040204" pitchFamily="50" charset="-128"/>
                        </a:rPr>
                        <a:t>以上）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980753"/>
                  </a:ext>
                </a:extLst>
              </a:tr>
              <a:tr h="354015">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中程度</a:t>
                      </a:r>
                    </a:p>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30%</a:t>
                      </a:r>
                      <a:r>
                        <a:rPr lang="ja-JP" sz="900" kern="100" dirty="0">
                          <a:solidFill>
                            <a:schemeClr val="tx1"/>
                          </a:solidFill>
                          <a:effectLst/>
                          <a:latin typeface="Meiryo UI" panose="020B0604030504040204" pitchFamily="50" charset="-128"/>
                          <a:ea typeface="Meiryo UI" panose="020B0604030504040204" pitchFamily="50" charset="-128"/>
                        </a:rPr>
                        <a:t>以上～</a:t>
                      </a:r>
                      <a:r>
                        <a:rPr lang="en-US" sz="900" kern="100" dirty="0">
                          <a:solidFill>
                            <a:schemeClr val="tx1"/>
                          </a:solidFill>
                          <a:effectLst/>
                          <a:latin typeface="Meiryo UI" panose="020B0604030504040204" pitchFamily="50" charset="-128"/>
                          <a:ea typeface="Meiryo UI" panose="020B0604030504040204" pitchFamily="50" charset="-128"/>
                        </a:rPr>
                        <a:t>60%</a:t>
                      </a:r>
                      <a:r>
                        <a:rPr lang="ja-JP" sz="900" kern="100" dirty="0">
                          <a:solidFill>
                            <a:schemeClr val="tx1"/>
                          </a:solidFill>
                          <a:effectLst/>
                          <a:latin typeface="Meiryo UI" panose="020B0604030504040204" pitchFamily="50" charset="-128"/>
                          <a:ea typeface="Meiryo UI" panose="020B0604030504040204" pitchFamily="50" charset="-128"/>
                        </a:rPr>
                        <a:t>未満）</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933821"/>
                  </a:ext>
                </a:extLst>
              </a:tr>
              <a:tr h="354015">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低い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日常巡視や利用者の声より判断</a:t>
                      </a:r>
                      <a:endParaRPr lang="ja-JP" sz="900" kern="100" dirty="0">
                        <a:solidFill>
                          <a:schemeClr val="tx1"/>
                        </a:solidFill>
                        <a:effectLst/>
                        <a:latin typeface="Meiryo UI" panose="020B0604030504040204" pitchFamily="50" charset="-128"/>
                        <a:ea typeface="Meiryo UI" panose="020B0604030504040204" pitchFamily="50" charset="-128"/>
                      </a:endParaRPr>
                    </a:p>
                    <a:p>
                      <a:pPr algn="l">
                        <a:lnSpc>
                          <a:spcPct val="100000"/>
                        </a:lnSpc>
                      </a:pPr>
                      <a:r>
                        <a:rPr lang="ja-JP" sz="900" kern="100" spc="-30" dirty="0">
                          <a:solidFill>
                            <a:schemeClr val="tx1"/>
                          </a:solidFill>
                          <a:effectLst/>
                          <a:latin typeface="Meiryo UI" panose="020B0604030504040204" pitchFamily="50" charset="-128"/>
                          <a:ea typeface="Meiryo UI" panose="020B0604030504040204" pitchFamily="50" charset="-128"/>
                        </a:rPr>
                        <a:t>（</a:t>
                      </a:r>
                      <a:r>
                        <a:rPr lang="ja-JP" sz="900" kern="100" dirty="0">
                          <a:solidFill>
                            <a:schemeClr val="tx1"/>
                          </a:solidFill>
                          <a:effectLst/>
                          <a:latin typeface="Meiryo UI" panose="020B0604030504040204" pitchFamily="50" charset="-128"/>
                          <a:ea typeface="Meiryo UI" panose="020B0604030504040204" pitchFamily="50" charset="-128"/>
                        </a:rPr>
                        <a:t>有料施設は稼働率</a:t>
                      </a:r>
                      <a:r>
                        <a:rPr lang="en-US" sz="900" kern="100" dirty="0">
                          <a:solidFill>
                            <a:schemeClr val="tx1"/>
                          </a:solidFill>
                          <a:effectLst/>
                          <a:latin typeface="Meiryo UI" panose="020B0604030504040204" pitchFamily="50" charset="-128"/>
                          <a:ea typeface="Meiryo UI" panose="020B0604030504040204" pitchFamily="50" charset="-128"/>
                        </a:rPr>
                        <a:t>30%</a:t>
                      </a:r>
                      <a:r>
                        <a:rPr lang="ja-JP" sz="900" kern="100" dirty="0">
                          <a:solidFill>
                            <a:schemeClr val="tx1"/>
                          </a:solidFill>
                          <a:effectLst/>
                          <a:latin typeface="Meiryo UI" panose="020B0604030504040204" pitchFamily="50" charset="-128"/>
                          <a:ea typeface="Meiryo UI" panose="020B0604030504040204" pitchFamily="50" charset="-128"/>
                        </a:rPr>
                        <a:t>未満）</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238678"/>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迂回路の有無</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あり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4647032"/>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なし</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821613"/>
                  </a:ext>
                </a:extLst>
              </a:tr>
              <a:tr h="177008">
                <a:tc rowSpan="3">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架橋位置</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跨道橋</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85825"/>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河川等</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35170"/>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その他</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9033352"/>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社会的ニーズ</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あり</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19130"/>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なし</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71794"/>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公園の顔</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846973"/>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2494836"/>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防災施設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511768"/>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423765"/>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安全対策施設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4573817"/>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4424173"/>
                  </a:ext>
                </a:extLst>
              </a:tr>
              <a:tr h="177008">
                <a:tc rowSpan="2">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利用料金施設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該当（有料施設）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4636441"/>
                  </a:ext>
                </a:extLst>
              </a:tr>
              <a:tr h="177008">
                <a:tc vMerge="1">
                  <a:txBody>
                    <a:bodyPr/>
                    <a:lstStyle/>
                    <a:p>
                      <a:endParaRPr kumimoji="1" lang="ja-JP" altLang="en-US"/>
                    </a:p>
                  </a:txBody>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該当しない（無料施設）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2391621"/>
                  </a:ext>
                </a:extLst>
              </a:tr>
              <a:tr h="177008">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管理者判断</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900" kern="100" dirty="0">
                          <a:solidFill>
                            <a:schemeClr val="tx1"/>
                          </a:solidFill>
                          <a:effectLst/>
                          <a:latin typeface="Meiryo UI" panose="020B0604030504040204" pitchFamily="50" charset="-128"/>
                          <a:ea typeface="Meiryo UI" panose="020B0604030504040204" pitchFamily="50" charset="-128"/>
                        </a:rPr>
                        <a:t> </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ja-JP" sz="900" kern="100" dirty="0">
                          <a:solidFill>
                            <a:schemeClr val="tx1"/>
                          </a:solidFill>
                          <a:effectLst/>
                          <a:latin typeface="Meiryo UI" panose="020B0604030504040204" pitchFamily="50" charset="-128"/>
                          <a:ea typeface="Meiryo UI" panose="020B0604030504040204" pitchFamily="50" charset="-128"/>
                        </a:rPr>
                        <a:t>苦情要望等</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0601541"/>
                  </a:ext>
                </a:extLst>
              </a:tr>
            </a:tbl>
          </a:graphicData>
        </a:graphic>
      </p:graphicFrame>
      <p:sp>
        <p:nvSpPr>
          <p:cNvPr id="2928" name="テキスト ボックス 342">
            <a:extLst>
              <a:ext uri="{FF2B5EF4-FFF2-40B4-BE49-F238E27FC236}">
                <a16:creationId xmlns:a16="http://schemas.microsoft.com/office/drawing/2014/main" id="{FD5AE74D-6BAF-5F06-1D8E-4ACC6BA58C4E}"/>
              </a:ext>
            </a:extLst>
          </p:cNvPr>
          <p:cNvSpPr txBox="1"/>
          <p:nvPr/>
        </p:nvSpPr>
        <p:spPr>
          <a:xfrm>
            <a:off x="4246645" y="6219143"/>
            <a:ext cx="4324510" cy="201056"/>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※施設に応じて該当評価項目を選択し、該当項目の総合判断により社会的影響の大きさを判断する。</a:t>
            </a:r>
          </a:p>
        </p:txBody>
      </p:sp>
      <p:sp>
        <p:nvSpPr>
          <p:cNvPr id="200" name="角丸四角形 143">
            <a:extLst>
              <a:ext uri="{FF2B5EF4-FFF2-40B4-BE49-F238E27FC236}">
                <a16:creationId xmlns:a16="http://schemas.microsoft.com/office/drawing/2014/main" id="{FB8DA102-4AFA-45EA-98A9-A7BF8D73993B}"/>
              </a:ext>
            </a:extLst>
          </p:cNvPr>
          <p:cNvSpPr/>
          <p:nvPr/>
        </p:nvSpPr>
        <p:spPr>
          <a:xfrm>
            <a:off x="152400" y="658732"/>
            <a:ext cx="8905873" cy="619183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■重点化（優先順位）</a:t>
            </a:r>
          </a:p>
        </p:txBody>
      </p:sp>
      <p:sp>
        <p:nvSpPr>
          <p:cNvPr id="201" name="テキスト ボックス 200">
            <a:extLst>
              <a:ext uri="{FF2B5EF4-FFF2-40B4-BE49-F238E27FC236}">
                <a16:creationId xmlns:a16="http://schemas.microsoft.com/office/drawing/2014/main" id="{DFC99474-FDF5-433E-A570-41AA63E19C67}"/>
              </a:ext>
            </a:extLst>
          </p:cNvPr>
          <p:cNvSpPr txBox="1"/>
          <p:nvPr/>
        </p:nvSpPr>
        <p:spPr>
          <a:xfrm>
            <a:off x="270639" y="1113564"/>
            <a:ext cx="1124442" cy="178667"/>
          </a:xfrm>
          <a:prstGeom prst="rect">
            <a:avLst/>
          </a:prstGeom>
          <a:noFill/>
        </p:spPr>
        <p:txBody>
          <a:bodyPr wrap="square" lIns="0" tIns="0" rIns="0" bIns="0">
            <a:noAutofit/>
          </a:bodyPr>
          <a:lstStyle/>
          <a:p>
            <a:pPr marL="0" lvl="3" algn="just"/>
            <a:r>
              <a:rPr lang="en-US" altLang="ja-JP" sz="1100" b="1" kern="100" dirty="0">
                <a:uFill>
                  <a:solidFill>
                    <a:srgbClr val="000000"/>
                  </a:solidFill>
                </a:uFill>
                <a:latin typeface="Meiryo UI" panose="020B0604030504040204" pitchFamily="50" charset="-128"/>
                <a:ea typeface="Meiryo UI" panose="020B0604030504040204" pitchFamily="50" charset="-128"/>
              </a:rPr>
              <a:t>(</a:t>
            </a:r>
            <a:r>
              <a:rPr lang="ja-JP" altLang="en-US" sz="1100" b="1" kern="100" dirty="0">
                <a:uFill>
                  <a:solidFill>
                    <a:srgbClr val="000000"/>
                  </a:solidFill>
                </a:uFill>
                <a:latin typeface="Meiryo UI" panose="020B0604030504040204" pitchFamily="50" charset="-128"/>
                <a:ea typeface="Meiryo UI" panose="020B0604030504040204" pitchFamily="50" charset="-128"/>
              </a:rPr>
              <a:t>１</a:t>
            </a:r>
            <a:r>
              <a:rPr lang="en-US" altLang="ja-JP" sz="1100" b="1" kern="100" dirty="0">
                <a:uFill>
                  <a:solidFill>
                    <a:srgbClr val="000000"/>
                  </a:solidFill>
                </a:uFill>
                <a:latin typeface="Meiryo UI" panose="020B0604030504040204" pitchFamily="50" charset="-128"/>
                <a:ea typeface="Meiryo UI" panose="020B0604030504040204" pitchFamily="50" charset="-128"/>
              </a:rPr>
              <a:t>)</a:t>
            </a:r>
            <a:r>
              <a:rPr lang="ja-JP" altLang="en-US" sz="1100" b="1" kern="100" dirty="0">
                <a:uFill>
                  <a:solidFill>
                    <a:srgbClr val="000000"/>
                  </a:solidFill>
                </a:uFill>
                <a:latin typeface="Meiryo UI" panose="020B0604030504040204" pitchFamily="50" charset="-128"/>
                <a:ea typeface="Meiryo UI" panose="020B0604030504040204" pitchFamily="50" charset="-128"/>
              </a:rPr>
              <a:t>優先度評価</a:t>
            </a:r>
            <a:endParaRPr lang="ja-JP" altLang="ja-JP" sz="1100" b="1" u="sng" kern="100" dirty="0">
              <a:effectLst/>
              <a:uFill>
                <a:solidFill>
                  <a:srgbClr val="000000"/>
                </a:solidFill>
              </a:uFill>
              <a:latin typeface="Meiryo UI" panose="020B0604030504040204" pitchFamily="50" charset="-128"/>
              <a:ea typeface="Meiryo UI" panose="020B0604030504040204" pitchFamily="50" charset="-128"/>
            </a:endParaRPr>
          </a:p>
        </p:txBody>
      </p:sp>
      <p:sp>
        <p:nvSpPr>
          <p:cNvPr id="54" name="スライド番号プレースホルダー 3">
            <a:extLst>
              <a:ext uri="{FF2B5EF4-FFF2-40B4-BE49-F238E27FC236}">
                <a16:creationId xmlns:a16="http://schemas.microsoft.com/office/drawing/2014/main" id="{AC5EF2BD-9205-41A4-B43F-B5F0DE243586}"/>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41</a:t>
            </a:fld>
            <a:endParaRPr lang="ja-JP" altLang="en-US" dirty="0"/>
          </a:p>
        </p:txBody>
      </p:sp>
      <p:sp>
        <p:nvSpPr>
          <p:cNvPr id="2" name="テキスト ボックス 1">
            <a:extLst>
              <a:ext uri="{FF2B5EF4-FFF2-40B4-BE49-F238E27FC236}">
                <a16:creationId xmlns:a16="http://schemas.microsoft.com/office/drawing/2014/main" id="{659E9EC0-10EA-E6AE-6BAC-F7C88CBDB807}"/>
              </a:ext>
            </a:extLst>
          </p:cNvPr>
          <p:cNvSpPr txBox="1"/>
          <p:nvPr/>
        </p:nvSpPr>
        <p:spPr>
          <a:xfrm>
            <a:off x="7877173" y="74480"/>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33742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共通課題の検証（公園設備）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925" name="グループ化 2924">
            <a:extLst>
              <a:ext uri="{FF2B5EF4-FFF2-40B4-BE49-F238E27FC236}">
                <a16:creationId xmlns:a16="http://schemas.microsoft.com/office/drawing/2014/main" id="{64DB131E-4399-D4E6-0508-E59DA8DAE81A}"/>
              </a:ext>
            </a:extLst>
          </p:cNvPr>
          <p:cNvGrpSpPr/>
          <p:nvPr/>
        </p:nvGrpSpPr>
        <p:grpSpPr>
          <a:xfrm>
            <a:off x="485490" y="1546860"/>
            <a:ext cx="4774264" cy="5163652"/>
            <a:chOff x="301998" y="861299"/>
            <a:chExt cx="3781134" cy="4746441"/>
          </a:xfrm>
        </p:grpSpPr>
        <p:sp>
          <p:nvSpPr>
            <p:cNvPr id="2650" name="AutoShape 3">
              <a:extLst>
                <a:ext uri="{FF2B5EF4-FFF2-40B4-BE49-F238E27FC236}">
                  <a16:creationId xmlns:a16="http://schemas.microsoft.com/office/drawing/2014/main" id="{0BED1E17-44AC-E84C-9DD5-9A8C49F850D0}"/>
                </a:ext>
              </a:extLst>
            </p:cNvPr>
            <p:cNvSpPr>
              <a:spLocks noChangeAspect="1" noChangeArrowheads="1" noTextEdit="1"/>
            </p:cNvSpPr>
            <p:nvPr/>
          </p:nvSpPr>
          <p:spPr bwMode="auto">
            <a:xfrm>
              <a:off x="391992" y="861299"/>
              <a:ext cx="3691140" cy="469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p>
          </p:txBody>
        </p:sp>
        <p:sp>
          <p:nvSpPr>
            <p:cNvPr id="2790" name="正方形/長方形 2789">
              <a:extLst>
                <a:ext uri="{FF2B5EF4-FFF2-40B4-BE49-F238E27FC236}">
                  <a16:creationId xmlns:a16="http://schemas.microsoft.com/office/drawing/2014/main" id="{DE811866-BD9F-F7AC-5563-CEC5599AE9DA}"/>
                </a:ext>
              </a:extLst>
            </p:cNvPr>
            <p:cNvSpPr/>
            <p:nvPr/>
          </p:nvSpPr>
          <p:spPr>
            <a:xfrm>
              <a:off x="2063487" y="4147633"/>
              <a:ext cx="1730399" cy="3365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89" name="正方形/長方形 2788">
              <a:extLst>
                <a:ext uri="{FF2B5EF4-FFF2-40B4-BE49-F238E27FC236}">
                  <a16:creationId xmlns:a16="http://schemas.microsoft.com/office/drawing/2014/main" id="{267F1DC9-4DE1-55D5-F7B1-33F0AA9CFCB6}"/>
                </a:ext>
              </a:extLst>
            </p:cNvPr>
            <p:cNvSpPr/>
            <p:nvPr/>
          </p:nvSpPr>
          <p:spPr>
            <a:xfrm>
              <a:off x="355690" y="4139120"/>
              <a:ext cx="1331036" cy="2395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788" name="正方形/長方形 2787">
              <a:extLst>
                <a:ext uri="{FF2B5EF4-FFF2-40B4-BE49-F238E27FC236}">
                  <a16:creationId xmlns:a16="http://schemas.microsoft.com/office/drawing/2014/main" id="{57095641-80C4-E2D5-5C1F-9FFB78EDC0BE}"/>
                </a:ext>
              </a:extLst>
            </p:cNvPr>
            <p:cNvSpPr/>
            <p:nvPr/>
          </p:nvSpPr>
          <p:spPr>
            <a:xfrm>
              <a:off x="465830" y="2073895"/>
              <a:ext cx="1151427" cy="338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651" name="Rectangle 5">
              <a:extLst>
                <a:ext uri="{FF2B5EF4-FFF2-40B4-BE49-F238E27FC236}">
                  <a16:creationId xmlns:a16="http://schemas.microsoft.com/office/drawing/2014/main" id="{7927AE8F-5052-AFC3-BB0A-BF1DEE6ABBAD}"/>
                </a:ext>
              </a:extLst>
            </p:cNvPr>
            <p:cNvSpPr>
              <a:spLocks noChangeArrowheads="1"/>
            </p:cNvSpPr>
            <p:nvPr/>
          </p:nvSpPr>
          <p:spPr bwMode="auto">
            <a:xfrm>
              <a:off x="301998" y="94263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52" name="Group 8">
              <a:extLst>
                <a:ext uri="{FF2B5EF4-FFF2-40B4-BE49-F238E27FC236}">
                  <a16:creationId xmlns:a16="http://schemas.microsoft.com/office/drawing/2014/main" id="{36E906EA-7A63-2039-2356-6FB208CE5ACE}"/>
                </a:ext>
              </a:extLst>
            </p:cNvPr>
            <p:cNvGrpSpPr>
              <a:grpSpLocks/>
            </p:cNvGrpSpPr>
            <p:nvPr/>
          </p:nvGrpSpPr>
          <p:grpSpPr bwMode="auto">
            <a:xfrm>
              <a:off x="676370" y="931953"/>
              <a:ext cx="738228" cy="172794"/>
              <a:chOff x="629" y="623"/>
              <a:chExt cx="444" cy="115"/>
            </a:xfrm>
          </p:grpSpPr>
          <p:sp>
            <p:nvSpPr>
              <p:cNvPr id="2786" name="Freeform 6">
                <a:extLst>
                  <a:ext uri="{FF2B5EF4-FFF2-40B4-BE49-F238E27FC236}">
                    <a16:creationId xmlns:a16="http://schemas.microsoft.com/office/drawing/2014/main" id="{D8CFA718-6DCD-9169-B586-5DAC58A2E86F}"/>
                  </a:ext>
                </a:extLst>
              </p:cNvPr>
              <p:cNvSpPr>
                <a:spLocks/>
              </p:cNvSpPr>
              <p:nvPr/>
            </p:nvSpPr>
            <p:spPr bwMode="auto">
              <a:xfrm>
                <a:off x="629" y="623"/>
                <a:ext cx="444" cy="115"/>
              </a:xfrm>
              <a:custGeom>
                <a:avLst/>
                <a:gdLst>
                  <a:gd name="T0" fmla="*/ 450 w 7034"/>
                  <a:gd name="T1" fmla="*/ 0 h 2700"/>
                  <a:gd name="T2" fmla="*/ 0 w 7034"/>
                  <a:gd name="T3" fmla="*/ 450 h 2700"/>
                  <a:gd name="T4" fmla="*/ 0 w 7034"/>
                  <a:gd name="T5" fmla="*/ 2250 h 2700"/>
                  <a:gd name="T6" fmla="*/ 450 w 7034"/>
                  <a:gd name="T7" fmla="*/ 2700 h 2700"/>
                  <a:gd name="T8" fmla="*/ 6584 w 7034"/>
                  <a:gd name="T9" fmla="*/ 2700 h 2700"/>
                  <a:gd name="T10" fmla="*/ 7034 w 7034"/>
                  <a:gd name="T11" fmla="*/ 2250 h 2700"/>
                  <a:gd name="T12" fmla="*/ 7034 w 7034"/>
                  <a:gd name="T13" fmla="*/ 450 h 2700"/>
                  <a:gd name="T14" fmla="*/ 6584 w 7034"/>
                  <a:gd name="T15" fmla="*/ 0 h 2700"/>
                  <a:gd name="T16" fmla="*/ 450 w 7034"/>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4" h="2700">
                    <a:moveTo>
                      <a:pt x="450" y="0"/>
                    </a:moveTo>
                    <a:cubicBezTo>
                      <a:pt x="202" y="0"/>
                      <a:pt x="0" y="202"/>
                      <a:pt x="0" y="450"/>
                    </a:cubicBezTo>
                    <a:lnTo>
                      <a:pt x="0" y="2250"/>
                    </a:lnTo>
                    <a:cubicBezTo>
                      <a:pt x="0" y="2499"/>
                      <a:pt x="202" y="2700"/>
                      <a:pt x="450" y="2700"/>
                    </a:cubicBezTo>
                    <a:lnTo>
                      <a:pt x="6584" y="2700"/>
                    </a:lnTo>
                    <a:cubicBezTo>
                      <a:pt x="6832" y="2700"/>
                      <a:pt x="7034" y="2499"/>
                      <a:pt x="7034" y="2250"/>
                    </a:cubicBezTo>
                    <a:lnTo>
                      <a:pt x="7034" y="450"/>
                    </a:lnTo>
                    <a:cubicBezTo>
                      <a:pt x="7034" y="202"/>
                      <a:pt x="6832" y="0"/>
                      <a:pt x="6584"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1100" dirty="0">
                  <a:latin typeface="Meiryo UI" panose="020B0604030504040204" pitchFamily="50" charset="-128"/>
                  <a:ea typeface="Meiryo UI" panose="020B0604030504040204" pitchFamily="50" charset="-128"/>
                </a:endParaRPr>
              </a:p>
            </p:txBody>
          </p:sp>
          <p:sp>
            <p:nvSpPr>
              <p:cNvPr id="2787" name="Freeform 7">
                <a:extLst>
                  <a:ext uri="{FF2B5EF4-FFF2-40B4-BE49-F238E27FC236}">
                    <a16:creationId xmlns:a16="http://schemas.microsoft.com/office/drawing/2014/main" id="{1438C39A-2565-64DF-614C-930B38463E55}"/>
                  </a:ext>
                </a:extLst>
              </p:cNvPr>
              <p:cNvSpPr>
                <a:spLocks/>
              </p:cNvSpPr>
              <p:nvPr/>
            </p:nvSpPr>
            <p:spPr bwMode="auto">
              <a:xfrm>
                <a:off x="629" y="623"/>
                <a:ext cx="444" cy="115"/>
              </a:xfrm>
              <a:custGeom>
                <a:avLst/>
                <a:gdLst>
                  <a:gd name="T0" fmla="*/ 450 w 7034"/>
                  <a:gd name="T1" fmla="*/ 0 h 2700"/>
                  <a:gd name="T2" fmla="*/ 0 w 7034"/>
                  <a:gd name="T3" fmla="*/ 450 h 2700"/>
                  <a:gd name="T4" fmla="*/ 0 w 7034"/>
                  <a:gd name="T5" fmla="*/ 2250 h 2700"/>
                  <a:gd name="T6" fmla="*/ 450 w 7034"/>
                  <a:gd name="T7" fmla="*/ 2700 h 2700"/>
                  <a:gd name="T8" fmla="*/ 6584 w 7034"/>
                  <a:gd name="T9" fmla="*/ 2700 h 2700"/>
                  <a:gd name="T10" fmla="*/ 7034 w 7034"/>
                  <a:gd name="T11" fmla="*/ 2250 h 2700"/>
                  <a:gd name="T12" fmla="*/ 7034 w 7034"/>
                  <a:gd name="T13" fmla="*/ 450 h 2700"/>
                  <a:gd name="T14" fmla="*/ 6584 w 7034"/>
                  <a:gd name="T15" fmla="*/ 0 h 2700"/>
                  <a:gd name="T16" fmla="*/ 450 w 7034"/>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4" h="2700">
                    <a:moveTo>
                      <a:pt x="450" y="0"/>
                    </a:moveTo>
                    <a:cubicBezTo>
                      <a:pt x="202" y="0"/>
                      <a:pt x="0" y="202"/>
                      <a:pt x="0" y="450"/>
                    </a:cubicBezTo>
                    <a:lnTo>
                      <a:pt x="0" y="2250"/>
                    </a:lnTo>
                    <a:cubicBezTo>
                      <a:pt x="0" y="2499"/>
                      <a:pt x="202" y="2700"/>
                      <a:pt x="450" y="2700"/>
                    </a:cubicBezTo>
                    <a:lnTo>
                      <a:pt x="6584" y="2700"/>
                    </a:lnTo>
                    <a:cubicBezTo>
                      <a:pt x="6832" y="2700"/>
                      <a:pt x="7034" y="2499"/>
                      <a:pt x="7034" y="2250"/>
                    </a:cubicBezTo>
                    <a:lnTo>
                      <a:pt x="7034" y="450"/>
                    </a:lnTo>
                    <a:cubicBezTo>
                      <a:pt x="7034" y="202"/>
                      <a:pt x="6832" y="0"/>
                      <a:pt x="6584" y="0"/>
                    </a:cubicBezTo>
                    <a:lnTo>
                      <a:pt x="45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53" name="Rectangle 9">
              <a:extLst>
                <a:ext uri="{FF2B5EF4-FFF2-40B4-BE49-F238E27FC236}">
                  <a16:creationId xmlns:a16="http://schemas.microsoft.com/office/drawing/2014/main" id="{26680991-E013-0ECF-62D1-B783C8B49E32}"/>
                </a:ext>
              </a:extLst>
            </p:cNvPr>
            <p:cNvSpPr>
              <a:spLocks noChangeArrowheads="1"/>
            </p:cNvSpPr>
            <p:nvPr/>
          </p:nvSpPr>
          <p:spPr bwMode="auto">
            <a:xfrm>
              <a:off x="878479" y="946422"/>
              <a:ext cx="317389" cy="13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スタート</a:t>
              </a:r>
              <a:endParaRPr kumimoji="0" lang="ja-JP"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54" name="Rectangle 10">
              <a:extLst>
                <a:ext uri="{FF2B5EF4-FFF2-40B4-BE49-F238E27FC236}">
                  <a16:creationId xmlns:a16="http://schemas.microsoft.com/office/drawing/2014/main" id="{E5FD6DD6-C435-697F-DC3E-C0DA5C9EFC1E}"/>
                </a:ext>
              </a:extLst>
            </p:cNvPr>
            <p:cNvSpPr>
              <a:spLocks noChangeArrowheads="1"/>
            </p:cNvSpPr>
            <p:nvPr/>
          </p:nvSpPr>
          <p:spPr bwMode="auto">
            <a:xfrm>
              <a:off x="1298771" y="98020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55" name="Freeform 11">
              <a:extLst>
                <a:ext uri="{FF2B5EF4-FFF2-40B4-BE49-F238E27FC236}">
                  <a16:creationId xmlns:a16="http://schemas.microsoft.com/office/drawing/2014/main" id="{36F8DB86-CDB3-D418-2BCE-82D7A7D5BEBC}"/>
                </a:ext>
              </a:extLst>
            </p:cNvPr>
            <p:cNvSpPr>
              <a:spLocks noEditPoints="1"/>
            </p:cNvSpPr>
            <p:nvPr/>
          </p:nvSpPr>
          <p:spPr bwMode="auto">
            <a:xfrm>
              <a:off x="990616" y="1100239"/>
              <a:ext cx="84796" cy="229891"/>
            </a:xfrm>
            <a:custGeom>
              <a:avLst/>
              <a:gdLst>
                <a:gd name="T0" fmla="*/ 466 w 800"/>
                <a:gd name="T1" fmla="*/ 66 h 3600"/>
                <a:gd name="T2" fmla="*/ 466 w 800"/>
                <a:gd name="T3" fmla="*/ 2933 h 3600"/>
                <a:gd name="T4" fmla="*/ 400 w 800"/>
                <a:gd name="T5" fmla="*/ 3000 h 3600"/>
                <a:gd name="T6" fmla="*/ 333 w 800"/>
                <a:gd name="T7" fmla="*/ 2933 h 3600"/>
                <a:gd name="T8" fmla="*/ 333 w 800"/>
                <a:gd name="T9" fmla="*/ 66 h 3600"/>
                <a:gd name="T10" fmla="*/ 400 w 800"/>
                <a:gd name="T11" fmla="*/ 0 h 3600"/>
                <a:gd name="T12" fmla="*/ 466 w 800"/>
                <a:gd name="T13" fmla="*/ 66 h 3600"/>
                <a:gd name="T14" fmla="*/ 800 w 800"/>
                <a:gd name="T15" fmla="*/ 2800 h 3600"/>
                <a:gd name="T16" fmla="*/ 400 w 800"/>
                <a:gd name="T17" fmla="*/ 3600 h 3600"/>
                <a:gd name="T18" fmla="*/ 0 w 800"/>
                <a:gd name="T19" fmla="*/ 2800 h 3600"/>
                <a:gd name="T20" fmla="*/ 800 w 800"/>
                <a:gd name="T21" fmla="*/ 2800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3600">
                  <a:moveTo>
                    <a:pt x="466" y="66"/>
                  </a:moveTo>
                  <a:lnTo>
                    <a:pt x="466" y="2933"/>
                  </a:lnTo>
                  <a:cubicBezTo>
                    <a:pt x="466" y="2970"/>
                    <a:pt x="437" y="3000"/>
                    <a:pt x="400" y="3000"/>
                  </a:cubicBezTo>
                  <a:cubicBezTo>
                    <a:pt x="363" y="3000"/>
                    <a:pt x="333" y="2970"/>
                    <a:pt x="333" y="2933"/>
                  </a:cubicBezTo>
                  <a:lnTo>
                    <a:pt x="333" y="66"/>
                  </a:lnTo>
                  <a:cubicBezTo>
                    <a:pt x="333" y="30"/>
                    <a:pt x="363" y="0"/>
                    <a:pt x="400" y="0"/>
                  </a:cubicBezTo>
                  <a:cubicBezTo>
                    <a:pt x="437" y="0"/>
                    <a:pt x="466" y="30"/>
                    <a:pt x="466" y="66"/>
                  </a:cubicBezTo>
                  <a:close/>
                  <a:moveTo>
                    <a:pt x="800" y="2800"/>
                  </a:moveTo>
                  <a:lnTo>
                    <a:pt x="400" y="3600"/>
                  </a:lnTo>
                  <a:lnTo>
                    <a:pt x="0" y="2800"/>
                  </a:lnTo>
                  <a:lnTo>
                    <a:pt x="800" y="28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656" name="Group 14">
              <a:extLst>
                <a:ext uri="{FF2B5EF4-FFF2-40B4-BE49-F238E27FC236}">
                  <a16:creationId xmlns:a16="http://schemas.microsoft.com/office/drawing/2014/main" id="{AF6D5A6F-0ECA-00AB-D070-5EB8D2CC649F}"/>
                </a:ext>
              </a:extLst>
            </p:cNvPr>
            <p:cNvGrpSpPr>
              <a:grpSpLocks/>
            </p:cNvGrpSpPr>
            <p:nvPr/>
          </p:nvGrpSpPr>
          <p:grpSpPr bwMode="auto">
            <a:xfrm>
              <a:off x="2305792" y="1444325"/>
              <a:ext cx="806398" cy="172794"/>
              <a:chOff x="1609" y="964"/>
              <a:chExt cx="485" cy="115"/>
            </a:xfrm>
          </p:grpSpPr>
          <p:sp>
            <p:nvSpPr>
              <p:cNvPr id="2784" name="Freeform 12">
                <a:extLst>
                  <a:ext uri="{FF2B5EF4-FFF2-40B4-BE49-F238E27FC236}">
                    <a16:creationId xmlns:a16="http://schemas.microsoft.com/office/drawing/2014/main" id="{11CBB95E-4779-614D-F15E-056FE9C0EFD3}"/>
                  </a:ext>
                </a:extLst>
              </p:cNvPr>
              <p:cNvSpPr>
                <a:spLocks/>
              </p:cNvSpPr>
              <p:nvPr/>
            </p:nvSpPr>
            <p:spPr bwMode="auto">
              <a:xfrm>
                <a:off x="1609" y="964"/>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1" y="0"/>
                      <a:pt x="0" y="202"/>
                      <a:pt x="0" y="450"/>
                    </a:cubicBezTo>
                    <a:lnTo>
                      <a:pt x="0" y="2250"/>
                    </a:lnTo>
                    <a:cubicBezTo>
                      <a:pt x="0" y="2499"/>
                      <a:pt x="201" y="2700"/>
                      <a:pt x="450" y="2700"/>
                    </a:cubicBezTo>
                    <a:lnTo>
                      <a:pt x="7230" y="2700"/>
                    </a:lnTo>
                    <a:cubicBezTo>
                      <a:pt x="7478" y="2700"/>
                      <a:pt x="7680" y="2499"/>
                      <a:pt x="7680" y="2250"/>
                    </a:cubicBezTo>
                    <a:lnTo>
                      <a:pt x="7680" y="450"/>
                    </a:lnTo>
                    <a:cubicBezTo>
                      <a:pt x="7680" y="202"/>
                      <a:pt x="7478" y="0"/>
                      <a:pt x="7230"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5" name="Freeform 13">
                <a:extLst>
                  <a:ext uri="{FF2B5EF4-FFF2-40B4-BE49-F238E27FC236}">
                    <a16:creationId xmlns:a16="http://schemas.microsoft.com/office/drawing/2014/main" id="{2946A8BD-258F-9781-C018-2462B1EA3522}"/>
                  </a:ext>
                </a:extLst>
              </p:cNvPr>
              <p:cNvSpPr>
                <a:spLocks/>
              </p:cNvSpPr>
              <p:nvPr/>
            </p:nvSpPr>
            <p:spPr bwMode="auto">
              <a:xfrm>
                <a:off x="1609" y="964"/>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1" y="0"/>
                      <a:pt x="0" y="202"/>
                      <a:pt x="0" y="450"/>
                    </a:cubicBezTo>
                    <a:lnTo>
                      <a:pt x="0" y="2250"/>
                    </a:lnTo>
                    <a:cubicBezTo>
                      <a:pt x="0" y="2499"/>
                      <a:pt x="201" y="2700"/>
                      <a:pt x="450" y="2700"/>
                    </a:cubicBezTo>
                    <a:lnTo>
                      <a:pt x="7230" y="2700"/>
                    </a:lnTo>
                    <a:cubicBezTo>
                      <a:pt x="7478" y="2700"/>
                      <a:pt x="7680" y="2499"/>
                      <a:pt x="7680" y="2250"/>
                    </a:cubicBezTo>
                    <a:lnTo>
                      <a:pt x="7680" y="450"/>
                    </a:lnTo>
                    <a:cubicBezTo>
                      <a:pt x="7680" y="202"/>
                      <a:pt x="7478" y="0"/>
                      <a:pt x="7230" y="0"/>
                    </a:cubicBezTo>
                    <a:lnTo>
                      <a:pt x="45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57" name="Rectangle 15">
              <a:extLst>
                <a:ext uri="{FF2B5EF4-FFF2-40B4-BE49-F238E27FC236}">
                  <a16:creationId xmlns:a16="http://schemas.microsoft.com/office/drawing/2014/main" id="{6284A434-A84E-6D27-429A-21B8827A2FE2}"/>
                </a:ext>
              </a:extLst>
            </p:cNvPr>
            <p:cNvSpPr>
              <a:spLocks noChangeArrowheads="1"/>
            </p:cNvSpPr>
            <p:nvPr/>
          </p:nvSpPr>
          <p:spPr bwMode="auto">
            <a:xfrm>
              <a:off x="2604283" y="1471536"/>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58" name="Rectangle 16">
              <a:extLst>
                <a:ext uri="{FF2B5EF4-FFF2-40B4-BE49-F238E27FC236}">
                  <a16:creationId xmlns:a16="http://schemas.microsoft.com/office/drawing/2014/main" id="{19B63C5E-0BB4-613B-60BE-4ADE26AE9B72}"/>
                </a:ext>
              </a:extLst>
            </p:cNvPr>
            <p:cNvSpPr>
              <a:spLocks noChangeArrowheads="1"/>
            </p:cNvSpPr>
            <p:nvPr/>
          </p:nvSpPr>
          <p:spPr bwMode="auto">
            <a:xfrm>
              <a:off x="2850048" y="148806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59" name="Freeform 17">
              <a:extLst>
                <a:ext uri="{FF2B5EF4-FFF2-40B4-BE49-F238E27FC236}">
                  <a16:creationId xmlns:a16="http://schemas.microsoft.com/office/drawing/2014/main" id="{8B366111-8449-702D-11D0-BB4E89FBD2D6}"/>
                </a:ext>
              </a:extLst>
            </p:cNvPr>
            <p:cNvSpPr>
              <a:spLocks noEditPoints="1"/>
            </p:cNvSpPr>
            <p:nvPr/>
          </p:nvSpPr>
          <p:spPr bwMode="auto">
            <a:xfrm>
              <a:off x="1640722" y="1501422"/>
              <a:ext cx="641793" cy="51087"/>
            </a:xfrm>
            <a:custGeom>
              <a:avLst/>
              <a:gdLst>
                <a:gd name="T0" fmla="*/ 67 w 6113"/>
                <a:gd name="T1" fmla="*/ 334 h 800"/>
                <a:gd name="T2" fmla="*/ 5447 w 6113"/>
                <a:gd name="T3" fmla="*/ 334 h 800"/>
                <a:gd name="T4" fmla="*/ 5513 w 6113"/>
                <a:gd name="T5" fmla="*/ 400 h 800"/>
                <a:gd name="T6" fmla="*/ 5447 w 6113"/>
                <a:gd name="T7" fmla="*/ 467 h 800"/>
                <a:gd name="T8" fmla="*/ 67 w 6113"/>
                <a:gd name="T9" fmla="*/ 467 h 800"/>
                <a:gd name="T10" fmla="*/ 0 w 6113"/>
                <a:gd name="T11" fmla="*/ 400 h 800"/>
                <a:gd name="T12" fmla="*/ 67 w 6113"/>
                <a:gd name="T13" fmla="*/ 334 h 800"/>
                <a:gd name="T14" fmla="*/ 5313 w 6113"/>
                <a:gd name="T15" fmla="*/ 0 h 800"/>
                <a:gd name="T16" fmla="*/ 6113 w 6113"/>
                <a:gd name="T17" fmla="*/ 400 h 800"/>
                <a:gd name="T18" fmla="*/ 5313 w 6113"/>
                <a:gd name="T19" fmla="*/ 800 h 800"/>
                <a:gd name="T20" fmla="*/ 5313 w 6113"/>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13" h="800">
                  <a:moveTo>
                    <a:pt x="67" y="334"/>
                  </a:moveTo>
                  <a:lnTo>
                    <a:pt x="5447" y="334"/>
                  </a:lnTo>
                  <a:cubicBezTo>
                    <a:pt x="5484" y="334"/>
                    <a:pt x="5513" y="364"/>
                    <a:pt x="5513" y="400"/>
                  </a:cubicBezTo>
                  <a:cubicBezTo>
                    <a:pt x="5513" y="437"/>
                    <a:pt x="5484" y="467"/>
                    <a:pt x="5447" y="467"/>
                  </a:cubicBezTo>
                  <a:lnTo>
                    <a:pt x="67" y="467"/>
                  </a:lnTo>
                  <a:cubicBezTo>
                    <a:pt x="30" y="467"/>
                    <a:pt x="0" y="437"/>
                    <a:pt x="0" y="400"/>
                  </a:cubicBezTo>
                  <a:cubicBezTo>
                    <a:pt x="0" y="364"/>
                    <a:pt x="30" y="334"/>
                    <a:pt x="67" y="334"/>
                  </a:cubicBezTo>
                  <a:close/>
                  <a:moveTo>
                    <a:pt x="5313" y="0"/>
                  </a:moveTo>
                  <a:lnTo>
                    <a:pt x="6113" y="400"/>
                  </a:lnTo>
                  <a:lnTo>
                    <a:pt x="5313" y="800"/>
                  </a:lnTo>
                  <a:lnTo>
                    <a:pt x="5313"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60" name="Rectangle 18">
              <a:extLst>
                <a:ext uri="{FF2B5EF4-FFF2-40B4-BE49-F238E27FC236}">
                  <a16:creationId xmlns:a16="http://schemas.microsoft.com/office/drawing/2014/main" id="{A66BB6F7-3FF6-3DC6-73CE-2AA66AA95744}"/>
                </a:ext>
              </a:extLst>
            </p:cNvPr>
            <p:cNvSpPr>
              <a:spLocks noChangeArrowheads="1"/>
            </p:cNvSpPr>
            <p:nvPr/>
          </p:nvSpPr>
          <p:spPr bwMode="auto">
            <a:xfrm>
              <a:off x="1858553" y="1400915"/>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1" name="Rectangle 19">
              <a:extLst>
                <a:ext uri="{FF2B5EF4-FFF2-40B4-BE49-F238E27FC236}">
                  <a16:creationId xmlns:a16="http://schemas.microsoft.com/office/drawing/2014/main" id="{FF2CBC3C-D3BB-E071-2D04-74B8212E9045}"/>
                </a:ext>
              </a:extLst>
            </p:cNvPr>
            <p:cNvSpPr>
              <a:spLocks noChangeArrowheads="1"/>
            </p:cNvSpPr>
            <p:nvPr/>
          </p:nvSpPr>
          <p:spPr bwMode="auto">
            <a:xfrm>
              <a:off x="1985457" y="141894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2" name="Freeform 20">
              <a:extLst>
                <a:ext uri="{FF2B5EF4-FFF2-40B4-BE49-F238E27FC236}">
                  <a16:creationId xmlns:a16="http://schemas.microsoft.com/office/drawing/2014/main" id="{175F4ADF-B821-3229-979D-1AB102CEDD30}"/>
                </a:ext>
              </a:extLst>
            </p:cNvPr>
            <p:cNvSpPr>
              <a:spLocks noEditPoints="1"/>
            </p:cNvSpPr>
            <p:nvPr/>
          </p:nvSpPr>
          <p:spPr bwMode="auto">
            <a:xfrm>
              <a:off x="456897" y="2073895"/>
              <a:ext cx="1162210" cy="345588"/>
            </a:xfrm>
            <a:custGeom>
              <a:avLst/>
              <a:gdLst>
                <a:gd name="T0" fmla="*/ 696 w 699"/>
                <a:gd name="T1" fmla="*/ 0 h 230"/>
                <a:gd name="T2" fmla="*/ 627 w 699"/>
                <a:gd name="T3" fmla="*/ 0 h 230"/>
                <a:gd name="T4" fmla="*/ 583 w 699"/>
                <a:gd name="T5" fmla="*/ 4 h 230"/>
                <a:gd name="T6" fmla="*/ 564 w 699"/>
                <a:gd name="T7" fmla="*/ 4 h 230"/>
                <a:gd name="T8" fmla="*/ 564 w 699"/>
                <a:gd name="T9" fmla="*/ 4 h 230"/>
                <a:gd name="T10" fmla="*/ 519 w 699"/>
                <a:gd name="T11" fmla="*/ 0 h 230"/>
                <a:gd name="T12" fmla="*/ 450 w 699"/>
                <a:gd name="T13" fmla="*/ 0 h 230"/>
                <a:gd name="T14" fmla="*/ 406 w 699"/>
                <a:gd name="T15" fmla="*/ 4 h 230"/>
                <a:gd name="T16" fmla="*/ 387 w 699"/>
                <a:gd name="T17" fmla="*/ 4 h 230"/>
                <a:gd name="T18" fmla="*/ 387 w 699"/>
                <a:gd name="T19" fmla="*/ 4 h 230"/>
                <a:gd name="T20" fmla="*/ 343 w 699"/>
                <a:gd name="T21" fmla="*/ 0 h 230"/>
                <a:gd name="T22" fmla="*/ 273 w 699"/>
                <a:gd name="T23" fmla="*/ 0 h 230"/>
                <a:gd name="T24" fmla="*/ 229 w 699"/>
                <a:gd name="T25" fmla="*/ 4 h 230"/>
                <a:gd name="T26" fmla="*/ 210 w 699"/>
                <a:gd name="T27" fmla="*/ 4 h 230"/>
                <a:gd name="T28" fmla="*/ 210 w 699"/>
                <a:gd name="T29" fmla="*/ 4 h 230"/>
                <a:gd name="T30" fmla="*/ 166 w 699"/>
                <a:gd name="T31" fmla="*/ 0 h 230"/>
                <a:gd name="T32" fmla="*/ 97 w 699"/>
                <a:gd name="T33" fmla="*/ 0 h 230"/>
                <a:gd name="T34" fmla="*/ 52 w 699"/>
                <a:gd name="T35" fmla="*/ 4 h 230"/>
                <a:gd name="T36" fmla="*/ 33 w 699"/>
                <a:gd name="T37" fmla="*/ 4 h 230"/>
                <a:gd name="T38" fmla="*/ 33 w 699"/>
                <a:gd name="T39" fmla="*/ 4 h 230"/>
                <a:gd name="T40" fmla="*/ 0 w 699"/>
                <a:gd name="T41" fmla="*/ 12 h 230"/>
                <a:gd name="T42" fmla="*/ 0 w 699"/>
                <a:gd name="T43" fmla="*/ 59 h 230"/>
                <a:gd name="T44" fmla="*/ 7 w 699"/>
                <a:gd name="T45" fmla="*/ 89 h 230"/>
                <a:gd name="T46" fmla="*/ 7 w 699"/>
                <a:gd name="T47" fmla="*/ 101 h 230"/>
                <a:gd name="T48" fmla="*/ 7 w 699"/>
                <a:gd name="T49" fmla="*/ 101 h 230"/>
                <a:gd name="T50" fmla="*/ 0 w 699"/>
                <a:gd name="T51" fmla="*/ 131 h 230"/>
                <a:gd name="T52" fmla="*/ 0 w 699"/>
                <a:gd name="T53" fmla="*/ 178 h 230"/>
                <a:gd name="T54" fmla="*/ 7 w 699"/>
                <a:gd name="T55" fmla="*/ 208 h 230"/>
                <a:gd name="T56" fmla="*/ 7 w 699"/>
                <a:gd name="T57" fmla="*/ 221 h 230"/>
                <a:gd name="T58" fmla="*/ 18 w 699"/>
                <a:gd name="T59" fmla="*/ 230 h 230"/>
                <a:gd name="T60" fmla="*/ 37 w 699"/>
                <a:gd name="T61" fmla="*/ 226 h 230"/>
                <a:gd name="T62" fmla="*/ 37 w 699"/>
                <a:gd name="T63" fmla="*/ 226 h 230"/>
                <a:gd name="T64" fmla="*/ 81 w 699"/>
                <a:gd name="T65" fmla="*/ 230 h 230"/>
                <a:gd name="T66" fmla="*/ 150 w 699"/>
                <a:gd name="T67" fmla="*/ 230 h 230"/>
                <a:gd name="T68" fmla="*/ 195 w 699"/>
                <a:gd name="T69" fmla="*/ 226 h 230"/>
                <a:gd name="T70" fmla="*/ 213 w 699"/>
                <a:gd name="T71" fmla="*/ 226 h 230"/>
                <a:gd name="T72" fmla="*/ 213 w 699"/>
                <a:gd name="T73" fmla="*/ 226 h 230"/>
                <a:gd name="T74" fmla="*/ 258 w 699"/>
                <a:gd name="T75" fmla="*/ 230 h 230"/>
                <a:gd name="T76" fmla="*/ 327 w 699"/>
                <a:gd name="T77" fmla="*/ 230 h 230"/>
                <a:gd name="T78" fmla="*/ 371 w 699"/>
                <a:gd name="T79" fmla="*/ 226 h 230"/>
                <a:gd name="T80" fmla="*/ 390 w 699"/>
                <a:gd name="T81" fmla="*/ 226 h 230"/>
                <a:gd name="T82" fmla="*/ 390 w 699"/>
                <a:gd name="T83" fmla="*/ 226 h 230"/>
                <a:gd name="T84" fmla="*/ 434 w 699"/>
                <a:gd name="T85" fmla="*/ 230 h 230"/>
                <a:gd name="T86" fmla="*/ 504 w 699"/>
                <a:gd name="T87" fmla="*/ 230 h 230"/>
                <a:gd name="T88" fmla="*/ 548 w 699"/>
                <a:gd name="T89" fmla="*/ 226 h 230"/>
                <a:gd name="T90" fmla="*/ 567 w 699"/>
                <a:gd name="T91" fmla="*/ 226 h 230"/>
                <a:gd name="T92" fmla="*/ 567 w 699"/>
                <a:gd name="T93" fmla="*/ 226 h 230"/>
                <a:gd name="T94" fmla="*/ 611 w 699"/>
                <a:gd name="T95" fmla="*/ 230 h 230"/>
                <a:gd name="T96" fmla="*/ 681 w 699"/>
                <a:gd name="T97" fmla="*/ 230 h 230"/>
                <a:gd name="T98" fmla="*/ 693 w 699"/>
                <a:gd name="T99" fmla="*/ 209 h 230"/>
                <a:gd name="T100" fmla="*/ 693 w 699"/>
                <a:gd name="T101" fmla="*/ 196 h 230"/>
                <a:gd name="T102" fmla="*/ 693 w 699"/>
                <a:gd name="T103" fmla="*/ 196 h 230"/>
                <a:gd name="T104" fmla="*/ 699 w 699"/>
                <a:gd name="T105" fmla="*/ 166 h 230"/>
                <a:gd name="T106" fmla="*/ 699 w 699"/>
                <a:gd name="T107" fmla="*/ 119 h 230"/>
                <a:gd name="T108" fmla="*/ 693 w 699"/>
                <a:gd name="T109" fmla="*/ 89 h 230"/>
                <a:gd name="T110" fmla="*/ 693 w 699"/>
                <a:gd name="T111" fmla="*/ 77 h 230"/>
                <a:gd name="T112" fmla="*/ 693 w 699"/>
                <a:gd name="T113" fmla="*/ 77 h 230"/>
                <a:gd name="T114" fmla="*/ 699 w 699"/>
                <a:gd name="T115" fmla="*/ 47 h 230"/>
                <a:gd name="T116" fmla="*/ 699 w 699"/>
                <a:gd name="T117"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230">
                  <a:moveTo>
                    <a:pt x="696" y="4"/>
                  </a:moveTo>
                  <a:lnTo>
                    <a:pt x="671" y="4"/>
                  </a:lnTo>
                  <a:lnTo>
                    <a:pt x="671" y="0"/>
                  </a:lnTo>
                  <a:lnTo>
                    <a:pt x="696" y="0"/>
                  </a:lnTo>
                  <a:lnTo>
                    <a:pt x="696" y="4"/>
                  </a:lnTo>
                  <a:close/>
                  <a:moveTo>
                    <a:pt x="652" y="4"/>
                  </a:moveTo>
                  <a:lnTo>
                    <a:pt x="627" y="4"/>
                  </a:lnTo>
                  <a:lnTo>
                    <a:pt x="627" y="0"/>
                  </a:lnTo>
                  <a:lnTo>
                    <a:pt x="652" y="0"/>
                  </a:lnTo>
                  <a:lnTo>
                    <a:pt x="652" y="4"/>
                  </a:lnTo>
                  <a:close/>
                  <a:moveTo>
                    <a:pt x="608" y="4"/>
                  </a:moveTo>
                  <a:lnTo>
                    <a:pt x="583" y="4"/>
                  </a:lnTo>
                  <a:lnTo>
                    <a:pt x="583" y="0"/>
                  </a:lnTo>
                  <a:lnTo>
                    <a:pt x="608" y="0"/>
                  </a:lnTo>
                  <a:lnTo>
                    <a:pt x="608" y="4"/>
                  </a:lnTo>
                  <a:close/>
                  <a:moveTo>
                    <a:pt x="564" y="4"/>
                  </a:moveTo>
                  <a:lnTo>
                    <a:pt x="538" y="4"/>
                  </a:lnTo>
                  <a:lnTo>
                    <a:pt x="538" y="0"/>
                  </a:lnTo>
                  <a:lnTo>
                    <a:pt x="564" y="0"/>
                  </a:lnTo>
                  <a:lnTo>
                    <a:pt x="564" y="4"/>
                  </a:lnTo>
                  <a:close/>
                  <a:moveTo>
                    <a:pt x="519" y="4"/>
                  </a:moveTo>
                  <a:lnTo>
                    <a:pt x="494" y="4"/>
                  </a:lnTo>
                  <a:lnTo>
                    <a:pt x="494" y="0"/>
                  </a:lnTo>
                  <a:lnTo>
                    <a:pt x="519" y="0"/>
                  </a:lnTo>
                  <a:lnTo>
                    <a:pt x="519" y="4"/>
                  </a:lnTo>
                  <a:close/>
                  <a:moveTo>
                    <a:pt x="475" y="4"/>
                  </a:moveTo>
                  <a:lnTo>
                    <a:pt x="450" y="4"/>
                  </a:lnTo>
                  <a:lnTo>
                    <a:pt x="450" y="0"/>
                  </a:lnTo>
                  <a:lnTo>
                    <a:pt x="475" y="0"/>
                  </a:lnTo>
                  <a:lnTo>
                    <a:pt x="475" y="4"/>
                  </a:lnTo>
                  <a:close/>
                  <a:moveTo>
                    <a:pt x="431" y="4"/>
                  </a:moveTo>
                  <a:lnTo>
                    <a:pt x="406" y="4"/>
                  </a:lnTo>
                  <a:lnTo>
                    <a:pt x="406" y="0"/>
                  </a:lnTo>
                  <a:lnTo>
                    <a:pt x="431" y="0"/>
                  </a:lnTo>
                  <a:lnTo>
                    <a:pt x="431" y="4"/>
                  </a:lnTo>
                  <a:close/>
                  <a:moveTo>
                    <a:pt x="387" y="4"/>
                  </a:moveTo>
                  <a:lnTo>
                    <a:pt x="362" y="4"/>
                  </a:lnTo>
                  <a:lnTo>
                    <a:pt x="362" y="0"/>
                  </a:lnTo>
                  <a:lnTo>
                    <a:pt x="387" y="0"/>
                  </a:lnTo>
                  <a:lnTo>
                    <a:pt x="387" y="4"/>
                  </a:lnTo>
                  <a:close/>
                  <a:moveTo>
                    <a:pt x="343" y="4"/>
                  </a:moveTo>
                  <a:lnTo>
                    <a:pt x="317" y="4"/>
                  </a:lnTo>
                  <a:lnTo>
                    <a:pt x="317" y="0"/>
                  </a:lnTo>
                  <a:lnTo>
                    <a:pt x="343" y="0"/>
                  </a:lnTo>
                  <a:lnTo>
                    <a:pt x="343" y="4"/>
                  </a:lnTo>
                  <a:close/>
                  <a:moveTo>
                    <a:pt x="299" y="4"/>
                  </a:moveTo>
                  <a:lnTo>
                    <a:pt x="273" y="4"/>
                  </a:lnTo>
                  <a:lnTo>
                    <a:pt x="273" y="0"/>
                  </a:lnTo>
                  <a:lnTo>
                    <a:pt x="299" y="0"/>
                  </a:lnTo>
                  <a:lnTo>
                    <a:pt x="299" y="4"/>
                  </a:lnTo>
                  <a:close/>
                  <a:moveTo>
                    <a:pt x="254" y="4"/>
                  </a:moveTo>
                  <a:lnTo>
                    <a:pt x="229" y="4"/>
                  </a:lnTo>
                  <a:lnTo>
                    <a:pt x="229" y="0"/>
                  </a:lnTo>
                  <a:lnTo>
                    <a:pt x="254" y="0"/>
                  </a:lnTo>
                  <a:lnTo>
                    <a:pt x="254" y="4"/>
                  </a:lnTo>
                  <a:close/>
                  <a:moveTo>
                    <a:pt x="210" y="4"/>
                  </a:moveTo>
                  <a:lnTo>
                    <a:pt x="185" y="4"/>
                  </a:lnTo>
                  <a:lnTo>
                    <a:pt x="185" y="0"/>
                  </a:lnTo>
                  <a:lnTo>
                    <a:pt x="210" y="0"/>
                  </a:lnTo>
                  <a:lnTo>
                    <a:pt x="210" y="4"/>
                  </a:lnTo>
                  <a:close/>
                  <a:moveTo>
                    <a:pt x="166" y="4"/>
                  </a:moveTo>
                  <a:lnTo>
                    <a:pt x="141" y="4"/>
                  </a:lnTo>
                  <a:lnTo>
                    <a:pt x="141" y="0"/>
                  </a:lnTo>
                  <a:lnTo>
                    <a:pt x="166" y="0"/>
                  </a:lnTo>
                  <a:lnTo>
                    <a:pt x="166" y="4"/>
                  </a:lnTo>
                  <a:close/>
                  <a:moveTo>
                    <a:pt x="122" y="4"/>
                  </a:moveTo>
                  <a:lnTo>
                    <a:pt x="97" y="4"/>
                  </a:lnTo>
                  <a:lnTo>
                    <a:pt x="97" y="0"/>
                  </a:lnTo>
                  <a:lnTo>
                    <a:pt x="122" y="0"/>
                  </a:lnTo>
                  <a:lnTo>
                    <a:pt x="122" y="4"/>
                  </a:lnTo>
                  <a:close/>
                  <a:moveTo>
                    <a:pt x="78" y="4"/>
                  </a:moveTo>
                  <a:lnTo>
                    <a:pt x="52" y="4"/>
                  </a:lnTo>
                  <a:lnTo>
                    <a:pt x="52" y="0"/>
                  </a:lnTo>
                  <a:lnTo>
                    <a:pt x="78" y="0"/>
                  </a:lnTo>
                  <a:lnTo>
                    <a:pt x="78" y="4"/>
                  </a:lnTo>
                  <a:close/>
                  <a:moveTo>
                    <a:pt x="33" y="4"/>
                  </a:moveTo>
                  <a:lnTo>
                    <a:pt x="8" y="4"/>
                  </a:lnTo>
                  <a:lnTo>
                    <a:pt x="8" y="0"/>
                  </a:lnTo>
                  <a:lnTo>
                    <a:pt x="33" y="0"/>
                  </a:lnTo>
                  <a:lnTo>
                    <a:pt x="33" y="4"/>
                  </a:lnTo>
                  <a:close/>
                  <a:moveTo>
                    <a:pt x="7" y="12"/>
                  </a:moveTo>
                  <a:lnTo>
                    <a:pt x="7" y="29"/>
                  </a:lnTo>
                  <a:lnTo>
                    <a:pt x="0" y="29"/>
                  </a:lnTo>
                  <a:lnTo>
                    <a:pt x="0" y="12"/>
                  </a:lnTo>
                  <a:lnTo>
                    <a:pt x="7" y="12"/>
                  </a:lnTo>
                  <a:close/>
                  <a:moveTo>
                    <a:pt x="7" y="42"/>
                  </a:moveTo>
                  <a:lnTo>
                    <a:pt x="7" y="59"/>
                  </a:lnTo>
                  <a:lnTo>
                    <a:pt x="0" y="59"/>
                  </a:lnTo>
                  <a:lnTo>
                    <a:pt x="0" y="42"/>
                  </a:lnTo>
                  <a:lnTo>
                    <a:pt x="7" y="42"/>
                  </a:lnTo>
                  <a:close/>
                  <a:moveTo>
                    <a:pt x="7" y="72"/>
                  </a:moveTo>
                  <a:lnTo>
                    <a:pt x="7" y="89"/>
                  </a:lnTo>
                  <a:lnTo>
                    <a:pt x="0" y="89"/>
                  </a:lnTo>
                  <a:lnTo>
                    <a:pt x="0" y="72"/>
                  </a:lnTo>
                  <a:lnTo>
                    <a:pt x="7" y="72"/>
                  </a:lnTo>
                  <a:close/>
                  <a:moveTo>
                    <a:pt x="7" y="101"/>
                  </a:moveTo>
                  <a:lnTo>
                    <a:pt x="7" y="118"/>
                  </a:lnTo>
                  <a:lnTo>
                    <a:pt x="0" y="118"/>
                  </a:lnTo>
                  <a:lnTo>
                    <a:pt x="0" y="101"/>
                  </a:lnTo>
                  <a:lnTo>
                    <a:pt x="7" y="101"/>
                  </a:lnTo>
                  <a:close/>
                  <a:moveTo>
                    <a:pt x="7" y="131"/>
                  </a:moveTo>
                  <a:lnTo>
                    <a:pt x="7" y="148"/>
                  </a:lnTo>
                  <a:lnTo>
                    <a:pt x="0" y="148"/>
                  </a:lnTo>
                  <a:lnTo>
                    <a:pt x="0" y="131"/>
                  </a:lnTo>
                  <a:lnTo>
                    <a:pt x="7" y="131"/>
                  </a:lnTo>
                  <a:close/>
                  <a:moveTo>
                    <a:pt x="7" y="161"/>
                  </a:moveTo>
                  <a:lnTo>
                    <a:pt x="7" y="178"/>
                  </a:lnTo>
                  <a:lnTo>
                    <a:pt x="0" y="178"/>
                  </a:lnTo>
                  <a:lnTo>
                    <a:pt x="0" y="161"/>
                  </a:lnTo>
                  <a:lnTo>
                    <a:pt x="7" y="161"/>
                  </a:lnTo>
                  <a:close/>
                  <a:moveTo>
                    <a:pt x="7" y="191"/>
                  </a:moveTo>
                  <a:lnTo>
                    <a:pt x="7" y="208"/>
                  </a:lnTo>
                  <a:lnTo>
                    <a:pt x="0" y="208"/>
                  </a:lnTo>
                  <a:lnTo>
                    <a:pt x="0" y="191"/>
                  </a:lnTo>
                  <a:lnTo>
                    <a:pt x="7" y="191"/>
                  </a:lnTo>
                  <a:close/>
                  <a:moveTo>
                    <a:pt x="7" y="221"/>
                  </a:moveTo>
                  <a:lnTo>
                    <a:pt x="7" y="228"/>
                  </a:lnTo>
                  <a:lnTo>
                    <a:pt x="3" y="226"/>
                  </a:lnTo>
                  <a:lnTo>
                    <a:pt x="18" y="226"/>
                  </a:lnTo>
                  <a:lnTo>
                    <a:pt x="18" y="230"/>
                  </a:lnTo>
                  <a:lnTo>
                    <a:pt x="0" y="230"/>
                  </a:lnTo>
                  <a:lnTo>
                    <a:pt x="0" y="221"/>
                  </a:lnTo>
                  <a:lnTo>
                    <a:pt x="7" y="221"/>
                  </a:lnTo>
                  <a:close/>
                  <a:moveTo>
                    <a:pt x="37" y="226"/>
                  </a:moveTo>
                  <a:lnTo>
                    <a:pt x="62" y="226"/>
                  </a:lnTo>
                  <a:lnTo>
                    <a:pt x="62" y="230"/>
                  </a:lnTo>
                  <a:lnTo>
                    <a:pt x="37" y="230"/>
                  </a:lnTo>
                  <a:lnTo>
                    <a:pt x="37" y="226"/>
                  </a:lnTo>
                  <a:close/>
                  <a:moveTo>
                    <a:pt x="81" y="226"/>
                  </a:moveTo>
                  <a:lnTo>
                    <a:pt x="106" y="226"/>
                  </a:lnTo>
                  <a:lnTo>
                    <a:pt x="106" y="230"/>
                  </a:lnTo>
                  <a:lnTo>
                    <a:pt x="81" y="230"/>
                  </a:lnTo>
                  <a:lnTo>
                    <a:pt x="81" y="226"/>
                  </a:lnTo>
                  <a:close/>
                  <a:moveTo>
                    <a:pt x="125" y="226"/>
                  </a:moveTo>
                  <a:lnTo>
                    <a:pt x="150" y="226"/>
                  </a:lnTo>
                  <a:lnTo>
                    <a:pt x="150" y="230"/>
                  </a:lnTo>
                  <a:lnTo>
                    <a:pt x="125" y="230"/>
                  </a:lnTo>
                  <a:lnTo>
                    <a:pt x="125" y="226"/>
                  </a:lnTo>
                  <a:close/>
                  <a:moveTo>
                    <a:pt x="169" y="226"/>
                  </a:moveTo>
                  <a:lnTo>
                    <a:pt x="195" y="226"/>
                  </a:lnTo>
                  <a:lnTo>
                    <a:pt x="195" y="230"/>
                  </a:lnTo>
                  <a:lnTo>
                    <a:pt x="169" y="230"/>
                  </a:lnTo>
                  <a:lnTo>
                    <a:pt x="169" y="226"/>
                  </a:lnTo>
                  <a:close/>
                  <a:moveTo>
                    <a:pt x="213" y="226"/>
                  </a:moveTo>
                  <a:lnTo>
                    <a:pt x="239" y="226"/>
                  </a:lnTo>
                  <a:lnTo>
                    <a:pt x="239" y="230"/>
                  </a:lnTo>
                  <a:lnTo>
                    <a:pt x="213" y="230"/>
                  </a:lnTo>
                  <a:lnTo>
                    <a:pt x="213" y="226"/>
                  </a:lnTo>
                  <a:close/>
                  <a:moveTo>
                    <a:pt x="258" y="226"/>
                  </a:moveTo>
                  <a:lnTo>
                    <a:pt x="283" y="226"/>
                  </a:lnTo>
                  <a:lnTo>
                    <a:pt x="283" y="230"/>
                  </a:lnTo>
                  <a:lnTo>
                    <a:pt x="258" y="230"/>
                  </a:lnTo>
                  <a:lnTo>
                    <a:pt x="258" y="226"/>
                  </a:lnTo>
                  <a:close/>
                  <a:moveTo>
                    <a:pt x="302" y="226"/>
                  </a:moveTo>
                  <a:lnTo>
                    <a:pt x="327" y="226"/>
                  </a:lnTo>
                  <a:lnTo>
                    <a:pt x="327" y="230"/>
                  </a:lnTo>
                  <a:lnTo>
                    <a:pt x="302" y="230"/>
                  </a:lnTo>
                  <a:lnTo>
                    <a:pt x="302" y="226"/>
                  </a:lnTo>
                  <a:close/>
                  <a:moveTo>
                    <a:pt x="346" y="226"/>
                  </a:moveTo>
                  <a:lnTo>
                    <a:pt x="371" y="226"/>
                  </a:lnTo>
                  <a:lnTo>
                    <a:pt x="371" y="230"/>
                  </a:lnTo>
                  <a:lnTo>
                    <a:pt x="346" y="230"/>
                  </a:lnTo>
                  <a:lnTo>
                    <a:pt x="346" y="226"/>
                  </a:lnTo>
                  <a:close/>
                  <a:moveTo>
                    <a:pt x="390" y="226"/>
                  </a:moveTo>
                  <a:lnTo>
                    <a:pt x="416" y="226"/>
                  </a:lnTo>
                  <a:lnTo>
                    <a:pt x="416" y="230"/>
                  </a:lnTo>
                  <a:lnTo>
                    <a:pt x="390" y="230"/>
                  </a:lnTo>
                  <a:lnTo>
                    <a:pt x="390" y="226"/>
                  </a:lnTo>
                  <a:close/>
                  <a:moveTo>
                    <a:pt x="434" y="226"/>
                  </a:moveTo>
                  <a:lnTo>
                    <a:pt x="460" y="226"/>
                  </a:lnTo>
                  <a:lnTo>
                    <a:pt x="460" y="230"/>
                  </a:lnTo>
                  <a:lnTo>
                    <a:pt x="434" y="230"/>
                  </a:lnTo>
                  <a:lnTo>
                    <a:pt x="434" y="226"/>
                  </a:lnTo>
                  <a:close/>
                  <a:moveTo>
                    <a:pt x="479" y="226"/>
                  </a:moveTo>
                  <a:lnTo>
                    <a:pt x="504" y="226"/>
                  </a:lnTo>
                  <a:lnTo>
                    <a:pt x="504" y="230"/>
                  </a:lnTo>
                  <a:lnTo>
                    <a:pt x="479" y="230"/>
                  </a:lnTo>
                  <a:lnTo>
                    <a:pt x="479" y="226"/>
                  </a:lnTo>
                  <a:close/>
                  <a:moveTo>
                    <a:pt x="523" y="226"/>
                  </a:moveTo>
                  <a:lnTo>
                    <a:pt x="548" y="226"/>
                  </a:lnTo>
                  <a:lnTo>
                    <a:pt x="548" y="230"/>
                  </a:lnTo>
                  <a:lnTo>
                    <a:pt x="523" y="230"/>
                  </a:lnTo>
                  <a:lnTo>
                    <a:pt x="523" y="226"/>
                  </a:lnTo>
                  <a:close/>
                  <a:moveTo>
                    <a:pt x="567" y="226"/>
                  </a:moveTo>
                  <a:lnTo>
                    <a:pt x="592" y="226"/>
                  </a:lnTo>
                  <a:lnTo>
                    <a:pt x="592" y="230"/>
                  </a:lnTo>
                  <a:lnTo>
                    <a:pt x="567" y="230"/>
                  </a:lnTo>
                  <a:lnTo>
                    <a:pt x="567" y="226"/>
                  </a:lnTo>
                  <a:close/>
                  <a:moveTo>
                    <a:pt x="611" y="226"/>
                  </a:moveTo>
                  <a:lnTo>
                    <a:pt x="636" y="226"/>
                  </a:lnTo>
                  <a:lnTo>
                    <a:pt x="636" y="230"/>
                  </a:lnTo>
                  <a:lnTo>
                    <a:pt x="611" y="230"/>
                  </a:lnTo>
                  <a:lnTo>
                    <a:pt x="611" y="226"/>
                  </a:lnTo>
                  <a:close/>
                  <a:moveTo>
                    <a:pt x="655" y="226"/>
                  </a:moveTo>
                  <a:lnTo>
                    <a:pt x="681" y="226"/>
                  </a:lnTo>
                  <a:lnTo>
                    <a:pt x="681" y="230"/>
                  </a:lnTo>
                  <a:lnTo>
                    <a:pt x="655" y="230"/>
                  </a:lnTo>
                  <a:lnTo>
                    <a:pt x="655" y="226"/>
                  </a:lnTo>
                  <a:close/>
                  <a:moveTo>
                    <a:pt x="693" y="226"/>
                  </a:moveTo>
                  <a:lnTo>
                    <a:pt x="693" y="209"/>
                  </a:lnTo>
                  <a:lnTo>
                    <a:pt x="699" y="209"/>
                  </a:lnTo>
                  <a:lnTo>
                    <a:pt x="699" y="226"/>
                  </a:lnTo>
                  <a:lnTo>
                    <a:pt x="693" y="226"/>
                  </a:lnTo>
                  <a:close/>
                  <a:moveTo>
                    <a:pt x="693" y="196"/>
                  </a:moveTo>
                  <a:lnTo>
                    <a:pt x="693" y="179"/>
                  </a:lnTo>
                  <a:lnTo>
                    <a:pt x="699" y="179"/>
                  </a:lnTo>
                  <a:lnTo>
                    <a:pt x="699" y="196"/>
                  </a:lnTo>
                  <a:lnTo>
                    <a:pt x="693" y="196"/>
                  </a:lnTo>
                  <a:close/>
                  <a:moveTo>
                    <a:pt x="693" y="166"/>
                  </a:moveTo>
                  <a:lnTo>
                    <a:pt x="693" y="149"/>
                  </a:lnTo>
                  <a:lnTo>
                    <a:pt x="699" y="149"/>
                  </a:lnTo>
                  <a:lnTo>
                    <a:pt x="699" y="166"/>
                  </a:lnTo>
                  <a:lnTo>
                    <a:pt x="693" y="166"/>
                  </a:lnTo>
                  <a:close/>
                  <a:moveTo>
                    <a:pt x="693" y="136"/>
                  </a:moveTo>
                  <a:lnTo>
                    <a:pt x="693" y="119"/>
                  </a:lnTo>
                  <a:lnTo>
                    <a:pt x="699" y="119"/>
                  </a:lnTo>
                  <a:lnTo>
                    <a:pt x="699" y="136"/>
                  </a:lnTo>
                  <a:lnTo>
                    <a:pt x="693" y="136"/>
                  </a:lnTo>
                  <a:close/>
                  <a:moveTo>
                    <a:pt x="693" y="107"/>
                  </a:moveTo>
                  <a:lnTo>
                    <a:pt x="693" y="89"/>
                  </a:lnTo>
                  <a:lnTo>
                    <a:pt x="699" y="89"/>
                  </a:lnTo>
                  <a:lnTo>
                    <a:pt x="699" y="107"/>
                  </a:lnTo>
                  <a:lnTo>
                    <a:pt x="693" y="107"/>
                  </a:lnTo>
                  <a:close/>
                  <a:moveTo>
                    <a:pt x="693" y="77"/>
                  </a:moveTo>
                  <a:lnTo>
                    <a:pt x="693" y="60"/>
                  </a:lnTo>
                  <a:lnTo>
                    <a:pt x="699" y="60"/>
                  </a:lnTo>
                  <a:lnTo>
                    <a:pt x="699" y="77"/>
                  </a:lnTo>
                  <a:lnTo>
                    <a:pt x="693" y="77"/>
                  </a:lnTo>
                  <a:close/>
                  <a:moveTo>
                    <a:pt x="693" y="47"/>
                  </a:moveTo>
                  <a:lnTo>
                    <a:pt x="693" y="30"/>
                  </a:lnTo>
                  <a:lnTo>
                    <a:pt x="699" y="30"/>
                  </a:lnTo>
                  <a:lnTo>
                    <a:pt x="699" y="47"/>
                  </a:lnTo>
                  <a:lnTo>
                    <a:pt x="693" y="47"/>
                  </a:lnTo>
                  <a:close/>
                  <a:moveTo>
                    <a:pt x="693" y="17"/>
                  </a:moveTo>
                  <a:lnTo>
                    <a:pt x="693" y="2"/>
                  </a:lnTo>
                  <a:lnTo>
                    <a:pt x="699" y="2"/>
                  </a:lnTo>
                  <a:lnTo>
                    <a:pt x="699" y="17"/>
                  </a:lnTo>
                  <a:lnTo>
                    <a:pt x="693" y="17"/>
                  </a:lnTo>
                  <a:close/>
                </a:path>
              </a:pathLst>
            </a:custGeom>
            <a:solidFill>
              <a:schemeClr val="bg1"/>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63" name="Rectangle 21">
              <a:extLst>
                <a:ext uri="{FF2B5EF4-FFF2-40B4-BE49-F238E27FC236}">
                  <a16:creationId xmlns:a16="http://schemas.microsoft.com/office/drawing/2014/main" id="{783FBD92-C9D2-3FE0-943B-4C827F036681}"/>
                </a:ext>
              </a:extLst>
            </p:cNvPr>
            <p:cNvSpPr>
              <a:spLocks noChangeArrowheads="1"/>
            </p:cNvSpPr>
            <p:nvPr/>
          </p:nvSpPr>
          <p:spPr bwMode="auto">
            <a:xfrm>
              <a:off x="668691" y="2090589"/>
              <a:ext cx="58399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利用者ニーズ等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4" name="Rectangle 22">
              <a:extLst>
                <a:ext uri="{FF2B5EF4-FFF2-40B4-BE49-F238E27FC236}">
                  <a16:creationId xmlns:a16="http://schemas.microsoft.com/office/drawing/2014/main" id="{6038CBE0-B3DB-BCCE-AAC6-214456738648}"/>
                </a:ext>
              </a:extLst>
            </p:cNvPr>
            <p:cNvSpPr>
              <a:spLocks noChangeArrowheads="1"/>
            </p:cNvSpPr>
            <p:nvPr/>
          </p:nvSpPr>
          <p:spPr bwMode="auto">
            <a:xfrm>
              <a:off x="1415159" y="209058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5" name="Rectangle 23">
              <a:extLst>
                <a:ext uri="{FF2B5EF4-FFF2-40B4-BE49-F238E27FC236}">
                  <a16:creationId xmlns:a16="http://schemas.microsoft.com/office/drawing/2014/main" id="{3ED30594-82DB-C736-9C5F-67356D1ECA7A}"/>
                </a:ext>
              </a:extLst>
            </p:cNvPr>
            <p:cNvSpPr>
              <a:spLocks noChangeArrowheads="1"/>
            </p:cNvSpPr>
            <p:nvPr/>
          </p:nvSpPr>
          <p:spPr bwMode="auto">
            <a:xfrm>
              <a:off x="680333" y="2192763"/>
              <a:ext cx="65381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からの維持の要否</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6" name="Rectangle 24">
              <a:extLst>
                <a:ext uri="{FF2B5EF4-FFF2-40B4-BE49-F238E27FC236}">
                  <a16:creationId xmlns:a16="http://schemas.microsoft.com/office/drawing/2014/main" id="{E3B75951-0F2B-3002-911E-9625E72C32F5}"/>
                </a:ext>
              </a:extLst>
            </p:cNvPr>
            <p:cNvSpPr>
              <a:spLocks noChangeArrowheads="1"/>
            </p:cNvSpPr>
            <p:nvPr/>
          </p:nvSpPr>
          <p:spPr bwMode="auto">
            <a:xfrm>
              <a:off x="1539860" y="219276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7" name="Rectangle 25">
              <a:extLst>
                <a:ext uri="{FF2B5EF4-FFF2-40B4-BE49-F238E27FC236}">
                  <a16:creationId xmlns:a16="http://schemas.microsoft.com/office/drawing/2014/main" id="{C153229C-D808-32C3-EA29-19FD561A10E6}"/>
                </a:ext>
              </a:extLst>
            </p:cNvPr>
            <p:cNvSpPr>
              <a:spLocks noChangeArrowheads="1"/>
            </p:cNvSpPr>
            <p:nvPr/>
          </p:nvSpPr>
          <p:spPr bwMode="auto">
            <a:xfrm>
              <a:off x="652815" y="2294936"/>
              <a:ext cx="80362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（主に親水設備等）</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68" name="Rectangle 26">
              <a:extLst>
                <a:ext uri="{FF2B5EF4-FFF2-40B4-BE49-F238E27FC236}">
                  <a16:creationId xmlns:a16="http://schemas.microsoft.com/office/drawing/2014/main" id="{50B110F0-C479-A69D-CFC0-628883AC19CE}"/>
                </a:ext>
              </a:extLst>
            </p:cNvPr>
            <p:cNvSpPr>
              <a:spLocks noChangeArrowheads="1"/>
            </p:cNvSpPr>
            <p:nvPr/>
          </p:nvSpPr>
          <p:spPr bwMode="auto">
            <a:xfrm>
              <a:off x="1611354" y="227991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69" name="Rectangle 27">
              <a:extLst>
                <a:ext uri="{FF2B5EF4-FFF2-40B4-BE49-F238E27FC236}">
                  <a16:creationId xmlns:a16="http://schemas.microsoft.com/office/drawing/2014/main" id="{141EB619-F6C4-A27B-D496-8F805FC6BBC7}"/>
                </a:ext>
              </a:extLst>
            </p:cNvPr>
            <p:cNvSpPr>
              <a:spLocks noChangeArrowheads="1"/>
            </p:cNvSpPr>
            <p:nvPr/>
          </p:nvSpPr>
          <p:spPr bwMode="auto">
            <a:xfrm>
              <a:off x="859284" y="1815621"/>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0" name="Rectangle 28">
              <a:extLst>
                <a:ext uri="{FF2B5EF4-FFF2-40B4-BE49-F238E27FC236}">
                  <a16:creationId xmlns:a16="http://schemas.microsoft.com/office/drawing/2014/main" id="{E89E3E9E-875E-6A19-F136-C7C070595DDF}"/>
                </a:ext>
              </a:extLst>
            </p:cNvPr>
            <p:cNvSpPr>
              <a:spLocks noChangeArrowheads="1"/>
            </p:cNvSpPr>
            <p:nvPr/>
          </p:nvSpPr>
          <p:spPr bwMode="auto">
            <a:xfrm>
              <a:off x="984525" y="180360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1" name="Freeform 29">
              <a:extLst>
                <a:ext uri="{FF2B5EF4-FFF2-40B4-BE49-F238E27FC236}">
                  <a16:creationId xmlns:a16="http://schemas.microsoft.com/office/drawing/2014/main" id="{A8FC4629-9648-5AF6-0060-D5A87C77A243}"/>
                </a:ext>
              </a:extLst>
            </p:cNvPr>
            <p:cNvSpPr>
              <a:spLocks noEditPoints="1"/>
            </p:cNvSpPr>
            <p:nvPr/>
          </p:nvSpPr>
          <p:spPr bwMode="auto">
            <a:xfrm>
              <a:off x="992279" y="1722297"/>
              <a:ext cx="83134" cy="356106"/>
            </a:xfrm>
            <a:custGeom>
              <a:avLst/>
              <a:gdLst>
                <a:gd name="T0" fmla="*/ 467 w 800"/>
                <a:gd name="T1" fmla="*/ 67 h 5580"/>
                <a:gd name="T2" fmla="*/ 467 w 800"/>
                <a:gd name="T3" fmla="*/ 4913 h 5580"/>
                <a:gd name="T4" fmla="*/ 400 w 800"/>
                <a:gd name="T5" fmla="*/ 4980 h 5580"/>
                <a:gd name="T6" fmla="*/ 334 w 800"/>
                <a:gd name="T7" fmla="*/ 4913 h 5580"/>
                <a:gd name="T8" fmla="*/ 334 w 800"/>
                <a:gd name="T9" fmla="*/ 67 h 5580"/>
                <a:gd name="T10" fmla="*/ 400 w 800"/>
                <a:gd name="T11" fmla="*/ 0 h 5580"/>
                <a:gd name="T12" fmla="*/ 467 w 800"/>
                <a:gd name="T13" fmla="*/ 67 h 5580"/>
                <a:gd name="T14" fmla="*/ 800 w 800"/>
                <a:gd name="T15" fmla="*/ 4780 h 5580"/>
                <a:gd name="T16" fmla="*/ 400 w 800"/>
                <a:gd name="T17" fmla="*/ 5580 h 5580"/>
                <a:gd name="T18" fmla="*/ 0 w 800"/>
                <a:gd name="T19" fmla="*/ 4780 h 5580"/>
                <a:gd name="T20" fmla="*/ 800 w 800"/>
                <a:gd name="T21" fmla="*/ 4780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5580">
                  <a:moveTo>
                    <a:pt x="467" y="67"/>
                  </a:moveTo>
                  <a:lnTo>
                    <a:pt x="467" y="4913"/>
                  </a:lnTo>
                  <a:cubicBezTo>
                    <a:pt x="467" y="4950"/>
                    <a:pt x="437" y="4980"/>
                    <a:pt x="400" y="4980"/>
                  </a:cubicBezTo>
                  <a:cubicBezTo>
                    <a:pt x="364" y="4980"/>
                    <a:pt x="334" y="4950"/>
                    <a:pt x="334" y="4913"/>
                  </a:cubicBezTo>
                  <a:lnTo>
                    <a:pt x="334" y="67"/>
                  </a:lnTo>
                  <a:cubicBezTo>
                    <a:pt x="334" y="30"/>
                    <a:pt x="364" y="0"/>
                    <a:pt x="400" y="0"/>
                  </a:cubicBezTo>
                  <a:cubicBezTo>
                    <a:pt x="437" y="0"/>
                    <a:pt x="467" y="30"/>
                    <a:pt x="467" y="67"/>
                  </a:cubicBezTo>
                  <a:close/>
                  <a:moveTo>
                    <a:pt x="800" y="4780"/>
                  </a:moveTo>
                  <a:lnTo>
                    <a:pt x="400" y="5580"/>
                  </a:lnTo>
                  <a:lnTo>
                    <a:pt x="0" y="4780"/>
                  </a:lnTo>
                  <a:lnTo>
                    <a:pt x="800" y="478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72" name="Freeform 30">
              <a:extLst>
                <a:ext uri="{FF2B5EF4-FFF2-40B4-BE49-F238E27FC236}">
                  <a16:creationId xmlns:a16="http://schemas.microsoft.com/office/drawing/2014/main" id="{21D4066E-0633-3B81-0E5E-13FDD017DD99}"/>
                </a:ext>
              </a:extLst>
            </p:cNvPr>
            <p:cNvSpPr>
              <a:spLocks noEditPoints="1"/>
            </p:cNvSpPr>
            <p:nvPr/>
          </p:nvSpPr>
          <p:spPr bwMode="auto">
            <a:xfrm>
              <a:off x="990616" y="4769480"/>
              <a:ext cx="84796" cy="305019"/>
            </a:xfrm>
            <a:custGeom>
              <a:avLst/>
              <a:gdLst>
                <a:gd name="T0" fmla="*/ 116 w 200"/>
                <a:gd name="T1" fmla="*/ 17 h 1192"/>
                <a:gd name="T2" fmla="*/ 116 w 200"/>
                <a:gd name="T3" fmla="*/ 1025 h 1192"/>
                <a:gd name="T4" fmla="*/ 100 w 200"/>
                <a:gd name="T5" fmla="*/ 1042 h 1192"/>
                <a:gd name="T6" fmla="*/ 83 w 200"/>
                <a:gd name="T7" fmla="*/ 1025 h 1192"/>
                <a:gd name="T8" fmla="*/ 83 w 200"/>
                <a:gd name="T9" fmla="*/ 17 h 1192"/>
                <a:gd name="T10" fmla="*/ 100 w 200"/>
                <a:gd name="T11" fmla="*/ 0 h 1192"/>
                <a:gd name="T12" fmla="*/ 116 w 200"/>
                <a:gd name="T13" fmla="*/ 17 h 1192"/>
                <a:gd name="T14" fmla="*/ 200 w 200"/>
                <a:gd name="T15" fmla="*/ 992 h 1192"/>
                <a:gd name="T16" fmla="*/ 100 w 200"/>
                <a:gd name="T17" fmla="*/ 1192 h 1192"/>
                <a:gd name="T18" fmla="*/ 0 w 200"/>
                <a:gd name="T19" fmla="*/ 992 h 1192"/>
                <a:gd name="T20" fmla="*/ 200 w 200"/>
                <a:gd name="T21" fmla="*/ 992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192">
                  <a:moveTo>
                    <a:pt x="116" y="17"/>
                  </a:moveTo>
                  <a:lnTo>
                    <a:pt x="116" y="1025"/>
                  </a:lnTo>
                  <a:cubicBezTo>
                    <a:pt x="116" y="1034"/>
                    <a:pt x="109" y="1042"/>
                    <a:pt x="100" y="1042"/>
                  </a:cubicBezTo>
                  <a:cubicBezTo>
                    <a:pt x="91" y="1042"/>
                    <a:pt x="83" y="1034"/>
                    <a:pt x="83" y="1025"/>
                  </a:cubicBezTo>
                  <a:lnTo>
                    <a:pt x="83" y="17"/>
                  </a:lnTo>
                  <a:cubicBezTo>
                    <a:pt x="83" y="8"/>
                    <a:pt x="91" y="0"/>
                    <a:pt x="100" y="0"/>
                  </a:cubicBezTo>
                  <a:cubicBezTo>
                    <a:pt x="109" y="0"/>
                    <a:pt x="116" y="8"/>
                    <a:pt x="116" y="17"/>
                  </a:cubicBezTo>
                  <a:close/>
                  <a:moveTo>
                    <a:pt x="200" y="992"/>
                  </a:moveTo>
                  <a:lnTo>
                    <a:pt x="100" y="1192"/>
                  </a:lnTo>
                  <a:lnTo>
                    <a:pt x="0" y="992"/>
                  </a:lnTo>
                  <a:lnTo>
                    <a:pt x="200" y="99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673" name="Group 33">
              <a:extLst>
                <a:ext uri="{FF2B5EF4-FFF2-40B4-BE49-F238E27FC236}">
                  <a16:creationId xmlns:a16="http://schemas.microsoft.com/office/drawing/2014/main" id="{818C2E83-2646-016D-604E-220F9B609395}"/>
                </a:ext>
              </a:extLst>
            </p:cNvPr>
            <p:cNvGrpSpPr>
              <a:grpSpLocks/>
            </p:cNvGrpSpPr>
            <p:nvPr/>
          </p:nvGrpSpPr>
          <p:grpSpPr bwMode="auto">
            <a:xfrm>
              <a:off x="2284178" y="2928849"/>
              <a:ext cx="806398" cy="172794"/>
              <a:chOff x="1596" y="1952"/>
              <a:chExt cx="485" cy="115"/>
            </a:xfrm>
          </p:grpSpPr>
          <p:sp>
            <p:nvSpPr>
              <p:cNvPr id="2782" name="Freeform 31">
                <a:extLst>
                  <a:ext uri="{FF2B5EF4-FFF2-40B4-BE49-F238E27FC236}">
                    <a16:creationId xmlns:a16="http://schemas.microsoft.com/office/drawing/2014/main" id="{5BA457C5-ED31-1A70-790F-A7613400383F}"/>
                  </a:ext>
                </a:extLst>
              </p:cNvPr>
              <p:cNvSpPr>
                <a:spLocks/>
              </p:cNvSpPr>
              <p:nvPr/>
            </p:nvSpPr>
            <p:spPr bwMode="auto">
              <a:xfrm>
                <a:off x="1596" y="1952"/>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3" name="Freeform 32">
                <a:extLst>
                  <a:ext uri="{FF2B5EF4-FFF2-40B4-BE49-F238E27FC236}">
                    <a16:creationId xmlns:a16="http://schemas.microsoft.com/office/drawing/2014/main" id="{048922EF-C995-53D6-8475-36E3E0A6F771}"/>
                  </a:ext>
                </a:extLst>
              </p:cNvPr>
              <p:cNvSpPr>
                <a:spLocks/>
              </p:cNvSpPr>
              <p:nvPr/>
            </p:nvSpPr>
            <p:spPr bwMode="auto">
              <a:xfrm>
                <a:off x="1596" y="1952"/>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74" name="Rectangle 34">
              <a:extLst>
                <a:ext uri="{FF2B5EF4-FFF2-40B4-BE49-F238E27FC236}">
                  <a16:creationId xmlns:a16="http://schemas.microsoft.com/office/drawing/2014/main" id="{BFBF97BD-FAE1-080B-A9A1-8DC7ED12C0AF}"/>
                </a:ext>
              </a:extLst>
            </p:cNvPr>
            <p:cNvSpPr>
              <a:spLocks noChangeArrowheads="1"/>
            </p:cNvSpPr>
            <p:nvPr/>
          </p:nvSpPr>
          <p:spPr bwMode="auto">
            <a:xfrm>
              <a:off x="2581005" y="2954559"/>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75" name="Rectangle 35">
              <a:extLst>
                <a:ext uri="{FF2B5EF4-FFF2-40B4-BE49-F238E27FC236}">
                  <a16:creationId xmlns:a16="http://schemas.microsoft.com/office/drawing/2014/main" id="{E2A02354-2D24-2852-8DA8-2BEC2D63DC30}"/>
                </a:ext>
              </a:extLst>
            </p:cNvPr>
            <p:cNvSpPr>
              <a:spLocks noChangeArrowheads="1"/>
            </p:cNvSpPr>
            <p:nvPr/>
          </p:nvSpPr>
          <p:spPr bwMode="auto">
            <a:xfrm>
              <a:off x="2828434" y="2974092"/>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76" name="Group 38">
              <a:extLst>
                <a:ext uri="{FF2B5EF4-FFF2-40B4-BE49-F238E27FC236}">
                  <a16:creationId xmlns:a16="http://schemas.microsoft.com/office/drawing/2014/main" id="{3497C0B3-6DAE-3DB0-5D5F-91F1FC7E220B}"/>
                </a:ext>
              </a:extLst>
            </p:cNvPr>
            <p:cNvGrpSpPr>
              <a:grpSpLocks/>
            </p:cNvGrpSpPr>
            <p:nvPr/>
          </p:nvGrpSpPr>
          <p:grpSpPr bwMode="auto">
            <a:xfrm>
              <a:off x="2523603" y="5068488"/>
              <a:ext cx="804735" cy="172794"/>
              <a:chOff x="1740" y="3376"/>
              <a:chExt cx="484" cy="115"/>
            </a:xfrm>
          </p:grpSpPr>
          <p:sp>
            <p:nvSpPr>
              <p:cNvPr id="2780" name="Freeform 36">
                <a:extLst>
                  <a:ext uri="{FF2B5EF4-FFF2-40B4-BE49-F238E27FC236}">
                    <a16:creationId xmlns:a16="http://schemas.microsoft.com/office/drawing/2014/main" id="{F898911F-2F14-04F8-1652-1FD49FA99436}"/>
                  </a:ext>
                </a:extLst>
              </p:cNvPr>
              <p:cNvSpPr>
                <a:spLocks/>
              </p:cNvSpPr>
              <p:nvPr/>
            </p:nvSpPr>
            <p:spPr bwMode="auto">
              <a:xfrm>
                <a:off x="1740" y="3376"/>
                <a:ext cx="484" cy="115"/>
              </a:xfrm>
              <a:custGeom>
                <a:avLst/>
                <a:gdLst>
                  <a:gd name="T0" fmla="*/ 113 w 1920"/>
                  <a:gd name="T1" fmla="*/ 0 h 675"/>
                  <a:gd name="T2" fmla="*/ 0 w 1920"/>
                  <a:gd name="T3" fmla="*/ 112 h 675"/>
                  <a:gd name="T4" fmla="*/ 0 w 1920"/>
                  <a:gd name="T5" fmla="*/ 562 h 675"/>
                  <a:gd name="T6" fmla="*/ 113 w 1920"/>
                  <a:gd name="T7" fmla="*/ 675 h 675"/>
                  <a:gd name="T8" fmla="*/ 1808 w 1920"/>
                  <a:gd name="T9" fmla="*/ 675 h 675"/>
                  <a:gd name="T10" fmla="*/ 1920 w 1920"/>
                  <a:gd name="T11" fmla="*/ 562 h 675"/>
                  <a:gd name="T12" fmla="*/ 1920 w 1920"/>
                  <a:gd name="T13" fmla="*/ 112 h 675"/>
                  <a:gd name="T14" fmla="*/ 1808 w 1920"/>
                  <a:gd name="T15" fmla="*/ 0 h 675"/>
                  <a:gd name="T16" fmla="*/ 113 w 1920"/>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0" h="675">
                    <a:moveTo>
                      <a:pt x="113" y="0"/>
                    </a:moveTo>
                    <a:cubicBezTo>
                      <a:pt x="51" y="0"/>
                      <a:pt x="0" y="50"/>
                      <a:pt x="0" y="112"/>
                    </a:cubicBezTo>
                    <a:lnTo>
                      <a:pt x="0" y="562"/>
                    </a:lnTo>
                    <a:cubicBezTo>
                      <a:pt x="0" y="624"/>
                      <a:pt x="51" y="675"/>
                      <a:pt x="113" y="675"/>
                    </a:cubicBezTo>
                    <a:lnTo>
                      <a:pt x="1808" y="675"/>
                    </a:lnTo>
                    <a:cubicBezTo>
                      <a:pt x="1870" y="675"/>
                      <a:pt x="1920" y="624"/>
                      <a:pt x="1920" y="562"/>
                    </a:cubicBezTo>
                    <a:lnTo>
                      <a:pt x="1920" y="112"/>
                    </a:lnTo>
                    <a:cubicBezTo>
                      <a:pt x="1920" y="50"/>
                      <a:pt x="1870" y="0"/>
                      <a:pt x="1808" y="0"/>
                    </a:cubicBezTo>
                    <a:lnTo>
                      <a:pt x="113"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81" name="Freeform 37">
                <a:extLst>
                  <a:ext uri="{FF2B5EF4-FFF2-40B4-BE49-F238E27FC236}">
                    <a16:creationId xmlns:a16="http://schemas.microsoft.com/office/drawing/2014/main" id="{60163D77-E443-405D-B756-F43EC00F03F0}"/>
                  </a:ext>
                </a:extLst>
              </p:cNvPr>
              <p:cNvSpPr>
                <a:spLocks/>
              </p:cNvSpPr>
              <p:nvPr/>
            </p:nvSpPr>
            <p:spPr bwMode="auto">
              <a:xfrm>
                <a:off x="1740" y="3376"/>
                <a:ext cx="484" cy="115"/>
              </a:xfrm>
              <a:custGeom>
                <a:avLst/>
                <a:gdLst>
                  <a:gd name="T0" fmla="*/ 113 w 1920"/>
                  <a:gd name="T1" fmla="*/ 0 h 675"/>
                  <a:gd name="T2" fmla="*/ 0 w 1920"/>
                  <a:gd name="T3" fmla="*/ 112 h 675"/>
                  <a:gd name="T4" fmla="*/ 0 w 1920"/>
                  <a:gd name="T5" fmla="*/ 562 h 675"/>
                  <a:gd name="T6" fmla="*/ 113 w 1920"/>
                  <a:gd name="T7" fmla="*/ 675 h 675"/>
                  <a:gd name="T8" fmla="*/ 1808 w 1920"/>
                  <a:gd name="T9" fmla="*/ 675 h 675"/>
                  <a:gd name="T10" fmla="*/ 1920 w 1920"/>
                  <a:gd name="T11" fmla="*/ 562 h 675"/>
                  <a:gd name="T12" fmla="*/ 1920 w 1920"/>
                  <a:gd name="T13" fmla="*/ 112 h 675"/>
                  <a:gd name="T14" fmla="*/ 1808 w 1920"/>
                  <a:gd name="T15" fmla="*/ 0 h 675"/>
                  <a:gd name="T16" fmla="*/ 113 w 1920"/>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0" h="675">
                    <a:moveTo>
                      <a:pt x="113" y="0"/>
                    </a:moveTo>
                    <a:cubicBezTo>
                      <a:pt x="51" y="0"/>
                      <a:pt x="0" y="50"/>
                      <a:pt x="0" y="112"/>
                    </a:cubicBezTo>
                    <a:lnTo>
                      <a:pt x="0" y="562"/>
                    </a:lnTo>
                    <a:cubicBezTo>
                      <a:pt x="0" y="624"/>
                      <a:pt x="51" y="675"/>
                      <a:pt x="113" y="675"/>
                    </a:cubicBezTo>
                    <a:lnTo>
                      <a:pt x="1808" y="675"/>
                    </a:lnTo>
                    <a:cubicBezTo>
                      <a:pt x="1870" y="675"/>
                      <a:pt x="1920" y="624"/>
                      <a:pt x="1920" y="562"/>
                    </a:cubicBezTo>
                    <a:lnTo>
                      <a:pt x="1920" y="112"/>
                    </a:lnTo>
                    <a:cubicBezTo>
                      <a:pt x="1920" y="50"/>
                      <a:pt x="1870" y="0"/>
                      <a:pt x="1808" y="0"/>
                    </a:cubicBezTo>
                    <a:lnTo>
                      <a:pt x="113"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77" name="Rectangle 39">
              <a:extLst>
                <a:ext uri="{FF2B5EF4-FFF2-40B4-BE49-F238E27FC236}">
                  <a16:creationId xmlns:a16="http://schemas.microsoft.com/office/drawing/2014/main" id="{ED4F3E6D-7713-FF40-63E9-6EFB6E5A2113}"/>
                </a:ext>
              </a:extLst>
            </p:cNvPr>
            <p:cNvSpPr>
              <a:spLocks noChangeArrowheads="1"/>
            </p:cNvSpPr>
            <p:nvPr/>
          </p:nvSpPr>
          <p:spPr bwMode="auto">
            <a:xfrm>
              <a:off x="2858671" y="5100207"/>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78" name="Rectangle 40">
              <a:extLst>
                <a:ext uri="{FF2B5EF4-FFF2-40B4-BE49-F238E27FC236}">
                  <a16:creationId xmlns:a16="http://schemas.microsoft.com/office/drawing/2014/main" id="{0C73ADDC-4F81-7F9B-58D0-3D62F188B4D0}"/>
                </a:ext>
              </a:extLst>
            </p:cNvPr>
            <p:cNvSpPr>
              <a:spLocks noChangeArrowheads="1"/>
            </p:cNvSpPr>
            <p:nvPr/>
          </p:nvSpPr>
          <p:spPr bwMode="auto">
            <a:xfrm>
              <a:off x="3067859" y="511222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79" name="Freeform 41">
              <a:extLst>
                <a:ext uri="{FF2B5EF4-FFF2-40B4-BE49-F238E27FC236}">
                  <a16:creationId xmlns:a16="http://schemas.microsoft.com/office/drawing/2014/main" id="{2B107A7D-FDA6-92F4-A514-B6FB3898F749}"/>
                </a:ext>
              </a:extLst>
            </p:cNvPr>
            <p:cNvSpPr>
              <a:spLocks/>
            </p:cNvSpPr>
            <p:nvPr/>
          </p:nvSpPr>
          <p:spPr bwMode="auto">
            <a:xfrm>
              <a:off x="428632" y="2822168"/>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rgbClr val="FFFFFF"/>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80" name="Rectangle 42">
              <a:extLst>
                <a:ext uri="{FF2B5EF4-FFF2-40B4-BE49-F238E27FC236}">
                  <a16:creationId xmlns:a16="http://schemas.microsoft.com/office/drawing/2014/main" id="{6BFEA978-C885-7ABA-A2AC-F8CF00C17D4E}"/>
                </a:ext>
              </a:extLst>
            </p:cNvPr>
            <p:cNvSpPr>
              <a:spLocks noChangeArrowheads="1"/>
            </p:cNvSpPr>
            <p:nvPr/>
          </p:nvSpPr>
          <p:spPr bwMode="auto">
            <a:xfrm>
              <a:off x="827773" y="2912487"/>
              <a:ext cx="45703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rPr>
                <a:t>機能的要因</a:t>
              </a:r>
            </a:p>
          </p:txBody>
        </p:sp>
        <p:sp>
          <p:nvSpPr>
            <p:cNvPr id="2681" name="Rectangle 43">
              <a:extLst>
                <a:ext uri="{FF2B5EF4-FFF2-40B4-BE49-F238E27FC236}">
                  <a16:creationId xmlns:a16="http://schemas.microsoft.com/office/drawing/2014/main" id="{1C7DB4C2-BEFE-D0E1-420D-0329B1458721}"/>
                </a:ext>
              </a:extLst>
            </p:cNvPr>
            <p:cNvSpPr>
              <a:spLocks noChangeArrowheads="1"/>
            </p:cNvSpPr>
            <p:nvPr/>
          </p:nvSpPr>
          <p:spPr bwMode="auto">
            <a:xfrm>
              <a:off x="1342002" y="292601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2" name="Rectangle 44">
              <a:extLst>
                <a:ext uri="{FF2B5EF4-FFF2-40B4-BE49-F238E27FC236}">
                  <a16:creationId xmlns:a16="http://schemas.microsoft.com/office/drawing/2014/main" id="{A66855F8-C553-5AF4-6124-9EE761868C21}"/>
                </a:ext>
              </a:extLst>
            </p:cNvPr>
            <p:cNvSpPr>
              <a:spLocks noChangeArrowheads="1"/>
            </p:cNvSpPr>
            <p:nvPr/>
          </p:nvSpPr>
          <p:spPr bwMode="auto">
            <a:xfrm>
              <a:off x="859511" y="3014659"/>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3" name="Rectangle 45">
              <a:extLst>
                <a:ext uri="{FF2B5EF4-FFF2-40B4-BE49-F238E27FC236}">
                  <a16:creationId xmlns:a16="http://schemas.microsoft.com/office/drawing/2014/main" id="{E6EF3BD2-B862-B9AD-7D7C-E3AD4B9CC43F}"/>
                </a:ext>
              </a:extLst>
            </p:cNvPr>
            <p:cNvSpPr>
              <a:spLocks noChangeArrowheads="1"/>
            </p:cNvSpPr>
            <p:nvPr/>
          </p:nvSpPr>
          <p:spPr bwMode="auto">
            <a:xfrm>
              <a:off x="1342002" y="302818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4" name="Freeform 46">
              <a:extLst>
                <a:ext uri="{FF2B5EF4-FFF2-40B4-BE49-F238E27FC236}">
                  <a16:creationId xmlns:a16="http://schemas.microsoft.com/office/drawing/2014/main" id="{1190A3C9-DC3D-9CCC-7100-CC5A395370EA}"/>
                </a:ext>
              </a:extLst>
            </p:cNvPr>
            <p:cNvSpPr>
              <a:spLocks/>
            </p:cNvSpPr>
            <p:nvPr/>
          </p:nvSpPr>
          <p:spPr bwMode="auto">
            <a:xfrm>
              <a:off x="418656" y="3448734"/>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rgbClr val="FFFFFF"/>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85" name="Rectangle 47">
              <a:extLst>
                <a:ext uri="{FF2B5EF4-FFF2-40B4-BE49-F238E27FC236}">
                  <a16:creationId xmlns:a16="http://schemas.microsoft.com/office/drawing/2014/main" id="{8B321F85-4ED1-79E4-237A-4F782A6FA393}"/>
                </a:ext>
              </a:extLst>
            </p:cNvPr>
            <p:cNvSpPr>
              <a:spLocks noChangeArrowheads="1"/>
            </p:cNvSpPr>
            <p:nvPr/>
          </p:nvSpPr>
          <p:spPr bwMode="auto">
            <a:xfrm>
              <a:off x="827773" y="3549570"/>
              <a:ext cx="45703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chemeClr val="accent3">
                      <a:lumMod val="50000"/>
                    </a:schemeClr>
                  </a:solidFill>
                  <a:effectLst/>
                  <a:latin typeface="Meiryo UI" panose="020B0604030504040204" pitchFamily="50" charset="-128"/>
                  <a:ea typeface="Meiryo UI" panose="020B0604030504040204" pitchFamily="50" charset="-128"/>
                </a:rPr>
                <a:t>物理的要因</a:t>
              </a:r>
            </a:p>
          </p:txBody>
        </p:sp>
        <p:sp>
          <p:nvSpPr>
            <p:cNvPr id="2686" name="Rectangle 48">
              <a:extLst>
                <a:ext uri="{FF2B5EF4-FFF2-40B4-BE49-F238E27FC236}">
                  <a16:creationId xmlns:a16="http://schemas.microsoft.com/office/drawing/2014/main" id="{F13340CE-1E46-2ADB-634D-513FE919D945}"/>
                </a:ext>
              </a:extLst>
            </p:cNvPr>
            <p:cNvSpPr>
              <a:spLocks noChangeArrowheads="1"/>
            </p:cNvSpPr>
            <p:nvPr/>
          </p:nvSpPr>
          <p:spPr bwMode="auto">
            <a:xfrm>
              <a:off x="1332025" y="3552575"/>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7" name="Rectangle 49">
              <a:extLst>
                <a:ext uri="{FF2B5EF4-FFF2-40B4-BE49-F238E27FC236}">
                  <a16:creationId xmlns:a16="http://schemas.microsoft.com/office/drawing/2014/main" id="{15D087E6-93F8-C488-034D-C6516FCFD18A}"/>
                </a:ext>
              </a:extLst>
            </p:cNvPr>
            <p:cNvSpPr>
              <a:spLocks noChangeArrowheads="1"/>
            </p:cNvSpPr>
            <p:nvPr/>
          </p:nvSpPr>
          <p:spPr bwMode="auto">
            <a:xfrm>
              <a:off x="859511" y="3651744"/>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88" name="Rectangle 50">
              <a:extLst>
                <a:ext uri="{FF2B5EF4-FFF2-40B4-BE49-F238E27FC236}">
                  <a16:creationId xmlns:a16="http://schemas.microsoft.com/office/drawing/2014/main" id="{BF7C3BF5-B274-1031-2A43-2EF02FF7795C}"/>
                </a:ext>
              </a:extLst>
            </p:cNvPr>
            <p:cNvSpPr>
              <a:spLocks noChangeArrowheads="1"/>
            </p:cNvSpPr>
            <p:nvPr/>
          </p:nvSpPr>
          <p:spPr bwMode="auto">
            <a:xfrm>
              <a:off x="1332025" y="365474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89" name="Group 53">
              <a:extLst>
                <a:ext uri="{FF2B5EF4-FFF2-40B4-BE49-F238E27FC236}">
                  <a16:creationId xmlns:a16="http://schemas.microsoft.com/office/drawing/2014/main" id="{01F6307E-45F7-B38D-C110-000F9E0AE1B2}"/>
                </a:ext>
              </a:extLst>
            </p:cNvPr>
            <p:cNvGrpSpPr>
              <a:grpSpLocks/>
            </p:cNvGrpSpPr>
            <p:nvPr/>
          </p:nvGrpSpPr>
          <p:grpSpPr bwMode="auto">
            <a:xfrm>
              <a:off x="2285840" y="3556918"/>
              <a:ext cx="806398" cy="172794"/>
              <a:chOff x="1597" y="2370"/>
              <a:chExt cx="485" cy="115"/>
            </a:xfrm>
          </p:grpSpPr>
          <p:sp>
            <p:nvSpPr>
              <p:cNvPr id="2778" name="Freeform 51">
                <a:extLst>
                  <a:ext uri="{FF2B5EF4-FFF2-40B4-BE49-F238E27FC236}">
                    <a16:creationId xmlns:a16="http://schemas.microsoft.com/office/drawing/2014/main" id="{1081925C-40F8-40A7-B7F1-D44818EFE032}"/>
                  </a:ext>
                </a:extLst>
              </p:cNvPr>
              <p:cNvSpPr>
                <a:spLocks/>
              </p:cNvSpPr>
              <p:nvPr/>
            </p:nvSpPr>
            <p:spPr bwMode="auto">
              <a:xfrm>
                <a:off x="1597" y="2370"/>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9" name="Freeform 52">
                <a:extLst>
                  <a:ext uri="{FF2B5EF4-FFF2-40B4-BE49-F238E27FC236}">
                    <a16:creationId xmlns:a16="http://schemas.microsoft.com/office/drawing/2014/main" id="{176362B2-54F8-BC33-DE46-4203F86D178A}"/>
                  </a:ext>
                </a:extLst>
              </p:cNvPr>
              <p:cNvSpPr>
                <a:spLocks/>
              </p:cNvSpPr>
              <p:nvPr/>
            </p:nvSpPr>
            <p:spPr bwMode="auto">
              <a:xfrm>
                <a:off x="1597" y="2370"/>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49"/>
                      <a:pt x="101" y="1350"/>
                      <a:pt x="225" y="1350"/>
                    </a:cubicBezTo>
                    <a:lnTo>
                      <a:pt x="3615" y="1350"/>
                    </a:lnTo>
                    <a:cubicBezTo>
                      <a:pt x="3739" y="1350"/>
                      <a:pt x="3840" y="1249"/>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90" name="Rectangle 54">
              <a:extLst>
                <a:ext uri="{FF2B5EF4-FFF2-40B4-BE49-F238E27FC236}">
                  <a16:creationId xmlns:a16="http://schemas.microsoft.com/office/drawing/2014/main" id="{64BD4FB2-914B-88A8-F68B-FF83D154B014}"/>
                </a:ext>
              </a:extLst>
            </p:cNvPr>
            <p:cNvSpPr>
              <a:spLocks noChangeArrowheads="1"/>
            </p:cNvSpPr>
            <p:nvPr/>
          </p:nvSpPr>
          <p:spPr bwMode="auto">
            <a:xfrm>
              <a:off x="2513706" y="3575114"/>
              <a:ext cx="36563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1" name="Rectangle 55">
              <a:extLst>
                <a:ext uri="{FF2B5EF4-FFF2-40B4-BE49-F238E27FC236}">
                  <a16:creationId xmlns:a16="http://schemas.microsoft.com/office/drawing/2014/main" id="{0C3BF301-FBD3-EEB9-1987-35A29104CA7F}"/>
                </a:ext>
              </a:extLst>
            </p:cNvPr>
            <p:cNvSpPr>
              <a:spLocks noChangeArrowheads="1"/>
            </p:cNvSpPr>
            <p:nvPr/>
          </p:nvSpPr>
          <p:spPr bwMode="auto">
            <a:xfrm>
              <a:off x="2969760" y="360065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692" name="Group 58">
              <a:extLst>
                <a:ext uri="{FF2B5EF4-FFF2-40B4-BE49-F238E27FC236}">
                  <a16:creationId xmlns:a16="http://schemas.microsoft.com/office/drawing/2014/main" id="{D43D6201-15FD-04E0-1BEF-5EAA61DF9725}"/>
                </a:ext>
              </a:extLst>
            </p:cNvPr>
            <p:cNvGrpSpPr>
              <a:grpSpLocks/>
            </p:cNvGrpSpPr>
            <p:nvPr/>
          </p:nvGrpSpPr>
          <p:grpSpPr bwMode="auto">
            <a:xfrm>
              <a:off x="1047147" y="3986648"/>
              <a:ext cx="1928704" cy="163779"/>
              <a:chOff x="852" y="2656"/>
              <a:chExt cx="1160" cy="109"/>
            </a:xfrm>
          </p:grpSpPr>
          <p:sp>
            <p:nvSpPr>
              <p:cNvPr id="2776" name="Line 56">
                <a:extLst>
                  <a:ext uri="{FF2B5EF4-FFF2-40B4-BE49-F238E27FC236}">
                    <a16:creationId xmlns:a16="http://schemas.microsoft.com/office/drawing/2014/main" id="{D278FE39-467F-5302-11E4-4D745FD321AF}"/>
                  </a:ext>
                </a:extLst>
              </p:cNvPr>
              <p:cNvSpPr>
                <a:spLocks noChangeShapeType="1"/>
              </p:cNvSpPr>
              <p:nvPr/>
            </p:nvSpPr>
            <p:spPr bwMode="auto">
              <a:xfrm>
                <a:off x="852" y="2659"/>
                <a:ext cx="113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7" name="Freeform 57">
                <a:extLst>
                  <a:ext uri="{FF2B5EF4-FFF2-40B4-BE49-F238E27FC236}">
                    <a16:creationId xmlns:a16="http://schemas.microsoft.com/office/drawing/2014/main" id="{F144B8D5-6A46-E7EA-E5C9-E28A203E91E0}"/>
                  </a:ext>
                </a:extLst>
              </p:cNvPr>
              <p:cNvSpPr>
                <a:spLocks noEditPoints="1"/>
              </p:cNvSpPr>
              <p:nvPr/>
            </p:nvSpPr>
            <p:spPr bwMode="auto">
              <a:xfrm>
                <a:off x="1962" y="2656"/>
                <a:ext cx="50" cy="109"/>
              </a:xfrm>
              <a:custGeom>
                <a:avLst/>
                <a:gdLst>
                  <a:gd name="T0" fmla="*/ 233 w 400"/>
                  <a:gd name="T1" fmla="*/ 33 h 1283"/>
                  <a:gd name="T2" fmla="*/ 233 w 400"/>
                  <a:gd name="T3" fmla="*/ 950 h 1283"/>
                  <a:gd name="T4" fmla="*/ 200 w 400"/>
                  <a:gd name="T5" fmla="*/ 983 h 1283"/>
                  <a:gd name="T6" fmla="*/ 166 w 400"/>
                  <a:gd name="T7" fmla="*/ 950 h 1283"/>
                  <a:gd name="T8" fmla="*/ 166 w 400"/>
                  <a:gd name="T9" fmla="*/ 33 h 1283"/>
                  <a:gd name="T10" fmla="*/ 200 w 400"/>
                  <a:gd name="T11" fmla="*/ 0 h 1283"/>
                  <a:gd name="T12" fmla="*/ 233 w 400"/>
                  <a:gd name="T13" fmla="*/ 33 h 1283"/>
                  <a:gd name="T14" fmla="*/ 400 w 400"/>
                  <a:gd name="T15" fmla="*/ 883 h 1283"/>
                  <a:gd name="T16" fmla="*/ 200 w 400"/>
                  <a:gd name="T17" fmla="*/ 1283 h 1283"/>
                  <a:gd name="T18" fmla="*/ 0 w 400"/>
                  <a:gd name="T19" fmla="*/ 883 h 1283"/>
                  <a:gd name="T20" fmla="*/ 400 w 400"/>
                  <a:gd name="T21" fmla="*/ 88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283">
                    <a:moveTo>
                      <a:pt x="233" y="33"/>
                    </a:moveTo>
                    <a:lnTo>
                      <a:pt x="233" y="950"/>
                    </a:lnTo>
                    <a:cubicBezTo>
                      <a:pt x="233" y="969"/>
                      <a:pt x="218" y="983"/>
                      <a:pt x="200" y="983"/>
                    </a:cubicBezTo>
                    <a:cubicBezTo>
                      <a:pt x="181" y="983"/>
                      <a:pt x="166" y="969"/>
                      <a:pt x="166" y="950"/>
                    </a:cubicBezTo>
                    <a:lnTo>
                      <a:pt x="166" y="33"/>
                    </a:lnTo>
                    <a:cubicBezTo>
                      <a:pt x="166" y="15"/>
                      <a:pt x="181" y="0"/>
                      <a:pt x="200" y="0"/>
                    </a:cubicBezTo>
                    <a:cubicBezTo>
                      <a:pt x="218" y="0"/>
                      <a:pt x="233" y="15"/>
                      <a:pt x="233" y="33"/>
                    </a:cubicBezTo>
                    <a:close/>
                    <a:moveTo>
                      <a:pt x="400" y="883"/>
                    </a:moveTo>
                    <a:lnTo>
                      <a:pt x="200" y="1283"/>
                    </a:lnTo>
                    <a:lnTo>
                      <a:pt x="0" y="883"/>
                    </a:lnTo>
                    <a:lnTo>
                      <a:pt x="400" y="883"/>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693" name="Freeform 59">
              <a:extLst>
                <a:ext uri="{FF2B5EF4-FFF2-40B4-BE49-F238E27FC236}">
                  <a16:creationId xmlns:a16="http://schemas.microsoft.com/office/drawing/2014/main" id="{1207D68C-B91A-24F6-7E95-12D0CA0B17A1}"/>
                </a:ext>
              </a:extLst>
            </p:cNvPr>
            <p:cNvSpPr>
              <a:spLocks noEditPoints="1"/>
            </p:cNvSpPr>
            <p:nvPr/>
          </p:nvSpPr>
          <p:spPr bwMode="auto">
            <a:xfrm>
              <a:off x="342238" y="4137791"/>
              <a:ext cx="1341780" cy="229891"/>
            </a:xfrm>
            <a:custGeom>
              <a:avLst/>
              <a:gdLst>
                <a:gd name="T0" fmla="*/ 874 w 877"/>
                <a:gd name="T1" fmla="*/ 0 h 153"/>
                <a:gd name="T2" fmla="*/ 804 w 877"/>
                <a:gd name="T3" fmla="*/ 0 h 153"/>
                <a:gd name="T4" fmla="*/ 760 w 877"/>
                <a:gd name="T5" fmla="*/ 4 h 153"/>
                <a:gd name="T6" fmla="*/ 741 w 877"/>
                <a:gd name="T7" fmla="*/ 4 h 153"/>
                <a:gd name="T8" fmla="*/ 741 w 877"/>
                <a:gd name="T9" fmla="*/ 4 h 153"/>
                <a:gd name="T10" fmla="*/ 697 w 877"/>
                <a:gd name="T11" fmla="*/ 0 h 153"/>
                <a:gd name="T12" fmla="*/ 627 w 877"/>
                <a:gd name="T13" fmla="*/ 0 h 153"/>
                <a:gd name="T14" fmla="*/ 583 w 877"/>
                <a:gd name="T15" fmla="*/ 4 h 153"/>
                <a:gd name="T16" fmla="*/ 564 w 877"/>
                <a:gd name="T17" fmla="*/ 4 h 153"/>
                <a:gd name="T18" fmla="*/ 564 w 877"/>
                <a:gd name="T19" fmla="*/ 4 h 153"/>
                <a:gd name="T20" fmla="*/ 520 w 877"/>
                <a:gd name="T21" fmla="*/ 0 h 153"/>
                <a:gd name="T22" fmla="*/ 451 w 877"/>
                <a:gd name="T23" fmla="*/ 0 h 153"/>
                <a:gd name="T24" fmla="*/ 406 w 877"/>
                <a:gd name="T25" fmla="*/ 4 h 153"/>
                <a:gd name="T26" fmla="*/ 387 w 877"/>
                <a:gd name="T27" fmla="*/ 4 h 153"/>
                <a:gd name="T28" fmla="*/ 387 w 877"/>
                <a:gd name="T29" fmla="*/ 4 h 153"/>
                <a:gd name="T30" fmla="*/ 343 w 877"/>
                <a:gd name="T31" fmla="*/ 0 h 153"/>
                <a:gd name="T32" fmla="*/ 274 w 877"/>
                <a:gd name="T33" fmla="*/ 0 h 153"/>
                <a:gd name="T34" fmla="*/ 230 w 877"/>
                <a:gd name="T35" fmla="*/ 4 h 153"/>
                <a:gd name="T36" fmla="*/ 211 w 877"/>
                <a:gd name="T37" fmla="*/ 4 h 153"/>
                <a:gd name="T38" fmla="*/ 211 w 877"/>
                <a:gd name="T39" fmla="*/ 4 h 153"/>
                <a:gd name="T40" fmla="*/ 166 w 877"/>
                <a:gd name="T41" fmla="*/ 0 h 153"/>
                <a:gd name="T42" fmla="*/ 97 w 877"/>
                <a:gd name="T43" fmla="*/ 0 h 153"/>
                <a:gd name="T44" fmla="*/ 53 w 877"/>
                <a:gd name="T45" fmla="*/ 4 h 153"/>
                <a:gd name="T46" fmla="*/ 34 w 877"/>
                <a:gd name="T47" fmla="*/ 4 h 153"/>
                <a:gd name="T48" fmla="*/ 34 w 877"/>
                <a:gd name="T49" fmla="*/ 4 h 153"/>
                <a:gd name="T50" fmla="*/ 0 w 877"/>
                <a:gd name="T51" fmla="*/ 11 h 153"/>
                <a:gd name="T52" fmla="*/ 0 w 877"/>
                <a:gd name="T53" fmla="*/ 58 h 153"/>
                <a:gd name="T54" fmla="*/ 6 w 877"/>
                <a:gd name="T55" fmla="*/ 88 h 153"/>
                <a:gd name="T56" fmla="*/ 6 w 877"/>
                <a:gd name="T57" fmla="*/ 101 h 153"/>
                <a:gd name="T58" fmla="*/ 6 w 877"/>
                <a:gd name="T59" fmla="*/ 101 h 153"/>
                <a:gd name="T60" fmla="*/ 0 w 877"/>
                <a:gd name="T61" fmla="*/ 131 h 153"/>
                <a:gd name="T62" fmla="*/ 42 w 877"/>
                <a:gd name="T63" fmla="*/ 153 h 153"/>
                <a:gd name="T64" fmla="*/ 86 w 877"/>
                <a:gd name="T65" fmla="*/ 149 h 153"/>
                <a:gd name="T66" fmla="*/ 105 w 877"/>
                <a:gd name="T67" fmla="*/ 149 h 153"/>
                <a:gd name="T68" fmla="*/ 105 w 877"/>
                <a:gd name="T69" fmla="*/ 149 h 153"/>
                <a:gd name="T70" fmla="*/ 149 w 877"/>
                <a:gd name="T71" fmla="*/ 153 h 153"/>
                <a:gd name="T72" fmla="*/ 219 w 877"/>
                <a:gd name="T73" fmla="*/ 153 h 153"/>
                <a:gd name="T74" fmla="*/ 263 w 877"/>
                <a:gd name="T75" fmla="*/ 149 h 153"/>
                <a:gd name="T76" fmla="*/ 282 w 877"/>
                <a:gd name="T77" fmla="*/ 149 h 153"/>
                <a:gd name="T78" fmla="*/ 282 w 877"/>
                <a:gd name="T79" fmla="*/ 149 h 153"/>
                <a:gd name="T80" fmla="*/ 326 w 877"/>
                <a:gd name="T81" fmla="*/ 153 h 153"/>
                <a:gd name="T82" fmla="*/ 395 w 877"/>
                <a:gd name="T83" fmla="*/ 153 h 153"/>
                <a:gd name="T84" fmla="*/ 440 w 877"/>
                <a:gd name="T85" fmla="*/ 149 h 153"/>
                <a:gd name="T86" fmla="*/ 459 w 877"/>
                <a:gd name="T87" fmla="*/ 149 h 153"/>
                <a:gd name="T88" fmla="*/ 459 w 877"/>
                <a:gd name="T89" fmla="*/ 149 h 153"/>
                <a:gd name="T90" fmla="*/ 503 w 877"/>
                <a:gd name="T91" fmla="*/ 153 h 153"/>
                <a:gd name="T92" fmla="*/ 572 w 877"/>
                <a:gd name="T93" fmla="*/ 153 h 153"/>
                <a:gd name="T94" fmla="*/ 616 w 877"/>
                <a:gd name="T95" fmla="*/ 149 h 153"/>
                <a:gd name="T96" fmla="*/ 635 w 877"/>
                <a:gd name="T97" fmla="*/ 149 h 153"/>
                <a:gd name="T98" fmla="*/ 635 w 877"/>
                <a:gd name="T99" fmla="*/ 149 h 153"/>
                <a:gd name="T100" fmla="*/ 679 w 877"/>
                <a:gd name="T101" fmla="*/ 153 h 153"/>
                <a:gd name="T102" fmla="*/ 749 w 877"/>
                <a:gd name="T103" fmla="*/ 153 h 153"/>
                <a:gd name="T104" fmla="*/ 793 w 877"/>
                <a:gd name="T105" fmla="*/ 149 h 153"/>
                <a:gd name="T106" fmla="*/ 812 w 877"/>
                <a:gd name="T107" fmla="*/ 149 h 153"/>
                <a:gd name="T108" fmla="*/ 812 w 877"/>
                <a:gd name="T109" fmla="*/ 149 h 153"/>
                <a:gd name="T110" fmla="*/ 870 w 877"/>
                <a:gd name="T111" fmla="*/ 146 h 153"/>
                <a:gd name="T112" fmla="*/ 856 w 877"/>
                <a:gd name="T113" fmla="*/ 149 h 153"/>
                <a:gd name="T114" fmla="*/ 877 w 877"/>
                <a:gd name="T115" fmla="*/ 133 h 153"/>
                <a:gd name="T116" fmla="*/ 877 w 877"/>
                <a:gd name="T117" fmla="*/ 86 h 153"/>
                <a:gd name="T118" fmla="*/ 870 w 877"/>
                <a:gd name="T119" fmla="*/ 57 h 153"/>
                <a:gd name="T120" fmla="*/ 870 w 877"/>
                <a:gd name="T121" fmla="*/ 44 h 153"/>
                <a:gd name="T122" fmla="*/ 870 w 877"/>
                <a:gd name="T123" fmla="*/ 44 h 153"/>
                <a:gd name="T124" fmla="*/ 877 w 877"/>
                <a:gd name="T125"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7" h="153">
                  <a:moveTo>
                    <a:pt x="874" y="4"/>
                  </a:moveTo>
                  <a:lnTo>
                    <a:pt x="848" y="4"/>
                  </a:lnTo>
                  <a:lnTo>
                    <a:pt x="848" y="0"/>
                  </a:lnTo>
                  <a:lnTo>
                    <a:pt x="874" y="0"/>
                  </a:lnTo>
                  <a:lnTo>
                    <a:pt x="874" y="4"/>
                  </a:lnTo>
                  <a:close/>
                  <a:moveTo>
                    <a:pt x="829" y="4"/>
                  </a:moveTo>
                  <a:lnTo>
                    <a:pt x="804" y="4"/>
                  </a:lnTo>
                  <a:lnTo>
                    <a:pt x="804" y="0"/>
                  </a:lnTo>
                  <a:lnTo>
                    <a:pt x="829" y="0"/>
                  </a:lnTo>
                  <a:lnTo>
                    <a:pt x="829" y="4"/>
                  </a:lnTo>
                  <a:close/>
                  <a:moveTo>
                    <a:pt x="785" y="4"/>
                  </a:moveTo>
                  <a:lnTo>
                    <a:pt x="760" y="4"/>
                  </a:lnTo>
                  <a:lnTo>
                    <a:pt x="760" y="0"/>
                  </a:lnTo>
                  <a:lnTo>
                    <a:pt x="785" y="0"/>
                  </a:lnTo>
                  <a:lnTo>
                    <a:pt x="785" y="4"/>
                  </a:lnTo>
                  <a:close/>
                  <a:moveTo>
                    <a:pt x="741" y="4"/>
                  </a:moveTo>
                  <a:lnTo>
                    <a:pt x="716" y="4"/>
                  </a:lnTo>
                  <a:lnTo>
                    <a:pt x="716" y="0"/>
                  </a:lnTo>
                  <a:lnTo>
                    <a:pt x="741" y="0"/>
                  </a:lnTo>
                  <a:lnTo>
                    <a:pt x="741" y="4"/>
                  </a:lnTo>
                  <a:close/>
                  <a:moveTo>
                    <a:pt x="697" y="4"/>
                  </a:moveTo>
                  <a:lnTo>
                    <a:pt x="672" y="4"/>
                  </a:lnTo>
                  <a:lnTo>
                    <a:pt x="672" y="0"/>
                  </a:lnTo>
                  <a:lnTo>
                    <a:pt x="697" y="0"/>
                  </a:lnTo>
                  <a:lnTo>
                    <a:pt x="697" y="4"/>
                  </a:lnTo>
                  <a:close/>
                  <a:moveTo>
                    <a:pt x="653" y="4"/>
                  </a:moveTo>
                  <a:lnTo>
                    <a:pt x="627" y="4"/>
                  </a:lnTo>
                  <a:lnTo>
                    <a:pt x="627" y="0"/>
                  </a:lnTo>
                  <a:lnTo>
                    <a:pt x="653" y="0"/>
                  </a:lnTo>
                  <a:lnTo>
                    <a:pt x="653" y="4"/>
                  </a:lnTo>
                  <a:close/>
                  <a:moveTo>
                    <a:pt x="608" y="4"/>
                  </a:moveTo>
                  <a:lnTo>
                    <a:pt x="583" y="4"/>
                  </a:lnTo>
                  <a:lnTo>
                    <a:pt x="583" y="0"/>
                  </a:lnTo>
                  <a:lnTo>
                    <a:pt x="608" y="0"/>
                  </a:lnTo>
                  <a:lnTo>
                    <a:pt x="608" y="4"/>
                  </a:lnTo>
                  <a:close/>
                  <a:moveTo>
                    <a:pt x="564" y="4"/>
                  </a:moveTo>
                  <a:lnTo>
                    <a:pt x="539" y="4"/>
                  </a:lnTo>
                  <a:lnTo>
                    <a:pt x="539" y="0"/>
                  </a:lnTo>
                  <a:lnTo>
                    <a:pt x="564" y="0"/>
                  </a:lnTo>
                  <a:lnTo>
                    <a:pt x="564" y="4"/>
                  </a:lnTo>
                  <a:close/>
                  <a:moveTo>
                    <a:pt x="520" y="4"/>
                  </a:moveTo>
                  <a:lnTo>
                    <a:pt x="495" y="4"/>
                  </a:lnTo>
                  <a:lnTo>
                    <a:pt x="495" y="0"/>
                  </a:lnTo>
                  <a:lnTo>
                    <a:pt x="520" y="0"/>
                  </a:lnTo>
                  <a:lnTo>
                    <a:pt x="520" y="4"/>
                  </a:lnTo>
                  <a:close/>
                  <a:moveTo>
                    <a:pt x="476" y="4"/>
                  </a:moveTo>
                  <a:lnTo>
                    <a:pt x="451" y="4"/>
                  </a:lnTo>
                  <a:lnTo>
                    <a:pt x="451" y="0"/>
                  </a:lnTo>
                  <a:lnTo>
                    <a:pt x="476" y="0"/>
                  </a:lnTo>
                  <a:lnTo>
                    <a:pt x="476" y="4"/>
                  </a:lnTo>
                  <a:close/>
                  <a:moveTo>
                    <a:pt x="432" y="4"/>
                  </a:moveTo>
                  <a:lnTo>
                    <a:pt x="406" y="4"/>
                  </a:lnTo>
                  <a:lnTo>
                    <a:pt x="406" y="0"/>
                  </a:lnTo>
                  <a:lnTo>
                    <a:pt x="432" y="0"/>
                  </a:lnTo>
                  <a:lnTo>
                    <a:pt x="432" y="4"/>
                  </a:lnTo>
                  <a:close/>
                  <a:moveTo>
                    <a:pt x="387" y="4"/>
                  </a:moveTo>
                  <a:lnTo>
                    <a:pt x="362" y="4"/>
                  </a:lnTo>
                  <a:lnTo>
                    <a:pt x="362" y="0"/>
                  </a:lnTo>
                  <a:lnTo>
                    <a:pt x="387" y="0"/>
                  </a:lnTo>
                  <a:lnTo>
                    <a:pt x="387" y="4"/>
                  </a:lnTo>
                  <a:close/>
                  <a:moveTo>
                    <a:pt x="343" y="4"/>
                  </a:moveTo>
                  <a:lnTo>
                    <a:pt x="318" y="4"/>
                  </a:lnTo>
                  <a:lnTo>
                    <a:pt x="318" y="0"/>
                  </a:lnTo>
                  <a:lnTo>
                    <a:pt x="343" y="0"/>
                  </a:lnTo>
                  <a:lnTo>
                    <a:pt x="343" y="4"/>
                  </a:lnTo>
                  <a:close/>
                  <a:moveTo>
                    <a:pt x="299" y="4"/>
                  </a:moveTo>
                  <a:lnTo>
                    <a:pt x="274" y="4"/>
                  </a:lnTo>
                  <a:lnTo>
                    <a:pt x="274" y="0"/>
                  </a:lnTo>
                  <a:lnTo>
                    <a:pt x="299" y="0"/>
                  </a:lnTo>
                  <a:lnTo>
                    <a:pt x="299" y="4"/>
                  </a:lnTo>
                  <a:close/>
                  <a:moveTo>
                    <a:pt x="255" y="4"/>
                  </a:moveTo>
                  <a:lnTo>
                    <a:pt x="230" y="4"/>
                  </a:lnTo>
                  <a:lnTo>
                    <a:pt x="230" y="0"/>
                  </a:lnTo>
                  <a:lnTo>
                    <a:pt x="255" y="0"/>
                  </a:lnTo>
                  <a:lnTo>
                    <a:pt x="255" y="4"/>
                  </a:lnTo>
                  <a:close/>
                  <a:moveTo>
                    <a:pt x="211" y="4"/>
                  </a:moveTo>
                  <a:lnTo>
                    <a:pt x="185" y="4"/>
                  </a:lnTo>
                  <a:lnTo>
                    <a:pt x="185" y="0"/>
                  </a:lnTo>
                  <a:lnTo>
                    <a:pt x="211" y="0"/>
                  </a:lnTo>
                  <a:lnTo>
                    <a:pt x="211" y="4"/>
                  </a:lnTo>
                  <a:close/>
                  <a:moveTo>
                    <a:pt x="166" y="4"/>
                  </a:moveTo>
                  <a:lnTo>
                    <a:pt x="141" y="4"/>
                  </a:lnTo>
                  <a:lnTo>
                    <a:pt x="141" y="0"/>
                  </a:lnTo>
                  <a:lnTo>
                    <a:pt x="166" y="0"/>
                  </a:lnTo>
                  <a:lnTo>
                    <a:pt x="166" y="4"/>
                  </a:lnTo>
                  <a:close/>
                  <a:moveTo>
                    <a:pt x="122" y="4"/>
                  </a:moveTo>
                  <a:lnTo>
                    <a:pt x="97" y="4"/>
                  </a:lnTo>
                  <a:lnTo>
                    <a:pt x="97" y="0"/>
                  </a:lnTo>
                  <a:lnTo>
                    <a:pt x="122" y="0"/>
                  </a:lnTo>
                  <a:lnTo>
                    <a:pt x="122" y="4"/>
                  </a:lnTo>
                  <a:close/>
                  <a:moveTo>
                    <a:pt x="78" y="4"/>
                  </a:moveTo>
                  <a:lnTo>
                    <a:pt x="53" y="4"/>
                  </a:lnTo>
                  <a:lnTo>
                    <a:pt x="53" y="0"/>
                  </a:lnTo>
                  <a:lnTo>
                    <a:pt x="78" y="0"/>
                  </a:lnTo>
                  <a:lnTo>
                    <a:pt x="78" y="4"/>
                  </a:lnTo>
                  <a:close/>
                  <a:moveTo>
                    <a:pt x="34" y="4"/>
                  </a:moveTo>
                  <a:lnTo>
                    <a:pt x="9" y="4"/>
                  </a:lnTo>
                  <a:lnTo>
                    <a:pt x="9" y="0"/>
                  </a:lnTo>
                  <a:lnTo>
                    <a:pt x="34" y="0"/>
                  </a:lnTo>
                  <a:lnTo>
                    <a:pt x="34" y="4"/>
                  </a:lnTo>
                  <a:close/>
                  <a:moveTo>
                    <a:pt x="6" y="11"/>
                  </a:moveTo>
                  <a:lnTo>
                    <a:pt x="6" y="28"/>
                  </a:lnTo>
                  <a:lnTo>
                    <a:pt x="0" y="28"/>
                  </a:lnTo>
                  <a:lnTo>
                    <a:pt x="0" y="11"/>
                  </a:lnTo>
                  <a:lnTo>
                    <a:pt x="6" y="11"/>
                  </a:lnTo>
                  <a:close/>
                  <a:moveTo>
                    <a:pt x="6" y="41"/>
                  </a:moveTo>
                  <a:lnTo>
                    <a:pt x="6" y="58"/>
                  </a:lnTo>
                  <a:lnTo>
                    <a:pt x="0" y="58"/>
                  </a:lnTo>
                  <a:lnTo>
                    <a:pt x="0" y="41"/>
                  </a:lnTo>
                  <a:lnTo>
                    <a:pt x="6" y="41"/>
                  </a:lnTo>
                  <a:close/>
                  <a:moveTo>
                    <a:pt x="6" y="71"/>
                  </a:moveTo>
                  <a:lnTo>
                    <a:pt x="6" y="88"/>
                  </a:lnTo>
                  <a:lnTo>
                    <a:pt x="0" y="88"/>
                  </a:lnTo>
                  <a:lnTo>
                    <a:pt x="0" y="71"/>
                  </a:lnTo>
                  <a:lnTo>
                    <a:pt x="6" y="71"/>
                  </a:lnTo>
                  <a:close/>
                  <a:moveTo>
                    <a:pt x="6" y="101"/>
                  </a:moveTo>
                  <a:lnTo>
                    <a:pt x="6" y="118"/>
                  </a:lnTo>
                  <a:lnTo>
                    <a:pt x="0" y="118"/>
                  </a:lnTo>
                  <a:lnTo>
                    <a:pt x="0" y="101"/>
                  </a:lnTo>
                  <a:lnTo>
                    <a:pt x="6" y="101"/>
                  </a:lnTo>
                  <a:close/>
                  <a:moveTo>
                    <a:pt x="6" y="131"/>
                  </a:moveTo>
                  <a:lnTo>
                    <a:pt x="6" y="148"/>
                  </a:lnTo>
                  <a:lnTo>
                    <a:pt x="0" y="148"/>
                  </a:lnTo>
                  <a:lnTo>
                    <a:pt x="0" y="131"/>
                  </a:lnTo>
                  <a:lnTo>
                    <a:pt x="6" y="131"/>
                  </a:lnTo>
                  <a:close/>
                  <a:moveTo>
                    <a:pt x="17" y="149"/>
                  </a:moveTo>
                  <a:lnTo>
                    <a:pt x="42" y="149"/>
                  </a:lnTo>
                  <a:lnTo>
                    <a:pt x="42" y="153"/>
                  </a:lnTo>
                  <a:lnTo>
                    <a:pt x="17" y="153"/>
                  </a:lnTo>
                  <a:lnTo>
                    <a:pt x="17" y="149"/>
                  </a:lnTo>
                  <a:close/>
                  <a:moveTo>
                    <a:pt x="61" y="149"/>
                  </a:moveTo>
                  <a:lnTo>
                    <a:pt x="86" y="149"/>
                  </a:lnTo>
                  <a:lnTo>
                    <a:pt x="86" y="153"/>
                  </a:lnTo>
                  <a:lnTo>
                    <a:pt x="61" y="153"/>
                  </a:lnTo>
                  <a:lnTo>
                    <a:pt x="61" y="149"/>
                  </a:lnTo>
                  <a:close/>
                  <a:moveTo>
                    <a:pt x="105" y="149"/>
                  </a:moveTo>
                  <a:lnTo>
                    <a:pt x="130" y="149"/>
                  </a:lnTo>
                  <a:lnTo>
                    <a:pt x="130" y="153"/>
                  </a:lnTo>
                  <a:lnTo>
                    <a:pt x="105" y="153"/>
                  </a:lnTo>
                  <a:lnTo>
                    <a:pt x="105" y="149"/>
                  </a:lnTo>
                  <a:close/>
                  <a:moveTo>
                    <a:pt x="149" y="149"/>
                  </a:moveTo>
                  <a:lnTo>
                    <a:pt x="174" y="149"/>
                  </a:lnTo>
                  <a:lnTo>
                    <a:pt x="174" y="153"/>
                  </a:lnTo>
                  <a:lnTo>
                    <a:pt x="149" y="153"/>
                  </a:lnTo>
                  <a:lnTo>
                    <a:pt x="149" y="149"/>
                  </a:lnTo>
                  <a:close/>
                  <a:moveTo>
                    <a:pt x="193" y="149"/>
                  </a:moveTo>
                  <a:lnTo>
                    <a:pt x="219" y="149"/>
                  </a:lnTo>
                  <a:lnTo>
                    <a:pt x="219" y="153"/>
                  </a:lnTo>
                  <a:lnTo>
                    <a:pt x="193" y="153"/>
                  </a:lnTo>
                  <a:lnTo>
                    <a:pt x="193" y="149"/>
                  </a:lnTo>
                  <a:close/>
                  <a:moveTo>
                    <a:pt x="238" y="149"/>
                  </a:moveTo>
                  <a:lnTo>
                    <a:pt x="263" y="149"/>
                  </a:lnTo>
                  <a:lnTo>
                    <a:pt x="263" y="153"/>
                  </a:lnTo>
                  <a:lnTo>
                    <a:pt x="238" y="153"/>
                  </a:lnTo>
                  <a:lnTo>
                    <a:pt x="238" y="149"/>
                  </a:lnTo>
                  <a:close/>
                  <a:moveTo>
                    <a:pt x="282" y="149"/>
                  </a:moveTo>
                  <a:lnTo>
                    <a:pt x="307" y="149"/>
                  </a:lnTo>
                  <a:lnTo>
                    <a:pt x="307" y="153"/>
                  </a:lnTo>
                  <a:lnTo>
                    <a:pt x="282" y="153"/>
                  </a:lnTo>
                  <a:lnTo>
                    <a:pt x="282" y="149"/>
                  </a:lnTo>
                  <a:close/>
                  <a:moveTo>
                    <a:pt x="326" y="149"/>
                  </a:moveTo>
                  <a:lnTo>
                    <a:pt x="351" y="149"/>
                  </a:lnTo>
                  <a:lnTo>
                    <a:pt x="351" y="153"/>
                  </a:lnTo>
                  <a:lnTo>
                    <a:pt x="326" y="153"/>
                  </a:lnTo>
                  <a:lnTo>
                    <a:pt x="326" y="149"/>
                  </a:lnTo>
                  <a:close/>
                  <a:moveTo>
                    <a:pt x="370" y="149"/>
                  </a:moveTo>
                  <a:lnTo>
                    <a:pt x="395" y="149"/>
                  </a:lnTo>
                  <a:lnTo>
                    <a:pt x="395" y="153"/>
                  </a:lnTo>
                  <a:lnTo>
                    <a:pt x="370" y="153"/>
                  </a:lnTo>
                  <a:lnTo>
                    <a:pt x="370" y="149"/>
                  </a:lnTo>
                  <a:close/>
                  <a:moveTo>
                    <a:pt x="414" y="149"/>
                  </a:moveTo>
                  <a:lnTo>
                    <a:pt x="440" y="149"/>
                  </a:lnTo>
                  <a:lnTo>
                    <a:pt x="440" y="153"/>
                  </a:lnTo>
                  <a:lnTo>
                    <a:pt x="414" y="153"/>
                  </a:lnTo>
                  <a:lnTo>
                    <a:pt x="414" y="149"/>
                  </a:lnTo>
                  <a:close/>
                  <a:moveTo>
                    <a:pt x="459" y="149"/>
                  </a:moveTo>
                  <a:lnTo>
                    <a:pt x="484" y="149"/>
                  </a:lnTo>
                  <a:lnTo>
                    <a:pt x="484" y="153"/>
                  </a:lnTo>
                  <a:lnTo>
                    <a:pt x="459" y="153"/>
                  </a:lnTo>
                  <a:lnTo>
                    <a:pt x="459" y="149"/>
                  </a:lnTo>
                  <a:close/>
                  <a:moveTo>
                    <a:pt x="503" y="149"/>
                  </a:moveTo>
                  <a:lnTo>
                    <a:pt x="528" y="149"/>
                  </a:lnTo>
                  <a:lnTo>
                    <a:pt x="528" y="153"/>
                  </a:lnTo>
                  <a:lnTo>
                    <a:pt x="503" y="153"/>
                  </a:lnTo>
                  <a:lnTo>
                    <a:pt x="503" y="149"/>
                  </a:lnTo>
                  <a:close/>
                  <a:moveTo>
                    <a:pt x="547" y="149"/>
                  </a:moveTo>
                  <a:lnTo>
                    <a:pt x="572" y="149"/>
                  </a:lnTo>
                  <a:lnTo>
                    <a:pt x="572" y="153"/>
                  </a:lnTo>
                  <a:lnTo>
                    <a:pt x="547" y="153"/>
                  </a:lnTo>
                  <a:lnTo>
                    <a:pt x="547" y="149"/>
                  </a:lnTo>
                  <a:close/>
                  <a:moveTo>
                    <a:pt x="591" y="149"/>
                  </a:moveTo>
                  <a:lnTo>
                    <a:pt x="616" y="149"/>
                  </a:lnTo>
                  <a:lnTo>
                    <a:pt x="616" y="153"/>
                  </a:lnTo>
                  <a:lnTo>
                    <a:pt x="591" y="153"/>
                  </a:lnTo>
                  <a:lnTo>
                    <a:pt x="591" y="149"/>
                  </a:lnTo>
                  <a:close/>
                  <a:moveTo>
                    <a:pt x="635" y="149"/>
                  </a:moveTo>
                  <a:lnTo>
                    <a:pt x="661" y="149"/>
                  </a:lnTo>
                  <a:lnTo>
                    <a:pt x="661" y="153"/>
                  </a:lnTo>
                  <a:lnTo>
                    <a:pt x="635" y="153"/>
                  </a:lnTo>
                  <a:lnTo>
                    <a:pt x="635" y="149"/>
                  </a:lnTo>
                  <a:close/>
                  <a:moveTo>
                    <a:pt x="679" y="149"/>
                  </a:moveTo>
                  <a:lnTo>
                    <a:pt x="705" y="149"/>
                  </a:lnTo>
                  <a:lnTo>
                    <a:pt x="705" y="153"/>
                  </a:lnTo>
                  <a:lnTo>
                    <a:pt x="679" y="153"/>
                  </a:lnTo>
                  <a:lnTo>
                    <a:pt x="679" y="149"/>
                  </a:lnTo>
                  <a:close/>
                  <a:moveTo>
                    <a:pt x="724" y="149"/>
                  </a:moveTo>
                  <a:lnTo>
                    <a:pt x="749" y="149"/>
                  </a:lnTo>
                  <a:lnTo>
                    <a:pt x="749" y="153"/>
                  </a:lnTo>
                  <a:lnTo>
                    <a:pt x="724" y="153"/>
                  </a:lnTo>
                  <a:lnTo>
                    <a:pt x="724" y="149"/>
                  </a:lnTo>
                  <a:close/>
                  <a:moveTo>
                    <a:pt x="768" y="149"/>
                  </a:moveTo>
                  <a:lnTo>
                    <a:pt x="793" y="149"/>
                  </a:lnTo>
                  <a:lnTo>
                    <a:pt x="793" y="153"/>
                  </a:lnTo>
                  <a:lnTo>
                    <a:pt x="768" y="153"/>
                  </a:lnTo>
                  <a:lnTo>
                    <a:pt x="768" y="149"/>
                  </a:lnTo>
                  <a:close/>
                  <a:moveTo>
                    <a:pt x="812" y="149"/>
                  </a:moveTo>
                  <a:lnTo>
                    <a:pt x="837" y="149"/>
                  </a:lnTo>
                  <a:lnTo>
                    <a:pt x="837" y="153"/>
                  </a:lnTo>
                  <a:lnTo>
                    <a:pt x="812" y="153"/>
                  </a:lnTo>
                  <a:lnTo>
                    <a:pt x="812" y="149"/>
                  </a:lnTo>
                  <a:close/>
                  <a:moveTo>
                    <a:pt x="856" y="149"/>
                  </a:moveTo>
                  <a:lnTo>
                    <a:pt x="874" y="149"/>
                  </a:lnTo>
                  <a:lnTo>
                    <a:pt x="870" y="151"/>
                  </a:lnTo>
                  <a:lnTo>
                    <a:pt x="870" y="146"/>
                  </a:lnTo>
                  <a:lnTo>
                    <a:pt x="877" y="146"/>
                  </a:lnTo>
                  <a:lnTo>
                    <a:pt x="877" y="153"/>
                  </a:lnTo>
                  <a:lnTo>
                    <a:pt x="856" y="153"/>
                  </a:lnTo>
                  <a:lnTo>
                    <a:pt x="856" y="149"/>
                  </a:lnTo>
                  <a:close/>
                  <a:moveTo>
                    <a:pt x="870" y="133"/>
                  </a:moveTo>
                  <a:lnTo>
                    <a:pt x="870" y="116"/>
                  </a:lnTo>
                  <a:lnTo>
                    <a:pt x="877" y="116"/>
                  </a:lnTo>
                  <a:lnTo>
                    <a:pt x="877" y="133"/>
                  </a:lnTo>
                  <a:lnTo>
                    <a:pt x="870" y="133"/>
                  </a:lnTo>
                  <a:close/>
                  <a:moveTo>
                    <a:pt x="870" y="103"/>
                  </a:moveTo>
                  <a:lnTo>
                    <a:pt x="870" y="86"/>
                  </a:lnTo>
                  <a:lnTo>
                    <a:pt x="877" y="86"/>
                  </a:lnTo>
                  <a:lnTo>
                    <a:pt x="877" y="103"/>
                  </a:lnTo>
                  <a:lnTo>
                    <a:pt x="870" y="103"/>
                  </a:lnTo>
                  <a:close/>
                  <a:moveTo>
                    <a:pt x="870" y="74"/>
                  </a:moveTo>
                  <a:lnTo>
                    <a:pt x="870" y="57"/>
                  </a:lnTo>
                  <a:lnTo>
                    <a:pt x="877" y="57"/>
                  </a:lnTo>
                  <a:lnTo>
                    <a:pt x="877" y="74"/>
                  </a:lnTo>
                  <a:lnTo>
                    <a:pt x="870" y="74"/>
                  </a:lnTo>
                  <a:close/>
                  <a:moveTo>
                    <a:pt x="870" y="44"/>
                  </a:moveTo>
                  <a:lnTo>
                    <a:pt x="870" y="27"/>
                  </a:lnTo>
                  <a:lnTo>
                    <a:pt x="877" y="27"/>
                  </a:lnTo>
                  <a:lnTo>
                    <a:pt x="877" y="44"/>
                  </a:lnTo>
                  <a:lnTo>
                    <a:pt x="870" y="44"/>
                  </a:lnTo>
                  <a:close/>
                  <a:moveTo>
                    <a:pt x="870" y="14"/>
                  </a:moveTo>
                  <a:lnTo>
                    <a:pt x="870" y="2"/>
                  </a:lnTo>
                  <a:lnTo>
                    <a:pt x="877" y="2"/>
                  </a:lnTo>
                  <a:lnTo>
                    <a:pt x="877" y="14"/>
                  </a:lnTo>
                  <a:lnTo>
                    <a:pt x="870" y="1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94" name="Rectangle 60">
              <a:extLst>
                <a:ext uri="{FF2B5EF4-FFF2-40B4-BE49-F238E27FC236}">
                  <a16:creationId xmlns:a16="http://schemas.microsoft.com/office/drawing/2014/main" id="{17846AF0-1BC7-404D-56E0-FBE4345DC8D3}"/>
                </a:ext>
              </a:extLst>
            </p:cNvPr>
            <p:cNvSpPr>
              <a:spLocks noChangeArrowheads="1"/>
            </p:cNvSpPr>
            <p:nvPr/>
          </p:nvSpPr>
          <p:spPr bwMode="auto">
            <a:xfrm>
              <a:off x="543485" y="4210695"/>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95" name="Rectangle 61">
              <a:extLst>
                <a:ext uri="{FF2B5EF4-FFF2-40B4-BE49-F238E27FC236}">
                  <a16:creationId xmlns:a16="http://schemas.microsoft.com/office/drawing/2014/main" id="{556B9FF9-B49A-E5E6-1CAE-FF0418C9F75E}"/>
                </a:ext>
              </a:extLst>
            </p:cNvPr>
            <p:cNvSpPr>
              <a:spLocks noChangeArrowheads="1"/>
            </p:cNvSpPr>
            <p:nvPr/>
          </p:nvSpPr>
          <p:spPr bwMode="auto">
            <a:xfrm>
              <a:off x="845634" y="4210695"/>
              <a:ext cx="66905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・総合評価が必要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6" name="Rectangle 62">
              <a:extLst>
                <a:ext uri="{FF2B5EF4-FFF2-40B4-BE49-F238E27FC236}">
                  <a16:creationId xmlns:a16="http://schemas.microsoft.com/office/drawing/2014/main" id="{4831A1BB-EA25-06CB-57D4-E2CD3D83494E}"/>
                </a:ext>
              </a:extLst>
            </p:cNvPr>
            <p:cNvSpPr>
              <a:spLocks noChangeArrowheads="1"/>
            </p:cNvSpPr>
            <p:nvPr/>
          </p:nvSpPr>
          <p:spPr bwMode="auto">
            <a:xfrm>
              <a:off x="1672873" y="418965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97" name="Freeform 63">
              <a:extLst>
                <a:ext uri="{FF2B5EF4-FFF2-40B4-BE49-F238E27FC236}">
                  <a16:creationId xmlns:a16="http://schemas.microsoft.com/office/drawing/2014/main" id="{5955010D-859A-5C44-B493-50C3648E4F6F}"/>
                </a:ext>
              </a:extLst>
            </p:cNvPr>
            <p:cNvSpPr>
              <a:spLocks noEditPoints="1"/>
            </p:cNvSpPr>
            <p:nvPr/>
          </p:nvSpPr>
          <p:spPr bwMode="auto">
            <a:xfrm>
              <a:off x="2051403" y="4147422"/>
              <a:ext cx="1742484" cy="339578"/>
            </a:xfrm>
            <a:custGeom>
              <a:avLst/>
              <a:gdLst>
                <a:gd name="T0" fmla="*/ 1045 w 1048"/>
                <a:gd name="T1" fmla="*/ 4 h 226"/>
                <a:gd name="T2" fmla="*/ 1001 w 1048"/>
                <a:gd name="T3" fmla="*/ 4 h 226"/>
                <a:gd name="T4" fmla="*/ 957 w 1048"/>
                <a:gd name="T5" fmla="*/ 4 h 226"/>
                <a:gd name="T6" fmla="*/ 912 w 1048"/>
                <a:gd name="T7" fmla="*/ 4 h 226"/>
                <a:gd name="T8" fmla="*/ 868 w 1048"/>
                <a:gd name="T9" fmla="*/ 4 h 226"/>
                <a:gd name="T10" fmla="*/ 824 w 1048"/>
                <a:gd name="T11" fmla="*/ 4 h 226"/>
                <a:gd name="T12" fmla="*/ 780 w 1048"/>
                <a:gd name="T13" fmla="*/ 4 h 226"/>
                <a:gd name="T14" fmla="*/ 736 w 1048"/>
                <a:gd name="T15" fmla="*/ 4 h 226"/>
                <a:gd name="T16" fmla="*/ 691 w 1048"/>
                <a:gd name="T17" fmla="*/ 4 h 226"/>
                <a:gd name="T18" fmla="*/ 647 w 1048"/>
                <a:gd name="T19" fmla="*/ 4 h 226"/>
                <a:gd name="T20" fmla="*/ 603 w 1048"/>
                <a:gd name="T21" fmla="*/ 4 h 226"/>
                <a:gd name="T22" fmla="*/ 559 w 1048"/>
                <a:gd name="T23" fmla="*/ 4 h 226"/>
                <a:gd name="T24" fmla="*/ 515 w 1048"/>
                <a:gd name="T25" fmla="*/ 4 h 226"/>
                <a:gd name="T26" fmla="*/ 470 w 1048"/>
                <a:gd name="T27" fmla="*/ 4 h 226"/>
                <a:gd name="T28" fmla="*/ 426 w 1048"/>
                <a:gd name="T29" fmla="*/ 4 h 226"/>
                <a:gd name="T30" fmla="*/ 382 w 1048"/>
                <a:gd name="T31" fmla="*/ 4 h 226"/>
                <a:gd name="T32" fmla="*/ 338 w 1048"/>
                <a:gd name="T33" fmla="*/ 4 h 226"/>
                <a:gd name="T34" fmla="*/ 294 w 1048"/>
                <a:gd name="T35" fmla="*/ 4 h 226"/>
                <a:gd name="T36" fmla="*/ 250 w 1048"/>
                <a:gd name="T37" fmla="*/ 4 h 226"/>
                <a:gd name="T38" fmla="*/ 205 w 1048"/>
                <a:gd name="T39" fmla="*/ 4 h 226"/>
                <a:gd name="T40" fmla="*/ 161 w 1048"/>
                <a:gd name="T41" fmla="*/ 4 h 226"/>
                <a:gd name="T42" fmla="*/ 117 w 1048"/>
                <a:gd name="T43" fmla="*/ 4 h 226"/>
                <a:gd name="T44" fmla="*/ 73 w 1048"/>
                <a:gd name="T45" fmla="*/ 4 h 226"/>
                <a:gd name="T46" fmla="*/ 29 w 1048"/>
                <a:gd name="T47" fmla="*/ 4 h 226"/>
                <a:gd name="T48" fmla="*/ 6 w 1048"/>
                <a:gd name="T49" fmla="*/ 15 h 226"/>
                <a:gd name="T50" fmla="*/ 6 w 1048"/>
                <a:gd name="T51" fmla="*/ 45 h 226"/>
                <a:gd name="T52" fmla="*/ 6 w 1048"/>
                <a:gd name="T53" fmla="*/ 75 h 226"/>
                <a:gd name="T54" fmla="*/ 6 w 1048"/>
                <a:gd name="T55" fmla="*/ 105 h 226"/>
                <a:gd name="T56" fmla="*/ 6 w 1048"/>
                <a:gd name="T57" fmla="*/ 134 h 226"/>
                <a:gd name="T58" fmla="*/ 6 w 1048"/>
                <a:gd name="T59" fmla="*/ 164 h 226"/>
                <a:gd name="T60" fmla="*/ 6 w 1048"/>
                <a:gd name="T61" fmla="*/ 194 h 226"/>
                <a:gd name="T62" fmla="*/ 29 w 1048"/>
                <a:gd name="T63" fmla="*/ 226 h 226"/>
                <a:gd name="T64" fmla="*/ 73 w 1048"/>
                <a:gd name="T65" fmla="*/ 222 h 226"/>
                <a:gd name="T66" fmla="*/ 117 w 1048"/>
                <a:gd name="T67" fmla="*/ 222 h 226"/>
                <a:gd name="T68" fmla="*/ 161 w 1048"/>
                <a:gd name="T69" fmla="*/ 222 h 226"/>
                <a:gd name="T70" fmla="*/ 205 w 1048"/>
                <a:gd name="T71" fmla="*/ 222 h 226"/>
                <a:gd name="T72" fmla="*/ 250 w 1048"/>
                <a:gd name="T73" fmla="*/ 222 h 226"/>
                <a:gd name="T74" fmla="*/ 294 w 1048"/>
                <a:gd name="T75" fmla="*/ 222 h 226"/>
                <a:gd name="T76" fmla="*/ 338 w 1048"/>
                <a:gd name="T77" fmla="*/ 222 h 226"/>
                <a:gd name="T78" fmla="*/ 382 w 1048"/>
                <a:gd name="T79" fmla="*/ 222 h 226"/>
                <a:gd name="T80" fmla="*/ 426 w 1048"/>
                <a:gd name="T81" fmla="*/ 222 h 226"/>
                <a:gd name="T82" fmla="*/ 470 w 1048"/>
                <a:gd name="T83" fmla="*/ 222 h 226"/>
                <a:gd name="T84" fmla="*/ 515 w 1048"/>
                <a:gd name="T85" fmla="*/ 222 h 226"/>
                <a:gd name="T86" fmla="*/ 559 w 1048"/>
                <a:gd name="T87" fmla="*/ 222 h 226"/>
                <a:gd name="T88" fmla="*/ 603 w 1048"/>
                <a:gd name="T89" fmla="*/ 222 h 226"/>
                <a:gd name="T90" fmla="*/ 647 w 1048"/>
                <a:gd name="T91" fmla="*/ 222 h 226"/>
                <a:gd name="T92" fmla="*/ 691 w 1048"/>
                <a:gd name="T93" fmla="*/ 222 h 226"/>
                <a:gd name="T94" fmla="*/ 736 w 1048"/>
                <a:gd name="T95" fmla="*/ 222 h 226"/>
                <a:gd name="T96" fmla="*/ 780 w 1048"/>
                <a:gd name="T97" fmla="*/ 222 h 226"/>
                <a:gd name="T98" fmla="*/ 824 w 1048"/>
                <a:gd name="T99" fmla="*/ 222 h 226"/>
                <a:gd name="T100" fmla="*/ 868 w 1048"/>
                <a:gd name="T101" fmla="*/ 222 h 226"/>
                <a:gd name="T102" fmla="*/ 912 w 1048"/>
                <a:gd name="T103" fmla="*/ 222 h 226"/>
                <a:gd name="T104" fmla="*/ 957 w 1048"/>
                <a:gd name="T105" fmla="*/ 222 h 226"/>
                <a:gd name="T106" fmla="*/ 1001 w 1048"/>
                <a:gd name="T107" fmla="*/ 222 h 226"/>
                <a:gd name="T108" fmla="*/ 1045 w 1048"/>
                <a:gd name="T109" fmla="*/ 222 h 226"/>
                <a:gd name="T110" fmla="*/ 1042 w 1048"/>
                <a:gd name="T111" fmla="*/ 194 h 226"/>
                <a:gd name="T112" fmla="*/ 1042 w 1048"/>
                <a:gd name="T113" fmla="*/ 164 h 226"/>
                <a:gd name="T114" fmla="*/ 1042 w 1048"/>
                <a:gd name="T115" fmla="*/ 134 h 226"/>
                <a:gd name="T116" fmla="*/ 1042 w 1048"/>
                <a:gd name="T117" fmla="*/ 105 h 226"/>
                <a:gd name="T118" fmla="*/ 1042 w 1048"/>
                <a:gd name="T119" fmla="*/ 75 h 226"/>
                <a:gd name="T120" fmla="*/ 1042 w 1048"/>
                <a:gd name="T121" fmla="*/ 45 h 226"/>
                <a:gd name="T122" fmla="*/ 1042 w 1048"/>
                <a:gd name="T123" fmla="*/ 1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8" h="226">
                  <a:moveTo>
                    <a:pt x="1045" y="4"/>
                  </a:moveTo>
                  <a:lnTo>
                    <a:pt x="1020" y="4"/>
                  </a:lnTo>
                  <a:lnTo>
                    <a:pt x="1020" y="0"/>
                  </a:lnTo>
                  <a:lnTo>
                    <a:pt x="1045" y="0"/>
                  </a:lnTo>
                  <a:lnTo>
                    <a:pt x="1045" y="4"/>
                  </a:lnTo>
                  <a:close/>
                  <a:moveTo>
                    <a:pt x="1001" y="4"/>
                  </a:moveTo>
                  <a:lnTo>
                    <a:pt x="976" y="4"/>
                  </a:lnTo>
                  <a:lnTo>
                    <a:pt x="976" y="0"/>
                  </a:lnTo>
                  <a:lnTo>
                    <a:pt x="1001" y="0"/>
                  </a:lnTo>
                  <a:lnTo>
                    <a:pt x="1001" y="4"/>
                  </a:lnTo>
                  <a:close/>
                  <a:moveTo>
                    <a:pt x="957" y="4"/>
                  </a:moveTo>
                  <a:lnTo>
                    <a:pt x="931" y="4"/>
                  </a:lnTo>
                  <a:lnTo>
                    <a:pt x="931" y="0"/>
                  </a:lnTo>
                  <a:lnTo>
                    <a:pt x="957" y="0"/>
                  </a:lnTo>
                  <a:lnTo>
                    <a:pt x="957" y="4"/>
                  </a:lnTo>
                  <a:close/>
                  <a:moveTo>
                    <a:pt x="912" y="4"/>
                  </a:moveTo>
                  <a:lnTo>
                    <a:pt x="887" y="4"/>
                  </a:lnTo>
                  <a:lnTo>
                    <a:pt x="887" y="0"/>
                  </a:lnTo>
                  <a:lnTo>
                    <a:pt x="912" y="0"/>
                  </a:lnTo>
                  <a:lnTo>
                    <a:pt x="912" y="4"/>
                  </a:lnTo>
                  <a:close/>
                  <a:moveTo>
                    <a:pt x="868" y="4"/>
                  </a:moveTo>
                  <a:lnTo>
                    <a:pt x="843" y="4"/>
                  </a:lnTo>
                  <a:lnTo>
                    <a:pt x="843" y="0"/>
                  </a:lnTo>
                  <a:lnTo>
                    <a:pt x="868" y="0"/>
                  </a:lnTo>
                  <a:lnTo>
                    <a:pt x="868" y="4"/>
                  </a:lnTo>
                  <a:close/>
                  <a:moveTo>
                    <a:pt x="824" y="4"/>
                  </a:moveTo>
                  <a:lnTo>
                    <a:pt x="799" y="4"/>
                  </a:lnTo>
                  <a:lnTo>
                    <a:pt x="799" y="0"/>
                  </a:lnTo>
                  <a:lnTo>
                    <a:pt x="824" y="0"/>
                  </a:lnTo>
                  <a:lnTo>
                    <a:pt x="824" y="4"/>
                  </a:lnTo>
                  <a:close/>
                  <a:moveTo>
                    <a:pt x="780" y="4"/>
                  </a:moveTo>
                  <a:lnTo>
                    <a:pt x="755" y="4"/>
                  </a:lnTo>
                  <a:lnTo>
                    <a:pt x="755" y="0"/>
                  </a:lnTo>
                  <a:lnTo>
                    <a:pt x="780" y="0"/>
                  </a:lnTo>
                  <a:lnTo>
                    <a:pt x="780" y="4"/>
                  </a:lnTo>
                  <a:close/>
                  <a:moveTo>
                    <a:pt x="736" y="4"/>
                  </a:moveTo>
                  <a:lnTo>
                    <a:pt x="710" y="4"/>
                  </a:lnTo>
                  <a:lnTo>
                    <a:pt x="710" y="0"/>
                  </a:lnTo>
                  <a:lnTo>
                    <a:pt x="736" y="0"/>
                  </a:lnTo>
                  <a:lnTo>
                    <a:pt x="736" y="4"/>
                  </a:lnTo>
                  <a:close/>
                  <a:moveTo>
                    <a:pt x="691" y="4"/>
                  </a:moveTo>
                  <a:lnTo>
                    <a:pt x="666" y="4"/>
                  </a:lnTo>
                  <a:lnTo>
                    <a:pt x="666" y="0"/>
                  </a:lnTo>
                  <a:lnTo>
                    <a:pt x="691" y="0"/>
                  </a:lnTo>
                  <a:lnTo>
                    <a:pt x="691" y="4"/>
                  </a:lnTo>
                  <a:close/>
                  <a:moveTo>
                    <a:pt x="647" y="4"/>
                  </a:moveTo>
                  <a:lnTo>
                    <a:pt x="622" y="4"/>
                  </a:lnTo>
                  <a:lnTo>
                    <a:pt x="622" y="0"/>
                  </a:lnTo>
                  <a:lnTo>
                    <a:pt x="647" y="0"/>
                  </a:lnTo>
                  <a:lnTo>
                    <a:pt x="647" y="4"/>
                  </a:lnTo>
                  <a:close/>
                  <a:moveTo>
                    <a:pt x="603" y="4"/>
                  </a:moveTo>
                  <a:lnTo>
                    <a:pt x="578" y="4"/>
                  </a:lnTo>
                  <a:lnTo>
                    <a:pt x="578" y="0"/>
                  </a:lnTo>
                  <a:lnTo>
                    <a:pt x="603" y="0"/>
                  </a:lnTo>
                  <a:lnTo>
                    <a:pt x="603" y="4"/>
                  </a:lnTo>
                  <a:close/>
                  <a:moveTo>
                    <a:pt x="559" y="4"/>
                  </a:moveTo>
                  <a:lnTo>
                    <a:pt x="534" y="4"/>
                  </a:lnTo>
                  <a:lnTo>
                    <a:pt x="534" y="0"/>
                  </a:lnTo>
                  <a:lnTo>
                    <a:pt x="559" y="0"/>
                  </a:lnTo>
                  <a:lnTo>
                    <a:pt x="559" y="4"/>
                  </a:lnTo>
                  <a:close/>
                  <a:moveTo>
                    <a:pt x="515" y="4"/>
                  </a:moveTo>
                  <a:lnTo>
                    <a:pt x="489" y="4"/>
                  </a:lnTo>
                  <a:lnTo>
                    <a:pt x="489" y="0"/>
                  </a:lnTo>
                  <a:lnTo>
                    <a:pt x="515" y="0"/>
                  </a:lnTo>
                  <a:lnTo>
                    <a:pt x="515" y="4"/>
                  </a:lnTo>
                  <a:close/>
                  <a:moveTo>
                    <a:pt x="470" y="4"/>
                  </a:moveTo>
                  <a:lnTo>
                    <a:pt x="445" y="4"/>
                  </a:lnTo>
                  <a:lnTo>
                    <a:pt x="445" y="0"/>
                  </a:lnTo>
                  <a:lnTo>
                    <a:pt x="470" y="0"/>
                  </a:lnTo>
                  <a:lnTo>
                    <a:pt x="470" y="4"/>
                  </a:lnTo>
                  <a:close/>
                  <a:moveTo>
                    <a:pt x="426" y="4"/>
                  </a:moveTo>
                  <a:lnTo>
                    <a:pt x="401" y="4"/>
                  </a:lnTo>
                  <a:lnTo>
                    <a:pt x="401" y="0"/>
                  </a:lnTo>
                  <a:lnTo>
                    <a:pt x="426" y="0"/>
                  </a:lnTo>
                  <a:lnTo>
                    <a:pt x="426" y="4"/>
                  </a:lnTo>
                  <a:close/>
                  <a:moveTo>
                    <a:pt x="382" y="4"/>
                  </a:moveTo>
                  <a:lnTo>
                    <a:pt x="357" y="4"/>
                  </a:lnTo>
                  <a:lnTo>
                    <a:pt x="357" y="0"/>
                  </a:lnTo>
                  <a:lnTo>
                    <a:pt x="382" y="0"/>
                  </a:lnTo>
                  <a:lnTo>
                    <a:pt x="382" y="4"/>
                  </a:lnTo>
                  <a:close/>
                  <a:moveTo>
                    <a:pt x="338" y="4"/>
                  </a:moveTo>
                  <a:lnTo>
                    <a:pt x="313" y="4"/>
                  </a:lnTo>
                  <a:lnTo>
                    <a:pt x="313" y="0"/>
                  </a:lnTo>
                  <a:lnTo>
                    <a:pt x="338" y="0"/>
                  </a:lnTo>
                  <a:lnTo>
                    <a:pt x="338" y="4"/>
                  </a:lnTo>
                  <a:close/>
                  <a:moveTo>
                    <a:pt x="294" y="4"/>
                  </a:moveTo>
                  <a:lnTo>
                    <a:pt x="268" y="4"/>
                  </a:lnTo>
                  <a:lnTo>
                    <a:pt x="268" y="0"/>
                  </a:lnTo>
                  <a:lnTo>
                    <a:pt x="294" y="0"/>
                  </a:lnTo>
                  <a:lnTo>
                    <a:pt x="294" y="4"/>
                  </a:lnTo>
                  <a:close/>
                  <a:moveTo>
                    <a:pt x="250" y="4"/>
                  </a:moveTo>
                  <a:lnTo>
                    <a:pt x="224" y="4"/>
                  </a:lnTo>
                  <a:lnTo>
                    <a:pt x="224" y="0"/>
                  </a:lnTo>
                  <a:lnTo>
                    <a:pt x="250" y="0"/>
                  </a:lnTo>
                  <a:lnTo>
                    <a:pt x="250" y="4"/>
                  </a:lnTo>
                  <a:close/>
                  <a:moveTo>
                    <a:pt x="205" y="4"/>
                  </a:moveTo>
                  <a:lnTo>
                    <a:pt x="180" y="4"/>
                  </a:lnTo>
                  <a:lnTo>
                    <a:pt x="180" y="0"/>
                  </a:lnTo>
                  <a:lnTo>
                    <a:pt x="205" y="0"/>
                  </a:lnTo>
                  <a:lnTo>
                    <a:pt x="205" y="4"/>
                  </a:lnTo>
                  <a:close/>
                  <a:moveTo>
                    <a:pt x="161" y="4"/>
                  </a:moveTo>
                  <a:lnTo>
                    <a:pt x="136" y="4"/>
                  </a:lnTo>
                  <a:lnTo>
                    <a:pt x="136" y="0"/>
                  </a:lnTo>
                  <a:lnTo>
                    <a:pt x="161" y="0"/>
                  </a:lnTo>
                  <a:lnTo>
                    <a:pt x="161" y="4"/>
                  </a:lnTo>
                  <a:close/>
                  <a:moveTo>
                    <a:pt x="117" y="4"/>
                  </a:moveTo>
                  <a:lnTo>
                    <a:pt x="92" y="4"/>
                  </a:lnTo>
                  <a:lnTo>
                    <a:pt x="92" y="0"/>
                  </a:lnTo>
                  <a:lnTo>
                    <a:pt x="117" y="0"/>
                  </a:lnTo>
                  <a:lnTo>
                    <a:pt x="117" y="4"/>
                  </a:lnTo>
                  <a:close/>
                  <a:moveTo>
                    <a:pt x="73" y="4"/>
                  </a:moveTo>
                  <a:lnTo>
                    <a:pt x="47" y="4"/>
                  </a:lnTo>
                  <a:lnTo>
                    <a:pt x="47" y="0"/>
                  </a:lnTo>
                  <a:lnTo>
                    <a:pt x="73" y="0"/>
                  </a:lnTo>
                  <a:lnTo>
                    <a:pt x="73" y="4"/>
                  </a:lnTo>
                  <a:close/>
                  <a:moveTo>
                    <a:pt x="29" y="4"/>
                  </a:moveTo>
                  <a:lnTo>
                    <a:pt x="3" y="4"/>
                  </a:lnTo>
                  <a:lnTo>
                    <a:pt x="3" y="0"/>
                  </a:lnTo>
                  <a:lnTo>
                    <a:pt x="29" y="0"/>
                  </a:lnTo>
                  <a:lnTo>
                    <a:pt x="29" y="4"/>
                  </a:lnTo>
                  <a:close/>
                  <a:moveTo>
                    <a:pt x="6" y="15"/>
                  </a:moveTo>
                  <a:lnTo>
                    <a:pt x="6" y="32"/>
                  </a:lnTo>
                  <a:lnTo>
                    <a:pt x="0" y="32"/>
                  </a:lnTo>
                  <a:lnTo>
                    <a:pt x="0" y="15"/>
                  </a:lnTo>
                  <a:lnTo>
                    <a:pt x="6" y="15"/>
                  </a:lnTo>
                  <a:close/>
                  <a:moveTo>
                    <a:pt x="6" y="45"/>
                  </a:moveTo>
                  <a:lnTo>
                    <a:pt x="6" y="62"/>
                  </a:lnTo>
                  <a:lnTo>
                    <a:pt x="0" y="62"/>
                  </a:lnTo>
                  <a:lnTo>
                    <a:pt x="0" y="45"/>
                  </a:lnTo>
                  <a:lnTo>
                    <a:pt x="6" y="45"/>
                  </a:lnTo>
                  <a:close/>
                  <a:moveTo>
                    <a:pt x="6" y="75"/>
                  </a:moveTo>
                  <a:lnTo>
                    <a:pt x="6" y="92"/>
                  </a:lnTo>
                  <a:lnTo>
                    <a:pt x="0" y="92"/>
                  </a:lnTo>
                  <a:lnTo>
                    <a:pt x="0" y="75"/>
                  </a:lnTo>
                  <a:lnTo>
                    <a:pt x="6" y="75"/>
                  </a:lnTo>
                  <a:close/>
                  <a:moveTo>
                    <a:pt x="6" y="105"/>
                  </a:moveTo>
                  <a:lnTo>
                    <a:pt x="6" y="122"/>
                  </a:lnTo>
                  <a:lnTo>
                    <a:pt x="0" y="122"/>
                  </a:lnTo>
                  <a:lnTo>
                    <a:pt x="0" y="105"/>
                  </a:lnTo>
                  <a:lnTo>
                    <a:pt x="6" y="105"/>
                  </a:lnTo>
                  <a:close/>
                  <a:moveTo>
                    <a:pt x="6" y="134"/>
                  </a:moveTo>
                  <a:lnTo>
                    <a:pt x="6" y="151"/>
                  </a:lnTo>
                  <a:lnTo>
                    <a:pt x="0" y="151"/>
                  </a:lnTo>
                  <a:lnTo>
                    <a:pt x="0" y="134"/>
                  </a:lnTo>
                  <a:lnTo>
                    <a:pt x="6" y="134"/>
                  </a:lnTo>
                  <a:close/>
                  <a:moveTo>
                    <a:pt x="6" y="164"/>
                  </a:moveTo>
                  <a:lnTo>
                    <a:pt x="6" y="181"/>
                  </a:lnTo>
                  <a:lnTo>
                    <a:pt x="0" y="181"/>
                  </a:lnTo>
                  <a:lnTo>
                    <a:pt x="0" y="164"/>
                  </a:lnTo>
                  <a:lnTo>
                    <a:pt x="6" y="164"/>
                  </a:lnTo>
                  <a:close/>
                  <a:moveTo>
                    <a:pt x="6" y="194"/>
                  </a:moveTo>
                  <a:lnTo>
                    <a:pt x="6" y="211"/>
                  </a:lnTo>
                  <a:lnTo>
                    <a:pt x="0" y="211"/>
                  </a:lnTo>
                  <a:lnTo>
                    <a:pt x="0" y="194"/>
                  </a:lnTo>
                  <a:lnTo>
                    <a:pt x="6" y="194"/>
                  </a:lnTo>
                  <a:close/>
                  <a:moveTo>
                    <a:pt x="6" y="224"/>
                  </a:moveTo>
                  <a:lnTo>
                    <a:pt x="6" y="224"/>
                  </a:lnTo>
                  <a:lnTo>
                    <a:pt x="3" y="222"/>
                  </a:lnTo>
                  <a:lnTo>
                    <a:pt x="29" y="222"/>
                  </a:lnTo>
                  <a:lnTo>
                    <a:pt x="29" y="226"/>
                  </a:lnTo>
                  <a:lnTo>
                    <a:pt x="0" y="226"/>
                  </a:lnTo>
                  <a:lnTo>
                    <a:pt x="0" y="224"/>
                  </a:lnTo>
                  <a:lnTo>
                    <a:pt x="6" y="224"/>
                  </a:lnTo>
                  <a:close/>
                  <a:moveTo>
                    <a:pt x="47" y="222"/>
                  </a:moveTo>
                  <a:lnTo>
                    <a:pt x="73" y="222"/>
                  </a:lnTo>
                  <a:lnTo>
                    <a:pt x="73" y="226"/>
                  </a:lnTo>
                  <a:lnTo>
                    <a:pt x="47" y="226"/>
                  </a:lnTo>
                  <a:lnTo>
                    <a:pt x="47" y="222"/>
                  </a:lnTo>
                  <a:close/>
                  <a:moveTo>
                    <a:pt x="92" y="222"/>
                  </a:moveTo>
                  <a:lnTo>
                    <a:pt x="117" y="222"/>
                  </a:lnTo>
                  <a:lnTo>
                    <a:pt x="117" y="226"/>
                  </a:lnTo>
                  <a:lnTo>
                    <a:pt x="92" y="226"/>
                  </a:lnTo>
                  <a:lnTo>
                    <a:pt x="92" y="222"/>
                  </a:lnTo>
                  <a:close/>
                  <a:moveTo>
                    <a:pt x="136" y="222"/>
                  </a:moveTo>
                  <a:lnTo>
                    <a:pt x="161" y="222"/>
                  </a:lnTo>
                  <a:lnTo>
                    <a:pt x="161" y="226"/>
                  </a:lnTo>
                  <a:lnTo>
                    <a:pt x="136" y="226"/>
                  </a:lnTo>
                  <a:lnTo>
                    <a:pt x="136" y="222"/>
                  </a:lnTo>
                  <a:close/>
                  <a:moveTo>
                    <a:pt x="180" y="222"/>
                  </a:moveTo>
                  <a:lnTo>
                    <a:pt x="205" y="222"/>
                  </a:lnTo>
                  <a:lnTo>
                    <a:pt x="205" y="226"/>
                  </a:lnTo>
                  <a:lnTo>
                    <a:pt x="180" y="226"/>
                  </a:lnTo>
                  <a:lnTo>
                    <a:pt x="180" y="222"/>
                  </a:lnTo>
                  <a:close/>
                  <a:moveTo>
                    <a:pt x="224" y="222"/>
                  </a:moveTo>
                  <a:lnTo>
                    <a:pt x="250" y="222"/>
                  </a:lnTo>
                  <a:lnTo>
                    <a:pt x="250" y="226"/>
                  </a:lnTo>
                  <a:lnTo>
                    <a:pt x="224" y="226"/>
                  </a:lnTo>
                  <a:lnTo>
                    <a:pt x="224" y="222"/>
                  </a:lnTo>
                  <a:close/>
                  <a:moveTo>
                    <a:pt x="268" y="222"/>
                  </a:moveTo>
                  <a:lnTo>
                    <a:pt x="294" y="222"/>
                  </a:lnTo>
                  <a:lnTo>
                    <a:pt x="294" y="226"/>
                  </a:lnTo>
                  <a:lnTo>
                    <a:pt x="268" y="226"/>
                  </a:lnTo>
                  <a:lnTo>
                    <a:pt x="268" y="222"/>
                  </a:lnTo>
                  <a:close/>
                  <a:moveTo>
                    <a:pt x="313" y="222"/>
                  </a:moveTo>
                  <a:lnTo>
                    <a:pt x="338" y="222"/>
                  </a:lnTo>
                  <a:lnTo>
                    <a:pt x="338" y="226"/>
                  </a:lnTo>
                  <a:lnTo>
                    <a:pt x="313" y="226"/>
                  </a:lnTo>
                  <a:lnTo>
                    <a:pt x="313" y="222"/>
                  </a:lnTo>
                  <a:close/>
                  <a:moveTo>
                    <a:pt x="357" y="222"/>
                  </a:moveTo>
                  <a:lnTo>
                    <a:pt x="382" y="222"/>
                  </a:lnTo>
                  <a:lnTo>
                    <a:pt x="382" y="226"/>
                  </a:lnTo>
                  <a:lnTo>
                    <a:pt x="357" y="226"/>
                  </a:lnTo>
                  <a:lnTo>
                    <a:pt x="357" y="222"/>
                  </a:lnTo>
                  <a:close/>
                  <a:moveTo>
                    <a:pt x="401" y="222"/>
                  </a:moveTo>
                  <a:lnTo>
                    <a:pt x="426" y="222"/>
                  </a:lnTo>
                  <a:lnTo>
                    <a:pt x="426" y="226"/>
                  </a:lnTo>
                  <a:lnTo>
                    <a:pt x="401" y="226"/>
                  </a:lnTo>
                  <a:lnTo>
                    <a:pt x="401" y="222"/>
                  </a:lnTo>
                  <a:close/>
                  <a:moveTo>
                    <a:pt x="445" y="222"/>
                  </a:moveTo>
                  <a:lnTo>
                    <a:pt x="470" y="222"/>
                  </a:lnTo>
                  <a:lnTo>
                    <a:pt x="470" y="226"/>
                  </a:lnTo>
                  <a:lnTo>
                    <a:pt x="445" y="226"/>
                  </a:lnTo>
                  <a:lnTo>
                    <a:pt x="445" y="222"/>
                  </a:lnTo>
                  <a:close/>
                  <a:moveTo>
                    <a:pt x="489" y="222"/>
                  </a:moveTo>
                  <a:lnTo>
                    <a:pt x="515" y="222"/>
                  </a:lnTo>
                  <a:lnTo>
                    <a:pt x="515" y="226"/>
                  </a:lnTo>
                  <a:lnTo>
                    <a:pt x="489" y="226"/>
                  </a:lnTo>
                  <a:lnTo>
                    <a:pt x="489" y="222"/>
                  </a:lnTo>
                  <a:close/>
                  <a:moveTo>
                    <a:pt x="534" y="222"/>
                  </a:moveTo>
                  <a:lnTo>
                    <a:pt x="559" y="222"/>
                  </a:lnTo>
                  <a:lnTo>
                    <a:pt x="559" y="226"/>
                  </a:lnTo>
                  <a:lnTo>
                    <a:pt x="534" y="226"/>
                  </a:lnTo>
                  <a:lnTo>
                    <a:pt x="534" y="222"/>
                  </a:lnTo>
                  <a:close/>
                  <a:moveTo>
                    <a:pt x="578" y="222"/>
                  </a:moveTo>
                  <a:lnTo>
                    <a:pt x="603" y="222"/>
                  </a:lnTo>
                  <a:lnTo>
                    <a:pt x="603" y="226"/>
                  </a:lnTo>
                  <a:lnTo>
                    <a:pt x="578" y="226"/>
                  </a:lnTo>
                  <a:lnTo>
                    <a:pt x="578" y="222"/>
                  </a:lnTo>
                  <a:close/>
                  <a:moveTo>
                    <a:pt x="622" y="222"/>
                  </a:moveTo>
                  <a:lnTo>
                    <a:pt x="647" y="222"/>
                  </a:lnTo>
                  <a:lnTo>
                    <a:pt x="647" y="226"/>
                  </a:lnTo>
                  <a:lnTo>
                    <a:pt x="622" y="226"/>
                  </a:lnTo>
                  <a:lnTo>
                    <a:pt x="622" y="222"/>
                  </a:lnTo>
                  <a:close/>
                  <a:moveTo>
                    <a:pt x="666" y="222"/>
                  </a:moveTo>
                  <a:lnTo>
                    <a:pt x="691" y="222"/>
                  </a:lnTo>
                  <a:lnTo>
                    <a:pt x="691" y="226"/>
                  </a:lnTo>
                  <a:lnTo>
                    <a:pt x="666" y="226"/>
                  </a:lnTo>
                  <a:lnTo>
                    <a:pt x="666" y="222"/>
                  </a:lnTo>
                  <a:close/>
                  <a:moveTo>
                    <a:pt x="710" y="222"/>
                  </a:moveTo>
                  <a:lnTo>
                    <a:pt x="736" y="222"/>
                  </a:lnTo>
                  <a:lnTo>
                    <a:pt x="736" y="226"/>
                  </a:lnTo>
                  <a:lnTo>
                    <a:pt x="710" y="226"/>
                  </a:lnTo>
                  <a:lnTo>
                    <a:pt x="710" y="222"/>
                  </a:lnTo>
                  <a:close/>
                  <a:moveTo>
                    <a:pt x="755" y="222"/>
                  </a:moveTo>
                  <a:lnTo>
                    <a:pt x="780" y="222"/>
                  </a:lnTo>
                  <a:lnTo>
                    <a:pt x="780" y="226"/>
                  </a:lnTo>
                  <a:lnTo>
                    <a:pt x="755" y="226"/>
                  </a:lnTo>
                  <a:lnTo>
                    <a:pt x="755" y="222"/>
                  </a:lnTo>
                  <a:close/>
                  <a:moveTo>
                    <a:pt x="799" y="222"/>
                  </a:moveTo>
                  <a:lnTo>
                    <a:pt x="824" y="222"/>
                  </a:lnTo>
                  <a:lnTo>
                    <a:pt x="824" y="226"/>
                  </a:lnTo>
                  <a:lnTo>
                    <a:pt x="799" y="226"/>
                  </a:lnTo>
                  <a:lnTo>
                    <a:pt x="799" y="222"/>
                  </a:lnTo>
                  <a:close/>
                  <a:moveTo>
                    <a:pt x="843" y="222"/>
                  </a:moveTo>
                  <a:lnTo>
                    <a:pt x="868" y="222"/>
                  </a:lnTo>
                  <a:lnTo>
                    <a:pt x="868" y="226"/>
                  </a:lnTo>
                  <a:lnTo>
                    <a:pt x="843" y="226"/>
                  </a:lnTo>
                  <a:lnTo>
                    <a:pt x="843" y="222"/>
                  </a:lnTo>
                  <a:close/>
                  <a:moveTo>
                    <a:pt x="887" y="222"/>
                  </a:moveTo>
                  <a:lnTo>
                    <a:pt x="912" y="222"/>
                  </a:lnTo>
                  <a:lnTo>
                    <a:pt x="912" y="226"/>
                  </a:lnTo>
                  <a:lnTo>
                    <a:pt x="887" y="226"/>
                  </a:lnTo>
                  <a:lnTo>
                    <a:pt x="887" y="222"/>
                  </a:lnTo>
                  <a:close/>
                  <a:moveTo>
                    <a:pt x="931" y="222"/>
                  </a:moveTo>
                  <a:lnTo>
                    <a:pt x="957" y="222"/>
                  </a:lnTo>
                  <a:lnTo>
                    <a:pt x="957" y="226"/>
                  </a:lnTo>
                  <a:lnTo>
                    <a:pt x="931" y="226"/>
                  </a:lnTo>
                  <a:lnTo>
                    <a:pt x="931" y="222"/>
                  </a:lnTo>
                  <a:close/>
                  <a:moveTo>
                    <a:pt x="976" y="222"/>
                  </a:moveTo>
                  <a:lnTo>
                    <a:pt x="1001" y="222"/>
                  </a:lnTo>
                  <a:lnTo>
                    <a:pt x="1001" y="226"/>
                  </a:lnTo>
                  <a:lnTo>
                    <a:pt x="976" y="226"/>
                  </a:lnTo>
                  <a:lnTo>
                    <a:pt x="976" y="222"/>
                  </a:lnTo>
                  <a:close/>
                  <a:moveTo>
                    <a:pt x="1020" y="222"/>
                  </a:moveTo>
                  <a:lnTo>
                    <a:pt x="1045" y="222"/>
                  </a:lnTo>
                  <a:lnTo>
                    <a:pt x="1045" y="226"/>
                  </a:lnTo>
                  <a:lnTo>
                    <a:pt x="1020" y="226"/>
                  </a:lnTo>
                  <a:lnTo>
                    <a:pt x="1020" y="222"/>
                  </a:lnTo>
                  <a:close/>
                  <a:moveTo>
                    <a:pt x="1042" y="211"/>
                  </a:moveTo>
                  <a:lnTo>
                    <a:pt x="1042" y="194"/>
                  </a:lnTo>
                  <a:lnTo>
                    <a:pt x="1048" y="194"/>
                  </a:lnTo>
                  <a:lnTo>
                    <a:pt x="1048" y="211"/>
                  </a:lnTo>
                  <a:lnTo>
                    <a:pt x="1042" y="211"/>
                  </a:lnTo>
                  <a:close/>
                  <a:moveTo>
                    <a:pt x="1042" y="181"/>
                  </a:moveTo>
                  <a:lnTo>
                    <a:pt x="1042" y="164"/>
                  </a:lnTo>
                  <a:lnTo>
                    <a:pt x="1048" y="164"/>
                  </a:lnTo>
                  <a:lnTo>
                    <a:pt x="1048" y="181"/>
                  </a:lnTo>
                  <a:lnTo>
                    <a:pt x="1042" y="181"/>
                  </a:lnTo>
                  <a:close/>
                  <a:moveTo>
                    <a:pt x="1042" y="151"/>
                  </a:moveTo>
                  <a:lnTo>
                    <a:pt x="1042" y="134"/>
                  </a:lnTo>
                  <a:lnTo>
                    <a:pt x="1048" y="134"/>
                  </a:lnTo>
                  <a:lnTo>
                    <a:pt x="1048" y="151"/>
                  </a:lnTo>
                  <a:lnTo>
                    <a:pt x="1042" y="151"/>
                  </a:lnTo>
                  <a:close/>
                  <a:moveTo>
                    <a:pt x="1042" y="122"/>
                  </a:moveTo>
                  <a:lnTo>
                    <a:pt x="1042" y="105"/>
                  </a:lnTo>
                  <a:lnTo>
                    <a:pt x="1048" y="105"/>
                  </a:lnTo>
                  <a:lnTo>
                    <a:pt x="1048" y="122"/>
                  </a:lnTo>
                  <a:lnTo>
                    <a:pt x="1042" y="122"/>
                  </a:lnTo>
                  <a:close/>
                  <a:moveTo>
                    <a:pt x="1042" y="92"/>
                  </a:moveTo>
                  <a:lnTo>
                    <a:pt x="1042" y="75"/>
                  </a:lnTo>
                  <a:lnTo>
                    <a:pt x="1048" y="75"/>
                  </a:lnTo>
                  <a:lnTo>
                    <a:pt x="1048" y="92"/>
                  </a:lnTo>
                  <a:lnTo>
                    <a:pt x="1042" y="92"/>
                  </a:lnTo>
                  <a:close/>
                  <a:moveTo>
                    <a:pt x="1042" y="62"/>
                  </a:moveTo>
                  <a:lnTo>
                    <a:pt x="1042" y="45"/>
                  </a:lnTo>
                  <a:lnTo>
                    <a:pt x="1048" y="45"/>
                  </a:lnTo>
                  <a:lnTo>
                    <a:pt x="1048" y="62"/>
                  </a:lnTo>
                  <a:lnTo>
                    <a:pt x="1042" y="62"/>
                  </a:lnTo>
                  <a:close/>
                  <a:moveTo>
                    <a:pt x="1042" y="32"/>
                  </a:moveTo>
                  <a:lnTo>
                    <a:pt x="1042" y="15"/>
                  </a:lnTo>
                  <a:lnTo>
                    <a:pt x="1048" y="15"/>
                  </a:lnTo>
                  <a:lnTo>
                    <a:pt x="1048" y="32"/>
                  </a:lnTo>
                  <a:lnTo>
                    <a:pt x="1042" y="3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698" name="Rectangle 64">
              <a:extLst>
                <a:ext uri="{FF2B5EF4-FFF2-40B4-BE49-F238E27FC236}">
                  <a16:creationId xmlns:a16="http://schemas.microsoft.com/office/drawing/2014/main" id="{B6D7345A-3239-724A-7ADF-8B0080D46B81}"/>
                </a:ext>
              </a:extLst>
            </p:cNvPr>
            <p:cNvSpPr>
              <a:spLocks noChangeArrowheads="1"/>
            </p:cNvSpPr>
            <p:nvPr/>
          </p:nvSpPr>
          <p:spPr bwMode="auto">
            <a:xfrm>
              <a:off x="2280981" y="4159608"/>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699" name="Rectangle 65">
              <a:extLst>
                <a:ext uri="{FF2B5EF4-FFF2-40B4-BE49-F238E27FC236}">
                  <a16:creationId xmlns:a16="http://schemas.microsoft.com/office/drawing/2014/main" id="{90A98662-8B9A-C64C-A877-A300A0176420}"/>
                </a:ext>
              </a:extLst>
            </p:cNvPr>
            <p:cNvSpPr>
              <a:spLocks noChangeArrowheads="1"/>
            </p:cNvSpPr>
            <p:nvPr/>
          </p:nvSpPr>
          <p:spPr bwMode="auto">
            <a:xfrm>
              <a:off x="2584793" y="4159608"/>
              <a:ext cx="66905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・総合評価が不要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0" name="Rectangle 66">
              <a:extLst>
                <a:ext uri="{FF2B5EF4-FFF2-40B4-BE49-F238E27FC236}">
                  <a16:creationId xmlns:a16="http://schemas.microsoft.com/office/drawing/2014/main" id="{058FBE84-8465-9EC3-D689-EE1B389F517C}"/>
                </a:ext>
              </a:extLst>
            </p:cNvPr>
            <p:cNvSpPr>
              <a:spLocks noChangeArrowheads="1"/>
            </p:cNvSpPr>
            <p:nvPr/>
          </p:nvSpPr>
          <p:spPr bwMode="auto">
            <a:xfrm>
              <a:off x="3415358" y="416411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01" name="Rectangle 67">
              <a:extLst>
                <a:ext uri="{FF2B5EF4-FFF2-40B4-BE49-F238E27FC236}">
                  <a16:creationId xmlns:a16="http://schemas.microsoft.com/office/drawing/2014/main" id="{C8582648-7BD9-73B4-0EC6-440ED28D1553}"/>
                </a:ext>
              </a:extLst>
            </p:cNvPr>
            <p:cNvSpPr>
              <a:spLocks noChangeArrowheads="1"/>
            </p:cNvSpPr>
            <p:nvPr/>
          </p:nvSpPr>
          <p:spPr bwMode="auto">
            <a:xfrm>
              <a:off x="2316898" y="4261781"/>
              <a:ext cx="111339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（補修対応が不可能な設備・</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02" name="Rectangle 68">
              <a:extLst>
                <a:ext uri="{FF2B5EF4-FFF2-40B4-BE49-F238E27FC236}">
                  <a16:creationId xmlns:a16="http://schemas.microsoft.com/office/drawing/2014/main" id="{B3A5CE34-6969-2B8B-2858-378E6C5F8B92}"/>
                </a:ext>
              </a:extLst>
            </p:cNvPr>
            <p:cNvSpPr>
              <a:spLocks noChangeArrowheads="1"/>
            </p:cNvSpPr>
            <p:nvPr/>
          </p:nvSpPr>
          <p:spPr bwMode="auto">
            <a:xfrm flipH="1">
              <a:off x="3624294" y="4258777"/>
              <a:ext cx="14132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3" name="Rectangle 69">
              <a:extLst>
                <a:ext uri="{FF2B5EF4-FFF2-40B4-BE49-F238E27FC236}">
                  <a16:creationId xmlns:a16="http://schemas.microsoft.com/office/drawing/2014/main" id="{12CBF7D2-21DE-9820-D326-E2DCB1317934}"/>
                </a:ext>
              </a:extLst>
            </p:cNvPr>
            <p:cNvSpPr>
              <a:spLocks noChangeArrowheads="1"/>
            </p:cNvSpPr>
            <p:nvPr/>
          </p:nvSpPr>
          <p:spPr bwMode="auto">
            <a:xfrm>
              <a:off x="2409845" y="4363956"/>
              <a:ext cx="897573"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時間計画型の設備等）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04" name="Rectangle 70">
              <a:extLst>
                <a:ext uri="{FF2B5EF4-FFF2-40B4-BE49-F238E27FC236}">
                  <a16:creationId xmlns:a16="http://schemas.microsoft.com/office/drawing/2014/main" id="{94FDC53A-C17D-0A01-555A-8B306F832D85}"/>
                </a:ext>
              </a:extLst>
            </p:cNvPr>
            <p:cNvSpPr>
              <a:spLocks noChangeArrowheads="1"/>
            </p:cNvSpPr>
            <p:nvPr/>
          </p:nvSpPr>
          <p:spPr bwMode="auto">
            <a:xfrm>
              <a:off x="3513456" y="435343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05" name="Freeform 71">
              <a:extLst>
                <a:ext uri="{FF2B5EF4-FFF2-40B4-BE49-F238E27FC236}">
                  <a16:creationId xmlns:a16="http://schemas.microsoft.com/office/drawing/2014/main" id="{19588166-5D54-4A48-1E71-E71141DF7ECB}"/>
                </a:ext>
              </a:extLst>
            </p:cNvPr>
            <p:cNvSpPr>
              <a:spLocks noEditPoints="1"/>
            </p:cNvSpPr>
            <p:nvPr/>
          </p:nvSpPr>
          <p:spPr bwMode="auto">
            <a:xfrm>
              <a:off x="990616" y="4371303"/>
              <a:ext cx="84796" cy="229891"/>
            </a:xfrm>
            <a:custGeom>
              <a:avLst/>
              <a:gdLst>
                <a:gd name="T0" fmla="*/ 233 w 400"/>
                <a:gd name="T1" fmla="*/ 33 h 1800"/>
                <a:gd name="T2" fmla="*/ 233 w 400"/>
                <a:gd name="T3" fmla="*/ 1467 h 1800"/>
                <a:gd name="T4" fmla="*/ 200 w 400"/>
                <a:gd name="T5" fmla="*/ 1500 h 1800"/>
                <a:gd name="T6" fmla="*/ 167 w 400"/>
                <a:gd name="T7" fmla="*/ 1467 h 1800"/>
                <a:gd name="T8" fmla="*/ 167 w 400"/>
                <a:gd name="T9" fmla="*/ 33 h 1800"/>
                <a:gd name="T10" fmla="*/ 200 w 400"/>
                <a:gd name="T11" fmla="*/ 0 h 1800"/>
                <a:gd name="T12" fmla="*/ 233 w 400"/>
                <a:gd name="T13" fmla="*/ 33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3"/>
                  </a:moveTo>
                  <a:lnTo>
                    <a:pt x="233" y="1467"/>
                  </a:lnTo>
                  <a:cubicBezTo>
                    <a:pt x="233" y="1485"/>
                    <a:pt x="219" y="1500"/>
                    <a:pt x="200" y="1500"/>
                  </a:cubicBezTo>
                  <a:cubicBezTo>
                    <a:pt x="182" y="1500"/>
                    <a:pt x="167" y="1485"/>
                    <a:pt x="167" y="1467"/>
                  </a:cubicBezTo>
                  <a:lnTo>
                    <a:pt x="167" y="33"/>
                  </a:lnTo>
                  <a:cubicBezTo>
                    <a:pt x="167" y="15"/>
                    <a:pt x="182" y="0"/>
                    <a:pt x="200" y="0"/>
                  </a:cubicBezTo>
                  <a:cubicBezTo>
                    <a:pt x="219" y="0"/>
                    <a:pt x="233" y="15"/>
                    <a:pt x="233" y="33"/>
                  </a:cubicBezTo>
                  <a:close/>
                  <a:moveTo>
                    <a:pt x="400" y="1400"/>
                  </a:moveTo>
                  <a:lnTo>
                    <a:pt x="200" y="1800"/>
                  </a:lnTo>
                  <a:lnTo>
                    <a:pt x="0" y="1400"/>
                  </a:lnTo>
                  <a:lnTo>
                    <a:pt x="400" y="1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06" name="Freeform 72">
              <a:extLst>
                <a:ext uri="{FF2B5EF4-FFF2-40B4-BE49-F238E27FC236}">
                  <a16:creationId xmlns:a16="http://schemas.microsoft.com/office/drawing/2014/main" id="{5916434E-EB66-CF85-5458-3FC53C6A4BAD}"/>
                </a:ext>
              </a:extLst>
            </p:cNvPr>
            <p:cNvSpPr>
              <a:spLocks noEditPoints="1"/>
            </p:cNvSpPr>
            <p:nvPr/>
          </p:nvSpPr>
          <p:spPr bwMode="auto">
            <a:xfrm>
              <a:off x="1037171" y="4874659"/>
              <a:ext cx="1897113" cy="51087"/>
            </a:xfrm>
            <a:custGeom>
              <a:avLst/>
              <a:gdLst>
                <a:gd name="T0" fmla="*/ 33 w 9037"/>
                <a:gd name="T1" fmla="*/ 167 h 400"/>
                <a:gd name="T2" fmla="*/ 8703 w 9037"/>
                <a:gd name="T3" fmla="*/ 167 h 400"/>
                <a:gd name="T4" fmla="*/ 8737 w 9037"/>
                <a:gd name="T5" fmla="*/ 200 h 400"/>
                <a:gd name="T6" fmla="*/ 8703 w 9037"/>
                <a:gd name="T7" fmla="*/ 234 h 400"/>
                <a:gd name="T8" fmla="*/ 33 w 9037"/>
                <a:gd name="T9" fmla="*/ 234 h 400"/>
                <a:gd name="T10" fmla="*/ 0 w 9037"/>
                <a:gd name="T11" fmla="*/ 200 h 400"/>
                <a:gd name="T12" fmla="*/ 33 w 9037"/>
                <a:gd name="T13" fmla="*/ 167 h 400"/>
                <a:gd name="T14" fmla="*/ 8637 w 9037"/>
                <a:gd name="T15" fmla="*/ 0 h 400"/>
                <a:gd name="T16" fmla="*/ 9037 w 9037"/>
                <a:gd name="T17" fmla="*/ 200 h 400"/>
                <a:gd name="T18" fmla="*/ 8637 w 9037"/>
                <a:gd name="T19" fmla="*/ 400 h 400"/>
                <a:gd name="T20" fmla="*/ 8637 w 903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37" h="400">
                  <a:moveTo>
                    <a:pt x="33" y="167"/>
                  </a:moveTo>
                  <a:lnTo>
                    <a:pt x="8703" y="167"/>
                  </a:lnTo>
                  <a:cubicBezTo>
                    <a:pt x="8722" y="167"/>
                    <a:pt x="8737" y="182"/>
                    <a:pt x="8737" y="200"/>
                  </a:cubicBezTo>
                  <a:cubicBezTo>
                    <a:pt x="8737" y="219"/>
                    <a:pt x="8722" y="234"/>
                    <a:pt x="8703" y="234"/>
                  </a:cubicBezTo>
                  <a:lnTo>
                    <a:pt x="33" y="234"/>
                  </a:lnTo>
                  <a:cubicBezTo>
                    <a:pt x="15" y="234"/>
                    <a:pt x="0" y="219"/>
                    <a:pt x="0" y="200"/>
                  </a:cubicBezTo>
                  <a:cubicBezTo>
                    <a:pt x="0" y="182"/>
                    <a:pt x="15" y="167"/>
                    <a:pt x="33" y="167"/>
                  </a:cubicBezTo>
                  <a:close/>
                  <a:moveTo>
                    <a:pt x="8637" y="0"/>
                  </a:moveTo>
                  <a:lnTo>
                    <a:pt x="9037" y="200"/>
                  </a:lnTo>
                  <a:lnTo>
                    <a:pt x="8637" y="400"/>
                  </a:lnTo>
                  <a:lnTo>
                    <a:pt x="863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07" name="Freeform 73">
              <a:extLst>
                <a:ext uri="{FF2B5EF4-FFF2-40B4-BE49-F238E27FC236}">
                  <a16:creationId xmlns:a16="http://schemas.microsoft.com/office/drawing/2014/main" id="{C3185F42-728E-6EF9-8032-94BE404AD3B4}"/>
                </a:ext>
              </a:extLst>
            </p:cNvPr>
            <p:cNvSpPr>
              <a:spLocks noEditPoints="1"/>
            </p:cNvSpPr>
            <p:nvPr/>
          </p:nvSpPr>
          <p:spPr bwMode="auto">
            <a:xfrm>
              <a:off x="2896042" y="4485497"/>
              <a:ext cx="83134" cy="579986"/>
            </a:xfrm>
            <a:custGeom>
              <a:avLst/>
              <a:gdLst>
                <a:gd name="T0" fmla="*/ 117 w 200"/>
                <a:gd name="T1" fmla="*/ 16 h 2266"/>
                <a:gd name="T2" fmla="*/ 117 w 200"/>
                <a:gd name="T3" fmla="*/ 2100 h 2266"/>
                <a:gd name="T4" fmla="*/ 100 w 200"/>
                <a:gd name="T5" fmla="*/ 2116 h 2266"/>
                <a:gd name="T6" fmla="*/ 84 w 200"/>
                <a:gd name="T7" fmla="*/ 2100 h 2266"/>
                <a:gd name="T8" fmla="*/ 84 w 200"/>
                <a:gd name="T9" fmla="*/ 16 h 2266"/>
                <a:gd name="T10" fmla="*/ 100 w 200"/>
                <a:gd name="T11" fmla="*/ 0 h 2266"/>
                <a:gd name="T12" fmla="*/ 117 w 200"/>
                <a:gd name="T13" fmla="*/ 16 h 2266"/>
                <a:gd name="T14" fmla="*/ 200 w 200"/>
                <a:gd name="T15" fmla="*/ 2066 h 2266"/>
                <a:gd name="T16" fmla="*/ 100 w 200"/>
                <a:gd name="T17" fmla="*/ 2266 h 2266"/>
                <a:gd name="T18" fmla="*/ 0 w 200"/>
                <a:gd name="T19" fmla="*/ 2066 h 2266"/>
                <a:gd name="T20" fmla="*/ 200 w 200"/>
                <a:gd name="T21" fmla="*/ 206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266">
                  <a:moveTo>
                    <a:pt x="117" y="16"/>
                  </a:moveTo>
                  <a:lnTo>
                    <a:pt x="117" y="2100"/>
                  </a:lnTo>
                  <a:cubicBezTo>
                    <a:pt x="117" y="2109"/>
                    <a:pt x="110" y="2116"/>
                    <a:pt x="100" y="2116"/>
                  </a:cubicBezTo>
                  <a:cubicBezTo>
                    <a:pt x="91" y="2116"/>
                    <a:pt x="84" y="2109"/>
                    <a:pt x="84" y="2100"/>
                  </a:cubicBezTo>
                  <a:lnTo>
                    <a:pt x="84" y="16"/>
                  </a:lnTo>
                  <a:cubicBezTo>
                    <a:pt x="84" y="7"/>
                    <a:pt x="91" y="0"/>
                    <a:pt x="100" y="0"/>
                  </a:cubicBezTo>
                  <a:cubicBezTo>
                    <a:pt x="110" y="0"/>
                    <a:pt x="117" y="7"/>
                    <a:pt x="117" y="16"/>
                  </a:cubicBezTo>
                  <a:close/>
                  <a:moveTo>
                    <a:pt x="200" y="2066"/>
                  </a:moveTo>
                  <a:lnTo>
                    <a:pt x="100" y="2266"/>
                  </a:lnTo>
                  <a:lnTo>
                    <a:pt x="0" y="2066"/>
                  </a:lnTo>
                  <a:lnTo>
                    <a:pt x="200" y="206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nvGrpSpPr>
            <p:cNvPr id="2708" name="Group 76">
              <a:extLst>
                <a:ext uri="{FF2B5EF4-FFF2-40B4-BE49-F238E27FC236}">
                  <a16:creationId xmlns:a16="http://schemas.microsoft.com/office/drawing/2014/main" id="{1164C027-632E-0ADD-DE29-0DFA5ED20FD6}"/>
                </a:ext>
              </a:extLst>
            </p:cNvPr>
            <p:cNvGrpSpPr>
              <a:grpSpLocks/>
            </p:cNvGrpSpPr>
            <p:nvPr/>
          </p:nvGrpSpPr>
          <p:grpSpPr bwMode="auto">
            <a:xfrm>
              <a:off x="357137" y="5074499"/>
              <a:ext cx="1341779" cy="172794"/>
              <a:chOff x="437" y="3380"/>
              <a:chExt cx="807" cy="115"/>
            </a:xfrm>
          </p:grpSpPr>
          <p:sp>
            <p:nvSpPr>
              <p:cNvPr id="2774" name="Freeform 74">
                <a:extLst>
                  <a:ext uri="{FF2B5EF4-FFF2-40B4-BE49-F238E27FC236}">
                    <a16:creationId xmlns:a16="http://schemas.microsoft.com/office/drawing/2014/main" id="{437FBB29-EE34-9207-229F-41073E369409}"/>
                  </a:ext>
                </a:extLst>
              </p:cNvPr>
              <p:cNvSpPr>
                <a:spLocks/>
              </p:cNvSpPr>
              <p:nvPr/>
            </p:nvSpPr>
            <p:spPr bwMode="auto">
              <a:xfrm>
                <a:off x="437" y="3380"/>
                <a:ext cx="807" cy="115"/>
              </a:xfrm>
              <a:custGeom>
                <a:avLst/>
                <a:gdLst>
                  <a:gd name="T0" fmla="*/ 113 w 3194"/>
                  <a:gd name="T1" fmla="*/ 0 h 675"/>
                  <a:gd name="T2" fmla="*/ 0 w 3194"/>
                  <a:gd name="T3" fmla="*/ 112 h 675"/>
                  <a:gd name="T4" fmla="*/ 0 w 3194"/>
                  <a:gd name="T5" fmla="*/ 562 h 675"/>
                  <a:gd name="T6" fmla="*/ 113 w 3194"/>
                  <a:gd name="T7" fmla="*/ 675 h 675"/>
                  <a:gd name="T8" fmla="*/ 3081 w 3194"/>
                  <a:gd name="T9" fmla="*/ 675 h 675"/>
                  <a:gd name="T10" fmla="*/ 3194 w 3194"/>
                  <a:gd name="T11" fmla="*/ 562 h 675"/>
                  <a:gd name="T12" fmla="*/ 3194 w 3194"/>
                  <a:gd name="T13" fmla="*/ 112 h 675"/>
                  <a:gd name="T14" fmla="*/ 3081 w 3194"/>
                  <a:gd name="T15" fmla="*/ 0 h 675"/>
                  <a:gd name="T16" fmla="*/ 113 w 3194"/>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4" h="675">
                    <a:moveTo>
                      <a:pt x="113" y="0"/>
                    </a:moveTo>
                    <a:cubicBezTo>
                      <a:pt x="51" y="0"/>
                      <a:pt x="0" y="50"/>
                      <a:pt x="0" y="112"/>
                    </a:cubicBezTo>
                    <a:lnTo>
                      <a:pt x="0" y="562"/>
                    </a:lnTo>
                    <a:cubicBezTo>
                      <a:pt x="0" y="624"/>
                      <a:pt x="51" y="675"/>
                      <a:pt x="113" y="675"/>
                    </a:cubicBezTo>
                    <a:lnTo>
                      <a:pt x="3081" y="675"/>
                    </a:lnTo>
                    <a:cubicBezTo>
                      <a:pt x="3143" y="675"/>
                      <a:pt x="3194" y="624"/>
                      <a:pt x="3194" y="562"/>
                    </a:cubicBezTo>
                    <a:lnTo>
                      <a:pt x="3194" y="112"/>
                    </a:lnTo>
                    <a:cubicBezTo>
                      <a:pt x="3194" y="50"/>
                      <a:pt x="3143" y="0"/>
                      <a:pt x="3081" y="0"/>
                    </a:cubicBezTo>
                    <a:lnTo>
                      <a:pt x="113"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5" name="Freeform 75">
                <a:extLst>
                  <a:ext uri="{FF2B5EF4-FFF2-40B4-BE49-F238E27FC236}">
                    <a16:creationId xmlns:a16="http://schemas.microsoft.com/office/drawing/2014/main" id="{63037E36-9AD6-07BD-81E7-021BB5CE082F}"/>
                  </a:ext>
                </a:extLst>
              </p:cNvPr>
              <p:cNvSpPr>
                <a:spLocks/>
              </p:cNvSpPr>
              <p:nvPr/>
            </p:nvSpPr>
            <p:spPr bwMode="auto">
              <a:xfrm>
                <a:off x="437" y="3380"/>
                <a:ext cx="807" cy="115"/>
              </a:xfrm>
              <a:custGeom>
                <a:avLst/>
                <a:gdLst>
                  <a:gd name="T0" fmla="*/ 113 w 3194"/>
                  <a:gd name="T1" fmla="*/ 0 h 675"/>
                  <a:gd name="T2" fmla="*/ 0 w 3194"/>
                  <a:gd name="T3" fmla="*/ 112 h 675"/>
                  <a:gd name="T4" fmla="*/ 0 w 3194"/>
                  <a:gd name="T5" fmla="*/ 562 h 675"/>
                  <a:gd name="T6" fmla="*/ 113 w 3194"/>
                  <a:gd name="T7" fmla="*/ 675 h 675"/>
                  <a:gd name="T8" fmla="*/ 3081 w 3194"/>
                  <a:gd name="T9" fmla="*/ 675 h 675"/>
                  <a:gd name="T10" fmla="*/ 3194 w 3194"/>
                  <a:gd name="T11" fmla="*/ 562 h 675"/>
                  <a:gd name="T12" fmla="*/ 3194 w 3194"/>
                  <a:gd name="T13" fmla="*/ 112 h 675"/>
                  <a:gd name="T14" fmla="*/ 3081 w 3194"/>
                  <a:gd name="T15" fmla="*/ 0 h 675"/>
                  <a:gd name="T16" fmla="*/ 113 w 3194"/>
                  <a:gd name="T17"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4" h="675">
                    <a:moveTo>
                      <a:pt x="113" y="0"/>
                    </a:moveTo>
                    <a:cubicBezTo>
                      <a:pt x="51" y="0"/>
                      <a:pt x="0" y="50"/>
                      <a:pt x="0" y="112"/>
                    </a:cubicBezTo>
                    <a:lnTo>
                      <a:pt x="0" y="562"/>
                    </a:lnTo>
                    <a:cubicBezTo>
                      <a:pt x="0" y="624"/>
                      <a:pt x="51" y="675"/>
                      <a:pt x="113" y="675"/>
                    </a:cubicBezTo>
                    <a:lnTo>
                      <a:pt x="3081" y="675"/>
                    </a:lnTo>
                    <a:cubicBezTo>
                      <a:pt x="3143" y="675"/>
                      <a:pt x="3194" y="624"/>
                      <a:pt x="3194" y="562"/>
                    </a:cubicBezTo>
                    <a:lnTo>
                      <a:pt x="3194" y="112"/>
                    </a:lnTo>
                    <a:cubicBezTo>
                      <a:pt x="3194" y="50"/>
                      <a:pt x="3143" y="0"/>
                      <a:pt x="3081" y="0"/>
                    </a:cubicBezTo>
                    <a:lnTo>
                      <a:pt x="113"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09" name="Rectangle 77">
              <a:extLst>
                <a:ext uri="{FF2B5EF4-FFF2-40B4-BE49-F238E27FC236}">
                  <a16:creationId xmlns:a16="http://schemas.microsoft.com/office/drawing/2014/main" id="{378D3D36-9EF2-A87B-520B-178967913D49}"/>
                </a:ext>
              </a:extLst>
            </p:cNvPr>
            <p:cNvSpPr>
              <a:spLocks noChangeArrowheads="1"/>
            </p:cNvSpPr>
            <p:nvPr/>
          </p:nvSpPr>
          <p:spPr bwMode="auto">
            <a:xfrm>
              <a:off x="608377" y="5094198"/>
              <a:ext cx="8226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補修等（維持管理）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0" name="Rectangle 78">
              <a:extLst>
                <a:ext uri="{FF2B5EF4-FFF2-40B4-BE49-F238E27FC236}">
                  <a16:creationId xmlns:a16="http://schemas.microsoft.com/office/drawing/2014/main" id="{BDB160F3-61F2-396A-7DA2-52A0978DF687}"/>
                </a:ext>
              </a:extLst>
            </p:cNvPr>
            <p:cNvSpPr>
              <a:spLocks noChangeArrowheads="1"/>
            </p:cNvSpPr>
            <p:nvPr/>
          </p:nvSpPr>
          <p:spPr bwMode="auto">
            <a:xfrm>
              <a:off x="1601379" y="5118237"/>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1" name="Rectangle 79">
              <a:extLst>
                <a:ext uri="{FF2B5EF4-FFF2-40B4-BE49-F238E27FC236}">
                  <a16:creationId xmlns:a16="http://schemas.microsoft.com/office/drawing/2014/main" id="{99A38179-9255-696C-7ED5-C6B200B3F77D}"/>
                </a:ext>
              </a:extLst>
            </p:cNvPr>
            <p:cNvSpPr>
              <a:spLocks noChangeArrowheads="1"/>
            </p:cNvSpPr>
            <p:nvPr/>
          </p:nvSpPr>
          <p:spPr bwMode="auto">
            <a:xfrm>
              <a:off x="436945" y="4601194"/>
              <a:ext cx="1210428" cy="172794"/>
            </a:xfrm>
            <a:prstGeom prst="rect">
              <a:avLst/>
            </a:prstGeom>
            <a:solidFill>
              <a:srgbClr val="FFFFFF"/>
            </a:solidFill>
            <a:ln w="9525" cap="rnd">
              <a:solidFill>
                <a:srgbClr val="000000"/>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2" name="Rectangle 80">
              <a:extLst>
                <a:ext uri="{FF2B5EF4-FFF2-40B4-BE49-F238E27FC236}">
                  <a16:creationId xmlns:a16="http://schemas.microsoft.com/office/drawing/2014/main" id="{5F9D95A5-ABAA-2768-33E8-E70DCD3025EE}"/>
                </a:ext>
              </a:extLst>
            </p:cNvPr>
            <p:cNvSpPr>
              <a:spLocks noChangeArrowheads="1"/>
            </p:cNvSpPr>
            <p:nvPr/>
          </p:nvSpPr>
          <p:spPr bwMode="auto">
            <a:xfrm>
              <a:off x="651559" y="4626903"/>
              <a:ext cx="17265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LCC</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3" name="Rectangle 81">
              <a:extLst>
                <a:ext uri="{FF2B5EF4-FFF2-40B4-BE49-F238E27FC236}">
                  <a16:creationId xmlns:a16="http://schemas.microsoft.com/office/drawing/2014/main" id="{648761AD-4329-D755-8B00-B2D830559C88}"/>
                </a:ext>
              </a:extLst>
            </p:cNvPr>
            <p:cNvSpPr>
              <a:spLocks noChangeArrowheads="1"/>
            </p:cNvSpPr>
            <p:nvPr/>
          </p:nvSpPr>
          <p:spPr bwMode="auto">
            <a:xfrm>
              <a:off x="971999" y="4626903"/>
              <a:ext cx="41133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・総合評価</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4" name="Rectangle 82">
              <a:extLst>
                <a:ext uri="{FF2B5EF4-FFF2-40B4-BE49-F238E27FC236}">
                  <a16:creationId xmlns:a16="http://schemas.microsoft.com/office/drawing/2014/main" id="{AC5BABE8-982B-6991-BB29-769AEFA5C2C5}"/>
                </a:ext>
              </a:extLst>
            </p:cNvPr>
            <p:cNvSpPr>
              <a:spLocks noChangeArrowheads="1"/>
            </p:cNvSpPr>
            <p:nvPr/>
          </p:nvSpPr>
          <p:spPr bwMode="auto">
            <a:xfrm>
              <a:off x="1549835" y="4616385"/>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5" name="Freeform 83">
              <a:extLst>
                <a:ext uri="{FF2B5EF4-FFF2-40B4-BE49-F238E27FC236}">
                  <a16:creationId xmlns:a16="http://schemas.microsoft.com/office/drawing/2014/main" id="{11725910-0C03-3480-5E51-87CCFEE0C7F8}"/>
                </a:ext>
              </a:extLst>
            </p:cNvPr>
            <p:cNvSpPr>
              <a:spLocks noEditPoints="1"/>
            </p:cNvSpPr>
            <p:nvPr/>
          </p:nvSpPr>
          <p:spPr bwMode="auto">
            <a:xfrm>
              <a:off x="1634071" y="3618522"/>
              <a:ext cx="641793" cy="51087"/>
            </a:xfrm>
            <a:custGeom>
              <a:avLst/>
              <a:gdLst>
                <a:gd name="T0" fmla="*/ 33 w 3057"/>
                <a:gd name="T1" fmla="*/ 166 h 400"/>
                <a:gd name="T2" fmla="*/ 2723 w 3057"/>
                <a:gd name="T3" fmla="*/ 166 h 400"/>
                <a:gd name="T4" fmla="*/ 2757 w 3057"/>
                <a:gd name="T5" fmla="*/ 200 h 400"/>
                <a:gd name="T6" fmla="*/ 2723 w 3057"/>
                <a:gd name="T7" fmla="*/ 233 h 400"/>
                <a:gd name="T8" fmla="*/ 33 w 3057"/>
                <a:gd name="T9" fmla="*/ 233 h 400"/>
                <a:gd name="T10" fmla="*/ 0 w 3057"/>
                <a:gd name="T11" fmla="*/ 200 h 400"/>
                <a:gd name="T12" fmla="*/ 33 w 3057"/>
                <a:gd name="T13" fmla="*/ 166 h 400"/>
                <a:gd name="T14" fmla="*/ 2657 w 3057"/>
                <a:gd name="T15" fmla="*/ 0 h 400"/>
                <a:gd name="T16" fmla="*/ 3057 w 3057"/>
                <a:gd name="T17" fmla="*/ 200 h 400"/>
                <a:gd name="T18" fmla="*/ 2657 w 3057"/>
                <a:gd name="T19" fmla="*/ 400 h 400"/>
                <a:gd name="T20" fmla="*/ 2657 w 3057"/>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7" h="400">
                  <a:moveTo>
                    <a:pt x="33" y="166"/>
                  </a:moveTo>
                  <a:lnTo>
                    <a:pt x="2723" y="166"/>
                  </a:lnTo>
                  <a:cubicBezTo>
                    <a:pt x="2742" y="166"/>
                    <a:pt x="2757" y="181"/>
                    <a:pt x="2757" y="200"/>
                  </a:cubicBezTo>
                  <a:cubicBezTo>
                    <a:pt x="2757" y="218"/>
                    <a:pt x="2742" y="233"/>
                    <a:pt x="2723" y="233"/>
                  </a:cubicBezTo>
                  <a:lnTo>
                    <a:pt x="33" y="233"/>
                  </a:lnTo>
                  <a:cubicBezTo>
                    <a:pt x="15" y="233"/>
                    <a:pt x="0" y="218"/>
                    <a:pt x="0" y="200"/>
                  </a:cubicBezTo>
                  <a:cubicBezTo>
                    <a:pt x="0" y="181"/>
                    <a:pt x="15" y="166"/>
                    <a:pt x="33" y="166"/>
                  </a:cubicBezTo>
                  <a:close/>
                  <a:moveTo>
                    <a:pt x="2657" y="0"/>
                  </a:moveTo>
                  <a:lnTo>
                    <a:pt x="3057" y="200"/>
                  </a:lnTo>
                  <a:lnTo>
                    <a:pt x="2657" y="400"/>
                  </a:lnTo>
                  <a:lnTo>
                    <a:pt x="265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6" name="Rectangle 84">
              <a:extLst>
                <a:ext uri="{FF2B5EF4-FFF2-40B4-BE49-F238E27FC236}">
                  <a16:creationId xmlns:a16="http://schemas.microsoft.com/office/drawing/2014/main" id="{554AA48F-22C2-DFD6-B62E-40E4DDDBCD73}"/>
                </a:ext>
              </a:extLst>
            </p:cNvPr>
            <p:cNvSpPr>
              <a:spLocks noChangeArrowheads="1"/>
            </p:cNvSpPr>
            <p:nvPr/>
          </p:nvSpPr>
          <p:spPr bwMode="auto">
            <a:xfrm>
              <a:off x="1848577" y="3513509"/>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17" name="Rectangle 85">
              <a:extLst>
                <a:ext uri="{FF2B5EF4-FFF2-40B4-BE49-F238E27FC236}">
                  <a16:creationId xmlns:a16="http://schemas.microsoft.com/office/drawing/2014/main" id="{AA21FD0C-C055-0776-68C4-EFE8C8E776D8}"/>
                </a:ext>
              </a:extLst>
            </p:cNvPr>
            <p:cNvSpPr>
              <a:spLocks noChangeArrowheads="1"/>
            </p:cNvSpPr>
            <p:nvPr/>
          </p:nvSpPr>
          <p:spPr bwMode="auto">
            <a:xfrm>
              <a:off x="1973818" y="3537549"/>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18" name="Freeform 86">
              <a:extLst>
                <a:ext uri="{FF2B5EF4-FFF2-40B4-BE49-F238E27FC236}">
                  <a16:creationId xmlns:a16="http://schemas.microsoft.com/office/drawing/2014/main" id="{446E6D8F-E507-66F2-4494-969E9E7023AC}"/>
                </a:ext>
              </a:extLst>
            </p:cNvPr>
            <p:cNvSpPr>
              <a:spLocks noEditPoints="1"/>
            </p:cNvSpPr>
            <p:nvPr/>
          </p:nvSpPr>
          <p:spPr bwMode="auto">
            <a:xfrm>
              <a:off x="990616" y="3220345"/>
              <a:ext cx="84796" cy="229891"/>
            </a:xfrm>
            <a:custGeom>
              <a:avLst/>
              <a:gdLst>
                <a:gd name="T0" fmla="*/ 233 w 400"/>
                <a:gd name="T1" fmla="*/ 34 h 1800"/>
                <a:gd name="T2" fmla="*/ 233 w 400"/>
                <a:gd name="T3" fmla="*/ 1467 h 1800"/>
                <a:gd name="T4" fmla="*/ 200 w 400"/>
                <a:gd name="T5" fmla="*/ 1500 h 1800"/>
                <a:gd name="T6" fmla="*/ 167 w 400"/>
                <a:gd name="T7" fmla="*/ 1467 h 1800"/>
                <a:gd name="T8" fmla="*/ 167 w 400"/>
                <a:gd name="T9" fmla="*/ 34 h 1800"/>
                <a:gd name="T10" fmla="*/ 200 w 400"/>
                <a:gd name="T11" fmla="*/ 0 h 1800"/>
                <a:gd name="T12" fmla="*/ 233 w 400"/>
                <a:gd name="T13" fmla="*/ 34 h 1800"/>
                <a:gd name="T14" fmla="*/ 400 w 400"/>
                <a:gd name="T15" fmla="*/ 1400 h 1800"/>
                <a:gd name="T16" fmla="*/ 200 w 400"/>
                <a:gd name="T17" fmla="*/ 1800 h 1800"/>
                <a:gd name="T18" fmla="*/ 0 w 400"/>
                <a:gd name="T19" fmla="*/ 1400 h 1800"/>
                <a:gd name="T20" fmla="*/ 400 w 400"/>
                <a:gd name="T21" fmla="*/ 14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800">
                  <a:moveTo>
                    <a:pt x="233" y="34"/>
                  </a:moveTo>
                  <a:lnTo>
                    <a:pt x="233" y="1467"/>
                  </a:lnTo>
                  <a:cubicBezTo>
                    <a:pt x="233" y="1486"/>
                    <a:pt x="219" y="1500"/>
                    <a:pt x="200" y="1500"/>
                  </a:cubicBezTo>
                  <a:cubicBezTo>
                    <a:pt x="182" y="1500"/>
                    <a:pt x="167" y="1486"/>
                    <a:pt x="167" y="1467"/>
                  </a:cubicBezTo>
                  <a:lnTo>
                    <a:pt x="167" y="34"/>
                  </a:lnTo>
                  <a:cubicBezTo>
                    <a:pt x="167" y="15"/>
                    <a:pt x="182" y="0"/>
                    <a:pt x="200" y="0"/>
                  </a:cubicBezTo>
                  <a:cubicBezTo>
                    <a:pt x="219" y="0"/>
                    <a:pt x="233" y="15"/>
                    <a:pt x="233" y="34"/>
                  </a:cubicBezTo>
                  <a:close/>
                  <a:moveTo>
                    <a:pt x="400" y="1400"/>
                  </a:moveTo>
                  <a:lnTo>
                    <a:pt x="200" y="1800"/>
                  </a:lnTo>
                  <a:lnTo>
                    <a:pt x="0" y="1400"/>
                  </a:lnTo>
                  <a:lnTo>
                    <a:pt x="400" y="140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19" name="Rectangle 87">
              <a:extLst>
                <a:ext uri="{FF2B5EF4-FFF2-40B4-BE49-F238E27FC236}">
                  <a16:creationId xmlns:a16="http://schemas.microsoft.com/office/drawing/2014/main" id="{8C485993-FDF0-ECE2-A695-7CCC57D6D779}"/>
                </a:ext>
              </a:extLst>
            </p:cNvPr>
            <p:cNvSpPr>
              <a:spLocks noChangeArrowheads="1"/>
            </p:cNvSpPr>
            <p:nvPr/>
          </p:nvSpPr>
          <p:spPr bwMode="auto">
            <a:xfrm>
              <a:off x="845984" y="3268593"/>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0" name="Rectangle 88">
              <a:extLst>
                <a:ext uri="{FF2B5EF4-FFF2-40B4-BE49-F238E27FC236}">
                  <a16:creationId xmlns:a16="http://schemas.microsoft.com/office/drawing/2014/main" id="{5E87FA33-067B-9BE8-A1FF-ADB1E39A14D7}"/>
                </a:ext>
              </a:extLst>
            </p:cNvPr>
            <p:cNvSpPr>
              <a:spLocks noChangeArrowheads="1"/>
            </p:cNvSpPr>
            <p:nvPr/>
          </p:nvSpPr>
          <p:spPr bwMode="auto">
            <a:xfrm>
              <a:off x="971224" y="32565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1" name="Freeform 89">
              <a:extLst>
                <a:ext uri="{FF2B5EF4-FFF2-40B4-BE49-F238E27FC236}">
                  <a16:creationId xmlns:a16="http://schemas.microsoft.com/office/drawing/2014/main" id="{2CD9F20D-C452-8D07-16D6-304734E87A87}"/>
                </a:ext>
              </a:extLst>
            </p:cNvPr>
            <p:cNvSpPr>
              <a:spLocks noEditPoints="1"/>
            </p:cNvSpPr>
            <p:nvPr/>
          </p:nvSpPr>
          <p:spPr bwMode="auto">
            <a:xfrm>
              <a:off x="1640722" y="2991957"/>
              <a:ext cx="641793" cy="51087"/>
            </a:xfrm>
            <a:custGeom>
              <a:avLst/>
              <a:gdLst>
                <a:gd name="T0" fmla="*/ 33 w 3056"/>
                <a:gd name="T1" fmla="*/ 167 h 400"/>
                <a:gd name="T2" fmla="*/ 2723 w 3056"/>
                <a:gd name="T3" fmla="*/ 167 h 400"/>
                <a:gd name="T4" fmla="*/ 2756 w 3056"/>
                <a:gd name="T5" fmla="*/ 200 h 400"/>
                <a:gd name="T6" fmla="*/ 2723 w 3056"/>
                <a:gd name="T7" fmla="*/ 234 h 400"/>
                <a:gd name="T8" fmla="*/ 33 w 3056"/>
                <a:gd name="T9" fmla="*/ 234 h 400"/>
                <a:gd name="T10" fmla="*/ 0 w 3056"/>
                <a:gd name="T11" fmla="*/ 200 h 400"/>
                <a:gd name="T12" fmla="*/ 33 w 3056"/>
                <a:gd name="T13" fmla="*/ 167 h 400"/>
                <a:gd name="T14" fmla="*/ 2656 w 3056"/>
                <a:gd name="T15" fmla="*/ 0 h 400"/>
                <a:gd name="T16" fmla="*/ 3056 w 3056"/>
                <a:gd name="T17" fmla="*/ 200 h 400"/>
                <a:gd name="T18" fmla="*/ 2656 w 3056"/>
                <a:gd name="T19" fmla="*/ 400 h 400"/>
                <a:gd name="T20" fmla="*/ 2656 w 3056"/>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6" h="400">
                  <a:moveTo>
                    <a:pt x="33" y="167"/>
                  </a:moveTo>
                  <a:lnTo>
                    <a:pt x="2723" y="167"/>
                  </a:lnTo>
                  <a:cubicBezTo>
                    <a:pt x="2742" y="167"/>
                    <a:pt x="2756" y="182"/>
                    <a:pt x="2756" y="200"/>
                  </a:cubicBezTo>
                  <a:cubicBezTo>
                    <a:pt x="2756" y="219"/>
                    <a:pt x="2742" y="234"/>
                    <a:pt x="2723" y="234"/>
                  </a:cubicBezTo>
                  <a:lnTo>
                    <a:pt x="33" y="234"/>
                  </a:lnTo>
                  <a:cubicBezTo>
                    <a:pt x="15" y="234"/>
                    <a:pt x="0" y="219"/>
                    <a:pt x="0" y="200"/>
                  </a:cubicBezTo>
                  <a:cubicBezTo>
                    <a:pt x="0" y="182"/>
                    <a:pt x="15" y="167"/>
                    <a:pt x="33" y="167"/>
                  </a:cubicBezTo>
                  <a:close/>
                  <a:moveTo>
                    <a:pt x="2656" y="0"/>
                  </a:moveTo>
                  <a:lnTo>
                    <a:pt x="3056" y="200"/>
                  </a:lnTo>
                  <a:lnTo>
                    <a:pt x="2656" y="400"/>
                  </a:lnTo>
                  <a:lnTo>
                    <a:pt x="2656"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22" name="Rectangle 90">
              <a:extLst>
                <a:ext uri="{FF2B5EF4-FFF2-40B4-BE49-F238E27FC236}">
                  <a16:creationId xmlns:a16="http://schemas.microsoft.com/office/drawing/2014/main" id="{E7003528-FF77-15AE-7A38-A2114D8CADF8}"/>
                </a:ext>
              </a:extLst>
            </p:cNvPr>
            <p:cNvSpPr>
              <a:spLocks noChangeArrowheads="1"/>
            </p:cNvSpPr>
            <p:nvPr/>
          </p:nvSpPr>
          <p:spPr bwMode="auto">
            <a:xfrm>
              <a:off x="1855227" y="2897461"/>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23" name="Rectangle 91">
              <a:extLst>
                <a:ext uri="{FF2B5EF4-FFF2-40B4-BE49-F238E27FC236}">
                  <a16:creationId xmlns:a16="http://schemas.microsoft.com/office/drawing/2014/main" id="{B67E5380-0D95-F0A6-7832-214BB9F4FEFC}"/>
                </a:ext>
              </a:extLst>
            </p:cNvPr>
            <p:cNvSpPr>
              <a:spLocks noChangeArrowheads="1"/>
            </p:cNvSpPr>
            <p:nvPr/>
          </p:nvSpPr>
          <p:spPr bwMode="auto">
            <a:xfrm>
              <a:off x="1978806" y="291549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4" name="Freeform 92">
              <a:extLst>
                <a:ext uri="{FF2B5EF4-FFF2-40B4-BE49-F238E27FC236}">
                  <a16:creationId xmlns:a16="http://schemas.microsoft.com/office/drawing/2014/main" id="{28F0DAD3-228A-A56A-4699-E989E2297AC9}"/>
                </a:ext>
              </a:extLst>
            </p:cNvPr>
            <p:cNvSpPr>
              <a:spLocks noEditPoints="1"/>
            </p:cNvSpPr>
            <p:nvPr/>
          </p:nvSpPr>
          <p:spPr bwMode="auto">
            <a:xfrm>
              <a:off x="990616" y="3846911"/>
              <a:ext cx="84796" cy="299009"/>
            </a:xfrm>
            <a:custGeom>
              <a:avLst/>
              <a:gdLst>
                <a:gd name="T0" fmla="*/ 233 w 400"/>
                <a:gd name="T1" fmla="*/ 33 h 2330"/>
                <a:gd name="T2" fmla="*/ 233 w 400"/>
                <a:gd name="T3" fmla="*/ 1997 h 2330"/>
                <a:gd name="T4" fmla="*/ 200 w 400"/>
                <a:gd name="T5" fmla="*/ 2030 h 2330"/>
                <a:gd name="T6" fmla="*/ 167 w 400"/>
                <a:gd name="T7" fmla="*/ 1997 h 2330"/>
                <a:gd name="T8" fmla="*/ 167 w 400"/>
                <a:gd name="T9" fmla="*/ 33 h 2330"/>
                <a:gd name="T10" fmla="*/ 200 w 400"/>
                <a:gd name="T11" fmla="*/ 0 h 2330"/>
                <a:gd name="T12" fmla="*/ 233 w 400"/>
                <a:gd name="T13" fmla="*/ 33 h 2330"/>
                <a:gd name="T14" fmla="*/ 400 w 400"/>
                <a:gd name="T15" fmla="*/ 1930 h 2330"/>
                <a:gd name="T16" fmla="*/ 200 w 400"/>
                <a:gd name="T17" fmla="*/ 2330 h 2330"/>
                <a:gd name="T18" fmla="*/ 0 w 400"/>
                <a:gd name="T19" fmla="*/ 1930 h 2330"/>
                <a:gd name="T20" fmla="*/ 400 w 400"/>
                <a:gd name="T21" fmla="*/ 1930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330">
                  <a:moveTo>
                    <a:pt x="233" y="33"/>
                  </a:moveTo>
                  <a:lnTo>
                    <a:pt x="233" y="1997"/>
                  </a:lnTo>
                  <a:cubicBezTo>
                    <a:pt x="233" y="2015"/>
                    <a:pt x="219" y="2030"/>
                    <a:pt x="200" y="2030"/>
                  </a:cubicBezTo>
                  <a:cubicBezTo>
                    <a:pt x="182" y="2030"/>
                    <a:pt x="167" y="2015"/>
                    <a:pt x="167" y="1997"/>
                  </a:cubicBezTo>
                  <a:lnTo>
                    <a:pt x="167" y="33"/>
                  </a:lnTo>
                  <a:cubicBezTo>
                    <a:pt x="167" y="15"/>
                    <a:pt x="182" y="0"/>
                    <a:pt x="200" y="0"/>
                  </a:cubicBezTo>
                  <a:cubicBezTo>
                    <a:pt x="219" y="0"/>
                    <a:pt x="233" y="15"/>
                    <a:pt x="233" y="33"/>
                  </a:cubicBezTo>
                  <a:close/>
                  <a:moveTo>
                    <a:pt x="400" y="1930"/>
                  </a:moveTo>
                  <a:lnTo>
                    <a:pt x="200" y="2330"/>
                  </a:lnTo>
                  <a:lnTo>
                    <a:pt x="0" y="1930"/>
                  </a:lnTo>
                  <a:lnTo>
                    <a:pt x="400" y="193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25" name="Rectangle 93">
              <a:extLst>
                <a:ext uri="{FF2B5EF4-FFF2-40B4-BE49-F238E27FC236}">
                  <a16:creationId xmlns:a16="http://schemas.microsoft.com/office/drawing/2014/main" id="{F6D6ECF2-2FB9-7501-953A-6685D83F2956}"/>
                </a:ext>
              </a:extLst>
            </p:cNvPr>
            <p:cNvSpPr>
              <a:spLocks noChangeArrowheads="1"/>
            </p:cNvSpPr>
            <p:nvPr/>
          </p:nvSpPr>
          <p:spPr bwMode="auto">
            <a:xfrm>
              <a:off x="854296" y="3857594"/>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6" name="Rectangle 94">
              <a:extLst>
                <a:ext uri="{FF2B5EF4-FFF2-40B4-BE49-F238E27FC236}">
                  <a16:creationId xmlns:a16="http://schemas.microsoft.com/office/drawing/2014/main" id="{5E12D976-586E-94B7-E464-ADFBBD76BA73}"/>
                </a:ext>
              </a:extLst>
            </p:cNvPr>
            <p:cNvSpPr>
              <a:spLocks noChangeArrowheads="1"/>
            </p:cNvSpPr>
            <p:nvPr/>
          </p:nvSpPr>
          <p:spPr bwMode="auto">
            <a:xfrm>
              <a:off x="979538" y="384557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7" name="Rectangle 95">
              <a:extLst>
                <a:ext uri="{FF2B5EF4-FFF2-40B4-BE49-F238E27FC236}">
                  <a16:creationId xmlns:a16="http://schemas.microsoft.com/office/drawing/2014/main" id="{DBAB5AC5-5C08-2926-BC8A-5997B8E70E89}"/>
                </a:ext>
              </a:extLst>
            </p:cNvPr>
            <p:cNvSpPr>
              <a:spLocks noChangeArrowheads="1"/>
            </p:cNvSpPr>
            <p:nvPr/>
          </p:nvSpPr>
          <p:spPr bwMode="auto">
            <a:xfrm>
              <a:off x="752062" y="2557884"/>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必要</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8" name="Rectangle 96">
              <a:extLst>
                <a:ext uri="{FF2B5EF4-FFF2-40B4-BE49-F238E27FC236}">
                  <a16:creationId xmlns:a16="http://schemas.microsoft.com/office/drawing/2014/main" id="{9124ECC8-A50D-CCD5-3B23-3CA5F9196392}"/>
                </a:ext>
              </a:extLst>
            </p:cNvPr>
            <p:cNvSpPr>
              <a:spLocks noChangeArrowheads="1"/>
            </p:cNvSpPr>
            <p:nvPr/>
          </p:nvSpPr>
          <p:spPr bwMode="auto">
            <a:xfrm>
              <a:off x="1001152" y="2557884"/>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29" name="Freeform 97">
              <a:extLst>
                <a:ext uri="{FF2B5EF4-FFF2-40B4-BE49-F238E27FC236}">
                  <a16:creationId xmlns:a16="http://schemas.microsoft.com/office/drawing/2014/main" id="{76BDD981-D46C-9521-C6BC-0B23038A5921}"/>
                </a:ext>
              </a:extLst>
            </p:cNvPr>
            <p:cNvSpPr>
              <a:spLocks noEditPoints="1"/>
            </p:cNvSpPr>
            <p:nvPr/>
          </p:nvSpPr>
          <p:spPr bwMode="auto">
            <a:xfrm>
              <a:off x="990616" y="2419483"/>
              <a:ext cx="84796" cy="411700"/>
            </a:xfrm>
            <a:custGeom>
              <a:avLst/>
              <a:gdLst>
                <a:gd name="T0" fmla="*/ 466 w 800"/>
                <a:gd name="T1" fmla="*/ 67 h 6427"/>
                <a:gd name="T2" fmla="*/ 466 w 800"/>
                <a:gd name="T3" fmla="*/ 5760 h 6427"/>
                <a:gd name="T4" fmla="*/ 400 w 800"/>
                <a:gd name="T5" fmla="*/ 5827 h 6427"/>
                <a:gd name="T6" fmla="*/ 333 w 800"/>
                <a:gd name="T7" fmla="*/ 5760 h 6427"/>
                <a:gd name="T8" fmla="*/ 333 w 800"/>
                <a:gd name="T9" fmla="*/ 67 h 6427"/>
                <a:gd name="T10" fmla="*/ 400 w 800"/>
                <a:gd name="T11" fmla="*/ 0 h 6427"/>
                <a:gd name="T12" fmla="*/ 466 w 800"/>
                <a:gd name="T13" fmla="*/ 67 h 6427"/>
                <a:gd name="T14" fmla="*/ 800 w 800"/>
                <a:gd name="T15" fmla="*/ 5627 h 6427"/>
                <a:gd name="T16" fmla="*/ 400 w 800"/>
                <a:gd name="T17" fmla="*/ 6427 h 6427"/>
                <a:gd name="T18" fmla="*/ 0 w 800"/>
                <a:gd name="T19" fmla="*/ 5627 h 6427"/>
                <a:gd name="T20" fmla="*/ 800 w 800"/>
                <a:gd name="T21" fmla="*/ 5627 h 6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6427">
                  <a:moveTo>
                    <a:pt x="466" y="67"/>
                  </a:moveTo>
                  <a:lnTo>
                    <a:pt x="466" y="5760"/>
                  </a:lnTo>
                  <a:cubicBezTo>
                    <a:pt x="466" y="5797"/>
                    <a:pt x="437" y="5827"/>
                    <a:pt x="400" y="5827"/>
                  </a:cubicBezTo>
                  <a:cubicBezTo>
                    <a:pt x="363" y="5827"/>
                    <a:pt x="333" y="5797"/>
                    <a:pt x="333" y="5760"/>
                  </a:cubicBezTo>
                  <a:lnTo>
                    <a:pt x="333" y="67"/>
                  </a:lnTo>
                  <a:cubicBezTo>
                    <a:pt x="333" y="30"/>
                    <a:pt x="363" y="0"/>
                    <a:pt x="400" y="0"/>
                  </a:cubicBezTo>
                  <a:cubicBezTo>
                    <a:pt x="437" y="0"/>
                    <a:pt x="466" y="30"/>
                    <a:pt x="466" y="67"/>
                  </a:cubicBezTo>
                  <a:close/>
                  <a:moveTo>
                    <a:pt x="800" y="5627"/>
                  </a:moveTo>
                  <a:lnTo>
                    <a:pt x="400" y="6427"/>
                  </a:lnTo>
                  <a:lnTo>
                    <a:pt x="0" y="5627"/>
                  </a:lnTo>
                  <a:lnTo>
                    <a:pt x="800" y="562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0" name="Freeform 98">
              <a:extLst>
                <a:ext uri="{FF2B5EF4-FFF2-40B4-BE49-F238E27FC236}">
                  <a16:creationId xmlns:a16="http://schemas.microsoft.com/office/drawing/2014/main" id="{7DFF08CE-6B30-6E68-85B4-A420A3897505}"/>
                </a:ext>
              </a:extLst>
            </p:cNvPr>
            <p:cNvSpPr>
              <a:spLocks noEditPoints="1"/>
            </p:cNvSpPr>
            <p:nvPr/>
          </p:nvSpPr>
          <p:spPr bwMode="auto">
            <a:xfrm>
              <a:off x="2383938" y="2221146"/>
              <a:ext cx="688348" cy="51087"/>
            </a:xfrm>
            <a:custGeom>
              <a:avLst/>
              <a:gdLst>
                <a:gd name="T0" fmla="*/ 67 w 6560"/>
                <a:gd name="T1" fmla="*/ 334 h 800"/>
                <a:gd name="T2" fmla="*/ 5894 w 6560"/>
                <a:gd name="T3" fmla="*/ 334 h 800"/>
                <a:gd name="T4" fmla="*/ 5960 w 6560"/>
                <a:gd name="T5" fmla="*/ 400 h 800"/>
                <a:gd name="T6" fmla="*/ 5894 w 6560"/>
                <a:gd name="T7" fmla="*/ 467 h 800"/>
                <a:gd name="T8" fmla="*/ 67 w 6560"/>
                <a:gd name="T9" fmla="*/ 467 h 800"/>
                <a:gd name="T10" fmla="*/ 0 w 6560"/>
                <a:gd name="T11" fmla="*/ 400 h 800"/>
                <a:gd name="T12" fmla="*/ 67 w 6560"/>
                <a:gd name="T13" fmla="*/ 334 h 800"/>
                <a:gd name="T14" fmla="*/ 5760 w 6560"/>
                <a:gd name="T15" fmla="*/ 0 h 800"/>
                <a:gd name="T16" fmla="*/ 6560 w 6560"/>
                <a:gd name="T17" fmla="*/ 400 h 800"/>
                <a:gd name="T18" fmla="*/ 5760 w 6560"/>
                <a:gd name="T19" fmla="*/ 800 h 800"/>
                <a:gd name="T20" fmla="*/ 5760 w 656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60" h="800">
                  <a:moveTo>
                    <a:pt x="67" y="334"/>
                  </a:moveTo>
                  <a:lnTo>
                    <a:pt x="5894" y="334"/>
                  </a:lnTo>
                  <a:cubicBezTo>
                    <a:pt x="5931" y="334"/>
                    <a:pt x="5960" y="364"/>
                    <a:pt x="5960" y="400"/>
                  </a:cubicBezTo>
                  <a:cubicBezTo>
                    <a:pt x="5960" y="437"/>
                    <a:pt x="5931" y="467"/>
                    <a:pt x="5894" y="467"/>
                  </a:cubicBezTo>
                  <a:lnTo>
                    <a:pt x="67" y="467"/>
                  </a:lnTo>
                  <a:cubicBezTo>
                    <a:pt x="30" y="467"/>
                    <a:pt x="0" y="437"/>
                    <a:pt x="0" y="400"/>
                  </a:cubicBezTo>
                  <a:cubicBezTo>
                    <a:pt x="0" y="364"/>
                    <a:pt x="30" y="334"/>
                    <a:pt x="67" y="334"/>
                  </a:cubicBezTo>
                  <a:close/>
                  <a:moveTo>
                    <a:pt x="5760" y="0"/>
                  </a:moveTo>
                  <a:lnTo>
                    <a:pt x="6560" y="400"/>
                  </a:lnTo>
                  <a:lnTo>
                    <a:pt x="5760" y="800"/>
                  </a:lnTo>
                  <a:lnTo>
                    <a:pt x="576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1" name="Rectangle 99">
              <a:extLst>
                <a:ext uri="{FF2B5EF4-FFF2-40B4-BE49-F238E27FC236}">
                  <a16:creationId xmlns:a16="http://schemas.microsoft.com/office/drawing/2014/main" id="{5D1079BA-925F-F631-49B3-4F3D914BBCF2}"/>
                </a:ext>
              </a:extLst>
            </p:cNvPr>
            <p:cNvSpPr>
              <a:spLocks noChangeArrowheads="1"/>
            </p:cNvSpPr>
            <p:nvPr/>
          </p:nvSpPr>
          <p:spPr bwMode="auto">
            <a:xfrm>
              <a:off x="2423051" y="2036496"/>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使用</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2" name="Rectangle 100">
              <a:extLst>
                <a:ext uri="{FF2B5EF4-FFF2-40B4-BE49-F238E27FC236}">
                  <a16:creationId xmlns:a16="http://schemas.microsoft.com/office/drawing/2014/main" id="{0C7E545B-F0DB-E211-D182-B7897A77A243}"/>
                </a:ext>
              </a:extLst>
            </p:cNvPr>
            <p:cNvSpPr>
              <a:spLocks noChangeArrowheads="1"/>
            </p:cNvSpPr>
            <p:nvPr/>
          </p:nvSpPr>
          <p:spPr bwMode="auto">
            <a:xfrm>
              <a:off x="2635588" y="2036496"/>
              <a:ext cx="26152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可能な</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33" name="Rectangle 101">
              <a:extLst>
                <a:ext uri="{FF2B5EF4-FFF2-40B4-BE49-F238E27FC236}">
                  <a16:creationId xmlns:a16="http://schemas.microsoft.com/office/drawing/2014/main" id="{89BFA78C-5D9A-4220-9FE8-EC87AB0134A9}"/>
                </a:ext>
              </a:extLst>
            </p:cNvPr>
            <p:cNvSpPr>
              <a:spLocks noChangeArrowheads="1"/>
            </p:cNvSpPr>
            <p:nvPr/>
          </p:nvSpPr>
          <p:spPr bwMode="auto">
            <a:xfrm>
              <a:off x="2939832" y="205452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4" name="Rectangle 102">
              <a:extLst>
                <a:ext uri="{FF2B5EF4-FFF2-40B4-BE49-F238E27FC236}">
                  <a16:creationId xmlns:a16="http://schemas.microsoft.com/office/drawing/2014/main" id="{6896A2A1-BF24-F578-22C8-E37A6A6FF8AA}"/>
                </a:ext>
              </a:extLst>
            </p:cNvPr>
            <p:cNvSpPr>
              <a:spLocks noChangeArrowheads="1"/>
            </p:cNvSpPr>
            <p:nvPr/>
          </p:nvSpPr>
          <p:spPr bwMode="auto">
            <a:xfrm>
              <a:off x="2423051" y="2120640"/>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状態</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5" name="Rectangle 103">
              <a:extLst>
                <a:ext uri="{FF2B5EF4-FFF2-40B4-BE49-F238E27FC236}">
                  <a16:creationId xmlns:a16="http://schemas.microsoft.com/office/drawing/2014/main" id="{ADB38FB2-64E9-9089-4136-447A2EE0DE0C}"/>
                </a:ext>
              </a:extLst>
            </p:cNvPr>
            <p:cNvSpPr>
              <a:spLocks noChangeArrowheads="1"/>
            </p:cNvSpPr>
            <p:nvPr/>
          </p:nvSpPr>
          <p:spPr bwMode="auto">
            <a:xfrm>
              <a:off x="2635892" y="2120640"/>
              <a:ext cx="274224"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6" name="Rectangle 104">
              <a:extLst>
                <a:ext uri="{FF2B5EF4-FFF2-40B4-BE49-F238E27FC236}">
                  <a16:creationId xmlns:a16="http://schemas.microsoft.com/office/drawing/2014/main" id="{3EC78708-E90C-553B-B5C7-46C3313923F0}"/>
                </a:ext>
              </a:extLst>
            </p:cNvPr>
            <p:cNvSpPr>
              <a:spLocks noChangeArrowheads="1"/>
            </p:cNvSpPr>
            <p:nvPr/>
          </p:nvSpPr>
          <p:spPr bwMode="auto">
            <a:xfrm>
              <a:off x="2961448" y="21386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37" name="Freeform 105">
              <a:extLst>
                <a:ext uri="{FF2B5EF4-FFF2-40B4-BE49-F238E27FC236}">
                  <a16:creationId xmlns:a16="http://schemas.microsoft.com/office/drawing/2014/main" id="{17675091-66FD-3FFF-1AFA-3137A6E6D7FD}"/>
                </a:ext>
              </a:extLst>
            </p:cNvPr>
            <p:cNvSpPr>
              <a:spLocks noEditPoints="1"/>
            </p:cNvSpPr>
            <p:nvPr/>
          </p:nvSpPr>
          <p:spPr bwMode="auto">
            <a:xfrm>
              <a:off x="2245936" y="2284253"/>
              <a:ext cx="83134" cy="276470"/>
            </a:xfrm>
            <a:custGeom>
              <a:avLst/>
              <a:gdLst>
                <a:gd name="T0" fmla="*/ 467 w 800"/>
                <a:gd name="T1" fmla="*/ 67 h 4307"/>
                <a:gd name="T2" fmla="*/ 467 w 800"/>
                <a:gd name="T3" fmla="*/ 3640 h 4307"/>
                <a:gd name="T4" fmla="*/ 400 w 800"/>
                <a:gd name="T5" fmla="*/ 3707 h 4307"/>
                <a:gd name="T6" fmla="*/ 333 w 800"/>
                <a:gd name="T7" fmla="*/ 3640 h 4307"/>
                <a:gd name="T8" fmla="*/ 333 w 800"/>
                <a:gd name="T9" fmla="*/ 67 h 4307"/>
                <a:gd name="T10" fmla="*/ 400 w 800"/>
                <a:gd name="T11" fmla="*/ 0 h 4307"/>
                <a:gd name="T12" fmla="*/ 467 w 800"/>
                <a:gd name="T13" fmla="*/ 67 h 4307"/>
                <a:gd name="T14" fmla="*/ 800 w 800"/>
                <a:gd name="T15" fmla="*/ 3507 h 4307"/>
                <a:gd name="T16" fmla="*/ 400 w 800"/>
                <a:gd name="T17" fmla="*/ 4307 h 4307"/>
                <a:gd name="T18" fmla="*/ 0 w 800"/>
                <a:gd name="T19" fmla="*/ 3507 h 4307"/>
                <a:gd name="T20" fmla="*/ 800 w 800"/>
                <a:gd name="T21" fmla="*/ 3507 h 4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0" h="4307">
                  <a:moveTo>
                    <a:pt x="467" y="67"/>
                  </a:moveTo>
                  <a:lnTo>
                    <a:pt x="467" y="3640"/>
                  </a:lnTo>
                  <a:cubicBezTo>
                    <a:pt x="467" y="3677"/>
                    <a:pt x="437" y="3707"/>
                    <a:pt x="400" y="3707"/>
                  </a:cubicBezTo>
                  <a:cubicBezTo>
                    <a:pt x="363" y="3707"/>
                    <a:pt x="333" y="3677"/>
                    <a:pt x="333" y="3640"/>
                  </a:cubicBezTo>
                  <a:lnTo>
                    <a:pt x="333" y="67"/>
                  </a:lnTo>
                  <a:cubicBezTo>
                    <a:pt x="333" y="30"/>
                    <a:pt x="363" y="0"/>
                    <a:pt x="400" y="0"/>
                  </a:cubicBezTo>
                  <a:cubicBezTo>
                    <a:pt x="437" y="0"/>
                    <a:pt x="467" y="30"/>
                    <a:pt x="467" y="67"/>
                  </a:cubicBezTo>
                  <a:close/>
                  <a:moveTo>
                    <a:pt x="800" y="3507"/>
                  </a:moveTo>
                  <a:lnTo>
                    <a:pt x="400" y="4307"/>
                  </a:lnTo>
                  <a:lnTo>
                    <a:pt x="0" y="3507"/>
                  </a:lnTo>
                  <a:lnTo>
                    <a:pt x="800" y="3507"/>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38" name="Rectangle 106">
              <a:extLst>
                <a:ext uri="{FF2B5EF4-FFF2-40B4-BE49-F238E27FC236}">
                  <a16:creationId xmlns:a16="http://schemas.microsoft.com/office/drawing/2014/main" id="{A735EC34-F66F-ABAD-864D-8947D5DCCE13}"/>
                </a:ext>
              </a:extLst>
            </p:cNvPr>
            <p:cNvSpPr>
              <a:spLocks noChangeArrowheads="1"/>
            </p:cNvSpPr>
            <p:nvPr/>
          </p:nvSpPr>
          <p:spPr bwMode="auto">
            <a:xfrm>
              <a:off x="1743017" y="2272398"/>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使用</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39" name="Rectangle 107">
              <a:extLst>
                <a:ext uri="{FF2B5EF4-FFF2-40B4-BE49-F238E27FC236}">
                  <a16:creationId xmlns:a16="http://schemas.microsoft.com/office/drawing/2014/main" id="{D4F5EB06-E1BC-6CCA-09CE-AEA35FFC7476}"/>
                </a:ext>
              </a:extLst>
            </p:cNvPr>
            <p:cNvSpPr>
              <a:spLocks noChangeArrowheads="1"/>
            </p:cNvSpPr>
            <p:nvPr/>
          </p:nvSpPr>
          <p:spPr bwMode="auto">
            <a:xfrm>
              <a:off x="1958690" y="2272398"/>
              <a:ext cx="7236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に</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0" name="Rectangle 108">
              <a:extLst>
                <a:ext uri="{FF2B5EF4-FFF2-40B4-BE49-F238E27FC236}">
                  <a16:creationId xmlns:a16="http://schemas.microsoft.com/office/drawing/2014/main" id="{BE820FB7-F51B-1E24-D43A-0094FEB7306C}"/>
                </a:ext>
              </a:extLst>
            </p:cNvPr>
            <p:cNvSpPr>
              <a:spLocks noChangeArrowheads="1"/>
            </p:cNvSpPr>
            <p:nvPr/>
          </p:nvSpPr>
          <p:spPr bwMode="auto">
            <a:xfrm>
              <a:off x="2051423" y="2272398"/>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耐</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1" name="Rectangle 109">
              <a:extLst>
                <a:ext uri="{FF2B5EF4-FFF2-40B4-BE49-F238E27FC236}">
                  <a16:creationId xmlns:a16="http://schemas.microsoft.com/office/drawing/2014/main" id="{C594A438-2D10-F78D-B6FD-358D28F01993}"/>
                </a:ext>
              </a:extLst>
            </p:cNvPr>
            <p:cNvSpPr>
              <a:spLocks noChangeArrowheads="1"/>
            </p:cNvSpPr>
            <p:nvPr/>
          </p:nvSpPr>
          <p:spPr bwMode="auto">
            <a:xfrm>
              <a:off x="2146573" y="2269392"/>
              <a:ext cx="72365"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え</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2" name="Rectangle 110">
              <a:extLst>
                <a:ext uri="{FF2B5EF4-FFF2-40B4-BE49-F238E27FC236}">
                  <a16:creationId xmlns:a16="http://schemas.microsoft.com/office/drawing/2014/main" id="{022AADA4-22F6-803A-10D3-66C772233E2E}"/>
                </a:ext>
              </a:extLst>
            </p:cNvPr>
            <p:cNvSpPr>
              <a:spLocks noChangeArrowheads="1"/>
            </p:cNvSpPr>
            <p:nvPr/>
          </p:nvSpPr>
          <p:spPr bwMode="auto">
            <a:xfrm>
              <a:off x="1741424" y="2355039"/>
              <a:ext cx="81252"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れ</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3" name="Rectangle 111">
              <a:extLst>
                <a:ext uri="{FF2B5EF4-FFF2-40B4-BE49-F238E27FC236}">
                  <a16:creationId xmlns:a16="http://schemas.microsoft.com/office/drawing/2014/main" id="{BF0D6B42-AC74-2097-A3F9-7C9C8EDCAF3B}"/>
                </a:ext>
              </a:extLst>
            </p:cNvPr>
            <p:cNvSpPr>
              <a:spLocks noChangeArrowheads="1"/>
            </p:cNvSpPr>
            <p:nvPr/>
          </p:nvSpPr>
          <p:spPr bwMode="auto">
            <a:xfrm>
              <a:off x="1837423" y="2355039"/>
              <a:ext cx="1536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ない</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4" name="Rectangle 112">
              <a:extLst>
                <a:ext uri="{FF2B5EF4-FFF2-40B4-BE49-F238E27FC236}">
                  <a16:creationId xmlns:a16="http://schemas.microsoft.com/office/drawing/2014/main" id="{598A3C55-CA1B-F7BB-EF24-96C6F152FE73}"/>
                </a:ext>
              </a:extLst>
            </p:cNvPr>
            <p:cNvSpPr>
              <a:spLocks noChangeArrowheads="1"/>
            </p:cNvSpPr>
            <p:nvPr/>
          </p:nvSpPr>
          <p:spPr bwMode="auto">
            <a:xfrm>
              <a:off x="2020683" y="2355039"/>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状態</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45" name="Rectangle 113">
              <a:extLst>
                <a:ext uri="{FF2B5EF4-FFF2-40B4-BE49-F238E27FC236}">
                  <a16:creationId xmlns:a16="http://schemas.microsoft.com/office/drawing/2014/main" id="{A39C4A5D-F40C-419B-9190-2CC7C15F1107}"/>
                </a:ext>
              </a:extLst>
            </p:cNvPr>
            <p:cNvSpPr>
              <a:spLocks noChangeArrowheads="1"/>
            </p:cNvSpPr>
            <p:nvPr/>
          </p:nvSpPr>
          <p:spPr bwMode="auto">
            <a:xfrm>
              <a:off x="2264787" y="2379080"/>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46" name="Group 116">
              <a:extLst>
                <a:ext uri="{FF2B5EF4-FFF2-40B4-BE49-F238E27FC236}">
                  <a16:creationId xmlns:a16="http://schemas.microsoft.com/office/drawing/2014/main" id="{CCD567AA-1278-3412-87CC-C5D34BDE2110}"/>
                </a:ext>
              </a:extLst>
            </p:cNvPr>
            <p:cNvGrpSpPr>
              <a:grpSpLocks/>
            </p:cNvGrpSpPr>
            <p:nvPr/>
          </p:nvGrpSpPr>
          <p:grpSpPr bwMode="auto">
            <a:xfrm>
              <a:off x="3060647" y="2153531"/>
              <a:ext cx="806398" cy="172794"/>
              <a:chOff x="2063" y="1436"/>
              <a:chExt cx="485" cy="115"/>
            </a:xfrm>
          </p:grpSpPr>
          <p:sp>
            <p:nvSpPr>
              <p:cNvPr id="2772" name="Freeform 114">
                <a:extLst>
                  <a:ext uri="{FF2B5EF4-FFF2-40B4-BE49-F238E27FC236}">
                    <a16:creationId xmlns:a16="http://schemas.microsoft.com/office/drawing/2014/main" id="{416EDB97-E6B1-9EC3-3F21-9B0C25D971B5}"/>
                  </a:ext>
                </a:extLst>
              </p:cNvPr>
              <p:cNvSpPr>
                <a:spLocks/>
              </p:cNvSpPr>
              <p:nvPr/>
            </p:nvSpPr>
            <p:spPr bwMode="auto">
              <a:xfrm>
                <a:off x="2063" y="1436"/>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50"/>
                      <a:pt x="101" y="1350"/>
                      <a:pt x="225" y="1350"/>
                    </a:cubicBezTo>
                    <a:lnTo>
                      <a:pt x="3615" y="1350"/>
                    </a:lnTo>
                    <a:cubicBezTo>
                      <a:pt x="3739" y="1350"/>
                      <a:pt x="3840" y="1250"/>
                      <a:pt x="3840" y="1125"/>
                    </a:cubicBezTo>
                    <a:lnTo>
                      <a:pt x="3840" y="225"/>
                    </a:lnTo>
                    <a:cubicBezTo>
                      <a:pt x="3840" y="101"/>
                      <a:pt x="3739" y="0"/>
                      <a:pt x="3615" y="0"/>
                    </a:cubicBezTo>
                    <a:lnTo>
                      <a:pt x="225"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3" name="Freeform 115">
                <a:extLst>
                  <a:ext uri="{FF2B5EF4-FFF2-40B4-BE49-F238E27FC236}">
                    <a16:creationId xmlns:a16="http://schemas.microsoft.com/office/drawing/2014/main" id="{12306495-DBFC-4E8F-9549-FCBECE37432F}"/>
                  </a:ext>
                </a:extLst>
              </p:cNvPr>
              <p:cNvSpPr>
                <a:spLocks/>
              </p:cNvSpPr>
              <p:nvPr/>
            </p:nvSpPr>
            <p:spPr bwMode="auto">
              <a:xfrm>
                <a:off x="2063" y="1436"/>
                <a:ext cx="485" cy="115"/>
              </a:xfrm>
              <a:custGeom>
                <a:avLst/>
                <a:gdLst>
                  <a:gd name="T0" fmla="*/ 225 w 3840"/>
                  <a:gd name="T1" fmla="*/ 0 h 1350"/>
                  <a:gd name="T2" fmla="*/ 0 w 3840"/>
                  <a:gd name="T3" fmla="*/ 225 h 1350"/>
                  <a:gd name="T4" fmla="*/ 0 w 3840"/>
                  <a:gd name="T5" fmla="*/ 1125 h 1350"/>
                  <a:gd name="T6" fmla="*/ 225 w 3840"/>
                  <a:gd name="T7" fmla="*/ 1350 h 1350"/>
                  <a:gd name="T8" fmla="*/ 3615 w 3840"/>
                  <a:gd name="T9" fmla="*/ 1350 h 1350"/>
                  <a:gd name="T10" fmla="*/ 3840 w 3840"/>
                  <a:gd name="T11" fmla="*/ 1125 h 1350"/>
                  <a:gd name="T12" fmla="*/ 3840 w 3840"/>
                  <a:gd name="T13" fmla="*/ 225 h 1350"/>
                  <a:gd name="T14" fmla="*/ 3615 w 3840"/>
                  <a:gd name="T15" fmla="*/ 0 h 1350"/>
                  <a:gd name="T16" fmla="*/ 225 w 3840"/>
                  <a:gd name="T17" fmla="*/ 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1350">
                    <a:moveTo>
                      <a:pt x="225" y="0"/>
                    </a:moveTo>
                    <a:cubicBezTo>
                      <a:pt x="101" y="0"/>
                      <a:pt x="0" y="101"/>
                      <a:pt x="0" y="225"/>
                    </a:cubicBezTo>
                    <a:lnTo>
                      <a:pt x="0" y="1125"/>
                    </a:lnTo>
                    <a:cubicBezTo>
                      <a:pt x="0" y="1250"/>
                      <a:pt x="101" y="1350"/>
                      <a:pt x="225" y="1350"/>
                    </a:cubicBezTo>
                    <a:lnTo>
                      <a:pt x="3615" y="1350"/>
                    </a:lnTo>
                    <a:cubicBezTo>
                      <a:pt x="3739" y="1350"/>
                      <a:pt x="3840" y="1250"/>
                      <a:pt x="3840" y="1125"/>
                    </a:cubicBezTo>
                    <a:lnTo>
                      <a:pt x="3840" y="225"/>
                    </a:lnTo>
                    <a:cubicBezTo>
                      <a:pt x="3840" y="101"/>
                      <a:pt x="3739" y="0"/>
                      <a:pt x="3615" y="0"/>
                    </a:cubicBezTo>
                    <a:lnTo>
                      <a:pt x="22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47" name="Rectangle 117">
              <a:extLst>
                <a:ext uri="{FF2B5EF4-FFF2-40B4-BE49-F238E27FC236}">
                  <a16:creationId xmlns:a16="http://schemas.microsoft.com/office/drawing/2014/main" id="{8502E72F-A804-EF6B-7CED-55120693B6DC}"/>
                </a:ext>
              </a:extLst>
            </p:cNvPr>
            <p:cNvSpPr>
              <a:spLocks noChangeArrowheads="1"/>
            </p:cNvSpPr>
            <p:nvPr/>
          </p:nvSpPr>
          <p:spPr bwMode="auto">
            <a:xfrm>
              <a:off x="3280199" y="2179238"/>
              <a:ext cx="36563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維持管理</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48" name="Rectangle 118">
              <a:extLst>
                <a:ext uri="{FF2B5EF4-FFF2-40B4-BE49-F238E27FC236}">
                  <a16:creationId xmlns:a16="http://schemas.microsoft.com/office/drawing/2014/main" id="{E472538E-9F94-07AE-0509-9A4DF829BF13}"/>
                </a:ext>
              </a:extLst>
            </p:cNvPr>
            <p:cNvSpPr>
              <a:spLocks noChangeArrowheads="1"/>
            </p:cNvSpPr>
            <p:nvPr/>
          </p:nvSpPr>
          <p:spPr bwMode="auto">
            <a:xfrm>
              <a:off x="3744567" y="219877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49" name="Group 121">
              <a:extLst>
                <a:ext uri="{FF2B5EF4-FFF2-40B4-BE49-F238E27FC236}">
                  <a16:creationId xmlns:a16="http://schemas.microsoft.com/office/drawing/2014/main" id="{256A046E-099C-5202-8C20-5FC120CC674A}"/>
                </a:ext>
              </a:extLst>
            </p:cNvPr>
            <p:cNvGrpSpPr>
              <a:grpSpLocks/>
            </p:cNvGrpSpPr>
            <p:nvPr/>
          </p:nvGrpSpPr>
          <p:grpSpPr bwMode="auto">
            <a:xfrm>
              <a:off x="1896774" y="2557718"/>
              <a:ext cx="816374" cy="178804"/>
              <a:chOff x="1363" y="1705"/>
              <a:chExt cx="491" cy="119"/>
            </a:xfrm>
          </p:grpSpPr>
          <p:sp>
            <p:nvSpPr>
              <p:cNvPr id="2770" name="Freeform 119">
                <a:extLst>
                  <a:ext uri="{FF2B5EF4-FFF2-40B4-BE49-F238E27FC236}">
                    <a16:creationId xmlns:a16="http://schemas.microsoft.com/office/drawing/2014/main" id="{A28B629F-5126-BEEF-EDEA-2CCABD69024F}"/>
                  </a:ext>
                </a:extLst>
              </p:cNvPr>
              <p:cNvSpPr>
                <a:spLocks/>
              </p:cNvSpPr>
              <p:nvPr/>
            </p:nvSpPr>
            <p:spPr bwMode="auto">
              <a:xfrm>
                <a:off x="1366" y="1707"/>
                <a:ext cx="485" cy="115"/>
              </a:xfrm>
              <a:custGeom>
                <a:avLst/>
                <a:gdLst>
                  <a:gd name="T0" fmla="*/ 450 w 7680"/>
                  <a:gd name="T1" fmla="*/ 0 h 2700"/>
                  <a:gd name="T2" fmla="*/ 0 w 7680"/>
                  <a:gd name="T3" fmla="*/ 450 h 2700"/>
                  <a:gd name="T4" fmla="*/ 0 w 7680"/>
                  <a:gd name="T5" fmla="*/ 2250 h 2700"/>
                  <a:gd name="T6" fmla="*/ 450 w 7680"/>
                  <a:gd name="T7" fmla="*/ 2700 h 2700"/>
                  <a:gd name="T8" fmla="*/ 7230 w 7680"/>
                  <a:gd name="T9" fmla="*/ 2700 h 2700"/>
                  <a:gd name="T10" fmla="*/ 7680 w 7680"/>
                  <a:gd name="T11" fmla="*/ 2250 h 2700"/>
                  <a:gd name="T12" fmla="*/ 7680 w 7680"/>
                  <a:gd name="T13" fmla="*/ 450 h 2700"/>
                  <a:gd name="T14" fmla="*/ 7230 w 7680"/>
                  <a:gd name="T15" fmla="*/ 0 h 2700"/>
                  <a:gd name="T16" fmla="*/ 450 w 7680"/>
                  <a:gd name="T17"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0" h="2700">
                    <a:moveTo>
                      <a:pt x="450" y="0"/>
                    </a:moveTo>
                    <a:cubicBezTo>
                      <a:pt x="202" y="0"/>
                      <a:pt x="0" y="202"/>
                      <a:pt x="0" y="450"/>
                    </a:cubicBezTo>
                    <a:lnTo>
                      <a:pt x="0" y="2250"/>
                    </a:lnTo>
                    <a:cubicBezTo>
                      <a:pt x="0" y="2499"/>
                      <a:pt x="202" y="2700"/>
                      <a:pt x="450" y="2700"/>
                    </a:cubicBezTo>
                    <a:lnTo>
                      <a:pt x="7230" y="2700"/>
                    </a:lnTo>
                    <a:cubicBezTo>
                      <a:pt x="7479" y="2700"/>
                      <a:pt x="7680" y="2499"/>
                      <a:pt x="7680" y="2250"/>
                    </a:cubicBezTo>
                    <a:lnTo>
                      <a:pt x="7680" y="450"/>
                    </a:lnTo>
                    <a:cubicBezTo>
                      <a:pt x="7680" y="202"/>
                      <a:pt x="7479" y="0"/>
                      <a:pt x="7230" y="0"/>
                    </a:cubicBezTo>
                    <a:lnTo>
                      <a:pt x="450" y="0"/>
                    </a:lnTo>
                    <a:close/>
                  </a:path>
                </a:pathLst>
              </a:custGeom>
              <a:solidFill>
                <a:srgbClr val="FFFFFF"/>
              </a:solidFill>
              <a:ln w="0">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71" name="Freeform 120">
                <a:extLst>
                  <a:ext uri="{FF2B5EF4-FFF2-40B4-BE49-F238E27FC236}">
                    <a16:creationId xmlns:a16="http://schemas.microsoft.com/office/drawing/2014/main" id="{273A9D06-795C-081F-0856-17304FD20798}"/>
                  </a:ext>
                </a:extLst>
              </p:cNvPr>
              <p:cNvSpPr>
                <a:spLocks noEditPoints="1"/>
              </p:cNvSpPr>
              <p:nvPr/>
            </p:nvSpPr>
            <p:spPr bwMode="auto">
              <a:xfrm>
                <a:off x="1363" y="1705"/>
                <a:ext cx="491" cy="119"/>
              </a:xfrm>
              <a:custGeom>
                <a:avLst/>
                <a:gdLst>
                  <a:gd name="T0" fmla="*/ 7180 w 7780"/>
                  <a:gd name="T1" fmla="*/ 2 h 2802"/>
                  <a:gd name="T2" fmla="*/ 6130 w 7780"/>
                  <a:gd name="T3" fmla="*/ 52 h 2802"/>
                  <a:gd name="T4" fmla="*/ 5780 w 7780"/>
                  <a:gd name="T5" fmla="*/ 102 h 2802"/>
                  <a:gd name="T6" fmla="*/ 5830 w 7780"/>
                  <a:gd name="T7" fmla="*/ 52 h 2802"/>
                  <a:gd name="T8" fmla="*/ 4780 w 7780"/>
                  <a:gd name="T9" fmla="*/ 2 h 2802"/>
                  <a:gd name="T10" fmla="*/ 4080 w 7780"/>
                  <a:gd name="T11" fmla="*/ 102 h 2802"/>
                  <a:gd name="T12" fmla="*/ 4380 w 7780"/>
                  <a:gd name="T13" fmla="*/ 102 h 2802"/>
                  <a:gd name="T14" fmla="*/ 3680 w 7780"/>
                  <a:gd name="T15" fmla="*/ 2 h 2802"/>
                  <a:gd name="T16" fmla="*/ 2630 w 7780"/>
                  <a:gd name="T17" fmla="*/ 52 h 2802"/>
                  <a:gd name="T18" fmla="*/ 2280 w 7780"/>
                  <a:gd name="T19" fmla="*/ 102 h 2802"/>
                  <a:gd name="T20" fmla="*/ 2330 w 7780"/>
                  <a:gd name="T21" fmla="*/ 52 h 2802"/>
                  <a:gd name="T22" fmla="*/ 1280 w 7780"/>
                  <a:gd name="T23" fmla="*/ 2 h 2802"/>
                  <a:gd name="T24" fmla="*/ 580 w 7780"/>
                  <a:gd name="T25" fmla="*/ 102 h 2802"/>
                  <a:gd name="T26" fmla="*/ 880 w 7780"/>
                  <a:gd name="T27" fmla="*/ 102 h 2802"/>
                  <a:gd name="T28" fmla="*/ 171 w 7780"/>
                  <a:gd name="T29" fmla="*/ 276 h 2802"/>
                  <a:gd name="T30" fmla="*/ 109 w 7780"/>
                  <a:gd name="T31" fmla="*/ 422 h 2802"/>
                  <a:gd name="T32" fmla="*/ 38 w 7780"/>
                  <a:gd name="T33" fmla="*/ 313 h 2802"/>
                  <a:gd name="T34" fmla="*/ 151 w 7780"/>
                  <a:gd name="T35" fmla="*/ 146 h 2802"/>
                  <a:gd name="T36" fmla="*/ 100 w 7780"/>
                  <a:gd name="T37" fmla="*/ 1117 h 2802"/>
                  <a:gd name="T38" fmla="*/ 100 w 7780"/>
                  <a:gd name="T39" fmla="*/ 817 h 2802"/>
                  <a:gd name="T40" fmla="*/ 0 w 7780"/>
                  <a:gd name="T41" fmla="*/ 1517 h 2802"/>
                  <a:gd name="T42" fmla="*/ 109 w 7780"/>
                  <a:gd name="T43" fmla="*/ 2389 h 2802"/>
                  <a:gd name="T44" fmla="*/ 126 w 7780"/>
                  <a:gd name="T45" fmla="*/ 2552 h 2802"/>
                  <a:gd name="T46" fmla="*/ 10 w 7780"/>
                  <a:gd name="T47" fmla="*/ 2398 h 2802"/>
                  <a:gd name="T48" fmla="*/ 424 w 7780"/>
                  <a:gd name="T49" fmla="*/ 2696 h 2802"/>
                  <a:gd name="T50" fmla="*/ 759 w 7780"/>
                  <a:gd name="T51" fmla="*/ 2752 h 2802"/>
                  <a:gd name="T52" fmla="*/ 395 w 7780"/>
                  <a:gd name="T53" fmla="*/ 2791 h 2802"/>
                  <a:gd name="T54" fmla="*/ 1459 w 7780"/>
                  <a:gd name="T55" fmla="*/ 2752 h 2802"/>
                  <a:gd name="T56" fmla="*/ 1809 w 7780"/>
                  <a:gd name="T57" fmla="*/ 2702 h 2802"/>
                  <a:gd name="T58" fmla="*/ 1759 w 7780"/>
                  <a:gd name="T59" fmla="*/ 2752 h 2802"/>
                  <a:gd name="T60" fmla="*/ 2809 w 7780"/>
                  <a:gd name="T61" fmla="*/ 2802 h 2802"/>
                  <a:gd name="T62" fmla="*/ 3509 w 7780"/>
                  <a:gd name="T63" fmla="*/ 2702 h 2802"/>
                  <a:gd name="T64" fmla="*/ 3209 w 7780"/>
                  <a:gd name="T65" fmla="*/ 2702 h 2802"/>
                  <a:gd name="T66" fmla="*/ 3909 w 7780"/>
                  <a:gd name="T67" fmla="*/ 2802 h 2802"/>
                  <a:gd name="T68" fmla="*/ 4959 w 7780"/>
                  <a:gd name="T69" fmla="*/ 2752 h 2802"/>
                  <a:gd name="T70" fmla="*/ 5309 w 7780"/>
                  <a:gd name="T71" fmla="*/ 2702 h 2802"/>
                  <a:gd name="T72" fmla="*/ 5259 w 7780"/>
                  <a:gd name="T73" fmla="*/ 2752 h 2802"/>
                  <a:gd name="T74" fmla="*/ 6309 w 7780"/>
                  <a:gd name="T75" fmla="*/ 2802 h 2802"/>
                  <a:gd name="T76" fmla="*/ 7009 w 7780"/>
                  <a:gd name="T77" fmla="*/ 2702 h 2802"/>
                  <a:gd name="T78" fmla="*/ 6709 w 7780"/>
                  <a:gd name="T79" fmla="*/ 2702 h 2802"/>
                  <a:gd name="T80" fmla="*/ 7500 w 7780"/>
                  <a:gd name="T81" fmla="*/ 2637 h 2802"/>
                  <a:gd name="T82" fmla="*/ 7685 w 7780"/>
                  <a:gd name="T83" fmla="*/ 2595 h 2802"/>
                  <a:gd name="T84" fmla="*/ 7479 w 7780"/>
                  <a:gd name="T85" fmla="*/ 2761 h 2802"/>
                  <a:gd name="T86" fmla="*/ 7680 w 7780"/>
                  <a:gd name="T87" fmla="*/ 2180 h 2802"/>
                  <a:gd name="T88" fmla="*/ 7730 w 7780"/>
                  <a:gd name="T89" fmla="*/ 2230 h 2802"/>
                  <a:gd name="T90" fmla="*/ 7780 w 7780"/>
                  <a:gd name="T91" fmla="*/ 1180 h 2802"/>
                  <a:gd name="T92" fmla="*/ 7680 w 7780"/>
                  <a:gd name="T93" fmla="*/ 502 h 2802"/>
                  <a:gd name="T94" fmla="*/ 7780 w 7780"/>
                  <a:gd name="T95" fmla="*/ 780 h 2802"/>
                  <a:gd name="T96" fmla="*/ 7509 w 7780"/>
                  <a:gd name="T97" fmla="*/ 173 h 2802"/>
                  <a:gd name="T98" fmla="*/ 7276 w 7780"/>
                  <a:gd name="T99" fmla="*/ 102 h 2802"/>
                  <a:gd name="T100" fmla="*/ 7470 w 7780"/>
                  <a:gd name="T101" fmla="*/ 40 h 2802"/>
                  <a:gd name="T102" fmla="*/ 7584 w 7780"/>
                  <a:gd name="T103" fmla="*/ 172 h 2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0" h="2802">
                    <a:moveTo>
                      <a:pt x="7180" y="102"/>
                    </a:moveTo>
                    <a:lnTo>
                      <a:pt x="6880" y="102"/>
                    </a:lnTo>
                    <a:cubicBezTo>
                      <a:pt x="6853" y="102"/>
                      <a:pt x="6830" y="80"/>
                      <a:pt x="6830" y="52"/>
                    </a:cubicBezTo>
                    <a:cubicBezTo>
                      <a:pt x="6830" y="25"/>
                      <a:pt x="6853" y="2"/>
                      <a:pt x="6880" y="2"/>
                    </a:cubicBezTo>
                    <a:lnTo>
                      <a:pt x="7180" y="2"/>
                    </a:lnTo>
                    <a:cubicBezTo>
                      <a:pt x="7208" y="2"/>
                      <a:pt x="7230" y="25"/>
                      <a:pt x="7230" y="52"/>
                    </a:cubicBezTo>
                    <a:cubicBezTo>
                      <a:pt x="7230" y="80"/>
                      <a:pt x="7208" y="102"/>
                      <a:pt x="7180" y="102"/>
                    </a:cubicBezTo>
                    <a:close/>
                    <a:moveTo>
                      <a:pt x="6480" y="102"/>
                    </a:moveTo>
                    <a:lnTo>
                      <a:pt x="6180" y="102"/>
                    </a:lnTo>
                    <a:cubicBezTo>
                      <a:pt x="6153" y="102"/>
                      <a:pt x="6130" y="80"/>
                      <a:pt x="6130" y="52"/>
                    </a:cubicBezTo>
                    <a:cubicBezTo>
                      <a:pt x="6130" y="25"/>
                      <a:pt x="6153" y="2"/>
                      <a:pt x="6180" y="2"/>
                    </a:cubicBezTo>
                    <a:lnTo>
                      <a:pt x="6480" y="2"/>
                    </a:lnTo>
                    <a:cubicBezTo>
                      <a:pt x="6508" y="2"/>
                      <a:pt x="6530" y="25"/>
                      <a:pt x="6530" y="52"/>
                    </a:cubicBezTo>
                    <a:cubicBezTo>
                      <a:pt x="6530" y="80"/>
                      <a:pt x="6508" y="102"/>
                      <a:pt x="6480" y="102"/>
                    </a:cubicBezTo>
                    <a:close/>
                    <a:moveTo>
                      <a:pt x="5780" y="102"/>
                    </a:moveTo>
                    <a:lnTo>
                      <a:pt x="5480" y="102"/>
                    </a:lnTo>
                    <a:cubicBezTo>
                      <a:pt x="5453" y="102"/>
                      <a:pt x="5430" y="80"/>
                      <a:pt x="5430" y="52"/>
                    </a:cubicBezTo>
                    <a:cubicBezTo>
                      <a:pt x="5430" y="25"/>
                      <a:pt x="5453" y="2"/>
                      <a:pt x="5480" y="2"/>
                    </a:cubicBezTo>
                    <a:lnTo>
                      <a:pt x="5780" y="2"/>
                    </a:lnTo>
                    <a:cubicBezTo>
                      <a:pt x="5808" y="2"/>
                      <a:pt x="5830" y="25"/>
                      <a:pt x="5830" y="52"/>
                    </a:cubicBezTo>
                    <a:cubicBezTo>
                      <a:pt x="5830" y="80"/>
                      <a:pt x="5808" y="102"/>
                      <a:pt x="5780" y="102"/>
                    </a:cubicBezTo>
                    <a:close/>
                    <a:moveTo>
                      <a:pt x="5080" y="102"/>
                    </a:moveTo>
                    <a:lnTo>
                      <a:pt x="4780" y="102"/>
                    </a:lnTo>
                    <a:cubicBezTo>
                      <a:pt x="4753" y="102"/>
                      <a:pt x="4730" y="80"/>
                      <a:pt x="4730" y="52"/>
                    </a:cubicBezTo>
                    <a:cubicBezTo>
                      <a:pt x="4730" y="25"/>
                      <a:pt x="4753" y="2"/>
                      <a:pt x="4780" y="2"/>
                    </a:cubicBezTo>
                    <a:lnTo>
                      <a:pt x="5080" y="2"/>
                    </a:lnTo>
                    <a:cubicBezTo>
                      <a:pt x="5108" y="2"/>
                      <a:pt x="5130" y="25"/>
                      <a:pt x="5130" y="52"/>
                    </a:cubicBezTo>
                    <a:cubicBezTo>
                      <a:pt x="5130" y="80"/>
                      <a:pt x="5108" y="102"/>
                      <a:pt x="5080" y="102"/>
                    </a:cubicBezTo>
                    <a:close/>
                    <a:moveTo>
                      <a:pt x="4380" y="102"/>
                    </a:moveTo>
                    <a:lnTo>
                      <a:pt x="4080" y="102"/>
                    </a:lnTo>
                    <a:cubicBezTo>
                      <a:pt x="4053" y="102"/>
                      <a:pt x="4030" y="80"/>
                      <a:pt x="4030" y="52"/>
                    </a:cubicBezTo>
                    <a:cubicBezTo>
                      <a:pt x="4030" y="25"/>
                      <a:pt x="4053" y="2"/>
                      <a:pt x="4080" y="2"/>
                    </a:cubicBezTo>
                    <a:lnTo>
                      <a:pt x="4380" y="2"/>
                    </a:lnTo>
                    <a:cubicBezTo>
                      <a:pt x="4408" y="2"/>
                      <a:pt x="4430" y="25"/>
                      <a:pt x="4430" y="52"/>
                    </a:cubicBezTo>
                    <a:cubicBezTo>
                      <a:pt x="4430" y="80"/>
                      <a:pt x="4408" y="102"/>
                      <a:pt x="4380" y="102"/>
                    </a:cubicBezTo>
                    <a:close/>
                    <a:moveTo>
                      <a:pt x="3680" y="102"/>
                    </a:moveTo>
                    <a:lnTo>
                      <a:pt x="3380" y="102"/>
                    </a:lnTo>
                    <a:cubicBezTo>
                      <a:pt x="3353" y="102"/>
                      <a:pt x="3330" y="80"/>
                      <a:pt x="3330" y="52"/>
                    </a:cubicBezTo>
                    <a:cubicBezTo>
                      <a:pt x="3330" y="25"/>
                      <a:pt x="3353" y="2"/>
                      <a:pt x="3380" y="2"/>
                    </a:cubicBezTo>
                    <a:lnTo>
                      <a:pt x="3680" y="2"/>
                    </a:lnTo>
                    <a:cubicBezTo>
                      <a:pt x="3708" y="2"/>
                      <a:pt x="3730" y="25"/>
                      <a:pt x="3730" y="52"/>
                    </a:cubicBezTo>
                    <a:cubicBezTo>
                      <a:pt x="3730" y="80"/>
                      <a:pt x="3708" y="102"/>
                      <a:pt x="3680" y="102"/>
                    </a:cubicBezTo>
                    <a:close/>
                    <a:moveTo>
                      <a:pt x="2980" y="102"/>
                    </a:moveTo>
                    <a:lnTo>
                      <a:pt x="2680" y="102"/>
                    </a:lnTo>
                    <a:cubicBezTo>
                      <a:pt x="2653" y="102"/>
                      <a:pt x="2630" y="80"/>
                      <a:pt x="2630" y="52"/>
                    </a:cubicBezTo>
                    <a:cubicBezTo>
                      <a:pt x="2630" y="25"/>
                      <a:pt x="2653" y="2"/>
                      <a:pt x="2680" y="2"/>
                    </a:cubicBezTo>
                    <a:lnTo>
                      <a:pt x="2980" y="2"/>
                    </a:lnTo>
                    <a:cubicBezTo>
                      <a:pt x="3008" y="2"/>
                      <a:pt x="3030" y="25"/>
                      <a:pt x="3030" y="52"/>
                    </a:cubicBezTo>
                    <a:cubicBezTo>
                      <a:pt x="3030" y="80"/>
                      <a:pt x="3008" y="102"/>
                      <a:pt x="2980" y="102"/>
                    </a:cubicBezTo>
                    <a:close/>
                    <a:moveTo>
                      <a:pt x="2280" y="102"/>
                    </a:moveTo>
                    <a:lnTo>
                      <a:pt x="1980" y="102"/>
                    </a:lnTo>
                    <a:cubicBezTo>
                      <a:pt x="1953" y="102"/>
                      <a:pt x="1930" y="80"/>
                      <a:pt x="1930" y="52"/>
                    </a:cubicBezTo>
                    <a:cubicBezTo>
                      <a:pt x="1930" y="25"/>
                      <a:pt x="1953" y="2"/>
                      <a:pt x="1980" y="2"/>
                    </a:cubicBezTo>
                    <a:lnTo>
                      <a:pt x="2280" y="2"/>
                    </a:lnTo>
                    <a:cubicBezTo>
                      <a:pt x="2308" y="2"/>
                      <a:pt x="2330" y="25"/>
                      <a:pt x="2330" y="52"/>
                    </a:cubicBezTo>
                    <a:cubicBezTo>
                      <a:pt x="2330" y="80"/>
                      <a:pt x="2308" y="102"/>
                      <a:pt x="2280" y="102"/>
                    </a:cubicBezTo>
                    <a:close/>
                    <a:moveTo>
                      <a:pt x="1580" y="102"/>
                    </a:moveTo>
                    <a:lnTo>
                      <a:pt x="1280" y="102"/>
                    </a:lnTo>
                    <a:cubicBezTo>
                      <a:pt x="1253" y="102"/>
                      <a:pt x="1230" y="80"/>
                      <a:pt x="1230" y="52"/>
                    </a:cubicBezTo>
                    <a:cubicBezTo>
                      <a:pt x="1230" y="25"/>
                      <a:pt x="1253" y="2"/>
                      <a:pt x="1280" y="2"/>
                    </a:cubicBezTo>
                    <a:lnTo>
                      <a:pt x="1580" y="2"/>
                    </a:lnTo>
                    <a:cubicBezTo>
                      <a:pt x="1608" y="2"/>
                      <a:pt x="1630" y="25"/>
                      <a:pt x="1630" y="52"/>
                    </a:cubicBezTo>
                    <a:cubicBezTo>
                      <a:pt x="1630" y="80"/>
                      <a:pt x="1608" y="102"/>
                      <a:pt x="1580" y="102"/>
                    </a:cubicBezTo>
                    <a:close/>
                    <a:moveTo>
                      <a:pt x="880" y="102"/>
                    </a:moveTo>
                    <a:lnTo>
                      <a:pt x="580" y="102"/>
                    </a:lnTo>
                    <a:cubicBezTo>
                      <a:pt x="553" y="102"/>
                      <a:pt x="530" y="80"/>
                      <a:pt x="530" y="52"/>
                    </a:cubicBezTo>
                    <a:cubicBezTo>
                      <a:pt x="530" y="25"/>
                      <a:pt x="553" y="2"/>
                      <a:pt x="580" y="2"/>
                    </a:cubicBezTo>
                    <a:lnTo>
                      <a:pt x="880" y="2"/>
                    </a:lnTo>
                    <a:cubicBezTo>
                      <a:pt x="908" y="2"/>
                      <a:pt x="930" y="25"/>
                      <a:pt x="930" y="52"/>
                    </a:cubicBezTo>
                    <a:cubicBezTo>
                      <a:pt x="930" y="80"/>
                      <a:pt x="908" y="102"/>
                      <a:pt x="880" y="102"/>
                    </a:cubicBezTo>
                    <a:close/>
                    <a:moveTo>
                      <a:pt x="240" y="202"/>
                    </a:moveTo>
                    <a:lnTo>
                      <a:pt x="214" y="223"/>
                    </a:lnTo>
                    <a:lnTo>
                      <a:pt x="221" y="216"/>
                    </a:lnTo>
                    <a:lnTo>
                      <a:pt x="166" y="283"/>
                    </a:lnTo>
                    <a:lnTo>
                      <a:pt x="171" y="276"/>
                    </a:lnTo>
                    <a:lnTo>
                      <a:pt x="129" y="352"/>
                    </a:lnTo>
                    <a:lnTo>
                      <a:pt x="133" y="342"/>
                    </a:lnTo>
                    <a:lnTo>
                      <a:pt x="107" y="426"/>
                    </a:lnTo>
                    <a:lnTo>
                      <a:pt x="109" y="416"/>
                    </a:lnTo>
                    <a:lnTo>
                      <a:pt x="109" y="422"/>
                    </a:lnTo>
                    <a:cubicBezTo>
                      <a:pt x="106" y="450"/>
                      <a:pt x="81" y="470"/>
                      <a:pt x="54" y="467"/>
                    </a:cubicBezTo>
                    <a:cubicBezTo>
                      <a:pt x="27" y="464"/>
                      <a:pt x="6" y="440"/>
                      <a:pt x="9" y="412"/>
                    </a:cubicBezTo>
                    <a:lnTo>
                      <a:pt x="10" y="407"/>
                    </a:lnTo>
                    <a:cubicBezTo>
                      <a:pt x="10" y="403"/>
                      <a:pt x="11" y="400"/>
                      <a:pt x="12" y="397"/>
                    </a:cubicBezTo>
                    <a:lnTo>
                      <a:pt x="38" y="313"/>
                    </a:lnTo>
                    <a:cubicBezTo>
                      <a:pt x="39" y="309"/>
                      <a:pt x="40" y="306"/>
                      <a:pt x="42" y="303"/>
                    </a:cubicBezTo>
                    <a:lnTo>
                      <a:pt x="84" y="227"/>
                    </a:lnTo>
                    <a:cubicBezTo>
                      <a:pt x="85" y="225"/>
                      <a:pt x="87" y="222"/>
                      <a:pt x="89" y="220"/>
                    </a:cubicBezTo>
                    <a:lnTo>
                      <a:pt x="144" y="153"/>
                    </a:lnTo>
                    <a:cubicBezTo>
                      <a:pt x="146" y="150"/>
                      <a:pt x="148" y="148"/>
                      <a:pt x="151" y="146"/>
                    </a:cubicBezTo>
                    <a:lnTo>
                      <a:pt x="176" y="125"/>
                    </a:lnTo>
                    <a:cubicBezTo>
                      <a:pt x="198" y="107"/>
                      <a:pt x="229" y="111"/>
                      <a:pt x="247" y="132"/>
                    </a:cubicBezTo>
                    <a:cubicBezTo>
                      <a:pt x="264" y="153"/>
                      <a:pt x="261" y="185"/>
                      <a:pt x="240" y="202"/>
                    </a:cubicBezTo>
                    <a:close/>
                    <a:moveTo>
                      <a:pt x="100" y="817"/>
                    </a:moveTo>
                    <a:lnTo>
                      <a:pt x="100" y="1117"/>
                    </a:lnTo>
                    <a:cubicBezTo>
                      <a:pt x="100" y="1144"/>
                      <a:pt x="78" y="1167"/>
                      <a:pt x="50" y="1167"/>
                    </a:cubicBezTo>
                    <a:cubicBezTo>
                      <a:pt x="23" y="1167"/>
                      <a:pt x="0" y="1144"/>
                      <a:pt x="0" y="1117"/>
                    </a:cubicBezTo>
                    <a:lnTo>
                      <a:pt x="0" y="817"/>
                    </a:lnTo>
                    <a:cubicBezTo>
                      <a:pt x="0" y="789"/>
                      <a:pt x="23" y="767"/>
                      <a:pt x="50" y="767"/>
                    </a:cubicBezTo>
                    <a:cubicBezTo>
                      <a:pt x="78" y="767"/>
                      <a:pt x="100" y="789"/>
                      <a:pt x="100" y="817"/>
                    </a:cubicBezTo>
                    <a:close/>
                    <a:moveTo>
                      <a:pt x="100" y="1517"/>
                    </a:moveTo>
                    <a:lnTo>
                      <a:pt x="100" y="1817"/>
                    </a:lnTo>
                    <a:cubicBezTo>
                      <a:pt x="100" y="1844"/>
                      <a:pt x="78" y="1867"/>
                      <a:pt x="50" y="1867"/>
                    </a:cubicBezTo>
                    <a:cubicBezTo>
                      <a:pt x="23" y="1867"/>
                      <a:pt x="0" y="1844"/>
                      <a:pt x="0" y="1817"/>
                    </a:cubicBezTo>
                    <a:lnTo>
                      <a:pt x="0" y="1517"/>
                    </a:lnTo>
                    <a:cubicBezTo>
                      <a:pt x="0" y="1489"/>
                      <a:pt x="23" y="1467"/>
                      <a:pt x="50" y="1467"/>
                    </a:cubicBezTo>
                    <a:cubicBezTo>
                      <a:pt x="78" y="1467"/>
                      <a:pt x="100" y="1489"/>
                      <a:pt x="100" y="1517"/>
                    </a:cubicBezTo>
                    <a:close/>
                    <a:moveTo>
                      <a:pt x="100" y="2217"/>
                    </a:moveTo>
                    <a:lnTo>
                      <a:pt x="100" y="2302"/>
                    </a:lnTo>
                    <a:lnTo>
                      <a:pt x="109" y="2389"/>
                    </a:lnTo>
                    <a:lnTo>
                      <a:pt x="107" y="2379"/>
                    </a:lnTo>
                    <a:lnTo>
                      <a:pt x="133" y="2463"/>
                    </a:lnTo>
                    <a:lnTo>
                      <a:pt x="129" y="2454"/>
                    </a:lnTo>
                    <a:lnTo>
                      <a:pt x="146" y="2484"/>
                    </a:lnTo>
                    <a:cubicBezTo>
                      <a:pt x="159" y="2508"/>
                      <a:pt x="150" y="2539"/>
                      <a:pt x="126" y="2552"/>
                    </a:cubicBezTo>
                    <a:cubicBezTo>
                      <a:pt x="102" y="2565"/>
                      <a:pt x="71" y="2556"/>
                      <a:pt x="58" y="2532"/>
                    </a:cubicBezTo>
                    <a:lnTo>
                      <a:pt x="42" y="2501"/>
                    </a:lnTo>
                    <a:cubicBezTo>
                      <a:pt x="40" y="2498"/>
                      <a:pt x="39" y="2495"/>
                      <a:pt x="38" y="2492"/>
                    </a:cubicBezTo>
                    <a:lnTo>
                      <a:pt x="12" y="2408"/>
                    </a:lnTo>
                    <a:cubicBezTo>
                      <a:pt x="11" y="2405"/>
                      <a:pt x="10" y="2402"/>
                      <a:pt x="10" y="2398"/>
                    </a:cubicBezTo>
                    <a:lnTo>
                      <a:pt x="0" y="2302"/>
                    </a:lnTo>
                    <a:lnTo>
                      <a:pt x="0" y="2217"/>
                    </a:lnTo>
                    <a:cubicBezTo>
                      <a:pt x="0" y="2189"/>
                      <a:pt x="23" y="2167"/>
                      <a:pt x="50" y="2167"/>
                    </a:cubicBezTo>
                    <a:cubicBezTo>
                      <a:pt x="78" y="2167"/>
                      <a:pt x="100" y="2189"/>
                      <a:pt x="100" y="2217"/>
                    </a:cubicBezTo>
                    <a:close/>
                    <a:moveTo>
                      <a:pt x="424" y="2696"/>
                    </a:moveTo>
                    <a:lnTo>
                      <a:pt x="424" y="2696"/>
                    </a:lnTo>
                    <a:lnTo>
                      <a:pt x="414" y="2694"/>
                    </a:lnTo>
                    <a:lnTo>
                      <a:pt x="505" y="2703"/>
                    </a:lnTo>
                    <a:lnTo>
                      <a:pt x="709" y="2702"/>
                    </a:lnTo>
                    <a:cubicBezTo>
                      <a:pt x="736" y="2702"/>
                      <a:pt x="759" y="2725"/>
                      <a:pt x="759" y="2752"/>
                    </a:cubicBezTo>
                    <a:cubicBezTo>
                      <a:pt x="759" y="2780"/>
                      <a:pt x="736" y="2802"/>
                      <a:pt x="709" y="2802"/>
                    </a:cubicBezTo>
                    <a:lnTo>
                      <a:pt x="496" y="2802"/>
                    </a:lnTo>
                    <a:lnTo>
                      <a:pt x="405" y="2793"/>
                    </a:lnTo>
                    <a:cubicBezTo>
                      <a:pt x="401" y="2793"/>
                      <a:pt x="398" y="2792"/>
                      <a:pt x="395" y="2791"/>
                    </a:cubicBezTo>
                    <a:lnTo>
                      <a:pt x="395" y="2791"/>
                    </a:lnTo>
                    <a:cubicBezTo>
                      <a:pt x="368" y="2783"/>
                      <a:pt x="353" y="2755"/>
                      <a:pt x="361" y="2729"/>
                    </a:cubicBezTo>
                    <a:cubicBezTo>
                      <a:pt x="370" y="2702"/>
                      <a:pt x="398" y="2687"/>
                      <a:pt x="424" y="2696"/>
                    </a:cubicBezTo>
                    <a:close/>
                    <a:moveTo>
                      <a:pt x="1109" y="2702"/>
                    </a:moveTo>
                    <a:lnTo>
                      <a:pt x="1409" y="2702"/>
                    </a:lnTo>
                    <a:cubicBezTo>
                      <a:pt x="1436" y="2702"/>
                      <a:pt x="1459" y="2725"/>
                      <a:pt x="1459" y="2752"/>
                    </a:cubicBezTo>
                    <a:cubicBezTo>
                      <a:pt x="1459" y="2780"/>
                      <a:pt x="1436" y="2802"/>
                      <a:pt x="1409" y="2802"/>
                    </a:cubicBezTo>
                    <a:lnTo>
                      <a:pt x="1109" y="2802"/>
                    </a:lnTo>
                    <a:cubicBezTo>
                      <a:pt x="1081" y="2802"/>
                      <a:pt x="1059" y="2780"/>
                      <a:pt x="1059" y="2752"/>
                    </a:cubicBezTo>
                    <a:cubicBezTo>
                      <a:pt x="1059" y="2725"/>
                      <a:pt x="1081" y="2702"/>
                      <a:pt x="1109" y="2702"/>
                    </a:cubicBezTo>
                    <a:close/>
                    <a:moveTo>
                      <a:pt x="1809" y="2702"/>
                    </a:moveTo>
                    <a:lnTo>
                      <a:pt x="2109" y="2702"/>
                    </a:lnTo>
                    <a:cubicBezTo>
                      <a:pt x="2136" y="2702"/>
                      <a:pt x="2159" y="2725"/>
                      <a:pt x="2159" y="2752"/>
                    </a:cubicBezTo>
                    <a:cubicBezTo>
                      <a:pt x="2159" y="2780"/>
                      <a:pt x="2136" y="2802"/>
                      <a:pt x="2109" y="2802"/>
                    </a:cubicBezTo>
                    <a:lnTo>
                      <a:pt x="1809" y="2802"/>
                    </a:lnTo>
                    <a:cubicBezTo>
                      <a:pt x="1781" y="2802"/>
                      <a:pt x="1759" y="2780"/>
                      <a:pt x="1759" y="2752"/>
                    </a:cubicBezTo>
                    <a:cubicBezTo>
                      <a:pt x="1759" y="2725"/>
                      <a:pt x="1781" y="2702"/>
                      <a:pt x="1809" y="2702"/>
                    </a:cubicBezTo>
                    <a:close/>
                    <a:moveTo>
                      <a:pt x="2509" y="2702"/>
                    </a:moveTo>
                    <a:lnTo>
                      <a:pt x="2809" y="2702"/>
                    </a:lnTo>
                    <a:cubicBezTo>
                      <a:pt x="2836" y="2702"/>
                      <a:pt x="2859" y="2725"/>
                      <a:pt x="2859" y="2752"/>
                    </a:cubicBezTo>
                    <a:cubicBezTo>
                      <a:pt x="2859" y="2780"/>
                      <a:pt x="2836" y="2802"/>
                      <a:pt x="2809" y="2802"/>
                    </a:cubicBezTo>
                    <a:lnTo>
                      <a:pt x="2509" y="2802"/>
                    </a:lnTo>
                    <a:cubicBezTo>
                      <a:pt x="2481" y="2802"/>
                      <a:pt x="2459" y="2780"/>
                      <a:pt x="2459" y="2752"/>
                    </a:cubicBezTo>
                    <a:cubicBezTo>
                      <a:pt x="2459" y="2725"/>
                      <a:pt x="2481" y="2702"/>
                      <a:pt x="2509" y="2702"/>
                    </a:cubicBezTo>
                    <a:close/>
                    <a:moveTo>
                      <a:pt x="3209" y="2702"/>
                    </a:moveTo>
                    <a:lnTo>
                      <a:pt x="3509" y="2702"/>
                    </a:lnTo>
                    <a:cubicBezTo>
                      <a:pt x="3536" y="2702"/>
                      <a:pt x="3559" y="2725"/>
                      <a:pt x="3559" y="2752"/>
                    </a:cubicBezTo>
                    <a:cubicBezTo>
                      <a:pt x="3559" y="2780"/>
                      <a:pt x="3536" y="2802"/>
                      <a:pt x="3509" y="2802"/>
                    </a:cubicBezTo>
                    <a:lnTo>
                      <a:pt x="3209" y="2802"/>
                    </a:lnTo>
                    <a:cubicBezTo>
                      <a:pt x="3181" y="2802"/>
                      <a:pt x="3159" y="2780"/>
                      <a:pt x="3159" y="2752"/>
                    </a:cubicBezTo>
                    <a:cubicBezTo>
                      <a:pt x="3159" y="2725"/>
                      <a:pt x="3181" y="2702"/>
                      <a:pt x="3209" y="2702"/>
                    </a:cubicBezTo>
                    <a:close/>
                    <a:moveTo>
                      <a:pt x="3909" y="2702"/>
                    </a:moveTo>
                    <a:lnTo>
                      <a:pt x="4209" y="2702"/>
                    </a:lnTo>
                    <a:cubicBezTo>
                      <a:pt x="4236" y="2702"/>
                      <a:pt x="4259" y="2725"/>
                      <a:pt x="4259" y="2752"/>
                    </a:cubicBezTo>
                    <a:cubicBezTo>
                      <a:pt x="4259" y="2780"/>
                      <a:pt x="4236" y="2802"/>
                      <a:pt x="4209" y="2802"/>
                    </a:cubicBezTo>
                    <a:lnTo>
                      <a:pt x="3909" y="2802"/>
                    </a:lnTo>
                    <a:cubicBezTo>
                      <a:pt x="3881" y="2802"/>
                      <a:pt x="3859" y="2780"/>
                      <a:pt x="3859" y="2752"/>
                    </a:cubicBezTo>
                    <a:cubicBezTo>
                      <a:pt x="3859" y="2725"/>
                      <a:pt x="3881" y="2702"/>
                      <a:pt x="3909" y="2702"/>
                    </a:cubicBezTo>
                    <a:close/>
                    <a:moveTo>
                      <a:pt x="4609" y="2702"/>
                    </a:moveTo>
                    <a:lnTo>
                      <a:pt x="4909" y="2702"/>
                    </a:lnTo>
                    <a:cubicBezTo>
                      <a:pt x="4936" y="2702"/>
                      <a:pt x="4959" y="2725"/>
                      <a:pt x="4959" y="2752"/>
                    </a:cubicBezTo>
                    <a:cubicBezTo>
                      <a:pt x="4959" y="2780"/>
                      <a:pt x="4936" y="2802"/>
                      <a:pt x="4909" y="2802"/>
                    </a:cubicBezTo>
                    <a:lnTo>
                      <a:pt x="4609" y="2802"/>
                    </a:lnTo>
                    <a:cubicBezTo>
                      <a:pt x="4581" y="2802"/>
                      <a:pt x="4559" y="2780"/>
                      <a:pt x="4559" y="2752"/>
                    </a:cubicBezTo>
                    <a:cubicBezTo>
                      <a:pt x="4559" y="2725"/>
                      <a:pt x="4581" y="2702"/>
                      <a:pt x="4609" y="2702"/>
                    </a:cubicBezTo>
                    <a:close/>
                    <a:moveTo>
                      <a:pt x="5309" y="2702"/>
                    </a:moveTo>
                    <a:lnTo>
                      <a:pt x="5609" y="2702"/>
                    </a:lnTo>
                    <a:cubicBezTo>
                      <a:pt x="5636" y="2702"/>
                      <a:pt x="5659" y="2725"/>
                      <a:pt x="5659" y="2752"/>
                    </a:cubicBezTo>
                    <a:cubicBezTo>
                      <a:pt x="5659" y="2780"/>
                      <a:pt x="5636" y="2802"/>
                      <a:pt x="5609" y="2802"/>
                    </a:cubicBezTo>
                    <a:lnTo>
                      <a:pt x="5309" y="2802"/>
                    </a:lnTo>
                    <a:cubicBezTo>
                      <a:pt x="5281" y="2802"/>
                      <a:pt x="5259" y="2780"/>
                      <a:pt x="5259" y="2752"/>
                    </a:cubicBezTo>
                    <a:cubicBezTo>
                      <a:pt x="5259" y="2725"/>
                      <a:pt x="5281" y="2702"/>
                      <a:pt x="5309" y="2702"/>
                    </a:cubicBezTo>
                    <a:close/>
                    <a:moveTo>
                      <a:pt x="6009" y="2702"/>
                    </a:moveTo>
                    <a:lnTo>
                      <a:pt x="6309" y="2702"/>
                    </a:lnTo>
                    <a:cubicBezTo>
                      <a:pt x="6336" y="2702"/>
                      <a:pt x="6359" y="2725"/>
                      <a:pt x="6359" y="2752"/>
                    </a:cubicBezTo>
                    <a:cubicBezTo>
                      <a:pt x="6359" y="2780"/>
                      <a:pt x="6336" y="2802"/>
                      <a:pt x="6309" y="2802"/>
                    </a:cubicBezTo>
                    <a:lnTo>
                      <a:pt x="6009" y="2802"/>
                    </a:lnTo>
                    <a:cubicBezTo>
                      <a:pt x="5981" y="2802"/>
                      <a:pt x="5959" y="2780"/>
                      <a:pt x="5959" y="2752"/>
                    </a:cubicBezTo>
                    <a:cubicBezTo>
                      <a:pt x="5959" y="2725"/>
                      <a:pt x="5981" y="2702"/>
                      <a:pt x="6009" y="2702"/>
                    </a:cubicBezTo>
                    <a:close/>
                    <a:moveTo>
                      <a:pt x="6709" y="2702"/>
                    </a:moveTo>
                    <a:lnTo>
                      <a:pt x="7009" y="2702"/>
                    </a:lnTo>
                    <a:cubicBezTo>
                      <a:pt x="7036" y="2702"/>
                      <a:pt x="7059" y="2725"/>
                      <a:pt x="7059" y="2752"/>
                    </a:cubicBezTo>
                    <a:cubicBezTo>
                      <a:pt x="7059" y="2780"/>
                      <a:pt x="7036" y="2802"/>
                      <a:pt x="7009" y="2802"/>
                    </a:cubicBezTo>
                    <a:lnTo>
                      <a:pt x="6709" y="2802"/>
                    </a:lnTo>
                    <a:cubicBezTo>
                      <a:pt x="6681" y="2802"/>
                      <a:pt x="6659" y="2780"/>
                      <a:pt x="6659" y="2752"/>
                    </a:cubicBezTo>
                    <a:cubicBezTo>
                      <a:pt x="6659" y="2725"/>
                      <a:pt x="6681" y="2702"/>
                      <a:pt x="6709" y="2702"/>
                    </a:cubicBezTo>
                    <a:close/>
                    <a:moveTo>
                      <a:pt x="7392" y="2685"/>
                    </a:moveTo>
                    <a:lnTo>
                      <a:pt x="7441" y="2670"/>
                    </a:lnTo>
                    <a:lnTo>
                      <a:pt x="7432" y="2674"/>
                    </a:lnTo>
                    <a:lnTo>
                      <a:pt x="7509" y="2632"/>
                    </a:lnTo>
                    <a:lnTo>
                      <a:pt x="7500" y="2637"/>
                    </a:lnTo>
                    <a:lnTo>
                      <a:pt x="7566" y="2582"/>
                    </a:lnTo>
                    <a:lnTo>
                      <a:pt x="7560" y="2588"/>
                    </a:lnTo>
                    <a:lnTo>
                      <a:pt x="7608" y="2531"/>
                    </a:lnTo>
                    <a:cubicBezTo>
                      <a:pt x="7626" y="2509"/>
                      <a:pt x="7657" y="2507"/>
                      <a:pt x="7679" y="2524"/>
                    </a:cubicBezTo>
                    <a:cubicBezTo>
                      <a:pt x="7700" y="2542"/>
                      <a:pt x="7703" y="2573"/>
                      <a:pt x="7685" y="2595"/>
                    </a:cubicBezTo>
                    <a:lnTo>
                      <a:pt x="7637" y="2652"/>
                    </a:lnTo>
                    <a:cubicBezTo>
                      <a:pt x="7635" y="2655"/>
                      <a:pt x="7633" y="2657"/>
                      <a:pt x="7630" y="2659"/>
                    </a:cubicBezTo>
                    <a:lnTo>
                      <a:pt x="7564" y="2714"/>
                    </a:lnTo>
                    <a:cubicBezTo>
                      <a:pt x="7562" y="2716"/>
                      <a:pt x="7559" y="2718"/>
                      <a:pt x="7556" y="2719"/>
                    </a:cubicBezTo>
                    <a:lnTo>
                      <a:pt x="7479" y="2761"/>
                    </a:lnTo>
                    <a:cubicBezTo>
                      <a:pt x="7476" y="2763"/>
                      <a:pt x="7473" y="2764"/>
                      <a:pt x="7470" y="2765"/>
                    </a:cubicBezTo>
                    <a:lnTo>
                      <a:pt x="7421" y="2780"/>
                    </a:lnTo>
                    <a:cubicBezTo>
                      <a:pt x="7395" y="2788"/>
                      <a:pt x="7367" y="2774"/>
                      <a:pt x="7359" y="2747"/>
                    </a:cubicBezTo>
                    <a:cubicBezTo>
                      <a:pt x="7351" y="2721"/>
                      <a:pt x="7366" y="2693"/>
                      <a:pt x="7392" y="2685"/>
                    </a:cubicBezTo>
                    <a:close/>
                    <a:moveTo>
                      <a:pt x="7680" y="2180"/>
                    </a:moveTo>
                    <a:lnTo>
                      <a:pt x="7680" y="1880"/>
                    </a:lnTo>
                    <a:cubicBezTo>
                      <a:pt x="7680" y="1853"/>
                      <a:pt x="7703" y="1830"/>
                      <a:pt x="7730" y="1830"/>
                    </a:cubicBezTo>
                    <a:cubicBezTo>
                      <a:pt x="7758" y="1830"/>
                      <a:pt x="7780" y="1853"/>
                      <a:pt x="7780" y="1880"/>
                    </a:cubicBezTo>
                    <a:lnTo>
                      <a:pt x="7780" y="2180"/>
                    </a:lnTo>
                    <a:cubicBezTo>
                      <a:pt x="7780" y="2208"/>
                      <a:pt x="7758" y="2230"/>
                      <a:pt x="7730" y="2230"/>
                    </a:cubicBezTo>
                    <a:cubicBezTo>
                      <a:pt x="7703" y="2230"/>
                      <a:pt x="7680" y="2208"/>
                      <a:pt x="7680" y="2180"/>
                    </a:cubicBezTo>
                    <a:close/>
                    <a:moveTo>
                      <a:pt x="7680" y="1480"/>
                    </a:moveTo>
                    <a:lnTo>
                      <a:pt x="7680" y="1180"/>
                    </a:lnTo>
                    <a:cubicBezTo>
                      <a:pt x="7680" y="1153"/>
                      <a:pt x="7703" y="1130"/>
                      <a:pt x="7730" y="1130"/>
                    </a:cubicBezTo>
                    <a:cubicBezTo>
                      <a:pt x="7758" y="1130"/>
                      <a:pt x="7780" y="1153"/>
                      <a:pt x="7780" y="1180"/>
                    </a:cubicBezTo>
                    <a:lnTo>
                      <a:pt x="7780" y="1480"/>
                    </a:lnTo>
                    <a:cubicBezTo>
                      <a:pt x="7780" y="1508"/>
                      <a:pt x="7758" y="1530"/>
                      <a:pt x="7730" y="1530"/>
                    </a:cubicBezTo>
                    <a:cubicBezTo>
                      <a:pt x="7703" y="1530"/>
                      <a:pt x="7680" y="1508"/>
                      <a:pt x="7680" y="1480"/>
                    </a:cubicBezTo>
                    <a:close/>
                    <a:moveTo>
                      <a:pt x="7680" y="780"/>
                    </a:moveTo>
                    <a:lnTo>
                      <a:pt x="7680" y="502"/>
                    </a:lnTo>
                    <a:lnTo>
                      <a:pt x="7679" y="485"/>
                    </a:lnTo>
                    <a:cubicBezTo>
                      <a:pt x="7676" y="458"/>
                      <a:pt x="7696" y="433"/>
                      <a:pt x="7723" y="430"/>
                    </a:cubicBezTo>
                    <a:cubicBezTo>
                      <a:pt x="7751" y="428"/>
                      <a:pt x="7775" y="448"/>
                      <a:pt x="7778" y="475"/>
                    </a:cubicBezTo>
                    <a:lnTo>
                      <a:pt x="7780" y="502"/>
                    </a:lnTo>
                    <a:lnTo>
                      <a:pt x="7780" y="780"/>
                    </a:lnTo>
                    <a:cubicBezTo>
                      <a:pt x="7780" y="808"/>
                      <a:pt x="7758" y="830"/>
                      <a:pt x="7730" y="830"/>
                    </a:cubicBezTo>
                    <a:cubicBezTo>
                      <a:pt x="7703" y="830"/>
                      <a:pt x="7680" y="808"/>
                      <a:pt x="7680" y="780"/>
                    </a:cubicBezTo>
                    <a:close/>
                    <a:moveTo>
                      <a:pt x="7513" y="178"/>
                    </a:moveTo>
                    <a:lnTo>
                      <a:pt x="7500" y="168"/>
                    </a:lnTo>
                    <a:lnTo>
                      <a:pt x="7509" y="173"/>
                    </a:lnTo>
                    <a:lnTo>
                      <a:pt x="7432" y="131"/>
                    </a:lnTo>
                    <a:lnTo>
                      <a:pt x="7441" y="135"/>
                    </a:lnTo>
                    <a:lnTo>
                      <a:pt x="7357" y="109"/>
                    </a:lnTo>
                    <a:lnTo>
                      <a:pt x="7367" y="111"/>
                    </a:lnTo>
                    <a:lnTo>
                      <a:pt x="7276" y="102"/>
                    </a:lnTo>
                    <a:cubicBezTo>
                      <a:pt x="7248" y="100"/>
                      <a:pt x="7228" y="75"/>
                      <a:pt x="7231" y="48"/>
                    </a:cubicBezTo>
                    <a:cubicBezTo>
                      <a:pt x="7233" y="20"/>
                      <a:pt x="7258" y="0"/>
                      <a:pt x="7285" y="3"/>
                    </a:cubicBezTo>
                    <a:lnTo>
                      <a:pt x="7376" y="12"/>
                    </a:lnTo>
                    <a:cubicBezTo>
                      <a:pt x="7380" y="12"/>
                      <a:pt x="7383" y="13"/>
                      <a:pt x="7386" y="14"/>
                    </a:cubicBezTo>
                    <a:lnTo>
                      <a:pt x="7470" y="40"/>
                    </a:lnTo>
                    <a:cubicBezTo>
                      <a:pt x="7473" y="41"/>
                      <a:pt x="7476" y="42"/>
                      <a:pt x="7479" y="44"/>
                    </a:cubicBezTo>
                    <a:lnTo>
                      <a:pt x="7556" y="86"/>
                    </a:lnTo>
                    <a:cubicBezTo>
                      <a:pt x="7559" y="87"/>
                      <a:pt x="7562" y="89"/>
                      <a:pt x="7564" y="91"/>
                    </a:cubicBezTo>
                    <a:lnTo>
                      <a:pt x="7577" y="102"/>
                    </a:lnTo>
                    <a:cubicBezTo>
                      <a:pt x="7598" y="119"/>
                      <a:pt x="7601" y="151"/>
                      <a:pt x="7584" y="172"/>
                    </a:cubicBezTo>
                    <a:cubicBezTo>
                      <a:pt x="7566" y="193"/>
                      <a:pt x="7534" y="196"/>
                      <a:pt x="7513" y="178"/>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50" name="Rectangle 122">
              <a:extLst>
                <a:ext uri="{FF2B5EF4-FFF2-40B4-BE49-F238E27FC236}">
                  <a16:creationId xmlns:a16="http://schemas.microsoft.com/office/drawing/2014/main" id="{8069D8AD-72EB-5DC5-02D9-691C76F9799C}"/>
                </a:ext>
              </a:extLst>
            </p:cNvPr>
            <p:cNvSpPr>
              <a:spLocks noChangeArrowheads="1"/>
            </p:cNvSpPr>
            <p:nvPr/>
          </p:nvSpPr>
          <p:spPr bwMode="auto">
            <a:xfrm>
              <a:off x="2190275" y="2593944"/>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撤去</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51" name="Rectangle 123">
              <a:extLst>
                <a:ext uri="{FF2B5EF4-FFF2-40B4-BE49-F238E27FC236}">
                  <a16:creationId xmlns:a16="http://schemas.microsoft.com/office/drawing/2014/main" id="{3C204BA1-B57D-9294-BA66-51B12ABC8F22}"/>
                </a:ext>
              </a:extLst>
            </p:cNvPr>
            <p:cNvSpPr>
              <a:spLocks noChangeArrowheads="1"/>
            </p:cNvSpPr>
            <p:nvPr/>
          </p:nvSpPr>
          <p:spPr bwMode="auto">
            <a:xfrm>
              <a:off x="2446018" y="260446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752" name="Group 126">
              <a:extLst>
                <a:ext uri="{FF2B5EF4-FFF2-40B4-BE49-F238E27FC236}">
                  <a16:creationId xmlns:a16="http://schemas.microsoft.com/office/drawing/2014/main" id="{089A7913-C067-FB88-2807-9BC07BE192E4}"/>
                </a:ext>
              </a:extLst>
            </p:cNvPr>
            <p:cNvGrpSpPr>
              <a:grpSpLocks/>
            </p:cNvGrpSpPr>
            <p:nvPr/>
          </p:nvGrpSpPr>
          <p:grpSpPr bwMode="auto">
            <a:xfrm>
              <a:off x="2199381" y="2206120"/>
              <a:ext cx="189545" cy="82641"/>
              <a:chOff x="1545" y="1471"/>
              <a:chExt cx="114" cy="55"/>
            </a:xfrm>
          </p:grpSpPr>
          <p:sp>
            <p:nvSpPr>
              <p:cNvPr id="2768" name="Freeform 124">
                <a:extLst>
                  <a:ext uri="{FF2B5EF4-FFF2-40B4-BE49-F238E27FC236}">
                    <a16:creationId xmlns:a16="http://schemas.microsoft.com/office/drawing/2014/main" id="{B1D45956-20F6-137A-EE1F-CE6D54D7EB35}"/>
                  </a:ext>
                </a:extLst>
              </p:cNvPr>
              <p:cNvSpPr>
                <a:spLocks/>
              </p:cNvSpPr>
              <p:nvPr/>
            </p:nvSpPr>
            <p:spPr bwMode="auto">
              <a:xfrm>
                <a:off x="1545" y="1471"/>
                <a:ext cx="114" cy="55"/>
              </a:xfrm>
              <a:custGeom>
                <a:avLst/>
                <a:gdLst>
                  <a:gd name="T0" fmla="*/ 57 w 114"/>
                  <a:gd name="T1" fmla="*/ 0 h 55"/>
                  <a:gd name="T2" fmla="*/ 0 w 114"/>
                  <a:gd name="T3" fmla="*/ 27 h 55"/>
                  <a:gd name="T4" fmla="*/ 57 w 114"/>
                  <a:gd name="T5" fmla="*/ 55 h 55"/>
                  <a:gd name="T6" fmla="*/ 114 w 114"/>
                  <a:gd name="T7" fmla="*/ 27 h 55"/>
                  <a:gd name="T8" fmla="*/ 57 w 114"/>
                  <a:gd name="T9" fmla="*/ 0 h 55"/>
                </a:gdLst>
                <a:ahLst/>
                <a:cxnLst>
                  <a:cxn ang="0">
                    <a:pos x="T0" y="T1"/>
                  </a:cxn>
                  <a:cxn ang="0">
                    <a:pos x="T2" y="T3"/>
                  </a:cxn>
                  <a:cxn ang="0">
                    <a:pos x="T4" y="T5"/>
                  </a:cxn>
                  <a:cxn ang="0">
                    <a:pos x="T6" y="T7"/>
                  </a:cxn>
                  <a:cxn ang="0">
                    <a:pos x="T8" y="T9"/>
                  </a:cxn>
                </a:cxnLst>
                <a:rect l="0" t="0" r="r" b="b"/>
                <a:pathLst>
                  <a:path w="114" h="55">
                    <a:moveTo>
                      <a:pt x="57" y="0"/>
                    </a:moveTo>
                    <a:lnTo>
                      <a:pt x="0" y="27"/>
                    </a:lnTo>
                    <a:lnTo>
                      <a:pt x="57" y="55"/>
                    </a:lnTo>
                    <a:lnTo>
                      <a:pt x="114" y="27"/>
                    </a:lnTo>
                    <a:lnTo>
                      <a:pt x="57"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69" name="Freeform 125">
                <a:extLst>
                  <a:ext uri="{FF2B5EF4-FFF2-40B4-BE49-F238E27FC236}">
                    <a16:creationId xmlns:a16="http://schemas.microsoft.com/office/drawing/2014/main" id="{312D6D01-3270-A4C0-1144-EFB1FA20A83D}"/>
                  </a:ext>
                </a:extLst>
              </p:cNvPr>
              <p:cNvSpPr>
                <a:spLocks/>
              </p:cNvSpPr>
              <p:nvPr/>
            </p:nvSpPr>
            <p:spPr bwMode="auto">
              <a:xfrm>
                <a:off x="1545" y="1471"/>
                <a:ext cx="114" cy="55"/>
              </a:xfrm>
              <a:custGeom>
                <a:avLst/>
                <a:gdLst>
                  <a:gd name="T0" fmla="*/ 57 w 114"/>
                  <a:gd name="T1" fmla="*/ 0 h 55"/>
                  <a:gd name="T2" fmla="*/ 0 w 114"/>
                  <a:gd name="T3" fmla="*/ 27 h 55"/>
                  <a:gd name="T4" fmla="*/ 57 w 114"/>
                  <a:gd name="T5" fmla="*/ 55 h 55"/>
                  <a:gd name="T6" fmla="*/ 114 w 114"/>
                  <a:gd name="T7" fmla="*/ 27 h 55"/>
                  <a:gd name="T8" fmla="*/ 57 w 114"/>
                  <a:gd name="T9" fmla="*/ 0 h 55"/>
                </a:gdLst>
                <a:ahLst/>
                <a:cxnLst>
                  <a:cxn ang="0">
                    <a:pos x="T0" y="T1"/>
                  </a:cxn>
                  <a:cxn ang="0">
                    <a:pos x="T2" y="T3"/>
                  </a:cxn>
                  <a:cxn ang="0">
                    <a:pos x="T4" y="T5"/>
                  </a:cxn>
                  <a:cxn ang="0">
                    <a:pos x="T6" y="T7"/>
                  </a:cxn>
                  <a:cxn ang="0">
                    <a:pos x="T8" y="T9"/>
                  </a:cxn>
                </a:cxnLst>
                <a:rect l="0" t="0" r="r" b="b"/>
                <a:pathLst>
                  <a:path w="114" h="55">
                    <a:moveTo>
                      <a:pt x="57" y="0"/>
                    </a:moveTo>
                    <a:lnTo>
                      <a:pt x="0" y="27"/>
                    </a:lnTo>
                    <a:lnTo>
                      <a:pt x="57" y="55"/>
                    </a:lnTo>
                    <a:lnTo>
                      <a:pt x="114" y="27"/>
                    </a:lnTo>
                    <a:lnTo>
                      <a:pt x="57" y="0"/>
                    </a:lnTo>
                    <a:close/>
                  </a:path>
                </a:pathLst>
              </a:custGeom>
              <a:noFill/>
              <a:ln w="20638" cap="rnd">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grpSp>
        <p:sp>
          <p:nvSpPr>
            <p:cNvPr id="2753" name="Rectangle 127">
              <a:extLst>
                <a:ext uri="{FF2B5EF4-FFF2-40B4-BE49-F238E27FC236}">
                  <a16:creationId xmlns:a16="http://schemas.microsoft.com/office/drawing/2014/main" id="{5C34766F-C2B4-68A9-6FBE-4343B17100B2}"/>
                </a:ext>
              </a:extLst>
            </p:cNvPr>
            <p:cNvSpPr>
              <a:spLocks noChangeArrowheads="1"/>
            </p:cNvSpPr>
            <p:nvPr/>
          </p:nvSpPr>
          <p:spPr bwMode="auto">
            <a:xfrm>
              <a:off x="2294714" y="2263383"/>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54" name="Freeform 128">
              <a:extLst>
                <a:ext uri="{FF2B5EF4-FFF2-40B4-BE49-F238E27FC236}">
                  <a16:creationId xmlns:a16="http://schemas.microsoft.com/office/drawing/2014/main" id="{1086AB1E-7060-A74C-1B16-BC42A9823EA9}"/>
                </a:ext>
              </a:extLst>
            </p:cNvPr>
            <p:cNvSpPr>
              <a:spLocks noEditPoints="1"/>
            </p:cNvSpPr>
            <p:nvPr/>
          </p:nvSpPr>
          <p:spPr bwMode="auto">
            <a:xfrm>
              <a:off x="1632409" y="2221146"/>
              <a:ext cx="571960" cy="51087"/>
            </a:xfrm>
            <a:custGeom>
              <a:avLst/>
              <a:gdLst>
                <a:gd name="T0" fmla="*/ 67 w 5440"/>
                <a:gd name="T1" fmla="*/ 334 h 800"/>
                <a:gd name="T2" fmla="*/ 4773 w 5440"/>
                <a:gd name="T3" fmla="*/ 334 h 800"/>
                <a:gd name="T4" fmla="*/ 4840 w 5440"/>
                <a:gd name="T5" fmla="*/ 400 h 800"/>
                <a:gd name="T6" fmla="*/ 4773 w 5440"/>
                <a:gd name="T7" fmla="*/ 467 h 800"/>
                <a:gd name="T8" fmla="*/ 67 w 5440"/>
                <a:gd name="T9" fmla="*/ 467 h 800"/>
                <a:gd name="T10" fmla="*/ 0 w 5440"/>
                <a:gd name="T11" fmla="*/ 400 h 800"/>
                <a:gd name="T12" fmla="*/ 67 w 5440"/>
                <a:gd name="T13" fmla="*/ 334 h 800"/>
                <a:gd name="T14" fmla="*/ 4640 w 5440"/>
                <a:gd name="T15" fmla="*/ 0 h 800"/>
                <a:gd name="T16" fmla="*/ 5440 w 5440"/>
                <a:gd name="T17" fmla="*/ 400 h 800"/>
                <a:gd name="T18" fmla="*/ 4640 w 5440"/>
                <a:gd name="T19" fmla="*/ 800 h 800"/>
                <a:gd name="T20" fmla="*/ 4640 w 5440"/>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40" h="800">
                  <a:moveTo>
                    <a:pt x="67" y="334"/>
                  </a:moveTo>
                  <a:lnTo>
                    <a:pt x="4773" y="334"/>
                  </a:lnTo>
                  <a:cubicBezTo>
                    <a:pt x="4810" y="334"/>
                    <a:pt x="4840" y="364"/>
                    <a:pt x="4840" y="400"/>
                  </a:cubicBezTo>
                  <a:cubicBezTo>
                    <a:pt x="4840" y="437"/>
                    <a:pt x="4810" y="467"/>
                    <a:pt x="4773" y="467"/>
                  </a:cubicBezTo>
                  <a:lnTo>
                    <a:pt x="67" y="467"/>
                  </a:lnTo>
                  <a:cubicBezTo>
                    <a:pt x="30" y="467"/>
                    <a:pt x="0" y="437"/>
                    <a:pt x="0" y="400"/>
                  </a:cubicBezTo>
                  <a:cubicBezTo>
                    <a:pt x="0" y="364"/>
                    <a:pt x="30" y="334"/>
                    <a:pt x="67" y="334"/>
                  </a:cubicBezTo>
                  <a:close/>
                  <a:moveTo>
                    <a:pt x="4640" y="0"/>
                  </a:moveTo>
                  <a:lnTo>
                    <a:pt x="5440" y="400"/>
                  </a:lnTo>
                  <a:lnTo>
                    <a:pt x="4640" y="800"/>
                  </a:lnTo>
                  <a:lnTo>
                    <a:pt x="464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55" name="Rectangle 129">
              <a:extLst>
                <a:ext uri="{FF2B5EF4-FFF2-40B4-BE49-F238E27FC236}">
                  <a16:creationId xmlns:a16="http://schemas.microsoft.com/office/drawing/2014/main" id="{CE62A103-8D4B-2E8F-17E2-9CAE5F096BDE}"/>
                </a:ext>
              </a:extLst>
            </p:cNvPr>
            <p:cNvSpPr>
              <a:spLocks noChangeArrowheads="1"/>
            </p:cNvSpPr>
            <p:nvPr/>
          </p:nvSpPr>
          <p:spPr bwMode="auto">
            <a:xfrm>
              <a:off x="1812849" y="2119138"/>
              <a:ext cx="182816"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不要</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56" name="Rectangle 130">
              <a:extLst>
                <a:ext uri="{FF2B5EF4-FFF2-40B4-BE49-F238E27FC236}">
                  <a16:creationId xmlns:a16="http://schemas.microsoft.com/office/drawing/2014/main" id="{C637BBA9-3D41-EE17-62D2-CBF8E04AB42D}"/>
                </a:ext>
              </a:extLst>
            </p:cNvPr>
            <p:cNvSpPr>
              <a:spLocks noChangeArrowheads="1"/>
            </p:cNvSpPr>
            <p:nvPr/>
          </p:nvSpPr>
          <p:spPr bwMode="auto">
            <a:xfrm>
              <a:off x="2063603" y="2143178"/>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57" name="Freeform 131">
              <a:extLst>
                <a:ext uri="{FF2B5EF4-FFF2-40B4-BE49-F238E27FC236}">
                  <a16:creationId xmlns:a16="http://schemas.microsoft.com/office/drawing/2014/main" id="{2E65390E-7012-AE96-5D48-22B6C6849243}"/>
                </a:ext>
              </a:extLst>
            </p:cNvPr>
            <p:cNvSpPr>
              <a:spLocks/>
            </p:cNvSpPr>
            <p:nvPr/>
          </p:nvSpPr>
          <p:spPr bwMode="auto">
            <a:xfrm>
              <a:off x="428632" y="1330130"/>
              <a:ext cx="1218741" cy="402685"/>
            </a:xfrm>
            <a:custGeom>
              <a:avLst/>
              <a:gdLst>
                <a:gd name="T0" fmla="*/ 367 w 733"/>
                <a:gd name="T1" fmla="*/ 0 h 268"/>
                <a:gd name="T2" fmla="*/ 0 w 733"/>
                <a:gd name="T3" fmla="*/ 134 h 268"/>
                <a:gd name="T4" fmla="*/ 367 w 733"/>
                <a:gd name="T5" fmla="*/ 268 h 268"/>
                <a:gd name="T6" fmla="*/ 733 w 733"/>
                <a:gd name="T7" fmla="*/ 134 h 268"/>
                <a:gd name="T8" fmla="*/ 367 w 733"/>
                <a:gd name="T9" fmla="*/ 0 h 268"/>
              </a:gdLst>
              <a:ahLst/>
              <a:cxnLst>
                <a:cxn ang="0">
                  <a:pos x="T0" y="T1"/>
                </a:cxn>
                <a:cxn ang="0">
                  <a:pos x="T2" y="T3"/>
                </a:cxn>
                <a:cxn ang="0">
                  <a:pos x="T4" y="T5"/>
                </a:cxn>
                <a:cxn ang="0">
                  <a:pos x="T6" y="T7"/>
                </a:cxn>
                <a:cxn ang="0">
                  <a:pos x="T8" y="T9"/>
                </a:cxn>
              </a:cxnLst>
              <a:rect l="0" t="0" r="r" b="b"/>
              <a:pathLst>
                <a:path w="733" h="268">
                  <a:moveTo>
                    <a:pt x="367" y="0"/>
                  </a:moveTo>
                  <a:lnTo>
                    <a:pt x="0" y="134"/>
                  </a:lnTo>
                  <a:lnTo>
                    <a:pt x="367" y="268"/>
                  </a:lnTo>
                  <a:lnTo>
                    <a:pt x="733" y="134"/>
                  </a:lnTo>
                  <a:lnTo>
                    <a:pt x="367" y="0"/>
                  </a:lnTo>
                  <a:close/>
                </a:path>
              </a:pathLst>
            </a:custGeom>
            <a:solidFill>
              <a:schemeClr val="bg1"/>
            </a:solidFill>
            <a:ln w="9525"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58" name="Rectangle 132">
              <a:extLst>
                <a:ext uri="{FF2B5EF4-FFF2-40B4-BE49-F238E27FC236}">
                  <a16:creationId xmlns:a16="http://schemas.microsoft.com/office/drawing/2014/main" id="{960B78F2-131A-EC47-5518-F0B56D61F6BC}"/>
                </a:ext>
              </a:extLst>
            </p:cNvPr>
            <p:cNvSpPr>
              <a:spLocks noChangeArrowheads="1"/>
            </p:cNvSpPr>
            <p:nvPr/>
          </p:nvSpPr>
          <p:spPr bwMode="auto">
            <a:xfrm>
              <a:off x="791193" y="1421952"/>
              <a:ext cx="457038"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社会的要因</a:t>
              </a:r>
            </a:p>
          </p:txBody>
        </p:sp>
        <p:sp>
          <p:nvSpPr>
            <p:cNvPr id="2759" name="Rectangle 133">
              <a:extLst>
                <a:ext uri="{FF2B5EF4-FFF2-40B4-BE49-F238E27FC236}">
                  <a16:creationId xmlns:a16="http://schemas.microsoft.com/office/drawing/2014/main" id="{9907A49C-5341-8945-D744-E2188391C32A}"/>
                </a:ext>
              </a:extLst>
            </p:cNvPr>
            <p:cNvSpPr>
              <a:spLocks noChangeArrowheads="1"/>
            </p:cNvSpPr>
            <p:nvPr/>
          </p:nvSpPr>
          <p:spPr bwMode="auto">
            <a:xfrm>
              <a:off x="1342002" y="14339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760" name="Rectangle 134">
              <a:extLst>
                <a:ext uri="{FF2B5EF4-FFF2-40B4-BE49-F238E27FC236}">
                  <a16:creationId xmlns:a16="http://schemas.microsoft.com/office/drawing/2014/main" id="{DEE5082E-23ED-3442-3FE7-5682CE8B25BA}"/>
                </a:ext>
              </a:extLst>
            </p:cNvPr>
            <p:cNvSpPr>
              <a:spLocks noChangeArrowheads="1"/>
            </p:cNvSpPr>
            <p:nvPr/>
          </p:nvSpPr>
          <p:spPr bwMode="auto">
            <a:xfrm>
              <a:off x="822932" y="1524125"/>
              <a:ext cx="393561"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による更新</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1" name="Rectangle 135">
              <a:extLst>
                <a:ext uri="{FF2B5EF4-FFF2-40B4-BE49-F238E27FC236}">
                  <a16:creationId xmlns:a16="http://schemas.microsoft.com/office/drawing/2014/main" id="{3A8BE5E8-5160-7871-29AD-E2298233A59D}"/>
                </a:ext>
              </a:extLst>
            </p:cNvPr>
            <p:cNvSpPr>
              <a:spLocks noChangeArrowheads="1"/>
            </p:cNvSpPr>
            <p:nvPr/>
          </p:nvSpPr>
          <p:spPr bwMode="auto">
            <a:xfrm>
              <a:off x="1342002" y="1536146"/>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924" name="グループ化 2923">
              <a:extLst>
                <a:ext uri="{FF2B5EF4-FFF2-40B4-BE49-F238E27FC236}">
                  <a16:creationId xmlns:a16="http://schemas.microsoft.com/office/drawing/2014/main" id="{CB2FF01B-CFD6-1224-68C7-90E3F54DA22A}"/>
                </a:ext>
              </a:extLst>
            </p:cNvPr>
            <p:cNvGrpSpPr/>
            <p:nvPr/>
          </p:nvGrpSpPr>
          <p:grpSpPr>
            <a:xfrm>
              <a:off x="2533012" y="5378212"/>
              <a:ext cx="1242019" cy="225383"/>
              <a:chOff x="4040507" y="5044672"/>
              <a:chExt cx="1242019" cy="225383"/>
            </a:xfrm>
          </p:grpSpPr>
          <p:sp>
            <p:nvSpPr>
              <p:cNvPr id="2791" name="正方形/長方形 2790">
                <a:extLst>
                  <a:ext uri="{FF2B5EF4-FFF2-40B4-BE49-F238E27FC236}">
                    <a16:creationId xmlns:a16="http://schemas.microsoft.com/office/drawing/2014/main" id="{02707260-8A8D-38D2-141F-A9D5C716D942}"/>
                  </a:ext>
                </a:extLst>
              </p:cNvPr>
              <p:cNvSpPr/>
              <p:nvPr/>
            </p:nvSpPr>
            <p:spPr>
              <a:xfrm>
                <a:off x="4050685" y="5044672"/>
                <a:ext cx="1226801" cy="219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ｚ</a:t>
                </a:r>
              </a:p>
            </p:txBody>
          </p:sp>
          <p:sp>
            <p:nvSpPr>
              <p:cNvPr id="2762" name="Freeform 136">
                <a:extLst>
                  <a:ext uri="{FF2B5EF4-FFF2-40B4-BE49-F238E27FC236}">
                    <a16:creationId xmlns:a16="http://schemas.microsoft.com/office/drawing/2014/main" id="{40A30ADC-B705-CE9B-0B9F-A2A9D70CF534}"/>
                  </a:ext>
                </a:extLst>
              </p:cNvPr>
              <p:cNvSpPr>
                <a:spLocks noEditPoints="1"/>
              </p:cNvSpPr>
              <p:nvPr/>
            </p:nvSpPr>
            <p:spPr bwMode="auto">
              <a:xfrm>
                <a:off x="4040507" y="5044672"/>
                <a:ext cx="1242019" cy="225383"/>
              </a:xfrm>
              <a:custGeom>
                <a:avLst/>
                <a:gdLst>
                  <a:gd name="T0" fmla="*/ 3127 w 3243"/>
                  <a:gd name="T1" fmla="*/ 8 h 880"/>
                  <a:gd name="T2" fmla="*/ 2985 w 3243"/>
                  <a:gd name="T3" fmla="*/ 0 h 880"/>
                  <a:gd name="T4" fmla="*/ 2852 w 3243"/>
                  <a:gd name="T5" fmla="*/ 0 h 880"/>
                  <a:gd name="T6" fmla="*/ 2710 w 3243"/>
                  <a:gd name="T7" fmla="*/ 8 h 880"/>
                  <a:gd name="T8" fmla="*/ 2585 w 3243"/>
                  <a:gd name="T9" fmla="*/ 16 h 880"/>
                  <a:gd name="T10" fmla="*/ 2451 w 3243"/>
                  <a:gd name="T11" fmla="*/ 16 h 880"/>
                  <a:gd name="T12" fmla="*/ 2351 w 3243"/>
                  <a:gd name="T13" fmla="*/ 16 h 880"/>
                  <a:gd name="T14" fmla="*/ 2226 w 3243"/>
                  <a:gd name="T15" fmla="*/ 8 h 880"/>
                  <a:gd name="T16" fmla="*/ 2085 w 3243"/>
                  <a:gd name="T17" fmla="*/ 0 h 880"/>
                  <a:gd name="T18" fmla="*/ 1951 w 3243"/>
                  <a:gd name="T19" fmla="*/ 0 h 880"/>
                  <a:gd name="T20" fmla="*/ 1809 w 3243"/>
                  <a:gd name="T21" fmla="*/ 8 h 880"/>
                  <a:gd name="T22" fmla="*/ 1684 w 3243"/>
                  <a:gd name="T23" fmla="*/ 16 h 880"/>
                  <a:gd name="T24" fmla="*/ 1551 w 3243"/>
                  <a:gd name="T25" fmla="*/ 16 h 880"/>
                  <a:gd name="T26" fmla="*/ 1451 w 3243"/>
                  <a:gd name="T27" fmla="*/ 16 h 880"/>
                  <a:gd name="T28" fmla="*/ 1326 w 3243"/>
                  <a:gd name="T29" fmla="*/ 8 h 880"/>
                  <a:gd name="T30" fmla="*/ 1184 w 3243"/>
                  <a:gd name="T31" fmla="*/ 0 h 880"/>
                  <a:gd name="T32" fmla="*/ 1051 w 3243"/>
                  <a:gd name="T33" fmla="*/ 0 h 880"/>
                  <a:gd name="T34" fmla="*/ 909 w 3243"/>
                  <a:gd name="T35" fmla="*/ 8 h 880"/>
                  <a:gd name="T36" fmla="*/ 784 w 3243"/>
                  <a:gd name="T37" fmla="*/ 16 h 880"/>
                  <a:gd name="T38" fmla="*/ 650 w 3243"/>
                  <a:gd name="T39" fmla="*/ 16 h 880"/>
                  <a:gd name="T40" fmla="*/ 550 w 3243"/>
                  <a:gd name="T41" fmla="*/ 16 h 880"/>
                  <a:gd name="T42" fmla="*/ 425 w 3243"/>
                  <a:gd name="T43" fmla="*/ 8 h 880"/>
                  <a:gd name="T44" fmla="*/ 284 w 3243"/>
                  <a:gd name="T45" fmla="*/ 0 h 880"/>
                  <a:gd name="T46" fmla="*/ 150 w 3243"/>
                  <a:gd name="T47" fmla="*/ 0 h 880"/>
                  <a:gd name="T48" fmla="*/ 9 w 3243"/>
                  <a:gd name="T49" fmla="*/ 8 h 880"/>
                  <a:gd name="T50" fmla="*/ 17 w 3243"/>
                  <a:gd name="T51" fmla="*/ 133 h 880"/>
                  <a:gd name="T52" fmla="*/ 17 w 3243"/>
                  <a:gd name="T53" fmla="*/ 267 h 880"/>
                  <a:gd name="T54" fmla="*/ 17 w 3243"/>
                  <a:gd name="T55" fmla="*/ 367 h 880"/>
                  <a:gd name="T56" fmla="*/ 8 w 3243"/>
                  <a:gd name="T57" fmla="*/ 492 h 880"/>
                  <a:gd name="T58" fmla="*/ 0 w 3243"/>
                  <a:gd name="T59" fmla="*/ 633 h 880"/>
                  <a:gd name="T60" fmla="*/ 0 w 3243"/>
                  <a:gd name="T61" fmla="*/ 767 h 880"/>
                  <a:gd name="T62" fmla="*/ 46 w 3243"/>
                  <a:gd name="T63" fmla="*/ 871 h 880"/>
                  <a:gd name="T64" fmla="*/ 171 w 3243"/>
                  <a:gd name="T65" fmla="*/ 863 h 880"/>
                  <a:gd name="T66" fmla="*/ 304 w 3243"/>
                  <a:gd name="T67" fmla="*/ 863 h 880"/>
                  <a:gd name="T68" fmla="*/ 404 w 3243"/>
                  <a:gd name="T69" fmla="*/ 863 h 880"/>
                  <a:gd name="T70" fmla="*/ 529 w 3243"/>
                  <a:gd name="T71" fmla="*/ 871 h 880"/>
                  <a:gd name="T72" fmla="*/ 671 w 3243"/>
                  <a:gd name="T73" fmla="*/ 880 h 880"/>
                  <a:gd name="T74" fmla="*/ 804 w 3243"/>
                  <a:gd name="T75" fmla="*/ 880 h 880"/>
                  <a:gd name="T76" fmla="*/ 946 w 3243"/>
                  <a:gd name="T77" fmla="*/ 871 h 880"/>
                  <a:gd name="T78" fmla="*/ 1071 w 3243"/>
                  <a:gd name="T79" fmla="*/ 863 h 880"/>
                  <a:gd name="T80" fmla="*/ 1204 w 3243"/>
                  <a:gd name="T81" fmla="*/ 863 h 880"/>
                  <a:gd name="T82" fmla="*/ 1304 w 3243"/>
                  <a:gd name="T83" fmla="*/ 863 h 880"/>
                  <a:gd name="T84" fmla="*/ 1430 w 3243"/>
                  <a:gd name="T85" fmla="*/ 871 h 880"/>
                  <a:gd name="T86" fmla="*/ 1571 w 3243"/>
                  <a:gd name="T87" fmla="*/ 880 h 880"/>
                  <a:gd name="T88" fmla="*/ 1705 w 3243"/>
                  <a:gd name="T89" fmla="*/ 880 h 880"/>
                  <a:gd name="T90" fmla="*/ 1846 w 3243"/>
                  <a:gd name="T91" fmla="*/ 871 h 880"/>
                  <a:gd name="T92" fmla="*/ 1972 w 3243"/>
                  <a:gd name="T93" fmla="*/ 863 h 880"/>
                  <a:gd name="T94" fmla="*/ 2105 w 3243"/>
                  <a:gd name="T95" fmla="*/ 863 h 880"/>
                  <a:gd name="T96" fmla="*/ 2205 w 3243"/>
                  <a:gd name="T97" fmla="*/ 863 h 880"/>
                  <a:gd name="T98" fmla="*/ 2330 w 3243"/>
                  <a:gd name="T99" fmla="*/ 871 h 880"/>
                  <a:gd name="T100" fmla="*/ 2472 w 3243"/>
                  <a:gd name="T101" fmla="*/ 880 h 880"/>
                  <a:gd name="T102" fmla="*/ 2605 w 3243"/>
                  <a:gd name="T103" fmla="*/ 880 h 880"/>
                  <a:gd name="T104" fmla="*/ 2747 w 3243"/>
                  <a:gd name="T105" fmla="*/ 871 h 880"/>
                  <a:gd name="T106" fmla="*/ 2872 w 3243"/>
                  <a:gd name="T107" fmla="*/ 863 h 880"/>
                  <a:gd name="T108" fmla="*/ 3005 w 3243"/>
                  <a:gd name="T109" fmla="*/ 863 h 880"/>
                  <a:gd name="T110" fmla="*/ 3105 w 3243"/>
                  <a:gd name="T111" fmla="*/ 863 h 880"/>
                  <a:gd name="T112" fmla="*/ 3235 w 3243"/>
                  <a:gd name="T113" fmla="*/ 876 h 880"/>
                  <a:gd name="T114" fmla="*/ 3243 w 3243"/>
                  <a:gd name="T115" fmla="*/ 734 h 880"/>
                  <a:gd name="T116" fmla="*/ 3243 w 3243"/>
                  <a:gd name="T117" fmla="*/ 601 h 880"/>
                  <a:gd name="T118" fmla="*/ 3235 w 3243"/>
                  <a:gd name="T119" fmla="*/ 459 h 880"/>
                  <a:gd name="T120" fmla="*/ 3227 w 3243"/>
                  <a:gd name="T121" fmla="*/ 334 h 880"/>
                  <a:gd name="T122" fmla="*/ 3227 w 3243"/>
                  <a:gd name="T123" fmla="*/ 201 h 880"/>
                  <a:gd name="T124" fmla="*/ 3227 w 3243"/>
                  <a:gd name="T125" fmla="*/ 10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3" h="880">
                    <a:moveTo>
                      <a:pt x="3218" y="16"/>
                    </a:moveTo>
                    <a:lnTo>
                      <a:pt x="3218" y="16"/>
                    </a:lnTo>
                    <a:cubicBezTo>
                      <a:pt x="3214" y="16"/>
                      <a:pt x="3210" y="13"/>
                      <a:pt x="3210" y="8"/>
                    </a:cubicBezTo>
                    <a:cubicBezTo>
                      <a:pt x="3210" y="4"/>
                      <a:pt x="3214" y="0"/>
                      <a:pt x="3218" y="0"/>
                    </a:cubicBezTo>
                    <a:lnTo>
                      <a:pt x="3218" y="0"/>
                    </a:lnTo>
                    <a:cubicBezTo>
                      <a:pt x="3223" y="0"/>
                      <a:pt x="3227" y="4"/>
                      <a:pt x="3227" y="8"/>
                    </a:cubicBezTo>
                    <a:cubicBezTo>
                      <a:pt x="3227" y="13"/>
                      <a:pt x="3223" y="16"/>
                      <a:pt x="3218" y="16"/>
                    </a:cubicBezTo>
                    <a:close/>
                    <a:moveTo>
                      <a:pt x="3185" y="16"/>
                    </a:moveTo>
                    <a:lnTo>
                      <a:pt x="3185" y="16"/>
                    </a:lnTo>
                    <a:cubicBezTo>
                      <a:pt x="3180" y="16"/>
                      <a:pt x="3177" y="13"/>
                      <a:pt x="3177" y="8"/>
                    </a:cubicBezTo>
                    <a:cubicBezTo>
                      <a:pt x="3177" y="4"/>
                      <a:pt x="3180" y="0"/>
                      <a:pt x="3185" y="0"/>
                    </a:cubicBezTo>
                    <a:lnTo>
                      <a:pt x="3185" y="0"/>
                    </a:lnTo>
                    <a:cubicBezTo>
                      <a:pt x="3190" y="0"/>
                      <a:pt x="3193" y="4"/>
                      <a:pt x="3193" y="8"/>
                    </a:cubicBezTo>
                    <a:cubicBezTo>
                      <a:pt x="3193" y="13"/>
                      <a:pt x="3190" y="16"/>
                      <a:pt x="3185" y="16"/>
                    </a:cubicBezTo>
                    <a:close/>
                    <a:moveTo>
                      <a:pt x="3152" y="16"/>
                    </a:moveTo>
                    <a:lnTo>
                      <a:pt x="3152" y="16"/>
                    </a:lnTo>
                    <a:cubicBezTo>
                      <a:pt x="3147" y="16"/>
                      <a:pt x="3143" y="13"/>
                      <a:pt x="3143" y="8"/>
                    </a:cubicBezTo>
                    <a:cubicBezTo>
                      <a:pt x="3143" y="4"/>
                      <a:pt x="3147" y="0"/>
                      <a:pt x="3152" y="0"/>
                    </a:cubicBezTo>
                    <a:lnTo>
                      <a:pt x="3152" y="0"/>
                    </a:lnTo>
                    <a:cubicBezTo>
                      <a:pt x="3156" y="0"/>
                      <a:pt x="3160" y="4"/>
                      <a:pt x="3160" y="8"/>
                    </a:cubicBezTo>
                    <a:cubicBezTo>
                      <a:pt x="3160" y="13"/>
                      <a:pt x="3156" y="16"/>
                      <a:pt x="3152" y="16"/>
                    </a:cubicBezTo>
                    <a:close/>
                    <a:moveTo>
                      <a:pt x="3118" y="16"/>
                    </a:moveTo>
                    <a:lnTo>
                      <a:pt x="3118" y="16"/>
                    </a:lnTo>
                    <a:cubicBezTo>
                      <a:pt x="3114" y="16"/>
                      <a:pt x="3110" y="13"/>
                      <a:pt x="3110" y="8"/>
                    </a:cubicBezTo>
                    <a:cubicBezTo>
                      <a:pt x="3110" y="4"/>
                      <a:pt x="3114" y="0"/>
                      <a:pt x="3118" y="0"/>
                    </a:cubicBezTo>
                    <a:lnTo>
                      <a:pt x="3118" y="0"/>
                    </a:lnTo>
                    <a:cubicBezTo>
                      <a:pt x="3123" y="0"/>
                      <a:pt x="3127" y="4"/>
                      <a:pt x="3127" y="8"/>
                    </a:cubicBezTo>
                    <a:cubicBezTo>
                      <a:pt x="3127" y="13"/>
                      <a:pt x="3123" y="16"/>
                      <a:pt x="3118" y="16"/>
                    </a:cubicBezTo>
                    <a:close/>
                    <a:moveTo>
                      <a:pt x="3085" y="16"/>
                    </a:moveTo>
                    <a:lnTo>
                      <a:pt x="3085" y="16"/>
                    </a:lnTo>
                    <a:cubicBezTo>
                      <a:pt x="3080" y="16"/>
                      <a:pt x="3077" y="13"/>
                      <a:pt x="3077" y="8"/>
                    </a:cubicBezTo>
                    <a:cubicBezTo>
                      <a:pt x="3077" y="4"/>
                      <a:pt x="3080" y="0"/>
                      <a:pt x="3085" y="0"/>
                    </a:cubicBezTo>
                    <a:lnTo>
                      <a:pt x="3085" y="0"/>
                    </a:lnTo>
                    <a:cubicBezTo>
                      <a:pt x="3090" y="0"/>
                      <a:pt x="3093" y="4"/>
                      <a:pt x="3093" y="8"/>
                    </a:cubicBezTo>
                    <a:cubicBezTo>
                      <a:pt x="3093" y="13"/>
                      <a:pt x="3090" y="16"/>
                      <a:pt x="3085" y="16"/>
                    </a:cubicBezTo>
                    <a:close/>
                    <a:moveTo>
                      <a:pt x="3052" y="16"/>
                    </a:moveTo>
                    <a:lnTo>
                      <a:pt x="3052" y="16"/>
                    </a:lnTo>
                    <a:cubicBezTo>
                      <a:pt x="3047" y="16"/>
                      <a:pt x="3043" y="13"/>
                      <a:pt x="3043" y="8"/>
                    </a:cubicBezTo>
                    <a:cubicBezTo>
                      <a:pt x="3043" y="4"/>
                      <a:pt x="3047" y="0"/>
                      <a:pt x="3052" y="0"/>
                    </a:cubicBezTo>
                    <a:lnTo>
                      <a:pt x="3052" y="0"/>
                    </a:lnTo>
                    <a:cubicBezTo>
                      <a:pt x="3056" y="0"/>
                      <a:pt x="3060" y="4"/>
                      <a:pt x="3060" y="8"/>
                    </a:cubicBezTo>
                    <a:cubicBezTo>
                      <a:pt x="3060" y="13"/>
                      <a:pt x="3056" y="16"/>
                      <a:pt x="3052" y="16"/>
                    </a:cubicBezTo>
                    <a:close/>
                    <a:moveTo>
                      <a:pt x="3018" y="16"/>
                    </a:moveTo>
                    <a:lnTo>
                      <a:pt x="3018" y="16"/>
                    </a:lnTo>
                    <a:cubicBezTo>
                      <a:pt x="3014" y="16"/>
                      <a:pt x="3010" y="13"/>
                      <a:pt x="3010" y="8"/>
                    </a:cubicBezTo>
                    <a:cubicBezTo>
                      <a:pt x="3010" y="4"/>
                      <a:pt x="3014" y="0"/>
                      <a:pt x="3018" y="0"/>
                    </a:cubicBezTo>
                    <a:lnTo>
                      <a:pt x="3018" y="0"/>
                    </a:lnTo>
                    <a:cubicBezTo>
                      <a:pt x="3023" y="0"/>
                      <a:pt x="3027" y="4"/>
                      <a:pt x="3027" y="8"/>
                    </a:cubicBezTo>
                    <a:cubicBezTo>
                      <a:pt x="3027" y="13"/>
                      <a:pt x="3023" y="16"/>
                      <a:pt x="3018" y="16"/>
                    </a:cubicBezTo>
                    <a:close/>
                    <a:moveTo>
                      <a:pt x="2985" y="16"/>
                    </a:moveTo>
                    <a:lnTo>
                      <a:pt x="2985" y="16"/>
                    </a:lnTo>
                    <a:cubicBezTo>
                      <a:pt x="2980" y="16"/>
                      <a:pt x="2977" y="13"/>
                      <a:pt x="2977" y="8"/>
                    </a:cubicBezTo>
                    <a:cubicBezTo>
                      <a:pt x="2977" y="4"/>
                      <a:pt x="2980" y="0"/>
                      <a:pt x="2985" y="0"/>
                    </a:cubicBezTo>
                    <a:lnTo>
                      <a:pt x="2985" y="0"/>
                    </a:lnTo>
                    <a:cubicBezTo>
                      <a:pt x="2990" y="0"/>
                      <a:pt x="2993" y="4"/>
                      <a:pt x="2993" y="8"/>
                    </a:cubicBezTo>
                    <a:cubicBezTo>
                      <a:pt x="2993" y="13"/>
                      <a:pt x="2990" y="16"/>
                      <a:pt x="2985" y="16"/>
                    </a:cubicBezTo>
                    <a:close/>
                    <a:moveTo>
                      <a:pt x="2952" y="16"/>
                    </a:moveTo>
                    <a:lnTo>
                      <a:pt x="2952" y="16"/>
                    </a:lnTo>
                    <a:cubicBezTo>
                      <a:pt x="2947" y="16"/>
                      <a:pt x="2943" y="13"/>
                      <a:pt x="2943" y="8"/>
                    </a:cubicBezTo>
                    <a:cubicBezTo>
                      <a:pt x="2943" y="4"/>
                      <a:pt x="2947" y="0"/>
                      <a:pt x="2952" y="0"/>
                    </a:cubicBezTo>
                    <a:lnTo>
                      <a:pt x="2952" y="0"/>
                    </a:lnTo>
                    <a:cubicBezTo>
                      <a:pt x="2956" y="0"/>
                      <a:pt x="2960" y="4"/>
                      <a:pt x="2960" y="8"/>
                    </a:cubicBezTo>
                    <a:cubicBezTo>
                      <a:pt x="2960" y="13"/>
                      <a:pt x="2956" y="16"/>
                      <a:pt x="2952" y="16"/>
                    </a:cubicBezTo>
                    <a:close/>
                    <a:moveTo>
                      <a:pt x="2918" y="16"/>
                    </a:moveTo>
                    <a:lnTo>
                      <a:pt x="2918" y="16"/>
                    </a:lnTo>
                    <a:cubicBezTo>
                      <a:pt x="2914" y="16"/>
                      <a:pt x="2910" y="13"/>
                      <a:pt x="2910" y="8"/>
                    </a:cubicBezTo>
                    <a:cubicBezTo>
                      <a:pt x="2910" y="4"/>
                      <a:pt x="2914" y="0"/>
                      <a:pt x="2918" y="0"/>
                    </a:cubicBezTo>
                    <a:lnTo>
                      <a:pt x="2918" y="0"/>
                    </a:lnTo>
                    <a:cubicBezTo>
                      <a:pt x="2923" y="0"/>
                      <a:pt x="2927" y="4"/>
                      <a:pt x="2927" y="8"/>
                    </a:cubicBezTo>
                    <a:cubicBezTo>
                      <a:pt x="2927" y="13"/>
                      <a:pt x="2923" y="16"/>
                      <a:pt x="2918" y="16"/>
                    </a:cubicBezTo>
                    <a:close/>
                    <a:moveTo>
                      <a:pt x="2885" y="16"/>
                    </a:moveTo>
                    <a:lnTo>
                      <a:pt x="2885" y="16"/>
                    </a:lnTo>
                    <a:cubicBezTo>
                      <a:pt x="2880" y="16"/>
                      <a:pt x="2877" y="13"/>
                      <a:pt x="2877" y="8"/>
                    </a:cubicBezTo>
                    <a:cubicBezTo>
                      <a:pt x="2877" y="4"/>
                      <a:pt x="2880" y="0"/>
                      <a:pt x="2885" y="0"/>
                    </a:cubicBezTo>
                    <a:lnTo>
                      <a:pt x="2885" y="0"/>
                    </a:lnTo>
                    <a:cubicBezTo>
                      <a:pt x="2890" y="0"/>
                      <a:pt x="2893" y="4"/>
                      <a:pt x="2893" y="8"/>
                    </a:cubicBezTo>
                    <a:cubicBezTo>
                      <a:pt x="2893" y="13"/>
                      <a:pt x="2890" y="16"/>
                      <a:pt x="2885" y="16"/>
                    </a:cubicBezTo>
                    <a:close/>
                    <a:moveTo>
                      <a:pt x="2852" y="16"/>
                    </a:moveTo>
                    <a:lnTo>
                      <a:pt x="2852" y="16"/>
                    </a:lnTo>
                    <a:cubicBezTo>
                      <a:pt x="2847" y="16"/>
                      <a:pt x="2843" y="13"/>
                      <a:pt x="2843" y="8"/>
                    </a:cubicBezTo>
                    <a:cubicBezTo>
                      <a:pt x="2843" y="4"/>
                      <a:pt x="2847" y="0"/>
                      <a:pt x="2852" y="0"/>
                    </a:cubicBezTo>
                    <a:lnTo>
                      <a:pt x="2852" y="0"/>
                    </a:lnTo>
                    <a:cubicBezTo>
                      <a:pt x="2856" y="0"/>
                      <a:pt x="2860" y="4"/>
                      <a:pt x="2860" y="8"/>
                    </a:cubicBezTo>
                    <a:cubicBezTo>
                      <a:pt x="2860" y="13"/>
                      <a:pt x="2856" y="16"/>
                      <a:pt x="2852" y="16"/>
                    </a:cubicBezTo>
                    <a:close/>
                    <a:moveTo>
                      <a:pt x="2818" y="16"/>
                    </a:moveTo>
                    <a:lnTo>
                      <a:pt x="2818" y="16"/>
                    </a:lnTo>
                    <a:cubicBezTo>
                      <a:pt x="2814" y="16"/>
                      <a:pt x="2810" y="13"/>
                      <a:pt x="2810" y="8"/>
                    </a:cubicBezTo>
                    <a:cubicBezTo>
                      <a:pt x="2810" y="4"/>
                      <a:pt x="2814" y="0"/>
                      <a:pt x="2818" y="0"/>
                    </a:cubicBezTo>
                    <a:lnTo>
                      <a:pt x="2818" y="0"/>
                    </a:lnTo>
                    <a:cubicBezTo>
                      <a:pt x="2823" y="0"/>
                      <a:pt x="2827" y="4"/>
                      <a:pt x="2827" y="8"/>
                    </a:cubicBezTo>
                    <a:cubicBezTo>
                      <a:pt x="2827" y="13"/>
                      <a:pt x="2823" y="16"/>
                      <a:pt x="2818" y="16"/>
                    </a:cubicBezTo>
                    <a:close/>
                    <a:moveTo>
                      <a:pt x="2785" y="16"/>
                    </a:moveTo>
                    <a:lnTo>
                      <a:pt x="2785" y="16"/>
                    </a:lnTo>
                    <a:cubicBezTo>
                      <a:pt x="2780" y="16"/>
                      <a:pt x="2777" y="13"/>
                      <a:pt x="2777" y="8"/>
                    </a:cubicBezTo>
                    <a:cubicBezTo>
                      <a:pt x="2777" y="4"/>
                      <a:pt x="2780" y="0"/>
                      <a:pt x="2785" y="0"/>
                    </a:cubicBezTo>
                    <a:lnTo>
                      <a:pt x="2785" y="0"/>
                    </a:lnTo>
                    <a:cubicBezTo>
                      <a:pt x="2790" y="0"/>
                      <a:pt x="2793" y="4"/>
                      <a:pt x="2793" y="8"/>
                    </a:cubicBezTo>
                    <a:cubicBezTo>
                      <a:pt x="2793" y="13"/>
                      <a:pt x="2790" y="16"/>
                      <a:pt x="2785" y="16"/>
                    </a:cubicBezTo>
                    <a:close/>
                    <a:moveTo>
                      <a:pt x="2752" y="16"/>
                    </a:moveTo>
                    <a:lnTo>
                      <a:pt x="2752" y="16"/>
                    </a:lnTo>
                    <a:cubicBezTo>
                      <a:pt x="2747" y="16"/>
                      <a:pt x="2743" y="13"/>
                      <a:pt x="2743" y="8"/>
                    </a:cubicBezTo>
                    <a:cubicBezTo>
                      <a:pt x="2743" y="4"/>
                      <a:pt x="2747" y="0"/>
                      <a:pt x="2752" y="0"/>
                    </a:cubicBezTo>
                    <a:lnTo>
                      <a:pt x="2752" y="0"/>
                    </a:lnTo>
                    <a:cubicBezTo>
                      <a:pt x="2756" y="0"/>
                      <a:pt x="2760" y="4"/>
                      <a:pt x="2760" y="8"/>
                    </a:cubicBezTo>
                    <a:cubicBezTo>
                      <a:pt x="2760" y="13"/>
                      <a:pt x="2756" y="16"/>
                      <a:pt x="2752" y="16"/>
                    </a:cubicBezTo>
                    <a:close/>
                    <a:moveTo>
                      <a:pt x="2718" y="16"/>
                    </a:moveTo>
                    <a:lnTo>
                      <a:pt x="2718" y="16"/>
                    </a:lnTo>
                    <a:cubicBezTo>
                      <a:pt x="2714" y="16"/>
                      <a:pt x="2710" y="13"/>
                      <a:pt x="2710" y="8"/>
                    </a:cubicBezTo>
                    <a:cubicBezTo>
                      <a:pt x="2710" y="4"/>
                      <a:pt x="2714" y="0"/>
                      <a:pt x="2718" y="0"/>
                    </a:cubicBezTo>
                    <a:lnTo>
                      <a:pt x="2718" y="0"/>
                    </a:lnTo>
                    <a:cubicBezTo>
                      <a:pt x="2723" y="0"/>
                      <a:pt x="2727" y="4"/>
                      <a:pt x="2727" y="8"/>
                    </a:cubicBezTo>
                    <a:cubicBezTo>
                      <a:pt x="2727" y="13"/>
                      <a:pt x="2723" y="16"/>
                      <a:pt x="2718" y="16"/>
                    </a:cubicBezTo>
                    <a:close/>
                    <a:moveTo>
                      <a:pt x="2685" y="16"/>
                    </a:moveTo>
                    <a:lnTo>
                      <a:pt x="2685" y="16"/>
                    </a:lnTo>
                    <a:cubicBezTo>
                      <a:pt x="2680" y="16"/>
                      <a:pt x="2676" y="13"/>
                      <a:pt x="2676" y="8"/>
                    </a:cubicBezTo>
                    <a:cubicBezTo>
                      <a:pt x="2676" y="4"/>
                      <a:pt x="2680" y="0"/>
                      <a:pt x="2685" y="0"/>
                    </a:cubicBezTo>
                    <a:lnTo>
                      <a:pt x="2685" y="0"/>
                    </a:lnTo>
                    <a:cubicBezTo>
                      <a:pt x="2689" y="0"/>
                      <a:pt x="2693" y="4"/>
                      <a:pt x="2693" y="8"/>
                    </a:cubicBezTo>
                    <a:cubicBezTo>
                      <a:pt x="2693" y="13"/>
                      <a:pt x="2689" y="16"/>
                      <a:pt x="2685" y="16"/>
                    </a:cubicBezTo>
                    <a:close/>
                    <a:moveTo>
                      <a:pt x="2651" y="16"/>
                    </a:moveTo>
                    <a:lnTo>
                      <a:pt x="2651" y="16"/>
                    </a:lnTo>
                    <a:cubicBezTo>
                      <a:pt x="2647" y="16"/>
                      <a:pt x="2643" y="13"/>
                      <a:pt x="2643" y="8"/>
                    </a:cubicBezTo>
                    <a:cubicBezTo>
                      <a:pt x="2643" y="4"/>
                      <a:pt x="2647" y="0"/>
                      <a:pt x="2651" y="0"/>
                    </a:cubicBezTo>
                    <a:lnTo>
                      <a:pt x="2651" y="0"/>
                    </a:lnTo>
                    <a:cubicBezTo>
                      <a:pt x="2656" y="0"/>
                      <a:pt x="2660" y="4"/>
                      <a:pt x="2660" y="8"/>
                    </a:cubicBezTo>
                    <a:cubicBezTo>
                      <a:pt x="2660" y="13"/>
                      <a:pt x="2656" y="16"/>
                      <a:pt x="2651" y="16"/>
                    </a:cubicBezTo>
                    <a:close/>
                    <a:moveTo>
                      <a:pt x="2618" y="16"/>
                    </a:moveTo>
                    <a:lnTo>
                      <a:pt x="2618" y="16"/>
                    </a:lnTo>
                    <a:cubicBezTo>
                      <a:pt x="2614" y="16"/>
                      <a:pt x="2610" y="13"/>
                      <a:pt x="2610" y="8"/>
                    </a:cubicBezTo>
                    <a:cubicBezTo>
                      <a:pt x="2610" y="4"/>
                      <a:pt x="2614" y="0"/>
                      <a:pt x="2618" y="0"/>
                    </a:cubicBezTo>
                    <a:lnTo>
                      <a:pt x="2618" y="0"/>
                    </a:lnTo>
                    <a:cubicBezTo>
                      <a:pt x="2623" y="0"/>
                      <a:pt x="2626" y="4"/>
                      <a:pt x="2626" y="8"/>
                    </a:cubicBezTo>
                    <a:cubicBezTo>
                      <a:pt x="2626" y="13"/>
                      <a:pt x="2623" y="16"/>
                      <a:pt x="2618" y="16"/>
                    </a:cubicBezTo>
                    <a:close/>
                    <a:moveTo>
                      <a:pt x="2585" y="16"/>
                    </a:moveTo>
                    <a:lnTo>
                      <a:pt x="2585" y="16"/>
                    </a:lnTo>
                    <a:cubicBezTo>
                      <a:pt x="2580" y="16"/>
                      <a:pt x="2576" y="13"/>
                      <a:pt x="2576" y="8"/>
                    </a:cubicBezTo>
                    <a:cubicBezTo>
                      <a:pt x="2576" y="4"/>
                      <a:pt x="2580" y="0"/>
                      <a:pt x="2585" y="0"/>
                    </a:cubicBezTo>
                    <a:lnTo>
                      <a:pt x="2585" y="0"/>
                    </a:lnTo>
                    <a:cubicBezTo>
                      <a:pt x="2589" y="0"/>
                      <a:pt x="2593" y="4"/>
                      <a:pt x="2593" y="8"/>
                    </a:cubicBezTo>
                    <a:cubicBezTo>
                      <a:pt x="2593" y="13"/>
                      <a:pt x="2589" y="16"/>
                      <a:pt x="2585" y="16"/>
                    </a:cubicBezTo>
                    <a:close/>
                    <a:moveTo>
                      <a:pt x="2551" y="16"/>
                    </a:moveTo>
                    <a:lnTo>
                      <a:pt x="2551" y="16"/>
                    </a:lnTo>
                    <a:cubicBezTo>
                      <a:pt x="2547" y="16"/>
                      <a:pt x="2543" y="13"/>
                      <a:pt x="2543" y="8"/>
                    </a:cubicBezTo>
                    <a:cubicBezTo>
                      <a:pt x="2543" y="4"/>
                      <a:pt x="2547" y="0"/>
                      <a:pt x="2551" y="0"/>
                    </a:cubicBezTo>
                    <a:lnTo>
                      <a:pt x="2551" y="0"/>
                    </a:lnTo>
                    <a:cubicBezTo>
                      <a:pt x="2556" y="0"/>
                      <a:pt x="2560" y="4"/>
                      <a:pt x="2560" y="8"/>
                    </a:cubicBezTo>
                    <a:cubicBezTo>
                      <a:pt x="2560" y="13"/>
                      <a:pt x="2556" y="16"/>
                      <a:pt x="2551" y="16"/>
                    </a:cubicBezTo>
                    <a:close/>
                    <a:moveTo>
                      <a:pt x="2518" y="16"/>
                    </a:moveTo>
                    <a:lnTo>
                      <a:pt x="2518" y="16"/>
                    </a:lnTo>
                    <a:cubicBezTo>
                      <a:pt x="2513" y="16"/>
                      <a:pt x="2510" y="13"/>
                      <a:pt x="2510" y="8"/>
                    </a:cubicBezTo>
                    <a:cubicBezTo>
                      <a:pt x="2510" y="4"/>
                      <a:pt x="2513" y="0"/>
                      <a:pt x="2518" y="0"/>
                    </a:cubicBezTo>
                    <a:lnTo>
                      <a:pt x="2518" y="0"/>
                    </a:lnTo>
                    <a:cubicBezTo>
                      <a:pt x="2523" y="0"/>
                      <a:pt x="2526" y="4"/>
                      <a:pt x="2526" y="8"/>
                    </a:cubicBezTo>
                    <a:cubicBezTo>
                      <a:pt x="2526" y="13"/>
                      <a:pt x="2523" y="16"/>
                      <a:pt x="2518" y="16"/>
                    </a:cubicBezTo>
                    <a:close/>
                    <a:moveTo>
                      <a:pt x="2485" y="16"/>
                    </a:moveTo>
                    <a:lnTo>
                      <a:pt x="2485" y="16"/>
                    </a:lnTo>
                    <a:cubicBezTo>
                      <a:pt x="2480" y="16"/>
                      <a:pt x="2476" y="13"/>
                      <a:pt x="2476" y="8"/>
                    </a:cubicBezTo>
                    <a:cubicBezTo>
                      <a:pt x="2476" y="4"/>
                      <a:pt x="2480" y="0"/>
                      <a:pt x="2485" y="0"/>
                    </a:cubicBezTo>
                    <a:lnTo>
                      <a:pt x="2485" y="0"/>
                    </a:lnTo>
                    <a:cubicBezTo>
                      <a:pt x="2489" y="0"/>
                      <a:pt x="2493" y="4"/>
                      <a:pt x="2493" y="8"/>
                    </a:cubicBezTo>
                    <a:cubicBezTo>
                      <a:pt x="2493" y="13"/>
                      <a:pt x="2489" y="16"/>
                      <a:pt x="2485" y="16"/>
                    </a:cubicBezTo>
                    <a:close/>
                    <a:moveTo>
                      <a:pt x="2451" y="16"/>
                    </a:moveTo>
                    <a:lnTo>
                      <a:pt x="2451" y="16"/>
                    </a:lnTo>
                    <a:cubicBezTo>
                      <a:pt x="2447" y="16"/>
                      <a:pt x="2443" y="13"/>
                      <a:pt x="2443" y="8"/>
                    </a:cubicBezTo>
                    <a:cubicBezTo>
                      <a:pt x="2443" y="4"/>
                      <a:pt x="2447" y="0"/>
                      <a:pt x="2451" y="0"/>
                    </a:cubicBezTo>
                    <a:lnTo>
                      <a:pt x="2451" y="0"/>
                    </a:lnTo>
                    <a:cubicBezTo>
                      <a:pt x="2456" y="0"/>
                      <a:pt x="2460" y="4"/>
                      <a:pt x="2460" y="8"/>
                    </a:cubicBezTo>
                    <a:cubicBezTo>
                      <a:pt x="2460" y="13"/>
                      <a:pt x="2456" y="16"/>
                      <a:pt x="2451" y="16"/>
                    </a:cubicBezTo>
                    <a:close/>
                    <a:moveTo>
                      <a:pt x="2418" y="16"/>
                    </a:moveTo>
                    <a:lnTo>
                      <a:pt x="2418" y="16"/>
                    </a:lnTo>
                    <a:cubicBezTo>
                      <a:pt x="2413" y="16"/>
                      <a:pt x="2410" y="13"/>
                      <a:pt x="2410" y="8"/>
                    </a:cubicBezTo>
                    <a:cubicBezTo>
                      <a:pt x="2410" y="4"/>
                      <a:pt x="2413" y="0"/>
                      <a:pt x="2418" y="0"/>
                    </a:cubicBezTo>
                    <a:lnTo>
                      <a:pt x="2418" y="0"/>
                    </a:lnTo>
                    <a:cubicBezTo>
                      <a:pt x="2423" y="0"/>
                      <a:pt x="2426" y="4"/>
                      <a:pt x="2426" y="8"/>
                    </a:cubicBezTo>
                    <a:cubicBezTo>
                      <a:pt x="2426" y="13"/>
                      <a:pt x="2423" y="16"/>
                      <a:pt x="2418" y="16"/>
                    </a:cubicBezTo>
                    <a:close/>
                    <a:moveTo>
                      <a:pt x="2385" y="16"/>
                    </a:moveTo>
                    <a:lnTo>
                      <a:pt x="2385" y="16"/>
                    </a:lnTo>
                    <a:cubicBezTo>
                      <a:pt x="2380" y="16"/>
                      <a:pt x="2376" y="13"/>
                      <a:pt x="2376" y="8"/>
                    </a:cubicBezTo>
                    <a:cubicBezTo>
                      <a:pt x="2376" y="4"/>
                      <a:pt x="2380" y="0"/>
                      <a:pt x="2385" y="0"/>
                    </a:cubicBezTo>
                    <a:lnTo>
                      <a:pt x="2385" y="0"/>
                    </a:lnTo>
                    <a:cubicBezTo>
                      <a:pt x="2389" y="0"/>
                      <a:pt x="2393" y="4"/>
                      <a:pt x="2393" y="8"/>
                    </a:cubicBezTo>
                    <a:cubicBezTo>
                      <a:pt x="2393" y="13"/>
                      <a:pt x="2389" y="16"/>
                      <a:pt x="2385" y="16"/>
                    </a:cubicBezTo>
                    <a:close/>
                    <a:moveTo>
                      <a:pt x="2351" y="16"/>
                    </a:moveTo>
                    <a:lnTo>
                      <a:pt x="2351" y="16"/>
                    </a:lnTo>
                    <a:cubicBezTo>
                      <a:pt x="2347" y="16"/>
                      <a:pt x="2343" y="13"/>
                      <a:pt x="2343" y="8"/>
                    </a:cubicBezTo>
                    <a:cubicBezTo>
                      <a:pt x="2343" y="4"/>
                      <a:pt x="2347" y="0"/>
                      <a:pt x="2351" y="0"/>
                    </a:cubicBezTo>
                    <a:lnTo>
                      <a:pt x="2351" y="0"/>
                    </a:lnTo>
                    <a:cubicBezTo>
                      <a:pt x="2356" y="0"/>
                      <a:pt x="2360" y="4"/>
                      <a:pt x="2360" y="8"/>
                    </a:cubicBezTo>
                    <a:cubicBezTo>
                      <a:pt x="2360" y="13"/>
                      <a:pt x="2356" y="16"/>
                      <a:pt x="2351" y="16"/>
                    </a:cubicBezTo>
                    <a:close/>
                    <a:moveTo>
                      <a:pt x="2318" y="16"/>
                    </a:moveTo>
                    <a:lnTo>
                      <a:pt x="2318" y="16"/>
                    </a:lnTo>
                    <a:cubicBezTo>
                      <a:pt x="2313" y="16"/>
                      <a:pt x="2310" y="13"/>
                      <a:pt x="2310" y="8"/>
                    </a:cubicBezTo>
                    <a:cubicBezTo>
                      <a:pt x="2310" y="4"/>
                      <a:pt x="2313" y="0"/>
                      <a:pt x="2318" y="0"/>
                    </a:cubicBezTo>
                    <a:lnTo>
                      <a:pt x="2318" y="0"/>
                    </a:lnTo>
                    <a:cubicBezTo>
                      <a:pt x="2323" y="0"/>
                      <a:pt x="2326" y="4"/>
                      <a:pt x="2326" y="8"/>
                    </a:cubicBezTo>
                    <a:cubicBezTo>
                      <a:pt x="2326" y="13"/>
                      <a:pt x="2323" y="16"/>
                      <a:pt x="2318" y="16"/>
                    </a:cubicBezTo>
                    <a:close/>
                    <a:moveTo>
                      <a:pt x="2285" y="16"/>
                    </a:moveTo>
                    <a:lnTo>
                      <a:pt x="2285" y="16"/>
                    </a:lnTo>
                    <a:cubicBezTo>
                      <a:pt x="2280" y="16"/>
                      <a:pt x="2276" y="13"/>
                      <a:pt x="2276" y="8"/>
                    </a:cubicBezTo>
                    <a:cubicBezTo>
                      <a:pt x="2276" y="4"/>
                      <a:pt x="2280" y="0"/>
                      <a:pt x="2285" y="0"/>
                    </a:cubicBezTo>
                    <a:lnTo>
                      <a:pt x="2285" y="0"/>
                    </a:lnTo>
                    <a:cubicBezTo>
                      <a:pt x="2289" y="0"/>
                      <a:pt x="2293" y="4"/>
                      <a:pt x="2293" y="8"/>
                    </a:cubicBezTo>
                    <a:cubicBezTo>
                      <a:pt x="2293" y="13"/>
                      <a:pt x="2289" y="16"/>
                      <a:pt x="2285" y="16"/>
                    </a:cubicBezTo>
                    <a:close/>
                    <a:moveTo>
                      <a:pt x="2251" y="16"/>
                    </a:moveTo>
                    <a:lnTo>
                      <a:pt x="2251" y="16"/>
                    </a:lnTo>
                    <a:cubicBezTo>
                      <a:pt x="2247" y="16"/>
                      <a:pt x="2243" y="13"/>
                      <a:pt x="2243" y="8"/>
                    </a:cubicBezTo>
                    <a:cubicBezTo>
                      <a:pt x="2243" y="4"/>
                      <a:pt x="2247" y="0"/>
                      <a:pt x="2251" y="0"/>
                    </a:cubicBezTo>
                    <a:lnTo>
                      <a:pt x="2251" y="0"/>
                    </a:lnTo>
                    <a:cubicBezTo>
                      <a:pt x="2256" y="0"/>
                      <a:pt x="2260" y="4"/>
                      <a:pt x="2260" y="8"/>
                    </a:cubicBezTo>
                    <a:cubicBezTo>
                      <a:pt x="2260" y="13"/>
                      <a:pt x="2256" y="16"/>
                      <a:pt x="2251" y="16"/>
                    </a:cubicBezTo>
                    <a:close/>
                    <a:moveTo>
                      <a:pt x="2218" y="16"/>
                    </a:moveTo>
                    <a:lnTo>
                      <a:pt x="2218" y="16"/>
                    </a:lnTo>
                    <a:cubicBezTo>
                      <a:pt x="2213" y="16"/>
                      <a:pt x="2210" y="13"/>
                      <a:pt x="2210" y="8"/>
                    </a:cubicBezTo>
                    <a:cubicBezTo>
                      <a:pt x="2210" y="4"/>
                      <a:pt x="2213" y="0"/>
                      <a:pt x="2218" y="0"/>
                    </a:cubicBezTo>
                    <a:lnTo>
                      <a:pt x="2218" y="0"/>
                    </a:lnTo>
                    <a:cubicBezTo>
                      <a:pt x="2223" y="0"/>
                      <a:pt x="2226" y="4"/>
                      <a:pt x="2226" y="8"/>
                    </a:cubicBezTo>
                    <a:cubicBezTo>
                      <a:pt x="2226" y="13"/>
                      <a:pt x="2223" y="16"/>
                      <a:pt x="2218" y="16"/>
                    </a:cubicBezTo>
                    <a:close/>
                    <a:moveTo>
                      <a:pt x="2185" y="16"/>
                    </a:moveTo>
                    <a:lnTo>
                      <a:pt x="2185" y="16"/>
                    </a:lnTo>
                    <a:cubicBezTo>
                      <a:pt x="2180" y="16"/>
                      <a:pt x="2176" y="13"/>
                      <a:pt x="2176" y="8"/>
                    </a:cubicBezTo>
                    <a:cubicBezTo>
                      <a:pt x="2176" y="4"/>
                      <a:pt x="2180" y="0"/>
                      <a:pt x="2185" y="0"/>
                    </a:cubicBezTo>
                    <a:lnTo>
                      <a:pt x="2185" y="0"/>
                    </a:lnTo>
                    <a:cubicBezTo>
                      <a:pt x="2189" y="0"/>
                      <a:pt x="2193" y="4"/>
                      <a:pt x="2193" y="8"/>
                    </a:cubicBezTo>
                    <a:cubicBezTo>
                      <a:pt x="2193" y="13"/>
                      <a:pt x="2189" y="16"/>
                      <a:pt x="2185" y="16"/>
                    </a:cubicBezTo>
                    <a:close/>
                    <a:moveTo>
                      <a:pt x="2151" y="16"/>
                    </a:moveTo>
                    <a:lnTo>
                      <a:pt x="2151" y="16"/>
                    </a:lnTo>
                    <a:cubicBezTo>
                      <a:pt x="2147" y="16"/>
                      <a:pt x="2143" y="13"/>
                      <a:pt x="2143" y="8"/>
                    </a:cubicBezTo>
                    <a:cubicBezTo>
                      <a:pt x="2143" y="4"/>
                      <a:pt x="2147" y="0"/>
                      <a:pt x="2151" y="0"/>
                    </a:cubicBezTo>
                    <a:lnTo>
                      <a:pt x="2151" y="0"/>
                    </a:lnTo>
                    <a:cubicBezTo>
                      <a:pt x="2156" y="0"/>
                      <a:pt x="2160" y="4"/>
                      <a:pt x="2160" y="8"/>
                    </a:cubicBezTo>
                    <a:cubicBezTo>
                      <a:pt x="2160" y="13"/>
                      <a:pt x="2156" y="16"/>
                      <a:pt x="2151" y="16"/>
                    </a:cubicBezTo>
                    <a:close/>
                    <a:moveTo>
                      <a:pt x="2118" y="16"/>
                    </a:moveTo>
                    <a:lnTo>
                      <a:pt x="2118" y="16"/>
                    </a:lnTo>
                    <a:cubicBezTo>
                      <a:pt x="2113" y="16"/>
                      <a:pt x="2110" y="13"/>
                      <a:pt x="2110" y="8"/>
                    </a:cubicBezTo>
                    <a:cubicBezTo>
                      <a:pt x="2110" y="4"/>
                      <a:pt x="2113" y="0"/>
                      <a:pt x="2118" y="0"/>
                    </a:cubicBezTo>
                    <a:lnTo>
                      <a:pt x="2118" y="0"/>
                    </a:lnTo>
                    <a:cubicBezTo>
                      <a:pt x="2122" y="0"/>
                      <a:pt x="2126" y="4"/>
                      <a:pt x="2126" y="8"/>
                    </a:cubicBezTo>
                    <a:cubicBezTo>
                      <a:pt x="2126" y="13"/>
                      <a:pt x="2122" y="16"/>
                      <a:pt x="2118" y="16"/>
                    </a:cubicBezTo>
                    <a:close/>
                    <a:moveTo>
                      <a:pt x="2085" y="16"/>
                    </a:moveTo>
                    <a:lnTo>
                      <a:pt x="2085" y="16"/>
                    </a:lnTo>
                    <a:cubicBezTo>
                      <a:pt x="2080" y="16"/>
                      <a:pt x="2076" y="13"/>
                      <a:pt x="2076" y="8"/>
                    </a:cubicBezTo>
                    <a:cubicBezTo>
                      <a:pt x="2076" y="4"/>
                      <a:pt x="2080" y="0"/>
                      <a:pt x="2085" y="0"/>
                    </a:cubicBezTo>
                    <a:lnTo>
                      <a:pt x="2085" y="0"/>
                    </a:lnTo>
                    <a:cubicBezTo>
                      <a:pt x="2089" y="0"/>
                      <a:pt x="2093" y="4"/>
                      <a:pt x="2093" y="8"/>
                    </a:cubicBezTo>
                    <a:cubicBezTo>
                      <a:pt x="2093" y="13"/>
                      <a:pt x="2089" y="16"/>
                      <a:pt x="2085" y="16"/>
                    </a:cubicBezTo>
                    <a:close/>
                    <a:moveTo>
                      <a:pt x="2051" y="16"/>
                    </a:moveTo>
                    <a:lnTo>
                      <a:pt x="2051" y="16"/>
                    </a:lnTo>
                    <a:cubicBezTo>
                      <a:pt x="2047" y="16"/>
                      <a:pt x="2043" y="13"/>
                      <a:pt x="2043" y="8"/>
                    </a:cubicBezTo>
                    <a:cubicBezTo>
                      <a:pt x="2043" y="4"/>
                      <a:pt x="2047" y="0"/>
                      <a:pt x="2051" y="0"/>
                    </a:cubicBezTo>
                    <a:lnTo>
                      <a:pt x="2051" y="0"/>
                    </a:lnTo>
                    <a:cubicBezTo>
                      <a:pt x="2056" y="0"/>
                      <a:pt x="2060" y="4"/>
                      <a:pt x="2060" y="8"/>
                    </a:cubicBezTo>
                    <a:cubicBezTo>
                      <a:pt x="2060" y="13"/>
                      <a:pt x="2056" y="16"/>
                      <a:pt x="2051" y="16"/>
                    </a:cubicBezTo>
                    <a:close/>
                    <a:moveTo>
                      <a:pt x="2018" y="16"/>
                    </a:moveTo>
                    <a:lnTo>
                      <a:pt x="2018" y="16"/>
                    </a:lnTo>
                    <a:cubicBezTo>
                      <a:pt x="2013" y="16"/>
                      <a:pt x="2009" y="13"/>
                      <a:pt x="2009" y="8"/>
                    </a:cubicBezTo>
                    <a:cubicBezTo>
                      <a:pt x="2009" y="4"/>
                      <a:pt x="2013" y="0"/>
                      <a:pt x="2018" y="0"/>
                    </a:cubicBezTo>
                    <a:lnTo>
                      <a:pt x="2018" y="0"/>
                    </a:lnTo>
                    <a:cubicBezTo>
                      <a:pt x="2022" y="0"/>
                      <a:pt x="2026" y="4"/>
                      <a:pt x="2026" y="8"/>
                    </a:cubicBezTo>
                    <a:cubicBezTo>
                      <a:pt x="2026" y="13"/>
                      <a:pt x="2022" y="16"/>
                      <a:pt x="2018" y="16"/>
                    </a:cubicBezTo>
                    <a:close/>
                    <a:moveTo>
                      <a:pt x="1984" y="16"/>
                    </a:moveTo>
                    <a:lnTo>
                      <a:pt x="1984" y="16"/>
                    </a:lnTo>
                    <a:cubicBezTo>
                      <a:pt x="1980" y="16"/>
                      <a:pt x="1976" y="13"/>
                      <a:pt x="1976" y="8"/>
                    </a:cubicBezTo>
                    <a:cubicBezTo>
                      <a:pt x="1976" y="4"/>
                      <a:pt x="1980" y="0"/>
                      <a:pt x="1984" y="0"/>
                    </a:cubicBezTo>
                    <a:lnTo>
                      <a:pt x="1984" y="0"/>
                    </a:lnTo>
                    <a:cubicBezTo>
                      <a:pt x="1989" y="0"/>
                      <a:pt x="1993" y="4"/>
                      <a:pt x="1993" y="8"/>
                    </a:cubicBezTo>
                    <a:cubicBezTo>
                      <a:pt x="1993" y="13"/>
                      <a:pt x="1989" y="16"/>
                      <a:pt x="1984" y="16"/>
                    </a:cubicBezTo>
                    <a:close/>
                    <a:moveTo>
                      <a:pt x="1951" y="16"/>
                    </a:moveTo>
                    <a:lnTo>
                      <a:pt x="1951" y="16"/>
                    </a:lnTo>
                    <a:cubicBezTo>
                      <a:pt x="1947" y="16"/>
                      <a:pt x="1943" y="13"/>
                      <a:pt x="1943" y="8"/>
                    </a:cubicBezTo>
                    <a:cubicBezTo>
                      <a:pt x="1943" y="4"/>
                      <a:pt x="1947" y="0"/>
                      <a:pt x="1951" y="0"/>
                    </a:cubicBezTo>
                    <a:lnTo>
                      <a:pt x="1951" y="0"/>
                    </a:lnTo>
                    <a:cubicBezTo>
                      <a:pt x="1956" y="0"/>
                      <a:pt x="1959" y="4"/>
                      <a:pt x="1959" y="8"/>
                    </a:cubicBezTo>
                    <a:cubicBezTo>
                      <a:pt x="1959" y="13"/>
                      <a:pt x="1956" y="16"/>
                      <a:pt x="1951" y="16"/>
                    </a:cubicBezTo>
                    <a:close/>
                    <a:moveTo>
                      <a:pt x="1918" y="16"/>
                    </a:moveTo>
                    <a:lnTo>
                      <a:pt x="1918" y="16"/>
                    </a:lnTo>
                    <a:cubicBezTo>
                      <a:pt x="1913" y="16"/>
                      <a:pt x="1909" y="13"/>
                      <a:pt x="1909" y="8"/>
                    </a:cubicBezTo>
                    <a:cubicBezTo>
                      <a:pt x="1909" y="4"/>
                      <a:pt x="1913" y="0"/>
                      <a:pt x="1918" y="0"/>
                    </a:cubicBezTo>
                    <a:lnTo>
                      <a:pt x="1918" y="0"/>
                    </a:lnTo>
                    <a:cubicBezTo>
                      <a:pt x="1922" y="0"/>
                      <a:pt x="1926" y="4"/>
                      <a:pt x="1926" y="8"/>
                    </a:cubicBezTo>
                    <a:cubicBezTo>
                      <a:pt x="1926" y="13"/>
                      <a:pt x="1922" y="16"/>
                      <a:pt x="1918" y="16"/>
                    </a:cubicBezTo>
                    <a:close/>
                    <a:moveTo>
                      <a:pt x="1884" y="16"/>
                    </a:moveTo>
                    <a:lnTo>
                      <a:pt x="1884" y="16"/>
                    </a:lnTo>
                    <a:cubicBezTo>
                      <a:pt x="1880" y="16"/>
                      <a:pt x="1876" y="13"/>
                      <a:pt x="1876" y="8"/>
                    </a:cubicBezTo>
                    <a:cubicBezTo>
                      <a:pt x="1876" y="4"/>
                      <a:pt x="1880" y="0"/>
                      <a:pt x="1884" y="0"/>
                    </a:cubicBezTo>
                    <a:lnTo>
                      <a:pt x="1884" y="0"/>
                    </a:lnTo>
                    <a:cubicBezTo>
                      <a:pt x="1889" y="0"/>
                      <a:pt x="1893" y="4"/>
                      <a:pt x="1893" y="8"/>
                    </a:cubicBezTo>
                    <a:cubicBezTo>
                      <a:pt x="1893" y="13"/>
                      <a:pt x="1889" y="16"/>
                      <a:pt x="1884" y="16"/>
                    </a:cubicBezTo>
                    <a:close/>
                    <a:moveTo>
                      <a:pt x="1851" y="16"/>
                    </a:moveTo>
                    <a:lnTo>
                      <a:pt x="1851" y="16"/>
                    </a:lnTo>
                    <a:cubicBezTo>
                      <a:pt x="1846" y="16"/>
                      <a:pt x="1843" y="13"/>
                      <a:pt x="1843" y="8"/>
                    </a:cubicBezTo>
                    <a:cubicBezTo>
                      <a:pt x="1843" y="4"/>
                      <a:pt x="1846" y="0"/>
                      <a:pt x="1851" y="0"/>
                    </a:cubicBezTo>
                    <a:lnTo>
                      <a:pt x="1851" y="0"/>
                    </a:lnTo>
                    <a:cubicBezTo>
                      <a:pt x="1856" y="0"/>
                      <a:pt x="1859" y="4"/>
                      <a:pt x="1859" y="8"/>
                    </a:cubicBezTo>
                    <a:cubicBezTo>
                      <a:pt x="1859" y="13"/>
                      <a:pt x="1856" y="16"/>
                      <a:pt x="1851" y="16"/>
                    </a:cubicBezTo>
                    <a:close/>
                    <a:moveTo>
                      <a:pt x="1818" y="16"/>
                    </a:moveTo>
                    <a:lnTo>
                      <a:pt x="1818" y="16"/>
                    </a:lnTo>
                    <a:cubicBezTo>
                      <a:pt x="1813" y="16"/>
                      <a:pt x="1809" y="13"/>
                      <a:pt x="1809" y="8"/>
                    </a:cubicBezTo>
                    <a:cubicBezTo>
                      <a:pt x="1809" y="4"/>
                      <a:pt x="1813" y="0"/>
                      <a:pt x="1818" y="0"/>
                    </a:cubicBezTo>
                    <a:lnTo>
                      <a:pt x="1818" y="0"/>
                    </a:lnTo>
                    <a:cubicBezTo>
                      <a:pt x="1822" y="0"/>
                      <a:pt x="1826" y="4"/>
                      <a:pt x="1826" y="8"/>
                    </a:cubicBezTo>
                    <a:cubicBezTo>
                      <a:pt x="1826" y="13"/>
                      <a:pt x="1822" y="16"/>
                      <a:pt x="1818" y="16"/>
                    </a:cubicBezTo>
                    <a:close/>
                    <a:moveTo>
                      <a:pt x="1784" y="16"/>
                    </a:moveTo>
                    <a:lnTo>
                      <a:pt x="1784" y="16"/>
                    </a:lnTo>
                    <a:cubicBezTo>
                      <a:pt x="1780" y="16"/>
                      <a:pt x="1776" y="13"/>
                      <a:pt x="1776" y="8"/>
                    </a:cubicBezTo>
                    <a:cubicBezTo>
                      <a:pt x="1776" y="4"/>
                      <a:pt x="1780" y="0"/>
                      <a:pt x="1784" y="0"/>
                    </a:cubicBezTo>
                    <a:lnTo>
                      <a:pt x="1784" y="0"/>
                    </a:lnTo>
                    <a:cubicBezTo>
                      <a:pt x="1789" y="0"/>
                      <a:pt x="1793" y="4"/>
                      <a:pt x="1793" y="8"/>
                    </a:cubicBezTo>
                    <a:cubicBezTo>
                      <a:pt x="1793" y="13"/>
                      <a:pt x="1789" y="16"/>
                      <a:pt x="1784" y="16"/>
                    </a:cubicBezTo>
                    <a:close/>
                    <a:moveTo>
                      <a:pt x="1751" y="16"/>
                    </a:moveTo>
                    <a:lnTo>
                      <a:pt x="1751" y="16"/>
                    </a:lnTo>
                    <a:cubicBezTo>
                      <a:pt x="1746" y="16"/>
                      <a:pt x="1743" y="13"/>
                      <a:pt x="1743" y="8"/>
                    </a:cubicBezTo>
                    <a:cubicBezTo>
                      <a:pt x="1743" y="4"/>
                      <a:pt x="1746" y="0"/>
                      <a:pt x="1751" y="0"/>
                    </a:cubicBezTo>
                    <a:lnTo>
                      <a:pt x="1751" y="0"/>
                    </a:lnTo>
                    <a:cubicBezTo>
                      <a:pt x="1756" y="0"/>
                      <a:pt x="1759" y="4"/>
                      <a:pt x="1759" y="8"/>
                    </a:cubicBezTo>
                    <a:cubicBezTo>
                      <a:pt x="1759" y="13"/>
                      <a:pt x="1756" y="16"/>
                      <a:pt x="1751" y="16"/>
                    </a:cubicBezTo>
                    <a:close/>
                    <a:moveTo>
                      <a:pt x="1718" y="16"/>
                    </a:moveTo>
                    <a:lnTo>
                      <a:pt x="1718" y="16"/>
                    </a:lnTo>
                    <a:cubicBezTo>
                      <a:pt x="1713" y="16"/>
                      <a:pt x="1709" y="13"/>
                      <a:pt x="1709" y="8"/>
                    </a:cubicBezTo>
                    <a:cubicBezTo>
                      <a:pt x="1709" y="4"/>
                      <a:pt x="1713" y="0"/>
                      <a:pt x="1718" y="0"/>
                    </a:cubicBezTo>
                    <a:lnTo>
                      <a:pt x="1718" y="0"/>
                    </a:lnTo>
                    <a:cubicBezTo>
                      <a:pt x="1722" y="0"/>
                      <a:pt x="1726" y="4"/>
                      <a:pt x="1726" y="8"/>
                    </a:cubicBezTo>
                    <a:cubicBezTo>
                      <a:pt x="1726" y="13"/>
                      <a:pt x="1722" y="16"/>
                      <a:pt x="1718" y="16"/>
                    </a:cubicBezTo>
                    <a:close/>
                    <a:moveTo>
                      <a:pt x="1684" y="16"/>
                    </a:moveTo>
                    <a:lnTo>
                      <a:pt x="1684" y="16"/>
                    </a:lnTo>
                    <a:cubicBezTo>
                      <a:pt x="1680" y="16"/>
                      <a:pt x="1676" y="13"/>
                      <a:pt x="1676" y="8"/>
                    </a:cubicBezTo>
                    <a:cubicBezTo>
                      <a:pt x="1676" y="4"/>
                      <a:pt x="1680" y="0"/>
                      <a:pt x="1684" y="0"/>
                    </a:cubicBezTo>
                    <a:lnTo>
                      <a:pt x="1684" y="0"/>
                    </a:lnTo>
                    <a:cubicBezTo>
                      <a:pt x="1689" y="0"/>
                      <a:pt x="1693" y="4"/>
                      <a:pt x="1693" y="8"/>
                    </a:cubicBezTo>
                    <a:cubicBezTo>
                      <a:pt x="1693" y="13"/>
                      <a:pt x="1689" y="16"/>
                      <a:pt x="1684" y="16"/>
                    </a:cubicBezTo>
                    <a:close/>
                    <a:moveTo>
                      <a:pt x="1651" y="16"/>
                    </a:moveTo>
                    <a:lnTo>
                      <a:pt x="1651" y="16"/>
                    </a:lnTo>
                    <a:cubicBezTo>
                      <a:pt x="1646" y="16"/>
                      <a:pt x="1643" y="13"/>
                      <a:pt x="1643" y="8"/>
                    </a:cubicBezTo>
                    <a:cubicBezTo>
                      <a:pt x="1643" y="4"/>
                      <a:pt x="1646" y="0"/>
                      <a:pt x="1651" y="0"/>
                    </a:cubicBezTo>
                    <a:lnTo>
                      <a:pt x="1651" y="0"/>
                    </a:lnTo>
                    <a:cubicBezTo>
                      <a:pt x="1656" y="0"/>
                      <a:pt x="1659" y="4"/>
                      <a:pt x="1659" y="8"/>
                    </a:cubicBezTo>
                    <a:cubicBezTo>
                      <a:pt x="1659" y="13"/>
                      <a:pt x="1656" y="16"/>
                      <a:pt x="1651" y="16"/>
                    </a:cubicBezTo>
                    <a:close/>
                    <a:moveTo>
                      <a:pt x="1618" y="16"/>
                    </a:moveTo>
                    <a:lnTo>
                      <a:pt x="1618" y="16"/>
                    </a:lnTo>
                    <a:cubicBezTo>
                      <a:pt x="1613" y="16"/>
                      <a:pt x="1609" y="13"/>
                      <a:pt x="1609" y="8"/>
                    </a:cubicBezTo>
                    <a:cubicBezTo>
                      <a:pt x="1609" y="4"/>
                      <a:pt x="1613" y="0"/>
                      <a:pt x="1618" y="0"/>
                    </a:cubicBezTo>
                    <a:lnTo>
                      <a:pt x="1618" y="0"/>
                    </a:lnTo>
                    <a:cubicBezTo>
                      <a:pt x="1622" y="0"/>
                      <a:pt x="1626" y="4"/>
                      <a:pt x="1626" y="8"/>
                    </a:cubicBezTo>
                    <a:cubicBezTo>
                      <a:pt x="1626" y="13"/>
                      <a:pt x="1622" y="16"/>
                      <a:pt x="1618" y="16"/>
                    </a:cubicBezTo>
                    <a:close/>
                    <a:moveTo>
                      <a:pt x="1584" y="16"/>
                    </a:moveTo>
                    <a:lnTo>
                      <a:pt x="1584" y="16"/>
                    </a:lnTo>
                    <a:cubicBezTo>
                      <a:pt x="1580" y="16"/>
                      <a:pt x="1576" y="13"/>
                      <a:pt x="1576" y="8"/>
                    </a:cubicBezTo>
                    <a:cubicBezTo>
                      <a:pt x="1576" y="4"/>
                      <a:pt x="1580" y="0"/>
                      <a:pt x="1584" y="0"/>
                    </a:cubicBezTo>
                    <a:lnTo>
                      <a:pt x="1584" y="0"/>
                    </a:lnTo>
                    <a:cubicBezTo>
                      <a:pt x="1589" y="0"/>
                      <a:pt x="1593" y="4"/>
                      <a:pt x="1593" y="8"/>
                    </a:cubicBezTo>
                    <a:cubicBezTo>
                      <a:pt x="1593" y="13"/>
                      <a:pt x="1589" y="16"/>
                      <a:pt x="1584" y="16"/>
                    </a:cubicBezTo>
                    <a:close/>
                    <a:moveTo>
                      <a:pt x="1551" y="16"/>
                    </a:moveTo>
                    <a:lnTo>
                      <a:pt x="1551" y="16"/>
                    </a:lnTo>
                    <a:cubicBezTo>
                      <a:pt x="1546" y="16"/>
                      <a:pt x="1543" y="13"/>
                      <a:pt x="1543" y="8"/>
                    </a:cubicBezTo>
                    <a:cubicBezTo>
                      <a:pt x="1543" y="4"/>
                      <a:pt x="1546" y="0"/>
                      <a:pt x="1551" y="0"/>
                    </a:cubicBezTo>
                    <a:lnTo>
                      <a:pt x="1551" y="0"/>
                    </a:lnTo>
                    <a:cubicBezTo>
                      <a:pt x="1556" y="0"/>
                      <a:pt x="1559" y="4"/>
                      <a:pt x="1559" y="8"/>
                    </a:cubicBezTo>
                    <a:cubicBezTo>
                      <a:pt x="1559" y="13"/>
                      <a:pt x="1556" y="16"/>
                      <a:pt x="1551" y="16"/>
                    </a:cubicBezTo>
                    <a:close/>
                    <a:moveTo>
                      <a:pt x="1518" y="16"/>
                    </a:moveTo>
                    <a:lnTo>
                      <a:pt x="1518" y="16"/>
                    </a:lnTo>
                    <a:cubicBezTo>
                      <a:pt x="1513" y="16"/>
                      <a:pt x="1509" y="13"/>
                      <a:pt x="1509" y="8"/>
                    </a:cubicBezTo>
                    <a:cubicBezTo>
                      <a:pt x="1509" y="4"/>
                      <a:pt x="1513" y="0"/>
                      <a:pt x="1518" y="0"/>
                    </a:cubicBezTo>
                    <a:lnTo>
                      <a:pt x="1518" y="0"/>
                    </a:lnTo>
                    <a:cubicBezTo>
                      <a:pt x="1522" y="0"/>
                      <a:pt x="1526" y="4"/>
                      <a:pt x="1526" y="8"/>
                    </a:cubicBezTo>
                    <a:cubicBezTo>
                      <a:pt x="1526" y="13"/>
                      <a:pt x="1522" y="16"/>
                      <a:pt x="1518" y="16"/>
                    </a:cubicBezTo>
                    <a:close/>
                    <a:moveTo>
                      <a:pt x="1484" y="16"/>
                    </a:moveTo>
                    <a:lnTo>
                      <a:pt x="1484" y="16"/>
                    </a:lnTo>
                    <a:cubicBezTo>
                      <a:pt x="1480" y="16"/>
                      <a:pt x="1476" y="13"/>
                      <a:pt x="1476" y="8"/>
                    </a:cubicBezTo>
                    <a:cubicBezTo>
                      <a:pt x="1476" y="4"/>
                      <a:pt x="1480" y="0"/>
                      <a:pt x="1484" y="0"/>
                    </a:cubicBezTo>
                    <a:lnTo>
                      <a:pt x="1484" y="0"/>
                    </a:lnTo>
                    <a:cubicBezTo>
                      <a:pt x="1489" y="0"/>
                      <a:pt x="1493" y="4"/>
                      <a:pt x="1493" y="8"/>
                    </a:cubicBezTo>
                    <a:cubicBezTo>
                      <a:pt x="1493" y="13"/>
                      <a:pt x="1489" y="16"/>
                      <a:pt x="1484" y="16"/>
                    </a:cubicBezTo>
                    <a:close/>
                    <a:moveTo>
                      <a:pt x="1451" y="16"/>
                    </a:moveTo>
                    <a:lnTo>
                      <a:pt x="1451" y="16"/>
                    </a:lnTo>
                    <a:cubicBezTo>
                      <a:pt x="1446" y="16"/>
                      <a:pt x="1443" y="13"/>
                      <a:pt x="1443" y="8"/>
                    </a:cubicBezTo>
                    <a:cubicBezTo>
                      <a:pt x="1443" y="4"/>
                      <a:pt x="1446" y="0"/>
                      <a:pt x="1451" y="0"/>
                    </a:cubicBezTo>
                    <a:lnTo>
                      <a:pt x="1451" y="0"/>
                    </a:lnTo>
                    <a:cubicBezTo>
                      <a:pt x="1455" y="0"/>
                      <a:pt x="1459" y="4"/>
                      <a:pt x="1459" y="8"/>
                    </a:cubicBezTo>
                    <a:cubicBezTo>
                      <a:pt x="1459" y="13"/>
                      <a:pt x="1455" y="16"/>
                      <a:pt x="1451" y="16"/>
                    </a:cubicBezTo>
                    <a:close/>
                    <a:moveTo>
                      <a:pt x="1418" y="16"/>
                    </a:moveTo>
                    <a:lnTo>
                      <a:pt x="1418" y="16"/>
                    </a:lnTo>
                    <a:cubicBezTo>
                      <a:pt x="1413" y="16"/>
                      <a:pt x="1409" y="13"/>
                      <a:pt x="1409" y="8"/>
                    </a:cubicBezTo>
                    <a:cubicBezTo>
                      <a:pt x="1409" y="4"/>
                      <a:pt x="1413" y="0"/>
                      <a:pt x="1418" y="0"/>
                    </a:cubicBezTo>
                    <a:lnTo>
                      <a:pt x="1418" y="0"/>
                    </a:lnTo>
                    <a:cubicBezTo>
                      <a:pt x="1422" y="0"/>
                      <a:pt x="1426" y="4"/>
                      <a:pt x="1426" y="8"/>
                    </a:cubicBezTo>
                    <a:cubicBezTo>
                      <a:pt x="1426" y="13"/>
                      <a:pt x="1422" y="16"/>
                      <a:pt x="1418" y="16"/>
                    </a:cubicBezTo>
                    <a:close/>
                    <a:moveTo>
                      <a:pt x="1384" y="16"/>
                    </a:moveTo>
                    <a:lnTo>
                      <a:pt x="1384" y="16"/>
                    </a:lnTo>
                    <a:cubicBezTo>
                      <a:pt x="1380" y="16"/>
                      <a:pt x="1376" y="13"/>
                      <a:pt x="1376" y="8"/>
                    </a:cubicBezTo>
                    <a:cubicBezTo>
                      <a:pt x="1376" y="4"/>
                      <a:pt x="1380" y="0"/>
                      <a:pt x="1384" y="0"/>
                    </a:cubicBezTo>
                    <a:lnTo>
                      <a:pt x="1384" y="0"/>
                    </a:lnTo>
                    <a:cubicBezTo>
                      <a:pt x="1389" y="0"/>
                      <a:pt x="1393" y="4"/>
                      <a:pt x="1393" y="8"/>
                    </a:cubicBezTo>
                    <a:cubicBezTo>
                      <a:pt x="1393" y="13"/>
                      <a:pt x="1389" y="16"/>
                      <a:pt x="1384" y="16"/>
                    </a:cubicBezTo>
                    <a:close/>
                    <a:moveTo>
                      <a:pt x="1351" y="16"/>
                    </a:moveTo>
                    <a:lnTo>
                      <a:pt x="1351" y="16"/>
                    </a:lnTo>
                    <a:cubicBezTo>
                      <a:pt x="1346" y="16"/>
                      <a:pt x="1342" y="13"/>
                      <a:pt x="1342" y="8"/>
                    </a:cubicBezTo>
                    <a:cubicBezTo>
                      <a:pt x="1342" y="4"/>
                      <a:pt x="1346" y="0"/>
                      <a:pt x="1351" y="0"/>
                    </a:cubicBezTo>
                    <a:lnTo>
                      <a:pt x="1351" y="0"/>
                    </a:lnTo>
                    <a:cubicBezTo>
                      <a:pt x="1355" y="0"/>
                      <a:pt x="1359" y="4"/>
                      <a:pt x="1359" y="8"/>
                    </a:cubicBezTo>
                    <a:cubicBezTo>
                      <a:pt x="1359" y="13"/>
                      <a:pt x="1355" y="16"/>
                      <a:pt x="1351" y="16"/>
                    </a:cubicBezTo>
                    <a:close/>
                    <a:moveTo>
                      <a:pt x="1317" y="16"/>
                    </a:moveTo>
                    <a:lnTo>
                      <a:pt x="1317" y="16"/>
                    </a:lnTo>
                    <a:cubicBezTo>
                      <a:pt x="1313" y="16"/>
                      <a:pt x="1309" y="13"/>
                      <a:pt x="1309" y="8"/>
                    </a:cubicBezTo>
                    <a:cubicBezTo>
                      <a:pt x="1309" y="4"/>
                      <a:pt x="1313" y="0"/>
                      <a:pt x="1317" y="0"/>
                    </a:cubicBezTo>
                    <a:lnTo>
                      <a:pt x="1317" y="0"/>
                    </a:lnTo>
                    <a:cubicBezTo>
                      <a:pt x="1322" y="0"/>
                      <a:pt x="1326" y="4"/>
                      <a:pt x="1326" y="8"/>
                    </a:cubicBezTo>
                    <a:cubicBezTo>
                      <a:pt x="1326" y="13"/>
                      <a:pt x="1322" y="16"/>
                      <a:pt x="1317" y="16"/>
                    </a:cubicBezTo>
                    <a:close/>
                    <a:moveTo>
                      <a:pt x="1284" y="16"/>
                    </a:moveTo>
                    <a:lnTo>
                      <a:pt x="1284" y="16"/>
                    </a:lnTo>
                    <a:cubicBezTo>
                      <a:pt x="1280" y="16"/>
                      <a:pt x="1276" y="13"/>
                      <a:pt x="1276" y="8"/>
                    </a:cubicBezTo>
                    <a:cubicBezTo>
                      <a:pt x="1276" y="4"/>
                      <a:pt x="1280" y="0"/>
                      <a:pt x="1284" y="0"/>
                    </a:cubicBezTo>
                    <a:lnTo>
                      <a:pt x="1284" y="0"/>
                    </a:lnTo>
                    <a:cubicBezTo>
                      <a:pt x="1289" y="0"/>
                      <a:pt x="1292" y="4"/>
                      <a:pt x="1292" y="8"/>
                    </a:cubicBezTo>
                    <a:cubicBezTo>
                      <a:pt x="1292" y="13"/>
                      <a:pt x="1289" y="16"/>
                      <a:pt x="1284" y="16"/>
                    </a:cubicBezTo>
                    <a:close/>
                    <a:moveTo>
                      <a:pt x="1251" y="16"/>
                    </a:moveTo>
                    <a:lnTo>
                      <a:pt x="1251" y="16"/>
                    </a:lnTo>
                    <a:cubicBezTo>
                      <a:pt x="1246" y="16"/>
                      <a:pt x="1242" y="13"/>
                      <a:pt x="1242" y="8"/>
                    </a:cubicBezTo>
                    <a:cubicBezTo>
                      <a:pt x="1242" y="4"/>
                      <a:pt x="1246" y="0"/>
                      <a:pt x="1251" y="0"/>
                    </a:cubicBezTo>
                    <a:lnTo>
                      <a:pt x="1251" y="0"/>
                    </a:lnTo>
                    <a:cubicBezTo>
                      <a:pt x="1255" y="0"/>
                      <a:pt x="1259" y="4"/>
                      <a:pt x="1259" y="8"/>
                    </a:cubicBezTo>
                    <a:cubicBezTo>
                      <a:pt x="1259" y="13"/>
                      <a:pt x="1255" y="16"/>
                      <a:pt x="1251" y="16"/>
                    </a:cubicBezTo>
                    <a:close/>
                    <a:moveTo>
                      <a:pt x="1217" y="16"/>
                    </a:moveTo>
                    <a:lnTo>
                      <a:pt x="1217" y="16"/>
                    </a:lnTo>
                    <a:cubicBezTo>
                      <a:pt x="1213" y="16"/>
                      <a:pt x="1209" y="13"/>
                      <a:pt x="1209" y="8"/>
                    </a:cubicBezTo>
                    <a:cubicBezTo>
                      <a:pt x="1209" y="4"/>
                      <a:pt x="1213" y="0"/>
                      <a:pt x="1217" y="0"/>
                    </a:cubicBezTo>
                    <a:lnTo>
                      <a:pt x="1217" y="0"/>
                    </a:lnTo>
                    <a:cubicBezTo>
                      <a:pt x="1222" y="0"/>
                      <a:pt x="1226" y="4"/>
                      <a:pt x="1226" y="8"/>
                    </a:cubicBezTo>
                    <a:cubicBezTo>
                      <a:pt x="1226" y="13"/>
                      <a:pt x="1222" y="16"/>
                      <a:pt x="1217" y="16"/>
                    </a:cubicBezTo>
                    <a:close/>
                    <a:moveTo>
                      <a:pt x="1184" y="16"/>
                    </a:moveTo>
                    <a:lnTo>
                      <a:pt x="1184" y="16"/>
                    </a:lnTo>
                    <a:cubicBezTo>
                      <a:pt x="1179" y="16"/>
                      <a:pt x="1176" y="13"/>
                      <a:pt x="1176" y="8"/>
                    </a:cubicBezTo>
                    <a:cubicBezTo>
                      <a:pt x="1176" y="4"/>
                      <a:pt x="1179" y="0"/>
                      <a:pt x="1184" y="0"/>
                    </a:cubicBezTo>
                    <a:lnTo>
                      <a:pt x="1184" y="0"/>
                    </a:lnTo>
                    <a:cubicBezTo>
                      <a:pt x="1189" y="0"/>
                      <a:pt x="1192" y="4"/>
                      <a:pt x="1192" y="8"/>
                    </a:cubicBezTo>
                    <a:cubicBezTo>
                      <a:pt x="1192" y="13"/>
                      <a:pt x="1189" y="16"/>
                      <a:pt x="1184" y="16"/>
                    </a:cubicBezTo>
                    <a:close/>
                    <a:moveTo>
                      <a:pt x="1151" y="16"/>
                    </a:moveTo>
                    <a:lnTo>
                      <a:pt x="1151" y="16"/>
                    </a:lnTo>
                    <a:cubicBezTo>
                      <a:pt x="1146" y="16"/>
                      <a:pt x="1142" y="13"/>
                      <a:pt x="1142" y="8"/>
                    </a:cubicBezTo>
                    <a:cubicBezTo>
                      <a:pt x="1142" y="4"/>
                      <a:pt x="1146" y="0"/>
                      <a:pt x="1151" y="0"/>
                    </a:cubicBezTo>
                    <a:lnTo>
                      <a:pt x="1151" y="0"/>
                    </a:lnTo>
                    <a:cubicBezTo>
                      <a:pt x="1155" y="0"/>
                      <a:pt x="1159" y="4"/>
                      <a:pt x="1159" y="8"/>
                    </a:cubicBezTo>
                    <a:cubicBezTo>
                      <a:pt x="1159" y="13"/>
                      <a:pt x="1155" y="16"/>
                      <a:pt x="1151" y="16"/>
                    </a:cubicBezTo>
                    <a:close/>
                    <a:moveTo>
                      <a:pt x="1117" y="16"/>
                    </a:moveTo>
                    <a:lnTo>
                      <a:pt x="1117" y="16"/>
                    </a:lnTo>
                    <a:cubicBezTo>
                      <a:pt x="1113" y="16"/>
                      <a:pt x="1109" y="13"/>
                      <a:pt x="1109" y="8"/>
                    </a:cubicBezTo>
                    <a:cubicBezTo>
                      <a:pt x="1109" y="4"/>
                      <a:pt x="1113" y="0"/>
                      <a:pt x="1117" y="0"/>
                    </a:cubicBezTo>
                    <a:lnTo>
                      <a:pt x="1117" y="0"/>
                    </a:lnTo>
                    <a:cubicBezTo>
                      <a:pt x="1122" y="0"/>
                      <a:pt x="1126" y="4"/>
                      <a:pt x="1126" y="8"/>
                    </a:cubicBezTo>
                    <a:cubicBezTo>
                      <a:pt x="1126" y="13"/>
                      <a:pt x="1122" y="16"/>
                      <a:pt x="1117" y="16"/>
                    </a:cubicBezTo>
                    <a:close/>
                    <a:moveTo>
                      <a:pt x="1084" y="16"/>
                    </a:moveTo>
                    <a:lnTo>
                      <a:pt x="1084" y="16"/>
                    </a:lnTo>
                    <a:cubicBezTo>
                      <a:pt x="1079" y="16"/>
                      <a:pt x="1076" y="13"/>
                      <a:pt x="1076" y="8"/>
                    </a:cubicBezTo>
                    <a:cubicBezTo>
                      <a:pt x="1076" y="4"/>
                      <a:pt x="1079" y="0"/>
                      <a:pt x="1084" y="0"/>
                    </a:cubicBezTo>
                    <a:lnTo>
                      <a:pt x="1084" y="0"/>
                    </a:lnTo>
                    <a:cubicBezTo>
                      <a:pt x="1089" y="0"/>
                      <a:pt x="1092" y="4"/>
                      <a:pt x="1092" y="8"/>
                    </a:cubicBezTo>
                    <a:cubicBezTo>
                      <a:pt x="1092" y="13"/>
                      <a:pt x="1089" y="16"/>
                      <a:pt x="1084" y="16"/>
                    </a:cubicBezTo>
                    <a:close/>
                    <a:moveTo>
                      <a:pt x="1051" y="16"/>
                    </a:moveTo>
                    <a:lnTo>
                      <a:pt x="1051" y="16"/>
                    </a:lnTo>
                    <a:cubicBezTo>
                      <a:pt x="1046" y="16"/>
                      <a:pt x="1042" y="13"/>
                      <a:pt x="1042" y="8"/>
                    </a:cubicBezTo>
                    <a:cubicBezTo>
                      <a:pt x="1042" y="4"/>
                      <a:pt x="1046" y="0"/>
                      <a:pt x="1051" y="0"/>
                    </a:cubicBezTo>
                    <a:lnTo>
                      <a:pt x="1051" y="0"/>
                    </a:lnTo>
                    <a:cubicBezTo>
                      <a:pt x="1055" y="0"/>
                      <a:pt x="1059" y="4"/>
                      <a:pt x="1059" y="8"/>
                    </a:cubicBezTo>
                    <a:cubicBezTo>
                      <a:pt x="1059" y="13"/>
                      <a:pt x="1055" y="16"/>
                      <a:pt x="1051" y="16"/>
                    </a:cubicBezTo>
                    <a:close/>
                    <a:moveTo>
                      <a:pt x="1017" y="16"/>
                    </a:moveTo>
                    <a:lnTo>
                      <a:pt x="1017" y="16"/>
                    </a:lnTo>
                    <a:cubicBezTo>
                      <a:pt x="1013" y="16"/>
                      <a:pt x="1009" y="13"/>
                      <a:pt x="1009" y="8"/>
                    </a:cubicBezTo>
                    <a:cubicBezTo>
                      <a:pt x="1009" y="4"/>
                      <a:pt x="1013" y="0"/>
                      <a:pt x="1017" y="0"/>
                    </a:cubicBezTo>
                    <a:lnTo>
                      <a:pt x="1017" y="0"/>
                    </a:lnTo>
                    <a:cubicBezTo>
                      <a:pt x="1022" y="0"/>
                      <a:pt x="1026" y="4"/>
                      <a:pt x="1026" y="8"/>
                    </a:cubicBezTo>
                    <a:cubicBezTo>
                      <a:pt x="1026" y="13"/>
                      <a:pt x="1022" y="16"/>
                      <a:pt x="1017" y="16"/>
                    </a:cubicBezTo>
                    <a:close/>
                    <a:moveTo>
                      <a:pt x="984" y="16"/>
                    </a:moveTo>
                    <a:lnTo>
                      <a:pt x="984" y="16"/>
                    </a:lnTo>
                    <a:cubicBezTo>
                      <a:pt x="979" y="16"/>
                      <a:pt x="976" y="13"/>
                      <a:pt x="976" y="8"/>
                    </a:cubicBezTo>
                    <a:cubicBezTo>
                      <a:pt x="976" y="4"/>
                      <a:pt x="979" y="0"/>
                      <a:pt x="984" y="0"/>
                    </a:cubicBezTo>
                    <a:lnTo>
                      <a:pt x="984" y="0"/>
                    </a:lnTo>
                    <a:cubicBezTo>
                      <a:pt x="989" y="0"/>
                      <a:pt x="992" y="4"/>
                      <a:pt x="992" y="8"/>
                    </a:cubicBezTo>
                    <a:cubicBezTo>
                      <a:pt x="992" y="13"/>
                      <a:pt x="989" y="16"/>
                      <a:pt x="984" y="16"/>
                    </a:cubicBezTo>
                    <a:close/>
                    <a:moveTo>
                      <a:pt x="951" y="16"/>
                    </a:moveTo>
                    <a:lnTo>
                      <a:pt x="951" y="16"/>
                    </a:lnTo>
                    <a:cubicBezTo>
                      <a:pt x="946" y="16"/>
                      <a:pt x="942" y="13"/>
                      <a:pt x="942" y="8"/>
                    </a:cubicBezTo>
                    <a:cubicBezTo>
                      <a:pt x="942" y="4"/>
                      <a:pt x="946" y="0"/>
                      <a:pt x="951" y="0"/>
                    </a:cubicBezTo>
                    <a:lnTo>
                      <a:pt x="951" y="0"/>
                    </a:lnTo>
                    <a:cubicBezTo>
                      <a:pt x="955" y="0"/>
                      <a:pt x="959" y="4"/>
                      <a:pt x="959" y="8"/>
                    </a:cubicBezTo>
                    <a:cubicBezTo>
                      <a:pt x="959" y="13"/>
                      <a:pt x="955" y="16"/>
                      <a:pt x="951" y="16"/>
                    </a:cubicBezTo>
                    <a:close/>
                    <a:moveTo>
                      <a:pt x="917" y="16"/>
                    </a:moveTo>
                    <a:lnTo>
                      <a:pt x="917" y="16"/>
                    </a:lnTo>
                    <a:cubicBezTo>
                      <a:pt x="913" y="16"/>
                      <a:pt x="909" y="13"/>
                      <a:pt x="909" y="8"/>
                    </a:cubicBezTo>
                    <a:cubicBezTo>
                      <a:pt x="909" y="4"/>
                      <a:pt x="913" y="0"/>
                      <a:pt x="917" y="0"/>
                    </a:cubicBezTo>
                    <a:lnTo>
                      <a:pt x="917" y="0"/>
                    </a:lnTo>
                    <a:cubicBezTo>
                      <a:pt x="922" y="0"/>
                      <a:pt x="926" y="4"/>
                      <a:pt x="926" y="8"/>
                    </a:cubicBezTo>
                    <a:cubicBezTo>
                      <a:pt x="926" y="13"/>
                      <a:pt x="922" y="16"/>
                      <a:pt x="917" y="16"/>
                    </a:cubicBezTo>
                    <a:close/>
                    <a:moveTo>
                      <a:pt x="884" y="16"/>
                    </a:moveTo>
                    <a:lnTo>
                      <a:pt x="884" y="16"/>
                    </a:lnTo>
                    <a:cubicBezTo>
                      <a:pt x="879" y="16"/>
                      <a:pt x="876" y="13"/>
                      <a:pt x="876" y="8"/>
                    </a:cubicBezTo>
                    <a:cubicBezTo>
                      <a:pt x="876" y="4"/>
                      <a:pt x="879" y="0"/>
                      <a:pt x="884" y="0"/>
                    </a:cubicBezTo>
                    <a:lnTo>
                      <a:pt x="884" y="0"/>
                    </a:lnTo>
                    <a:cubicBezTo>
                      <a:pt x="889" y="0"/>
                      <a:pt x="892" y="4"/>
                      <a:pt x="892" y="8"/>
                    </a:cubicBezTo>
                    <a:cubicBezTo>
                      <a:pt x="892" y="13"/>
                      <a:pt x="889" y="16"/>
                      <a:pt x="884" y="16"/>
                    </a:cubicBezTo>
                    <a:close/>
                    <a:moveTo>
                      <a:pt x="851" y="16"/>
                    </a:moveTo>
                    <a:lnTo>
                      <a:pt x="851" y="16"/>
                    </a:lnTo>
                    <a:cubicBezTo>
                      <a:pt x="846" y="16"/>
                      <a:pt x="842" y="13"/>
                      <a:pt x="842" y="8"/>
                    </a:cubicBezTo>
                    <a:cubicBezTo>
                      <a:pt x="842" y="4"/>
                      <a:pt x="846" y="0"/>
                      <a:pt x="851" y="0"/>
                    </a:cubicBezTo>
                    <a:lnTo>
                      <a:pt x="851" y="0"/>
                    </a:lnTo>
                    <a:cubicBezTo>
                      <a:pt x="855" y="0"/>
                      <a:pt x="859" y="4"/>
                      <a:pt x="859" y="8"/>
                    </a:cubicBezTo>
                    <a:cubicBezTo>
                      <a:pt x="859" y="13"/>
                      <a:pt x="855" y="16"/>
                      <a:pt x="851" y="16"/>
                    </a:cubicBezTo>
                    <a:close/>
                    <a:moveTo>
                      <a:pt x="817" y="16"/>
                    </a:moveTo>
                    <a:lnTo>
                      <a:pt x="817" y="16"/>
                    </a:lnTo>
                    <a:cubicBezTo>
                      <a:pt x="813" y="16"/>
                      <a:pt x="809" y="13"/>
                      <a:pt x="809" y="8"/>
                    </a:cubicBezTo>
                    <a:cubicBezTo>
                      <a:pt x="809" y="4"/>
                      <a:pt x="813" y="0"/>
                      <a:pt x="817" y="0"/>
                    </a:cubicBezTo>
                    <a:lnTo>
                      <a:pt x="817" y="0"/>
                    </a:lnTo>
                    <a:cubicBezTo>
                      <a:pt x="822" y="0"/>
                      <a:pt x="826" y="4"/>
                      <a:pt x="826" y="8"/>
                    </a:cubicBezTo>
                    <a:cubicBezTo>
                      <a:pt x="826" y="13"/>
                      <a:pt x="822" y="16"/>
                      <a:pt x="817" y="16"/>
                    </a:cubicBezTo>
                    <a:close/>
                    <a:moveTo>
                      <a:pt x="784" y="16"/>
                    </a:moveTo>
                    <a:lnTo>
                      <a:pt x="784" y="16"/>
                    </a:lnTo>
                    <a:cubicBezTo>
                      <a:pt x="779" y="16"/>
                      <a:pt x="776" y="13"/>
                      <a:pt x="776" y="8"/>
                    </a:cubicBezTo>
                    <a:cubicBezTo>
                      <a:pt x="776" y="4"/>
                      <a:pt x="779" y="0"/>
                      <a:pt x="784" y="0"/>
                    </a:cubicBezTo>
                    <a:lnTo>
                      <a:pt x="784" y="0"/>
                    </a:lnTo>
                    <a:cubicBezTo>
                      <a:pt x="788" y="0"/>
                      <a:pt x="792" y="4"/>
                      <a:pt x="792" y="8"/>
                    </a:cubicBezTo>
                    <a:cubicBezTo>
                      <a:pt x="792" y="13"/>
                      <a:pt x="788" y="16"/>
                      <a:pt x="784" y="16"/>
                    </a:cubicBezTo>
                    <a:close/>
                    <a:moveTo>
                      <a:pt x="751" y="16"/>
                    </a:moveTo>
                    <a:lnTo>
                      <a:pt x="751" y="16"/>
                    </a:lnTo>
                    <a:cubicBezTo>
                      <a:pt x="746" y="16"/>
                      <a:pt x="742" y="13"/>
                      <a:pt x="742" y="8"/>
                    </a:cubicBezTo>
                    <a:cubicBezTo>
                      <a:pt x="742" y="4"/>
                      <a:pt x="746" y="0"/>
                      <a:pt x="751" y="0"/>
                    </a:cubicBezTo>
                    <a:lnTo>
                      <a:pt x="751" y="0"/>
                    </a:lnTo>
                    <a:cubicBezTo>
                      <a:pt x="755" y="0"/>
                      <a:pt x="759" y="4"/>
                      <a:pt x="759" y="8"/>
                    </a:cubicBezTo>
                    <a:cubicBezTo>
                      <a:pt x="759" y="13"/>
                      <a:pt x="755" y="16"/>
                      <a:pt x="751" y="16"/>
                    </a:cubicBezTo>
                    <a:close/>
                    <a:moveTo>
                      <a:pt x="717" y="16"/>
                    </a:moveTo>
                    <a:lnTo>
                      <a:pt x="717" y="16"/>
                    </a:lnTo>
                    <a:cubicBezTo>
                      <a:pt x="713" y="16"/>
                      <a:pt x="709" y="13"/>
                      <a:pt x="709" y="8"/>
                    </a:cubicBezTo>
                    <a:cubicBezTo>
                      <a:pt x="709" y="4"/>
                      <a:pt x="713" y="0"/>
                      <a:pt x="717" y="0"/>
                    </a:cubicBezTo>
                    <a:lnTo>
                      <a:pt x="717" y="0"/>
                    </a:lnTo>
                    <a:cubicBezTo>
                      <a:pt x="722" y="0"/>
                      <a:pt x="726" y="4"/>
                      <a:pt x="726" y="8"/>
                    </a:cubicBezTo>
                    <a:cubicBezTo>
                      <a:pt x="726" y="13"/>
                      <a:pt x="722" y="16"/>
                      <a:pt x="717" y="16"/>
                    </a:cubicBezTo>
                    <a:close/>
                    <a:moveTo>
                      <a:pt x="684" y="16"/>
                    </a:moveTo>
                    <a:lnTo>
                      <a:pt x="684" y="16"/>
                    </a:lnTo>
                    <a:cubicBezTo>
                      <a:pt x="679" y="16"/>
                      <a:pt x="675" y="13"/>
                      <a:pt x="675" y="8"/>
                    </a:cubicBezTo>
                    <a:cubicBezTo>
                      <a:pt x="675" y="4"/>
                      <a:pt x="679" y="0"/>
                      <a:pt x="684" y="0"/>
                    </a:cubicBezTo>
                    <a:lnTo>
                      <a:pt x="684" y="0"/>
                    </a:lnTo>
                    <a:cubicBezTo>
                      <a:pt x="688" y="0"/>
                      <a:pt x="692" y="4"/>
                      <a:pt x="692" y="8"/>
                    </a:cubicBezTo>
                    <a:cubicBezTo>
                      <a:pt x="692" y="13"/>
                      <a:pt x="688" y="16"/>
                      <a:pt x="684" y="16"/>
                    </a:cubicBezTo>
                    <a:close/>
                    <a:moveTo>
                      <a:pt x="650" y="16"/>
                    </a:moveTo>
                    <a:lnTo>
                      <a:pt x="650" y="16"/>
                    </a:lnTo>
                    <a:cubicBezTo>
                      <a:pt x="646" y="16"/>
                      <a:pt x="642" y="13"/>
                      <a:pt x="642" y="8"/>
                    </a:cubicBezTo>
                    <a:cubicBezTo>
                      <a:pt x="642" y="4"/>
                      <a:pt x="646" y="0"/>
                      <a:pt x="650" y="0"/>
                    </a:cubicBezTo>
                    <a:lnTo>
                      <a:pt x="650" y="0"/>
                    </a:lnTo>
                    <a:cubicBezTo>
                      <a:pt x="655" y="0"/>
                      <a:pt x="659" y="4"/>
                      <a:pt x="659" y="8"/>
                    </a:cubicBezTo>
                    <a:cubicBezTo>
                      <a:pt x="659" y="13"/>
                      <a:pt x="655" y="16"/>
                      <a:pt x="650" y="16"/>
                    </a:cubicBezTo>
                    <a:close/>
                    <a:moveTo>
                      <a:pt x="617" y="16"/>
                    </a:moveTo>
                    <a:lnTo>
                      <a:pt x="617" y="16"/>
                    </a:lnTo>
                    <a:cubicBezTo>
                      <a:pt x="613" y="16"/>
                      <a:pt x="609" y="13"/>
                      <a:pt x="609" y="8"/>
                    </a:cubicBezTo>
                    <a:cubicBezTo>
                      <a:pt x="609" y="4"/>
                      <a:pt x="613" y="0"/>
                      <a:pt x="617" y="0"/>
                    </a:cubicBezTo>
                    <a:lnTo>
                      <a:pt x="617" y="0"/>
                    </a:lnTo>
                    <a:cubicBezTo>
                      <a:pt x="622" y="0"/>
                      <a:pt x="625" y="4"/>
                      <a:pt x="625" y="8"/>
                    </a:cubicBezTo>
                    <a:cubicBezTo>
                      <a:pt x="625" y="13"/>
                      <a:pt x="622" y="16"/>
                      <a:pt x="617" y="16"/>
                    </a:cubicBezTo>
                    <a:close/>
                    <a:moveTo>
                      <a:pt x="584" y="16"/>
                    </a:moveTo>
                    <a:lnTo>
                      <a:pt x="584" y="16"/>
                    </a:lnTo>
                    <a:cubicBezTo>
                      <a:pt x="579" y="16"/>
                      <a:pt x="575" y="13"/>
                      <a:pt x="575" y="8"/>
                    </a:cubicBezTo>
                    <a:cubicBezTo>
                      <a:pt x="575" y="4"/>
                      <a:pt x="579" y="0"/>
                      <a:pt x="584" y="0"/>
                    </a:cubicBezTo>
                    <a:lnTo>
                      <a:pt x="584" y="0"/>
                    </a:lnTo>
                    <a:cubicBezTo>
                      <a:pt x="588" y="0"/>
                      <a:pt x="592" y="4"/>
                      <a:pt x="592" y="8"/>
                    </a:cubicBezTo>
                    <a:cubicBezTo>
                      <a:pt x="592" y="13"/>
                      <a:pt x="588" y="16"/>
                      <a:pt x="584" y="16"/>
                    </a:cubicBezTo>
                    <a:close/>
                    <a:moveTo>
                      <a:pt x="550" y="16"/>
                    </a:moveTo>
                    <a:lnTo>
                      <a:pt x="550" y="16"/>
                    </a:lnTo>
                    <a:cubicBezTo>
                      <a:pt x="546" y="16"/>
                      <a:pt x="542" y="13"/>
                      <a:pt x="542" y="8"/>
                    </a:cubicBezTo>
                    <a:cubicBezTo>
                      <a:pt x="542" y="4"/>
                      <a:pt x="546" y="0"/>
                      <a:pt x="550" y="0"/>
                    </a:cubicBezTo>
                    <a:lnTo>
                      <a:pt x="550" y="0"/>
                    </a:lnTo>
                    <a:cubicBezTo>
                      <a:pt x="555" y="0"/>
                      <a:pt x="559" y="4"/>
                      <a:pt x="559" y="8"/>
                    </a:cubicBezTo>
                    <a:cubicBezTo>
                      <a:pt x="559" y="13"/>
                      <a:pt x="555" y="16"/>
                      <a:pt x="550" y="16"/>
                    </a:cubicBezTo>
                    <a:close/>
                    <a:moveTo>
                      <a:pt x="517" y="16"/>
                    </a:moveTo>
                    <a:lnTo>
                      <a:pt x="517" y="16"/>
                    </a:lnTo>
                    <a:cubicBezTo>
                      <a:pt x="512" y="16"/>
                      <a:pt x="509" y="13"/>
                      <a:pt x="509" y="8"/>
                    </a:cubicBezTo>
                    <a:cubicBezTo>
                      <a:pt x="509" y="4"/>
                      <a:pt x="512" y="0"/>
                      <a:pt x="517" y="0"/>
                    </a:cubicBezTo>
                    <a:lnTo>
                      <a:pt x="517" y="0"/>
                    </a:lnTo>
                    <a:cubicBezTo>
                      <a:pt x="522" y="0"/>
                      <a:pt x="525" y="4"/>
                      <a:pt x="525" y="8"/>
                    </a:cubicBezTo>
                    <a:cubicBezTo>
                      <a:pt x="525" y="13"/>
                      <a:pt x="522" y="16"/>
                      <a:pt x="517" y="16"/>
                    </a:cubicBezTo>
                    <a:close/>
                    <a:moveTo>
                      <a:pt x="484" y="16"/>
                    </a:moveTo>
                    <a:lnTo>
                      <a:pt x="484" y="16"/>
                    </a:lnTo>
                    <a:cubicBezTo>
                      <a:pt x="479" y="16"/>
                      <a:pt x="475" y="13"/>
                      <a:pt x="475" y="8"/>
                    </a:cubicBezTo>
                    <a:cubicBezTo>
                      <a:pt x="475" y="4"/>
                      <a:pt x="479" y="0"/>
                      <a:pt x="484" y="0"/>
                    </a:cubicBezTo>
                    <a:lnTo>
                      <a:pt x="484" y="0"/>
                    </a:lnTo>
                    <a:cubicBezTo>
                      <a:pt x="488" y="0"/>
                      <a:pt x="492" y="4"/>
                      <a:pt x="492" y="8"/>
                    </a:cubicBezTo>
                    <a:cubicBezTo>
                      <a:pt x="492" y="13"/>
                      <a:pt x="488" y="16"/>
                      <a:pt x="484" y="16"/>
                    </a:cubicBezTo>
                    <a:close/>
                    <a:moveTo>
                      <a:pt x="450" y="16"/>
                    </a:moveTo>
                    <a:lnTo>
                      <a:pt x="450" y="16"/>
                    </a:lnTo>
                    <a:cubicBezTo>
                      <a:pt x="446" y="16"/>
                      <a:pt x="442" y="13"/>
                      <a:pt x="442" y="8"/>
                    </a:cubicBezTo>
                    <a:cubicBezTo>
                      <a:pt x="442" y="4"/>
                      <a:pt x="446" y="0"/>
                      <a:pt x="450" y="0"/>
                    </a:cubicBezTo>
                    <a:lnTo>
                      <a:pt x="450" y="0"/>
                    </a:lnTo>
                    <a:cubicBezTo>
                      <a:pt x="455" y="0"/>
                      <a:pt x="459" y="4"/>
                      <a:pt x="459" y="8"/>
                    </a:cubicBezTo>
                    <a:cubicBezTo>
                      <a:pt x="459" y="13"/>
                      <a:pt x="455" y="16"/>
                      <a:pt x="450" y="16"/>
                    </a:cubicBezTo>
                    <a:close/>
                    <a:moveTo>
                      <a:pt x="417" y="16"/>
                    </a:moveTo>
                    <a:lnTo>
                      <a:pt x="417" y="16"/>
                    </a:lnTo>
                    <a:cubicBezTo>
                      <a:pt x="412" y="16"/>
                      <a:pt x="409" y="13"/>
                      <a:pt x="409" y="8"/>
                    </a:cubicBezTo>
                    <a:cubicBezTo>
                      <a:pt x="409" y="4"/>
                      <a:pt x="412" y="0"/>
                      <a:pt x="417" y="0"/>
                    </a:cubicBezTo>
                    <a:lnTo>
                      <a:pt x="417" y="0"/>
                    </a:lnTo>
                    <a:cubicBezTo>
                      <a:pt x="422" y="0"/>
                      <a:pt x="425" y="4"/>
                      <a:pt x="425" y="8"/>
                    </a:cubicBezTo>
                    <a:cubicBezTo>
                      <a:pt x="425" y="13"/>
                      <a:pt x="422" y="16"/>
                      <a:pt x="417" y="16"/>
                    </a:cubicBezTo>
                    <a:close/>
                    <a:moveTo>
                      <a:pt x="384" y="16"/>
                    </a:moveTo>
                    <a:lnTo>
                      <a:pt x="384" y="16"/>
                    </a:lnTo>
                    <a:cubicBezTo>
                      <a:pt x="379" y="16"/>
                      <a:pt x="375" y="13"/>
                      <a:pt x="375" y="8"/>
                    </a:cubicBezTo>
                    <a:cubicBezTo>
                      <a:pt x="375" y="4"/>
                      <a:pt x="379" y="0"/>
                      <a:pt x="384" y="0"/>
                    </a:cubicBezTo>
                    <a:lnTo>
                      <a:pt x="384" y="0"/>
                    </a:lnTo>
                    <a:cubicBezTo>
                      <a:pt x="388" y="0"/>
                      <a:pt x="392" y="4"/>
                      <a:pt x="392" y="8"/>
                    </a:cubicBezTo>
                    <a:cubicBezTo>
                      <a:pt x="392" y="13"/>
                      <a:pt x="388" y="16"/>
                      <a:pt x="384" y="16"/>
                    </a:cubicBezTo>
                    <a:close/>
                    <a:moveTo>
                      <a:pt x="350" y="16"/>
                    </a:moveTo>
                    <a:lnTo>
                      <a:pt x="350" y="16"/>
                    </a:lnTo>
                    <a:cubicBezTo>
                      <a:pt x="346" y="16"/>
                      <a:pt x="342" y="13"/>
                      <a:pt x="342" y="8"/>
                    </a:cubicBezTo>
                    <a:cubicBezTo>
                      <a:pt x="342" y="4"/>
                      <a:pt x="346" y="0"/>
                      <a:pt x="350" y="0"/>
                    </a:cubicBezTo>
                    <a:lnTo>
                      <a:pt x="350" y="0"/>
                    </a:lnTo>
                    <a:cubicBezTo>
                      <a:pt x="355" y="0"/>
                      <a:pt x="359" y="4"/>
                      <a:pt x="359" y="8"/>
                    </a:cubicBezTo>
                    <a:cubicBezTo>
                      <a:pt x="359" y="13"/>
                      <a:pt x="355" y="16"/>
                      <a:pt x="350" y="16"/>
                    </a:cubicBezTo>
                    <a:close/>
                    <a:moveTo>
                      <a:pt x="317" y="16"/>
                    </a:moveTo>
                    <a:lnTo>
                      <a:pt x="317" y="16"/>
                    </a:lnTo>
                    <a:cubicBezTo>
                      <a:pt x="312" y="16"/>
                      <a:pt x="309" y="13"/>
                      <a:pt x="309" y="8"/>
                    </a:cubicBezTo>
                    <a:cubicBezTo>
                      <a:pt x="309" y="4"/>
                      <a:pt x="312" y="0"/>
                      <a:pt x="317" y="0"/>
                    </a:cubicBezTo>
                    <a:lnTo>
                      <a:pt x="317" y="0"/>
                    </a:lnTo>
                    <a:cubicBezTo>
                      <a:pt x="322" y="0"/>
                      <a:pt x="325" y="4"/>
                      <a:pt x="325" y="8"/>
                    </a:cubicBezTo>
                    <a:cubicBezTo>
                      <a:pt x="325" y="13"/>
                      <a:pt x="322" y="16"/>
                      <a:pt x="317" y="16"/>
                    </a:cubicBezTo>
                    <a:close/>
                    <a:moveTo>
                      <a:pt x="284" y="16"/>
                    </a:moveTo>
                    <a:lnTo>
                      <a:pt x="284" y="16"/>
                    </a:lnTo>
                    <a:cubicBezTo>
                      <a:pt x="279" y="16"/>
                      <a:pt x="275" y="13"/>
                      <a:pt x="275" y="8"/>
                    </a:cubicBezTo>
                    <a:cubicBezTo>
                      <a:pt x="275" y="4"/>
                      <a:pt x="279" y="0"/>
                      <a:pt x="284" y="0"/>
                    </a:cubicBezTo>
                    <a:lnTo>
                      <a:pt x="284" y="0"/>
                    </a:lnTo>
                    <a:cubicBezTo>
                      <a:pt x="288" y="0"/>
                      <a:pt x="292" y="4"/>
                      <a:pt x="292" y="8"/>
                    </a:cubicBezTo>
                    <a:cubicBezTo>
                      <a:pt x="292" y="13"/>
                      <a:pt x="288" y="16"/>
                      <a:pt x="284" y="16"/>
                    </a:cubicBezTo>
                    <a:close/>
                    <a:moveTo>
                      <a:pt x="250" y="16"/>
                    </a:moveTo>
                    <a:lnTo>
                      <a:pt x="250" y="16"/>
                    </a:lnTo>
                    <a:cubicBezTo>
                      <a:pt x="246" y="16"/>
                      <a:pt x="242" y="13"/>
                      <a:pt x="242" y="8"/>
                    </a:cubicBezTo>
                    <a:cubicBezTo>
                      <a:pt x="242" y="4"/>
                      <a:pt x="246" y="0"/>
                      <a:pt x="250" y="0"/>
                    </a:cubicBezTo>
                    <a:lnTo>
                      <a:pt x="250" y="0"/>
                    </a:lnTo>
                    <a:cubicBezTo>
                      <a:pt x="255" y="0"/>
                      <a:pt x="259" y="4"/>
                      <a:pt x="259" y="8"/>
                    </a:cubicBezTo>
                    <a:cubicBezTo>
                      <a:pt x="259" y="13"/>
                      <a:pt x="255" y="16"/>
                      <a:pt x="250" y="16"/>
                    </a:cubicBezTo>
                    <a:close/>
                    <a:moveTo>
                      <a:pt x="217" y="16"/>
                    </a:moveTo>
                    <a:lnTo>
                      <a:pt x="217" y="16"/>
                    </a:lnTo>
                    <a:cubicBezTo>
                      <a:pt x="212" y="16"/>
                      <a:pt x="209" y="13"/>
                      <a:pt x="209" y="8"/>
                    </a:cubicBezTo>
                    <a:cubicBezTo>
                      <a:pt x="209" y="4"/>
                      <a:pt x="212" y="0"/>
                      <a:pt x="217" y="0"/>
                    </a:cubicBezTo>
                    <a:lnTo>
                      <a:pt x="217" y="0"/>
                    </a:lnTo>
                    <a:cubicBezTo>
                      <a:pt x="222" y="0"/>
                      <a:pt x="225" y="4"/>
                      <a:pt x="225" y="8"/>
                    </a:cubicBezTo>
                    <a:cubicBezTo>
                      <a:pt x="225" y="13"/>
                      <a:pt x="222" y="16"/>
                      <a:pt x="217" y="16"/>
                    </a:cubicBezTo>
                    <a:close/>
                    <a:moveTo>
                      <a:pt x="184" y="16"/>
                    </a:moveTo>
                    <a:lnTo>
                      <a:pt x="184" y="16"/>
                    </a:lnTo>
                    <a:cubicBezTo>
                      <a:pt x="179" y="16"/>
                      <a:pt x="175" y="13"/>
                      <a:pt x="175" y="8"/>
                    </a:cubicBezTo>
                    <a:cubicBezTo>
                      <a:pt x="175" y="4"/>
                      <a:pt x="179" y="0"/>
                      <a:pt x="184" y="0"/>
                    </a:cubicBezTo>
                    <a:lnTo>
                      <a:pt x="184" y="0"/>
                    </a:lnTo>
                    <a:cubicBezTo>
                      <a:pt x="188" y="0"/>
                      <a:pt x="192" y="4"/>
                      <a:pt x="192" y="8"/>
                    </a:cubicBezTo>
                    <a:cubicBezTo>
                      <a:pt x="192" y="13"/>
                      <a:pt x="188" y="16"/>
                      <a:pt x="184" y="16"/>
                    </a:cubicBezTo>
                    <a:close/>
                    <a:moveTo>
                      <a:pt x="150" y="16"/>
                    </a:moveTo>
                    <a:lnTo>
                      <a:pt x="150" y="16"/>
                    </a:lnTo>
                    <a:cubicBezTo>
                      <a:pt x="146" y="16"/>
                      <a:pt x="142" y="13"/>
                      <a:pt x="142" y="8"/>
                    </a:cubicBezTo>
                    <a:cubicBezTo>
                      <a:pt x="142" y="4"/>
                      <a:pt x="146" y="0"/>
                      <a:pt x="150" y="0"/>
                    </a:cubicBezTo>
                    <a:lnTo>
                      <a:pt x="150" y="0"/>
                    </a:lnTo>
                    <a:cubicBezTo>
                      <a:pt x="155" y="0"/>
                      <a:pt x="159" y="4"/>
                      <a:pt x="159" y="8"/>
                    </a:cubicBezTo>
                    <a:cubicBezTo>
                      <a:pt x="159" y="13"/>
                      <a:pt x="155" y="16"/>
                      <a:pt x="150" y="16"/>
                    </a:cubicBezTo>
                    <a:close/>
                    <a:moveTo>
                      <a:pt x="117" y="16"/>
                    </a:moveTo>
                    <a:lnTo>
                      <a:pt x="117" y="16"/>
                    </a:lnTo>
                    <a:cubicBezTo>
                      <a:pt x="112" y="16"/>
                      <a:pt x="109" y="13"/>
                      <a:pt x="109" y="8"/>
                    </a:cubicBezTo>
                    <a:cubicBezTo>
                      <a:pt x="109" y="4"/>
                      <a:pt x="112" y="0"/>
                      <a:pt x="117" y="0"/>
                    </a:cubicBezTo>
                    <a:lnTo>
                      <a:pt x="117" y="0"/>
                    </a:lnTo>
                    <a:cubicBezTo>
                      <a:pt x="121" y="0"/>
                      <a:pt x="125" y="4"/>
                      <a:pt x="125" y="8"/>
                    </a:cubicBezTo>
                    <a:cubicBezTo>
                      <a:pt x="125" y="13"/>
                      <a:pt x="121" y="16"/>
                      <a:pt x="117" y="16"/>
                    </a:cubicBezTo>
                    <a:close/>
                    <a:moveTo>
                      <a:pt x="84" y="16"/>
                    </a:moveTo>
                    <a:lnTo>
                      <a:pt x="84" y="16"/>
                    </a:lnTo>
                    <a:cubicBezTo>
                      <a:pt x="79" y="16"/>
                      <a:pt x="75" y="13"/>
                      <a:pt x="75" y="8"/>
                    </a:cubicBezTo>
                    <a:cubicBezTo>
                      <a:pt x="75" y="4"/>
                      <a:pt x="79" y="0"/>
                      <a:pt x="84" y="0"/>
                    </a:cubicBezTo>
                    <a:lnTo>
                      <a:pt x="84" y="0"/>
                    </a:lnTo>
                    <a:cubicBezTo>
                      <a:pt x="88" y="0"/>
                      <a:pt x="92" y="4"/>
                      <a:pt x="92" y="8"/>
                    </a:cubicBezTo>
                    <a:cubicBezTo>
                      <a:pt x="92" y="13"/>
                      <a:pt x="88" y="16"/>
                      <a:pt x="84" y="16"/>
                    </a:cubicBezTo>
                    <a:close/>
                    <a:moveTo>
                      <a:pt x="50" y="16"/>
                    </a:moveTo>
                    <a:lnTo>
                      <a:pt x="50" y="16"/>
                    </a:lnTo>
                    <a:cubicBezTo>
                      <a:pt x="46" y="16"/>
                      <a:pt x="42" y="13"/>
                      <a:pt x="42" y="8"/>
                    </a:cubicBezTo>
                    <a:cubicBezTo>
                      <a:pt x="42" y="4"/>
                      <a:pt x="46" y="0"/>
                      <a:pt x="50" y="0"/>
                    </a:cubicBezTo>
                    <a:lnTo>
                      <a:pt x="50" y="0"/>
                    </a:lnTo>
                    <a:cubicBezTo>
                      <a:pt x="55" y="0"/>
                      <a:pt x="59" y="4"/>
                      <a:pt x="59" y="8"/>
                    </a:cubicBezTo>
                    <a:cubicBezTo>
                      <a:pt x="59" y="13"/>
                      <a:pt x="55" y="16"/>
                      <a:pt x="50" y="16"/>
                    </a:cubicBezTo>
                    <a:close/>
                    <a:moveTo>
                      <a:pt x="17" y="16"/>
                    </a:moveTo>
                    <a:lnTo>
                      <a:pt x="17" y="16"/>
                    </a:lnTo>
                    <a:cubicBezTo>
                      <a:pt x="12" y="16"/>
                      <a:pt x="9" y="13"/>
                      <a:pt x="9" y="8"/>
                    </a:cubicBezTo>
                    <a:cubicBezTo>
                      <a:pt x="9" y="4"/>
                      <a:pt x="12" y="0"/>
                      <a:pt x="17" y="0"/>
                    </a:cubicBezTo>
                    <a:lnTo>
                      <a:pt x="17" y="0"/>
                    </a:lnTo>
                    <a:cubicBezTo>
                      <a:pt x="21" y="0"/>
                      <a:pt x="25" y="4"/>
                      <a:pt x="25" y="8"/>
                    </a:cubicBezTo>
                    <a:cubicBezTo>
                      <a:pt x="25" y="13"/>
                      <a:pt x="21" y="16"/>
                      <a:pt x="17" y="16"/>
                    </a:cubicBezTo>
                    <a:close/>
                    <a:moveTo>
                      <a:pt x="17" y="33"/>
                    </a:moveTo>
                    <a:lnTo>
                      <a:pt x="17" y="33"/>
                    </a:lnTo>
                    <a:cubicBezTo>
                      <a:pt x="17" y="38"/>
                      <a:pt x="13" y="41"/>
                      <a:pt x="8" y="41"/>
                    </a:cubicBezTo>
                    <a:cubicBezTo>
                      <a:pt x="4" y="41"/>
                      <a:pt x="0" y="38"/>
                      <a:pt x="0" y="33"/>
                    </a:cubicBezTo>
                    <a:lnTo>
                      <a:pt x="0" y="33"/>
                    </a:lnTo>
                    <a:cubicBezTo>
                      <a:pt x="0" y="28"/>
                      <a:pt x="4" y="25"/>
                      <a:pt x="8" y="25"/>
                    </a:cubicBezTo>
                    <a:cubicBezTo>
                      <a:pt x="13" y="25"/>
                      <a:pt x="17" y="28"/>
                      <a:pt x="17" y="33"/>
                    </a:cubicBezTo>
                    <a:close/>
                    <a:moveTo>
                      <a:pt x="17" y="66"/>
                    </a:moveTo>
                    <a:lnTo>
                      <a:pt x="17" y="66"/>
                    </a:lnTo>
                    <a:cubicBezTo>
                      <a:pt x="17" y="71"/>
                      <a:pt x="13" y="75"/>
                      <a:pt x="8" y="75"/>
                    </a:cubicBezTo>
                    <a:cubicBezTo>
                      <a:pt x="4" y="75"/>
                      <a:pt x="0" y="71"/>
                      <a:pt x="0" y="66"/>
                    </a:cubicBezTo>
                    <a:lnTo>
                      <a:pt x="0" y="66"/>
                    </a:lnTo>
                    <a:cubicBezTo>
                      <a:pt x="0" y="62"/>
                      <a:pt x="4" y="58"/>
                      <a:pt x="8" y="58"/>
                    </a:cubicBezTo>
                    <a:cubicBezTo>
                      <a:pt x="13" y="58"/>
                      <a:pt x="17" y="62"/>
                      <a:pt x="17" y="66"/>
                    </a:cubicBezTo>
                    <a:close/>
                    <a:moveTo>
                      <a:pt x="17" y="100"/>
                    </a:moveTo>
                    <a:lnTo>
                      <a:pt x="17" y="100"/>
                    </a:lnTo>
                    <a:cubicBezTo>
                      <a:pt x="17" y="104"/>
                      <a:pt x="13" y="108"/>
                      <a:pt x="8" y="108"/>
                    </a:cubicBezTo>
                    <a:cubicBezTo>
                      <a:pt x="4" y="108"/>
                      <a:pt x="0" y="104"/>
                      <a:pt x="0" y="100"/>
                    </a:cubicBezTo>
                    <a:lnTo>
                      <a:pt x="0" y="100"/>
                    </a:lnTo>
                    <a:cubicBezTo>
                      <a:pt x="0" y="95"/>
                      <a:pt x="4" y="91"/>
                      <a:pt x="8" y="91"/>
                    </a:cubicBezTo>
                    <a:cubicBezTo>
                      <a:pt x="13" y="91"/>
                      <a:pt x="17" y="95"/>
                      <a:pt x="17" y="100"/>
                    </a:cubicBezTo>
                    <a:close/>
                    <a:moveTo>
                      <a:pt x="17" y="133"/>
                    </a:moveTo>
                    <a:lnTo>
                      <a:pt x="17" y="133"/>
                    </a:lnTo>
                    <a:cubicBezTo>
                      <a:pt x="17" y="138"/>
                      <a:pt x="13" y="141"/>
                      <a:pt x="8" y="141"/>
                    </a:cubicBezTo>
                    <a:cubicBezTo>
                      <a:pt x="4" y="141"/>
                      <a:pt x="0" y="138"/>
                      <a:pt x="0" y="133"/>
                    </a:cubicBezTo>
                    <a:lnTo>
                      <a:pt x="0" y="133"/>
                    </a:lnTo>
                    <a:cubicBezTo>
                      <a:pt x="0" y="129"/>
                      <a:pt x="4" y="125"/>
                      <a:pt x="8" y="125"/>
                    </a:cubicBezTo>
                    <a:cubicBezTo>
                      <a:pt x="13" y="125"/>
                      <a:pt x="17" y="129"/>
                      <a:pt x="17" y="133"/>
                    </a:cubicBezTo>
                    <a:close/>
                    <a:moveTo>
                      <a:pt x="17" y="166"/>
                    </a:moveTo>
                    <a:lnTo>
                      <a:pt x="17" y="167"/>
                    </a:lnTo>
                    <a:cubicBezTo>
                      <a:pt x="17" y="171"/>
                      <a:pt x="13" y="175"/>
                      <a:pt x="8" y="175"/>
                    </a:cubicBezTo>
                    <a:cubicBezTo>
                      <a:pt x="4" y="175"/>
                      <a:pt x="0" y="171"/>
                      <a:pt x="0" y="167"/>
                    </a:cubicBezTo>
                    <a:lnTo>
                      <a:pt x="0" y="166"/>
                    </a:lnTo>
                    <a:cubicBezTo>
                      <a:pt x="0" y="162"/>
                      <a:pt x="4" y="158"/>
                      <a:pt x="8" y="158"/>
                    </a:cubicBezTo>
                    <a:cubicBezTo>
                      <a:pt x="13" y="158"/>
                      <a:pt x="17" y="162"/>
                      <a:pt x="17" y="166"/>
                    </a:cubicBezTo>
                    <a:close/>
                    <a:moveTo>
                      <a:pt x="17" y="200"/>
                    </a:moveTo>
                    <a:lnTo>
                      <a:pt x="17" y="200"/>
                    </a:lnTo>
                    <a:cubicBezTo>
                      <a:pt x="17" y="204"/>
                      <a:pt x="13" y="208"/>
                      <a:pt x="8" y="208"/>
                    </a:cubicBezTo>
                    <a:cubicBezTo>
                      <a:pt x="4" y="208"/>
                      <a:pt x="0" y="204"/>
                      <a:pt x="0" y="200"/>
                    </a:cubicBezTo>
                    <a:lnTo>
                      <a:pt x="0" y="200"/>
                    </a:lnTo>
                    <a:cubicBezTo>
                      <a:pt x="0" y="195"/>
                      <a:pt x="4" y="192"/>
                      <a:pt x="8" y="192"/>
                    </a:cubicBezTo>
                    <a:cubicBezTo>
                      <a:pt x="13" y="192"/>
                      <a:pt x="17" y="195"/>
                      <a:pt x="17" y="200"/>
                    </a:cubicBezTo>
                    <a:close/>
                    <a:moveTo>
                      <a:pt x="17" y="233"/>
                    </a:moveTo>
                    <a:lnTo>
                      <a:pt x="17" y="233"/>
                    </a:lnTo>
                    <a:cubicBezTo>
                      <a:pt x="17" y="238"/>
                      <a:pt x="13" y="242"/>
                      <a:pt x="8" y="242"/>
                    </a:cubicBezTo>
                    <a:cubicBezTo>
                      <a:pt x="4" y="242"/>
                      <a:pt x="0" y="238"/>
                      <a:pt x="0" y="233"/>
                    </a:cubicBezTo>
                    <a:lnTo>
                      <a:pt x="0" y="233"/>
                    </a:lnTo>
                    <a:cubicBezTo>
                      <a:pt x="0" y="229"/>
                      <a:pt x="4" y="225"/>
                      <a:pt x="8" y="225"/>
                    </a:cubicBezTo>
                    <a:cubicBezTo>
                      <a:pt x="13" y="225"/>
                      <a:pt x="17" y="229"/>
                      <a:pt x="17" y="233"/>
                    </a:cubicBezTo>
                    <a:close/>
                    <a:moveTo>
                      <a:pt x="17" y="267"/>
                    </a:moveTo>
                    <a:lnTo>
                      <a:pt x="17" y="267"/>
                    </a:lnTo>
                    <a:cubicBezTo>
                      <a:pt x="17" y="271"/>
                      <a:pt x="13" y="275"/>
                      <a:pt x="8" y="275"/>
                    </a:cubicBezTo>
                    <a:cubicBezTo>
                      <a:pt x="4" y="275"/>
                      <a:pt x="0" y="271"/>
                      <a:pt x="0" y="267"/>
                    </a:cubicBezTo>
                    <a:lnTo>
                      <a:pt x="0" y="267"/>
                    </a:lnTo>
                    <a:cubicBezTo>
                      <a:pt x="0" y="262"/>
                      <a:pt x="4" y="258"/>
                      <a:pt x="8" y="258"/>
                    </a:cubicBezTo>
                    <a:cubicBezTo>
                      <a:pt x="13" y="258"/>
                      <a:pt x="17" y="262"/>
                      <a:pt x="17" y="267"/>
                    </a:cubicBezTo>
                    <a:close/>
                    <a:moveTo>
                      <a:pt x="17" y="300"/>
                    </a:moveTo>
                    <a:lnTo>
                      <a:pt x="17" y="300"/>
                    </a:lnTo>
                    <a:cubicBezTo>
                      <a:pt x="17" y="305"/>
                      <a:pt x="13" y="308"/>
                      <a:pt x="8" y="308"/>
                    </a:cubicBezTo>
                    <a:cubicBezTo>
                      <a:pt x="4" y="308"/>
                      <a:pt x="0" y="305"/>
                      <a:pt x="0" y="300"/>
                    </a:cubicBezTo>
                    <a:lnTo>
                      <a:pt x="0" y="300"/>
                    </a:lnTo>
                    <a:cubicBezTo>
                      <a:pt x="0" y="295"/>
                      <a:pt x="4" y="292"/>
                      <a:pt x="8" y="292"/>
                    </a:cubicBezTo>
                    <a:cubicBezTo>
                      <a:pt x="13" y="292"/>
                      <a:pt x="17" y="295"/>
                      <a:pt x="17" y="300"/>
                    </a:cubicBezTo>
                    <a:close/>
                    <a:moveTo>
                      <a:pt x="17" y="333"/>
                    </a:moveTo>
                    <a:lnTo>
                      <a:pt x="17" y="333"/>
                    </a:lnTo>
                    <a:cubicBezTo>
                      <a:pt x="17" y="338"/>
                      <a:pt x="13" y="342"/>
                      <a:pt x="8" y="342"/>
                    </a:cubicBezTo>
                    <a:cubicBezTo>
                      <a:pt x="4" y="342"/>
                      <a:pt x="0" y="338"/>
                      <a:pt x="0" y="333"/>
                    </a:cubicBezTo>
                    <a:lnTo>
                      <a:pt x="0" y="333"/>
                    </a:lnTo>
                    <a:cubicBezTo>
                      <a:pt x="0" y="329"/>
                      <a:pt x="4" y="325"/>
                      <a:pt x="8" y="325"/>
                    </a:cubicBezTo>
                    <a:cubicBezTo>
                      <a:pt x="13" y="325"/>
                      <a:pt x="17" y="329"/>
                      <a:pt x="17" y="333"/>
                    </a:cubicBezTo>
                    <a:close/>
                    <a:moveTo>
                      <a:pt x="17" y="367"/>
                    </a:moveTo>
                    <a:lnTo>
                      <a:pt x="17" y="367"/>
                    </a:lnTo>
                    <a:cubicBezTo>
                      <a:pt x="17" y="371"/>
                      <a:pt x="13" y="375"/>
                      <a:pt x="8" y="375"/>
                    </a:cubicBezTo>
                    <a:cubicBezTo>
                      <a:pt x="4" y="375"/>
                      <a:pt x="0" y="371"/>
                      <a:pt x="0" y="367"/>
                    </a:cubicBezTo>
                    <a:lnTo>
                      <a:pt x="0" y="367"/>
                    </a:lnTo>
                    <a:cubicBezTo>
                      <a:pt x="0" y="362"/>
                      <a:pt x="4" y="358"/>
                      <a:pt x="8" y="358"/>
                    </a:cubicBezTo>
                    <a:cubicBezTo>
                      <a:pt x="13" y="358"/>
                      <a:pt x="17" y="362"/>
                      <a:pt x="17" y="367"/>
                    </a:cubicBezTo>
                    <a:close/>
                    <a:moveTo>
                      <a:pt x="17" y="400"/>
                    </a:moveTo>
                    <a:lnTo>
                      <a:pt x="17" y="400"/>
                    </a:lnTo>
                    <a:cubicBezTo>
                      <a:pt x="17" y="405"/>
                      <a:pt x="13" y="408"/>
                      <a:pt x="8" y="408"/>
                    </a:cubicBezTo>
                    <a:cubicBezTo>
                      <a:pt x="4" y="408"/>
                      <a:pt x="0" y="405"/>
                      <a:pt x="0" y="400"/>
                    </a:cubicBezTo>
                    <a:lnTo>
                      <a:pt x="0" y="400"/>
                    </a:lnTo>
                    <a:cubicBezTo>
                      <a:pt x="0" y="395"/>
                      <a:pt x="4" y="392"/>
                      <a:pt x="8" y="392"/>
                    </a:cubicBezTo>
                    <a:cubicBezTo>
                      <a:pt x="13" y="392"/>
                      <a:pt x="17" y="395"/>
                      <a:pt x="17" y="400"/>
                    </a:cubicBezTo>
                    <a:close/>
                    <a:moveTo>
                      <a:pt x="17" y="433"/>
                    </a:moveTo>
                    <a:lnTo>
                      <a:pt x="17" y="433"/>
                    </a:lnTo>
                    <a:cubicBezTo>
                      <a:pt x="17" y="438"/>
                      <a:pt x="13" y="442"/>
                      <a:pt x="8" y="442"/>
                    </a:cubicBezTo>
                    <a:cubicBezTo>
                      <a:pt x="4" y="442"/>
                      <a:pt x="0" y="438"/>
                      <a:pt x="0" y="433"/>
                    </a:cubicBezTo>
                    <a:lnTo>
                      <a:pt x="0" y="433"/>
                    </a:lnTo>
                    <a:cubicBezTo>
                      <a:pt x="0" y="429"/>
                      <a:pt x="4" y="425"/>
                      <a:pt x="8" y="425"/>
                    </a:cubicBezTo>
                    <a:cubicBezTo>
                      <a:pt x="13" y="425"/>
                      <a:pt x="17" y="429"/>
                      <a:pt x="17" y="433"/>
                    </a:cubicBezTo>
                    <a:close/>
                    <a:moveTo>
                      <a:pt x="17" y="467"/>
                    </a:moveTo>
                    <a:lnTo>
                      <a:pt x="17" y="467"/>
                    </a:lnTo>
                    <a:cubicBezTo>
                      <a:pt x="17" y="471"/>
                      <a:pt x="13" y="475"/>
                      <a:pt x="8" y="475"/>
                    </a:cubicBezTo>
                    <a:cubicBezTo>
                      <a:pt x="4" y="475"/>
                      <a:pt x="0" y="471"/>
                      <a:pt x="0" y="467"/>
                    </a:cubicBezTo>
                    <a:lnTo>
                      <a:pt x="0" y="467"/>
                    </a:lnTo>
                    <a:cubicBezTo>
                      <a:pt x="0" y="462"/>
                      <a:pt x="4" y="458"/>
                      <a:pt x="8" y="458"/>
                    </a:cubicBezTo>
                    <a:cubicBezTo>
                      <a:pt x="13" y="458"/>
                      <a:pt x="17" y="462"/>
                      <a:pt x="17" y="467"/>
                    </a:cubicBezTo>
                    <a:close/>
                    <a:moveTo>
                      <a:pt x="17" y="500"/>
                    </a:moveTo>
                    <a:lnTo>
                      <a:pt x="17" y="500"/>
                    </a:lnTo>
                    <a:cubicBezTo>
                      <a:pt x="17" y="505"/>
                      <a:pt x="13" y="508"/>
                      <a:pt x="8" y="508"/>
                    </a:cubicBezTo>
                    <a:cubicBezTo>
                      <a:pt x="4" y="508"/>
                      <a:pt x="0" y="505"/>
                      <a:pt x="0" y="500"/>
                    </a:cubicBezTo>
                    <a:lnTo>
                      <a:pt x="0" y="500"/>
                    </a:lnTo>
                    <a:cubicBezTo>
                      <a:pt x="0" y="495"/>
                      <a:pt x="4" y="492"/>
                      <a:pt x="8" y="492"/>
                    </a:cubicBezTo>
                    <a:cubicBezTo>
                      <a:pt x="13" y="492"/>
                      <a:pt x="17" y="495"/>
                      <a:pt x="17" y="500"/>
                    </a:cubicBezTo>
                    <a:close/>
                    <a:moveTo>
                      <a:pt x="17" y="533"/>
                    </a:moveTo>
                    <a:lnTo>
                      <a:pt x="17" y="533"/>
                    </a:lnTo>
                    <a:cubicBezTo>
                      <a:pt x="17" y="538"/>
                      <a:pt x="13" y="542"/>
                      <a:pt x="8" y="542"/>
                    </a:cubicBezTo>
                    <a:cubicBezTo>
                      <a:pt x="4" y="542"/>
                      <a:pt x="0" y="538"/>
                      <a:pt x="0" y="533"/>
                    </a:cubicBezTo>
                    <a:lnTo>
                      <a:pt x="0" y="533"/>
                    </a:lnTo>
                    <a:cubicBezTo>
                      <a:pt x="0" y="529"/>
                      <a:pt x="4" y="525"/>
                      <a:pt x="8" y="525"/>
                    </a:cubicBezTo>
                    <a:cubicBezTo>
                      <a:pt x="13" y="525"/>
                      <a:pt x="17" y="529"/>
                      <a:pt x="17" y="533"/>
                    </a:cubicBezTo>
                    <a:close/>
                    <a:moveTo>
                      <a:pt x="17" y="567"/>
                    </a:moveTo>
                    <a:lnTo>
                      <a:pt x="17" y="567"/>
                    </a:lnTo>
                    <a:cubicBezTo>
                      <a:pt x="17" y="571"/>
                      <a:pt x="13" y="575"/>
                      <a:pt x="8" y="575"/>
                    </a:cubicBezTo>
                    <a:cubicBezTo>
                      <a:pt x="4" y="575"/>
                      <a:pt x="0" y="571"/>
                      <a:pt x="0" y="567"/>
                    </a:cubicBezTo>
                    <a:lnTo>
                      <a:pt x="0" y="567"/>
                    </a:lnTo>
                    <a:cubicBezTo>
                      <a:pt x="0" y="562"/>
                      <a:pt x="4" y="558"/>
                      <a:pt x="8" y="558"/>
                    </a:cubicBezTo>
                    <a:cubicBezTo>
                      <a:pt x="13" y="558"/>
                      <a:pt x="17" y="562"/>
                      <a:pt x="17" y="567"/>
                    </a:cubicBezTo>
                    <a:close/>
                    <a:moveTo>
                      <a:pt x="17" y="600"/>
                    </a:moveTo>
                    <a:lnTo>
                      <a:pt x="17" y="600"/>
                    </a:lnTo>
                    <a:cubicBezTo>
                      <a:pt x="17" y="605"/>
                      <a:pt x="13" y="608"/>
                      <a:pt x="8" y="608"/>
                    </a:cubicBezTo>
                    <a:cubicBezTo>
                      <a:pt x="4" y="608"/>
                      <a:pt x="0" y="605"/>
                      <a:pt x="0" y="600"/>
                    </a:cubicBezTo>
                    <a:lnTo>
                      <a:pt x="0" y="600"/>
                    </a:lnTo>
                    <a:cubicBezTo>
                      <a:pt x="0" y="595"/>
                      <a:pt x="4" y="592"/>
                      <a:pt x="8" y="592"/>
                    </a:cubicBezTo>
                    <a:cubicBezTo>
                      <a:pt x="13" y="592"/>
                      <a:pt x="17" y="595"/>
                      <a:pt x="17" y="600"/>
                    </a:cubicBezTo>
                    <a:close/>
                    <a:moveTo>
                      <a:pt x="17" y="633"/>
                    </a:moveTo>
                    <a:lnTo>
                      <a:pt x="17" y="633"/>
                    </a:lnTo>
                    <a:cubicBezTo>
                      <a:pt x="17" y="638"/>
                      <a:pt x="13" y="642"/>
                      <a:pt x="8" y="642"/>
                    </a:cubicBezTo>
                    <a:cubicBezTo>
                      <a:pt x="4" y="642"/>
                      <a:pt x="0" y="638"/>
                      <a:pt x="0" y="633"/>
                    </a:cubicBezTo>
                    <a:lnTo>
                      <a:pt x="0" y="633"/>
                    </a:lnTo>
                    <a:cubicBezTo>
                      <a:pt x="0" y="629"/>
                      <a:pt x="4" y="625"/>
                      <a:pt x="8" y="625"/>
                    </a:cubicBezTo>
                    <a:cubicBezTo>
                      <a:pt x="13" y="625"/>
                      <a:pt x="17" y="629"/>
                      <a:pt x="17" y="633"/>
                    </a:cubicBezTo>
                    <a:close/>
                    <a:moveTo>
                      <a:pt x="17" y="667"/>
                    </a:moveTo>
                    <a:lnTo>
                      <a:pt x="17" y="667"/>
                    </a:lnTo>
                    <a:cubicBezTo>
                      <a:pt x="17" y="671"/>
                      <a:pt x="13" y="675"/>
                      <a:pt x="8" y="675"/>
                    </a:cubicBezTo>
                    <a:cubicBezTo>
                      <a:pt x="4" y="675"/>
                      <a:pt x="0" y="671"/>
                      <a:pt x="0" y="667"/>
                    </a:cubicBezTo>
                    <a:lnTo>
                      <a:pt x="0" y="667"/>
                    </a:lnTo>
                    <a:cubicBezTo>
                      <a:pt x="0" y="662"/>
                      <a:pt x="4" y="658"/>
                      <a:pt x="8" y="658"/>
                    </a:cubicBezTo>
                    <a:cubicBezTo>
                      <a:pt x="13" y="658"/>
                      <a:pt x="17" y="662"/>
                      <a:pt x="17" y="667"/>
                    </a:cubicBezTo>
                    <a:close/>
                    <a:moveTo>
                      <a:pt x="17" y="700"/>
                    </a:moveTo>
                    <a:lnTo>
                      <a:pt x="17" y="700"/>
                    </a:lnTo>
                    <a:cubicBezTo>
                      <a:pt x="17" y="705"/>
                      <a:pt x="13" y="708"/>
                      <a:pt x="8" y="708"/>
                    </a:cubicBezTo>
                    <a:cubicBezTo>
                      <a:pt x="4" y="708"/>
                      <a:pt x="0" y="705"/>
                      <a:pt x="0" y="700"/>
                    </a:cubicBezTo>
                    <a:lnTo>
                      <a:pt x="0" y="700"/>
                    </a:lnTo>
                    <a:cubicBezTo>
                      <a:pt x="0" y="695"/>
                      <a:pt x="4" y="692"/>
                      <a:pt x="8" y="692"/>
                    </a:cubicBezTo>
                    <a:cubicBezTo>
                      <a:pt x="13" y="692"/>
                      <a:pt x="17" y="695"/>
                      <a:pt x="17" y="700"/>
                    </a:cubicBezTo>
                    <a:close/>
                    <a:moveTo>
                      <a:pt x="17" y="733"/>
                    </a:moveTo>
                    <a:lnTo>
                      <a:pt x="17" y="733"/>
                    </a:lnTo>
                    <a:cubicBezTo>
                      <a:pt x="17" y="738"/>
                      <a:pt x="13" y="742"/>
                      <a:pt x="8" y="742"/>
                    </a:cubicBezTo>
                    <a:cubicBezTo>
                      <a:pt x="4" y="742"/>
                      <a:pt x="0" y="738"/>
                      <a:pt x="0" y="733"/>
                    </a:cubicBezTo>
                    <a:lnTo>
                      <a:pt x="0" y="733"/>
                    </a:lnTo>
                    <a:cubicBezTo>
                      <a:pt x="0" y="729"/>
                      <a:pt x="4" y="725"/>
                      <a:pt x="8" y="725"/>
                    </a:cubicBezTo>
                    <a:cubicBezTo>
                      <a:pt x="13" y="725"/>
                      <a:pt x="17" y="729"/>
                      <a:pt x="17" y="733"/>
                    </a:cubicBezTo>
                    <a:close/>
                    <a:moveTo>
                      <a:pt x="17" y="767"/>
                    </a:moveTo>
                    <a:lnTo>
                      <a:pt x="17" y="767"/>
                    </a:lnTo>
                    <a:cubicBezTo>
                      <a:pt x="17" y="771"/>
                      <a:pt x="13" y="775"/>
                      <a:pt x="8" y="775"/>
                    </a:cubicBezTo>
                    <a:cubicBezTo>
                      <a:pt x="4" y="775"/>
                      <a:pt x="0" y="771"/>
                      <a:pt x="0" y="767"/>
                    </a:cubicBezTo>
                    <a:lnTo>
                      <a:pt x="0" y="767"/>
                    </a:lnTo>
                    <a:cubicBezTo>
                      <a:pt x="0" y="762"/>
                      <a:pt x="4" y="758"/>
                      <a:pt x="8" y="758"/>
                    </a:cubicBezTo>
                    <a:cubicBezTo>
                      <a:pt x="13" y="758"/>
                      <a:pt x="17" y="762"/>
                      <a:pt x="17" y="767"/>
                    </a:cubicBezTo>
                    <a:close/>
                    <a:moveTo>
                      <a:pt x="17" y="800"/>
                    </a:moveTo>
                    <a:lnTo>
                      <a:pt x="17" y="800"/>
                    </a:lnTo>
                    <a:cubicBezTo>
                      <a:pt x="17" y="805"/>
                      <a:pt x="13" y="808"/>
                      <a:pt x="8" y="808"/>
                    </a:cubicBezTo>
                    <a:cubicBezTo>
                      <a:pt x="4" y="808"/>
                      <a:pt x="0" y="805"/>
                      <a:pt x="0" y="800"/>
                    </a:cubicBezTo>
                    <a:lnTo>
                      <a:pt x="0" y="800"/>
                    </a:lnTo>
                    <a:cubicBezTo>
                      <a:pt x="0" y="796"/>
                      <a:pt x="4" y="792"/>
                      <a:pt x="8" y="792"/>
                    </a:cubicBezTo>
                    <a:cubicBezTo>
                      <a:pt x="13" y="792"/>
                      <a:pt x="17" y="796"/>
                      <a:pt x="17" y="800"/>
                    </a:cubicBezTo>
                    <a:close/>
                    <a:moveTo>
                      <a:pt x="17" y="833"/>
                    </a:moveTo>
                    <a:lnTo>
                      <a:pt x="17" y="834"/>
                    </a:lnTo>
                    <a:cubicBezTo>
                      <a:pt x="17" y="838"/>
                      <a:pt x="13" y="842"/>
                      <a:pt x="8" y="842"/>
                    </a:cubicBezTo>
                    <a:cubicBezTo>
                      <a:pt x="4" y="842"/>
                      <a:pt x="0" y="838"/>
                      <a:pt x="0" y="834"/>
                    </a:cubicBezTo>
                    <a:lnTo>
                      <a:pt x="0" y="833"/>
                    </a:lnTo>
                    <a:cubicBezTo>
                      <a:pt x="0" y="829"/>
                      <a:pt x="4" y="825"/>
                      <a:pt x="8" y="825"/>
                    </a:cubicBezTo>
                    <a:cubicBezTo>
                      <a:pt x="13" y="825"/>
                      <a:pt x="17" y="829"/>
                      <a:pt x="17" y="833"/>
                    </a:cubicBezTo>
                    <a:close/>
                    <a:moveTo>
                      <a:pt x="17" y="867"/>
                    </a:moveTo>
                    <a:lnTo>
                      <a:pt x="17" y="867"/>
                    </a:lnTo>
                    <a:cubicBezTo>
                      <a:pt x="17" y="871"/>
                      <a:pt x="13" y="875"/>
                      <a:pt x="8" y="875"/>
                    </a:cubicBezTo>
                    <a:cubicBezTo>
                      <a:pt x="4" y="875"/>
                      <a:pt x="0" y="871"/>
                      <a:pt x="0" y="867"/>
                    </a:cubicBezTo>
                    <a:lnTo>
                      <a:pt x="0" y="867"/>
                    </a:lnTo>
                    <a:cubicBezTo>
                      <a:pt x="0" y="862"/>
                      <a:pt x="4" y="859"/>
                      <a:pt x="8" y="859"/>
                    </a:cubicBezTo>
                    <a:cubicBezTo>
                      <a:pt x="13" y="859"/>
                      <a:pt x="17" y="862"/>
                      <a:pt x="17" y="867"/>
                    </a:cubicBezTo>
                    <a:close/>
                    <a:moveTo>
                      <a:pt x="37" y="863"/>
                    </a:moveTo>
                    <a:lnTo>
                      <a:pt x="37" y="863"/>
                    </a:lnTo>
                    <a:cubicBezTo>
                      <a:pt x="42" y="863"/>
                      <a:pt x="46" y="867"/>
                      <a:pt x="46" y="871"/>
                    </a:cubicBezTo>
                    <a:cubicBezTo>
                      <a:pt x="46" y="876"/>
                      <a:pt x="42" y="880"/>
                      <a:pt x="37" y="880"/>
                    </a:cubicBezTo>
                    <a:lnTo>
                      <a:pt x="37" y="880"/>
                    </a:lnTo>
                    <a:cubicBezTo>
                      <a:pt x="33" y="880"/>
                      <a:pt x="29" y="876"/>
                      <a:pt x="29" y="871"/>
                    </a:cubicBezTo>
                    <a:cubicBezTo>
                      <a:pt x="29" y="867"/>
                      <a:pt x="33" y="863"/>
                      <a:pt x="37" y="863"/>
                    </a:cubicBezTo>
                    <a:close/>
                    <a:moveTo>
                      <a:pt x="71" y="863"/>
                    </a:moveTo>
                    <a:lnTo>
                      <a:pt x="71" y="863"/>
                    </a:lnTo>
                    <a:cubicBezTo>
                      <a:pt x="75" y="863"/>
                      <a:pt x="79" y="867"/>
                      <a:pt x="79" y="871"/>
                    </a:cubicBezTo>
                    <a:cubicBezTo>
                      <a:pt x="79" y="876"/>
                      <a:pt x="75" y="880"/>
                      <a:pt x="71" y="880"/>
                    </a:cubicBezTo>
                    <a:lnTo>
                      <a:pt x="71" y="880"/>
                    </a:lnTo>
                    <a:cubicBezTo>
                      <a:pt x="66" y="880"/>
                      <a:pt x="62" y="876"/>
                      <a:pt x="62" y="871"/>
                    </a:cubicBezTo>
                    <a:cubicBezTo>
                      <a:pt x="62" y="867"/>
                      <a:pt x="66" y="863"/>
                      <a:pt x="71" y="863"/>
                    </a:cubicBezTo>
                    <a:close/>
                    <a:moveTo>
                      <a:pt x="104" y="863"/>
                    </a:moveTo>
                    <a:lnTo>
                      <a:pt x="104" y="863"/>
                    </a:lnTo>
                    <a:cubicBezTo>
                      <a:pt x="109" y="863"/>
                      <a:pt x="112" y="867"/>
                      <a:pt x="112" y="871"/>
                    </a:cubicBezTo>
                    <a:cubicBezTo>
                      <a:pt x="112" y="876"/>
                      <a:pt x="109" y="880"/>
                      <a:pt x="104" y="880"/>
                    </a:cubicBezTo>
                    <a:lnTo>
                      <a:pt x="104" y="880"/>
                    </a:lnTo>
                    <a:cubicBezTo>
                      <a:pt x="99" y="880"/>
                      <a:pt x="96" y="876"/>
                      <a:pt x="96" y="871"/>
                    </a:cubicBezTo>
                    <a:cubicBezTo>
                      <a:pt x="96" y="867"/>
                      <a:pt x="99" y="863"/>
                      <a:pt x="104" y="863"/>
                    </a:cubicBezTo>
                    <a:close/>
                    <a:moveTo>
                      <a:pt x="137" y="863"/>
                    </a:moveTo>
                    <a:lnTo>
                      <a:pt x="137" y="863"/>
                    </a:lnTo>
                    <a:cubicBezTo>
                      <a:pt x="142" y="863"/>
                      <a:pt x="146" y="867"/>
                      <a:pt x="146" y="871"/>
                    </a:cubicBezTo>
                    <a:cubicBezTo>
                      <a:pt x="146" y="876"/>
                      <a:pt x="142" y="880"/>
                      <a:pt x="137" y="880"/>
                    </a:cubicBezTo>
                    <a:lnTo>
                      <a:pt x="137" y="880"/>
                    </a:lnTo>
                    <a:cubicBezTo>
                      <a:pt x="133" y="880"/>
                      <a:pt x="129" y="876"/>
                      <a:pt x="129" y="871"/>
                    </a:cubicBezTo>
                    <a:cubicBezTo>
                      <a:pt x="129" y="867"/>
                      <a:pt x="133" y="863"/>
                      <a:pt x="137" y="863"/>
                    </a:cubicBezTo>
                    <a:close/>
                    <a:moveTo>
                      <a:pt x="171" y="863"/>
                    </a:moveTo>
                    <a:lnTo>
                      <a:pt x="171" y="863"/>
                    </a:lnTo>
                    <a:cubicBezTo>
                      <a:pt x="175" y="863"/>
                      <a:pt x="179" y="867"/>
                      <a:pt x="179" y="871"/>
                    </a:cubicBezTo>
                    <a:cubicBezTo>
                      <a:pt x="179" y="876"/>
                      <a:pt x="175" y="880"/>
                      <a:pt x="171" y="880"/>
                    </a:cubicBezTo>
                    <a:lnTo>
                      <a:pt x="171" y="880"/>
                    </a:lnTo>
                    <a:cubicBezTo>
                      <a:pt x="166" y="880"/>
                      <a:pt x="162" y="876"/>
                      <a:pt x="162" y="871"/>
                    </a:cubicBezTo>
                    <a:cubicBezTo>
                      <a:pt x="162" y="867"/>
                      <a:pt x="166" y="863"/>
                      <a:pt x="171" y="863"/>
                    </a:cubicBezTo>
                    <a:close/>
                    <a:moveTo>
                      <a:pt x="204" y="863"/>
                    </a:moveTo>
                    <a:lnTo>
                      <a:pt x="204" y="863"/>
                    </a:lnTo>
                    <a:cubicBezTo>
                      <a:pt x="209" y="863"/>
                      <a:pt x="212" y="867"/>
                      <a:pt x="212" y="871"/>
                    </a:cubicBezTo>
                    <a:cubicBezTo>
                      <a:pt x="212" y="876"/>
                      <a:pt x="209" y="880"/>
                      <a:pt x="204" y="880"/>
                    </a:cubicBezTo>
                    <a:lnTo>
                      <a:pt x="204" y="880"/>
                    </a:lnTo>
                    <a:cubicBezTo>
                      <a:pt x="199" y="880"/>
                      <a:pt x="196" y="876"/>
                      <a:pt x="196" y="871"/>
                    </a:cubicBezTo>
                    <a:cubicBezTo>
                      <a:pt x="196" y="867"/>
                      <a:pt x="199" y="863"/>
                      <a:pt x="204" y="863"/>
                    </a:cubicBezTo>
                    <a:close/>
                    <a:moveTo>
                      <a:pt x="237" y="863"/>
                    </a:moveTo>
                    <a:lnTo>
                      <a:pt x="237" y="863"/>
                    </a:lnTo>
                    <a:cubicBezTo>
                      <a:pt x="242" y="863"/>
                      <a:pt x="246" y="867"/>
                      <a:pt x="246" y="871"/>
                    </a:cubicBezTo>
                    <a:cubicBezTo>
                      <a:pt x="246" y="876"/>
                      <a:pt x="242" y="880"/>
                      <a:pt x="237" y="880"/>
                    </a:cubicBezTo>
                    <a:lnTo>
                      <a:pt x="237" y="880"/>
                    </a:lnTo>
                    <a:cubicBezTo>
                      <a:pt x="233" y="880"/>
                      <a:pt x="229" y="876"/>
                      <a:pt x="229" y="871"/>
                    </a:cubicBezTo>
                    <a:cubicBezTo>
                      <a:pt x="229" y="867"/>
                      <a:pt x="233" y="863"/>
                      <a:pt x="237" y="863"/>
                    </a:cubicBezTo>
                    <a:close/>
                    <a:moveTo>
                      <a:pt x="271" y="863"/>
                    </a:moveTo>
                    <a:lnTo>
                      <a:pt x="271" y="863"/>
                    </a:lnTo>
                    <a:cubicBezTo>
                      <a:pt x="275" y="863"/>
                      <a:pt x="279" y="867"/>
                      <a:pt x="279" y="871"/>
                    </a:cubicBezTo>
                    <a:cubicBezTo>
                      <a:pt x="279" y="876"/>
                      <a:pt x="275" y="880"/>
                      <a:pt x="271" y="880"/>
                    </a:cubicBezTo>
                    <a:lnTo>
                      <a:pt x="271" y="880"/>
                    </a:lnTo>
                    <a:cubicBezTo>
                      <a:pt x="266" y="880"/>
                      <a:pt x="262" y="876"/>
                      <a:pt x="262" y="871"/>
                    </a:cubicBezTo>
                    <a:cubicBezTo>
                      <a:pt x="262" y="867"/>
                      <a:pt x="266" y="863"/>
                      <a:pt x="271" y="863"/>
                    </a:cubicBezTo>
                    <a:close/>
                    <a:moveTo>
                      <a:pt x="304" y="863"/>
                    </a:moveTo>
                    <a:lnTo>
                      <a:pt x="304" y="863"/>
                    </a:lnTo>
                    <a:cubicBezTo>
                      <a:pt x="309" y="863"/>
                      <a:pt x="312" y="867"/>
                      <a:pt x="312" y="871"/>
                    </a:cubicBezTo>
                    <a:cubicBezTo>
                      <a:pt x="312" y="876"/>
                      <a:pt x="309" y="880"/>
                      <a:pt x="304" y="880"/>
                    </a:cubicBezTo>
                    <a:lnTo>
                      <a:pt x="304" y="880"/>
                    </a:lnTo>
                    <a:cubicBezTo>
                      <a:pt x="299" y="880"/>
                      <a:pt x="296" y="876"/>
                      <a:pt x="296" y="871"/>
                    </a:cubicBezTo>
                    <a:cubicBezTo>
                      <a:pt x="296" y="867"/>
                      <a:pt x="299" y="863"/>
                      <a:pt x="304" y="863"/>
                    </a:cubicBezTo>
                    <a:close/>
                    <a:moveTo>
                      <a:pt x="337" y="863"/>
                    </a:moveTo>
                    <a:lnTo>
                      <a:pt x="337" y="863"/>
                    </a:lnTo>
                    <a:cubicBezTo>
                      <a:pt x="342" y="863"/>
                      <a:pt x="346" y="867"/>
                      <a:pt x="346" y="871"/>
                    </a:cubicBezTo>
                    <a:cubicBezTo>
                      <a:pt x="346" y="876"/>
                      <a:pt x="342" y="880"/>
                      <a:pt x="337" y="880"/>
                    </a:cubicBezTo>
                    <a:lnTo>
                      <a:pt x="337" y="880"/>
                    </a:lnTo>
                    <a:cubicBezTo>
                      <a:pt x="333" y="880"/>
                      <a:pt x="329" y="876"/>
                      <a:pt x="329" y="871"/>
                    </a:cubicBezTo>
                    <a:cubicBezTo>
                      <a:pt x="329" y="867"/>
                      <a:pt x="333" y="863"/>
                      <a:pt x="337" y="863"/>
                    </a:cubicBezTo>
                    <a:close/>
                    <a:moveTo>
                      <a:pt x="371" y="863"/>
                    </a:moveTo>
                    <a:lnTo>
                      <a:pt x="371" y="863"/>
                    </a:lnTo>
                    <a:cubicBezTo>
                      <a:pt x="375" y="863"/>
                      <a:pt x="379" y="867"/>
                      <a:pt x="379" y="871"/>
                    </a:cubicBezTo>
                    <a:cubicBezTo>
                      <a:pt x="379" y="876"/>
                      <a:pt x="375" y="880"/>
                      <a:pt x="371" y="880"/>
                    </a:cubicBezTo>
                    <a:lnTo>
                      <a:pt x="371" y="880"/>
                    </a:lnTo>
                    <a:cubicBezTo>
                      <a:pt x="366" y="880"/>
                      <a:pt x="362" y="876"/>
                      <a:pt x="362" y="871"/>
                    </a:cubicBezTo>
                    <a:cubicBezTo>
                      <a:pt x="362" y="867"/>
                      <a:pt x="366" y="863"/>
                      <a:pt x="371" y="863"/>
                    </a:cubicBezTo>
                    <a:close/>
                    <a:moveTo>
                      <a:pt x="404" y="863"/>
                    </a:moveTo>
                    <a:lnTo>
                      <a:pt x="404" y="863"/>
                    </a:lnTo>
                    <a:cubicBezTo>
                      <a:pt x="409" y="863"/>
                      <a:pt x="412" y="867"/>
                      <a:pt x="412" y="871"/>
                    </a:cubicBezTo>
                    <a:cubicBezTo>
                      <a:pt x="412" y="876"/>
                      <a:pt x="409" y="880"/>
                      <a:pt x="404" y="880"/>
                    </a:cubicBezTo>
                    <a:lnTo>
                      <a:pt x="404" y="880"/>
                    </a:lnTo>
                    <a:cubicBezTo>
                      <a:pt x="399" y="880"/>
                      <a:pt x="396" y="876"/>
                      <a:pt x="396" y="871"/>
                    </a:cubicBezTo>
                    <a:cubicBezTo>
                      <a:pt x="396" y="867"/>
                      <a:pt x="399" y="863"/>
                      <a:pt x="404" y="863"/>
                    </a:cubicBezTo>
                    <a:close/>
                    <a:moveTo>
                      <a:pt x="437" y="863"/>
                    </a:moveTo>
                    <a:lnTo>
                      <a:pt x="437" y="863"/>
                    </a:lnTo>
                    <a:cubicBezTo>
                      <a:pt x="442" y="863"/>
                      <a:pt x="446" y="867"/>
                      <a:pt x="446" y="871"/>
                    </a:cubicBezTo>
                    <a:cubicBezTo>
                      <a:pt x="446" y="876"/>
                      <a:pt x="442" y="880"/>
                      <a:pt x="437" y="880"/>
                    </a:cubicBezTo>
                    <a:lnTo>
                      <a:pt x="437" y="880"/>
                    </a:lnTo>
                    <a:cubicBezTo>
                      <a:pt x="433" y="880"/>
                      <a:pt x="429" y="876"/>
                      <a:pt x="429" y="871"/>
                    </a:cubicBezTo>
                    <a:cubicBezTo>
                      <a:pt x="429" y="867"/>
                      <a:pt x="433" y="863"/>
                      <a:pt x="437" y="863"/>
                    </a:cubicBezTo>
                    <a:close/>
                    <a:moveTo>
                      <a:pt x="471" y="863"/>
                    </a:moveTo>
                    <a:lnTo>
                      <a:pt x="471" y="863"/>
                    </a:lnTo>
                    <a:cubicBezTo>
                      <a:pt x="475" y="863"/>
                      <a:pt x="479" y="867"/>
                      <a:pt x="479" y="871"/>
                    </a:cubicBezTo>
                    <a:cubicBezTo>
                      <a:pt x="479" y="876"/>
                      <a:pt x="475" y="880"/>
                      <a:pt x="471" y="880"/>
                    </a:cubicBezTo>
                    <a:lnTo>
                      <a:pt x="471" y="880"/>
                    </a:lnTo>
                    <a:cubicBezTo>
                      <a:pt x="466" y="880"/>
                      <a:pt x="462" y="876"/>
                      <a:pt x="462" y="871"/>
                    </a:cubicBezTo>
                    <a:cubicBezTo>
                      <a:pt x="462" y="867"/>
                      <a:pt x="466" y="863"/>
                      <a:pt x="471" y="863"/>
                    </a:cubicBezTo>
                    <a:close/>
                    <a:moveTo>
                      <a:pt x="504" y="863"/>
                    </a:moveTo>
                    <a:lnTo>
                      <a:pt x="504" y="863"/>
                    </a:lnTo>
                    <a:cubicBezTo>
                      <a:pt x="509" y="863"/>
                      <a:pt x="512" y="867"/>
                      <a:pt x="512" y="871"/>
                    </a:cubicBezTo>
                    <a:cubicBezTo>
                      <a:pt x="512" y="876"/>
                      <a:pt x="509" y="880"/>
                      <a:pt x="504" y="880"/>
                    </a:cubicBezTo>
                    <a:lnTo>
                      <a:pt x="504" y="880"/>
                    </a:lnTo>
                    <a:cubicBezTo>
                      <a:pt x="499" y="880"/>
                      <a:pt x="496" y="876"/>
                      <a:pt x="496" y="871"/>
                    </a:cubicBezTo>
                    <a:cubicBezTo>
                      <a:pt x="496" y="867"/>
                      <a:pt x="499" y="863"/>
                      <a:pt x="504" y="863"/>
                    </a:cubicBezTo>
                    <a:close/>
                    <a:moveTo>
                      <a:pt x="537" y="863"/>
                    </a:moveTo>
                    <a:lnTo>
                      <a:pt x="537" y="863"/>
                    </a:lnTo>
                    <a:cubicBezTo>
                      <a:pt x="542" y="863"/>
                      <a:pt x="546" y="867"/>
                      <a:pt x="546" y="871"/>
                    </a:cubicBezTo>
                    <a:cubicBezTo>
                      <a:pt x="546" y="876"/>
                      <a:pt x="542" y="880"/>
                      <a:pt x="537" y="880"/>
                    </a:cubicBezTo>
                    <a:lnTo>
                      <a:pt x="537" y="880"/>
                    </a:lnTo>
                    <a:cubicBezTo>
                      <a:pt x="533" y="880"/>
                      <a:pt x="529" y="876"/>
                      <a:pt x="529" y="871"/>
                    </a:cubicBezTo>
                    <a:cubicBezTo>
                      <a:pt x="529" y="867"/>
                      <a:pt x="533" y="863"/>
                      <a:pt x="537" y="863"/>
                    </a:cubicBezTo>
                    <a:close/>
                    <a:moveTo>
                      <a:pt x="571" y="863"/>
                    </a:moveTo>
                    <a:lnTo>
                      <a:pt x="571" y="863"/>
                    </a:lnTo>
                    <a:cubicBezTo>
                      <a:pt x="575" y="863"/>
                      <a:pt x="579" y="867"/>
                      <a:pt x="579" y="871"/>
                    </a:cubicBezTo>
                    <a:cubicBezTo>
                      <a:pt x="579" y="876"/>
                      <a:pt x="575" y="880"/>
                      <a:pt x="571" y="880"/>
                    </a:cubicBezTo>
                    <a:lnTo>
                      <a:pt x="571" y="880"/>
                    </a:lnTo>
                    <a:cubicBezTo>
                      <a:pt x="566" y="880"/>
                      <a:pt x="562" y="876"/>
                      <a:pt x="562" y="871"/>
                    </a:cubicBezTo>
                    <a:cubicBezTo>
                      <a:pt x="562" y="867"/>
                      <a:pt x="566" y="863"/>
                      <a:pt x="571" y="863"/>
                    </a:cubicBezTo>
                    <a:close/>
                    <a:moveTo>
                      <a:pt x="604" y="863"/>
                    </a:moveTo>
                    <a:lnTo>
                      <a:pt x="604" y="863"/>
                    </a:lnTo>
                    <a:cubicBezTo>
                      <a:pt x="609" y="863"/>
                      <a:pt x="612" y="867"/>
                      <a:pt x="612" y="871"/>
                    </a:cubicBezTo>
                    <a:cubicBezTo>
                      <a:pt x="612" y="876"/>
                      <a:pt x="609" y="880"/>
                      <a:pt x="604" y="880"/>
                    </a:cubicBezTo>
                    <a:lnTo>
                      <a:pt x="604" y="880"/>
                    </a:lnTo>
                    <a:cubicBezTo>
                      <a:pt x="600" y="880"/>
                      <a:pt x="596" y="876"/>
                      <a:pt x="596" y="871"/>
                    </a:cubicBezTo>
                    <a:cubicBezTo>
                      <a:pt x="596" y="867"/>
                      <a:pt x="600" y="863"/>
                      <a:pt x="604" y="863"/>
                    </a:cubicBezTo>
                    <a:close/>
                    <a:moveTo>
                      <a:pt x="637" y="863"/>
                    </a:moveTo>
                    <a:lnTo>
                      <a:pt x="638" y="863"/>
                    </a:lnTo>
                    <a:cubicBezTo>
                      <a:pt x="642" y="863"/>
                      <a:pt x="646" y="867"/>
                      <a:pt x="646" y="871"/>
                    </a:cubicBezTo>
                    <a:cubicBezTo>
                      <a:pt x="646" y="876"/>
                      <a:pt x="642" y="880"/>
                      <a:pt x="638" y="880"/>
                    </a:cubicBezTo>
                    <a:lnTo>
                      <a:pt x="637" y="880"/>
                    </a:lnTo>
                    <a:cubicBezTo>
                      <a:pt x="633" y="880"/>
                      <a:pt x="629" y="876"/>
                      <a:pt x="629" y="871"/>
                    </a:cubicBezTo>
                    <a:cubicBezTo>
                      <a:pt x="629" y="867"/>
                      <a:pt x="633" y="863"/>
                      <a:pt x="637" y="863"/>
                    </a:cubicBezTo>
                    <a:close/>
                    <a:moveTo>
                      <a:pt x="671" y="863"/>
                    </a:moveTo>
                    <a:lnTo>
                      <a:pt x="671" y="863"/>
                    </a:lnTo>
                    <a:cubicBezTo>
                      <a:pt x="675" y="863"/>
                      <a:pt x="679" y="867"/>
                      <a:pt x="679" y="871"/>
                    </a:cubicBezTo>
                    <a:cubicBezTo>
                      <a:pt x="679" y="876"/>
                      <a:pt x="675" y="880"/>
                      <a:pt x="671" y="880"/>
                    </a:cubicBezTo>
                    <a:lnTo>
                      <a:pt x="671" y="880"/>
                    </a:lnTo>
                    <a:cubicBezTo>
                      <a:pt x="666" y="880"/>
                      <a:pt x="663" y="876"/>
                      <a:pt x="663" y="871"/>
                    </a:cubicBezTo>
                    <a:cubicBezTo>
                      <a:pt x="663" y="867"/>
                      <a:pt x="666" y="863"/>
                      <a:pt x="671" y="863"/>
                    </a:cubicBezTo>
                    <a:close/>
                    <a:moveTo>
                      <a:pt x="704" y="863"/>
                    </a:moveTo>
                    <a:lnTo>
                      <a:pt x="704" y="863"/>
                    </a:lnTo>
                    <a:cubicBezTo>
                      <a:pt x="709" y="863"/>
                      <a:pt x="713" y="867"/>
                      <a:pt x="713" y="871"/>
                    </a:cubicBezTo>
                    <a:cubicBezTo>
                      <a:pt x="713" y="876"/>
                      <a:pt x="709" y="880"/>
                      <a:pt x="704" y="880"/>
                    </a:cubicBezTo>
                    <a:lnTo>
                      <a:pt x="704" y="880"/>
                    </a:lnTo>
                    <a:cubicBezTo>
                      <a:pt x="700" y="880"/>
                      <a:pt x="696" y="876"/>
                      <a:pt x="696" y="871"/>
                    </a:cubicBezTo>
                    <a:cubicBezTo>
                      <a:pt x="696" y="867"/>
                      <a:pt x="700" y="863"/>
                      <a:pt x="704" y="863"/>
                    </a:cubicBezTo>
                    <a:close/>
                    <a:moveTo>
                      <a:pt x="738" y="863"/>
                    </a:moveTo>
                    <a:lnTo>
                      <a:pt x="738" y="863"/>
                    </a:lnTo>
                    <a:cubicBezTo>
                      <a:pt x="742" y="863"/>
                      <a:pt x="746" y="867"/>
                      <a:pt x="746" y="871"/>
                    </a:cubicBezTo>
                    <a:cubicBezTo>
                      <a:pt x="746" y="876"/>
                      <a:pt x="742" y="880"/>
                      <a:pt x="738" y="880"/>
                    </a:cubicBezTo>
                    <a:lnTo>
                      <a:pt x="738" y="880"/>
                    </a:lnTo>
                    <a:cubicBezTo>
                      <a:pt x="733" y="880"/>
                      <a:pt x="729" y="876"/>
                      <a:pt x="729" y="871"/>
                    </a:cubicBezTo>
                    <a:cubicBezTo>
                      <a:pt x="729" y="867"/>
                      <a:pt x="733" y="863"/>
                      <a:pt x="738" y="863"/>
                    </a:cubicBezTo>
                    <a:close/>
                    <a:moveTo>
                      <a:pt x="771" y="863"/>
                    </a:moveTo>
                    <a:lnTo>
                      <a:pt x="771" y="863"/>
                    </a:lnTo>
                    <a:cubicBezTo>
                      <a:pt x="776" y="863"/>
                      <a:pt x="779" y="867"/>
                      <a:pt x="779" y="871"/>
                    </a:cubicBezTo>
                    <a:cubicBezTo>
                      <a:pt x="779" y="876"/>
                      <a:pt x="776" y="880"/>
                      <a:pt x="771" y="880"/>
                    </a:cubicBezTo>
                    <a:lnTo>
                      <a:pt x="771" y="880"/>
                    </a:lnTo>
                    <a:cubicBezTo>
                      <a:pt x="766" y="880"/>
                      <a:pt x="763" y="876"/>
                      <a:pt x="763" y="871"/>
                    </a:cubicBezTo>
                    <a:cubicBezTo>
                      <a:pt x="763" y="867"/>
                      <a:pt x="766" y="863"/>
                      <a:pt x="771" y="863"/>
                    </a:cubicBezTo>
                    <a:close/>
                    <a:moveTo>
                      <a:pt x="804" y="863"/>
                    </a:moveTo>
                    <a:lnTo>
                      <a:pt x="804" y="863"/>
                    </a:lnTo>
                    <a:cubicBezTo>
                      <a:pt x="809" y="863"/>
                      <a:pt x="813" y="867"/>
                      <a:pt x="813" y="871"/>
                    </a:cubicBezTo>
                    <a:cubicBezTo>
                      <a:pt x="813" y="876"/>
                      <a:pt x="809" y="880"/>
                      <a:pt x="804" y="880"/>
                    </a:cubicBezTo>
                    <a:lnTo>
                      <a:pt x="804" y="880"/>
                    </a:lnTo>
                    <a:cubicBezTo>
                      <a:pt x="800" y="880"/>
                      <a:pt x="796" y="876"/>
                      <a:pt x="796" y="871"/>
                    </a:cubicBezTo>
                    <a:cubicBezTo>
                      <a:pt x="796" y="867"/>
                      <a:pt x="800" y="863"/>
                      <a:pt x="804" y="863"/>
                    </a:cubicBezTo>
                    <a:close/>
                    <a:moveTo>
                      <a:pt x="838" y="863"/>
                    </a:moveTo>
                    <a:lnTo>
                      <a:pt x="838" y="863"/>
                    </a:lnTo>
                    <a:cubicBezTo>
                      <a:pt x="842" y="863"/>
                      <a:pt x="846" y="867"/>
                      <a:pt x="846" y="871"/>
                    </a:cubicBezTo>
                    <a:cubicBezTo>
                      <a:pt x="846" y="876"/>
                      <a:pt x="842" y="880"/>
                      <a:pt x="838" y="880"/>
                    </a:cubicBezTo>
                    <a:lnTo>
                      <a:pt x="838" y="880"/>
                    </a:lnTo>
                    <a:cubicBezTo>
                      <a:pt x="833" y="880"/>
                      <a:pt x="829" y="876"/>
                      <a:pt x="829" y="871"/>
                    </a:cubicBezTo>
                    <a:cubicBezTo>
                      <a:pt x="829" y="867"/>
                      <a:pt x="833" y="863"/>
                      <a:pt x="838" y="863"/>
                    </a:cubicBezTo>
                    <a:close/>
                    <a:moveTo>
                      <a:pt x="871" y="863"/>
                    </a:moveTo>
                    <a:lnTo>
                      <a:pt x="871" y="863"/>
                    </a:lnTo>
                    <a:cubicBezTo>
                      <a:pt x="876" y="863"/>
                      <a:pt x="879" y="867"/>
                      <a:pt x="879" y="871"/>
                    </a:cubicBezTo>
                    <a:cubicBezTo>
                      <a:pt x="879" y="876"/>
                      <a:pt x="876" y="880"/>
                      <a:pt x="871" y="880"/>
                    </a:cubicBezTo>
                    <a:lnTo>
                      <a:pt x="871" y="880"/>
                    </a:lnTo>
                    <a:cubicBezTo>
                      <a:pt x="866" y="880"/>
                      <a:pt x="863" y="876"/>
                      <a:pt x="863" y="871"/>
                    </a:cubicBezTo>
                    <a:cubicBezTo>
                      <a:pt x="863" y="867"/>
                      <a:pt x="866" y="863"/>
                      <a:pt x="871" y="863"/>
                    </a:cubicBezTo>
                    <a:close/>
                    <a:moveTo>
                      <a:pt x="904" y="863"/>
                    </a:moveTo>
                    <a:lnTo>
                      <a:pt x="904" y="863"/>
                    </a:lnTo>
                    <a:cubicBezTo>
                      <a:pt x="909" y="863"/>
                      <a:pt x="913" y="867"/>
                      <a:pt x="913" y="871"/>
                    </a:cubicBezTo>
                    <a:cubicBezTo>
                      <a:pt x="913" y="876"/>
                      <a:pt x="909" y="880"/>
                      <a:pt x="904" y="880"/>
                    </a:cubicBezTo>
                    <a:lnTo>
                      <a:pt x="904" y="880"/>
                    </a:lnTo>
                    <a:cubicBezTo>
                      <a:pt x="900" y="880"/>
                      <a:pt x="896" y="876"/>
                      <a:pt x="896" y="871"/>
                    </a:cubicBezTo>
                    <a:cubicBezTo>
                      <a:pt x="896" y="867"/>
                      <a:pt x="900" y="863"/>
                      <a:pt x="904" y="863"/>
                    </a:cubicBezTo>
                    <a:close/>
                    <a:moveTo>
                      <a:pt x="938" y="863"/>
                    </a:moveTo>
                    <a:lnTo>
                      <a:pt x="938" y="863"/>
                    </a:lnTo>
                    <a:cubicBezTo>
                      <a:pt x="942" y="863"/>
                      <a:pt x="946" y="867"/>
                      <a:pt x="946" y="871"/>
                    </a:cubicBezTo>
                    <a:cubicBezTo>
                      <a:pt x="946" y="876"/>
                      <a:pt x="942" y="880"/>
                      <a:pt x="938" y="880"/>
                    </a:cubicBezTo>
                    <a:lnTo>
                      <a:pt x="938" y="880"/>
                    </a:lnTo>
                    <a:cubicBezTo>
                      <a:pt x="933" y="880"/>
                      <a:pt x="929" y="876"/>
                      <a:pt x="929" y="871"/>
                    </a:cubicBezTo>
                    <a:cubicBezTo>
                      <a:pt x="929" y="867"/>
                      <a:pt x="933" y="863"/>
                      <a:pt x="938" y="863"/>
                    </a:cubicBezTo>
                    <a:close/>
                    <a:moveTo>
                      <a:pt x="971" y="863"/>
                    </a:moveTo>
                    <a:lnTo>
                      <a:pt x="971" y="863"/>
                    </a:lnTo>
                    <a:cubicBezTo>
                      <a:pt x="976" y="863"/>
                      <a:pt x="979" y="867"/>
                      <a:pt x="979" y="871"/>
                    </a:cubicBezTo>
                    <a:cubicBezTo>
                      <a:pt x="979" y="876"/>
                      <a:pt x="976" y="880"/>
                      <a:pt x="971" y="880"/>
                    </a:cubicBezTo>
                    <a:lnTo>
                      <a:pt x="971" y="880"/>
                    </a:lnTo>
                    <a:cubicBezTo>
                      <a:pt x="966" y="880"/>
                      <a:pt x="963" y="876"/>
                      <a:pt x="963" y="871"/>
                    </a:cubicBezTo>
                    <a:cubicBezTo>
                      <a:pt x="963" y="867"/>
                      <a:pt x="966" y="863"/>
                      <a:pt x="971" y="863"/>
                    </a:cubicBezTo>
                    <a:close/>
                    <a:moveTo>
                      <a:pt x="1004" y="863"/>
                    </a:moveTo>
                    <a:lnTo>
                      <a:pt x="1004" y="863"/>
                    </a:lnTo>
                    <a:cubicBezTo>
                      <a:pt x="1009" y="863"/>
                      <a:pt x="1013" y="867"/>
                      <a:pt x="1013" y="871"/>
                    </a:cubicBezTo>
                    <a:cubicBezTo>
                      <a:pt x="1013" y="876"/>
                      <a:pt x="1009" y="880"/>
                      <a:pt x="1004" y="880"/>
                    </a:cubicBezTo>
                    <a:lnTo>
                      <a:pt x="1004" y="880"/>
                    </a:lnTo>
                    <a:cubicBezTo>
                      <a:pt x="1000" y="880"/>
                      <a:pt x="996" y="876"/>
                      <a:pt x="996" y="871"/>
                    </a:cubicBezTo>
                    <a:cubicBezTo>
                      <a:pt x="996" y="867"/>
                      <a:pt x="1000" y="863"/>
                      <a:pt x="1004" y="863"/>
                    </a:cubicBezTo>
                    <a:close/>
                    <a:moveTo>
                      <a:pt x="1038" y="863"/>
                    </a:moveTo>
                    <a:lnTo>
                      <a:pt x="1038" y="863"/>
                    </a:lnTo>
                    <a:cubicBezTo>
                      <a:pt x="1042" y="863"/>
                      <a:pt x="1046" y="867"/>
                      <a:pt x="1046" y="871"/>
                    </a:cubicBezTo>
                    <a:cubicBezTo>
                      <a:pt x="1046" y="876"/>
                      <a:pt x="1042" y="880"/>
                      <a:pt x="1038" y="880"/>
                    </a:cubicBezTo>
                    <a:lnTo>
                      <a:pt x="1038" y="880"/>
                    </a:lnTo>
                    <a:cubicBezTo>
                      <a:pt x="1033" y="880"/>
                      <a:pt x="1029" y="876"/>
                      <a:pt x="1029" y="871"/>
                    </a:cubicBezTo>
                    <a:cubicBezTo>
                      <a:pt x="1029" y="867"/>
                      <a:pt x="1033" y="863"/>
                      <a:pt x="1038" y="863"/>
                    </a:cubicBezTo>
                    <a:close/>
                    <a:moveTo>
                      <a:pt x="1071" y="863"/>
                    </a:moveTo>
                    <a:lnTo>
                      <a:pt x="1071" y="863"/>
                    </a:lnTo>
                    <a:cubicBezTo>
                      <a:pt x="1076" y="863"/>
                      <a:pt x="1079" y="867"/>
                      <a:pt x="1079" y="871"/>
                    </a:cubicBezTo>
                    <a:cubicBezTo>
                      <a:pt x="1079" y="876"/>
                      <a:pt x="1076" y="880"/>
                      <a:pt x="1071" y="880"/>
                    </a:cubicBezTo>
                    <a:lnTo>
                      <a:pt x="1071" y="880"/>
                    </a:lnTo>
                    <a:cubicBezTo>
                      <a:pt x="1066" y="880"/>
                      <a:pt x="1063" y="876"/>
                      <a:pt x="1063" y="871"/>
                    </a:cubicBezTo>
                    <a:cubicBezTo>
                      <a:pt x="1063" y="867"/>
                      <a:pt x="1066" y="863"/>
                      <a:pt x="1071" y="863"/>
                    </a:cubicBezTo>
                    <a:close/>
                    <a:moveTo>
                      <a:pt x="1104" y="863"/>
                    </a:moveTo>
                    <a:lnTo>
                      <a:pt x="1104" y="863"/>
                    </a:lnTo>
                    <a:cubicBezTo>
                      <a:pt x="1109" y="863"/>
                      <a:pt x="1113" y="867"/>
                      <a:pt x="1113" y="871"/>
                    </a:cubicBezTo>
                    <a:cubicBezTo>
                      <a:pt x="1113" y="876"/>
                      <a:pt x="1109" y="880"/>
                      <a:pt x="1104" y="880"/>
                    </a:cubicBezTo>
                    <a:lnTo>
                      <a:pt x="1104" y="880"/>
                    </a:lnTo>
                    <a:cubicBezTo>
                      <a:pt x="1100" y="880"/>
                      <a:pt x="1096" y="876"/>
                      <a:pt x="1096" y="871"/>
                    </a:cubicBezTo>
                    <a:cubicBezTo>
                      <a:pt x="1096" y="867"/>
                      <a:pt x="1100" y="863"/>
                      <a:pt x="1104" y="863"/>
                    </a:cubicBezTo>
                    <a:close/>
                    <a:moveTo>
                      <a:pt x="1138" y="863"/>
                    </a:moveTo>
                    <a:lnTo>
                      <a:pt x="1138" y="863"/>
                    </a:lnTo>
                    <a:cubicBezTo>
                      <a:pt x="1142" y="863"/>
                      <a:pt x="1146" y="867"/>
                      <a:pt x="1146" y="871"/>
                    </a:cubicBezTo>
                    <a:cubicBezTo>
                      <a:pt x="1146" y="876"/>
                      <a:pt x="1142" y="880"/>
                      <a:pt x="1138" y="880"/>
                    </a:cubicBezTo>
                    <a:lnTo>
                      <a:pt x="1138" y="880"/>
                    </a:lnTo>
                    <a:cubicBezTo>
                      <a:pt x="1133" y="880"/>
                      <a:pt x="1129" y="876"/>
                      <a:pt x="1129" y="871"/>
                    </a:cubicBezTo>
                    <a:cubicBezTo>
                      <a:pt x="1129" y="867"/>
                      <a:pt x="1133" y="863"/>
                      <a:pt x="1138" y="863"/>
                    </a:cubicBezTo>
                    <a:close/>
                    <a:moveTo>
                      <a:pt x="1171" y="863"/>
                    </a:moveTo>
                    <a:lnTo>
                      <a:pt x="1171" y="863"/>
                    </a:lnTo>
                    <a:cubicBezTo>
                      <a:pt x="1176" y="863"/>
                      <a:pt x="1179" y="867"/>
                      <a:pt x="1179" y="871"/>
                    </a:cubicBezTo>
                    <a:cubicBezTo>
                      <a:pt x="1179" y="876"/>
                      <a:pt x="1176" y="880"/>
                      <a:pt x="1171" y="880"/>
                    </a:cubicBezTo>
                    <a:lnTo>
                      <a:pt x="1171" y="880"/>
                    </a:lnTo>
                    <a:cubicBezTo>
                      <a:pt x="1166" y="880"/>
                      <a:pt x="1163" y="876"/>
                      <a:pt x="1163" y="871"/>
                    </a:cubicBezTo>
                    <a:cubicBezTo>
                      <a:pt x="1163" y="867"/>
                      <a:pt x="1166" y="863"/>
                      <a:pt x="1171" y="863"/>
                    </a:cubicBezTo>
                    <a:close/>
                    <a:moveTo>
                      <a:pt x="1204" y="863"/>
                    </a:moveTo>
                    <a:lnTo>
                      <a:pt x="1204" y="863"/>
                    </a:lnTo>
                    <a:cubicBezTo>
                      <a:pt x="1209" y="863"/>
                      <a:pt x="1213" y="867"/>
                      <a:pt x="1213" y="871"/>
                    </a:cubicBezTo>
                    <a:cubicBezTo>
                      <a:pt x="1213" y="876"/>
                      <a:pt x="1209" y="880"/>
                      <a:pt x="1204" y="880"/>
                    </a:cubicBezTo>
                    <a:lnTo>
                      <a:pt x="1204" y="880"/>
                    </a:lnTo>
                    <a:cubicBezTo>
                      <a:pt x="1200" y="880"/>
                      <a:pt x="1196" y="876"/>
                      <a:pt x="1196" y="871"/>
                    </a:cubicBezTo>
                    <a:cubicBezTo>
                      <a:pt x="1196" y="867"/>
                      <a:pt x="1200" y="863"/>
                      <a:pt x="1204" y="863"/>
                    </a:cubicBezTo>
                    <a:close/>
                    <a:moveTo>
                      <a:pt x="1238" y="863"/>
                    </a:moveTo>
                    <a:lnTo>
                      <a:pt x="1238" y="863"/>
                    </a:lnTo>
                    <a:cubicBezTo>
                      <a:pt x="1242" y="863"/>
                      <a:pt x="1246" y="867"/>
                      <a:pt x="1246" y="871"/>
                    </a:cubicBezTo>
                    <a:cubicBezTo>
                      <a:pt x="1246" y="876"/>
                      <a:pt x="1242" y="880"/>
                      <a:pt x="1238" y="880"/>
                    </a:cubicBezTo>
                    <a:lnTo>
                      <a:pt x="1238" y="880"/>
                    </a:lnTo>
                    <a:cubicBezTo>
                      <a:pt x="1233" y="880"/>
                      <a:pt x="1229" y="876"/>
                      <a:pt x="1229" y="871"/>
                    </a:cubicBezTo>
                    <a:cubicBezTo>
                      <a:pt x="1229" y="867"/>
                      <a:pt x="1233" y="863"/>
                      <a:pt x="1238" y="863"/>
                    </a:cubicBezTo>
                    <a:close/>
                    <a:moveTo>
                      <a:pt x="1271" y="863"/>
                    </a:moveTo>
                    <a:lnTo>
                      <a:pt x="1271" y="863"/>
                    </a:lnTo>
                    <a:cubicBezTo>
                      <a:pt x="1276" y="863"/>
                      <a:pt x="1279" y="867"/>
                      <a:pt x="1279" y="871"/>
                    </a:cubicBezTo>
                    <a:cubicBezTo>
                      <a:pt x="1279" y="876"/>
                      <a:pt x="1276" y="880"/>
                      <a:pt x="1271" y="880"/>
                    </a:cubicBezTo>
                    <a:lnTo>
                      <a:pt x="1271" y="880"/>
                    </a:lnTo>
                    <a:cubicBezTo>
                      <a:pt x="1267" y="880"/>
                      <a:pt x="1263" y="876"/>
                      <a:pt x="1263" y="871"/>
                    </a:cubicBezTo>
                    <a:cubicBezTo>
                      <a:pt x="1263" y="867"/>
                      <a:pt x="1267" y="863"/>
                      <a:pt x="1271" y="863"/>
                    </a:cubicBezTo>
                    <a:close/>
                    <a:moveTo>
                      <a:pt x="1304" y="863"/>
                    </a:moveTo>
                    <a:lnTo>
                      <a:pt x="1305" y="863"/>
                    </a:lnTo>
                    <a:cubicBezTo>
                      <a:pt x="1309" y="863"/>
                      <a:pt x="1313" y="867"/>
                      <a:pt x="1313" y="871"/>
                    </a:cubicBezTo>
                    <a:cubicBezTo>
                      <a:pt x="1313" y="876"/>
                      <a:pt x="1309" y="880"/>
                      <a:pt x="1305" y="880"/>
                    </a:cubicBezTo>
                    <a:lnTo>
                      <a:pt x="1304" y="880"/>
                    </a:lnTo>
                    <a:cubicBezTo>
                      <a:pt x="1300" y="880"/>
                      <a:pt x="1296" y="876"/>
                      <a:pt x="1296" y="871"/>
                    </a:cubicBezTo>
                    <a:cubicBezTo>
                      <a:pt x="1296" y="867"/>
                      <a:pt x="1300" y="863"/>
                      <a:pt x="1304" y="863"/>
                    </a:cubicBezTo>
                    <a:close/>
                    <a:moveTo>
                      <a:pt x="1338" y="863"/>
                    </a:moveTo>
                    <a:lnTo>
                      <a:pt x="1338" y="863"/>
                    </a:lnTo>
                    <a:cubicBezTo>
                      <a:pt x="1342" y="863"/>
                      <a:pt x="1346" y="867"/>
                      <a:pt x="1346" y="871"/>
                    </a:cubicBezTo>
                    <a:cubicBezTo>
                      <a:pt x="1346" y="876"/>
                      <a:pt x="1342" y="880"/>
                      <a:pt x="1338" y="880"/>
                    </a:cubicBezTo>
                    <a:lnTo>
                      <a:pt x="1338" y="880"/>
                    </a:lnTo>
                    <a:cubicBezTo>
                      <a:pt x="1333" y="880"/>
                      <a:pt x="1330" y="876"/>
                      <a:pt x="1330" y="871"/>
                    </a:cubicBezTo>
                    <a:cubicBezTo>
                      <a:pt x="1330" y="867"/>
                      <a:pt x="1333" y="863"/>
                      <a:pt x="1338" y="863"/>
                    </a:cubicBezTo>
                    <a:close/>
                    <a:moveTo>
                      <a:pt x="1371" y="863"/>
                    </a:moveTo>
                    <a:lnTo>
                      <a:pt x="1371" y="863"/>
                    </a:lnTo>
                    <a:cubicBezTo>
                      <a:pt x="1376" y="863"/>
                      <a:pt x="1380" y="867"/>
                      <a:pt x="1380" y="871"/>
                    </a:cubicBezTo>
                    <a:cubicBezTo>
                      <a:pt x="1380" y="876"/>
                      <a:pt x="1376" y="880"/>
                      <a:pt x="1371" y="880"/>
                    </a:cubicBezTo>
                    <a:lnTo>
                      <a:pt x="1371" y="880"/>
                    </a:lnTo>
                    <a:cubicBezTo>
                      <a:pt x="1367" y="880"/>
                      <a:pt x="1363" y="876"/>
                      <a:pt x="1363" y="871"/>
                    </a:cubicBezTo>
                    <a:cubicBezTo>
                      <a:pt x="1363" y="867"/>
                      <a:pt x="1367" y="863"/>
                      <a:pt x="1371" y="863"/>
                    </a:cubicBezTo>
                    <a:close/>
                    <a:moveTo>
                      <a:pt x="1405" y="863"/>
                    </a:moveTo>
                    <a:lnTo>
                      <a:pt x="1405" y="863"/>
                    </a:lnTo>
                    <a:cubicBezTo>
                      <a:pt x="1409" y="863"/>
                      <a:pt x="1413" y="867"/>
                      <a:pt x="1413" y="871"/>
                    </a:cubicBezTo>
                    <a:cubicBezTo>
                      <a:pt x="1413" y="876"/>
                      <a:pt x="1409" y="880"/>
                      <a:pt x="1405" y="880"/>
                    </a:cubicBezTo>
                    <a:lnTo>
                      <a:pt x="1405" y="880"/>
                    </a:lnTo>
                    <a:cubicBezTo>
                      <a:pt x="1400" y="880"/>
                      <a:pt x="1396" y="876"/>
                      <a:pt x="1396" y="871"/>
                    </a:cubicBezTo>
                    <a:cubicBezTo>
                      <a:pt x="1396" y="867"/>
                      <a:pt x="1400" y="863"/>
                      <a:pt x="1405" y="863"/>
                    </a:cubicBezTo>
                    <a:close/>
                    <a:moveTo>
                      <a:pt x="1438" y="863"/>
                    </a:moveTo>
                    <a:lnTo>
                      <a:pt x="1438" y="863"/>
                    </a:lnTo>
                    <a:cubicBezTo>
                      <a:pt x="1443" y="863"/>
                      <a:pt x="1446" y="867"/>
                      <a:pt x="1446" y="871"/>
                    </a:cubicBezTo>
                    <a:cubicBezTo>
                      <a:pt x="1446" y="876"/>
                      <a:pt x="1443" y="880"/>
                      <a:pt x="1438" y="880"/>
                    </a:cubicBezTo>
                    <a:lnTo>
                      <a:pt x="1438" y="880"/>
                    </a:lnTo>
                    <a:cubicBezTo>
                      <a:pt x="1433" y="880"/>
                      <a:pt x="1430" y="876"/>
                      <a:pt x="1430" y="871"/>
                    </a:cubicBezTo>
                    <a:cubicBezTo>
                      <a:pt x="1430" y="867"/>
                      <a:pt x="1433" y="863"/>
                      <a:pt x="1438" y="863"/>
                    </a:cubicBezTo>
                    <a:close/>
                    <a:moveTo>
                      <a:pt x="1471" y="863"/>
                    </a:moveTo>
                    <a:lnTo>
                      <a:pt x="1471" y="863"/>
                    </a:lnTo>
                    <a:cubicBezTo>
                      <a:pt x="1476" y="863"/>
                      <a:pt x="1480" y="867"/>
                      <a:pt x="1480" y="871"/>
                    </a:cubicBezTo>
                    <a:cubicBezTo>
                      <a:pt x="1480" y="876"/>
                      <a:pt x="1476" y="880"/>
                      <a:pt x="1471" y="880"/>
                    </a:cubicBezTo>
                    <a:lnTo>
                      <a:pt x="1471" y="880"/>
                    </a:lnTo>
                    <a:cubicBezTo>
                      <a:pt x="1467" y="880"/>
                      <a:pt x="1463" y="876"/>
                      <a:pt x="1463" y="871"/>
                    </a:cubicBezTo>
                    <a:cubicBezTo>
                      <a:pt x="1463" y="867"/>
                      <a:pt x="1467" y="863"/>
                      <a:pt x="1471" y="863"/>
                    </a:cubicBezTo>
                    <a:close/>
                    <a:moveTo>
                      <a:pt x="1505" y="863"/>
                    </a:moveTo>
                    <a:lnTo>
                      <a:pt x="1505" y="863"/>
                    </a:lnTo>
                    <a:cubicBezTo>
                      <a:pt x="1509" y="863"/>
                      <a:pt x="1513" y="867"/>
                      <a:pt x="1513" y="871"/>
                    </a:cubicBezTo>
                    <a:cubicBezTo>
                      <a:pt x="1513" y="876"/>
                      <a:pt x="1509" y="880"/>
                      <a:pt x="1505" y="880"/>
                    </a:cubicBezTo>
                    <a:lnTo>
                      <a:pt x="1505" y="880"/>
                    </a:lnTo>
                    <a:cubicBezTo>
                      <a:pt x="1500" y="880"/>
                      <a:pt x="1496" y="876"/>
                      <a:pt x="1496" y="871"/>
                    </a:cubicBezTo>
                    <a:cubicBezTo>
                      <a:pt x="1496" y="867"/>
                      <a:pt x="1500" y="863"/>
                      <a:pt x="1505" y="863"/>
                    </a:cubicBezTo>
                    <a:close/>
                    <a:moveTo>
                      <a:pt x="1538" y="863"/>
                    </a:moveTo>
                    <a:lnTo>
                      <a:pt x="1538" y="863"/>
                    </a:lnTo>
                    <a:cubicBezTo>
                      <a:pt x="1543" y="863"/>
                      <a:pt x="1546" y="867"/>
                      <a:pt x="1546" y="871"/>
                    </a:cubicBezTo>
                    <a:cubicBezTo>
                      <a:pt x="1546" y="876"/>
                      <a:pt x="1543" y="880"/>
                      <a:pt x="1538" y="880"/>
                    </a:cubicBezTo>
                    <a:lnTo>
                      <a:pt x="1538" y="880"/>
                    </a:lnTo>
                    <a:cubicBezTo>
                      <a:pt x="1533" y="880"/>
                      <a:pt x="1530" y="876"/>
                      <a:pt x="1530" y="871"/>
                    </a:cubicBezTo>
                    <a:cubicBezTo>
                      <a:pt x="1530" y="867"/>
                      <a:pt x="1533" y="863"/>
                      <a:pt x="1538" y="863"/>
                    </a:cubicBezTo>
                    <a:close/>
                    <a:moveTo>
                      <a:pt x="1571" y="863"/>
                    </a:moveTo>
                    <a:lnTo>
                      <a:pt x="1571" y="863"/>
                    </a:lnTo>
                    <a:cubicBezTo>
                      <a:pt x="1576" y="863"/>
                      <a:pt x="1580" y="867"/>
                      <a:pt x="1580" y="871"/>
                    </a:cubicBezTo>
                    <a:cubicBezTo>
                      <a:pt x="1580" y="876"/>
                      <a:pt x="1576" y="880"/>
                      <a:pt x="1571" y="880"/>
                    </a:cubicBezTo>
                    <a:lnTo>
                      <a:pt x="1571" y="880"/>
                    </a:lnTo>
                    <a:cubicBezTo>
                      <a:pt x="1567" y="880"/>
                      <a:pt x="1563" y="876"/>
                      <a:pt x="1563" y="871"/>
                    </a:cubicBezTo>
                    <a:cubicBezTo>
                      <a:pt x="1563" y="867"/>
                      <a:pt x="1567" y="863"/>
                      <a:pt x="1571" y="863"/>
                    </a:cubicBezTo>
                    <a:close/>
                    <a:moveTo>
                      <a:pt x="1605" y="863"/>
                    </a:moveTo>
                    <a:lnTo>
                      <a:pt x="1605" y="863"/>
                    </a:lnTo>
                    <a:cubicBezTo>
                      <a:pt x="1609" y="863"/>
                      <a:pt x="1613" y="867"/>
                      <a:pt x="1613" y="871"/>
                    </a:cubicBezTo>
                    <a:cubicBezTo>
                      <a:pt x="1613" y="876"/>
                      <a:pt x="1609" y="880"/>
                      <a:pt x="1605" y="880"/>
                    </a:cubicBezTo>
                    <a:lnTo>
                      <a:pt x="1605" y="880"/>
                    </a:lnTo>
                    <a:cubicBezTo>
                      <a:pt x="1600" y="880"/>
                      <a:pt x="1596" y="876"/>
                      <a:pt x="1596" y="871"/>
                    </a:cubicBezTo>
                    <a:cubicBezTo>
                      <a:pt x="1596" y="867"/>
                      <a:pt x="1600" y="863"/>
                      <a:pt x="1605" y="863"/>
                    </a:cubicBezTo>
                    <a:close/>
                    <a:moveTo>
                      <a:pt x="1638" y="863"/>
                    </a:moveTo>
                    <a:lnTo>
                      <a:pt x="1638" y="863"/>
                    </a:lnTo>
                    <a:cubicBezTo>
                      <a:pt x="1643" y="863"/>
                      <a:pt x="1646" y="867"/>
                      <a:pt x="1646" y="871"/>
                    </a:cubicBezTo>
                    <a:cubicBezTo>
                      <a:pt x="1646" y="876"/>
                      <a:pt x="1643" y="880"/>
                      <a:pt x="1638" y="880"/>
                    </a:cubicBezTo>
                    <a:lnTo>
                      <a:pt x="1638" y="880"/>
                    </a:lnTo>
                    <a:cubicBezTo>
                      <a:pt x="1633" y="880"/>
                      <a:pt x="1630" y="876"/>
                      <a:pt x="1630" y="871"/>
                    </a:cubicBezTo>
                    <a:cubicBezTo>
                      <a:pt x="1630" y="867"/>
                      <a:pt x="1633" y="863"/>
                      <a:pt x="1638" y="863"/>
                    </a:cubicBezTo>
                    <a:close/>
                    <a:moveTo>
                      <a:pt x="1671" y="863"/>
                    </a:moveTo>
                    <a:lnTo>
                      <a:pt x="1671" y="863"/>
                    </a:lnTo>
                    <a:cubicBezTo>
                      <a:pt x="1676" y="863"/>
                      <a:pt x="1680" y="867"/>
                      <a:pt x="1680" y="871"/>
                    </a:cubicBezTo>
                    <a:cubicBezTo>
                      <a:pt x="1680" y="876"/>
                      <a:pt x="1676" y="880"/>
                      <a:pt x="1671" y="880"/>
                    </a:cubicBezTo>
                    <a:lnTo>
                      <a:pt x="1671" y="880"/>
                    </a:lnTo>
                    <a:cubicBezTo>
                      <a:pt x="1667" y="880"/>
                      <a:pt x="1663" y="876"/>
                      <a:pt x="1663" y="871"/>
                    </a:cubicBezTo>
                    <a:cubicBezTo>
                      <a:pt x="1663" y="867"/>
                      <a:pt x="1667" y="863"/>
                      <a:pt x="1671" y="863"/>
                    </a:cubicBezTo>
                    <a:close/>
                    <a:moveTo>
                      <a:pt x="1705" y="863"/>
                    </a:moveTo>
                    <a:lnTo>
                      <a:pt x="1705" y="863"/>
                    </a:lnTo>
                    <a:cubicBezTo>
                      <a:pt x="1709" y="863"/>
                      <a:pt x="1713" y="867"/>
                      <a:pt x="1713" y="871"/>
                    </a:cubicBezTo>
                    <a:cubicBezTo>
                      <a:pt x="1713" y="876"/>
                      <a:pt x="1709" y="880"/>
                      <a:pt x="1705" y="880"/>
                    </a:cubicBezTo>
                    <a:lnTo>
                      <a:pt x="1705" y="880"/>
                    </a:lnTo>
                    <a:cubicBezTo>
                      <a:pt x="1700" y="880"/>
                      <a:pt x="1696" y="876"/>
                      <a:pt x="1696" y="871"/>
                    </a:cubicBezTo>
                    <a:cubicBezTo>
                      <a:pt x="1696" y="867"/>
                      <a:pt x="1700" y="863"/>
                      <a:pt x="1705" y="863"/>
                    </a:cubicBezTo>
                    <a:close/>
                    <a:moveTo>
                      <a:pt x="1738" y="863"/>
                    </a:moveTo>
                    <a:lnTo>
                      <a:pt x="1738" y="863"/>
                    </a:lnTo>
                    <a:cubicBezTo>
                      <a:pt x="1743" y="863"/>
                      <a:pt x="1746" y="867"/>
                      <a:pt x="1746" y="871"/>
                    </a:cubicBezTo>
                    <a:cubicBezTo>
                      <a:pt x="1746" y="876"/>
                      <a:pt x="1743" y="880"/>
                      <a:pt x="1738" y="880"/>
                    </a:cubicBezTo>
                    <a:lnTo>
                      <a:pt x="1738" y="880"/>
                    </a:lnTo>
                    <a:cubicBezTo>
                      <a:pt x="1733" y="880"/>
                      <a:pt x="1730" y="876"/>
                      <a:pt x="1730" y="871"/>
                    </a:cubicBezTo>
                    <a:cubicBezTo>
                      <a:pt x="1730" y="867"/>
                      <a:pt x="1733" y="863"/>
                      <a:pt x="1738" y="863"/>
                    </a:cubicBezTo>
                    <a:close/>
                    <a:moveTo>
                      <a:pt x="1771" y="863"/>
                    </a:moveTo>
                    <a:lnTo>
                      <a:pt x="1771" y="863"/>
                    </a:lnTo>
                    <a:cubicBezTo>
                      <a:pt x="1776" y="863"/>
                      <a:pt x="1780" y="867"/>
                      <a:pt x="1780" y="871"/>
                    </a:cubicBezTo>
                    <a:cubicBezTo>
                      <a:pt x="1780" y="876"/>
                      <a:pt x="1776" y="880"/>
                      <a:pt x="1771" y="880"/>
                    </a:cubicBezTo>
                    <a:lnTo>
                      <a:pt x="1771" y="880"/>
                    </a:lnTo>
                    <a:cubicBezTo>
                      <a:pt x="1767" y="880"/>
                      <a:pt x="1763" y="876"/>
                      <a:pt x="1763" y="871"/>
                    </a:cubicBezTo>
                    <a:cubicBezTo>
                      <a:pt x="1763" y="867"/>
                      <a:pt x="1767" y="863"/>
                      <a:pt x="1771" y="863"/>
                    </a:cubicBezTo>
                    <a:close/>
                    <a:moveTo>
                      <a:pt x="1805" y="863"/>
                    </a:moveTo>
                    <a:lnTo>
                      <a:pt x="1805" y="863"/>
                    </a:lnTo>
                    <a:cubicBezTo>
                      <a:pt x="1809" y="863"/>
                      <a:pt x="1813" y="867"/>
                      <a:pt x="1813" y="871"/>
                    </a:cubicBezTo>
                    <a:cubicBezTo>
                      <a:pt x="1813" y="876"/>
                      <a:pt x="1809" y="880"/>
                      <a:pt x="1805" y="880"/>
                    </a:cubicBezTo>
                    <a:lnTo>
                      <a:pt x="1805" y="880"/>
                    </a:lnTo>
                    <a:cubicBezTo>
                      <a:pt x="1800" y="880"/>
                      <a:pt x="1796" y="876"/>
                      <a:pt x="1796" y="871"/>
                    </a:cubicBezTo>
                    <a:cubicBezTo>
                      <a:pt x="1796" y="867"/>
                      <a:pt x="1800" y="863"/>
                      <a:pt x="1805" y="863"/>
                    </a:cubicBezTo>
                    <a:close/>
                    <a:moveTo>
                      <a:pt x="1838" y="863"/>
                    </a:moveTo>
                    <a:lnTo>
                      <a:pt x="1838" y="863"/>
                    </a:lnTo>
                    <a:cubicBezTo>
                      <a:pt x="1843" y="863"/>
                      <a:pt x="1846" y="867"/>
                      <a:pt x="1846" y="871"/>
                    </a:cubicBezTo>
                    <a:cubicBezTo>
                      <a:pt x="1846" y="876"/>
                      <a:pt x="1843" y="880"/>
                      <a:pt x="1838" y="880"/>
                    </a:cubicBezTo>
                    <a:lnTo>
                      <a:pt x="1838" y="880"/>
                    </a:lnTo>
                    <a:cubicBezTo>
                      <a:pt x="1833" y="880"/>
                      <a:pt x="1830" y="876"/>
                      <a:pt x="1830" y="871"/>
                    </a:cubicBezTo>
                    <a:cubicBezTo>
                      <a:pt x="1830" y="867"/>
                      <a:pt x="1833" y="863"/>
                      <a:pt x="1838" y="863"/>
                    </a:cubicBezTo>
                    <a:close/>
                    <a:moveTo>
                      <a:pt x="1871" y="863"/>
                    </a:moveTo>
                    <a:lnTo>
                      <a:pt x="1871" y="863"/>
                    </a:lnTo>
                    <a:cubicBezTo>
                      <a:pt x="1876" y="863"/>
                      <a:pt x="1880" y="867"/>
                      <a:pt x="1880" y="871"/>
                    </a:cubicBezTo>
                    <a:cubicBezTo>
                      <a:pt x="1880" y="876"/>
                      <a:pt x="1876" y="880"/>
                      <a:pt x="1871" y="880"/>
                    </a:cubicBezTo>
                    <a:lnTo>
                      <a:pt x="1871" y="880"/>
                    </a:lnTo>
                    <a:cubicBezTo>
                      <a:pt x="1867" y="880"/>
                      <a:pt x="1863" y="876"/>
                      <a:pt x="1863" y="871"/>
                    </a:cubicBezTo>
                    <a:cubicBezTo>
                      <a:pt x="1863" y="867"/>
                      <a:pt x="1867" y="863"/>
                      <a:pt x="1871" y="863"/>
                    </a:cubicBezTo>
                    <a:close/>
                    <a:moveTo>
                      <a:pt x="1905" y="863"/>
                    </a:moveTo>
                    <a:lnTo>
                      <a:pt x="1905" y="863"/>
                    </a:lnTo>
                    <a:cubicBezTo>
                      <a:pt x="1909" y="863"/>
                      <a:pt x="1913" y="867"/>
                      <a:pt x="1913" y="871"/>
                    </a:cubicBezTo>
                    <a:cubicBezTo>
                      <a:pt x="1913" y="876"/>
                      <a:pt x="1909" y="880"/>
                      <a:pt x="1905" y="880"/>
                    </a:cubicBezTo>
                    <a:lnTo>
                      <a:pt x="1905" y="880"/>
                    </a:lnTo>
                    <a:cubicBezTo>
                      <a:pt x="1900" y="880"/>
                      <a:pt x="1896" y="876"/>
                      <a:pt x="1896" y="871"/>
                    </a:cubicBezTo>
                    <a:cubicBezTo>
                      <a:pt x="1896" y="867"/>
                      <a:pt x="1900" y="863"/>
                      <a:pt x="1905" y="863"/>
                    </a:cubicBezTo>
                    <a:close/>
                    <a:moveTo>
                      <a:pt x="1938" y="863"/>
                    </a:moveTo>
                    <a:lnTo>
                      <a:pt x="1938" y="863"/>
                    </a:lnTo>
                    <a:cubicBezTo>
                      <a:pt x="1943" y="863"/>
                      <a:pt x="1946" y="867"/>
                      <a:pt x="1946" y="871"/>
                    </a:cubicBezTo>
                    <a:cubicBezTo>
                      <a:pt x="1946" y="876"/>
                      <a:pt x="1943" y="880"/>
                      <a:pt x="1938" y="880"/>
                    </a:cubicBezTo>
                    <a:lnTo>
                      <a:pt x="1938" y="880"/>
                    </a:lnTo>
                    <a:cubicBezTo>
                      <a:pt x="1934" y="880"/>
                      <a:pt x="1930" y="876"/>
                      <a:pt x="1930" y="871"/>
                    </a:cubicBezTo>
                    <a:cubicBezTo>
                      <a:pt x="1930" y="867"/>
                      <a:pt x="1934" y="863"/>
                      <a:pt x="1938" y="863"/>
                    </a:cubicBezTo>
                    <a:close/>
                    <a:moveTo>
                      <a:pt x="1972" y="863"/>
                    </a:moveTo>
                    <a:lnTo>
                      <a:pt x="1972" y="863"/>
                    </a:lnTo>
                    <a:cubicBezTo>
                      <a:pt x="1976" y="863"/>
                      <a:pt x="1980" y="867"/>
                      <a:pt x="1980" y="871"/>
                    </a:cubicBezTo>
                    <a:cubicBezTo>
                      <a:pt x="1980" y="876"/>
                      <a:pt x="1976" y="880"/>
                      <a:pt x="1972" y="880"/>
                    </a:cubicBezTo>
                    <a:lnTo>
                      <a:pt x="1972" y="880"/>
                    </a:lnTo>
                    <a:cubicBezTo>
                      <a:pt x="1967" y="880"/>
                      <a:pt x="1963" y="876"/>
                      <a:pt x="1963" y="871"/>
                    </a:cubicBezTo>
                    <a:cubicBezTo>
                      <a:pt x="1963" y="867"/>
                      <a:pt x="1967" y="863"/>
                      <a:pt x="1972" y="863"/>
                    </a:cubicBezTo>
                    <a:close/>
                    <a:moveTo>
                      <a:pt x="2005" y="863"/>
                    </a:moveTo>
                    <a:lnTo>
                      <a:pt x="2005" y="863"/>
                    </a:lnTo>
                    <a:cubicBezTo>
                      <a:pt x="2009" y="863"/>
                      <a:pt x="2013" y="867"/>
                      <a:pt x="2013" y="871"/>
                    </a:cubicBezTo>
                    <a:cubicBezTo>
                      <a:pt x="2013" y="876"/>
                      <a:pt x="2009" y="880"/>
                      <a:pt x="2005" y="880"/>
                    </a:cubicBezTo>
                    <a:lnTo>
                      <a:pt x="2005" y="880"/>
                    </a:lnTo>
                    <a:cubicBezTo>
                      <a:pt x="2000" y="880"/>
                      <a:pt x="1997" y="876"/>
                      <a:pt x="1997" y="871"/>
                    </a:cubicBezTo>
                    <a:cubicBezTo>
                      <a:pt x="1997" y="867"/>
                      <a:pt x="2000" y="863"/>
                      <a:pt x="2005" y="863"/>
                    </a:cubicBezTo>
                    <a:close/>
                    <a:moveTo>
                      <a:pt x="2038" y="863"/>
                    </a:moveTo>
                    <a:lnTo>
                      <a:pt x="2038" y="863"/>
                    </a:lnTo>
                    <a:cubicBezTo>
                      <a:pt x="2043" y="863"/>
                      <a:pt x="2047" y="867"/>
                      <a:pt x="2047" y="871"/>
                    </a:cubicBezTo>
                    <a:cubicBezTo>
                      <a:pt x="2047" y="876"/>
                      <a:pt x="2043" y="880"/>
                      <a:pt x="2038" y="880"/>
                    </a:cubicBezTo>
                    <a:lnTo>
                      <a:pt x="2038" y="880"/>
                    </a:lnTo>
                    <a:cubicBezTo>
                      <a:pt x="2034" y="880"/>
                      <a:pt x="2030" y="876"/>
                      <a:pt x="2030" y="871"/>
                    </a:cubicBezTo>
                    <a:cubicBezTo>
                      <a:pt x="2030" y="867"/>
                      <a:pt x="2034" y="863"/>
                      <a:pt x="2038" y="863"/>
                    </a:cubicBezTo>
                    <a:close/>
                    <a:moveTo>
                      <a:pt x="2072" y="863"/>
                    </a:moveTo>
                    <a:lnTo>
                      <a:pt x="2072" y="863"/>
                    </a:lnTo>
                    <a:cubicBezTo>
                      <a:pt x="2076" y="863"/>
                      <a:pt x="2080" y="867"/>
                      <a:pt x="2080" y="871"/>
                    </a:cubicBezTo>
                    <a:cubicBezTo>
                      <a:pt x="2080" y="876"/>
                      <a:pt x="2076" y="880"/>
                      <a:pt x="2072" y="880"/>
                    </a:cubicBezTo>
                    <a:lnTo>
                      <a:pt x="2072" y="880"/>
                    </a:lnTo>
                    <a:cubicBezTo>
                      <a:pt x="2067" y="880"/>
                      <a:pt x="2063" y="876"/>
                      <a:pt x="2063" y="871"/>
                    </a:cubicBezTo>
                    <a:cubicBezTo>
                      <a:pt x="2063" y="867"/>
                      <a:pt x="2067" y="863"/>
                      <a:pt x="2072" y="863"/>
                    </a:cubicBezTo>
                    <a:close/>
                    <a:moveTo>
                      <a:pt x="2105" y="863"/>
                    </a:moveTo>
                    <a:lnTo>
                      <a:pt x="2105" y="863"/>
                    </a:lnTo>
                    <a:cubicBezTo>
                      <a:pt x="2110" y="863"/>
                      <a:pt x="2113" y="867"/>
                      <a:pt x="2113" y="871"/>
                    </a:cubicBezTo>
                    <a:cubicBezTo>
                      <a:pt x="2113" y="876"/>
                      <a:pt x="2110" y="880"/>
                      <a:pt x="2105" y="880"/>
                    </a:cubicBezTo>
                    <a:lnTo>
                      <a:pt x="2105" y="880"/>
                    </a:lnTo>
                    <a:cubicBezTo>
                      <a:pt x="2100" y="880"/>
                      <a:pt x="2097" y="876"/>
                      <a:pt x="2097" y="871"/>
                    </a:cubicBezTo>
                    <a:cubicBezTo>
                      <a:pt x="2097" y="867"/>
                      <a:pt x="2100" y="863"/>
                      <a:pt x="2105" y="863"/>
                    </a:cubicBezTo>
                    <a:close/>
                    <a:moveTo>
                      <a:pt x="2138" y="863"/>
                    </a:moveTo>
                    <a:lnTo>
                      <a:pt x="2138" y="863"/>
                    </a:lnTo>
                    <a:cubicBezTo>
                      <a:pt x="2143" y="863"/>
                      <a:pt x="2147" y="867"/>
                      <a:pt x="2147" y="871"/>
                    </a:cubicBezTo>
                    <a:cubicBezTo>
                      <a:pt x="2147" y="876"/>
                      <a:pt x="2143" y="880"/>
                      <a:pt x="2138" y="880"/>
                    </a:cubicBezTo>
                    <a:lnTo>
                      <a:pt x="2138" y="880"/>
                    </a:lnTo>
                    <a:cubicBezTo>
                      <a:pt x="2134" y="880"/>
                      <a:pt x="2130" y="876"/>
                      <a:pt x="2130" y="871"/>
                    </a:cubicBezTo>
                    <a:cubicBezTo>
                      <a:pt x="2130" y="867"/>
                      <a:pt x="2134" y="863"/>
                      <a:pt x="2138" y="863"/>
                    </a:cubicBezTo>
                    <a:close/>
                    <a:moveTo>
                      <a:pt x="2172" y="863"/>
                    </a:moveTo>
                    <a:lnTo>
                      <a:pt x="2172" y="863"/>
                    </a:lnTo>
                    <a:cubicBezTo>
                      <a:pt x="2176" y="863"/>
                      <a:pt x="2180" y="867"/>
                      <a:pt x="2180" y="871"/>
                    </a:cubicBezTo>
                    <a:cubicBezTo>
                      <a:pt x="2180" y="876"/>
                      <a:pt x="2176" y="880"/>
                      <a:pt x="2172" y="880"/>
                    </a:cubicBezTo>
                    <a:lnTo>
                      <a:pt x="2172" y="880"/>
                    </a:lnTo>
                    <a:cubicBezTo>
                      <a:pt x="2167" y="880"/>
                      <a:pt x="2163" y="876"/>
                      <a:pt x="2163" y="871"/>
                    </a:cubicBezTo>
                    <a:cubicBezTo>
                      <a:pt x="2163" y="867"/>
                      <a:pt x="2167" y="863"/>
                      <a:pt x="2172" y="863"/>
                    </a:cubicBezTo>
                    <a:close/>
                    <a:moveTo>
                      <a:pt x="2205" y="863"/>
                    </a:moveTo>
                    <a:lnTo>
                      <a:pt x="2205" y="863"/>
                    </a:lnTo>
                    <a:cubicBezTo>
                      <a:pt x="2210" y="863"/>
                      <a:pt x="2213" y="867"/>
                      <a:pt x="2213" y="871"/>
                    </a:cubicBezTo>
                    <a:cubicBezTo>
                      <a:pt x="2213" y="876"/>
                      <a:pt x="2210" y="880"/>
                      <a:pt x="2205" y="880"/>
                    </a:cubicBezTo>
                    <a:lnTo>
                      <a:pt x="2205" y="880"/>
                    </a:lnTo>
                    <a:cubicBezTo>
                      <a:pt x="2200" y="880"/>
                      <a:pt x="2197" y="876"/>
                      <a:pt x="2197" y="871"/>
                    </a:cubicBezTo>
                    <a:cubicBezTo>
                      <a:pt x="2197" y="867"/>
                      <a:pt x="2200" y="863"/>
                      <a:pt x="2205" y="863"/>
                    </a:cubicBezTo>
                    <a:close/>
                    <a:moveTo>
                      <a:pt x="2238" y="863"/>
                    </a:moveTo>
                    <a:lnTo>
                      <a:pt x="2238" y="863"/>
                    </a:lnTo>
                    <a:cubicBezTo>
                      <a:pt x="2243" y="863"/>
                      <a:pt x="2247" y="867"/>
                      <a:pt x="2247" y="871"/>
                    </a:cubicBezTo>
                    <a:cubicBezTo>
                      <a:pt x="2247" y="876"/>
                      <a:pt x="2243" y="880"/>
                      <a:pt x="2238" y="880"/>
                    </a:cubicBezTo>
                    <a:lnTo>
                      <a:pt x="2238" y="880"/>
                    </a:lnTo>
                    <a:cubicBezTo>
                      <a:pt x="2234" y="880"/>
                      <a:pt x="2230" y="876"/>
                      <a:pt x="2230" y="871"/>
                    </a:cubicBezTo>
                    <a:cubicBezTo>
                      <a:pt x="2230" y="867"/>
                      <a:pt x="2234" y="863"/>
                      <a:pt x="2238" y="863"/>
                    </a:cubicBezTo>
                    <a:close/>
                    <a:moveTo>
                      <a:pt x="2272" y="863"/>
                    </a:moveTo>
                    <a:lnTo>
                      <a:pt x="2272" y="863"/>
                    </a:lnTo>
                    <a:cubicBezTo>
                      <a:pt x="2276" y="863"/>
                      <a:pt x="2280" y="867"/>
                      <a:pt x="2280" y="871"/>
                    </a:cubicBezTo>
                    <a:cubicBezTo>
                      <a:pt x="2280" y="876"/>
                      <a:pt x="2276" y="880"/>
                      <a:pt x="2272" y="880"/>
                    </a:cubicBezTo>
                    <a:lnTo>
                      <a:pt x="2272" y="880"/>
                    </a:lnTo>
                    <a:cubicBezTo>
                      <a:pt x="2267" y="880"/>
                      <a:pt x="2263" y="876"/>
                      <a:pt x="2263" y="871"/>
                    </a:cubicBezTo>
                    <a:cubicBezTo>
                      <a:pt x="2263" y="867"/>
                      <a:pt x="2267" y="863"/>
                      <a:pt x="2272" y="863"/>
                    </a:cubicBezTo>
                    <a:close/>
                    <a:moveTo>
                      <a:pt x="2305" y="863"/>
                    </a:moveTo>
                    <a:lnTo>
                      <a:pt x="2305" y="863"/>
                    </a:lnTo>
                    <a:cubicBezTo>
                      <a:pt x="2310" y="863"/>
                      <a:pt x="2313" y="867"/>
                      <a:pt x="2313" y="871"/>
                    </a:cubicBezTo>
                    <a:cubicBezTo>
                      <a:pt x="2313" y="876"/>
                      <a:pt x="2310" y="880"/>
                      <a:pt x="2305" y="880"/>
                    </a:cubicBezTo>
                    <a:lnTo>
                      <a:pt x="2305" y="880"/>
                    </a:lnTo>
                    <a:cubicBezTo>
                      <a:pt x="2300" y="880"/>
                      <a:pt x="2297" y="876"/>
                      <a:pt x="2297" y="871"/>
                    </a:cubicBezTo>
                    <a:cubicBezTo>
                      <a:pt x="2297" y="867"/>
                      <a:pt x="2300" y="863"/>
                      <a:pt x="2305" y="863"/>
                    </a:cubicBezTo>
                    <a:close/>
                    <a:moveTo>
                      <a:pt x="2338" y="863"/>
                    </a:moveTo>
                    <a:lnTo>
                      <a:pt x="2338" y="863"/>
                    </a:lnTo>
                    <a:cubicBezTo>
                      <a:pt x="2343" y="863"/>
                      <a:pt x="2347" y="867"/>
                      <a:pt x="2347" y="871"/>
                    </a:cubicBezTo>
                    <a:cubicBezTo>
                      <a:pt x="2347" y="876"/>
                      <a:pt x="2343" y="880"/>
                      <a:pt x="2338" y="880"/>
                    </a:cubicBezTo>
                    <a:lnTo>
                      <a:pt x="2338" y="880"/>
                    </a:lnTo>
                    <a:cubicBezTo>
                      <a:pt x="2334" y="880"/>
                      <a:pt x="2330" y="876"/>
                      <a:pt x="2330" y="871"/>
                    </a:cubicBezTo>
                    <a:cubicBezTo>
                      <a:pt x="2330" y="867"/>
                      <a:pt x="2334" y="863"/>
                      <a:pt x="2338" y="863"/>
                    </a:cubicBezTo>
                    <a:close/>
                    <a:moveTo>
                      <a:pt x="2372" y="863"/>
                    </a:moveTo>
                    <a:lnTo>
                      <a:pt x="2372" y="863"/>
                    </a:lnTo>
                    <a:cubicBezTo>
                      <a:pt x="2376" y="863"/>
                      <a:pt x="2380" y="867"/>
                      <a:pt x="2380" y="871"/>
                    </a:cubicBezTo>
                    <a:cubicBezTo>
                      <a:pt x="2380" y="876"/>
                      <a:pt x="2376" y="880"/>
                      <a:pt x="2372" y="880"/>
                    </a:cubicBezTo>
                    <a:lnTo>
                      <a:pt x="2372" y="880"/>
                    </a:lnTo>
                    <a:cubicBezTo>
                      <a:pt x="2367" y="880"/>
                      <a:pt x="2363" y="876"/>
                      <a:pt x="2363" y="871"/>
                    </a:cubicBezTo>
                    <a:cubicBezTo>
                      <a:pt x="2363" y="867"/>
                      <a:pt x="2367" y="863"/>
                      <a:pt x="2372" y="863"/>
                    </a:cubicBezTo>
                    <a:close/>
                    <a:moveTo>
                      <a:pt x="2405" y="863"/>
                    </a:moveTo>
                    <a:lnTo>
                      <a:pt x="2405" y="863"/>
                    </a:lnTo>
                    <a:cubicBezTo>
                      <a:pt x="2410" y="863"/>
                      <a:pt x="2413" y="867"/>
                      <a:pt x="2413" y="871"/>
                    </a:cubicBezTo>
                    <a:cubicBezTo>
                      <a:pt x="2413" y="876"/>
                      <a:pt x="2410" y="880"/>
                      <a:pt x="2405" y="880"/>
                    </a:cubicBezTo>
                    <a:lnTo>
                      <a:pt x="2405" y="880"/>
                    </a:lnTo>
                    <a:cubicBezTo>
                      <a:pt x="2400" y="880"/>
                      <a:pt x="2397" y="876"/>
                      <a:pt x="2397" y="871"/>
                    </a:cubicBezTo>
                    <a:cubicBezTo>
                      <a:pt x="2397" y="867"/>
                      <a:pt x="2400" y="863"/>
                      <a:pt x="2405" y="863"/>
                    </a:cubicBezTo>
                    <a:close/>
                    <a:moveTo>
                      <a:pt x="2438" y="863"/>
                    </a:moveTo>
                    <a:lnTo>
                      <a:pt x="2438" y="863"/>
                    </a:lnTo>
                    <a:cubicBezTo>
                      <a:pt x="2443" y="863"/>
                      <a:pt x="2447" y="867"/>
                      <a:pt x="2447" y="871"/>
                    </a:cubicBezTo>
                    <a:cubicBezTo>
                      <a:pt x="2447" y="876"/>
                      <a:pt x="2443" y="880"/>
                      <a:pt x="2438" y="880"/>
                    </a:cubicBezTo>
                    <a:lnTo>
                      <a:pt x="2438" y="880"/>
                    </a:lnTo>
                    <a:cubicBezTo>
                      <a:pt x="2434" y="880"/>
                      <a:pt x="2430" y="876"/>
                      <a:pt x="2430" y="871"/>
                    </a:cubicBezTo>
                    <a:cubicBezTo>
                      <a:pt x="2430" y="867"/>
                      <a:pt x="2434" y="863"/>
                      <a:pt x="2438" y="863"/>
                    </a:cubicBezTo>
                    <a:close/>
                    <a:moveTo>
                      <a:pt x="2472" y="863"/>
                    </a:moveTo>
                    <a:lnTo>
                      <a:pt x="2472" y="863"/>
                    </a:lnTo>
                    <a:cubicBezTo>
                      <a:pt x="2476" y="863"/>
                      <a:pt x="2480" y="867"/>
                      <a:pt x="2480" y="871"/>
                    </a:cubicBezTo>
                    <a:cubicBezTo>
                      <a:pt x="2480" y="876"/>
                      <a:pt x="2476" y="880"/>
                      <a:pt x="2472" y="880"/>
                    </a:cubicBezTo>
                    <a:lnTo>
                      <a:pt x="2472" y="880"/>
                    </a:lnTo>
                    <a:cubicBezTo>
                      <a:pt x="2467" y="880"/>
                      <a:pt x="2463" y="876"/>
                      <a:pt x="2463" y="871"/>
                    </a:cubicBezTo>
                    <a:cubicBezTo>
                      <a:pt x="2463" y="867"/>
                      <a:pt x="2467" y="863"/>
                      <a:pt x="2472" y="863"/>
                    </a:cubicBezTo>
                    <a:close/>
                    <a:moveTo>
                      <a:pt x="2505" y="863"/>
                    </a:moveTo>
                    <a:lnTo>
                      <a:pt x="2505" y="863"/>
                    </a:lnTo>
                    <a:cubicBezTo>
                      <a:pt x="2510" y="863"/>
                      <a:pt x="2513" y="867"/>
                      <a:pt x="2513" y="871"/>
                    </a:cubicBezTo>
                    <a:cubicBezTo>
                      <a:pt x="2513" y="876"/>
                      <a:pt x="2510" y="880"/>
                      <a:pt x="2505" y="880"/>
                    </a:cubicBezTo>
                    <a:lnTo>
                      <a:pt x="2505" y="880"/>
                    </a:lnTo>
                    <a:cubicBezTo>
                      <a:pt x="2501" y="880"/>
                      <a:pt x="2497" y="876"/>
                      <a:pt x="2497" y="871"/>
                    </a:cubicBezTo>
                    <a:cubicBezTo>
                      <a:pt x="2497" y="867"/>
                      <a:pt x="2501" y="863"/>
                      <a:pt x="2505" y="863"/>
                    </a:cubicBezTo>
                    <a:close/>
                    <a:moveTo>
                      <a:pt x="2538" y="863"/>
                    </a:moveTo>
                    <a:lnTo>
                      <a:pt x="2538" y="863"/>
                    </a:lnTo>
                    <a:cubicBezTo>
                      <a:pt x="2543" y="863"/>
                      <a:pt x="2547" y="867"/>
                      <a:pt x="2547" y="871"/>
                    </a:cubicBezTo>
                    <a:cubicBezTo>
                      <a:pt x="2547" y="876"/>
                      <a:pt x="2543" y="880"/>
                      <a:pt x="2538" y="880"/>
                    </a:cubicBezTo>
                    <a:lnTo>
                      <a:pt x="2538" y="880"/>
                    </a:lnTo>
                    <a:cubicBezTo>
                      <a:pt x="2534" y="880"/>
                      <a:pt x="2530" y="876"/>
                      <a:pt x="2530" y="871"/>
                    </a:cubicBezTo>
                    <a:cubicBezTo>
                      <a:pt x="2530" y="867"/>
                      <a:pt x="2534" y="863"/>
                      <a:pt x="2538" y="863"/>
                    </a:cubicBezTo>
                    <a:close/>
                    <a:moveTo>
                      <a:pt x="2572" y="863"/>
                    </a:moveTo>
                    <a:lnTo>
                      <a:pt x="2572" y="863"/>
                    </a:lnTo>
                    <a:cubicBezTo>
                      <a:pt x="2576" y="863"/>
                      <a:pt x="2580" y="867"/>
                      <a:pt x="2580" y="871"/>
                    </a:cubicBezTo>
                    <a:cubicBezTo>
                      <a:pt x="2580" y="876"/>
                      <a:pt x="2576" y="880"/>
                      <a:pt x="2572" y="880"/>
                    </a:cubicBezTo>
                    <a:lnTo>
                      <a:pt x="2572" y="880"/>
                    </a:lnTo>
                    <a:cubicBezTo>
                      <a:pt x="2567" y="880"/>
                      <a:pt x="2563" y="876"/>
                      <a:pt x="2563" y="871"/>
                    </a:cubicBezTo>
                    <a:cubicBezTo>
                      <a:pt x="2563" y="867"/>
                      <a:pt x="2567" y="863"/>
                      <a:pt x="2572" y="863"/>
                    </a:cubicBezTo>
                    <a:close/>
                    <a:moveTo>
                      <a:pt x="2605" y="863"/>
                    </a:moveTo>
                    <a:lnTo>
                      <a:pt x="2605" y="863"/>
                    </a:lnTo>
                    <a:cubicBezTo>
                      <a:pt x="2610" y="863"/>
                      <a:pt x="2614" y="867"/>
                      <a:pt x="2614" y="871"/>
                    </a:cubicBezTo>
                    <a:cubicBezTo>
                      <a:pt x="2614" y="876"/>
                      <a:pt x="2610" y="880"/>
                      <a:pt x="2605" y="880"/>
                    </a:cubicBezTo>
                    <a:lnTo>
                      <a:pt x="2605" y="880"/>
                    </a:lnTo>
                    <a:cubicBezTo>
                      <a:pt x="2601" y="880"/>
                      <a:pt x="2597" y="876"/>
                      <a:pt x="2597" y="871"/>
                    </a:cubicBezTo>
                    <a:cubicBezTo>
                      <a:pt x="2597" y="867"/>
                      <a:pt x="2601" y="863"/>
                      <a:pt x="2605" y="863"/>
                    </a:cubicBezTo>
                    <a:close/>
                    <a:moveTo>
                      <a:pt x="2639" y="863"/>
                    </a:moveTo>
                    <a:lnTo>
                      <a:pt x="2639" y="863"/>
                    </a:lnTo>
                    <a:cubicBezTo>
                      <a:pt x="2643" y="863"/>
                      <a:pt x="2647" y="867"/>
                      <a:pt x="2647" y="871"/>
                    </a:cubicBezTo>
                    <a:cubicBezTo>
                      <a:pt x="2647" y="876"/>
                      <a:pt x="2643" y="880"/>
                      <a:pt x="2639" y="880"/>
                    </a:cubicBezTo>
                    <a:lnTo>
                      <a:pt x="2639" y="880"/>
                    </a:lnTo>
                    <a:cubicBezTo>
                      <a:pt x="2634" y="880"/>
                      <a:pt x="2630" y="876"/>
                      <a:pt x="2630" y="871"/>
                    </a:cubicBezTo>
                    <a:cubicBezTo>
                      <a:pt x="2630" y="867"/>
                      <a:pt x="2634" y="863"/>
                      <a:pt x="2639" y="863"/>
                    </a:cubicBezTo>
                    <a:close/>
                    <a:moveTo>
                      <a:pt x="2672" y="863"/>
                    </a:moveTo>
                    <a:lnTo>
                      <a:pt x="2672" y="863"/>
                    </a:lnTo>
                    <a:cubicBezTo>
                      <a:pt x="2676" y="863"/>
                      <a:pt x="2680" y="867"/>
                      <a:pt x="2680" y="871"/>
                    </a:cubicBezTo>
                    <a:cubicBezTo>
                      <a:pt x="2680" y="876"/>
                      <a:pt x="2676" y="880"/>
                      <a:pt x="2672" y="880"/>
                    </a:cubicBezTo>
                    <a:lnTo>
                      <a:pt x="2672" y="880"/>
                    </a:lnTo>
                    <a:cubicBezTo>
                      <a:pt x="2667" y="880"/>
                      <a:pt x="2664" y="876"/>
                      <a:pt x="2664" y="871"/>
                    </a:cubicBezTo>
                    <a:cubicBezTo>
                      <a:pt x="2664" y="867"/>
                      <a:pt x="2667" y="863"/>
                      <a:pt x="2672" y="863"/>
                    </a:cubicBezTo>
                    <a:close/>
                    <a:moveTo>
                      <a:pt x="2705" y="863"/>
                    </a:moveTo>
                    <a:lnTo>
                      <a:pt x="2705" y="863"/>
                    </a:lnTo>
                    <a:cubicBezTo>
                      <a:pt x="2710" y="863"/>
                      <a:pt x="2714" y="867"/>
                      <a:pt x="2714" y="871"/>
                    </a:cubicBezTo>
                    <a:cubicBezTo>
                      <a:pt x="2714" y="876"/>
                      <a:pt x="2710" y="880"/>
                      <a:pt x="2705" y="880"/>
                    </a:cubicBezTo>
                    <a:lnTo>
                      <a:pt x="2705" y="880"/>
                    </a:lnTo>
                    <a:cubicBezTo>
                      <a:pt x="2701" y="880"/>
                      <a:pt x="2697" y="876"/>
                      <a:pt x="2697" y="871"/>
                    </a:cubicBezTo>
                    <a:cubicBezTo>
                      <a:pt x="2697" y="867"/>
                      <a:pt x="2701" y="863"/>
                      <a:pt x="2705" y="863"/>
                    </a:cubicBezTo>
                    <a:close/>
                    <a:moveTo>
                      <a:pt x="2739" y="863"/>
                    </a:moveTo>
                    <a:lnTo>
                      <a:pt x="2739" y="863"/>
                    </a:lnTo>
                    <a:cubicBezTo>
                      <a:pt x="2743" y="863"/>
                      <a:pt x="2747" y="867"/>
                      <a:pt x="2747" y="871"/>
                    </a:cubicBezTo>
                    <a:cubicBezTo>
                      <a:pt x="2747" y="876"/>
                      <a:pt x="2743" y="880"/>
                      <a:pt x="2739" y="880"/>
                    </a:cubicBezTo>
                    <a:lnTo>
                      <a:pt x="2739" y="880"/>
                    </a:lnTo>
                    <a:cubicBezTo>
                      <a:pt x="2734" y="880"/>
                      <a:pt x="2730" y="876"/>
                      <a:pt x="2730" y="871"/>
                    </a:cubicBezTo>
                    <a:cubicBezTo>
                      <a:pt x="2730" y="867"/>
                      <a:pt x="2734" y="863"/>
                      <a:pt x="2739" y="863"/>
                    </a:cubicBezTo>
                    <a:close/>
                    <a:moveTo>
                      <a:pt x="2772" y="863"/>
                    </a:moveTo>
                    <a:lnTo>
                      <a:pt x="2772" y="863"/>
                    </a:lnTo>
                    <a:cubicBezTo>
                      <a:pt x="2777" y="863"/>
                      <a:pt x="2780" y="867"/>
                      <a:pt x="2780" y="871"/>
                    </a:cubicBezTo>
                    <a:cubicBezTo>
                      <a:pt x="2780" y="876"/>
                      <a:pt x="2777" y="880"/>
                      <a:pt x="2772" y="880"/>
                    </a:cubicBezTo>
                    <a:lnTo>
                      <a:pt x="2772" y="880"/>
                    </a:lnTo>
                    <a:cubicBezTo>
                      <a:pt x="2767" y="880"/>
                      <a:pt x="2764" y="876"/>
                      <a:pt x="2764" y="871"/>
                    </a:cubicBezTo>
                    <a:cubicBezTo>
                      <a:pt x="2764" y="867"/>
                      <a:pt x="2767" y="863"/>
                      <a:pt x="2772" y="863"/>
                    </a:cubicBezTo>
                    <a:close/>
                    <a:moveTo>
                      <a:pt x="2805" y="863"/>
                    </a:moveTo>
                    <a:lnTo>
                      <a:pt x="2805" y="863"/>
                    </a:lnTo>
                    <a:cubicBezTo>
                      <a:pt x="2810" y="863"/>
                      <a:pt x="2814" y="867"/>
                      <a:pt x="2814" y="871"/>
                    </a:cubicBezTo>
                    <a:cubicBezTo>
                      <a:pt x="2814" y="876"/>
                      <a:pt x="2810" y="880"/>
                      <a:pt x="2805" y="880"/>
                    </a:cubicBezTo>
                    <a:lnTo>
                      <a:pt x="2805" y="880"/>
                    </a:lnTo>
                    <a:cubicBezTo>
                      <a:pt x="2801" y="880"/>
                      <a:pt x="2797" y="876"/>
                      <a:pt x="2797" y="871"/>
                    </a:cubicBezTo>
                    <a:cubicBezTo>
                      <a:pt x="2797" y="867"/>
                      <a:pt x="2801" y="863"/>
                      <a:pt x="2805" y="863"/>
                    </a:cubicBezTo>
                    <a:close/>
                    <a:moveTo>
                      <a:pt x="2839" y="863"/>
                    </a:moveTo>
                    <a:lnTo>
                      <a:pt x="2839" y="863"/>
                    </a:lnTo>
                    <a:cubicBezTo>
                      <a:pt x="2843" y="863"/>
                      <a:pt x="2847" y="867"/>
                      <a:pt x="2847" y="871"/>
                    </a:cubicBezTo>
                    <a:cubicBezTo>
                      <a:pt x="2847" y="876"/>
                      <a:pt x="2843" y="880"/>
                      <a:pt x="2839" y="880"/>
                    </a:cubicBezTo>
                    <a:lnTo>
                      <a:pt x="2839" y="880"/>
                    </a:lnTo>
                    <a:cubicBezTo>
                      <a:pt x="2834" y="880"/>
                      <a:pt x="2830" y="876"/>
                      <a:pt x="2830" y="871"/>
                    </a:cubicBezTo>
                    <a:cubicBezTo>
                      <a:pt x="2830" y="867"/>
                      <a:pt x="2834" y="863"/>
                      <a:pt x="2839" y="863"/>
                    </a:cubicBezTo>
                    <a:close/>
                    <a:moveTo>
                      <a:pt x="2872" y="863"/>
                    </a:moveTo>
                    <a:lnTo>
                      <a:pt x="2872" y="863"/>
                    </a:lnTo>
                    <a:cubicBezTo>
                      <a:pt x="2877" y="863"/>
                      <a:pt x="2880" y="867"/>
                      <a:pt x="2880" y="871"/>
                    </a:cubicBezTo>
                    <a:cubicBezTo>
                      <a:pt x="2880" y="876"/>
                      <a:pt x="2877" y="880"/>
                      <a:pt x="2872" y="880"/>
                    </a:cubicBezTo>
                    <a:lnTo>
                      <a:pt x="2872" y="880"/>
                    </a:lnTo>
                    <a:cubicBezTo>
                      <a:pt x="2867" y="880"/>
                      <a:pt x="2864" y="876"/>
                      <a:pt x="2864" y="871"/>
                    </a:cubicBezTo>
                    <a:cubicBezTo>
                      <a:pt x="2864" y="867"/>
                      <a:pt x="2867" y="863"/>
                      <a:pt x="2872" y="863"/>
                    </a:cubicBezTo>
                    <a:close/>
                    <a:moveTo>
                      <a:pt x="2905" y="863"/>
                    </a:moveTo>
                    <a:lnTo>
                      <a:pt x="2905" y="863"/>
                    </a:lnTo>
                    <a:cubicBezTo>
                      <a:pt x="2910" y="863"/>
                      <a:pt x="2914" y="867"/>
                      <a:pt x="2914" y="871"/>
                    </a:cubicBezTo>
                    <a:cubicBezTo>
                      <a:pt x="2914" y="876"/>
                      <a:pt x="2910" y="880"/>
                      <a:pt x="2905" y="880"/>
                    </a:cubicBezTo>
                    <a:lnTo>
                      <a:pt x="2905" y="880"/>
                    </a:lnTo>
                    <a:cubicBezTo>
                      <a:pt x="2901" y="880"/>
                      <a:pt x="2897" y="876"/>
                      <a:pt x="2897" y="871"/>
                    </a:cubicBezTo>
                    <a:cubicBezTo>
                      <a:pt x="2897" y="867"/>
                      <a:pt x="2901" y="863"/>
                      <a:pt x="2905" y="863"/>
                    </a:cubicBezTo>
                    <a:close/>
                    <a:moveTo>
                      <a:pt x="2939" y="863"/>
                    </a:moveTo>
                    <a:lnTo>
                      <a:pt x="2939" y="863"/>
                    </a:lnTo>
                    <a:cubicBezTo>
                      <a:pt x="2943" y="863"/>
                      <a:pt x="2947" y="867"/>
                      <a:pt x="2947" y="871"/>
                    </a:cubicBezTo>
                    <a:cubicBezTo>
                      <a:pt x="2947" y="876"/>
                      <a:pt x="2943" y="880"/>
                      <a:pt x="2939" y="880"/>
                    </a:cubicBezTo>
                    <a:lnTo>
                      <a:pt x="2939" y="880"/>
                    </a:lnTo>
                    <a:cubicBezTo>
                      <a:pt x="2934" y="880"/>
                      <a:pt x="2930" y="876"/>
                      <a:pt x="2930" y="871"/>
                    </a:cubicBezTo>
                    <a:cubicBezTo>
                      <a:pt x="2930" y="867"/>
                      <a:pt x="2934" y="863"/>
                      <a:pt x="2939" y="863"/>
                    </a:cubicBezTo>
                    <a:close/>
                    <a:moveTo>
                      <a:pt x="2972" y="863"/>
                    </a:moveTo>
                    <a:lnTo>
                      <a:pt x="2972" y="863"/>
                    </a:lnTo>
                    <a:cubicBezTo>
                      <a:pt x="2977" y="863"/>
                      <a:pt x="2980" y="867"/>
                      <a:pt x="2980" y="871"/>
                    </a:cubicBezTo>
                    <a:cubicBezTo>
                      <a:pt x="2980" y="876"/>
                      <a:pt x="2977" y="880"/>
                      <a:pt x="2972" y="880"/>
                    </a:cubicBezTo>
                    <a:lnTo>
                      <a:pt x="2972" y="880"/>
                    </a:lnTo>
                    <a:cubicBezTo>
                      <a:pt x="2967" y="880"/>
                      <a:pt x="2964" y="876"/>
                      <a:pt x="2964" y="871"/>
                    </a:cubicBezTo>
                    <a:cubicBezTo>
                      <a:pt x="2964" y="867"/>
                      <a:pt x="2967" y="863"/>
                      <a:pt x="2972" y="863"/>
                    </a:cubicBezTo>
                    <a:close/>
                    <a:moveTo>
                      <a:pt x="3005" y="863"/>
                    </a:moveTo>
                    <a:lnTo>
                      <a:pt x="3005" y="863"/>
                    </a:lnTo>
                    <a:cubicBezTo>
                      <a:pt x="3010" y="863"/>
                      <a:pt x="3014" y="867"/>
                      <a:pt x="3014" y="871"/>
                    </a:cubicBezTo>
                    <a:cubicBezTo>
                      <a:pt x="3014" y="876"/>
                      <a:pt x="3010" y="880"/>
                      <a:pt x="3005" y="880"/>
                    </a:cubicBezTo>
                    <a:lnTo>
                      <a:pt x="3005" y="880"/>
                    </a:lnTo>
                    <a:cubicBezTo>
                      <a:pt x="3001" y="880"/>
                      <a:pt x="2997" y="876"/>
                      <a:pt x="2997" y="871"/>
                    </a:cubicBezTo>
                    <a:cubicBezTo>
                      <a:pt x="2997" y="867"/>
                      <a:pt x="3001" y="863"/>
                      <a:pt x="3005" y="863"/>
                    </a:cubicBezTo>
                    <a:close/>
                    <a:moveTo>
                      <a:pt x="3039" y="863"/>
                    </a:moveTo>
                    <a:lnTo>
                      <a:pt x="3039" y="863"/>
                    </a:lnTo>
                    <a:cubicBezTo>
                      <a:pt x="3043" y="863"/>
                      <a:pt x="3047" y="867"/>
                      <a:pt x="3047" y="871"/>
                    </a:cubicBezTo>
                    <a:cubicBezTo>
                      <a:pt x="3047" y="876"/>
                      <a:pt x="3043" y="880"/>
                      <a:pt x="3039" y="880"/>
                    </a:cubicBezTo>
                    <a:lnTo>
                      <a:pt x="3039" y="880"/>
                    </a:lnTo>
                    <a:cubicBezTo>
                      <a:pt x="3034" y="880"/>
                      <a:pt x="3030" y="876"/>
                      <a:pt x="3030" y="871"/>
                    </a:cubicBezTo>
                    <a:cubicBezTo>
                      <a:pt x="3030" y="867"/>
                      <a:pt x="3034" y="863"/>
                      <a:pt x="3039" y="863"/>
                    </a:cubicBezTo>
                    <a:close/>
                    <a:moveTo>
                      <a:pt x="3072" y="863"/>
                    </a:moveTo>
                    <a:lnTo>
                      <a:pt x="3072" y="863"/>
                    </a:lnTo>
                    <a:cubicBezTo>
                      <a:pt x="3077" y="863"/>
                      <a:pt x="3080" y="867"/>
                      <a:pt x="3080" y="871"/>
                    </a:cubicBezTo>
                    <a:cubicBezTo>
                      <a:pt x="3080" y="876"/>
                      <a:pt x="3077" y="880"/>
                      <a:pt x="3072" y="880"/>
                    </a:cubicBezTo>
                    <a:lnTo>
                      <a:pt x="3072" y="880"/>
                    </a:lnTo>
                    <a:cubicBezTo>
                      <a:pt x="3067" y="880"/>
                      <a:pt x="3064" y="876"/>
                      <a:pt x="3064" y="871"/>
                    </a:cubicBezTo>
                    <a:cubicBezTo>
                      <a:pt x="3064" y="867"/>
                      <a:pt x="3067" y="863"/>
                      <a:pt x="3072" y="863"/>
                    </a:cubicBezTo>
                    <a:close/>
                    <a:moveTo>
                      <a:pt x="3105" y="863"/>
                    </a:moveTo>
                    <a:lnTo>
                      <a:pt x="3105" y="863"/>
                    </a:lnTo>
                    <a:cubicBezTo>
                      <a:pt x="3110" y="863"/>
                      <a:pt x="3114" y="867"/>
                      <a:pt x="3114" y="871"/>
                    </a:cubicBezTo>
                    <a:cubicBezTo>
                      <a:pt x="3114" y="876"/>
                      <a:pt x="3110" y="880"/>
                      <a:pt x="3105" y="880"/>
                    </a:cubicBezTo>
                    <a:lnTo>
                      <a:pt x="3105" y="880"/>
                    </a:lnTo>
                    <a:cubicBezTo>
                      <a:pt x="3101" y="880"/>
                      <a:pt x="3097" y="876"/>
                      <a:pt x="3097" y="871"/>
                    </a:cubicBezTo>
                    <a:cubicBezTo>
                      <a:pt x="3097" y="867"/>
                      <a:pt x="3101" y="863"/>
                      <a:pt x="3105" y="863"/>
                    </a:cubicBezTo>
                    <a:close/>
                    <a:moveTo>
                      <a:pt x="3139" y="863"/>
                    </a:moveTo>
                    <a:lnTo>
                      <a:pt x="3139" y="863"/>
                    </a:lnTo>
                    <a:cubicBezTo>
                      <a:pt x="3143" y="863"/>
                      <a:pt x="3147" y="867"/>
                      <a:pt x="3147" y="871"/>
                    </a:cubicBezTo>
                    <a:cubicBezTo>
                      <a:pt x="3147" y="876"/>
                      <a:pt x="3143" y="880"/>
                      <a:pt x="3139" y="880"/>
                    </a:cubicBezTo>
                    <a:lnTo>
                      <a:pt x="3139" y="880"/>
                    </a:lnTo>
                    <a:cubicBezTo>
                      <a:pt x="3134" y="880"/>
                      <a:pt x="3130" y="876"/>
                      <a:pt x="3130" y="871"/>
                    </a:cubicBezTo>
                    <a:cubicBezTo>
                      <a:pt x="3130" y="867"/>
                      <a:pt x="3134" y="863"/>
                      <a:pt x="3139" y="863"/>
                    </a:cubicBezTo>
                    <a:close/>
                    <a:moveTo>
                      <a:pt x="3172" y="863"/>
                    </a:moveTo>
                    <a:lnTo>
                      <a:pt x="3172" y="863"/>
                    </a:lnTo>
                    <a:cubicBezTo>
                      <a:pt x="3177" y="863"/>
                      <a:pt x="3180" y="867"/>
                      <a:pt x="3180" y="871"/>
                    </a:cubicBezTo>
                    <a:cubicBezTo>
                      <a:pt x="3180" y="876"/>
                      <a:pt x="3177" y="880"/>
                      <a:pt x="3172" y="880"/>
                    </a:cubicBezTo>
                    <a:lnTo>
                      <a:pt x="3172" y="880"/>
                    </a:lnTo>
                    <a:cubicBezTo>
                      <a:pt x="3168" y="880"/>
                      <a:pt x="3164" y="876"/>
                      <a:pt x="3164" y="871"/>
                    </a:cubicBezTo>
                    <a:cubicBezTo>
                      <a:pt x="3164" y="867"/>
                      <a:pt x="3168" y="863"/>
                      <a:pt x="3172" y="863"/>
                    </a:cubicBezTo>
                    <a:close/>
                    <a:moveTo>
                      <a:pt x="3205" y="863"/>
                    </a:moveTo>
                    <a:lnTo>
                      <a:pt x="3205" y="863"/>
                    </a:lnTo>
                    <a:cubicBezTo>
                      <a:pt x="3210" y="863"/>
                      <a:pt x="3214" y="867"/>
                      <a:pt x="3214" y="871"/>
                    </a:cubicBezTo>
                    <a:cubicBezTo>
                      <a:pt x="3214" y="876"/>
                      <a:pt x="3210" y="880"/>
                      <a:pt x="3205" y="880"/>
                    </a:cubicBezTo>
                    <a:lnTo>
                      <a:pt x="3205" y="880"/>
                    </a:lnTo>
                    <a:cubicBezTo>
                      <a:pt x="3201" y="880"/>
                      <a:pt x="3197" y="876"/>
                      <a:pt x="3197" y="871"/>
                    </a:cubicBezTo>
                    <a:cubicBezTo>
                      <a:pt x="3197" y="867"/>
                      <a:pt x="3201" y="863"/>
                      <a:pt x="3205" y="863"/>
                    </a:cubicBezTo>
                    <a:close/>
                    <a:moveTo>
                      <a:pt x="3227" y="868"/>
                    </a:moveTo>
                    <a:lnTo>
                      <a:pt x="3227" y="868"/>
                    </a:lnTo>
                    <a:cubicBezTo>
                      <a:pt x="3227" y="863"/>
                      <a:pt x="3231" y="859"/>
                      <a:pt x="3235" y="859"/>
                    </a:cubicBezTo>
                    <a:cubicBezTo>
                      <a:pt x="3240" y="859"/>
                      <a:pt x="3243" y="863"/>
                      <a:pt x="3243" y="868"/>
                    </a:cubicBezTo>
                    <a:lnTo>
                      <a:pt x="3243" y="868"/>
                    </a:lnTo>
                    <a:cubicBezTo>
                      <a:pt x="3243" y="872"/>
                      <a:pt x="3240" y="876"/>
                      <a:pt x="3235" y="876"/>
                    </a:cubicBezTo>
                    <a:cubicBezTo>
                      <a:pt x="3231" y="876"/>
                      <a:pt x="3227" y="872"/>
                      <a:pt x="3227" y="868"/>
                    </a:cubicBezTo>
                    <a:close/>
                    <a:moveTo>
                      <a:pt x="3227" y="834"/>
                    </a:moveTo>
                    <a:lnTo>
                      <a:pt x="3227" y="834"/>
                    </a:lnTo>
                    <a:cubicBezTo>
                      <a:pt x="3227" y="830"/>
                      <a:pt x="3231" y="826"/>
                      <a:pt x="3235" y="826"/>
                    </a:cubicBezTo>
                    <a:cubicBezTo>
                      <a:pt x="3240" y="826"/>
                      <a:pt x="3243" y="830"/>
                      <a:pt x="3243" y="834"/>
                    </a:cubicBezTo>
                    <a:lnTo>
                      <a:pt x="3243" y="834"/>
                    </a:lnTo>
                    <a:cubicBezTo>
                      <a:pt x="3243" y="839"/>
                      <a:pt x="3240" y="843"/>
                      <a:pt x="3235" y="843"/>
                    </a:cubicBezTo>
                    <a:cubicBezTo>
                      <a:pt x="3231" y="843"/>
                      <a:pt x="3227" y="839"/>
                      <a:pt x="3227" y="834"/>
                    </a:cubicBezTo>
                    <a:close/>
                    <a:moveTo>
                      <a:pt x="3227" y="801"/>
                    </a:moveTo>
                    <a:lnTo>
                      <a:pt x="3227" y="801"/>
                    </a:lnTo>
                    <a:cubicBezTo>
                      <a:pt x="3227" y="796"/>
                      <a:pt x="3231" y="793"/>
                      <a:pt x="3235" y="793"/>
                    </a:cubicBezTo>
                    <a:cubicBezTo>
                      <a:pt x="3240" y="793"/>
                      <a:pt x="3243" y="796"/>
                      <a:pt x="3243" y="801"/>
                    </a:cubicBezTo>
                    <a:lnTo>
                      <a:pt x="3243" y="801"/>
                    </a:lnTo>
                    <a:cubicBezTo>
                      <a:pt x="3243" y="806"/>
                      <a:pt x="3240" y="809"/>
                      <a:pt x="3235" y="809"/>
                    </a:cubicBezTo>
                    <a:cubicBezTo>
                      <a:pt x="3231" y="809"/>
                      <a:pt x="3227" y="806"/>
                      <a:pt x="3227" y="801"/>
                    </a:cubicBezTo>
                    <a:close/>
                    <a:moveTo>
                      <a:pt x="3227" y="768"/>
                    </a:moveTo>
                    <a:lnTo>
                      <a:pt x="3227" y="768"/>
                    </a:lnTo>
                    <a:cubicBezTo>
                      <a:pt x="3227" y="763"/>
                      <a:pt x="3231" y="759"/>
                      <a:pt x="3235" y="759"/>
                    </a:cubicBezTo>
                    <a:cubicBezTo>
                      <a:pt x="3240" y="759"/>
                      <a:pt x="3243" y="763"/>
                      <a:pt x="3243" y="768"/>
                    </a:cubicBezTo>
                    <a:lnTo>
                      <a:pt x="3243" y="768"/>
                    </a:lnTo>
                    <a:cubicBezTo>
                      <a:pt x="3243" y="772"/>
                      <a:pt x="3240" y="776"/>
                      <a:pt x="3235" y="776"/>
                    </a:cubicBezTo>
                    <a:cubicBezTo>
                      <a:pt x="3231" y="776"/>
                      <a:pt x="3227" y="772"/>
                      <a:pt x="3227" y="768"/>
                    </a:cubicBezTo>
                    <a:close/>
                    <a:moveTo>
                      <a:pt x="3227" y="734"/>
                    </a:moveTo>
                    <a:lnTo>
                      <a:pt x="3227" y="734"/>
                    </a:lnTo>
                    <a:cubicBezTo>
                      <a:pt x="3227" y="730"/>
                      <a:pt x="3231" y="726"/>
                      <a:pt x="3235" y="726"/>
                    </a:cubicBezTo>
                    <a:cubicBezTo>
                      <a:pt x="3240" y="726"/>
                      <a:pt x="3243" y="730"/>
                      <a:pt x="3243" y="734"/>
                    </a:cubicBezTo>
                    <a:lnTo>
                      <a:pt x="3243" y="734"/>
                    </a:lnTo>
                    <a:cubicBezTo>
                      <a:pt x="3243" y="739"/>
                      <a:pt x="3240" y="743"/>
                      <a:pt x="3235" y="743"/>
                    </a:cubicBezTo>
                    <a:cubicBezTo>
                      <a:pt x="3231" y="743"/>
                      <a:pt x="3227" y="739"/>
                      <a:pt x="3227" y="734"/>
                    </a:cubicBezTo>
                    <a:close/>
                    <a:moveTo>
                      <a:pt x="3227" y="701"/>
                    </a:moveTo>
                    <a:lnTo>
                      <a:pt x="3227" y="701"/>
                    </a:lnTo>
                    <a:cubicBezTo>
                      <a:pt x="3227" y="696"/>
                      <a:pt x="3231" y="693"/>
                      <a:pt x="3235" y="693"/>
                    </a:cubicBezTo>
                    <a:cubicBezTo>
                      <a:pt x="3240" y="693"/>
                      <a:pt x="3243" y="696"/>
                      <a:pt x="3243" y="701"/>
                    </a:cubicBezTo>
                    <a:lnTo>
                      <a:pt x="3243" y="701"/>
                    </a:lnTo>
                    <a:cubicBezTo>
                      <a:pt x="3243" y="706"/>
                      <a:pt x="3240" y="709"/>
                      <a:pt x="3235" y="709"/>
                    </a:cubicBezTo>
                    <a:cubicBezTo>
                      <a:pt x="3231" y="709"/>
                      <a:pt x="3227" y="706"/>
                      <a:pt x="3227" y="701"/>
                    </a:cubicBezTo>
                    <a:close/>
                    <a:moveTo>
                      <a:pt x="3227" y="668"/>
                    </a:moveTo>
                    <a:lnTo>
                      <a:pt x="3227" y="668"/>
                    </a:lnTo>
                    <a:cubicBezTo>
                      <a:pt x="3227" y="663"/>
                      <a:pt x="3231" y="659"/>
                      <a:pt x="3235" y="659"/>
                    </a:cubicBezTo>
                    <a:cubicBezTo>
                      <a:pt x="3240" y="659"/>
                      <a:pt x="3243" y="663"/>
                      <a:pt x="3243" y="668"/>
                    </a:cubicBezTo>
                    <a:lnTo>
                      <a:pt x="3243" y="668"/>
                    </a:lnTo>
                    <a:cubicBezTo>
                      <a:pt x="3243" y="672"/>
                      <a:pt x="3240" y="676"/>
                      <a:pt x="3235" y="676"/>
                    </a:cubicBezTo>
                    <a:cubicBezTo>
                      <a:pt x="3231" y="676"/>
                      <a:pt x="3227" y="672"/>
                      <a:pt x="3227" y="668"/>
                    </a:cubicBezTo>
                    <a:close/>
                    <a:moveTo>
                      <a:pt x="3227" y="634"/>
                    </a:moveTo>
                    <a:lnTo>
                      <a:pt x="3227" y="634"/>
                    </a:lnTo>
                    <a:cubicBezTo>
                      <a:pt x="3227" y="630"/>
                      <a:pt x="3231" y="626"/>
                      <a:pt x="3235" y="626"/>
                    </a:cubicBezTo>
                    <a:cubicBezTo>
                      <a:pt x="3240" y="626"/>
                      <a:pt x="3243" y="630"/>
                      <a:pt x="3243" y="634"/>
                    </a:cubicBezTo>
                    <a:lnTo>
                      <a:pt x="3243" y="634"/>
                    </a:lnTo>
                    <a:cubicBezTo>
                      <a:pt x="3243" y="639"/>
                      <a:pt x="3240" y="643"/>
                      <a:pt x="3235" y="643"/>
                    </a:cubicBezTo>
                    <a:cubicBezTo>
                      <a:pt x="3231" y="643"/>
                      <a:pt x="3227" y="639"/>
                      <a:pt x="3227" y="634"/>
                    </a:cubicBezTo>
                    <a:close/>
                    <a:moveTo>
                      <a:pt x="3227" y="601"/>
                    </a:moveTo>
                    <a:lnTo>
                      <a:pt x="3227" y="601"/>
                    </a:lnTo>
                    <a:cubicBezTo>
                      <a:pt x="3227" y="596"/>
                      <a:pt x="3231" y="593"/>
                      <a:pt x="3235" y="593"/>
                    </a:cubicBezTo>
                    <a:cubicBezTo>
                      <a:pt x="3240" y="593"/>
                      <a:pt x="3243" y="596"/>
                      <a:pt x="3243" y="601"/>
                    </a:cubicBezTo>
                    <a:lnTo>
                      <a:pt x="3243" y="601"/>
                    </a:lnTo>
                    <a:cubicBezTo>
                      <a:pt x="3243" y="606"/>
                      <a:pt x="3240" y="609"/>
                      <a:pt x="3235" y="609"/>
                    </a:cubicBezTo>
                    <a:cubicBezTo>
                      <a:pt x="3231" y="609"/>
                      <a:pt x="3227" y="606"/>
                      <a:pt x="3227" y="601"/>
                    </a:cubicBezTo>
                    <a:close/>
                    <a:moveTo>
                      <a:pt x="3227" y="568"/>
                    </a:moveTo>
                    <a:lnTo>
                      <a:pt x="3227" y="568"/>
                    </a:lnTo>
                    <a:cubicBezTo>
                      <a:pt x="3227" y="563"/>
                      <a:pt x="3231" y="559"/>
                      <a:pt x="3235" y="559"/>
                    </a:cubicBezTo>
                    <a:cubicBezTo>
                      <a:pt x="3240" y="559"/>
                      <a:pt x="3243" y="563"/>
                      <a:pt x="3243" y="568"/>
                    </a:cubicBezTo>
                    <a:lnTo>
                      <a:pt x="3243" y="568"/>
                    </a:lnTo>
                    <a:cubicBezTo>
                      <a:pt x="3243" y="572"/>
                      <a:pt x="3240" y="576"/>
                      <a:pt x="3235" y="576"/>
                    </a:cubicBezTo>
                    <a:cubicBezTo>
                      <a:pt x="3231" y="576"/>
                      <a:pt x="3227" y="572"/>
                      <a:pt x="3227" y="568"/>
                    </a:cubicBezTo>
                    <a:close/>
                    <a:moveTo>
                      <a:pt x="3227" y="534"/>
                    </a:moveTo>
                    <a:lnTo>
                      <a:pt x="3227" y="534"/>
                    </a:lnTo>
                    <a:cubicBezTo>
                      <a:pt x="3227" y="530"/>
                      <a:pt x="3231" y="526"/>
                      <a:pt x="3235" y="526"/>
                    </a:cubicBezTo>
                    <a:cubicBezTo>
                      <a:pt x="3240" y="526"/>
                      <a:pt x="3243" y="530"/>
                      <a:pt x="3243" y="534"/>
                    </a:cubicBezTo>
                    <a:lnTo>
                      <a:pt x="3243" y="534"/>
                    </a:lnTo>
                    <a:cubicBezTo>
                      <a:pt x="3243" y="539"/>
                      <a:pt x="3240" y="543"/>
                      <a:pt x="3235" y="543"/>
                    </a:cubicBezTo>
                    <a:cubicBezTo>
                      <a:pt x="3231" y="543"/>
                      <a:pt x="3227" y="539"/>
                      <a:pt x="3227" y="534"/>
                    </a:cubicBezTo>
                    <a:close/>
                    <a:moveTo>
                      <a:pt x="3227" y="501"/>
                    </a:moveTo>
                    <a:lnTo>
                      <a:pt x="3227" y="501"/>
                    </a:lnTo>
                    <a:cubicBezTo>
                      <a:pt x="3227" y="496"/>
                      <a:pt x="3231" y="493"/>
                      <a:pt x="3235" y="493"/>
                    </a:cubicBezTo>
                    <a:cubicBezTo>
                      <a:pt x="3240" y="493"/>
                      <a:pt x="3243" y="496"/>
                      <a:pt x="3243" y="501"/>
                    </a:cubicBezTo>
                    <a:lnTo>
                      <a:pt x="3243" y="501"/>
                    </a:lnTo>
                    <a:cubicBezTo>
                      <a:pt x="3243" y="506"/>
                      <a:pt x="3240" y="509"/>
                      <a:pt x="3235" y="509"/>
                    </a:cubicBezTo>
                    <a:cubicBezTo>
                      <a:pt x="3231" y="509"/>
                      <a:pt x="3227" y="506"/>
                      <a:pt x="3227" y="501"/>
                    </a:cubicBezTo>
                    <a:close/>
                    <a:moveTo>
                      <a:pt x="3227" y="468"/>
                    </a:moveTo>
                    <a:lnTo>
                      <a:pt x="3227" y="468"/>
                    </a:lnTo>
                    <a:cubicBezTo>
                      <a:pt x="3227" y="463"/>
                      <a:pt x="3231" y="459"/>
                      <a:pt x="3235" y="459"/>
                    </a:cubicBezTo>
                    <a:cubicBezTo>
                      <a:pt x="3240" y="459"/>
                      <a:pt x="3243" y="463"/>
                      <a:pt x="3243" y="468"/>
                    </a:cubicBezTo>
                    <a:lnTo>
                      <a:pt x="3243" y="468"/>
                    </a:lnTo>
                    <a:cubicBezTo>
                      <a:pt x="3243" y="472"/>
                      <a:pt x="3240" y="476"/>
                      <a:pt x="3235" y="476"/>
                    </a:cubicBezTo>
                    <a:cubicBezTo>
                      <a:pt x="3231" y="476"/>
                      <a:pt x="3227" y="472"/>
                      <a:pt x="3227" y="468"/>
                    </a:cubicBezTo>
                    <a:close/>
                    <a:moveTo>
                      <a:pt x="3227" y="434"/>
                    </a:moveTo>
                    <a:lnTo>
                      <a:pt x="3227" y="434"/>
                    </a:lnTo>
                    <a:cubicBezTo>
                      <a:pt x="3227" y="430"/>
                      <a:pt x="3231" y="426"/>
                      <a:pt x="3235" y="426"/>
                    </a:cubicBezTo>
                    <a:cubicBezTo>
                      <a:pt x="3240" y="426"/>
                      <a:pt x="3243" y="430"/>
                      <a:pt x="3243" y="434"/>
                    </a:cubicBezTo>
                    <a:lnTo>
                      <a:pt x="3243" y="434"/>
                    </a:lnTo>
                    <a:cubicBezTo>
                      <a:pt x="3243" y="439"/>
                      <a:pt x="3240" y="443"/>
                      <a:pt x="3235" y="443"/>
                    </a:cubicBezTo>
                    <a:cubicBezTo>
                      <a:pt x="3231" y="443"/>
                      <a:pt x="3227" y="439"/>
                      <a:pt x="3227" y="434"/>
                    </a:cubicBezTo>
                    <a:close/>
                    <a:moveTo>
                      <a:pt x="3227" y="401"/>
                    </a:moveTo>
                    <a:lnTo>
                      <a:pt x="3227" y="401"/>
                    </a:lnTo>
                    <a:cubicBezTo>
                      <a:pt x="3227" y="396"/>
                      <a:pt x="3231" y="393"/>
                      <a:pt x="3235" y="393"/>
                    </a:cubicBezTo>
                    <a:cubicBezTo>
                      <a:pt x="3240" y="393"/>
                      <a:pt x="3243" y="396"/>
                      <a:pt x="3243" y="401"/>
                    </a:cubicBezTo>
                    <a:lnTo>
                      <a:pt x="3243" y="401"/>
                    </a:lnTo>
                    <a:cubicBezTo>
                      <a:pt x="3243" y="405"/>
                      <a:pt x="3240" y="409"/>
                      <a:pt x="3235" y="409"/>
                    </a:cubicBezTo>
                    <a:cubicBezTo>
                      <a:pt x="3231" y="409"/>
                      <a:pt x="3227" y="405"/>
                      <a:pt x="3227" y="401"/>
                    </a:cubicBezTo>
                    <a:close/>
                    <a:moveTo>
                      <a:pt x="3227" y="368"/>
                    </a:moveTo>
                    <a:lnTo>
                      <a:pt x="3227" y="367"/>
                    </a:lnTo>
                    <a:cubicBezTo>
                      <a:pt x="3227" y="363"/>
                      <a:pt x="3231" y="359"/>
                      <a:pt x="3235" y="359"/>
                    </a:cubicBezTo>
                    <a:cubicBezTo>
                      <a:pt x="3240" y="359"/>
                      <a:pt x="3243" y="363"/>
                      <a:pt x="3243" y="367"/>
                    </a:cubicBezTo>
                    <a:lnTo>
                      <a:pt x="3243" y="368"/>
                    </a:lnTo>
                    <a:cubicBezTo>
                      <a:pt x="3243" y="372"/>
                      <a:pt x="3240" y="376"/>
                      <a:pt x="3235" y="376"/>
                    </a:cubicBezTo>
                    <a:cubicBezTo>
                      <a:pt x="3231" y="376"/>
                      <a:pt x="3227" y="372"/>
                      <a:pt x="3227" y="368"/>
                    </a:cubicBezTo>
                    <a:close/>
                    <a:moveTo>
                      <a:pt x="3227" y="334"/>
                    </a:moveTo>
                    <a:lnTo>
                      <a:pt x="3227" y="334"/>
                    </a:lnTo>
                    <a:cubicBezTo>
                      <a:pt x="3227" y="330"/>
                      <a:pt x="3231" y="326"/>
                      <a:pt x="3235" y="326"/>
                    </a:cubicBezTo>
                    <a:cubicBezTo>
                      <a:pt x="3240" y="326"/>
                      <a:pt x="3243" y="330"/>
                      <a:pt x="3243" y="334"/>
                    </a:cubicBezTo>
                    <a:lnTo>
                      <a:pt x="3243" y="334"/>
                    </a:lnTo>
                    <a:cubicBezTo>
                      <a:pt x="3243" y="339"/>
                      <a:pt x="3240" y="342"/>
                      <a:pt x="3235" y="342"/>
                    </a:cubicBezTo>
                    <a:cubicBezTo>
                      <a:pt x="3231" y="342"/>
                      <a:pt x="3227" y="339"/>
                      <a:pt x="3227" y="334"/>
                    </a:cubicBezTo>
                    <a:close/>
                    <a:moveTo>
                      <a:pt x="3227" y="301"/>
                    </a:moveTo>
                    <a:lnTo>
                      <a:pt x="3227" y="301"/>
                    </a:lnTo>
                    <a:cubicBezTo>
                      <a:pt x="3227" y="296"/>
                      <a:pt x="3231" y="292"/>
                      <a:pt x="3235" y="292"/>
                    </a:cubicBezTo>
                    <a:cubicBezTo>
                      <a:pt x="3240" y="292"/>
                      <a:pt x="3243" y="296"/>
                      <a:pt x="3243" y="301"/>
                    </a:cubicBezTo>
                    <a:lnTo>
                      <a:pt x="3243" y="301"/>
                    </a:lnTo>
                    <a:cubicBezTo>
                      <a:pt x="3243" y="305"/>
                      <a:pt x="3240" y="309"/>
                      <a:pt x="3235" y="309"/>
                    </a:cubicBezTo>
                    <a:cubicBezTo>
                      <a:pt x="3231" y="309"/>
                      <a:pt x="3227" y="305"/>
                      <a:pt x="3227" y="301"/>
                    </a:cubicBezTo>
                    <a:close/>
                    <a:moveTo>
                      <a:pt x="3227" y="267"/>
                    </a:moveTo>
                    <a:lnTo>
                      <a:pt x="3227" y="267"/>
                    </a:lnTo>
                    <a:cubicBezTo>
                      <a:pt x="3227" y="263"/>
                      <a:pt x="3231" y="259"/>
                      <a:pt x="3235" y="259"/>
                    </a:cubicBezTo>
                    <a:cubicBezTo>
                      <a:pt x="3240" y="259"/>
                      <a:pt x="3243" y="263"/>
                      <a:pt x="3243" y="267"/>
                    </a:cubicBezTo>
                    <a:lnTo>
                      <a:pt x="3243" y="267"/>
                    </a:lnTo>
                    <a:cubicBezTo>
                      <a:pt x="3243" y="272"/>
                      <a:pt x="3240" y="276"/>
                      <a:pt x="3235" y="276"/>
                    </a:cubicBezTo>
                    <a:cubicBezTo>
                      <a:pt x="3231" y="276"/>
                      <a:pt x="3227" y="272"/>
                      <a:pt x="3227" y="267"/>
                    </a:cubicBezTo>
                    <a:close/>
                    <a:moveTo>
                      <a:pt x="3227" y="234"/>
                    </a:moveTo>
                    <a:lnTo>
                      <a:pt x="3227" y="234"/>
                    </a:lnTo>
                    <a:cubicBezTo>
                      <a:pt x="3227" y="229"/>
                      <a:pt x="3231" y="226"/>
                      <a:pt x="3235" y="226"/>
                    </a:cubicBezTo>
                    <a:cubicBezTo>
                      <a:pt x="3240" y="226"/>
                      <a:pt x="3243" y="229"/>
                      <a:pt x="3243" y="234"/>
                    </a:cubicBezTo>
                    <a:lnTo>
                      <a:pt x="3243" y="234"/>
                    </a:lnTo>
                    <a:cubicBezTo>
                      <a:pt x="3243" y="239"/>
                      <a:pt x="3240" y="242"/>
                      <a:pt x="3235" y="242"/>
                    </a:cubicBezTo>
                    <a:cubicBezTo>
                      <a:pt x="3231" y="242"/>
                      <a:pt x="3227" y="239"/>
                      <a:pt x="3227" y="234"/>
                    </a:cubicBezTo>
                    <a:close/>
                    <a:moveTo>
                      <a:pt x="3227" y="201"/>
                    </a:moveTo>
                    <a:lnTo>
                      <a:pt x="3227" y="201"/>
                    </a:lnTo>
                    <a:cubicBezTo>
                      <a:pt x="3227" y="196"/>
                      <a:pt x="3231" y="192"/>
                      <a:pt x="3235" y="192"/>
                    </a:cubicBezTo>
                    <a:cubicBezTo>
                      <a:pt x="3240" y="192"/>
                      <a:pt x="3243" y="196"/>
                      <a:pt x="3243" y="201"/>
                    </a:cubicBezTo>
                    <a:lnTo>
                      <a:pt x="3243" y="201"/>
                    </a:lnTo>
                    <a:cubicBezTo>
                      <a:pt x="3243" y="205"/>
                      <a:pt x="3240" y="209"/>
                      <a:pt x="3235" y="209"/>
                    </a:cubicBezTo>
                    <a:cubicBezTo>
                      <a:pt x="3231" y="209"/>
                      <a:pt x="3227" y="205"/>
                      <a:pt x="3227" y="201"/>
                    </a:cubicBezTo>
                    <a:close/>
                    <a:moveTo>
                      <a:pt x="3227" y="167"/>
                    </a:moveTo>
                    <a:lnTo>
                      <a:pt x="3227" y="167"/>
                    </a:lnTo>
                    <a:cubicBezTo>
                      <a:pt x="3227" y="163"/>
                      <a:pt x="3231" y="159"/>
                      <a:pt x="3235" y="159"/>
                    </a:cubicBezTo>
                    <a:cubicBezTo>
                      <a:pt x="3240" y="159"/>
                      <a:pt x="3243" y="163"/>
                      <a:pt x="3243" y="167"/>
                    </a:cubicBezTo>
                    <a:lnTo>
                      <a:pt x="3243" y="167"/>
                    </a:lnTo>
                    <a:cubicBezTo>
                      <a:pt x="3243" y="172"/>
                      <a:pt x="3240" y="176"/>
                      <a:pt x="3235" y="176"/>
                    </a:cubicBezTo>
                    <a:cubicBezTo>
                      <a:pt x="3231" y="176"/>
                      <a:pt x="3227" y="172"/>
                      <a:pt x="3227" y="167"/>
                    </a:cubicBezTo>
                    <a:close/>
                    <a:moveTo>
                      <a:pt x="3227" y="134"/>
                    </a:moveTo>
                    <a:lnTo>
                      <a:pt x="3227" y="134"/>
                    </a:lnTo>
                    <a:cubicBezTo>
                      <a:pt x="3227" y="129"/>
                      <a:pt x="3231" y="126"/>
                      <a:pt x="3235" y="126"/>
                    </a:cubicBezTo>
                    <a:cubicBezTo>
                      <a:pt x="3240" y="126"/>
                      <a:pt x="3243" y="129"/>
                      <a:pt x="3243" y="134"/>
                    </a:cubicBezTo>
                    <a:lnTo>
                      <a:pt x="3243" y="134"/>
                    </a:lnTo>
                    <a:cubicBezTo>
                      <a:pt x="3243" y="139"/>
                      <a:pt x="3240" y="142"/>
                      <a:pt x="3235" y="142"/>
                    </a:cubicBezTo>
                    <a:cubicBezTo>
                      <a:pt x="3231" y="142"/>
                      <a:pt x="3227" y="139"/>
                      <a:pt x="3227" y="134"/>
                    </a:cubicBezTo>
                    <a:close/>
                    <a:moveTo>
                      <a:pt x="3227" y="101"/>
                    </a:moveTo>
                    <a:lnTo>
                      <a:pt x="3227" y="101"/>
                    </a:lnTo>
                    <a:cubicBezTo>
                      <a:pt x="3227" y="96"/>
                      <a:pt x="3231" y="92"/>
                      <a:pt x="3235" y="92"/>
                    </a:cubicBezTo>
                    <a:cubicBezTo>
                      <a:pt x="3240" y="92"/>
                      <a:pt x="3243" y="96"/>
                      <a:pt x="3243" y="101"/>
                    </a:cubicBezTo>
                    <a:lnTo>
                      <a:pt x="3243" y="101"/>
                    </a:lnTo>
                    <a:cubicBezTo>
                      <a:pt x="3243" y="105"/>
                      <a:pt x="3240" y="109"/>
                      <a:pt x="3235" y="109"/>
                    </a:cubicBezTo>
                    <a:cubicBezTo>
                      <a:pt x="3231" y="109"/>
                      <a:pt x="3227" y="105"/>
                      <a:pt x="3227" y="101"/>
                    </a:cubicBezTo>
                    <a:close/>
                    <a:moveTo>
                      <a:pt x="3227" y="67"/>
                    </a:moveTo>
                    <a:lnTo>
                      <a:pt x="3227" y="67"/>
                    </a:lnTo>
                    <a:cubicBezTo>
                      <a:pt x="3227" y="63"/>
                      <a:pt x="3231" y="59"/>
                      <a:pt x="3235" y="59"/>
                    </a:cubicBezTo>
                    <a:cubicBezTo>
                      <a:pt x="3240" y="59"/>
                      <a:pt x="3243" y="63"/>
                      <a:pt x="3243" y="67"/>
                    </a:cubicBezTo>
                    <a:lnTo>
                      <a:pt x="3243" y="67"/>
                    </a:lnTo>
                    <a:cubicBezTo>
                      <a:pt x="3243" y="72"/>
                      <a:pt x="3240" y="76"/>
                      <a:pt x="3235" y="76"/>
                    </a:cubicBezTo>
                    <a:cubicBezTo>
                      <a:pt x="3231" y="76"/>
                      <a:pt x="3227" y="72"/>
                      <a:pt x="3227" y="67"/>
                    </a:cubicBezTo>
                    <a:close/>
                    <a:moveTo>
                      <a:pt x="3227" y="34"/>
                    </a:moveTo>
                    <a:lnTo>
                      <a:pt x="3227" y="34"/>
                    </a:lnTo>
                    <a:cubicBezTo>
                      <a:pt x="3227" y="29"/>
                      <a:pt x="3231" y="26"/>
                      <a:pt x="3235" y="26"/>
                    </a:cubicBezTo>
                    <a:cubicBezTo>
                      <a:pt x="3240" y="26"/>
                      <a:pt x="3243" y="29"/>
                      <a:pt x="3243" y="34"/>
                    </a:cubicBezTo>
                    <a:lnTo>
                      <a:pt x="3243" y="34"/>
                    </a:lnTo>
                    <a:cubicBezTo>
                      <a:pt x="3243" y="39"/>
                      <a:pt x="3240" y="42"/>
                      <a:pt x="3235" y="42"/>
                    </a:cubicBezTo>
                    <a:cubicBezTo>
                      <a:pt x="3231" y="42"/>
                      <a:pt x="3227" y="39"/>
                      <a:pt x="3227" y="34"/>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ctr" anchorCtr="0" compatLnSpc="1">
                <a:prstTxWarp prst="textNoShape">
                  <a:avLst/>
                </a:prstTxWarp>
              </a:bodyPr>
              <a:lstStyle/>
              <a:p>
                <a:pPr algn="ctr"/>
                <a:endParaRPr lang="ja-JP" altLang="en-US" sz="900">
                  <a:latin typeface="Meiryo UI" panose="020B0604030504040204" pitchFamily="50" charset="-128"/>
                  <a:ea typeface="Meiryo UI" panose="020B0604030504040204" pitchFamily="50" charset="-128"/>
                </a:endParaRPr>
              </a:p>
            </p:txBody>
          </p:sp>
          <p:sp>
            <p:nvSpPr>
              <p:cNvPr id="2763" name="Rectangle 137">
                <a:extLst>
                  <a:ext uri="{FF2B5EF4-FFF2-40B4-BE49-F238E27FC236}">
                    <a16:creationId xmlns:a16="http://schemas.microsoft.com/office/drawing/2014/main" id="{D6196780-9755-FAC8-D140-2AA2B8B90B5A}"/>
                  </a:ext>
                </a:extLst>
              </p:cNvPr>
              <p:cNvSpPr>
                <a:spLocks noChangeArrowheads="1"/>
              </p:cNvSpPr>
              <p:nvPr/>
            </p:nvSpPr>
            <p:spPr bwMode="auto">
              <a:xfrm>
                <a:off x="4059619" y="5051185"/>
                <a:ext cx="9140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4" name="Rectangle 138">
                <a:extLst>
                  <a:ext uri="{FF2B5EF4-FFF2-40B4-BE49-F238E27FC236}">
                    <a16:creationId xmlns:a16="http://schemas.microsoft.com/office/drawing/2014/main" id="{C3D7B5C3-AF6F-3730-ACBF-8461A297CC92}"/>
                  </a:ext>
                </a:extLst>
              </p:cNvPr>
              <p:cNvSpPr>
                <a:spLocks noChangeArrowheads="1"/>
              </p:cNvSpPr>
              <p:nvPr/>
            </p:nvSpPr>
            <p:spPr bwMode="auto">
              <a:xfrm>
                <a:off x="4180603" y="5051185"/>
                <a:ext cx="743957"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日常維持を継続し、</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5" name="Rectangle 139">
                <a:extLst>
                  <a:ext uri="{FF2B5EF4-FFF2-40B4-BE49-F238E27FC236}">
                    <a16:creationId xmlns:a16="http://schemas.microsoft.com/office/drawing/2014/main" id="{74AD2B45-0F47-B093-8B41-72C18A280662}"/>
                  </a:ext>
                </a:extLst>
              </p:cNvPr>
              <p:cNvSpPr>
                <a:spLocks noChangeArrowheads="1"/>
              </p:cNvSpPr>
              <p:nvPr/>
            </p:nvSpPr>
            <p:spPr bwMode="auto">
              <a:xfrm>
                <a:off x="4938320" y="5045176"/>
                <a:ext cx="25771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施設が</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66" name="Rectangle 140">
                <a:extLst>
                  <a:ext uri="{FF2B5EF4-FFF2-40B4-BE49-F238E27FC236}">
                    <a16:creationId xmlns:a16="http://schemas.microsoft.com/office/drawing/2014/main" id="{0870F2F2-6206-9052-8D09-C63488D7D727}"/>
                  </a:ext>
                </a:extLst>
              </p:cNvPr>
              <p:cNvSpPr>
                <a:spLocks noChangeArrowheads="1"/>
              </p:cNvSpPr>
              <p:nvPr/>
            </p:nvSpPr>
            <p:spPr bwMode="auto">
              <a:xfrm>
                <a:off x="4194553" y="5144344"/>
                <a:ext cx="1021989"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機能しなくなった時点で撤去</a:t>
                </a:r>
                <a:endParaRPr kumimoji="0" lang="ja-JP"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sp>
          <p:nvSpPr>
            <p:cNvPr id="2767" name="Rectangle 141">
              <a:extLst>
                <a:ext uri="{FF2B5EF4-FFF2-40B4-BE49-F238E27FC236}">
                  <a16:creationId xmlns:a16="http://schemas.microsoft.com/office/drawing/2014/main" id="{EEA92860-5196-1D12-8841-E94BFB827C92}"/>
                </a:ext>
              </a:extLst>
            </p:cNvPr>
            <p:cNvSpPr>
              <a:spLocks noChangeArrowheads="1"/>
            </p:cNvSpPr>
            <p:nvPr/>
          </p:nvSpPr>
          <p:spPr bwMode="auto">
            <a:xfrm>
              <a:off x="3883401" y="5490871"/>
              <a:ext cx="30470" cy="1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9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graphicFrame>
        <p:nvGraphicFramePr>
          <p:cNvPr id="2795" name="表 2794">
            <a:extLst>
              <a:ext uri="{FF2B5EF4-FFF2-40B4-BE49-F238E27FC236}">
                <a16:creationId xmlns:a16="http://schemas.microsoft.com/office/drawing/2014/main" id="{95807F21-5AF4-8D65-7F61-699A0C121651}"/>
              </a:ext>
            </a:extLst>
          </p:cNvPr>
          <p:cNvGraphicFramePr>
            <a:graphicFrameLocks noGrp="1"/>
          </p:cNvGraphicFramePr>
          <p:nvPr/>
        </p:nvGraphicFramePr>
        <p:xfrm>
          <a:off x="5519909" y="4537813"/>
          <a:ext cx="3245540" cy="1237248"/>
        </p:xfrm>
        <a:graphic>
          <a:graphicData uri="http://schemas.openxmlformats.org/drawingml/2006/table">
            <a:tbl>
              <a:tblPr firstRow="1" firstCol="1" bandRow="1">
                <a:tableStyleId>{5C22544A-7EE6-4342-B048-85BDC9FD1C3A}</a:tableStyleId>
              </a:tblPr>
              <a:tblGrid>
                <a:gridCol w="999626">
                  <a:extLst>
                    <a:ext uri="{9D8B030D-6E8A-4147-A177-3AD203B41FA5}">
                      <a16:colId xmlns:a16="http://schemas.microsoft.com/office/drawing/2014/main" val="1376319502"/>
                    </a:ext>
                  </a:extLst>
                </a:gridCol>
                <a:gridCol w="2245914">
                  <a:extLst>
                    <a:ext uri="{9D8B030D-6E8A-4147-A177-3AD203B41FA5}">
                      <a16:colId xmlns:a16="http://schemas.microsoft.com/office/drawing/2014/main" val="291729186"/>
                    </a:ext>
                  </a:extLst>
                </a:gridCol>
              </a:tblGrid>
              <a:tr h="412415">
                <a:tc>
                  <a:txBody>
                    <a:bodyPr/>
                    <a:lstStyle/>
                    <a:p>
                      <a:pPr algn="ctr"/>
                      <a:r>
                        <a:rPr lang="ja-JP" sz="1050" b="0" kern="100" dirty="0">
                          <a:solidFill>
                            <a:srgbClr val="FF0000"/>
                          </a:solidFill>
                          <a:effectLst/>
                          <a:latin typeface="Meiryo UI" panose="020B0604030504040204" pitchFamily="50" charset="-128"/>
                          <a:ea typeface="Meiryo UI" panose="020B0604030504040204" pitchFamily="50" charset="-128"/>
                        </a:rPr>
                        <a:t>社会的要因</a:t>
                      </a:r>
                      <a:endParaRPr lang="ja-JP" sz="105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社会的機能の見直し</a:t>
                      </a:r>
                    </a:p>
                    <a:p>
                      <a:pPr algn="l"/>
                      <a:r>
                        <a:rPr lang="ja-JP" sz="1050" b="0" kern="100" dirty="0">
                          <a:solidFill>
                            <a:schemeClr val="tx1"/>
                          </a:solidFill>
                          <a:effectLst/>
                          <a:latin typeface="Meiryo UI" panose="020B0604030504040204" pitchFamily="50" charset="-128"/>
                          <a:ea typeface="Meiryo UI" panose="020B0604030504040204" pitchFamily="50" charset="-128"/>
                        </a:rPr>
                        <a:t>（排水設備の能力等の見直しなど）</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032832"/>
                  </a:ext>
                </a:extLst>
              </a:tr>
              <a:tr h="618625">
                <a:tc>
                  <a:txBody>
                    <a:bodyPr/>
                    <a:lstStyle/>
                    <a:p>
                      <a:pPr algn="ctr"/>
                      <a:r>
                        <a:rPr lang="ja-JP" sz="1050" b="0" kern="100" dirty="0">
                          <a:solidFill>
                            <a:srgbClr val="0000FF"/>
                          </a:solidFill>
                          <a:effectLst/>
                          <a:latin typeface="Meiryo UI" panose="020B0604030504040204" pitchFamily="50" charset="-128"/>
                          <a:ea typeface="Meiryo UI" panose="020B0604030504040204" pitchFamily="50" charset="-128"/>
                        </a:rPr>
                        <a:t>機能的要因</a:t>
                      </a:r>
                      <a:endParaRPr lang="ja-JP" sz="1050" b="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法令・基準の変更</a:t>
                      </a:r>
                    </a:p>
                    <a:p>
                      <a:pPr algn="l"/>
                      <a:r>
                        <a:rPr lang="ja-JP" sz="1050" b="0" kern="100" dirty="0">
                          <a:solidFill>
                            <a:schemeClr val="tx1"/>
                          </a:solidFill>
                          <a:effectLst/>
                          <a:latin typeface="Meiryo UI" panose="020B0604030504040204" pitchFamily="50" charset="-128"/>
                          <a:ea typeface="Meiryo UI" panose="020B0604030504040204" pitchFamily="50" charset="-128"/>
                        </a:rPr>
                        <a:t>機器部品確保が困難</a:t>
                      </a:r>
                    </a:p>
                    <a:p>
                      <a:pPr algn="l"/>
                      <a:r>
                        <a:rPr lang="ja-JP" sz="1050" b="0" kern="100" dirty="0">
                          <a:solidFill>
                            <a:schemeClr val="tx1"/>
                          </a:solidFill>
                          <a:effectLst/>
                          <a:latin typeface="Meiryo UI" panose="020B0604030504040204" pitchFamily="50" charset="-128"/>
                          <a:ea typeface="Meiryo UI" panose="020B0604030504040204" pitchFamily="50" charset="-128"/>
                        </a:rPr>
                        <a:t>設備の陳腐化</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69264195"/>
                  </a:ext>
                </a:extLst>
              </a:tr>
              <a:tr h="206208">
                <a:tc>
                  <a:txBody>
                    <a:bodyPr/>
                    <a:lstStyle/>
                    <a:p>
                      <a:pPr algn="ctr"/>
                      <a:r>
                        <a:rPr lang="ja-JP" sz="1050" b="0" kern="100" dirty="0">
                          <a:solidFill>
                            <a:schemeClr val="accent3">
                              <a:lumMod val="50000"/>
                            </a:schemeClr>
                          </a:solidFill>
                          <a:effectLst/>
                          <a:latin typeface="Meiryo UI" panose="020B0604030504040204" pitchFamily="50" charset="-128"/>
                          <a:ea typeface="Meiryo UI" panose="020B0604030504040204" pitchFamily="50" charset="-128"/>
                        </a:rPr>
                        <a:t>物理的要因</a:t>
                      </a:r>
                      <a:endParaRPr lang="ja-JP" sz="1050" b="0" kern="100" dirty="0">
                        <a:solidFill>
                          <a:schemeClr val="accent3">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r>
                        <a:rPr lang="ja-JP" sz="1050" b="0" kern="100" dirty="0">
                          <a:solidFill>
                            <a:schemeClr val="tx1"/>
                          </a:solidFill>
                          <a:effectLst/>
                          <a:latin typeface="Meiryo UI" panose="020B0604030504040204" pitchFamily="50" charset="-128"/>
                          <a:ea typeface="Meiryo UI" panose="020B0604030504040204" pitchFamily="50" charset="-128"/>
                        </a:rPr>
                        <a:t>機器の劣化</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49493726"/>
                  </a:ext>
                </a:extLst>
              </a:tr>
            </a:tbl>
          </a:graphicData>
        </a:graphic>
      </p:graphicFrame>
      <p:sp>
        <p:nvSpPr>
          <p:cNvPr id="200" name="角丸四角形 143">
            <a:extLst>
              <a:ext uri="{FF2B5EF4-FFF2-40B4-BE49-F238E27FC236}">
                <a16:creationId xmlns:a16="http://schemas.microsoft.com/office/drawing/2014/main" id="{4DE4C96D-A326-44D4-A555-E89DF4C89FD5}"/>
              </a:ext>
            </a:extLst>
          </p:cNvPr>
          <p:cNvSpPr/>
          <p:nvPr/>
        </p:nvSpPr>
        <p:spPr>
          <a:xfrm>
            <a:off x="110836" y="658732"/>
            <a:ext cx="8954787" cy="613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1" name="テキスト ボックス 150">
            <a:extLst>
              <a:ext uri="{FF2B5EF4-FFF2-40B4-BE49-F238E27FC236}">
                <a16:creationId xmlns:a16="http://schemas.microsoft.com/office/drawing/2014/main" id="{C246C33E-4FA4-49F9-BB2D-EF37F2505699}"/>
              </a:ext>
            </a:extLst>
          </p:cNvPr>
          <p:cNvSpPr txBox="1"/>
          <p:nvPr/>
        </p:nvSpPr>
        <p:spPr>
          <a:xfrm>
            <a:off x="287058" y="989223"/>
            <a:ext cx="8602341" cy="738664"/>
          </a:xfrm>
          <a:prstGeom prst="rect">
            <a:avLst/>
          </a:prstGeom>
          <a:noFill/>
        </p:spPr>
        <p:txBody>
          <a:bodyPr wrap="square" rtlCol="0">
            <a:spAutoFit/>
          </a:bodyPr>
          <a:lstStyle/>
          <a:p>
            <a:r>
              <a:rPr lang="en-US" altLang="ja-JP" sz="1400" kern="100" dirty="0">
                <a:solidFill>
                  <a:srgbClr val="000000"/>
                </a:solidFill>
                <a:effectLst/>
                <a:ea typeface="HG丸ｺﾞｼｯｸM-PRO" panose="020F0600000000000000" pitchFamily="50" charset="-128"/>
                <a:cs typeface="Times New Roman" panose="02020603050405020304" pitchFamily="18" charset="0"/>
              </a:rPr>
              <a:t> </a:t>
            </a:r>
            <a:r>
              <a:rPr lang="ja-JP" altLang="ja-JP" sz="1400" kern="100" dirty="0">
                <a:solidFill>
                  <a:srgbClr val="000000"/>
                </a:solidFill>
                <a:effectLst/>
                <a:ea typeface="HG丸ｺﾞｼｯｸM-PRO" panose="020F0600000000000000" pitchFamily="50" charset="-128"/>
                <a:cs typeface="Times New Roman" panose="02020603050405020304" pitchFamily="18" charset="0"/>
              </a:rPr>
              <a:t>公園施設は、健全性・機能性、</a:t>
            </a:r>
            <a:r>
              <a:rPr lang="en-US" altLang="ja-JP" sz="1400" kern="100" dirty="0">
                <a:solidFill>
                  <a:srgbClr val="000000"/>
                </a:solidFill>
                <a:effectLst/>
                <a:ea typeface="HG丸ｺﾞｼｯｸM-PRO" panose="020F0600000000000000" pitchFamily="50" charset="-128"/>
                <a:cs typeface="Times New Roman" panose="02020603050405020304" pitchFamily="18" charset="0"/>
              </a:rPr>
              <a:t>LCC</a:t>
            </a:r>
            <a:r>
              <a:rPr lang="ja-JP" altLang="ja-JP" sz="1400" kern="100" dirty="0">
                <a:solidFill>
                  <a:srgbClr val="000000"/>
                </a:solidFill>
                <a:effectLst/>
                <a:ea typeface="HG丸ｺﾞｼｯｸM-PRO" panose="020F0600000000000000" pitchFamily="50" charset="-128"/>
                <a:cs typeface="Times New Roman" panose="02020603050405020304" pitchFamily="18" charset="0"/>
              </a:rPr>
              <a:t>低減の観点から施設の長寿命化を基本とするが、物理的、機能的、社会的、経済的視点などから、総合的に評価を行い、更新について見極める</a:t>
            </a:r>
            <a:r>
              <a:rPr lang="ja-JP" altLang="en-US" sz="1400" kern="100" dirty="0">
                <a:solidFill>
                  <a:srgbClr val="000000"/>
                </a:solidFill>
                <a:ea typeface="HG丸ｺﾞｼｯｸM-PRO" panose="020F0600000000000000" pitchFamily="50" charset="-128"/>
                <a:cs typeface="Times New Roman" panose="02020603050405020304" pitchFamily="18" charset="0"/>
              </a:rPr>
              <a:t>。</a:t>
            </a:r>
            <a:endParaRPr lang="en-US" altLang="ja-JP" sz="1400" kern="100" dirty="0">
              <a:solidFill>
                <a:srgbClr val="000000"/>
              </a:solidFill>
              <a:effectLst/>
              <a:ea typeface="HG丸ｺﾞｼｯｸM-PRO" panose="020F0600000000000000" pitchFamily="50" charset="-128"/>
              <a:cs typeface="Times New Roman" panose="02020603050405020304" pitchFamily="18" charset="0"/>
            </a:endParaRPr>
          </a:p>
          <a:p>
            <a:endParaRPr lang="ja-JP" altLang="en-US" sz="1400" kern="100" dirty="0">
              <a:effectLst/>
              <a:latin typeface="Century" panose="02040604050505020304" pitchFamily="18" charset="0"/>
              <a:ea typeface="HG丸ｺﾞｼｯｸM-PRO" panose="020F0600000000000000" pitchFamily="50" charset="-128"/>
              <a:cs typeface="Meiryo UI" panose="020B0604030504040204" pitchFamily="50" charset="-128"/>
            </a:endParaRPr>
          </a:p>
        </p:txBody>
      </p:sp>
      <p:sp>
        <p:nvSpPr>
          <p:cNvPr id="152" name="スライド番号プレースホルダー 3">
            <a:extLst>
              <a:ext uri="{FF2B5EF4-FFF2-40B4-BE49-F238E27FC236}">
                <a16:creationId xmlns:a16="http://schemas.microsoft.com/office/drawing/2014/main" id="{7F2DF9A9-121E-4539-82D1-4CB0C8DC0C47}"/>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42</a:t>
            </a:fld>
            <a:endParaRPr lang="ja-JP" altLang="en-US" dirty="0"/>
          </a:p>
        </p:txBody>
      </p:sp>
      <p:sp>
        <p:nvSpPr>
          <p:cNvPr id="2" name="テキスト ボックス 1">
            <a:extLst>
              <a:ext uri="{FF2B5EF4-FFF2-40B4-BE49-F238E27FC236}">
                <a16:creationId xmlns:a16="http://schemas.microsoft.com/office/drawing/2014/main" id="{13173641-FE38-F03F-70B4-72046299131C}"/>
              </a:ext>
            </a:extLst>
          </p:cNvPr>
          <p:cNvSpPr txBox="1"/>
          <p:nvPr/>
        </p:nvSpPr>
        <p:spPr>
          <a:xfrm>
            <a:off x="7886700" y="769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414145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9B0DBFB5-D937-41EB-A731-0A228363F6E5}"/>
              </a:ext>
            </a:extLst>
          </p:cNvPr>
          <p:cNvSpPr/>
          <p:nvPr/>
        </p:nvSpPr>
        <p:spPr>
          <a:xfrm>
            <a:off x="502921" y="6141134"/>
            <a:ext cx="8138158" cy="58143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dirty="0">
                <a:solidFill>
                  <a:schemeClr val="tx1"/>
                </a:solidFill>
              </a:rPr>
              <a:t>　第１回設備部会の審議の内容を踏まえ、 </a:t>
            </a:r>
            <a:r>
              <a:rPr kumimoji="1" lang="en-US" altLang="ja-JP"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P7</a:t>
            </a:r>
            <a:r>
              <a:rPr kumimoji="1" lang="ja-JP" altLang="en-US"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a:t>
            </a:r>
            <a:r>
              <a:rPr kumimoji="1" lang="ja-JP" altLang="en-US" sz="1400"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rPr>
              <a:t>デジタル技術の活用</a:t>
            </a:r>
            <a:r>
              <a:rPr kumimoji="1" lang="ja-JP" altLang="en-US"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a:t>
            </a:r>
            <a:r>
              <a:rPr kumimoji="1" lang="ja-JP" altLang="en-US" sz="1400" dirty="0">
                <a:solidFill>
                  <a:srgbClr val="FF0000"/>
                </a:solidFill>
                <a:latin typeface="Meiryo UI" panose="020B0604030504040204" pitchFamily="50" charset="-128"/>
                <a:ea typeface="Meiryo UI" panose="020B0604030504040204" pitchFamily="50" charset="-128"/>
                <a:hlinkClick r:id="rId2" action="ppaction://hlinkpres?slideindex=1&amp;slidetitle=">
                  <a:extLst>
                    <a:ext uri="{A12FA001-AC4F-418D-AE19-62706E023703}">
                      <ahyp:hlinkClr xmlns:ahyp="http://schemas.microsoft.com/office/drawing/2018/hyperlinkcolor" val="tx"/>
                    </a:ext>
                  </a:extLst>
                </a:hlinkClick>
              </a:rPr>
              <a:t>デジタル技術の活用方法を検討</a:t>
            </a:r>
            <a:r>
              <a:rPr kumimoji="1" lang="ja-JP" altLang="en-US" sz="1400" dirty="0">
                <a:solidFill>
                  <a:srgbClr val="FF0000"/>
                </a:solidFill>
                <a:hlinkClick r:id="rId2" action="ppaction://hlinkpres?slideindex=1&amp;slidetitle=">
                  <a:extLst>
                    <a:ext uri="{A12FA001-AC4F-418D-AE19-62706E023703}">
                      <ahyp:hlinkClr xmlns:ahyp="http://schemas.microsoft.com/office/drawing/2018/hyperlinkcolor" val="tx"/>
                    </a:ext>
                  </a:extLst>
                </a:hlinkClick>
              </a:rPr>
              <a:t>」</a:t>
            </a:r>
            <a:endParaRPr kumimoji="1" lang="en-US" altLang="ja-JP" sz="1400" dirty="0">
              <a:solidFill>
                <a:srgbClr val="FF0000"/>
              </a:solidFill>
            </a:endParaRPr>
          </a:p>
          <a:p>
            <a:r>
              <a:rPr lang="ja-JP" altLang="en-US" sz="1400" dirty="0">
                <a:solidFill>
                  <a:schemeClr val="tx1"/>
                </a:solidFill>
              </a:rPr>
              <a:t>　</a:t>
            </a:r>
            <a:r>
              <a:rPr kumimoji="1" lang="ja-JP" altLang="en-US" sz="1400" dirty="0">
                <a:solidFill>
                  <a:schemeClr val="tx1"/>
                </a:solidFill>
              </a:rPr>
              <a:t>の取組方針のとおり。</a:t>
            </a: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共通課題の検証</a:t>
            </a:r>
          </a:p>
        </p:txBody>
      </p:sp>
      <p:sp>
        <p:nvSpPr>
          <p:cNvPr id="11" name="テキスト ボックス 10">
            <a:extLst>
              <a:ext uri="{FF2B5EF4-FFF2-40B4-BE49-F238E27FC236}">
                <a16:creationId xmlns:a16="http://schemas.microsoft.com/office/drawing/2014/main" id="{E5FB9D08-B07C-EBD9-7689-AC58D458D34E}"/>
              </a:ext>
            </a:extLst>
          </p:cNvPr>
          <p:cNvSpPr txBox="1"/>
          <p:nvPr/>
        </p:nvSpPr>
        <p:spPr>
          <a:xfrm>
            <a:off x="448377" y="843902"/>
            <a:ext cx="6272584" cy="449739"/>
          </a:xfrm>
          <a:prstGeom prst="rect">
            <a:avLst/>
          </a:prstGeom>
          <a:noFill/>
        </p:spPr>
        <p:txBody>
          <a:bodyPr wrap="square">
            <a:spAutoFit/>
          </a:bodyPr>
          <a:lstStyle/>
          <a:p>
            <a:pPr>
              <a:lnSpc>
                <a:spcPct val="150000"/>
              </a:lnSpc>
              <a:defRPr/>
            </a:pPr>
            <a:r>
              <a:rPr lang="ja-JP" altLang="en-US" dirty="0">
                <a:solidFill>
                  <a:schemeClr val="dk1"/>
                </a:solidFill>
                <a:latin typeface="Meiryo UI"/>
                <a:ea typeface="Meiryo UI"/>
              </a:rPr>
              <a:t>２．</a:t>
            </a:r>
            <a:r>
              <a:rPr kumimoji="1" lang="ja-JP" altLang="en-US" sz="1800" kern="1200" dirty="0">
                <a:solidFill>
                  <a:schemeClr val="dk1"/>
                </a:solidFill>
                <a:latin typeface="Meiryo UI" panose="020B0604030504040204" pitchFamily="50" charset="-128"/>
                <a:ea typeface="Meiryo UI" panose="020B0604030504040204" pitchFamily="50" charset="-128"/>
                <a:cs typeface="+mn-cs"/>
              </a:rPr>
              <a:t>新技術の活用・導入を検討　</a:t>
            </a:r>
            <a:endParaRPr kumimoji="1" lang="ja-JP" altLang="en-US" sz="1800" kern="1200" dirty="0">
              <a:solidFill>
                <a:schemeClr val="dk1"/>
              </a:solidFill>
              <a:latin typeface="Meiryo UI"/>
              <a:ea typeface="Meiryo UI"/>
              <a:cs typeface="+mn-cs"/>
            </a:endParaRPr>
          </a:p>
        </p:txBody>
      </p:sp>
      <p:sp>
        <p:nvSpPr>
          <p:cNvPr id="15" name="テキスト ボックス 14">
            <a:extLst>
              <a:ext uri="{FF2B5EF4-FFF2-40B4-BE49-F238E27FC236}">
                <a16:creationId xmlns:a16="http://schemas.microsoft.com/office/drawing/2014/main" id="{615B032B-8F83-93FD-C89A-5995C9C9FB90}"/>
              </a:ext>
            </a:extLst>
          </p:cNvPr>
          <p:cNvSpPr txBox="1"/>
          <p:nvPr/>
        </p:nvSpPr>
        <p:spPr>
          <a:xfrm>
            <a:off x="263313" y="426146"/>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dirty="0">
                <a:solidFill>
                  <a:schemeClr val="dk1"/>
                </a:solidFill>
                <a:latin typeface="Meiryo UI"/>
                <a:ea typeface="Meiryo UI"/>
              </a:rPr>
              <a:t>■点検等の課題</a:t>
            </a:r>
            <a:endParaRPr kumimoji="1" lang="ja-JP" altLang="en-US" sz="1800" kern="1200" dirty="0">
              <a:solidFill>
                <a:schemeClr val="dk1"/>
              </a:solidFill>
              <a:latin typeface="Meiryo UI"/>
              <a:ea typeface="Meiryo UI"/>
              <a:cs typeface="+mn-cs"/>
            </a:endParaRPr>
          </a:p>
        </p:txBody>
      </p:sp>
      <p:sp>
        <p:nvSpPr>
          <p:cNvPr id="10" name="テキスト ボックス 9">
            <a:extLst>
              <a:ext uri="{FF2B5EF4-FFF2-40B4-BE49-F238E27FC236}">
                <a16:creationId xmlns:a16="http://schemas.microsoft.com/office/drawing/2014/main" id="{7D3B4351-8153-43AD-BA84-9C45B07073CF}"/>
              </a:ext>
            </a:extLst>
          </p:cNvPr>
          <p:cNvSpPr txBox="1"/>
          <p:nvPr/>
        </p:nvSpPr>
        <p:spPr>
          <a:xfrm>
            <a:off x="614723" y="1277839"/>
            <a:ext cx="8286190" cy="738664"/>
          </a:xfrm>
          <a:prstGeom prst="rect">
            <a:avLst/>
          </a:prstGeom>
          <a:noFill/>
        </p:spPr>
        <p:txBody>
          <a:bodyPr wrap="square">
            <a:spAutoFit/>
          </a:bodyPr>
          <a:lstStyle/>
          <a:p>
            <a:pPr algn="l"/>
            <a:r>
              <a:rPr kumimoji="1" lang="ja-JP" altLang="en-US" sz="1400" dirty="0">
                <a:latin typeface="Meiryo UI" panose="020B0604030504040204" pitchFamily="50" charset="-128"/>
                <a:ea typeface="Meiryo UI" panose="020B0604030504040204" pitchFamily="50" charset="-128"/>
              </a:rPr>
              <a:t>国土交通省やデジタル庁においてデジタル技術を活用した維持管理などの取り組みが行われているところである。</a:t>
            </a:r>
            <a:endParaRPr kumimoji="1"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ＡＩを活用した自動制御などの取り組みは、その動向に注視し、現在の制御システムとの違いなどを整理の上で、各現場や機場に合わせた、省人化や省力化につながる技術の導入検討を行っていきたい。</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3DF7CE8-01E9-4707-B2E2-3EC3B0FC7003}"/>
              </a:ext>
            </a:extLst>
          </p:cNvPr>
          <p:cNvSpPr txBox="1"/>
          <p:nvPr/>
        </p:nvSpPr>
        <p:spPr>
          <a:xfrm>
            <a:off x="333051" y="2107558"/>
            <a:ext cx="1605101" cy="307777"/>
          </a:xfrm>
          <a:prstGeom prst="rect">
            <a:avLst/>
          </a:prstGeom>
          <a:noFill/>
        </p:spPr>
        <p:txBody>
          <a:bodyPr wrap="square">
            <a:spAutoFit/>
          </a:bodyPr>
          <a:lstStyle/>
          <a:p>
            <a:pPr algn="l"/>
            <a:r>
              <a:rPr lang="ja-JP" altLang="en-US" sz="1400" dirty="0">
                <a:latin typeface="Meiryo UI" panose="020B0604030504040204" pitchFamily="50" charset="-128"/>
                <a:ea typeface="Meiryo UI" panose="020B0604030504040204" pitchFamily="50" charset="-128"/>
              </a:rPr>
              <a:t>〇活用技術事例</a:t>
            </a:r>
            <a:endParaRPr lang="en-US" altLang="ja-JP" sz="1400" dirty="0">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717BA0DC-D773-4A1C-AB71-4A043086D0BB}"/>
              </a:ext>
            </a:extLst>
          </p:cNvPr>
          <p:cNvGraphicFramePr>
            <a:graphicFrameLocks noGrp="1"/>
          </p:cNvGraphicFramePr>
          <p:nvPr>
            <p:extLst>
              <p:ext uri="{D42A27DB-BD31-4B8C-83A1-F6EECF244321}">
                <p14:modId xmlns:p14="http://schemas.microsoft.com/office/powerpoint/2010/main" val="4167874308"/>
              </p:ext>
            </p:extLst>
          </p:nvPr>
        </p:nvGraphicFramePr>
        <p:xfrm>
          <a:off x="502921" y="2399207"/>
          <a:ext cx="8509794" cy="3423050"/>
        </p:xfrm>
        <a:graphic>
          <a:graphicData uri="http://schemas.openxmlformats.org/drawingml/2006/table">
            <a:tbl>
              <a:tblPr firstRow="1" bandRow="1">
                <a:tableStyleId>{5C22544A-7EE6-4342-B048-85BDC9FD1C3A}</a:tableStyleId>
              </a:tblPr>
              <a:tblGrid>
                <a:gridCol w="418666">
                  <a:extLst>
                    <a:ext uri="{9D8B030D-6E8A-4147-A177-3AD203B41FA5}">
                      <a16:colId xmlns:a16="http://schemas.microsoft.com/office/drawing/2014/main" val="4016559794"/>
                    </a:ext>
                  </a:extLst>
                </a:gridCol>
                <a:gridCol w="830540">
                  <a:extLst>
                    <a:ext uri="{9D8B030D-6E8A-4147-A177-3AD203B41FA5}">
                      <a16:colId xmlns:a16="http://schemas.microsoft.com/office/drawing/2014/main" val="2766490245"/>
                    </a:ext>
                  </a:extLst>
                </a:gridCol>
                <a:gridCol w="4920588">
                  <a:extLst>
                    <a:ext uri="{9D8B030D-6E8A-4147-A177-3AD203B41FA5}">
                      <a16:colId xmlns:a16="http://schemas.microsoft.com/office/drawing/2014/main" val="2331586695"/>
                    </a:ext>
                  </a:extLst>
                </a:gridCol>
                <a:gridCol w="2340000">
                  <a:extLst>
                    <a:ext uri="{9D8B030D-6E8A-4147-A177-3AD203B41FA5}">
                      <a16:colId xmlns:a16="http://schemas.microsoft.com/office/drawing/2014/main" val="1144611340"/>
                    </a:ext>
                  </a:extLst>
                </a:gridCol>
              </a:tblGrid>
              <a:tr h="187198">
                <a:tc>
                  <a:txBody>
                    <a:bodyPr/>
                    <a:lstStyle/>
                    <a:p>
                      <a:pPr algn="l"/>
                      <a:r>
                        <a:rPr kumimoji="1" lang="en-US" altLang="ja-JP" sz="1200" dirty="0">
                          <a:latin typeface="Meiryo UI" panose="020B0604030504040204" pitchFamily="50" charset="-128"/>
                          <a:ea typeface="Meiryo UI" panose="020B0604030504040204" pitchFamily="50" charset="-128"/>
                        </a:rPr>
                        <a:t>NO.</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分野</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取り組み事例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b="1" kern="1200" dirty="0">
                          <a:solidFill>
                            <a:schemeClr val="lt1"/>
                          </a:solidFill>
                          <a:latin typeface="Meiryo UI" panose="020B0604030504040204" pitchFamily="50" charset="-128"/>
                          <a:ea typeface="Meiryo UI" panose="020B0604030504040204" pitchFamily="50" charset="-128"/>
                          <a:cs typeface="+mn-cs"/>
                        </a:rPr>
                        <a:t>期待できる効果</a:t>
                      </a:r>
                      <a:endParaRPr kumimoji="1" lang="ja-JP" altLang="en-US"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541092"/>
                  </a:ext>
                </a:extLst>
              </a:tr>
              <a:tr h="820752">
                <a:tc>
                  <a:txBody>
                    <a:bodyPr/>
                    <a:lstStyle/>
                    <a:p>
                      <a:pPr algn="l"/>
                      <a:r>
                        <a:rPr kumimoji="1" lang="ja-JP" altLang="en-US" sz="1200" dirty="0">
                          <a:latin typeface="Meiryo UI" panose="020B0604030504040204" pitchFamily="50" charset="-128"/>
                          <a:ea typeface="Meiryo UI" panose="020B0604030504040204" pitchFamily="50" charset="-128"/>
                        </a:rPr>
                        <a:t>１</a:t>
                      </a:r>
                      <a:endParaRPr kumimoji="1" lang="en-US" altLang="ja-JP" sz="1200" dirty="0">
                        <a:latin typeface="Meiryo UI" panose="020B0604030504040204" pitchFamily="50" charset="-128"/>
                        <a:ea typeface="Meiryo UI" panose="020B0604030504040204" pitchFamily="50" charset="-128"/>
                      </a:endParaRPr>
                    </a:p>
                    <a:p>
                      <a:pPr algn="l"/>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河川</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ja-JP" altLang="en-US" sz="1200" dirty="0">
                          <a:latin typeface="Meiryo UI" panose="020B0604030504040204" pitchFamily="50" charset="-128"/>
                          <a:ea typeface="Meiryo UI" panose="020B0604030504040204" pitchFamily="50" charset="-128"/>
                        </a:rPr>
                        <a:t>〇ダムや遊水池などの管理施設の遠隔制御、ＡＩ自動制御等の併用に対応し</a:t>
                      </a:r>
                      <a:endParaRPr lang="en-US" altLang="ja-JP" sz="1200" dirty="0">
                        <a:latin typeface="Meiryo UI" panose="020B0604030504040204" pitchFamily="50" charset="-128"/>
                        <a:ea typeface="Meiryo UI" panose="020B0604030504040204" pitchFamily="50" charset="-128"/>
                      </a:endParaRPr>
                    </a:p>
                    <a:p>
                      <a:pPr algn="l"/>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た高度な施設制御の技術研究開発が進められている。 </a:t>
                      </a:r>
                      <a:endParaRPr lang="en-US" altLang="ja-JP" sz="1200" dirty="0">
                        <a:latin typeface="Meiryo UI" panose="020B0604030504040204" pitchFamily="50" charset="-128"/>
                        <a:ea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rPr>
                        <a:t>〇雨量、河川水位等の予測値に基づく自動制御等を行うためのＡＩ活用等の</a:t>
                      </a:r>
                      <a:endParaRPr lang="en-US" altLang="ja-JP" sz="1200" dirty="0">
                        <a:latin typeface="Meiryo UI" panose="020B0604030504040204" pitchFamily="50" charset="-128"/>
                        <a:ea typeface="Meiryo UI" panose="020B0604030504040204" pitchFamily="50" charset="-128"/>
                      </a:endParaRPr>
                    </a:p>
                    <a:p>
                      <a:pPr algn="l"/>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技術研究開発が進められている。</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　操作員の人員不足や浅い年数の経</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験者への対応</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42266237"/>
                  </a:ext>
                </a:extLst>
              </a:tr>
              <a:tr h="835591">
                <a:tc>
                  <a:txBody>
                    <a:bodyPr/>
                    <a:lstStyle/>
                    <a:p>
                      <a:pPr algn="l"/>
                      <a:r>
                        <a:rPr kumimoji="1" lang="en-US" altLang="ja-JP" sz="1200" dirty="0">
                          <a:latin typeface="Meiryo UI" panose="020B0604030504040204" pitchFamily="50" charset="-128"/>
                          <a:ea typeface="Meiryo UI" panose="020B0604030504040204" pitchFamily="50" charset="-128"/>
                        </a:rPr>
                        <a:t>2</a:t>
                      </a:r>
                    </a:p>
                    <a:p>
                      <a:pPr algn="l"/>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河川</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sz="1200" dirty="0">
                          <a:latin typeface="Meiryo UI" panose="020B0604030504040204" pitchFamily="50" charset="-128"/>
                          <a:ea typeface="Meiryo UI" panose="020B0604030504040204" pitchFamily="50" charset="-128"/>
                        </a:rPr>
                        <a:t>水門の開閉装置に振動センサーを取り付け、運転時のデータ収集と診断を実施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することで、</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機器の劣化状態の把握ができ適切な整備・更新時期を判断、提示　</a:t>
                      </a:r>
                      <a:endPar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する。</a:t>
                      </a:r>
                      <a:endPar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また、</a:t>
                      </a:r>
                      <a:r>
                        <a:rPr kumimoji="1" lang="en-US" altLang="ja-JP" sz="1200" b="0" i="0" u="none" strike="noStrike" kern="1200" baseline="0" dirty="0">
                          <a:solidFill>
                            <a:schemeClr val="dk1"/>
                          </a:solidFill>
                          <a:latin typeface="Meiryo UI" panose="020B0604030504040204" pitchFamily="50" charset="-128"/>
                          <a:ea typeface="Meiryo UI" panose="020B0604030504040204" pitchFamily="50" charset="-128"/>
                          <a:cs typeface="+mn-cs"/>
                        </a:rPr>
                        <a:t>WEB</a:t>
                      </a:r>
                      <a:r>
                        <a:rPr kumimoji="1" lang="ja-JP" altLang="en-US" sz="1200" b="0" i="0" u="none" strike="noStrike" kern="1200" baseline="0" dirty="0">
                          <a:solidFill>
                            <a:schemeClr val="dk1"/>
                          </a:solidFill>
                          <a:latin typeface="Meiryo UI" panose="020B0604030504040204" pitchFamily="50" charset="-128"/>
                          <a:ea typeface="Meiryo UI" panose="020B0604030504040204" pitchFamily="50" charset="-128"/>
                          <a:cs typeface="+mn-cs"/>
                        </a:rPr>
                        <a:t>ブラウザー上で、データの確認ができるため、確認場所の制約がない。</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　省人化と整備・更新の適切なタイミン</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グの提案。　　　　　　</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60888507"/>
                  </a:ext>
                </a:extLst>
              </a:tr>
              <a:tr h="374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共通</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アナログ計器前にカメラを設置し、</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アプリにより異常値を判断の上で警報を発報。</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遠隔監視が可能となる。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indent="0" algn="l" defTabSz="0">
                        <a:buFont typeface="+mj-lt"/>
                        <a:buNone/>
                        <a:tabLst>
                          <a:tab pos="0" algn="l"/>
                          <a:tab pos="269875" algn="l"/>
                          <a:tab pos="357188" algn="l"/>
                          <a:tab pos="541338" algn="l"/>
                          <a:tab pos="803275" algn="l"/>
                        </a:tabLst>
                      </a:pPr>
                      <a:endParaRPr kumimoji="1" lang="en-US" altLang="ja-JP" sz="1200" kern="0" baseline="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0750827"/>
                  </a:ext>
                </a:extLst>
              </a:tr>
              <a:tr h="549917">
                <a:tc>
                  <a:txBody>
                    <a:bodyPr/>
                    <a:lstStyle/>
                    <a:p>
                      <a:pPr algn="l"/>
                      <a:r>
                        <a:rPr kumimoji="1" lang="en-US" altLang="ja-JP" sz="1200" dirty="0">
                          <a:latin typeface="Meiryo UI" panose="020B0604030504040204" pitchFamily="50" charset="-128"/>
                          <a:ea typeface="Meiryo UI" panose="020B0604030504040204" pitchFamily="50" charset="-128"/>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共通</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アナログ計器のデータをスマホにて撮影し、画像データから計器の数値をデータ化し電子フォーマットに自動で記録。</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異常値を感知した場合は、警報を発報し管理者に通知を行う。</a:t>
                      </a:r>
                      <a:endParaRPr kumimoji="1" lang="en-US" altLang="ja-JP" sz="120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kumimoji="1" lang="ja-JP" altLang="en-US" sz="1200" dirty="0">
                          <a:latin typeface="Meiryo UI" panose="020B0604030504040204" pitchFamily="50" charset="-128"/>
                          <a:ea typeface="Meiryo UI" panose="020B0604030504040204" pitchFamily="50" charset="-128"/>
                        </a:rPr>
                        <a:t>　点検にかける時間の削減と、記録書</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作成の労力を削減</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93674972"/>
                  </a:ext>
                </a:extLst>
              </a:tr>
              <a:tr h="655195">
                <a:tc>
                  <a:txBody>
                    <a:bodyPr/>
                    <a:lstStyle/>
                    <a:p>
                      <a:pPr algn="ctr"/>
                      <a:r>
                        <a:rPr kumimoji="1" lang="en-US" altLang="ja-JP" sz="1200" dirty="0">
                          <a:latin typeface="Meiryo UI" panose="020B0604030504040204" pitchFamily="50" charset="-128"/>
                          <a:ea typeface="Meiryo UI" panose="020B0604030504040204" pitchFamily="50" charset="-128"/>
                        </a:rPr>
                        <a:t>5</a:t>
                      </a:r>
                    </a:p>
                    <a:p>
                      <a:pPr algn="ct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共通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sz="1200" dirty="0">
                          <a:latin typeface="Meiryo UI" panose="020B0604030504040204" pitchFamily="50" charset="-128"/>
                          <a:ea typeface="Meiryo UI" panose="020B0604030504040204" pitchFamily="50" charset="-128"/>
                        </a:rPr>
                        <a:t>ドローンを用いた画像解析などを行い、劣化診断を行う。</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kumimoji="1" lang="ja-JP" altLang="en-US" sz="1200" kern="1200" dirty="0">
                          <a:solidFill>
                            <a:schemeClr val="dk1"/>
                          </a:solidFill>
                          <a:latin typeface="Meiryo UI" panose="020B0604030504040204" pitchFamily="50" charset="-128"/>
                          <a:ea typeface="Meiryo UI" panose="020B0604030504040204" pitchFamily="50" charset="-128"/>
                          <a:cs typeface="+mn-cs"/>
                        </a:rPr>
                        <a:t>点検時間等の省力化や高所等への点検が可能</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33820869"/>
                  </a:ext>
                </a:extLst>
              </a:tr>
            </a:tbl>
          </a:graphicData>
        </a:graphic>
      </p:graphicFrame>
      <p:sp>
        <p:nvSpPr>
          <p:cNvPr id="4" name="四角形: 角を丸くする 3">
            <a:extLst>
              <a:ext uri="{FF2B5EF4-FFF2-40B4-BE49-F238E27FC236}">
                <a16:creationId xmlns:a16="http://schemas.microsoft.com/office/drawing/2014/main" id="{45172FB5-EC5F-499A-8F66-3FE0D63B91A9}"/>
              </a:ext>
            </a:extLst>
          </p:cNvPr>
          <p:cNvSpPr/>
          <p:nvPr/>
        </p:nvSpPr>
        <p:spPr>
          <a:xfrm>
            <a:off x="3934416" y="962147"/>
            <a:ext cx="2179320" cy="259080"/>
          </a:xfrm>
          <a:prstGeom prst="roundRect">
            <a:avLst/>
          </a:prstGeom>
          <a:solidFill>
            <a:srgbClr val="FBFEDA">
              <a:alpha val="95000"/>
            </a:srgbClr>
          </a:solidFill>
          <a:ln>
            <a:solidFill>
              <a:schemeClr val="accent1">
                <a:shade val="50000"/>
                <a:shade val="75000"/>
                <a:satMod val="125000"/>
                <a:lumMod val="75000"/>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en-US" altLang="ja-JP" sz="14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第１回設備部会の提案</a:t>
            </a:r>
            <a:endParaRPr kumimoji="1" lang="ja-JP" altLang="en-US" sz="1400" dirty="0">
              <a:solidFill>
                <a:schemeClr val="tx1"/>
              </a:solidFill>
            </a:endParaRPr>
          </a:p>
        </p:txBody>
      </p:sp>
      <p:sp>
        <p:nvSpPr>
          <p:cNvPr id="19" name="テキスト ボックス 18">
            <a:extLst>
              <a:ext uri="{FF2B5EF4-FFF2-40B4-BE49-F238E27FC236}">
                <a16:creationId xmlns:a16="http://schemas.microsoft.com/office/drawing/2014/main" id="{683A6F6B-A176-4E86-85F1-7627AC993EF8}"/>
              </a:ext>
            </a:extLst>
          </p:cNvPr>
          <p:cNvSpPr txBox="1"/>
          <p:nvPr/>
        </p:nvSpPr>
        <p:spPr>
          <a:xfrm>
            <a:off x="333051" y="5815936"/>
            <a:ext cx="1999471" cy="307777"/>
          </a:xfrm>
          <a:prstGeom prst="rect">
            <a:avLst/>
          </a:prstGeom>
          <a:noFill/>
        </p:spPr>
        <p:txBody>
          <a:bodyPr wrap="square">
            <a:spAutoFit/>
          </a:bodyPr>
          <a:lstStyle/>
          <a:p>
            <a:pPr algn="l"/>
            <a:r>
              <a:rPr lang="ja-JP" altLang="en-US" sz="1400" dirty="0">
                <a:latin typeface="Meiryo UI" panose="020B0604030504040204" pitchFamily="50" charset="-128"/>
                <a:ea typeface="Meiryo UI" panose="020B0604030504040204" pitchFamily="50" charset="-128"/>
              </a:rPr>
              <a:t>〇取り組み方針</a:t>
            </a:r>
            <a:endParaRPr lang="en-US" altLang="ja-JP" sz="1400" dirty="0">
              <a:latin typeface="Meiryo UI" panose="020B0604030504040204" pitchFamily="50" charset="-128"/>
              <a:ea typeface="Meiryo UI" panose="020B0604030504040204" pitchFamily="50" charset="-128"/>
            </a:endParaRPr>
          </a:p>
        </p:txBody>
      </p:sp>
      <p:sp>
        <p:nvSpPr>
          <p:cNvPr id="13" name="スライド番号プレースホルダー 3">
            <a:extLst>
              <a:ext uri="{FF2B5EF4-FFF2-40B4-BE49-F238E27FC236}">
                <a16:creationId xmlns:a16="http://schemas.microsoft.com/office/drawing/2014/main" id="{5E31A8E7-4B1B-445F-9922-3ED0AA85B03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16</a:t>
            </a:fld>
            <a:endParaRPr lang="ja-JP" altLang="en-US" dirty="0"/>
          </a:p>
        </p:txBody>
      </p:sp>
      <p:sp>
        <p:nvSpPr>
          <p:cNvPr id="5" name="テキスト ボックス 4">
            <a:extLst>
              <a:ext uri="{FF2B5EF4-FFF2-40B4-BE49-F238E27FC236}">
                <a16:creationId xmlns:a16="http://schemas.microsoft.com/office/drawing/2014/main" id="{ABC2D116-5DC3-8022-AA79-C886614521A2}"/>
              </a:ext>
            </a:extLst>
          </p:cNvPr>
          <p:cNvSpPr txBox="1"/>
          <p:nvPr/>
        </p:nvSpPr>
        <p:spPr>
          <a:xfrm>
            <a:off x="7886700" y="10772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
        <p:nvSpPr>
          <p:cNvPr id="6" name="テキスト ボックス 5">
            <a:extLst>
              <a:ext uri="{FF2B5EF4-FFF2-40B4-BE49-F238E27FC236}">
                <a16:creationId xmlns:a16="http://schemas.microsoft.com/office/drawing/2014/main" id="{B600BD57-F9BF-4473-8598-C936D0C40CC4}"/>
              </a:ext>
            </a:extLst>
          </p:cNvPr>
          <p:cNvSpPr txBox="1"/>
          <p:nvPr/>
        </p:nvSpPr>
        <p:spPr>
          <a:xfrm>
            <a:off x="6720961" y="4297232"/>
            <a:ext cx="1676400" cy="461665"/>
          </a:xfrm>
          <a:prstGeom prst="rect">
            <a:avLst/>
          </a:prstGeom>
          <a:noFill/>
        </p:spPr>
        <p:txBody>
          <a:bodyPr wrap="square" rtlCol="0">
            <a:spAutoFit/>
          </a:bodyPr>
          <a:lstStyle/>
          <a:p>
            <a:r>
              <a:rPr kumimoji="1" lang="ja-JP" altLang="en-US" sz="1200" kern="0" baseline="0" dirty="0">
                <a:latin typeface="Meiryo UI" panose="020B0604030504040204" pitchFamily="50" charset="-128"/>
                <a:ea typeface="Meiryo UI" panose="020B0604030504040204" pitchFamily="50" charset="-128"/>
              </a:rPr>
              <a:t>人員の省力化</a:t>
            </a:r>
            <a:endParaRPr kumimoji="1" lang="en-US" altLang="ja-JP" sz="1200" kern="0" baseline="0" dirty="0">
              <a:latin typeface="Meiryo UI" panose="020B0604030504040204" pitchFamily="50" charset="-128"/>
              <a:ea typeface="Meiryo UI" panose="020B0604030504040204" pitchFamily="50" charset="-128"/>
            </a:endParaRPr>
          </a:p>
          <a:p>
            <a:endParaRPr kumimoji="1" lang="ja-JP" altLang="en-US" sz="1200" dirty="0"/>
          </a:p>
        </p:txBody>
      </p:sp>
    </p:spTree>
    <p:extLst>
      <p:ext uri="{BB962C8B-B14F-4D97-AF65-F5344CB8AC3E}">
        <p14:creationId xmlns:p14="http://schemas.microsoft.com/office/powerpoint/2010/main" val="1718797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11368BAC-E298-B2B0-B782-7F4FD1D97552}"/>
              </a:ext>
            </a:extLst>
          </p:cNvPr>
          <p:cNvSpPr/>
          <p:nvPr/>
        </p:nvSpPr>
        <p:spPr>
          <a:xfrm>
            <a:off x="6361814" y="642212"/>
            <a:ext cx="2438400" cy="660413"/>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20000"/>
                  <a:lumOff val="80000"/>
                </a:schemeClr>
              </a:gs>
            </a:gsLst>
            <a:path path="circle">
              <a:fillToRect l="20000" t="10000" r="20000" b="60000"/>
            </a:path>
          </a:gradFill>
          <a:ln cmpd="db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〇＝取り組みを継続</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a:p>
            <a:r>
              <a:rPr lang="ja-JP" altLang="en-US" dirty="0">
                <a:solidFill>
                  <a:schemeClr val="accent6">
                    <a:lumMod val="75000"/>
                  </a:schemeClr>
                </a:solidFill>
                <a:latin typeface="Meiryo UI" panose="020B0604030504040204" pitchFamily="50" charset="-128"/>
                <a:ea typeface="Meiryo UI" panose="020B0604030504040204" pitchFamily="50" charset="-128"/>
              </a:rPr>
              <a:t>△＝改善点あり。</a:t>
            </a:r>
            <a:endParaRPr kumimoji="1" lang="ja-JP" altLang="en-US" dirty="0">
              <a:solidFill>
                <a:schemeClr val="accent6">
                  <a:lumMod val="75000"/>
                </a:scheme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　共通課題の検証（公園設備）</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86" name="テキスト ボックス 1085">
            <a:extLst>
              <a:ext uri="{FF2B5EF4-FFF2-40B4-BE49-F238E27FC236}">
                <a16:creationId xmlns:a16="http://schemas.microsoft.com/office/drawing/2014/main" id="{22A14C9F-E075-43C8-2224-624FE6175C2D}"/>
              </a:ext>
            </a:extLst>
          </p:cNvPr>
          <p:cNvSpPr txBox="1"/>
          <p:nvPr/>
        </p:nvSpPr>
        <p:spPr>
          <a:xfrm>
            <a:off x="579475" y="824827"/>
            <a:ext cx="2020186" cy="461665"/>
          </a:xfrm>
          <a:prstGeom prst="rect">
            <a:avLst/>
          </a:prstGeom>
          <a:noFill/>
          <a:ln w="19050">
            <a:noFill/>
          </a:ln>
        </p:spPr>
        <p:txBody>
          <a:bodyPr wrap="square" rtlCol="0">
            <a:spAutoFit/>
          </a:bodyPr>
          <a:lstStyle/>
          <a:p>
            <a:r>
              <a:rPr lang="ja-JP" altLang="en-US" sz="2400" b="1" dirty="0">
                <a:solidFill>
                  <a:srgbClr val="FF0000"/>
                </a:solidFill>
                <a:latin typeface="Meiryo UI" pitchFamily="50" charset="-128"/>
                <a:ea typeface="Meiryo UI" pitchFamily="50" charset="-128"/>
                <a:cs typeface="Meiryo UI" pitchFamily="50" charset="-128"/>
              </a:rPr>
              <a:t>〇評　価</a:t>
            </a: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表 12">
            <a:extLst>
              <a:ext uri="{FF2B5EF4-FFF2-40B4-BE49-F238E27FC236}">
                <a16:creationId xmlns:a16="http://schemas.microsoft.com/office/drawing/2014/main" id="{01194446-EE74-1067-E647-21749898F915}"/>
              </a:ext>
            </a:extLst>
          </p:cNvPr>
          <p:cNvGraphicFramePr>
            <a:graphicFrameLocks noGrp="1"/>
          </p:cNvGraphicFramePr>
          <p:nvPr>
            <p:extLst>
              <p:ext uri="{D42A27DB-BD31-4B8C-83A1-F6EECF244321}">
                <p14:modId xmlns:p14="http://schemas.microsoft.com/office/powerpoint/2010/main" val="706067780"/>
              </p:ext>
            </p:extLst>
          </p:nvPr>
        </p:nvGraphicFramePr>
        <p:xfrm>
          <a:off x="579475" y="1373931"/>
          <a:ext cx="8234916" cy="5034681"/>
        </p:xfrm>
        <a:graphic>
          <a:graphicData uri="http://schemas.openxmlformats.org/drawingml/2006/table">
            <a:tbl>
              <a:tblPr firstRow="1" bandRow="1">
                <a:tableStyleId>{7DF18680-E054-41AD-8BC1-D1AEF772440D}</a:tableStyleId>
              </a:tblPr>
              <a:tblGrid>
                <a:gridCol w="516553">
                  <a:extLst>
                    <a:ext uri="{9D8B030D-6E8A-4147-A177-3AD203B41FA5}">
                      <a16:colId xmlns:a16="http://schemas.microsoft.com/office/drawing/2014/main" val="1368352913"/>
                    </a:ext>
                  </a:extLst>
                </a:gridCol>
                <a:gridCol w="2322341">
                  <a:extLst>
                    <a:ext uri="{9D8B030D-6E8A-4147-A177-3AD203B41FA5}">
                      <a16:colId xmlns:a16="http://schemas.microsoft.com/office/drawing/2014/main" val="1301476444"/>
                    </a:ext>
                  </a:extLst>
                </a:gridCol>
                <a:gridCol w="4380614">
                  <a:extLst>
                    <a:ext uri="{9D8B030D-6E8A-4147-A177-3AD203B41FA5}">
                      <a16:colId xmlns:a16="http://schemas.microsoft.com/office/drawing/2014/main" val="787894871"/>
                    </a:ext>
                  </a:extLst>
                </a:gridCol>
                <a:gridCol w="1015408">
                  <a:extLst>
                    <a:ext uri="{9D8B030D-6E8A-4147-A177-3AD203B41FA5}">
                      <a16:colId xmlns:a16="http://schemas.microsoft.com/office/drawing/2014/main" val="1209920623"/>
                    </a:ext>
                  </a:extLst>
                </a:gridCol>
              </a:tblGrid>
              <a:tr h="307436">
                <a:tc>
                  <a:txBody>
                    <a:bodyPr/>
                    <a:lstStyle/>
                    <a:p>
                      <a:r>
                        <a:rPr kumimoji="1" lang="en-US" altLang="ja-JP" sz="1200" dirty="0">
                          <a:latin typeface="Meiryo UI" panose="020B0604030504040204" pitchFamily="50" charset="-128"/>
                          <a:ea typeface="Meiryo UI" panose="020B0604030504040204" pitchFamily="50" charset="-128"/>
                        </a:rPr>
                        <a:t>NO.</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項　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評　価</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結果</a:t>
                      </a:r>
                    </a:p>
                  </a:txBody>
                  <a:tcPr anchor="ctr"/>
                </a:tc>
                <a:extLst>
                  <a:ext uri="{0D108BD9-81ED-4DB2-BD59-A6C34878D82A}">
                    <a16:rowId xmlns:a16="http://schemas.microsoft.com/office/drawing/2014/main" val="1610481886"/>
                  </a:ext>
                </a:extLst>
              </a:tr>
              <a:tr h="911019">
                <a:tc>
                  <a:txBody>
                    <a:bodyPr/>
                    <a:lstStyle/>
                    <a:p>
                      <a:pPr algn="ct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1</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a:ea typeface="Meiryo UI"/>
                          <a:cs typeface="+mn-cs"/>
                        </a:rPr>
                        <a:t>点検頻度、損傷等級区分、健全度評価</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公園設備は、耐用年数を加味した</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A</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D</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の４段階にて健全度の評価を実施しており、健全度の低い</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D</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以下の設備は、速やかに使用停止等の対応を図ることとして健全度評価からは除外している。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518172725"/>
                  </a:ext>
                </a:extLst>
              </a:tr>
              <a:tr h="1852665">
                <a:tc>
                  <a:txBody>
                    <a:bodyPr/>
                    <a:lstStyle/>
                    <a:p>
                      <a:pPr algn="ct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2</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lang="ja-JP" altLang="en-US" sz="1200" b="1" dirty="0">
                          <a:solidFill>
                            <a:schemeClr val="accent6">
                              <a:lumMod val="75000"/>
                            </a:schemeClr>
                          </a:solidFill>
                          <a:latin typeface="Meiryo UI"/>
                          <a:ea typeface="Meiryo UI"/>
                        </a:rPr>
                        <a:t>目標管理水準と維持管理手法</a:t>
                      </a:r>
                      <a:endParaRPr lang="en-US" altLang="ja-JP" sz="1200" b="1" dirty="0">
                        <a:solidFill>
                          <a:schemeClr val="accent6">
                            <a:lumMod val="75000"/>
                          </a:schemeClr>
                        </a:solidFill>
                        <a:latin typeface="Meiryo UI"/>
                        <a:ea typeface="Meiryo UI"/>
                      </a:endParaRPr>
                    </a:p>
                    <a:p>
                      <a:r>
                        <a:rPr kumimoji="1" lang="ja-JP" altLang="en-US" sz="1200" b="1" dirty="0">
                          <a:solidFill>
                            <a:schemeClr val="accent6">
                              <a:lumMod val="75000"/>
                            </a:schemeClr>
                          </a:solidFill>
                          <a:latin typeface="Meiryo UI"/>
                          <a:ea typeface="Meiryo UI"/>
                        </a:rPr>
                        <a:t>（状態監視型、時間計画型等）</a:t>
                      </a:r>
                      <a:endParaRPr kumimoji="1" lang="ja-JP" altLang="en-US" sz="1200" dirty="0">
                        <a:solidFill>
                          <a:schemeClr val="accent6">
                            <a:lumMod val="75000"/>
                          </a:schemeClr>
                        </a:solidFill>
                      </a:endParaRPr>
                    </a:p>
                  </a:txBody>
                  <a:tcPr anchor="ctr"/>
                </a:tc>
                <a:tc>
                  <a:txBody>
                    <a:bodyPr/>
                    <a:lstStyle/>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目標管理水準は、４段階の内の上位から２段階目の</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B</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として、指定管理者による点検等により、適切な機能維持を行っている。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排水等ポンプ設備については、利用者の安全、衛生上の重要度を鑑みて常に状態を監視しつつ、目標寿命の設定年数にて更新を行う時間計画型の管理を行っている。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親水設備については、設備の状態を監視しつつ機能維持に努め、快適なやすらぎ空間の維持を行っている。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電気設備は、状態監視が難しいため、定期的に更新を行う時間計画型の管理を行い機能維持を行っている。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10268384"/>
                  </a:ext>
                </a:extLst>
              </a:tr>
              <a:tr h="695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3</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accent6">
                              <a:lumMod val="75000"/>
                            </a:schemeClr>
                          </a:solidFill>
                          <a:latin typeface="Meiryo UI"/>
                          <a:ea typeface="Meiryo UI"/>
                        </a:rPr>
                        <a:t>重点化指標（優先順位付け）</a:t>
                      </a:r>
                      <a:endParaRPr kumimoji="1" lang="ja-JP" altLang="en-US" sz="1200" dirty="0">
                        <a:solidFill>
                          <a:schemeClr val="accent6">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設備毎の優先順位付けは、健全度の評価と社会的影響度を掛け合わせ優先順位の整理を実施している。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1714950638"/>
                  </a:ext>
                </a:extLst>
              </a:tr>
              <a:tr h="1267613">
                <a:tc>
                  <a:txBody>
                    <a:bodyPr/>
                    <a:lstStyle/>
                    <a:p>
                      <a:pPr algn="ctr"/>
                      <a:r>
                        <a:rPr kumimoji="1" lang="en-US" altLang="ja-JP" sz="1200" b="1" dirty="0">
                          <a:solidFill>
                            <a:schemeClr val="accent6">
                              <a:lumMod val="75000"/>
                            </a:schemeClr>
                          </a:solidFill>
                          <a:latin typeface="Meiryo UI" panose="020B0604030504040204" pitchFamily="50" charset="-128"/>
                          <a:ea typeface="Meiryo UI" panose="020B0604030504040204" pitchFamily="50" charset="-128"/>
                        </a:rPr>
                        <a:t>4</a:t>
                      </a:r>
                      <a:endParaRPr kumimoji="1" lang="ja-JP" altLang="en-US" sz="1200" b="1"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b="1" kern="1200" dirty="0">
                          <a:solidFill>
                            <a:schemeClr val="accent6">
                              <a:lumMod val="75000"/>
                            </a:schemeClr>
                          </a:solidFill>
                          <a:latin typeface="Meiryo UI" panose="020B0604030504040204" pitchFamily="50" charset="-128"/>
                          <a:ea typeface="Meiryo UI" panose="020B0604030504040204" pitchFamily="50" charset="-128"/>
                          <a:cs typeface="+mn-cs"/>
                        </a:rPr>
                        <a:t>更新判定フロー</a:t>
                      </a: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更新判定では物理的要因に基づく更新等の判定の前に、法基準の変更や排水機能の見直しなどを考慮した社会的要因や部品供給の状況や設備の陳腐化などを考慮した機能的な要因に基づく設備更新などの必要性を確認することとしている。</a:t>
                      </a:r>
                      <a:endParaRPr kumimoji="1" lang="en-US" altLang="ja-JP" sz="1200" dirty="0">
                        <a:solidFill>
                          <a:schemeClr val="accent6">
                            <a:lumMod val="7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物理的要因による判断では、長寿命化を図る上で、</a:t>
                      </a:r>
                      <a:r>
                        <a:rPr kumimoji="1" lang="en-US" altLang="ja-JP" sz="1200" dirty="0">
                          <a:solidFill>
                            <a:schemeClr val="accent6">
                              <a:lumMod val="75000"/>
                            </a:schemeClr>
                          </a:solidFill>
                          <a:latin typeface="Meiryo UI" panose="020B0604030504040204" pitchFamily="50" charset="-128"/>
                          <a:ea typeface="Meiryo UI" panose="020B0604030504040204" pitchFamily="50" charset="-128"/>
                        </a:rPr>
                        <a:t>LCC</a:t>
                      </a:r>
                      <a:r>
                        <a:rPr kumimoji="1" lang="ja-JP" altLang="en-US" sz="1200" dirty="0">
                          <a:solidFill>
                            <a:schemeClr val="accent6">
                              <a:lumMod val="75000"/>
                            </a:schemeClr>
                          </a:solidFill>
                          <a:latin typeface="Meiryo UI" panose="020B0604030504040204" pitchFamily="50" charset="-128"/>
                          <a:ea typeface="Meiryo UI" panose="020B0604030504040204" pitchFamily="50" charset="-128"/>
                        </a:rPr>
                        <a:t>比較などを行い、補修、更新の検討を行うこととしている。</a:t>
                      </a:r>
                    </a:p>
                  </a:txBody>
                  <a:tcPr anchor="ctr"/>
                </a:tc>
                <a:tc>
                  <a:txBody>
                    <a:bodyPr/>
                    <a:lstStyle/>
                    <a:p>
                      <a:pPr algn="ctr"/>
                      <a:r>
                        <a:rPr kumimoji="1" lang="ja-JP" altLang="en-US" sz="2000" dirty="0">
                          <a:solidFill>
                            <a:schemeClr val="accent6">
                              <a:lumMod val="75000"/>
                            </a:schemeClr>
                          </a:solidFill>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3012228867"/>
                  </a:ext>
                </a:extLst>
              </a:tr>
            </a:tbl>
          </a:graphicData>
        </a:graphic>
      </p:graphicFrame>
      <p:sp>
        <p:nvSpPr>
          <p:cNvPr id="16" name="四角形: 角を丸くする 15">
            <a:extLst>
              <a:ext uri="{FF2B5EF4-FFF2-40B4-BE49-F238E27FC236}">
                <a16:creationId xmlns:a16="http://schemas.microsoft.com/office/drawing/2014/main" id="{6F595DFF-F017-5B64-1245-F39579DCF031}"/>
              </a:ext>
            </a:extLst>
          </p:cNvPr>
          <p:cNvSpPr/>
          <p:nvPr/>
        </p:nvSpPr>
        <p:spPr>
          <a:xfrm>
            <a:off x="5564372" y="780896"/>
            <a:ext cx="723014" cy="291429"/>
          </a:xfrm>
          <a:prstGeom prst="roundRect">
            <a:avLst/>
          </a:prstGeom>
          <a:gradFill>
            <a:gsLst>
              <a:gs pos="0">
                <a:schemeClr val="accent5">
                  <a:lumMod val="20000"/>
                  <a:lumOff val="80000"/>
                </a:schemeClr>
              </a:gs>
              <a:gs pos="60000">
                <a:schemeClr val="bg2">
                  <a:tint val="95000"/>
                  <a:shade val="100000"/>
                  <a:satMod val="130000"/>
                  <a:lumMod val="130000"/>
                </a:schemeClr>
              </a:gs>
              <a:gs pos="100000">
                <a:schemeClr val="accent5">
                  <a:lumMod val="40000"/>
                  <a:lumOff val="6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6">
                    <a:lumMod val="75000"/>
                  </a:schemeClr>
                </a:solidFill>
                <a:latin typeface="Meiryo UI" panose="020B0604030504040204" pitchFamily="50" charset="-128"/>
                <a:ea typeface="Meiryo UI" panose="020B0604030504040204" pitchFamily="50" charset="-128"/>
              </a:rPr>
              <a:t>凡例</a:t>
            </a:r>
            <a:endParaRPr kumimoji="1" lang="en-US" altLang="ja-JP"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B89430E2-4EA9-496F-965F-60EE376BF07A}"/>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43</a:t>
            </a:fld>
            <a:endParaRPr lang="ja-JP" altLang="en-US" dirty="0"/>
          </a:p>
        </p:txBody>
      </p:sp>
      <p:sp>
        <p:nvSpPr>
          <p:cNvPr id="2" name="テキスト ボックス 1">
            <a:extLst>
              <a:ext uri="{FF2B5EF4-FFF2-40B4-BE49-F238E27FC236}">
                <a16:creationId xmlns:a16="http://schemas.microsoft.com/office/drawing/2014/main" id="{6F82770A-7E0F-5C65-C240-1030053A1779}"/>
              </a:ext>
            </a:extLst>
          </p:cNvPr>
          <p:cNvSpPr txBox="1"/>
          <p:nvPr/>
        </p:nvSpPr>
        <p:spPr>
          <a:xfrm>
            <a:off x="7886700" y="9027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899089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第１回全体検討部会を踏まえた検討（全事業分野）</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0" name="グループ化 9">
            <a:extLst>
              <a:ext uri="{FF2B5EF4-FFF2-40B4-BE49-F238E27FC236}">
                <a16:creationId xmlns:a16="http://schemas.microsoft.com/office/drawing/2014/main" id="{A32B44B5-7B54-4056-B18D-C839FBC75543}"/>
              </a:ext>
            </a:extLst>
          </p:cNvPr>
          <p:cNvGrpSpPr/>
          <p:nvPr/>
        </p:nvGrpSpPr>
        <p:grpSpPr>
          <a:xfrm>
            <a:off x="493663" y="1571379"/>
            <a:ext cx="8364090" cy="1855242"/>
            <a:chOff x="309033" y="695733"/>
            <a:chExt cx="7442102" cy="1122162"/>
          </a:xfrm>
        </p:grpSpPr>
        <p:sp>
          <p:nvSpPr>
            <p:cNvPr id="11" name="正方形/長方形 10">
              <a:extLst>
                <a:ext uri="{FF2B5EF4-FFF2-40B4-BE49-F238E27FC236}">
                  <a16:creationId xmlns:a16="http://schemas.microsoft.com/office/drawing/2014/main" id="{9F6A3174-C85C-4509-B4A3-F5782B97DE49}"/>
                </a:ext>
              </a:extLst>
            </p:cNvPr>
            <p:cNvSpPr/>
            <p:nvPr/>
          </p:nvSpPr>
          <p:spPr>
            <a:xfrm>
              <a:off x="309033" y="711223"/>
              <a:ext cx="7442102" cy="993913"/>
            </a:xfrm>
            <a:prstGeom prst="rect">
              <a:avLst/>
            </a:prstGeom>
            <a:gradFill>
              <a:gsLst>
                <a:gs pos="94000">
                  <a:schemeClr val="bg1"/>
                </a:gs>
                <a:gs pos="51000">
                  <a:schemeClr val="accent5">
                    <a:lumMod val="5000"/>
                    <a:lumOff val="95000"/>
                  </a:schemeClr>
                </a:gs>
                <a:gs pos="3000">
                  <a:schemeClr val="accent5">
                    <a:lumMod val="20000"/>
                    <a:lumOff val="80000"/>
                  </a:schemeClr>
                </a:gs>
                <a:gs pos="100000">
                  <a:schemeClr val="accent5">
                    <a:lumMod val="45000"/>
                    <a:lumOff val="55000"/>
                  </a:schemeClr>
                </a:gs>
                <a:gs pos="100000">
                  <a:schemeClr val="bg1"/>
                </a:gs>
              </a:gsLst>
              <a:lin ang="5400000" scaled="1"/>
            </a:gradFill>
            <a:ln w="254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ndParaRPr>
            </a:p>
          </p:txBody>
        </p:sp>
        <p:sp>
          <p:nvSpPr>
            <p:cNvPr id="12" name="テキスト ボックス 11">
              <a:extLst>
                <a:ext uri="{FF2B5EF4-FFF2-40B4-BE49-F238E27FC236}">
                  <a16:creationId xmlns:a16="http://schemas.microsoft.com/office/drawing/2014/main" id="{92C30D88-2ABB-48BE-B36D-41026FECB44B}"/>
                </a:ext>
              </a:extLst>
            </p:cNvPr>
            <p:cNvSpPr txBox="1"/>
            <p:nvPr/>
          </p:nvSpPr>
          <p:spPr>
            <a:xfrm>
              <a:off x="418912" y="695733"/>
              <a:ext cx="5364667" cy="211376"/>
            </a:xfrm>
            <a:prstGeom prst="rect">
              <a:avLst/>
            </a:prstGeom>
            <a:noFill/>
          </p:spPr>
          <p:txBody>
            <a:bodyPr wrap="square">
              <a:spAutoFit/>
            </a:bodyPr>
            <a:lstStyle/>
            <a:p>
              <a:pPr>
                <a:lnSpc>
                  <a:spcPct val="150000"/>
                </a:lnSpc>
                <a:defRPr/>
              </a:pPr>
              <a:r>
                <a:rPr lang="ja-JP" altLang="en-US" sz="1600" b="1" dirty="0">
                  <a:solidFill>
                    <a:schemeClr val="accent5">
                      <a:lumMod val="75000"/>
                    </a:schemeClr>
                  </a:solidFill>
                  <a:latin typeface="Meiryo UI"/>
                  <a:ea typeface="Meiryo UI"/>
                </a:rPr>
                <a:t>１</a:t>
              </a:r>
              <a:r>
                <a:rPr lang="ja-JP" altLang="en-US" sz="1600" dirty="0">
                  <a:solidFill>
                    <a:schemeClr val="accent5">
                      <a:lumMod val="75000"/>
                    </a:schemeClr>
                  </a:solidFill>
                  <a:latin typeface="Meiryo UI"/>
                  <a:ea typeface="Meiryo UI"/>
                </a:rPr>
                <a:t>．</a:t>
              </a:r>
              <a:r>
                <a:rPr kumimoji="1" lang="ja-JP" altLang="en-US" sz="1600" b="1" dirty="0">
                  <a:solidFill>
                    <a:schemeClr val="accent5">
                      <a:lumMod val="75000"/>
                    </a:schemeClr>
                  </a:solidFill>
                  <a:latin typeface="Meiryo UI" panose="020B0604030504040204" pitchFamily="50" charset="-128"/>
                  <a:ea typeface="Meiryo UI" panose="020B0604030504040204" pitchFamily="50" charset="-128"/>
                </a:rPr>
                <a:t>不可視部分についてどのように状態を把握していくかを検証</a:t>
              </a:r>
              <a:r>
                <a:rPr kumimoji="1" lang="ja-JP" altLang="en-US" sz="1600" dirty="0">
                  <a:solidFill>
                    <a:schemeClr val="accent5">
                      <a:lumMod val="75000"/>
                    </a:schemeClr>
                  </a:solidFill>
                  <a:latin typeface="Meiryo UI" panose="020B0604030504040204" pitchFamily="50" charset="-128"/>
                  <a:ea typeface="Meiryo UI" panose="020B0604030504040204" pitchFamily="50" charset="-128"/>
                </a:rPr>
                <a:t>。</a:t>
              </a:r>
              <a:endParaRPr kumimoji="1" lang="ja-JP" altLang="en-US" sz="1600" b="1" kern="1200" dirty="0">
                <a:solidFill>
                  <a:schemeClr val="accent5">
                    <a:lumMod val="75000"/>
                  </a:schemeClr>
                </a:solidFill>
                <a:latin typeface="Meiryo UI"/>
                <a:ea typeface="Meiryo UI"/>
                <a:cs typeface="+mn-cs"/>
              </a:endParaRPr>
            </a:p>
          </p:txBody>
        </p:sp>
        <p:sp>
          <p:nvSpPr>
            <p:cNvPr id="14" name="テキスト ボックス 13">
              <a:extLst>
                <a:ext uri="{FF2B5EF4-FFF2-40B4-BE49-F238E27FC236}">
                  <a16:creationId xmlns:a16="http://schemas.microsoft.com/office/drawing/2014/main" id="{499BF8AC-3B9C-4AD6-B238-E637408F969E}"/>
                </a:ext>
              </a:extLst>
            </p:cNvPr>
            <p:cNvSpPr txBox="1"/>
            <p:nvPr/>
          </p:nvSpPr>
          <p:spPr>
            <a:xfrm>
              <a:off x="418912" y="843842"/>
              <a:ext cx="7222345" cy="974053"/>
            </a:xfrm>
            <a:prstGeom prst="rect">
              <a:avLst/>
            </a:prstGeom>
            <a:noFill/>
          </p:spPr>
          <p:txBody>
            <a:bodyPr wrap="square">
              <a:spAutoFit/>
            </a:bodyPr>
            <a:lstStyle/>
            <a:p>
              <a:pPr>
                <a:lnSpc>
                  <a:spcPct val="150000"/>
                </a:lnSpc>
                <a:defRPr/>
              </a:pPr>
              <a:r>
                <a:rPr lang="ja-JP" altLang="en-US" sz="1600" b="1" dirty="0">
                  <a:solidFill>
                    <a:schemeClr val="accent5">
                      <a:lumMod val="75000"/>
                    </a:schemeClr>
                  </a:solidFill>
                  <a:latin typeface="Meiryo UI"/>
                  <a:ea typeface="Meiryo UI"/>
                </a:rPr>
                <a:t>２</a:t>
              </a:r>
              <a:r>
                <a:rPr lang="ja-JP" altLang="en-US" sz="1600" dirty="0">
                  <a:solidFill>
                    <a:schemeClr val="accent5">
                      <a:lumMod val="75000"/>
                    </a:schemeClr>
                  </a:solidFill>
                  <a:latin typeface="Meiryo UI"/>
                  <a:ea typeface="Meiryo UI"/>
                </a:rPr>
                <a:t>．</a:t>
              </a:r>
              <a:r>
                <a:rPr kumimoji="1" lang="ja-JP" altLang="en-US" sz="1600" b="1" dirty="0">
                  <a:solidFill>
                    <a:schemeClr val="accent5">
                      <a:lumMod val="75000"/>
                    </a:schemeClr>
                  </a:solidFill>
                  <a:latin typeface="Meiryo UI" panose="020B0604030504040204" pitchFamily="50" charset="-128"/>
                  <a:ea typeface="Meiryo UI" panose="020B0604030504040204" pitchFamily="50" charset="-128"/>
                </a:rPr>
                <a:t>巨大地震、台風、豪雨等で施設が被災した際を想定し、次の点が整理されているか。</a:t>
              </a:r>
              <a:endParaRPr kumimoji="1" lang="en-US" altLang="ja-JP" sz="1600" b="1"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defRPr/>
              </a:pPr>
              <a:r>
                <a:rPr lang="ja-JP" altLang="en-US" sz="1600" b="1" dirty="0">
                  <a:solidFill>
                    <a:schemeClr val="accent5">
                      <a:lumMod val="75000"/>
                    </a:schemeClr>
                  </a:solidFill>
                  <a:latin typeface="Meiryo UI" panose="020B0604030504040204" pitchFamily="50" charset="-128"/>
                  <a:ea typeface="Meiryo UI" panose="020B0604030504040204" pitchFamily="50" charset="-128"/>
                </a:rPr>
                <a:t>　　　</a:t>
              </a:r>
              <a:r>
                <a:rPr lang="ja-JP" altLang="en-US" sz="1600" b="1" dirty="0">
                  <a:solidFill>
                    <a:schemeClr val="accent6">
                      <a:lumMod val="75000"/>
                    </a:schemeClr>
                  </a:solidFill>
                  <a:latin typeface="Meiryo UI" panose="020B0604030504040204" pitchFamily="50" charset="-128"/>
                  <a:ea typeface="Meiryo UI" panose="020B0604030504040204" pitchFamily="50" charset="-128"/>
                </a:rPr>
                <a:t>　</a:t>
              </a:r>
              <a:r>
                <a:rPr lang="ja-JP" altLang="en-US" sz="1600" dirty="0">
                  <a:solidFill>
                    <a:schemeClr val="accent6">
                      <a:lumMod val="75000"/>
                    </a:schemeClr>
                  </a:solidFill>
                  <a:latin typeface="Meiryo UI" panose="020B0604030504040204" pitchFamily="50" charset="-128"/>
                  <a:ea typeface="Meiryo UI" panose="020B0604030504040204" pitchFamily="50" charset="-128"/>
                </a:rPr>
                <a:t>①</a:t>
              </a:r>
              <a:r>
                <a:rPr kumimoji="1" lang="ja-JP" altLang="en-US" sz="1600" dirty="0">
                  <a:solidFill>
                    <a:schemeClr val="accent6">
                      <a:lumMod val="75000"/>
                    </a:schemeClr>
                  </a:solidFill>
                  <a:latin typeface="Meiryo UI" panose="020B0604030504040204" pitchFamily="50" charset="-128"/>
                  <a:ea typeface="Meiryo UI" panose="020B0604030504040204" pitchFamily="50" charset="-128"/>
                </a:rPr>
                <a:t>状態の悪い施設がネックとなり復旧が遅れる</a:t>
              </a:r>
              <a:r>
                <a:rPr lang="ja-JP" altLang="en-US" sz="1600" dirty="0">
                  <a:solidFill>
                    <a:schemeClr val="accent6">
                      <a:lumMod val="75000"/>
                    </a:schemeClr>
                  </a:solidFill>
                  <a:latin typeface="Meiryo UI" panose="020B0604030504040204" pitchFamily="50" charset="-128"/>
                  <a:ea typeface="Meiryo UI" panose="020B0604030504040204" pitchFamily="50" charset="-128"/>
                </a:rPr>
                <a:t>ケースがないか。また、災害に備えた状態の維</a:t>
              </a:r>
              <a:endParaRPr lang="en-US" altLang="ja-JP" sz="1600" dirty="0">
                <a:solidFill>
                  <a:schemeClr val="accent6">
                    <a:lumMod val="75000"/>
                  </a:schemeClr>
                </a:solidFill>
                <a:latin typeface="Meiryo UI" panose="020B0604030504040204" pitchFamily="50" charset="-128"/>
                <a:ea typeface="Meiryo UI" panose="020B0604030504040204" pitchFamily="50" charset="-128"/>
              </a:endParaRPr>
            </a:p>
            <a:p>
              <a:pPr>
                <a:lnSpc>
                  <a:spcPct val="120000"/>
                </a:lnSpc>
                <a:defRPr/>
              </a:pPr>
              <a:r>
                <a:rPr lang="ja-JP" altLang="en-US" sz="1600" dirty="0">
                  <a:solidFill>
                    <a:schemeClr val="accent6">
                      <a:lumMod val="75000"/>
                    </a:schemeClr>
                  </a:solidFill>
                  <a:latin typeface="Meiryo UI" panose="020B0604030504040204" pitchFamily="50" charset="-128"/>
                  <a:ea typeface="Meiryo UI" panose="020B0604030504040204" pitchFamily="50" charset="-128"/>
                </a:rPr>
                <a:t>　　　　　 持の</a:t>
              </a:r>
              <a:r>
                <a:rPr kumimoji="1" lang="ja-JP" altLang="en-US" sz="1600" dirty="0">
                  <a:solidFill>
                    <a:schemeClr val="accent6">
                      <a:lumMod val="75000"/>
                    </a:schemeClr>
                  </a:solidFill>
                  <a:latin typeface="Meiryo UI" panose="020B0604030504040204" pitchFamily="50" charset="-128"/>
                  <a:ea typeface="Meiryo UI" panose="020B0604030504040204" pitchFamily="50" charset="-128"/>
                </a:rPr>
                <a:t>視点を検証</a:t>
              </a:r>
              <a:endParaRPr kumimoji="1" lang="en-US" altLang="ja-JP" sz="1600" dirty="0">
                <a:solidFill>
                  <a:schemeClr val="accent6">
                    <a:lumMod val="75000"/>
                  </a:schemeClr>
                </a:solidFill>
                <a:latin typeface="Meiryo UI" panose="020B0604030504040204" pitchFamily="50" charset="-128"/>
                <a:ea typeface="Meiryo UI" panose="020B0604030504040204" pitchFamily="50" charset="-128"/>
              </a:endParaRPr>
            </a:p>
            <a:p>
              <a:pPr>
                <a:lnSpc>
                  <a:spcPct val="120000"/>
                </a:lnSpc>
                <a:defRPr/>
              </a:pPr>
              <a:r>
                <a:rPr lang="ja-JP" altLang="en-US" sz="1600" kern="1200" dirty="0">
                  <a:solidFill>
                    <a:schemeClr val="accent6">
                      <a:lumMod val="75000"/>
                    </a:schemeClr>
                  </a:solidFill>
                  <a:latin typeface="Meiryo UI" panose="020B0604030504040204" pitchFamily="50" charset="-128"/>
                  <a:ea typeface="Meiryo UI" panose="020B0604030504040204" pitchFamily="50" charset="-128"/>
                  <a:cs typeface="+mn-cs"/>
                </a:rPr>
                <a:t>　　　　②被災時も所要の機能を確保することを想定した管理水準となっているか。</a:t>
              </a:r>
              <a:endParaRPr lang="en-US" altLang="ja-JP" sz="1600" kern="1200" dirty="0">
                <a:solidFill>
                  <a:schemeClr val="accent6">
                    <a:lumMod val="75000"/>
                  </a:schemeClr>
                </a:solidFill>
                <a:latin typeface="Meiryo UI" panose="020B0604030504040204" pitchFamily="50" charset="-128"/>
                <a:ea typeface="Meiryo UI" panose="020B0604030504040204" pitchFamily="50" charset="-128"/>
                <a:cs typeface="+mn-cs"/>
              </a:endParaRPr>
            </a:p>
            <a:p>
              <a:pPr>
                <a:lnSpc>
                  <a:spcPct val="120000"/>
                </a:lnSpc>
                <a:defRPr/>
              </a:pPr>
              <a:endParaRPr kumimoji="1" lang="en-US" altLang="ja-JP" sz="1600" kern="1200" dirty="0">
                <a:solidFill>
                  <a:schemeClr val="accent6">
                    <a:lumMod val="75000"/>
                  </a:schemeClr>
                </a:solidFill>
                <a:latin typeface="Meiryo UI" panose="020B0604030504040204" pitchFamily="50" charset="-128"/>
                <a:ea typeface="Meiryo UI" panose="020B0604030504040204" pitchFamily="50" charset="-128"/>
                <a:cs typeface="+mn-cs"/>
              </a:endParaRPr>
            </a:p>
          </p:txBody>
        </p:sp>
      </p:grpSp>
      <p:sp>
        <p:nvSpPr>
          <p:cNvPr id="18" name="テキスト ボックス 17">
            <a:extLst>
              <a:ext uri="{FF2B5EF4-FFF2-40B4-BE49-F238E27FC236}">
                <a16:creationId xmlns:a16="http://schemas.microsoft.com/office/drawing/2014/main" id="{DC7B5FF1-F64C-43FF-A7E0-F9345D4B1965}"/>
              </a:ext>
            </a:extLst>
          </p:cNvPr>
          <p:cNvSpPr txBox="1"/>
          <p:nvPr/>
        </p:nvSpPr>
        <p:spPr>
          <a:xfrm>
            <a:off x="208059" y="743666"/>
            <a:ext cx="4635610" cy="369332"/>
          </a:xfrm>
          <a:prstGeom prst="rect">
            <a:avLst/>
          </a:prstGeom>
          <a:noFill/>
        </p:spPr>
        <p:txBody>
          <a:bodyPr wrap="square">
            <a:spAutoFit/>
          </a:bodyPr>
          <a:lstStyle/>
          <a:p>
            <a:pPr algn="just">
              <a:defRPr/>
            </a:pP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■主に個別部会にて検討を進める内容</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正方形/長方形 19">
            <a:extLst>
              <a:ext uri="{FF2B5EF4-FFF2-40B4-BE49-F238E27FC236}">
                <a16:creationId xmlns:a16="http://schemas.microsoft.com/office/drawing/2014/main" id="{1DF20416-79A3-486E-979F-9B198F93B9F8}"/>
              </a:ext>
            </a:extLst>
          </p:cNvPr>
          <p:cNvSpPr/>
          <p:nvPr/>
        </p:nvSpPr>
        <p:spPr>
          <a:xfrm>
            <a:off x="617155" y="4146492"/>
            <a:ext cx="8364089" cy="2408703"/>
          </a:xfrm>
          <a:prstGeom prst="rect">
            <a:avLst/>
          </a:prstGeom>
          <a:gradFill>
            <a:gsLst>
              <a:gs pos="94000">
                <a:schemeClr val="bg1"/>
              </a:gs>
              <a:gs pos="51000">
                <a:schemeClr val="accent5">
                  <a:lumMod val="5000"/>
                  <a:lumOff val="95000"/>
                </a:schemeClr>
              </a:gs>
              <a:gs pos="3000">
                <a:srgbClr val="FFFFCC"/>
              </a:gs>
              <a:gs pos="100000">
                <a:srgbClr val="FFFFCC"/>
              </a:gs>
            </a:gsLst>
            <a:lin ang="5400000" scaled="1"/>
          </a:gradFill>
          <a:ln w="254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ja-JP" altLang="en-US" sz="1600" dirty="0">
                <a:solidFill>
                  <a:schemeClr val="accent5">
                    <a:lumMod val="75000"/>
                  </a:schemeClr>
                </a:solidFill>
                <a:latin typeface="Meiryo UI" panose="020B0604030504040204" pitchFamily="50" charset="-128"/>
                <a:ea typeface="Meiryo UI" panose="020B0604030504040204" pitchFamily="50" charset="-128"/>
              </a:rPr>
              <a:t>　設備は、不可視部分を含めて状態把握と健全性の確認のために、次の維持管理に取り組んでおり、</a:t>
            </a:r>
            <a:endParaRPr lang="en-US" altLang="ja-JP" sz="1600"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pPr>
            <a:r>
              <a:rPr lang="ja-JP" altLang="en-US" sz="1600" dirty="0">
                <a:solidFill>
                  <a:schemeClr val="accent5">
                    <a:lumMod val="75000"/>
                  </a:schemeClr>
                </a:solidFill>
                <a:latin typeface="Meiryo UI" panose="020B0604030504040204" pitchFamily="50" charset="-128"/>
                <a:ea typeface="Meiryo UI" panose="020B0604030504040204" pitchFamily="50" charset="-128"/>
              </a:rPr>
              <a:t>　機能維持のために取り組みを継続する計画としています。</a:t>
            </a:r>
            <a:endParaRPr lang="en-US" altLang="ja-JP" sz="1600"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pPr>
            <a:r>
              <a:rPr lang="ja-JP" altLang="en-US" sz="1600" dirty="0">
                <a:solidFill>
                  <a:schemeClr val="accent5">
                    <a:lumMod val="75000"/>
                  </a:schemeClr>
                </a:solidFill>
                <a:latin typeface="Meiryo UI" panose="020B0604030504040204" pitchFamily="50" charset="-128"/>
                <a:ea typeface="Meiryo UI" panose="020B0604030504040204" pitchFamily="50" charset="-128"/>
              </a:rPr>
              <a:t>　　　　①定期的な点検（日常・月・年）を通じ、各種計測値の変化や五感による異常の兆候などを</a:t>
            </a:r>
            <a:endParaRPr lang="en-US" altLang="ja-JP" sz="1600"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pPr>
            <a:r>
              <a:rPr lang="ja-JP" altLang="en-US" sz="1600" dirty="0">
                <a:solidFill>
                  <a:schemeClr val="accent5">
                    <a:lumMod val="75000"/>
                  </a:schemeClr>
                </a:solidFill>
                <a:latin typeface="Meiryo UI" panose="020B0604030504040204" pitchFamily="50" charset="-128"/>
                <a:ea typeface="Meiryo UI" panose="020B0604030504040204" pitchFamily="50" charset="-128"/>
              </a:rPr>
              <a:t>　　　　　　把握。</a:t>
            </a:r>
            <a:r>
              <a:rPr lang="en-US" altLang="ja-JP" sz="1600" dirty="0">
                <a:solidFill>
                  <a:schemeClr val="accent5">
                    <a:lumMod val="75000"/>
                  </a:schemeClr>
                </a:solidFill>
                <a:latin typeface="Meiryo UI" panose="020B0604030504040204" pitchFamily="50" charset="-128"/>
                <a:ea typeface="Meiryo UI" panose="020B0604030504040204" pitchFamily="50" charset="-128"/>
              </a:rPr>
              <a:t>(</a:t>
            </a:r>
            <a:r>
              <a:rPr lang="ja-JP" altLang="en-US" sz="1600" dirty="0">
                <a:solidFill>
                  <a:schemeClr val="accent5">
                    <a:lumMod val="75000"/>
                  </a:schemeClr>
                </a:solidFill>
                <a:latin typeface="Meiryo UI" panose="020B0604030504040204" pitchFamily="50" charset="-128"/>
                <a:ea typeface="Meiryo UI" panose="020B0604030504040204" pitchFamily="50" charset="-128"/>
              </a:rPr>
              <a:t>設備全般）</a:t>
            </a:r>
            <a:endParaRPr lang="en-US" altLang="ja-JP" sz="1600"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pPr>
            <a:r>
              <a:rPr lang="ja-JP" altLang="en-US" sz="1600" dirty="0">
                <a:solidFill>
                  <a:schemeClr val="accent5">
                    <a:lumMod val="75000"/>
                  </a:schemeClr>
                </a:solidFill>
                <a:latin typeface="Meiryo UI" panose="020B0604030504040204" pitchFamily="50" charset="-128"/>
                <a:ea typeface="Meiryo UI" panose="020B0604030504040204" pitchFamily="50" charset="-128"/>
              </a:rPr>
              <a:t>　　　　②機械設備は、整備周期を定め部</a:t>
            </a:r>
            <a:r>
              <a:rPr lang="ja-JP" altLang="ja-JP" sz="1600" kern="0" dirty="0">
                <a:solidFill>
                  <a:schemeClr val="accent5">
                    <a:lumMod val="75000"/>
                  </a:schemeClr>
                </a:solidFill>
                <a:effectLst/>
                <a:latin typeface="Meiryo UI" panose="020B0604030504040204" pitchFamily="50" charset="-128"/>
                <a:ea typeface="Meiryo UI" panose="020B0604030504040204" pitchFamily="50" charset="-128"/>
                <a:cs typeface="Ÿà–¾’©"/>
              </a:rPr>
              <a:t>品交換やメーカーによる分解整備</a:t>
            </a:r>
            <a:r>
              <a:rPr lang="ja-JP" altLang="en-US" sz="1600" kern="0" dirty="0">
                <a:solidFill>
                  <a:schemeClr val="accent5">
                    <a:lumMod val="75000"/>
                  </a:schemeClr>
                </a:solidFill>
                <a:effectLst/>
                <a:latin typeface="Meiryo UI" panose="020B0604030504040204" pitchFamily="50" charset="-128"/>
                <a:ea typeface="Meiryo UI" panose="020B0604030504040204" pitchFamily="50" charset="-128"/>
                <a:cs typeface="Ÿà–¾’©"/>
              </a:rPr>
              <a:t>を行い、不可視部分の状</a:t>
            </a:r>
            <a:endParaRPr lang="en-US" altLang="ja-JP" sz="1600" kern="0" dirty="0">
              <a:solidFill>
                <a:schemeClr val="accent5">
                  <a:lumMod val="75000"/>
                </a:schemeClr>
              </a:solidFill>
              <a:effectLst/>
              <a:latin typeface="Meiryo UI" panose="020B0604030504040204" pitchFamily="50" charset="-128"/>
              <a:ea typeface="Meiryo UI" panose="020B0604030504040204" pitchFamily="50" charset="-128"/>
              <a:cs typeface="Ÿà–¾’©"/>
            </a:endParaRPr>
          </a:p>
          <a:p>
            <a:pPr>
              <a:lnSpc>
                <a:spcPct val="120000"/>
              </a:lnSpc>
            </a:pPr>
            <a:r>
              <a:rPr lang="ja-JP" altLang="en-US" sz="1600" kern="0" dirty="0">
                <a:solidFill>
                  <a:schemeClr val="accent5">
                    <a:lumMod val="75000"/>
                  </a:schemeClr>
                </a:solidFill>
                <a:latin typeface="Meiryo UI" panose="020B0604030504040204" pitchFamily="50" charset="-128"/>
                <a:ea typeface="Meiryo UI" panose="020B0604030504040204" pitchFamily="50" charset="-128"/>
                <a:cs typeface="Ÿà–¾’©"/>
              </a:rPr>
              <a:t>　　　　 　</a:t>
            </a:r>
            <a:r>
              <a:rPr lang="ja-JP" altLang="en-US" sz="1600" kern="0" dirty="0">
                <a:solidFill>
                  <a:schemeClr val="accent5">
                    <a:lumMod val="75000"/>
                  </a:schemeClr>
                </a:solidFill>
                <a:effectLst/>
                <a:latin typeface="Meiryo UI" panose="020B0604030504040204" pitchFamily="50" charset="-128"/>
                <a:ea typeface="Meiryo UI" panose="020B0604030504040204" pitchFamily="50" charset="-128"/>
                <a:cs typeface="Ÿà–¾’©"/>
              </a:rPr>
              <a:t>態把握などを実施。</a:t>
            </a:r>
            <a:r>
              <a:rPr lang="ja-JP" altLang="en-US" sz="1600" kern="0" dirty="0">
                <a:solidFill>
                  <a:schemeClr val="accent5">
                    <a:lumMod val="75000"/>
                  </a:schemeClr>
                </a:solidFill>
                <a:latin typeface="Meiryo UI" panose="020B0604030504040204" pitchFamily="50" charset="-128"/>
                <a:ea typeface="Meiryo UI" panose="020B0604030504040204" pitchFamily="50" charset="-128"/>
              </a:rPr>
              <a:t> </a:t>
            </a:r>
            <a:r>
              <a:rPr lang="en-US" altLang="ja-JP" sz="1600" kern="0" dirty="0">
                <a:solidFill>
                  <a:schemeClr val="accent5">
                    <a:lumMod val="75000"/>
                  </a:schemeClr>
                </a:solidFill>
                <a:latin typeface="Meiryo UI" panose="020B0604030504040204" pitchFamily="50" charset="-128"/>
                <a:ea typeface="Meiryo UI" panose="020B0604030504040204" pitchFamily="50" charset="-128"/>
              </a:rPr>
              <a:t>(</a:t>
            </a:r>
            <a:r>
              <a:rPr lang="ja-JP" altLang="en-US" sz="1600" kern="0" dirty="0">
                <a:solidFill>
                  <a:schemeClr val="accent5">
                    <a:lumMod val="75000"/>
                  </a:schemeClr>
                </a:solidFill>
                <a:latin typeface="Meiryo UI" panose="020B0604030504040204" pitchFamily="50" charset="-128"/>
                <a:ea typeface="Meiryo UI" panose="020B0604030504040204" pitchFamily="50" charset="-128"/>
              </a:rPr>
              <a:t>費用対効果により、整備ではなく、交換を選択する機器も有り。）</a:t>
            </a:r>
            <a:endParaRPr lang="en-US" altLang="ja-JP" sz="1600" kern="0" dirty="0">
              <a:solidFill>
                <a:schemeClr val="accent5">
                  <a:lumMod val="75000"/>
                </a:schemeClr>
              </a:solidFill>
              <a:latin typeface="Meiryo UI" panose="020B0604030504040204" pitchFamily="50" charset="-128"/>
              <a:ea typeface="Meiryo UI" panose="020B0604030504040204" pitchFamily="50" charset="-128"/>
            </a:endParaRPr>
          </a:p>
          <a:p>
            <a:pPr>
              <a:lnSpc>
                <a:spcPct val="120000"/>
              </a:lnSpc>
            </a:pPr>
            <a:r>
              <a:rPr lang="ja-JP" altLang="en-US" sz="1600" kern="0" dirty="0">
                <a:solidFill>
                  <a:schemeClr val="accent5">
                    <a:lumMod val="75000"/>
                  </a:schemeClr>
                </a:solidFill>
                <a:latin typeface="Meiryo UI" panose="020B0604030504040204" pitchFamily="50" charset="-128"/>
                <a:ea typeface="Meiryo UI" panose="020B0604030504040204" pitchFamily="50" charset="-128"/>
              </a:rPr>
              <a:t>　　　　③電気設備は、状態把握が難しいため、時間計画型の管理により目標寿命による更新を実施。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50A08813-D6C7-4513-BEB2-19881FCE6A6C}"/>
              </a:ext>
            </a:extLst>
          </p:cNvPr>
          <p:cNvSpPr txBox="1"/>
          <p:nvPr/>
        </p:nvSpPr>
        <p:spPr>
          <a:xfrm>
            <a:off x="493664" y="1100365"/>
            <a:ext cx="8253755"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dirty="0">
                <a:latin typeface="Meiryo UI"/>
                <a:ea typeface="Meiryo UI"/>
              </a:rPr>
              <a:t>全体検討部会にて出された意見</a:t>
            </a:r>
            <a:endParaRPr kumimoji="1" lang="ja-JP" altLang="en-US" sz="1800" kern="1200" dirty="0">
              <a:latin typeface="Meiryo UI"/>
              <a:ea typeface="Meiryo UI"/>
              <a:cs typeface="+mn-cs"/>
            </a:endParaRPr>
          </a:p>
        </p:txBody>
      </p:sp>
      <p:sp>
        <p:nvSpPr>
          <p:cNvPr id="25" name="テキスト ボックス 24">
            <a:extLst>
              <a:ext uri="{FF2B5EF4-FFF2-40B4-BE49-F238E27FC236}">
                <a16:creationId xmlns:a16="http://schemas.microsoft.com/office/drawing/2014/main" id="{0CCA06F1-34DB-4518-AC28-0CA99D495B31}"/>
              </a:ext>
            </a:extLst>
          </p:cNvPr>
          <p:cNvSpPr txBox="1"/>
          <p:nvPr/>
        </p:nvSpPr>
        <p:spPr>
          <a:xfrm>
            <a:off x="406200" y="3265808"/>
            <a:ext cx="4635610" cy="369332"/>
          </a:xfrm>
          <a:prstGeom prst="rect">
            <a:avLst/>
          </a:prstGeom>
          <a:noFill/>
        </p:spPr>
        <p:txBody>
          <a:bodyPr wrap="square">
            <a:spAutoFit/>
          </a:bodyPr>
          <a:lstStyle/>
          <a:p>
            <a:pPr algn="just">
              <a:defRPr/>
            </a:pP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◆意見に対する検証</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 name="テキスト ボックス 3">
            <a:extLst>
              <a:ext uri="{FF2B5EF4-FFF2-40B4-BE49-F238E27FC236}">
                <a16:creationId xmlns:a16="http://schemas.microsoft.com/office/drawing/2014/main" id="{5DA23F11-A336-4C3F-B518-D1C7D379633C}"/>
              </a:ext>
            </a:extLst>
          </p:cNvPr>
          <p:cNvSpPr txBox="1"/>
          <p:nvPr/>
        </p:nvSpPr>
        <p:spPr>
          <a:xfrm>
            <a:off x="664863" y="3708250"/>
            <a:ext cx="297245" cy="276999"/>
          </a:xfrm>
          <a:prstGeom prst="rect">
            <a:avLst/>
          </a:prstGeom>
          <a:solidFill>
            <a:schemeClr val="accent5">
              <a:lumMod val="20000"/>
              <a:lumOff val="80000"/>
            </a:schemeClr>
          </a:solidFill>
          <a:ln w="25400" cmpd="dbl">
            <a:solidFill>
              <a:srgbClr val="FF0000"/>
            </a:solidFill>
          </a:ln>
        </p:spPr>
        <p:txBody>
          <a:bodyPr wrap="square" lIns="0" tIns="0" rIns="0" bIns="0" rtlCol="0">
            <a:spAutoFit/>
          </a:bodyPr>
          <a:lstStyle/>
          <a:p>
            <a:pPr algn="ctr"/>
            <a:r>
              <a:rPr kumimoji="1" lang="en-US" altLang="ja-JP" dirty="0">
                <a:solidFill>
                  <a:schemeClr val="accent5">
                    <a:lumMod val="75000"/>
                  </a:schemeClr>
                </a:solidFill>
              </a:rPr>
              <a:t>1</a:t>
            </a:r>
          </a:p>
        </p:txBody>
      </p:sp>
      <p:sp>
        <p:nvSpPr>
          <p:cNvPr id="26" name="テキスト ボックス 25">
            <a:extLst>
              <a:ext uri="{FF2B5EF4-FFF2-40B4-BE49-F238E27FC236}">
                <a16:creationId xmlns:a16="http://schemas.microsoft.com/office/drawing/2014/main" id="{F1234D4E-AD99-4E73-9AA1-03276D4CBB09}"/>
              </a:ext>
            </a:extLst>
          </p:cNvPr>
          <p:cNvSpPr txBox="1"/>
          <p:nvPr/>
        </p:nvSpPr>
        <p:spPr>
          <a:xfrm>
            <a:off x="978010" y="3706833"/>
            <a:ext cx="5200153" cy="276999"/>
          </a:xfrm>
          <a:prstGeom prst="rect">
            <a:avLst/>
          </a:prstGeom>
          <a:solidFill>
            <a:schemeClr val="accent5">
              <a:lumMod val="20000"/>
              <a:lumOff val="80000"/>
            </a:schemeClr>
          </a:solidFill>
          <a:ln w="25400" cmpd="dbl">
            <a:solidFill>
              <a:srgbClr val="FF0000"/>
            </a:solidFill>
          </a:ln>
        </p:spPr>
        <p:txBody>
          <a:bodyPr wrap="square" lIns="0" tIns="0" rIns="0" bIns="0" rtlCol="0">
            <a:spAutoFit/>
          </a:bodyPr>
          <a:lstStyle/>
          <a:p>
            <a:pPr algn="ctr"/>
            <a:r>
              <a:rPr kumimoji="1" lang="ja-JP" altLang="en-US" sz="1800" b="1" dirty="0">
                <a:solidFill>
                  <a:schemeClr val="accent5">
                    <a:lumMod val="75000"/>
                  </a:schemeClr>
                </a:solidFill>
                <a:latin typeface="Meiryo UI" panose="020B0604030504040204" pitchFamily="50" charset="-128"/>
                <a:ea typeface="Meiryo UI" panose="020B0604030504040204" pitchFamily="50" charset="-128"/>
              </a:rPr>
              <a:t>不可視部分についてどのように状態を把握していくか</a:t>
            </a:r>
            <a:r>
              <a:rPr kumimoji="1" lang="ja-JP" altLang="en-US" sz="1800" dirty="0">
                <a:solidFill>
                  <a:schemeClr val="accent5">
                    <a:lumMod val="75000"/>
                  </a:schemeClr>
                </a:solidFill>
                <a:latin typeface="Meiryo UI" panose="020B0604030504040204" pitchFamily="50" charset="-128"/>
                <a:ea typeface="Meiryo UI" panose="020B0604030504040204" pitchFamily="50" charset="-128"/>
              </a:rPr>
              <a:t>。</a:t>
            </a:r>
            <a:endParaRPr kumimoji="1" lang="en-US" altLang="ja-JP" dirty="0">
              <a:solidFill>
                <a:schemeClr val="accent5">
                  <a:lumMod val="75000"/>
                </a:schemeClr>
              </a:solidFill>
            </a:endParaRPr>
          </a:p>
        </p:txBody>
      </p:sp>
      <p:sp>
        <p:nvSpPr>
          <p:cNvPr id="15" name="スライド番号プレースホルダー 3">
            <a:extLst>
              <a:ext uri="{FF2B5EF4-FFF2-40B4-BE49-F238E27FC236}">
                <a16:creationId xmlns:a16="http://schemas.microsoft.com/office/drawing/2014/main" id="{B03E3C12-DA54-4E8F-AA6F-69411A429D73}"/>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44</a:t>
            </a:fld>
            <a:endParaRPr lang="ja-JP" altLang="en-US" dirty="0"/>
          </a:p>
        </p:txBody>
      </p:sp>
      <p:sp>
        <p:nvSpPr>
          <p:cNvPr id="2" name="テキスト ボックス 1">
            <a:extLst>
              <a:ext uri="{FF2B5EF4-FFF2-40B4-BE49-F238E27FC236}">
                <a16:creationId xmlns:a16="http://schemas.microsoft.com/office/drawing/2014/main" id="{112252CA-7256-492D-8AA0-0B9966A9E104}"/>
              </a:ext>
            </a:extLst>
          </p:cNvPr>
          <p:cNvSpPr txBox="1"/>
          <p:nvPr/>
        </p:nvSpPr>
        <p:spPr>
          <a:xfrm>
            <a:off x="7948030" y="106239"/>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725311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第１回全体検討部会を踏まえた検討（全事業分野）</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9296400" y="38294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テキスト ボックス 24">
            <a:extLst>
              <a:ext uri="{FF2B5EF4-FFF2-40B4-BE49-F238E27FC236}">
                <a16:creationId xmlns:a16="http://schemas.microsoft.com/office/drawing/2014/main" id="{0CCA06F1-34DB-4518-AC28-0CA99D495B31}"/>
              </a:ext>
            </a:extLst>
          </p:cNvPr>
          <p:cNvSpPr txBox="1"/>
          <p:nvPr/>
        </p:nvSpPr>
        <p:spPr>
          <a:xfrm>
            <a:off x="302834" y="505056"/>
            <a:ext cx="4635610" cy="369332"/>
          </a:xfrm>
          <a:prstGeom prst="rect">
            <a:avLst/>
          </a:prstGeom>
          <a:noFill/>
        </p:spPr>
        <p:txBody>
          <a:bodyPr wrap="square">
            <a:spAutoFit/>
          </a:bodyPr>
          <a:lstStyle/>
          <a:p>
            <a:pPr algn="just">
              <a:defRPr/>
            </a:pP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◆意見に対する検証</a:t>
            </a:r>
            <a:endParaRPr lang="en-US" altLang="ja-JP" sz="18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 name="テキスト ボックス 3">
            <a:extLst>
              <a:ext uri="{FF2B5EF4-FFF2-40B4-BE49-F238E27FC236}">
                <a16:creationId xmlns:a16="http://schemas.microsoft.com/office/drawing/2014/main" id="{5DA23F11-A336-4C3F-B518-D1C7D379633C}"/>
              </a:ext>
            </a:extLst>
          </p:cNvPr>
          <p:cNvSpPr txBox="1"/>
          <p:nvPr/>
        </p:nvSpPr>
        <p:spPr>
          <a:xfrm>
            <a:off x="664863" y="851574"/>
            <a:ext cx="297245" cy="276999"/>
          </a:xfrm>
          <a:prstGeom prst="rect">
            <a:avLst/>
          </a:prstGeom>
          <a:solidFill>
            <a:schemeClr val="accent5">
              <a:lumMod val="20000"/>
              <a:lumOff val="80000"/>
            </a:schemeClr>
          </a:solidFill>
          <a:ln w="25400" cmpd="dbl">
            <a:solidFill>
              <a:srgbClr val="FF0000"/>
            </a:solidFill>
          </a:ln>
        </p:spPr>
        <p:txBody>
          <a:bodyPr wrap="square" lIns="0" tIns="0" rIns="0" bIns="0" rtlCol="0">
            <a:spAutoFit/>
          </a:bodyPr>
          <a:lstStyle/>
          <a:p>
            <a:pPr algn="ctr"/>
            <a:r>
              <a:rPr lang="ja-JP" altLang="en-US" dirty="0">
                <a:solidFill>
                  <a:schemeClr val="accent5">
                    <a:lumMod val="75000"/>
                  </a:schemeClr>
                </a:solidFill>
              </a:rPr>
              <a:t>２</a:t>
            </a:r>
            <a:endParaRPr kumimoji="1" lang="en-US" altLang="ja-JP" dirty="0">
              <a:solidFill>
                <a:schemeClr val="accent5">
                  <a:lumMod val="75000"/>
                </a:schemeClr>
              </a:solidFill>
            </a:endParaRPr>
          </a:p>
        </p:txBody>
      </p:sp>
      <p:sp>
        <p:nvSpPr>
          <p:cNvPr id="26" name="テキスト ボックス 25">
            <a:extLst>
              <a:ext uri="{FF2B5EF4-FFF2-40B4-BE49-F238E27FC236}">
                <a16:creationId xmlns:a16="http://schemas.microsoft.com/office/drawing/2014/main" id="{F1234D4E-AD99-4E73-9AA1-03276D4CBB09}"/>
              </a:ext>
            </a:extLst>
          </p:cNvPr>
          <p:cNvSpPr txBox="1"/>
          <p:nvPr/>
        </p:nvSpPr>
        <p:spPr>
          <a:xfrm>
            <a:off x="962107" y="1129790"/>
            <a:ext cx="7299297" cy="907428"/>
          </a:xfrm>
          <a:prstGeom prst="rect">
            <a:avLst/>
          </a:prstGeom>
          <a:solidFill>
            <a:schemeClr val="accent5">
              <a:lumMod val="20000"/>
              <a:lumOff val="80000"/>
            </a:schemeClr>
          </a:solidFill>
          <a:ln w="25400" cmpd="dbl">
            <a:solidFill>
              <a:srgbClr val="FF0000"/>
            </a:solidFill>
          </a:ln>
        </p:spPr>
        <p:txBody>
          <a:bodyPr wrap="square" lIns="0" tIns="0" rIns="0" bIns="0" rtlCol="0">
            <a:spAutoFit/>
          </a:bodyPr>
          <a:lstStyle/>
          <a:p>
            <a:pPr>
              <a:lnSpc>
                <a:spcPct val="150000"/>
              </a:lnSpc>
              <a:defRPr/>
            </a:pPr>
            <a:r>
              <a:rPr lang="ja-JP" altLang="en-US" sz="1400" b="1" dirty="0">
                <a:solidFill>
                  <a:schemeClr val="accent5">
                    <a:lumMod val="75000"/>
                  </a:schemeClr>
                </a:solidFill>
                <a:latin typeface="Meiryo UI" panose="020B0604030504040204" pitchFamily="50" charset="-128"/>
                <a:ea typeface="Meiryo UI" panose="020B0604030504040204" pitchFamily="50" charset="-128"/>
              </a:rPr>
              <a:t>　</a:t>
            </a:r>
            <a:r>
              <a:rPr lang="ja-JP" altLang="en-US" sz="1400" b="1" dirty="0">
                <a:solidFill>
                  <a:schemeClr val="accent6">
                    <a:lumMod val="75000"/>
                  </a:schemeClr>
                </a:solidFill>
                <a:latin typeface="Meiryo UI" panose="020B0604030504040204" pitchFamily="50" charset="-128"/>
                <a:ea typeface="Meiryo UI" panose="020B0604030504040204" pitchFamily="50" charset="-128"/>
              </a:rPr>
              <a:t>　</a:t>
            </a:r>
            <a:r>
              <a:rPr lang="ja-JP" altLang="en-US" sz="1400" dirty="0">
                <a:solidFill>
                  <a:schemeClr val="accent6">
                    <a:lumMod val="75000"/>
                  </a:schemeClr>
                </a:solidFill>
                <a:latin typeface="Meiryo UI" panose="020B0604030504040204" pitchFamily="50" charset="-128"/>
                <a:ea typeface="Meiryo UI" panose="020B0604030504040204" pitchFamily="50" charset="-128"/>
              </a:rPr>
              <a:t>①</a:t>
            </a: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状態の悪い施設がネックとなり復旧が遅れる</a:t>
            </a:r>
            <a:r>
              <a:rPr lang="ja-JP" altLang="en-US" sz="1400" dirty="0">
                <a:solidFill>
                  <a:schemeClr val="accent6">
                    <a:lumMod val="75000"/>
                  </a:schemeClr>
                </a:solidFill>
                <a:latin typeface="Meiryo UI" panose="020B0604030504040204" pitchFamily="50" charset="-128"/>
                <a:ea typeface="Meiryo UI" panose="020B0604030504040204" pitchFamily="50" charset="-128"/>
              </a:rPr>
              <a:t>ケースがないか。また、災害に備えた状態の維持の</a:t>
            </a: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視点</a:t>
            </a:r>
            <a:endParaRPr kumimoji="1"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ct val="120000"/>
              </a:lnSpc>
              <a:defRPr/>
            </a:pPr>
            <a:r>
              <a:rPr lang="ja-JP" altLang="en-US" sz="1400" dirty="0">
                <a:solidFill>
                  <a:schemeClr val="accent6">
                    <a:lumMod val="75000"/>
                  </a:schemeClr>
                </a:solidFill>
                <a:latin typeface="Meiryo UI" panose="020B0604030504040204" pitchFamily="50" charset="-128"/>
                <a:ea typeface="Meiryo UI" panose="020B0604030504040204" pitchFamily="50" charset="-128"/>
              </a:rPr>
              <a:t>　　　 </a:t>
            </a:r>
            <a:r>
              <a:rPr kumimoji="1" lang="ja-JP" altLang="en-US" sz="1400" dirty="0">
                <a:solidFill>
                  <a:schemeClr val="accent6">
                    <a:lumMod val="75000"/>
                  </a:schemeClr>
                </a:solidFill>
                <a:latin typeface="Meiryo UI" panose="020B0604030504040204" pitchFamily="50" charset="-128"/>
                <a:ea typeface="Meiryo UI" panose="020B0604030504040204" pitchFamily="50" charset="-128"/>
              </a:rPr>
              <a:t>を検証</a:t>
            </a:r>
            <a:endParaRPr kumimoji="1" lang="en-US" altLang="ja-JP" sz="1400" dirty="0">
              <a:solidFill>
                <a:schemeClr val="accent6">
                  <a:lumMod val="75000"/>
                </a:schemeClr>
              </a:solidFill>
              <a:latin typeface="Meiryo UI" panose="020B0604030504040204" pitchFamily="50" charset="-128"/>
              <a:ea typeface="Meiryo UI" panose="020B0604030504040204" pitchFamily="50" charset="-128"/>
            </a:endParaRPr>
          </a:p>
          <a:p>
            <a:pPr>
              <a:lnSpc>
                <a:spcPct val="120000"/>
              </a:lnSpc>
              <a:defRPr/>
            </a:pPr>
            <a:r>
              <a:rPr lang="ja-JP" altLang="en-US" sz="1400" kern="1200" dirty="0">
                <a:solidFill>
                  <a:schemeClr val="accent6">
                    <a:lumMod val="75000"/>
                  </a:schemeClr>
                </a:solidFill>
                <a:latin typeface="Meiryo UI" panose="020B0604030504040204" pitchFamily="50" charset="-128"/>
                <a:ea typeface="Meiryo UI" panose="020B0604030504040204" pitchFamily="50" charset="-128"/>
                <a:cs typeface="+mn-cs"/>
              </a:rPr>
              <a:t>　　②被災時も所要の機能を確保することを想定した管理水準となっているか。</a:t>
            </a:r>
            <a:endParaRPr lang="en-US" altLang="ja-JP" sz="1400" kern="1200" dirty="0">
              <a:solidFill>
                <a:schemeClr val="accent6">
                  <a:lumMod val="75000"/>
                </a:schemeClr>
              </a:solidFill>
              <a:latin typeface="Meiryo UI" panose="020B0604030504040204" pitchFamily="50" charset="-128"/>
              <a:ea typeface="Meiryo UI" panose="020B0604030504040204" pitchFamily="50" charset="-128"/>
              <a:cs typeface="+mn-cs"/>
            </a:endParaRPr>
          </a:p>
          <a:p>
            <a:pPr>
              <a:lnSpc>
                <a:spcPct val="120000"/>
              </a:lnSpc>
              <a:defRPr/>
            </a:pPr>
            <a:endParaRPr kumimoji="1" lang="en-US" altLang="ja-JP" sz="400" dirty="0">
              <a:solidFill>
                <a:schemeClr val="accent5">
                  <a:lumMod val="75000"/>
                </a:schemeClr>
              </a:solidFill>
            </a:endParaRPr>
          </a:p>
        </p:txBody>
      </p:sp>
      <p:sp>
        <p:nvSpPr>
          <p:cNvPr id="15" name="テキスト ボックス 14">
            <a:extLst>
              <a:ext uri="{FF2B5EF4-FFF2-40B4-BE49-F238E27FC236}">
                <a16:creationId xmlns:a16="http://schemas.microsoft.com/office/drawing/2014/main" id="{4BF1FB1D-2882-4257-950B-A2093DFC62B6}"/>
              </a:ext>
            </a:extLst>
          </p:cNvPr>
          <p:cNvSpPr txBox="1"/>
          <p:nvPr/>
        </p:nvSpPr>
        <p:spPr>
          <a:xfrm>
            <a:off x="962108" y="851574"/>
            <a:ext cx="7299297" cy="276999"/>
          </a:xfrm>
          <a:prstGeom prst="rect">
            <a:avLst/>
          </a:prstGeom>
          <a:solidFill>
            <a:schemeClr val="accent5">
              <a:lumMod val="20000"/>
              <a:lumOff val="80000"/>
            </a:schemeClr>
          </a:solidFill>
          <a:ln w="25400" cmpd="dbl">
            <a:solidFill>
              <a:srgbClr val="FF0000"/>
            </a:solidFill>
          </a:ln>
        </p:spPr>
        <p:txBody>
          <a:bodyPr wrap="square" lIns="0" tIns="0" rIns="0" bIns="0" rtlCol="0">
            <a:spAutoFit/>
          </a:bodyPr>
          <a:lstStyle/>
          <a:p>
            <a:pPr>
              <a:defRPr/>
            </a:pPr>
            <a:r>
              <a:rPr kumimoji="1" lang="ja-JP" altLang="en-US" sz="1800" b="1" dirty="0">
                <a:solidFill>
                  <a:schemeClr val="accent5">
                    <a:lumMod val="75000"/>
                  </a:schemeClr>
                </a:solidFill>
                <a:latin typeface="Meiryo UI" panose="020B0604030504040204" pitchFamily="50" charset="-128"/>
                <a:ea typeface="Meiryo UI" panose="020B0604030504040204" pitchFamily="50" charset="-128"/>
              </a:rPr>
              <a:t>　</a:t>
            </a:r>
            <a:r>
              <a:rPr kumimoji="1" lang="ja-JP" altLang="en-US" sz="1600" b="1" dirty="0">
                <a:solidFill>
                  <a:schemeClr val="accent5">
                    <a:lumMod val="75000"/>
                  </a:schemeClr>
                </a:solidFill>
                <a:latin typeface="Meiryo UI" panose="020B0604030504040204" pitchFamily="50" charset="-128"/>
                <a:ea typeface="Meiryo UI" panose="020B0604030504040204" pitchFamily="50" charset="-128"/>
              </a:rPr>
              <a:t>巨大地震、台風、豪雨等で施設が被災した際を想定し、次の点が整理されているか。</a:t>
            </a:r>
            <a:endParaRPr kumimoji="1" lang="en-US" altLang="ja-JP" sz="1600" b="1" dirty="0">
              <a:solidFill>
                <a:schemeClr val="accent5">
                  <a:lumMod val="75000"/>
                </a:schemeClr>
              </a:solidFill>
              <a:latin typeface="Meiryo UI" panose="020B0604030504040204" pitchFamily="50" charset="-128"/>
              <a:ea typeface="Meiryo UI" panose="020B0604030504040204" pitchFamily="50" charset="-128"/>
            </a:endParaRPr>
          </a:p>
        </p:txBody>
      </p:sp>
      <p:graphicFrame>
        <p:nvGraphicFramePr>
          <p:cNvPr id="2" name="表 4">
            <a:extLst>
              <a:ext uri="{FF2B5EF4-FFF2-40B4-BE49-F238E27FC236}">
                <a16:creationId xmlns:a16="http://schemas.microsoft.com/office/drawing/2014/main" id="{1C217B6D-49C1-4A33-902E-441D1591290E}"/>
              </a:ext>
            </a:extLst>
          </p:cNvPr>
          <p:cNvGraphicFramePr>
            <a:graphicFrameLocks noGrp="1"/>
          </p:cNvGraphicFramePr>
          <p:nvPr>
            <p:extLst>
              <p:ext uri="{D42A27DB-BD31-4B8C-83A1-F6EECF244321}">
                <p14:modId xmlns:p14="http://schemas.microsoft.com/office/powerpoint/2010/main" val="1647595441"/>
              </p:ext>
            </p:extLst>
          </p:nvPr>
        </p:nvGraphicFramePr>
        <p:xfrm>
          <a:off x="444771" y="2419276"/>
          <a:ext cx="8559257" cy="4181766"/>
        </p:xfrm>
        <a:graphic>
          <a:graphicData uri="http://schemas.openxmlformats.org/drawingml/2006/table">
            <a:tbl>
              <a:tblPr firstRow="1" bandRow="1">
                <a:tableStyleId>{7DF18680-E054-41AD-8BC1-D1AEF772440D}</a:tableStyleId>
              </a:tblPr>
              <a:tblGrid>
                <a:gridCol w="568195">
                  <a:extLst>
                    <a:ext uri="{9D8B030D-6E8A-4147-A177-3AD203B41FA5}">
                      <a16:colId xmlns:a16="http://schemas.microsoft.com/office/drawing/2014/main" val="75204876"/>
                    </a:ext>
                  </a:extLst>
                </a:gridCol>
                <a:gridCol w="742682">
                  <a:extLst>
                    <a:ext uri="{9D8B030D-6E8A-4147-A177-3AD203B41FA5}">
                      <a16:colId xmlns:a16="http://schemas.microsoft.com/office/drawing/2014/main" val="80072277"/>
                    </a:ext>
                  </a:extLst>
                </a:gridCol>
                <a:gridCol w="1591056">
                  <a:extLst>
                    <a:ext uri="{9D8B030D-6E8A-4147-A177-3AD203B41FA5}">
                      <a16:colId xmlns:a16="http://schemas.microsoft.com/office/drawing/2014/main" val="3007321987"/>
                    </a:ext>
                  </a:extLst>
                </a:gridCol>
                <a:gridCol w="2251014">
                  <a:extLst>
                    <a:ext uri="{9D8B030D-6E8A-4147-A177-3AD203B41FA5}">
                      <a16:colId xmlns:a16="http://schemas.microsoft.com/office/drawing/2014/main" val="2408564151"/>
                    </a:ext>
                  </a:extLst>
                </a:gridCol>
                <a:gridCol w="2454082">
                  <a:extLst>
                    <a:ext uri="{9D8B030D-6E8A-4147-A177-3AD203B41FA5}">
                      <a16:colId xmlns:a16="http://schemas.microsoft.com/office/drawing/2014/main" val="3246443233"/>
                    </a:ext>
                  </a:extLst>
                </a:gridCol>
                <a:gridCol w="952228">
                  <a:extLst>
                    <a:ext uri="{9D8B030D-6E8A-4147-A177-3AD203B41FA5}">
                      <a16:colId xmlns:a16="http://schemas.microsoft.com/office/drawing/2014/main" val="971714607"/>
                    </a:ext>
                  </a:extLst>
                </a:gridCol>
              </a:tblGrid>
              <a:tr h="554646">
                <a:tc>
                  <a:txBody>
                    <a:bodyPr/>
                    <a:lstStyle/>
                    <a:p>
                      <a:pPr algn="ctr"/>
                      <a:r>
                        <a:rPr kumimoji="1" lang="ja-JP" altLang="en-US" sz="1000" dirty="0">
                          <a:latin typeface="Meiryo UI" panose="020B0604030504040204" pitchFamily="50" charset="-128"/>
                          <a:ea typeface="Meiryo UI" panose="020B0604030504040204" pitchFamily="50" charset="-128"/>
                        </a:rPr>
                        <a:t>事業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分野</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目標管理</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水準</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設備の状況</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①状態の悪い施設に対する対応</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200" dirty="0">
                          <a:solidFill>
                            <a:schemeClr val="bg1"/>
                          </a:solidFill>
                          <a:latin typeface="Meiryo UI" panose="020B0604030504040204" pitchFamily="50" charset="-128"/>
                          <a:ea typeface="Meiryo UI" panose="020B0604030504040204" pitchFamily="50" charset="-128"/>
                          <a:cs typeface="+mn-cs"/>
                        </a:rPr>
                        <a:t>  ②被災時も所要の機能を確保することを   </a:t>
                      </a:r>
                      <a:endParaRPr lang="en-US" altLang="ja-JP" sz="1000" b="1" kern="1200" dirty="0">
                        <a:solidFill>
                          <a:schemeClr val="bg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1" kern="1200" dirty="0">
                          <a:solidFill>
                            <a:schemeClr val="bg1"/>
                          </a:solidFill>
                          <a:latin typeface="Meiryo UI" panose="020B0604030504040204" pitchFamily="50" charset="-128"/>
                          <a:ea typeface="Meiryo UI" panose="020B0604030504040204" pitchFamily="50" charset="-128"/>
                          <a:cs typeface="+mn-cs"/>
                        </a:rPr>
                        <a:t>     </a:t>
                      </a:r>
                      <a:r>
                        <a:rPr lang="ja-JP" altLang="en-US" sz="1000" b="1" kern="1200" dirty="0">
                          <a:solidFill>
                            <a:schemeClr val="bg1"/>
                          </a:solidFill>
                          <a:latin typeface="Meiryo UI" panose="020B0604030504040204" pitchFamily="50" charset="-128"/>
                          <a:ea typeface="Meiryo UI" panose="020B0604030504040204" pitchFamily="50" charset="-128"/>
                          <a:cs typeface="+mn-cs"/>
                        </a:rPr>
                        <a:t>想定した管理水準か。</a:t>
                      </a:r>
                      <a:endParaRPr lang="en-US" altLang="ja-JP" sz="1000" b="1" kern="1200" dirty="0">
                        <a:solidFill>
                          <a:schemeClr val="bg1"/>
                        </a:solidFill>
                        <a:latin typeface="Meiryo UI" panose="020B0604030504040204" pitchFamily="50" charset="-128"/>
                        <a:ea typeface="Meiryo UI" panose="020B0604030504040204" pitchFamily="50" charset="-128"/>
                        <a:cs typeface="+mn-cs"/>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備考</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76256580"/>
                  </a:ext>
                </a:extLst>
              </a:tr>
              <a:tr h="246509">
                <a:tc rowSpan="4">
                  <a:txBody>
                    <a:bodyPr/>
                    <a:lstStyle/>
                    <a:p>
                      <a:pPr algn="ctr"/>
                      <a:r>
                        <a:rPr kumimoji="1" lang="ja-JP" altLang="en-US" sz="1000" dirty="0">
                          <a:latin typeface="Meiryo UI" panose="020B0604030504040204" pitchFamily="50" charset="-128"/>
                          <a:ea typeface="Meiryo UI" panose="020B0604030504040204" pitchFamily="50" charset="-128"/>
                        </a:rPr>
                        <a:t>下水道設備</a:t>
                      </a:r>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pPr algn="ctr"/>
                      <a:r>
                        <a:rPr kumimoji="1" lang="ja-JP" altLang="en-US" sz="1000" dirty="0">
                          <a:latin typeface="Meiryo UI" panose="020B0604030504040204" pitchFamily="50" charset="-128"/>
                          <a:ea typeface="Meiryo UI" panose="020B0604030504040204" pitchFamily="50" charset="-128"/>
                        </a:rPr>
                        <a:t>健全度</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３</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〇機械設備</a:t>
                      </a:r>
                      <a:r>
                        <a:rPr kumimoji="1" lang="en-US" altLang="ja-JP" sz="1000" b="1" u="sng" baseline="30000" dirty="0">
                          <a:latin typeface="Meiryo UI" panose="020B0604030504040204" pitchFamily="50" charset="-128"/>
                          <a:ea typeface="Meiryo UI" panose="020B0604030504040204" pitchFamily="50" charset="-128"/>
                        </a:rPr>
                        <a:t>※1</a:t>
                      </a:r>
                      <a:endParaRPr kumimoji="1" lang="ja-JP" altLang="en-US" sz="1000" b="1" u="sng" baseline="30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ysDash"/>
                      <a:round/>
                      <a:headEnd type="none" w="med" len="med"/>
                      <a:tailEnd type="none" w="med" len="med"/>
                    </a:lnB>
                  </a:tcPr>
                </a:tc>
                <a:tc rowSpan="4">
                  <a:txBody>
                    <a:bodyPr/>
                    <a:lstStyle/>
                    <a:p>
                      <a:r>
                        <a:rPr kumimoji="1" lang="ja-JP" altLang="en-US" sz="1000" dirty="0">
                          <a:latin typeface="Meiryo UI" panose="020B0604030504040204" pitchFamily="50" charset="-128"/>
                          <a:ea typeface="Meiryo UI" panose="020B0604030504040204" pitchFamily="50" charset="-128"/>
                        </a:rPr>
                        <a:t>目標管理水準を３とし、所要の機能の確保を目標として維持管理を行っている。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目標管理水準以下の施設</a:t>
                      </a:r>
                      <a:r>
                        <a:rPr kumimoji="1" lang="ja-JP" altLang="en-US" sz="1000" u="sng" dirty="0">
                          <a:solidFill>
                            <a:schemeClr val="tx1"/>
                          </a:solidFill>
                          <a:latin typeface="Meiryo UI" panose="020B0604030504040204" pitchFamily="50" charset="-128"/>
                          <a:ea typeface="Meiryo UI" panose="020B0604030504040204" pitchFamily="50" charset="-128"/>
                        </a:rPr>
                        <a:t>は、</a:t>
                      </a:r>
                      <a:r>
                        <a:rPr kumimoji="1" lang="ja-JP" altLang="en-US" sz="1000" dirty="0">
                          <a:latin typeface="Meiryo UI" panose="020B0604030504040204" pitchFamily="50" charset="-128"/>
                          <a:ea typeface="Meiryo UI" panose="020B0604030504040204" pitchFamily="50" charset="-128"/>
                        </a:rPr>
                        <a:t>重点化指標を基に優先順位の整理を行い計画的な改築、更新を実施しています。</a:t>
                      </a:r>
                      <a:r>
                        <a:rPr kumimoji="1" lang="ja-JP" altLang="en-US" sz="1000" u="sng" dirty="0">
                          <a:solidFill>
                            <a:srgbClr val="FF0000"/>
                          </a:solidFill>
                          <a:latin typeface="Meiryo UI" panose="020B0604030504040204" pitchFamily="50" charset="-128"/>
                          <a:ea typeface="Meiryo UI" panose="020B0604030504040204" pitchFamily="50" charset="-128"/>
                        </a:rPr>
                        <a:t>機場の機能に支障を与える（ネックとなる）設備に不具合が見られた場合は、長寿命化計画に限らず、速やかな補修や修繕の対応を図り機能回復に努めています。</a:t>
                      </a:r>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r>
                        <a:rPr kumimoji="1" lang="ja-JP" altLang="en-US" sz="1000" dirty="0">
                          <a:latin typeface="Meiryo UI" panose="020B0604030504040204" pitchFamily="50" charset="-128"/>
                          <a:ea typeface="Meiryo UI" panose="020B0604030504040204" pitchFamily="50" charset="-128"/>
                        </a:rPr>
                        <a:t>下水道施設は、</a:t>
                      </a:r>
                      <a:r>
                        <a:rPr kumimoji="1" lang="ja-JP" altLang="en-US" sz="1000" u="sng" dirty="0">
                          <a:solidFill>
                            <a:srgbClr val="FF0000"/>
                          </a:solidFill>
                          <a:latin typeface="Meiryo UI" panose="020B0604030504040204" pitchFamily="50" charset="-128"/>
                          <a:ea typeface="Meiryo UI" panose="020B0604030504040204" pitchFamily="50" charset="-128"/>
                        </a:rPr>
                        <a:t>ライフラインの根幹を担う施設であり、且つ、雨水排水など防災上の役割を持つ設備を保有</a:t>
                      </a:r>
                      <a:r>
                        <a:rPr kumimoji="1" lang="ja-JP" altLang="en-US" sz="1000" dirty="0">
                          <a:latin typeface="Meiryo UI" panose="020B0604030504040204" pitchFamily="50" charset="-128"/>
                          <a:ea typeface="Meiryo UI" panose="020B0604030504040204" pitchFamily="50" charset="-128"/>
                        </a:rPr>
                        <a:t>している。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被災時でも確実な施設機能の発揮が求められる。</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そのため、施設設計時は、耐震性を有した施設設計を行っており、対象設備に応じて、台風時などの強風も考慮した、耐強度の保有を行っている。</a:t>
                      </a:r>
                      <a:endParaRPr kumimoji="1" lang="en-US" altLang="ja-JP" sz="1000" dirty="0">
                        <a:latin typeface="Meiryo UI" panose="020B0604030504040204" pitchFamily="50" charset="-128"/>
                        <a:ea typeface="Meiryo UI" panose="020B0604030504040204" pitchFamily="50" charset="-128"/>
                      </a:endParaRPr>
                    </a:p>
                    <a:p>
                      <a:endParaRPr kumimoji="1" lang="en-US" altLang="ja-JP" sz="400" baseline="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健全性の維持では、</a:t>
                      </a:r>
                      <a:endParaRPr kumimoji="1" lang="en-US" altLang="ja-JP" sz="10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〇機械設備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ja-JP" altLang="en-US" sz="1000" u="sng" dirty="0">
                          <a:solidFill>
                            <a:srgbClr val="FF0000"/>
                          </a:solidFill>
                          <a:latin typeface="Meiryo UI" panose="020B0604030504040204" pitchFamily="50" charset="-128"/>
                          <a:ea typeface="Meiryo UI" panose="020B0604030504040204" pitchFamily="50" charset="-128"/>
                        </a:rPr>
                        <a:t>設備としての劣化は</a:t>
                      </a:r>
                      <a:r>
                        <a:rPr kumimoji="1" lang="ja-JP" altLang="en-US" sz="1000" u="sng">
                          <a:solidFill>
                            <a:srgbClr val="FF0000"/>
                          </a:solidFill>
                          <a:latin typeface="Meiryo UI" panose="020B0604030504040204" pitchFamily="50" charset="-128"/>
                          <a:ea typeface="Meiryo UI" panose="020B0604030504040204" pitchFamily="50" charset="-128"/>
                        </a:rPr>
                        <a:t>進行している</a:t>
                      </a:r>
                      <a:r>
                        <a:rPr kumimoji="1" lang="ja-JP" altLang="en-US" sz="1000" u="sng" dirty="0">
                          <a:solidFill>
                            <a:srgbClr val="FF0000"/>
                          </a:solidFill>
                          <a:latin typeface="Meiryo UI" panose="020B0604030504040204" pitchFamily="50" charset="-128"/>
                          <a:ea typeface="Meiryo UI" panose="020B0604030504040204" pitchFamily="50" charset="-128"/>
                        </a:rPr>
                        <a:t>が、機</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u="none" dirty="0">
                          <a:solidFill>
                            <a:srgbClr val="FF0000"/>
                          </a:solidFill>
                          <a:latin typeface="Meiryo UI" panose="020B0604030504040204" pitchFamily="50" charset="-128"/>
                          <a:ea typeface="Meiryo UI" panose="020B0604030504040204" pitchFamily="50" charset="-128"/>
                        </a:rPr>
                        <a:t>　　　</a:t>
                      </a:r>
                      <a:r>
                        <a:rPr kumimoji="1" lang="ja-JP" altLang="en-US" sz="1000" u="sng" dirty="0">
                          <a:solidFill>
                            <a:srgbClr val="FF0000"/>
                          </a:solidFill>
                          <a:latin typeface="Meiryo UI" panose="020B0604030504040204" pitchFamily="50" charset="-128"/>
                          <a:ea typeface="Meiryo UI" panose="020B0604030504040204" pitchFamily="50" charset="-128"/>
                        </a:rPr>
                        <a:t>能は確保できる</a:t>
                      </a:r>
                      <a:r>
                        <a:rPr kumimoji="1" lang="ja-JP" altLang="en-US" sz="1000" dirty="0">
                          <a:latin typeface="Meiryo UI" panose="020B0604030504040204" pitchFamily="50" charset="-128"/>
                          <a:ea typeface="Meiryo UI" panose="020B0604030504040204" pitchFamily="50" charset="-128"/>
                        </a:rPr>
                        <a:t>、又は、機能回復が</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可能な設備の状態を目標としている。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〇電気設備及び時間計画型管理設備</a:t>
                      </a:r>
                      <a:r>
                        <a:rPr kumimoji="1" lang="en-US" altLang="ja-JP" sz="1000" b="1" u="sng" strike="noStrike" baseline="30000" dirty="0">
                          <a:latin typeface="Meiryo UI" panose="020B0604030504040204" pitchFamily="50" charset="-128"/>
                          <a:ea typeface="Meiryo UI" panose="020B0604030504040204" pitchFamily="50" charset="-128"/>
                        </a:rPr>
                        <a:t>※</a:t>
                      </a:r>
                      <a:r>
                        <a:rPr kumimoji="1" lang="ja-JP" altLang="en-US" sz="1000" b="1" u="sng" strike="noStrike" baseline="30000" dirty="0">
                          <a:latin typeface="Meiryo UI" panose="020B0604030504040204" pitchFamily="50" charset="-128"/>
                          <a:ea typeface="Meiryo UI" panose="020B0604030504040204" pitchFamily="50" charset="-128"/>
                        </a:rPr>
                        <a:t>２</a:t>
                      </a:r>
                      <a:endParaRPr kumimoji="1" lang="en-US" altLang="ja-JP" sz="1000" b="1" u="sng" strike="noStrike" baseline="30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は、</a:t>
                      </a:r>
                      <a:r>
                        <a:rPr kumimoji="1" lang="ja-JP" altLang="en-US" sz="1000" u="sng" dirty="0">
                          <a:solidFill>
                            <a:srgbClr val="FF0000"/>
                          </a:solidFill>
                          <a:latin typeface="Meiryo UI" panose="020B0604030504040204" pitchFamily="50" charset="-128"/>
                          <a:ea typeface="Meiryo UI" panose="020B0604030504040204" pitchFamily="50" charset="-128"/>
                        </a:rPr>
                        <a:t>所要の機能確保を原則とし、被</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u="none" dirty="0">
                          <a:solidFill>
                            <a:srgbClr val="FF0000"/>
                          </a:solidFill>
                          <a:latin typeface="Meiryo UI" panose="020B0604030504040204" pitchFamily="50" charset="-128"/>
                          <a:ea typeface="Meiryo UI" panose="020B0604030504040204" pitchFamily="50" charset="-128"/>
                        </a:rPr>
                        <a:t>　　　</a:t>
                      </a:r>
                      <a:r>
                        <a:rPr kumimoji="1" lang="ja-JP" altLang="en-US" sz="1000" u="sng" dirty="0">
                          <a:solidFill>
                            <a:srgbClr val="FF0000"/>
                          </a:solidFill>
                          <a:latin typeface="Meiryo UI" panose="020B0604030504040204" pitchFamily="50" charset="-128"/>
                          <a:ea typeface="Meiryo UI" panose="020B0604030504040204" pitchFamily="50" charset="-128"/>
                        </a:rPr>
                        <a:t>災時でも施設全体としての機能維持、</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u="none" dirty="0">
                          <a:solidFill>
                            <a:srgbClr val="FF0000"/>
                          </a:solidFill>
                          <a:latin typeface="Meiryo UI" panose="020B0604030504040204" pitchFamily="50" charset="-128"/>
                          <a:ea typeface="Meiryo UI" panose="020B0604030504040204" pitchFamily="50" charset="-128"/>
                        </a:rPr>
                        <a:t>　　　</a:t>
                      </a:r>
                      <a:r>
                        <a:rPr kumimoji="1" lang="ja-JP" altLang="en-US" sz="1000" u="sng" dirty="0">
                          <a:solidFill>
                            <a:srgbClr val="FF0000"/>
                          </a:solidFill>
                          <a:latin typeface="Meiryo UI" panose="020B0604030504040204" pitchFamily="50" charset="-128"/>
                          <a:ea typeface="Meiryo UI" panose="020B0604030504040204" pitchFamily="50" charset="-128"/>
                        </a:rPr>
                        <a:t>若しくは、速やかな機能回復が可能</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な状態を維持するようにしている。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400" dirty="0">
                          <a:latin typeface="Meiryo UI" panose="020B0604030504040204" pitchFamily="50" charset="-128"/>
                          <a:ea typeface="Meiryo UI" panose="020B0604030504040204" pitchFamily="50" charset="-128"/>
                        </a:rPr>
                        <a:t>　　　</a:t>
                      </a:r>
                      <a:endParaRPr kumimoji="1" lang="en-US" altLang="ja-JP" sz="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以上を踏まえ、被災時にも所要の施設機能の維持が可能となる管理水準として健全度３を目標として設定している。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4">
                  <a:txBody>
                    <a:bodyPr/>
                    <a:lstStyle/>
                    <a:p>
                      <a:endParaRPr kumimoji="1" lang="en-US" altLang="ja-JP" sz="1000" dirty="0">
                        <a:latin typeface="Meiryo UI" panose="020B0604030504040204" pitchFamily="50" charset="-128"/>
                        <a:ea typeface="Meiryo UI" panose="020B0604030504040204" pitchFamily="50" charset="-128"/>
                      </a:endParaRPr>
                    </a:p>
                    <a:p>
                      <a:r>
                        <a:rPr kumimoji="1" lang="en-US" altLang="ja-JP" sz="1000" b="1" u="sng" strike="noStrike" baseline="30000" dirty="0">
                          <a:latin typeface="Meiryo UI" panose="020B0604030504040204" pitchFamily="50" charset="-128"/>
                          <a:ea typeface="Meiryo UI" panose="020B0604030504040204" pitchFamily="50" charset="-128"/>
                        </a:rPr>
                        <a:t>※</a:t>
                      </a:r>
                      <a:r>
                        <a:rPr kumimoji="1" lang="ja-JP" altLang="en-US" sz="1000" b="1" u="sng" strike="noStrike" baseline="30000" dirty="0">
                          <a:latin typeface="Meiryo UI" panose="020B0604030504040204" pitchFamily="50" charset="-128"/>
                          <a:ea typeface="Meiryo UI" panose="020B0604030504040204" pitchFamily="50" charset="-128"/>
                        </a:rPr>
                        <a:t>１</a:t>
                      </a:r>
                      <a:endParaRPr kumimoji="1" lang="en-US" altLang="ja-JP" sz="1000" b="1" u="sng" strike="noStrike" baseline="30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設備の状況は、次期計画への規定方針案を記載。</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en-US" altLang="ja-JP" sz="1000" b="1" u="sng" baseline="30000" dirty="0">
                          <a:latin typeface="Meiryo UI" panose="020B0604030504040204" pitchFamily="50" charset="-128"/>
                          <a:ea typeface="Meiryo UI" panose="020B0604030504040204" pitchFamily="50" charset="-128"/>
                        </a:rPr>
                        <a:t>※2</a:t>
                      </a:r>
                    </a:p>
                    <a:p>
                      <a:r>
                        <a:rPr kumimoji="1" lang="ja-JP" altLang="en-US" sz="1000" dirty="0">
                          <a:latin typeface="Meiryo UI" panose="020B0604030504040204" pitchFamily="50" charset="-128"/>
                          <a:ea typeface="Meiryo UI" panose="020B0604030504040204" pitchFamily="50" charset="-128"/>
                        </a:rPr>
                        <a:t>時間計画保全型の施設において、</a:t>
                      </a:r>
                      <a:r>
                        <a:rPr kumimoji="1" lang="ja-JP" altLang="en-US" sz="1000" dirty="0">
                          <a:solidFill>
                            <a:srgbClr val="FF0000"/>
                          </a:solidFill>
                          <a:latin typeface="Meiryo UI" panose="020B0604030504040204" pitchFamily="50" charset="-128"/>
                          <a:ea typeface="Meiryo UI" panose="020B0604030504040204" pitchFamily="50" charset="-128"/>
                        </a:rPr>
                        <a:t>部品供給の停止にて「健全度が２」</a:t>
                      </a:r>
                      <a:r>
                        <a:rPr kumimoji="1" lang="ja-JP" altLang="en-US" sz="1000" dirty="0">
                          <a:solidFill>
                            <a:schemeClr val="tx1"/>
                          </a:solidFill>
                          <a:latin typeface="Meiryo UI" panose="020B0604030504040204" pitchFamily="50" charset="-128"/>
                          <a:ea typeface="Meiryo UI" panose="020B0604030504040204" pitchFamily="50" charset="-128"/>
                        </a:rPr>
                        <a:t>（次期計画への規定方針案）</a:t>
                      </a:r>
                      <a:r>
                        <a:rPr kumimoji="1" lang="ja-JP" altLang="en-US" sz="1000" dirty="0">
                          <a:latin typeface="Meiryo UI" panose="020B0604030504040204" pitchFamily="50" charset="-128"/>
                          <a:ea typeface="Meiryo UI" panose="020B0604030504040204" pitchFamily="50" charset="-128"/>
                        </a:rPr>
                        <a:t>となるが、予備品の確保を行うなど、着実な機能保持に努めている。</a:t>
                      </a:r>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48965746"/>
                  </a:ext>
                </a:extLst>
              </a:tr>
              <a:tr h="1324986">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latin typeface="Meiryo UI" panose="020B0604030504040204" pitchFamily="50" charset="-128"/>
                          <a:ea typeface="Meiryo UI" panose="020B0604030504040204" pitchFamily="50" charset="-128"/>
                        </a:rPr>
                        <a:t>　設備として劣化が進行し</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ているが、機能は確保で</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きる状態。機能回復が可</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能。</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374546186"/>
                  </a:ext>
                </a:extLst>
              </a:tr>
              <a:tr h="40057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latin typeface="Meiryo UI" panose="020B0604030504040204" pitchFamily="50" charset="-128"/>
                          <a:ea typeface="Meiryo UI" panose="020B0604030504040204" pitchFamily="50" charset="-128"/>
                        </a:rPr>
                        <a:t>〇電気設備及び時間計</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画 保全の機械設備</a:t>
                      </a:r>
                      <a:r>
                        <a:rPr kumimoji="1" lang="en-US" altLang="ja-JP" sz="1000" b="1" baseline="30000" dirty="0">
                          <a:latin typeface="Meiryo UI" panose="020B0604030504040204" pitchFamily="50" charset="-128"/>
                          <a:ea typeface="Meiryo UI" panose="020B0604030504040204" pitchFamily="50" charset="-128"/>
                        </a:rPr>
                        <a:t>※</a:t>
                      </a:r>
                      <a:r>
                        <a:rPr kumimoji="1" lang="ja-JP" altLang="en-US" sz="1000" b="1" baseline="30000" dirty="0">
                          <a:latin typeface="Meiryo UI" panose="020B0604030504040204" pitchFamily="50" charset="-128"/>
                          <a:ea typeface="Meiryo UI" panose="020B0604030504040204" pitchFamily="50" charset="-128"/>
                        </a:rPr>
                        <a:t>１</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ysDash"/>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469819810"/>
                  </a:ext>
                </a:extLst>
              </a:tr>
              <a:tr h="1386612">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a:latin typeface="Meiryo UI" panose="020B0604030504040204" pitchFamily="50" charset="-128"/>
                          <a:ea typeface="Meiryo UI" panose="020B0604030504040204" pitchFamily="50" charset="-128"/>
                        </a:rPr>
                        <a:t>　府平均使用年数を超過</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していない。</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ysDash"/>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24540218"/>
                  </a:ext>
                </a:extLst>
              </a:tr>
            </a:tbl>
          </a:graphicData>
        </a:graphic>
      </p:graphicFrame>
      <p:sp>
        <p:nvSpPr>
          <p:cNvPr id="17" name="テキスト ボックス 16">
            <a:extLst>
              <a:ext uri="{FF2B5EF4-FFF2-40B4-BE49-F238E27FC236}">
                <a16:creationId xmlns:a16="http://schemas.microsoft.com/office/drawing/2014/main" id="{F40CF1E2-53AE-42A6-BD93-185534FC0B38}"/>
              </a:ext>
            </a:extLst>
          </p:cNvPr>
          <p:cNvSpPr txBox="1"/>
          <p:nvPr/>
        </p:nvSpPr>
        <p:spPr>
          <a:xfrm>
            <a:off x="375719" y="2043581"/>
            <a:ext cx="4196281" cy="369332"/>
          </a:xfrm>
          <a:prstGeom prst="rect">
            <a:avLst/>
          </a:prstGeom>
          <a:noFill/>
        </p:spPr>
        <p:txBody>
          <a:bodyPr wrap="square">
            <a:spAutoFit/>
          </a:bodyPr>
          <a:lstStyle/>
          <a:p>
            <a:pPr algn="just">
              <a:defRPr/>
            </a:pP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kern="100" dirty="0">
                <a:solidFill>
                  <a:prstClr val="black"/>
                </a:solidFill>
                <a:latin typeface="Meiryo UI" panose="020B0604030504040204" pitchFamily="50" charset="-128"/>
                <a:ea typeface="Meiryo UI" panose="020B0604030504040204" pitchFamily="50" charset="-128"/>
                <a:cs typeface="Times New Roman"/>
              </a:rPr>
              <a:t>〇目標管理水準と被災時に備えた視点</a:t>
            </a:r>
            <a:endParaRPr lang="en-US" altLang="ja-JP"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 name="スライド番号プレースホルダー 3">
            <a:extLst>
              <a:ext uri="{FF2B5EF4-FFF2-40B4-BE49-F238E27FC236}">
                <a16:creationId xmlns:a16="http://schemas.microsoft.com/office/drawing/2014/main" id="{E7D20DC7-62D9-4B7B-8E17-C5715CD6CDE8}"/>
              </a:ext>
            </a:extLst>
          </p:cNvPr>
          <p:cNvSpPr txBox="1">
            <a:spLocks/>
          </p:cNvSpPr>
          <p:nvPr/>
        </p:nvSpPr>
        <p:spPr>
          <a:xfrm>
            <a:off x="8483600" y="649717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45</a:t>
            </a:fld>
            <a:endParaRPr lang="ja-JP" altLang="en-US" dirty="0"/>
          </a:p>
        </p:txBody>
      </p:sp>
      <p:sp>
        <p:nvSpPr>
          <p:cNvPr id="5" name="テキスト ボックス 4">
            <a:extLst>
              <a:ext uri="{FF2B5EF4-FFF2-40B4-BE49-F238E27FC236}">
                <a16:creationId xmlns:a16="http://schemas.microsoft.com/office/drawing/2014/main" id="{F401BD4C-D2DB-F908-2132-2F0587119598}"/>
              </a:ext>
            </a:extLst>
          </p:cNvPr>
          <p:cNvSpPr txBox="1"/>
          <p:nvPr/>
        </p:nvSpPr>
        <p:spPr>
          <a:xfrm>
            <a:off x="7886700" y="128900"/>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472574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461665"/>
          </a:xfrm>
          <a:prstGeom prst="rect">
            <a:avLst/>
          </a:prstGeom>
          <a:solidFill>
            <a:srgbClr val="002060"/>
          </a:solidFill>
        </p:spPr>
        <p:txBody>
          <a:bodyPr wrap="square" rtlCol="0">
            <a:spAutoFit/>
          </a:bodyPr>
          <a:lstStyle/>
          <a:p>
            <a:r>
              <a:rPr lang="ja-JP" altLang="en-US" sz="2400" dirty="0">
                <a:solidFill>
                  <a:schemeClr val="bg1"/>
                </a:solidFill>
                <a:latin typeface="Meiryo UI" pitchFamily="50" charset="-128"/>
                <a:ea typeface="Meiryo UI" pitchFamily="50" charset="-128"/>
                <a:cs typeface="Meiryo UI" pitchFamily="50" charset="-128"/>
              </a:rPr>
              <a:t>■ 第１回全体検討部会を踏まえた検討（全事業分野）</a:t>
            </a: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9296400" y="38294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16">
            <a:extLst>
              <a:ext uri="{FF2B5EF4-FFF2-40B4-BE49-F238E27FC236}">
                <a16:creationId xmlns:a16="http://schemas.microsoft.com/office/drawing/2014/main" id="{F40CF1E2-53AE-42A6-BD93-185534FC0B38}"/>
              </a:ext>
            </a:extLst>
          </p:cNvPr>
          <p:cNvSpPr txBox="1"/>
          <p:nvPr/>
        </p:nvSpPr>
        <p:spPr>
          <a:xfrm>
            <a:off x="-110140" y="499505"/>
            <a:ext cx="4196281" cy="369332"/>
          </a:xfrm>
          <a:prstGeom prst="rect">
            <a:avLst/>
          </a:prstGeom>
          <a:noFill/>
        </p:spPr>
        <p:txBody>
          <a:bodyPr wrap="square">
            <a:spAutoFit/>
          </a:bodyPr>
          <a:lstStyle/>
          <a:p>
            <a:pPr algn="just">
              <a:defRPr/>
            </a:pPr>
            <a:r>
              <a:rPr lang="ja-JP" altLang="en-US" sz="1800" b="1"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800" kern="100" dirty="0">
                <a:solidFill>
                  <a:prstClr val="black"/>
                </a:solidFill>
                <a:latin typeface="Meiryo UI" panose="020B0604030504040204" pitchFamily="50" charset="-128"/>
                <a:ea typeface="Meiryo UI" panose="020B0604030504040204" pitchFamily="50" charset="-128"/>
                <a:cs typeface="Times New Roman"/>
              </a:rPr>
              <a:t>〇目標管理水準と被災時に備えた視点</a:t>
            </a:r>
            <a:endParaRPr lang="en-US" altLang="ja-JP" sz="18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1" name="表 4">
            <a:extLst>
              <a:ext uri="{FF2B5EF4-FFF2-40B4-BE49-F238E27FC236}">
                <a16:creationId xmlns:a16="http://schemas.microsoft.com/office/drawing/2014/main" id="{FC0F5F99-B5B8-4252-BA2C-76D79ACC03AD}"/>
              </a:ext>
            </a:extLst>
          </p:cNvPr>
          <p:cNvGraphicFramePr>
            <a:graphicFrameLocks noGrp="1"/>
          </p:cNvGraphicFramePr>
          <p:nvPr>
            <p:extLst>
              <p:ext uri="{D42A27DB-BD31-4B8C-83A1-F6EECF244321}">
                <p14:modId xmlns:p14="http://schemas.microsoft.com/office/powerpoint/2010/main" val="3241436483"/>
              </p:ext>
            </p:extLst>
          </p:nvPr>
        </p:nvGraphicFramePr>
        <p:xfrm>
          <a:off x="152400" y="868837"/>
          <a:ext cx="8881460" cy="5897880"/>
        </p:xfrm>
        <a:graphic>
          <a:graphicData uri="http://schemas.openxmlformats.org/drawingml/2006/table">
            <a:tbl>
              <a:tblPr firstRow="1" bandRow="1">
                <a:tableStyleId>{7DF18680-E054-41AD-8BC1-D1AEF772440D}</a:tableStyleId>
              </a:tblPr>
              <a:tblGrid>
                <a:gridCol w="491960">
                  <a:extLst>
                    <a:ext uri="{9D8B030D-6E8A-4147-A177-3AD203B41FA5}">
                      <a16:colId xmlns:a16="http://schemas.microsoft.com/office/drawing/2014/main" val="75204876"/>
                    </a:ext>
                  </a:extLst>
                </a:gridCol>
                <a:gridCol w="590080">
                  <a:extLst>
                    <a:ext uri="{9D8B030D-6E8A-4147-A177-3AD203B41FA5}">
                      <a16:colId xmlns:a16="http://schemas.microsoft.com/office/drawing/2014/main" val="80072277"/>
                    </a:ext>
                  </a:extLst>
                </a:gridCol>
                <a:gridCol w="1569720">
                  <a:extLst>
                    <a:ext uri="{9D8B030D-6E8A-4147-A177-3AD203B41FA5}">
                      <a16:colId xmlns:a16="http://schemas.microsoft.com/office/drawing/2014/main" val="3007321987"/>
                    </a:ext>
                  </a:extLst>
                </a:gridCol>
                <a:gridCol w="2720340">
                  <a:extLst>
                    <a:ext uri="{9D8B030D-6E8A-4147-A177-3AD203B41FA5}">
                      <a16:colId xmlns:a16="http://schemas.microsoft.com/office/drawing/2014/main" val="2408564151"/>
                    </a:ext>
                  </a:extLst>
                </a:gridCol>
                <a:gridCol w="2278380">
                  <a:extLst>
                    <a:ext uri="{9D8B030D-6E8A-4147-A177-3AD203B41FA5}">
                      <a16:colId xmlns:a16="http://schemas.microsoft.com/office/drawing/2014/main" val="971714607"/>
                    </a:ext>
                  </a:extLst>
                </a:gridCol>
                <a:gridCol w="1230980">
                  <a:extLst>
                    <a:ext uri="{9D8B030D-6E8A-4147-A177-3AD203B41FA5}">
                      <a16:colId xmlns:a16="http://schemas.microsoft.com/office/drawing/2014/main" val="892749611"/>
                    </a:ext>
                  </a:extLst>
                </a:gridCol>
              </a:tblGrid>
              <a:tr h="390928">
                <a:tc>
                  <a:txBody>
                    <a:bodyPr/>
                    <a:lstStyle/>
                    <a:p>
                      <a:pPr algn="ctr"/>
                      <a:r>
                        <a:rPr kumimoji="1" lang="ja-JP" altLang="en-US" sz="1000" dirty="0">
                          <a:latin typeface="Meiryo UI" panose="020B0604030504040204" pitchFamily="50" charset="-128"/>
                          <a:ea typeface="Meiryo UI" panose="020B0604030504040204" pitchFamily="50" charset="-128"/>
                        </a:rPr>
                        <a:t>事業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分野</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目標管理水準</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設備の状況</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①状態の悪い施設に対する対応</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200" dirty="0">
                          <a:solidFill>
                            <a:schemeClr val="bg1"/>
                          </a:solidFill>
                          <a:latin typeface="Meiryo UI" panose="020B0604030504040204" pitchFamily="50" charset="-128"/>
                          <a:ea typeface="Meiryo UI" panose="020B0604030504040204" pitchFamily="50" charset="-128"/>
                          <a:cs typeface="+mn-cs"/>
                        </a:rPr>
                        <a:t>　②被災時も所要の機能を確保すること</a:t>
                      </a:r>
                      <a:endParaRPr lang="en-US" altLang="ja-JP" sz="1000" b="1" kern="1200" dirty="0">
                        <a:solidFill>
                          <a:schemeClr val="bg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1200" dirty="0">
                          <a:solidFill>
                            <a:schemeClr val="bg1"/>
                          </a:solidFill>
                          <a:latin typeface="Meiryo UI" panose="020B0604030504040204" pitchFamily="50" charset="-128"/>
                          <a:ea typeface="Meiryo UI" panose="020B0604030504040204" pitchFamily="50" charset="-128"/>
                          <a:cs typeface="+mn-cs"/>
                        </a:rPr>
                        <a:t>　　　を想定した管理水準か。</a:t>
                      </a:r>
                      <a:endParaRPr lang="en-US" altLang="ja-JP" sz="1000" b="1" kern="1200" dirty="0">
                        <a:solidFill>
                          <a:schemeClr val="bg1"/>
                        </a:solidFill>
                        <a:latin typeface="Meiryo UI" panose="020B0604030504040204" pitchFamily="50" charset="-128"/>
                        <a:ea typeface="Meiryo UI" panose="020B0604030504040204" pitchFamily="50" charset="-128"/>
                        <a:cs typeface="+mn-cs"/>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備考</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76256580"/>
                  </a:ext>
                </a:extLst>
              </a:tr>
              <a:tr h="1443427">
                <a:tc>
                  <a:txBody>
                    <a:bodyPr/>
                    <a:lstStyle/>
                    <a:p>
                      <a:pPr algn="ctr"/>
                      <a:r>
                        <a:rPr kumimoji="1" lang="ja-JP" altLang="en-US" sz="1000" dirty="0">
                          <a:latin typeface="Meiryo UI" panose="020B0604030504040204" pitchFamily="50" charset="-128"/>
                          <a:ea typeface="Meiryo UI" panose="020B0604030504040204" pitchFamily="50" charset="-128"/>
                        </a:rPr>
                        <a:t>河川</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設備</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健全度</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劣化の兆候が見られる。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大雨、高潮、津波時に、確実に稼働することが求められるため、劣化の進行が見られる前の状態確保を目標としている。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目標管理水準以下の施設</a:t>
                      </a:r>
                      <a:r>
                        <a:rPr kumimoji="1" lang="ja-JP" altLang="en-US" sz="1000" dirty="0">
                          <a:latin typeface="Meiryo UI" panose="020B0604030504040204" pitchFamily="50" charset="-128"/>
                          <a:ea typeface="Meiryo UI" panose="020B0604030504040204" pitchFamily="50" charset="-128"/>
                        </a:rPr>
                        <a:t>は、重点化指標を基に</a:t>
                      </a:r>
                      <a:r>
                        <a:rPr kumimoji="1" lang="ja-JP" altLang="en-US" sz="1000" u="sng" dirty="0">
                          <a:solidFill>
                            <a:srgbClr val="FF0000"/>
                          </a:solidFill>
                          <a:latin typeface="Meiryo UI" panose="020B0604030504040204" pitchFamily="50" charset="-128"/>
                          <a:ea typeface="Meiryo UI" panose="020B0604030504040204" pitchFamily="50" charset="-128"/>
                        </a:rPr>
                        <a:t>優先順位の整理</a:t>
                      </a:r>
                      <a:r>
                        <a:rPr kumimoji="1" lang="ja-JP" altLang="en-US" sz="1000" dirty="0">
                          <a:latin typeface="Meiryo UI" panose="020B0604030504040204" pitchFamily="50" charset="-128"/>
                          <a:ea typeface="Meiryo UI" panose="020B0604030504040204" pitchFamily="50" charset="-128"/>
                        </a:rPr>
                        <a:t>を行い、計画的な補修、更新などを実施しています。</a:t>
                      </a:r>
                      <a:r>
                        <a:rPr kumimoji="1" lang="ja-JP" altLang="en-US" sz="1000" u="sng" dirty="0">
                          <a:solidFill>
                            <a:srgbClr val="FF0000"/>
                          </a:solidFill>
                          <a:latin typeface="Meiryo UI" panose="020B0604030504040204" pitchFamily="50" charset="-128"/>
                          <a:ea typeface="Meiryo UI" panose="020B0604030504040204" pitchFamily="50" charset="-128"/>
                        </a:rPr>
                        <a:t>機場の機能に支障を与える（ネックとなる）設備に不具合が見られた場合は、長寿命化計画に限らず、速やかな補修や修繕の対応を図り機能回復に努めています。</a:t>
                      </a:r>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河川施設は、大雨時の雨水排水や治水、津波防御の機能などを持つ</a:t>
                      </a:r>
                      <a:r>
                        <a:rPr kumimoji="1" lang="ja-JP" altLang="en-US" sz="1000" u="sng" dirty="0">
                          <a:solidFill>
                            <a:srgbClr val="FF0000"/>
                          </a:solidFill>
                          <a:latin typeface="Meiryo UI" panose="020B0604030504040204" pitchFamily="50" charset="-128"/>
                          <a:ea typeface="Meiryo UI" panose="020B0604030504040204" pitchFamily="50" charset="-128"/>
                        </a:rPr>
                        <a:t>防災上非常に重要な施設を保有しており、</a:t>
                      </a:r>
                      <a:r>
                        <a:rPr kumimoji="1" lang="ja-JP" altLang="en-US" sz="1000" dirty="0">
                          <a:latin typeface="Meiryo UI" panose="020B0604030504040204" pitchFamily="50" charset="-128"/>
                          <a:ea typeface="Meiryo UI" panose="020B0604030504040204" pitchFamily="50" charset="-128"/>
                        </a:rPr>
                        <a:t>被災時でも確実な施設機能の発揮が求められる。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そのため、施設設計時は、耐震性や津波を考慮した施設設計を行っている。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大雨等の非常時に確実に稼働させることを目的として、劣化の兆候のみの状態である健全度４の確保を目標</a:t>
                      </a:r>
                      <a:r>
                        <a:rPr kumimoji="1" lang="ja-JP" altLang="en-US" sz="1000" dirty="0">
                          <a:latin typeface="Meiryo UI" panose="020B0604030504040204" pitchFamily="50" charset="-128"/>
                          <a:ea typeface="Meiryo UI" panose="020B0604030504040204" pitchFamily="50" charset="-128"/>
                        </a:rPr>
                        <a:t>としている。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10807069"/>
                  </a:ext>
                </a:extLst>
              </a:tr>
              <a:tr h="1443427">
                <a:tc>
                  <a:txBody>
                    <a:bodyPr/>
                    <a:lstStyle/>
                    <a:p>
                      <a:pPr algn="ctr"/>
                      <a:r>
                        <a:rPr kumimoji="1" lang="ja-JP" altLang="en-US" sz="1000" dirty="0">
                          <a:latin typeface="Meiryo UI" panose="020B0604030504040204" pitchFamily="50" charset="-128"/>
                          <a:ea typeface="Meiryo UI" panose="020B0604030504040204" pitchFamily="50" charset="-128"/>
                        </a:rPr>
                        <a:t>海岸</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設備</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健全度４</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劣化の兆候が見られる。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高潮や津波時に、確実に稼働することが求められるため、劣化の進行が見られる前の状態確保を目標としている。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目標管理水準以下の施設は、</a:t>
                      </a:r>
                      <a:r>
                        <a:rPr kumimoji="1" lang="ja-JP" altLang="en-US" sz="1000" dirty="0">
                          <a:latin typeface="Meiryo UI" panose="020B0604030504040204" pitchFamily="50" charset="-128"/>
                          <a:ea typeface="Meiryo UI" panose="020B0604030504040204" pitchFamily="50" charset="-128"/>
                        </a:rPr>
                        <a:t>重点化指標を基に</a:t>
                      </a:r>
                      <a:r>
                        <a:rPr kumimoji="1" lang="ja-JP" altLang="en-US" sz="1000" u="sng" dirty="0">
                          <a:solidFill>
                            <a:srgbClr val="FF0000"/>
                          </a:solidFill>
                          <a:latin typeface="Meiryo UI" panose="020B0604030504040204" pitchFamily="50" charset="-128"/>
                          <a:ea typeface="Meiryo UI" panose="020B0604030504040204" pitchFamily="50" charset="-128"/>
                        </a:rPr>
                        <a:t>優先順位の整理</a:t>
                      </a:r>
                      <a:r>
                        <a:rPr kumimoji="1" lang="ja-JP" altLang="en-US" sz="1000" dirty="0">
                          <a:latin typeface="Meiryo UI" panose="020B0604030504040204" pitchFamily="50" charset="-128"/>
                          <a:ea typeface="Meiryo UI" panose="020B0604030504040204" pitchFamily="50" charset="-128"/>
                        </a:rPr>
                        <a:t>を行い、計画的な補修、更新などを実施しています。</a:t>
                      </a:r>
                      <a:r>
                        <a:rPr kumimoji="1" lang="ja-JP" altLang="en-US" sz="1000" u="sng" dirty="0">
                          <a:solidFill>
                            <a:srgbClr val="FF0000"/>
                          </a:solidFill>
                          <a:latin typeface="Meiryo UI" panose="020B0604030504040204" pitchFamily="50" charset="-128"/>
                          <a:ea typeface="Meiryo UI" panose="020B0604030504040204" pitchFamily="50" charset="-128"/>
                        </a:rPr>
                        <a:t>機場の機能に支障を与える（ネックとなる）設備に不具合が見られた場合は、長寿命化計画に限らず、速やかな補修や修繕の対応を図り機能回復に努めています。</a:t>
                      </a:r>
                      <a:endParaRPr kumimoji="1" lang="en-US" altLang="ja-JP"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海岸施設は、高潮・津波の防御機能や防御時の排水機能などを持つ</a:t>
                      </a:r>
                      <a:r>
                        <a:rPr kumimoji="1" lang="ja-JP" altLang="en-US" sz="1000" u="sng" dirty="0">
                          <a:solidFill>
                            <a:srgbClr val="FF0000"/>
                          </a:solidFill>
                          <a:latin typeface="Meiryo UI" panose="020B0604030504040204" pitchFamily="50" charset="-128"/>
                          <a:ea typeface="Meiryo UI" panose="020B0604030504040204" pitchFamily="50" charset="-128"/>
                        </a:rPr>
                        <a:t>防災上非常に重要な施設を保有しており、</a:t>
                      </a:r>
                      <a:r>
                        <a:rPr kumimoji="1" lang="ja-JP" altLang="en-US" sz="1000" dirty="0">
                          <a:latin typeface="Meiryo UI" panose="020B0604030504040204" pitchFamily="50" charset="-128"/>
                          <a:ea typeface="Meiryo UI" panose="020B0604030504040204" pitchFamily="50" charset="-128"/>
                        </a:rPr>
                        <a:t>被災時でも確実な施設機能の発揮が求められる。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そのため、施設設計時は、耐震性や津波などを考慮した施設設計を行っている。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高潮等の非常時に確実に稼働させることを目的として、劣化の兆候のみの状態である健全度４の確保を目標</a:t>
                      </a:r>
                      <a:r>
                        <a:rPr kumimoji="1" lang="ja-JP" altLang="en-US" sz="1000" dirty="0">
                          <a:latin typeface="Meiryo UI" panose="020B0604030504040204" pitchFamily="50" charset="-128"/>
                          <a:ea typeface="Meiryo UI" panose="020B0604030504040204" pitchFamily="50" charset="-128"/>
                        </a:rPr>
                        <a:t>としている。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239062625"/>
                  </a:ext>
                </a:extLst>
              </a:tr>
              <a:tr h="1398320">
                <a:tc>
                  <a:txBody>
                    <a:bodyPr/>
                    <a:lstStyle/>
                    <a:p>
                      <a:pPr algn="ctr"/>
                      <a:r>
                        <a:rPr kumimoji="1" lang="ja-JP" altLang="en-US" sz="1000" dirty="0">
                          <a:latin typeface="Meiryo UI" panose="020B0604030504040204" pitchFamily="50" charset="-128"/>
                          <a:ea typeface="Meiryo UI" panose="020B0604030504040204" pitchFamily="50" charset="-128"/>
                        </a:rPr>
                        <a:t>道路</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設備</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不具合無し</a:t>
                      </a:r>
                      <a:r>
                        <a:rPr kumimoji="1" lang="en-US" altLang="ja-JP" sz="1000" b="1" baseline="30000" dirty="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機能の低下は認められない。</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道路設備の管理水準は、不具合無しとして、</a:t>
                      </a:r>
                      <a:r>
                        <a:rPr kumimoji="1" lang="ja-JP" altLang="en-US" sz="1000" u="sng" dirty="0">
                          <a:solidFill>
                            <a:srgbClr val="FF0000"/>
                          </a:solidFill>
                          <a:latin typeface="Meiryo UI" panose="020B0604030504040204" pitchFamily="50" charset="-128"/>
                          <a:ea typeface="Meiryo UI" panose="020B0604030504040204" pitchFamily="50" charset="-128"/>
                        </a:rPr>
                        <a:t>不具合が見られた場合は、対応策を検討し適切な措置対応を図ることとしています。</a:t>
                      </a:r>
                      <a:endParaRPr kumimoji="1" lang="en-US" altLang="ja-JP" sz="1000" u="sng" dirty="0">
                        <a:solidFill>
                          <a:srgbClr val="FF0000"/>
                        </a:solidFill>
                        <a:latin typeface="Meiryo UI" panose="020B0604030504040204" pitchFamily="50" charset="-128"/>
                        <a:ea typeface="Meiryo UI" panose="020B0604030504040204" pitchFamily="50" charset="-128"/>
                      </a:endParaRPr>
                    </a:p>
                    <a:p>
                      <a:r>
                        <a:rPr kumimoji="1" lang="ja-JP" altLang="en-US" sz="1000" u="sng" dirty="0">
                          <a:solidFill>
                            <a:srgbClr val="FF0000"/>
                          </a:solidFill>
                          <a:latin typeface="Meiryo UI" panose="020B0604030504040204" pitchFamily="50" charset="-128"/>
                          <a:ea typeface="Meiryo UI" panose="020B0604030504040204" pitchFamily="50" charset="-128"/>
                        </a:rPr>
                        <a:t>機場等の機能に支障を与える（ネックとなる）設備に不具合が見られた場合は、長寿命化計画に限らず、速やかな補修や修繕の対応を図り機能回復に努めています。</a:t>
                      </a:r>
                      <a:endParaRPr kumimoji="1" lang="en-US" altLang="ja-JP" sz="1000" u="sng" dirty="0">
                        <a:solidFill>
                          <a:srgbClr val="FF0000"/>
                        </a:solidFill>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道路施設には、</a:t>
                      </a:r>
                      <a:r>
                        <a:rPr kumimoji="1" lang="ja-JP" altLang="en-US" sz="1000" u="sng" dirty="0">
                          <a:solidFill>
                            <a:srgbClr val="FF0000"/>
                          </a:solidFill>
                          <a:latin typeface="Meiryo UI" panose="020B0604030504040204" pitchFamily="50" charset="-128"/>
                          <a:ea typeface="Meiryo UI" panose="020B0604030504040204" pitchFamily="50" charset="-128"/>
                        </a:rPr>
                        <a:t>大雨時などに機能する道路排水ポンプ設備やアンダーパス部の冠水を知らせる冠水情報板、地震時の道路情報の提供を行う道路情報板</a:t>
                      </a:r>
                      <a:r>
                        <a:rPr kumimoji="1" lang="ja-JP" altLang="en-US" sz="1000" dirty="0">
                          <a:latin typeface="Meiryo UI" panose="020B0604030504040204" pitchFamily="50" charset="-128"/>
                          <a:ea typeface="Meiryo UI" panose="020B0604030504040204" pitchFamily="50" charset="-128"/>
                        </a:rPr>
                        <a:t>などの設備を保有している。</a:t>
                      </a:r>
                      <a:endParaRPr kumimoji="1" lang="en-US" altLang="ja-JP" sz="1000" dirty="0">
                        <a:latin typeface="Meiryo UI" panose="020B0604030504040204" pitchFamily="50" charset="-128"/>
                        <a:ea typeface="Meiryo UI" panose="020B0604030504040204" pitchFamily="50" charset="-128"/>
                      </a:endParaRPr>
                    </a:p>
                    <a:p>
                      <a:r>
                        <a:rPr kumimoji="1" lang="en-US" altLang="ja-JP" sz="1000" b="1" u="sng" strike="noStrike" baseline="30000" dirty="0">
                          <a:solidFill>
                            <a:schemeClr val="tx1"/>
                          </a:solidFill>
                          <a:latin typeface="Meiryo UI" panose="020B0604030504040204" pitchFamily="50" charset="-128"/>
                          <a:ea typeface="Meiryo UI" panose="020B0604030504040204" pitchFamily="50" charset="-128"/>
                        </a:rPr>
                        <a:t>※3</a:t>
                      </a:r>
                      <a:r>
                        <a:rPr kumimoji="1" lang="ja-JP" altLang="en-US" sz="1000" u="sng" dirty="0">
                          <a:solidFill>
                            <a:srgbClr val="FF0000"/>
                          </a:solidFill>
                          <a:latin typeface="Meiryo UI" panose="020B0604030504040204" pitchFamily="50" charset="-128"/>
                          <a:ea typeface="Meiryo UI" panose="020B0604030504040204" pitchFamily="50" charset="-128"/>
                        </a:rPr>
                        <a:t>非常時に人命に係る安全の確保を確実にするため、不具合なしを基本</a:t>
                      </a:r>
                      <a:r>
                        <a:rPr kumimoji="1" lang="ja-JP" altLang="en-US" sz="1000" dirty="0">
                          <a:latin typeface="Meiryo UI" panose="020B0604030504040204" pitchFamily="50" charset="-128"/>
                          <a:ea typeface="Meiryo UI" panose="020B0604030504040204" pitchFamily="50" charset="-128"/>
                        </a:rPr>
                        <a:t>とし、所要の機能確保に努めている。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r>
                        <a:rPr kumimoji="1" lang="en-US" altLang="ja-JP" sz="900" b="1" baseline="30000" dirty="0">
                          <a:latin typeface="Meiryo UI" panose="020B0604030504040204" pitchFamily="50" charset="-128"/>
                          <a:ea typeface="Meiryo UI" panose="020B0604030504040204" pitchFamily="50" charset="-128"/>
                        </a:rPr>
                        <a:t>※2</a:t>
                      </a:r>
                    </a:p>
                    <a:p>
                      <a:r>
                        <a:rPr kumimoji="1" lang="ja-JP" altLang="en-US" sz="900" dirty="0">
                          <a:latin typeface="Meiryo UI" panose="020B0604030504040204" pitchFamily="50" charset="-128"/>
                          <a:ea typeface="Meiryo UI" panose="020B0604030504040204" pitchFamily="50" charset="-128"/>
                        </a:rPr>
                        <a:t>目標管理水準は２段階の評価</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baseline="30000" dirty="0">
                          <a:latin typeface="Meiryo UI" panose="020B0604030504040204" pitchFamily="50" charset="-128"/>
                          <a:ea typeface="Meiryo UI" panose="020B0604030504040204" pitchFamily="50" charset="-128"/>
                        </a:rPr>
                        <a:t>※</a:t>
                      </a:r>
                      <a:r>
                        <a:rPr kumimoji="1" lang="ja-JP" altLang="en-US" sz="900" b="1" baseline="30000" dirty="0">
                          <a:latin typeface="Meiryo UI" panose="020B0604030504040204" pitchFamily="50" charset="-128"/>
                          <a:ea typeface="Meiryo UI" panose="020B0604030504040204" pitchFamily="50" charset="-128"/>
                        </a:rPr>
                        <a:t>３</a:t>
                      </a:r>
                      <a:endParaRPr lang="ja-JP"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kumimoji="1" lang="ja-JP" altLang="en-US" sz="900" dirty="0">
                          <a:latin typeface="Meiryo UI" panose="020B0604030504040204" pitchFamily="50" charset="-128"/>
                          <a:ea typeface="Meiryo UI" panose="020B0604030504040204" pitchFamily="50" charset="-128"/>
                        </a:rPr>
                        <a:t>地震等による被災時に不具合が発生時した際は、ライフラインに関わる広域緊急交通路に備わる設備などを優先的に復旧する。</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77841527"/>
                  </a:ext>
                </a:extLst>
              </a:tr>
              <a:tr h="1046360">
                <a:tc>
                  <a:txBody>
                    <a:bodyPr/>
                    <a:lstStyle/>
                    <a:p>
                      <a:pPr algn="ctr"/>
                      <a:r>
                        <a:rPr kumimoji="1" lang="ja-JP" altLang="en-US" sz="1000" dirty="0">
                          <a:latin typeface="Meiryo UI" panose="020B0604030504040204" pitchFamily="50" charset="-128"/>
                          <a:ea typeface="Meiryo UI" panose="020B0604030504040204" pitchFamily="50" charset="-128"/>
                        </a:rPr>
                        <a:t>公園</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設備</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健全度</a:t>
                      </a:r>
                      <a:r>
                        <a:rPr kumimoji="1" lang="en-US" altLang="ja-JP" sz="1000" dirty="0">
                          <a:latin typeface="Meiryo UI" panose="020B0604030504040204" pitchFamily="50" charset="-128"/>
                          <a:ea typeface="Meiryo UI" panose="020B0604030504040204" pitchFamily="50" charset="-128"/>
                        </a:rPr>
                        <a:t>B</a:t>
                      </a:r>
                      <a:r>
                        <a:rPr kumimoji="1" lang="en-US" altLang="ja-JP" sz="1000" b="1" baseline="30000" dirty="0">
                          <a:latin typeface="Meiryo UI" panose="020B0604030504040204" pitchFamily="50" charset="-128"/>
                          <a:ea typeface="Meiryo UI" panose="020B0604030504040204" pitchFamily="50" charset="-128"/>
                        </a:rPr>
                        <a:t>※</a:t>
                      </a:r>
                      <a:r>
                        <a:rPr kumimoji="1" lang="ja-JP" altLang="en-US" sz="1000" b="1" baseline="30000" dirty="0">
                          <a:latin typeface="Meiryo UI" panose="020B0604030504040204" pitchFamily="50" charset="-128"/>
                          <a:ea typeface="Meiryo UI" panose="020B0604030504040204" pitchFamily="50" charset="-128"/>
                        </a:rPr>
                        <a:t>４</a:t>
                      </a:r>
                      <a:endParaRPr kumimoji="1" lang="en-US" altLang="ja-JP" sz="1000" b="1" baseline="300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just">
                        <a:lnSpc>
                          <a:spcPct val="100000"/>
                        </a:lnSpc>
                        <a:spcAft>
                          <a:spcPts val="0"/>
                        </a:spcAft>
                      </a:pPr>
                      <a:r>
                        <a:rPr lang="en-US" altLang="ja-JP" sz="1000" b="1" kern="100" baseline="30000" dirty="0">
                          <a:effectLst/>
                          <a:latin typeface="Meiryo UI" panose="020B0604030504040204" pitchFamily="50" charset="-128"/>
                          <a:ea typeface="Meiryo UI" panose="020B0604030504040204" pitchFamily="50" charset="-128"/>
                        </a:rPr>
                        <a:t>※5</a:t>
                      </a:r>
                      <a:r>
                        <a:rPr lang="ja-JP" altLang="ja-JP" sz="1000" kern="100" dirty="0">
                          <a:effectLst/>
                          <a:latin typeface="Meiryo UI" panose="020B0604030504040204" pitchFamily="50" charset="-128"/>
                          <a:ea typeface="Meiryo UI" panose="020B0604030504040204" pitchFamily="50" charset="-128"/>
                        </a:rPr>
                        <a:t>全体的に健全だが、部分的に劣化が進行している。緊急補修の必要性はないが、維持保全の管理の中で、劣化部分について定期的な観察が必要な</a:t>
                      </a:r>
                      <a:r>
                        <a:rPr lang="ja-JP" altLang="en-US" sz="1000" kern="100" dirty="0">
                          <a:effectLst/>
                          <a:latin typeface="Meiryo UI" panose="020B0604030504040204" pitchFamily="50" charset="-128"/>
                          <a:ea typeface="Meiryo UI" panose="020B0604030504040204" pitchFamily="50" charset="-128"/>
                        </a:rPr>
                        <a:t>もの。</a:t>
                      </a:r>
                      <a:endParaRPr lang="en-US" altLang="ja-JP" sz="1000" kern="100" dirty="0">
                        <a:effectLst/>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eiryo UI" panose="020B0604030504040204" pitchFamily="50" charset="-128"/>
                          <a:ea typeface="Meiryo UI" panose="020B0604030504040204" pitchFamily="50" charset="-128"/>
                        </a:rPr>
                        <a:t>府民の方々がいつでも安全・安心に 公園を利用できる環境を維持するために、</a:t>
                      </a:r>
                      <a:r>
                        <a:rPr lang="ja-JP" altLang="en-US" sz="1000" u="sng" dirty="0">
                          <a:solidFill>
                            <a:srgbClr val="FF0000"/>
                          </a:solidFill>
                          <a:latin typeface="Meiryo UI" panose="020B0604030504040204" pitchFamily="50" charset="-128"/>
                          <a:ea typeface="Meiryo UI" panose="020B0604030504040204" pitchFamily="50" charset="-128"/>
                        </a:rPr>
                        <a:t>雨水排水ポンプや広域避難施設に必要な機能として設置している自家発電設備</a:t>
                      </a:r>
                      <a:r>
                        <a:rPr kumimoji="1" lang="ja-JP" altLang="en-US" sz="1000" u="sng" dirty="0">
                          <a:solidFill>
                            <a:srgbClr val="FF0000"/>
                          </a:solidFill>
                          <a:latin typeface="Meiryo UI" panose="020B0604030504040204" pitchFamily="50" charset="-128"/>
                          <a:ea typeface="Meiryo UI" panose="020B0604030504040204" pitchFamily="50" charset="-128"/>
                        </a:rPr>
                        <a:t>の稼働に支障をきたす（ネックとなる）不具合が見られた場合は、長寿命化計画に限らず、速やかな補修や修繕の対応を図り機能回復に努めています。</a:t>
                      </a: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公園設備の中には、</a:t>
                      </a:r>
                      <a:r>
                        <a:rPr lang="ja-JP" altLang="en-US" sz="1000" b="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雨水排水ポンプや広域避難施設としての非常時のバックアップ電源を担う自家発電設備を保有</a:t>
                      </a:r>
                      <a:r>
                        <a:rPr lang="ja-JP" altLang="en-US" sz="1000" b="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しており、</a:t>
                      </a:r>
                      <a:r>
                        <a:rPr lang="ja-JP" altLang="en-US" sz="1000" b="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必要時の確実な稼働を目的として「健全度</a:t>
                      </a:r>
                      <a:r>
                        <a:rPr lang="en-US" altLang="ja-JP" sz="1000" b="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sz="1000" b="0" u="sng"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」を目標管理水準</a:t>
                      </a:r>
                      <a:r>
                        <a:rPr lang="ja-JP" altLang="en-US" sz="1000" b="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rPr>
                        <a:t>として機能確保に努めている。</a:t>
                      </a:r>
                      <a:endParaRPr lang="ja-JP" altLang="ja-JP" sz="1000" b="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strike="noStrike" baseline="30000" dirty="0">
                          <a:latin typeface="Meiryo UI" panose="020B0604030504040204" pitchFamily="50" charset="-128"/>
                          <a:ea typeface="Meiryo UI" panose="020B0604030504040204" pitchFamily="50" charset="-128"/>
                        </a:rPr>
                        <a: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＝５段階中４相当</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baseline="300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baseline="30000" dirty="0">
                          <a:latin typeface="Meiryo UI" panose="020B0604030504040204" pitchFamily="50" charset="-128"/>
                          <a:ea typeface="Meiryo UI" panose="020B0604030504040204" pitchFamily="50" charset="-128"/>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0" kern="1200" dirty="0">
                          <a:solidFill>
                            <a:schemeClr val="tx2"/>
                          </a:solidFill>
                          <a:effectLst/>
                          <a:latin typeface="Meiryo UI" panose="020B0604030504040204" pitchFamily="50" charset="-128"/>
                          <a:ea typeface="Meiryo UI" panose="020B0604030504040204" pitchFamily="50" charset="-128"/>
                        </a:rPr>
                        <a:t>耐用年数を過していない施設</a:t>
                      </a:r>
                      <a:endParaRPr lang="ja-JP" altLang="ja-JP" sz="900" b="0" kern="100" dirty="0">
                        <a:solidFill>
                          <a:schemeClr val="tx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784127921"/>
                  </a:ext>
                </a:extLst>
              </a:tr>
            </a:tbl>
          </a:graphicData>
        </a:graphic>
      </p:graphicFrame>
      <p:sp>
        <p:nvSpPr>
          <p:cNvPr id="7" name="スライド番号プレースホルダー 3">
            <a:extLst>
              <a:ext uri="{FF2B5EF4-FFF2-40B4-BE49-F238E27FC236}">
                <a16:creationId xmlns:a16="http://schemas.microsoft.com/office/drawing/2014/main" id="{7D419400-2192-4591-9519-0F91DAA84ED3}"/>
              </a:ext>
            </a:extLst>
          </p:cNvPr>
          <p:cNvSpPr txBox="1">
            <a:spLocks/>
          </p:cNvSpPr>
          <p:nvPr/>
        </p:nvSpPr>
        <p:spPr>
          <a:xfrm>
            <a:off x="8483600" y="651280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46</a:t>
            </a:fld>
            <a:endParaRPr lang="ja-JP" altLang="en-US" dirty="0"/>
          </a:p>
        </p:txBody>
      </p:sp>
      <p:sp>
        <p:nvSpPr>
          <p:cNvPr id="2" name="テキスト ボックス 1">
            <a:extLst>
              <a:ext uri="{FF2B5EF4-FFF2-40B4-BE49-F238E27FC236}">
                <a16:creationId xmlns:a16="http://schemas.microsoft.com/office/drawing/2014/main" id="{D4E90C46-F144-2116-06EF-BC27F309578D}"/>
              </a:ext>
            </a:extLst>
          </p:cNvPr>
          <p:cNvSpPr txBox="1"/>
          <p:nvPr/>
        </p:nvSpPr>
        <p:spPr>
          <a:xfrm>
            <a:off x="7935330" y="7694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408873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共通課題の検証</a:t>
            </a:r>
          </a:p>
        </p:txBody>
      </p:sp>
      <p:sp>
        <p:nvSpPr>
          <p:cNvPr id="11" name="テキスト ボックス 10">
            <a:extLst>
              <a:ext uri="{FF2B5EF4-FFF2-40B4-BE49-F238E27FC236}">
                <a16:creationId xmlns:a16="http://schemas.microsoft.com/office/drawing/2014/main" id="{5C570F8C-1D98-BE80-A207-581501C055EE}"/>
              </a:ext>
            </a:extLst>
          </p:cNvPr>
          <p:cNvSpPr txBox="1"/>
          <p:nvPr/>
        </p:nvSpPr>
        <p:spPr>
          <a:xfrm>
            <a:off x="0" y="587958"/>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lang="ja-JP" altLang="en-US" sz="1800" b="1" dirty="0">
                <a:latin typeface="Meiryo UI"/>
                <a:ea typeface="Meiryo UI"/>
              </a:rPr>
              <a:t>予防保全の</a:t>
            </a:r>
            <a:r>
              <a:rPr kumimoji="1" lang="ja-JP" altLang="en-US" sz="1800" b="1" dirty="0">
                <a:latin typeface="Meiryo UI"/>
                <a:ea typeface="Meiryo UI"/>
              </a:rPr>
              <a:t>課題</a:t>
            </a:r>
            <a:endParaRPr kumimoji="1" lang="ja-JP" altLang="en-US" sz="1800" b="1" kern="1200" dirty="0">
              <a:latin typeface="Meiryo UI"/>
              <a:ea typeface="Meiryo UI"/>
              <a:cs typeface="+mn-cs"/>
            </a:endParaRPr>
          </a:p>
        </p:txBody>
      </p:sp>
      <p:grpSp>
        <p:nvGrpSpPr>
          <p:cNvPr id="5" name="グループ化 4">
            <a:extLst>
              <a:ext uri="{FF2B5EF4-FFF2-40B4-BE49-F238E27FC236}">
                <a16:creationId xmlns:a16="http://schemas.microsoft.com/office/drawing/2014/main" id="{A95EA287-6B7A-9461-D266-43773F586E18}"/>
              </a:ext>
            </a:extLst>
          </p:cNvPr>
          <p:cNvGrpSpPr/>
          <p:nvPr/>
        </p:nvGrpSpPr>
        <p:grpSpPr>
          <a:xfrm>
            <a:off x="541372" y="1344891"/>
            <a:ext cx="7817820" cy="1303297"/>
            <a:chOff x="309033" y="876378"/>
            <a:chExt cx="7442102" cy="1303297"/>
          </a:xfrm>
        </p:grpSpPr>
        <p:sp>
          <p:nvSpPr>
            <p:cNvPr id="4" name="正方形/長方形 3">
              <a:extLst>
                <a:ext uri="{FF2B5EF4-FFF2-40B4-BE49-F238E27FC236}">
                  <a16:creationId xmlns:a16="http://schemas.microsoft.com/office/drawing/2014/main" id="{C2B8561D-62A2-E941-77AF-C72572861B9A}"/>
                </a:ext>
              </a:extLst>
            </p:cNvPr>
            <p:cNvSpPr/>
            <p:nvPr/>
          </p:nvSpPr>
          <p:spPr>
            <a:xfrm>
              <a:off x="309033" y="888233"/>
              <a:ext cx="7442102" cy="1291442"/>
            </a:xfrm>
            <a:prstGeom prst="rect">
              <a:avLst/>
            </a:prstGeom>
            <a:gradFill>
              <a:gsLst>
                <a:gs pos="64000">
                  <a:schemeClr val="bg1"/>
                </a:gs>
                <a:gs pos="33000">
                  <a:schemeClr val="accent5">
                    <a:lumMod val="5000"/>
                    <a:lumOff val="95000"/>
                  </a:schemeClr>
                </a:gs>
                <a:gs pos="3000">
                  <a:schemeClr val="accent5">
                    <a:lumMod val="45000"/>
                    <a:lumOff val="55000"/>
                  </a:schemeClr>
                </a:gs>
                <a:gs pos="80000">
                  <a:schemeClr val="accent5">
                    <a:lumMod val="45000"/>
                    <a:lumOff val="55000"/>
                  </a:schemeClr>
                </a:gs>
                <a:gs pos="96000">
                  <a:schemeClr val="bg1"/>
                </a:gs>
              </a:gsLst>
              <a:lin ang="5400000" scaled="1"/>
            </a:gradFill>
            <a:ln w="25400"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ndParaRPr>
            </a:p>
          </p:txBody>
        </p:sp>
        <p:sp>
          <p:nvSpPr>
            <p:cNvPr id="10" name="テキスト ボックス 9">
              <a:extLst>
                <a:ext uri="{FF2B5EF4-FFF2-40B4-BE49-F238E27FC236}">
                  <a16:creationId xmlns:a16="http://schemas.microsoft.com/office/drawing/2014/main" id="{E7F8AD71-0944-D919-D8F0-DDB4CFF5DFCE}"/>
                </a:ext>
              </a:extLst>
            </p:cNvPr>
            <p:cNvSpPr txBox="1"/>
            <p:nvPr/>
          </p:nvSpPr>
          <p:spPr>
            <a:xfrm>
              <a:off x="420114" y="876378"/>
              <a:ext cx="5364667" cy="410049"/>
            </a:xfrm>
            <a:prstGeom prst="rect">
              <a:avLst/>
            </a:prstGeom>
            <a:noFill/>
          </p:spPr>
          <p:txBody>
            <a:bodyPr wrap="square">
              <a:spAutoFit/>
            </a:bodyPr>
            <a:lstStyle/>
            <a:p>
              <a:pPr>
                <a:lnSpc>
                  <a:spcPct val="150000"/>
                </a:lnSpc>
                <a:defRPr/>
              </a:pPr>
              <a:r>
                <a:rPr lang="en-US" altLang="ja-JP" sz="1600" b="1" dirty="0">
                  <a:solidFill>
                    <a:schemeClr val="accent5">
                      <a:lumMod val="75000"/>
                    </a:schemeClr>
                  </a:solidFill>
                  <a:latin typeface="Meiryo UI"/>
                  <a:ea typeface="Meiryo UI"/>
                </a:rPr>
                <a:t>3</a:t>
              </a:r>
              <a:r>
                <a:rPr lang="ja-JP" altLang="en-US" sz="1600" dirty="0">
                  <a:solidFill>
                    <a:schemeClr val="accent5">
                      <a:lumMod val="75000"/>
                    </a:schemeClr>
                  </a:solidFill>
                  <a:latin typeface="Meiryo UI"/>
                  <a:ea typeface="Meiryo UI"/>
                </a:rPr>
                <a:t>．</a:t>
              </a:r>
              <a:r>
                <a:rPr kumimoji="1" lang="ja-JP" altLang="en-US" sz="1600" b="1" u="sng" kern="1200" dirty="0">
                  <a:solidFill>
                    <a:schemeClr val="accent5">
                      <a:lumMod val="75000"/>
                    </a:schemeClr>
                  </a:solidFill>
                  <a:latin typeface="Meiryo UI"/>
                  <a:ea typeface="Meiryo UI"/>
                  <a:cs typeface="+mn-cs"/>
                </a:rPr>
                <a:t>目標管理水準が</a:t>
              </a:r>
              <a:r>
                <a:rPr lang="ja-JP" altLang="en-US" sz="1600" b="1" u="sng" kern="1200" dirty="0">
                  <a:solidFill>
                    <a:schemeClr val="accent5">
                      <a:lumMod val="75000"/>
                    </a:schemeClr>
                  </a:solidFill>
                  <a:latin typeface="Meiryo UI"/>
                  <a:ea typeface="Meiryo UI"/>
                  <a:cs typeface="+mn-cs"/>
                </a:rPr>
                <a:t>最適か検証</a:t>
              </a:r>
              <a:r>
                <a:rPr kumimoji="1" lang="ja-JP" altLang="en-US" sz="1600" b="1" u="sng" kern="1200" dirty="0">
                  <a:solidFill>
                    <a:schemeClr val="accent5">
                      <a:lumMod val="75000"/>
                    </a:schemeClr>
                  </a:solidFill>
                  <a:latin typeface="Meiryo UI"/>
                  <a:ea typeface="Meiryo UI"/>
                  <a:cs typeface="+mn-cs"/>
                </a:rPr>
                <a:t>が</a:t>
              </a:r>
              <a:r>
                <a:rPr lang="ja-JP" altLang="en-US" sz="1600" b="1" u="sng" kern="1200" dirty="0">
                  <a:solidFill>
                    <a:schemeClr val="accent5">
                      <a:lumMod val="75000"/>
                    </a:schemeClr>
                  </a:solidFill>
                  <a:latin typeface="Meiryo UI"/>
                  <a:ea typeface="Meiryo UI"/>
                  <a:cs typeface="+mn-cs"/>
                </a:rPr>
                <a:t>必要</a:t>
              </a:r>
              <a:r>
                <a:rPr kumimoji="1" lang="ja-JP" altLang="en-US" sz="1600" b="1" u="sng" kern="1200" dirty="0">
                  <a:solidFill>
                    <a:schemeClr val="accent5">
                      <a:lumMod val="75000"/>
                    </a:schemeClr>
                  </a:solidFill>
                  <a:latin typeface="Meiryo UI"/>
                  <a:ea typeface="Meiryo UI"/>
                  <a:cs typeface="+mn-cs"/>
                </a:rPr>
                <a:t>ではないか</a:t>
              </a:r>
            </a:p>
          </p:txBody>
        </p:sp>
        <p:sp>
          <p:nvSpPr>
            <p:cNvPr id="13" name="テキスト ボックス 12">
              <a:extLst>
                <a:ext uri="{FF2B5EF4-FFF2-40B4-BE49-F238E27FC236}">
                  <a16:creationId xmlns:a16="http://schemas.microsoft.com/office/drawing/2014/main" id="{5CBCD619-A69F-F27C-2BEB-E7A0CCE40A81}"/>
                </a:ext>
              </a:extLst>
            </p:cNvPr>
            <p:cNvSpPr txBox="1"/>
            <p:nvPr/>
          </p:nvSpPr>
          <p:spPr>
            <a:xfrm>
              <a:off x="420114" y="1246814"/>
              <a:ext cx="7222345" cy="410049"/>
            </a:xfrm>
            <a:prstGeom prst="rect">
              <a:avLst/>
            </a:prstGeom>
            <a:noFill/>
          </p:spPr>
          <p:txBody>
            <a:bodyPr wrap="square">
              <a:spAutoFit/>
            </a:bodyPr>
            <a:lstStyle/>
            <a:p>
              <a:pPr>
                <a:lnSpc>
                  <a:spcPct val="150000"/>
                </a:lnSpc>
                <a:defRPr/>
              </a:pPr>
              <a:r>
                <a:rPr lang="en-US" altLang="ja-JP" sz="1600" b="1" dirty="0">
                  <a:solidFill>
                    <a:schemeClr val="accent5">
                      <a:lumMod val="75000"/>
                    </a:schemeClr>
                  </a:solidFill>
                  <a:latin typeface="Meiryo UI"/>
                  <a:ea typeface="Meiryo UI"/>
                </a:rPr>
                <a:t>4</a:t>
              </a:r>
              <a:r>
                <a:rPr lang="ja-JP" altLang="en-US" sz="1600" dirty="0">
                  <a:solidFill>
                    <a:schemeClr val="accent5">
                      <a:lumMod val="75000"/>
                    </a:schemeClr>
                  </a:solidFill>
                  <a:latin typeface="Meiryo UI"/>
                  <a:ea typeface="Meiryo UI"/>
                </a:rPr>
                <a:t>．</a:t>
              </a:r>
              <a:r>
                <a:rPr kumimoji="1" lang="ja-JP" altLang="en-US" sz="1600" b="1" u="sng" kern="1200" dirty="0">
                  <a:solidFill>
                    <a:schemeClr val="accent5">
                      <a:lumMod val="75000"/>
                    </a:schemeClr>
                  </a:solidFill>
                  <a:latin typeface="Meiryo UI" panose="020B0604030504040204" pitchFamily="50" charset="-128"/>
                  <a:ea typeface="Meiryo UI" panose="020B0604030504040204" pitchFamily="50" charset="-128"/>
                  <a:cs typeface="+mn-cs"/>
                </a:rPr>
                <a:t>優先度に基づき対策しても、一部施設は目標管理水準以下が増加</a:t>
              </a:r>
              <a:endParaRPr kumimoji="1" lang="en-US" altLang="ja-JP" sz="1600" b="1" u="sng" kern="1200" dirty="0">
                <a:solidFill>
                  <a:schemeClr val="accent5">
                    <a:lumMod val="75000"/>
                  </a:schemeClr>
                </a:solidFill>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646B6651-741B-5CD8-0982-B0A652DDD9EF}"/>
                </a:ext>
              </a:extLst>
            </p:cNvPr>
            <p:cNvSpPr txBox="1"/>
            <p:nvPr/>
          </p:nvSpPr>
          <p:spPr>
            <a:xfrm>
              <a:off x="420114" y="1605980"/>
              <a:ext cx="7222345" cy="410049"/>
            </a:xfrm>
            <a:prstGeom prst="rect">
              <a:avLst/>
            </a:prstGeom>
            <a:noFill/>
          </p:spPr>
          <p:txBody>
            <a:bodyPr wrap="square">
              <a:spAutoFit/>
            </a:bodyPr>
            <a:lstStyle/>
            <a:p>
              <a:pPr>
                <a:lnSpc>
                  <a:spcPct val="150000"/>
                </a:lnSpc>
                <a:defRPr/>
              </a:pPr>
              <a:r>
                <a:rPr lang="en-US" altLang="ja-JP" sz="1600" b="1" dirty="0">
                  <a:solidFill>
                    <a:schemeClr val="accent5">
                      <a:lumMod val="75000"/>
                    </a:schemeClr>
                  </a:solidFill>
                  <a:latin typeface="Meiryo UI"/>
                  <a:ea typeface="Meiryo UI"/>
                </a:rPr>
                <a:t>5</a:t>
              </a:r>
              <a:r>
                <a:rPr lang="ja-JP" altLang="en-US" sz="1600" dirty="0">
                  <a:solidFill>
                    <a:schemeClr val="accent5">
                      <a:lumMod val="75000"/>
                    </a:schemeClr>
                  </a:solidFill>
                  <a:latin typeface="Meiryo UI"/>
                  <a:ea typeface="Meiryo UI"/>
                </a:rPr>
                <a:t>．</a:t>
              </a:r>
              <a:r>
                <a:rPr kumimoji="1" lang="ja-JP" altLang="en-US" sz="1600" b="1" u="sng" kern="1200" dirty="0">
                  <a:solidFill>
                    <a:schemeClr val="accent5">
                      <a:lumMod val="75000"/>
                    </a:schemeClr>
                  </a:solidFill>
                  <a:latin typeface="Meiryo UI"/>
                  <a:ea typeface="Meiryo UI"/>
                  <a:cs typeface="+mn-cs"/>
                </a:rPr>
                <a:t>更新フローの</a:t>
              </a:r>
              <a:r>
                <a:rPr lang="ja-JP" altLang="en-US" sz="1600" b="1" u="sng" kern="1200" dirty="0">
                  <a:solidFill>
                    <a:schemeClr val="accent5">
                      <a:lumMod val="75000"/>
                    </a:schemeClr>
                  </a:solidFill>
                  <a:latin typeface="Meiryo UI"/>
                  <a:ea typeface="Meiryo UI"/>
                  <a:cs typeface="+mn-cs"/>
                </a:rPr>
                <a:t>見直し</a:t>
              </a:r>
              <a:r>
                <a:rPr lang="ja-JP" altLang="en-US" sz="1600" b="1" u="sng" dirty="0">
                  <a:solidFill>
                    <a:schemeClr val="accent5">
                      <a:lumMod val="75000"/>
                    </a:schemeClr>
                  </a:solidFill>
                  <a:latin typeface="Meiryo UI"/>
                  <a:ea typeface="Meiryo UI"/>
                </a:rPr>
                <a:t>の要否を</a:t>
              </a:r>
              <a:r>
                <a:rPr kumimoji="1" lang="ja-JP" altLang="en-US" sz="1600" b="1" u="sng" kern="1200" dirty="0">
                  <a:solidFill>
                    <a:schemeClr val="accent5">
                      <a:lumMod val="75000"/>
                    </a:schemeClr>
                  </a:solidFill>
                  <a:latin typeface="Meiryo UI"/>
                  <a:ea typeface="Meiryo UI"/>
                  <a:cs typeface="+mn-cs"/>
                </a:rPr>
                <a:t>確認</a:t>
              </a:r>
              <a:r>
                <a:rPr lang="ja-JP" altLang="en-US" sz="1600" b="1" u="sng" kern="1200" dirty="0">
                  <a:solidFill>
                    <a:schemeClr val="accent5">
                      <a:lumMod val="75000"/>
                    </a:schemeClr>
                  </a:solidFill>
                  <a:latin typeface="Meiryo UI"/>
                  <a:ea typeface="Meiryo UI"/>
                  <a:cs typeface="+mn-cs"/>
                </a:rPr>
                <a:t>する</a:t>
              </a:r>
              <a:r>
                <a:rPr kumimoji="1" lang="ja-JP" altLang="en-US" sz="1600" b="1" u="sng" kern="1200" dirty="0">
                  <a:solidFill>
                    <a:schemeClr val="accent5">
                      <a:lumMod val="75000"/>
                    </a:schemeClr>
                  </a:solidFill>
                  <a:latin typeface="Meiryo UI"/>
                  <a:ea typeface="Meiryo UI"/>
                  <a:cs typeface="+mn-cs"/>
                </a:rPr>
                <a:t>　</a:t>
              </a:r>
              <a:endParaRPr kumimoji="1" lang="en-US" altLang="ja-JP" sz="1600" b="1" u="sng" kern="1200" dirty="0">
                <a:solidFill>
                  <a:schemeClr val="accent5">
                    <a:lumMod val="75000"/>
                  </a:schemeClr>
                </a:solidFill>
                <a:latin typeface="Meiryo UI"/>
                <a:ea typeface="Meiryo UI"/>
                <a:cs typeface="+mn-cs"/>
              </a:endParaRPr>
            </a:p>
          </p:txBody>
        </p:sp>
      </p:grpSp>
      <p:sp>
        <p:nvSpPr>
          <p:cNvPr id="6" name="テキスト ボックス 5">
            <a:extLst>
              <a:ext uri="{FF2B5EF4-FFF2-40B4-BE49-F238E27FC236}">
                <a16:creationId xmlns:a16="http://schemas.microsoft.com/office/drawing/2014/main" id="{0BCD4CAA-E65A-D42F-6DA9-BD073D929B9B}"/>
              </a:ext>
            </a:extLst>
          </p:cNvPr>
          <p:cNvSpPr txBox="1"/>
          <p:nvPr/>
        </p:nvSpPr>
        <p:spPr>
          <a:xfrm>
            <a:off x="445122" y="2882233"/>
            <a:ext cx="8253755"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dirty="0">
                <a:latin typeface="Meiryo UI"/>
                <a:ea typeface="Meiryo UI"/>
              </a:rPr>
              <a:t>全体検討部会にて示した上記の共通課題について、現状を検証し評価を行う。</a:t>
            </a:r>
            <a:endParaRPr kumimoji="1" lang="ja-JP" altLang="en-US" sz="1800" kern="1200" dirty="0">
              <a:latin typeface="Meiryo UI"/>
              <a:ea typeface="Meiryo UI"/>
              <a:cs typeface="+mn-cs"/>
            </a:endParaRPr>
          </a:p>
        </p:txBody>
      </p:sp>
      <p:sp>
        <p:nvSpPr>
          <p:cNvPr id="7" name="テキスト ボックス 6">
            <a:extLst>
              <a:ext uri="{FF2B5EF4-FFF2-40B4-BE49-F238E27FC236}">
                <a16:creationId xmlns:a16="http://schemas.microsoft.com/office/drawing/2014/main" id="{A39F4FB2-BB79-A12A-69A0-C9E7D019CED7}"/>
              </a:ext>
            </a:extLst>
          </p:cNvPr>
          <p:cNvSpPr txBox="1"/>
          <p:nvPr/>
        </p:nvSpPr>
        <p:spPr>
          <a:xfrm>
            <a:off x="541372" y="3791594"/>
            <a:ext cx="7855595" cy="1936163"/>
          </a:xfrm>
          <a:prstGeom prst="rect">
            <a:avLst/>
          </a:prstGeom>
          <a:gradFill>
            <a:gsLst>
              <a:gs pos="27000">
                <a:schemeClr val="accent6">
                  <a:lumMod val="20000"/>
                  <a:lumOff val="80000"/>
                </a:schemeClr>
              </a:gs>
              <a:gs pos="54000">
                <a:schemeClr val="bg1"/>
              </a:gs>
              <a:gs pos="74000">
                <a:schemeClr val="accent6">
                  <a:lumMod val="20000"/>
                  <a:lumOff val="80000"/>
                </a:schemeClr>
              </a:gs>
            </a:gsLst>
            <a:path path="circle">
              <a:fillToRect l="20000" t="10000" r="20000" b="60000"/>
            </a:path>
          </a:gradFill>
          <a:ln w="28575" cmpd="dbl">
            <a:solidFill>
              <a:schemeClr val="accent5">
                <a:lumMod val="75000"/>
              </a:schemeClr>
            </a:solidFill>
          </a:ln>
        </p:spPr>
        <p:txBody>
          <a:bodyPr wrap="square">
            <a:no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solidFill>
                  <a:schemeClr val="accent5">
                    <a:lumMod val="75000"/>
                  </a:schemeClr>
                </a:solidFill>
                <a:latin typeface="Meiryo UI"/>
                <a:ea typeface="Meiryo UI"/>
              </a:rPr>
              <a:t>①点検頻度、損傷等級区分、健全度評価</a:t>
            </a:r>
            <a:endParaRPr lang="en-US" altLang="ja-JP" b="1" dirty="0">
              <a:solidFill>
                <a:schemeClr val="accent5">
                  <a:lumMod val="75000"/>
                </a:schemeClr>
              </a:solidFill>
              <a:latin typeface="Meiryo UI"/>
              <a:ea typeface="Meiryo UI"/>
            </a:endParaRPr>
          </a:p>
          <a:p>
            <a:pPr marR="0" lvl="0" algn="l" defTabSz="914400" rtl="0" eaLnBrk="1" fontAlgn="auto" latinLnBrk="0" hangingPunct="1">
              <a:lnSpc>
                <a:spcPct val="150000"/>
              </a:lnSpc>
              <a:spcBef>
                <a:spcPts val="0"/>
              </a:spcBef>
              <a:spcAft>
                <a:spcPts val="0"/>
              </a:spcAft>
              <a:buClrTx/>
              <a:buSzTx/>
              <a:tabLst/>
              <a:defRPr/>
            </a:pPr>
            <a:r>
              <a:rPr lang="ja-JP" altLang="en-US" b="1" dirty="0">
                <a:solidFill>
                  <a:schemeClr val="accent5">
                    <a:lumMod val="75000"/>
                  </a:schemeClr>
                </a:solidFill>
                <a:latin typeface="Meiryo UI"/>
                <a:ea typeface="Meiryo UI"/>
              </a:rPr>
              <a:t>②目標管理水準と維持管理手法（状態監視型、時間計画型等）</a:t>
            </a:r>
            <a:endParaRPr lang="en-US" altLang="ja-JP" b="1" dirty="0">
              <a:solidFill>
                <a:schemeClr val="accent5">
                  <a:lumMod val="75000"/>
                </a:schemeClr>
              </a:solidFill>
              <a:latin typeface="Meiryo UI"/>
              <a:ea typeface="Meiryo UI"/>
            </a:endParaRPr>
          </a:p>
          <a:p>
            <a:pPr marR="0" lvl="0" algn="l" defTabSz="914400" rtl="0" eaLnBrk="1" fontAlgn="auto" latinLnBrk="0" hangingPunct="1">
              <a:lnSpc>
                <a:spcPct val="150000"/>
              </a:lnSpc>
              <a:spcBef>
                <a:spcPts val="0"/>
              </a:spcBef>
              <a:spcAft>
                <a:spcPts val="0"/>
              </a:spcAft>
              <a:buClrTx/>
              <a:buSzTx/>
              <a:tabLst/>
              <a:defRPr/>
            </a:pPr>
            <a:r>
              <a:rPr lang="ja-JP" altLang="en-US" b="1" dirty="0">
                <a:solidFill>
                  <a:schemeClr val="accent5">
                    <a:lumMod val="75000"/>
                  </a:schemeClr>
                </a:solidFill>
                <a:latin typeface="Meiryo UI"/>
                <a:ea typeface="Meiryo UI"/>
              </a:rPr>
              <a:t>③</a:t>
            </a:r>
            <a:r>
              <a:rPr kumimoji="1" lang="ja-JP" altLang="en-US" sz="1800" b="1" kern="1200" dirty="0">
                <a:solidFill>
                  <a:schemeClr val="accent5">
                    <a:lumMod val="75000"/>
                  </a:schemeClr>
                </a:solidFill>
                <a:latin typeface="Meiryo UI"/>
                <a:ea typeface="Meiryo UI"/>
                <a:cs typeface="+mn-cs"/>
              </a:rPr>
              <a:t>重点化指標（優先順位付け）</a:t>
            </a:r>
            <a:endParaRPr kumimoji="1" lang="en-US" altLang="ja-JP" sz="1800" b="1" kern="1200" dirty="0">
              <a:solidFill>
                <a:schemeClr val="accent5">
                  <a:lumMod val="75000"/>
                </a:schemeClr>
              </a:solidFill>
              <a:latin typeface="Meiryo UI"/>
              <a:ea typeface="Meiryo UI"/>
              <a:cs typeface="+mn-cs"/>
            </a:endParaRPr>
          </a:p>
          <a:p>
            <a:pPr marR="0" lvl="0" algn="l" defTabSz="914400" rtl="0" eaLnBrk="1" fontAlgn="auto" latinLnBrk="0" hangingPunct="1">
              <a:lnSpc>
                <a:spcPct val="150000"/>
              </a:lnSpc>
              <a:spcBef>
                <a:spcPts val="0"/>
              </a:spcBef>
              <a:spcAft>
                <a:spcPts val="0"/>
              </a:spcAft>
              <a:buClrTx/>
              <a:buSzTx/>
              <a:tabLst/>
              <a:defRPr/>
            </a:pPr>
            <a:r>
              <a:rPr lang="ja-JP" altLang="en-US" b="1" dirty="0">
                <a:solidFill>
                  <a:schemeClr val="accent5">
                    <a:lumMod val="75000"/>
                  </a:schemeClr>
                </a:solidFill>
                <a:latin typeface="Meiryo UI"/>
                <a:ea typeface="Meiryo UI"/>
              </a:rPr>
              <a:t>④更新判定フロー</a:t>
            </a:r>
            <a:endParaRPr lang="en-US" altLang="ja-JP" b="1" dirty="0">
              <a:solidFill>
                <a:schemeClr val="accent5">
                  <a:lumMod val="75000"/>
                </a:schemeClr>
              </a:solidFill>
              <a:latin typeface="Meiryo UI"/>
              <a:ea typeface="Meiryo UI"/>
            </a:endParaRPr>
          </a:p>
        </p:txBody>
      </p:sp>
      <p:sp>
        <p:nvSpPr>
          <p:cNvPr id="15" name="スライド番号プレースホルダー 3">
            <a:extLst>
              <a:ext uri="{FF2B5EF4-FFF2-40B4-BE49-F238E27FC236}">
                <a16:creationId xmlns:a16="http://schemas.microsoft.com/office/drawing/2014/main" id="{65A09D9B-46AD-438A-80D2-2C494C86B27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17</a:t>
            </a:fld>
            <a:endParaRPr lang="ja-JP" altLang="en-US" dirty="0"/>
          </a:p>
        </p:txBody>
      </p:sp>
      <p:sp>
        <p:nvSpPr>
          <p:cNvPr id="2" name="テキスト ボックス 1">
            <a:extLst>
              <a:ext uri="{FF2B5EF4-FFF2-40B4-BE49-F238E27FC236}">
                <a16:creationId xmlns:a16="http://schemas.microsoft.com/office/drawing/2014/main" id="{F334FAC5-B459-B434-C3C8-951A80BF5573}"/>
              </a:ext>
            </a:extLst>
          </p:cNvPr>
          <p:cNvSpPr txBox="1"/>
          <p:nvPr/>
        </p:nvSpPr>
        <p:spPr>
          <a:xfrm>
            <a:off x="7886700" y="93924"/>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208646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p>
        </p:txBody>
      </p:sp>
      <p:sp>
        <p:nvSpPr>
          <p:cNvPr id="32" name="テキスト ボックス 31">
            <a:extLst>
              <a:ext uri="{FF2B5EF4-FFF2-40B4-BE49-F238E27FC236}">
                <a16:creationId xmlns:a16="http://schemas.microsoft.com/office/drawing/2014/main" id="{CB933039-CE1C-C246-E80D-28BF430D1F42}"/>
              </a:ext>
            </a:extLst>
          </p:cNvPr>
          <p:cNvSpPr txBox="1"/>
          <p:nvPr/>
        </p:nvSpPr>
        <p:spPr>
          <a:xfrm>
            <a:off x="126319" y="379828"/>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1" lang="ja-JP" altLang="en-US" sz="1800" b="1" kern="1200" dirty="0">
                <a:latin typeface="Meiryo UI"/>
                <a:ea typeface="Meiryo UI"/>
                <a:cs typeface="+mn-cs"/>
              </a:rPr>
              <a:t>■現状</a:t>
            </a:r>
          </a:p>
        </p:txBody>
      </p:sp>
      <p:pic>
        <p:nvPicPr>
          <p:cNvPr id="28" name="図 27">
            <a:extLst>
              <a:ext uri="{FF2B5EF4-FFF2-40B4-BE49-F238E27FC236}">
                <a16:creationId xmlns:a16="http://schemas.microsoft.com/office/drawing/2014/main" id="{56E5E437-4C78-468A-BB55-30042E715AF5}"/>
              </a:ext>
            </a:extLst>
          </p:cNvPr>
          <p:cNvPicPr>
            <a:picLocks noChangeAspect="1"/>
          </p:cNvPicPr>
          <p:nvPr/>
        </p:nvPicPr>
        <p:blipFill>
          <a:blip r:embed="rId2"/>
          <a:stretch>
            <a:fillRect/>
          </a:stretch>
        </p:blipFill>
        <p:spPr>
          <a:xfrm>
            <a:off x="353485" y="1379791"/>
            <a:ext cx="3638251" cy="2255716"/>
          </a:xfrm>
          <a:prstGeom prst="rect">
            <a:avLst/>
          </a:prstGeom>
        </p:spPr>
      </p:pic>
      <p:sp>
        <p:nvSpPr>
          <p:cNvPr id="33" name="テキスト ボックス 2">
            <a:extLst>
              <a:ext uri="{FF2B5EF4-FFF2-40B4-BE49-F238E27FC236}">
                <a16:creationId xmlns:a16="http://schemas.microsoft.com/office/drawing/2014/main" id="{BA347FEA-F172-45DF-A90D-6E0B70AEF237}"/>
              </a:ext>
            </a:extLst>
          </p:cNvPr>
          <p:cNvSpPr txBox="1"/>
          <p:nvPr/>
        </p:nvSpPr>
        <p:spPr>
          <a:xfrm>
            <a:off x="235501" y="1282074"/>
            <a:ext cx="2360217" cy="22176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00" b="1" kern="100" dirty="0">
                <a:effectLst/>
                <a:latin typeface="游明朝" panose="02020400000000000000" pitchFamily="18" charset="-128"/>
                <a:ea typeface="游ゴシック Light" panose="020B0300000000000000" pitchFamily="50" charset="-128"/>
                <a:cs typeface="Times New Roman" panose="02020603050405020304" pitchFamily="18" charset="0"/>
              </a:rPr>
              <a:t>大阪府流域下水道設備　年度別設置数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4" name="角丸四角形 143">
            <a:extLst>
              <a:ext uri="{FF2B5EF4-FFF2-40B4-BE49-F238E27FC236}">
                <a16:creationId xmlns:a16="http://schemas.microsoft.com/office/drawing/2014/main" id="{8DFE10F1-9900-4B60-91CB-D268ADECF29C}"/>
              </a:ext>
            </a:extLst>
          </p:cNvPr>
          <p:cNvSpPr/>
          <p:nvPr/>
        </p:nvSpPr>
        <p:spPr>
          <a:xfrm>
            <a:off x="206654" y="696823"/>
            <a:ext cx="3725266" cy="69799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①施設数の推移、施設の高齢化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令和</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6</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年３月末時点で、機械電気設備約</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4400</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点を管理</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現状では供用後</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40</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年を超える施設が約</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6</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割。</a:t>
            </a: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2" name="正方形/長方形 1">
            <a:extLst>
              <a:ext uri="{FF2B5EF4-FFF2-40B4-BE49-F238E27FC236}">
                <a16:creationId xmlns:a16="http://schemas.microsoft.com/office/drawing/2014/main" id="{43E3528D-0017-49F8-9B27-7ED5F8FADDB3}"/>
              </a:ext>
            </a:extLst>
          </p:cNvPr>
          <p:cNvSpPr/>
          <p:nvPr/>
        </p:nvSpPr>
        <p:spPr>
          <a:xfrm>
            <a:off x="922020" y="1652963"/>
            <a:ext cx="586740" cy="13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E0998C72-6BA5-4B05-AB86-13D91B621F1C}"/>
              </a:ext>
            </a:extLst>
          </p:cNvPr>
          <p:cNvPicPr>
            <a:picLocks noChangeAspect="1"/>
          </p:cNvPicPr>
          <p:nvPr/>
        </p:nvPicPr>
        <p:blipFill>
          <a:blip r:embed="rId3"/>
          <a:stretch>
            <a:fillRect/>
          </a:stretch>
        </p:blipFill>
        <p:spPr>
          <a:xfrm>
            <a:off x="5358581" y="1247223"/>
            <a:ext cx="3034058" cy="2322894"/>
          </a:xfrm>
          <a:prstGeom prst="rect">
            <a:avLst/>
          </a:prstGeom>
          <a:ln>
            <a:solidFill>
              <a:schemeClr val="tx1"/>
            </a:solidFill>
          </a:ln>
        </p:spPr>
      </p:pic>
      <p:sp>
        <p:nvSpPr>
          <p:cNvPr id="37" name="角丸四角形 143">
            <a:extLst>
              <a:ext uri="{FF2B5EF4-FFF2-40B4-BE49-F238E27FC236}">
                <a16:creationId xmlns:a16="http://schemas.microsoft.com/office/drawing/2014/main" id="{87B115D3-694B-453E-8AD4-D6874161A7BF}"/>
              </a:ext>
            </a:extLst>
          </p:cNvPr>
          <p:cNvSpPr/>
          <p:nvPr/>
        </p:nvSpPr>
        <p:spPr>
          <a:xfrm>
            <a:off x="4684371" y="661825"/>
            <a:ext cx="4089470"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計画的取組により、</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R</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１より健全度２以下の設備の改善を行い機能維持に努めている。</a:t>
            </a:r>
          </a:p>
          <a:p>
            <a:pPr algn="just">
              <a:defRPr/>
            </a:pP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テキスト ボックス 11">
            <a:extLst>
              <a:ext uri="{FF2B5EF4-FFF2-40B4-BE49-F238E27FC236}">
                <a16:creationId xmlns:a16="http://schemas.microsoft.com/office/drawing/2014/main" id="{F20D9F1C-00C6-42D2-8AB2-6C2449ECBCE6}"/>
              </a:ext>
            </a:extLst>
          </p:cNvPr>
          <p:cNvSpPr txBox="1"/>
          <p:nvPr/>
        </p:nvSpPr>
        <p:spPr>
          <a:xfrm>
            <a:off x="5529" y="3613083"/>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点検</a:t>
            </a:r>
          </a:p>
        </p:txBody>
      </p:sp>
      <p:pic>
        <p:nvPicPr>
          <p:cNvPr id="5" name="図 4">
            <a:extLst>
              <a:ext uri="{FF2B5EF4-FFF2-40B4-BE49-F238E27FC236}">
                <a16:creationId xmlns:a16="http://schemas.microsoft.com/office/drawing/2014/main" id="{38C6B64D-242F-4CB9-B779-A1941301FD3B}"/>
              </a:ext>
            </a:extLst>
          </p:cNvPr>
          <p:cNvPicPr>
            <a:picLocks noChangeAspect="1"/>
          </p:cNvPicPr>
          <p:nvPr/>
        </p:nvPicPr>
        <p:blipFill>
          <a:blip r:embed="rId4"/>
          <a:stretch>
            <a:fillRect/>
          </a:stretch>
        </p:blipFill>
        <p:spPr>
          <a:xfrm>
            <a:off x="119863" y="4366848"/>
            <a:ext cx="3154279" cy="1920091"/>
          </a:xfrm>
          <a:prstGeom prst="rect">
            <a:avLst/>
          </a:prstGeom>
        </p:spPr>
      </p:pic>
      <p:sp>
        <p:nvSpPr>
          <p:cNvPr id="41" name="角丸四角形 143">
            <a:extLst>
              <a:ext uri="{FF2B5EF4-FFF2-40B4-BE49-F238E27FC236}">
                <a16:creationId xmlns:a16="http://schemas.microsoft.com/office/drawing/2014/main" id="{1647574E-EFA9-47BD-A415-2BFD8F6CBFD7}"/>
              </a:ext>
            </a:extLst>
          </p:cNvPr>
          <p:cNvSpPr/>
          <p:nvPr/>
        </p:nvSpPr>
        <p:spPr>
          <a:xfrm>
            <a:off x="46209" y="3979632"/>
            <a:ext cx="3725266" cy="4044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42" name="角丸四角形 143">
            <a:extLst>
              <a:ext uri="{FF2B5EF4-FFF2-40B4-BE49-F238E27FC236}">
                <a16:creationId xmlns:a16="http://schemas.microsoft.com/office/drawing/2014/main" id="{A6142136-E889-4A3C-808F-E8E07BFF5A3B}"/>
              </a:ext>
            </a:extLst>
          </p:cNvPr>
          <p:cNvSpPr/>
          <p:nvPr/>
        </p:nvSpPr>
        <p:spPr>
          <a:xfrm>
            <a:off x="5466270" y="3733910"/>
            <a:ext cx="3663727"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②健全度</a:t>
            </a: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・健全度判定要領に基づき評価を実施（機械・電気）</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43" name="表 42">
            <a:extLst>
              <a:ext uri="{FF2B5EF4-FFF2-40B4-BE49-F238E27FC236}">
                <a16:creationId xmlns:a16="http://schemas.microsoft.com/office/drawing/2014/main" id="{CCD7F0E7-EE64-48D2-A4CE-A066A65571B8}"/>
              </a:ext>
            </a:extLst>
          </p:cNvPr>
          <p:cNvGraphicFramePr>
            <a:graphicFrameLocks noGrp="1"/>
          </p:cNvGraphicFramePr>
          <p:nvPr/>
        </p:nvGraphicFramePr>
        <p:xfrm>
          <a:off x="5437841" y="4104639"/>
          <a:ext cx="2544481" cy="1282972"/>
        </p:xfrm>
        <a:graphic>
          <a:graphicData uri="http://schemas.openxmlformats.org/drawingml/2006/table">
            <a:tbl>
              <a:tblPr firstRow="1" firstCol="1" bandRow="1">
                <a:tableStyleId>{5C22544A-7EE6-4342-B048-85BDC9FD1C3A}</a:tableStyleId>
              </a:tblPr>
              <a:tblGrid>
                <a:gridCol w="300711">
                  <a:extLst>
                    <a:ext uri="{9D8B030D-6E8A-4147-A177-3AD203B41FA5}">
                      <a16:colId xmlns:a16="http://schemas.microsoft.com/office/drawing/2014/main" val="1457678222"/>
                    </a:ext>
                  </a:extLst>
                </a:gridCol>
                <a:gridCol w="333924">
                  <a:extLst>
                    <a:ext uri="{9D8B030D-6E8A-4147-A177-3AD203B41FA5}">
                      <a16:colId xmlns:a16="http://schemas.microsoft.com/office/drawing/2014/main" val="4018481279"/>
                    </a:ext>
                  </a:extLst>
                </a:gridCol>
                <a:gridCol w="1909846">
                  <a:extLst>
                    <a:ext uri="{9D8B030D-6E8A-4147-A177-3AD203B41FA5}">
                      <a16:colId xmlns:a16="http://schemas.microsoft.com/office/drawing/2014/main" val="2264729833"/>
                    </a:ext>
                  </a:extLst>
                </a:gridCol>
              </a:tblGrid>
              <a:tr h="166718">
                <a:tc>
                  <a:txBody>
                    <a:bodyPr/>
                    <a:lstStyle/>
                    <a:p>
                      <a:pPr algn="ctr">
                        <a:spcAft>
                          <a:spcPts val="0"/>
                        </a:spcAft>
                      </a:pPr>
                      <a:r>
                        <a:rPr lang="ja-JP" altLang="en-US" sz="600" kern="100" dirty="0">
                          <a:effectLst/>
                          <a:latin typeface="+mn-ea"/>
                          <a:ea typeface="+mn-ea"/>
                          <a:cs typeface="Times New Roman" panose="02020603050405020304" pitchFamily="18" charset="0"/>
                        </a:rPr>
                        <a:t>健全度</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状態</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100" dirty="0">
                          <a:effectLst/>
                          <a:latin typeface="+mn-ea"/>
                          <a:ea typeface="+mn-ea"/>
                          <a:cs typeface="Times New Roman" panose="02020603050405020304" pitchFamily="18" charset="0"/>
                        </a:rPr>
                        <a:t>　機械設備の場合</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166718">
                <a:tc>
                  <a:txBody>
                    <a:bodyPr/>
                    <a:lstStyle/>
                    <a:p>
                      <a:pPr algn="ctr">
                        <a:spcAft>
                          <a:spcPts val="0"/>
                        </a:spcAft>
                      </a:pPr>
                      <a:r>
                        <a:rPr lang="ja-JP" sz="600" kern="100" dirty="0">
                          <a:effectLst/>
                          <a:latin typeface="+mn-ea"/>
                          <a:ea typeface="+mn-ea"/>
                        </a:rPr>
                        <a:t>５</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良い</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0" dirty="0">
                          <a:effectLst/>
                          <a:latin typeface="+mn-ea"/>
                          <a:ea typeface="+mn-ea"/>
                        </a:rPr>
                        <a:t>　</a:t>
                      </a:r>
                      <a:r>
                        <a:rPr lang="ja-JP" sz="600" kern="0" dirty="0">
                          <a:effectLst/>
                          <a:latin typeface="+mn-ea"/>
                          <a:ea typeface="+mn-ea"/>
                        </a:rPr>
                        <a:t>問題なし</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166718">
                <a:tc>
                  <a:txBody>
                    <a:bodyPr/>
                    <a:lstStyle/>
                    <a:p>
                      <a:pPr algn="ctr">
                        <a:spcAft>
                          <a:spcPts val="0"/>
                        </a:spcAft>
                      </a:pPr>
                      <a:r>
                        <a:rPr lang="ja-JP" sz="600" kern="100" dirty="0">
                          <a:effectLst/>
                          <a:latin typeface="+mn-ea"/>
                          <a:ea typeface="+mn-ea"/>
                        </a:rPr>
                        <a:t>４</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600" kern="0" dirty="0">
                          <a:effectLst/>
                          <a:latin typeface="+mn-ea"/>
                          <a:ea typeface="+mn-ea"/>
                        </a:rPr>
                        <a:t>　</a:t>
                      </a:r>
                      <a:r>
                        <a:rPr lang="ja-JP" sz="600" kern="0" dirty="0">
                          <a:effectLst/>
                          <a:latin typeface="+mn-ea"/>
                          <a:ea typeface="+mn-ea"/>
                        </a:rPr>
                        <a:t>摩耗、発錆等若干の劣化が確認できる</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197311">
                <a:tc>
                  <a:txBody>
                    <a:bodyPr/>
                    <a:lstStyle/>
                    <a:p>
                      <a:pPr algn="ctr">
                        <a:spcAft>
                          <a:spcPts val="0"/>
                        </a:spcAft>
                      </a:pPr>
                      <a:r>
                        <a:rPr lang="ja-JP" sz="600" kern="100" dirty="0">
                          <a:effectLst/>
                          <a:latin typeface="+mn-ea"/>
                          <a:ea typeface="+mn-ea"/>
                        </a:rPr>
                        <a:t>３</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0" dirty="0">
                          <a:effectLst/>
                          <a:latin typeface="+mn-ea"/>
                          <a:ea typeface="+mn-ea"/>
                        </a:rPr>
                        <a:t>　</a:t>
                      </a:r>
                      <a:r>
                        <a:rPr lang="ja-JP" sz="600" kern="0" dirty="0">
                          <a:effectLst/>
                          <a:latin typeface="+mn-ea"/>
                          <a:ea typeface="+mn-ea"/>
                        </a:rPr>
                        <a:t>主要部品などの摩耗、発錆、腐食等が更に進行し、</a:t>
                      </a:r>
                      <a:r>
                        <a:rPr lang="ja-JP" altLang="en-US" sz="600" kern="0" dirty="0">
                          <a:effectLst/>
                          <a:latin typeface="+mn-ea"/>
                          <a:ea typeface="+mn-ea"/>
                        </a:rPr>
                        <a:t>　</a:t>
                      </a:r>
                      <a:endParaRPr lang="en-US" altLang="ja-JP" sz="600" kern="0" dirty="0">
                        <a:effectLst/>
                        <a:latin typeface="+mn-ea"/>
                        <a:ea typeface="+mn-ea"/>
                      </a:endParaRPr>
                    </a:p>
                    <a:p>
                      <a:pPr algn="just">
                        <a:spcAft>
                          <a:spcPts val="0"/>
                        </a:spcAft>
                      </a:pPr>
                      <a:r>
                        <a:rPr lang="ja-JP" altLang="en-US" sz="600" kern="0" dirty="0">
                          <a:effectLst/>
                          <a:latin typeface="+mn-ea"/>
                          <a:ea typeface="+mn-ea"/>
                        </a:rPr>
                        <a:t>　</a:t>
                      </a:r>
                      <a:r>
                        <a:rPr lang="ja-JP" sz="600" kern="0" dirty="0">
                          <a:effectLst/>
                          <a:latin typeface="+mn-ea"/>
                          <a:ea typeface="+mn-ea"/>
                        </a:rPr>
                        <a:t>大規模補修が必要な状態</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197311">
                <a:tc>
                  <a:txBody>
                    <a:bodyPr/>
                    <a:lstStyle/>
                    <a:p>
                      <a:pPr algn="ctr">
                        <a:spcAft>
                          <a:spcPts val="0"/>
                        </a:spcAft>
                      </a:pPr>
                      <a:r>
                        <a:rPr lang="ja-JP" sz="600" kern="100" dirty="0">
                          <a:effectLst/>
                          <a:latin typeface="+mn-ea"/>
                          <a:ea typeface="+mn-ea"/>
                        </a:rPr>
                        <a:t>２</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0" dirty="0">
                          <a:effectLst/>
                          <a:latin typeface="+mn-ea"/>
                          <a:ea typeface="+mn-ea"/>
                        </a:rPr>
                        <a:t>　</a:t>
                      </a:r>
                      <a:r>
                        <a:rPr lang="ja-JP" sz="600" kern="0" dirty="0">
                          <a:effectLst/>
                          <a:latin typeface="+mn-ea"/>
                          <a:ea typeface="+mn-ea"/>
                        </a:rPr>
                        <a:t>根幹部品などの補修や部分更新では対応できない</a:t>
                      </a:r>
                      <a:endParaRPr lang="en-US" altLang="ja-JP" sz="600" kern="0" dirty="0">
                        <a:effectLst/>
                        <a:latin typeface="+mn-ea"/>
                        <a:ea typeface="+mn-ea"/>
                      </a:endParaRPr>
                    </a:p>
                    <a:p>
                      <a:pPr algn="just">
                        <a:spcAft>
                          <a:spcPts val="0"/>
                        </a:spcAft>
                      </a:pPr>
                      <a:r>
                        <a:rPr lang="ja-JP" altLang="en-US" sz="600" kern="0" dirty="0">
                          <a:effectLst/>
                          <a:latin typeface="+mn-ea"/>
                          <a:ea typeface="+mn-ea"/>
                        </a:rPr>
                        <a:t>　</a:t>
                      </a:r>
                      <a:r>
                        <a:rPr lang="ja-JP" sz="600" kern="0" dirty="0">
                          <a:effectLst/>
                          <a:latin typeface="+mn-ea"/>
                          <a:ea typeface="+mn-ea"/>
                        </a:rPr>
                        <a:t>箇所で腐食、摩耗等の劣化が著しい</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388196">
                <a:tc>
                  <a:txBody>
                    <a:bodyPr/>
                    <a:lstStyle/>
                    <a:p>
                      <a:pPr algn="ctr">
                        <a:spcAft>
                          <a:spcPts val="0"/>
                        </a:spcAft>
                      </a:pPr>
                      <a:r>
                        <a:rPr lang="ja-JP" sz="600" kern="100" dirty="0">
                          <a:effectLst/>
                          <a:latin typeface="+mn-ea"/>
                          <a:ea typeface="+mn-ea"/>
                        </a:rPr>
                        <a:t>１</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600" kern="100" dirty="0">
                          <a:effectLst/>
                          <a:latin typeface="+mn-ea"/>
                          <a:ea typeface="+mn-ea"/>
                          <a:cs typeface="Times New Roman" panose="02020603050405020304" pitchFamily="18" charset="0"/>
                        </a:rPr>
                        <a:t>悪い</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600" kern="0" dirty="0">
                          <a:effectLst/>
                          <a:latin typeface="+mn-ea"/>
                          <a:ea typeface="+mn-ea"/>
                        </a:rPr>
                        <a:t>　</a:t>
                      </a:r>
                      <a:r>
                        <a:rPr lang="ja-JP" sz="600" kern="0" dirty="0">
                          <a:effectLst/>
                          <a:latin typeface="+mn-ea"/>
                          <a:ea typeface="+mn-ea"/>
                        </a:rPr>
                        <a:t>動かない（機能停止）又は、主機の仕様変更により</a:t>
                      </a:r>
                      <a:endParaRPr lang="en-US" altLang="ja-JP" sz="600" kern="0" dirty="0">
                        <a:effectLst/>
                        <a:latin typeface="+mn-ea"/>
                        <a:ea typeface="+mn-ea"/>
                      </a:endParaRPr>
                    </a:p>
                    <a:p>
                      <a:pPr algn="just">
                        <a:lnSpc>
                          <a:spcPts val="1000"/>
                        </a:lnSpc>
                        <a:spcAft>
                          <a:spcPts val="0"/>
                        </a:spcAft>
                      </a:pPr>
                      <a:r>
                        <a:rPr lang="ja-JP" altLang="en-US" sz="600" kern="0" dirty="0">
                          <a:effectLst/>
                          <a:latin typeface="+mn-ea"/>
                          <a:ea typeface="+mn-ea"/>
                        </a:rPr>
                        <a:t>　</a:t>
                      </a:r>
                      <a:r>
                        <a:rPr lang="ja-JP" sz="600" kern="0" dirty="0">
                          <a:effectLst/>
                          <a:latin typeface="+mn-ea"/>
                          <a:ea typeface="+mn-ea"/>
                        </a:rPr>
                        <a:t>使用不可</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graphicFrame>
        <p:nvGraphicFramePr>
          <p:cNvPr id="44" name="表 43">
            <a:extLst>
              <a:ext uri="{FF2B5EF4-FFF2-40B4-BE49-F238E27FC236}">
                <a16:creationId xmlns:a16="http://schemas.microsoft.com/office/drawing/2014/main" id="{0C3D6A2C-85FC-441A-8F80-98E01D9D5816}"/>
              </a:ext>
            </a:extLst>
          </p:cNvPr>
          <p:cNvGraphicFramePr>
            <a:graphicFrameLocks noGrp="1"/>
          </p:cNvGraphicFramePr>
          <p:nvPr/>
        </p:nvGraphicFramePr>
        <p:xfrm>
          <a:off x="6317219" y="5320149"/>
          <a:ext cx="2630134" cy="1503440"/>
        </p:xfrm>
        <a:graphic>
          <a:graphicData uri="http://schemas.openxmlformats.org/drawingml/2006/table">
            <a:tbl>
              <a:tblPr firstRow="1" firstCol="1" bandRow="1">
                <a:tableStyleId>{5C22544A-7EE6-4342-B048-85BDC9FD1C3A}</a:tableStyleId>
              </a:tblPr>
              <a:tblGrid>
                <a:gridCol w="310834">
                  <a:extLst>
                    <a:ext uri="{9D8B030D-6E8A-4147-A177-3AD203B41FA5}">
                      <a16:colId xmlns:a16="http://schemas.microsoft.com/office/drawing/2014/main" val="1457678222"/>
                    </a:ext>
                  </a:extLst>
                </a:gridCol>
                <a:gridCol w="350769">
                  <a:extLst>
                    <a:ext uri="{9D8B030D-6E8A-4147-A177-3AD203B41FA5}">
                      <a16:colId xmlns:a16="http://schemas.microsoft.com/office/drawing/2014/main" val="4018481279"/>
                    </a:ext>
                  </a:extLst>
                </a:gridCol>
                <a:gridCol w="1968531">
                  <a:extLst>
                    <a:ext uri="{9D8B030D-6E8A-4147-A177-3AD203B41FA5}">
                      <a16:colId xmlns:a16="http://schemas.microsoft.com/office/drawing/2014/main" val="2264729833"/>
                    </a:ext>
                  </a:extLst>
                </a:gridCol>
              </a:tblGrid>
              <a:tr h="156813">
                <a:tc>
                  <a:txBody>
                    <a:bodyPr/>
                    <a:lstStyle/>
                    <a:p>
                      <a:pPr algn="ctr">
                        <a:spcAft>
                          <a:spcPts val="0"/>
                        </a:spcAft>
                      </a:pPr>
                      <a:r>
                        <a:rPr lang="ja-JP" altLang="en-US" sz="600" kern="100" dirty="0">
                          <a:effectLst/>
                          <a:latin typeface="+mn-ea"/>
                          <a:ea typeface="+mn-ea"/>
                          <a:cs typeface="Times New Roman" panose="02020603050405020304" pitchFamily="18" charset="0"/>
                        </a:rPr>
                        <a:t>健全度</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状態</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100" dirty="0">
                          <a:effectLst/>
                          <a:latin typeface="+mn-ea"/>
                          <a:ea typeface="+mn-ea"/>
                          <a:cs typeface="Times New Roman" panose="02020603050405020304" pitchFamily="18" charset="0"/>
                        </a:rPr>
                        <a:t>　電気設備の場合</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156813">
                <a:tc>
                  <a:txBody>
                    <a:bodyPr/>
                    <a:lstStyle/>
                    <a:p>
                      <a:pPr algn="ctr">
                        <a:spcAft>
                          <a:spcPts val="0"/>
                        </a:spcAft>
                      </a:pPr>
                      <a:r>
                        <a:rPr lang="ja-JP" sz="600" kern="100" dirty="0">
                          <a:effectLst/>
                          <a:latin typeface="+mn-ea"/>
                          <a:ea typeface="+mn-ea"/>
                        </a:rPr>
                        <a:t>５</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良い</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処分制限期間を超過していない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156813">
                <a:tc>
                  <a:txBody>
                    <a:bodyPr/>
                    <a:lstStyle/>
                    <a:p>
                      <a:pPr algn="ctr">
                        <a:spcAft>
                          <a:spcPts val="0"/>
                        </a:spcAft>
                      </a:pPr>
                      <a:r>
                        <a:rPr lang="ja-JP" sz="600" kern="100" dirty="0">
                          <a:effectLst/>
                          <a:latin typeface="+mn-ea"/>
                          <a:ea typeface="+mn-ea"/>
                        </a:rPr>
                        <a:t>４</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標準耐用年数を超過していない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156813">
                <a:tc>
                  <a:txBody>
                    <a:bodyPr/>
                    <a:lstStyle/>
                    <a:p>
                      <a:pPr algn="ctr">
                        <a:spcAft>
                          <a:spcPts val="0"/>
                        </a:spcAft>
                      </a:pPr>
                      <a:r>
                        <a:rPr lang="ja-JP" sz="600" kern="100" dirty="0">
                          <a:effectLst/>
                          <a:latin typeface="+mn-ea"/>
                          <a:ea typeface="+mn-ea"/>
                        </a:rPr>
                        <a:t>３</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府平均使用年数を超過していない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156813">
                <a:tc>
                  <a:txBody>
                    <a:bodyPr/>
                    <a:lstStyle/>
                    <a:p>
                      <a:pPr algn="ctr">
                        <a:spcAft>
                          <a:spcPts val="0"/>
                        </a:spcAft>
                      </a:pPr>
                      <a:r>
                        <a:rPr lang="ja-JP" sz="600" kern="100" dirty="0">
                          <a:effectLst/>
                          <a:latin typeface="+mn-ea"/>
                          <a:ea typeface="+mn-ea"/>
                        </a:rPr>
                        <a:t>２</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府平均使用年数を超過している</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719375">
                <a:tc>
                  <a:txBody>
                    <a:bodyPr/>
                    <a:lstStyle/>
                    <a:p>
                      <a:pPr algn="ctr">
                        <a:spcAft>
                          <a:spcPts val="0"/>
                        </a:spcAft>
                      </a:pPr>
                      <a:r>
                        <a:rPr lang="ja-JP" sz="600" kern="100" dirty="0">
                          <a:effectLst/>
                          <a:latin typeface="+mn-ea"/>
                          <a:ea typeface="+mn-ea"/>
                        </a:rPr>
                        <a:t>１</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600" kern="100" dirty="0">
                          <a:effectLst/>
                          <a:latin typeface="+mn-ea"/>
                          <a:ea typeface="+mn-ea"/>
                          <a:cs typeface="Times New Roman" panose="02020603050405020304" pitchFamily="18" charset="0"/>
                        </a:rPr>
                        <a:t>悪い</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・対象機械設備が更新されるために更新必要</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・計画期間内に必要部品の供給が停止される、若しくは既に停止されている</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・計画期間内に動作停止する可能性があると予想される、若しくは既に停止している</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・ソフト陳腐化等により更新せざるをえない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sp>
        <p:nvSpPr>
          <p:cNvPr id="19" name="角丸四角形 143">
            <a:extLst>
              <a:ext uri="{FF2B5EF4-FFF2-40B4-BE49-F238E27FC236}">
                <a16:creationId xmlns:a16="http://schemas.microsoft.com/office/drawing/2014/main" id="{D50D78DA-5214-4B7D-949F-2E5F15F64696}"/>
              </a:ext>
            </a:extLst>
          </p:cNvPr>
          <p:cNvSpPr/>
          <p:nvPr/>
        </p:nvSpPr>
        <p:spPr>
          <a:xfrm>
            <a:off x="3305223" y="3959732"/>
            <a:ext cx="3663727"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②主な損傷状況</a:t>
            </a:r>
          </a:p>
        </p:txBody>
      </p:sp>
      <p:pic>
        <p:nvPicPr>
          <p:cNvPr id="20" name="図 19">
            <a:extLst>
              <a:ext uri="{FF2B5EF4-FFF2-40B4-BE49-F238E27FC236}">
                <a16:creationId xmlns:a16="http://schemas.microsoft.com/office/drawing/2014/main" id="{1C523C56-F3E7-4C9A-846F-7EE5ED7B23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544" y="4215897"/>
            <a:ext cx="1651603" cy="1238702"/>
          </a:xfrm>
          <a:prstGeom prst="rect">
            <a:avLst/>
          </a:prstGeom>
        </p:spPr>
      </p:pic>
      <p:sp>
        <p:nvSpPr>
          <p:cNvPr id="21" name="テキスト ボックス 2">
            <a:extLst>
              <a:ext uri="{FF2B5EF4-FFF2-40B4-BE49-F238E27FC236}">
                <a16:creationId xmlns:a16="http://schemas.microsoft.com/office/drawing/2014/main" id="{E4D4C6CF-60C3-4807-A0B1-6943F99EFB40}"/>
              </a:ext>
            </a:extLst>
          </p:cNvPr>
          <p:cNvSpPr txBox="1"/>
          <p:nvPr/>
        </p:nvSpPr>
        <p:spPr>
          <a:xfrm>
            <a:off x="3435591" y="4204669"/>
            <a:ext cx="1119217"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機械</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ゲート</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C1D695F5-CFCA-4D6F-8F92-526CC640A1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4919" y="5467570"/>
            <a:ext cx="1651603" cy="1238703"/>
          </a:xfrm>
          <a:prstGeom prst="rect">
            <a:avLst/>
          </a:prstGeom>
        </p:spPr>
      </p:pic>
      <p:sp>
        <p:nvSpPr>
          <p:cNvPr id="23" name="テキスト ボックス 2">
            <a:extLst>
              <a:ext uri="{FF2B5EF4-FFF2-40B4-BE49-F238E27FC236}">
                <a16:creationId xmlns:a16="http://schemas.microsoft.com/office/drawing/2014/main" id="{B9946FA3-859C-423A-B91E-C94E2186BD7E}"/>
              </a:ext>
            </a:extLst>
          </p:cNvPr>
          <p:cNvSpPr txBox="1"/>
          <p:nvPr/>
        </p:nvSpPr>
        <p:spPr>
          <a:xfrm>
            <a:off x="3430544" y="6430540"/>
            <a:ext cx="1217000"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電気</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操作盤</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52CED097-C4FA-4921-BD28-08D969C591DE}"/>
              </a:ext>
            </a:extLst>
          </p:cNvPr>
          <p:cNvSpPr/>
          <p:nvPr/>
        </p:nvSpPr>
        <p:spPr>
          <a:xfrm>
            <a:off x="75705" y="543120"/>
            <a:ext cx="8941976" cy="3177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ACD2222-6020-4AC2-ADD3-64FD016A5C2D}"/>
              </a:ext>
            </a:extLst>
          </p:cNvPr>
          <p:cNvSpPr/>
          <p:nvPr/>
        </p:nvSpPr>
        <p:spPr>
          <a:xfrm>
            <a:off x="75705" y="3719241"/>
            <a:ext cx="8941976" cy="313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04A076A-2172-48E2-99F8-029F6E84EDA5}"/>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7" name="スライド番号プレースホルダー 3">
            <a:extLst>
              <a:ext uri="{FF2B5EF4-FFF2-40B4-BE49-F238E27FC236}">
                <a16:creationId xmlns:a16="http://schemas.microsoft.com/office/drawing/2014/main" id="{1DD6FE01-7E9B-4C6B-9EC9-413B3ED20C48}"/>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18</a:t>
            </a:fld>
            <a:endParaRPr lang="ja-JP" altLang="en-US" dirty="0"/>
          </a:p>
        </p:txBody>
      </p:sp>
      <p:sp>
        <p:nvSpPr>
          <p:cNvPr id="29" name="テキスト ボックス 28">
            <a:extLst>
              <a:ext uri="{FF2B5EF4-FFF2-40B4-BE49-F238E27FC236}">
                <a16:creationId xmlns:a16="http://schemas.microsoft.com/office/drawing/2014/main" id="{1307D1D1-1574-49FC-8AE8-E6087C64EF81}"/>
              </a:ext>
            </a:extLst>
          </p:cNvPr>
          <p:cNvSpPr txBox="1"/>
          <p:nvPr/>
        </p:nvSpPr>
        <p:spPr>
          <a:xfrm>
            <a:off x="7886700" y="93924"/>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24707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CB933039-CE1C-C246-E80D-28BF430D1F42}"/>
              </a:ext>
            </a:extLst>
          </p:cNvPr>
          <p:cNvSpPr txBox="1"/>
          <p:nvPr/>
        </p:nvSpPr>
        <p:spPr>
          <a:xfrm>
            <a:off x="-47306" y="402406"/>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管理水準</a:t>
            </a:r>
          </a:p>
        </p:txBody>
      </p:sp>
      <p:graphicFrame>
        <p:nvGraphicFramePr>
          <p:cNvPr id="4" name="表 3">
            <a:extLst>
              <a:ext uri="{FF2B5EF4-FFF2-40B4-BE49-F238E27FC236}">
                <a16:creationId xmlns:a16="http://schemas.microsoft.com/office/drawing/2014/main" id="{B4D8595D-9BB7-4ED0-BE04-79FB17581FA6}"/>
              </a:ext>
            </a:extLst>
          </p:cNvPr>
          <p:cNvGraphicFramePr>
            <a:graphicFrameLocks noGrp="1"/>
          </p:cNvGraphicFramePr>
          <p:nvPr/>
        </p:nvGraphicFramePr>
        <p:xfrm>
          <a:off x="107527" y="1114424"/>
          <a:ext cx="4627965" cy="3952875"/>
        </p:xfrm>
        <a:graphic>
          <a:graphicData uri="http://schemas.openxmlformats.org/drawingml/2006/table">
            <a:tbl>
              <a:tblPr firstRow="1" firstCol="1" bandRow="1">
                <a:tableStyleId>{5C22544A-7EE6-4342-B048-85BDC9FD1C3A}</a:tableStyleId>
              </a:tblPr>
              <a:tblGrid>
                <a:gridCol w="549418">
                  <a:extLst>
                    <a:ext uri="{9D8B030D-6E8A-4147-A177-3AD203B41FA5}">
                      <a16:colId xmlns:a16="http://schemas.microsoft.com/office/drawing/2014/main" val="2426704430"/>
                    </a:ext>
                  </a:extLst>
                </a:gridCol>
                <a:gridCol w="2039018">
                  <a:extLst>
                    <a:ext uri="{9D8B030D-6E8A-4147-A177-3AD203B41FA5}">
                      <a16:colId xmlns:a16="http://schemas.microsoft.com/office/drawing/2014/main" val="693190028"/>
                    </a:ext>
                  </a:extLst>
                </a:gridCol>
                <a:gridCol w="2039529">
                  <a:extLst>
                    <a:ext uri="{9D8B030D-6E8A-4147-A177-3AD203B41FA5}">
                      <a16:colId xmlns:a16="http://schemas.microsoft.com/office/drawing/2014/main" val="3972306466"/>
                    </a:ext>
                  </a:extLst>
                </a:gridCol>
              </a:tblGrid>
              <a:tr h="261367">
                <a:tc>
                  <a:txBody>
                    <a:bodyPr/>
                    <a:lstStyle/>
                    <a:p>
                      <a:pPr marL="31750" indent="63500" algn="ctr">
                        <a:lnSpc>
                          <a:spcPts val="1500"/>
                        </a:lnSpc>
                      </a:pPr>
                      <a:r>
                        <a:rPr lang="ja-JP" sz="1000" kern="100">
                          <a:effectLst/>
                        </a:rPr>
                        <a:t>区分</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31750" indent="63500" algn="ctr">
                        <a:lnSpc>
                          <a:spcPts val="1500"/>
                        </a:lnSpc>
                      </a:pPr>
                      <a:r>
                        <a:rPr lang="ja-JP" sz="1000" kern="100" dirty="0">
                          <a:effectLst/>
                        </a:rPr>
                        <a:t>基本方針編における定義</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31750" indent="63500" algn="ctr">
                        <a:lnSpc>
                          <a:spcPts val="1500"/>
                        </a:lnSpc>
                      </a:pPr>
                      <a:r>
                        <a:rPr lang="ja-JP" sz="1000" kern="100">
                          <a:effectLst/>
                        </a:rPr>
                        <a:t>下水道施設における定義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01686106"/>
                  </a:ext>
                </a:extLst>
              </a:tr>
              <a:tr h="1996449">
                <a:tc>
                  <a:txBody>
                    <a:bodyPr/>
                    <a:lstStyle/>
                    <a:p>
                      <a:pPr marL="31750" indent="63500" algn="ctr">
                        <a:lnSpc>
                          <a:spcPts val="1500"/>
                        </a:lnSpc>
                      </a:pPr>
                      <a:r>
                        <a:rPr lang="ja-JP" sz="1000" kern="100" dirty="0">
                          <a:effectLst/>
                        </a:rPr>
                        <a:t>目標管理</a:t>
                      </a:r>
                      <a:endParaRPr lang="ja-JP" sz="1050" kern="100" dirty="0">
                        <a:effectLst/>
                      </a:endParaRPr>
                    </a:p>
                    <a:p>
                      <a:pPr marL="31750" indent="63500" algn="ctr">
                        <a:lnSpc>
                          <a:spcPts val="1500"/>
                        </a:lnSpc>
                      </a:pPr>
                      <a:r>
                        <a:rPr lang="ja-JP" sz="1000" kern="100" dirty="0">
                          <a:effectLst/>
                        </a:rPr>
                        <a:t>水準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127000" indent="-127000" algn="just">
                        <a:lnSpc>
                          <a:spcPts val="1500"/>
                        </a:lnSpc>
                      </a:pPr>
                      <a:r>
                        <a:rPr lang="ja-JP" sz="1000" kern="100" dirty="0">
                          <a:effectLst/>
                        </a:rPr>
                        <a:t>・管理上、目標とする水準</a:t>
                      </a:r>
                      <a:endParaRPr lang="ja-JP" sz="1050" kern="100" dirty="0">
                        <a:effectLst/>
                      </a:endParaRPr>
                    </a:p>
                    <a:p>
                      <a:pPr marL="127000" indent="-127000" algn="just">
                        <a:lnSpc>
                          <a:spcPts val="1500"/>
                        </a:lnSpc>
                      </a:pPr>
                      <a:r>
                        <a:rPr lang="ja-JP" sz="1000" kern="100" dirty="0">
                          <a:effectLst/>
                        </a:rPr>
                        <a:t>・これを下回ると補修等の対策を実施</a:t>
                      </a:r>
                      <a:endParaRPr lang="ja-JP" sz="1050" kern="100" dirty="0">
                        <a:effectLst/>
                      </a:endParaRPr>
                    </a:p>
                    <a:p>
                      <a:pPr marL="127000" indent="-127000" algn="just">
                        <a:lnSpc>
                          <a:spcPts val="1500"/>
                        </a:lnSpc>
                      </a:pPr>
                      <a:r>
                        <a:rPr lang="ja-JP" sz="1000" kern="100" dirty="0">
                          <a:effectLst/>
                        </a:rPr>
                        <a:t>・目標管理水準は、不測の事態が発生した場合でも対応可能となるよう、限界管理水準との間に適切な余裕を見込んで設定する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127000" indent="-127000" algn="just">
                        <a:lnSpc>
                          <a:spcPts val="1500"/>
                        </a:lnSpc>
                      </a:pPr>
                      <a:r>
                        <a:rPr lang="ja-JP" sz="1000" kern="100" dirty="0">
                          <a:effectLst/>
                        </a:rPr>
                        <a:t>・改築の目標とする水準</a:t>
                      </a:r>
                      <a:endParaRPr lang="ja-JP" sz="1050" kern="100" dirty="0">
                        <a:effectLst/>
                      </a:endParaRPr>
                    </a:p>
                    <a:p>
                      <a:pPr marL="127000" indent="-127000" algn="just">
                        <a:lnSpc>
                          <a:spcPts val="1500"/>
                        </a:lnSpc>
                      </a:pPr>
                      <a:r>
                        <a:rPr lang="ja-JP" sz="1000" kern="100" dirty="0">
                          <a:effectLst/>
                        </a:rPr>
                        <a:t>・これを下回ると、改築を実施</a:t>
                      </a:r>
                      <a:endParaRPr lang="ja-JP" sz="1050" kern="100" dirty="0">
                        <a:effectLst/>
                      </a:endParaRPr>
                    </a:p>
                    <a:p>
                      <a:pPr marL="127000" indent="-127000" algn="just">
                        <a:lnSpc>
                          <a:spcPts val="1500"/>
                        </a:lnSpc>
                      </a:pPr>
                      <a:r>
                        <a:rPr lang="ja-JP" sz="1000" kern="100" dirty="0">
                          <a:effectLst/>
                        </a:rPr>
                        <a:t>・改築手法（更新、長寿命化）は</a:t>
                      </a:r>
                      <a:r>
                        <a:rPr lang="en-US" sz="1000" kern="100" dirty="0">
                          <a:effectLst/>
                        </a:rPr>
                        <a:t>LCC</a:t>
                      </a:r>
                      <a:r>
                        <a:rPr lang="ja-JP" sz="1000" kern="100" dirty="0">
                          <a:effectLst/>
                        </a:rPr>
                        <a:t>が安価になる方を選択</a:t>
                      </a:r>
                      <a:endParaRPr lang="ja-JP" sz="1050" kern="100" dirty="0">
                        <a:effectLst/>
                      </a:endParaRPr>
                    </a:p>
                    <a:p>
                      <a:pPr marL="127000" indent="-127000" algn="just">
                        <a:lnSpc>
                          <a:spcPts val="1500"/>
                        </a:lnSpc>
                      </a:pPr>
                      <a:r>
                        <a:rPr lang="ja-JP" sz="1000" kern="100" dirty="0">
                          <a:effectLst/>
                        </a:rPr>
                        <a:t>・不測の事態が発生した場合でも対応可能となるよう、限界管理水準との間に適切な余裕を見込んで設定</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950965565"/>
                  </a:ext>
                </a:extLst>
              </a:tr>
              <a:tr h="1695059">
                <a:tc>
                  <a:txBody>
                    <a:bodyPr/>
                    <a:lstStyle/>
                    <a:p>
                      <a:pPr marL="31750" indent="63500" algn="ctr">
                        <a:lnSpc>
                          <a:spcPts val="1500"/>
                        </a:lnSpc>
                      </a:pPr>
                      <a:r>
                        <a:rPr lang="ja-JP" sz="1000" kern="100" dirty="0">
                          <a:effectLst/>
                        </a:rPr>
                        <a:t>限界管理</a:t>
                      </a:r>
                      <a:endParaRPr lang="ja-JP" sz="1050" kern="100" dirty="0">
                        <a:effectLst/>
                      </a:endParaRPr>
                    </a:p>
                    <a:p>
                      <a:pPr marL="31750" indent="63500" algn="ctr">
                        <a:lnSpc>
                          <a:spcPts val="1500"/>
                        </a:lnSpc>
                      </a:pPr>
                      <a:r>
                        <a:rPr lang="ja-JP" sz="1000" kern="100" dirty="0">
                          <a:effectLst/>
                        </a:rPr>
                        <a:t>水準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marL="127000" indent="-127000" algn="just">
                        <a:lnSpc>
                          <a:spcPts val="1500"/>
                        </a:lnSpc>
                      </a:pPr>
                      <a:r>
                        <a:rPr lang="ja-JP" sz="1000" kern="100" dirty="0">
                          <a:effectLst/>
                        </a:rPr>
                        <a:t>・施設の安全性・信頼性を損なう不具合等、管理上、絶対に下回れない水準</a:t>
                      </a:r>
                      <a:endParaRPr lang="ja-JP" sz="1050" kern="100" dirty="0">
                        <a:effectLst/>
                      </a:endParaRPr>
                    </a:p>
                    <a:p>
                      <a:pPr marL="127000" indent="-127000" algn="just">
                        <a:lnSpc>
                          <a:spcPts val="1500"/>
                        </a:lnSpc>
                      </a:pPr>
                      <a:r>
                        <a:rPr lang="ja-JP" sz="1000" kern="100" dirty="0">
                          <a:effectLst/>
                        </a:rPr>
                        <a:t>・一般的に、これを超えると大規模修繕や更新等が必要となる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marL="127000" indent="-127000" algn="just">
                        <a:lnSpc>
                          <a:spcPts val="1500"/>
                        </a:lnSpc>
                      </a:pPr>
                      <a:r>
                        <a:rPr lang="ja-JP" sz="1000" kern="100" dirty="0">
                          <a:effectLst/>
                        </a:rPr>
                        <a:t>・施設の機能を確保できる限界水準であり、絶対に下回れない水準</a:t>
                      </a:r>
                      <a:endParaRPr lang="ja-JP" sz="1050" kern="100" dirty="0">
                        <a:effectLst/>
                      </a:endParaRPr>
                    </a:p>
                    <a:p>
                      <a:pPr marL="127000" indent="-127000" algn="just">
                        <a:lnSpc>
                          <a:spcPts val="1500"/>
                        </a:lnSpc>
                      </a:pPr>
                      <a:r>
                        <a:rPr lang="ja-JP" sz="1000" kern="100" dirty="0">
                          <a:effectLst/>
                        </a:rPr>
                        <a:t>・これを下回らないよう、改築を実施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923536055"/>
                  </a:ext>
                </a:extLst>
              </a:tr>
            </a:tbl>
          </a:graphicData>
        </a:graphic>
      </p:graphicFrame>
      <p:sp>
        <p:nvSpPr>
          <p:cNvPr id="28" name="テキスト ボックス 27">
            <a:extLst>
              <a:ext uri="{FF2B5EF4-FFF2-40B4-BE49-F238E27FC236}">
                <a16:creationId xmlns:a16="http://schemas.microsoft.com/office/drawing/2014/main" id="{550EDC9A-719F-4B2A-AEFD-3882DDE2CBF2}"/>
              </a:ext>
            </a:extLst>
          </p:cNvPr>
          <p:cNvSpPr txBox="1"/>
          <p:nvPr/>
        </p:nvSpPr>
        <p:spPr>
          <a:xfrm>
            <a:off x="4735492" y="425258"/>
            <a:ext cx="3376143"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重点化（優先順位）</a:t>
            </a:r>
          </a:p>
        </p:txBody>
      </p:sp>
      <p:sp>
        <p:nvSpPr>
          <p:cNvPr id="33" name="角丸四角形 143">
            <a:extLst>
              <a:ext uri="{FF2B5EF4-FFF2-40B4-BE49-F238E27FC236}">
                <a16:creationId xmlns:a16="http://schemas.microsoft.com/office/drawing/2014/main" id="{916E2C59-B650-4874-9616-FEC32C51C618}"/>
              </a:ext>
            </a:extLst>
          </p:cNvPr>
          <p:cNvSpPr/>
          <p:nvPr/>
        </p:nvSpPr>
        <p:spPr>
          <a:xfrm>
            <a:off x="4820826" y="850902"/>
            <a:ext cx="4328061" cy="62479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重点化（優先順位）は、平時における施設の特性（構造等）や状態（健全度）、利用環境などの不具合発生の可能性と、不具合が起こった場合の人命や社会的被害の大きさの組み合わせにより設定する。</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35" name="角丸四角形 143">
            <a:extLst>
              <a:ext uri="{FF2B5EF4-FFF2-40B4-BE49-F238E27FC236}">
                <a16:creationId xmlns:a16="http://schemas.microsoft.com/office/drawing/2014/main" id="{66AAC652-E8A3-4631-B29C-CAD72B1219FC}"/>
              </a:ext>
            </a:extLst>
          </p:cNvPr>
          <p:cNvSpPr/>
          <p:nvPr/>
        </p:nvSpPr>
        <p:spPr>
          <a:xfrm>
            <a:off x="84696" y="5233216"/>
            <a:ext cx="4771531" cy="76636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目標管理水準および限界管理水準の考え方</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維持管理水準の設定については、安全性・信頼性や</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最小化の観点から</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設備の特性や重要性を考慮し、目標とする管理水準を適切に設定</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13" name="図 12">
            <a:extLst>
              <a:ext uri="{FF2B5EF4-FFF2-40B4-BE49-F238E27FC236}">
                <a16:creationId xmlns:a16="http://schemas.microsoft.com/office/drawing/2014/main" id="{1C6ABD1E-CA8B-4DAF-9B77-1BFF526EACBC}"/>
              </a:ext>
            </a:extLst>
          </p:cNvPr>
          <p:cNvPicPr>
            <a:picLocks noChangeAspect="1"/>
          </p:cNvPicPr>
          <p:nvPr/>
        </p:nvPicPr>
        <p:blipFill rotWithShape="1">
          <a:blip r:embed="rId2">
            <a:extLst>
              <a:ext uri="{28A0092B-C50C-407E-A947-70E740481C1C}">
                <a14:useLocalDpi xmlns:a14="http://schemas.microsoft.com/office/drawing/2010/main" val="0"/>
              </a:ext>
            </a:extLst>
          </a:blip>
          <a:srcRect l="17608" t="63659" r="12022" b="16112"/>
          <a:stretch/>
        </p:blipFill>
        <p:spPr>
          <a:xfrm>
            <a:off x="4875192" y="1484028"/>
            <a:ext cx="4161281" cy="1691880"/>
          </a:xfrm>
          <a:prstGeom prst="rect">
            <a:avLst/>
          </a:prstGeom>
        </p:spPr>
      </p:pic>
      <p:pic>
        <p:nvPicPr>
          <p:cNvPr id="15" name="図 14">
            <a:extLst>
              <a:ext uri="{FF2B5EF4-FFF2-40B4-BE49-F238E27FC236}">
                <a16:creationId xmlns:a16="http://schemas.microsoft.com/office/drawing/2014/main" id="{2DE98003-58DE-420D-9731-19417D96E401}"/>
              </a:ext>
            </a:extLst>
          </p:cNvPr>
          <p:cNvPicPr>
            <a:picLocks noChangeAspect="1"/>
          </p:cNvPicPr>
          <p:nvPr/>
        </p:nvPicPr>
        <p:blipFill rotWithShape="1">
          <a:blip r:embed="rId3">
            <a:extLst>
              <a:ext uri="{28A0092B-C50C-407E-A947-70E740481C1C}">
                <a14:useLocalDpi xmlns:a14="http://schemas.microsoft.com/office/drawing/2010/main" val="0"/>
              </a:ext>
            </a:extLst>
          </a:blip>
          <a:srcRect l="10740" t="20900" r="10605" b="41611"/>
          <a:stretch/>
        </p:blipFill>
        <p:spPr>
          <a:xfrm>
            <a:off x="5063265" y="3942080"/>
            <a:ext cx="3843182" cy="2590800"/>
          </a:xfrm>
          <a:prstGeom prst="rect">
            <a:avLst/>
          </a:prstGeom>
        </p:spPr>
      </p:pic>
      <p:sp>
        <p:nvSpPr>
          <p:cNvPr id="36" name="角丸四角形 143">
            <a:extLst>
              <a:ext uri="{FF2B5EF4-FFF2-40B4-BE49-F238E27FC236}">
                <a16:creationId xmlns:a16="http://schemas.microsoft.com/office/drawing/2014/main" id="{EBF5BC29-E175-4C26-BCE1-424E1CC16C24}"/>
              </a:ext>
            </a:extLst>
          </p:cNvPr>
          <p:cNvSpPr/>
          <p:nvPr/>
        </p:nvSpPr>
        <p:spPr>
          <a:xfrm>
            <a:off x="4958227" y="3673403"/>
            <a:ext cx="4003995" cy="5450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重点化指標の設定整理表</a:t>
            </a: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a:t>
            </a: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14" name="正方形/長方形 13">
            <a:extLst>
              <a:ext uri="{FF2B5EF4-FFF2-40B4-BE49-F238E27FC236}">
                <a16:creationId xmlns:a16="http://schemas.microsoft.com/office/drawing/2014/main" id="{63B022D8-A974-48B6-BA77-87A1D05B0FCF}"/>
              </a:ext>
            </a:extLst>
          </p:cNvPr>
          <p:cNvSpPr/>
          <p:nvPr/>
        </p:nvSpPr>
        <p:spPr>
          <a:xfrm>
            <a:off x="46209" y="542884"/>
            <a:ext cx="4734958" cy="62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E706944-C682-44E1-AEA7-36F844BF7E31}"/>
              </a:ext>
            </a:extLst>
          </p:cNvPr>
          <p:cNvSpPr/>
          <p:nvPr/>
        </p:nvSpPr>
        <p:spPr>
          <a:xfrm>
            <a:off x="4796810" y="542884"/>
            <a:ext cx="4292564" cy="62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3">
            <a:extLst>
              <a:ext uri="{FF2B5EF4-FFF2-40B4-BE49-F238E27FC236}">
                <a16:creationId xmlns:a16="http://schemas.microsoft.com/office/drawing/2014/main" id="{EA30A388-26D8-49F1-824E-102929179BE4}"/>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19</a:t>
            </a:fld>
            <a:endParaRPr lang="ja-JP" altLang="en-US" dirty="0"/>
          </a:p>
        </p:txBody>
      </p:sp>
      <p:sp>
        <p:nvSpPr>
          <p:cNvPr id="21" name="正方形/長方形 20">
            <a:extLst>
              <a:ext uri="{FF2B5EF4-FFF2-40B4-BE49-F238E27FC236}">
                <a16:creationId xmlns:a16="http://schemas.microsoft.com/office/drawing/2014/main" id="{1F5AE889-D9A5-4651-93AE-23F28D94E967}"/>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0A9AF993-218D-4196-9C1F-2080ADE0A302}"/>
              </a:ext>
            </a:extLst>
          </p:cNvPr>
          <p:cNvSpPr txBox="1"/>
          <p:nvPr/>
        </p:nvSpPr>
        <p:spPr>
          <a:xfrm>
            <a:off x="7886700" y="93924"/>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16687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a:extLst>
              <a:ext uri="{FF2B5EF4-FFF2-40B4-BE49-F238E27FC236}">
                <a16:creationId xmlns:a16="http://schemas.microsoft.com/office/drawing/2014/main" id="{71939BB5-5162-4E81-A1A1-B79A3DC6596E}"/>
              </a:ext>
            </a:extLst>
          </p:cNvPr>
          <p:cNvSpPr txBox="1"/>
          <p:nvPr/>
        </p:nvSpPr>
        <p:spPr>
          <a:xfrm>
            <a:off x="125901" y="488790"/>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■更新の考え方</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8D26357B-EB32-483B-B9EA-15FFBDA76148}"/>
              </a:ext>
            </a:extLst>
          </p:cNvPr>
          <p:cNvSpPr/>
          <p:nvPr/>
        </p:nvSpPr>
        <p:spPr>
          <a:xfrm>
            <a:off x="46208" y="542884"/>
            <a:ext cx="9050505" cy="62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8B38010-C51E-46EE-85D7-0BAF81C355F6}"/>
              </a:ext>
            </a:extLst>
          </p:cNvPr>
          <p:cNvPicPr>
            <a:picLocks noChangeAspect="1"/>
          </p:cNvPicPr>
          <p:nvPr/>
        </p:nvPicPr>
        <p:blipFill rotWithShape="1">
          <a:blip r:embed="rId2">
            <a:extLst>
              <a:ext uri="{28A0092B-C50C-407E-A947-70E740481C1C}">
                <a14:useLocalDpi xmlns:a14="http://schemas.microsoft.com/office/drawing/2010/main" val="0"/>
              </a:ext>
            </a:extLst>
          </a:blip>
          <a:srcRect l="14286" t="7754" r="13887" b="29621"/>
          <a:stretch/>
        </p:blipFill>
        <p:spPr>
          <a:xfrm>
            <a:off x="2109168" y="641191"/>
            <a:ext cx="4931711" cy="6081500"/>
          </a:xfrm>
          <a:prstGeom prst="rect">
            <a:avLst/>
          </a:prstGeom>
        </p:spPr>
      </p:pic>
      <p:sp>
        <p:nvSpPr>
          <p:cNvPr id="11" name="正方形/長方形 10">
            <a:extLst>
              <a:ext uri="{FF2B5EF4-FFF2-40B4-BE49-F238E27FC236}">
                <a16:creationId xmlns:a16="http://schemas.microsoft.com/office/drawing/2014/main" id="{FB329C16-DFE0-4ABB-BAEF-B8650C18BA4F}"/>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スライド番号プレースホルダー 3">
            <a:extLst>
              <a:ext uri="{FF2B5EF4-FFF2-40B4-BE49-F238E27FC236}">
                <a16:creationId xmlns:a16="http://schemas.microsoft.com/office/drawing/2014/main" id="{517B8270-B335-44D5-B8E6-B8A2F5A27CF1}"/>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20</a:t>
            </a:fld>
            <a:endParaRPr lang="ja-JP" altLang="en-US" dirty="0"/>
          </a:p>
        </p:txBody>
      </p:sp>
      <p:sp>
        <p:nvSpPr>
          <p:cNvPr id="2" name="テキスト ボックス 1">
            <a:extLst>
              <a:ext uri="{FF2B5EF4-FFF2-40B4-BE49-F238E27FC236}">
                <a16:creationId xmlns:a16="http://schemas.microsoft.com/office/drawing/2014/main" id="{861DB675-65E0-A165-3F35-66B50038ACA8}"/>
              </a:ext>
            </a:extLst>
          </p:cNvPr>
          <p:cNvSpPr txBox="1"/>
          <p:nvPr/>
        </p:nvSpPr>
        <p:spPr>
          <a:xfrm>
            <a:off x="7886700" y="118533"/>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135784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994AE27-74EC-4CEA-B6CD-F83572B2955E}"/>
              </a:ext>
            </a:extLst>
          </p:cNvPr>
          <p:cNvSpPr txBox="1"/>
          <p:nvPr/>
        </p:nvSpPr>
        <p:spPr>
          <a:xfrm>
            <a:off x="2170" y="0"/>
            <a:ext cx="9141830" cy="523220"/>
          </a:xfrm>
          <a:prstGeom prst="rect">
            <a:avLst/>
          </a:prstGeom>
          <a:solidFill>
            <a:srgbClr val="002060"/>
          </a:solidFill>
        </p:spPr>
        <p:txBody>
          <a:bodyPr wrap="square" rtlCol="0">
            <a:spAutoFit/>
          </a:bodyPr>
          <a:lstStyle/>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 name="図 4">
            <a:extLst>
              <a:ext uri="{FF2B5EF4-FFF2-40B4-BE49-F238E27FC236}">
                <a16:creationId xmlns:a16="http://schemas.microsoft.com/office/drawing/2014/main" id="{F3F47711-75AB-422F-A1CB-457D091DCFE8}"/>
              </a:ext>
            </a:extLst>
          </p:cNvPr>
          <p:cNvPicPr>
            <a:picLocks noChangeAspect="1"/>
          </p:cNvPicPr>
          <p:nvPr/>
        </p:nvPicPr>
        <p:blipFill>
          <a:blip r:embed="rId2"/>
          <a:stretch>
            <a:fillRect/>
          </a:stretch>
        </p:blipFill>
        <p:spPr>
          <a:xfrm>
            <a:off x="4757167" y="1084479"/>
            <a:ext cx="4268242" cy="5077302"/>
          </a:xfrm>
          <a:prstGeom prst="rect">
            <a:avLst/>
          </a:prstGeom>
        </p:spPr>
      </p:pic>
      <p:pic>
        <p:nvPicPr>
          <p:cNvPr id="6" name="図 5">
            <a:extLst>
              <a:ext uri="{FF2B5EF4-FFF2-40B4-BE49-F238E27FC236}">
                <a16:creationId xmlns:a16="http://schemas.microsoft.com/office/drawing/2014/main" id="{BF116997-5047-4865-A224-2C7A4A64BE67}"/>
              </a:ext>
            </a:extLst>
          </p:cNvPr>
          <p:cNvPicPr>
            <a:picLocks noChangeAspect="1"/>
          </p:cNvPicPr>
          <p:nvPr/>
        </p:nvPicPr>
        <p:blipFill>
          <a:blip r:embed="rId3"/>
          <a:stretch>
            <a:fillRect/>
          </a:stretch>
        </p:blipFill>
        <p:spPr>
          <a:xfrm>
            <a:off x="46208" y="1084479"/>
            <a:ext cx="4648864" cy="4970880"/>
          </a:xfrm>
          <a:prstGeom prst="rect">
            <a:avLst/>
          </a:prstGeom>
        </p:spPr>
      </p:pic>
      <p:sp>
        <p:nvSpPr>
          <p:cNvPr id="8" name="テキスト ボックス 7">
            <a:extLst>
              <a:ext uri="{FF2B5EF4-FFF2-40B4-BE49-F238E27FC236}">
                <a16:creationId xmlns:a16="http://schemas.microsoft.com/office/drawing/2014/main" id="{AEEEB86B-326C-4967-A7CB-A517E499E237}"/>
              </a:ext>
            </a:extLst>
          </p:cNvPr>
          <p:cNvSpPr txBox="1"/>
          <p:nvPr/>
        </p:nvSpPr>
        <p:spPr>
          <a:xfrm>
            <a:off x="125901" y="488790"/>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■更新判定フロー</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00AB5E40-4B17-4413-9344-24EC07F9F479}"/>
              </a:ext>
            </a:extLst>
          </p:cNvPr>
          <p:cNvSpPr/>
          <p:nvPr/>
        </p:nvSpPr>
        <p:spPr>
          <a:xfrm>
            <a:off x="46208" y="542884"/>
            <a:ext cx="9050505" cy="62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818D7D6A-0627-4E26-B2FD-2F477CD334B5}"/>
              </a:ext>
            </a:extLst>
          </p:cNvPr>
          <p:cNvSpPr txBox="1"/>
          <p:nvPr/>
        </p:nvSpPr>
        <p:spPr>
          <a:xfrm>
            <a:off x="783771" y="-613727"/>
            <a:ext cx="2492990" cy="369332"/>
          </a:xfrm>
          <a:prstGeom prst="rect">
            <a:avLst/>
          </a:prstGeom>
          <a:noFill/>
          <a:ln>
            <a:solidFill>
              <a:prstClr val="black"/>
            </a:solidFill>
          </a:ln>
        </p:spPr>
        <p:txBody>
          <a:bodyPr wrap="none" rtlCol="0">
            <a:spAutoFit/>
          </a:bodyPr>
          <a:lstStyle/>
          <a:p>
            <a:r>
              <a:rPr lang="ja-JP" altLang="en-US" dirty="0"/>
              <a:t>更新の考え方を入れる</a:t>
            </a:r>
            <a:endParaRPr kumimoji="1" lang="ja-JP" altLang="en-US" dirty="0"/>
          </a:p>
        </p:txBody>
      </p:sp>
      <p:sp>
        <p:nvSpPr>
          <p:cNvPr id="11" name="正方形/長方形 10">
            <a:extLst>
              <a:ext uri="{FF2B5EF4-FFF2-40B4-BE49-F238E27FC236}">
                <a16:creationId xmlns:a16="http://schemas.microsoft.com/office/drawing/2014/main" id="{5D26D9F4-DF5A-4462-A86C-52ED4CF46151}"/>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4" name="スライド番号プレースホルダー 3">
            <a:extLst>
              <a:ext uri="{FF2B5EF4-FFF2-40B4-BE49-F238E27FC236}">
                <a16:creationId xmlns:a16="http://schemas.microsoft.com/office/drawing/2014/main" id="{96A5230E-8CA1-42B0-8579-09AE5089DFAA}"/>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21</a:t>
            </a:fld>
            <a:endParaRPr lang="ja-JP" altLang="en-US" dirty="0"/>
          </a:p>
        </p:txBody>
      </p:sp>
      <p:sp>
        <p:nvSpPr>
          <p:cNvPr id="3" name="テキスト ボックス 2">
            <a:extLst>
              <a:ext uri="{FF2B5EF4-FFF2-40B4-BE49-F238E27FC236}">
                <a16:creationId xmlns:a16="http://schemas.microsoft.com/office/drawing/2014/main" id="{569074CC-A9CC-8B0A-9B19-C33C17362C17}"/>
              </a:ext>
            </a:extLst>
          </p:cNvPr>
          <p:cNvSpPr txBox="1"/>
          <p:nvPr/>
        </p:nvSpPr>
        <p:spPr>
          <a:xfrm>
            <a:off x="7886700" y="85730"/>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99159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 name="図 1">
            <a:extLst>
              <a:ext uri="{FF2B5EF4-FFF2-40B4-BE49-F238E27FC236}">
                <a16:creationId xmlns:a16="http://schemas.microsoft.com/office/drawing/2014/main" id="{E61E5336-C7BD-403F-B7DC-96349B8DE32B}"/>
              </a:ext>
            </a:extLst>
          </p:cNvPr>
          <p:cNvPicPr>
            <a:picLocks noChangeAspect="1"/>
          </p:cNvPicPr>
          <p:nvPr/>
        </p:nvPicPr>
        <p:blipFill>
          <a:blip r:embed="rId2"/>
          <a:stretch>
            <a:fillRect/>
          </a:stretch>
        </p:blipFill>
        <p:spPr>
          <a:xfrm>
            <a:off x="212345" y="1262669"/>
            <a:ext cx="4359656" cy="4534136"/>
          </a:xfrm>
          <a:prstGeom prst="rect">
            <a:avLst/>
          </a:prstGeom>
        </p:spPr>
      </p:pic>
      <p:sp>
        <p:nvSpPr>
          <p:cNvPr id="15" name="テキスト ボックス 14">
            <a:extLst>
              <a:ext uri="{FF2B5EF4-FFF2-40B4-BE49-F238E27FC236}">
                <a16:creationId xmlns:a16="http://schemas.microsoft.com/office/drawing/2014/main" id="{AB46CDDD-4014-40B1-BE41-A6A65DCAC155}"/>
              </a:ext>
            </a:extLst>
          </p:cNvPr>
          <p:cNvSpPr txBox="1"/>
          <p:nvPr/>
        </p:nvSpPr>
        <p:spPr>
          <a:xfrm>
            <a:off x="4267200" y="1608800"/>
            <a:ext cx="4632960" cy="2800767"/>
          </a:xfrm>
          <a:prstGeom prst="rect">
            <a:avLst/>
          </a:prstGeom>
          <a:noFill/>
        </p:spPr>
        <p:txBody>
          <a:bodyPr wrap="square">
            <a:spAutoFit/>
          </a:bodyPr>
          <a:lstStyle/>
          <a:p>
            <a:pPr marL="666750" indent="-133350" algn="just"/>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選別した機器の</a:t>
            </a:r>
            <a:r>
              <a:rPr lang="en-US"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LCC</a:t>
            </a:r>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比較検討手法</a:t>
            </a:r>
            <a:r>
              <a:rPr lang="ja-JP" altLang="ja-JP" sz="1100" kern="12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（ステップ４）</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00100" indent="-133350" algn="just"/>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●基本方針</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800100" indent="133350" algn="just"/>
            <a:r>
              <a:rPr lang="en-US" altLang="ja-JP" sz="11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2</a:t>
            </a:r>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種類のアクションの累積費用を算定し、年当り費用の安価なものを選定</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666750" indent="-133350" algn="just"/>
            <a:r>
              <a:rPr lang="en-US" altLang="ja-JP" sz="11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33450" indent="-133350" algn="just"/>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○アクション</a:t>
            </a:r>
            <a:r>
              <a:rPr lang="en-US"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1</a:t>
            </a:r>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：対象機器の各部品について、どれか</a:t>
            </a:r>
            <a:r>
              <a:rPr lang="en-US"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1</a:t>
            </a:r>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つでも交換必要となった時点で、機器全体において求められる性能を十分に発揮できなくなることから、機器単位の更新を行う</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33450" indent="-133350" algn="just"/>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○アクション</a:t>
            </a:r>
            <a:r>
              <a:rPr lang="en-US"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2</a:t>
            </a:r>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：対象機器の各部品について、いずかの部品が交換必要となった時点でその部品のみ交換して健全度を回復させ機器単位の更新が必要な状態になるまで長寿命化させる</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933450" indent="-133350" algn="just"/>
            <a:r>
              <a:rPr lang="ja-JP" altLang="ja-JP" sz="1100" kern="100" dirty="0">
                <a:effectLst/>
                <a:latin typeface="Century" panose="02040604050505020304" pitchFamily="18" charset="0"/>
                <a:ea typeface="HG丸ｺﾞｼｯｸM-PRO" panose="020F0600000000000000" pitchFamily="50" charset="-128"/>
                <a:cs typeface="Times New Roman" panose="02020603050405020304" pitchFamily="18" charset="0"/>
              </a:rPr>
              <a:t>○累積費用の算定期間：当該機器の設置から更新までの年数（使用年数）とする）を評価年数とし、現時点から評価年数分経過するまでの期間</a:t>
            </a:r>
            <a:endParaRPr lang="ja-JP" alt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71939BB5-5162-4E81-A1A1-B79A3DC6596E}"/>
              </a:ext>
            </a:extLst>
          </p:cNvPr>
          <p:cNvSpPr txBox="1"/>
          <p:nvPr/>
        </p:nvSpPr>
        <p:spPr>
          <a:xfrm>
            <a:off x="125901" y="488790"/>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■更新判定フロー</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8D26357B-EB32-483B-B9EA-15FFBDA76148}"/>
              </a:ext>
            </a:extLst>
          </p:cNvPr>
          <p:cNvSpPr/>
          <p:nvPr/>
        </p:nvSpPr>
        <p:spPr>
          <a:xfrm>
            <a:off x="46208" y="542884"/>
            <a:ext cx="9050505" cy="62610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75DEAD0-1ABA-411C-AD7F-F69905977F36}"/>
              </a:ext>
            </a:extLst>
          </p:cNvPr>
          <p:cNvSpPr/>
          <p:nvPr/>
        </p:nvSpPr>
        <p:spPr>
          <a:xfrm>
            <a:off x="89284" y="41254"/>
            <a:ext cx="8472804" cy="461665"/>
          </a:xfrm>
          <a:prstGeom prst="rect">
            <a:avLst/>
          </a:prstGeom>
        </p:spPr>
        <p:txBody>
          <a:bodyPr wrap="square">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　共通課題の検証（下水道設備）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スライド番号プレースホルダー 3">
            <a:extLst>
              <a:ext uri="{FF2B5EF4-FFF2-40B4-BE49-F238E27FC236}">
                <a16:creationId xmlns:a16="http://schemas.microsoft.com/office/drawing/2014/main" id="{CDB616AB-C6F4-4E3A-B2A1-5076AC8789C9}"/>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22</a:t>
            </a:fld>
            <a:endParaRPr lang="ja-JP" altLang="en-US" dirty="0"/>
          </a:p>
        </p:txBody>
      </p:sp>
      <p:sp>
        <p:nvSpPr>
          <p:cNvPr id="4" name="テキスト ボックス 3">
            <a:extLst>
              <a:ext uri="{FF2B5EF4-FFF2-40B4-BE49-F238E27FC236}">
                <a16:creationId xmlns:a16="http://schemas.microsoft.com/office/drawing/2014/main" id="{5B7F27A4-A4AE-7508-F32C-DA67774E5BC9}"/>
              </a:ext>
            </a:extLst>
          </p:cNvPr>
          <p:cNvSpPr txBox="1"/>
          <p:nvPr/>
        </p:nvSpPr>
        <p:spPr>
          <a:xfrm>
            <a:off x="7902913" y="132099"/>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資料２－③</a:t>
            </a:r>
          </a:p>
        </p:txBody>
      </p:sp>
    </p:spTree>
    <p:extLst>
      <p:ext uri="{BB962C8B-B14F-4D97-AF65-F5344CB8AC3E}">
        <p14:creationId xmlns:p14="http://schemas.microsoft.com/office/powerpoint/2010/main" val="3545738749"/>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0C65E1F-EA75-4C46-B30E-950D457900D2}"/>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123580F3-5003-4643-A841-F6D2432542D8}">
  <ds:schemaRefs>
    <ds:schemaRef ds:uri="http://purl.org/dc/dcmitype/"/>
    <ds:schemaRef ds:uri="http://schemas.openxmlformats.org/package/2006/metadata/core-properties"/>
    <ds:schemaRef ds:uri="http://www.w3.org/XML/1998/namespace"/>
    <ds:schemaRef ds:uri="http://purl.org/dc/elements/1.1/"/>
    <ds:schemaRef ds:uri="http://schemas.microsoft.com/sharepoint/v3"/>
    <ds:schemaRef ds:uri="http://schemas.microsoft.com/office/2006/documentManagement/types"/>
    <ds:schemaRef ds:uri="http://purl.org/dc/terms/"/>
    <ds:schemaRef ds:uri="http://schemas.microsoft.com/office/infopath/2007/PartnerControls"/>
    <ds:schemaRef ds:uri="4e21aece-359b-4e6f-8f54-c70e1e237c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Slipstream</Template>
  <TotalTime>19841</TotalTime>
  <Words>9428</Words>
  <Application>Microsoft Office PowerPoint</Application>
  <PresentationFormat>画面に合わせる (4:3)</PresentationFormat>
  <Paragraphs>1288</Paragraphs>
  <Slides>33</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33</vt:i4>
      </vt:variant>
    </vt:vector>
  </HeadingPairs>
  <TitlesOfParts>
    <vt:vector size="45" baseType="lpstr">
      <vt:lpstr>HGｺﾞｼｯｸM</vt:lpstr>
      <vt:lpstr>HG丸ｺﾞｼｯｸM-PRO</vt:lpstr>
      <vt:lpstr>Meiryo UI</vt:lpstr>
      <vt:lpstr>ＭＳ Ｐゴシック</vt:lpstr>
      <vt:lpstr>メイリオ</vt:lpstr>
      <vt:lpstr>游明朝</vt:lpstr>
      <vt:lpstr>Arial</vt:lpstr>
      <vt:lpstr>Calibri</vt:lpstr>
      <vt:lpstr>Century</vt:lpstr>
      <vt:lpstr>Georgia</vt:lpstr>
      <vt:lpstr>Trebuchet MS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田村　寧啓</cp:lastModifiedBy>
  <cp:revision>723</cp:revision>
  <cp:lastPrinted>2024-07-04T07:50:53Z</cp:lastPrinted>
  <dcterms:created xsi:type="dcterms:W3CDTF">2013-06-19T04:48:16Z</dcterms:created>
  <dcterms:modified xsi:type="dcterms:W3CDTF">2024-07-04T07:51:13Z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