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5" showSpecialPlsOnTitleSld="0" saveSubsetFonts="1">
  <p:sldMasterIdLst>
    <p:sldMasterId id="2147483660" r:id="rId4"/>
  </p:sldMasterIdLst>
  <p:notesMasterIdLst>
    <p:notesMasterId r:id="rId9"/>
  </p:notesMasterIdLst>
  <p:handoutMasterIdLst>
    <p:handoutMasterId r:id="rId10"/>
  </p:handoutMasterIdLst>
  <p:sldIdLst>
    <p:sldId id="807" r:id="rId5"/>
    <p:sldId id="1755" r:id="rId6"/>
    <p:sldId id="785" r:id="rId7"/>
    <p:sldId id="786" r:id="rId8"/>
  </p:sldIdLst>
  <p:sldSz cx="9144000" cy="6858000" type="screen4x3"/>
  <p:notesSz cx="7102475" cy="102330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田村　寧啓" initials="田村　寧啓" lastIdx="1" clrIdx="0">
    <p:extLst>
      <p:ext uri="{19B8F6BF-5375-455C-9EA6-DF929625EA0E}">
        <p15:presenceInfo xmlns:p15="http://schemas.microsoft.com/office/powerpoint/2012/main" userId="S::TamuraYa@lan.pref.osaka.jp::116a883b-0379-47dc-81c0-df63bd33a57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E9EBF5"/>
    <a:srgbClr val="FBFEDA"/>
    <a:srgbClr val="ABEF9B"/>
    <a:srgbClr val="F0FFE5"/>
    <a:srgbClr val="FFFFCC"/>
    <a:srgbClr val="95FB81"/>
    <a:srgbClr val="B0DAFA"/>
    <a:srgbClr val="0066CC"/>
    <a:srgbClr val="D996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88" autoAdjust="0"/>
    <p:restoredTop sz="93447" autoAdjust="0"/>
  </p:normalViewPr>
  <p:slideViewPr>
    <p:cSldViewPr snapToGrid="0">
      <p:cViewPr varScale="1">
        <p:scale>
          <a:sx n="113" d="100"/>
          <a:sy n="113" d="100"/>
        </p:scale>
        <p:origin x="797" y="29"/>
      </p:cViewPr>
      <p:guideLst>
        <p:guide orient="horz" pos="2160"/>
        <p:guide pos="2880"/>
      </p:guideLst>
    </p:cSldViewPr>
  </p:slideViewPr>
  <p:notesTextViewPr>
    <p:cViewPr>
      <p:scale>
        <a:sx n="75" d="100"/>
        <a:sy n="75"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0" y="3"/>
            <a:ext cx="3077518" cy="511571"/>
          </a:xfrm>
          <a:prstGeom prst="rect">
            <a:avLst/>
          </a:prstGeom>
        </p:spPr>
        <p:txBody>
          <a:bodyPr vert="horz" lIns="94613" tIns="47306" rIns="94613" bIns="47306" rtlCol="0"/>
          <a:lstStyle>
            <a:lvl1pPr algn="l">
              <a:defRPr sz="1400"/>
            </a:lvl1pPr>
          </a:lstStyle>
          <a:p>
            <a:endParaRPr kumimoji="1" lang="ja-JP" altLang="en-US"/>
          </a:p>
        </p:txBody>
      </p:sp>
      <p:sp>
        <p:nvSpPr>
          <p:cNvPr id="3" name="日付プレースホルダー 2"/>
          <p:cNvSpPr>
            <a:spLocks noGrp="1"/>
          </p:cNvSpPr>
          <p:nvPr>
            <p:ph type="dt" sz="quarter" idx="1"/>
          </p:nvPr>
        </p:nvSpPr>
        <p:spPr>
          <a:xfrm>
            <a:off x="4023308" y="3"/>
            <a:ext cx="3077518" cy="511571"/>
          </a:xfrm>
          <a:prstGeom prst="rect">
            <a:avLst/>
          </a:prstGeom>
        </p:spPr>
        <p:txBody>
          <a:bodyPr vert="horz" lIns="94613" tIns="47306" rIns="94613" bIns="47306" rtlCol="0"/>
          <a:lstStyle>
            <a:lvl1pPr algn="r">
              <a:defRPr sz="1400"/>
            </a:lvl1pPr>
          </a:lstStyle>
          <a:p>
            <a:fld id="{29472AE3-829E-42FD-BDF5-9930118AE71F}" type="datetimeFigureOut">
              <a:rPr kumimoji="1" lang="ja-JP" altLang="en-US" smtClean="0"/>
              <a:t>2024/7/4</a:t>
            </a:fld>
            <a:endParaRPr kumimoji="1" lang="ja-JP" altLang="en-US"/>
          </a:p>
        </p:txBody>
      </p:sp>
      <p:sp>
        <p:nvSpPr>
          <p:cNvPr id="4" name="フッター プレースホルダー 3"/>
          <p:cNvSpPr>
            <a:spLocks noGrp="1"/>
          </p:cNvSpPr>
          <p:nvPr>
            <p:ph type="ftr" sz="quarter" idx="2"/>
          </p:nvPr>
        </p:nvSpPr>
        <p:spPr>
          <a:xfrm>
            <a:off x="10" y="9719828"/>
            <a:ext cx="3077518" cy="511570"/>
          </a:xfrm>
          <a:prstGeom prst="rect">
            <a:avLst/>
          </a:prstGeom>
        </p:spPr>
        <p:txBody>
          <a:bodyPr vert="horz" lIns="94613" tIns="47306" rIns="94613" bIns="47306" rtlCol="0" anchor="b"/>
          <a:lstStyle>
            <a:lvl1pPr algn="l">
              <a:defRPr sz="1400"/>
            </a:lvl1pPr>
          </a:lstStyle>
          <a:p>
            <a:endParaRPr kumimoji="1" lang="ja-JP" altLang="en-US"/>
          </a:p>
        </p:txBody>
      </p:sp>
      <p:sp>
        <p:nvSpPr>
          <p:cNvPr id="5" name="スライド番号プレースホルダー 4"/>
          <p:cNvSpPr>
            <a:spLocks noGrp="1"/>
          </p:cNvSpPr>
          <p:nvPr>
            <p:ph type="sldNum" sz="quarter" idx="3"/>
          </p:nvPr>
        </p:nvSpPr>
        <p:spPr>
          <a:xfrm>
            <a:off x="4023308" y="9719828"/>
            <a:ext cx="3077518" cy="511570"/>
          </a:xfrm>
          <a:prstGeom prst="rect">
            <a:avLst/>
          </a:prstGeom>
        </p:spPr>
        <p:txBody>
          <a:bodyPr vert="horz" lIns="94613" tIns="47306" rIns="94613" bIns="47306" rtlCol="0" anchor="b"/>
          <a:lstStyle>
            <a:lvl1pPr algn="r">
              <a:defRPr sz="1400"/>
            </a:lvl1pPr>
          </a:lstStyle>
          <a:p>
            <a:fld id="{F590CCD0-FE35-423A-B9FD-933267B7A8DB}" type="slidenum">
              <a:rPr kumimoji="1" lang="ja-JP" altLang="en-US" smtClean="0"/>
              <a:t>‹#›</a:t>
            </a:fld>
            <a:endParaRPr kumimoji="1" lang="ja-JP" altLang="en-US"/>
          </a:p>
        </p:txBody>
      </p:sp>
    </p:spTree>
    <p:extLst>
      <p:ext uri="{BB962C8B-B14F-4D97-AF65-F5344CB8AC3E}">
        <p14:creationId xmlns:p14="http://schemas.microsoft.com/office/powerpoint/2010/main" val="179013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0" y="3"/>
            <a:ext cx="3077518" cy="511571"/>
          </a:xfrm>
          <a:prstGeom prst="rect">
            <a:avLst/>
          </a:prstGeom>
        </p:spPr>
        <p:txBody>
          <a:bodyPr vert="horz" lIns="94613" tIns="47306" rIns="94613" bIns="47306" rtlCol="0"/>
          <a:lstStyle>
            <a:lvl1pPr algn="l">
              <a:defRPr sz="1400"/>
            </a:lvl1pPr>
          </a:lstStyle>
          <a:p>
            <a:endParaRPr kumimoji="1" lang="ja-JP" altLang="en-US"/>
          </a:p>
        </p:txBody>
      </p:sp>
      <p:sp>
        <p:nvSpPr>
          <p:cNvPr id="3" name="日付プレースホルダー 2"/>
          <p:cNvSpPr>
            <a:spLocks noGrp="1"/>
          </p:cNvSpPr>
          <p:nvPr>
            <p:ph type="dt" idx="1"/>
          </p:nvPr>
        </p:nvSpPr>
        <p:spPr>
          <a:xfrm>
            <a:off x="4023308" y="3"/>
            <a:ext cx="3077518" cy="511571"/>
          </a:xfrm>
          <a:prstGeom prst="rect">
            <a:avLst/>
          </a:prstGeom>
        </p:spPr>
        <p:txBody>
          <a:bodyPr vert="horz" lIns="94613" tIns="47306" rIns="94613" bIns="47306" rtlCol="0"/>
          <a:lstStyle>
            <a:lvl1pPr algn="r">
              <a:defRPr sz="1400"/>
            </a:lvl1pPr>
          </a:lstStyle>
          <a:p>
            <a:fld id="{C66E6DC5-E089-448C-ADA9-C53EA216882B}" type="datetimeFigureOut">
              <a:rPr kumimoji="1" lang="ja-JP" altLang="en-US" smtClean="0"/>
              <a:t>2024/7/4</a:t>
            </a:fld>
            <a:endParaRPr kumimoji="1" lang="ja-JP" altLang="en-US"/>
          </a:p>
        </p:txBody>
      </p:sp>
      <p:sp>
        <p:nvSpPr>
          <p:cNvPr id="4" name="スライド イメージ プレースホルダー 3"/>
          <p:cNvSpPr>
            <a:spLocks noGrp="1" noRot="1" noChangeAspect="1"/>
          </p:cNvSpPr>
          <p:nvPr>
            <p:ph type="sldImg" idx="2"/>
          </p:nvPr>
        </p:nvSpPr>
        <p:spPr>
          <a:xfrm>
            <a:off x="993775" y="768350"/>
            <a:ext cx="5114925" cy="3835400"/>
          </a:xfrm>
          <a:prstGeom prst="rect">
            <a:avLst/>
          </a:prstGeom>
          <a:noFill/>
          <a:ln w="12700">
            <a:solidFill>
              <a:prstClr val="black"/>
            </a:solidFill>
          </a:ln>
        </p:spPr>
        <p:txBody>
          <a:bodyPr vert="horz" lIns="94613" tIns="47306" rIns="94613" bIns="47306" rtlCol="0" anchor="ctr"/>
          <a:lstStyle/>
          <a:p>
            <a:endParaRPr lang="ja-JP" altLang="en-US"/>
          </a:p>
        </p:txBody>
      </p:sp>
      <p:sp>
        <p:nvSpPr>
          <p:cNvPr id="5" name="ノート プレースホルダー 4"/>
          <p:cNvSpPr>
            <a:spLocks noGrp="1"/>
          </p:cNvSpPr>
          <p:nvPr>
            <p:ph type="body" sz="quarter" idx="3"/>
          </p:nvPr>
        </p:nvSpPr>
        <p:spPr>
          <a:xfrm>
            <a:off x="710584" y="4860730"/>
            <a:ext cx="5681316" cy="4604126"/>
          </a:xfrm>
          <a:prstGeom prst="rect">
            <a:avLst/>
          </a:prstGeom>
        </p:spPr>
        <p:txBody>
          <a:bodyPr vert="horz" lIns="94613" tIns="47306" rIns="94613" bIns="473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0" y="9719828"/>
            <a:ext cx="3077518" cy="511570"/>
          </a:xfrm>
          <a:prstGeom prst="rect">
            <a:avLst/>
          </a:prstGeom>
        </p:spPr>
        <p:txBody>
          <a:bodyPr vert="horz" lIns="94613" tIns="47306" rIns="94613" bIns="47306" rtlCol="0" anchor="b"/>
          <a:lstStyle>
            <a:lvl1pPr algn="l">
              <a:defRPr sz="1400"/>
            </a:lvl1pPr>
          </a:lstStyle>
          <a:p>
            <a:endParaRPr kumimoji="1" lang="ja-JP" altLang="en-US"/>
          </a:p>
        </p:txBody>
      </p:sp>
      <p:sp>
        <p:nvSpPr>
          <p:cNvPr id="7" name="スライド番号プレースホルダー 6"/>
          <p:cNvSpPr>
            <a:spLocks noGrp="1"/>
          </p:cNvSpPr>
          <p:nvPr>
            <p:ph type="sldNum" sz="quarter" idx="5"/>
          </p:nvPr>
        </p:nvSpPr>
        <p:spPr>
          <a:xfrm>
            <a:off x="4023308" y="9719828"/>
            <a:ext cx="3077518" cy="511570"/>
          </a:xfrm>
          <a:prstGeom prst="rect">
            <a:avLst/>
          </a:prstGeom>
        </p:spPr>
        <p:txBody>
          <a:bodyPr vert="horz" lIns="94613" tIns="47306" rIns="94613" bIns="47306" rtlCol="0" anchor="b"/>
          <a:lstStyle>
            <a:lvl1pPr algn="r">
              <a:defRPr sz="1400"/>
            </a:lvl1pPr>
          </a:lstStyle>
          <a:p>
            <a:fld id="{DFCB510D-55C8-4D3D-A366-9F41B467EC44}" type="slidenum">
              <a:rPr kumimoji="1" lang="ja-JP" altLang="en-US" smtClean="0"/>
              <a:t>‹#›</a:t>
            </a:fld>
            <a:endParaRPr kumimoji="1" lang="ja-JP" altLang="en-US"/>
          </a:p>
        </p:txBody>
      </p:sp>
    </p:spTree>
    <p:extLst>
      <p:ext uri="{BB962C8B-B14F-4D97-AF65-F5344CB8AC3E}">
        <p14:creationId xmlns:p14="http://schemas.microsoft.com/office/powerpoint/2010/main" val="238943806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787F0D35-F295-45B2-9BC6-D58056021A6E}" type="datetime1">
              <a:rPr kumimoji="1" lang="ja-JP" altLang="en-US" smtClean="0"/>
              <a:t>2024/7/4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ja-JP" altLang="en-US"/>
              <a:t>マスター タイトルの書式設定</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2D8FD361-C62D-485D-BADA-E6CD1981A0A1}" type="datetime1">
              <a:rPr kumimoji="1" lang="ja-JP" altLang="en-US" smtClean="0"/>
              <a:t>2024/7/4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C12DAA09-85D9-4252-901D-A0F063182CBC}" type="datetime1">
              <a:rPr kumimoji="1" lang="ja-JP" altLang="en-US" smtClean="0"/>
              <a:t>2024/7/4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172200" y="6172200"/>
            <a:ext cx="2514600" cy="365125"/>
          </a:xfrm>
          <a:prstGeom prst="rect">
            <a:avLst/>
          </a:prstGeom>
        </p:spPr>
        <p:txBody>
          <a:bodyPr/>
          <a:lstStyle/>
          <a:p>
            <a:fld id="{D92B5D10-1E03-4F19-8313-90F6CBD3AB43}" type="datetime1">
              <a:rPr kumimoji="1" lang="ja-JP" altLang="en-US" smtClean="0"/>
              <a:t>2024/7/4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a:t>マスター タイトルの書式設定</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D1750DBB-6E4B-46C5-B5D1-93D8B43E9640}" type="datetime1">
              <a:rPr kumimoji="1" lang="ja-JP" altLang="en-US" smtClean="0"/>
              <a:t>2024/7/4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6172200" y="6172200"/>
            <a:ext cx="2514600" cy="365125"/>
          </a:xfrm>
          <a:prstGeom prst="rect">
            <a:avLst/>
          </a:prstGeom>
        </p:spPr>
        <p:txBody>
          <a:bodyPr/>
          <a:lstStyle/>
          <a:p>
            <a:fld id="{315FC968-6D22-4EFD-B182-B316B8218BB2}" type="datetime1">
              <a:rPr kumimoji="1" lang="ja-JP" altLang="en-US" smtClean="0"/>
              <a:t>2024/7/4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a:t>マスター タイトルの書式設定</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ja-JP" altLang="en-US"/>
              <a:t>マスター テキストの書式設定</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a:xfrm>
            <a:off x="6172200" y="6172200"/>
            <a:ext cx="2514600" cy="365125"/>
          </a:xfrm>
          <a:prstGeom prst="rect">
            <a:avLst/>
          </a:prstGeom>
        </p:spPr>
        <p:txBody>
          <a:bodyPr/>
          <a:lstStyle/>
          <a:p>
            <a:fld id="{AFCCD55C-0FD8-4581-B20A-E3E658D1BDF8}" type="datetime1">
              <a:rPr kumimoji="1" lang="ja-JP" altLang="en-US" smtClean="0"/>
              <a:t>2024/7/4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a:xfrm>
            <a:off x="6172200" y="6172200"/>
            <a:ext cx="2514600" cy="365125"/>
          </a:xfrm>
          <a:prstGeom prst="rect">
            <a:avLst/>
          </a:prstGeom>
        </p:spPr>
        <p:txBody>
          <a:bodyPr/>
          <a:lstStyle/>
          <a:p>
            <a:fld id="{29A8DA05-3C1E-4282-946E-3480A0119718}" type="datetime1">
              <a:rPr kumimoji="1" lang="ja-JP" altLang="en-US" smtClean="0"/>
              <a:t>2024/7/4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172200" y="6172200"/>
            <a:ext cx="2514600" cy="365125"/>
          </a:xfrm>
          <a:prstGeom prst="rect">
            <a:avLst/>
          </a:prstGeom>
        </p:spPr>
        <p:txBody>
          <a:bodyPr/>
          <a:lstStyle/>
          <a:p>
            <a:fld id="{932645CE-95F1-4796-B92B-23509574F6D3}" type="datetime1">
              <a:rPr kumimoji="1" lang="ja-JP" altLang="en-US" smtClean="0"/>
              <a:t>2024/7/4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6172200" y="6172200"/>
            <a:ext cx="2514600" cy="365125"/>
          </a:xfrm>
          <a:prstGeom prst="rect">
            <a:avLst/>
          </a:prstGeom>
        </p:spPr>
        <p:txBody>
          <a:bodyPr/>
          <a:lstStyle/>
          <a:p>
            <a:fld id="{5125B876-93DE-4A98-8FB9-E01713B06EB7}" type="datetime1">
              <a:rPr kumimoji="1" lang="ja-JP" altLang="en-US" smtClean="0"/>
              <a:t>2024/7/4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6172200" y="6172200"/>
            <a:ext cx="2514600" cy="365125"/>
          </a:xfrm>
          <a:prstGeom prst="rect">
            <a:avLst/>
          </a:prstGeom>
        </p:spPr>
        <p:txBody>
          <a:bodyPr/>
          <a:lstStyle/>
          <a:p>
            <a:fld id="{EF407380-A944-47EE-8A1E-8863591BED6D}" type="datetime1">
              <a:rPr kumimoji="1" lang="ja-JP" altLang="en-US" smtClean="0"/>
              <a:t>2024/7/4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ja-JP" altLang="en-US"/>
              <a:t>マスター タイトルの書式設定</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kumimoji="1" lang="ja-JP" altLang="en-US"/>
          </a:p>
        </p:txBody>
      </p:sp>
      <p:sp>
        <p:nvSpPr>
          <p:cNvPr id="6" name="Slide Number Placeholder 5"/>
          <p:cNvSpPr>
            <a:spLocks noGrp="1"/>
          </p:cNvSpPr>
          <p:nvPr>
            <p:ph type="sldNum" sz="quarter" idx="4"/>
          </p:nvPr>
        </p:nvSpPr>
        <p:spPr>
          <a:xfrm>
            <a:off x="8483600" y="6492875"/>
            <a:ext cx="660400" cy="365125"/>
          </a:xfrm>
          <a:prstGeom prst="rect">
            <a:avLst/>
          </a:prstGeom>
        </p:spPr>
        <p:txBody>
          <a:bodyPr vert="horz" lIns="91440" tIns="45720" rIns="91440" bIns="45720" rtlCol="0" anchor="ctr"/>
          <a:lstStyle>
            <a:lvl1pPr algn="ctr">
              <a:defRPr sz="1600" b="1">
                <a:solidFill>
                  <a:schemeClr val="tx1">
                    <a:lumMod val="50000"/>
                    <a:lumOff val="50000"/>
                  </a:schemeClr>
                </a:solidFill>
              </a:defRPr>
            </a:lvl1pPr>
          </a:lstStyle>
          <a:p>
            <a:fld id="{682EF9F9-C4E8-46B2-BBF1-33E3162B856A}"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9316;&#36039;&#26009;&#65298;&#65293;&#9314;&#12288;&#31532;&#65297;&#22238;&#20840;&#20307;&#26908;&#35342;&#37096;&#20250;&#12288;&#20849;&#36890;&#35506;&#38988;&#12398;&#26908;&#35388;.pptx"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9316;&#36039;&#26009;&#65298;&#65293;&#9314;&#12288;&#31532;&#65297;&#22238;&#20840;&#20307;&#26908;&#35342;&#37096;&#20250;&#12288;&#20849;&#36890;&#35506;&#38988;&#12398;&#26908;&#35388;.pptx"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CCB793A9-BD98-2A0A-1E8A-8F9DB5CE3283}"/>
              </a:ext>
            </a:extLst>
          </p:cNvPr>
          <p:cNvSpPr txBox="1">
            <a:spLocks/>
          </p:cNvSpPr>
          <p:nvPr/>
        </p:nvSpPr>
        <p:spPr>
          <a:xfrm>
            <a:off x="0" y="1124744"/>
            <a:ext cx="9144000" cy="2304256"/>
          </a:xfrm>
          <a:prstGeom prst="rect">
            <a:avLst/>
          </a:prstGeom>
          <a:effectLst/>
        </p:spPr>
        <p:txBody>
          <a:bodyPr>
            <a:normAutofit fontScale="90000"/>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82880" indent="0" algn="ctr">
              <a:buFont typeface="Georgia" pitchFamily="18" charset="0"/>
              <a:buNone/>
            </a:pPr>
            <a:r>
              <a:rPr lang="ja-JP" altLang="en-US" sz="4000" dirty="0">
                <a:latin typeface="Meiryo UI" pitchFamily="50" charset="-128"/>
                <a:ea typeface="Meiryo UI" pitchFamily="50" charset="-128"/>
                <a:cs typeface="Meiryo UI" pitchFamily="50" charset="-128"/>
              </a:rPr>
              <a:t>大阪府都市基盤施設維持管理技術審議会</a:t>
            </a:r>
            <a:br>
              <a:rPr lang="en-US" altLang="ja-JP" sz="1300" dirty="0">
                <a:latin typeface="Meiryo UI" pitchFamily="50" charset="-128"/>
                <a:ea typeface="Meiryo UI" pitchFamily="50" charset="-128"/>
                <a:cs typeface="Meiryo UI" pitchFamily="50" charset="-128"/>
              </a:rPr>
            </a:br>
            <a:br>
              <a:rPr lang="en-US" altLang="ja-JP" sz="1300" dirty="0">
                <a:latin typeface="Meiryo UI" pitchFamily="50" charset="-128"/>
                <a:ea typeface="Meiryo UI" pitchFamily="50" charset="-128"/>
                <a:cs typeface="Meiryo UI" pitchFamily="50" charset="-128"/>
              </a:rPr>
            </a:br>
            <a:r>
              <a:rPr lang="ja-JP" altLang="en-US" dirty="0">
                <a:latin typeface="Meiryo UI" pitchFamily="50" charset="-128"/>
                <a:ea typeface="Meiryo UI" pitchFamily="50" charset="-128"/>
                <a:cs typeface="Meiryo UI" pitchFamily="50" charset="-128"/>
              </a:rPr>
              <a:t>第２回　設備部会</a:t>
            </a:r>
            <a:br>
              <a:rPr lang="en-US" altLang="ja-JP" sz="1300" dirty="0">
                <a:latin typeface="Meiryo UI" pitchFamily="50" charset="-128"/>
                <a:ea typeface="Meiryo UI" pitchFamily="50" charset="-128"/>
                <a:cs typeface="Meiryo UI" pitchFamily="50" charset="-128"/>
              </a:rPr>
            </a:br>
            <a:endParaRPr lang="ja-JP" altLang="en-US" sz="2700" dirty="0">
              <a:latin typeface="Meiryo UI" pitchFamily="50" charset="-128"/>
              <a:ea typeface="Meiryo UI" pitchFamily="50" charset="-128"/>
              <a:cs typeface="Meiryo UI" pitchFamily="50" charset="-128"/>
            </a:endParaRPr>
          </a:p>
        </p:txBody>
      </p:sp>
      <p:sp>
        <p:nvSpPr>
          <p:cNvPr id="5" name="タイトル 1">
            <a:extLst>
              <a:ext uri="{FF2B5EF4-FFF2-40B4-BE49-F238E27FC236}">
                <a16:creationId xmlns:a16="http://schemas.microsoft.com/office/drawing/2014/main" id="{4C680B8D-B2E9-B2DA-0CEE-1A9EE8CD5EF2}"/>
              </a:ext>
            </a:extLst>
          </p:cNvPr>
          <p:cNvSpPr txBox="1">
            <a:spLocks/>
          </p:cNvSpPr>
          <p:nvPr/>
        </p:nvSpPr>
        <p:spPr>
          <a:xfrm>
            <a:off x="-136822" y="4217345"/>
            <a:ext cx="9144000" cy="550913"/>
          </a:xfrm>
          <a:prstGeom prst="rect">
            <a:avLst/>
          </a:prstGeom>
          <a:effectLst/>
        </p:spPr>
        <p:txBody>
          <a:bodyPr>
            <a:normAutofit fontScale="97500"/>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82880" indent="0" algn="ctr">
              <a:buFont typeface="Georgia" pitchFamily="18" charset="0"/>
              <a:buNone/>
            </a:pPr>
            <a:r>
              <a:rPr lang="en-US" altLang="ja-JP" sz="3000" dirty="0">
                <a:effectLst/>
                <a:latin typeface="Meiryo UI" pitchFamily="50" charset="-128"/>
                <a:ea typeface="Meiryo UI" pitchFamily="50" charset="-128"/>
                <a:cs typeface="Meiryo UI" pitchFamily="50" charset="-128"/>
              </a:rPr>
              <a:t>《</a:t>
            </a:r>
            <a:r>
              <a:rPr lang="ja-JP" altLang="en-US" sz="3000" dirty="0">
                <a:effectLst/>
                <a:latin typeface="Meiryo UI" pitchFamily="50" charset="-128"/>
                <a:ea typeface="Meiryo UI" pitchFamily="50" charset="-128"/>
                <a:cs typeface="Meiryo UI" pitchFamily="50" charset="-128"/>
              </a:rPr>
              <a:t>第１回設備部会　委員からの意見と取組方針</a:t>
            </a:r>
            <a:r>
              <a:rPr lang="en-US" altLang="ja-JP" sz="3000" dirty="0">
                <a:effectLst/>
                <a:latin typeface="Meiryo UI" pitchFamily="50" charset="-128"/>
                <a:ea typeface="Meiryo UI" pitchFamily="50" charset="-128"/>
                <a:cs typeface="Meiryo UI" pitchFamily="50" charset="-128"/>
              </a:rPr>
              <a:t>》</a:t>
            </a:r>
            <a:endParaRPr lang="ja-JP" altLang="en-US" sz="3000" dirty="0">
              <a:effectLst/>
              <a:latin typeface="Meiryo UI" pitchFamily="50" charset="-128"/>
              <a:ea typeface="Meiryo UI" pitchFamily="50" charset="-128"/>
              <a:cs typeface="Meiryo UI" pitchFamily="50" charset="-128"/>
            </a:endParaRPr>
          </a:p>
        </p:txBody>
      </p:sp>
      <p:sp>
        <p:nvSpPr>
          <p:cNvPr id="8" name="テキスト ボックス 7">
            <a:extLst>
              <a:ext uri="{FF2B5EF4-FFF2-40B4-BE49-F238E27FC236}">
                <a16:creationId xmlns:a16="http://schemas.microsoft.com/office/drawing/2014/main" id="{40746DC3-E722-3505-EC7E-F2D964D6380A}"/>
              </a:ext>
            </a:extLst>
          </p:cNvPr>
          <p:cNvSpPr txBox="1"/>
          <p:nvPr/>
        </p:nvSpPr>
        <p:spPr>
          <a:xfrm>
            <a:off x="7002780" y="357664"/>
            <a:ext cx="2141220" cy="369332"/>
          </a:xfrm>
          <a:prstGeom prst="rect">
            <a:avLst/>
          </a:prstGeom>
          <a:noFill/>
        </p:spPr>
        <p:txBody>
          <a:bodyPr wrap="square" rtlCol="0">
            <a:spAutoFit/>
          </a:bodyPr>
          <a:lstStyle/>
          <a:p>
            <a:r>
              <a:rPr kumimoji="1" lang="ja-JP" altLang="en-US" b="1" dirty="0"/>
              <a:t>　</a:t>
            </a:r>
            <a:r>
              <a:rPr kumimoji="1" lang="en-US" altLang="ja-JP" b="1" dirty="0"/>
              <a:t>【</a:t>
            </a:r>
            <a:r>
              <a:rPr kumimoji="1" lang="ja-JP" altLang="en-US" b="1" dirty="0"/>
              <a:t>資料２ー①</a:t>
            </a:r>
            <a:r>
              <a:rPr kumimoji="1" lang="en-US" altLang="ja-JP" b="1" dirty="0"/>
              <a:t>】</a:t>
            </a:r>
            <a:endParaRPr kumimoji="1" lang="ja-JP" altLang="en-US" b="1" dirty="0"/>
          </a:p>
        </p:txBody>
      </p:sp>
      <p:sp>
        <p:nvSpPr>
          <p:cNvPr id="2" name="サブタイトル 2">
            <a:extLst>
              <a:ext uri="{FF2B5EF4-FFF2-40B4-BE49-F238E27FC236}">
                <a16:creationId xmlns:a16="http://schemas.microsoft.com/office/drawing/2014/main" id="{30DC83FE-30B9-CAB4-B416-3C85EBCD3D1E}"/>
              </a:ext>
            </a:extLst>
          </p:cNvPr>
          <p:cNvSpPr txBox="1">
            <a:spLocks/>
          </p:cNvSpPr>
          <p:nvPr/>
        </p:nvSpPr>
        <p:spPr>
          <a:xfrm>
            <a:off x="0" y="6190456"/>
            <a:ext cx="9144000" cy="550912"/>
          </a:xfrm>
          <a:prstGeom prst="rect">
            <a:avLst/>
          </a:prstGeom>
        </p:spPr>
        <p:txBody>
          <a:bodyPr>
            <a:norm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9pPr>
          </a:lstStyle>
          <a:p>
            <a:pPr marL="45720" indent="0" algn="ctr">
              <a:buNone/>
            </a:pPr>
            <a:r>
              <a:rPr lang="ja-JP" altLang="en-US" sz="2400" b="1" dirty="0">
                <a:latin typeface="Meiryo UI" pitchFamily="50" charset="-128"/>
                <a:ea typeface="Meiryo UI" pitchFamily="50" charset="-128"/>
                <a:cs typeface="Meiryo UI" pitchFamily="50" charset="-128"/>
              </a:rPr>
              <a:t>　大阪府都市基盤施設維持管理技術審議会　設備部会</a:t>
            </a:r>
          </a:p>
        </p:txBody>
      </p:sp>
      <p:sp>
        <p:nvSpPr>
          <p:cNvPr id="7" name="スライド番号プレースホルダー 3">
            <a:extLst>
              <a:ext uri="{FF2B5EF4-FFF2-40B4-BE49-F238E27FC236}">
                <a16:creationId xmlns:a16="http://schemas.microsoft.com/office/drawing/2014/main" id="{F0589631-91F7-497F-AE39-FA63034C36D1}"/>
              </a:ext>
            </a:extLst>
          </p:cNvPr>
          <p:cNvSpPr txBox="1">
            <a:spLocks/>
          </p:cNvSpPr>
          <p:nvPr/>
        </p:nvSpPr>
        <p:spPr>
          <a:xfrm>
            <a:off x="8483600" y="6465912"/>
            <a:ext cx="660400" cy="426963"/>
          </a:xfrm>
          <a:prstGeom prst="rect">
            <a:avLst/>
          </a:prstGeom>
        </p:spPr>
        <p:txBody>
          <a:bodyPr vert="horz" lIns="91440" tIns="45720" rIns="91440" bIns="45720" rtlCol="0" anchor="ctr"/>
          <a:lstStyle>
            <a:defPPr>
              <a:defRPr lang="ja-JP"/>
            </a:defPPr>
            <a:lvl1pPr marL="0" algn="ctr" defTabSz="914400" rtl="0" eaLnBrk="1" latinLnBrk="0" hangingPunct="1">
              <a:defRPr kumimoji="1" sz="1600" b="1" kern="1200">
                <a:solidFill>
                  <a:schemeClr val="tx1">
                    <a:lumMod val="50000"/>
                    <a:lumOff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682EF9F9-C4E8-46B2-BBF1-33E3162B856A}" type="slidenum">
              <a:rPr lang="ja-JP" altLang="en-US" smtClean="0"/>
              <a:pPr/>
              <a:t>5</a:t>
            </a:fld>
            <a:endParaRPr lang="ja-JP" altLang="en-US" dirty="0"/>
          </a:p>
        </p:txBody>
      </p:sp>
    </p:spTree>
    <p:extLst>
      <p:ext uri="{BB962C8B-B14F-4D97-AF65-F5344CB8AC3E}">
        <p14:creationId xmlns:p14="http://schemas.microsoft.com/office/powerpoint/2010/main" val="1255779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2F12F405-0EC6-46D5-9F01-57E83E3BEA23}"/>
              </a:ext>
            </a:extLst>
          </p:cNvPr>
          <p:cNvSpPr>
            <a:spLocks noGrp="1"/>
          </p:cNvSpPr>
          <p:nvPr>
            <p:ph type="sldNum" sz="quarter" idx="12"/>
          </p:nvPr>
        </p:nvSpPr>
        <p:spPr/>
        <p:txBody>
          <a:bodyPr/>
          <a:lstStyle/>
          <a:p>
            <a:fld id="{682EF9F9-C4E8-46B2-BBF1-33E3162B856A}" type="slidenum">
              <a:rPr kumimoji="1" lang="ja-JP" altLang="en-US" smtClean="0"/>
              <a:t>6</a:t>
            </a:fld>
            <a:endParaRPr kumimoji="1" lang="ja-JP" altLang="en-US" dirty="0"/>
          </a:p>
        </p:txBody>
      </p:sp>
      <p:sp>
        <p:nvSpPr>
          <p:cNvPr id="4" name="テキスト ボックス 3">
            <a:extLst>
              <a:ext uri="{FF2B5EF4-FFF2-40B4-BE49-F238E27FC236}">
                <a16:creationId xmlns:a16="http://schemas.microsoft.com/office/drawing/2014/main" id="{A6A3CB3C-F9A0-4580-AA82-4756D00505D0}"/>
              </a:ext>
            </a:extLst>
          </p:cNvPr>
          <p:cNvSpPr txBox="1"/>
          <p:nvPr/>
        </p:nvSpPr>
        <p:spPr>
          <a:xfrm>
            <a:off x="2170" y="0"/>
            <a:ext cx="9141830" cy="523220"/>
          </a:xfrm>
          <a:prstGeom prst="rect">
            <a:avLst/>
          </a:prstGeom>
          <a:solidFill>
            <a:srgbClr val="002060"/>
          </a:solidFill>
        </p:spPr>
        <p:txBody>
          <a:bodyPr wrap="square" rtlCol="0">
            <a:spAutoFit/>
          </a:bodyPr>
          <a:lstStyle/>
          <a:p>
            <a:r>
              <a:rPr lang="ja-JP" altLang="en-US" sz="2800" dirty="0">
                <a:solidFill>
                  <a:schemeClr val="bg1"/>
                </a:solidFill>
                <a:latin typeface="Meiryo UI" pitchFamily="50" charset="-128"/>
                <a:ea typeface="Meiryo UI" pitchFamily="50" charset="-128"/>
                <a:cs typeface="Meiryo UI" pitchFamily="50" charset="-128"/>
              </a:rPr>
              <a:t>■ 委員からの意見（第１回設備部会）　　　　　　　　</a:t>
            </a:r>
            <a:r>
              <a:rPr lang="ja-JP" altLang="en-US" sz="1400" dirty="0">
                <a:solidFill>
                  <a:schemeClr val="bg1"/>
                </a:solidFill>
                <a:latin typeface="Meiryo UI" pitchFamily="50" charset="-128"/>
                <a:ea typeface="Meiryo UI" pitchFamily="50" charset="-128"/>
                <a:cs typeface="Meiryo UI" pitchFamily="50" charset="-128"/>
              </a:rPr>
              <a:t>資料２－①</a:t>
            </a:r>
          </a:p>
        </p:txBody>
      </p:sp>
      <p:sp>
        <p:nvSpPr>
          <p:cNvPr id="7" name="正方形/長方形 6">
            <a:extLst>
              <a:ext uri="{FF2B5EF4-FFF2-40B4-BE49-F238E27FC236}">
                <a16:creationId xmlns:a16="http://schemas.microsoft.com/office/drawing/2014/main" id="{135C4EDD-274B-4C7F-B1A2-6B6397D3D1E3}"/>
              </a:ext>
            </a:extLst>
          </p:cNvPr>
          <p:cNvSpPr/>
          <p:nvPr/>
        </p:nvSpPr>
        <p:spPr>
          <a:xfrm>
            <a:off x="350520" y="603261"/>
            <a:ext cx="2522220" cy="327660"/>
          </a:xfrm>
          <a:prstGeom prst="rect">
            <a:avLst/>
          </a:prstGeom>
          <a:gradFill>
            <a:gsLst>
              <a:gs pos="0">
                <a:schemeClr val="accent5">
                  <a:lumMod val="20000"/>
                  <a:lumOff val="80000"/>
                </a:schemeClr>
              </a:gs>
              <a:gs pos="60000">
                <a:schemeClr val="bg2">
                  <a:tint val="95000"/>
                  <a:shade val="100000"/>
                  <a:satMod val="130000"/>
                  <a:lumMod val="130000"/>
                </a:schemeClr>
              </a:gs>
              <a:gs pos="100000">
                <a:schemeClr val="accent5">
                  <a:lumMod val="20000"/>
                  <a:lumOff val="80000"/>
                </a:schemeClr>
              </a:gs>
            </a:gsLst>
            <a:path path="circle">
              <a:fillToRect l="20000" t="10000" r="20000" b="60000"/>
            </a:path>
          </a:gradFill>
          <a:ln>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ja-JP" sz="1800" dirty="0">
                <a:solidFill>
                  <a:schemeClr val="accent6"/>
                </a:solidFill>
                <a:effectLst/>
                <a:latin typeface="Meiryo UI" panose="020B0604030504040204" pitchFamily="50" charset="-128"/>
                <a:ea typeface="Meiryo UI" panose="020B0604030504040204" pitchFamily="50" charset="-128"/>
                <a:cs typeface="Times New Roman" panose="02020603050405020304" pitchFamily="18" charset="0"/>
              </a:rPr>
              <a:t>設備の目標寿命の設定</a:t>
            </a:r>
            <a:endParaRPr kumimoji="1" lang="ja-JP" altLang="en-US" dirty="0">
              <a:solidFill>
                <a:schemeClr val="accent6"/>
              </a:solidFill>
              <a:latin typeface="Meiryo UI" panose="020B0604030504040204" pitchFamily="50" charset="-128"/>
              <a:ea typeface="Meiryo UI" panose="020B0604030504040204" pitchFamily="50" charset="-128"/>
            </a:endParaRPr>
          </a:p>
        </p:txBody>
      </p:sp>
      <p:graphicFrame>
        <p:nvGraphicFramePr>
          <p:cNvPr id="9" name="表 9">
            <a:extLst>
              <a:ext uri="{FF2B5EF4-FFF2-40B4-BE49-F238E27FC236}">
                <a16:creationId xmlns:a16="http://schemas.microsoft.com/office/drawing/2014/main" id="{CCFB1A9B-44D7-4857-A7E6-DE12DB3210CF}"/>
              </a:ext>
            </a:extLst>
          </p:cNvPr>
          <p:cNvGraphicFramePr>
            <a:graphicFrameLocks noGrp="1"/>
          </p:cNvGraphicFramePr>
          <p:nvPr>
            <p:extLst>
              <p:ext uri="{D42A27DB-BD31-4B8C-83A1-F6EECF244321}">
                <p14:modId xmlns:p14="http://schemas.microsoft.com/office/powerpoint/2010/main" val="2276012895"/>
              </p:ext>
            </p:extLst>
          </p:nvPr>
        </p:nvGraphicFramePr>
        <p:xfrm>
          <a:off x="427523" y="1064650"/>
          <a:ext cx="8341678" cy="5361988"/>
        </p:xfrm>
        <a:graphic>
          <a:graphicData uri="http://schemas.openxmlformats.org/drawingml/2006/table">
            <a:tbl>
              <a:tblPr firstRow="1" bandRow="1">
                <a:tableStyleId>{7DF18680-E054-41AD-8BC1-D1AEF772440D}</a:tableStyleId>
              </a:tblPr>
              <a:tblGrid>
                <a:gridCol w="569278">
                  <a:extLst>
                    <a:ext uri="{9D8B030D-6E8A-4147-A177-3AD203B41FA5}">
                      <a16:colId xmlns:a16="http://schemas.microsoft.com/office/drawing/2014/main" val="376280880"/>
                    </a:ext>
                  </a:extLst>
                </a:gridCol>
                <a:gridCol w="3482340">
                  <a:extLst>
                    <a:ext uri="{9D8B030D-6E8A-4147-A177-3AD203B41FA5}">
                      <a16:colId xmlns:a16="http://schemas.microsoft.com/office/drawing/2014/main" val="1448001617"/>
                    </a:ext>
                  </a:extLst>
                </a:gridCol>
                <a:gridCol w="4290060">
                  <a:extLst>
                    <a:ext uri="{9D8B030D-6E8A-4147-A177-3AD203B41FA5}">
                      <a16:colId xmlns:a16="http://schemas.microsoft.com/office/drawing/2014/main" val="3364175397"/>
                    </a:ext>
                  </a:extLst>
                </a:gridCol>
              </a:tblGrid>
              <a:tr h="349104">
                <a:tc>
                  <a:txBody>
                    <a:bodyPr/>
                    <a:lstStyle/>
                    <a:p>
                      <a:pPr algn="ctr"/>
                      <a:r>
                        <a:rPr kumimoji="1" lang="en-US" altLang="ja-JP" sz="1400" b="0" dirty="0">
                          <a:latin typeface="Meiryo UI" panose="020B0604030504040204" pitchFamily="50" charset="-128"/>
                          <a:ea typeface="Meiryo UI" panose="020B0604030504040204" pitchFamily="50" charset="-128"/>
                        </a:rPr>
                        <a:t>NO.</a:t>
                      </a:r>
                    </a:p>
                  </a:txBody>
                  <a:tcPr anchor="ctr"/>
                </a:tc>
                <a:tc>
                  <a:txBody>
                    <a:bodyPr/>
                    <a:lstStyle/>
                    <a:p>
                      <a:pPr algn="ctr"/>
                      <a:r>
                        <a:rPr kumimoji="1" lang="ja-JP" altLang="en-US" sz="1400" b="0" dirty="0">
                          <a:latin typeface="Meiryo UI" panose="020B0604030504040204" pitchFamily="50" charset="-128"/>
                          <a:ea typeface="Meiryo UI" panose="020B0604030504040204" pitchFamily="50" charset="-128"/>
                        </a:rPr>
                        <a:t>委　員　意　見</a:t>
                      </a:r>
                    </a:p>
                  </a:txBody>
                  <a:tcPr anchor="ctr"/>
                </a:tc>
                <a:tc>
                  <a:txBody>
                    <a:bodyPr/>
                    <a:lstStyle/>
                    <a:p>
                      <a:pPr algn="ctr"/>
                      <a:r>
                        <a:rPr kumimoji="1" lang="ja-JP" altLang="en-US" sz="1400" b="0" dirty="0">
                          <a:latin typeface="Meiryo UI" panose="020B0604030504040204" pitchFamily="50" charset="-128"/>
                          <a:ea typeface="Meiryo UI" panose="020B0604030504040204" pitchFamily="50" charset="-128"/>
                        </a:rPr>
                        <a:t>取　組　方　針</a:t>
                      </a:r>
                    </a:p>
                  </a:txBody>
                  <a:tcPr anchor="ctr"/>
                </a:tc>
                <a:extLst>
                  <a:ext uri="{0D108BD9-81ED-4DB2-BD59-A6C34878D82A}">
                    <a16:rowId xmlns:a16="http://schemas.microsoft.com/office/drawing/2014/main" val="2460526901"/>
                  </a:ext>
                </a:extLst>
              </a:tr>
              <a:tr h="200922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a:latin typeface="Meiryo UI" panose="020B0604030504040204" pitchFamily="50" charset="-128"/>
                          <a:ea typeface="Meiryo UI" panose="020B0604030504040204" pitchFamily="50" charset="-128"/>
                        </a:rPr>
                        <a:t>1</a:t>
                      </a:r>
                      <a:endParaRPr kumimoji="1" lang="ja-JP" altLang="en-US" sz="1400" b="1" dirty="0">
                        <a:latin typeface="Meiryo UI" panose="020B0604030504040204" pitchFamily="50" charset="-128"/>
                        <a:ea typeface="Meiryo UI" panose="020B0604030504040204" pitchFamily="50" charset="-128"/>
                      </a:endParaRPr>
                    </a:p>
                  </a:txBody>
                  <a:tcPr anchor="ctr"/>
                </a:tc>
                <a:tc>
                  <a:txBody>
                    <a:bodyPr/>
                    <a:lstStyle/>
                    <a:p>
                      <a:pPr marL="0" marR="0" lvl="0" indent="0" algn="l" defTabSz="914400" rtl="0" eaLnBrk="1" fontAlgn="auto" latinLnBrk="0" hangingPunct="1">
                        <a:lnSpc>
                          <a:spcPct val="120000"/>
                        </a:lnSpc>
                        <a:spcBef>
                          <a:spcPts val="0"/>
                        </a:spcBef>
                        <a:spcAft>
                          <a:spcPts val="0"/>
                        </a:spcAft>
                        <a:buClrTx/>
                        <a:buSzTx/>
                        <a:buFontTx/>
                        <a:buNone/>
                        <a:tabLst/>
                        <a:defRPr/>
                      </a:pPr>
                      <a:endParaRPr lang="en-US" altLang="ja-JP" sz="700" kern="100" dirty="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20000"/>
                        </a:lnSpc>
                        <a:spcBef>
                          <a:spcPts val="0"/>
                        </a:spcBef>
                        <a:spcAft>
                          <a:spcPts val="0"/>
                        </a:spcAft>
                        <a:buClrTx/>
                        <a:buSzTx/>
                        <a:buFontTx/>
                        <a:buNone/>
                        <a:tabLst/>
                        <a:defRPr/>
                      </a:pPr>
                      <a:r>
                        <a:rPr lang="ja-JP" altLang="ja-JP" sz="1400" kern="100" dirty="0">
                          <a:solidFill>
                            <a:schemeClr val="tx1"/>
                          </a:solidFill>
                          <a:effectLst/>
                          <a:latin typeface="Meiryo UI" panose="020B0604030504040204" pitchFamily="50" charset="-128"/>
                          <a:ea typeface="Meiryo UI" panose="020B0604030504040204" pitchFamily="50" charset="-128"/>
                        </a:rPr>
                        <a:t>機械設備の水門（ゲート）設備にステンレス製のものが増えている点について、ステンレス製品は、設置環境と応力により、応力腐食割れを引き起こす。応力腐食割れを考慮した分類</a:t>
                      </a:r>
                      <a:r>
                        <a:rPr lang="ja-JP" altLang="en-US" sz="1400" kern="100" dirty="0">
                          <a:solidFill>
                            <a:schemeClr val="tx1"/>
                          </a:solidFill>
                          <a:effectLst/>
                          <a:latin typeface="Meiryo UI" panose="020B0604030504040204" pitchFamily="50" charset="-128"/>
                          <a:ea typeface="Meiryo UI" panose="020B0604030504040204" pitchFamily="50" charset="-128"/>
                        </a:rPr>
                        <a:t>が必要。</a:t>
                      </a: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現在は、応力腐食割れを考慮した、設置分類は実施していない状況です</a:t>
                      </a:r>
                      <a:r>
                        <a:rPr kumimoji="1" lang="ja-JP" altLang="en-US" sz="1400" u="none" dirty="0">
                          <a:solidFill>
                            <a:schemeClr val="dk1"/>
                          </a:solidFill>
                          <a:latin typeface="Meiryo UI" panose="020B0604030504040204" pitchFamily="50" charset="-128"/>
                          <a:ea typeface="Meiryo UI" panose="020B0604030504040204" pitchFamily="50" charset="-128"/>
                        </a:rPr>
                        <a:t>。</a:t>
                      </a:r>
                      <a:endParaRPr kumimoji="1" lang="en-US" altLang="ja-JP" sz="1400" u="sng"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20000"/>
                        </a:lnSpc>
                        <a:spcBef>
                          <a:spcPts val="0"/>
                        </a:spcBef>
                        <a:spcAft>
                          <a:spcPts val="0"/>
                        </a:spcAft>
                        <a:buClrTx/>
                        <a:buSzTx/>
                        <a:buFontTx/>
                        <a:buNone/>
                        <a:tabLst/>
                        <a:defRPr/>
                      </a:pPr>
                      <a:r>
                        <a:rPr kumimoji="1" lang="ja-JP" altLang="en-US" sz="1400" u="sng" dirty="0">
                          <a:solidFill>
                            <a:srgbClr val="FF0000"/>
                          </a:solidFill>
                          <a:latin typeface="Meiryo UI" panose="020B0604030504040204" pitchFamily="50" charset="-128"/>
                          <a:ea typeface="Meiryo UI" panose="020B0604030504040204" pitchFamily="50" charset="-128"/>
                        </a:rPr>
                        <a:t>現時点にて、応力腐食割れに関する国基準の規定に適合しているか、また、応力腐食割れの発生実績がないかを確認しました。</a:t>
                      </a:r>
                      <a:endParaRPr kumimoji="1" lang="en-US" altLang="ja-JP" sz="1400" u="sng"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20000"/>
                        </a:lnSpc>
                        <a:spcBef>
                          <a:spcPts val="0"/>
                        </a:spcBef>
                        <a:spcAft>
                          <a:spcPts val="0"/>
                        </a:spcAft>
                        <a:buClrTx/>
                        <a:buSzTx/>
                        <a:buFontTx/>
                        <a:buNone/>
                        <a:tabLst/>
                        <a:defRPr/>
                      </a:pPr>
                      <a:endParaRPr kumimoji="1" lang="en-US" altLang="ja-JP" sz="1400" u="sng"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20000"/>
                        </a:lnSpc>
                        <a:spcBef>
                          <a:spcPts val="0"/>
                        </a:spcBef>
                        <a:spcAft>
                          <a:spcPts val="0"/>
                        </a:spcAft>
                        <a:buClrTx/>
                        <a:buSzTx/>
                        <a:buFontTx/>
                        <a:buNone/>
                        <a:tabLst/>
                        <a:defRPr/>
                      </a:pPr>
                      <a:endParaRPr kumimoji="1" lang="en-US" altLang="ja-JP" sz="1400" dirty="0">
                        <a:latin typeface="Meiryo UI" panose="020B0604030504040204" pitchFamily="50" charset="-128"/>
                        <a:ea typeface="Meiryo UI" panose="020B0604030504040204" pitchFamily="50" charset="-128"/>
                      </a:endParaRPr>
                    </a:p>
                    <a:p>
                      <a:pPr>
                        <a:lnSpc>
                          <a:spcPct val="120000"/>
                        </a:lnSpc>
                      </a:pPr>
                      <a:r>
                        <a:rPr kumimoji="1" lang="ja-JP" altLang="en-US" sz="1400" u="none" baseline="0" dirty="0">
                          <a:solidFill>
                            <a:schemeClr val="tx1"/>
                          </a:solidFill>
                          <a:uFill>
                            <a:solidFill>
                              <a:srgbClr val="FF0000"/>
                            </a:solidFill>
                          </a:uFill>
                          <a:latin typeface="Meiryo UI" panose="020B0604030504040204" pitchFamily="50" charset="-128"/>
                          <a:ea typeface="Meiryo UI" panose="020B0604030504040204" pitchFamily="50" charset="-128"/>
                        </a:rPr>
                        <a:t>　</a:t>
                      </a:r>
                      <a:r>
                        <a:rPr kumimoji="1" lang="ja-JP" altLang="en-US" sz="1400" dirty="0">
                          <a:latin typeface="Meiryo UI" panose="020B0604030504040204" pitchFamily="50" charset="-128"/>
                          <a:ea typeface="Meiryo UI" panose="020B0604030504040204" pitchFamily="50" charset="-128"/>
                        </a:rPr>
                        <a:t>　　</a:t>
                      </a:r>
                      <a:endParaRPr kumimoji="1" lang="en-US" altLang="ja-JP" sz="1400" dirty="0">
                        <a:latin typeface="Meiryo UI" panose="020B0604030504040204" pitchFamily="50" charset="-128"/>
                        <a:ea typeface="Meiryo UI" panose="020B0604030504040204" pitchFamily="50" charset="-128"/>
                      </a:endParaRPr>
                    </a:p>
                    <a:p>
                      <a:pPr>
                        <a:lnSpc>
                          <a:spcPct val="120000"/>
                        </a:lnSpc>
                      </a:pPr>
                      <a:endParaRPr kumimoji="1" lang="en-US" altLang="ja-JP" sz="1400" dirty="0">
                        <a:latin typeface="Meiryo UI" panose="020B0604030504040204" pitchFamily="50" charset="-128"/>
                        <a:ea typeface="Meiryo UI" panose="020B0604030504040204" pitchFamily="50" charset="-128"/>
                      </a:endParaRPr>
                    </a:p>
                    <a:p>
                      <a:pPr>
                        <a:lnSpc>
                          <a:spcPct val="120000"/>
                        </a:lnSpc>
                      </a:pPr>
                      <a:endParaRPr kumimoji="1" lang="en-US" altLang="ja-JP" sz="800" u="none" dirty="0">
                        <a:solidFill>
                          <a:schemeClr val="tx1"/>
                        </a:solidFill>
                        <a:latin typeface="Meiryo UI" panose="020B0604030504040204" pitchFamily="50" charset="-128"/>
                        <a:ea typeface="Meiryo UI" panose="020B0604030504040204" pitchFamily="50" charset="-128"/>
                      </a:endParaRPr>
                    </a:p>
                    <a:p>
                      <a:pPr>
                        <a:lnSpc>
                          <a:spcPct val="120000"/>
                        </a:lnSpc>
                      </a:pPr>
                      <a:r>
                        <a:rPr kumimoji="1" lang="ja-JP" altLang="en-US" sz="1400" u="none" dirty="0">
                          <a:solidFill>
                            <a:schemeClr val="tx1"/>
                          </a:solidFill>
                          <a:latin typeface="Meiryo UI" panose="020B0604030504040204" pitchFamily="50" charset="-128"/>
                          <a:ea typeface="Meiryo UI" panose="020B0604030504040204" pitchFamily="50" charset="-128"/>
                        </a:rPr>
                        <a:t>応力腐食割れの発生については、常に実績を確認し、</a:t>
                      </a:r>
                      <a:r>
                        <a:rPr kumimoji="1" lang="ja-JP" altLang="en-US" sz="1400" u="sng" dirty="0">
                          <a:solidFill>
                            <a:srgbClr val="FF0000"/>
                          </a:solidFill>
                          <a:latin typeface="Meiryo UI" panose="020B0604030504040204" pitchFamily="50" charset="-128"/>
                          <a:ea typeface="Meiryo UI" panose="020B0604030504040204" pitchFamily="50" charset="-128"/>
                        </a:rPr>
                        <a:t>発生が見られた時は、発生条件などの整理と分析を行い、発生条件に応じた分類を行うように努めます。</a:t>
                      </a:r>
                      <a:endParaRPr kumimoji="1" lang="en-US" altLang="ja-JP" sz="700" u="sng" dirty="0">
                        <a:solidFill>
                          <a:srgbClr val="FF0000"/>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553927850"/>
                  </a:ext>
                </a:extLst>
              </a:tr>
              <a:tr h="173145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a:latin typeface="Meiryo UI" panose="020B0604030504040204" pitchFamily="50" charset="-128"/>
                          <a:ea typeface="Meiryo UI" panose="020B0604030504040204" pitchFamily="50" charset="-128"/>
                        </a:rPr>
                        <a:t>2</a:t>
                      </a:r>
                      <a:endParaRPr kumimoji="1" lang="ja-JP" altLang="en-US" sz="1400" b="1" dirty="0">
                        <a:latin typeface="Meiryo UI" panose="020B0604030504040204" pitchFamily="50" charset="-128"/>
                        <a:ea typeface="Meiryo UI" panose="020B0604030504040204" pitchFamily="50" charset="-128"/>
                      </a:endParaRPr>
                    </a:p>
                  </a:txBody>
                  <a:tcPr anchor="ctr"/>
                </a:tc>
                <a:tc>
                  <a:txBody>
                    <a:bodyPr/>
                    <a:lstStyle/>
                    <a:p>
                      <a:pPr>
                        <a:lnSpc>
                          <a:spcPct val="120000"/>
                        </a:lnSpc>
                      </a:pPr>
                      <a:endParaRPr kumimoji="1" lang="en-US" altLang="ja-JP" sz="700" kern="1200" dirty="0">
                        <a:solidFill>
                          <a:schemeClr val="dk1"/>
                        </a:solidFill>
                        <a:effectLst/>
                        <a:latin typeface="Meiryo UI" panose="020B0604030504040204" pitchFamily="50" charset="-128"/>
                        <a:ea typeface="Meiryo UI" panose="020B0604030504040204" pitchFamily="50" charset="-128"/>
                        <a:cs typeface="+mn-cs"/>
                      </a:endParaRPr>
                    </a:p>
                    <a:p>
                      <a:pPr>
                        <a:lnSpc>
                          <a:spcPct val="120000"/>
                        </a:lnSpc>
                      </a:pPr>
                      <a:r>
                        <a:rPr kumimoji="1" lang="ja-JP" altLang="ja-JP" sz="1400" kern="1200" dirty="0">
                          <a:solidFill>
                            <a:schemeClr val="dk1"/>
                          </a:solidFill>
                          <a:effectLst/>
                          <a:latin typeface="Meiryo UI" panose="020B0604030504040204" pitchFamily="50" charset="-128"/>
                          <a:ea typeface="Meiryo UI" panose="020B0604030504040204" pitchFamily="50" charset="-128"/>
                          <a:cs typeface="+mn-cs"/>
                        </a:rPr>
                        <a:t>冗長性のある設備は、壊れても数日で復旧できるものは、壊れるまで使用するという視点を持っても良いのではないかと受け止めています。</a:t>
                      </a:r>
                    </a:p>
                    <a:p>
                      <a:pPr>
                        <a:lnSpc>
                          <a:spcPct val="120000"/>
                        </a:lnSpc>
                      </a:pPr>
                      <a:r>
                        <a:rPr kumimoji="1" lang="ja-JP" altLang="ja-JP" sz="1400" kern="1200" dirty="0">
                          <a:solidFill>
                            <a:schemeClr val="dk1"/>
                          </a:solidFill>
                          <a:effectLst/>
                          <a:latin typeface="Meiryo UI" panose="020B0604030504040204" pitchFamily="50" charset="-128"/>
                          <a:ea typeface="Meiryo UI" panose="020B0604030504040204" pitchFamily="50" charset="-128"/>
                          <a:cs typeface="+mn-cs"/>
                        </a:rPr>
                        <a:t>冗長性や重要性についても整理した上で、目標寿命の年数を設定する必要があると考えます。</a:t>
                      </a:r>
                    </a:p>
                  </a:txBody>
                  <a:tcPr/>
                </a:tc>
                <a:tc>
                  <a:txBody>
                    <a:bodyPr/>
                    <a:lstStyle/>
                    <a:p>
                      <a:pPr>
                        <a:lnSpc>
                          <a:spcPct val="120000"/>
                        </a:lnSpc>
                      </a:pPr>
                      <a:r>
                        <a:rPr kumimoji="1" lang="ja-JP" altLang="en-US" sz="1400" dirty="0">
                          <a:latin typeface="Meiryo UI" panose="020B0604030504040204" pitchFamily="50" charset="-128"/>
                          <a:ea typeface="Meiryo UI" panose="020B0604030504040204" pitchFamily="50" charset="-128"/>
                        </a:rPr>
                        <a:t>設備の冗長性（予備機）の確保は、</a:t>
                      </a:r>
                      <a:r>
                        <a:rPr kumimoji="1" lang="ja-JP" altLang="en-US" sz="1400" u="sng" dirty="0">
                          <a:solidFill>
                            <a:srgbClr val="FF0000"/>
                          </a:solidFill>
                          <a:latin typeface="Meiryo UI" panose="020B0604030504040204" pitchFamily="50" charset="-128"/>
                          <a:ea typeface="Meiryo UI" panose="020B0604030504040204" pitchFamily="50" charset="-128"/>
                        </a:rPr>
                        <a:t>国等の準拠すべき基準を根拠に確保していますが、基準に明記がない設備は、確保が難しい状況にあります。</a:t>
                      </a:r>
                      <a:endParaRPr kumimoji="1" lang="en-US" altLang="ja-JP" sz="1400" u="sng" dirty="0">
                        <a:solidFill>
                          <a:srgbClr val="FF0000"/>
                        </a:solidFill>
                        <a:latin typeface="Meiryo UI" panose="020B0604030504040204" pitchFamily="50" charset="-128"/>
                        <a:ea typeface="Meiryo UI" panose="020B0604030504040204" pitchFamily="50" charset="-128"/>
                      </a:endParaRPr>
                    </a:p>
                    <a:p>
                      <a:pPr>
                        <a:lnSpc>
                          <a:spcPct val="120000"/>
                        </a:lnSpc>
                      </a:pPr>
                      <a:r>
                        <a:rPr kumimoji="1" lang="ja-JP" altLang="en-US" sz="1400" dirty="0">
                          <a:latin typeface="Meiryo UI" panose="020B0604030504040204" pitchFamily="50" charset="-128"/>
                          <a:ea typeface="Meiryo UI" panose="020B0604030504040204" pitchFamily="50" charset="-128"/>
                        </a:rPr>
                        <a:t>予備機を持つ設備の</a:t>
                      </a:r>
                      <a:r>
                        <a:rPr kumimoji="1" lang="ja-JP" altLang="en-US" sz="1400" u="sng" dirty="0">
                          <a:solidFill>
                            <a:srgbClr val="FF0000"/>
                          </a:solidFill>
                          <a:latin typeface="Meiryo UI" panose="020B0604030504040204" pitchFamily="50" charset="-128"/>
                          <a:ea typeface="Meiryo UI" panose="020B0604030504040204" pitchFamily="50" charset="-128"/>
                        </a:rPr>
                        <a:t>目標寿命は、予備機を含めた全台をバランス良く（運転時間の偏り防止）運転した使用実績より年数設定を行っています</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268995415"/>
                  </a:ext>
                </a:extLst>
              </a:tr>
            </a:tbl>
          </a:graphicData>
        </a:graphic>
      </p:graphicFrame>
      <p:graphicFrame>
        <p:nvGraphicFramePr>
          <p:cNvPr id="2" name="表 1">
            <a:extLst>
              <a:ext uri="{FF2B5EF4-FFF2-40B4-BE49-F238E27FC236}">
                <a16:creationId xmlns:a16="http://schemas.microsoft.com/office/drawing/2014/main" id="{1CACA351-3CA0-8A0C-56B4-541CF813A10E}"/>
              </a:ext>
            </a:extLst>
          </p:cNvPr>
          <p:cNvGraphicFramePr>
            <a:graphicFrameLocks noGrp="1"/>
          </p:cNvGraphicFramePr>
          <p:nvPr/>
        </p:nvGraphicFramePr>
        <p:xfrm>
          <a:off x="4572000" y="2740869"/>
          <a:ext cx="4061860" cy="1101579"/>
        </p:xfrm>
        <a:graphic>
          <a:graphicData uri="http://schemas.openxmlformats.org/drawingml/2006/table">
            <a:tbl>
              <a:tblPr firstRow="1" bandRow="1">
                <a:tableStyleId>{7DF18680-E054-41AD-8BC1-D1AEF772440D}</a:tableStyleId>
              </a:tblPr>
              <a:tblGrid>
                <a:gridCol w="398197">
                  <a:extLst>
                    <a:ext uri="{9D8B030D-6E8A-4147-A177-3AD203B41FA5}">
                      <a16:colId xmlns:a16="http://schemas.microsoft.com/office/drawing/2014/main" val="565424141"/>
                    </a:ext>
                  </a:extLst>
                </a:gridCol>
                <a:gridCol w="2787763">
                  <a:extLst>
                    <a:ext uri="{9D8B030D-6E8A-4147-A177-3AD203B41FA5}">
                      <a16:colId xmlns:a16="http://schemas.microsoft.com/office/drawing/2014/main" val="113523468"/>
                    </a:ext>
                  </a:extLst>
                </a:gridCol>
                <a:gridCol w="875900">
                  <a:extLst>
                    <a:ext uri="{9D8B030D-6E8A-4147-A177-3AD203B41FA5}">
                      <a16:colId xmlns:a16="http://schemas.microsoft.com/office/drawing/2014/main" val="3262952275"/>
                    </a:ext>
                  </a:extLst>
                </a:gridCol>
              </a:tblGrid>
              <a:tr h="209317">
                <a:tc>
                  <a:txBody>
                    <a:bodyPr/>
                    <a:lstStyle/>
                    <a:p>
                      <a:pPr algn="ctr">
                        <a:lnSpc>
                          <a:spcPct val="100000"/>
                        </a:lnSpc>
                      </a:pPr>
                      <a:r>
                        <a:rPr kumimoji="1" lang="en-US" altLang="ja-JP" sz="1000" dirty="0">
                          <a:solidFill>
                            <a:sysClr val="windowText" lastClr="000000"/>
                          </a:solidFill>
                          <a:latin typeface="Meiryo UI" panose="020B0604030504040204" pitchFamily="50" charset="-128"/>
                          <a:ea typeface="Meiryo UI" panose="020B0604030504040204" pitchFamily="50" charset="-128"/>
                        </a:rPr>
                        <a:t>NO.</a:t>
                      </a:r>
                      <a:endParaRPr kumimoji="1" lang="ja-JP" altLang="en-US" sz="100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6">
                        <a:lumMod val="20000"/>
                        <a:lumOff val="80000"/>
                      </a:schemeClr>
                    </a:solidFill>
                  </a:tcPr>
                </a:tc>
                <a:tc>
                  <a:txBody>
                    <a:bodyPr/>
                    <a:lstStyle/>
                    <a:p>
                      <a:pPr algn="ctr">
                        <a:lnSpc>
                          <a:spcPct val="100000"/>
                        </a:lnSpc>
                      </a:pPr>
                      <a:r>
                        <a:rPr kumimoji="1" lang="ja-JP" altLang="en-US" sz="1000" dirty="0">
                          <a:solidFill>
                            <a:sysClr val="windowText" lastClr="000000"/>
                          </a:solidFill>
                          <a:latin typeface="Meiryo UI" panose="020B0604030504040204" pitchFamily="50" charset="-128"/>
                          <a:ea typeface="Meiryo UI" panose="020B0604030504040204" pitchFamily="50" charset="-128"/>
                        </a:rPr>
                        <a:t>確認項目</a:t>
                      </a: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chemeClr val="accent6">
                        <a:lumMod val="20000"/>
                        <a:lumOff val="80000"/>
                      </a:schemeClr>
                    </a:solidFill>
                  </a:tcPr>
                </a:tc>
                <a:tc>
                  <a:txBody>
                    <a:bodyPr/>
                    <a:lstStyle/>
                    <a:p>
                      <a:pPr algn="ctr">
                        <a:lnSpc>
                          <a:spcPct val="100000"/>
                        </a:lnSpc>
                      </a:pPr>
                      <a:r>
                        <a:rPr kumimoji="1" lang="ja-JP" altLang="en-US" sz="1000" dirty="0">
                          <a:solidFill>
                            <a:sysClr val="windowText" lastClr="000000"/>
                          </a:solidFill>
                          <a:latin typeface="Meiryo UI" panose="020B0604030504040204" pitchFamily="50" charset="-128"/>
                          <a:ea typeface="Meiryo UI" panose="020B0604030504040204" pitchFamily="50" charset="-128"/>
                        </a:rPr>
                        <a:t>確認結果</a:t>
                      </a: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515277171"/>
                  </a:ext>
                </a:extLst>
              </a:tr>
              <a:tr h="362857">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①</a:t>
                      </a:r>
                    </a:p>
                  </a:txBody>
                  <a:tcPr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FFEBE5"/>
                    </a:solidFill>
                  </a:tcPr>
                </a:tc>
                <a:tc>
                  <a:txBody>
                    <a:bodyPr/>
                    <a:lstStyle/>
                    <a:p>
                      <a:pPr>
                        <a:lnSpc>
                          <a:spcPct val="100000"/>
                        </a:lnSpc>
                      </a:pPr>
                      <a:r>
                        <a:rPr kumimoji="1" lang="ja-JP" altLang="en-US" sz="1000" b="0" u="none" baseline="0" dirty="0">
                          <a:solidFill>
                            <a:schemeClr val="tx1"/>
                          </a:solidFill>
                          <a:uFill>
                            <a:solidFill>
                              <a:srgbClr val="FF0000"/>
                            </a:solidFill>
                          </a:uFill>
                          <a:latin typeface="Meiryo UI" panose="020B0604030504040204" pitchFamily="50" charset="-128"/>
                          <a:ea typeface="Meiryo UI" panose="020B0604030504040204" pitchFamily="50" charset="-128"/>
                        </a:rPr>
                        <a:t>設計基準としている国（ダム堰基準）における応力腐食割れに関する規定。　</a:t>
                      </a:r>
                      <a:endParaRPr kumimoji="1" lang="en-US" altLang="ja-JP" sz="1000" b="0" u="none" baseline="0" dirty="0">
                        <a:solidFill>
                          <a:schemeClr val="tx1"/>
                        </a:solidFill>
                        <a:uFill>
                          <a:solidFill>
                            <a:srgbClr val="FF0000"/>
                          </a:solidFill>
                        </a:uFill>
                        <a:latin typeface="Meiryo UI" panose="020B0604030504040204" pitchFamily="50" charset="-128"/>
                        <a:ea typeface="Meiryo UI" panose="020B0604030504040204" pitchFamily="50" charset="-128"/>
                      </a:endParaRPr>
                    </a:p>
                  </a:txBody>
                  <a:tcPr>
                    <a:lnL w="12700" cap="flat" cmpd="sng" algn="ctr">
                      <a:solidFill>
                        <a:schemeClr val="accent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solidFill>
                      <a:srgbClr val="FFEBE5"/>
                    </a:solidFill>
                  </a:tcPr>
                </a:tc>
                <a:tc>
                  <a:txBody>
                    <a:bodyPr/>
                    <a:lstStyle/>
                    <a:p>
                      <a:pPr>
                        <a:lnSpc>
                          <a:spcPct val="100000"/>
                        </a:lnSpc>
                      </a:pPr>
                      <a:r>
                        <a:rPr kumimoji="1" lang="ja-JP" altLang="en-US" sz="1000" dirty="0">
                          <a:latin typeface="Meiryo UI" panose="020B0604030504040204" pitchFamily="50" charset="-128"/>
                          <a:ea typeface="Meiryo UI" panose="020B0604030504040204" pitchFamily="50" charset="-128"/>
                        </a:rPr>
                        <a:t>規定なし</a:t>
                      </a:r>
                    </a:p>
                  </a:txBody>
                  <a:tcP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rgbClr val="FFEBE5"/>
                    </a:solidFill>
                  </a:tcPr>
                </a:tc>
                <a:extLst>
                  <a:ext uri="{0D108BD9-81ED-4DB2-BD59-A6C34878D82A}">
                    <a16:rowId xmlns:a16="http://schemas.microsoft.com/office/drawing/2014/main" val="2088428063"/>
                  </a:ext>
                </a:extLst>
              </a:tr>
              <a:tr h="461499">
                <a:tc>
                  <a:txBody>
                    <a:bodyPr/>
                    <a:lstStyle/>
                    <a:p>
                      <a:pPr algn="ctr">
                        <a:lnSpc>
                          <a:spcPct val="100000"/>
                        </a:lnSpc>
                      </a:pPr>
                      <a:r>
                        <a:rPr kumimoji="1" lang="ja-JP" altLang="en-US" sz="1000" dirty="0">
                          <a:latin typeface="Meiryo UI" panose="020B0604030504040204" pitchFamily="50" charset="-128"/>
                          <a:ea typeface="Meiryo UI" panose="020B0604030504040204" pitchFamily="50" charset="-128"/>
                        </a:rPr>
                        <a:t>②</a:t>
                      </a:r>
                    </a:p>
                  </a:txBody>
                  <a:tcPr anchor="ct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nSpc>
                          <a:spcPct val="100000"/>
                        </a:lnSpc>
                      </a:pPr>
                      <a:r>
                        <a:rPr kumimoji="1" lang="ja-JP" altLang="en-US" sz="1000" dirty="0">
                          <a:latin typeface="Meiryo UI" panose="020B0604030504040204" pitchFamily="50" charset="-128"/>
                          <a:ea typeface="Meiryo UI" panose="020B0604030504040204" pitchFamily="50" charset="-128"/>
                        </a:rPr>
                        <a:t>ステンレスの戸当たりを使用している 水門（ゲート）設備における腐食と応力腐食割れの実績</a:t>
                      </a: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accent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tc>
                  <a:txBody>
                    <a:bodyPr/>
                    <a:lstStyle/>
                    <a:p>
                      <a:pPr>
                        <a:lnSpc>
                          <a:spcPct val="100000"/>
                        </a:lnSpc>
                      </a:pPr>
                      <a:r>
                        <a:rPr kumimoji="1" lang="ja-JP" altLang="en-US" sz="1000" dirty="0">
                          <a:latin typeface="Meiryo UI" panose="020B0604030504040204" pitchFamily="50" charset="-128"/>
                          <a:ea typeface="Meiryo UI" panose="020B0604030504040204" pitchFamily="50" charset="-128"/>
                        </a:rPr>
                        <a:t>実績なし</a:t>
                      </a:r>
                    </a:p>
                  </a:txBody>
                  <a:tcPr>
                    <a:lnL w="12700" cap="flat" cmpd="sng" algn="ctr">
                      <a:solidFill>
                        <a:schemeClr val="accent1">
                          <a:lumMod val="50000"/>
                        </a:schemeClr>
                      </a:solidFill>
                      <a:prstDash val="solid"/>
                      <a:round/>
                      <a:headEnd type="none" w="med" len="med"/>
                      <a:tailEnd type="none" w="med" len="med"/>
                    </a:lnL>
                    <a:lnR w="12700" cap="flat" cmpd="sng" algn="ctr">
                      <a:solidFill>
                        <a:schemeClr val="accent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accent1">
                          <a:lumMod val="50000"/>
                        </a:schemeClr>
                      </a:solidFill>
                      <a:prstDash val="solid"/>
                      <a:round/>
                      <a:headEnd type="none" w="med" len="med"/>
                      <a:tailEnd type="none" w="med" len="med"/>
                    </a:lnB>
                  </a:tcPr>
                </a:tc>
                <a:extLst>
                  <a:ext uri="{0D108BD9-81ED-4DB2-BD59-A6C34878D82A}">
                    <a16:rowId xmlns:a16="http://schemas.microsoft.com/office/drawing/2014/main" val="1706851190"/>
                  </a:ext>
                </a:extLst>
              </a:tr>
            </a:tbl>
          </a:graphicData>
        </a:graphic>
      </p:graphicFrame>
    </p:spTree>
    <p:extLst>
      <p:ext uri="{BB962C8B-B14F-4D97-AF65-F5344CB8AC3E}">
        <p14:creationId xmlns:p14="http://schemas.microsoft.com/office/powerpoint/2010/main" val="1125994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9">
            <a:extLst>
              <a:ext uri="{FF2B5EF4-FFF2-40B4-BE49-F238E27FC236}">
                <a16:creationId xmlns:a16="http://schemas.microsoft.com/office/drawing/2014/main" id="{7B4BA8A9-B7A1-3EA0-AD2D-184AF3F7E0CA}"/>
              </a:ext>
            </a:extLst>
          </p:cNvPr>
          <p:cNvGraphicFramePr>
            <a:graphicFrameLocks noGrp="1"/>
          </p:cNvGraphicFramePr>
          <p:nvPr>
            <p:extLst>
              <p:ext uri="{D42A27DB-BD31-4B8C-83A1-F6EECF244321}">
                <p14:modId xmlns:p14="http://schemas.microsoft.com/office/powerpoint/2010/main" val="2195022174"/>
              </p:ext>
            </p:extLst>
          </p:nvPr>
        </p:nvGraphicFramePr>
        <p:xfrm>
          <a:off x="350520" y="4696871"/>
          <a:ext cx="8442960" cy="1783080"/>
        </p:xfrm>
        <a:graphic>
          <a:graphicData uri="http://schemas.openxmlformats.org/drawingml/2006/table">
            <a:tbl>
              <a:tblPr firstRow="1" bandRow="1">
                <a:tableStyleId>{7DF18680-E054-41AD-8BC1-D1AEF772440D}</a:tableStyleId>
              </a:tblPr>
              <a:tblGrid>
                <a:gridCol w="670560">
                  <a:extLst>
                    <a:ext uri="{9D8B030D-6E8A-4147-A177-3AD203B41FA5}">
                      <a16:colId xmlns:a16="http://schemas.microsoft.com/office/drawing/2014/main" val="376280880"/>
                    </a:ext>
                  </a:extLst>
                </a:gridCol>
                <a:gridCol w="3482340">
                  <a:extLst>
                    <a:ext uri="{9D8B030D-6E8A-4147-A177-3AD203B41FA5}">
                      <a16:colId xmlns:a16="http://schemas.microsoft.com/office/drawing/2014/main" val="1448001617"/>
                    </a:ext>
                  </a:extLst>
                </a:gridCol>
                <a:gridCol w="4290060">
                  <a:extLst>
                    <a:ext uri="{9D8B030D-6E8A-4147-A177-3AD203B41FA5}">
                      <a16:colId xmlns:a16="http://schemas.microsoft.com/office/drawing/2014/main" val="3364175397"/>
                    </a:ext>
                  </a:extLst>
                </a:gridCol>
              </a:tblGrid>
              <a:tr h="262368">
                <a:tc>
                  <a:txBody>
                    <a:bodyPr/>
                    <a:lstStyle/>
                    <a:p>
                      <a:pPr algn="ctr"/>
                      <a:r>
                        <a:rPr kumimoji="1" lang="en-US" altLang="ja-JP" sz="1400" dirty="0">
                          <a:latin typeface="Meiryo UI" panose="020B0604030504040204" pitchFamily="50" charset="-128"/>
                          <a:ea typeface="Meiryo UI" panose="020B0604030504040204" pitchFamily="50" charset="-128"/>
                        </a:rPr>
                        <a:t>NO.</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rPr>
                        <a:t>委　員　意　見</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rPr>
                        <a:t>取　組　方　針</a:t>
                      </a:r>
                    </a:p>
                  </a:txBody>
                  <a:tcPr anchor="ctr"/>
                </a:tc>
                <a:extLst>
                  <a:ext uri="{0D108BD9-81ED-4DB2-BD59-A6C34878D82A}">
                    <a16:rowId xmlns:a16="http://schemas.microsoft.com/office/drawing/2014/main" val="2460526901"/>
                  </a:ext>
                </a:extLst>
              </a:tr>
              <a:tr h="136431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Meiryo UI" panose="020B0604030504040204" pitchFamily="50" charset="-128"/>
                          <a:ea typeface="Meiryo UI" panose="020B0604030504040204" pitchFamily="50" charset="-128"/>
                        </a:rPr>
                        <a:t>４</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実用化できると分かった時点で、積極的に取り組んでいけるような表現を、今回の長期計画の中に盛り込む検討をして欲しいと思っています。</a:t>
                      </a:r>
                    </a:p>
                  </a:txBody>
                  <a:tcPr/>
                </a:tc>
                <a:tc>
                  <a:txBody>
                    <a:bodyPr/>
                    <a:lstStyle/>
                    <a:p>
                      <a:endParaRPr kumimoji="1" lang="en-US" altLang="ja-JP" sz="700" u="sng" dirty="0">
                        <a:solidFill>
                          <a:srgbClr val="FF0000"/>
                        </a:solidFill>
                        <a:latin typeface="Meiryo UI" panose="020B0604030504040204" pitchFamily="50" charset="-128"/>
                        <a:ea typeface="Meiryo UI" panose="020B0604030504040204" pitchFamily="50" charset="-128"/>
                      </a:endParaRPr>
                    </a:p>
                    <a:p>
                      <a:r>
                        <a:rPr kumimoji="1" lang="ja-JP" altLang="en-US" sz="1400" u="sng" dirty="0">
                          <a:solidFill>
                            <a:srgbClr val="FF0000"/>
                          </a:solidFill>
                          <a:latin typeface="Meiryo UI" panose="020B0604030504040204" pitchFamily="50" charset="-128"/>
                          <a:ea typeface="Meiryo UI" panose="020B0604030504040204" pitchFamily="50" charset="-128"/>
                        </a:rPr>
                        <a:t>設計委託段階から、デジタル技術の取り込みも検討対象として、メーカーによる取り組み事例の情報収集も行いながら、</a:t>
                      </a:r>
                      <a:r>
                        <a:rPr kumimoji="1" lang="ja-JP" altLang="en-US" sz="1400" dirty="0">
                          <a:latin typeface="Meiryo UI" panose="020B0604030504040204" pitchFamily="50" charset="-128"/>
                          <a:ea typeface="Meiryo UI" panose="020B0604030504040204" pitchFamily="50" charset="-128"/>
                        </a:rPr>
                        <a:t>進めていきます。</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また、契約時に技術提案を求める入札契約制度などを活用し、新技術の提案を求めるなど、デジタル技術の導入に向け、幅広く検討を行う取り組みを継続します。</a:t>
                      </a:r>
                      <a:endParaRPr kumimoji="1" lang="ja-JP" altLang="en-US" sz="7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553927850"/>
                  </a:ext>
                </a:extLst>
              </a:tr>
            </a:tbl>
          </a:graphicData>
        </a:graphic>
      </p:graphicFrame>
      <p:sp>
        <p:nvSpPr>
          <p:cNvPr id="3" name="スライド番号プレースホルダー 2">
            <a:extLst>
              <a:ext uri="{FF2B5EF4-FFF2-40B4-BE49-F238E27FC236}">
                <a16:creationId xmlns:a16="http://schemas.microsoft.com/office/drawing/2014/main" id="{2F12F405-0EC6-46D5-9F01-57E83E3BEA23}"/>
              </a:ext>
            </a:extLst>
          </p:cNvPr>
          <p:cNvSpPr>
            <a:spLocks noGrp="1"/>
          </p:cNvSpPr>
          <p:nvPr>
            <p:ph type="sldNum" sz="quarter" idx="12"/>
          </p:nvPr>
        </p:nvSpPr>
        <p:spPr/>
        <p:txBody>
          <a:bodyPr/>
          <a:lstStyle/>
          <a:p>
            <a:fld id="{682EF9F9-C4E8-46B2-BBF1-33E3162B856A}" type="slidenum">
              <a:rPr kumimoji="1" lang="ja-JP" altLang="en-US" smtClean="0"/>
              <a:t>7</a:t>
            </a:fld>
            <a:endParaRPr kumimoji="1" lang="ja-JP" altLang="en-US"/>
          </a:p>
        </p:txBody>
      </p:sp>
      <p:sp>
        <p:nvSpPr>
          <p:cNvPr id="4" name="テキスト ボックス 3">
            <a:extLst>
              <a:ext uri="{FF2B5EF4-FFF2-40B4-BE49-F238E27FC236}">
                <a16:creationId xmlns:a16="http://schemas.microsoft.com/office/drawing/2014/main" id="{A6A3CB3C-F9A0-4580-AA82-4756D00505D0}"/>
              </a:ext>
            </a:extLst>
          </p:cNvPr>
          <p:cNvSpPr txBox="1"/>
          <p:nvPr/>
        </p:nvSpPr>
        <p:spPr>
          <a:xfrm>
            <a:off x="2170" y="0"/>
            <a:ext cx="9141830" cy="523220"/>
          </a:xfrm>
          <a:prstGeom prst="rect">
            <a:avLst/>
          </a:prstGeom>
          <a:solidFill>
            <a:srgbClr val="002060"/>
          </a:solidFill>
        </p:spPr>
        <p:txBody>
          <a:bodyPr wrap="square" rtlCol="0">
            <a:spAutoFit/>
          </a:bodyPr>
          <a:lstStyle/>
          <a:p>
            <a:r>
              <a:rPr lang="ja-JP" altLang="en-US" sz="2800" dirty="0">
                <a:solidFill>
                  <a:schemeClr val="bg1"/>
                </a:solidFill>
                <a:latin typeface="Meiryo UI" pitchFamily="50" charset="-128"/>
                <a:ea typeface="Meiryo UI" pitchFamily="50" charset="-128"/>
                <a:cs typeface="Meiryo UI" pitchFamily="50" charset="-128"/>
              </a:rPr>
              <a:t>■ 委員からの意見（第１回設備部会）　　　　　　　　</a:t>
            </a:r>
            <a:r>
              <a:rPr lang="ja-JP" altLang="en-US" sz="1400" dirty="0">
                <a:solidFill>
                  <a:schemeClr val="bg1"/>
                </a:solidFill>
                <a:latin typeface="Meiryo UI" pitchFamily="50" charset="-128"/>
                <a:ea typeface="Meiryo UI" pitchFamily="50" charset="-128"/>
                <a:cs typeface="Meiryo UI" pitchFamily="50" charset="-128"/>
              </a:rPr>
              <a:t>資料２－①</a:t>
            </a:r>
          </a:p>
        </p:txBody>
      </p:sp>
      <p:sp>
        <p:nvSpPr>
          <p:cNvPr id="7" name="正方形/長方形 6">
            <a:extLst>
              <a:ext uri="{FF2B5EF4-FFF2-40B4-BE49-F238E27FC236}">
                <a16:creationId xmlns:a16="http://schemas.microsoft.com/office/drawing/2014/main" id="{135C4EDD-274B-4C7F-B1A2-6B6397D3D1E3}"/>
              </a:ext>
            </a:extLst>
          </p:cNvPr>
          <p:cNvSpPr/>
          <p:nvPr/>
        </p:nvSpPr>
        <p:spPr>
          <a:xfrm>
            <a:off x="350520" y="553821"/>
            <a:ext cx="2522220" cy="327660"/>
          </a:xfrm>
          <a:prstGeom prst="rect">
            <a:avLst/>
          </a:prstGeom>
          <a:gradFill>
            <a:gsLst>
              <a:gs pos="0">
                <a:schemeClr val="accent5">
                  <a:lumMod val="20000"/>
                  <a:lumOff val="80000"/>
                </a:schemeClr>
              </a:gs>
              <a:gs pos="60000">
                <a:schemeClr val="bg2">
                  <a:tint val="95000"/>
                  <a:shade val="100000"/>
                  <a:satMod val="130000"/>
                  <a:lumMod val="130000"/>
                </a:schemeClr>
              </a:gs>
              <a:gs pos="100000">
                <a:schemeClr val="accent5">
                  <a:lumMod val="20000"/>
                  <a:lumOff val="80000"/>
                </a:schemeClr>
              </a:gs>
            </a:gsLst>
            <a:path path="circle">
              <a:fillToRect l="20000" t="10000" r="20000" b="60000"/>
            </a:path>
          </a:gradFill>
          <a:ln>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dirty="0">
                <a:solidFill>
                  <a:schemeClr val="accent6"/>
                </a:solidFill>
                <a:latin typeface="Meiryo UI" panose="020B0604030504040204" pitchFamily="50" charset="-128"/>
                <a:ea typeface="Meiryo UI" panose="020B0604030504040204" pitchFamily="50" charset="-128"/>
              </a:rPr>
              <a:t>デジタル技術の活用</a:t>
            </a:r>
          </a:p>
        </p:txBody>
      </p:sp>
      <p:graphicFrame>
        <p:nvGraphicFramePr>
          <p:cNvPr id="9" name="表 9">
            <a:extLst>
              <a:ext uri="{FF2B5EF4-FFF2-40B4-BE49-F238E27FC236}">
                <a16:creationId xmlns:a16="http://schemas.microsoft.com/office/drawing/2014/main" id="{CCFB1A9B-44D7-4857-A7E6-DE12DB3210CF}"/>
              </a:ext>
            </a:extLst>
          </p:cNvPr>
          <p:cNvGraphicFramePr>
            <a:graphicFrameLocks noGrp="1"/>
          </p:cNvGraphicFramePr>
          <p:nvPr>
            <p:extLst>
              <p:ext uri="{D42A27DB-BD31-4B8C-83A1-F6EECF244321}">
                <p14:modId xmlns:p14="http://schemas.microsoft.com/office/powerpoint/2010/main" val="3789817641"/>
              </p:ext>
            </p:extLst>
          </p:nvPr>
        </p:nvGraphicFramePr>
        <p:xfrm>
          <a:off x="350520" y="912082"/>
          <a:ext cx="8442960" cy="3279556"/>
        </p:xfrm>
        <a:graphic>
          <a:graphicData uri="http://schemas.openxmlformats.org/drawingml/2006/table">
            <a:tbl>
              <a:tblPr firstRow="1" bandRow="1">
                <a:tableStyleId>{7DF18680-E054-41AD-8BC1-D1AEF772440D}</a:tableStyleId>
              </a:tblPr>
              <a:tblGrid>
                <a:gridCol w="670560">
                  <a:extLst>
                    <a:ext uri="{9D8B030D-6E8A-4147-A177-3AD203B41FA5}">
                      <a16:colId xmlns:a16="http://schemas.microsoft.com/office/drawing/2014/main" val="376280880"/>
                    </a:ext>
                  </a:extLst>
                </a:gridCol>
                <a:gridCol w="3482340">
                  <a:extLst>
                    <a:ext uri="{9D8B030D-6E8A-4147-A177-3AD203B41FA5}">
                      <a16:colId xmlns:a16="http://schemas.microsoft.com/office/drawing/2014/main" val="1448001617"/>
                    </a:ext>
                  </a:extLst>
                </a:gridCol>
                <a:gridCol w="4290060">
                  <a:extLst>
                    <a:ext uri="{9D8B030D-6E8A-4147-A177-3AD203B41FA5}">
                      <a16:colId xmlns:a16="http://schemas.microsoft.com/office/drawing/2014/main" val="3364175397"/>
                    </a:ext>
                  </a:extLst>
                </a:gridCol>
              </a:tblGrid>
              <a:tr h="284666">
                <a:tc>
                  <a:txBody>
                    <a:bodyPr/>
                    <a:lstStyle/>
                    <a:p>
                      <a:pPr algn="ctr"/>
                      <a:r>
                        <a:rPr kumimoji="1" lang="en-US" altLang="ja-JP" sz="1400" dirty="0">
                          <a:latin typeface="Meiryo UI" panose="020B0604030504040204" pitchFamily="50" charset="-128"/>
                          <a:ea typeface="Meiryo UI" panose="020B0604030504040204" pitchFamily="50" charset="-128"/>
                          <a:cs typeface="Malgun Gothic Semilight" panose="020B0502040204020203" pitchFamily="50" charset="-128"/>
                        </a:rPr>
                        <a:t>NO.</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cs typeface="Malgun Gothic Semilight" panose="020B0502040204020203" pitchFamily="50" charset="-128"/>
                        </a:rPr>
                        <a:t>委　員　意　見</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cs typeface="Malgun Gothic Semilight" panose="020B0502040204020203" pitchFamily="50" charset="-128"/>
                        </a:rPr>
                        <a:t>取　組　方　針</a:t>
                      </a:r>
                    </a:p>
                  </a:txBody>
                  <a:tcPr anchor="ctr"/>
                </a:tc>
                <a:extLst>
                  <a:ext uri="{0D108BD9-81ED-4DB2-BD59-A6C34878D82A}">
                    <a16:rowId xmlns:a16="http://schemas.microsoft.com/office/drawing/2014/main" val="2460526901"/>
                  </a:ext>
                </a:extLst>
              </a:tr>
              <a:tr h="297475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Meiryo UI" panose="020B0604030504040204" pitchFamily="50" charset="-128"/>
                          <a:ea typeface="Meiryo UI" panose="020B0604030504040204" pitchFamily="50" charset="-128"/>
                          <a:cs typeface="Malgun Gothic Semilight" panose="020B0502040204020203" pitchFamily="50" charset="-128"/>
                        </a:rPr>
                        <a:t>３</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dirty="0">
                        <a:latin typeface="Meiryo UI" panose="020B0604030504040204" pitchFamily="50" charset="-128"/>
                        <a:ea typeface="Meiryo UI" panose="020B0604030504040204" pitchFamily="50" charset="-128"/>
                        <a:cs typeface="Malgun Gothic Semilight" panose="020B0502040204020203"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cs typeface="Malgun Gothic Semilight" panose="020B0502040204020203" pitchFamily="50" charset="-128"/>
                        </a:rPr>
                        <a:t>仮説を持って取り組み、失敗した時に新しい切り口がないかを模索しながら進めていくことが大事であると考えます。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cs typeface="Malgun Gothic Semilight" panose="020B0502040204020203" pitchFamily="50" charset="-128"/>
                        </a:rPr>
                        <a:t>デジタル技術の導入目的が、メンテナンスコストや運用コストを下げるためか、技術伝承の細かい部分をシステム化し簡略化するためかなど、切り口を明確にした上で、デジタル化にトライする方が良いと思います。</a:t>
                      </a:r>
                    </a:p>
                  </a:txBody>
                  <a:tcPr/>
                </a:tc>
                <a:tc>
                  <a:txBody>
                    <a:bodyPr/>
                    <a:lstStyle/>
                    <a:p>
                      <a:r>
                        <a:rPr kumimoji="1" lang="ja-JP" altLang="en-US" sz="1400" dirty="0">
                          <a:latin typeface="Meiryo UI" panose="020B0604030504040204" pitchFamily="50" charset="-128"/>
                          <a:ea typeface="Meiryo UI" panose="020B0604030504040204" pitchFamily="50" charset="-128"/>
                          <a:cs typeface="Malgun Gothic Semilight" panose="020B0502040204020203" pitchFamily="50" charset="-128"/>
                        </a:rPr>
                        <a:t>現時点では、</a:t>
                      </a:r>
                      <a:r>
                        <a:rPr kumimoji="1" lang="ja-JP" altLang="en-US" sz="1400" u="sng" dirty="0">
                          <a:solidFill>
                            <a:srgbClr val="FF0000"/>
                          </a:solidFill>
                          <a:latin typeface="Meiryo UI" panose="020B0604030504040204" pitchFamily="50" charset="-128"/>
                          <a:ea typeface="Meiryo UI" panose="020B0604030504040204" pitchFamily="50" charset="-128"/>
                          <a:cs typeface="Malgun Gothic Semilight" panose="020B0502040204020203" pitchFamily="50" charset="-128"/>
                        </a:rPr>
                        <a:t>職員の減少に対する個人にかかる業務負荷の軽減（時間の確保）と技術水準（技術力）の維持を主目的としつつ、非常時の府民への安全確保（防災上）も目的に、デジタル技術を活用していきたいと考えています。</a:t>
                      </a:r>
                      <a:endParaRPr kumimoji="1" lang="en-US" altLang="ja-JP" sz="1400" u="sng" dirty="0">
                        <a:solidFill>
                          <a:srgbClr val="FF0000"/>
                        </a:solidFill>
                        <a:latin typeface="Meiryo UI" panose="020B0604030504040204" pitchFamily="50" charset="-128"/>
                        <a:ea typeface="Meiryo UI" panose="020B0604030504040204" pitchFamily="50" charset="-128"/>
                        <a:cs typeface="Malgun Gothic Semilight" panose="020B0502040204020203" pitchFamily="50" charset="-128"/>
                      </a:endParaRPr>
                    </a:p>
                    <a:p>
                      <a:r>
                        <a:rPr kumimoji="1" lang="ja-JP" altLang="en-US" sz="1400" dirty="0">
                          <a:latin typeface="Meiryo UI" panose="020B0604030504040204" pitchFamily="50" charset="-128"/>
                          <a:ea typeface="Meiryo UI" panose="020B0604030504040204" pitchFamily="50" charset="-128"/>
                          <a:cs typeface="Malgun Gothic Semilight" panose="020B0502040204020203" pitchFamily="50" charset="-128"/>
                        </a:rPr>
                        <a:t>そのために活用可能な技術を模索していきます。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cs typeface="Malgun Gothic Semilight" panose="020B0502040204020203" pitchFamily="50" charset="-128"/>
                        </a:rPr>
                        <a:t>個人にかかる業務負荷の軽減では、</a:t>
                      </a:r>
                      <a:r>
                        <a:rPr kumimoji="1" lang="ja-JP" altLang="en-US" sz="1400" u="sng" dirty="0">
                          <a:solidFill>
                            <a:srgbClr val="FF0000"/>
                          </a:solidFill>
                          <a:latin typeface="Meiryo UI" panose="020B0604030504040204" pitchFamily="50" charset="-128"/>
                          <a:ea typeface="Meiryo UI" panose="020B0604030504040204" pitchFamily="50" charset="-128"/>
                          <a:cs typeface="Malgun Gothic Semilight" panose="020B0502040204020203" pitchFamily="50" charset="-128"/>
                        </a:rPr>
                        <a:t>各種カメラを用いた遠隔臨場や遠隔監視による故障の予兆、傾向監視などを自動化することによる技術的判断を補足する技術をイメージしています。</a:t>
                      </a:r>
                      <a:endParaRPr kumimoji="1" lang="en-US" altLang="ja-JP" sz="1400" u="sng" dirty="0">
                        <a:solidFill>
                          <a:srgbClr val="FF0000"/>
                        </a:solidFill>
                        <a:latin typeface="Meiryo UI" panose="020B0604030504040204" pitchFamily="50" charset="-128"/>
                        <a:ea typeface="Meiryo UI" panose="020B0604030504040204" pitchFamily="50" charset="-128"/>
                        <a:cs typeface="Malgun Gothic Semilight" panose="020B0502040204020203"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cs typeface="Malgun Gothic Semilight" panose="020B0502040204020203" pitchFamily="50" charset="-128"/>
                        </a:rPr>
                        <a:t>技術水準の維持を目的とした技術の伝承では、</a:t>
                      </a:r>
                      <a:r>
                        <a:rPr kumimoji="1" lang="ja-JP" altLang="en-US" sz="1400" u="sng" dirty="0">
                          <a:solidFill>
                            <a:srgbClr val="FF0000"/>
                          </a:solidFill>
                          <a:latin typeface="Meiryo UI" panose="020B0604030504040204" pitchFamily="50" charset="-128"/>
                          <a:ea typeface="Meiryo UI" panose="020B0604030504040204" pitchFamily="50" charset="-128"/>
                          <a:cs typeface="Malgun Gothic Semilight" panose="020B0502040204020203" pitchFamily="50" charset="-128"/>
                        </a:rPr>
                        <a:t>ＡＲや動画撮影による技術資料の作成などを考慮していきます。</a:t>
                      </a:r>
                      <a:endParaRPr kumimoji="1" lang="en-US" altLang="ja-JP" sz="1400" u="sng" dirty="0">
                        <a:solidFill>
                          <a:srgbClr val="FF0000"/>
                        </a:solidFill>
                        <a:latin typeface="Meiryo UI" panose="020B0604030504040204" pitchFamily="50" charset="-128"/>
                        <a:ea typeface="Meiryo UI" panose="020B0604030504040204" pitchFamily="50" charset="-128"/>
                        <a:cs typeface="Malgun Gothic Semilight" panose="020B0502040204020203"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sng" dirty="0">
                          <a:solidFill>
                            <a:srgbClr val="FF0000"/>
                          </a:solidFill>
                          <a:latin typeface="Meiryo UI" panose="020B0604030504040204" pitchFamily="50" charset="-128"/>
                          <a:ea typeface="Meiryo UI" panose="020B0604030504040204" pitchFamily="50" charset="-128"/>
                          <a:cs typeface="Malgun Gothic Semilight" panose="020B0502040204020203" pitchFamily="50" charset="-128"/>
                        </a:rPr>
                        <a:t>非常時への対応では、定点監視カメラなどを活用するデジタル技術の取り組みなどを注視していきたいと考えます。</a:t>
                      </a:r>
                      <a:endParaRPr kumimoji="1" lang="ja-JP" altLang="en-US" sz="700" u="sng" dirty="0">
                        <a:solidFill>
                          <a:srgbClr val="FF0000"/>
                        </a:solidFill>
                        <a:latin typeface="Meiryo UI" panose="020B0604030504040204" pitchFamily="50" charset="-128"/>
                        <a:ea typeface="Meiryo UI" panose="020B0604030504040204" pitchFamily="50" charset="-128"/>
                        <a:cs typeface="Malgun Gothic Semilight" panose="020B0502040204020203" pitchFamily="50" charset="-128"/>
                      </a:endParaRPr>
                    </a:p>
                  </a:txBody>
                  <a:tcPr/>
                </a:tc>
                <a:extLst>
                  <a:ext uri="{0D108BD9-81ED-4DB2-BD59-A6C34878D82A}">
                    <a16:rowId xmlns:a16="http://schemas.microsoft.com/office/drawing/2014/main" val="1553927850"/>
                  </a:ext>
                </a:extLst>
              </a:tr>
            </a:tbl>
          </a:graphicData>
        </a:graphic>
      </p:graphicFrame>
      <p:sp>
        <p:nvSpPr>
          <p:cNvPr id="2" name="正方形/長方形 1">
            <a:extLst>
              <a:ext uri="{FF2B5EF4-FFF2-40B4-BE49-F238E27FC236}">
                <a16:creationId xmlns:a16="http://schemas.microsoft.com/office/drawing/2014/main" id="{9A824E00-6B8E-A187-4B5B-5CEB652C91F1}"/>
              </a:ext>
            </a:extLst>
          </p:cNvPr>
          <p:cNvSpPr/>
          <p:nvPr/>
        </p:nvSpPr>
        <p:spPr>
          <a:xfrm>
            <a:off x="350520" y="4353999"/>
            <a:ext cx="3180019" cy="310316"/>
          </a:xfrm>
          <a:prstGeom prst="rect">
            <a:avLst/>
          </a:prstGeom>
          <a:gradFill>
            <a:gsLst>
              <a:gs pos="0">
                <a:schemeClr val="accent5">
                  <a:lumMod val="20000"/>
                  <a:lumOff val="80000"/>
                </a:schemeClr>
              </a:gs>
              <a:gs pos="60000">
                <a:schemeClr val="bg2">
                  <a:tint val="95000"/>
                  <a:shade val="100000"/>
                  <a:satMod val="130000"/>
                  <a:lumMod val="130000"/>
                </a:schemeClr>
              </a:gs>
              <a:gs pos="100000">
                <a:schemeClr val="accent5">
                  <a:lumMod val="20000"/>
                  <a:lumOff val="80000"/>
                </a:schemeClr>
              </a:gs>
            </a:gsLst>
            <a:path path="circle">
              <a:fillToRect l="20000" t="10000" r="20000" b="60000"/>
            </a:path>
          </a:gradFill>
          <a:ln>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dirty="0">
                <a:solidFill>
                  <a:schemeClr val="accent6"/>
                </a:solidFill>
                <a:latin typeface="Meiryo UI" panose="020B0604030504040204" pitchFamily="50" charset="-128"/>
                <a:ea typeface="Meiryo UI" panose="020B0604030504040204" pitchFamily="50" charset="-128"/>
              </a:rPr>
              <a:t>デジタル技術の活用方法を検討</a:t>
            </a:r>
          </a:p>
        </p:txBody>
      </p:sp>
      <p:sp>
        <p:nvSpPr>
          <p:cNvPr id="10" name="テキスト ボックス 9">
            <a:extLst>
              <a:ext uri="{FF2B5EF4-FFF2-40B4-BE49-F238E27FC236}">
                <a16:creationId xmlns:a16="http://schemas.microsoft.com/office/drawing/2014/main" id="{698F0A42-0E28-0A2D-3181-AC2597907007}"/>
              </a:ext>
            </a:extLst>
          </p:cNvPr>
          <p:cNvSpPr txBox="1"/>
          <p:nvPr/>
        </p:nvSpPr>
        <p:spPr>
          <a:xfrm>
            <a:off x="7564387" y="6512507"/>
            <a:ext cx="1010653" cy="369332"/>
          </a:xfrm>
          <a:prstGeom prst="rect">
            <a:avLst/>
          </a:prstGeom>
          <a:noFill/>
        </p:spPr>
        <p:txBody>
          <a:bodyPr wrap="square" rtlCol="0">
            <a:spAutoFit/>
          </a:bodyPr>
          <a:lstStyle/>
          <a:p>
            <a:r>
              <a:rPr kumimoji="1" lang="ja-JP" altLang="en-US" dirty="0">
                <a:solidFill>
                  <a:schemeClr val="accent6">
                    <a:lumMod val="75000"/>
                  </a:schemeClr>
                </a:solidFill>
                <a:hlinkClick r:id="rId2" action="ppaction://hlinkpres?slideindex=1&amp;slidetitle=">
                  <a:extLst>
                    <a:ext uri="{A12FA001-AC4F-418D-AE19-62706E023703}">
                      <ahyp:hlinkClr xmlns:ahyp="http://schemas.microsoft.com/office/drawing/2018/hyperlinkcolor" val="tx"/>
                    </a:ext>
                  </a:extLst>
                </a:hlinkClick>
              </a:rPr>
              <a:t>関連</a:t>
            </a:r>
            <a:r>
              <a:rPr kumimoji="1" lang="en-US" altLang="ja-JP" dirty="0">
                <a:solidFill>
                  <a:schemeClr val="accent6">
                    <a:lumMod val="75000"/>
                  </a:schemeClr>
                </a:solidFill>
                <a:hlinkClick r:id="rId2" action="ppaction://hlinkpres?slideindex=1&amp;slidetitle=">
                  <a:extLst>
                    <a:ext uri="{A12FA001-AC4F-418D-AE19-62706E023703}">
                      <ahyp:hlinkClr xmlns:ahyp="http://schemas.microsoft.com/office/drawing/2018/hyperlinkcolor" val="tx"/>
                    </a:ext>
                  </a:extLst>
                </a:hlinkClick>
              </a:rPr>
              <a:t>P16 </a:t>
            </a:r>
            <a:endParaRPr kumimoji="1" lang="ja-JP" altLang="en-US" dirty="0">
              <a:solidFill>
                <a:schemeClr val="accent6">
                  <a:lumMod val="75000"/>
                </a:schemeClr>
              </a:solidFill>
            </a:endParaRPr>
          </a:p>
        </p:txBody>
      </p:sp>
    </p:spTree>
    <p:extLst>
      <p:ext uri="{BB962C8B-B14F-4D97-AF65-F5344CB8AC3E}">
        <p14:creationId xmlns:p14="http://schemas.microsoft.com/office/powerpoint/2010/main" val="2246479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2F12F405-0EC6-46D5-9F01-57E83E3BEA23}"/>
              </a:ext>
            </a:extLst>
          </p:cNvPr>
          <p:cNvSpPr>
            <a:spLocks noGrp="1"/>
          </p:cNvSpPr>
          <p:nvPr>
            <p:ph type="sldNum" sz="quarter" idx="12"/>
          </p:nvPr>
        </p:nvSpPr>
        <p:spPr/>
        <p:txBody>
          <a:bodyPr/>
          <a:lstStyle/>
          <a:p>
            <a:fld id="{682EF9F9-C4E8-46B2-BBF1-33E3162B856A}" type="slidenum">
              <a:rPr kumimoji="1" lang="ja-JP" altLang="en-US" smtClean="0"/>
              <a:t>8</a:t>
            </a:fld>
            <a:endParaRPr kumimoji="1" lang="ja-JP" altLang="en-US"/>
          </a:p>
        </p:txBody>
      </p:sp>
      <p:sp>
        <p:nvSpPr>
          <p:cNvPr id="4" name="テキスト ボックス 3">
            <a:extLst>
              <a:ext uri="{FF2B5EF4-FFF2-40B4-BE49-F238E27FC236}">
                <a16:creationId xmlns:a16="http://schemas.microsoft.com/office/drawing/2014/main" id="{A6A3CB3C-F9A0-4580-AA82-4756D00505D0}"/>
              </a:ext>
            </a:extLst>
          </p:cNvPr>
          <p:cNvSpPr txBox="1"/>
          <p:nvPr/>
        </p:nvSpPr>
        <p:spPr>
          <a:xfrm>
            <a:off x="2170" y="0"/>
            <a:ext cx="9141830" cy="523220"/>
          </a:xfrm>
          <a:prstGeom prst="rect">
            <a:avLst/>
          </a:prstGeom>
          <a:solidFill>
            <a:srgbClr val="002060"/>
          </a:solidFill>
        </p:spPr>
        <p:txBody>
          <a:bodyPr wrap="square" rtlCol="0">
            <a:spAutoFit/>
          </a:bodyPr>
          <a:lstStyle/>
          <a:p>
            <a:r>
              <a:rPr lang="ja-JP" altLang="en-US" sz="2800" dirty="0">
                <a:solidFill>
                  <a:schemeClr val="bg1"/>
                </a:solidFill>
                <a:latin typeface="Meiryo UI" pitchFamily="50" charset="-128"/>
                <a:ea typeface="Meiryo UI" pitchFamily="50" charset="-128"/>
                <a:cs typeface="Meiryo UI" pitchFamily="50" charset="-128"/>
              </a:rPr>
              <a:t>■ 委員からの意見（第１回設備部会）</a:t>
            </a:r>
          </a:p>
        </p:txBody>
      </p:sp>
      <p:sp>
        <p:nvSpPr>
          <p:cNvPr id="7" name="正方形/長方形 6">
            <a:extLst>
              <a:ext uri="{FF2B5EF4-FFF2-40B4-BE49-F238E27FC236}">
                <a16:creationId xmlns:a16="http://schemas.microsoft.com/office/drawing/2014/main" id="{135C4EDD-274B-4C7F-B1A2-6B6397D3D1E3}"/>
              </a:ext>
            </a:extLst>
          </p:cNvPr>
          <p:cNvSpPr/>
          <p:nvPr/>
        </p:nvSpPr>
        <p:spPr>
          <a:xfrm>
            <a:off x="350520" y="852419"/>
            <a:ext cx="5735932" cy="409062"/>
          </a:xfrm>
          <a:prstGeom prst="rect">
            <a:avLst/>
          </a:prstGeom>
          <a:gradFill>
            <a:gsLst>
              <a:gs pos="0">
                <a:schemeClr val="accent5">
                  <a:lumMod val="20000"/>
                  <a:lumOff val="80000"/>
                </a:schemeClr>
              </a:gs>
              <a:gs pos="60000">
                <a:schemeClr val="bg2">
                  <a:tint val="95000"/>
                  <a:shade val="100000"/>
                  <a:satMod val="130000"/>
                  <a:lumMod val="130000"/>
                </a:schemeClr>
              </a:gs>
              <a:gs pos="100000">
                <a:schemeClr val="accent5">
                  <a:lumMod val="20000"/>
                  <a:lumOff val="80000"/>
                </a:schemeClr>
              </a:gs>
            </a:gsLst>
            <a:path path="circle">
              <a:fillToRect l="20000" t="10000" r="20000" b="60000"/>
            </a:path>
          </a:gradFill>
          <a:ln>
            <a:solidFill>
              <a:srgbClr val="0066CC"/>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dirty="0">
                <a:solidFill>
                  <a:schemeClr val="accent6"/>
                </a:solidFill>
                <a:latin typeface="Meiryo UI" panose="020B0604030504040204" pitchFamily="50" charset="-128"/>
                <a:ea typeface="Meiryo UI" panose="020B0604030504040204" pitchFamily="50" charset="-128"/>
              </a:rPr>
              <a:t>これからの維持管理を見据えた蓄積データの活用方法を検討</a:t>
            </a:r>
          </a:p>
        </p:txBody>
      </p:sp>
      <p:graphicFrame>
        <p:nvGraphicFramePr>
          <p:cNvPr id="9" name="表 9">
            <a:extLst>
              <a:ext uri="{FF2B5EF4-FFF2-40B4-BE49-F238E27FC236}">
                <a16:creationId xmlns:a16="http://schemas.microsoft.com/office/drawing/2014/main" id="{CCFB1A9B-44D7-4857-A7E6-DE12DB3210CF}"/>
              </a:ext>
            </a:extLst>
          </p:cNvPr>
          <p:cNvGraphicFramePr>
            <a:graphicFrameLocks noGrp="1"/>
          </p:cNvGraphicFramePr>
          <p:nvPr/>
        </p:nvGraphicFramePr>
        <p:xfrm>
          <a:off x="350520" y="1508004"/>
          <a:ext cx="8442960" cy="3008991"/>
        </p:xfrm>
        <a:graphic>
          <a:graphicData uri="http://schemas.openxmlformats.org/drawingml/2006/table">
            <a:tbl>
              <a:tblPr firstRow="1" bandRow="1">
                <a:tableStyleId>{7DF18680-E054-41AD-8BC1-D1AEF772440D}</a:tableStyleId>
              </a:tblPr>
              <a:tblGrid>
                <a:gridCol w="670560">
                  <a:extLst>
                    <a:ext uri="{9D8B030D-6E8A-4147-A177-3AD203B41FA5}">
                      <a16:colId xmlns:a16="http://schemas.microsoft.com/office/drawing/2014/main" val="376280880"/>
                    </a:ext>
                  </a:extLst>
                </a:gridCol>
                <a:gridCol w="3482340">
                  <a:extLst>
                    <a:ext uri="{9D8B030D-6E8A-4147-A177-3AD203B41FA5}">
                      <a16:colId xmlns:a16="http://schemas.microsoft.com/office/drawing/2014/main" val="1448001617"/>
                    </a:ext>
                  </a:extLst>
                </a:gridCol>
                <a:gridCol w="4290060">
                  <a:extLst>
                    <a:ext uri="{9D8B030D-6E8A-4147-A177-3AD203B41FA5}">
                      <a16:colId xmlns:a16="http://schemas.microsoft.com/office/drawing/2014/main" val="3364175397"/>
                    </a:ext>
                  </a:extLst>
                </a:gridCol>
              </a:tblGrid>
              <a:tr h="357231">
                <a:tc>
                  <a:txBody>
                    <a:bodyPr/>
                    <a:lstStyle/>
                    <a:p>
                      <a:pPr algn="ctr"/>
                      <a:r>
                        <a:rPr kumimoji="1" lang="en-US" altLang="ja-JP" sz="1400" dirty="0">
                          <a:latin typeface="Meiryo UI" panose="020B0604030504040204" pitchFamily="50" charset="-128"/>
                          <a:ea typeface="Meiryo UI" panose="020B0604030504040204" pitchFamily="50" charset="-128"/>
                        </a:rPr>
                        <a:t>NO.</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rPr>
                        <a:t>委　員　意　見</a:t>
                      </a:r>
                    </a:p>
                  </a:txBody>
                  <a:tcPr anchor="ctr"/>
                </a:tc>
                <a:tc>
                  <a:txBody>
                    <a:bodyPr/>
                    <a:lstStyle/>
                    <a:p>
                      <a:pPr algn="ctr"/>
                      <a:r>
                        <a:rPr kumimoji="1" lang="ja-JP" altLang="en-US" sz="1400" dirty="0">
                          <a:latin typeface="Meiryo UI" panose="020B0604030504040204" pitchFamily="50" charset="-128"/>
                          <a:ea typeface="Meiryo UI" panose="020B0604030504040204" pitchFamily="50" charset="-128"/>
                        </a:rPr>
                        <a:t>取　組　方　針</a:t>
                      </a:r>
                    </a:p>
                  </a:txBody>
                  <a:tcPr anchor="ctr"/>
                </a:tc>
                <a:extLst>
                  <a:ext uri="{0D108BD9-81ED-4DB2-BD59-A6C34878D82A}">
                    <a16:rowId xmlns:a16="http://schemas.microsoft.com/office/drawing/2014/main" val="2460526901"/>
                  </a:ext>
                </a:extLst>
              </a:tr>
              <a:tr h="201270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Meiryo UI" panose="020B0604030504040204" pitchFamily="50" charset="-128"/>
                          <a:ea typeface="Meiryo UI" panose="020B0604030504040204" pitchFamily="50" charset="-128"/>
                        </a:rPr>
                        <a:t>５</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設備の余寿命を最終的に予測したいという説明では、損傷事例が比較的高い頻度で発生しており、その事象に対するデータを集めて検証するということでなければ難しい。</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一つ、費用対効果の高い設備を決めて、専門家と意見を交わし、本当にやるべきだと考えたときには、データを蓄積するという方法が良いと思います。</a:t>
                      </a:r>
                    </a:p>
                  </a:txBody>
                  <a:tcPr/>
                </a:tc>
                <a:tc>
                  <a:txBody>
                    <a:bodyPr/>
                    <a:lstStyle/>
                    <a:p>
                      <a:endParaRPr kumimoji="1" lang="en-US" altLang="ja-JP" sz="700" u="sng" dirty="0">
                        <a:solidFill>
                          <a:srgbClr val="FF0000"/>
                        </a:solidFill>
                        <a:latin typeface="Meiryo UI" panose="020B0604030504040204" pitchFamily="50" charset="-128"/>
                        <a:ea typeface="Meiryo UI" panose="020B0604030504040204" pitchFamily="50" charset="-128"/>
                      </a:endParaRPr>
                    </a:p>
                    <a:p>
                      <a:r>
                        <a:rPr kumimoji="1" lang="ja-JP" altLang="en-US" sz="1400" b="0" u="sng" dirty="0">
                          <a:solidFill>
                            <a:srgbClr val="FF0000"/>
                          </a:solidFill>
                          <a:latin typeface="Meiryo UI" panose="020B0604030504040204" pitchFamily="50" charset="-128"/>
                          <a:ea typeface="Meiryo UI" panose="020B0604030504040204" pitchFamily="50" charset="-128"/>
                        </a:rPr>
                        <a:t>設備の余寿命予測は、最終的な目標と捉えています</a:t>
                      </a:r>
                      <a:r>
                        <a:rPr kumimoji="1" lang="ja-JP" altLang="en-US" sz="1400" b="0" u="none" dirty="0">
                          <a:solidFill>
                            <a:schemeClr val="tx1"/>
                          </a:solidFill>
                          <a:latin typeface="Meiryo UI" panose="020B0604030504040204" pitchFamily="50" charset="-128"/>
                          <a:ea typeface="Meiryo UI" panose="020B0604030504040204" pitchFamily="50" charset="-128"/>
                        </a:rPr>
                        <a:t>が、</a:t>
                      </a:r>
                      <a:endParaRPr kumimoji="1" lang="en-US" altLang="ja-JP" sz="1400" b="0" u="none" dirty="0">
                        <a:solidFill>
                          <a:schemeClr val="tx1"/>
                        </a:solidFill>
                        <a:latin typeface="Meiryo UI" panose="020B0604030504040204" pitchFamily="50" charset="-128"/>
                        <a:ea typeface="Meiryo UI" panose="020B0604030504040204" pitchFamily="50" charset="-128"/>
                      </a:endParaRPr>
                    </a:p>
                    <a:p>
                      <a:r>
                        <a:rPr kumimoji="1" lang="ja-JP" altLang="en-US" sz="1400" b="0" u="none" dirty="0">
                          <a:solidFill>
                            <a:schemeClr val="tx1"/>
                          </a:solidFill>
                          <a:latin typeface="Meiryo UI" panose="020B0604030504040204" pitchFamily="50" charset="-128"/>
                          <a:ea typeface="Meiryo UI" panose="020B0604030504040204" pitchFamily="50" charset="-128"/>
                        </a:rPr>
                        <a:t>検討プロセスにおいて、導入の意義や費用対効果について、</a:t>
                      </a:r>
                      <a:r>
                        <a:rPr kumimoji="1" lang="ja-JP" altLang="en-US" sz="1400" b="0" u="sng" dirty="0">
                          <a:solidFill>
                            <a:srgbClr val="FF0000"/>
                          </a:solidFill>
                          <a:latin typeface="Meiryo UI" panose="020B0604030504040204" pitchFamily="50" charset="-128"/>
                          <a:ea typeface="Meiryo UI" panose="020B0604030504040204" pitchFamily="50" charset="-128"/>
                        </a:rPr>
                        <a:t>十分な有効性があるかなどを確認しながら検討を進めます。</a:t>
                      </a:r>
                      <a:endParaRPr kumimoji="1" lang="en-US" altLang="ja-JP" sz="1400" b="0" u="sng" dirty="0">
                        <a:solidFill>
                          <a:srgbClr val="FF0000"/>
                        </a:solidFill>
                        <a:latin typeface="Meiryo UI" panose="020B0604030504040204" pitchFamily="50" charset="-128"/>
                        <a:ea typeface="Meiryo UI" panose="020B0604030504040204" pitchFamily="50" charset="-128"/>
                      </a:endParaRPr>
                    </a:p>
                    <a:p>
                      <a:endParaRPr kumimoji="1" lang="en-US" altLang="ja-JP" sz="1400" u="sng" dirty="0">
                        <a:solidFill>
                          <a:srgbClr val="FF0000"/>
                        </a:solidFill>
                        <a:latin typeface="Meiryo UI" panose="020B0604030504040204" pitchFamily="50" charset="-128"/>
                        <a:ea typeface="Meiryo UI" panose="020B0604030504040204" pitchFamily="50" charset="-128"/>
                      </a:endParaRPr>
                    </a:p>
                    <a:p>
                      <a:r>
                        <a:rPr kumimoji="1" lang="ja-JP" altLang="en-US" sz="1400" u="none" dirty="0">
                          <a:solidFill>
                            <a:schemeClr val="tx1"/>
                          </a:solidFill>
                          <a:latin typeface="Meiryo UI" panose="020B0604030504040204" pitchFamily="50" charset="-128"/>
                          <a:ea typeface="Meiryo UI" panose="020B0604030504040204" pitchFamily="50" charset="-128"/>
                        </a:rPr>
                        <a:t>現段階の取り組みは、点検時における</a:t>
                      </a:r>
                      <a:r>
                        <a:rPr kumimoji="1" lang="ja-JP" altLang="en-US" sz="1400" u="sng" dirty="0">
                          <a:solidFill>
                            <a:srgbClr val="FF0000"/>
                          </a:solidFill>
                          <a:latin typeface="Meiryo UI" panose="020B0604030504040204" pitchFamily="50" charset="-128"/>
                          <a:ea typeface="Meiryo UI" panose="020B0604030504040204" pitchFamily="50" charset="-128"/>
                        </a:rPr>
                        <a:t>各種計測データについて、電子データ化を行い、傾向管理の取り組みを着実に進めます。</a:t>
                      </a:r>
                      <a:endParaRPr kumimoji="1" lang="en-US" altLang="ja-JP" sz="1400" u="sng" dirty="0">
                        <a:solidFill>
                          <a:srgbClr val="FF0000"/>
                        </a:solidFill>
                        <a:latin typeface="Meiryo UI" panose="020B0604030504040204" pitchFamily="50" charset="-128"/>
                        <a:ea typeface="Meiryo UI" panose="020B0604030504040204" pitchFamily="50" charset="-128"/>
                      </a:endParaRPr>
                    </a:p>
                    <a:p>
                      <a:r>
                        <a:rPr kumimoji="1" lang="ja-JP" altLang="en-US" sz="1400" u="none" dirty="0">
                          <a:solidFill>
                            <a:schemeClr val="tx1"/>
                          </a:solidFill>
                          <a:latin typeface="Meiryo UI" panose="020B0604030504040204" pitchFamily="50" charset="-128"/>
                          <a:ea typeface="Meiryo UI" panose="020B0604030504040204" pitchFamily="50" charset="-128"/>
                        </a:rPr>
                        <a:t>傾向管理の対象項目は、防災設備に多い待機系設備と日々運転が必要となる常用系設備の代表的な設備で、</a:t>
                      </a:r>
                      <a:r>
                        <a:rPr kumimoji="1" lang="ja-JP" altLang="en-US" sz="1400" u="sng" dirty="0">
                          <a:solidFill>
                            <a:srgbClr val="FF0000"/>
                          </a:solidFill>
                          <a:latin typeface="Meiryo UI" panose="020B0604030504040204" pitchFamily="50" charset="-128"/>
                          <a:ea typeface="Meiryo UI" panose="020B0604030504040204" pitchFamily="50" charset="-128"/>
                        </a:rPr>
                        <a:t>メーカーヒアリングを行い、有効な項目の整理を行い進めま</a:t>
                      </a:r>
                      <a:endParaRPr kumimoji="1" lang="en-US" altLang="ja-JP" sz="1400" u="sng" dirty="0">
                        <a:solidFill>
                          <a:srgbClr val="FF0000"/>
                        </a:solidFill>
                        <a:latin typeface="Meiryo UI" panose="020B0604030504040204" pitchFamily="50" charset="-128"/>
                        <a:ea typeface="Meiryo UI" panose="020B0604030504040204" pitchFamily="50" charset="-128"/>
                      </a:endParaRPr>
                    </a:p>
                    <a:p>
                      <a:r>
                        <a:rPr kumimoji="1" lang="ja-JP" altLang="en-US" sz="1400" u="sng" dirty="0">
                          <a:solidFill>
                            <a:srgbClr val="FF0000"/>
                          </a:solidFill>
                          <a:latin typeface="Meiryo UI" panose="020B0604030504040204" pitchFamily="50" charset="-128"/>
                          <a:ea typeface="Meiryo UI" panose="020B0604030504040204" pitchFamily="50" charset="-128"/>
                        </a:rPr>
                        <a:t>す。</a:t>
                      </a:r>
                      <a:endParaRPr kumimoji="1" lang="en-US" altLang="ja-JP" sz="1400" u="sng" dirty="0">
                        <a:solidFill>
                          <a:srgbClr val="FF0000"/>
                        </a:solidFill>
                        <a:latin typeface="Meiryo UI" panose="020B0604030504040204" pitchFamily="50" charset="-128"/>
                        <a:ea typeface="Meiryo UI" panose="020B0604030504040204" pitchFamily="50" charset="-128"/>
                      </a:endParaRPr>
                    </a:p>
                    <a:p>
                      <a:endParaRPr kumimoji="1" lang="en-US" altLang="ja-JP" sz="7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553927850"/>
                  </a:ext>
                </a:extLst>
              </a:tr>
            </a:tbl>
          </a:graphicData>
        </a:graphic>
      </p:graphicFrame>
      <p:sp>
        <p:nvSpPr>
          <p:cNvPr id="2" name="テキスト ボックス 1">
            <a:extLst>
              <a:ext uri="{FF2B5EF4-FFF2-40B4-BE49-F238E27FC236}">
                <a16:creationId xmlns:a16="http://schemas.microsoft.com/office/drawing/2014/main" id="{A7CD1E3D-97A4-2C96-3F4A-60DBC67A3F79}"/>
              </a:ext>
            </a:extLst>
          </p:cNvPr>
          <p:cNvSpPr txBox="1"/>
          <p:nvPr/>
        </p:nvSpPr>
        <p:spPr>
          <a:xfrm>
            <a:off x="7631764" y="6492875"/>
            <a:ext cx="1010653" cy="369332"/>
          </a:xfrm>
          <a:prstGeom prst="rect">
            <a:avLst/>
          </a:prstGeom>
          <a:noFill/>
        </p:spPr>
        <p:txBody>
          <a:bodyPr wrap="square" rtlCol="0">
            <a:spAutoFit/>
          </a:bodyPr>
          <a:lstStyle/>
          <a:p>
            <a:r>
              <a:rPr kumimoji="1" lang="ja-JP" altLang="en-US" dirty="0">
                <a:solidFill>
                  <a:schemeClr val="accent6">
                    <a:lumMod val="75000"/>
                  </a:schemeClr>
                </a:solidFill>
                <a:hlinkClick r:id="rId2" action="ppaction://hlinkpres?slideindex=1&amp;slidetitle=">
                  <a:extLst>
                    <a:ext uri="{A12FA001-AC4F-418D-AE19-62706E023703}">
                      <ahyp:hlinkClr xmlns:ahyp="http://schemas.microsoft.com/office/drawing/2018/hyperlinkcolor" val="tx"/>
                    </a:ext>
                  </a:extLst>
                </a:hlinkClick>
              </a:rPr>
              <a:t>関連</a:t>
            </a:r>
            <a:r>
              <a:rPr kumimoji="1" lang="en-US" altLang="ja-JP" dirty="0">
                <a:solidFill>
                  <a:schemeClr val="accent6">
                    <a:lumMod val="75000"/>
                  </a:schemeClr>
                </a:solidFill>
                <a:hlinkClick r:id="rId2" action="ppaction://hlinkpres?slideindex=1&amp;slidetitle=">
                  <a:extLst>
                    <a:ext uri="{A12FA001-AC4F-418D-AE19-62706E023703}">
                      <ahyp:hlinkClr xmlns:ahyp="http://schemas.microsoft.com/office/drawing/2018/hyperlinkcolor" val="tx"/>
                    </a:ext>
                  </a:extLst>
                </a:hlinkClick>
              </a:rPr>
              <a:t>P15 </a:t>
            </a:r>
            <a:endParaRPr kumimoji="1" lang="ja-JP" altLang="en-US" dirty="0">
              <a:solidFill>
                <a:schemeClr val="accent6">
                  <a:lumMod val="75000"/>
                </a:schemeClr>
              </a:solidFill>
            </a:endParaRPr>
          </a:p>
        </p:txBody>
      </p:sp>
      <p:sp>
        <p:nvSpPr>
          <p:cNvPr id="5" name="テキスト ボックス 4">
            <a:extLst>
              <a:ext uri="{FF2B5EF4-FFF2-40B4-BE49-F238E27FC236}">
                <a16:creationId xmlns:a16="http://schemas.microsoft.com/office/drawing/2014/main" id="{4B9FA5A2-265B-4FBB-4544-3D1A090A5669}"/>
              </a:ext>
            </a:extLst>
          </p:cNvPr>
          <p:cNvSpPr txBox="1"/>
          <p:nvPr/>
        </p:nvSpPr>
        <p:spPr>
          <a:xfrm>
            <a:off x="7886700" y="107721"/>
            <a:ext cx="1193800" cy="307777"/>
          </a:xfrm>
          <a:prstGeom prst="rect">
            <a:avLst/>
          </a:prstGeom>
          <a:noFill/>
        </p:spPr>
        <p:txBody>
          <a:bodyPr wrap="square" rtlCol="0">
            <a:spAutoFit/>
          </a:bodyPr>
          <a:lstStyle/>
          <a:p>
            <a:r>
              <a:rPr kumimoji="1" lang="ja-JP" altLang="en-US" sz="1400" dirty="0">
                <a:solidFill>
                  <a:schemeClr val="bg1"/>
                </a:solidFill>
                <a:latin typeface="Meiryo UI" panose="020B0604030504040204" pitchFamily="50" charset="-128"/>
                <a:ea typeface="Meiryo UI" panose="020B0604030504040204" pitchFamily="50" charset="-128"/>
              </a:rPr>
              <a:t>資料２－①</a:t>
            </a:r>
          </a:p>
        </p:txBody>
      </p:sp>
    </p:spTree>
    <p:extLst>
      <p:ext uri="{BB962C8B-B14F-4D97-AF65-F5344CB8AC3E}">
        <p14:creationId xmlns:p14="http://schemas.microsoft.com/office/powerpoint/2010/main" val="224592611"/>
      </p:ext>
    </p:extLst>
  </p:cSld>
  <p:clrMapOvr>
    <a:masterClrMapping/>
  </p:clrMapOvr>
</p:sld>
</file>

<file path=ppt/theme/theme1.xml><?xml version="1.0" encoding="utf-8"?>
<a:theme xmlns:a="http://schemas.openxmlformats.org/drawingml/2006/main" name="スリップストリーム">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スリップストリーム">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スリップストリーム">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4A392AD875449443AAA7829C2473F989" ma:contentTypeVersion="6" ma:contentTypeDescription="新しいドキュメントを作成します。" ma:contentTypeScope="" ma:versionID="910b726549f5ea5c5b0da533c2bfbdae">
  <xsd:schema xmlns:xsd="http://www.w3.org/2001/XMLSchema" xmlns:xs="http://www.w3.org/2001/XMLSchema" xmlns:p="http://schemas.microsoft.com/office/2006/metadata/properties" xmlns:ns2="60b12527-e226-4614-b792-74ec134ea487" xmlns:ns3="070d2816-acf1-4867-9480-e239a5331c18" targetNamespace="http://schemas.microsoft.com/office/2006/metadata/properties" ma:root="true" ma:fieldsID="bb2c7f2645d668397f7db443c4d8a8c5" ns2:_="" ns3:_="">
    <xsd:import namespace="60b12527-e226-4614-b792-74ec134ea487"/>
    <xsd:import namespace="070d2816-acf1-4867-9480-e239a5331c18"/>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b12527-e226-4614-b792-74ec134ea4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70d2816-acf1-4867-9480-e239a5331c18" elementFormDefault="qualified">
    <xsd:import namespace="http://schemas.microsoft.com/office/2006/documentManagement/types"/>
    <xsd:import namespace="http://schemas.microsoft.com/office/infopath/2007/PartnerControls"/>
    <xsd:element name="SharedWithUsers" ma:index="11"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F537A8C2-C6E1-41B4-B797-BE76C7836C81}">
  <ds:schemaRefs>
    <ds:schemaRef ds:uri="http://schemas.microsoft.com/sharepoint/v3/contenttype/forms"/>
  </ds:schemaRefs>
</ds:datastoreItem>
</file>

<file path=customXml/itemProps2.xml><?xml version="1.0" encoding="utf-8"?>
<ds:datastoreItem xmlns:ds="http://schemas.openxmlformats.org/officeDocument/2006/customXml" ds:itemID="{7AAB36AD-BE4D-4FFA-B95C-C66AB547716B}"/>
</file>

<file path=customXml/itemProps3.xml><?xml version="1.0" encoding="utf-8"?>
<ds:datastoreItem xmlns:ds="http://schemas.openxmlformats.org/officeDocument/2006/customXml" ds:itemID="{123580F3-5003-4643-A841-F6D2432542D8}">
  <ds:schemaRefs>
    <ds:schemaRef ds:uri="http://schemas.microsoft.com/office/2006/metadata/properties"/>
    <ds:schemaRef ds:uri="http://schemas.microsoft.com/office/2006/documentManagement/types"/>
    <ds:schemaRef ds:uri="http://purl.org/dc/elements/1.1/"/>
    <ds:schemaRef ds:uri="http://schemas.openxmlformats.org/package/2006/metadata/core-properties"/>
    <ds:schemaRef ds:uri="http://www.w3.org/XML/1998/namespace"/>
    <ds:schemaRef ds:uri="http://schemas.microsoft.com/office/infopath/2007/PartnerControls"/>
    <ds:schemaRef ds:uri="4e21aece-359b-4e6f-8f54-c70e1e237c6a"/>
    <ds:schemaRef ds:uri="http://schemas.microsoft.com/sharepoint/v3"/>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Slipstream</Template>
  <TotalTime>19822</TotalTime>
  <Words>1044</Words>
  <Application>Microsoft Office PowerPoint</Application>
  <PresentationFormat>画面に合わせる (4:3)</PresentationFormat>
  <Paragraphs>82</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Meiryo UI</vt:lpstr>
      <vt:lpstr>Calibri</vt:lpstr>
      <vt:lpstr>Georgia</vt:lpstr>
      <vt:lpstr>Trebuchet MS</vt:lpstr>
      <vt:lpstr>スリップストリーム</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田村　寧啓</cp:lastModifiedBy>
  <cp:revision>717</cp:revision>
  <cp:lastPrinted>2024-06-18T01:31:47Z</cp:lastPrinted>
  <dcterms:created xsi:type="dcterms:W3CDTF">2013-06-19T04:48:16Z</dcterms:created>
  <dcterms:modified xsi:type="dcterms:W3CDTF">2024-07-04T07:36:25Z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0x0101004A392AD875449443AAA7829C2473F989</vt:lpwstr>
  </property>
</Properties>
</file>