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8"/>
  </p:notesMasterIdLst>
  <p:handoutMasterIdLst>
    <p:handoutMasterId r:id="rId9"/>
  </p:handoutMasterIdLst>
  <p:sldIdLst>
    <p:sldId id="1215" r:id="rId5"/>
    <p:sldId id="450" r:id="rId6"/>
    <p:sldId id="819" r:id="rId7"/>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E9EBF5"/>
    <a:srgbClr val="FBFEDA"/>
    <a:srgbClr val="ABEF9B"/>
    <a:srgbClr val="F0FFE5"/>
    <a:srgbClr val="FFFFCC"/>
    <a:srgbClr val="95FB81"/>
    <a:srgbClr val="B0DAFA"/>
    <a:srgbClr val="0066CC"/>
    <a:srgbClr val="D996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88" autoAdjust="0"/>
    <p:restoredTop sz="93447" autoAdjust="0"/>
  </p:normalViewPr>
  <p:slideViewPr>
    <p:cSldViewPr snapToGrid="0">
      <p:cViewPr varScale="1">
        <p:scale>
          <a:sx n="60" d="100"/>
          <a:sy n="60" d="100"/>
        </p:scale>
        <p:origin x="1564" y="44"/>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3077518" cy="511571"/>
          </a:xfrm>
          <a:prstGeom prst="rect">
            <a:avLst/>
          </a:prstGeom>
        </p:spPr>
        <p:txBody>
          <a:bodyPr vert="horz" lIns="94613" tIns="47306" rIns="94613" bIns="47306" rtlCol="0"/>
          <a:lstStyle>
            <a:lvl1pPr algn="l">
              <a:defRPr sz="1400"/>
            </a:lvl1pPr>
          </a:lstStyle>
          <a:p>
            <a:endParaRPr kumimoji="1" lang="ja-JP" altLang="en-US"/>
          </a:p>
        </p:txBody>
      </p:sp>
      <p:sp>
        <p:nvSpPr>
          <p:cNvPr id="3" name="日付プレースホルダー 2"/>
          <p:cNvSpPr>
            <a:spLocks noGrp="1"/>
          </p:cNvSpPr>
          <p:nvPr>
            <p:ph type="dt" sz="quarter" idx="1"/>
          </p:nvPr>
        </p:nvSpPr>
        <p:spPr>
          <a:xfrm>
            <a:off x="4023308" y="3"/>
            <a:ext cx="3077518" cy="511571"/>
          </a:xfrm>
          <a:prstGeom prst="rect">
            <a:avLst/>
          </a:prstGeom>
        </p:spPr>
        <p:txBody>
          <a:bodyPr vert="horz" lIns="94613" tIns="47306" rIns="94613" bIns="47306" rtlCol="0"/>
          <a:lstStyle>
            <a:lvl1pPr algn="r">
              <a:defRPr sz="1400"/>
            </a:lvl1pPr>
          </a:lstStyle>
          <a:p>
            <a:fld id="{29472AE3-829E-42FD-BDF5-9930118AE71F}" type="datetimeFigureOut">
              <a:rPr kumimoji="1" lang="ja-JP" altLang="en-US" smtClean="0"/>
              <a:t>2024/6/30</a:t>
            </a:fld>
            <a:endParaRPr kumimoji="1" lang="ja-JP" altLang="en-US"/>
          </a:p>
        </p:txBody>
      </p:sp>
      <p:sp>
        <p:nvSpPr>
          <p:cNvPr id="4" name="フッター プレースホルダー 3"/>
          <p:cNvSpPr>
            <a:spLocks noGrp="1"/>
          </p:cNvSpPr>
          <p:nvPr>
            <p:ph type="ftr" sz="quarter" idx="2"/>
          </p:nvPr>
        </p:nvSpPr>
        <p:spPr>
          <a:xfrm>
            <a:off x="10" y="9719828"/>
            <a:ext cx="3077518" cy="511570"/>
          </a:xfrm>
          <a:prstGeom prst="rect">
            <a:avLst/>
          </a:prstGeom>
        </p:spPr>
        <p:txBody>
          <a:bodyPr vert="horz" lIns="94613" tIns="47306" rIns="94613" bIns="47306" rtlCol="0" anchor="b"/>
          <a:lstStyle>
            <a:lvl1pPr algn="l">
              <a:defRPr sz="1400"/>
            </a:lvl1pPr>
          </a:lstStyle>
          <a:p>
            <a:endParaRPr kumimoji="1" lang="ja-JP" altLang="en-US"/>
          </a:p>
        </p:txBody>
      </p:sp>
      <p:sp>
        <p:nvSpPr>
          <p:cNvPr id="5" name="スライド番号プレースホルダー 4"/>
          <p:cNvSpPr>
            <a:spLocks noGrp="1"/>
          </p:cNvSpPr>
          <p:nvPr>
            <p:ph type="sldNum" sz="quarter" idx="3"/>
          </p:nvPr>
        </p:nvSpPr>
        <p:spPr>
          <a:xfrm>
            <a:off x="4023308" y="9719828"/>
            <a:ext cx="3077518" cy="511570"/>
          </a:xfrm>
          <a:prstGeom prst="rect">
            <a:avLst/>
          </a:prstGeom>
        </p:spPr>
        <p:txBody>
          <a:bodyPr vert="horz" lIns="94613" tIns="47306" rIns="94613" bIns="47306" rtlCol="0" anchor="b"/>
          <a:lstStyle>
            <a:lvl1pPr algn="r">
              <a:defRPr sz="14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3077518" cy="511571"/>
          </a:xfrm>
          <a:prstGeom prst="rect">
            <a:avLst/>
          </a:prstGeom>
        </p:spPr>
        <p:txBody>
          <a:bodyPr vert="horz" lIns="94613" tIns="47306" rIns="94613" bIns="47306" rtlCol="0"/>
          <a:lstStyle>
            <a:lvl1pPr algn="l">
              <a:defRPr sz="1400"/>
            </a:lvl1pPr>
          </a:lstStyle>
          <a:p>
            <a:endParaRPr kumimoji="1" lang="ja-JP" altLang="en-US"/>
          </a:p>
        </p:txBody>
      </p:sp>
      <p:sp>
        <p:nvSpPr>
          <p:cNvPr id="3" name="日付プレースホルダー 2"/>
          <p:cNvSpPr>
            <a:spLocks noGrp="1"/>
          </p:cNvSpPr>
          <p:nvPr>
            <p:ph type="dt" idx="1"/>
          </p:nvPr>
        </p:nvSpPr>
        <p:spPr>
          <a:xfrm>
            <a:off x="4023308" y="3"/>
            <a:ext cx="3077518" cy="511571"/>
          </a:xfrm>
          <a:prstGeom prst="rect">
            <a:avLst/>
          </a:prstGeom>
        </p:spPr>
        <p:txBody>
          <a:bodyPr vert="horz" lIns="94613" tIns="47306" rIns="94613" bIns="47306" rtlCol="0"/>
          <a:lstStyle>
            <a:lvl1pPr algn="r">
              <a:defRPr sz="1400"/>
            </a:lvl1pPr>
          </a:lstStyle>
          <a:p>
            <a:fld id="{C66E6DC5-E089-448C-ADA9-C53EA216882B}" type="datetimeFigureOut">
              <a:rPr kumimoji="1" lang="ja-JP" altLang="en-US" smtClean="0"/>
              <a:t>2024/6/30</a:t>
            </a:fld>
            <a:endParaRPr kumimoji="1" lang="ja-JP" altLang="en-US"/>
          </a:p>
        </p:txBody>
      </p:sp>
      <p:sp>
        <p:nvSpPr>
          <p:cNvPr id="4" name="スライド イメージ プレースホルダー 3"/>
          <p:cNvSpPr>
            <a:spLocks noGrp="1" noRot="1" noChangeAspect="1"/>
          </p:cNvSpPr>
          <p:nvPr>
            <p:ph type="sldImg" idx="2"/>
          </p:nvPr>
        </p:nvSpPr>
        <p:spPr>
          <a:xfrm>
            <a:off x="993775" y="768350"/>
            <a:ext cx="5114925" cy="3835400"/>
          </a:xfrm>
          <a:prstGeom prst="rect">
            <a:avLst/>
          </a:prstGeom>
          <a:noFill/>
          <a:ln w="12700">
            <a:solidFill>
              <a:prstClr val="black"/>
            </a:solidFill>
          </a:ln>
        </p:spPr>
        <p:txBody>
          <a:bodyPr vert="horz" lIns="94613" tIns="47306" rIns="94613" bIns="47306" rtlCol="0" anchor="ctr"/>
          <a:lstStyle/>
          <a:p>
            <a:endParaRPr lang="ja-JP" altLang="en-US"/>
          </a:p>
        </p:txBody>
      </p:sp>
      <p:sp>
        <p:nvSpPr>
          <p:cNvPr id="5" name="ノート プレースホルダー 4"/>
          <p:cNvSpPr>
            <a:spLocks noGrp="1"/>
          </p:cNvSpPr>
          <p:nvPr>
            <p:ph type="body" sz="quarter" idx="3"/>
          </p:nvPr>
        </p:nvSpPr>
        <p:spPr>
          <a:xfrm>
            <a:off x="710584" y="4860730"/>
            <a:ext cx="5681316" cy="4604126"/>
          </a:xfrm>
          <a:prstGeom prst="rect">
            <a:avLst/>
          </a:prstGeom>
        </p:spPr>
        <p:txBody>
          <a:bodyPr vert="horz" lIns="94613" tIns="47306" rIns="94613" bIns="47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719828"/>
            <a:ext cx="3077518" cy="511570"/>
          </a:xfrm>
          <a:prstGeom prst="rect">
            <a:avLst/>
          </a:prstGeom>
        </p:spPr>
        <p:txBody>
          <a:bodyPr vert="horz" lIns="94613" tIns="47306" rIns="94613" bIns="47306"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4023308" y="9719828"/>
            <a:ext cx="3077518" cy="511570"/>
          </a:xfrm>
          <a:prstGeom prst="rect">
            <a:avLst/>
          </a:prstGeom>
        </p:spPr>
        <p:txBody>
          <a:bodyPr vert="horz" lIns="94613" tIns="47306" rIns="94613" bIns="47306" rtlCol="0" anchor="b"/>
          <a:lstStyle>
            <a:lvl1pPr algn="r">
              <a:defRPr sz="14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第２回　設備部会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136822" y="4217345"/>
            <a:ext cx="9144000" cy="550913"/>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3000" dirty="0">
                <a:effectLst/>
                <a:latin typeface="Meiryo UI" pitchFamily="50" charset="-128"/>
                <a:ea typeface="Meiryo UI" pitchFamily="50" charset="-128"/>
                <a:cs typeface="Meiryo UI" pitchFamily="50" charset="-128"/>
              </a:rPr>
              <a:t>《</a:t>
            </a:r>
            <a:r>
              <a:rPr lang="ja-JP" altLang="en-US" sz="3000" dirty="0">
                <a:effectLst/>
                <a:latin typeface="Meiryo UI" pitchFamily="50" charset="-128"/>
                <a:ea typeface="Meiryo UI" pitchFamily="50" charset="-128"/>
                <a:cs typeface="Meiryo UI" pitchFamily="50" charset="-128"/>
              </a:rPr>
              <a:t>全体スケジュール等</a:t>
            </a:r>
            <a:r>
              <a:rPr lang="en-US" altLang="ja-JP" sz="3000" dirty="0">
                <a:effectLst/>
                <a:latin typeface="Meiryo UI" pitchFamily="50" charset="-128"/>
                <a:ea typeface="Meiryo UI" pitchFamily="50" charset="-128"/>
                <a:cs typeface="Meiryo UI" pitchFamily="50" charset="-128"/>
              </a:rPr>
              <a:t>》</a:t>
            </a:r>
            <a:endParaRPr lang="ja-JP" altLang="en-US" sz="3000" dirty="0">
              <a:effectLst/>
              <a:latin typeface="Meiryo UI" pitchFamily="50" charset="-128"/>
              <a:ea typeface="Meiryo UI" pitchFamily="50" charset="-128"/>
              <a:cs typeface="Meiryo UI" pitchFamily="50" charset="-128"/>
            </a:endParaRPr>
          </a:p>
        </p:txBody>
      </p:sp>
      <p:sp>
        <p:nvSpPr>
          <p:cNvPr id="2" name="サブタイトル 2">
            <a:extLst>
              <a:ext uri="{FF2B5EF4-FFF2-40B4-BE49-F238E27FC236}">
                <a16:creationId xmlns:a16="http://schemas.microsoft.com/office/drawing/2014/main" id="{30DC83FE-30B9-CAB4-B416-3C85EBCD3D1E}"/>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sz="2400" b="1" dirty="0">
                <a:latin typeface="Meiryo UI" pitchFamily="50" charset="-128"/>
                <a:ea typeface="Meiryo UI" pitchFamily="50" charset="-128"/>
                <a:cs typeface="Meiryo UI" pitchFamily="50" charset="-128"/>
              </a:rPr>
              <a:t>　大阪府都市基盤施設維持管理技術審議会　設備部会</a:t>
            </a:r>
          </a:p>
        </p:txBody>
      </p:sp>
      <p:sp>
        <p:nvSpPr>
          <p:cNvPr id="6" name="テキスト ボックス 5">
            <a:extLst>
              <a:ext uri="{FF2B5EF4-FFF2-40B4-BE49-F238E27FC236}">
                <a16:creationId xmlns:a16="http://schemas.microsoft.com/office/drawing/2014/main" id="{FF168D07-C0C5-4552-B8BE-33AFEC045822}"/>
              </a:ext>
            </a:extLst>
          </p:cNvPr>
          <p:cNvSpPr txBox="1"/>
          <p:nvPr/>
        </p:nvSpPr>
        <p:spPr>
          <a:xfrm>
            <a:off x="7401898" y="176574"/>
            <a:ext cx="160528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資料１</a:t>
            </a:r>
            <a:r>
              <a:rPr kumimoji="1" lang="en-US" altLang="ja-JP" b="1" dirty="0"/>
              <a:t>】</a:t>
            </a:r>
            <a:endParaRPr kumimoji="1" lang="ja-JP" altLang="en-US" b="1" dirty="0"/>
          </a:p>
        </p:txBody>
      </p:sp>
    </p:spTree>
    <p:extLst>
      <p:ext uri="{BB962C8B-B14F-4D97-AF65-F5344CB8AC3E}">
        <p14:creationId xmlns:p14="http://schemas.microsoft.com/office/powerpoint/2010/main" val="406027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F923268B-ACA6-493F-925F-98131D56240C}"/>
              </a:ext>
            </a:extLst>
          </p:cNvPr>
          <p:cNvGrpSpPr/>
          <p:nvPr/>
        </p:nvGrpSpPr>
        <p:grpSpPr>
          <a:xfrm>
            <a:off x="106680" y="670560"/>
            <a:ext cx="9262078" cy="5959725"/>
            <a:chOff x="1619534" y="645517"/>
            <a:chExt cx="9327140" cy="5735812"/>
          </a:xfrm>
        </p:grpSpPr>
        <p:sp>
          <p:nvSpPr>
            <p:cNvPr id="23" name="正方形/長方形 22"/>
            <p:cNvSpPr/>
            <p:nvPr/>
          </p:nvSpPr>
          <p:spPr>
            <a:xfrm>
              <a:off x="1619534" y="645517"/>
              <a:ext cx="8953754" cy="5735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a:extLst>
                <a:ext uri="{FF2B5EF4-FFF2-40B4-BE49-F238E27FC236}">
                  <a16:creationId xmlns:a16="http://schemas.microsoft.com/office/drawing/2014/main" id="{018FBEC2-8F43-405C-BD1F-4D66AFF06CD3}"/>
                </a:ext>
              </a:extLst>
            </p:cNvPr>
            <p:cNvGrpSpPr/>
            <p:nvPr/>
          </p:nvGrpSpPr>
          <p:grpSpPr>
            <a:xfrm>
              <a:off x="1888807" y="801569"/>
              <a:ext cx="9057867" cy="5424666"/>
              <a:chOff x="138568" y="1059036"/>
              <a:chExt cx="9441905" cy="5274350"/>
            </a:xfrm>
          </p:grpSpPr>
          <p:sp>
            <p:nvSpPr>
              <p:cNvPr id="7" name="テキスト ボックス 9"/>
              <p:cNvSpPr txBox="1"/>
              <p:nvPr/>
            </p:nvSpPr>
            <p:spPr>
              <a:xfrm>
                <a:off x="4824522" y="1788932"/>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99900" algn="just"/>
                <a:endParaRPr lang="en-US" altLang="ja-JP" sz="788" kern="100" dirty="0">
                  <a:latin typeface="Meiryo UI" pitchFamily="50" charset="-128"/>
                  <a:ea typeface="Meiryo UI" pitchFamily="50" charset="-128"/>
                  <a:cs typeface="Meiryo UI" pitchFamily="50" charset="-128"/>
                </a:endParaRPr>
              </a:p>
              <a:p>
                <a:pPr indent="99900" algn="just"/>
                <a:r>
                  <a:rPr lang="ja-JP" altLang="en-US" sz="788" kern="100" dirty="0">
                    <a:latin typeface="Meiryo UI" pitchFamily="50" charset="-128"/>
                    <a:ea typeface="Meiryo UI" pitchFamily="50" charset="-128"/>
                    <a:cs typeface="Meiryo UI" pitchFamily="50" charset="-128"/>
                  </a:rPr>
                  <a:t>山口隆司委員（大阪公立大学教授）</a:t>
                </a:r>
                <a:endParaRPr lang="en-US" altLang="ja-JP" sz="788" kern="100" dirty="0">
                  <a:latin typeface="Meiryo UI" pitchFamily="50" charset="-128"/>
                  <a:ea typeface="Meiryo UI" pitchFamily="50" charset="-128"/>
                  <a:cs typeface="Meiryo UI" pitchFamily="50" charset="-128"/>
                </a:endParaRPr>
              </a:p>
            </p:txBody>
          </p:sp>
          <p:sp>
            <p:nvSpPr>
              <p:cNvPr id="8" name="テキスト ボックス 15"/>
              <p:cNvSpPr txBox="1"/>
              <p:nvPr/>
            </p:nvSpPr>
            <p:spPr>
              <a:xfrm>
                <a:off x="4853769" y="4593708"/>
                <a:ext cx="2952000" cy="432000"/>
              </a:xfrm>
              <a:prstGeom prst="rect">
                <a:avLst/>
              </a:prstGeom>
              <a:solidFill>
                <a:srgbClr val="FFFF99"/>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前川晃委員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大阪産業大学教授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p:txBody>
          </p:sp>
          <p:sp>
            <p:nvSpPr>
              <p:cNvPr id="12" name="左中かっこ 11"/>
              <p:cNvSpPr/>
              <p:nvPr/>
            </p:nvSpPr>
            <p:spPr>
              <a:xfrm>
                <a:off x="4558908" y="1753926"/>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3" name="左中かっこ 12"/>
              <p:cNvSpPr/>
              <p:nvPr/>
            </p:nvSpPr>
            <p:spPr>
              <a:xfrm>
                <a:off x="4581511" y="4554091"/>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4" name="左中かっこ 13"/>
              <p:cNvSpPr/>
              <p:nvPr/>
            </p:nvSpPr>
            <p:spPr>
              <a:xfrm>
                <a:off x="1770261" y="1878420"/>
                <a:ext cx="425475" cy="4413954"/>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5" name="左中かっこ 14"/>
              <p:cNvSpPr/>
              <p:nvPr/>
            </p:nvSpPr>
            <p:spPr>
              <a:xfrm>
                <a:off x="4572003" y="3133073"/>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6" name="正方形/長方形 15"/>
              <p:cNvSpPr/>
              <p:nvPr/>
            </p:nvSpPr>
            <p:spPr>
              <a:xfrm>
                <a:off x="165864" y="1435255"/>
                <a:ext cx="4262120" cy="4898131"/>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39"/>
              <p:cNvSpPr txBox="1"/>
              <p:nvPr/>
            </p:nvSpPr>
            <p:spPr>
              <a:xfrm>
                <a:off x="220456" y="1483197"/>
                <a:ext cx="3703472" cy="32321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≪全体検討部会≫</a:t>
                </a:r>
                <a:r>
                  <a:rPr lang="ja-JP" altLang="en-US" sz="900" b="1" kern="100" dirty="0">
                    <a:latin typeface="Meiryo UI" pitchFamily="50" charset="-128"/>
                    <a:ea typeface="Meiryo UI" pitchFamily="50" charset="-128"/>
                    <a:cs typeface="Meiryo UI" pitchFamily="50" charset="-128"/>
                  </a:rPr>
                  <a:t>事務局：事業調整室</a:t>
                </a:r>
              </a:p>
            </p:txBody>
          </p:sp>
          <p:sp>
            <p:nvSpPr>
              <p:cNvPr id="18" name="角丸四角形 17"/>
              <p:cNvSpPr/>
              <p:nvPr/>
            </p:nvSpPr>
            <p:spPr>
              <a:xfrm>
                <a:off x="4211960" y="1646651"/>
                <a:ext cx="3816423" cy="1150345"/>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テキスト ボックス 39"/>
              <p:cNvSpPr txBox="1"/>
              <p:nvPr/>
            </p:nvSpPr>
            <p:spPr>
              <a:xfrm>
                <a:off x="4498314" y="1460020"/>
                <a:ext cx="3511019" cy="25499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ja-JP" sz="900" b="1" kern="100" dirty="0">
                    <a:latin typeface="Meiryo UI" pitchFamily="50" charset="-128"/>
                    <a:ea typeface="Meiryo UI" pitchFamily="50" charset="-128"/>
                    <a:cs typeface="Meiryo UI" pitchFamily="50" charset="-128"/>
                  </a:rPr>
                  <a:t>≪道路・</a:t>
                </a:r>
                <a:r>
                  <a:rPr lang="ja-JP" altLang="en-US" sz="900" b="1" kern="100" dirty="0">
                    <a:latin typeface="Meiryo UI" pitchFamily="50" charset="-128"/>
                    <a:ea typeface="Meiryo UI" pitchFamily="50" charset="-128"/>
                    <a:cs typeface="Meiryo UI" pitchFamily="50" charset="-128"/>
                  </a:rPr>
                  <a:t>橋梁等部会</a:t>
                </a:r>
                <a:r>
                  <a:rPr lang="ja-JP" altLang="ja-JP" sz="900" b="1" kern="100" dirty="0">
                    <a:latin typeface="Meiryo UI" pitchFamily="50" charset="-128"/>
                    <a:ea typeface="Meiryo UI" pitchFamily="50" charset="-128"/>
                    <a:cs typeface="Meiryo UI" pitchFamily="50" charset="-128"/>
                  </a:rPr>
                  <a:t>≫</a:t>
                </a:r>
                <a:r>
                  <a:rPr lang="ja-JP" altLang="en-US" sz="788" b="1" kern="100" dirty="0">
                    <a:latin typeface="Meiryo UI" pitchFamily="50" charset="-128"/>
                    <a:ea typeface="Meiryo UI" pitchFamily="50" charset="-128"/>
                    <a:cs typeface="Meiryo UI" pitchFamily="50" charset="-128"/>
                  </a:rPr>
                  <a:t>事務局：道路室・交戦室・公園課</a:t>
                </a:r>
                <a:endParaRPr lang="ja-JP" altLang="ja-JP" sz="788" b="1" kern="100" dirty="0">
                  <a:latin typeface="Meiryo UI" pitchFamily="50" charset="-128"/>
                  <a:ea typeface="Meiryo UI" pitchFamily="50" charset="-128"/>
                  <a:cs typeface="Meiryo UI" pitchFamily="50" charset="-128"/>
                </a:endParaRPr>
              </a:p>
            </p:txBody>
          </p:sp>
          <p:sp>
            <p:nvSpPr>
              <p:cNvPr id="20" name="角丸四角形 19"/>
              <p:cNvSpPr/>
              <p:nvPr/>
            </p:nvSpPr>
            <p:spPr>
              <a:xfrm>
                <a:off x="4211960" y="3024084"/>
                <a:ext cx="3816424" cy="1146602"/>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角丸四角形 20"/>
              <p:cNvSpPr/>
              <p:nvPr/>
            </p:nvSpPr>
            <p:spPr>
              <a:xfrm>
                <a:off x="4211959" y="4446646"/>
                <a:ext cx="3816425" cy="1117830"/>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39"/>
              <p:cNvSpPr txBox="1"/>
              <p:nvPr/>
            </p:nvSpPr>
            <p:spPr>
              <a:xfrm>
                <a:off x="4498314" y="4258806"/>
                <a:ext cx="3511019" cy="26403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≪設備部会≫</a:t>
                </a:r>
                <a:r>
                  <a:rPr lang="ja-JP" altLang="en-US" sz="788" b="1" kern="100" dirty="0">
                    <a:latin typeface="Meiryo UI" pitchFamily="50" charset="-128"/>
                    <a:ea typeface="Meiryo UI" pitchFamily="50" charset="-128"/>
                    <a:cs typeface="Meiryo UI" pitchFamily="50" charset="-128"/>
                  </a:rPr>
                  <a:t>事務局：事業調整室</a:t>
                </a:r>
              </a:p>
            </p:txBody>
          </p:sp>
          <p:sp>
            <p:nvSpPr>
              <p:cNvPr id="24" name="テキスト ボックス 39"/>
              <p:cNvSpPr txBox="1"/>
              <p:nvPr/>
            </p:nvSpPr>
            <p:spPr>
              <a:xfrm>
                <a:off x="138568" y="1059036"/>
                <a:ext cx="6384974" cy="32321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大阪府都市基盤施設維持管理技術審議会　事務局：事業調整室</a:t>
                </a:r>
              </a:p>
            </p:txBody>
          </p:sp>
          <p:sp>
            <p:nvSpPr>
              <p:cNvPr id="28" name="テキスト ボックス 39"/>
              <p:cNvSpPr txBox="1"/>
              <p:nvPr/>
            </p:nvSpPr>
            <p:spPr>
              <a:xfrm>
                <a:off x="4498314" y="2875809"/>
                <a:ext cx="3511019" cy="23384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≪河川等部会≫</a:t>
                </a:r>
                <a:r>
                  <a:rPr lang="ja-JP" altLang="en-US" sz="788" b="1" kern="100" dirty="0">
                    <a:latin typeface="Meiryo UI" pitchFamily="50" charset="-128"/>
                    <a:ea typeface="Meiryo UI" pitchFamily="50" charset="-128"/>
                    <a:cs typeface="Meiryo UI" pitchFamily="50" charset="-128"/>
                  </a:rPr>
                  <a:t>事務局：河川室・下水道室・大阪港湾局</a:t>
                </a:r>
              </a:p>
            </p:txBody>
          </p:sp>
          <p:sp>
            <p:nvSpPr>
              <p:cNvPr id="30" name="テキスト ボックス 11"/>
              <p:cNvSpPr txBox="1"/>
              <p:nvPr/>
            </p:nvSpPr>
            <p:spPr>
              <a:xfrm>
                <a:off x="2040931" y="329636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河川等部会長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杉浦邦征委員（京都大学教授）</a:t>
                </a:r>
                <a:endParaRPr lang="en-US" altLang="ja-JP" sz="788" kern="100" dirty="0">
                  <a:latin typeface="Meiryo UI" pitchFamily="50" charset="-128"/>
                  <a:ea typeface="Meiryo UI" pitchFamily="50" charset="-128"/>
                  <a:cs typeface="Meiryo UI" pitchFamily="50" charset="-128"/>
                </a:endParaRPr>
              </a:p>
            </p:txBody>
          </p:sp>
          <p:sp>
            <p:nvSpPr>
              <p:cNvPr id="31" name="テキスト ボックス 13"/>
              <p:cNvSpPr txBox="1"/>
              <p:nvPr/>
            </p:nvSpPr>
            <p:spPr>
              <a:xfrm>
                <a:off x="2040931" y="4745029"/>
                <a:ext cx="2304000" cy="576000"/>
              </a:xfrm>
              <a:prstGeom prst="rect">
                <a:avLst/>
              </a:prstGeom>
              <a:solidFill>
                <a:srgbClr val="FFFF99"/>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設備部会長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川合忠雄委員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大阪公立大学特任教授</a:t>
                </a:r>
                <a:r>
                  <a:rPr lang="zh-TW" altLang="en-US" sz="788" kern="100" dirty="0">
                    <a:latin typeface="Meiryo UI" pitchFamily="50" charset="-128"/>
                    <a:ea typeface="Meiryo UI" pitchFamily="50" charset="-128"/>
                    <a:cs typeface="Meiryo UI" pitchFamily="50" charset="-128"/>
                  </a:rPr>
                  <a:t>）</a:t>
                </a:r>
                <a:endParaRPr lang="ja-JP" altLang="en-US"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5" name="テキスト ボックス 1"/>
              <p:cNvSpPr txBox="1"/>
              <p:nvPr/>
            </p:nvSpPr>
            <p:spPr>
              <a:xfrm>
                <a:off x="8101250" y="1388012"/>
                <a:ext cx="849590" cy="144092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a:t>
                </a:r>
                <a:r>
                  <a:rPr lang="ja-JP" altLang="en-US" sz="750" kern="100" dirty="0">
                    <a:latin typeface="Meiryo UI" pitchFamily="50" charset="-128"/>
                    <a:ea typeface="Meiryo UI" pitchFamily="50" charset="-128"/>
                    <a:cs typeface="Meiryo UI" pitchFamily="50" charset="-128"/>
                  </a:rPr>
                  <a:t>　　　　道路・モノレール・公園施設の土木施設（港湾・公園の橋梁・舗装含む）</a:t>
                </a:r>
                <a:endParaRPr lang="en-US" altLang="ja-JP" sz="750" kern="100" dirty="0">
                  <a:latin typeface="Meiryo UI" pitchFamily="50" charset="-128"/>
                  <a:ea typeface="Meiryo UI" pitchFamily="50" charset="-128"/>
                  <a:cs typeface="Meiryo UI" pitchFamily="50" charset="-128"/>
                </a:endParaRPr>
              </a:p>
              <a:p>
                <a:pPr algn="just"/>
                <a:r>
                  <a:rPr lang="ja-JP" altLang="en-US" sz="750" kern="100" dirty="0">
                    <a:latin typeface="Meiryo UI" pitchFamily="50" charset="-128"/>
                    <a:ea typeface="Meiryo UI" pitchFamily="50" charset="-128"/>
                    <a:cs typeface="Meiryo UI" pitchFamily="50" charset="-128"/>
                  </a:rPr>
                  <a:t>の長寿命化</a:t>
                </a:r>
              </a:p>
              <a:p>
                <a:pPr algn="just"/>
                <a:endParaRPr lang="ja-JP" altLang="en-US" sz="750" kern="100" dirty="0">
                  <a:latin typeface="Meiryo UI" pitchFamily="50" charset="-128"/>
                  <a:ea typeface="Meiryo UI" pitchFamily="50" charset="-128"/>
                  <a:cs typeface="Meiryo UI" pitchFamily="50" charset="-128"/>
                </a:endParaRPr>
              </a:p>
            </p:txBody>
          </p:sp>
          <p:sp>
            <p:nvSpPr>
              <p:cNvPr id="36" name="テキスト ボックス 1"/>
              <p:cNvSpPr txBox="1"/>
              <p:nvPr/>
            </p:nvSpPr>
            <p:spPr>
              <a:xfrm>
                <a:off x="8109887" y="2900181"/>
                <a:ext cx="845076" cy="127050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河川・下水道・港湾・海岸等の土木施設の長寿命化</a:t>
                </a:r>
              </a:p>
            </p:txBody>
          </p:sp>
          <p:sp>
            <p:nvSpPr>
              <p:cNvPr id="37" name="テキスト ボックス 1"/>
              <p:cNvSpPr txBox="1"/>
              <p:nvPr/>
            </p:nvSpPr>
            <p:spPr>
              <a:xfrm>
                <a:off x="8101250" y="4268332"/>
                <a:ext cx="849590" cy="1292257"/>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電気・機械設備の長寿命化</a:t>
                </a:r>
              </a:p>
            </p:txBody>
          </p:sp>
          <p:sp>
            <p:nvSpPr>
              <p:cNvPr id="40" name="テキスト ボックス 1"/>
              <p:cNvSpPr txBox="1"/>
              <p:nvPr/>
            </p:nvSpPr>
            <p:spPr>
              <a:xfrm>
                <a:off x="301305" y="2180099"/>
                <a:ext cx="1512000" cy="64883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a:t>
                </a:r>
                <a:endParaRPr lang="en-US" altLang="ja-JP" sz="900" kern="100" dirty="0">
                  <a:latin typeface="Meiryo UI" pitchFamily="50" charset="-128"/>
                  <a:ea typeface="Meiryo UI" pitchFamily="50" charset="-128"/>
                  <a:cs typeface="Meiryo UI" pitchFamily="50" charset="-128"/>
                </a:endParaRPr>
              </a:p>
              <a:p>
                <a:pPr algn="just"/>
                <a:r>
                  <a:rPr lang="ja-JP" altLang="ja-JP" sz="900" kern="100" dirty="0">
                    <a:latin typeface="Meiryo UI" pitchFamily="50" charset="-128"/>
                    <a:ea typeface="Meiryo UI" pitchFamily="50" charset="-128"/>
                    <a:cs typeface="Meiryo UI" pitchFamily="50" charset="-128"/>
                  </a:rPr>
                  <a:t>井上晋</a:t>
                </a:r>
                <a:r>
                  <a:rPr lang="ja-JP" altLang="en-US" sz="900" kern="100" dirty="0">
                    <a:latin typeface="Meiryo UI" pitchFamily="50" charset="-128"/>
                    <a:ea typeface="Meiryo UI" pitchFamily="50" charset="-128"/>
                    <a:cs typeface="Meiryo UI" pitchFamily="50" charset="-128"/>
                  </a:rPr>
                  <a:t>会長</a:t>
                </a:r>
              </a:p>
              <a:p>
                <a:pPr algn="just"/>
                <a:r>
                  <a:rPr lang="ja-JP" altLang="en-US" sz="900" kern="100" dirty="0">
                    <a:latin typeface="Meiryo UI" pitchFamily="50" charset="-128"/>
                    <a:ea typeface="Meiryo UI" pitchFamily="50" charset="-128"/>
                    <a:cs typeface="Meiryo UI" pitchFamily="50" charset="-128"/>
                  </a:rPr>
                  <a:t>大阪工業大学教授</a:t>
                </a:r>
                <a:endParaRPr lang="en-US" altLang="ja-JP" sz="900" kern="100" dirty="0">
                  <a:latin typeface="Meiryo UI" pitchFamily="50" charset="-128"/>
                  <a:ea typeface="Meiryo UI" pitchFamily="50" charset="-128"/>
                  <a:cs typeface="Meiryo UI" pitchFamily="50" charset="-128"/>
                </a:endParaRPr>
              </a:p>
              <a:p>
                <a:pPr algn="just"/>
                <a:endParaRPr lang="en-US" altLang="ja-JP" sz="900" kern="100" dirty="0">
                  <a:latin typeface="Meiryo UI" pitchFamily="50" charset="-128"/>
                  <a:ea typeface="Meiryo UI" pitchFamily="50" charset="-128"/>
                  <a:cs typeface="Meiryo UI" pitchFamily="50" charset="-128"/>
                </a:endParaRPr>
              </a:p>
            </p:txBody>
          </p:sp>
          <p:sp>
            <p:nvSpPr>
              <p:cNvPr id="41" name="テキスト ボックス 1"/>
              <p:cNvSpPr txBox="1"/>
              <p:nvPr/>
            </p:nvSpPr>
            <p:spPr>
              <a:xfrm>
                <a:off x="302102" y="3001472"/>
                <a:ext cx="1512000" cy="648832"/>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会長代理</a:t>
                </a:r>
                <a:endParaRPr lang="en-US" altLang="ja-JP" sz="900" kern="100" dirty="0">
                  <a:latin typeface="Meiryo UI" pitchFamily="50" charset="-128"/>
                  <a:ea typeface="Meiryo UI" pitchFamily="50" charset="-128"/>
                  <a:cs typeface="Meiryo UI" pitchFamily="50" charset="-128"/>
                </a:endParaRPr>
              </a:p>
              <a:p>
                <a:pPr algn="just"/>
                <a:r>
                  <a:rPr lang="ja-JP" altLang="en-US" sz="900" kern="100" dirty="0">
                    <a:latin typeface="Meiryo UI" pitchFamily="50" charset="-128"/>
                    <a:ea typeface="Meiryo UI" pitchFamily="50" charset="-128"/>
                    <a:cs typeface="Meiryo UI" pitchFamily="50" charset="-128"/>
                  </a:rPr>
                  <a:t>川合忠雄会長代理</a:t>
                </a:r>
              </a:p>
              <a:p>
                <a:pPr algn="just"/>
                <a:r>
                  <a:rPr lang="ja-JP" altLang="en-US" sz="900" kern="100" dirty="0">
                    <a:latin typeface="Meiryo UI" pitchFamily="50" charset="-128"/>
                    <a:ea typeface="Meiryo UI" pitchFamily="50" charset="-128"/>
                    <a:cs typeface="Meiryo UI" pitchFamily="50" charset="-128"/>
                  </a:rPr>
                  <a:t>大阪公立大学特任教授</a:t>
                </a:r>
                <a:endParaRPr lang="en-US" altLang="ja-JP" sz="900" kern="100" dirty="0">
                  <a:latin typeface="Meiryo UI" pitchFamily="50" charset="-128"/>
                  <a:ea typeface="Meiryo UI" pitchFamily="50" charset="-128"/>
                  <a:cs typeface="Meiryo UI" pitchFamily="50" charset="-128"/>
                </a:endParaRPr>
              </a:p>
            </p:txBody>
          </p:sp>
          <p:sp>
            <p:nvSpPr>
              <p:cNvPr id="42" name="テキスト ボックス 20"/>
              <p:cNvSpPr txBox="1"/>
              <p:nvPr/>
            </p:nvSpPr>
            <p:spPr>
              <a:xfrm>
                <a:off x="256291" y="4054301"/>
                <a:ext cx="1408093" cy="1582183"/>
              </a:xfrm>
              <a:prstGeom prst="rect">
                <a:avLst/>
              </a:prstGeom>
              <a:solidFill>
                <a:schemeClr val="bg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b="1" kern="100" dirty="0">
                    <a:latin typeface="Meiryo UI" pitchFamily="50" charset="-128"/>
                    <a:ea typeface="Meiryo UI" pitchFamily="50" charset="-128"/>
                    <a:cs typeface="Meiryo UI" pitchFamily="50" charset="-128"/>
                  </a:rPr>
                  <a:t>担任事務</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b="1" kern="100" dirty="0">
                    <a:latin typeface="Meiryo UI" pitchFamily="50" charset="-128"/>
                    <a:ea typeface="Meiryo UI" pitchFamily="50" charset="-128"/>
                    <a:cs typeface="Meiryo UI" pitchFamily="50" charset="-128"/>
                  </a:rPr>
                  <a:t>（全体検討部会）</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全体の策定方針の調整・検討・とりまとめ・決定（各分野横断的な策定方針（総論））</a:t>
                </a:r>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持続可能な維持管理システム検討など</a:t>
                </a:r>
                <a:endParaRPr lang="en-US" altLang="ja-JP" sz="788" kern="100" dirty="0">
                  <a:latin typeface="Meiryo UI" pitchFamily="50" charset="-128"/>
                  <a:ea typeface="Meiryo UI" pitchFamily="50" charset="-128"/>
                  <a:cs typeface="Meiryo UI" pitchFamily="50" charset="-128"/>
                </a:endParaRPr>
              </a:p>
              <a:p>
                <a:pPr indent="100013" algn="just"/>
                <a:endParaRPr lang="en-US" altLang="ja-JP" sz="1050" b="1" kern="100" dirty="0">
                  <a:latin typeface="Meiryo UI" pitchFamily="50" charset="-128"/>
                  <a:ea typeface="Meiryo UI" pitchFamily="50" charset="-128"/>
                  <a:cs typeface="Meiryo UI" pitchFamily="50" charset="-128"/>
                </a:endParaRPr>
              </a:p>
              <a:p>
                <a:pPr indent="100013" algn="just"/>
                <a:endParaRPr lang="ja-JP" altLang="en-US" sz="1050" kern="100" dirty="0">
                  <a:latin typeface="Meiryo UI" pitchFamily="50" charset="-128"/>
                  <a:ea typeface="Meiryo UI" pitchFamily="50" charset="-128"/>
                  <a:cs typeface="Meiryo UI" pitchFamily="50" charset="-128"/>
                </a:endParaRPr>
              </a:p>
            </p:txBody>
          </p:sp>
          <p:sp>
            <p:nvSpPr>
              <p:cNvPr id="38" name="テキスト ボックス 13"/>
              <p:cNvSpPr txBox="1"/>
              <p:nvPr/>
            </p:nvSpPr>
            <p:spPr>
              <a:xfrm>
                <a:off x="2062590" y="1933823"/>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道路・橋梁等部会長</a:t>
                </a:r>
                <a:endParaRPr lang="en-US" altLang="ja-JP" sz="788" kern="100" dirty="0">
                  <a:latin typeface="Meiryo UI" pitchFamily="50" charset="-128"/>
                  <a:ea typeface="Meiryo UI" pitchFamily="50" charset="-128"/>
                  <a:cs typeface="Meiryo UI" pitchFamily="50" charset="-128"/>
                </a:endParaRPr>
              </a:p>
              <a:p>
                <a:pPr algn="just"/>
                <a:r>
                  <a:rPr lang="zh-TW" altLang="en-US" sz="788" kern="100" dirty="0">
                    <a:latin typeface="Meiryo UI" pitchFamily="50" charset="-128"/>
                    <a:ea typeface="Meiryo UI" pitchFamily="50" charset="-128"/>
                    <a:cs typeface="Meiryo UI" pitchFamily="50" charset="-128"/>
                  </a:rPr>
                  <a:t>鎌田敏郎</a:t>
                </a:r>
                <a:r>
                  <a:rPr lang="ja-JP" altLang="en-US" sz="788" kern="100" dirty="0">
                    <a:latin typeface="Meiryo UI" pitchFamily="50" charset="-128"/>
                    <a:ea typeface="Meiryo UI" pitchFamily="50" charset="-128"/>
                    <a:cs typeface="Meiryo UI" pitchFamily="50" charset="-128"/>
                  </a:rPr>
                  <a:t>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大阪大学教授</a:t>
                </a:r>
                <a:r>
                  <a:rPr lang="zh-TW" altLang="en-US" sz="788" kern="100" dirty="0">
                    <a:latin typeface="Meiryo UI" pitchFamily="50" charset="-128"/>
                    <a:ea typeface="Meiryo UI" pitchFamily="50" charset="-128"/>
                    <a:cs typeface="Meiryo UI" pitchFamily="50" charset="-128"/>
                  </a:rPr>
                  <a:t>）</a:t>
                </a:r>
                <a:endParaRPr lang="en-US" altLang="ja-JP"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9" name="テキスト ボックス 9"/>
              <p:cNvSpPr txBox="1"/>
              <p:nvPr/>
            </p:nvSpPr>
            <p:spPr>
              <a:xfrm>
                <a:off x="4824522" y="2249429"/>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endParaRPr lang="en-US" altLang="zh-TW" sz="788" kern="100" dirty="0">
                  <a:latin typeface="Meiryo UI" pitchFamily="50" charset="-128"/>
                  <a:ea typeface="Meiryo UI" pitchFamily="50" charset="-128"/>
                  <a:cs typeface="Meiryo UI" pitchFamily="50" charset="-128"/>
                </a:endParaRPr>
              </a:p>
              <a:p>
                <a:pPr indent="100013"/>
                <a:r>
                  <a:rPr lang="zh-TW" altLang="en-US" sz="788" kern="100" dirty="0">
                    <a:latin typeface="Meiryo UI" pitchFamily="50" charset="-128"/>
                    <a:ea typeface="Meiryo UI" pitchFamily="50" charset="-128"/>
                    <a:cs typeface="Meiryo UI" pitchFamily="50" charset="-128"/>
                  </a:rPr>
                  <a:t>貝戸清之委員（大阪大学准教授） </a:t>
                </a:r>
                <a:endParaRPr lang="en-US" altLang="zh-TW" sz="788" kern="100" dirty="0">
                  <a:latin typeface="Meiryo UI" pitchFamily="50" charset="-128"/>
                  <a:ea typeface="Meiryo UI" pitchFamily="50" charset="-128"/>
                  <a:cs typeface="Meiryo UI" pitchFamily="50" charset="-128"/>
                </a:endParaRPr>
              </a:p>
            </p:txBody>
          </p:sp>
          <p:sp>
            <p:nvSpPr>
              <p:cNvPr id="43" name="テキスト ボックス 17"/>
              <p:cNvSpPr txBox="1"/>
              <p:nvPr/>
            </p:nvSpPr>
            <p:spPr>
              <a:xfrm>
                <a:off x="4853769" y="3163841"/>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山本貴士委員（京都大学教授）</a:t>
                </a:r>
                <a:endParaRPr lang="en-US" altLang="ja-JP" sz="788" kern="100" dirty="0">
                  <a:latin typeface="Meiryo UI" pitchFamily="50" charset="-128"/>
                  <a:ea typeface="Meiryo UI" pitchFamily="50" charset="-128"/>
                  <a:cs typeface="Meiryo UI" pitchFamily="50" charset="-128"/>
                </a:endParaRPr>
              </a:p>
            </p:txBody>
          </p:sp>
          <p:sp>
            <p:nvSpPr>
              <p:cNvPr id="44" name="テキスト ボックス 15"/>
              <p:cNvSpPr txBox="1"/>
              <p:nvPr/>
            </p:nvSpPr>
            <p:spPr>
              <a:xfrm>
                <a:off x="4860032" y="5068711"/>
                <a:ext cx="2952000" cy="432000"/>
              </a:xfrm>
              <a:prstGeom prst="rect">
                <a:avLst/>
              </a:prstGeom>
              <a:solidFill>
                <a:srgbClr val="FFFF99"/>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坂口智也委員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大阪大学大学院特任准教授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p:txBody>
          </p:sp>
          <p:sp>
            <p:nvSpPr>
              <p:cNvPr id="34" name="テキスト ボックス 39"/>
              <p:cNvSpPr txBox="1"/>
              <p:nvPr/>
            </p:nvSpPr>
            <p:spPr>
              <a:xfrm>
                <a:off x="7484377" y="1062998"/>
                <a:ext cx="2096096" cy="32321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900" b="1" kern="100" dirty="0">
                    <a:latin typeface="Meiryo UI" pitchFamily="50" charset="-128"/>
                    <a:ea typeface="Meiryo UI" pitchFamily="50" charset="-128"/>
                    <a:cs typeface="Meiryo UI" pitchFamily="50" charset="-128"/>
                  </a:rPr>
                  <a:t>（委員数：</a:t>
                </a:r>
                <a:r>
                  <a:rPr lang="en-US" altLang="ja-JP" sz="900" b="1" kern="100" dirty="0">
                    <a:latin typeface="Meiryo UI" pitchFamily="50" charset="-128"/>
                    <a:ea typeface="Meiryo UI" pitchFamily="50" charset="-128"/>
                    <a:cs typeface="Meiryo UI" pitchFamily="50" charset="-128"/>
                  </a:rPr>
                  <a:t>11</a:t>
                </a:r>
                <a:r>
                  <a:rPr lang="ja-JP" altLang="en-US" sz="900" b="1" kern="100" dirty="0">
                    <a:latin typeface="Meiryo UI" pitchFamily="50" charset="-128"/>
                    <a:ea typeface="Meiryo UI" pitchFamily="50" charset="-128"/>
                    <a:cs typeface="Meiryo UI" pitchFamily="50" charset="-128"/>
                  </a:rPr>
                  <a:t>名）</a:t>
                </a:r>
                <a:endParaRPr lang="ja-JP" altLang="en-US" sz="788" b="1" kern="100" dirty="0">
                  <a:latin typeface="Meiryo UI" pitchFamily="50" charset="-128"/>
                  <a:ea typeface="Meiryo UI" pitchFamily="50" charset="-128"/>
                  <a:cs typeface="Meiryo UI" pitchFamily="50" charset="-128"/>
                </a:endParaRPr>
              </a:p>
            </p:txBody>
          </p:sp>
          <p:sp>
            <p:nvSpPr>
              <p:cNvPr id="45" name="テキスト ボックス 15">
                <a:extLst>
                  <a:ext uri="{FF2B5EF4-FFF2-40B4-BE49-F238E27FC236}">
                    <a16:creationId xmlns:a16="http://schemas.microsoft.com/office/drawing/2014/main" id="{91B7C5A3-26DC-4DE5-8DF5-29F68F9EA125}"/>
                  </a:ext>
                </a:extLst>
              </p:cNvPr>
              <p:cNvSpPr txBox="1"/>
              <p:nvPr/>
            </p:nvSpPr>
            <p:spPr>
              <a:xfrm>
                <a:off x="4853769" y="3634836"/>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橋本雅和委員（関西大学准教授）</a:t>
                </a:r>
                <a:endParaRPr lang="ja-JP" altLang="ja-JP" sz="788" kern="100" dirty="0">
                  <a:latin typeface="Meiryo UI" pitchFamily="50" charset="-128"/>
                  <a:ea typeface="Meiryo UI" pitchFamily="50" charset="-128"/>
                  <a:cs typeface="Meiryo UI" pitchFamily="50" charset="-128"/>
                </a:endParaRPr>
              </a:p>
              <a:p>
                <a:pPr algn="just"/>
                <a:endParaRPr lang="ja-JP" altLang="en-US" sz="788" kern="100" dirty="0">
                  <a:latin typeface="Meiryo UI" pitchFamily="50" charset="-128"/>
                  <a:ea typeface="Meiryo UI" pitchFamily="50" charset="-128"/>
                  <a:cs typeface="Meiryo UI" pitchFamily="50" charset="-128"/>
                </a:endParaRPr>
              </a:p>
            </p:txBody>
          </p:sp>
          <p:sp>
            <p:nvSpPr>
              <p:cNvPr id="46" name="テキスト ボックス 13">
                <a:extLst>
                  <a:ext uri="{FF2B5EF4-FFF2-40B4-BE49-F238E27FC236}">
                    <a16:creationId xmlns:a16="http://schemas.microsoft.com/office/drawing/2014/main" id="{6C015C19-5CFA-4496-BE0D-D3E866D2A849}"/>
                  </a:ext>
                </a:extLst>
              </p:cNvPr>
              <p:cNvSpPr txBox="1"/>
              <p:nvPr/>
            </p:nvSpPr>
            <p:spPr>
              <a:xfrm>
                <a:off x="2037666" y="563648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ctr" anchorCtr="0" forceAA="0" compatLnSpc="1">
                <a:prstTxWarp prst="textNoShape">
                  <a:avLst/>
                </a:prstTxWarp>
                <a:noAutofit/>
              </a:bodyPr>
              <a:lstStyle/>
              <a:p>
                <a:pPr algn="just"/>
                <a:r>
                  <a:rPr lang="ja-JP" altLang="en-US" sz="788" kern="100" dirty="0">
                    <a:latin typeface="Meiryo UI"/>
                    <a:ea typeface="Meiryo UI"/>
                    <a:cs typeface="Meiryo UI" pitchFamily="50" charset="-128"/>
                  </a:rPr>
                  <a:t>赤津加奈美委員（弁護士）</a:t>
                </a:r>
                <a:endParaRPr lang="en-US" altLang="ja-JP" sz="1200" b="1" kern="100" dirty="0">
                  <a:latin typeface="Meiryo UI"/>
                  <a:ea typeface="Meiryo UI"/>
                  <a:cs typeface="Meiryo UI" pitchFamily="50" charset="-128"/>
                </a:endParaRPr>
              </a:p>
              <a:p>
                <a:pPr algn="just"/>
                <a:endParaRPr lang="en-US" altLang="ja-JP" sz="788" kern="100" dirty="0">
                  <a:latin typeface="Meiryo UI"/>
                  <a:ea typeface="Meiryo UI"/>
                  <a:cs typeface="Meiryo UI" pitchFamily="50" charset="-128"/>
                </a:endParaRPr>
              </a:p>
            </p:txBody>
          </p:sp>
        </p:grpSp>
      </p:grpSp>
      <p:sp>
        <p:nvSpPr>
          <p:cNvPr id="47" name="Rectangle 2">
            <a:extLst>
              <a:ext uri="{FF2B5EF4-FFF2-40B4-BE49-F238E27FC236}">
                <a16:creationId xmlns:a16="http://schemas.microsoft.com/office/drawing/2014/main" id="{A9CE8947-6E15-4BF1-9C96-42614D082A03}"/>
              </a:ext>
            </a:extLst>
          </p:cNvPr>
          <p:cNvSpPr>
            <a:spLocks noChangeArrowheads="1"/>
          </p:cNvSpPr>
          <p:nvPr/>
        </p:nvSpPr>
        <p:spPr bwMode="auto">
          <a:xfrm>
            <a:off x="1570" y="-11822"/>
            <a:ext cx="9142430" cy="602290"/>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600" b="1" dirty="0">
                <a:solidFill>
                  <a:schemeClr val="bg1"/>
                </a:solidFill>
                <a:latin typeface="Meiryo UI" pitchFamily="50" charset="-128"/>
                <a:ea typeface="Meiryo UI" pitchFamily="50" charset="-128"/>
                <a:cs typeface="Meiryo UI" pitchFamily="50" charset="-128"/>
              </a:rPr>
              <a:t>大阪府都市基盤施設維持管理技術審議会部会構成　</a:t>
            </a:r>
            <a:r>
              <a:rPr lang="ja-JP" altLang="en-US" sz="2100" b="1" dirty="0">
                <a:solidFill>
                  <a:schemeClr val="bg1"/>
                </a:solidFill>
                <a:latin typeface="Meiryo UI" pitchFamily="50" charset="-128"/>
                <a:ea typeface="Meiryo UI" pitchFamily="50" charset="-128"/>
                <a:cs typeface="Meiryo UI" pitchFamily="50" charset="-128"/>
              </a:rPr>
              <a:t>　　　　</a:t>
            </a:r>
            <a:r>
              <a:rPr lang="ja-JP" altLang="en-US" sz="1400" b="1" dirty="0">
                <a:solidFill>
                  <a:schemeClr val="bg1"/>
                </a:solidFill>
                <a:latin typeface="Meiryo UI" pitchFamily="50" charset="-128"/>
                <a:ea typeface="Meiryo UI" pitchFamily="50" charset="-128"/>
                <a:cs typeface="Meiryo UI" pitchFamily="50" charset="-128"/>
              </a:rPr>
              <a:t>資料１</a:t>
            </a:r>
            <a:endParaRPr lang="en-US" altLang="zh-TW" sz="1400" b="1" dirty="0">
              <a:solidFill>
                <a:schemeClr val="bg1"/>
              </a:solidFill>
              <a:latin typeface="Meiryo UI" pitchFamily="50" charset="-128"/>
              <a:ea typeface="Meiryo UI" pitchFamily="50" charset="-128"/>
              <a:cs typeface="Meiryo UI" pitchFamily="50" charset="-128"/>
            </a:endParaRPr>
          </a:p>
        </p:txBody>
      </p:sp>
      <p:sp>
        <p:nvSpPr>
          <p:cNvPr id="6" name="スライド番号プレースホルダー 3">
            <a:extLst>
              <a:ext uri="{FF2B5EF4-FFF2-40B4-BE49-F238E27FC236}">
                <a16:creationId xmlns:a16="http://schemas.microsoft.com/office/drawing/2014/main" id="{818C2EA2-03FD-AD2E-B2FE-F90C0CD5EA20}"/>
              </a:ext>
            </a:extLst>
          </p:cNvPr>
          <p:cNvSpPr txBox="1">
            <a:spLocks/>
          </p:cNvSpPr>
          <p:nvPr/>
        </p:nvSpPr>
        <p:spPr>
          <a:xfrm>
            <a:off x="8477248" y="6533102"/>
            <a:ext cx="660400" cy="426963"/>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1</a:t>
            </a:fld>
            <a:endParaRPr lang="ja-JP" altLang="en-US" dirty="0"/>
          </a:p>
        </p:txBody>
      </p:sp>
    </p:spTree>
    <p:extLst>
      <p:ext uri="{BB962C8B-B14F-4D97-AF65-F5344CB8AC3E}">
        <p14:creationId xmlns:p14="http://schemas.microsoft.com/office/powerpoint/2010/main" val="42373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F9A76-0588-4E86-B321-A89FABE2326F}"/>
              </a:ext>
            </a:extLst>
          </p:cNvPr>
          <p:cNvSpPr>
            <a:spLocks noGrp="1"/>
          </p:cNvSpPr>
          <p:nvPr>
            <p:ph type="sldNum" sz="quarter" idx="12"/>
          </p:nvPr>
        </p:nvSpPr>
        <p:spPr/>
        <p:txBody>
          <a:bodyPr/>
          <a:lstStyle/>
          <a:p>
            <a:fld id="{682EF9F9-C4E8-46B2-BBF1-33E3162B856A}" type="slidenum">
              <a:rPr kumimoji="1" lang="ja-JP" altLang="en-US" smtClean="0"/>
              <a:t>2</a:t>
            </a:fld>
            <a:endParaRPr kumimoji="1" lang="ja-JP" altLang="en-US"/>
          </a:p>
        </p:txBody>
      </p:sp>
      <p:graphicFrame>
        <p:nvGraphicFramePr>
          <p:cNvPr id="3" name="表 13">
            <a:extLst>
              <a:ext uri="{FF2B5EF4-FFF2-40B4-BE49-F238E27FC236}">
                <a16:creationId xmlns:a16="http://schemas.microsoft.com/office/drawing/2014/main" id="{3D3C0E38-5CC5-4A5A-8B4D-215AA1DB1EA1}"/>
              </a:ext>
            </a:extLst>
          </p:cNvPr>
          <p:cNvGraphicFramePr>
            <a:graphicFrameLocks noGrp="1"/>
          </p:cNvGraphicFramePr>
          <p:nvPr>
            <p:extLst>
              <p:ext uri="{D42A27DB-BD31-4B8C-83A1-F6EECF244321}">
                <p14:modId xmlns:p14="http://schemas.microsoft.com/office/powerpoint/2010/main" val="3637120551"/>
              </p:ext>
            </p:extLst>
          </p:nvPr>
        </p:nvGraphicFramePr>
        <p:xfrm>
          <a:off x="549433" y="4369662"/>
          <a:ext cx="8336120" cy="1839573"/>
        </p:xfrm>
        <a:graphic>
          <a:graphicData uri="http://schemas.openxmlformats.org/drawingml/2006/table">
            <a:tbl>
              <a:tblPr firstRow="1" bandRow="1">
                <a:tableStyleId>{21E4AEA4-8DFA-4A89-87EB-49C32662AFE0}</a:tableStyleId>
              </a:tblPr>
              <a:tblGrid>
                <a:gridCol w="4107792">
                  <a:extLst>
                    <a:ext uri="{9D8B030D-6E8A-4147-A177-3AD203B41FA5}">
                      <a16:colId xmlns:a16="http://schemas.microsoft.com/office/drawing/2014/main" val="3005738805"/>
                    </a:ext>
                  </a:extLst>
                </a:gridCol>
                <a:gridCol w="4228328">
                  <a:extLst>
                    <a:ext uri="{9D8B030D-6E8A-4147-A177-3AD203B41FA5}">
                      <a16:colId xmlns:a16="http://schemas.microsoft.com/office/drawing/2014/main" val="2171672254"/>
                    </a:ext>
                  </a:extLst>
                </a:gridCol>
              </a:tblGrid>
              <a:tr h="216752">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設備部会　スケジュール</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議論の視点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094800"/>
                  </a:ext>
                </a:extLst>
              </a:tr>
              <a:tr h="385627">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R6.3/11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a:lnSpc>
                          <a:spcPct val="90000"/>
                        </a:lnSpc>
                        <a:spcAft>
                          <a:spcPct val="15000"/>
                        </a:spcAft>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各分野の取組方針（たたき台）作成</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現計画の効果検証から得た課題と取組方針の策定</a:t>
                      </a:r>
                      <a:endParaRPr lang="en-US" altLang="ja-JP" sz="1050" dirty="0">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審議会委員からの意見に対する取り組方針の策定</a:t>
                      </a:r>
                      <a:endParaRPr lang="en-US" altLang="ja-JP"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4053888"/>
                  </a:ext>
                </a:extLst>
              </a:tr>
              <a:tr h="730961">
                <a:tc>
                  <a:txBody>
                    <a:bodyPr/>
                    <a:lstStyle/>
                    <a:p>
                      <a:pPr marL="0" lvl="1" defTabSz="766744">
                        <a:lnSpc>
                          <a:spcPct val="90000"/>
                        </a:lnSpc>
                        <a:spcAft>
                          <a:spcPct val="15000"/>
                        </a:spcAft>
                        <a:defRPr/>
                      </a:pPr>
                      <a:r>
                        <a:rPr lang="ja-JP" altLang="en-US" sz="1050"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R6.6/25</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2</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r>
                        <a:rPr lang="ja-JP" altLang="en-US" sz="1050" dirty="0">
                          <a:solidFill>
                            <a:schemeClr val="accent6">
                              <a:lumMod val="75000"/>
                            </a:schemeClr>
                          </a:solidFill>
                          <a:latin typeface="Meiryo UI" panose="020B0604030504040204" pitchFamily="50" charset="-128"/>
                          <a:ea typeface="Meiryo UI" panose="020B0604030504040204" pitchFamily="50" charset="-128"/>
                        </a:rPr>
                        <a:t>　</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defRPr/>
                      </a:pPr>
                      <a:r>
                        <a:rPr lang="ja-JP" altLang="en-US" sz="1050" dirty="0">
                          <a:latin typeface="Meiryo UI" panose="020B0604030504040204" pitchFamily="50" charset="-128"/>
                          <a:ea typeface="Meiryo UI" panose="020B0604030504040204" pitchFamily="50" charset="-128"/>
                        </a:rPr>
                        <a:t>取組方針に基づいた具体的な取組内容の検討</a:t>
                      </a:r>
                      <a:endParaRPr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kern="100" dirty="0">
                          <a:latin typeface="Meiryo UI" panose="020B0604030504040204" pitchFamily="50" charset="-128"/>
                          <a:ea typeface="Meiryo UI" panose="020B0604030504040204" pitchFamily="50" charset="-128"/>
                        </a:rPr>
                        <a:t>行動計画素案（中間とりまとめ）</a:t>
                      </a:r>
                      <a:endParaRPr lang="en-US" altLang="ja-JP" sz="1050" kern="100" dirty="0">
                        <a:latin typeface="Meiryo UI" panose="020B0604030504040204" pitchFamily="50" charset="-128"/>
                        <a:ea typeface="Meiryo UI" panose="020B0604030504040204" pitchFamily="50" charset="-128"/>
                      </a:endParaRPr>
                    </a:p>
                    <a:p>
                      <a:pPr marL="0" indent="0">
                        <a:spcBef>
                          <a:spcPct val="0"/>
                        </a:spcBef>
                        <a:buFont typeface="Wingdings" panose="05000000000000000000" pitchFamily="2" charset="2"/>
                        <a:buNone/>
                        <a:defRPr/>
                      </a:pPr>
                      <a:r>
                        <a:rPr lang="ja-JP" altLang="en-US" sz="1050" kern="100" dirty="0">
                          <a:effectLst/>
                          <a:latin typeface="Meiryo UI" panose="020B0604030504040204" pitchFamily="50" charset="-128"/>
                          <a:ea typeface="Meiryo UI" panose="020B0604030504040204" pitchFamily="50" charset="-128"/>
                        </a:rPr>
                        <a:t>   〇目標寿命の設定案（設備分類の細分化と追加）（全事業共通）</a:t>
                      </a:r>
                      <a:endParaRPr lang="en-US" altLang="ja-JP" sz="1050" kern="100" dirty="0">
                        <a:effectLst/>
                        <a:latin typeface="Meiryo UI" panose="020B0604030504040204" pitchFamily="50" charset="-128"/>
                        <a:ea typeface="Meiryo UI" panose="020B0604030504040204" pitchFamily="50" charset="-128"/>
                      </a:endParaRPr>
                    </a:p>
                    <a:p>
                      <a:pPr>
                        <a:spcBef>
                          <a:spcPct val="0"/>
                        </a:spcBef>
                        <a:buNone/>
                        <a:defRPr/>
                      </a:pPr>
                      <a:r>
                        <a:rPr lang="ja-JP" altLang="en-US" sz="1050" kern="100" dirty="0">
                          <a:effectLst/>
                          <a:latin typeface="Meiryo UI" panose="020B0604030504040204" pitchFamily="50" charset="-128"/>
                          <a:ea typeface="Meiryo UI" panose="020B0604030504040204" pitchFamily="50" charset="-128"/>
                        </a:rPr>
                        <a:t> 　〇機械設備の健全度の定義見直し案（下水道）</a:t>
                      </a:r>
                      <a:endParaRPr lang="en-US" altLang="ja-JP" sz="1050" kern="100" dirty="0">
                        <a:effectLst/>
                        <a:latin typeface="Meiryo UI" panose="020B0604030504040204" pitchFamily="50" charset="-128"/>
                        <a:ea typeface="Meiryo UI" panose="020B0604030504040204" pitchFamily="50" charset="-128"/>
                      </a:endParaRPr>
                    </a:p>
                    <a:p>
                      <a:pPr>
                        <a:spcBef>
                          <a:spcPct val="0"/>
                        </a:spcBef>
                        <a:buNone/>
                        <a:defRPr/>
                      </a:pPr>
                      <a:r>
                        <a:rPr lang="ja-JP" altLang="en-US" sz="1050" kern="100" dirty="0">
                          <a:effectLst/>
                          <a:latin typeface="Meiryo UI" panose="020B0604030504040204" pitchFamily="50" charset="-128"/>
                          <a:ea typeface="Meiryo UI" panose="020B0604030504040204" pitchFamily="50" charset="-128"/>
                        </a:rPr>
                        <a:t>　</a:t>
                      </a:r>
                      <a:r>
                        <a:rPr lang="en-US" altLang="ja-JP" sz="1050" kern="100" dirty="0">
                          <a:effectLst/>
                          <a:latin typeface="Meiryo UI" panose="020B0604030504040204" pitchFamily="50" charset="-128"/>
                          <a:ea typeface="Meiryo UI" panose="020B0604030504040204" pitchFamily="50" charset="-128"/>
                        </a:rPr>
                        <a:t> </a:t>
                      </a:r>
                      <a:r>
                        <a:rPr lang="ja-JP" altLang="en-US" sz="1050" kern="100" dirty="0">
                          <a:effectLst/>
                          <a:latin typeface="Meiryo UI" panose="020B0604030504040204" pitchFamily="50" charset="-128"/>
                          <a:ea typeface="Meiryo UI" panose="020B0604030504040204" pitchFamily="50" charset="-128"/>
                        </a:rPr>
                        <a:t>〇改築判定フロー（下水道）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3328167"/>
                  </a:ext>
                </a:extLst>
              </a:tr>
              <a:tr h="445113">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R6.10/</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回部会</a:t>
                      </a:r>
                      <a:endParaRPr lang="en-US" altLang="ja-JP" sz="1050" b="1" dirty="0">
                        <a:solidFill>
                          <a:schemeClr val="accent6">
                            <a:lumMod val="75000"/>
                          </a:schemeClr>
                        </a:solidFill>
                        <a:latin typeface="Meiryo UI" panose="020B0604030504040204" pitchFamily="50" charset="-128"/>
                        <a:ea typeface="Meiryo UI" panose="020B0604030504040204" pitchFamily="50" charset="-128"/>
                      </a:endParaRPr>
                    </a:p>
                    <a:p>
                      <a:pPr marL="171450" lvl="1" indent="-171450">
                        <a:lnSpc>
                          <a:spcPct val="90000"/>
                        </a:lnSpc>
                        <a:spcAft>
                          <a:spcPct val="15000"/>
                        </a:spcAft>
                        <a:buFont typeface="Wingdings" panose="05000000000000000000" pitchFamily="2" charset="2"/>
                        <a:buChar char="p"/>
                        <a:defRPr/>
                      </a:pPr>
                      <a:r>
                        <a:rPr lang="ja-JP" altLang="en-US" sz="1050" dirty="0">
                          <a:solidFill>
                            <a:schemeClr val="dk1">
                              <a:hueOff val="0"/>
                              <a:satOff val="0"/>
                              <a:lumOff val="0"/>
                              <a:alphaOff val="0"/>
                            </a:schemeClr>
                          </a:solidFill>
                          <a:latin typeface="Meiryo UI" panose="020B0604030504040204" pitchFamily="50" charset="-128"/>
                          <a:ea typeface="Meiryo UI" panose="020B0604030504040204" pitchFamily="50" charset="-128"/>
                        </a:rPr>
                        <a:t>各分野の最終とりまとめ</a:t>
                      </a:r>
                      <a:endParaRPr lang="en-US" altLang="ja-JP" sz="1050" dirty="0">
                        <a:solidFill>
                          <a:schemeClr val="dk1">
                            <a:hueOff val="0"/>
                            <a:satOff val="0"/>
                            <a:lumOff val="0"/>
                            <a:alphaOff val="0"/>
                          </a:schemeClr>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行動計画の最終とりまとめ</a:t>
                      </a:r>
                      <a:endParaRPr lang="en-US" altLang="ja-JP" sz="1050" dirty="0">
                        <a:solidFill>
                          <a:srgbClr val="00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516131"/>
                  </a:ext>
                </a:extLst>
              </a:tr>
            </a:tbl>
          </a:graphicData>
        </a:graphic>
      </p:graphicFrame>
      <p:graphicFrame>
        <p:nvGraphicFramePr>
          <p:cNvPr id="6" name="表 13">
            <a:extLst>
              <a:ext uri="{FF2B5EF4-FFF2-40B4-BE49-F238E27FC236}">
                <a16:creationId xmlns:a16="http://schemas.microsoft.com/office/drawing/2014/main" id="{EE3AFF69-2F77-45C0-B684-02C6063934B3}"/>
              </a:ext>
            </a:extLst>
          </p:cNvPr>
          <p:cNvGraphicFramePr>
            <a:graphicFrameLocks noGrp="1"/>
          </p:cNvGraphicFramePr>
          <p:nvPr/>
        </p:nvGraphicFramePr>
        <p:xfrm>
          <a:off x="549434" y="742887"/>
          <a:ext cx="8336119" cy="3325799"/>
        </p:xfrm>
        <a:graphic>
          <a:graphicData uri="http://schemas.openxmlformats.org/drawingml/2006/table">
            <a:tbl>
              <a:tblPr firstRow="1" bandRow="1">
                <a:tableStyleId>{21E4AEA4-8DFA-4A89-87EB-49C32662AFE0}</a:tableStyleId>
              </a:tblPr>
              <a:tblGrid>
                <a:gridCol w="4144486">
                  <a:extLst>
                    <a:ext uri="{9D8B030D-6E8A-4147-A177-3AD203B41FA5}">
                      <a16:colId xmlns:a16="http://schemas.microsoft.com/office/drawing/2014/main" val="1374943750"/>
                    </a:ext>
                  </a:extLst>
                </a:gridCol>
                <a:gridCol w="4191633">
                  <a:extLst>
                    <a:ext uri="{9D8B030D-6E8A-4147-A177-3AD203B41FA5}">
                      <a16:colId xmlns:a16="http://schemas.microsoft.com/office/drawing/2014/main" val="3202297147"/>
                    </a:ext>
                  </a:extLst>
                </a:gridCol>
              </a:tblGrid>
              <a:tr h="232432">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審議会・全体検討部会　　スケジュール</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議論の視点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094800"/>
                  </a:ext>
                </a:extLst>
              </a:tr>
              <a:tr h="840903">
                <a:tc>
                  <a:txBody>
                    <a:bodyPr/>
                    <a:lstStyle/>
                    <a:p>
                      <a:pPr eaLnBrk="1" hangingPunct="1">
                        <a:spcBef>
                          <a:spcPct val="0"/>
                        </a:spcBef>
                        <a:buFontTx/>
                        <a:buNone/>
                        <a:defRPr/>
                      </a:pPr>
                      <a:r>
                        <a:rPr lang="ja-JP" altLang="en-US" sz="1050" b="1" dirty="0">
                          <a:solidFill>
                            <a:srgbClr val="558ED5"/>
                          </a:solidFill>
                          <a:latin typeface="Meiryo UI" panose="020B0604030504040204" pitchFamily="50" charset="-128"/>
                          <a:ea typeface="Meiryo UI" panose="020B0604030504040204" pitchFamily="50" charset="-128"/>
                        </a:rPr>
                        <a:t>◆</a:t>
                      </a:r>
                      <a:r>
                        <a:rPr lang="en-US" altLang="ja-JP" sz="1050" b="1" dirty="0">
                          <a:solidFill>
                            <a:srgbClr val="558ED5"/>
                          </a:solidFill>
                          <a:latin typeface="Meiryo UI" panose="020B0604030504040204" pitchFamily="50" charset="-128"/>
                          <a:ea typeface="Meiryo UI" panose="020B0604030504040204" pitchFamily="50" charset="-128"/>
                        </a:rPr>
                        <a:t>R6.1/17</a:t>
                      </a:r>
                      <a:r>
                        <a:rPr lang="ja-JP" altLang="en-US" sz="1050" b="1" dirty="0">
                          <a:solidFill>
                            <a:srgbClr val="558ED5"/>
                          </a:solidFill>
                          <a:latin typeface="Meiryo UI" panose="020B0604030504040204" pitchFamily="50" charset="-128"/>
                          <a:ea typeface="Meiryo UI" panose="020B0604030504040204" pitchFamily="50" charset="-128"/>
                        </a:rPr>
                        <a:t>　　第</a:t>
                      </a:r>
                      <a:r>
                        <a:rPr lang="en-US" altLang="ja-JP" sz="1050" b="1" dirty="0">
                          <a:solidFill>
                            <a:srgbClr val="558ED5"/>
                          </a:solidFill>
                          <a:latin typeface="Meiryo UI" panose="020B0604030504040204" pitchFamily="50" charset="-128"/>
                          <a:ea typeface="Meiryo UI" panose="020B0604030504040204" pitchFamily="50" charset="-128"/>
                        </a:rPr>
                        <a:t>1</a:t>
                      </a:r>
                      <a:r>
                        <a:rPr lang="ja-JP" altLang="en-US" sz="1050" b="1" dirty="0">
                          <a:solidFill>
                            <a:srgbClr val="558ED5"/>
                          </a:solidFill>
                          <a:latin typeface="Meiryo UI" panose="020B0604030504040204" pitchFamily="50" charset="-128"/>
                          <a:ea typeface="Meiryo UI" panose="020B0604030504040204" pitchFamily="50" charset="-128"/>
                        </a:rPr>
                        <a:t>回審議会：諮問</a:t>
                      </a:r>
                      <a:r>
                        <a:rPr lang="ja-JP" altLang="en-US" sz="1050" dirty="0">
                          <a:solidFill>
                            <a:srgbClr val="558ED5"/>
                          </a:solidFill>
                          <a:latin typeface="Meiryo UI" panose="020B0604030504040204" pitchFamily="50" charset="-128"/>
                          <a:ea typeface="Meiryo UI" panose="020B0604030504040204" pitchFamily="50" charset="-128"/>
                        </a:rPr>
                        <a:t> </a:t>
                      </a:r>
                      <a:endParaRPr lang="en-US" altLang="ja-JP" sz="1050" dirty="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長寿命化計画の見直しについて</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None/>
                        <a:defRPr/>
                      </a:pPr>
                      <a:r>
                        <a:rPr lang="ja-JP" altLang="en-US" sz="1050" dirty="0">
                          <a:solidFill>
                            <a:srgbClr val="000000"/>
                          </a:solidFill>
                          <a:latin typeface="Meiryo UI" panose="020B0604030504040204" pitchFamily="50" charset="-128"/>
                          <a:ea typeface="Meiryo UI" panose="020B0604030504040204" pitchFamily="50" charset="-128"/>
                        </a:rPr>
                        <a:t>　・　現計画の検証</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050" dirty="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050" dirty="0">
                          <a:solidFill>
                            <a:srgbClr val="000000"/>
                          </a:solidFill>
                          <a:latin typeface="Meiryo UI" panose="020B0604030504040204" pitchFamily="50" charset="-128"/>
                          <a:ea typeface="Meiryo UI" panose="020B0604030504040204" pitchFamily="50" charset="-128"/>
                        </a:rPr>
                        <a:t>　・　今後の取組の方向性</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今後の取組の方向性に必要な視点、検討事項</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4775480"/>
                  </a:ext>
                </a:extLst>
              </a:tr>
              <a:tr h="388109">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５</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/14</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a:lnSpc>
                          <a:spcPct val="90000"/>
                        </a:lnSpc>
                        <a:spcAft>
                          <a:spcPct val="15000"/>
                        </a:spcAft>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全体の取組方針のとりまとめ・策定</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050" dirty="0">
                        <a:solidFill>
                          <a:srgbClr val="FF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341247"/>
                  </a:ext>
                </a:extLst>
              </a:tr>
              <a:tr h="946555">
                <a:tc>
                  <a:txBody>
                    <a:bodyPr/>
                    <a:lstStyle/>
                    <a:p>
                      <a:pPr marL="0" lvl="1" defTabSz="766744">
                        <a:lnSpc>
                          <a:spcPct val="90000"/>
                        </a:lnSpc>
                        <a:spcAft>
                          <a:spcPct val="15000"/>
                        </a:spcAft>
                        <a:defRPr/>
                      </a:pPr>
                      <a:r>
                        <a:rPr lang="ja-JP" altLang="en-US" sz="1050"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R6.7/</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初旬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2</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r>
                        <a:rPr lang="ja-JP" altLang="en-US" sz="1050" dirty="0">
                          <a:solidFill>
                            <a:schemeClr val="accent6">
                              <a:lumMod val="75000"/>
                            </a:schemeClr>
                          </a:solidFill>
                          <a:latin typeface="Meiryo UI" panose="020B0604030504040204" pitchFamily="50" charset="-128"/>
                          <a:ea typeface="Meiryo UI" panose="020B0604030504040204" pitchFamily="50" charset="-128"/>
                        </a:rPr>
                        <a:t>　</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defRPr/>
                      </a:pPr>
                      <a:r>
                        <a:rPr lang="ja-JP" altLang="en-US" sz="1050" dirty="0">
                          <a:latin typeface="Meiryo UI" panose="020B0604030504040204" pitchFamily="50" charset="-128"/>
                          <a:ea typeface="Meiryo UI" panose="020B0604030504040204" pitchFamily="50" charset="-128"/>
                        </a:rPr>
                        <a:t>取組方針に基づいた具体的な取組</a:t>
                      </a:r>
                      <a:endParaRPr lang="en-US" altLang="ja-JP" sz="1050" dirty="0">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None/>
                        <a:defRPr/>
                      </a:pPr>
                      <a:r>
                        <a:rPr lang="ja-JP" altLang="en-US" sz="1050" dirty="0">
                          <a:latin typeface="Meiryo UI" panose="020B0604030504040204" pitchFamily="50" charset="-128"/>
                          <a:ea typeface="Meiryo UI" panose="020B0604030504040204" pitchFamily="50" charset="-128"/>
                        </a:rPr>
                        <a:t>　 内容の検討</a:t>
                      </a:r>
                      <a:endParaRPr lang="en-US" altLang="ja-JP" sz="1050" dirty="0">
                        <a:latin typeface="Meiryo UI" panose="020B0604030504040204" pitchFamily="50" charset="-128"/>
                        <a:ea typeface="Meiryo UI" panose="020B0604030504040204" pitchFamily="50" charset="-128"/>
                      </a:endParaRPr>
                    </a:p>
                    <a:p>
                      <a:pPr marL="0" lvl="1" defTabSz="766744">
                        <a:lnSpc>
                          <a:spcPct val="90000"/>
                        </a:lnSpc>
                        <a:spcAft>
                          <a:spcPct val="15000"/>
                        </a:spcAft>
                        <a:defRPr/>
                      </a:pPr>
                      <a:endParaRPr lang="ja-JP" altLang="en-US" sz="600" dirty="0">
                        <a:latin typeface="Meiryo UI" panose="020B0604030504040204" pitchFamily="50" charset="-128"/>
                        <a:ea typeface="Meiryo UI" panose="020B0604030504040204" pitchFamily="50" charset="-128"/>
                      </a:endParaRPr>
                    </a:p>
                    <a:p>
                      <a:pPr marL="0" lvl="1" defTabSz="766744">
                        <a:lnSpc>
                          <a:spcPct val="90000"/>
                        </a:lnSpc>
                        <a:spcAft>
                          <a:spcPct val="15000"/>
                        </a:spcAft>
                        <a:defRPr/>
                      </a:pPr>
                      <a:r>
                        <a:rPr lang="ja-JP" altLang="en-US" sz="1050" dirty="0">
                          <a:solidFill>
                            <a:schemeClr val="accent1"/>
                          </a:solidFill>
                          <a:latin typeface="Meiryo UI" panose="020B0604030504040204" pitchFamily="50" charset="-128"/>
                          <a:ea typeface="Meiryo UI" panose="020B0604030504040204" pitchFamily="50" charset="-128"/>
                        </a:rPr>
                        <a:t>◆</a:t>
                      </a:r>
                      <a:r>
                        <a:rPr lang="en-US" altLang="ja-JP" sz="1050" b="1" dirty="0">
                          <a:solidFill>
                            <a:schemeClr val="accent1"/>
                          </a:solidFill>
                          <a:latin typeface="Meiryo UI" panose="020B0604030504040204" pitchFamily="50" charset="-128"/>
                          <a:ea typeface="Meiryo UI" panose="020B0604030504040204" pitchFamily="50" charset="-128"/>
                        </a:rPr>
                        <a:t>R6.7/</a:t>
                      </a:r>
                      <a:r>
                        <a:rPr lang="ja-JP" altLang="en-US" sz="1050" b="1" dirty="0">
                          <a:solidFill>
                            <a:schemeClr val="accent1"/>
                          </a:solidFill>
                          <a:latin typeface="Meiryo UI" panose="020B0604030504040204" pitchFamily="50" charset="-128"/>
                          <a:ea typeface="Meiryo UI" panose="020B0604030504040204" pitchFamily="50" charset="-128"/>
                        </a:rPr>
                        <a:t>下旬　第</a:t>
                      </a:r>
                      <a:r>
                        <a:rPr lang="en-US" altLang="ja-JP" sz="1050" b="1" dirty="0">
                          <a:solidFill>
                            <a:schemeClr val="accent1"/>
                          </a:solidFill>
                          <a:latin typeface="Meiryo UI" panose="020B0604030504040204" pitchFamily="50" charset="-128"/>
                          <a:ea typeface="Meiryo UI" panose="020B0604030504040204" pitchFamily="50" charset="-128"/>
                        </a:rPr>
                        <a:t>2</a:t>
                      </a:r>
                      <a:r>
                        <a:rPr lang="ja-JP" altLang="en-US" sz="1050" b="1" dirty="0">
                          <a:solidFill>
                            <a:schemeClr val="accent1"/>
                          </a:solidFill>
                          <a:latin typeface="Meiryo UI" panose="020B0604030504040204" pitchFamily="50" charset="-128"/>
                          <a:ea typeface="Meiryo UI" panose="020B0604030504040204" pitchFamily="50" charset="-128"/>
                        </a:rPr>
                        <a:t>回審議会：中間とりまとめ</a:t>
                      </a:r>
                      <a:r>
                        <a:rPr lang="ja-JP" altLang="en-US" sz="1050" dirty="0">
                          <a:solidFill>
                            <a:schemeClr val="accent1"/>
                          </a:solidFill>
                          <a:latin typeface="Meiryo UI" panose="020B0604030504040204" pitchFamily="50" charset="-128"/>
                          <a:ea typeface="Meiryo UI" panose="020B0604030504040204" pitchFamily="50" charset="-128"/>
                        </a:rPr>
                        <a:t>　</a:t>
                      </a:r>
                      <a:endParaRPr lang="en-US" altLang="ja-JP" sz="1050" dirty="0">
                        <a:solidFill>
                          <a:schemeClr val="accent1"/>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tabLst>
                          <a:tab pos="0" algn="l"/>
                        </a:tabLst>
                        <a:defRPr/>
                      </a:pPr>
                      <a:r>
                        <a:rPr lang="ja-JP" altLang="en-US" sz="1050" dirty="0">
                          <a:latin typeface="Meiryo UI" panose="020B0604030504040204" pitchFamily="50" charset="-128"/>
                          <a:ea typeface="Meiryo UI" panose="020B0604030504040204" pitchFamily="50" charset="-128"/>
                        </a:rPr>
                        <a:t>取組方針に基づいた具体的な取組内容の検討</a:t>
                      </a:r>
                      <a:endParaRPr lang="ja-JP" altLang="en-US" sz="1050" dirty="0">
                        <a:latin typeface="Meiryo UI" pitchFamily="50" charset="-128"/>
                        <a:ea typeface="Meiryo UI" pitchFamily="50" charset="-128"/>
                        <a:cs typeface="Meiryo UI"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indent="-171450">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中間とりまとめ内容の精査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4253980"/>
                  </a:ext>
                </a:extLst>
              </a:tr>
              <a:tr h="0">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R6.11/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050" b="0" dirty="0">
                        <a:solidFill>
                          <a:schemeClr val="accent6">
                            <a:lumMod val="75000"/>
                          </a:schemeClr>
                        </a:solidFill>
                        <a:latin typeface="Meiryo UI" panose="020B0604030504040204" pitchFamily="50" charset="-128"/>
                        <a:ea typeface="Meiryo UI" panose="020B0604030504040204" pitchFamily="50" charset="-128"/>
                      </a:endParaRPr>
                    </a:p>
                    <a:p>
                      <a:pPr marL="171450" lvl="1" indent="-171450">
                        <a:lnSpc>
                          <a:spcPct val="90000"/>
                        </a:lnSpc>
                        <a:spcAft>
                          <a:spcPct val="15000"/>
                        </a:spcAft>
                        <a:buFont typeface="Wingdings" panose="05000000000000000000" pitchFamily="2" charset="2"/>
                        <a:buChar char="p"/>
                        <a:defRPr/>
                      </a:pPr>
                      <a:r>
                        <a:rPr lang="ja-JP" altLang="en-US" sz="1050" b="0" dirty="0">
                          <a:solidFill>
                            <a:schemeClr val="dk1">
                              <a:hueOff val="0"/>
                              <a:satOff val="0"/>
                              <a:lumOff val="0"/>
                              <a:alphaOff val="0"/>
                            </a:schemeClr>
                          </a:solidFill>
                          <a:latin typeface="Meiryo UI" panose="020B0604030504040204" pitchFamily="50" charset="-128"/>
                          <a:ea typeface="Meiryo UI" panose="020B0604030504040204" pitchFamily="50" charset="-128"/>
                        </a:rPr>
                        <a:t>最終とりまとめ</a:t>
                      </a:r>
                      <a:endParaRPr kumimoji="1" lang="ja-JP" altLang="en-US" sz="105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最終とりまとめ内容の精査</a:t>
                      </a:r>
                      <a:endParaRPr lang="en-US" altLang="ja-JP" sz="1050" dirty="0">
                        <a:solidFill>
                          <a:srgbClr val="00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6444632"/>
                  </a:ext>
                </a:extLst>
              </a:tr>
              <a:tr h="3642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chemeClr val="accent1"/>
                          </a:solidFill>
                          <a:latin typeface="Meiryo UI" panose="020B0604030504040204" pitchFamily="50" charset="-128"/>
                          <a:ea typeface="Meiryo UI" panose="020B0604030504040204" pitchFamily="50" charset="-128"/>
                        </a:rPr>
                        <a:t>◆</a:t>
                      </a:r>
                      <a:r>
                        <a:rPr lang="en-US" altLang="ja-JP" sz="1050" b="1" dirty="0">
                          <a:solidFill>
                            <a:schemeClr val="accent1"/>
                          </a:solidFill>
                          <a:latin typeface="Meiryo UI" panose="020B0604030504040204" pitchFamily="50" charset="-128"/>
                          <a:ea typeface="Meiryo UI" panose="020B0604030504040204" pitchFamily="50" charset="-128"/>
                        </a:rPr>
                        <a:t>R7.1/</a:t>
                      </a:r>
                      <a:r>
                        <a:rPr lang="ja-JP" altLang="en-US" sz="1050" b="1" dirty="0">
                          <a:solidFill>
                            <a:schemeClr val="accent1"/>
                          </a:solidFill>
                          <a:latin typeface="Meiryo UI" panose="020B0604030504040204" pitchFamily="50" charset="-128"/>
                          <a:ea typeface="Meiryo UI" panose="020B0604030504040204" pitchFamily="50" charset="-128"/>
                        </a:rPr>
                        <a:t>中旬　第</a:t>
                      </a:r>
                      <a:r>
                        <a:rPr lang="en-US" altLang="ja-JP" sz="1050" b="1" dirty="0">
                          <a:solidFill>
                            <a:schemeClr val="accent1"/>
                          </a:solidFill>
                          <a:latin typeface="Meiryo UI" panose="020B0604030504040204" pitchFamily="50" charset="-128"/>
                          <a:ea typeface="Meiryo UI" panose="020B0604030504040204" pitchFamily="50" charset="-128"/>
                        </a:rPr>
                        <a:t>3</a:t>
                      </a:r>
                      <a:r>
                        <a:rPr lang="ja-JP" altLang="en-US" sz="1050" b="1" dirty="0">
                          <a:solidFill>
                            <a:schemeClr val="accent1"/>
                          </a:solidFill>
                          <a:latin typeface="Meiryo UI" panose="020B0604030504040204" pitchFamily="50" charset="-128"/>
                          <a:ea typeface="Meiryo UI" panose="020B0604030504040204" pitchFamily="50" charset="-128"/>
                        </a:rPr>
                        <a:t>回審議会：</a:t>
                      </a:r>
                      <a:r>
                        <a:rPr lang="en-US" altLang="ja-JP" sz="1050" b="1" dirty="0">
                          <a:solidFill>
                            <a:schemeClr val="accent1"/>
                          </a:solidFill>
                          <a:latin typeface="Meiryo UI" panose="020B0604030504040204" pitchFamily="50" charset="-128"/>
                          <a:ea typeface="Meiryo UI" panose="020B0604030504040204" pitchFamily="50" charset="-128"/>
                        </a:rPr>
                        <a:t>   </a:t>
                      </a:r>
                      <a:r>
                        <a:rPr lang="ja-JP" altLang="en-US" sz="1050" b="1" dirty="0">
                          <a:solidFill>
                            <a:schemeClr val="accent1"/>
                          </a:solidFill>
                          <a:latin typeface="Meiryo UI" panose="020B0604030504040204" pitchFamily="50" charset="-128"/>
                          <a:ea typeface="Meiryo UI" panose="020B0604030504040204" pitchFamily="50" charset="-128"/>
                        </a:rPr>
                        <a:t>答申</a:t>
                      </a:r>
                      <a:endParaRPr kumimoji="1" lang="en-US" altLang="ja-JP" sz="1050" b="1" dirty="0">
                        <a:solidFill>
                          <a:schemeClr val="accent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答申</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525172"/>
                  </a:ext>
                </a:extLst>
              </a:tr>
            </a:tbl>
          </a:graphicData>
        </a:graphic>
      </p:graphicFrame>
      <p:sp>
        <p:nvSpPr>
          <p:cNvPr id="9" name="Rectangle 2">
            <a:extLst>
              <a:ext uri="{FF2B5EF4-FFF2-40B4-BE49-F238E27FC236}">
                <a16:creationId xmlns:a16="http://schemas.microsoft.com/office/drawing/2014/main" id="{D9BAA162-F062-456E-B3BD-706058E64C4D}"/>
              </a:ext>
            </a:extLst>
          </p:cNvPr>
          <p:cNvSpPr>
            <a:spLocks noChangeArrowheads="1"/>
          </p:cNvSpPr>
          <p:nvPr/>
        </p:nvSpPr>
        <p:spPr bwMode="auto">
          <a:xfrm>
            <a:off x="4760" y="-86110"/>
            <a:ext cx="9139240" cy="521597"/>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0" name="正方形/長方形 4">
            <a:extLst>
              <a:ext uri="{FF2B5EF4-FFF2-40B4-BE49-F238E27FC236}">
                <a16:creationId xmlns:a16="http://schemas.microsoft.com/office/drawing/2014/main" id="{E51B5851-53D8-422B-8189-DE7B1A71B862}"/>
              </a:ext>
            </a:extLst>
          </p:cNvPr>
          <p:cNvSpPr>
            <a:spLocks noChangeArrowheads="1"/>
          </p:cNvSpPr>
          <p:nvPr/>
        </p:nvSpPr>
        <p:spPr bwMode="auto">
          <a:xfrm>
            <a:off x="104720" y="-34047"/>
            <a:ext cx="90392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600" b="1" dirty="0">
                <a:solidFill>
                  <a:schemeClr val="bg1"/>
                </a:solidFill>
                <a:latin typeface="Meiryo UI" panose="020B0604030504040204" pitchFamily="50" charset="-128"/>
                <a:ea typeface="Meiryo UI" panose="020B0604030504040204" pitchFamily="50" charset="-128"/>
              </a:rPr>
              <a:t>大阪府都市基盤施設維持管理技術審議会スケジュール　　　</a:t>
            </a:r>
            <a:r>
              <a:rPr lang="ja-JP" altLang="en-US" sz="1400" b="1" dirty="0">
                <a:solidFill>
                  <a:schemeClr val="bg1"/>
                </a:solidFill>
                <a:latin typeface="Meiryo UI" pitchFamily="50" charset="-128"/>
                <a:ea typeface="Meiryo UI" pitchFamily="50" charset="-128"/>
                <a:cs typeface="Meiryo UI" pitchFamily="50" charset="-128"/>
              </a:rPr>
              <a:t>資料１</a:t>
            </a:r>
            <a:endParaRPr lang="en-US" altLang="zh-TW" sz="1400" b="1" dirty="0">
              <a:solidFill>
                <a:schemeClr val="bg1"/>
              </a:solidFill>
              <a:latin typeface="Meiryo UI" panose="020B0604030504040204" pitchFamily="50" charset="-128"/>
              <a:ea typeface="Meiryo UI" panose="020B0604030504040204" pitchFamily="50" charset="-128"/>
            </a:endParaRPr>
          </a:p>
        </p:txBody>
      </p:sp>
      <p:sp>
        <p:nvSpPr>
          <p:cNvPr id="11" name="正方形/長方形 11">
            <a:extLst>
              <a:ext uri="{FF2B5EF4-FFF2-40B4-BE49-F238E27FC236}">
                <a16:creationId xmlns:a16="http://schemas.microsoft.com/office/drawing/2014/main" id="{792005CD-B7B3-439E-9142-3ACE2126DB14}"/>
              </a:ext>
            </a:extLst>
          </p:cNvPr>
          <p:cNvSpPr>
            <a:spLocks noChangeArrowheads="1"/>
          </p:cNvSpPr>
          <p:nvPr/>
        </p:nvSpPr>
        <p:spPr bwMode="auto">
          <a:xfrm>
            <a:off x="6978653" y="204805"/>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6CD2195D-8E0C-4418-B8C6-3952CEE4D0A5}"/>
              </a:ext>
            </a:extLst>
          </p:cNvPr>
          <p:cNvSpPr/>
          <p:nvPr/>
        </p:nvSpPr>
        <p:spPr>
          <a:xfrm>
            <a:off x="-317606" y="362091"/>
            <a:ext cx="4130040"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uFill>
                  <a:solidFill>
                    <a:srgbClr val="FF0000"/>
                  </a:solidFill>
                </a:uFill>
                <a:latin typeface="Meiryo UI" panose="020B0604030504040204" pitchFamily="50" charset="-128"/>
                <a:ea typeface="Meiryo UI" panose="020B0604030504040204" pitchFamily="50" charset="-128"/>
              </a:rPr>
              <a:t>〇審議会・全体検討部会スケジュール</a:t>
            </a:r>
          </a:p>
        </p:txBody>
      </p:sp>
      <p:sp>
        <p:nvSpPr>
          <p:cNvPr id="13" name="四角形: 角を丸くする 12">
            <a:extLst>
              <a:ext uri="{FF2B5EF4-FFF2-40B4-BE49-F238E27FC236}">
                <a16:creationId xmlns:a16="http://schemas.microsoft.com/office/drawing/2014/main" id="{EEC9D712-C342-47A7-BD6E-DCC9B00D362E}"/>
              </a:ext>
            </a:extLst>
          </p:cNvPr>
          <p:cNvSpPr/>
          <p:nvPr/>
        </p:nvSpPr>
        <p:spPr>
          <a:xfrm>
            <a:off x="-792480" y="4013036"/>
            <a:ext cx="4130040"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uFill>
                  <a:solidFill>
                    <a:srgbClr val="FF0000"/>
                  </a:solidFill>
                </a:uFill>
                <a:latin typeface="Meiryo UI" panose="020B0604030504040204" pitchFamily="50" charset="-128"/>
                <a:ea typeface="Meiryo UI" panose="020B0604030504040204" pitchFamily="50" charset="-128"/>
              </a:rPr>
              <a:t>〇設備部会スケジュール</a:t>
            </a:r>
          </a:p>
        </p:txBody>
      </p:sp>
    </p:spTree>
    <p:extLst>
      <p:ext uri="{BB962C8B-B14F-4D97-AF65-F5344CB8AC3E}">
        <p14:creationId xmlns:p14="http://schemas.microsoft.com/office/powerpoint/2010/main" val="4227184425"/>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6" ma:contentTypeDescription="新しいドキュメントを作成します。" ma:contentTypeScope="" ma:versionID="910b726549f5ea5c5b0da533c2bfbdae">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bb2c7f2645d668397f7db443c4d8a8c5"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2.xml><?xml version="1.0" encoding="utf-8"?>
<ds:datastoreItem xmlns:ds="http://schemas.openxmlformats.org/officeDocument/2006/customXml" ds:itemID="{123580F3-5003-4643-A841-F6D2432542D8}">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4e21aece-359b-4e6f-8f54-c70e1e237c6a"/>
    <ds:schemaRef ds:uri="http://schemas.microsoft.com/sharepoint/v3"/>
    <ds:schemaRef ds:uri="http://purl.org/dc/dcmitype/"/>
    <ds:schemaRef ds:uri="http://purl.org/dc/terms/"/>
  </ds:schemaRefs>
</ds:datastoreItem>
</file>

<file path=customXml/itemProps3.xml><?xml version="1.0" encoding="utf-8"?>
<ds:datastoreItem xmlns:ds="http://schemas.openxmlformats.org/officeDocument/2006/customXml" ds:itemID="{B2C5813E-1C81-4EFF-B904-B6AAB45CDAED}"/>
</file>

<file path=docProps/app.xml><?xml version="1.0" encoding="utf-8"?>
<Properties xmlns="http://schemas.openxmlformats.org/officeDocument/2006/extended-properties" xmlns:vt="http://schemas.openxmlformats.org/officeDocument/2006/docPropsVTypes">
  <Template>Slipstream</Template>
  <TotalTime>19820</TotalTime>
  <Words>659</Words>
  <Application>Microsoft Office PowerPoint</Application>
  <PresentationFormat>画面に合わせる (4:3)</PresentationFormat>
  <Paragraphs>93</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Arial</vt:lpstr>
      <vt:lpstr>Calibri</vt:lpstr>
      <vt:lpstr>Georgia</vt:lpstr>
      <vt:lpstr>Trebuchet MS</vt:lpstr>
      <vt:lpstr>Wingdings</vt:lpstr>
      <vt:lpstr>スリップストリーム</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寧啓 田村</cp:lastModifiedBy>
  <cp:revision>713</cp:revision>
  <cp:lastPrinted>2024-06-18T01:31:47Z</cp:lastPrinted>
  <dcterms:created xsi:type="dcterms:W3CDTF">2013-06-19T04:48:16Z</dcterms:created>
  <dcterms:modified xsi:type="dcterms:W3CDTF">2024-06-30T12:36:01Z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