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1208" r:id="rId6"/>
    <p:sldId id="1215" r:id="rId7"/>
    <p:sldId id="1302" r:id="rId8"/>
    <p:sldId id="1303" r:id="rId9"/>
    <p:sldId id="1301" r:id="rId10"/>
    <p:sldId id="1309" r:id="rId11"/>
    <p:sldId id="1311" r:id="rId12"/>
    <p:sldId id="1308" r:id="rId13"/>
    <p:sldId id="1312" r:id="rId14"/>
    <p:sldId id="1652" r:id="rId15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EDE72C1-AC94-4EFC-AA8E-21506F1C2F27}">
          <p14:sldIdLst>
            <p14:sldId id="1208"/>
            <p14:sldId id="1215"/>
            <p14:sldId id="1302"/>
            <p14:sldId id="1303"/>
            <p14:sldId id="1301"/>
            <p14:sldId id="1309"/>
            <p14:sldId id="1311"/>
            <p14:sldId id="1308"/>
            <p14:sldId id="1312"/>
            <p14:sldId id="16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　智也" initials="川崎　智也" lastIdx="32" clrIdx="0">
    <p:extLst>
      <p:ext uri="{19B8F6BF-5375-455C-9EA6-DF929625EA0E}">
        <p15:presenceInfo xmlns:p15="http://schemas.microsoft.com/office/powerpoint/2012/main" userId="S::KawasakiTo@lan.pref.osaka.jp::ac20898f-31f7-43dc-a338-5a251daa840d" providerId="AD"/>
      </p:ext>
    </p:extLst>
  </p:cmAuthor>
  <p:cmAuthor id="2" name="Misaki Kira(吉良　美咲)" initials="美吉" lastIdx="11" clrIdx="1">
    <p:extLst>
      <p:ext uri="{19B8F6BF-5375-455C-9EA6-DF929625EA0E}">
        <p15:presenceInfo xmlns:p15="http://schemas.microsoft.com/office/powerpoint/2012/main" userId="S::a8109@n-koei.co.jp::6c03237f-84d9-4ec8-87b1-1a2bbe98347a" providerId="AD"/>
      </p:ext>
    </p:extLst>
  </p:cmAuthor>
  <p:cmAuthor id="3" name="Akari Suzuki(鈴木　彩莉)" initials="彩鈴" lastIdx="10" clrIdx="2">
    <p:extLst>
      <p:ext uri="{19B8F6BF-5375-455C-9EA6-DF929625EA0E}">
        <p15:presenceInfo xmlns:p15="http://schemas.microsoft.com/office/powerpoint/2012/main" userId="S::a8882@n-koei.co.jp::93a08ebf-c7a1-4401-bd86-7755db2e3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FFFFFF"/>
    <a:srgbClr val="FFCCFF"/>
    <a:srgbClr val="E2EFDA"/>
    <a:srgbClr val="FFFF99"/>
    <a:srgbClr val="FFFFCC"/>
    <a:srgbClr val="FFCC66"/>
    <a:srgbClr val="4F81B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A4626-285D-458B-ACD9-92C851BA15AB}" v="1" dt="2024-05-23T04:46:46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北村　祐介" userId="S::kitamurays@lan.pref.osaka.jp::741688bf-a28f-478c-95d7-948111fd9862" providerId="AD" clId="Web-{F3FA4626-285D-458B-ACD9-92C851BA15AB}"/>
    <pc:docChg chg="delSld">
      <pc:chgData name="北村　祐介" userId="S::kitamurays@lan.pref.osaka.jp::741688bf-a28f-478c-95d7-948111fd9862" providerId="AD" clId="Web-{F3FA4626-285D-458B-ACD9-92C851BA15AB}" dt="2024-05-23T04:46:46.687" v="0"/>
      <pc:docMkLst>
        <pc:docMk/>
      </pc:docMkLst>
      <pc:sldChg chg="del">
        <pc:chgData name="北村　祐介" userId="S::kitamurays@lan.pref.osaka.jp::741688bf-a28f-478c-95d7-948111fd9862" providerId="AD" clId="Web-{F3FA4626-285D-458B-ACD9-92C851BA15AB}" dt="2024-05-23T04:46:46.687" v="0"/>
        <pc:sldMkLst>
          <pc:docMk/>
          <pc:sldMk cId="3910707448" sldId="12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4DE4DCB-8404-F07D-CBEE-98C969467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A6A10C-F1BC-0222-EB9B-CCAEB51B59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3C3124-5547-4232-8843-7ED10DAEBC8D}" type="datetimeFigureOut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58476AE-B3FF-9A2A-2A08-286AA9068F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E8F4F2B-1B0C-4975-7FEA-DC127DF49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6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33F950-4AC7-8CBF-A2B9-19559A243E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7E41A2-CF1A-2138-BE55-4418322BE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F291AB-A61E-4810-9005-833F701721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27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18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49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84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829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66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15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786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06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5670FA-D282-9AAA-57F0-7D7FCA90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B433-0850-4C30-86C9-92F1B9847C76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62049-CF00-A780-7746-89CAA7E8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A2FAF5-EA77-1F01-EBBF-650CACBE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A487-71F3-4D0D-B4CF-FC113D8A2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776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1509E0-2724-EC2E-A416-60F89F01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CDC1-B5EF-44C3-BD21-7D59F2F99E81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FEE748-14C4-47C9-1725-01490E1E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064BC4-C5A9-8777-051F-96CAA03B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3A81-B687-4193-9AF0-07B65A01A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380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4141EF-1F0B-30DD-C31F-C8EDBCE6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3E5E-7F34-48CC-9CB7-169B4B68838F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F72300-E7E4-4670-32F0-6392E6D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BA28F8-576E-EDEA-2379-D17EEA2B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4E8B-4D29-4894-80E8-9CC0AAFD7B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41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D54E69-E3AE-5EDB-5B39-FC2E6C31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2A6F-1A01-4FD2-9FDE-5A34BF108C3E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C42A12-2877-494B-37EA-7ECA17E5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53007A-E8A2-31B2-9C02-1D73AF05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430-3252-479E-A236-4BFB50326D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93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5D6B43-0348-8AFD-C3C6-0139D4D7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628B-1958-4C8E-A4FD-E5FD73B9A5E1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182F04-5E9C-86D6-9981-44218076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7B2A11-F02B-B690-9608-4F26DE69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3F35-4CB7-4667-918C-E2A7EE04C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497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D8663C8-15B6-94BA-F15C-F5B12D23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8BF6-DDDD-46FB-A836-AFEB357049C0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E8191D0-2930-171B-AC87-E53A7D41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EE559E5D-077E-D750-572B-CFCE33B4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F548-887D-4A01-A8CD-54ED8D58FA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99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D585C62-34A4-9942-EEC5-883EAAB5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B61A-10A5-406E-BAAB-1CB7BF484101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EA22F04-2F38-A5D7-3E0D-722FEF5F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663619-0A66-E7FF-C0F5-CB3B7C9B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F459-450F-4125-A52C-4DBF783E63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139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7E25270E-2FC4-35C1-A243-1D059AF0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0D9B-2DFB-453B-9E66-71EA59E71A0E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1A74775-4C58-2FE5-D89F-D261E79D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C0865F17-5CA8-DDB3-1A86-8577AB09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B1242370-49B6-497A-A9CB-F1C57C2E283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069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3CC80A71-F3E8-016F-AD51-520D13D5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3A5E-8BA7-4B95-A0FB-D075B7A3CDB3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A35F404-8A72-C872-7E19-474220D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7E634F6-CFEC-2CC5-EDDF-464F0829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ACFF681C-E49F-4E85-8694-E4DDC777B26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50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4CEA096E-DDA2-9AB7-135F-1A2BBEDF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3715-721F-4983-8706-A9184CDC5344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2FD0281-9651-2D8E-0150-10F7580D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5C14C71-9EBD-EFB1-96DD-1CD9A59F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D9F0-731D-47B3-8076-DD3BDD819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377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AA15732-57D6-F5CC-70A6-834228B4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19C1-7403-4048-B29C-1C5E4EA4A3F9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43BCDD4-F913-2B53-04AA-F5DDC01B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3749C99-281F-79E4-06AC-5AED96C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B3DF-4ED8-4BE4-A895-64D166A3C6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9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117CF7A8-F57F-0DF0-4ECB-0973A1A36A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2F267F18-809B-B9E5-E9DE-A5E963C466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B18025-9E5D-0B6F-107E-11030668A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15126C-C6B6-44CB-BD7E-AD1E11C93313}" type="datetime1">
              <a:rPr lang="ja-JP" altLang="en-US"/>
              <a:pPr>
                <a:defRPr/>
              </a:pPr>
              <a:t>2024/5/31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744BC-CB31-1877-BFEA-C22A5FE19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2F5D7-87CD-4988-AB1A-77EFB8E2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15B2F6-E8BA-49C2-A468-9CBE428CAC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5088"/>
            <a:ext cx="9144000" cy="175805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0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大阪府都市基盤施設</a:t>
            </a:r>
            <a:r>
              <a:rPr lang="ja-JP" altLang="en-US" sz="40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維持管理技術審議会</a:t>
            </a:r>
            <a:br>
              <a:rPr kumimoji="1" lang="en-US" altLang="ja-JP" sz="40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</a:b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第２回　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道路・橋梁等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部会</a:t>
            </a:r>
            <a:br>
              <a: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</a:br>
            <a:r>
              <a:rPr kumimoji="1" lang="ja-JP" altLang="en-US" sz="27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～</a:t>
            </a:r>
            <a:r>
              <a:rPr lang="ja-JP" altLang="en-US" sz="27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戦略的な維持管理の推進について～</a:t>
            </a:r>
            <a:endParaRPr kumimoji="1" lang="ja-JP" altLang="en-US" sz="27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50202" y="2072640"/>
            <a:ext cx="7203259" cy="3851505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（１）</a:t>
            </a:r>
            <a:r>
              <a:rPr lang="ja-JP" altLang="en-US" sz="1800" b="1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第</a:t>
            </a: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１</a:t>
            </a:r>
            <a:r>
              <a:rPr lang="ja-JP" altLang="en-US" sz="1800" b="1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回部会における課題認識</a:t>
            </a:r>
            <a:r>
              <a:rPr lang="ja-JP" altLang="en-US" sz="1800" b="1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・論点</a:t>
            </a:r>
            <a:endParaRPr lang="en-US" altLang="ja-JP" sz="1800" b="1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  <a:p>
            <a:pPr marL="0" indent="0">
              <a:lnSpc>
                <a:spcPts val="1700"/>
              </a:lnSpc>
              <a:spcBef>
                <a:spcPts val="300"/>
              </a:spcBef>
              <a:buNone/>
            </a:pP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200"/>
              </a:lnSpc>
              <a:spcBef>
                <a:spcPts val="800"/>
              </a:spcBef>
              <a:buNone/>
            </a:pP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（２）主な論点に対する取組方針</a:t>
            </a:r>
            <a:r>
              <a:rPr lang="en-US" altLang="ja-JP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案</a:t>
            </a:r>
            <a:r>
              <a:rPr lang="en-US" altLang="ja-JP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</a:t>
            </a: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（街路樹）</a:t>
            </a:r>
            <a:endParaRPr lang="en-US" altLang="ja-JP" sz="18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spcBef>
                <a:spcPts val="300"/>
              </a:spcBef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１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現診断方法の妥当性について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700"/>
              </a:lnSpc>
              <a:spcBef>
                <a:spcPts val="300"/>
              </a:spcBef>
              <a:buNone/>
            </a:pP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700"/>
              </a:lnSpc>
              <a:spcBef>
                <a:spcPts val="300"/>
              </a:spcBef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２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樹木更新に対する交付金（グリーンインフラ）の活用</a:t>
            </a:r>
          </a:p>
          <a:p>
            <a:pPr marL="0" indent="0">
              <a:lnSpc>
                <a:spcPts val="1700"/>
              </a:lnSpc>
              <a:spcBef>
                <a:spcPts val="300"/>
              </a:spcBef>
              <a:buNone/>
            </a:pP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700"/>
              </a:lnSpc>
              <a:spcBef>
                <a:spcPts val="1200"/>
              </a:spcBef>
              <a:buNone/>
            </a:pP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（３）報告事項</a:t>
            </a:r>
            <a:endParaRPr lang="en-US" altLang="ja-JP" sz="1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700"/>
              </a:lnSpc>
              <a:spcBef>
                <a:spcPts val="1200"/>
              </a:spcBef>
              <a:buNone/>
            </a:pP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実証実験等を通した導入可否の検討等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700"/>
              </a:lnSpc>
              <a:spcBef>
                <a:spcPts val="1200"/>
              </a:spcBef>
              <a:buNone/>
            </a:pPr>
            <a:endParaRPr lang="en-US" altLang="ja-JP" sz="1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700"/>
              </a:lnSpc>
              <a:spcBef>
                <a:spcPts val="1200"/>
              </a:spcBef>
              <a:buNone/>
            </a:pP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（４）</a:t>
            </a:r>
            <a:r>
              <a:rPr lang="en-US" altLang="ja-JP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</a:t>
            </a:r>
            <a:r>
              <a:rPr lang="en-US" altLang="ja-JP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施設別調書（街路樹）</a:t>
            </a:r>
            <a:endParaRPr lang="en-US" altLang="ja-JP" sz="1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190456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道路・橋梁等</a:t>
            </a:r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部会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84174C18-1F04-4046-BDB6-6E21AD5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32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D513394-F50F-4135-992F-8D120C89B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0" b="23619"/>
          <a:stretch/>
        </p:blipFill>
        <p:spPr>
          <a:xfrm>
            <a:off x="7491102" y="1808223"/>
            <a:ext cx="1130506" cy="836746"/>
          </a:xfrm>
          <a:prstGeom prst="rect">
            <a:avLst/>
          </a:prstGeom>
        </p:spPr>
      </p:pic>
      <p:pic>
        <p:nvPicPr>
          <p:cNvPr id="1026" name="図 7">
            <a:extLst>
              <a:ext uri="{FF2B5EF4-FFF2-40B4-BE49-F238E27FC236}">
                <a16:creationId xmlns:a16="http://schemas.microsoft.com/office/drawing/2014/main" id="{98346D36-B4C1-422D-9090-8510F1A9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18045" r="3284" b="4123"/>
          <a:stretch>
            <a:fillRect/>
          </a:stretch>
        </p:blipFill>
        <p:spPr bwMode="auto">
          <a:xfrm>
            <a:off x="388534" y="2167854"/>
            <a:ext cx="2607049" cy="14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143">
            <a:extLst>
              <a:ext uri="{FF2B5EF4-FFF2-40B4-BE49-F238E27FC236}">
                <a16:creationId xmlns:a16="http://schemas.microsoft.com/office/drawing/2014/main" id="{6D69C426-EC68-7F1A-A9BE-D804B300C928}"/>
              </a:ext>
            </a:extLst>
          </p:cNvPr>
          <p:cNvSpPr/>
          <p:nvPr/>
        </p:nvSpPr>
        <p:spPr>
          <a:xfrm>
            <a:off x="110836" y="658732"/>
            <a:ext cx="3073410" cy="2955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400" b="1" kern="1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■現状</a:t>
            </a:r>
            <a:endParaRPr lang="en-US" altLang="ja-JP" sz="1400" b="1" kern="1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0" name="角丸四角形 143">
            <a:extLst>
              <a:ext uri="{FF2B5EF4-FFF2-40B4-BE49-F238E27FC236}">
                <a16:creationId xmlns:a16="http://schemas.microsoft.com/office/drawing/2014/main" id="{67C4C828-C336-84FF-2C06-4493F86C0432}"/>
              </a:ext>
            </a:extLst>
          </p:cNvPr>
          <p:cNvSpPr/>
          <p:nvPr/>
        </p:nvSpPr>
        <p:spPr>
          <a:xfrm>
            <a:off x="110835" y="894953"/>
            <a:ext cx="3184842" cy="5469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①施設数の推移</a:t>
            </a:r>
            <a:endParaRPr lang="en-US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令和元年度３月時点で、約８万本の中高木を管理</a:t>
            </a:r>
            <a:endParaRPr lang="en-US" altLang="ja-JP" sz="105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3" name="角丸四角形 143">
            <a:extLst>
              <a:ext uri="{FF2B5EF4-FFF2-40B4-BE49-F238E27FC236}">
                <a16:creationId xmlns:a16="http://schemas.microsoft.com/office/drawing/2014/main" id="{0A955CA2-78F4-C72C-B438-4B31373A2D9F}"/>
              </a:ext>
            </a:extLst>
          </p:cNvPr>
          <p:cNvSpPr/>
          <p:nvPr/>
        </p:nvSpPr>
        <p:spPr>
          <a:xfrm>
            <a:off x="105931" y="1290367"/>
            <a:ext cx="2607049" cy="632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②高齢化</a:t>
            </a:r>
            <a:endParaRPr lang="en-US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現状では</a:t>
            </a:r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50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年以上経過しているものが</a:t>
            </a:r>
            <a:endParaRPr lang="en-US" altLang="ja-JP" sz="105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が約７割を占める</a:t>
            </a:r>
            <a:endParaRPr lang="en-US" altLang="ja-JP" sz="105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→</a:t>
            </a:r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20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年後には約</a:t>
            </a:r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9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割まで増加する見込み</a:t>
            </a:r>
            <a:endParaRPr lang="en-US" altLang="ja-JP" sz="105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F952B0D-6F36-AF52-8B68-395E8831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1429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0" tIns="45674" rIns="91350" bIns="45674" anchor="ctr"/>
          <a:lstStyle/>
          <a:p>
            <a:pPr>
              <a:defRPr/>
            </a:pPr>
            <a:endParaRPr lang="en-US" altLang="zh-TW" sz="28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78E7EF5-BAB7-E351-49F1-9A34FE2F459A}"/>
              </a:ext>
            </a:extLst>
          </p:cNvPr>
          <p:cNvSpPr/>
          <p:nvPr/>
        </p:nvSpPr>
        <p:spPr>
          <a:xfrm>
            <a:off x="105931" y="61913"/>
            <a:ext cx="73818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街路樹</a:t>
            </a:r>
            <a:endParaRPr lang="zh-TW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角丸四角形 143">
            <a:extLst>
              <a:ext uri="{FF2B5EF4-FFF2-40B4-BE49-F238E27FC236}">
                <a16:creationId xmlns:a16="http://schemas.microsoft.com/office/drawing/2014/main" id="{40D1D14B-6FCA-D295-1B7E-EE9AA9BD304A}"/>
              </a:ext>
            </a:extLst>
          </p:cNvPr>
          <p:cNvSpPr/>
          <p:nvPr/>
        </p:nvSpPr>
        <p:spPr>
          <a:xfrm>
            <a:off x="105933" y="3657192"/>
            <a:ext cx="4466068" cy="31388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ts val="1700"/>
              </a:lnSpc>
              <a:defRPr/>
            </a:pPr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■診断・評価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700"/>
              </a:lnSpc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700"/>
              </a:lnSpc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700"/>
              </a:lnSpc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lnSpc>
                <a:spcPts val="1700"/>
              </a:lnSpc>
              <a:defRPr/>
            </a:pPr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■管理水準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C3301586-B563-3125-9B85-1B42C6AB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255" y="1823952"/>
            <a:ext cx="520553" cy="123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樹皮欠損</a:t>
            </a:r>
            <a:endParaRPr lang="en-US" altLang="ja-JP" sz="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 143">
            <a:extLst>
              <a:ext uri="{FF2B5EF4-FFF2-40B4-BE49-F238E27FC236}">
                <a16:creationId xmlns:a16="http://schemas.microsoft.com/office/drawing/2014/main" id="{36ADBA2E-DD7B-AFD2-B38D-ED0F4A464B0B}"/>
              </a:ext>
            </a:extLst>
          </p:cNvPr>
          <p:cNvSpPr/>
          <p:nvPr/>
        </p:nvSpPr>
        <p:spPr>
          <a:xfrm>
            <a:off x="7325988" y="1579647"/>
            <a:ext cx="1707639" cy="3200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◆主な不具合</a:t>
            </a:r>
            <a:endParaRPr lang="en-US" altLang="ja-JP" sz="10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176EBB6C-BE33-4BDA-B550-B6F8D7E0AB83}"/>
              </a:ext>
            </a:extLst>
          </p:cNvPr>
          <p:cNvSpPr>
            <a:spLocks/>
          </p:cNvSpPr>
          <p:nvPr/>
        </p:nvSpPr>
        <p:spPr bwMode="auto">
          <a:xfrm>
            <a:off x="687711" y="2228467"/>
            <a:ext cx="1435367" cy="93810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B112ADE9-E307-4C37-A804-EFE78227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97" y="1792071"/>
            <a:ext cx="1289132" cy="1809700"/>
          </a:xfrm>
          <a:prstGeom prst="rect">
            <a:avLst/>
          </a:prstGeom>
        </p:spPr>
      </p:pic>
      <p:sp>
        <p:nvSpPr>
          <p:cNvPr id="51" name="角丸四角形 143">
            <a:extLst>
              <a:ext uri="{FF2B5EF4-FFF2-40B4-BE49-F238E27FC236}">
                <a16:creationId xmlns:a16="http://schemas.microsoft.com/office/drawing/2014/main" id="{4A5FEBD0-7103-43DF-A759-2B8F0E5EA3B6}"/>
              </a:ext>
            </a:extLst>
          </p:cNvPr>
          <p:cNvSpPr/>
          <p:nvPr/>
        </p:nvSpPr>
        <p:spPr>
          <a:xfrm>
            <a:off x="5686767" y="1579647"/>
            <a:ext cx="1625975" cy="2613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◆１次簡易診断（カルテ）</a:t>
            </a:r>
            <a:endParaRPr lang="en-US" altLang="ja-JP" sz="10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55" name="角丸四角形 143">
            <a:extLst>
              <a:ext uri="{FF2B5EF4-FFF2-40B4-BE49-F238E27FC236}">
                <a16:creationId xmlns:a16="http://schemas.microsoft.com/office/drawing/2014/main" id="{A359805E-CE8B-4AC8-ABE7-5A80310BD067}"/>
              </a:ext>
            </a:extLst>
          </p:cNvPr>
          <p:cNvSpPr/>
          <p:nvPr/>
        </p:nvSpPr>
        <p:spPr>
          <a:xfrm>
            <a:off x="3250102" y="658731"/>
            <a:ext cx="5796772" cy="2955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■点検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21A90AD4-DB7D-4A14-9105-8860165312A6}"/>
              </a:ext>
            </a:extLst>
          </p:cNvPr>
          <p:cNvGrpSpPr/>
          <p:nvPr/>
        </p:nvGrpSpPr>
        <p:grpSpPr>
          <a:xfrm>
            <a:off x="3347834" y="1636795"/>
            <a:ext cx="2298175" cy="1924803"/>
            <a:chOff x="3468372" y="1777548"/>
            <a:chExt cx="2147157" cy="1784050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56F1641-2B15-497F-870E-0C455F880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211"/>
            <a:stretch/>
          </p:blipFill>
          <p:spPr>
            <a:xfrm>
              <a:off x="3468372" y="1777548"/>
              <a:ext cx="2147157" cy="1784050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9E7D25EE-FF5D-4065-98AB-C35FBF28C63D}"/>
                </a:ext>
              </a:extLst>
            </p:cNvPr>
            <p:cNvSpPr txBox="1"/>
            <p:nvPr/>
          </p:nvSpPr>
          <p:spPr>
            <a:xfrm>
              <a:off x="3791153" y="1956435"/>
              <a:ext cx="43223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樹木点検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17FC846-6E41-4D2C-9380-FBA8063107A1}"/>
                </a:ext>
              </a:extLst>
            </p:cNvPr>
            <p:cNvSpPr txBox="1"/>
            <p:nvPr/>
          </p:nvSpPr>
          <p:spPr>
            <a:xfrm>
              <a:off x="3789248" y="2400300"/>
              <a:ext cx="43223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外観診断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D43C4AC-86EE-4E4A-8F1F-EABA3CC6CB3E}"/>
                </a:ext>
              </a:extLst>
            </p:cNvPr>
            <p:cNvSpPr txBox="1"/>
            <p:nvPr/>
          </p:nvSpPr>
          <p:spPr>
            <a:xfrm>
              <a:off x="3796868" y="2857625"/>
              <a:ext cx="43223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機器診断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C22A2C9-B451-4541-8CD3-6B797C6C468D}"/>
              </a:ext>
            </a:extLst>
          </p:cNvPr>
          <p:cNvSpPr txBox="1"/>
          <p:nvPr/>
        </p:nvSpPr>
        <p:spPr>
          <a:xfrm>
            <a:off x="3225609" y="903731"/>
            <a:ext cx="59755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・街路樹点検は、樹木の成長と植栽場所の環境が経年的に変化するため、これらの変化にあわせて定期的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に調査（樹木点検、外観診断、機器診断）を行う必要があり、５年に一度の頻度を基本として実施する。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・倒木･枝折れ事故に対する危険度を詳細に把握するため、１次点検で不具合のあった樹木は、樹木医等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の専門家による診断（健全度調査等）を実施する。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9FA2E70-AD39-479D-B43A-46153BEEA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102" y="2715298"/>
            <a:ext cx="1130506" cy="860662"/>
          </a:xfrm>
          <a:prstGeom prst="rect">
            <a:avLst/>
          </a:prstGeom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622C5502-D7CD-4DC4-AF3A-A08AEDD8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035" y="2737159"/>
            <a:ext cx="520553" cy="123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枯死木</a:t>
            </a:r>
            <a:endParaRPr lang="en-US" altLang="ja-JP" sz="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411AE3D-84A8-4CAD-BFC6-486B74B8FFFC}"/>
              </a:ext>
            </a:extLst>
          </p:cNvPr>
          <p:cNvSpPr txBox="1"/>
          <p:nvPr/>
        </p:nvSpPr>
        <p:spPr>
          <a:xfrm>
            <a:off x="218446" y="3889803"/>
            <a:ext cx="45626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・業務委託時の点検、診断・評価の技術者について必要な資格を以下に示す。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C7489C33-FE4C-48E8-AC37-235FE90C7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11" y="4131965"/>
            <a:ext cx="3493381" cy="43031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5EEE52-9EDF-4711-A75C-6DBAC4704130}"/>
              </a:ext>
            </a:extLst>
          </p:cNvPr>
          <p:cNvSpPr txBox="1"/>
          <p:nvPr/>
        </p:nvSpPr>
        <p:spPr>
          <a:xfrm>
            <a:off x="164796" y="4757271"/>
            <a:ext cx="448484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・街路樹は、定期点検で不具合（枝・幹の欠損、キノコ／腐朽／亀裂／病害虫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などの発生）が確認された時点で速やかに対応を行うこととする。このため「不具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合なし」を目標管理水準とする。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143">
            <a:extLst>
              <a:ext uri="{FF2B5EF4-FFF2-40B4-BE49-F238E27FC236}">
                <a16:creationId xmlns:a16="http://schemas.microsoft.com/office/drawing/2014/main" id="{D86FC3F6-8477-40BB-A666-FE468F09FDFA}"/>
              </a:ext>
            </a:extLst>
          </p:cNvPr>
          <p:cNvSpPr/>
          <p:nvPr/>
        </p:nvSpPr>
        <p:spPr>
          <a:xfrm>
            <a:off x="4630864" y="3657192"/>
            <a:ext cx="4416010" cy="31388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■補足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05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・「都市樹木再生指針（案）（令和</a:t>
            </a:r>
            <a:r>
              <a:rPr lang="en-US" altLang="ja-JP" sz="105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</a:t>
            </a:r>
            <a:r>
              <a:rPr lang="ja-JP" altLang="en-US" sz="105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年</a:t>
            </a:r>
            <a:r>
              <a:rPr lang="en-US" altLang="ja-JP" sz="105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</a:t>
            </a:r>
            <a:r>
              <a:rPr lang="ja-JP" altLang="en-US" sz="105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月）」に基づく樹木更新の実施</a:t>
            </a:r>
            <a:endParaRPr lang="en-US" altLang="ja-JP" sz="105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algn="just">
              <a:defRPr/>
            </a:pPr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F315462-942A-47C1-AD5A-08F80322F2E5}"/>
              </a:ext>
            </a:extLst>
          </p:cNvPr>
          <p:cNvSpPr txBox="1"/>
          <p:nvPr/>
        </p:nvSpPr>
        <p:spPr>
          <a:xfrm>
            <a:off x="105931" y="5262254"/>
            <a:ext cx="45750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■重点化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・倒木や枝折れによって障害を起こす可能性の高い樹高５ｍ以上の高木を対象とし、特に木材腐朽菌に侵されやすく、倒木が発生しやすいと考えられる樹種</a:t>
            </a:r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１及び、府道街路樹において既に倒木の発生を起こしている樹種</a:t>
            </a:r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２について重点的</a:t>
            </a:r>
            <a:endParaRPr lang="en-US" altLang="ja-JP" sz="105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な維持管理を行う。</a:t>
            </a:r>
          </a:p>
          <a:p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１対象樹種</a:t>
            </a:r>
          </a:p>
          <a:p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エンジュ、ケヤキ、桜類、シダレヤナギ、ニセアカシア、プラタナス、ポプラ類、ユリノキ</a:t>
            </a:r>
          </a:p>
          <a:p>
            <a:r>
              <a:rPr lang="en-US" altLang="ja-JP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※</a:t>
            </a:r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２対象樹種</a:t>
            </a:r>
          </a:p>
          <a:p>
            <a:r>
              <a:rPr lang="ja-JP" altLang="en-US" sz="105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ヤマモモ、シラカシ</a:t>
            </a:r>
            <a:endParaRPr lang="en-US" altLang="ja-JP" sz="1400" b="1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F73E6F9-843C-4E49-9606-D8D336BB71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834" y="5111184"/>
            <a:ext cx="1373262" cy="166218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FC99567-E3A1-4CC5-8AE7-3153A29612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905" y="5139037"/>
            <a:ext cx="1373261" cy="165244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78CAFDC0-5FCF-4D7C-B803-C34332BAD8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0401" y="5144999"/>
            <a:ext cx="1362741" cy="129662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175591-7CE7-482B-A42D-D85D926F7DDB}"/>
              </a:ext>
            </a:extLst>
          </p:cNvPr>
          <p:cNvSpPr txBox="1"/>
          <p:nvPr/>
        </p:nvSpPr>
        <p:spPr>
          <a:xfrm>
            <a:off x="4630864" y="4090540"/>
            <a:ext cx="448484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 プラン１：老木化した樹木の計画的な植替え（樹木更新）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・大径木化、老木化した樹木の計画的な更新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 プラン２：高密度化した樹木の植栽間隔の見直し（高木の間引き）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・樹木の間伐を行い、植栽間隔の見直しを実施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 プラン３：植栽環境が確保できない樹木の配植の見直し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高木→低木、撤去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    　・樹種変更、高木から低木植栽への配植の見直し、樹木の撤去</a:t>
            </a:r>
          </a:p>
        </p:txBody>
      </p:sp>
    </p:spTree>
    <p:extLst>
      <p:ext uri="{BB962C8B-B14F-4D97-AF65-F5344CB8AC3E}">
        <p14:creationId xmlns:p14="http://schemas.microsoft.com/office/powerpoint/2010/main" val="381206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ACE58-8A22-C080-E7C7-54139BD27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8621EC1A-4848-EDBF-00D6-A6A572881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99044"/>
              </p:ext>
            </p:extLst>
          </p:nvPr>
        </p:nvGraphicFramePr>
        <p:xfrm>
          <a:off x="245659" y="948790"/>
          <a:ext cx="8613442" cy="581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011">
                  <a:extLst>
                    <a:ext uri="{9D8B030D-6E8A-4147-A177-3AD203B41FA5}">
                      <a16:colId xmlns:a16="http://schemas.microsoft.com/office/drawing/2014/main" val="2528875054"/>
                    </a:ext>
                  </a:extLst>
                </a:gridCol>
                <a:gridCol w="2874265">
                  <a:extLst>
                    <a:ext uri="{9D8B030D-6E8A-4147-A177-3AD203B41FA5}">
                      <a16:colId xmlns:a16="http://schemas.microsoft.com/office/drawing/2014/main" val="2068614768"/>
                    </a:ext>
                  </a:extLst>
                </a:gridCol>
                <a:gridCol w="1748446">
                  <a:extLst>
                    <a:ext uri="{9D8B030D-6E8A-4147-A177-3AD203B41FA5}">
                      <a16:colId xmlns:a16="http://schemas.microsoft.com/office/drawing/2014/main" val="2687680640"/>
                    </a:ext>
                  </a:extLst>
                </a:gridCol>
                <a:gridCol w="2692720">
                  <a:extLst>
                    <a:ext uri="{9D8B030D-6E8A-4147-A177-3AD203B41FA5}">
                      <a16:colId xmlns:a16="http://schemas.microsoft.com/office/drawing/2014/main" val="2780177087"/>
                    </a:ext>
                  </a:extLst>
                </a:gridCol>
              </a:tblGrid>
              <a:tr h="2875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論点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改善の方向性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改善策の検討方針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0965"/>
                  </a:ext>
                </a:extLst>
              </a:tr>
              <a:tr h="11390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目標管理水準の最適化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・点検方法について、さらなる効率化を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検討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・人件費高騰、予算等により、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樹木更新に十分対応できていない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・診断業務の効率性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の向上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・予算の確保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・現診断方法の妥当性の確認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及び診断業務の効率化の検討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・樹木更新に対する交付金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グリーンインフラ）の活用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91816"/>
                  </a:ext>
                </a:extLst>
              </a:tr>
              <a:tr h="6901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点検データの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点検データは蓄積されているものの、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管理に十分活用されていない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データ電子化等による整理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各データの蓄積・運用サイクルの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確立方法を整理</a:t>
                      </a:r>
                    </a:p>
                    <a:p>
                      <a:pPr algn="ct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9333"/>
                  </a:ext>
                </a:extLst>
              </a:tr>
              <a:tr h="120237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更新の考え方・更新フローの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充実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―</a:t>
                      </a:r>
                      <a:endParaRPr kumimoji="1" lang="en-US" altLang="ja-JP" sz="14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（都市樹木再生指針により街路樹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更新の考え方等を整理済）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lvl="0" indent="0" algn="ctr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75648"/>
                  </a:ext>
                </a:extLst>
              </a:tr>
              <a:tr h="747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インフラ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新技術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診断業務の効率化のため、更なる新技術の活用が求められる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新技術の導入計画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（適用可否の検討）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実証実験等を通した導入可否の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86901"/>
                  </a:ext>
                </a:extLst>
              </a:tr>
              <a:tr h="76431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人材育成・技術継承の推進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今後の職員・技術者の減少が見込まれる中での体制・技術確保が必要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研修等による技術力強化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研修等による街路樹管理に関する知識・技術を習得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72311"/>
                  </a:ext>
                </a:extLst>
              </a:tr>
              <a:tr h="6327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地域、官民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まいど通報システムの十分な周知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周知による府民連携の強化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システムの更なる周知の検討等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8315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FDBDDB-CDA3-69BB-A282-EB9334B8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285" y="6492875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EF8D5D-3086-7DFF-E215-A27085F9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895907D6-5148-5C96-2D99-D17225B2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（１）第１回部会における課題認識・論点 －街路樹ー</a:t>
            </a:r>
            <a:endParaRPr lang="en-US" altLang="ja-JP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CE73F5D-B8C7-D094-3E42-C04A5B9C43D0}"/>
              </a:ext>
            </a:extLst>
          </p:cNvPr>
          <p:cNvSpPr/>
          <p:nvPr/>
        </p:nvSpPr>
        <p:spPr>
          <a:xfrm>
            <a:off x="6159625" y="1916350"/>
            <a:ext cx="2690076" cy="552314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9CA9E5B-E176-DA12-DA72-2CA239CA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6588"/>
            <a:ext cx="88021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ja-JP" altLang="en-US" sz="16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◇課題認識・論点 </a:t>
            </a:r>
            <a:r>
              <a:rPr lang="en-US" altLang="ja-JP" sz="16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–</a:t>
            </a:r>
            <a:r>
              <a:rPr lang="ja-JP" altLang="en-US" sz="16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街路樹</a:t>
            </a:r>
            <a:r>
              <a:rPr lang="en-US" altLang="ja-JP" sz="16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-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1DEBE96-1AA2-4E23-B9CA-D24854C4773F}"/>
              </a:ext>
            </a:extLst>
          </p:cNvPr>
          <p:cNvGrpSpPr/>
          <p:nvPr/>
        </p:nvGrpSpPr>
        <p:grpSpPr>
          <a:xfrm>
            <a:off x="4421206" y="6540495"/>
            <a:ext cx="4428495" cy="307777"/>
            <a:chOff x="3962399" y="587610"/>
            <a:chExt cx="4428495" cy="307777"/>
          </a:xfrm>
        </p:grpSpPr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86952038-801F-4FD6-A830-9B9EDA485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399" y="587610"/>
              <a:ext cx="442849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ts val="600"/>
                </a:spcBef>
              </a:pPr>
              <a:r>
                <a:rPr lang="ja-JP" altLang="en-US" sz="1400" dirty="0">
                  <a:solidFill>
                    <a:srgbClr val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Meiryo UI" panose="020B0604030504040204" pitchFamily="50" charset="-128"/>
                </a:rPr>
                <a:t>計画改定に向けた論点　　　　報告事項</a:t>
              </a:r>
              <a:endParaRPr lang="en-US" altLang="ja-JP" sz="14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8DDB557C-58E8-48C4-9325-9CBBAC590A23}"/>
                </a:ext>
              </a:extLst>
            </p:cNvPr>
            <p:cNvSpPr/>
            <p:nvPr/>
          </p:nvSpPr>
          <p:spPr>
            <a:xfrm>
              <a:off x="7028536" y="661858"/>
              <a:ext cx="434443" cy="180000"/>
            </a:xfrm>
            <a:prstGeom prst="rect">
              <a:avLst/>
            </a:prstGeom>
            <a:solidFill>
              <a:srgbClr val="00B050">
                <a:alpha val="1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2BD8A95F-7FA5-4633-A1B5-7843D4D2E7CE}"/>
                </a:ext>
              </a:extLst>
            </p:cNvPr>
            <p:cNvSpPr/>
            <p:nvPr/>
          </p:nvSpPr>
          <p:spPr>
            <a:xfrm>
              <a:off x="4534713" y="656683"/>
              <a:ext cx="434443" cy="18000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457C949-18CD-4436-9EC5-69B95B8DA202}"/>
              </a:ext>
            </a:extLst>
          </p:cNvPr>
          <p:cNvSpPr/>
          <p:nvPr/>
        </p:nvSpPr>
        <p:spPr>
          <a:xfrm>
            <a:off x="6169025" y="4571604"/>
            <a:ext cx="2680730" cy="739697"/>
          </a:xfrm>
          <a:prstGeom prst="rect">
            <a:avLst/>
          </a:prstGeom>
          <a:solidFill>
            <a:srgbClr val="00B050">
              <a:alpha val="1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C37E8DC-916B-4833-AA11-6D228D3F43FB}"/>
              </a:ext>
            </a:extLst>
          </p:cNvPr>
          <p:cNvSpPr/>
          <p:nvPr/>
        </p:nvSpPr>
        <p:spPr>
          <a:xfrm>
            <a:off x="6159625" y="1267802"/>
            <a:ext cx="2690076" cy="552314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66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742384" y="908720"/>
            <a:ext cx="7749766" cy="2707937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（２）主な論点に対する取組方針</a:t>
            </a:r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案</a:t>
            </a:r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（街路樹）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１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現診断方法の妥当性について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500"/>
              </a:lnSpc>
              <a:spcBef>
                <a:spcPts val="3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２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樹木更新に対する交付金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グリーンインフラ）の活用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0" indent="0">
              <a:lnSpc>
                <a:spcPts val="2500"/>
              </a:lnSpc>
              <a:spcBef>
                <a:spcPts val="3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190456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道路・橋梁等</a:t>
            </a:r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部会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84174C18-1F04-4046-BDB6-6E21AD5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90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正方形/長方形 22">
            <a:extLst>
              <a:ext uri="{FF2B5EF4-FFF2-40B4-BE49-F238E27FC236}">
                <a16:creationId xmlns:a16="http://schemas.microsoft.com/office/drawing/2014/main" id="{BC0F139A-EA29-1B20-0A9C-80E778A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" y="60325"/>
            <a:ext cx="8184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１</a:t>
            </a:r>
            <a:r>
              <a:rPr lang="en-US" altLang="ja-JP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現診断方法の妥当性について</a:t>
            </a:r>
          </a:p>
          <a:p>
            <a:endParaRPr lang="ja-JP" altLang="en-US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72" y="1223223"/>
            <a:ext cx="8547036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（点検対象）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・対象：全中高木　約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80,000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本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・点検頻度：１回／５年　（第２期：Ｒ２～Ｒ６年度）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・府職員や維持管理委託業者による点検と併せて、専門家による診断を実施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00F9168F-D0E0-A621-D8FA-16EA1F01B91D}"/>
              </a:ext>
            </a:extLst>
          </p:cNvPr>
          <p:cNvSpPr txBox="1">
            <a:spLocks/>
          </p:cNvSpPr>
          <p:nvPr/>
        </p:nvSpPr>
        <p:spPr>
          <a:xfrm>
            <a:off x="138190" y="692500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点検・診断の取組状況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97461C53-2FD1-98F3-DF0F-CD0F22CA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198" y="4757300"/>
            <a:ext cx="1656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街路樹診断の状況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外観診断">
            <a:extLst>
              <a:ext uri="{FF2B5EF4-FFF2-40B4-BE49-F238E27FC236}">
                <a16:creationId xmlns:a16="http://schemas.microsoft.com/office/drawing/2014/main" id="{22ABA976-0944-4070-97EC-0BE6AF339D2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720" y="5053016"/>
            <a:ext cx="1849930" cy="126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77ECF7A-4515-4555-B6D4-CD1B01990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57" y="5074162"/>
            <a:ext cx="1656157" cy="124211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4F535F9-BCEE-458F-B717-26C4BF018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11"/>
          <a:stretch/>
        </p:blipFill>
        <p:spPr>
          <a:xfrm>
            <a:off x="804428" y="3248545"/>
            <a:ext cx="3767572" cy="313043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E6F4EE-282B-4342-A56B-FC1D62C1A413}"/>
              </a:ext>
            </a:extLst>
          </p:cNvPr>
          <p:cNvSpPr txBox="1"/>
          <p:nvPr/>
        </p:nvSpPr>
        <p:spPr>
          <a:xfrm>
            <a:off x="1818280" y="33852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0DA258-DE8D-4691-80D9-F1F86AD91177}"/>
              </a:ext>
            </a:extLst>
          </p:cNvPr>
          <p:cNvSpPr txBox="1"/>
          <p:nvPr/>
        </p:nvSpPr>
        <p:spPr>
          <a:xfrm>
            <a:off x="1818280" y="496715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18FF30-59BD-4A03-98CE-D1FA18AA62C2}"/>
              </a:ext>
            </a:extLst>
          </p:cNvPr>
          <p:cNvSpPr txBox="1"/>
          <p:nvPr/>
        </p:nvSpPr>
        <p:spPr>
          <a:xfrm>
            <a:off x="646486" y="6437428"/>
            <a:ext cx="6598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　</a:t>
            </a:r>
            <a:r>
              <a:rPr lang="en-US" altLang="ja-JP" sz="1050" dirty="0"/>
              <a:t>※</a:t>
            </a:r>
            <a:r>
              <a:rPr lang="ja-JP" altLang="en-US" sz="1050" dirty="0"/>
              <a:t>　令和３年度 街路樹診断等マニュアル（東京都建設局）では、</a:t>
            </a:r>
            <a:endParaRPr lang="en-US" altLang="ja-JP" sz="1050" dirty="0"/>
          </a:p>
          <a:p>
            <a:r>
              <a:rPr lang="ja-JP" altLang="en-US" sz="1050" dirty="0"/>
              <a:t>　</a:t>
            </a:r>
            <a:r>
              <a:rPr lang="en-US" altLang="ja-JP" sz="1050" dirty="0"/>
              <a:t> </a:t>
            </a:r>
            <a:r>
              <a:rPr lang="ja-JP" altLang="en-US" sz="1050" dirty="0"/>
              <a:t>　　１次：「簡易診断」を「樹木点検」、</a:t>
            </a:r>
            <a:r>
              <a:rPr kumimoji="1" lang="ja-JP" altLang="en-US" sz="1050" dirty="0"/>
              <a:t>２次：「初期診断」を「外観診断」、３次：「精密診断」を「機器診断」</a:t>
            </a:r>
            <a:r>
              <a:rPr lang="ja-JP" altLang="en-US" sz="1050" dirty="0"/>
              <a:t>としている。</a:t>
            </a:r>
            <a:endParaRPr kumimoji="1" lang="en-US" altLang="ja-JP" sz="1050" dirty="0"/>
          </a:p>
        </p:txBody>
      </p:sp>
      <p:sp>
        <p:nvSpPr>
          <p:cNvPr id="27" name="スライド番号プレースホルダー 2">
            <a:extLst>
              <a:ext uri="{FF2B5EF4-FFF2-40B4-BE49-F238E27FC236}">
                <a16:creationId xmlns:a16="http://schemas.microsoft.com/office/drawing/2014/main" id="{84174C18-1F04-4046-BDB6-6E21AD5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92963"/>
            <a:ext cx="72008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cs typeface="Meiryo UI" panose="020B0604030504040204" pitchFamily="50" charset="-128"/>
              </a:rPr>
              <a:t>4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DE6F4EE-282B-4342-A56B-FC1D62C1A413}"/>
              </a:ext>
            </a:extLst>
          </p:cNvPr>
          <p:cNvSpPr txBox="1"/>
          <p:nvPr/>
        </p:nvSpPr>
        <p:spPr>
          <a:xfrm>
            <a:off x="1818280" y="41561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endParaRPr kumimoji="1" lang="ja-JP" altLang="en-US" sz="14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83B7E25-2FD3-4551-A8C2-AE5FA581609C}"/>
              </a:ext>
            </a:extLst>
          </p:cNvPr>
          <p:cNvSpPr/>
          <p:nvPr/>
        </p:nvSpPr>
        <p:spPr>
          <a:xfrm>
            <a:off x="646486" y="2823432"/>
            <a:ext cx="2495725" cy="346997"/>
          </a:xfrm>
          <a:prstGeom prst="roundRect">
            <a:avLst/>
          </a:prstGeom>
          <a:solidFill>
            <a:srgbClr val="CCEC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街路樹定期点検・対処フロー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F64913E-E8A7-4BB7-97BF-007354AC854E}"/>
              </a:ext>
            </a:extLst>
          </p:cNvPr>
          <p:cNvSpPr/>
          <p:nvPr/>
        </p:nvSpPr>
        <p:spPr>
          <a:xfrm>
            <a:off x="4977590" y="2823431"/>
            <a:ext cx="1708964" cy="346997"/>
          </a:xfrm>
          <a:prstGeom prst="roundRect">
            <a:avLst/>
          </a:prstGeom>
          <a:solidFill>
            <a:srgbClr val="CCEC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目標管理水準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B91180F7-D450-4DAF-9DCC-4AEEF3B9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823" y="3372636"/>
            <a:ext cx="4087514" cy="30777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None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・定期点検で、不具合が認された時点で速やかに対応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AD967AC3-8618-4FEA-A464-92EC6ADFAD5E}"/>
              </a:ext>
            </a:extLst>
          </p:cNvPr>
          <p:cNvSpPr/>
          <p:nvPr/>
        </p:nvSpPr>
        <p:spPr>
          <a:xfrm>
            <a:off x="6611231" y="3752449"/>
            <a:ext cx="467448" cy="157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E7AB40F2-024A-42A6-B946-DAE4AB53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993" y="3987852"/>
            <a:ext cx="4087514" cy="30777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None/>
            </a:pP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「不具合なし」を目標管理水準とする</a:t>
            </a:r>
            <a:endParaRPr lang="en-US" altLang="ja-JP" sz="14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22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8BB7-3184-B285-250B-AE7DAE84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F757A9F-2EF7-ECF5-6FCB-16539F4E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BC0F139A-EA29-1B20-0A9C-80E778A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" y="60325"/>
            <a:ext cx="8184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１</a:t>
            </a:r>
            <a:r>
              <a:rPr lang="en-US" altLang="ja-JP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現診断方法の妥当性について</a:t>
            </a:r>
          </a:p>
          <a:p>
            <a:endParaRPr lang="ja-JP" altLang="en-US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96" y="1294690"/>
            <a:ext cx="853971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計画的に点検を進めており、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R6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年度末で、対象樹木を全て終了する見込み</a:t>
            </a:r>
          </a:p>
          <a:p>
            <a:pPr marL="285750" indent="-285750" eaLnBrk="1" hangingPunct="1">
              <a:spcBef>
                <a:spcPts val="600"/>
              </a:spcBef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簡易診断については、直営点検や委託業者による点検も行いながら、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優先度に応じて、専門家による診断委託（樹木医）を実施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eaLnBrk="1" hangingPunct="1">
              <a:spcBef>
                <a:spcPts val="600"/>
              </a:spcBef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点検・診断の結果、危険と判断された樹木の剪定・伐採を順次実施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eaLnBrk="1" hangingPunct="1">
              <a:spcBef>
                <a:spcPts val="600"/>
              </a:spcBef>
            </a:pP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２～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５に倒木は発生していない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00F9168F-D0E0-A621-D8FA-16EA1F01B91D}"/>
              </a:ext>
            </a:extLst>
          </p:cNvPr>
          <p:cNvSpPr txBox="1">
            <a:spLocks/>
          </p:cNvSpPr>
          <p:nvPr/>
        </p:nvSpPr>
        <p:spPr>
          <a:xfrm>
            <a:off x="138190" y="692500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点検・診断状況及び対応実施状況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">
            <a:extLst>
              <a:ext uri="{FF2B5EF4-FFF2-40B4-BE49-F238E27FC236}">
                <a16:creationId xmlns:a16="http://schemas.microsoft.com/office/drawing/2014/main" id="{3EBD9B11-1078-45E8-817C-D3BC728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67" y="4403082"/>
            <a:ext cx="4631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街路樹定期点検・対応実施状況（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R5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年度末時点）</a:t>
            </a:r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5FA3462F-A648-4E58-A4C3-89AB3F58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538" y="4404582"/>
            <a:ext cx="3797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１次簡易診断　点検内訳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R5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末時点）</a:t>
            </a:r>
            <a:endParaRPr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67" y="3172654"/>
            <a:ext cx="85397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⇒</a:t>
            </a:r>
            <a:r>
              <a:rPr lang="ja-JP" altLang="en-US" sz="1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現点検・診断は妥当であると認識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⇒</a:t>
            </a:r>
            <a:r>
              <a:rPr lang="ja-JP" altLang="en-US" sz="1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しかし、予算的課題により、</a:t>
            </a:r>
            <a:endParaRPr lang="en-US" altLang="ja-JP" sz="18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sz="1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撤去後の樹木更新については、十分対応出来ていない状況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21" y="4711002"/>
            <a:ext cx="3205953" cy="21259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9" y="4738261"/>
            <a:ext cx="5307717" cy="1928284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73882E28-1FB4-4583-8AB7-0F0D9DB2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12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8BB7-3184-B285-250B-AE7DAE84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F757A9F-2EF7-ECF5-6FCB-16539F4E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BC0F139A-EA29-1B20-0A9C-80E778A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" y="60325"/>
            <a:ext cx="8184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２</a:t>
            </a:r>
            <a:r>
              <a:rPr lang="en-US" altLang="ja-JP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樹木更新に対する交付金</a:t>
            </a:r>
            <a:r>
              <a:rPr lang="en-US" altLang="ja-JP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グリーンインフラ）の活用</a:t>
            </a:r>
          </a:p>
          <a:p>
            <a:endParaRPr lang="ja-JP" altLang="en-US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00F9168F-D0E0-A621-D8FA-16EA1F01B91D}"/>
              </a:ext>
            </a:extLst>
          </p:cNvPr>
          <p:cNvSpPr txBox="1">
            <a:spLocks/>
          </p:cNvSpPr>
          <p:nvPr/>
        </p:nvSpPr>
        <p:spPr>
          <a:xfrm>
            <a:off x="138190" y="692500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交付金（グリーンインフラ活用型都市構築支援事業）を活用し推進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3EBD9B11-1078-45E8-817C-D3BC728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2" y="3798530"/>
            <a:ext cx="4760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街路樹更新の予算推移（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R5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年度末時点）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2" y="1337794"/>
            <a:ext cx="877376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「都市樹木再生指針（案）（令和２年３月）に基づく、日常点検及び樹木更新を実施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eaLnBrk="1" hangingPunct="1">
              <a:spcBef>
                <a:spcPts val="600"/>
              </a:spcBef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危険木撤去等の安全対策は実施出来ているものの、予算的課題により、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樹木更新（植替え）については、十分対応出来ていない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eaLnBrk="1" hangingPunct="1">
              <a:spcBef>
                <a:spcPts val="600"/>
              </a:spcBef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樹木更新の際には、根の生育のためにも、歩道舗装部分と一体となった整備が必要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eaLnBrk="1" hangingPunct="1">
              <a:spcBef>
                <a:spcPts val="600"/>
              </a:spcBef>
            </a:pP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19" y="3223130"/>
            <a:ext cx="8874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⇒交付金（グリーンインフラ活用型都市構築支援事業）を活用し推進していく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2440" b="2545"/>
          <a:stretch/>
        </p:blipFill>
        <p:spPr>
          <a:xfrm>
            <a:off x="4742505" y="4086813"/>
            <a:ext cx="3764887" cy="2729950"/>
          </a:xfrm>
          <a:prstGeom prst="rect">
            <a:avLst/>
          </a:prstGeom>
        </p:spPr>
      </p:pic>
      <p:sp>
        <p:nvSpPr>
          <p:cNvPr id="18" name="テキスト ボックス 4">
            <a:extLst>
              <a:ext uri="{FF2B5EF4-FFF2-40B4-BE49-F238E27FC236}">
                <a16:creationId xmlns:a16="http://schemas.microsoft.com/office/drawing/2014/main" id="{3EBD9B11-1078-45E8-817C-D3BC728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127" y="3798530"/>
            <a:ext cx="3276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交付金を活用した取組みイメージ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7E0F8A5-1E51-4896-9226-D472EC112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42" y="4228861"/>
            <a:ext cx="4319036" cy="2537293"/>
          </a:xfrm>
          <a:prstGeom prst="rect">
            <a:avLst/>
          </a:prstGeom>
        </p:spPr>
      </p:pic>
      <p:sp>
        <p:nvSpPr>
          <p:cNvPr id="15" name="テキスト ボックス 4">
            <a:extLst>
              <a:ext uri="{FF2B5EF4-FFF2-40B4-BE49-F238E27FC236}">
                <a16:creationId xmlns:a16="http://schemas.microsoft.com/office/drawing/2014/main" id="{3673B4C0-159A-442F-AC7F-840A24998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68" y="4362608"/>
            <a:ext cx="11456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（当初予算）</a:t>
            </a: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99E7F7F0-7FEB-4FDC-AE67-3034475E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19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97117" y="1273631"/>
            <a:ext cx="7749766" cy="1543572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（３）報告事項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500"/>
              </a:lnSpc>
              <a:spcBef>
                <a:spcPts val="3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１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実証実験等を通した導入可否の検討等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190456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道路・橋梁等</a:t>
            </a:r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部会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77FBF631-5B8A-40D7-B948-8B99353E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68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8BB7-3184-B285-250B-AE7DAE84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F757A9F-2EF7-ECF5-6FCB-16539F4E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BC0F139A-EA29-1B20-0A9C-80E778A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" y="60325"/>
            <a:ext cx="81840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１</a:t>
            </a:r>
            <a:r>
              <a:rPr lang="en-US" altLang="ja-JP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実証実験等を通した導入可否の検討等</a:t>
            </a:r>
          </a:p>
          <a:p>
            <a:endParaRPr lang="ja-JP" altLang="en-US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ja-JP" altLang="en-US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00F9168F-D0E0-A621-D8FA-16EA1F01B91D}"/>
              </a:ext>
            </a:extLst>
          </p:cNvPr>
          <p:cNvSpPr txBox="1">
            <a:spLocks/>
          </p:cNvSpPr>
          <p:nvPr/>
        </p:nvSpPr>
        <p:spPr>
          <a:xfrm>
            <a:off x="138190" y="692500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新技術の実証実験やヒアリング等の実施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BAB5B3E-EB28-402C-A004-3870EF7B5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06" y="1232406"/>
            <a:ext cx="8274451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（事例）連続赤外線熱計測システムを活用した街路樹点検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・走行車両から撮影した赤外線画像により、表面温度の温度差等を感知し、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非接触で樹木の異常を検出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　　　　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　　　カメラを搭載した車両を走行するだけで、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　　　交通規制を必要とせずに、データを取得することが可能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　　　有効な計測時間帯の知見など、検出精度の向上が必要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69204B69-08D8-40A1-9354-B044B9B03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86" y="2617130"/>
            <a:ext cx="841046" cy="271520"/>
          </a:xfrm>
          <a:prstGeom prst="roundRect">
            <a:avLst>
              <a:gd name="adj" fmla="val 2805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55721" tIns="6668" rIns="55721" bIns="6668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メリット</a:t>
            </a:r>
            <a:endParaRPr kumimoji="0" lang="ja-JP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B879DBB2-C2E4-4845-96DE-FD7E8E8A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2" y="3246585"/>
            <a:ext cx="841046" cy="271520"/>
          </a:xfrm>
          <a:prstGeom prst="roundRect">
            <a:avLst>
              <a:gd name="adj" fmla="val 2805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55721" tIns="6668" rIns="55721" bIns="6668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課題</a:t>
            </a:r>
            <a:endParaRPr kumimoji="0" lang="ja-JP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B7D6DF-8862-40C0-84F8-9981E594586B}"/>
              </a:ext>
            </a:extLst>
          </p:cNvPr>
          <p:cNvSpPr txBox="1"/>
          <p:nvPr/>
        </p:nvSpPr>
        <p:spPr>
          <a:xfrm>
            <a:off x="608882" y="6159384"/>
            <a:ext cx="818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⇒新たな技術のヒアリング等により、引き続き導入を検討していく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3298" r="925"/>
          <a:stretch/>
        </p:blipFill>
        <p:spPr>
          <a:xfrm>
            <a:off x="514707" y="3683578"/>
            <a:ext cx="7964223" cy="2388358"/>
          </a:xfrm>
          <a:prstGeom prst="rect">
            <a:avLst/>
          </a:prstGeom>
        </p:spPr>
      </p:pic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2BEFD679-A784-4A87-97A1-8424A96B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37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07699" y="1259781"/>
            <a:ext cx="7749766" cy="1393612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（４）</a:t>
            </a:r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</a:t>
            </a:r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施設別調書（街路樹）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190456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道路・橋梁等</a:t>
            </a:r>
            <a:r>
              <a:rPr kumimoji="1" lang="ja-JP" altLang="en-US" sz="2400" b="1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部会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77FBF631-5B8A-40D7-B948-8B99353E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79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09DC493E7A0354192BA03A679D7A3A3" ma:contentTypeVersion="4" ma:contentTypeDescription="新しいドキュメントを作成します。" ma:contentTypeScope="" ma:versionID="bb8e72d45d61db3eb235e33935008c70">
  <xsd:schema xmlns:xsd="http://www.w3.org/2001/XMLSchema" xmlns:xs="http://www.w3.org/2001/XMLSchema" xmlns:p="http://schemas.microsoft.com/office/2006/metadata/properties" xmlns:ns2="5ba57a12-00bc-44f0-abf1-8cdfaf41194d" targetNamespace="http://schemas.microsoft.com/office/2006/metadata/properties" ma:root="true" ma:fieldsID="4226bab8874c708b186fe587084fb672" ns2:_="">
    <xsd:import namespace="5ba57a12-00bc-44f0-abf1-8cdfaf411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57a12-00bc-44f0-abf1-8cdfaf411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C276D-B674-4795-9DA6-4B02EC6E9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2DA2BF-3B00-442D-B8D0-84DBBDC91CB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7564772-198C-448D-B79C-930487DC95E1}">
  <ds:schemaRefs>
    <ds:schemaRef ds:uri="60b12527-e226-4614-b792-74ec134ea487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070d2816-acf1-4867-9480-e239a5331c18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633700F-AA9A-4830-89D4-DF742FD48EA2}"/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1668</Words>
  <Application>Microsoft Office PowerPoint</Application>
  <PresentationFormat>画面に合わせる (4:3)</PresentationFormat>
  <Paragraphs>200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BIZ UDPゴシック</vt:lpstr>
      <vt:lpstr>BIZ UDゴシック</vt:lpstr>
      <vt:lpstr>HGP創英角ｺﾞｼｯｸUB</vt:lpstr>
      <vt:lpstr>Meiryo UI</vt:lpstr>
      <vt:lpstr>Arial</vt:lpstr>
      <vt:lpstr>Calibri</vt:lpstr>
      <vt:lpstr>Office ​​テーマ</vt:lpstr>
      <vt:lpstr>大阪府都市基盤施設維持管理技術審議会 第２回　道路・橋梁等部会 ～戦略的な維持管理の推進について～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湯原　麻衣子</cp:lastModifiedBy>
  <cp:revision>123</cp:revision>
  <cp:lastPrinted>2024-05-30T01:43:39Z</cp:lastPrinted>
  <dcterms:created xsi:type="dcterms:W3CDTF">2013-03-26T10:27:51Z</dcterms:created>
  <dcterms:modified xsi:type="dcterms:W3CDTF">2024-05-31T00:51:52Z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0x010100209DC493E7A0354192BA03A679D7A3A3</vt:lpwstr>
  </property>
  <property fmtid="{D5CDD505-2E9C-101B-9397-08002B2CF9AE}" pid="3" name="display_urn:schemas-microsoft-com:office:office#SharedWithUsers">
    <vt:lpwstr>石井　良典;丸橋　尚司;中井　和弘;妻井　繁信</vt:lpwstr>
  </property>
  <property fmtid="{D5CDD505-2E9C-101B-9397-08002B2CF9AE}" pid="4" name="SharedWithUsers">
    <vt:lpwstr>8;#石井　良典;#11;#丸橋　尚司;#12;#中井　和弘;#13;#妻井　繁信</vt:lpwstr>
  </property>
  <property fmtid="{D5CDD505-2E9C-101B-9397-08002B2CF9AE}" pid="5" name="MediaServiceImageTags">
    <vt:lpwstr/>
  </property>
</Properties>
</file>