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1208" r:id="rId6"/>
    <p:sldId id="1214" r:id="rId7"/>
    <p:sldId id="882" r:id="rId8"/>
    <p:sldId id="774" r:id="rId9"/>
    <p:sldId id="1658" r:id="rId10"/>
    <p:sldId id="1300" r:id="rId11"/>
    <p:sldId id="1672" r:id="rId12"/>
    <p:sldId id="1304" r:id="rId13"/>
    <p:sldId id="1673" r:id="rId14"/>
    <p:sldId id="1303" r:id="rId15"/>
    <p:sldId id="1674" r:id="rId16"/>
    <p:sldId id="1666" r:id="rId17"/>
    <p:sldId id="1659" r:id="rId18"/>
    <p:sldId id="1660" r:id="rId19"/>
    <p:sldId id="1661" r:id="rId20"/>
    <p:sldId id="1652" r:id="rId21"/>
    <p:sldId id="1655" r:id="rId22"/>
    <p:sldId id="1653" r:id="rId23"/>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崎　智也" initials="川崎　智也" lastIdx="32" clrIdx="0">
    <p:extLst>
      <p:ext uri="{19B8F6BF-5375-455C-9EA6-DF929625EA0E}">
        <p15:presenceInfo xmlns:p15="http://schemas.microsoft.com/office/powerpoint/2012/main" userId="S::KawasakiTo@lan.pref.osaka.jp::ac20898f-31f7-43dc-a338-5a251daa840d" providerId="AD"/>
      </p:ext>
    </p:extLst>
  </p:cmAuthor>
  <p:cmAuthor id="2" name="Misaki Kira(吉良　美咲)" initials="美吉" lastIdx="11" clrIdx="1">
    <p:extLst>
      <p:ext uri="{19B8F6BF-5375-455C-9EA6-DF929625EA0E}">
        <p15:presenceInfo xmlns:p15="http://schemas.microsoft.com/office/powerpoint/2012/main" userId="S::a8109@n-koei.co.jp::6c03237f-84d9-4ec8-87b1-1a2bbe98347a" providerId="AD"/>
      </p:ext>
    </p:extLst>
  </p:cmAuthor>
  <p:cmAuthor id="3" name="Akari Suzuki(鈴木　彩莉)" initials="彩鈴" lastIdx="10" clrIdx="2">
    <p:extLst>
      <p:ext uri="{19B8F6BF-5375-455C-9EA6-DF929625EA0E}">
        <p15:presenceInfo xmlns:p15="http://schemas.microsoft.com/office/powerpoint/2012/main" userId="S::a8882@n-koei.co.jp::93a08ebf-c7a1-4401-bd86-7755db2e3646" providerId="AD"/>
      </p:ext>
    </p:extLst>
  </p:cmAuthor>
  <p:cmAuthor id="4" name="杉田　裕人" initials="杉田　裕人" lastIdx="1" clrIdx="3">
    <p:extLst>
      <p:ext uri="{19B8F6BF-5375-455C-9EA6-DF929625EA0E}">
        <p15:presenceInfo xmlns:p15="http://schemas.microsoft.com/office/powerpoint/2012/main" userId="S::SugitaHi@lan.pref.osaka.jp::e87e39bf-f2f7-43ca-a4b1-75db501073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004"/>
    <a:srgbClr val="FF0000"/>
    <a:srgbClr val="FFFFFF"/>
    <a:srgbClr val="FFCCFF"/>
    <a:srgbClr val="E2EFDA"/>
    <a:srgbClr val="FFFF99"/>
    <a:srgbClr val="FFFFCC"/>
    <a:srgbClr val="FFCC66"/>
    <a:srgbClr val="4F81BD"/>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0159EF-09FE-7967-0D02-EF3DCF852CEF}" v="1" dt="2024-06-26T07:33:10.21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5356" autoAdjust="0"/>
  </p:normalViewPr>
  <p:slideViewPr>
    <p:cSldViewPr snapToGrid="0">
      <p:cViewPr varScale="1">
        <p:scale>
          <a:sx n="95" d="100"/>
          <a:sy n="95" d="100"/>
        </p:scale>
        <p:origin x="1046" y="62"/>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杉田　裕人" userId="S::sugitahi@lan.pref.osaka.jp::e87e39bf-f2f7-43ca-a4b1-75db5010733e" providerId="AD" clId="Web-{6E0159EF-09FE-7967-0D02-EF3DCF852CEF}"/>
    <pc:docChg chg="delSld">
      <pc:chgData name="杉田　裕人" userId="S::sugitahi@lan.pref.osaka.jp::e87e39bf-f2f7-43ca-a4b1-75db5010733e" providerId="AD" clId="Web-{6E0159EF-09FE-7967-0D02-EF3DCF852CEF}" dt="2024-06-26T07:33:10.214" v="0"/>
      <pc:docMkLst>
        <pc:docMk/>
      </pc:docMkLst>
      <pc:sldChg chg="del">
        <pc:chgData name="杉田　裕人" userId="S::sugitahi@lan.pref.osaka.jp::e87e39bf-f2f7-43ca-a4b1-75db5010733e" providerId="AD" clId="Web-{6E0159EF-09FE-7967-0D02-EF3DCF852CEF}" dt="2024-06-26T07:33:10.214" v="0"/>
        <pc:sldMkLst>
          <pc:docMk/>
          <pc:sldMk cId="3068227177" sldId="16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4DE4DCB-8404-F07D-CBEE-98C969467104}"/>
              </a:ext>
            </a:extLst>
          </p:cNvPr>
          <p:cNvSpPr>
            <a:spLocks noGrp="1"/>
          </p:cNvSpPr>
          <p:nvPr>
            <p:ph type="hdr" sz="quarter"/>
          </p:nvPr>
        </p:nvSpPr>
        <p:spPr>
          <a:xfrm>
            <a:off x="1" y="0"/>
            <a:ext cx="2949575" cy="496888"/>
          </a:xfrm>
          <a:prstGeom prst="rect">
            <a:avLst/>
          </a:prstGeom>
        </p:spPr>
        <p:txBody>
          <a:bodyPr vert="horz" lIns="91432" tIns="45716" rIns="91432" bIns="45716"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EDA6A10C-F1BC-0222-EB9B-CCAEB51B5937}"/>
              </a:ext>
            </a:extLst>
          </p:cNvPr>
          <p:cNvSpPr>
            <a:spLocks noGrp="1"/>
          </p:cNvSpPr>
          <p:nvPr>
            <p:ph type="dt" idx="1"/>
          </p:nvPr>
        </p:nvSpPr>
        <p:spPr>
          <a:xfrm>
            <a:off x="3856039" y="0"/>
            <a:ext cx="2949575" cy="496888"/>
          </a:xfrm>
          <a:prstGeom prst="rect">
            <a:avLst/>
          </a:prstGeom>
        </p:spPr>
        <p:txBody>
          <a:bodyPr vert="horz" lIns="91432" tIns="45716" rIns="91432" bIns="45716" rtlCol="0"/>
          <a:lstStyle>
            <a:lvl1pPr algn="r" eaLnBrk="1" fontAlgn="auto" hangingPunct="1">
              <a:spcBef>
                <a:spcPts val="0"/>
              </a:spcBef>
              <a:spcAft>
                <a:spcPts val="0"/>
              </a:spcAft>
              <a:defRPr sz="1200">
                <a:latin typeface="+mn-lt"/>
                <a:ea typeface="+mn-ea"/>
              </a:defRPr>
            </a:lvl1pPr>
          </a:lstStyle>
          <a:p>
            <a:pPr>
              <a:defRPr/>
            </a:pPr>
            <a:fld id="{B83C3124-5547-4232-8843-7ED10DAEBC8D}" type="datetimeFigureOut">
              <a:rPr lang="ja-JP" altLang="en-US"/>
              <a:pPr>
                <a:defRPr/>
              </a:pPr>
              <a:t>2024/6/26</a:t>
            </a:fld>
            <a:endParaRPr lang="ja-JP" altLang="en-US"/>
          </a:p>
        </p:txBody>
      </p:sp>
      <p:sp>
        <p:nvSpPr>
          <p:cNvPr id="4" name="スライド イメージ プレースホルダー 3">
            <a:extLst>
              <a:ext uri="{FF2B5EF4-FFF2-40B4-BE49-F238E27FC236}">
                <a16:creationId xmlns:a16="http://schemas.microsoft.com/office/drawing/2014/main" id="{858476AE-B3FF-9A2A-2A08-286AA9068F01}"/>
              </a:ext>
            </a:extLst>
          </p:cNvPr>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6E8F4F2B-1B0C-4975-7FEA-DC127DF49225}"/>
              </a:ext>
            </a:extLst>
          </p:cNvPr>
          <p:cNvSpPr>
            <a:spLocks noGrp="1"/>
          </p:cNvSpPr>
          <p:nvPr>
            <p:ph type="body" sz="quarter" idx="3"/>
          </p:nvPr>
        </p:nvSpPr>
        <p:spPr>
          <a:xfrm>
            <a:off x="681038" y="4721226"/>
            <a:ext cx="5445125" cy="4471988"/>
          </a:xfrm>
          <a:prstGeom prst="rect">
            <a:avLst/>
          </a:prstGeom>
        </p:spPr>
        <p:txBody>
          <a:bodyPr vert="horz" lIns="91432" tIns="45716" rIns="91432" bIns="45716"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5933F950-4AC7-8CBF-A2B9-19559A243E77}"/>
              </a:ext>
            </a:extLst>
          </p:cNvPr>
          <p:cNvSpPr>
            <a:spLocks noGrp="1"/>
          </p:cNvSpPr>
          <p:nvPr>
            <p:ph type="ftr" sz="quarter" idx="4"/>
          </p:nvPr>
        </p:nvSpPr>
        <p:spPr>
          <a:xfrm>
            <a:off x="1" y="9440863"/>
            <a:ext cx="2949575" cy="496887"/>
          </a:xfrm>
          <a:prstGeom prst="rect">
            <a:avLst/>
          </a:prstGeom>
        </p:spPr>
        <p:txBody>
          <a:bodyPr vert="horz" lIns="91432" tIns="45716" rIns="91432" bIns="45716"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8F7E41A2-CF1A-2138-BE55-4418322BECE7}"/>
              </a:ext>
            </a:extLst>
          </p:cNvPr>
          <p:cNvSpPr>
            <a:spLocks noGrp="1"/>
          </p:cNvSpPr>
          <p:nvPr>
            <p:ph type="sldNum" sz="quarter" idx="5"/>
          </p:nvPr>
        </p:nvSpPr>
        <p:spPr>
          <a:xfrm>
            <a:off x="3856039" y="9440863"/>
            <a:ext cx="2949575" cy="496887"/>
          </a:xfrm>
          <a:prstGeom prst="rect">
            <a:avLst/>
          </a:prstGeom>
        </p:spPr>
        <p:txBody>
          <a:bodyPr vert="horz" wrap="square" lIns="91432" tIns="45716" rIns="91432" bIns="45716" numCol="1" anchor="b" anchorCtr="0" compatLnSpc="1">
            <a:prstTxWarp prst="textNoShape">
              <a:avLst/>
            </a:prstTxWarp>
          </a:bodyPr>
          <a:lstStyle>
            <a:lvl1pPr algn="r" eaLnBrk="1" hangingPunct="1">
              <a:defRPr sz="1200"/>
            </a:lvl1pPr>
          </a:lstStyle>
          <a:p>
            <a:pPr>
              <a:defRPr/>
            </a:pPr>
            <a:fld id="{A2F291AB-A61E-4810-9005-833F7017211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a:p>
        </p:txBody>
      </p:sp>
    </p:spTree>
    <p:extLst>
      <p:ext uri="{BB962C8B-B14F-4D97-AF65-F5344CB8AC3E}">
        <p14:creationId xmlns:p14="http://schemas.microsoft.com/office/powerpoint/2010/main" val="170018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11</a:t>
            </a:fld>
            <a:endParaRPr lang="ja-JP" altLang="en-US"/>
          </a:p>
        </p:txBody>
      </p:sp>
    </p:spTree>
    <p:extLst>
      <p:ext uri="{BB962C8B-B14F-4D97-AF65-F5344CB8AC3E}">
        <p14:creationId xmlns:p14="http://schemas.microsoft.com/office/powerpoint/2010/main" val="1615810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12</a:t>
            </a:fld>
            <a:endParaRPr lang="ja-JP" altLang="en-US"/>
          </a:p>
        </p:txBody>
      </p:sp>
    </p:spTree>
    <p:extLst>
      <p:ext uri="{BB962C8B-B14F-4D97-AF65-F5344CB8AC3E}">
        <p14:creationId xmlns:p14="http://schemas.microsoft.com/office/powerpoint/2010/main" val="2530763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13</a:t>
            </a:fld>
            <a:endParaRPr kumimoji="1" lang="ja-JP" altLang="en-US"/>
          </a:p>
        </p:txBody>
      </p:sp>
    </p:spTree>
    <p:extLst>
      <p:ext uri="{BB962C8B-B14F-4D97-AF65-F5344CB8AC3E}">
        <p14:creationId xmlns:p14="http://schemas.microsoft.com/office/powerpoint/2010/main" val="1484839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14</a:t>
            </a:fld>
            <a:endParaRPr lang="ja-JP" altLang="en-US"/>
          </a:p>
        </p:txBody>
      </p:sp>
    </p:spTree>
    <p:extLst>
      <p:ext uri="{BB962C8B-B14F-4D97-AF65-F5344CB8AC3E}">
        <p14:creationId xmlns:p14="http://schemas.microsoft.com/office/powerpoint/2010/main" val="691393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15</a:t>
            </a:fld>
            <a:endParaRPr kumimoji="1" lang="ja-JP" altLang="en-US"/>
          </a:p>
        </p:txBody>
      </p:sp>
    </p:spTree>
    <p:extLst>
      <p:ext uri="{BB962C8B-B14F-4D97-AF65-F5344CB8AC3E}">
        <p14:creationId xmlns:p14="http://schemas.microsoft.com/office/powerpoint/2010/main" val="420308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3</a:t>
            </a:fld>
            <a:endParaRPr kumimoji="1" lang="ja-JP" altLang="en-US"/>
          </a:p>
        </p:txBody>
      </p:sp>
    </p:spTree>
    <p:extLst>
      <p:ext uri="{BB962C8B-B14F-4D97-AF65-F5344CB8AC3E}">
        <p14:creationId xmlns:p14="http://schemas.microsoft.com/office/powerpoint/2010/main" val="2404792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4</a:t>
            </a:fld>
            <a:endParaRPr lang="ja-JP" altLang="en-US"/>
          </a:p>
        </p:txBody>
      </p:sp>
    </p:spTree>
    <p:extLst>
      <p:ext uri="{BB962C8B-B14F-4D97-AF65-F5344CB8AC3E}">
        <p14:creationId xmlns:p14="http://schemas.microsoft.com/office/powerpoint/2010/main" val="354674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5</a:t>
            </a:fld>
            <a:endParaRPr lang="ja-JP" altLang="en-US"/>
          </a:p>
        </p:txBody>
      </p:sp>
    </p:spTree>
    <p:extLst>
      <p:ext uri="{BB962C8B-B14F-4D97-AF65-F5344CB8AC3E}">
        <p14:creationId xmlns:p14="http://schemas.microsoft.com/office/powerpoint/2010/main" val="319033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6</a:t>
            </a:fld>
            <a:endParaRPr lang="ja-JP" altLang="en-US"/>
          </a:p>
        </p:txBody>
      </p:sp>
    </p:spTree>
    <p:extLst>
      <p:ext uri="{BB962C8B-B14F-4D97-AF65-F5344CB8AC3E}">
        <p14:creationId xmlns:p14="http://schemas.microsoft.com/office/powerpoint/2010/main" val="114652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7</a:t>
            </a:fld>
            <a:endParaRPr lang="ja-JP" altLang="en-US"/>
          </a:p>
        </p:txBody>
      </p:sp>
    </p:spTree>
    <p:extLst>
      <p:ext uri="{BB962C8B-B14F-4D97-AF65-F5344CB8AC3E}">
        <p14:creationId xmlns:p14="http://schemas.microsoft.com/office/powerpoint/2010/main" val="3083392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8</a:t>
            </a:fld>
            <a:endParaRPr lang="ja-JP" altLang="en-US"/>
          </a:p>
        </p:txBody>
      </p:sp>
    </p:spTree>
    <p:extLst>
      <p:ext uri="{BB962C8B-B14F-4D97-AF65-F5344CB8AC3E}">
        <p14:creationId xmlns:p14="http://schemas.microsoft.com/office/powerpoint/2010/main" val="137320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9</a:t>
            </a:fld>
            <a:endParaRPr lang="ja-JP" altLang="en-US"/>
          </a:p>
        </p:txBody>
      </p:sp>
    </p:spTree>
    <p:extLst>
      <p:ext uri="{BB962C8B-B14F-4D97-AF65-F5344CB8AC3E}">
        <p14:creationId xmlns:p14="http://schemas.microsoft.com/office/powerpoint/2010/main" val="164623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10</a:t>
            </a:fld>
            <a:endParaRPr lang="ja-JP" altLang="en-US"/>
          </a:p>
        </p:txBody>
      </p:sp>
    </p:spTree>
    <p:extLst>
      <p:ext uri="{BB962C8B-B14F-4D97-AF65-F5344CB8AC3E}">
        <p14:creationId xmlns:p14="http://schemas.microsoft.com/office/powerpoint/2010/main" val="296633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035670FA-D282-9AAA-57F0-7D7FCA9063CC}"/>
              </a:ext>
            </a:extLst>
          </p:cNvPr>
          <p:cNvSpPr>
            <a:spLocks noGrp="1"/>
          </p:cNvSpPr>
          <p:nvPr>
            <p:ph type="dt" sz="half" idx="10"/>
          </p:nvPr>
        </p:nvSpPr>
        <p:spPr/>
        <p:txBody>
          <a:bodyPr/>
          <a:lstStyle>
            <a:lvl1pPr>
              <a:defRPr/>
            </a:lvl1pPr>
          </a:lstStyle>
          <a:p>
            <a:pPr>
              <a:defRPr/>
            </a:pPr>
            <a:fld id="{C31AB433-0850-4C30-86C9-92F1B9847C76}" type="datetime1">
              <a:rPr lang="ja-JP" altLang="en-US"/>
              <a:pPr>
                <a:defRPr/>
              </a:pPr>
              <a:t>2024/6/26</a:t>
            </a:fld>
            <a:endParaRPr lang="ja-JP" altLang="en-US"/>
          </a:p>
        </p:txBody>
      </p:sp>
      <p:sp>
        <p:nvSpPr>
          <p:cNvPr id="5" name="フッター プレースホルダー 4">
            <a:extLst>
              <a:ext uri="{FF2B5EF4-FFF2-40B4-BE49-F238E27FC236}">
                <a16:creationId xmlns:a16="http://schemas.microsoft.com/office/drawing/2014/main" id="{32962049-CF00-A780-7746-89CAA7E848F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EA2FAF5-EA77-1F01-EBBF-650CACBE37AC}"/>
              </a:ext>
            </a:extLst>
          </p:cNvPr>
          <p:cNvSpPr>
            <a:spLocks noGrp="1"/>
          </p:cNvSpPr>
          <p:nvPr>
            <p:ph type="sldNum" sz="quarter" idx="12"/>
          </p:nvPr>
        </p:nvSpPr>
        <p:spPr/>
        <p:txBody>
          <a:bodyPr/>
          <a:lstStyle>
            <a:lvl1pPr>
              <a:defRPr/>
            </a:lvl1pPr>
          </a:lstStyle>
          <a:p>
            <a:pPr>
              <a:defRPr/>
            </a:pPr>
            <a:fld id="{6A0BA487-71F3-4D0D-B4CF-FC113D8A2DC6}" type="slidenum">
              <a:rPr lang="ja-JP" altLang="en-US"/>
              <a:pPr>
                <a:defRPr/>
              </a:pPr>
              <a:t>‹#›</a:t>
            </a:fld>
            <a:endParaRPr lang="ja-JP" altLang="en-US"/>
          </a:p>
        </p:txBody>
      </p:sp>
    </p:spTree>
    <p:extLst>
      <p:ext uri="{BB962C8B-B14F-4D97-AF65-F5344CB8AC3E}">
        <p14:creationId xmlns:p14="http://schemas.microsoft.com/office/powerpoint/2010/main" val="411776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01509E0-2724-EC2E-A416-60F89F0174CA}"/>
              </a:ext>
            </a:extLst>
          </p:cNvPr>
          <p:cNvSpPr>
            <a:spLocks noGrp="1"/>
          </p:cNvSpPr>
          <p:nvPr>
            <p:ph type="dt" sz="half" idx="10"/>
          </p:nvPr>
        </p:nvSpPr>
        <p:spPr/>
        <p:txBody>
          <a:bodyPr/>
          <a:lstStyle>
            <a:lvl1pPr>
              <a:defRPr/>
            </a:lvl1pPr>
          </a:lstStyle>
          <a:p>
            <a:pPr>
              <a:defRPr/>
            </a:pPr>
            <a:fld id="{91F3CDC1-B5EF-44C3-BD21-7D59F2F99E81}" type="datetime1">
              <a:rPr lang="ja-JP" altLang="en-US"/>
              <a:pPr>
                <a:defRPr/>
              </a:pPr>
              <a:t>2024/6/26</a:t>
            </a:fld>
            <a:endParaRPr lang="ja-JP" altLang="en-US"/>
          </a:p>
        </p:txBody>
      </p:sp>
      <p:sp>
        <p:nvSpPr>
          <p:cNvPr id="5" name="フッター プレースホルダー 4">
            <a:extLst>
              <a:ext uri="{FF2B5EF4-FFF2-40B4-BE49-F238E27FC236}">
                <a16:creationId xmlns:a16="http://schemas.microsoft.com/office/drawing/2014/main" id="{41FEE748-14C4-47C9-1725-01490E1E2F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F064BC4-C5A9-8777-051F-96CAA03B4658}"/>
              </a:ext>
            </a:extLst>
          </p:cNvPr>
          <p:cNvSpPr>
            <a:spLocks noGrp="1"/>
          </p:cNvSpPr>
          <p:nvPr>
            <p:ph type="sldNum" sz="quarter" idx="12"/>
          </p:nvPr>
        </p:nvSpPr>
        <p:spPr/>
        <p:txBody>
          <a:bodyPr/>
          <a:lstStyle>
            <a:lvl1pPr>
              <a:defRPr/>
            </a:lvl1pPr>
          </a:lstStyle>
          <a:p>
            <a:pPr>
              <a:defRPr/>
            </a:pPr>
            <a:fld id="{A8EB3A81-B687-4193-9AF0-07B65A01A014}" type="slidenum">
              <a:rPr lang="ja-JP" altLang="en-US"/>
              <a:pPr>
                <a:defRPr/>
              </a:pPr>
              <a:t>‹#›</a:t>
            </a:fld>
            <a:endParaRPr lang="ja-JP" altLang="en-US"/>
          </a:p>
        </p:txBody>
      </p:sp>
    </p:spTree>
    <p:extLst>
      <p:ext uri="{BB962C8B-B14F-4D97-AF65-F5344CB8AC3E}">
        <p14:creationId xmlns:p14="http://schemas.microsoft.com/office/powerpoint/2010/main" val="198380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74141EF-1F0B-30DD-C31F-C8EDBCE696DD}"/>
              </a:ext>
            </a:extLst>
          </p:cNvPr>
          <p:cNvSpPr>
            <a:spLocks noGrp="1"/>
          </p:cNvSpPr>
          <p:nvPr>
            <p:ph type="dt" sz="half" idx="10"/>
          </p:nvPr>
        </p:nvSpPr>
        <p:spPr/>
        <p:txBody>
          <a:bodyPr/>
          <a:lstStyle>
            <a:lvl1pPr>
              <a:defRPr/>
            </a:lvl1pPr>
          </a:lstStyle>
          <a:p>
            <a:pPr>
              <a:defRPr/>
            </a:pPr>
            <a:fld id="{A66E3E5E-7F34-48CC-9CB7-169B4B68838F}" type="datetime1">
              <a:rPr lang="ja-JP" altLang="en-US"/>
              <a:pPr>
                <a:defRPr/>
              </a:pPr>
              <a:t>2024/6/26</a:t>
            </a:fld>
            <a:endParaRPr lang="ja-JP" altLang="en-US"/>
          </a:p>
        </p:txBody>
      </p:sp>
      <p:sp>
        <p:nvSpPr>
          <p:cNvPr id="5" name="フッター プレースホルダー 4">
            <a:extLst>
              <a:ext uri="{FF2B5EF4-FFF2-40B4-BE49-F238E27FC236}">
                <a16:creationId xmlns:a16="http://schemas.microsoft.com/office/drawing/2014/main" id="{40F72300-E7E4-4670-32F0-6392E6DE526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8BA28F8-576E-EDEA-2379-D17EEA2BCD9A}"/>
              </a:ext>
            </a:extLst>
          </p:cNvPr>
          <p:cNvSpPr>
            <a:spLocks noGrp="1"/>
          </p:cNvSpPr>
          <p:nvPr>
            <p:ph type="sldNum" sz="quarter" idx="12"/>
          </p:nvPr>
        </p:nvSpPr>
        <p:spPr/>
        <p:txBody>
          <a:bodyPr/>
          <a:lstStyle>
            <a:lvl1pPr>
              <a:defRPr/>
            </a:lvl1pPr>
          </a:lstStyle>
          <a:p>
            <a:pPr>
              <a:defRPr/>
            </a:pPr>
            <a:fld id="{AF314E8B-4D29-4894-80E8-9CC0AAFD7BE7}" type="slidenum">
              <a:rPr lang="ja-JP" altLang="en-US"/>
              <a:pPr>
                <a:defRPr/>
              </a:pPr>
              <a:t>‹#›</a:t>
            </a:fld>
            <a:endParaRPr lang="ja-JP" altLang="en-US"/>
          </a:p>
        </p:txBody>
      </p:sp>
    </p:spTree>
    <p:extLst>
      <p:ext uri="{BB962C8B-B14F-4D97-AF65-F5344CB8AC3E}">
        <p14:creationId xmlns:p14="http://schemas.microsoft.com/office/powerpoint/2010/main" val="378416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3D54E69-E3AE-5EDB-5B39-FC2E6C31127A}"/>
              </a:ext>
            </a:extLst>
          </p:cNvPr>
          <p:cNvSpPr>
            <a:spLocks noGrp="1"/>
          </p:cNvSpPr>
          <p:nvPr>
            <p:ph type="dt" sz="half" idx="10"/>
          </p:nvPr>
        </p:nvSpPr>
        <p:spPr/>
        <p:txBody>
          <a:bodyPr/>
          <a:lstStyle>
            <a:lvl1pPr>
              <a:defRPr/>
            </a:lvl1pPr>
          </a:lstStyle>
          <a:p>
            <a:pPr>
              <a:defRPr/>
            </a:pPr>
            <a:fld id="{69D52A6F-1A01-4FD2-9FDE-5A34BF108C3E}" type="datetime1">
              <a:rPr lang="ja-JP" altLang="en-US"/>
              <a:pPr>
                <a:defRPr/>
              </a:pPr>
              <a:t>2024/6/26</a:t>
            </a:fld>
            <a:endParaRPr lang="ja-JP" altLang="en-US"/>
          </a:p>
        </p:txBody>
      </p:sp>
      <p:sp>
        <p:nvSpPr>
          <p:cNvPr id="5" name="フッター プレースホルダー 4">
            <a:extLst>
              <a:ext uri="{FF2B5EF4-FFF2-40B4-BE49-F238E27FC236}">
                <a16:creationId xmlns:a16="http://schemas.microsoft.com/office/drawing/2014/main" id="{DDC42A12-2877-494B-37EA-7ECA17E5BC5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B53007A-E8A2-31B2-9C02-1D73AF05678C}"/>
              </a:ext>
            </a:extLst>
          </p:cNvPr>
          <p:cNvSpPr>
            <a:spLocks noGrp="1"/>
          </p:cNvSpPr>
          <p:nvPr>
            <p:ph type="sldNum" sz="quarter" idx="12"/>
          </p:nvPr>
        </p:nvSpPr>
        <p:spPr/>
        <p:txBody>
          <a:bodyPr/>
          <a:lstStyle>
            <a:lvl1pPr>
              <a:defRPr/>
            </a:lvl1pPr>
          </a:lstStyle>
          <a:p>
            <a:pPr>
              <a:defRPr/>
            </a:pPr>
            <a:fld id="{A6163430-3252-479E-A236-4BFB50326DC9}" type="slidenum">
              <a:rPr lang="ja-JP" altLang="en-US"/>
              <a:pPr>
                <a:defRPr/>
              </a:pPr>
              <a:t>‹#›</a:t>
            </a:fld>
            <a:endParaRPr lang="ja-JP" altLang="en-US"/>
          </a:p>
        </p:txBody>
      </p:sp>
    </p:spTree>
    <p:extLst>
      <p:ext uri="{BB962C8B-B14F-4D97-AF65-F5344CB8AC3E}">
        <p14:creationId xmlns:p14="http://schemas.microsoft.com/office/powerpoint/2010/main" val="35593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B5D6B43-0348-8AFD-C3C6-0139D4D7164F}"/>
              </a:ext>
            </a:extLst>
          </p:cNvPr>
          <p:cNvSpPr>
            <a:spLocks noGrp="1"/>
          </p:cNvSpPr>
          <p:nvPr>
            <p:ph type="dt" sz="half" idx="10"/>
          </p:nvPr>
        </p:nvSpPr>
        <p:spPr/>
        <p:txBody>
          <a:bodyPr/>
          <a:lstStyle>
            <a:lvl1pPr>
              <a:defRPr/>
            </a:lvl1pPr>
          </a:lstStyle>
          <a:p>
            <a:pPr>
              <a:defRPr/>
            </a:pPr>
            <a:fld id="{ADA8628B-1958-4C8E-A4FD-E5FD73B9A5E1}" type="datetime1">
              <a:rPr lang="ja-JP" altLang="en-US"/>
              <a:pPr>
                <a:defRPr/>
              </a:pPr>
              <a:t>2024/6/26</a:t>
            </a:fld>
            <a:endParaRPr lang="ja-JP" altLang="en-US"/>
          </a:p>
        </p:txBody>
      </p:sp>
      <p:sp>
        <p:nvSpPr>
          <p:cNvPr id="5" name="フッター プレースホルダー 4">
            <a:extLst>
              <a:ext uri="{FF2B5EF4-FFF2-40B4-BE49-F238E27FC236}">
                <a16:creationId xmlns:a16="http://schemas.microsoft.com/office/drawing/2014/main" id="{8F182F04-5E9C-86D6-9981-442180766FD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87B2A11-F02B-B690-9608-4F26DE694BEC}"/>
              </a:ext>
            </a:extLst>
          </p:cNvPr>
          <p:cNvSpPr>
            <a:spLocks noGrp="1"/>
          </p:cNvSpPr>
          <p:nvPr>
            <p:ph type="sldNum" sz="quarter" idx="12"/>
          </p:nvPr>
        </p:nvSpPr>
        <p:spPr/>
        <p:txBody>
          <a:bodyPr/>
          <a:lstStyle>
            <a:lvl1pPr>
              <a:defRPr/>
            </a:lvl1pPr>
          </a:lstStyle>
          <a:p>
            <a:pPr>
              <a:defRPr/>
            </a:pPr>
            <a:fld id="{DF0A3F35-4CB7-4667-918C-E2A7EE04C9E1}" type="slidenum">
              <a:rPr lang="ja-JP" altLang="en-US"/>
              <a:pPr>
                <a:defRPr/>
              </a:pPr>
              <a:t>‹#›</a:t>
            </a:fld>
            <a:endParaRPr lang="ja-JP" altLang="en-US"/>
          </a:p>
        </p:txBody>
      </p:sp>
    </p:spTree>
    <p:extLst>
      <p:ext uri="{BB962C8B-B14F-4D97-AF65-F5344CB8AC3E}">
        <p14:creationId xmlns:p14="http://schemas.microsoft.com/office/powerpoint/2010/main" val="335497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D8663C8-15B6-94BA-F15C-F5B12D234707}"/>
              </a:ext>
            </a:extLst>
          </p:cNvPr>
          <p:cNvSpPr>
            <a:spLocks noGrp="1"/>
          </p:cNvSpPr>
          <p:nvPr>
            <p:ph type="dt" sz="half" idx="10"/>
          </p:nvPr>
        </p:nvSpPr>
        <p:spPr/>
        <p:txBody>
          <a:bodyPr/>
          <a:lstStyle>
            <a:lvl1pPr>
              <a:defRPr/>
            </a:lvl1pPr>
          </a:lstStyle>
          <a:p>
            <a:pPr>
              <a:defRPr/>
            </a:pPr>
            <a:fld id="{57D68BF6-DDDD-46FB-A836-AFEB357049C0}" type="datetime1">
              <a:rPr lang="ja-JP" altLang="en-US"/>
              <a:pPr>
                <a:defRPr/>
              </a:pPr>
              <a:t>2024/6/26</a:t>
            </a:fld>
            <a:endParaRPr lang="ja-JP" altLang="en-US"/>
          </a:p>
        </p:txBody>
      </p:sp>
      <p:sp>
        <p:nvSpPr>
          <p:cNvPr id="6" name="フッター プレースホルダー 4">
            <a:extLst>
              <a:ext uri="{FF2B5EF4-FFF2-40B4-BE49-F238E27FC236}">
                <a16:creationId xmlns:a16="http://schemas.microsoft.com/office/drawing/2014/main" id="{3E8191D0-2930-171B-AC87-E53A7D41C20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E559E5D-077E-D750-572B-CFCE33B4A42D}"/>
              </a:ext>
            </a:extLst>
          </p:cNvPr>
          <p:cNvSpPr>
            <a:spLocks noGrp="1"/>
          </p:cNvSpPr>
          <p:nvPr>
            <p:ph type="sldNum" sz="quarter" idx="12"/>
          </p:nvPr>
        </p:nvSpPr>
        <p:spPr/>
        <p:txBody>
          <a:bodyPr/>
          <a:lstStyle>
            <a:lvl1pPr>
              <a:defRPr/>
            </a:lvl1pPr>
          </a:lstStyle>
          <a:p>
            <a:pPr>
              <a:defRPr/>
            </a:pPr>
            <a:fld id="{B0F8F548-887D-4A01-A8CD-54ED8D58FA92}" type="slidenum">
              <a:rPr lang="ja-JP" altLang="en-US"/>
              <a:pPr>
                <a:defRPr/>
              </a:pPr>
              <a:t>‹#›</a:t>
            </a:fld>
            <a:endParaRPr lang="ja-JP" altLang="en-US"/>
          </a:p>
        </p:txBody>
      </p:sp>
    </p:spTree>
    <p:extLst>
      <p:ext uri="{BB962C8B-B14F-4D97-AF65-F5344CB8AC3E}">
        <p14:creationId xmlns:p14="http://schemas.microsoft.com/office/powerpoint/2010/main" val="388199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5D585C62-34A4-9942-EEC5-883EAAB5226C}"/>
              </a:ext>
            </a:extLst>
          </p:cNvPr>
          <p:cNvSpPr>
            <a:spLocks noGrp="1"/>
          </p:cNvSpPr>
          <p:nvPr>
            <p:ph type="dt" sz="half" idx="10"/>
          </p:nvPr>
        </p:nvSpPr>
        <p:spPr/>
        <p:txBody>
          <a:bodyPr/>
          <a:lstStyle>
            <a:lvl1pPr>
              <a:defRPr/>
            </a:lvl1pPr>
          </a:lstStyle>
          <a:p>
            <a:pPr>
              <a:defRPr/>
            </a:pPr>
            <a:fld id="{C61EB61A-10A5-406E-BAAB-1CB7BF484101}" type="datetime1">
              <a:rPr lang="ja-JP" altLang="en-US"/>
              <a:pPr>
                <a:defRPr/>
              </a:pPr>
              <a:t>2024/6/26</a:t>
            </a:fld>
            <a:endParaRPr lang="ja-JP" altLang="en-US"/>
          </a:p>
        </p:txBody>
      </p:sp>
      <p:sp>
        <p:nvSpPr>
          <p:cNvPr id="8" name="フッター プレースホルダー 4">
            <a:extLst>
              <a:ext uri="{FF2B5EF4-FFF2-40B4-BE49-F238E27FC236}">
                <a16:creationId xmlns:a16="http://schemas.microsoft.com/office/drawing/2014/main" id="{CEA22F04-2F38-A5D7-3E0D-722FEF5F2492}"/>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89663619-0A66-E7FF-C0F5-CB3B7C9B2EF7}"/>
              </a:ext>
            </a:extLst>
          </p:cNvPr>
          <p:cNvSpPr>
            <a:spLocks noGrp="1"/>
          </p:cNvSpPr>
          <p:nvPr>
            <p:ph type="sldNum" sz="quarter" idx="12"/>
          </p:nvPr>
        </p:nvSpPr>
        <p:spPr/>
        <p:txBody>
          <a:bodyPr/>
          <a:lstStyle>
            <a:lvl1pPr>
              <a:defRPr/>
            </a:lvl1pPr>
          </a:lstStyle>
          <a:p>
            <a:pPr>
              <a:defRPr/>
            </a:pPr>
            <a:fld id="{B588F459-450F-4125-A52C-4DBF783E63F3}" type="slidenum">
              <a:rPr lang="ja-JP" altLang="en-US"/>
              <a:pPr>
                <a:defRPr/>
              </a:pPr>
              <a:t>‹#›</a:t>
            </a:fld>
            <a:endParaRPr lang="ja-JP" altLang="en-US"/>
          </a:p>
        </p:txBody>
      </p:sp>
    </p:spTree>
    <p:extLst>
      <p:ext uri="{BB962C8B-B14F-4D97-AF65-F5344CB8AC3E}">
        <p14:creationId xmlns:p14="http://schemas.microsoft.com/office/powerpoint/2010/main" val="137139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7E25270E-2FC4-35C1-A243-1D059AF0C170}"/>
              </a:ext>
            </a:extLst>
          </p:cNvPr>
          <p:cNvSpPr>
            <a:spLocks noGrp="1"/>
          </p:cNvSpPr>
          <p:nvPr>
            <p:ph type="dt" sz="half" idx="10"/>
          </p:nvPr>
        </p:nvSpPr>
        <p:spPr/>
        <p:txBody>
          <a:bodyPr/>
          <a:lstStyle>
            <a:lvl1pPr>
              <a:defRPr/>
            </a:lvl1pPr>
          </a:lstStyle>
          <a:p>
            <a:pPr>
              <a:defRPr/>
            </a:pPr>
            <a:fld id="{D8820D9B-2DFB-453B-9E66-71EA59E71A0E}" type="datetime1">
              <a:rPr lang="ja-JP" altLang="en-US"/>
              <a:pPr>
                <a:defRPr/>
              </a:pPr>
              <a:t>2024/6/26</a:t>
            </a:fld>
            <a:endParaRPr lang="ja-JP" altLang="en-US"/>
          </a:p>
        </p:txBody>
      </p:sp>
      <p:sp>
        <p:nvSpPr>
          <p:cNvPr id="4" name="フッター プレースホルダー 4">
            <a:extLst>
              <a:ext uri="{FF2B5EF4-FFF2-40B4-BE49-F238E27FC236}">
                <a16:creationId xmlns:a16="http://schemas.microsoft.com/office/drawing/2014/main" id="{51A74775-4C58-2FE5-D89F-D261E79DEAEB}"/>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C0865F17-5CA8-DDB3-1A86-8577AB095149}"/>
              </a:ext>
            </a:extLst>
          </p:cNvPr>
          <p:cNvSpPr>
            <a:spLocks noGrp="1"/>
          </p:cNvSpPr>
          <p:nvPr>
            <p:ph type="sldNum" sz="quarter" idx="12"/>
          </p:nvPr>
        </p:nvSpPr>
        <p:spPr>
          <a:xfrm>
            <a:off x="6974904" y="6520259"/>
            <a:ext cx="2133600" cy="365125"/>
          </a:xfrm>
        </p:spPr>
        <p:txBody>
          <a:bodyPr/>
          <a:lstStyle>
            <a:lvl1pPr>
              <a:defRPr>
                <a:latin typeface="Meiryo UI" panose="020B0604030504040204" pitchFamily="50" charset="-128"/>
                <a:ea typeface="Meiryo UI" panose="020B0604030504040204" pitchFamily="50" charset="-128"/>
              </a:defRPr>
            </a:lvl1pPr>
          </a:lstStyle>
          <a:p>
            <a:pPr>
              <a:defRPr/>
            </a:pPr>
            <a:fld id="{B1242370-49B6-497A-A9CB-F1C57C2E283E}" type="slidenum">
              <a:rPr lang="ja-JP" altLang="en-US" smtClean="0"/>
              <a:pPr>
                <a:defRPr/>
              </a:pPr>
              <a:t>‹#›</a:t>
            </a:fld>
            <a:endParaRPr lang="ja-JP" altLang="en-US"/>
          </a:p>
        </p:txBody>
      </p:sp>
    </p:spTree>
    <p:extLst>
      <p:ext uri="{BB962C8B-B14F-4D97-AF65-F5344CB8AC3E}">
        <p14:creationId xmlns:p14="http://schemas.microsoft.com/office/powerpoint/2010/main" val="317069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3CC80A71-F3E8-016F-AD51-520D13D57555}"/>
              </a:ext>
            </a:extLst>
          </p:cNvPr>
          <p:cNvSpPr>
            <a:spLocks noGrp="1"/>
          </p:cNvSpPr>
          <p:nvPr>
            <p:ph type="dt" sz="half" idx="10"/>
          </p:nvPr>
        </p:nvSpPr>
        <p:spPr/>
        <p:txBody>
          <a:bodyPr/>
          <a:lstStyle>
            <a:lvl1pPr>
              <a:defRPr/>
            </a:lvl1pPr>
          </a:lstStyle>
          <a:p>
            <a:pPr>
              <a:defRPr/>
            </a:pPr>
            <a:fld id="{3FDA3A5E-8BA7-4B95-A0FB-D075B7A3CDB3}" type="datetime1">
              <a:rPr lang="ja-JP" altLang="en-US"/>
              <a:pPr>
                <a:defRPr/>
              </a:pPr>
              <a:t>2024/6/26</a:t>
            </a:fld>
            <a:endParaRPr lang="ja-JP" altLang="en-US"/>
          </a:p>
        </p:txBody>
      </p:sp>
      <p:sp>
        <p:nvSpPr>
          <p:cNvPr id="3" name="フッター プレースホルダー 4">
            <a:extLst>
              <a:ext uri="{FF2B5EF4-FFF2-40B4-BE49-F238E27FC236}">
                <a16:creationId xmlns:a16="http://schemas.microsoft.com/office/drawing/2014/main" id="{CA35F404-8A72-C872-7E19-474220D3DFAF}"/>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F7E634F6-CFEC-2CC5-EDDF-464F0829F9AC}"/>
              </a:ext>
            </a:extLst>
          </p:cNvPr>
          <p:cNvSpPr>
            <a:spLocks noGrp="1"/>
          </p:cNvSpPr>
          <p:nvPr>
            <p:ph type="sldNum" sz="quarter" idx="12"/>
          </p:nvPr>
        </p:nvSpPr>
        <p:spPr>
          <a:xfrm>
            <a:off x="6974904" y="6520259"/>
            <a:ext cx="2133600" cy="365125"/>
          </a:xfrm>
        </p:spPr>
        <p:txBody>
          <a:bodyPr/>
          <a:lstStyle>
            <a:lvl1pPr>
              <a:defRPr>
                <a:latin typeface="Meiryo UI" panose="020B0604030504040204" pitchFamily="50" charset="-128"/>
                <a:ea typeface="Meiryo UI" panose="020B0604030504040204" pitchFamily="50" charset="-128"/>
              </a:defRPr>
            </a:lvl1pPr>
          </a:lstStyle>
          <a:p>
            <a:pPr>
              <a:defRPr/>
            </a:pPr>
            <a:fld id="{ACFF681C-E49F-4E85-8694-E4DDC777B265}" type="slidenum">
              <a:rPr lang="ja-JP" altLang="en-US" smtClean="0"/>
              <a:pPr>
                <a:defRPr/>
              </a:pPr>
              <a:t>‹#›</a:t>
            </a:fld>
            <a:endParaRPr lang="ja-JP" altLang="en-US"/>
          </a:p>
        </p:txBody>
      </p:sp>
    </p:spTree>
    <p:extLst>
      <p:ext uri="{BB962C8B-B14F-4D97-AF65-F5344CB8AC3E}">
        <p14:creationId xmlns:p14="http://schemas.microsoft.com/office/powerpoint/2010/main" val="166502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CEA096E-DDA2-9AB7-135F-1A2BBEDF40E3}"/>
              </a:ext>
            </a:extLst>
          </p:cNvPr>
          <p:cNvSpPr>
            <a:spLocks noGrp="1"/>
          </p:cNvSpPr>
          <p:nvPr>
            <p:ph type="dt" sz="half" idx="10"/>
          </p:nvPr>
        </p:nvSpPr>
        <p:spPr/>
        <p:txBody>
          <a:bodyPr/>
          <a:lstStyle>
            <a:lvl1pPr>
              <a:defRPr/>
            </a:lvl1pPr>
          </a:lstStyle>
          <a:p>
            <a:pPr>
              <a:defRPr/>
            </a:pPr>
            <a:fld id="{E6F53715-721F-4983-8706-A9184CDC5344}" type="datetime1">
              <a:rPr lang="ja-JP" altLang="en-US"/>
              <a:pPr>
                <a:defRPr/>
              </a:pPr>
              <a:t>2024/6/26</a:t>
            </a:fld>
            <a:endParaRPr lang="ja-JP" altLang="en-US"/>
          </a:p>
        </p:txBody>
      </p:sp>
      <p:sp>
        <p:nvSpPr>
          <p:cNvPr id="6" name="フッター プレースホルダー 4">
            <a:extLst>
              <a:ext uri="{FF2B5EF4-FFF2-40B4-BE49-F238E27FC236}">
                <a16:creationId xmlns:a16="http://schemas.microsoft.com/office/drawing/2014/main" id="{32FD0281-9651-2D8E-0150-10F7580DAA2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35C14C71-9EBD-EFB1-96DD-1CD9A59FF498}"/>
              </a:ext>
            </a:extLst>
          </p:cNvPr>
          <p:cNvSpPr>
            <a:spLocks noGrp="1"/>
          </p:cNvSpPr>
          <p:nvPr>
            <p:ph type="sldNum" sz="quarter" idx="12"/>
          </p:nvPr>
        </p:nvSpPr>
        <p:spPr/>
        <p:txBody>
          <a:bodyPr/>
          <a:lstStyle>
            <a:lvl1pPr>
              <a:defRPr/>
            </a:lvl1pPr>
          </a:lstStyle>
          <a:p>
            <a:pPr>
              <a:defRPr/>
            </a:pPr>
            <a:fld id="{A4A0D9F0-731D-47B3-8076-DD3BDD81910E}" type="slidenum">
              <a:rPr lang="ja-JP" altLang="en-US"/>
              <a:pPr>
                <a:defRPr/>
              </a:pPr>
              <a:t>‹#›</a:t>
            </a:fld>
            <a:endParaRPr lang="ja-JP" altLang="en-US"/>
          </a:p>
        </p:txBody>
      </p:sp>
    </p:spTree>
    <p:extLst>
      <p:ext uri="{BB962C8B-B14F-4D97-AF65-F5344CB8AC3E}">
        <p14:creationId xmlns:p14="http://schemas.microsoft.com/office/powerpoint/2010/main" val="194377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CAA15732-57D6-F5CC-70A6-834228B44919}"/>
              </a:ext>
            </a:extLst>
          </p:cNvPr>
          <p:cNvSpPr>
            <a:spLocks noGrp="1"/>
          </p:cNvSpPr>
          <p:nvPr>
            <p:ph type="dt" sz="half" idx="10"/>
          </p:nvPr>
        </p:nvSpPr>
        <p:spPr/>
        <p:txBody>
          <a:bodyPr/>
          <a:lstStyle>
            <a:lvl1pPr>
              <a:defRPr/>
            </a:lvl1pPr>
          </a:lstStyle>
          <a:p>
            <a:pPr>
              <a:defRPr/>
            </a:pPr>
            <a:fld id="{A1FE19C1-7403-4048-B29C-1C5E4EA4A3F9}" type="datetime1">
              <a:rPr lang="ja-JP" altLang="en-US"/>
              <a:pPr>
                <a:defRPr/>
              </a:pPr>
              <a:t>2024/6/26</a:t>
            </a:fld>
            <a:endParaRPr lang="ja-JP" altLang="en-US"/>
          </a:p>
        </p:txBody>
      </p:sp>
      <p:sp>
        <p:nvSpPr>
          <p:cNvPr id="6" name="フッター プレースホルダー 4">
            <a:extLst>
              <a:ext uri="{FF2B5EF4-FFF2-40B4-BE49-F238E27FC236}">
                <a16:creationId xmlns:a16="http://schemas.microsoft.com/office/drawing/2014/main" id="{043BCDD4-F913-2B53-04AA-F5DDC01B6F2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3749C99-281F-79E4-06AC-5AED96CC1531}"/>
              </a:ext>
            </a:extLst>
          </p:cNvPr>
          <p:cNvSpPr>
            <a:spLocks noGrp="1"/>
          </p:cNvSpPr>
          <p:nvPr>
            <p:ph type="sldNum" sz="quarter" idx="12"/>
          </p:nvPr>
        </p:nvSpPr>
        <p:spPr/>
        <p:txBody>
          <a:bodyPr/>
          <a:lstStyle>
            <a:lvl1pPr>
              <a:defRPr/>
            </a:lvl1pPr>
          </a:lstStyle>
          <a:p>
            <a:pPr>
              <a:defRPr/>
            </a:pPr>
            <a:fld id="{1674B3DF-4ED8-4BE4-A895-64D166A3C6C1}" type="slidenum">
              <a:rPr lang="ja-JP" altLang="en-US"/>
              <a:pPr>
                <a:defRPr/>
              </a:pPr>
              <a:t>‹#›</a:t>
            </a:fld>
            <a:endParaRPr lang="ja-JP" altLang="en-US"/>
          </a:p>
        </p:txBody>
      </p:sp>
    </p:spTree>
    <p:extLst>
      <p:ext uri="{BB962C8B-B14F-4D97-AF65-F5344CB8AC3E}">
        <p14:creationId xmlns:p14="http://schemas.microsoft.com/office/powerpoint/2010/main" val="130792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117CF7A8-F57F-0DF0-4ECB-0973A1A36A3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2F267F18-809B-B9E5-E9DE-A5E963C4668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BB18025-9E5D-0B6F-107E-11030668ACD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115126C-C6B6-44CB-BD7E-AD1E11C93313}" type="datetime1">
              <a:rPr lang="ja-JP" altLang="en-US"/>
              <a:pPr>
                <a:defRPr/>
              </a:pPr>
              <a:t>2024/6/26</a:t>
            </a:fld>
            <a:endParaRPr lang="ja-JP" altLang="en-US"/>
          </a:p>
        </p:txBody>
      </p:sp>
      <p:sp>
        <p:nvSpPr>
          <p:cNvPr id="5" name="フッター プレースホルダー 4">
            <a:extLst>
              <a:ext uri="{FF2B5EF4-FFF2-40B4-BE49-F238E27FC236}">
                <a16:creationId xmlns:a16="http://schemas.microsoft.com/office/drawing/2014/main" id="{CBD744BC-CB31-1877-BFEA-C22A5FE197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852F5D7-87CD-4988-AB1A-77EFB8E285C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415B2F6-E8BA-49C2-A468-9CBE428CAC0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189"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377"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566"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754"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1313" indent="-341313"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8231" y="561474"/>
            <a:ext cx="8967537" cy="1271670"/>
          </a:xfrm>
        </p:spPr>
        <p:txBody>
          <a:bodyPr>
            <a:normAutofit/>
          </a:bodyPr>
          <a:lstStyle/>
          <a:p>
            <a:pPr>
              <a:spcAft>
                <a:spcPts val="600"/>
              </a:spcAft>
            </a:pPr>
            <a:r>
              <a:rPr kumimoji="1" lang="ja-JP" altLang="en-US" sz="2800" b="1" dirty="0">
                <a:latin typeface="BIZ UDゴシック" panose="020B0400000000000000" pitchFamily="49" charset="-128"/>
                <a:ea typeface="BIZ UDゴシック" panose="020B0400000000000000" pitchFamily="49" charset="-128"/>
                <a:cs typeface="Meiryo UI" pitchFamily="50" charset="-128"/>
              </a:rPr>
              <a:t>大阪府都市基盤施設</a:t>
            </a:r>
            <a:r>
              <a:rPr lang="ja-JP" altLang="en-US" sz="2800" b="1" dirty="0">
                <a:latin typeface="BIZ UDゴシック" panose="020B0400000000000000" pitchFamily="49" charset="-128"/>
                <a:ea typeface="BIZ UDゴシック" panose="020B0400000000000000" pitchFamily="49" charset="-128"/>
                <a:cs typeface="Meiryo UI" pitchFamily="50" charset="-128"/>
              </a:rPr>
              <a:t>維持管理技術審議会</a:t>
            </a:r>
            <a:br>
              <a:rPr kumimoji="1" lang="en-US" altLang="ja-JP" sz="2800" b="1" dirty="0">
                <a:latin typeface="BIZ UDゴシック" panose="020B0400000000000000" pitchFamily="49" charset="-128"/>
                <a:ea typeface="BIZ UDゴシック" panose="020B0400000000000000" pitchFamily="49" charset="-128"/>
                <a:cs typeface="Meiryo UI" pitchFamily="50" charset="-128"/>
              </a:rPr>
            </a:br>
            <a:r>
              <a:rPr kumimoji="1" lang="ja-JP" altLang="en-US" sz="2800" b="1" dirty="0">
                <a:latin typeface="BIZ UDゴシック" panose="020B0400000000000000" pitchFamily="49" charset="-128"/>
                <a:ea typeface="BIZ UDゴシック" panose="020B0400000000000000" pitchFamily="49" charset="-128"/>
                <a:cs typeface="Meiryo UI" pitchFamily="50" charset="-128"/>
              </a:rPr>
              <a:t>第２回　</a:t>
            </a:r>
            <a:r>
              <a:rPr lang="ja-JP" altLang="en-US" sz="2800" b="1" dirty="0">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sz="2800" b="1" dirty="0">
                <a:latin typeface="BIZ UDゴシック" panose="020B0400000000000000" pitchFamily="49" charset="-128"/>
                <a:ea typeface="BIZ UDゴシック" panose="020B0400000000000000" pitchFamily="49" charset="-128"/>
                <a:cs typeface="Meiryo UI" pitchFamily="50" charset="-128"/>
              </a:rPr>
              <a:t>部会</a:t>
            </a:r>
            <a:br>
              <a:rPr kumimoji="1" lang="en-US" altLang="ja-JP" sz="2800" b="1" dirty="0">
                <a:latin typeface="BIZ UDゴシック" panose="020B0400000000000000" pitchFamily="49" charset="-128"/>
                <a:ea typeface="BIZ UDゴシック" panose="020B0400000000000000" pitchFamily="49" charset="-128"/>
                <a:cs typeface="Meiryo UI" pitchFamily="50" charset="-128"/>
              </a:rPr>
            </a:br>
            <a:r>
              <a:rPr kumimoji="1" lang="ja-JP" altLang="en-US" sz="2000" b="1" dirty="0">
                <a:latin typeface="BIZ UDゴシック" panose="020B0400000000000000" pitchFamily="49" charset="-128"/>
                <a:ea typeface="BIZ UDゴシック" panose="020B0400000000000000" pitchFamily="49" charset="-128"/>
                <a:cs typeface="Meiryo UI" pitchFamily="50" charset="-128"/>
              </a:rPr>
              <a:t>～</a:t>
            </a:r>
            <a:r>
              <a:rPr lang="ja-JP" altLang="en-US" sz="2000" b="1" dirty="0">
                <a:latin typeface="BIZ UDゴシック" panose="020B0400000000000000" pitchFamily="49" charset="-128"/>
                <a:ea typeface="BIZ UDゴシック" panose="020B0400000000000000" pitchFamily="49" charset="-128"/>
                <a:cs typeface="Meiryo UI" pitchFamily="50" charset="-128"/>
              </a:rPr>
              <a:t>戦略的な維持管理の推進について～</a:t>
            </a:r>
            <a:endParaRPr kumimoji="1" lang="ja-JP" altLang="en-US" sz="2000" b="1" dirty="0">
              <a:latin typeface="BIZ UDゴシック" panose="020B0400000000000000" pitchFamily="49" charset="-128"/>
              <a:ea typeface="BIZ UDゴシック" panose="020B0400000000000000" pitchFamily="49" charset="-128"/>
              <a:cs typeface="Meiryo UI" pitchFamily="50" charset="-128"/>
            </a:endParaRPr>
          </a:p>
        </p:txBody>
      </p:sp>
      <p:sp>
        <p:nvSpPr>
          <p:cNvPr id="4" name="コンテンツ プレースホルダー 2"/>
          <p:cNvSpPr txBox="1">
            <a:spLocks/>
          </p:cNvSpPr>
          <p:nvPr/>
        </p:nvSpPr>
        <p:spPr>
          <a:xfrm>
            <a:off x="1050202" y="1833144"/>
            <a:ext cx="7203259" cy="4149724"/>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200"/>
              </a:lnSpc>
              <a:spcBef>
                <a:spcPts val="0"/>
              </a:spcBef>
              <a:buNone/>
            </a:pPr>
            <a:r>
              <a:rPr lang="ja-JP" altLang="en-US" sz="1800" b="1" dirty="0">
                <a:latin typeface="BIZ UDゴシック" panose="020B0400000000000000" pitchFamily="49" charset="-128"/>
                <a:ea typeface="BIZ UDゴシック" panose="020B0400000000000000" pitchFamily="49" charset="-128"/>
                <a:cs typeface="Meiryo UI" panose="020B0604030504040204" pitchFamily="50" charset="-128"/>
              </a:rPr>
              <a:t>（１）</a:t>
            </a:r>
            <a:r>
              <a:rPr lang="ja-JP" altLang="en-US" sz="1800" b="1" dirty="0">
                <a:effectLst/>
                <a:latin typeface="BIZ UDゴシック" panose="020B0400000000000000" pitchFamily="49" charset="-128"/>
                <a:ea typeface="BIZ UDゴシック" panose="020B0400000000000000" pitchFamily="49" charset="-128"/>
                <a:cs typeface="Meiryo UI" pitchFamily="50" charset="-128"/>
              </a:rPr>
              <a:t>第</a:t>
            </a:r>
            <a:r>
              <a:rPr lang="ja-JP" altLang="en-US" sz="1800" b="1" dirty="0">
                <a:latin typeface="BIZ UDゴシック" panose="020B0400000000000000" pitchFamily="49" charset="-128"/>
                <a:ea typeface="BIZ UDゴシック" panose="020B0400000000000000" pitchFamily="49" charset="-128"/>
                <a:cs typeface="Meiryo UI" pitchFamily="50" charset="-128"/>
              </a:rPr>
              <a:t>１</a:t>
            </a:r>
            <a:r>
              <a:rPr lang="ja-JP" altLang="en-US" sz="1800" b="1" dirty="0">
                <a:effectLst/>
                <a:latin typeface="BIZ UDゴシック" panose="020B0400000000000000" pitchFamily="49" charset="-128"/>
                <a:ea typeface="BIZ UDゴシック" panose="020B0400000000000000" pitchFamily="49" charset="-128"/>
                <a:cs typeface="Meiryo UI" pitchFamily="50" charset="-128"/>
              </a:rPr>
              <a:t>回部会における課題認識・論点</a:t>
            </a:r>
            <a:endParaRPr lang="en-US" altLang="ja-JP" sz="1800" b="1" dirty="0">
              <a:effectLst/>
              <a:latin typeface="BIZ UDゴシック" panose="020B0400000000000000" pitchFamily="49" charset="-128"/>
              <a:ea typeface="BIZ UDゴシック" panose="020B0400000000000000" pitchFamily="49" charset="-128"/>
              <a:cs typeface="Meiryo UI" pitchFamily="50" charset="-128"/>
            </a:endParaRPr>
          </a:p>
          <a:p>
            <a:pPr marL="0" indent="0">
              <a:lnSpc>
                <a:spcPts val="1700"/>
              </a:lnSpc>
              <a:spcBef>
                <a:spcPts val="300"/>
              </a:spcBef>
              <a:buNone/>
            </a:pPr>
            <a:endParaRPr lang="en-US" altLang="ja-JP" sz="1800" b="1"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200"/>
              </a:lnSpc>
              <a:spcBef>
                <a:spcPts val="800"/>
              </a:spcBef>
              <a:buNone/>
            </a:pPr>
            <a:r>
              <a:rPr lang="ja-JP" altLang="en-US" sz="1800" b="1" dirty="0">
                <a:latin typeface="BIZ UDゴシック" panose="020B0400000000000000" pitchFamily="49" charset="-128"/>
                <a:ea typeface="BIZ UDゴシック" panose="020B0400000000000000" pitchFamily="49" charset="-128"/>
                <a:cs typeface="Meiryo UI" panose="020B0604030504040204" pitchFamily="50" charset="-128"/>
              </a:rPr>
              <a:t>（２）主な論点に対する取組方針</a:t>
            </a:r>
            <a:r>
              <a:rPr lang="en-US" altLang="ja-JP" sz="18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800" b="1" dirty="0">
                <a:latin typeface="BIZ UDゴシック" panose="020B0400000000000000" pitchFamily="49" charset="-128"/>
                <a:ea typeface="BIZ UDゴシック" panose="020B0400000000000000" pitchFamily="49" charset="-128"/>
                <a:cs typeface="Meiryo UI" panose="020B0604030504040204" pitchFamily="50" charset="-128"/>
              </a:rPr>
              <a:t>案</a:t>
            </a:r>
            <a:r>
              <a:rPr lang="en-US" altLang="ja-JP" sz="18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800" b="1" dirty="0">
                <a:latin typeface="BIZ UDゴシック" panose="020B0400000000000000" pitchFamily="49" charset="-128"/>
                <a:ea typeface="BIZ UDゴシック" panose="020B0400000000000000" pitchFamily="49" charset="-128"/>
                <a:cs typeface="Meiryo UI" panose="020B0604030504040204" pitchFamily="50" charset="-128"/>
              </a:rPr>
              <a:t>（公園遊具）</a:t>
            </a:r>
            <a:endParaRPr lang="en-US" altLang="ja-JP" sz="1800" b="1"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500"/>
              </a:lnSpc>
              <a:spcBef>
                <a:spcPts val="600"/>
              </a:spcBef>
              <a:buNone/>
            </a:pPr>
            <a:r>
              <a:rPr lang="ja-JP" altLang="en-US" sz="1600" dirty="0">
                <a:latin typeface="BIZ UDゴシック" panose="020B0400000000000000" pitchFamily="49" charset="-128"/>
                <a:ea typeface="BIZ UDゴシック" panose="020B0400000000000000" pitchFamily="49" charset="-128"/>
              </a:rPr>
              <a:t>　 　</a:t>
            </a: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更新フローの改訂について</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500"/>
              </a:lnSpc>
              <a:spcBef>
                <a:spcPts val="600"/>
              </a:spcBef>
              <a:buNone/>
            </a:pP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      1.</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遊具更新に関する対応状況</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500"/>
              </a:lnSpc>
              <a:spcBef>
                <a:spcPts val="600"/>
              </a:spcBef>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現更新判定フローに依らず時期を早めて更新等を行った事例</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500"/>
              </a:lnSpc>
              <a:spcBef>
                <a:spcPts val="600"/>
              </a:spcBef>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3.</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遊具更新に関するフロー改訂</a:t>
            </a:r>
            <a:endParaRPr lang="en-US" altLang="ja-JP" sz="1800" b="1" dirty="0">
              <a:latin typeface="BIZ UDゴシック" panose="020B0400000000000000" pitchFamily="49" charset="-128"/>
              <a:ea typeface="BIZ UDゴシック" panose="020B0400000000000000" pitchFamily="49" charset="-128"/>
            </a:endParaRPr>
          </a:p>
          <a:p>
            <a:pPr marL="0" indent="0">
              <a:lnSpc>
                <a:spcPts val="1700"/>
              </a:lnSpc>
              <a:spcBef>
                <a:spcPts val="1200"/>
              </a:spcBef>
              <a:buNone/>
            </a:pPr>
            <a:r>
              <a:rPr lang="ja-JP" altLang="en-US" sz="1800" b="1" dirty="0">
                <a:latin typeface="BIZ UDゴシック" panose="020B0400000000000000" pitchFamily="49" charset="-128"/>
                <a:ea typeface="BIZ UDゴシック" panose="020B0400000000000000" pitchFamily="49" charset="-128"/>
              </a:rPr>
              <a:t>（３）計画改定内容の報告</a:t>
            </a:r>
            <a:endParaRPr lang="en-US" altLang="ja-JP" sz="1800" b="1" dirty="0">
              <a:latin typeface="BIZ UDゴシック" panose="020B0400000000000000" pitchFamily="49" charset="-128"/>
              <a:ea typeface="BIZ UDゴシック" panose="020B0400000000000000" pitchFamily="49" charset="-128"/>
            </a:endParaRPr>
          </a:p>
          <a:p>
            <a:pPr marL="0" indent="0">
              <a:lnSpc>
                <a:spcPts val="1700"/>
              </a:lnSpc>
              <a:spcBef>
                <a:spcPts val="1200"/>
              </a:spcBef>
              <a:buNone/>
            </a:pPr>
            <a:endParaRPr lang="en-US" altLang="ja-JP" sz="1800" b="1" dirty="0">
              <a:latin typeface="BIZ UDゴシック" panose="020B0400000000000000" pitchFamily="49" charset="-128"/>
              <a:ea typeface="BIZ UDゴシック" panose="020B0400000000000000" pitchFamily="49" charset="-128"/>
            </a:endParaRPr>
          </a:p>
          <a:p>
            <a:pPr marL="0" indent="0">
              <a:lnSpc>
                <a:spcPts val="1700"/>
              </a:lnSpc>
              <a:spcBef>
                <a:spcPts val="1200"/>
              </a:spcBef>
              <a:buNone/>
            </a:pPr>
            <a:r>
              <a:rPr lang="ja-JP" altLang="en-US" sz="1800" b="1" dirty="0">
                <a:latin typeface="BIZ UDゴシック" panose="020B0400000000000000" pitchFamily="49" charset="-128"/>
                <a:ea typeface="BIZ UDゴシック" panose="020B0400000000000000" pitchFamily="49" charset="-128"/>
              </a:rPr>
              <a:t>（４）</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参考</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施設別調書（公園遊具）</a:t>
            </a:r>
            <a:endParaRPr lang="en-US" altLang="ja-JP" sz="1800" b="1" dirty="0">
              <a:latin typeface="BIZ UDゴシック" panose="020B0400000000000000" pitchFamily="49" charset="-128"/>
              <a:ea typeface="BIZ UDゴシック" panose="020B0400000000000000" pitchFamily="49"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a:latin typeface="BIZ UDゴシック" panose="020B0400000000000000" pitchFamily="49" charset="-128"/>
                <a:ea typeface="BIZ UDゴシック" panose="020B0400000000000000" pitchFamily="49" charset="-128"/>
                <a:cs typeface="Meiryo UI" pitchFamily="50" charset="-128"/>
              </a:rPr>
              <a:t>大阪府都市基盤施設維持管理技術審議会　</a:t>
            </a:r>
            <a:r>
              <a:rPr lang="ja-JP" altLang="en-US" sz="2400" b="1">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sz="2400" b="1">
                <a:latin typeface="BIZ UDゴシック" panose="020B0400000000000000" pitchFamily="49" charset="-128"/>
                <a:ea typeface="BIZ UDゴシック" panose="020B0400000000000000" pitchFamily="49" charset="-128"/>
                <a:cs typeface="Meiryo UI" pitchFamily="50" charset="-128"/>
              </a:rPr>
              <a:t>部会</a:t>
            </a:r>
          </a:p>
        </p:txBody>
      </p:sp>
      <p:sp>
        <p:nvSpPr>
          <p:cNvPr id="5" name="スライド番号プレースホルダー 2">
            <a:extLst>
              <a:ext uri="{FF2B5EF4-FFF2-40B4-BE49-F238E27FC236}">
                <a16:creationId xmlns:a16="http://schemas.microsoft.com/office/drawing/2014/main" id="{B5FEF043-1527-45EC-88D4-B77BFC591F42}"/>
              </a:ext>
            </a:extLst>
          </p:cNvPr>
          <p:cNvSpPr>
            <a:spLocks noGrp="1"/>
          </p:cNvSpPr>
          <p:nvPr>
            <p:ph type="sldNum" sz="quarter" idx="12"/>
          </p:nvPr>
        </p:nvSpPr>
        <p:spPr>
          <a:xfrm>
            <a:off x="6974904" y="6520259"/>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5632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10</a:t>
            </a:fld>
            <a:endParaRPr lang="ja-JP" altLang="en-US">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7"/>
            <a:ext cx="9144000" cy="44412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auto">
          <a:xfrm>
            <a:off x="60325" y="24949"/>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更新フローの改訂について</a:t>
            </a:r>
          </a:p>
        </p:txBody>
      </p:sp>
      <p:sp>
        <p:nvSpPr>
          <p:cNvPr id="12" name="Text Box 5">
            <a:extLst>
              <a:ext uri="{FF2B5EF4-FFF2-40B4-BE49-F238E27FC236}">
                <a16:creationId xmlns:a16="http://schemas.microsoft.com/office/drawing/2014/main" id="{1B1DBD2A-0E42-4DCA-BF0B-40B6E289A96E}"/>
              </a:ext>
            </a:extLst>
          </p:cNvPr>
          <p:cNvSpPr txBox="1">
            <a:spLocks noChangeArrowheads="1"/>
          </p:cNvSpPr>
          <p:nvPr/>
        </p:nvSpPr>
        <p:spPr bwMode="auto">
          <a:xfrm>
            <a:off x="223994" y="902941"/>
            <a:ext cx="8540278"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⇒社会的ニーズにより、予定年次を早めて、周辺一帯で再整備を実施</a:t>
            </a:r>
          </a:p>
        </p:txBody>
      </p:sp>
      <p:sp>
        <p:nvSpPr>
          <p:cNvPr id="13" name="Text Box 5">
            <a:extLst>
              <a:ext uri="{FF2B5EF4-FFF2-40B4-BE49-F238E27FC236}">
                <a16:creationId xmlns:a16="http://schemas.microsoft.com/office/drawing/2014/main" id="{83DFDAAF-B560-4F87-B04D-9F465DDB2095}"/>
              </a:ext>
            </a:extLst>
          </p:cNvPr>
          <p:cNvSpPr txBox="1">
            <a:spLocks noChangeArrowheads="1"/>
          </p:cNvSpPr>
          <p:nvPr/>
        </p:nvSpPr>
        <p:spPr bwMode="auto">
          <a:xfrm>
            <a:off x="-100597" y="5857183"/>
            <a:ext cx="3879402"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当初の改修予定：</a:t>
            </a:r>
            <a:r>
              <a:rPr lang="en-US" altLang="ja-JP" sz="1400" dirty="0">
                <a:latin typeface="Meiryo UI" panose="020B0604030504040204" pitchFamily="50" charset="-128"/>
                <a:ea typeface="Meiryo UI" panose="020B0604030504040204" pitchFamily="50" charset="-128"/>
              </a:rPr>
              <a:t>R28</a:t>
            </a:r>
            <a:r>
              <a:rPr lang="ja-JP" altLang="en-US" sz="1400" dirty="0">
                <a:latin typeface="Meiryo UI" panose="020B0604030504040204" pitchFamily="50" charset="-128"/>
                <a:ea typeface="Meiryo UI" panose="020B0604030504040204" pitchFamily="50" charset="-128"/>
              </a:rPr>
              <a:t>年度、健全度</a:t>
            </a:r>
            <a:r>
              <a:rPr lang="en-US" altLang="ja-JP" sz="1400" dirty="0">
                <a:latin typeface="Meiryo UI" panose="020B0604030504040204" pitchFamily="50" charset="-128"/>
                <a:ea typeface="Meiryo UI" panose="020B0604030504040204" pitchFamily="50" charset="-128"/>
              </a:rPr>
              <a:t>B</a:t>
            </a:r>
          </a:p>
        </p:txBody>
      </p:sp>
      <p:sp>
        <p:nvSpPr>
          <p:cNvPr id="17" name="コンテンツ プレースホルダー 2">
            <a:extLst>
              <a:ext uri="{FF2B5EF4-FFF2-40B4-BE49-F238E27FC236}">
                <a16:creationId xmlns:a16="http://schemas.microsoft.com/office/drawing/2014/main" id="{98902BFA-2B35-4D4A-BEBF-4B4CA8CEDAD6}"/>
              </a:ext>
            </a:extLst>
          </p:cNvPr>
          <p:cNvSpPr txBox="1">
            <a:spLocks/>
          </p:cNvSpPr>
          <p:nvPr/>
        </p:nvSpPr>
        <p:spPr>
          <a:xfrm>
            <a:off x="128297" y="484127"/>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2000" dirty="0">
                <a:latin typeface="BIZ UDゴシック" panose="020B0400000000000000" pitchFamily="49" charset="-128"/>
                <a:ea typeface="BIZ UDゴシック" panose="020B0400000000000000" pitchFamily="49" charset="-128"/>
                <a:cs typeface="Meiryo UI" panose="020B0604030504040204" pitchFamily="50" charset="-128"/>
              </a:rPr>
              <a:t>現更新判定フローに依らず時期を早めて更新等を行った事例③</a:t>
            </a:r>
            <a:endPar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9" name="Text Box 5">
            <a:extLst>
              <a:ext uri="{FF2B5EF4-FFF2-40B4-BE49-F238E27FC236}">
                <a16:creationId xmlns:a16="http://schemas.microsoft.com/office/drawing/2014/main" id="{0EAA4415-36E8-449B-BF38-C41A66354ABD}"/>
              </a:ext>
            </a:extLst>
          </p:cNvPr>
          <p:cNvSpPr txBox="1">
            <a:spLocks noChangeArrowheads="1"/>
          </p:cNvSpPr>
          <p:nvPr/>
        </p:nvSpPr>
        <p:spPr bwMode="auto">
          <a:xfrm>
            <a:off x="695727" y="6281624"/>
            <a:ext cx="819642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200"/>
              </a:lnSpc>
              <a:spcBef>
                <a:spcPts val="600"/>
              </a:spcBef>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健康遊具が</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基程設置されコースが形成されていたが、木製遊具等もあり、老朽化が進んでいた状況</a:t>
            </a:r>
            <a:endParaRPr lang="en-US" altLang="ja-JP" sz="1400" dirty="0">
              <a:latin typeface="Meiryo UI" panose="020B0604030504040204" pitchFamily="50" charset="-128"/>
              <a:ea typeface="Meiryo UI" panose="020B0604030504040204" pitchFamily="50" charset="-128"/>
            </a:endParaRPr>
          </a:p>
          <a:p>
            <a:pPr eaLnBrk="1" hangingPunct="1">
              <a:lnSpc>
                <a:spcPts val="1200"/>
              </a:lnSpc>
              <a:spcBef>
                <a:spcPts val="600"/>
              </a:spcBef>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遊具更新にあたり、コース利用者が多いこと等社会的ニーズも高いことから、コース全体で遊具更新を実施</a:t>
            </a:r>
          </a:p>
        </p:txBody>
      </p:sp>
      <p:sp>
        <p:nvSpPr>
          <p:cNvPr id="20" name="Text Box 5">
            <a:extLst>
              <a:ext uri="{FF2B5EF4-FFF2-40B4-BE49-F238E27FC236}">
                <a16:creationId xmlns:a16="http://schemas.microsoft.com/office/drawing/2014/main" id="{6AF21FD0-AC5E-4983-A435-59CD198EB358}"/>
              </a:ext>
            </a:extLst>
          </p:cNvPr>
          <p:cNvSpPr txBox="1">
            <a:spLocks noChangeArrowheads="1"/>
          </p:cNvSpPr>
          <p:nvPr/>
        </p:nvSpPr>
        <p:spPr bwMode="auto">
          <a:xfrm>
            <a:off x="60325" y="1308271"/>
            <a:ext cx="3038591"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●健康遊具（更新前）</a:t>
            </a:r>
            <a:endParaRPr lang="en-US" altLang="ja-JP" sz="1800" dirty="0">
              <a:latin typeface="Meiryo UI" panose="020B0604030504040204" pitchFamily="50" charset="-128"/>
              <a:ea typeface="Meiryo UI" panose="020B0604030504040204" pitchFamily="50" charset="-128"/>
            </a:endParaRPr>
          </a:p>
        </p:txBody>
      </p:sp>
      <p:sp>
        <p:nvSpPr>
          <p:cNvPr id="53" name="矢印: 右 52">
            <a:extLst>
              <a:ext uri="{FF2B5EF4-FFF2-40B4-BE49-F238E27FC236}">
                <a16:creationId xmlns:a16="http://schemas.microsoft.com/office/drawing/2014/main" id="{AAA5B08A-0C10-4CA9-9724-D8607C89584F}"/>
              </a:ext>
            </a:extLst>
          </p:cNvPr>
          <p:cNvSpPr/>
          <p:nvPr/>
        </p:nvSpPr>
        <p:spPr>
          <a:xfrm>
            <a:off x="3360115" y="3285124"/>
            <a:ext cx="481263" cy="112184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Text Box 5">
            <a:extLst>
              <a:ext uri="{FF2B5EF4-FFF2-40B4-BE49-F238E27FC236}">
                <a16:creationId xmlns:a16="http://schemas.microsoft.com/office/drawing/2014/main" id="{0E860490-2BE5-45BA-BB12-D2B1124C2FB6}"/>
              </a:ext>
            </a:extLst>
          </p:cNvPr>
          <p:cNvSpPr txBox="1">
            <a:spLocks noChangeArrowheads="1"/>
          </p:cNvSpPr>
          <p:nvPr/>
        </p:nvSpPr>
        <p:spPr bwMode="auto">
          <a:xfrm>
            <a:off x="3797179" y="1950525"/>
            <a:ext cx="3188713"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●健康遊具（更新後）</a:t>
            </a:r>
            <a:endParaRPr lang="en-US" altLang="ja-JP" sz="18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B10D8CD8-0FCA-42C6-9DF8-380D2AA909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56" t="52042" r="27539" b="18490"/>
          <a:stretch/>
        </p:blipFill>
        <p:spPr>
          <a:xfrm>
            <a:off x="352186" y="1667993"/>
            <a:ext cx="2795778" cy="1847924"/>
          </a:xfrm>
          <a:prstGeom prst="rect">
            <a:avLst/>
          </a:prstGeom>
          <a:ln>
            <a:solidFill>
              <a:schemeClr val="lt1">
                <a:hueOff val="0"/>
                <a:satOff val="0"/>
                <a:lumOff val="0"/>
              </a:schemeClr>
            </a:solidFill>
          </a:ln>
        </p:spPr>
      </p:pic>
      <p:sp>
        <p:nvSpPr>
          <p:cNvPr id="26" name="Text Box 5">
            <a:extLst>
              <a:ext uri="{FF2B5EF4-FFF2-40B4-BE49-F238E27FC236}">
                <a16:creationId xmlns:a16="http://schemas.microsoft.com/office/drawing/2014/main" id="{CF9C0F93-DC24-427C-964A-CA81853CBFB3}"/>
              </a:ext>
            </a:extLst>
          </p:cNvPr>
          <p:cNvSpPr txBox="1">
            <a:spLocks noChangeArrowheads="1"/>
          </p:cNvSpPr>
          <p:nvPr/>
        </p:nvSpPr>
        <p:spPr bwMode="auto">
          <a:xfrm>
            <a:off x="-4445" y="3433828"/>
            <a:ext cx="3879402"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当初の改修予定：</a:t>
            </a:r>
            <a:r>
              <a:rPr lang="en-US" altLang="ja-JP" sz="1400" dirty="0">
                <a:latin typeface="Meiryo UI" panose="020B0604030504040204" pitchFamily="50" charset="-128"/>
                <a:ea typeface="Meiryo UI" panose="020B0604030504040204" pitchFamily="50" charset="-128"/>
              </a:rPr>
              <a:t>R2</a:t>
            </a:r>
            <a:r>
              <a:rPr lang="ja-JP" altLang="en-US" sz="1400" dirty="0">
                <a:latin typeface="Meiryo UI" panose="020B0604030504040204" pitchFamily="50" charset="-128"/>
                <a:ea typeface="Meiryo UI" panose="020B0604030504040204" pitchFamily="50" charset="-128"/>
              </a:rPr>
              <a:t>年度、健全度</a:t>
            </a:r>
            <a:r>
              <a:rPr lang="en-US" altLang="ja-JP" sz="1400" dirty="0">
                <a:latin typeface="Meiryo UI" panose="020B0604030504040204" pitchFamily="50" charset="-128"/>
                <a:ea typeface="Meiryo UI" panose="020B0604030504040204" pitchFamily="50" charset="-128"/>
              </a:rPr>
              <a:t>C</a:t>
            </a:r>
            <a:endParaRPr lang="ja-JP" altLang="en-US" sz="1400" dirty="0">
              <a:latin typeface="Meiryo UI" panose="020B0604030504040204" pitchFamily="50" charset="-128"/>
              <a:ea typeface="Meiryo UI" panose="020B0604030504040204" pitchFamily="50" charset="-128"/>
            </a:endParaRPr>
          </a:p>
        </p:txBody>
      </p:sp>
      <p:sp>
        <p:nvSpPr>
          <p:cNvPr id="31" name="Text Box 5">
            <a:extLst>
              <a:ext uri="{FF2B5EF4-FFF2-40B4-BE49-F238E27FC236}">
                <a16:creationId xmlns:a16="http://schemas.microsoft.com/office/drawing/2014/main" id="{A468F7C6-6CE0-4AEC-9F56-97CB4B37D3D0}"/>
              </a:ext>
            </a:extLst>
          </p:cNvPr>
          <p:cNvSpPr txBox="1">
            <a:spLocks noChangeArrowheads="1"/>
          </p:cNvSpPr>
          <p:nvPr/>
        </p:nvSpPr>
        <p:spPr bwMode="auto">
          <a:xfrm>
            <a:off x="4604729" y="5529758"/>
            <a:ext cx="4048250"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実際の更新：</a:t>
            </a:r>
            <a:r>
              <a:rPr lang="en-US" altLang="ja-JP" sz="1400" dirty="0">
                <a:latin typeface="Meiryo UI" panose="020B0604030504040204" pitchFamily="50" charset="-128"/>
                <a:ea typeface="Meiryo UI" panose="020B0604030504040204" pitchFamily="50" charset="-128"/>
              </a:rPr>
              <a:t>R4</a:t>
            </a:r>
            <a:r>
              <a:rPr lang="ja-JP" altLang="en-US" sz="1400" dirty="0">
                <a:latin typeface="Meiryo UI" panose="020B0604030504040204" pitchFamily="50" charset="-128"/>
                <a:ea typeface="Meiryo UI" panose="020B0604030504040204" pitchFamily="50" charset="-128"/>
              </a:rPr>
              <a:t>年度にコース全体で更新</a:t>
            </a:r>
            <a:endParaRPr lang="en-US" altLang="ja-JP" sz="1400" dirty="0">
              <a:latin typeface="Meiryo UI" panose="020B0604030504040204" pitchFamily="50" charset="-128"/>
              <a:ea typeface="Meiryo UI" panose="020B0604030504040204" pitchFamily="50" charset="-128"/>
            </a:endParaRPr>
          </a:p>
        </p:txBody>
      </p:sp>
      <p:sp>
        <p:nvSpPr>
          <p:cNvPr id="18" name="Text Box 5">
            <a:extLst>
              <a:ext uri="{FF2B5EF4-FFF2-40B4-BE49-F238E27FC236}">
                <a16:creationId xmlns:a16="http://schemas.microsoft.com/office/drawing/2014/main" id="{AE0E6523-1DA6-492F-90AC-765EA36E0B60}"/>
              </a:ext>
            </a:extLst>
          </p:cNvPr>
          <p:cNvSpPr txBox="1">
            <a:spLocks noChangeArrowheads="1"/>
          </p:cNvSpPr>
          <p:nvPr/>
        </p:nvSpPr>
        <p:spPr bwMode="auto">
          <a:xfrm>
            <a:off x="3166398" y="2896392"/>
            <a:ext cx="869073"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ts val="22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更 新</a:t>
            </a:r>
            <a:endParaRPr lang="en-US" altLang="ja-JP" sz="18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0BBAF898-38F3-46BD-BA36-92DEF1915156}"/>
              </a:ext>
            </a:extLst>
          </p:cNvPr>
          <p:cNvPicPr>
            <a:picLocks noChangeAspect="1"/>
          </p:cNvPicPr>
          <p:nvPr/>
        </p:nvPicPr>
        <p:blipFill rotWithShape="1">
          <a:blip r:embed="rId4">
            <a:extLst>
              <a:ext uri="{28A0092B-C50C-407E-A947-70E740481C1C}">
                <a14:useLocalDpi xmlns:a14="http://schemas.microsoft.com/office/drawing/2010/main" val="0"/>
              </a:ext>
            </a:extLst>
          </a:blip>
          <a:srcRect l="18088" t="17089" r="13111" b="24419"/>
          <a:stretch/>
        </p:blipFill>
        <p:spPr>
          <a:xfrm>
            <a:off x="3992322" y="2410883"/>
            <a:ext cx="4891437" cy="3118875"/>
          </a:xfrm>
          <a:prstGeom prst="rect">
            <a:avLst/>
          </a:prstGeom>
        </p:spPr>
      </p:pic>
      <p:pic>
        <p:nvPicPr>
          <p:cNvPr id="21" name="図 20">
            <a:extLst>
              <a:ext uri="{FF2B5EF4-FFF2-40B4-BE49-F238E27FC236}">
                <a16:creationId xmlns:a16="http://schemas.microsoft.com/office/drawing/2014/main" id="{9D9A5955-E44A-4684-8D0B-551CA6FAB29F}"/>
              </a:ext>
            </a:extLst>
          </p:cNvPr>
          <p:cNvPicPr>
            <a:picLocks noChangeAspect="1"/>
          </p:cNvPicPr>
          <p:nvPr/>
        </p:nvPicPr>
        <p:blipFill rotWithShape="1">
          <a:blip r:embed="rId5"/>
          <a:srcRect r="14325" b="18048"/>
          <a:stretch/>
        </p:blipFill>
        <p:spPr>
          <a:xfrm>
            <a:off x="352186" y="3885569"/>
            <a:ext cx="2795778" cy="2034887"/>
          </a:xfrm>
          <a:prstGeom prst="rect">
            <a:avLst/>
          </a:prstGeom>
        </p:spPr>
      </p:pic>
    </p:spTree>
    <p:extLst>
      <p:ext uri="{BB962C8B-B14F-4D97-AF65-F5344CB8AC3E}">
        <p14:creationId xmlns:p14="http://schemas.microsoft.com/office/powerpoint/2010/main" val="267046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11</a:t>
            </a:fld>
            <a:endParaRPr lang="ja-JP" altLang="en-US">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更新フローの改訂について</a:t>
            </a:r>
          </a:p>
        </p:txBody>
      </p:sp>
      <p:sp>
        <p:nvSpPr>
          <p:cNvPr id="21" name="コンテンツ プレースホルダー 2">
            <a:extLst>
              <a:ext uri="{FF2B5EF4-FFF2-40B4-BE49-F238E27FC236}">
                <a16:creationId xmlns:a16="http://schemas.microsoft.com/office/drawing/2014/main" id="{3453152C-3E53-4FD0-A92B-96959A6F370E}"/>
              </a:ext>
            </a:extLst>
          </p:cNvPr>
          <p:cNvSpPr txBox="1">
            <a:spLocks/>
          </p:cNvSpPr>
          <p:nvPr/>
        </p:nvSpPr>
        <p:spPr>
          <a:xfrm>
            <a:off x="138500" y="625674"/>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2000" dirty="0">
                <a:latin typeface="BIZ UDゴシック" panose="020B0400000000000000" pitchFamily="49" charset="-128"/>
                <a:ea typeface="BIZ UDゴシック" panose="020B0400000000000000" pitchFamily="49" charset="-128"/>
                <a:cs typeface="Meiryo UI" panose="020B0604030504040204" pitchFamily="50" charset="-128"/>
              </a:rPr>
              <a:t>現更新判定フローに依らず時期を早めて更新等を行った事例③</a:t>
            </a:r>
            <a:endPar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22" name="図 21">
            <a:extLst>
              <a:ext uri="{FF2B5EF4-FFF2-40B4-BE49-F238E27FC236}">
                <a16:creationId xmlns:a16="http://schemas.microsoft.com/office/drawing/2014/main" id="{B4EBEC0B-1748-4294-A724-36D854F1B4D4}"/>
              </a:ext>
            </a:extLst>
          </p:cNvPr>
          <p:cNvPicPr>
            <a:picLocks noChangeAspect="1"/>
          </p:cNvPicPr>
          <p:nvPr/>
        </p:nvPicPr>
        <p:blipFill>
          <a:blip r:embed="rId3"/>
          <a:stretch>
            <a:fillRect/>
          </a:stretch>
        </p:blipFill>
        <p:spPr>
          <a:xfrm>
            <a:off x="2429683" y="1142669"/>
            <a:ext cx="4444294" cy="5498761"/>
          </a:xfrm>
          <a:prstGeom prst="rect">
            <a:avLst/>
          </a:prstGeom>
        </p:spPr>
      </p:pic>
      <p:cxnSp>
        <p:nvCxnSpPr>
          <p:cNvPr id="11" name="直線コネクタ 10">
            <a:extLst>
              <a:ext uri="{FF2B5EF4-FFF2-40B4-BE49-F238E27FC236}">
                <a16:creationId xmlns:a16="http://schemas.microsoft.com/office/drawing/2014/main" id="{6E6F0196-50F4-49DE-8D98-02A4A3AA33DA}"/>
              </a:ext>
            </a:extLst>
          </p:cNvPr>
          <p:cNvCxnSpPr>
            <a:cxnSpLocks/>
          </p:cNvCxnSpPr>
          <p:nvPr/>
        </p:nvCxnSpPr>
        <p:spPr>
          <a:xfrm>
            <a:off x="4289124" y="1510096"/>
            <a:ext cx="0" cy="1553144"/>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6D35851-72C4-4194-9B70-6800A2780980}"/>
              </a:ext>
            </a:extLst>
          </p:cNvPr>
          <p:cNvCxnSpPr>
            <a:cxnSpLocks/>
          </p:cNvCxnSpPr>
          <p:nvPr/>
        </p:nvCxnSpPr>
        <p:spPr>
          <a:xfrm>
            <a:off x="4282440" y="3048000"/>
            <a:ext cx="348996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20A882D-6805-4719-BC29-DBAD4D8DFFEE}"/>
              </a:ext>
            </a:extLst>
          </p:cNvPr>
          <p:cNvCxnSpPr>
            <a:cxnSpLocks/>
          </p:cNvCxnSpPr>
          <p:nvPr/>
        </p:nvCxnSpPr>
        <p:spPr>
          <a:xfrm>
            <a:off x="7772400" y="3048000"/>
            <a:ext cx="0" cy="323850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B61E08A5-8816-44A8-86B4-99A7F4FD4FC7}"/>
              </a:ext>
            </a:extLst>
          </p:cNvPr>
          <p:cNvCxnSpPr>
            <a:cxnSpLocks/>
          </p:cNvCxnSpPr>
          <p:nvPr/>
        </p:nvCxnSpPr>
        <p:spPr>
          <a:xfrm>
            <a:off x="4289124" y="6278880"/>
            <a:ext cx="348996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36CD939B-AC6F-4BC2-B439-1EFFA183A656}"/>
              </a:ext>
            </a:extLst>
          </p:cNvPr>
          <p:cNvCxnSpPr>
            <a:cxnSpLocks/>
          </p:cNvCxnSpPr>
          <p:nvPr/>
        </p:nvCxnSpPr>
        <p:spPr>
          <a:xfrm flipV="1">
            <a:off x="4289926" y="6126079"/>
            <a:ext cx="0" cy="160421"/>
          </a:xfrm>
          <a:prstGeom prst="straightConnector1">
            <a:avLst/>
          </a:prstGeom>
          <a:ln w="95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24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13917469" y="6364482"/>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12</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Rectangle 2">
            <a:extLst>
              <a:ext uri="{FF2B5EF4-FFF2-40B4-BE49-F238E27FC236}">
                <a16:creationId xmlns:a16="http://schemas.microsoft.com/office/drawing/2014/main" id="{C2FC1A07-2AF1-4EB2-B187-5811BE829DF1}"/>
              </a:ext>
            </a:extLst>
          </p:cNvPr>
          <p:cNvSpPr>
            <a:spLocks noChangeArrowheads="1"/>
          </p:cNvSpPr>
          <p:nvPr/>
        </p:nvSpPr>
        <p:spPr bwMode="auto">
          <a:xfrm>
            <a:off x="0" y="-20637"/>
            <a:ext cx="9144000" cy="44412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78" name="正方形/長方形 22">
            <a:extLst>
              <a:ext uri="{FF2B5EF4-FFF2-40B4-BE49-F238E27FC236}">
                <a16:creationId xmlns:a16="http://schemas.microsoft.com/office/drawing/2014/main" id="{7C7B8DAA-F115-4BB3-80F9-3035AFB4E79D}"/>
              </a:ext>
            </a:extLst>
          </p:cNvPr>
          <p:cNvSpPr>
            <a:spLocks noChangeArrowheads="1"/>
          </p:cNvSpPr>
          <p:nvPr/>
        </p:nvSpPr>
        <p:spPr bwMode="auto">
          <a:xfrm>
            <a:off x="60325" y="24949"/>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更新フローの改訂について</a:t>
            </a:r>
          </a:p>
        </p:txBody>
      </p:sp>
      <p:sp>
        <p:nvSpPr>
          <p:cNvPr id="80" name="テキスト ボックス 79">
            <a:extLst>
              <a:ext uri="{FF2B5EF4-FFF2-40B4-BE49-F238E27FC236}">
                <a16:creationId xmlns:a16="http://schemas.microsoft.com/office/drawing/2014/main" id="{D9D6DE77-C832-4CD6-A681-9A957ED3A9C8}"/>
              </a:ext>
            </a:extLst>
          </p:cNvPr>
          <p:cNvSpPr txBox="1"/>
          <p:nvPr/>
        </p:nvSpPr>
        <p:spPr>
          <a:xfrm>
            <a:off x="-118184" y="497189"/>
            <a:ext cx="3147539" cy="307777"/>
          </a:xfrm>
          <a:prstGeom prst="rect">
            <a:avLst/>
          </a:prstGeom>
          <a:noFill/>
        </p:spPr>
        <p:txBody>
          <a:bodyPr wrap="square" rtlCol="0">
            <a:spAutoFit/>
          </a:bodyPr>
          <a:lstStyle/>
          <a:p>
            <a:pPr algn="ctr"/>
            <a:r>
              <a:rPr kumimoji="1" lang="en-US" altLang="ja-JP" sz="1400" dirty="0"/>
              <a:t>【</a:t>
            </a:r>
            <a:r>
              <a:rPr lang="ja-JP" altLang="en-US" sz="1400" dirty="0"/>
              <a:t>（</a:t>
            </a:r>
            <a:r>
              <a:rPr kumimoji="1" lang="ja-JP" altLang="en-US" sz="1400" dirty="0"/>
              <a:t>新）遊具の更新判定フロー（案</a:t>
            </a:r>
            <a:r>
              <a:rPr lang="ja-JP" altLang="en-US" sz="1400" dirty="0"/>
              <a:t>）</a:t>
            </a:r>
            <a:r>
              <a:rPr kumimoji="1" lang="en-US" altLang="ja-JP" sz="1400" dirty="0"/>
              <a:t>】</a:t>
            </a:r>
            <a:endParaRPr kumimoji="1" lang="ja-JP" altLang="en-US" sz="1400" dirty="0"/>
          </a:p>
        </p:txBody>
      </p:sp>
      <p:sp>
        <p:nvSpPr>
          <p:cNvPr id="8" name="スライド番号プレースホルダー 2">
            <a:extLst>
              <a:ext uri="{FF2B5EF4-FFF2-40B4-BE49-F238E27FC236}">
                <a16:creationId xmlns:a16="http://schemas.microsoft.com/office/drawing/2014/main" id="{E670C8A1-FB79-4854-AABC-FB86413F328B}"/>
              </a:ext>
            </a:extLst>
          </p:cNvPr>
          <p:cNvSpPr txBox="1">
            <a:spLocks/>
          </p:cNvSpPr>
          <p:nvPr/>
        </p:nvSpPr>
        <p:spPr>
          <a:xfrm>
            <a:off x="6974904" y="6520259"/>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Meiryo UI" panose="020B0604030504040204" pitchFamily="50" charset="-128"/>
                <a:ea typeface="Meiryo UI" panose="020B060403050404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fld id="{57D6C0A1-9264-47D4-A470-56C07D157F34}" type="slidenum">
              <a:rPr lang="ja-JP" altLang="en-US" smtClean="0">
                <a:solidFill>
                  <a:prstClr val="black">
                    <a:tint val="75000"/>
                  </a:prstClr>
                </a:solidFill>
                <a:cs typeface="Meiryo UI" panose="020B0604030504040204" pitchFamily="50" charset="-128"/>
              </a:rPr>
              <a:pPr/>
              <a:t>12</a:t>
            </a:fld>
            <a:endParaRPr lang="ja-JP" altLang="en-US" dirty="0">
              <a:solidFill>
                <a:prstClr val="black">
                  <a:tint val="75000"/>
                </a:prstClr>
              </a:solidFill>
              <a:cs typeface="Meiryo UI" panose="020B0604030504040204" pitchFamily="50" charset="-128"/>
            </a:endParaRPr>
          </a:p>
        </p:txBody>
      </p:sp>
      <p:pic>
        <p:nvPicPr>
          <p:cNvPr id="2" name="図 1">
            <a:extLst>
              <a:ext uri="{FF2B5EF4-FFF2-40B4-BE49-F238E27FC236}">
                <a16:creationId xmlns:a16="http://schemas.microsoft.com/office/drawing/2014/main" id="{E9ED6093-A0BA-41BF-83DC-7FA87190F0B2}"/>
              </a:ext>
            </a:extLst>
          </p:cNvPr>
          <p:cNvPicPr>
            <a:picLocks noChangeAspect="1"/>
          </p:cNvPicPr>
          <p:nvPr/>
        </p:nvPicPr>
        <p:blipFill>
          <a:blip r:embed="rId3"/>
          <a:stretch>
            <a:fillRect/>
          </a:stretch>
        </p:blipFill>
        <p:spPr>
          <a:xfrm>
            <a:off x="448945" y="878664"/>
            <a:ext cx="8054975" cy="5854192"/>
          </a:xfrm>
          <a:prstGeom prst="rect">
            <a:avLst/>
          </a:prstGeom>
        </p:spPr>
      </p:pic>
    </p:spTree>
    <p:extLst>
      <p:ext uri="{BB962C8B-B14F-4D97-AF65-F5344CB8AC3E}">
        <p14:creationId xmlns:p14="http://schemas.microsoft.com/office/powerpoint/2010/main" val="177701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742384" y="1534363"/>
            <a:ext cx="7749766" cy="952164"/>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700"/>
              </a:lnSpc>
              <a:spcBef>
                <a:spcPts val="1200"/>
              </a:spcBef>
              <a:buNone/>
            </a:pPr>
            <a:r>
              <a:rPr lang="ja-JP" altLang="en-US" sz="2000" b="1" dirty="0">
                <a:latin typeface="BIZ UDゴシック" panose="020B0400000000000000" pitchFamily="49" charset="-128"/>
                <a:ea typeface="BIZ UDゴシック" panose="020B0400000000000000" pitchFamily="49" charset="-128"/>
              </a:rPr>
              <a:t>（３）計画改訂内容の報告</a:t>
            </a:r>
            <a:endParaRPr lang="en-US" altLang="ja-JP" sz="2000" b="1" dirty="0">
              <a:latin typeface="BIZ UDゴシック" panose="020B0400000000000000" pitchFamily="49" charset="-128"/>
              <a:ea typeface="BIZ UDゴシック" panose="020B0400000000000000" pitchFamily="49"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a:latin typeface="BIZ UDゴシック" panose="020B0400000000000000" pitchFamily="49" charset="-128"/>
                <a:ea typeface="BIZ UDゴシック" panose="020B0400000000000000" pitchFamily="49" charset="-128"/>
                <a:cs typeface="Meiryo UI" pitchFamily="50" charset="-128"/>
              </a:rPr>
              <a:t>大阪府都市基盤施設維持管理技術審議会　</a:t>
            </a:r>
            <a:r>
              <a:rPr lang="ja-JP" altLang="en-US" sz="2400" b="1">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sz="2400" b="1">
                <a:latin typeface="BIZ UDゴシック" panose="020B0400000000000000" pitchFamily="49" charset="-128"/>
                <a:ea typeface="BIZ UDゴシック" panose="020B0400000000000000" pitchFamily="49" charset="-128"/>
                <a:cs typeface="Meiryo UI" pitchFamily="50" charset="-128"/>
              </a:rPr>
              <a:t>部会</a:t>
            </a:r>
          </a:p>
        </p:txBody>
      </p:sp>
      <p:sp>
        <p:nvSpPr>
          <p:cNvPr id="5" name="スライド番号プレースホルダー 2">
            <a:extLst>
              <a:ext uri="{FF2B5EF4-FFF2-40B4-BE49-F238E27FC236}">
                <a16:creationId xmlns:a16="http://schemas.microsoft.com/office/drawing/2014/main" id="{11E3DA59-1DD6-4EBD-8104-007509BE23B9}"/>
              </a:ext>
            </a:extLst>
          </p:cNvPr>
          <p:cNvSpPr>
            <a:spLocks noGrp="1"/>
          </p:cNvSpPr>
          <p:nvPr>
            <p:ph type="sldNum" sz="quarter" idx="12"/>
          </p:nvPr>
        </p:nvSpPr>
        <p:spPr>
          <a:xfrm>
            <a:off x="6974904" y="6540579"/>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13</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2429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503508"/>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14</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３）計画改訂内容の報告</a:t>
            </a:r>
          </a:p>
        </p:txBody>
      </p:sp>
      <p:sp>
        <p:nvSpPr>
          <p:cNvPr id="8" name="正方形/長方形 7">
            <a:extLst>
              <a:ext uri="{FF2B5EF4-FFF2-40B4-BE49-F238E27FC236}">
                <a16:creationId xmlns:a16="http://schemas.microsoft.com/office/drawing/2014/main" id="{AA676F13-F251-457A-BE62-5D14B9F54E47}"/>
              </a:ext>
            </a:extLst>
          </p:cNvPr>
          <p:cNvSpPr/>
          <p:nvPr/>
        </p:nvSpPr>
        <p:spPr>
          <a:xfrm>
            <a:off x="272336" y="2028777"/>
            <a:ext cx="3593812" cy="4385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107A85C-609B-4F45-A025-C065989E41A8}"/>
              </a:ext>
            </a:extLst>
          </p:cNvPr>
          <p:cNvSpPr/>
          <p:nvPr/>
        </p:nvSpPr>
        <p:spPr>
          <a:xfrm>
            <a:off x="4316123" y="2028777"/>
            <a:ext cx="4524364" cy="4385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C560DC2B-3EB9-42EA-9284-0542588C727C}"/>
              </a:ext>
            </a:extLst>
          </p:cNvPr>
          <p:cNvPicPr>
            <a:picLocks noChangeAspect="1"/>
          </p:cNvPicPr>
          <p:nvPr/>
        </p:nvPicPr>
        <p:blipFill>
          <a:blip r:embed="rId3"/>
          <a:stretch>
            <a:fillRect/>
          </a:stretch>
        </p:blipFill>
        <p:spPr>
          <a:xfrm>
            <a:off x="346126" y="2236212"/>
            <a:ext cx="3256547" cy="4029206"/>
          </a:xfrm>
          <a:prstGeom prst="rect">
            <a:avLst/>
          </a:prstGeom>
        </p:spPr>
      </p:pic>
      <p:sp>
        <p:nvSpPr>
          <p:cNvPr id="9" name="Text Box 5">
            <a:extLst>
              <a:ext uri="{FF2B5EF4-FFF2-40B4-BE49-F238E27FC236}">
                <a16:creationId xmlns:a16="http://schemas.microsoft.com/office/drawing/2014/main" id="{3C6C5D9C-5377-4036-AD17-766EFAF4D013}"/>
              </a:ext>
            </a:extLst>
          </p:cNvPr>
          <p:cNvSpPr txBox="1">
            <a:spLocks noChangeArrowheads="1"/>
          </p:cNvSpPr>
          <p:nvPr/>
        </p:nvSpPr>
        <p:spPr bwMode="auto">
          <a:xfrm>
            <a:off x="55587" y="545860"/>
            <a:ext cx="8777672"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●遊具の更新判定フローの改訂</a:t>
            </a:r>
          </a:p>
        </p:txBody>
      </p:sp>
      <p:sp>
        <p:nvSpPr>
          <p:cNvPr id="10" name="Text Box 5">
            <a:extLst>
              <a:ext uri="{FF2B5EF4-FFF2-40B4-BE49-F238E27FC236}">
                <a16:creationId xmlns:a16="http://schemas.microsoft.com/office/drawing/2014/main" id="{6E4C2A0D-DA46-4F31-B1FC-CE6A8556A093}"/>
              </a:ext>
            </a:extLst>
          </p:cNvPr>
          <p:cNvSpPr txBox="1">
            <a:spLocks noChangeArrowheads="1"/>
          </p:cNvSpPr>
          <p:nvPr/>
        </p:nvSpPr>
        <p:spPr bwMode="auto">
          <a:xfrm>
            <a:off x="183164" y="806395"/>
            <a:ext cx="8777672" cy="9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遊具の更新判定フローについて、現フローでは、劣化や基準改訂による既存不適格等、物理的・機能的な低下等が無ければ維持管理を行っていくこととなっていたが、経済的視点を考慮した日常維持管理の妥当性や社会的視点による更新等をフローに組み込めるように修正</a:t>
            </a:r>
          </a:p>
        </p:txBody>
      </p:sp>
      <p:sp>
        <p:nvSpPr>
          <p:cNvPr id="7" name="テキスト ボックス 6">
            <a:extLst>
              <a:ext uri="{FF2B5EF4-FFF2-40B4-BE49-F238E27FC236}">
                <a16:creationId xmlns:a16="http://schemas.microsoft.com/office/drawing/2014/main" id="{35BB57DC-36C1-4C00-9DBC-AA8A637B47F7}"/>
              </a:ext>
            </a:extLst>
          </p:cNvPr>
          <p:cNvSpPr txBox="1"/>
          <p:nvPr/>
        </p:nvSpPr>
        <p:spPr>
          <a:xfrm>
            <a:off x="272336" y="1747747"/>
            <a:ext cx="744738" cy="307777"/>
          </a:xfrm>
          <a:prstGeom prst="rect">
            <a:avLst/>
          </a:prstGeom>
          <a:noFill/>
        </p:spPr>
        <p:txBody>
          <a:bodyPr wrap="square" rtlCol="0">
            <a:spAutoFit/>
          </a:bodyPr>
          <a:lstStyle/>
          <a:p>
            <a:r>
              <a:rPr kumimoji="1" lang="en-US" altLang="ja-JP" sz="1400" dirty="0"/>
              <a:t>【</a:t>
            </a:r>
            <a:r>
              <a:rPr kumimoji="1" lang="ja-JP" altLang="en-US" sz="1400" dirty="0"/>
              <a:t>現行</a:t>
            </a:r>
            <a:r>
              <a:rPr kumimoji="1" lang="en-US" altLang="ja-JP" sz="1400" dirty="0"/>
              <a:t>】</a:t>
            </a:r>
            <a:endParaRPr kumimoji="1" lang="ja-JP" altLang="en-US" sz="1400" dirty="0"/>
          </a:p>
        </p:txBody>
      </p:sp>
      <p:sp>
        <p:nvSpPr>
          <p:cNvPr id="12" name="テキスト ボックス 11">
            <a:extLst>
              <a:ext uri="{FF2B5EF4-FFF2-40B4-BE49-F238E27FC236}">
                <a16:creationId xmlns:a16="http://schemas.microsoft.com/office/drawing/2014/main" id="{D59905E0-EED7-4F1B-B592-E0A6C8901847}"/>
              </a:ext>
            </a:extLst>
          </p:cNvPr>
          <p:cNvSpPr txBox="1"/>
          <p:nvPr/>
        </p:nvSpPr>
        <p:spPr>
          <a:xfrm>
            <a:off x="4199630" y="1776823"/>
            <a:ext cx="1455211" cy="307777"/>
          </a:xfrm>
          <a:prstGeom prst="rect">
            <a:avLst/>
          </a:prstGeom>
          <a:noFill/>
        </p:spPr>
        <p:txBody>
          <a:bodyPr wrap="square" rtlCol="0">
            <a:spAutoFit/>
          </a:bodyPr>
          <a:lstStyle/>
          <a:p>
            <a:r>
              <a:rPr kumimoji="1" lang="en-US" altLang="ja-JP" sz="1400" dirty="0"/>
              <a:t>【</a:t>
            </a:r>
            <a:r>
              <a:rPr lang="ja-JP" altLang="en-US" sz="1400" dirty="0"/>
              <a:t>改訂（案）</a:t>
            </a:r>
            <a:r>
              <a:rPr kumimoji="1" lang="en-US" altLang="ja-JP" sz="1400" dirty="0"/>
              <a:t>】</a:t>
            </a:r>
            <a:endParaRPr kumimoji="1" lang="ja-JP" altLang="en-US" sz="1400" dirty="0"/>
          </a:p>
        </p:txBody>
      </p:sp>
      <p:sp>
        <p:nvSpPr>
          <p:cNvPr id="11" name="矢印: 右 10">
            <a:extLst>
              <a:ext uri="{FF2B5EF4-FFF2-40B4-BE49-F238E27FC236}">
                <a16:creationId xmlns:a16="http://schemas.microsoft.com/office/drawing/2014/main" id="{77F448AD-0CF7-4AC8-B6D3-63E5A2D8B888}"/>
              </a:ext>
            </a:extLst>
          </p:cNvPr>
          <p:cNvSpPr/>
          <p:nvPr/>
        </p:nvSpPr>
        <p:spPr>
          <a:xfrm>
            <a:off x="3939938" y="3960729"/>
            <a:ext cx="337681" cy="52136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E2B73C85-8869-42B1-B639-28A830A53B15}"/>
              </a:ext>
            </a:extLst>
          </p:cNvPr>
          <p:cNvPicPr>
            <a:picLocks noChangeAspect="1"/>
          </p:cNvPicPr>
          <p:nvPr/>
        </p:nvPicPr>
        <p:blipFill>
          <a:blip r:embed="rId4"/>
          <a:stretch>
            <a:fillRect/>
          </a:stretch>
        </p:blipFill>
        <p:spPr>
          <a:xfrm>
            <a:off x="4444423" y="2515204"/>
            <a:ext cx="4427241" cy="3217629"/>
          </a:xfrm>
          <a:prstGeom prst="rect">
            <a:avLst/>
          </a:prstGeom>
        </p:spPr>
      </p:pic>
    </p:spTree>
    <p:extLst>
      <p:ext uri="{BB962C8B-B14F-4D97-AF65-F5344CB8AC3E}">
        <p14:creationId xmlns:p14="http://schemas.microsoft.com/office/powerpoint/2010/main" val="414396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742384" y="1534363"/>
            <a:ext cx="7749766" cy="952164"/>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700"/>
              </a:lnSpc>
              <a:spcBef>
                <a:spcPts val="1200"/>
              </a:spcBef>
              <a:buNone/>
            </a:pPr>
            <a:r>
              <a:rPr lang="ja-JP" altLang="en-US" sz="2000" b="1" dirty="0">
                <a:latin typeface="BIZ UDゴシック" panose="020B0400000000000000" pitchFamily="49" charset="-128"/>
                <a:ea typeface="BIZ UDゴシック" panose="020B0400000000000000" pitchFamily="49" charset="-128"/>
              </a:rPr>
              <a:t>（４）</a:t>
            </a:r>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参考</a:t>
            </a:r>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施設別調書（公園遊具）</a:t>
            </a:r>
            <a:endParaRPr lang="en-US" altLang="ja-JP" sz="2000" b="1" dirty="0">
              <a:latin typeface="BIZ UDゴシック" panose="020B0400000000000000" pitchFamily="49" charset="-128"/>
              <a:ea typeface="BIZ UDゴシック" panose="020B0400000000000000" pitchFamily="49"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a:latin typeface="BIZ UDゴシック" panose="020B0400000000000000" pitchFamily="49" charset="-128"/>
                <a:ea typeface="BIZ UDゴシック" panose="020B0400000000000000" pitchFamily="49" charset="-128"/>
                <a:cs typeface="Meiryo UI" pitchFamily="50" charset="-128"/>
              </a:rPr>
              <a:t>大阪府都市基盤施設維持管理技術審議会　</a:t>
            </a:r>
            <a:r>
              <a:rPr lang="ja-JP" altLang="en-US" sz="2400" b="1">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sz="2400" b="1">
                <a:latin typeface="BIZ UDゴシック" panose="020B0400000000000000" pitchFamily="49" charset="-128"/>
                <a:ea typeface="BIZ UDゴシック" panose="020B0400000000000000" pitchFamily="49" charset="-128"/>
                <a:cs typeface="Meiryo UI" pitchFamily="50" charset="-128"/>
              </a:rPr>
              <a:t>部会</a:t>
            </a:r>
          </a:p>
        </p:txBody>
      </p:sp>
      <p:sp>
        <p:nvSpPr>
          <p:cNvPr id="5" name="スライド番号プレースホルダー 2">
            <a:extLst>
              <a:ext uri="{FF2B5EF4-FFF2-40B4-BE49-F238E27FC236}">
                <a16:creationId xmlns:a16="http://schemas.microsoft.com/office/drawing/2014/main" id="{CC83EE31-B813-4FEF-8829-CF0CFF39EE92}"/>
              </a:ext>
            </a:extLst>
          </p:cNvPr>
          <p:cNvSpPr>
            <a:spLocks noGrp="1"/>
          </p:cNvSpPr>
          <p:nvPr>
            <p:ph type="sldNum" sz="quarter" idx="12"/>
          </p:nvPr>
        </p:nvSpPr>
        <p:spPr>
          <a:xfrm>
            <a:off x="6974904" y="6520259"/>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15</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36927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a:extLst>
              <a:ext uri="{FF2B5EF4-FFF2-40B4-BE49-F238E27FC236}">
                <a16:creationId xmlns:a16="http://schemas.microsoft.com/office/drawing/2014/main" id="{6D068CDB-7308-4678-BFA4-53DF53F728D1}"/>
              </a:ext>
            </a:extLst>
          </p:cNvPr>
          <p:cNvPicPr>
            <a:picLocks noChangeAspect="1"/>
          </p:cNvPicPr>
          <p:nvPr/>
        </p:nvPicPr>
        <p:blipFill rotWithShape="1">
          <a:blip r:embed="rId2"/>
          <a:srcRect r="51236" b="15186"/>
          <a:stretch/>
        </p:blipFill>
        <p:spPr>
          <a:xfrm>
            <a:off x="2273490" y="3923565"/>
            <a:ext cx="1684410" cy="1287663"/>
          </a:xfrm>
          <a:prstGeom prst="rect">
            <a:avLst/>
          </a:prstGeom>
        </p:spPr>
      </p:pic>
      <p:pic>
        <p:nvPicPr>
          <p:cNvPr id="10" name="図 9">
            <a:extLst>
              <a:ext uri="{FF2B5EF4-FFF2-40B4-BE49-F238E27FC236}">
                <a16:creationId xmlns:a16="http://schemas.microsoft.com/office/drawing/2014/main" id="{86B84E16-88F4-44A1-AA8B-175782EF49C1}"/>
              </a:ext>
            </a:extLst>
          </p:cNvPr>
          <p:cNvPicPr>
            <a:picLocks noChangeAspect="1"/>
          </p:cNvPicPr>
          <p:nvPr/>
        </p:nvPicPr>
        <p:blipFill rotWithShape="1">
          <a:blip r:embed="rId2"/>
          <a:srcRect l="51236" b="15186"/>
          <a:stretch/>
        </p:blipFill>
        <p:spPr>
          <a:xfrm>
            <a:off x="2273490" y="5226639"/>
            <a:ext cx="1698600" cy="1298510"/>
          </a:xfrm>
          <a:prstGeom prst="rect">
            <a:avLst/>
          </a:prstGeom>
        </p:spPr>
      </p:pic>
      <p:sp>
        <p:nvSpPr>
          <p:cNvPr id="6" name="角丸四角形 143">
            <a:extLst>
              <a:ext uri="{FF2B5EF4-FFF2-40B4-BE49-F238E27FC236}">
                <a16:creationId xmlns:a16="http://schemas.microsoft.com/office/drawing/2014/main" id="{6D69C426-EC68-7F1A-A9BE-D804B300C928}"/>
              </a:ext>
            </a:extLst>
          </p:cNvPr>
          <p:cNvSpPr/>
          <p:nvPr/>
        </p:nvSpPr>
        <p:spPr>
          <a:xfrm>
            <a:off x="110835" y="658732"/>
            <a:ext cx="8947439" cy="295532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190951" y="886093"/>
            <a:ext cx="2930815" cy="4686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令和</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5</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年</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3</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月時点で</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598</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基の遊具を管理</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3" name="角丸四角形 143">
            <a:extLst>
              <a:ext uri="{FF2B5EF4-FFF2-40B4-BE49-F238E27FC236}">
                <a16:creationId xmlns:a16="http://schemas.microsoft.com/office/drawing/2014/main" id="{0A955CA2-78F4-C72C-B438-4B31373A2D9F}"/>
              </a:ext>
            </a:extLst>
          </p:cNvPr>
          <p:cNvSpPr/>
          <p:nvPr/>
        </p:nvSpPr>
        <p:spPr>
          <a:xfrm>
            <a:off x="3159028" y="859703"/>
            <a:ext cx="2607049" cy="78612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②高齢化</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現状では開設後</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30</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年以上経過した府営公園が約８割を占める。また、遊具は</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10</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年以上経過したものが全体の約</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7</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割を占める</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274B5CBB-8077-EE0A-2BA1-1117F0E64020}"/>
              </a:ext>
            </a:extLst>
          </p:cNvPr>
          <p:cNvSpPr/>
          <p:nvPr/>
        </p:nvSpPr>
        <p:spPr>
          <a:xfrm>
            <a:off x="6022234" y="894953"/>
            <a:ext cx="2930815" cy="4342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a:solidFill>
                  <a:prstClr val="black"/>
                </a:solidFill>
                <a:latin typeface="Meiryo UI" panose="020B0604030504040204" pitchFamily="50" charset="-128"/>
                <a:ea typeface="Meiryo UI" panose="020B0604030504040204" pitchFamily="50" charset="-128"/>
                <a:cs typeface="Times New Roman"/>
              </a:rPr>
              <a:t>③施設状態</a:t>
            </a:r>
            <a:endParaRPr lang="en-US" altLang="ja-JP" sz="1200" kern="10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a:solidFill>
                  <a:prstClr val="black"/>
                </a:solidFill>
                <a:latin typeface="Meiryo UI" panose="020B0604030504040204" pitchFamily="50" charset="-128"/>
                <a:ea typeface="Meiryo UI" panose="020B0604030504040204" pitchFamily="50" charset="-128"/>
                <a:cs typeface="Times New Roman"/>
              </a:rPr>
              <a:t>　施設の健全度は向上傾向</a:t>
            </a:r>
            <a:endParaRPr lang="en-US" altLang="ja-JP" sz="1050" kern="100">
              <a:solidFill>
                <a:prstClr val="black"/>
              </a:solidFill>
              <a:latin typeface="Meiryo UI" panose="020B0604030504040204" pitchFamily="50" charset="-128"/>
              <a:ea typeface="Meiryo UI" panose="020B0604030504040204" pitchFamily="50" charset="-128"/>
              <a:cs typeface="Times New Roman"/>
            </a:endParaRPr>
          </a:p>
        </p:txBody>
      </p:sp>
      <p:sp>
        <p:nvSpPr>
          <p:cNvPr id="17" name="Rectangle 2">
            <a:extLst>
              <a:ext uri="{FF2B5EF4-FFF2-40B4-BE49-F238E27FC236}">
                <a16:creationId xmlns:a16="http://schemas.microsoft.com/office/drawing/2014/main" id="{9F952B0D-6F36-AF52-8B68-395E8831230E}"/>
              </a:ext>
            </a:extLst>
          </p:cNvPr>
          <p:cNvSpPr>
            <a:spLocks noChangeArrowheads="1"/>
          </p:cNvSpPr>
          <p:nvPr/>
        </p:nvSpPr>
        <p:spPr bwMode="auto">
          <a:xfrm>
            <a:off x="0" y="-3650"/>
            <a:ext cx="9144000" cy="540269"/>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公園遊具</a:t>
            </a:r>
            <a:endParaRPr lang="zh-TW" altLang="en-US" sz="2400" b="1" dirty="0">
              <a:solidFill>
                <a:schemeClr val="bg1"/>
              </a:solidFill>
              <a:latin typeface="Meiryo UI" pitchFamily="50" charset="-128"/>
              <a:ea typeface="Meiryo UI" pitchFamily="50" charset="-128"/>
              <a:cs typeface="Meiryo UI" pitchFamily="50" charset="-128"/>
            </a:endParaRPr>
          </a:p>
        </p:txBody>
      </p:sp>
      <p:grpSp>
        <p:nvGrpSpPr>
          <p:cNvPr id="26" name="グループ化 25">
            <a:extLst>
              <a:ext uri="{FF2B5EF4-FFF2-40B4-BE49-F238E27FC236}">
                <a16:creationId xmlns:a16="http://schemas.microsoft.com/office/drawing/2014/main" id="{2D184B95-6E07-C6B0-0687-F933ED11AC30}"/>
              </a:ext>
            </a:extLst>
          </p:cNvPr>
          <p:cNvGrpSpPr/>
          <p:nvPr/>
        </p:nvGrpSpPr>
        <p:grpSpPr>
          <a:xfrm>
            <a:off x="3832616" y="3086247"/>
            <a:ext cx="1408419" cy="477054"/>
            <a:chOff x="3291503" y="3269300"/>
            <a:chExt cx="1408419" cy="477054"/>
          </a:xfrm>
        </p:grpSpPr>
        <p:grpSp>
          <p:nvGrpSpPr>
            <p:cNvPr id="5" name="グループ化 4">
              <a:extLst>
                <a:ext uri="{FF2B5EF4-FFF2-40B4-BE49-F238E27FC236}">
                  <a16:creationId xmlns:a16="http://schemas.microsoft.com/office/drawing/2014/main" id="{09C9F1F5-DD47-93DF-BAFD-9E3AD4A1DB29}"/>
                </a:ext>
              </a:extLst>
            </p:cNvPr>
            <p:cNvGrpSpPr/>
            <p:nvPr/>
          </p:nvGrpSpPr>
          <p:grpSpPr>
            <a:xfrm>
              <a:off x="3372070" y="3269300"/>
              <a:ext cx="1327852" cy="477054"/>
              <a:chOff x="3486778" y="3203481"/>
              <a:chExt cx="1327852" cy="477054"/>
            </a:xfrm>
          </p:grpSpPr>
          <p:sp>
            <p:nvSpPr>
              <p:cNvPr id="4" name="Text Box 5">
                <a:extLst>
                  <a:ext uri="{FF2B5EF4-FFF2-40B4-BE49-F238E27FC236}">
                    <a16:creationId xmlns:a16="http://schemas.microsoft.com/office/drawing/2014/main" id="{A09F6220-CACF-424B-22C8-78C7D298B421}"/>
                  </a:ext>
                </a:extLst>
              </p:cNvPr>
              <p:cNvSpPr txBox="1">
                <a:spLocks noChangeArrowheads="1"/>
              </p:cNvSpPr>
              <p:nvPr/>
            </p:nvSpPr>
            <p:spPr bwMode="auto">
              <a:xfrm>
                <a:off x="3546224" y="3203481"/>
                <a:ext cx="126840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経過年数</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年未満</a:t>
                </a:r>
                <a:endParaRPr lang="en-US" altLang="ja-JP" sz="10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経過年数</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年以上</a:t>
                </a:r>
              </a:p>
            </p:txBody>
          </p:sp>
          <p:sp>
            <p:nvSpPr>
              <p:cNvPr id="2" name="正方形/長方形 1">
                <a:extLst>
                  <a:ext uri="{FF2B5EF4-FFF2-40B4-BE49-F238E27FC236}">
                    <a16:creationId xmlns:a16="http://schemas.microsoft.com/office/drawing/2014/main" id="{958565F2-1BFF-C2FF-8491-C0442688BD37}"/>
                  </a:ext>
                </a:extLst>
              </p:cNvPr>
              <p:cNvSpPr/>
              <p:nvPr/>
            </p:nvSpPr>
            <p:spPr>
              <a:xfrm>
                <a:off x="3492249" y="3275433"/>
                <a:ext cx="107950" cy="107950"/>
              </a:xfrm>
              <a:prstGeom prst="rect">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正方形/長方形 2">
                <a:extLst>
                  <a:ext uri="{FF2B5EF4-FFF2-40B4-BE49-F238E27FC236}">
                    <a16:creationId xmlns:a16="http://schemas.microsoft.com/office/drawing/2014/main" id="{43017092-ECA7-DDFA-8B8A-2D119D2EB2AA}"/>
                  </a:ext>
                </a:extLst>
              </p:cNvPr>
              <p:cNvSpPr/>
              <p:nvPr/>
            </p:nvSpPr>
            <p:spPr>
              <a:xfrm>
                <a:off x="3486778" y="3510977"/>
                <a:ext cx="107950" cy="107950"/>
              </a:xfrm>
              <a:prstGeom prst="rect">
                <a:avLst/>
              </a:prstGeom>
              <a:solidFill>
                <a:srgbClr val="FC800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5" name="正方形/長方形 24">
              <a:extLst>
                <a:ext uri="{FF2B5EF4-FFF2-40B4-BE49-F238E27FC236}">
                  <a16:creationId xmlns:a16="http://schemas.microsoft.com/office/drawing/2014/main" id="{8B6B2B7B-0A2E-FF6C-2BEA-027DDEA60B30}"/>
                </a:ext>
              </a:extLst>
            </p:cNvPr>
            <p:cNvSpPr/>
            <p:nvPr/>
          </p:nvSpPr>
          <p:spPr>
            <a:xfrm>
              <a:off x="3291503" y="3293817"/>
              <a:ext cx="1347321" cy="4257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角丸四角形 143">
            <a:extLst>
              <a:ext uri="{FF2B5EF4-FFF2-40B4-BE49-F238E27FC236}">
                <a16:creationId xmlns:a16="http://schemas.microsoft.com/office/drawing/2014/main" id="{40D1D14B-6FCA-D295-1B7E-EE9AA9BD304A}"/>
              </a:ext>
            </a:extLst>
          </p:cNvPr>
          <p:cNvSpPr/>
          <p:nvPr/>
        </p:nvSpPr>
        <p:spPr>
          <a:xfrm>
            <a:off x="110835" y="3657192"/>
            <a:ext cx="8947439" cy="313889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角丸四角形 143">
            <a:extLst>
              <a:ext uri="{FF2B5EF4-FFF2-40B4-BE49-F238E27FC236}">
                <a16:creationId xmlns:a16="http://schemas.microsoft.com/office/drawing/2014/main" id="{95B331DF-BF56-6CAF-EF14-CC2F15EA35A0}"/>
              </a:ext>
            </a:extLst>
          </p:cNvPr>
          <p:cNvSpPr/>
          <p:nvPr/>
        </p:nvSpPr>
        <p:spPr>
          <a:xfrm>
            <a:off x="3965013" y="3714738"/>
            <a:ext cx="2486951"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③劣化・損傷の総合評価（健全度）</a:t>
            </a:r>
            <a:endParaRPr lang="en-US" altLang="ja-JP" sz="9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4" name="Text Box 5">
            <a:extLst>
              <a:ext uri="{FF2B5EF4-FFF2-40B4-BE49-F238E27FC236}">
                <a16:creationId xmlns:a16="http://schemas.microsoft.com/office/drawing/2014/main" id="{C3301586-B563-3125-9B85-1B42C6AB18DD}"/>
              </a:ext>
            </a:extLst>
          </p:cNvPr>
          <p:cNvSpPr txBox="1">
            <a:spLocks noChangeArrowheads="1"/>
          </p:cNvSpPr>
          <p:nvPr/>
        </p:nvSpPr>
        <p:spPr bwMode="auto">
          <a:xfrm>
            <a:off x="2306438" y="3997301"/>
            <a:ext cx="830053" cy="400110"/>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ts val="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劣化による破損</a:t>
            </a:r>
            <a:endParaRPr lang="en-US" altLang="ja-JP" sz="1000" dirty="0">
              <a:latin typeface="Meiryo UI" panose="020B0604030504040204" pitchFamily="50" charset="-128"/>
              <a:ea typeface="Meiryo UI" panose="020B0604030504040204" pitchFamily="50" charset="-128"/>
            </a:endParaRPr>
          </a:p>
        </p:txBody>
      </p:sp>
      <p:graphicFrame>
        <p:nvGraphicFramePr>
          <p:cNvPr id="29" name="表 28">
            <a:extLst>
              <a:ext uri="{FF2B5EF4-FFF2-40B4-BE49-F238E27FC236}">
                <a16:creationId xmlns:a16="http://schemas.microsoft.com/office/drawing/2014/main" id="{7D95D53D-DECA-92DD-858A-EFC1F4BF6F58}"/>
              </a:ext>
            </a:extLst>
          </p:cNvPr>
          <p:cNvGraphicFramePr>
            <a:graphicFrameLocks noGrp="1"/>
          </p:cNvGraphicFramePr>
          <p:nvPr/>
        </p:nvGraphicFramePr>
        <p:xfrm>
          <a:off x="6413809" y="3993860"/>
          <a:ext cx="2570209" cy="2204763"/>
        </p:xfrm>
        <a:graphic>
          <a:graphicData uri="http://schemas.openxmlformats.org/drawingml/2006/table">
            <a:tbl>
              <a:tblPr firstRow="1" bandRow="1">
                <a:tableStyleId>{5C22544A-7EE6-4342-B048-85BDC9FD1C3A}</a:tableStyleId>
              </a:tblPr>
              <a:tblGrid>
                <a:gridCol w="651541">
                  <a:extLst>
                    <a:ext uri="{9D8B030D-6E8A-4147-A177-3AD203B41FA5}">
                      <a16:colId xmlns:a16="http://schemas.microsoft.com/office/drawing/2014/main" val="3340947708"/>
                    </a:ext>
                  </a:extLst>
                </a:gridCol>
                <a:gridCol w="897777">
                  <a:extLst>
                    <a:ext uri="{9D8B030D-6E8A-4147-A177-3AD203B41FA5}">
                      <a16:colId xmlns:a16="http://schemas.microsoft.com/office/drawing/2014/main" val="581925902"/>
                    </a:ext>
                  </a:extLst>
                </a:gridCol>
                <a:gridCol w="1020891">
                  <a:extLst>
                    <a:ext uri="{9D8B030D-6E8A-4147-A177-3AD203B41FA5}">
                      <a16:colId xmlns:a16="http://schemas.microsoft.com/office/drawing/2014/main" val="2015804330"/>
                    </a:ext>
                  </a:extLst>
                </a:gridCol>
              </a:tblGrid>
              <a:tr h="423199">
                <a:tc>
                  <a:txBody>
                    <a:bodyPr/>
                    <a:lstStyle/>
                    <a:p>
                      <a:pPr algn="ctr">
                        <a:lnSpc>
                          <a:spcPct val="100000"/>
                        </a:lnSpc>
                      </a:pPr>
                      <a:r>
                        <a:rPr kumimoji="1" lang="ja-JP" altLang="en-US" sz="1050" b="0" dirty="0">
                          <a:solidFill>
                            <a:schemeClr val="tx1"/>
                          </a:solidFill>
                          <a:latin typeface="Meiryo UI" panose="020B0604030504040204" pitchFamily="50" charset="-128"/>
                          <a:ea typeface="Meiryo UI" panose="020B0604030504040204" pitchFamily="50" charset="-128"/>
                        </a:rPr>
                        <a:t>健全度</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lnSpc>
                          <a:spcPct val="100000"/>
                        </a:lnSpc>
                      </a:pP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参考</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健全性評価区分</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900" b="0" dirty="0">
                          <a:solidFill>
                            <a:schemeClr val="tx1"/>
                          </a:solidFill>
                          <a:latin typeface="Meiryo UI" panose="020B0604030504040204" pitchFamily="50" charset="-128"/>
                          <a:ea typeface="Meiryo UI" panose="020B0604030504040204" pitchFamily="50" charset="-128"/>
                        </a:rPr>
                        <a:t>（トンネル等の健全性の診断結果の分類（国交省道路法施行規則））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lnSpc>
                          <a:spcPct val="100000"/>
                        </a:lnSpc>
                      </a:pPr>
                      <a:r>
                        <a:rPr kumimoji="1" lang="ja-JP" altLang="en-US" sz="1200" b="0">
                          <a:solidFill>
                            <a:schemeClr val="tx1"/>
                          </a:solidFill>
                          <a:latin typeface="Meiryo UI" panose="020B0604030504040204" pitchFamily="50" charset="-128"/>
                          <a:ea typeface="Meiryo UI" panose="020B0604030504040204" pitchFamily="50" charset="-128"/>
                        </a:rPr>
                        <a:t>健全度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423199">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D</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Ⅲ</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早期措置段階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987880271"/>
                  </a:ext>
                </a:extLst>
              </a:tr>
              <a:tr h="4231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C</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Ⅱ</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予防保全段階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853932213"/>
                  </a:ext>
                </a:extLst>
              </a:tr>
              <a:tr h="409386">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B</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Ⅰ</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健全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36296441"/>
                  </a:ext>
                </a:extLst>
              </a:tr>
              <a:tr h="423199">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00000"/>
                        </a:lnSpc>
                      </a:pPr>
                      <a:r>
                        <a:rPr kumimoji="1" lang="en-US" altLang="ja-JP" sz="1050">
                          <a:latin typeface="Meiryo UI" panose="020B0604030504040204" pitchFamily="50" charset="-128"/>
                          <a:ea typeface="Meiryo UI" panose="020B0604030504040204" pitchFamily="50" charset="-128"/>
                        </a:rPr>
                        <a:t>Ⅰ</a:t>
                      </a:r>
                      <a:endParaRPr kumimoji="1" lang="ja-JP" altLang="en-US" sz="105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健全</a:t>
                      </a:r>
                      <a:endParaRPr kumimoji="1" lang="en-US" altLang="ja-JP"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17984785"/>
                  </a:ext>
                </a:extLst>
              </a:tr>
            </a:tbl>
          </a:graphicData>
        </a:graphic>
      </p:graphicFrame>
      <p:graphicFrame>
        <p:nvGraphicFramePr>
          <p:cNvPr id="30" name="表 29">
            <a:extLst>
              <a:ext uri="{FF2B5EF4-FFF2-40B4-BE49-F238E27FC236}">
                <a16:creationId xmlns:a16="http://schemas.microsoft.com/office/drawing/2014/main" id="{5A2D2DDC-EDBB-67B6-0E34-5B959494D587}"/>
              </a:ext>
            </a:extLst>
          </p:cNvPr>
          <p:cNvGraphicFramePr>
            <a:graphicFrameLocks noGrp="1"/>
          </p:cNvGraphicFramePr>
          <p:nvPr/>
        </p:nvGraphicFramePr>
        <p:xfrm>
          <a:off x="4054300" y="3995412"/>
          <a:ext cx="2018561" cy="2108590"/>
        </p:xfrm>
        <a:graphic>
          <a:graphicData uri="http://schemas.openxmlformats.org/drawingml/2006/table">
            <a:tbl>
              <a:tblPr firstRow="1" bandRow="1">
                <a:tableStyleId>{5940675A-B579-460E-94D1-54222C63F5DA}</a:tableStyleId>
              </a:tblPr>
              <a:tblGrid>
                <a:gridCol w="333035">
                  <a:extLst>
                    <a:ext uri="{9D8B030D-6E8A-4147-A177-3AD203B41FA5}">
                      <a16:colId xmlns:a16="http://schemas.microsoft.com/office/drawing/2014/main" val="20002"/>
                    </a:ext>
                  </a:extLst>
                </a:gridCol>
                <a:gridCol w="714056">
                  <a:extLst>
                    <a:ext uri="{9D8B030D-6E8A-4147-A177-3AD203B41FA5}">
                      <a16:colId xmlns:a16="http://schemas.microsoft.com/office/drawing/2014/main" val="3160693123"/>
                    </a:ext>
                  </a:extLst>
                </a:gridCol>
                <a:gridCol w="971470">
                  <a:extLst>
                    <a:ext uri="{9D8B030D-6E8A-4147-A177-3AD203B41FA5}">
                      <a16:colId xmlns:a16="http://schemas.microsoft.com/office/drawing/2014/main" val="972162055"/>
                    </a:ext>
                  </a:extLst>
                </a:gridCol>
              </a:tblGrid>
              <a:tr h="421718">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区分</a:t>
                      </a:r>
                    </a:p>
                  </a:txBody>
                  <a:tcPr marL="91415" marR="91415" marT="45713" marB="45713" anchor="ctr">
                    <a:solidFill>
                      <a:schemeClr val="bg1">
                        <a:lumMod val="95000"/>
                      </a:schemeClr>
                    </a:solidFill>
                  </a:tcPr>
                </a:tc>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概念</a:t>
                      </a:r>
                    </a:p>
                  </a:txBody>
                  <a:tcPr marL="91415" marR="91415" marT="45713" marB="45713" anchor="ctr">
                    <a:solidFill>
                      <a:schemeClr val="bg1">
                        <a:lumMod val="95000"/>
                      </a:schemeClr>
                    </a:solidFill>
                  </a:tcPr>
                </a:tc>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一般的状況</a:t>
                      </a:r>
                    </a:p>
                  </a:txBody>
                  <a:tcPr marL="91415" marR="91415" marT="45713" marB="45713" anchor="ctr">
                    <a:solidFill>
                      <a:schemeClr val="bg1">
                        <a:lumMod val="95000"/>
                      </a:schemeClr>
                    </a:solidFill>
                  </a:tcPr>
                </a:tc>
                <a:extLst>
                  <a:ext uri="{0D108BD9-81ED-4DB2-BD59-A6C34878D82A}">
                    <a16:rowId xmlns:a16="http://schemas.microsoft.com/office/drawing/2014/main" val="10000"/>
                  </a:ext>
                </a:extLst>
              </a:tr>
              <a:tr h="421718">
                <a:tc>
                  <a:txBody>
                    <a:bodyPr/>
                    <a:lstStyle/>
                    <a:p>
                      <a:pPr marL="0" algn="ctr" defTabSz="914377" rtl="0" eaLnBrk="1" latinLnBrk="0" hangingPunct="1">
                        <a:lnSpc>
                          <a:spcPts val="1100"/>
                        </a:lnSpc>
                      </a:pPr>
                      <a:r>
                        <a:rPr kumimoji="1" lang="en-US" altLang="ja-JP" sz="1050" b="0" kern="1200" dirty="0">
                          <a:solidFill>
                            <a:schemeClr val="tx1"/>
                          </a:solidFill>
                          <a:latin typeface="Meiryo UI" panose="020B0604030504040204" pitchFamily="50" charset="-128"/>
                          <a:ea typeface="Meiryo UI" panose="020B0604030504040204" pitchFamily="50" charset="-128"/>
                          <a:cs typeface="+mn-cs"/>
                        </a:rPr>
                        <a:t>D</a:t>
                      </a:r>
                      <a:endParaRPr kumimoji="1" lang="ja-JP" altLang="en-US" sz="1050" b="0" kern="1200" dirty="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a:solidFill>
                            <a:schemeClr val="tx1"/>
                          </a:solidFill>
                          <a:latin typeface="Meiryo UI" panose="020B0604030504040204" pitchFamily="50" charset="-128"/>
                          <a:ea typeface="Meiryo UI" panose="020B0604030504040204" pitchFamily="50" charset="-128"/>
                          <a:cs typeface="+mn-cs"/>
                        </a:rPr>
                        <a:t>顕著</a:t>
                      </a:r>
                    </a:p>
                  </a:txBody>
                  <a:tcPr marL="91415" marR="91415" marT="45713" marB="45713" anchor="ctr"/>
                </a:tc>
                <a:tc>
                  <a:txBody>
                    <a:bodyPr/>
                    <a:lstStyle/>
                    <a:p>
                      <a:pPr marL="0" marR="0" lvl="0" indent="0" algn="just" defTabSz="914377" rtl="0" eaLnBrk="1" fontAlgn="auto" latinLnBrk="0" hangingPunct="1">
                        <a:lnSpc>
                          <a:spcPts val="1100"/>
                        </a:lnSpc>
                        <a:spcBef>
                          <a:spcPts val="0"/>
                        </a:spcBef>
                        <a:spcAft>
                          <a:spcPts val="0"/>
                        </a:spcAft>
                        <a:buClrTx/>
                        <a:buSzTx/>
                        <a:buFontTx/>
                        <a:buNone/>
                        <a:tabLst/>
                        <a:defRPr/>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損傷が大きい</a:t>
                      </a:r>
                    </a:p>
                  </a:txBody>
                  <a:tcPr marL="91415" marR="91415" marT="45713" marB="45713" anchor="ctr"/>
                </a:tc>
                <a:extLst>
                  <a:ext uri="{0D108BD9-81ED-4DB2-BD59-A6C34878D82A}">
                    <a16:rowId xmlns:a16="http://schemas.microsoft.com/office/drawing/2014/main" val="3355734620"/>
                  </a:ext>
                </a:extLst>
              </a:tr>
              <a:tr h="421718">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C</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a:solidFill>
                            <a:schemeClr val="tx1"/>
                          </a:solidFill>
                          <a:latin typeface="Meiryo UI" panose="020B0604030504040204" pitchFamily="50" charset="-128"/>
                          <a:ea typeface="Meiryo UI" panose="020B0604030504040204" pitchFamily="50" charset="-128"/>
                          <a:cs typeface="+mn-cs"/>
                        </a:rPr>
                        <a:t>軽度</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損傷がある</a:t>
                      </a:r>
                    </a:p>
                  </a:txBody>
                  <a:tcPr marL="91415" marR="91415" marT="45713" marB="45713" anchor="ctr"/>
                </a:tc>
                <a:extLst>
                  <a:ext uri="{0D108BD9-81ED-4DB2-BD59-A6C34878D82A}">
                    <a16:rowId xmlns:a16="http://schemas.microsoft.com/office/drawing/2014/main" val="155119158"/>
                  </a:ext>
                </a:extLst>
              </a:tr>
              <a:tr h="421718">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B</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ほぼ健全</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損傷が小さい</a:t>
                      </a:r>
                    </a:p>
                  </a:txBody>
                  <a:tcPr marL="91415" marR="91415" marT="45713" marB="45713" anchor="ctr"/>
                </a:tc>
                <a:extLst>
                  <a:ext uri="{0D108BD9-81ED-4DB2-BD59-A6C34878D82A}">
                    <a16:rowId xmlns:a16="http://schemas.microsoft.com/office/drawing/2014/main" val="3192437998"/>
                  </a:ext>
                </a:extLst>
              </a:tr>
              <a:tr h="421718">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A</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健全</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損傷が特に</a:t>
                      </a:r>
                      <a:endParaRPr kumimoji="1" lang="en-US" altLang="ja-JP" sz="1050" b="0" kern="1200" dirty="0">
                        <a:solidFill>
                          <a:schemeClr val="tx1"/>
                        </a:solidFill>
                        <a:latin typeface="Meiryo UI" panose="020B0604030504040204" pitchFamily="50" charset="-128"/>
                        <a:ea typeface="Meiryo UI" panose="020B0604030504040204" pitchFamily="50" charset="-128"/>
                        <a:cs typeface="+mn-cs"/>
                      </a:endParaRPr>
                    </a:p>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認められない</a:t>
                      </a:r>
                    </a:p>
                  </a:txBody>
                  <a:tcPr marL="91415" marR="91415" marT="45713" marB="45713" anchor="ctr"/>
                </a:tc>
                <a:extLst>
                  <a:ext uri="{0D108BD9-81ED-4DB2-BD59-A6C34878D82A}">
                    <a16:rowId xmlns:a16="http://schemas.microsoft.com/office/drawing/2014/main" val="3476149821"/>
                  </a:ext>
                </a:extLst>
              </a:tr>
            </a:tbl>
          </a:graphicData>
        </a:graphic>
      </p:graphicFrame>
      <p:sp>
        <p:nvSpPr>
          <p:cNvPr id="31" name="角丸四角形 143">
            <a:extLst>
              <a:ext uri="{FF2B5EF4-FFF2-40B4-BE49-F238E27FC236}">
                <a16:creationId xmlns:a16="http://schemas.microsoft.com/office/drawing/2014/main" id="{6F9D29A4-DC33-8EDC-EC45-D220E7345EBA}"/>
              </a:ext>
            </a:extLst>
          </p:cNvPr>
          <p:cNvSpPr/>
          <p:nvPr/>
        </p:nvSpPr>
        <p:spPr>
          <a:xfrm>
            <a:off x="6331139" y="3698928"/>
            <a:ext cx="2745743"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④健全度の評価基準の比較</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36" name="矢印: 右 35">
            <a:extLst>
              <a:ext uri="{FF2B5EF4-FFF2-40B4-BE49-F238E27FC236}">
                <a16:creationId xmlns:a16="http://schemas.microsoft.com/office/drawing/2014/main" id="{6700C369-34E1-C64F-045A-3A51A614A2D4}"/>
              </a:ext>
            </a:extLst>
          </p:cNvPr>
          <p:cNvSpPr/>
          <p:nvPr/>
        </p:nvSpPr>
        <p:spPr>
          <a:xfrm>
            <a:off x="6176325" y="4578581"/>
            <a:ext cx="149958" cy="737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Text Box 5">
            <a:extLst>
              <a:ext uri="{FF2B5EF4-FFF2-40B4-BE49-F238E27FC236}">
                <a16:creationId xmlns:a16="http://schemas.microsoft.com/office/drawing/2014/main" id="{B8C11514-B9BC-4A77-5220-88F495EDF49F}"/>
              </a:ext>
            </a:extLst>
          </p:cNvPr>
          <p:cNvSpPr txBox="1">
            <a:spLocks noChangeArrowheads="1"/>
          </p:cNvSpPr>
          <p:nvPr/>
        </p:nvSpPr>
        <p:spPr bwMode="auto">
          <a:xfrm>
            <a:off x="2306438" y="5288121"/>
            <a:ext cx="830053" cy="400110"/>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ts val="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劣化による腐食</a:t>
            </a:r>
            <a:endParaRPr lang="en-US" altLang="ja-JP" sz="1000" dirty="0">
              <a:latin typeface="Meiryo UI" panose="020B0604030504040204" pitchFamily="50" charset="-128"/>
              <a:ea typeface="Meiryo UI" panose="020B0604030504040204" pitchFamily="50" charset="-128"/>
            </a:endParaRPr>
          </a:p>
        </p:txBody>
      </p:sp>
      <p:sp>
        <p:nvSpPr>
          <p:cNvPr id="39" name="角丸四角形 143">
            <a:extLst>
              <a:ext uri="{FF2B5EF4-FFF2-40B4-BE49-F238E27FC236}">
                <a16:creationId xmlns:a16="http://schemas.microsoft.com/office/drawing/2014/main" id="{36ADBA2E-DD7B-AFD2-B38D-ED0F4A464B0B}"/>
              </a:ext>
            </a:extLst>
          </p:cNvPr>
          <p:cNvSpPr/>
          <p:nvPr/>
        </p:nvSpPr>
        <p:spPr>
          <a:xfrm>
            <a:off x="2144806" y="3722864"/>
            <a:ext cx="1707639"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②主な損傷状況</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4" name="角丸四角形 143">
            <a:extLst>
              <a:ext uri="{FF2B5EF4-FFF2-40B4-BE49-F238E27FC236}">
                <a16:creationId xmlns:a16="http://schemas.microsoft.com/office/drawing/2014/main" id="{26AFE356-3D5F-4CF8-9F40-20F2B36B6FA2}"/>
              </a:ext>
            </a:extLst>
          </p:cNvPr>
          <p:cNvSpPr/>
          <p:nvPr/>
        </p:nvSpPr>
        <p:spPr>
          <a:xfrm>
            <a:off x="151120" y="3874742"/>
            <a:ext cx="2046578" cy="297674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18</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の府営公園で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H18</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年度より指定管理者制度を導入</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・大阪府と指定管理者による役割分担のもと、維持管理を実施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500"/>
              </a:lnSpc>
              <a:defRPr/>
            </a:pP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①点検及び実施頻度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回の日常点検は目視等により</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異常がないかを確認。</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月</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回の頻度で、目視、触診、打診、聴診等による定期点検で変状や異常等を確認。</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年１回の頻度で、計測機器等を使用して専門技術者により不可視部の確認を含め、劣化損傷状態について詳細確認</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緊急点検や臨時点検等のその他の点検については、必要に応じて随時実施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7" name="角丸四角形 143">
            <a:extLst>
              <a:ext uri="{FF2B5EF4-FFF2-40B4-BE49-F238E27FC236}">
                <a16:creationId xmlns:a16="http://schemas.microsoft.com/office/drawing/2014/main" id="{168B2683-5540-E067-C7C9-CFB7BFB46290}"/>
              </a:ext>
            </a:extLst>
          </p:cNvPr>
          <p:cNvSpPr/>
          <p:nvPr/>
        </p:nvSpPr>
        <p:spPr>
          <a:xfrm>
            <a:off x="4098879" y="6211715"/>
            <a:ext cx="4912010" cy="5320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公園については、トンネルにおける健全度レベル</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Ⅳ</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になる前に対処することを前提としていることや、万が一、レベル</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Ⅳ</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の施設が発見された場合には直ちに使用停止措置をすることとしているため、レベル</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Ⅳ</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に該当する健全度評価はないと判断</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45" name="Picture 5195">
            <a:extLst>
              <a:ext uri="{FF2B5EF4-FFF2-40B4-BE49-F238E27FC236}">
                <a16:creationId xmlns:a16="http://schemas.microsoft.com/office/drawing/2014/main" id="{EA502129-BD79-4D5E-8B70-16A061FBC603}"/>
              </a:ext>
            </a:extLst>
          </p:cNvPr>
          <p:cNvPicPr>
            <a:picLocks noChangeAspect="1"/>
          </p:cNvPicPr>
          <p:nvPr/>
        </p:nvPicPr>
        <p:blipFill>
          <a:blip r:embed="rId3"/>
          <a:stretch>
            <a:fillRect/>
          </a:stretch>
        </p:blipFill>
        <p:spPr>
          <a:xfrm>
            <a:off x="6296341" y="1280632"/>
            <a:ext cx="2520938" cy="1745467"/>
          </a:xfrm>
          <a:prstGeom prst="rect">
            <a:avLst/>
          </a:prstGeom>
        </p:spPr>
      </p:pic>
      <p:pic>
        <p:nvPicPr>
          <p:cNvPr id="46" name="Picture 5196">
            <a:extLst>
              <a:ext uri="{FF2B5EF4-FFF2-40B4-BE49-F238E27FC236}">
                <a16:creationId xmlns:a16="http://schemas.microsoft.com/office/drawing/2014/main" id="{4F9B3DA5-5DB6-40F2-A094-C5629938F1D3}"/>
              </a:ext>
            </a:extLst>
          </p:cNvPr>
          <p:cNvPicPr>
            <a:picLocks noChangeAspect="1"/>
          </p:cNvPicPr>
          <p:nvPr/>
        </p:nvPicPr>
        <p:blipFill>
          <a:blip r:embed="rId4"/>
          <a:stretch>
            <a:fillRect/>
          </a:stretch>
        </p:blipFill>
        <p:spPr>
          <a:xfrm>
            <a:off x="6382453" y="2983116"/>
            <a:ext cx="2520938" cy="541843"/>
          </a:xfrm>
          <a:prstGeom prst="rect">
            <a:avLst/>
          </a:prstGeom>
        </p:spPr>
      </p:pic>
      <p:pic>
        <p:nvPicPr>
          <p:cNvPr id="18" name="図 17">
            <a:extLst>
              <a:ext uri="{FF2B5EF4-FFF2-40B4-BE49-F238E27FC236}">
                <a16:creationId xmlns:a16="http://schemas.microsoft.com/office/drawing/2014/main" id="{D5619C63-85FB-4EC8-AABB-40A7DD721456}"/>
              </a:ext>
            </a:extLst>
          </p:cNvPr>
          <p:cNvPicPr>
            <a:picLocks noChangeAspect="1"/>
          </p:cNvPicPr>
          <p:nvPr/>
        </p:nvPicPr>
        <p:blipFill rotWithShape="1">
          <a:blip r:embed="rId5"/>
          <a:srcRect l="1888" t="24981" r="5453" b="18150"/>
          <a:stretch/>
        </p:blipFill>
        <p:spPr>
          <a:xfrm>
            <a:off x="3002696" y="1689472"/>
            <a:ext cx="2664678" cy="1384308"/>
          </a:xfrm>
          <a:prstGeom prst="rect">
            <a:avLst/>
          </a:prstGeom>
        </p:spPr>
      </p:pic>
      <p:sp>
        <p:nvSpPr>
          <p:cNvPr id="32" name="テキスト ボックス 31">
            <a:extLst>
              <a:ext uri="{FF2B5EF4-FFF2-40B4-BE49-F238E27FC236}">
                <a16:creationId xmlns:a16="http://schemas.microsoft.com/office/drawing/2014/main" id="{7BD7AD45-EF70-41EF-A8D9-8E72BD7746A9}"/>
              </a:ext>
            </a:extLst>
          </p:cNvPr>
          <p:cNvSpPr txBox="1"/>
          <p:nvPr/>
        </p:nvSpPr>
        <p:spPr>
          <a:xfrm>
            <a:off x="3425128" y="2051343"/>
            <a:ext cx="488055" cy="253916"/>
          </a:xfrm>
          <a:prstGeom prst="rect">
            <a:avLst/>
          </a:prstGeom>
          <a:noFill/>
        </p:spPr>
        <p:txBody>
          <a:bodyPr wrap="square" rtlCol="0">
            <a:spAutoFit/>
          </a:bodyPr>
          <a:lstStyle/>
          <a:p>
            <a:pPr algn="ctr"/>
            <a:r>
              <a:rPr kumimoji="1" lang="en-US" altLang="ja-JP" sz="1050" dirty="0"/>
              <a:t>65%</a:t>
            </a:r>
            <a:endParaRPr kumimoji="1" lang="ja-JP" altLang="en-US" sz="1050" dirty="0"/>
          </a:p>
        </p:txBody>
      </p:sp>
      <p:sp>
        <p:nvSpPr>
          <p:cNvPr id="48" name="テキスト ボックス 47">
            <a:extLst>
              <a:ext uri="{FF2B5EF4-FFF2-40B4-BE49-F238E27FC236}">
                <a16:creationId xmlns:a16="http://schemas.microsoft.com/office/drawing/2014/main" id="{F982B192-94EE-4C2C-8E0A-C7F04D97695C}"/>
              </a:ext>
            </a:extLst>
          </p:cNvPr>
          <p:cNvSpPr txBox="1"/>
          <p:nvPr/>
        </p:nvSpPr>
        <p:spPr>
          <a:xfrm>
            <a:off x="4239170" y="2217341"/>
            <a:ext cx="488055" cy="253916"/>
          </a:xfrm>
          <a:prstGeom prst="rect">
            <a:avLst/>
          </a:prstGeom>
          <a:noFill/>
        </p:spPr>
        <p:txBody>
          <a:bodyPr wrap="square" rtlCol="0">
            <a:spAutoFit/>
          </a:bodyPr>
          <a:lstStyle/>
          <a:p>
            <a:pPr algn="ctr"/>
            <a:r>
              <a:rPr lang="en-US" altLang="ja-JP" sz="1050" dirty="0"/>
              <a:t>87</a:t>
            </a:r>
            <a:r>
              <a:rPr kumimoji="1" lang="en-US" altLang="ja-JP" sz="1050" dirty="0"/>
              <a:t>%</a:t>
            </a:r>
            <a:endParaRPr kumimoji="1" lang="ja-JP" altLang="en-US" sz="1050" dirty="0"/>
          </a:p>
        </p:txBody>
      </p:sp>
      <p:sp>
        <p:nvSpPr>
          <p:cNvPr id="49" name="テキスト ボックス 48">
            <a:extLst>
              <a:ext uri="{FF2B5EF4-FFF2-40B4-BE49-F238E27FC236}">
                <a16:creationId xmlns:a16="http://schemas.microsoft.com/office/drawing/2014/main" id="{3D007B10-9265-45D6-AA1E-B893DBDE1BD6}"/>
              </a:ext>
            </a:extLst>
          </p:cNvPr>
          <p:cNvSpPr txBox="1"/>
          <p:nvPr/>
        </p:nvSpPr>
        <p:spPr>
          <a:xfrm>
            <a:off x="5072734" y="2268929"/>
            <a:ext cx="488055" cy="253916"/>
          </a:xfrm>
          <a:prstGeom prst="rect">
            <a:avLst/>
          </a:prstGeom>
          <a:noFill/>
        </p:spPr>
        <p:txBody>
          <a:bodyPr wrap="square" rtlCol="0">
            <a:spAutoFit/>
          </a:bodyPr>
          <a:lstStyle/>
          <a:p>
            <a:pPr algn="ctr"/>
            <a:r>
              <a:rPr lang="en-US" altLang="ja-JP" sz="1050" dirty="0"/>
              <a:t>97</a:t>
            </a:r>
            <a:r>
              <a:rPr kumimoji="1" lang="en-US" altLang="ja-JP" sz="1050" dirty="0"/>
              <a:t>%</a:t>
            </a:r>
            <a:endParaRPr kumimoji="1" lang="ja-JP" altLang="en-US" sz="1050" dirty="0"/>
          </a:p>
        </p:txBody>
      </p:sp>
      <p:sp>
        <p:nvSpPr>
          <p:cNvPr id="50" name="テキスト ボックス 49">
            <a:extLst>
              <a:ext uri="{FF2B5EF4-FFF2-40B4-BE49-F238E27FC236}">
                <a16:creationId xmlns:a16="http://schemas.microsoft.com/office/drawing/2014/main" id="{66B09FF9-18EC-406E-9B20-45FE83AD44CF}"/>
              </a:ext>
            </a:extLst>
          </p:cNvPr>
          <p:cNvSpPr txBox="1"/>
          <p:nvPr/>
        </p:nvSpPr>
        <p:spPr>
          <a:xfrm>
            <a:off x="3425128" y="2634907"/>
            <a:ext cx="488055" cy="253916"/>
          </a:xfrm>
          <a:prstGeom prst="rect">
            <a:avLst/>
          </a:prstGeom>
          <a:noFill/>
        </p:spPr>
        <p:txBody>
          <a:bodyPr wrap="square" rtlCol="0">
            <a:spAutoFit/>
          </a:bodyPr>
          <a:lstStyle/>
          <a:p>
            <a:pPr algn="ctr"/>
            <a:r>
              <a:rPr lang="en-US" altLang="ja-JP" sz="1050" dirty="0"/>
              <a:t>3</a:t>
            </a:r>
            <a:r>
              <a:rPr kumimoji="1" lang="en-US" altLang="ja-JP" sz="1050" dirty="0"/>
              <a:t>5%</a:t>
            </a:r>
            <a:endParaRPr kumimoji="1" lang="ja-JP" altLang="en-US" sz="1050" dirty="0"/>
          </a:p>
        </p:txBody>
      </p:sp>
      <p:sp>
        <p:nvSpPr>
          <p:cNvPr id="51" name="テキスト ボックス 50">
            <a:extLst>
              <a:ext uri="{FF2B5EF4-FFF2-40B4-BE49-F238E27FC236}">
                <a16:creationId xmlns:a16="http://schemas.microsoft.com/office/drawing/2014/main" id="{1D89D908-8028-45CE-8E09-5C278FDB5FA9}"/>
              </a:ext>
            </a:extLst>
          </p:cNvPr>
          <p:cNvSpPr txBox="1"/>
          <p:nvPr/>
        </p:nvSpPr>
        <p:spPr>
          <a:xfrm>
            <a:off x="4232042" y="2786203"/>
            <a:ext cx="488055" cy="253916"/>
          </a:xfrm>
          <a:prstGeom prst="rect">
            <a:avLst/>
          </a:prstGeom>
          <a:noFill/>
        </p:spPr>
        <p:txBody>
          <a:bodyPr wrap="square" rtlCol="0">
            <a:spAutoFit/>
          </a:bodyPr>
          <a:lstStyle/>
          <a:p>
            <a:pPr algn="ctr"/>
            <a:r>
              <a:rPr lang="en-US" altLang="ja-JP" sz="1050" dirty="0"/>
              <a:t>13</a:t>
            </a:r>
            <a:r>
              <a:rPr kumimoji="1" lang="en-US" altLang="ja-JP" sz="1050" dirty="0"/>
              <a:t>%</a:t>
            </a:r>
            <a:endParaRPr kumimoji="1" lang="ja-JP" altLang="en-US" sz="1050" dirty="0"/>
          </a:p>
        </p:txBody>
      </p:sp>
      <p:sp>
        <p:nvSpPr>
          <p:cNvPr id="52" name="テキスト ボックス 51">
            <a:extLst>
              <a:ext uri="{FF2B5EF4-FFF2-40B4-BE49-F238E27FC236}">
                <a16:creationId xmlns:a16="http://schemas.microsoft.com/office/drawing/2014/main" id="{D6847EC1-25F7-41FF-961A-C98B598C38C4}"/>
              </a:ext>
            </a:extLst>
          </p:cNvPr>
          <p:cNvSpPr txBox="1"/>
          <p:nvPr/>
        </p:nvSpPr>
        <p:spPr>
          <a:xfrm>
            <a:off x="5048670" y="2834755"/>
            <a:ext cx="488055" cy="253916"/>
          </a:xfrm>
          <a:prstGeom prst="rect">
            <a:avLst/>
          </a:prstGeom>
          <a:noFill/>
        </p:spPr>
        <p:txBody>
          <a:bodyPr wrap="square" rtlCol="0">
            <a:spAutoFit/>
          </a:bodyPr>
          <a:lstStyle/>
          <a:p>
            <a:pPr algn="ctr"/>
            <a:r>
              <a:rPr lang="en-US" altLang="ja-JP" sz="1050" dirty="0"/>
              <a:t>3</a:t>
            </a:r>
            <a:r>
              <a:rPr kumimoji="1" lang="en-US" altLang="ja-JP" sz="1050" dirty="0"/>
              <a:t>%</a:t>
            </a:r>
            <a:endParaRPr kumimoji="1" lang="ja-JP" altLang="en-US" sz="1050" dirty="0"/>
          </a:p>
        </p:txBody>
      </p:sp>
      <p:sp>
        <p:nvSpPr>
          <p:cNvPr id="41" name="スライド番号プレースホルダー 2">
            <a:extLst>
              <a:ext uri="{FF2B5EF4-FFF2-40B4-BE49-F238E27FC236}">
                <a16:creationId xmlns:a16="http://schemas.microsoft.com/office/drawing/2014/main" id="{45B9EC00-8FD3-4102-AF08-CEA075113BD3}"/>
              </a:ext>
            </a:extLst>
          </p:cNvPr>
          <p:cNvSpPr>
            <a:spLocks noGrp="1"/>
          </p:cNvSpPr>
          <p:nvPr>
            <p:ph type="sldNum" sz="quarter" idx="12"/>
          </p:nvPr>
        </p:nvSpPr>
        <p:spPr>
          <a:xfrm>
            <a:off x="6974904" y="6520259"/>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16</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12069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43">
            <a:extLst>
              <a:ext uri="{FF2B5EF4-FFF2-40B4-BE49-F238E27FC236}">
                <a16:creationId xmlns:a16="http://schemas.microsoft.com/office/drawing/2014/main" id="{12DDFCB6-9590-935A-4402-BCAF34AA7385}"/>
              </a:ext>
            </a:extLst>
          </p:cNvPr>
          <p:cNvSpPr/>
          <p:nvPr/>
        </p:nvSpPr>
        <p:spPr>
          <a:xfrm>
            <a:off x="4998895" y="2190866"/>
            <a:ext cx="3024000" cy="451095"/>
          </a:xfrm>
          <a:prstGeom prst="rect">
            <a:avLst/>
          </a:prstGeom>
          <a:solidFill>
            <a:srgbClr val="FFC000">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55" name="角丸四角形 143">
            <a:extLst>
              <a:ext uri="{FF2B5EF4-FFF2-40B4-BE49-F238E27FC236}">
                <a16:creationId xmlns:a16="http://schemas.microsoft.com/office/drawing/2014/main" id="{45493F41-3285-B5B3-C54A-05C39A9EBE98}"/>
              </a:ext>
            </a:extLst>
          </p:cNvPr>
          <p:cNvSpPr/>
          <p:nvPr/>
        </p:nvSpPr>
        <p:spPr>
          <a:xfrm>
            <a:off x="4998897" y="3138066"/>
            <a:ext cx="3024000" cy="473970"/>
          </a:xfrm>
          <a:prstGeom prst="rect">
            <a:avLst/>
          </a:prstGeom>
          <a:solidFill>
            <a:srgbClr val="CCFFFF">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54" name="角丸四角形 143">
            <a:extLst>
              <a:ext uri="{FF2B5EF4-FFF2-40B4-BE49-F238E27FC236}">
                <a16:creationId xmlns:a16="http://schemas.microsoft.com/office/drawing/2014/main" id="{6AC2F3CC-7B08-65D5-982D-B725ED43FCA1}"/>
              </a:ext>
            </a:extLst>
          </p:cNvPr>
          <p:cNvSpPr/>
          <p:nvPr/>
        </p:nvSpPr>
        <p:spPr>
          <a:xfrm>
            <a:off x="4998897" y="2638980"/>
            <a:ext cx="3024000" cy="498966"/>
          </a:xfrm>
          <a:prstGeom prst="rect">
            <a:avLst/>
          </a:prstGeom>
          <a:solidFill>
            <a:srgbClr val="FFFF99">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52" name="角丸四角形 143">
            <a:extLst>
              <a:ext uri="{FF2B5EF4-FFF2-40B4-BE49-F238E27FC236}">
                <a16:creationId xmlns:a16="http://schemas.microsoft.com/office/drawing/2014/main" id="{748B7BF9-DFD5-C384-D513-576EE0B489A4}"/>
              </a:ext>
            </a:extLst>
          </p:cNvPr>
          <p:cNvSpPr/>
          <p:nvPr/>
        </p:nvSpPr>
        <p:spPr>
          <a:xfrm>
            <a:off x="4998895" y="1735632"/>
            <a:ext cx="3024000" cy="451095"/>
          </a:xfrm>
          <a:prstGeom prst="rect">
            <a:avLst/>
          </a:prstGeom>
          <a:solidFill>
            <a:srgbClr val="FFCCFF">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6" name="角丸四角形 143">
            <a:extLst>
              <a:ext uri="{FF2B5EF4-FFF2-40B4-BE49-F238E27FC236}">
                <a16:creationId xmlns:a16="http://schemas.microsoft.com/office/drawing/2014/main" id="{6D69C426-EC68-7F1A-A9BE-D804B300C928}"/>
              </a:ext>
            </a:extLst>
          </p:cNvPr>
          <p:cNvSpPr/>
          <p:nvPr/>
        </p:nvSpPr>
        <p:spPr>
          <a:xfrm>
            <a:off x="110835" y="658731"/>
            <a:ext cx="4362769" cy="344761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■管理水準</a:t>
            </a:r>
          </a:p>
        </p:txBody>
      </p:sp>
      <p:sp>
        <p:nvSpPr>
          <p:cNvPr id="18" name="角丸四角形 143">
            <a:extLst>
              <a:ext uri="{FF2B5EF4-FFF2-40B4-BE49-F238E27FC236}">
                <a16:creationId xmlns:a16="http://schemas.microsoft.com/office/drawing/2014/main" id="{66A6E16D-58F8-1F1D-D4C4-AE077A94BDD6}"/>
              </a:ext>
            </a:extLst>
          </p:cNvPr>
          <p:cNvSpPr/>
          <p:nvPr/>
        </p:nvSpPr>
        <p:spPr>
          <a:xfrm>
            <a:off x="110835" y="4160992"/>
            <a:ext cx="8947438" cy="260770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■補足</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 name="Rectangle 2">
            <a:extLst>
              <a:ext uri="{FF2B5EF4-FFF2-40B4-BE49-F238E27FC236}">
                <a16:creationId xmlns:a16="http://schemas.microsoft.com/office/drawing/2014/main" id="{FFBF091A-19ED-2415-8943-21D92D0B48B8}"/>
              </a:ext>
            </a:extLst>
          </p:cNvPr>
          <p:cNvSpPr>
            <a:spLocks noChangeArrowheads="1"/>
          </p:cNvSpPr>
          <p:nvPr/>
        </p:nvSpPr>
        <p:spPr bwMode="auto">
          <a:xfrm>
            <a:off x="0" y="0"/>
            <a:ext cx="9144000" cy="579914"/>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4" name="正方形/長方形 13">
            <a:extLst>
              <a:ext uri="{FF2B5EF4-FFF2-40B4-BE49-F238E27FC236}">
                <a16:creationId xmlns:a16="http://schemas.microsoft.com/office/drawing/2014/main" id="{F4EFB016-2C83-7C36-35A7-FB18B3F4077F}"/>
              </a:ext>
            </a:extLst>
          </p:cNvPr>
          <p:cNvSpPr/>
          <p:nvPr/>
        </p:nvSpPr>
        <p:spPr>
          <a:xfrm>
            <a:off x="105931" y="7207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公園遊具</a:t>
            </a:r>
            <a:endParaRPr lang="zh-TW" altLang="en-US" sz="2400" b="1" dirty="0">
              <a:solidFill>
                <a:schemeClr val="bg1"/>
              </a:solidFill>
              <a:latin typeface="Meiryo UI" pitchFamily="50" charset="-128"/>
              <a:ea typeface="Meiryo UI" pitchFamily="50" charset="-128"/>
              <a:cs typeface="Meiryo UI" pitchFamily="50" charset="-128"/>
            </a:endParaRPr>
          </a:p>
        </p:txBody>
      </p:sp>
      <p:graphicFrame>
        <p:nvGraphicFramePr>
          <p:cNvPr id="61" name="表 60">
            <a:extLst>
              <a:ext uri="{FF2B5EF4-FFF2-40B4-BE49-F238E27FC236}">
                <a16:creationId xmlns:a16="http://schemas.microsoft.com/office/drawing/2014/main" id="{32305857-D5F1-DEA5-6A57-484ACB1448C9}"/>
              </a:ext>
            </a:extLst>
          </p:cNvPr>
          <p:cNvGraphicFramePr>
            <a:graphicFrameLocks noGrp="1"/>
          </p:cNvGraphicFramePr>
          <p:nvPr/>
        </p:nvGraphicFramePr>
        <p:xfrm>
          <a:off x="214706" y="1394039"/>
          <a:ext cx="3562416" cy="2632408"/>
        </p:xfrm>
        <a:graphic>
          <a:graphicData uri="http://schemas.openxmlformats.org/drawingml/2006/table">
            <a:tbl>
              <a:tblPr firstRow="1" bandRow="1">
                <a:tableStyleId>{5C22544A-7EE6-4342-B048-85BDC9FD1C3A}</a:tableStyleId>
              </a:tblPr>
              <a:tblGrid>
                <a:gridCol w="473612">
                  <a:extLst>
                    <a:ext uri="{9D8B030D-6E8A-4147-A177-3AD203B41FA5}">
                      <a16:colId xmlns:a16="http://schemas.microsoft.com/office/drawing/2014/main" val="581925902"/>
                    </a:ext>
                  </a:extLst>
                </a:gridCol>
                <a:gridCol w="3088804">
                  <a:extLst>
                    <a:ext uri="{9D8B030D-6E8A-4147-A177-3AD203B41FA5}">
                      <a16:colId xmlns:a16="http://schemas.microsoft.com/office/drawing/2014/main" val="2015804330"/>
                    </a:ext>
                  </a:extLst>
                </a:gridCol>
              </a:tblGrid>
              <a:tr h="237580">
                <a:tc>
                  <a:txBody>
                    <a:bodyPr/>
                    <a:lstStyle/>
                    <a:p>
                      <a:pPr algn="ctr">
                        <a:lnSpc>
                          <a:spcPct val="100000"/>
                        </a:lnSpc>
                      </a:pPr>
                      <a:r>
                        <a:rPr kumimoji="1" lang="ja-JP" altLang="en-US" sz="1000" b="0" dirty="0">
                          <a:solidFill>
                            <a:schemeClr val="tx1"/>
                          </a:solidFill>
                          <a:latin typeface="Meiryo UI" panose="020B0604030504040204" pitchFamily="50" charset="-128"/>
                          <a:ea typeface="Meiryo UI" panose="020B0604030504040204" pitchFamily="50" charset="-128"/>
                        </a:rPr>
                        <a:t>ランク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kumimoji="1" lang="ja-JP" altLang="en-US" sz="1000" b="0" dirty="0">
                          <a:solidFill>
                            <a:schemeClr val="tx1"/>
                          </a:solidFill>
                          <a:latin typeface="Meiryo UI" panose="020B0604030504040204" pitchFamily="50" charset="-128"/>
                          <a:ea typeface="Meiryo UI" panose="020B0604030504040204" pitchFamily="50" charset="-128"/>
                        </a:rPr>
                        <a:t>評価基準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597142">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D</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l">
                        <a:lnSpc>
                          <a:spcPct val="100000"/>
                        </a:lnSpc>
                      </a:pPr>
                      <a:r>
                        <a:rPr kumimoji="1" lang="ja-JP" altLang="en-US" sz="1000" dirty="0">
                          <a:latin typeface="Meiryo UI" panose="020B0604030504040204" pitchFamily="50" charset="-128"/>
                          <a:ea typeface="Meiryo UI" panose="020B0604030504040204" pitchFamily="50" charset="-128"/>
                        </a:rPr>
                        <a:t>・全体的に顕著な劣化である</a:t>
                      </a:r>
                      <a:endParaRPr kumimoji="1" lang="en-US" altLang="ja-JP" sz="1000" dirty="0">
                        <a:latin typeface="Meiryo UI" panose="020B0604030504040204" pitchFamily="50" charset="-128"/>
                        <a:ea typeface="Meiryo UI" panose="020B0604030504040204" pitchFamily="50" charset="-128"/>
                      </a:endParaRPr>
                    </a:p>
                    <a:p>
                      <a:pPr algn="l">
                        <a:lnSpc>
                          <a:spcPct val="100000"/>
                        </a:lnSpc>
                      </a:pPr>
                      <a:r>
                        <a:rPr kumimoji="1" lang="ja-JP" altLang="en-US" sz="1000" dirty="0">
                          <a:latin typeface="Meiryo UI" panose="020B0604030504040204" pitchFamily="50" charset="-128"/>
                          <a:ea typeface="Meiryo UI" panose="020B0604030504040204" pitchFamily="50" charset="-128"/>
                        </a:rPr>
                        <a:t>・重大な事故につながる恐れがあり、公園施設の利用禁止あるいは、緊急な補修、もしくは更新が必要とされるもの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987880271"/>
                  </a:ext>
                </a:extLst>
              </a:tr>
              <a:tr h="597142">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C</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・全体的に劣化が進行している・ ・現時点では重大な事故につながらないが、利用し続ける ためには部分的な補修、もしくは更新が必要なもの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853932213"/>
                  </a:ext>
                </a:extLst>
              </a:tr>
              <a:tr h="763015">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B</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lnSpc>
                          <a:spcPct val="100000"/>
                        </a:lnSpc>
                      </a:pPr>
                      <a:r>
                        <a:rPr kumimoji="1" lang="ja-JP" altLang="en-US" sz="1000" dirty="0">
                          <a:latin typeface="Meiryo UI" panose="020B0604030504040204" pitchFamily="50" charset="-128"/>
                          <a:ea typeface="Meiryo UI" panose="020B0604030504040204" pitchFamily="50" charset="-128"/>
                        </a:rPr>
                        <a:t>・全体的に健全だが、部分的に劣化が進行している。 ・緊急の補修の必要性はないが、維持保全での管理の 中で、劣化部分について定期的な観察が必要なもの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36296441"/>
                  </a:ext>
                </a:extLst>
              </a:tr>
              <a:tr h="431269">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A</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l">
                        <a:lnSpc>
                          <a:spcPct val="100000"/>
                        </a:lnSpc>
                      </a:pPr>
                      <a:r>
                        <a:rPr kumimoji="1" lang="ja-JP" altLang="en-US" sz="1000" dirty="0">
                          <a:latin typeface="Meiryo UI" panose="020B0604030504040204" pitchFamily="50" charset="-128"/>
                          <a:ea typeface="Meiryo UI" panose="020B0604030504040204" pitchFamily="50" charset="-128"/>
                        </a:rPr>
                        <a:t>・全体的に健全である。 ・緊急の補修の必要はないため、日常の維持保全で 管理するもの</a:t>
                      </a:r>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17984785"/>
                  </a:ext>
                </a:extLst>
              </a:tr>
            </a:tbl>
          </a:graphicData>
        </a:graphic>
      </p:graphicFrame>
      <p:sp>
        <p:nvSpPr>
          <p:cNvPr id="62" name="Text Box 5">
            <a:extLst>
              <a:ext uri="{FF2B5EF4-FFF2-40B4-BE49-F238E27FC236}">
                <a16:creationId xmlns:a16="http://schemas.microsoft.com/office/drawing/2014/main" id="{426BF0DF-A245-45A8-3B6C-F35ABA60F855}"/>
              </a:ext>
            </a:extLst>
          </p:cNvPr>
          <p:cNvSpPr txBox="1">
            <a:spLocks noChangeArrowheads="1"/>
          </p:cNvSpPr>
          <p:nvPr/>
        </p:nvSpPr>
        <p:spPr bwMode="auto">
          <a:xfrm>
            <a:off x="3606027" y="2593992"/>
            <a:ext cx="1260658" cy="2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00" dirty="0">
                <a:solidFill>
                  <a:srgbClr val="FF0000"/>
                </a:solidFill>
                <a:latin typeface="Meiryo UI" panose="020B0604030504040204" pitchFamily="50" charset="-128"/>
                <a:ea typeface="Meiryo UI" panose="020B0604030504040204" pitchFamily="50" charset="-128"/>
              </a:rPr>
              <a:t>目標管理水準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63" name="Text Box 5">
            <a:extLst>
              <a:ext uri="{FF2B5EF4-FFF2-40B4-BE49-F238E27FC236}">
                <a16:creationId xmlns:a16="http://schemas.microsoft.com/office/drawing/2014/main" id="{B0FFC33A-6CF9-8870-25AA-4A12DF1EF15E}"/>
              </a:ext>
            </a:extLst>
          </p:cNvPr>
          <p:cNvSpPr txBox="1">
            <a:spLocks noChangeArrowheads="1"/>
          </p:cNvSpPr>
          <p:nvPr/>
        </p:nvSpPr>
        <p:spPr bwMode="auto">
          <a:xfrm>
            <a:off x="3615722" y="1966490"/>
            <a:ext cx="1134110" cy="27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00" dirty="0">
                <a:solidFill>
                  <a:srgbClr val="FF0000"/>
                </a:solidFill>
                <a:latin typeface="Meiryo UI" panose="020B0604030504040204" pitchFamily="50" charset="-128"/>
                <a:ea typeface="Meiryo UI" panose="020B0604030504040204" pitchFamily="50" charset="-128"/>
              </a:rPr>
              <a:t>限界管理水準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cxnSp>
        <p:nvCxnSpPr>
          <p:cNvPr id="67" name="直線矢印コネクタ 66">
            <a:extLst>
              <a:ext uri="{FF2B5EF4-FFF2-40B4-BE49-F238E27FC236}">
                <a16:creationId xmlns:a16="http://schemas.microsoft.com/office/drawing/2014/main" id="{C43D59D7-00C6-09C2-6B0F-FCC258697160}"/>
              </a:ext>
            </a:extLst>
          </p:cNvPr>
          <p:cNvCxnSpPr>
            <a:cxnSpLocks/>
          </p:cNvCxnSpPr>
          <p:nvPr/>
        </p:nvCxnSpPr>
        <p:spPr>
          <a:xfrm>
            <a:off x="161017" y="2827519"/>
            <a:ext cx="4302481" cy="0"/>
          </a:xfrm>
          <a:prstGeom prst="straightConnector1">
            <a:avLst/>
          </a:prstGeom>
          <a:ln w="2857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53A70AF0-89C0-8FEE-FDCB-405D3382183F}"/>
              </a:ext>
            </a:extLst>
          </p:cNvPr>
          <p:cNvCxnSpPr>
            <a:cxnSpLocks/>
          </p:cNvCxnSpPr>
          <p:nvPr/>
        </p:nvCxnSpPr>
        <p:spPr>
          <a:xfrm>
            <a:off x="192595" y="2224828"/>
            <a:ext cx="4270903" cy="0"/>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角丸四角形 143">
            <a:extLst>
              <a:ext uri="{FF2B5EF4-FFF2-40B4-BE49-F238E27FC236}">
                <a16:creationId xmlns:a16="http://schemas.microsoft.com/office/drawing/2014/main" id="{66FCEF47-75F5-1A5F-353E-0BB709DC2C9A}"/>
              </a:ext>
            </a:extLst>
          </p:cNvPr>
          <p:cNvSpPr/>
          <p:nvPr/>
        </p:nvSpPr>
        <p:spPr>
          <a:xfrm>
            <a:off x="4582359" y="658732"/>
            <a:ext cx="4475914" cy="344761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Meiryo UI" panose="020B0604030504040204" pitchFamily="50" charset="-128"/>
                <a:ea typeface="Meiryo UI" panose="020B0604030504040204" pitchFamily="50" charset="-128"/>
                <a:cs typeface="Times New Roman"/>
              </a:rPr>
              <a:t>■重点化（優先順位）</a:t>
            </a:r>
          </a:p>
        </p:txBody>
      </p:sp>
      <p:cxnSp>
        <p:nvCxnSpPr>
          <p:cNvPr id="9" name="直線矢印コネクタ 8">
            <a:extLst>
              <a:ext uri="{FF2B5EF4-FFF2-40B4-BE49-F238E27FC236}">
                <a16:creationId xmlns:a16="http://schemas.microsoft.com/office/drawing/2014/main" id="{E2AE711D-CD35-9E52-A676-4BE3B0C9008C}"/>
              </a:ext>
            </a:extLst>
          </p:cNvPr>
          <p:cNvCxnSpPr>
            <a:cxnSpLocks/>
          </p:cNvCxnSpPr>
          <p:nvPr/>
        </p:nvCxnSpPr>
        <p:spPr>
          <a:xfrm>
            <a:off x="5371264" y="3588406"/>
            <a:ext cx="279585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60E1479-7837-E64B-A7A4-6FB7DB6A7EE8}"/>
              </a:ext>
            </a:extLst>
          </p:cNvPr>
          <p:cNvCxnSpPr>
            <a:cxnSpLocks/>
          </p:cNvCxnSpPr>
          <p:nvPr/>
        </p:nvCxnSpPr>
        <p:spPr>
          <a:xfrm flipV="1">
            <a:off x="5371264" y="1578221"/>
            <a:ext cx="0" cy="20385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角丸四角形 143">
            <a:extLst>
              <a:ext uri="{FF2B5EF4-FFF2-40B4-BE49-F238E27FC236}">
                <a16:creationId xmlns:a16="http://schemas.microsoft.com/office/drawing/2014/main" id="{66FD7D9B-A882-4A6A-4548-96877BCA26DD}"/>
              </a:ext>
            </a:extLst>
          </p:cNvPr>
          <p:cNvSpPr/>
          <p:nvPr/>
        </p:nvSpPr>
        <p:spPr>
          <a:xfrm>
            <a:off x="5480019" y="3588406"/>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小</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B3B6AFAF-A3E5-B18B-E486-FA38E9561FFE}"/>
              </a:ext>
            </a:extLst>
          </p:cNvPr>
          <p:cNvSpPr/>
          <p:nvPr/>
        </p:nvSpPr>
        <p:spPr>
          <a:xfrm>
            <a:off x="6325341" y="3588406"/>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中</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1" name="角丸四角形 143">
            <a:extLst>
              <a:ext uri="{FF2B5EF4-FFF2-40B4-BE49-F238E27FC236}">
                <a16:creationId xmlns:a16="http://schemas.microsoft.com/office/drawing/2014/main" id="{C55E364D-A8B1-9C00-465F-0EDCBFBB7757}"/>
              </a:ext>
            </a:extLst>
          </p:cNvPr>
          <p:cNvSpPr/>
          <p:nvPr/>
        </p:nvSpPr>
        <p:spPr>
          <a:xfrm>
            <a:off x="7205985" y="3588406"/>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大</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3" name="角丸四角形 143">
            <a:extLst>
              <a:ext uri="{FF2B5EF4-FFF2-40B4-BE49-F238E27FC236}">
                <a16:creationId xmlns:a16="http://schemas.microsoft.com/office/drawing/2014/main" id="{5A368ECC-B188-58D2-FE27-FE3FB55D43CB}"/>
              </a:ext>
            </a:extLst>
          </p:cNvPr>
          <p:cNvSpPr/>
          <p:nvPr/>
        </p:nvSpPr>
        <p:spPr>
          <a:xfrm>
            <a:off x="5685901" y="3771312"/>
            <a:ext cx="1990479" cy="21295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en-US" altLang="ja-JP" sz="1100"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100" kern="100" dirty="0">
                <a:solidFill>
                  <a:prstClr val="black"/>
                </a:solidFill>
                <a:latin typeface="Meiryo UI" panose="020B0604030504040204" pitchFamily="50" charset="-128"/>
                <a:ea typeface="Meiryo UI" panose="020B0604030504040204" pitchFamily="50" charset="-128"/>
                <a:cs typeface="Times New Roman"/>
              </a:rPr>
              <a:t>人的影響度等</a:t>
            </a:r>
            <a:r>
              <a:rPr lang="en-US" altLang="ja-JP" sz="1100" kern="100" dirty="0">
                <a:solidFill>
                  <a:prstClr val="black"/>
                </a:solidFill>
                <a:latin typeface="Meiryo UI" panose="020B0604030504040204" pitchFamily="50" charset="-128"/>
                <a:ea typeface="Meiryo UI" panose="020B0604030504040204" pitchFamily="50" charset="-128"/>
                <a:cs typeface="Times New Roman"/>
              </a:rPr>
              <a:t>】</a:t>
            </a:r>
            <a:endParaRPr lang="en-US" altLang="ja-JP" sz="7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6" name="角丸四角形 143">
            <a:extLst>
              <a:ext uri="{FF2B5EF4-FFF2-40B4-BE49-F238E27FC236}">
                <a16:creationId xmlns:a16="http://schemas.microsoft.com/office/drawing/2014/main" id="{84B22E12-8097-B2DA-FA5D-EE324E513093}"/>
              </a:ext>
            </a:extLst>
          </p:cNvPr>
          <p:cNvSpPr/>
          <p:nvPr/>
        </p:nvSpPr>
        <p:spPr>
          <a:xfrm>
            <a:off x="4967146" y="3162041"/>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A</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6" name="角丸四角形 143">
            <a:extLst>
              <a:ext uri="{FF2B5EF4-FFF2-40B4-BE49-F238E27FC236}">
                <a16:creationId xmlns:a16="http://schemas.microsoft.com/office/drawing/2014/main" id="{25BE981D-D9E7-F2F7-251B-199CA1A19545}"/>
              </a:ext>
            </a:extLst>
          </p:cNvPr>
          <p:cNvSpPr/>
          <p:nvPr/>
        </p:nvSpPr>
        <p:spPr>
          <a:xfrm>
            <a:off x="5412539" y="2708660"/>
            <a:ext cx="792000" cy="835390"/>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37" name="角丸四角形 143">
            <a:extLst>
              <a:ext uri="{FF2B5EF4-FFF2-40B4-BE49-F238E27FC236}">
                <a16:creationId xmlns:a16="http://schemas.microsoft.com/office/drawing/2014/main" id="{CD230CD1-846C-AF92-6916-0E34C49BE642}"/>
              </a:ext>
            </a:extLst>
          </p:cNvPr>
          <p:cNvSpPr/>
          <p:nvPr/>
        </p:nvSpPr>
        <p:spPr>
          <a:xfrm>
            <a:off x="6287561" y="2708660"/>
            <a:ext cx="792000" cy="844720"/>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38" name="角丸四角形 143">
            <a:extLst>
              <a:ext uri="{FF2B5EF4-FFF2-40B4-BE49-F238E27FC236}">
                <a16:creationId xmlns:a16="http://schemas.microsoft.com/office/drawing/2014/main" id="{0B70C6FA-CB8B-958F-1043-9AF7F9E994CA}"/>
              </a:ext>
            </a:extLst>
          </p:cNvPr>
          <p:cNvSpPr/>
          <p:nvPr/>
        </p:nvSpPr>
        <p:spPr>
          <a:xfrm>
            <a:off x="7162583" y="2708660"/>
            <a:ext cx="792000" cy="844720"/>
          </a:xfrm>
          <a:prstGeom prst="roundRect">
            <a:avLst/>
          </a:prstGeom>
          <a:solidFill>
            <a:schemeClr val="accent4">
              <a:lumMod val="40000"/>
              <a:lumOff val="60000"/>
            </a:schemeClr>
          </a:solidFill>
          <a:ln w="15875">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a:defRPr/>
            </a:pPr>
            <a:r>
              <a:rPr lang="ja-JP" altLang="en-US" sz="1100" kern="100">
                <a:solidFill>
                  <a:prstClr val="black"/>
                </a:solidFill>
                <a:latin typeface="Meiryo UI" panose="020B0604030504040204" pitchFamily="50" charset="-128"/>
                <a:ea typeface="Meiryo UI" panose="020B0604030504040204" pitchFamily="50" charset="-128"/>
                <a:cs typeface="Times New Roman"/>
              </a:rPr>
              <a:t>重点化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11EA605D-A11F-C807-6747-54939657121F}"/>
              </a:ext>
            </a:extLst>
          </p:cNvPr>
          <p:cNvSpPr/>
          <p:nvPr/>
        </p:nvSpPr>
        <p:spPr>
          <a:xfrm>
            <a:off x="6287561" y="2237602"/>
            <a:ext cx="792000" cy="396000"/>
          </a:xfrm>
          <a:prstGeom prst="roundRect">
            <a:avLst/>
          </a:prstGeom>
          <a:solidFill>
            <a:schemeClr val="accent4">
              <a:lumMod val="40000"/>
              <a:lumOff val="60000"/>
            </a:schemeClr>
          </a:solidFill>
          <a:ln w="15875">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dirty="0">
                <a:solidFill>
                  <a:prstClr val="black"/>
                </a:solidFill>
                <a:latin typeface="Meiryo UI" panose="020B0604030504040204" pitchFamily="50" charset="-128"/>
                <a:ea typeface="Meiryo UI" panose="020B0604030504040204" pitchFamily="50" charset="-128"/>
                <a:cs typeface="Times New Roman"/>
              </a:rPr>
              <a:t>重点化</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1" name="角丸四角形 143">
            <a:extLst>
              <a:ext uri="{FF2B5EF4-FFF2-40B4-BE49-F238E27FC236}">
                <a16:creationId xmlns:a16="http://schemas.microsoft.com/office/drawing/2014/main" id="{90BFBACA-6829-EAB3-AEEB-06E56A8071F3}"/>
              </a:ext>
            </a:extLst>
          </p:cNvPr>
          <p:cNvSpPr/>
          <p:nvPr/>
        </p:nvSpPr>
        <p:spPr>
          <a:xfrm>
            <a:off x="7162583" y="2237602"/>
            <a:ext cx="792000" cy="396000"/>
          </a:xfrm>
          <a:prstGeom prst="roundRect">
            <a:avLst/>
          </a:prstGeom>
          <a:solidFill>
            <a:schemeClr val="accent2">
              <a:lumMod val="60000"/>
              <a:lumOff val="40000"/>
            </a:schemeClr>
          </a:solidFill>
          <a:ln w="15875">
            <a:solidFill>
              <a:schemeClr val="accent2"/>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最重点化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46" name="角丸四角形 143">
            <a:extLst>
              <a:ext uri="{FF2B5EF4-FFF2-40B4-BE49-F238E27FC236}">
                <a16:creationId xmlns:a16="http://schemas.microsoft.com/office/drawing/2014/main" id="{B881662D-F500-FCEF-2E75-E624B8D00677}"/>
              </a:ext>
            </a:extLst>
          </p:cNvPr>
          <p:cNvSpPr/>
          <p:nvPr/>
        </p:nvSpPr>
        <p:spPr>
          <a:xfrm>
            <a:off x="6287561" y="1766544"/>
            <a:ext cx="792000" cy="396000"/>
          </a:xfrm>
          <a:prstGeom prst="roundRect">
            <a:avLst/>
          </a:prstGeom>
          <a:solidFill>
            <a:schemeClr val="accent2">
              <a:lumMod val="60000"/>
              <a:lumOff val="40000"/>
            </a:schemeClr>
          </a:solidFill>
          <a:ln w="15875">
            <a:solidFill>
              <a:schemeClr val="accent2"/>
            </a:solidFill>
          </a:ln>
        </p:spPr>
        <p:style>
          <a:lnRef idx="0">
            <a:scrgbClr r="0" g="0" b="0"/>
          </a:lnRef>
          <a:fillRef idx="0">
            <a:scrgbClr r="0" g="0" b="0"/>
          </a:fillRef>
          <a:effectRef idx="0">
            <a:scrgbClr r="0" g="0" b="0"/>
          </a:effectRef>
          <a:fontRef idx="minor">
            <a:schemeClr val="lt1"/>
          </a:fontRef>
        </p:style>
        <p:txBody>
          <a:bodyPr anchor="ctr"/>
          <a:lstStyle/>
          <a:p>
            <a:pPr algn="ctr">
              <a:defRPr/>
            </a:pPr>
            <a:r>
              <a:rPr lang="ja-JP" altLang="en-US" sz="1100" kern="100">
                <a:solidFill>
                  <a:prstClr val="black"/>
                </a:solidFill>
                <a:latin typeface="Meiryo UI" panose="020B0604030504040204" pitchFamily="50" charset="-128"/>
                <a:ea typeface="Meiryo UI" panose="020B0604030504040204" pitchFamily="50" charset="-128"/>
                <a:cs typeface="Times New Roman"/>
              </a:rPr>
              <a:t>最重点化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47" name="角丸四角形 143">
            <a:extLst>
              <a:ext uri="{FF2B5EF4-FFF2-40B4-BE49-F238E27FC236}">
                <a16:creationId xmlns:a16="http://schemas.microsoft.com/office/drawing/2014/main" id="{C7154505-97C0-1E27-962D-BA754C1E4732}"/>
              </a:ext>
            </a:extLst>
          </p:cNvPr>
          <p:cNvSpPr/>
          <p:nvPr/>
        </p:nvSpPr>
        <p:spPr>
          <a:xfrm>
            <a:off x="7162583" y="1766544"/>
            <a:ext cx="792000" cy="396000"/>
          </a:xfrm>
          <a:prstGeom prst="roundRect">
            <a:avLst/>
          </a:prstGeom>
          <a:solidFill>
            <a:schemeClr val="accent2">
              <a:lumMod val="60000"/>
              <a:lumOff val="40000"/>
            </a:schemeClr>
          </a:solidFill>
          <a:ln w="15875">
            <a:solidFill>
              <a:schemeClr val="accent2"/>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最重点化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49" name="角丸四角形 143">
            <a:extLst>
              <a:ext uri="{FF2B5EF4-FFF2-40B4-BE49-F238E27FC236}">
                <a16:creationId xmlns:a16="http://schemas.microsoft.com/office/drawing/2014/main" id="{3206AF9C-69DF-C483-0A69-11FA00F2F34D}"/>
              </a:ext>
            </a:extLst>
          </p:cNvPr>
          <p:cNvSpPr/>
          <p:nvPr/>
        </p:nvSpPr>
        <p:spPr>
          <a:xfrm>
            <a:off x="4967146" y="2687072"/>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B</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50" name="角丸四角形 143">
            <a:extLst>
              <a:ext uri="{FF2B5EF4-FFF2-40B4-BE49-F238E27FC236}">
                <a16:creationId xmlns:a16="http://schemas.microsoft.com/office/drawing/2014/main" id="{640332B1-FE3A-2D55-533C-E9EB8D42BCD9}"/>
              </a:ext>
            </a:extLst>
          </p:cNvPr>
          <p:cNvSpPr/>
          <p:nvPr/>
        </p:nvSpPr>
        <p:spPr>
          <a:xfrm>
            <a:off x="4967146" y="2229460"/>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C</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51" name="角丸四角形 143">
            <a:extLst>
              <a:ext uri="{FF2B5EF4-FFF2-40B4-BE49-F238E27FC236}">
                <a16:creationId xmlns:a16="http://schemas.microsoft.com/office/drawing/2014/main" id="{8C5D3F3B-EEB1-0E00-7874-51CCDD95B017}"/>
              </a:ext>
            </a:extLst>
          </p:cNvPr>
          <p:cNvSpPr/>
          <p:nvPr/>
        </p:nvSpPr>
        <p:spPr>
          <a:xfrm>
            <a:off x="4967146" y="1741982"/>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D</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cxnSp>
        <p:nvCxnSpPr>
          <p:cNvPr id="56" name="直線矢印コネクタ 55">
            <a:extLst>
              <a:ext uri="{FF2B5EF4-FFF2-40B4-BE49-F238E27FC236}">
                <a16:creationId xmlns:a16="http://schemas.microsoft.com/office/drawing/2014/main" id="{239FA68B-A348-F929-FE68-FBFC25DE02C7}"/>
              </a:ext>
            </a:extLst>
          </p:cNvPr>
          <p:cNvCxnSpPr>
            <a:cxnSpLocks/>
          </p:cNvCxnSpPr>
          <p:nvPr/>
        </p:nvCxnSpPr>
        <p:spPr>
          <a:xfrm>
            <a:off x="4998897" y="2649360"/>
            <a:ext cx="3937444" cy="0"/>
          </a:xfrm>
          <a:prstGeom prst="straightConnector1">
            <a:avLst/>
          </a:prstGeom>
          <a:ln w="2857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 Box 5">
            <a:extLst>
              <a:ext uri="{FF2B5EF4-FFF2-40B4-BE49-F238E27FC236}">
                <a16:creationId xmlns:a16="http://schemas.microsoft.com/office/drawing/2014/main" id="{B42F8DE5-A22E-8F06-5025-53973BDD6F6F}"/>
              </a:ext>
            </a:extLst>
          </p:cNvPr>
          <p:cNvSpPr txBox="1">
            <a:spLocks noChangeArrowheads="1"/>
          </p:cNvSpPr>
          <p:nvPr/>
        </p:nvSpPr>
        <p:spPr bwMode="auto">
          <a:xfrm>
            <a:off x="8022895" y="2409016"/>
            <a:ext cx="1139639" cy="2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00" dirty="0">
                <a:solidFill>
                  <a:srgbClr val="FF0000"/>
                </a:solidFill>
                <a:latin typeface="Meiryo UI" panose="020B0604030504040204" pitchFamily="50" charset="-128"/>
                <a:ea typeface="Meiryo UI" panose="020B0604030504040204" pitchFamily="50" charset="-128"/>
              </a:rPr>
              <a:t>目標管理水準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64" name="角丸四角形 143">
            <a:extLst>
              <a:ext uri="{FF2B5EF4-FFF2-40B4-BE49-F238E27FC236}">
                <a16:creationId xmlns:a16="http://schemas.microsoft.com/office/drawing/2014/main" id="{5C07D920-B54D-0C2F-64DB-86352A32B7D5}"/>
              </a:ext>
            </a:extLst>
          </p:cNvPr>
          <p:cNvSpPr/>
          <p:nvPr/>
        </p:nvSpPr>
        <p:spPr>
          <a:xfrm>
            <a:off x="4671767" y="2184757"/>
            <a:ext cx="357403" cy="101845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vert="eaVert"/>
          <a:lstStyle/>
          <a:p>
            <a:pPr algn="ctr">
              <a:defRPr/>
            </a:pPr>
            <a:r>
              <a:rPr lang="ja-JP" altLang="en-US" sz="1200" kern="100">
                <a:solidFill>
                  <a:prstClr val="black"/>
                </a:solidFill>
                <a:latin typeface="Meiryo UI" panose="020B0604030504040204" pitchFamily="50" charset="-128"/>
                <a:ea typeface="Meiryo UI" panose="020B0604030504040204" pitchFamily="50" charset="-128"/>
                <a:cs typeface="Times New Roman"/>
              </a:rPr>
              <a:t>健全度</a:t>
            </a:r>
            <a:endParaRPr lang="en-US" altLang="ja-JP" sz="1200" kern="100">
              <a:solidFill>
                <a:prstClr val="black"/>
              </a:solidFill>
              <a:latin typeface="Meiryo UI" panose="020B0604030504040204" pitchFamily="50" charset="-128"/>
              <a:ea typeface="Meiryo UI" panose="020B0604030504040204" pitchFamily="50" charset="-128"/>
              <a:cs typeface="Times New Roman"/>
            </a:endParaRPr>
          </a:p>
        </p:txBody>
      </p:sp>
      <p:sp>
        <p:nvSpPr>
          <p:cNvPr id="2" name="角丸四角形 143">
            <a:extLst>
              <a:ext uri="{FF2B5EF4-FFF2-40B4-BE49-F238E27FC236}">
                <a16:creationId xmlns:a16="http://schemas.microsoft.com/office/drawing/2014/main" id="{76A577B7-E2BF-6C2D-62FF-77748CFF2EEF}"/>
              </a:ext>
            </a:extLst>
          </p:cNvPr>
          <p:cNvSpPr/>
          <p:nvPr/>
        </p:nvSpPr>
        <p:spPr>
          <a:xfrm>
            <a:off x="227259" y="857345"/>
            <a:ext cx="4236239" cy="7340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　目標管理水準は、遊具の安全性を最大限に考慮し、健全度（劣化度）を</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B</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判定以上とし、</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C</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判定以下については、補修等の候補遊具として順次対応する。</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4" name="角丸四角形 143">
            <a:extLst>
              <a:ext uri="{FF2B5EF4-FFF2-40B4-BE49-F238E27FC236}">
                <a16:creationId xmlns:a16="http://schemas.microsoft.com/office/drawing/2014/main" id="{DD3851CC-7962-9ADA-D60C-0C5C8E1FBEDF}"/>
              </a:ext>
            </a:extLst>
          </p:cNvPr>
          <p:cNvSpPr/>
          <p:nvPr/>
        </p:nvSpPr>
        <p:spPr>
          <a:xfrm>
            <a:off x="4656285" y="920189"/>
            <a:ext cx="4328061" cy="44000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　重点化（優先順位）は、健全度および人的影響度等（事故の重大性や利用頻度等）に基づき設定</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pic>
        <p:nvPicPr>
          <p:cNvPr id="8" name="図 7">
            <a:extLst>
              <a:ext uri="{FF2B5EF4-FFF2-40B4-BE49-F238E27FC236}">
                <a16:creationId xmlns:a16="http://schemas.microsoft.com/office/drawing/2014/main" id="{0DBFFB03-4442-A29F-709C-79344B0A04C8}"/>
              </a:ext>
            </a:extLst>
          </p:cNvPr>
          <p:cNvPicPr>
            <a:picLocks noChangeAspect="1"/>
          </p:cNvPicPr>
          <p:nvPr/>
        </p:nvPicPr>
        <p:blipFill>
          <a:blip r:embed="rId2"/>
          <a:stretch>
            <a:fillRect/>
          </a:stretch>
        </p:blipFill>
        <p:spPr>
          <a:xfrm>
            <a:off x="4075940" y="4453036"/>
            <a:ext cx="4982333" cy="1462033"/>
          </a:xfrm>
          <a:prstGeom prst="rect">
            <a:avLst/>
          </a:prstGeom>
        </p:spPr>
      </p:pic>
      <p:sp>
        <p:nvSpPr>
          <p:cNvPr id="22" name="角丸四角形 143">
            <a:extLst>
              <a:ext uri="{FF2B5EF4-FFF2-40B4-BE49-F238E27FC236}">
                <a16:creationId xmlns:a16="http://schemas.microsoft.com/office/drawing/2014/main" id="{9966DFE8-ED4A-5D38-1A9C-DA4873A45097}"/>
              </a:ext>
            </a:extLst>
          </p:cNvPr>
          <p:cNvSpPr/>
          <p:nvPr/>
        </p:nvSpPr>
        <p:spPr>
          <a:xfrm>
            <a:off x="244470" y="4506373"/>
            <a:ext cx="3766306" cy="89356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維持管理水準の設定</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a:t>
            </a:r>
          </a:p>
          <a:p>
            <a:pPr marL="92075" indent="-92075" algn="just">
              <a:buFont typeface="Arial" panose="020B0604020202020204" pitchFamily="34" charset="0"/>
              <a:buChar char="•"/>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維持管理水準は、安全性・信頼性や</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LCC</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最小化の観点から施設の特性や重要性等を考慮し適切に設定</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目標管理水準は、不測の事態が発生した場合でも対応可能となるよう、限界管理水準との間に適切な余裕を見込んで設定</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24" name="角丸四角形 143">
            <a:extLst>
              <a:ext uri="{FF2B5EF4-FFF2-40B4-BE49-F238E27FC236}">
                <a16:creationId xmlns:a16="http://schemas.microsoft.com/office/drawing/2014/main" id="{16564E68-C044-8EB5-BA3D-767F759AD54F}"/>
              </a:ext>
            </a:extLst>
          </p:cNvPr>
          <p:cNvSpPr/>
          <p:nvPr/>
        </p:nvSpPr>
        <p:spPr>
          <a:xfrm>
            <a:off x="244470" y="5745314"/>
            <a:ext cx="8727806" cy="8217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1400"/>
              </a:lnSpc>
              <a:defRPr/>
            </a:pP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社会的影響度の設定</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a:t>
            </a:r>
          </a:p>
          <a:p>
            <a:pPr marL="92075" indent="-92075" algn="just">
              <a:lnSpc>
                <a:spcPts val="1400"/>
              </a:lnSpc>
              <a:buFont typeface="Arial" panose="020B0604020202020204" pitchFamily="34" charset="0"/>
              <a:buChar char="•"/>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利用者ニーズ（施設の必要性や利用性、安全性等に関する利用者の要求）や利用状況（利用頻度等）など</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a:p>
            <a:pPr marL="92075" indent="-92075" algn="just">
              <a:lnSpc>
                <a:spcPts val="1400"/>
              </a:lnSpc>
              <a:buFont typeface="Arial" panose="020B0604020202020204" pitchFamily="34" charset="0"/>
              <a:buChar char="•"/>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社会的機能の見直し</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a:p>
            <a:pPr algn="just">
              <a:lnSpc>
                <a:spcPts val="1400"/>
              </a:lnSpc>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（例示）・排水設備の能力等の見直し、防災、耐震の要求性能の見直し、施設の陳腐化、環境や景観への配慮　等</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27" name="角丸四角形 143">
            <a:extLst>
              <a:ext uri="{FF2B5EF4-FFF2-40B4-BE49-F238E27FC236}">
                <a16:creationId xmlns:a16="http://schemas.microsoft.com/office/drawing/2014/main" id="{4DB17564-3FC5-0EA1-977F-B696F07EDECB}"/>
              </a:ext>
            </a:extLst>
          </p:cNvPr>
          <p:cNvSpPr/>
          <p:nvPr/>
        </p:nvSpPr>
        <p:spPr>
          <a:xfrm>
            <a:off x="4103797" y="4269812"/>
            <a:ext cx="3419822" cy="2617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LCC</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最小化のイメージ</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5" name="角丸四角形 143">
            <a:extLst>
              <a:ext uri="{FF2B5EF4-FFF2-40B4-BE49-F238E27FC236}">
                <a16:creationId xmlns:a16="http://schemas.microsoft.com/office/drawing/2014/main" id="{6844D8AB-70DA-434D-DD55-518CF92AA851}"/>
              </a:ext>
            </a:extLst>
          </p:cNvPr>
          <p:cNvSpPr/>
          <p:nvPr/>
        </p:nvSpPr>
        <p:spPr>
          <a:xfrm>
            <a:off x="5412539" y="1777373"/>
            <a:ext cx="792000" cy="396000"/>
          </a:xfrm>
          <a:prstGeom prst="roundRect">
            <a:avLst/>
          </a:prstGeom>
          <a:solidFill>
            <a:schemeClr val="accent2">
              <a:lumMod val="60000"/>
              <a:lumOff val="40000"/>
            </a:schemeClr>
          </a:solidFill>
          <a:ln w="15875">
            <a:solidFill>
              <a:schemeClr val="accent2"/>
            </a:solidFill>
          </a:ln>
        </p:spPr>
        <p:style>
          <a:lnRef idx="0">
            <a:scrgbClr r="0" g="0" b="0"/>
          </a:lnRef>
          <a:fillRef idx="0">
            <a:scrgbClr r="0" g="0" b="0"/>
          </a:fillRef>
          <a:effectRef idx="0">
            <a:scrgbClr r="0" g="0" b="0"/>
          </a:effectRef>
          <a:fontRef idx="minor">
            <a:schemeClr val="lt1"/>
          </a:fontRef>
        </p:style>
        <p:txBody>
          <a:bodyPr anchor="ctr"/>
          <a:lstStyle/>
          <a:p>
            <a:pPr algn="ctr">
              <a:defRPr/>
            </a:pPr>
            <a:r>
              <a:rPr lang="ja-JP" altLang="en-US" sz="1100" kern="100">
                <a:solidFill>
                  <a:prstClr val="black"/>
                </a:solidFill>
                <a:latin typeface="Meiryo UI" panose="020B0604030504040204" pitchFamily="50" charset="-128"/>
                <a:ea typeface="Meiryo UI" panose="020B0604030504040204" pitchFamily="50" charset="-128"/>
                <a:cs typeface="Times New Roman"/>
              </a:rPr>
              <a:t>最重点化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7" name="角丸四角形 143">
            <a:extLst>
              <a:ext uri="{FF2B5EF4-FFF2-40B4-BE49-F238E27FC236}">
                <a16:creationId xmlns:a16="http://schemas.microsoft.com/office/drawing/2014/main" id="{EF9E2EF7-130B-C783-E2FB-85396143C8D9}"/>
              </a:ext>
            </a:extLst>
          </p:cNvPr>
          <p:cNvSpPr/>
          <p:nvPr/>
        </p:nvSpPr>
        <p:spPr>
          <a:xfrm>
            <a:off x="5420970" y="2228380"/>
            <a:ext cx="792000" cy="396000"/>
          </a:xfrm>
          <a:prstGeom prst="roundRect">
            <a:avLst/>
          </a:prstGeom>
          <a:solidFill>
            <a:schemeClr val="accent4">
              <a:lumMod val="40000"/>
              <a:lumOff val="60000"/>
            </a:schemeClr>
          </a:solidFill>
          <a:ln w="15875">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dirty="0">
                <a:solidFill>
                  <a:prstClr val="black"/>
                </a:solidFill>
                <a:latin typeface="Meiryo UI" panose="020B0604030504040204" pitchFamily="50" charset="-128"/>
                <a:ea typeface="Meiryo UI" panose="020B0604030504040204" pitchFamily="50" charset="-128"/>
                <a:cs typeface="Times New Roman"/>
              </a:rPr>
              <a:t>重点化</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6" name="角丸四角形 143">
            <a:extLst>
              <a:ext uri="{FF2B5EF4-FFF2-40B4-BE49-F238E27FC236}">
                <a16:creationId xmlns:a16="http://schemas.microsoft.com/office/drawing/2014/main" id="{3618A260-2431-B59C-751E-42E2BA5A7695}"/>
              </a:ext>
            </a:extLst>
          </p:cNvPr>
          <p:cNvSpPr/>
          <p:nvPr/>
        </p:nvSpPr>
        <p:spPr>
          <a:xfrm>
            <a:off x="4907106" y="3373851"/>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良</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7" name="角丸四角形 143">
            <a:extLst>
              <a:ext uri="{FF2B5EF4-FFF2-40B4-BE49-F238E27FC236}">
                <a16:creationId xmlns:a16="http://schemas.microsoft.com/office/drawing/2014/main" id="{887E99B9-3AFE-F577-FC8B-77FE25053743}"/>
              </a:ext>
            </a:extLst>
          </p:cNvPr>
          <p:cNvSpPr/>
          <p:nvPr/>
        </p:nvSpPr>
        <p:spPr>
          <a:xfrm>
            <a:off x="4928553" y="1580865"/>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悪</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8" name="スライド番号プレースホルダー 2">
            <a:extLst>
              <a:ext uri="{FF2B5EF4-FFF2-40B4-BE49-F238E27FC236}">
                <a16:creationId xmlns:a16="http://schemas.microsoft.com/office/drawing/2014/main" id="{54BA033A-341C-49D6-959B-715DDCF766AC}"/>
              </a:ext>
            </a:extLst>
          </p:cNvPr>
          <p:cNvSpPr>
            <a:spLocks noGrp="1"/>
          </p:cNvSpPr>
          <p:nvPr>
            <p:ph type="sldNum" sz="quarter" idx="12"/>
          </p:nvPr>
        </p:nvSpPr>
        <p:spPr>
          <a:xfrm>
            <a:off x="6964744" y="6479619"/>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17</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43507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6" y="636588"/>
            <a:ext cx="8954787" cy="615949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5" name="角丸四角形 143">
            <a:extLst>
              <a:ext uri="{FF2B5EF4-FFF2-40B4-BE49-F238E27FC236}">
                <a16:creationId xmlns:a16="http://schemas.microsoft.com/office/drawing/2014/main" id="{78C2ECD9-1D3F-4DFF-1FBF-8A02BCF57CBA}"/>
              </a:ext>
            </a:extLst>
          </p:cNvPr>
          <p:cNvSpPr/>
          <p:nvPr/>
        </p:nvSpPr>
        <p:spPr>
          <a:xfrm>
            <a:off x="137259" y="881189"/>
            <a:ext cx="8895905" cy="297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更新の見極めにあたり考慮すべき視点等を設定し、それらに基づいて更新の必要性を判断</a:t>
            </a:r>
          </a:p>
        </p:txBody>
      </p:sp>
      <p:sp>
        <p:nvSpPr>
          <p:cNvPr id="96" name="正方形/長方形 95">
            <a:extLst>
              <a:ext uri="{FF2B5EF4-FFF2-40B4-BE49-F238E27FC236}">
                <a16:creationId xmlns:a16="http://schemas.microsoft.com/office/drawing/2014/main" id="{512905B2-35E4-A797-530A-DFF7E94A842B}"/>
              </a:ext>
            </a:extLst>
          </p:cNvPr>
          <p:cNvSpPr/>
          <p:nvPr/>
        </p:nvSpPr>
        <p:spPr>
          <a:xfrm>
            <a:off x="310198" y="1449188"/>
            <a:ext cx="4222902" cy="5264433"/>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43">
            <a:extLst>
              <a:ext uri="{FF2B5EF4-FFF2-40B4-BE49-F238E27FC236}">
                <a16:creationId xmlns:a16="http://schemas.microsoft.com/office/drawing/2014/main" id="{21BB00B5-25AD-73FF-3561-3B929929D385}"/>
              </a:ext>
            </a:extLst>
          </p:cNvPr>
          <p:cNvSpPr/>
          <p:nvPr/>
        </p:nvSpPr>
        <p:spPr>
          <a:xfrm>
            <a:off x="137259" y="1196371"/>
            <a:ext cx="4222902" cy="297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更新の見極めにあたり考慮すべき視点</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endParaRPr lang="ja-JP" altLang="en-US" sz="12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8" name="Rectangle 2">
            <a:extLst>
              <a:ext uri="{FF2B5EF4-FFF2-40B4-BE49-F238E27FC236}">
                <a16:creationId xmlns:a16="http://schemas.microsoft.com/office/drawing/2014/main" id="{1E064BBF-75B0-FE98-DCFF-4835F73D93ED}"/>
              </a:ext>
            </a:extLst>
          </p:cNvPr>
          <p:cNvSpPr>
            <a:spLocks noChangeArrowheads="1"/>
          </p:cNvSpPr>
          <p:nvPr/>
        </p:nvSpPr>
        <p:spPr bwMode="auto">
          <a:xfrm>
            <a:off x="0" y="0"/>
            <a:ext cx="9144000" cy="53813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20" name="正方形/長方形 19">
            <a:extLst>
              <a:ext uri="{FF2B5EF4-FFF2-40B4-BE49-F238E27FC236}">
                <a16:creationId xmlns:a16="http://schemas.microsoft.com/office/drawing/2014/main" id="{D6675D77-A4E3-741D-EFFF-D88F2F2D79FD}"/>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公園遊具</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 name="角丸四角形 143">
            <a:extLst>
              <a:ext uri="{FF2B5EF4-FFF2-40B4-BE49-F238E27FC236}">
                <a16:creationId xmlns:a16="http://schemas.microsoft.com/office/drawing/2014/main" id="{C8F9ABF7-35D4-6FE6-EFF0-5974A41BACF3}"/>
              </a:ext>
            </a:extLst>
          </p:cNvPr>
          <p:cNvSpPr/>
          <p:nvPr/>
        </p:nvSpPr>
        <p:spPr>
          <a:xfrm>
            <a:off x="4631835" y="1178863"/>
            <a:ext cx="2017482" cy="297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更新判定フロー（案）</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endParaRPr lang="ja-JP" altLang="en-US" sz="12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角丸四角形 143">
            <a:extLst>
              <a:ext uri="{FF2B5EF4-FFF2-40B4-BE49-F238E27FC236}">
                <a16:creationId xmlns:a16="http://schemas.microsoft.com/office/drawing/2014/main" id="{849612FD-2A29-92EF-E2E9-340F339137F9}"/>
              </a:ext>
            </a:extLst>
          </p:cNvPr>
          <p:cNvSpPr/>
          <p:nvPr/>
        </p:nvSpPr>
        <p:spPr>
          <a:xfrm>
            <a:off x="176990" y="1473808"/>
            <a:ext cx="4222902" cy="51349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●物理的視点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・構造物の劣化等により施設機能が低下し（限界管理水準を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下回る状態）、通常の維持・補修等を加えても安全性などか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ら使用に耐えなくなった状態</a:t>
            </a: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例示）健全度Ｄ以下（部材単位の評価の大半がＣ以下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である健全度Ｄの施設）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500"/>
              </a:lnSpc>
              <a:spcBef>
                <a:spcPts val="300"/>
              </a:spcBef>
              <a:buNone/>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●機能的視点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・法令や技術基準の改定による既存不適格状態など</a:t>
            </a: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例示）耐震補強（建築物等）、バリアフリー化対応、照度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不足（照明）、安全規準の変更（遊具）、強度や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高さの不足（防護柵等）等々</a:t>
            </a: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・機器部品等の確保の困難性（設備、遊具等）</a:t>
            </a: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・標準使用期間や目標寿命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500"/>
              </a:lnSpc>
              <a:spcBef>
                <a:spcPts val="300"/>
              </a:spcBef>
              <a:buNone/>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●社会的視点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・利用者ニーズ（施設の必要性や利用性、安全性などに関す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300"/>
              </a:lnSpc>
              <a:spcBef>
                <a:spcPts val="300"/>
              </a:spcBef>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る利用者の要求）や利用状況（利用頻度等）など</a:t>
            </a: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・社会的機能の見直し</a:t>
            </a: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例示）排水設備の能力等の見直し、防災・耐震の要求</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300"/>
              </a:lnSpc>
              <a:spcBef>
                <a:spcPts val="300"/>
              </a:spcBef>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性能の見直し、施設の陳腐化、環境や景観への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300"/>
              </a:lnSpc>
              <a:spcBef>
                <a:spcPts val="300"/>
              </a:spcBef>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配慮等々</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500"/>
              </a:lnSpc>
              <a:spcBef>
                <a:spcPts val="300"/>
              </a:spcBef>
              <a:buNone/>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●経済的視点：</a:t>
            </a: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・ライフサイクルコスト等</a:t>
            </a:r>
          </a:p>
          <a:p>
            <a:pPr marL="142875" indent="0">
              <a:lnSpc>
                <a:spcPts val="1300"/>
              </a:lnSpc>
              <a:spcBef>
                <a:spcPts val="300"/>
              </a:spcBef>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例示）部材毎の補修の繰返しや改修による施設寿命の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300"/>
              </a:lnSpc>
              <a:spcBef>
                <a:spcPts val="30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長寿命化と施設更新との経済比較の検討</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47D929DC-7ECF-4CC1-84DD-6EC08570F90A}"/>
              </a:ext>
            </a:extLst>
          </p:cNvPr>
          <p:cNvSpPr>
            <a:spLocks noGrp="1"/>
          </p:cNvSpPr>
          <p:nvPr>
            <p:ph type="sldNum" sz="quarter" idx="12"/>
          </p:nvPr>
        </p:nvSpPr>
        <p:spPr>
          <a:xfrm>
            <a:off x="6974904" y="6520259"/>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18</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a:extLst>
              <a:ext uri="{FF2B5EF4-FFF2-40B4-BE49-F238E27FC236}">
                <a16:creationId xmlns:a16="http://schemas.microsoft.com/office/drawing/2014/main" id="{31B7E615-B288-43BD-97A1-DBFDE33539EB}"/>
              </a:ext>
            </a:extLst>
          </p:cNvPr>
          <p:cNvPicPr>
            <a:picLocks noChangeAspect="1"/>
          </p:cNvPicPr>
          <p:nvPr/>
        </p:nvPicPr>
        <p:blipFill>
          <a:blip r:embed="rId2"/>
          <a:stretch>
            <a:fillRect/>
          </a:stretch>
        </p:blipFill>
        <p:spPr>
          <a:xfrm>
            <a:off x="4572000" y="1574987"/>
            <a:ext cx="4386542" cy="3188049"/>
          </a:xfrm>
          <a:prstGeom prst="rect">
            <a:avLst/>
          </a:prstGeom>
        </p:spPr>
      </p:pic>
    </p:spTree>
    <p:extLst>
      <p:ext uri="{BB962C8B-B14F-4D97-AF65-F5344CB8AC3E}">
        <p14:creationId xmlns:p14="http://schemas.microsoft.com/office/powerpoint/2010/main" val="317389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ACE58-8A22-C080-E7C7-54139BD275DA}"/>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8FDBDDB-CDA3-69BB-A282-EB9334B809BE}"/>
              </a:ext>
            </a:extLst>
          </p:cNvPr>
          <p:cNvSpPr>
            <a:spLocks noGrp="1"/>
          </p:cNvSpPr>
          <p:nvPr>
            <p:ph type="sldNum" sz="quarter" idx="12"/>
          </p:nvPr>
        </p:nvSpPr>
        <p:spPr>
          <a:xfrm>
            <a:off x="12348236" y="5679471"/>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2</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E0EF8D5D-3086-7DFF-E215-A27085F90927}"/>
              </a:ext>
            </a:extLst>
          </p:cNvPr>
          <p:cNvSpPr>
            <a:spLocks noChangeArrowheads="1"/>
          </p:cNvSpPr>
          <p:nvPr/>
        </p:nvSpPr>
        <p:spPr bwMode="auto">
          <a:xfrm>
            <a:off x="0" y="-20636"/>
            <a:ext cx="9144000" cy="376154"/>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895907D6-5148-5C96-2D99-D17225B26129}"/>
              </a:ext>
            </a:extLst>
          </p:cNvPr>
          <p:cNvSpPr>
            <a:spLocks noChangeArrowheads="1"/>
          </p:cNvSpPr>
          <p:nvPr/>
        </p:nvSpPr>
        <p:spPr bwMode="auto">
          <a:xfrm>
            <a:off x="-38529" y="-1381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第１回</a:t>
            </a:r>
            <a:r>
              <a:rPr lang="ja-JP" altLang="en-US" b="1" dirty="0">
                <a:solidFill>
                  <a:schemeClr val="bg1"/>
                </a:solidFill>
                <a:latin typeface="BIZ UDゴシック" panose="020B0400000000000000" pitchFamily="49" charset="-128"/>
                <a:ea typeface="BIZ UDゴシック" panose="020B0400000000000000" pitchFamily="49" charset="-128"/>
              </a:rPr>
              <a:t>部会における課題認識・論点 －公園遊具－</a:t>
            </a:r>
            <a:endParaRPr lang="en-US" altLang="ja-JP" b="1" dirty="0">
              <a:solidFill>
                <a:schemeClr val="bg1"/>
              </a:solidFill>
              <a:latin typeface="BIZ UDゴシック" panose="020B0400000000000000" pitchFamily="49" charset="-128"/>
              <a:ea typeface="BIZ UDゴシック" panose="020B0400000000000000" pitchFamily="49" charset="-128"/>
            </a:endParaRPr>
          </a:p>
        </p:txBody>
      </p:sp>
      <p:grpSp>
        <p:nvGrpSpPr>
          <p:cNvPr id="17" name="グループ化 16">
            <a:extLst>
              <a:ext uri="{FF2B5EF4-FFF2-40B4-BE49-F238E27FC236}">
                <a16:creationId xmlns:a16="http://schemas.microsoft.com/office/drawing/2014/main" id="{47B5A789-4E3E-54C0-1FFA-CF101C69F84E}"/>
              </a:ext>
            </a:extLst>
          </p:cNvPr>
          <p:cNvGrpSpPr/>
          <p:nvPr/>
        </p:nvGrpSpPr>
        <p:grpSpPr>
          <a:xfrm>
            <a:off x="0" y="6485199"/>
            <a:ext cx="8925163" cy="338554"/>
            <a:chOff x="-6490904" y="1337936"/>
            <a:chExt cx="10600762" cy="323041"/>
          </a:xfrm>
        </p:grpSpPr>
        <p:sp>
          <p:nvSpPr>
            <p:cNvPr id="18" name="Text Box 5">
              <a:extLst>
                <a:ext uri="{FF2B5EF4-FFF2-40B4-BE49-F238E27FC236}">
                  <a16:creationId xmlns:a16="http://schemas.microsoft.com/office/drawing/2014/main" id="{22B3BC73-592E-7FFC-D1DC-DBAB6A29CEE8}"/>
                </a:ext>
              </a:extLst>
            </p:cNvPr>
            <p:cNvSpPr txBox="1">
              <a:spLocks noChangeArrowheads="1"/>
            </p:cNvSpPr>
            <p:nvPr/>
          </p:nvSpPr>
          <p:spPr bwMode="auto">
            <a:xfrm>
              <a:off x="-6490904" y="1337936"/>
              <a:ext cx="10600762" cy="32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ts val="600"/>
                </a:spcBef>
              </a:pPr>
              <a:r>
                <a:rPr lang="ja-JP" altLang="en-US" sz="14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計画改訂に向けた論点 ： 社会的ニーズへの対応等実情に合わせた更新フローの見直し</a:t>
              </a:r>
            </a:p>
          </p:txBody>
        </p:sp>
        <p:sp>
          <p:nvSpPr>
            <p:cNvPr id="20" name="正方形/長方形 19">
              <a:extLst>
                <a:ext uri="{FF2B5EF4-FFF2-40B4-BE49-F238E27FC236}">
                  <a16:creationId xmlns:a16="http://schemas.microsoft.com/office/drawing/2014/main" id="{415C6B24-0E33-F40C-5E02-DA998F5040CA}"/>
                </a:ext>
              </a:extLst>
            </p:cNvPr>
            <p:cNvSpPr/>
            <p:nvPr/>
          </p:nvSpPr>
          <p:spPr>
            <a:xfrm>
              <a:off x="-6087154" y="1409456"/>
              <a:ext cx="434443" cy="180000"/>
            </a:xfrm>
            <a:prstGeom prst="rect">
              <a:avLst/>
            </a:prstGeom>
            <a:solidFill>
              <a:srgbClr val="FF0000">
                <a:alpha val="10196"/>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16" name="表 15">
            <a:extLst>
              <a:ext uri="{FF2B5EF4-FFF2-40B4-BE49-F238E27FC236}">
                <a16:creationId xmlns:a16="http://schemas.microsoft.com/office/drawing/2014/main" id="{025AC640-B426-426D-9597-C7577A7E0D9E}"/>
              </a:ext>
            </a:extLst>
          </p:cNvPr>
          <p:cNvGraphicFramePr>
            <a:graphicFrameLocks noGrp="1"/>
          </p:cNvGraphicFramePr>
          <p:nvPr>
            <p:extLst>
              <p:ext uri="{D42A27DB-BD31-4B8C-83A1-F6EECF244321}">
                <p14:modId xmlns:p14="http://schemas.microsoft.com/office/powerpoint/2010/main" val="467225022"/>
              </p:ext>
            </p:extLst>
          </p:nvPr>
        </p:nvGraphicFramePr>
        <p:xfrm>
          <a:off x="242911" y="462466"/>
          <a:ext cx="8658177" cy="5990741"/>
        </p:xfrm>
        <a:graphic>
          <a:graphicData uri="http://schemas.openxmlformats.org/drawingml/2006/table">
            <a:tbl>
              <a:tblPr firstRow="1" bandRow="1">
                <a:tableStyleId>{5C22544A-7EE6-4342-B048-85BDC9FD1C3A}</a:tableStyleId>
              </a:tblPr>
              <a:tblGrid>
                <a:gridCol w="1304753">
                  <a:extLst>
                    <a:ext uri="{9D8B030D-6E8A-4147-A177-3AD203B41FA5}">
                      <a16:colId xmlns:a16="http://schemas.microsoft.com/office/drawing/2014/main" val="2528875054"/>
                    </a:ext>
                  </a:extLst>
                </a:gridCol>
                <a:gridCol w="2889193">
                  <a:extLst>
                    <a:ext uri="{9D8B030D-6E8A-4147-A177-3AD203B41FA5}">
                      <a16:colId xmlns:a16="http://schemas.microsoft.com/office/drawing/2014/main" val="2068614768"/>
                    </a:ext>
                  </a:extLst>
                </a:gridCol>
                <a:gridCol w="1757527">
                  <a:extLst>
                    <a:ext uri="{9D8B030D-6E8A-4147-A177-3AD203B41FA5}">
                      <a16:colId xmlns:a16="http://schemas.microsoft.com/office/drawing/2014/main" val="2687680640"/>
                    </a:ext>
                  </a:extLst>
                </a:gridCol>
                <a:gridCol w="2706704">
                  <a:extLst>
                    <a:ext uri="{9D8B030D-6E8A-4147-A177-3AD203B41FA5}">
                      <a16:colId xmlns:a16="http://schemas.microsoft.com/office/drawing/2014/main" val="2780177087"/>
                    </a:ext>
                  </a:extLst>
                </a:gridCol>
              </a:tblGrid>
              <a:tr h="291304">
                <a:tc>
                  <a:txBody>
                    <a:bodyPr/>
                    <a:lstStyle/>
                    <a:p>
                      <a:pPr algn="ctr"/>
                      <a:r>
                        <a:rPr kumimoji="1" lang="ja-JP" altLang="en-US" sz="1400" dirty="0">
                          <a:latin typeface="Meiryo UI" panose="020B0604030504040204" pitchFamily="50" charset="-128"/>
                          <a:ea typeface="Meiryo UI" panose="020B0604030504040204" pitchFamily="50" charset="-128"/>
                        </a:rPr>
                        <a:t>論点</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課題</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改善の方向性</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改善策の検討方針</a:t>
                      </a:r>
                    </a:p>
                  </a:txBody>
                  <a:tcPr/>
                </a:tc>
                <a:extLst>
                  <a:ext uri="{0D108BD9-81ED-4DB2-BD59-A6C34878D82A}">
                    <a16:rowId xmlns:a16="http://schemas.microsoft.com/office/drawing/2014/main" val="291710965"/>
                  </a:ext>
                </a:extLst>
              </a:tr>
              <a:tr h="490665">
                <a:tc>
                  <a:txBody>
                    <a:bodyPr/>
                    <a:lstStyle/>
                    <a:p>
                      <a:pPr algn="ctr"/>
                      <a:r>
                        <a:rPr kumimoji="1" lang="ja-JP" altLang="en-US" sz="1250" dirty="0">
                          <a:latin typeface="Meiryo UI" panose="020B0604030504040204" pitchFamily="50" charset="-128"/>
                          <a:ea typeface="Meiryo UI" panose="020B0604030504040204" pitchFamily="50" charset="-128"/>
                        </a:rPr>
                        <a:t>目標管理水準の最適化</a:t>
                      </a:r>
                    </a:p>
                  </a:txBody>
                  <a:tcPr/>
                </a:tc>
                <a:tc>
                  <a:txBody>
                    <a:bodyPr/>
                    <a:lstStyle/>
                    <a:p>
                      <a:pPr algn="l"/>
                      <a:r>
                        <a:rPr kumimoji="1" lang="ja-JP" altLang="en-US" sz="1250" dirty="0">
                          <a:latin typeface="Meiryo UI" panose="020B0604030504040204" pitchFamily="50" charset="-128"/>
                          <a:ea typeface="Meiryo UI" panose="020B0604030504040204" pitchFamily="50" charset="-128"/>
                        </a:rPr>
                        <a:t>健全度割合は向上しているが、一部、健全度</a:t>
                      </a:r>
                      <a:r>
                        <a:rPr kumimoji="1" lang="en-US" altLang="ja-JP" sz="1250" dirty="0">
                          <a:latin typeface="Meiryo UI" panose="020B0604030504040204" pitchFamily="50" charset="-128"/>
                          <a:ea typeface="Meiryo UI" panose="020B0604030504040204" pitchFamily="50" charset="-128"/>
                        </a:rPr>
                        <a:t>C</a:t>
                      </a:r>
                      <a:r>
                        <a:rPr kumimoji="1" lang="ja-JP" altLang="en-US" sz="1250" dirty="0">
                          <a:latin typeface="Meiryo UI" panose="020B0604030504040204" pitchFamily="50" charset="-128"/>
                          <a:ea typeface="Meiryo UI" panose="020B0604030504040204" pitchFamily="50" charset="-128"/>
                        </a:rPr>
                        <a:t>以下のものも残っている。</a:t>
                      </a:r>
                    </a:p>
                  </a:txBody>
                  <a:tcPr/>
                </a:tc>
                <a:tc>
                  <a:txBody>
                    <a:bodyPr/>
                    <a:lstStyle/>
                    <a:p>
                      <a:pPr algn="l"/>
                      <a:r>
                        <a:rPr kumimoji="1" lang="ja-JP" altLang="en-US" sz="1250" dirty="0">
                          <a:latin typeface="Meiryo UI" panose="020B0604030504040204" pitchFamily="50" charset="-128"/>
                          <a:ea typeface="Meiryo UI" panose="020B0604030504040204" pitchFamily="50" charset="-128"/>
                        </a:rPr>
                        <a:t>補修のスピードアップ</a:t>
                      </a:r>
                    </a:p>
                  </a:txBody>
                  <a:tcPr/>
                </a:tc>
                <a:tc>
                  <a:txBody>
                    <a:bodyPr/>
                    <a:lstStyle/>
                    <a:p>
                      <a:pPr algn="l"/>
                      <a:r>
                        <a:rPr kumimoji="1" lang="ja-JP" altLang="en-US" sz="1250" dirty="0">
                          <a:latin typeface="Meiryo UI" panose="020B0604030504040204" pitchFamily="50" charset="-128"/>
                          <a:ea typeface="Meiryo UI" panose="020B0604030504040204" pitchFamily="50" charset="-128"/>
                        </a:rPr>
                        <a:t>スピードアップを図りながら着実な補修方法等の検討</a:t>
                      </a:r>
                    </a:p>
                  </a:txBody>
                  <a:tcPr/>
                </a:tc>
                <a:extLst>
                  <a:ext uri="{0D108BD9-81ED-4DB2-BD59-A6C34878D82A}">
                    <a16:rowId xmlns:a16="http://schemas.microsoft.com/office/drawing/2014/main" val="2641791816"/>
                  </a:ext>
                </a:extLst>
              </a:tr>
              <a:tr h="562821">
                <a:tc>
                  <a:txBody>
                    <a:bodyPr/>
                    <a:lstStyle/>
                    <a:p>
                      <a:pPr algn="ctr">
                        <a:spcAft>
                          <a:spcPts val="600"/>
                        </a:spcAft>
                      </a:pPr>
                      <a:r>
                        <a:rPr kumimoji="1" lang="ja-JP" altLang="en-US" sz="1250" dirty="0">
                          <a:latin typeface="Meiryo UI" panose="020B0604030504040204" pitchFamily="50" charset="-128"/>
                          <a:ea typeface="Meiryo UI" panose="020B0604030504040204" pitchFamily="50" charset="-128"/>
                        </a:rPr>
                        <a:t>点検データの</a:t>
                      </a:r>
                      <a:endParaRPr kumimoji="1" lang="en-US" altLang="ja-JP" sz="1250" dirty="0">
                        <a:latin typeface="Meiryo UI" panose="020B0604030504040204" pitchFamily="50" charset="-128"/>
                        <a:ea typeface="Meiryo UI" panose="020B0604030504040204" pitchFamily="50" charset="-128"/>
                      </a:endParaRPr>
                    </a:p>
                    <a:p>
                      <a:pPr algn="ctr">
                        <a:spcAft>
                          <a:spcPts val="600"/>
                        </a:spcAft>
                      </a:pPr>
                      <a:r>
                        <a:rPr kumimoji="1" lang="ja-JP" altLang="en-US" sz="1250" dirty="0">
                          <a:latin typeface="Meiryo UI" panose="020B0604030504040204" pitchFamily="50" charset="-128"/>
                          <a:ea typeface="Meiryo UI" panose="020B0604030504040204" pitchFamily="50" charset="-128"/>
                        </a:rPr>
                        <a:t>活用</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50" kern="1200" dirty="0">
                          <a:solidFill>
                            <a:schemeClr val="dk1"/>
                          </a:solidFill>
                          <a:latin typeface="Meiryo UI" panose="020B0604030504040204" pitchFamily="50" charset="-128"/>
                          <a:ea typeface="Meiryo UI" panose="020B0604030504040204" pitchFamily="50" charset="-128"/>
                          <a:cs typeface="+mn-cs"/>
                        </a:rPr>
                        <a:t>点検データは蓄積されているものの、</a:t>
                      </a:r>
                      <a:endParaRPr kumimoji="1" lang="en-US" altLang="ja-JP" sz="125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50" kern="1200" dirty="0">
                          <a:solidFill>
                            <a:schemeClr val="dk1"/>
                          </a:solidFill>
                          <a:latin typeface="Meiryo UI" panose="020B0604030504040204" pitchFamily="50" charset="-128"/>
                          <a:ea typeface="Meiryo UI" panose="020B0604030504040204" pitchFamily="50" charset="-128"/>
                          <a:cs typeface="+mn-cs"/>
                        </a:rPr>
                        <a:t>管理に十分活用されていない</a:t>
                      </a:r>
                      <a:endParaRPr kumimoji="1" lang="en-US" altLang="ja-JP" sz="1250" kern="1200" dirty="0">
                        <a:solidFill>
                          <a:schemeClr val="dk1"/>
                        </a:solidFill>
                        <a:latin typeface="Meiryo UI" panose="020B0604030504040204" pitchFamily="50" charset="-128"/>
                        <a:ea typeface="Meiryo UI" panose="020B0604030504040204" pitchFamily="50" charset="-128"/>
                        <a:cs typeface="+mn-cs"/>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50" kern="1200" dirty="0">
                          <a:solidFill>
                            <a:schemeClr val="dk1"/>
                          </a:solidFill>
                          <a:effectLst/>
                          <a:latin typeface="Meiryo UI" panose="020B0604030504040204" pitchFamily="50" charset="-128"/>
                          <a:ea typeface="Meiryo UI" panose="020B0604030504040204" pitchFamily="50" charset="-128"/>
                          <a:cs typeface="+mn-cs"/>
                        </a:rPr>
                        <a:t>データ電子化等による整理</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50" kern="1200" dirty="0">
                          <a:solidFill>
                            <a:schemeClr val="dk1"/>
                          </a:solidFill>
                          <a:effectLst/>
                          <a:latin typeface="Meiryo UI" panose="020B0604030504040204" pitchFamily="50" charset="-128"/>
                          <a:ea typeface="Meiryo UI" panose="020B0604030504040204" pitchFamily="50" charset="-128"/>
                          <a:cs typeface="+mn-cs"/>
                        </a:rPr>
                        <a:t>各データの蓄積・運用サイクルの</a:t>
                      </a:r>
                      <a:endParaRPr kumimoji="1" lang="en-US" altLang="ja-JP" sz="125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50" kern="1200" dirty="0">
                          <a:solidFill>
                            <a:schemeClr val="dk1"/>
                          </a:solidFill>
                          <a:effectLst/>
                          <a:latin typeface="Meiryo UI" panose="020B0604030504040204" pitchFamily="50" charset="-128"/>
                          <a:ea typeface="Meiryo UI" panose="020B0604030504040204" pitchFamily="50" charset="-128"/>
                          <a:cs typeface="+mn-cs"/>
                        </a:rPr>
                        <a:t>確立方法を整理</a:t>
                      </a:r>
                    </a:p>
                  </a:txBody>
                  <a:tcPr/>
                </a:tc>
                <a:extLst>
                  <a:ext uri="{0D108BD9-81ED-4DB2-BD59-A6C34878D82A}">
                    <a16:rowId xmlns:a16="http://schemas.microsoft.com/office/drawing/2014/main" val="615599333"/>
                  </a:ext>
                </a:extLst>
              </a:tr>
              <a:tr h="894742">
                <a:tc rowSpan="3">
                  <a:txBody>
                    <a:bodyPr/>
                    <a:lstStyle/>
                    <a:p>
                      <a:pPr algn="ctr">
                        <a:spcAft>
                          <a:spcPts val="600"/>
                        </a:spcAft>
                      </a:pPr>
                      <a:r>
                        <a:rPr kumimoji="1" lang="ja-JP" altLang="en-US" sz="1250" dirty="0">
                          <a:latin typeface="Meiryo UI" panose="020B0604030504040204" pitchFamily="50" charset="-128"/>
                          <a:ea typeface="Meiryo UI" panose="020B0604030504040204" pitchFamily="50" charset="-128"/>
                        </a:rPr>
                        <a:t>更新の考え方・更新フローの</a:t>
                      </a:r>
                      <a:endParaRPr kumimoji="1" lang="en-US" altLang="ja-JP" sz="1250" dirty="0">
                        <a:latin typeface="Meiryo UI" panose="020B0604030504040204" pitchFamily="50" charset="-128"/>
                        <a:ea typeface="Meiryo UI" panose="020B0604030504040204" pitchFamily="50" charset="-128"/>
                      </a:endParaRPr>
                    </a:p>
                    <a:p>
                      <a:pPr algn="ctr">
                        <a:spcAft>
                          <a:spcPts val="600"/>
                        </a:spcAft>
                      </a:pPr>
                      <a:r>
                        <a:rPr kumimoji="1" lang="ja-JP" altLang="en-US" sz="1250" dirty="0">
                          <a:latin typeface="Meiryo UI" panose="020B0604030504040204" pitchFamily="50" charset="-128"/>
                          <a:ea typeface="Meiryo UI" panose="020B0604030504040204" pitchFamily="50" charset="-128"/>
                        </a:rPr>
                        <a:t>充実</a:t>
                      </a:r>
                      <a:endParaRPr kumimoji="1" lang="en-US" altLang="ja-JP" sz="1250" dirty="0">
                        <a:latin typeface="Meiryo UI" panose="020B0604030504040204" pitchFamily="50" charset="-128"/>
                        <a:ea typeface="Meiryo UI" panose="020B0604030504040204" pitchFamily="50" charset="-128"/>
                      </a:endParaRPr>
                    </a:p>
                  </a:txBody>
                  <a:tcPr anchor="ctr"/>
                </a:tc>
                <a:tc>
                  <a:txBody>
                    <a:bodyPr/>
                    <a:lstStyle/>
                    <a:p>
                      <a:pPr eaLnBrk="1" hangingPunct="1">
                        <a:spcBef>
                          <a:spcPts val="600"/>
                        </a:spcBef>
                        <a:buFont typeface="Arial" panose="020B0604020202020204" pitchFamily="34" charset="0"/>
                        <a:buNone/>
                      </a:pPr>
                      <a:r>
                        <a:rPr lang="ja-JP" altLang="en-US" sz="1250" dirty="0">
                          <a:latin typeface="Meiryo UI" panose="020B0604030504040204" pitchFamily="50" charset="-128"/>
                          <a:ea typeface="Meiryo UI" panose="020B0604030504040204" pitchFamily="50" charset="-128"/>
                        </a:rPr>
                        <a:t>社会的ニーズへの対応や公園の魅力向上の対応などを目的に更新を行うことがある等、必ずしも実態とは合っていない</a:t>
                      </a:r>
                      <a:endParaRPr lang="en-US" altLang="ja-JP" sz="1250" dirty="0">
                        <a:latin typeface="Meiryo UI" panose="020B0604030504040204" pitchFamily="50" charset="-128"/>
                        <a:ea typeface="Meiryo UI" panose="020B0604030504040204" pitchFamily="50" charset="-128"/>
                      </a:endParaRPr>
                    </a:p>
                  </a:txBody>
                  <a:tcPr/>
                </a:tc>
                <a:tc rowSpan="3">
                  <a:txBody>
                    <a:bodyPr/>
                    <a:lstStyle/>
                    <a:p>
                      <a:pPr marL="0" lvl="0" indent="0" algn="l" defTabSz="914377" rtl="0" eaLnBrk="1" latinLnBrk="0" hangingPunct="1">
                        <a:spcAft>
                          <a:spcPts val="600"/>
                        </a:spcAft>
                        <a:buFont typeface="Arial" panose="020B0604020202020204" pitchFamily="34" charset="0"/>
                        <a:buNone/>
                      </a:pPr>
                      <a:r>
                        <a:rPr kumimoji="1" lang="ja-JP" altLang="en-US" sz="1250" kern="1200" dirty="0">
                          <a:solidFill>
                            <a:schemeClr val="dk1"/>
                          </a:solidFill>
                          <a:effectLst/>
                          <a:latin typeface="Meiryo UI" panose="020B0604030504040204" pitchFamily="50" charset="-128"/>
                          <a:ea typeface="Meiryo UI" panose="020B0604030504040204" pitchFamily="50" charset="-128"/>
                          <a:cs typeface="+mn-cs"/>
                        </a:rPr>
                        <a:t>社会的ニーズへの対応実態等も考慮した更新フローの修正等を実施</a:t>
                      </a:r>
                    </a:p>
                  </a:txBody>
                  <a:tcPr/>
                </a:tc>
                <a:tc rowSpan="3">
                  <a:txBody>
                    <a:bodyPr/>
                    <a:lstStyle/>
                    <a:p>
                      <a:pPr eaLnBrk="1" hangingPunct="1">
                        <a:spcBef>
                          <a:spcPts val="600"/>
                        </a:spcBef>
                        <a:buFont typeface="Arial" panose="020B0604020202020204" pitchFamily="34" charset="0"/>
                        <a:buNone/>
                      </a:pPr>
                      <a:r>
                        <a:rPr lang="ja-JP" altLang="en-US" sz="1250" dirty="0">
                          <a:latin typeface="Meiryo UI" panose="020B0604030504040204" pitchFamily="50" charset="-128"/>
                          <a:ea typeface="Meiryo UI" panose="020B0604030504040204" pitchFamily="50" charset="-128"/>
                        </a:rPr>
                        <a:t>・規模や種別によっていくつかのモデルケースを設定し、それぞれの補修・修繕履歴等を確認し、利用状況等を踏まえ、実態と計画の差異を検証</a:t>
                      </a:r>
                      <a:endParaRPr kumimoji="1" lang="ja-JP" altLang="en-US" sz="1250" dirty="0">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ja-JP" altLang="en-US" sz="1250" dirty="0">
                          <a:latin typeface="Meiryo UI" panose="020B0604030504040204" pitchFamily="50" charset="-128"/>
                          <a:ea typeface="Meiryo UI" panose="020B0604030504040204" pitchFamily="50" charset="-128"/>
                        </a:rPr>
                        <a:t>・実態と計画の差異を検証することで、更新等の判定フロー等の見直し、検討</a:t>
                      </a:r>
                      <a:endParaRPr kumimoji="1" lang="en-US" altLang="ja-JP" sz="125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en-US" altLang="ja-JP" sz="125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50" kern="1200" dirty="0">
                          <a:solidFill>
                            <a:schemeClr val="dk1"/>
                          </a:solidFill>
                          <a:effectLst/>
                          <a:latin typeface="Meiryo UI" panose="020B0604030504040204" pitchFamily="50" charset="-128"/>
                          <a:ea typeface="Meiryo UI" panose="020B0604030504040204" pitchFamily="50" charset="-128"/>
                          <a:cs typeface="+mn-cs"/>
                        </a:rPr>
                        <a:t>検証例）</a:t>
                      </a:r>
                      <a:endParaRPr kumimoji="1" lang="en-US" altLang="ja-JP" sz="125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250" kern="1200" dirty="0">
                          <a:solidFill>
                            <a:schemeClr val="dk1"/>
                          </a:solidFill>
                          <a:effectLst/>
                          <a:latin typeface="Meiryo UI" panose="020B0604030504040204" pitchFamily="50" charset="-128"/>
                          <a:ea typeface="Meiryo UI" panose="020B0604030504040204" pitchFamily="50" charset="-128"/>
                          <a:cs typeface="+mn-cs"/>
                        </a:rPr>
                        <a:t>遊具を大型複合遊具、小規模遊具等に分類する等して、その補修や修繕履歴等を整理し、社会的ニーズに対応した例等を確認</a:t>
                      </a:r>
                    </a:p>
                  </a:txBody>
                  <a:tcPr/>
                </a:tc>
                <a:extLst>
                  <a:ext uri="{0D108BD9-81ED-4DB2-BD59-A6C34878D82A}">
                    <a16:rowId xmlns:a16="http://schemas.microsoft.com/office/drawing/2014/main" val="1711475648"/>
                  </a:ext>
                </a:extLst>
              </a:tr>
              <a:tr h="1096781">
                <a:tc vMerge="1">
                  <a:txBody>
                    <a:bodyPr/>
                    <a:lstStyle/>
                    <a:p>
                      <a:pPr algn="ctr">
                        <a:spcAft>
                          <a:spcPts val="600"/>
                        </a:spcAft>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eaLnBrk="1" hangingPunct="1">
                        <a:spcBef>
                          <a:spcPts val="600"/>
                        </a:spcBef>
                        <a:buFont typeface="Arial" panose="020B0604020202020204" pitchFamily="34" charset="0"/>
                        <a:buNone/>
                      </a:pPr>
                      <a:r>
                        <a:rPr lang="ja-JP" altLang="en-US" sz="1250" dirty="0">
                          <a:latin typeface="Meiryo UI" panose="020B0604030504040204" pitchFamily="50" charset="-128"/>
                          <a:ea typeface="Meiryo UI" panose="020B0604030504040204" pitchFamily="50" charset="-128"/>
                        </a:rPr>
                        <a:t>個別に、状態監視型と時間計画型を判断することとされているが、その判断の考え方が不明瞭で、補修、大規模改修、更新のタイミングの見極めが整理されていない</a:t>
                      </a:r>
                    </a:p>
                  </a:txBody>
                  <a:tcPr/>
                </a:tc>
                <a:tc vMerge="1">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1400" kern="1200" dirty="0">
                        <a:solidFill>
                          <a:schemeClr val="dk1"/>
                        </a:solidFill>
                        <a:effectLst/>
                        <a:latin typeface="Meiryo UI" panose="020B0604030504040204" pitchFamily="50" charset="-128"/>
                        <a:ea typeface="Meiryo UI" panose="020B0604030504040204" pitchFamily="50" charset="-128"/>
                        <a:cs typeface="+mn-cs"/>
                      </a:endParaRPr>
                    </a:p>
                  </a:txBody>
                  <a:tcPr/>
                </a:tc>
                <a:tc vMerge="1">
                  <a:txBody>
                    <a:bodyPr/>
                    <a:lstStyle/>
                    <a:p>
                      <a:pPr marL="182563" marR="0" lvl="0" indent="-18256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ja-JP" altLang="en-US" sz="1400" dirty="0">
                          <a:latin typeface="Meiryo UI" panose="020B0604030504040204" pitchFamily="50" charset="-128"/>
                          <a:ea typeface="Meiryo UI" panose="020B0604030504040204" pitchFamily="50" charset="-128"/>
                        </a:rPr>
                        <a:t>実態と計画の差異を検証することで、更新等の判定フロー等の見直し、検討を行う。</a:t>
                      </a:r>
                      <a:endParaRPr kumimoji="1" lang="ja-JP" altLang="en-US" sz="1400" kern="1200" dirty="0">
                        <a:solidFill>
                          <a:schemeClr val="dk1"/>
                        </a:solidFill>
                        <a:effectLst/>
                        <a:latin typeface="Meiryo UI" panose="020B0604030504040204" pitchFamily="50" charset="-128"/>
                        <a:ea typeface="Meiryo UI" panose="020B0604030504040204" pitchFamily="50" charset="-128"/>
                        <a:cs typeface="+mn-cs"/>
                      </a:endParaRPr>
                    </a:p>
                    <a:p>
                      <a:pPr marL="182563" marR="0" lvl="0" indent="-18256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400" kern="1200" dirty="0">
                        <a:solidFill>
                          <a:schemeClr val="dk1"/>
                        </a:solidFill>
                        <a:effectLst/>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3108726085"/>
                  </a:ext>
                </a:extLst>
              </a:tr>
              <a:tr h="894742">
                <a:tc vMerge="1">
                  <a:txBody>
                    <a:bodyPr/>
                    <a:lstStyle/>
                    <a:p>
                      <a:endParaRPr kumimoji="1" lang="ja-JP" altLang="en-US"/>
                    </a:p>
                  </a:txBody>
                  <a:tcPr/>
                </a:tc>
                <a:tc>
                  <a:txBody>
                    <a:bodyPr/>
                    <a:lstStyle/>
                    <a:p>
                      <a:pPr marL="0" lvl="0" indent="0" algn="l" defTabSz="914377" rtl="0" eaLnBrk="1" latinLnBrk="0" hangingPunct="1">
                        <a:spcAft>
                          <a:spcPts val="600"/>
                        </a:spcAft>
                        <a:buFont typeface="Arial" panose="020B0604020202020204" pitchFamily="34" charset="0"/>
                        <a:buNone/>
                      </a:pPr>
                      <a:r>
                        <a:rPr kumimoji="1" lang="ja-JP" altLang="en-US" sz="1250" kern="1200" dirty="0">
                          <a:solidFill>
                            <a:schemeClr val="tx1"/>
                          </a:solidFill>
                          <a:latin typeface="Meiryo UI" panose="020B0604030504040204" pitchFamily="50" charset="-128"/>
                          <a:ea typeface="Meiryo UI" panose="020B0604030504040204" pitchFamily="50" charset="-128"/>
                          <a:cs typeface="+mn-cs"/>
                        </a:rPr>
                        <a:t>遊具の特性上、使い方によってはリスクが高まるものや、補修頻度が高いものについては、更新のタイミングより前に撤去するケースもあり、整理が必要</a:t>
                      </a:r>
                      <a:endParaRPr kumimoji="1" lang="en-US" altLang="ja-JP" sz="1250" kern="1200" dirty="0">
                        <a:solidFill>
                          <a:schemeClr val="tx1"/>
                        </a:solidFill>
                        <a:latin typeface="Meiryo UI" panose="020B0604030504040204" pitchFamily="50" charset="-128"/>
                        <a:ea typeface="Meiryo UI" panose="020B0604030504040204" pitchFamily="50" charset="-128"/>
                        <a:cs typeface="+mn-cs"/>
                      </a:endParaRPr>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60041358"/>
                  </a:ext>
                </a:extLst>
              </a:tr>
              <a:tr h="692704">
                <a:tc>
                  <a:txBody>
                    <a:bodyPr/>
                    <a:lstStyle/>
                    <a:p>
                      <a:pPr algn="ctr">
                        <a:spcAft>
                          <a:spcPts val="600"/>
                        </a:spcAft>
                      </a:pPr>
                      <a:r>
                        <a:rPr kumimoji="1" lang="ja-JP" altLang="en-US" sz="1250" dirty="0">
                          <a:latin typeface="Meiryo UI" panose="020B0604030504040204" pitchFamily="50" charset="-128"/>
                          <a:ea typeface="Meiryo UI" panose="020B0604030504040204" pitchFamily="50" charset="-128"/>
                        </a:rPr>
                        <a:t>インフラ</a:t>
                      </a:r>
                      <a:r>
                        <a:rPr kumimoji="1" lang="en-US" altLang="ja-JP" sz="1250" dirty="0">
                          <a:latin typeface="Meiryo UI" panose="020B0604030504040204" pitchFamily="50" charset="-128"/>
                          <a:ea typeface="Meiryo UI" panose="020B0604030504040204" pitchFamily="50" charset="-128"/>
                        </a:rPr>
                        <a:t>DX</a:t>
                      </a:r>
                      <a:r>
                        <a:rPr kumimoji="1" lang="ja-JP" altLang="en-US" sz="1250" dirty="0">
                          <a:latin typeface="Meiryo UI" panose="020B0604030504040204" pitchFamily="50" charset="-128"/>
                          <a:ea typeface="Meiryo UI" panose="020B0604030504040204" pitchFamily="50" charset="-128"/>
                        </a:rPr>
                        <a:t>、</a:t>
                      </a:r>
                      <a:endParaRPr kumimoji="1" lang="en-US" altLang="ja-JP" sz="1250" dirty="0">
                        <a:latin typeface="Meiryo UI" panose="020B0604030504040204" pitchFamily="50" charset="-128"/>
                        <a:ea typeface="Meiryo UI" panose="020B0604030504040204" pitchFamily="50" charset="-128"/>
                      </a:endParaRPr>
                    </a:p>
                    <a:p>
                      <a:pPr algn="ctr">
                        <a:spcAft>
                          <a:spcPts val="600"/>
                        </a:spcAft>
                      </a:pPr>
                      <a:r>
                        <a:rPr kumimoji="1" lang="ja-JP" altLang="en-US" sz="1250" dirty="0">
                          <a:latin typeface="Meiryo UI" panose="020B0604030504040204" pitchFamily="50" charset="-128"/>
                          <a:ea typeface="Meiryo UI" panose="020B0604030504040204" pitchFamily="50" charset="-128"/>
                        </a:rPr>
                        <a:t>新技術</a:t>
                      </a:r>
                    </a:p>
                  </a:txBody>
                  <a:tcPr anchor="ct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250" kern="1200" dirty="0">
                          <a:solidFill>
                            <a:schemeClr val="dk1"/>
                          </a:solidFill>
                          <a:latin typeface="Meiryo UI" panose="020B0604030504040204" pitchFamily="50" charset="-128"/>
                          <a:ea typeface="Meiryo UI" panose="020B0604030504040204" pitchFamily="50" charset="-128"/>
                          <a:cs typeface="+mn-cs"/>
                        </a:rPr>
                        <a:t>点検・調査への更なる新技術の活用</a:t>
                      </a:r>
                      <a:endParaRPr kumimoji="1" lang="en-US" altLang="ja-JP" sz="1250" kern="1200" dirty="0">
                        <a:solidFill>
                          <a:schemeClr val="dk1"/>
                        </a:solidFill>
                        <a:latin typeface="Meiryo UI" panose="020B0604030504040204" pitchFamily="50" charset="-128"/>
                        <a:ea typeface="Meiryo UI" panose="020B0604030504040204" pitchFamily="50" charset="-128"/>
                        <a:cs typeface="+mn-cs"/>
                      </a:endParaRPr>
                    </a:p>
                  </a:txBody>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250" kern="1200" dirty="0">
                          <a:solidFill>
                            <a:schemeClr val="dk1"/>
                          </a:solidFill>
                          <a:effectLst/>
                          <a:latin typeface="Meiryo UI" panose="020B0604030504040204" pitchFamily="50" charset="-128"/>
                          <a:ea typeface="Meiryo UI" panose="020B0604030504040204" pitchFamily="50" charset="-128"/>
                          <a:cs typeface="+mn-cs"/>
                        </a:rPr>
                        <a:t>新技術の導入計画（状況に応じて積極的に導入）</a:t>
                      </a:r>
                    </a:p>
                  </a:txBody>
                  <a:tcPr/>
                </a:tc>
                <a:tc>
                  <a:txBody>
                    <a:bodyPr/>
                    <a:lstStyle/>
                    <a:p>
                      <a:pPr marL="0" indent="0">
                        <a:spcAft>
                          <a:spcPts val="600"/>
                        </a:spcAft>
                        <a:buFont typeface="Arial" panose="020B0604020202020204" pitchFamily="34" charset="0"/>
                        <a:buNone/>
                      </a:pPr>
                      <a:r>
                        <a:rPr kumimoji="1" lang="ja-JP" altLang="en-US" sz="1250" dirty="0">
                          <a:latin typeface="Meiryo UI" panose="020B0604030504040204" pitchFamily="50" charset="-128"/>
                          <a:ea typeface="Meiryo UI" panose="020B0604030504040204" pitchFamily="50" charset="-128"/>
                        </a:rPr>
                        <a:t>実証実験等を通した導入可否の</a:t>
                      </a:r>
                      <a:endParaRPr kumimoji="1" lang="en-US" altLang="ja-JP" sz="1250" dirty="0">
                        <a:latin typeface="Meiryo UI" panose="020B0604030504040204" pitchFamily="50" charset="-128"/>
                        <a:ea typeface="Meiryo UI" panose="020B0604030504040204" pitchFamily="50" charset="-128"/>
                      </a:endParaRPr>
                    </a:p>
                    <a:p>
                      <a:pPr marL="0" indent="0">
                        <a:spcAft>
                          <a:spcPts val="600"/>
                        </a:spcAft>
                        <a:buFont typeface="Arial" panose="020B0604020202020204" pitchFamily="34" charset="0"/>
                        <a:buNone/>
                      </a:pPr>
                      <a:r>
                        <a:rPr kumimoji="1" lang="ja-JP" altLang="en-US" sz="1250" dirty="0">
                          <a:latin typeface="Meiryo UI" panose="020B0604030504040204" pitchFamily="50" charset="-128"/>
                          <a:ea typeface="Meiryo UI" panose="020B0604030504040204" pitchFamily="50" charset="-128"/>
                        </a:rPr>
                        <a:t>検討等</a:t>
                      </a:r>
                    </a:p>
                  </a:txBody>
                  <a:tcPr/>
                </a:tc>
                <a:extLst>
                  <a:ext uri="{0D108BD9-81ED-4DB2-BD59-A6C34878D82A}">
                    <a16:rowId xmlns:a16="http://schemas.microsoft.com/office/drawing/2014/main" val="2285486901"/>
                  </a:ext>
                </a:extLst>
              </a:tr>
              <a:tr h="490665">
                <a:tc>
                  <a:txBody>
                    <a:bodyPr/>
                    <a:lstStyle/>
                    <a:p>
                      <a:pPr algn="ctr">
                        <a:spcAft>
                          <a:spcPts val="600"/>
                        </a:spcAft>
                      </a:pPr>
                      <a:r>
                        <a:rPr kumimoji="1" lang="ja-JP" altLang="en-US" sz="1250" dirty="0">
                          <a:latin typeface="Meiryo UI" panose="020B0604030504040204" pitchFamily="50" charset="-128"/>
                          <a:ea typeface="Meiryo UI" panose="020B0604030504040204" pitchFamily="50" charset="-128"/>
                        </a:rPr>
                        <a:t>人材育成・技術継承の推進</a:t>
                      </a:r>
                    </a:p>
                  </a:txBody>
                  <a:tcPr anchor="ct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250" kern="1200" dirty="0">
                          <a:solidFill>
                            <a:schemeClr val="tx1"/>
                          </a:solidFill>
                          <a:effectLst/>
                          <a:latin typeface="Meiryo UI" panose="020B0604030504040204" pitchFamily="50" charset="-128"/>
                          <a:ea typeface="Meiryo UI" panose="020B0604030504040204" pitchFamily="50" charset="-128"/>
                          <a:cs typeface="+mn-cs"/>
                        </a:rPr>
                        <a:t>指定管理者制度の導入による、職員の実務機会の減少</a:t>
                      </a:r>
                    </a:p>
                  </a:txBody>
                  <a:tcPr/>
                </a:tc>
                <a:tc>
                  <a:txBody>
                    <a:bodyPr/>
                    <a:lstStyle/>
                    <a:p>
                      <a:pPr marL="0" lvl="0" indent="0" algn="l" defTabSz="914377" rtl="0" eaLnBrk="1" latinLnBrk="0" hangingPunct="1">
                        <a:spcAft>
                          <a:spcPts val="600"/>
                        </a:spcAft>
                        <a:buFont typeface="Arial" panose="020B0604020202020204" pitchFamily="34" charset="0"/>
                        <a:buNone/>
                      </a:pPr>
                      <a:r>
                        <a:rPr kumimoji="1" lang="ja-JP" altLang="en-US" sz="1250" kern="1200" dirty="0">
                          <a:solidFill>
                            <a:schemeClr val="tx1"/>
                          </a:solidFill>
                          <a:effectLst/>
                          <a:latin typeface="Meiryo UI" panose="020B0604030504040204" pitchFamily="50" charset="-128"/>
                          <a:ea typeface="Meiryo UI" panose="020B0604030504040204" pitchFamily="50" charset="-128"/>
                          <a:cs typeface="+mn-cs"/>
                        </a:rPr>
                        <a:t>研修等による技術力強化</a:t>
                      </a:r>
                    </a:p>
                  </a:txBody>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250" kern="1200" dirty="0">
                          <a:solidFill>
                            <a:schemeClr val="tx1"/>
                          </a:solidFill>
                          <a:effectLst/>
                          <a:latin typeface="Meiryo UI" panose="020B0604030504040204" pitchFamily="50" charset="-128"/>
                          <a:ea typeface="Meiryo UI" panose="020B0604030504040204" pitchFamily="50" charset="-128"/>
                          <a:cs typeface="+mn-cs"/>
                        </a:rPr>
                        <a:t>研修等による公園・緑地管理の品質確保に関する知識・技術を習得</a:t>
                      </a:r>
                    </a:p>
                  </a:txBody>
                  <a:tcPr/>
                </a:tc>
                <a:extLst>
                  <a:ext uri="{0D108BD9-81ED-4DB2-BD59-A6C34878D82A}">
                    <a16:rowId xmlns:a16="http://schemas.microsoft.com/office/drawing/2014/main" val="592472311"/>
                  </a:ext>
                </a:extLst>
              </a:tr>
              <a:tr h="562821">
                <a:tc>
                  <a:txBody>
                    <a:bodyPr/>
                    <a:lstStyle/>
                    <a:p>
                      <a:pPr algn="ctr">
                        <a:spcAft>
                          <a:spcPts val="600"/>
                        </a:spcAft>
                      </a:pPr>
                      <a:r>
                        <a:rPr kumimoji="1" lang="ja-JP" altLang="en-US" sz="1250" dirty="0">
                          <a:latin typeface="Meiryo UI" panose="020B0604030504040204" pitchFamily="50" charset="-128"/>
                          <a:ea typeface="Meiryo UI" panose="020B0604030504040204" pitchFamily="50" charset="-128"/>
                        </a:rPr>
                        <a:t>地域、官民連携</a:t>
                      </a:r>
                    </a:p>
                  </a:txBody>
                  <a:tcPr anchor="ct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250" kern="1200" dirty="0">
                          <a:solidFill>
                            <a:schemeClr val="tx1"/>
                          </a:solidFill>
                          <a:latin typeface="Meiryo UI" panose="020B0604030504040204" pitchFamily="50" charset="-128"/>
                          <a:ea typeface="Meiryo UI" panose="020B0604030504040204" pitchFamily="50" charset="-128"/>
                          <a:cs typeface="+mn-cs"/>
                        </a:rPr>
                        <a:t>まいど通報システムの十分な周知</a:t>
                      </a:r>
                      <a:endParaRPr kumimoji="1" lang="en-US" altLang="ja-JP" sz="1250" kern="1200" dirty="0">
                        <a:solidFill>
                          <a:schemeClr val="tx1"/>
                        </a:solidFill>
                        <a:latin typeface="Meiryo UI" panose="020B0604030504040204" pitchFamily="50" charset="-128"/>
                        <a:ea typeface="Meiryo UI" panose="020B0604030504040204" pitchFamily="50" charset="-128"/>
                        <a:cs typeface="+mn-cs"/>
                      </a:endParaRPr>
                    </a:p>
                  </a:txBody>
                  <a:tcPr/>
                </a:tc>
                <a:tc>
                  <a:txBody>
                    <a:bodyPr/>
                    <a:lstStyle/>
                    <a:p>
                      <a:pPr marL="0" lvl="0" indent="0" algn="l" defTabSz="914377" rtl="0" eaLnBrk="1" latinLnBrk="0" hangingPunct="1">
                        <a:spcAft>
                          <a:spcPts val="600"/>
                        </a:spcAft>
                        <a:buFont typeface="Arial" panose="020B0604020202020204" pitchFamily="34" charset="0"/>
                        <a:buNone/>
                      </a:pPr>
                      <a:r>
                        <a:rPr kumimoji="1" lang="ja-JP" altLang="en-US" sz="1250" kern="1200" dirty="0">
                          <a:solidFill>
                            <a:schemeClr val="tx1"/>
                          </a:solidFill>
                          <a:effectLst/>
                          <a:latin typeface="Meiryo UI" panose="020B0604030504040204" pitchFamily="50" charset="-128"/>
                          <a:ea typeface="Meiryo UI" panose="020B0604030504040204" pitchFamily="50" charset="-128"/>
                          <a:cs typeface="+mn-cs"/>
                        </a:rPr>
                        <a:t>周知による府民連携の強化</a:t>
                      </a:r>
                    </a:p>
                  </a:txBody>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250" kern="1200" dirty="0">
                          <a:solidFill>
                            <a:schemeClr val="tx1"/>
                          </a:solidFill>
                          <a:effectLst/>
                          <a:latin typeface="Meiryo UI" panose="020B0604030504040204" pitchFamily="50" charset="-128"/>
                          <a:ea typeface="Meiryo UI" panose="020B0604030504040204" pitchFamily="50" charset="-128"/>
                          <a:cs typeface="+mn-cs"/>
                        </a:rPr>
                        <a:t>システムの更なる周知の検討等</a:t>
                      </a:r>
                    </a:p>
                  </a:txBody>
                  <a:tcPr/>
                </a:tc>
                <a:extLst>
                  <a:ext uri="{0D108BD9-81ED-4DB2-BD59-A6C34878D82A}">
                    <a16:rowId xmlns:a16="http://schemas.microsoft.com/office/drawing/2014/main" val="3556783155"/>
                  </a:ext>
                </a:extLst>
              </a:tr>
            </a:tbl>
          </a:graphicData>
        </a:graphic>
      </p:graphicFrame>
      <p:sp>
        <p:nvSpPr>
          <p:cNvPr id="2" name="正方形/長方形 1">
            <a:extLst>
              <a:ext uri="{FF2B5EF4-FFF2-40B4-BE49-F238E27FC236}">
                <a16:creationId xmlns:a16="http://schemas.microsoft.com/office/drawing/2014/main" id="{7162439B-86E8-418E-AA47-33135E8BB565}"/>
              </a:ext>
            </a:extLst>
          </p:cNvPr>
          <p:cNvSpPr/>
          <p:nvPr/>
        </p:nvSpPr>
        <p:spPr>
          <a:xfrm>
            <a:off x="242910" y="1826063"/>
            <a:ext cx="8658177" cy="2864401"/>
          </a:xfrm>
          <a:prstGeom prst="rect">
            <a:avLst/>
          </a:prstGeom>
          <a:solidFill>
            <a:srgbClr val="FF0000">
              <a:alpha val="2000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2">
            <a:extLst>
              <a:ext uri="{FF2B5EF4-FFF2-40B4-BE49-F238E27FC236}">
                <a16:creationId xmlns:a16="http://schemas.microsoft.com/office/drawing/2014/main" id="{8FE5FAC4-45F3-4362-9044-D5E5AF2730DC}"/>
              </a:ext>
            </a:extLst>
          </p:cNvPr>
          <p:cNvSpPr txBox="1">
            <a:spLocks/>
          </p:cNvSpPr>
          <p:nvPr/>
        </p:nvSpPr>
        <p:spPr>
          <a:xfrm>
            <a:off x="6974904" y="6520259"/>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Meiryo UI" panose="020B0604030504040204" pitchFamily="50" charset="-128"/>
                <a:ea typeface="Meiryo UI" panose="020B060403050404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fld id="{57D6C0A1-9264-47D4-A470-56C07D157F34}" type="slidenum">
              <a:rPr lang="ja-JP" altLang="en-US" smtClean="0">
                <a:solidFill>
                  <a:prstClr val="black">
                    <a:tint val="75000"/>
                  </a:prstClr>
                </a:solidFill>
                <a:cs typeface="Meiryo UI" panose="020B0604030504040204" pitchFamily="50" charset="-128"/>
              </a:rPr>
              <a:pPr/>
              <a:t>2</a:t>
            </a:fld>
            <a:endParaRPr lang="ja-JP" altLang="en-US" dirty="0">
              <a:solidFill>
                <a:prstClr val="black">
                  <a:tint val="75000"/>
                </a:prstClr>
              </a:solidFill>
              <a:cs typeface="Meiryo UI" panose="020B0604030504040204" pitchFamily="50" charset="-128"/>
            </a:endParaRPr>
          </a:p>
        </p:txBody>
      </p:sp>
    </p:spTree>
    <p:extLst>
      <p:ext uri="{BB962C8B-B14F-4D97-AF65-F5344CB8AC3E}">
        <p14:creationId xmlns:p14="http://schemas.microsoft.com/office/powerpoint/2010/main" val="391070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697117" y="970548"/>
            <a:ext cx="7749766" cy="3047999"/>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200"/>
              </a:lnSpc>
              <a:spcBef>
                <a:spcPts val="1800"/>
              </a:spcBef>
              <a:buNone/>
            </a:pPr>
            <a:r>
              <a:rPr lang="ja-JP" altLang="en-US" sz="2000" b="1" dirty="0">
                <a:latin typeface="BIZ UDゴシック" panose="020B0400000000000000" pitchFamily="49" charset="-128"/>
                <a:ea typeface="BIZ UDゴシック" panose="020B0400000000000000" pitchFamily="49" charset="-128"/>
                <a:cs typeface="Meiryo UI" panose="020B0604030504040204" pitchFamily="50" charset="-128"/>
              </a:rPr>
              <a:t>（２）主な論点に対する取組方針</a:t>
            </a:r>
            <a:r>
              <a:rPr lang="en-US" altLang="ja-JP" sz="20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2000" b="1" dirty="0">
                <a:latin typeface="BIZ UDゴシック" panose="020B0400000000000000" pitchFamily="49" charset="-128"/>
                <a:ea typeface="BIZ UDゴシック" panose="020B0400000000000000" pitchFamily="49" charset="-128"/>
                <a:cs typeface="Meiryo UI" panose="020B0604030504040204" pitchFamily="50" charset="-128"/>
              </a:rPr>
              <a:t>案</a:t>
            </a:r>
            <a:r>
              <a:rPr lang="en-US" altLang="ja-JP" sz="20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2000" b="1" dirty="0">
                <a:latin typeface="BIZ UDゴシック" panose="020B0400000000000000" pitchFamily="49" charset="-128"/>
                <a:ea typeface="BIZ UDゴシック" panose="020B0400000000000000" pitchFamily="49" charset="-128"/>
                <a:cs typeface="Meiryo UI" panose="020B0604030504040204" pitchFamily="50" charset="-128"/>
              </a:rPr>
              <a:t>（公園遊具）</a:t>
            </a:r>
            <a:endParaRPr lang="en-US" altLang="ja-JP" sz="2000" b="1"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500"/>
              </a:lnSpc>
              <a:spcBef>
                <a:spcPts val="600"/>
              </a:spcBef>
              <a:buNone/>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800" b="1" dirty="0">
                <a:latin typeface="BIZ UDゴシック" panose="020B0400000000000000" pitchFamily="49" charset="-128"/>
                <a:ea typeface="BIZ UDゴシック" panose="020B0400000000000000" pitchFamily="49" charset="-128"/>
                <a:cs typeface="Meiryo UI" panose="020B0604030504040204" pitchFamily="50" charset="-128"/>
              </a:rPr>
              <a:t>更新フローの改訂について</a:t>
            </a:r>
            <a:endParaRPr lang="en-US" altLang="ja-JP" sz="1800" b="1"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500"/>
              </a:lnSpc>
              <a:spcBef>
                <a:spcPts val="600"/>
              </a:spcBef>
              <a:buNone/>
            </a:pP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      1.</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遊具更新に関する対応状況</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500"/>
              </a:lnSpc>
              <a:spcBef>
                <a:spcPts val="600"/>
              </a:spcBef>
              <a:buNone/>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現更新判定フローに依らず時期を早めて更新等を行った事例</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500"/>
              </a:lnSpc>
              <a:spcBef>
                <a:spcPts val="600"/>
              </a:spcBef>
              <a:buNone/>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3.</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遊具更新に関するフロー改訂</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a:latin typeface="BIZ UDゴシック" panose="020B0400000000000000" pitchFamily="49" charset="-128"/>
                <a:ea typeface="BIZ UDゴシック" panose="020B0400000000000000" pitchFamily="49" charset="-128"/>
                <a:cs typeface="Meiryo UI" pitchFamily="50" charset="-128"/>
              </a:rPr>
              <a:t>大阪府都市基盤施設維持管理技術審議会　</a:t>
            </a:r>
            <a:r>
              <a:rPr lang="ja-JP" altLang="en-US" sz="2400" b="1">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sz="2400" b="1">
                <a:latin typeface="BIZ UDゴシック" panose="020B0400000000000000" pitchFamily="49" charset="-128"/>
                <a:ea typeface="BIZ UDゴシック" panose="020B0400000000000000" pitchFamily="49" charset="-128"/>
                <a:cs typeface="Meiryo UI" pitchFamily="50" charset="-128"/>
              </a:rPr>
              <a:t>部会</a:t>
            </a:r>
          </a:p>
        </p:txBody>
      </p:sp>
      <p:sp>
        <p:nvSpPr>
          <p:cNvPr id="5" name="スライド番号プレースホルダー 2">
            <a:extLst>
              <a:ext uri="{FF2B5EF4-FFF2-40B4-BE49-F238E27FC236}">
                <a16:creationId xmlns:a16="http://schemas.microsoft.com/office/drawing/2014/main" id="{AE2539A5-F2CC-45E6-991C-2F2B172894BE}"/>
              </a:ext>
            </a:extLst>
          </p:cNvPr>
          <p:cNvSpPr>
            <a:spLocks noGrp="1"/>
          </p:cNvSpPr>
          <p:nvPr>
            <p:ph type="sldNum" sz="quarter" idx="12"/>
          </p:nvPr>
        </p:nvSpPr>
        <p:spPr>
          <a:xfrm>
            <a:off x="6974904" y="6520259"/>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3</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58943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4</a:t>
            </a:fld>
            <a:endParaRPr lang="ja-JP" altLang="en-US">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更新フローの改訂について</a:t>
            </a:r>
          </a:p>
        </p:txBody>
      </p:sp>
      <p:sp>
        <p:nvSpPr>
          <p:cNvPr id="8"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157363" y="1076987"/>
            <a:ext cx="8921053" cy="567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●現状</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日常点検や定期点検等を実施し、</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異常があれば修繕等を行い、耐用年数、</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劣化度、利用状況等を勘案して、適切な</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時期に更新するなど、基本的には</a:t>
            </a:r>
            <a:r>
              <a:rPr lang="ja-JP" altLang="en-US" sz="1800" u="sng" dirty="0">
                <a:latin typeface="Meiryo UI" panose="020B0604030504040204" pitchFamily="50" charset="-128"/>
                <a:ea typeface="Meiryo UI" panose="020B0604030504040204" pitchFamily="50" charset="-128"/>
              </a:rPr>
              <a:t>現計画</a:t>
            </a:r>
            <a:endParaRPr lang="en-US" altLang="ja-JP" sz="1800" u="sng"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a:t>
            </a:r>
            <a:r>
              <a:rPr lang="ja-JP" altLang="en-US" sz="1800" u="sng" dirty="0">
                <a:latin typeface="Meiryo UI" panose="020B0604030504040204" pitchFamily="50" charset="-128"/>
                <a:ea typeface="Meiryo UI" panose="020B0604030504040204" pitchFamily="50" charset="-128"/>
              </a:rPr>
              <a:t>に基づき、着実に維持管理を進めている</a:t>
            </a:r>
            <a:endParaRPr lang="en-US" altLang="ja-JP" sz="1800" u="sng"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●遊具更新フローでの取り扱い</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a:t>
            </a:r>
            <a:r>
              <a:rPr lang="ja-JP" altLang="en-US" sz="1800" u="sng" dirty="0">
                <a:latin typeface="Meiryo UI" panose="020B0604030504040204" pitchFamily="50" charset="-128"/>
                <a:ea typeface="Meiryo UI" panose="020B0604030504040204" pitchFamily="50" charset="-128"/>
              </a:rPr>
              <a:t>現計画における更新判定フローでは</a:t>
            </a:r>
            <a:r>
              <a:rPr lang="ja-JP" altLang="en-US"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劣化や基準改定による既存不適格等、</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en-US" altLang="ja-JP" sz="1800" dirty="0">
                <a:latin typeface="Meiryo UI" panose="020B0604030504040204" pitchFamily="50" charset="-128"/>
                <a:ea typeface="Meiryo UI" panose="020B0604030504040204" pitchFamily="50" charset="-128"/>
              </a:rPr>
              <a:t>   </a:t>
            </a:r>
            <a:r>
              <a:rPr lang="ja-JP" altLang="en-US" sz="1800" u="sng" dirty="0">
                <a:latin typeface="Meiryo UI" panose="020B0604030504040204" pitchFamily="50" charset="-128"/>
                <a:ea typeface="Meiryo UI" panose="020B0604030504040204" pitchFamily="50" charset="-128"/>
              </a:rPr>
              <a:t>物理的・機能的な低下等がなければ</a:t>
            </a:r>
            <a:endParaRPr lang="en-US" altLang="ja-JP" sz="1800" u="sng"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en-US" altLang="ja-JP" sz="1800" dirty="0">
                <a:latin typeface="Meiryo UI" panose="020B0604030504040204" pitchFamily="50" charset="-128"/>
                <a:ea typeface="Meiryo UI" panose="020B0604030504040204" pitchFamily="50" charset="-128"/>
              </a:rPr>
              <a:t>   </a:t>
            </a:r>
            <a:r>
              <a:rPr lang="ja-JP" altLang="en-US" sz="1800" u="sng" dirty="0">
                <a:latin typeface="Meiryo UI" panose="020B0604030504040204" pitchFamily="50" charset="-128"/>
                <a:ea typeface="Meiryo UI" panose="020B0604030504040204" pitchFamily="50" charset="-128"/>
              </a:rPr>
              <a:t>更新しないとしている</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b="1" dirty="0">
                <a:latin typeface="Meiryo UI" panose="020B0604030504040204" pitchFamily="50" charset="-128"/>
                <a:ea typeface="Meiryo UI" panose="020B0604030504040204" pitchFamily="50" charset="-128"/>
              </a:rPr>
              <a:t>⇒</a:t>
            </a:r>
            <a:r>
              <a:rPr lang="ja-JP" altLang="en-US" sz="1800" b="1" u="sng" dirty="0">
                <a:latin typeface="Meiryo UI" panose="020B0604030504040204" pitchFamily="50" charset="-128"/>
                <a:ea typeface="Meiryo UI" panose="020B0604030504040204" pitchFamily="50" charset="-128"/>
              </a:rPr>
              <a:t>実際には、一定老朽化している遊具の中で、社会的</a:t>
            </a:r>
            <a:endParaRPr lang="en-US" altLang="ja-JP" sz="1800" b="1" u="sng"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b="1" dirty="0">
                <a:latin typeface="Meiryo UI" panose="020B0604030504040204" pitchFamily="50" charset="-128"/>
                <a:ea typeface="Meiryo UI" panose="020B0604030504040204" pitchFamily="50" charset="-128"/>
              </a:rPr>
              <a:t>　 </a:t>
            </a:r>
            <a:r>
              <a:rPr lang="ja-JP" altLang="en-US" sz="1800" b="1" u="sng" dirty="0">
                <a:latin typeface="Meiryo UI" panose="020B0604030504040204" pitchFamily="50" charset="-128"/>
                <a:ea typeface="Meiryo UI" panose="020B0604030504040204" pitchFamily="50" charset="-128"/>
              </a:rPr>
              <a:t>ニーズへの対応や公園の魅力向上を目的に更新を</a:t>
            </a:r>
            <a:endParaRPr lang="en-US" altLang="ja-JP" sz="1800" b="1" u="sng"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en-US" altLang="ja-JP" sz="1800" b="1" dirty="0">
                <a:latin typeface="Meiryo UI" panose="020B0604030504040204" pitchFamily="50" charset="-128"/>
                <a:ea typeface="Meiryo UI" panose="020B0604030504040204" pitchFamily="50" charset="-128"/>
              </a:rPr>
              <a:t>   </a:t>
            </a:r>
            <a:r>
              <a:rPr lang="ja-JP" altLang="en-US" sz="1800" b="1" u="sng" dirty="0">
                <a:latin typeface="Meiryo UI" panose="020B0604030504040204" pitchFamily="50" charset="-128"/>
                <a:ea typeface="Meiryo UI" panose="020B0604030504040204" pitchFamily="50" charset="-128"/>
              </a:rPr>
              <a:t>行うことがあり、フローが必ずしも実態と合っていない</a:t>
            </a:r>
            <a:endParaRPr lang="en-US" altLang="ja-JP" sz="1800" b="1" u="sng"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E5B2545F-ABD5-4902-A6D3-8CB6B08BA947}"/>
              </a:ext>
            </a:extLst>
          </p:cNvPr>
          <p:cNvPicPr>
            <a:picLocks noChangeAspect="1"/>
          </p:cNvPicPr>
          <p:nvPr/>
        </p:nvPicPr>
        <p:blipFill>
          <a:blip r:embed="rId3"/>
          <a:stretch>
            <a:fillRect/>
          </a:stretch>
        </p:blipFill>
        <p:spPr>
          <a:xfrm>
            <a:off x="4416894" y="1451145"/>
            <a:ext cx="4190941" cy="5180731"/>
          </a:xfrm>
          <a:prstGeom prst="rect">
            <a:avLst/>
          </a:prstGeom>
        </p:spPr>
      </p:pic>
      <p:sp>
        <p:nvSpPr>
          <p:cNvPr id="10" name="テキスト ボックス 9">
            <a:extLst>
              <a:ext uri="{FF2B5EF4-FFF2-40B4-BE49-F238E27FC236}">
                <a16:creationId xmlns:a16="http://schemas.microsoft.com/office/drawing/2014/main" id="{22685E41-EBA2-4CA6-A444-6212DB702DAC}"/>
              </a:ext>
            </a:extLst>
          </p:cNvPr>
          <p:cNvSpPr txBox="1"/>
          <p:nvPr/>
        </p:nvSpPr>
        <p:spPr>
          <a:xfrm>
            <a:off x="4061129" y="1122615"/>
            <a:ext cx="2621963" cy="307777"/>
          </a:xfrm>
          <a:prstGeom prst="rect">
            <a:avLst/>
          </a:prstGeom>
          <a:noFill/>
        </p:spPr>
        <p:txBody>
          <a:bodyPr wrap="square" rtlCol="0">
            <a:spAutoFit/>
          </a:bodyPr>
          <a:lstStyle/>
          <a:p>
            <a:pPr algn="ctr"/>
            <a:r>
              <a:rPr kumimoji="1" lang="en-US" altLang="ja-JP" sz="1400" dirty="0"/>
              <a:t>【</a:t>
            </a:r>
            <a:r>
              <a:rPr kumimoji="1" lang="ja-JP" altLang="en-US" sz="1400" dirty="0"/>
              <a:t>遊具の更新判定フロー（案</a:t>
            </a:r>
            <a:r>
              <a:rPr lang="ja-JP" altLang="en-US" sz="1400" dirty="0"/>
              <a:t>）</a:t>
            </a:r>
            <a:r>
              <a:rPr kumimoji="1" lang="en-US" altLang="ja-JP" sz="1400" dirty="0"/>
              <a:t>】</a:t>
            </a:r>
            <a:endParaRPr kumimoji="1" lang="ja-JP" altLang="en-US" sz="1400" dirty="0"/>
          </a:p>
        </p:txBody>
      </p:sp>
      <p:sp>
        <p:nvSpPr>
          <p:cNvPr id="4" name="コンテンツ プレースホルダー 2">
            <a:extLst>
              <a:ext uri="{FF2B5EF4-FFF2-40B4-BE49-F238E27FC236}">
                <a16:creationId xmlns:a16="http://schemas.microsoft.com/office/drawing/2014/main" id="{3C5D7CA2-D75B-A084-0FC8-CE20D9FA73FE}"/>
              </a:ext>
            </a:extLst>
          </p:cNvPr>
          <p:cNvSpPr txBox="1">
            <a:spLocks/>
          </p:cNvSpPr>
          <p:nvPr/>
        </p:nvSpPr>
        <p:spPr>
          <a:xfrm>
            <a:off x="138500" y="625674"/>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2000" dirty="0">
                <a:latin typeface="BIZ UDゴシック" panose="020B0400000000000000" pitchFamily="49" charset="-128"/>
                <a:ea typeface="BIZ UDゴシック" panose="020B0400000000000000" pitchFamily="49" charset="-128"/>
                <a:cs typeface="Meiryo UI" panose="020B0604030504040204" pitchFamily="50" charset="-128"/>
              </a:rPr>
              <a:t>遊具更新に関する対応状況</a:t>
            </a:r>
            <a:endPar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正方形/長方形 6">
            <a:extLst>
              <a:ext uri="{FF2B5EF4-FFF2-40B4-BE49-F238E27FC236}">
                <a16:creationId xmlns:a16="http://schemas.microsoft.com/office/drawing/2014/main" id="{271DFDA6-8BC3-42CE-943A-6C9303A4043F}"/>
              </a:ext>
            </a:extLst>
          </p:cNvPr>
          <p:cNvSpPr/>
          <p:nvPr/>
        </p:nvSpPr>
        <p:spPr>
          <a:xfrm>
            <a:off x="5453978" y="1950720"/>
            <a:ext cx="2059260" cy="176784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30718AFC-4590-49D8-A6F9-47A94DAE8662}"/>
              </a:ext>
            </a:extLst>
          </p:cNvPr>
          <p:cNvSpPr txBox="1"/>
          <p:nvPr/>
        </p:nvSpPr>
        <p:spPr>
          <a:xfrm>
            <a:off x="6732240" y="1182149"/>
            <a:ext cx="2346176" cy="707886"/>
          </a:xfrm>
          <a:prstGeom prst="rect">
            <a:avLst/>
          </a:prstGeom>
          <a:noFill/>
          <a:ln w="3175">
            <a:solidFill>
              <a:schemeClr val="tx1"/>
            </a:solidFill>
          </a:ln>
        </p:spPr>
        <p:txBody>
          <a:bodyPr wrap="square" rtlCol="0">
            <a:spAutoFit/>
          </a:bodyPr>
          <a:lstStyle/>
          <a:p>
            <a:r>
              <a:rPr kumimoji="1" lang="en-US" altLang="ja-JP" sz="800" dirty="0"/>
              <a:t>※</a:t>
            </a:r>
            <a:r>
              <a:rPr kumimoji="1" lang="ja-JP" altLang="en-US" sz="800" dirty="0"/>
              <a:t>物理的視点：</a:t>
            </a:r>
            <a:endParaRPr kumimoji="1" lang="en-US" altLang="ja-JP" sz="800" dirty="0"/>
          </a:p>
          <a:p>
            <a:r>
              <a:rPr kumimoji="1" lang="ja-JP" altLang="en-US" sz="800" dirty="0"/>
              <a:t>　構造物劣化等により施設機能が低下し、補修</a:t>
            </a:r>
            <a:endParaRPr kumimoji="1" lang="en-US" altLang="ja-JP" sz="800" dirty="0"/>
          </a:p>
          <a:p>
            <a:r>
              <a:rPr lang="ja-JP" altLang="en-US" sz="800" dirty="0"/>
              <a:t>　</a:t>
            </a:r>
            <a:r>
              <a:rPr kumimoji="1" lang="ja-JP" altLang="en-US" sz="800" dirty="0"/>
              <a:t>等でも安全性等から使用に耐えなくなった状態</a:t>
            </a:r>
            <a:endParaRPr kumimoji="1" lang="en-US" altLang="ja-JP" sz="800" dirty="0"/>
          </a:p>
          <a:p>
            <a:r>
              <a:rPr lang="en-US" altLang="ja-JP" sz="800" dirty="0"/>
              <a:t>※</a:t>
            </a:r>
            <a:r>
              <a:rPr lang="ja-JP" altLang="en-US" sz="800" dirty="0"/>
              <a:t>機能的視点：</a:t>
            </a:r>
            <a:endParaRPr lang="en-US" altLang="ja-JP" sz="800" dirty="0"/>
          </a:p>
          <a:p>
            <a:r>
              <a:rPr lang="ja-JP" altLang="en-US" sz="800" dirty="0"/>
              <a:t>　法令や技術基準改定による既存不適格状態等</a:t>
            </a:r>
            <a:endParaRPr kumimoji="1" lang="ja-JP" altLang="en-US" sz="800" dirty="0"/>
          </a:p>
        </p:txBody>
      </p:sp>
    </p:spTree>
    <p:extLst>
      <p:ext uri="{BB962C8B-B14F-4D97-AF65-F5344CB8AC3E}">
        <p14:creationId xmlns:p14="http://schemas.microsoft.com/office/powerpoint/2010/main" val="279103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5</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更新フローの改訂について</a:t>
            </a:r>
          </a:p>
        </p:txBody>
      </p:sp>
      <p:sp>
        <p:nvSpPr>
          <p:cNvPr id="8"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222947" y="1172281"/>
            <a:ext cx="8921053"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R</a:t>
            </a:r>
            <a:r>
              <a:rPr lang="ja-JP" altLang="en-US" sz="1800" dirty="0">
                <a:latin typeface="Meiryo UI" panose="020B0604030504040204" pitchFamily="50" charset="-128"/>
                <a:ea typeface="Meiryo UI" panose="020B0604030504040204" pitchFamily="50" charset="-128"/>
              </a:rPr>
              <a:t>元年度～</a:t>
            </a:r>
            <a:r>
              <a:rPr lang="en-US" altLang="ja-JP" sz="1800" dirty="0">
                <a:latin typeface="Meiryo UI" panose="020B0604030504040204" pitchFamily="50" charset="-128"/>
                <a:ea typeface="Meiryo UI" panose="020B0604030504040204" pitchFamily="50" charset="-128"/>
              </a:rPr>
              <a:t>R5</a:t>
            </a:r>
            <a:r>
              <a:rPr lang="ja-JP" altLang="en-US" sz="1800" dirty="0">
                <a:latin typeface="Meiryo UI" panose="020B0604030504040204" pitchFamily="50" charset="-128"/>
                <a:ea typeface="Meiryo UI" panose="020B0604030504040204" pitchFamily="50" charset="-128"/>
              </a:rPr>
              <a:t>年度において、遊具の更新、撤去基数は合計で</a:t>
            </a:r>
            <a:r>
              <a:rPr lang="en-US" altLang="ja-JP" sz="1800" dirty="0">
                <a:latin typeface="Meiryo UI" panose="020B0604030504040204" pitchFamily="50" charset="-128"/>
                <a:ea typeface="Meiryo UI" panose="020B0604030504040204" pitchFamily="50" charset="-128"/>
              </a:rPr>
              <a:t>30</a:t>
            </a:r>
            <a:r>
              <a:rPr lang="ja-JP" altLang="en-US" sz="1800" dirty="0">
                <a:latin typeface="Meiryo UI" panose="020B0604030504040204" pitchFamily="50" charset="-128"/>
                <a:ea typeface="Meiryo UI" panose="020B0604030504040204" pitchFamily="50" charset="-128"/>
              </a:rPr>
              <a:t>基</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●うち、現在の部長寿命化計画の計画のフローに依らず、物理的・機能的な低下が無くても、</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当初改修予定を早めて更新や撤去を行っている遊具は合計で</a:t>
            </a:r>
            <a:r>
              <a:rPr lang="en-US" altLang="ja-JP" sz="1800" dirty="0">
                <a:latin typeface="Meiryo UI" panose="020B0604030504040204" pitchFamily="50" charset="-128"/>
                <a:ea typeface="Meiryo UI" panose="020B0604030504040204" pitchFamily="50" charset="-128"/>
              </a:rPr>
              <a:t>13</a:t>
            </a:r>
            <a:r>
              <a:rPr lang="ja-JP" altLang="en-US" sz="1800" dirty="0">
                <a:latin typeface="Meiryo UI" panose="020B0604030504040204" pitchFamily="50" charset="-128"/>
                <a:ea typeface="Meiryo UI" panose="020B0604030504040204" pitchFamily="50" charset="-128"/>
              </a:rPr>
              <a:t>基（更新</a:t>
            </a:r>
            <a:r>
              <a:rPr lang="en-US" altLang="ja-JP" sz="1800" dirty="0">
                <a:latin typeface="Meiryo UI" panose="020B0604030504040204" pitchFamily="50" charset="-128"/>
                <a:ea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rPr>
              <a:t>基、撤去</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基）</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●当初改修予定を早めた主な理由は下記のとおり</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・何度も小規模な修繕を繰り返している</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・使い方によっては安全性へのリスクが高まる</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・社会的ニーズへの対応</a:t>
            </a:r>
            <a:endParaRPr lang="en-US" altLang="ja-JP" sz="1800" dirty="0">
              <a:latin typeface="Meiryo UI" panose="020B0604030504040204" pitchFamily="50" charset="-128"/>
              <a:ea typeface="Meiryo UI" panose="020B0604030504040204" pitchFamily="50" charset="-128"/>
            </a:endParaRPr>
          </a:p>
        </p:txBody>
      </p:sp>
      <p:sp>
        <p:nvSpPr>
          <p:cNvPr id="4" name="コンテンツ プレースホルダー 2">
            <a:extLst>
              <a:ext uri="{FF2B5EF4-FFF2-40B4-BE49-F238E27FC236}">
                <a16:creationId xmlns:a16="http://schemas.microsoft.com/office/drawing/2014/main" id="{3C5D7CA2-D75B-A084-0FC8-CE20D9FA73FE}"/>
              </a:ext>
            </a:extLst>
          </p:cNvPr>
          <p:cNvSpPr txBox="1">
            <a:spLocks/>
          </p:cNvSpPr>
          <p:nvPr/>
        </p:nvSpPr>
        <p:spPr>
          <a:xfrm>
            <a:off x="138191" y="693121"/>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2000" dirty="0">
                <a:latin typeface="BIZ UDゴシック" panose="020B0400000000000000" pitchFamily="49" charset="-128"/>
                <a:ea typeface="BIZ UDゴシック" panose="020B0400000000000000" pitchFamily="49" charset="-128"/>
                <a:cs typeface="Meiryo UI" panose="020B0604030504040204" pitchFamily="50" charset="-128"/>
              </a:rPr>
              <a:t>遊具更新に関する対応状況</a:t>
            </a:r>
            <a:endPar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1" name="Text Box 5">
            <a:extLst>
              <a:ext uri="{FF2B5EF4-FFF2-40B4-BE49-F238E27FC236}">
                <a16:creationId xmlns:a16="http://schemas.microsoft.com/office/drawing/2014/main" id="{7E4C50E3-49E0-47D5-A985-5DB10977EB0E}"/>
              </a:ext>
            </a:extLst>
          </p:cNvPr>
          <p:cNvSpPr txBox="1">
            <a:spLocks noChangeArrowheads="1"/>
          </p:cNvSpPr>
          <p:nvPr/>
        </p:nvSpPr>
        <p:spPr bwMode="auto">
          <a:xfrm>
            <a:off x="228526" y="5625603"/>
            <a:ext cx="892105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⇒約４割の遊具において、計画のフローに依らず更新や撤去を実施している状況</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⇒遊具の修繕状況や社会的ニーズへの対応等の理由により、当初改修予定を早めた更新等</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を行っているケースがあり、計画のフローと実態が合っていないケースも多く、今回改訂を行いたい</a:t>
            </a:r>
            <a:endParaRPr lang="en-US" altLang="ja-JP" sz="18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8C46BC39-57B1-44AE-97E1-41606EBEDC18}"/>
              </a:ext>
            </a:extLst>
          </p:cNvPr>
          <p:cNvPicPr>
            <a:picLocks noChangeAspect="1"/>
          </p:cNvPicPr>
          <p:nvPr/>
        </p:nvPicPr>
        <p:blipFill>
          <a:blip r:embed="rId3"/>
          <a:stretch>
            <a:fillRect/>
          </a:stretch>
        </p:blipFill>
        <p:spPr>
          <a:xfrm>
            <a:off x="5293896" y="3094466"/>
            <a:ext cx="3223538" cy="2415928"/>
          </a:xfrm>
          <a:prstGeom prst="rect">
            <a:avLst/>
          </a:prstGeom>
        </p:spPr>
      </p:pic>
      <p:sp>
        <p:nvSpPr>
          <p:cNvPr id="10" name="テキスト ボックス 4">
            <a:extLst>
              <a:ext uri="{FF2B5EF4-FFF2-40B4-BE49-F238E27FC236}">
                <a16:creationId xmlns:a16="http://schemas.microsoft.com/office/drawing/2014/main" id="{8F93BFE1-8CD1-4029-90E6-9AF131910ACB}"/>
              </a:ext>
            </a:extLst>
          </p:cNvPr>
          <p:cNvSpPr txBox="1">
            <a:spLocks noChangeArrowheads="1"/>
          </p:cNvSpPr>
          <p:nvPr/>
        </p:nvSpPr>
        <p:spPr bwMode="auto">
          <a:xfrm>
            <a:off x="4929925" y="2817467"/>
            <a:ext cx="29523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老朽化が進んでいる大型複合遊具</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48D04926-6432-423B-8DCB-18511C05E7F8}"/>
              </a:ext>
            </a:extLst>
          </p:cNvPr>
          <p:cNvGraphicFramePr>
            <a:graphicFrameLocks noGrp="1"/>
          </p:cNvGraphicFramePr>
          <p:nvPr>
            <p:extLst>
              <p:ext uri="{D42A27DB-BD31-4B8C-83A1-F6EECF244321}">
                <p14:modId xmlns:p14="http://schemas.microsoft.com/office/powerpoint/2010/main" val="4043594481"/>
              </p:ext>
            </p:extLst>
          </p:nvPr>
        </p:nvGraphicFramePr>
        <p:xfrm>
          <a:off x="398954" y="3755219"/>
          <a:ext cx="4458782" cy="1686670"/>
        </p:xfrm>
        <a:graphic>
          <a:graphicData uri="http://schemas.openxmlformats.org/drawingml/2006/table">
            <a:tbl>
              <a:tblPr firstRow="1" firstCol="1" bandRow="1">
                <a:tableStyleId>{5C22544A-7EE6-4342-B048-85BDC9FD1C3A}</a:tableStyleId>
              </a:tblPr>
              <a:tblGrid>
                <a:gridCol w="3346878">
                  <a:extLst>
                    <a:ext uri="{9D8B030D-6E8A-4147-A177-3AD203B41FA5}">
                      <a16:colId xmlns:a16="http://schemas.microsoft.com/office/drawing/2014/main" val="20000"/>
                    </a:ext>
                  </a:extLst>
                </a:gridCol>
                <a:gridCol w="1111904">
                  <a:extLst>
                    <a:ext uri="{9D8B030D-6E8A-4147-A177-3AD203B41FA5}">
                      <a16:colId xmlns:a16="http://schemas.microsoft.com/office/drawing/2014/main" val="20001"/>
                    </a:ext>
                  </a:extLst>
                </a:gridCol>
              </a:tblGrid>
              <a:tr h="297255">
                <a:tc>
                  <a:txBody>
                    <a:bodyPr/>
                    <a:lstStyle/>
                    <a:p>
                      <a:pPr algn="ctr">
                        <a:spcAft>
                          <a:spcPts val="0"/>
                        </a:spcAft>
                      </a:pPr>
                      <a:r>
                        <a:rPr lang="ja-JP" altLang="en-US" sz="1000" b="0" kern="100" dirty="0">
                          <a:solidFill>
                            <a:schemeClr val="tx1"/>
                          </a:solidFill>
                          <a:effectLst/>
                          <a:latin typeface="Meiryo UI" pitchFamily="50" charset="-128"/>
                          <a:ea typeface="Meiryo UI" pitchFamily="50" charset="-128"/>
                          <a:cs typeface="Meiryo UI" pitchFamily="50" charset="-128"/>
                        </a:rPr>
                        <a:t>項目</a:t>
                      </a:r>
                      <a:endParaRPr lang="ja-JP" sz="1000" b="0" kern="100" dirty="0">
                        <a:solidFill>
                          <a:schemeClr val="tx1"/>
                        </a:solidFill>
                        <a:effectLst/>
                        <a:latin typeface="Meiryo UI" pitchFamily="50" charset="-128"/>
                        <a:ea typeface="Meiryo UI" pitchFamily="50" charset="-128"/>
                        <a:cs typeface="Meiryo UI" pitchFamily="50" charset="-128"/>
                      </a:endParaRPr>
                    </a:p>
                  </a:txBody>
                  <a:tcPr marL="68578" marR="68578" marT="0" marB="0" anchor="ctr"/>
                </a:tc>
                <a:tc>
                  <a:txBody>
                    <a:bodyPr/>
                    <a:lstStyle/>
                    <a:p>
                      <a:pPr algn="ctr">
                        <a:spcAft>
                          <a:spcPts val="0"/>
                        </a:spcAft>
                      </a:pPr>
                      <a:r>
                        <a:rPr lang="ja-JP" altLang="en-US" sz="1000" b="0" kern="100" dirty="0">
                          <a:solidFill>
                            <a:schemeClr val="tx1"/>
                          </a:solidFill>
                          <a:effectLst/>
                          <a:latin typeface="Meiryo UI" pitchFamily="50" charset="-128"/>
                          <a:ea typeface="Meiryo UI" pitchFamily="50" charset="-128"/>
                          <a:cs typeface="Meiryo UI" pitchFamily="50" charset="-128"/>
                        </a:rPr>
                        <a:t>総数</a:t>
                      </a:r>
                      <a:endParaRPr lang="en-US" altLang="ja-JP" sz="1000" b="0" kern="100" dirty="0">
                        <a:solidFill>
                          <a:schemeClr val="tx1"/>
                        </a:solidFill>
                        <a:effectLst/>
                        <a:latin typeface="Meiryo UI" pitchFamily="50" charset="-128"/>
                        <a:ea typeface="Meiryo UI" pitchFamily="50" charset="-128"/>
                        <a:cs typeface="Meiryo UI" pitchFamily="50" charset="-128"/>
                      </a:endParaRPr>
                    </a:p>
                  </a:txBody>
                  <a:tcPr marL="68578" marR="68578" marT="0" marB="0" anchor="ctr"/>
                </a:tc>
                <a:extLst>
                  <a:ext uri="{0D108BD9-81ED-4DB2-BD59-A6C34878D82A}">
                    <a16:rowId xmlns:a16="http://schemas.microsoft.com/office/drawing/2014/main" val="10000"/>
                  </a:ext>
                </a:extLst>
              </a:tr>
              <a:tr h="369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kern="100" dirty="0">
                          <a:solidFill>
                            <a:schemeClr val="tx1"/>
                          </a:solidFill>
                          <a:effectLst/>
                          <a:latin typeface="Meiryo UI"/>
                          <a:ea typeface="Meiryo UI"/>
                          <a:cs typeface="Meiryo UI" pitchFamily="50" charset="-128"/>
                        </a:rPr>
                        <a:t>遊具の更新・撤去基数（</a:t>
                      </a:r>
                      <a:r>
                        <a:rPr lang="en-US" altLang="ja-JP" sz="1000" b="0" kern="100" dirty="0">
                          <a:solidFill>
                            <a:schemeClr val="tx1"/>
                          </a:solidFill>
                          <a:effectLst/>
                          <a:latin typeface="Meiryo UI"/>
                          <a:ea typeface="Meiryo UI"/>
                          <a:cs typeface="Meiryo UI" pitchFamily="50" charset="-128"/>
                        </a:rPr>
                        <a:t>R</a:t>
                      </a:r>
                      <a:r>
                        <a:rPr lang="ja-JP" altLang="en-US" sz="1000" b="0" kern="100" dirty="0">
                          <a:solidFill>
                            <a:schemeClr val="tx1"/>
                          </a:solidFill>
                          <a:effectLst/>
                          <a:latin typeface="Meiryo UI"/>
                          <a:ea typeface="Meiryo UI"/>
                          <a:cs typeface="Meiryo UI" pitchFamily="50" charset="-128"/>
                        </a:rPr>
                        <a:t>元年度～</a:t>
                      </a:r>
                      <a:r>
                        <a:rPr lang="en-US" altLang="ja-JP" sz="1000" b="0" kern="100" dirty="0">
                          <a:solidFill>
                            <a:schemeClr val="tx1"/>
                          </a:solidFill>
                          <a:effectLst/>
                          <a:latin typeface="Meiryo UI"/>
                          <a:ea typeface="Meiryo UI"/>
                          <a:cs typeface="Meiryo UI" pitchFamily="50" charset="-128"/>
                        </a:rPr>
                        <a:t>R5</a:t>
                      </a:r>
                      <a:r>
                        <a:rPr lang="ja-JP" altLang="en-US" sz="1000" b="0" kern="100" dirty="0">
                          <a:solidFill>
                            <a:schemeClr val="tx1"/>
                          </a:solidFill>
                          <a:effectLst/>
                          <a:latin typeface="Meiryo UI"/>
                          <a:ea typeface="Meiryo UI"/>
                          <a:cs typeface="Meiryo UI" pitchFamily="50" charset="-128"/>
                        </a:rPr>
                        <a:t>年度）</a:t>
                      </a:r>
                      <a:endParaRPr lang="ja-JP" sz="1000" b="0" kern="100" dirty="0">
                        <a:solidFill>
                          <a:schemeClr val="tx1"/>
                        </a:solidFill>
                        <a:effectLst/>
                        <a:latin typeface="Meiryo UI"/>
                        <a:ea typeface="Meiryo UI"/>
                        <a:cs typeface="Meiryo UI" pitchFamily="50" charset="-128"/>
                      </a:endParaRPr>
                    </a:p>
                  </a:txBody>
                  <a:tcPr marL="68578" marR="68578" marT="0" marB="0" anchor="ctr"/>
                </a:tc>
                <a:tc>
                  <a:txBody>
                    <a:bodyPr/>
                    <a:lstStyle/>
                    <a:p>
                      <a:pPr algn="ctr">
                        <a:spcAft>
                          <a:spcPts val="0"/>
                        </a:spcAft>
                      </a:pPr>
                      <a:r>
                        <a:rPr lang="en-US" altLang="ja-JP" sz="1200" kern="100" dirty="0">
                          <a:solidFill>
                            <a:schemeClr val="tx1"/>
                          </a:solidFill>
                          <a:effectLst/>
                          <a:latin typeface="Meiryo UI"/>
                          <a:ea typeface="Meiryo UI"/>
                          <a:cs typeface="Meiryo UI" pitchFamily="50" charset="-128"/>
                        </a:rPr>
                        <a:t>30</a:t>
                      </a:r>
                      <a:r>
                        <a:rPr lang="ja-JP" altLang="en-US" sz="1200" kern="100" dirty="0">
                          <a:solidFill>
                            <a:schemeClr val="tx1"/>
                          </a:solidFill>
                          <a:effectLst/>
                          <a:latin typeface="Meiryo UI"/>
                          <a:ea typeface="Meiryo UI"/>
                          <a:cs typeface="Meiryo UI" pitchFamily="50" charset="-128"/>
                        </a:rPr>
                        <a:t>基</a:t>
                      </a:r>
                      <a:endParaRPr lang="ja-JP" sz="1200" kern="100" baseline="30000" dirty="0">
                        <a:solidFill>
                          <a:schemeClr val="tx1"/>
                        </a:solidFill>
                        <a:effectLst/>
                        <a:latin typeface="Meiryo UI"/>
                        <a:ea typeface="Meiryo UI"/>
                        <a:cs typeface="Meiryo UI" pitchFamily="50" charset="-128"/>
                      </a:endParaRPr>
                    </a:p>
                  </a:txBody>
                  <a:tcPr marL="68578" marR="68578" marT="0" marB="0" anchor="ctr"/>
                </a:tc>
                <a:extLst>
                  <a:ext uri="{0D108BD9-81ED-4DB2-BD59-A6C34878D82A}">
                    <a16:rowId xmlns:a16="http://schemas.microsoft.com/office/drawing/2014/main" val="10001"/>
                  </a:ext>
                </a:extLst>
              </a:tr>
              <a:tr h="371563">
                <a:tc>
                  <a:txBody>
                    <a:bodyPr/>
                    <a:lstStyle/>
                    <a:p>
                      <a:pPr algn="l">
                        <a:spcAft>
                          <a:spcPts val="0"/>
                        </a:spcAft>
                      </a:pPr>
                      <a:r>
                        <a:rPr lang="ja-JP" altLang="en-US" sz="1000" b="0" kern="100" dirty="0">
                          <a:solidFill>
                            <a:schemeClr val="tx1"/>
                          </a:solidFill>
                          <a:effectLst/>
                          <a:latin typeface="Meiryo UI" pitchFamily="50" charset="-128"/>
                          <a:ea typeface="Meiryo UI" pitchFamily="50" charset="-128"/>
                          <a:cs typeface="Meiryo UI" pitchFamily="50" charset="-128"/>
                        </a:rPr>
                        <a:t>フローに依らず更新・撤去を実施している遊具基数</a:t>
                      </a:r>
                      <a:endParaRPr lang="ja-JP" sz="1000" b="0" kern="100" dirty="0">
                        <a:solidFill>
                          <a:schemeClr val="tx1"/>
                        </a:solidFill>
                        <a:effectLst/>
                        <a:latin typeface="Meiryo UI" pitchFamily="50" charset="-128"/>
                        <a:ea typeface="Meiryo UI" pitchFamily="50" charset="-128"/>
                        <a:cs typeface="Meiryo UI" pitchFamily="50" charset="-128"/>
                      </a:endParaRPr>
                    </a:p>
                  </a:txBody>
                  <a:tcPr marL="68578" marR="68578" marT="0" marB="0" anchor="ctr"/>
                </a:tc>
                <a:tc>
                  <a:txBody>
                    <a:bodyPr/>
                    <a:lstStyle/>
                    <a:p>
                      <a:pPr algn="ctr">
                        <a:spcAft>
                          <a:spcPts val="0"/>
                        </a:spcAft>
                      </a:pPr>
                      <a:r>
                        <a:rPr lang="en-US" altLang="ja-JP" sz="1200" kern="100" dirty="0">
                          <a:solidFill>
                            <a:schemeClr val="tx1"/>
                          </a:solidFill>
                          <a:effectLst/>
                          <a:latin typeface="Meiryo UI"/>
                          <a:ea typeface="Meiryo UI"/>
                          <a:cs typeface="Meiryo UI" pitchFamily="50" charset="-128"/>
                        </a:rPr>
                        <a:t>13</a:t>
                      </a:r>
                      <a:r>
                        <a:rPr lang="ja-JP" altLang="en-US" sz="1200" kern="100" dirty="0">
                          <a:solidFill>
                            <a:schemeClr val="tx1"/>
                          </a:solidFill>
                          <a:effectLst/>
                          <a:latin typeface="Meiryo UI"/>
                          <a:ea typeface="Meiryo UI"/>
                          <a:cs typeface="Meiryo UI" pitchFamily="50" charset="-128"/>
                        </a:rPr>
                        <a:t>基</a:t>
                      </a:r>
                      <a:endParaRPr lang="ja-JP" sz="1200" kern="100" dirty="0">
                        <a:solidFill>
                          <a:schemeClr val="tx1"/>
                        </a:solidFill>
                        <a:effectLst/>
                        <a:latin typeface="Meiryo UI"/>
                        <a:ea typeface="Meiryo UI"/>
                        <a:cs typeface="Meiryo UI" pitchFamily="50" charset="-128"/>
                      </a:endParaRPr>
                    </a:p>
                  </a:txBody>
                  <a:tcPr marL="68578" marR="68578" marT="0" marB="0" anchor="ctr"/>
                </a:tc>
                <a:extLst>
                  <a:ext uri="{0D108BD9-81ED-4DB2-BD59-A6C34878D82A}">
                    <a16:rowId xmlns:a16="http://schemas.microsoft.com/office/drawing/2014/main" val="10002"/>
                  </a:ext>
                </a:extLst>
              </a:tr>
              <a:tr h="303502">
                <a:tc>
                  <a:txBody>
                    <a:bodyPr/>
                    <a:lstStyle/>
                    <a:p>
                      <a:pPr algn="l">
                        <a:spcAft>
                          <a:spcPts val="0"/>
                        </a:spcAft>
                      </a:pPr>
                      <a:r>
                        <a:rPr lang="ja-JP" altLang="en-US" sz="1000" b="0" kern="100" dirty="0">
                          <a:solidFill>
                            <a:schemeClr val="tx1"/>
                          </a:solidFill>
                          <a:effectLst/>
                          <a:latin typeface="Meiryo UI" pitchFamily="50" charset="-128"/>
                          <a:ea typeface="Meiryo UI" pitchFamily="50" charset="-128"/>
                          <a:cs typeface="Meiryo UI" pitchFamily="50" charset="-128"/>
                        </a:rPr>
                        <a:t>フローどおり更新・撤去を実施している遊具基数</a:t>
                      </a:r>
                      <a:endParaRPr lang="ja-JP" sz="1000" b="0" kern="100" dirty="0">
                        <a:solidFill>
                          <a:schemeClr val="tx1"/>
                        </a:solidFill>
                        <a:effectLst/>
                        <a:latin typeface="Meiryo UI" pitchFamily="50" charset="-128"/>
                        <a:ea typeface="Meiryo UI" pitchFamily="50" charset="-128"/>
                        <a:cs typeface="Meiryo UI" pitchFamily="50" charset="-128"/>
                      </a:endParaRPr>
                    </a:p>
                  </a:txBody>
                  <a:tcPr marL="68578" marR="68578" marT="0" marB="0" anchor="ctr"/>
                </a:tc>
                <a:tc>
                  <a:txBody>
                    <a:bodyPr/>
                    <a:lstStyle/>
                    <a:p>
                      <a:pPr algn="ctr">
                        <a:spcAft>
                          <a:spcPts val="0"/>
                        </a:spcAft>
                      </a:pPr>
                      <a:r>
                        <a:rPr lang="en-US" altLang="ja-JP" sz="1200" kern="100" dirty="0">
                          <a:solidFill>
                            <a:schemeClr val="tx1"/>
                          </a:solidFill>
                          <a:effectLst/>
                          <a:latin typeface="Meiryo UI"/>
                          <a:ea typeface="Meiryo UI"/>
                          <a:cs typeface="Meiryo UI" pitchFamily="50" charset="-128"/>
                        </a:rPr>
                        <a:t>17</a:t>
                      </a:r>
                      <a:r>
                        <a:rPr lang="ja-JP" altLang="en-US" sz="1200" kern="100" dirty="0">
                          <a:solidFill>
                            <a:schemeClr val="tx1"/>
                          </a:solidFill>
                          <a:effectLst/>
                          <a:latin typeface="Meiryo UI"/>
                          <a:ea typeface="Meiryo UI"/>
                          <a:cs typeface="Meiryo UI" pitchFamily="50" charset="-128"/>
                        </a:rPr>
                        <a:t>基</a:t>
                      </a:r>
                      <a:endParaRPr lang="ja-JP" sz="1200" kern="100" dirty="0">
                        <a:solidFill>
                          <a:schemeClr val="tx1"/>
                        </a:solidFill>
                        <a:effectLst/>
                        <a:latin typeface="Meiryo UI"/>
                        <a:ea typeface="Meiryo UI"/>
                        <a:cs typeface="Meiryo UI" pitchFamily="50" charset="-128"/>
                      </a:endParaRPr>
                    </a:p>
                  </a:txBody>
                  <a:tcPr marL="68578" marR="68578" marT="0" marB="0" anchor="ctr"/>
                </a:tc>
                <a:extLst>
                  <a:ext uri="{0D108BD9-81ED-4DB2-BD59-A6C34878D82A}">
                    <a16:rowId xmlns:a16="http://schemas.microsoft.com/office/drawing/2014/main" val="10003"/>
                  </a:ext>
                </a:extLst>
              </a:tr>
              <a:tr h="3451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000" b="0" kern="100" dirty="0">
                          <a:solidFill>
                            <a:schemeClr val="tx1"/>
                          </a:solidFill>
                          <a:effectLst/>
                          <a:latin typeface="Meiryo UI" pitchFamily="50" charset="-128"/>
                          <a:ea typeface="Meiryo UI" pitchFamily="50" charset="-128"/>
                          <a:cs typeface="Meiryo UI" pitchFamily="50" charset="-128"/>
                        </a:rPr>
                        <a:t>フローに依らず更新・撤去を実施している遊具割合</a:t>
                      </a:r>
                      <a:endParaRPr lang="ja-JP" altLang="ja-JP" sz="1000" b="0" kern="100" dirty="0">
                        <a:solidFill>
                          <a:schemeClr val="tx1"/>
                        </a:solidFill>
                        <a:effectLst/>
                        <a:latin typeface="Meiryo UI" pitchFamily="50" charset="-128"/>
                        <a:ea typeface="Meiryo UI" pitchFamily="50" charset="-128"/>
                        <a:cs typeface="Meiryo UI" pitchFamily="50" charset="-128"/>
                      </a:endParaRPr>
                    </a:p>
                  </a:txBody>
                  <a:tcPr marL="68578" marR="68578"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kern="100" dirty="0">
                          <a:solidFill>
                            <a:schemeClr val="tx1"/>
                          </a:solidFill>
                          <a:effectLst/>
                          <a:latin typeface="Meiryo UI"/>
                          <a:ea typeface="Meiryo UI"/>
                          <a:cs typeface="Meiryo UI" pitchFamily="50" charset="-128"/>
                        </a:rPr>
                        <a:t>13/30=43%</a:t>
                      </a:r>
                      <a:endParaRPr lang="ja-JP" altLang="ja-JP" sz="1200" kern="100" dirty="0">
                        <a:solidFill>
                          <a:schemeClr val="tx1"/>
                        </a:solidFill>
                        <a:effectLst/>
                        <a:latin typeface="Meiryo UI"/>
                        <a:ea typeface="Meiryo UI"/>
                        <a:cs typeface="Meiryo UI" pitchFamily="50" charset="-128"/>
                      </a:endParaRPr>
                    </a:p>
                  </a:txBody>
                  <a:tcPr marL="68578" marR="68578"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3255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4879E95-DE72-4A76-939B-49BD4DAB2453}"/>
              </a:ext>
            </a:extLst>
          </p:cNvPr>
          <p:cNvPicPr>
            <a:picLocks noChangeAspect="1"/>
          </p:cNvPicPr>
          <p:nvPr/>
        </p:nvPicPr>
        <p:blipFill rotWithShape="1">
          <a:blip r:embed="rId3">
            <a:extLst>
              <a:ext uri="{28A0092B-C50C-407E-A947-70E740481C1C}">
                <a14:useLocalDpi xmlns:a14="http://schemas.microsoft.com/office/drawing/2010/main" val="0"/>
              </a:ext>
            </a:extLst>
          </a:blip>
          <a:srcRect l="31660" t="36913" b="5686"/>
          <a:stretch/>
        </p:blipFill>
        <p:spPr>
          <a:xfrm>
            <a:off x="5194253" y="4629168"/>
            <a:ext cx="3075273" cy="1938655"/>
          </a:xfrm>
          <a:prstGeom prst="rect">
            <a:avLst/>
          </a:prstGeom>
        </p:spPr>
      </p:pic>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6</a:t>
            </a:fld>
            <a:endParaRPr lang="ja-JP" altLang="en-US">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更新フローの改訂について</a:t>
            </a:r>
          </a:p>
        </p:txBody>
      </p:sp>
      <p:sp>
        <p:nvSpPr>
          <p:cNvPr id="4" name="コンテンツ プレースホルダー 2">
            <a:extLst>
              <a:ext uri="{FF2B5EF4-FFF2-40B4-BE49-F238E27FC236}">
                <a16:creationId xmlns:a16="http://schemas.microsoft.com/office/drawing/2014/main" id="{3C5D7CA2-D75B-A084-0FC8-CE20D9FA73FE}"/>
              </a:ext>
            </a:extLst>
          </p:cNvPr>
          <p:cNvSpPr txBox="1">
            <a:spLocks/>
          </p:cNvSpPr>
          <p:nvPr/>
        </p:nvSpPr>
        <p:spPr>
          <a:xfrm>
            <a:off x="138500" y="625674"/>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2000" dirty="0">
                <a:latin typeface="BIZ UDゴシック" panose="020B0400000000000000" pitchFamily="49" charset="-128"/>
                <a:ea typeface="BIZ UDゴシック" panose="020B0400000000000000" pitchFamily="49" charset="-128"/>
                <a:cs typeface="Meiryo UI" panose="020B0604030504040204" pitchFamily="50" charset="-128"/>
              </a:rPr>
              <a:t>現更新判定フローに依らず時期を早めて更新等を行った事例①</a:t>
            </a:r>
            <a:endPar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7" name="図 6">
            <a:extLst>
              <a:ext uri="{FF2B5EF4-FFF2-40B4-BE49-F238E27FC236}">
                <a16:creationId xmlns:a16="http://schemas.microsoft.com/office/drawing/2014/main" id="{BE3E557F-34E3-4F20-AB38-E28CA127C952}"/>
              </a:ext>
            </a:extLst>
          </p:cNvPr>
          <p:cNvPicPr>
            <a:picLocks noChangeAspect="1"/>
          </p:cNvPicPr>
          <p:nvPr/>
        </p:nvPicPr>
        <p:blipFill rotWithShape="1">
          <a:blip r:embed="rId4">
            <a:extLst>
              <a:ext uri="{28A0092B-C50C-407E-A947-70E740481C1C}">
                <a14:useLocalDpi xmlns:a14="http://schemas.microsoft.com/office/drawing/2010/main" val="0"/>
              </a:ext>
            </a:extLst>
          </a:blip>
          <a:srcRect l="6860" r="16256" b="29246"/>
          <a:stretch/>
        </p:blipFill>
        <p:spPr>
          <a:xfrm>
            <a:off x="763560" y="1812911"/>
            <a:ext cx="3149766" cy="2172251"/>
          </a:xfrm>
          <a:prstGeom prst="rect">
            <a:avLst/>
          </a:prstGeom>
        </p:spPr>
      </p:pic>
      <p:pic>
        <p:nvPicPr>
          <p:cNvPr id="9" name="図 8">
            <a:extLst>
              <a:ext uri="{FF2B5EF4-FFF2-40B4-BE49-F238E27FC236}">
                <a16:creationId xmlns:a16="http://schemas.microsoft.com/office/drawing/2014/main" id="{F4B55BD5-4B78-4091-81C6-28BCD976F864}"/>
              </a:ext>
            </a:extLst>
          </p:cNvPr>
          <p:cNvPicPr>
            <a:picLocks noChangeAspect="1"/>
          </p:cNvPicPr>
          <p:nvPr/>
        </p:nvPicPr>
        <p:blipFill rotWithShape="1">
          <a:blip r:embed="rId5">
            <a:extLst>
              <a:ext uri="{28A0092B-C50C-407E-A947-70E740481C1C}">
                <a14:useLocalDpi xmlns:a14="http://schemas.microsoft.com/office/drawing/2010/main" val="0"/>
              </a:ext>
            </a:extLst>
          </a:blip>
          <a:srcRect l="25000" t="3927" b="25759"/>
          <a:stretch/>
        </p:blipFill>
        <p:spPr>
          <a:xfrm>
            <a:off x="5194253" y="1815534"/>
            <a:ext cx="3082841" cy="2167003"/>
          </a:xfrm>
          <a:prstGeom prst="rect">
            <a:avLst/>
          </a:prstGeom>
        </p:spPr>
      </p:pic>
      <p:sp>
        <p:nvSpPr>
          <p:cNvPr id="10" name="矢印: 右 9">
            <a:extLst>
              <a:ext uri="{FF2B5EF4-FFF2-40B4-BE49-F238E27FC236}">
                <a16:creationId xmlns:a16="http://schemas.microsoft.com/office/drawing/2014/main" id="{2A7014C4-AEE5-4A15-8466-7BD472A4CFFC}"/>
              </a:ext>
            </a:extLst>
          </p:cNvPr>
          <p:cNvSpPr/>
          <p:nvPr/>
        </p:nvSpPr>
        <p:spPr>
          <a:xfrm>
            <a:off x="4331368" y="2646814"/>
            <a:ext cx="481263" cy="66635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ext Box 5">
            <a:extLst>
              <a:ext uri="{FF2B5EF4-FFF2-40B4-BE49-F238E27FC236}">
                <a16:creationId xmlns:a16="http://schemas.microsoft.com/office/drawing/2014/main" id="{1B1DBD2A-0E42-4DCA-BF0B-40B6E289A96E}"/>
              </a:ext>
            </a:extLst>
          </p:cNvPr>
          <p:cNvSpPr txBox="1">
            <a:spLocks noChangeArrowheads="1"/>
          </p:cNvSpPr>
          <p:nvPr/>
        </p:nvSpPr>
        <p:spPr bwMode="auto">
          <a:xfrm>
            <a:off x="138500" y="1104758"/>
            <a:ext cx="8540278"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⇒小規模修繕を繰り返していたため、予定年次を早めて更新等を実施</a:t>
            </a:r>
          </a:p>
        </p:txBody>
      </p:sp>
      <p:sp>
        <p:nvSpPr>
          <p:cNvPr id="13" name="Text Box 5">
            <a:extLst>
              <a:ext uri="{FF2B5EF4-FFF2-40B4-BE49-F238E27FC236}">
                <a16:creationId xmlns:a16="http://schemas.microsoft.com/office/drawing/2014/main" id="{83DFDAAF-B560-4F87-B04D-9F465DDB2095}"/>
              </a:ext>
            </a:extLst>
          </p:cNvPr>
          <p:cNvSpPr txBox="1">
            <a:spLocks noChangeArrowheads="1"/>
          </p:cNvSpPr>
          <p:nvPr/>
        </p:nvSpPr>
        <p:spPr bwMode="auto">
          <a:xfrm>
            <a:off x="469692" y="3962141"/>
            <a:ext cx="4136426"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当初の改修予定：</a:t>
            </a:r>
            <a:r>
              <a:rPr lang="en-US" altLang="ja-JP" sz="1400" dirty="0">
                <a:latin typeface="Meiryo UI" panose="020B0604030504040204" pitchFamily="50" charset="-128"/>
                <a:ea typeface="Meiryo UI" panose="020B0604030504040204" pitchFamily="50" charset="-128"/>
              </a:rPr>
              <a:t>R9</a:t>
            </a:r>
            <a:r>
              <a:rPr lang="ja-JP" altLang="en-US" sz="1400" dirty="0">
                <a:latin typeface="Meiryo UI" panose="020B0604030504040204" pitchFamily="50" charset="-128"/>
                <a:ea typeface="Meiryo UI" panose="020B0604030504040204" pitchFamily="50" charset="-128"/>
              </a:rPr>
              <a:t>年度　健全度：</a:t>
            </a:r>
            <a:r>
              <a:rPr lang="en-US" altLang="ja-JP" sz="1400" dirty="0">
                <a:latin typeface="Meiryo UI" panose="020B0604030504040204" pitchFamily="50" charset="-128"/>
                <a:ea typeface="Meiryo UI" panose="020B0604030504040204" pitchFamily="50" charset="-128"/>
              </a:rPr>
              <a:t>C</a:t>
            </a:r>
          </a:p>
        </p:txBody>
      </p:sp>
      <p:sp>
        <p:nvSpPr>
          <p:cNvPr id="14" name="Text Box 5">
            <a:extLst>
              <a:ext uri="{FF2B5EF4-FFF2-40B4-BE49-F238E27FC236}">
                <a16:creationId xmlns:a16="http://schemas.microsoft.com/office/drawing/2014/main" id="{277C497D-8737-4D9C-971D-3B677557C7CA}"/>
              </a:ext>
            </a:extLst>
          </p:cNvPr>
          <p:cNvSpPr txBox="1">
            <a:spLocks noChangeArrowheads="1"/>
          </p:cNvSpPr>
          <p:nvPr/>
        </p:nvSpPr>
        <p:spPr bwMode="auto">
          <a:xfrm>
            <a:off x="5883789" y="3981625"/>
            <a:ext cx="2774927"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実際の改修：</a:t>
            </a:r>
            <a:r>
              <a:rPr lang="en-US" altLang="ja-JP" sz="1400" dirty="0">
                <a:latin typeface="Meiryo UI" panose="020B0604030504040204" pitchFamily="50" charset="-128"/>
                <a:ea typeface="Meiryo UI" panose="020B0604030504040204" pitchFamily="50" charset="-128"/>
              </a:rPr>
              <a:t>R2</a:t>
            </a:r>
            <a:r>
              <a:rPr lang="ja-JP" altLang="en-US" sz="1400" dirty="0">
                <a:latin typeface="Meiryo UI" panose="020B0604030504040204" pitchFamily="50" charset="-128"/>
                <a:ea typeface="Meiryo UI" panose="020B0604030504040204" pitchFamily="50" charset="-128"/>
              </a:rPr>
              <a:t>年度</a:t>
            </a:r>
          </a:p>
        </p:txBody>
      </p:sp>
      <p:sp>
        <p:nvSpPr>
          <p:cNvPr id="15" name="Text Box 5">
            <a:extLst>
              <a:ext uri="{FF2B5EF4-FFF2-40B4-BE49-F238E27FC236}">
                <a16:creationId xmlns:a16="http://schemas.microsoft.com/office/drawing/2014/main" id="{9A61CC5B-8847-41CC-BC77-D9E2FA250AD9}"/>
              </a:ext>
            </a:extLst>
          </p:cNvPr>
          <p:cNvSpPr txBox="1">
            <a:spLocks noChangeArrowheads="1"/>
          </p:cNvSpPr>
          <p:nvPr/>
        </p:nvSpPr>
        <p:spPr bwMode="auto">
          <a:xfrm>
            <a:off x="60325" y="1499967"/>
            <a:ext cx="1401540"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●ブランコ</a:t>
            </a:r>
            <a:endParaRPr lang="en-US" altLang="ja-JP" sz="1800"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BF490745-0E90-40F7-84A8-6DBF70D4A895}"/>
              </a:ext>
            </a:extLst>
          </p:cNvPr>
          <p:cNvPicPr>
            <a:picLocks noChangeAspect="1"/>
          </p:cNvPicPr>
          <p:nvPr/>
        </p:nvPicPr>
        <p:blipFill rotWithShape="1">
          <a:blip r:embed="rId6"/>
          <a:srcRect l="5011" t="37795" r="47368" b="18173"/>
          <a:stretch/>
        </p:blipFill>
        <p:spPr>
          <a:xfrm>
            <a:off x="661138" y="4629169"/>
            <a:ext cx="3354610" cy="1938655"/>
          </a:xfrm>
          <a:prstGeom prst="rect">
            <a:avLst/>
          </a:prstGeom>
        </p:spPr>
      </p:pic>
      <p:sp>
        <p:nvSpPr>
          <p:cNvPr id="18" name="Text Box 5">
            <a:extLst>
              <a:ext uri="{FF2B5EF4-FFF2-40B4-BE49-F238E27FC236}">
                <a16:creationId xmlns:a16="http://schemas.microsoft.com/office/drawing/2014/main" id="{BA41548C-9336-4C7A-8419-CE05C474829A}"/>
              </a:ext>
            </a:extLst>
          </p:cNvPr>
          <p:cNvSpPr txBox="1">
            <a:spLocks noChangeArrowheads="1"/>
          </p:cNvSpPr>
          <p:nvPr/>
        </p:nvSpPr>
        <p:spPr bwMode="auto">
          <a:xfrm>
            <a:off x="60325" y="4317734"/>
            <a:ext cx="2410159"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●ネットトランポリン</a:t>
            </a:r>
            <a:endParaRPr lang="en-US" altLang="ja-JP" sz="1800" dirty="0">
              <a:latin typeface="Meiryo UI" panose="020B0604030504040204" pitchFamily="50" charset="-128"/>
              <a:ea typeface="Meiryo UI" panose="020B0604030504040204" pitchFamily="50" charset="-128"/>
            </a:endParaRPr>
          </a:p>
        </p:txBody>
      </p:sp>
      <p:sp>
        <p:nvSpPr>
          <p:cNvPr id="19" name="矢印: 右 18">
            <a:extLst>
              <a:ext uri="{FF2B5EF4-FFF2-40B4-BE49-F238E27FC236}">
                <a16:creationId xmlns:a16="http://schemas.microsoft.com/office/drawing/2014/main" id="{7D8C8A22-886C-493C-B741-BFB3B8A4AECC}"/>
              </a:ext>
            </a:extLst>
          </p:cNvPr>
          <p:cNvSpPr/>
          <p:nvPr/>
        </p:nvSpPr>
        <p:spPr>
          <a:xfrm>
            <a:off x="4364369" y="5307871"/>
            <a:ext cx="481263" cy="66635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Text Box 5">
            <a:extLst>
              <a:ext uri="{FF2B5EF4-FFF2-40B4-BE49-F238E27FC236}">
                <a16:creationId xmlns:a16="http://schemas.microsoft.com/office/drawing/2014/main" id="{C073618F-D191-4813-B1E3-548A55D0DDE4}"/>
              </a:ext>
            </a:extLst>
          </p:cNvPr>
          <p:cNvSpPr txBox="1">
            <a:spLocks noChangeArrowheads="1"/>
          </p:cNvSpPr>
          <p:nvPr/>
        </p:nvSpPr>
        <p:spPr bwMode="auto">
          <a:xfrm>
            <a:off x="471296" y="6508289"/>
            <a:ext cx="4534038"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当初の改修予定：</a:t>
            </a:r>
            <a:r>
              <a:rPr lang="en-US" altLang="ja-JP" sz="1400" dirty="0">
                <a:latin typeface="Meiryo UI" panose="020B0604030504040204" pitchFamily="50" charset="-128"/>
                <a:ea typeface="Meiryo UI" panose="020B0604030504040204" pitchFamily="50" charset="-128"/>
              </a:rPr>
              <a:t>R23</a:t>
            </a:r>
            <a:r>
              <a:rPr lang="ja-JP" altLang="en-US" sz="1400" dirty="0">
                <a:latin typeface="Meiryo UI" panose="020B0604030504040204" pitchFamily="50" charset="-128"/>
                <a:ea typeface="Meiryo UI" panose="020B0604030504040204" pitchFamily="50" charset="-128"/>
              </a:rPr>
              <a:t>年度　健全度：</a:t>
            </a:r>
            <a:r>
              <a:rPr lang="en-US" altLang="ja-JP" sz="1400" dirty="0">
                <a:latin typeface="Meiryo UI" panose="020B0604030504040204" pitchFamily="50" charset="-128"/>
                <a:ea typeface="Meiryo UI" panose="020B0604030504040204" pitchFamily="50" charset="-128"/>
              </a:rPr>
              <a:t>B</a:t>
            </a:r>
            <a:endParaRPr lang="ja-JP" altLang="en-US" sz="1400" dirty="0">
              <a:latin typeface="Meiryo UI" panose="020B0604030504040204" pitchFamily="50" charset="-128"/>
              <a:ea typeface="Meiryo UI" panose="020B0604030504040204" pitchFamily="50" charset="-128"/>
            </a:endParaRPr>
          </a:p>
        </p:txBody>
      </p:sp>
      <p:sp>
        <p:nvSpPr>
          <p:cNvPr id="23" name="Text Box 5">
            <a:extLst>
              <a:ext uri="{FF2B5EF4-FFF2-40B4-BE49-F238E27FC236}">
                <a16:creationId xmlns:a16="http://schemas.microsoft.com/office/drawing/2014/main" id="{B6A7ACFC-B6B1-405F-A278-31EE04AB358E}"/>
              </a:ext>
            </a:extLst>
          </p:cNvPr>
          <p:cNvSpPr txBox="1">
            <a:spLocks noChangeArrowheads="1"/>
          </p:cNvSpPr>
          <p:nvPr/>
        </p:nvSpPr>
        <p:spPr bwMode="auto">
          <a:xfrm>
            <a:off x="4119253" y="2318632"/>
            <a:ext cx="869073"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ts val="22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更 新</a:t>
            </a:r>
            <a:endParaRPr lang="en-US" altLang="ja-JP" sz="1800" dirty="0">
              <a:latin typeface="Meiryo UI" panose="020B0604030504040204" pitchFamily="50" charset="-128"/>
              <a:ea typeface="Meiryo UI" panose="020B0604030504040204" pitchFamily="50" charset="-128"/>
            </a:endParaRPr>
          </a:p>
        </p:txBody>
      </p:sp>
      <p:sp>
        <p:nvSpPr>
          <p:cNvPr id="24" name="Text Box 5">
            <a:extLst>
              <a:ext uri="{FF2B5EF4-FFF2-40B4-BE49-F238E27FC236}">
                <a16:creationId xmlns:a16="http://schemas.microsoft.com/office/drawing/2014/main" id="{80D933DA-45E1-41FB-88F1-CB09693058E2}"/>
              </a:ext>
            </a:extLst>
          </p:cNvPr>
          <p:cNvSpPr txBox="1">
            <a:spLocks noChangeArrowheads="1"/>
          </p:cNvSpPr>
          <p:nvPr/>
        </p:nvSpPr>
        <p:spPr bwMode="auto">
          <a:xfrm>
            <a:off x="4134369" y="4958160"/>
            <a:ext cx="869073"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ts val="22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撤 去</a:t>
            </a:r>
            <a:endParaRPr lang="en-US" altLang="ja-JP" sz="1800" dirty="0">
              <a:latin typeface="Meiryo UI" panose="020B0604030504040204" pitchFamily="50" charset="-128"/>
              <a:ea typeface="Meiryo UI" panose="020B0604030504040204" pitchFamily="50" charset="-128"/>
            </a:endParaRPr>
          </a:p>
        </p:txBody>
      </p:sp>
      <p:sp>
        <p:nvSpPr>
          <p:cNvPr id="25" name="Text Box 5">
            <a:extLst>
              <a:ext uri="{FF2B5EF4-FFF2-40B4-BE49-F238E27FC236}">
                <a16:creationId xmlns:a16="http://schemas.microsoft.com/office/drawing/2014/main" id="{73069E21-31BB-45D7-8905-92A7E6C2CE14}"/>
              </a:ext>
            </a:extLst>
          </p:cNvPr>
          <p:cNvSpPr txBox="1">
            <a:spLocks noChangeArrowheads="1"/>
          </p:cNvSpPr>
          <p:nvPr/>
        </p:nvSpPr>
        <p:spPr bwMode="auto">
          <a:xfrm>
            <a:off x="5924730" y="6474793"/>
            <a:ext cx="2133601"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実際の撤去：</a:t>
            </a:r>
            <a:r>
              <a:rPr lang="en-US" altLang="ja-JP" sz="1400" dirty="0">
                <a:latin typeface="Meiryo UI" panose="020B0604030504040204" pitchFamily="50" charset="-128"/>
                <a:ea typeface="Meiryo UI" panose="020B0604030504040204" pitchFamily="50" charset="-128"/>
              </a:rPr>
              <a:t>R</a:t>
            </a:r>
            <a:r>
              <a:rPr lang="ja-JP" altLang="en-US" sz="1400" dirty="0">
                <a:latin typeface="Meiryo UI" panose="020B0604030504040204" pitchFamily="50" charset="-128"/>
                <a:ea typeface="Meiryo UI" panose="020B0604030504040204" pitchFamily="50" charset="-128"/>
              </a:rPr>
              <a:t>元年度</a:t>
            </a:r>
          </a:p>
        </p:txBody>
      </p:sp>
    </p:spTree>
    <p:extLst>
      <p:ext uri="{BB962C8B-B14F-4D97-AF65-F5344CB8AC3E}">
        <p14:creationId xmlns:p14="http://schemas.microsoft.com/office/powerpoint/2010/main" val="106221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7</a:t>
            </a:fld>
            <a:endParaRPr lang="ja-JP" altLang="en-US">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更新フローの改訂について</a:t>
            </a:r>
          </a:p>
        </p:txBody>
      </p:sp>
      <p:sp>
        <p:nvSpPr>
          <p:cNvPr id="21" name="コンテンツ プレースホルダー 2">
            <a:extLst>
              <a:ext uri="{FF2B5EF4-FFF2-40B4-BE49-F238E27FC236}">
                <a16:creationId xmlns:a16="http://schemas.microsoft.com/office/drawing/2014/main" id="{3453152C-3E53-4FD0-A92B-96959A6F370E}"/>
              </a:ext>
            </a:extLst>
          </p:cNvPr>
          <p:cNvSpPr txBox="1">
            <a:spLocks/>
          </p:cNvSpPr>
          <p:nvPr/>
        </p:nvSpPr>
        <p:spPr>
          <a:xfrm>
            <a:off x="138500" y="625674"/>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2000" dirty="0">
                <a:latin typeface="BIZ UDゴシック" panose="020B0400000000000000" pitchFamily="49" charset="-128"/>
                <a:ea typeface="BIZ UDゴシック" panose="020B0400000000000000" pitchFamily="49" charset="-128"/>
                <a:cs typeface="Meiryo UI" panose="020B0604030504040204" pitchFamily="50" charset="-128"/>
              </a:rPr>
              <a:t>現更新判定フローに依らず時期を早めて更新等を行った事例①</a:t>
            </a:r>
            <a:endPar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22" name="図 21">
            <a:extLst>
              <a:ext uri="{FF2B5EF4-FFF2-40B4-BE49-F238E27FC236}">
                <a16:creationId xmlns:a16="http://schemas.microsoft.com/office/drawing/2014/main" id="{B4EBEC0B-1748-4294-A724-36D854F1B4D4}"/>
              </a:ext>
            </a:extLst>
          </p:cNvPr>
          <p:cNvPicPr>
            <a:picLocks noChangeAspect="1"/>
          </p:cNvPicPr>
          <p:nvPr/>
        </p:nvPicPr>
        <p:blipFill>
          <a:blip r:embed="rId3"/>
          <a:stretch>
            <a:fillRect/>
          </a:stretch>
        </p:blipFill>
        <p:spPr>
          <a:xfrm>
            <a:off x="2429683" y="1142669"/>
            <a:ext cx="4444294" cy="5498761"/>
          </a:xfrm>
          <a:prstGeom prst="rect">
            <a:avLst/>
          </a:prstGeom>
        </p:spPr>
      </p:pic>
      <p:cxnSp>
        <p:nvCxnSpPr>
          <p:cNvPr id="11" name="直線コネクタ 10">
            <a:extLst>
              <a:ext uri="{FF2B5EF4-FFF2-40B4-BE49-F238E27FC236}">
                <a16:creationId xmlns:a16="http://schemas.microsoft.com/office/drawing/2014/main" id="{6E6F0196-50F4-49DE-8D98-02A4A3AA33DA}"/>
              </a:ext>
            </a:extLst>
          </p:cNvPr>
          <p:cNvCxnSpPr>
            <a:cxnSpLocks/>
          </p:cNvCxnSpPr>
          <p:nvPr/>
        </p:nvCxnSpPr>
        <p:spPr>
          <a:xfrm>
            <a:off x="4289124" y="1381760"/>
            <a:ext cx="0" cy="168148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6D35851-72C4-4194-9B70-6800A2780980}"/>
              </a:ext>
            </a:extLst>
          </p:cNvPr>
          <p:cNvCxnSpPr>
            <a:cxnSpLocks/>
          </p:cNvCxnSpPr>
          <p:nvPr/>
        </p:nvCxnSpPr>
        <p:spPr>
          <a:xfrm>
            <a:off x="4282440" y="3048000"/>
            <a:ext cx="348996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20A882D-6805-4719-BC29-DBAD4D8DFFEE}"/>
              </a:ext>
            </a:extLst>
          </p:cNvPr>
          <p:cNvCxnSpPr>
            <a:cxnSpLocks/>
          </p:cNvCxnSpPr>
          <p:nvPr/>
        </p:nvCxnSpPr>
        <p:spPr>
          <a:xfrm>
            <a:off x="7772400" y="3048000"/>
            <a:ext cx="0" cy="323850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B61E08A5-8816-44A8-86B4-99A7F4FD4FC7}"/>
              </a:ext>
            </a:extLst>
          </p:cNvPr>
          <p:cNvCxnSpPr>
            <a:cxnSpLocks/>
          </p:cNvCxnSpPr>
          <p:nvPr/>
        </p:nvCxnSpPr>
        <p:spPr>
          <a:xfrm>
            <a:off x="4289124" y="6278880"/>
            <a:ext cx="348996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36CD939B-AC6F-4BC2-B439-1EFFA183A656}"/>
              </a:ext>
            </a:extLst>
          </p:cNvPr>
          <p:cNvCxnSpPr>
            <a:cxnSpLocks/>
          </p:cNvCxnSpPr>
          <p:nvPr/>
        </p:nvCxnSpPr>
        <p:spPr>
          <a:xfrm flipV="1">
            <a:off x="4289926" y="6126079"/>
            <a:ext cx="0" cy="160421"/>
          </a:xfrm>
          <a:prstGeom prst="straightConnector1">
            <a:avLst/>
          </a:prstGeom>
          <a:ln w="95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2891D326-8273-4C79-ACAB-ADC10806FEE6}"/>
              </a:ext>
            </a:extLst>
          </p:cNvPr>
          <p:cNvCxnSpPr>
            <a:cxnSpLocks/>
          </p:cNvCxnSpPr>
          <p:nvPr/>
        </p:nvCxnSpPr>
        <p:spPr>
          <a:xfrm flipV="1">
            <a:off x="5379586" y="6126079"/>
            <a:ext cx="0" cy="160421"/>
          </a:xfrm>
          <a:prstGeom prst="straightConnector1">
            <a:avLst/>
          </a:prstGeom>
          <a:ln w="95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Text Box 5">
            <a:extLst>
              <a:ext uri="{FF2B5EF4-FFF2-40B4-BE49-F238E27FC236}">
                <a16:creationId xmlns:a16="http://schemas.microsoft.com/office/drawing/2014/main" id="{BB711D62-CEC7-4E52-A8E1-164554715587}"/>
              </a:ext>
            </a:extLst>
          </p:cNvPr>
          <p:cNvSpPr txBox="1">
            <a:spLocks noChangeArrowheads="1"/>
          </p:cNvSpPr>
          <p:nvPr/>
        </p:nvSpPr>
        <p:spPr bwMode="auto">
          <a:xfrm>
            <a:off x="3460393" y="6170548"/>
            <a:ext cx="1020770"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400" dirty="0">
                <a:solidFill>
                  <a:srgbClr val="FF0000"/>
                </a:solidFill>
                <a:latin typeface="Meiryo UI" panose="020B0604030504040204" pitchFamily="50" charset="-128"/>
                <a:ea typeface="Meiryo UI" panose="020B0604030504040204" pitchFamily="50" charset="-128"/>
              </a:rPr>
              <a:t>ブランコ</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42" name="Text Box 5">
            <a:extLst>
              <a:ext uri="{FF2B5EF4-FFF2-40B4-BE49-F238E27FC236}">
                <a16:creationId xmlns:a16="http://schemas.microsoft.com/office/drawing/2014/main" id="{48227157-A593-4F55-A0B4-F07594C3C67A}"/>
              </a:ext>
            </a:extLst>
          </p:cNvPr>
          <p:cNvSpPr txBox="1">
            <a:spLocks noChangeArrowheads="1"/>
          </p:cNvSpPr>
          <p:nvPr/>
        </p:nvSpPr>
        <p:spPr bwMode="auto">
          <a:xfrm>
            <a:off x="4289124" y="6481145"/>
            <a:ext cx="1688442" cy="33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400" dirty="0">
                <a:solidFill>
                  <a:srgbClr val="FF0000"/>
                </a:solidFill>
                <a:latin typeface="Meiryo UI" panose="020B0604030504040204" pitchFamily="50" charset="-128"/>
                <a:ea typeface="Meiryo UI" panose="020B0604030504040204" pitchFamily="50" charset="-128"/>
              </a:rPr>
              <a:t>ネットトランポリン</a:t>
            </a:r>
            <a:endParaRPr lang="en-US" altLang="ja-JP" sz="1400" dirty="0">
              <a:solidFill>
                <a:srgbClr val="FF0000"/>
              </a:solidFill>
              <a:latin typeface="Meiryo UI" panose="020B0604030504040204" pitchFamily="50" charset="-128"/>
              <a:ea typeface="Meiryo UI" panose="020B0604030504040204" pitchFamily="50" charset="-128"/>
            </a:endParaRPr>
          </a:p>
        </p:txBody>
      </p:sp>
      <p:cxnSp>
        <p:nvCxnSpPr>
          <p:cNvPr id="44" name="直線コネクタ 43">
            <a:extLst>
              <a:ext uri="{FF2B5EF4-FFF2-40B4-BE49-F238E27FC236}">
                <a16:creationId xmlns:a16="http://schemas.microsoft.com/office/drawing/2014/main" id="{C7EFD26B-3019-451D-9012-EAABD734278B}"/>
              </a:ext>
            </a:extLst>
          </p:cNvPr>
          <p:cNvCxnSpPr/>
          <p:nvPr/>
        </p:nvCxnSpPr>
        <p:spPr>
          <a:xfrm flipV="1">
            <a:off x="4070077" y="6232326"/>
            <a:ext cx="210312" cy="66523"/>
          </a:xfrm>
          <a:prstGeom prst="line">
            <a:avLst/>
          </a:prstGeom>
          <a:ln w="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8624AF2-D69B-4F6A-BD3C-95206F96E988}"/>
              </a:ext>
            </a:extLst>
          </p:cNvPr>
          <p:cNvCxnSpPr>
            <a:cxnSpLocks/>
          </p:cNvCxnSpPr>
          <p:nvPr/>
        </p:nvCxnSpPr>
        <p:spPr>
          <a:xfrm flipV="1">
            <a:off x="4923608" y="6232326"/>
            <a:ext cx="455978" cy="337034"/>
          </a:xfrm>
          <a:prstGeom prst="line">
            <a:avLst/>
          </a:prstGeom>
          <a:ln w="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23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8</a:t>
            </a:fld>
            <a:endParaRPr lang="ja-JP" altLang="en-US">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更新フローの改訂について</a:t>
            </a:r>
          </a:p>
        </p:txBody>
      </p:sp>
      <p:sp>
        <p:nvSpPr>
          <p:cNvPr id="10" name="矢印: 右 9">
            <a:extLst>
              <a:ext uri="{FF2B5EF4-FFF2-40B4-BE49-F238E27FC236}">
                <a16:creationId xmlns:a16="http://schemas.microsoft.com/office/drawing/2014/main" id="{2A7014C4-AEE5-4A15-8466-7BD472A4CFFC}"/>
              </a:ext>
            </a:extLst>
          </p:cNvPr>
          <p:cNvSpPr/>
          <p:nvPr/>
        </p:nvSpPr>
        <p:spPr>
          <a:xfrm>
            <a:off x="4326899" y="3179761"/>
            <a:ext cx="481263" cy="66635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ext Box 5">
            <a:extLst>
              <a:ext uri="{FF2B5EF4-FFF2-40B4-BE49-F238E27FC236}">
                <a16:creationId xmlns:a16="http://schemas.microsoft.com/office/drawing/2014/main" id="{1B1DBD2A-0E42-4DCA-BF0B-40B6E289A96E}"/>
              </a:ext>
            </a:extLst>
          </p:cNvPr>
          <p:cNvSpPr txBox="1">
            <a:spLocks noChangeArrowheads="1"/>
          </p:cNvSpPr>
          <p:nvPr/>
        </p:nvSpPr>
        <p:spPr bwMode="auto">
          <a:xfrm>
            <a:off x="138499" y="1229171"/>
            <a:ext cx="8851443"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⇒使い方によっては安全性へのリスクが高まる等、一部問題等があったため、予定年次</a:t>
            </a:r>
            <a:endParaRPr lang="en-US" altLang="ja-JP" sz="2000" dirty="0">
              <a:latin typeface="Meiryo UI" panose="020B0604030504040204" pitchFamily="50" charset="-128"/>
              <a:ea typeface="Meiryo UI" panose="020B0604030504040204" pitchFamily="50" charset="-128"/>
            </a:endParaRPr>
          </a:p>
          <a:p>
            <a:pPr eaLnBrk="1" hangingPunct="1">
              <a:lnSpc>
                <a:spcPts val="2200"/>
              </a:lnSpc>
              <a:spcBef>
                <a:spcPts val="600"/>
              </a:spcBef>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を早めて更新を行った</a:t>
            </a:r>
          </a:p>
        </p:txBody>
      </p:sp>
      <p:sp>
        <p:nvSpPr>
          <p:cNvPr id="13" name="Text Box 5">
            <a:extLst>
              <a:ext uri="{FF2B5EF4-FFF2-40B4-BE49-F238E27FC236}">
                <a16:creationId xmlns:a16="http://schemas.microsoft.com/office/drawing/2014/main" id="{83DFDAAF-B560-4F87-B04D-9F465DDB2095}"/>
              </a:ext>
            </a:extLst>
          </p:cNvPr>
          <p:cNvSpPr txBox="1">
            <a:spLocks noChangeArrowheads="1"/>
          </p:cNvSpPr>
          <p:nvPr/>
        </p:nvSpPr>
        <p:spPr bwMode="auto">
          <a:xfrm>
            <a:off x="934911" y="5001854"/>
            <a:ext cx="33919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5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当初の改修予定：</a:t>
            </a:r>
            <a:r>
              <a:rPr lang="en-US" altLang="ja-JP" sz="1400" dirty="0">
                <a:latin typeface="Meiryo UI" panose="020B0604030504040204" pitchFamily="50" charset="-128"/>
                <a:ea typeface="Meiryo UI" panose="020B0604030504040204" pitchFamily="50" charset="-128"/>
              </a:rPr>
              <a:t>R16</a:t>
            </a:r>
            <a:r>
              <a:rPr lang="ja-JP" altLang="en-US" sz="1400" dirty="0">
                <a:latin typeface="Meiryo UI" panose="020B0604030504040204" pitchFamily="50" charset="-128"/>
                <a:ea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endParaRPr>
          </a:p>
          <a:p>
            <a:pPr eaLnBrk="1" hangingPunct="1">
              <a:lnSpc>
                <a:spcPts val="1500"/>
              </a:lnSpc>
              <a:spcBef>
                <a:spcPts val="600"/>
              </a:spcBef>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　　 健全度：</a:t>
            </a:r>
            <a:r>
              <a:rPr lang="en-US" altLang="ja-JP" sz="1400" dirty="0">
                <a:latin typeface="Meiryo UI" panose="020B0604030504040204" pitchFamily="50" charset="-128"/>
                <a:ea typeface="Meiryo UI" panose="020B0604030504040204" pitchFamily="50" charset="-128"/>
              </a:rPr>
              <a:t>C</a:t>
            </a:r>
            <a:endParaRPr lang="ja-JP" altLang="en-US" sz="1400" dirty="0">
              <a:latin typeface="Meiryo UI" panose="020B0604030504040204" pitchFamily="50" charset="-128"/>
              <a:ea typeface="Meiryo UI" panose="020B0604030504040204" pitchFamily="50" charset="-128"/>
            </a:endParaRPr>
          </a:p>
        </p:txBody>
      </p:sp>
      <p:sp>
        <p:nvSpPr>
          <p:cNvPr id="14" name="Text Box 5">
            <a:extLst>
              <a:ext uri="{FF2B5EF4-FFF2-40B4-BE49-F238E27FC236}">
                <a16:creationId xmlns:a16="http://schemas.microsoft.com/office/drawing/2014/main" id="{277C497D-8737-4D9C-971D-3B677557C7CA}"/>
              </a:ext>
            </a:extLst>
          </p:cNvPr>
          <p:cNvSpPr txBox="1">
            <a:spLocks noChangeArrowheads="1"/>
          </p:cNvSpPr>
          <p:nvPr/>
        </p:nvSpPr>
        <p:spPr bwMode="auto">
          <a:xfrm>
            <a:off x="5655134" y="4870998"/>
            <a:ext cx="2426675"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実際の更新：</a:t>
            </a:r>
            <a:r>
              <a:rPr lang="en-US" altLang="ja-JP" sz="1400" dirty="0">
                <a:latin typeface="Meiryo UI" panose="020B0604030504040204" pitchFamily="50" charset="-128"/>
                <a:ea typeface="Meiryo UI" panose="020B0604030504040204" pitchFamily="50" charset="-128"/>
              </a:rPr>
              <a:t>R4</a:t>
            </a:r>
            <a:r>
              <a:rPr lang="ja-JP" altLang="en-US" sz="1400" dirty="0">
                <a:latin typeface="Meiryo UI" panose="020B0604030504040204" pitchFamily="50" charset="-128"/>
                <a:ea typeface="Meiryo UI" panose="020B0604030504040204" pitchFamily="50" charset="-128"/>
              </a:rPr>
              <a:t>年度</a:t>
            </a:r>
          </a:p>
        </p:txBody>
      </p:sp>
      <p:sp>
        <p:nvSpPr>
          <p:cNvPr id="15" name="Text Box 5">
            <a:extLst>
              <a:ext uri="{FF2B5EF4-FFF2-40B4-BE49-F238E27FC236}">
                <a16:creationId xmlns:a16="http://schemas.microsoft.com/office/drawing/2014/main" id="{9A61CC5B-8847-41CC-BC77-D9E2FA250AD9}"/>
              </a:ext>
            </a:extLst>
          </p:cNvPr>
          <p:cNvSpPr txBox="1">
            <a:spLocks noChangeArrowheads="1"/>
          </p:cNvSpPr>
          <p:nvPr/>
        </p:nvSpPr>
        <p:spPr bwMode="auto">
          <a:xfrm>
            <a:off x="138499" y="2018927"/>
            <a:ext cx="1744412"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●複合遊具</a:t>
            </a:r>
            <a:endParaRPr lang="en-US" altLang="ja-JP" sz="1800" dirty="0">
              <a:latin typeface="Meiryo UI" panose="020B0604030504040204" pitchFamily="50" charset="-128"/>
              <a:ea typeface="Meiryo UI" panose="020B0604030504040204" pitchFamily="50" charset="-128"/>
            </a:endParaRPr>
          </a:p>
        </p:txBody>
      </p:sp>
      <p:pic>
        <p:nvPicPr>
          <p:cNvPr id="17" name="Picture 34">
            <a:extLst>
              <a:ext uri="{FF2B5EF4-FFF2-40B4-BE49-F238E27FC236}">
                <a16:creationId xmlns:a16="http://schemas.microsoft.com/office/drawing/2014/main" id="{20DFF433-9792-472E-AA92-C4D6BB564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 r="5992" b="23476"/>
          <a:stretch/>
        </p:blipFill>
        <p:spPr bwMode="auto">
          <a:xfrm>
            <a:off x="471981" y="2383141"/>
            <a:ext cx="3664395" cy="2510462"/>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4BC001AC-C17A-4109-9002-B97C838E126A}"/>
              </a:ext>
            </a:extLst>
          </p:cNvPr>
          <p:cNvPicPr>
            <a:picLocks noChangeAspect="1"/>
          </p:cNvPicPr>
          <p:nvPr/>
        </p:nvPicPr>
        <p:blipFill rotWithShape="1">
          <a:blip r:embed="rId4">
            <a:extLst>
              <a:ext uri="{28A0092B-C50C-407E-A947-70E740481C1C}">
                <a14:useLocalDpi xmlns:a14="http://schemas.microsoft.com/office/drawing/2010/main" val="0"/>
              </a:ext>
            </a:extLst>
          </a:blip>
          <a:srcRect l="9386" r="18509" b="11093"/>
          <a:stretch/>
        </p:blipFill>
        <p:spPr>
          <a:xfrm>
            <a:off x="4940968" y="2383141"/>
            <a:ext cx="3619616" cy="2510462"/>
          </a:xfrm>
          <a:prstGeom prst="rect">
            <a:avLst/>
          </a:prstGeom>
        </p:spPr>
      </p:pic>
      <p:sp>
        <p:nvSpPr>
          <p:cNvPr id="16" name="Text Box 5">
            <a:extLst>
              <a:ext uri="{FF2B5EF4-FFF2-40B4-BE49-F238E27FC236}">
                <a16:creationId xmlns:a16="http://schemas.microsoft.com/office/drawing/2014/main" id="{EC25E58E-B79E-41FE-A788-97D914B21D25}"/>
              </a:ext>
            </a:extLst>
          </p:cNvPr>
          <p:cNvSpPr txBox="1">
            <a:spLocks noChangeArrowheads="1"/>
          </p:cNvSpPr>
          <p:nvPr/>
        </p:nvSpPr>
        <p:spPr bwMode="auto">
          <a:xfrm>
            <a:off x="351269" y="5661757"/>
            <a:ext cx="8638674" cy="106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⇒更新前の複合遊具は、屋根の高さに問題があり（登れる高さになっている）、安全性が一部</a:t>
            </a:r>
            <a:endParaRPr lang="en-US" altLang="ja-JP" sz="1600" dirty="0">
              <a:latin typeface="Meiryo UI" panose="020B0604030504040204" pitchFamily="50" charset="-128"/>
              <a:ea typeface="Meiryo UI" panose="020B0604030504040204" pitchFamily="50" charset="-128"/>
            </a:endParaRPr>
          </a:p>
          <a:p>
            <a:pPr eaLnBrk="1" hangingPunct="1">
              <a:lnSpc>
                <a:spcPts val="2200"/>
              </a:lnSpc>
              <a:spcBef>
                <a:spcPts val="600"/>
              </a:spcBef>
              <a:buFont typeface="Arial" panose="020B0604020202020204" pitchFamily="34" charset="0"/>
              <a:buNone/>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確保されていなかった状況。また、当遊具の一部分において使用禁止部分があること等の要素も含めて、</a:t>
            </a:r>
            <a:endParaRPr lang="en-US" altLang="ja-JP" sz="1600" dirty="0">
              <a:latin typeface="Meiryo UI" panose="020B0604030504040204" pitchFamily="50" charset="-128"/>
              <a:ea typeface="Meiryo UI" panose="020B0604030504040204" pitchFamily="50" charset="-128"/>
            </a:endParaRPr>
          </a:p>
          <a:p>
            <a:pPr eaLnBrk="1" hangingPunct="1">
              <a:lnSpc>
                <a:spcPts val="2200"/>
              </a:lnSpc>
              <a:spcBef>
                <a:spcPts val="600"/>
              </a:spcBef>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　 総合的な判断として、更新を行っている。</a:t>
            </a:r>
            <a:endParaRPr lang="en-US" altLang="ja-JP" sz="1600" dirty="0">
              <a:latin typeface="Meiryo UI" panose="020B0604030504040204" pitchFamily="50" charset="-128"/>
              <a:ea typeface="Meiryo UI" panose="020B0604030504040204" pitchFamily="50" charset="-128"/>
            </a:endParaRPr>
          </a:p>
        </p:txBody>
      </p:sp>
      <p:sp>
        <p:nvSpPr>
          <p:cNvPr id="18" name="コンテンツ プレースホルダー 2">
            <a:extLst>
              <a:ext uri="{FF2B5EF4-FFF2-40B4-BE49-F238E27FC236}">
                <a16:creationId xmlns:a16="http://schemas.microsoft.com/office/drawing/2014/main" id="{AA9BED3B-190B-41C6-BFE8-DB2F58341F6A}"/>
              </a:ext>
            </a:extLst>
          </p:cNvPr>
          <p:cNvSpPr txBox="1">
            <a:spLocks/>
          </p:cNvSpPr>
          <p:nvPr/>
        </p:nvSpPr>
        <p:spPr>
          <a:xfrm>
            <a:off x="138500" y="687671"/>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2000" dirty="0">
                <a:latin typeface="BIZ UDゴシック" panose="020B0400000000000000" pitchFamily="49" charset="-128"/>
                <a:ea typeface="BIZ UDゴシック" panose="020B0400000000000000" pitchFamily="49" charset="-128"/>
                <a:cs typeface="Meiryo UI" panose="020B0604030504040204" pitchFamily="50" charset="-128"/>
              </a:rPr>
              <a:t>現更新判定フローに依らず時期を早めて更新等を行った事例②</a:t>
            </a:r>
            <a:endPar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9" name="Text Box 5">
            <a:extLst>
              <a:ext uri="{FF2B5EF4-FFF2-40B4-BE49-F238E27FC236}">
                <a16:creationId xmlns:a16="http://schemas.microsoft.com/office/drawing/2014/main" id="{7B7FDA16-D183-4E16-A398-A80056AADF1C}"/>
              </a:ext>
            </a:extLst>
          </p:cNvPr>
          <p:cNvSpPr txBox="1">
            <a:spLocks noChangeArrowheads="1"/>
          </p:cNvSpPr>
          <p:nvPr/>
        </p:nvSpPr>
        <p:spPr bwMode="auto">
          <a:xfrm>
            <a:off x="4118042" y="2775924"/>
            <a:ext cx="869073" cy="34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ts val="2200"/>
              </a:lnSpc>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更 新</a:t>
            </a:r>
            <a:endParaRPr lang="en-US" altLang="ja-JP" sz="1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188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9</a:t>
            </a:fld>
            <a:endParaRPr lang="ja-JP" altLang="en-US">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更新フローの改訂について</a:t>
            </a:r>
          </a:p>
        </p:txBody>
      </p:sp>
      <p:sp>
        <p:nvSpPr>
          <p:cNvPr id="7" name="コンテンツ プレースホルダー 2">
            <a:extLst>
              <a:ext uri="{FF2B5EF4-FFF2-40B4-BE49-F238E27FC236}">
                <a16:creationId xmlns:a16="http://schemas.microsoft.com/office/drawing/2014/main" id="{255588C7-E8D3-4D66-AA2F-99C76F2110A9}"/>
              </a:ext>
            </a:extLst>
          </p:cNvPr>
          <p:cNvSpPr txBox="1">
            <a:spLocks/>
          </p:cNvSpPr>
          <p:nvPr/>
        </p:nvSpPr>
        <p:spPr>
          <a:xfrm>
            <a:off x="138500" y="687671"/>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2000" dirty="0">
                <a:latin typeface="BIZ UDゴシック" panose="020B0400000000000000" pitchFamily="49" charset="-128"/>
                <a:ea typeface="BIZ UDゴシック" panose="020B0400000000000000" pitchFamily="49" charset="-128"/>
                <a:cs typeface="Meiryo UI" panose="020B0604030504040204" pitchFamily="50" charset="-128"/>
              </a:rPr>
              <a:t>現更新判定フローに依らず時期を早めて更新等を行った事例②</a:t>
            </a:r>
            <a:endPar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8" name="図 7">
            <a:extLst>
              <a:ext uri="{FF2B5EF4-FFF2-40B4-BE49-F238E27FC236}">
                <a16:creationId xmlns:a16="http://schemas.microsoft.com/office/drawing/2014/main" id="{9338F86B-E75A-4526-A4F0-3E29B66D8C0B}"/>
              </a:ext>
            </a:extLst>
          </p:cNvPr>
          <p:cNvPicPr>
            <a:picLocks noChangeAspect="1"/>
          </p:cNvPicPr>
          <p:nvPr/>
        </p:nvPicPr>
        <p:blipFill>
          <a:blip r:embed="rId3"/>
          <a:stretch>
            <a:fillRect/>
          </a:stretch>
        </p:blipFill>
        <p:spPr>
          <a:xfrm>
            <a:off x="2429683" y="1206837"/>
            <a:ext cx="4444294" cy="5498761"/>
          </a:xfrm>
          <a:prstGeom prst="rect">
            <a:avLst/>
          </a:prstGeom>
        </p:spPr>
      </p:pic>
      <p:cxnSp>
        <p:nvCxnSpPr>
          <p:cNvPr id="9" name="直線コネクタ 8">
            <a:extLst>
              <a:ext uri="{FF2B5EF4-FFF2-40B4-BE49-F238E27FC236}">
                <a16:creationId xmlns:a16="http://schemas.microsoft.com/office/drawing/2014/main" id="{2E0AD483-FDE9-4156-851E-501C6ED906D0}"/>
              </a:ext>
            </a:extLst>
          </p:cNvPr>
          <p:cNvCxnSpPr>
            <a:cxnSpLocks/>
          </p:cNvCxnSpPr>
          <p:nvPr/>
        </p:nvCxnSpPr>
        <p:spPr>
          <a:xfrm>
            <a:off x="4289124" y="1445260"/>
            <a:ext cx="0" cy="257048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77E7754-A8D6-4024-8439-8C0D3F8B8EC3}"/>
              </a:ext>
            </a:extLst>
          </p:cNvPr>
          <p:cNvCxnSpPr>
            <a:cxnSpLocks/>
          </p:cNvCxnSpPr>
          <p:nvPr/>
        </p:nvCxnSpPr>
        <p:spPr>
          <a:xfrm>
            <a:off x="4289124" y="4015740"/>
            <a:ext cx="2934636"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D4749D0-0FC6-4A18-BE56-D0C781DE8A51}"/>
              </a:ext>
            </a:extLst>
          </p:cNvPr>
          <p:cNvCxnSpPr>
            <a:cxnSpLocks/>
          </p:cNvCxnSpPr>
          <p:nvPr/>
        </p:nvCxnSpPr>
        <p:spPr>
          <a:xfrm>
            <a:off x="7223760" y="4015740"/>
            <a:ext cx="0" cy="231648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EC52B07-388B-4356-A7ED-ABD57EF41364}"/>
              </a:ext>
            </a:extLst>
          </p:cNvPr>
          <p:cNvCxnSpPr>
            <a:cxnSpLocks/>
          </p:cNvCxnSpPr>
          <p:nvPr/>
        </p:nvCxnSpPr>
        <p:spPr>
          <a:xfrm>
            <a:off x="4289124" y="6324600"/>
            <a:ext cx="294132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B41BA88B-6D6E-423E-A423-0AD2669FE4FF}"/>
              </a:ext>
            </a:extLst>
          </p:cNvPr>
          <p:cNvCxnSpPr>
            <a:cxnSpLocks/>
          </p:cNvCxnSpPr>
          <p:nvPr/>
        </p:nvCxnSpPr>
        <p:spPr>
          <a:xfrm flipV="1">
            <a:off x="4296610" y="6171799"/>
            <a:ext cx="0" cy="160421"/>
          </a:xfrm>
          <a:prstGeom prst="straightConnector1">
            <a:avLst/>
          </a:prstGeom>
          <a:ln w="95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2240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ドキュメント" ma:contentTypeID="0x010100209DC493E7A0354192BA03A679D7A3A3" ma:contentTypeVersion="4" ma:contentTypeDescription="新しいドキュメントを作成します。" ma:contentTypeScope="" ma:versionID="bb8e72d45d61db3eb235e33935008c70">
  <xsd:schema xmlns:xsd="http://www.w3.org/2001/XMLSchema" xmlns:xs="http://www.w3.org/2001/XMLSchema" xmlns:p="http://schemas.microsoft.com/office/2006/metadata/properties" xmlns:ns2="5ba57a12-00bc-44f0-abf1-8cdfaf41194d" targetNamespace="http://schemas.microsoft.com/office/2006/metadata/properties" ma:root="true" ma:fieldsID="4226bab8874c708b186fe587084fb672" ns2:_="">
    <xsd:import namespace="5ba57a12-00bc-44f0-abf1-8cdfaf41194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a57a12-00bc-44f0-abf1-8cdfaf411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564772-198C-448D-B79C-930487DC95E1}">
  <ds:schemaRefs>
    <ds:schemaRef ds:uri="http://purl.org/dc/elements/1.1/"/>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070d2816-acf1-4867-9480-e239a5331c18"/>
    <ds:schemaRef ds:uri="http://schemas.microsoft.com/office/infopath/2007/PartnerControls"/>
    <ds:schemaRef ds:uri="http://schemas.openxmlformats.org/package/2006/metadata/core-properties"/>
    <ds:schemaRef ds:uri="60b12527-e226-4614-b792-74ec134ea487"/>
  </ds:schemaRefs>
</ds:datastoreItem>
</file>

<file path=customXml/itemProps2.xml><?xml version="1.0" encoding="utf-8"?>
<ds:datastoreItem xmlns:ds="http://schemas.openxmlformats.org/officeDocument/2006/customXml" ds:itemID="{7E7C276D-B674-4795-9DA6-4B02EC6E9145}">
  <ds:schemaRefs>
    <ds:schemaRef ds:uri="http://schemas.microsoft.com/sharepoint/v3/contenttype/forms"/>
  </ds:schemaRefs>
</ds:datastoreItem>
</file>

<file path=customXml/itemProps3.xml><?xml version="1.0" encoding="utf-8"?>
<ds:datastoreItem xmlns:ds="http://schemas.openxmlformats.org/officeDocument/2006/customXml" ds:itemID="{AC2DA2BF-3B00-442D-B8D0-84DBBDC91CB4}">
  <ds:schemaRefs>
    <ds:schemaRef ds:uri="http://schemas.microsoft.com/office/2006/metadata/longProperties"/>
  </ds:schemaRefs>
</ds:datastoreItem>
</file>

<file path=customXml/itemProps4.xml><?xml version="1.0" encoding="utf-8"?>
<ds:datastoreItem xmlns:ds="http://schemas.openxmlformats.org/officeDocument/2006/customXml" ds:itemID="{16CADDA5-31B5-453C-AFC1-7E65787F6A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a57a12-00bc-44f0-abf1-8cdfaf411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7006</TotalTime>
  <Words>3119</Words>
  <Application>Microsoft Office PowerPoint</Application>
  <PresentationFormat>画面に合わせる (4:3)</PresentationFormat>
  <Paragraphs>381</Paragraphs>
  <Slides>18</Slides>
  <Notes>14</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大阪府都市基盤施設維持管理技術審議会 第２回　道路・橋梁等部会 ～戦略的な維持管理の推進について～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杉田　裕人</cp:lastModifiedBy>
  <cp:revision>431</cp:revision>
  <cp:lastPrinted>2024-06-18T01:44:58Z</cp:lastPrinted>
  <dcterms:created xsi:type="dcterms:W3CDTF">2013-03-26T10:27:51Z</dcterms:created>
  <dcterms:modified xsi:type="dcterms:W3CDTF">2024-06-26T07:33:10Z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0x010100209DC493E7A0354192BA03A679D7A3A3</vt:lpwstr>
  </property>
  <property fmtid="{D5CDD505-2E9C-101B-9397-08002B2CF9AE}" pid="3" name="display_urn:schemas-microsoft-com:office:office#SharedWithUsers">
    <vt:lpwstr>石井　良典;丸橋　尚司;中井　和弘;妻井　繁信</vt:lpwstr>
  </property>
  <property fmtid="{D5CDD505-2E9C-101B-9397-08002B2CF9AE}" pid="4" name="SharedWithUsers">
    <vt:lpwstr>8;#石井　良典;#11;#丸橋　尚司;#12;#中井　和弘;#13;#妻井　繁信</vt:lpwstr>
  </property>
  <property fmtid="{D5CDD505-2E9C-101B-9397-08002B2CF9AE}" pid="5" name="MediaServiceImageTags">
    <vt:lpwstr/>
  </property>
</Properties>
</file>