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434" autoAdjust="0"/>
  </p:normalViewPr>
  <p:slideViewPr>
    <p:cSldViewPr snapToGrid="0">
      <p:cViewPr>
        <p:scale>
          <a:sx n="75" d="100"/>
          <a:sy n="75" d="100"/>
        </p:scale>
        <p:origin x="144" y="-9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4DFE6-832E-4E3C-8046-29117C643D60}" type="datetimeFigureOut">
              <a:rPr kumimoji="1" lang="ja-JP" altLang="en-US" smtClean="0"/>
              <a:t>2023/8/16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8291A-39B3-4EBC-8879-90D89F6E7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669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4DFE6-832E-4E3C-8046-29117C643D60}" type="datetimeFigureOut">
              <a:rPr kumimoji="1" lang="ja-JP" altLang="en-US" smtClean="0"/>
              <a:t>2023/8/16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8291A-39B3-4EBC-8879-90D89F6E7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324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4DFE6-832E-4E3C-8046-29117C643D60}" type="datetimeFigureOut">
              <a:rPr kumimoji="1" lang="ja-JP" altLang="en-US" smtClean="0"/>
              <a:t>2023/8/16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8291A-39B3-4EBC-8879-90D89F6E7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114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4DFE6-832E-4E3C-8046-29117C643D60}" type="datetimeFigureOut">
              <a:rPr kumimoji="1" lang="ja-JP" altLang="en-US" smtClean="0"/>
              <a:t>2023/8/16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8291A-39B3-4EBC-8879-90D89F6E7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5225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4DFE6-832E-4E3C-8046-29117C643D60}" type="datetimeFigureOut">
              <a:rPr kumimoji="1" lang="ja-JP" altLang="en-US" smtClean="0"/>
              <a:t>2023/8/16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8291A-39B3-4EBC-8879-90D89F6E7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118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4DFE6-832E-4E3C-8046-29117C643D60}" type="datetimeFigureOut">
              <a:rPr kumimoji="1" lang="ja-JP" altLang="en-US" smtClean="0"/>
              <a:t>2023/8/16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8291A-39B3-4EBC-8879-90D89F6E7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70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4DFE6-832E-4E3C-8046-29117C643D60}" type="datetimeFigureOut">
              <a:rPr kumimoji="1" lang="ja-JP" altLang="en-US" smtClean="0"/>
              <a:t>2023/8/16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8291A-39B3-4EBC-8879-90D89F6E7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2450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4DFE6-832E-4E3C-8046-29117C643D60}" type="datetimeFigureOut">
              <a:rPr kumimoji="1" lang="ja-JP" altLang="en-US" smtClean="0"/>
              <a:t>2023/8/16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8291A-39B3-4EBC-8879-90D89F6E7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89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4DFE6-832E-4E3C-8046-29117C643D60}" type="datetimeFigureOut">
              <a:rPr kumimoji="1" lang="ja-JP" altLang="en-US" smtClean="0"/>
              <a:t>2023/8/16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8291A-39B3-4EBC-8879-90D89F6E7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2679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4DFE6-832E-4E3C-8046-29117C643D60}" type="datetimeFigureOut">
              <a:rPr kumimoji="1" lang="ja-JP" altLang="en-US" smtClean="0"/>
              <a:t>2023/8/16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8291A-39B3-4EBC-8879-90D89F6E7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2197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4DFE6-832E-4E3C-8046-29117C643D60}" type="datetimeFigureOut">
              <a:rPr kumimoji="1" lang="ja-JP" altLang="en-US" smtClean="0"/>
              <a:t>2023/8/16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8291A-39B3-4EBC-8879-90D89F6E7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5052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4DFE6-832E-4E3C-8046-29117C643D60}" type="datetimeFigureOut">
              <a:rPr kumimoji="1" lang="ja-JP" altLang="en-US" smtClean="0"/>
              <a:t>2023/8/16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8291A-39B3-4EBC-8879-90D89F6E7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0572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正方形/長方形 96"/>
          <p:cNvSpPr/>
          <p:nvPr/>
        </p:nvSpPr>
        <p:spPr>
          <a:xfrm>
            <a:off x="0" y="7597882"/>
            <a:ext cx="12801600" cy="200331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直線コネクタ 4"/>
          <p:cNvCxnSpPr/>
          <p:nvPr/>
        </p:nvCxnSpPr>
        <p:spPr>
          <a:xfrm>
            <a:off x="0" y="533400"/>
            <a:ext cx="128016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133350" y="106918"/>
            <a:ext cx="63401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「住まうビジョン・大阪」の概要と主な取組</a:t>
            </a:r>
            <a:endParaRPr kumimoji="1" lang="en-US" altLang="ja-JP" sz="2400" dirty="0" smtClean="0"/>
          </a:p>
        </p:txBody>
      </p:sp>
      <p:cxnSp>
        <p:nvCxnSpPr>
          <p:cNvPr id="49" name="直線コネクタ 48"/>
          <p:cNvCxnSpPr/>
          <p:nvPr/>
        </p:nvCxnSpPr>
        <p:spPr>
          <a:xfrm flipH="1" flipV="1">
            <a:off x="6830873" y="1219967"/>
            <a:ext cx="1" cy="258713"/>
          </a:xfrm>
          <a:prstGeom prst="line">
            <a:avLst/>
          </a:prstGeom>
          <a:noFill/>
          <a:ln w="19050" cap="flat" cmpd="sng" algn="ctr">
            <a:solidFill>
              <a:srgbClr val="4F81BD"/>
            </a:solidFill>
            <a:prstDash val="solid"/>
            <a:headEnd type="none" w="med" len="med"/>
          </a:ln>
          <a:effectLst/>
        </p:spPr>
      </p:cxnSp>
      <p:sp>
        <p:nvSpPr>
          <p:cNvPr id="51" name="円/楕円 350"/>
          <p:cNvSpPr/>
          <p:nvPr/>
        </p:nvSpPr>
        <p:spPr>
          <a:xfrm>
            <a:off x="224527" y="2938888"/>
            <a:ext cx="925751" cy="726209"/>
          </a:xfrm>
          <a:prstGeom prst="ellipse">
            <a:avLst/>
          </a:prstGeom>
          <a:solidFill>
            <a:sysClr val="window" lastClr="FFFFFF"/>
          </a:solidFill>
          <a:ln w="9525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2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ｺﾞｼｯｸM" panose="020B0600000000000000" pitchFamily="50" charset="-128"/>
              <a:ea typeface="HGPｺﾞｼｯｸM" panose="020B0600000000000000" pitchFamily="50" charset="-128"/>
              <a:cs typeface="+mn-cs"/>
            </a:endParaRPr>
          </a:p>
        </p:txBody>
      </p:sp>
      <p:sp>
        <p:nvSpPr>
          <p:cNvPr id="52" name="Rectangle 2"/>
          <p:cNvSpPr>
            <a:spLocks noChangeArrowheads="1"/>
          </p:cNvSpPr>
          <p:nvPr/>
        </p:nvSpPr>
        <p:spPr bwMode="auto">
          <a:xfrm>
            <a:off x="252071" y="2959063"/>
            <a:ext cx="931054" cy="780283"/>
          </a:xfrm>
          <a:prstGeom prst="rect">
            <a:avLst/>
          </a:prstGeom>
          <a:noFill/>
          <a:ln w="9525">
            <a:noFill/>
            <a:prstDash val="solid"/>
            <a:miter lim="800000"/>
            <a:headEnd/>
            <a:tailEnd/>
          </a:ln>
          <a:extLst/>
        </p:spPr>
        <p:txBody>
          <a:bodyPr vert="horz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marL="0" marR="0" lvl="0" indent="0" algn="ctr" defTabSz="91429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00125" algn="l"/>
              </a:tabLst>
              <a:defRPr/>
            </a:pPr>
            <a:r>
              <a:rPr kumimoji="1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施策展開</a:t>
            </a:r>
            <a:endParaRPr kumimoji="1" lang="en-US" altLang="ja-JP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  <a:sym typeface="Wingdings 2"/>
            </a:endParaRPr>
          </a:p>
          <a:p>
            <a:pPr marL="0" marR="0" lvl="0" indent="0" algn="ctr" defTabSz="91429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00125" algn="l"/>
              </a:tabLst>
              <a:defRPr/>
            </a:pPr>
            <a:r>
              <a:rPr kumimoji="1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の視点</a:t>
            </a:r>
            <a:endParaRPr kumimoji="1" lang="en-US" altLang="ja-JP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7055181" y="2977315"/>
            <a:ext cx="2700000" cy="4479949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1F497D"/>
            </a:solidFill>
            <a:prstDash val="solid"/>
          </a:ln>
        </p:spPr>
        <p:txBody>
          <a:bodyPr wrap="square" lIns="50400" tIns="100800" rIns="50400" bIns="50400" rtlCol="0" anchor="t" anchorCtr="0">
            <a:noAutofit/>
          </a:bodyPr>
          <a:lstStyle/>
          <a:p>
            <a:pPr marL="0" marR="0" lvl="0" indent="0" defTabSz="914290" eaLnBrk="1" fontAlgn="auto" latinLnBrk="0" hangingPunct="1">
              <a:lnSpc>
                <a:spcPts val="14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100" b="0" i="0" u="none" strike="noStrike" kern="0" cap="none" spc="-29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9846746" y="2818111"/>
            <a:ext cx="2700000" cy="4637737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1F497D"/>
            </a:solidFill>
            <a:prstDash val="solid"/>
          </a:ln>
        </p:spPr>
        <p:txBody>
          <a:bodyPr wrap="square" lIns="50400" tIns="100800" rIns="50400" bIns="50400" rtlCol="0" anchor="t" anchorCtr="0">
            <a:noAutofit/>
          </a:bodyPr>
          <a:lstStyle/>
          <a:p>
            <a:pPr marL="0" marR="0" lvl="0" indent="0" defTabSz="914290" eaLnBrk="1" fontAlgn="auto" latinLnBrk="0" hangingPunct="1">
              <a:lnSpc>
                <a:spcPts val="14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100" b="0" i="0" u="none" strike="noStrike" kern="0" cap="none" spc="-29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4238898" y="2969741"/>
            <a:ext cx="2700000" cy="4487859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1F497D"/>
            </a:solidFill>
            <a:prstDash val="solid"/>
          </a:ln>
        </p:spPr>
        <p:txBody>
          <a:bodyPr wrap="square" lIns="50400" tIns="100800" rIns="50400" bIns="50400" rtlCol="0" anchor="t" anchorCtr="0">
            <a:noAutofit/>
          </a:bodyPr>
          <a:lstStyle/>
          <a:p>
            <a:pPr marL="0" marR="0" lvl="0" indent="0" defTabSz="914290" eaLnBrk="1" fontAlgn="auto" latinLnBrk="0" hangingPunct="1">
              <a:lnSpc>
                <a:spcPts val="14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100" b="0" i="0" u="none" strike="noStrike" kern="0" cap="none" spc="-29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1439892" y="2959063"/>
            <a:ext cx="2700000" cy="4497807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1F497D"/>
            </a:solidFill>
            <a:prstDash val="solid"/>
          </a:ln>
        </p:spPr>
        <p:txBody>
          <a:bodyPr wrap="square" lIns="50400" tIns="100800" rIns="50400" bIns="50400" rtlCol="0" anchor="t" anchorCtr="0">
            <a:noAutofit/>
          </a:bodyPr>
          <a:lstStyle/>
          <a:p>
            <a:pPr marL="0" marR="0" lvl="0" indent="0" defTabSz="914290" eaLnBrk="1" fontAlgn="auto" latinLnBrk="0" hangingPunct="1">
              <a:lnSpc>
                <a:spcPts val="14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100" b="0" i="0" u="none" strike="noStrike" kern="0" cap="none" spc="-29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7" name="フリーフォーム 56"/>
          <p:cNvSpPr/>
          <p:nvPr/>
        </p:nvSpPr>
        <p:spPr>
          <a:xfrm>
            <a:off x="4751804" y="1478680"/>
            <a:ext cx="4558722" cy="753178"/>
          </a:xfrm>
          <a:custGeom>
            <a:avLst/>
            <a:gdLst>
              <a:gd name="connsiteX0" fmla="*/ 0 w 2603500"/>
              <a:gd name="connsiteY0" fmla="*/ 292100 h 292100"/>
              <a:gd name="connsiteX1" fmla="*/ 0 w 2603500"/>
              <a:gd name="connsiteY1" fmla="*/ 0 h 292100"/>
              <a:gd name="connsiteX2" fmla="*/ 2590800 w 2603500"/>
              <a:gd name="connsiteY2" fmla="*/ 0 h 292100"/>
              <a:gd name="connsiteX3" fmla="*/ 2590800 w 2603500"/>
              <a:gd name="connsiteY3" fmla="*/ 228600 h 292100"/>
              <a:gd name="connsiteX4" fmla="*/ 2603500 w 2603500"/>
              <a:gd name="connsiteY4" fmla="*/ 228600 h 292100"/>
              <a:gd name="connsiteX0" fmla="*/ 0 w 2590800"/>
              <a:gd name="connsiteY0" fmla="*/ 292100 h 292100"/>
              <a:gd name="connsiteX1" fmla="*/ 0 w 2590800"/>
              <a:gd name="connsiteY1" fmla="*/ 0 h 292100"/>
              <a:gd name="connsiteX2" fmla="*/ 2590800 w 2590800"/>
              <a:gd name="connsiteY2" fmla="*/ 0 h 292100"/>
              <a:gd name="connsiteX3" fmla="*/ 2590800 w 2590800"/>
              <a:gd name="connsiteY3" fmla="*/ 228600 h 292100"/>
              <a:gd name="connsiteX0" fmla="*/ 0 w 2590800"/>
              <a:gd name="connsiteY0" fmla="*/ 292100 h 292100"/>
              <a:gd name="connsiteX1" fmla="*/ 0 w 2590800"/>
              <a:gd name="connsiteY1" fmla="*/ 0 h 292100"/>
              <a:gd name="connsiteX2" fmla="*/ 2590800 w 2590800"/>
              <a:gd name="connsiteY2" fmla="*/ 0 h 292100"/>
              <a:gd name="connsiteX3" fmla="*/ 2590800 w 2590800"/>
              <a:gd name="connsiteY3" fmla="*/ 261458 h 29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0800" h="292100">
                <a:moveTo>
                  <a:pt x="0" y="292100"/>
                </a:moveTo>
                <a:lnTo>
                  <a:pt x="0" y="0"/>
                </a:lnTo>
                <a:lnTo>
                  <a:pt x="2590800" y="0"/>
                </a:lnTo>
                <a:lnTo>
                  <a:pt x="2590800" y="261458"/>
                </a:lnTo>
              </a:path>
            </a:pathLst>
          </a:custGeom>
          <a:noFill/>
          <a:ln w="19050" cap="flat" cmpd="sng" algn="ctr">
            <a:solidFill>
              <a:srgbClr val="4F81BD"/>
            </a:solidFill>
            <a:prstDash val="solid"/>
          </a:ln>
          <a:effectLst/>
        </p:spPr>
        <p:txBody>
          <a:bodyPr lIns="137425" tIns="68712" rIns="137425" bIns="68712" rtlCol="0" anchor="ctr"/>
          <a:lstStyle/>
          <a:p>
            <a:pPr marL="0" marR="0" lvl="0" indent="0" algn="ctr" defTabSz="9142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8" name="フリーフォーム 57"/>
          <p:cNvSpPr/>
          <p:nvPr/>
        </p:nvSpPr>
        <p:spPr>
          <a:xfrm>
            <a:off x="3173560" y="2247908"/>
            <a:ext cx="7563125" cy="298318"/>
          </a:xfrm>
          <a:custGeom>
            <a:avLst/>
            <a:gdLst>
              <a:gd name="connsiteX0" fmla="*/ 0 w 2603500"/>
              <a:gd name="connsiteY0" fmla="*/ 292100 h 292100"/>
              <a:gd name="connsiteX1" fmla="*/ 0 w 2603500"/>
              <a:gd name="connsiteY1" fmla="*/ 0 h 292100"/>
              <a:gd name="connsiteX2" fmla="*/ 2590800 w 2603500"/>
              <a:gd name="connsiteY2" fmla="*/ 0 h 292100"/>
              <a:gd name="connsiteX3" fmla="*/ 2590800 w 2603500"/>
              <a:gd name="connsiteY3" fmla="*/ 228600 h 292100"/>
              <a:gd name="connsiteX4" fmla="*/ 2603500 w 2603500"/>
              <a:gd name="connsiteY4" fmla="*/ 228600 h 292100"/>
              <a:gd name="connsiteX0" fmla="*/ 0 w 2590800"/>
              <a:gd name="connsiteY0" fmla="*/ 292100 h 292100"/>
              <a:gd name="connsiteX1" fmla="*/ 0 w 2590800"/>
              <a:gd name="connsiteY1" fmla="*/ 0 h 292100"/>
              <a:gd name="connsiteX2" fmla="*/ 2590800 w 2590800"/>
              <a:gd name="connsiteY2" fmla="*/ 0 h 292100"/>
              <a:gd name="connsiteX3" fmla="*/ 2590800 w 2590800"/>
              <a:gd name="connsiteY3" fmla="*/ 228600 h 292100"/>
              <a:gd name="connsiteX0" fmla="*/ 0 w 2590800"/>
              <a:gd name="connsiteY0" fmla="*/ 292100 h 292100"/>
              <a:gd name="connsiteX1" fmla="*/ 0 w 2590800"/>
              <a:gd name="connsiteY1" fmla="*/ 0 h 292100"/>
              <a:gd name="connsiteX2" fmla="*/ 2590800 w 2590800"/>
              <a:gd name="connsiteY2" fmla="*/ 0 h 292100"/>
              <a:gd name="connsiteX3" fmla="*/ 2590800 w 2590800"/>
              <a:gd name="connsiteY3" fmla="*/ 261458 h 29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0800" h="292100">
                <a:moveTo>
                  <a:pt x="0" y="292100"/>
                </a:moveTo>
                <a:lnTo>
                  <a:pt x="0" y="0"/>
                </a:lnTo>
                <a:lnTo>
                  <a:pt x="2590800" y="0"/>
                </a:lnTo>
                <a:lnTo>
                  <a:pt x="2590800" y="261458"/>
                </a:lnTo>
              </a:path>
            </a:pathLst>
          </a:custGeom>
          <a:noFill/>
          <a:ln w="19050" cap="flat" cmpd="sng" algn="ctr">
            <a:solidFill>
              <a:srgbClr val="4F81BD"/>
            </a:solidFill>
            <a:prstDash val="solid"/>
          </a:ln>
          <a:effectLst/>
        </p:spPr>
        <p:txBody>
          <a:bodyPr lIns="137425" tIns="68712" rIns="137425" bIns="68712" rtlCol="0" anchor="ctr"/>
          <a:lstStyle/>
          <a:p>
            <a:pPr marL="0" marR="0" lvl="0" indent="0" algn="ctr" defTabSz="9142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9" name="フリーフォーム 58"/>
          <p:cNvSpPr/>
          <p:nvPr/>
        </p:nvSpPr>
        <p:spPr>
          <a:xfrm>
            <a:off x="5640029" y="2253118"/>
            <a:ext cx="2474897" cy="246866"/>
          </a:xfrm>
          <a:custGeom>
            <a:avLst/>
            <a:gdLst>
              <a:gd name="connsiteX0" fmla="*/ 0 w 2603500"/>
              <a:gd name="connsiteY0" fmla="*/ 292100 h 292100"/>
              <a:gd name="connsiteX1" fmla="*/ 0 w 2603500"/>
              <a:gd name="connsiteY1" fmla="*/ 0 h 292100"/>
              <a:gd name="connsiteX2" fmla="*/ 2590800 w 2603500"/>
              <a:gd name="connsiteY2" fmla="*/ 0 h 292100"/>
              <a:gd name="connsiteX3" fmla="*/ 2590800 w 2603500"/>
              <a:gd name="connsiteY3" fmla="*/ 228600 h 292100"/>
              <a:gd name="connsiteX4" fmla="*/ 2603500 w 2603500"/>
              <a:gd name="connsiteY4" fmla="*/ 228600 h 292100"/>
              <a:gd name="connsiteX0" fmla="*/ 0 w 2590800"/>
              <a:gd name="connsiteY0" fmla="*/ 292100 h 292100"/>
              <a:gd name="connsiteX1" fmla="*/ 0 w 2590800"/>
              <a:gd name="connsiteY1" fmla="*/ 0 h 292100"/>
              <a:gd name="connsiteX2" fmla="*/ 2590800 w 2590800"/>
              <a:gd name="connsiteY2" fmla="*/ 0 h 292100"/>
              <a:gd name="connsiteX3" fmla="*/ 2590800 w 2590800"/>
              <a:gd name="connsiteY3" fmla="*/ 228600 h 292100"/>
              <a:gd name="connsiteX0" fmla="*/ 0 w 2590800"/>
              <a:gd name="connsiteY0" fmla="*/ 292100 h 292100"/>
              <a:gd name="connsiteX1" fmla="*/ 0 w 2590800"/>
              <a:gd name="connsiteY1" fmla="*/ 0 h 292100"/>
              <a:gd name="connsiteX2" fmla="*/ 2590800 w 2590800"/>
              <a:gd name="connsiteY2" fmla="*/ 0 h 292100"/>
              <a:gd name="connsiteX3" fmla="*/ 2590800 w 2590800"/>
              <a:gd name="connsiteY3" fmla="*/ 261458 h 29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0800" h="292100">
                <a:moveTo>
                  <a:pt x="0" y="292100"/>
                </a:moveTo>
                <a:lnTo>
                  <a:pt x="0" y="0"/>
                </a:lnTo>
                <a:lnTo>
                  <a:pt x="2590800" y="0"/>
                </a:lnTo>
                <a:lnTo>
                  <a:pt x="2590800" y="261458"/>
                </a:lnTo>
              </a:path>
            </a:pathLst>
          </a:custGeom>
          <a:noFill/>
          <a:ln w="19050" cap="flat" cmpd="sng" algn="ctr">
            <a:solidFill>
              <a:srgbClr val="4F81BD"/>
            </a:solidFill>
            <a:prstDash val="solid"/>
          </a:ln>
          <a:effectLst/>
        </p:spPr>
        <p:txBody>
          <a:bodyPr lIns="137425" tIns="68712" rIns="137425" bIns="68712" rtlCol="0" anchor="ctr"/>
          <a:lstStyle/>
          <a:p>
            <a:pPr marL="0" marR="0" lvl="0" indent="0" algn="ctr" defTabSz="9142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60" name="直線コネクタ 59"/>
          <p:cNvCxnSpPr/>
          <p:nvPr/>
        </p:nvCxnSpPr>
        <p:spPr>
          <a:xfrm flipH="1">
            <a:off x="9310526" y="2032289"/>
            <a:ext cx="350" cy="203350"/>
          </a:xfrm>
          <a:prstGeom prst="line">
            <a:avLst/>
          </a:prstGeom>
          <a:noFill/>
          <a:ln w="19050" cap="flat" cmpd="sng" algn="ctr">
            <a:solidFill>
              <a:srgbClr val="4F81BD"/>
            </a:solidFill>
            <a:prstDash val="solid"/>
            <a:headEnd type="oval" w="med" len="med"/>
          </a:ln>
          <a:effectLst/>
        </p:spPr>
      </p:cxnSp>
      <p:sp>
        <p:nvSpPr>
          <p:cNvPr id="61" name="角丸四角形 60"/>
          <p:cNvSpPr/>
          <p:nvPr/>
        </p:nvSpPr>
        <p:spPr>
          <a:xfrm>
            <a:off x="4231754" y="2343666"/>
            <a:ext cx="2700000" cy="535528"/>
          </a:xfrm>
          <a:prstGeom prst="roundRect">
            <a:avLst>
              <a:gd name="adj" fmla="val 7429"/>
            </a:avLst>
          </a:prstGeom>
          <a:solidFill>
            <a:srgbClr val="F79646">
              <a:lumMod val="75000"/>
            </a:srgb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0" tIns="45714" rIns="0" bIns="45714" rtlCol="0" anchor="ctr"/>
          <a:lstStyle/>
          <a:p>
            <a:pPr marL="0" marR="0" lvl="0" indent="0" algn="ctr" defTabSz="914290" eaLnBrk="1" fontAlgn="auto" latinLnBrk="0" hangingPunct="1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都市の魅力を育む</a:t>
            </a:r>
          </a:p>
        </p:txBody>
      </p:sp>
      <p:sp>
        <p:nvSpPr>
          <p:cNvPr id="62" name="角丸四角形 61"/>
          <p:cNvSpPr/>
          <p:nvPr/>
        </p:nvSpPr>
        <p:spPr>
          <a:xfrm>
            <a:off x="1429930" y="2343665"/>
            <a:ext cx="2700000" cy="536400"/>
          </a:xfrm>
          <a:prstGeom prst="roundRect">
            <a:avLst>
              <a:gd name="adj" fmla="val 7429"/>
            </a:avLst>
          </a:prstGeom>
          <a:solidFill>
            <a:srgbClr val="F79646">
              <a:lumMod val="75000"/>
            </a:srgb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1430" tIns="45714" rIns="91430" bIns="45714" rtlCol="0" anchor="ctr"/>
          <a:lstStyle/>
          <a:p>
            <a:pPr marL="0" marR="0" lvl="0" indent="0" algn="ctr" defTabSz="9142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0" cap="none" spc="-56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くらしの質を高める</a:t>
            </a:r>
            <a:endParaRPr kumimoji="1" lang="en-US" altLang="ja-JP" sz="1400" b="1" i="0" u="none" strike="noStrike" kern="0" cap="none" spc="-56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7048849" y="2343666"/>
            <a:ext cx="2700000" cy="536400"/>
          </a:xfrm>
          <a:prstGeom prst="roundRect">
            <a:avLst>
              <a:gd name="adj" fmla="val 7429"/>
            </a:avLst>
          </a:prstGeom>
          <a:solidFill>
            <a:srgbClr val="F79646">
              <a:lumMod val="75000"/>
            </a:srgb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1430" tIns="45714" rIns="91430" bIns="45714" rtlCol="0" anchor="ctr"/>
          <a:lstStyle/>
          <a:p>
            <a:pPr marL="0" marR="0" lvl="0" indent="0" algn="ctr" defTabSz="914290" eaLnBrk="1" fontAlgn="auto" latinLnBrk="0" hangingPunct="1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安全を支える</a:t>
            </a:r>
          </a:p>
        </p:txBody>
      </p:sp>
      <p:sp>
        <p:nvSpPr>
          <p:cNvPr id="64" name="角丸四角形 63"/>
          <p:cNvSpPr/>
          <p:nvPr/>
        </p:nvSpPr>
        <p:spPr>
          <a:xfrm>
            <a:off x="9846746" y="2343667"/>
            <a:ext cx="2700000" cy="536400"/>
          </a:xfrm>
          <a:prstGeom prst="roundRect">
            <a:avLst>
              <a:gd name="adj" fmla="val 7429"/>
            </a:avLst>
          </a:prstGeom>
          <a:solidFill>
            <a:srgbClr val="F79646">
              <a:lumMod val="75000"/>
            </a:srgb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50400" tIns="45714" rIns="50400" bIns="45714" rtlCol="0" anchor="ctr"/>
          <a:lstStyle/>
          <a:p>
            <a:pPr marL="0" marR="0" lvl="0" indent="0" algn="ctr" defTabSz="914290" eaLnBrk="1" fontAlgn="auto" latinLnBrk="0" hangingPunct="1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安心のくらしをつくる</a:t>
            </a:r>
            <a:endParaRPr kumimoji="1" lang="en-US" altLang="ja-JP" sz="14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7082931" y="1567617"/>
            <a:ext cx="3715027" cy="535911"/>
          </a:xfrm>
          <a:prstGeom prst="roundRect">
            <a:avLst>
              <a:gd name="adj" fmla="val 7429"/>
            </a:avLst>
          </a:prstGeom>
          <a:gradFill rotWithShape="1">
            <a:gsLst>
              <a:gs pos="0">
                <a:srgbClr val="FFC000"/>
              </a:gs>
              <a:gs pos="80000">
                <a:srgbClr val="F79646">
                  <a:lumMod val="40000"/>
                  <a:lumOff val="60000"/>
                </a:srgbClr>
              </a:gs>
              <a:gs pos="100000">
                <a:srgbClr val="F79646">
                  <a:lumMod val="7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114300" dir="30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1430" tIns="45714" rIns="91430" bIns="45714" rtlCol="0" anchor="ctr"/>
          <a:lstStyle/>
          <a:p>
            <a:pPr marL="0" marR="0" lvl="0" indent="0" algn="ctr" defTabSz="914290" eaLnBrk="1" fontAlgn="auto" latinLnBrk="0" hangingPunct="1">
              <a:lnSpc>
                <a:spcPts val="19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安全・安心にくらすことができる住まいと都市</a:t>
            </a:r>
          </a:p>
        </p:txBody>
      </p:sp>
      <p:sp>
        <p:nvSpPr>
          <p:cNvPr id="66" name="角丸四角形 65"/>
          <p:cNvSpPr/>
          <p:nvPr/>
        </p:nvSpPr>
        <p:spPr>
          <a:xfrm>
            <a:off x="3173560" y="1568218"/>
            <a:ext cx="3418769" cy="522939"/>
          </a:xfrm>
          <a:prstGeom prst="roundRect">
            <a:avLst>
              <a:gd name="adj" fmla="val 7429"/>
            </a:avLst>
          </a:prstGeom>
          <a:gradFill rotWithShape="1">
            <a:gsLst>
              <a:gs pos="0">
                <a:srgbClr val="FFC000"/>
              </a:gs>
              <a:gs pos="80000">
                <a:srgbClr val="F79646">
                  <a:lumMod val="40000"/>
                  <a:lumOff val="60000"/>
                </a:srgbClr>
              </a:gs>
              <a:gs pos="100000">
                <a:srgbClr val="F79646">
                  <a:lumMod val="7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114300" dir="30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1430" tIns="45714" rIns="91430" bIns="45714" rtlCol="0" anchor="ctr"/>
          <a:lstStyle/>
          <a:p>
            <a:pPr marL="0" marR="0" lvl="0" indent="0" algn="ctr" defTabSz="914290" eaLnBrk="1" fontAlgn="auto" latinLnBrk="0" hangingPunct="1">
              <a:lnSpc>
                <a:spcPts val="19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活力と魅力あふれる住まいと都市</a:t>
            </a:r>
          </a:p>
        </p:txBody>
      </p:sp>
      <p:sp>
        <p:nvSpPr>
          <p:cNvPr id="67" name="Rectangle 2"/>
          <p:cNvSpPr>
            <a:spLocks noChangeArrowheads="1"/>
          </p:cNvSpPr>
          <p:nvPr/>
        </p:nvSpPr>
        <p:spPr bwMode="auto">
          <a:xfrm>
            <a:off x="264290" y="1478750"/>
            <a:ext cx="914942" cy="1406842"/>
          </a:xfrm>
          <a:prstGeom prst="roundRect">
            <a:avLst/>
          </a:prstGeom>
          <a:solidFill>
            <a:srgbClr val="00B0F0"/>
          </a:solidFill>
          <a:ln w="9525">
            <a:solidFill>
              <a:srgbClr val="1F497D"/>
            </a:solidFill>
            <a:prstDash val="solid"/>
            <a:miter lim="800000"/>
            <a:headEnd/>
            <a:tailEnd/>
          </a:ln>
          <a:extLst/>
        </p:spPr>
        <p:txBody>
          <a:bodyPr vert="horz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marL="0" marR="0" lvl="0" indent="0" algn="ctr" defTabSz="91429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00125" algn="l"/>
              </a:tabLst>
              <a:defRPr/>
            </a:pPr>
            <a:r>
              <a:rPr kumimoji="1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政策</a:t>
            </a:r>
            <a:r>
              <a:rPr kumimoji="1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及び</a:t>
            </a:r>
            <a:endParaRPr kumimoji="1" lang="en-US" altLang="ja-JP" sz="14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  <a:sym typeface="Wingdings 2"/>
            </a:endParaRPr>
          </a:p>
          <a:p>
            <a:pPr marL="0" marR="0" lvl="0" indent="0" algn="ctr" defTabSz="91429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00125" algn="l"/>
              </a:tabLst>
              <a:defRPr/>
            </a:pPr>
            <a:r>
              <a:rPr kumimoji="1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施策の</a:t>
            </a:r>
            <a:endParaRPr kumimoji="1" lang="en-US" altLang="ja-JP" sz="14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  <a:sym typeface="Wingdings 2"/>
            </a:endParaRPr>
          </a:p>
          <a:p>
            <a:pPr marL="0" marR="0" lvl="0" indent="0" algn="ctr" defTabSz="91429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00125" algn="l"/>
              </a:tabLst>
              <a:defRPr/>
            </a:pPr>
            <a:r>
              <a:rPr kumimoji="1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方向性</a:t>
            </a:r>
            <a:endParaRPr kumimoji="1" lang="en-US" altLang="ja-JP" sz="1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1441162" y="3779083"/>
            <a:ext cx="2705062" cy="3499295"/>
          </a:xfrm>
          <a:prstGeom prst="rect">
            <a:avLst/>
          </a:prstGeom>
          <a:noFill/>
          <a:ln w="9525">
            <a:noFill/>
            <a:prstDash val="solid"/>
          </a:ln>
        </p:spPr>
        <p:txBody>
          <a:bodyPr wrap="square" lIns="50400" tIns="0" rIns="50400" bIns="0" rtlCol="0" anchor="t" anchorCtr="0">
            <a:noAutofit/>
          </a:bodyPr>
          <a:lstStyle/>
          <a:p>
            <a:pPr defTabSz="914290"/>
            <a:r>
              <a:rPr kumimoji="1" lang="ja-JP" altLang="en-US" sz="1300" b="1" spc="-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kumimoji="1" lang="ja-JP" altLang="en-US" sz="1300" b="1" spc="-6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新たなライフスタイルを支える</a:t>
            </a:r>
            <a:endParaRPr kumimoji="1" lang="en-US" altLang="ja-JP" sz="1300" b="1" spc="-6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14290"/>
            <a:r>
              <a:rPr kumimoji="1" lang="en-US" altLang="ja-JP" sz="1300" b="1" spc="-6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1300" b="1" spc="-6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                 </a:t>
            </a:r>
            <a:r>
              <a:rPr kumimoji="1" lang="ja-JP" altLang="en-US" sz="1300" b="1" spc="-6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身近なまちづくり</a:t>
            </a:r>
            <a:r>
              <a:rPr kumimoji="1" lang="ja-JP" altLang="en-US" sz="1100" spc="-60" dirty="0" smtClean="0">
                <a:solidFill>
                  <a:prstClr val="black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</a:t>
            </a:r>
            <a:endParaRPr kumimoji="1" lang="en-US" altLang="ja-JP" sz="1100" spc="-6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/>
            <a:endParaRPr lang="en-US" altLang="ja-JP" sz="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/>
            <a:r>
              <a:rPr lang="ja-JP" altLang="en-US" sz="1100" dirty="0" smtClean="0"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1100" u="heavy" dirty="0"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</a:t>
            </a:r>
            <a:r>
              <a:rPr lang="ja-JP" altLang="en-US" sz="1100" u="heavy" spc="-40" dirty="0" smtClean="0"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スマートシティ等による個性のある</a:t>
            </a:r>
            <a:endParaRPr lang="en-US" altLang="ja-JP" sz="1100" u="heavy" spc="-40" dirty="0" smtClean="0">
              <a:uFill>
                <a:solidFill>
                  <a:srgbClr val="00B0F0"/>
                </a:solidFill>
              </a:u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/>
            <a:r>
              <a:rPr lang="en-US" altLang="ja-JP" sz="1100" spc="-40" dirty="0"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100" spc="-40" dirty="0" smtClean="0"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       </a:t>
            </a:r>
            <a:r>
              <a:rPr lang="ja-JP" altLang="en-US" sz="1100" u="heavy" spc="-40" dirty="0" smtClean="0"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まちづくりの推進</a:t>
            </a:r>
            <a:r>
              <a:rPr lang="en-US" altLang="ja-JP" sz="1100" spc="-40" dirty="0" smtClean="0"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100" spc="-40" dirty="0" smtClean="0"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重点取組</a:t>
            </a:r>
            <a:r>
              <a:rPr lang="en-US" altLang="ja-JP" sz="1100" spc="-40" dirty="0" smtClean="0"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marL="85725" indent="-85725"/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・ 郊外住宅地（ニュータウン）の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/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                   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再生、活性化</a:t>
            </a:r>
            <a:endParaRPr kumimoji="1"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 defTabSz="914290"/>
            <a:endParaRPr kumimoji="1" lang="en-US" altLang="ja-JP" sz="5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 defTabSz="914290"/>
            <a:r>
              <a:rPr kumimoji="1"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○健康でいきいきとくらせる</a:t>
            </a:r>
            <a:endParaRPr kumimoji="1"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 defTabSz="914290"/>
            <a:r>
              <a:rPr kumimoji="1"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住まい・まちづくり</a:t>
            </a:r>
            <a:endParaRPr kumimoji="1"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・  新た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な日常に対応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した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質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の高い住まいの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普及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重点取組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1100" u="heavy" dirty="0" smtClean="0"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②建築物</a:t>
            </a:r>
            <a:r>
              <a:rPr lang="ja-JP" altLang="en-US" sz="1100" u="heavy" dirty="0"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の省エネルギー化の推進</a:t>
            </a:r>
            <a:endParaRPr lang="en-US" altLang="ja-JP" sz="1100" u="heavy" dirty="0">
              <a:uFill>
                <a:solidFill>
                  <a:srgbClr val="00B0F0"/>
                </a:solidFill>
              </a:u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・  みどり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あふれる居住空間の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形成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5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kumimoji="1" lang="ja-JP" altLang="en-US" sz="1300" b="1" spc="-4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多様なニーズに対応した</a:t>
            </a:r>
            <a:endParaRPr kumimoji="1" lang="en-US" altLang="ja-JP" sz="1300" b="1" spc="-4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en-US" altLang="ja-JP" sz="1300" b="1" spc="-4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1300" b="1" spc="-4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           </a:t>
            </a:r>
            <a:r>
              <a:rPr kumimoji="1" lang="ja-JP" altLang="en-US" sz="1300" b="1" spc="-4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良質なストック形成</a:t>
            </a:r>
            <a:endParaRPr kumimoji="1" lang="en-US" altLang="ja-JP" sz="1300" b="1" spc="-4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300" spc="-4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100" spc="-4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kumimoji="1" lang="ja-JP" altLang="en-US" sz="1100" u="heavy" spc="-40" dirty="0" smtClean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③空家</a:t>
            </a:r>
            <a:r>
              <a:rPr kumimoji="1" lang="ja-JP" altLang="en-US" sz="1100" u="heavy" spc="-40" dirty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等を活用したまちづくりの</a:t>
            </a:r>
            <a:r>
              <a:rPr kumimoji="1" lang="ja-JP" altLang="en-US" sz="1100" u="heavy" spc="-40" dirty="0" smtClean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</a:t>
            </a:r>
            <a:endParaRPr kumimoji="1" lang="en-US" altLang="ja-JP" sz="1100" u="heavy" spc="-40" dirty="0" smtClean="0">
              <a:solidFill>
                <a:prstClr val="black"/>
              </a:solidFill>
              <a:uFill>
                <a:solidFill>
                  <a:srgbClr val="00B0F0"/>
                </a:solidFill>
              </a:u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en-US" altLang="ja-JP" sz="1100" spc="-4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1100" spc="-4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                           【</a:t>
            </a:r>
            <a:r>
              <a:rPr kumimoji="1" lang="ja-JP" altLang="en-US" sz="1100" spc="-4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重点取組</a:t>
            </a:r>
            <a:r>
              <a:rPr kumimoji="1" lang="en-US" altLang="ja-JP" sz="1100" spc="-4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r>
              <a:rPr kumimoji="1" lang="ja-JP" altLang="en-US" sz="1100" spc="-4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kumimoji="1" lang="ja-JP" altLang="en-US" sz="1100" u="heavy" spc="-40" dirty="0" smtClean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④分譲</a:t>
            </a:r>
            <a:r>
              <a:rPr kumimoji="1" lang="ja-JP" altLang="en-US" sz="1100" u="heavy" spc="-40" dirty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マンションの管理適正化・再生</a:t>
            </a:r>
            <a:r>
              <a:rPr kumimoji="1" lang="ja-JP" altLang="en-US" sz="1100" u="heavy" spc="-40" dirty="0" smtClean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</a:t>
            </a:r>
            <a:endParaRPr kumimoji="1" lang="en-US" altLang="ja-JP" sz="1100" u="heavy" spc="-40" dirty="0" smtClean="0">
              <a:solidFill>
                <a:prstClr val="black"/>
              </a:solidFill>
              <a:uFill>
                <a:solidFill>
                  <a:srgbClr val="00B0F0"/>
                </a:solidFill>
              </a:u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en-US" altLang="ja-JP" sz="1100" spc="-4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1100" spc="-4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                           【</a:t>
            </a:r>
            <a:r>
              <a:rPr kumimoji="1" lang="ja-JP" altLang="en-US" sz="1100" spc="-4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重点取組</a:t>
            </a:r>
            <a:r>
              <a:rPr kumimoji="1" lang="en-US" altLang="ja-JP" sz="1100" spc="-4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endParaRPr kumimoji="1" lang="en-US" altLang="ja-JP" sz="1100" spc="-4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2" name="Rectangle 2"/>
          <p:cNvSpPr>
            <a:spLocks noChangeArrowheads="1"/>
          </p:cNvSpPr>
          <p:nvPr/>
        </p:nvSpPr>
        <p:spPr bwMode="auto">
          <a:xfrm>
            <a:off x="258386" y="3706410"/>
            <a:ext cx="947230" cy="3749438"/>
          </a:xfrm>
          <a:prstGeom prst="roundRect">
            <a:avLst/>
          </a:prstGeom>
          <a:solidFill>
            <a:srgbClr val="00B0F0"/>
          </a:solidFill>
          <a:ln w="9525">
            <a:solidFill>
              <a:srgbClr val="1F497D"/>
            </a:solidFill>
            <a:miter lim="800000"/>
            <a:headEnd/>
            <a:tailEnd/>
          </a:ln>
          <a:extLst/>
        </p:spPr>
        <p:txBody>
          <a:bodyPr vert="horz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marL="0" marR="0" lvl="0" indent="0" algn="ctr" defTabSz="91429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基本目標</a:t>
            </a:r>
            <a:r>
              <a:rPr kumimoji="1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の実現に</a:t>
            </a:r>
            <a:endParaRPr kumimoji="1" lang="en-US" altLang="ja-JP" sz="14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  <a:sym typeface="Wingdings 2"/>
            </a:endParaRPr>
          </a:p>
          <a:p>
            <a:pPr marL="0" marR="0" lvl="0" indent="0" algn="ctr" defTabSz="91429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向けた</a:t>
            </a:r>
            <a:endParaRPr kumimoji="1" lang="en-US" altLang="ja-JP" sz="14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  <a:sym typeface="Wingdings 2"/>
            </a:endParaRPr>
          </a:p>
          <a:p>
            <a:pPr marL="0" marR="0" lvl="0" indent="0" algn="ctr" defTabSz="91429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施策の</a:t>
            </a:r>
            <a:endParaRPr kumimoji="1" lang="en-US" altLang="ja-JP" sz="14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  <a:sym typeface="Wingdings 2"/>
            </a:endParaRPr>
          </a:p>
          <a:p>
            <a:pPr marL="0" marR="0" lvl="0" indent="0" algn="ctr" defTabSz="91429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方向性</a:t>
            </a:r>
            <a:endParaRPr kumimoji="1" lang="en-US" altLang="ja-JP" sz="1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73" name="角丸四角形 72"/>
          <p:cNvSpPr/>
          <p:nvPr/>
        </p:nvSpPr>
        <p:spPr>
          <a:xfrm>
            <a:off x="1440682" y="2886220"/>
            <a:ext cx="11104772" cy="753117"/>
          </a:xfrm>
          <a:prstGeom prst="roundRect">
            <a:avLst>
              <a:gd name="adj" fmla="val 6605"/>
            </a:avLst>
          </a:prstGeom>
          <a:solidFill>
            <a:sysClr val="window" lastClr="FFFFFF"/>
          </a:solidFill>
          <a:ln w="190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ot="0" spcFirstLastPara="0" vert="horz" wrap="square" lIns="91430" tIns="50400" rIns="9143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290" eaLnBrk="1" fontAlgn="auto" latinLnBrk="0" hangingPunct="1">
              <a:lnSpc>
                <a:spcPts val="15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4" name="円/楕円 320"/>
          <p:cNvSpPr/>
          <p:nvPr/>
        </p:nvSpPr>
        <p:spPr>
          <a:xfrm rot="5400000">
            <a:off x="4098662" y="2100545"/>
            <a:ext cx="342899" cy="2563272"/>
          </a:xfrm>
          <a:prstGeom prst="ellipse">
            <a:avLst/>
          </a:prstGeom>
          <a:solidFill>
            <a:srgbClr val="F79646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2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5" name="角丸四角形 74"/>
          <p:cNvSpPr/>
          <p:nvPr/>
        </p:nvSpPr>
        <p:spPr>
          <a:xfrm>
            <a:off x="3367708" y="3329362"/>
            <a:ext cx="2941732" cy="496114"/>
          </a:xfrm>
          <a:prstGeom prst="roundRect">
            <a:avLst>
              <a:gd name="adj" fmla="val 7429"/>
            </a:avLst>
          </a:prstGeom>
          <a:noFill/>
          <a:ln w="25400" cap="flat" cmpd="sng" algn="ctr">
            <a:noFill/>
            <a:prstDash val="solid"/>
          </a:ln>
          <a:effectLst/>
        </p:spPr>
        <p:txBody>
          <a:bodyPr lIns="65307" tIns="32653" rIns="65307" bIns="32653" rtlCol="0" anchor="ctr"/>
          <a:lstStyle/>
          <a:p>
            <a:pPr marL="0" marR="0" lvl="0" indent="0" algn="ctr" defTabSz="9142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5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6" name="円/楕円 322"/>
          <p:cNvSpPr/>
          <p:nvPr/>
        </p:nvSpPr>
        <p:spPr>
          <a:xfrm rot="5400000">
            <a:off x="7046274" y="2004598"/>
            <a:ext cx="331694" cy="2755162"/>
          </a:xfrm>
          <a:prstGeom prst="ellipse">
            <a:avLst/>
          </a:prstGeom>
          <a:solidFill>
            <a:srgbClr val="F79646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2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7" name="角丸四角形 76"/>
          <p:cNvSpPr/>
          <p:nvPr/>
        </p:nvSpPr>
        <p:spPr>
          <a:xfrm>
            <a:off x="5851791" y="3245066"/>
            <a:ext cx="2941732" cy="274229"/>
          </a:xfrm>
          <a:prstGeom prst="roundRect">
            <a:avLst>
              <a:gd name="adj" fmla="val 7429"/>
            </a:avLst>
          </a:prstGeom>
          <a:noFill/>
          <a:ln w="25400" cap="flat" cmpd="sng" algn="ctr">
            <a:noFill/>
            <a:prstDash val="solid"/>
          </a:ln>
          <a:effectLst/>
        </p:spPr>
        <p:txBody>
          <a:bodyPr lIns="65307" tIns="32653" rIns="65307" bIns="32653" rtlCol="0" anchor="ctr"/>
          <a:lstStyle/>
          <a:p>
            <a:pPr marL="0" marR="0" lvl="0" indent="0" algn="ctr" defTabSz="9142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共創（コ・クリエーション）</a:t>
            </a:r>
          </a:p>
        </p:txBody>
      </p:sp>
      <p:sp>
        <p:nvSpPr>
          <p:cNvPr id="78" name="円/楕円 324"/>
          <p:cNvSpPr/>
          <p:nvPr/>
        </p:nvSpPr>
        <p:spPr>
          <a:xfrm rot="5400000">
            <a:off x="10026829" y="2012079"/>
            <a:ext cx="331694" cy="2740203"/>
          </a:xfrm>
          <a:prstGeom prst="ellipse">
            <a:avLst/>
          </a:prstGeom>
          <a:solidFill>
            <a:srgbClr val="F79646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2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9" name="角丸四角形 78"/>
          <p:cNvSpPr/>
          <p:nvPr/>
        </p:nvSpPr>
        <p:spPr>
          <a:xfrm>
            <a:off x="8822575" y="3245066"/>
            <a:ext cx="2867905" cy="274231"/>
          </a:xfrm>
          <a:prstGeom prst="roundRect">
            <a:avLst>
              <a:gd name="adj" fmla="val 7429"/>
            </a:avLst>
          </a:prstGeom>
          <a:noFill/>
          <a:ln w="25400" cap="flat" cmpd="sng" algn="ctr">
            <a:noFill/>
            <a:prstDash val="solid"/>
          </a:ln>
          <a:effectLst/>
        </p:spPr>
        <p:txBody>
          <a:bodyPr lIns="65307" tIns="32653" rIns="65307" bIns="32653" rtlCol="0" anchor="ctr"/>
          <a:lstStyle/>
          <a:p>
            <a:pPr marL="0" marR="0" lvl="0" indent="0" algn="ctr" defTabSz="9142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資源の活用（リソース）</a:t>
            </a:r>
          </a:p>
        </p:txBody>
      </p:sp>
      <p:sp>
        <p:nvSpPr>
          <p:cNvPr id="80" name="角丸四角形 79"/>
          <p:cNvSpPr/>
          <p:nvPr/>
        </p:nvSpPr>
        <p:spPr>
          <a:xfrm>
            <a:off x="2545616" y="2951788"/>
            <a:ext cx="9144311" cy="28800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rot="0" spcFirstLastPara="0" vert="horz" wrap="square" lIns="91430" tIns="0" rIns="9143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24460" marR="0" lvl="0" indent="-124460" algn="ctr" defTabSz="91429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好循環を生み出すため、３つの視点を踏まえた様々な施策を構築・推進</a:t>
            </a:r>
            <a:endParaRPr kumimoji="1" lang="en-US" altLang="ja-JP" sz="1400" b="1" i="0" u="none" strike="noStrike" kern="1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1" name="Rectangle 2"/>
          <p:cNvSpPr>
            <a:spLocks noChangeArrowheads="1"/>
          </p:cNvSpPr>
          <p:nvPr/>
        </p:nvSpPr>
        <p:spPr bwMode="auto">
          <a:xfrm>
            <a:off x="258386" y="734977"/>
            <a:ext cx="897162" cy="591291"/>
          </a:xfrm>
          <a:prstGeom prst="roundRect">
            <a:avLst/>
          </a:prstGeom>
          <a:solidFill>
            <a:srgbClr val="00B0F0"/>
          </a:solidFill>
          <a:ln w="9525">
            <a:solidFill>
              <a:srgbClr val="1F497D"/>
            </a:solidFill>
            <a:miter lim="800000"/>
            <a:headEnd/>
            <a:tailEnd/>
          </a:ln>
          <a:extLst/>
        </p:spPr>
        <p:txBody>
          <a:bodyPr vert="horz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marL="0" marR="0" lvl="0" indent="0" algn="ctr" defTabSz="91429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基本目標</a:t>
            </a:r>
            <a:endParaRPr kumimoji="1" lang="en-US" altLang="ja-JP" sz="1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82" name="角丸四角形 81"/>
          <p:cNvSpPr/>
          <p:nvPr/>
        </p:nvSpPr>
        <p:spPr>
          <a:xfrm>
            <a:off x="2886953" y="3245067"/>
            <a:ext cx="2941732" cy="274229"/>
          </a:xfrm>
          <a:prstGeom prst="roundRect">
            <a:avLst>
              <a:gd name="adj" fmla="val 7429"/>
            </a:avLst>
          </a:prstGeom>
          <a:noFill/>
          <a:ln w="25400" cap="flat" cmpd="sng" algn="ctr">
            <a:noFill/>
            <a:prstDash val="solid"/>
          </a:ln>
          <a:effectLst/>
        </p:spPr>
        <p:txBody>
          <a:bodyPr lIns="65307" tIns="32653" rIns="65307" bIns="32653" rtlCol="0" anchor="ctr"/>
          <a:lstStyle/>
          <a:p>
            <a:pPr marL="0" marR="0" lvl="0" indent="0" algn="ctr" defTabSz="9142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多様性（ダイバーシティ）</a:t>
            </a:r>
            <a:endParaRPr kumimoji="1" lang="en-US" altLang="ja-JP" sz="12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3" name="下カーブ矢印 82"/>
          <p:cNvSpPr/>
          <p:nvPr/>
        </p:nvSpPr>
        <p:spPr>
          <a:xfrm>
            <a:off x="6523078" y="1561622"/>
            <a:ext cx="678823" cy="252031"/>
          </a:xfrm>
          <a:prstGeom prst="curvedDownArrow">
            <a:avLst>
              <a:gd name="adj1" fmla="val 25000"/>
              <a:gd name="adj2" fmla="val 50000"/>
              <a:gd name="adj3" fmla="val 43521"/>
            </a:avLst>
          </a:prstGeom>
          <a:solidFill>
            <a:srgbClr val="FF3399"/>
          </a:solidFill>
          <a:ln w="25400" cap="flat" cmpd="sng" algn="ctr">
            <a:noFill/>
            <a:prstDash val="solid"/>
          </a:ln>
          <a:effectLst/>
        </p:spPr>
        <p:txBody>
          <a:bodyPr lIns="128016" tIns="64008" rIns="128016" bIns="64008" rtlCol="0" anchor="ctr"/>
          <a:lstStyle/>
          <a:p>
            <a:pPr marL="0" marR="0" lvl="0" indent="0" algn="ctr" defTabSz="9142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4" name="下カーブ矢印 83"/>
          <p:cNvSpPr/>
          <p:nvPr/>
        </p:nvSpPr>
        <p:spPr>
          <a:xfrm flipH="1" flipV="1">
            <a:off x="6481081" y="1926705"/>
            <a:ext cx="678823" cy="252031"/>
          </a:xfrm>
          <a:prstGeom prst="curvedDownArrow">
            <a:avLst>
              <a:gd name="adj1" fmla="val 25000"/>
              <a:gd name="adj2" fmla="val 50000"/>
              <a:gd name="adj3" fmla="val 43521"/>
            </a:avLst>
          </a:prstGeom>
          <a:solidFill>
            <a:srgbClr val="FF3399"/>
          </a:solidFill>
          <a:ln w="25400" cap="flat" cmpd="sng" algn="ctr">
            <a:noFill/>
            <a:prstDash val="solid"/>
          </a:ln>
          <a:effectLst/>
        </p:spPr>
        <p:txBody>
          <a:bodyPr lIns="128016" tIns="64008" rIns="128016" bIns="64008" rtlCol="0" anchor="ctr"/>
          <a:lstStyle/>
          <a:p>
            <a:pPr marL="0" marR="0" lvl="0" indent="0" algn="ctr" defTabSz="9142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6365038" y="1759066"/>
            <a:ext cx="931669" cy="18736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 defTabSz="914290"/>
            <a:r>
              <a:rPr kumimoji="1" lang="ja-JP" altLang="en-US" sz="1400" b="1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好循環</a:t>
            </a:r>
            <a:endParaRPr kumimoji="1" lang="en-US" altLang="ja-JP" sz="1400" b="1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86" name="正方形/長方形 85"/>
          <p:cNvSpPr>
            <a:spLocks/>
          </p:cNvSpPr>
          <p:nvPr/>
        </p:nvSpPr>
        <p:spPr>
          <a:xfrm>
            <a:off x="1439893" y="769867"/>
            <a:ext cx="11198280" cy="586580"/>
          </a:xfrm>
          <a:prstGeom prst="rect">
            <a:avLst/>
          </a:prstGeom>
          <a:solidFill>
            <a:srgbClr val="92D050"/>
          </a:solidFill>
          <a:ln w="9525" cap="flat" cmpd="dbl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2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00" cap="none" spc="-15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Meiryo UI"/>
                <a:cs typeface="Times New Roman"/>
              </a:rPr>
              <a:t>多様な人々がいきいきとくらし、誰もが住みたい、訪れたいと感じる、居住魅力あふれる都市の実現</a:t>
            </a:r>
            <a:endParaRPr kumimoji="1" lang="ja-JP" altLang="en-US" sz="2000" b="1" i="0" u="none" strike="noStrike" kern="100" cap="none" spc="-15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明朝"/>
              <a:cs typeface="Times New Roman"/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1427982" y="7736638"/>
            <a:ext cx="2700000" cy="1723549"/>
          </a:xfrm>
          <a:prstGeom prst="rect">
            <a:avLst/>
          </a:prstGeom>
          <a:solidFill>
            <a:schemeClr val="bg1"/>
          </a:solidFill>
          <a:ln w="63500" cmpd="dbl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altLang="ja-JP" sz="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①大阪スマートシティ戦略 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ver.2.0</a:t>
            </a: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の推進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建築物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の省エネルギー化の推進</a:t>
            </a:r>
          </a:p>
          <a:p>
            <a:endParaRPr lang="en-US" altLang="ja-JP" sz="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③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空家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対策の取組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方針に基づく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取組の推進</a:t>
            </a:r>
          </a:p>
          <a:p>
            <a:endParaRPr lang="en-US" altLang="ja-JP" sz="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④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大阪府のマンション管理適正化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及び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再生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円滑化の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推進と主な取組</a:t>
            </a:r>
            <a:endParaRPr lang="en-US" altLang="ja-JP" sz="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4256868" y="7723416"/>
            <a:ext cx="2700000" cy="1738938"/>
          </a:xfrm>
          <a:prstGeom prst="rect">
            <a:avLst/>
          </a:prstGeom>
          <a:solidFill>
            <a:schemeClr val="bg1"/>
          </a:solidFill>
          <a:ln w="63500" cmpd="dbl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⑤大阪のまちづくり</a:t>
            </a:r>
            <a:r>
              <a:rPr lang="ja-JP" altLang="en-US" sz="1200" spc="-8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グランドデザインに   </a:t>
            </a:r>
            <a:endParaRPr lang="en-US" altLang="ja-JP" sz="1200" spc="-8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200" spc="-8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200" spc="-8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1200" spc="-8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基づき大阪全体のまちづくりを推進</a:t>
            </a:r>
            <a:endParaRPr lang="en-US" altLang="ja-JP" sz="1200" spc="-8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⑥</a:t>
            </a:r>
            <a:r>
              <a:rPr lang="ja-JP" altLang="en-US" sz="1200" spc="-8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良好</a:t>
            </a:r>
            <a:r>
              <a:rPr lang="ja-JP" altLang="en-US" sz="1200" spc="-8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な景観形成の推進</a:t>
            </a:r>
          </a:p>
          <a:p>
            <a:endParaRPr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⑦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ユニバーサルデザイン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のまちづくり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7078484" y="7736638"/>
            <a:ext cx="2700000" cy="1723549"/>
          </a:xfrm>
          <a:prstGeom prst="rect">
            <a:avLst/>
          </a:prstGeom>
          <a:solidFill>
            <a:schemeClr val="bg1"/>
          </a:solidFill>
          <a:ln w="63500" cmpd="dbl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⑧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密集市街地整備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方針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に基づく取組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⑨住宅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建築物耐震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ヵ年戦略・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に基づく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取組の推進</a:t>
            </a:r>
          </a:p>
          <a:p>
            <a:endParaRPr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</a:t>
            </a:r>
            <a:r>
              <a:rPr lang="en-US" altLang="ja-JP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⑩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宅地造成及び特定盛土の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規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制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による災害防止</a:t>
            </a:r>
          </a:p>
          <a:p>
            <a:endParaRPr lang="en-US" altLang="ja-JP" sz="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9900101" y="7736638"/>
            <a:ext cx="2700000" cy="1708160"/>
          </a:xfrm>
          <a:prstGeom prst="rect">
            <a:avLst/>
          </a:prstGeom>
          <a:solidFill>
            <a:schemeClr val="bg1"/>
          </a:solidFill>
          <a:ln w="63500" cmpd="dbl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⑪</a:t>
            </a:r>
            <a:r>
              <a:rPr lang="ja-JP" altLang="en-US" sz="1200" spc="-9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ja-JP" altLang="en-US" sz="1200" spc="-9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居住安定確保</a:t>
            </a:r>
            <a:r>
              <a:rPr lang="ja-JP" altLang="en-US" sz="1200" spc="-9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</a:t>
            </a:r>
            <a:r>
              <a:rPr lang="ja-JP" altLang="en-US" sz="1200" spc="-4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の取組</a:t>
            </a:r>
            <a:endParaRPr lang="en-US" altLang="ja-JP" sz="1200" spc="-4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spc="-4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spc="-4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の推進</a:t>
            </a:r>
          </a:p>
          <a:p>
            <a:endParaRPr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⑫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大阪府営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住宅ストック総合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活用計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画の取組の推進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⑫</a:t>
            </a:r>
            <a:r>
              <a:rPr lang="ja-JP" altLang="en-US" sz="1200" spc="-8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公的</a:t>
            </a:r>
            <a:r>
              <a:rPr lang="ja-JP" altLang="en-US" sz="1200" spc="-8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賃貸住宅事業者間連携の取組</a:t>
            </a:r>
            <a:r>
              <a:rPr lang="ja-JP" altLang="en-US" sz="1200" spc="-8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endParaRPr lang="en-US" altLang="ja-JP" sz="1200" spc="-8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200" spc="-8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200" spc="-8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1200" spc="-8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</a:t>
            </a:r>
            <a:endParaRPr lang="en-US" altLang="ja-JP" sz="1200" spc="-8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ja-JP" altLang="en-US" sz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5" name="正方形/長方形 94"/>
          <p:cNvSpPr/>
          <p:nvPr/>
        </p:nvSpPr>
        <p:spPr>
          <a:xfrm>
            <a:off x="354841" y="7751932"/>
            <a:ext cx="740846" cy="1746700"/>
          </a:xfrm>
          <a:prstGeom prst="rect">
            <a:avLst/>
          </a:prstGeom>
          <a:solidFill>
            <a:schemeClr val="bg2"/>
          </a:solidFill>
          <a:ln w="635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09820" y="7767460"/>
            <a:ext cx="430887" cy="1715643"/>
          </a:xfrm>
          <a:prstGeom prst="rect">
            <a:avLst/>
          </a:prstGeom>
          <a:noFill/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主な取組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391900" y="81915"/>
            <a:ext cx="13335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参考資料１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7064227" y="3932511"/>
            <a:ext cx="2619021" cy="2923695"/>
          </a:xfrm>
          <a:prstGeom prst="rect">
            <a:avLst/>
          </a:prstGeom>
          <a:noFill/>
          <a:ln w="9525">
            <a:noFill/>
            <a:prstDash val="solid"/>
          </a:ln>
        </p:spPr>
        <p:txBody>
          <a:bodyPr wrap="square" lIns="50400" tIns="0" rIns="50400" bIns="0" rtlCol="0" anchor="t" anchorCtr="0">
            <a:noAutofit/>
          </a:bodyPr>
          <a:lstStyle/>
          <a:p>
            <a:pPr defTabSz="914290"/>
            <a:r>
              <a:rPr kumimoji="1"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○災害に強い都市の</a:t>
            </a:r>
            <a:r>
              <a:rPr kumimoji="1"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形成</a:t>
            </a:r>
            <a:endParaRPr kumimoji="1"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14290"/>
            <a:endParaRPr kumimoji="1" lang="en-US" altLang="ja-JP" sz="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14290"/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kumimoji="1" lang="ja-JP" altLang="en-US" sz="1100" u="heavy" dirty="0" smtClean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⑧密集</a:t>
            </a:r>
            <a:r>
              <a:rPr kumimoji="1" lang="ja-JP" altLang="en-US" sz="1100" u="heavy" dirty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市街地の整備　</a:t>
            </a:r>
            <a:r>
              <a:rPr kumimoji="1" lang="en-US" altLang="ja-JP" sz="1100" u="heavy" dirty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1100" u="heavy" dirty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重点取組</a:t>
            </a:r>
            <a:r>
              <a:rPr kumimoji="1" lang="en-US" altLang="ja-JP" sz="1100" u="heavy" dirty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defTabSz="914290"/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kumimoji="1" lang="ja-JP" altLang="en-US" sz="1100" u="heavy" dirty="0" smtClean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⑨広域</a:t>
            </a:r>
            <a:r>
              <a:rPr kumimoji="1" lang="ja-JP" altLang="en-US" sz="1100" u="heavy" dirty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緊急交通路沿道</a:t>
            </a:r>
            <a:r>
              <a:rPr kumimoji="1" lang="ja-JP" altLang="en-US" sz="1100" u="heavy" dirty="0" smtClean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endParaRPr kumimoji="1" lang="en-US" altLang="ja-JP" sz="1100" u="heavy" dirty="0" smtClean="0">
              <a:solidFill>
                <a:prstClr val="black"/>
              </a:solidFill>
              <a:uFill>
                <a:solidFill>
                  <a:srgbClr val="00B0F0"/>
                </a:solidFill>
              </a:u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14290"/>
            <a:r>
              <a:rPr kumimoji="1"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</a:t>
            </a:r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</a:t>
            </a:r>
            <a:r>
              <a:rPr kumimoji="1"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ja-JP" altLang="en-US" sz="1100" u="heavy" dirty="0" smtClean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建築物</a:t>
            </a:r>
            <a:r>
              <a:rPr kumimoji="1" lang="ja-JP" altLang="en-US" sz="1100" u="heavy" dirty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等の耐震化</a:t>
            </a:r>
          </a:p>
          <a:p>
            <a:pPr defTabSz="914290"/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kumimoji="1" lang="ja-JP" altLang="en-US" sz="1100" u="heavy" dirty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⑩災害リスクを考慮したまちづくりの推進</a:t>
            </a:r>
          </a:p>
          <a:p>
            <a:pPr lvl="0" defTabSz="914290"/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100" u="heavy" dirty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③</a:t>
            </a:r>
            <a:r>
              <a:rPr kumimoji="1" lang="ja-JP" altLang="en-US" sz="1100" u="heavy" dirty="0" smtClean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危険</a:t>
            </a:r>
            <a:r>
              <a:rPr kumimoji="1" lang="ja-JP" altLang="en-US" sz="1100" u="heavy" dirty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な空家の除却等促進</a:t>
            </a:r>
            <a:endParaRPr kumimoji="1" lang="en-US" altLang="ja-JP" sz="1100" u="heavy" dirty="0">
              <a:solidFill>
                <a:prstClr val="black"/>
              </a:solidFill>
              <a:uFill>
                <a:solidFill>
                  <a:srgbClr val="00B0F0"/>
                </a:solidFill>
              </a:u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14290"/>
            <a:endParaRPr kumimoji="1" lang="en-US" altLang="ja-JP" sz="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14290"/>
            <a:endParaRPr kumimoji="1"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14290"/>
            <a:r>
              <a:rPr kumimoji="1"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kumimoji="1"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住宅・建築物の安全性の</a:t>
            </a:r>
            <a:r>
              <a:rPr kumimoji="1"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確保</a:t>
            </a:r>
            <a:endParaRPr kumimoji="1"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14290"/>
            <a:endParaRPr kumimoji="1" lang="en-US" altLang="ja-JP" sz="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14290">
              <a:lnSpc>
                <a:spcPts val="1200"/>
              </a:lnSpc>
            </a:pPr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100" u="heavy" dirty="0" smtClean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⑨民間</a:t>
            </a:r>
            <a:r>
              <a:rPr kumimoji="1" lang="ja-JP" altLang="en-US" sz="1100" u="heavy" dirty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住宅・建築物の</a:t>
            </a:r>
            <a:r>
              <a:rPr kumimoji="1" lang="ja-JP" altLang="en-US" sz="1100" u="heavy" dirty="0" smtClean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耐震化</a:t>
            </a:r>
            <a:r>
              <a:rPr kumimoji="1" lang="en-US" altLang="ja-JP" sz="1100" u="heavy" dirty="0" smtClean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1100" u="heavy" dirty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重点取組</a:t>
            </a:r>
            <a:r>
              <a:rPr kumimoji="1" lang="en-US" altLang="ja-JP" sz="1100" u="heavy" dirty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defTabSz="914290">
              <a:lnSpc>
                <a:spcPts val="1200"/>
              </a:lnSpc>
            </a:pPr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  公的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賃貸住宅、公共施設の耐震化</a:t>
            </a:r>
          </a:p>
          <a:p>
            <a:pPr defTabSz="914290">
              <a:lnSpc>
                <a:spcPts val="1200"/>
              </a:lnSpc>
            </a:pPr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  建築基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準関連の法令順守の</a:t>
            </a:r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徹底</a:t>
            </a:r>
            <a:endParaRPr kumimoji="1" lang="en-US" altLang="ja-JP" sz="1100" dirty="0">
              <a:solidFill>
                <a:prstClr val="black"/>
              </a:solidFill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defTabSz="914290"/>
            <a:endParaRPr kumimoji="1" lang="en-US" altLang="ja-JP" sz="300" dirty="0">
              <a:solidFill>
                <a:prstClr val="black"/>
              </a:solidFill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defTabSz="914290"/>
            <a:endParaRPr kumimoji="1"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14290"/>
            <a:r>
              <a:rPr kumimoji="1"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kumimoji="1"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危機事象への</a:t>
            </a:r>
            <a:r>
              <a:rPr kumimoji="1"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備え</a:t>
            </a:r>
            <a:endParaRPr kumimoji="1"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14290"/>
            <a:endParaRPr kumimoji="1" lang="en-US" altLang="ja-JP" sz="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14290">
              <a:lnSpc>
                <a:spcPts val="1200"/>
              </a:lnSpc>
            </a:pPr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  大規模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災害時等の体制整備</a:t>
            </a:r>
          </a:p>
          <a:p>
            <a:pPr defTabSz="914290"/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0015" indent="-120015" defTabSz="914290"/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4261688" y="3959130"/>
            <a:ext cx="2555360" cy="2878609"/>
          </a:xfrm>
          <a:prstGeom prst="rect">
            <a:avLst/>
          </a:prstGeom>
          <a:noFill/>
          <a:ln w="9525">
            <a:noFill/>
            <a:prstDash val="solid"/>
          </a:ln>
        </p:spPr>
        <p:txBody>
          <a:bodyPr wrap="square" lIns="50400" tIns="0" rIns="50400" bIns="0" rtlCol="0" anchor="t" anchorCtr="0">
            <a:noAutofit/>
          </a:bodyPr>
          <a:lstStyle/>
          <a:p>
            <a:pPr marL="128905" indent="-128905" defTabSz="914290"/>
            <a:r>
              <a:rPr kumimoji="1"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kumimoji="1" lang="ja-JP" altLang="en-US" sz="1300" b="1" spc="-12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活力と魅力ある都市空間の</a:t>
            </a:r>
            <a:r>
              <a:rPr kumimoji="1" lang="ja-JP" altLang="en-US" sz="1300" b="1" spc="-12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創造</a:t>
            </a:r>
            <a:endParaRPr kumimoji="1" lang="en-US" altLang="ja-JP" sz="1300" b="1" spc="-12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 defTabSz="914290"/>
            <a:r>
              <a:rPr kumimoji="1" lang="en-US" altLang="ja-JP" sz="1300" b="1" spc="-12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1300" b="1" spc="-12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kumimoji="1" lang="ja-JP" altLang="en-US" sz="1300" b="1" spc="-12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</a:t>
            </a:r>
            <a:r>
              <a:rPr kumimoji="1" lang="en-US" altLang="ja-JP" sz="1300" b="1" spc="-12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1300" b="1" spc="-12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重点取組</a:t>
            </a:r>
            <a:r>
              <a:rPr kumimoji="1" lang="en-US" altLang="ja-JP" sz="1300" b="1" spc="-12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kumimoji="1" lang="en-US" altLang="ja-JP" sz="1300" b="1" spc="-12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 defTabSz="914290"/>
            <a:endParaRPr kumimoji="1" lang="ja-JP" altLang="en-US" sz="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 defTabSz="914290"/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kumimoji="1" lang="ja-JP" altLang="en-US" sz="1100" u="heavy" dirty="0" smtClean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⑤都心部</a:t>
            </a:r>
            <a:r>
              <a:rPr kumimoji="1" lang="ja-JP" altLang="en-US" sz="1100" u="heavy" dirty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の象徴的なエリアのまちづくり</a:t>
            </a:r>
          </a:p>
          <a:p>
            <a:pPr marL="128905" indent="-128905" defTabSz="914290"/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kumimoji="1" lang="ja-JP" altLang="en-US" sz="1100" u="heavy" dirty="0" smtClean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⑤広域的</a:t>
            </a:r>
            <a:r>
              <a:rPr kumimoji="1" lang="ja-JP" altLang="en-US" sz="1100" u="heavy" dirty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な都市間連携等に</a:t>
            </a:r>
            <a:r>
              <a:rPr kumimoji="1" lang="ja-JP" altLang="en-US" sz="1100" u="heavy" dirty="0" smtClean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よる</a:t>
            </a:r>
            <a:endParaRPr kumimoji="1" lang="en-US" altLang="ja-JP" sz="1100" u="heavy" dirty="0" smtClean="0">
              <a:solidFill>
                <a:prstClr val="black"/>
              </a:solidFill>
              <a:uFill>
                <a:solidFill>
                  <a:srgbClr val="00B0F0"/>
                </a:solidFill>
              </a:u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 defTabSz="914290"/>
            <a:r>
              <a:rPr kumimoji="1"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</a:t>
            </a:r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</a:t>
            </a:r>
            <a:r>
              <a:rPr kumimoji="1" lang="ja-JP" altLang="en-US" sz="1100" u="heavy" dirty="0" smtClean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</a:t>
            </a:r>
            <a:r>
              <a:rPr kumimoji="1" lang="ja-JP" altLang="en-US" sz="1100" u="heavy" dirty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価値の創造</a:t>
            </a:r>
          </a:p>
          <a:p>
            <a:pPr marL="120015" indent="-120015" defTabSz="914290"/>
            <a:endParaRPr kumimoji="1" lang="en-US" altLang="ja-JP" sz="5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0015" indent="-120015" defTabSz="914290"/>
            <a:endParaRPr kumimoji="1"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0015" indent="-120015" defTabSz="914290"/>
            <a:r>
              <a:rPr kumimoji="1"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kumimoji="1"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世界に誇れる景観づくり</a:t>
            </a:r>
            <a:r>
              <a:rPr kumimoji="1" lang="ja-JP" altLang="en-US" sz="1300" b="1" dirty="0">
                <a:solidFill>
                  <a:prstClr val="black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</a:t>
            </a:r>
            <a:endParaRPr kumimoji="1" lang="en-US" altLang="ja-JP" sz="1300" b="1" dirty="0">
              <a:solidFill>
                <a:prstClr val="black"/>
              </a:solidFill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0015" indent="-120015" defTabSz="914290"/>
            <a:endParaRPr kumimoji="1" lang="en-US" altLang="ja-JP" sz="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0015" indent="-120015" defTabSz="914290"/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kumimoji="1" lang="ja-JP" altLang="en-US" sz="1100" u="heavy" dirty="0" smtClean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⑥広域的</a:t>
            </a:r>
            <a:r>
              <a:rPr kumimoji="1" lang="ja-JP" altLang="en-US" sz="1100" u="heavy" dirty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観点からの景観形成</a:t>
            </a:r>
          </a:p>
          <a:p>
            <a:pPr marL="120015" indent="-120015" defTabSz="914290"/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kumimoji="1" lang="ja-JP" altLang="en-US" sz="1100" u="heavy" dirty="0" smtClean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⑥ビュースポット</a:t>
            </a:r>
            <a:r>
              <a:rPr kumimoji="1" lang="ja-JP" altLang="en-US" sz="1100" u="heavy" dirty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（視点場）の活用</a:t>
            </a:r>
          </a:p>
          <a:p>
            <a:pPr marL="120015" indent="-120015" defTabSz="914290"/>
            <a:endParaRPr kumimoji="1" lang="en-US" altLang="ja-JP" sz="5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 defTabSz="914290">
              <a:lnSpc>
                <a:spcPts val="1400"/>
              </a:lnSpc>
            </a:pPr>
            <a:endParaRPr kumimoji="1"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 defTabSz="914290">
              <a:lnSpc>
                <a:spcPts val="1400"/>
              </a:lnSpc>
            </a:pPr>
            <a:r>
              <a:rPr kumimoji="1"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kumimoji="1"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ユニバーサルデザイン</a:t>
            </a:r>
            <a:r>
              <a:rPr kumimoji="1"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endParaRPr kumimoji="1"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 defTabSz="914290">
              <a:lnSpc>
                <a:spcPts val="1400"/>
              </a:lnSpc>
            </a:pPr>
            <a:r>
              <a:rPr kumimoji="1"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まちづくりの推進</a:t>
            </a:r>
            <a:r>
              <a:rPr kumimoji="1" lang="en-US" altLang="ja-JP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重点取組</a:t>
            </a:r>
            <a:r>
              <a:rPr kumimoji="1" lang="en-US" altLang="ja-JP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marL="128905" indent="-128905" defTabSz="914290"/>
            <a:endParaRPr kumimoji="1" lang="en-US" altLang="ja-JP" sz="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 defTabSz="914290"/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kumimoji="1" lang="ja-JP" altLang="en-US" sz="1100" u="heavy" dirty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⑦</a:t>
            </a:r>
            <a:r>
              <a:rPr kumimoji="1" lang="ja-JP" altLang="en-US" sz="1100" u="heavy" dirty="0" smtClean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建築物</a:t>
            </a:r>
            <a:r>
              <a:rPr kumimoji="1" lang="ja-JP" altLang="en-US" sz="1100" u="heavy" dirty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のバリアフリー化</a:t>
            </a:r>
          </a:p>
          <a:p>
            <a:pPr marL="128905" indent="-128905" defTabSz="914290"/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kumimoji="1" lang="ja-JP" altLang="en-US" sz="1100" u="heavy" dirty="0" smtClean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⑦福祉</a:t>
            </a:r>
            <a:r>
              <a:rPr kumimoji="1" lang="ja-JP" altLang="en-US" sz="1100" u="heavy" dirty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のまちづくりの推進</a:t>
            </a:r>
          </a:p>
          <a:p>
            <a:pPr marL="128905" indent="-128905" defTabSz="914290"/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 defTabSz="914290"/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0015" indent="-120015" defTabSz="914290"/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0015" indent="-120015" defTabSz="914290"/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9812732" y="3704905"/>
            <a:ext cx="2768027" cy="3781446"/>
          </a:xfrm>
          <a:prstGeom prst="rect">
            <a:avLst/>
          </a:prstGeom>
          <a:noFill/>
          <a:ln w="9525">
            <a:noFill/>
            <a:prstDash val="solid"/>
          </a:ln>
        </p:spPr>
        <p:txBody>
          <a:bodyPr wrap="square" lIns="50400" tIns="0" rIns="50400" bIns="0" rtlCol="0" anchor="t" anchorCtr="0">
            <a:noAutofit/>
          </a:bodyPr>
          <a:lstStyle/>
          <a:p>
            <a:pPr marL="128905" indent="-128905" defTabSz="914290"/>
            <a:r>
              <a:rPr kumimoji="1"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○誰もがくらしやすい環境</a:t>
            </a:r>
            <a:r>
              <a:rPr kumimoji="1"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整備</a:t>
            </a:r>
            <a:endParaRPr kumimoji="1"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14290"/>
            <a:endParaRPr kumimoji="1" lang="en-US" altLang="ja-JP" sz="5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14290">
              <a:lnSpc>
                <a:spcPts val="1300"/>
              </a:lnSpc>
            </a:pPr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・　世帯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の多様化や社会情勢</a:t>
            </a:r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endParaRPr kumimoji="1"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14290">
              <a:lnSpc>
                <a:spcPts val="1300"/>
              </a:lnSpc>
            </a:pPr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急激な変化に対応した住まいの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確保</a:t>
            </a:r>
          </a:p>
          <a:p>
            <a:pPr marL="128905" indent="-128905" defTabSz="914290">
              <a:lnSpc>
                <a:spcPts val="1300"/>
              </a:lnSpc>
            </a:pPr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kumimoji="1" lang="ja-JP" altLang="en-US" sz="1100" u="heavy" dirty="0" smtClean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⑪民間</a:t>
            </a:r>
            <a:r>
              <a:rPr kumimoji="1" lang="ja-JP" altLang="en-US" sz="1100" u="heavy" dirty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賃貸住宅を活用</a:t>
            </a:r>
            <a:r>
              <a:rPr kumimoji="1" lang="ja-JP" altLang="en-US" sz="1100" u="heavy" dirty="0" smtClean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した</a:t>
            </a:r>
            <a:endParaRPr kumimoji="1" lang="en-US" altLang="ja-JP" sz="1100" u="heavy" dirty="0" smtClean="0">
              <a:solidFill>
                <a:prstClr val="black"/>
              </a:solidFill>
              <a:uFill>
                <a:solidFill>
                  <a:srgbClr val="00B0F0"/>
                </a:solidFill>
              </a:u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 defTabSz="914290">
              <a:lnSpc>
                <a:spcPts val="1300"/>
              </a:lnSpc>
            </a:pPr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 　   </a:t>
            </a:r>
            <a:r>
              <a:rPr kumimoji="1" lang="ja-JP" altLang="en-US" sz="1100" u="heavy" dirty="0" smtClean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居住</a:t>
            </a:r>
            <a:r>
              <a:rPr kumimoji="1" lang="ja-JP" altLang="en-US" sz="1100" u="heavy" dirty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の安定</a:t>
            </a:r>
            <a:r>
              <a:rPr kumimoji="1" lang="ja-JP" altLang="en-US" sz="1100" u="heavy" dirty="0" smtClean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確保</a:t>
            </a:r>
            <a:r>
              <a:rPr kumimoji="1" lang="en-US" altLang="ja-JP" sz="1100" u="heavy" dirty="0" smtClean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1100" u="heavy" dirty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重点取組</a:t>
            </a:r>
            <a:r>
              <a:rPr kumimoji="1" lang="en-US" altLang="ja-JP" sz="1100" u="heavy" dirty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marL="128905" indent="-128905" defTabSz="914290">
              <a:lnSpc>
                <a:spcPts val="1300"/>
              </a:lnSpc>
            </a:pPr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kumimoji="1" lang="ja-JP" altLang="en-US" sz="1100" u="heavy" dirty="0" smtClean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⑫公的</a:t>
            </a:r>
            <a:r>
              <a:rPr kumimoji="1" lang="ja-JP" altLang="en-US" sz="1100" u="heavy" dirty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賃貸住宅ストックの有効</a:t>
            </a:r>
            <a:r>
              <a:rPr kumimoji="1" lang="ja-JP" altLang="en-US" sz="1100" u="heavy" dirty="0" smtClean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活用</a:t>
            </a:r>
            <a:endParaRPr kumimoji="1" lang="en-US" altLang="ja-JP" sz="1100" u="heavy" dirty="0" smtClean="0">
              <a:solidFill>
                <a:prstClr val="black"/>
              </a:solidFill>
              <a:uFill>
                <a:solidFill>
                  <a:srgbClr val="00B0F0"/>
                </a:solidFill>
              </a:u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 defTabSz="914290">
              <a:lnSpc>
                <a:spcPts val="1300"/>
              </a:lnSpc>
            </a:pP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　</a:t>
            </a:r>
            <a:r>
              <a:rPr kumimoji="1" lang="en-US" altLang="ja-JP" sz="1100" u="heavy" dirty="0" smtClean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1100" u="heavy" dirty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重点取組</a:t>
            </a:r>
            <a:r>
              <a:rPr kumimoji="1" lang="en-US" altLang="ja-JP" sz="1100" u="heavy" dirty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defTabSz="914290">
              <a:lnSpc>
                <a:spcPts val="1300"/>
              </a:lnSpc>
            </a:pPr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・  同和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地区を含む旧地域</a:t>
            </a:r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改善向け</a:t>
            </a:r>
            <a:endParaRPr kumimoji="1"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14290">
              <a:lnSpc>
                <a:spcPts val="1300"/>
              </a:lnSpc>
            </a:pPr>
            <a:r>
              <a:rPr kumimoji="1"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</a:t>
            </a:r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公営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・改良</a:t>
            </a:r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住宅を活用した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まちづくり</a:t>
            </a:r>
          </a:p>
          <a:p>
            <a:pPr marL="128905" indent="-128905" defTabSz="914290"/>
            <a:endParaRPr kumimoji="1" lang="en-US" altLang="ja-JP" sz="300" dirty="0">
              <a:solidFill>
                <a:prstClr val="black"/>
              </a:solidFill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 defTabSz="914290"/>
            <a:r>
              <a:rPr kumimoji="1"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kumimoji="1" lang="ja-JP" altLang="en-US" sz="1300" b="1" spc="-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多様な住まいを選択</a:t>
            </a:r>
            <a:r>
              <a:rPr kumimoji="1" lang="ja-JP" altLang="en-US" sz="1300" b="1" spc="-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できる</a:t>
            </a:r>
            <a:endParaRPr kumimoji="1" lang="en-US" altLang="ja-JP" sz="1300" b="1" spc="-5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 defTabSz="914290"/>
            <a:r>
              <a:rPr kumimoji="1" lang="ja-JP" altLang="en-US" sz="1300" spc="-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300" spc="-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市場</a:t>
            </a:r>
            <a:r>
              <a:rPr kumimoji="1" lang="ja-JP" altLang="en-US" sz="1300" spc="-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</a:t>
            </a:r>
            <a:r>
              <a:rPr kumimoji="1" lang="ja-JP" altLang="en-US" sz="1300" spc="-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整備</a:t>
            </a:r>
            <a:endParaRPr kumimoji="1" lang="en-US" altLang="ja-JP" sz="1300" spc="-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 defTabSz="914290"/>
            <a:endParaRPr kumimoji="1" lang="en-US" altLang="ja-JP" sz="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 defTabSz="914290">
              <a:lnSpc>
                <a:spcPts val="1200"/>
              </a:lnSpc>
            </a:pPr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・  賃貸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住宅市場の形成</a:t>
            </a:r>
          </a:p>
          <a:p>
            <a:pPr marL="128905" indent="-128905" defTabSz="914290">
              <a:lnSpc>
                <a:spcPts val="1200"/>
              </a:lnSpc>
            </a:pPr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kumimoji="1" lang="ja-JP" altLang="en-US" sz="1100" u="heavy" dirty="0" smtClean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③既存</a:t>
            </a:r>
            <a:r>
              <a:rPr kumimoji="1" lang="ja-JP" altLang="en-US" sz="1100" u="heavy" dirty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住宅流通・リフォーム市場</a:t>
            </a:r>
            <a:r>
              <a:rPr kumimoji="1" lang="ja-JP" altLang="en-US" sz="1100" u="heavy" dirty="0" smtClean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endParaRPr kumimoji="1" lang="en-US" altLang="ja-JP" sz="1100" u="heavy" dirty="0" smtClean="0">
              <a:solidFill>
                <a:prstClr val="black"/>
              </a:solidFill>
              <a:uFill>
                <a:solidFill>
                  <a:srgbClr val="00B0F0"/>
                </a:solidFill>
              </a:u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 defTabSz="914290">
              <a:lnSpc>
                <a:spcPts val="1200"/>
              </a:lnSpc>
            </a:pPr>
            <a:r>
              <a:rPr kumimoji="1"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</a:t>
            </a:r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</a:t>
            </a:r>
            <a:r>
              <a:rPr kumimoji="1" lang="ja-JP" altLang="en-US" sz="1100" u="heavy" dirty="0" smtClean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</a:t>
            </a:r>
            <a:r>
              <a:rPr kumimoji="1" lang="ja-JP" altLang="en-US" sz="1100" u="heavy" dirty="0">
                <a:solidFill>
                  <a:prstClr val="black"/>
                </a:solidFill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整備・活性化</a:t>
            </a:r>
          </a:p>
          <a:p>
            <a:pPr marL="128905" indent="-128905" defTabSz="914290">
              <a:lnSpc>
                <a:spcPts val="1200"/>
              </a:lnSpc>
            </a:pPr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・  住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情報の提供や住まい</a:t>
            </a:r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endParaRPr kumimoji="1"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 defTabSz="914290">
              <a:lnSpc>
                <a:spcPts val="1200"/>
              </a:lnSpc>
            </a:pPr>
            <a:r>
              <a:rPr kumimoji="1"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</a:t>
            </a:r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まちづくり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学習（住教育</a:t>
            </a:r>
            <a:r>
              <a:rPr kumimoji="1"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</a:t>
            </a:r>
          </a:p>
          <a:p>
            <a:pPr marL="128905" indent="-128905" defTabSz="914290">
              <a:lnSpc>
                <a:spcPts val="1200"/>
              </a:lnSpc>
            </a:pPr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・　不動産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取引等における差別の解消</a:t>
            </a:r>
          </a:p>
          <a:p>
            <a:pPr marL="128905" indent="-128905" defTabSz="914290"/>
            <a:endParaRPr kumimoji="1" lang="en-US" altLang="ja-JP" sz="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 defTabSz="914290"/>
            <a:r>
              <a:rPr kumimoji="1"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kumimoji="1"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健全な住宅関連産業の</a:t>
            </a:r>
            <a:r>
              <a:rPr kumimoji="1"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育成</a:t>
            </a:r>
            <a:endParaRPr kumimoji="1"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 defTabSz="914290"/>
            <a:endParaRPr kumimoji="1" lang="en-US" altLang="ja-JP" sz="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 defTabSz="914290">
              <a:lnSpc>
                <a:spcPts val="1200"/>
              </a:lnSpc>
            </a:pPr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・  住まい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に関する相談体制の充実</a:t>
            </a:r>
          </a:p>
          <a:p>
            <a:pPr marL="128905" indent="-128905" defTabSz="914290">
              <a:lnSpc>
                <a:spcPts val="1200"/>
              </a:lnSpc>
            </a:pPr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・　建設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産業の振興に</a:t>
            </a:r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向けた</a:t>
            </a:r>
            <a:endParaRPr kumimoji="1"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 defTabSz="914290">
              <a:lnSpc>
                <a:spcPts val="1200"/>
              </a:lnSpc>
            </a:pP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人材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育成・環境整備</a:t>
            </a:r>
          </a:p>
          <a:p>
            <a:pPr marL="128905" indent="-128905" defTabSz="914290"/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6246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597</TotalTime>
  <Words>889</Words>
  <Application>Microsoft Office PowerPoint</Application>
  <PresentationFormat>A3 297x420 mm</PresentationFormat>
  <Paragraphs>155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5" baseType="lpstr">
      <vt:lpstr>HGPｺﾞｼｯｸM</vt:lpstr>
      <vt:lpstr>HG丸ｺﾞｼｯｸM-PRO</vt:lpstr>
      <vt:lpstr>Meiryo UI</vt:lpstr>
      <vt:lpstr>ＭＳ Ｐゴシック</vt:lpstr>
      <vt:lpstr>ＭＳ Ｐ明朝</vt:lpstr>
      <vt:lpstr>ＭＳ 明朝</vt:lpstr>
      <vt:lpstr>游ゴシック</vt:lpstr>
      <vt:lpstr>游ゴシック Light</vt:lpstr>
      <vt:lpstr>Arial</vt:lpstr>
      <vt:lpstr>Calibri</vt:lpstr>
      <vt:lpstr>Calibri Light</vt:lpstr>
      <vt:lpstr>Times New Roman</vt:lpstr>
      <vt:lpstr>Wingdings 2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71</cp:revision>
  <cp:lastPrinted>2023-08-16T07:54:52Z</cp:lastPrinted>
  <dcterms:created xsi:type="dcterms:W3CDTF">2022-06-01T11:46:49Z</dcterms:created>
  <dcterms:modified xsi:type="dcterms:W3CDTF">2023-08-16T07:58:24Z</dcterms:modified>
</cp:coreProperties>
</file>