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905" r:id="rId2"/>
    <p:sldId id="915" r:id="rId3"/>
    <p:sldId id="922" r:id="rId4"/>
    <p:sldId id="923" r:id="rId5"/>
    <p:sldId id="928" r:id="rId6"/>
    <p:sldId id="924" r:id="rId7"/>
    <p:sldId id="925" r:id="rId8"/>
    <p:sldId id="926" r:id="rId9"/>
    <p:sldId id="927" r:id="rId10"/>
    <p:sldId id="918" r:id="rId11"/>
    <p:sldId id="919" r:id="rId12"/>
    <p:sldId id="920" r:id="rId13"/>
    <p:sldId id="929" r:id="rId14"/>
    <p:sldId id="921" r:id="rId15"/>
    <p:sldId id="930" r:id="rId16"/>
    <p:sldId id="911" r:id="rId1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8F"/>
    <a:srgbClr val="D2A000"/>
    <a:srgbClr val="3E89CE"/>
    <a:srgbClr val="E0E0E0"/>
    <a:srgbClr val="FFCDE1"/>
    <a:srgbClr val="C2D1EC"/>
    <a:srgbClr val="5E5E5E"/>
    <a:srgbClr val="008E40"/>
    <a:srgbClr val="C4E59F"/>
    <a:srgbClr val="FFEE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57" autoAdjust="0"/>
    <p:restoredTop sz="94660"/>
  </p:normalViewPr>
  <p:slideViewPr>
    <p:cSldViewPr snapToGrid="0">
      <p:cViewPr varScale="1">
        <p:scale>
          <a:sx n="48" d="100"/>
          <a:sy n="48" d="100"/>
        </p:scale>
        <p:origin x="77"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E71B0973-865B-407E-B7D2-B8B22C075779}" type="datetimeFigureOut">
              <a:rPr kumimoji="1" lang="ja-JP" altLang="en-US" smtClean="0"/>
              <a:t>2024/8/9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4F18C5FB-E528-41E5-8E04-0C41F93FAA9C}" type="slidenum">
              <a:rPr kumimoji="1" lang="ja-JP" altLang="en-US" smtClean="0"/>
              <a:t>‹#›</a:t>
            </a:fld>
            <a:endParaRPr kumimoji="1" lang="ja-JP" altLang="en-US"/>
          </a:p>
        </p:txBody>
      </p:sp>
    </p:spTree>
    <p:extLst>
      <p:ext uri="{BB962C8B-B14F-4D97-AF65-F5344CB8AC3E}">
        <p14:creationId xmlns:p14="http://schemas.microsoft.com/office/powerpoint/2010/main" val="11691474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96517E-39A0-4886-B3F0-A2EFC560A9B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BCCDEF0-736A-4DDE-BA76-5BE0F9BEEC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8FCE59-FEFB-42F4-A07A-ADCA7A38E30B}"/>
              </a:ext>
            </a:extLst>
          </p:cNvPr>
          <p:cNvSpPr>
            <a:spLocks noGrp="1"/>
          </p:cNvSpPr>
          <p:nvPr>
            <p:ph type="dt" sz="half" idx="10"/>
          </p:nvPr>
        </p:nvSpPr>
        <p:spPr/>
        <p:txBody>
          <a:bodyPr/>
          <a:lstStyle/>
          <a:p>
            <a:fld id="{0C08C23A-7EA9-495D-9293-2C0A38CE82F1}" type="datetimeFigureOut">
              <a:rPr kumimoji="1" lang="ja-JP" altLang="en-US" smtClean="0"/>
              <a:t>2024/8/9</a:t>
            </a:fld>
            <a:endParaRPr kumimoji="1" lang="ja-JP" altLang="en-US"/>
          </a:p>
        </p:txBody>
      </p:sp>
      <p:sp>
        <p:nvSpPr>
          <p:cNvPr id="5" name="フッター プレースホルダー 4">
            <a:extLst>
              <a:ext uri="{FF2B5EF4-FFF2-40B4-BE49-F238E27FC236}">
                <a16:creationId xmlns:a16="http://schemas.microsoft.com/office/drawing/2014/main" id="{D9CD9CB5-4374-47BF-98D6-AE7C812194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2ED4AF-E531-48EE-B782-98DD4DCC5BDD}"/>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964208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0E6757-4CAB-4B6D-BF2A-BBB44FF9DCC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97550E9-EE6D-4E4C-8EF5-4AE47CB902F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3537D4-9C65-466E-B9F4-E5B5BA4B687D}"/>
              </a:ext>
            </a:extLst>
          </p:cNvPr>
          <p:cNvSpPr>
            <a:spLocks noGrp="1"/>
          </p:cNvSpPr>
          <p:nvPr>
            <p:ph type="dt" sz="half" idx="10"/>
          </p:nvPr>
        </p:nvSpPr>
        <p:spPr/>
        <p:txBody>
          <a:bodyPr/>
          <a:lstStyle/>
          <a:p>
            <a:fld id="{0C08C23A-7EA9-495D-9293-2C0A38CE82F1}" type="datetimeFigureOut">
              <a:rPr kumimoji="1" lang="ja-JP" altLang="en-US" smtClean="0"/>
              <a:t>2024/8/9</a:t>
            </a:fld>
            <a:endParaRPr kumimoji="1" lang="ja-JP" altLang="en-US"/>
          </a:p>
        </p:txBody>
      </p:sp>
      <p:sp>
        <p:nvSpPr>
          <p:cNvPr id="5" name="フッター プレースホルダー 4">
            <a:extLst>
              <a:ext uri="{FF2B5EF4-FFF2-40B4-BE49-F238E27FC236}">
                <a16:creationId xmlns:a16="http://schemas.microsoft.com/office/drawing/2014/main" id="{F0758F20-B694-4E87-8879-6CEECFD1AD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248815-6B0D-4288-89CE-0D6468B2F676}"/>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195905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8268557-AAEA-461B-86AB-AB7C7221D22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F9AB93D-FDE6-44F0-A0E7-5C63684746B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9D052E-9311-49F3-9449-539C179BC5EC}"/>
              </a:ext>
            </a:extLst>
          </p:cNvPr>
          <p:cNvSpPr>
            <a:spLocks noGrp="1"/>
          </p:cNvSpPr>
          <p:nvPr>
            <p:ph type="dt" sz="half" idx="10"/>
          </p:nvPr>
        </p:nvSpPr>
        <p:spPr/>
        <p:txBody>
          <a:bodyPr/>
          <a:lstStyle/>
          <a:p>
            <a:fld id="{0C08C23A-7EA9-495D-9293-2C0A38CE82F1}" type="datetimeFigureOut">
              <a:rPr kumimoji="1" lang="ja-JP" altLang="en-US" smtClean="0"/>
              <a:t>2024/8/9</a:t>
            </a:fld>
            <a:endParaRPr kumimoji="1" lang="ja-JP" altLang="en-US"/>
          </a:p>
        </p:txBody>
      </p:sp>
      <p:sp>
        <p:nvSpPr>
          <p:cNvPr id="5" name="フッター プレースホルダー 4">
            <a:extLst>
              <a:ext uri="{FF2B5EF4-FFF2-40B4-BE49-F238E27FC236}">
                <a16:creationId xmlns:a16="http://schemas.microsoft.com/office/drawing/2014/main" id="{2DF8AF9D-3F0B-41CE-9853-C3794E6B62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9BA3AB-8FB9-4868-B0D1-1CEFC039168C}"/>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87089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DA0346-D054-4BC6-866E-460DED8A7F8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39DD0E-FBCF-41B3-9398-E5374A4F71D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D98D-3ECA-4312-BD2A-4DAE5FABDAFD}"/>
              </a:ext>
            </a:extLst>
          </p:cNvPr>
          <p:cNvSpPr>
            <a:spLocks noGrp="1"/>
          </p:cNvSpPr>
          <p:nvPr>
            <p:ph type="dt" sz="half" idx="10"/>
          </p:nvPr>
        </p:nvSpPr>
        <p:spPr/>
        <p:txBody>
          <a:bodyPr/>
          <a:lstStyle/>
          <a:p>
            <a:fld id="{0C08C23A-7EA9-495D-9293-2C0A38CE82F1}" type="datetimeFigureOut">
              <a:rPr kumimoji="1" lang="ja-JP" altLang="en-US" smtClean="0"/>
              <a:t>2024/8/9</a:t>
            </a:fld>
            <a:endParaRPr kumimoji="1" lang="ja-JP" altLang="en-US"/>
          </a:p>
        </p:txBody>
      </p:sp>
      <p:sp>
        <p:nvSpPr>
          <p:cNvPr id="5" name="フッター プレースホルダー 4">
            <a:extLst>
              <a:ext uri="{FF2B5EF4-FFF2-40B4-BE49-F238E27FC236}">
                <a16:creationId xmlns:a16="http://schemas.microsoft.com/office/drawing/2014/main" id="{A4266018-7451-4A10-A41A-8AF8DA08C3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651477-A724-4764-8104-21834CE5D840}"/>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425963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F2B163-4D6E-4448-9DC0-5D87E3BAC8B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22BDAC-2F6D-49A7-A22B-3684127D7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39ADB1B-7AD7-450E-BC08-E8041DC185ED}"/>
              </a:ext>
            </a:extLst>
          </p:cNvPr>
          <p:cNvSpPr>
            <a:spLocks noGrp="1"/>
          </p:cNvSpPr>
          <p:nvPr>
            <p:ph type="dt" sz="half" idx="10"/>
          </p:nvPr>
        </p:nvSpPr>
        <p:spPr/>
        <p:txBody>
          <a:bodyPr/>
          <a:lstStyle/>
          <a:p>
            <a:fld id="{0C08C23A-7EA9-495D-9293-2C0A38CE82F1}" type="datetimeFigureOut">
              <a:rPr kumimoji="1" lang="ja-JP" altLang="en-US" smtClean="0"/>
              <a:t>2024/8/9</a:t>
            </a:fld>
            <a:endParaRPr kumimoji="1" lang="ja-JP" altLang="en-US"/>
          </a:p>
        </p:txBody>
      </p:sp>
      <p:sp>
        <p:nvSpPr>
          <p:cNvPr id="5" name="フッター プレースホルダー 4">
            <a:extLst>
              <a:ext uri="{FF2B5EF4-FFF2-40B4-BE49-F238E27FC236}">
                <a16:creationId xmlns:a16="http://schemas.microsoft.com/office/drawing/2014/main" id="{DE0F7E7C-9986-4649-9FB0-BDEECAF86A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B1FB6E-522A-40D8-A0E7-91F2FAE855E6}"/>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135599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A017D-1AC7-4D85-9899-2600212319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4FC967-3690-41DA-A14D-5E2FC13CE90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5F67F4E-0A06-484A-AAF0-20DBC9529C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9CCD163-C89D-4C1B-A2AA-E1DDF8091910}"/>
              </a:ext>
            </a:extLst>
          </p:cNvPr>
          <p:cNvSpPr>
            <a:spLocks noGrp="1"/>
          </p:cNvSpPr>
          <p:nvPr>
            <p:ph type="dt" sz="half" idx="10"/>
          </p:nvPr>
        </p:nvSpPr>
        <p:spPr/>
        <p:txBody>
          <a:bodyPr/>
          <a:lstStyle/>
          <a:p>
            <a:fld id="{0C08C23A-7EA9-495D-9293-2C0A38CE82F1}" type="datetimeFigureOut">
              <a:rPr kumimoji="1" lang="ja-JP" altLang="en-US" smtClean="0"/>
              <a:t>2024/8/9</a:t>
            </a:fld>
            <a:endParaRPr kumimoji="1" lang="ja-JP" altLang="en-US"/>
          </a:p>
        </p:txBody>
      </p:sp>
      <p:sp>
        <p:nvSpPr>
          <p:cNvPr id="6" name="フッター プレースホルダー 5">
            <a:extLst>
              <a:ext uri="{FF2B5EF4-FFF2-40B4-BE49-F238E27FC236}">
                <a16:creationId xmlns:a16="http://schemas.microsoft.com/office/drawing/2014/main" id="{46B48844-5A53-4230-9EB5-F3DFC315EE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49AD42-600C-4016-A384-58F3ED1204B8}"/>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2986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34BA7-46A6-4310-998D-99E0D11DF88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6B72D7-DB58-4602-A3FC-62CAA61876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E59072B-35B8-4DF8-A3F3-4E9E7E7AFA1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4719E89-B99A-42CB-8E40-9F39D4B99D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AA2FFB-C7EA-4A64-8077-170F1D85EB9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4069EB5-5A46-4311-A5A0-B34E85BF5F9E}"/>
              </a:ext>
            </a:extLst>
          </p:cNvPr>
          <p:cNvSpPr>
            <a:spLocks noGrp="1"/>
          </p:cNvSpPr>
          <p:nvPr>
            <p:ph type="dt" sz="half" idx="10"/>
          </p:nvPr>
        </p:nvSpPr>
        <p:spPr/>
        <p:txBody>
          <a:bodyPr/>
          <a:lstStyle/>
          <a:p>
            <a:fld id="{0C08C23A-7EA9-495D-9293-2C0A38CE82F1}" type="datetimeFigureOut">
              <a:rPr kumimoji="1" lang="ja-JP" altLang="en-US" smtClean="0"/>
              <a:t>2024/8/9</a:t>
            </a:fld>
            <a:endParaRPr kumimoji="1" lang="ja-JP" altLang="en-US"/>
          </a:p>
        </p:txBody>
      </p:sp>
      <p:sp>
        <p:nvSpPr>
          <p:cNvPr id="8" name="フッター プレースホルダー 7">
            <a:extLst>
              <a:ext uri="{FF2B5EF4-FFF2-40B4-BE49-F238E27FC236}">
                <a16:creationId xmlns:a16="http://schemas.microsoft.com/office/drawing/2014/main" id="{5F62010C-8E0A-48EA-9BB1-07E3580D81F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32234E5-9E3E-42CE-876A-68AB0640F641}"/>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176424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314F0D-2D84-48E4-B1D3-AAEA9B4EA70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7551F04-8D68-4247-804F-2476A99650BB}"/>
              </a:ext>
            </a:extLst>
          </p:cNvPr>
          <p:cNvSpPr>
            <a:spLocks noGrp="1"/>
          </p:cNvSpPr>
          <p:nvPr>
            <p:ph type="dt" sz="half" idx="10"/>
          </p:nvPr>
        </p:nvSpPr>
        <p:spPr/>
        <p:txBody>
          <a:bodyPr/>
          <a:lstStyle/>
          <a:p>
            <a:fld id="{0C08C23A-7EA9-495D-9293-2C0A38CE82F1}" type="datetimeFigureOut">
              <a:rPr kumimoji="1" lang="ja-JP" altLang="en-US" smtClean="0"/>
              <a:t>2024/8/9</a:t>
            </a:fld>
            <a:endParaRPr kumimoji="1" lang="ja-JP" altLang="en-US"/>
          </a:p>
        </p:txBody>
      </p:sp>
      <p:sp>
        <p:nvSpPr>
          <p:cNvPr id="4" name="フッター プレースホルダー 3">
            <a:extLst>
              <a:ext uri="{FF2B5EF4-FFF2-40B4-BE49-F238E27FC236}">
                <a16:creationId xmlns:a16="http://schemas.microsoft.com/office/drawing/2014/main" id="{D0E54FD8-8FD2-473D-8F05-AF62D16AF51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2E9DDF6-E8CC-49FE-BDF6-49FE18FDAEB9}"/>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167691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4C5EA-04D5-460B-B138-C39A3BAFE9B8}"/>
              </a:ext>
            </a:extLst>
          </p:cNvPr>
          <p:cNvSpPr>
            <a:spLocks noGrp="1"/>
          </p:cNvSpPr>
          <p:nvPr>
            <p:ph type="dt" sz="half" idx="10"/>
          </p:nvPr>
        </p:nvSpPr>
        <p:spPr/>
        <p:txBody>
          <a:bodyPr/>
          <a:lstStyle/>
          <a:p>
            <a:fld id="{0C08C23A-7EA9-495D-9293-2C0A38CE82F1}" type="datetimeFigureOut">
              <a:rPr kumimoji="1" lang="ja-JP" altLang="en-US" smtClean="0"/>
              <a:t>2024/8/9</a:t>
            </a:fld>
            <a:endParaRPr kumimoji="1" lang="ja-JP" altLang="en-US"/>
          </a:p>
        </p:txBody>
      </p:sp>
      <p:sp>
        <p:nvSpPr>
          <p:cNvPr id="3" name="フッター プレースホルダー 2">
            <a:extLst>
              <a:ext uri="{FF2B5EF4-FFF2-40B4-BE49-F238E27FC236}">
                <a16:creationId xmlns:a16="http://schemas.microsoft.com/office/drawing/2014/main" id="{3E6DE3FF-164D-4626-9365-65E6D90A08E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AB5690A-EE1C-42EB-BAB0-CB4B29DEC2CC}"/>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145820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48EA43-3B91-425E-88BC-B88F99589EC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148AA7-3CA3-4F3B-9C27-71799C13BB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AF3781A-6C55-4592-8349-9E14EE95B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06F1C4-589D-4788-A1E7-10321E8596F7}"/>
              </a:ext>
            </a:extLst>
          </p:cNvPr>
          <p:cNvSpPr>
            <a:spLocks noGrp="1"/>
          </p:cNvSpPr>
          <p:nvPr>
            <p:ph type="dt" sz="half" idx="10"/>
          </p:nvPr>
        </p:nvSpPr>
        <p:spPr/>
        <p:txBody>
          <a:bodyPr/>
          <a:lstStyle/>
          <a:p>
            <a:fld id="{0C08C23A-7EA9-495D-9293-2C0A38CE82F1}" type="datetimeFigureOut">
              <a:rPr kumimoji="1" lang="ja-JP" altLang="en-US" smtClean="0"/>
              <a:t>2024/8/9</a:t>
            </a:fld>
            <a:endParaRPr kumimoji="1" lang="ja-JP" altLang="en-US"/>
          </a:p>
        </p:txBody>
      </p:sp>
      <p:sp>
        <p:nvSpPr>
          <p:cNvPr id="6" name="フッター プレースホルダー 5">
            <a:extLst>
              <a:ext uri="{FF2B5EF4-FFF2-40B4-BE49-F238E27FC236}">
                <a16:creationId xmlns:a16="http://schemas.microsoft.com/office/drawing/2014/main" id="{F6917FF4-E06B-4545-BDCE-95432FF1FCC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D7B3EF-96D8-423B-BF8D-1B6E40DB9E30}"/>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25494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629707-CB30-4F75-A467-6B4122BE34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E8DCBC-37D4-4193-AF71-1A4ABC0F82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7D69093-A175-4482-A032-72A3EF4C6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2CAFD0B-0A2C-4043-913B-61F4208D033B}"/>
              </a:ext>
            </a:extLst>
          </p:cNvPr>
          <p:cNvSpPr>
            <a:spLocks noGrp="1"/>
          </p:cNvSpPr>
          <p:nvPr>
            <p:ph type="dt" sz="half" idx="10"/>
          </p:nvPr>
        </p:nvSpPr>
        <p:spPr/>
        <p:txBody>
          <a:bodyPr/>
          <a:lstStyle/>
          <a:p>
            <a:fld id="{0C08C23A-7EA9-495D-9293-2C0A38CE82F1}" type="datetimeFigureOut">
              <a:rPr kumimoji="1" lang="ja-JP" altLang="en-US" smtClean="0"/>
              <a:t>2024/8/9</a:t>
            </a:fld>
            <a:endParaRPr kumimoji="1" lang="ja-JP" altLang="en-US"/>
          </a:p>
        </p:txBody>
      </p:sp>
      <p:sp>
        <p:nvSpPr>
          <p:cNvPr id="6" name="フッター プレースホルダー 5">
            <a:extLst>
              <a:ext uri="{FF2B5EF4-FFF2-40B4-BE49-F238E27FC236}">
                <a16:creationId xmlns:a16="http://schemas.microsoft.com/office/drawing/2014/main" id="{E7284BFB-952E-4246-A1F1-16C3AC8A9A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9E42D6-A54B-4839-910E-F898F097B62F}"/>
              </a:ext>
            </a:extLst>
          </p:cNvPr>
          <p:cNvSpPr>
            <a:spLocks noGrp="1"/>
          </p:cNvSpPr>
          <p:nvPr>
            <p:ph type="sldNum" sz="quarter" idx="12"/>
          </p:nvPr>
        </p:nvSpPr>
        <p:spPr/>
        <p:txBody>
          <a:body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198475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8E09F8D-DAEC-4178-8BA3-A48785F3F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B7EBA7-FEDC-46C4-A9BC-94FE0E25DF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BCDFE3-2A32-4735-8F96-C6949BA047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8C23A-7EA9-495D-9293-2C0A38CE82F1}" type="datetimeFigureOut">
              <a:rPr kumimoji="1" lang="ja-JP" altLang="en-US" smtClean="0"/>
              <a:t>2024/8/9</a:t>
            </a:fld>
            <a:endParaRPr kumimoji="1" lang="ja-JP" altLang="en-US"/>
          </a:p>
        </p:txBody>
      </p:sp>
      <p:sp>
        <p:nvSpPr>
          <p:cNvPr id="5" name="フッター プレースホルダー 4">
            <a:extLst>
              <a:ext uri="{FF2B5EF4-FFF2-40B4-BE49-F238E27FC236}">
                <a16:creationId xmlns:a16="http://schemas.microsoft.com/office/drawing/2014/main" id="{9FCD8AAE-384B-46C1-B3C4-C06A808A8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C2ADA10-4BCE-46B0-8682-E9FFC906B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E561A-E42E-4150-BC02-577CA25AA48C}" type="slidenum">
              <a:rPr kumimoji="1" lang="ja-JP" altLang="en-US" smtClean="0"/>
              <a:t>‹#›</a:t>
            </a:fld>
            <a:endParaRPr kumimoji="1" lang="ja-JP" altLang="en-US"/>
          </a:p>
        </p:txBody>
      </p:sp>
    </p:spTree>
    <p:extLst>
      <p:ext uri="{BB962C8B-B14F-4D97-AF65-F5344CB8AC3E}">
        <p14:creationId xmlns:p14="http://schemas.microsoft.com/office/powerpoint/2010/main" val="413838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22876819-C6D9-41E8-82FC-4E088355A228}"/>
              </a:ext>
            </a:extLst>
          </p:cNvPr>
          <p:cNvSpPr/>
          <p:nvPr/>
        </p:nvSpPr>
        <p:spPr>
          <a:xfrm>
            <a:off x="1588093" y="3138713"/>
            <a:ext cx="9015814" cy="2637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800" b="1" dirty="0">
                <a:solidFill>
                  <a:schemeClr val="tx1"/>
                </a:solidFill>
                <a:latin typeface="メイリオ" panose="020B0604030504040204" pitchFamily="50" charset="-128"/>
                <a:ea typeface="メイリオ" panose="020B0604030504040204" pitchFamily="50" charset="-128"/>
              </a:rPr>
              <a:t>○ 本日の議論対象</a:t>
            </a:r>
            <a:endParaRPr lang="en-US" altLang="ja-JP" sz="2800" b="1" dirty="0">
              <a:solidFill>
                <a:schemeClr val="tx1"/>
              </a:solidFill>
              <a:latin typeface="メイリオ" panose="020B0604030504040204" pitchFamily="50" charset="-128"/>
              <a:ea typeface="メイリオ" panose="020B0604030504040204" pitchFamily="50" charset="-128"/>
            </a:endParaRPr>
          </a:p>
          <a:p>
            <a:endParaRPr lang="en-US" altLang="ja-JP" sz="2800" b="1" dirty="0">
              <a:solidFill>
                <a:schemeClr val="tx1"/>
              </a:solidFill>
              <a:latin typeface="メイリオ" panose="020B0604030504040204" pitchFamily="50" charset="-128"/>
              <a:ea typeface="メイリオ" panose="020B0604030504040204" pitchFamily="50" charset="-128"/>
            </a:endParaRPr>
          </a:p>
          <a:p>
            <a:r>
              <a:rPr lang="ja-JP" altLang="en-US" sz="28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800" b="1" dirty="0">
              <a:solidFill>
                <a:schemeClr val="tx1"/>
              </a:solidFill>
              <a:latin typeface="メイリオ" panose="020B0604030504040204" pitchFamily="50" charset="-128"/>
              <a:ea typeface="メイリオ" panose="020B0604030504040204" pitchFamily="50" charset="-128"/>
            </a:endParaRPr>
          </a:p>
          <a:p>
            <a:endParaRPr lang="en-US" altLang="ja-JP" sz="2800" b="1" dirty="0">
              <a:solidFill>
                <a:schemeClr val="tx1"/>
              </a:solidFill>
              <a:latin typeface="メイリオ" panose="020B0604030504040204" pitchFamily="50" charset="-128"/>
              <a:ea typeface="メイリオ" panose="020B0604030504040204" pitchFamily="50" charset="-128"/>
            </a:endParaRPr>
          </a:p>
          <a:p>
            <a:r>
              <a:rPr lang="ja-JP" altLang="en-US" sz="2800" b="1" dirty="0">
                <a:solidFill>
                  <a:schemeClr val="tx1"/>
                </a:solidFill>
                <a:latin typeface="メイリオ" panose="020B0604030504040204" pitchFamily="50" charset="-128"/>
                <a:ea typeface="メイリオ" panose="020B0604030504040204" pitchFamily="50" charset="-128"/>
              </a:rPr>
              <a:t>○ 今後議論を深めるにあたり重要な視点やキーワード</a:t>
            </a:r>
          </a:p>
        </p:txBody>
      </p:sp>
      <p:sp>
        <p:nvSpPr>
          <p:cNvPr id="35" name="正方形/長方形 34">
            <a:extLst>
              <a:ext uri="{FF2B5EF4-FFF2-40B4-BE49-F238E27FC236}">
                <a16:creationId xmlns:a16="http://schemas.microsoft.com/office/drawing/2014/main" id="{2C529D0C-CB94-4167-A2C8-568760F7E850}"/>
              </a:ext>
            </a:extLst>
          </p:cNvPr>
          <p:cNvSpPr/>
          <p:nvPr/>
        </p:nvSpPr>
        <p:spPr>
          <a:xfrm>
            <a:off x="285023" y="1307645"/>
            <a:ext cx="10486837" cy="1208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en-US" altLang="ja-JP" sz="600" b="1" dirty="0">
              <a:solidFill>
                <a:schemeClr val="tx1"/>
              </a:solidFill>
              <a:latin typeface="メイリオ" panose="020B0604030504040204" pitchFamily="50" charset="-128"/>
              <a:ea typeface="メイリオ" panose="020B0604030504040204" pitchFamily="50" charset="-128"/>
            </a:endParaRPr>
          </a:p>
          <a:p>
            <a:pPr marL="536575"/>
            <a:r>
              <a:rPr lang="en-US" altLang="ja-JP" sz="2800" b="1" dirty="0">
                <a:solidFill>
                  <a:schemeClr val="tx1"/>
                </a:solidFill>
                <a:latin typeface="メイリオ" panose="020B0604030504040204" pitchFamily="50" charset="-128"/>
                <a:ea typeface="メイリオ" panose="020B0604030504040204" pitchFamily="50" charset="-128"/>
              </a:rPr>
              <a:t>2050</a:t>
            </a:r>
            <a:r>
              <a:rPr lang="ja-JP" altLang="en-US" sz="2800" b="1" dirty="0">
                <a:solidFill>
                  <a:schemeClr val="tx1"/>
                </a:solidFill>
                <a:latin typeface="メイリオ" panose="020B0604030504040204" pitchFamily="50" charset="-128"/>
                <a:ea typeface="メイリオ" panose="020B0604030504040204" pitchFamily="50" charset="-128"/>
              </a:rPr>
              <a:t>年の大阪の住まい･くらしのあるべき姿</a:t>
            </a:r>
          </a:p>
        </p:txBody>
      </p:sp>
      <p:sp>
        <p:nvSpPr>
          <p:cNvPr id="5" name="テキスト ボックス 4">
            <a:extLst>
              <a:ext uri="{FF2B5EF4-FFF2-40B4-BE49-F238E27FC236}">
                <a16:creationId xmlns:a16="http://schemas.microsoft.com/office/drawing/2014/main" id="{577BE884-10B4-44F9-9F57-CEE9CC3DB780}"/>
              </a:ext>
            </a:extLst>
          </p:cNvPr>
          <p:cNvSpPr txBox="1"/>
          <p:nvPr/>
        </p:nvSpPr>
        <p:spPr>
          <a:xfrm>
            <a:off x="10986994" y="196334"/>
            <a:ext cx="971550" cy="349702"/>
          </a:xfrm>
          <a:prstGeom prst="rect">
            <a:avLst/>
          </a:prstGeom>
          <a:noFill/>
          <a:ln>
            <a:solidFill>
              <a:schemeClr val="tx1"/>
            </a:solidFill>
          </a:ln>
        </p:spPr>
        <p:txBody>
          <a:bodyPr wrap="square" tIns="72000" bIns="0">
            <a:spAutoFit/>
          </a:bodyPr>
          <a:lstStyle/>
          <a:p>
            <a:pPr algn="ctr"/>
            <a:r>
              <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資料３</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0725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9A8CB855-A7E1-428A-8C56-775CF5208C74}"/>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6CF9B451-2C61-4BDA-BE1F-090DAA29756D}"/>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grpSp>
        <p:nvGrpSpPr>
          <p:cNvPr id="26" name="グループ化 25">
            <a:extLst>
              <a:ext uri="{FF2B5EF4-FFF2-40B4-BE49-F238E27FC236}">
                <a16:creationId xmlns:a16="http://schemas.microsoft.com/office/drawing/2014/main" id="{4FA68807-5030-4E99-AAFF-F5CB4C387FFD}"/>
              </a:ext>
            </a:extLst>
          </p:cNvPr>
          <p:cNvGrpSpPr/>
          <p:nvPr/>
        </p:nvGrpSpPr>
        <p:grpSpPr>
          <a:xfrm>
            <a:off x="710686" y="2733524"/>
            <a:ext cx="6028292" cy="3985685"/>
            <a:chOff x="435481" y="4317982"/>
            <a:chExt cx="4026714" cy="2309455"/>
          </a:xfrm>
        </p:grpSpPr>
        <p:pic>
          <p:nvPicPr>
            <p:cNvPr id="28" name="図 27">
              <a:extLst>
                <a:ext uri="{FF2B5EF4-FFF2-40B4-BE49-F238E27FC236}">
                  <a16:creationId xmlns:a16="http://schemas.microsoft.com/office/drawing/2014/main" id="{1C1179D8-A331-4727-BDC2-30739205E913}"/>
                </a:ext>
              </a:extLst>
            </p:cNvPr>
            <p:cNvPicPr>
              <a:picLocks noChangeAspect="1"/>
            </p:cNvPicPr>
            <p:nvPr/>
          </p:nvPicPr>
          <p:blipFill>
            <a:blip r:embed="rId2"/>
            <a:stretch>
              <a:fillRect/>
            </a:stretch>
          </p:blipFill>
          <p:spPr>
            <a:xfrm>
              <a:off x="435481" y="4317982"/>
              <a:ext cx="4026714" cy="2140717"/>
            </a:xfrm>
            <a:prstGeom prst="rect">
              <a:avLst/>
            </a:prstGeom>
          </p:spPr>
        </p:pic>
        <p:sp>
          <p:nvSpPr>
            <p:cNvPr id="31" name="テキスト ボックス 30">
              <a:extLst>
                <a:ext uri="{FF2B5EF4-FFF2-40B4-BE49-F238E27FC236}">
                  <a16:creationId xmlns:a16="http://schemas.microsoft.com/office/drawing/2014/main" id="{80296B51-558B-4294-8AC4-1595179552D8}"/>
                </a:ext>
              </a:extLst>
            </p:cNvPr>
            <p:cNvSpPr txBox="1"/>
            <p:nvPr/>
          </p:nvSpPr>
          <p:spPr>
            <a:xfrm>
              <a:off x="435481" y="6502601"/>
              <a:ext cx="4026714" cy="124836"/>
            </a:xfrm>
            <a:prstGeom prst="rect">
              <a:avLst/>
            </a:prstGeom>
            <a:noFill/>
          </p:spPr>
          <p:txBody>
            <a:bodyPr wrap="square" lIns="0" tIns="0" rIns="0" bIns="0">
              <a:spAutoFit/>
            </a:bodyPr>
            <a:lstStyle/>
            <a:p>
              <a:pPr algn="ctr"/>
              <a:r>
                <a:rPr lang="ja-JP" altLang="en-US" sz="1400" dirty="0">
                  <a:latin typeface="メイリオ" panose="020B0604030504040204" pitchFamily="50" charset="-128"/>
                  <a:ea typeface="メイリオ" panose="020B0604030504040204" pitchFamily="50" charset="-128"/>
                </a:rPr>
                <a:t>土砂災害の発生件数の推移（国土交通省）</a:t>
              </a:r>
            </a:p>
          </p:txBody>
        </p:sp>
      </p:grpSp>
      <p:grpSp>
        <p:nvGrpSpPr>
          <p:cNvPr id="35" name="グループ化 34">
            <a:extLst>
              <a:ext uri="{FF2B5EF4-FFF2-40B4-BE49-F238E27FC236}">
                <a16:creationId xmlns:a16="http://schemas.microsoft.com/office/drawing/2014/main" id="{16AB1EA5-8DFB-4140-BA03-EF3616D7411A}"/>
              </a:ext>
            </a:extLst>
          </p:cNvPr>
          <p:cNvGrpSpPr/>
          <p:nvPr/>
        </p:nvGrpSpPr>
        <p:grpSpPr>
          <a:xfrm>
            <a:off x="7108703" y="2734906"/>
            <a:ext cx="4514221" cy="3978734"/>
            <a:chOff x="7075976" y="3180759"/>
            <a:chExt cx="4514221" cy="3978734"/>
          </a:xfrm>
        </p:grpSpPr>
        <p:pic>
          <p:nvPicPr>
            <p:cNvPr id="37" name="図 36">
              <a:extLst>
                <a:ext uri="{FF2B5EF4-FFF2-40B4-BE49-F238E27FC236}">
                  <a16:creationId xmlns:a16="http://schemas.microsoft.com/office/drawing/2014/main" id="{1A5A9EC7-53F7-4909-B831-ABD03B010B9F}"/>
                </a:ext>
              </a:extLst>
            </p:cNvPr>
            <p:cNvPicPr>
              <a:picLocks noChangeAspect="1"/>
            </p:cNvPicPr>
            <p:nvPr/>
          </p:nvPicPr>
          <p:blipFill>
            <a:blip r:embed="rId3"/>
            <a:stretch>
              <a:fillRect/>
            </a:stretch>
          </p:blipFill>
          <p:spPr>
            <a:xfrm>
              <a:off x="7075976" y="3180759"/>
              <a:ext cx="4514221" cy="3689195"/>
            </a:xfrm>
            <a:prstGeom prst="rect">
              <a:avLst/>
            </a:prstGeom>
          </p:spPr>
        </p:pic>
        <p:sp>
          <p:nvSpPr>
            <p:cNvPr id="39" name="テキスト ボックス 38">
              <a:extLst>
                <a:ext uri="{FF2B5EF4-FFF2-40B4-BE49-F238E27FC236}">
                  <a16:creationId xmlns:a16="http://schemas.microsoft.com/office/drawing/2014/main" id="{CF235F11-4D39-46EF-9B2B-550461A4EF76}"/>
                </a:ext>
              </a:extLst>
            </p:cNvPr>
            <p:cNvSpPr txBox="1"/>
            <p:nvPr/>
          </p:nvSpPr>
          <p:spPr>
            <a:xfrm>
              <a:off x="7075977" y="6944049"/>
              <a:ext cx="4514220" cy="215444"/>
            </a:xfrm>
            <a:prstGeom prst="rect">
              <a:avLst/>
            </a:prstGeom>
            <a:noFill/>
          </p:spPr>
          <p:txBody>
            <a:bodyPr wrap="square" lIns="0" tIns="0" rIns="0" bIns="0">
              <a:spAutoFit/>
            </a:bodyPr>
            <a:lstStyle/>
            <a:p>
              <a:pPr algn="ctr"/>
              <a:r>
                <a:rPr lang="ja-JP" altLang="en-US" sz="1400" dirty="0">
                  <a:latin typeface="メイリオ" panose="020B0604030504040204" pitchFamily="50" charset="-128"/>
                  <a:ea typeface="メイリオ" panose="020B0604030504040204" pitchFamily="50" charset="-128"/>
                </a:rPr>
                <a:t>観測された日本の平均地上気温の変化（気象庁）</a:t>
              </a:r>
            </a:p>
          </p:txBody>
        </p:sp>
      </p:grpSp>
      <p:sp>
        <p:nvSpPr>
          <p:cNvPr id="40" name="テキスト ボックス 39">
            <a:extLst>
              <a:ext uri="{FF2B5EF4-FFF2-40B4-BE49-F238E27FC236}">
                <a16:creationId xmlns:a16="http://schemas.microsoft.com/office/drawing/2014/main" id="{31F2395D-354F-4C63-9004-A29C07C436F9}"/>
              </a:ext>
            </a:extLst>
          </p:cNvPr>
          <p:cNvSpPr txBox="1"/>
          <p:nvPr/>
        </p:nvSpPr>
        <p:spPr>
          <a:xfrm>
            <a:off x="669905" y="1836000"/>
            <a:ext cx="6014407" cy="780589"/>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・風水害を中心とした自然災害の激甚化･頻発化</a:t>
            </a:r>
            <a:endParaRPr lang="en-US" altLang="ja-JP" b="1" dirty="0">
              <a:solidFill>
                <a:schemeClr val="tx1"/>
              </a:solidFill>
              <a:latin typeface="メイリオ" panose="020B0604030504040204" pitchFamily="50" charset="-128"/>
              <a:ea typeface="メイリオ" panose="020B0604030504040204" pitchFamily="50" charset="-128"/>
            </a:endParaRPr>
          </a:p>
          <a:p>
            <a:pPr marL="266700" algn="just"/>
            <a:r>
              <a:rPr lang="en-US" altLang="ja-JP" sz="1400" dirty="0">
                <a:latin typeface="メイリオ" panose="020B0604030504040204" pitchFamily="50" charset="-128"/>
                <a:ea typeface="メイリオ" panose="020B0604030504040204" pitchFamily="50" charset="-128"/>
              </a:rPr>
              <a:t>2018</a:t>
            </a:r>
            <a:r>
              <a:rPr lang="ja-JP" altLang="en-US" sz="1400" dirty="0">
                <a:latin typeface="メイリオ" panose="020B0604030504040204" pitchFamily="50" charset="-128"/>
                <a:ea typeface="メイリオ" panose="020B0604030504040204" pitchFamily="50" charset="-128"/>
              </a:rPr>
              <a:t>年（平成</a:t>
            </a:r>
            <a:r>
              <a:rPr lang="en-US" altLang="ja-JP" sz="1400" dirty="0">
                <a:latin typeface="メイリオ" panose="020B0604030504040204" pitchFamily="50" charset="-128"/>
                <a:ea typeface="メイリオ" panose="020B0604030504040204" pitchFamily="50" charset="-128"/>
              </a:rPr>
              <a:t>30</a:t>
            </a:r>
            <a:r>
              <a:rPr lang="ja-JP" altLang="en-US" sz="1400" dirty="0">
                <a:latin typeface="メイリオ" panose="020B0604030504040204" pitchFamily="50" charset="-128"/>
                <a:ea typeface="メイリオ" panose="020B0604030504040204" pitchFamily="50" charset="-128"/>
              </a:rPr>
              <a:t>年）は過去最多の</a:t>
            </a:r>
            <a:r>
              <a:rPr lang="en-US" altLang="ja-JP" sz="1400" dirty="0">
                <a:latin typeface="メイリオ" panose="020B0604030504040204" pitchFamily="50" charset="-128"/>
                <a:ea typeface="メイリオ" panose="020B0604030504040204" pitchFamily="50" charset="-128"/>
              </a:rPr>
              <a:t>3,459</a:t>
            </a:r>
            <a:r>
              <a:rPr lang="ja-JP" altLang="en-US" sz="1400" dirty="0">
                <a:latin typeface="メイリオ" panose="020B0604030504040204" pitchFamily="50" charset="-128"/>
                <a:ea typeface="メイリオ" panose="020B0604030504040204" pitchFamily="50" charset="-128"/>
              </a:rPr>
              <a:t>件、</a:t>
            </a:r>
            <a:r>
              <a:rPr lang="en-US" altLang="ja-JP" sz="1400" dirty="0">
                <a:latin typeface="メイリオ" panose="020B0604030504040204" pitchFamily="50" charset="-128"/>
                <a:ea typeface="メイリオ" panose="020B0604030504040204" pitchFamily="50" charset="-128"/>
              </a:rPr>
              <a:t>2019</a:t>
            </a:r>
            <a:r>
              <a:rPr lang="ja-JP" altLang="en-US" sz="1400" dirty="0">
                <a:latin typeface="メイリオ" panose="020B0604030504040204" pitchFamily="50" charset="-128"/>
                <a:ea typeface="メイリオ" panose="020B0604030504040204" pitchFamily="50" charset="-128"/>
              </a:rPr>
              <a:t>年も</a:t>
            </a:r>
            <a:r>
              <a:rPr lang="en-US" altLang="ja-JP" sz="1400" dirty="0">
                <a:latin typeface="メイリオ" panose="020B0604030504040204" pitchFamily="50" charset="-128"/>
                <a:ea typeface="メイリオ" panose="020B0604030504040204" pitchFamily="50" charset="-128"/>
              </a:rPr>
              <a:t>1,996</a:t>
            </a:r>
            <a:r>
              <a:rPr lang="ja-JP" altLang="en-US" sz="1400" dirty="0">
                <a:latin typeface="メイリオ" panose="020B0604030504040204" pitchFamily="50" charset="-128"/>
                <a:ea typeface="メイリオ" panose="020B0604030504040204" pitchFamily="50" charset="-128"/>
              </a:rPr>
              <a:t>件と非常に多くの土砂災害が発生</a:t>
            </a:r>
          </a:p>
        </p:txBody>
      </p:sp>
      <p:sp>
        <p:nvSpPr>
          <p:cNvPr id="41" name="テキスト ボックス 40">
            <a:extLst>
              <a:ext uri="{FF2B5EF4-FFF2-40B4-BE49-F238E27FC236}">
                <a16:creationId xmlns:a16="http://schemas.microsoft.com/office/drawing/2014/main" id="{269DBE2B-5B0F-43B1-8F17-5AF9D3A159BC}"/>
              </a:ext>
            </a:extLst>
          </p:cNvPr>
          <p:cNvSpPr txBox="1"/>
          <p:nvPr/>
        </p:nvSpPr>
        <p:spPr>
          <a:xfrm>
            <a:off x="7024611" y="1836000"/>
            <a:ext cx="4900689" cy="780589"/>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・地球温暖化の進行</a:t>
            </a:r>
            <a:endParaRPr lang="en-US" altLang="ja-JP" b="1" dirty="0">
              <a:solidFill>
                <a:schemeClr val="tx1"/>
              </a:solidFill>
              <a:latin typeface="メイリオ" panose="020B0604030504040204" pitchFamily="50" charset="-128"/>
              <a:ea typeface="メイリオ" panose="020B0604030504040204" pitchFamily="50" charset="-128"/>
            </a:endParaRPr>
          </a:p>
          <a:p>
            <a:pPr marL="266700" algn="just"/>
            <a:r>
              <a:rPr lang="ja-JP" altLang="en-US" sz="1400" dirty="0">
                <a:latin typeface="メイリオ" panose="020B0604030504040204" pitchFamily="50" charset="-128"/>
                <a:ea typeface="メイリオ" panose="020B0604030504040204" pitchFamily="50" charset="-128"/>
              </a:rPr>
              <a:t>日本の年平均気温については</a:t>
            </a:r>
            <a:r>
              <a:rPr lang="en-US" altLang="ja-JP" sz="1400" dirty="0">
                <a:latin typeface="メイリオ" panose="020B0604030504040204" pitchFamily="50" charset="-128"/>
                <a:ea typeface="メイリオ" panose="020B0604030504040204" pitchFamily="50" charset="-128"/>
              </a:rPr>
              <a:t>100</a:t>
            </a:r>
            <a:r>
              <a:rPr lang="ja-JP" altLang="en-US" sz="1400" dirty="0">
                <a:latin typeface="メイリオ" panose="020B0604030504040204" pitchFamily="50" charset="-128"/>
                <a:ea typeface="メイリオ" panose="020B0604030504040204" pitchFamily="50" charset="-128"/>
              </a:rPr>
              <a:t>年当たり</a:t>
            </a:r>
            <a:r>
              <a:rPr lang="en-US" altLang="ja-JP" sz="1400" dirty="0">
                <a:latin typeface="メイリオ" panose="020B0604030504040204" pitchFamily="50" charset="-128"/>
                <a:ea typeface="メイリオ" panose="020B0604030504040204" pitchFamily="50" charset="-128"/>
              </a:rPr>
              <a:t>1.24℃</a:t>
            </a:r>
            <a:r>
              <a:rPr lang="ja-JP" altLang="en-US" sz="1400" dirty="0">
                <a:latin typeface="メイリオ" panose="020B0604030504040204" pitchFamily="50" charset="-128"/>
                <a:ea typeface="メイリオ" panose="020B0604030504040204" pitchFamily="50" charset="-128"/>
              </a:rPr>
              <a:t>と、世界平均を上回るペースで気温が上昇</a:t>
            </a:r>
          </a:p>
        </p:txBody>
      </p:sp>
      <p:sp>
        <p:nvSpPr>
          <p:cNvPr id="43" name="テキスト ボックス 42">
            <a:extLst>
              <a:ext uri="{FF2B5EF4-FFF2-40B4-BE49-F238E27FC236}">
                <a16:creationId xmlns:a16="http://schemas.microsoft.com/office/drawing/2014/main" id="{49EBF9D1-82AC-470E-BE24-0C176126AB3A}"/>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4DCA856D-CEA7-49F3-8FCD-A55F9028FAAE}"/>
              </a:ext>
            </a:extLst>
          </p:cNvPr>
          <p:cNvSpPr txBox="1"/>
          <p:nvPr/>
        </p:nvSpPr>
        <p:spPr>
          <a:xfrm>
            <a:off x="337536" y="1387851"/>
            <a:ext cx="11105163" cy="349702"/>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自然災害の激甚化、広域化</a:t>
            </a:r>
            <a:endParaRPr lang="en-US" altLang="ja-JP" b="1" dirty="0">
              <a:latin typeface="メイリオ" panose="020B0604030504040204" pitchFamily="50" charset="-128"/>
              <a:ea typeface="メイリオ" panose="020B0604030504040204" pitchFamily="50" charset="-128"/>
            </a:endParaRPr>
          </a:p>
        </p:txBody>
      </p:sp>
      <p:sp>
        <p:nvSpPr>
          <p:cNvPr id="16" name="スライド番号プレースホルダー 2">
            <a:extLst>
              <a:ext uri="{FF2B5EF4-FFF2-40B4-BE49-F238E27FC236}">
                <a16:creationId xmlns:a16="http://schemas.microsoft.com/office/drawing/2014/main" id="{AFD74AD7-25EF-4CCE-B837-D2D4CE50303A}"/>
              </a:ext>
            </a:extLst>
          </p:cNvPr>
          <p:cNvSpPr>
            <a:spLocks noGrp="1"/>
          </p:cNvSpPr>
          <p:nvPr>
            <p:ph type="sldNum" sz="quarter" idx="12"/>
          </p:nvPr>
        </p:nvSpPr>
        <p:spPr>
          <a:xfrm>
            <a:off x="11719560" y="6597352"/>
            <a:ext cx="420193"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10</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37625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9A8CB855-A7E1-428A-8C56-775CF5208C74}"/>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6CF9B451-2C61-4BDA-BE1F-090DAA29756D}"/>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029402B0-A4A5-439A-817D-891C32DC7E46}"/>
              </a:ext>
            </a:extLst>
          </p:cNvPr>
          <p:cNvSpPr txBox="1"/>
          <p:nvPr/>
        </p:nvSpPr>
        <p:spPr>
          <a:xfrm>
            <a:off x="669905" y="1836000"/>
            <a:ext cx="5324607" cy="1211476"/>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・テレワークの利用状況</a:t>
            </a:r>
            <a:endParaRPr lang="en-US" altLang="ja-JP" b="1" dirty="0">
              <a:solidFill>
                <a:schemeClr val="tx1"/>
              </a:solidFill>
              <a:latin typeface="メイリオ" panose="020B0604030504040204" pitchFamily="50" charset="-128"/>
              <a:ea typeface="メイリオ" panose="020B0604030504040204" pitchFamily="50" charset="-128"/>
            </a:endParaRPr>
          </a:p>
          <a:p>
            <a:pPr marL="265113" algn="just"/>
            <a:r>
              <a:rPr lang="ja-JP" altLang="en-US" sz="1400" dirty="0">
                <a:solidFill>
                  <a:schemeClr val="tx1"/>
                </a:solidFill>
                <a:latin typeface="メイリオ" panose="020B0604030504040204" pitchFamily="50" charset="-128"/>
                <a:ea typeface="メイリオ" panose="020B0604030504040204" pitchFamily="50" charset="-128"/>
              </a:rPr>
              <a:t>コロナ禍の終息後も見据えた今後のテレワークの利用の方針について、拡大が</a:t>
            </a:r>
            <a:r>
              <a:rPr lang="en-US" altLang="ja-JP" sz="1400" dirty="0">
                <a:solidFill>
                  <a:schemeClr val="tx1"/>
                </a:solidFill>
                <a:latin typeface="メイリオ" panose="020B0604030504040204" pitchFamily="50" charset="-128"/>
                <a:ea typeface="メイリオ" panose="020B0604030504040204" pitchFamily="50" charset="-128"/>
              </a:rPr>
              <a:t>18%</a:t>
            </a:r>
            <a:r>
              <a:rPr lang="ja-JP" altLang="en-US" sz="1400" dirty="0">
                <a:solidFill>
                  <a:schemeClr val="tx1"/>
                </a:solidFill>
                <a:latin typeface="メイリオ" panose="020B0604030504040204" pitchFamily="50" charset="-128"/>
                <a:ea typeface="メイリオ" panose="020B0604030504040204" pitchFamily="50" charset="-128"/>
              </a:rPr>
              <a:t>、維持が</a:t>
            </a:r>
            <a:r>
              <a:rPr lang="en-US" altLang="ja-JP" sz="1400" dirty="0">
                <a:solidFill>
                  <a:schemeClr val="tx1"/>
                </a:solidFill>
                <a:latin typeface="メイリオ" panose="020B0604030504040204" pitchFamily="50" charset="-128"/>
                <a:ea typeface="メイリオ" panose="020B0604030504040204" pitchFamily="50" charset="-128"/>
              </a:rPr>
              <a:t>53%</a:t>
            </a:r>
            <a:r>
              <a:rPr lang="ja-JP" altLang="en-US" sz="1400" dirty="0">
                <a:solidFill>
                  <a:schemeClr val="tx1"/>
                </a:solidFill>
                <a:latin typeface="メイリオ" panose="020B0604030504040204" pitchFamily="50" charset="-128"/>
                <a:ea typeface="メイリオ" panose="020B0604030504040204" pitchFamily="50" charset="-128"/>
              </a:rPr>
              <a:t>で、拡大・維持が</a:t>
            </a:r>
            <a:r>
              <a:rPr lang="en-US" altLang="ja-JP" sz="1400" dirty="0">
                <a:solidFill>
                  <a:schemeClr val="tx1"/>
                </a:solidFill>
                <a:latin typeface="メイリオ" panose="020B0604030504040204" pitchFamily="50" charset="-128"/>
                <a:ea typeface="メイリオ" panose="020B0604030504040204" pitchFamily="50" charset="-128"/>
              </a:rPr>
              <a:t>7</a:t>
            </a:r>
            <a:r>
              <a:rPr lang="ja-JP" altLang="en-US" sz="1400" dirty="0">
                <a:solidFill>
                  <a:schemeClr val="tx1"/>
                </a:solidFill>
                <a:latin typeface="メイリオ" panose="020B0604030504040204" pitchFamily="50" charset="-128"/>
                <a:ea typeface="メイリオ" panose="020B0604030504040204" pitchFamily="50" charset="-128"/>
              </a:rPr>
              <a:t>割を占めており、現状のテレワーク利用度によらず維持するという回答が最も高い。</a:t>
            </a:r>
          </a:p>
        </p:txBody>
      </p:sp>
      <p:sp>
        <p:nvSpPr>
          <p:cNvPr id="41" name="テキスト ボックス 40">
            <a:extLst>
              <a:ext uri="{FF2B5EF4-FFF2-40B4-BE49-F238E27FC236}">
                <a16:creationId xmlns:a16="http://schemas.microsoft.com/office/drawing/2014/main" id="{C7A6859F-493D-4324-AC43-B99A6C1BEDAE}"/>
              </a:ext>
            </a:extLst>
          </p:cNvPr>
          <p:cNvSpPr txBox="1"/>
          <p:nvPr/>
        </p:nvSpPr>
        <p:spPr>
          <a:xfrm>
            <a:off x="669905" y="3238247"/>
            <a:ext cx="5324607" cy="996033"/>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・今後の住み替えにあたっての意向</a:t>
            </a:r>
            <a:endParaRPr lang="en-US" altLang="ja-JP" b="1" dirty="0">
              <a:solidFill>
                <a:schemeClr val="tx1"/>
              </a:solidFill>
              <a:latin typeface="メイリオ" panose="020B0604030504040204" pitchFamily="50" charset="-128"/>
              <a:ea typeface="メイリオ" panose="020B0604030504040204" pitchFamily="50" charset="-128"/>
            </a:endParaRPr>
          </a:p>
          <a:p>
            <a:pPr marL="261938" algn="just"/>
            <a:r>
              <a:rPr lang="ja-JP" altLang="en-US" sz="1400" dirty="0">
                <a:solidFill>
                  <a:schemeClr val="tx1"/>
                </a:solidFill>
                <a:latin typeface="メイリオ" panose="020B0604030504040204" pitchFamily="50" charset="-128"/>
                <a:ea typeface="メイリオ" panose="020B0604030504040204" pitchFamily="50" charset="-128"/>
              </a:rPr>
              <a:t>コロナ拡大による住宅に求める条件の変化は、「仕事専用スペースがほしくなった」が最も多く、次いで「通信環境の良い家に住みたくなった」となっている。</a:t>
            </a:r>
          </a:p>
        </p:txBody>
      </p:sp>
      <p:pic>
        <p:nvPicPr>
          <p:cNvPr id="8" name="図 7">
            <a:extLst>
              <a:ext uri="{FF2B5EF4-FFF2-40B4-BE49-F238E27FC236}">
                <a16:creationId xmlns:a16="http://schemas.microsoft.com/office/drawing/2014/main" id="{2C7869A1-291D-43EC-AE1A-60C9321902B4}"/>
              </a:ext>
            </a:extLst>
          </p:cNvPr>
          <p:cNvPicPr>
            <a:picLocks noChangeAspect="1"/>
          </p:cNvPicPr>
          <p:nvPr/>
        </p:nvPicPr>
        <p:blipFill rotWithShape="1">
          <a:blip r:embed="rId2"/>
          <a:srcRect r="50013" b="9385"/>
          <a:stretch/>
        </p:blipFill>
        <p:spPr>
          <a:xfrm>
            <a:off x="6749614" y="2792420"/>
            <a:ext cx="5097709" cy="3481714"/>
          </a:xfrm>
          <a:prstGeom prst="rect">
            <a:avLst/>
          </a:prstGeom>
        </p:spPr>
      </p:pic>
      <p:sp>
        <p:nvSpPr>
          <p:cNvPr id="43" name="テキスト ボックス 42">
            <a:extLst>
              <a:ext uri="{FF2B5EF4-FFF2-40B4-BE49-F238E27FC236}">
                <a16:creationId xmlns:a16="http://schemas.microsoft.com/office/drawing/2014/main" id="{23518F9D-DD10-4AEF-8108-48001E49EC3C}"/>
              </a:ext>
            </a:extLst>
          </p:cNvPr>
          <p:cNvSpPr txBox="1"/>
          <p:nvPr/>
        </p:nvSpPr>
        <p:spPr>
          <a:xfrm>
            <a:off x="6197489" y="1836000"/>
            <a:ext cx="5649834" cy="780589"/>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・シェアリングエコノミー</a:t>
            </a:r>
            <a:endParaRPr lang="en-US" altLang="ja-JP" b="1" dirty="0">
              <a:solidFill>
                <a:schemeClr val="tx1"/>
              </a:solidFill>
              <a:latin typeface="メイリオ" panose="020B0604030504040204" pitchFamily="50" charset="-128"/>
              <a:ea typeface="メイリオ" panose="020B0604030504040204" pitchFamily="50" charset="-128"/>
            </a:endParaRPr>
          </a:p>
          <a:p>
            <a:pPr marL="266700" algn="just"/>
            <a:r>
              <a:rPr lang="ja-JP" altLang="en-US" sz="1400" dirty="0">
                <a:solidFill>
                  <a:schemeClr val="tx1"/>
                </a:solidFill>
                <a:latin typeface="メイリオ" panose="020B0604030504040204" pitchFamily="50" charset="-128"/>
                <a:ea typeface="メイリオ" panose="020B0604030504040204" pitchFamily="50" charset="-128"/>
              </a:rPr>
              <a:t>モノ･スペースのシェアの利用意向が大きく減少する一方、ケアやビジネススキルシェアといったソフトシェアの利用意向が上昇。</a:t>
            </a:r>
            <a:endParaRPr lang="ja-JP" altLang="en-US" b="1" dirty="0">
              <a:solidFill>
                <a:schemeClr val="tx1"/>
              </a:solidFill>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CD896434-47EF-4239-9BEA-455A07841B8C}"/>
              </a:ext>
            </a:extLst>
          </p:cNvPr>
          <p:cNvSpPr txBox="1"/>
          <p:nvPr/>
        </p:nvSpPr>
        <p:spPr>
          <a:xfrm>
            <a:off x="669905" y="5611855"/>
            <a:ext cx="5324607" cy="780589"/>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・地方移住への関心の高まり</a:t>
            </a:r>
            <a:endParaRPr lang="en-US" altLang="ja-JP" b="1" dirty="0">
              <a:solidFill>
                <a:schemeClr val="tx1"/>
              </a:solidFill>
              <a:latin typeface="メイリオ" panose="020B0604030504040204" pitchFamily="50" charset="-128"/>
              <a:ea typeface="メイリオ" panose="020B0604030504040204" pitchFamily="50" charset="-128"/>
            </a:endParaRPr>
          </a:p>
          <a:p>
            <a:pPr marL="266700" algn="just"/>
            <a:r>
              <a:rPr lang="en-US" altLang="ja-JP" sz="1400" dirty="0">
                <a:solidFill>
                  <a:schemeClr val="tx1"/>
                </a:solidFill>
                <a:latin typeface="メイリオ" panose="020B0604030504040204" pitchFamily="50" charset="-128"/>
                <a:ea typeface="メイリオ" panose="020B0604030504040204" pitchFamily="50" charset="-128"/>
              </a:rPr>
              <a:t>20</a:t>
            </a:r>
            <a:r>
              <a:rPr lang="ja-JP" altLang="en-US" sz="1400" dirty="0">
                <a:solidFill>
                  <a:schemeClr val="tx1"/>
                </a:solidFill>
                <a:latin typeface="メイリオ" panose="020B0604030504040204" pitchFamily="50" charset="-128"/>
                <a:ea typeface="メイリオ" panose="020B0604030504040204" pitchFamily="50" charset="-128"/>
              </a:rPr>
              <a:t>歳代のＵ･Ｉターンや地方での転職希望について、</a:t>
            </a:r>
            <a:r>
              <a:rPr lang="en-US" altLang="ja-JP" sz="1400" dirty="0">
                <a:solidFill>
                  <a:schemeClr val="tx1"/>
                </a:solidFill>
                <a:latin typeface="メイリオ" panose="020B0604030504040204" pitchFamily="50" charset="-128"/>
                <a:ea typeface="メイリオ" panose="020B0604030504040204" pitchFamily="50" charset="-128"/>
              </a:rPr>
              <a:t>2020</a:t>
            </a:r>
            <a:r>
              <a:rPr lang="ja-JP" altLang="en-US" sz="1400" dirty="0">
                <a:solidFill>
                  <a:schemeClr val="tx1"/>
                </a:solidFill>
                <a:latin typeface="メイリオ" panose="020B0604030504040204" pitchFamily="50" charset="-128"/>
                <a:ea typeface="メイリオ" panose="020B0604030504040204" pitchFamily="50" charset="-128"/>
              </a:rPr>
              <a:t>年</a:t>
            </a:r>
            <a:r>
              <a:rPr lang="en-US" altLang="ja-JP" sz="1400" dirty="0">
                <a:solidFill>
                  <a:schemeClr val="tx1"/>
                </a:solidFill>
                <a:latin typeface="メイリオ" panose="020B0604030504040204" pitchFamily="50" charset="-128"/>
                <a:ea typeface="メイリオ" panose="020B0604030504040204" pitchFamily="50" charset="-128"/>
              </a:rPr>
              <a:t>9</a:t>
            </a:r>
            <a:r>
              <a:rPr lang="ja-JP" altLang="en-US" sz="1400" dirty="0">
                <a:solidFill>
                  <a:schemeClr val="tx1"/>
                </a:solidFill>
                <a:latin typeface="メイリオ" panose="020B0604030504040204" pitchFamily="50" charset="-128"/>
                <a:ea typeface="メイリオ" panose="020B0604030504040204" pitchFamily="50" charset="-128"/>
              </a:rPr>
              <a:t>月時点では同年</a:t>
            </a:r>
            <a:r>
              <a:rPr lang="en-US" altLang="ja-JP" sz="1400" dirty="0">
                <a:solidFill>
                  <a:schemeClr val="tx1"/>
                </a:solidFill>
                <a:latin typeface="メイリオ" panose="020B0604030504040204" pitchFamily="50" charset="-128"/>
                <a:ea typeface="メイリオ" panose="020B0604030504040204" pitchFamily="50" charset="-128"/>
              </a:rPr>
              <a:t>5</a:t>
            </a:r>
            <a:r>
              <a:rPr lang="ja-JP" altLang="en-US" sz="1400" dirty="0">
                <a:solidFill>
                  <a:schemeClr val="tx1"/>
                </a:solidFill>
                <a:latin typeface="メイリオ" panose="020B0604030504040204" pitchFamily="50" charset="-128"/>
                <a:ea typeface="メイリオ" panose="020B0604030504040204" pitchFamily="50" charset="-128"/>
              </a:rPr>
              <a:t>月時点と比較すると</a:t>
            </a:r>
            <a:r>
              <a:rPr lang="en-US" altLang="ja-JP" sz="1400" dirty="0">
                <a:solidFill>
                  <a:schemeClr val="tx1"/>
                </a:solidFill>
                <a:latin typeface="メイリオ" panose="020B0604030504040204" pitchFamily="50" charset="-128"/>
                <a:ea typeface="メイリオ" panose="020B0604030504040204" pitchFamily="50" charset="-128"/>
              </a:rPr>
              <a:t>29.7</a:t>
            </a:r>
            <a:r>
              <a:rPr lang="ja-JP" altLang="en-US" sz="1400" dirty="0">
                <a:solidFill>
                  <a:schemeClr val="tx1"/>
                </a:solidFill>
                <a:latin typeface="メイリオ" panose="020B0604030504040204" pitchFamily="50" charset="-128"/>
                <a:ea typeface="メイリオ" panose="020B0604030504040204" pitchFamily="50" charset="-128"/>
              </a:rPr>
              <a:t>ポイント増加。</a:t>
            </a:r>
          </a:p>
        </p:txBody>
      </p:sp>
      <p:sp>
        <p:nvSpPr>
          <p:cNvPr id="46" name="テキスト ボックス 45">
            <a:extLst>
              <a:ext uri="{FF2B5EF4-FFF2-40B4-BE49-F238E27FC236}">
                <a16:creationId xmlns:a16="http://schemas.microsoft.com/office/drawing/2014/main" id="{E9B5D29C-F03A-44E1-B4BB-2D585F90208A}"/>
              </a:ext>
            </a:extLst>
          </p:cNvPr>
          <p:cNvSpPr txBox="1"/>
          <p:nvPr/>
        </p:nvSpPr>
        <p:spPr>
          <a:xfrm>
            <a:off x="669905" y="4425051"/>
            <a:ext cx="5324607" cy="996033"/>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・職業の選択、副業等の希望の変化</a:t>
            </a:r>
            <a:endParaRPr lang="en-US" altLang="ja-JP" b="1" dirty="0">
              <a:solidFill>
                <a:schemeClr val="tx1"/>
              </a:solidFill>
              <a:latin typeface="メイリオ" panose="020B0604030504040204" pitchFamily="50" charset="-128"/>
              <a:ea typeface="メイリオ" panose="020B0604030504040204" pitchFamily="50" charset="-128"/>
            </a:endParaRPr>
          </a:p>
          <a:p>
            <a:pPr marL="266700" algn="just"/>
            <a:r>
              <a:rPr lang="ja-JP" altLang="en-US" sz="1400" dirty="0">
                <a:solidFill>
                  <a:schemeClr val="tx1"/>
                </a:solidFill>
                <a:latin typeface="メイリオ" panose="020B0604030504040204" pitchFamily="50" charset="-128"/>
                <a:ea typeface="メイリオ" panose="020B0604030504040204" pitchFamily="50" charset="-128"/>
              </a:rPr>
              <a:t>職業選択・副業等の希望に変化が生じている理由は、ワークライフバランスの変化や収入の減少の割合が高い。</a:t>
            </a:r>
          </a:p>
          <a:p>
            <a:pPr marL="266700" algn="just"/>
            <a:r>
              <a:rPr lang="en-US" altLang="ja-JP" sz="1400" dirty="0">
                <a:solidFill>
                  <a:schemeClr val="tx1"/>
                </a:solidFill>
                <a:latin typeface="メイリオ" panose="020B0604030504040204" pitchFamily="50" charset="-128"/>
                <a:ea typeface="メイリオ" panose="020B0604030504040204" pitchFamily="50" charset="-128"/>
              </a:rPr>
              <a:t>20</a:t>
            </a:r>
            <a:r>
              <a:rPr lang="ja-JP" altLang="en-US" sz="1400" dirty="0">
                <a:solidFill>
                  <a:schemeClr val="tx1"/>
                </a:solidFill>
                <a:latin typeface="メイリオ" panose="020B0604030504040204" pitchFamily="50" charset="-128"/>
                <a:ea typeface="メイリオ" panose="020B0604030504040204" pitchFamily="50" charset="-128"/>
              </a:rPr>
              <a:t>歳代の約６割が副業に関心を持っている。</a:t>
            </a:r>
          </a:p>
        </p:txBody>
      </p:sp>
      <p:sp>
        <p:nvSpPr>
          <p:cNvPr id="47" name="テキスト ボックス 46">
            <a:extLst>
              <a:ext uri="{FF2B5EF4-FFF2-40B4-BE49-F238E27FC236}">
                <a16:creationId xmlns:a16="http://schemas.microsoft.com/office/drawing/2014/main" id="{4364D99B-F0DC-4234-9AA7-8262379B4EBF}"/>
              </a:ext>
            </a:extLst>
          </p:cNvPr>
          <p:cNvSpPr txBox="1"/>
          <p:nvPr/>
        </p:nvSpPr>
        <p:spPr>
          <a:xfrm>
            <a:off x="7337685" y="6444844"/>
            <a:ext cx="4722799"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国土の長期展望専門委員会（第</a:t>
            </a:r>
            <a:r>
              <a:rPr lang="en-US" altLang="ja-JP" sz="1400" dirty="0">
                <a:latin typeface="メイリオ" panose="020B0604030504040204" pitchFamily="50" charset="-128"/>
                <a:ea typeface="メイリオ" panose="020B0604030504040204" pitchFamily="50" charset="-128"/>
              </a:rPr>
              <a:t>14</a:t>
            </a:r>
            <a:r>
              <a:rPr lang="ja-JP" altLang="en-US" sz="1400" dirty="0">
                <a:latin typeface="メイリオ" panose="020B0604030504040204" pitchFamily="50" charset="-128"/>
                <a:ea typeface="メイリオ" panose="020B0604030504040204" pitchFamily="50" charset="-128"/>
              </a:rPr>
              <a:t>回）配付資料より抜粋</a:t>
            </a:r>
          </a:p>
        </p:txBody>
      </p:sp>
      <p:sp>
        <p:nvSpPr>
          <p:cNvPr id="23" name="テキスト ボックス 22">
            <a:extLst>
              <a:ext uri="{FF2B5EF4-FFF2-40B4-BE49-F238E27FC236}">
                <a16:creationId xmlns:a16="http://schemas.microsoft.com/office/drawing/2014/main" id="{C43EECF2-480B-41BF-879F-75193BC36678}"/>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FF323DD7-2753-40A7-8CEF-D7B70DBE9F93}"/>
              </a:ext>
            </a:extLst>
          </p:cNvPr>
          <p:cNvSpPr txBox="1"/>
          <p:nvPr/>
        </p:nvSpPr>
        <p:spPr>
          <a:xfrm>
            <a:off x="337536" y="1387851"/>
            <a:ext cx="11105163" cy="349702"/>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ライフスタイルの多様化</a:t>
            </a:r>
            <a:endParaRPr lang="en-US" altLang="ja-JP" b="1" dirty="0">
              <a:latin typeface="メイリオ" panose="020B0604030504040204" pitchFamily="50" charset="-128"/>
              <a:ea typeface="メイリオ" panose="020B0604030504040204" pitchFamily="50" charset="-128"/>
            </a:endParaRPr>
          </a:p>
        </p:txBody>
      </p:sp>
      <p:sp>
        <p:nvSpPr>
          <p:cNvPr id="15" name="スライド番号プレースホルダー 2">
            <a:extLst>
              <a:ext uri="{FF2B5EF4-FFF2-40B4-BE49-F238E27FC236}">
                <a16:creationId xmlns:a16="http://schemas.microsoft.com/office/drawing/2014/main" id="{670963C3-9C6A-4174-B087-4E4B618EF2E6}"/>
              </a:ext>
            </a:extLst>
          </p:cNvPr>
          <p:cNvSpPr>
            <a:spLocks noGrp="1"/>
          </p:cNvSpPr>
          <p:nvPr>
            <p:ph type="sldNum" sz="quarter" idx="12"/>
          </p:nvPr>
        </p:nvSpPr>
        <p:spPr>
          <a:xfrm>
            <a:off x="11719560" y="6597352"/>
            <a:ext cx="420193"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11</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87886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9A8CB855-A7E1-428A-8C56-775CF5208C74}"/>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6CF9B451-2C61-4BDA-BE1F-090DAA29756D}"/>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029402B0-A4A5-439A-817D-891C32DC7E46}"/>
              </a:ext>
            </a:extLst>
          </p:cNvPr>
          <p:cNvSpPr txBox="1"/>
          <p:nvPr/>
        </p:nvSpPr>
        <p:spPr>
          <a:xfrm>
            <a:off x="669905" y="1836000"/>
            <a:ext cx="4688479" cy="903700"/>
          </a:xfrm>
          <a:prstGeom prst="rect">
            <a:avLst/>
          </a:prstGeom>
          <a:noFill/>
        </p:spPr>
        <p:txBody>
          <a:bodyPr wrap="square" tIns="72000" bIns="0">
            <a:spAutoFit/>
          </a:bodyPr>
          <a:lstStyle/>
          <a:p>
            <a:pPr algn="just"/>
            <a:r>
              <a:rPr lang="ja-JP" altLang="en-US" b="1" dirty="0">
                <a:solidFill>
                  <a:schemeClr val="tx1"/>
                </a:solidFill>
                <a:latin typeface="メイリオ" panose="020B0604030504040204" pitchFamily="50" charset="-128"/>
                <a:ea typeface="メイリオ" panose="020B0604030504040204" pitchFamily="50" charset="-128"/>
              </a:rPr>
              <a:t>・スマートシティの推進</a:t>
            </a:r>
            <a:endParaRPr lang="en-US" altLang="ja-JP" b="1" dirty="0">
              <a:solidFill>
                <a:schemeClr val="tx1"/>
              </a:solidFill>
              <a:latin typeface="メイリオ" panose="020B0604030504040204" pitchFamily="50" charset="-128"/>
              <a:ea typeface="メイリオ" panose="020B0604030504040204" pitchFamily="50" charset="-128"/>
            </a:endParaRPr>
          </a:p>
          <a:p>
            <a:pPr algn="just"/>
            <a:r>
              <a:rPr lang="ja-JP" altLang="en-US" b="1" dirty="0">
                <a:solidFill>
                  <a:schemeClr val="tx1"/>
                </a:solidFill>
                <a:latin typeface="メイリオ" panose="020B0604030504040204" pitchFamily="50" charset="-128"/>
                <a:ea typeface="メイリオ" panose="020B0604030504040204" pitchFamily="50" charset="-128"/>
              </a:rPr>
              <a:t>・ </a:t>
            </a:r>
            <a:r>
              <a:rPr lang="en-US" altLang="ja-JP" b="1" dirty="0">
                <a:solidFill>
                  <a:schemeClr val="tx1"/>
                </a:solidFill>
                <a:latin typeface="メイリオ" panose="020B0604030504040204" pitchFamily="50" charset="-128"/>
                <a:ea typeface="メイリオ" panose="020B0604030504040204" pitchFamily="50" charset="-128"/>
              </a:rPr>
              <a:t>3D</a:t>
            </a:r>
            <a:r>
              <a:rPr lang="ja-JP" altLang="en-US" b="1" dirty="0">
                <a:solidFill>
                  <a:schemeClr val="tx1"/>
                </a:solidFill>
                <a:latin typeface="メイリオ" panose="020B0604030504040204" pitchFamily="50" charset="-128"/>
                <a:ea typeface="メイリオ" panose="020B0604030504040204" pitchFamily="50" charset="-128"/>
              </a:rPr>
              <a:t>都市モデル</a:t>
            </a:r>
            <a:endParaRPr lang="en-US" altLang="ja-JP" b="1" dirty="0">
              <a:solidFill>
                <a:schemeClr val="tx1"/>
              </a:solidFill>
              <a:latin typeface="メイリオ" panose="020B0604030504040204" pitchFamily="50" charset="-128"/>
              <a:ea typeface="メイリオ" panose="020B0604030504040204" pitchFamily="50" charset="-128"/>
            </a:endParaRPr>
          </a:p>
          <a:p>
            <a:pPr algn="just"/>
            <a:r>
              <a:rPr lang="ja-JP" altLang="en-US" b="1" dirty="0">
                <a:solidFill>
                  <a:schemeClr val="tx1"/>
                </a:solidFill>
                <a:latin typeface="メイリオ" panose="020B0604030504040204" pitchFamily="50" charset="-128"/>
                <a:ea typeface="メイリオ" panose="020B0604030504040204" pitchFamily="50" charset="-128"/>
              </a:rPr>
              <a:t>・ 建築・不動産分野の</a:t>
            </a:r>
            <a:r>
              <a:rPr lang="en-US" altLang="ja-JP" b="1" dirty="0">
                <a:solidFill>
                  <a:schemeClr val="tx1"/>
                </a:solidFill>
                <a:latin typeface="メイリオ" panose="020B0604030504040204" pitchFamily="50" charset="-128"/>
                <a:ea typeface="メイリオ" panose="020B0604030504040204" pitchFamily="50" charset="-128"/>
              </a:rPr>
              <a:t>DX</a:t>
            </a:r>
            <a:r>
              <a:rPr lang="ja-JP" altLang="en-US" b="1" dirty="0">
                <a:solidFill>
                  <a:schemeClr val="tx1"/>
                </a:solidFill>
                <a:latin typeface="メイリオ" panose="020B0604030504040204" pitchFamily="50" charset="-128"/>
                <a:ea typeface="メイリオ" panose="020B0604030504040204" pitchFamily="50" charset="-128"/>
              </a:rPr>
              <a:t>化</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4364D99B-F0DC-4234-9AA7-8262379B4EBF}"/>
              </a:ext>
            </a:extLst>
          </p:cNvPr>
          <p:cNvSpPr txBox="1"/>
          <p:nvPr/>
        </p:nvSpPr>
        <p:spPr>
          <a:xfrm>
            <a:off x="6937315" y="6444844"/>
            <a:ext cx="4951781" cy="307777"/>
          </a:xfrm>
          <a:prstGeom prst="rect">
            <a:avLst/>
          </a:prstGeom>
          <a:noFill/>
        </p:spPr>
        <p:txBody>
          <a:bodyPr wrap="square">
            <a:spAutoFit/>
          </a:bodyPr>
          <a:lstStyle/>
          <a:p>
            <a:pPr algn="r"/>
            <a:r>
              <a:rPr lang="ja-JP" altLang="en-US" sz="1400" dirty="0">
                <a:latin typeface="メイリオ" panose="020B0604030504040204" pitchFamily="50" charset="-128"/>
                <a:ea typeface="メイリオ" panose="020B0604030504040204" pitchFamily="50" charset="-128"/>
              </a:rPr>
              <a:t>「国土白書</a:t>
            </a:r>
            <a:r>
              <a:rPr lang="en-US" altLang="ja-JP" sz="1400" dirty="0">
                <a:latin typeface="メイリオ" panose="020B0604030504040204" pitchFamily="50" charset="-128"/>
                <a:ea typeface="メイリオ" panose="020B0604030504040204" pitchFamily="50" charset="-128"/>
              </a:rPr>
              <a:t>2023</a:t>
            </a:r>
            <a:r>
              <a:rPr lang="ja-JP" altLang="en-US" sz="1400" dirty="0">
                <a:latin typeface="メイリオ" panose="020B0604030504040204" pitchFamily="50" charset="-128"/>
                <a:ea typeface="メイリオ" panose="020B0604030504040204" pitchFamily="50" charset="-128"/>
              </a:rPr>
              <a:t>」より抜粋</a:t>
            </a:r>
          </a:p>
        </p:txBody>
      </p:sp>
      <p:pic>
        <p:nvPicPr>
          <p:cNvPr id="23" name="図 22">
            <a:extLst>
              <a:ext uri="{FF2B5EF4-FFF2-40B4-BE49-F238E27FC236}">
                <a16:creationId xmlns:a16="http://schemas.microsoft.com/office/drawing/2014/main" id="{D436235E-F7B6-46E7-AB3B-481F9C62D59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231" t="27627" r="6707" b="2665"/>
          <a:stretch/>
        </p:blipFill>
        <p:spPr>
          <a:xfrm>
            <a:off x="899440" y="2885155"/>
            <a:ext cx="6133233" cy="3553990"/>
          </a:xfrm>
          <a:prstGeom prst="rect">
            <a:avLst/>
          </a:prstGeom>
        </p:spPr>
      </p:pic>
      <p:grpSp>
        <p:nvGrpSpPr>
          <p:cNvPr id="14" name="グループ化 13">
            <a:extLst>
              <a:ext uri="{FF2B5EF4-FFF2-40B4-BE49-F238E27FC236}">
                <a16:creationId xmlns:a16="http://schemas.microsoft.com/office/drawing/2014/main" id="{D19574E1-9D2A-4AEB-A621-B6B88962858D}"/>
              </a:ext>
            </a:extLst>
          </p:cNvPr>
          <p:cNvGrpSpPr/>
          <p:nvPr/>
        </p:nvGrpSpPr>
        <p:grpSpPr>
          <a:xfrm>
            <a:off x="7202339" y="2887577"/>
            <a:ext cx="4688479" cy="3554727"/>
            <a:chOff x="7039190" y="2686567"/>
            <a:chExt cx="4953600" cy="3755737"/>
          </a:xfrm>
        </p:grpSpPr>
        <p:pic>
          <p:nvPicPr>
            <p:cNvPr id="3" name="図 2">
              <a:extLst>
                <a:ext uri="{FF2B5EF4-FFF2-40B4-BE49-F238E27FC236}">
                  <a16:creationId xmlns:a16="http://schemas.microsoft.com/office/drawing/2014/main" id="{FE05FFF3-0F6B-4D0C-A3C5-ACAC96F935FA}"/>
                </a:ext>
              </a:extLst>
            </p:cNvPr>
            <p:cNvPicPr>
              <a:picLocks noChangeAspect="1"/>
            </p:cNvPicPr>
            <p:nvPr/>
          </p:nvPicPr>
          <p:blipFill rotWithShape="1">
            <a:blip r:embed="rId3"/>
            <a:srcRect t="63610"/>
            <a:stretch/>
          </p:blipFill>
          <p:spPr>
            <a:xfrm>
              <a:off x="7039190" y="4534011"/>
              <a:ext cx="4951781" cy="1908293"/>
            </a:xfrm>
            <a:prstGeom prst="rect">
              <a:avLst/>
            </a:prstGeom>
          </p:spPr>
        </p:pic>
        <p:pic>
          <p:nvPicPr>
            <p:cNvPr id="9" name="図 8">
              <a:extLst>
                <a:ext uri="{FF2B5EF4-FFF2-40B4-BE49-F238E27FC236}">
                  <a16:creationId xmlns:a16="http://schemas.microsoft.com/office/drawing/2014/main" id="{35BF5CAB-3FA1-4761-81A5-CC192AD43EB3}"/>
                </a:ext>
              </a:extLst>
            </p:cNvPr>
            <p:cNvPicPr>
              <a:picLocks noChangeAspect="1"/>
            </p:cNvPicPr>
            <p:nvPr/>
          </p:nvPicPr>
          <p:blipFill>
            <a:blip r:embed="rId4"/>
            <a:stretch>
              <a:fillRect/>
            </a:stretch>
          </p:blipFill>
          <p:spPr>
            <a:xfrm>
              <a:off x="7039190" y="2686567"/>
              <a:ext cx="4953600" cy="1877651"/>
            </a:xfrm>
            <a:prstGeom prst="rect">
              <a:avLst/>
            </a:prstGeom>
          </p:spPr>
        </p:pic>
      </p:grpSp>
      <p:sp>
        <p:nvSpPr>
          <p:cNvPr id="31" name="テキスト ボックス 30">
            <a:extLst>
              <a:ext uri="{FF2B5EF4-FFF2-40B4-BE49-F238E27FC236}">
                <a16:creationId xmlns:a16="http://schemas.microsoft.com/office/drawing/2014/main" id="{C485A541-E5E3-4E9D-9E7C-9C84DA4D3E02}"/>
              </a:ext>
            </a:extLst>
          </p:cNvPr>
          <p:cNvSpPr txBox="1"/>
          <p:nvPr/>
        </p:nvSpPr>
        <p:spPr>
          <a:xfrm>
            <a:off x="5896773" y="1836000"/>
            <a:ext cx="4688479" cy="903700"/>
          </a:xfrm>
          <a:prstGeom prst="rect">
            <a:avLst/>
          </a:prstGeom>
          <a:noFill/>
        </p:spPr>
        <p:txBody>
          <a:bodyPr wrap="square" tIns="72000" bIns="0">
            <a:spAutoFit/>
          </a:bodyPr>
          <a:lstStyle/>
          <a:p>
            <a:pPr algn="just"/>
            <a:r>
              <a:rPr lang="ja-JP" altLang="en-US" b="1" dirty="0">
                <a:latin typeface="メイリオ" panose="020B0604030504040204" pitchFamily="50" charset="-128"/>
                <a:ea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rPr>
              <a:t>IoT</a:t>
            </a:r>
            <a:r>
              <a:rPr lang="ja-JP" altLang="en-US" b="1" dirty="0">
                <a:latin typeface="メイリオ" panose="020B0604030504040204" pitchFamily="50" charset="-128"/>
                <a:ea typeface="メイリオ" panose="020B0604030504040204" pitchFamily="50" charset="-128"/>
              </a:rPr>
              <a:t>技術等の活用</a:t>
            </a:r>
            <a:endParaRPr lang="en-US" altLang="ja-JP" b="1" dirty="0">
              <a:latin typeface="メイリオ" panose="020B0604030504040204" pitchFamily="50" charset="-128"/>
              <a:ea typeface="メイリオ" panose="020B0604030504040204" pitchFamily="50" charset="-128"/>
            </a:endParaRPr>
          </a:p>
          <a:p>
            <a:pPr algn="just"/>
            <a:r>
              <a:rPr lang="ja-JP" altLang="en-US" b="1" dirty="0">
                <a:latin typeface="メイリオ" panose="020B0604030504040204" pitchFamily="50" charset="-128"/>
                <a:ea typeface="メイリオ" panose="020B0604030504040204" pitchFamily="50" charset="-128"/>
              </a:rPr>
              <a:t>・ </a:t>
            </a:r>
            <a:r>
              <a:rPr lang="en-US" altLang="ja-JP" b="1" dirty="0" err="1">
                <a:latin typeface="メイリオ" panose="020B0604030504040204" pitchFamily="50" charset="-128"/>
                <a:ea typeface="メイリオ" panose="020B0604030504040204" pitchFamily="50" charset="-128"/>
              </a:rPr>
              <a:t>MaaS</a:t>
            </a:r>
            <a:endParaRPr lang="en-US" altLang="ja-JP" b="1" dirty="0">
              <a:latin typeface="メイリオ" panose="020B0604030504040204" pitchFamily="50" charset="-128"/>
              <a:ea typeface="メイリオ" panose="020B0604030504040204" pitchFamily="50" charset="-128"/>
            </a:endParaRPr>
          </a:p>
          <a:p>
            <a:pPr algn="just"/>
            <a:r>
              <a:rPr lang="ja-JP" altLang="en-US" b="1" dirty="0">
                <a:latin typeface="メイリオ" panose="020B0604030504040204" pitchFamily="50" charset="-128"/>
                <a:ea typeface="メイリオ" panose="020B0604030504040204" pitchFamily="50" charset="-128"/>
              </a:rPr>
              <a:t>・ 自動運転技術</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65C98422-C548-4334-8B50-31AA125E31C1}"/>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F2AD9FCC-AAF4-44B7-A8C8-57E9574C5EA9}"/>
              </a:ext>
            </a:extLst>
          </p:cNvPr>
          <p:cNvSpPr txBox="1"/>
          <p:nvPr/>
        </p:nvSpPr>
        <p:spPr>
          <a:xfrm>
            <a:off x="337536" y="1387851"/>
            <a:ext cx="11105163" cy="349702"/>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新技術、デジタル化の進展</a:t>
            </a:r>
            <a:endParaRPr lang="en-US" altLang="ja-JP" b="1" dirty="0">
              <a:latin typeface="メイリオ" panose="020B0604030504040204" pitchFamily="50" charset="-128"/>
              <a:ea typeface="メイリオ" panose="020B0604030504040204" pitchFamily="50" charset="-128"/>
            </a:endParaRPr>
          </a:p>
        </p:txBody>
      </p:sp>
      <p:sp>
        <p:nvSpPr>
          <p:cNvPr id="15" name="スライド番号プレースホルダー 2">
            <a:extLst>
              <a:ext uri="{FF2B5EF4-FFF2-40B4-BE49-F238E27FC236}">
                <a16:creationId xmlns:a16="http://schemas.microsoft.com/office/drawing/2014/main" id="{10A9581B-13E2-4A49-B05E-06061F08080F}"/>
              </a:ext>
            </a:extLst>
          </p:cNvPr>
          <p:cNvSpPr>
            <a:spLocks noGrp="1"/>
          </p:cNvSpPr>
          <p:nvPr>
            <p:ph type="sldNum" sz="quarter" idx="12"/>
          </p:nvPr>
        </p:nvSpPr>
        <p:spPr>
          <a:xfrm>
            <a:off x="11719560" y="6597352"/>
            <a:ext cx="420193"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12</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434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0DB1E406-492B-43D0-A390-78696030CD86}"/>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A2F4293-27D8-4765-9B45-6F7CDEEB2528}"/>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5850E2A8-9C67-4270-80A2-1BCA314922B8}"/>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9136EB16-6CB5-44DE-9F6C-14761E01B764}"/>
              </a:ext>
            </a:extLst>
          </p:cNvPr>
          <p:cNvSpPr>
            <a:spLocks/>
          </p:cNvSpPr>
          <p:nvPr/>
        </p:nvSpPr>
        <p:spPr>
          <a:xfrm>
            <a:off x="0" y="522696"/>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7" name="正方形/長方形 6">
            <a:extLst>
              <a:ext uri="{FF2B5EF4-FFF2-40B4-BE49-F238E27FC236}">
                <a16:creationId xmlns:a16="http://schemas.microsoft.com/office/drawing/2014/main" id="{45AEFB1D-7165-434B-8C70-9B6EBD50614D}"/>
              </a:ext>
            </a:extLst>
          </p:cNvPr>
          <p:cNvSpPr/>
          <p:nvPr/>
        </p:nvSpPr>
        <p:spPr>
          <a:xfrm>
            <a:off x="211100" y="1807067"/>
            <a:ext cx="4329424" cy="783716"/>
          </a:xfrm>
          <a:prstGeom prst="rect">
            <a:avLst/>
          </a:prstGeom>
          <a:solidFill>
            <a:srgbClr val="3E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メイリオ" panose="020B0604030504040204" pitchFamily="50" charset="-128"/>
                <a:ea typeface="メイリオ" panose="020B0604030504040204" pitchFamily="50" charset="-128"/>
              </a:rPr>
              <a:t>いのち輝く未来社会のデザイン</a:t>
            </a:r>
            <a:endParaRPr kumimoji="1" lang="ja-JP" altLang="en-US" sz="16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7E33B84E-C498-4171-97E6-F096A7EB4DD6}"/>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AA2666C1-FCE5-42A3-AFE3-AC8F7711D810}"/>
              </a:ext>
            </a:extLst>
          </p:cNvPr>
          <p:cNvSpPr/>
          <p:nvPr/>
        </p:nvSpPr>
        <p:spPr>
          <a:xfrm>
            <a:off x="2853227" y="2697961"/>
            <a:ext cx="3243338" cy="300150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55D4270A-DF46-4EC9-A199-0E03E5F0747B}"/>
              </a:ext>
            </a:extLst>
          </p:cNvPr>
          <p:cNvSpPr/>
          <p:nvPr/>
        </p:nvSpPr>
        <p:spPr>
          <a:xfrm>
            <a:off x="2872728" y="2970822"/>
            <a:ext cx="3243338" cy="2731517"/>
          </a:xfrm>
          <a:prstGeom prst="rect">
            <a:avLst/>
          </a:prstGeom>
        </p:spPr>
        <p:txBody>
          <a:bodyPr wrap="square" lIns="144000">
            <a:spAutoFit/>
          </a:bodyPr>
          <a:lstStyle/>
          <a:p>
            <a:r>
              <a:rPr lang="ja-JP" altLang="en-US" sz="1100" b="1" dirty="0">
                <a:latin typeface="BIZ UDPゴシック" panose="020B0400000000000000" pitchFamily="50" charset="-128"/>
                <a:ea typeface="BIZ UDPゴシック" panose="020B0400000000000000" pitchFamily="50" charset="-128"/>
              </a:rPr>
              <a:t>③ 空飛ぶクルマ　</a:t>
            </a:r>
            <a:endParaRPr lang="en-US" altLang="ja-JP" sz="11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会場内遊覧、会場とポートとの</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２地点間運航を実現</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都心部中心を含む商用運航の拡大</a:t>
            </a:r>
            <a:endParaRPr lang="en-US" altLang="ja-JP" sz="1050" u="sng" dirty="0">
              <a:latin typeface="BIZ UDPゴシック" panose="020B0400000000000000" pitchFamily="50" charset="-128"/>
              <a:ea typeface="BIZ UDPゴシック" panose="020B0400000000000000" pitchFamily="50" charset="-128"/>
            </a:endParaRPr>
          </a:p>
          <a:p>
            <a:endParaRPr lang="en-US" altLang="ja-JP" sz="400" b="1"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④ 自動運転　</a:t>
            </a:r>
            <a:endParaRPr lang="en-US" altLang="ja-JP" sz="11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会場内及び会場アクセスでの</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自動運転（レベル４）の実現</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自動運転の社会実装</a:t>
            </a:r>
            <a:endParaRPr lang="en-US" altLang="ja-JP" sz="1050" u="sng" dirty="0">
              <a:latin typeface="BIZ UDPゴシック" panose="020B0400000000000000" pitchFamily="50" charset="-128"/>
              <a:ea typeface="BIZ UDPゴシック" panose="020B0400000000000000" pitchFamily="50" charset="-128"/>
            </a:endParaRPr>
          </a:p>
          <a:p>
            <a:endParaRPr kumimoji="1" lang="en-US" altLang="ja-JP" sz="4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⑤ </a:t>
            </a:r>
            <a:r>
              <a:rPr lang="en-US" altLang="ja-JP" sz="1100" b="1" dirty="0" err="1">
                <a:latin typeface="BIZ UDPゴシック" panose="020B0400000000000000" pitchFamily="50" charset="-128"/>
                <a:ea typeface="BIZ UDPゴシック" panose="020B0400000000000000" pitchFamily="50" charset="-128"/>
              </a:rPr>
              <a:t>MaaS</a:t>
            </a:r>
            <a:r>
              <a:rPr lang="ja-JP" altLang="en-US" sz="1100" b="1" dirty="0">
                <a:latin typeface="BIZ UDPゴシック" panose="020B0400000000000000" pitchFamily="50" charset="-128"/>
                <a:ea typeface="BIZ UDPゴシック" panose="020B0400000000000000" pitchFamily="50" charset="-128"/>
              </a:rPr>
              <a:t>（マース）</a:t>
            </a:r>
            <a:endParaRPr lang="en-US" altLang="ja-JP" sz="11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万博来訪者向けの</a:t>
            </a:r>
            <a:r>
              <a:rPr lang="en-US" altLang="ja-JP" sz="1050" u="sng" dirty="0">
                <a:latin typeface="BIZ UDPゴシック" panose="020B0400000000000000" pitchFamily="50" charset="-128"/>
                <a:ea typeface="BIZ UDPゴシック" panose="020B0400000000000000" pitchFamily="50" charset="-128"/>
              </a:rPr>
              <a:t>MaaS</a:t>
            </a:r>
            <a:r>
              <a:rPr lang="ja-JP" altLang="en-US" sz="1050" u="sng" dirty="0">
                <a:latin typeface="BIZ UDPゴシック" panose="020B0400000000000000" pitchFamily="50" charset="-128"/>
                <a:ea typeface="BIZ UDPゴシック" panose="020B0400000000000000" pitchFamily="50" charset="-128"/>
              </a:rPr>
              <a:t>構築</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関西広域</a:t>
            </a:r>
            <a:r>
              <a:rPr lang="en-US" altLang="ja-JP" sz="1050" u="sng" dirty="0">
                <a:latin typeface="BIZ UDPゴシック" panose="020B0400000000000000" pitchFamily="50" charset="-128"/>
                <a:ea typeface="BIZ UDPゴシック" panose="020B0400000000000000" pitchFamily="50" charset="-128"/>
              </a:rPr>
              <a:t>MaaS</a:t>
            </a:r>
            <a:r>
              <a:rPr lang="ja-JP" altLang="en-US" sz="1050" u="sng" dirty="0">
                <a:latin typeface="BIZ UDPゴシック" panose="020B0400000000000000" pitchFamily="50" charset="-128"/>
                <a:ea typeface="BIZ UDPゴシック" panose="020B0400000000000000" pitchFamily="50" charset="-128"/>
              </a:rPr>
              <a:t>が拡大</a:t>
            </a:r>
            <a:endParaRPr lang="en-US" altLang="ja-JP" sz="1050" u="sng" dirty="0">
              <a:latin typeface="BIZ UDPゴシック" panose="020B0400000000000000" pitchFamily="50" charset="-128"/>
              <a:ea typeface="BIZ UDPゴシック" panose="020B0400000000000000" pitchFamily="50" charset="-128"/>
            </a:endParaRPr>
          </a:p>
          <a:p>
            <a:pPr marL="93046" indent="-558274"/>
            <a:endParaRPr kumimoji="1" lang="en-US" altLang="ja-JP" sz="4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⑥ ゼロエミッションモビリティ</a:t>
            </a:r>
            <a:endParaRPr lang="en-US" altLang="ja-JP" sz="50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会場アクセス等での</a:t>
            </a:r>
            <a:r>
              <a:rPr lang="en-US" altLang="ja-JP" sz="1050" u="sng" dirty="0">
                <a:latin typeface="BIZ UDPゴシック" panose="020B0400000000000000" pitchFamily="50" charset="-128"/>
                <a:ea typeface="BIZ UDPゴシック" panose="020B0400000000000000" pitchFamily="50" charset="-128"/>
              </a:rPr>
              <a:t>EV</a:t>
            </a:r>
            <a:r>
              <a:rPr lang="ja-JP" altLang="en-US" sz="1050" u="sng" dirty="0">
                <a:latin typeface="BIZ UDPゴシック" panose="020B0400000000000000" pitchFamily="50" charset="-128"/>
                <a:ea typeface="BIZ UDPゴシック" panose="020B0400000000000000" pitchFamily="50" charset="-128"/>
              </a:rPr>
              <a:t>・</a:t>
            </a:r>
            <a:r>
              <a:rPr lang="en-US" altLang="ja-JP" sz="1050" u="sng" dirty="0">
                <a:latin typeface="BIZ UDPゴシック" panose="020B0400000000000000" pitchFamily="50" charset="-128"/>
                <a:ea typeface="BIZ UDPゴシック" panose="020B0400000000000000" pitchFamily="50" charset="-128"/>
              </a:rPr>
              <a:t>FC</a:t>
            </a:r>
            <a:r>
              <a:rPr lang="ja-JP" altLang="en-US" sz="1050" u="sng" dirty="0">
                <a:latin typeface="BIZ UDPゴシック" panose="020B0400000000000000" pitchFamily="50" charset="-128"/>
                <a:ea typeface="BIZ UDPゴシック" panose="020B0400000000000000" pitchFamily="50" charset="-128"/>
              </a:rPr>
              <a:t>バス</a:t>
            </a:r>
            <a:r>
              <a:rPr lang="en-US" altLang="ja-JP" sz="1050" u="sng"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船の活用</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府域の路線バスの５割を</a:t>
            </a:r>
            <a:r>
              <a:rPr lang="en-US" altLang="ja-JP" sz="1050" u="sng" dirty="0">
                <a:latin typeface="BIZ UDPゴシック" panose="020B0400000000000000" pitchFamily="50" charset="-128"/>
                <a:ea typeface="BIZ UDPゴシック" panose="020B0400000000000000" pitchFamily="50" charset="-128"/>
              </a:rPr>
              <a:t>EV</a:t>
            </a:r>
            <a:r>
              <a:rPr lang="ja-JP" altLang="en-US" sz="1050" u="sng" dirty="0">
                <a:latin typeface="BIZ UDPゴシック" panose="020B0400000000000000" pitchFamily="50" charset="-128"/>
                <a:ea typeface="BIZ UDPゴシック" panose="020B0400000000000000" pitchFamily="50" charset="-128"/>
              </a:rPr>
              <a:t>・</a:t>
            </a:r>
            <a:r>
              <a:rPr lang="en-US" altLang="ja-JP" sz="1050" u="sng" dirty="0">
                <a:latin typeface="BIZ UDPゴシック" panose="020B0400000000000000" pitchFamily="50" charset="-128"/>
                <a:ea typeface="BIZ UDPゴシック" panose="020B0400000000000000" pitchFamily="50" charset="-128"/>
              </a:rPr>
              <a:t>FC</a:t>
            </a:r>
            <a:r>
              <a:rPr lang="ja-JP" altLang="en-US" sz="1050" u="sng" dirty="0">
                <a:latin typeface="BIZ UDPゴシック" panose="020B0400000000000000" pitchFamily="50" charset="-128"/>
                <a:ea typeface="BIZ UDPゴシック" panose="020B0400000000000000" pitchFamily="50" charset="-128"/>
              </a:rPr>
              <a:t>バスへ</a:t>
            </a:r>
            <a:r>
              <a:rPr lang="en-US" altLang="ja-JP" sz="1050" u="sng"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更新分）</a:t>
            </a:r>
            <a:endParaRPr lang="en-US" altLang="ja-JP" sz="1050" u="sng"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en-US" altLang="ja-JP" sz="1050" u="sng" dirty="0">
                <a:latin typeface="BIZ UDPゴシック" panose="020B0400000000000000" pitchFamily="50" charset="-128"/>
                <a:ea typeface="BIZ UDPゴシック" panose="020B0400000000000000" pitchFamily="50" charset="-128"/>
              </a:rPr>
              <a:t>EV</a:t>
            </a:r>
            <a:r>
              <a:rPr lang="ja-JP" altLang="en-US" sz="1050" u="sng" dirty="0">
                <a:latin typeface="BIZ UDPゴシック" panose="020B0400000000000000" pitchFamily="50" charset="-128"/>
                <a:ea typeface="BIZ UDPゴシック" panose="020B0400000000000000" pitchFamily="50" charset="-128"/>
              </a:rPr>
              <a:t>・</a:t>
            </a:r>
            <a:r>
              <a:rPr lang="en-US" altLang="ja-JP" sz="1050" u="sng" dirty="0">
                <a:latin typeface="BIZ UDPゴシック" panose="020B0400000000000000" pitchFamily="50" charset="-128"/>
                <a:ea typeface="BIZ UDPゴシック" panose="020B0400000000000000" pitchFamily="50" charset="-128"/>
              </a:rPr>
              <a:t>FC</a:t>
            </a:r>
            <a:r>
              <a:rPr lang="ja-JP" altLang="en-US" sz="1050" u="sng" dirty="0">
                <a:latin typeface="BIZ UDPゴシック" panose="020B0400000000000000" pitchFamily="50" charset="-128"/>
                <a:ea typeface="BIZ UDPゴシック" panose="020B0400000000000000" pitchFamily="50" charset="-128"/>
              </a:rPr>
              <a:t>船の実用化</a:t>
            </a:r>
            <a:r>
              <a:rPr lang="ja-JP" altLang="en-US" sz="600" dirty="0">
                <a:latin typeface="BIZ UDPゴシック" panose="020B0400000000000000" pitchFamily="50" charset="-128"/>
                <a:ea typeface="BIZ UDPゴシック" panose="020B0400000000000000" pitchFamily="50" charset="-128"/>
              </a:rPr>
              <a:t>   </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83A15868-9579-4A1A-A194-8DD9CCB47FBC}"/>
              </a:ext>
            </a:extLst>
          </p:cNvPr>
          <p:cNvSpPr/>
          <p:nvPr/>
        </p:nvSpPr>
        <p:spPr>
          <a:xfrm>
            <a:off x="211100" y="5754472"/>
            <a:ext cx="11745720" cy="91866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4776B5DD-FE5F-42AE-ABD5-F3A7755E9CA1}"/>
              </a:ext>
            </a:extLst>
          </p:cNvPr>
          <p:cNvSpPr/>
          <p:nvPr/>
        </p:nvSpPr>
        <p:spPr>
          <a:xfrm>
            <a:off x="6182692" y="2697961"/>
            <a:ext cx="2844000" cy="300150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6EFE3F6E-807F-40FF-82B0-35C3DFC1D561}"/>
              </a:ext>
            </a:extLst>
          </p:cNvPr>
          <p:cNvSpPr/>
          <p:nvPr/>
        </p:nvSpPr>
        <p:spPr>
          <a:xfrm>
            <a:off x="211100" y="2697961"/>
            <a:ext cx="2556000" cy="300150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B837F7D3-221B-4D2A-920A-C61D3D6A0F74}"/>
              </a:ext>
            </a:extLst>
          </p:cNvPr>
          <p:cNvSpPr/>
          <p:nvPr/>
        </p:nvSpPr>
        <p:spPr>
          <a:xfrm>
            <a:off x="9112820" y="2697961"/>
            <a:ext cx="2844000" cy="300150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52" name="角丸四角形 22">
            <a:extLst>
              <a:ext uri="{FF2B5EF4-FFF2-40B4-BE49-F238E27FC236}">
                <a16:creationId xmlns:a16="http://schemas.microsoft.com/office/drawing/2014/main" id="{112C2A67-B3ED-4B30-8CB3-EF576B3BF938}"/>
              </a:ext>
            </a:extLst>
          </p:cNvPr>
          <p:cNvSpPr/>
          <p:nvPr/>
        </p:nvSpPr>
        <p:spPr>
          <a:xfrm>
            <a:off x="2926800" y="2698588"/>
            <a:ext cx="1692000" cy="226369"/>
          </a:xfrm>
          <a:prstGeom prst="roundRect">
            <a:avLst>
              <a:gd name="adj" fmla="val 5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32615" rtlCol="0" anchor="ctr"/>
          <a:lstStyle/>
          <a:p>
            <a:pPr defTabSz="590840">
              <a:defRPr/>
            </a:pPr>
            <a:r>
              <a:rPr lang="ja-JP" altLang="en-US" sz="1200" b="1" dirty="0">
                <a:solidFill>
                  <a:prstClr val="white"/>
                </a:solidFill>
                <a:latin typeface="BIZ UDPゴシック" panose="020B0400000000000000" pitchFamily="50" charset="-128"/>
                <a:ea typeface="BIZ UDPゴシック" panose="020B0400000000000000" pitchFamily="50" charset="-128"/>
              </a:rPr>
              <a:t>２．モビリティ</a:t>
            </a:r>
          </a:p>
        </p:txBody>
      </p:sp>
      <p:sp>
        <p:nvSpPr>
          <p:cNvPr id="53" name="角丸四角形 29">
            <a:extLst>
              <a:ext uri="{FF2B5EF4-FFF2-40B4-BE49-F238E27FC236}">
                <a16:creationId xmlns:a16="http://schemas.microsoft.com/office/drawing/2014/main" id="{B70D1972-FE91-4C07-8740-82A2BEF3053E}"/>
              </a:ext>
            </a:extLst>
          </p:cNvPr>
          <p:cNvSpPr/>
          <p:nvPr/>
        </p:nvSpPr>
        <p:spPr>
          <a:xfrm>
            <a:off x="6253200" y="2698588"/>
            <a:ext cx="1692000" cy="219462"/>
          </a:xfrm>
          <a:prstGeom prst="roundRect">
            <a:avLst>
              <a:gd name="adj" fmla="val 5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32615" rtlCol="0" anchor="ctr"/>
          <a:lstStyle/>
          <a:p>
            <a:pPr defTabSz="590840">
              <a:defRPr/>
            </a:pPr>
            <a:r>
              <a:rPr lang="ja-JP" altLang="en-US" sz="1200" b="1" dirty="0">
                <a:solidFill>
                  <a:prstClr val="white"/>
                </a:solidFill>
                <a:latin typeface="BIZ UDPゴシック" panose="020B0400000000000000" pitchFamily="50" charset="-128"/>
                <a:ea typeface="BIZ UDPゴシック" panose="020B0400000000000000" pitchFamily="50" charset="-128"/>
              </a:rPr>
              <a:t>３．環境</a:t>
            </a:r>
          </a:p>
        </p:txBody>
      </p:sp>
      <p:sp>
        <p:nvSpPr>
          <p:cNvPr id="54" name="角丸四角形 96">
            <a:extLst>
              <a:ext uri="{FF2B5EF4-FFF2-40B4-BE49-F238E27FC236}">
                <a16:creationId xmlns:a16="http://schemas.microsoft.com/office/drawing/2014/main" id="{D09B6976-6040-4910-8C4F-B28E30394B68}"/>
              </a:ext>
            </a:extLst>
          </p:cNvPr>
          <p:cNvSpPr/>
          <p:nvPr/>
        </p:nvSpPr>
        <p:spPr>
          <a:xfrm>
            <a:off x="284400" y="2698588"/>
            <a:ext cx="1692000" cy="231813"/>
          </a:xfrm>
          <a:prstGeom prst="roundRect">
            <a:avLst>
              <a:gd name="adj" fmla="val 5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32615" rtlCol="0" anchor="ctr"/>
          <a:lstStyle/>
          <a:p>
            <a:pPr defTabSz="590840">
              <a:defRPr/>
            </a:pPr>
            <a:r>
              <a:rPr lang="ja-JP" altLang="en-US" sz="1200" b="1" dirty="0">
                <a:solidFill>
                  <a:prstClr val="white"/>
                </a:solidFill>
                <a:latin typeface="BIZ UDPゴシック" panose="020B0400000000000000" pitchFamily="50" charset="-128"/>
                <a:ea typeface="BIZ UDPゴシック" panose="020B0400000000000000" pitchFamily="50" charset="-128"/>
              </a:rPr>
              <a:t>１．健康・医療</a:t>
            </a:r>
          </a:p>
        </p:txBody>
      </p:sp>
      <p:sp>
        <p:nvSpPr>
          <p:cNvPr id="55" name="角丸四角形 44">
            <a:extLst>
              <a:ext uri="{FF2B5EF4-FFF2-40B4-BE49-F238E27FC236}">
                <a16:creationId xmlns:a16="http://schemas.microsoft.com/office/drawing/2014/main" id="{9655EAF0-6EC7-4447-B62D-2F9D6147720E}"/>
              </a:ext>
            </a:extLst>
          </p:cNvPr>
          <p:cNvSpPr/>
          <p:nvPr/>
        </p:nvSpPr>
        <p:spPr>
          <a:xfrm>
            <a:off x="284400" y="5760903"/>
            <a:ext cx="1022389" cy="640389"/>
          </a:xfrm>
          <a:prstGeom prst="roundRect">
            <a:avLst>
              <a:gd name="adj" fmla="val 5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7800" indent="-177800" defTabSz="590840">
              <a:defRPr/>
            </a:pPr>
            <a:r>
              <a:rPr lang="ja-JP" altLang="en-US" sz="1050" b="1" dirty="0">
                <a:solidFill>
                  <a:prstClr val="white"/>
                </a:solidFill>
                <a:latin typeface="BIZ UDPゴシック" panose="020B0400000000000000" pitchFamily="50" charset="-128"/>
                <a:ea typeface="BIZ UDPゴシック" panose="020B0400000000000000" pitchFamily="50" charset="-128"/>
              </a:rPr>
              <a:t>５．観光・文化、おもてなし</a:t>
            </a:r>
          </a:p>
        </p:txBody>
      </p:sp>
      <p:sp>
        <p:nvSpPr>
          <p:cNvPr id="56" name="角丸四角形 39">
            <a:extLst>
              <a:ext uri="{FF2B5EF4-FFF2-40B4-BE49-F238E27FC236}">
                <a16:creationId xmlns:a16="http://schemas.microsoft.com/office/drawing/2014/main" id="{789D3786-A16B-4146-869C-805C61F3A7DE}"/>
              </a:ext>
            </a:extLst>
          </p:cNvPr>
          <p:cNvSpPr/>
          <p:nvPr/>
        </p:nvSpPr>
        <p:spPr>
          <a:xfrm>
            <a:off x="9183600" y="2698588"/>
            <a:ext cx="2606817" cy="255947"/>
          </a:xfrm>
          <a:prstGeom prst="roundRect">
            <a:avLst>
              <a:gd name="adj" fmla="val 5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32615" rtlCol="0" anchor="ctr"/>
          <a:lstStyle/>
          <a:p>
            <a:pPr defTabSz="590840">
              <a:defRPr/>
            </a:pPr>
            <a:r>
              <a:rPr lang="ja-JP" altLang="en-US" sz="1200" b="1" dirty="0">
                <a:solidFill>
                  <a:prstClr val="white"/>
                </a:solidFill>
                <a:latin typeface="BIZ UDPゴシック" panose="020B0400000000000000" pitchFamily="50" charset="-128"/>
                <a:ea typeface="BIZ UDPゴシック" panose="020B0400000000000000" pitchFamily="50" charset="-128"/>
              </a:rPr>
              <a:t>４．</a:t>
            </a:r>
            <a:r>
              <a:rPr lang="ja-JP" altLang="en-US" sz="1100" b="1" dirty="0">
                <a:solidFill>
                  <a:prstClr val="white"/>
                </a:solidFill>
                <a:latin typeface="BIZ UDPゴシック" panose="020B0400000000000000" pitchFamily="50" charset="-128"/>
                <a:ea typeface="BIZ UDPゴシック" panose="020B0400000000000000" pitchFamily="50" charset="-128"/>
              </a:rPr>
              <a:t>スマートシティ、スタートアップ</a:t>
            </a:r>
          </a:p>
        </p:txBody>
      </p:sp>
      <p:sp>
        <p:nvSpPr>
          <p:cNvPr id="57" name="正方形/長方形 56">
            <a:extLst>
              <a:ext uri="{FF2B5EF4-FFF2-40B4-BE49-F238E27FC236}">
                <a16:creationId xmlns:a16="http://schemas.microsoft.com/office/drawing/2014/main" id="{C3BE9294-E3D0-4E13-A17C-7F0A402D14CB}"/>
              </a:ext>
            </a:extLst>
          </p:cNvPr>
          <p:cNvSpPr/>
          <p:nvPr/>
        </p:nvSpPr>
        <p:spPr>
          <a:xfrm>
            <a:off x="211101" y="2970822"/>
            <a:ext cx="2555999" cy="2108269"/>
          </a:xfrm>
          <a:prstGeom prst="rect">
            <a:avLst/>
          </a:prstGeom>
        </p:spPr>
        <p:txBody>
          <a:bodyPr wrap="square" lIns="144000">
            <a:spAutoFit/>
          </a:bodyPr>
          <a:lstStyle/>
          <a:p>
            <a:r>
              <a:rPr lang="ja-JP" altLang="en-US" sz="1100" b="1" dirty="0">
                <a:latin typeface="BIZ UDPゴシック" panose="020B0400000000000000" pitchFamily="50" charset="-128"/>
                <a:ea typeface="BIZ UDPゴシック" panose="020B0400000000000000" pitchFamily="50" charset="-128"/>
              </a:rPr>
              <a:t>① ライフサイエンス</a:t>
            </a:r>
            <a:endParaRPr lang="en-US" altLang="ja-JP" sz="11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大阪・関西の最先端の取組みを</a:t>
            </a:r>
            <a:endParaRPr lang="en-US" altLang="ja-JP" sz="1050" u="sng"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会場内外で発信</a:t>
            </a:r>
            <a:endParaRPr lang="en-US" altLang="ja-JP" sz="1050" u="sng"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再生医療の普及と産業化の進展</a:t>
            </a:r>
            <a:endParaRPr lang="en-US" altLang="ja-JP" sz="1050" u="sng"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再生医療の提供による国際貢献</a:t>
            </a:r>
            <a:endParaRPr lang="en-US" altLang="ja-JP" sz="1050" u="sng" dirty="0">
              <a:latin typeface="BIZ UDPゴシック" panose="020B0400000000000000" pitchFamily="50" charset="-128"/>
              <a:ea typeface="BIZ UDPゴシック" panose="020B0400000000000000" pitchFamily="50" charset="-128"/>
            </a:endParaRPr>
          </a:p>
          <a:p>
            <a:endParaRPr lang="en-US" altLang="ja-JP" sz="400" u="sng"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② 次世代ヘルスケア　</a:t>
            </a:r>
            <a:endParaRPr lang="en-US" altLang="ja-JP" sz="11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大阪ヘルスケアパビリオンで個人  </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の</a:t>
            </a:r>
            <a:r>
              <a:rPr lang="en-US" altLang="ja-JP" sz="1050" u="sng" dirty="0">
                <a:latin typeface="BIZ UDPゴシック" panose="020B0400000000000000" pitchFamily="50" charset="-128"/>
                <a:ea typeface="BIZ UDPゴシック" panose="020B0400000000000000" pitchFamily="50" charset="-128"/>
              </a:rPr>
              <a:t>PHR</a:t>
            </a:r>
            <a:r>
              <a:rPr lang="ja-JP" altLang="en-US" sz="1050" u="sng" dirty="0">
                <a:latin typeface="BIZ UDPゴシック" panose="020B0400000000000000" pitchFamily="50" charset="-128"/>
                <a:ea typeface="BIZ UDPゴシック" panose="020B0400000000000000" pitchFamily="50" charset="-128"/>
              </a:rPr>
              <a:t>をもとにパーソナライズさ</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err="1">
                <a:latin typeface="BIZ UDPゴシック" panose="020B0400000000000000" pitchFamily="50" charset="-128"/>
                <a:ea typeface="BIZ UDPゴシック" panose="020B0400000000000000" pitchFamily="50" charset="-128"/>
              </a:rPr>
              <a:t>れた</a:t>
            </a:r>
            <a:r>
              <a:rPr lang="ja-JP" altLang="en-US" sz="1050" u="sng" dirty="0">
                <a:latin typeface="BIZ UDPゴシック" panose="020B0400000000000000" pitchFamily="50" charset="-128"/>
                <a:ea typeface="BIZ UDPゴシック" panose="020B0400000000000000" pitchFamily="50" charset="-128"/>
              </a:rPr>
              <a:t>健康プログラムを提案</a:t>
            </a:r>
            <a:r>
              <a:rPr lang="ja-JP" altLang="en-US" sz="1050" dirty="0">
                <a:latin typeface="BIZ UDPゴシック" panose="020B0400000000000000" pitchFamily="50" charset="-128"/>
                <a:ea typeface="BIZ UDPゴシック" panose="020B0400000000000000" pitchFamily="50" charset="-128"/>
              </a:rPr>
              <a:t>　 </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次世代ヘルスケアサービスの拡大   </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による住民の健康増進</a:t>
            </a:r>
            <a:endParaRPr lang="en-US" altLang="ja-JP" sz="1050" u="sng" dirty="0">
              <a:latin typeface="BIZ UDPゴシック" panose="020B0400000000000000" pitchFamily="50" charset="-128"/>
              <a:ea typeface="BIZ UDPゴシック" panose="020B0400000000000000" pitchFamily="50" charset="-128"/>
            </a:endParaRPr>
          </a:p>
          <a:p>
            <a:endParaRPr lang="ja-JP" altLang="en-US" sz="1050" u="sng" dirty="0">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CBD47590-F2EB-462B-AADB-5BBCB66A4DF7}"/>
              </a:ext>
            </a:extLst>
          </p:cNvPr>
          <p:cNvSpPr/>
          <p:nvPr/>
        </p:nvSpPr>
        <p:spPr>
          <a:xfrm>
            <a:off x="6221694" y="2970822"/>
            <a:ext cx="2844000" cy="2669962"/>
          </a:xfrm>
          <a:prstGeom prst="rect">
            <a:avLst/>
          </a:prstGeom>
        </p:spPr>
        <p:txBody>
          <a:bodyPr wrap="square" lIns="144000">
            <a:spAutoFit/>
          </a:bodyPr>
          <a:lstStyle/>
          <a:p>
            <a:r>
              <a:rPr lang="ja-JP" altLang="en-US" sz="1100" b="1" dirty="0">
                <a:latin typeface="BIZ UDPゴシック" panose="020B0400000000000000" pitchFamily="50" charset="-128"/>
                <a:ea typeface="BIZ UDPゴシック" panose="020B0400000000000000" pitchFamily="50" charset="-128"/>
              </a:rPr>
              <a:t>⑦ カーボンニュートラル</a:t>
            </a:r>
            <a:br>
              <a:rPr lang="en-US" altLang="ja-JP" sz="1050" b="1" dirty="0">
                <a:latin typeface="BIZ UDPゴシック" panose="020B0400000000000000" pitchFamily="50" charset="-128"/>
                <a:ea typeface="BIZ UDPゴシック" panose="020B0400000000000000" pitchFamily="50" charset="-128"/>
              </a:rPr>
            </a:br>
            <a:r>
              <a:rPr lang="en-US" altLang="ja-JP" sz="1050" b="1" dirty="0">
                <a:latin typeface="BIZ UDPゴシック" panose="020B0400000000000000" pitchFamily="50" charset="-128"/>
                <a:ea typeface="BIZ UDPゴシック" panose="020B0400000000000000" pitchFamily="50" charset="-128"/>
              </a:rPr>
              <a:t>           </a:t>
            </a:r>
            <a:r>
              <a:rPr lang="ja-JP" altLang="en-US" sz="1050" b="1" dirty="0">
                <a:latin typeface="BIZ UDPゴシック" panose="020B0400000000000000" pitchFamily="50" charset="-128"/>
                <a:ea typeface="BIZ UDPゴシック" panose="020B0400000000000000" pitchFamily="50" charset="-128"/>
              </a:rPr>
              <a:t>（最先端技術の開発・実用化）</a:t>
            </a:r>
            <a:r>
              <a:rPr lang="ja-JP" altLang="en-US" sz="900" b="1" dirty="0">
                <a:latin typeface="BIZ UDPゴシック" panose="020B0400000000000000" pitchFamily="50" charset="-128"/>
                <a:ea typeface="BIZ UDPゴシック" panose="020B0400000000000000" pitchFamily="50" charset="-128"/>
              </a:rPr>
              <a:t>　</a:t>
            </a:r>
            <a:endParaRPr lang="en-US" altLang="ja-JP" sz="9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最先端技術の実証・活用</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万博で活用した最先端技術の実用化</a:t>
            </a:r>
            <a:endParaRPr lang="en-US" altLang="ja-JP" sz="1050" u="sng" dirty="0">
              <a:latin typeface="BIZ UDPゴシック" panose="020B0400000000000000" pitchFamily="50" charset="-128"/>
              <a:ea typeface="BIZ UDPゴシック" panose="020B0400000000000000" pitchFamily="50" charset="-128"/>
            </a:endParaRPr>
          </a:p>
          <a:p>
            <a:endParaRPr kumimoji="1" lang="en-US" altLang="ja-JP" sz="400"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⑦ カーボンニュートラル</a:t>
            </a:r>
            <a:endParaRPr lang="en-US" altLang="ja-JP" sz="1100" b="1"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　</a:t>
            </a:r>
            <a:r>
              <a:rPr lang="ja-JP" altLang="en-US" sz="900" b="1" dirty="0">
                <a:latin typeface="BIZ UDPゴシック" panose="020B0400000000000000" pitchFamily="50" charset="-128"/>
                <a:ea typeface="BIZ UDPゴシック" panose="020B0400000000000000" pitchFamily="50" charset="-128"/>
              </a:rPr>
              <a:t>　</a:t>
            </a:r>
            <a:r>
              <a:rPr lang="ja-JP" altLang="en-US" sz="1050" b="1" dirty="0">
                <a:latin typeface="BIZ UDPゴシック" panose="020B0400000000000000" pitchFamily="50" charset="-128"/>
                <a:ea typeface="BIZ UDPゴシック" panose="020B0400000000000000" pitchFamily="50" charset="-128"/>
              </a:rPr>
              <a:t>        （事業者や府民の行動変容）</a:t>
            </a:r>
            <a:endParaRPr lang="en-US" altLang="ja-JP" sz="105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カーボンニュートラルに向けた</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行動変容の動機づけ</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脱炭素行動の定着</a:t>
            </a:r>
            <a:endParaRPr lang="en-US" altLang="ja-JP" sz="1050" u="sng" dirty="0">
              <a:latin typeface="BIZ UDPゴシック" panose="020B0400000000000000" pitchFamily="50" charset="-128"/>
              <a:ea typeface="BIZ UDPゴシック" panose="020B0400000000000000" pitchFamily="50" charset="-128"/>
            </a:endParaRPr>
          </a:p>
          <a:p>
            <a:endParaRPr lang="en-US" altLang="ja-JP" sz="400" b="1" dirty="0">
              <a:latin typeface="BIZ UDPゴシック" panose="020B0400000000000000" pitchFamily="50" charset="-128"/>
              <a:ea typeface="BIZ UDPゴシック" panose="020B0400000000000000" pitchFamily="50" charset="-128"/>
            </a:endParaRPr>
          </a:p>
          <a:p>
            <a:r>
              <a:rPr lang="ja-JP" altLang="en-US" sz="1100" b="1" dirty="0">
                <a:latin typeface="BIZ UDPゴシック" panose="020B0400000000000000" pitchFamily="50" charset="-128"/>
                <a:ea typeface="BIZ UDPゴシック" panose="020B0400000000000000" pitchFamily="50" charset="-128"/>
              </a:rPr>
              <a:t>⑧ 大阪ブルー・オーシャン・ビジョン</a:t>
            </a:r>
            <a:endParaRPr lang="en-US" altLang="ja-JP" sz="1100" b="1"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「大阪ブルー・オーシャン・ビジョン」</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に向けた取組みの発信</a:t>
            </a:r>
            <a:r>
              <a:rPr lang="ja-JP" altLang="en-US" sz="1050" dirty="0">
                <a:latin typeface="BIZ UDPゴシック" panose="020B0400000000000000" pitchFamily="50" charset="-128"/>
                <a:ea typeface="BIZ UDPゴシック" panose="020B0400000000000000" pitchFamily="50" charset="-128"/>
              </a:rPr>
              <a:t>　</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大阪湾に流入するプラごみ半減</a:t>
            </a:r>
            <a:endParaRPr lang="en-US" altLang="ja-JP" sz="1050" u="sng"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a:t>
            </a:r>
            <a:r>
              <a:rPr lang="ja-JP" altLang="en-US" sz="1050" u="sng" dirty="0">
                <a:latin typeface="BIZ UDPゴシック" panose="020B0400000000000000" pitchFamily="50" charset="-128"/>
                <a:ea typeface="BIZ UDPゴシック" panose="020B0400000000000000" pitchFamily="50" charset="-128"/>
              </a:rPr>
              <a:t>既存のプラスチック製品製造からの</a:t>
            </a:r>
            <a:endParaRPr lang="en-US" altLang="ja-JP" sz="1050" u="sng"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   </a:t>
            </a:r>
            <a:r>
              <a:rPr lang="ja-JP" altLang="en-US" sz="1050" u="sng" dirty="0">
                <a:latin typeface="BIZ UDPゴシック" panose="020B0400000000000000" pitchFamily="50" charset="-128"/>
                <a:ea typeface="BIZ UDPゴシック" panose="020B0400000000000000" pitchFamily="50" charset="-128"/>
              </a:rPr>
              <a:t>業種転換の拡大</a:t>
            </a:r>
            <a:endParaRPr lang="en-US" altLang="ja-JP" sz="1050" u="sng" dirty="0">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4A9E3C30-086A-4277-8311-8A58C24B473F}"/>
              </a:ext>
            </a:extLst>
          </p:cNvPr>
          <p:cNvSpPr/>
          <p:nvPr/>
        </p:nvSpPr>
        <p:spPr>
          <a:xfrm>
            <a:off x="9171322" y="2970822"/>
            <a:ext cx="2844000" cy="2385268"/>
          </a:xfrm>
          <a:prstGeom prst="rect">
            <a:avLst/>
          </a:prstGeom>
        </p:spPr>
        <p:txBody>
          <a:bodyPr wrap="square" lIns="144000">
            <a:spAutoFit/>
          </a:bodyPr>
          <a:lstStyle/>
          <a:p>
            <a:r>
              <a:rPr lang="ja-JP" altLang="en-US" sz="1200" b="1" dirty="0">
                <a:latin typeface="BIZ UDPゴシック" panose="020B0400000000000000" pitchFamily="50" charset="-128"/>
                <a:ea typeface="BIZ UDPゴシック" panose="020B0400000000000000" pitchFamily="50" charset="-128"/>
              </a:rPr>
              <a:t>⑨ スマートシティ　</a:t>
            </a:r>
            <a:endParaRPr lang="en-US" altLang="ja-JP" sz="1200" b="1"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a:t>
            </a:r>
            <a:r>
              <a:rPr lang="ja-JP" altLang="en-US" sz="1100" u="sng" dirty="0">
                <a:latin typeface="BIZ UDPゴシック" panose="020B0400000000000000" pitchFamily="50" charset="-128"/>
                <a:ea typeface="BIZ UDPゴシック" panose="020B0400000000000000" pitchFamily="50" charset="-128"/>
              </a:rPr>
              <a:t>スーパーシティを活用し、未来社会</a:t>
            </a:r>
            <a:endParaRPr lang="en-US" altLang="ja-JP" sz="1100" u="sng"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   </a:t>
            </a:r>
            <a:r>
              <a:rPr lang="ja-JP" altLang="en-US" sz="1100" u="sng" dirty="0">
                <a:latin typeface="BIZ UDPゴシック" panose="020B0400000000000000" pitchFamily="50" charset="-128"/>
                <a:ea typeface="BIZ UDPゴシック" panose="020B0400000000000000" pitchFamily="50" charset="-128"/>
              </a:rPr>
              <a:t>をいち早く実現</a:t>
            </a:r>
            <a:endParaRPr lang="en-US" altLang="ja-JP" sz="1100" u="sng"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a:t>
            </a:r>
            <a:r>
              <a:rPr lang="ja-JP" altLang="en-US" sz="1100" u="sng" dirty="0">
                <a:latin typeface="BIZ UDPゴシック" panose="020B0400000000000000" pitchFamily="50" charset="-128"/>
                <a:ea typeface="BIZ UDPゴシック" panose="020B0400000000000000" pitchFamily="50" charset="-128"/>
              </a:rPr>
              <a:t>デジタルサービスの広がりにより、</a:t>
            </a:r>
            <a:endParaRPr lang="en-US" altLang="ja-JP" sz="1100" u="sng"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   </a:t>
            </a:r>
            <a:r>
              <a:rPr lang="ja-JP" altLang="en-US" sz="1100" u="sng" dirty="0">
                <a:latin typeface="BIZ UDPゴシック" panose="020B0400000000000000" pitchFamily="50" charset="-128"/>
                <a:ea typeface="BIZ UDPゴシック" panose="020B0400000000000000" pitchFamily="50" charset="-128"/>
              </a:rPr>
              <a:t>便利で快適にいきいきと生活でき</a:t>
            </a:r>
            <a:endParaRPr lang="en-US" altLang="ja-JP" sz="1100" u="sng"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   </a:t>
            </a:r>
            <a:r>
              <a:rPr lang="ja-JP" altLang="en-US" sz="1100" u="sng" dirty="0">
                <a:latin typeface="BIZ UDPゴシック" panose="020B0400000000000000" pitchFamily="50" charset="-128"/>
                <a:ea typeface="BIZ UDPゴシック" panose="020B0400000000000000" pitchFamily="50" charset="-128"/>
              </a:rPr>
              <a:t>る未来社会の実現</a:t>
            </a:r>
            <a:endParaRPr lang="en-US" altLang="ja-JP" sz="1100" u="sng" dirty="0">
              <a:latin typeface="BIZ UDPゴシック" panose="020B0400000000000000" pitchFamily="50" charset="-128"/>
              <a:ea typeface="BIZ UDPゴシック" panose="020B0400000000000000" pitchFamily="50" charset="-128"/>
            </a:endParaRPr>
          </a:p>
          <a:p>
            <a:endParaRPr lang="en-US" altLang="ja-JP" sz="400" u="sng" dirty="0">
              <a:latin typeface="BIZ UDPゴシック" panose="020B0400000000000000" pitchFamily="50" charset="-128"/>
              <a:ea typeface="BIZ UDPゴシック" panose="020B0400000000000000" pitchFamily="50" charset="-128"/>
            </a:endParaRPr>
          </a:p>
          <a:p>
            <a:r>
              <a:rPr lang="ja-JP" altLang="en-US" sz="1200" b="1" dirty="0">
                <a:latin typeface="BIZ UDPゴシック" panose="020B0400000000000000" pitchFamily="50" charset="-128"/>
                <a:ea typeface="BIZ UDPゴシック" panose="020B0400000000000000" pitchFamily="50" charset="-128"/>
              </a:rPr>
              <a:t>⑩ スタートアップ　</a:t>
            </a:r>
            <a:endParaRPr lang="en-US" altLang="ja-JP" sz="1200" b="1"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a:t>
            </a:r>
            <a:r>
              <a:rPr lang="ja-JP" altLang="en-US" sz="1100" u="sng" dirty="0">
                <a:latin typeface="BIZ UDPゴシック" panose="020B0400000000000000" pitchFamily="50" charset="-128"/>
                <a:ea typeface="BIZ UDPゴシック" panose="020B0400000000000000" pitchFamily="50" charset="-128"/>
              </a:rPr>
              <a:t>「</a:t>
            </a:r>
            <a:r>
              <a:rPr lang="en-US" altLang="ja-JP" sz="1100" u="sng" dirty="0">
                <a:latin typeface="BIZ UDPゴシック" panose="020B0400000000000000" pitchFamily="50" charset="-128"/>
                <a:ea typeface="BIZ UDPゴシック" panose="020B0400000000000000" pitchFamily="50" charset="-128"/>
              </a:rPr>
              <a:t>Global Startup EXPO </a:t>
            </a:r>
          </a:p>
          <a:p>
            <a:r>
              <a:rPr lang="en-US" altLang="ja-JP" sz="1100" dirty="0">
                <a:latin typeface="BIZ UDPゴシック" panose="020B0400000000000000" pitchFamily="50" charset="-128"/>
                <a:ea typeface="BIZ UDPゴシック" panose="020B0400000000000000" pitchFamily="50" charset="-128"/>
              </a:rPr>
              <a:t>   </a:t>
            </a:r>
            <a:r>
              <a:rPr lang="en-US" altLang="ja-JP" sz="1100" u="sng" dirty="0">
                <a:latin typeface="BIZ UDPゴシック" panose="020B0400000000000000" pitchFamily="50" charset="-128"/>
                <a:ea typeface="BIZ UDPゴシック" panose="020B0400000000000000" pitchFamily="50" charset="-128"/>
              </a:rPr>
              <a:t>2025</a:t>
            </a:r>
            <a:r>
              <a:rPr lang="ja-JP" altLang="en-US" sz="1100" u="sng" dirty="0">
                <a:latin typeface="BIZ UDPゴシック" panose="020B0400000000000000" pitchFamily="50" charset="-128"/>
                <a:ea typeface="BIZ UDPゴシック" panose="020B0400000000000000" pitchFamily="50" charset="-128"/>
              </a:rPr>
              <a:t>」（仮）の開催により革新的</a:t>
            </a:r>
            <a:endParaRPr lang="en-US" altLang="ja-JP" sz="1100" u="sng"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ja-JP" altLang="en-US" sz="1100" u="sng" dirty="0">
                <a:latin typeface="BIZ UDPゴシック" panose="020B0400000000000000" pitchFamily="50" charset="-128"/>
                <a:ea typeface="BIZ UDPゴシック" panose="020B0400000000000000" pitchFamily="50" charset="-128"/>
              </a:rPr>
              <a:t>な技術・サービスを世界に発信</a:t>
            </a:r>
            <a:endParaRPr kumimoji="1" lang="ja-JP" altLang="en-US" sz="1100" u="sng"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a:t>
            </a:r>
            <a:r>
              <a:rPr lang="ja-JP" altLang="en-US" sz="1100" u="sng" dirty="0">
                <a:latin typeface="BIZ UDPゴシック" panose="020B0400000000000000" pitchFamily="50" charset="-128"/>
                <a:ea typeface="BIZ UDPゴシック" panose="020B0400000000000000" pitchFamily="50" charset="-128"/>
              </a:rPr>
              <a:t>世界トップレベルのスタートアップ</a:t>
            </a:r>
            <a:endParaRPr lang="en-US" altLang="ja-JP" sz="1100" u="sng"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   </a:t>
            </a:r>
            <a:r>
              <a:rPr lang="ja-JP" altLang="en-US" sz="1100" u="sng" dirty="0">
                <a:latin typeface="BIZ UDPゴシック" panose="020B0400000000000000" pitchFamily="50" charset="-128"/>
                <a:ea typeface="BIZ UDPゴシック" panose="020B0400000000000000" pitchFamily="50" charset="-128"/>
              </a:rPr>
              <a:t>集積拠点の実現</a:t>
            </a:r>
            <a:endParaRPr lang="en-US" altLang="ja-JP" sz="1100" u="sng" dirty="0">
              <a:latin typeface="BIZ UDPゴシック" panose="020B0400000000000000" pitchFamily="50" charset="-128"/>
              <a:ea typeface="BIZ UDPゴシック" panose="020B0400000000000000" pitchFamily="50" charset="-128"/>
            </a:endParaRPr>
          </a:p>
          <a:p>
            <a:endParaRPr lang="en-US" altLang="ja-JP" sz="1100" u="sng" dirty="0">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64AA6BFE-E870-4B58-AF35-454FF8A57E53}"/>
              </a:ext>
            </a:extLst>
          </p:cNvPr>
          <p:cNvSpPr/>
          <p:nvPr/>
        </p:nvSpPr>
        <p:spPr>
          <a:xfrm>
            <a:off x="1433898" y="5790562"/>
            <a:ext cx="2296854" cy="864000"/>
          </a:xfrm>
          <a:prstGeom prst="rect">
            <a:avLst/>
          </a:prstGeom>
        </p:spPr>
        <p:txBody>
          <a:bodyPr wrap="square">
            <a:spAutoFit/>
          </a:bodyPr>
          <a:lstStyle/>
          <a:p>
            <a:pPr algn="just"/>
            <a:r>
              <a:rPr lang="ja-JP" altLang="en-US" sz="1050" b="1" dirty="0">
                <a:latin typeface="BIZ UDPゴシック" panose="020B0400000000000000" pitchFamily="50" charset="-128"/>
                <a:ea typeface="BIZ UDPゴシック" panose="020B0400000000000000" pitchFamily="50" charset="-128"/>
              </a:rPr>
              <a:t>⑪ 多様な都市魅力の創出・発信　</a:t>
            </a:r>
            <a:endParaRPr lang="en-US" altLang="ja-JP" sz="1050" dirty="0">
              <a:solidFill>
                <a:srgbClr val="0070C0"/>
              </a:solidFill>
              <a:latin typeface="BIZ UDPゴシック" panose="020B0400000000000000" pitchFamily="50" charset="-128"/>
              <a:ea typeface="BIZ UDPゴシック" panose="020B0400000000000000" pitchFamily="50" charset="-128"/>
            </a:endParaRPr>
          </a:p>
          <a:p>
            <a:pPr marL="92075" indent="-92075" algn="just"/>
            <a:r>
              <a:rPr lang="ja-JP" altLang="en-US" sz="1000" dirty="0">
                <a:latin typeface="BIZ UDPゴシック" panose="020B0400000000000000" pitchFamily="50" charset="-128"/>
                <a:ea typeface="BIZ UDPゴシック" panose="020B0400000000000000" pitchFamily="50" charset="-128"/>
              </a:rPr>
              <a:t>■</a:t>
            </a:r>
            <a:r>
              <a:rPr lang="ja-JP" altLang="en-US" sz="1000" u="sng" dirty="0">
                <a:latin typeface="BIZ UDPゴシック" panose="020B0400000000000000" pitchFamily="50" charset="-128"/>
                <a:ea typeface="BIZ UDPゴシック" panose="020B0400000000000000" pitchFamily="50" charset="-128"/>
              </a:rPr>
              <a:t>万博来訪者の大阪・関西、日本各地への周遊・滞在を促進</a:t>
            </a:r>
            <a:endParaRPr lang="en-US" altLang="ja-JP" sz="1000" u="sng" dirty="0">
              <a:latin typeface="BIZ UDPゴシック" panose="020B0400000000000000" pitchFamily="50" charset="-128"/>
              <a:ea typeface="BIZ UDPゴシック" panose="020B0400000000000000" pitchFamily="50" charset="-128"/>
            </a:endParaRPr>
          </a:p>
          <a:p>
            <a:pPr marL="92075" indent="-92075" algn="just"/>
            <a:r>
              <a:rPr lang="ja-JP" altLang="en-US" sz="1000" dirty="0">
                <a:latin typeface="BIZ UDPゴシック" panose="020B0400000000000000" pitchFamily="50" charset="-128"/>
                <a:ea typeface="BIZ UDPゴシック" panose="020B0400000000000000" pitchFamily="50" charset="-128"/>
              </a:rPr>
              <a:t>□</a:t>
            </a:r>
            <a:r>
              <a:rPr lang="ja-JP" altLang="en-US" sz="1000" u="sng" dirty="0">
                <a:latin typeface="BIZ UDPゴシック" panose="020B0400000000000000" pitchFamily="50" charset="-128"/>
                <a:ea typeface="BIZ UDPゴシック" panose="020B0400000000000000" pitchFamily="50" charset="-128"/>
              </a:rPr>
              <a:t>訪日外客数</a:t>
            </a:r>
            <a:r>
              <a:rPr lang="en-US" altLang="ja-JP" sz="1000" u="sng" dirty="0">
                <a:latin typeface="BIZ UDPゴシック" panose="020B0400000000000000" pitchFamily="50" charset="-128"/>
                <a:ea typeface="BIZ UDPゴシック" panose="020B0400000000000000" pitchFamily="50" charset="-128"/>
              </a:rPr>
              <a:t>6,000</a:t>
            </a:r>
            <a:r>
              <a:rPr lang="ja-JP" altLang="en-US" sz="1000" u="sng" dirty="0">
                <a:latin typeface="BIZ UDPゴシック" panose="020B0400000000000000" pitchFamily="50" charset="-128"/>
                <a:ea typeface="BIZ UDPゴシック" panose="020B0400000000000000" pitchFamily="50" charset="-128"/>
              </a:rPr>
              <a:t>万人の目標達成に向け、大阪・関西が牽引</a:t>
            </a:r>
            <a:endParaRPr lang="en-US" altLang="ja-JP" sz="1000" u="sng" dirty="0">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6B8494B0-7994-41E9-BBD0-8170F703846F}"/>
              </a:ext>
            </a:extLst>
          </p:cNvPr>
          <p:cNvSpPr/>
          <p:nvPr/>
        </p:nvSpPr>
        <p:spPr>
          <a:xfrm>
            <a:off x="4125539" y="5790562"/>
            <a:ext cx="2296854" cy="869469"/>
          </a:xfrm>
          <a:prstGeom prst="rect">
            <a:avLst/>
          </a:prstGeom>
        </p:spPr>
        <p:txBody>
          <a:bodyPr wrap="square">
            <a:spAutoFit/>
          </a:bodyPr>
          <a:lstStyle/>
          <a:p>
            <a:pPr algn="just"/>
            <a:r>
              <a:rPr lang="ja-JP" altLang="en-US" sz="1050" b="1" dirty="0">
                <a:latin typeface="BIZ UDPゴシック" panose="020B0400000000000000" pitchFamily="50" charset="-128"/>
                <a:ea typeface="BIZ UDPゴシック" panose="020B0400000000000000" pitchFamily="50" charset="-128"/>
              </a:rPr>
              <a:t>⑫ 移動の利便性</a:t>
            </a:r>
            <a:r>
              <a:rPr lang="ja-JP" altLang="en-US" sz="700" b="1" dirty="0">
                <a:latin typeface="BIZ UDPゴシック" panose="020B0400000000000000" pitchFamily="50" charset="-128"/>
                <a:ea typeface="BIZ UDPゴシック" panose="020B0400000000000000" pitchFamily="50" charset="-128"/>
              </a:rPr>
              <a:t>（水上交通ネットワーク構築）</a:t>
            </a:r>
            <a:r>
              <a:rPr lang="ja-JP" altLang="en-US" sz="800" b="1" dirty="0">
                <a:latin typeface="BIZ UDPゴシック" panose="020B0400000000000000" pitchFamily="50" charset="-128"/>
                <a:ea typeface="BIZ UDPゴシック" panose="020B0400000000000000" pitchFamily="50" charset="-128"/>
              </a:rPr>
              <a:t>　</a:t>
            </a:r>
            <a:endParaRPr lang="en-US" altLang="ja-JP" sz="800" b="1" dirty="0">
              <a:latin typeface="BIZ UDPゴシック" panose="020B0400000000000000" pitchFamily="50" charset="-128"/>
              <a:ea typeface="BIZ UDPゴシック" panose="020B0400000000000000" pitchFamily="50" charset="-128"/>
            </a:endParaRPr>
          </a:p>
          <a:p>
            <a:pPr marL="92075" indent="-92075" algn="just"/>
            <a:r>
              <a:rPr lang="ja-JP" altLang="en-US" sz="1000" dirty="0">
                <a:latin typeface="BIZ UDPゴシック" panose="020B0400000000000000" pitchFamily="50" charset="-128"/>
                <a:ea typeface="BIZ UDPゴシック" panose="020B0400000000000000" pitchFamily="50" charset="-128"/>
              </a:rPr>
              <a:t>■</a:t>
            </a:r>
            <a:r>
              <a:rPr lang="ja-JP" altLang="en-US" sz="1000" u="sng" dirty="0">
                <a:latin typeface="BIZ UDPゴシック" panose="020B0400000000000000" pitchFamily="50" charset="-128"/>
                <a:ea typeface="BIZ UDPゴシック" panose="020B0400000000000000" pitchFamily="50" charset="-128"/>
              </a:rPr>
              <a:t>万博会場を起点とした水上交通ネットワークの構築</a:t>
            </a:r>
            <a:endParaRPr lang="en-US" altLang="ja-JP" sz="1000" u="sng" dirty="0">
              <a:latin typeface="BIZ UDPゴシック" panose="020B0400000000000000" pitchFamily="50" charset="-128"/>
              <a:ea typeface="BIZ UDPゴシック" panose="020B0400000000000000" pitchFamily="50" charset="-128"/>
            </a:endParaRPr>
          </a:p>
          <a:p>
            <a:pPr marL="92075" indent="-92075" algn="just"/>
            <a:r>
              <a:rPr lang="ja-JP" altLang="en-US" sz="1000" dirty="0">
                <a:latin typeface="BIZ UDPゴシック" panose="020B0400000000000000" pitchFamily="50" charset="-128"/>
                <a:ea typeface="BIZ UDPゴシック" panose="020B0400000000000000" pitchFamily="50" charset="-128"/>
              </a:rPr>
              <a:t>□</a:t>
            </a:r>
            <a:r>
              <a:rPr lang="ja-JP" altLang="en-US" sz="1000" u="sng" dirty="0">
                <a:latin typeface="BIZ UDPゴシック" panose="020B0400000000000000" pitchFamily="50" charset="-128"/>
                <a:ea typeface="BIZ UDPゴシック" panose="020B0400000000000000" pitchFamily="50" charset="-128"/>
              </a:rPr>
              <a:t>大阪と関西・西日本エリア</a:t>
            </a:r>
            <a:r>
              <a:rPr lang="ja-JP" altLang="en-US" sz="1000" u="sng">
                <a:latin typeface="BIZ UDPゴシック" panose="020B0400000000000000" pitchFamily="50" charset="-128"/>
                <a:ea typeface="BIZ UDPゴシック" panose="020B0400000000000000" pitchFamily="50" charset="-128"/>
              </a:rPr>
              <a:t>との水上</a:t>
            </a:r>
            <a:r>
              <a:rPr lang="ja-JP" altLang="en-US" sz="1000" u="sng" dirty="0">
                <a:latin typeface="BIZ UDPゴシック" panose="020B0400000000000000" pitchFamily="50" charset="-128"/>
                <a:ea typeface="BIZ UDPゴシック" panose="020B0400000000000000" pitchFamily="50" charset="-128"/>
              </a:rPr>
              <a:t>交通ネットワーク形成</a:t>
            </a:r>
            <a:endParaRPr lang="en-US" altLang="ja-JP" sz="1000" u="sng" dirty="0">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2646F2D5-6B03-4D09-BD7E-9EEAAFD414A1}"/>
              </a:ext>
            </a:extLst>
          </p:cNvPr>
          <p:cNvSpPr/>
          <p:nvPr/>
        </p:nvSpPr>
        <p:spPr>
          <a:xfrm>
            <a:off x="6817180" y="5790562"/>
            <a:ext cx="2448000" cy="715581"/>
          </a:xfrm>
          <a:prstGeom prst="rect">
            <a:avLst/>
          </a:prstGeom>
        </p:spPr>
        <p:txBody>
          <a:bodyPr wrap="square">
            <a:spAutoFit/>
          </a:bodyPr>
          <a:lstStyle/>
          <a:p>
            <a:pPr algn="just"/>
            <a:r>
              <a:rPr lang="ja-JP" altLang="en-US" sz="1050" b="1" dirty="0">
                <a:latin typeface="BIZ UDPゴシック" panose="020B0400000000000000" pitchFamily="50" charset="-128"/>
                <a:ea typeface="BIZ UDPゴシック" panose="020B0400000000000000" pitchFamily="50" charset="-128"/>
              </a:rPr>
              <a:t>⑫ 移動の利便性</a:t>
            </a:r>
            <a:r>
              <a:rPr lang="ja-JP" altLang="en-US" sz="800" b="1" dirty="0">
                <a:latin typeface="BIZ UDPゴシック" panose="020B0400000000000000" pitchFamily="50" charset="-128"/>
                <a:ea typeface="BIZ UDPゴシック" panose="020B0400000000000000" pitchFamily="50" charset="-128"/>
              </a:rPr>
              <a:t>（</a:t>
            </a:r>
            <a:r>
              <a:rPr lang="en-US" altLang="ja-JP" sz="800" b="1" dirty="0">
                <a:latin typeface="BIZ UDPゴシック" panose="020B0400000000000000" pitchFamily="50" charset="-128"/>
                <a:ea typeface="BIZ UDPゴシック" panose="020B0400000000000000" pitchFamily="50" charset="-128"/>
              </a:rPr>
              <a:t>UD</a:t>
            </a:r>
            <a:r>
              <a:rPr lang="ja-JP" altLang="en-US" sz="800" b="1" dirty="0">
                <a:latin typeface="BIZ UDPゴシック" panose="020B0400000000000000" pitchFamily="50" charset="-128"/>
                <a:ea typeface="BIZ UDPゴシック" panose="020B0400000000000000" pitchFamily="50" charset="-128"/>
              </a:rPr>
              <a:t>タクシーの普及拡大）　</a:t>
            </a:r>
            <a:endParaRPr lang="en-US" altLang="ja-JP" sz="800" b="1" dirty="0">
              <a:latin typeface="BIZ UDPゴシック" panose="020B0400000000000000" pitchFamily="50" charset="-128"/>
              <a:ea typeface="BIZ UDPゴシック" panose="020B0400000000000000" pitchFamily="50" charset="-128"/>
            </a:endParaRPr>
          </a:p>
          <a:p>
            <a:pPr marL="92075" indent="-92075" algn="just"/>
            <a:r>
              <a:rPr lang="ja-JP" altLang="en-US" sz="1000" dirty="0">
                <a:latin typeface="BIZ UDPゴシック" panose="020B0400000000000000" pitchFamily="50" charset="-128"/>
                <a:ea typeface="BIZ UDPゴシック" panose="020B0400000000000000" pitchFamily="50" charset="-128"/>
              </a:rPr>
              <a:t>■</a:t>
            </a:r>
            <a:r>
              <a:rPr lang="ja-JP" altLang="en-US" sz="1000" u="sng" dirty="0">
                <a:latin typeface="BIZ UDPゴシック" panose="020B0400000000000000" pitchFamily="50" charset="-128"/>
                <a:ea typeface="BIZ UDPゴシック" panose="020B0400000000000000" pitchFamily="50" charset="-128"/>
              </a:rPr>
              <a:t>２０２４年までに</a:t>
            </a:r>
            <a:r>
              <a:rPr lang="en-US" altLang="ja-JP" sz="1000" u="sng" dirty="0">
                <a:latin typeface="BIZ UDPゴシック" panose="020B0400000000000000" pitchFamily="50" charset="-128"/>
                <a:ea typeface="BIZ UDPゴシック" panose="020B0400000000000000" pitchFamily="50" charset="-128"/>
              </a:rPr>
              <a:t>UD</a:t>
            </a:r>
            <a:r>
              <a:rPr lang="ja-JP" altLang="en-US" sz="1000" u="sng" dirty="0">
                <a:latin typeface="BIZ UDPゴシック" panose="020B0400000000000000" pitchFamily="50" charset="-128"/>
                <a:ea typeface="BIZ UDPゴシック" panose="020B0400000000000000" pitchFamily="50" charset="-128"/>
              </a:rPr>
              <a:t>タクシー導入</a:t>
            </a:r>
            <a:r>
              <a:rPr lang="en-US" altLang="ja-JP" sz="1000" u="sng" dirty="0">
                <a:latin typeface="BIZ UDPゴシック" panose="020B0400000000000000" pitchFamily="50" charset="-128"/>
                <a:ea typeface="BIZ UDPゴシック" panose="020B0400000000000000" pitchFamily="50" charset="-128"/>
              </a:rPr>
              <a:t>25</a:t>
            </a:r>
            <a:r>
              <a:rPr lang="ja-JP" altLang="en-US" sz="1000" u="sng" dirty="0">
                <a:latin typeface="BIZ UDPゴシック" panose="020B0400000000000000" pitchFamily="50" charset="-128"/>
                <a:ea typeface="BIZ UDPゴシック" panose="020B0400000000000000" pitchFamily="50" charset="-128"/>
              </a:rPr>
              <a:t>％を実現</a:t>
            </a:r>
            <a:endParaRPr lang="en-US" altLang="ja-JP" sz="1000" dirty="0">
              <a:solidFill>
                <a:srgbClr val="0070C0"/>
              </a:solidFill>
              <a:latin typeface="BIZ UDPゴシック" panose="020B0400000000000000" pitchFamily="50" charset="-128"/>
              <a:ea typeface="BIZ UDPゴシック" panose="020B0400000000000000" pitchFamily="50" charset="-128"/>
            </a:endParaRPr>
          </a:p>
          <a:p>
            <a:pPr algn="just"/>
            <a:r>
              <a:rPr lang="ja-JP" altLang="en-US" sz="1000" dirty="0">
                <a:latin typeface="BIZ UDPゴシック" panose="020B0400000000000000" pitchFamily="50" charset="-128"/>
                <a:ea typeface="BIZ UDPゴシック" panose="020B0400000000000000" pitchFamily="50" charset="-128"/>
              </a:rPr>
              <a:t>□</a:t>
            </a:r>
            <a:r>
              <a:rPr lang="en-US" altLang="ja-JP" sz="1000" u="sng" dirty="0">
                <a:latin typeface="BIZ UDPゴシック" panose="020B0400000000000000" pitchFamily="50" charset="-128"/>
                <a:ea typeface="BIZ UDPゴシック" panose="020B0400000000000000" pitchFamily="50" charset="-128"/>
              </a:rPr>
              <a:t>UD</a:t>
            </a:r>
            <a:r>
              <a:rPr lang="ja-JP" altLang="en-US" sz="1000" u="sng" dirty="0">
                <a:latin typeface="BIZ UDPゴシック" panose="020B0400000000000000" pitchFamily="50" charset="-128"/>
                <a:ea typeface="BIZ UDPゴシック" panose="020B0400000000000000" pitchFamily="50" charset="-128"/>
              </a:rPr>
              <a:t>タクシーの更なる拡大</a:t>
            </a:r>
            <a:endParaRPr lang="en-US" altLang="ja-JP" sz="1000" u="sng" dirty="0">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42D5BCD8-983A-490C-9750-5D2C06A63D19}"/>
              </a:ext>
            </a:extLst>
          </p:cNvPr>
          <p:cNvSpPr/>
          <p:nvPr/>
        </p:nvSpPr>
        <p:spPr>
          <a:xfrm>
            <a:off x="9508820" y="5790562"/>
            <a:ext cx="2448000" cy="864000"/>
          </a:xfrm>
          <a:prstGeom prst="rect">
            <a:avLst/>
          </a:prstGeom>
        </p:spPr>
        <p:txBody>
          <a:bodyPr wrap="square">
            <a:spAutoFit/>
          </a:bodyPr>
          <a:lstStyle/>
          <a:p>
            <a:pPr algn="just"/>
            <a:r>
              <a:rPr lang="ja-JP" altLang="en-US" sz="1050" b="1" dirty="0">
                <a:latin typeface="BIZ UDPゴシック" panose="020B0400000000000000" pitchFamily="50" charset="-128"/>
                <a:ea typeface="BIZ UDPゴシック" panose="020B0400000000000000" pitchFamily="50" charset="-128"/>
              </a:rPr>
              <a:t>⑬ 空港運用の強化 　</a:t>
            </a:r>
            <a:endParaRPr lang="en-US" altLang="ja-JP" sz="1050" b="1" dirty="0">
              <a:latin typeface="BIZ UDPゴシック" panose="020B0400000000000000" pitchFamily="50" charset="-128"/>
              <a:ea typeface="BIZ UDPゴシック" panose="020B0400000000000000" pitchFamily="50" charset="-128"/>
            </a:endParaRPr>
          </a:p>
          <a:p>
            <a:pPr marL="92075" indent="-92075" algn="just"/>
            <a:r>
              <a:rPr lang="ja-JP" altLang="en-US" sz="800" dirty="0">
                <a:latin typeface="BIZ UDPゴシック" panose="020B0400000000000000" pitchFamily="50" charset="-128"/>
                <a:ea typeface="BIZ UDPゴシック" panose="020B0400000000000000" pitchFamily="50" charset="-128"/>
              </a:rPr>
              <a:t>■</a:t>
            </a:r>
            <a:r>
              <a:rPr lang="ja-JP" altLang="en-US" sz="1000" u="sng" dirty="0">
                <a:latin typeface="BIZ UDPゴシック" panose="020B0400000000000000" pitchFamily="50" charset="-128"/>
                <a:ea typeface="BIZ UDPゴシック" panose="020B0400000000000000" pitchFamily="50" charset="-128"/>
              </a:rPr>
              <a:t>国内外からの来訪者の万全な受け入れ体制</a:t>
            </a:r>
            <a:endParaRPr lang="en-US" altLang="ja-JP" sz="1000" u="sng" dirty="0">
              <a:latin typeface="BIZ UDPゴシック" panose="020B0400000000000000" pitchFamily="50" charset="-128"/>
              <a:ea typeface="BIZ UDPゴシック" panose="020B0400000000000000" pitchFamily="50" charset="-128"/>
            </a:endParaRPr>
          </a:p>
          <a:p>
            <a:pPr marL="92075" indent="-92075" algn="just"/>
            <a:r>
              <a:rPr lang="ja-JP" altLang="en-US" sz="1000" dirty="0">
                <a:latin typeface="BIZ UDPゴシック" panose="020B0400000000000000" pitchFamily="50" charset="-128"/>
                <a:ea typeface="BIZ UDPゴシック" panose="020B0400000000000000" pitchFamily="50" charset="-128"/>
              </a:rPr>
              <a:t>□</a:t>
            </a:r>
            <a:r>
              <a:rPr lang="ja-JP" altLang="en-US" sz="1000" u="sng" dirty="0">
                <a:latin typeface="BIZ UDPゴシック" panose="020B0400000000000000" pitchFamily="50" charset="-128"/>
                <a:ea typeface="BIZ UDPゴシック" panose="020B0400000000000000" pitchFamily="50" charset="-128"/>
              </a:rPr>
              <a:t>更なる来訪者増に向けた受入体制の強化</a:t>
            </a:r>
            <a:endParaRPr lang="en-US" altLang="ja-JP" sz="1000" u="sng" dirty="0">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7F503E92-3F6A-4752-B0F7-FC79CAB04AEE}"/>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13B1689B-42BA-4B8E-846D-BA2D1D3F97ED}"/>
              </a:ext>
            </a:extLst>
          </p:cNvPr>
          <p:cNvSpPr/>
          <p:nvPr/>
        </p:nvSpPr>
        <p:spPr>
          <a:xfrm>
            <a:off x="4644188" y="1807067"/>
            <a:ext cx="7312632" cy="783716"/>
          </a:xfrm>
          <a:prstGeom prst="rect">
            <a:avLst/>
          </a:prstGeom>
          <a:noFill/>
          <a:ln w="28575">
            <a:solidFill>
              <a:srgbClr val="3E8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b="1"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103A877E-F5A4-4D8B-85BC-E9B4095CEBE1}"/>
              </a:ext>
            </a:extLst>
          </p:cNvPr>
          <p:cNvSpPr txBox="1"/>
          <p:nvPr/>
        </p:nvSpPr>
        <p:spPr>
          <a:xfrm>
            <a:off x="4783066" y="1846882"/>
            <a:ext cx="6659633" cy="738664"/>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　・</a:t>
            </a:r>
            <a:r>
              <a:rPr kumimoji="1" lang="ja-JP" altLang="en-US" sz="1400" u="sng" dirty="0">
                <a:latin typeface="メイリオ" panose="020B0604030504040204" pitchFamily="50" charset="-128"/>
                <a:ea typeface="メイリオ" panose="020B0604030504040204" pitchFamily="50" charset="-128"/>
              </a:rPr>
              <a:t>いのちを救う</a:t>
            </a:r>
            <a:r>
              <a:rPr lang="ja-JP" altLang="en-US" sz="1400" u="sng" dirty="0">
                <a:latin typeface="メイリオ" panose="020B0604030504040204" pitchFamily="50" charset="-128"/>
                <a:ea typeface="メイリオ" panose="020B0604030504040204" pitchFamily="50" charset="-128"/>
              </a:rPr>
              <a:t>　　　　　→　　人と地球上の生命を脅かす課題　　　</a:t>
            </a:r>
            <a:endParaRPr kumimoji="1" lang="ja-JP" altLang="en-US" sz="1400" u="sng"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ja-JP" altLang="en-US" sz="1400" u="sng" dirty="0">
                <a:latin typeface="メイリオ" panose="020B0604030504040204" pitchFamily="50" charset="-128"/>
                <a:ea typeface="メイリオ" panose="020B0604030504040204" pitchFamily="50" charset="-128"/>
              </a:rPr>
              <a:t>いのちに力を与える　　→　　誰もが幸福で豊かな生活を送るための課題</a:t>
            </a:r>
          </a:p>
          <a:p>
            <a:r>
              <a:rPr kumimoji="1" lang="ja-JP" altLang="en-US" sz="1400" dirty="0">
                <a:latin typeface="メイリオ" panose="020B0604030504040204" pitchFamily="50" charset="-128"/>
                <a:ea typeface="メイリオ" panose="020B0604030504040204" pitchFamily="50" charset="-128"/>
              </a:rPr>
              <a:t>　・</a:t>
            </a:r>
            <a:r>
              <a:rPr kumimoji="1" lang="ja-JP" altLang="en-US" sz="1400" u="sng" dirty="0">
                <a:latin typeface="メイリオ" panose="020B0604030504040204" pitchFamily="50" charset="-128"/>
                <a:ea typeface="メイリオ" panose="020B0604030504040204" pitchFamily="50" charset="-128"/>
              </a:rPr>
              <a:t>いのちをつなぐ　　　　→　　社会を豊かにするための課題</a:t>
            </a:r>
          </a:p>
        </p:txBody>
      </p:sp>
      <p:sp>
        <p:nvSpPr>
          <p:cNvPr id="38" name="テキスト ボックス 37">
            <a:extLst>
              <a:ext uri="{FF2B5EF4-FFF2-40B4-BE49-F238E27FC236}">
                <a16:creationId xmlns:a16="http://schemas.microsoft.com/office/drawing/2014/main" id="{C05267BE-CDBD-4A1C-BFDF-476FA3CB593A}"/>
              </a:ext>
            </a:extLst>
          </p:cNvPr>
          <p:cNvSpPr txBox="1"/>
          <p:nvPr/>
        </p:nvSpPr>
        <p:spPr>
          <a:xfrm>
            <a:off x="337536" y="1387851"/>
            <a:ext cx="11105163" cy="349702"/>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a:t>
            </a:r>
            <a:r>
              <a:rPr lang="zh-TW" altLang="en-US" b="1" dirty="0">
                <a:solidFill>
                  <a:schemeClr val="tx1"/>
                </a:solidFill>
                <a:latin typeface="メイリオ" panose="020B0604030504040204" pitchFamily="50" charset="-128"/>
                <a:ea typeface="メイリオ" panose="020B0604030504040204" pitchFamily="50" charset="-128"/>
              </a:rPr>
              <a:t>大阪･関西万博開催</a:t>
            </a:r>
            <a:endParaRPr lang="en-US" altLang="ja-JP" b="1" dirty="0">
              <a:latin typeface="メイリオ" panose="020B0604030504040204" pitchFamily="50" charset="-128"/>
              <a:ea typeface="メイリオ" panose="020B0604030504040204" pitchFamily="50" charset="-128"/>
            </a:endParaRPr>
          </a:p>
        </p:txBody>
      </p:sp>
      <p:sp>
        <p:nvSpPr>
          <p:cNvPr id="32" name="スライド番号プレースホルダー 2">
            <a:extLst>
              <a:ext uri="{FF2B5EF4-FFF2-40B4-BE49-F238E27FC236}">
                <a16:creationId xmlns:a16="http://schemas.microsoft.com/office/drawing/2014/main" id="{56F711CC-64A4-4D19-9B0B-1CBAAB0D0D22}"/>
              </a:ext>
            </a:extLst>
          </p:cNvPr>
          <p:cNvSpPr txBox="1">
            <a:spLocks/>
          </p:cNvSpPr>
          <p:nvPr/>
        </p:nvSpPr>
        <p:spPr>
          <a:xfrm>
            <a:off x="11719560" y="6597352"/>
            <a:ext cx="420193" cy="26064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290">
              <a:defRPr/>
            </a:pPr>
            <a:fld id="{EA6D242B-6A52-4C5C-AF40-54B5FB6D04E5}" type="slidenum">
              <a:rPr lang="ja-JP" altLang="en-US" sz="1400" smtClean="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pPr defTabSz="914290">
                <a:defRPr/>
              </a:pPr>
              <a:t>13</a:t>
            </a:fld>
            <a:endParaRPr lang="ja-JP" altLang="en-US"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6311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9A8CB855-A7E1-428A-8C56-775CF5208C74}"/>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6CF9B451-2C61-4BDA-BE1F-090DAA29756D}"/>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029402B0-A4A5-439A-817D-891C32DC7E46}"/>
              </a:ext>
            </a:extLst>
          </p:cNvPr>
          <p:cNvSpPr txBox="1"/>
          <p:nvPr/>
        </p:nvSpPr>
        <p:spPr>
          <a:xfrm>
            <a:off x="378023" y="2231068"/>
            <a:ext cx="2707382" cy="1857807"/>
          </a:xfrm>
          <a:prstGeom prst="rect">
            <a:avLst/>
          </a:prstGeom>
          <a:noFill/>
        </p:spPr>
        <p:txBody>
          <a:bodyPr wrap="square" tIns="72000" bIns="0">
            <a:spAutoFit/>
          </a:bodyPr>
          <a:lstStyle/>
          <a:p>
            <a:pPr algn="just"/>
            <a:r>
              <a:rPr lang="ja-JP" altLang="en-US" sz="1400" b="1" dirty="0">
                <a:solidFill>
                  <a:schemeClr val="tx1"/>
                </a:solidFill>
                <a:latin typeface="メイリオ" panose="020B0604030504040204" pitchFamily="50" charset="-128"/>
                <a:ea typeface="メイリオ" panose="020B0604030504040204" pitchFamily="50" charset="-128"/>
              </a:rPr>
              <a:t> 暮らしを支える都市機能が集積し、地域の交通ネットワークの核となっている人中心の空間を備えた駅周辺</a:t>
            </a:r>
            <a:endParaRPr lang="en-US" altLang="ja-JP" sz="1400" b="1" dirty="0">
              <a:solidFill>
                <a:schemeClr val="tx1"/>
              </a:solidFill>
              <a:latin typeface="メイリオ" panose="020B0604030504040204" pitchFamily="50" charset="-128"/>
              <a:ea typeface="メイリオ" panose="020B0604030504040204" pitchFamily="50" charset="-128"/>
            </a:endParaRPr>
          </a:p>
          <a:p>
            <a:pPr algn="just"/>
            <a:endParaRPr lang="en-US" altLang="ja-JP" sz="800" b="1" dirty="0">
              <a:solidFill>
                <a:schemeClr val="tx1"/>
              </a:solidFill>
              <a:latin typeface="メイリオ" panose="020B0604030504040204" pitchFamily="50" charset="-128"/>
              <a:ea typeface="メイリオ" panose="020B0604030504040204" pitchFamily="50" charset="-128"/>
            </a:endParaRPr>
          </a:p>
          <a:p>
            <a:pPr marL="87313" algn="just"/>
            <a:r>
              <a:rPr lang="ja-JP" altLang="en-US" sz="1200" dirty="0">
                <a:solidFill>
                  <a:schemeClr val="tx1"/>
                </a:solidFill>
                <a:latin typeface="メイリオ" panose="020B0604030504040204" pitchFamily="50" charset="-128"/>
                <a:ea typeface="メイリオ" panose="020B0604030504040204" pitchFamily="50" charset="-128"/>
              </a:rPr>
              <a:t>居住地の近くに様々な都市機能が配置され、充実した暮らし方が実現しています。</a:t>
            </a:r>
          </a:p>
          <a:p>
            <a:pPr marL="261938" indent="-261938" algn="just"/>
            <a:endParaRPr lang="en-US" altLang="ja-JP" sz="1600" b="1" dirty="0">
              <a:solidFill>
                <a:schemeClr val="tx1"/>
              </a:solidFill>
              <a:latin typeface="メイリオ" panose="020B0604030504040204" pitchFamily="50" charset="-128"/>
              <a:ea typeface="メイリオ" panose="020B0604030504040204" pitchFamily="50" charset="-128"/>
            </a:endParaRPr>
          </a:p>
        </p:txBody>
      </p:sp>
      <p:pic>
        <p:nvPicPr>
          <p:cNvPr id="28" name="図 27">
            <a:extLst>
              <a:ext uri="{FF2B5EF4-FFF2-40B4-BE49-F238E27FC236}">
                <a16:creationId xmlns:a16="http://schemas.microsoft.com/office/drawing/2014/main" id="{EDE9AFA7-9F78-4C93-A114-F5E386C7203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355"/>
          <a:stretch/>
        </p:blipFill>
        <p:spPr>
          <a:xfrm>
            <a:off x="3338787" y="4321823"/>
            <a:ext cx="2679586" cy="1872000"/>
          </a:xfrm>
          <a:prstGeom prst="rect">
            <a:avLst/>
          </a:prstGeom>
        </p:spPr>
      </p:pic>
      <p:pic>
        <p:nvPicPr>
          <p:cNvPr id="29" name="図 28">
            <a:extLst>
              <a:ext uri="{FF2B5EF4-FFF2-40B4-BE49-F238E27FC236}">
                <a16:creationId xmlns:a16="http://schemas.microsoft.com/office/drawing/2014/main" id="{E9CF2CD8-A267-432E-80C0-40BC10E0E4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1380" y="4328827"/>
            <a:ext cx="2678081" cy="1872000"/>
          </a:xfrm>
          <a:prstGeom prst="rect">
            <a:avLst/>
          </a:prstGeom>
        </p:spPr>
      </p:pic>
      <p:pic>
        <p:nvPicPr>
          <p:cNvPr id="30" name="図 29">
            <a:extLst>
              <a:ext uri="{FF2B5EF4-FFF2-40B4-BE49-F238E27FC236}">
                <a16:creationId xmlns:a16="http://schemas.microsoft.com/office/drawing/2014/main" id="{725B5B85-FF5F-46E8-BD9E-EE2A423D894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406"/>
          <a:stretch/>
        </p:blipFill>
        <p:spPr>
          <a:xfrm>
            <a:off x="9073496" y="4328827"/>
            <a:ext cx="2733043" cy="1872000"/>
          </a:xfrm>
          <a:prstGeom prst="rect">
            <a:avLst/>
          </a:prstGeom>
        </p:spPr>
      </p:pic>
      <p:pic>
        <p:nvPicPr>
          <p:cNvPr id="32" name="図 31">
            <a:extLst>
              <a:ext uri="{FF2B5EF4-FFF2-40B4-BE49-F238E27FC236}">
                <a16:creationId xmlns:a16="http://schemas.microsoft.com/office/drawing/2014/main" id="{666D0B16-CCFB-4228-9EA0-D5A0FFDC6EAD}"/>
              </a:ext>
            </a:extLst>
          </p:cNvPr>
          <p:cNvPicPr>
            <a:picLocks noChangeAspect="1"/>
          </p:cNvPicPr>
          <p:nvPr/>
        </p:nvPicPr>
        <p:blipFill>
          <a:blip r:embed="rId5"/>
          <a:stretch>
            <a:fillRect/>
          </a:stretch>
        </p:blipFill>
        <p:spPr>
          <a:xfrm>
            <a:off x="6168645" y="4328827"/>
            <a:ext cx="2733043" cy="1872000"/>
          </a:xfrm>
          <a:prstGeom prst="rect">
            <a:avLst/>
          </a:prstGeom>
        </p:spPr>
      </p:pic>
      <p:sp>
        <p:nvSpPr>
          <p:cNvPr id="33" name="テキスト ボックス 32">
            <a:extLst>
              <a:ext uri="{FF2B5EF4-FFF2-40B4-BE49-F238E27FC236}">
                <a16:creationId xmlns:a16="http://schemas.microsoft.com/office/drawing/2014/main" id="{DD03F896-6DEB-4645-A4C6-15F95E7EF9BF}"/>
              </a:ext>
            </a:extLst>
          </p:cNvPr>
          <p:cNvSpPr txBox="1"/>
          <p:nvPr/>
        </p:nvSpPr>
        <p:spPr>
          <a:xfrm>
            <a:off x="6213287" y="2222058"/>
            <a:ext cx="2678081" cy="2104028"/>
          </a:xfrm>
          <a:prstGeom prst="rect">
            <a:avLst/>
          </a:prstGeom>
          <a:noFill/>
        </p:spPr>
        <p:txBody>
          <a:bodyPr wrap="square" tIns="72000" bIns="0">
            <a:spAutoFit/>
          </a:bodyPr>
          <a:lstStyle/>
          <a:p>
            <a:pPr algn="just"/>
            <a:r>
              <a:rPr lang="ja-JP" altLang="en-US" sz="1400" b="1" spc="-130" dirty="0">
                <a:solidFill>
                  <a:schemeClr val="tx1"/>
                </a:solidFill>
                <a:latin typeface="メイリオ" panose="020B0604030504040204" pitchFamily="50" charset="-128"/>
                <a:ea typeface="メイリオ" panose="020B0604030504040204" pitchFamily="50" charset="-128"/>
              </a:rPr>
              <a:t>海辺ならではのアクティビティや美しい景観に触れながら、ワーケーションの拠点としても人気を博しているベイエリア </a:t>
            </a:r>
            <a:endParaRPr lang="en-US" altLang="ja-JP" sz="1400" b="1" spc="-130" dirty="0">
              <a:solidFill>
                <a:schemeClr val="tx1"/>
              </a:solidFill>
              <a:latin typeface="メイリオ" panose="020B0604030504040204" pitchFamily="50" charset="-128"/>
              <a:ea typeface="メイリオ" panose="020B0604030504040204" pitchFamily="50" charset="-128"/>
            </a:endParaRPr>
          </a:p>
          <a:p>
            <a:pPr algn="just"/>
            <a:endParaRPr lang="en-US" altLang="ja-JP" sz="800" b="1" spc="-130" dirty="0">
              <a:solidFill>
                <a:schemeClr val="tx1"/>
              </a:solidFill>
              <a:latin typeface="メイリオ" panose="020B0604030504040204" pitchFamily="50" charset="-128"/>
              <a:ea typeface="メイリオ" panose="020B0604030504040204" pitchFamily="50" charset="-128"/>
            </a:endParaRPr>
          </a:p>
          <a:p>
            <a:pPr marL="180975" indent="4763" algn="just"/>
            <a:r>
              <a:rPr lang="ja-JP" altLang="en-US" sz="1200" dirty="0">
                <a:latin typeface="メイリオ" panose="020B0604030504040204" pitchFamily="50" charset="-128"/>
                <a:ea typeface="メイリオ" panose="020B0604030504040204" pitchFamily="50" charset="-128"/>
              </a:rPr>
              <a:t>世界各国からの観光客はもちろん、地域住民も、夕日を眺めながらカフェで時間を過ごしたり、マリンスポーツを楽しむなど、多くの人で、にぎわっています。</a:t>
            </a:r>
            <a:endParaRPr lang="en-US" altLang="ja-JP" sz="1200" b="1" dirty="0">
              <a:solidFill>
                <a:schemeClr val="tx1"/>
              </a:solidFill>
              <a:latin typeface="メイリオ" panose="020B0604030504040204" pitchFamily="50" charset="-128"/>
              <a:ea typeface="メイリオ" panose="020B0604030504040204" pitchFamily="50" charset="-128"/>
            </a:endParaRPr>
          </a:p>
          <a:p>
            <a:pPr marL="261938" indent="-261938" algn="just"/>
            <a:endParaRPr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74815C5B-0ADA-4EF1-8A1C-93C1AC4C64F7}"/>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B0B482AB-4348-49F4-8F56-C1A62D4CB5B1}"/>
              </a:ext>
            </a:extLst>
          </p:cNvPr>
          <p:cNvSpPr txBox="1"/>
          <p:nvPr/>
        </p:nvSpPr>
        <p:spPr>
          <a:xfrm>
            <a:off x="338400" y="1389600"/>
            <a:ext cx="11105163" cy="349702"/>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大阪のまちづくりグランドデザイン</a:t>
            </a:r>
            <a:r>
              <a:rPr lang="ja-JP" altLang="en-US" sz="1200" b="1" dirty="0">
                <a:solidFill>
                  <a:schemeClr val="tx1"/>
                </a:solidFill>
                <a:latin typeface="メイリオ" panose="020B0604030504040204" pitchFamily="50" charset="-128"/>
                <a:ea typeface="メイリオ" panose="020B0604030504040204" pitchFamily="50" charset="-128"/>
              </a:rPr>
              <a:t>（将来のまちのイメージ</a:t>
            </a:r>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抜粋</a:t>
            </a:r>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sp>
        <p:nvSpPr>
          <p:cNvPr id="14" name="スライド番号プレースホルダー 2">
            <a:extLst>
              <a:ext uri="{FF2B5EF4-FFF2-40B4-BE49-F238E27FC236}">
                <a16:creationId xmlns:a16="http://schemas.microsoft.com/office/drawing/2014/main" id="{F2EFDB3B-58BE-4470-9AB0-5E7FE8353DFE}"/>
              </a:ext>
            </a:extLst>
          </p:cNvPr>
          <p:cNvSpPr>
            <a:spLocks noGrp="1"/>
          </p:cNvSpPr>
          <p:nvPr>
            <p:ph type="sldNum" sz="quarter" idx="12"/>
          </p:nvPr>
        </p:nvSpPr>
        <p:spPr>
          <a:xfrm>
            <a:off x="11719560" y="6597352"/>
            <a:ext cx="420193"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14</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9BC00558-937F-40A5-A3B5-776B16233AA3}"/>
              </a:ext>
            </a:extLst>
          </p:cNvPr>
          <p:cNvSpPr txBox="1"/>
          <p:nvPr/>
        </p:nvSpPr>
        <p:spPr>
          <a:xfrm>
            <a:off x="3233761" y="2222058"/>
            <a:ext cx="2678081" cy="2011695"/>
          </a:xfrm>
          <a:prstGeom prst="rect">
            <a:avLst/>
          </a:prstGeom>
          <a:noFill/>
        </p:spPr>
        <p:txBody>
          <a:bodyPr wrap="square" tIns="72000" bIns="0">
            <a:spAutoFit/>
          </a:bodyPr>
          <a:lstStyle/>
          <a:p>
            <a:pPr algn="just"/>
            <a:r>
              <a:rPr lang="ja-JP" altLang="en-US" sz="1400" b="1" dirty="0">
                <a:solidFill>
                  <a:schemeClr val="tx1"/>
                </a:solidFill>
                <a:latin typeface="メイリオ" panose="020B0604030504040204" pitchFamily="50" charset="-128"/>
                <a:ea typeface="メイリオ" panose="020B0604030504040204" pitchFamily="50" charset="-128"/>
              </a:rPr>
              <a:t>職･住･遊が融合し、緑豊かな環境で、ゆとりある暮らしができるスマートな郊外住宅地</a:t>
            </a:r>
            <a:endParaRPr lang="en-US" altLang="ja-JP" sz="1400" b="1" dirty="0">
              <a:solidFill>
                <a:schemeClr val="tx1"/>
              </a:solidFill>
              <a:latin typeface="メイリオ" panose="020B0604030504040204" pitchFamily="50" charset="-128"/>
              <a:ea typeface="メイリオ" panose="020B0604030504040204" pitchFamily="50" charset="-128"/>
            </a:endParaRPr>
          </a:p>
          <a:p>
            <a:pPr algn="just"/>
            <a:endParaRPr lang="en-US" altLang="ja-JP" sz="800" b="1" dirty="0">
              <a:solidFill>
                <a:schemeClr val="tx1"/>
              </a:solidFill>
              <a:latin typeface="メイリオ" panose="020B0604030504040204" pitchFamily="50" charset="-128"/>
              <a:ea typeface="メイリオ" panose="020B0604030504040204" pitchFamily="50" charset="-128"/>
            </a:endParaRPr>
          </a:p>
          <a:p>
            <a:pPr marL="180975" indent="4763" algn="just"/>
            <a:r>
              <a:rPr lang="ja-JP" altLang="en-US" sz="1200" dirty="0">
                <a:solidFill>
                  <a:schemeClr val="tx1"/>
                </a:solidFill>
                <a:latin typeface="メイリオ" panose="020B0604030504040204" pitchFamily="50" charset="-128"/>
                <a:ea typeface="メイリオ" panose="020B0604030504040204" pitchFamily="50" charset="-128"/>
              </a:rPr>
              <a:t>郊外の住宅地では、まちの更新にあわせて、商業や子育て機能の導入に加え、コワーキングスペースや交流スペースが導入されることにより、活性化が図られています。</a:t>
            </a:r>
          </a:p>
          <a:p>
            <a:pPr marL="261938" indent="-261938" algn="just"/>
            <a:endParaRPr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E7A953C7-AABB-44FF-A908-BCBE3F66E6B8}"/>
              </a:ext>
            </a:extLst>
          </p:cNvPr>
          <p:cNvSpPr txBox="1"/>
          <p:nvPr/>
        </p:nvSpPr>
        <p:spPr>
          <a:xfrm>
            <a:off x="9082143" y="2189569"/>
            <a:ext cx="2678081" cy="2011695"/>
          </a:xfrm>
          <a:prstGeom prst="rect">
            <a:avLst/>
          </a:prstGeom>
          <a:noFill/>
        </p:spPr>
        <p:txBody>
          <a:bodyPr wrap="square" tIns="72000" bIns="0">
            <a:spAutoFit/>
          </a:bodyPr>
          <a:lstStyle/>
          <a:p>
            <a:pPr algn="just"/>
            <a:r>
              <a:rPr lang="ja-JP" altLang="en-US" sz="1400" b="1" dirty="0">
                <a:solidFill>
                  <a:schemeClr val="tx1"/>
                </a:solidFill>
                <a:latin typeface="メイリオ" panose="020B0604030504040204" pitchFamily="50" charset="-128"/>
                <a:ea typeface="メイリオ" panose="020B0604030504040204" pitchFamily="50" charset="-128"/>
              </a:rPr>
              <a:t>最先端テクノロジーの導入により、アクセス性やサービス機能が充実し、豊かな自然や農空間との触れ合いを楽しむことができる周辺山系ゾーン</a:t>
            </a:r>
            <a:endParaRPr lang="en-US" altLang="ja-JP" sz="1400" b="1">
              <a:solidFill>
                <a:schemeClr val="tx1"/>
              </a:solidFill>
              <a:latin typeface="メイリオ" panose="020B0604030504040204" pitchFamily="50" charset="-128"/>
              <a:ea typeface="メイリオ" panose="020B0604030504040204" pitchFamily="50" charset="-128"/>
            </a:endParaRPr>
          </a:p>
          <a:p>
            <a:pPr algn="just"/>
            <a:endParaRPr lang="en-US" altLang="ja-JP" sz="800" b="1" dirty="0">
              <a:solidFill>
                <a:schemeClr val="tx1"/>
              </a:solidFill>
              <a:latin typeface="メイリオ" panose="020B0604030504040204" pitchFamily="50" charset="-128"/>
              <a:ea typeface="メイリオ" panose="020B0604030504040204" pitchFamily="50" charset="-128"/>
            </a:endParaRPr>
          </a:p>
          <a:p>
            <a:pPr marL="180975" indent="4763" algn="just"/>
            <a:r>
              <a:rPr lang="ja-JP" altLang="en-US" sz="1200" spc="-120" dirty="0">
                <a:latin typeface="メイリオ" panose="020B0604030504040204" pitchFamily="50" charset="-128"/>
                <a:ea typeface="メイリオ" panose="020B0604030504040204" pitchFamily="50" charset="-128"/>
              </a:rPr>
              <a:t>農業体験、ハイキング、グランピングや、ワーケーションやマルチハビテーションなどで、多くの人が訪れ、地域が活性化しています。</a:t>
            </a:r>
            <a:endParaRPr lang="en-US" altLang="ja-JP" sz="1400" b="1" spc="-120"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40FCB566-4F6A-44B6-825A-E357798005B1}"/>
              </a:ext>
            </a:extLst>
          </p:cNvPr>
          <p:cNvSpPr/>
          <p:nvPr/>
        </p:nvSpPr>
        <p:spPr>
          <a:xfrm>
            <a:off x="337536" y="2037597"/>
            <a:ext cx="2795231" cy="43149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7E0A7DC7-CAEF-4AC7-B577-FBDACED36DAC}"/>
              </a:ext>
            </a:extLst>
          </p:cNvPr>
          <p:cNvSpPr/>
          <p:nvPr/>
        </p:nvSpPr>
        <p:spPr>
          <a:xfrm>
            <a:off x="3245481" y="2037596"/>
            <a:ext cx="2795231" cy="43149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8AFEA742-C406-45B7-B946-B2DF5EE9106A}"/>
              </a:ext>
            </a:extLst>
          </p:cNvPr>
          <p:cNvSpPr/>
          <p:nvPr/>
        </p:nvSpPr>
        <p:spPr>
          <a:xfrm>
            <a:off x="6141706" y="2037596"/>
            <a:ext cx="2795231" cy="43149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6F760642-3943-482C-ADAD-C66B195A4B0E}"/>
              </a:ext>
            </a:extLst>
          </p:cNvPr>
          <p:cNvSpPr/>
          <p:nvPr/>
        </p:nvSpPr>
        <p:spPr>
          <a:xfrm>
            <a:off x="9059233" y="2037595"/>
            <a:ext cx="2795231" cy="43149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0546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9A8CB855-A7E1-428A-8C56-775CF5208C74}"/>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4" name="正方形/長方形 23">
            <a:extLst>
              <a:ext uri="{FF2B5EF4-FFF2-40B4-BE49-F238E27FC236}">
                <a16:creationId xmlns:a16="http://schemas.microsoft.com/office/drawing/2014/main" id="{3EFA2C8F-8702-4C9D-94EA-BDDBF2AE5739}"/>
              </a:ext>
            </a:extLst>
          </p:cNvPr>
          <p:cNvSpPr/>
          <p:nvPr/>
        </p:nvSpPr>
        <p:spPr>
          <a:xfrm>
            <a:off x="241878" y="4261271"/>
            <a:ext cx="11716493" cy="23616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DDE9DC28-9A4C-4663-A6A8-9F110D5C44B6}"/>
              </a:ext>
            </a:extLst>
          </p:cNvPr>
          <p:cNvSpPr/>
          <p:nvPr/>
        </p:nvSpPr>
        <p:spPr>
          <a:xfrm>
            <a:off x="6365561" y="1759062"/>
            <a:ext cx="5592810" cy="241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DB689878-0EC6-42B1-9B93-40C949A120BC}"/>
              </a:ext>
            </a:extLst>
          </p:cNvPr>
          <p:cNvSpPr/>
          <p:nvPr/>
        </p:nvSpPr>
        <p:spPr>
          <a:xfrm>
            <a:off x="241878" y="1759875"/>
            <a:ext cx="6021570" cy="241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084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6CF9B451-2C61-4BDA-BE1F-090DAA29756D}"/>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74815C5B-0ADA-4EF1-8A1C-93C1AC4C64F7}"/>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B0B482AB-4348-49F4-8F56-C1A62D4CB5B1}"/>
              </a:ext>
            </a:extLst>
          </p:cNvPr>
          <p:cNvSpPr txBox="1"/>
          <p:nvPr/>
        </p:nvSpPr>
        <p:spPr>
          <a:xfrm>
            <a:off x="337536" y="1387851"/>
            <a:ext cx="11105163" cy="349702"/>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大阪における総合的な交通のあり方について</a:t>
            </a:r>
            <a:r>
              <a:rPr lang="ja-JP" altLang="en-US" sz="1200" b="1" dirty="0">
                <a:solidFill>
                  <a:schemeClr val="tx1"/>
                </a:solidFill>
                <a:latin typeface="メイリオ" panose="020B0604030504040204" pitchFamily="50" charset="-128"/>
                <a:ea typeface="メイリオ" panose="020B0604030504040204" pitchFamily="50" charset="-128"/>
              </a:rPr>
              <a:t>（大阪における交通の方向性について</a:t>
            </a:r>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抜粋</a:t>
            </a:r>
            <a:r>
              <a:rPr lang="en-US" altLang="ja-JP" sz="1200" b="1"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a:t>
            </a:r>
            <a:endParaRPr lang="ja-JP" altLang="en-US" b="1" dirty="0">
              <a:solidFill>
                <a:schemeClr val="tx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D48494CD-74EC-4CCB-82FA-4A8BBC773C5C}"/>
              </a:ext>
            </a:extLst>
          </p:cNvPr>
          <p:cNvPicPr>
            <a:picLocks noChangeAspect="1"/>
          </p:cNvPicPr>
          <p:nvPr/>
        </p:nvPicPr>
        <p:blipFill>
          <a:blip r:embed="rId2"/>
          <a:stretch>
            <a:fillRect/>
          </a:stretch>
        </p:blipFill>
        <p:spPr>
          <a:xfrm>
            <a:off x="3042578" y="1871213"/>
            <a:ext cx="3095385" cy="2160000"/>
          </a:xfrm>
          <a:prstGeom prst="rect">
            <a:avLst/>
          </a:prstGeom>
        </p:spPr>
      </p:pic>
      <p:pic>
        <p:nvPicPr>
          <p:cNvPr id="6" name="図 5">
            <a:extLst>
              <a:ext uri="{FF2B5EF4-FFF2-40B4-BE49-F238E27FC236}">
                <a16:creationId xmlns:a16="http://schemas.microsoft.com/office/drawing/2014/main" id="{7C0CE781-BD80-422E-9B25-8F9EA8928E83}"/>
              </a:ext>
            </a:extLst>
          </p:cNvPr>
          <p:cNvPicPr>
            <a:picLocks noChangeAspect="1"/>
          </p:cNvPicPr>
          <p:nvPr/>
        </p:nvPicPr>
        <p:blipFill>
          <a:blip r:embed="rId3"/>
          <a:stretch>
            <a:fillRect/>
          </a:stretch>
        </p:blipFill>
        <p:spPr>
          <a:xfrm>
            <a:off x="4995603" y="4353295"/>
            <a:ext cx="3064331" cy="2160000"/>
          </a:xfrm>
          <a:prstGeom prst="rect">
            <a:avLst/>
          </a:prstGeom>
        </p:spPr>
      </p:pic>
      <p:pic>
        <p:nvPicPr>
          <p:cNvPr id="8" name="図 7">
            <a:extLst>
              <a:ext uri="{FF2B5EF4-FFF2-40B4-BE49-F238E27FC236}">
                <a16:creationId xmlns:a16="http://schemas.microsoft.com/office/drawing/2014/main" id="{383CC7F2-1EF9-43A5-9F63-A4C834F76704}"/>
              </a:ext>
            </a:extLst>
          </p:cNvPr>
          <p:cNvPicPr>
            <a:picLocks noChangeAspect="1"/>
          </p:cNvPicPr>
          <p:nvPr/>
        </p:nvPicPr>
        <p:blipFill>
          <a:blip r:embed="rId4"/>
          <a:stretch>
            <a:fillRect/>
          </a:stretch>
        </p:blipFill>
        <p:spPr>
          <a:xfrm>
            <a:off x="8442584" y="4336939"/>
            <a:ext cx="3076086" cy="2160000"/>
          </a:xfrm>
          <a:prstGeom prst="rect">
            <a:avLst/>
          </a:prstGeom>
        </p:spPr>
      </p:pic>
      <p:pic>
        <p:nvPicPr>
          <p:cNvPr id="10" name="図 9">
            <a:extLst>
              <a:ext uri="{FF2B5EF4-FFF2-40B4-BE49-F238E27FC236}">
                <a16:creationId xmlns:a16="http://schemas.microsoft.com/office/drawing/2014/main" id="{CA966FC1-B375-4676-A5D5-22547C563F36}"/>
              </a:ext>
            </a:extLst>
          </p:cNvPr>
          <p:cNvPicPr>
            <a:picLocks noChangeAspect="1"/>
          </p:cNvPicPr>
          <p:nvPr/>
        </p:nvPicPr>
        <p:blipFill>
          <a:blip r:embed="rId5"/>
          <a:stretch>
            <a:fillRect/>
          </a:stretch>
        </p:blipFill>
        <p:spPr>
          <a:xfrm>
            <a:off x="8849977" y="1863611"/>
            <a:ext cx="3044601" cy="2160000"/>
          </a:xfrm>
          <a:prstGeom prst="rect">
            <a:avLst/>
          </a:prstGeom>
        </p:spPr>
      </p:pic>
      <p:sp>
        <p:nvSpPr>
          <p:cNvPr id="40" name="テキスト ボックス 39">
            <a:extLst>
              <a:ext uri="{FF2B5EF4-FFF2-40B4-BE49-F238E27FC236}">
                <a16:creationId xmlns:a16="http://schemas.microsoft.com/office/drawing/2014/main" id="{029402B0-A4A5-439A-817D-891C32DC7E46}"/>
              </a:ext>
            </a:extLst>
          </p:cNvPr>
          <p:cNvSpPr txBox="1"/>
          <p:nvPr/>
        </p:nvSpPr>
        <p:spPr>
          <a:xfrm>
            <a:off x="455932" y="2306849"/>
            <a:ext cx="2373978" cy="1334587"/>
          </a:xfrm>
          <a:prstGeom prst="rect">
            <a:avLst/>
          </a:prstGeom>
          <a:noFill/>
        </p:spPr>
        <p:txBody>
          <a:bodyPr wrap="square" lIns="0" tIns="72000" bIns="0">
            <a:spAutoFit/>
          </a:bodyPr>
          <a:lstStyle/>
          <a:p>
            <a:pPr marL="133350" indent="-133350" algn="just"/>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■多様な移動ニーズに対応した最適な交通サービスの提供</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pPr marL="180975" indent="-7938" algn="just"/>
            <a:r>
              <a:rPr kumimoji="1" lang="ja-JP" altLang="en-US" sz="800" dirty="0">
                <a:latin typeface="メイリオ" panose="020B0604030504040204" pitchFamily="50" charset="-128"/>
                <a:ea typeface="メイリオ" panose="020B0604030504040204" pitchFamily="50" charset="-128"/>
                <a:sym typeface="Wingdings" panose="05000000000000000000" pitchFamily="2" charset="2"/>
              </a:rPr>
              <a:t>どの地域でも様々な交通モードでスムーズに移動ができます</a:t>
            </a:r>
          </a:p>
          <a:p>
            <a:pPr marL="133350" indent="-133350" algn="just"/>
            <a:endParaRPr lang="en-US" altLang="ja-JP" sz="500" dirty="0">
              <a:latin typeface="メイリオ" panose="020B0604030504040204" pitchFamily="50" charset="-128"/>
              <a:ea typeface="メイリオ" panose="020B0604030504040204" pitchFamily="50" charset="-128"/>
              <a:sym typeface="Wingdings" panose="05000000000000000000" pitchFamily="2" charset="2"/>
            </a:endParaRPr>
          </a:p>
          <a:p>
            <a:pPr marL="133350" indent="-133350" algn="just"/>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■ユニバーサルデザインの充実</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pPr marL="133350" indent="7938" algn="just"/>
            <a:r>
              <a:rPr lang="ja-JP" altLang="en-US" sz="800" dirty="0">
                <a:latin typeface="メイリオ" panose="020B0604030504040204" pitchFamily="50" charset="-128"/>
                <a:ea typeface="メイリオ" panose="020B0604030504040204" pitchFamily="50" charset="-128"/>
                <a:sym typeface="Wingdings" panose="05000000000000000000" pitchFamily="2" charset="2"/>
              </a:rPr>
              <a:t>すべての利用者が円滑に移動できます</a:t>
            </a:r>
          </a:p>
          <a:p>
            <a:pPr marL="133350" indent="-133350" algn="just"/>
            <a:endParaRPr kumimoji="1" lang="en-US" altLang="ja-JP" sz="500" dirty="0">
              <a:latin typeface="メイリオ" panose="020B0604030504040204" pitchFamily="50" charset="-128"/>
              <a:ea typeface="メイリオ" panose="020B0604030504040204" pitchFamily="50" charset="-128"/>
              <a:sym typeface="Wingdings" panose="05000000000000000000" pitchFamily="2" charset="2"/>
            </a:endParaRPr>
          </a:p>
          <a:p>
            <a:pPr marL="133350" indent="-133350" algn="just"/>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■ストレスフリーな移動をサポート</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pPr marL="165100" algn="just"/>
            <a:r>
              <a:rPr lang="ja-JP" altLang="en-US" sz="800" dirty="0">
                <a:latin typeface="メイリオ" panose="020B0604030504040204" pitchFamily="50" charset="-128"/>
                <a:ea typeface="メイリオ" panose="020B0604030504040204" pitchFamily="50" charset="-128"/>
                <a:sym typeface="Wingdings" panose="05000000000000000000" pitchFamily="2" charset="2"/>
              </a:rPr>
              <a:t>柔軟なサービスでゆとりある移動ができます</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p:txBody>
      </p:sp>
      <p:sp>
        <p:nvSpPr>
          <p:cNvPr id="16" name="テキスト ボックス 15">
            <a:extLst>
              <a:ext uri="{FF2B5EF4-FFF2-40B4-BE49-F238E27FC236}">
                <a16:creationId xmlns:a16="http://schemas.microsoft.com/office/drawing/2014/main" id="{75A05F15-03AE-4E63-803D-F95E424E0CC6}"/>
              </a:ext>
            </a:extLst>
          </p:cNvPr>
          <p:cNvSpPr txBox="1"/>
          <p:nvPr/>
        </p:nvSpPr>
        <p:spPr>
          <a:xfrm>
            <a:off x="417624" y="4916568"/>
            <a:ext cx="3910483" cy="1288421"/>
          </a:xfrm>
          <a:prstGeom prst="rect">
            <a:avLst/>
          </a:prstGeom>
          <a:noFill/>
        </p:spPr>
        <p:txBody>
          <a:bodyPr wrap="square" lIns="0" tIns="72000" bIns="0">
            <a:spAutoFit/>
          </a:bodyPr>
          <a:lstStyle/>
          <a:p>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■大阪の成長に資する交通システムの強化</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r>
              <a:rPr lang="ja-JP" altLang="en-US" sz="800" dirty="0">
                <a:latin typeface="メイリオ" panose="020B0604030504040204" pitchFamily="50" charset="-128"/>
                <a:ea typeface="メイリオ" panose="020B0604030504040204" pitchFamily="50" charset="-128"/>
              </a:rPr>
              <a:t>　大阪を訪れたヒトが、府内や関西各地へスムーズに移動できます</a:t>
            </a:r>
            <a:endParaRPr lang="en-US" altLang="ja-JP" sz="800" dirty="0">
              <a:latin typeface="メイリオ" panose="020B0604030504040204" pitchFamily="50" charset="-128"/>
              <a:ea typeface="メイリオ" panose="020B0604030504040204" pitchFamily="50" charset="-128"/>
            </a:endParaRPr>
          </a:p>
          <a:p>
            <a:pPr marL="133350" indent="-133350" algn="just"/>
            <a:endParaRPr lang="en-US" altLang="ja-JP" sz="5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■物流の効率化</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r>
              <a:rPr lang="ja-JP" altLang="en-US" sz="800" dirty="0">
                <a:latin typeface="メイリオ" panose="020B0604030504040204" pitchFamily="50" charset="-128"/>
                <a:ea typeface="メイリオ" panose="020B0604030504040204" pitchFamily="50" charset="-128"/>
                <a:sym typeface="Wingdings" panose="05000000000000000000" pitchFamily="2" charset="2"/>
              </a:rPr>
              <a:t>　ドローンや空飛ぶクルマ、ロボット等が、地域内の輸配送で活躍します</a:t>
            </a:r>
            <a:endParaRPr kumimoji="1" lang="en-US" altLang="ja-JP" sz="800" dirty="0">
              <a:latin typeface="メイリオ" panose="020B0604030504040204" pitchFamily="50" charset="-128"/>
              <a:ea typeface="メイリオ" panose="020B0604030504040204" pitchFamily="50" charset="-128"/>
              <a:sym typeface="Wingdings" panose="05000000000000000000" pitchFamily="2" charset="2"/>
            </a:endParaRPr>
          </a:p>
          <a:p>
            <a:endParaRPr lang="en-US" altLang="ja-JP" sz="800" dirty="0">
              <a:latin typeface="メイリオ" panose="020B0604030504040204" pitchFamily="50" charset="-128"/>
              <a:ea typeface="メイリオ" panose="020B0604030504040204" pitchFamily="50" charset="-128"/>
              <a:sym typeface="Wingdings" panose="05000000000000000000" pitchFamily="2" charset="2"/>
            </a:endParaRPr>
          </a:p>
          <a:p>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■周遊や賑わいの創出</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r>
              <a:rPr lang="ja-JP" altLang="en-US" sz="1000" dirty="0">
                <a:latin typeface="メイリオ" panose="020B0604030504040204" pitchFamily="50" charset="-128"/>
                <a:ea typeface="メイリオ" panose="020B0604030504040204" pitchFamily="50" charset="-128"/>
                <a:sym typeface="Wingdings" panose="05000000000000000000" pitchFamily="2" charset="2"/>
              </a:rPr>
              <a:t>　</a:t>
            </a:r>
            <a:r>
              <a:rPr lang="ja-JP" altLang="en-US" sz="800" dirty="0">
                <a:latin typeface="メイリオ" panose="020B0604030504040204" pitchFamily="50" charset="-128"/>
                <a:ea typeface="メイリオ" panose="020B0604030504040204" pitchFamily="50" charset="-128"/>
                <a:sym typeface="Wingdings" panose="05000000000000000000" pitchFamily="2" charset="2"/>
              </a:rPr>
              <a:t>ゆとりある豊かな生活がおくれます</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endParaRPr kumimoji="1" lang="en-US" altLang="ja-JP" sz="1000" b="1" dirty="0">
              <a:latin typeface="UD デジタル 教科書体 NK-R" panose="02020400000000000000" pitchFamily="18" charset="-128"/>
              <a:ea typeface="UD デジタル 教科書体 NK-R" panose="02020400000000000000" pitchFamily="18" charset="-128"/>
              <a:sym typeface="Wingdings" panose="05000000000000000000" pitchFamily="2" charset="2"/>
            </a:endParaRPr>
          </a:p>
        </p:txBody>
      </p:sp>
      <p:sp>
        <p:nvSpPr>
          <p:cNvPr id="17" name="テキスト ボックス 16">
            <a:extLst>
              <a:ext uri="{FF2B5EF4-FFF2-40B4-BE49-F238E27FC236}">
                <a16:creationId xmlns:a16="http://schemas.microsoft.com/office/drawing/2014/main" id="{FE38F1D0-81B0-4052-B154-D014B3D414E4}"/>
              </a:ext>
            </a:extLst>
          </p:cNvPr>
          <p:cNvSpPr txBox="1"/>
          <p:nvPr/>
        </p:nvSpPr>
        <p:spPr>
          <a:xfrm>
            <a:off x="6527769" y="2222666"/>
            <a:ext cx="2160000" cy="1873196"/>
          </a:xfrm>
          <a:prstGeom prst="rect">
            <a:avLst/>
          </a:prstGeom>
          <a:noFill/>
        </p:spPr>
        <p:txBody>
          <a:bodyPr wrap="square" lIns="0" tIns="72000" bIns="0">
            <a:spAutoFit/>
          </a:bodyPr>
          <a:lstStyle/>
          <a:p>
            <a:pPr marL="87313" indent="-87313"/>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a:t>
            </a:r>
            <a:r>
              <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rPr>
              <a:t>2050</a:t>
            </a:r>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カーボンニュートラルを実現する環境に優しい交通</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pPr marL="125413"/>
            <a:r>
              <a:rPr kumimoji="1" lang="ja-JP" altLang="en-US" sz="800" dirty="0">
                <a:latin typeface="メイリオ" panose="020B0604030504040204" pitchFamily="50" charset="-128"/>
                <a:ea typeface="メイリオ" panose="020B0604030504040204" pitchFamily="50" charset="-128"/>
                <a:sym typeface="Wingdings" panose="05000000000000000000" pitchFamily="2" charset="2"/>
              </a:rPr>
              <a:t>次世代エネルギー等を利用するモビリティが走行できます</a:t>
            </a:r>
          </a:p>
          <a:p>
            <a:pPr marL="133350" indent="-133350" algn="just"/>
            <a:endParaRPr lang="en-US" altLang="ja-JP" sz="500" dirty="0">
              <a:latin typeface="メイリオ" panose="020B0604030504040204" pitchFamily="50" charset="-128"/>
              <a:ea typeface="メイリオ" panose="020B0604030504040204" pitchFamily="50" charset="-128"/>
            </a:endParaRPr>
          </a:p>
          <a:p>
            <a:pPr marL="87313" indent="-87313"/>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■事故ゼロをめざした交通利用者の安全・安心確保</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pPr marL="141288"/>
            <a:r>
              <a:rPr kumimoji="1" lang="ja-JP" altLang="en-US" sz="800" dirty="0">
                <a:latin typeface="メイリオ" panose="020B0604030504040204" pitchFamily="50" charset="-128"/>
                <a:ea typeface="メイリオ" panose="020B0604030504040204" pitchFamily="50" charset="-128"/>
                <a:sym typeface="Wingdings" panose="05000000000000000000" pitchFamily="2" charset="2"/>
              </a:rPr>
              <a:t>渋滞や事故のない安全・安心な移動が実現します</a:t>
            </a:r>
          </a:p>
          <a:p>
            <a:pPr marL="133350" indent="-133350" algn="just"/>
            <a:endParaRPr lang="en-US" altLang="ja-JP" sz="5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sym typeface="Wingdings" panose="05000000000000000000" pitchFamily="2" charset="2"/>
              </a:rPr>
              <a:t>■交通インフラ施設の強靭化</a:t>
            </a:r>
            <a:endParaRPr kumimoji="1" lang="en-US" altLang="ja-JP" sz="1000" dirty="0">
              <a:latin typeface="メイリオ" panose="020B0604030504040204" pitchFamily="50" charset="-128"/>
              <a:ea typeface="メイリオ" panose="020B0604030504040204" pitchFamily="50" charset="-128"/>
              <a:sym typeface="Wingdings" panose="05000000000000000000" pitchFamily="2" charset="2"/>
            </a:endParaRPr>
          </a:p>
          <a:p>
            <a:pPr marL="111125"/>
            <a:r>
              <a:rPr kumimoji="1" lang="ja-JP" altLang="en-US" sz="800" dirty="0">
                <a:latin typeface="メイリオ" panose="020B0604030504040204" pitchFamily="50" charset="-128"/>
                <a:ea typeface="メイリオ" panose="020B0604030504040204" pitchFamily="50" charset="-128"/>
                <a:sym typeface="Wingdings" panose="05000000000000000000" pitchFamily="2" charset="2"/>
              </a:rPr>
              <a:t>最新のテクノロジーで強靭な交通インフラが実現します</a:t>
            </a:r>
            <a:endParaRPr kumimoji="1" lang="en-US" altLang="ja-JP" sz="800" dirty="0">
              <a:latin typeface="メイリオ" panose="020B0604030504040204" pitchFamily="50" charset="-128"/>
              <a:ea typeface="メイリオ" panose="020B0604030504040204" pitchFamily="50" charset="-128"/>
              <a:sym typeface="Wingdings" panose="05000000000000000000" pitchFamily="2" charset="2"/>
            </a:endParaRPr>
          </a:p>
          <a:p>
            <a:pPr marL="133350" indent="-133350" algn="just"/>
            <a:endParaRPr lang="en-US" altLang="ja-JP" sz="5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918A837-AB00-44F0-871E-0190C994D452}"/>
              </a:ext>
            </a:extLst>
          </p:cNvPr>
          <p:cNvSpPr txBox="1"/>
          <p:nvPr/>
        </p:nvSpPr>
        <p:spPr>
          <a:xfrm>
            <a:off x="337536" y="1896345"/>
            <a:ext cx="2803992" cy="338554"/>
          </a:xfrm>
          <a:prstGeom prst="rect">
            <a:avLst/>
          </a:prstGeom>
          <a:noFill/>
        </p:spPr>
        <p:txBody>
          <a:bodyPr wrap="square" lIns="0" tIns="0" bIns="0">
            <a:spAutoFit/>
          </a:bodyPr>
          <a:lstStyle/>
          <a:p>
            <a:r>
              <a:rPr lang="ja-JP" altLang="en-US" sz="1100" b="1" dirty="0">
                <a:effectLst/>
                <a:latin typeface="メイリオ" panose="020B0604030504040204" pitchFamily="50" charset="-128"/>
                <a:ea typeface="メイリオ" panose="020B0604030504040204" pitchFamily="50" charset="-128"/>
              </a:rPr>
              <a:t>方向性１　誰もがいつでも</a:t>
            </a:r>
            <a:endParaRPr lang="en-US" altLang="ja-JP" sz="1100" b="1" dirty="0">
              <a:effectLst/>
              <a:latin typeface="メイリオ" panose="020B0604030504040204" pitchFamily="50" charset="-128"/>
              <a:ea typeface="メイリオ" panose="020B0604030504040204" pitchFamily="50" charset="-128"/>
            </a:endParaRPr>
          </a:p>
          <a:p>
            <a:r>
              <a:rPr lang="ja-JP" altLang="en-US" sz="1100" b="1" dirty="0">
                <a:effectLst/>
                <a:latin typeface="メイリオ" panose="020B0604030504040204" pitchFamily="50" charset="-128"/>
                <a:ea typeface="メイリオ" panose="020B0604030504040204" pitchFamily="50" charset="-128"/>
              </a:rPr>
              <a:t>　　　　　　　　快適に移動できる交通</a:t>
            </a:r>
          </a:p>
        </p:txBody>
      </p:sp>
      <p:sp>
        <p:nvSpPr>
          <p:cNvPr id="21" name="テキスト ボックス 20">
            <a:extLst>
              <a:ext uri="{FF2B5EF4-FFF2-40B4-BE49-F238E27FC236}">
                <a16:creationId xmlns:a16="http://schemas.microsoft.com/office/drawing/2014/main" id="{3CF40A02-AE25-49C1-A44B-1B42EA2AAFCC}"/>
              </a:ext>
            </a:extLst>
          </p:cNvPr>
          <p:cNvSpPr txBox="1"/>
          <p:nvPr/>
        </p:nvSpPr>
        <p:spPr>
          <a:xfrm>
            <a:off x="417624" y="4443628"/>
            <a:ext cx="4264735" cy="338554"/>
          </a:xfrm>
          <a:prstGeom prst="rect">
            <a:avLst/>
          </a:prstGeom>
          <a:noFill/>
        </p:spPr>
        <p:txBody>
          <a:bodyPr wrap="square" lIns="0" tIns="0" bIns="0">
            <a:spAutoFit/>
          </a:bodyPr>
          <a:lstStyle/>
          <a:p>
            <a:r>
              <a:rPr lang="ja-JP" altLang="en-US" sz="1100" b="1" dirty="0">
                <a:effectLst/>
                <a:latin typeface="メイリオ" panose="020B0604030504040204" pitchFamily="50" charset="-128"/>
                <a:ea typeface="メイリオ" panose="020B0604030504040204" pitchFamily="50" charset="-128"/>
              </a:rPr>
              <a:t>方向性２　国内外からヒト・モノを呼び込み</a:t>
            </a:r>
            <a:endParaRPr lang="en-US" altLang="ja-JP" sz="1100" b="1" dirty="0">
              <a:effectLst/>
              <a:latin typeface="メイリオ" panose="020B0604030504040204" pitchFamily="50" charset="-128"/>
              <a:ea typeface="メイリオ" panose="020B0604030504040204" pitchFamily="50" charset="-128"/>
            </a:endParaRPr>
          </a:p>
          <a:p>
            <a:r>
              <a:rPr lang="ja-JP" altLang="en-US" sz="1100" b="1" dirty="0">
                <a:effectLst/>
                <a:latin typeface="メイリオ" panose="020B0604030504040204" pitchFamily="50" charset="-128"/>
                <a:ea typeface="メイリオ" panose="020B0604030504040204" pitchFamily="50" charset="-128"/>
              </a:rPr>
              <a:t>　　　　　　　　　　　　　　様々な交流機会を生み出す交通</a:t>
            </a:r>
          </a:p>
        </p:txBody>
      </p:sp>
      <p:sp>
        <p:nvSpPr>
          <p:cNvPr id="22" name="テキスト ボックス 21">
            <a:extLst>
              <a:ext uri="{FF2B5EF4-FFF2-40B4-BE49-F238E27FC236}">
                <a16:creationId xmlns:a16="http://schemas.microsoft.com/office/drawing/2014/main" id="{6C7FFDFC-12B9-4E56-BABA-D9329258B05B}"/>
              </a:ext>
            </a:extLst>
          </p:cNvPr>
          <p:cNvSpPr txBox="1"/>
          <p:nvPr/>
        </p:nvSpPr>
        <p:spPr>
          <a:xfrm>
            <a:off x="6531465" y="1884112"/>
            <a:ext cx="2216399" cy="338554"/>
          </a:xfrm>
          <a:prstGeom prst="rect">
            <a:avLst/>
          </a:prstGeom>
          <a:noFill/>
        </p:spPr>
        <p:txBody>
          <a:bodyPr wrap="square" lIns="0" tIns="0" bIns="0">
            <a:spAutoFit/>
          </a:bodyPr>
          <a:lstStyle/>
          <a:p>
            <a:r>
              <a:rPr lang="ja-JP" altLang="en-US" sz="1100" b="1" dirty="0">
                <a:effectLst/>
                <a:latin typeface="メイリオ" panose="020B0604030504040204" pitchFamily="50" charset="-128"/>
                <a:ea typeface="メイリオ" panose="020B0604030504040204" pitchFamily="50" charset="-128"/>
              </a:rPr>
              <a:t>方向性３　安全・安心で</a:t>
            </a:r>
            <a:endParaRPr lang="en-US" altLang="ja-JP" sz="1100" b="1" dirty="0">
              <a:effectLst/>
              <a:latin typeface="メイリオ" panose="020B0604030504040204" pitchFamily="50" charset="-128"/>
              <a:ea typeface="メイリオ" panose="020B0604030504040204" pitchFamily="50" charset="-128"/>
            </a:endParaRPr>
          </a:p>
          <a:p>
            <a:r>
              <a:rPr lang="ja-JP" altLang="en-US" sz="1100" b="1" dirty="0">
                <a:effectLst/>
                <a:latin typeface="メイリオ" panose="020B0604030504040204" pitchFamily="50" charset="-128"/>
                <a:ea typeface="メイリオ" panose="020B0604030504040204" pitchFamily="50" charset="-128"/>
              </a:rPr>
              <a:t>　　　　　　　グリーンな交通</a:t>
            </a:r>
          </a:p>
        </p:txBody>
      </p:sp>
      <p:sp>
        <p:nvSpPr>
          <p:cNvPr id="20" name="スライド番号プレースホルダー 2">
            <a:extLst>
              <a:ext uri="{FF2B5EF4-FFF2-40B4-BE49-F238E27FC236}">
                <a16:creationId xmlns:a16="http://schemas.microsoft.com/office/drawing/2014/main" id="{323FD616-EEF7-4164-93BE-4740EC23FEAD}"/>
              </a:ext>
            </a:extLst>
          </p:cNvPr>
          <p:cNvSpPr>
            <a:spLocks noGrp="1"/>
          </p:cNvSpPr>
          <p:nvPr>
            <p:ph type="sldNum" sz="quarter" idx="12"/>
          </p:nvPr>
        </p:nvSpPr>
        <p:spPr>
          <a:xfrm>
            <a:off x="11719560" y="6597352"/>
            <a:ext cx="420193"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15</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59429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00AF9B4-1E09-4561-BA7F-7AA773020097}"/>
              </a:ext>
            </a:extLst>
          </p:cNvPr>
          <p:cNvSpPr>
            <a:spLocks/>
          </p:cNvSpPr>
          <p:nvPr/>
        </p:nvSpPr>
        <p:spPr>
          <a:xfrm>
            <a:off x="131516" y="1321200"/>
            <a:ext cx="5868000"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18" name="正方形/長方形 17">
            <a:extLst>
              <a:ext uri="{FF2B5EF4-FFF2-40B4-BE49-F238E27FC236}">
                <a16:creationId xmlns:a16="http://schemas.microsoft.com/office/drawing/2014/main" id="{48EC54F5-C580-4A0C-850A-901888EF9C2B}"/>
              </a:ext>
            </a:extLst>
          </p:cNvPr>
          <p:cNvSpPr>
            <a:spLocks/>
          </p:cNvSpPr>
          <p:nvPr/>
        </p:nvSpPr>
        <p:spPr>
          <a:xfrm>
            <a:off x="6192484" y="1321200"/>
            <a:ext cx="5868000"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A2F4293-27D8-4765-9B45-6F7CDEEB2528}"/>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5850E2A8-9C67-4270-80A2-1BCA314922B8}"/>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9136EB16-6CB5-44DE-9F6C-14761E01B764}"/>
              </a:ext>
            </a:extLst>
          </p:cNvPr>
          <p:cNvSpPr>
            <a:spLocks/>
          </p:cNvSpPr>
          <p:nvPr/>
        </p:nvSpPr>
        <p:spPr>
          <a:xfrm>
            <a:off x="0" y="522696"/>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11" name="正方形/長方形 10">
            <a:extLst>
              <a:ext uri="{FF2B5EF4-FFF2-40B4-BE49-F238E27FC236}">
                <a16:creationId xmlns:a16="http://schemas.microsoft.com/office/drawing/2014/main" id="{CB548EF9-E4B5-492E-89E2-B854E893DADA}"/>
              </a:ext>
            </a:extLst>
          </p:cNvPr>
          <p:cNvSpPr/>
          <p:nvPr/>
        </p:nvSpPr>
        <p:spPr>
          <a:xfrm>
            <a:off x="326306" y="607637"/>
            <a:ext cx="11865694" cy="515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今後議論を深めるにあたり重要な視点やキーワード（例）</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E248B801-42EF-4BCD-B3BC-D3FDCBE7400C}"/>
              </a:ext>
            </a:extLst>
          </p:cNvPr>
          <p:cNvSpPr/>
          <p:nvPr/>
        </p:nvSpPr>
        <p:spPr>
          <a:xfrm>
            <a:off x="601256" y="3447085"/>
            <a:ext cx="5050243" cy="3691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endParaRPr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3D16A302-42C8-496E-87D9-16AFB880B610}"/>
              </a:ext>
            </a:extLst>
          </p:cNvPr>
          <p:cNvSpPr/>
          <p:nvPr/>
        </p:nvSpPr>
        <p:spPr>
          <a:xfrm>
            <a:off x="131516" y="2354297"/>
            <a:ext cx="5868000" cy="4340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44000" bIns="72000" rtlCol="0" anchor="t"/>
          <a:lstStyle/>
          <a:p>
            <a:pPr>
              <a:lnSpc>
                <a:spcPts val="3300"/>
              </a:lnSpc>
            </a:pPr>
            <a:r>
              <a:rPr lang="ja-JP" altLang="en-US" b="1" dirty="0">
                <a:solidFill>
                  <a:schemeClr val="tx1"/>
                </a:solidFill>
                <a:latin typeface="メイリオ" panose="020B0604030504040204" pitchFamily="50" charset="-128"/>
                <a:ea typeface="メイリオ" panose="020B0604030504040204" pitchFamily="50" charset="-128"/>
              </a:rPr>
              <a:t>・空家の利活用の促進、管理不全への対応</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3300"/>
              </a:lnSpc>
            </a:pPr>
            <a:r>
              <a:rPr lang="ja-JP" altLang="en-US" b="1" dirty="0">
                <a:solidFill>
                  <a:schemeClr val="tx1"/>
                </a:solidFill>
                <a:latin typeface="メイリオ" panose="020B0604030504040204" pitchFamily="50" charset="-128"/>
                <a:ea typeface="メイリオ" panose="020B0604030504040204" pitchFamily="50" charset="-128"/>
              </a:rPr>
              <a:t>・マンションの管理適正化、再生円滑化</a:t>
            </a:r>
            <a:endParaRPr lang="en-US" altLang="ja-JP" b="1" dirty="0">
              <a:solidFill>
                <a:schemeClr val="tx1"/>
              </a:solidFill>
              <a:latin typeface="メイリオ" panose="020B0604030504040204" pitchFamily="50" charset="-128"/>
              <a:ea typeface="メイリオ" panose="020B0604030504040204" pitchFamily="50" charset="-128"/>
            </a:endParaRPr>
          </a:p>
          <a:p>
            <a:pPr marL="266700" indent="-266700">
              <a:lnSpc>
                <a:spcPts val="3300"/>
              </a:lnSpc>
            </a:pPr>
            <a:r>
              <a:rPr lang="ja-JP" altLang="en-US" b="1" dirty="0">
                <a:solidFill>
                  <a:schemeClr val="tx1"/>
                </a:solidFill>
                <a:latin typeface="メイリオ" panose="020B0604030504040204" pitchFamily="50" charset="-128"/>
                <a:ea typeface="メイリオ" panose="020B0604030504040204" pitchFamily="50" charset="-128"/>
              </a:rPr>
              <a:t>・住宅確保要配慮者の居住安定確保</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3300"/>
              </a:lnSpc>
            </a:pPr>
            <a:r>
              <a:rPr lang="ja-JP" altLang="en-US" b="1" dirty="0">
                <a:solidFill>
                  <a:schemeClr val="tx1"/>
                </a:solidFill>
                <a:latin typeface="メイリオ" panose="020B0604030504040204" pitchFamily="50" charset="-128"/>
                <a:ea typeface="メイリオ" panose="020B0604030504040204" pitchFamily="50" charset="-128"/>
              </a:rPr>
              <a:t>・カーボンニュートラルへの対応</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3300"/>
              </a:lnSpc>
            </a:pPr>
            <a:r>
              <a:rPr lang="ja-JP" altLang="en-US" b="1" dirty="0">
                <a:solidFill>
                  <a:schemeClr val="tx1"/>
                </a:solidFill>
                <a:latin typeface="メイリオ" panose="020B0604030504040204" pitchFamily="50" charset="-128"/>
                <a:ea typeface="メイリオ" panose="020B0604030504040204" pitchFamily="50" charset="-128"/>
              </a:rPr>
              <a:t>・激甚化、頻発化する自然災害への備え</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3300"/>
              </a:lnSpc>
            </a:pPr>
            <a:r>
              <a:rPr lang="ja-JP" altLang="en-US" b="1" dirty="0">
                <a:solidFill>
                  <a:schemeClr val="tx1"/>
                </a:solidFill>
                <a:latin typeface="メイリオ" panose="020B0604030504040204" pitchFamily="50" charset="-128"/>
                <a:ea typeface="メイリオ" panose="020B0604030504040204" pitchFamily="50" charset="-128"/>
              </a:rPr>
              <a:t>・子育て世帯向けの支援</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3300"/>
              </a:lnSpc>
            </a:pPr>
            <a:r>
              <a:rPr lang="ja-JP" altLang="en-US" b="1" dirty="0">
                <a:solidFill>
                  <a:schemeClr val="tx1"/>
                </a:solidFill>
                <a:latin typeface="メイリオ" panose="020B0604030504040204" pitchFamily="50" charset="-128"/>
                <a:ea typeface="メイリオ" panose="020B0604030504040204" pitchFamily="50" charset="-128"/>
              </a:rPr>
              <a:t>・建設業における担い手不足への対応</a:t>
            </a:r>
            <a:endParaRPr lang="en-US" altLang="ja-JP" b="1" dirty="0">
              <a:solidFill>
                <a:schemeClr val="tx1"/>
              </a:solidFill>
              <a:latin typeface="メイリオ" panose="020B0604030504040204" pitchFamily="50" charset="-128"/>
              <a:ea typeface="メイリオ" panose="020B0604030504040204" pitchFamily="50" charset="-128"/>
            </a:endParaRPr>
          </a:p>
          <a:p>
            <a:pPr marL="4846638">
              <a:lnSpc>
                <a:spcPts val="3300"/>
              </a:lnSpc>
            </a:pPr>
            <a:r>
              <a:rPr lang="ja-JP" altLang="en-US" b="1" dirty="0">
                <a:solidFill>
                  <a:schemeClr val="tx1"/>
                </a:solidFill>
                <a:latin typeface="メイリオ" panose="020B0604030504040204" pitchFamily="50" charset="-128"/>
                <a:ea typeface="メイリオ" panose="020B0604030504040204" pitchFamily="50" charset="-128"/>
              </a:rPr>
              <a:t>など</a:t>
            </a: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3300"/>
              </a:lnSpc>
            </a:pPr>
            <a:endParaRPr lang="en-US" altLang="ja-JP" b="1" dirty="0">
              <a:solidFill>
                <a:schemeClr val="tx1"/>
              </a:solidFill>
              <a:latin typeface="メイリオ" panose="020B0604030504040204" pitchFamily="50" charset="-128"/>
              <a:ea typeface="メイリオ" panose="020B0604030504040204" pitchFamily="50" charset="-128"/>
            </a:endParaRPr>
          </a:p>
          <a:p>
            <a:pPr>
              <a:lnSpc>
                <a:spcPts val="3300"/>
              </a:lnSpc>
            </a:pP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F9CAAE92-38FC-49DD-B2DB-EFFE2F986DFD}"/>
              </a:ext>
            </a:extLst>
          </p:cNvPr>
          <p:cNvSpPr/>
          <p:nvPr/>
        </p:nvSpPr>
        <p:spPr>
          <a:xfrm>
            <a:off x="6192484" y="2354297"/>
            <a:ext cx="5868000" cy="413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44000" bIns="72000" rtlCol="0" anchor="t"/>
          <a:lstStyle/>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・生活時間</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：自由時間が増える</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・空間</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：デジタル空間での活動が増える</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・消費</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：余暇等への消費が増える</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・移動</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：移動の必要性が減少</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・仕事</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：健康寿命延伸により生涯現役が実現</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・ヒト</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：一部の業種において、自動化や</a:t>
            </a:r>
            <a:r>
              <a:rPr lang="en-US" altLang="ja-JP" b="1" dirty="0">
                <a:solidFill>
                  <a:schemeClr val="tx1"/>
                </a:solidFill>
                <a:latin typeface="メイリオ" panose="020B0604030504040204" pitchFamily="50" charset="-128"/>
                <a:ea typeface="メイリオ" panose="020B0604030504040204" pitchFamily="50" charset="-128"/>
              </a:rPr>
              <a:t>AI</a:t>
            </a:r>
            <a:r>
              <a:rPr lang="ja-JP" altLang="en-US" b="1" dirty="0">
                <a:solidFill>
                  <a:schemeClr val="tx1"/>
                </a:solidFill>
                <a:latin typeface="メイリオ" panose="020B0604030504040204" pitchFamily="50" charset="-128"/>
                <a:ea typeface="メイリオ" panose="020B0604030504040204" pitchFamily="50" charset="-128"/>
              </a:rPr>
              <a:t>による代替が進む</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・モノ</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：所有から利用への転換が進む</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・カネ</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：知識や情報への投資が増える</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・情報</a:t>
            </a:r>
            <a:r>
              <a:rPr lang="en-US" altLang="ja-JP" b="1"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：日常生活から収集したデータを活用</a:t>
            </a:r>
            <a:endParaRPr lang="en-US" altLang="ja-JP" b="1" dirty="0">
              <a:solidFill>
                <a:schemeClr val="tx1"/>
              </a:solidFill>
              <a:latin typeface="メイリオ" panose="020B0604030504040204" pitchFamily="50" charset="-128"/>
              <a:ea typeface="メイリオ" panose="020B0604030504040204" pitchFamily="50" charset="-128"/>
            </a:endParaRPr>
          </a:p>
          <a:p>
            <a:pPr marL="1755775" indent="-1755775" algn="just">
              <a:lnSpc>
                <a:spcPts val="2600"/>
              </a:lnSpc>
              <a:tabLst>
                <a:tab pos="1527175" algn="l"/>
              </a:tabLst>
            </a:pPr>
            <a:r>
              <a:rPr lang="ja-JP" altLang="en-US" b="1" dirty="0">
                <a:solidFill>
                  <a:schemeClr val="tx1"/>
                </a:solidFill>
                <a:latin typeface="メイリオ" panose="020B0604030504040204" pitchFamily="50" charset="-128"/>
                <a:ea typeface="メイリオ" panose="020B0604030504040204" pitchFamily="50" charset="-128"/>
              </a:rPr>
              <a:t>・</a:t>
            </a:r>
            <a:r>
              <a:rPr lang="ja-JP" altLang="en-US" b="1" spc="100" dirty="0">
                <a:solidFill>
                  <a:schemeClr val="tx1"/>
                </a:solidFill>
                <a:latin typeface="メイリオ" panose="020B0604030504040204" pitchFamily="50" charset="-128"/>
                <a:ea typeface="メイリオ" panose="020B0604030504040204" pitchFamily="50" charset="-128"/>
              </a:rPr>
              <a:t>エネルギー</a:t>
            </a:r>
            <a:r>
              <a:rPr lang="en-US" altLang="ja-JP" b="1" spc="100" dirty="0">
                <a:solidFill>
                  <a:schemeClr val="tx1"/>
                </a:solidFill>
                <a:latin typeface="メイリオ" panose="020B0604030504040204" pitchFamily="50" charset="-128"/>
                <a:ea typeface="メイリオ" panose="020B0604030504040204" pitchFamily="50" charset="-128"/>
              </a:rPr>
              <a:t>	</a:t>
            </a:r>
            <a:r>
              <a:rPr lang="ja-JP" altLang="en-US" b="1" dirty="0">
                <a:solidFill>
                  <a:schemeClr val="tx1"/>
                </a:solidFill>
                <a:latin typeface="メイリオ" panose="020B0604030504040204" pitchFamily="50" charset="-128"/>
                <a:ea typeface="メイリオ" panose="020B0604030504040204" pitchFamily="50" charset="-128"/>
              </a:rPr>
              <a:t>：脱炭素化の実現</a:t>
            </a:r>
            <a:endParaRPr lang="en-US" altLang="ja-JP" b="1" dirty="0">
              <a:solidFill>
                <a:schemeClr val="tx1"/>
              </a:solidFill>
              <a:latin typeface="メイリオ" panose="020B0604030504040204" pitchFamily="50" charset="-128"/>
              <a:ea typeface="メイリオ" panose="020B0604030504040204" pitchFamily="50" charset="-128"/>
            </a:endParaRPr>
          </a:p>
          <a:p>
            <a:pPr marL="4929188" algn="just">
              <a:lnSpc>
                <a:spcPts val="2600"/>
              </a:lnSpc>
            </a:pPr>
            <a:r>
              <a:rPr lang="ja-JP" altLang="en-US" b="1" dirty="0">
                <a:solidFill>
                  <a:schemeClr val="tx1"/>
                </a:solidFill>
                <a:latin typeface="メイリオ" panose="020B0604030504040204" pitchFamily="50" charset="-128"/>
                <a:ea typeface="メイリオ" panose="020B0604030504040204" pitchFamily="50" charset="-128"/>
              </a:rPr>
              <a:t>など</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C871EDAD-D11D-4B9C-ACF4-4ADD0E9302DC}"/>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B54DB73-6DC6-45D4-B042-19207BE84FB5}"/>
              </a:ext>
            </a:extLst>
          </p:cNvPr>
          <p:cNvSpPr txBox="1"/>
          <p:nvPr/>
        </p:nvSpPr>
        <p:spPr>
          <a:xfrm>
            <a:off x="131517" y="1387851"/>
            <a:ext cx="5443814" cy="411257"/>
          </a:xfrm>
          <a:prstGeom prst="rect">
            <a:avLst/>
          </a:prstGeom>
          <a:noFill/>
        </p:spPr>
        <p:txBody>
          <a:bodyPr wrap="square" tIns="72000" bIns="0">
            <a:spAutoFit/>
          </a:bodyPr>
          <a:lstStyle/>
          <a:p>
            <a:r>
              <a:rPr lang="ja-JP" altLang="en-US" sz="2200" b="1" dirty="0">
                <a:solidFill>
                  <a:schemeClr val="tx1"/>
                </a:solidFill>
                <a:latin typeface="メイリオ" panose="020B0604030504040204" pitchFamily="50" charset="-128"/>
                <a:ea typeface="メイリオ" panose="020B0604030504040204" pitchFamily="50" charset="-128"/>
              </a:rPr>
              <a:t>○ 現在の課題に対してどう取り組むか</a:t>
            </a:r>
            <a:endParaRPr lang="en-US" altLang="ja-JP" sz="2200" b="1"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3244740B-75D9-469C-A8D1-AC62D9F21CA5}"/>
              </a:ext>
            </a:extLst>
          </p:cNvPr>
          <p:cNvSpPr txBox="1"/>
          <p:nvPr/>
        </p:nvSpPr>
        <p:spPr>
          <a:xfrm>
            <a:off x="6192484" y="1387851"/>
            <a:ext cx="5661980" cy="749812"/>
          </a:xfrm>
          <a:prstGeom prst="rect">
            <a:avLst/>
          </a:prstGeom>
          <a:noFill/>
        </p:spPr>
        <p:txBody>
          <a:bodyPr wrap="square" tIns="72000" bIns="0">
            <a:spAutoFit/>
          </a:bodyPr>
          <a:lstStyle/>
          <a:p>
            <a:r>
              <a:rPr lang="ja-JP" altLang="en-US" sz="2200" b="1" dirty="0">
                <a:solidFill>
                  <a:schemeClr val="tx1"/>
                </a:solidFill>
                <a:latin typeface="メイリオ" panose="020B0604030504040204" pitchFamily="50" charset="-128"/>
                <a:ea typeface="メイリオ" panose="020B0604030504040204" pitchFamily="50" charset="-128"/>
              </a:rPr>
              <a:t>○ 新技術等の将来展望を踏まえた</a:t>
            </a:r>
          </a:p>
          <a:p>
            <a:pPr marL="2336800"/>
            <a:r>
              <a:rPr lang="ja-JP" altLang="en-US" sz="2200" b="1" dirty="0">
                <a:solidFill>
                  <a:schemeClr val="tx1"/>
                </a:solidFill>
                <a:latin typeface="メイリオ" panose="020B0604030504040204" pitchFamily="50" charset="-128"/>
                <a:ea typeface="メイリオ" panose="020B0604030504040204" pitchFamily="50" charset="-128"/>
              </a:rPr>
              <a:t>住まい･くらしのあり方</a:t>
            </a:r>
            <a:endParaRPr lang="en-US" altLang="ja-JP" sz="2200" b="1" dirty="0">
              <a:latin typeface="メイリオ" panose="020B0604030504040204" pitchFamily="50" charset="-128"/>
              <a:ea typeface="メイリオ" panose="020B0604030504040204" pitchFamily="50" charset="-128"/>
            </a:endParaRPr>
          </a:p>
        </p:txBody>
      </p:sp>
      <p:sp>
        <p:nvSpPr>
          <p:cNvPr id="20" name="スライド番号プレースホルダー 2">
            <a:extLst>
              <a:ext uri="{FF2B5EF4-FFF2-40B4-BE49-F238E27FC236}">
                <a16:creationId xmlns:a16="http://schemas.microsoft.com/office/drawing/2014/main" id="{C62794BF-53CC-4D5A-B592-FB52A47866A2}"/>
              </a:ext>
            </a:extLst>
          </p:cNvPr>
          <p:cNvSpPr>
            <a:spLocks noGrp="1"/>
          </p:cNvSpPr>
          <p:nvPr>
            <p:ph type="sldNum" sz="quarter" idx="12"/>
          </p:nvPr>
        </p:nvSpPr>
        <p:spPr>
          <a:xfrm>
            <a:off x="11719560" y="6597352"/>
            <a:ext cx="420193"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16</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1633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0C3EAE70-0487-4206-8386-A9DD221D40C9}"/>
              </a:ext>
            </a:extLst>
          </p:cNvPr>
          <p:cNvSpPr>
            <a:spLocks/>
          </p:cNvSpPr>
          <p:nvPr/>
        </p:nvSpPr>
        <p:spPr>
          <a:xfrm>
            <a:off x="0" y="522696"/>
            <a:ext cx="12193200" cy="660596"/>
          </a:xfrm>
          <a:prstGeom prst="rect">
            <a:avLst/>
          </a:prstGeom>
          <a:solidFill>
            <a:schemeClr val="bg1">
              <a:lumMod val="6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4" name="二等辺三角形 23">
            <a:extLst>
              <a:ext uri="{FF2B5EF4-FFF2-40B4-BE49-F238E27FC236}">
                <a16:creationId xmlns:a16="http://schemas.microsoft.com/office/drawing/2014/main" id="{72980708-224E-41FF-B4A7-996FAD81BC1B}"/>
              </a:ext>
            </a:extLst>
          </p:cNvPr>
          <p:cNvSpPr/>
          <p:nvPr/>
        </p:nvSpPr>
        <p:spPr>
          <a:xfrm rot="10800000">
            <a:off x="2860006" y="2473784"/>
            <a:ext cx="2299009" cy="459171"/>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8FB2D22A-979C-4C71-A963-DF5141954F4E}"/>
              </a:ext>
            </a:extLst>
          </p:cNvPr>
          <p:cNvSpPr>
            <a:spLocks/>
          </p:cNvSpPr>
          <p:nvPr/>
        </p:nvSpPr>
        <p:spPr>
          <a:xfrm flipV="1">
            <a:off x="8275206" y="1632721"/>
            <a:ext cx="3738118" cy="5000286"/>
          </a:xfrm>
          <a:prstGeom prst="rect">
            <a:avLst/>
          </a:prstGeom>
          <a:solidFill>
            <a:schemeClr val="bg2"/>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 name="二等辺三角形 1">
            <a:extLst>
              <a:ext uri="{FF2B5EF4-FFF2-40B4-BE49-F238E27FC236}">
                <a16:creationId xmlns:a16="http://schemas.microsoft.com/office/drawing/2014/main" id="{E8D4292E-348A-4DF5-AA65-318271658A97}"/>
              </a:ext>
            </a:extLst>
          </p:cNvPr>
          <p:cNvSpPr/>
          <p:nvPr/>
        </p:nvSpPr>
        <p:spPr>
          <a:xfrm rot="10800000">
            <a:off x="9244265" y="2651244"/>
            <a:ext cx="1800000" cy="43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65396C56-385C-4FC4-8479-AF6F18585867}"/>
              </a:ext>
            </a:extLst>
          </p:cNvPr>
          <p:cNvSpPr/>
          <p:nvPr/>
        </p:nvSpPr>
        <p:spPr>
          <a:xfrm>
            <a:off x="519351" y="3025961"/>
            <a:ext cx="6980318" cy="1108273"/>
          </a:xfrm>
          <a:prstGeom prst="rect">
            <a:avLst/>
          </a:prstGeom>
          <a:noFill/>
          <a:ln w="3175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ja-JP" altLang="en-US" sz="3200" b="1" dirty="0">
                <a:solidFill>
                  <a:schemeClr val="tx1"/>
                </a:solidFill>
                <a:latin typeface="メイリオ" panose="020B0604030504040204" pitchFamily="50" charset="-128"/>
                <a:ea typeface="メイリオ" panose="020B0604030504040204" pitchFamily="50" charset="-128"/>
              </a:rPr>
              <a:t>めざすべき将来像</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740BFAA8-A7B4-4F57-AB83-3743A8F23B2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2876819-C6D9-41E8-82FC-4E088355A228}"/>
              </a:ext>
            </a:extLst>
          </p:cNvPr>
          <p:cNvSpPr/>
          <p:nvPr/>
        </p:nvSpPr>
        <p:spPr>
          <a:xfrm>
            <a:off x="326306" y="633037"/>
            <a:ext cx="9015814" cy="515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800" b="1" dirty="0">
                <a:solidFill>
                  <a:schemeClr val="tx1"/>
                </a:solidFill>
                <a:latin typeface="メイリオ" panose="020B0604030504040204" pitchFamily="50" charset="-128"/>
                <a:ea typeface="メイリオ" panose="020B0604030504040204" pitchFamily="50" charset="-128"/>
              </a:rPr>
              <a:t>　本日の議論対象</a:t>
            </a:r>
          </a:p>
        </p:txBody>
      </p:sp>
      <p:sp>
        <p:nvSpPr>
          <p:cNvPr id="43" name="正方形/長方形 42">
            <a:extLst>
              <a:ext uri="{FF2B5EF4-FFF2-40B4-BE49-F238E27FC236}">
                <a16:creationId xmlns:a16="http://schemas.microsoft.com/office/drawing/2014/main" id="{9B8150B9-46AD-4759-B2BF-4F9011EC9DBF}"/>
              </a:ext>
            </a:extLst>
          </p:cNvPr>
          <p:cNvSpPr/>
          <p:nvPr/>
        </p:nvSpPr>
        <p:spPr>
          <a:xfrm>
            <a:off x="8884265" y="4620204"/>
            <a:ext cx="2520000" cy="540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tx1"/>
                </a:solidFill>
                <a:latin typeface="メイリオ" panose="020B0604030504040204" pitchFamily="50" charset="-128"/>
                <a:ea typeface="メイリオ" panose="020B0604030504040204" pitchFamily="50" charset="-128"/>
              </a:rPr>
              <a:t>実現に向けた</a:t>
            </a:r>
            <a:endParaRPr lang="en-US" altLang="ja-JP" sz="1400" b="1" dirty="0">
              <a:solidFill>
                <a:schemeClr val="tx1"/>
              </a:solidFill>
              <a:latin typeface="メイリオ" panose="020B0604030504040204" pitchFamily="50" charset="-128"/>
              <a:ea typeface="メイリオ" panose="020B0604030504040204" pitchFamily="50" charset="-128"/>
            </a:endParaRPr>
          </a:p>
          <a:p>
            <a:pPr algn="ctr"/>
            <a:r>
              <a:rPr lang="ja-JP" altLang="en-US" sz="1400" b="1" dirty="0">
                <a:solidFill>
                  <a:schemeClr val="tx1"/>
                </a:solidFill>
                <a:latin typeface="メイリオ" panose="020B0604030504040204" pitchFamily="50" charset="-128"/>
                <a:ea typeface="メイリオ" panose="020B0604030504040204" pitchFamily="50" charset="-128"/>
              </a:rPr>
              <a:t>具体的な取組の方向性</a:t>
            </a:r>
            <a:endParaRPr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8348F15A-3B2A-437C-A476-45F61A06FC2F}"/>
              </a:ext>
            </a:extLst>
          </p:cNvPr>
          <p:cNvSpPr/>
          <p:nvPr/>
        </p:nvSpPr>
        <p:spPr>
          <a:xfrm>
            <a:off x="8884265" y="3240092"/>
            <a:ext cx="2520000" cy="540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tx1"/>
                </a:solidFill>
                <a:latin typeface="メイリオ" panose="020B0604030504040204" pitchFamily="50" charset="-128"/>
                <a:ea typeface="メイリオ" panose="020B0604030504040204" pitchFamily="50" charset="-128"/>
              </a:rPr>
              <a:t>めざすべき将来像</a:t>
            </a:r>
            <a:endParaRPr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461104AB-55BB-4B1F-B00A-04AC90D2B120}"/>
              </a:ext>
            </a:extLst>
          </p:cNvPr>
          <p:cNvSpPr/>
          <p:nvPr/>
        </p:nvSpPr>
        <p:spPr>
          <a:xfrm>
            <a:off x="1318178" y="3784056"/>
            <a:ext cx="538266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ja-JP" altLang="en-US" b="1" dirty="0">
                <a:solidFill>
                  <a:schemeClr val="tx1"/>
                </a:solidFill>
                <a:latin typeface="メイリオ" panose="020B0604030504040204" pitchFamily="50" charset="-128"/>
                <a:ea typeface="メイリオ" panose="020B0604030504040204" pitchFamily="50" charset="-128"/>
              </a:rPr>
              <a:t>「</a:t>
            </a:r>
            <a:r>
              <a:rPr lang="en-US" altLang="ja-JP" b="1" dirty="0">
                <a:solidFill>
                  <a:schemeClr val="tx1"/>
                </a:solidFill>
                <a:latin typeface="メイリオ" panose="020B0604030504040204" pitchFamily="50" charset="-128"/>
                <a:ea typeface="メイリオ" panose="020B0604030504040204" pitchFamily="50" charset="-128"/>
              </a:rPr>
              <a:t>2050</a:t>
            </a:r>
            <a:r>
              <a:rPr lang="ja-JP" altLang="en-US" b="1" dirty="0">
                <a:solidFill>
                  <a:schemeClr val="tx1"/>
                </a:solidFill>
                <a:latin typeface="メイリオ" panose="020B0604030504040204" pitchFamily="50" charset="-128"/>
                <a:ea typeface="メイリオ" panose="020B0604030504040204" pitchFamily="50" charset="-128"/>
              </a:rPr>
              <a:t>年の大阪の住まい･くらしのあるべき姿」</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60636BDB-C742-4FC3-A419-63A0DA692A25}"/>
              </a:ext>
            </a:extLst>
          </p:cNvPr>
          <p:cNvSpPr/>
          <p:nvPr/>
        </p:nvSpPr>
        <p:spPr>
          <a:xfrm>
            <a:off x="8884265" y="1954396"/>
            <a:ext cx="2520000" cy="540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現在の大阪</a:t>
            </a:r>
            <a:endParaRPr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50" name="二等辺三角形 49">
            <a:extLst>
              <a:ext uri="{FF2B5EF4-FFF2-40B4-BE49-F238E27FC236}">
                <a16:creationId xmlns:a16="http://schemas.microsoft.com/office/drawing/2014/main" id="{5AC2616A-3CE8-40FC-A1F7-A69529B66FB5}"/>
              </a:ext>
            </a:extLst>
          </p:cNvPr>
          <p:cNvSpPr/>
          <p:nvPr/>
        </p:nvSpPr>
        <p:spPr>
          <a:xfrm rot="10800000">
            <a:off x="9244265" y="4015898"/>
            <a:ext cx="1800000" cy="43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7" name="正方形/長方形 46">
            <a:extLst>
              <a:ext uri="{FF2B5EF4-FFF2-40B4-BE49-F238E27FC236}">
                <a16:creationId xmlns:a16="http://schemas.microsoft.com/office/drawing/2014/main" id="{F8B5EFE4-A164-4C5E-8E8E-0F287C7ED1EF}"/>
              </a:ext>
            </a:extLst>
          </p:cNvPr>
          <p:cNvSpPr/>
          <p:nvPr/>
        </p:nvSpPr>
        <p:spPr>
          <a:xfrm>
            <a:off x="9244265" y="4053037"/>
            <a:ext cx="18000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ja-JP" altLang="en-US" sz="1200" b="1" dirty="0">
                <a:solidFill>
                  <a:schemeClr val="tx1"/>
                </a:solidFill>
                <a:latin typeface="メイリオ" panose="020B0604030504040204" pitchFamily="50" charset="-128"/>
                <a:ea typeface="メイリオ" panose="020B0604030504040204" pitchFamily="50" charset="-128"/>
              </a:rPr>
              <a:t>実現するためには</a:t>
            </a:r>
            <a:endParaRPr lang="en-US" altLang="ja-JP" sz="1200" b="1" dirty="0">
              <a:solidFill>
                <a:schemeClr val="tx1"/>
              </a:solidFill>
              <a:latin typeface="メイリオ" panose="020B0604030504040204" pitchFamily="50" charset="-128"/>
              <a:ea typeface="メイリオ" panose="020B0604030504040204" pitchFamily="50" charset="-128"/>
            </a:endParaRPr>
          </a:p>
          <a:p>
            <a:pPr algn="ctr"/>
            <a:r>
              <a:rPr lang="ja-JP" altLang="en-US" sz="1200" b="1" dirty="0">
                <a:solidFill>
                  <a:schemeClr val="tx1"/>
                </a:solidFill>
                <a:latin typeface="メイリオ" panose="020B0604030504040204" pitchFamily="50" charset="-128"/>
                <a:ea typeface="メイリオ" panose="020B0604030504040204" pitchFamily="50" charset="-128"/>
              </a:rPr>
              <a:t>どんな取組が必要か？</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CECAC087-9BA9-440C-8549-54BD2269C573}"/>
              </a:ext>
            </a:extLst>
          </p:cNvPr>
          <p:cNvSpPr/>
          <p:nvPr/>
        </p:nvSpPr>
        <p:spPr>
          <a:xfrm>
            <a:off x="9244265" y="2682578"/>
            <a:ext cx="18000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ja-JP" altLang="en-US" sz="1200" b="1" dirty="0">
                <a:solidFill>
                  <a:schemeClr val="tx1"/>
                </a:solidFill>
                <a:latin typeface="メイリオ" panose="020B0604030504040204" pitchFamily="50" charset="-128"/>
                <a:ea typeface="メイリオ" panose="020B0604030504040204" pitchFamily="50" charset="-128"/>
              </a:rPr>
              <a:t>どんな大阪を</a:t>
            </a:r>
            <a:endParaRPr lang="en-US" altLang="ja-JP" sz="1200" b="1" dirty="0">
              <a:solidFill>
                <a:schemeClr val="tx1"/>
              </a:solidFill>
              <a:latin typeface="メイリオ" panose="020B0604030504040204" pitchFamily="50" charset="-128"/>
              <a:ea typeface="メイリオ" panose="020B0604030504040204" pitchFamily="50" charset="-128"/>
            </a:endParaRPr>
          </a:p>
          <a:p>
            <a:pPr algn="ctr"/>
            <a:r>
              <a:rPr lang="ja-JP" altLang="en-US" sz="1200" b="1" dirty="0">
                <a:solidFill>
                  <a:schemeClr val="tx1"/>
                </a:solidFill>
                <a:latin typeface="メイリオ" panose="020B0604030504040204" pitchFamily="50" charset="-128"/>
                <a:ea typeface="メイリオ" panose="020B0604030504040204" pitchFamily="50" charset="-128"/>
              </a:rPr>
              <a:t>めざすべきか？</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EA9C50EA-2137-40B3-A090-F0B76DBC997E}"/>
              </a:ext>
            </a:extLst>
          </p:cNvPr>
          <p:cNvSpPr/>
          <p:nvPr/>
        </p:nvSpPr>
        <p:spPr>
          <a:xfrm>
            <a:off x="6455669" y="1731607"/>
            <a:ext cx="1044000"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r>
              <a:rPr lang="ja-JP" altLang="en-US" sz="1600" b="1" dirty="0">
                <a:solidFill>
                  <a:schemeClr val="tx1"/>
                </a:solidFill>
                <a:latin typeface="メイリオ" panose="020B0604030504040204" pitchFamily="50" charset="-128"/>
                <a:ea typeface="メイリオ" panose="020B0604030504040204" pitchFamily="50" charset="-128"/>
              </a:rPr>
              <a:t>を踏まえて</a:t>
            </a:r>
            <a:endParaRPr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F5D3913D-949C-426F-A0E5-3806616247F2}"/>
              </a:ext>
            </a:extLst>
          </p:cNvPr>
          <p:cNvSpPr/>
          <p:nvPr/>
        </p:nvSpPr>
        <p:spPr>
          <a:xfrm>
            <a:off x="8884265" y="5936817"/>
            <a:ext cx="2520000" cy="540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tx1"/>
                </a:solidFill>
                <a:latin typeface="メイリオ" panose="020B0604030504040204" pitchFamily="50" charset="-128"/>
                <a:ea typeface="メイリオ" panose="020B0604030504040204" pitchFamily="50" charset="-128"/>
              </a:rPr>
              <a:t>計画策定</a:t>
            </a:r>
            <a:endParaRPr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27" name="二等辺三角形 26">
            <a:extLst>
              <a:ext uri="{FF2B5EF4-FFF2-40B4-BE49-F238E27FC236}">
                <a16:creationId xmlns:a16="http://schemas.microsoft.com/office/drawing/2014/main" id="{392FC762-486E-4985-8C18-252BF3CA3C54}"/>
              </a:ext>
            </a:extLst>
          </p:cNvPr>
          <p:cNvSpPr/>
          <p:nvPr/>
        </p:nvSpPr>
        <p:spPr>
          <a:xfrm rot="10800000">
            <a:off x="9244265" y="5332510"/>
            <a:ext cx="1800000" cy="43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8" name="正方形/長方形 27">
            <a:extLst>
              <a:ext uri="{FF2B5EF4-FFF2-40B4-BE49-F238E27FC236}">
                <a16:creationId xmlns:a16="http://schemas.microsoft.com/office/drawing/2014/main" id="{2D57DE7D-F198-40AF-8EBB-F5BE51DCBA0A}"/>
              </a:ext>
            </a:extLst>
          </p:cNvPr>
          <p:cNvSpPr/>
          <p:nvPr/>
        </p:nvSpPr>
        <p:spPr>
          <a:xfrm>
            <a:off x="9244265" y="5452190"/>
            <a:ext cx="180000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ja-JP" altLang="en-US" sz="1200" b="1" dirty="0">
                <a:solidFill>
                  <a:schemeClr val="tx1"/>
                </a:solidFill>
                <a:latin typeface="メイリオ" panose="020B0604030504040204" pitchFamily="50" charset="-128"/>
                <a:ea typeface="メイリオ" panose="020B0604030504040204" pitchFamily="50" charset="-128"/>
              </a:rPr>
              <a:t>施策の検討</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336BB8C8-95F6-43CA-BA0A-EBE6FFCF2BDE}"/>
              </a:ext>
            </a:extLst>
          </p:cNvPr>
          <p:cNvSpPr/>
          <p:nvPr/>
        </p:nvSpPr>
        <p:spPr>
          <a:xfrm>
            <a:off x="8275206" y="1348229"/>
            <a:ext cx="987713"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ja-JP" altLang="en-US" sz="1600" b="1" dirty="0">
                <a:solidFill>
                  <a:schemeClr val="tx1"/>
                </a:solidFill>
                <a:effectLst>
                  <a:glow rad="63500">
                    <a:schemeClr val="bg1"/>
                  </a:glow>
                </a:effectLst>
                <a:latin typeface="メイリオ" panose="020B0604030504040204" pitchFamily="50" charset="-128"/>
                <a:ea typeface="メイリオ" panose="020B0604030504040204" pitchFamily="50" charset="-128"/>
              </a:rPr>
              <a:t>プロセス</a:t>
            </a:r>
            <a:endParaRPr lang="en-US" altLang="ja-JP" sz="1600" b="1" dirty="0">
              <a:solidFill>
                <a:schemeClr val="tx1"/>
              </a:solidFill>
              <a:effectLst>
                <a:glow rad="63500">
                  <a:schemeClr val="bg1"/>
                </a:glow>
              </a:effectLst>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E343B3F1-ACD0-49E1-9A60-262F043A1112}"/>
              </a:ext>
            </a:extLst>
          </p:cNvPr>
          <p:cNvSpPr/>
          <p:nvPr/>
        </p:nvSpPr>
        <p:spPr>
          <a:xfrm>
            <a:off x="1712822" y="1440562"/>
            <a:ext cx="4593377" cy="981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大阪の住まい･くらしを取り巻く</a:t>
            </a:r>
            <a:endParaRPr lang="en-US" altLang="ja-JP" sz="2400" b="1" dirty="0">
              <a:solidFill>
                <a:schemeClr val="tx1"/>
              </a:solidFill>
              <a:latin typeface="メイリオ" panose="020B0604030504040204" pitchFamily="50" charset="-128"/>
              <a:ea typeface="メイリオ" panose="020B0604030504040204" pitchFamily="50" charset="-128"/>
            </a:endParaRPr>
          </a:p>
          <a:p>
            <a:pPr algn="ctr"/>
            <a:endParaRPr lang="en-US" altLang="ja-JP" sz="300" b="1" dirty="0">
              <a:solidFill>
                <a:schemeClr val="tx1"/>
              </a:solidFill>
              <a:latin typeface="メイリオ" panose="020B0604030504040204" pitchFamily="50" charset="-128"/>
              <a:ea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rPr>
              <a:t>現状、今後の潮流</a:t>
            </a:r>
          </a:p>
        </p:txBody>
      </p:sp>
      <p:sp>
        <p:nvSpPr>
          <p:cNvPr id="6" name="正方形/長方形 5">
            <a:extLst>
              <a:ext uri="{FF2B5EF4-FFF2-40B4-BE49-F238E27FC236}">
                <a16:creationId xmlns:a16="http://schemas.microsoft.com/office/drawing/2014/main" id="{5313134F-0D52-4B20-895C-3C1AF1593F9B}"/>
              </a:ext>
            </a:extLst>
          </p:cNvPr>
          <p:cNvSpPr/>
          <p:nvPr/>
        </p:nvSpPr>
        <p:spPr>
          <a:xfrm>
            <a:off x="8486916" y="1820782"/>
            <a:ext cx="3314699" cy="2074030"/>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CE675EDC-A950-4739-B88D-00AC02C18A6C}"/>
              </a:ext>
            </a:extLst>
          </p:cNvPr>
          <p:cNvSpPr/>
          <p:nvPr/>
        </p:nvSpPr>
        <p:spPr>
          <a:xfrm>
            <a:off x="519351" y="5327087"/>
            <a:ext cx="6980318" cy="1180253"/>
          </a:xfrm>
          <a:prstGeom prst="rect">
            <a:avLst/>
          </a:prstGeom>
          <a:solidFill>
            <a:schemeClr val="bg2"/>
          </a:solid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r>
              <a:rPr lang="ja-JP" altLang="en-US" sz="3200" b="1" dirty="0">
                <a:solidFill>
                  <a:schemeClr val="tx1"/>
                </a:solidFill>
                <a:latin typeface="メイリオ" panose="020B0604030504040204" pitchFamily="50" charset="-128"/>
                <a:ea typeface="メイリオ" panose="020B0604030504040204" pitchFamily="50" charset="-128"/>
              </a:rPr>
              <a:t>重要な視点・キーワード</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6CDE47C1-957E-4B4F-BCD0-E86655C089B6}"/>
              </a:ext>
            </a:extLst>
          </p:cNvPr>
          <p:cNvSpPr/>
          <p:nvPr/>
        </p:nvSpPr>
        <p:spPr>
          <a:xfrm>
            <a:off x="657065" y="5097501"/>
            <a:ext cx="4242719" cy="45917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本日議論いただきたい事項</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34" name="二等辺三角形 33">
            <a:extLst>
              <a:ext uri="{FF2B5EF4-FFF2-40B4-BE49-F238E27FC236}">
                <a16:creationId xmlns:a16="http://schemas.microsoft.com/office/drawing/2014/main" id="{968DDB54-3157-486D-9A90-727774CCF0DD}"/>
              </a:ext>
            </a:extLst>
          </p:cNvPr>
          <p:cNvSpPr/>
          <p:nvPr/>
        </p:nvSpPr>
        <p:spPr>
          <a:xfrm>
            <a:off x="2860006" y="4254670"/>
            <a:ext cx="2299009" cy="459171"/>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4ED56780-1565-4B23-9467-248467FCFCDE}"/>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37" name="スライド番号プレースホルダー 2">
            <a:extLst>
              <a:ext uri="{FF2B5EF4-FFF2-40B4-BE49-F238E27FC236}">
                <a16:creationId xmlns:a16="http://schemas.microsoft.com/office/drawing/2014/main" id="{552E6FDC-DB5B-48D2-809C-13D9DA0BB7AB}"/>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2</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7841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8533234-41F5-459C-823D-3F7F5CF88890}"/>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DE121CE3-1581-4F1A-B251-613AEBFD7BA9}"/>
              </a:ext>
            </a:extLst>
          </p:cNvPr>
          <p:cNvSpPr txBox="1"/>
          <p:nvPr/>
        </p:nvSpPr>
        <p:spPr>
          <a:xfrm>
            <a:off x="337536" y="1387851"/>
            <a:ext cx="11105163" cy="534368"/>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人口推計</a:t>
            </a:r>
            <a:endParaRPr lang="en-US" altLang="ja-JP" b="1" dirty="0">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国立社会保障・人口問題研究所</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地域別将来推計</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では、大阪府の総人口と生産年齢人口は今後減少に転じ、高齢者人口は増加すると推計されている。</a:t>
            </a:r>
          </a:p>
        </p:txBody>
      </p:sp>
      <p:pic>
        <p:nvPicPr>
          <p:cNvPr id="3" name="図 2">
            <a:extLst>
              <a:ext uri="{FF2B5EF4-FFF2-40B4-BE49-F238E27FC236}">
                <a16:creationId xmlns:a16="http://schemas.microsoft.com/office/drawing/2014/main" id="{E89B033E-A3C2-4731-A079-61637938F085}"/>
              </a:ext>
            </a:extLst>
          </p:cNvPr>
          <p:cNvPicPr>
            <a:picLocks noChangeAspect="1"/>
          </p:cNvPicPr>
          <p:nvPr/>
        </p:nvPicPr>
        <p:blipFill>
          <a:blip r:embed="rId2"/>
          <a:stretch>
            <a:fillRect/>
          </a:stretch>
        </p:blipFill>
        <p:spPr>
          <a:xfrm>
            <a:off x="5808728" y="2257384"/>
            <a:ext cx="5992887" cy="4237087"/>
          </a:xfrm>
          <a:prstGeom prst="rect">
            <a:avLst/>
          </a:prstGeom>
        </p:spPr>
      </p:pic>
      <p:cxnSp>
        <p:nvCxnSpPr>
          <p:cNvPr id="46" name="直線コネクタ 45">
            <a:extLst>
              <a:ext uri="{FF2B5EF4-FFF2-40B4-BE49-F238E27FC236}">
                <a16:creationId xmlns:a16="http://schemas.microsoft.com/office/drawing/2014/main" id="{964F7796-52B2-4C78-B2F4-132D9AEF5767}"/>
              </a:ext>
            </a:extLst>
          </p:cNvPr>
          <p:cNvCxnSpPr>
            <a:cxnSpLocks/>
          </p:cNvCxnSpPr>
          <p:nvPr/>
        </p:nvCxnSpPr>
        <p:spPr>
          <a:xfrm>
            <a:off x="8185771" y="2416554"/>
            <a:ext cx="0" cy="3918749"/>
          </a:xfrm>
          <a:prstGeom prst="line">
            <a:avLst/>
          </a:prstGeom>
          <a:noFill/>
          <a:ln w="12700" cap="flat" cmpd="sng" algn="ctr">
            <a:solidFill>
              <a:sysClr val="windowText" lastClr="000000">
                <a:lumMod val="75000"/>
                <a:lumOff val="25000"/>
              </a:sysClr>
            </a:solidFill>
            <a:prstDash val="solid"/>
            <a:miter lim="800000"/>
          </a:ln>
          <a:effectLst/>
        </p:spPr>
      </p:cxnSp>
      <p:cxnSp>
        <p:nvCxnSpPr>
          <p:cNvPr id="47" name="直線矢印コネクタ 46">
            <a:extLst>
              <a:ext uri="{FF2B5EF4-FFF2-40B4-BE49-F238E27FC236}">
                <a16:creationId xmlns:a16="http://schemas.microsoft.com/office/drawing/2014/main" id="{69EC51B9-9BA2-422D-BBD5-47F0FFF1A84D}"/>
              </a:ext>
            </a:extLst>
          </p:cNvPr>
          <p:cNvCxnSpPr>
            <a:cxnSpLocks/>
          </p:cNvCxnSpPr>
          <p:nvPr/>
        </p:nvCxnSpPr>
        <p:spPr>
          <a:xfrm>
            <a:off x="8185771" y="2515000"/>
            <a:ext cx="1496077" cy="0"/>
          </a:xfrm>
          <a:prstGeom prst="straightConnector1">
            <a:avLst/>
          </a:prstGeom>
          <a:noFill/>
          <a:ln w="12700" cap="flat" cmpd="sng" algn="ctr">
            <a:solidFill>
              <a:schemeClr val="tx1"/>
            </a:solidFill>
            <a:prstDash val="solid"/>
            <a:miter lim="800000"/>
            <a:tailEnd type="triangle"/>
          </a:ln>
          <a:effectLst/>
        </p:spPr>
      </p:cxnSp>
      <p:sp>
        <p:nvSpPr>
          <p:cNvPr id="48" name="テキスト ボックス 13">
            <a:extLst>
              <a:ext uri="{FF2B5EF4-FFF2-40B4-BE49-F238E27FC236}">
                <a16:creationId xmlns:a16="http://schemas.microsoft.com/office/drawing/2014/main" id="{C8B8CC56-CAC8-48B0-A335-65F3955C8D70}"/>
              </a:ext>
            </a:extLst>
          </p:cNvPr>
          <p:cNvSpPr txBox="1"/>
          <p:nvPr/>
        </p:nvSpPr>
        <p:spPr>
          <a:xfrm>
            <a:off x="8719239" y="2338695"/>
            <a:ext cx="429139" cy="153888"/>
          </a:xfrm>
          <a:prstGeom prst="rect">
            <a:avLst/>
          </a:prstGeom>
          <a:solidFill>
            <a:sysClr val="window" lastClr="FFFFFF"/>
          </a:solidFill>
          <a:ln w="9525" cmpd="sng">
            <a:noFill/>
          </a:ln>
          <a:effectLst/>
        </p:spPr>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推計値</a:t>
            </a:r>
          </a:p>
        </p:txBody>
      </p:sp>
      <p:sp>
        <p:nvSpPr>
          <p:cNvPr id="49" name="テキスト ボックス 48">
            <a:extLst>
              <a:ext uri="{FF2B5EF4-FFF2-40B4-BE49-F238E27FC236}">
                <a16:creationId xmlns:a16="http://schemas.microsoft.com/office/drawing/2014/main" id="{ED309892-9F85-4589-AEBB-6C4149971C7F}"/>
              </a:ext>
            </a:extLst>
          </p:cNvPr>
          <p:cNvSpPr txBox="1"/>
          <p:nvPr/>
        </p:nvSpPr>
        <p:spPr>
          <a:xfrm>
            <a:off x="7313431" y="6472185"/>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sp>
        <p:nvSpPr>
          <p:cNvPr id="51" name="テキスト ボックス 2">
            <a:extLst>
              <a:ext uri="{FF2B5EF4-FFF2-40B4-BE49-F238E27FC236}">
                <a16:creationId xmlns:a16="http://schemas.microsoft.com/office/drawing/2014/main" id="{F873E056-7E50-4346-B401-E95E00BD7924}"/>
              </a:ext>
            </a:extLst>
          </p:cNvPr>
          <p:cNvSpPr txBox="1">
            <a:spLocks noChangeArrowheads="1"/>
          </p:cNvSpPr>
          <p:nvPr/>
        </p:nvSpPr>
        <p:spPr bwMode="auto">
          <a:xfrm>
            <a:off x="5858210" y="2068386"/>
            <a:ext cx="3160629"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大阪府の年齢別</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人口</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推計</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52" name="テキスト ボックス 2">
            <a:extLst>
              <a:ext uri="{FF2B5EF4-FFF2-40B4-BE49-F238E27FC236}">
                <a16:creationId xmlns:a16="http://schemas.microsoft.com/office/drawing/2014/main" id="{4331AA1F-5138-406B-8AA0-2EA50203B1FC}"/>
              </a:ext>
            </a:extLst>
          </p:cNvPr>
          <p:cNvSpPr txBox="1">
            <a:spLocks noChangeArrowheads="1"/>
          </p:cNvSpPr>
          <p:nvPr/>
        </p:nvSpPr>
        <p:spPr bwMode="auto">
          <a:xfrm>
            <a:off x="553441" y="2060432"/>
            <a:ext cx="3438215"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大阪府の将来</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人口</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推計</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6" name="テキスト ボックス 15">
            <a:extLst>
              <a:ext uri="{FF2B5EF4-FFF2-40B4-BE49-F238E27FC236}">
                <a16:creationId xmlns:a16="http://schemas.microsoft.com/office/drawing/2014/main" id="{7951141F-B515-424F-886D-2FF1F24F80E1}"/>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CA56A3FB-6437-4FC8-92F2-4DC42773D2E6}"/>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0" name="スライド番号プレースホルダー 2">
            <a:extLst>
              <a:ext uri="{FF2B5EF4-FFF2-40B4-BE49-F238E27FC236}">
                <a16:creationId xmlns:a16="http://schemas.microsoft.com/office/drawing/2014/main" id="{60B94F0E-9DE8-45B4-B5B0-45C04E1BCE93}"/>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3</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16895318-F964-43ED-9FD3-7807D29157D7}"/>
              </a:ext>
            </a:extLst>
          </p:cNvPr>
          <p:cNvPicPr>
            <a:picLocks noChangeAspect="1"/>
          </p:cNvPicPr>
          <p:nvPr/>
        </p:nvPicPr>
        <p:blipFill>
          <a:blip r:embed="rId3"/>
          <a:stretch>
            <a:fillRect/>
          </a:stretch>
        </p:blipFill>
        <p:spPr>
          <a:xfrm>
            <a:off x="390385" y="2263730"/>
            <a:ext cx="5096698" cy="4237087"/>
          </a:xfrm>
          <a:prstGeom prst="rect">
            <a:avLst/>
          </a:prstGeom>
        </p:spPr>
      </p:pic>
    </p:spTree>
    <p:extLst>
      <p:ext uri="{BB962C8B-B14F-4D97-AF65-F5344CB8AC3E}">
        <p14:creationId xmlns:p14="http://schemas.microsoft.com/office/powerpoint/2010/main" val="44910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D3BAED89-2692-46E0-9CF1-BA731CDDDD29}"/>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pic>
        <p:nvPicPr>
          <p:cNvPr id="3" name="図 2">
            <a:extLst>
              <a:ext uri="{FF2B5EF4-FFF2-40B4-BE49-F238E27FC236}">
                <a16:creationId xmlns:a16="http://schemas.microsoft.com/office/drawing/2014/main" id="{2A5F2944-BAD5-4E22-8AB2-0E04923C3537}"/>
              </a:ext>
            </a:extLst>
          </p:cNvPr>
          <p:cNvPicPr>
            <a:picLocks noChangeAspect="1"/>
          </p:cNvPicPr>
          <p:nvPr/>
        </p:nvPicPr>
        <p:blipFill>
          <a:blip r:embed="rId2"/>
          <a:stretch>
            <a:fillRect/>
          </a:stretch>
        </p:blipFill>
        <p:spPr>
          <a:xfrm>
            <a:off x="6325299" y="2289855"/>
            <a:ext cx="5645385" cy="4041998"/>
          </a:xfrm>
          <a:prstGeom prst="rect">
            <a:avLst/>
          </a:prstGeom>
        </p:spPr>
      </p:pic>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
            <a:extLst>
              <a:ext uri="{FF2B5EF4-FFF2-40B4-BE49-F238E27FC236}">
                <a16:creationId xmlns:a16="http://schemas.microsoft.com/office/drawing/2014/main" id="{B7ED68DB-634C-4CC2-86A0-C4E6A78EBF40}"/>
              </a:ext>
            </a:extLst>
          </p:cNvPr>
          <p:cNvSpPr txBox="1">
            <a:spLocks noChangeArrowheads="1"/>
          </p:cNvSpPr>
          <p:nvPr/>
        </p:nvSpPr>
        <p:spPr bwMode="auto">
          <a:xfrm>
            <a:off x="551601" y="2070189"/>
            <a:ext cx="3560679"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大阪府の世帯数の推移</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9" name="テキスト ボックス 28">
            <a:extLst>
              <a:ext uri="{FF2B5EF4-FFF2-40B4-BE49-F238E27FC236}">
                <a16:creationId xmlns:a16="http://schemas.microsoft.com/office/drawing/2014/main" id="{EDD71A96-3550-43C1-95B3-7085D3215134}"/>
              </a:ext>
            </a:extLst>
          </p:cNvPr>
          <p:cNvSpPr txBox="1"/>
          <p:nvPr/>
        </p:nvSpPr>
        <p:spPr>
          <a:xfrm>
            <a:off x="7231800" y="6345806"/>
            <a:ext cx="4738884" cy="379399"/>
          </a:xfrm>
          <a:prstGeom prst="rect">
            <a:avLst/>
          </a:prstGeom>
          <a:noFill/>
        </p:spPr>
        <p:txBody>
          <a:bodyPr wrap="square" rtlCol="0">
            <a:spAutoFit/>
          </a:bodyPr>
          <a:lstStyle/>
          <a:p>
            <a:pPr marL="180975" fontAlgn="base">
              <a:lnSpc>
                <a:spcPts val="800"/>
              </a:lnSpc>
              <a:spcBef>
                <a:spcPct val="50000"/>
              </a:spcBef>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lnSpc>
                <a:spcPts val="800"/>
              </a:lnSpc>
              <a:spcBef>
                <a:spcPct val="50000"/>
              </a:spcBef>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年以降：国立社会保障人口問題研究所推計（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H31.4</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
            <a:extLst>
              <a:ext uri="{FF2B5EF4-FFF2-40B4-BE49-F238E27FC236}">
                <a16:creationId xmlns:a16="http://schemas.microsoft.com/office/drawing/2014/main" id="{2BCE90A2-D7DE-495E-AD7E-C2D5F3E9CE2B}"/>
              </a:ext>
            </a:extLst>
          </p:cNvPr>
          <p:cNvSpPr txBox="1">
            <a:spLocks noChangeArrowheads="1"/>
          </p:cNvSpPr>
          <p:nvPr/>
        </p:nvSpPr>
        <p:spPr bwMode="auto">
          <a:xfrm>
            <a:off x="6328557" y="2071735"/>
            <a:ext cx="3646987"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大阪府の</a:t>
            </a:r>
            <a:r>
              <a:rPr lang="zh-TW" altLang="en-US" sz="1200" kern="100" dirty="0">
                <a:solidFill>
                  <a:prstClr val="black"/>
                </a:solidFill>
                <a:latin typeface="メイリオ" panose="020B0604030504040204" pitchFamily="50" charset="-128"/>
                <a:ea typeface="メイリオ" panose="020B0604030504040204" pitchFamily="50" charset="-128"/>
                <a:cs typeface="Times New Roman"/>
              </a:rPr>
              <a:t>家族類型別普通世帯数</a:t>
            </a: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の推計</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3" name="テキスト ボックス 22">
            <a:extLst>
              <a:ext uri="{FF2B5EF4-FFF2-40B4-BE49-F238E27FC236}">
                <a16:creationId xmlns:a16="http://schemas.microsoft.com/office/drawing/2014/main" id="{5EACF74E-7142-4DA6-9FB7-21E0BB9E5424}"/>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130D5DCE-6A95-4318-BEE7-B775DF9C8D47}"/>
              </a:ext>
            </a:extLst>
          </p:cNvPr>
          <p:cNvSpPr txBox="1"/>
          <p:nvPr/>
        </p:nvSpPr>
        <p:spPr>
          <a:xfrm>
            <a:off x="337536" y="1387851"/>
            <a:ext cx="11105163" cy="534368"/>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世帯推計</a:t>
            </a:r>
            <a:endParaRPr lang="en-US" altLang="ja-JP" b="1" dirty="0">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世帯総数は、今後減少が見込まれる一方、</a:t>
            </a:r>
            <a:r>
              <a:rPr lang="ja-JP" altLang="en-US" sz="1200" dirty="0">
                <a:solidFill>
                  <a:schemeClr val="tx1"/>
                </a:solidFill>
                <a:latin typeface="メイリオ" panose="020B0604030504040204" pitchFamily="50" charset="-128"/>
                <a:ea typeface="メイリオ" panose="020B0604030504040204" pitchFamily="50" charset="-128"/>
              </a:rPr>
              <a:t>家族類型別に見ると、高齢者（</a:t>
            </a:r>
            <a:r>
              <a:rPr lang="en-US" altLang="ja-JP" sz="1200" dirty="0">
                <a:solidFill>
                  <a:schemeClr val="tx1"/>
                </a:solidFill>
                <a:latin typeface="メイリオ" panose="020B0604030504040204" pitchFamily="50" charset="-128"/>
                <a:ea typeface="メイリオ" panose="020B0604030504040204" pitchFamily="50" charset="-128"/>
              </a:rPr>
              <a:t>65</a:t>
            </a:r>
            <a:r>
              <a:rPr lang="ja-JP" altLang="en-US" sz="1200" dirty="0">
                <a:solidFill>
                  <a:schemeClr val="tx1"/>
                </a:solidFill>
                <a:latin typeface="メイリオ" panose="020B0604030504040204" pitchFamily="50" charset="-128"/>
                <a:ea typeface="メイリオ" panose="020B0604030504040204" pitchFamily="50" charset="-128"/>
              </a:rPr>
              <a:t>歳以上）の単独世帯は増加すると推計される。</a:t>
            </a:r>
          </a:p>
        </p:txBody>
      </p:sp>
      <p:sp>
        <p:nvSpPr>
          <p:cNvPr id="26" name="正方形/長方形 25">
            <a:extLst>
              <a:ext uri="{FF2B5EF4-FFF2-40B4-BE49-F238E27FC236}">
                <a16:creationId xmlns:a16="http://schemas.microsoft.com/office/drawing/2014/main" id="{5B4BA6FB-DF66-40ED-93BC-253CE8B3EDC6}"/>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31" name="スライド番号プレースホルダー 2">
            <a:extLst>
              <a:ext uri="{FF2B5EF4-FFF2-40B4-BE49-F238E27FC236}">
                <a16:creationId xmlns:a16="http://schemas.microsoft.com/office/drawing/2014/main" id="{0947AD3D-83F6-48CD-B1B3-62DDCB76ABBA}"/>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4</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a:extLst>
              <a:ext uri="{FF2B5EF4-FFF2-40B4-BE49-F238E27FC236}">
                <a16:creationId xmlns:a16="http://schemas.microsoft.com/office/drawing/2014/main" id="{CACA166A-B12E-486F-B5F7-9E7BB4EC4748}"/>
              </a:ext>
            </a:extLst>
          </p:cNvPr>
          <p:cNvSpPr/>
          <p:nvPr/>
        </p:nvSpPr>
        <p:spPr>
          <a:xfrm>
            <a:off x="6729623" y="2429253"/>
            <a:ext cx="356291"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700" dirty="0">
                <a:solidFill>
                  <a:schemeClr val="tx1"/>
                </a:solidFill>
                <a:latin typeface="Meiryo UI" panose="020B0604030504040204" pitchFamily="50" charset="-128"/>
                <a:ea typeface="Meiryo UI" panose="020B0604030504040204" pitchFamily="50" charset="-128"/>
              </a:rPr>
              <a:t>（世帯）</a:t>
            </a:r>
            <a:endParaRPr lang="ja-JP" sz="700" dirty="0">
              <a:solidFill>
                <a:schemeClr val="tx1"/>
              </a:solidFill>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D667F66F-3279-4925-9844-B55F8B5F17D4}"/>
              </a:ext>
            </a:extLst>
          </p:cNvPr>
          <p:cNvSpPr/>
          <p:nvPr/>
        </p:nvSpPr>
        <p:spPr>
          <a:xfrm>
            <a:off x="7085914" y="3836089"/>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2,752,715</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43207459-6FAA-4101-BA88-B0153C484931}"/>
              </a:ext>
            </a:extLst>
          </p:cNvPr>
          <p:cNvSpPr/>
          <p:nvPr/>
        </p:nvSpPr>
        <p:spPr>
          <a:xfrm>
            <a:off x="7447862" y="3744511"/>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2,882,529</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F6E5BFAB-C07B-40C0-9E30-7642F60D26ED}"/>
              </a:ext>
            </a:extLst>
          </p:cNvPr>
          <p:cNvSpPr/>
          <p:nvPr/>
        </p:nvSpPr>
        <p:spPr>
          <a:xfrm>
            <a:off x="7803804" y="3633663"/>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3,039,638</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1236C15A-1BA1-41D8-A107-33FFD4FBA33D}"/>
              </a:ext>
            </a:extLst>
          </p:cNvPr>
          <p:cNvSpPr/>
          <p:nvPr/>
        </p:nvSpPr>
        <p:spPr>
          <a:xfrm>
            <a:off x="8169919" y="3462264"/>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3,270,397</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FC95CE3A-4D89-4E9A-828A-100AD0A4F08E}"/>
              </a:ext>
            </a:extLst>
          </p:cNvPr>
          <p:cNvSpPr/>
          <p:nvPr/>
        </p:nvSpPr>
        <p:spPr>
          <a:xfrm>
            <a:off x="8524724" y="3335432"/>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3,454,840</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BB2BDDF8-BEE0-496E-B677-9D81E2C3AF03}"/>
              </a:ext>
            </a:extLst>
          </p:cNvPr>
          <p:cNvSpPr/>
          <p:nvPr/>
        </p:nvSpPr>
        <p:spPr>
          <a:xfrm>
            <a:off x="8883047" y="3236489"/>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3,590,593</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C348338D-5C01-4090-AEE9-F56A125F06C4}"/>
              </a:ext>
            </a:extLst>
          </p:cNvPr>
          <p:cNvSpPr/>
          <p:nvPr/>
        </p:nvSpPr>
        <p:spPr>
          <a:xfrm>
            <a:off x="9244995" y="3081989"/>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3,823,279</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238A066B-211A-41DE-84F2-63138AA29B7A}"/>
              </a:ext>
            </a:extLst>
          </p:cNvPr>
          <p:cNvSpPr/>
          <p:nvPr/>
        </p:nvSpPr>
        <p:spPr>
          <a:xfrm>
            <a:off x="9602181" y="2913429"/>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3,918,441</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29F41E44-7152-4565-B44D-0277FE5AC953}"/>
              </a:ext>
            </a:extLst>
          </p:cNvPr>
          <p:cNvSpPr/>
          <p:nvPr/>
        </p:nvSpPr>
        <p:spPr>
          <a:xfrm>
            <a:off x="9961135" y="2775188"/>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4,126,995</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CC46CCD6-3C3B-4F11-B5D4-F2FFF446A98D}"/>
              </a:ext>
            </a:extLst>
          </p:cNvPr>
          <p:cNvSpPr/>
          <p:nvPr/>
        </p:nvSpPr>
        <p:spPr>
          <a:xfrm>
            <a:off x="10309932" y="2866338"/>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3,986,100</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32AC432F-017F-423D-8A91-C51A572291D5}"/>
              </a:ext>
            </a:extLst>
          </p:cNvPr>
          <p:cNvSpPr/>
          <p:nvPr/>
        </p:nvSpPr>
        <p:spPr>
          <a:xfrm>
            <a:off x="10676645" y="2971132"/>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3,919,620</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88748BF1-CE64-45CB-817C-4F94DF353118}"/>
              </a:ext>
            </a:extLst>
          </p:cNvPr>
          <p:cNvSpPr/>
          <p:nvPr/>
        </p:nvSpPr>
        <p:spPr>
          <a:xfrm>
            <a:off x="11037349" y="3081989"/>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3,806,771</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3F737F40-8F7F-4C46-8090-DD1D1BD97418}"/>
              </a:ext>
            </a:extLst>
          </p:cNvPr>
          <p:cNvSpPr/>
          <p:nvPr/>
        </p:nvSpPr>
        <p:spPr>
          <a:xfrm>
            <a:off x="11395672" y="3179465"/>
            <a:ext cx="443386" cy="11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500" b="1" dirty="0">
                <a:solidFill>
                  <a:schemeClr val="tx1"/>
                </a:solidFill>
                <a:effectLst>
                  <a:glow rad="63500">
                    <a:schemeClr val="bg1"/>
                  </a:glow>
                </a:effectLst>
                <a:latin typeface="Meiryo UI" panose="020B0604030504040204" pitchFamily="50" charset="-128"/>
                <a:ea typeface="Meiryo UI" panose="020B0604030504040204" pitchFamily="50" charset="-128"/>
              </a:rPr>
              <a:t>3,669,542</a:t>
            </a:r>
            <a:endParaRPr lang="ja-JP" sz="500" b="1" dirty="0">
              <a:solidFill>
                <a:schemeClr val="tx1"/>
              </a:solidFill>
              <a:effectLst>
                <a:glow rad="63500">
                  <a:schemeClr val="bg1"/>
                </a:glow>
              </a:effectLst>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97F01DAB-5638-4855-B8B1-BCAC880F8659}"/>
              </a:ext>
            </a:extLst>
          </p:cNvPr>
          <p:cNvSpPr/>
          <p:nvPr/>
        </p:nvSpPr>
        <p:spPr>
          <a:xfrm>
            <a:off x="11452364" y="5671195"/>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22.3%</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33EA10F7-AE34-4073-9597-DFCDBC5C9851}"/>
              </a:ext>
            </a:extLst>
          </p:cNvPr>
          <p:cNvSpPr/>
          <p:nvPr/>
        </p:nvSpPr>
        <p:spPr>
          <a:xfrm>
            <a:off x="11452364" y="5124300"/>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20.0%</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99E6F184-8F26-4D89-9197-DF3AF7C8DDCC}"/>
              </a:ext>
            </a:extLst>
          </p:cNvPr>
          <p:cNvSpPr/>
          <p:nvPr/>
        </p:nvSpPr>
        <p:spPr>
          <a:xfrm>
            <a:off x="11452364" y="4591541"/>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20.1%</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D8146273-7D3F-4D4A-A402-A7891FC5A878}"/>
              </a:ext>
            </a:extLst>
          </p:cNvPr>
          <p:cNvSpPr/>
          <p:nvPr/>
        </p:nvSpPr>
        <p:spPr>
          <a:xfrm>
            <a:off x="11452364" y="4028395"/>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22.8%</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2FD71161-0EB4-4EC5-9821-C809174DE195}"/>
              </a:ext>
            </a:extLst>
          </p:cNvPr>
          <p:cNvSpPr/>
          <p:nvPr/>
        </p:nvSpPr>
        <p:spPr>
          <a:xfrm>
            <a:off x="11452504" y="3589137"/>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10.3%</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C550BBC9-F14A-43F8-9601-B69556113330}"/>
              </a:ext>
            </a:extLst>
          </p:cNvPr>
          <p:cNvSpPr/>
          <p:nvPr/>
        </p:nvSpPr>
        <p:spPr>
          <a:xfrm>
            <a:off x="11452504" y="3402609"/>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4.5%</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4F8B0E9B-E6E9-4766-92A1-B26E9E3D7BBB}"/>
              </a:ext>
            </a:extLst>
          </p:cNvPr>
          <p:cNvSpPr/>
          <p:nvPr/>
        </p:nvSpPr>
        <p:spPr>
          <a:xfrm>
            <a:off x="7142368" y="5769771"/>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19.3%</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a16="http://schemas.microsoft.com/office/drawing/2014/main" id="{ED0B26A7-45CA-4BF1-85CA-6C18411FA3B7}"/>
              </a:ext>
            </a:extLst>
          </p:cNvPr>
          <p:cNvSpPr/>
          <p:nvPr/>
        </p:nvSpPr>
        <p:spPr>
          <a:xfrm>
            <a:off x="7142368" y="5556546"/>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2.6%</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D57077A1-CBE4-4DA8-9880-2C9ECBB7C638}"/>
              </a:ext>
            </a:extLst>
          </p:cNvPr>
          <p:cNvSpPr/>
          <p:nvPr/>
        </p:nvSpPr>
        <p:spPr>
          <a:xfrm>
            <a:off x="7142368" y="5368773"/>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12.1%</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66E2A53E-23AD-4F58-BA04-DFF59512DDBA}"/>
              </a:ext>
            </a:extLst>
          </p:cNvPr>
          <p:cNvSpPr/>
          <p:nvPr/>
        </p:nvSpPr>
        <p:spPr>
          <a:xfrm>
            <a:off x="7142368" y="4826640"/>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47.5%</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568F22F0-A229-4292-8B36-6E38575BD360}"/>
              </a:ext>
            </a:extLst>
          </p:cNvPr>
          <p:cNvSpPr/>
          <p:nvPr/>
        </p:nvSpPr>
        <p:spPr>
          <a:xfrm>
            <a:off x="7142368" y="4296546"/>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6.3%</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DAC4D37A-8C9F-408D-B47E-D424315A89CC}"/>
              </a:ext>
            </a:extLst>
          </p:cNvPr>
          <p:cNvSpPr/>
          <p:nvPr/>
        </p:nvSpPr>
        <p:spPr>
          <a:xfrm>
            <a:off x="7142368" y="4074080"/>
            <a:ext cx="335239" cy="89052"/>
          </a:xfrm>
          <a:prstGeom prst="rect">
            <a:avLst/>
          </a:prstGeom>
          <a:noFill/>
          <a:ln>
            <a:noFill/>
          </a:ln>
          <a:effectLst>
            <a:glow rad="1143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r>
              <a:rPr lang="en-US" altLang="ja-JP" sz="500" dirty="0">
                <a:solidFill>
                  <a:schemeClr val="tx1"/>
                </a:solidFill>
                <a:effectLst>
                  <a:glow rad="101600">
                    <a:schemeClr val="bg1"/>
                  </a:glow>
                </a:effectLst>
                <a:latin typeface="Meiryo UI" panose="020B0604030504040204" pitchFamily="50" charset="-128"/>
                <a:ea typeface="Meiryo UI" panose="020B0604030504040204" pitchFamily="50" charset="-128"/>
              </a:rPr>
              <a:t>12.1%</a:t>
            </a:r>
            <a:r>
              <a:rPr lang="ja-JP" altLang="en-US" sz="500" dirty="0">
                <a:solidFill>
                  <a:schemeClr val="tx1"/>
                </a:solidFill>
                <a:effectLst>
                  <a:glow rad="101600">
                    <a:schemeClr val="bg1"/>
                  </a:glow>
                </a:effectLst>
                <a:latin typeface="Meiryo UI" panose="020B0604030504040204" pitchFamily="50" charset="-128"/>
                <a:ea typeface="Meiryo UI" panose="020B0604030504040204" pitchFamily="50" charset="-128"/>
              </a:rPr>
              <a:t>）</a:t>
            </a:r>
            <a:endParaRPr lang="ja-JP" sz="500" dirty="0">
              <a:solidFill>
                <a:schemeClr val="tx1"/>
              </a:solidFill>
              <a:effectLst>
                <a:glow rad="101600">
                  <a:schemeClr val="bg1"/>
                </a:glow>
              </a:effectLst>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E5BBC057-5065-4D3C-8148-9EFC21776422}"/>
              </a:ext>
            </a:extLst>
          </p:cNvPr>
          <p:cNvPicPr>
            <a:picLocks noChangeAspect="1"/>
          </p:cNvPicPr>
          <p:nvPr/>
        </p:nvPicPr>
        <p:blipFill>
          <a:blip r:embed="rId3"/>
          <a:stretch>
            <a:fillRect/>
          </a:stretch>
        </p:blipFill>
        <p:spPr>
          <a:xfrm>
            <a:off x="482639" y="2259476"/>
            <a:ext cx="5645385" cy="4035902"/>
          </a:xfrm>
          <a:prstGeom prst="rect">
            <a:avLst/>
          </a:prstGeom>
        </p:spPr>
      </p:pic>
    </p:spTree>
    <p:extLst>
      <p:ext uri="{BB962C8B-B14F-4D97-AF65-F5344CB8AC3E}">
        <p14:creationId xmlns:p14="http://schemas.microsoft.com/office/powerpoint/2010/main" val="170878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C74E5EC8-BA03-410C-9DAC-A0D366637B99}"/>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pic>
        <p:nvPicPr>
          <p:cNvPr id="3" name="図 2">
            <a:extLst>
              <a:ext uri="{FF2B5EF4-FFF2-40B4-BE49-F238E27FC236}">
                <a16:creationId xmlns:a16="http://schemas.microsoft.com/office/drawing/2014/main" id="{8CD5F9C5-12A2-4B28-940A-8E54D5CE5566}"/>
              </a:ext>
            </a:extLst>
          </p:cNvPr>
          <p:cNvPicPr>
            <a:picLocks noChangeAspect="1"/>
          </p:cNvPicPr>
          <p:nvPr/>
        </p:nvPicPr>
        <p:blipFill>
          <a:blip r:embed="rId2"/>
          <a:stretch>
            <a:fillRect/>
          </a:stretch>
        </p:blipFill>
        <p:spPr>
          <a:xfrm>
            <a:off x="5780447" y="2254855"/>
            <a:ext cx="6120914" cy="4176122"/>
          </a:xfrm>
          <a:prstGeom prst="rect">
            <a:avLst/>
          </a:prstGeom>
        </p:spPr>
      </p:pic>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
            <a:extLst>
              <a:ext uri="{FF2B5EF4-FFF2-40B4-BE49-F238E27FC236}">
                <a16:creationId xmlns:a16="http://schemas.microsoft.com/office/drawing/2014/main" id="{B7ED68DB-634C-4CC2-86A0-C4E6A78EBF40}"/>
              </a:ext>
            </a:extLst>
          </p:cNvPr>
          <p:cNvSpPr txBox="1">
            <a:spLocks noChangeArrowheads="1"/>
          </p:cNvSpPr>
          <p:nvPr/>
        </p:nvSpPr>
        <p:spPr bwMode="auto">
          <a:xfrm>
            <a:off x="617621" y="2070189"/>
            <a:ext cx="3560679"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大阪府の住民基本台帳人口（外国籍の居住者）</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3" name="テキスト ボックス 22">
            <a:extLst>
              <a:ext uri="{FF2B5EF4-FFF2-40B4-BE49-F238E27FC236}">
                <a16:creationId xmlns:a16="http://schemas.microsoft.com/office/drawing/2014/main" id="{5EACF74E-7142-4DA6-9FB7-21E0BB9E5424}"/>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C3220846-4C67-4ADC-8D55-4ADD5268574A}"/>
              </a:ext>
            </a:extLst>
          </p:cNvPr>
          <p:cNvSpPr txBox="1"/>
          <p:nvPr/>
        </p:nvSpPr>
        <p:spPr>
          <a:xfrm>
            <a:off x="6857876" y="6478051"/>
            <a:ext cx="5043485" cy="261610"/>
          </a:xfrm>
          <a:prstGeom prst="rect">
            <a:avLst/>
          </a:prstGeom>
          <a:noFill/>
        </p:spPr>
        <p:txBody>
          <a:bodyPr wrap="square" lIns="0" rIns="0">
            <a:spAutoFit/>
          </a:bodyPr>
          <a:lstStyle/>
          <a:p>
            <a:pPr algn="r"/>
            <a:r>
              <a:rPr lang="ja-JP" altLang="en-US" sz="1050" dirty="0">
                <a:latin typeface="メイリオ" panose="020B0604030504040204" pitchFamily="50" charset="-128"/>
                <a:ea typeface="メイリオ" panose="020B0604030504040204" pitchFamily="50" charset="-128"/>
              </a:rPr>
              <a:t>日本政府観光局のデータより作成</a:t>
            </a:r>
          </a:p>
        </p:txBody>
      </p:sp>
      <p:sp>
        <p:nvSpPr>
          <p:cNvPr id="16" name="テキスト ボックス 15">
            <a:extLst>
              <a:ext uri="{FF2B5EF4-FFF2-40B4-BE49-F238E27FC236}">
                <a16:creationId xmlns:a16="http://schemas.microsoft.com/office/drawing/2014/main" id="{4E046145-EE1F-4300-9EF3-93C703B60187}"/>
              </a:ext>
            </a:extLst>
          </p:cNvPr>
          <p:cNvSpPr txBox="1"/>
          <p:nvPr/>
        </p:nvSpPr>
        <p:spPr>
          <a:xfrm>
            <a:off x="625403" y="6478051"/>
            <a:ext cx="5043485" cy="261610"/>
          </a:xfrm>
          <a:prstGeom prst="rect">
            <a:avLst/>
          </a:prstGeom>
          <a:noFill/>
        </p:spPr>
        <p:txBody>
          <a:bodyPr wrap="square" lIns="0" rIns="0">
            <a:spAutoFit/>
          </a:bodyPr>
          <a:lstStyle/>
          <a:p>
            <a:pPr algn="r"/>
            <a:r>
              <a:rPr lang="ja-JP" altLang="en-US" sz="1050" dirty="0">
                <a:latin typeface="メイリオ" panose="020B0604030504040204" pitchFamily="50" charset="-128"/>
                <a:ea typeface="メイリオ" panose="020B0604030504040204" pitchFamily="50" charset="-128"/>
              </a:rPr>
              <a:t>住民基本台帳データより作成</a:t>
            </a:r>
          </a:p>
        </p:txBody>
      </p:sp>
      <p:sp>
        <p:nvSpPr>
          <p:cNvPr id="18" name="テキスト ボックス 17">
            <a:extLst>
              <a:ext uri="{FF2B5EF4-FFF2-40B4-BE49-F238E27FC236}">
                <a16:creationId xmlns:a16="http://schemas.microsoft.com/office/drawing/2014/main" id="{C817FD10-239B-4468-9239-590C5E6CF927}"/>
              </a:ext>
            </a:extLst>
          </p:cNvPr>
          <p:cNvSpPr txBox="1"/>
          <p:nvPr/>
        </p:nvSpPr>
        <p:spPr>
          <a:xfrm>
            <a:off x="337536" y="1387851"/>
            <a:ext cx="11105163" cy="534368"/>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在住外国人・訪日外客数</a:t>
            </a:r>
            <a:endParaRPr lang="en-US" altLang="ja-JP" b="1" dirty="0">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コロナ禍の影響により、</a:t>
            </a:r>
            <a:r>
              <a:rPr lang="en-US" altLang="ja-JP" sz="1200" dirty="0">
                <a:solidFill>
                  <a:schemeClr val="tx1"/>
                </a:solidFill>
                <a:latin typeface="メイリオ" panose="020B0604030504040204" pitchFamily="50" charset="-128"/>
                <a:ea typeface="メイリオ" panose="020B0604030504040204" pitchFamily="50" charset="-128"/>
              </a:rPr>
              <a:t>2021</a:t>
            </a:r>
            <a:r>
              <a:rPr lang="ja-JP" altLang="en-US" sz="1200" dirty="0">
                <a:solidFill>
                  <a:schemeClr val="tx1"/>
                </a:solidFill>
                <a:latin typeface="メイリオ" panose="020B0604030504040204" pitchFamily="50" charset="-128"/>
                <a:ea typeface="メイリオ" panose="020B0604030504040204" pitchFamily="50" charset="-128"/>
              </a:rPr>
              <a:t>年、</a:t>
            </a:r>
            <a:r>
              <a:rPr lang="en-US" altLang="ja-JP" sz="1200" dirty="0">
                <a:solidFill>
                  <a:schemeClr val="tx1"/>
                </a:solidFill>
                <a:latin typeface="メイリオ" panose="020B0604030504040204" pitchFamily="50" charset="-128"/>
                <a:ea typeface="メイリオ" panose="020B0604030504040204" pitchFamily="50" charset="-128"/>
              </a:rPr>
              <a:t>2022</a:t>
            </a:r>
            <a:r>
              <a:rPr lang="ja-JP" altLang="en-US" sz="1200" dirty="0">
                <a:solidFill>
                  <a:schemeClr val="tx1"/>
                </a:solidFill>
                <a:latin typeface="メイリオ" panose="020B0604030504040204" pitchFamily="50" charset="-128"/>
                <a:ea typeface="メイリオ" panose="020B0604030504040204" pitchFamily="50" charset="-128"/>
              </a:rPr>
              <a:t>年に減少したものの、</a:t>
            </a:r>
            <a:r>
              <a:rPr lang="en-US" altLang="ja-JP" sz="1200" dirty="0">
                <a:solidFill>
                  <a:schemeClr val="tx1"/>
                </a:solidFill>
                <a:latin typeface="メイリオ" panose="020B0604030504040204" pitchFamily="50" charset="-128"/>
                <a:ea typeface="メイリオ" panose="020B0604030504040204" pitchFamily="50" charset="-128"/>
              </a:rPr>
              <a:t>2023</a:t>
            </a:r>
            <a:r>
              <a:rPr lang="ja-JP" altLang="en-US" sz="1200" dirty="0">
                <a:solidFill>
                  <a:schemeClr val="tx1"/>
                </a:solidFill>
                <a:latin typeface="メイリオ" panose="020B0604030504040204" pitchFamily="50" charset="-128"/>
                <a:ea typeface="メイリオ" panose="020B0604030504040204" pitchFamily="50" charset="-128"/>
              </a:rPr>
              <a:t>年には回復状況にある。</a:t>
            </a:r>
          </a:p>
        </p:txBody>
      </p:sp>
      <p:sp>
        <p:nvSpPr>
          <p:cNvPr id="19" name="テキスト ボックス 18">
            <a:extLst>
              <a:ext uri="{FF2B5EF4-FFF2-40B4-BE49-F238E27FC236}">
                <a16:creationId xmlns:a16="http://schemas.microsoft.com/office/drawing/2014/main" id="{16E303A0-E629-409A-AA01-F4593E605371}"/>
              </a:ext>
            </a:extLst>
          </p:cNvPr>
          <p:cNvSpPr txBox="1"/>
          <p:nvPr/>
        </p:nvSpPr>
        <p:spPr>
          <a:xfrm>
            <a:off x="5803389" y="2017938"/>
            <a:ext cx="5043485" cy="261610"/>
          </a:xfrm>
          <a:prstGeom prst="rect">
            <a:avLst/>
          </a:prstGeom>
          <a:noFill/>
        </p:spPr>
        <p:txBody>
          <a:bodyPr wrap="square" lIns="0" rIns="0">
            <a:spAutoFit/>
          </a:bodyPr>
          <a:lstStyle/>
          <a:p>
            <a:r>
              <a:rPr lang="ja-JP" altLang="en-US" sz="1100" dirty="0">
                <a:latin typeface="メイリオ" panose="020B0604030504040204" pitchFamily="50" charset="-128"/>
                <a:ea typeface="メイリオ" panose="020B0604030504040204" pitchFamily="50" charset="-128"/>
              </a:rPr>
              <a:t>年別 訪日外客数の推移</a:t>
            </a:r>
          </a:p>
        </p:txBody>
      </p:sp>
      <p:sp>
        <p:nvSpPr>
          <p:cNvPr id="20" name="正方形/長方形 19">
            <a:extLst>
              <a:ext uri="{FF2B5EF4-FFF2-40B4-BE49-F238E27FC236}">
                <a16:creationId xmlns:a16="http://schemas.microsoft.com/office/drawing/2014/main" id="{E629D5B3-B187-4416-8329-A68956D040F3}"/>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1" name="スライド番号プレースホルダー 2">
            <a:extLst>
              <a:ext uri="{FF2B5EF4-FFF2-40B4-BE49-F238E27FC236}">
                <a16:creationId xmlns:a16="http://schemas.microsoft.com/office/drawing/2014/main" id="{4FC32E57-48D6-4CE4-BD07-CC904113D132}"/>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5</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209BA94D-562F-4608-982A-CBDE30F843AB}"/>
              </a:ext>
            </a:extLst>
          </p:cNvPr>
          <p:cNvSpPr txBox="1"/>
          <p:nvPr/>
        </p:nvSpPr>
        <p:spPr>
          <a:xfrm>
            <a:off x="5919806" y="2437156"/>
            <a:ext cx="938070" cy="230832"/>
          </a:xfrm>
          <a:prstGeom prst="rect">
            <a:avLst/>
          </a:prstGeom>
          <a:noFill/>
        </p:spPr>
        <p:txBody>
          <a:bodyPr wrap="square" lIns="0" rIns="0">
            <a:spAutoFit/>
          </a:bodyPr>
          <a:lstStyle/>
          <a:p>
            <a:r>
              <a:rPr lang="ja-JP" altLang="en-US" sz="900" dirty="0">
                <a:latin typeface="メイリオ" panose="020B0604030504040204" pitchFamily="50" charset="-128"/>
                <a:ea typeface="メイリオ" panose="020B0604030504040204" pitchFamily="50" charset="-128"/>
              </a:rPr>
              <a:t>訪日外客数（人）</a:t>
            </a:r>
          </a:p>
        </p:txBody>
      </p:sp>
      <p:sp>
        <p:nvSpPr>
          <p:cNvPr id="29" name="テキスト ボックス 28">
            <a:extLst>
              <a:ext uri="{FF2B5EF4-FFF2-40B4-BE49-F238E27FC236}">
                <a16:creationId xmlns:a16="http://schemas.microsoft.com/office/drawing/2014/main" id="{A94C4258-E9B9-46DA-9364-1BEAB501AE7D}"/>
              </a:ext>
            </a:extLst>
          </p:cNvPr>
          <p:cNvSpPr txBox="1"/>
          <p:nvPr/>
        </p:nvSpPr>
        <p:spPr>
          <a:xfrm>
            <a:off x="10434071" y="6262607"/>
            <a:ext cx="1705682" cy="215444"/>
          </a:xfrm>
          <a:prstGeom prst="rect">
            <a:avLst/>
          </a:prstGeom>
          <a:noFill/>
        </p:spPr>
        <p:txBody>
          <a:bodyPr wrap="square" lIns="0" rIns="0">
            <a:spAutoFit/>
          </a:bodyPr>
          <a:lstStyle/>
          <a:p>
            <a:r>
              <a:rPr lang="en-US" altLang="ja-JP" sz="800" dirty="0">
                <a:latin typeface="メイリオ" panose="020B0604030504040204" pitchFamily="50" charset="-128"/>
                <a:ea typeface="メイリオ" panose="020B0604030504040204" pitchFamily="50" charset="-128"/>
              </a:rPr>
              <a:t>※2024</a:t>
            </a:r>
            <a:r>
              <a:rPr lang="ja-JP" altLang="en-US" sz="800" dirty="0">
                <a:latin typeface="メイリオ" panose="020B0604030504040204" pitchFamily="50" charset="-128"/>
                <a:ea typeface="メイリオ" panose="020B0604030504040204" pitchFamily="50" charset="-128"/>
              </a:rPr>
              <a:t>年は、５月末時点まで</a:t>
            </a:r>
          </a:p>
        </p:txBody>
      </p:sp>
      <p:pic>
        <p:nvPicPr>
          <p:cNvPr id="2" name="図 1">
            <a:extLst>
              <a:ext uri="{FF2B5EF4-FFF2-40B4-BE49-F238E27FC236}">
                <a16:creationId xmlns:a16="http://schemas.microsoft.com/office/drawing/2014/main" id="{260790D8-1110-4830-8B65-103734738F99}"/>
              </a:ext>
            </a:extLst>
          </p:cNvPr>
          <p:cNvPicPr>
            <a:picLocks noChangeAspect="1"/>
          </p:cNvPicPr>
          <p:nvPr/>
        </p:nvPicPr>
        <p:blipFill>
          <a:blip r:embed="rId3"/>
          <a:stretch>
            <a:fillRect/>
          </a:stretch>
        </p:blipFill>
        <p:spPr>
          <a:xfrm>
            <a:off x="440442" y="2260673"/>
            <a:ext cx="5054022" cy="4200508"/>
          </a:xfrm>
          <a:prstGeom prst="rect">
            <a:avLst/>
          </a:prstGeom>
        </p:spPr>
      </p:pic>
    </p:spTree>
    <p:extLst>
      <p:ext uri="{BB962C8B-B14F-4D97-AF65-F5344CB8AC3E}">
        <p14:creationId xmlns:p14="http://schemas.microsoft.com/office/powerpoint/2010/main" val="218288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03126039-5BEE-491D-BE90-C8C09E701CA4}"/>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テキスト ボックス 2">
            <a:extLst>
              <a:ext uri="{FF2B5EF4-FFF2-40B4-BE49-F238E27FC236}">
                <a16:creationId xmlns:a16="http://schemas.microsoft.com/office/drawing/2014/main" id="{9DB8E027-BCD5-47E4-A8CE-D06D8AD44F03}"/>
              </a:ext>
            </a:extLst>
          </p:cNvPr>
          <p:cNvSpPr txBox="1">
            <a:spLocks noChangeArrowheads="1"/>
          </p:cNvSpPr>
          <p:nvPr/>
        </p:nvSpPr>
        <p:spPr bwMode="auto">
          <a:xfrm>
            <a:off x="326305" y="2097102"/>
            <a:ext cx="5194384"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大阪府の住宅数・世帯数・空家数の推移</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77" name="テキスト ボックス 2">
            <a:extLst>
              <a:ext uri="{FF2B5EF4-FFF2-40B4-BE49-F238E27FC236}">
                <a16:creationId xmlns:a16="http://schemas.microsoft.com/office/drawing/2014/main" id="{EE15CE6F-D0CF-40A1-91B4-78939E2F2E51}"/>
              </a:ext>
            </a:extLst>
          </p:cNvPr>
          <p:cNvSpPr txBox="1">
            <a:spLocks noChangeArrowheads="1"/>
          </p:cNvSpPr>
          <p:nvPr/>
        </p:nvSpPr>
        <p:spPr bwMode="auto">
          <a:xfrm>
            <a:off x="6077491" y="2097102"/>
            <a:ext cx="5194384"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大阪府の分譲マンションのストック数</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78" name="テキスト ボックス 77">
            <a:extLst>
              <a:ext uri="{FF2B5EF4-FFF2-40B4-BE49-F238E27FC236}">
                <a16:creationId xmlns:a16="http://schemas.microsoft.com/office/drawing/2014/main" id="{C882323C-4BAE-48A7-8FFE-48EBD38690E7}"/>
              </a:ext>
            </a:extLst>
          </p:cNvPr>
          <p:cNvSpPr txBox="1"/>
          <p:nvPr/>
        </p:nvSpPr>
        <p:spPr>
          <a:xfrm>
            <a:off x="1212440" y="6437336"/>
            <a:ext cx="4738884" cy="230832"/>
          </a:xfrm>
          <a:prstGeom prst="rect">
            <a:avLst/>
          </a:prstGeom>
          <a:noFill/>
        </p:spPr>
        <p:txBody>
          <a:bodyPr wrap="square" rtlCol="0">
            <a:spAutoFit/>
          </a:bodyPr>
          <a:lstStyle/>
          <a:p>
            <a:pPr algn="r" fontAlgn="base">
              <a:spcBef>
                <a:spcPct val="50000"/>
              </a:spcBef>
              <a:spcAft>
                <a:spcPct val="0"/>
              </a:spcAft>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年住宅・土地統計調査（速報値）」（総務省統計局）より大阪府作成</a:t>
            </a:r>
          </a:p>
        </p:txBody>
      </p:sp>
      <p:sp>
        <p:nvSpPr>
          <p:cNvPr id="31" name="テキスト ボックス 30">
            <a:extLst>
              <a:ext uri="{FF2B5EF4-FFF2-40B4-BE49-F238E27FC236}">
                <a16:creationId xmlns:a16="http://schemas.microsoft.com/office/drawing/2014/main" id="{BAB1492C-9E8A-4B94-9D69-8CFC0C933BC3}"/>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7B7769C8-79E6-4E9B-88F5-D47282E9077C}"/>
              </a:ext>
            </a:extLst>
          </p:cNvPr>
          <p:cNvSpPr txBox="1"/>
          <p:nvPr/>
        </p:nvSpPr>
        <p:spPr>
          <a:xfrm>
            <a:off x="337536" y="1387851"/>
            <a:ext cx="11105163" cy="534368"/>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住宅ストック</a:t>
            </a:r>
            <a:endParaRPr lang="en-US" altLang="ja-JP" b="1" dirty="0">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空家数は、年々増加しているが、空家率は</a:t>
            </a:r>
            <a:r>
              <a:rPr lang="en-US" altLang="ja-JP" sz="1200" dirty="0">
                <a:solidFill>
                  <a:schemeClr val="tx1"/>
                </a:solidFill>
                <a:latin typeface="メイリオ" panose="020B0604030504040204" pitchFamily="50" charset="-128"/>
                <a:ea typeface="メイリオ" panose="020B0604030504040204" pitchFamily="50" charset="-128"/>
              </a:rPr>
              <a:t>14.3</a:t>
            </a:r>
            <a:r>
              <a:rPr lang="ja-JP" altLang="en-US" sz="1200" dirty="0">
                <a:solidFill>
                  <a:schemeClr val="tx1"/>
                </a:solidFill>
                <a:latin typeface="メイリオ" panose="020B0604030504040204" pitchFamily="50" charset="-128"/>
                <a:ea typeface="メイリオ" panose="020B0604030504040204" pitchFamily="50" charset="-128"/>
              </a:rPr>
              <a:t>％となり、平成</a:t>
            </a:r>
            <a:r>
              <a:rPr lang="en-US" altLang="ja-JP" sz="1200" dirty="0">
                <a:solidFill>
                  <a:schemeClr val="tx1"/>
                </a:solidFill>
                <a:latin typeface="メイリオ" panose="020B0604030504040204" pitchFamily="50" charset="-128"/>
                <a:ea typeface="メイリオ" panose="020B0604030504040204" pitchFamily="50" charset="-128"/>
              </a:rPr>
              <a:t>30</a:t>
            </a:r>
            <a:r>
              <a:rPr lang="ja-JP" altLang="en-US" sz="1200" dirty="0">
                <a:solidFill>
                  <a:schemeClr val="tx1"/>
                </a:solidFill>
                <a:latin typeface="メイリオ" panose="020B0604030504040204" pitchFamily="50" charset="-128"/>
                <a:ea typeface="メイリオ" panose="020B0604030504040204" pitchFamily="50" charset="-128"/>
              </a:rPr>
              <a:t>年に比べると、ほぼ横ばいである。マンションストック数については年々増加している。</a:t>
            </a:r>
          </a:p>
        </p:txBody>
      </p:sp>
      <p:sp>
        <p:nvSpPr>
          <p:cNvPr id="35" name="テキスト ボックス 34">
            <a:extLst>
              <a:ext uri="{FF2B5EF4-FFF2-40B4-BE49-F238E27FC236}">
                <a16:creationId xmlns:a16="http://schemas.microsoft.com/office/drawing/2014/main" id="{7BAACD4E-EF99-4DE8-8D6F-E9CDA76B5420}"/>
              </a:ext>
            </a:extLst>
          </p:cNvPr>
          <p:cNvSpPr txBox="1"/>
          <p:nvPr/>
        </p:nvSpPr>
        <p:spPr>
          <a:xfrm>
            <a:off x="6857876" y="6478051"/>
            <a:ext cx="5043485" cy="261610"/>
          </a:xfrm>
          <a:prstGeom prst="rect">
            <a:avLst/>
          </a:prstGeom>
          <a:noFill/>
        </p:spPr>
        <p:txBody>
          <a:bodyPr wrap="square" lIns="0" rIns="0">
            <a:spAutoFit/>
          </a:bodyPr>
          <a:lstStyle/>
          <a:p>
            <a:pPr algn="r"/>
            <a:r>
              <a:rPr lang="ja-JP" altLang="en-US" sz="1050" dirty="0">
                <a:latin typeface="メイリオ" panose="020B0604030504040204" pitchFamily="50" charset="-128"/>
                <a:ea typeface="メイリオ" panose="020B0604030504040204" pitchFamily="50" charset="-128"/>
              </a:rPr>
              <a:t>各年「建築物着工統計」及び「住宅着工統計」（国土交通省）をもとに作成</a:t>
            </a:r>
          </a:p>
        </p:txBody>
      </p:sp>
      <p:sp>
        <p:nvSpPr>
          <p:cNvPr id="74" name="テキスト ボックス 3">
            <a:extLst>
              <a:ext uri="{FF2B5EF4-FFF2-40B4-BE49-F238E27FC236}">
                <a16:creationId xmlns:a16="http://schemas.microsoft.com/office/drawing/2014/main" id="{BF40116E-5C22-464F-86DC-24F3C633AF41}"/>
              </a:ext>
            </a:extLst>
          </p:cNvPr>
          <p:cNvSpPr txBox="1"/>
          <p:nvPr/>
        </p:nvSpPr>
        <p:spPr>
          <a:xfrm>
            <a:off x="6077491" y="6097530"/>
            <a:ext cx="5982993" cy="3805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spcBef>
                <a:spcPts val="0"/>
              </a:spcBef>
              <a:spcAft>
                <a:spcPts val="0"/>
              </a:spcAft>
              <a:buClrTx/>
              <a:buSzTx/>
              <a:buFontTx/>
              <a:buNone/>
              <a:tabLst/>
              <a:defRPr/>
            </a:pPr>
            <a:r>
              <a:rPr kumimoji="1" lang="ja-JP" altLang="en-US" sz="6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注１ 新規供給戸数は、建築物着工統計等を基に推計した</a:t>
            </a:r>
          </a:p>
          <a:p>
            <a:pPr marR="0" lvl="0" indent="95250" algn="just" defTabSz="914400" rtl="0" eaLnBrk="1" fontAlgn="auto" latinLnBrk="0" hangingPunct="1">
              <a:spcBef>
                <a:spcPts val="0"/>
              </a:spcBef>
              <a:spcAft>
                <a:spcPts val="0"/>
              </a:spcAft>
              <a:buClrTx/>
              <a:buSzTx/>
              <a:buFontTx/>
              <a:buNone/>
              <a:tabLst/>
              <a:defRPr/>
            </a:pPr>
            <a:r>
              <a:rPr kumimoji="1" lang="ja-JP" altLang="en-US" sz="6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２ ストック戸数は、新規供給戸数の累計等を基に、各年末時点の戸数を推計した</a:t>
            </a:r>
          </a:p>
          <a:p>
            <a:pPr marR="0" lvl="0" indent="95250" algn="just" defTabSz="914400" rtl="0" eaLnBrk="1" fontAlgn="auto" latinLnBrk="0" hangingPunct="1">
              <a:spcBef>
                <a:spcPts val="0"/>
              </a:spcBef>
              <a:spcAft>
                <a:spcPts val="0"/>
              </a:spcAft>
              <a:buClrTx/>
              <a:buSzTx/>
              <a:buFontTx/>
              <a:buNone/>
              <a:tabLst/>
              <a:defRPr/>
            </a:pPr>
            <a:r>
              <a:rPr kumimoji="1" lang="ja-JP" altLang="en-US" sz="6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３ ここでいうマンションとは、中高層（</a:t>
            </a:r>
            <a:r>
              <a:rPr kumimoji="1" lang="en-US" altLang="ja-JP" sz="6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3</a:t>
            </a:r>
            <a:r>
              <a:rPr kumimoji="1" lang="ja-JP" altLang="en-US" sz="6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階建て以上）･分譲･共同建てで、鉄筋コンクリート、鉄骨鉄筋コンクリート又は鉄骨造の住宅をいう</a:t>
            </a:r>
          </a:p>
        </p:txBody>
      </p:sp>
      <p:sp>
        <p:nvSpPr>
          <p:cNvPr id="33" name="正方形/長方形 32">
            <a:extLst>
              <a:ext uri="{FF2B5EF4-FFF2-40B4-BE49-F238E27FC236}">
                <a16:creationId xmlns:a16="http://schemas.microsoft.com/office/drawing/2014/main" id="{8FD5C7B3-6254-483C-9893-C601D56294E1}"/>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36" name="スライド番号プレースホルダー 2">
            <a:extLst>
              <a:ext uri="{FF2B5EF4-FFF2-40B4-BE49-F238E27FC236}">
                <a16:creationId xmlns:a16="http://schemas.microsoft.com/office/drawing/2014/main" id="{7F9360ED-6F71-49E5-86E8-8B47F0A641F2}"/>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6</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A9F1C084-34DF-4137-8B57-CD7649725D79}"/>
              </a:ext>
            </a:extLst>
          </p:cNvPr>
          <p:cNvPicPr>
            <a:picLocks noChangeAspect="1"/>
          </p:cNvPicPr>
          <p:nvPr/>
        </p:nvPicPr>
        <p:blipFill>
          <a:blip r:embed="rId2"/>
          <a:stretch>
            <a:fillRect/>
          </a:stretch>
        </p:blipFill>
        <p:spPr>
          <a:xfrm>
            <a:off x="379097" y="2279546"/>
            <a:ext cx="5572227" cy="4200508"/>
          </a:xfrm>
          <a:prstGeom prst="rect">
            <a:avLst/>
          </a:prstGeom>
        </p:spPr>
      </p:pic>
      <p:pic>
        <p:nvPicPr>
          <p:cNvPr id="4" name="図 3">
            <a:extLst>
              <a:ext uri="{FF2B5EF4-FFF2-40B4-BE49-F238E27FC236}">
                <a16:creationId xmlns:a16="http://schemas.microsoft.com/office/drawing/2014/main" id="{B35477F6-5C55-4B32-A4F8-074F150BD01C}"/>
              </a:ext>
            </a:extLst>
          </p:cNvPr>
          <p:cNvPicPr>
            <a:picLocks noChangeAspect="1"/>
          </p:cNvPicPr>
          <p:nvPr/>
        </p:nvPicPr>
        <p:blipFill>
          <a:blip r:embed="rId3"/>
          <a:stretch>
            <a:fillRect/>
          </a:stretch>
        </p:blipFill>
        <p:spPr>
          <a:xfrm>
            <a:off x="6095400" y="2261136"/>
            <a:ext cx="5907536" cy="4206605"/>
          </a:xfrm>
          <a:prstGeom prst="rect">
            <a:avLst/>
          </a:prstGeom>
        </p:spPr>
      </p:pic>
      <p:sp>
        <p:nvSpPr>
          <p:cNvPr id="75" name="テキスト ボックス 9">
            <a:extLst>
              <a:ext uri="{FF2B5EF4-FFF2-40B4-BE49-F238E27FC236}">
                <a16:creationId xmlns:a16="http://schemas.microsoft.com/office/drawing/2014/main" id="{6D0FC7CA-C4BC-47EE-B083-4D54873CBEC1}"/>
              </a:ext>
            </a:extLst>
          </p:cNvPr>
          <p:cNvSpPr txBox="1"/>
          <p:nvPr/>
        </p:nvSpPr>
        <p:spPr>
          <a:xfrm>
            <a:off x="6686550" y="2393715"/>
            <a:ext cx="4597400" cy="246221"/>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大阪府内の分譲マンションのストック数　</a:t>
            </a:r>
            <a:r>
              <a:rPr kumimoji="1" lang="en-US" altLang="ja-JP" sz="1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81.9</a:t>
            </a:r>
            <a:r>
              <a:rPr kumimoji="1" lang="ja-JP" altLang="en-US" sz="1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万戸</a:t>
            </a:r>
            <a:r>
              <a:rPr kumimoji="1" lang="ja-JP" altLang="en-US"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（令和</a:t>
            </a:r>
            <a:r>
              <a:rPr kumimoji="1" lang="en-US" altLang="ja-JP"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5</a:t>
            </a:r>
            <a:r>
              <a:rPr kumimoji="1" lang="ja-JP" altLang="en-US"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年末･推計）</a:t>
            </a:r>
          </a:p>
        </p:txBody>
      </p:sp>
    </p:spTree>
    <p:extLst>
      <p:ext uri="{BB962C8B-B14F-4D97-AF65-F5344CB8AC3E}">
        <p14:creationId xmlns:p14="http://schemas.microsoft.com/office/powerpoint/2010/main" val="79610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A24B0A65-DA7D-47E7-94B3-71834C9CD5CC}"/>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Text Box 78">
            <a:extLst>
              <a:ext uri="{FF2B5EF4-FFF2-40B4-BE49-F238E27FC236}">
                <a16:creationId xmlns:a16="http://schemas.microsoft.com/office/drawing/2014/main" id="{E014DFCE-5591-4EA0-9B8F-A93DB4AD3AA0}"/>
              </a:ext>
            </a:extLst>
          </p:cNvPr>
          <p:cNvSpPr txBox="1">
            <a:spLocks noChangeArrowheads="1"/>
          </p:cNvSpPr>
          <p:nvPr/>
        </p:nvSpPr>
        <p:spPr bwMode="auto">
          <a:xfrm>
            <a:off x="446616" y="5573849"/>
            <a:ext cx="2617977" cy="82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lIns="74295" tIns="8890" rIns="74295" bIns="889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公的賃貸住宅戸数は</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H31.3.31</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時点</a:t>
            </a: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公的賃貸住宅以外の住宅数については、Ｈ</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30</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住宅･土地統計調査より推計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特定公共賃貸住宅は特優賃として計上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高優賃には、公社・</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UR</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分を含む</a:t>
            </a:r>
          </a:p>
        </p:txBody>
      </p:sp>
      <p:sp>
        <p:nvSpPr>
          <p:cNvPr id="50" name="テキスト ボックス 2">
            <a:extLst>
              <a:ext uri="{FF2B5EF4-FFF2-40B4-BE49-F238E27FC236}">
                <a16:creationId xmlns:a16="http://schemas.microsoft.com/office/drawing/2014/main" id="{6D6361A3-A1F2-4385-BB6B-BD38EEB63985}"/>
              </a:ext>
            </a:extLst>
          </p:cNvPr>
          <p:cNvSpPr txBox="1">
            <a:spLocks noChangeArrowheads="1"/>
          </p:cNvSpPr>
          <p:nvPr/>
        </p:nvSpPr>
        <p:spPr bwMode="auto">
          <a:xfrm>
            <a:off x="963061" y="2022519"/>
            <a:ext cx="5174375" cy="252240"/>
          </a:xfrm>
          <a:prstGeom prst="rect">
            <a:avLst/>
          </a:prstGeom>
          <a:noFill/>
          <a:ln w="9525">
            <a:noFill/>
            <a:miter lim="800000"/>
            <a:headEnd/>
            <a:tailEnd/>
          </a:ln>
        </p:spPr>
        <p:txBody>
          <a:bodyPr rot="0" vert="horz" wrap="square" lIns="36000" tIns="0" rIns="36000" bIns="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所有関係別の住宅数の割合</a:t>
            </a:r>
          </a:p>
        </p:txBody>
      </p:sp>
      <p:sp>
        <p:nvSpPr>
          <p:cNvPr id="57" name="テキスト ボックス 56">
            <a:extLst>
              <a:ext uri="{FF2B5EF4-FFF2-40B4-BE49-F238E27FC236}">
                <a16:creationId xmlns:a16="http://schemas.microsoft.com/office/drawing/2014/main" id="{B4E99C6C-5AF0-4B99-A3AE-9754A02C035C}"/>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302E7C39-00CA-47E7-952D-E7BA8152FDDA}"/>
              </a:ext>
            </a:extLst>
          </p:cNvPr>
          <p:cNvSpPr txBox="1"/>
          <p:nvPr/>
        </p:nvSpPr>
        <p:spPr>
          <a:xfrm>
            <a:off x="337536" y="1387851"/>
            <a:ext cx="11105163" cy="534368"/>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住宅ストック</a:t>
            </a:r>
            <a:endParaRPr lang="en-US" altLang="ja-JP" b="1" dirty="0">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住宅全体の約９割を、民間住宅（民間賃貸住宅及び持家）が占めている。</a:t>
            </a:r>
          </a:p>
        </p:txBody>
      </p:sp>
      <p:sp>
        <p:nvSpPr>
          <p:cNvPr id="59" name="テキスト ボックス 58">
            <a:extLst>
              <a:ext uri="{FF2B5EF4-FFF2-40B4-BE49-F238E27FC236}">
                <a16:creationId xmlns:a16="http://schemas.microsoft.com/office/drawing/2014/main" id="{A9A19EB1-EAB4-4019-95AC-6834F162A642}"/>
              </a:ext>
            </a:extLst>
          </p:cNvPr>
          <p:cNvSpPr txBox="1"/>
          <p:nvPr/>
        </p:nvSpPr>
        <p:spPr>
          <a:xfrm>
            <a:off x="6857876" y="6478051"/>
            <a:ext cx="5043485" cy="261610"/>
          </a:xfrm>
          <a:prstGeom prst="rect">
            <a:avLst/>
          </a:prstGeom>
          <a:noFill/>
        </p:spPr>
        <p:txBody>
          <a:bodyPr wrap="square" lIns="0" rIns="0">
            <a:spAutoFit/>
          </a:bodyPr>
          <a:lstStyle/>
          <a:p>
            <a:pPr algn="r"/>
            <a:r>
              <a:rPr lang="ja-JP" altLang="en-US" sz="1050" dirty="0">
                <a:latin typeface="メイリオ" panose="020B0604030504040204" pitchFamily="50" charset="-128"/>
                <a:ea typeface="メイリオ" panose="020B0604030504040204" pitchFamily="50" charset="-128"/>
              </a:rPr>
              <a:t>「平成</a:t>
            </a:r>
            <a:r>
              <a:rPr lang="en-US" altLang="ja-JP" sz="1050" dirty="0">
                <a:latin typeface="メイリオ" panose="020B0604030504040204" pitchFamily="50" charset="-128"/>
                <a:ea typeface="メイリオ" panose="020B0604030504040204" pitchFamily="50" charset="-128"/>
              </a:rPr>
              <a:t>30</a:t>
            </a:r>
            <a:r>
              <a:rPr lang="ja-JP" altLang="en-US" sz="1050" dirty="0">
                <a:latin typeface="メイリオ" panose="020B0604030504040204" pitchFamily="50" charset="-128"/>
                <a:ea typeface="メイリオ" panose="020B0604030504040204" pitchFamily="50" charset="-128"/>
              </a:rPr>
              <a:t>年住宅・土地統計調査」（総務省統計局）より大阪府作成</a:t>
            </a:r>
          </a:p>
        </p:txBody>
      </p:sp>
      <p:sp>
        <p:nvSpPr>
          <p:cNvPr id="42" name="正方形/長方形 41">
            <a:extLst>
              <a:ext uri="{FF2B5EF4-FFF2-40B4-BE49-F238E27FC236}">
                <a16:creationId xmlns:a16="http://schemas.microsoft.com/office/drawing/2014/main" id="{AF31E4C3-D85A-4D7B-BC0D-D74C4ED58C18}"/>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56" name="スライド番号プレースホルダー 2">
            <a:extLst>
              <a:ext uri="{FF2B5EF4-FFF2-40B4-BE49-F238E27FC236}">
                <a16:creationId xmlns:a16="http://schemas.microsoft.com/office/drawing/2014/main" id="{369A069F-1931-4097-9B30-31E34BAF3A82}"/>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7</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C34B2742-1581-4734-B523-AA7532313BEE}"/>
              </a:ext>
            </a:extLst>
          </p:cNvPr>
          <p:cNvPicPr>
            <a:picLocks noChangeAspect="1"/>
          </p:cNvPicPr>
          <p:nvPr/>
        </p:nvPicPr>
        <p:blipFill>
          <a:blip r:embed="rId2"/>
          <a:stretch>
            <a:fillRect/>
          </a:stretch>
        </p:blipFill>
        <p:spPr>
          <a:xfrm>
            <a:off x="3327594" y="2016707"/>
            <a:ext cx="8565622" cy="4401693"/>
          </a:xfrm>
          <a:prstGeom prst="rect">
            <a:avLst/>
          </a:prstGeom>
        </p:spPr>
      </p:pic>
    </p:spTree>
    <p:extLst>
      <p:ext uri="{BB962C8B-B14F-4D97-AF65-F5344CB8AC3E}">
        <p14:creationId xmlns:p14="http://schemas.microsoft.com/office/powerpoint/2010/main" val="26688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31497224-7020-451B-95FC-2D4DD589E4D1}"/>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pic>
        <p:nvPicPr>
          <p:cNvPr id="3" name="図 2">
            <a:extLst>
              <a:ext uri="{FF2B5EF4-FFF2-40B4-BE49-F238E27FC236}">
                <a16:creationId xmlns:a16="http://schemas.microsoft.com/office/drawing/2014/main" id="{44C8494E-801D-4815-BACA-B1F2A8A5B58E}"/>
              </a:ext>
            </a:extLst>
          </p:cNvPr>
          <p:cNvPicPr>
            <a:picLocks noChangeAspect="1"/>
          </p:cNvPicPr>
          <p:nvPr/>
        </p:nvPicPr>
        <p:blipFill>
          <a:blip r:embed="rId2"/>
          <a:stretch>
            <a:fillRect/>
          </a:stretch>
        </p:blipFill>
        <p:spPr>
          <a:xfrm>
            <a:off x="525533" y="2438542"/>
            <a:ext cx="9096020" cy="3913971"/>
          </a:xfrm>
          <a:prstGeom prst="rect">
            <a:avLst/>
          </a:prstGeom>
        </p:spPr>
      </p:pic>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FBA63218-ED58-4383-8E42-35D721AA8B90}"/>
              </a:ext>
            </a:extLst>
          </p:cNvPr>
          <p:cNvSpPr txBox="1"/>
          <p:nvPr/>
        </p:nvSpPr>
        <p:spPr>
          <a:xfrm>
            <a:off x="516555" y="2040121"/>
            <a:ext cx="23391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rPr>
              <a:t>大阪府の</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高齢者向け</a:t>
            </a:r>
            <a:r>
              <a:rPr lang="ja-JP" altLang="en-US" sz="1200" dirty="0">
                <a:solidFill>
                  <a:prstClr val="black"/>
                </a:solidFill>
                <a:latin typeface="メイリオ" panose="020B0604030504040204" pitchFamily="50" charset="-128"/>
                <a:ea typeface="メイリオ" panose="020B0604030504040204" pitchFamily="50" charset="-128"/>
              </a:rPr>
              <a:t>住宅</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の状況</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（市町村別）</a:t>
            </a:r>
          </a:p>
        </p:txBody>
      </p:sp>
      <p:grpSp>
        <p:nvGrpSpPr>
          <p:cNvPr id="66" name="グループ化 65">
            <a:extLst>
              <a:ext uri="{FF2B5EF4-FFF2-40B4-BE49-F238E27FC236}">
                <a16:creationId xmlns:a16="http://schemas.microsoft.com/office/drawing/2014/main" id="{F4A2B131-B85C-4B39-AB6F-4B703F082B7B}"/>
              </a:ext>
            </a:extLst>
          </p:cNvPr>
          <p:cNvGrpSpPr/>
          <p:nvPr/>
        </p:nvGrpSpPr>
        <p:grpSpPr>
          <a:xfrm>
            <a:off x="6157404" y="2514203"/>
            <a:ext cx="1152128" cy="1161050"/>
            <a:chOff x="3615560" y="6105241"/>
            <a:chExt cx="1152128" cy="1038890"/>
          </a:xfrm>
        </p:grpSpPr>
        <p:cxnSp>
          <p:nvCxnSpPr>
            <p:cNvPr id="67" name="直線矢印コネクタ 66">
              <a:extLst>
                <a:ext uri="{FF2B5EF4-FFF2-40B4-BE49-F238E27FC236}">
                  <a16:creationId xmlns:a16="http://schemas.microsoft.com/office/drawing/2014/main" id="{471302F5-C1C1-49D3-AE96-8F09D4730F6C}"/>
                </a:ext>
              </a:extLst>
            </p:cNvPr>
            <p:cNvCxnSpPr>
              <a:cxnSpLocks/>
              <a:stCxn id="68" idx="2"/>
            </p:cNvCxnSpPr>
            <p:nvPr/>
          </p:nvCxnSpPr>
          <p:spPr>
            <a:xfrm>
              <a:off x="4191624" y="6332441"/>
              <a:ext cx="0" cy="8116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6CD6BCEF-21A5-4448-8E67-263D21E2E734}"/>
                </a:ext>
              </a:extLst>
            </p:cNvPr>
            <p:cNvSpPr/>
            <p:nvPr/>
          </p:nvSpPr>
          <p:spPr>
            <a:xfrm>
              <a:off x="3615560" y="6105241"/>
              <a:ext cx="1152128" cy="227200"/>
            </a:xfrm>
            <a:prstGeom prst="rect">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平均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4.72</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p:txBody>
        </p:sp>
      </p:grpSp>
      <p:sp>
        <p:nvSpPr>
          <p:cNvPr id="19" name="テキスト ボックス 18">
            <a:extLst>
              <a:ext uri="{FF2B5EF4-FFF2-40B4-BE49-F238E27FC236}">
                <a16:creationId xmlns:a16="http://schemas.microsoft.com/office/drawing/2014/main" id="{24C4EE80-D4D4-4F52-832F-7919D6AA68C1}"/>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D2685B3F-EEDB-4889-923B-6EA10A11C685}"/>
              </a:ext>
            </a:extLst>
          </p:cNvPr>
          <p:cNvSpPr txBox="1"/>
          <p:nvPr/>
        </p:nvSpPr>
        <p:spPr>
          <a:xfrm>
            <a:off x="337536" y="1387851"/>
            <a:ext cx="11105163" cy="534368"/>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住宅ストック</a:t>
            </a:r>
            <a:endParaRPr lang="en-US" altLang="ja-JP" b="1" dirty="0">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地域別に見ると一部の町村で低い値があるが、保健福祉圏別では大きな格差は見られない。</a:t>
            </a:r>
          </a:p>
        </p:txBody>
      </p:sp>
      <p:sp>
        <p:nvSpPr>
          <p:cNvPr id="18" name="テキスト ボックス 17">
            <a:extLst>
              <a:ext uri="{FF2B5EF4-FFF2-40B4-BE49-F238E27FC236}">
                <a16:creationId xmlns:a16="http://schemas.microsoft.com/office/drawing/2014/main" id="{F5BE4F3F-BCCD-464E-AF9A-9E311BB99891}"/>
              </a:ext>
            </a:extLst>
          </p:cNvPr>
          <p:cNvSpPr txBox="1"/>
          <p:nvPr/>
        </p:nvSpPr>
        <p:spPr>
          <a:xfrm>
            <a:off x="5091465" y="6363664"/>
            <a:ext cx="6879219" cy="253916"/>
          </a:xfrm>
          <a:prstGeom prst="rect">
            <a:avLst/>
          </a:prstGeom>
          <a:noFill/>
        </p:spPr>
        <p:txBody>
          <a:bodyPr wrap="square" lIns="0" rIns="0">
            <a:spAutoFit/>
          </a:bodyPr>
          <a:lstStyle/>
          <a:p>
            <a:pPr algn="r"/>
            <a:r>
              <a:rPr lang="en-US" altLang="ja-JP" sz="1050" dirty="0">
                <a:latin typeface="メイリオ" panose="020B0604030504040204" pitchFamily="50" charset="-128"/>
                <a:ea typeface="メイリオ" panose="020B0604030504040204" pitchFamily="50" charset="-128"/>
              </a:rPr>
              <a:t>※ 65</a:t>
            </a:r>
            <a:r>
              <a:rPr lang="ja-JP" altLang="en-US" sz="1050" dirty="0">
                <a:latin typeface="メイリオ" panose="020B0604030504040204" pitchFamily="50" charset="-128"/>
                <a:ea typeface="メイリオ" panose="020B0604030504040204" pitchFamily="50" charset="-128"/>
              </a:rPr>
              <a:t>歳以上人口は、介護保険事業状況報告月報（</a:t>
            </a:r>
            <a:r>
              <a:rPr lang="en-US" altLang="ja-JP" sz="1050" dirty="0">
                <a:latin typeface="メイリオ" panose="020B0604030504040204" pitchFamily="50" charset="-128"/>
                <a:ea typeface="メイリオ" panose="020B0604030504040204" pitchFamily="50" charset="-128"/>
              </a:rPr>
              <a:t>R6.1</a:t>
            </a:r>
            <a:r>
              <a:rPr lang="ja-JP" altLang="en-US" sz="1050" dirty="0">
                <a:latin typeface="メイリオ" panose="020B0604030504040204" pitchFamily="50" charset="-128"/>
                <a:ea typeface="メイリオ" panose="020B0604030504040204" pitchFamily="50" charset="-128"/>
              </a:rPr>
              <a:t>）における第１号被保険者数（府合計：</a:t>
            </a:r>
            <a:r>
              <a:rPr lang="en-US" altLang="ja-JP" sz="1050" dirty="0">
                <a:latin typeface="メイリオ" panose="020B0604030504040204" pitchFamily="50" charset="-128"/>
                <a:ea typeface="メイリオ" panose="020B0604030504040204" pitchFamily="50" charset="-128"/>
              </a:rPr>
              <a:t>2,360,691</a:t>
            </a:r>
            <a:r>
              <a:rPr lang="ja-JP" altLang="en-US" sz="1050" dirty="0">
                <a:latin typeface="メイリオ" panose="020B0604030504040204" pitchFamily="50" charset="-128"/>
                <a:ea typeface="メイリオ" panose="020B0604030504040204" pitchFamily="50" charset="-128"/>
              </a:rPr>
              <a:t>人）</a:t>
            </a:r>
          </a:p>
        </p:txBody>
      </p:sp>
      <p:sp>
        <p:nvSpPr>
          <p:cNvPr id="15" name="正方形/長方形 14">
            <a:extLst>
              <a:ext uri="{FF2B5EF4-FFF2-40B4-BE49-F238E27FC236}">
                <a16:creationId xmlns:a16="http://schemas.microsoft.com/office/drawing/2014/main" id="{44E76A12-D131-4C02-828B-083715B8CB0F}"/>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14" name="スライド番号プレースホルダー 2">
            <a:extLst>
              <a:ext uri="{FF2B5EF4-FFF2-40B4-BE49-F238E27FC236}">
                <a16:creationId xmlns:a16="http://schemas.microsoft.com/office/drawing/2014/main" id="{8FE93972-A981-4263-978C-5B38AB3A74CE}"/>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8</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FB7910BC-EB25-43EA-8727-82252C1146A2}"/>
              </a:ext>
            </a:extLst>
          </p:cNvPr>
          <p:cNvSpPr txBox="1"/>
          <p:nvPr/>
        </p:nvSpPr>
        <p:spPr>
          <a:xfrm>
            <a:off x="9679562" y="2040121"/>
            <a:ext cx="18774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高齢者保健福祉圏</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別）</a:t>
            </a:r>
          </a:p>
        </p:txBody>
      </p:sp>
      <p:pic>
        <p:nvPicPr>
          <p:cNvPr id="4" name="図 3">
            <a:extLst>
              <a:ext uri="{FF2B5EF4-FFF2-40B4-BE49-F238E27FC236}">
                <a16:creationId xmlns:a16="http://schemas.microsoft.com/office/drawing/2014/main" id="{0C7053DF-EF47-4A26-A954-60C1408BF532}"/>
              </a:ext>
            </a:extLst>
          </p:cNvPr>
          <p:cNvPicPr>
            <a:picLocks noChangeAspect="1"/>
          </p:cNvPicPr>
          <p:nvPr/>
        </p:nvPicPr>
        <p:blipFill>
          <a:blip r:embed="rId3"/>
          <a:stretch>
            <a:fillRect/>
          </a:stretch>
        </p:blipFill>
        <p:spPr>
          <a:xfrm>
            <a:off x="9746691" y="2415768"/>
            <a:ext cx="2188654" cy="3944454"/>
          </a:xfrm>
          <a:prstGeom prst="rect">
            <a:avLst/>
          </a:prstGeom>
        </p:spPr>
      </p:pic>
    </p:spTree>
    <p:extLst>
      <p:ext uri="{BB962C8B-B14F-4D97-AF65-F5344CB8AC3E}">
        <p14:creationId xmlns:p14="http://schemas.microsoft.com/office/powerpoint/2010/main" val="404018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E1264CE-A644-44B6-A930-71734D38BD4B}"/>
              </a:ext>
            </a:extLst>
          </p:cNvPr>
          <p:cNvSpPr>
            <a:spLocks/>
          </p:cNvSpPr>
          <p:nvPr/>
        </p:nvSpPr>
        <p:spPr>
          <a:xfrm>
            <a:off x="131516" y="1320800"/>
            <a:ext cx="11928968" cy="5397500"/>
          </a:xfrm>
          <a:prstGeom prst="rect">
            <a:avLst/>
          </a:prstGeom>
          <a:solidFill>
            <a:schemeClr val="bg1">
              <a:lumMod val="85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pic>
        <p:nvPicPr>
          <p:cNvPr id="2" name="図 1">
            <a:extLst>
              <a:ext uri="{FF2B5EF4-FFF2-40B4-BE49-F238E27FC236}">
                <a16:creationId xmlns:a16="http://schemas.microsoft.com/office/drawing/2014/main" id="{D758819F-AEE5-4AF9-9CD0-9FF054C11DC5}"/>
              </a:ext>
            </a:extLst>
          </p:cNvPr>
          <p:cNvPicPr>
            <a:picLocks noChangeAspect="1"/>
          </p:cNvPicPr>
          <p:nvPr/>
        </p:nvPicPr>
        <p:blipFill>
          <a:blip r:embed="rId2"/>
          <a:stretch>
            <a:fillRect/>
          </a:stretch>
        </p:blipFill>
        <p:spPr>
          <a:xfrm>
            <a:off x="753792" y="2771944"/>
            <a:ext cx="10272650" cy="3334801"/>
          </a:xfrm>
          <a:prstGeom prst="rect">
            <a:avLst/>
          </a:prstGeom>
        </p:spPr>
      </p:pic>
      <p:sp>
        <p:nvSpPr>
          <p:cNvPr id="89" name="正方形/長方形 88">
            <a:extLst>
              <a:ext uri="{FF2B5EF4-FFF2-40B4-BE49-F238E27FC236}">
                <a16:creationId xmlns:a16="http://schemas.microsoft.com/office/drawing/2014/main" id="{E2737A37-0521-4568-9E59-5E61DC645582}"/>
              </a:ext>
            </a:extLst>
          </p:cNvPr>
          <p:cNvSpPr>
            <a:spLocks/>
          </p:cNvSpPr>
          <p:nvPr/>
        </p:nvSpPr>
        <p:spPr>
          <a:xfrm>
            <a:off x="-1200" y="522697"/>
            <a:ext cx="12193200" cy="660596"/>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cxnSp>
        <p:nvCxnSpPr>
          <p:cNvPr id="5" name="直線コネクタ 4">
            <a:extLst>
              <a:ext uri="{FF2B5EF4-FFF2-40B4-BE49-F238E27FC236}">
                <a16:creationId xmlns:a16="http://schemas.microsoft.com/office/drawing/2014/main" id="{00581D34-A056-4950-8BF3-F0D7F413D64E}"/>
              </a:ext>
            </a:extLst>
          </p:cNvPr>
          <p:cNvCxnSpPr>
            <a:cxnSpLocks/>
          </p:cNvCxnSpPr>
          <p:nvPr/>
        </p:nvCxnSpPr>
        <p:spPr>
          <a:xfrm>
            <a:off x="0" y="505487"/>
            <a:ext cx="121932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7" name="角丸四角形 38">
            <a:extLst>
              <a:ext uri="{FF2B5EF4-FFF2-40B4-BE49-F238E27FC236}">
                <a16:creationId xmlns:a16="http://schemas.microsoft.com/office/drawing/2014/main" id="{1FE6D457-57FB-4F17-8BBA-7B830FE1C98A}"/>
              </a:ext>
            </a:extLst>
          </p:cNvPr>
          <p:cNvSpPr/>
          <p:nvPr/>
        </p:nvSpPr>
        <p:spPr bwMode="auto">
          <a:xfrm>
            <a:off x="660907" y="2551512"/>
            <a:ext cx="5942319" cy="357241"/>
          </a:xfrm>
          <a:prstGeom prst="roundRect">
            <a:avLst>
              <a:gd name="adj" fmla="val 7059"/>
            </a:avLst>
          </a:prstGeom>
          <a:noFill/>
          <a:ln w="9525"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住宅</a:t>
            </a:r>
            <a:r>
              <a:rPr lang="ja-JP" altLang="en-US" sz="1200" dirty="0">
                <a:latin typeface="Meiryo UI" panose="020B0604030504040204" pitchFamily="50" charset="-128"/>
                <a:ea typeface="Meiryo UI" panose="020B0604030504040204" pitchFamily="50" charset="-128"/>
              </a:rPr>
              <a:t>着工戸数（戸建）に占める</a:t>
            </a:r>
            <a:r>
              <a:rPr lang="en-US" altLang="ja-JP" sz="1200" dirty="0">
                <a:latin typeface="Meiryo UI" panose="020B0604030504040204" pitchFamily="50" charset="-128"/>
                <a:ea typeface="Meiryo UI" panose="020B0604030504040204" pitchFamily="50" charset="-128"/>
              </a:rPr>
              <a:t>ZEH</a:t>
            </a:r>
            <a:r>
              <a:rPr lang="ja-JP" altLang="en-US" sz="1200" dirty="0">
                <a:latin typeface="Meiryo UI" panose="020B0604030504040204" pitchFamily="50" charset="-128"/>
                <a:ea typeface="Meiryo UI" panose="020B0604030504040204" pitchFamily="50" charset="-128"/>
              </a:rPr>
              <a:t>の割合比較</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B3F25C69-A9D0-4A1F-93EC-CFF4BBB4EA97}"/>
              </a:ext>
            </a:extLst>
          </p:cNvPr>
          <p:cNvSpPr txBox="1"/>
          <p:nvPr/>
        </p:nvSpPr>
        <p:spPr>
          <a:xfrm>
            <a:off x="8601349" y="3968176"/>
            <a:ext cx="1190351" cy="718124"/>
          </a:xfrm>
          <a:prstGeom prst="rect">
            <a:avLst/>
          </a:prstGeom>
          <a:noFill/>
          <a:ln w="41275">
            <a:solidFill>
              <a:srgbClr val="FF0000"/>
            </a:solidFill>
          </a:ln>
        </p:spPr>
        <p:txBody>
          <a:bodyPr wrap="square" rtlCol="0">
            <a:spAutoFit/>
          </a:bodyPr>
          <a:lstStyle/>
          <a:p>
            <a:endParaRPr kumimoji="1" lang="ja-JP" altLang="en-US" dirty="0">
              <a:highlight>
                <a:srgbClr val="FFFF00"/>
              </a:highlight>
            </a:endParaRPr>
          </a:p>
        </p:txBody>
      </p:sp>
      <p:sp>
        <p:nvSpPr>
          <p:cNvPr id="61" name="テキスト ボックス 60">
            <a:extLst>
              <a:ext uri="{FF2B5EF4-FFF2-40B4-BE49-F238E27FC236}">
                <a16:creationId xmlns:a16="http://schemas.microsoft.com/office/drawing/2014/main" id="{67168F56-96A8-48D2-839A-EBEE9B06F0B7}"/>
              </a:ext>
            </a:extLst>
          </p:cNvPr>
          <p:cNvSpPr txBox="1"/>
          <p:nvPr/>
        </p:nvSpPr>
        <p:spPr>
          <a:xfrm>
            <a:off x="770515" y="6128106"/>
            <a:ext cx="4248472" cy="253916"/>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は、</a:t>
            </a:r>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Near</a:t>
            </a:r>
            <a:r>
              <a:rPr lang="ja-JP" altLang="en-US" sz="1050" dirty="0">
                <a:latin typeface="BIZ UDPゴシック" panose="020B0400000000000000" pitchFamily="50" charset="-128"/>
                <a:ea typeface="BIZ UDPゴシック" panose="020B0400000000000000" pitchFamily="50" charset="-128"/>
              </a:rPr>
              <a:t>ｌｙ ＺＥＨ・ＺＥＨ Ｏｒｉｅｎｔｅｄの住宅の合計</a:t>
            </a:r>
            <a:endParaRPr lang="en-US" altLang="ja-JP" sz="105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2B13BE6-98AC-44DC-9063-B0EAE31679E4}"/>
              </a:ext>
            </a:extLst>
          </p:cNvPr>
          <p:cNvSpPr txBox="1"/>
          <p:nvPr/>
        </p:nvSpPr>
        <p:spPr>
          <a:xfrm>
            <a:off x="326305" y="292754"/>
            <a:ext cx="6611524" cy="215444"/>
          </a:xfrm>
          <a:prstGeom prst="rect">
            <a:avLst/>
          </a:prstGeom>
          <a:noFill/>
        </p:spPr>
        <p:txBody>
          <a:bodyPr wrap="square" lIns="0" tIns="0" rIns="0" bIns="0" rtlCol="0">
            <a:spAutoFit/>
          </a:bodyPr>
          <a:lstStyle/>
          <a:p>
            <a:r>
              <a:rPr lang="en-US" altLang="ja-JP" sz="1400" b="1" dirty="0">
                <a:latin typeface="メイリオ" panose="020B0604030504040204" pitchFamily="50" charset="-128"/>
                <a:ea typeface="メイリオ" panose="020B0604030504040204" pitchFamily="50" charset="-128"/>
              </a:rPr>
              <a:t>2050</a:t>
            </a:r>
            <a:r>
              <a:rPr lang="ja-JP" altLang="en-US" sz="1400" b="1" dirty="0">
                <a:latin typeface="メイリオ" panose="020B0604030504040204" pitchFamily="50" charset="-128"/>
                <a:ea typeface="メイリオ" panose="020B0604030504040204" pitchFamily="50" charset="-128"/>
              </a:rPr>
              <a:t>年の大阪の住まい･くらしのあるべき姿</a:t>
            </a:r>
            <a:endParaRPr kumimoji="1" lang="ja-JP" altLang="en-US" sz="14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28EFA214-32E4-4441-9CEA-FE7E5BB17370}"/>
              </a:ext>
            </a:extLst>
          </p:cNvPr>
          <p:cNvSpPr txBox="1"/>
          <p:nvPr/>
        </p:nvSpPr>
        <p:spPr>
          <a:xfrm>
            <a:off x="337536" y="1387851"/>
            <a:ext cx="11105163" cy="1273032"/>
          </a:xfrm>
          <a:prstGeom prst="rect">
            <a:avLst/>
          </a:prstGeom>
          <a:noFill/>
        </p:spPr>
        <p:txBody>
          <a:bodyPr wrap="square" tIns="72000" bIns="0">
            <a:spAutoFit/>
          </a:bodyPr>
          <a:lstStyle/>
          <a:p>
            <a:r>
              <a:rPr lang="ja-JP" altLang="en-US" b="1" dirty="0">
                <a:solidFill>
                  <a:schemeClr val="tx1"/>
                </a:solidFill>
                <a:latin typeface="メイリオ" panose="020B0604030504040204" pitchFamily="50" charset="-128"/>
                <a:ea typeface="メイリオ" panose="020B0604030504040204" pitchFamily="50" charset="-128"/>
              </a:rPr>
              <a:t>○ 住宅ストック</a:t>
            </a:r>
            <a:endParaRPr lang="en-US" altLang="ja-JP" b="1" dirty="0">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 令和</a:t>
            </a:r>
            <a:r>
              <a:rPr lang="en-US" altLang="ja-JP" sz="1200" dirty="0">
                <a:solidFill>
                  <a:schemeClr val="tx1"/>
                </a:solidFill>
                <a:latin typeface="メイリオ" panose="020B0604030504040204" pitchFamily="50" charset="-128"/>
                <a:ea typeface="メイリオ" panose="020B0604030504040204" pitchFamily="50" charset="-128"/>
              </a:rPr>
              <a:t>4</a:t>
            </a:r>
            <a:r>
              <a:rPr lang="ja-JP" altLang="en-US" sz="1200" dirty="0">
                <a:solidFill>
                  <a:schemeClr val="tx1"/>
                </a:solidFill>
                <a:latin typeface="メイリオ" panose="020B0604030504040204" pitchFamily="50" charset="-128"/>
                <a:ea typeface="メイリオ" panose="020B0604030504040204" pitchFamily="50" charset="-128"/>
              </a:rPr>
              <a:t>年度の大阪府における着工戸数（戸建）に占める</a:t>
            </a:r>
            <a:r>
              <a:rPr lang="en-US" altLang="ja-JP" sz="1200" dirty="0">
                <a:solidFill>
                  <a:schemeClr val="tx1"/>
                </a:solidFill>
                <a:latin typeface="メイリオ" panose="020B0604030504040204" pitchFamily="50" charset="-128"/>
                <a:ea typeface="メイリオ" panose="020B0604030504040204" pitchFamily="50" charset="-128"/>
              </a:rPr>
              <a:t>ZEH</a:t>
            </a:r>
            <a:r>
              <a:rPr lang="ja-JP" altLang="en-US" sz="1200" dirty="0">
                <a:solidFill>
                  <a:schemeClr val="tx1"/>
                </a:solidFill>
                <a:latin typeface="メイリオ" panose="020B0604030504040204" pitchFamily="50" charset="-128"/>
                <a:ea typeface="メイリオ" panose="020B0604030504040204" pitchFamily="50" charset="-128"/>
              </a:rPr>
              <a:t>の割合は、</a:t>
            </a:r>
            <a:r>
              <a:rPr lang="en-US" altLang="ja-JP" sz="1200" dirty="0">
                <a:solidFill>
                  <a:schemeClr val="tx1"/>
                </a:solidFill>
                <a:latin typeface="メイリオ" panose="020B0604030504040204" pitchFamily="50" charset="-128"/>
                <a:ea typeface="メイリオ" panose="020B0604030504040204" pitchFamily="50" charset="-128"/>
              </a:rPr>
              <a:t>17.5</a:t>
            </a:r>
            <a:r>
              <a:rPr lang="ja-JP" altLang="en-US" sz="1200" dirty="0">
                <a:solidFill>
                  <a:schemeClr val="tx1"/>
                </a:solidFill>
                <a:latin typeface="メイリオ" panose="020B0604030504040204" pitchFamily="50" charset="-128"/>
                <a:ea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 一般的に</a:t>
            </a:r>
            <a:r>
              <a:rPr lang="en-US" altLang="ja-JP" sz="1200" dirty="0">
                <a:solidFill>
                  <a:schemeClr val="tx1"/>
                </a:solidFill>
                <a:latin typeface="メイリオ" panose="020B0604030504040204" pitchFamily="50" charset="-128"/>
                <a:ea typeface="メイリオ" panose="020B0604030504040204" pitchFamily="50" charset="-128"/>
              </a:rPr>
              <a:t>ZEH</a:t>
            </a:r>
            <a:r>
              <a:rPr lang="ja-JP" altLang="en-US" sz="1200" dirty="0">
                <a:solidFill>
                  <a:schemeClr val="tx1"/>
                </a:solidFill>
                <a:latin typeface="メイリオ" panose="020B0604030504040204" pitchFamily="50" charset="-128"/>
                <a:ea typeface="メイリオ" panose="020B0604030504040204" pitchFamily="50" charset="-128"/>
              </a:rPr>
              <a:t>の割合は、注文住宅と建売住宅とでは、注文住宅の方が高い</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 全国と比較して建売住宅の割合が高い大阪府は、</a:t>
            </a:r>
            <a:r>
              <a:rPr lang="en-US" altLang="ja-JP" sz="1200" dirty="0">
                <a:solidFill>
                  <a:schemeClr val="tx1"/>
                </a:solidFill>
                <a:latin typeface="メイリオ" panose="020B0604030504040204" pitchFamily="50" charset="-128"/>
                <a:ea typeface="メイリオ" panose="020B0604030504040204" pitchFamily="50" charset="-128"/>
              </a:rPr>
              <a:t>ZEH</a:t>
            </a:r>
            <a:r>
              <a:rPr lang="ja-JP" altLang="en-US" sz="1200" dirty="0">
                <a:solidFill>
                  <a:schemeClr val="tx1"/>
                </a:solidFill>
                <a:latin typeface="メイリオ" panose="020B0604030504040204" pitchFamily="50" charset="-128"/>
                <a:ea typeface="メイリオ" panose="020B0604030504040204" pitchFamily="50" charset="-128"/>
              </a:rPr>
              <a:t>の新築の割合が低くなっている</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 </a:t>
            </a:r>
            <a:r>
              <a:rPr lang="en-US" altLang="ja-JP" sz="1200" dirty="0">
                <a:latin typeface="メイリオ" panose="020B0604030504040204" pitchFamily="50" charset="-128"/>
                <a:ea typeface="メイリオ" panose="020B0604030504040204" pitchFamily="50" charset="-128"/>
              </a:rPr>
              <a:t>ZEH</a:t>
            </a:r>
            <a:r>
              <a:rPr lang="ja-JP" altLang="en-US" sz="1200" dirty="0">
                <a:latin typeface="メイリオ" panose="020B0604030504040204" pitchFamily="50" charset="-128"/>
                <a:ea typeface="メイリオ" panose="020B0604030504040204" pitchFamily="50" charset="-128"/>
              </a:rPr>
              <a:t>の割合について年度推移をみると、年々上昇しており、少しずつではあるが</a:t>
            </a:r>
            <a:r>
              <a:rPr lang="en-US" altLang="ja-JP" sz="1200" dirty="0">
                <a:latin typeface="メイリオ" panose="020B0604030504040204" pitchFamily="50" charset="-128"/>
                <a:ea typeface="メイリオ" panose="020B0604030504040204" pitchFamily="50" charset="-128"/>
              </a:rPr>
              <a:t>ZEH</a:t>
            </a:r>
            <a:r>
              <a:rPr lang="ja-JP" altLang="en-US" sz="1200" dirty="0">
                <a:latin typeface="メイリオ" panose="020B0604030504040204" pitchFamily="50" charset="-128"/>
                <a:ea typeface="メイリオ" panose="020B0604030504040204" pitchFamily="50" charset="-128"/>
              </a:rPr>
              <a:t>化が進んでいる</a:t>
            </a:r>
            <a:endParaRPr lang="ja-JP" altLang="en-US" sz="1200" dirty="0">
              <a:solidFill>
                <a:schemeClr val="tx1"/>
              </a:solidFill>
              <a:latin typeface="メイリオ" panose="020B0604030504040204" pitchFamily="50" charset="-128"/>
              <a:ea typeface="メイリオ" panose="020B0604030504040204" pitchFamily="50" charset="-128"/>
            </a:endParaRPr>
          </a:p>
          <a:p>
            <a:endParaRPr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7A80E5E6-115F-4079-925B-5DAD485B427F}"/>
              </a:ext>
            </a:extLst>
          </p:cNvPr>
          <p:cNvSpPr txBox="1"/>
          <p:nvPr/>
        </p:nvSpPr>
        <p:spPr>
          <a:xfrm>
            <a:off x="6705476" y="6478051"/>
            <a:ext cx="5043485" cy="261610"/>
          </a:xfrm>
          <a:prstGeom prst="rect">
            <a:avLst/>
          </a:prstGeom>
          <a:noFill/>
        </p:spPr>
        <p:txBody>
          <a:bodyPr wrap="square" lIns="0" rIns="0">
            <a:spAutoFit/>
          </a:bodyPr>
          <a:lstStyle/>
          <a:p>
            <a:pPr algn="r"/>
            <a:r>
              <a:rPr lang="ja-JP" altLang="en-US" sz="1050" dirty="0">
                <a:latin typeface="メイリオ" panose="020B0604030504040204" pitchFamily="50" charset="-128"/>
                <a:ea typeface="メイリオ" panose="020B0604030504040204" pitchFamily="50" charset="-128"/>
              </a:rPr>
              <a:t>出典：（一社）環境共生イニシアティブ</a:t>
            </a:r>
            <a:r>
              <a:rPr lang="en-US" altLang="ja-JP" sz="1050" dirty="0">
                <a:latin typeface="メイリオ" panose="020B0604030504040204" pitchFamily="50" charset="-128"/>
                <a:ea typeface="メイリオ" panose="020B0604030504040204" pitchFamily="50" charset="-128"/>
              </a:rPr>
              <a:t>HP</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ZEH</a:t>
            </a:r>
            <a:r>
              <a:rPr lang="ja-JP" altLang="en-US" sz="1050" dirty="0">
                <a:latin typeface="メイリオ" panose="020B0604030504040204" pitchFamily="50" charset="-128"/>
                <a:ea typeface="メイリオ" panose="020B0604030504040204" pitchFamily="50" charset="-128"/>
              </a:rPr>
              <a:t>ビルダー／プランナー実績報告　</a:t>
            </a:r>
          </a:p>
        </p:txBody>
      </p:sp>
      <p:sp>
        <p:nvSpPr>
          <p:cNvPr id="15" name="正方形/長方形 14">
            <a:extLst>
              <a:ext uri="{FF2B5EF4-FFF2-40B4-BE49-F238E27FC236}">
                <a16:creationId xmlns:a16="http://schemas.microsoft.com/office/drawing/2014/main" id="{5FEADEEA-5A67-4D44-9D95-1D4DA77292AD}"/>
              </a:ext>
            </a:extLst>
          </p:cNvPr>
          <p:cNvSpPr/>
          <p:nvPr/>
        </p:nvSpPr>
        <p:spPr>
          <a:xfrm>
            <a:off x="261230" y="656688"/>
            <a:ext cx="8367713" cy="47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chemeClr val="tx1"/>
                </a:solidFill>
                <a:latin typeface="メイリオ" panose="020B0604030504040204" pitchFamily="50" charset="-128"/>
                <a:ea typeface="メイリオ" panose="020B0604030504040204" pitchFamily="50" charset="-128"/>
              </a:rPr>
              <a:t>　大阪の住まい･くらしを取り巻く現状、今後の潮流</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18" name="スライド番号プレースホルダー 2">
            <a:extLst>
              <a:ext uri="{FF2B5EF4-FFF2-40B4-BE49-F238E27FC236}">
                <a16:creationId xmlns:a16="http://schemas.microsoft.com/office/drawing/2014/main" id="{ED260951-732F-4F6C-8CA8-F39BB1D6D423}"/>
              </a:ext>
            </a:extLst>
          </p:cNvPr>
          <p:cNvSpPr>
            <a:spLocks noGrp="1"/>
          </p:cNvSpPr>
          <p:nvPr>
            <p:ph type="sldNum" sz="quarter" idx="12"/>
          </p:nvPr>
        </p:nvSpPr>
        <p:spPr>
          <a:xfrm>
            <a:off x="11801615" y="6597352"/>
            <a:ext cx="338138"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400" b="0"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9</a:t>
            </a:fld>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760323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2976</Words>
  <Application>Microsoft Office PowerPoint</Application>
  <PresentationFormat>ワイド画面</PresentationFormat>
  <Paragraphs>326</Paragraphs>
  <Slides>16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BIZ UDPゴシック</vt:lpstr>
      <vt:lpstr>Meiryo UI</vt:lpstr>
      <vt:lpstr>UD デジタル 教科書体 NK-R</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2024-05-31T04:46:23Z</dcterms:created>
  <dcterms:modified xsi:type="dcterms:W3CDTF">2024-08-09T01:34:09Z</dcterms:modified>
</cp:coreProperties>
</file>