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34"/>
  </p:notesMasterIdLst>
  <p:sldIdLst>
    <p:sldId id="279" r:id="rId2"/>
    <p:sldId id="430" r:id="rId3"/>
    <p:sldId id="428" r:id="rId4"/>
    <p:sldId id="486" r:id="rId5"/>
    <p:sldId id="491" r:id="rId6"/>
    <p:sldId id="943" r:id="rId7"/>
    <p:sldId id="500" r:id="rId8"/>
    <p:sldId id="501" r:id="rId9"/>
    <p:sldId id="938" r:id="rId10"/>
    <p:sldId id="945" r:id="rId11"/>
    <p:sldId id="504" r:id="rId12"/>
    <p:sldId id="514" r:id="rId13"/>
    <p:sldId id="515" r:id="rId14"/>
    <p:sldId id="487" r:id="rId15"/>
    <p:sldId id="513" r:id="rId16"/>
    <p:sldId id="942" r:id="rId17"/>
    <p:sldId id="494" r:id="rId18"/>
    <p:sldId id="499" r:id="rId19"/>
    <p:sldId id="495" r:id="rId20"/>
    <p:sldId id="488" r:id="rId21"/>
    <p:sldId id="509" r:id="rId22"/>
    <p:sldId id="510" r:id="rId23"/>
    <p:sldId id="511" r:id="rId24"/>
    <p:sldId id="941" r:id="rId25"/>
    <p:sldId id="502" r:id="rId26"/>
    <p:sldId id="489" r:id="rId27"/>
    <p:sldId id="507" r:id="rId28"/>
    <p:sldId id="947" r:id="rId29"/>
    <p:sldId id="939" r:id="rId30"/>
    <p:sldId id="940" r:id="rId31"/>
    <p:sldId id="936" r:id="rId32"/>
    <p:sldId id="946" r:id="rId3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100" d="100"/>
          <a:sy n="100" d="100"/>
        </p:scale>
        <p:origin x="48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3B2D192-0294-4DE5-970F-1AFB8E247445}" type="datetimeFigureOut">
              <a:rPr kumimoji="1" lang="ja-JP" altLang="en-US" smtClean="0"/>
              <a:t>2024/6/24</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06697EC-10D4-4C16-819F-AB0ED270D716}" type="slidenum">
              <a:rPr kumimoji="1" lang="ja-JP" altLang="en-US" smtClean="0"/>
              <a:t>‹#›</a:t>
            </a:fld>
            <a:endParaRPr kumimoji="1" lang="ja-JP" altLang="en-US"/>
          </a:p>
        </p:txBody>
      </p:sp>
    </p:spTree>
    <p:extLst>
      <p:ext uri="{BB962C8B-B14F-4D97-AF65-F5344CB8AC3E}">
        <p14:creationId xmlns:p14="http://schemas.microsoft.com/office/powerpoint/2010/main" val="4745959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513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FCEDA7DA-0CE8-414B-8917-4A12BC0A41B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9321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0103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56410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2835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2857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428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44645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5093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5163" y="806450"/>
            <a:ext cx="5356225" cy="40179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0791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59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513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FCEDA7DA-0CE8-414B-8917-4A12BC0A41B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7154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98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5827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830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63444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05353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412997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4207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0904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678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7111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7974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3663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4870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日付プレースホルダー 4"/>
          <p:cNvSpPr>
            <a:spLocks noGrp="1"/>
          </p:cNvSpPr>
          <p:nvPr>
            <p:ph type="dt" idx="11"/>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CE2F61C8-56B2-432A-BF71-F30109C7CF41}"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2037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21042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5517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91624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24472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63764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12559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8432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12498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14085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626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2024/6/24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54245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910C2DA-F3EB-48DD-B289-19C30F2D23C7}" type="datetimeFigureOut">
              <a:rPr kumimoji="1" lang="ja-JP" altLang="en-US" smtClean="0"/>
              <a:t>2024/6/24</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075609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Rectangle 1"/>
          <p:cNvSpPr>
            <a:spLocks noChangeArrowheads="1"/>
          </p:cNvSpPr>
          <p:nvPr/>
        </p:nvSpPr>
        <p:spPr bwMode="auto">
          <a:xfrm>
            <a:off x="1488194" y="5150761"/>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令和６年７月１日</a:t>
            </a:r>
            <a:endPar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第３回大阪府住生活審議会　資料</a:t>
            </a:r>
          </a:p>
        </p:txBody>
      </p:sp>
      <p:sp>
        <p:nvSpPr>
          <p:cNvPr id="10" name="正方形/長方形 9"/>
          <p:cNvSpPr/>
          <p:nvPr/>
        </p:nvSpPr>
        <p:spPr>
          <a:xfrm>
            <a:off x="642354" y="2666485"/>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p:cNvSpPr txBox="1"/>
          <p:nvPr/>
        </p:nvSpPr>
        <p:spPr>
          <a:xfrm>
            <a:off x="467544" y="2564904"/>
            <a:ext cx="8088069" cy="770774"/>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rPr>
              <a:t>「住まうビジョン・大阪」の進捗状況</a:t>
            </a:r>
          </a:p>
        </p:txBody>
      </p:sp>
      <p:sp>
        <p:nvSpPr>
          <p:cNvPr id="8" name="正方形/長方形 7">
            <a:extLst>
              <a:ext uri="{FF2B5EF4-FFF2-40B4-BE49-F238E27FC236}">
                <a16:creationId xmlns:a16="http://schemas.microsoft.com/office/drawing/2014/main" id="{9BE01DE0-8179-4C19-A3A6-11927B7D96A2}"/>
              </a:ext>
            </a:extLst>
          </p:cNvPr>
          <p:cNvSpPr/>
          <p:nvPr/>
        </p:nvSpPr>
        <p:spPr>
          <a:xfrm>
            <a:off x="7547655" y="263578"/>
            <a:ext cx="1368152" cy="40011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資料１</a:t>
            </a:r>
          </a:p>
        </p:txBody>
      </p:sp>
    </p:spTree>
    <p:extLst>
      <p:ext uri="{BB962C8B-B14F-4D97-AF65-F5344CB8AC3E}">
        <p14:creationId xmlns:p14="http://schemas.microsoft.com/office/powerpoint/2010/main" val="351414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③空家対策の取組方針（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R4.4</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grpSp>
        <p:nvGrpSpPr>
          <p:cNvPr id="11" name="グループ化 32"/>
          <p:cNvGrpSpPr>
            <a:grpSpLocks/>
          </p:cNvGrpSpPr>
          <p:nvPr/>
        </p:nvGrpSpPr>
        <p:grpSpPr bwMode="auto">
          <a:xfrm>
            <a:off x="1704709" y="3648024"/>
            <a:ext cx="7348999" cy="463730"/>
            <a:chOff x="12909675" y="4074071"/>
            <a:chExt cx="4911344" cy="474662"/>
          </a:xfrm>
        </p:grpSpPr>
        <p:sp>
          <p:nvSpPr>
            <p:cNvPr id="12" name="角丸四角形 11"/>
            <p:cNvSpPr/>
            <p:nvPr/>
          </p:nvSpPr>
          <p:spPr bwMode="auto">
            <a:xfrm>
              <a:off x="12909675" y="4074071"/>
              <a:ext cx="4911344" cy="4746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正方形/長方形 34"/>
            <p:cNvSpPr>
              <a:spLocks noChangeArrowheads="1"/>
            </p:cNvSpPr>
            <p:nvPr/>
          </p:nvSpPr>
          <p:spPr bwMode="auto">
            <a:xfrm>
              <a:off x="14704126" y="4171973"/>
              <a:ext cx="1322442" cy="3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空家対策の取組方針</a:t>
              </a:r>
            </a:p>
          </p:txBody>
        </p:sp>
      </p:grpSp>
      <p:grpSp>
        <p:nvGrpSpPr>
          <p:cNvPr id="14" name="グループ化 188"/>
          <p:cNvGrpSpPr>
            <a:grpSpLocks/>
          </p:cNvGrpSpPr>
          <p:nvPr/>
        </p:nvGrpSpPr>
        <p:grpSpPr bwMode="auto">
          <a:xfrm>
            <a:off x="142654" y="3648024"/>
            <a:ext cx="1806197" cy="463730"/>
            <a:chOff x="13065204" y="4287275"/>
            <a:chExt cx="11550828" cy="474662"/>
          </a:xfrm>
        </p:grpSpPr>
        <p:sp>
          <p:nvSpPr>
            <p:cNvPr id="15" name="角丸四角形 14"/>
            <p:cNvSpPr/>
            <p:nvPr/>
          </p:nvSpPr>
          <p:spPr bwMode="auto">
            <a:xfrm>
              <a:off x="13065204" y="4287275"/>
              <a:ext cx="9659065" cy="474662"/>
            </a:xfrm>
            <a:prstGeom prst="roundRect">
              <a:avLst/>
            </a:prstGeom>
            <a:solidFill>
              <a:schemeClr val="accent3">
                <a:lumMod val="75000"/>
              </a:schemeClr>
            </a:solidFill>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正方形/長方形 34"/>
            <p:cNvSpPr>
              <a:spLocks noChangeArrowheads="1"/>
            </p:cNvSpPr>
            <p:nvPr/>
          </p:nvSpPr>
          <p:spPr bwMode="auto">
            <a:xfrm>
              <a:off x="13353918" y="4395032"/>
              <a:ext cx="11262114" cy="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住まうビジョン・大阪</a:t>
              </a:r>
            </a:p>
          </p:txBody>
        </p:sp>
      </p:grpSp>
      <p:graphicFrame>
        <p:nvGraphicFramePr>
          <p:cNvPr id="17" name="表 16"/>
          <p:cNvGraphicFramePr>
            <a:graphicFrameLocks noGrp="1"/>
          </p:cNvGraphicFramePr>
          <p:nvPr/>
        </p:nvGraphicFramePr>
        <p:xfrm>
          <a:off x="141309" y="4159874"/>
          <a:ext cx="1513074" cy="2549299"/>
        </p:xfrm>
        <a:graphic>
          <a:graphicData uri="http://schemas.openxmlformats.org/drawingml/2006/table">
            <a:tbl>
              <a:tblPr firstRow="1" bandRow="1">
                <a:tableStyleId>{F5AB1C69-6EDB-4FF4-983F-18BD219EF322}</a:tableStyleId>
              </a:tblPr>
              <a:tblGrid>
                <a:gridCol w="1513074">
                  <a:extLst>
                    <a:ext uri="{9D8B030D-6E8A-4147-A177-3AD203B41FA5}">
                      <a16:colId xmlns:a16="http://schemas.microsoft.com/office/drawing/2014/main" val="3161649188"/>
                    </a:ext>
                  </a:extLst>
                </a:gridCol>
              </a:tblGrid>
              <a:tr h="318577">
                <a:tc>
                  <a:txBody>
                    <a:bodyPr/>
                    <a:lstStyle/>
                    <a:p>
                      <a:pPr algn="ctr"/>
                      <a:r>
                        <a:rPr kumimoji="1" lang="ja-JP" altLang="en-US" sz="1100" b="0" dirty="0">
                          <a:latin typeface="UD デジタル 教科書体 NK-R" panose="02020400000000000000" pitchFamily="18" charset="-128"/>
                          <a:ea typeface="UD デジタル 教科書体 NK-R" panose="02020400000000000000" pitchFamily="18" charset="-128"/>
                        </a:rPr>
                        <a:t>施策名</a:t>
                      </a:r>
                    </a:p>
                  </a:txBody>
                  <a:tcPr marL="84413" marR="84413" marT="42181" marB="42181" anchor="ctr"/>
                </a:tc>
                <a:extLst>
                  <a:ext uri="{0D108BD9-81ED-4DB2-BD59-A6C34878D82A}">
                    <a16:rowId xmlns:a16="http://schemas.microsoft.com/office/drawing/2014/main" val="3209362858"/>
                  </a:ext>
                </a:extLst>
              </a:tr>
              <a:tr h="844213">
                <a:tc>
                  <a:txBody>
                    <a:bodyPr/>
                    <a:lstStyle/>
                    <a:p>
                      <a:pPr algn="l"/>
                      <a:r>
                        <a:rPr kumimoji="1" lang="ja-JP" altLang="en-US" sz="1000" dirty="0">
                          <a:latin typeface="游ゴシック" panose="020B0400000000000000" pitchFamily="50" charset="-128"/>
                          <a:ea typeface="游ゴシック" panose="020B0400000000000000" pitchFamily="50" charset="-128"/>
                        </a:rPr>
                        <a:t>〇危険な空家の除却　</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等促進</a:t>
                      </a:r>
                    </a:p>
                  </a:txBody>
                  <a:tcPr marL="84413" marR="84413" marT="42181" marB="42181" anchor="ctr"/>
                </a:tc>
                <a:extLst>
                  <a:ext uri="{0D108BD9-81ED-4DB2-BD59-A6C34878D82A}">
                    <a16:rowId xmlns:a16="http://schemas.microsoft.com/office/drawing/2014/main" val="2804449307"/>
                  </a:ext>
                </a:extLst>
              </a:tr>
              <a:tr h="438056">
                <a:tc>
                  <a:txBody>
                    <a:bodyPr/>
                    <a:lstStyle/>
                    <a:p>
                      <a:pPr algn="l"/>
                      <a:r>
                        <a:rPr kumimoji="1" lang="ja-JP" altLang="en-US" sz="1000" dirty="0">
                          <a:latin typeface="游ゴシック" panose="020B0400000000000000" pitchFamily="50" charset="-128"/>
                          <a:ea typeface="游ゴシック" panose="020B0400000000000000" pitchFamily="50" charset="-128"/>
                        </a:rPr>
                        <a:t>〇空家等を活用した</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まちづくりの推進</a:t>
                      </a:r>
                      <a:endParaRPr kumimoji="1" lang="en-US" altLang="ja-JP" sz="1000" dirty="0">
                        <a:latin typeface="游ゴシック" panose="020B0400000000000000" pitchFamily="50" charset="-128"/>
                        <a:ea typeface="游ゴシック" panose="020B0400000000000000" pitchFamily="50" charset="-128"/>
                      </a:endParaRPr>
                    </a:p>
                  </a:txBody>
                  <a:tcPr marL="84413" marR="84413" marT="42181" marB="42181" anchor="ctr"/>
                </a:tc>
                <a:extLst>
                  <a:ext uri="{0D108BD9-81ED-4DB2-BD59-A6C34878D82A}">
                    <a16:rowId xmlns:a16="http://schemas.microsoft.com/office/drawing/2014/main" val="4237392521"/>
                  </a:ext>
                </a:extLst>
              </a:tr>
              <a:tr h="948453">
                <a:tc>
                  <a:txBody>
                    <a:bodyPr/>
                    <a:lstStyle/>
                    <a:p>
                      <a:pPr algn="l"/>
                      <a:r>
                        <a:rPr kumimoji="1" lang="ja-JP" altLang="en-US" sz="1000" dirty="0">
                          <a:latin typeface="游ゴシック" panose="020B0400000000000000" pitchFamily="50" charset="-128"/>
                          <a:ea typeface="游ゴシック" panose="020B0400000000000000" pitchFamily="50" charset="-128"/>
                        </a:rPr>
                        <a:t>〇既存住宅流通・</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リフォーム市場の</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環境整備・活性化</a:t>
                      </a:r>
                      <a:endParaRPr kumimoji="1" lang="en-US" altLang="ja-JP" sz="1000" dirty="0">
                        <a:latin typeface="游ゴシック" panose="020B0400000000000000" pitchFamily="50" charset="-128"/>
                        <a:ea typeface="游ゴシック" panose="020B0400000000000000" pitchFamily="50" charset="-128"/>
                      </a:endParaRPr>
                    </a:p>
                  </a:txBody>
                  <a:tcPr marL="84413" marR="84413" marT="42181" marB="42181" anchor="ctr"/>
                </a:tc>
                <a:extLst>
                  <a:ext uri="{0D108BD9-81ED-4DB2-BD59-A6C34878D82A}">
                    <a16:rowId xmlns:a16="http://schemas.microsoft.com/office/drawing/2014/main" val="344699634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887901293"/>
              </p:ext>
            </p:extLst>
          </p:nvPr>
        </p:nvGraphicFramePr>
        <p:xfrm>
          <a:off x="1687584" y="4159876"/>
          <a:ext cx="7349000" cy="2582785"/>
        </p:xfrm>
        <a:graphic>
          <a:graphicData uri="http://schemas.openxmlformats.org/drawingml/2006/table">
            <a:tbl>
              <a:tblPr firstRow="1" bandRow="1">
                <a:tableStyleId>{21E4AEA4-8DFA-4A89-87EB-49C32662AFE0}</a:tableStyleId>
              </a:tblPr>
              <a:tblGrid>
                <a:gridCol w="7349000">
                  <a:extLst>
                    <a:ext uri="{9D8B030D-6E8A-4147-A177-3AD203B41FA5}">
                      <a16:colId xmlns:a16="http://schemas.microsoft.com/office/drawing/2014/main" val="3461318524"/>
                    </a:ext>
                  </a:extLst>
                </a:gridCol>
              </a:tblGrid>
              <a:tr h="318151">
                <a:tc>
                  <a:txBody>
                    <a:bodyPr/>
                    <a:lstStyle/>
                    <a:p>
                      <a:pPr algn="ctr"/>
                      <a:r>
                        <a:rPr kumimoji="1" lang="ja-JP" altLang="en-US" sz="1500" dirty="0">
                          <a:latin typeface="UD デジタル 教科書体 NK-R" panose="02020400000000000000" pitchFamily="18" charset="-128"/>
                          <a:ea typeface="UD デジタル 教科書体 NK-R" panose="02020400000000000000" pitchFamily="18" charset="-128"/>
                        </a:rPr>
                        <a:t>主な取組</a:t>
                      </a:r>
                    </a:p>
                  </a:txBody>
                  <a:tcPr marL="84396" marR="84396" marT="42159" marB="42159" anchor="ctr"/>
                </a:tc>
                <a:extLst>
                  <a:ext uri="{0D108BD9-81ED-4DB2-BD59-A6C34878D82A}">
                    <a16:rowId xmlns:a16="http://schemas.microsoft.com/office/drawing/2014/main" val="1784705084"/>
                  </a:ext>
                </a:extLst>
              </a:tr>
              <a:tr h="815544">
                <a:tc>
                  <a:txBody>
                    <a:bodyPr/>
                    <a:lstStyle/>
                    <a:p>
                      <a:pPr algn="l"/>
                      <a:r>
                        <a:rPr kumimoji="1" lang="ja-JP" altLang="en-US" sz="1200" dirty="0">
                          <a:latin typeface="游ゴシック" panose="020B0400000000000000" pitchFamily="50" charset="-128"/>
                          <a:ea typeface="游ゴシック" panose="020B0400000000000000" pitchFamily="50" charset="-128"/>
                        </a:rPr>
                        <a:t>・</a:t>
                      </a:r>
                      <a:r>
                        <a:rPr kumimoji="1" lang="ja-JP" altLang="en-US" sz="1200" spc="-60" baseline="0" dirty="0">
                          <a:latin typeface="游ゴシック" panose="020B0400000000000000" pitchFamily="50" charset="-128"/>
                          <a:ea typeface="游ゴシック" panose="020B0400000000000000" pitchFamily="50" charset="-128"/>
                        </a:rPr>
                        <a:t>「空家等対策に係る各種制度運用マニュアル」の更新による「管理不全空家制度」に関する技術的助言</a:t>
                      </a:r>
                      <a:endParaRPr kumimoji="1" lang="en-US" altLang="ja-JP" sz="1200" spc="-60" baseline="0" dirty="0">
                        <a:latin typeface="游ゴシック" panose="020B0400000000000000" pitchFamily="50" charset="-128"/>
                        <a:ea typeface="游ゴシック" panose="020B0400000000000000" pitchFamily="50" charset="-128"/>
                      </a:endParaRPr>
                    </a:p>
                    <a:p>
                      <a:pPr algn="l"/>
                      <a:r>
                        <a:rPr kumimoji="1" lang="ja-JP" altLang="en-US" sz="1200" dirty="0">
                          <a:latin typeface="游ゴシック" panose="020B0400000000000000" pitchFamily="50" charset="-128"/>
                          <a:ea typeface="游ゴシック" panose="020B0400000000000000" pitchFamily="50" charset="-128"/>
                        </a:rPr>
                        <a:t>・「大阪府空家等対策市町村連携協議会」の場を活用し、公民の先進事例を紹介</a:t>
                      </a:r>
                      <a:endParaRPr kumimoji="1" lang="en-US" altLang="ja-JP" sz="1200" dirty="0">
                        <a:latin typeface="游ゴシック" panose="020B0400000000000000" pitchFamily="50" charset="-128"/>
                        <a:ea typeface="游ゴシック" panose="020B0400000000000000" pitchFamily="50" charset="-128"/>
                      </a:endParaRPr>
                    </a:p>
                    <a:p>
                      <a:pPr algn="l"/>
                      <a:r>
                        <a:rPr kumimoji="1" lang="en-US" altLang="ja-JP"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市町村の取組みにより除却等がなされた管理不全空き家数（累計）</a:t>
                      </a:r>
                      <a:endParaRPr kumimoji="1" lang="en-US" altLang="ja-JP" sz="1200" dirty="0">
                        <a:latin typeface="游ゴシック" panose="020B0400000000000000" pitchFamily="50" charset="-128"/>
                        <a:ea typeface="游ゴシック" panose="020B0400000000000000" pitchFamily="50" charset="-128"/>
                      </a:endParaRPr>
                    </a:p>
                    <a:p>
                      <a:pPr algn="l"/>
                      <a:r>
                        <a:rPr kumimoji="1" lang="ja-JP" altLang="en-US" sz="1200" dirty="0">
                          <a:latin typeface="游ゴシック" panose="020B0400000000000000" pitchFamily="50" charset="-128"/>
                          <a:ea typeface="游ゴシック" panose="020B0400000000000000" pitchFamily="50" charset="-128"/>
                        </a:rPr>
                        <a:t>　　</a:t>
                      </a:r>
                      <a:r>
                        <a:rPr kumimoji="1" lang="en-US" altLang="ja-JP" sz="1200" dirty="0">
                          <a:latin typeface="游ゴシック" panose="020B0400000000000000" pitchFamily="50" charset="-128"/>
                          <a:ea typeface="游ゴシック" panose="020B0400000000000000" pitchFamily="50" charset="-128"/>
                        </a:rPr>
                        <a:t>6,400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R1</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7,700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R2</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9,100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R3</a:t>
                      </a:r>
                      <a:r>
                        <a:rPr kumimoji="1" lang="ja-JP" altLang="en-US" sz="1200" dirty="0">
                          <a:latin typeface="游ゴシック" panose="020B0400000000000000" pitchFamily="50" charset="-128"/>
                          <a:ea typeface="游ゴシック" panose="020B0400000000000000" pitchFamily="50" charset="-128"/>
                        </a:rPr>
                        <a:t>）、</a:t>
                      </a:r>
                      <a:r>
                        <a:rPr kumimoji="1" lang="en-US" altLang="ja-JP" sz="1200" dirty="0">
                          <a:latin typeface="游ゴシック" panose="020B0400000000000000" pitchFamily="50" charset="-128"/>
                          <a:ea typeface="游ゴシック" panose="020B0400000000000000" pitchFamily="50" charset="-128"/>
                        </a:rPr>
                        <a:t>12,200</a:t>
                      </a:r>
                      <a:r>
                        <a:rPr kumimoji="1" lang="ja-JP" altLang="en-US" sz="1200" dirty="0">
                          <a:latin typeface="游ゴシック" panose="020B0400000000000000" pitchFamily="50" charset="-128"/>
                          <a:ea typeface="游ゴシック" panose="020B0400000000000000" pitchFamily="50" charset="-128"/>
                        </a:rPr>
                        <a:t>件（</a:t>
                      </a:r>
                      <a:r>
                        <a:rPr kumimoji="1" lang="en-US" altLang="ja-JP" sz="1200" dirty="0">
                          <a:latin typeface="游ゴシック" panose="020B0400000000000000" pitchFamily="50" charset="-128"/>
                          <a:ea typeface="游ゴシック" panose="020B0400000000000000" pitchFamily="50" charset="-128"/>
                        </a:rPr>
                        <a:t>R4</a:t>
                      </a:r>
                      <a:r>
                        <a:rPr kumimoji="1" lang="ja-JP" altLang="en-US" sz="1200" dirty="0">
                          <a:latin typeface="游ゴシック" panose="020B0400000000000000" pitchFamily="50" charset="-128"/>
                          <a:ea typeface="游ゴシック" panose="020B0400000000000000" pitchFamily="50" charset="-128"/>
                        </a:rPr>
                        <a:t>）</a:t>
                      </a:r>
                      <a:endParaRPr kumimoji="1" lang="en-US" altLang="ja-JP" sz="1200" dirty="0">
                        <a:latin typeface="游ゴシック" panose="020B0400000000000000" pitchFamily="50" charset="-128"/>
                        <a:ea typeface="游ゴシック" panose="020B0400000000000000" pitchFamily="50" charset="-128"/>
                      </a:endParaRPr>
                    </a:p>
                  </a:txBody>
                  <a:tcPr marL="84396" marR="84396" marT="42159" marB="42159" anchor="ctr"/>
                </a:tc>
                <a:extLst>
                  <a:ext uri="{0D108BD9-81ED-4DB2-BD59-A6C34878D82A}">
                    <a16:rowId xmlns:a16="http://schemas.microsoft.com/office/drawing/2014/main" val="1946334994"/>
                  </a:ext>
                </a:extLst>
              </a:tr>
              <a:tr h="406164">
                <a:tc>
                  <a:txBody>
                    <a:bodyPr/>
                    <a:lstStyle/>
                    <a:p>
                      <a:pPr algn="l"/>
                      <a:r>
                        <a:rPr kumimoji="1" lang="ja-JP" altLang="en-US" sz="1200" dirty="0">
                          <a:solidFill>
                            <a:schemeClr val="tx1"/>
                          </a:solidFill>
                          <a:latin typeface="游ゴシック" panose="020B0400000000000000" pitchFamily="50" charset="-128"/>
                          <a:ea typeface="游ゴシック" panose="020B0400000000000000" pitchFamily="50" charset="-128"/>
                        </a:rPr>
                        <a:t>・「大阪版・空家バンク」の運営による市町村の物件登録情報の発信、チラシ等による普及啓発の実施</a:t>
                      </a:r>
                      <a:endParaRPr kumimoji="1" lang="en-US" altLang="ja-JP" sz="1200"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・「空家等管理活用支援法人制度」の活用支援</a:t>
                      </a:r>
                    </a:p>
                  </a:txBody>
                  <a:tcPr marL="84396" marR="84396" marT="42159" marB="42159" anchor="ctr"/>
                </a:tc>
                <a:extLst>
                  <a:ext uri="{0D108BD9-81ED-4DB2-BD59-A6C34878D82A}">
                    <a16:rowId xmlns:a16="http://schemas.microsoft.com/office/drawing/2014/main" val="3476954162"/>
                  </a:ext>
                </a:extLst>
              </a:tr>
              <a:tr h="825327">
                <a:tc>
                  <a:txBody>
                    <a:bodyPr/>
                    <a:lstStyle/>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・インスペクションに関するガイドブックを活用し、事業者や利用者への制度の浸透を促進</a:t>
                      </a: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・既存住宅の利活用を促進するため、「用途変更による住宅の利活用ガイドブック」を活用した</a:t>
                      </a:r>
                      <a:endParaRPr kumimoji="1" lang="en-US" altLang="ja-JP" sz="1200" strike="noStrike"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　普及啓発の実施</a:t>
                      </a: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・「大阪の空き家コールセンター」、「住まいの相談窓口」の運営</a:t>
                      </a:r>
                      <a:endParaRPr kumimoji="1" lang="en-US" altLang="ja-JP" sz="1200" strike="noStrike"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1200" strike="noStrike" dirty="0">
                          <a:solidFill>
                            <a:schemeClr val="tx1"/>
                          </a:solidFill>
                          <a:latin typeface="游ゴシック" panose="020B0400000000000000" pitchFamily="50" charset="-128"/>
                          <a:ea typeface="游ゴシック" panose="020B0400000000000000" pitchFamily="50" charset="-128"/>
                        </a:rPr>
                        <a:t>・「大阪府版　すまいの終活ナビ」の運営</a:t>
                      </a:r>
                    </a:p>
                  </a:txBody>
                  <a:tcPr marL="84396" marR="84396" marT="42159" marB="42159" anchor="ctr"/>
                </a:tc>
                <a:extLst>
                  <a:ext uri="{0D108BD9-81ED-4DB2-BD59-A6C34878D82A}">
                    <a16:rowId xmlns:a16="http://schemas.microsoft.com/office/drawing/2014/main" val="1934738551"/>
                  </a:ext>
                </a:extLst>
              </a:tr>
            </a:tbl>
          </a:graphicData>
        </a:graphic>
      </p:graphicFrame>
      <p:sp>
        <p:nvSpPr>
          <p:cNvPr id="19" name="正方形/長方形 18">
            <a:extLst>
              <a:ext uri="{FF2B5EF4-FFF2-40B4-BE49-F238E27FC236}">
                <a16:creationId xmlns:a16="http://schemas.microsoft.com/office/drawing/2014/main" id="{B2214278-2596-4ED4-9E11-B8C83DB4BFF5}"/>
              </a:ext>
            </a:extLst>
          </p:cNvPr>
          <p:cNvSpPr/>
          <p:nvPr/>
        </p:nvSpPr>
        <p:spPr bwMode="gray">
          <a:xfrm>
            <a:off x="88687" y="1161312"/>
            <a:ext cx="1860164" cy="313415"/>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方針の概要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0" y="6556656"/>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3BF79202-6BCE-4067-95CB-6C06641E1B3F}"/>
              </a:ext>
            </a:extLst>
          </p:cNvPr>
          <p:cNvSpPr/>
          <p:nvPr/>
        </p:nvSpPr>
        <p:spPr>
          <a:xfrm>
            <a:off x="87990" y="1522847"/>
            <a:ext cx="8911313" cy="6313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各市町村の取組状況に即した、きめ細かな支援　</a:t>
            </a:r>
            <a:r>
              <a:rPr kumimoji="1"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民間事業者等との連携による空家対策の推進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・令和５年</a:t>
            </a:r>
            <a:r>
              <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月施行の改正空家法で創設された新制度の活用に向けた市町村支援の実施</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a:extLst>
              <a:ext uri="{FF2B5EF4-FFF2-40B4-BE49-F238E27FC236}">
                <a16:creationId xmlns:a16="http://schemas.microsoft.com/office/drawing/2014/main" id="{E0DCDE75-5A3B-465A-BD75-771EE77D20EC}"/>
              </a:ext>
            </a:extLst>
          </p:cNvPr>
          <p:cNvGraphicFramePr>
            <a:graphicFrameLocks noGrp="1"/>
          </p:cNvGraphicFramePr>
          <p:nvPr>
            <p:extLst>
              <p:ext uri="{D42A27DB-BD31-4B8C-83A1-F6EECF244321}">
                <p14:modId xmlns:p14="http://schemas.microsoft.com/office/powerpoint/2010/main" val="2045424979"/>
              </p:ext>
            </p:extLst>
          </p:nvPr>
        </p:nvGraphicFramePr>
        <p:xfrm>
          <a:off x="284066" y="2289422"/>
          <a:ext cx="8379874" cy="1234440"/>
        </p:xfrm>
        <a:graphic>
          <a:graphicData uri="http://schemas.openxmlformats.org/drawingml/2006/table">
            <a:tbl>
              <a:tblPr firstRow="1" bandRow="1">
                <a:tableStyleId>{5C22544A-7EE6-4342-B048-85BDC9FD1C3A}</a:tableStyleId>
              </a:tblPr>
              <a:tblGrid>
                <a:gridCol w="4337754">
                  <a:extLst>
                    <a:ext uri="{9D8B030D-6E8A-4147-A177-3AD203B41FA5}">
                      <a16:colId xmlns:a16="http://schemas.microsoft.com/office/drawing/2014/main" val="1021226006"/>
                    </a:ext>
                  </a:extLst>
                </a:gridCol>
                <a:gridCol w="4042120">
                  <a:extLst>
                    <a:ext uri="{9D8B030D-6E8A-4147-A177-3AD203B41FA5}">
                      <a16:colId xmlns:a16="http://schemas.microsoft.com/office/drawing/2014/main" val="4014685634"/>
                    </a:ext>
                  </a:extLst>
                </a:gridCol>
              </a:tblGrid>
              <a:tr h="232029">
                <a:tc>
                  <a:txBody>
                    <a:bodyPr/>
                    <a:lstStyle/>
                    <a:p>
                      <a:pPr algn="l"/>
                      <a:r>
                        <a:rPr kumimoji="1" lang="ja-JP" altLang="en-US" sz="1050" b="1" dirty="0">
                          <a:solidFill>
                            <a:schemeClr val="bg1"/>
                          </a:solidFill>
                          <a:latin typeface="游ゴシック" panose="020B0400000000000000" pitchFamily="50" charset="-128"/>
                          <a:ea typeface="游ゴシック" panose="020B0400000000000000" pitchFamily="50" charset="-128"/>
                        </a:rPr>
                        <a:t>空家等の適切な管理の確保のための制度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游ゴシック" panose="020B0400000000000000" pitchFamily="50" charset="-128"/>
                          <a:ea typeface="游ゴシック" panose="020B0400000000000000" pitchFamily="50" charset="-128"/>
                        </a:rPr>
                        <a:t>空家等の活用拡大に向けた制度</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9342488"/>
                  </a:ext>
                </a:extLst>
              </a:tr>
              <a:tr h="232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bg1"/>
                          </a:solidFill>
                          <a:latin typeface="游ゴシック" panose="020B0400000000000000" pitchFamily="50" charset="-128"/>
                          <a:ea typeface="游ゴシック" panose="020B0400000000000000" pitchFamily="50" charset="-128"/>
                        </a:rPr>
                        <a:t>　管理不全空家制度</a:t>
                      </a:r>
                    </a:p>
                  </a:txBody>
                  <a:tcPr anchor="ctr">
                    <a:lnT w="12700" cap="flat" cmpd="sng" algn="ctr">
                      <a:solidFill>
                        <a:schemeClr val="bg1"/>
                      </a:solidFill>
                      <a:prstDash val="solid"/>
                      <a:round/>
                      <a:headEnd type="none" w="med" len="med"/>
                      <a:tailEnd type="none" w="med" len="med"/>
                    </a:lnT>
                    <a:solidFill>
                      <a:schemeClr val="accent1"/>
                    </a:solidFill>
                  </a:tcPr>
                </a:tc>
                <a:tc>
                  <a:txBody>
                    <a:bodyPr/>
                    <a:lstStyle/>
                    <a:p>
                      <a:pPr algn="l"/>
                      <a:r>
                        <a:rPr kumimoji="1" lang="ja-JP" altLang="en-US" sz="1050" b="1" dirty="0">
                          <a:solidFill>
                            <a:schemeClr val="bg1"/>
                          </a:solidFill>
                          <a:latin typeface="游ゴシック" panose="020B0400000000000000" pitchFamily="50" charset="-128"/>
                          <a:ea typeface="游ゴシック" panose="020B0400000000000000" pitchFamily="50" charset="-128"/>
                        </a:rPr>
                        <a:t>　空家等管理活用支援法人制度　等</a:t>
                      </a: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404527250"/>
                  </a:ext>
                </a:extLst>
              </a:tr>
              <a:tr h="636658">
                <a:tc>
                  <a:txBody>
                    <a:bodyPr/>
                    <a:lstStyle/>
                    <a:p>
                      <a:pPr algn="l"/>
                      <a:r>
                        <a:rPr kumimoji="1" lang="ja-JP" altLang="en-US" sz="1050" dirty="0">
                          <a:latin typeface="游ゴシック" panose="020B0400000000000000" pitchFamily="50" charset="-128"/>
                          <a:ea typeface="游ゴシック" panose="020B0400000000000000" pitchFamily="50" charset="-128"/>
                        </a:rPr>
                        <a:t>放置すれば特定空家になるおそれのある空家（管理不全空家）に対し、指針に即した措置を市町村長から指導・勧告</a:t>
                      </a:r>
                      <a:endParaRPr kumimoji="1" lang="en-US" altLang="ja-JP" sz="1050" dirty="0">
                        <a:latin typeface="游ゴシック" panose="020B0400000000000000" pitchFamily="50" charset="-128"/>
                        <a:ea typeface="游ゴシック" panose="020B0400000000000000" pitchFamily="50" charset="-128"/>
                      </a:endParaRPr>
                    </a:p>
                    <a:p>
                      <a:pPr algn="l"/>
                      <a:r>
                        <a:rPr kumimoji="1" lang="ja-JP" altLang="en-US" sz="1050" dirty="0">
                          <a:latin typeface="游ゴシック" panose="020B0400000000000000" pitchFamily="50" charset="-128"/>
                          <a:ea typeface="游ゴシック" panose="020B0400000000000000" pitchFamily="50" charset="-128"/>
                        </a:rPr>
                        <a:t>⇒勧告を受けた場合、固定資産税の住宅用地特例を解除</a:t>
                      </a:r>
                    </a:p>
                  </a:txBody>
                  <a:tcPr anchor="ctr"/>
                </a:tc>
                <a:tc>
                  <a:txBody>
                    <a:bodyPr/>
                    <a:lstStyle/>
                    <a:p>
                      <a:pPr algn="l"/>
                      <a:r>
                        <a:rPr kumimoji="1" lang="ja-JP" altLang="en-US" sz="1050" dirty="0">
                          <a:latin typeface="游ゴシック" panose="020B0400000000000000" pitchFamily="50" charset="-128"/>
                          <a:ea typeface="游ゴシック" panose="020B0400000000000000" pitchFamily="50" charset="-128"/>
                        </a:rPr>
                        <a:t>市町村長が</a:t>
                      </a:r>
                      <a:r>
                        <a:rPr kumimoji="1" lang="en-US" altLang="ja-JP" sz="1050" dirty="0">
                          <a:latin typeface="游ゴシック" panose="020B0400000000000000" pitchFamily="50" charset="-128"/>
                          <a:ea typeface="游ゴシック" panose="020B0400000000000000" pitchFamily="50" charset="-128"/>
                        </a:rPr>
                        <a:t>NPO</a:t>
                      </a:r>
                      <a:r>
                        <a:rPr kumimoji="1" lang="ja-JP" altLang="en-US" sz="1050" dirty="0">
                          <a:latin typeface="游ゴシック" panose="020B0400000000000000" pitchFamily="50" charset="-128"/>
                          <a:ea typeface="游ゴシック" panose="020B0400000000000000" pitchFamily="50" charset="-128"/>
                        </a:rPr>
                        <a:t>法人、社団法人、財団法人、空家等の管理又は活用を図る活動を行うことを目的とする会社を指定</a:t>
                      </a:r>
                      <a:endParaRPr kumimoji="1" lang="en-US" altLang="ja-JP" sz="1050" dirty="0">
                        <a:latin typeface="游ゴシック" panose="020B0400000000000000" pitchFamily="50" charset="-128"/>
                        <a:ea typeface="游ゴシック" panose="020B0400000000000000" pitchFamily="50" charset="-128"/>
                      </a:endParaRPr>
                    </a:p>
                    <a:p>
                      <a:pPr algn="l"/>
                      <a:r>
                        <a:rPr kumimoji="1" lang="ja-JP" altLang="en-US" sz="1050" dirty="0">
                          <a:latin typeface="游ゴシック" panose="020B0400000000000000" pitchFamily="50" charset="-128"/>
                          <a:ea typeface="游ゴシック" panose="020B0400000000000000" pitchFamily="50" charset="-128"/>
                        </a:rPr>
                        <a:t>⇒法人が空家所有者等への周知啓発、相談対応、委託に基づく空家の活用や管理等を実施</a:t>
                      </a:r>
                      <a:endParaRPr kumimoji="1" lang="en-US" altLang="ja-JP" sz="105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285437411"/>
                  </a:ext>
                </a:extLst>
              </a:tr>
            </a:tbl>
          </a:graphicData>
        </a:graphic>
      </p:graphicFrame>
      <p:sp>
        <p:nvSpPr>
          <p:cNvPr id="24" name="テキスト ボックス 23">
            <a:extLst>
              <a:ext uri="{FF2B5EF4-FFF2-40B4-BE49-F238E27FC236}">
                <a16:creationId xmlns:a16="http://schemas.microsoft.com/office/drawing/2014/main" id="{F4FC7055-2C4D-4AD6-A78F-49FFA379E0BD}"/>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居住企画課</a:t>
            </a:r>
          </a:p>
        </p:txBody>
      </p:sp>
    </p:spTree>
    <p:extLst>
      <p:ext uri="{BB962C8B-B14F-4D97-AF65-F5344CB8AC3E}">
        <p14:creationId xmlns:p14="http://schemas.microsoft.com/office/powerpoint/2010/main" val="3941556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③空家対策の取組方針（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R4.4</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sp>
        <p:nvSpPr>
          <p:cNvPr id="3" name="角丸四角形 2"/>
          <p:cNvSpPr/>
          <p:nvPr/>
        </p:nvSpPr>
        <p:spPr>
          <a:xfrm>
            <a:off x="65788" y="1156372"/>
            <a:ext cx="8977838" cy="5571304"/>
          </a:xfrm>
          <a:prstGeom prst="roundRect">
            <a:avLst>
              <a:gd name="adj" fmla="val 326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highlight>
                <a:srgbClr val="00FF00"/>
              </a:highlight>
              <a:uLnTx/>
              <a:uFillTx/>
              <a:latin typeface="Calibri"/>
              <a:ea typeface="ＭＳ Ｐゴシック" panose="020B0600070205080204" pitchFamily="50" charset="-128"/>
              <a:cs typeface="+mn-cs"/>
            </a:endParaRPr>
          </a:p>
        </p:txBody>
      </p:sp>
      <p:sp>
        <p:nvSpPr>
          <p:cNvPr id="4" name="テキスト ボックス 3"/>
          <p:cNvSpPr txBox="1"/>
          <p:nvPr/>
        </p:nvSpPr>
        <p:spPr>
          <a:xfrm>
            <a:off x="173530" y="1156372"/>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169820" y="3462934"/>
            <a:ext cx="890798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○制度改善を目的とした国家要望の実施</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0" name="正方形/長方形 129"/>
          <p:cNvSpPr/>
          <p:nvPr/>
        </p:nvSpPr>
        <p:spPr>
          <a:xfrm>
            <a:off x="292757" y="3885980"/>
            <a:ext cx="8568606" cy="351635"/>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・市町村が空家対策に関する取組を推進できるよう</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制度改正、国費の拡充などを要望</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
        <p:nvSpPr>
          <p:cNvPr id="46" name="正方形/長方形 45"/>
          <p:cNvSpPr/>
          <p:nvPr/>
        </p:nvSpPr>
        <p:spPr>
          <a:xfrm>
            <a:off x="169820" y="4310012"/>
            <a:ext cx="2379933" cy="369332"/>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○相談窓口の運営　</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311446" y="4717239"/>
            <a:ext cx="8532472"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・「大阪の空き家コールセンター」：</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多岐に渡る空き家に関する相談に対応</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・「住まいの相談窓口」：</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既存住宅売買・リフォーム等に関する相談に対応</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4"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69820" y="1481954"/>
            <a:ext cx="890798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○「管理不全空家制度」に関する取組（市町村に対する技術的助言）</a:t>
            </a:r>
            <a:endParaRPr kumimoji="1" lang="en-US" altLang="ja-JP" sz="1662" b="1"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a:extLst>
              <a:ext uri="{FF2B5EF4-FFF2-40B4-BE49-F238E27FC236}">
                <a16:creationId xmlns:a16="http://schemas.microsoft.com/office/drawing/2014/main" id="{4F160103-6188-4742-8283-B784AD6E4A11}"/>
              </a:ext>
            </a:extLst>
          </p:cNvPr>
          <p:cNvSpPr/>
          <p:nvPr/>
        </p:nvSpPr>
        <p:spPr>
          <a:xfrm>
            <a:off x="169820" y="5347758"/>
            <a:ext cx="4153047"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○「大阪府版　すまいの終活ナビ」の運営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5AD92B48-60BE-4478-AF99-C946F003E330}"/>
              </a:ext>
            </a:extLst>
          </p:cNvPr>
          <p:cNvSpPr/>
          <p:nvPr/>
        </p:nvSpPr>
        <p:spPr>
          <a:xfrm>
            <a:off x="169820" y="2431190"/>
            <a:ext cx="7764163" cy="348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○「空家等管理活用支援法人制度」に関する取組（法人制度の活用支援）　</a:t>
            </a:r>
            <a:r>
              <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0" name="正方形/長方形 19">
            <a:extLst>
              <a:ext uri="{FF2B5EF4-FFF2-40B4-BE49-F238E27FC236}">
                <a16:creationId xmlns:a16="http://schemas.microsoft.com/office/drawing/2014/main" id="{0D23F7EC-E3F5-4DE3-9F12-84233685E498}"/>
              </a:ext>
            </a:extLst>
          </p:cNvPr>
          <p:cNvSpPr/>
          <p:nvPr/>
        </p:nvSpPr>
        <p:spPr>
          <a:xfrm>
            <a:off x="305749" y="5713546"/>
            <a:ext cx="8532472"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・スマートフォン等で、府の地域性を反映した建物の解体費用と解体後の土地売却査定価格の概算額を調べる</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ことができる</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サービスの運営</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3CF5753E-93DA-4642-9253-9D4FE3C6B1B0}"/>
              </a:ext>
            </a:extLst>
          </p:cNvPr>
          <p:cNvSpPr/>
          <p:nvPr/>
        </p:nvSpPr>
        <p:spPr>
          <a:xfrm>
            <a:off x="5795804" y="6352173"/>
            <a:ext cx="3528392" cy="30777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大阪の住まい活性化フォーラムの事業</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E801D722-3414-4611-8A62-386FC583BC08}"/>
              </a:ext>
            </a:extLst>
          </p:cNvPr>
          <p:cNvSpPr/>
          <p:nvPr/>
        </p:nvSpPr>
        <p:spPr>
          <a:xfrm>
            <a:off x="282636" y="1839393"/>
            <a:ext cx="8578727" cy="582467"/>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・「空家等対策に係る各種制度運用マニュアル」について、改正空家法で制度化された「管理不全空家」の判断</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や措置等の事例等に係る新しいノウハウを追加、更新</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highlight>
                <a:srgbClr val="00FF00"/>
              </a:highligh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B4EF9B5F-97F0-4C19-BEAB-32867A292EB0}"/>
              </a:ext>
            </a:extLst>
          </p:cNvPr>
          <p:cNvSpPr/>
          <p:nvPr/>
        </p:nvSpPr>
        <p:spPr>
          <a:xfrm>
            <a:off x="292757" y="2808525"/>
            <a:ext cx="8568606" cy="582467"/>
          </a:xfrm>
          <a:prstGeom prst="rect">
            <a:avLst/>
          </a:prstGeom>
        </p:spPr>
        <p:txBody>
          <a:bodyPr wrap="square">
            <a:spAutoFit/>
          </a:bodyPr>
          <a:lstStyle/>
          <a:p>
            <a:pPr marL="0" marR="0" lvl="0" indent="0" algn="l" defTabSz="914290" rtl="0" eaLnBrk="1" fontAlgn="auto" latinLnBrk="0" hangingPunct="1">
              <a:lnSpc>
                <a:spcPts val="1846"/>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・改正空家法で制度化された「空家等管理活用支援法人制度」の活用を市町村が円滑に進められるよう</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46"/>
              </a:lnSpc>
              <a:spcBef>
                <a:spcPts val="0"/>
              </a:spcBef>
              <a:spcAft>
                <a:spcPts val="0"/>
              </a:spcAft>
              <a:buClrTx/>
              <a:buSzTx/>
              <a:buFontTx/>
              <a:buNone/>
              <a:tabLst/>
              <a:defRPr/>
            </a:pPr>
            <a:r>
              <a:rPr kumimoji="1" lang="en-US" altLang="ja-JP" sz="1477" dirty="0">
                <a:solidFill>
                  <a:prstClr val="black"/>
                </a:solidFill>
                <a:latin typeface="Meiryo UI" panose="020B0604030504040204" pitchFamily="50" charset="-128"/>
                <a:ea typeface="Meiryo UI" panose="020B0604030504040204" pitchFamily="50" charset="-128"/>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市町村と同法人となり得る民間団体とのマッチング支援を実施</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highlight>
                <a:srgbClr val="00FF00"/>
              </a:highligh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4594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④大阪府のマンション管理適正化及び再生円滑化の推進</a:t>
            </a:r>
            <a:endPar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48" name="フリーフォーム 1047"/>
          <p:cNvSpPr/>
          <p:nvPr/>
        </p:nvSpPr>
        <p:spPr>
          <a:xfrm>
            <a:off x="7976641" y="2000110"/>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49" name="角丸四角形 1048"/>
          <p:cNvSpPr/>
          <p:nvPr/>
        </p:nvSpPr>
        <p:spPr>
          <a:xfrm>
            <a:off x="7631948" y="1923910"/>
            <a:ext cx="558535"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50" name="直線矢印コネクタ 1049"/>
          <p:cNvCxnSpPr/>
          <p:nvPr/>
        </p:nvCxnSpPr>
        <p:spPr>
          <a:xfrm>
            <a:off x="7418503" y="2807476"/>
            <a:ext cx="222443" cy="2839"/>
          </a:xfrm>
          <a:prstGeom prst="straightConnector1">
            <a:avLst/>
          </a:prstGeom>
          <a:noFill/>
          <a:ln w="57150" cap="flat" cmpd="sng" algn="ctr">
            <a:solidFill>
              <a:srgbClr val="00B0F0"/>
            </a:solidFill>
            <a:prstDash val="solid"/>
            <a:miter lim="800000"/>
            <a:tailEnd type="triangle"/>
          </a:ln>
          <a:effectLst/>
        </p:spPr>
      </p:cxnSp>
      <p:sp>
        <p:nvSpPr>
          <p:cNvPr id="1051" name="フリーフォーム 1050"/>
          <p:cNvSpPr/>
          <p:nvPr/>
        </p:nvSpPr>
        <p:spPr>
          <a:xfrm>
            <a:off x="4573114"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2" name="フリーフォーム 1051"/>
          <p:cNvSpPr/>
          <p:nvPr/>
        </p:nvSpPr>
        <p:spPr>
          <a:xfrm>
            <a:off x="3625946"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3" name="フリーフォーム 1052"/>
          <p:cNvSpPr/>
          <p:nvPr/>
        </p:nvSpPr>
        <p:spPr>
          <a:xfrm>
            <a:off x="5709177"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4" name="フリーフォーム 1053"/>
          <p:cNvSpPr/>
          <p:nvPr/>
        </p:nvSpPr>
        <p:spPr>
          <a:xfrm>
            <a:off x="7976641" y="2663779"/>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F5BD73"/>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5" name="角丸四角形 1054"/>
          <p:cNvSpPr/>
          <p:nvPr/>
        </p:nvSpPr>
        <p:spPr>
          <a:xfrm>
            <a:off x="4811566" y="1910895"/>
            <a:ext cx="637536" cy="270813"/>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6" name="テキスト ボックス 1055"/>
          <p:cNvSpPr txBox="1"/>
          <p:nvPr/>
        </p:nvSpPr>
        <p:spPr>
          <a:xfrm>
            <a:off x="3935457" y="1949777"/>
            <a:ext cx="770276"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入居</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57" name="グループ化 1056">
            <a:extLst>
              <a:ext uri="{FF2B5EF4-FFF2-40B4-BE49-F238E27FC236}">
                <a16:creationId xmlns:a16="http://schemas.microsoft.com/office/drawing/2014/main" id="{7EC32914-7C3D-46E1-9AE9-EB372B3415F3}"/>
              </a:ext>
            </a:extLst>
          </p:cNvPr>
          <p:cNvGrpSpPr/>
          <p:nvPr/>
        </p:nvGrpSpPr>
        <p:grpSpPr>
          <a:xfrm>
            <a:off x="3768933" y="2213089"/>
            <a:ext cx="759910" cy="676444"/>
            <a:chOff x="173012" y="1880886"/>
            <a:chExt cx="1028080" cy="915160"/>
          </a:xfrm>
        </p:grpSpPr>
        <p:sp>
          <p:nvSpPr>
            <p:cNvPr id="1058"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59"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0"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61" name="グループ化 1060">
              <a:extLst>
                <a:ext uri="{FF2B5EF4-FFF2-40B4-BE49-F238E27FC236}">
                  <a16:creationId xmlns:a16="http://schemas.microsoft.com/office/drawing/2014/main" id="{E4EA752C-6D8B-4342-B9BB-33935FBF3E9B}"/>
                </a:ext>
              </a:extLst>
            </p:cNvPr>
            <p:cNvGrpSpPr/>
            <p:nvPr/>
          </p:nvGrpSpPr>
          <p:grpSpPr>
            <a:xfrm>
              <a:off x="509212" y="1991375"/>
              <a:ext cx="111379" cy="173372"/>
              <a:chOff x="859630" y="1699945"/>
              <a:chExt cx="404942" cy="630332"/>
            </a:xfrm>
          </p:grpSpPr>
          <p:sp>
            <p:nvSpPr>
              <p:cNvPr id="1157" name="正方形/長方形 1156">
                <a:extLst>
                  <a:ext uri="{FF2B5EF4-FFF2-40B4-BE49-F238E27FC236}">
                    <a16:creationId xmlns:a16="http://schemas.microsoft.com/office/drawing/2014/main" id="{29A33B91-1AA3-483A-A6B8-E962AA1CE495}"/>
                  </a:ext>
                </a:extLst>
              </p:cNvPr>
              <p:cNvSpPr/>
              <p:nvPr/>
            </p:nvSpPr>
            <p:spPr>
              <a:xfrm flipH="1">
                <a:off x="859630" y="1699945"/>
                <a:ext cx="404942" cy="325065"/>
              </a:xfrm>
              <a:prstGeom prst="rect">
                <a:avLst/>
              </a:prstGeom>
              <a:solidFill>
                <a:srgbClr val="DDDDDD"/>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8" name="正方形/長方形 1157">
                <a:extLst>
                  <a:ext uri="{FF2B5EF4-FFF2-40B4-BE49-F238E27FC236}">
                    <a16:creationId xmlns:a16="http://schemas.microsoft.com/office/drawing/2014/main" id="{1BF5761A-BF42-4117-AECA-BC442635BDB6}"/>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59" name="直線コネクタ 1158">
                <a:extLst>
                  <a:ext uri="{FF2B5EF4-FFF2-40B4-BE49-F238E27FC236}">
                    <a16:creationId xmlns:a16="http://schemas.microsoft.com/office/drawing/2014/main" id="{F4482424-E6AB-4990-A3A5-5CDB44D1B7E6}"/>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160" name="直線コネクタ 1159">
                <a:extLst>
                  <a:ext uri="{FF2B5EF4-FFF2-40B4-BE49-F238E27FC236}">
                    <a16:creationId xmlns:a16="http://schemas.microsoft.com/office/drawing/2014/main" id="{FF50DCB1-E820-48F9-867F-888D6FABD1CC}"/>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062" name="グループ化 1061">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153" name="正方形/長方形 1152">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4" name="正方形/長方形 1153">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5" name="正方形/長方形 1154">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6" name="正方形/長方形 1155">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3" name="グループ化 1062">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149" name="正方形/長方形 1148">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0" name="正方形/長方形 1149">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1" name="正方形/長方形 1150">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52" name="正方形/長方形 1151">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4" name="グループ化 1063">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145" name="正方形/長方形 1144">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6" name="正方形/長方形 1145">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7" name="正方形/長方形 1146">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8" name="正方形/長方形 1147">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5" name="グループ化 1064">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141" name="正方形/長方形 1140">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2" name="正方形/長方形 1141">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3" name="正方形/長方形 1142">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44" name="正方形/長方形 1143">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066" name="グループ化 1065">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073" name="グループ化 1072">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125" name="グループ化 1124">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138" name="正方形/長方形 1137">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9"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40" name="直線コネクタ 1139">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6" name="グループ化 1125">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135" name="正方形/長方形 1134">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6"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7" name="直線コネクタ 1136">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7" name="グループ化 1126">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132" name="正方形/長方形 1131">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3"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4" name="直線コネクタ 1133">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8" name="グループ化 1127">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129" name="正方形/長方形 1128">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30"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31" name="直線コネクタ 1130">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4" name="グループ化 1073">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109" name="グループ化 1108">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122" name="正方形/長方形 1121">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23"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24" name="直線コネクタ 1123">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0" name="グループ化 1109">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119" name="正方形/長方形 1118">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20"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21" name="直線コネクタ 1120">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1" name="グループ化 1110">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116" name="正方形/長方形 1115">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17"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18" name="直線コネクタ 1117">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2" name="グループ化 1111">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113" name="正方形/長方形 1112">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14"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15" name="直線コネクタ 1114">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5" name="グループ化 1074">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093" name="グループ化 1092">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106" name="正方形/長方形 1105">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7"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8" name="直線コネクタ 1107">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4" name="グループ化 1093">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103" name="正方形/長方形 1102">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4"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5" name="直線コネクタ 1104">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5" name="グループ化 1094">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100" name="正方形/長方形 1099">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01"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02" name="直線コネクタ 1101">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6" name="グループ化 1095">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097" name="正方形/長方形 1096">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98"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99" name="直線コネクタ 1098">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6" name="グループ化 1075">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077" name="グループ化 1076">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090" name="正方形/長方形 1089">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91"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92" name="直線コネクタ 1091">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8" name="グループ化 1077">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087" name="正方形/長方形 1086">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8"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9" name="直線コネクタ 1088">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9" name="グループ化 1078">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084" name="正方形/長方形 1083">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5"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6" name="直線コネクタ 1085">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80" name="グループ化 1079">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081" name="正方形/長方形 1080">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82"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83" name="直線コネクタ 1082">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067" name="フリーフォーム: 図形 291">
              <a:extLst>
                <a:ext uri="{FF2B5EF4-FFF2-40B4-BE49-F238E27FC236}">
                  <a16:creationId xmlns:a16="http://schemas.microsoft.com/office/drawing/2014/main" id="{1A2104D7-8E7B-4368-8AA9-B78CCA4EE5AB}"/>
                </a:ext>
              </a:extLst>
            </p:cNvPr>
            <p:cNvSpPr/>
            <p:nvPr/>
          </p:nvSpPr>
          <p:spPr>
            <a:xfrm>
              <a:off x="173012" y="2292207"/>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8" name="フリーフォーム: 図形 293">
              <a:extLst>
                <a:ext uri="{FF2B5EF4-FFF2-40B4-BE49-F238E27FC236}">
                  <a16:creationId xmlns:a16="http://schemas.microsoft.com/office/drawing/2014/main" id="{3099035A-9309-4CEB-B198-26FE005EF505}"/>
                </a:ext>
              </a:extLst>
            </p:cNvPr>
            <p:cNvSpPr/>
            <p:nvPr/>
          </p:nvSpPr>
          <p:spPr>
            <a:xfrm rot="1750928">
              <a:off x="1078183" y="2287820"/>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69" name="フリーフォーム: 図形 295">
              <a:extLst>
                <a:ext uri="{FF2B5EF4-FFF2-40B4-BE49-F238E27FC236}">
                  <a16:creationId xmlns:a16="http://schemas.microsoft.com/office/drawing/2014/main" id="{1CBA08ED-F878-44EA-A6E2-A5CFF8C82600}"/>
                </a:ext>
              </a:extLst>
            </p:cNvPr>
            <p:cNvSpPr/>
            <p:nvPr/>
          </p:nvSpPr>
          <p:spPr>
            <a:xfrm>
              <a:off x="620421" y="1880886"/>
              <a:ext cx="97744" cy="127973"/>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70" name="フリーフォーム: 図形 297">
              <a:extLst>
                <a:ext uri="{FF2B5EF4-FFF2-40B4-BE49-F238E27FC236}">
                  <a16:creationId xmlns:a16="http://schemas.microsoft.com/office/drawing/2014/main" id="{F4620BB2-F445-4D98-8AFF-BA405736212B}"/>
                </a:ext>
              </a:extLst>
            </p:cNvPr>
            <p:cNvSpPr/>
            <p:nvPr/>
          </p:nvSpPr>
          <p:spPr>
            <a:xfrm rot="949213">
              <a:off x="839651" y="2692879"/>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071" name="フリーフォーム: 図形 110">
              <a:extLst>
                <a:ext uri="{FF2B5EF4-FFF2-40B4-BE49-F238E27FC236}">
                  <a16:creationId xmlns:a16="http://schemas.microsoft.com/office/drawing/2014/main" id="{9BF44963-8F15-4B53-AF85-870A2E420743}"/>
                </a:ext>
              </a:extLst>
            </p:cNvPr>
            <p:cNvSpPr/>
            <p:nvPr/>
          </p:nvSpPr>
          <p:spPr>
            <a:xfrm>
              <a:off x="799343"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072" name="直線コネクタ 1071">
              <a:extLst>
                <a:ext uri="{FF2B5EF4-FFF2-40B4-BE49-F238E27FC236}">
                  <a16:creationId xmlns:a16="http://schemas.microsoft.com/office/drawing/2014/main" id="{15E2D62C-5585-47F3-A614-F011DE261C55}"/>
                </a:ext>
              </a:extLst>
            </p:cNvPr>
            <p:cNvCxnSpPr>
              <a:stCxn id="1071" idx="2"/>
            </p:cNvCxnSpPr>
            <p:nvPr/>
          </p:nvCxnSpPr>
          <p:spPr>
            <a:xfrm>
              <a:off x="962549"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161" name="グループ化 1160">
            <a:extLst>
              <a:ext uri="{FF2B5EF4-FFF2-40B4-BE49-F238E27FC236}">
                <a16:creationId xmlns:a16="http://schemas.microsoft.com/office/drawing/2014/main" id="{9A462C8A-1AC3-4526-828A-4DB8FB8785D5}"/>
              </a:ext>
            </a:extLst>
          </p:cNvPr>
          <p:cNvGrpSpPr/>
          <p:nvPr/>
        </p:nvGrpSpPr>
        <p:grpSpPr>
          <a:xfrm>
            <a:off x="4826067" y="2294757"/>
            <a:ext cx="587355" cy="490192"/>
            <a:chOff x="2255417" y="1991375"/>
            <a:chExt cx="794630" cy="663180"/>
          </a:xfrm>
        </p:grpSpPr>
        <p:sp>
          <p:nvSpPr>
            <p:cNvPr id="1162" name="フリーフォーム 1135">
              <a:extLst>
                <a:ext uri="{FF2B5EF4-FFF2-40B4-BE49-F238E27FC236}">
                  <a16:creationId xmlns:a16="http://schemas.microsoft.com/office/drawing/2014/main" id="{F8250A8E-1EF4-40F5-8FF2-89B327DCA746}"/>
                </a:ext>
              </a:extLst>
            </p:cNvPr>
            <p:cNvSpPr/>
            <p:nvPr/>
          </p:nvSpPr>
          <p:spPr>
            <a:xfrm>
              <a:off x="2270931"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63" name="正方形/長方形 321">
              <a:extLst>
                <a:ext uri="{FF2B5EF4-FFF2-40B4-BE49-F238E27FC236}">
                  <a16:creationId xmlns:a16="http://schemas.microsoft.com/office/drawing/2014/main" id="{3ECE8A82-A038-4B8D-A84F-BA932481FC84}"/>
                </a:ext>
              </a:extLst>
            </p:cNvPr>
            <p:cNvSpPr/>
            <p:nvPr/>
          </p:nvSpPr>
          <p:spPr>
            <a:xfrm>
              <a:off x="2270931"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64" name="フリーフォーム 1137">
              <a:extLst>
                <a:ext uri="{FF2B5EF4-FFF2-40B4-BE49-F238E27FC236}">
                  <a16:creationId xmlns:a16="http://schemas.microsoft.com/office/drawing/2014/main" id="{E3E51EDB-6B0C-4C09-8572-52A8E7C1C29F}"/>
                </a:ext>
              </a:extLst>
            </p:cNvPr>
            <p:cNvSpPr/>
            <p:nvPr/>
          </p:nvSpPr>
          <p:spPr>
            <a:xfrm>
              <a:off x="2946566"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165" name="グループ化 1164">
              <a:extLst>
                <a:ext uri="{FF2B5EF4-FFF2-40B4-BE49-F238E27FC236}">
                  <a16:creationId xmlns:a16="http://schemas.microsoft.com/office/drawing/2014/main" id="{442CE1DF-2FAB-4CF9-A94A-EAF47B1E5114}"/>
                </a:ext>
              </a:extLst>
            </p:cNvPr>
            <p:cNvGrpSpPr/>
            <p:nvPr/>
          </p:nvGrpSpPr>
          <p:grpSpPr>
            <a:xfrm>
              <a:off x="2474569" y="1991375"/>
              <a:ext cx="111379" cy="173372"/>
              <a:chOff x="859630" y="1699945"/>
              <a:chExt cx="404942" cy="630332"/>
            </a:xfrm>
          </p:grpSpPr>
          <p:sp>
            <p:nvSpPr>
              <p:cNvPr id="1257" name="正方形/長方形 1256">
                <a:extLst>
                  <a:ext uri="{FF2B5EF4-FFF2-40B4-BE49-F238E27FC236}">
                    <a16:creationId xmlns:a16="http://schemas.microsoft.com/office/drawing/2014/main" id="{989FA1F8-9BC8-4181-A955-AF5CF1F74227}"/>
                  </a:ext>
                </a:extLst>
              </p:cNvPr>
              <p:cNvSpPr/>
              <p:nvPr/>
            </p:nvSpPr>
            <p:spPr>
              <a:xfrm flipH="1">
                <a:off x="859630" y="1699945"/>
                <a:ext cx="404942" cy="325065"/>
              </a:xfrm>
              <a:prstGeom prst="rect">
                <a:avLst/>
              </a:prstGeom>
              <a:solidFill>
                <a:srgbClr val="E7E6E6">
                  <a:lumMod val="40000"/>
                  <a:lumOff val="60000"/>
                </a:srgbClr>
              </a:solid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8" name="正方形/長方形 1257">
                <a:extLst>
                  <a:ext uri="{FF2B5EF4-FFF2-40B4-BE49-F238E27FC236}">
                    <a16:creationId xmlns:a16="http://schemas.microsoft.com/office/drawing/2014/main" id="{5061D22E-0AAE-4F69-927F-E4227B654910}"/>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59" name="直線コネクタ 1258">
                <a:extLst>
                  <a:ext uri="{FF2B5EF4-FFF2-40B4-BE49-F238E27FC236}">
                    <a16:creationId xmlns:a16="http://schemas.microsoft.com/office/drawing/2014/main" id="{E8FC09A8-FC22-45AD-AC2B-283B2A15C8B3}"/>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260" name="直線コネクタ 1259">
                <a:extLst>
                  <a:ext uri="{FF2B5EF4-FFF2-40B4-BE49-F238E27FC236}">
                    <a16:creationId xmlns:a16="http://schemas.microsoft.com/office/drawing/2014/main" id="{CFB02DE5-EC7C-4953-8FCC-FA01E3C5FC93}"/>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166" name="グループ化 1165">
              <a:extLst>
                <a:ext uri="{FF2B5EF4-FFF2-40B4-BE49-F238E27FC236}">
                  <a16:creationId xmlns:a16="http://schemas.microsoft.com/office/drawing/2014/main" id="{70C3ADC8-795F-4EC1-AC66-D82F61214161}"/>
                </a:ext>
              </a:extLst>
            </p:cNvPr>
            <p:cNvGrpSpPr/>
            <p:nvPr/>
          </p:nvGrpSpPr>
          <p:grpSpPr>
            <a:xfrm>
              <a:off x="2283884" y="2268069"/>
              <a:ext cx="618401" cy="66332"/>
              <a:chOff x="318527" y="2268069"/>
              <a:chExt cx="618401" cy="66332"/>
            </a:xfrm>
          </p:grpSpPr>
          <p:sp>
            <p:nvSpPr>
              <p:cNvPr id="1253" name="正方形/長方形 1252">
                <a:extLst>
                  <a:ext uri="{FF2B5EF4-FFF2-40B4-BE49-F238E27FC236}">
                    <a16:creationId xmlns:a16="http://schemas.microsoft.com/office/drawing/2014/main" id="{7E9BB450-881E-4F2E-95CB-DC7050A26BC5}"/>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4" name="正方形/長方形 1253">
                <a:extLst>
                  <a:ext uri="{FF2B5EF4-FFF2-40B4-BE49-F238E27FC236}">
                    <a16:creationId xmlns:a16="http://schemas.microsoft.com/office/drawing/2014/main" id="{F95FB4E3-19E2-4C78-A4BF-54EBD7B4982B}"/>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5" name="正方形/長方形 1254">
                <a:extLst>
                  <a:ext uri="{FF2B5EF4-FFF2-40B4-BE49-F238E27FC236}">
                    <a16:creationId xmlns:a16="http://schemas.microsoft.com/office/drawing/2014/main" id="{7A24E524-01E9-4B49-879C-45DBA877D55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6" name="正方形/長方形 1255">
                <a:extLst>
                  <a:ext uri="{FF2B5EF4-FFF2-40B4-BE49-F238E27FC236}">
                    <a16:creationId xmlns:a16="http://schemas.microsoft.com/office/drawing/2014/main" id="{6AF34ECE-B574-4CF7-B3E1-0E8501ADCA70}"/>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7" name="グループ化 1166">
              <a:extLst>
                <a:ext uri="{FF2B5EF4-FFF2-40B4-BE49-F238E27FC236}">
                  <a16:creationId xmlns:a16="http://schemas.microsoft.com/office/drawing/2014/main" id="{C9297A7F-7282-4321-A017-C7BC7E205E24}"/>
                </a:ext>
              </a:extLst>
            </p:cNvPr>
            <p:cNvGrpSpPr/>
            <p:nvPr/>
          </p:nvGrpSpPr>
          <p:grpSpPr>
            <a:xfrm>
              <a:off x="2283884" y="2370149"/>
              <a:ext cx="618401" cy="66332"/>
              <a:chOff x="318527" y="2268069"/>
              <a:chExt cx="618401" cy="66332"/>
            </a:xfrm>
          </p:grpSpPr>
          <p:sp>
            <p:nvSpPr>
              <p:cNvPr id="1249" name="正方形/長方形 1248">
                <a:extLst>
                  <a:ext uri="{FF2B5EF4-FFF2-40B4-BE49-F238E27FC236}">
                    <a16:creationId xmlns:a16="http://schemas.microsoft.com/office/drawing/2014/main" id="{910A5C93-F694-4592-8780-3E2AB5DE8A6A}"/>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0" name="正方形/長方形 1249">
                <a:extLst>
                  <a:ext uri="{FF2B5EF4-FFF2-40B4-BE49-F238E27FC236}">
                    <a16:creationId xmlns:a16="http://schemas.microsoft.com/office/drawing/2014/main" id="{F5C65D18-3523-4D6E-8E91-6A973674139D}"/>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1" name="正方形/長方形 1250">
                <a:extLst>
                  <a:ext uri="{FF2B5EF4-FFF2-40B4-BE49-F238E27FC236}">
                    <a16:creationId xmlns:a16="http://schemas.microsoft.com/office/drawing/2014/main" id="{D810A858-70F6-49A4-8C31-C9DE3E59D028}"/>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52" name="正方形/長方形 1251">
                <a:extLst>
                  <a:ext uri="{FF2B5EF4-FFF2-40B4-BE49-F238E27FC236}">
                    <a16:creationId xmlns:a16="http://schemas.microsoft.com/office/drawing/2014/main" id="{D90BD94F-8F86-4A48-8F4A-9440C5200214}"/>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8" name="グループ化 1167">
              <a:extLst>
                <a:ext uri="{FF2B5EF4-FFF2-40B4-BE49-F238E27FC236}">
                  <a16:creationId xmlns:a16="http://schemas.microsoft.com/office/drawing/2014/main" id="{7AEEBBCC-C9CF-45A1-B1FD-57FFEE04CCE5}"/>
                </a:ext>
              </a:extLst>
            </p:cNvPr>
            <p:cNvGrpSpPr/>
            <p:nvPr/>
          </p:nvGrpSpPr>
          <p:grpSpPr>
            <a:xfrm>
              <a:off x="2283884" y="2474364"/>
              <a:ext cx="618401" cy="66332"/>
              <a:chOff x="318527" y="2268069"/>
              <a:chExt cx="618401" cy="66332"/>
            </a:xfrm>
          </p:grpSpPr>
          <p:sp>
            <p:nvSpPr>
              <p:cNvPr id="1245" name="正方形/長方形 1244">
                <a:extLst>
                  <a:ext uri="{FF2B5EF4-FFF2-40B4-BE49-F238E27FC236}">
                    <a16:creationId xmlns:a16="http://schemas.microsoft.com/office/drawing/2014/main" id="{8757F335-2438-49AC-951E-D48416CFDB1F}"/>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6" name="正方形/長方形 1245">
                <a:extLst>
                  <a:ext uri="{FF2B5EF4-FFF2-40B4-BE49-F238E27FC236}">
                    <a16:creationId xmlns:a16="http://schemas.microsoft.com/office/drawing/2014/main" id="{1FED0BCE-7CC9-4D1C-B9D3-DB0FED1E1078}"/>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7" name="正方形/長方形 1246">
                <a:extLst>
                  <a:ext uri="{FF2B5EF4-FFF2-40B4-BE49-F238E27FC236}">
                    <a16:creationId xmlns:a16="http://schemas.microsoft.com/office/drawing/2014/main" id="{5635D847-2202-41D2-8C95-B783D906E1B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8" name="正方形/長方形 1247">
                <a:extLst>
                  <a:ext uri="{FF2B5EF4-FFF2-40B4-BE49-F238E27FC236}">
                    <a16:creationId xmlns:a16="http://schemas.microsoft.com/office/drawing/2014/main" id="{FCBC8A0E-BF78-46BD-BB78-D5747EC535F5}"/>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69" name="グループ化 1168">
              <a:extLst>
                <a:ext uri="{FF2B5EF4-FFF2-40B4-BE49-F238E27FC236}">
                  <a16:creationId xmlns:a16="http://schemas.microsoft.com/office/drawing/2014/main" id="{5C0764E8-AC4B-4EF1-BF13-BF153DFBD77E}"/>
                </a:ext>
              </a:extLst>
            </p:cNvPr>
            <p:cNvGrpSpPr/>
            <p:nvPr/>
          </p:nvGrpSpPr>
          <p:grpSpPr>
            <a:xfrm>
              <a:off x="2283884" y="2572343"/>
              <a:ext cx="618401" cy="66332"/>
              <a:chOff x="318527" y="2268069"/>
              <a:chExt cx="618401" cy="66332"/>
            </a:xfrm>
          </p:grpSpPr>
          <p:sp>
            <p:nvSpPr>
              <p:cNvPr id="1241" name="正方形/長方形 1240">
                <a:extLst>
                  <a:ext uri="{FF2B5EF4-FFF2-40B4-BE49-F238E27FC236}">
                    <a16:creationId xmlns:a16="http://schemas.microsoft.com/office/drawing/2014/main" id="{30BD057B-6B70-4859-B137-87394D7DA6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2" name="正方形/長方形 1241">
                <a:extLst>
                  <a:ext uri="{FF2B5EF4-FFF2-40B4-BE49-F238E27FC236}">
                    <a16:creationId xmlns:a16="http://schemas.microsoft.com/office/drawing/2014/main" id="{9694C568-EBCD-4920-BEA6-C458E75AD8A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3" name="正方形/長方形 1242">
                <a:extLst>
                  <a:ext uri="{FF2B5EF4-FFF2-40B4-BE49-F238E27FC236}">
                    <a16:creationId xmlns:a16="http://schemas.microsoft.com/office/drawing/2014/main" id="{6C15AD49-DE7B-44BD-9E92-5CD600AD7D69}"/>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44" name="正方形/長方形 1243">
                <a:extLst>
                  <a:ext uri="{FF2B5EF4-FFF2-40B4-BE49-F238E27FC236}">
                    <a16:creationId xmlns:a16="http://schemas.microsoft.com/office/drawing/2014/main" id="{DF17187C-62EC-4628-8D2F-56073B687F8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170" name="グループ化 1169">
              <a:extLst>
                <a:ext uri="{FF2B5EF4-FFF2-40B4-BE49-F238E27FC236}">
                  <a16:creationId xmlns:a16="http://schemas.microsoft.com/office/drawing/2014/main" id="{D54D853C-F339-4B48-8D46-4A1665D25C7F}"/>
                </a:ext>
              </a:extLst>
            </p:cNvPr>
            <p:cNvGrpSpPr/>
            <p:nvPr/>
          </p:nvGrpSpPr>
          <p:grpSpPr>
            <a:xfrm>
              <a:off x="2255417" y="2277630"/>
              <a:ext cx="672489" cy="376925"/>
              <a:chOff x="290060" y="2277630"/>
              <a:chExt cx="672489" cy="376925"/>
            </a:xfrm>
            <a:solidFill>
              <a:srgbClr val="E7E6E6">
                <a:lumMod val="40000"/>
                <a:lumOff val="60000"/>
              </a:srgbClr>
            </a:solidFill>
          </p:grpSpPr>
          <p:grpSp>
            <p:nvGrpSpPr>
              <p:cNvPr id="1173" name="グループ化 1172">
                <a:extLst>
                  <a:ext uri="{FF2B5EF4-FFF2-40B4-BE49-F238E27FC236}">
                    <a16:creationId xmlns:a16="http://schemas.microsoft.com/office/drawing/2014/main" id="{9EB2ABE2-628F-4FEE-9BC2-9E39C2A1EECF}"/>
                  </a:ext>
                </a:extLst>
              </p:cNvPr>
              <p:cNvGrpSpPr/>
              <p:nvPr/>
            </p:nvGrpSpPr>
            <p:grpSpPr>
              <a:xfrm>
                <a:off x="290060" y="2277630"/>
                <a:ext cx="672489" cy="91913"/>
                <a:chOff x="290060" y="2277630"/>
                <a:chExt cx="672489" cy="91913"/>
              </a:xfrm>
              <a:grpFill/>
            </p:grpSpPr>
            <p:grpSp>
              <p:nvGrpSpPr>
                <p:cNvPr id="1225" name="グループ化 1224">
                  <a:extLst>
                    <a:ext uri="{FF2B5EF4-FFF2-40B4-BE49-F238E27FC236}">
                      <a16:creationId xmlns:a16="http://schemas.microsoft.com/office/drawing/2014/main" id="{3F49B18F-6611-4A7E-918C-1482502BEBB7}"/>
                    </a:ext>
                  </a:extLst>
                </p:cNvPr>
                <p:cNvGrpSpPr/>
                <p:nvPr/>
              </p:nvGrpSpPr>
              <p:grpSpPr>
                <a:xfrm>
                  <a:off x="290060" y="2277630"/>
                  <a:ext cx="151810" cy="91913"/>
                  <a:chOff x="6969110" y="3730368"/>
                  <a:chExt cx="667328" cy="86946"/>
                </a:xfrm>
                <a:grpFill/>
              </p:grpSpPr>
              <p:sp>
                <p:nvSpPr>
                  <p:cNvPr id="1238" name="正方形/長方形 1237">
                    <a:extLst>
                      <a:ext uri="{FF2B5EF4-FFF2-40B4-BE49-F238E27FC236}">
                        <a16:creationId xmlns:a16="http://schemas.microsoft.com/office/drawing/2014/main" id="{8B9BF063-61AA-414F-AC5A-5CDD2A13BE3E}"/>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9" name="フリーフォーム 1152">
                    <a:extLst>
                      <a:ext uri="{FF2B5EF4-FFF2-40B4-BE49-F238E27FC236}">
                        <a16:creationId xmlns:a16="http://schemas.microsoft.com/office/drawing/2014/main" id="{00FAB22F-50B3-481E-8CE8-5F6D4E9B65C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40" name="直線コネクタ 1239">
                    <a:extLst>
                      <a:ext uri="{FF2B5EF4-FFF2-40B4-BE49-F238E27FC236}">
                        <a16:creationId xmlns:a16="http://schemas.microsoft.com/office/drawing/2014/main" id="{53F4596D-8B4A-4707-AD5E-CBB46BD4D48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6" name="グループ化 1225">
                  <a:extLst>
                    <a:ext uri="{FF2B5EF4-FFF2-40B4-BE49-F238E27FC236}">
                      <a16:creationId xmlns:a16="http://schemas.microsoft.com/office/drawing/2014/main" id="{8855A1DC-AF7F-495F-8083-D9B7E6BD7F62}"/>
                    </a:ext>
                  </a:extLst>
                </p:cNvPr>
                <p:cNvGrpSpPr/>
                <p:nvPr/>
              </p:nvGrpSpPr>
              <p:grpSpPr>
                <a:xfrm>
                  <a:off x="466227" y="2277630"/>
                  <a:ext cx="151810" cy="91913"/>
                  <a:chOff x="6969110" y="3730368"/>
                  <a:chExt cx="667328" cy="86946"/>
                </a:xfrm>
                <a:grpFill/>
              </p:grpSpPr>
              <p:sp>
                <p:nvSpPr>
                  <p:cNvPr id="1235" name="正方形/長方形 1234">
                    <a:extLst>
                      <a:ext uri="{FF2B5EF4-FFF2-40B4-BE49-F238E27FC236}">
                        <a16:creationId xmlns:a16="http://schemas.microsoft.com/office/drawing/2014/main" id="{2216FBBC-DCAF-45EC-8771-630DFC3080B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6" name="フリーフォーム 1152">
                    <a:extLst>
                      <a:ext uri="{FF2B5EF4-FFF2-40B4-BE49-F238E27FC236}">
                        <a16:creationId xmlns:a16="http://schemas.microsoft.com/office/drawing/2014/main" id="{AAEE7737-5C53-437E-B6B3-A590F455CB5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7" name="直線コネクタ 1236">
                    <a:extLst>
                      <a:ext uri="{FF2B5EF4-FFF2-40B4-BE49-F238E27FC236}">
                        <a16:creationId xmlns:a16="http://schemas.microsoft.com/office/drawing/2014/main" id="{338C2383-F038-4040-8549-3B61E9E6CE0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7" name="グループ化 1226">
                  <a:extLst>
                    <a:ext uri="{FF2B5EF4-FFF2-40B4-BE49-F238E27FC236}">
                      <a16:creationId xmlns:a16="http://schemas.microsoft.com/office/drawing/2014/main" id="{45716D47-9114-4796-AF55-097E8132E88A}"/>
                    </a:ext>
                  </a:extLst>
                </p:cNvPr>
                <p:cNvGrpSpPr/>
                <p:nvPr/>
              </p:nvGrpSpPr>
              <p:grpSpPr>
                <a:xfrm>
                  <a:off x="640927" y="2277630"/>
                  <a:ext cx="151810" cy="91913"/>
                  <a:chOff x="6969110" y="3730368"/>
                  <a:chExt cx="667328" cy="86946"/>
                </a:xfrm>
                <a:grpFill/>
              </p:grpSpPr>
              <p:sp>
                <p:nvSpPr>
                  <p:cNvPr id="1232" name="正方形/長方形 1231">
                    <a:extLst>
                      <a:ext uri="{FF2B5EF4-FFF2-40B4-BE49-F238E27FC236}">
                        <a16:creationId xmlns:a16="http://schemas.microsoft.com/office/drawing/2014/main" id="{ABFAA415-465D-4C50-B81D-FD50C39226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3" name="フリーフォーム 1152">
                    <a:extLst>
                      <a:ext uri="{FF2B5EF4-FFF2-40B4-BE49-F238E27FC236}">
                        <a16:creationId xmlns:a16="http://schemas.microsoft.com/office/drawing/2014/main" id="{D26892E8-4983-4317-83DE-ABDCA4BB1A3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4" name="直線コネクタ 1233">
                    <a:extLst>
                      <a:ext uri="{FF2B5EF4-FFF2-40B4-BE49-F238E27FC236}">
                        <a16:creationId xmlns:a16="http://schemas.microsoft.com/office/drawing/2014/main" id="{2E4D90C7-BCDB-4AA6-AE75-F768031D320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8" name="グループ化 1227">
                  <a:extLst>
                    <a:ext uri="{FF2B5EF4-FFF2-40B4-BE49-F238E27FC236}">
                      <a16:creationId xmlns:a16="http://schemas.microsoft.com/office/drawing/2014/main" id="{160E7CBE-2D69-4372-9071-F424EF34957F}"/>
                    </a:ext>
                  </a:extLst>
                </p:cNvPr>
                <p:cNvGrpSpPr/>
                <p:nvPr/>
              </p:nvGrpSpPr>
              <p:grpSpPr>
                <a:xfrm>
                  <a:off x="810739" y="2277630"/>
                  <a:ext cx="151810" cy="91913"/>
                  <a:chOff x="6969110" y="3730368"/>
                  <a:chExt cx="667328" cy="86946"/>
                </a:xfrm>
                <a:grpFill/>
              </p:grpSpPr>
              <p:sp>
                <p:nvSpPr>
                  <p:cNvPr id="1229" name="正方形/長方形 1228">
                    <a:extLst>
                      <a:ext uri="{FF2B5EF4-FFF2-40B4-BE49-F238E27FC236}">
                        <a16:creationId xmlns:a16="http://schemas.microsoft.com/office/drawing/2014/main" id="{0276BFD6-A1E5-40C1-A122-72CCDF0055E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30" name="フリーフォーム 1152">
                    <a:extLst>
                      <a:ext uri="{FF2B5EF4-FFF2-40B4-BE49-F238E27FC236}">
                        <a16:creationId xmlns:a16="http://schemas.microsoft.com/office/drawing/2014/main" id="{513EE6B6-A73E-4E47-AB9A-45E885FFBE0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31" name="直線コネクタ 1230">
                    <a:extLst>
                      <a:ext uri="{FF2B5EF4-FFF2-40B4-BE49-F238E27FC236}">
                        <a16:creationId xmlns:a16="http://schemas.microsoft.com/office/drawing/2014/main" id="{8850CF17-3E9D-42E5-AE8F-58BD60DD923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4" name="グループ化 1173">
                <a:extLst>
                  <a:ext uri="{FF2B5EF4-FFF2-40B4-BE49-F238E27FC236}">
                    <a16:creationId xmlns:a16="http://schemas.microsoft.com/office/drawing/2014/main" id="{271A7F90-34BD-4BA1-942A-F06982B2E597}"/>
                  </a:ext>
                </a:extLst>
              </p:cNvPr>
              <p:cNvGrpSpPr/>
              <p:nvPr/>
            </p:nvGrpSpPr>
            <p:grpSpPr>
              <a:xfrm>
                <a:off x="290060" y="2372599"/>
                <a:ext cx="672489" cy="91913"/>
                <a:chOff x="290060" y="2277630"/>
                <a:chExt cx="672489" cy="91913"/>
              </a:xfrm>
              <a:grpFill/>
            </p:grpSpPr>
            <p:grpSp>
              <p:nvGrpSpPr>
                <p:cNvPr id="1209" name="グループ化 1208">
                  <a:extLst>
                    <a:ext uri="{FF2B5EF4-FFF2-40B4-BE49-F238E27FC236}">
                      <a16:creationId xmlns:a16="http://schemas.microsoft.com/office/drawing/2014/main" id="{33437136-968E-4D8E-8D7A-519BD4B51D77}"/>
                    </a:ext>
                  </a:extLst>
                </p:cNvPr>
                <p:cNvGrpSpPr/>
                <p:nvPr/>
              </p:nvGrpSpPr>
              <p:grpSpPr>
                <a:xfrm>
                  <a:off x="290060" y="2277630"/>
                  <a:ext cx="151810" cy="91913"/>
                  <a:chOff x="6969110" y="3730368"/>
                  <a:chExt cx="667328" cy="86946"/>
                </a:xfrm>
                <a:grpFill/>
              </p:grpSpPr>
              <p:sp>
                <p:nvSpPr>
                  <p:cNvPr id="1222" name="正方形/長方形 1221">
                    <a:extLst>
                      <a:ext uri="{FF2B5EF4-FFF2-40B4-BE49-F238E27FC236}">
                        <a16:creationId xmlns:a16="http://schemas.microsoft.com/office/drawing/2014/main" id="{5A4C1D15-F255-4698-A875-B404B9581F4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23" name="フリーフォーム 1152">
                    <a:extLst>
                      <a:ext uri="{FF2B5EF4-FFF2-40B4-BE49-F238E27FC236}">
                        <a16:creationId xmlns:a16="http://schemas.microsoft.com/office/drawing/2014/main" id="{EAFEEAA6-BCDF-44C9-86DA-D358252BC7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24" name="直線コネクタ 1223">
                    <a:extLst>
                      <a:ext uri="{FF2B5EF4-FFF2-40B4-BE49-F238E27FC236}">
                        <a16:creationId xmlns:a16="http://schemas.microsoft.com/office/drawing/2014/main" id="{03CFED72-E1F1-4488-BCB0-4BBFFC7C9633}"/>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0" name="グループ化 1209">
                  <a:extLst>
                    <a:ext uri="{FF2B5EF4-FFF2-40B4-BE49-F238E27FC236}">
                      <a16:creationId xmlns:a16="http://schemas.microsoft.com/office/drawing/2014/main" id="{9A3FB7F0-BD22-4F70-AA09-C9AEADA4F119}"/>
                    </a:ext>
                  </a:extLst>
                </p:cNvPr>
                <p:cNvGrpSpPr/>
                <p:nvPr/>
              </p:nvGrpSpPr>
              <p:grpSpPr>
                <a:xfrm>
                  <a:off x="466227" y="2277630"/>
                  <a:ext cx="151810" cy="91913"/>
                  <a:chOff x="6969110" y="3730368"/>
                  <a:chExt cx="667328" cy="86946"/>
                </a:xfrm>
                <a:grpFill/>
              </p:grpSpPr>
              <p:sp>
                <p:nvSpPr>
                  <p:cNvPr id="1219" name="正方形/長方形 1218">
                    <a:extLst>
                      <a:ext uri="{FF2B5EF4-FFF2-40B4-BE49-F238E27FC236}">
                        <a16:creationId xmlns:a16="http://schemas.microsoft.com/office/drawing/2014/main" id="{AE00B190-EE45-4461-8FC3-6E5AF1A1FF3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20" name="フリーフォーム 1152">
                    <a:extLst>
                      <a:ext uri="{FF2B5EF4-FFF2-40B4-BE49-F238E27FC236}">
                        <a16:creationId xmlns:a16="http://schemas.microsoft.com/office/drawing/2014/main" id="{E460F132-11CB-41DF-9C18-B54993BE8F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21" name="直線コネクタ 1220">
                    <a:extLst>
                      <a:ext uri="{FF2B5EF4-FFF2-40B4-BE49-F238E27FC236}">
                        <a16:creationId xmlns:a16="http://schemas.microsoft.com/office/drawing/2014/main" id="{37CFCF18-B1C3-418A-B6D0-4AC538072A7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1" name="グループ化 1210">
                  <a:extLst>
                    <a:ext uri="{FF2B5EF4-FFF2-40B4-BE49-F238E27FC236}">
                      <a16:creationId xmlns:a16="http://schemas.microsoft.com/office/drawing/2014/main" id="{0CBDC4FE-B6EF-4664-BB62-AA5B3A484DF8}"/>
                    </a:ext>
                  </a:extLst>
                </p:cNvPr>
                <p:cNvGrpSpPr/>
                <p:nvPr/>
              </p:nvGrpSpPr>
              <p:grpSpPr>
                <a:xfrm>
                  <a:off x="640927" y="2277630"/>
                  <a:ext cx="151810" cy="91913"/>
                  <a:chOff x="6969110" y="3730368"/>
                  <a:chExt cx="667328" cy="86946"/>
                </a:xfrm>
                <a:grpFill/>
              </p:grpSpPr>
              <p:sp>
                <p:nvSpPr>
                  <p:cNvPr id="1216" name="正方形/長方形 1215">
                    <a:extLst>
                      <a:ext uri="{FF2B5EF4-FFF2-40B4-BE49-F238E27FC236}">
                        <a16:creationId xmlns:a16="http://schemas.microsoft.com/office/drawing/2014/main" id="{4D9B6368-0362-489C-9091-3002A8AB002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17" name="フリーフォーム 1152">
                    <a:extLst>
                      <a:ext uri="{FF2B5EF4-FFF2-40B4-BE49-F238E27FC236}">
                        <a16:creationId xmlns:a16="http://schemas.microsoft.com/office/drawing/2014/main" id="{0547F8AE-C61B-4706-BA81-630D23CCD94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18" name="直線コネクタ 1217">
                    <a:extLst>
                      <a:ext uri="{FF2B5EF4-FFF2-40B4-BE49-F238E27FC236}">
                        <a16:creationId xmlns:a16="http://schemas.microsoft.com/office/drawing/2014/main" id="{F4BD6736-7FC2-4270-8FA1-30549EB6098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2" name="グループ化 1211">
                  <a:extLst>
                    <a:ext uri="{FF2B5EF4-FFF2-40B4-BE49-F238E27FC236}">
                      <a16:creationId xmlns:a16="http://schemas.microsoft.com/office/drawing/2014/main" id="{5E45D2E3-9D7D-470B-B71D-6F48D17DFD04}"/>
                    </a:ext>
                  </a:extLst>
                </p:cNvPr>
                <p:cNvGrpSpPr/>
                <p:nvPr/>
              </p:nvGrpSpPr>
              <p:grpSpPr>
                <a:xfrm>
                  <a:off x="810739" y="2277630"/>
                  <a:ext cx="151810" cy="91913"/>
                  <a:chOff x="6969110" y="3730368"/>
                  <a:chExt cx="667328" cy="86946"/>
                </a:xfrm>
                <a:grpFill/>
              </p:grpSpPr>
              <p:sp>
                <p:nvSpPr>
                  <p:cNvPr id="1213" name="正方形/長方形 1212">
                    <a:extLst>
                      <a:ext uri="{FF2B5EF4-FFF2-40B4-BE49-F238E27FC236}">
                        <a16:creationId xmlns:a16="http://schemas.microsoft.com/office/drawing/2014/main" id="{C47FB91A-F5FC-4121-A165-1AE198C4FA6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14" name="フリーフォーム 1152">
                    <a:extLst>
                      <a:ext uri="{FF2B5EF4-FFF2-40B4-BE49-F238E27FC236}">
                        <a16:creationId xmlns:a16="http://schemas.microsoft.com/office/drawing/2014/main" id="{FFD9D608-BD37-4C0D-81BF-1129E6C911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15" name="直線コネクタ 1214">
                    <a:extLst>
                      <a:ext uri="{FF2B5EF4-FFF2-40B4-BE49-F238E27FC236}">
                        <a16:creationId xmlns:a16="http://schemas.microsoft.com/office/drawing/2014/main" id="{A2A5A29F-2FCF-4A3D-8173-70DA691061F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5" name="グループ化 1174">
                <a:extLst>
                  <a:ext uri="{FF2B5EF4-FFF2-40B4-BE49-F238E27FC236}">
                    <a16:creationId xmlns:a16="http://schemas.microsoft.com/office/drawing/2014/main" id="{42136BCE-1AB3-4C94-8D3B-E3CDB4B925A5}"/>
                  </a:ext>
                </a:extLst>
              </p:cNvPr>
              <p:cNvGrpSpPr/>
              <p:nvPr/>
            </p:nvGrpSpPr>
            <p:grpSpPr>
              <a:xfrm>
                <a:off x="290060" y="2468292"/>
                <a:ext cx="672489" cy="91913"/>
                <a:chOff x="290060" y="2277630"/>
                <a:chExt cx="672489" cy="91913"/>
              </a:xfrm>
              <a:grpFill/>
            </p:grpSpPr>
            <p:grpSp>
              <p:nvGrpSpPr>
                <p:cNvPr id="1193" name="グループ化 1192">
                  <a:extLst>
                    <a:ext uri="{FF2B5EF4-FFF2-40B4-BE49-F238E27FC236}">
                      <a16:creationId xmlns:a16="http://schemas.microsoft.com/office/drawing/2014/main" id="{58A49B07-FAC0-4C36-9EDA-7B9A25DD87F4}"/>
                    </a:ext>
                  </a:extLst>
                </p:cNvPr>
                <p:cNvGrpSpPr/>
                <p:nvPr/>
              </p:nvGrpSpPr>
              <p:grpSpPr>
                <a:xfrm>
                  <a:off x="290060" y="2277630"/>
                  <a:ext cx="151810" cy="91913"/>
                  <a:chOff x="6969110" y="3730368"/>
                  <a:chExt cx="667328" cy="86946"/>
                </a:xfrm>
                <a:grpFill/>
              </p:grpSpPr>
              <p:sp>
                <p:nvSpPr>
                  <p:cNvPr id="1206" name="正方形/長方形 1205">
                    <a:extLst>
                      <a:ext uri="{FF2B5EF4-FFF2-40B4-BE49-F238E27FC236}">
                        <a16:creationId xmlns:a16="http://schemas.microsoft.com/office/drawing/2014/main" id="{98AF2AD5-ED22-476D-A541-A1B4640D5F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7" name="フリーフォーム 1152">
                    <a:extLst>
                      <a:ext uri="{FF2B5EF4-FFF2-40B4-BE49-F238E27FC236}">
                        <a16:creationId xmlns:a16="http://schemas.microsoft.com/office/drawing/2014/main" id="{65A9B6A0-5601-46C4-B3D4-F1E6DBC15C4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8" name="直線コネクタ 1207">
                    <a:extLst>
                      <a:ext uri="{FF2B5EF4-FFF2-40B4-BE49-F238E27FC236}">
                        <a16:creationId xmlns:a16="http://schemas.microsoft.com/office/drawing/2014/main" id="{901E46C8-F498-4D4C-BC29-A33D652536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4" name="グループ化 1193">
                  <a:extLst>
                    <a:ext uri="{FF2B5EF4-FFF2-40B4-BE49-F238E27FC236}">
                      <a16:creationId xmlns:a16="http://schemas.microsoft.com/office/drawing/2014/main" id="{224B1B23-9F80-4A56-9C97-C25A2A9DB732}"/>
                    </a:ext>
                  </a:extLst>
                </p:cNvPr>
                <p:cNvGrpSpPr/>
                <p:nvPr/>
              </p:nvGrpSpPr>
              <p:grpSpPr>
                <a:xfrm>
                  <a:off x="466227" y="2277630"/>
                  <a:ext cx="151810" cy="91913"/>
                  <a:chOff x="6969110" y="3730368"/>
                  <a:chExt cx="667328" cy="86946"/>
                </a:xfrm>
                <a:grpFill/>
              </p:grpSpPr>
              <p:sp>
                <p:nvSpPr>
                  <p:cNvPr id="1203" name="正方形/長方形 1202">
                    <a:extLst>
                      <a:ext uri="{FF2B5EF4-FFF2-40B4-BE49-F238E27FC236}">
                        <a16:creationId xmlns:a16="http://schemas.microsoft.com/office/drawing/2014/main" id="{55D74798-C21C-4C27-BB29-02D57E03C67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4" name="フリーフォーム 1152">
                    <a:extLst>
                      <a:ext uri="{FF2B5EF4-FFF2-40B4-BE49-F238E27FC236}">
                        <a16:creationId xmlns:a16="http://schemas.microsoft.com/office/drawing/2014/main" id="{49E97952-2691-4B6B-9690-31DC519202F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5" name="直線コネクタ 1204">
                    <a:extLst>
                      <a:ext uri="{FF2B5EF4-FFF2-40B4-BE49-F238E27FC236}">
                        <a16:creationId xmlns:a16="http://schemas.microsoft.com/office/drawing/2014/main" id="{DD0FA653-953D-4856-8349-0BF2E5B977B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5" name="グループ化 1194">
                  <a:extLst>
                    <a:ext uri="{FF2B5EF4-FFF2-40B4-BE49-F238E27FC236}">
                      <a16:creationId xmlns:a16="http://schemas.microsoft.com/office/drawing/2014/main" id="{FBEECF4F-3614-42CE-8832-8AD1B1D00E0C}"/>
                    </a:ext>
                  </a:extLst>
                </p:cNvPr>
                <p:cNvGrpSpPr/>
                <p:nvPr/>
              </p:nvGrpSpPr>
              <p:grpSpPr>
                <a:xfrm>
                  <a:off x="640927" y="2277630"/>
                  <a:ext cx="151810" cy="91913"/>
                  <a:chOff x="6969110" y="3730368"/>
                  <a:chExt cx="667328" cy="86946"/>
                </a:xfrm>
                <a:grpFill/>
              </p:grpSpPr>
              <p:sp>
                <p:nvSpPr>
                  <p:cNvPr id="1200" name="正方形/長方形 1199">
                    <a:extLst>
                      <a:ext uri="{FF2B5EF4-FFF2-40B4-BE49-F238E27FC236}">
                        <a16:creationId xmlns:a16="http://schemas.microsoft.com/office/drawing/2014/main" id="{6C432F3C-3349-45F0-8BB3-2B7ABAE9270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01" name="フリーフォーム 1152">
                    <a:extLst>
                      <a:ext uri="{FF2B5EF4-FFF2-40B4-BE49-F238E27FC236}">
                        <a16:creationId xmlns:a16="http://schemas.microsoft.com/office/drawing/2014/main" id="{32B30861-AB9B-48B9-A697-DE9B4ABF65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02" name="直線コネクタ 1201">
                    <a:extLst>
                      <a:ext uri="{FF2B5EF4-FFF2-40B4-BE49-F238E27FC236}">
                        <a16:creationId xmlns:a16="http://schemas.microsoft.com/office/drawing/2014/main" id="{5C909EA7-3FA2-43AD-939F-531ACA356D15}"/>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6" name="グループ化 1195">
                  <a:extLst>
                    <a:ext uri="{FF2B5EF4-FFF2-40B4-BE49-F238E27FC236}">
                      <a16:creationId xmlns:a16="http://schemas.microsoft.com/office/drawing/2014/main" id="{7E5AE8E8-5D6B-4D1E-89AB-434543211D27}"/>
                    </a:ext>
                  </a:extLst>
                </p:cNvPr>
                <p:cNvGrpSpPr/>
                <p:nvPr/>
              </p:nvGrpSpPr>
              <p:grpSpPr>
                <a:xfrm>
                  <a:off x="810739" y="2277630"/>
                  <a:ext cx="151810" cy="91913"/>
                  <a:chOff x="6969110" y="3730368"/>
                  <a:chExt cx="667328" cy="86946"/>
                </a:xfrm>
                <a:grpFill/>
              </p:grpSpPr>
              <p:sp>
                <p:nvSpPr>
                  <p:cNvPr id="1197" name="正方形/長方形 1196">
                    <a:extLst>
                      <a:ext uri="{FF2B5EF4-FFF2-40B4-BE49-F238E27FC236}">
                        <a16:creationId xmlns:a16="http://schemas.microsoft.com/office/drawing/2014/main" id="{D9124AF6-31FD-42C6-AD1F-62E543237BB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98" name="フリーフォーム 1152">
                    <a:extLst>
                      <a:ext uri="{FF2B5EF4-FFF2-40B4-BE49-F238E27FC236}">
                        <a16:creationId xmlns:a16="http://schemas.microsoft.com/office/drawing/2014/main" id="{FFD9C3F5-0D91-43D7-B079-2BF67096E65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99" name="直線コネクタ 1198">
                    <a:extLst>
                      <a:ext uri="{FF2B5EF4-FFF2-40B4-BE49-F238E27FC236}">
                        <a16:creationId xmlns:a16="http://schemas.microsoft.com/office/drawing/2014/main" id="{188B25C1-FF28-47BC-96BC-9C1C53FE30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6" name="グループ化 1175">
                <a:extLst>
                  <a:ext uri="{FF2B5EF4-FFF2-40B4-BE49-F238E27FC236}">
                    <a16:creationId xmlns:a16="http://schemas.microsoft.com/office/drawing/2014/main" id="{95354972-E534-4E6A-955F-81B40E13129F}"/>
                  </a:ext>
                </a:extLst>
              </p:cNvPr>
              <p:cNvGrpSpPr/>
              <p:nvPr/>
            </p:nvGrpSpPr>
            <p:grpSpPr>
              <a:xfrm>
                <a:off x="290060" y="2562642"/>
                <a:ext cx="672489" cy="91913"/>
                <a:chOff x="290060" y="2277630"/>
                <a:chExt cx="672489" cy="91913"/>
              </a:xfrm>
              <a:grpFill/>
            </p:grpSpPr>
            <p:grpSp>
              <p:nvGrpSpPr>
                <p:cNvPr id="1177" name="グループ化 1176">
                  <a:extLst>
                    <a:ext uri="{FF2B5EF4-FFF2-40B4-BE49-F238E27FC236}">
                      <a16:creationId xmlns:a16="http://schemas.microsoft.com/office/drawing/2014/main" id="{509A4CCD-6165-4141-8307-B6302A42E7B6}"/>
                    </a:ext>
                  </a:extLst>
                </p:cNvPr>
                <p:cNvGrpSpPr/>
                <p:nvPr/>
              </p:nvGrpSpPr>
              <p:grpSpPr>
                <a:xfrm>
                  <a:off x="290060" y="2277630"/>
                  <a:ext cx="151810" cy="91913"/>
                  <a:chOff x="6969110" y="3730368"/>
                  <a:chExt cx="667328" cy="86946"/>
                </a:xfrm>
                <a:grpFill/>
              </p:grpSpPr>
              <p:sp>
                <p:nvSpPr>
                  <p:cNvPr id="1190" name="正方形/長方形 1189">
                    <a:extLst>
                      <a:ext uri="{FF2B5EF4-FFF2-40B4-BE49-F238E27FC236}">
                        <a16:creationId xmlns:a16="http://schemas.microsoft.com/office/drawing/2014/main" id="{6E1F96F7-0277-4B7F-9DE2-61D4E1BB4FE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91" name="フリーフォーム 1152">
                    <a:extLst>
                      <a:ext uri="{FF2B5EF4-FFF2-40B4-BE49-F238E27FC236}">
                        <a16:creationId xmlns:a16="http://schemas.microsoft.com/office/drawing/2014/main" id="{727D42A9-F047-414C-8114-0929248BAB6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92" name="直線コネクタ 1191">
                    <a:extLst>
                      <a:ext uri="{FF2B5EF4-FFF2-40B4-BE49-F238E27FC236}">
                        <a16:creationId xmlns:a16="http://schemas.microsoft.com/office/drawing/2014/main" id="{3B6BD774-1063-4AAC-89F0-A2B43AF2C84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8" name="グループ化 1177">
                  <a:extLst>
                    <a:ext uri="{FF2B5EF4-FFF2-40B4-BE49-F238E27FC236}">
                      <a16:creationId xmlns:a16="http://schemas.microsoft.com/office/drawing/2014/main" id="{EE06263A-D218-4B8D-8FEB-850C0FED91EF}"/>
                    </a:ext>
                  </a:extLst>
                </p:cNvPr>
                <p:cNvGrpSpPr/>
                <p:nvPr/>
              </p:nvGrpSpPr>
              <p:grpSpPr>
                <a:xfrm>
                  <a:off x="466227" y="2277630"/>
                  <a:ext cx="151810" cy="91913"/>
                  <a:chOff x="6969110" y="3730368"/>
                  <a:chExt cx="667328" cy="86946"/>
                </a:xfrm>
                <a:grpFill/>
              </p:grpSpPr>
              <p:sp>
                <p:nvSpPr>
                  <p:cNvPr id="1187" name="正方形/長方形 1186">
                    <a:extLst>
                      <a:ext uri="{FF2B5EF4-FFF2-40B4-BE49-F238E27FC236}">
                        <a16:creationId xmlns:a16="http://schemas.microsoft.com/office/drawing/2014/main" id="{33E35167-934C-4448-845B-6574A12B81C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8" name="フリーフォーム 1152">
                    <a:extLst>
                      <a:ext uri="{FF2B5EF4-FFF2-40B4-BE49-F238E27FC236}">
                        <a16:creationId xmlns:a16="http://schemas.microsoft.com/office/drawing/2014/main" id="{1DF9883B-A34A-4BE9-93CE-2DBC7329C63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9" name="直線コネクタ 1188">
                    <a:extLst>
                      <a:ext uri="{FF2B5EF4-FFF2-40B4-BE49-F238E27FC236}">
                        <a16:creationId xmlns:a16="http://schemas.microsoft.com/office/drawing/2014/main" id="{E45A67F1-789E-491E-8205-3F56AD2B495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9" name="グループ化 1178">
                  <a:extLst>
                    <a:ext uri="{FF2B5EF4-FFF2-40B4-BE49-F238E27FC236}">
                      <a16:creationId xmlns:a16="http://schemas.microsoft.com/office/drawing/2014/main" id="{0A0AF507-9051-4CE0-A501-BCD0E9CEC6A4}"/>
                    </a:ext>
                  </a:extLst>
                </p:cNvPr>
                <p:cNvGrpSpPr/>
                <p:nvPr/>
              </p:nvGrpSpPr>
              <p:grpSpPr>
                <a:xfrm>
                  <a:off x="640927" y="2277630"/>
                  <a:ext cx="151810" cy="91913"/>
                  <a:chOff x="6969110" y="3730368"/>
                  <a:chExt cx="667328" cy="86946"/>
                </a:xfrm>
                <a:grpFill/>
              </p:grpSpPr>
              <p:sp>
                <p:nvSpPr>
                  <p:cNvPr id="1184" name="正方形/長方形 1183">
                    <a:extLst>
                      <a:ext uri="{FF2B5EF4-FFF2-40B4-BE49-F238E27FC236}">
                        <a16:creationId xmlns:a16="http://schemas.microsoft.com/office/drawing/2014/main" id="{D60085E3-9917-4856-8307-6732063E848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5" name="フリーフォーム 1152">
                    <a:extLst>
                      <a:ext uri="{FF2B5EF4-FFF2-40B4-BE49-F238E27FC236}">
                        <a16:creationId xmlns:a16="http://schemas.microsoft.com/office/drawing/2014/main" id="{1E21AD25-F130-4EB3-A6B6-DCA6C643837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6" name="直線コネクタ 1185">
                    <a:extLst>
                      <a:ext uri="{FF2B5EF4-FFF2-40B4-BE49-F238E27FC236}">
                        <a16:creationId xmlns:a16="http://schemas.microsoft.com/office/drawing/2014/main" id="{F83C99F6-6AD5-47C2-99F7-0415CBFD19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80" name="グループ化 1179">
                  <a:extLst>
                    <a:ext uri="{FF2B5EF4-FFF2-40B4-BE49-F238E27FC236}">
                      <a16:creationId xmlns:a16="http://schemas.microsoft.com/office/drawing/2014/main" id="{137BACC1-23AA-4A14-8878-B0E999C2FC76}"/>
                    </a:ext>
                  </a:extLst>
                </p:cNvPr>
                <p:cNvGrpSpPr/>
                <p:nvPr/>
              </p:nvGrpSpPr>
              <p:grpSpPr>
                <a:xfrm>
                  <a:off x="810739" y="2277630"/>
                  <a:ext cx="151810" cy="91913"/>
                  <a:chOff x="6969110" y="3730368"/>
                  <a:chExt cx="667328" cy="86946"/>
                </a:xfrm>
                <a:grpFill/>
              </p:grpSpPr>
              <p:sp>
                <p:nvSpPr>
                  <p:cNvPr id="1181" name="正方形/長方形 1180">
                    <a:extLst>
                      <a:ext uri="{FF2B5EF4-FFF2-40B4-BE49-F238E27FC236}">
                        <a16:creationId xmlns:a16="http://schemas.microsoft.com/office/drawing/2014/main" id="{EAE4EE0F-887B-46A7-A14F-1C1D2448C95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182" name="フリーフォーム 1152">
                    <a:extLst>
                      <a:ext uri="{FF2B5EF4-FFF2-40B4-BE49-F238E27FC236}">
                        <a16:creationId xmlns:a16="http://schemas.microsoft.com/office/drawing/2014/main" id="{01D5C339-47DD-46D1-9424-6442BFFBFE6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83" name="直線コネクタ 1182">
                    <a:extLst>
                      <a:ext uri="{FF2B5EF4-FFF2-40B4-BE49-F238E27FC236}">
                        <a16:creationId xmlns:a16="http://schemas.microsoft.com/office/drawing/2014/main" id="{C03819BD-9069-4CA3-8153-F7FA4ED5457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171" name="フリーフォーム: 図形 597">
              <a:extLst>
                <a:ext uri="{FF2B5EF4-FFF2-40B4-BE49-F238E27FC236}">
                  <a16:creationId xmlns:a16="http://schemas.microsoft.com/office/drawing/2014/main" id="{157FDB30-F75D-43A5-A7E2-085775A79692}"/>
                </a:ext>
              </a:extLst>
            </p:cNvPr>
            <p:cNvSpPr/>
            <p:nvPr/>
          </p:nvSpPr>
          <p:spPr>
            <a:xfrm>
              <a:off x="2764700"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solidFill>
              <a:srgbClr val="E7E6E6">
                <a:lumMod val="60000"/>
                <a:lumOff val="40000"/>
              </a:srgbClr>
            </a:solid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172" name="直線コネクタ 1171">
              <a:extLst>
                <a:ext uri="{FF2B5EF4-FFF2-40B4-BE49-F238E27FC236}">
                  <a16:creationId xmlns:a16="http://schemas.microsoft.com/office/drawing/2014/main" id="{339E8D88-9CC3-424B-9601-6DBF04A19688}"/>
                </a:ext>
              </a:extLst>
            </p:cNvPr>
            <p:cNvCxnSpPr>
              <a:stCxn id="1171" idx="2"/>
            </p:cNvCxnSpPr>
            <p:nvPr/>
          </p:nvCxnSpPr>
          <p:spPr>
            <a:xfrm>
              <a:off x="2927906"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261" name="グループ化 1260">
            <a:extLst>
              <a:ext uri="{FF2B5EF4-FFF2-40B4-BE49-F238E27FC236}">
                <a16:creationId xmlns:a16="http://schemas.microsoft.com/office/drawing/2014/main" id="{D0A0A88B-F58D-49FE-ACE3-6294B8B45B2E}"/>
              </a:ext>
            </a:extLst>
          </p:cNvPr>
          <p:cNvGrpSpPr/>
          <p:nvPr/>
        </p:nvGrpSpPr>
        <p:grpSpPr>
          <a:xfrm>
            <a:off x="5951103" y="2313200"/>
            <a:ext cx="587355" cy="471751"/>
            <a:chOff x="3014008" y="2016324"/>
            <a:chExt cx="794630" cy="638231"/>
          </a:xfrm>
        </p:grpSpPr>
        <p:sp>
          <p:nvSpPr>
            <p:cNvPr id="1262" name="フリーフォーム 1135">
              <a:extLst>
                <a:ext uri="{FF2B5EF4-FFF2-40B4-BE49-F238E27FC236}">
                  <a16:creationId xmlns:a16="http://schemas.microsoft.com/office/drawing/2014/main" id="{0329AF25-9D56-42FE-87A0-05F4FCE3AC61}"/>
                </a:ext>
              </a:extLst>
            </p:cNvPr>
            <p:cNvSpPr/>
            <p:nvPr/>
          </p:nvSpPr>
          <p:spPr>
            <a:xfrm>
              <a:off x="3029522"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63" name="正方形/長方形 321">
              <a:extLst>
                <a:ext uri="{FF2B5EF4-FFF2-40B4-BE49-F238E27FC236}">
                  <a16:creationId xmlns:a16="http://schemas.microsoft.com/office/drawing/2014/main" id="{E165DFC6-9F1A-43CF-98E5-A194E15CEB0C}"/>
                </a:ext>
              </a:extLst>
            </p:cNvPr>
            <p:cNvSpPr/>
            <p:nvPr/>
          </p:nvSpPr>
          <p:spPr>
            <a:xfrm>
              <a:off x="3029522"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64" name="フリーフォーム 1137">
              <a:extLst>
                <a:ext uri="{FF2B5EF4-FFF2-40B4-BE49-F238E27FC236}">
                  <a16:creationId xmlns:a16="http://schemas.microsoft.com/office/drawing/2014/main" id="{253877F8-FAD5-4488-BCAA-1678AC50C11E}"/>
                </a:ext>
              </a:extLst>
            </p:cNvPr>
            <p:cNvSpPr/>
            <p:nvPr/>
          </p:nvSpPr>
          <p:spPr>
            <a:xfrm>
              <a:off x="3705157"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265" name="グループ化 1264">
              <a:extLst>
                <a:ext uri="{FF2B5EF4-FFF2-40B4-BE49-F238E27FC236}">
                  <a16:creationId xmlns:a16="http://schemas.microsoft.com/office/drawing/2014/main" id="{8A32AE3E-00A7-45C3-B30D-02ACBB45885F}"/>
                </a:ext>
              </a:extLst>
            </p:cNvPr>
            <p:cNvGrpSpPr/>
            <p:nvPr/>
          </p:nvGrpSpPr>
          <p:grpSpPr>
            <a:xfrm>
              <a:off x="3042475" y="2268069"/>
              <a:ext cx="618401" cy="66332"/>
              <a:chOff x="318527" y="2268069"/>
              <a:chExt cx="618401" cy="66332"/>
            </a:xfrm>
          </p:grpSpPr>
          <p:sp>
            <p:nvSpPr>
              <p:cNvPr id="1352" name="正方形/長方形 1351">
                <a:extLst>
                  <a:ext uri="{FF2B5EF4-FFF2-40B4-BE49-F238E27FC236}">
                    <a16:creationId xmlns:a16="http://schemas.microsoft.com/office/drawing/2014/main" id="{2355B892-6F92-47E4-8FF9-682E0570F3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3" name="正方形/長方形 1352">
                <a:extLst>
                  <a:ext uri="{FF2B5EF4-FFF2-40B4-BE49-F238E27FC236}">
                    <a16:creationId xmlns:a16="http://schemas.microsoft.com/office/drawing/2014/main" id="{5B4012A3-9F39-45B7-95C7-B93DC04D56B6}"/>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4" name="正方形/長方形 1353">
                <a:extLst>
                  <a:ext uri="{FF2B5EF4-FFF2-40B4-BE49-F238E27FC236}">
                    <a16:creationId xmlns:a16="http://schemas.microsoft.com/office/drawing/2014/main" id="{4692E998-9103-4B03-B632-3E33113AD133}"/>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5" name="正方形/長方形 1354">
                <a:extLst>
                  <a:ext uri="{FF2B5EF4-FFF2-40B4-BE49-F238E27FC236}">
                    <a16:creationId xmlns:a16="http://schemas.microsoft.com/office/drawing/2014/main" id="{19CAC2F5-F35E-40E2-956C-E81BDE5C825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6" name="グループ化 1265">
              <a:extLst>
                <a:ext uri="{FF2B5EF4-FFF2-40B4-BE49-F238E27FC236}">
                  <a16:creationId xmlns:a16="http://schemas.microsoft.com/office/drawing/2014/main" id="{3C524FF2-1769-4C6B-A77A-B5D8AB4DB33D}"/>
                </a:ext>
              </a:extLst>
            </p:cNvPr>
            <p:cNvGrpSpPr/>
            <p:nvPr/>
          </p:nvGrpSpPr>
          <p:grpSpPr>
            <a:xfrm>
              <a:off x="3042475" y="2370149"/>
              <a:ext cx="618401" cy="66332"/>
              <a:chOff x="318527" y="2268069"/>
              <a:chExt cx="618401" cy="66332"/>
            </a:xfrm>
          </p:grpSpPr>
          <p:sp>
            <p:nvSpPr>
              <p:cNvPr id="1348" name="正方形/長方形 1347">
                <a:extLst>
                  <a:ext uri="{FF2B5EF4-FFF2-40B4-BE49-F238E27FC236}">
                    <a16:creationId xmlns:a16="http://schemas.microsoft.com/office/drawing/2014/main" id="{E1994751-49BA-4BF9-AFBC-3FD098B44637}"/>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9" name="正方形/長方形 1348">
                <a:extLst>
                  <a:ext uri="{FF2B5EF4-FFF2-40B4-BE49-F238E27FC236}">
                    <a16:creationId xmlns:a16="http://schemas.microsoft.com/office/drawing/2014/main" id="{47A89B2D-AEED-41C3-A795-4653AB534B7F}"/>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0" name="正方形/長方形 1349">
                <a:extLst>
                  <a:ext uri="{FF2B5EF4-FFF2-40B4-BE49-F238E27FC236}">
                    <a16:creationId xmlns:a16="http://schemas.microsoft.com/office/drawing/2014/main" id="{11337CED-0916-4E24-94BE-B2C1A0BCF42C}"/>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1" name="正方形/長方形 1350">
                <a:extLst>
                  <a:ext uri="{FF2B5EF4-FFF2-40B4-BE49-F238E27FC236}">
                    <a16:creationId xmlns:a16="http://schemas.microsoft.com/office/drawing/2014/main" id="{08BBC58E-ABC6-4105-B5A6-409E76AB8916}"/>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7" name="グループ化 1266">
              <a:extLst>
                <a:ext uri="{FF2B5EF4-FFF2-40B4-BE49-F238E27FC236}">
                  <a16:creationId xmlns:a16="http://schemas.microsoft.com/office/drawing/2014/main" id="{66F1EC17-C9BD-4A39-BCF7-50EE3488D87C}"/>
                </a:ext>
              </a:extLst>
            </p:cNvPr>
            <p:cNvGrpSpPr/>
            <p:nvPr/>
          </p:nvGrpSpPr>
          <p:grpSpPr>
            <a:xfrm>
              <a:off x="3042475" y="2474364"/>
              <a:ext cx="618401" cy="66332"/>
              <a:chOff x="318527" y="2268069"/>
              <a:chExt cx="618401" cy="66332"/>
            </a:xfrm>
          </p:grpSpPr>
          <p:sp>
            <p:nvSpPr>
              <p:cNvPr id="1344" name="正方形/長方形 1343">
                <a:extLst>
                  <a:ext uri="{FF2B5EF4-FFF2-40B4-BE49-F238E27FC236}">
                    <a16:creationId xmlns:a16="http://schemas.microsoft.com/office/drawing/2014/main" id="{130E99A1-FD96-412A-88B4-727C75B3B9B4}"/>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5" name="正方形/長方形 1344">
                <a:extLst>
                  <a:ext uri="{FF2B5EF4-FFF2-40B4-BE49-F238E27FC236}">
                    <a16:creationId xmlns:a16="http://schemas.microsoft.com/office/drawing/2014/main" id="{B9B1327C-F2E5-4D31-A6FA-48319D51A4B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6" name="正方形/長方形 1345">
                <a:extLst>
                  <a:ext uri="{FF2B5EF4-FFF2-40B4-BE49-F238E27FC236}">
                    <a16:creationId xmlns:a16="http://schemas.microsoft.com/office/drawing/2014/main" id="{196C5BBC-2192-4C20-8690-7B965D31AFE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7" name="正方形/長方形 1346">
                <a:extLst>
                  <a:ext uri="{FF2B5EF4-FFF2-40B4-BE49-F238E27FC236}">
                    <a16:creationId xmlns:a16="http://schemas.microsoft.com/office/drawing/2014/main" id="{C286ECA7-327E-4C20-BED6-0CEE8E6E89BA}"/>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8" name="グループ化 1267">
              <a:extLst>
                <a:ext uri="{FF2B5EF4-FFF2-40B4-BE49-F238E27FC236}">
                  <a16:creationId xmlns:a16="http://schemas.microsoft.com/office/drawing/2014/main" id="{7430ADD5-54CA-4991-8AE0-1B2EA9350EF5}"/>
                </a:ext>
              </a:extLst>
            </p:cNvPr>
            <p:cNvGrpSpPr/>
            <p:nvPr/>
          </p:nvGrpSpPr>
          <p:grpSpPr>
            <a:xfrm>
              <a:off x="3042475" y="2572343"/>
              <a:ext cx="618401" cy="66332"/>
              <a:chOff x="318527" y="2268069"/>
              <a:chExt cx="618401" cy="66332"/>
            </a:xfrm>
          </p:grpSpPr>
          <p:sp>
            <p:nvSpPr>
              <p:cNvPr id="1340" name="正方形/長方形 1339">
                <a:extLst>
                  <a:ext uri="{FF2B5EF4-FFF2-40B4-BE49-F238E27FC236}">
                    <a16:creationId xmlns:a16="http://schemas.microsoft.com/office/drawing/2014/main" id="{B94B48A7-9980-451A-BA25-1C343F6C9A8E}"/>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1" name="正方形/長方形 1340">
                <a:extLst>
                  <a:ext uri="{FF2B5EF4-FFF2-40B4-BE49-F238E27FC236}">
                    <a16:creationId xmlns:a16="http://schemas.microsoft.com/office/drawing/2014/main" id="{BD1A4B85-83E0-429C-BFB2-134712C41F9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2" name="正方形/長方形 1341">
                <a:extLst>
                  <a:ext uri="{FF2B5EF4-FFF2-40B4-BE49-F238E27FC236}">
                    <a16:creationId xmlns:a16="http://schemas.microsoft.com/office/drawing/2014/main" id="{92C5EA3A-0117-4AFB-B3C5-5B560FA6847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43" name="正方形/長方形 1342">
                <a:extLst>
                  <a:ext uri="{FF2B5EF4-FFF2-40B4-BE49-F238E27FC236}">
                    <a16:creationId xmlns:a16="http://schemas.microsoft.com/office/drawing/2014/main" id="{33F13413-D0AF-480B-B903-DD05764EC69F}"/>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269" name="グループ化 1268">
              <a:extLst>
                <a:ext uri="{FF2B5EF4-FFF2-40B4-BE49-F238E27FC236}">
                  <a16:creationId xmlns:a16="http://schemas.microsoft.com/office/drawing/2014/main" id="{6A95DB7F-9619-4BCA-848E-9BCCF0748BA7}"/>
                </a:ext>
              </a:extLst>
            </p:cNvPr>
            <p:cNvGrpSpPr/>
            <p:nvPr/>
          </p:nvGrpSpPr>
          <p:grpSpPr>
            <a:xfrm>
              <a:off x="3014008" y="2277630"/>
              <a:ext cx="672489" cy="376925"/>
              <a:chOff x="290060" y="2277630"/>
              <a:chExt cx="672489" cy="376925"/>
            </a:xfrm>
            <a:solidFill>
              <a:srgbClr val="E7E6E6">
                <a:lumMod val="20000"/>
                <a:lumOff val="80000"/>
              </a:srgbClr>
            </a:solidFill>
          </p:grpSpPr>
          <p:grpSp>
            <p:nvGrpSpPr>
              <p:cNvPr id="1272" name="グループ化 1271">
                <a:extLst>
                  <a:ext uri="{FF2B5EF4-FFF2-40B4-BE49-F238E27FC236}">
                    <a16:creationId xmlns:a16="http://schemas.microsoft.com/office/drawing/2014/main" id="{6B1B4704-4B9E-42FD-9A8F-1856C7EF733F}"/>
                  </a:ext>
                </a:extLst>
              </p:cNvPr>
              <p:cNvGrpSpPr/>
              <p:nvPr/>
            </p:nvGrpSpPr>
            <p:grpSpPr>
              <a:xfrm>
                <a:off x="290060" y="2277630"/>
                <a:ext cx="672489" cy="91913"/>
                <a:chOff x="290060" y="2277630"/>
                <a:chExt cx="672489" cy="91913"/>
              </a:xfrm>
              <a:grpFill/>
            </p:grpSpPr>
            <p:grpSp>
              <p:nvGrpSpPr>
                <p:cNvPr id="1324" name="グループ化 1323">
                  <a:extLst>
                    <a:ext uri="{FF2B5EF4-FFF2-40B4-BE49-F238E27FC236}">
                      <a16:creationId xmlns:a16="http://schemas.microsoft.com/office/drawing/2014/main" id="{97B3C3E3-FBEF-40D8-8EC3-8E0FFC4E9588}"/>
                    </a:ext>
                  </a:extLst>
                </p:cNvPr>
                <p:cNvGrpSpPr/>
                <p:nvPr/>
              </p:nvGrpSpPr>
              <p:grpSpPr>
                <a:xfrm>
                  <a:off x="290060" y="2277630"/>
                  <a:ext cx="151810" cy="91913"/>
                  <a:chOff x="6969110" y="3730368"/>
                  <a:chExt cx="667328" cy="86946"/>
                </a:xfrm>
                <a:grpFill/>
              </p:grpSpPr>
              <p:sp>
                <p:nvSpPr>
                  <p:cNvPr id="1337" name="正方形/長方形 1336">
                    <a:extLst>
                      <a:ext uri="{FF2B5EF4-FFF2-40B4-BE49-F238E27FC236}">
                        <a16:creationId xmlns:a16="http://schemas.microsoft.com/office/drawing/2014/main" id="{5AF2C699-2F7E-4AB7-95C9-DF5253DE865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8" name="フリーフォーム 1152">
                    <a:extLst>
                      <a:ext uri="{FF2B5EF4-FFF2-40B4-BE49-F238E27FC236}">
                        <a16:creationId xmlns:a16="http://schemas.microsoft.com/office/drawing/2014/main" id="{D5AF2B0F-6324-46D8-9A03-332DDFA99EA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9" name="直線コネクタ 1338">
                    <a:extLst>
                      <a:ext uri="{FF2B5EF4-FFF2-40B4-BE49-F238E27FC236}">
                        <a16:creationId xmlns:a16="http://schemas.microsoft.com/office/drawing/2014/main" id="{603BB74F-AC1B-4AE6-8172-1219E0902B9C}"/>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5" name="グループ化 1324">
                  <a:extLst>
                    <a:ext uri="{FF2B5EF4-FFF2-40B4-BE49-F238E27FC236}">
                      <a16:creationId xmlns:a16="http://schemas.microsoft.com/office/drawing/2014/main" id="{A53A0FFF-762F-4C1E-8E04-AFE57C1FA839}"/>
                    </a:ext>
                  </a:extLst>
                </p:cNvPr>
                <p:cNvGrpSpPr/>
                <p:nvPr/>
              </p:nvGrpSpPr>
              <p:grpSpPr>
                <a:xfrm>
                  <a:off x="466227" y="2277630"/>
                  <a:ext cx="151810" cy="91913"/>
                  <a:chOff x="6969110" y="3730368"/>
                  <a:chExt cx="667328" cy="86946"/>
                </a:xfrm>
                <a:grpFill/>
              </p:grpSpPr>
              <p:sp>
                <p:nvSpPr>
                  <p:cNvPr id="1334" name="正方形/長方形 1333">
                    <a:extLst>
                      <a:ext uri="{FF2B5EF4-FFF2-40B4-BE49-F238E27FC236}">
                        <a16:creationId xmlns:a16="http://schemas.microsoft.com/office/drawing/2014/main" id="{31093E14-2C82-4969-824A-56738459267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5" name="フリーフォーム 1152">
                    <a:extLst>
                      <a:ext uri="{FF2B5EF4-FFF2-40B4-BE49-F238E27FC236}">
                        <a16:creationId xmlns:a16="http://schemas.microsoft.com/office/drawing/2014/main" id="{3A1CA65D-949E-41E8-B1BC-DC7799D25C9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6" name="直線コネクタ 1335">
                    <a:extLst>
                      <a:ext uri="{FF2B5EF4-FFF2-40B4-BE49-F238E27FC236}">
                        <a16:creationId xmlns:a16="http://schemas.microsoft.com/office/drawing/2014/main" id="{4475CA75-1594-4E46-B29A-C38B2C33C96B}"/>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6" name="グループ化 1325">
                  <a:extLst>
                    <a:ext uri="{FF2B5EF4-FFF2-40B4-BE49-F238E27FC236}">
                      <a16:creationId xmlns:a16="http://schemas.microsoft.com/office/drawing/2014/main" id="{8C07115A-331E-4B6F-8C4E-F719F44BA195}"/>
                    </a:ext>
                  </a:extLst>
                </p:cNvPr>
                <p:cNvGrpSpPr/>
                <p:nvPr/>
              </p:nvGrpSpPr>
              <p:grpSpPr>
                <a:xfrm>
                  <a:off x="640927" y="2277630"/>
                  <a:ext cx="151810" cy="91913"/>
                  <a:chOff x="6969110" y="3730368"/>
                  <a:chExt cx="667328" cy="86946"/>
                </a:xfrm>
                <a:grpFill/>
              </p:grpSpPr>
              <p:sp>
                <p:nvSpPr>
                  <p:cNvPr id="1331" name="正方形/長方形 1330">
                    <a:extLst>
                      <a:ext uri="{FF2B5EF4-FFF2-40B4-BE49-F238E27FC236}">
                        <a16:creationId xmlns:a16="http://schemas.microsoft.com/office/drawing/2014/main" id="{AB92CC81-75BA-489C-80D3-AC963168D8B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32" name="フリーフォーム 1152">
                    <a:extLst>
                      <a:ext uri="{FF2B5EF4-FFF2-40B4-BE49-F238E27FC236}">
                        <a16:creationId xmlns:a16="http://schemas.microsoft.com/office/drawing/2014/main" id="{E9A257DC-C6DA-4329-9118-BAD31793882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3" name="直線コネクタ 1332">
                    <a:extLst>
                      <a:ext uri="{FF2B5EF4-FFF2-40B4-BE49-F238E27FC236}">
                        <a16:creationId xmlns:a16="http://schemas.microsoft.com/office/drawing/2014/main" id="{976B706B-EA98-49CE-8730-93CE1FEC7F7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7" name="グループ化 1326">
                  <a:extLst>
                    <a:ext uri="{FF2B5EF4-FFF2-40B4-BE49-F238E27FC236}">
                      <a16:creationId xmlns:a16="http://schemas.microsoft.com/office/drawing/2014/main" id="{57489895-5B3F-4EB7-8FB3-00A92A7F5757}"/>
                    </a:ext>
                  </a:extLst>
                </p:cNvPr>
                <p:cNvGrpSpPr/>
                <p:nvPr/>
              </p:nvGrpSpPr>
              <p:grpSpPr>
                <a:xfrm>
                  <a:off x="810739" y="2277630"/>
                  <a:ext cx="151810" cy="91913"/>
                  <a:chOff x="6969110" y="3730368"/>
                  <a:chExt cx="667328" cy="86946"/>
                </a:xfrm>
                <a:grpFill/>
              </p:grpSpPr>
              <p:sp>
                <p:nvSpPr>
                  <p:cNvPr id="1328" name="正方形/長方形 1327">
                    <a:extLst>
                      <a:ext uri="{FF2B5EF4-FFF2-40B4-BE49-F238E27FC236}">
                        <a16:creationId xmlns:a16="http://schemas.microsoft.com/office/drawing/2014/main" id="{1918C676-96D1-4485-9FA2-AFF1AEAD5F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29" name="フリーフォーム 1152">
                    <a:extLst>
                      <a:ext uri="{FF2B5EF4-FFF2-40B4-BE49-F238E27FC236}">
                        <a16:creationId xmlns:a16="http://schemas.microsoft.com/office/drawing/2014/main" id="{685357EA-8486-4576-AA99-6C009BBE6D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30" name="直線コネクタ 1329">
                    <a:extLst>
                      <a:ext uri="{FF2B5EF4-FFF2-40B4-BE49-F238E27FC236}">
                        <a16:creationId xmlns:a16="http://schemas.microsoft.com/office/drawing/2014/main" id="{98EEF68A-6948-4DF6-AA3D-D13BC455634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3" name="グループ化 1272">
                <a:extLst>
                  <a:ext uri="{FF2B5EF4-FFF2-40B4-BE49-F238E27FC236}">
                    <a16:creationId xmlns:a16="http://schemas.microsoft.com/office/drawing/2014/main" id="{D77D9408-7CE2-47CB-8C17-66098AAD189E}"/>
                  </a:ext>
                </a:extLst>
              </p:cNvPr>
              <p:cNvGrpSpPr/>
              <p:nvPr/>
            </p:nvGrpSpPr>
            <p:grpSpPr>
              <a:xfrm>
                <a:off x="290060" y="2372599"/>
                <a:ext cx="672489" cy="91913"/>
                <a:chOff x="290060" y="2277630"/>
                <a:chExt cx="672489" cy="91913"/>
              </a:xfrm>
              <a:grpFill/>
            </p:grpSpPr>
            <p:grpSp>
              <p:nvGrpSpPr>
                <p:cNvPr id="1308" name="グループ化 1307">
                  <a:extLst>
                    <a:ext uri="{FF2B5EF4-FFF2-40B4-BE49-F238E27FC236}">
                      <a16:creationId xmlns:a16="http://schemas.microsoft.com/office/drawing/2014/main" id="{5A3A184B-0235-4B1A-BA89-999241174CB5}"/>
                    </a:ext>
                  </a:extLst>
                </p:cNvPr>
                <p:cNvGrpSpPr/>
                <p:nvPr/>
              </p:nvGrpSpPr>
              <p:grpSpPr>
                <a:xfrm>
                  <a:off x="290060" y="2277630"/>
                  <a:ext cx="151810" cy="91913"/>
                  <a:chOff x="6969110" y="3730368"/>
                  <a:chExt cx="667328" cy="86946"/>
                </a:xfrm>
                <a:grpFill/>
              </p:grpSpPr>
              <p:sp>
                <p:nvSpPr>
                  <p:cNvPr id="1321" name="正方形/長方形 1320">
                    <a:extLst>
                      <a:ext uri="{FF2B5EF4-FFF2-40B4-BE49-F238E27FC236}">
                        <a16:creationId xmlns:a16="http://schemas.microsoft.com/office/drawing/2014/main" id="{93E50F56-ED87-4E24-8285-8BE3533775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22" name="フリーフォーム 1152">
                    <a:extLst>
                      <a:ext uri="{FF2B5EF4-FFF2-40B4-BE49-F238E27FC236}">
                        <a16:creationId xmlns:a16="http://schemas.microsoft.com/office/drawing/2014/main" id="{388C8FB7-83CF-4A40-9990-B0DBF9E4C4A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23" name="直線コネクタ 1322">
                    <a:extLst>
                      <a:ext uri="{FF2B5EF4-FFF2-40B4-BE49-F238E27FC236}">
                        <a16:creationId xmlns:a16="http://schemas.microsoft.com/office/drawing/2014/main" id="{48234273-F068-4583-A3F8-58081585BBB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09" name="グループ化 1308">
                  <a:extLst>
                    <a:ext uri="{FF2B5EF4-FFF2-40B4-BE49-F238E27FC236}">
                      <a16:creationId xmlns:a16="http://schemas.microsoft.com/office/drawing/2014/main" id="{421BCF95-D3CF-4F5A-9AEA-F275FFEBA2B2}"/>
                    </a:ext>
                  </a:extLst>
                </p:cNvPr>
                <p:cNvGrpSpPr/>
                <p:nvPr/>
              </p:nvGrpSpPr>
              <p:grpSpPr>
                <a:xfrm>
                  <a:off x="466227" y="2277630"/>
                  <a:ext cx="151810" cy="91913"/>
                  <a:chOff x="6969110" y="3730368"/>
                  <a:chExt cx="667328" cy="86946"/>
                </a:xfrm>
                <a:grpFill/>
              </p:grpSpPr>
              <p:sp>
                <p:nvSpPr>
                  <p:cNvPr id="1318" name="正方形/長方形 1317">
                    <a:extLst>
                      <a:ext uri="{FF2B5EF4-FFF2-40B4-BE49-F238E27FC236}">
                        <a16:creationId xmlns:a16="http://schemas.microsoft.com/office/drawing/2014/main" id="{F7CB5B4F-90BC-434E-9961-A4F795A5708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9" name="フリーフォーム 1152">
                    <a:extLst>
                      <a:ext uri="{FF2B5EF4-FFF2-40B4-BE49-F238E27FC236}">
                        <a16:creationId xmlns:a16="http://schemas.microsoft.com/office/drawing/2014/main" id="{8B7FBBA4-C18E-4554-99D5-C0EA754BD97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20" name="直線コネクタ 1319">
                    <a:extLst>
                      <a:ext uri="{FF2B5EF4-FFF2-40B4-BE49-F238E27FC236}">
                        <a16:creationId xmlns:a16="http://schemas.microsoft.com/office/drawing/2014/main" id="{FBB1B784-9363-4E2A-A044-9F0182BEC12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0" name="グループ化 1309">
                  <a:extLst>
                    <a:ext uri="{FF2B5EF4-FFF2-40B4-BE49-F238E27FC236}">
                      <a16:creationId xmlns:a16="http://schemas.microsoft.com/office/drawing/2014/main" id="{744E28E4-DB2D-4113-8E65-B810DEEEE7BE}"/>
                    </a:ext>
                  </a:extLst>
                </p:cNvPr>
                <p:cNvGrpSpPr/>
                <p:nvPr/>
              </p:nvGrpSpPr>
              <p:grpSpPr>
                <a:xfrm>
                  <a:off x="640927" y="2277630"/>
                  <a:ext cx="151810" cy="91913"/>
                  <a:chOff x="6969110" y="3730368"/>
                  <a:chExt cx="667328" cy="86946"/>
                </a:xfrm>
                <a:grpFill/>
              </p:grpSpPr>
              <p:sp>
                <p:nvSpPr>
                  <p:cNvPr id="1315" name="正方形/長方形 1314">
                    <a:extLst>
                      <a:ext uri="{FF2B5EF4-FFF2-40B4-BE49-F238E27FC236}">
                        <a16:creationId xmlns:a16="http://schemas.microsoft.com/office/drawing/2014/main" id="{EB1A3F71-B05F-4DE7-AE9D-4F87E284F999}"/>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6" name="フリーフォーム 1152">
                    <a:extLst>
                      <a:ext uri="{FF2B5EF4-FFF2-40B4-BE49-F238E27FC236}">
                        <a16:creationId xmlns:a16="http://schemas.microsoft.com/office/drawing/2014/main" id="{80C63DAF-17A9-4085-8D2B-11E06BC56C7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17" name="直線コネクタ 1316">
                    <a:extLst>
                      <a:ext uri="{FF2B5EF4-FFF2-40B4-BE49-F238E27FC236}">
                        <a16:creationId xmlns:a16="http://schemas.microsoft.com/office/drawing/2014/main" id="{4A01F7F7-82B4-4058-B07E-14E4CEF26A0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1" name="グループ化 1310">
                  <a:extLst>
                    <a:ext uri="{FF2B5EF4-FFF2-40B4-BE49-F238E27FC236}">
                      <a16:creationId xmlns:a16="http://schemas.microsoft.com/office/drawing/2014/main" id="{88976D6A-D25E-48BB-8D0F-43CB5359F175}"/>
                    </a:ext>
                  </a:extLst>
                </p:cNvPr>
                <p:cNvGrpSpPr/>
                <p:nvPr/>
              </p:nvGrpSpPr>
              <p:grpSpPr>
                <a:xfrm>
                  <a:off x="810739" y="2277630"/>
                  <a:ext cx="151810" cy="91913"/>
                  <a:chOff x="6969110" y="3730368"/>
                  <a:chExt cx="667328" cy="86946"/>
                </a:xfrm>
                <a:grpFill/>
              </p:grpSpPr>
              <p:sp>
                <p:nvSpPr>
                  <p:cNvPr id="1312" name="正方形/長方形 1311">
                    <a:extLst>
                      <a:ext uri="{FF2B5EF4-FFF2-40B4-BE49-F238E27FC236}">
                        <a16:creationId xmlns:a16="http://schemas.microsoft.com/office/drawing/2014/main" id="{83EF1342-2434-4208-B94E-22CE47E7C5B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13" name="フリーフォーム 1152">
                    <a:extLst>
                      <a:ext uri="{FF2B5EF4-FFF2-40B4-BE49-F238E27FC236}">
                        <a16:creationId xmlns:a16="http://schemas.microsoft.com/office/drawing/2014/main" id="{79C2947E-81A1-419C-B12C-4B3F4583DBC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14" name="直線コネクタ 1313">
                    <a:extLst>
                      <a:ext uri="{FF2B5EF4-FFF2-40B4-BE49-F238E27FC236}">
                        <a16:creationId xmlns:a16="http://schemas.microsoft.com/office/drawing/2014/main" id="{95983F32-062E-48C6-BAC6-C3BD7232F1D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4" name="グループ化 1273">
                <a:extLst>
                  <a:ext uri="{FF2B5EF4-FFF2-40B4-BE49-F238E27FC236}">
                    <a16:creationId xmlns:a16="http://schemas.microsoft.com/office/drawing/2014/main" id="{D128B775-79C4-4594-8FA9-A5CCE639DCF9}"/>
                  </a:ext>
                </a:extLst>
              </p:cNvPr>
              <p:cNvGrpSpPr/>
              <p:nvPr/>
            </p:nvGrpSpPr>
            <p:grpSpPr>
              <a:xfrm>
                <a:off x="290060" y="2468292"/>
                <a:ext cx="672489" cy="91913"/>
                <a:chOff x="290060" y="2277630"/>
                <a:chExt cx="672489" cy="91913"/>
              </a:xfrm>
              <a:grpFill/>
            </p:grpSpPr>
            <p:grpSp>
              <p:nvGrpSpPr>
                <p:cNvPr id="1292" name="グループ化 1291">
                  <a:extLst>
                    <a:ext uri="{FF2B5EF4-FFF2-40B4-BE49-F238E27FC236}">
                      <a16:creationId xmlns:a16="http://schemas.microsoft.com/office/drawing/2014/main" id="{D23246CB-1772-4BDA-82E1-22B8831342AC}"/>
                    </a:ext>
                  </a:extLst>
                </p:cNvPr>
                <p:cNvGrpSpPr/>
                <p:nvPr/>
              </p:nvGrpSpPr>
              <p:grpSpPr>
                <a:xfrm>
                  <a:off x="290060" y="2277630"/>
                  <a:ext cx="151810" cy="91913"/>
                  <a:chOff x="6969110" y="3730368"/>
                  <a:chExt cx="667328" cy="86946"/>
                </a:xfrm>
                <a:grpFill/>
              </p:grpSpPr>
              <p:sp>
                <p:nvSpPr>
                  <p:cNvPr id="1305" name="正方形/長方形 1304">
                    <a:extLst>
                      <a:ext uri="{FF2B5EF4-FFF2-40B4-BE49-F238E27FC236}">
                        <a16:creationId xmlns:a16="http://schemas.microsoft.com/office/drawing/2014/main" id="{430269A0-A415-46F6-A385-257501105C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6" name="フリーフォーム 1152">
                    <a:extLst>
                      <a:ext uri="{FF2B5EF4-FFF2-40B4-BE49-F238E27FC236}">
                        <a16:creationId xmlns:a16="http://schemas.microsoft.com/office/drawing/2014/main" id="{18C5FC55-431B-4F20-A2CE-DA899196EF1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7" name="直線コネクタ 1306">
                    <a:extLst>
                      <a:ext uri="{FF2B5EF4-FFF2-40B4-BE49-F238E27FC236}">
                        <a16:creationId xmlns:a16="http://schemas.microsoft.com/office/drawing/2014/main" id="{2DFE49A6-642F-4043-ACBF-748572F8F8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3" name="グループ化 1292">
                  <a:extLst>
                    <a:ext uri="{FF2B5EF4-FFF2-40B4-BE49-F238E27FC236}">
                      <a16:creationId xmlns:a16="http://schemas.microsoft.com/office/drawing/2014/main" id="{E23262D0-B67A-4DEA-B4FC-F5D704CFC1F7}"/>
                    </a:ext>
                  </a:extLst>
                </p:cNvPr>
                <p:cNvGrpSpPr/>
                <p:nvPr/>
              </p:nvGrpSpPr>
              <p:grpSpPr>
                <a:xfrm>
                  <a:off x="466227" y="2277630"/>
                  <a:ext cx="151810" cy="91913"/>
                  <a:chOff x="6969110" y="3730368"/>
                  <a:chExt cx="667328" cy="86946"/>
                </a:xfrm>
                <a:grpFill/>
              </p:grpSpPr>
              <p:sp>
                <p:nvSpPr>
                  <p:cNvPr id="1302" name="正方形/長方形 1301">
                    <a:extLst>
                      <a:ext uri="{FF2B5EF4-FFF2-40B4-BE49-F238E27FC236}">
                        <a16:creationId xmlns:a16="http://schemas.microsoft.com/office/drawing/2014/main" id="{80632C5A-0CFD-4ACD-811C-35A9275CA16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3" name="フリーフォーム 1152">
                    <a:extLst>
                      <a:ext uri="{FF2B5EF4-FFF2-40B4-BE49-F238E27FC236}">
                        <a16:creationId xmlns:a16="http://schemas.microsoft.com/office/drawing/2014/main" id="{1B522F0B-3BA0-4970-B570-90A71AD35ED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4" name="直線コネクタ 1303">
                    <a:extLst>
                      <a:ext uri="{FF2B5EF4-FFF2-40B4-BE49-F238E27FC236}">
                        <a16:creationId xmlns:a16="http://schemas.microsoft.com/office/drawing/2014/main" id="{82227C5A-ED57-4076-926E-1C675BA7BAB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4" name="グループ化 1293">
                  <a:extLst>
                    <a:ext uri="{FF2B5EF4-FFF2-40B4-BE49-F238E27FC236}">
                      <a16:creationId xmlns:a16="http://schemas.microsoft.com/office/drawing/2014/main" id="{55DFB67C-6CA3-4799-8C67-0295E7875203}"/>
                    </a:ext>
                  </a:extLst>
                </p:cNvPr>
                <p:cNvGrpSpPr/>
                <p:nvPr/>
              </p:nvGrpSpPr>
              <p:grpSpPr>
                <a:xfrm>
                  <a:off x="640927" y="2277630"/>
                  <a:ext cx="151810" cy="91913"/>
                  <a:chOff x="6969110" y="3730368"/>
                  <a:chExt cx="667328" cy="86946"/>
                </a:xfrm>
                <a:grpFill/>
              </p:grpSpPr>
              <p:sp>
                <p:nvSpPr>
                  <p:cNvPr id="1299" name="正方形/長方形 1298">
                    <a:extLst>
                      <a:ext uri="{FF2B5EF4-FFF2-40B4-BE49-F238E27FC236}">
                        <a16:creationId xmlns:a16="http://schemas.microsoft.com/office/drawing/2014/main" id="{69F070DC-B666-4690-9688-F62CB8A0DF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00" name="フリーフォーム 1152">
                    <a:extLst>
                      <a:ext uri="{FF2B5EF4-FFF2-40B4-BE49-F238E27FC236}">
                        <a16:creationId xmlns:a16="http://schemas.microsoft.com/office/drawing/2014/main" id="{1D7C4685-10D2-4797-94BC-37DD91700D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01" name="直線コネクタ 1300">
                    <a:extLst>
                      <a:ext uri="{FF2B5EF4-FFF2-40B4-BE49-F238E27FC236}">
                        <a16:creationId xmlns:a16="http://schemas.microsoft.com/office/drawing/2014/main" id="{8A5EE13C-8B90-47CC-BF45-C2D4E4654DF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5" name="グループ化 1294">
                  <a:extLst>
                    <a:ext uri="{FF2B5EF4-FFF2-40B4-BE49-F238E27FC236}">
                      <a16:creationId xmlns:a16="http://schemas.microsoft.com/office/drawing/2014/main" id="{CF5BB048-9EE2-49E4-9065-D3F8BBE3FDE8}"/>
                    </a:ext>
                  </a:extLst>
                </p:cNvPr>
                <p:cNvGrpSpPr/>
                <p:nvPr/>
              </p:nvGrpSpPr>
              <p:grpSpPr>
                <a:xfrm>
                  <a:off x="810739" y="2277630"/>
                  <a:ext cx="151810" cy="91913"/>
                  <a:chOff x="6969110" y="3730368"/>
                  <a:chExt cx="667328" cy="86946"/>
                </a:xfrm>
                <a:grpFill/>
              </p:grpSpPr>
              <p:sp>
                <p:nvSpPr>
                  <p:cNvPr id="1296" name="正方形/長方形 1295">
                    <a:extLst>
                      <a:ext uri="{FF2B5EF4-FFF2-40B4-BE49-F238E27FC236}">
                        <a16:creationId xmlns:a16="http://schemas.microsoft.com/office/drawing/2014/main" id="{A8F82301-2FB5-4DF5-8448-91F798ACE3C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97" name="フリーフォーム 1296">
                    <a:extLst>
                      <a:ext uri="{FF2B5EF4-FFF2-40B4-BE49-F238E27FC236}">
                        <a16:creationId xmlns:a16="http://schemas.microsoft.com/office/drawing/2014/main" id="{1478F280-776A-433A-9E34-24C25EC8DB6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98" name="直線コネクタ 1297">
                    <a:extLst>
                      <a:ext uri="{FF2B5EF4-FFF2-40B4-BE49-F238E27FC236}">
                        <a16:creationId xmlns:a16="http://schemas.microsoft.com/office/drawing/2014/main" id="{9003BE4A-2255-415F-83E4-850AB6A26CA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5" name="グループ化 1274">
                <a:extLst>
                  <a:ext uri="{FF2B5EF4-FFF2-40B4-BE49-F238E27FC236}">
                    <a16:creationId xmlns:a16="http://schemas.microsoft.com/office/drawing/2014/main" id="{4B77B61B-6220-4282-AD37-E82C46E0AFA1}"/>
                  </a:ext>
                </a:extLst>
              </p:cNvPr>
              <p:cNvGrpSpPr/>
              <p:nvPr/>
            </p:nvGrpSpPr>
            <p:grpSpPr>
              <a:xfrm>
                <a:off x="290060" y="2562642"/>
                <a:ext cx="672489" cy="91913"/>
                <a:chOff x="290060" y="2277630"/>
                <a:chExt cx="672489" cy="91913"/>
              </a:xfrm>
              <a:grpFill/>
            </p:grpSpPr>
            <p:grpSp>
              <p:nvGrpSpPr>
                <p:cNvPr id="1276" name="グループ化 1275">
                  <a:extLst>
                    <a:ext uri="{FF2B5EF4-FFF2-40B4-BE49-F238E27FC236}">
                      <a16:creationId xmlns:a16="http://schemas.microsoft.com/office/drawing/2014/main" id="{F91E6962-D3C9-4471-A309-714BCB78C38A}"/>
                    </a:ext>
                  </a:extLst>
                </p:cNvPr>
                <p:cNvGrpSpPr/>
                <p:nvPr/>
              </p:nvGrpSpPr>
              <p:grpSpPr>
                <a:xfrm>
                  <a:off x="290060" y="2277630"/>
                  <a:ext cx="151810" cy="91913"/>
                  <a:chOff x="6969110" y="3730368"/>
                  <a:chExt cx="667328" cy="86946"/>
                </a:xfrm>
                <a:grpFill/>
              </p:grpSpPr>
              <p:sp>
                <p:nvSpPr>
                  <p:cNvPr id="1289" name="正方形/長方形 1288">
                    <a:extLst>
                      <a:ext uri="{FF2B5EF4-FFF2-40B4-BE49-F238E27FC236}">
                        <a16:creationId xmlns:a16="http://schemas.microsoft.com/office/drawing/2014/main" id="{B26AEBAD-A73E-41D3-9D30-434D9B4091A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90" name="フリーフォーム 1152">
                    <a:extLst>
                      <a:ext uri="{FF2B5EF4-FFF2-40B4-BE49-F238E27FC236}">
                        <a16:creationId xmlns:a16="http://schemas.microsoft.com/office/drawing/2014/main" id="{FC9B946E-7716-4035-AA72-C376E1DC257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91" name="直線コネクタ 1290">
                    <a:extLst>
                      <a:ext uri="{FF2B5EF4-FFF2-40B4-BE49-F238E27FC236}">
                        <a16:creationId xmlns:a16="http://schemas.microsoft.com/office/drawing/2014/main" id="{B2CAE4A5-6576-4FF4-8A7A-69C99176423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7" name="グループ化 1276">
                  <a:extLst>
                    <a:ext uri="{FF2B5EF4-FFF2-40B4-BE49-F238E27FC236}">
                      <a16:creationId xmlns:a16="http://schemas.microsoft.com/office/drawing/2014/main" id="{386FE05A-DCE7-487B-A834-036FD3B76FCA}"/>
                    </a:ext>
                  </a:extLst>
                </p:cNvPr>
                <p:cNvGrpSpPr/>
                <p:nvPr/>
              </p:nvGrpSpPr>
              <p:grpSpPr>
                <a:xfrm>
                  <a:off x="466227" y="2277630"/>
                  <a:ext cx="151810" cy="91913"/>
                  <a:chOff x="6969110" y="3730368"/>
                  <a:chExt cx="667328" cy="86946"/>
                </a:xfrm>
                <a:grpFill/>
              </p:grpSpPr>
              <p:sp>
                <p:nvSpPr>
                  <p:cNvPr id="1286" name="正方形/長方形 1285">
                    <a:extLst>
                      <a:ext uri="{FF2B5EF4-FFF2-40B4-BE49-F238E27FC236}">
                        <a16:creationId xmlns:a16="http://schemas.microsoft.com/office/drawing/2014/main" id="{6E9F6C56-033F-444E-B2EE-D761E86D510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7" name="フリーフォーム 1152">
                    <a:extLst>
                      <a:ext uri="{FF2B5EF4-FFF2-40B4-BE49-F238E27FC236}">
                        <a16:creationId xmlns:a16="http://schemas.microsoft.com/office/drawing/2014/main" id="{A80A1686-272E-438F-8C11-F7BCB47DE46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8" name="直線コネクタ 1287">
                    <a:extLst>
                      <a:ext uri="{FF2B5EF4-FFF2-40B4-BE49-F238E27FC236}">
                        <a16:creationId xmlns:a16="http://schemas.microsoft.com/office/drawing/2014/main" id="{FC7C7BD3-7FED-4A3E-A83B-18AC1FE5711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8" name="グループ化 1277">
                  <a:extLst>
                    <a:ext uri="{FF2B5EF4-FFF2-40B4-BE49-F238E27FC236}">
                      <a16:creationId xmlns:a16="http://schemas.microsoft.com/office/drawing/2014/main" id="{95ECE68C-6522-4FEA-B395-B284445EDFFC}"/>
                    </a:ext>
                  </a:extLst>
                </p:cNvPr>
                <p:cNvGrpSpPr/>
                <p:nvPr/>
              </p:nvGrpSpPr>
              <p:grpSpPr>
                <a:xfrm>
                  <a:off x="640927" y="2277630"/>
                  <a:ext cx="151810" cy="91913"/>
                  <a:chOff x="6969110" y="3730368"/>
                  <a:chExt cx="667328" cy="86946"/>
                </a:xfrm>
                <a:grpFill/>
              </p:grpSpPr>
              <p:sp>
                <p:nvSpPr>
                  <p:cNvPr id="1283" name="正方形/長方形 1282">
                    <a:extLst>
                      <a:ext uri="{FF2B5EF4-FFF2-40B4-BE49-F238E27FC236}">
                        <a16:creationId xmlns:a16="http://schemas.microsoft.com/office/drawing/2014/main" id="{BBF8CEFB-60D1-485A-B6E9-412672931B9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4" name="フリーフォーム 1152">
                    <a:extLst>
                      <a:ext uri="{FF2B5EF4-FFF2-40B4-BE49-F238E27FC236}">
                        <a16:creationId xmlns:a16="http://schemas.microsoft.com/office/drawing/2014/main" id="{4FC348AE-A7B2-4A71-BF15-9CB03E6F55D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5" name="直線コネクタ 1284">
                    <a:extLst>
                      <a:ext uri="{FF2B5EF4-FFF2-40B4-BE49-F238E27FC236}">
                        <a16:creationId xmlns:a16="http://schemas.microsoft.com/office/drawing/2014/main" id="{A9D4E725-6E4F-4B7F-ABEB-EE2F45D6212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9" name="グループ化 1278">
                  <a:extLst>
                    <a:ext uri="{FF2B5EF4-FFF2-40B4-BE49-F238E27FC236}">
                      <a16:creationId xmlns:a16="http://schemas.microsoft.com/office/drawing/2014/main" id="{6F37B31D-8163-46DD-9598-85F2652D1D0E}"/>
                    </a:ext>
                  </a:extLst>
                </p:cNvPr>
                <p:cNvGrpSpPr/>
                <p:nvPr/>
              </p:nvGrpSpPr>
              <p:grpSpPr>
                <a:xfrm>
                  <a:off x="810739" y="2277630"/>
                  <a:ext cx="151810" cy="91913"/>
                  <a:chOff x="6969110" y="3730368"/>
                  <a:chExt cx="667328" cy="86946"/>
                </a:xfrm>
                <a:grpFill/>
              </p:grpSpPr>
              <p:sp>
                <p:nvSpPr>
                  <p:cNvPr id="1280" name="正方形/長方形 1279">
                    <a:extLst>
                      <a:ext uri="{FF2B5EF4-FFF2-40B4-BE49-F238E27FC236}">
                        <a16:creationId xmlns:a16="http://schemas.microsoft.com/office/drawing/2014/main" id="{98AA533B-9701-4B4A-A1E2-E2361D85A63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281" name="フリーフォーム 1152">
                    <a:extLst>
                      <a:ext uri="{FF2B5EF4-FFF2-40B4-BE49-F238E27FC236}">
                        <a16:creationId xmlns:a16="http://schemas.microsoft.com/office/drawing/2014/main" id="{27345C5B-50C0-4843-8295-C46C59FBBBF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82" name="直線コネクタ 1281">
                    <a:extLst>
                      <a:ext uri="{FF2B5EF4-FFF2-40B4-BE49-F238E27FC236}">
                        <a16:creationId xmlns:a16="http://schemas.microsoft.com/office/drawing/2014/main" id="{42793819-82FD-49AE-8926-7D50873B1BA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270" name="フリーフォーム: 図形 830">
              <a:extLst>
                <a:ext uri="{FF2B5EF4-FFF2-40B4-BE49-F238E27FC236}">
                  <a16:creationId xmlns:a16="http://schemas.microsoft.com/office/drawing/2014/main" id="{86247371-FF84-4A9B-A0DC-8A665E3AF1C0}"/>
                </a:ext>
              </a:extLst>
            </p:cNvPr>
            <p:cNvSpPr/>
            <p:nvPr/>
          </p:nvSpPr>
          <p:spPr>
            <a:xfrm>
              <a:off x="3523291"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271" name="直線コネクタ 1270">
              <a:extLst>
                <a:ext uri="{FF2B5EF4-FFF2-40B4-BE49-F238E27FC236}">
                  <a16:creationId xmlns:a16="http://schemas.microsoft.com/office/drawing/2014/main" id="{091AA084-1B6F-4569-9B5C-BB054867546D}"/>
                </a:ext>
              </a:extLst>
            </p:cNvPr>
            <p:cNvCxnSpPr>
              <a:stCxn id="1270" idx="2"/>
            </p:cNvCxnSpPr>
            <p:nvPr/>
          </p:nvCxnSpPr>
          <p:spPr>
            <a:xfrm>
              <a:off x="3686497"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356" name="グループ化 1355">
            <a:extLst>
              <a:ext uri="{FF2B5EF4-FFF2-40B4-BE49-F238E27FC236}">
                <a16:creationId xmlns:a16="http://schemas.microsoft.com/office/drawing/2014/main" id="{AB30C942-53B9-46AE-8C29-EF19CE3E854E}"/>
              </a:ext>
            </a:extLst>
          </p:cNvPr>
          <p:cNvGrpSpPr/>
          <p:nvPr/>
        </p:nvGrpSpPr>
        <p:grpSpPr>
          <a:xfrm>
            <a:off x="5818398" y="2253729"/>
            <a:ext cx="775943" cy="433727"/>
            <a:chOff x="3039506" y="2120136"/>
            <a:chExt cx="1049772" cy="586787"/>
          </a:xfrm>
        </p:grpSpPr>
        <p:sp>
          <p:nvSpPr>
            <p:cNvPr id="1357" name="フリーフォーム: 図形 1529">
              <a:extLst>
                <a:ext uri="{FF2B5EF4-FFF2-40B4-BE49-F238E27FC236}">
                  <a16:creationId xmlns:a16="http://schemas.microsoft.com/office/drawing/2014/main" id="{190FDE7C-360D-474B-BB4D-D5898A8F9559}"/>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8" name="フリーフォーム: 図形 1530">
              <a:extLst>
                <a:ext uri="{FF2B5EF4-FFF2-40B4-BE49-F238E27FC236}">
                  <a16:creationId xmlns:a16="http://schemas.microsoft.com/office/drawing/2014/main" id="{55C02AC7-AA69-4E0D-99C3-3981F9A9B07E}"/>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59" name="フリーフォーム: 図形 1531">
              <a:extLst>
                <a:ext uri="{FF2B5EF4-FFF2-40B4-BE49-F238E27FC236}">
                  <a16:creationId xmlns:a16="http://schemas.microsoft.com/office/drawing/2014/main" id="{18B4953B-CA02-4177-A9BA-88AB2544C0A0}"/>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360" name="グループ化 1359"/>
          <p:cNvGrpSpPr/>
          <p:nvPr/>
        </p:nvGrpSpPr>
        <p:grpSpPr>
          <a:xfrm>
            <a:off x="8105450" y="1471662"/>
            <a:ext cx="775943" cy="762546"/>
            <a:chOff x="5784222" y="969601"/>
            <a:chExt cx="1049772" cy="1031646"/>
          </a:xfrm>
        </p:grpSpPr>
        <p:grpSp>
          <p:nvGrpSpPr>
            <p:cNvPr id="1361" name="グループ化 1360">
              <a:extLst>
                <a:ext uri="{FF2B5EF4-FFF2-40B4-BE49-F238E27FC236}">
                  <a16:creationId xmlns:a16="http://schemas.microsoft.com/office/drawing/2014/main" id="{6666F817-1DF4-4975-95F7-205468F11433}"/>
                </a:ext>
              </a:extLst>
            </p:cNvPr>
            <p:cNvGrpSpPr/>
            <p:nvPr/>
          </p:nvGrpSpPr>
          <p:grpSpPr>
            <a:xfrm>
              <a:off x="5959512" y="1072072"/>
              <a:ext cx="667645" cy="929175"/>
              <a:chOff x="10871951" y="1800558"/>
              <a:chExt cx="667645" cy="929175"/>
            </a:xfrm>
          </p:grpSpPr>
          <p:sp>
            <p:nvSpPr>
              <p:cNvPr id="1366" name="フリーフォーム 646">
                <a:extLst>
                  <a:ext uri="{FF2B5EF4-FFF2-40B4-BE49-F238E27FC236}">
                    <a16:creationId xmlns:a16="http://schemas.microsoft.com/office/drawing/2014/main" id="{CE58487F-02AC-4209-A533-0DAF1D3F86AA}"/>
                  </a:ext>
                </a:extLst>
              </p:cNvPr>
              <p:cNvSpPr/>
              <p:nvPr/>
            </p:nvSpPr>
            <p:spPr>
              <a:xfrm>
                <a:off x="10908796" y="1841747"/>
                <a:ext cx="610277" cy="17261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7" name="正方形/長方形 1366">
                <a:extLst>
                  <a:ext uri="{FF2B5EF4-FFF2-40B4-BE49-F238E27FC236}">
                    <a16:creationId xmlns:a16="http://schemas.microsoft.com/office/drawing/2014/main" id="{0325294C-75F7-4623-B5AC-07C1E68F71BA}"/>
                  </a:ext>
                </a:extLst>
              </p:cNvPr>
              <p:cNvSpPr/>
              <p:nvPr/>
            </p:nvSpPr>
            <p:spPr>
              <a:xfrm>
                <a:off x="10908796" y="2017818"/>
                <a:ext cx="515446" cy="704273"/>
              </a:xfrm>
              <a:prstGeom prst="rect">
                <a:avLst/>
              </a:pr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8" name="フリーフォーム 648">
                <a:extLst>
                  <a:ext uri="{FF2B5EF4-FFF2-40B4-BE49-F238E27FC236}">
                    <a16:creationId xmlns:a16="http://schemas.microsoft.com/office/drawing/2014/main" id="{66378EBD-05A6-48A5-BC95-BD068B3A4196}"/>
                  </a:ext>
                </a:extLst>
              </p:cNvPr>
              <p:cNvSpPr/>
              <p:nvPr/>
            </p:nvSpPr>
            <p:spPr>
              <a:xfrm>
                <a:off x="11423557" y="1836118"/>
                <a:ext cx="116039" cy="893615"/>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6076 w 215742"/>
                  <a:gd name="connsiteY0" fmla="*/ 0 h 1593067"/>
                  <a:gd name="connsiteX1" fmla="*/ -1 w 215742"/>
                  <a:gd name="connsiteY1" fmla="*/ 477061 h 1593067"/>
                  <a:gd name="connsiteX2" fmla="*/ 22955 w 215742"/>
                  <a:gd name="connsiteY2" fmla="*/ 1593067 h 1593067"/>
                  <a:gd name="connsiteX3" fmla="*/ 215742 w 215742"/>
                  <a:gd name="connsiteY3" fmla="*/ 1329985 h 1593067"/>
                  <a:gd name="connsiteX4" fmla="*/ 186076 w 215742"/>
                  <a:gd name="connsiteY4" fmla="*/ 0 h 1593067"/>
                  <a:gd name="connsiteX0" fmla="*/ 175875 w 205541"/>
                  <a:gd name="connsiteY0" fmla="*/ 0 h 1593067"/>
                  <a:gd name="connsiteX1" fmla="*/ 0 w 205541"/>
                  <a:gd name="connsiteY1" fmla="*/ 298513 h 1593067"/>
                  <a:gd name="connsiteX2" fmla="*/ 12754 w 205541"/>
                  <a:gd name="connsiteY2" fmla="*/ 1593067 h 1593067"/>
                  <a:gd name="connsiteX3" fmla="*/ 205541 w 205541"/>
                  <a:gd name="connsiteY3" fmla="*/ 1329985 h 1593067"/>
                  <a:gd name="connsiteX4" fmla="*/ 175875 w 205541"/>
                  <a:gd name="connsiteY4" fmla="*/ 0 h 1593067"/>
                  <a:gd name="connsiteX0" fmla="*/ 175875 w 205541"/>
                  <a:gd name="connsiteY0" fmla="*/ 0 h 1582864"/>
                  <a:gd name="connsiteX1" fmla="*/ 0 w 205541"/>
                  <a:gd name="connsiteY1" fmla="*/ 288310 h 1582864"/>
                  <a:gd name="connsiteX2" fmla="*/ 12754 w 205541"/>
                  <a:gd name="connsiteY2" fmla="*/ 1582864 h 1582864"/>
                  <a:gd name="connsiteX3" fmla="*/ 205541 w 205541"/>
                  <a:gd name="connsiteY3" fmla="*/ 1319782 h 1582864"/>
                  <a:gd name="connsiteX4" fmla="*/ 175875 w 205541"/>
                  <a:gd name="connsiteY4" fmla="*/ 0 h 158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41" h="1582864">
                    <a:moveTo>
                      <a:pt x="175875" y="0"/>
                    </a:moveTo>
                    <a:lnTo>
                      <a:pt x="0" y="288310"/>
                    </a:lnTo>
                    <a:cubicBezTo>
                      <a:pt x="1587" y="409489"/>
                      <a:pt x="11167" y="1461685"/>
                      <a:pt x="12754" y="1582864"/>
                    </a:cubicBezTo>
                    <a:lnTo>
                      <a:pt x="205541" y="1319782"/>
                    </a:lnTo>
                    <a:cubicBezTo>
                      <a:pt x="203954" y="1180611"/>
                      <a:pt x="177462" y="139171"/>
                      <a:pt x="175875" y="0"/>
                    </a:cubicBez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369" name="グループ化 1368">
                <a:extLst>
                  <a:ext uri="{FF2B5EF4-FFF2-40B4-BE49-F238E27FC236}">
                    <a16:creationId xmlns:a16="http://schemas.microsoft.com/office/drawing/2014/main" id="{8F478CBA-A88E-45D4-80E6-06B728F3A15C}"/>
                  </a:ext>
                </a:extLst>
              </p:cNvPr>
              <p:cNvGrpSpPr/>
              <p:nvPr/>
            </p:nvGrpSpPr>
            <p:grpSpPr>
              <a:xfrm>
                <a:off x="10871951" y="2213354"/>
                <a:ext cx="550894" cy="85440"/>
                <a:chOff x="3929463" y="4950530"/>
                <a:chExt cx="607322" cy="94192"/>
              </a:xfrm>
            </p:grpSpPr>
            <p:sp>
              <p:nvSpPr>
                <p:cNvPr id="1399" name="正方形/長方形 1398">
                  <a:extLst>
                    <a:ext uri="{FF2B5EF4-FFF2-40B4-BE49-F238E27FC236}">
                      <a16:creationId xmlns:a16="http://schemas.microsoft.com/office/drawing/2014/main" id="{77D7FDB6-7EE9-462A-8473-E5A8C5E134CC}"/>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0" name="フリーフォーム 697">
                  <a:extLst>
                    <a:ext uri="{FF2B5EF4-FFF2-40B4-BE49-F238E27FC236}">
                      <a16:creationId xmlns:a16="http://schemas.microsoft.com/office/drawing/2014/main" id="{04E2A25B-0C72-418D-AB82-75481C64780B}"/>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01" name="直線コネクタ 1400">
                  <a:extLst>
                    <a:ext uri="{FF2B5EF4-FFF2-40B4-BE49-F238E27FC236}">
                      <a16:creationId xmlns:a16="http://schemas.microsoft.com/office/drawing/2014/main" id="{48BF72A0-5223-474C-9916-4171E4C8B970}"/>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0" name="グループ化 1369">
                <a:extLst>
                  <a:ext uri="{FF2B5EF4-FFF2-40B4-BE49-F238E27FC236}">
                    <a16:creationId xmlns:a16="http://schemas.microsoft.com/office/drawing/2014/main" id="{C2590A89-FE90-472D-959F-4F249B73FDF4}"/>
                  </a:ext>
                </a:extLst>
              </p:cNvPr>
              <p:cNvGrpSpPr/>
              <p:nvPr/>
            </p:nvGrpSpPr>
            <p:grpSpPr>
              <a:xfrm>
                <a:off x="10871951" y="2310265"/>
                <a:ext cx="550894" cy="85440"/>
                <a:chOff x="3929463" y="5159785"/>
                <a:chExt cx="607322" cy="94192"/>
              </a:xfrm>
            </p:grpSpPr>
            <p:sp>
              <p:nvSpPr>
                <p:cNvPr id="1396" name="正方形/長方形 1395">
                  <a:extLst>
                    <a:ext uri="{FF2B5EF4-FFF2-40B4-BE49-F238E27FC236}">
                      <a16:creationId xmlns:a16="http://schemas.microsoft.com/office/drawing/2014/main" id="{7D455B50-2A09-4E15-979C-26ABBF4B96DA}"/>
                    </a:ext>
                  </a:extLst>
                </p:cNvPr>
                <p:cNvSpPr/>
                <p:nvPr/>
              </p:nvSpPr>
              <p:spPr>
                <a:xfrm>
                  <a:off x="3929463" y="5199102"/>
                  <a:ext cx="564483" cy="4871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7" name="フリーフォーム 701">
                  <a:extLst>
                    <a:ext uri="{FF2B5EF4-FFF2-40B4-BE49-F238E27FC236}">
                      <a16:creationId xmlns:a16="http://schemas.microsoft.com/office/drawing/2014/main" id="{DA5A2DCA-E397-4177-A76C-A45B63448A7C}"/>
                    </a:ext>
                  </a:extLst>
                </p:cNvPr>
                <p:cNvSpPr/>
                <p:nvPr/>
              </p:nvSpPr>
              <p:spPr>
                <a:xfrm>
                  <a:off x="4488685" y="5159785"/>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8" name="直線コネクタ 1397">
                  <a:extLst>
                    <a:ext uri="{FF2B5EF4-FFF2-40B4-BE49-F238E27FC236}">
                      <a16:creationId xmlns:a16="http://schemas.microsoft.com/office/drawing/2014/main" id="{6743C1AE-0FBC-42E0-9E25-8B154C5DDF25}"/>
                    </a:ext>
                  </a:extLst>
                </p:cNvPr>
                <p:cNvCxnSpPr/>
                <p:nvPr/>
              </p:nvCxnSpPr>
              <p:spPr>
                <a:xfrm flipV="1">
                  <a:off x="3930377" y="5164717"/>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1" name="グループ化 1370">
                <a:extLst>
                  <a:ext uri="{FF2B5EF4-FFF2-40B4-BE49-F238E27FC236}">
                    <a16:creationId xmlns:a16="http://schemas.microsoft.com/office/drawing/2014/main" id="{58429A57-23CC-4BF3-A4BC-8B17A47E28FF}"/>
                  </a:ext>
                </a:extLst>
              </p:cNvPr>
              <p:cNvGrpSpPr/>
              <p:nvPr/>
            </p:nvGrpSpPr>
            <p:grpSpPr>
              <a:xfrm>
                <a:off x="10871953" y="2391439"/>
                <a:ext cx="550888" cy="89028"/>
                <a:chOff x="3929469" y="5250762"/>
                <a:chExt cx="607316" cy="98147"/>
              </a:xfrm>
            </p:grpSpPr>
            <p:sp>
              <p:nvSpPr>
                <p:cNvPr id="1393" name="正方形/長方形 1392">
                  <a:extLst>
                    <a:ext uri="{FF2B5EF4-FFF2-40B4-BE49-F238E27FC236}">
                      <a16:creationId xmlns:a16="http://schemas.microsoft.com/office/drawing/2014/main" id="{C9D5FB8F-89EF-4A5D-B145-71B3D361B3BC}"/>
                    </a:ext>
                  </a:extLst>
                </p:cNvPr>
                <p:cNvSpPr/>
                <p:nvPr/>
              </p:nvSpPr>
              <p:spPr>
                <a:xfrm>
                  <a:off x="3929469" y="5292649"/>
                  <a:ext cx="564484" cy="510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4" name="フリーフォーム 705">
                  <a:extLst>
                    <a:ext uri="{FF2B5EF4-FFF2-40B4-BE49-F238E27FC236}">
                      <a16:creationId xmlns:a16="http://schemas.microsoft.com/office/drawing/2014/main" id="{55A88872-A16D-4FC2-A17E-AC7935B98F78}"/>
                    </a:ext>
                  </a:extLst>
                </p:cNvPr>
                <p:cNvSpPr/>
                <p:nvPr/>
              </p:nvSpPr>
              <p:spPr>
                <a:xfrm>
                  <a:off x="4488685" y="5254717"/>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5" name="直線コネクタ 1394">
                  <a:extLst>
                    <a:ext uri="{FF2B5EF4-FFF2-40B4-BE49-F238E27FC236}">
                      <a16:creationId xmlns:a16="http://schemas.microsoft.com/office/drawing/2014/main" id="{D73E1C9F-B3E7-41F5-AA90-6E8C7ACFC816}"/>
                    </a:ext>
                  </a:extLst>
                </p:cNvPr>
                <p:cNvCxnSpPr/>
                <p:nvPr/>
              </p:nvCxnSpPr>
              <p:spPr>
                <a:xfrm flipV="1">
                  <a:off x="3930377" y="5250762"/>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2" name="グループ化 1371">
                <a:extLst>
                  <a:ext uri="{FF2B5EF4-FFF2-40B4-BE49-F238E27FC236}">
                    <a16:creationId xmlns:a16="http://schemas.microsoft.com/office/drawing/2014/main" id="{833BD081-8775-4223-8CE9-07B69EF5E053}"/>
                  </a:ext>
                </a:extLst>
              </p:cNvPr>
              <p:cNvGrpSpPr/>
              <p:nvPr/>
            </p:nvGrpSpPr>
            <p:grpSpPr>
              <a:xfrm>
                <a:off x="10871951" y="2482606"/>
                <a:ext cx="550894" cy="85440"/>
                <a:chOff x="3929463" y="5354284"/>
                <a:chExt cx="607322" cy="94192"/>
              </a:xfrm>
            </p:grpSpPr>
            <p:sp>
              <p:nvSpPr>
                <p:cNvPr id="1390" name="正方形/長方形 1389">
                  <a:extLst>
                    <a:ext uri="{FF2B5EF4-FFF2-40B4-BE49-F238E27FC236}">
                      <a16:creationId xmlns:a16="http://schemas.microsoft.com/office/drawing/2014/main" id="{61DB78AE-88D0-4708-94F1-76C965D420E7}"/>
                    </a:ext>
                  </a:extLst>
                </p:cNvPr>
                <p:cNvSpPr/>
                <p:nvPr/>
              </p:nvSpPr>
              <p:spPr>
                <a:xfrm>
                  <a:off x="3929463" y="5392644"/>
                  <a:ext cx="564482"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91" name="フリーフォーム 709">
                  <a:extLst>
                    <a:ext uri="{FF2B5EF4-FFF2-40B4-BE49-F238E27FC236}">
                      <a16:creationId xmlns:a16="http://schemas.microsoft.com/office/drawing/2014/main" id="{5D61E9E1-F92E-441D-B9B7-CAA9C5B35891}"/>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92" name="直線コネクタ 1391">
                  <a:extLst>
                    <a:ext uri="{FF2B5EF4-FFF2-40B4-BE49-F238E27FC236}">
                      <a16:creationId xmlns:a16="http://schemas.microsoft.com/office/drawing/2014/main" id="{B27AC37C-37F4-445B-B564-B8CBC2C0565E}"/>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3" name="グループ化 1372">
                <a:extLst>
                  <a:ext uri="{FF2B5EF4-FFF2-40B4-BE49-F238E27FC236}">
                    <a16:creationId xmlns:a16="http://schemas.microsoft.com/office/drawing/2014/main" id="{E02AB818-D8F1-4005-AB50-126F70A48C7F}"/>
                  </a:ext>
                </a:extLst>
              </p:cNvPr>
              <p:cNvGrpSpPr/>
              <p:nvPr/>
            </p:nvGrpSpPr>
            <p:grpSpPr>
              <a:xfrm>
                <a:off x="11297000" y="1800558"/>
                <a:ext cx="153852" cy="122059"/>
                <a:chOff x="2098540" y="4715547"/>
                <a:chExt cx="695416" cy="874013"/>
              </a:xfrm>
            </p:grpSpPr>
            <p:sp>
              <p:nvSpPr>
                <p:cNvPr id="1387" name="フリーフォーム 728">
                  <a:extLst>
                    <a:ext uri="{FF2B5EF4-FFF2-40B4-BE49-F238E27FC236}">
                      <a16:creationId xmlns:a16="http://schemas.microsoft.com/office/drawing/2014/main" id="{EBBEE9D9-5250-404B-A54D-74803666B592}"/>
                    </a:ext>
                  </a:extLst>
                </p:cNvPr>
                <p:cNvSpPr/>
                <p:nvPr/>
              </p:nvSpPr>
              <p:spPr>
                <a:xfrm>
                  <a:off x="2098540" y="4715547"/>
                  <a:ext cx="672789" cy="190295"/>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8" name="正方形/長方形 1387">
                  <a:extLst>
                    <a:ext uri="{FF2B5EF4-FFF2-40B4-BE49-F238E27FC236}">
                      <a16:creationId xmlns:a16="http://schemas.microsoft.com/office/drawing/2014/main" id="{D82B1750-57EC-4DEE-9D34-7655BA6CF486}"/>
                    </a:ext>
                  </a:extLst>
                </p:cNvPr>
                <p:cNvSpPr/>
                <p:nvPr/>
              </p:nvSpPr>
              <p:spPr>
                <a:xfrm>
                  <a:off x="2098540" y="4898690"/>
                  <a:ext cx="568243" cy="682445"/>
                </a:xfrm>
                <a:prstGeom prst="rect">
                  <a:avLst/>
                </a:pr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9" name="フリーフォーム 730">
                  <a:extLst>
                    <a:ext uri="{FF2B5EF4-FFF2-40B4-BE49-F238E27FC236}">
                      <a16:creationId xmlns:a16="http://schemas.microsoft.com/office/drawing/2014/main" id="{8DDD97BD-F51E-4515-A1DA-1A5552CE0CBC}"/>
                    </a:ext>
                  </a:extLst>
                </p:cNvPr>
                <p:cNvSpPr/>
                <p:nvPr/>
              </p:nvSpPr>
              <p:spPr>
                <a:xfrm>
                  <a:off x="2659680" y="4718710"/>
                  <a:ext cx="134276" cy="870850"/>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44" h="1399216">
                      <a:moveTo>
                        <a:pt x="180976" y="0"/>
                      </a:moveTo>
                      <a:lnTo>
                        <a:pt x="1" y="283210"/>
                      </a:lnTo>
                      <a:cubicBezTo>
                        <a:pt x="1588" y="404389"/>
                        <a:pt x="21370" y="1278037"/>
                        <a:pt x="22957" y="1399216"/>
                      </a:cubicBezTo>
                      <a:lnTo>
                        <a:pt x="215744" y="1136134"/>
                      </a:lnTo>
                      <a:cubicBezTo>
                        <a:pt x="214157" y="996963"/>
                        <a:pt x="182563" y="139171"/>
                        <a:pt x="180976" y="0"/>
                      </a:cubicBez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374" name="フリーフォーム 735">
                <a:extLst>
                  <a:ext uri="{FF2B5EF4-FFF2-40B4-BE49-F238E27FC236}">
                    <a16:creationId xmlns:a16="http://schemas.microsoft.com/office/drawing/2014/main" id="{F1A87A27-D9B1-45D4-AB5F-1E1603B69BB3}"/>
                  </a:ext>
                </a:extLst>
              </p:cNvPr>
              <p:cNvSpPr/>
              <p:nvPr/>
            </p:nvSpPr>
            <p:spPr>
              <a:xfrm>
                <a:off x="10985565" y="1878576"/>
                <a:ext cx="303642" cy="94061"/>
              </a:xfrm>
              <a:custGeom>
                <a:avLst/>
                <a:gdLst>
                  <a:gd name="connsiteX0" fmla="*/ 0 w 397669"/>
                  <a:gd name="connsiteY0" fmla="*/ 190500 h 190500"/>
                  <a:gd name="connsiteX1" fmla="*/ 135731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0500 h 190500"/>
                  <a:gd name="connsiteX1" fmla="*/ 106449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4977 h 194977"/>
                  <a:gd name="connsiteX1" fmla="*/ 95133 w 397669"/>
                  <a:gd name="connsiteY1" fmla="*/ 0 h 194977"/>
                  <a:gd name="connsiteX2" fmla="*/ 397669 w 397669"/>
                  <a:gd name="connsiteY2" fmla="*/ 4477 h 194977"/>
                  <a:gd name="connsiteX3" fmla="*/ 283369 w 397669"/>
                  <a:gd name="connsiteY3" fmla="*/ 192595 h 194977"/>
                  <a:gd name="connsiteX4" fmla="*/ 0 w 397669"/>
                  <a:gd name="connsiteY4" fmla="*/ 194977 h 194977"/>
                  <a:gd name="connsiteX0" fmla="*/ 0 w 397669"/>
                  <a:gd name="connsiteY0" fmla="*/ 194977 h 194977"/>
                  <a:gd name="connsiteX1" fmla="*/ 95133 w 397669"/>
                  <a:gd name="connsiteY1" fmla="*/ 0 h 194977"/>
                  <a:gd name="connsiteX2" fmla="*/ 397669 w 397669"/>
                  <a:gd name="connsiteY2" fmla="*/ 4477 h 194977"/>
                  <a:gd name="connsiteX3" fmla="*/ 328631 w 397669"/>
                  <a:gd name="connsiteY3" fmla="*/ 192595 h 194977"/>
                  <a:gd name="connsiteX4" fmla="*/ 0 w 397669"/>
                  <a:gd name="connsiteY4" fmla="*/ 194977 h 19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194977">
                    <a:moveTo>
                      <a:pt x="0" y="194977"/>
                    </a:moveTo>
                    <a:lnTo>
                      <a:pt x="95133" y="0"/>
                    </a:lnTo>
                    <a:lnTo>
                      <a:pt x="397669" y="4477"/>
                    </a:lnTo>
                    <a:lnTo>
                      <a:pt x="328631" y="192595"/>
                    </a:lnTo>
                    <a:lnTo>
                      <a:pt x="0" y="194977"/>
                    </a:lnTo>
                    <a:close/>
                  </a:path>
                </a:pathLst>
              </a:custGeom>
              <a:solidFill>
                <a:srgbClr val="ABE68E"/>
              </a:solid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375" name="グループ化 1374">
                <a:extLst>
                  <a:ext uri="{FF2B5EF4-FFF2-40B4-BE49-F238E27FC236}">
                    <a16:creationId xmlns:a16="http://schemas.microsoft.com/office/drawing/2014/main" id="{235C94E2-83BD-4C02-873E-40F25BDEAAF4}"/>
                  </a:ext>
                </a:extLst>
              </p:cNvPr>
              <p:cNvGrpSpPr/>
              <p:nvPr/>
            </p:nvGrpSpPr>
            <p:grpSpPr>
              <a:xfrm>
                <a:off x="10871951" y="2044297"/>
                <a:ext cx="550894" cy="85440"/>
                <a:chOff x="3929463" y="4950530"/>
                <a:chExt cx="607322" cy="94192"/>
              </a:xfrm>
            </p:grpSpPr>
            <p:sp>
              <p:nvSpPr>
                <p:cNvPr id="1384" name="正方形/長方形 1383">
                  <a:extLst>
                    <a:ext uri="{FF2B5EF4-FFF2-40B4-BE49-F238E27FC236}">
                      <a16:creationId xmlns:a16="http://schemas.microsoft.com/office/drawing/2014/main" id="{2AC02AC6-6001-4E5E-9A60-CD6060B9EB88}"/>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5" name="フリーフォーム 738">
                  <a:extLst>
                    <a:ext uri="{FF2B5EF4-FFF2-40B4-BE49-F238E27FC236}">
                      <a16:creationId xmlns:a16="http://schemas.microsoft.com/office/drawing/2014/main" id="{E4C8D2FB-D2FE-4956-9A6F-DBA0E84DDCF5}"/>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6" name="直線コネクタ 1385">
                  <a:extLst>
                    <a:ext uri="{FF2B5EF4-FFF2-40B4-BE49-F238E27FC236}">
                      <a16:creationId xmlns:a16="http://schemas.microsoft.com/office/drawing/2014/main" id="{BFA24CEA-B511-4087-9823-03691DCB955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6" name="グループ化 1375">
                <a:extLst>
                  <a:ext uri="{FF2B5EF4-FFF2-40B4-BE49-F238E27FC236}">
                    <a16:creationId xmlns:a16="http://schemas.microsoft.com/office/drawing/2014/main" id="{F0485CB7-766C-4C98-8F7B-2FD850717078}"/>
                  </a:ext>
                </a:extLst>
              </p:cNvPr>
              <p:cNvGrpSpPr/>
              <p:nvPr/>
            </p:nvGrpSpPr>
            <p:grpSpPr>
              <a:xfrm>
                <a:off x="10871951" y="2129609"/>
                <a:ext cx="550894" cy="85440"/>
                <a:chOff x="3929463" y="4950530"/>
                <a:chExt cx="607322" cy="94192"/>
              </a:xfrm>
            </p:grpSpPr>
            <p:sp>
              <p:nvSpPr>
                <p:cNvPr id="1381" name="正方形/長方形 1380">
                  <a:extLst>
                    <a:ext uri="{FF2B5EF4-FFF2-40B4-BE49-F238E27FC236}">
                      <a16:creationId xmlns:a16="http://schemas.microsoft.com/office/drawing/2014/main" id="{EC004FE6-AA22-4E9B-A6FD-0B7970569F5D}"/>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82" name="フリーフォーム 767">
                  <a:extLst>
                    <a:ext uri="{FF2B5EF4-FFF2-40B4-BE49-F238E27FC236}">
                      <a16:creationId xmlns:a16="http://schemas.microsoft.com/office/drawing/2014/main" id="{5A7A7D8A-61C2-4BE5-AF99-191927F66E01}"/>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3" name="直線コネクタ 1382">
                  <a:extLst>
                    <a:ext uri="{FF2B5EF4-FFF2-40B4-BE49-F238E27FC236}">
                      <a16:creationId xmlns:a16="http://schemas.microsoft.com/office/drawing/2014/main" id="{5C60A7F3-92F6-497C-8B8F-43AC5A780D4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7" name="グループ化 1376">
                <a:extLst>
                  <a:ext uri="{FF2B5EF4-FFF2-40B4-BE49-F238E27FC236}">
                    <a16:creationId xmlns:a16="http://schemas.microsoft.com/office/drawing/2014/main" id="{FED5580E-43BE-4086-AFF8-C32910ECDAB0}"/>
                  </a:ext>
                </a:extLst>
              </p:cNvPr>
              <p:cNvGrpSpPr/>
              <p:nvPr/>
            </p:nvGrpSpPr>
            <p:grpSpPr>
              <a:xfrm>
                <a:off x="10871951" y="2568755"/>
                <a:ext cx="550894" cy="85440"/>
                <a:chOff x="3929463" y="5354284"/>
                <a:chExt cx="607322" cy="94192"/>
              </a:xfrm>
            </p:grpSpPr>
            <p:sp>
              <p:nvSpPr>
                <p:cNvPr id="1378" name="正方形/長方形 1377">
                  <a:extLst>
                    <a:ext uri="{FF2B5EF4-FFF2-40B4-BE49-F238E27FC236}">
                      <a16:creationId xmlns:a16="http://schemas.microsoft.com/office/drawing/2014/main" id="{24BAA3EF-5CBA-4D9A-89EC-50DC71D58529}"/>
                    </a:ext>
                  </a:extLst>
                </p:cNvPr>
                <p:cNvSpPr/>
                <p:nvPr/>
              </p:nvSpPr>
              <p:spPr>
                <a:xfrm>
                  <a:off x="3929463" y="5392644"/>
                  <a:ext cx="564483"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79" name="フリーフォーム 709">
                  <a:extLst>
                    <a:ext uri="{FF2B5EF4-FFF2-40B4-BE49-F238E27FC236}">
                      <a16:creationId xmlns:a16="http://schemas.microsoft.com/office/drawing/2014/main" id="{82283557-30BB-4591-AA2F-013902532CF7}"/>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33"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380" name="直線コネクタ 1379">
                  <a:extLst>
                    <a:ext uri="{FF2B5EF4-FFF2-40B4-BE49-F238E27FC236}">
                      <a16:creationId xmlns:a16="http://schemas.microsoft.com/office/drawing/2014/main" id="{7DD57998-824E-4093-B006-0E403AA4E8AF}"/>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grpSp>
          <p:nvGrpSpPr>
            <p:cNvPr id="1362" name="グループ化 1361">
              <a:extLst>
                <a:ext uri="{FF2B5EF4-FFF2-40B4-BE49-F238E27FC236}">
                  <a16:creationId xmlns:a16="http://schemas.microsoft.com/office/drawing/2014/main" id="{3F83D3B9-A9D6-4E7F-BED9-586E79D194CF}"/>
                </a:ext>
              </a:extLst>
            </p:cNvPr>
            <p:cNvGrpSpPr/>
            <p:nvPr/>
          </p:nvGrpSpPr>
          <p:grpSpPr>
            <a:xfrm>
              <a:off x="5784222" y="969601"/>
              <a:ext cx="1049772" cy="586787"/>
              <a:chOff x="3039506" y="2120136"/>
              <a:chExt cx="1049772" cy="586787"/>
            </a:xfrm>
          </p:grpSpPr>
          <p:sp>
            <p:nvSpPr>
              <p:cNvPr id="1363" name="フリーフォーム: 図形 1648">
                <a:extLst>
                  <a:ext uri="{FF2B5EF4-FFF2-40B4-BE49-F238E27FC236}">
                    <a16:creationId xmlns:a16="http://schemas.microsoft.com/office/drawing/2014/main" id="{CD091F2C-6077-4F8D-892C-72C074F1F362}"/>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4" name="フリーフォーム: 図形 1649">
                <a:extLst>
                  <a:ext uri="{FF2B5EF4-FFF2-40B4-BE49-F238E27FC236}">
                    <a16:creationId xmlns:a16="http://schemas.microsoft.com/office/drawing/2014/main" id="{C5F38B5B-B3E9-4601-AB01-19EC109EB2DC}"/>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365" name="フリーフォーム: 図形 1650">
                <a:extLst>
                  <a:ext uri="{FF2B5EF4-FFF2-40B4-BE49-F238E27FC236}">
                    <a16:creationId xmlns:a16="http://schemas.microsoft.com/office/drawing/2014/main" id="{288AED9B-B508-47C9-AB49-711451C41483}"/>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sp>
        <p:nvSpPr>
          <p:cNvPr id="1402" name="テキスト ボックス 1401"/>
          <p:cNvSpPr txBox="1"/>
          <p:nvPr/>
        </p:nvSpPr>
        <p:spPr>
          <a:xfrm>
            <a:off x="4888879" y="1941787"/>
            <a:ext cx="620711"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管理</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3" name="テキスト ボックス 1402"/>
          <p:cNvSpPr txBox="1"/>
          <p:nvPr/>
        </p:nvSpPr>
        <p:spPr>
          <a:xfrm>
            <a:off x="5756671" y="1933854"/>
            <a:ext cx="1103802"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修繕・改良</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4" name="テキスト ボックス 1403"/>
          <p:cNvSpPr txBox="1"/>
          <p:nvPr/>
        </p:nvSpPr>
        <p:spPr>
          <a:xfrm>
            <a:off x="7644713" y="1919343"/>
            <a:ext cx="607798"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建替え</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05" name="角丸四角形 1404"/>
          <p:cNvSpPr/>
          <p:nvPr/>
        </p:nvSpPr>
        <p:spPr>
          <a:xfrm>
            <a:off x="3785661" y="1923112"/>
            <a:ext cx="729231" cy="27130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6" name="角丸四角形 1405"/>
          <p:cNvSpPr/>
          <p:nvPr/>
        </p:nvSpPr>
        <p:spPr>
          <a:xfrm>
            <a:off x="5722363" y="1910389"/>
            <a:ext cx="894300" cy="27426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7" name="フリーフォーム 1406"/>
          <p:cNvSpPr/>
          <p:nvPr/>
        </p:nvSpPr>
        <p:spPr>
          <a:xfrm>
            <a:off x="8225749" y="2762279"/>
            <a:ext cx="601610" cy="118453"/>
          </a:xfrm>
          <a:custGeom>
            <a:avLst/>
            <a:gdLst>
              <a:gd name="connsiteX0" fmla="*/ 0 w 641350"/>
              <a:gd name="connsiteY0" fmla="*/ 152400 h 152400"/>
              <a:gd name="connsiteX1" fmla="*/ 184150 w 641350"/>
              <a:gd name="connsiteY1" fmla="*/ 0 h 152400"/>
              <a:gd name="connsiteX2" fmla="*/ 641350 w 641350"/>
              <a:gd name="connsiteY2" fmla="*/ 0 h 152400"/>
              <a:gd name="connsiteX3" fmla="*/ 527050 w 641350"/>
              <a:gd name="connsiteY3" fmla="*/ 146050 h 152400"/>
              <a:gd name="connsiteX4" fmla="*/ 0 w 64135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50" h="152400">
                <a:moveTo>
                  <a:pt x="0" y="152400"/>
                </a:moveTo>
                <a:lnTo>
                  <a:pt x="184150" y="0"/>
                </a:lnTo>
                <a:lnTo>
                  <a:pt x="641350" y="0"/>
                </a:lnTo>
                <a:lnTo>
                  <a:pt x="527050" y="146050"/>
                </a:lnTo>
                <a:lnTo>
                  <a:pt x="0" y="152400"/>
                </a:lnTo>
                <a:close/>
              </a:path>
            </a:pathLst>
          </a:custGeom>
          <a:noFill/>
          <a:ln w="12700" cap="flat" cmpd="sng" algn="ctr">
            <a:solidFill>
              <a:sysClr val="windowText" lastClr="000000">
                <a:lumMod val="85000"/>
                <a:lumOff val="15000"/>
              </a:sysClr>
            </a:solidFill>
            <a:prstDash val="dash"/>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08" name="角丸四角形 1407"/>
          <p:cNvSpPr/>
          <p:nvPr/>
        </p:nvSpPr>
        <p:spPr>
          <a:xfrm>
            <a:off x="7641780" y="2677314"/>
            <a:ext cx="677314"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09" name="直線矢印コネクタ 1408"/>
          <p:cNvCxnSpPr/>
          <p:nvPr/>
        </p:nvCxnSpPr>
        <p:spPr>
          <a:xfrm flipV="1">
            <a:off x="5491355" y="2039521"/>
            <a:ext cx="256566" cy="1745"/>
          </a:xfrm>
          <a:prstGeom prst="straightConnector1">
            <a:avLst/>
          </a:prstGeom>
          <a:noFill/>
          <a:ln w="57150" cap="flat" cmpd="sng" algn="ctr">
            <a:solidFill>
              <a:srgbClr val="00B0F0"/>
            </a:solidFill>
            <a:prstDash val="solid"/>
            <a:miter lim="800000"/>
            <a:tailEnd type="triangle"/>
          </a:ln>
          <a:effectLst/>
        </p:spPr>
      </p:cxnSp>
      <p:cxnSp>
        <p:nvCxnSpPr>
          <p:cNvPr id="1410" name="直線矢印コネクタ 1409"/>
          <p:cNvCxnSpPr/>
          <p:nvPr/>
        </p:nvCxnSpPr>
        <p:spPr>
          <a:xfrm flipV="1">
            <a:off x="7310332" y="2035171"/>
            <a:ext cx="324664" cy="4350"/>
          </a:xfrm>
          <a:prstGeom prst="straightConnector1">
            <a:avLst/>
          </a:prstGeom>
          <a:noFill/>
          <a:ln w="57150" cap="flat" cmpd="sng" algn="ctr">
            <a:solidFill>
              <a:srgbClr val="00B0F0"/>
            </a:solidFill>
            <a:prstDash val="solid"/>
            <a:miter lim="800000"/>
            <a:tailEnd type="triangle"/>
          </a:ln>
          <a:effectLst/>
        </p:spPr>
      </p:cxnSp>
      <p:cxnSp>
        <p:nvCxnSpPr>
          <p:cNvPr id="1411" name="直線コネクタ 1410"/>
          <p:cNvCxnSpPr/>
          <p:nvPr/>
        </p:nvCxnSpPr>
        <p:spPr>
          <a:xfrm flipV="1">
            <a:off x="7391953" y="2031108"/>
            <a:ext cx="4603" cy="799683"/>
          </a:xfrm>
          <a:prstGeom prst="line">
            <a:avLst/>
          </a:prstGeom>
          <a:noFill/>
          <a:ln w="57150" cap="flat" cmpd="sng" algn="ctr">
            <a:solidFill>
              <a:srgbClr val="00B0F0"/>
            </a:solidFill>
            <a:prstDash val="solid"/>
            <a:miter lim="800000"/>
          </a:ln>
          <a:effectLst/>
        </p:spPr>
      </p:cxnSp>
      <p:sp>
        <p:nvSpPr>
          <p:cNvPr id="1412" name="フリーフォーム 1411"/>
          <p:cNvSpPr/>
          <p:nvPr/>
        </p:nvSpPr>
        <p:spPr>
          <a:xfrm>
            <a:off x="5169027" y="1687686"/>
            <a:ext cx="1553468" cy="272275"/>
          </a:xfrm>
          <a:custGeom>
            <a:avLst/>
            <a:gdLst>
              <a:gd name="connsiteX0" fmla="*/ 2971800 w 3200400"/>
              <a:gd name="connsiteY0" fmla="*/ 259080 h 259080"/>
              <a:gd name="connsiteX1" fmla="*/ 3200400 w 3200400"/>
              <a:gd name="connsiteY1" fmla="*/ 259080 h 259080"/>
              <a:gd name="connsiteX2" fmla="*/ 3200400 w 3200400"/>
              <a:gd name="connsiteY2" fmla="*/ 0 h 259080"/>
              <a:gd name="connsiteX3" fmla="*/ 0 w 3200400"/>
              <a:gd name="connsiteY3" fmla="*/ 0 h 259080"/>
              <a:gd name="connsiteX4" fmla="*/ 0 w 3200400"/>
              <a:gd name="connsiteY4" fmla="*/ 11430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259080">
                <a:moveTo>
                  <a:pt x="2971800" y="259080"/>
                </a:moveTo>
                <a:lnTo>
                  <a:pt x="3200400" y="259080"/>
                </a:lnTo>
                <a:lnTo>
                  <a:pt x="3200400" y="0"/>
                </a:lnTo>
                <a:lnTo>
                  <a:pt x="0" y="0"/>
                </a:lnTo>
                <a:lnTo>
                  <a:pt x="0" y="114300"/>
                </a:lnTo>
              </a:path>
            </a:pathLst>
          </a:custGeom>
          <a:noFill/>
          <a:ln w="38100" cap="flat" cmpd="sng" algn="ctr">
            <a:solidFill>
              <a:srgbClr val="00B0F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13" name="直線矢印コネクタ 1412"/>
          <p:cNvCxnSpPr/>
          <p:nvPr/>
        </p:nvCxnSpPr>
        <p:spPr>
          <a:xfrm>
            <a:off x="5167669" y="1893972"/>
            <a:ext cx="307" cy="65240"/>
          </a:xfrm>
          <a:prstGeom prst="straightConnector1">
            <a:avLst/>
          </a:prstGeom>
          <a:noFill/>
          <a:ln w="57150" cap="flat" cmpd="sng" algn="ctr">
            <a:solidFill>
              <a:srgbClr val="00B0F0"/>
            </a:solidFill>
            <a:prstDash val="solid"/>
            <a:miter lim="800000"/>
            <a:tailEnd type="triangle"/>
          </a:ln>
          <a:effectLst/>
        </p:spPr>
      </p:cxnSp>
      <p:cxnSp>
        <p:nvCxnSpPr>
          <p:cNvPr id="1414" name="直線矢印コネクタ 1413"/>
          <p:cNvCxnSpPr/>
          <p:nvPr/>
        </p:nvCxnSpPr>
        <p:spPr>
          <a:xfrm>
            <a:off x="4554080" y="2039521"/>
            <a:ext cx="263441" cy="0"/>
          </a:xfrm>
          <a:prstGeom prst="straightConnector1">
            <a:avLst/>
          </a:prstGeom>
          <a:noFill/>
          <a:ln w="57150" cap="flat" cmpd="sng" algn="ctr">
            <a:solidFill>
              <a:srgbClr val="00B0F0"/>
            </a:solidFill>
            <a:prstDash val="solid"/>
            <a:miter lim="800000"/>
            <a:tailEnd type="triangle"/>
          </a:ln>
          <a:effectLst/>
        </p:spPr>
      </p:cxnSp>
      <p:sp>
        <p:nvSpPr>
          <p:cNvPr id="1415" name="フリーフォーム 1414"/>
          <p:cNvSpPr/>
          <p:nvPr/>
        </p:nvSpPr>
        <p:spPr>
          <a:xfrm>
            <a:off x="3141881" y="1501835"/>
            <a:ext cx="4786060" cy="387046"/>
          </a:xfrm>
          <a:custGeom>
            <a:avLst/>
            <a:gdLst>
              <a:gd name="connsiteX0" fmla="*/ 6400800 w 6400800"/>
              <a:gd name="connsiteY0" fmla="*/ 482600 h 482600"/>
              <a:gd name="connsiteX1" fmla="*/ 6400800 w 6400800"/>
              <a:gd name="connsiteY1" fmla="*/ 0 h 482600"/>
              <a:gd name="connsiteX2" fmla="*/ 0 w 6400800"/>
              <a:gd name="connsiteY2" fmla="*/ 0 h 482600"/>
              <a:gd name="connsiteX3" fmla="*/ 0 w 6400800"/>
              <a:gd name="connsiteY3" fmla="*/ 444500 h 482600"/>
            </a:gdLst>
            <a:ahLst/>
            <a:cxnLst>
              <a:cxn ang="0">
                <a:pos x="connsiteX0" y="connsiteY0"/>
              </a:cxn>
              <a:cxn ang="0">
                <a:pos x="connsiteX1" y="connsiteY1"/>
              </a:cxn>
              <a:cxn ang="0">
                <a:pos x="connsiteX2" y="connsiteY2"/>
              </a:cxn>
              <a:cxn ang="0">
                <a:pos x="connsiteX3" y="connsiteY3"/>
              </a:cxn>
            </a:cxnLst>
            <a:rect l="l" t="t" r="r" b="b"/>
            <a:pathLst>
              <a:path w="6400800" h="482600">
                <a:moveTo>
                  <a:pt x="6400800" y="482600"/>
                </a:moveTo>
                <a:lnTo>
                  <a:pt x="6400800" y="0"/>
                </a:lnTo>
                <a:lnTo>
                  <a:pt x="0" y="0"/>
                </a:lnTo>
                <a:lnTo>
                  <a:pt x="0" y="444500"/>
                </a:lnTo>
              </a:path>
            </a:pathLst>
          </a:custGeom>
          <a:noFill/>
          <a:ln w="57150" cap="flat" cmpd="sng" algn="ctr">
            <a:solidFill>
              <a:srgbClr val="00B0F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16" name="直線矢印コネクタ 1415"/>
          <p:cNvCxnSpPr/>
          <p:nvPr/>
        </p:nvCxnSpPr>
        <p:spPr>
          <a:xfrm>
            <a:off x="3141880" y="1772401"/>
            <a:ext cx="0" cy="141329"/>
          </a:xfrm>
          <a:prstGeom prst="straightConnector1">
            <a:avLst/>
          </a:prstGeom>
          <a:noFill/>
          <a:ln w="57150" cap="flat" cmpd="sng" algn="ctr">
            <a:solidFill>
              <a:srgbClr val="00B0F0"/>
            </a:solidFill>
            <a:prstDash val="solid"/>
            <a:miter lim="800000"/>
            <a:tailEnd type="triangle"/>
          </a:ln>
          <a:effectLst/>
        </p:spPr>
      </p:cxnSp>
      <p:sp>
        <p:nvSpPr>
          <p:cNvPr id="1417" name="テキスト ボックス 1416"/>
          <p:cNvSpPr txBox="1"/>
          <p:nvPr/>
        </p:nvSpPr>
        <p:spPr>
          <a:xfrm>
            <a:off x="3924125" y="2878960"/>
            <a:ext cx="44435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新築</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18" name="テキスト ボックス 1417"/>
          <p:cNvSpPr txBox="1"/>
          <p:nvPr/>
        </p:nvSpPr>
        <p:spPr>
          <a:xfrm>
            <a:off x="4657495" y="2836122"/>
            <a:ext cx="1252266" cy="376385"/>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補修点検等を行い、</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日常管理を実施</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19" name="テキスト ボックス 1418"/>
          <p:cNvSpPr txBox="1"/>
          <p:nvPr/>
        </p:nvSpPr>
        <p:spPr>
          <a:xfrm>
            <a:off x="5809798" y="2844747"/>
            <a:ext cx="1133644" cy="376385"/>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適時適切な時期に</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計画修繕を実施</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0" name="テキスト ボックス 1419"/>
          <p:cNvSpPr txBox="1"/>
          <p:nvPr/>
        </p:nvSpPr>
        <p:spPr>
          <a:xfrm>
            <a:off x="7826954" y="2278609"/>
            <a:ext cx="1353256" cy="404726"/>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建替えにより新たな</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マンションを建設</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1" name="テキスト ボックス 1420"/>
          <p:cNvSpPr txBox="1"/>
          <p:nvPr/>
        </p:nvSpPr>
        <p:spPr>
          <a:xfrm>
            <a:off x="7798189" y="3008981"/>
            <a:ext cx="122341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売却により更地化</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22" name="直線矢印コネクタ 1421"/>
          <p:cNvCxnSpPr>
            <a:stCxn id="1406" idx="3"/>
          </p:cNvCxnSpPr>
          <p:nvPr/>
        </p:nvCxnSpPr>
        <p:spPr>
          <a:xfrm>
            <a:off x="6616663" y="2047522"/>
            <a:ext cx="550634" cy="2439"/>
          </a:xfrm>
          <a:prstGeom prst="straightConnector1">
            <a:avLst/>
          </a:prstGeom>
          <a:noFill/>
          <a:ln w="66675" cap="flat" cmpd="sng" algn="ctr">
            <a:solidFill>
              <a:srgbClr val="00B0F0"/>
            </a:solidFill>
            <a:prstDash val="sysDot"/>
            <a:miter lim="800000"/>
            <a:tailEnd type="none"/>
          </a:ln>
          <a:effectLst/>
        </p:spPr>
      </p:cxnSp>
      <p:sp>
        <p:nvSpPr>
          <p:cNvPr id="1423" name="角丸四角形 1422"/>
          <p:cNvSpPr/>
          <p:nvPr/>
        </p:nvSpPr>
        <p:spPr>
          <a:xfrm>
            <a:off x="6820475" y="1705437"/>
            <a:ext cx="490080" cy="918322"/>
          </a:xfrm>
          <a:prstGeom prst="roundRect">
            <a:avLst/>
          </a:prstGeom>
          <a:solidFill>
            <a:sysClr val="window" lastClr="FFFFFF"/>
          </a:solidFill>
          <a:ln w="12700" cap="flat" cmpd="dbl" algn="ctr">
            <a:solidFill>
              <a:srgbClr val="002060"/>
            </a:solidFill>
            <a:prstDash val="dash"/>
            <a:miter lim="800000"/>
          </a:ln>
          <a:effectLst/>
        </p:spPr>
        <p:txBody>
          <a:bodyPr lIns="33231" rIns="33231"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修繕・改良が困難な場合など</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例：</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耐震性不足老朽化　等</a:t>
            </a:r>
            <a:endParaRPr kumimoji="0" lang="en-US" altLang="ja-JP" sz="6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24" name="直線矢印コネクタ 1423"/>
          <p:cNvCxnSpPr/>
          <p:nvPr/>
        </p:nvCxnSpPr>
        <p:spPr>
          <a:xfrm>
            <a:off x="3470385" y="2039521"/>
            <a:ext cx="263441" cy="0"/>
          </a:xfrm>
          <a:prstGeom prst="straightConnector1">
            <a:avLst/>
          </a:prstGeom>
          <a:noFill/>
          <a:ln w="57150" cap="flat" cmpd="sng" algn="ctr">
            <a:solidFill>
              <a:srgbClr val="00B0F0"/>
            </a:solidFill>
            <a:prstDash val="solid"/>
            <a:miter lim="800000"/>
            <a:tailEnd type="triangle"/>
          </a:ln>
          <a:effectLst/>
        </p:spPr>
      </p:cxnSp>
      <p:sp>
        <p:nvSpPr>
          <p:cNvPr id="1425" name="角丸四角形 1424"/>
          <p:cNvSpPr/>
          <p:nvPr/>
        </p:nvSpPr>
        <p:spPr>
          <a:xfrm>
            <a:off x="2688687" y="1923112"/>
            <a:ext cx="729231" cy="271305"/>
          </a:xfrm>
          <a:prstGeom prst="roundRect">
            <a:avLst/>
          </a:prstGeom>
          <a:noFill/>
          <a:ln w="12700" cap="flat" cmpd="sng" algn="ctr">
            <a:solidFill>
              <a:srgbClr val="FF0000"/>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26" name="テキスト ボックス 1425"/>
          <p:cNvSpPr txBox="1"/>
          <p:nvPr/>
        </p:nvSpPr>
        <p:spPr>
          <a:xfrm>
            <a:off x="2728639" y="1949777"/>
            <a:ext cx="605621"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分譲前</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427" name="テキスト ボックス 1426"/>
          <p:cNvSpPr txBox="1"/>
          <p:nvPr/>
        </p:nvSpPr>
        <p:spPr>
          <a:xfrm>
            <a:off x="2716478" y="2878959"/>
            <a:ext cx="444352" cy="248530"/>
          </a:xfrm>
          <a:prstGeom prst="rect">
            <a:avLst/>
          </a:prstGeom>
          <a:noFill/>
        </p:spPr>
        <p:txBody>
          <a:bodyPr wrap="non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建築</a:t>
            </a:r>
            <a:endParaRPr kumimoji="1" lang="en-US" altLang="ja-JP" sz="1015"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28" name="グループ化 1427"/>
          <p:cNvGrpSpPr/>
          <p:nvPr/>
        </p:nvGrpSpPr>
        <p:grpSpPr>
          <a:xfrm>
            <a:off x="2368599" y="2278130"/>
            <a:ext cx="1059855" cy="576118"/>
            <a:chOff x="314786" y="5033963"/>
            <a:chExt cx="1433875" cy="779429"/>
          </a:xfrm>
        </p:grpSpPr>
        <p:sp>
          <p:nvSpPr>
            <p:cNvPr id="1429" name="フリーフォーム 1428"/>
            <p:cNvSpPr/>
            <p:nvPr/>
          </p:nvSpPr>
          <p:spPr>
            <a:xfrm>
              <a:off x="314786" y="5382047"/>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30" name="グループ化 1429">
              <a:extLst>
                <a:ext uri="{FF2B5EF4-FFF2-40B4-BE49-F238E27FC236}">
                  <a16:creationId xmlns:a16="http://schemas.microsoft.com/office/drawing/2014/main" id="{7EC32914-7C3D-46E1-9AE9-EB372B3415F3}"/>
                </a:ext>
              </a:extLst>
            </p:cNvPr>
            <p:cNvGrpSpPr/>
            <p:nvPr/>
          </p:nvGrpSpPr>
          <p:grpSpPr>
            <a:xfrm>
              <a:off x="688467" y="5131592"/>
              <a:ext cx="794630" cy="588046"/>
              <a:chOff x="290060" y="2066509"/>
              <a:chExt cx="794630" cy="588046"/>
            </a:xfrm>
          </p:grpSpPr>
          <p:sp>
            <p:nvSpPr>
              <p:cNvPr id="1437"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38"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39"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440" name="グループ化 1439">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525" name="正方形/長方形 1524">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6" name="正方形/長方形 1525">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7" name="正方形/長方形 1526">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8" name="正方形/長方形 1527">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1" name="グループ化 1440">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521" name="正方形/長方形 1520">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2" name="正方形/長方形 1521">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3" name="正方形/長方形 1522">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4" name="正方形/長方形 1523">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2" name="グループ化 1441">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517" name="正方形/長方形 1516">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8" name="正方形/長方形 1517">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9" name="正方形/長方形 1518">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20" name="正方形/長方形 1519">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3" name="グループ化 1442">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513" name="正方形/長方形 1512">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4" name="正方形/長方形 1513">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5" name="正方形/長方形 1514">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6" name="正方形/長方形 1515">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29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444" name="グループ化 1443">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445" name="グループ化 1444">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497" name="グループ化 1496">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510" name="正方形/長方形 1509">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11"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12" name="直線コネクタ 1511">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8" name="グループ化 1497">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507" name="正方形/長方形 1506">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8"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9" name="直線コネクタ 1508">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9" name="グループ化 1498">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504" name="正方形/長方形 1503">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5"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6" name="直線コネクタ 1505">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00" name="グループ化 1499">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501" name="正方形/長方形 1500">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502"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503" name="直線コネクタ 1502">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6" name="グループ化 1445">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481" name="グループ化 1480">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494" name="正方形/長方形 1493">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95"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6" name="直線コネクタ 1495">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2" name="グループ化 1481">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491" name="正方形/長方形 1490">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92"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3" name="直線コネクタ 1492">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3" name="グループ化 1482">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488" name="正方形/長方形 1487">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89"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90" name="直線コネクタ 1489">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4" name="グループ化 1483">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485" name="正方形/長方形 1484">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86"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87" name="直線コネクタ 1486">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7" name="グループ化 1446">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465" name="グループ化 1464">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478" name="正方形/長方形 1477">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9"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80" name="直線コネクタ 1479">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6" name="グループ化 1465">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475" name="正方形/長方形 1474">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6"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7" name="直線コネクタ 1476">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7" name="グループ化 1466">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472" name="正方形/長方形 1471">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3"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4" name="直線コネクタ 1473">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8" name="グループ化 1467">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469" name="正方形/長方形 1468">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70"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71" name="直線コネクタ 1470">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8" name="グループ化 1447">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449" name="グループ化 1448">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462" name="正方形/長方形 1461">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63"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64" name="直線コネクタ 1463">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0" name="グループ化 1449">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459" name="正方形/長方形 1458">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60"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61" name="直線コネクタ 1460">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1" name="グループ化 1450">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456" name="正方形/長方形 1455">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57"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58" name="直線コネクタ 1457">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2" name="グループ化 1451">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453" name="正方形/長方形 1452">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1454"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cxnSp>
                  <p:nvCxnSpPr>
                    <p:cNvPr id="1455" name="直線コネクタ 1454">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grpSp>
        <p:sp>
          <p:nvSpPr>
            <p:cNvPr id="1431" name="フリーフォーム 1430"/>
            <p:cNvSpPr/>
            <p:nvPr/>
          </p:nvSpPr>
          <p:spPr>
            <a:xfrm>
              <a:off x="1403508" y="5036820"/>
              <a:ext cx="135731" cy="707231"/>
            </a:xfrm>
            <a:custGeom>
              <a:avLst/>
              <a:gdLst>
                <a:gd name="connsiteX0" fmla="*/ 0 w 121920"/>
                <a:gd name="connsiteY0" fmla="*/ 685800 h 685800"/>
                <a:gd name="connsiteX1" fmla="*/ 0 w 121920"/>
                <a:gd name="connsiteY1" fmla="*/ 685800 h 685800"/>
                <a:gd name="connsiteX2" fmla="*/ 121920 w 121920"/>
                <a:gd name="connsiteY2" fmla="*/ 502920 h 685800"/>
                <a:gd name="connsiteX3" fmla="*/ 106680 w 121920"/>
                <a:gd name="connsiteY3" fmla="*/ 0 h 685800"/>
                <a:gd name="connsiteX4" fmla="*/ 7620 w 121920"/>
                <a:gd name="connsiteY4" fmla="*/ 220980 h 685800"/>
                <a:gd name="connsiteX0" fmla="*/ 0 w 121920"/>
                <a:gd name="connsiteY0" fmla="*/ 685800 h 707231"/>
                <a:gd name="connsiteX1" fmla="*/ 2382 w 121920"/>
                <a:gd name="connsiteY1" fmla="*/ 707231 h 707231"/>
                <a:gd name="connsiteX2" fmla="*/ 121920 w 121920"/>
                <a:gd name="connsiteY2" fmla="*/ 502920 h 707231"/>
                <a:gd name="connsiteX3" fmla="*/ 106680 w 121920"/>
                <a:gd name="connsiteY3" fmla="*/ 0 h 707231"/>
                <a:gd name="connsiteX4" fmla="*/ 7620 w 121920"/>
                <a:gd name="connsiteY4" fmla="*/ 220980 h 707231"/>
                <a:gd name="connsiteX0" fmla="*/ 13811 w 135731"/>
                <a:gd name="connsiteY0" fmla="*/ 685800 h 707231"/>
                <a:gd name="connsiteX1" fmla="*/ 16193 w 135731"/>
                <a:gd name="connsiteY1" fmla="*/ 707231 h 707231"/>
                <a:gd name="connsiteX2" fmla="*/ 135731 w 135731"/>
                <a:gd name="connsiteY2" fmla="*/ 502920 h 707231"/>
                <a:gd name="connsiteX3" fmla="*/ 120491 w 135731"/>
                <a:gd name="connsiteY3" fmla="*/ 0 h 707231"/>
                <a:gd name="connsiteX4" fmla="*/ 0 w 135731"/>
                <a:gd name="connsiteY4" fmla="*/ 213836 h 70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707231">
                  <a:moveTo>
                    <a:pt x="13811" y="685800"/>
                  </a:moveTo>
                  <a:lnTo>
                    <a:pt x="16193" y="707231"/>
                  </a:lnTo>
                  <a:lnTo>
                    <a:pt x="135731" y="502920"/>
                  </a:lnTo>
                  <a:lnTo>
                    <a:pt x="120491" y="0"/>
                  </a:lnTo>
                  <a:lnTo>
                    <a:pt x="0" y="213836"/>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2" name="正方形/長方形 1431"/>
            <p:cNvSpPr/>
            <p:nvPr/>
          </p:nvSpPr>
          <p:spPr>
            <a:xfrm>
              <a:off x="640326" y="5250488"/>
              <a:ext cx="769620" cy="502152"/>
            </a:xfrm>
            <a:prstGeom prst="rect">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3" name="フリーフォーム 1432"/>
            <p:cNvSpPr/>
            <p:nvPr/>
          </p:nvSpPr>
          <p:spPr>
            <a:xfrm>
              <a:off x="640556" y="5043488"/>
              <a:ext cx="192882" cy="207168"/>
            </a:xfrm>
            <a:custGeom>
              <a:avLst/>
              <a:gdLst>
                <a:gd name="connsiteX0" fmla="*/ 0 w 192882"/>
                <a:gd name="connsiteY0" fmla="*/ 207168 h 207168"/>
                <a:gd name="connsiteX1" fmla="*/ 192882 w 192882"/>
                <a:gd name="connsiteY1" fmla="*/ 0 h 207168"/>
                <a:gd name="connsiteX2" fmla="*/ 185738 w 192882"/>
                <a:gd name="connsiteY2" fmla="*/ 88106 h 207168"/>
                <a:gd name="connsiteX3" fmla="*/ 97632 w 192882"/>
                <a:gd name="connsiteY3" fmla="*/ 202406 h 207168"/>
                <a:gd name="connsiteX4" fmla="*/ 0 w 192882"/>
                <a:gd name="connsiteY4" fmla="*/ 207168 h 2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2" h="207168">
                  <a:moveTo>
                    <a:pt x="0" y="207168"/>
                  </a:moveTo>
                  <a:lnTo>
                    <a:pt x="192882" y="0"/>
                  </a:lnTo>
                  <a:lnTo>
                    <a:pt x="185738" y="88106"/>
                  </a:lnTo>
                  <a:lnTo>
                    <a:pt x="97632" y="202406"/>
                  </a:lnTo>
                  <a:lnTo>
                    <a:pt x="0" y="207168"/>
                  </a:lnTo>
                  <a:close/>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4" name="フリーフォーム 1433"/>
            <p:cNvSpPr/>
            <p:nvPr/>
          </p:nvSpPr>
          <p:spPr>
            <a:xfrm>
              <a:off x="833438" y="5033963"/>
              <a:ext cx="685800" cy="95250"/>
            </a:xfrm>
            <a:custGeom>
              <a:avLst/>
              <a:gdLst>
                <a:gd name="connsiteX0" fmla="*/ 0 w 685800"/>
                <a:gd name="connsiteY0" fmla="*/ 0 h 95250"/>
                <a:gd name="connsiteX1" fmla="*/ 0 w 685800"/>
                <a:gd name="connsiteY1" fmla="*/ 0 h 95250"/>
                <a:gd name="connsiteX2" fmla="*/ 83343 w 685800"/>
                <a:gd name="connsiteY2" fmla="*/ 4762 h 95250"/>
                <a:gd name="connsiteX3" fmla="*/ 197643 w 685800"/>
                <a:gd name="connsiteY3" fmla="*/ 4762 h 95250"/>
                <a:gd name="connsiteX4" fmla="*/ 685800 w 685800"/>
                <a:gd name="connsiteY4" fmla="*/ 2381 h 95250"/>
                <a:gd name="connsiteX5" fmla="*/ 628650 w 685800"/>
                <a:gd name="connsiteY5" fmla="*/ 95250 h 95250"/>
                <a:gd name="connsiteX6" fmla="*/ 4762 w 6858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95250">
                  <a:moveTo>
                    <a:pt x="0" y="0"/>
                  </a:moveTo>
                  <a:lnTo>
                    <a:pt x="0" y="0"/>
                  </a:lnTo>
                  <a:lnTo>
                    <a:pt x="83343" y="4762"/>
                  </a:lnTo>
                  <a:cubicBezTo>
                    <a:pt x="121439" y="5331"/>
                    <a:pt x="159543" y="4762"/>
                    <a:pt x="197643" y="4762"/>
                  </a:cubicBezTo>
                  <a:lnTo>
                    <a:pt x="685800" y="2381"/>
                  </a:lnTo>
                  <a:lnTo>
                    <a:pt x="628650" y="95250"/>
                  </a:lnTo>
                  <a:lnTo>
                    <a:pt x="4762" y="95250"/>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5" name="正方形/長方形 1434"/>
            <p:cNvSpPr/>
            <p:nvPr/>
          </p:nvSpPr>
          <p:spPr>
            <a:xfrm>
              <a:off x="314786" y="5628670"/>
              <a:ext cx="1116570" cy="1808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36" name="フリーフォーム 1435"/>
            <p:cNvSpPr/>
            <p:nvPr/>
          </p:nvSpPr>
          <p:spPr>
            <a:xfrm>
              <a:off x="1431131" y="5231606"/>
              <a:ext cx="316707" cy="573882"/>
            </a:xfrm>
            <a:custGeom>
              <a:avLst/>
              <a:gdLst>
                <a:gd name="connsiteX0" fmla="*/ 0 w 316707"/>
                <a:gd name="connsiteY0" fmla="*/ 573882 h 573882"/>
                <a:gd name="connsiteX1" fmla="*/ 316707 w 316707"/>
                <a:gd name="connsiteY1" fmla="*/ 150019 h 573882"/>
                <a:gd name="connsiteX2" fmla="*/ 311944 w 316707"/>
                <a:gd name="connsiteY2" fmla="*/ 0 h 573882"/>
                <a:gd name="connsiteX3" fmla="*/ 4763 w 316707"/>
                <a:gd name="connsiteY3" fmla="*/ 397669 h 573882"/>
                <a:gd name="connsiteX4" fmla="*/ 4763 w 316707"/>
                <a:gd name="connsiteY4" fmla="*/ 397669 h 57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07" h="573882">
                  <a:moveTo>
                    <a:pt x="0" y="573882"/>
                  </a:moveTo>
                  <a:lnTo>
                    <a:pt x="316707" y="150019"/>
                  </a:lnTo>
                  <a:lnTo>
                    <a:pt x="311944" y="0"/>
                  </a:lnTo>
                  <a:lnTo>
                    <a:pt x="4763" y="397669"/>
                  </a:lnTo>
                  <a:lnTo>
                    <a:pt x="4763" y="397669"/>
                  </a:lnTo>
                </a:path>
              </a:pathLst>
            </a:custGeom>
            <a:solidFill>
              <a:sysClr val="window" lastClr="FFFFFF"/>
            </a:solidFill>
            <a:ln w="3175" cap="flat" cmpd="sng" algn="ctr">
              <a:solidFill>
                <a:sysClr val="windowText" lastClr="000000"/>
              </a:solidFill>
              <a:prstDash val="solid"/>
              <a:miter lim="800000"/>
            </a:ln>
            <a:effectLst/>
          </p:spPr>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529" name="テキスト ボックス 1528">
            <a:extLst>
              <a:ext uri="{FF2B5EF4-FFF2-40B4-BE49-F238E27FC236}">
                <a16:creationId xmlns:a16="http://schemas.microsoft.com/office/drawing/2014/main" id="{B42C2E5D-3466-4225-98E1-307841C88E35}"/>
              </a:ext>
            </a:extLst>
          </p:cNvPr>
          <p:cNvSpPr txBox="1"/>
          <p:nvPr/>
        </p:nvSpPr>
        <p:spPr>
          <a:xfrm>
            <a:off x="7631883" y="2688192"/>
            <a:ext cx="785314" cy="253916"/>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敷地売却</a:t>
            </a:r>
            <a:endParaRPr kumimoji="1" lang="en-US" altLang="ja-JP" sz="105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1532" name="テキスト ボックス 1531"/>
          <p:cNvSpPr txBox="1"/>
          <p:nvPr/>
        </p:nvSpPr>
        <p:spPr>
          <a:xfrm>
            <a:off x="5668722" y="1643801"/>
            <a:ext cx="682260" cy="234360"/>
          </a:xfrm>
          <a:prstGeom prst="rect">
            <a:avLst/>
          </a:prstGeom>
          <a:noFill/>
        </p:spPr>
        <p:txBody>
          <a:bodyPr wrap="square" rtlCol="0">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繰り返し</a:t>
            </a:r>
            <a:endParaRPr kumimoji="1" lang="en-US" altLang="ja-JP" sz="923"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grpSp>
        <p:nvGrpSpPr>
          <p:cNvPr id="6" name="グループ化 5"/>
          <p:cNvGrpSpPr/>
          <p:nvPr/>
        </p:nvGrpSpPr>
        <p:grpSpPr>
          <a:xfrm>
            <a:off x="111349" y="3474590"/>
            <a:ext cx="9068861" cy="865383"/>
            <a:chOff x="111651" y="3571729"/>
            <a:chExt cx="9068861" cy="865383"/>
          </a:xfrm>
        </p:grpSpPr>
        <p:sp>
          <p:nvSpPr>
            <p:cNvPr id="1538" name="山形 1537"/>
            <p:cNvSpPr/>
            <p:nvPr/>
          </p:nvSpPr>
          <p:spPr>
            <a:xfrm>
              <a:off x="4612902" y="3986724"/>
              <a:ext cx="2516877" cy="450388"/>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39" name="山形 1538"/>
            <p:cNvSpPr/>
            <p:nvPr/>
          </p:nvSpPr>
          <p:spPr>
            <a:xfrm>
              <a:off x="7111509" y="3988317"/>
              <a:ext cx="1857125" cy="43183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69" name="ホームベース 1568"/>
            <p:cNvSpPr/>
            <p:nvPr/>
          </p:nvSpPr>
          <p:spPr>
            <a:xfrm>
              <a:off x="183689" y="3983842"/>
              <a:ext cx="1862689" cy="440397"/>
            </a:xfrm>
            <a:prstGeom prst="homePlate">
              <a:avLst/>
            </a:prstGeom>
            <a:solidFill>
              <a:schemeClr val="accent1">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１実態調査</a:t>
              </a:r>
            </a:p>
          </p:txBody>
        </p:sp>
        <p:sp>
          <p:nvSpPr>
            <p:cNvPr id="1570" name="山形 1569"/>
            <p:cNvSpPr/>
            <p:nvPr/>
          </p:nvSpPr>
          <p:spPr>
            <a:xfrm>
              <a:off x="1979711" y="3987183"/>
              <a:ext cx="2670709" cy="448642"/>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72" name="テキスト ボックス 1571"/>
            <p:cNvSpPr txBox="1"/>
            <p:nvPr/>
          </p:nvSpPr>
          <p:spPr>
            <a:xfrm>
              <a:off x="111651" y="3571729"/>
              <a:ext cx="9068861" cy="400238"/>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01"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大阪府分譲マンション管理適正化及び再生円滑化基本計画</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（令和４年策定）の</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1400" b="1"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つの</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Point</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577" name="二等辺三角形 1576"/>
          <p:cNvSpPr/>
          <p:nvPr/>
        </p:nvSpPr>
        <p:spPr>
          <a:xfrm rot="10800000">
            <a:off x="177431" y="2639575"/>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78" name="正方形/長方形 1577"/>
          <p:cNvSpPr/>
          <p:nvPr/>
        </p:nvSpPr>
        <p:spPr>
          <a:xfrm>
            <a:off x="180968" y="1353169"/>
            <a:ext cx="2108507" cy="1233481"/>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79" name="テキスト ボックス 1578"/>
          <p:cNvSpPr txBox="1"/>
          <p:nvPr/>
        </p:nvSpPr>
        <p:spPr>
          <a:xfrm>
            <a:off x="134904" y="1449836"/>
            <a:ext cx="2121533" cy="1100301"/>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〇背景</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分譲マンションの</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高経年化と世帯主の高齢化</a:t>
            </a:r>
            <a:r>
              <a:rPr kumimoji="1" lang="en-US" altLang="ja-JP"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２つの老い</a:t>
            </a:r>
            <a:r>
              <a:rPr kumimoji="1" lang="en-US" altLang="ja-JP"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・賃貸化</a:t>
            </a:r>
            <a:endParaRPr kumimoji="1" lang="en-US" altLang="ja-JP" sz="1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府内分譲マンションのストック数は約</a:t>
            </a:r>
            <a:r>
              <a:rPr kumimoji="1" lang="en-US" altLang="ja-JP"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80</a:t>
            </a:r>
            <a:r>
              <a:rPr kumimoji="1" lang="ja-JP" altLang="en-US" sz="10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万戸うち、</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築</a:t>
            </a:r>
            <a:r>
              <a:rPr kumimoji="1" lang="en-US" altLang="ja-JP"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年以上は約</a:t>
            </a:r>
            <a:r>
              <a:rPr kumimoji="1" lang="en-US" altLang="ja-JP"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15</a:t>
            </a:r>
            <a:r>
              <a:rPr kumimoji="1" lang="ja-JP" altLang="en-US" sz="1000" b="0"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万戸</a:t>
            </a:r>
            <a:endParaRPr kumimoji="1" lang="en-US" altLang="ja-JP" sz="100" b="0"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82" name="正方形/長方形 1581">
            <a:extLst>
              <a:ext uri="{FF2B5EF4-FFF2-40B4-BE49-F238E27FC236}">
                <a16:creationId xmlns:a16="http://schemas.microsoft.com/office/drawing/2014/main" id="{B2214278-2596-4ED4-9E11-B8C83DB4BFF5}"/>
              </a:ext>
            </a:extLst>
          </p:cNvPr>
          <p:cNvSpPr/>
          <p:nvPr/>
        </p:nvSpPr>
        <p:spPr bwMode="gray">
          <a:xfrm>
            <a:off x="167220" y="1138340"/>
            <a:ext cx="2793712" cy="33898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■管理適正化及び再生円滑化の考え方</a:t>
            </a:r>
          </a:p>
        </p:txBody>
      </p:sp>
      <p:grpSp>
        <p:nvGrpSpPr>
          <p:cNvPr id="3" name="グループ化 2"/>
          <p:cNvGrpSpPr/>
          <p:nvPr/>
        </p:nvGrpSpPr>
        <p:grpSpPr>
          <a:xfrm>
            <a:off x="167056" y="4485361"/>
            <a:ext cx="5637621" cy="2172018"/>
            <a:chOff x="167055" y="3964145"/>
            <a:chExt cx="5087520" cy="2694891"/>
          </a:xfrm>
        </p:grpSpPr>
        <p:sp>
          <p:nvSpPr>
            <p:cNvPr id="1592" name="正方形/長方形 1591"/>
            <p:cNvSpPr/>
            <p:nvPr/>
          </p:nvSpPr>
          <p:spPr>
            <a:xfrm>
              <a:off x="167055" y="3964145"/>
              <a:ext cx="5001339" cy="2686347"/>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81" name="テキスト ボックス 1580"/>
            <p:cNvSpPr txBox="1"/>
            <p:nvPr/>
          </p:nvSpPr>
          <p:spPr>
            <a:xfrm>
              <a:off x="221141" y="4539668"/>
              <a:ext cx="5033434" cy="2119368"/>
            </a:xfrm>
            <a:prstGeom prst="rect">
              <a:avLst/>
            </a:prstGeom>
            <a:noFill/>
            <a:ln>
              <a:noFill/>
            </a:ln>
          </p:spPr>
          <p:txBody>
            <a:bodyPr wrap="square" rtlCol="0">
              <a:spAutoFit/>
            </a:bodyPr>
            <a:lstStyle/>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・マンション管理適正化推進計画の策定推進</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indent="-457209" defTabSz="914418" eaLnBrk="0" fontAlgn="base" hangingPunct="0">
                <a:spcBef>
                  <a:spcPct val="0"/>
                </a:spcBef>
                <a:spcAft>
                  <a:spcPct val="0"/>
                </a:spcAf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市域　（市所管）　：</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32</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市策定済み、</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市策定中（</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R6.4.30</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現在）</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町村域（府所管）　：</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町村策定済み</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・管理計画認定制度の運用　（認定実績：全国</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716</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件</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sng"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a:t>
              </a:r>
              <a:r>
                <a:rPr kumimoji="0" lang="en-US" altLang="ja-JP" sz="1200" b="0" i="0" u="sng"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63</a:t>
              </a:r>
              <a:r>
                <a:rPr kumimoji="0" lang="ja-JP" altLang="en-US" sz="1200" b="0" i="0" u="sng"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件</a:t>
              </a:r>
              <a:r>
                <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)R6.4.30</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現在）</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・市町村向け意見交換会や研修会の実施による市町村への技術支援等</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・（協議会</a:t>
              </a:r>
              <a:r>
                <a:rPr kumimoji="0" lang="en-US" altLang="ja-JP" sz="8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）登録マンションへのアドバイザー派遣等の適正化推進支援</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・（協議会</a:t>
              </a:r>
              <a:r>
                <a:rPr kumimoji="0" lang="en-US" altLang="ja-JP" sz="8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）管理や大規模修繕についてなど府民向けセミナーの開催</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・（協議会</a:t>
              </a:r>
              <a:r>
                <a:rPr kumimoji="0" lang="en-US" altLang="ja-JP" sz="8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）会員向け研修会の開催</a:t>
              </a:r>
              <a:endParaRPr kumimoji="0" lang="en-US" altLang="ja-JP" sz="12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大阪府分譲マンション管理・建替えサポートシステム推進協議会</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84" name="正方形/長方形 1583">
              <a:extLst>
                <a:ext uri="{FF2B5EF4-FFF2-40B4-BE49-F238E27FC236}">
                  <a16:creationId xmlns:a16="http://schemas.microsoft.com/office/drawing/2014/main" id="{B2214278-2596-4ED4-9E11-B8C83DB4BFF5}"/>
                </a:ext>
              </a:extLst>
            </p:cNvPr>
            <p:cNvSpPr/>
            <p:nvPr/>
          </p:nvSpPr>
          <p:spPr bwMode="gray">
            <a:xfrm>
              <a:off x="237812" y="4080792"/>
              <a:ext cx="4861811" cy="35954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■これまでの取組</a:t>
              </a:r>
            </a:p>
          </p:txBody>
        </p:sp>
      </p:grpSp>
      <p:grpSp>
        <p:nvGrpSpPr>
          <p:cNvPr id="4" name="グループ化 3"/>
          <p:cNvGrpSpPr/>
          <p:nvPr/>
        </p:nvGrpSpPr>
        <p:grpSpPr>
          <a:xfrm>
            <a:off x="5787586" y="4486883"/>
            <a:ext cx="3052624" cy="748309"/>
            <a:chOff x="5219525" y="3649517"/>
            <a:chExt cx="3685099" cy="831625"/>
          </a:xfrm>
        </p:grpSpPr>
        <p:sp>
          <p:nvSpPr>
            <p:cNvPr id="1580" name="テキスト ボックス 1579"/>
            <p:cNvSpPr txBox="1"/>
            <p:nvPr/>
          </p:nvSpPr>
          <p:spPr>
            <a:xfrm>
              <a:off x="5280644" y="3916770"/>
              <a:ext cx="3416655" cy="564372"/>
            </a:xfrm>
            <a:prstGeom prst="rect">
              <a:avLst/>
            </a:prstGeom>
            <a:noFill/>
          </p:spPr>
          <p:txBody>
            <a:bodyPr wrap="square" rtlCol="0">
              <a:spAutoFit/>
            </a:bodyPr>
            <a:lstStyle/>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25</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年以上の長期修繕計画に基づく修  繕積立金額</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を設定している分譲マンションの管理組合の割合　</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60</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％（平成</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75</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％（令和</a:t>
              </a:r>
              <a:r>
                <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90" name="正方形/長方形 1589">
              <a:extLst>
                <a:ext uri="{FF2B5EF4-FFF2-40B4-BE49-F238E27FC236}">
                  <a16:creationId xmlns:a16="http://schemas.microsoft.com/office/drawing/2014/main" id="{B2214278-2596-4ED4-9E11-B8C83DB4BFF5}"/>
                </a:ext>
              </a:extLst>
            </p:cNvPr>
            <p:cNvSpPr/>
            <p:nvPr/>
          </p:nvSpPr>
          <p:spPr bwMode="gray">
            <a:xfrm>
              <a:off x="5327033" y="3707175"/>
              <a:ext cx="3456443" cy="21249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■目標</a:t>
              </a:r>
            </a:p>
          </p:txBody>
        </p:sp>
        <p:sp>
          <p:nvSpPr>
            <p:cNvPr id="1594" name="正方形/長方形 1593"/>
            <p:cNvSpPr/>
            <p:nvPr/>
          </p:nvSpPr>
          <p:spPr>
            <a:xfrm>
              <a:off x="5219525" y="3649517"/>
              <a:ext cx="3685099" cy="828724"/>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509" name="テキスト ボックス 508"/>
          <p:cNvSpPr txBox="1"/>
          <p:nvPr/>
        </p:nvSpPr>
        <p:spPr>
          <a:xfrm>
            <a:off x="945610" y="2597698"/>
            <a:ext cx="1072328" cy="267636"/>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法改正</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4" name="テキスト ボックス 513"/>
          <p:cNvSpPr txBox="1"/>
          <p:nvPr/>
        </p:nvSpPr>
        <p:spPr>
          <a:xfrm>
            <a:off x="116437" y="2967301"/>
            <a:ext cx="2234032" cy="553998"/>
          </a:xfrm>
          <a:prstGeom prst="rect">
            <a:avLst/>
          </a:prstGeom>
          <a:noFill/>
          <a:ln w="28575">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〇マンション関連法が改正（令和４</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年４月施行）され、法第</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条</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項の</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規定に基づき国が基本方針を策定</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5" name="正方形/長方形 514"/>
          <p:cNvSpPr/>
          <p:nvPr/>
        </p:nvSpPr>
        <p:spPr>
          <a:xfrm>
            <a:off x="177431" y="2913126"/>
            <a:ext cx="2112044" cy="596298"/>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6" name="山形 515"/>
          <p:cNvSpPr/>
          <p:nvPr/>
        </p:nvSpPr>
        <p:spPr>
          <a:xfrm>
            <a:off x="2397785" y="3257511"/>
            <a:ext cx="2117108" cy="151171"/>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7" name="山形 516"/>
          <p:cNvSpPr/>
          <p:nvPr/>
        </p:nvSpPr>
        <p:spPr>
          <a:xfrm>
            <a:off x="4589081" y="3257511"/>
            <a:ext cx="2431192" cy="159289"/>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8" name="山形 517"/>
          <p:cNvSpPr/>
          <p:nvPr/>
        </p:nvSpPr>
        <p:spPr>
          <a:xfrm>
            <a:off x="7094462" y="3257511"/>
            <a:ext cx="1871008" cy="15570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519" name="グループ化 518"/>
          <p:cNvGrpSpPr/>
          <p:nvPr/>
        </p:nvGrpSpPr>
        <p:grpSpPr>
          <a:xfrm>
            <a:off x="5787587" y="5282518"/>
            <a:ext cx="3074473" cy="1361811"/>
            <a:chOff x="5214215" y="3604033"/>
            <a:chExt cx="3746167" cy="997899"/>
          </a:xfrm>
        </p:grpSpPr>
        <p:sp>
          <p:nvSpPr>
            <p:cNvPr id="520" name="テキスト ボックス 519"/>
            <p:cNvSpPr txBox="1"/>
            <p:nvPr/>
          </p:nvSpPr>
          <p:spPr>
            <a:xfrm>
              <a:off x="5219297" y="3778746"/>
              <a:ext cx="3741085" cy="766803"/>
            </a:xfrm>
            <a:prstGeom prst="rect">
              <a:avLst/>
            </a:prstGeom>
            <a:noFill/>
          </p:spPr>
          <p:txBody>
            <a:bodyPr wrap="square" rtlCol="0">
              <a:spAutoFit/>
            </a:bodyPr>
            <a:lstStyle/>
            <a:p>
              <a:pPr marL="108002" marR="0" lvl="0" indent="-457209" algn="l" defTabSz="914418" rtl="0" eaLnBrk="0" fontAlgn="base" latinLnBrk="0" hangingPunct="0">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・長寿命化に資する大規模修繕工事を行ったマンションに対する税制優遇制度（府内：３件）</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endParaRPr kumimoji="0" lang="en-US" altLang="ja-JP" sz="4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indent="-457209" defTabSz="914418" eaLnBrk="0" fontAlgn="base" hangingPunct="0">
                <a:spcBef>
                  <a:spcPct val="0"/>
                </a:spcBef>
                <a:spcAft>
                  <a:spcPct val="0"/>
                </a:spcAf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・マンションの在り方検討会（社会資本整備審議会）</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indent="-457209" defTabSz="914418" eaLnBrk="0" fontAlgn="base" hangingPunct="0">
                <a:spcBef>
                  <a:spcPct val="0"/>
                </a:spcBef>
                <a:spcAft>
                  <a:spcPct val="0"/>
                </a:spcAft>
                <a:defRPr/>
              </a:pPr>
              <a:r>
                <a:rPr lang="ja-JP" altLang="en-US" sz="9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とりまとめ</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08002" marR="0" lvl="0" indent="-457209" algn="l" defTabSz="914418" rtl="0" eaLnBrk="0" fontAlgn="base" latinLnBrk="0" hangingPunct="0">
                <a:lnSpc>
                  <a:spcPct val="100000"/>
                </a:lnSpc>
                <a:spcBef>
                  <a:spcPct val="0"/>
                </a:spcBef>
                <a:spcAft>
                  <a:spcPct val="0"/>
                </a:spcAft>
                <a:buClrTx/>
                <a:buSzTx/>
                <a:buFontTx/>
                <a:buNone/>
                <a:tabLst/>
                <a:defRPr/>
              </a:pPr>
              <a:endParaRPr kumimoji="0" lang="en-US" altLang="ja-JP" sz="4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・区分所有法制の見直し</a:t>
              </a:r>
              <a:endParaRPr kumimoji="0" lang="en-US" altLang="ja-JP"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57151" marR="0" lvl="0" indent="-57151" algn="l" defTabSz="914418" rtl="0" eaLnBrk="0" fontAlgn="base" latinLnBrk="0" hangingPunct="0">
                <a:lnSpc>
                  <a:spcPct val="100000"/>
                </a:lnSpc>
                <a:spcBef>
                  <a:spcPct val="0"/>
                </a:spcBef>
                <a:spcAft>
                  <a:spcPct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中間試案とりまとめ、パブリックコメント実施</a:t>
              </a:r>
              <a:endParaRPr kumimoji="0" lang="en-US" altLang="ja-JP" sz="900" b="0" i="0" u="none" strike="sngStrike" kern="0" cap="none" spc="0" normalizeH="0" baseline="0" noProof="0" dirty="0">
                <a:ln>
                  <a:noFill/>
                </a:ln>
                <a:solidFill>
                  <a:prstClr val="black"/>
                </a:solidFill>
                <a:effectLst/>
                <a:highlight>
                  <a:srgbClr val="FFFF00"/>
                </a:highlight>
                <a:uLnTx/>
                <a:uFillTx/>
                <a:latin typeface="BIZ UDゴシック" panose="020B0400000000000000" pitchFamily="49" charset="-128"/>
                <a:ea typeface="BIZ UDゴシック" panose="020B0400000000000000" pitchFamily="49" charset="-128"/>
                <a:cs typeface="+mn-cs"/>
              </a:endParaRPr>
            </a:p>
          </p:txBody>
        </p:sp>
        <p:sp>
          <p:nvSpPr>
            <p:cNvPr id="521" name="正方形/長方形 520">
              <a:extLst>
                <a:ext uri="{FF2B5EF4-FFF2-40B4-BE49-F238E27FC236}">
                  <a16:creationId xmlns:a16="http://schemas.microsoft.com/office/drawing/2014/main" id="{B2214278-2596-4ED4-9E11-B8C83DB4BFF5}"/>
                </a:ext>
              </a:extLst>
            </p:cNvPr>
            <p:cNvSpPr/>
            <p:nvPr/>
          </p:nvSpPr>
          <p:spPr bwMode="gray">
            <a:xfrm>
              <a:off x="5322726" y="3637648"/>
              <a:ext cx="3488752" cy="158993"/>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■令和５年度の国の動き</a:t>
              </a:r>
            </a:p>
          </p:txBody>
        </p:sp>
        <p:sp>
          <p:nvSpPr>
            <p:cNvPr id="522" name="正方形/長方形 521"/>
            <p:cNvSpPr/>
            <p:nvPr/>
          </p:nvSpPr>
          <p:spPr>
            <a:xfrm>
              <a:off x="5214215" y="3604033"/>
              <a:ext cx="3690410" cy="997899"/>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523" name="テキスト ボックス 522"/>
          <p:cNvSpPr txBox="1"/>
          <p:nvPr/>
        </p:nvSpPr>
        <p:spPr>
          <a:xfrm>
            <a:off x="2192542" y="3990625"/>
            <a:ext cx="2236510"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分譲時点からの適切な管理の推進</a:t>
            </a:r>
          </a:p>
        </p:txBody>
      </p:sp>
      <p:sp>
        <p:nvSpPr>
          <p:cNvPr id="524" name="テキスト ボックス 523"/>
          <p:cNvSpPr txBox="1"/>
          <p:nvPr/>
        </p:nvSpPr>
        <p:spPr>
          <a:xfrm>
            <a:off x="7355001" y="3974019"/>
            <a:ext cx="1467068"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再生の円滑化の推進</a:t>
            </a:r>
          </a:p>
        </p:txBody>
      </p:sp>
      <p:sp>
        <p:nvSpPr>
          <p:cNvPr id="525" name="テキスト ボックス 524"/>
          <p:cNvSpPr txBox="1"/>
          <p:nvPr/>
        </p:nvSpPr>
        <p:spPr>
          <a:xfrm>
            <a:off x="4846769" y="3917422"/>
            <a:ext cx="192226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a:t>
            </a:r>
            <a:r>
              <a:rPr kumimoji="0" lang="ja-JP" altLang="en-US" sz="1000" b="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管理組合の自律的で適正な管理の推進</a:t>
            </a:r>
          </a:p>
        </p:txBody>
      </p:sp>
      <p:sp>
        <p:nvSpPr>
          <p:cNvPr id="527"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8" name="テキスト ボックス 527">
            <a:extLst>
              <a:ext uri="{FF2B5EF4-FFF2-40B4-BE49-F238E27FC236}">
                <a16:creationId xmlns:a16="http://schemas.microsoft.com/office/drawing/2014/main" id="{CB1D5EFF-72AC-4E9A-BFF0-2DCAEA054D56}"/>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67782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④大阪府のマンション管理適正化及び再生円滑化の主な取り組み</a:t>
            </a:r>
          </a:p>
        </p:txBody>
      </p:sp>
      <p:sp>
        <p:nvSpPr>
          <p:cNvPr id="3" name="角丸四角形 2"/>
          <p:cNvSpPr/>
          <p:nvPr/>
        </p:nvSpPr>
        <p:spPr>
          <a:xfrm>
            <a:off x="128544" y="1217801"/>
            <a:ext cx="8851358" cy="5428420"/>
          </a:xfrm>
          <a:prstGeom prst="roundRect">
            <a:avLst>
              <a:gd name="adj" fmla="val 26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43085" y="1256359"/>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ja-JP" altLang="en-US" sz="1662"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６</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278949" y="5218519"/>
            <a:ext cx="6021243" cy="1338828"/>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マンション再生円滑化事業（</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R6</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２件選定</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築</a:t>
            </a:r>
            <a:r>
              <a:rPr kumimoji="1" lang="en-US" altLang="ja-JP"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40</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年を超える分譲マンション</a:t>
            </a:r>
            <a:endParaRPr kumimoji="1" lang="en-US" altLang="ja-JP"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概要：管理組合の要請により、マンション管理士を派遣し、</a:t>
            </a:r>
            <a:r>
              <a:rPr kumimoji="1" lang="ja-JP" altLang="ja-JP"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t>マンション</a:t>
            </a:r>
            <a:br>
              <a:rPr kumimoji="1" lang="en-US" altLang="ja-JP"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br>
            <a:r>
              <a:rPr kumimoji="1" lang="ja-JP" altLang="en-US"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t>　　　　　　　 </a:t>
            </a:r>
            <a:r>
              <a:rPr kumimoji="1" lang="ja-JP" altLang="ja-JP"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t>再生の将来計画を作成する必要性を説明するとともに</a:t>
            </a:r>
            <a:r>
              <a:rPr kumimoji="1" lang="ja-JP" altLang="en-US"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t>、</a:t>
            </a:r>
            <a:r>
              <a:rPr kumimoji="1" lang="ja-JP"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建替えや</a:t>
            </a:r>
            <a:br>
              <a:rPr kumimoji="1" lang="en-US"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br>
            <a:r>
              <a:rPr kumimoji="1" lang="ja-JP" altLang="en-US"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1" lang="ja-JP"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敷地売却などの再生の手法や時期、再生までの修繕方法や</a:t>
            </a:r>
            <a:br>
              <a:rPr kumimoji="1" lang="en-US"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br>
            <a:r>
              <a:rPr kumimoji="1" lang="en-US"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1" lang="ja-JP" altLang="en-US"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　　　　　　　</a:t>
            </a:r>
            <a:r>
              <a:rPr kumimoji="1" lang="ja-JP" altLang="ja-JP"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資金計画の作成</a:t>
            </a:r>
            <a:r>
              <a:rPr kumimoji="1" lang="ja-JP" altLang="en-US" sz="1200" b="0" i="0" u="none" strike="noStrike" kern="1200" cap="none" spc="0" normalizeH="0" baseline="0" noProof="0" dirty="0">
                <a:ln>
                  <a:noFill/>
                </a:ln>
                <a:solidFill>
                  <a:prstClr val="black"/>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など</a:t>
            </a:r>
            <a:r>
              <a:rPr kumimoji="1" lang="ja-JP" altLang="ja-JP" sz="1200" b="1" i="0" u="sng" strike="noStrike" kern="1200" cap="none" spc="0" normalizeH="0" baseline="0" noProof="0" dirty="0">
                <a:ln>
                  <a:noFill/>
                </a:ln>
                <a:solidFill>
                  <a:srgbClr val="FF0000"/>
                </a:solidFill>
                <a:effectLst/>
                <a:uLnTx/>
                <a:uFillTx/>
                <a:latin typeface="Calibri"/>
                <a:ea typeface="BIZ UDPゴシック" panose="020B0400000000000000" pitchFamily="50" charset="-128"/>
                <a:cs typeface="Times New Roman" panose="02020603050405020304" pitchFamily="18" charset="0"/>
              </a:rPr>
              <a:t>マンションの将来計画の作成に必要な支援を実施</a:t>
            </a:r>
            <a:r>
              <a:rPr kumimoji="1" lang="ja-JP" altLang="ja-JP" sz="1200" b="0" i="0" u="none" strike="noStrike" kern="1200" cap="none" spc="0" normalizeH="0" baseline="0" noProof="0" dirty="0">
                <a:ln>
                  <a:noFill/>
                </a:ln>
                <a:solidFill>
                  <a:prstClr val="black"/>
                </a:solidFill>
                <a:effectLst/>
                <a:uLnTx/>
                <a:uFillTx/>
                <a:latin typeface="Calibri"/>
                <a:ea typeface="BIZ UDPゴシック" panose="020B0400000000000000" pitchFamily="50" charset="-128"/>
                <a:cs typeface="Times New Roman" panose="02020603050405020304" pitchFamily="18" charset="0"/>
              </a:rPr>
              <a:t>。</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7" name="正方形/長方形 36"/>
          <p:cNvSpPr/>
          <p:nvPr/>
        </p:nvSpPr>
        <p:spPr>
          <a:xfrm>
            <a:off x="204972" y="2349044"/>
            <a:ext cx="5277254" cy="100610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マンション管理適正化事業（</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R6</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1"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1"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５件選定</a:t>
            </a:r>
            <a:r>
              <a:rPr kumimoji="1" lang="en-US" altLang="ja-JP" sz="900" b="1" i="0" u="none" strike="noStrike" kern="1200" cap="none" spc="-92"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対象：</a:t>
            </a:r>
            <a:r>
              <a:rPr kumimoji="1" lang="ja-JP" altLang="en-US" sz="1200" b="1"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管理組合が組織化されていない等の分譲マンション</a:t>
            </a:r>
            <a:br>
              <a:rPr kumimoji="1" lang="en-US" altLang="ja-JP" sz="1100" b="1" i="0" u="sng"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br>
            <a:r>
              <a:rPr kumimoji="1" lang="en-US" altLang="ja-JP"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1" i="0" u="none" strike="noStrike" kern="1200" cap="none" spc="-92"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概要：</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プッシュ型の支援</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により、管理適正化に向けマンション管理士</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を派遣し、</a:t>
            </a:r>
            <a:r>
              <a:rPr kumimoji="1" lang="ja-JP" altLang="en-US" sz="12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マンションの適切な管理に必要な支援</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230850" y="1486359"/>
            <a:ext cx="8749052" cy="969496"/>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○マンション実態調査</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・府所管分：</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町村域分譲マンション実態調査　⇒　未回答マンションへの個別訪問を実施。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・市所管分：市域分譲マンションの実態把握　⇒　調査実施状況や取組状況に関するアンケートを実施、調査未実施市に</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対する助言。</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4D2BF277-C1C3-4996-9055-10C3493BAB60}"/>
              </a:ext>
            </a:extLst>
          </p:cNvPr>
          <p:cNvSpPr/>
          <p:nvPr/>
        </p:nvSpPr>
        <p:spPr>
          <a:xfrm>
            <a:off x="6785964" y="3753688"/>
            <a:ext cx="1755844" cy="307777"/>
          </a:xfrm>
          <a:prstGeom prst="rect">
            <a:avLst/>
          </a:prstGeom>
          <a:ln>
            <a:solidFill>
              <a:schemeClr val="tx1"/>
            </a:solidFill>
          </a:ln>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1" i="0"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蓄積したノウハウ </a:t>
            </a:r>
            <a:endParaRPr kumimoji="1" lang="en-US" altLang="ja-JP" sz="14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7" name="表 7">
            <a:extLst>
              <a:ext uri="{FF2B5EF4-FFF2-40B4-BE49-F238E27FC236}">
                <a16:creationId xmlns:a16="http://schemas.microsoft.com/office/drawing/2014/main" id="{B480E7FF-6319-493B-B078-4C93D0408918}"/>
              </a:ext>
            </a:extLst>
          </p:cNvPr>
          <p:cNvGraphicFramePr>
            <a:graphicFrameLocks noGrp="1"/>
          </p:cNvGraphicFramePr>
          <p:nvPr/>
        </p:nvGraphicFramePr>
        <p:xfrm>
          <a:off x="1022127" y="3488331"/>
          <a:ext cx="4308089" cy="1670847"/>
        </p:xfrm>
        <a:graphic>
          <a:graphicData uri="http://schemas.openxmlformats.org/drawingml/2006/table">
            <a:tbl>
              <a:tblPr firstRow="1" bandRow="1">
                <a:tableStyleId>{073A0DAA-6AF3-43AB-8588-CEC1D06C72B9}</a:tableStyleId>
              </a:tblPr>
              <a:tblGrid>
                <a:gridCol w="355292">
                  <a:extLst>
                    <a:ext uri="{9D8B030D-6E8A-4147-A177-3AD203B41FA5}">
                      <a16:colId xmlns:a16="http://schemas.microsoft.com/office/drawing/2014/main" val="3859808888"/>
                    </a:ext>
                  </a:extLst>
                </a:gridCol>
                <a:gridCol w="797867">
                  <a:extLst>
                    <a:ext uri="{9D8B030D-6E8A-4147-A177-3AD203B41FA5}">
                      <a16:colId xmlns:a16="http://schemas.microsoft.com/office/drawing/2014/main" val="1795181178"/>
                    </a:ext>
                  </a:extLst>
                </a:gridCol>
                <a:gridCol w="630986">
                  <a:extLst>
                    <a:ext uri="{9D8B030D-6E8A-4147-A177-3AD203B41FA5}">
                      <a16:colId xmlns:a16="http://schemas.microsoft.com/office/drawing/2014/main" val="3152355304"/>
                    </a:ext>
                  </a:extLst>
                </a:gridCol>
                <a:gridCol w="630986">
                  <a:extLst>
                    <a:ext uri="{9D8B030D-6E8A-4147-A177-3AD203B41FA5}">
                      <a16:colId xmlns:a16="http://schemas.microsoft.com/office/drawing/2014/main" val="3332991153"/>
                    </a:ext>
                  </a:extLst>
                </a:gridCol>
                <a:gridCol w="630986">
                  <a:extLst>
                    <a:ext uri="{9D8B030D-6E8A-4147-A177-3AD203B41FA5}">
                      <a16:colId xmlns:a16="http://schemas.microsoft.com/office/drawing/2014/main" val="2825771517"/>
                    </a:ext>
                  </a:extLst>
                </a:gridCol>
                <a:gridCol w="630986">
                  <a:extLst>
                    <a:ext uri="{9D8B030D-6E8A-4147-A177-3AD203B41FA5}">
                      <a16:colId xmlns:a16="http://schemas.microsoft.com/office/drawing/2014/main" val="3292194540"/>
                    </a:ext>
                  </a:extLst>
                </a:gridCol>
                <a:gridCol w="630986">
                  <a:extLst>
                    <a:ext uri="{9D8B030D-6E8A-4147-A177-3AD203B41FA5}">
                      <a16:colId xmlns:a16="http://schemas.microsoft.com/office/drawing/2014/main" val="1805589393"/>
                    </a:ext>
                  </a:extLst>
                </a:gridCol>
              </a:tblGrid>
              <a:tr h="479967">
                <a:tc>
                  <a:txBody>
                    <a:bodyPr/>
                    <a:lstStyle/>
                    <a:p>
                      <a:pPr algn="ctr"/>
                      <a:r>
                        <a:rPr kumimoji="1" lang="ja-JP" altLang="en-US" sz="900" dirty="0"/>
                        <a:t>選定</a:t>
                      </a:r>
                      <a:endParaRPr kumimoji="1" lang="en-US" altLang="ja-JP" sz="900" dirty="0"/>
                    </a:p>
                    <a:p>
                      <a:pPr algn="ctr"/>
                      <a:r>
                        <a:rPr kumimoji="1" lang="ja-JP" altLang="en-US" sz="900" dirty="0"/>
                        <a:t>物件</a:t>
                      </a:r>
                      <a:endParaRPr kumimoji="1" lang="en-US" altLang="ja-JP" sz="900" dirty="0"/>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マンション</a:t>
                      </a:r>
                      <a:endParaRPr kumimoji="1" lang="en-US" altLang="ja-JP" sz="900" dirty="0"/>
                    </a:p>
                    <a:p>
                      <a:pPr algn="ctr"/>
                      <a:r>
                        <a:rPr kumimoji="1" lang="ja-JP" altLang="en-US" sz="900" dirty="0"/>
                        <a:t>管理士派遣</a:t>
                      </a:r>
                      <a:endParaRPr kumimoji="1" lang="en-US" altLang="ja-JP" sz="900" dirty="0"/>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管理状況</a:t>
                      </a:r>
                      <a:endParaRPr kumimoji="1" lang="en-US" altLang="ja-JP" sz="900" dirty="0"/>
                    </a:p>
                    <a:p>
                      <a:pPr algn="ctr"/>
                      <a:r>
                        <a:rPr kumimoji="1" lang="ja-JP" altLang="en-US" sz="900" dirty="0"/>
                        <a:t>調査</a:t>
                      </a:r>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劣化診断</a:t>
                      </a:r>
                      <a:endParaRPr kumimoji="1" lang="en-US" altLang="ja-JP" sz="900" dirty="0"/>
                    </a:p>
                    <a:p>
                      <a:pPr algn="ctr"/>
                      <a:r>
                        <a:rPr kumimoji="1" lang="ja-JP" altLang="en-US" sz="900" dirty="0"/>
                        <a:t>調査</a:t>
                      </a:r>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管理組合</a:t>
                      </a:r>
                      <a:endParaRPr kumimoji="1" lang="en-US" altLang="ja-JP" sz="900" dirty="0"/>
                    </a:p>
                    <a:p>
                      <a:pPr algn="ctr"/>
                      <a:r>
                        <a:rPr kumimoji="1" lang="ja-JP" altLang="en-US" sz="900" dirty="0"/>
                        <a:t>設立</a:t>
                      </a:r>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管理規約</a:t>
                      </a:r>
                      <a:endParaRPr kumimoji="1" lang="en-US" altLang="ja-JP" sz="900" dirty="0"/>
                    </a:p>
                    <a:p>
                      <a:pPr algn="ctr"/>
                      <a:r>
                        <a:rPr kumimoji="1" lang="ja-JP" altLang="en-US" sz="900" dirty="0"/>
                        <a:t>策定</a:t>
                      </a:r>
                      <a:endParaRPr kumimoji="1" lang="en-US" altLang="ja-JP" sz="900" dirty="0"/>
                    </a:p>
                    <a:p>
                      <a:pPr algn="ctr"/>
                      <a:r>
                        <a:rPr kumimoji="1" lang="ja-JP" altLang="en-US" sz="900" dirty="0"/>
                        <a:t>（改訂）</a:t>
                      </a:r>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sz="900" dirty="0"/>
                        <a:t>長期修繕</a:t>
                      </a:r>
                      <a:endParaRPr kumimoji="1" lang="en-US" altLang="ja-JP" sz="900" dirty="0"/>
                    </a:p>
                    <a:p>
                      <a:pPr algn="ctr"/>
                      <a:r>
                        <a:rPr kumimoji="1" lang="ja-JP" altLang="en-US" sz="900" dirty="0"/>
                        <a:t>計画策定</a:t>
                      </a:r>
                    </a:p>
                  </a:txBody>
                  <a:tcPr marL="42302" marR="42302" marT="21151" marB="2115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25674232"/>
                  </a:ext>
                </a:extLst>
              </a:tr>
              <a:tr h="238176">
                <a:tc>
                  <a:txBody>
                    <a:bodyPr/>
                    <a:lstStyle/>
                    <a:p>
                      <a:pPr algn="ctr"/>
                      <a:r>
                        <a:rPr kumimoji="1" lang="en-US" altLang="ja-JP" sz="800" dirty="0"/>
                        <a:t>A</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200" dirty="0"/>
                        <a:t>16</a:t>
                      </a:r>
                      <a:r>
                        <a:rPr kumimoji="1" lang="ja-JP" altLang="en-US" sz="1200" dirty="0"/>
                        <a:t>回</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7996276"/>
                  </a:ext>
                </a:extLst>
              </a:tr>
              <a:tr h="238176">
                <a:tc>
                  <a:txBody>
                    <a:bodyPr/>
                    <a:lstStyle/>
                    <a:p>
                      <a:pPr algn="ctr"/>
                      <a:r>
                        <a:rPr kumimoji="1" lang="en-US" altLang="ja-JP" sz="800" dirty="0"/>
                        <a:t>B</a:t>
                      </a:r>
                      <a:endParaRPr kumimoji="1" lang="ja-JP" altLang="en-US" sz="8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dirty="0"/>
                        <a:t>12</a:t>
                      </a:r>
                      <a:r>
                        <a:rPr kumimoji="1" lang="ja-JP" altLang="en-US" sz="1200" dirty="0"/>
                        <a:t>回</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5608791"/>
                  </a:ext>
                </a:extLst>
              </a:tr>
              <a:tr h="238176">
                <a:tc>
                  <a:txBody>
                    <a:bodyPr/>
                    <a:lstStyle/>
                    <a:p>
                      <a:pPr algn="ctr"/>
                      <a:r>
                        <a:rPr kumimoji="1" lang="en-US" altLang="ja-JP" sz="800" dirty="0"/>
                        <a:t>C</a:t>
                      </a:r>
                      <a:endParaRPr kumimoji="1" lang="ja-JP" altLang="en-US" sz="8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dirty="0"/>
                        <a:t>20</a:t>
                      </a:r>
                      <a:r>
                        <a:rPr kumimoji="1" lang="ja-JP" altLang="en-US" sz="1200" dirty="0"/>
                        <a:t>回</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7650045"/>
                  </a:ext>
                </a:extLst>
              </a:tr>
              <a:tr h="238176">
                <a:tc>
                  <a:txBody>
                    <a:bodyPr/>
                    <a:lstStyle/>
                    <a:p>
                      <a:pPr algn="ctr"/>
                      <a:r>
                        <a:rPr kumimoji="1" lang="en-US" altLang="ja-JP" sz="800" dirty="0"/>
                        <a:t>D</a:t>
                      </a:r>
                      <a:endParaRPr kumimoji="1" lang="ja-JP" altLang="en-US" sz="8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dirty="0"/>
                        <a:t>14</a:t>
                      </a:r>
                      <a:r>
                        <a:rPr kumimoji="1" lang="ja-JP" altLang="en-US" sz="1200" dirty="0"/>
                        <a:t>回</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a:t>
                      </a:r>
                      <a:r>
                        <a:rPr kumimoji="1" lang="en-US" altLang="ja-JP" sz="1200" dirty="0"/>
                        <a:t>R5</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634827"/>
                  </a:ext>
                </a:extLst>
              </a:tr>
              <a:tr h="238176">
                <a:tc>
                  <a:txBody>
                    <a:bodyPr/>
                    <a:lstStyle/>
                    <a:p>
                      <a:pPr algn="ctr"/>
                      <a:r>
                        <a:rPr kumimoji="1" lang="en-US" altLang="ja-JP" sz="800" dirty="0"/>
                        <a:t>E</a:t>
                      </a:r>
                      <a:endParaRPr kumimoji="1" lang="ja-JP" altLang="en-US" sz="8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dirty="0"/>
                        <a:t>15</a:t>
                      </a:r>
                      <a:r>
                        <a:rPr kumimoji="1" lang="ja-JP" altLang="en-US" sz="1200" dirty="0"/>
                        <a:t>回</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〇（</a:t>
                      </a:r>
                      <a:r>
                        <a:rPr kumimoji="1" lang="en-US" altLang="ja-JP" sz="1200" dirty="0"/>
                        <a:t>R4</a:t>
                      </a:r>
                      <a:r>
                        <a:rPr kumimoji="1" lang="ja-JP" altLang="en-US" sz="1200" dirty="0"/>
                        <a:t>）</a:t>
                      </a:r>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200" dirty="0"/>
                    </a:p>
                  </a:txBody>
                  <a:tcPr marL="42302" marR="42302" marT="21151" marB="2115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6141943"/>
                  </a:ext>
                </a:extLst>
              </a:tr>
            </a:tbl>
          </a:graphicData>
        </a:graphic>
      </p:graphicFrame>
      <p:sp>
        <p:nvSpPr>
          <p:cNvPr id="27" name="正方形/長方形 26">
            <a:extLst>
              <a:ext uri="{FF2B5EF4-FFF2-40B4-BE49-F238E27FC236}">
                <a16:creationId xmlns:a16="http://schemas.microsoft.com/office/drawing/2014/main" id="{80560835-DEC5-430C-8384-B6020B750EB1}"/>
              </a:ext>
            </a:extLst>
          </p:cNvPr>
          <p:cNvSpPr/>
          <p:nvPr/>
        </p:nvSpPr>
        <p:spPr>
          <a:xfrm>
            <a:off x="953318" y="3272016"/>
            <a:ext cx="1368152" cy="230832"/>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これまでの派遣実績</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 name="右中かっこ 5">
            <a:extLst>
              <a:ext uri="{FF2B5EF4-FFF2-40B4-BE49-F238E27FC236}">
                <a16:creationId xmlns:a16="http://schemas.microsoft.com/office/drawing/2014/main" id="{F08604ED-65A2-4B68-8558-7D8D8FAF09EC}"/>
              </a:ext>
            </a:extLst>
          </p:cNvPr>
          <p:cNvSpPr/>
          <p:nvPr/>
        </p:nvSpPr>
        <p:spPr>
          <a:xfrm>
            <a:off x="6143323" y="2455855"/>
            <a:ext cx="444309" cy="410149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BB1F6844-A15A-4E9F-A814-54BED06EB15E}"/>
              </a:ext>
            </a:extLst>
          </p:cNvPr>
          <p:cNvSpPr/>
          <p:nvPr/>
        </p:nvSpPr>
        <p:spPr>
          <a:xfrm>
            <a:off x="6556539" y="4704652"/>
            <a:ext cx="2380074" cy="523220"/>
          </a:xfrm>
          <a:prstGeom prst="rect">
            <a:avLst/>
          </a:prstGeom>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市職員向け</a:t>
            </a:r>
            <a:r>
              <a:rPr kumimoji="1" lang="ja-JP" altLang="en-US" sz="1400" b="1" u="sng" dirty="0">
                <a:solidFill>
                  <a:srgbClr val="FF0000"/>
                </a:solidFill>
                <a:latin typeface="BIZ UDゴシック" panose="020B0400000000000000" pitchFamily="49" charset="-128"/>
                <a:ea typeface="BIZ UDゴシック" panose="020B0400000000000000" pitchFamily="49" charset="-128"/>
              </a:rPr>
              <a:t>に</a:t>
            </a:r>
            <a:endParaRPr kumimoji="1" lang="en-US" altLang="ja-JP" sz="1400" b="1" u="sng" dirty="0">
              <a:solidFill>
                <a:srgbClr val="FF0000"/>
              </a:solidFill>
              <a:latin typeface="BIZ UDゴシック" panose="020B0400000000000000" pitchFamily="49" charset="-128"/>
              <a:ea typeface="BIZ UDゴシック" panose="020B0400000000000000" pitchFamily="49"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手引き等の作成を検討</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二等辺三角形 15">
            <a:extLst>
              <a:ext uri="{FF2B5EF4-FFF2-40B4-BE49-F238E27FC236}">
                <a16:creationId xmlns:a16="http://schemas.microsoft.com/office/drawing/2014/main" id="{90B63F7C-B8E7-4ECA-9F52-38FF3E2A14E1}"/>
              </a:ext>
            </a:extLst>
          </p:cNvPr>
          <p:cNvSpPr/>
          <p:nvPr/>
        </p:nvSpPr>
        <p:spPr>
          <a:xfrm rot="10800000">
            <a:off x="6694736" y="4299350"/>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9C86F289-C175-466C-8F27-DFF939BA3AE2}"/>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158748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913875"/>
            <a:ext cx="9144000" cy="62214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２．都市の魅力を育む</a:t>
            </a:r>
          </a:p>
        </p:txBody>
      </p:sp>
    </p:spTree>
    <p:extLst>
      <p:ext uri="{BB962C8B-B14F-4D97-AF65-F5344CB8AC3E}">
        <p14:creationId xmlns:p14="http://schemas.microsoft.com/office/powerpoint/2010/main" val="95106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100484" y="1146562"/>
            <a:ext cx="5684654" cy="5666814"/>
          </a:xfrm>
          <a:prstGeom prst="roundRect">
            <a:avLst>
              <a:gd name="adj" fmla="val 26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テキスト ボックス 21"/>
          <p:cNvSpPr txBox="1"/>
          <p:nvPr/>
        </p:nvSpPr>
        <p:spPr>
          <a:xfrm>
            <a:off x="108400" y="1165315"/>
            <a:ext cx="2589126"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89"/>
            <a:ext cx="9144000" cy="354251"/>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ts val="2031"/>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⑤</a:t>
            </a:r>
            <a:r>
              <a:rPr kumimoji="1" lang="ja-JP" altLang="en-US"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a:t>
            </a:r>
            <a:r>
              <a:rPr kumimoji="1" lang="en-US" altLang="ja-JP"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R4.12</a:t>
            </a:r>
            <a:r>
              <a:rPr kumimoji="1" lang="ja-JP" altLang="en-US" sz="1846" b="1"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策定）に基づき、大阪全体のまちづくりを推進</a:t>
            </a:r>
          </a:p>
        </p:txBody>
      </p:sp>
      <p:sp>
        <p:nvSpPr>
          <p:cNvPr id="12" name="角丸四角形 11"/>
          <p:cNvSpPr/>
          <p:nvPr/>
        </p:nvSpPr>
        <p:spPr>
          <a:xfrm>
            <a:off x="200966" y="3666796"/>
            <a:ext cx="8842550" cy="2807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正方形/長方形 13"/>
          <p:cNvSpPr/>
          <p:nvPr/>
        </p:nvSpPr>
        <p:spPr>
          <a:xfrm>
            <a:off x="-74338" y="1484784"/>
            <a:ext cx="5944127" cy="546365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大阪のまちづくりグランドデザインの推進</a:t>
            </a:r>
            <a:endParaRPr kumimoji="1" lang="en-US" altLang="ja-JP" sz="166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0363" marR="0" lvl="0" indent="-12858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0" i="0" u="none" strike="noStrike" kern="1200" cap="none" spc="-1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大阪全体のまちづくりを推進するため、構築した推進体制のもと、まちづくりの主体的な役割を担う市町村と緊密に連携し、</a:t>
            </a:r>
            <a:r>
              <a:rPr kumimoji="1" lang="ja-JP" altLang="en-US" sz="1292" b="1" i="0" u="sng" strike="noStrike" kern="1200" cap="none" spc="-138"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「戦略的な情報発信によるまちづくりの機運醸成」や「市町村等との自律的なまちづくりの支援」</a:t>
            </a:r>
            <a:r>
              <a:rPr kumimoji="1" lang="ja-JP" altLang="en-US" sz="1292" b="0" i="0" u="none" strike="noStrike" kern="1200" cap="none" spc="-1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に取り組む</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○国際競争力を持った都心部の拠点形成</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・うめきた２期地区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「みどりとイノベーションの融合拠点」の実現に向け、</a:t>
            </a:r>
            <a: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年９月に先行まちびらきを行い、その魅力を国内外に発信していくとともに、</a:t>
            </a:r>
            <a: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2027</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年度の全体まちびらきに向け、関係者との連携のもと、まちづくりを推進</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・新大阪駅周辺地域</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「新大阪駅周辺地域都市再生緊急整備地域まちづくり方針</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R4.6</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策定）」を踏まえ、</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駅とまちが一体となった世界有数の広域交通ターミナルのまちづくりの実現に向け検討</a:t>
            </a:r>
            <a:endParaRPr kumimoji="1" lang="en-US" altLang="ja-JP" sz="1292"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・大阪城東部地区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「大阪城東部地区のまちづくりの方向性」を踏まえ、</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大阪公立大学森之宮キャンパスを先導役としたまちづくりの実現に向け取組を推進</a:t>
            </a: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・夢洲地区</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国際観光拠点の形成を推進</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98779" marR="0" lvl="0" indent="-166158"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万博開催後の跡地活用を見据えた夢洲第２期のまちづくりに向け取組を推進</a:t>
            </a:r>
            <a:endPar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○府内各地域における拠点形成と広域連携によるまちづくり</a:t>
            </a:r>
            <a:endPar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32621"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ベイエリアの活性化に取り組むとともに、淀川舟運やサイクルルート、周辺山系</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32621"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等を活かした広域連携によるまちづくりを推進</a:t>
            </a:r>
          </a:p>
        </p:txBody>
      </p:sp>
      <p:sp>
        <p:nvSpPr>
          <p:cNvPr id="17" name="角丸四角形 16"/>
          <p:cNvSpPr/>
          <p:nvPr/>
        </p:nvSpPr>
        <p:spPr>
          <a:xfrm>
            <a:off x="5877705" y="3694934"/>
            <a:ext cx="3073244"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淀川舟運を活かした賑わいづくり</a:t>
            </a:r>
          </a:p>
        </p:txBody>
      </p:sp>
      <p:pic>
        <p:nvPicPr>
          <p:cNvPr id="18" name="Picture 2" descr="淀川を航行する観光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7705" y="3947462"/>
            <a:ext cx="3073244" cy="2044562"/>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790890" y="6120195"/>
            <a:ext cx="1517841" cy="17049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110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淀川を航行する観光船</a:t>
            </a:r>
          </a:p>
        </p:txBody>
      </p:sp>
      <p:sp>
        <p:nvSpPr>
          <p:cNvPr id="20" name="正方形/長方形 19"/>
          <p:cNvSpPr/>
          <p:nvPr/>
        </p:nvSpPr>
        <p:spPr>
          <a:xfrm>
            <a:off x="7725057" y="6322637"/>
            <a:ext cx="1310543" cy="9938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646"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出典：淀川河川事務所ホームページ</a:t>
            </a:r>
            <a:endParaRPr kumimoji="0" lang="en-US" altLang="ja-JP" sz="646"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32"/>
          <p:cNvSpPr/>
          <p:nvPr/>
        </p:nvSpPr>
        <p:spPr>
          <a:xfrm>
            <a:off x="5877705" y="1376272"/>
            <a:ext cx="3157895"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a:t>
            </a:r>
          </a:p>
        </p:txBody>
      </p:sp>
      <p:sp>
        <p:nvSpPr>
          <p:cNvPr id="34" name="正方形/長方形 33"/>
          <p:cNvSpPr/>
          <p:nvPr/>
        </p:nvSpPr>
        <p:spPr>
          <a:xfrm>
            <a:off x="7701571" y="3452304"/>
            <a:ext cx="1310543" cy="9938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646"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提供：グラングリーン大阪開発事業者</a:t>
            </a:r>
            <a:endParaRPr kumimoji="0" lang="en-US" altLang="ja-JP" sz="646"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37" name="Picture 13" descr="鳥瞰東"/>
          <p:cNvPicPr>
            <a:picLocks noChangeAspect="1" noChangeArrowheads="1"/>
          </p:cNvPicPr>
          <p:nvPr/>
        </p:nvPicPr>
        <p:blipFill>
          <a:blip r:embed="rId4" cstate="print">
            <a:extLst>
              <a:ext uri="{28A0092B-C50C-407E-A947-70E740481C1C}">
                <a14:useLocalDpi xmlns:a14="http://schemas.microsoft.com/office/drawing/2010/main" val="0"/>
              </a:ext>
            </a:extLst>
          </a:blip>
          <a:srcRect l="-388"/>
          <a:stretch>
            <a:fillRect/>
          </a:stretch>
        </p:blipFill>
        <p:spPr bwMode="auto">
          <a:xfrm>
            <a:off x="5879146" y="1670663"/>
            <a:ext cx="3132968" cy="1567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 name="正方形/長方形 35"/>
          <p:cNvSpPr/>
          <p:nvPr/>
        </p:nvSpPr>
        <p:spPr>
          <a:xfrm>
            <a:off x="5882552" y="3289574"/>
            <a:ext cx="3025884" cy="170496"/>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766908" rtl="0" eaLnBrk="1" fontAlgn="base" latinLnBrk="0" hangingPunct="1">
              <a:lnSpc>
                <a:spcPct val="100000"/>
              </a:lnSpc>
              <a:spcBef>
                <a:spcPct val="0"/>
              </a:spcBef>
              <a:spcAft>
                <a:spcPct val="0"/>
              </a:spcAft>
              <a:buClrTx/>
              <a:buSzTx/>
              <a:buFontTx/>
              <a:buNone/>
              <a:tabLst/>
              <a:defRPr/>
            </a:pPr>
            <a:r>
              <a:rPr kumimoji="0" lang="ja-JP" altLang="en-US" sz="1108"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うめきた２期開発のイメージ（グラングリーン大阪）</a:t>
            </a:r>
          </a:p>
        </p:txBody>
      </p:sp>
      <p:sp>
        <p:nvSpPr>
          <p:cNvPr id="23"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ED2329EC-4816-4398-BB99-6907FAD68177}"/>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大阪都市計画局</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9714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864218B1-4833-456B-B738-07A62E28C7B2}"/>
              </a:ext>
            </a:extLst>
          </p:cNvPr>
          <p:cNvSpPr txBox="1"/>
          <p:nvPr/>
        </p:nvSpPr>
        <p:spPr>
          <a:xfrm>
            <a:off x="228601" y="1998749"/>
            <a:ext cx="4907280" cy="3373352"/>
          </a:xfrm>
          <a:prstGeom prst="rect">
            <a:avLst/>
          </a:prstGeom>
          <a:solidFill>
            <a:schemeClr val="bg1">
              <a:lumMod val="85000"/>
            </a:schemeClr>
          </a:solidFill>
          <a:ln w="6350" cap="rnd">
            <a:noFill/>
          </a:ln>
        </p:spPr>
        <p:txBody>
          <a:bodyPr wrap="square" rtlCol="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PDCA</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サイクル制度のイメージ</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⑥良好な景観形成の推進</a:t>
            </a:r>
          </a:p>
        </p:txBody>
      </p:sp>
      <p:sp>
        <p:nvSpPr>
          <p:cNvPr id="3" name="角丸四角形 2"/>
          <p:cNvSpPr/>
          <p:nvPr/>
        </p:nvSpPr>
        <p:spPr>
          <a:xfrm>
            <a:off x="301650" y="5547436"/>
            <a:ext cx="8507845" cy="11219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301651" y="5547436"/>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292771" y="1476293"/>
            <a:ext cx="8675382" cy="517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有識者による助言や景観面からの評価の仕組み等</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により、公共事業における景観への配慮を適正に行う</a:t>
            </a:r>
          </a:p>
        </p:txBody>
      </p:sp>
      <p:sp>
        <p:nvSpPr>
          <p:cNvPr id="13" name="正方形/長方形 12"/>
          <p:cNvSpPr/>
          <p:nvPr/>
        </p:nvSpPr>
        <p:spPr>
          <a:xfrm>
            <a:off x="5045576" y="2005219"/>
            <a:ext cx="4274816" cy="4056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令和５年度における実施事例</a:t>
            </a:r>
            <a:endParaRPr kumimoji="1" lang="en-US" altLang="ja-JP"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（大阪府立こんごう福祉センター</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Check:</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自己評価結果の報告</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091724" y="4710264"/>
            <a:ext cx="4075136" cy="747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（主なご意見）</a:t>
            </a:r>
            <a:endParaRPr kumimoji="1" lang="en-US" altLang="ja-JP"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・周辺の自然との繋がりや山のスカイラインなどが活かされている。</a:t>
            </a:r>
            <a:endParaRPr kumimoji="1" lang="en-US" altLang="ja-JP"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9"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・利用する人のサイズ感をしっかり考えられている。 等</a:t>
            </a:r>
          </a:p>
        </p:txBody>
      </p:sp>
      <p:sp>
        <p:nvSpPr>
          <p:cNvPr id="17" name="正方形/長方形 16"/>
          <p:cNvSpPr/>
          <p:nvPr/>
        </p:nvSpPr>
        <p:spPr>
          <a:xfrm>
            <a:off x="467544" y="5877970"/>
            <a:ext cx="6963358" cy="660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PDCA</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サイクル制度の運用（景観面でのアドバイスの実施等）</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＜景観アドバイス予定案件＞</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・池田保健所、寝屋川高校、府営住宅建替事業、モノレール駅舎</a:t>
            </a:r>
            <a:endPar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p:cNvSpPr txBox="1"/>
          <p:nvPr/>
        </p:nvSpPr>
        <p:spPr>
          <a:xfrm>
            <a:off x="7242348" y="4680806"/>
            <a:ext cx="1685077" cy="20589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出典：令和５年度大阪府景観審議会</a:t>
            </a:r>
          </a:p>
        </p:txBody>
      </p:sp>
      <p:sp>
        <p:nvSpPr>
          <p:cNvPr id="18" name="正方形/長方形 17">
            <a:extLst>
              <a:ext uri="{FF2B5EF4-FFF2-40B4-BE49-F238E27FC236}">
                <a16:creationId xmlns:a16="http://schemas.microsoft.com/office/drawing/2014/main" id="{B2214278-2596-4ED4-9E11-B8C83DB4BFF5}"/>
              </a:ext>
            </a:extLst>
          </p:cNvPr>
          <p:cNvSpPr/>
          <p:nvPr/>
        </p:nvSpPr>
        <p:spPr bwMode="gray">
          <a:xfrm>
            <a:off x="251520" y="1154236"/>
            <a:ext cx="50490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公共事業における景観面での</a:t>
            </a:r>
            <a:r>
              <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サイクル制度</a:t>
            </a:r>
          </a:p>
        </p:txBody>
      </p:sp>
      <p:sp>
        <p:nvSpPr>
          <p:cNvPr id="21"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図 22">
            <a:extLst>
              <a:ext uri="{FF2B5EF4-FFF2-40B4-BE49-F238E27FC236}">
                <a16:creationId xmlns:a16="http://schemas.microsoft.com/office/drawing/2014/main" id="{9F7B6B04-6B16-4A05-AA1B-0E5D7B5E9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84578" y="2559624"/>
            <a:ext cx="3237627" cy="2098971"/>
          </a:xfrm>
          <a:prstGeom prst="rect">
            <a:avLst/>
          </a:prstGeom>
        </p:spPr>
      </p:pic>
      <p:sp>
        <p:nvSpPr>
          <p:cNvPr id="20" name="正方形/長方形 19">
            <a:extLst>
              <a:ext uri="{FF2B5EF4-FFF2-40B4-BE49-F238E27FC236}">
                <a16:creationId xmlns:a16="http://schemas.microsoft.com/office/drawing/2014/main" id="{1937E99D-8D55-4510-9393-F3DB542A1C75}"/>
              </a:ext>
            </a:extLst>
          </p:cNvPr>
          <p:cNvSpPr/>
          <p:nvPr/>
        </p:nvSpPr>
        <p:spPr>
          <a:xfrm>
            <a:off x="315464" y="2313710"/>
            <a:ext cx="2339349" cy="1371473"/>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0BC63533-F39E-4ECF-A043-C90B9144D6A5}"/>
              </a:ext>
            </a:extLst>
          </p:cNvPr>
          <p:cNvSpPr txBox="1"/>
          <p:nvPr/>
        </p:nvSpPr>
        <p:spPr>
          <a:xfrm>
            <a:off x="332529" y="2307494"/>
            <a:ext cx="944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94FB6DE8-7C84-4111-BA9D-5FD2B7509F57}"/>
              </a:ext>
            </a:extLst>
          </p:cNvPr>
          <p:cNvSpPr/>
          <p:nvPr/>
        </p:nvSpPr>
        <p:spPr>
          <a:xfrm>
            <a:off x="2894664" y="2313710"/>
            <a:ext cx="2174200" cy="1371473"/>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981C4E0E-8E92-43E2-910D-3A7B91E1E94F}"/>
              </a:ext>
            </a:extLst>
          </p:cNvPr>
          <p:cNvSpPr txBox="1"/>
          <p:nvPr/>
        </p:nvSpPr>
        <p:spPr>
          <a:xfrm>
            <a:off x="2887957" y="2309105"/>
            <a:ext cx="944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Do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a:extLst>
              <a:ext uri="{FF2B5EF4-FFF2-40B4-BE49-F238E27FC236}">
                <a16:creationId xmlns:a16="http://schemas.microsoft.com/office/drawing/2014/main" id="{5936A675-6D1A-4346-8369-B098FCF6CE4F}"/>
              </a:ext>
            </a:extLst>
          </p:cNvPr>
          <p:cNvSpPr/>
          <p:nvPr/>
        </p:nvSpPr>
        <p:spPr>
          <a:xfrm>
            <a:off x="2907816" y="4045223"/>
            <a:ext cx="2161048" cy="1255985"/>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テキスト ボックス 28">
            <a:extLst>
              <a:ext uri="{FF2B5EF4-FFF2-40B4-BE49-F238E27FC236}">
                <a16:creationId xmlns:a16="http://schemas.microsoft.com/office/drawing/2014/main" id="{8352DACB-41B2-455B-AB22-A3377E2D2379}"/>
              </a:ext>
            </a:extLst>
          </p:cNvPr>
          <p:cNvSpPr txBox="1"/>
          <p:nvPr/>
        </p:nvSpPr>
        <p:spPr>
          <a:xfrm>
            <a:off x="2916443" y="4030257"/>
            <a:ext cx="10609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Check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a:extLst>
              <a:ext uri="{FF2B5EF4-FFF2-40B4-BE49-F238E27FC236}">
                <a16:creationId xmlns:a16="http://schemas.microsoft.com/office/drawing/2014/main" id="{A39D9B18-5ACC-4B1F-ABA1-81F3033671B6}"/>
              </a:ext>
            </a:extLst>
          </p:cNvPr>
          <p:cNvSpPr/>
          <p:nvPr/>
        </p:nvSpPr>
        <p:spPr>
          <a:xfrm>
            <a:off x="321918" y="4045223"/>
            <a:ext cx="2339349" cy="1255985"/>
          </a:xfrm>
          <a:prstGeom prst="rect">
            <a:avLst/>
          </a:prstGeom>
          <a:solidFill>
            <a:schemeClr val="bg1"/>
          </a:solid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67BCFEA1-1E76-4171-AA4C-971255AE52B2}"/>
              </a:ext>
            </a:extLst>
          </p:cNvPr>
          <p:cNvSpPr txBox="1"/>
          <p:nvPr/>
        </p:nvSpPr>
        <p:spPr>
          <a:xfrm>
            <a:off x="330545" y="4030257"/>
            <a:ext cx="11537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3667547D-6136-4947-96BE-952762F56D90}"/>
              </a:ext>
            </a:extLst>
          </p:cNvPr>
          <p:cNvSpPr txBox="1"/>
          <p:nvPr/>
        </p:nvSpPr>
        <p:spPr>
          <a:xfrm>
            <a:off x="494363" y="2806899"/>
            <a:ext cx="1917395" cy="809717"/>
          </a:xfrm>
          <a:prstGeom prst="rect">
            <a:avLst/>
          </a:prstGeom>
          <a:solidFill>
            <a:srgbClr val="FFE285"/>
          </a:solidFill>
          <a:ln>
            <a:noFill/>
          </a:ln>
        </p:spPr>
        <p:txBody>
          <a:bodyPr wrap="square" lIns="0" tIns="36000" rIns="0" bIns="0" rtlCol="0" anchor="t">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景観形成の目標等の設定</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5F1BC693-2F81-4AEB-9289-F25012704335}"/>
              </a:ext>
            </a:extLst>
          </p:cNvPr>
          <p:cNvSpPr txBox="1"/>
          <p:nvPr/>
        </p:nvSpPr>
        <p:spPr>
          <a:xfrm>
            <a:off x="575658" y="3037895"/>
            <a:ext cx="1754803" cy="517577"/>
          </a:xfrm>
          <a:prstGeom prst="rect">
            <a:avLst/>
          </a:prstGeom>
          <a:solidFill>
            <a:schemeClr val="bg1"/>
          </a:solidFill>
          <a:ln>
            <a:solidFill>
              <a:schemeClr val="tx1"/>
            </a:solidFill>
          </a:ln>
        </p:spPr>
        <p:txBody>
          <a:bodyPr wrap="square" lIns="0" tIns="0" rIns="0" bIns="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公共事業アドバイス部会</a:t>
            </a:r>
            <a:endParaRPr kumimoji="0"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354" rtl="0" eaLnBrk="1" fontAlgn="auto" latinLnBrk="0" hangingPunct="1">
              <a:lnSpc>
                <a:spcPts val="18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（景観面についての助言）</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5D636501-DB15-4F45-8743-61A9056BB18C}"/>
              </a:ext>
            </a:extLst>
          </p:cNvPr>
          <p:cNvSpPr txBox="1"/>
          <p:nvPr/>
        </p:nvSpPr>
        <p:spPr>
          <a:xfrm>
            <a:off x="251520" y="2533055"/>
            <a:ext cx="2397047" cy="253916"/>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○景観形成の目標に沿った計画・設計</a:t>
            </a:r>
          </a:p>
        </p:txBody>
      </p:sp>
      <p:sp>
        <p:nvSpPr>
          <p:cNvPr id="36" name="テキスト ボックス 35">
            <a:extLst>
              <a:ext uri="{FF2B5EF4-FFF2-40B4-BE49-F238E27FC236}">
                <a16:creationId xmlns:a16="http://schemas.microsoft.com/office/drawing/2014/main" id="{2293175B-1467-4790-A5AE-B84E612924E7}"/>
              </a:ext>
            </a:extLst>
          </p:cNvPr>
          <p:cNvSpPr txBox="1"/>
          <p:nvPr/>
        </p:nvSpPr>
        <p:spPr>
          <a:xfrm>
            <a:off x="2828003" y="2832345"/>
            <a:ext cx="2320061"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○景観形成の目標の達成に向けた</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公共事業の実施</a:t>
            </a:r>
          </a:p>
        </p:txBody>
      </p:sp>
      <p:sp>
        <p:nvSpPr>
          <p:cNvPr id="37" name="テキスト ボックス 36">
            <a:extLst>
              <a:ext uri="{FF2B5EF4-FFF2-40B4-BE49-F238E27FC236}">
                <a16:creationId xmlns:a16="http://schemas.microsoft.com/office/drawing/2014/main" id="{A7275942-1138-40A3-B397-1859EDFBCB71}"/>
              </a:ext>
            </a:extLst>
          </p:cNvPr>
          <p:cNvSpPr txBox="1"/>
          <p:nvPr/>
        </p:nvSpPr>
        <p:spPr>
          <a:xfrm>
            <a:off x="2893013" y="4430374"/>
            <a:ext cx="211109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○竣工後、景観形成の目標達成</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の状況を自己評価</a:t>
            </a:r>
          </a:p>
        </p:txBody>
      </p:sp>
      <p:sp>
        <p:nvSpPr>
          <p:cNvPr id="38" name="テキスト ボックス 37">
            <a:extLst>
              <a:ext uri="{FF2B5EF4-FFF2-40B4-BE49-F238E27FC236}">
                <a16:creationId xmlns:a16="http://schemas.microsoft.com/office/drawing/2014/main" id="{43127A34-36A9-42C7-96C5-3D1390A84A01}"/>
              </a:ext>
            </a:extLst>
          </p:cNvPr>
          <p:cNvSpPr txBox="1"/>
          <p:nvPr/>
        </p:nvSpPr>
        <p:spPr>
          <a:xfrm>
            <a:off x="2883920" y="4887738"/>
            <a:ext cx="144887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○部会へ報告</a:t>
            </a:r>
          </a:p>
        </p:txBody>
      </p:sp>
      <p:sp>
        <p:nvSpPr>
          <p:cNvPr id="39" name="テキスト ボックス 38">
            <a:extLst>
              <a:ext uri="{FF2B5EF4-FFF2-40B4-BE49-F238E27FC236}">
                <a16:creationId xmlns:a16="http://schemas.microsoft.com/office/drawing/2014/main" id="{FE9FE072-A014-4F05-8E28-109EDD8F50F4}"/>
              </a:ext>
            </a:extLst>
          </p:cNvPr>
          <p:cNvSpPr txBox="1"/>
          <p:nvPr/>
        </p:nvSpPr>
        <p:spPr>
          <a:xfrm>
            <a:off x="322657" y="4426724"/>
            <a:ext cx="2339349"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○景観形成に寄与した公共事業の</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事例を蓄積し、活用</a:t>
            </a:r>
          </a:p>
        </p:txBody>
      </p:sp>
      <p:sp>
        <p:nvSpPr>
          <p:cNvPr id="40" name="テキスト ボックス 39">
            <a:extLst>
              <a:ext uri="{FF2B5EF4-FFF2-40B4-BE49-F238E27FC236}">
                <a16:creationId xmlns:a16="http://schemas.microsoft.com/office/drawing/2014/main" id="{8347AFBA-9E0B-41F5-AAAD-D71C61B09965}"/>
              </a:ext>
            </a:extLst>
          </p:cNvPr>
          <p:cNvSpPr txBox="1"/>
          <p:nvPr/>
        </p:nvSpPr>
        <p:spPr>
          <a:xfrm>
            <a:off x="315358" y="4921158"/>
            <a:ext cx="2312426" cy="2616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○職員の景観に関する技術力向上</a:t>
            </a:r>
          </a:p>
        </p:txBody>
      </p:sp>
      <p:sp>
        <p:nvSpPr>
          <p:cNvPr id="41" name="右矢印 68">
            <a:extLst>
              <a:ext uri="{FF2B5EF4-FFF2-40B4-BE49-F238E27FC236}">
                <a16:creationId xmlns:a16="http://schemas.microsoft.com/office/drawing/2014/main" id="{50F49B58-B456-429A-8959-C10576CDF94B}"/>
              </a:ext>
            </a:extLst>
          </p:cNvPr>
          <p:cNvSpPr/>
          <p:nvPr/>
        </p:nvSpPr>
        <p:spPr>
          <a:xfrm rot="10800000">
            <a:off x="2676069" y="4625086"/>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3" name="右矢印 68">
            <a:extLst>
              <a:ext uri="{FF2B5EF4-FFF2-40B4-BE49-F238E27FC236}">
                <a16:creationId xmlns:a16="http://schemas.microsoft.com/office/drawing/2014/main" id="{952DC493-9FD1-42EA-91CA-0E90F7D066CC}"/>
              </a:ext>
            </a:extLst>
          </p:cNvPr>
          <p:cNvSpPr/>
          <p:nvPr/>
        </p:nvSpPr>
        <p:spPr>
          <a:xfrm>
            <a:off x="2676069" y="2884191"/>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4" name="右矢印 68">
            <a:extLst>
              <a:ext uri="{FF2B5EF4-FFF2-40B4-BE49-F238E27FC236}">
                <a16:creationId xmlns:a16="http://schemas.microsoft.com/office/drawing/2014/main" id="{F28C0A2A-6FA7-49A4-A907-DCC3CE402033}"/>
              </a:ext>
            </a:extLst>
          </p:cNvPr>
          <p:cNvSpPr/>
          <p:nvPr/>
        </p:nvSpPr>
        <p:spPr>
          <a:xfrm rot="16200000">
            <a:off x="1385637" y="3737023"/>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右矢印 68">
            <a:extLst>
              <a:ext uri="{FF2B5EF4-FFF2-40B4-BE49-F238E27FC236}">
                <a16:creationId xmlns:a16="http://schemas.microsoft.com/office/drawing/2014/main" id="{E66F6E37-0D82-4825-AA49-012AA0B48D13}"/>
              </a:ext>
            </a:extLst>
          </p:cNvPr>
          <p:cNvSpPr/>
          <p:nvPr/>
        </p:nvSpPr>
        <p:spPr>
          <a:xfrm rot="5400000">
            <a:off x="3895501" y="3737023"/>
            <a:ext cx="199001" cy="261610"/>
          </a:xfrm>
          <a:prstGeom prst="rightArrow">
            <a:avLst>
              <a:gd name="adj1" fmla="val 44033"/>
              <a:gd name="adj2" fmla="val 69017"/>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テキスト ボックス 41">
            <a:extLst>
              <a:ext uri="{FF2B5EF4-FFF2-40B4-BE49-F238E27FC236}">
                <a16:creationId xmlns:a16="http://schemas.microsoft.com/office/drawing/2014/main" id="{902CAE42-5AE0-4FF2-90EA-E741E7BB7A0B}"/>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309867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角丸四角形 2"/>
          <p:cNvSpPr/>
          <p:nvPr/>
        </p:nvSpPr>
        <p:spPr>
          <a:xfrm>
            <a:off x="200966" y="5806838"/>
            <a:ext cx="8842550" cy="93453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292771" y="5817195"/>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292771" y="6128867"/>
            <a:ext cx="8626774" cy="612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9388" marR="0" lvl="0" indent="-179388"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○民間企業や市町村、関係機関との連携のもと、公式ガイドブックやポスター、パンフレットの配架、</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の活用、来訪を促す仕掛けづくり等に取り組み、府内外、国内外の方に</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ビュースポットおおさか等の景観資源の魅力を発信</a:t>
            </a:r>
          </a:p>
        </p:txBody>
      </p:sp>
      <p:sp>
        <p:nvSpPr>
          <p:cNvPr id="21" name="正方形/長方形 20"/>
          <p:cNvSpPr/>
          <p:nvPr/>
        </p:nvSpPr>
        <p:spPr>
          <a:xfrm>
            <a:off x="131885" y="1605288"/>
            <a:ext cx="9012115" cy="575414"/>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世界に誇れる個性豊かで多彩な大阪の</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魅力ある景観を眺めることのできる場所を発掘</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し、「ビュースポットおおさか」　　</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として選定、情報発信することで、景観への興味・関心の向上を図る。</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749574" y="3609711"/>
            <a:ext cx="3559074" cy="68884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・周遊ルートマップの作製及び発信</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・府民参加型イベント（景観フォトラリー）等の実施</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3" name="グループ化 22"/>
          <p:cNvGrpSpPr/>
          <p:nvPr/>
        </p:nvGrpSpPr>
        <p:grpSpPr>
          <a:xfrm>
            <a:off x="582857" y="2245689"/>
            <a:ext cx="1088115" cy="1772877"/>
            <a:chOff x="582770" y="3257517"/>
            <a:chExt cx="1178791" cy="1920617"/>
          </a:xfrm>
        </p:grpSpPr>
        <p:sp>
          <p:nvSpPr>
            <p:cNvPr id="24" name="正方形/長方形 23"/>
            <p:cNvSpPr/>
            <p:nvPr/>
          </p:nvSpPr>
          <p:spPr>
            <a:xfrm>
              <a:off x="582770" y="3257517"/>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選定・決定</a:t>
              </a:r>
            </a:p>
          </p:txBody>
        </p:sp>
        <p:sp>
          <p:nvSpPr>
            <p:cNvPr id="25" name="正方形/長方形 24"/>
            <p:cNvSpPr/>
            <p:nvPr/>
          </p:nvSpPr>
          <p:spPr>
            <a:xfrm>
              <a:off x="582770" y="4023852"/>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発信</a:t>
              </a:r>
            </a:p>
          </p:txBody>
        </p:sp>
        <p:sp>
          <p:nvSpPr>
            <p:cNvPr id="26" name="正方形/長方形 25"/>
            <p:cNvSpPr/>
            <p:nvPr/>
          </p:nvSpPr>
          <p:spPr>
            <a:xfrm>
              <a:off x="596215" y="4827515"/>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活用等</a:t>
              </a:r>
            </a:p>
          </p:txBody>
        </p:sp>
        <p:sp>
          <p:nvSpPr>
            <p:cNvPr id="27" name="下矢印 26"/>
            <p:cNvSpPr/>
            <p:nvPr/>
          </p:nvSpPr>
          <p:spPr>
            <a:xfrm>
              <a:off x="1075765" y="369715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 name="下矢印 27"/>
            <p:cNvSpPr/>
            <p:nvPr/>
          </p:nvSpPr>
          <p:spPr>
            <a:xfrm>
              <a:off x="1080248" y="449483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2" name="テキスト ボックス 31"/>
          <p:cNvSpPr txBox="1"/>
          <p:nvPr/>
        </p:nvSpPr>
        <p:spPr>
          <a:xfrm>
            <a:off x="1870979" y="2204864"/>
            <a:ext cx="3189489" cy="68884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第１～</a:t>
            </a:r>
            <a:r>
              <a:rPr kumimoji="1" lang="ja-JP" altLang="en-US" sz="1292" b="0" i="0" u="none" strike="noStrike" kern="1200" cap="none" spc="-92" normalizeH="0" baseline="0" noProof="0" dirty="0">
                <a:ln>
                  <a:noFill/>
                </a:ln>
                <a:effectLst/>
                <a:uLnTx/>
                <a:uFillTx/>
                <a:latin typeface="Meiryo UI" panose="020B0604030504040204" pitchFamily="50" charset="-128"/>
                <a:ea typeface="Meiryo UI" panose="020B0604030504040204" pitchFamily="50" charset="-128"/>
                <a:cs typeface="+mn-cs"/>
              </a:rPr>
              <a:t>４回</a:t>
            </a:r>
            <a:r>
              <a:rPr kumimoji="1" lang="ja-JP" altLang="en-US"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の募集において、</a:t>
            </a:r>
            <a:endParaRPr kumimoji="1" lang="en-US" altLang="ja-JP"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ビュースポットおおさか</a:t>
            </a:r>
            <a:r>
              <a:rPr kumimoji="1" lang="ja-JP" altLang="en-US"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全</a:t>
            </a:r>
            <a:r>
              <a:rPr kumimoji="1" lang="en-US" altLang="ja-JP"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か所を選定・公表（</a:t>
            </a:r>
            <a:r>
              <a:rPr kumimoji="1" lang="en-US" altLang="ja-JP"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R6.3</a:t>
            </a:r>
            <a:r>
              <a:rPr kumimoji="1" lang="ja-JP" altLang="en-US"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endParaRPr kumimoji="1" lang="en-US" altLang="ja-JP"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p:cNvSpPr txBox="1"/>
          <p:nvPr/>
        </p:nvSpPr>
        <p:spPr>
          <a:xfrm>
            <a:off x="1803305" y="2890307"/>
            <a:ext cx="2720007" cy="49000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を活用した情報発信</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・市町村や関係機関と連携した広報</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4" name="図 33"/>
          <p:cNvPicPr>
            <a:picLocks noChangeAspect="1"/>
          </p:cNvPicPr>
          <p:nvPr/>
        </p:nvPicPr>
        <p:blipFill>
          <a:blip r:embed="rId3"/>
          <a:stretch>
            <a:fillRect/>
          </a:stretch>
        </p:blipFill>
        <p:spPr>
          <a:xfrm>
            <a:off x="5699399" y="4736529"/>
            <a:ext cx="1061390" cy="1030154"/>
          </a:xfrm>
          <a:prstGeom prst="rect">
            <a:avLst/>
          </a:prstGeom>
        </p:spPr>
      </p:pic>
      <p:sp>
        <p:nvSpPr>
          <p:cNvPr id="36" name="正方形/長方形 35"/>
          <p:cNvSpPr/>
          <p:nvPr/>
        </p:nvSpPr>
        <p:spPr>
          <a:xfrm>
            <a:off x="5753187" y="4435113"/>
            <a:ext cx="986529" cy="253037"/>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選定スポット一覧</a:t>
            </a:r>
            <a:endPar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B2214278-2596-4ED4-9E11-B8C83DB4BFF5}"/>
              </a:ext>
            </a:extLst>
          </p:cNvPr>
          <p:cNvSpPr/>
          <p:nvPr/>
        </p:nvSpPr>
        <p:spPr bwMode="gray">
          <a:xfrm>
            <a:off x="251519" y="1154236"/>
            <a:ext cx="4651113"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「ビュースポットおおさか」発掘・発信プロジェクト</a:t>
            </a:r>
          </a:p>
        </p:txBody>
      </p:sp>
      <p:sp>
        <p:nvSpPr>
          <p:cNvPr id="31" name="テキスト ボックス 3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⑥良好な景観形成の推進</a:t>
            </a:r>
          </a:p>
        </p:txBody>
      </p:sp>
      <p:sp>
        <p:nvSpPr>
          <p:cNvPr id="40" name="正方形/長方形 39"/>
          <p:cNvSpPr/>
          <p:nvPr/>
        </p:nvSpPr>
        <p:spPr>
          <a:xfrm>
            <a:off x="3541389" y="5428155"/>
            <a:ext cx="1433728" cy="369332"/>
          </a:xfrm>
          <a:prstGeom prst="rect">
            <a:avLst/>
          </a:prstGeom>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木津川水門を眺める</a:t>
            </a:r>
            <a:endParaRPr kumimoji="1" lang="en-US" altLang="ja-JP"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0000"/>
                </a:solidFill>
                <a:effectLst/>
                <a:uLnTx/>
                <a:uFillTx/>
                <a:latin typeface="Meiryo" panose="020B0604030504040204" pitchFamily="50" charset="-128"/>
                <a:ea typeface="Meiryo" panose="020B0604030504040204" pitchFamily="50" charset="-128"/>
                <a:cs typeface="+mn-cs"/>
              </a:rPr>
              <a:t>落合上渡船</a:t>
            </a:r>
          </a:p>
        </p:txBody>
      </p:sp>
      <p:sp>
        <p:nvSpPr>
          <p:cNvPr id="42" name="正方形/長方形 41"/>
          <p:cNvSpPr/>
          <p:nvPr/>
        </p:nvSpPr>
        <p:spPr>
          <a:xfrm>
            <a:off x="1637855" y="5428155"/>
            <a:ext cx="1634355" cy="369332"/>
          </a:xfrm>
          <a:prstGeom prst="rect">
            <a:avLst/>
          </a:prstGeom>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勝ちダルマと大自然を</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眺める勝尾寺</a:t>
            </a:r>
          </a:p>
        </p:txBody>
      </p:sp>
      <p:sp>
        <p:nvSpPr>
          <p:cNvPr id="2" name="テキスト ボックス 1"/>
          <p:cNvSpPr txBox="1"/>
          <p:nvPr/>
        </p:nvSpPr>
        <p:spPr>
          <a:xfrm>
            <a:off x="598947" y="4591545"/>
            <a:ext cx="1127232" cy="461665"/>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おおさか（例）</a:t>
            </a:r>
          </a:p>
        </p:txBody>
      </p:sp>
      <p:sp>
        <p:nvSpPr>
          <p:cNvPr id="3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a:extLst>
              <a:ext uri="{FF2B5EF4-FFF2-40B4-BE49-F238E27FC236}">
                <a16:creationId xmlns:a16="http://schemas.microsoft.com/office/drawing/2014/main" id="{1F8CC6F8-5F8A-46BB-92D5-68DD9F3477ED}"/>
              </a:ext>
            </a:extLst>
          </p:cNvPr>
          <p:cNvPicPr>
            <a:picLocks noChangeAspect="1"/>
          </p:cNvPicPr>
          <p:nvPr/>
        </p:nvPicPr>
        <p:blipFill rotWithShape="1">
          <a:blip r:embed="rId4"/>
          <a:srcRect l="32013" t="52871" r="45275" b="14257"/>
          <a:stretch/>
        </p:blipFill>
        <p:spPr>
          <a:xfrm>
            <a:off x="7374621" y="4466243"/>
            <a:ext cx="1374080" cy="1243000"/>
          </a:xfrm>
          <a:prstGeom prst="rect">
            <a:avLst/>
          </a:prstGeom>
        </p:spPr>
      </p:pic>
      <p:pic>
        <p:nvPicPr>
          <p:cNvPr id="1026" name="Picture 2">
            <a:extLst>
              <a:ext uri="{FF2B5EF4-FFF2-40B4-BE49-F238E27FC236}">
                <a16:creationId xmlns:a16="http://schemas.microsoft.com/office/drawing/2014/main" id="{69CD6F23-F675-4FD7-BBAD-AEB957525F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179" y="4329993"/>
            <a:ext cx="1433728" cy="1075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B522FDD-3D04-4243-855F-170FA58A6A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1389" y="4324794"/>
            <a:ext cx="1433728" cy="1075296"/>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36435600-905B-4096-BD5A-DBD5E5B3CE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9356">
            <a:off x="7573425" y="2351670"/>
            <a:ext cx="1035805" cy="1399706"/>
          </a:xfrm>
          <a:prstGeom prst="rect">
            <a:avLst/>
          </a:prstGeom>
          <a:solidFill>
            <a:schemeClr val="bg1"/>
          </a:solidFill>
        </p:spPr>
      </p:pic>
      <p:pic>
        <p:nvPicPr>
          <p:cNvPr id="38" name="図 37">
            <a:extLst>
              <a:ext uri="{FF2B5EF4-FFF2-40B4-BE49-F238E27FC236}">
                <a16:creationId xmlns:a16="http://schemas.microsoft.com/office/drawing/2014/main" id="{0235A5AD-7A2A-4A02-8051-4D5D666D69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9356">
            <a:off x="6543772" y="2202774"/>
            <a:ext cx="1063758" cy="1396257"/>
          </a:xfrm>
          <a:prstGeom prst="rect">
            <a:avLst/>
          </a:prstGeom>
          <a:solidFill>
            <a:schemeClr val="bg1"/>
          </a:solidFill>
        </p:spPr>
      </p:pic>
      <p:pic>
        <p:nvPicPr>
          <p:cNvPr id="39" name="図 38">
            <a:extLst>
              <a:ext uri="{FF2B5EF4-FFF2-40B4-BE49-F238E27FC236}">
                <a16:creationId xmlns:a16="http://schemas.microsoft.com/office/drawing/2014/main" id="{938764CC-3FEB-4A46-B593-1EDBF15A3B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0975347">
            <a:off x="5599945" y="2293261"/>
            <a:ext cx="1120650" cy="1562020"/>
          </a:xfrm>
          <a:prstGeom prst="rect">
            <a:avLst/>
          </a:prstGeom>
        </p:spPr>
      </p:pic>
      <p:sp>
        <p:nvSpPr>
          <p:cNvPr id="41" name="テキスト ボックス 40">
            <a:extLst>
              <a:ext uri="{FF2B5EF4-FFF2-40B4-BE49-F238E27FC236}">
                <a16:creationId xmlns:a16="http://schemas.microsoft.com/office/drawing/2014/main" id="{67998E0E-53B9-466D-8CB7-BFF0802AF8F2}"/>
              </a:ext>
            </a:extLst>
          </p:cNvPr>
          <p:cNvSpPr txBox="1"/>
          <p:nvPr/>
        </p:nvSpPr>
        <p:spPr>
          <a:xfrm>
            <a:off x="5946504" y="3968506"/>
            <a:ext cx="2507418" cy="27699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ビュースポットおおさか　公式ガイドブック</a:t>
            </a:r>
          </a:p>
        </p:txBody>
      </p:sp>
      <p:sp>
        <p:nvSpPr>
          <p:cNvPr id="43" name="テキスト ボックス 42">
            <a:extLst>
              <a:ext uri="{FF2B5EF4-FFF2-40B4-BE49-F238E27FC236}">
                <a16:creationId xmlns:a16="http://schemas.microsoft.com/office/drawing/2014/main" id="{786C124F-5DD5-488E-9499-EBBDB19A80B2}"/>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346027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四角形: 角を丸くする 142">
            <a:extLst>
              <a:ext uri="{FF2B5EF4-FFF2-40B4-BE49-F238E27FC236}">
                <a16:creationId xmlns:a16="http://schemas.microsoft.com/office/drawing/2014/main" id="{3316F5B1-599E-43DE-9CE0-BAA3998691D9}"/>
              </a:ext>
            </a:extLst>
          </p:cNvPr>
          <p:cNvSpPr/>
          <p:nvPr/>
        </p:nvSpPr>
        <p:spPr>
          <a:xfrm>
            <a:off x="4952403" y="1977388"/>
            <a:ext cx="4084093" cy="3252977"/>
          </a:xfrm>
          <a:prstGeom prst="roundRect">
            <a:avLst>
              <a:gd name="adj" fmla="val 372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四角形: 角を丸くする 9">
            <a:extLst>
              <a:ext uri="{FF2B5EF4-FFF2-40B4-BE49-F238E27FC236}">
                <a16:creationId xmlns:a16="http://schemas.microsoft.com/office/drawing/2014/main" id="{5E1C2C1F-378A-46FF-8BF9-BF87BE65D1AC}"/>
              </a:ext>
            </a:extLst>
          </p:cNvPr>
          <p:cNvSpPr/>
          <p:nvPr/>
        </p:nvSpPr>
        <p:spPr>
          <a:xfrm>
            <a:off x="153893" y="1987625"/>
            <a:ext cx="4708398" cy="3220874"/>
          </a:xfrm>
          <a:prstGeom prst="roundRect">
            <a:avLst>
              <a:gd name="adj" fmla="val 372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2F83EA2B-4E7E-4267-B8C2-E79FC1923279}"/>
              </a:ext>
            </a:extLst>
          </p:cNvPr>
          <p:cNvSpPr/>
          <p:nvPr/>
        </p:nvSpPr>
        <p:spPr>
          <a:xfrm>
            <a:off x="220349" y="2815873"/>
            <a:ext cx="4577206" cy="200565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31" name="テキスト ボックス 30">
            <a:extLst>
              <a:ext uri="{FF2B5EF4-FFF2-40B4-BE49-F238E27FC236}">
                <a16:creationId xmlns:a16="http://schemas.microsoft.com/office/drawing/2014/main" id="{3F902F8C-0335-42B6-940A-5D2126BC1572}"/>
              </a:ext>
            </a:extLst>
          </p:cNvPr>
          <p:cNvSpPr txBox="1"/>
          <p:nvPr/>
        </p:nvSpPr>
        <p:spPr>
          <a:xfrm>
            <a:off x="303380" y="1529478"/>
            <a:ext cx="8781868" cy="351571"/>
          </a:xfrm>
          <a:prstGeom prst="rect">
            <a:avLst/>
          </a:prstGeom>
          <a:noFill/>
        </p:spPr>
        <p:txBody>
          <a:bodyPr wrap="square" rtlCol="0">
            <a:spAutoFit/>
          </a:bodyPr>
          <a:lstStyle/>
          <a:p>
            <a:pPr marL="0" marR="0" lvl="0" indent="0" algn="l" defTabSz="914290" rtl="0" eaLnBrk="1" fontAlgn="auto" latinLnBrk="0" hangingPunct="1">
              <a:lnSpc>
                <a:spcPct val="13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・「大阪府福祉のまちづくり条例」に基づき、</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誰もが出かけやすいまちづくり、使いやすい施設づくりを推進</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建築物のバリアフリー化の促進</a:t>
            </a:r>
          </a:p>
        </p:txBody>
      </p:sp>
      <p:sp>
        <p:nvSpPr>
          <p:cNvPr id="580" name="角丸四角形 72">
            <a:extLst>
              <a:ext uri="{FF2B5EF4-FFF2-40B4-BE49-F238E27FC236}">
                <a16:creationId xmlns:a16="http://schemas.microsoft.com/office/drawing/2014/main" id="{6B642B21-835B-4A84-949E-052700DDB342}"/>
              </a:ext>
            </a:extLst>
          </p:cNvPr>
          <p:cNvSpPr/>
          <p:nvPr/>
        </p:nvSpPr>
        <p:spPr>
          <a:xfrm>
            <a:off x="177018" y="5399009"/>
            <a:ext cx="8842550" cy="1272466"/>
          </a:xfrm>
          <a:prstGeom prst="roundRect">
            <a:avLst>
              <a:gd name="adj" fmla="val 1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8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1" name="テキスト ボックス 580">
            <a:extLst>
              <a:ext uri="{FF2B5EF4-FFF2-40B4-BE49-F238E27FC236}">
                <a16:creationId xmlns:a16="http://schemas.microsoft.com/office/drawing/2014/main" id="{D7820BB3-4FDB-4E5F-A3A0-71182D19C7F4}"/>
              </a:ext>
            </a:extLst>
          </p:cNvPr>
          <p:cNvSpPr txBox="1"/>
          <p:nvPr/>
        </p:nvSpPr>
        <p:spPr>
          <a:xfrm>
            <a:off x="220081" y="5489503"/>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2" name="正方形/長方形 581">
            <a:extLst>
              <a:ext uri="{FF2B5EF4-FFF2-40B4-BE49-F238E27FC236}">
                <a16:creationId xmlns:a16="http://schemas.microsoft.com/office/drawing/2014/main" id="{847A6781-A9FF-4B9C-AF00-138141B4C803}"/>
              </a:ext>
            </a:extLst>
          </p:cNvPr>
          <p:cNvSpPr/>
          <p:nvPr/>
        </p:nvSpPr>
        <p:spPr>
          <a:xfrm>
            <a:off x="258876" y="5823101"/>
            <a:ext cx="8713333" cy="774251"/>
          </a:xfrm>
          <a:prstGeom prst="rect">
            <a:avLst/>
          </a:prstGeom>
        </p:spPr>
        <p:txBody>
          <a:bodyPr wrap="square">
            <a:spAutoFit/>
          </a:bodyPr>
          <a:lstStyle/>
          <a:p>
            <a:pPr marL="179388" marR="0" lvl="0" indent="-179388"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年の大阪・関西万博を契機とした建築物のさらなるバリアフリー化に向けて、</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条例基準や条例ガイドラインの見直し、福祉のまちづくりに資するソフト施策の充実に向けた検討</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○設計者や事業者に対する、</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大阪府福祉のまちづくり条例ガイドライン（</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R5.5</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改訂）の普及啓発</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122" name="図 121">
            <a:extLst>
              <a:ext uri="{FF2B5EF4-FFF2-40B4-BE49-F238E27FC236}">
                <a16:creationId xmlns:a16="http://schemas.microsoft.com/office/drawing/2014/main" id="{326E02DA-57DC-465D-8001-10E9A6248294}"/>
              </a:ext>
            </a:extLst>
          </p:cNvPr>
          <p:cNvPicPr>
            <a:picLocks noChangeAspect="1"/>
          </p:cNvPicPr>
          <p:nvPr/>
        </p:nvPicPr>
        <p:blipFill>
          <a:blip r:embed="rId3"/>
          <a:stretch>
            <a:fillRect/>
          </a:stretch>
        </p:blipFill>
        <p:spPr>
          <a:xfrm>
            <a:off x="5098650" y="2396359"/>
            <a:ext cx="1994741" cy="2780829"/>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27" name="テキスト ボックス 126">
            <a:extLst>
              <a:ext uri="{FF2B5EF4-FFF2-40B4-BE49-F238E27FC236}">
                <a16:creationId xmlns:a16="http://schemas.microsoft.com/office/drawing/2014/main" id="{FA08F93C-D93B-4974-9D8E-16C65A3EBB64}"/>
              </a:ext>
            </a:extLst>
          </p:cNvPr>
          <p:cNvSpPr txBox="1"/>
          <p:nvPr/>
        </p:nvSpPr>
        <p:spPr>
          <a:xfrm>
            <a:off x="7162997" y="4860114"/>
            <a:ext cx="2015254" cy="365613"/>
          </a:xfrm>
          <a:prstGeom prst="rect">
            <a:avLst/>
          </a:prstGeom>
          <a:noFill/>
        </p:spPr>
        <p:txBody>
          <a:bodyPr wrap="square" rtlCol="0">
            <a:spAutoFit/>
          </a:bodyPr>
          <a:lstStyle/>
          <a:p>
            <a:pPr marL="0" marR="0" lvl="0" indent="0" algn="l" defTabSz="914290" rtl="0" eaLnBrk="1" fontAlgn="auto" latinLnBrk="0" hangingPunct="1">
              <a:lnSpc>
                <a:spcPct val="12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↑図、写真、事例等を活用し、望ましい</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290" rtl="0" eaLnBrk="1" fontAlgn="auto" latinLnBrk="0" hangingPunct="1">
              <a:lnSpc>
                <a:spcPct val="12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基準等を解説（例：便所の設置）</a:t>
            </a:r>
          </a:p>
        </p:txBody>
      </p:sp>
      <p:pic>
        <p:nvPicPr>
          <p:cNvPr id="6" name="図 5">
            <a:extLst>
              <a:ext uri="{FF2B5EF4-FFF2-40B4-BE49-F238E27FC236}">
                <a16:creationId xmlns:a16="http://schemas.microsoft.com/office/drawing/2014/main" id="{9D522AC7-E363-4FE8-99B4-20A66E5D3CED}"/>
              </a:ext>
            </a:extLst>
          </p:cNvPr>
          <p:cNvPicPr>
            <a:picLocks noChangeAspect="1"/>
          </p:cNvPicPr>
          <p:nvPr/>
        </p:nvPicPr>
        <p:blipFill>
          <a:blip r:embed="rId4"/>
          <a:stretch>
            <a:fillRect/>
          </a:stretch>
        </p:blipFill>
        <p:spPr>
          <a:xfrm>
            <a:off x="283638" y="2885531"/>
            <a:ext cx="4439994" cy="1866321"/>
          </a:xfrm>
          <a:prstGeom prst="rect">
            <a:avLst/>
          </a:prstGeom>
        </p:spPr>
      </p:pic>
      <p:sp>
        <p:nvSpPr>
          <p:cNvPr id="11" name="テキスト ボックス 10">
            <a:extLst>
              <a:ext uri="{FF2B5EF4-FFF2-40B4-BE49-F238E27FC236}">
                <a16:creationId xmlns:a16="http://schemas.microsoft.com/office/drawing/2014/main" id="{F4182C77-7B71-4343-9C2E-4771EC6609F9}"/>
              </a:ext>
            </a:extLst>
          </p:cNvPr>
          <p:cNvSpPr txBox="1"/>
          <p:nvPr/>
        </p:nvSpPr>
        <p:spPr>
          <a:xfrm>
            <a:off x="168406" y="2048140"/>
            <a:ext cx="3847528" cy="276999"/>
          </a:xfrm>
          <a:prstGeom prst="rect">
            <a:avLst/>
          </a:prstGeom>
          <a:noFill/>
        </p:spPr>
        <p:txBody>
          <a:bodyPr wrap="none" rtlCol="0">
            <a:spAutoFit/>
          </a:bodyPr>
          <a:lstStyle/>
          <a:p>
            <a:pPr marL="285750" marR="0" lvl="0" indent="-285750" algn="l" defTabSz="91429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条例に基づき、バリアフリー基準への適合を義務化</a:t>
            </a:r>
          </a:p>
        </p:txBody>
      </p:sp>
      <p:sp>
        <p:nvSpPr>
          <p:cNvPr id="135" name="テキスト ボックス 134">
            <a:extLst>
              <a:ext uri="{FF2B5EF4-FFF2-40B4-BE49-F238E27FC236}">
                <a16:creationId xmlns:a16="http://schemas.microsoft.com/office/drawing/2014/main" id="{39DFDB1A-6847-4C5C-99C8-F5C87D447FEA}"/>
              </a:ext>
            </a:extLst>
          </p:cNvPr>
          <p:cNvSpPr txBox="1"/>
          <p:nvPr/>
        </p:nvSpPr>
        <p:spPr>
          <a:xfrm>
            <a:off x="153684" y="2535817"/>
            <a:ext cx="2763898" cy="2616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（便所に適用されるバリアフリー基準の例）</a:t>
            </a:r>
          </a:p>
        </p:txBody>
      </p:sp>
      <p:sp>
        <p:nvSpPr>
          <p:cNvPr id="144" name="テキスト ボックス 143">
            <a:extLst>
              <a:ext uri="{FF2B5EF4-FFF2-40B4-BE49-F238E27FC236}">
                <a16:creationId xmlns:a16="http://schemas.microsoft.com/office/drawing/2014/main" id="{28A3EB30-89B8-4A72-BB4D-8C151955E0F4}"/>
              </a:ext>
            </a:extLst>
          </p:cNvPr>
          <p:cNvSpPr txBox="1"/>
          <p:nvPr/>
        </p:nvSpPr>
        <p:spPr>
          <a:xfrm>
            <a:off x="4984497" y="2045496"/>
            <a:ext cx="3658374" cy="276999"/>
          </a:xfrm>
          <a:prstGeom prst="rect">
            <a:avLst/>
          </a:prstGeom>
          <a:noFill/>
        </p:spPr>
        <p:txBody>
          <a:bodyPr wrap="none" rtlCol="0">
            <a:spAutoFit/>
          </a:bodyPr>
          <a:lstStyle/>
          <a:p>
            <a:pPr marL="285750" marR="0" lvl="0" indent="-285750" algn="l" defTabSz="91429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条例ガイドラインの普及（望ましい整備基準　等）</a:t>
            </a:r>
          </a:p>
        </p:txBody>
      </p:sp>
      <p:pic>
        <p:nvPicPr>
          <p:cNvPr id="12" name="図 11">
            <a:extLst>
              <a:ext uri="{FF2B5EF4-FFF2-40B4-BE49-F238E27FC236}">
                <a16:creationId xmlns:a16="http://schemas.microsoft.com/office/drawing/2014/main" id="{F2425110-B815-46E2-95D5-C9613E5A5309}"/>
              </a:ext>
            </a:extLst>
          </p:cNvPr>
          <p:cNvPicPr>
            <a:picLocks noChangeAspect="1"/>
          </p:cNvPicPr>
          <p:nvPr/>
        </p:nvPicPr>
        <p:blipFill>
          <a:blip r:embed="rId5"/>
          <a:stretch>
            <a:fillRect/>
          </a:stretch>
        </p:blipFill>
        <p:spPr>
          <a:xfrm>
            <a:off x="7140506" y="2393615"/>
            <a:ext cx="1858436" cy="2437648"/>
          </a:xfrm>
          <a:prstGeom prst="rect">
            <a:avLst/>
          </a:prstGeom>
          <a:effectLst>
            <a:outerShdw blurRad="50800" dist="38100" dir="2700000" algn="tl" rotWithShape="0">
              <a:prstClr val="black">
                <a:alpha val="40000"/>
              </a:prstClr>
            </a:outerShdw>
          </a:effectLst>
        </p:spPr>
      </p:pic>
      <p:sp>
        <p:nvSpPr>
          <p:cNvPr id="128" name="テキスト ボックス 127">
            <a:extLst>
              <a:ext uri="{FF2B5EF4-FFF2-40B4-BE49-F238E27FC236}">
                <a16:creationId xmlns:a16="http://schemas.microsoft.com/office/drawing/2014/main" id="{3559FA7A-2308-4D41-9EDF-CDACAA5C8D83}"/>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
        <p:nvSpPr>
          <p:cNvPr id="20" name="スライド番号プレースホルダー 2">
            <a:extLst>
              <a:ext uri="{FF2B5EF4-FFF2-40B4-BE49-F238E27FC236}">
                <a16:creationId xmlns:a16="http://schemas.microsoft.com/office/drawing/2014/main" id="{594AF72A-02E0-4457-8531-C1D502EE92A5}"/>
              </a:ext>
            </a:extLst>
          </p:cNvPr>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443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図 103">
            <a:extLst>
              <a:ext uri="{FF2B5EF4-FFF2-40B4-BE49-F238E27FC236}">
                <a16:creationId xmlns:a16="http://schemas.microsoft.com/office/drawing/2014/main" id="{9A434D4D-033B-4E0F-936A-E855F2993E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82318" y="2174647"/>
            <a:ext cx="4035303" cy="3568597"/>
          </a:xfrm>
          <a:prstGeom prst="rect">
            <a:avLst/>
          </a:prstGeom>
          <a:ln>
            <a:noFill/>
          </a:ln>
          <a:extLst>
            <a:ext uri="{53640926-AAD7-44D8-BBD7-CCE9431645EC}">
              <a14:shadowObscured xmlns:a14="http://schemas.microsoft.com/office/drawing/2010/main"/>
            </a:ext>
          </a:extLst>
        </p:spPr>
      </p:pic>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２</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都市の魅力を育む</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3" name="角丸四角形 2"/>
          <p:cNvSpPr/>
          <p:nvPr/>
        </p:nvSpPr>
        <p:spPr>
          <a:xfrm>
            <a:off x="200966" y="5077050"/>
            <a:ext cx="5235130" cy="1652355"/>
          </a:xfrm>
          <a:prstGeom prst="roundRect">
            <a:avLst>
              <a:gd name="adj" fmla="val 9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215194" y="5130805"/>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a:extLst>
              <a:ext uri="{FF2B5EF4-FFF2-40B4-BE49-F238E27FC236}">
                <a16:creationId xmlns:a16="http://schemas.microsoft.com/office/drawing/2014/main" id="{3F902F8C-0335-42B6-940A-5D2126BC1572}"/>
              </a:ext>
            </a:extLst>
          </p:cNvPr>
          <p:cNvSpPr txBox="1"/>
          <p:nvPr/>
        </p:nvSpPr>
        <p:spPr>
          <a:xfrm>
            <a:off x="323664" y="1508453"/>
            <a:ext cx="8544417" cy="774251"/>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・マスタープラン及び</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バリアフリー基本構想等の作成</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継続的な見直し</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を行う協議会の設置促進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鉄道駅のバリアフリー化</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まちのバリアフリー情報の提供</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pic>
        <p:nvPicPr>
          <p:cNvPr id="14" name="図 13"/>
          <p:cNvPicPr>
            <a:picLocks noChangeAspect="1"/>
          </p:cNvPicPr>
          <p:nvPr/>
        </p:nvPicPr>
        <p:blipFill>
          <a:blip r:embed="rId4"/>
          <a:stretch>
            <a:fillRect/>
          </a:stretch>
        </p:blipFill>
        <p:spPr>
          <a:xfrm>
            <a:off x="906330" y="2614184"/>
            <a:ext cx="3597296" cy="1895982"/>
          </a:xfrm>
          <a:prstGeom prst="rect">
            <a:avLst/>
          </a:prstGeom>
        </p:spPr>
      </p:pic>
      <p:sp>
        <p:nvSpPr>
          <p:cNvPr id="15" name="テキスト ボックス 2"/>
          <p:cNvSpPr txBox="1">
            <a:spLocks noChangeAspect="1" noChangeArrowheads="1"/>
          </p:cNvSpPr>
          <p:nvPr/>
        </p:nvSpPr>
        <p:spPr bwMode="auto">
          <a:xfrm>
            <a:off x="1389688" y="4663400"/>
            <a:ext cx="2730822" cy="277512"/>
          </a:xfrm>
          <a:prstGeom prst="rect">
            <a:avLst/>
          </a:prstGeom>
          <a:noFill/>
          <a:ln w="9525">
            <a:noFill/>
            <a:miter lim="800000"/>
            <a:headEnd/>
            <a:tailEnd/>
          </a:ln>
        </p:spPr>
        <p:txBody>
          <a:bodyPr rot="0" vert="horz" wrap="square" lIns="77913" tIns="38957" rIns="77913" bIns="38957"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バリアフリールートの複数化の例</a:t>
            </a: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正方形/長方形 25"/>
          <p:cNvSpPr/>
          <p:nvPr/>
        </p:nvSpPr>
        <p:spPr>
          <a:xfrm>
            <a:off x="200967" y="5432546"/>
            <a:ext cx="5307137" cy="121571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 </a:t>
            </a:r>
            <a:r>
              <a:rPr kumimoji="1" lang="ja-JP" altLang="en-US" sz="1600" b="1" i="0" u="sng"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rPr>
              <a:t>鉄道駅バリアフリー化整備費補助</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を実施</a:t>
            </a:r>
            <a:endParaRPr kumimoji="1" lang="en-US"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・万博に向けた鉄道駅等のバリアフリー化：弁天町駅（</a:t>
            </a:r>
            <a:r>
              <a:rPr kumimoji="1" lang="en-US" altLang="ja-JP"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JR</a:t>
            </a: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西日本）（</a:t>
            </a:r>
            <a:r>
              <a:rPr kumimoji="1" lang="en-US" altLang="ja-JP"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R5</a:t>
            </a: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R6</a:t>
            </a: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600" b="0" i="0" u="none" strike="noStrike" kern="1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 市町村による</a:t>
            </a:r>
            <a:r>
              <a:rPr kumimoji="1" lang="ja-JP" altLang="en-US" sz="1600" b="1" i="0" u="sng"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メイリオ" panose="020B0604030504040204" pitchFamily="50" charset="-128"/>
              </a:rPr>
              <a:t>バリアフリー基本構想の作成・見直し</a:t>
            </a:r>
            <a:r>
              <a:rPr kumimoji="1" lang="ja-JP" altLang="en-US" sz="1600"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の促進</a:t>
            </a:r>
            <a:endParaRPr kumimoji="1" lang="en-US" altLang="ja-JP"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（大阪市、堺市、吹田市、泉南市</a:t>
            </a:r>
            <a:r>
              <a:rPr kumimoji="1" lang="ja-JP" altLang="en-US" sz="1200" b="0" i="0" u="none" strike="noStrike" kern="1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1100"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面的・一体的なまちのバリアフリー化の推進</a:t>
            </a:r>
          </a:p>
        </p:txBody>
      </p:sp>
      <p:sp>
        <p:nvSpPr>
          <p:cNvPr id="87"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2">
            <a:extLst>
              <a:ext uri="{FF2B5EF4-FFF2-40B4-BE49-F238E27FC236}">
                <a16:creationId xmlns:a16="http://schemas.microsoft.com/office/drawing/2014/main" id="{5F389287-E6C0-4560-9B7F-E572D9B9E16F}"/>
              </a:ext>
            </a:extLst>
          </p:cNvPr>
          <p:cNvSpPr txBox="1">
            <a:spLocks noChangeAspect="1" noChangeArrowheads="1"/>
          </p:cNvSpPr>
          <p:nvPr/>
        </p:nvSpPr>
        <p:spPr bwMode="auto">
          <a:xfrm>
            <a:off x="5385974" y="5894115"/>
            <a:ext cx="3275991" cy="446789"/>
          </a:xfrm>
          <a:prstGeom prst="rect">
            <a:avLst/>
          </a:prstGeom>
          <a:noFill/>
          <a:ln w="9525">
            <a:noFill/>
            <a:miter lim="800000"/>
            <a:headEnd/>
            <a:tailEnd/>
          </a:ln>
        </p:spPr>
        <p:txBody>
          <a:bodyPr rot="0" vert="horz" wrap="square" lIns="77913" tIns="38957" rIns="77913" bIns="38957"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面的・一体的なまちのバリアフリー化</a:t>
            </a:r>
            <a:r>
              <a:rPr kumimoji="1" lang="en-US" altLang="ja-JP" sz="129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（池田市バリアフリー基本構想</a:t>
            </a: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R5</a:t>
            </a: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改訂）</a:t>
            </a:r>
            <a:r>
              <a:rPr kumimoji="1" lang="ja-JP" altLang="en-US" sz="11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6" name="テキスト ボックス 15">
            <a:extLst>
              <a:ext uri="{FF2B5EF4-FFF2-40B4-BE49-F238E27FC236}">
                <a16:creationId xmlns:a16="http://schemas.microsoft.com/office/drawing/2014/main" id="{DAC2583C-93B8-4E7B-B609-D1CFFDD8A54F}"/>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建築環境</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3302631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a:spLocks noChangeArrowheads="1"/>
          </p:cNvSpPr>
          <p:nvPr/>
        </p:nvSpPr>
        <p:spPr bwMode="auto">
          <a:xfrm>
            <a:off x="30623" y="116632"/>
            <a:ext cx="4037321" cy="373926"/>
          </a:xfrm>
          <a:prstGeom prst="roundRect">
            <a:avLst/>
          </a:prstGeom>
          <a:solidFill>
            <a:srgbClr val="4F81BD"/>
          </a:solidFill>
          <a:ln w="9525">
            <a:solidFill>
              <a:schemeClr val="tx2"/>
            </a:solidFill>
            <a:prstDash val="solid"/>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0" marR="0" lvl="0" indent="0" algn="ctr" defTabSz="914290" rtl="0" eaLnBrk="1" fontAlgn="auto" latinLnBrk="0" hangingPunct="1">
              <a:lnSpc>
                <a:spcPct val="100000"/>
              </a:lnSpc>
              <a:spcBef>
                <a:spcPts val="0"/>
              </a:spcBef>
              <a:spcAft>
                <a:spcPts val="0"/>
              </a:spcAft>
              <a:buClrTx/>
              <a:buSzTx/>
              <a:buFontTx/>
              <a:buNone/>
              <a:tabLst>
                <a:tab pos="1000125" algn="l"/>
              </a:tabLst>
              <a:defRPr/>
            </a:pPr>
            <a:r>
              <a:rPr kumimoji="1" lang="ja-JP" altLang="en-US" sz="1600" b="0"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基本目標の達成状況把握のための指標</a:t>
            </a:r>
            <a:endParaRPr kumimoji="1" lang="en-US" altLang="ja-JP" sz="1600" b="0"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grpSp>
        <p:nvGrpSpPr>
          <p:cNvPr id="7" name="グループ化 6"/>
          <p:cNvGrpSpPr/>
          <p:nvPr/>
        </p:nvGrpSpPr>
        <p:grpSpPr>
          <a:xfrm>
            <a:off x="4609750" y="114291"/>
            <a:ext cx="3480984" cy="372531"/>
            <a:chOff x="5364456" y="1232784"/>
            <a:chExt cx="3312000" cy="252000"/>
          </a:xfrm>
        </p:grpSpPr>
        <p:sp>
          <p:nvSpPr>
            <p:cNvPr id="8" name="テキスト ボックス 7"/>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marR="0" lvl="0" indent="-92075" algn="l" defTabSz="914290" rtl="0" eaLnBrk="1" fontAlgn="auto" latinLnBrk="0" hangingPunct="1">
                <a:lnSpc>
                  <a:spcPts val="11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テキスト ボックス 8"/>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marR="0" lvl="0" indent="-92075" algn="ctr" defTabSz="914290" rtl="0" eaLnBrk="1" fontAlgn="auto" latinLnBrk="0" hangingPunct="1">
                <a:lnSpc>
                  <a:spcPts val="1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みんなで</a:t>
              </a:r>
              <a:r>
                <a:rPr kumimoji="1" lang="ja-JP" altLang="en-US" sz="1400" b="1" i="0" u="none" strike="noStrike" kern="1200" cap="none" spc="0" normalizeH="0" baseline="0" noProof="0" dirty="0" err="1">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めざ</a:t>
              </a:r>
              <a:r>
                <a:rPr kumimoji="1" lang="ja-JP" altLang="en-US" sz="14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そう値</a:t>
              </a:r>
            </a:p>
          </p:txBody>
        </p:sp>
      </p:grpSp>
      <p:graphicFrame>
        <p:nvGraphicFramePr>
          <p:cNvPr id="10" name="表 9"/>
          <p:cNvGraphicFramePr>
            <a:graphicFrameLocks noGrp="1"/>
          </p:cNvGraphicFramePr>
          <p:nvPr>
            <p:extLst>
              <p:ext uri="{D42A27DB-BD31-4B8C-83A1-F6EECF244321}">
                <p14:modId xmlns:p14="http://schemas.microsoft.com/office/powerpoint/2010/main" val="4156792986"/>
              </p:ext>
            </p:extLst>
          </p:nvPr>
        </p:nvGraphicFramePr>
        <p:xfrm>
          <a:off x="184614" y="721134"/>
          <a:ext cx="8707866" cy="5835467"/>
        </p:xfrm>
        <a:graphic>
          <a:graphicData uri="http://schemas.openxmlformats.org/drawingml/2006/table">
            <a:tbl>
              <a:tblPr firstRow="1" bandRow="1">
                <a:tableStyleId>{5C22544A-7EE6-4342-B048-85BDC9FD1C3A}</a:tableStyleId>
              </a:tblPr>
              <a:tblGrid>
                <a:gridCol w="4641598">
                  <a:extLst>
                    <a:ext uri="{9D8B030D-6E8A-4147-A177-3AD203B41FA5}">
                      <a16:colId xmlns:a16="http://schemas.microsoft.com/office/drawing/2014/main" val="20000"/>
                    </a:ext>
                  </a:extLst>
                </a:gridCol>
                <a:gridCol w="756396">
                  <a:extLst>
                    <a:ext uri="{9D8B030D-6E8A-4147-A177-3AD203B41FA5}">
                      <a16:colId xmlns:a16="http://schemas.microsoft.com/office/drawing/2014/main" val="20001"/>
                    </a:ext>
                  </a:extLst>
                </a:gridCol>
                <a:gridCol w="602257">
                  <a:extLst>
                    <a:ext uri="{9D8B030D-6E8A-4147-A177-3AD203B41FA5}">
                      <a16:colId xmlns:a16="http://schemas.microsoft.com/office/drawing/2014/main" val="1639319307"/>
                    </a:ext>
                  </a:extLst>
                </a:gridCol>
                <a:gridCol w="810016">
                  <a:extLst>
                    <a:ext uri="{9D8B030D-6E8A-4147-A177-3AD203B41FA5}">
                      <a16:colId xmlns:a16="http://schemas.microsoft.com/office/drawing/2014/main" val="20002"/>
                    </a:ext>
                  </a:extLst>
                </a:gridCol>
                <a:gridCol w="569280">
                  <a:extLst>
                    <a:ext uri="{9D8B030D-6E8A-4147-A177-3AD203B41FA5}">
                      <a16:colId xmlns:a16="http://schemas.microsoft.com/office/drawing/2014/main" val="950422873"/>
                    </a:ext>
                  </a:extLst>
                </a:gridCol>
                <a:gridCol w="759039">
                  <a:extLst>
                    <a:ext uri="{9D8B030D-6E8A-4147-A177-3AD203B41FA5}">
                      <a16:colId xmlns:a16="http://schemas.microsoft.com/office/drawing/2014/main" val="20003"/>
                    </a:ext>
                  </a:extLst>
                </a:gridCol>
                <a:gridCol w="569280">
                  <a:extLst>
                    <a:ext uri="{9D8B030D-6E8A-4147-A177-3AD203B41FA5}">
                      <a16:colId xmlns:a16="http://schemas.microsoft.com/office/drawing/2014/main" val="359874223"/>
                    </a:ext>
                  </a:extLst>
                </a:gridCol>
              </a:tblGrid>
              <a:tr h="21081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endParaRPr kumimoji="1" lang="ja-JP" altLang="en-US"/>
                    </a:p>
                  </a:txBody>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gn="ctr" fontAlgn="ctr">
                        <a:lnSpc>
                          <a:spcPct val="100000"/>
                        </a:lnSpc>
                      </a:pP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p>
                  </a:txBody>
                  <a:tcPr marL="3377" marR="3377" marT="3658" marB="0" anchor="ctr">
                    <a:lnL w="38100" cap="flat" cmpd="sng" algn="ctr">
                      <a:solidFill>
                        <a:schemeClr val="tx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0"/>
                  </a:ext>
                </a:extLst>
              </a:tr>
              <a:tr h="48818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新たな日常に対応した質の高い住まい環境であると感じている府民の割合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（換気のよさ・断熱性・遮音性に対する満足度）</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1"/>
                  </a:ext>
                </a:extLst>
              </a:tr>
              <a:tr h="296081">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市町村の取組により除却等がなされた管理不全空き家数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(R1)</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14,000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25815423"/>
                  </a:ext>
                </a:extLst>
              </a:tr>
              <a:tr h="471881">
                <a:tc>
                  <a:txBody>
                    <a:bodyPr/>
                    <a:lstStyle/>
                    <a:p>
                      <a:pPr marL="72000" algn="l"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年以上の長期修繕計画に基づく修繕積立金額を設定している</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分譲マンション管理組合の割合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2530620653"/>
                  </a:ext>
                </a:extLst>
              </a:tr>
              <a:tr h="28374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高齢者の居住する住宅のバリアフリー化率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277596275"/>
                  </a:ext>
                </a:extLst>
              </a:tr>
              <a:tr h="35468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地震時等に著しく危険な密集市街地の面積</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1,014ha</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718ha</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609376986"/>
                  </a:ext>
                </a:extLst>
              </a:tr>
              <a:tr h="33309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住宅の耐震化率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2"/>
                  </a:ext>
                </a:extLst>
              </a:tr>
              <a:tr h="35776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居住支援協議会を設立した市区町村の人口カバー率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13.7%</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3"/>
                  </a:ext>
                </a:extLst>
              </a:tr>
              <a:tr h="444123">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公的賃貸住宅全体の戸数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39.2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(R2)</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(R5)</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4"/>
                  </a:ext>
                </a:extLst>
              </a:tr>
              <a:tr h="719849">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賃貸住宅における入居差別の状況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①高齢者　②</a:t>
                      </a:r>
                      <a:r>
                        <a:rPr lang="ja-JP" altLang="en-US" sz="1200" b="0" i="0" u="none" strike="noStrike" dirty="0" err="1">
                          <a:solidFill>
                            <a:srgbClr val="000000"/>
                          </a:solidFill>
                          <a:effectLst/>
                          <a:latin typeface="Meiryo UI" panose="020B0604030504040204" pitchFamily="50" charset="-128"/>
                          <a:ea typeface="Meiryo UI" panose="020B0604030504040204" pitchFamily="50" charset="-128"/>
                        </a:rPr>
                        <a:t>障がい</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者　③母子（父子）家庭　④外国人</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30.0%</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②14.1%</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③  6.4%</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④23.2%</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r>
                        <a:rPr lang="ja-JP" altLang="en-US" sz="1200" dirty="0"/>
                        <a:t>①</a:t>
                      </a:r>
                      <a:r>
                        <a:rPr lang="en-US" altLang="ja-JP" sz="1200" dirty="0"/>
                        <a:t>32.2% </a:t>
                      </a:r>
                    </a:p>
                    <a:p>
                      <a:r>
                        <a:rPr lang="en-US" altLang="ja-JP" sz="1200" dirty="0"/>
                        <a:t>②14.0% </a:t>
                      </a:r>
                    </a:p>
                    <a:p>
                      <a:r>
                        <a:rPr lang="en-US" altLang="ja-JP" sz="1200" dirty="0"/>
                        <a:t>③  4.6% </a:t>
                      </a:r>
                    </a:p>
                    <a:p>
                      <a:r>
                        <a:rPr lang="en-US" altLang="ja-JP" sz="1200" dirty="0"/>
                        <a:t>④27.2%</a:t>
                      </a:r>
                      <a:endParaRPr lang="ja-JP" altLang="en-US" sz="1200" dirty="0"/>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5"/>
                  </a:ext>
                </a:extLst>
              </a:tr>
              <a:tr h="69940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土地取引等における差別の状況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（宅地建物取引業者が取引物件に関して、</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同和地区であるかどうかの質問を受けた経験がある割合（過去５年間））</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16.3%</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a:t>
                      </a: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 </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6"/>
                  </a:ext>
                </a:extLst>
              </a:tr>
              <a:tr h="107514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宅地建物取引業者の人権意識</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①宅地建物取引業法に基づく指導監督基準の規制内容の認識割合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②宅地建物取引業法第</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条関係の解釈に関する国土交通大臣答弁の認識割合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③大阪府部落差別事象に係る調査等の規制等に関する条例の改正内容の認識割合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75.8%</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②74.6%</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③68.5%</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87.5%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②86.2%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③79.5%</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75849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0" y="2989132"/>
            <a:ext cx="9144000" cy="587527"/>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３．安全を支える</a:t>
            </a:r>
          </a:p>
        </p:txBody>
      </p:sp>
    </p:spTree>
    <p:extLst>
      <p:ext uri="{BB962C8B-B14F-4D97-AF65-F5344CB8AC3E}">
        <p14:creationId xmlns:p14="http://schemas.microsoft.com/office/powerpoint/2010/main" val="143855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sp>
        <p:nvSpPr>
          <p:cNvPr id="6" name="正方形/長方形 5"/>
          <p:cNvSpPr/>
          <p:nvPr/>
        </p:nvSpPr>
        <p:spPr>
          <a:xfrm>
            <a:off x="170965" y="1126844"/>
            <a:ext cx="8973035" cy="5416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2064" marR="0" lvl="0" indent="-82064" algn="l" defTabSz="914290" rtl="0" eaLnBrk="1" fontAlgn="auto" latinLnBrk="0" hangingPunct="1">
              <a:lnSpc>
                <a:spcPts val="1846"/>
              </a:lnSpc>
              <a:spcBef>
                <a:spcPts val="92"/>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大阪の成長を支えるまちづくりをめざし、</a:t>
            </a:r>
            <a:r>
              <a:rPr kumimoji="1" lang="ja-JP" altLang="en-US" sz="1477" b="1" i="0" u="sng" strike="noStrike" kern="1200" cap="none" spc="-55"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「災害に強いまちづくり」</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en-US" sz="1477" b="1" i="0" u="sng" strike="noStrike" kern="1200" cap="none" spc="-55"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「活力と魅力あふれるまちづくり」</a:t>
            </a:r>
            <a:r>
              <a:rPr kumimoji="1" lang="ja-JP" altLang="en-US"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の両輪で取組を展開</a:t>
            </a:r>
            <a:endParaRPr kumimoji="1" lang="en-US" altLang="ja-JP" sz="1477" b="0"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2064" marR="0" lvl="0" indent="-82064" algn="l" defTabSz="914290" rtl="0" eaLnBrk="1" fontAlgn="auto" latinLnBrk="0" hangingPunct="1">
              <a:lnSpc>
                <a:spcPts val="1846"/>
              </a:lnSpc>
              <a:spcBef>
                <a:spcPts val="92"/>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「まちの防災性の向上」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「地域防災力のさらなる向上」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「魅力あるまちづくり」</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の３本柱で具体的な取組を推進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表 6"/>
          <p:cNvGraphicFramePr>
            <a:graphicFrameLocks noGrp="1"/>
          </p:cNvGraphicFramePr>
          <p:nvPr/>
        </p:nvGraphicFramePr>
        <p:xfrm>
          <a:off x="4305864" y="2137051"/>
          <a:ext cx="4565919" cy="4017060"/>
        </p:xfrm>
        <a:graphic>
          <a:graphicData uri="http://schemas.openxmlformats.org/drawingml/2006/table">
            <a:tbl>
              <a:tblPr firstRow="1" bandRow="1">
                <a:tableStyleId>{5C22544A-7EE6-4342-B048-85BDC9FD1C3A}</a:tableStyleId>
              </a:tblPr>
              <a:tblGrid>
                <a:gridCol w="1037295">
                  <a:extLst>
                    <a:ext uri="{9D8B030D-6E8A-4147-A177-3AD203B41FA5}">
                      <a16:colId xmlns:a16="http://schemas.microsoft.com/office/drawing/2014/main" val="3502158026"/>
                    </a:ext>
                  </a:extLst>
                </a:gridCol>
                <a:gridCol w="1150765">
                  <a:extLst>
                    <a:ext uri="{9D8B030D-6E8A-4147-A177-3AD203B41FA5}">
                      <a16:colId xmlns:a16="http://schemas.microsoft.com/office/drawing/2014/main" val="2287450414"/>
                    </a:ext>
                  </a:extLst>
                </a:gridCol>
                <a:gridCol w="1236379">
                  <a:extLst>
                    <a:ext uri="{9D8B030D-6E8A-4147-A177-3AD203B41FA5}">
                      <a16:colId xmlns:a16="http://schemas.microsoft.com/office/drawing/2014/main" val="1671434419"/>
                    </a:ext>
                  </a:extLst>
                </a:gridCol>
                <a:gridCol w="1141480">
                  <a:extLst>
                    <a:ext uri="{9D8B030D-6E8A-4147-A177-3AD203B41FA5}">
                      <a16:colId xmlns:a16="http://schemas.microsoft.com/office/drawing/2014/main" val="1750879440"/>
                    </a:ext>
                  </a:extLst>
                </a:gridCol>
              </a:tblGrid>
              <a:tr h="202912">
                <a:tc rowSpan="2">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row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H24</a:t>
                      </a:r>
                      <a:r>
                        <a:rPr kumimoji="1" lang="ja-JP" altLang="en-US" sz="1300" b="0" dirty="0">
                          <a:solidFill>
                            <a:schemeClr val="tx1"/>
                          </a:solidFill>
                          <a:latin typeface="Meiryo UI" panose="020B0604030504040204" pitchFamily="50" charset="-128"/>
                          <a:ea typeface="Meiryo UI" panose="020B0604030504040204" pitchFamily="50" charset="-128"/>
                        </a:rPr>
                        <a:t>年</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dirty="0">
                          <a:solidFill>
                            <a:schemeClr val="tx1"/>
                          </a:solidFill>
                          <a:latin typeface="Meiryo UI" panose="020B0604030504040204" pitchFamily="50" charset="-128"/>
                          <a:ea typeface="Meiryo UI" panose="020B0604030504040204" pitchFamily="50" charset="-128"/>
                        </a:rPr>
                        <a:t>設定時</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grid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R5</a:t>
                      </a:r>
                      <a:r>
                        <a:rPr kumimoji="1" lang="ja-JP" altLang="en-US" sz="1300" b="0" dirty="0">
                          <a:solidFill>
                            <a:schemeClr val="tx1"/>
                          </a:solidFill>
                          <a:latin typeface="Meiryo UI" panose="020B0604030504040204" pitchFamily="50" charset="-128"/>
                          <a:ea typeface="Meiryo UI" panose="020B0604030504040204" pitchFamily="50" charset="-128"/>
                        </a:rPr>
                        <a:t>年度末</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hMerge="1">
                  <a:txBody>
                    <a:bodyPr/>
                    <a:lstStyle/>
                    <a:p>
                      <a:pPr algn="ctr"/>
                      <a:endParaRPr kumimoji="1" lang="ja-JP" altLang="en-US" sz="10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155231"/>
                  </a:ext>
                </a:extLst>
              </a:tr>
              <a:tr h="36887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解消</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en-US" altLang="ja-JP" sz="11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うち、</a:t>
                      </a:r>
                      <a:r>
                        <a:rPr kumimoji="1" lang="en-US" altLang="ja-JP" sz="1100" b="0" dirty="0">
                          <a:solidFill>
                            <a:schemeClr val="tx1"/>
                          </a:solidFill>
                          <a:latin typeface="Meiryo UI" panose="020B0604030504040204" pitchFamily="50" charset="-128"/>
                          <a:ea typeface="Meiryo UI" panose="020B0604030504040204" pitchFamily="50" charset="-128"/>
                        </a:rPr>
                        <a:t>R5</a:t>
                      </a:r>
                      <a:r>
                        <a:rPr kumimoji="1" lang="ja-JP" altLang="en-US" sz="1100" b="0" dirty="0">
                          <a:solidFill>
                            <a:schemeClr val="tx1"/>
                          </a:solidFill>
                          <a:latin typeface="Meiryo UI" panose="020B0604030504040204" pitchFamily="50" charset="-128"/>
                          <a:ea typeface="Meiryo UI" panose="020B0604030504040204" pitchFamily="50" charset="-128"/>
                        </a:rPr>
                        <a:t>年度解消</a:t>
                      </a:r>
                      <a:r>
                        <a:rPr kumimoji="1" lang="en-US" altLang="ja-JP" sz="1100" b="0" dirty="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未解消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46326330"/>
                  </a:ext>
                </a:extLst>
              </a:tr>
              <a:tr h="352274">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1,333ha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866ha</a:t>
                      </a:r>
                    </a:p>
                    <a:p>
                      <a:pPr algn="r"/>
                      <a:r>
                        <a:rPr kumimoji="1" lang="en-US" altLang="ja-JP" sz="1100" b="0" dirty="0">
                          <a:solidFill>
                            <a:schemeClr val="tx1"/>
                          </a:solidFill>
                          <a:latin typeface="Meiryo UI" panose="020B0604030504040204" pitchFamily="50" charset="-128"/>
                          <a:ea typeface="Meiryo UI" panose="020B0604030504040204" pitchFamily="50" charset="-128"/>
                        </a:rPr>
                        <a:t>(174ha)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467ha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7844003"/>
                  </a:ext>
                </a:extLst>
              </a:tr>
              <a:tr h="43990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堺市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0335028"/>
                  </a:ext>
                </a:extLst>
              </a:tr>
              <a:tr h="45399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豊中市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246ha</a:t>
                      </a:r>
                    </a:p>
                    <a:p>
                      <a:pPr algn="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152ha</a:t>
                      </a:r>
                    </a:p>
                    <a:p>
                      <a:pPr algn="r"/>
                      <a:r>
                        <a:rPr kumimoji="1" lang="en-US" altLang="ja-JP" sz="1100" b="0" dirty="0">
                          <a:solidFill>
                            <a:schemeClr val="tx1"/>
                          </a:solidFill>
                          <a:latin typeface="Meiryo UI" panose="020B0604030504040204" pitchFamily="50" charset="-128"/>
                          <a:ea typeface="Meiryo UI" panose="020B0604030504040204" pitchFamily="50" charset="-128"/>
                        </a:rPr>
                        <a:t>(3ha)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94ha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5459674"/>
                  </a:ext>
                </a:extLst>
              </a:tr>
              <a:tr h="335767">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守口市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2814842"/>
                  </a:ext>
                </a:extLst>
              </a:tr>
              <a:tr h="436506">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門真市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137ha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74ha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63ha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3069405"/>
                  </a:ext>
                </a:extLst>
              </a:tr>
              <a:tr h="36004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寝屋川市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160ha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3823161"/>
                  </a:ext>
                </a:extLst>
              </a:tr>
              <a:tr h="32394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東大阪市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49ha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11ha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38ha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4339649"/>
                  </a:ext>
                </a:extLst>
              </a:tr>
              <a:tr h="453995">
                <a:tc rowSpan="2">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合計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2,248ha</a:t>
                      </a:r>
                    </a:p>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no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1,530ha</a:t>
                      </a:r>
                    </a:p>
                    <a:p>
                      <a:pPr algn="r"/>
                      <a:r>
                        <a:rPr kumimoji="1" lang="en-US" altLang="ja-JP" sz="1100" b="1" u="sng" dirty="0">
                          <a:solidFill>
                            <a:srgbClr val="FF0000"/>
                          </a:solidFill>
                          <a:latin typeface="Meiryo UI" panose="020B0604030504040204" pitchFamily="50" charset="-128"/>
                          <a:ea typeface="Meiryo UI" panose="020B0604030504040204" pitchFamily="50" charset="-128"/>
                        </a:rPr>
                        <a:t>(177ha)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718ha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405929295"/>
                  </a:ext>
                </a:extLst>
              </a:tr>
              <a:tr h="275369">
                <a:tc vMerge="1">
                  <a:txBody>
                    <a:bodyPr/>
                    <a:lstStyle/>
                    <a:p>
                      <a:pPr algn="ctr"/>
                      <a:endParaRPr kumimoji="1" lang="ja-JP" altLang="en-US" sz="8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indent="0" algn="r">
                        <a:tabLst>
                          <a:tab pos="449263" algn="l"/>
                        </a:tabLst>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68%】</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r" defTabSz="1280160" rtl="0" eaLnBrk="1" fontAlgn="auto" latinLnBrk="0" hangingPunct="1">
                        <a:lnSpc>
                          <a:spcPct val="100000"/>
                        </a:lnSpc>
                        <a:spcBef>
                          <a:spcPts val="0"/>
                        </a:spcBef>
                        <a:spcAft>
                          <a:spcPts val="0"/>
                        </a:spcAft>
                        <a:buClrTx/>
                        <a:buSzTx/>
                        <a:buFontTx/>
                        <a:buNone/>
                        <a:tabLst/>
                        <a:defRPr/>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32%】</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2303099"/>
                  </a:ext>
                </a:extLst>
              </a:tr>
            </a:tbl>
          </a:graphicData>
        </a:graphic>
      </p:graphicFrame>
      <p:sp>
        <p:nvSpPr>
          <p:cNvPr id="94" name="正方形/長方形 93">
            <a:extLst>
              <a:ext uri="{FF2B5EF4-FFF2-40B4-BE49-F238E27FC236}">
                <a16:creationId xmlns:a16="http://schemas.microsoft.com/office/drawing/2014/main" id="{B2214278-2596-4ED4-9E11-B8C83DB4BFF5}"/>
              </a:ext>
            </a:extLst>
          </p:cNvPr>
          <p:cNvSpPr/>
          <p:nvPr/>
        </p:nvSpPr>
        <p:spPr bwMode="gray">
          <a:xfrm>
            <a:off x="170965" y="1705726"/>
            <a:ext cx="70752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「地震時等に著しく危険な密集市街地」の解消状況（令和</a:t>
            </a:r>
            <a:r>
              <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年度末時点）</a:t>
            </a:r>
          </a:p>
        </p:txBody>
      </p:sp>
      <p:sp>
        <p:nvSpPr>
          <p:cNvPr id="95" name="正方形/長方形 94">
            <a:extLst>
              <a:ext uri="{FF2B5EF4-FFF2-40B4-BE49-F238E27FC236}">
                <a16:creationId xmlns:a16="http://schemas.microsoft.com/office/drawing/2014/main" id="{B2214278-2596-4ED4-9E11-B8C83DB4BFF5}"/>
              </a:ext>
            </a:extLst>
          </p:cNvPr>
          <p:cNvSpPr/>
          <p:nvPr/>
        </p:nvSpPr>
        <p:spPr bwMode="gray">
          <a:xfrm>
            <a:off x="170966" y="6079413"/>
            <a:ext cx="1013814"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目標</a:t>
            </a:r>
            <a:endPar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134062" y="6122652"/>
            <a:ext cx="7630615"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令和７年度末までに</a:t>
            </a:r>
            <a:r>
              <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2,248ha</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の９割以上を解消、令和</a:t>
            </a:r>
            <a:r>
              <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年度末までに全域を解消</a:t>
            </a:r>
          </a:p>
        </p:txBody>
      </p:sp>
      <p:sp>
        <p:nvSpPr>
          <p:cNvPr id="5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図 96">
            <a:extLst>
              <a:ext uri="{FF2B5EF4-FFF2-40B4-BE49-F238E27FC236}">
                <a16:creationId xmlns:a16="http://schemas.microsoft.com/office/drawing/2014/main" id="{554B13BE-5508-424E-9283-590734CBB2F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170965" y="2140881"/>
            <a:ext cx="3824971" cy="3899396"/>
          </a:xfrm>
          <a:prstGeom prst="rect">
            <a:avLst/>
          </a:prstGeom>
          <a:ln>
            <a:solidFill>
              <a:schemeClr val="tx1"/>
            </a:solidFill>
          </a:ln>
        </p:spPr>
      </p:pic>
      <p:grpSp>
        <p:nvGrpSpPr>
          <p:cNvPr id="98" name="グループ化 97">
            <a:extLst>
              <a:ext uri="{FF2B5EF4-FFF2-40B4-BE49-F238E27FC236}">
                <a16:creationId xmlns:a16="http://schemas.microsoft.com/office/drawing/2014/main" id="{ED09E8D2-6D79-4075-845A-F0FF7CE39777}"/>
              </a:ext>
            </a:extLst>
          </p:cNvPr>
          <p:cNvGrpSpPr/>
          <p:nvPr/>
        </p:nvGrpSpPr>
        <p:grpSpPr>
          <a:xfrm>
            <a:off x="277049" y="2335678"/>
            <a:ext cx="3646878" cy="3535534"/>
            <a:chOff x="604736" y="1272838"/>
            <a:chExt cx="3125809" cy="3030373"/>
          </a:xfrm>
        </p:grpSpPr>
        <p:cxnSp>
          <p:nvCxnSpPr>
            <p:cNvPr id="99" name="直線コネクタ 98">
              <a:extLst>
                <a:ext uri="{FF2B5EF4-FFF2-40B4-BE49-F238E27FC236}">
                  <a16:creationId xmlns:a16="http://schemas.microsoft.com/office/drawing/2014/main" id="{E6538F89-99FC-4CC2-A577-0A988BD39238}"/>
                </a:ext>
              </a:extLst>
            </p:cNvPr>
            <p:cNvCxnSpPr>
              <a:cxnSpLocks/>
              <a:stCxn id="131" idx="3"/>
            </p:cNvCxnSpPr>
            <p:nvPr/>
          </p:nvCxnSpPr>
          <p:spPr>
            <a:xfrm flipH="1">
              <a:off x="2597139" y="1690415"/>
              <a:ext cx="773" cy="13272"/>
            </a:xfrm>
            <a:prstGeom prst="line">
              <a:avLst/>
            </a:prstGeom>
            <a:noFill/>
            <a:ln w="3175" cap="flat" cmpd="sng" algn="ctr">
              <a:solidFill>
                <a:sysClr val="windowText" lastClr="000000"/>
              </a:solidFill>
              <a:prstDash val="solid"/>
              <a:headEnd type="none" w="sm" len="sm"/>
              <a:tailEnd type="oval" w="sm" len="sm"/>
            </a:ln>
            <a:effectLst/>
          </p:spPr>
        </p:cxnSp>
        <p:cxnSp>
          <p:nvCxnSpPr>
            <p:cNvPr id="100" name="直線コネクタ 99">
              <a:extLst>
                <a:ext uri="{FF2B5EF4-FFF2-40B4-BE49-F238E27FC236}">
                  <a16:creationId xmlns:a16="http://schemas.microsoft.com/office/drawing/2014/main" id="{FF33E57D-1D53-4A92-B9C2-8A3DA025F2CD}"/>
                </a:ext>
              </a:extLst>
            </p:cNvPr>
            <p:cNvCxnSpPr/>
            <p:nvPr/>
          </p:nvCxnSpPr>
          <p:spPr>
            <a:xfrm>
              <a:off x="2586990" y="1411383"/>
              <a:ext cx="180122" cy="262791"/>
            </a:xfrm>
            <a:prstGeom prst="line">
              <a:avLst/>
            </a:prstGeom>
            <a:noFill/>
            <a:ln w="3175" cap="flat" cmpd="sng" algn="ctr">
              <a:solidFill>
                <a:sysClr val="windowText" lastClr="000000"/>
              </a:solidFill>
              <a:prstDash val="solid"/>
              <a:headEnd type="none" w="sm" len="sm"/>
              <a:tailEnd type="oval" w="sm" len="sm"/>
            </a:ln>
            <a:effectLst/>
          </p:spPr>
        </p:cxnSp>
        <p:cxnSp>
          <p:nvCxnSpPr>
            <p:cNvPr id="101" name="直線コネクタ 100">
              <a:extLst>
                <a:ext uri="{FF2B5EF4-FFF2-40B4-BE49-F238E27FC236}">
                  <a16:creationId xmlns:a16="http://schemas.microsoft.com/office/drawing/2014/main" id="{1374DE02-7E2E-481B-B3B5-CD8E76AC9B3C}"/>
                </a:ext>
              </a:extLst>
            </p:cNvPr>
            <p:cNvCxnSpPr>
              <a:cxnSpLocks/>
              <a:stCxn id="131" idx="3"/>
            </p:cNvCxnSpPr>
            <p:nvPr/>
          </p:nvCxnSpPr>
          <p:spPr>
            <a:xfrm flipH="1" flipV="1">
              <a:off x="2597139" y="1593668"/>
              <a:ext cx="773" cy="96746"/>
            </a:xfrm>
            <a:prstGeom prst="line">
              <a:avLst/>
            </a:prstGeom>
            <a:noFill/>
            <a:ln w="3175" cap="flat" cmpd="sng" algn="ctr">
              <a:solidFill>
                <a:sysClr val="windowText" lastClr="000000"/>
              </a:solidFill>
              <a:prstDash val="solid"/>
              <a:headEnd type="none" w="sm" len="sm"/>
              <a:tailEnd type="oval" w="sm" len="sm"/>
            </a:ln>
            <a:effectLst/>
          </p:spPr>
        </p:cxnSp>
        <p:sp>
          <p:nvSpPr>
            <p:cNvPr id="102" name="正方形/長方形 101">
              <a:extLst>
                <a:ext uri="{FF2B5EF4-FFF2-40B4-BE49-F238E27FC236}">
                  <a16:creationId xmlns:a16="http://schemas.microsoft.com/office/drawing/2014/main" id="{0A366B7F-0A26-4E23-B906-D0EE5FD5A8A3}"/>
                </a:ext>
              </a:extLst>
            </p:cNvPr>
            <p:cNvSpPr/>
            <p:nvPr/>
          </p:nvSpPr>
          <p:spPr>
            <a:xfrm>
              <a:off x="2606224" y="3720275"/>
              <a:ext cx="867035" cy="517223"/>
            </a:xfrm>
            <a:prstGeom prst="rect">
              <a:avLst/>
            </a:prstGeom>
            <a:solidFill>
              <a:sysClr val="window" lastClr="FFFFFF"/>
            </a:solidFill>
            <a:ln w="25400" cap="flat" cmpd="sng" algn="ctr">
              <a:no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3" name="正方形/長方形 102">
              <a:extLst>
                <a:ext uri="{FF2B5EF4-FFF2-40B4-BE49-F238E27FC236}">
                  <a16:creationId xmlns:a16="http://schemas.microsoft.com/office/drawing/2014/main" id="{66685E4B-A6BD-459A-B3DE-3DB9E4D15D6F}"/>
                </a:ext>
              </a:extLst>
            </p:cNvPr>
            <p:cNvSpPr/>
            <p:nvPr/>
          </p:nvSpPr>
          <p:spPr>
            <a:xfrm>
              <a:off x="2639444" y="3763684"/>
              <a:ext cx="151530" cy="113720"/>
            </a:xfrm>
            <a:prstGeom prst="rect">
              <a:avLst/>
            </a:prstGeom>
            <a:solidFill>
              <a:srgbClr val="FFFF00"/>
            </a:solid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4" name="正方形/長方形 103">
              <a:extLst>
                <a:ext uri="{FF2B5EF4-FFF2-40B4-BE49-F238E27FC236}">
                  <a16:creationId xmlns:a16="http://schemas.microsoft.com/office/drawing/2014/main" id="{4D774510-580B-4676-A585-B8058478DF14}"/>
                </a:ext>
              </a:extLst>
            </p:cNvPr>
            <p:cNvSpPr/>
            <p:nvPr/>
          </p:nvSpPr>
          <p:spPr>
            <a:xfrm>
              <a:off x="2639444" y="4089004"/>
              <a:ext cx="151530" cy="113720"/>
            </a:xfrm>
            <a:prstGeom prst="rect">
              <a:avLst/>
            </a:prstGeom>
            <a:pattFill prst="ltUpDiag">
              <a:fgClr>
                <a:sysClr val="windowText" lastClr="000000"/>
              </a:fgClr>
              <a:bgClr>
                <a:srgbClr val="FF3399"/>
              </a:bgClr>
            </a:patt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5" name="正方形/長方形 104">
              <a:extLst>
                <a:ext uri="{FF2B5EF4-FFF2-40B4-BE49-F238E27FC236}">
                  <a16:creationId xmlns:a16="http://schemas.microsoft.com/office/drawing/2014/main" id="{A45B9608-6D23-48F3-9296-FE9375C58AA4}"/>
                </a:ext>
              </a:extLst>
            </p:cNvPr>
            <p:cNvSpPr/>
            <p:nvPr/>
          </p:nvSpPr>
          <p:spPr>
            <a:xfrm>
              <a:off x="2813848" y="4089004"/>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未解消</a:t>
              </a:r>
              <a:endPar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6" name="正方形/長方形 105">
              <a:extLst>
                <a:ext uri="{FF2B5EF4-FFF2-40B4-BE49-F238E27FC236}">
                  <a16:creationId xmlns:a16="http://schemas.microsoft.com/office/drawing/2014/main" id="{1F6C1CEF-BB5B-467A-B90D-8F3A5173AC86}"/>
                </a:ext>
              </a:extLst>
            </p:cNvPr>
            <p:cNvSpPr/>
            <p:nvPr/>
          </p:nvSpPr>
          <p:spPr>
            <a:xfrm>
              <a:off x="3141399" y="3765207"/>
              <a:ext cx="30339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en-US" sz="600" b="0" i="0" u="none" strike="noStrike" kern="0" cap="none" spc="0" normalizeH="0" baseline="0" noProof="0" dirty="0">
                  <a:ln>
                    <a:noFill/>
                  </a:ln>
                  <a:solidFill>
                    <a:srgbClr val="000000"/>
                  </a:solidFill>
                  <a:effectLst/>
                  <a:uLnTx/>
                  <a:uFillTx/>
                  <a:latin typeface="HGSｺﾞｼｯｸM" panose="020B0600000000000000" pitchFamily="50" charset="-128"/>
                  <a:ea typeface="游明朝" panose="02020400000000000000" pitchFamily="18" charset="-128"/>
                  <a:cs typeface="Times New Roman" panose="02020603050405020304" pitchFamily="18" charset="0"/>
                </a:rPr>
                <a:t>1,530ha</a:t>
              </a:r>
              <a:endParaRPr kumimoji="1"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7" name="正方形/長方形 106">
              <a:extLst>
                <a:ext uri="{FF2B5EF4-FFF2-40B4-BE49-F238E27FC236}">
                  <a16:creationId xmlns:a16="http://schemas.microsoft.com/office/drawing/2014/main" id="{CD605911-D401-479B-BAB3-A650997A7103}"/>
                </a:ext>
              </a:extLst>
            </p:cNvPr>
            <p:cNvSpPr/>
            <p:nvPr/>
          </p:nvSpPr>
          <p:spPr>
            <a:xfrm>
              <a:off x="3141399" y="4089004"/>
              <a:ext cx="303395" cy="113720"/>
            </a:xfrm>
            <a:prstGeom prst="rect">
              <a:avLst/>
            </a:prstGeom>
            <a:noFill/>
            <a:ln w="3175"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en-US" sz="600" b="0" i="0" u="none" strike="noStrike" kern="1200" cap="none" spc="0" normalizeH="0" baseline="0" noProof="0" dirty="0">
                  <a:ln>
                    <a:noFill/>
                  </a:ln>
                  <a:solidFill>
                    <a:srgbClr val="000000"/>
                  </a:solidFill>
                  <a:effectLst/>
                  <a:uLnTx/>
                  <a:uFillTx/>
                  <a:latin typeface="HGSｺﾞｼｯｸM" panose="020B0600000000000000" pitchFamily="50" charset="-128"/>
                  <a:ea typeface="游明朝" panose="02020400000000000000" pitchFamily="18" charset="-128"/>
                  <a:cs typeface="Times New Roman" panose="02020603050405020304" pitchFamily="18" charset="0"/>
                </a:rPr>
                <a:t>718ha</a:t>
              </a:r>
              <a:endParaRPr kumimoji="1"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08" name="直線コネクタ 107">
              <a:extLst>
                <a:ext uri="{FF2B5EF4-FFF2-40B4-BE49-F238E27FC236}">
                  <a16:creationId xmlns:a16="http://schemas.microsoft.com/office/drawing/2014/main" id="{9C18E7A8-FAE5-446E-8012-97C423478149}"/>
                </a:ext>
              </a:extLst>
            </p:cNvPr>
            <p:cNvCxnSpPr>
              <a:cxnSpLocks/>
              <a:stCxn id="129" idx="1"/>
            </p:cNvCxnSpPr>
            <p:nvPr/>
          </p:nvCxnSpPr>
          <p:spPr>
            <a:xfrm flipH="1" flipV="1">
              <a:off x="3293096" y="1319765"/>
              <a:ext cx="75913" cy="28480"/>
            </a:xfrm>
            <a:prstGeom prst="line">
              <a:avLst/>
            </a:prstGeom>
            <a:noFill/>
            <a:ln w="3175" cap="flat" cmpd="sng" algn="ctr">
              <a:solidFill>
                <a:sysClr val="windowText" lastClr="000000"/>
              </a:solidFill>
              <a:prstDash val="solid"/>
              <a:headEnd type="none" w="sm" len="sm"/>
              <a:tailEnd type="oval" w="sm" len="sm"/>
            </a:ln>
            <a:effectLst/>
          </p:spPr>
        </p:cxnSp>
        <p:cxnSp>
          <p:nvCxnSpPr>
            <p:cNvPr id="109" name="直線コネクタ 108">
              <a:extLst>
                <a:ext uri="{FF2B5EF4-FFF2-40B4-BE49-F238E27FC236}">
                  <a16:creationId xmlns:a16="http://schemas.microsoft.com/office/drawing/2014/main" id="{22780409-1554-463F-BF2F-C92CEFAA6976}"/>
                </a:ext>
              </a:extLst>
            </p:cNvPr>
            <p:cNvCxnSpPr>
              <a:cxnSpLocks/>
              <a:stCxn id="127" idx="1"/>
            </p:cNvCxnSpPr>
            <p:nvPr/>
          </p:nvCxnSpPr>
          <p:spPr>
            <a:xfrm flipH="1" flipV="1">
              <a:off x="3134327" y="1487576"/>
              <a:ext cx="105743" cy="62391"/>
            </a:xfrm>
            <a:prstGeom prst="line">
              <a:avLst/>
            </a:prstGeom>
            <a:noFill/>
            <a:ln w="3175" cap="flat" cmpd="sng" algn="ctr">
              <a:solidFill>
                <a:sysClr val="windowText" lastClr="000000"/>
              </a:solidFill>
              <a:prstDash val="solid"/>
              <a:headEnd type="none" w="sm" len="sm"/>
              <a:tailEnd type="oval" w="sm" len="sm"/>
            </a:ln>
            <a:effectLst/>
          </p:spPr>
        </p:cxnSp>
        <p:cxnSp>
          <p:nvCxnSpPr>
            <p:cNvPr id="110" name="直線コネクタ 109">
              <a:extLst>
                <a:ext uri="{FF2B5EF4-FFF2-40B4-BE49-F238E27FC236}">
                  <a16:creationId xmlns:a16="http://schemas.microsoft.com/office/drawing/2014/main" id="{9A13C923-EEDA-43BF-B583-8CC72097A9BD}"/>
                </a:ext>
              </a:extLst>
            </p:cNvPr>
            <p:cNvCxnSpPr/>
            <p:nvPr/>
          </p:nvCxnSpPr>
          <p:spPr>
            <a:xfrm flipH="1" flipV="1">
              <a:off x="3124851" y="1764604"/>
              <a:ext cx="288991" cy="30498"/>
            </a:xfrm>
            <a:prstGeom prst="line">
              <a:avLst/>
            </a:prstGeom>
            <a:noFill/>
            <a:ln w="3175" cap="flat" cmpd="sng" algn="ctr">
              <a:solidFill>
                <a:sysClr val="windowText" lastClr="000000"/>
              </a:solidFill>
              <a:prstDash val="solid"/>
              <a:headEnd type="none" w="sm" len="sm"/>
              <a:tailEnd type="oval" w="sm" len="sm"/>
            </a:ln>
            <a:effectLst/>
          </p:spPr>
        </p:cxnSp>
        <p:cxnSp>
          <p:nvCxnSpPr>
            <p:cNvPr id="111" name="直線コネクタ 110">
              <a:extLst>
                <a:ext uri="{FF2B5EF4-FFF2-40B4-BE49-F238E27FC236}">
                  <a16:creationId xmlns:a16="http://schemas.microsoft.com/office/drawing/2014/main" id="{8A1122E1-FAA2-49FC-A17D-3C49CB0C1F12}"/>
                </a:ext>
              </a:extLst>
            </p:cNvPr>
            <p:cNvCxnSpPr/>
            <p:nvPr/>
          </p:nvCxnSpPr>
          <p:spPr>
            <a:xfrm flipV="1">
              <a:off x="2847067" y="1838660"/>
              <a:ext cx="82768" cy="255905"/>
            </a:xfrm>
            <a:prstGeom prst="line">
              <a:avLst/>
            </a:prstGeom>
            <a:noFill/>
            <a:ln w="3175" cap="flat" cmpd="sng" algn="ctr">
              <a:solidFill>
                <a:sysClr val="windowText" lastClr="000000"/>
              </a:solidFill>
              <a:prstDash val="solid"/>
              <a:headEnd type="none" w="sm" len="sm"/>
              <a:tailEnd type="oval" w="sm" len="sm"/>
            </a:ln>
            <a:effectLst/>
          </p:spPr>
        </p:cxnSp>
        <p:cxnSp>
          <p:nvCxnSpPr>
            <p:cNvPr id="112" name="直線コネクタ 111">
              <a:extLst>
                <a:ext uri="{FF2B5EF4-FFF2-40B4-BE49-F238E27FC236}">
                  <a16:creationId xmlns:a16="http://schemas.microsoft.com/office/drawing/2014/main" id="{4CE32310-DF62-4046-A741-7B2C6C054005}"/>
                </a:ext>
              </a:extLst>
            </p:cNvPr>
            <p:cNvCxnSpPr/>
            <p:nvPr/>
          </p:nvCxnSpPr>
          <p:spPr>
            <a:xfrm flipH="1" flipV="1">
              <a:off x="2576754" y="1923003"/>
              <a:ext cx="331371" cy="161410"/>
            </a:xfrm>
            <a:prstGeom prst="line">
              <a:avLst/>
            </a:prstGeom>
            <a:noFill/>
            <a:ln w="3175" cap="flat" cmpd="sng" algn="ctr">
              <a:solidFill>
                <a:sysClr val="windowText" lastClr="000000"/>
              </a:solidFill>
              <a:prstDash val="solid"/>
              <a:headEnd type="none" w="sm" len="sm"/>
              <a:tailEnd type="oval" w="sm" len="sm"/>
            </a:ln>
            <a:effectLst/>
          </p:spPr>
        </p:cxnSp>
        <p:cxnSp>
          <p:nvCxnSpPr>
            <p:cNvPr id="113" name="直線コネクタ 112">
              <a:extLst>
                <a:ext uri="{FF2B5EF4-FFF2-40B4-BE49-F238E27FC236}">
                  <a16:creationId xmlns:a16="http://schemas.microsoft.com/office/drawing/2014/main" id="{3979923D-BE29-4335-9517-69E88D6E2B27}"/>
                </a:ext>
              </a:extLst>
            </p:cNvPr>
            <p:cNvCxnSpPr/>
            <p:nvPr/>
          </p:nvCxnSpPr>
          <p:spPr>
            <a:xfrm flipH="1" flipV="1">
              <a:off x="2952885" y="3027422"/>
              <a:ext cx="248076" cy="222473"/>
            </a:xfrm>
            <a:prstGeom prst="line">
              <a:avLst/>
            </a:prstGeom>
            <a:noFill/>
            <a:ln w="3175" cap="flat" cmpd="sng" algn="ctr">
              <a:solidFill>
                <a:sysClr val="windowText" lastClr="000000"/>
              </a:solidFill>
              <a:prstDash val="solid"/>
              <a:headEnd type="none" w="sm" len="sm"/>
              <a:tailEnd type="oval" w="sm" len="sm"/>
            </a:ln>
            <a:effectLst/>
          </p:spPr>
        </p:cxnSp>
        <p:cxnSp>
          <p:nvCxnSpPr>
            <p:cNvPr id="114" name="直線コネクタ 113">
              <a:extLst>
                <a:ext uri="{FF2B5EF4-FFF2-40B4-BE49-F238E27FC236}">
                  <a16:creationId xmlns:a16="http://schemas.microsoft.com/office/drawing/2014/main" id="{189D0FB8-D5C4-45F7-8F2E-93260256D04F}"/>
                </a:ext>
              </a:extLst>
            </p:cNvPr>
            <p:cNvCxnSpPr/>
            <p:nvPr/>
          </p:nvCxnSpPr>
          <p:spPr>
            <a:xfrm flipH="1" flipV="1">
              <a:off x="1001980" y="2543638"/>
              <a:ext cx="356873" cy="176506"/>
            </a:xfrm>
            <a:prstGeom prst="line">
              <a:avLst/>
            </a:prstGeom>
            <a:noFill/>
            <a:ln w="3175" cap="flat" cmpd="sng" algn="ctr">
              <a:solidFill>
                <a:sysClr val="windowText" lastClr="000000"/>
              </a:solidFill>
              <a:prstDash val="solid"/>
              <a:headEnd type="none" w="sm" len="sm"/>
              <a:tailEnd type="oval" w="sm" len="sm"/>
            </a:ln>
            <a:effectLst/>
          </p:spPr>
        </p:cxnSp>
        <p:cxnSp>
          <p:nvCxnSpPr>
            <p:cNvPr id="115" name="直線コネクタ 114">
              <a:extLst>
                <a:ext uri="{FF2B5EF4-FFF2-40B4-BE49-F238E27FC236}">
                  <a16:creationId xmlns:a16="http://schemas.microsoft.com/office/drawing/2014/main" id="{6FAE12C3-C061-4927-9F18-88D933ED7781}"/>
                </a:ext>
              </a:extLst>
            </p:cNvPr>
            <p:cNvCxnSpPr>
              <a:cxnSpLocks/>
            </p:cNvCxnSpPr>
            <p:nvPr/>
          </p:nvCxnSpPr>
          <p:spPr>
            <a:xfrm flipV="1">
              <a:off x="1358852" y="2611011"/>
              <a:ext cx="818059" cy="105325"/>
            </a:xfrm>
            <a:prstGeom prst="line">
              <a:avLst/>
            </a:prstGeom>
            <a:noFill/>
            <a:ln w="3175" cap="flat" cmpd="sng" algn="ctr">
              <a:solidFill>
                <a:sysClr val="windowText" lastClr="000000"/>
              </a:solidFill>
              <a:prstDash val="solid"/>
              <a:headEnd type="none" w="sm" len="sm"/>
              <a:tailEnd type="oval" w="sm" len="sm"/>
            </a:ln>
            <a:effectLst/>
          </p:spPr>
        </p:cxnSp>
        <p:cxnSp>
          <p:nvCxnSpPr>
            <p:cNvPr id="116" name="直線コネクタ 115">
              <a:extLst>
                <a:ext uri="{FF2B5EF4-FFF2-40B4-BE49-F238E27FC236}">
                  <a16:creationId xmlns:a16="http://schemas.microsoft.com/office/drawing/2014/main" id="{AB74A237-249A-4D35-ACEF-65430A71A4DA}"/>
                </a:ext>
              </a:extLst>
            </p:cNvPr>
            <p:cNvCxnSpPr/>
            <p:nvPr/>
          </p:nvCxnSpPr>
          <p:spPr>
            <a:xfrm>
              <a:off x="1356211" y="2719514"/>
              <a:ext cx="202408" cy="604450"/>
            </a:xfrm>
            <a:prstGeom prst="line">
              <a:avLst/>
            </a:prstGeom>
            <a:noFill/>
            <a:ln w="3175" cap="flat" cmpd="sng" algn="ctr">
              <a:solidFill>
                <a:sysClr val="windowText" lastClr="000000"/>
              </a:solidFill>
              <a:prstDash val="solid"/>
              <a:headEnd type="none" w="sm" len="sm"/>
              <a:tailEnd type="oval" w="sm" len="sm"/>
            </a:ln>
            <a:effectLst/>
          </p:spPr>
        </p:cxnSp>
        <p:sp>
          <p:nvSpPr>
            <p:cNvPr id="117" name="正方形/長方形 116">
              <a:extLst>
                <a:ext uri="{FF2B5EF4-FFF2-40B4-BE49-F238E27FC236}">
                  <a16:creationId xmlns:a16="http://schemas.microsoft.com/office/drawing/2014/main" id="{296F6F44-082D-4D50-883F-E45CAD96C937}"/>
                </a:ext>
              </a:extLst>
            </p:cNvPr>
            <p:cNvSpPr/>
            <p:nvPr/>
          </p:nvSpPr>
          <p:spPr>
            <a:xfrm>
              <a:off x="604736" y="1406790"/>
              <a:ext cx="24368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庄内</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8" name="正方形/長方形 117">
              <a:extLst>
                <a:ext uri="{FF2B5EF4-FFF2-40B4-BE49-F238E27FC236}">
                  <a16:creationId xmlns:a16="http://schemas.microsoft.com/office/drawing/2014/main" id="{FB3E914F-25C1-4966-9C38-DF84C0BA0D6D}"/>
                </a:ext>
              </a:extLst>
            </p:cNvPr>
            <p:cNvSpPr/>
            <p:nvPr/>
          </p:nvSpPr>
          <p:spPr>
            <a:xfrm>
              <a:off x="1186701" y="1406790"/>
              <a:ext cx="37191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豊南町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19" name="直線コネクタ 118">
              <a:extLst>
                <a:ext uri="{FF2B5EF4-FFF2-40B4-BE49-F238E27FC236}">
                  <a16:creationId xmlns:a16="http://schemas.microsoft.com/office/drawing/2014/main" id="{A870BC31-2B62-48EA-94E1-4CCBFF869443}"/>
                </a:ext>
              </a:extLst>
            </p:cNvPr>
            <p:cNvCxnSpPr/>
            <p:nvPr/>
          </p:nvCxnSpPr>
          <p:spPr>
            <a:xfrm>
              <a:off x="687785" y="1498136"/>
              <a:ext cx="326111" cy="247719"/>
            </a:xfrm>
            <a:prstGeom prst="line">
              <a:avLst/>
            </a:prstGeom>
            <a:noFill/>
            <a:ln w="3175" cap="flat" cmpd="sng" algn="ctr">
              <a:solidFill>
                <a:sysClr val="windowText" lastClr="000000"/>
              </a:solidFill>
              <a:prstDash val="solid"/>
              <a:headEnd type="none" w="sm" len="sm"/>
              <a:tailEnd type="oval" w="sm" len="sm"/>
            </a:ln>
            <a:effectLst/>
          </p:spPr>
        </p:cxnSp>
        <p:cxnSp>
          <p:nvCxnSpPr>
            <p:cNvPr id="120" name="直線コネクタ 119">
              <a:extLst>
                <a:ext uri="{FF2B5EF4-FFF2-40B4-BE49-F238E27FC236}">
                  <a16:creationId xmlns:a16="http://schemas.microsoft.com/office/drawing/2014/main" id="{FE148C41-4773-4189-8B91-FC017F4B7504}"/>
                </a:ext>
              </a:extLst>
            </p:cNvPr>
            <p:cNvCxnSpPr/>
            <p:nvPr/>
          </p:nvCxnSpPr>
          <p:spPr>
            <a:xfrm flipH="1">
              <a:off x="1186700" y="1498136"/>
              <a:ext cx="133646" cy="216380"/>
            </a:xfrm>
            <a:prstGeom prst="line">
              <a:avLst/>
            </a:prstGeom>
            <a:noFill/>
            <a:ln w="3175" cap="flat" cmpd="sng" algn="ctr">
              <a:solidFill>
                <a:sysClr val="windowText" lastClr="000000"/>
              </a:solidFill>
              <a:prstDash val="solid"/>
              <a:headEnd type="none" w="sm" len="sm"/>
              <a:tailEnd type="oval" w="sm" len="sm"/>
            </a:ln>
            <a:effectLst/>
          </p:spPr>
        </p:cxnSp>
        <p:sp>
          <p:nvSpPr>
            <p:cNvPr id="121" name="正方形/長方形 120">
              <a:extLst>
                <a:ext uri="{FF2B5EF4-FFF2-40B4-BE49-F238E27FC236}">
                  <a16:creationId xmlns:a16="http://schemas.microsoft.com/office/drawing/2014/main" id="{E018D641-D75B-4296-9A89-7C152BE79E14}"/>
                </a:ext>
              </a:extLst>
            </p:cNvPr>
            <p:cNvSpPr/>
            <p:nvPr/>
          </p:nvSpPr>
          <p:spPr>
            <a:xfrm>
              <a:off x="654566" y="3972747"/>
              <a:ext cx="318996" cy="134092"/>
            </a:xfrm>
            <a:prstGeom prst="rect">
              <a:avLst/>
            </a:prstGeom>
            <a:solidFill>
              <a:sysClr val="window" lastClr="FFFFFF"/>
            </a:solidFill>
            <a:ln w="9525"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新湊</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22" name="直線コネクタ 121">
              <a:extLst>
                <a:ext uri="{FF2B5EF4-FFF2-40B4-BE49-F238E27FC236}">
                  <a16:creationId xmlns:a16="http://schemas.microsoft.com/office/drawing/2014/main" id="{ADD61AD5-E697-4E4A-AE98-507F3DAED686}"/>
                </a:ext>
              </a:extLst>
            </p:cNvPr>
            <p:cNvCxnSpPr/>
            <p:nvPr/>
          </p:nvCxnSpPr>
          <p:spPr>
            <a:xfrm>
              <a:off x="768013" y="4114975"/>
              <a:ext cx="86488" cy="188236"/>
            </a:xfrm>
            <a:prstGeom prst="line">
              <a:avLst/>
            </a:prstGeom>
            <a:noFill/>
            <a:ln w="3175" cap="flat" cmpd="sng" algn="ctr">
              <a:solidFill>
                <a:sysClr val="windowText" lastClr="000000"/>
              </a:solidFill>
              <a:prstDash val="solid"/>
              <a:headEnd type="none" w="sm" len="sm"/>
              <a:tailEnd type="oval" w="sm" len="sm"/>
            </a:ln>
            <a:effectLst/>
          </p:spPr>
        </p:cxnSp>
        <p:sp>
          <p:nvSpPr>
            <p:cNvPr id="123" name="正方形/長方形 122">
              <a:extLst>
                <a:ext uri="{FF2B5EF4-FFF2-40B4-BE49-F238E27FC236}">
                  <a16:creationId xmlns:a16="http://schemas.microsoft.com/office/drawing/2014/main" id="{ADF875D2-EE3A-421B-B9A6-C47DCF0F52B4}"/>
                </a:ext>
              </a:extLst>
            </p:cNvPr>
            <p:cNvSpPr/>
            <p:nvPr/>
          </p:nvSpPr>
          <p:spPr>
            <a:xfrm>
              <a:off x="2683341" y="3918661"/>
              <a:ext cx="151530" cy="113720"/>
            </a:xfrm>
            <a:prstGeom prst="rect">
              <a:avLst/>
            </a:prstGeom>
            <a:pattFill prst="narHorz">
              <a:fgClr>
                <a:schemeClr val="tx1"/>
              </a:fgClr>
              <a:bgClr>
                <a:srgbClr val="FFFF00"/>
              </a:bgClr>
            </a:pattFill>
            <a:ln w="3175" cap="flat" cmpd="sng" algn="ctr">
              <a:solidFill>
                <a:sysClr val="window" lastClr="FFFFFF">
                  <a:lumMod val="50000"/>
                </a:sysClr>
              </a:solidFill>
              <a:prstDash val="solid"/>
            </a:ln>
            <a:effectLst/>
          </p:spPr>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4" name="正方形/長方形 123">
              <a:extLst>
                <a:ext uri="{FF2B5EF4-FFF2-40B4-BE49-F238E27FC236}">
                  <a16:creationId xmlns:a16="http://schemas.microsoft.com/office/drawing/2014/main" id="{FB4ACCED-7920-4942-BE3B-5844A242DCC6}"/>
                </a:ext>
              </a:extLst>
            </p:cNvPr>
            <p:cNvSpPr/>
            <p:nvPr/>
          </p:nvSpPr>
          <p:spPr>
            <a:xfrm>
              <a:off x="2807503" y="3921198"/>
              <a:ext cx="67700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r" defTabSz="914290" rtl="0" eaLnBrk="1" fontAlgn="base" latinLnBrk="0" hangingPunct="1">
                <a:lnSpc>
                  <a:spcPts val="1000"/>
                </a:lnSpc>
                <a:spcBef>
                  <a:spcPts val="0"/>
                </a:spcBef>
                <a:spcAft>
                  <a:spcPts val="0"/>
                </a:spcAft>
                <a:buClrTx/>
                <a:buSzTx/>
                <a:buFontTx/>
                <a:buNone/>
                <a:tabLst>
                  <a:tab pos="2700020" algn="ctr"/>
                  <a:tab pos="5400040" algn="r"/>
                </a:tabLst>
                <a:defRPr/>
              </a:pPr>
              <a:r>
                <a:rPr kumimoji="1" lang="ja-JP" alt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うち、</a:t>
              </a:r>
              <a:r>
                <a:rPr kumimoji="1" 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R</a:t>
              </a:r>
              <a:r>
                <a:rPr kumimoji="1" lang="en-US" altLang="ja-JP"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5</a:t>
              </a:r>
              <a:r>
                <a:rPr kumimoji="1" lang="ja-JP" alt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末解消</a:t>
              </a:r>
              <a:r>
                <a:rPr kumimoji="1" lang="en-US" altLang="ja-JP"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177 </a:t>
              </a:r>
              <a:r>
                <a:rPr kumimoji="1" lang="en-US" sz="500" b="0" i="0" u="none" strike="noStrike" kern="0" cap="none" spc="0" normalizeH="0" baseline="0" noProof="0" dirty="0">
                  <a:ln>
                    <a:noFill/>
                  </a:ln>
                  <a:solidFill>
                    <a:srgbClr val="000000"/>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rPr>
                <a:t>ha</a:t>
              </a:r>
              <a:endParaRPr kumimoji="1" lang="ja-JP" altLang="en-US" sz="800" b="0" i="0" u="none" strike="noStrike" kern="1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125" name="正方形/長方形 124">
              <a:extLst>
                <a:ext uri="{FF2B5EF4-FFF2-40B4-BE49-F238E27FC236}">
                  <a16:creationId xmlns:a16="http://schemas.microsoft.com/office/drawing/2014/main" id="{ED9E8A44-54EB-4999-9202-E3D6BF655C24}"/>
                </a:ext>
              </a:extLst>
            </p:cNvPr>
            <p:cNvSpPr/>
            <p:nvPr/>
          </p:nvSpPr>
          <p:spPr>
            <a:xfrm>
              <a:off x="2813848" y="3767409"/>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解</a:t>
              </a:r>
              <a:r>
                <a:rPr kumimoji="1" lang="en-US" altLang="ja-JP"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  </a:t>
              </a:r>
              <a:r>
                <a:rPr kumimoji="1" lang="ja-JP" altLang="en-US" sz="6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消</a:t>
              </a:r>
              <a:endPar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6" name="正方形/長方形 125">
              <a:extLst>
                <a:ext uri="{FF2B5EF4-FFF2-40B4-BE49-F238E27FC236}">
                  <a16:creationId xmlns:a16="http://schemas.microsoft.com/office/drawing/2014/main" id="{88877F96-37ED-475B-AB76-E4DF33A2C21C}"/>
                </a:ext>
              </a:extLst>
            </p:cNvPr>
            <p:cNvSpPr/>
            <p:nvPr/>
          </p:nvSpPr>
          <p:spPr>
            <a:xfrm>
              <a:off x="1118258" y="2669008"/>
              <a:ext cx="529022" cy="15147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優先地区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7" name="正方形/長方形 126">
              <a:extLst>
                <a:ext uri="{FF2B5EF4-FFF2-40B4-BE49-F238E27FC236}">
                  <a16:creationId xmlns:a16="http://schemas.microsoft.com/office/drawing/2014/main" id="{126B0D74-232F-4926-9660-57C384F9E17D}"/>
                </a:ext>
              </a:extLst>
            </p:cNvPr>
            <p:cNvSpPr/>
            <p:nvPr/>
          </p:nvSpPr>
          <p:spPr>
            <a:xfrm>
              <a:off x="3240069" y="1475360"/>
              <a:ext cx="490476" cy="149214"/>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池田･大利</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8" name="正方形/長方形 127">
              <a:extLst>
                <a:ext uri="{FF2B5EF4-FFF2-40B4-BE49-F238E27FC236}">
                  <a16:creationId xmlns:a16="http://schemas.microsoft.com/office/drawing/2014/main" id="{99496043-1678-44B2-A3CB-26980A6DF94E}"/>
                </a:ext>
              </a:extLst>
            </p:cNvPr>
            <p:cNvSpPr/>
            <p:nvPr/>
          </p:nvSpPr>
          <p:spPr>
            <a:xfrm>
              <a:off x="3254010" y="1738954"/>
              <a:ext cx="394693" cy="13272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萱島東</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9" name="正方形/長方形 128">
              <a:extLst>
                <a:ext uri="{FF2B5EF4-FFF2-40B4-BE49-F238E27FC236}">
                  <a16:creationId xmlns:a16="http://schemas.microsoft.com/office/drawing/2014/main" id="{708E35DC-9150-4EE7-999D-91A8EBBBD717}"/>
                </a:ext>
              </a:extLst>
            </p:cNvPr>
            <p:cNvSpPr/>
            <p:nvPr/>
          </p:nvSpPr>
          <p:spPr>
            <a:xfrm>
              <a:off x="3369009" y="1272838"/>
              <a:ext cx="299817" cy="150814"/>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香里</a:t>
              </a:r>
              <a:endPar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30" name="正方形/長方形 129">
              <a:extLst>
                <a:ext uri="{FF2B5EF4-FFF2-40B4-BE49-F238E27FC236}">
                  <a16:creationId xmlns:a16="http://schemas.microsoft.com/office/drawing/2014/main" id="{B15B7B43-7BB0-48F7-90C1-DA8618F4C32B}"/>
                </a:ext>
              </a:extLst>
            </p:cNvPr>
            <p:cNvSpPr/>
            <p:nvPr/>
          </p:nvSpPr>
          <p:spPr>
            <a:xfrm>
              <a:off x="2696030" y="2041240"/>
              <a:ext cx="331371" cy="142667"/>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北部</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1" name="正方形/長方形 130">
              <a:extLst>
                <a:ext uri="{FF2B5EF4-FFF2-40B4-BE49-F238E27FC236}">
                  <a16:creationId xmlns:a16="http://schemas.microsoft.com/office/drawing/2014/main" id="{F5CF2E54-35D3-4AA0-BE18-603FDB3579CE}"/>
                </a:ext>
              </a:extLst>
            </p:cNvPr>
            <p:cNvSpPr/>
            <p:nvPr/>
          </p:nvSpPr>
          <p:spPr>
            <a:xfrm>
              <a:off x="1779853" y="1624574"/>
              <a:ext cx="818059" cy="131681"/>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大日・八雲東町</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2" name="正方形/長方形 131">
              <a:extLst>
                <a:ext uri="{FF2B5EF4-FFF2-40B4-BE49-F238E27FC236}">
                  <a16:creationId xmlns:a16="http://schemas.microsoft.com/office/drawing/2014/main" id="{13388988-BE10-45F8-A6D8-792CD32A0847}"/>
                </a:ext>
              </a:extLst>
            </p:cNvPr>
            <p:cNvSpPr/>
            <p:nvPr/>
          </p:nvSpPr>
          <p:spPr>
            <a:xfrm>
              <a:off x="2508691" y="1349238"/>
              <a:ext cx="267801" cy="126122"/>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東部</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3" name="正方形/長方形 132">
              <a:extLst>
                <a:ext uri="{FF2B5EF4-FFF2-40B4-BE49-F238E27FC236}">
                  <a16:creationId xmlns:a16="http://schemas.microsoft.com/office/drawing/2014/main" id="{10846156-413B-4DEE-833D-9FDBD10D8492}"/>
                </a:ext>
              </a:extLst>
            </p:cNvPr>
            <p:cNvSpPr/>
            <p:nvPr/>
          </p:nvSpPr>
          <p:spPr>
            <a:xfrm>
              <a:off x="2626598" y="3225105"/>
              <a:ext cx="981665" cy="13639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marL="0" marR="0" lvl="0" indent="0" algn="ctr" defTabSz="914290" rtl="0" eaLnBrk="1" fontAlgn="base" latinLnBrk="0" hangingPunct="1">
                <a:lnSpc>
                  <a:spcPct val="100000"/>
                </a:lnSpc>
                <a:spcBef>
                  <a:spcPts val="0"/>
                </a:spcBef>
                <a:spcAft>
                  <a:spcPts val="0"/>
                </a:spcAft>
                <a:buClrTx/>
                <a:buSzTx/>
                <a:buFontTx/>
                <a:buNone/>
                <a:tabLst>
                  <a:tab pos="2700020" algn="ctr"/>
                  <a:tab pos="5400040" algn="r"/>
                </a:tabLst>
                <a:defRPr/>
              </a:pPr>
              <a:r>
                <a:rPr kumimoji="1" lang="ja-JP" altLang="en-US" sz="1000" b="0" i="0" u="none" strike="noStrike" kern="1200" cap="none" spc="0" normalizeH="0" baseline="0" noProof="0" dirty="0">
                  <a:ln>
                    <a:noFill/>
                  </a:ln>
                  <a:solidFill>
                    <a:srgbClr val="000000"/>
                  </a:solidFill>
                  <a:effectLst/>
                  <a:uLnTx/>
                  <a:uFillTx/>
                  <a:latin typeface="游明朝" panose="02020400000000000000" pitchFamily="18" charset="-128"/>
                  <a:ea typeface="HGSｺﾞｼｯｸM" panose="020B0600000000000000" pitchFamily="50" charset="-128"/>
                  <a:cs typeface="Times New Roman" panose="02020603050405020304" pitchFamily="18" charset="0"/>
                </a:rPr>
                <a:t>若江・岩田・瓜生堂</a:t>
              </a:r>
              <a:endParaRPr kumimoji="1"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34" name="直線コネクタ 133">
              <a:extLst>
                <a:ext uri="{FF2B5EF4-FFF2-40B4-BE49-F238E27FC236}">
                  <a16:creationId xmlns:a16="http://schemas.microsoft.com/office/drawing/2014/main" id="{1A925FDB-A3A6-43D4-B979-302ED8E24581}"/>
                </a:ext>
              </a:extLst>
            </p:cNvPr>
            <p:cNvCxnSpPr>
              <a:cxnSpLocks/>
              <a:stCxn id="130" idx="0"/>
            </p:cNvCxnSpPr>
            <p:nvPr/>
          </p:nvCxnSpPr>
          <p:spPr>
            <a:xfrm flipH="1" flipV="1">
              <a:off x="2738069" y="1871679"/>
              <a:ext cx="123646" cy="169561"/>
            </a:xfrm>
            <a:prstGeom prst="line">
              <a:avLst/>
            </a:prstGeom>
            <a:noFill/>
            <a:ln w="3175" cap="flat" cmpd="sng" algn="ctr">
              <a:solidFill>
                <a:sysClr val="windowText" lastClr="000000"/>
              </a:solidFill>
              <a:prstDash val="solid"/>
              <a:headEnd type="none" w="sm" len="sm"/>
              <a:tailEnd type="oval" w="sm" len="sm"/>
            </a:ln>
            <a:effectLst/>
          </p:spPr>
        </p:cxnSp>
        <p:cxnSp>
          <p:nvCxnSpPr>
            <p:cNvPr id="135" name="直線コネクタ 134">
              <a:extLst>
                <a:ext uri="{FF2B5EF4-FFF2-40B4-BE49-F238E27FC236}">
                  <a16:creationId xmlns:a16="http://schemas.microsoft.com/office/drawing/2014/main" id="{255F838E-668B-4B0B-AA98-42449CE19209}"/>
                </a:ext>
              </a:extLst>
            </p:cNvPr>
            <p:cNvCxnSpPr>
              <a:cxnSpLocks/>
              <a:stCxn id="130" idx="0"/>
            </p:cNvCxnSpPr>
            <p:nvPr/>
          </p:nvCxnSpPr>
          <p:spPr>
            <a:xfrm flipV="1">
              <a:off x="2861716" y="1832010"/>
              <a:ext cx="198548" cy="209230"/>
            </a:xfrm>
            <a:prstGeom prst="line">
              <a:avLst/>
            </a:prstGeom>
            <a:noFill/>
            <a:ln w="3175" cap="flat" cmpd="sng" algn="ctr">
              <a:solidFill>
                <a:sysClr val="windowText" lastClr="000000"/>
              </a:solidFill>
              <a:prstDash val="solid"/>
              <a:headEnd type="none" w="sm" len="sm"/>
              <a:tailEnd type="oval" w="sm" len="sm"/>
            </a:ln>
            <a:effectLst/>
          </p:spPr>
        </p:cxnSp>
      </p:grpSp>
      <p:sp>
        <p:nvSpPr>
          <p:cNvPr id="136" name="フリーフォーム: 図形 135">
            <a:extLst>
              <a:ext uri="{FF2B5EF4-FFF2-40B4-BE49-F238E27FC236}">
                <a16:creationId xmlns:a16="http://schemas.microsoft.com/office/drawing/2014/main" id="{B141E66B-AAA8-4873-A02A-B04A5C27A408}"/>
              </a:ext>
            </a:extLst>
          </p:cNvPr>
          <p:cNvSpPr/>
          <p:nvPr/>
        </p:nvSpPr>
        <p:spPr>
          <a:xfrm>
            <a:off x="1696681" y="4339054"/>
            <a:ext cx="152980" cy="142549"/>
          </a:xfrm>
          <a:custGeom>
            <a:avLst/>
            <a:gdLst>
              <a:gd name="connsiteX0" fmla="*/ 38245 w 152980"/>
              <a:gd name="connsiteY0" fmla="*/ 0 h 142549"/>
              <a:gd name="connsiteX1" fmla="*/ 152980 w 152980"/>
              <a:gd name="connsiteY1" fmla="*/ 3477 h 142549"/>
              <a:gd name="connsiteX2" fmla="*/ 152980 w 152980"/>
              <a:gd name="connsiteY2" fmla="*/ 66059 h 142549"/>
              <a:gd name="connsiteX3" fmla="*/ 100828 w 152980"/>
              <a:gd name="connsiteY3" fmla="*/ 142549 h 142549"/>
              <a:gd name="connsiteX4" fmla="*/ 0 w 152980"/>
              <a:gd name="connsiteY4" fmla="*/ 139072 h 142549"/>
              <a:gd name="connsiteX5" fmla="*/ 38245 w 152980"/>
              <a:gd name="connsiteY5" fmla="*/ 0 h 14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80" h="142549">
                <a:moveTo>
                  <a:pt x="38245" y="0"/>
                </a:moveTo>
                <a:lnTo>
                  <a:pt x="152980" y="3477"/>
                </a:lnTo>
                <a:lnTo>
                  <a:pt x="152980" y="66059"/>
                </a:lnTo>
                <a:lnTo>
                  <a:pt x="100828" y="142549"/>
                </a:lnTo>
                <a:lnTo>
                  <a:pt x="0" y="139072"/>
                </a:lnTo>
                <a:lnTo>
                  <a:pt x="38245" y="0"/>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7" name="フリーフォーム: 図形 136">
            <a:extLst>
              <a:ext uri="{FF2B5EF4-FFF2-40B4-BE49-F238E27FC236}">
                <a16:creationId xmlns:a16="http://schemas.microsoft.com/office/drawing/2014/main" id="{93AAAA8A-8D52-493C-9627-07656039146F}"/>
              </a:ext>
            </a:extLst>
          </p:cNvPr>
          <p:cNvSpPr/>
          <p:nvPr/>
        </p:nvSpPr>
        <p:spPr>
          <a:xfrm>
            <a:off x="1401153" y="4829284"/>
            <a:ext cx="166887" cy="225992"/>
          </a:xfrm>
          <a:custGeom>
            <a:avLst/>
            <a:gdLst>
              <a:gd name="connsiteX0" fmla="*/ 52152 w 166887"/>
              <a:gd name="connsiteY0" fmla="*/ 0 h 225992"/>
              <a:gd name="connsiteX1" fmla="*/ 166887 w 166887"/>
              <a:gd name="connsiteY1" fmla="*/ 20860 h 225992"/>
              <a:gd name="connsiteX2" fmla="*/ 142549 w 166887"/>
              <a:gd name="connsiteY2" fmla="*/ 225992 h 225992"/>
              <a:gd name="connsiteX3" fmla="*/ 0 w 166887"/>
              <a:gd name="connsiteY3" fmla="*/ 198178 h 225992"/>
              <a:gd name="connsiteX4" fmla="*/ 38245 w 166887"/>
              <a:gd name="connsiteY4" fmla="*/ 146026 h 225992"/>
              <a:gd name="connsiteX5" fmla="*/ 52152 w 166887"/>
              <a:gd name="connsiteY5" fmla="*/ 0 h 22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87" h="225992">
                <a:moveTo>
                  <a:pt x="52152" y="0"/>
                </a:moveTo>
                <a:lnTo>
                  <a:pt x="166887" y="20860"/>
                </a:lnTo>
                <a:lnTo>
                  <a:pt x="142549" y="225992"/>
                </a:lnTo>
                <a:lnTo>
                  <a:pt x="0" y="198178"/>
                </a:lnTo>
                <a:lnTo>
                  <a:pt x="38245" y="146026"/>
                </a:lnTo>
                <a:lnTo>
                  <a:pt x="52152" y="0"/>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8" name="フリーフォーム: 図形 137">
            <a:extLst>
              <a:ext uri="{FF2B5EF4-FFF2-40B4-BE49-F238E27FC236}">
                <a16:creationId xmlns:a16="http://schemas.microsoft.com/office/drawing/2014/main" id="{7800508F-BFBA-4BA9-A3D5-A0EA56987CBC}"/>
              </a:ext>
            </a:extLst>
          </p:cNvPr>
          <p:cNvSpPr/>
          <p:nvPr/>
        </p:nvSpPr>
        <p:spPr>
          <a:xfrm>
            <a:off x="2016548" y="3688891"/>
            <a:ext cx="128641" cy="104304"/>
          </a:xfrm>
          <a:custGeom>
            <a:avLst/>
            <a:gdLst>
              <a:gd name="connsiteX0" fmla="*/ 6953 w 128641"/>
              <a:gd name="connsiteY0" fmla="*/ 13907 h 104304"/>
              <a:gd name="connsiteX1" fmla="*/ 128641 w 128641"/>
              <a:gd name="connsiteY1" fmla="*/ 0 h 104304"/>
              <a:gd name="connsiteX2" fmla="*/ 97350 w 128641"/>
              <a:gd name="connsiteY2" fmla="*/ 104304 h 104304"/>
              <a:gd name="connsiteX3" fmla="*/ 31291 w 128641"/>
              <a:gd name="connsiteY3" fmla="*/ 86920 h 104304"/>
              <a:gd name="connsiteX4" fmla="*/ 13907 w 128641"/>
              <a:gd name="connsiteY4" fmla="*/ 73013 h 104304"/>
              <a:gd name="connsiteX5" fmla="*/ 0 w 128641"/>
              <a:gd name="connsiteY5" fmla="*/ 76490 h 104304"/>
              <a:gd name="connsiteX6" fmla="*/ 6953 w 128641"/>
              <a:gd name="connsiteY6" fmla="*/ 13907 h 10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41" h="104304">
                <a:moveTo>
                  <a:pt x="6953" y="13907"/>
                </a:moveTo>
                <a:lnTo>
                  <a:pt x="128641" y="0"/>
                </a:lnTo>
                <a:lnTo>
                  <a:pt x="97350" y="104304"/>
                </a:lnTo>
                <a:lnTo>
                  <a:pt x="31291" y="86920"/>
                </a:lnTo>
                <a:lnTo>
                  <a:pt x="13907" y="73013"/>
                </a:lnTo>
                <a:lnTo>
                  <a:pt x="0" y="76490"/>
                </a:lnTo>
                <a:lnTo>
                  <a:pt x="6953" y="13907"/>
                </a:lnTo>
                <a:close/>
              </a:path>
            </a:pathLst>
          </a:custGeom>
          <a:pattFill prst="narHorz">
            <a:fgClr>
              <a:srgbClr val="000000"/>
            </a:fgClr>
            <a:bgClr>
              <a:srgbClr val="FFFF00"/>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9" name="二等辺三角形 138">
            <a:extLst>
              <a:ext uri="{FF2B5EF4-FFF2-40B4-BE49-F238E27FC236}">
                <a16:creationId xmlns:a16="http://schemas.microsoft.com/office/drawing/2014/main" id="{437128B6-3620-4A96-876B-6801A896F7D3}"/>
              </a:ext>
            </a:extLst>
          </p:cNvPr>
          <p:cNvSpPr/>
          <p:nvPr/>
        </p:nvSpPr>
        <p:spPr>
          <a:xfrm rot="9503291" flipH="1" flipV="1">
            <a:off x="914662" y="2961601"/>
            <a:ext cx="36000" cy="36000"/>
          </a:xfrm>
          <a:prstGeom prst="triangle">
            <a:avLst/>
          </a:prstGeom>
          <a:pattFill prst="narHorz">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テキスト ボックス 53">
            <a:extLst>
              <a:ext uri="{FF2B5EF4-FFF2-40B4-BE49-F238E27FC236}">
                <a16:creationId xmlns:a16="http://schemas.microsoft.com/office/drawing/2014/main" id="{52EBB07F-65AF-40FE-934B-98848178371F}"/>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3699202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5363" y="1114513"/>
            <a:ext cx="8993274" cy="5435250"/>
          </a:xfrm>
          <a:prstGeom prst="roundRect">
            <a:avLst>
              <a:gd name="adj" fmla="val 286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9" name="テキスト ボックス 88"/>
          <p:cNvSpPr txBox="1"/>
          <p:nvPr/>
        </p:nvSpPr>
        <p:spPr>
          <a:xfrm>
            <a:off x="161199" y="2047355"/>
            <a:ext cx="4408708" cy="49000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ＧＩＳを用いて、</a:t>
            </a:r>
            <a:r>
              <a:rPr kumimoji="1" lang="ja-JP" altLang="en-US"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延焼危険性を効果的に低減できる箇所を特定</a:t>
            </a:r>
            <a:endParaRPr kumimoji="1" lang="en-US" altLang="ja-JP" sz="1292" b="1" i="0" u="sng" strike="noStrike" kern="1200" cap="none" spc="-92"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・道路等の重点整備や老朽建築物の重点除却を推進</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83" name="グループ化 82"/>
          <p:cNvGrpSpPr/>
          <p:nvPr/>
        </p:nvGrpSpPr>
        <p:grpSpPr>
          <a:xfrm>
            <a:off x="4348346" y="2335689"/>
            <a:ext cx="4700108" cy="2371420"/>
            <a:chOff x="2122746" y="3504836"/>
            <a:chExt cx="6578223" cy="3319015"/>
          </a:xfrm>
          <a:effectLst/>
        </p:grpSpPr>
        <p:grpSp>
          <p:nvGrpSpPr>
            <p:cNvPr id="67" name="グループ化 66"/>
            <p:cNvGrpSpPr/>
            <p:nvPr/>
          </p:nvGrpSpPr>
          <p:grpSpPr>
            <a:xfrm>
              <a:off x="2122746" y="3504836"/>
              <a:ext cx="6578223" cy="3319015"/>
              <a:chOff x="919009" y="484812"/>
              <a:chExt cx="8421199" cy="4039996"/>
            </a:xfrm>
          </p:grpSpPr>
          <p:pic>
            <p:nvPicPr>
              <p:cNvPr id="69" name="図 6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9009" y="484812"/>
                <a:ext cx="8421199" cy="3985789"/>
              </a:xfrm>
              <a:prstGeom prst="rect">
                <a:avLst/>
              </a:prstGeom>
              <a:effectLst>
                <a:softEdge rad="190500"/>
              </a:effectLst>
            </p:spPr>
          </p:pic>
          <p:sp>
            <p:nvSpPr>
              <p:cNvPr id="70" name="フリーフォーム 69"/>
              <p:cNvSpPr/>
              <p:nvPr/>
            </p:nvSpPr>
            <p:spPr>
              <a:xfrm flipH="1">
                <a:off x="3703555" y="1866869"/>
                <a:ext cx="4409110" cy="2657939"/>
              </a:xfrm>
              <a:custGeom>
                <a:avLst/>
                <a:gdLst>
                  <a:gd name="connsiteX0" fmla="*/ 1060450 w 1162050"/>
                  <a:gd name="connsiteY0" fmla="*/ 0 h 641350"/>
                  <a:gd name="connsiteX1" fmla="*/ 0 w 1162050"/>
                  <a:gd name="connsiteY1" fmla="*/ 292100 h 641350"/>
                  <a:gd name="connsiteX2" fmla="*/ 298450 w 1162050"/>
                  <a:gd name="connsiteY2" fmla="*/ 641350 h 641350"/>
                  <a:gd name="connsiteX3" fmla="*/ 660400 w 1162050"/>
                  <a:gd name="connsiteY3" fmla="*/ 488950 h 641350"/>
                  <a:gd name="connsiteX4" fmla="*/ 895350 w 1162050"/>
                  <a:gd name="connsiteY4" fmla="*/ 368300 h 641350"/>
                  <a:gd name="connsiteX5" fmla="*/ 958850 w 1162050"/>
                  <a:gd name="connsiteY5" fmla="*/ 311150 h 641350"/>
                  <a:gd name="connsiteX6" fmla="*/ 1162050 w 1162050"/>
                  <a:gd name="connsiteY6" fmla="*/ 165100 h 641350"/>
                  <a:gd name="connsiteX7" fmla="*/ 1060450 w 1162050"/>
                  <a:gd name="connsiteY7" fmla="*/ 0 h 641350"/>
                  <a:gd name="connsiteX0" fmla="*/ 861823 w 1162050"/>
                  <a:gd name="connsiteY0" fmla="*/ 0 h 564096"/>
                  <a:gd name="connsiteX1" fmla="*/ 0 w 1162050"/>
                  <a:gd name="connsiteY1" fmla="*/ 214846 h 564096"/>
                  <a:gd name="connsiteX2" fmla="*/ 298450 w 1162050"/>
                  <a:gd name="connsiteY2" fmla="*/ 564096 h 564096"/>
                  <a:gd name="connsiteX3" fmla="*/ 660400 w 1162050"/>
                  <a:gd name="connsiteY3" fmla="*/ 411696 h 564096"/>
                  <a:gd name="connsiteX4" fmla="*/ 895350 w 1162050"/>
                  <a:gd name="connsiteY4" fmla="*/ 291046 h 564096"/>
                  <a:gd name="connsiteX5" fmla="*/ 958850 w 1162050"/>
                  <a:gd name="connsiteY5" fmla="*/ 233896 h 564096"/>
                  <a:gd name="connsiteX6" fmla="*/ 1162050 w 1162050"/>
                  <a:gd name="connsiteY6" fmla="*/ 87846 h 564096"/>
                  <a:gd name="connsiteX7" fmla="*/ 861823 w 1162050"/>
                  <a:gd name="connsiteY7" fmla="*/ 0 h 564096"/>
                  <a:gd name="connsiteX0" fmla="*/ 861823 w 1190941"/>
                  <a:gd name="connsiteY0" fmla="*/ 0 h 564096"/>
                  <a:gd name="connsiteX1" fmla="*/ 0 w 1190941"/>
                  <a:gd name="connsiteY1" fmla="*/ 214846 h 564096"/>
                  <a:gd name="connsiteX2" fmla="*/ 298450 w 1190941"/>
                  <a:gd name="connsiteY2" fmla="*/ 564096 h 564096"/>
                  <a:gd name="connsiteX3" fmla="*/ 660400 w 1190941"/>
                  <a:gd name="connsiteY3" fmla="*/ 411696 h 564096"/>
                  <a:gd name="connsiteX4" fmla="*/ 895350 w 1190941"/>
                  <a:gd name="connsiteY4" fmla="*/ 291046 h 564096"/>
                  <a:gd name="connsiteX5" fmla="*/ 958850 w 1190941"/>
                  <a:gd name="connsiteY5" fmla="*/ 233896 h 564096"/>
                  <a:gd name="connsiteX6" fmla="*/ 1190941 w 1190941"/>
                  <a:gd name="connsiteY6" fmla="*/ 492294 h 564096"/>
                  <a:gd name="connsiteX7" fmla="*/ 861823 w 1190941"/>
                  <a:gd name="connsiteY7" fmla="*/ 0 h 564096"/>
                  <a:gd name="connsiteX0" fmla="*/ 861823 w 1190941"/>
                  <a:gd name="connsiteY0" fmla="*/ 0 h 567906"/>
                  <a:gd name="connsiteX1" fmla="*/ 0 w 1190941"/>
                  <a:gd name="connsiteY1" fmla="*/ 214846 h 567906"/>
                  <a:gd name="connsiteX2" fmla="*/ 298450 w 1190941"/>
                  <a:gd name="connsiteY2" fmla="*/ 564096 h 567906"/>
                  <a:gd name="connsiteX3" fmla="*/ 660400 w 1190941"/>
                  <a:gd name="connsiteY3" fmla="*/ 411696 h 567906"/>
                  <a:gd name="connsiteX4" fmla="*/ 895350 w 1190941"/>
                  <a:gd name="connsiteY4" fmla="*/ 291046 h 567906"/>
                  <a:gd name="connsiteX5" fmla="*/ 971490 w 1190941"/>
                  <a:gd name="connsiteY5" fmla="*/ 567906 h 567906"/>
                  <a:gd name="connsiteX6" fmla="*/ 1190941 w 1190941"/>
                  <a:gd name="connsiteY6" fmla="*/ 492294 h 567906"/>
                  <a:gd name="connsiteX7" fmla="*/ 861823 w 1190941"/>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95350 w 1198164"/>
                  <a:gd name="connsiteY4" fmla="*/ 291046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10483 w 1198164"/>
                  <a:gd name="connsiteY4" fmla="*/ 334218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629254"/>
                  <a:gd name="connsiteX1" fmla="*/ 0 w 1198164"/>
                  <a:gd name="connsiteY1" fmla="*/ 214846 h 629254"/>
                  <a:gd name="connsiteX2" fmla="*/ 298450 w 1198164"/>
                  <a:gd name="connsiteY2" fmla="*/ 564096 h 629254"/>
                  <a:gd name="connsiteX3" fmla="*/ 660400 w 1198164"/>
                  <a:gd name="connsiteY3" fmla="*/ 411696 h 629254"/>
                  <a:gd name="connsiteX4" fmla="*/ 810483 w 1198164"/>
                  <a:gd name="connsiteY4" fmla="*/ 334218 h 629254"/>
                  <a:gd name="connsiteX5" fmla="*/ 938987 w 1198164"/>
                  <a:gd name="connsiteY5" fmla="*/ 629254 h 629254"/>
                  <a:gd name="connsiteX6" fmla="*/ 1198164 w 1198164"/>
                  <a:gd name="connsiteY6" fmla="*/ 530921 h 629254"/>
                  <a:gd name="connsiteX7" fmla="*/ 861823 w 1198164"/>
                  <a:gd name="connsiteY7" fmla="*/ 0 h 629254"/>
                  <a:gd name="connsiteX0" fmla="*/ 861823 w 1198164"/>
                  <a:gd name="connsiteY0" fmla="*/ 0 h 629254"/>
                  <a:gd name="connsiteX1" fmla="*/ 0 w 1198164"/>
                  <a:gd name="connsiteY1" fmla="*/ 214846 h 629254"/>
                  <a:gd name="connsiteX2" fmla="*/ 298450 w 1198164"/>
                  <a:gd name="connsiteY2" fmla="*/ 564096 h 629254"/>
                  <a:gd name="connsiteX3" fmla="*/ 810483 w 1198164"/>
                  <a:gd name="connsiteY3" fmla="*/ 334218 h 629254"/>
                  <a:gd name="connsiteX4" fmla="*/ 938987 w 1198164"/>
                  <a:gd name="connsiteY4" fmla="*/ 629254 h 629254"/>
                  <a:gd name="connsiteX5" fmla="*/ 1198164 w 1198164"/>
                  <a:gd name="connsiteY5" fmla="*/ 530921 h 629254"/>
                  <a:gd name="connsiteX6" fmla="*/ 861823 w 1198164"/>
                  <a:gd name="connsiteY6" fmla="*/ 0 h 6292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938987 w 1198164"/>
                  <a:gd name="connsiteY4" fmla="*/ 629254 h 985754"/>
                  <a:gd name="connsiteX5" fmla="*/ 1198164 w 1198164"/>
                  <a:gd name="connsiteY5" fmla="*/ 530921 h 985754"/>
                  <a:gd name="connsiteX6" fmla="*/ 861823 w 1198164"/>
                  <a:gd name="connsiteY6" fmla="*/ 0 h 9857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1070069 w 1198164"/>
                  <a:gd name="connsiteY4" fmla="*/ 827189 h 985754"/>
                  <a:gd name="connsiteX5" fmla="*/ 1198164 w 1198164"/>
                  <a:gd name="connsiteY5" fmla="*/ 530921 h 985754"/>
                  <a:gd name="connsiteX6" fmla="*/ 861823 w 1198164"/>
                  <a:gd name="connsiteY6" fmla="*/ 0 h 985754"/>
                  <a:gd name="connsiteX0" fmla="*/ 86182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61823 w 1303030"/>
                  <a:gd name="connsiteY6" fmla="*/ 0 h 985754"/>
                  <a:gd name="connsiteX0" fmla="*/ 83741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37413 w 1303030"/>
                  <a:gd name="connsiteY6" fmla="*/ 0 h 985754"/>
                  <a:gd name="connsiteX0" fmla="*/ 837413 w 1292568"/>
                  <a:gd name="connsiteY0" fmla="*/ 0 h 985754"/>
                  <a:gd name="connsiteX1" fmla="*/ 0 w 1292568"/>
                  <a:gd name="connsiteY1" fmla="*/ 214846 h 985754"/>
                  <a:gd name="connsiteX2" fmla="*/ 298450 w 1292568"/>
                  <a:gd name="connsiteY2" fmla="*/ 564096 h 985754"/>
                  <a:gd name="connsiteX3" fmla="*/ 508993 w 1292568"/>
                  <a:gd name="connsiteY3" fmla="*/ 985754 h 985754"/>
                  <a:gd name="connsiteX4" fmla="*/ 1070069 w 1292568"/>
                  <a:gd name="connsiteY4" fmla="*/ 827189 h 985754"/>
                  <a:gd name="connsiteX5" fmla="*/ 1292568 w 1292568"/>
                  <a:gd name="connsiteY5" fmla="*/ 783785 h 985754"/>
                  <a:gd name="connsiteX6" fmla="*/ 837413 w 1292568"/>
                  <a:gd name="connsiteY6" fmla="*/ 0 h 985754"/>
                  <a:gd name="connsiteX0" fmla="*/ 844387 w 1292568"/>
                  <a:gd name="connsiteY0" fmla="*/ 0 h 968202"/>
                  <a:gd name="connsiteX1" fmla="*/ 0 w 1292568"/>
                  <a:gd name="connsiteY1" fmla="*/ 197294 h 968202"/>
                  <a:gd name="connsiteX2" fmla="*/ 298450 w 1292568"/>
                  <a:gd name="connsiteY2" fmla="*/ 546544 h 968202"/>
                  <a:gd name="connsiteX3" fmla="*/ 508993 w 1292568"/>
                  <a:gd name="connsiteY3" fmla="*/ 968202 h 968202"/>
                  <a:gd name="connsiteX4" fmla="*/ 1070069 w 1292568"/>
                  <a:gd name="connsiteY4" fmla="*/ 809637 h 968202"/>
                  <a:gd name="connsiteX5" fmla="*/ 1292568 w 1292568"/>
                  <a:gd name="connsiteY5" fmla="*/ 766233 h 968202"/>
                  <a:gd name="connsiteX6" fmla="*/ 844387 w 1292568"/>
                  <a:gd name="connsiteY6" fmla="*/ 0 h 968202"/>
                  <a:gd name="connsiteX0" fmla="*/ 819978 w 1292568"/>
                  <a:gd name="connsiteY0" fmla="*/ 0 h 972590"/>
                  <a:gd name="connsiteX1" fmla="*/ 0 w 1292568"/>
                  <a:gd name="connsiteY1" fmla="*/ 201682 h 972590"/>
                  <a:gd name="connsiteX2" fmla="*/ 298450 w 1292568"/>
                  <a:gd name="connsiteY2" fmla="*/ 550932 h 972590"/>
                  <a:gd name="connsiteX3" fmla="*/ 508993 w 1292568"/>
                  <a:gd name="connsiteY3" fmla="*/ 972590 h 972590"/>
                  <a:gd name="connsiteX4" fmla="*/ 1070069 w 1292568"/>
                  <a:gd name="connsiteY4" fmla="*/ 814025 h 972590"/>
                  <a:gd name="connsiteX5" fmla="*/ 1292568 w 1292568"/>
                  <a:gd name="connsiteY5" fmla="*/ 770621 h 972590"/>
                  <a:gd name="connsiteX6" fmla="*/ 819978 w 1292568"/>
                  <a:gd name="connsiteY6" fmla="*/ 0 h 972590"/>
                  <a:gd name="connsiteX0" fmla="*/ 819978 w 1282107"/>
                  <a:gd name="connsiteY0" fmla="*/ 0 h 972590"/>
                  <a:gd name="connsiteX1" fmla="*/ 0 w 1282107"/>
                  <a:gd name="connsiteY1" fmla="*/ 201682 h 972590"/>
                  <a:gd name="connsiteX2" fmla="*/ 298450 w 1282107"/>
                  <a:gd name="connsiteY2" fmla="*/ 550932 h 972590"/>
                  <a:gd name="connsiteX3" fmla="*/ 508993 w 1282107"/>
                  <a:gd name="connsiteY3" fmla="*/ 972590 h 972590"/>
                  <a:gd name="connsiteX4" fmla="*/ 1070069 w 1282107"/>
                  <a:gd name="connsiteY4" fmla="*/ 814025 h 972590"/>
                  <a:gd name="connsiteX5" fmla="*/ 1282107 w 1282107"/>
                  <a:gd name="connsiteY5" fmla="*/ 788173 h 972590"/>
                  <a:gd name="connsiteX6" fmla="*/ 819978 w 1282107"/>
                  <a:gd name="connsiteY6" fmla="*/ 0 h 97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107" h="972590">
                    <a:moveTo>
                      <a:pt x="819978" y="0"/>
                    </a:moveTo>
                    <a:lnTo>
                      <a:pt x="0" y="201682"/>
                    </a:lnTo>
                    <a:lnTo>
                      <a:pt x="298450" y="550932"/>
                    </a:lnTo>
                    <a:lnTo>
                      <a:pt x="508993" y="972590"/>
                    </a:lnTo>
                    <a:lnTo>
                      <a:pt x="1070069" y="814025"/>
                    </a:lnTo>
                    <a:lnTo>
                      <a:pt x="1282107" y="788173"/>
                    </a:lnTo>
                    <a:lnTo>
                      <a:pt x="819978" y="0"/>
                    </a:lnTo>
                    <a:close/>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1" name="フリーフォーム 70"/>
              <p:cNvSpPr/>
              <p:nvPr/>
            </p:nvSpPr>
            <p:spPr>
              <a:xfrm>
                <a:off x="1367037" y="1633301"/>
                <a:ext cx="3798719" cy="2604741"/>
              </a:xfrm>
              <a:custGeom>
                <a:avLst/>
                <a:gdLst>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33500 w 1638300"/>
                  <a:gd name="connsiteY8" fmla="*/ 31750 h 1225550"/>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71600 w 1638300"/>
                  <a:gd name="connsiteY8" fmla="*/ 47625 h 1225550"/>
                  <a:gd name="connsiteX0" fmla="*/ 1638300 w 1638300"/>
                  <a:gd name="connsiteY0" fmla="*/ 95250 h 1225550"/>
                  <a:gd name="connsiteX1" fmla="*/ 1612900 w 1638300"/>
                  <a:gd name="connsiteY1" fmla="*/ 127000 h 1225550"/>
                  <a:gd name="connsiteX2" fmla="*/ 787400 w 1638300"/>
                  <a:gd name="connsiteY2" fmla="*/ 1225550 h 1225550"/>
                  <a:gd name="connsiteX3" fmla="*/ 565150 w 1638300"/>
                  <a:gd name="connsiteY3" fmla="*/ 1149350 h 1225550"/>
                  <a:gd name="connsiteX4" fmla="*/ 488950 w 1638300"/>
                  <a:gd name="connsiteY4" fmla="*/ 1219200 h 1225550"/>
                  <a:gd name="connsiteX5" fmla="*/ 12700 w 1638300"/>
                  <a:gd name="connsiteY5" fmla="*/ 1206500 h 1225550"/>
                  <a:gd name="connsiteX6" fmla="*/ 0 w 1638300"/>
                  <a:gd name="connsiteY6" fmla="*/ 1143000 h 1225550"/>
                  <a:gd name="connsiteX7" fmla="*/ 12700 w 1638300"/>
                  <a:gd name="connsiteY7" fmla="*/ 1022350 h 1225550"/>
                  <a:gd name="connsiteX8" fmla="*/ 1073150 w 1638300"/>
                  <a:gd name="connsiteY8" fmla="*/ 0 h 1225550"/>
                  <a:gd name="connsiteX9" fmla="*/ 1371600 w 1638300"/>
                  <a:gd name="connsiteY9" fmla="*/ 47625 h 1225550"/>
                  <a:gd name="connsiteX0" fmla="*/ 1600200 w 1612900"/>
                  <a:gd name="connsiteY0" fmla="*/ 92075 h 1225550"/>
                  <a:gd name="connsiteX1" fmla="*/ 1612900 w 1612900"/>
                  <a:gd name="connsiteY1" fmla="*/ 127000 h 1225550"/>
                  <a:gd name="connsiteX2" fmla="*/ 787400 w 1612900"/>
                  <a:gd name="connsiteY2" fmla="*/ 1225550 h 1225550"/>
                  <a:gd name="connsiteX3" fmla="*/ 565150 w 1612900"/>
                  <a:gd name="connsiteY3" fmla="*/ 1149350 h 1225550"/>
                  <a:gd name="connsiteX4" fmla="*/ 488950 w 1612900"/>
                  <a:gd name="connsiteY4" fmla="*/ 1219200 h 1225550"/>
                  <a:gd name="connsiteX5" fmla="*/ 12700 w 1612900"/>
                  <a:gd name="connsiteY5" fmla="*/ 1206500 h 1225550"/>
                  <a:gd name="connsiteX6" fmla="*/ 0 w 1612900"/>
                  <a:gd name="connsiteY6" fmla="*/ 1143000 h 1225550"/>
                  <a:gd name="connsiteX7" fmla="*/ 12700 w 1612900"/>
                  <a:gd name="connsiteY7" fmla="*/ 1022350 h 1225550"/>
                  <a:gd name="connsiteX8" fmla="*/ 1073150 w 1612900"/>
                  <a:gd name="connsiteY8" fmla="*/ 0 h 1225550"/>
                  <a:gd name="connsiteX9" fmla="*/ 1371600 w 1612900"/>
                  <a:gd name="connsiteY9" fmla="*/ 47625 h 1225550"/>
                  <a:gd name="connsiteX0" fmla="*/ 1600200 w 1651000"/>
                  <a:gd name="connsiteY0" fmla="*/ 92075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03375 w 1651000"/>
                  <a:gd name="connsiteY0" fmla="*/ 1016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24507 w 1662607"/>
                  <a:gd name="connsiteY0" fmla="*/ 88900 h 1225550"/>
                  <a:gd name="connsiteX1" fmla="*/ 1662607 w 1662607"/>
                  <a:gd name="connsiteY1" fmla="*/ 101600 h 1225550"/>
                  <a:gd name="connsiteX2" fmla="*/ 799007 w 1662607"/>
                  <a:gd name="connsiteY2" fmla="*/ 1225550 h 1225550"/>
                  <a:gd name="connsiteX3" fmla="*/ 576757 w 1662607"/>
                  <a:gd name="connsiteY3" fmla="*/ 1149350 h 1225550"/>
                  <a:gd name="connsiteX4" fmla="*/ 500557 w 1662607"/>
                  <a:gd name="connsiteY4" fmla="*/ 1219200 h 1225550"/>
                  <a:gd name="connsiteX5" fmla="*/ 24307 w 1662607"/>
                  <a:gd name="connsiteY5" fmla="*/ 1206500 h 1225550"/>
                  <a:gd name="connsiteX6" fmla="*/ 11607 w 1662607"/>
                  <a:gd name="connsiteY6" fmla="*/ 1143000 h 1225550"/>
                  <a:gd name="connsiteX7" fmla="*/ 24307 w 1662607"/>
                  <a:gd name="connsiteY7" fmla="*/ 1022350 h 1225550"/>
                  <a:gd name="connsiteX8" fmla="*/ 1084757 w 1662607"/>
                  <a:gd name="connsiteY8" fmla="*/ 0 h 1225550"/>
                  <a:gd name="connsiteX9" fmla="*/ 1383207 w 1662607"/>
                  <a:gd name="connsiteY9" fmla="*/ 47625 h 1225550"/>
                  <a:gd name="connsiteX0" fmla="*/ 1630465 w 1668565"/>
                  <a:gd name="connsiteY0" fmla="*/ 88900 h 1225550"/>
                  <a:gd name="connsiteX1" fmla="*/ 1668565 w 1668565"/>
                  <a:gd name="connsiteY1" fmla="*/ 101600 h 1225550"/>
                  <a:gd name="connsiteX2" fmla="*/ 804965 w 1668565"/>
                  <a:gd name="connsiteY2" fmla="*/ 1225550 h 1225550"/>
                  <a:gd name="connsiteX3" fmla="*/ 582715 w 1668565"/>
                  <a:gd name="connsiteY3" fmla="*/ 1149350 h 1225550"/>
                  <a:gd name="connsiteX4" fmla="*/ 506515 w 1668565"/>
                  <a:gd name="connsiteY4" fmla="*/ 1219200 h 1225550"/>
                  <a:gd name="connsiteX5" fmla="*/ 30265 w 1668565"/>
                  <a:gd name="connsiteY5" fmla="*/ 1206500 h 1225550"/>
                  <a:gd name="connsiteX6" fmla="*/ 17565 w 1668565"/>
                  <a:gd name="connsiteY6" fmla="*/ 1143000 h 1225550"/>
                  <a:gd name="connsiteX7" fmla="*/ 30265 w 1668565"/>
                  <a:gd name="connsiteY7" fmla="*/ 1022350 h 1225550"/>
                  <a:gd name="connsiteX8" fmla="*/ 1090715 w 1668565"/>
                  <a:gd name="connsiteY8" fmla="*/ 0 h 1225550"/>
                  <a:gd name="connsiteX9" fmla="*/ 1389165 w 1668565"/>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5094 w 1673394"/>
                  <a:gd name="connsiteY5" fmla="*/ 120650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344 w 1673394"/>
                  <a:gd name="connsiteY5" fmla="*/ 120015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6994"/>
                  <a:gd name="connsiteX1" fmla="*/ 1673394 w 1673394"/>
                  <a:gd name="connsiteY1" fmla="*/ 101600 h 1226994"/>
                  <a:gd name="connsiteX2" fmla="*/ 809794 w 1673394"/>
                  <a:gd name="connsiteY2" fmla="*/ 1225550 h 1226994"/>
                  <a:gd name="connsiteX3" fmla="*/ 587544 w 1673394"/>
                  <a:gd name="connsiteY3" fmla="*/ 1149350 h 1226994"/>
                  <a:gd name="connsiteX4" fmla="*/ 511344 w 1673394"/>
                  <a:gd name="connsiteY4" fmla="*/ 1219200 h 1226994"/>
                  <a:gd name="connsiteX5" fmla="*/ 3344 w 1673394"/>
                  <a:gd name="connsiteY5" fmla="*/ 1200150 h 1226994"/>
                  <a:gd name="connsiteX6" fmla="*/ 12869 w 1673394"/>
                  <a:gd name="connsiteY6" fmla="*/ 1171575 h 1226994"/>
                  <a:gd name="connsiteX7" fmla="*/ 35094 w 1673394"/>
                  <a:gd name="connsiteY7" fmla="*/ 1022350 h 1226994"/>
                  <a:gd name="connsiteX8" fmla="*/ 1095544 w 1673394"/>
                  <a:gd name="connsiteY8" fmla="*/ 0 h 1226994"/>
                  <a:gd name="connsiteX9" fmla="*/ 1393994 w 1673394"/>
                  <a:gd name="connsiteY9" fmla="*/ 47625 h 1226994"/>
                  <a:gd name="connsiteX0" fmla="*/ 1631950 w 1670050"/>
                  <a:gd name="connsiteY0" fmla="*/ 88900 h 1226994"/>
                  <a:gd name="connsiteX1" fmla="*/ 1670050 w 1670050"/>
                  <a:gd name="connsiteY1" fmla="*/ 101600 h 1226994"/>
                  <a:gd name="connsiteX2" fmla="*/ 806450 w 1670050"/>
                  <a:gd name="connsiteY2" fmla="*/ 1225550 h 1226994"/>
                  <a:gd name="connsiteX3" fmla="*/ 584200 w 1670050"/>
                  <a:gd name="connsiteY3" fmla="*/ 1149350 h 1226994"/>
                  <a:gd name="connsiteX4" fmla="*/ 508000 w 1670050"/>
                  <a:gd name="connsiteY4" fmla="*/ 1219200 h 1226994"/>
                  <a:gd name="connsiteX5" fmla="*/ 0 w 1670050"/>
                  <a:gd name="connsiteY5" fmla="*/ 1200150 h 1226994"/>
                  <a:gd name="connsiteX6" fmla="*/ 31750 w 1670050"/>
                  <a:gd name="connsiteY6" fmla="*/ 1022350 h 1226994"/>
                  <a:gd name="connsiteX7" fmla="*/ 1092200 w 1670050"/>
                  <a:gd name="connsiteY7" fmla="*/ 0 h 1226994"/>
                  <a:gd name="connsiteX8" fmla="*/ 1390650 w 1670050"/>
                  <a:gd name="connsiteY8" fmla="*/ 47625 h 1226994"/>
                  <a:gd name="connsiteX0" fmla="*/ 1645456 w 1683556"/>
                  <a:gd name="connsiteY0" fmla="*/ 88900 h 1226994"/>
                  <a:gd name="connsiteX1" fmla="*/ 1683556 w 1683556"/>
                  <a:gd name="connsiteY1" fmla="*/ 101600 h 1226994"/>
                  <a:gd name="connsiteX2" fmla="*/ 819956 w 1683556"/>
                  <a:gd name="connsiteY2" fmla="*/ 1225550 h 1226994"/>
                  <a:gd name="connsiteX3" fmla="*/ 597706 w 1683556"/>
                  <a:gd name="connsiteY3" fmla="*/ 1149350 h 1226994"/>
                  <a:gd name="connsiteX4" fmla="*/ 521506 w 1683556"/>
                  <a:gd name="connsiteY4" fmla="*/ 1219200 h 1226994"/>
                  <a:gd name="connsiteX5" fmla="*/ 13506 w 1683556"/>
                  <a:gd name="connsiteY5" fmla="*/ 1200150 h 1226994"/>
                  <a:gd name="connsiteX6" fmla="*/ 45256 w 1683556"/>
                  <a:gd name="connsiteY6" fmla="*/ 1022350 h 1226994"/>
                  <a:gd name="connsiteX7" fmla="*/ 1105706 w 1683556"/>
                  <a:gd name="connsiteY7" fmla="*/ 0 h 1226994"/>
                  <a:gd name="connsiteX8" fmla="*/ 1404156 w 1683556"/>
                  <a:gd name="connsiteY8" fmla="*/ 47625 h 1226994"/>
                  <a:gd name="connsiteX0" fmla="*/ 1654942 w 1693042"/>
                  <a:gd name="connsiteY0" fmla="*/ 88900 h 1226994"/>
                  <a:gd name="connsiteX1" fmla="*/ 1693042 w 1693042"/>
                  <a:gd name="connsiteY1" fmla="*/ 101600 h 1226994"/>
                  <a:gd name="connsiteX2" fmla="*/ 829442 w 1693042"/>
                  <a:gd name="connsiteY2" fmla="*/ 1225550 h 1226994"/>
                  <a:gd name="connsiteX3" fmla="*/ 607192 w 1693042"/>
                  <a:gd name="connsiteY3" fmla="*/ 1149350 h 1226994"/>
                  <a:gd name="connsiteX4" fmla="*/ 530992 w 1693042"/>
                  <a:gd name="connsiteY4" fmla="*/ 1219200 h 1226994"/>
                  <a:gd name="connsiteX5" fmla="*/ 22992 w 1693042"/>
                  <a:gd name="connsiteY5" fmla="*/ 1200150 h 1226994"/>
                  <a:gd name="connsiteX6" fmla="*/ 54742 w 1693042"/>
                  <a:gd name="connsiteY6" fmla="*/ 1022350 h 1226994"/>
                  <a:gd name="connsiteX7" fmla="*/ 1115192 w 1693042"/>
                  <a:gd name="connsiteY7" fmla="*/ 0 h 1226994"/>
                  <a:gd name="connsiteX8" fmla="*/ 1413642 w 1693042"/>
                  <a:gd name="connsiteY8" fmla="*/ 47625 h 1226994"/>
                  <a:gd name="connsiteX0" fmla="*/ 1651001 w 1689101"/>
                  <a:gd name="connsiteY0" fmla="*/ 88900 h 1226994"/>
                  <a:gd name="connsiteX1" fmla="*/ 1689101 w 1689101"/>
                  <a:gd name="connsiteY1" fmla="*/ 101600 h 1226994"/>
                  <a:gd name="connsiteX2" fmla="*/ 825501 w 1689101"/>
                  <a:gd name="connsiteY2" fmla="*/ 1225550 h 1226994"/>
                  <a:gd name="connsiteX3" fmla="*/ 603251 w 1689101"/>
                  <a:gd name="connsiteY3" fmla="*/ 1149350 h 1226994"/>
                  <a:gd name="connsiteX4" fmla="*/ 527051 w 1689101"/>
                  <a:gd name="connsiteY4" fmla="*/ 1219200 h 1226994"/>
                  <a:gd name="connsiteX5" fmla="*/ 19051 w 1689101"/>
                  <a:gd name="connsiteY5" fmla="*/ 1200150 h 1226994"/>
                  <a:gd name="connsiteX6" fmla="*/ 50801 w 1689101"/>
                  <a:gd name="connsiteY6" fmla="*/ 1022350 h 1226994"/>
                  <a:gd name="connsiteX7" fmla="*/ 1111251 w 1689101"/>
                  <a:gd name="connsiteY7" fmla="*/ 0 h 1226994"/>
                  <a:gd name="connsiteX8" fmla="*/ 1409701 w 1689101"/>
                  <a:gd name="connsiteY8" fmla="*/ 47625 h 1226994"/>
                  <a:gd name="connsiteX0" fmla="*/ 1647872 w 1685972"/>
                  <a:gd name="connsiteY0" fmla="*/ 88900 h 1226994"/>
                  <a:gd name="connsiteX1" fmla="*/ 1685972 w 1685972"/>
                  <a:gd name="connsiteY1" fmla="*/ 101600 h 1226994"/>
                  <a:gd name="connsiteX2" fmla="*/ 822372 w 1685972"/>
                  <a:gd name="connsiteY2" fmla="*/ 1225550 h 1226994"/>
                  <a:gd name="connsiteX3" fmla="*/ 600122 w 1685972"/>
                  <a:gd name="connsiteY3" fmla="*/ 1149350 h 1226994"/>
                  <a:gd name="connsiteX4" fmla="*/ 523922 w 1685972"/>
                  <a:gd name="connsiteY4" fmla="*/ 1219200 h 1226994"/>
                  <a:gd name="connsiteX5" fmla="*/ 15922 w 1685972"/>
                  <a:gd name="connsiteY5" fmla="*/ 1200150 h 1226994"/>
                  <a:gd name="connsiteX6" fmla="*/ 47672 w 1685972"/>
                  <a:gd name="connsiteY6" fmla="*/ 1022350 h 1226994"/>
                  <a:gd name="connsiteX7" fmla="*/ 1108122 w 1685972"/>
                  <a:gd name="connsiteY7" fmla="*/ 0 h 1226994"/>
                  <a:gd name="connsiteX8" fmla="*/ 1406572 w 1685972"/>
                  <a:gd name="connsiteY8" fmla="*/ 47625 h 1226994"/>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3297 w 1685972"/>
                  <a:gd name="connsiteY3" fmla="*/ 115570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71684"/>
                  <a:gd name="connsiteY0" fmla="*/ 88900 h 1245548"/>
                  <a:gd name="connsiteX1" fmla="*/ 1671684 w 1671684"/>
                  <a:gd name="connsiteY1" fmla="*/ 96837 h 1245548"/>
                  <a:gd name="connsiteX2" fmla="*/ 822372 w 1671684"/>
                  <a:gd name="connsiteY2" fmla="*/ 122555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88900 h 1245548"/>
                  <a:gd name="connsiteX1" fmla="*/ 1671684 w 1671684"/>
                  <a:gd name="connsiteY1" fmla="*/ 96837 h 1245548"/>
                  <a:gd name="connsiteX2" fmla="*/ 803322 w 1671684"/>
                  <a:gd name="connsiteY2" fmla="*/ 120650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6572 w 1671684"/>
                  <a:gd name="connsiteY8" fmla="*/ 14287 h 1212210"/>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71684"/>
                  <a:gd name="connsiteY0" fmla="*/ 55562 h 1212210"/>
                  <a:gd name="connsiteX1" fmla="*/ 1671684 w 1671684"/>
                  <a:gd name="connsiteY1" fmla="*/ 73024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90734"/>
                  <a:gd name="connsiteY0" fmla="*/ 5556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90734"/>
                  <a:gd name="connsiteY0" fmla="*/ 7461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76447"/>
                  <a:gd name="connsiteY0" fmla="*/ 74612 h 1212210"/>
                  <a:gd name="connsiteX1" fmla="*/ 1676447 w 1676447"/>
                  <a:gd name="connsiteY1" fmla="*/ 82549 h 1212210"/>
                  <a:gd name="connsiteX2" fmla="*/ 803322 w 1676447"/>
                  <a:gd name="connsiteY2" fmla="*/ 1173162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 name="connsiteX0" fmla="*/ 1638347 w 1676447"/>
                  <a:gd name="connsiteY0" fmla="*/ 74612 h 1212210"/>
                  <a:gd name="connsiteX1" fmla="*/ 1676447 w 1676447"/>
                  <a:gd name="connsiteY1" fmla="*/ 82549 h 1212210"/>
                  <a:gd name="connsiteX2" fmla="*/ 784272 w 1676447"/>
                  <a:gd name="connsiteY2" fmla="*/ 1168399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47" h="1212210">
                    <a:moveTo>
                      <a:pt x="1638347" y="74612"/>
                    </a:moveTo>
                    <a:lnTo>
                      <a:pt x="1676447" y="82549"/>
                    </a:lnTo>
                    <a:cubicBezTo>
                      <a:pt x="1388580" y="457199"/>
                      <a:pt x="1132464" y="841374"/>
                      <a:pt x="784272" y="1168399"/>
                    </a:cubicBezTo>
                    <a:cubicBezTo>
                      <a:pt x="643514" y="1158874"/>
                      <a:pt x="702780" y="1138237"/>
                      <a:pt x="603297" y="1122362"/>
                    </a:cubicBezTo>
                    <a:cubicBezTo>
                      <a:pt x="565197" y="1145645"/>
                      <a:pt x="565197" y="1168929"/>
                      <a:pt x="523922" y="1185862"/>
                    </a:cubicBezTo>
                    <a:cubicBezTo>
                      <a:pt x="354589" y="1208087"/>
                      <a:pt x="201130" y="1239837"/>
                      <a:pt x="15922" y="1166812"/>
                    </a:cubicBezTo>
                    <a:cubicBezTo>
                      <a:pt x="-24295" y="1028170"/>
                      <a:pt x="21214" y="1070504"/>
                      <a:pt x="47672" y="989012"/>
                    </a:cubicBezTo>
                    <a:cubicBezTo>
                      <a:pt x="210655" y="683154"/>
                      <a:pt x="745114" y="340783"/>
                      <a:pt x="1098597" y="0"/>
                    </a:cubicBezTo>
                    <a:lnTo>
                      <a:pt x="1401809" y="3809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フリーフォーム 71"/>
              <p:cNvSpPr/>
              <p:nvPr/>
            </p:nvSpPr>
            <p:spPr>
              <a:xfrm>
                <a:off x="4167468" y="819923"/>
                <a:ext cx="3426276" cy="1334373"/>
              </a:xfrm>
              <a:custGeom>
                <a:avLst/>
                <a:gdLst>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4272 h 511922"/>
                  <a:gd name="connsiteX1" fmla="*/ 176213 w 1247775"/>
                  <a:gd name="connsiteY1" fmla="*/ 2334 h 511922"/>
                  <a:gd name="connsiteX2" fmla="*/ 400050 w 1247775"/>
                  <a:gd name="connsiteY2" fmla="*/ 69009 h 511922"/>
                  <a:gd name="connsiteX3" fmla="*/ 666750 w 1247775"/>
                  <a:gd name="connsiteY3" fmla="*/ 121397 h 511922"/>
                  <a:gd name="connsiteX4" fmla="*/ 857250 w 1247775"/>
                  <a:gd name="connsiteY4" fmla="*/ 178547 h 511922"/>
                  <a:gd name="connsiteX5" fmla="*/ 1090613 w 1247775"/>
                  <a:gd name="connsiteY5" fmla="*/ 188072 h 511922"/>
                  <a:gd name="connsiteX6" fmla="*/ 1247775 w 1247775"/>
                  <a:gd name="connsiteY6" fmla="*/ 188072 h 511922"/>
                  <a:gd name="connsiteX7" fmla="*/ 1052513 w 1247775"/>
                  <a:gd name="connsiteY7" fmla="*/ 511922 h 511922"/>
                  <a:gd name="connsiteX8" fmla="*/ 581025 w 1247775"/>
                  <a:gd name="connsiteY8" fmla="*/ 435722 h 511922"/>
                  <a:gd name="connsiteX9" fmla="*/ 242888 w 1247775"/>
                  <a:gd name="connsiteY9" fmla="*/ 359522 h 511922"/>
                  <a:gd name="connsiteX0" fmla="*/ 0 w 1247775"/>
                  <a:gd name="connsiteY0" fmla="*/ 264144 h 511794"/>
                  <a:gd name="connsiteX1" fmla="*/ 176213 w 1247775"/>
                  <a:gd name="connsiteY1" fmla="*/ 2206 h 511794"/>
                  <a:gd name="connsiteX2" fmla="*/ 428625 w 1247775"/>
                  <a:gd name="connsiteY2" fmla="*/ 73644 h 511794"/>
                  <a:gd name="connsiteX3" fmla="*/ 666750 w 1247775"/>
                  <a:gd name="connsiteY3" fmla="*/ 121269 h 511794"/>
                  <a:gd name="connsiteX4" fmla="*/ 857250 w 1247775"/>
                  <a:gd name="connsiteY4" fmla="*/ 178419 h 511794"/>
                  <a:gd name="connsiteX5" fmla="*/ 1090613 w 1247775"/>
                  <a:gd name="connsiteY5" fmla="*/ 187944 h 511794"/>
                  <a:gd name="connsiteX6" fmla="*/ 1247775 w 1247775"/>
                  <a:gd name="connsiteY6" fmla="*/ 187944 h 511794"/>
                  <a:gd name="connsiteX7" fmla="*/ 1052513 w 1247775"/>
                  <a:gd name="connsiteY7" fmla="*/ 511794 h 511794"/>
                  <a:gd name="connsiteX8" fmla="*/ 581025 w 1247775"/>
                  <a:gd name="connsiteY8" fmla="*/ 435594 h 511794"/>
                  <a:gd name="connsiteX9" fmla="*/ 242888 w 1247775"/>
                  <a:gd name="connsiteY9" fmla="*/ 359394 h 511794"/>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57250 w 1247775"/>
                  <a:gd name="connsiteY4" fmla="*/ 178704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62012 w 1247775"/>
                  <a:gd name="connsiteY4" fmla="*/ 183466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5" h="512079">
                    <a:moveTo>
                      <a:pt x="0" y="264429"/>
                    </a:moveTo>
                    <a:cubicBezTo>
                      <a:pt x="58738" y="177116"/>
                      <a:pt x="88900" y="94566"/>
                      <a:pt x="176213" y="2491"/>
                    </a:cubicBezTo>
                    <a:cubicBezTo>
                      <a:pt x="273050" y="-13384"/>
                      <a:pt x="337344" y="50910"/>
                      <a:pt x="428625" y="73929"/>
                    </a:cubicBezTo>
                    <a:cubicBezTo>
                      <a:pt x="519906" y="96948"/>
                      <a:pt x="625475" y="118379"/>
                      <a:pt x="723900" y="140604"/>
                    </a:cubicBezTo>
                    <a:lnTo>
                      <a:pt x="862012" y="183466"/>
                    </a:lnTo>
                    <a:lnTo>
                      <a:pt x="1090613" y="188229"/>
                    </a:lnTo>
                    <a:cubicBezTo>
                      <a:pt x="1143000" y="188229"/>
                      <a:pt x="1181101" y="169179"/>
                      <a:pt x="1247775" y="188229"/>
                    </a:cubicBezTo>
                    <a:cubicBezTo>
                      <a:pt x="1220788" y="339041"/>
                      <a:pt x="1141412" y="404129"/>
                      <a:pt x="1052513" y="512079"/>
                    </a:cubicBezTo>
                    <a:cubicBezTo>
                      <a:pt x="885825" y="500966"/>
                      <a:pt x="738188" y="461279"/>
                      <a:pt x="581025" y="435879"/>
                    </a:cubicBezTo>
                    <a:lnTo>
                      <a:pt x="242888" y="35967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68" name="フリーフォーム: 図形 80"/>
            <p:cNvSpPr/>
            <p:nvPr/>
          </p:nvSpPr>
          <p:spPr>
            <a:xfrm>
              <a:off x="5066794" y="5142077"/>
              <a:ext cx="2070938" cy="690426"/>
            </a:xfrm>
            <a:custGeom>
              <a:avLst/>
              <a:gdLst>
                <a:gd name="connsiteX0" fmla="*/ 0 w 885437"/>
                <a:gd name="connsiteY0" fmla="*/ 0 h 331004"/>
                <a:gd name="connsiteX1" fmla="*/ 324799 w 885437"/>
                <a:gd name="connsiteY1" fmla="*/ 134470 h 331004"/>
                <a:gd name="connsiteX2" fmla="*/ 647528 w 885437"/>
                <a:gd name="connsiteY2" fmla="*/ 244116 h 331004"/>
                <a:gd name="connsiteX3" fmla="*/ 885437 w 885437"/>
                <a:gd name="connsiteY3" fmla="*/ 331004 h 331004"/>
              </a:gdLst>
              <a:ahLst/>
              <a:cxnLst>
                <a:cxn ang="0">
                  <a:pos x="connsiteX0" y="connsiteY0"/>
                </a:cxn>
                <a:cxn ang="0">
                  <a:pos x="connsiteX1" y="connsiteY1"/>
                </a:cxn>
                <a:cxn ang="0">
                  <a:pos x="connsiteX2" y="connsiteY2"/>
                </a:cxn>
                <a:cxn ang="0">
                  <a:pos x="connsiteX3" y="connsiteY3"/>
                </a:cxn>
              </a:cxnLst>
              <a:rect l="l" t="t" r="r" b="b"/>
              <a:pathLst>
                <a:path w="885437" h="331004">
                  <a:moveTo>
                    <a:pt x="0" y="0"/>
                  </a:moveTo>
                  <a:lnTo>
                    <a:pt x="324799" y="134470"/>
                  </a:lnTo>
                  <a:lnTo>
                    <a:pt x="647528" y="244116"/>
                  </a:lnTo>
                  <a:lnTo>
                    <a:pt x="885437" y="331004"/>
                  </a:lnTo>
                </a:path>
              </a:pathLst>
            </a:custGeom>
            <a:noFill/>
            <a:ln w="63500">
              <a:solidFill>
                <a:schemeClr val="tx1">
                  <a:lumMod val="75000"/>
                  <a:lumOff val="25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4" name="テキスト ボックス 3"/>
          <p:cNvSpPr txBox="1"/>
          <p:nvPr/>
        </p:nvSpPr>
        <p:spPr>
          <a:xfrm>
            <a:off x="88542" y="1123227"/>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Rectangle 34"/>
          <p:cNvSpPr>
            <a:spLocks noChangeArrowheads="1"/>
          </p:cNvSpPr>
          <p:nvPr/>
        </p:nvSpPr>
        <p:spPr bwMode="auto">
          <a:xfrm>
            <a:off x="994358" y="-1105900"/>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 name="Rectangle 49"/>
          <p:cNvSpPr>
            <a:spLocks noChangeArrowheads="1"/>
          </p:cNvSpPr>
          <p:nvPr/>
        </p:nvSpPr>
        <p:spPr bwMode="auto">
          <a:xfrm>
            <a:off x="994358" y="-894884"/>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5" name="テキスト ボックス 2"/>
          <p:cNvSpPr txBox="1">
            <a:spLocks noChangeArrowheads="1"/>
          </p:cNvSpPr>
          <p:nvPr/>
        </p:nvSpPr>
        <p:spPr bwMode="auto">
          <a:xfrm>
            <a:off x="254700" y="1461087"/>
            <a:ext cx="1940552"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まちの防災性の向上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3" name="テキスト ボックス 2"/>
          <p:cNvSpPr txBox="1">
            <a:spLocks noChangeArrowheads="1"/>
          </p:cNvSpPr>
          <p:nvPr/>
        </p:nvSpPr>
        <p:spPr bwMode="auto">
          <a:xfrm>
            <a:off x="4839876" y="4909224"/>
            <a:ext cx="2515819"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地域防災力のさらなる向上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 name="グループ化 7"/>
          <p:cNvGrpSpPr/>
          <p:nvPr/>
        </p:nvGrpSpPr>
        <p:grpSpPr>
          <a:xfrm>
            <a:off x="184454" y="2527493"/>
            <a:ext cx="4715113" cy="1896354"/>
            <a:chOff x="7143684" y="1085606"/>
            <a:chExt cx="7024990" cy="2825356"/>
          </a:xfrm>
        </p:grpSpPr>
        <p:sp>
          <p:nvSpPr>
            <p:cNvPr id="12" name="正方形/長方形 11"/>
            <p:cNvSpPr/>
            <p:nvPr/>
          </p:nvSpPr>
          <p:spPr>
            <a:xfrm>
              <a:off x="7291233" y="3622962"/>
              <a:ext cx="6877441" cy="288000"/>
            </a:xfrm>
            <a:prstGeom prst="rect">
              <a:avLst/>
            </a:prstGeom>
            <a:noFill/>
            <a:ln>
              <a:noFill/>
            </a:ln>
          </p:spPr>
          <p:txBody>
            <a:bodyPr wrap="square" lIns="33231" tIns="33231" rIns="33231" bIns="33231" anchor="ctr" anchorCtr="0">
              <a:noAutofit/>
            </a:bodyPr>
            <a:lstStyle/>
            <a:p>
              <a:pPr marL="0" marR="0" lvl="0" indent="0" algn="l" defTabSz="914290" rtl="0" eaLnBrk="1" fontAlgn="auto" latinLnBrk="0" hangingPunct="1">
                <a:lnSpc>
                  <a:spcPts val="1477"/>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p:cNvGrpSpPr/>
            <p:nvPr/>
          </p:nvGrpSpPr>
          <p:grpSpPr>
            <a:xfrm>
              <a:off x="7143684" y="1085606"/>
              <a:ext cx="3030737" cy="2501171"/>
              <a:chOff x="5715000" y="1778000"/>
              <a:chExt cx="3030737" cy="2501171"/>
            </a:xfrm>
          </p:grpSpPr>
          <p:sp>
            <p:nvSpPr>
              <p:cNvPr id="31" name="正方形/長方形 30"/>
              <p:cNvSpPr/>
              <p:nvPr/>
            </p:nvSpPr>
            <p:spPr>
              <a:xfrm>
                <a:off x="5715000" y="177800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32" name="グループ化 31"/>
              <p:cNvGrpSpPr/>
              <p:nvPr/>
            </p:nvGrpSpPr>
            <p:grpSpPr>
              <a:xfrm>
                <a:off x="5802308" y="2049794"/>
                <a:ext cx="2848416" cy="2198423"/>
                <a:chOff x="13525710" y="-37619"/>
                <a:chExt cx="2300861" cy="1775817"/>
              </a:xfrm>
            </p:grpSpPr>
            <p:pic>
              <p:nvPicPr>
                <p:cNvPr id="35" name="図 34">
                  <a:extLst>
                    <a:ext uri="{FF2B5EF4-FFF2-40B4-BE49-F238E27FC236}">
                      <a16:creationId xmlns:a16="http://schemas.microsoft.com/office/drawing/2014/main" id="{DC590D61-232F-446E-BB08-2A1C714542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525710" y="-37619"/>
                  <a:ext cx="2300861" cy="1775817"/>
                </a:xfrm>
                <a:custGeom>
                  <a:avLst/>
                  <a:gdLst>
                    <a:gd name="connsiteX0" fmla="*/ 2203270 w 2353644"/>
                    <a:gd name="connsiteY0" fmla="*/ 1814995 h 1816554"/>
                    <a:gd name="connsiteX1" fmla="*/ 2353644 w 2353644"/>
                    <a:gd name="connsiteY1" fmla="*/ 1814995 h 1816554"/>
                    <a:gd name="connsiteX2" fmla="*/ 2353644 w 2353644"/>
                    <a:gd name="connsiteY2" fmla="*/ 1816554 h 1816554"/>
                    <a:gd name="connsiteX3" fmla="*/ 2202857 w 2353644"/>
                    <a:gd name="connsiteY3" fmla="*/ 1816554 h 1816554"/>
                    <a:gd name="connsiteX4" fmla="*/ 2353644 w 2353644"/>
                    <a:gd name="connsiteY4" fmla="*/ 1247853 h 1816554"/>
                    <a:gd name="connsiteX5" fmla="*/ 2353644 w 2353644"/>
                    <a:gd name="connsiteY5" fmla="*/ 1525631 h 1816554"/>
                    <a:gd name="connsiteX6" fmla="*/ 2279993 w 2353644"/>
                    <a:gd name="connsiteY6" fmla="*/ 1525631 h 1816554"/>
                    <a:gd name="connsiteX7" fmla="*/ 0 w 2353644"/>
                    <a:gd name="connsiteY7" fmla="*/ 0 h 1816554"/>
                    <a:gd name="connsiteX8" fmla="*/ 1882238 w 2353644"/>
                    <a:gd name="connsiteY8" fmla="*/ 0 h 1816554"/>
                    <a:gd name="connsiteX9" fmla="*/ 1882238 w 2353644"/>
                    <a:gd name="connsiteY9" fmla="*/ 386392 h 1816554"/>
                    <a:gd name="connsiteX10" fmla="*/ 2122963 w 2353644"/>
                    <a:gd name="connsiteY10" fmla="*/ 386392 h 1816554"/>
                    <a:gd name="connsiteX11" fmla="*/ 2122963 w 2353644"/>
                    <a:gd name="connsiteY11" fmla="*/ 0 h 1816554"/>
                    <a:gd name="connsiteX12" fmla="*/ 2353644 w 2353644"/>
                    <a:gd name="connsiteY12" fmla="*/ 0 h 1816554"/>
                    <a:gd name="connsiteX13" fmla="*/ 2353644 w 2353644"/>
                    <a:gd name="connsiteY13" fmla="*/ 591345 h 1816554"/>
                    <a:gd name="connsiteX14" fmla="*/ 2127252 w 2353644"/>
                    <a:gd name="connsiteY14" fmla="*/ 1445194 h 1816554"/>
                    <a:gd name="connsiteX15" fmla="*/ 124347 w 2353644"/>
                    <a:gd name="connsiteY15" fmla="*/ 1803099 h 1816554"/>
                    <a:gd name="connsiteX16" fmla="*/ 126751 w 2353644"/>
                    <a:gd name="connsiteY16" fmla="*/ 1816554 h 1816554"/>
                    <a:gd name="connsiteX17" fmla="*/ 46973 w 2353644"/>
                    <a:gd name="connsiteY17" fmla="*/ 1816554 h 1816554"/>
                    <a:gd name="connsiteX18" fmla="*/ 105997 w 2353644"/>
                    <a:gd name="connsiteY18" fmla="*/ 1813124 h 1816554"/>
                    <a:gd name="connsiteX19" fmla="*/ 17277 w 2353644"/>
                    <a:gd name="connsiteY19" fmla="*/ 286431 h 1816554"/>
                    <a:gd name="connsiteX20" fmla="*/ 0 w 2353644"/>
                    <a:gd name="connsiteY20" fmla="*/ 287435 h 18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3644" h="1816554">
                      <a:moveTo>
                        <a:pt x="2203270" y="1814995"/>
                      </a:moveTo>
                      <a:lnTo>
                        <a:pt x="2353644" y="1814995"/>
                      </a:lnTo>
                      <a:lnTo>
                        <a:pt x="2353644" y="1816554"/>
                      </a:lnTo>
                      <a:lnTo>
                        <a:pt x="2202857" y="1816554"/>
                      </a:lnTo>
                      <a:close/>
                      <a:moveTo>
                        <a:pt x="2353644" y="1247853"/>
                      </a:moveTo>
                      <a:lnTo>
                        <a:pt x="2353644" y="1525631"/>
                      </a:lnTo>
                      <a:lnTo>
                        <a:pt x="2279993" y="1525631"/>
                      </a:lnTo>
                      <a:close/>
                      <a:moveTo>
                        <a:pt x="0" y="0"/>
                      </a:moveTo>
                      <a:lnTo>
                        <a:pt x="1882238" y="0"/>
                      </a:lnTo>
                      <a:lnTo>
                        <a:pt x="1882238" y="386392"/>
                      </a:lnTo>
                      <a:lnTo>
                        <a:pt x="2122963" y="386392"/>
                      </a:lnTo>
                      <a:lnTo>
                        <a:pt x="2122963" y="0"/>
                      </a:lnTo>
                      <a:lnTo>
                        <a:pt x="2353644" y="0"/>
                      </a:lnTo>
                      <a:lnTo>
                        <a:pt x="2353644" y="591345"/>
                      </a:lnTo>
                      <a:lnTo>
                        <a:pt x="2127252" y="1445194"/>
                      </a:lnTo>
                      <a:lnTo>
                        <a:pt x="124347" y="1803099"/>
                      </a:lnTo>
                      <a:lnTo>
                        <a:pt x="126751" y="1816554"/>
                      </a:lnTo>
                      <a:lnTo>
                        <a:pt x="46973" y="1816554"/>
                      </a:lnTo>
                      <a:lnTo>
                        <a:pt x="105997" y="1813124"/>
                      </a:lnTo>
                      <a:lnTo>
                        <a:pt x="17277" y="286431"/>
                      </a:lnTo>
                      <a:lnTo>
                        <a:pt x="0" y="287435"/>
                      </a:lnTo>
                      <a:close/>
                    </a:path>
                  </a:pathLst>
                </a:custGeom>
              </p:spPr>
            </p:pic>
            <p:sp>
              <p:nvSpPr>
                <p:cNvPr id="36" name="フリーフォーム 35"/>
                <p:cNvSpPr/>
                <p:nvPr/>
              </p:nvSpPr>
              <p:spPr>
                <a:xfrm>
                  <a:off x="14581541" y="341424"/>
                  <a:ext cx="285189" cy="232432"/>
                </a:xfrm>
                <a:custGeom>
                  <a:avLst/>
                  <a:gdLst>
                    <a:gd name="connsiteX0" fmla="*/ 0 w 307181"/>
                    <a:gd name="connsiteY0" fmla="*/ 0 h 228600"/>
                    <a:gd name="connsiteX1" fmla="*/ 90487 w 307181"/>
                    <a:gd name="connsiteY1" fmla="*/ 30957 h 228600"/>
                    <a:gd name="connsiteX2" fmla="*/ 147637 w 307181"/>
                    <a:gd name="connsiteY2" fmla="*/ 57150 h 228600"/>
                    <a:gd name="connsiteX3" fmla="*/ 192881 w 307181"/>
                    <a:gd name="connsiteY3" fmla="*/ 97632 h 228600"/>
                    <a:gd name="connsiteX4" fmla="*/ 269081 w 307181"/>
                    <a:gd name="connsiteY4" fmla="*/ 219075 h 228600"/>
                    <a:gd name="connsiteX5" fmla="*/ 307181 w 307181"/>
                    <a:gd name="connsiteY5" fmla="*/ 228600 h 228600"/>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269081 w 300037"/>
                    <a:gd name="connsiteY4" fmla="*/ 219075 h 254794"/>
                    <a:gd name="connsiteX5" fmla="*/ 300037 w 300037"/>
                    <a:gd name="connsiteY5" fmla="*/ 254794 h 254794"/>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300037 w 300037"/>
                    <a:gd name="connsiteY4" fmla="*/ 254794 h 254794"/>
                    <a:gd name="connsiteX0" fmla="*/ 0 w 287369"/>
                    <a:gd name="connsiteY0" fmla="*/ 0 h 234209"/>
                    <a:gd name="connsiteX1" fmla="*/ 90487 w 287369"/>
                    <a:gd name="connsiteY1" fmla="*/ 30957 h 234209"/>
                    <a:gd name="connsiteX2" fmla="*/ 147637 w 287369"/>
                    <a:gd name="connsiteY2" fmla="*/ 57150 h 234209"/>
                    <a:gd name="connsiteX3" fmla="*/ 192881 w 287369"/>
                    <a:gd name="connsiteY3" fmla="*/ 97632 h 234209"/>
                    <a:gd name="connsiteX4" fmla="*/ 287369 w 287369"/>
                    <a:gd name="connsiteY4" fmla="*/ 234209 h 23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9" h="234209">
                      <a:moveTo>
                        <a:pt x="0" y="0"/>
                      </a:moveTo>
                      <a:lnTo>
                        <a:pt x="90487" y="30957"/>
                      </a:lnTo>
                      <a:lnTo>
                        <a:pt x="147637" y="57150"/>
                      </a:lnTo>
                      <a:lnTo>
                        <a:pt x="192881" y="97632"/>
                      </a:lnTo>
                      <a:lnTo>
                        <a:pt x="287369" y="234209"/>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7" name="フリーフォーム 36"/>
                <p:cNvSpPr/>
                <p:nvPr/>
              </p:nvSpPr>
              <p:spPr>
                <a:xfrm>
                  <a:off x="14829723" y="203604"/>
                  <a:ext cx="224503" cy="536444"/>
                </a:xfrm>
                <a:custGeom>
                  <a:avLst/>
                  <a:gdLst>
                    <a:gd name="connsiteX0" fmla="*/ 226219 w 226219"/>
                    <a:gd name="connsiteY0" fmla="*/ 0 h 540544"/>
                    <a:gd name="connsiteX1" fmla="*/ 161925 w 226219"/>
                    <a:gd name="connsiteY1" fmla="*/ 104775 h 540544"/>
                    <a:gd name="connsiteX2" fmla="*/ 128587 w 226219"/>
                    <a:gd name="connsiteY2" fmla="*/ 150019 h 540544"/>
                    <a:gd name="connsiteX3" fmla="*/ 95250 w 226219"/>
                    <a:gd name="connsiteY3" fmla="*/ 159544 h 540544"/>
                    <a:gd name="connsiteX4" fmla="*/ 40481 w 226219"/>
                    <a:gd name="connsiteY4" fmla="*/ 357188 h 540544"/>
                    <a:gd name="connsiteX5" fmla="*/ 30956 w 226219"/>
                    <a:gd name="connsiteY5" fmla="*/ 421481 h 540544"/>
                    <a:gd name="connsiteX6" fmla="*/ 0 w 226219"/>
                    <a:gd name="connsiteY6" fmla="*/ 540544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9" h="540544">
                      <a:moveTo>
                        <a:pt x="226219" y="0"/>
                      </a:moveTo>
                      <a:lnTo>
                        <a:pt x="161925" y="104775"/>
                      </a:lnTo>
                      <a:lnTo>
                        <a:pt x="128587" y="150019"/>
                      </a:lnTo>
                      <a:lnTo>
                        <a:pt x="95250" y="159544"/>
                      </a:lnTo>
                      <a:lnTo>
                        <a:pt x="40481" y="357188"/>
                      </a:lnTo>
                      <a:lnTo>
                        <a:pt x="30956" y="421481"/>
                      </a:lnTo>
                      <a:lnTo>
                        <a:pt x="0" y="540544"/>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楕円 37"/>
                <p:cNvSpPr/>
                <p:nvPr/>
              </p:nvSpPr>
              <p:spPr>
                <a:xfrm>
                  <a:off x="14919979" y="810162"/>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9" name="楕円 38"/>
                <p:cNvSpPr/>
                <p:nvPr/>
              </p:nvSpPr>
              <p:spPr>
                <a:xfrm>
                  <a:off x="15196030" y="733187"/>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40" name="直線矢印コネクタ 39"/>
                <p:cNvCxnSpPr>
                  <a:cxnSpLocks/>
                </p:cNvCxnSpPr>
                <p:nvPr/>
              </p:nvCxnSpPr>
              <p:spPr>
                <a:xfrm flipV="1">
                  <a:off x="14292293" y="417342"/>
                  <a:ext cx="416210" cy="58406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p:cNvCxnSpPr>
                <p:nvPr/>
              </p:nvCxnSpPr>
              <p:spPr>
                <a:xfrm flipV="1">
                  <a:off x="14292293" y="591472"/>
                  <a:ext cx="537430" cy="409934"/>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cxnSpLocks/>
                  <a:stCxn id="34" idx="2"/>
                  <a:endCxn id="39" idx="0"/>
                </p:cNvCxnSpPr>
                <p:nvPr/>
              </p:nvCxnSpPr>
              <p:spPr>
                <a:xfrm flipH="1">
                  <a:off x="15248819" y="139662"/>
                  <a:ext cx="72397" cy="59352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cxnSpLocks/>
                  <a:stCxn id="34" idx="2"/>
                  <a:endCxn id="38" idx="0"/>
                </p:cNvCxnSpPr>
                <p:nvPr/>
              </p:nvCxnSpPr>
              <p:spPr>
                <a:xfrm flipH="1">
                  <a:off x="14972768" y="139662"/>
                  <a:ext cx="348448" cy="67050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a:off x="13805338" y="53874"/>
                  <a:ext cx="2020169" cy="1391910"/>
                </a:xfrm>
                <a:custGeom>
                  <a:avLst/>
                  <a:gdLst>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106813 w 1922930"/>
                    <a:gd name="connsiteY19" fmla="*/ 878865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266246 w 1922930"/>
                    <a:gd name="connsiteY19" fmla="*/ 893947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27966 w 1922930"/>
                    <a:gd name="connsiteY16" fmla="*/ 1202808 h 1534207"/>
                    <a:gd name="connsiteX17" fmla="*/ 937393 w 1922930"/>
                    <a:gd name="connsiteY17" fmla="*/ 1107465 h 1534207"/>
                    <a:gd name="connsiteX18" fmla="*/ 954360 w 1922930"/>
                    <a:gd name="connsiteY18" fmla="*/ 1014711 h 1534207"/>
                    <a:gd name="connsiteX19" fmla="*/ 850404 w 1922930"/>
                    <a:gd name="connsiteY19" fmla="*/ 946422 h 1534207"/>
                    <a:gd name="connsiteX20" fmla="*/ 533533 w 1922930"/>
                    <a:gd name="connsiteY20" fmla="*/ 924585 h 1534207"/>
                    <a:gd name="connsiteX21" fmla="*/ 266246 w 1922930"/>
                    <a:gd name="connsiteY21" fmla="*/ 893947 h 1534207"/>
                    <a:gd name="connsiteX22" fmla="*/ 68713 w 1922930"/>
                    <a:gd name="connsiteY22" fmla="*/ 833145 h 1534207"/>
                    <a:gd name="connsiteX23" fmla="*/ 133 w 1922930"/>
                    <a:gd name="connsiteY23" fmla="*/ 475005 h 1534207"/>
                    <a:gd name="connsiteX24" fmla="*/ 53473 w 1922930"/>
                    <a:gd name="connsiteY24" fmla="*/ 307365 h 1534207"/>
                    <a:gd name="connsiteX25" fmla="*/ 122053 w 1922930"/>
                    <a:gd name="connsiteY25" fmla="*/ 246405 h 1534207"/>
                    <a:gd name="connsiteX0" fmla="*/ 122053 w 1922930"/>
                    <a:gd name="connsiteY0" fmla="*/ 246405 h 1534205"/>
                    <a:gd name="connsiteX1" fmla="*/ 403993 w 1922930"/>
                    <a:gd name="connsiteY1" fmla="*/ 48285 h 1534205"/>
                    <a:gd name="connsiteX2" fmla="*/ 602113 w 1922930"/>
                    <a:gd name="connsiteY2" fmla="*/ 2565 h 1534205"/>
                    <a:gd name="connsiteX3" fmla="*/ 1028833 w 1922930"/>
                    <a:gd name="connsiteY3" fmla="*/ 101625 h 1534205"/>
                    <a:gd name="connsiteX4" fmla="*/ 1333633 w 1922930"/>
                    <a:gd name="connsiteY4" fmla="*/ 368325 h 1534205"/>
                    <a:gd name="connsiteX5" fmla="*/ 1722253 w 1922930"/>
                    <a:gd name="connsiteY5" fmla="*/ 612165 h 1534205"/>
                    <a:gd name="connsiteX6" fmla="*/ 1905133 w 1922930"/>
                    <a:gd name="connsiteY6" fmla="*/ 695985 h 1534205"/>
                    <a:gd name="connsiteX7" fmla="*/ 1882273 w 1922930"/>
                    <a:gd name="connsiteY7" fmla="*/ 833145 h 1534205"/>
                    <a:gd name="connsiteX8" fmla="*/ 1607953 w 1922930"/>
                    <a:gd name="connsiteY8" fmla="*/ 916965 h 1534205"/>
                    <a:gd name="connsiteX9" fmla="*/ 1524133 w 1922930"/>
                    <a:gd name="connsiteY9" fmla="*/ 1016025 h 1534205"/>
                    <a:gd name="connsiteX10" fmla="*/ 1653673 w 1922930"/>
                    <a:gd name="connsiteY10" fmla="*/ 1145565 h 1534205"/>
                    <a:gd name="connsiteX11" fmla="*/ 1775593 w 1922930"/>
                    <a:gd name="connsiteY11" fmla="*/ 1229385 h 1534205"/>
                    <a:gd name="connsiteX12" fmla="*/ 1684153 w 1922930"/>
                    <a:gd name="connsiteY12" fmla="*/ 1465605 h 1534205"/>
                    <a:gd name="connsiteX13" fmla="*/ 1371733 w 1922930"/>
                    <a:gd name="connsiteY13" fmla="*/ 1534185 h 1534205"/>
                    <a:gd name="connsiteX14" fmla="*/ 1188853 w 1922930"/>
                    <a:gd name="connsiteY14" fmla="*/ 1473225 h 1534205"/>
                    <a:gd name="connsiteX15" fmla="*/ 983637 w 1922930"/>
                    <a:gd name="connsiteY15" fmla="*/ 1508853 h 1534205"/>
                    <a:gd name="connsiteX16" fmla="*/ 927966 w 1922930"/>
                    <a:gd name="connsiteY16" fmla="*/ 1202808 h 1534205"/>
                    <a:gd name="connsiteX17" fmla="*/ 937393 w 1922930"/>
                    <a:gd name="connsiteY17" fmla="*/ 1107465 h 1534205"/>
                    <a:gd name="connsiteX18" fmla="*/ 954360 w 1922930"/>
                    <a:gd name="connsiteY18" fmla="*/ 1014711 h 1534205"/>
                    <a:gd name="connsiteX19" fmla="*/ 850404 w 1922930"/>
                    <a:gd name="connsiteY19" fmla="*/ 946422 h 1534205"/>
                    <a:gd name="connsiteX20" fmla="*/ 533533 w 1922930"/>
                    <a:gd name="connsiteY20" fmla="*/ 924585 h 1534205"/>
                    <a:gd name="connsiteX21" fmla="*/ 266246 w 1922930"/>
                    <a:gd name="connsiteY21" fmla="*/ 893947 h 1534205"/>
                    <a:gd name="connsiteX22" fmla="*/ 68713 w 1922930"/>
                    <a:gd name="connsiteY22" fmla="*/ 833145 h 1534205"/>
                    <a:gd name="connsiteX23" fmla="*/ 133 w 1922930"/>
                    <a:gd name="connsiteY23" fmla="*/ 475005 h 1534205"/>
                    <a:gd name="connsiteX24" fmla="*/ 53473 w 1922930"/>
                    <a:gd name="connsiteY24" fmla="*/ 307365 h 1534205"/>
                    <a:gd name="connsiteX25" fmla="*/ 122053 w 1922930"/>
                    <a:gd name="connsiteY25" fmla="*/ 246405 h 1534205"/>
                    <a:gd name="connsiteX0" fmla="*/ 122053 w 1922930"/>
                    <a:gd name="connsiteY0" fmla="*/ 248914 h 1536714"/>
                    <a:gd name="connsiteX1" fmla="*/ 383309 w 1922930"/>
                    <a:gd name="connsiteY1" fmla="*/ 244281 h 1536714"/>
                    <a:gd name="connsiteX2" fmla="*/ 602113 w 1922930"/>
                    <a:gd name="connsiteY2" fmla="*/ 5074 h 1536714"/>
                    <a:gd name="connsiteX3" fmla="*/ 1028833 w 1922930"/>
                    <a:gd name="connsiteY3" fmla="*/ 104134 h 1536714"/>
                    <a:gd name="connsiteX4" fmla="*/ 1333633 w 1922930"/>
                    <a:gd name="connsiteY4" fmla="*/ 370834 h 1536714"/>
                    <a:gd name="connsiteX5" fmla="*/ 1722253 w 1922930"/>
                    <a:gd name="connsiteY5" fmla="*/ 614674 h 1536714"/>
                    <a:gd name="connsiteX6" fmla="*/ 1905133 w 1922930"/>
                    <a:gd name="connsiteY6" fmla="*/ 698494 h 1536714"/>
                    <a:gd name="connsiteX7" fmla="*/ 1882273 w 1922930"/>
                    <a:gd name="connsiteY7" fmla="*/ 835654 h 1536714"/>
                    <a:gd name="connsiteX8" fmla="*/ 1607953 w 1922930"/>
                    <a:gd name="connsiteY8" fmla="*/ 919474 h 1536714"/>
                    <a:gd name="connsiteX9" fmla="*/ 1524133 w 1922930"/>
                    <a:gd name="connsiteY9" fmla="*/ 1018534 h 1536714"/>
                    <a:gd name="connsiteX10" fmla="*/ 1653673 w 1922930"/>
                    <a:gd name="connsiteY10" fmla="*/ 1148074 h 1536714"/>
                    <a:gd name="connsiteX11" fmla="*/ 1775593 w 1922930"/>
                    <a:gd name="connsiteY11" fmla="*/ 1231894 h 1536714"/>
                    <a:gd name="connsiteX12" fmla="*/ 1684153 w 1922930"/>
                    <a:gd name="connsiteY12" fmla="*/ 1468114 h 1536714"/>
                    <a:gd name="connsiteX13" fmla="*/ 1371733 w 1922930"/>
                    <a:gd name="connsiteY13" fmla="*/ 1536694 h 1536714"/>
                    <a:gd name="connsiteX14" fmla="*/ 1188853 w 1922930"/>
                    <a:gd name="connsiteY14" fmla="*/ 1475734 h 1536714"/>
                    <a:gd name="connsiteX15" fmla="*/ 983637 w 1922930"/>
                    <a:gd name="connsiteY15" fmla="*/ 1511362 h 1536714"/>
                    <a:gd name="connsiteX16" fmla="*/ 927966 w 1922930"/>
                    <a:gd name="connsiteY16" fmla="*/ 1205317 h 1536714"/>
                    <a:gd name="connsiteX17" fmla="*/ 937393 w 1922930"/>
                    <a:gd name="connsiteY17" fmla="*/ 1109974 h 1536714"/>
                    <a:gd name="connsiteX18" fmla="*/ 954360 w 1922930"/>
                    <a:gd name="connsiteY18" fmla="*/ 1017220 h 1536714"/>
                    <a:gd name="connsiteX19" fmla="*/ 850404 w 1922930"/>
                    <a:gd name="connsiteY19" fmla="*/ 948931 h 1536714"/>
                    <a:gd name="connsiteX20" fmla="*/ 533533 w 1922930"/>
                    <a:gd name="connsiteY20" fmla="*/ 927094 h 1536714"/>
                    <a:gd name="connsiteX21" fmla="*/ 266246 w 1922930"/>
                    <a:gd name="connsiteY21" fmla="*/ 896456 h 1536714"/>
                    <a:gd name="connsiteX22" fmla="*/ 68713 w 1922930"/>
                    <a:gd name="connsiteY22" fmla="*/ 835654 h 1536714"/>
                    <a:gd name="connsiteX23" fmla="*/ 133 w 1922930"/>
                    <a:gd name="connsiteY23" fmla="*/ 477514 h 1536714"/>
                    <a:gd name="connsiteX24" fmla="*/ 53473 w 1922930"/>
                    <a:gd name="connsiteY24" fmla="*/ 309874 h 1536714"/>
                    <a:gd name="connsiteX25" fmla="*/ 122053 w 1922930"/>
                    <a:gd name="connsiteY25" fmla="*/ 248914 h 1536714"/>
                    <a:gd name="connsiteX0" fmla="*/ 122053 w 1922930"/>
                    <a:gd name="connsiteY0" fmla="*/ 147164 h 1434964"/>
                    <a:gd name="connsiteX1" fmla="*/ 383309 w 1922930"/>
                    <a:gd name="connsiteY1" fmla="*/ 142531 h 1434964"/>
                    <a:gd name="connsiteX2" fmla="*/ 698635 w 1922930"/>
                    <a:gd name="connsiteY2" fmla="*/ 138272 h 1434964"/>
                    <a:gd name="connsiteX3" fmla="*/ 1028833 w 1922930"/>
                    <a:gd name="connsiteY3" fmla="*/ 2384 h 1434964"/>
                    <a:gd name="connsiteX4" fmla="*/ 1333633 w 1922930"/>
                    <a:gd name="connsiteY4" fmla="*/ 269084 h 1434964"/>
                    <a:gd name="connsiteX5" fmla="*/ 1722253 w 1922930"/>
                    <a:gd name="connsiteY5" fmla="*/ 512924 h 1434964"/>
                    <a:gd name="connsiteX6" fmla="*/ 1905133 w 1922930"/>
                    <a:gd name="connsiteY6" fmla="*/ 596744 h 1434964"/>
                    <a:gd name="connsiteX7" fmla="*/ 1882273 w 1922930"/>
                    <a:gd name="connsiteY7" fmla="*/ 733904 h 1434964"/>
                    <a:gd name="connsiteX8" fmla="*/ 1607953 w 1922930"/>
                    <a:gd name="connsiteY8" fmla="*/ 817724 h 1434964"/>
                    <a:gd name="connsiteX9" fmla="*/ 1524133 w 1922930"/>
                    <a:gd name="connsiteY9" fmla="*/ 916784 h 1434964"/>
                    <a:gd name="connsiteX10" fmla="*/ 1653673 w 1922930"/>
                    <a:gd name="connsiteY10" fmla="*/ 1046324 h 1434964"/>
                    <a:gd name="connsiteX11" fmla="*/ 1775593 w 1922930"/>
                    <a:gd name="connsiteY11" fmla="*/ 1130144 h 1434964"/>
                    <a:gd name="connsiteX12" fmla="*/ 1684153 w 1922930"/>
                    <a:gd name="connsiteY12" fmla="*/ 1366364 h 1434964"/>
                    <a:gd name="connsiteX13" fmla="*/ 1371733 w 1922930"/>
                    <a:gd name="connsiteY13" fmla="*/ 1434944 h 1434964"/>
                    <a:gd name="connsiteX14" fmla="*/ 1188853 w 1922930"/>
                    <a:gd name="connsiteY14" fmla="*/ 1373984 h 1434964"/>
                    <a:gd name="connsiteX15" fmla="*/ 983637 w 1922930"/>
                    <a:gd name="connsiteY15" fmla="*/ 1409612 h 1434964"/>
                    <a:gd name="connsiteX16" fmla="*/ 927966 w 1922930"/>
                    <a:gd name="connsiteY16" fmla="*/ 1103567 h 1434964"/>
                    <a:gd name="connsiteX17" fmla="*/ 937393 w 1922930"/>
                    <a:gd name="connsiteY17" fmla="*/ 1008224 h 1434964"/>
                    <a:gd name="connsiteX18" fmla="*/ 954360 w 1922930"/>
                    <a:gd name="connsiteY18" fmla="*/ 915470 h 1434964"/>
                    <a:gd name="connsiteX19" fmla="*/ 850404 w 1922930"/>
                    <a:gd name="connsiteY19" fmla="*/ 847181 h 1434964"/>
                    <a:gd name="connsiteX20" fmla="*/ 533533 w 1922930"/>
                    <a:gd name="connsiteY20" fmla="*/ 825344 h 1434964"/>
                    <a:gd name="connsiteX21" fmla="*/ 266246 w 1922930"/>
                    <a:gd name="connsiteY21" fmla="*/ 794706 h 1434964"/>
                    <a:gd name="connsiteX22" fmla="*/ 68713 w 1922930"/>
                    <a:gd name="connsiteY22" fmla="*/ 733904 h 1434964"/>
                    <a:gd name="connsiteX23" fmla="*/ 133 w 1922930"/>
                    <a:gd name="connsiteY23" fmla="*/ 375764 h 1434964"/>
                    <a:gd name="connsiteX24" fmla="*/ 53473 w 1922930"/>
                    <a:gd name="connsiteY24" fmla="*/ 208124 h 1434964"/>
                    <a:gd name="connsiteX25" fmla="*/ 122053 w 1922930"/>
                    <a:gd name="connsiteY25" fmla="*/ 147164 h 1434964"/>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333633 w 1922930"/>
                    <a:gd name="connsiteY4" fmla="*/ 137142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278477 w 1922930"/>
                    <a:gd name="connsiteY4" fmla="*/ 206244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84153 w 1922930"/>
                    <a:gd name="connsiteY12" fmla="*/ 1234422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474579 w 1922930"/>
                    <a:gd name="connsiteY9" fmla="*/ 789160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69055 w 1867418"/>
                    <a:gd name="connsiteY0" fmla="*/ 15222 h 1291405"/>
                    <a:gd name="connsiteX1" fmla="*/ 330311 w 1867418"/>
                    <a:gd name="connsiteY1" fmla="*/ 10589 h 1291405"/>
                    <a:gd name="connsiteX2" fmla="*/ 645637 w 1867418"/>
                    <a:gd name="connsiteY2" fmla="*/ 6330 h 1291405"/>
                    <a:gd name="connsiteX3" fmla="*/ 996518 w 1867418"/>
                    <a:gd name="connsiteY3" fmla="*/ 105390 h 1291405"/>
                    <a:gd name="connsiteX4" fmla="*/ 1225479 w 1867418"/>
                    <a:gd name="connsiteY4" fmla="*/ 206244 h 1291405"/>
                    <a:gd name="connsiteX5" fmla="*/ 1669255 w 1867418"/>
                    <a:gd name="connsiteY5" fmla="*/ 380982 h 1291405"/>
                    <a:gd name="connsiteX6" fmla="*/ 1852135 w 1867418"/>
                    <a:gd name="connsiteY6" fmla="*/ 464802 h 1291405"/>
                    <a:gd name="connsiteX7" fmla="*/ 1829275 w 1867418"/>
                    <a:gd name="connsiteY7" fmla="*/ 601962 h 1291405"/>
                    <a:gd name="connsiteX8" fmla="*/ 1606663 w 1867418"/>
                    <a:gd name="connsiteY8" fmla="*/ 599404 h 1291405"/>
                    <a:gd name="connsiteX9" fmla="*/ 1421581 w 1867418"/>
                    <a:gd name="connsiteY9" fmla="*/ 789160 h 1291405"/>
                    <a:gd name="connsiteX10" fmla="*/ 1600675 w 1867418"/>
                    <a:gd name="connsiteY10" fmla="*/ 914382 h 1291405"/>
                    <a:gd name="connsiteX11" fmla="*/ 1709668 w 1867418"/>
                    <a:gd name="connsiteY11" fmla="*/ 974449 h 1291405"/>
                    <a:gd name="connsiteX12" fmla="*/ 1637619 w 1867418"/>
                    <a:gd name="connsiteY12" fmla="*/ 1197711 h 1291405"/>
                    <a:gd name="connsiteX13" fmla="*/ 1357516 w 1867418"/>
                    <a:gd name="connsiteY13" fmla="*/ 1274929 h 1291405"/>
                    <a:gd name="connsiteX14" fmla="*/ 1135855 w 1867418"/>
                    <a:gd name="connsiteY14" fmla="*/ 1242042 h 1291405"/>
                    <a:gd name="connsiteX15" fmla="*/ 930639 w 1867418"/>
                    <a:gd name="connsiteY15" fmla="*/ 1277670 h 1291405"/>
                    <a:gd name="connsiteX16" fmla="*/ 874968 w 1867418"/>
                    <a:gd name="connsiteY16" fmla="*/ 971625 h 1291405"/>
                    <a:gd name="connsiteX17" fmla="*/ 884395 w 1867418"/>
                    <a:gd name="connsiteY17" fmla="*/ 876282 h 1291405"/>
                    <a:gd name="connsiteX18" fmla="*/ 901362 w 1867418"/>
                    <a:gd name="connsiteY18" fmla="*/ 783528 h 1291405"/>
                    <a:gd name="connsiteX19" fmla="*/ 797406 w 1867418"/>
                    <a:gd name="connsiteY19" fmla="*/ 715239 h 1291405"/>
                    <a:gd name="connsiteX20" fmla="*/ 480535 w 1867418"/>
                    <a:gd name="connsiteY20" fmla="*/ 693402 h 1291405"/>
                    <a:gd name="connsiteX21" fmla="*/ 213248 w 1867418"/>
                    <a:gd name="connsiteY21" fmla="*/ 662764 h 1291405"/>
                    <a:gd name="connsiteX22" fmla="*/ 15715 w 1867418"/>
                    <a:gd name="connsiteY22" fmla="*/ 601962 h 1291405"/>
                    <a:gd name="connsiteX23" fmla="*/ 37624 w 1867418"/>
                    <a:gd name="connsiteY23" fmla="*/ 252460 h 1291405"/>
                    <a:gd name="connsiteX24" fmla="*/ 475 w 1867418"/>
                    <a:gd name="connsiteY24" fmla="*/ 76182 h 1291405"/>
                    <a:gd name="connsiteX25" fmla="*/ 69055 w 1867418"/>
                    <a:gd name="connsiteY25" fmla="*/ 15222 h 1291405"/>
                    <a:gd name="connsiteX0" fmla="*/ 68921 w 1867284"/>
                    <a:gd name="connsiteY0" fmla="*/ 15222 h 1291405"/>
                    <a:gd name="connsiteX1" fmla="*/ 330177 w 1867284"/>
                    <a:gd name="connsiteY1" fmla="*/ 10589 h 1291405"/>
                    <a:gd name="connsiteX2" fmla="*/ 645503 w 1867284"/>
                    <a:gd name="connsiteY2" fmla="*/ 6330 h 1291405"/>
                    <a:gd name="connsiteX3" fmla="*/ 996384 w 1867284"/>
                    <a:gd name="connsiteY3" fmla="*/ 105390 h 1291405"/>
                    <a:gd name="connsiteX4" fmla="*/ 1225345 w 1867284"/>
                    <a:gd name="connsiteY4" fmla="*/ 206244 h 1291405"/>
                    <a:gd name="connsiteX5" fmla="*/ 1669121 w 1867284"/>
                    <a:gd name="connsiteY5" fmla="*/ 380982 h 1291405"/>
                    <a:gd name="connsiteX6" fmla="*/ 1852001 w 1867284"/>
                    <a:gd name="connsiteY6" fmla="*/ 464802 h 1291405"/>
                    <a:gd name="connsiteX7" fmla="*/ 1829141 w 1867284"/>
                    <a:gd name="connsiteY7" fmla="*/ 601962 h 1291405"/>
                    <a:gd name="connsiteX8" fmla="*/ 1606529 w 1867284"/>
                    <a:gd name="connsiteY8" fmla="*/ 599404 h 1291405"/>
                    <a:gd name="connsiteX9" fmla="*/ 1421447 w 1867284"/>
                    <a:gd name="connsiteY9" fmla="*/ 789160 h 1291405"/>
                    <a:gd name="connsiteX10" fmla="*/ 1600541 w 1867284"/>
                    <a:gd name="connsiteY10" fmla="*/ 914382 h 1291405"/>
                    <a:gd name="connsiteX11" fmla="*/ 1709534 w 1867284"/>
                    <a:gd name="connsiteY11" fmla="*/ 974449 h 1291405"/>
                    <a:gd name="connsiteX12" fmla="*/ 1637485 w 1867284"/>
                    <a:gd name="connsiteY12" fmla="*/ 1197711 h 1291405"/>
                    <a:gd name="connsiteX13" fmla="*/ 1357382 w 1867284"/>
                    <a:gd name="connsiteY13" fmla="*/ 1274929 h 1291405"/>
                    <a:gd name="connsiteX14" fmla="*/ 1135721 w 1867284"/>
                    <a:gd name="connsiteY14" fmla="*/ 1242042 h 1291405"/>
                    <a:gd name="connsiteX15" fmla="*/ 930505 w 1867284"/>
                    <a:gd name="connsiteY15" fmla="*/ 1277670 h 1291405"/>
                    <a:gd name="connsiteX16" fmla="*/ 874834 w 1867284"/>
                    <a:gd name="connsiteY16" fmla="*/ 971625 h 1291405"/>
                    <a:gd name="connsiteX17" fmla="*/ 884261 w 1867284"/>
                    <a:gd name="connsiteY17" fmla="*/ 876282 h 1291405"/>
                    <a:gd name="connsiteX18" fmla="*/ 901228 w 1867284"/>
                    <a:gd name="connsiteY18" fmla="*/ 783528 h 1291405"/>
                    <a:gd name="connsiteX19" fmla="*/ 797272 w 1867284"/>
                    <a:gd name="connsiteY19" fmla="*/ 715239 h 1291405"/>
                    <a:gd name="connsiteX20" fmla="*/ 480401 w 1867284"/>
                    <a:gd name="connsiteY20" fmla="*/ 693402 h 1291405"/>
                    <a:gd name="connsiteX21" fmla="*/ 213114 w 1867284"/>
                    <a:gd name="connsiteY21" fmla="*/ 662764 h 1291405"/>
                    <a:gd name="connsiteX22" fmla="*/ 15581 w 1867284"/>
                    <a:gd name="connsiteY22" fmla="*/ 601962 h 1291405"/>
                    <a:gd name="connsiteX23" fmla="*/ 37490 w 1867284"/>
                    <a:gd name="connsiteY23" fmla="*/ 252460 h 1291405"/>
                    <a:gd name="connsiteX24" fmla="*/ 341 w 1867284"/>
                    <a:gd name="connsiteY24" fmla="*/ 76182 h 1291405"/>
                    <a:gd name="connsiteX25" fmla="*/ 68921 w 1867284"/>
                    <a:gd name="connsiteY25" fmla="*/ 15222 h 1291405"/>
                    <a:gd name="connsiteX0" fmla="*/ 62095 w 1860458"/>
                    <a:gd name="connsiteY0" fmla="*/ 15222 h 1291405"/>
                    <a:gd name="connsiteX1" fmla="*/ 323351 w 1860458"/>
                    <a:gd name="connsiteY1" fmla="*/ 10589 h 1291405"/>
                    <a:gd name="connsiteX2" fmla="*/ 638677 w 1860458"/>
                    <a:gd name="connsiteY2" fmla="*/ 6330 h 1291405"/>
                    <a:gd name="connsiteX3" fmla="*/ 989558 w 1860458"/>
                    <a:gd name="connsiteY3" fmla="*/ 105390 h 1291405"/>
                    <a:gd name="connsiteX4" fmla="*/ 1218519 w 1860458"/>
                    <a:gd name="connsiteY4" fmla="*/ 206244 h 1291405"/>
                    <a:gd name="connsiteX5" fmla="*/ 1662295 w 1860458"/>
                    <a:gd name="connsiteY5" fmla="*/ 380982 h 1291405"/>
                    <a:gd name="connsiteX6" fmla="*/ 1845175 w 1860458"/>
                    <a:gd name="connsiteY6" fmla="*/ 464802 h 1291405"/>
                    <a:gd name="connsiteX7" fmla="*/ 1822315 w 1860458"/>
                    <a:gd name="connsiteY7" fmla="*/ 601962 h 1291405"/>
                    <a:gd name="connsiteX8" fmla="*/ 1599703 w 1860458"/>
                    <a:gd name="connsiteY8" fmla="*/ 599404 h 1291405"/>
                    <a:gd name="connsiteX9" fmla="*/ 1414621 w 1860458"/>
                    <a:gd name="connsiteY9" fmla="*/ 789160 h 1291405"/>
                    <a:gd name="connsiteX10" fmla="*/ 1593715 w 1860458"/>
                    <a:gd name="connsiteY10" fmla="*/ 914382 h 1291405"/>
                    <a:gd name="connsiteX11" fmla="*/ 1702708 w 1860458"/>
                    <a:gd name="connsiteY11" fmla="*/ 974449 h 1291405"/>
                    <a:gd name="connsiteX12" fmla="*/ 1630659 w 1860458"/>
                    <a:gd name="connsiteY12" fmla="*/ 1197711 h 1291405"/>
                    <a:gd name="connsiteX13" fmla="*/ 1350556 w 1860458"/>
                    <a:gd name="connsiteY13" fmla="*/ 1274929 h 1291405"/>
                    <a:gd name="connsiteX14" fmla="*/ 1128895 w 1860458"/>
                    <a:gd name="connsiteY14" fmla="*/ 1242042 h 1291405"/>
                    <a:gd name="connsiteX15" fmla="*/ 923679 w 1860458"/>
                    <a:gd name="connsiteY15" fmla="*/ 1277670 h 1291405"/>
                    <a:gd name="connsiteX16" fmla="*/ 868008 w 1860458"/>
                    <a:gd name="connsiteY16" fmla="*/ 971625 h 1291405"/>
                    <a:gd name="connsiteX17" fmla="*/ 877435 w 1860458"/>
                    <a:gd name="connsiteY17" fmla="*/ 876282 h 1291405"/>
                    <a:gd name="connsiteX18" fmla="*/ 894402 w 1860458"/>
                    <a:gd name="connsiteY18" fmla="*/ 783528 h 1291405"/>
                    <a:gd name="connsiteX19" fmla="*/ 790446 w 1860458"/>
                    <a:gd name="connsiteY19" fmla="*/ 715239 h 1291405"/>
                    <a:gd name="connsiteX20" fmla="*/ 473575 w 1860458"/>
                    <a:gd name="connsiteY20" fmla="*/ 693402 h 1291405"/>
                    <a:gd name="connsiteX21" fmla="*/ 206288 w 1860458"/>
                    <a:gd name="connsiteY21" fmla="*/ 662764 h 1291405"/>
                    <a:gd name="connsiteX22" fmla="*/ 8755 w 1860458"/>
                    <a:gd name="connsiteY22" fmla="*/ 601962 h 1291405"/>
                    <a:gd name="connsiteX23" fmla="*/ 30664 w 1860458"/>
                    <a:gd name="connsiteY23" fmla="*/ 252460 h 1291405"/>
                    <a:gd name="connsiteX24" fmla="*/ 55996 w 1860458"/>
                    <a:gd name="connsiteY24" fmla="*/ 80500 h 1291405"/>
                    <a:gd name="connsiteX25" fmla="*/ 62095 w 1860458"/>
                    <a:gd name="connsiteY25" fmla="*/ 15222 h 129140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67619 w 1855210"/>
                    <a:gd name="connsiteY0" fmla="*/ 10774 h 1291275"/>
                    <a:gd name="connsiteX1" fmla="*/ 318103 w 1855210"/>
                    <a:gd name="connsiteY1" fmla="*/ 10459 h 1291275"/>
                    <a:gd name="connsiteX2" fmla="*/ 633429 w 1855210"/>
                    <a:gd name="connsiteY2" fmla="*/ 6200 h 1291275"/>
                    <a:gd name="connsiteX3" fmla="*/ 984310 w 1855210"/>
                    <a:gd name="connsiteY3" fmla="*/ 105260 h 1291275"/>
                    <a:gd name="connsiteX4" fmla="*/ 1213271 w 1855210"/>
                    <a:gd name="connsiteY4" fmla="*/ 206114 h 1291275"/>
                    <a:gd name="connsiteX5" fmla="*/ 1657047 w 1855210"/>
                    <a:gd name="connsiteY5" fmla="*/ 380852 h 1291275"/>
                    <a:gd name="connsiteX6" fmla="*/ 1839927 w 1855210"/>
                    <a:gd name="connsiteY6" fmla="*/ 464672 h 1291275"/>
                    <a:gd name="connsiteX7" fmla="*/ 1817067 w 1855210"/>
                    <a:gd name="connsiteY7" fmla="*/ 601832 h 1291275"/>
                    <a:gd name="connsiteX8" fmla="*/ 1594455 w 1855210"/>
                    <a:gd name="connsiteY8" fmla="*/ 599274 h 1291275"/>
                    <a:gd name="connsiteX9" fmla="*/ 1409373 w 1855210"/>
                    <a:gd name="connsiteY9" fmla="*/ 789030 h 1291275"/>
                    <a:gd name="connsiteX10" fmla="*/ 1588467 w 1855210"/>
                    <a:gd name="connsiteY10" fmla="*/ 914252 h 1291275"/>
                    <a:gd name="connsiteX11" fmla="*/ 1697460 w 1855210"/>
                    <a:gd name="connsiteY11" fmla="*/ 974319 h 1291275"/>
                    <a:gd name="connsiteX12" fmla="*/ 1625411 w 1855210"/>
                    <a:gd name="connsiteY12" fmla="*/ 1197581 h 1291275"/>
                    <a:gd name="connsiteX13" fmla="*/ 1345308 w 1855210"/>
                    <a:gd name="connsiteY13" fmla="*/ 1274799 h 1291275"/>
                    <a:gd name="connsiteX14" fmla="*/ 1123647 w 1855210"/>
                    <a:gd name="connsiteY14" fmla="*/ 1241912 h 1291275"/>
                    <a:gd name="connsiteX15" fmla="*/ 918431 w 1855210"/>
                    <a:gd name="connsiteY15" fmla="*/ 1277540 h 1291275"/>
                    <a:gd name="connsiteX16" fmla="*/ 862760 w 1855210"/>
                    <a:gd name="connsiteY16" fmla="*/ 971495 h 1291275"/>
                    <a:gd name="connsiteX17" fmla="*/ 872187 w 1855210"/>
                    <a:gd name="connsiteY17" fmla="*/ 876152 h 1291275"/>
                    <a:gd name="connsiteX18" fmla="*/ 889154 w 1855210"/>
                    <a:gd name="connsiteY18" fmla="*/ 783398 h 1291275"/>
                    <a:gd name="connsiteX19" fmla="*/ 785198 w 1855210"/>
                    <a:gd name="connsiteY19" fmla="*/ 715109 h 1291275"/>
                    <a:gd name="connsiteX20" fmla="*/ 468327 w 1855210"/>
                    <a:gd name="connsiteY20" fmla="*/ 693272 h 1291275"/>
                    <a:gd name="connsiteX21" fmla="*/ 254903 w 1855210"/>
                    <a:gd name="connsiteY21" fmla="*/ 600011 h 1291275"/>
                    <a:gd name="connsiteX22" fmla="*/ 3507 w 1855210"/>
                    <a:gd name="connsiteY22" fmla="*/ 601832 h 1291275"/>
                    <a:gd name="connsiteX23" fmla="*/ 25416 w 1855210"/>
                    <a:gd name="connsiteY23" fmla="*/ 252330 h 1291275"/>
                    <a:gd name="connsiteX24" fmla="*/ 50748 w 1855210"/>
                    <a:gd name="connsiteY24" fmla="*/ 80370 h 1291275"/>
                    <a:gd name="connsiteX25" fmla="*/ 67619 w 1855210"/>
                    <a:gd name="connsiteY25" fmla="*/ 10774 h 1291275"/>
                    <a:gd name="connsiteX0" fmla="*/ 78995 w 1866586"/>
                    <a:gd name="connsiteY0" fmla="*/ 10774 h 1291275"/>
                    <a:gd name="connsiteX1" fmla="*/ 329479 w 1866586"/>
                    <a:gd name="connsiteY1" fmla="*/ 10459 h 1291275"/>
                    <a:gd name="connsiteX2" fmla="*/ 644805 w 1866586"/>
                    <a:gd name="connsiteY2" fmla="*/ 6200 h 1291275"/>
                    <a:gd name="connsiteX3" fmla="*/ 995686 w 1866586"/>
                    <a:gd name="connsiteY3" fmla="*/ 105260 h 1291275"/>
                    <a:gd name="connsiteX4" fmla="*/ 1224647 w 1866586"/>
                    <a:gd name="connsiteY4" fmla="*/ 206114 h 1291275"/>
                    <a:gd name="connsiteX5" fmla="*/ 1668423 w 1866586"/>
                    <a:gd name="connsiteY5" fmla="*/ 380852 h 1291275"/>
                    <a:gd name="connsiteX6" fmla="*/ 1851303 w 1866586"/>
                    <a:gd name="connsiteY6" fmla="*/ 464672 h 1291275"/>
                    <a:gd name="connsiteX7" fmla="*/ 1828443 w 1866586"/>
                    <a:gd name="connsiteY7" fmla="*/ 601832 h 1291275"/>
                    <a:gd name="connsiteX8" fmla="*/ 1605831 w 1866586"/>
                    <a:gd name="connsiteY8" fmla="*/ 599274 h 1291275"/>
                    <a:gd name="connsiteX9" fmla="*/ 1420749 w 1866586"/>
                    <a:gd name="connsiteY9" fmla="*/ 789030 h 1291275"/>
                    <a:gd name="connsiteX10" fmla="*/ 1599843 w 1866586"/>
                    <a:gd name="connsiteY10" fmla="*/ 914252 h 1291275"/>
                    <a:gd name="connsiteX11" fmla="*/ 1708836 w 1866586"/>
                    <a:gd name="connsiteY11" fmla="*/ 974319 h 1291275"/>
                    <a:gd name="connsiteX12" fmla="*/ 1636787 w 1866586"/>
                    <a:gd name="connsiteY12" fmla="*/ 1197581 h 1291275"/>
                    <a:gd name="connsiteX13" fmla="*/ 1356684 w 1866586"/>
                    <a:gd name="connsiteY13" fmla="*/ 1274799 h 1291275"/>
                    <a:gd name="connsiteX14" fmla="*/ 1135023 w 1866586"/>
                    <a:gd name="connsiteY14" fmla="*/ 1241912 h 1291275"/>
                    <a:gd name="connsiteX15" fmla="*/ 929807 w 1866586"/>
                    <a:gd name="connsiteY15" fmla="*/ 1277540 h 1291275"/>
                    <a:gd name="connsiteX16" fmla="*/ 874136 w 1866586"/>
                    <a:gd name="connsiteY16" fmla="*/ 971495 h 1291275"/>
                    <a:gd name="connsiteX17" fmla="*/ 883563 w 1866586"/>
                    <a:gd name="connsiteY17" fmla="*/ 876152 h 1291275"/>
                    <a:gd name="connsiteX18" fmla="*/ 900530 w 1866586"/>
                    <a:gd name="connsiteY18" fmla="*/ 783398 h 1291275"/>
                    <a:gd name="connsiteX19" fmla="*/ 796574 w 1866586"/>
                    <a:gd name="connsiteY19" fmla="*/ 715109 h 1291275"/>
                    <a:gd name="connsiteX20" fmla="*/ 479703 w 1866586"/>
                    <a:gd name="connsiteY20" fmla="*/ 693272 h 1291275"/>
                    <a:gd name="connsiteX21" fmla="*/ 266279 w 1866586"/>
                    <a:gd name="connsiteY21" fmla="*/ 600011 h 1291275"/>
                    <a:gd name="connsiteX22" fmla="*/ 14883 w 1866586"/>
                    <a:gd name="connsiteY22" fmla="*/ 601832 h 1291275"/>
                    <a:gd name="connsiteX23" fmla="*/ 26020 w 1866586"/>
                    <a:gd name="connsiteY23" fmla="*/ 260968 h 1291275"/>
                    <a:gd name="connsiteX24" fmla="*/ 62124 w 1866586"/>
                    <a:gd name="connsiteY24" fmla="*/ 80370 h 1291275"/>
                    <a:gd name="connsiteX25" fmla="*/ 78995 w 1866586"/>
                    <a:gd name="connsiteY25" fmla="*/ 10774 h 1291275"/>
                    <a:gd name="connsiteX0" fmla="*/ 84341 w 1871932"/>
                    <a:gd name="connsiteY0" fmla="*/ 10774 h 1291275"/>
                    <a:gd name="connsiteX1" fmla="*/ 334825 w 1871932"/>
                    <a:gd name="connsiteY1" fmla="*/ 10459 h 1291275"/>
                    <a:gd name="connsiteX2" fmla="*/ 650151 w 1871932"/>
                    <a:gd name="connsiteY2" fmla="*/ 6200 h 1291275"/>
                    <a:gd name="connsiteX3" fmla="*/ 1001032 w 1871932"/>
                    <a:gd name="connsiteY3" fmla="*/ 105260 h 1291275"/>
                    <a:gd name="connsiteX4" fmla="*/ 1229993 w 1871932"/>
                    <a:gd name="connsiteY4" fmla="*/ 206114 h 1291275"/>
                    <a:gd name="connsiteX5" fmla="*/ 1673769 w 1871932"/>
                    <a:gd name="connsiteY5" fmla="*/ 380852 h 1291275"/>
                    <a:gd name="connsiteX6" fmla="*/ 1856649 w 1871932"/>
                    <a:gd name="connsiteY6" fmla="*/ 464672 h 1291275"/>
                    <a:gd name="connsiteX7" fmla="*/ 1833789 w 1871932"/>
                    <a:gd name="connsiteY7" fmla="*/ 601832 h 1291275"/>
                    <a:gd name="connsiteX8" fmla="*/ 1611177 w 1871932"/>
                    <a:gd name="connsiteY8" fmla="*/ 599274 h 1291275"/>
                    <a:gd name="connsiteX9" fmla="*/ 1426095 w 1871932"/>
                    <a:gd name="connsiteY9" fmla="*/ 789030 h 1291275"/>
                    <a:gd name="connsiteX10" fmla="*/ 1605189 w 1871932"/>
                    <a:gd name="connsiteY10" fmla="*/ 914252 h 1291275"/>
                    <a:gd name="connsiteX11" fmla="*/ 1714182 w 1871932"/>
                    <a:gd name="connsiteY11" fmla="*/ 974319 h 1291275"/>
                    <a:gd name="connsiteX12" fmla="*/ 1642133 w 1871932"/>
                    <a:gd name="connsiteY12" fmla="*/ 1197581 h 1291275"/>
                    <a:gd name="connsiteX13" fmla="*/ 1362030 w 1871932"/>
                    <a:gd name="connsiteY13" fmla="*/ 1274799 h 1291275"/>
                    <a:gd name="connsiteX14" fmla="*/ 1140369 w 1871932"/>
                    <a:gd name="connsiteY14" fmla="*/ 1241912 h 1291275"/>
                    <a:gd name="connsiteX15" fmla="*/ 935153 w 1871932"/>
                    <a:gd name="connsiteY15" fmla="*/ 1277540 h 1291275"/>
                    <a:gd name="connsiteX16" fmla="*/ 879482 w 1871932"/>
                    <a:gd name="connsiteY16" fmla="*/ 971495 h 1291275"/>
                    <a:gd name="connsiteX17" fmla="*/ 888909 w 1871932"/>
                    <a:gd name="connsiteY17" fmla="*/ 876152 h 1291275"/>
                    <a:gd name="connsiteX18" fmla="*/ 905876 w 1871932"/>
                    <a:gd name="connsiteY18" fmla="*/ 783398 h 1291275"/>
                    <a:gd name="connsiteX19" fmla="*/ 801920 w 1871932"/>
                    <a:gd name="connsiteY19" fmla="*/ 715109 h 1291275"/>
                    <a:gd name="connsiteX20" fmla="*/ 485049 w 1871932"/>
                    <a:gd name="connsiteY20" fmla="*/ 693272 h 1291275"/>
                    <a:gd name="connsiteX21" fmla="*/ 271625 w 1871932"/>
                    <a:gd name="connsiteY21" fmla="*/ 600011 h 1291275"/>
                    <a:gd name="connsiteX22" fmla="*/ 20229 w 1871932"/>
                    <a:gd name="connsiteY22" fmla="*/ 601832 h 1291275"/>
                    <a:gd name="connsiteX23" fmla="*/ 31366 w 1871932"/>
                    <a:gd name="connsiteY23" fmla="*/ 260968 h 1291275"/>
                    <a:gd name="connsiteX24" fmla="*/ 67470 w 1871932"/>
                    <a:gd name="connsiteY24" fmla="*/ 80370 h 1291275"/>
                    <a:gd name="connsiteX25" fmla="*/ 84341 w 1871932"/>
                    <a:gd name="connsiteY25"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16505 w 1868208"/>
                    <a:gd name="connsiteY22" fmla="*/ 601832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163"/>
                    <a:gd name="connsiteX1" fmla="*/ 331101 w 1868208"/>
                    <a:gd name="connsiteY1" fmla="*/ 10459 h 1275163"/>
                    <a:gd name="connsiteX2" fmla="*/ 646427 w 1868208"/>
                    <a:gd name="connsiteY2" fmla="*/ 6200 h 1275163"/>
                    <a:gd name="connsiteX3" fmla="*/ 997308 w 1868208"/>
                    <a:gd name="connsiteY3" fmla="*/ 105260 h 1275163"/>
                    <a:gd name="connsiteX4" fmla="*/ 1226269 w 1868208"/>
                    <a:gd name="connsiteY4" fmla="*/ 206114 h 1275163"/>
                    <a:gd name="connsiteX5" fmla="*/ 1670045 w 1868208"/>
                    <a:gd name="connsiteY5" fmla="*/ 380852 h 1275163"/>
                    <a:gd name="connsiteX6" fmla="*/ 1852925 w 1868208"/>
                    <a:gd name="connsiteY6" fmla="*/ 464672 h 1275163"/>
                    <a:gd name="connsiteX7" fmla="*/ 1830065 w 1868208"/>
                    <a:gd name="connsiteY7" fmla="*/ 601832 h 1275163"/>
                    <a:gd name="connsiteX8" fmla="*/ 1607453 w 1868208"/>
                    <a:gd name="connsiteY8" fmla="*/ 599274 h 1275163"/>
                    <a:gd name="connsiteX9" fmla="*/ 1422371 w 1868208"/>
                    <a:gd name="connsiteY9" fmla="*/ 789030 h 1275163"/>
                    <a:gd name="connsiteX10" fmla="*/ 1601465 w 1868208"/>
                    <a:gd name="connsiteY10" fmla="*/ 914252 h 1275163"/>
                    <a:gd name="connsiteX11" fmla="*/ 1710458 w 1868208"/>
                    <a:gd name="connsiteY11" fmla="*/ 974319 h 1275163"/>
                    <a:gd name="connsiteX12" fmla="*/ 1638409 w 1868208"/>
                    <a:gd name="connsiteY12" fmla="*/ 1197581 h 1275163"/>
                    <a:gd name="connsiteX13" fmla="*/ 1358306 w 1868208"/>
                    <a:gd name="connsiteY13" fmla="*/ 1274799 h 1275163"/>
                    <a:gd name="connsiteX14" fmla="*/ 1102172 w 1868208"/>
                    <a:gd name="connsiteY14" fmla="*/ 1172810 h 1275163"/>
                    <a:gd name="connsiteX15" fmla="*/ 914193 w 1868208"/>
                    <a:gd name="connsiteY15" fmla="*/ 1245148 h 1275163"/>
                    <a:gd name="connsiteX16" fmla="*/ 852059 w 1868208"/>
                    <a:gd name="connsiteY16" fmla="*/ 971495 h 1275163"/>
                    <a:gd name="connsiteX17" fmla="*/ 861485 w 1868208"/>
                    <a:gd name="connsiteY17" fmla="*/ 871834 h 1275163"/>
                    <a:gd name="connsiteX18" fmla="*/ 899996 w 1868208"/>
                    <a:gd name="connsiteY18" fmla="*/ 742368 h 1275163"/>
                    <a:gd name="connsiteX19" fmla="*/ 798196 w 1868208"/>
                    <a:gd name="connsiteY19" fmla="*/ 715109 h 1275163"/>
                    <a:gd name="connsiteX20" fmla="*/ 533034 w 1868208"/>
                    <a:gd name="connsiteY20" fmla="*/ 695431 h 1275163"/>
                    <a:gd name="connsiteX21" fmla="*/ 267901 w 1868208"/>
                    <a:gd name="connsiteY21" fmla="*/ 600011 h 1275163"/>
                    <a:gd name="connsiteX22" fmla="*/ 40205 w 1868208"/>
                    <a:gd name="connsiteY22" fmla="*/ 625587 h 1275163"/>
                    <a:gd name="connsiteX23" fmla="*/ 56923 w 1868208"/>
                    <a:gd name="connsiteY23" fmla="*/ 491765 h 1275163"/>
                    <a:gd name="connsiteX24" fmla="*/ 27642 w 1868208"/>
                    <a:gd name="connsiteY24" fmla="*/ 260968 h 1275163"/>
                    <a:gd name="connsiteX25" fmla="*/ 63746 w 1868208"/>
                    <a:gd name="connsiteY25" fmla="*/ 80370 h 1275163"/>
                    <a:gd name="connsiteX26" fmla="*/ 80617 w 1868208"/>
                    <a:gd name="connsiteY26" fmla="*/ 10774 h 1275163"/>
                    <a:gd name="connsiteX0" fmla="*/ 80617 w 1868208"/>
                    <a:gd name="connsiteY0" fmla="*/ 10774 h 1290185"/>
                    <a:gd name="connsiteX1" fmla="*/ 331101 w 1868208"/>
                    <a:gd name="connsiteY1" fmla="*/ 10459 h 1290185"/>
                    <a:gd name="connsiteX2" fmla="*/ 646427 w 1868208"/>
                    <a:gd name="connsiteY2" fmla="*/ 6200 h 1290185"/>
                    <a:gd name="connsiteX3" fmla="*/ 997308 w 1868208"/>
                    <a:gd name="connsiteY3" fmla="*/ 105260 h 1290185"/>
                    <a:gd name="connsiteX4" fmla="*/ 1226269 w 1868208"/>
                    <a:gd name="connsiteY4" fmla="*/ 206114 h 1290185"/>
                    <a:gd name="connsiteX5" fmla="*/ 1670045 w 1868208"/>
                    <a:gd name="connsiteY5" fmla="*/ 380852 h 1290185"/>
                    <a:gd name="connsiteX6" fmla="*/ 1852925 w 1868208"/>
                    <a:gd name="connsiteY6" fmla="*/ 464672 h 1290185"/>
                    <a:gd name="connsiteX7" fmla="*/ 1830065 w 1868208"/>
                    <a:gd name="connsiteY7" fmla="*/ 601832 h 1290185"/>
                    <a:gd name="connsiteX8" fmla="*/ 1607453 w 1868208"/>
                    <a:gd name="connsiteY8" fmla="*/ 599274 h 1290185"/>
                    <a:gd name="connsiteX9" fmla="*/ 1422371 w 1868208"/>
                    <a:gd name="connsiteY9" fmla="*/ 789030 h 1290185"/>
                    <a:gd name="connsiteX10" fmla="*/ 1601465 w 1868208"/>
                    <a:gd name="connsiteY10" fmla="*/ 914252 h 1290185"/>
                    <a:gd name="connsiteX11" fmla="*/ 1710458 w 1868208"/>
                    <a:gd name="connsiteY11" fmla="*/ 974319 h 1290185"/>
                    <a:gd name="connsiteX12" fmla="*/ 1638409 w 1868208"/>
                    <a:gd name="connsiteY12" fmla="*/ 1197581 h 1290185"/>
                    <a:gd name="connsiteX13" fmla="*/ 1285052 w 1868208"/>
                    <a:gd name="connsiteY13" fmla="*/ 1289916 h 1290185"/>
                    <a:gd name="connsiteX14" fmla="*/ 1102172 w 1868208"/>
                    <a:gd name="connsiteY14" fmla="*/ 1172810 h 1290185"/>
                    <a:gd name="connsiteX15" fmla="*/ 914193 w 1868208"/>
                    <a:gd name="connsiteY15" fmla="*/ 1245148 h 1290185"/>
                    <a:gd name="connsiteX16" fmla="*/ 852059 w 1868208"/>
                    <a:gd name="connsiteY16" fmla="*/ 971495 h 1290185"/>
                    <a:gd name="connsiteX17" fmla="*/ 861485 w 1868208"/>
                    <a:gd name="connsiteY17" fmla="*/ 871834 h 1290185"/>
                    <a:gd name="connsiteX18" fmla="*/ 899996 w 1868208"/>
                    <a:gd name="connsiteY18" fmla="*/ 742368 h 1290185"/>
                    <a:gd name="connsiteX19" fmla="*/ 798196 w 1868208"/>
                    <a:gd name="connsiteY19" fmla="*/ 715109 h 1290185"/>
                    <a:gd name="connsiteX20" fmla="*/ 533034 w 1868208"/>
                    <a:gd name="connsiteY20" fmla="*/ 695431 h 1290185"/>
                    <a:gd name="connsiteX21" fmla="*/ 267901 w 1868208"/>
                    <a:gd name="connsiteY21" fmla="*/ 600011 h 1290185"/>
                    <a:gd name="connsiteX22" fmla="*/ 40205 w 1868208"/>
                    <a:gd name="connsiteY22" fmla="*/ 625587 h 1290185"/>
                    <a:gd name="connsiteX23" fmla="*/ 56923 w 1868208"/>
                    <a:gd name="connsiteY23" fmla="*/ 491765 h 1290185"/>
                    <a:gd name="connsiteX24" fmla="*/ 27642 w 1868208"/>
                    <a:gd name="connsiteY24" fmla="*/ 260968 h 1290185"/>
                    <a:gd name="connsiteX25" fmla="*/ 63746 w 1868208"/>
                    <a:gd name="connsiteY25" fmla="*/ 80370 h 1290185"/>
                    <a:gd name="connsiteX26" fmla="*/ 80617 w 1868208"/>
                    <a:gd name="connsiteY26" fmla="*/ 10774 h 1290185"/>
                    <a:gd name="connsiteX0" fmla="*/ 80617 w 1868208"/>
                    <a:gd name="connsiteY0" fmla="*/ 10774 h 1311250"/>
                    <a:gd name="connsiteX1" fmla="*/ 331101 w 1868208"/>
                    <a:gd name="connsiteY1" fmla="*/ 10459 h 1311250"/>
                    <a:gd name="connsiteX2" fmla="*/ 646427 w 1868208"/>
                    <a:gd name="connsiteY2" fmla="*/ 6200 h 1311250"/>
                    <a:gd name="connsiteX3" fmla="*/ 997308 w 1868208"/>
                    <a:gd name="connsiteY3" fmla="*/ 105260 h 1311250"/>
                    <a:gd name="connsiteX4" fmla="*/ 1226269 w 1868208"/>
                    <a:gd name="connsiteY4" fmla="*/ 206114 h 1311250"/>
                    <a:gd name="connsiteX5" fmla="*/ 1670045 w 1868208"/>
                    <a:gd name="connsiteY5" fmla="*/ 380852 h 1311250"/>
                    <a:gd name="connsiteX6" fmla="*/ 1852925 w 1868208"/>
                    <a:gd name="connsiteY6" fmla="*/ 464672 h 1311250"/>
                    <a:gd name="connsiteX7" fmla="*/ 1830065 w 1868208"/>
                    <a:gd name="connsiteY7" fmla="*/ 601832 h 1311250"/>
                    <a:gd name="connsiteX8" fmla="*/ 1607453 w 1868208"/>
                    <a:gd name="connsiteY8" fmla="*/ 599274 h 1311250"/>
                    <a:gd name="connsiteX9" fmla="*/ 1422371 w 1868208"/>
                    <a:gd name="connsiteY9" fmla="*/ 789030 h 1311250"/>
                    <a:gd name="connsiteX10" fmla="*/ 1601465 w 1868208"/>
                    <a:gd name="connsiteY10" fmla="*/ 914252 h 1311250"/>
                    <a:gd name="connsiteX11" fmla="*/ 1710458 w 1868208"/>
                    <a:gd name="connsiteY11" fmla="*/ 974319 h 1311250"/>
                    <a:gd name="connsiteX12" fmla="*/ 1638409 w 1868208"/>
                    <a:gd name="connsiteY12" fmla="*/ 1197581 h 1311250"/>
                    <a:gd name="connsiteX13" fmla="*/ 1285052 w 1868208"/>
                    <a:gd name="connsiteY13" fmla="*/ 1289916 h 1311250"/>
                    <a:gd name="connsiteX14" fmla="*/ 1102172 w 1868208"/>
                    <a:gd name="connsiteY14" fmla="*/ 1172810 h 1311250"/>
                    <a:gd name="connsiteX15" fmla="*/ 914193 w 1868208"/>
                    <a:gd name="connsiteY15" fmla="*/ 1245148 h 1311250"/>
                    <a:gd name="connsiteX16" fmla="*/ 852059 w 1868208"/>
                    <a:gd name="connsiteY16" fmla="*/ 971495 h 1311250"/>
                    <a:gd name="connsiteX17" fmla="*/ 861485 w 1868208"/>
                    <a:gd name="connsiteY17" fmla="*/ 871834 h 1311250"/>
                    <a:gd name="connsiteX18" fmla="*/ 899996 w 1868208"/>
                    <a:gd name="connsiteY18" fmla="*/ 742368 h 1311250"/>
                    <a:gd name="connsiteX19" fmla="*/ 798196 w 1868208"/>
                    <a:gd name="connsiteY19" fmla="*/ 715109 h 1311250"/>
                    <a:gd name="connsiteX20" fmla="*/ 533034 w 1868208"/>
                    <a:gd name="connsiteY20" fmla="*/ 695431 h 1311250"/>
                    <a:gd name="connsiteX21" fmla="*/ 267901 w 1868208"/>
                    <a:gd name="connsiteY21" fmla="*/ 600011 h 1311250"/>
                    <a:gd name="connsiteX22" fmla="*/ 40205 w 1868208"/>
                    <a:gd name="connsiteY22" fmla="*/ 625587 h 1311250"/>
                    <a:gd name="connsiteX23" fmla="*/ 56923 w 1868208"/>
                    <a:gd name="connsiteY23" fmla="*/ 491765 h 1311250"/>
                    <a:gd name="connsiteX24" fmla="*/ 27642 w 1868208"/>
                    <a:gd name="connsiteY24" fmla="*/ 260968 h 1311250"/>
                    <a:gd name="connsiteX25" fmla="*/ 63746 w 1868208"/>
                    <a:gd name="connsiteY25" fmla="*/ 80370 h 1311250"/>
                    <a:gd name="connsiteX26" fmla="*/ 80617 w 1868208"/>
                    <a:gd name="connsiteY26" fmla="*/ 10774 h 1311250"/>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601465 w 1868208"/>
                    <a:gd name="connsiteY10" fmla="*/ 914252 h 1291214"/>
                    <a:gd name="connsiteX11" fmla="*/ 1710458 w 1868208"/>
                    <a:gd name="connsiteY11" fmla="*/ 974319 h 1291214"/>
                    <a:gd name="connsiteX12" fmla="*/ 1638409 w 1868208"/>
                    <a:gd name="connsiteY12" fmla="*/ 1197581 h 1291214"/>
                    <a:gd name="connsiteX13" fmla="*/ 1285052 w 1868208"/>
                    <a:gd name="connsiteY13" fmla="*/ 1289916 h 1291214"/>
                    <a:gd name="connsiteX14" fmla="*/ 1102172 w 1868208"/>
                    <a:gd name="connsiteY14" fmla="*/ 1172810 h 1291214"/>
                    <a:gd name="connsiteX15" fmla="*/ 914193 w 1868208"/>
                    <a:gd name="connsiteY15" fmla="*/ 1245148 h 1291214"/>
                    <a:gd name="connsiteX16" fmla="*/ 852059 w 1868208"/>
                    <a:gd name="connsiteY16" fmla="*/ 971495 h 1291214"/>
                    <a:gd name="connsiteX17" fmla="*/ 861485 w 1868208"/>
                    <a:gd name="connsiteY17" fmla="*/ 871834 h 1291214"/>
                    <a:gd name="connsiteX18" fmla="*/ 899996 w 1868208"/>
                    <a:gd name="connsiteY18" fmla="*/ 742368 h 1291214"/>
                    <a:gd name="connsiteX19" fmla="*/ 798196 w 1868208"/>
                    <a:gd name="connsiteY19" fmla="*/ 715109 h 1291214"/>
                    <a:gd name="connsiteX20" fmla="*/ 533034 w 1868208"/>
                    <a:gd name="connsiteY20" fmla="*/ 695431 h 1291214"/>
                    <a:gd name="connsiteX21" fmla="*/ 267901 w 1868208"/>
                    <a:gd name="connsiteY21" fmla="*/ 600011 h 1291214"/>
                    <a:gd name="connsiteX22" fmla="*/ 40205 w 1868208"/>
                    <a:gd name="connsiteY22" fmla="*/ 625587 h 1291214"/>
                    <a:gd name="connsiteX23" fmla="*/ 56923 w 1868208"/>
                    <a:gd name="connsiteY23" fmla="*/ 491765 h 1291214"/>
                    <a:gd name="connsiteX24" fmla="*/ 27642 w 1868208"/>
                    <a:gd name="connsiteY24" fmla="*/ 260968 h 1291214"/>
                    <a:gd name="connsiteX25" fmla="*/ 63746 w 1868208"/>
                    <a:gd name="connsiteY25" fmla="*/ 80370 h 1291214"/>
                    <a:gd name="connsiteX26" fmla="*/ 80617 w 1868208"/>
                    <a:gd name="connsiteY26"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21991 w 1868208"/>
                    <a:gd name="connsiteY10" fmla="*/ 873986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385744 w 1869742"/>
                    <a:gd name="connsiteY10" fmla="*/ 855973 h 1291214"/>
                    <a:gd name="connsiteX11" fmla="*/ 1521991 w 1869742"/>
                    <a:gd name="connsiteY11" fmla="*/ 873986 h 1291214"/>
                    <a:gd name="connsiteX12" fmla="*/ 1601465 w 1869742"/>
                    <a:gd name="connsiteY12" fmla="*/ 914252 h 1291214"/>
                    <a:gd name="connsiteX13" fmla="*/ 1710458 w 1869742"/>
                    <a:gd name="connsiteY13" fmla="*/ 974319 h 1291214"/>
                    <a:gd name="connsiteX14" fmla="*/ 1638409 w 1869742"/>
                    <a:gd name="connsiteY14" fmla="*/ 1197581 h 1291214"/>
                    <a:gd name="connsiteX15" fmla="*/ 1285052 w 1869742"/>
                    <a:gd name="connsiteY15" fmla="*/ 1289916 h 1291214"/>
                    <a:gd name="connsiteX16" fmla="*/ 1102172 w 1869742"/>
                    <a:gd name="connsiteY16" fmla="*/ 1172810 h 1291214"/>
                    <a:gd name="connsiteX17" fmla="*/ 914193 w 1869742"/>
                    <a:gd name="connsiteY17" fmla="*/ 1245148 h 1291214"/>
                    <a:gd name="connsiteX18" fmla="*/ 852059 w 1869742"/>
                    <a:gd name="connsiteY18" fmla="*/ 971495 h 1291214"/>
                    <a:gd name="connsiteX19" fmla="*/ 861485 w 1869742"/>
                    <a:gd name="connsiteY19" fmla="*/ 871834 h 1291214"/>
                    <a:gd name="connsiteX20" fmla="*/ 899996 w 1869742"/>
                    <a:gd name="connsiteY20" fmla="*/ 742368 h 1291214"/>
                    <a:gd name="connsiteX21" fmla="*/ 798196 w 1869742"/>
                    <a:gd name="connsiteY21" fmla="*/ 715109 h 1291214"/>
                    <a:gd name="connsiteX22" fmla="*/ 533034 w 1869742"/>
                    <a:gd name="connsiteY22" fmla="*/ 695431 h 1291214"/>
                    <a:gd name="connsiteX23" fmla="*/ 267901 w 1869742"/>
                    <a:gd name="connsiteY23" fmla="*/ 600011 h 1291214"/>
                    <a:gd name="connsiteX24" fmla="*/ 40205 w 1869742"/>
                    <a:gd name="connsiteY24" fmla="*/ 625587 h 1291214"/>
                    <a:gd name="connsiteX25" fmla="*/ 56923 w 1869742"/>
                    <a:gd name="connsiteY25" fmla="*/ 491765 h 1291214"/>
                    <a:gd name="connsiteX26" fmla="*/ 27642 w 1869742"/>
                    <a:gd name="connsiteY26" fmla="*/ 260968 h 1291214"/>
                    <a:gd name="connsiteX27" fmla="*/ 63746 w 1869742"/>
                    <a:gd name="connsiteY27" fmla="*/ 80370 h 1291214"/>
                    <a:gd name="connsiteX28" fmla="*/ 80617 w 1869742"/>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9742" h="1291214">
                      <a:moveTo>
                        <a:pt x="80617" y="10774"/>
                      </a:moveTo>
                      <a:cubicBezTo>
                        <a:pt x="144566" y="31514"/>
                        <a:pt x="236799" y="11221"/>
                        <a:pt x="331101" y="10459"/>
                      </a:cubicBezTo>
                      <a:cubicBezTo>
                        <a:pt x="425403" y="9697"/>
                        <a:pt x="535393" y="-9600"/>
                        <a:pt x="646427" y="6200"/>
                      </a:cubicBezTo>
                      <a:cubicBezTo>
                        <a:pt x="757461" y="22000"/>
                        <a:pt x="900668" y="71941"/>
                        <a:pt x="997308" y="105260"/>
                      </a:cubicBezTo>
                      <a:cubicBezTo>
                        <a:pt x="1093948" y="138579"/>
                        <a:pt x="1114146" y="160182"/>
                        <a:pt x="1226269" y="206114"/>
                      </a:cubicBezTo>
                      <a:cubicBezTo>
                        <a:pt x="1338392" y="252046"/>
                        <a:pt x="1565602" y="337759"/>
                        <a:pt x="1670045" y="380852"/>
                      </a:cubicBezTo>
                      <a:cubicBezTo>
                        <a:pt x="1774488" y="423945"/>
                        <a:pt x="1826255" y="427842"/>
                        <a:pt x="1852925" y="464672"/>
                      </a:cubicBezTo>
                      <a:cubicBezTo>
                        <a:pt x="1879595" y="501502"/>
                        <a:pt x="1876363" y="575799"/>
                        <a:pt x="1830065" y="601832"/>
                      </a:cubicBezTo>
                      <a:cubicBezTo>
                        <a:pt x="1783767" y="627865"/>
                        <a:pt x="1617144" y="550676"/>
                        <a:pt x="1575135" y="620869"/>
                      </a:cubicBezTo>
                      <a:cubicBezTo>
                        <a:pt x="1533126" y="691062"/>
                        <a:pt x="1443948" y="659405"/>
                        <a:pt x="1409955" y="686115"/>
                      </a:cubicBezTo>
                      <a:cubicBezTo>
                        <a:pt x="1375962" y="712825"/>
                        <a:pt x="1385982" y="750661"/>
                        <a:pt x="1422883" y="778971"/>
                      </a:cubicBezTo>
                      <a:cubicBezTo>
                        <a:pt x="1408076" y="807281"/>
                        <a:pt x="1369226" y="840137"/>
                        <a:pt x="1385744" y="855973"/>
                      </a:cubicBezTo>
                      <a:cubicBezTo>
                        <a:pt x="1402262" y="871809"/>
                        <a:pt x="1496450" y="930856"/>
                        <a:pt x="1521991" y="873986"/>
                      </a:cubicBezTo>
                      <a:cubicBezTo>
                        <a:pt x="1551840" y="894856"/>
                        <a:pt x="1570054" y="897530"/>
                        <a:pt x="1601465" y="914252"/>
                      </a:cubicBezTo>
                      <a:cubicBezTo>
                        <a:pt x="1632876" y="930974"/>
                        <a:pt x="1704301" y="927098"/>
                        <a:pt x="1710458" y="974319"/>
                      </a:cubicBezTo>
                      <a:cubicBezTo>
                        <a:pt x="1716615" y="1021541"/>
                        <a:pt x="1709310" y="1144982"/>
                        <a:pt x="1638409" y="1197581"/>
                      </a:cubicBezTo>
                      <a:cubicBezTo>
                        <a:pt x="1567508" y="1250180"/>
                        <a:pt x="1370116" y="1274610"/>
                        <a:pt x="1285052" y="1289916"/>
                      </a:cubicBezTo>
                      <a:cubicBezTo>
                        <a:pt x="1199988" y="1305222"/>
                        <a:pt x="1163982" y="1180271"/>
                        <a:pt x="1102172" y="1172810"/>
                      </a:cubicBezTo>
                      <a:cubicBezTo>
                        <a:pt x="1040362" y="1165349"/>
                        <a:pt x="955879" y="1278701"/>
                        <a:pt x="914193" y="1245148"/>
                      </a:cubicBezTo>
                      <a:cubicBezTo>
                        <a:pt x="872507" y="1211595"/>
                        <a:pt x="860844" y="1033714"/>
                        <a:pt x="852059" y="971495"/>
                      </a:cubicBezTo>
                      <a:cubicBezTo>
                        <a:pt x="843274" y="909276"/>
                        <a:pt x="853496" y="910022"/>
                        <a:pt x="861485" y="871834"/>
                      </a:cubicBezTo>
                      <a:cubicBezTo>
                        <a:pt x="869474" y="833646"/>
                        <a:pt x="910544" y="768489"/>
                        <a:pt x="899996" y="742368"/>
                      </a:cubicBezTo>
                      <a:cubicBezTo>
                        <a:pt x="889448" y="716247"/>
                        <a:pt x="859356" y="722932"/>
                        <a:pt x="798196" y="715109"/>
                      </a:cubicBezTo>
                      <a:cubicBezTo>
                        <a:pt x="737036" y="707286"/>
                        <a:pt x="574017" y="667107"/>
                        <a:pt x="533034" y="695431"/>
                      </a:cubicBezTo>
                      <a:cubicBezTo>
                        <a:pt x="492051" y="723755"/>
                        <a:pt x="350039" y="611652"/>
                        <a:pt x="267901" y="600011"/>
                      </a:cubicBezTo>
                      <a:cubicBezTo>
                        <a:pt x="185763" y="588370"/>
                        <a:pt x="75368" y="643628"/>
                        <a:pt x="40205" y="625587"/>
                      </a:cubicBezTo>
                      <a:cubicBezTo>
                        <a:pt x="5042" y="607546"/>
                        <a:pt x="55067" y="548576"/>
                        <a:pt x="56923" y="491765"/>
                      </a:cubicBezTo>
                      <a:cubicBezTo>
                        <a:pt x="-42482" y="445751"/>
                        <a:pt x="16092" y="337452"/>
                        <a:pt x="27642" y="260968"/>
                      </a:cubicBezTo>
                      <a:cubicBezTo>
                        <a:pt x="42338" y="177657"/>
                        <a:pt x="54917" y="122069"/>
                        <a:pt x="63746" y="80370"/>
                      </a:cubicBezTo>
                      <a:cubicBezTo>
                        <a:pt x="72575" y="38671"/>
                        <a:pt x="16668" y="-9966"/>
                        <a:pt x="80617" y="10774"/>
                      </a:cubicBezTo>
                      <a:close/>
                    </a:path>
                  </a:pathLst>
                </a:custGeom>
                <a:noFill/>
                <a:ln w="254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33" name="正方形/長方形 32"/>
              <p:cNvSpPr/>
              <p:nvPr/>
            </p:nvSpPr>
            <p:spPr>
              <a:xfrm>
                <a:off x="6206574" y="3326647"/>
                <a:ext cx="1145209" cy="190339"/>
              </a:xfrm>
              <a:prstGeom prst="rect">
                <a:avLst/>
              </a:prstGeom>
              <a:solidFill>
                <a:schemeClr val="bg1"/>
              </a:solidFill>
              <a:ln w="6350">
                <a:solidFill>
                  <a:schemeClr val="tx1"/>
                </a:solidFill>
              </a:ln>
            </p:spPr>
            <p:txBody>
              <a:bodyPr wrap="square" lIns="0" tIns="0" rIns="0" bIns="0" anchor="ctr" anchorCtr="0">
                <a:noAutofit/>
              </a:bodyPr>
              <a:lstStyle/>
              <a:p>
                <a:pPr marL="0" marR="0" lvl="0" indent="0" algn="ctr" defTabSz="914290" rtl="0" eaLnBrk="1" fontAlgn="auto" latinLnBrk="0" hangingPunct="1">
                  <a:lnSpc>
                    <a:spcPts val="1015"/>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道路の重点整備</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7701105" y="2089264"/>
                <a:ext cx="648000" cy="180000"/>
              </a:xfrm>
              <a:prstGeom prst="rect">
                <a:avLst/>
              </a:prstGeom>
              <a:solidFill>
                <a:schemeClr val="bg1"/>
              </a:solidFill>
              <a:ln w="6350">
                <a:solidFill>
                  <a:schemeClr val="tx1"/>
                </a:solidFill>
              </a:ln>
            </p:spPr>
            <p:txBody>
              <a:bodyPr wrap="square" lIns="0" tIns="0" rIns="0" bIns="0" anchor="ctr" anchorCtr="0">
                <a:noAutofit/>
              </a:bodyPr>
              <a:lstStyle/>
              <a:p>
                <a:pPr marL="0" marR="0" lvl="0" indent="0" algn="ctr" defTabSz="914290" rtl="0" eaLnBrk="1" fontAlgn="auto" latinLnBrk="0" hangingPunct="1">
                  <a:lnSpc>
                    <a:spcPts val="1015"/>
                  </a:lnSpc>
                  <a:spcBef>
                    <a:spcPts val="0"/>
                  </a:spcBef>
                  <a:spcAft>
                    <a:spcPts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重点除却</a:t>
                </a:r>
                <a:endParaRPr kumimoji="1" lang="en-US" altLang="ja-JP" sz="73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14" name="正方形/長方形 13"/>
            <p:cNvSpPr/>
            <p:nvPr/>
          </p:nvSpPr>
          <p:spPr>
            <a:xfrm>
              <a:off x="7166336" y="1108152"/>
              <a:ext cx="1013669" cy="262349"/>
            </a:xfrm>
            <a:prstGeom prst="rect">
              <a:avLst/>
            </a:prstGeom>
            <a:noFill/>
            <a:ln>
              <a:noFill/>
            </a:ln>
          </p:spPr>
          <p:txBody>
            <a:bodyPr wrap="square" lIns="33231" tIns="33231" rIns="33231" bIns="33231" anchor="ctr" anchorCtr="0">
              <a:noAutofit/>
            </a:bodyPr>
            <a:lstStyle/>
            <a:p>
              <a:pPr marL="0" marR="0" lvl="0" indent="0" algn="l" defTabSz="914290" rtl="0" eaLnBrk="1" fontAlgn="auto" latinLnBrk="0" hangingPunct="1">
                <a:lnSpc>
                  <a:spcPts val="1477"/>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■事業計画</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5" name="グループ化 14"/>
            <p:cNvGrpSpPr/>
            <p:nvPr/>
          </p:nvGrpSpPr>
          <p:grpSpPr>
            <a:xfrm>
              <a:off x="10912654" y="1096958"/>
              <a:ext cx="3030737" cy="2501171"/>
              <a:chOff x="15240857" y="3398540"/>
              <a:chExt cx="3030737" cy="2501171"/>
            </a:xfrm>
          </p:grpSpPr>
          <p:sp>
            <p:nvSpPr>
              <p:cNvPr id="29" name="正方形/長方形 28"/>
              <p:cNvSpPr/>
              <p:nvPr/>
            </p:nvSpPr>
            <p:spPr>
              <a:xfrm>
                <a:off x="15240857" y="339854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30" name="図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342247" y="3637018"/>
                <a:ext cx="2903636" cy="2232000"/>
              </a:xfrm>
              <a:prstGeom prst="rect">
                <a:avLst/>
              </a:prstGeom>
            </p:spPr>
          </p:pic>
        </p:grpSp>
        <p:sp>
          <p:nvSpPr>
            <p:cNvPr id="16" name="フリーフォーム 15"/>
            <p:cNvSpPr/>
            <p:nvPr/>
          </p:nvSpPr>
          <p:spPr>
            <a:xfrm>
              <a:off x="11332361" y="1849273"/>
              <a:ext cx="1295400" cy="592080"/>
            </a:xfrm>
            <a:custGeom>
              <a:avLst/>
              <a:gdLst>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43000 w 1295400"/>
                <a:gd name="connsiteY4" fmla="*/ 19050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3969 w 1295400"/>
                <a:gd name="connsiteY5" fmla="*/ 208756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932"/>
                <a:gd name="connsiteX1" fmla="*/ 285750 w 1295400"/>
                <a:gd name="connsiteY1" fmla="*/ 50800 h 590932"/>
                <a:gd name="connsiteX2" fmla="*/ 647700 w 1295400"/>
                <a:gd name="connsiteY2" fmla="*/ 25400 h 590932"/>
                <a:gd name="connsiteX3" fmla="*/ 958850 w 1295400"/>
                <a:gd name="connsiteY3" fmla="*/ 0 h 590932"/>
                <a:gd name="connsiteX4" fmla="*/ 1116806 w 1295400"/>
                <a:gd name="connsiteY4" fmla="*/ 64293 h 590932"/>
                <a:gd name="connsiteX5" fmla="*/ 1273969 w 1295400"/>
                <a:gd name="connsiteY5" fmla="*/ 208756 h 590932"/>
                <a:gd name="connsiteX6" fmla="*/ 1295400 w 1295400"/>
                <a:gd name="connsiteY6" fmla="*/ 463550 h 590932"/>
                <a:gd name="connsiteX7" fmla="*/ 1219200 w 1295400"/>
                <a:gd name="connsiteY7" fmla="*/ 590550 h 590932"/>
                <a:gd name="connsiteX8" fmla="*/ 876300 w 1295400"/>
                <a:gd name="connsiteY8" fmla="*/ 527050 h 590932"/>
                <a:gd name="connsiteX9" fmla="*/ 742950 w 1295400"/>
                <a:gd name="connsiteY9" fmla="*/ 590550 h 590932"/>
                <a:gd name="connsiteX10" fmla="*/ 552450 w 1295400"/>
                <a:gd name="connsiteY10" fmla="*/ 514350 h 590932"/>
                <a:gd name="connsiteX11" fmla="*/ 374650 w 1295400"/>
                <a:gd name="connsiteY11" fmla="*/ 431800 h 590932"/>
                <a:gd name="connsiteX12" fmla="*/ 88900 w 1295400"/>
                <a:gd name="connsiteY12" fmla="*/ 469900 h 590932"/>
                <a:gd name="connsiteX13" fmla="*/ 82550 w 1295400"/>
                <a:gd name="connsiteY13" fmla="*/ 342900 h 590932"/>
                <a:gd name="connsiteX14" fmla="*/ 76200 w 1295400"/>
                <a:gd name="connsiteY14" fmla="*/ 247650 h 590932"/>
                <a:gd name="connsiteX15" fmla="*/ 0 w 1295400"/>
                <a:gd name="connsiteY15" fmla="*/ 165100 h 590932"/>
                <a:gd name="connsiteX16" fmla="*/ 44450 w 1295400"/>
                <a:gd name="connsiteY16" fmla="*/ 88900 h 590932"/>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400" h="592080">
                  <a:moveTo>
                    <a:pt x="44450" y="88900"/>
                  </a:moveTo>
                  <a:lnTo>
                    <a:pt x="285750" y="50800"/>
                  </a:lnTo>
                  <a:lnTo>
                    <a:pt x="647700" y="25400"/>
                  </a:lnTo>
                  <a:lnTo>
                    <a:pt x="958850" y="0"/>
                  </a:lnTo>
                  <a:lnTo>
                    <a:pt x="1116806" y="64293"/>
                  </a:lnTo>
                  <a:lnTo>
                    <a:pt x="1273969" y="208756"/>
                  </a:lnTo>
                  <a:lnTo>
                    <a:pt x="1295400" y="463550"/>
                  </a:lnTo>
                  <a:cubicBezTo>
                    <a:pt x="1270000" y="505883"/>
                    <a:pt x="1311275" y="550599"/>
                    <a:pt x="1219200" y="590550"/>
                  </a:cubicBezTo>
                  <a:cubicBezTo>
                    <a:pt x="1090612" y="595577"/>
                    <a:pt x="1000125" y="507736"/>
                    <a:pt x="876300" y="527050"/>
                  </a:cubicBezTo>
                  <a:cubicBezTo>
                    <a:pt x="815182" y="538692"/>
                    <a:pt x="830262" y="602720"/>
                    <a:pt x="742950" y="590550"/>
                  </a:cubicBezTo>
                  <a:cubicBezTo>
                    <a:pt x="662781" y="596106"/>
                    <a:pt x="615950" y="539750"/>
                    <a:pt x="552450" y="514350"/>
                  </a:cubicBezTo>
                  <a:lnTo>
                    <a:pt x="374650" y="431800"/>
                  </a:lnTo>
                  <a:cubicBezTo>
                    <a:pt x="279400" y="444500"/>
                    <a:pt x="205581" y="483393"/>
                    <a:pt x="88900" y="469900"/>
                  </a:cubicBezTo>
                  <a:cubicBezTo>
                    <a:pt x="55827" y="415661"/>
                    <a:pt x="84667" y="385233"/>
                    <a:pt x="82550" y="342900"/>
                  </a:cubicBezTo>
                  <a:lnTo>
                    <a:pt x="76200" y="247650"/>
                  </a:lnTo>
                  <a:cubicBezTo>
                    <a:pt x="50800" y="220133"/>
                    <a:pt x="34925" y="249767"/>
                    <a:pt x="0" y="165100"/>
                  </a:cubicBezTo>
                  <a:cubicBezTo>
                    <a:pt x="2910" y="103982"/>
                    <a:pt x="29633" y="114300"/>
                    <a:pt x="44450" y="88900"/>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フリーフォーム 16"/>
            <p:cNvSpPr/>
            <p:nvPr/>
          </p:nvSpPr>
          <p:spPr>
            <a:xfrm>
              <a:off x="11400691" y="1484312"/>
              <a:ext cx="1441450" cy="505752"/>
            </a:xfrm>
            <a:custGeom>
              <a:avLst/>
              <a:gdLst>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70000 w 1441450"/>
                <a:gd name="connsiteY10" fmla="*/ 571500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62856 w 1441450"/>
                <a:gd name="connsiteY10" fmla="*/ 478631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28750 w 1441450"/>
                <a:gd name="connsiteY7" fmla="*/ 28575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18294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69850 w 1441450"/>
                <a:gd name="connsiteY19" fmla="*/ 6350 h 497681"/>
                <a:gd name="connsiteX0" fmla="*/ 7620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76200 w 1441450"/>
                <a:gd name="connsiteY19" fmla="*/ 6350 h 497681"/>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1450" h="505752">
                  <a:moveTo>
                    <a:pt x="76200" y="14421"/>
                  </a:moveTo>
                  <a:cubicBezTo>
                    <a:pt x="189442" y="-22621"/>
                    <a:pt x="220133" y="22888"/>
                    <a:pt x="292100" y="27121"/>
                  </a:cubicBezTo>
                  <a:lnTo>
                    <a:pt x="596900" y="14421"/>
                  </a:lnTo>
                  <a:lnTo>
                    <a:pt x="806450" y="8071"/>
                  </a:lnTo>
                  <a:lnTo>
                    <a:pt x="1060450" y="33471"/>
                  </a:lnTo>
                  <a:lnTo>
                    <a:pt x="1371600" y="154121"/>
                  </a:lnTo>
                  <a:lnTo>
                    <a:pt x="1441450" y="204921"/>
                  </a:lnTo>
                  <a:lnTo>
                    <a:pt x="1412081" y="274771"/>
                  </a:lnTo>
                  <a:lnTo>
                    <a:pt x="1346200" y="363671"/>
                  </a:lnTo>
                  <a:lnTo>
                    <a:pt x="1289050" y="481939"/>
                  </a:lnTo>
                  <a:cubicBezTo>
                    <a:pt x="1276350" y="489877"/>
                    <a:pt x="1289050" y="497814"/>
                    <a:pt x="1250950" y="505752"/>
                  </a:cubicBezTo>
                  <a:cubicBezTo>
                    <a:pt x="1182158" y="475325"/>
                    <a:pt x="1170517" y="432198"/>
                    <a:pt x="1130300" y="395421"/>
                  </a:cubicBezTo>
                  <a:lnTo>
                    <a:pt x="1016000" y="342240"/>
                  </a:lnTo>
                  <a:lnTo>
                    <a:pt x="781050" y="326365"/>
                  </a:lnTo>
                  <a:lnTo>
                    <a:pt x="469900" y="350971"/>
                  </a:lnTo>
                  <a:lnTo>
                    <a:pt x="228600" y="382721"/>
                  </a:lnTo>
                  <a:lnTo>
                    <a:pt x="152400" y="395421"/>
                  </a:lnTo>
                  <a:lnTo>
                    <a:pt x="19050" y="401771"/>
                  </a:lnTo>
                  <a:lnTo>
                    <a:pt x="0" y="306521"/>
                  </a:lnTo>
                  <a:cubicBezTo>
                    <a:pt x="25400" y="209154"/>
                    <a:pt x="15875" y="111788"/>
                    <a:pt x="76200" y="14421"/>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 name="フリーフォーム 17"/>
            <p:cNvSpPr/>
            <p:nvPr/>
          </p:nvSpPr>
          <p:spPr>
            <a:xfrm>
              <a:off x="12715738" y="1741101"/>
              <a:ext cx="1140367" cy="793749"/>
            </a:xfrm>
            <a:custGeom>
              <a:avLst/>
              <a:gdLst>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49250 w 1238250"/>
                <a:gd name="connsiteY28" fmla="*/ 3175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39725 w 1238250"/>
                <a:gd name="connsiteY28" fmla="*/ 2698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19100 w 1238250"/>
                <a:gd name="connsiteY14" fmla="*/ 626268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36550 w 1238250"/>
                <a:gd name="connsiteY15" fmla="*/ 679450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11138 w 1238250"/>
                <a:gd name="connsiteY16" fmla="*/ 67945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2540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24619 w 1219200"/>
                <a:gd name="connsiteY23" fmla="*/ 273843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0 w 1168400"/>
                <a:gd name="connsiteY21" fmla="*/ 374650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30956 w 1168400"/>
                <a:gd name="connsiteY21" fmla="*/ 377032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111250 w 1144588"/>
                <a:gd name="connsiteY5" fmla="*/ 419100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099344 w 1144588"/>
                <a:gd name="connsiteY5" fmla="*/ 411956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66700 w 1127919"/>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215900 w 1127919"/>
                <a:gd name="connsiteY0" fmla="*/ 0 h 719931"/>
                <a:gd name="connsiteX1" fmla="*/ 453232 w 1127919"/>
                <a:gd name="connsiteY1" fmla="*/ 90487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337344 w 1127919"/>
                <a:gd name="connsiteY0" fmla="*/ 0 h 660399"/>
                <a:gd name="connsiteX1" fmla="*/ 453232 w 1127919"/>
                <a:gd name="connsiteY1" fmla="*/ 30955 h 660399"/>
                <a:gd name="connsiteX2" fmla="*/ 565150 w 1127919"/>
                <a:gd name="connsiteY2" fmla="*/ 73818 h 660399"/>
                <a:gd name="connsiteX3" fmla="*/ 781050 w 1127919"/>
                <a:gd name="connsiteY3" fmla="*/ 156368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34244 w 1127919"/>
                <a:gd name="connsiteY4" fmla="*/ 306387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38125 w 1144588"/>
                <a:gd name="connsiteY15" fmla="*/ 598487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23838 w 1144588"/>
                <a:gd name="connsiteY15" fmla="*/ 619918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9924"/>
                <a:gd name="connsiteX1" fmla="*/ 453232 w 1144588"/>
                <a:gd name="connsiteY1" fmla="*/ 30955 h 669924"/>
                <a:gd name="connsiteX2" fmla="*/ 565150 w 1144588"/>
                <a:gd name="connsiteY2" fmla="*/ 73818 h 669924"/>
                <a:gd name="connsiteX3" fmla="*/ 762000 w 1144588"/>
                <a:gd name="connsiteY3" fmla="*/ 192087 h 669924"/>
                <a:gd name="connsiteX4" fmla="*/ 934244 w 1144588"/>
                <a:gd name="connsiteY4" fmla="*/ 306387 h 669924"/>
                <a:gd name="connsiteX5" fmla="*/ 1144588 w 1144588"/>
                <a:gd name="connsiteY5" fmla="*/ 380999 h 669924"/>
                <a:gd name="connsiteX6" fmla="*/ 1127919 w 1144588"/>
                <a:gd name="connsiteY6" fmla="*/ 457199 h 669924"/>
                <a:gd name="connsiteX7" fmla="*/ 1079500 w 1144588"/>
                <a:gd name="connsiteY7" fmla="*/ 531018 h 669924"/>
                <a:gd name="connsiteX8" fmla="*/ 819150 w 1144588"/>
                <a:gd name="connsiteY8" fmla="*/ 531018 h 669924"/>
                <a:gd name="connsiteX9" fmla="*/ 755650 w 1144588"/>
                <a:gd name="connsiteY9" fmla="*/ 569118 h 669924"/>
                <a:gd name="connsiteX10" fmla="*/ 688975 w 1144588"/>
                <a:gd name="connsiteY10" fmla="*/ 660399 h 669924"/>
                <a:gd name="connsiteX11" fmla="*/ 571500 w 1144588"/>
                <a:gd name="connsiteY11" fmla="*/ 625474 h 669924"/>
                <a:gd name="connsiteX12" fmla="*/ 461169 w 1144588"/>
                <a:gd name="connsiteY12" fmla="*/ 569912 h 669924"/>
                <a:gd name="connsiteX13" fmla="*/ 349250 w 1144588"/>
                <a:gd name="connsiteY13" fmla="*/ 566736 h 669924"/>
                <a:gd name="connsiteX14" fmla="*/ 336550 w 1144588"/>
                <a:gd name="connsiteY14" fmla="*/ 600868 h 669924"/>
                <a:gd name="connsiteX15" fmla="*/ 223838 w 1144588"/>
                <a:gd name="connsiteY15" fmla="*/ 619918 h 669924"/>
                <a:gd name="connsiteX16" fmla="*/ 153194 w 1144588"/>
                <a:gd name="connsiteY16" fmla="*/ 669924 h 669924"/>
                <a:gd name="connsiteX17" fmla="*/ 38100 w 1144588"/>
                <a:gd name="connsiteY17" fmla="*/ 607218 h 669924"/>
                <a:gd name="connsiteX18" fmla="*/ 0 w 1144588"/>
                <a:gd name="connsiteY18" fmla="*/ 581818 h 669924"/>
                <a:gd name="connsiteX19" fmla="*/ 31750 w 1144588"/>
                <a:gd name="connsiteY19" fmla="*/ 550068 h 669924"/>
                <a:gd name="connsiteX20" fmla="*/ 11113 w 1144588"/>
                <a:gd name="connsiteY20" fmla="*/ 428625 h 669924"/>
                <a:gd name="connsiteX21" fmla="*/ 30956 w 1144588"/>
                <a:gd name="connsiteY21" fmla="*/ 317500 h 669924"/>
                <a:gd name="connsiteX22" fmla="*/ 73819 w 1144588"/>
                <a:gd name="connsiteY22" fmla="*/ 214311 h 669924"/>
                <a:gd name="connsiteX23" fmla="*/ 127794 w 1144588"/>
                <a:gd name="connsiteY23" fmla="*/ 142874 h 669924"/>
                <a:gd name="connsiteX24" fmla="*/ 192881 w 1144588"/>
                <a:gd name="connsiteY24" fmla="*/ 64293 h 669924"/>
                <a:gd name="connsiteX25" fmla="*/ 292893 w 1144588"/>
                <a:gd name="connsiteY25" fmla="*/ 791 h 669924"/>
                <a:gd name="connsiteX0" fmla="*/ 337344 w 1144588"/>
                <a:gd name="connsiteY0" fmla="*/ 0 h 753268"/>
                <a:gd name="connsiteX1" fmla="*/ 453232 w 1144588"/>
                <a:gd name="connsiteY1" fmla="*/ 30955 h 753268"/>
                <a:gd name="connsiteX2" fmla="*/ 565150 w 1144588"/>
                <a:gd name="connsiteY2" fmla="*/ 73818 h 753268"/>
                <a:gd name="connsiteX3" fmla="*/ 762000 w 1144588"/>
                <a:gd name="connsiteY3" fmla="*/ 192087 h 753268"/>
                <a:gd name="connsiteX4" fmla="*/ 934244 w 1144588"/>
                <a:gd name="connsiteY4" fmla="*/ 306387 h 753268"/>
                <a:gd name="connsiteX5" fmla="*/ 1144588 w 1144588"/>
                <a:gd name="connsiteY5" fmla="*/ 380999 h 753268"/>
                <a:gd name="connsiteX6" fmla="*/ 1127919 w 1144588"/>
                <a:gd name="connsiteY6" fmla="*/ 457199 h 753268"/>
                <a:gd name="connsiteX7" fmla="*/ 1079500 w 1144588"/>
                <a:gd name="connsiteY7" fmla="*/ 531018 h 753268"/>
                <a:gd name="connsiteX8" fmla="*/ 819150 w 1144588"/>
                <a:gd name="connsiteY8" fmla="*/ 531018 h 753268"/>
                <a:gd name="connsiteX9" fmla="*/ 755650 w 1144588"/>
                <a:gd name="connsiteY9" fmla="*/ 569118 h 753268"/>
                <a:gd name="connsiteX10" fmla="*/ 688975 w 1144588"/>
                <a:gd name="connsiteY10" fmla="*/ 660399 h 753268"/>
                <a:gd name="connsiteX11" fmla="*/ 571500 w 1144588"/>
                <a:gd name="connsiteY11" fmla="*/ 625474 h 753268"/>
                <a:gd name="connsiteX12" fmla="*/ 461169 w 1144588"/>
                <a:gd name="connsiteY12" fmla="*/ 569912 h 753268"/>
                <a:gd name="connsiteX13" fmla="*/ 349250 w 1144588"/>
                <a:gd name="connsiteY13" fmla="*/ 566736 h 753268"/>
                <a:gd name="connsiteX14" fmla="*/ 336550 w 1144588"/>
                <a:gd name="connsiteY14" fmla="*/ 600868 h 753268"/>
                <a:gd name="connsiteX15" fmla="*/ 183356 w 1144588"/>
                <a:gd name="connsiteY15" fmla="*/ 753268 h 753268"/>
                <a:gd name="connsiteX16" fmla="*/ 153194 w 1144588"/>
                <a:gd name="connsiteY16" fmla="*/ 669924 h 753268"/>
                <a:gd name="connsiteX17" fmla="*/ 38100 w 1144588"/>
                <a:gd name="connsiteY17" fmla="*/ 607218 h 753268"/>
                <a:gd name="connsiteX18" fmla="*/ 0 w 1144588"/>
                <a:gd name="connsiteY18" fmla="*/ 581818 h 753268"/>
                <a:gd name="connsiteX19" fmla="*/ 31750 w 1144588"/>
                <a:gd name="connsiteY19" fmla="*/ 550068 h 753268"/>
                <a:gd name="connsiteX20" fmla="*/ 11113 w 1144588"/>
                <a:gd name="connsiteY20" fmla="*/ 428625 h 753268"/>
                <a:gd name="connsiteX21" fmla="*/ 30956 w 1144588"/>
                <a:gd name="connsiteY21" fmla="*/ 317500 h 753268"/>
                <a:gd name="connsiteX22" fmla="*/ 73819 w 1144588"/>
                <a:gd name="connsiteY22" fmla="*/ 214311 h 753268"/>
                <a:gd name="connsiteX23" fmla="*/ 127794 w 1144588"/>
                <a:gd name="connsiteY23" fmla="*/ 142874 h 753268"/>
                <a:gd name="connsiteX24" fmla="*/ 192881 w 1144588"/>
                <a:gd name="connsiteY24" fmla="*/ 64293 h 753268"/>
                <a:gd name="connsiteX25" fmla="*/ 292893 w 1144588"/>
                <a:gd name="connsiteY25" fmla="*/ 791 h 753268"/>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404719 w 1144588"/>
                <a:gd name="connsiteY14" fmla="*/ 664513 h 793749"/>
                <a:gd name="connsiteX15" fmla="*/ 317500 w 1144588"/>
                <a:gd name="connsiteY15" fmla="*/ 793749 h 793749"/>
                <a:gd name="connsiteX16" fmla="*/ 183356 w 1144588"/>
                <a:gd name="connsiteY16" fmla="*/ 753268 h 793749"/>
                <a:gd name="connsiteX17" fmla="*/ 153194 w 1144588"/>
                <a:gd name="connsiteY17" fmla="*/ 669924 h 793749"/>
                <a:gd name="connsiteX18" fmla="*/ 38100 w 1144588"/>
                <a:gd name="connsiteY18" fmla="*/ 607218 h 793749"/>
                <a:gd name="connsiteX19" fmla="*/ 0 w 1144588"/>
                <a:gd name="connsiteY19" fmla="*/ 581818 h 793749"/>
                <a:gd name="connsiteX20" fmla="*/ 31750 w 1144588"/>
                <a:gd name="connsiteY20" fmla="*/ 550068 h 793749"/>
                <a:gd name="connsiteX21" fmla="*/ 11113 w 1144588"/>
                <a:gd name="connsiteY21" fmla="*/ 428625 h 793749"/>
                <a:gd name="connsiteX22" fmla="*/ 30956 w 1144588"/>
                <a:gd name="connsiteY22" fmla="*/ 317500 h 793749"/>
                <a:gd name="connsiteX23" fmla="*/ 73819 w 1144588"/>
                <a:gd name="connsiteY23" fmla="*/ 214311 h 793749"/>
                <a:gd name="connsiteX24" fmla="*/ 127794 w 1144588"/>
                <a:gd name="connsiteY24" fmla="*/ 142874 h 793749"/>
                <a:gd name="connsiteX25" fmla="*/ 192881 w 1144588"/>
                <a:gd name="connsiteY25" fmla="*/ 64293 h 793749"/>
                <a:gd name="connsiteX26" fmla="*/ 292893 w 1144588"/>
                <a:gd name="connsiteY26"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29382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40367"/>
                <a:gd name="connsiteY0" fmla="*/ 0 h 793749"/>
                <a:gd name="connsiteX1" fmla="*/ 442119 w 1140367"/>
                <a:gd name="connsiteY1" fmla="*/ 30955 h 793749"/>
                <a:gd name="connsiteX2" fmla="*/ 554037 w 1140367"/>
                <a:gd name="connsiteY2" fmla="*/ 73818 h 793749"/>
                <a:gd name="connsiteX3" fmla="*/ 750887 w 1140367"/>
                <a:gd name="connsiteY3" fmla="*/ 192087 h 793749"/>
                <a:gd name="connsiteX4" fmla="*/ 923131 w 1140367"/>
                <a:gd name="connsiteY4" fmla="*/ 306387 h 793749"/>
                <a:gd name="connsiteX5" fmla="*/ 1133475 w 1140367"/>
                <a:gd name="connsiteY5" fmla="*/ 380999 h 793749"/>
                <a:gd name="connsiteX6" fmla="*/ 1116806 w 1140367"/>
                <a:gd name="connsiteY6" fmla="*/ 457199 h 793749"/>
                <a:gd name="connsiteX7" fmla="*/ 1068387 w 1140367"/>
                <a:gd name="connsiteY7" fmla="*/ 531018 h 793749"/>
                <a:gd name="connsiteX8" fmla="*/ 808037 w 1140367"/>
                <a:gd name="connsiteY8" fmla="*/ 531018 h 793749"/>
                <a:gd name="connsiteX9" fmla="*/ 744537 w 1140367"/>
                <a:gd name="connsiteY9" fmla="*/ 569118 h 793749"/>
                <a:gd name="connsiteX10" fmla="*/ 668337 w 1140367"/>
                <a:gd name="connsiteY10" fmla="*/ 674687 h 793749"/>
                <a:gd name="connsiteX11" fmla="*/ 550862 w 1140367"/>
                <a:gd name="connsiteY11" fmla="*/ 642143 h 793749"/>
                <a:gd name="connsiteX12" fmla="*/ 440531 w 1140367"/>
                <a:gd name="connsiteY12" fmla="*/ 634206 h 793749"/>
                <a:gd name="connsiteX13" fmla="*/ 393606 w 1140367"/>
                <a:gd name="connsiteY13" fmla="*/ 664513 h 793749"/>
                <a:gd name="connsiteX14" fmla="*/ 306387 w 1140367"/>
                <a:gd name="connsiteY14" fmla="*/ 793749 h 793749"/>
                <a:gd name="connsiteX15" fmla="*/ 172243 w 1140367"/>
                <a:gd name="connsiteY15" fmla="*/ 753268 h 793749"/>
                <a:gd name="connsiteX16" fmla="*/ 118269 w 1140367"/>
                <a:gd name="connsiteY16" fmla="*/ 669924 h 793749"/>
                <a:gd name="connsiteX17" fmla="*/ 26987 w 1140367"/>
                <a:gd name="connsiteY17" fmla="*/ 607218 h 793749"/>
                <a:gd name="connsiteX18" fmla="*/ 20637 w 1140367"/>
                <a:gd name="connsiteY18" fmla="*/ 550068 h 793749"/>
                <a:gd name="connsiteX19" fmla="*/ 0 w 1140367"/>
                <a:gd name="connsiteY19" fmla="*/ 428625 h 793749"/>
                <a:gd name="connsiteX20" fmla="*/ 19843 w 1140367"/>
                <a:gd name="connsiteY20" fmla="*/ 317500 h 793749"/>
                <a:gd name="connsiteX21" fmla="*/ 62706 w 1140367"/>
                <a:gd name="connsiteY21" fmla="*/ 214311 h 793749"/>
                <a:gd name="connsiteX22" fmla="*/ 116681 w 1140367"/>
                <a:gd name="connsiteY22" fmla="*/ 142874 h 793749"/>
                <a:gd name="connsiteX23" fmla="*/ 181768 w 1140367"/>
                <a:gd name="connsiteY23" fmla="*/ 64293 h 793749"/>
                <a:gd name="connsiteX24" fmla="*/ 281780 w 1140367"/>
                <a:gd name="connsiteY24" fmla="*/ 791 h 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367" h="793749">
                  <a:moveTo>
                    <a:pt x="326231" y="0"/>
                  </a:moveTo>
                  <a:lnTo>
                    <a:pt x="442119" y="30955"/>
                  </a:lnTo>
                  <a:lnTo>
                    <a:pt x="554037" y="73818"/>
                  </a:lnTo>
                  <a:lnTo>
                    <a:pt x="750887" y="192087"/>
                  </a:lnTo>
                  <a:lnTo>
                    <a:pt x="923131" y="306387"/>
                  </a:lnTo>
                  <a:cubicBezTo>
                    <a:pt x="993246" y="331258"/>
                    <a:pt x="1072885" y="313265"/>
                    <a:pt x="1133475" y="380999"/>
                  </a:cubicBezTo>
                  <a:cubicBezTo>
                    <a:pt x="1154113" y="439737"/>
                    <a:pt x="1122362" y="431799"/>
                    <a:pt x="1116806" y="457199"/>
                  </a:cubicBezTo>
                  <a:lnTo>
                    <a:pt x="1068387" y="531018"/>
                  </a:lnTo>
                  <a:lnTo>
                    <a:pt x="808037" y="531018"/>
                  </a:lnTo>
                  <a:lnTo>
                    <a:pt x="744537" y="569118"/>
                  </a:lnTo>
                  <a:cubicBezTo>
                    <a:pt x="719137" y="604308"/>
                    <a:pt x="719930" y="641878"/>
                    <a:pt x="668337" y="674687"/>
                  </a:cubicBezTo>
                  <a:cubicBezTo>
                    <a:pt x="612510" y="682889"/>
                    <a:pt x="590020" y="652991"/>
                    <a:pt x="550862" y="642143"/>
                  </a:cubicBezTo>
                  <a:lnTo>
                    <a:pt x="440531" y="634206"/>
                  </a:lnTo>
                  <a:cubicBezTo>
                    <a:pt x="412734" y="640712"/>
                    <a:pt x="417551" y="627207"/>
                    <a:pt x="393606" y="664513"/>
                  </a:cubicBezTo>
                  <a:cubicBezTo>
                    <a:pt x="364533" y="707592"/>
                    <a:pt x="361653" y="753051"/>
                    <a:pt x="306387" y="793749"/>
                  </a:cubicBezTo>
                  <a:cubicBezTo>
                    <a:pt x="240241" y="782636"/>
                    <a:pt x="216958" y="766762"/>
                    <a:pt x="172243" y="753268"/>
                  </a:cubicBezTo>
                  <a:lnTo>
                    <a:pt x="118269" y="669924"/>
                  </a:lnTo>
                  <a:lnTo>
                    <a:pt x="26987" y="607218"/>
                  </a:lnTo>
                  <a:lnTo>
                    <a:pt x="20637" y="550068"/>
                  </a:lnTo>
                  <a:lnTo>
                    <a:pt x="0" y="428625"/>
                  </a:lnTo>
                  <a:lnTo>
                    <a:pt x="19843" y="317500"/>
                  </a:lnTo>
                  <a:lnTo>
                    <a:pt x="62706" y="214311"/>
                  </a:lnTo>
                  <a:lnTo>
                    <a:pt x="116681" y="142874"/>
                  </a:lnTo>
                  <a:lnTo>
                    <a:pt x="181768" y="64293"/>
                  </a:lnTo>
                  <a:lnTo>
                    <a:pt x="281780" y="791"/>
                  </a:lnTo>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フリーフォーム 18"/>
            <p:cNvSpPr/>
            <p:nvPr/>
          </p:nvSpPr>
          <p:spPr>
            <a:xfrm>
              <a:off x="12544194" y="2438951"/>
              <a:ext cx="1133322" cy="754857"/>
            </a:xfrm>
            <a:custGeom>
              <a:avLst/>
              <a:gdLst>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768350 w 1111250"/>
                <a:gd name="connsiteY19" fmla="*/ 323850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15975 w 1111250"/>
                <a:gd name="connsiteY13" fmla="*/ 807244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104900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088232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79400 w 1111250"/>
                <a:gd name="connsiteY27" fmla="*/ 31750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53206 w 1111250"/>
                <a:gd name="connsiteY27" fmla="*/ 96043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99257 w 1111250"/>
                <a:gd name="connsiteY26" fmla="*/ 48419 h 806450"/>
                <a:gd name="connsiteX27" fmla="*/ 253206 w 1111250"/>
                <a:gd name="connsiteY27" fmla="*/ 96043 h 806450"/>
                <a:gd name="connsiteX28" fmla="*/ 90488 w 1111250"/>
                <a:gd name="connsiteY28" fmla="*/ 57944 h 806450"/>
                <a:gd name="connsiteX0" fmla="*/ 90488 w 1111250"/>
                <a:gd name="connsiteY0" fmla="*/ 38894 h 787400"/>
                <a:gd name="connsiteX1" fmla="*/ 44450 w 1111250"/>
                <a:gd name="connsiteY1" fmla="*/ 101600 h 787400"/>
                <a:gd name="connsiteX2" fmla="*/ 12700 w 1111250"/>
                <a:gd name="connsiteY2" fmla="*/ 266700 h 787400"/>
                <a:gd name="connsiteX3" fmla="*/ 0 w 1111250"/>
                <a:gd name="connsiteY3" fmla="*/ 565150 h 787400"/>
                <a:gd name="connsiteX4" fmla="*/ 19050 w 1111250"/>
                <a:gd name="connsiteY4" fmla="*/ 679450 h 787400"/>
                <a:gd name="connsiteX5" fmla="*/ 57150 w 1111250"/>
                <a:gd name="connsiteY5" fmla="*/ 717550 h 787400"/>
                <a:gd name="connsiteX6" fmla="*/ 133350 w 1111250"/>
                <a:gd name="connsiteY6" fmla="*/ 717550 h 787400"/>
                <a:gd name="connsiteX7" fmla="*/ 209550 w 1111250"/>
                <a:gd name="connsiteY7" fmla="*/ 654050 h 787400"/>
                <a:gd name="connsiteX8" fmla="*/ 285750 w 1111250"/>
                <a:gd name="connsiteY8" fmla="*/ 615950 h 787400"/>
                <a:gd name="connsiteX9" fmla="*/ 381000 w 1111250"/>
                <a:gd name="connsiteY9" fmla="*/ 666750 h 787400"/>
                <a:gd name="connsiteX10" fmla="*/ 463550 w 1111250"/>
                <a:gd name="connsiteY10" fmla="*/ 736600 h 787400"/>
                <a:gd name="connsiteX11" fmla="*/ 520700 w 1111250"/>
                <a:gd name="connsiteY11" fmla="*/ 787400 h 787400"/>
                <a:gd name="connsiteX12" fmla="*/ 619918 w 1111250"/>
                <a:gd name="connsiteY12" fmla="*/ 769937 h 787400"/>
                <a:gd name="connsiteX13" fmla="*/ 815975 w 1111250"/>
                <a:gd name="connsiteY13" fmla="*/ 743744 h 787400"/>
                <a:gd name="connsiteX14" fmla="*/ 1031875 w 1111250"/>
                <a:gd name="connsiteY14" fmla="*/ 678656 h 787400"/>
                <a:gd name="connsiteX15" fmla="*/ 1088232 w 1111250"/>
                <a:gd name="connsiteY15" fmla="*/ 482600 h 787400"/>
                <a:gd name="connsiteX16" fmla="*/ 1111250 w 1111250"/>
                <a:gd name="connsiteY16" fmla="*/ 336550 h 787400"/>
                <a:gd name="connsiteX17" fmla="*/ 971550 w 1111250"/>
                <a:gd name="connsiteY17" fmla="*/ 260350 h 787400"/>
                <a:gd name="connsiteX18" fmla="*/ 876300 w 1111250"/>
                <a:gd name="connsiteY18" fmla="*/ 247650 h 787400"/>
                <a:gd name="connsiteX19" fmla="*/ 811212 w 1111250"/>
                <a:gd name="connsiteY19" fmla="*/ 305593 h 787400"/>
                <a:gd name="connsiteX20" fmla="*/ 692150 w 1111250"/>
                <a:gd name="connsiteY20" fmla="*/ 241300 h 787400"/>
                <a:gd name="connsiteX21" fmla="*/ 666750 w 1111250"/>
                <a:gd name="connsiteY21" fmla="*/ 177800 h 787400"/>
                <a:gd name="connsiteX22" fmla="*/ 666750 w 1111250"/>
                <a:gd name="connsiteY22" fmla="*/ 88900 h 787400"/>
                <a:gd name="connsiteX23" fmla="*/ 635000 w 1111250"/>
                <a:gd name="connsiteY23" fmla="*/ 25400 h 787400"/>
                <a:gd name="connsiteX24" fmla="*/ 539750 w 1111250"/>
                <a:gd name="connsiteY24" fmla="*/ 0 h 787400"/>
                <a:gd name="connsiteX25" fmla="*/ 504825 w 1111250"/>
                <a:gd name="connsiteY25" fmla="*/ 21431 h 787400"/>
                <a:gd name="connsiteX26" fmla="*/ 399257 w 1111250"/>
                <a:gd name="connsiteY26" fmla="*/ 29369 h 787400"/>
                <a:gd name="connsiteX27" fmla="*/ 253206 w 1111250"/>
                <a:gd name="connsiteY27" fmla="*/ 76993 h 787400"/>
                <a:gd name="connsiteX28" fmla="*/ 90488 w 1111250"/>
                <a:gd name="connsiteY28" fmla="*/ 38894 h 787400"/>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35000 w 1111250"/>
                <a:gd name="connsiteY23" fmla="*/ 3969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78656 w 1111250"/>
                <a:gd name="connsiteY21" fmla="*/ 165894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6350 w 1098550"/>
                <a:gd name="connsiteY4" fmla="*/ 658019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51594 w 1098550"/>
                <a:gd name="connsiteY5" fmla="*/ 684213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407988 w 1119981"/>
                <a:gd name="connsiteY26" fmla="*/ 7938 h 765969"/>
                <a:gd name="connsiteX27" fmla="*/ 261937 w 1119981"/>
                <a:gd name="connsiteY27" fmla="*/ 55562 h 765969"/>
                <a:gd name="connsiteX28" fmla="*/ 99219 w 1119981"/>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99219 w 1119981"/>
                <a:gd name="connsiteY28" fmla="*/ 17463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26218 w 1119981"/>
                <a:gd name="connsiteY27" fmla="*/ 69849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69887 w 1119981"/>
                <a:gd name="connsiteY26" fmla="*/ 110331 h 765969"/>
                <a:gd name="connsiteX27" fmla="*/ 226218 w 1119981"/>
                <a:gd name="connsiteY27" fmla="*/ 69849 h 765969"/>
                <a:gd name="connsiteX28" fmla="*/ 73025 w 1119981"/>
                <a:gd name="connsiteY28" fmla="*/ 38894 h 765969"/>
                <a:gd name="connsiteX0" fmla="*/ 73025 w 1119981"/>
                <a:gd name="connsiteY0" fmla="*/ 31750 h 758825"/>
                <a:gd name="connsiteX1" fmla="*/ 53181 w 1119981"/>
                <a:gd name="connsiteY1" fmla="*/ 73025 h 758825"/>
                <a:gd name="connsiteX2" fmla="*/ 0 w 1119981"/>
                <a:gd name="connsiteY2" fmla="*/ 278606 h 758825"/>
                <a:gd name="connsiteX3" fmla="*/ 27781 w 1119981"/>
                <a:gd name="connsiteY3" fmla="*/ 536575 h 758825"/>
                <a:gd name="connsiteX4" fmla="*/ 46831 w 1119981"/>
                <a:gd name="connsiteY4" fmla="*/ 643731 h 758825"/>
                <a:gd name="connsiteX5" fmla="*/ 73025 w 1119981"/>
                <a:gd name="connsiteY5" fmla="*/ 677069 h 758825"/>
                <a:gd name="connsiteX6" fmla="*/ 142081 w 1119981"/>
                <a:gd name="connsiteY6" fmla="*/ 688975 h 758825"/>
                <a:gd name="connsiteX7" fmla="*/ 218281 w 1119981"/>
                <a:gd name="connsiteY7" fmla="*/ 625475 h 758825"/>
                <a:gd name="connsiteX8" fmla="*/ 294481 w 1119981"/>
                <a:gd name="connsiteY8" fmla="*/ 587375 h 758825"/>
                <a:gd name="connsiteX9" fmla="*/ 389731 w 1119981"/>
                <a:gd name="connsiteY9" fmla="*/ 638175 h 758825"/>
                <a:gd name="connsiteX10" fmla="*/ 472281 w 1119981"/>
                <a:gd name="connsiteY10" fmla="*/ 708025 h 758825"/>
                <a:gd name="connsiteX11" fmla="*/ 529431 w 1119981"/>
                <a:gd name="connsiteY11" fmla="*/ 758825 h 758825"/>
                <a:gd name="connsiteX12" fmla="*/ 628649 w 1119981"/>
                <a:gd name="connsiteY12" fmla="*/ 741362 h 758825"/>
                <a:gd name="connsiteX13" fmla="*/ 824706 w 1119981"/>
                <a:gd name="connsiteY13" fmla="*/ 715169 h 758825"/>
                <a:gd name="connsiteX14" fmla="*/ 1040606 w 1119981"/>
                <a:gd name="connsiteY14" fmla="*/ 650081 h 758825"/>
                <a:gd name="connsiteX15" fmla="*/ 1096963 w 1119981"/>
                <a:gd name="connsiteY15" fmla="*/ 454025 h 758825"/>
                <a:gd name="connsiteX16" fmla="*/ 1119981 w 1119981"/>
                <a:gd name="connsiteY16" fmla="*/ 307975 h 758825"/>
                <a:gd name="connsiteX17" fmla="*/ 980281 w 1119981"/>
                <a:gd name="connsiteY17" fmla="*/ 231775 h 758825"/>
                <a:gd name="connsiteX18" fmla="*/ 885031 w 1119981"/>
                <a:gd name="connsiteY18" fmla="*/ 219075 h 758825"/>
                <a:gd name="connsiteX19" fmla="*/ 819943 w 1119981"/>
                <a:gd name="connsiteY19" fmla="*/ 277018 h 758825"/>
                <a:gd name="connsiteX20" fmla="*/ 700881 w 1119981"/>
                <a:gd name="connsiteY20" fmla="*/ 212725 h 758825"/>
                <a:gd name="connsiteX21" fmla="*/ 687387 w 1119981"/>
                <a:gd name="connsiteY21" fmla="*/ 158750 h 758825"/>
                <a:gd name="connsiteX22" fmla="*/ 735012 w 1119981"/>
                <a:gd name="connsiteY22" fmla="*/ 105569 h 758825"/>
                <a:gd name="connsiteX23" fmla="*/ 698500 w 1119981"/>
                <a:gd name="connsiteY23" fmla="*/ 23018 h 758825"/>
                <a:gd name="connsiteX24" fmla="*/ 577056 w 1119981"/>
                <a:gd name="connsiteY24" fmla="*/ 0 h 758825"/>
                <a:gd name="connsiteX25" fmla="*/ 446881 w 1119981"/>
                <a:gd name="connsiteY25" fmla="*/ 154781 h 758825"/>
                <a:gd name="connsiteX26" fmla="*/ 369887 w 1119981"/>
                <a:gd name="connsiteY26" fmla="*/ 103187 h 758825"/>
                <a:gd name="connsiteX27" fmla="*/ 226218 w 1119981"/>
                <a:gd name="connsiteY27" fmla="*/ 62705 h 758825"/>
                <a:gd name="connsiteX28" fmla="*/ 73025 w 1119981"/>
                <a:gd name="connsiteY28" fmla="*/ 31750 h 758825"/>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605631 w 1119981"/>
                <a:gd name="connsiteY24" fmla="*/ 112714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543719 w 1119981"/>
                <a:gd name="connsiteY24" fmla="*/ 134146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27782 h 754857"/>
                <a:gd name="connsiteX1" fmla="*/ 53181 w 1119981"/>
                <a:gd name="connsiteY1" fmla="*/ 69057 h 754857"/>
                <a:gd name="connsiteX2" fmla="*/ 0 w 1119981"/>
                <a:gd name="connsiteY2" fmla="*/ 274638 h 754857"/>
                <a:gd name="connsiteX3" fmla="*/ 27781 w 1119981"/>
                <a:gd name="connsiteY3" fmla="*/ 532607 h 754857"/>
                <a:gd name="connsiteX4" fmla="*/ 46831 w 1119981"/>
                <a:gd name="connsiteY4" fmla="*/ 639763 h 754857"/>
                <a:gd name="connsiteX5" fmla="*/ 73025 w 1119981"/>
                <a:gd name="connsiteY5" fmla="*/ 673101 h 754857"/>
                <a:gd name="connsiteX6" fmla="*/ 142081 w 1119981"/>
                <a:gd name="connsiteY6" fmla="*/ 685007 h 754857"/>
                <a:gd name="connsiteX7" fmla="*/ 218281 w 1119981"/>
                <a:gd name="connsiteY7" fmla="*/ 621507 h 754857"/>
                <a:gd name="connsiteX8" fmla="*/ 294481 w 1119981"/>
                <a:gd name="connsiteY8" fmla="*/ 583407 h 754857"/>
                <a:gd name="connsiteX9" fmla="*/ 389731 w 1119981"/>
                <a:gd name="connsiteY9" fmla="*/ 634207 h 754857"/>
                <a:gd name="connsiteX10" fmla="*/ 472281 w 1119981"/>
                <a:gd name="connsiteY10" fmla="*/ 704057 h 754857"/>
                <a:gd name="connsiteX11" fmla="*/ 529431 w 1119981"/>
                <a:gd name="connsiteY11" fmla="*/ 754857 h 754857"/>
                <a:gd name="connsiteX12" fmla="*/ 628649 w 1119981"/>
                <a:gd name="connsiteY12" fmla="*/ 737394 h 754857"/>
                <a:gd name="connsiteX13" fmla="*/ 824706 w 1119981"/>
                <a:gd name="connsiteY13" fmla="*/ 711201 h 754857"/>
                <a:gd name="connsiteX14" fmla="*/ 1040606 w 1119981"/>
                <a:gd name="connsiteY14" fmla="*/ 646113 h 754857"/>
                <a:gd name="connsiteX15" fmla="*/ 1096963 w 1119981"/>
                <a:gd name="connsiteY15" fmla="*/ 450057 h 754857"/>
                <a:gd name="connsiteX16" fmla="*/ 1119981 w 1119981"/>
                <a:gd name="connsiteY16" fmla="*/ 304007 h 754857"/>
                <a:gd name="connsiteX17" fmla="*/ 980281 w 1119981"/>
                <a:gd name="connsiteY17" fmla="*/ 227807 h 754857"/>
                <a:gd name="connsiteX18" fmla="*/ 885031 w 1119981"/>
                <a:gd name="connsiteY18" fmla="*/ 215107 h 754857"/>
                <a:gd name="connsiteX19" fmla="*/ 819943 w 1119981"/>
                <a:gd name="connsiteY19" fmla="*/ 273050 h 754857"/>
                <a:gd name="connsiteX20" fmla="*/ 700881 w 1119981"/>
                <a:gd name="connsiteY20" fmla="*/ 208757 h 754857"/>
                <a:gd name="connsiteX21" fmla="*/ 687387 w 1119981"/>
                <a:gd name="connsiteY21" fmla="*/ 154782 h 754857"/>
                <a:gd name="connsiteX22" fmla="*/ 735012 w 1119981"/>
                <a:gd name="connsiteY22" fmla="*/ 101601 h 754857"/>
                <a:gd name="connsiteX23" fmla="*/ 622300 w 1119981"/>
                <a:gd name="connsiteY23" fmla="*/ 0 h 754857"/>
                <a:gd name="connsiteX24" fmla="*/ 543719 w 1119981"/>
                <a:gd name="connsiteY24" fmla="*/ 153196 h 754857"/>
                <a:gd name="connsiteX25" fmla="*/ 446881 w 1119981"/>
                <a:gd name="connsiteY25" fmla="*/ 150813 h 754857"/>
                <a:gd name="connsiteX26" fmla="*/ 369887 w 1119981"/>
                <a:gd name="connsiteY26" fmla="*/ 99219 h 754857"/>
                <a:gd name="connsiteX27" fmla="*/ 226218 w 1119981"/>
                <a:gd name="connsiteY27" fmla="*/ 58737 h 754857"/>
                <a:gd name="connsiteX28" fmla="*/ 73025 w 1119981"/>
                <a:gd name="connsiteY28" fmla="*/ 27782 h 754857"/>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43719 w 1133322"/>
                <a:gd name="connsiteY23" fmla="*/ 155578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74676 w 1133322"/>
                <a:gd name="connsiteY23" fmla="*/ 186534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8490 h 735565"/>
                <a:gd name="connsiteX1" fmla="*/ 0 w 1133322"/>
                <a:gd name="connsiteY1" fmla="*/ 255346 h 735565"/>
                <a:gd name="connsiteX2" fmla="*/ 27781 w 1133322"/>
                <a:gd name="connsiteY2" fmla="*/ 513315 h 735565"/>
                <a:gd name="connsiteX3" fmla="*/ 46831 w 1133322"/>
                <a:gd name="connsiteY3" fmla="*/ 620471 h 735565"/>
                <a:gd name="connsiteX4" fmla="*/ 73025 w 1133322"/>
                <a:gd name="connsiteY4" fmla="*/ 653809 h 735565"/>
                <a:gd name="connsiteX5" fmla="*/ 142081 w 1133322"/>
                <a:gd name="connsiteY5" fmla="*/ 665715 h 735565"/>
                <a:gd name="connsiteX6" fmla="*/ 218281 w 1133322"/>
                <a:gd name="connsiteY6" fmla="*/ 602215 h 735565"/>
                <a:gd name="connsiteX7" fmla="*/ 294481 w 1133322"/>
                <a:gd name="connsiteY7" fmla="*/ 564115 h 735565"/>
                <a:gd name="connsiteX8" fmla="*/ 389731 w 1133322"/>
                <a:gd name="connsiteY8" fmla="*/ 614915 h 735565"/>
                <a:gd name="connsiteX9" fmla="*/ 472281 w 1133322"/>
                <a:gd name="connsiteY9" fmla="*/ 684765 h 735565"/>
                <a:gd name="connsiteX10" fmla="*/ 529431 w 1133322"/>
                <a:gd name="connsiteY10" fmla="*/ 735565 h 735565"/>
                <a:gd name="connsiteX11" fmla="*/ 628649 w 1133322"/>
                <a:gd name="connsiteY11" fmla="*/ 718102 h 735565"/>
                <a:gd name="connsiteX12" fmla="*/ 824706 w 1133322"/>
                <a:gd name="connsiteY12" fmla="*/ 691909 h 735565"/>
                <a:gd name="connsiteX13" fmla="*/ 1040606 w 1133322"/>
                <a:gd name="connsiteY13" fmla="*/ 626821 h 735565"/>
                <a:gd name="connsiteX14" fmla="*/ 1096963 w 1133322"/>
                <a:gd name="connsiteY14" fmla="*/ 430765 h 735565"/>
                <a:gd name="connsiteX15" fmla="*/ 1119981 w 1133322"/>
                <a:gd name="connsiteY15" fmla="*/ 284715 h 735565"/>
                <a:gd name="connsiteX16" fmla="*/ 980281 w 1133322"/>
                <a:gd name="connsiteY16" fmla="*/ 208515 h 735565"/>
                <a:gd name="connsiteX17" fmla="*/ 885031 w 1133322"/>
                <a:gd name="connsiteY17" fmla="*/ 195815 h 735565"/>
                <a:gd name="connsiteX18" fmla="*/ 819943 w 1133322"/>
                <a:gd name="connsiteY18" fmla="*/ 253758 h 735565"/>
                <a:gd name="connsiteX19" fmla="*/ 700881 w 1133322"/>
                <a:gd name="connsiteY19" fmla="*/ 189465 h 735565"/>
                <a:gd name="connsiteX20" fmla="*/ 687387 w 1133322"/>
                <a:gd name="connsiteY20" fmla="*/ 135490 h 735565"/>
                <a:gd name="connsiteX21" fmla="*/ 746918 w 1133322"/>
                <a:gd name="connsiteY21" fmla="*/ 72784 h 735565"/>
                <a:gd name="connsiteX22" fmla="*/ 631825 w 1133322"/>
                <a:gd name="connsiteY22" fmla="*/ 14045 h 735565"/>
                <a:gd name="connsiteX23" fmla="*/ 574676 w 1133322"/>
                <a:gd name="connsiteY23" fmla="*/ 164860 h 735565"/>
                <a:gd name="connsiteX24" fmla="*/ 446881 w 1133322"/>
                <a:gd name="connsiteY24" fmla="*/ 131521 h 735565"/>
                <a:gd name="connsiteX25" fmla="*/ 369887 w 1133322"/>
                <a:gd name="connsiteY25" fmla="*/ 79927 h 735565"/>
                <a:gd name="connsiteX26" fmla="*/ 226218 w 1133322"/>
                <a:gd name="connsiteY26" fmla="*/ 39445 h 735565"/>
                <a:gd name="connsiteX27" fmla="*/ 73025 w 1133322"/>
                <a:gd name="connsiteY27" fmla="*/ 8490 h 735565"/>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3322" h="754857">
                  <a:moveTo>
                    <a:pt x="73025" y="27782"/>
                  </a:moveTo>
                  <a:cubicBezTo>
                    <a:pt x="17727" y="105305"/>
                    <a:pt x="24342" y="192353"/>
                    <a:pt x="0" y="274638"/>
                  </a:cubicBezTo>
                  <a:lnTo>
                    <a:pt x="27781" y="532607"/>
                  </a:lnTo>
                  <a:lnTo>
                    <a:pt x="46831" y="639763"/>
                  </a:lnTo>
                  <a:lnTo>
                    <a:pt x="73025" y="673101"/>
                  </a:lnTo>
                  <a:lnTo>
                    <a:pt x="142081" y="685007"/>
                  </a:lnTo>
                  <a:lnTo>
                    <a:pt x="218281" y="621507"/>
                  </a:lnTo>
                  <a:lnTo>
                    <a:pt x="294481" y="583407"/>
                  </a:lnTo>
                  <a:lnTo>
                    <a:pt x="389731" y="634207"/>
                  </a:lnTo>
                  <a:lnTo>
                    <a:pt x="472281" y="704057"/>
                  </a:lnTo>
                  <a:lnTo>
                    <a:pt x="529431" y="754857"/>
                  </a:lnTo>
                  <a:lnTo>
                    <a:pt x="628649" y="737394"/>
                  </a:lnTo>
                  <a:lnTo>
                    <a:pt x="824706" y="711201"/>
                  </a:lnTo>
                  <a:lnTo>
                    <a:pt x="1040606" y="646113"/>
                  </a:lnTo>
                  <a:lnTo>
                    <a:pt x="1096963" y="450057"/>
                  </a:lnTo>
                  <a:cubicBezTo>
                    <a:pt x="1104636" y="401374"/>
                    <a:pt x="1157552" y="390790"/>
                    <a:pt x="1119981" y="304007"/>
                  </a:cubicBezTo>
                  <a:cubicBezTo>
                    <a:pt x="1085320" y="252414"/>
                    <a:pt x="1026848" y="253207"/>
                    <a:pt x="980281" y="227807"/>
                  </a:cubicBezTo>
                  <a:lnTo>
                    <a:pt x="885031" y="215107"/>
                  </a:lnTo>
                  <a:lnTo>
                    <a:pt x="819943" y="273050"/>
                  </a:lnTo>
                  <a:lnTo>
                    <a:pt x="700881" y="208757"/>
                  </a:lnTo>
                  <a:lnTo>
                    <a:pt x="687387" y="154782"/>
                  </a:lnTo>
                  <a:cubicBezTo>
                    <a:pt x="707231" y="133880"/>
                    <a:pt x="741362" y="132028"/>
                    <a:pt x="746918" y="92076"/>
                  </a:cubicBezTo>
                  <a:cubicBezTo>
                    <a:pt x="730779" y="9790"/>
                    <a:pt x="721783" y="15611"/>
                    <a:pt x="636588" y="0"/>
                  </a:cubicBezTo>
                  <a:cubicBezTo>
                    <a:pt x="586582" y="49477"/>
                    <a:pt x="627064" y="132293"/>
                    <a:pt x="574676" y="184152"/>
                  </a:cubicBezTo>
                  <a:cubicBezTo>
                    <a:pt x="511440" y="200027"/>
                    <a:pt x="479160" y="151607"/>
                    <a:pt x="446881" y="150813"/>
                  </a:cubicBezTo>
                  <a:lnTo>
                    <a:pt x="369887" y="99219"/>
                  </a:lnTo>
                  <a:lnTo>
                    <a:pt x="226218" y="58737"/>
                  </a:lnTo>
                  <a:cubicBezTo>
                    <a:pt x="175154" y="48419"/>
                    <a:pt x="135995" y="0"/>
                    <a:pt x="73025" y="27782"/>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フリーフォーム 19"/>
            <p:cNvSpPr/>
            <p:nvPr/>
          </p:nvSpPr>
          <p:spPr>
            <a:xfrm>
              <a:off x="12329199" y="1611600"/>
              <a:ext cx="666017" cy="747183"/>
            </a:xfrm>
            <a:custGeom>
              <a:avLst/>
              <a:gdLst>
                <a:gd name="connsiteX0" fmla="*/ 111125 w 711200"/>
                <a:gd name="connsiteY0" fmla="*/ 190500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111125 w 711200"/>
                <a:gd name="connsiteY31" fmla="*/ 190500 h 762000"/>
                <a:gd name="connsiteX0" fmla="*/ 92075 w 711200"/>
                <a:gd name="connsiteY0" fmla="*/ 174625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6837 w 711200"/>
                <a:gd name="connsiteY31" fmla="*/ 215106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8312 w 712675"/>
                <a:gd name="connsiteY0" fmla="*/ 215106 h 762000"/>
                <a:gd name="connsiteX1" fmla="*/ 166575 w 712675"/>
                <a:gd name="connsiteY1" fmla="*/ 254000 h 762000"/>
                <a:gd name="connsiteX2" fmla="*/ 236425 w 712675"/>
                <a:gd name="connsiteY2" fmla="*/ 2825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38062 w 712675"/>
                <a:gd name="connsiteY12" fmla="*/ 96838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638062 w 712675"/>
                <a:gd name="connsiteY11" fmla="*/ 96838 h 762000"/>
                <a:gd name="connsiteX12" fmla="*/ 562656 w 712675"/>
                <a:gd name="connsiteY12" fmla="*/ 184944 h 762000"/>
                <a:gd name="connsiteX13" fmla="*/ 510269 w 712675"/>
                <a:gd name="connsiteY13" fmla="*/ 267494 h 762000"/>
                <a:gd name="connsiteX14" fmla="*/ 442800 w 712675"/>
                <a:gd name="connsiteY14" fmla="*/ 375443 h 762000"/>
                <a:gd name="connsiteX15" fmla="*/ 399937 w 712675"/>
                <a:gd name="connsiteY15" fmla="*/ 490537 h 762000"/>
                <a:gd name="connsiteX16" fmla="*/ 388031 w 712675"/>
                <a:gd name="connsiteY16" fmla="*/ 610393 h 762000"/>
                <a:gd name="connsiteX17" fmla="*/ 368188 w 712675"/>
                <a:gd name="connsiteY17" fmla="*/ 719137 h 762000"/>
                <a:gd name="connsiteX18" fmla="*/ 328500 w 712675"/>
                <a:gd name="connsiteY18" fmla="*/ 762000 h 762000"/>
                <a:gd name="connsiteX19" fmla="*/ 308657 w 712675"/>
                <a:gd name="connsiteY19" fmla="*/ 696912 h 762000"/>
                <a:gd name="connsiteX20" fmla="*/ 318975 w 712675"/>
                <a:gd name="connsiteY20" fmla="*/ 624681 h 762000"/>
                <a:gd name="connsiteX21" fmla="*/ 325325 w 712675"/>
                <a:gd name="connsiteY21" fmla="*/ 527844 h 762000"/>
                <a:gd name="connsiteX22" fmla="*/ 295957 w 712675"/>
                <a:gd name="connsiteY22" fmla="*/ 461963 h 762000"/>
                <a:gd name="connsiteX23" fmla="*/ 231663 w 712675"/>
                <a:gd name="connsiteY23" fmla="*/ 398463 h 762000"/>
                <a:gd name="connsiteX24" fmla="*/ 145937 w 712675"/>
                <a:gd name="connsiteY24" fmla="*/ 330200 h 762000"/>
                <a:gd name="connsiteX25" fmla="*/ 71325 w 712675"/>
                <a:gd name="connsiteY25" fmla="*/ 285750 h 762000"/>
                <a:gd name="connsiteX26" fmla="*/ 7825 w 712675"/>
                <a:gd name="connsiteY26" fmla="*/ 257175 h 762000"/>
                <a:gd name="connsiteX27" fmla="*/ 1475 w 712675"/>
                <a:gd name="connsiteY27" fmla="*/ 206375 h 762000"/>
                <a:gd name="connsiteX28" fmla="*/ 98312 w 712675"/>
                <a:gd name="connsiteY28" fmla="*/ 215106 h 762000"/>
                <a:gd name="connsiteX0" fmla="*/ 98312 w 672194"/>
                <a:gd name="connsiteY0" fmla="*/ 215106 h 762000"/>
                <a:gd name="connsiteX1" fmla="*/ 166575 w 672194"/>
                <a:gd name="connsiteY1" fmla="*/ 254000 h 762000"/>
                <a:gd name="connsiteX2" fmla="*/ 236425 w 672194"/>
                <a:gd name="connsiteY2" fmla="*/ 320675 h 762000"/>
                <a:gd name="connsiteX3" fmla="*/ 303100 w 672194"/>
                <a:gd name="connsiteY3" fmla="*/ 368300 h 762000"/>
                <a:gd name="connsiteX4" fmla="*/ 341200 w 672194"/>
                <a:gd name="connsiteY4" fmla="*/ 412750 h 762000"/>
                <a:gd name="connsiteX5" fmla="*/ 376125 w 672194"/>
                <a:gd name="connsiteY5" fmla="*/ 323850 h 762000"/>
                <a:gd name="connsiteX6" fmla="*/ 436450 w 672194"/>
                <a:gd name="connsiteY6" fmla="*/ 206375 h 762000"/>
                <a:gd name="connsiteX7" fmla="*/ 538050 w 672194"/>
                <a:gd name="connsiteY7" fmla="*/ 88900 h 762000"/>
                <a:gd name="connsiteX8" fmla="*/ 598375 w 672194"/>
                <a:gd name="connsiteY8" fmla="*/ 15875 h 762000"/>
                <a:gd name="connsiteX9" fmla="*/ 661875 w 672194"/>
                <a:gd name="connsiteY9" fmla="*/ 0 h 762000"/>
                <a:gd name="connsiteX10" fmla="*/ 672194 w 672194"/>
                <a:gd name="connsiteY10" fmla="*/ 32544 h 762000"/>
                <a:gd name="connsiteX11" fmla="*/ 638062 w 672194"/>
                <a:gd name="connsiteY11" fmla="*/ 96838 h 762000"/>
                <a:gd name="connsiteX12" fmla="*/ 562656 w 672194"/>
                <a:gd name="connsiteY12" fmla="*/ 184944 h 762000"/>
                <a:gd name="connsiteX13" fmla="*/ 510269 w 672194"/>
                <a:gd name="connsiteY13" fmla="*/ 267494 h 762000"/>
                <a:gd name="connsiteX14" fmla="*/ 442800 w 672194"/>
                <a:gd name="connsiteY14" fmla="*/ 375443 h 762000"/>
                <a:gd name="connsiteX15" fmla="*/ 399937 w 672194"/>
                <a:gd name="connsiteY15" fmla="*/ 490537 h 762000"/>
                <a:gd name="connsiteX16" fmla="*/ 388031 w 672194"/>
                <a:gd name="connsiteY16" fmla="*/ 610393 h 762000"/>
                <a:gd name="connsiteX17" fmla="*/ 368188 w 672194"/>
                <a:gd name="connsiteY17" fmla="*/ 719137 h 762000"/>
                <a:gd name="connsiteX18" fmla="*/ 328500 w 672194"/>
                <a:gd name="connsiteY18" fmla="*/ 762000 h 762000"/>
                <a:gd name="connsiteX19" fmla="*/ 308657 w 672194"/>
                <a:gd name="connsiteY19" fmla="*/ 696912 h 762000"/>
                <a:gd name="connsiteX20" fmla="*/ 318975 w 672194"/>
                <a:gd name="connsiteY20" fmla="*/ 624681 h 762000"/>
                <a:gd name="connsiteX21" fmla="*/ 325325 w 672194"/>
                <a:gd name="connsiteY21" fmla="*/ 527844 h 762000"/>
                <a:gd name="connsiteX22" fmla="*/ 295957 w 672194"/>
                <a:gd name="connsiteY22" fmla="*/ 461963 h 762000"/>
                <a:gd name="connsiteX23" fmla="*/ 231663 w 672194"/>
                <a:gd name="connsiteY23" fmla="*/ 398463 h 762000"/>
                <a:gd name="connsiteX24" fmla="*/ 145937 w 672194"/>
                <a:gd name="connsiteY24" fmla="*/ 330200 h 762000"/>
                <a:gd name="connsiteX25" fmla="*/ 71325 w 672194"/>
                <a:gd name="connsiteY25" fmla="*/ 285750 h 762000"/>
                <a:gd name="connsiteX26" fmla="*/ 7825 w 672194"/>
                <a:gd name="connsiteY26" fmla="*/ 257175 h 762000"/>
                <a:gd name="connsiteX27" fmla="*/ 1475 w 672194"/>
                <a:gd name="connsiteY27" fmla="*/ 206375 h 762000"/>
                <a:gd name="connsiteX28" fmla="*/ 98312 w 672194"/>
                <a:gd name="connsiteY28" fmla="*/ 215106 h 762000"/>
                <a:gd name="connsiteX0" fmla="*/ 98312 w 672194"/>
                <a:gd name="connsiteY0" fmla="*/ 199231 h 746125"/>
                <a:gd name="connsiteX1" fmla="*/ 166575 w 672194"/>
                <a:gd name="connsiteY1" fmla="*/ 238125 h 746125"/>
                <a:gd name="connsiteX2" fmla="*/ 236425 w 672194"/>
                <a:gd name="connsiteY2" fmla="*/ 304800 h 746125"/>
                <a:gd name="connsiteX3" fmla="*/ 303100 w 672194"/>
                <a:gd name="connsiteY3" fmla="*/ 352425 h 746125"/>
                <a:gd name="connsiteX4" fmla="*/ 341200 w 672194"/>
                <a:gd name="connsiteY4" fmla="*/ 396875 h 746125"/>
                <a:gd name="connsiteX5" fmla="*/ 376125 w 672194"/>
                <a:gd name="connsiteY5" fmla="*/ 307975 h 746125"/>
                <a:gd name="connsiteX6" fmla="*/ 436450 w 672194"/>
                <a:gd name="connsiteY6" fmla="*/ 190500 h 746125"/>
                <a:gd name="connsiteX7" fmla="*/ 538050 w 672194"/>
                <a:gd name="connsiteY7" fmla="*/ 73025 h 746125"/>
                <a:gd name="connsiteX8" fmla="*/ 598375 w 672194"/>
                <a:gd name="connsiteY8" fmla="*/ 0 h 746125"/>
                <a:gd name="connsiteX9" fmla="*/ 672194 w 672194"/>
                <a:gd name="connsiteY9" fmla="*/ 16669 h 746125"/>
                <a:gd name="connsiteX10" fmla="*/ 638062 w 672194"/>
                <a:gd name="connsiteY10" fmla="*/ 80963 h 746125"/>
                <a:gd name="connsiteX11" fmla="*/ 562656 w 672194"/>
                <a:gd name="connsiteY11" fmla="*/ 169069 h 746125"/>
                <a:gd name="connsiteX12" fmla="*/ 510269 w 672194"/>
                <a:gd name="connsiteY12" fmla="*/ 251619 h 746125"/>
                <a:gd name="connsiteX13" fmla="*/ 442800 w 672194"/>
                <a:gd name="connsiteY13" fmla="*/ 359568 h 746125"/>
                <a:gd name="connsiteX14" fmla="*/ 399937 w 672194"/>
                <a:gd name="connsiteY14" fmla="*/ 474662 h 746125"/>
                <a:gd name="connsiteX15" fmla="*/ 388031 w 672194"/>
                <a:gd name="connsiteY15" fmla="*/ 594518 h 746125"/>
                <a:gd name="connsiteX16" fmla="*/ 368188 w 672194"/>
                <a:gd name="connsiteY16" fmla="*/ 703262 h 746125"/>
                <a:gd name="connsiteX17" fmla="*/ 328500 w 672194"/>
                <a:gd name="connsiteY17" fmla="*/ 746125 h 746125"/>
                <a:gd name="connsiteX18" fmla="*/ 308657 w 672194"/>
                <a:gd name="connsiteY18" fmla="*/ 681037 h 746125"/>
                <a:gd name="connsiteX19" fmla="*/ 318975 w 672194"/>
                <a:gd name="connsiteY19" fmla="*/ 608806 h 746125"/>
                <a:gd name="connsiteX20" fmla="*/ 325325 w 672194"/>
                <a:gd name="connsiteY20" fmla="*/ 511969 h 746125"/>
                <a:gd name="connsiteX21" fmla="*/ 295957 w 672194"/>
                <a:gd name="connsiteY21" fmla="*/ 446088 h 746125"/>
                <a:gd name="connsiteX22" fmla="*/ 231663 w 672194"/>
                <a:gd name="connsiteY22" fmla="*/ 382588 h 746125"/>
                <a:gd name="connsiteX23" fmla="*/ 145937 w 672194"/>
                <a:gd name="connsiteY23" fmla="*/ 314325 h 746125"/>
                <a:gd name="connsiteX24" fmla="*/ 71325 w 672194"/>
                <a:gd name="connsiteY24" fmla="*/ 269875 h 746125"/>
                <a:gd name="connsiteX25" fmla="*/ 7825 w 672194"/>
                <a:gd name="connsiteY25" fmla="*/ 241300 h 746125"/>
                <a:gd name="connsiteX26" fmla="*/ 1475 w 672194"/>
                <a:gd name="connsiteY26" fmla="*/ 190500 h 746125"/>
                <a:gd name="connsiteX27" fmla="*/ 98312 w 672194"/>
                <a:gd name="connsiteY27" fmla="*/ 199231 h 746125"/>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38050 w 672194"/>
                <a:gd name="connsiteY7" fmla="*/ 63500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8343 w 672194"/>
                <a:gd name="connsiteY4" fmla="*/ 413544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57906"/>
                <a:gd name="connsiteY0" fmla="*/ 189706 h 736600"/>
                <a:gd name="connsiteX1" fmla="*/ 166575 w 657906"/>
                <a:gd name="connsiteY1" fmla="*/ 228600 h 736600"/>
                <a:gd name="connsiteX2" fmla="*/ 236425 w 657906"/>
                <a:gd name="connsiteY2" fmla="*/ 295275 h 736600"/>
                <a:gd name="connsiteX3" fmla="*/ 303100 w 657906"/>
                <a:gd name="connsiteY3" fmla="*/ 342900 h 736600"/>
                <a:gd name="connsiteX4" fmla="*/ 348343 w 657906"/>
                <a:gd name="connsiteY4" fmla="*/ 413544 h 736600"/>
                <a:gd name="connsiteX5" fmla="*/ 385650 w 657906"/>
                <a:gd name="connsiteY5" fmla="*/ 300832 h 736600"/>
                <a:gd name="connsiteX6" fmla="*/ 450737 w 657906"/>
                <a:gd name="connsiteY6" fmla="*/ 188119 h 736600"/>
                <a:gd name="connsiteX7" fmla="*/ 540431 w 657906"/>
                <a:gd name="connsiteY7" fmla="*/ 70643 h 736600"/>
                <a:gd name="connsiteX8" fmla="*/ 603138 w 657906"/>
                <a:gd name="connsiteY8" fmla="*/ 0 h 736600"/>
                <a:gd name="connsiteX9" fmla="*/ 657906 w 657906"/>
                <a:gd name="connsiteY9" fmla="*/ 0 h 736600"/>
                <a:gd name="connsiteX10" fmla="*/ 638062 w 657906"/>
                <a:gd name="connsiteY10" fmla="*/ 71438 h 736600"/>
                <a:gd name="connsiteX11" fmla="*/ 562656 w 657906"/>
                <a:gd name="connsiteY11" fmla="*/ 159544 h 736600"/>
                <a:gd name="connsiteX12" fmla="*/ 510269 w 657906"/>
                <a:gd name="connsiteY12" fmla="*/ 242094 h 736600"/>
                <a:gd name="connsiteX13" fmla="*/ 442800 w 657906"/>
                <a:gd name="connsiteY13" fmla="*/ 350043 h 736600"/>
                <a:gd name="connsiteX14" fmla="*/ 399937 w 657906"/>
                <a:gd name="connsiteY14" fmla="*/ 465137 h 736600"/>
                <a:gd name="connsiteX15" fmla="*/ 388031 w 657906"/>
                <a:gd name="connsiteY15" fmla="*/ 584993 h 736600"/>
                <a:gd name="connsiteX16" fmla="*/ 368188 w 657906"/>
                <a:gd name="connsiteY16" fmla="*/ 693737 h 736600"/>
                <a:gd name="connsiteX17" fmla="*/ 328500 w 657906"/>
                <a:gd name="connsiteY17" fmla="*/ 736600 h 736600"/>
                <a:gd name="connsiteX18" fmla="*/ 308657 w 657906"/>
                <a:gd name="connsiteY18" fmla="*/ 671512 h 736600"/>
                <a:gd name="connsiteX19" fmla="*/ 318975 w 657906"/>
                <a:gd name="connsiteY19" fmla="*/ 599281 h 736600"/>
                <a:gd name="connsiteX20" fmla="*/ 325325 w 657906"/>
                <a:gd name="connsiteY20" fmla="*/ 502444 h 736600"/>
                <a:gd name="connsiteX21" fmla="*/ 295957 w 657906"/>
                <a:gd name="connsiteY21" fmla="*/ 436563 h 736600"/>
                <a:gd name="connsiteX22" fmla="*/ 231663 w 657906"/>
                <a:gd name="connsiteY22" fmla="*/ 373063 h 736600"/>
                <a:gd name="connsiteX23" fmla="*/ 145937 w 657906"/>
                <a:gd name="connsiteY23" fmla="*/ 304800 h 736600"/>
                <a:gd name="connsiteX24" fmla="*/ 71325 w 657906"/>
                <a:gd name="connsiteY24" fmla="*/ 260350 h 736600"/>
                <a:gd name="connsiteX25" fmla="*/ 7825 w 657906"/>
                <a:gd name="connsiteY25" fmla="*/ 231775 h 736600"/>
                <a:gd name="connsiteX26" fmla="*/ 1475 w 657906"/>
                <a:gd name="connsiteY26" fmla="*/ 180975 h 736600"/>
                <a:gd name="connsiteX27" fmla="*/ 98312 w 657906"/>
                <a:gd name="connsiteY27" fmla="*/ 189706 h 736600"/>
                <a:gd name="connsiteX0" fmla="*/ 98312 w 657906"/>
                <a:gd name="connsiteY0" fmla="*/ 200289 h 747183"/>
                <a:gd name="connsiteX1" fmla="*/ 166575 w 657906"/>
                <a:gd name="connsiteY1" fmla="*/ 239183 h 747183"/>
                <a:gd name="connsiteX2" fmla="*/ 236425 w 657906"/>
                <a:gd name="connsiteY2" fmla="*/ 305858 h 747183"/>
                <a:gd name="connsiteX3" fmla="*/ 303100 w 657906"/>
                <a:gd name="connsiteY3" fmla="*/ 353483 h 747183"/>
                <a:gd name="connsiteX4" fmla="*/ 348343 w 657906"/>
                <a:gd name="connsiteY4" fmla="*/ 424127 h 747183"/>
                <a:gd name="connsiteX5" fmla="*/ 385650 w 657906"/>
                <a:gd name="connsiteY5" fmla="*/ 311415 h 747183"/>
                <a:gd name="connsiteX6" fmla="*/ 450737 w 657906"/>
                <a:gd name="connsiteY6" fmla="*/ 198702 h 747183"/>
                <a:gd name="connsiteX7" fmla="*/ 540431 w 657906"/>
                <a:gd name="connsiteY7" fmla="*/ 81226 h 747183"/>
                <a:gd name="connsiteX8" fmla="*/ 603138 w 657906"/>
                <a:gd name="connsiteY8" fmla="*/ 10583 h 747183"/>
                <a:gd name="connsiteX9" fmla="*/ 657906 w 657906"/>
                <a:gd name="connsiteY9" fmla="*/ 10583 h 747183"/>
                <a:gd name="connsiteX10" fmla="*/ 638062 w 657906"/>
                <a:gd name="connsiteY10" fmla="*/ 82021 h 747183"/>
                <a:gd name="connsiteX11" fmla="*/ 562656 w 657906"/>
                <a:gd name="connsiteY11" fmla="*/ 170127 h 747183"/>
                <a:gd name="connsiteX12" fmla="*/ 510269 w 657906"/>
                <a:gd name="connsiteY12" fmla="*/ 252677 h 747183"/>
                <a:gd name="connsiteX13" fmla="*/ 442800 w 657906"/>
                <a:gd name="connsiteY13" fmla="*/ 360626 h 747183"/>
                <a:gd name="connsiteX14" fmla="*/ 399937 w 657906"/>
                <a:gd name="connsiteY14" fmla="*/ 475720 h 747183"/>
                <a:gd name="connsiteX15" fmla="*/ 388031 w 657906"/>
                <a:gd name="connsiteY15" fmla="*/ 595576 h 747183"/>
                <a:gd name="connsiteX16" fmla="*/ 368188 w 657906"/>
                <a:gd name="connsiteY16" fmla="*/ 704320 h 747183"/>
                <a:gd name="connsiteX17" fmla="*/ 328500 w 657906"/>
                <a:gd name="connsiteY17" fmla="*/ 747183 h 747183"/>
                <a:gd name="connsiteX18" fmla="*/ 308657 w 657906"/>
                <a:gd name="connsiteY18" fmla="*/ 682095 h 747183"/>
                <a:gd name="connsiteX19" fmla="*/ 318975 w 657906"/>
                <a:gd name="connsiteY19" fmla="*/ 609864 h 747183"/>
                <a:gd name="connsiteX20" fmla="*/ 325325 w 657906"/>
                <a:gd name="connsiteY20" fmla="*/ 513027 h 747183"/>
                <a:gd name="connsiteX21" fmla="*/ 295957 w 657906"/>
                <a:gd name="connsiteY21" fmla="*/ 447146 h 747183"/>
                <a:gd name="connsiteX22" fmla="*/ 231663 w 657906"/>
                <a:gd name="connsiteY22" fmla="*/ 383646 h 747183"/>
                <a:gd name="connsiteX23" fmla="*/ 145937 w 657906"/>
                <a:gd name="connsiteY23" fmla="*/ 315383 h 747183"/>
                <a:gd name="connsiteX24" fmla="*/ 71325 w 657906"/>
                <a:gd name="connsiteY24" fmla="*/ 270933 h 747183"/>
                <a:gd name="connsiteX25" fmla="*/ 7825 w 657906"/>
                <a:gd name="connsiteY25" fmla="*/ 242358 h 747183"/>
                <a:gd name="connsiteX26" fmla="*/ 1475 w 657906"/>
                <a:gd name="connsiteY26" fmla="*/ 191558 h 747183"/>
                <a:gd name="connsiteX27" fmla="*/ 98312 w 657906"/>
                <a:gd name="connsiteY27" fmla="*/ 200289 h 747183"/>
                <a:gd name="connsiteX0" fmla="*/ 98312 w 666017"/>
                <a:gd name="connsiteY0" fmla="*/ 200289 h 747183"/>
                <a:gd name="connsiteX1" fmla="*/ 166575 w 666017"/>
                <a:gd name="connsiteY1" fmla="*/ 239183 h 747183"/>
                <a:gd name="connsiteX2" fmla="*/ 236425 w 666017"/>
                <a:gd name="connsiteY2" fmla="*/ 305858 h 747183"/>
                <a:gd name="connsiteX3" fmla="*/ 303100 w 666017"/>
                <a:gd name="connsiteY3" fmla="*/ 353483 h 747183"/>
                <a:gd name="connsiteX4" fmla="*/ 348343 w 666017"/>
                <a:gd name="connsiteY4" fmla="*/ 424127 h 747183"/>
                <a:gd name="connsiteX5" fmla="*/ 385650 w 666017"/>
                <a:gd name="connsiteY5" fmla="*/ 311415 h 747183"/>
                <a:gd name="connsiteX6" fmla="*/ 450737 w 666017"/>
                <a:gd name="connsiteY6" fmla="*/ 198702 h 747183"/>
                <a:gd name="connsiteX7" fmla="*/ 540431 w 666017"/>
                <a:gd name="connsiteY7" fmla="*/ 81226 h 747183"/>
                <a:gd name="connsiteX8" fmla="*/ 603138 w 666017"/>
                <a:gd name="connsiteY8" fmla="*/ 10583 h 747183"/>
                <a:gd name="connsiteX9" fmla="*/ 657906 w 666017"/>
                <a:gd name="connsiteY9" fmla="*/ 10583 h 747183"/>
                <a:gd name="connsiteX10" fmla="*/ 638062 w 666017"/>
                <a:gd name="connsiteY10" fmla="*/ 82021 h 747183"/>
                <a:gd name="connsiteX11" fmla="*/ 562656 w 666017"/>
                <a:gd name="connsiteY11" fmla="*/ 170127 h 747183"/>
                <a:gd name="connsiteX12" fmla="*/ 510269 w 666017"/>
                <a:gd name="connsiteY12" fmla="*/ 252677 h 747183"/>
                <a:gd name="connsiteX13" fmla="*/ 442800 w 666017"/>
                <a:gd name="connsiteY13" fmla="*/ 360626 h 747183"/>
                <a:gd name="connsiteX14" fmla="*/ 399937 w 666017"/>
                <a:gd name="connsiteY14" fmla="*/ 475720 h 747183"/>
                <a:gd name="connsiteX15" fmla="*/ 388031 w 666017"/>
                <a:gd name="connsiteY15" fmla="*/ 595576 h 747183"/>
                <a:gd name="connsiteX16" fmla="*/ 368188 w 666017"/>
                <a:gd name="connsiteY16" fmla="*/ 704320 h 747183"/>
                <a:gd name="connsiteX17" fmla="*/ 328500 w 666017"/>
                <a:gd name="connsiteY17" fmla="*/ 747183 h 747183"/>
                <a:gd name="connsiteX18" fmla="*/ 308657 w 666017"/>
                <a:gd name="connsiteY18" fmla="*/ 682095 h 747183"/>
                <a:gd name="connsiteX19" fmla="*/ 318975 w 666017"/>
                <a:gd name="connsiteY19" fmla="*/ 609864 h 747183"/>
                <a:gd name="connsiteX20" fmla="*/ 325325 w 666017"/>
                <a:gd name="connsiteY20" fmla="*/ 513027 h 747183"/>
                <a:gd name="connsiteX21" fmla="*/ 295957 w 666017"/>
                <a:gd name="connsiteY21" fmla="*/ 447146 h 747183"/>
                <a:gd name="connsiteX22" fmla="*/ 231663 w 666017"/>
                <a:gd name="connsiteY22" fmla="*/ 383646 h 747183"/>
                <a:gd name="connsiteX23" fmla="*/ 145937 w 666017"/>
                <a:gd name="connsiteY23" fmla="*/ 315383 h 747183"/>
                <a:gd name="connsiteX24" fmla="*/ 71325 w 666017"/>
                <a:gd name="connsiteY24" fmla="*/ 270933 h 747183"/>
                <a:gd name="connsiteX25" fmla="*/ 7825 w 666017"/>
                <a:gd name="connsiteY25" fmla="*/ 242358 h 747183"/>
                <a:gd name="connsiteX26" fmla="*/ 1475 w 666017"/>
                <a:gd name="connsiteY26" fmla="*/ 191558 h 747183"/>
                <a:gd name="connsiteX27" fmla="*/ 98312 w 666017"/>
                <a:gd name="connsiteY27" fmla="*/ 200289 h 7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017" h="747183">
                  <a:moveTo>
                    <a:pt x="98312" y="200289"/>
                  </a:moveTo>
                  <a:lnTo>
                    <a:pt x="166575" y="239183"/>
                  </a:lnTo>
                  <a:lnTo>
                    <a:pt x="236425" y="305858"/>
                  </a:lnTo>
                  <a:lnTo>
                    <a:pt x="303100" y="353483"/>
                  </a:lnTo>
                  <a:lnTo>
                    <a:pt x="348343" y="424127"/>
                  </a:lnTo>
                  <a:lnTo>
                    <a:pt x="385650" y="311415"/>
                  </a:lnTo>
                  <a:lnTo>
                    <a:pt x="450737" y="198702"/>
                  </a:lnTo>
                  <a:lnTo>
                    <a:pt x="540431" y="81226"/>
                  </a:lnTo>
                  <a:lnTo>
                    <a:pt x="603138" y="10583"/>
                  </a:lnTo>
                  <a:cubicBezTo>
                    <a:pt x="621394" y="10583"/>
                    <a:pt x="637268" y="-13229"/>
                    <a:pt x="657906" y="10583"/>
                  </a:cubicBezTo>
                  <a:cubicBezTo>
                    <a:pt x="682247" y="39158"/>
                    <a:pt x="644677" y="58208"/>
                    <a:pt x="638062" y="82021"/>
                  </a:cubicBezTo>
                  <a:lnTo>
                    <a:pt x="562656" y="170127"/>
                  </a:lnTo>
                  <a:lnTo>
                    <a:pt x="510269" y="252677"/>
                  </a:lnTo>
                  <a:lnTo>
                    <a:pt x="442800" y="360626"/>
                  </a:lnTo>
                  <a:lnTo>
                    <a:pt x="399937" y="475720"/>
                  </a:lnTo>
                  <a:lnTo>
                    <a:pt x="388031" y="595576"/>
                  </a:lnTo>
                  <a:lnTo>
                    <a:pt x="368188" y="704320"/>
                  </a:lnTo>
                  <a:cubicBezTo>
                    <a:pt x="350196" y="717020"/>
                    <a:pt x="375067" y="741627"/>
                    <a:pt x="328500" y="747183"/>
                  </a:cubicBezTo>
                  <a:cubicBezTo>
                    <a:pt x="290930" y="723106"/>
                    <a:pt x="315271" y="703791"/>
                    <a:pt x="308657" y="682095"/>
                  </a:cubicBezTo>
                  <a:lnTo>
                    <a:pt x="318975" y="609864"/>
                  </a:lnTo>
                  <a:lnTo>
                    <a:pt x="325325" y="513027"/>
                  </a:lnTo>
                  <a:lnTo>
                    <a:pt x="295957" y="447146"/>
                  </a:lnTo>
                  <a:lnTo>
                    <a:pt x="231663" y="383646"/>
                  </a:lnTo>
                  <a:cubicBezTo>
                    <a:pt x="208644" y="360892"/>
                    <a:pt x="183244" y="335756"/>
                    <a:pt x="145937" y="315383"/>
                  </a:cubicBezTo>
                  <a:lnTo>
                    <a:pt x="71325" y="270933"/>
                  </a:lnTo>
                  <a:lnTo>
                    <a:pt x="7825" y="242358"/>
                  </a:lnTo>
                  <a:cubicBezTo>
                    <a:pt x="5708" y="225425"/>
                    <a:pt x="-3552" y="213253"/>
                    <a:pt x="1475" y="191558"/>
                  </a:cubicBezTo>
                  <a:cubicBezTo>
                    <a:pt x="33754" y="170655"/>
                    <a:pt x="66033" y="197379"/>
                    <a:pt x="98312" y="200289"/>
                  </a:cubicBezTo>
                  <a:close/>
                </a:path>
              </a:pathLst>
            </a:custGeom>
            <a:solidFill>
              <a:schemeClr val="accent5">
                <a:lumMod val="40000"/>
                <a:lumOff val="60000"/>
                <a:alpha val="46000"/>
              </a:schemeClr>
            </a:solidFill>
            <a:ln w="254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1" name="Rectangle 2"/>
            <p:cNvSpPr txBox="1">
              <a:spLocks noChangeArrowheads="1"/>
            </p:cNvSpPr>
            <p:nvPr/>
          </p:nvSpPr>
          <p:spPr>
            <a:xfrm>
              <a:off x="12095312" y="3226810"/>
              <a:ext cx="1799809" cy="331553"/>
            </a:xfrm>
            <a:prstGeom prst="rect">
              <a:avLst/>
            </a:prstGeom>
            <a:solidFill>
              <a:schemeClr val="bg1"/>
            </a:solidFill>
            <a:ln w="6350">
              <a:solidFill>
                <a:schemeClr val="tx1"/>
              </a:solidFill>
            </a:ln>
          </p:spPr>
          <p:txBody>
            <a:bodyPr lIns="33231" tIns="33231" rIns="0" bIns="33231"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pPr marL="0" marR="0" lvl="0" indent="0" algn="ctr" defTabSz="914290" rtl="0" eaLnBrk="1" fontAlgn="base" latinLnBrk="0" hangingPunct="1">
                <a:lnSpc>
                  <a:spcPct val="100000"/>
                </a:lnSpc>
                <a:spcBef>
                  <a:spcPct val="0"/>
                </a:spcBef>
                <a:spcAft>
                  <a:spcPct val="0"/>
                </a:spcAft>
                <a:buClrTx/>
                <a:buSzTx/>
                <a:buFontTx/>
                <a:buNone/>
                <a:tabLst/>
                <a:defRPr/>
              </a:pPr>
              <a:r>
                <a:rPr kumimoji="1" lang="ja-JP" altLang="en-US"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道路拡幅や除却により</a:t>
              </a:r>
              <a:endParaRPr kumimoji="1" lang="en-US" altLang="ja-JP"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290" rtl="0" eaLnBrk="1" fontAlgn="base" latinLnBrk="0" hangingPunct="1">
                <a:lnSpc>
                  <a:spcPct val="100000"/>
                </a:lnSpc>
                <a:spcBef>
                  <a:spcPct val="0"/>
                </a:spcBef>
                <a:spcAft>
                  <a:spcPct val="0"/>
                </a:spcAft>
                <a:buClrTx/>
                <a:buSzTx/>
                <a:buFontTx/>
                <a:buNone/>
                <a:tabLst/>
                <a:defRPr/>
              </a:pPr>
              <a:r>
                <a:rPr kumimoji="1" lang="ja-JP" altLang="en-US"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燃え広がる範囲が分断された</a:t>
              </a:r>
              <a:endParaRPr kumimoji="1" lang="en-US" altLang="ja-JP"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a:stCxn id="21" idx="0"/>
              <a:endCxn id="20" idx="4"/>
            </p:cNvCxnSpPr>
            <p:nvPr/>
          </p:nvCxnSpPr>
          <p:spPr>
            <a:xfrm flipH="1" flipV="1">
              <a:off x="12677543" y="2035727"/>
              <a:ext cx="317673" cy="119108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楕円 15"/>
            <p:cNvSpPr/>
            <p:nvPr/>
          </p:nvSpPr>
          <p:spPr>
            <a:xfrm>
              <a:off x="12784105" y="2396795"/>
              <a:ext cx="370827" cy="216992"/>
            </a:xfrm>
            <a:custGeom>
              <a:avLst/>
              <a:gdLst>
                <a:gd name="connsiteX0" fmla="*/ 0 w 473658"/>
                <a:gd name="connsiteY0" fmla="*/ 53283 h 106566"/>
                <a:gd name="connsiteX1" fmla="*/ 236829 w 473658"/>
                <a:gd name="connsiteY1" fmla="*/ 0 h 106566"/>
                <a:gd name="connsiteX2" fmla="*/ 473658 w 473658"/>
                <a:gd name="connsiteY2" fmla="*/ 53283 h 106566"/>
                <a:gd name="connsiteX3" fmla="*/ 236829 w 473658"/>
                <a:gd name="connsiteY3" fmla="*/ 106566 h 106566"/>
                <a:gd name="connsiteX4" fmla="*/ 0 w 473658"/>
                <a:gd name="connsiteY4" fmla="*/ 53283 h 106566"/>
                <a:gd name="connsiteX0" fmla="*/ 0 w 473658"/>
                <a:gd name="connsiteY0" fmla="*/ 24987 h 78270"/>
                <a:gd name="connsiteX1" fmla="*/ 236829 w 473658"/>
                <a:gd name="connsiteY1" fmla="*/ 279 h 78270"/>
                <a:gd name="connsiteX2" fmla="*/ 473658 w 473658"/>
                <a:gd name="connsiteY2" fmla="*/ 24987 h 78270"/>
                <a:gd name="connsiteX3" fmla="*/ 236829 w 473658"/>
                <a:gd name="connsiteY3" fmla="*/ 78270 h 78270"/>
                <a:gd name="connsiteX4" fmla="*/ 0 w 473658"/>
                <a:gd name="connsiteY4" fmla="*/ 24987 h 78270"/>
                <a:gd name="connsiteX0" fmla="*/ 0 w 437939"/>
                <a:gd name="connsiteY0" fmla="*/ 5833 h 88213"/>
                <a:gd name="connsiteX1" fmla="*/ 201110 w 437939"/>
                <a:gd name="connsiteY1" fmla="*/ 9700 h 88213"/>
                <a:gd name="connsiteX2" fmla="*/ 437939 w 437939"/>
                <a:gd name="connsiteY2" fmla="*/ 34408 h 88213"/>
                <a:gd name="connsiteX3" fmla="*/ 201110 w 437939"/>
                <a:gd name="connsiteY3" fmla="*/ 87691 h 88213"/>
                <a:gd name="connsiteX4" fmla="*/ 0 w 437939"/>
                <a:gd name="connsiteY4" fmla="*/ 5833 h 88213"/>
                <a:gd name="connsiteX0" fmla="*/ 0 w 373646"/>
                <a:gd name="connsiteY0" fmla="*/ 95515 h 179179"/>
                <a:gd name="connsiteX1" fmla="*/ 201110 w 373646"/>
                <a:gd name="connsiteY1" fmla="*/ 99382 h 179179"/>
                <a:gd name="connsiteX2" fmla="*/ 373646 w 373646"/>
                <a:gd name="connsiteY2" fmla="*/ 5028 h 179179"/>
                <a:gd name="connsiteX3" fmla="*/ 201110 w 373646"/>
                <a:gd name="connsiteY3" fmla="*/ 177373 h 179179"/>
                <a:gd name="connsiteX4" fmla="*/ 0 w 373646"/>
                <a:gd name="connsiteY4" fmla="*/ 95515 h 179179"/>
                <a:gd name="connsiteX0" fmla="*/ 796 w 374442"/>
                <a:gd name="connsiteY0" fmla="*/ 95515 h 214465"/>
                <a:gd name="connsiteX1" fmla="*/ 201906 w 374442"/>
                <a:gd name="connsiteY1" fmla="*/ 99382 h 214465"/>
                <a:gd name="connsiteX2" fmla="*/ 374442 w 374442"/>
                <a:gd name="connsiteY2" fmla="*/ 5028 h 214465"/>
                <a:gd name="connsiteX3" fmla="*/ 280487 w 374442"/>
                <a:gd name="connsiteY3" fmla="*/ 213092 h 214465"/>
                <a:gd name="connsiteX4" fmla="*/ 796 w 374442"/>
                <a:gd name="connsiteY4" fmla="*/ 95515 h 214465"/>
                <a:gd name="connsiteX0" fmla="*/ 21 w 373667"/>
                <a:gd name="connsiteY0" fmla="*/ 94375 h 213259"/>
                <a:gd name="connsiteX1" fmla="*/ 265424 w 373667"/>
                <a:gd name="connsiteY1" fmla="*/ 136342 h 213259"/>
                <a:gd name="connsiteX2" fmla="*/ 373667 w 373667"/>
                <a:gd name="connsiteY2" fmla="*/ 3888 h 213259"/>
                <a:gd name="connsiteX3" fmla="*/ 279712 w 373667"/>
                <a:gd name="connsiteY3" fmla="*/ 211952 h 213259"/>
                <a:gd name="connsiteX4" fmla="*/ 21 w 373667"/>
                <a:gd name="connsiteY4" fmla="*/ 94375 h 213259"/>
                <a:gd name="connsiteX0" fmla="*/ 2658 w 376304"/>
                <a:gd name="connsiteY0" fmla="*/ 94375 h 213508"/>
                <a:gd name="connsiteX1" fmla="*/ 268061 w 376304"/>
                <a:gd name="connsiteY1" fmla="*/ 136342 h 213508"/>
                <a:gd name="connsiteX2" fmla="*/ 376304 w 376304"/>
                <a:gd name="connsiteY2" fmla="*/ 3888 h 213508"/>
                <a:gd name="connsiteX3" fmla="*/ 282349 w 376304"/>
                <a:gd name="connsiteY3" fmla="*/ 211952 h 213508"/>
                <a:gd name="connsiteX4" fmla="*/ 2658 w 376304"/>
                <a:gd name="connsiteY4" fmla="*/ 94375 h 213508"/>
                <a:gd name="connsiteX0" fmla="*/ 21 w 373667"/>
                <a:gd name="connsiteY0" fmla="*/ 94024 h 212882"/>
                <a:gd name="connsiteX1" fmla="*/ 265424 w 373667"/>
                <a:gd name="connsiteY1" fmla="*/ 152659 h 212882"/>
                <a:gd name="connsiteX2" fmla="*/ 373667 w 373667"/>
                <a:gd name="connsiteY2" fmla="*/ 3537 h 212882"/>
                <a:gd name="connsiteX3" fmla="*/ 279712 w 373667"/>
                <a:gd name="connsiteY3" fmla="*/ 211601 h 212882"/>
                <a:gd name="connsiteX4" fmla="*/ 21 w 373667"/>
                <a:gd name="connsiteY4" fmla="*/ 94024 h 212882"/>
                <a:gd name="connsiteX0" fmla="*/ 291 w 373937"/>
                <a:gd name="connsiteY0" fmla="*/ 94024 h 213461"/>
                <a:gd name="connsiteX1" fmla="*/ 265694 w 373937"/>
                <a:gd name="connsiteY1" fmla="*/ 152659 h 213461"/>
                <a:gd name="connsiteX2" fmla="*/ 373937 w 373937"/>
                <a:gd name="connsiteY2" fmla="*/ 3537 h 213461"/>
                <a:gd name="connsiteX3" fmla="*/ 279982 w 373937"/>
                <a:gd name="connsiteY3" fmla="*/ 211601 h 213461"/>
                <a:gd name="connsiteX4" fmla="*/ 291 w 373937"/>
                <a:gd name="connsiteY4" fmla="*/ 94024 h 213461"/>
                <a:gd name="connsiteX0" fmla="*/ 6706 w 380352"/>
                <a:gd name="connsiteY0" fmla="*/ 94024 h 213461"/>
                <a:gd name="connsiteX1" fmla="*/ 272109 w 380352"/>
                <a:gd name="connsiteY1" fmla="*/ 152659 h 213461"/>
                <a:gd name="connsiteX2" fmla="*/ 380352 w 380352"/>
                <a:gd name="connsiteY2" fmla="*/ 3537 h 213461"/>
                <a:gd name="connsiteX3" fmla="*/ 286397 w 380352"/>
                <a:gd name="connsiteY3" fmla="*/ 211601 h 213461"/>
                <a:gd name="connsiteX4" fmla="*/ 6706 w 380352"/>
                <a:gd name="connsiteY4" fmla="*/ 94024 h 213461"/>
                <a:gd name="connsiteX0" fmla="*/ 6706 w 380352"/>
                <a:gd name="connsiteY0" fmla="*/ 91020 h 210457"/>
                <a:gd name="connsiteX1" fmla="*/ 272109 w 380352"/>
                <a:gd name="connsiteY1" fmla="*/ 149655 h 210457"/>
                <a:gd name="connsiteX2" fmla="*/ 380352 w 380352"/>
                <a:gd name="connsiteY2" fmla="*/ 533 h 210457"/>
                <a:gd name="connsiteX3" fmla="*/ 286397 w 380352"/>
                <a:gd name="connsiteY3" fmla="*/ 208597 h 210457"/>
                <a:gd name="connsiteX4" fmla="*/ 6706 w 380352"/>
                <a:gd name="connsiteY4" fmla="*/ 91020 h 210457"/>
                <a:gd name="connsiteX0" fmla="*/ 6706 w 381718"/>
                <a:gd name="connsiteY0" fmla="*/ 91020 h 210457"/>
                <a:gd name="connsiteX1" fmla="*/ 272109 w 381718"/>
                <a:gd name="connsiteY1" fmla="*/ 149655 h 210457"/>
                <a:gd name="connsiteX2" fmla="*/ 380352 w 381718"/>
                <a:gd name="connsiteY2" fmla="*/ 533 h 210457"/>
                <a:gd name="connsiteX3" fmla="*/ 286397 w 381718"/>
                <a:gd name="connsiteY3" fmla="*/ 208597 h 210457"/>
                <a:gd name="connsiteX4" fmla="*/ 6706 w 381718"/>
                <a:gd name="connsiteY4" fmla="*/ 91020 h 210457"/>
                <a:gd name="connsiteX0" fmla="*/ 59 w 375071"/>
                <a:gd name="connsiteY0" fmla="*/ 91075 h 209956"/>
                <a:gd name="connsiteX1" fmla="*/ 255937 w 375071"/>
                <a:gd name="connsiteY1" fmla="*/ 135423 h 209956"/>
                <a:gd name="connsiteX2" fmla="*/ 373705 w 375071"/>
                <a:gd name="connsiteY2" fmla="*/ 588 h 209956"/>
                <a:gd name="connsiteX3" fmla="*/ 279750 w 375071"/>
                <a:gd name="connsiteY3" fmla="*/ 208652 h 209956"/>
                <a:gd name="connsiteX4" fmla="*/ 59 w 375071"/>
                <a:gd name="connsiteY4" fmla="*/ 91075 h 209956"/>
                <a:gd name="connsiteX0" fmla="*/ 63 w 375075"/>
                <a:gd name="connsiteY0" fmla="*/ 91168 h 210049"/>
                <a:gd name="connsiteX1" fmla="*/ 255941 w 375075"/>
                <a:gd name="connsiteY1" fmla="*/ 135516 h 210049"/>
                <a:gd name="connsiteX2" fmla="*/ 373709 w 375075"/>
                <a:gd name="connsiteY2" fmla="*/ 681 h 210049"/>
                <a:gd name="connsiteX3" fmla="*/ 279754 w 375075"/>
                <a:gd name="connsiteY3" fmla="*/ 208745 h 210049"/>
                <a:gd name="connsiteX4" fmla="*/ 63 w 375075"/>
                <a:gd name="connsiteY4" fmla="*/ 91168 h 210049"/>
                <a:gd name="connsiteX0" fmla="*/ 63 w 375362"/>
                <a:gd name="connsiteY0" fmla="*/ 91168 h 219617"/>
                <a:gd name="connsiteX1" fmla="*/ 255941 w 375362"/>
                <a:gd name="connsiteY1" fmla="*/ 135516 h 219617"/>
                <a:gd name="connsiteX2" fmla="*/ 373709 w 375362"/>
                <a:gd name="connsiteY2" fmla="*/ 681 h 219617"/>
                <a:gd name="connsiteX3" fmla="*/ 279754 w 375362"/>
                <a:gd name="connsiteY3" fmla="*/ 208745 h 219617"/>
                <a:gd name="connsiteX4" fmla="*/ 63 w 375362"/>
                <a:gd name="connsiteY4" fmla="*/ 91168 h 219617"/>
                <a:gd name="connsiteX0" fmla="*/ 63 w 375450"/>
                <a:gd name="connsiteY0" fmla="*/ 91168 h 210441"/>
                <a:gd name="connsiteX1" fmla="*/ 255941 w 375450"/>
                <a:gd name="connsiteY1" fmla="*/ 135516 h 210441"/>
                <a:gd name="connsiteX2" fmla="*/ 373709 w 375450"/>
                <a:gd name="connsiteY2" fmla="*/ 681 h 210441"/>
                <a:gd name="connsiteX3" fmla="*/ 279754 w 375450"/>
                <a:gd name="connsiteY3" fmla="*/ 208745 h 210441"/>
                <a:gd name="connsiteX4" fmla="*/ 63 w 375450"/>
                <a:gd name="connsiteY4" fmla="*/ 91168 h 210441"/>
                <a:gd name="connsiteX0" fmla="*/ 7436 w 382823"/>
                <a:gd name="connsiteY0" fmla="*/ 91096 h 210369"/>
                <a:gd name="connsiteX1" fmla="*/ 96226 w 382823"/>
                <a:gd name="connsiteY1" fmla="*/ 118454 h 210369"/>
                <a:gd name="connsiteX2" fmla="*/ 263314 w 382823"/>
                <a:gd name="connsiteY2" fmla="*/ 135444 h 210369"/>
                <a:gd name="connsiteX3" fmla="*/ 381082 w 382823"/>
                <a:gd name="connsiteY3" fmla="*/ 609 h 210369"/>
                <a:gd name="connsiteX4" fmla="*/ 287127 w 382823"/>
                <a:gd name="connsiteY4" fmla="*/ 208673 h 210369"/>
                <a:gd name="connsiteX5" fmla="*/ 7436 w 382823"/>
                <a:gd name="connsiteY5" fmla="*/ 91096 h 210369"/>
                <a:gd name="connsiteX0" fmla="*/ 9877 w 385264"/>
                <a:gd name="connsiteY0" fmla="*/ 91072 h 210454"/>
                <a:gd name="connsiteX1" fmla="*/ 81998 w 385264"/>
                <a:gd name="connsiteY1" fmla="*/ 85092 h 210454"/>
                <a:gd name="connsiteX2" fmla="*/ 265755 w 385264"/>
                <a:gd name="connsiteY2" fmla="*/ 135420 h 210454"/>
                <a:gd name="connsiteX3" fmla="*/ 383523 w 385264"/>
                <a:gd name="connsiteY3" fmla="*/ 585 h 210454"/>
                <a:gd name="connsiteX4" fmla="*/ 289568 w 385264"/>
                <a:gd name="connsiteY4" fmla="*/ 208649 h 210454"/>
                <a:gd name="connsiteX5" fmla="*/ 9877 w 385264"/>
                <a:gd name="connsiteY5" fmla="*/ 91072 h 210454"/>
                <a:gd name="connsiteX0" fmla="*/ 9877 w 385264"/>
                <a:gd name="connsiteY0" fmla="*/ 91072 h 212952"/>
                <a:gd name="connsiteX1" fmla="*/ 81998 w 385264"/>
                <a:gd name="connsiteY1" fmla="*/ 85092 h 212952"/>
                <a:gd name="connsiteX2" fmla="*/ 265755 w 385264"/>
                <a:gd name="connsiteY2" fmla="*/ 135420 h 212952"/>
                <a:gd name="connsiteX3" fmla="*/ 383523 w 385264"/>
                <a:gd name="connsiteY3" fmla="*/ 585 h 212952"/>
                <a:gd name="connsiteX4" fmla="*/ 289568 w 385264"/>
                <a:gd name="connsiteY4" fmla="*/ 208649 h 212952"/>
                <a:gd name="connsiteX5" fmla="*/ 89143 w 385264"/>
                <a:gd name="connsiteY5" fmla="*/ 137479 h 212952"/>
                <a:gd name="connsiteX6" fmla="*/ 9877 w 385264"/>
                <a:gd name="connsiteY6" fmla="*/ 91072 h 212952"/>
                <a:gd name="connsiteX0" fmla="*/ 5 w 374772"/>
                <a:gd name="connsiteY0" fmla="*/ 91072 h 214547"/>
                <a:gd name="connsiteX1" fmla="*/ 72126 w 374772"/>
                <a:gd name="connsiteY1" fmla="*/ 85092 h 214547"/>
                <a:gd name="connsiteX2" fmla="*/ 255883 w 374772"/>
                <a:gd name="connsiteY2" fmla="*/ 135420 h 214547"/>
                <a:gd name="connsiteX3" fmla="*/ 373651 w 374772"/>
                <a:gd name="connsiteY3" fmla="*/ 585 h 214547"/>
                <a:gd name="connsiteX4" fmla="*/ 279696 w 374772"/>
                <a:gd name="connsiteY4" fmla="*/ 208649 h 214547"/>
                <a:gd name="connsiteX5" fmla="*/ 69746 w 374772"/>
                <a:gd name="connsiteY5" fmla="*/ 151766 h 214547"/>
                <a:gd name="connsiteX6" fmla="*/ 5 w 374772"/>
                <a:gd name="connsiteY6" fmla="*/ 91072 h 214547"/>
                <a:gd name="connsiteX0" fmla="*/ 1138 w 375905"/>
                <a:gd name="connsiteY0" fmla="*/ 91072 h 214547"/>
                <a:gd name="connsiteX1" fmla="*/ 73259 w 375905"/>
                <a:gd name="connsiteY1" fmla="*/ 85092 h 214547"/>
                <a:gd name="connsiteX2" fmla="*/ 257016 w 375905"/>
                <a:gd name="connsiteY2" fmla="*/ 135420 h 214547"/>
                <a:gd name="connsiteX3" fmla="*/ 374784 w 375905"/>
                <a:gd name="connsiteY3" fmla="*/ 585 h 214547"/>
                <a:gd name="connsiteX4" fmla="*/ 280829 w 375905"/>
                <a:gd name="connsiteY4" fmla="*/ 208649 h 214547"/>
                <a:gd name="connsiteX5" fmla="*/ 70879 w 375905"/>
                <a:gd name="connsiteY5" fmla="*/ 151766 h 214547"/>
                <a:gd name="connsiteX6" fmla="*/ 1138 w 375905"/>
                <a:gd name="connsiteY6" fmla="*/ 91072 h 214547"/>
                <a:gd name="connsiteX0" fmla="*/ 527 w 375294"/>
                <a:gd name="connsiteY0" fmla="*/ 91077 h 214552"/>
                <a:gd name="connsiteX1" fmla="*/ 98841 w 375294"/>
                <a:gd name="connsiteY1" fmla="*/ 94622 h 214552"/>
                <a:gd name="connsiteX2" fmla="*/ 256405 w 375294"/>
                <a:gd name="connsiteY2" fmla="*/ 135425 h 214552"/>
                <a:gd name="connsiteX3" fmla="*/ 374173 w 375294"/>
                <a:gd name="connsiteY3" fmla="*/ 590 h 214552"/>
                <a:gd name="connsiteX4" fmla="*/ 280218 w 375294"/>
                <a:gd name="connsiteY4" fmla="*/ 208654 h 214552"/>
                <a:gd name="connsiteX5" fmla="*/ 70268 w 375294"/>
                <a:gd name="connsiteY5" fmla="*/ 151771 h 214552"/>
                <a:gd name="connsiteX6" fmla="*/ 527 w 375294"/>
                <a:gd name="connsiteY6" fmla="*/ 91077 h 214552"/>
                <a:gd name="connsiteX0" fmla="*/ 527 w 375294"/>
                <a:gd name="connsiteY0" fmla="*/ 91006 h 214481"/>
                <a:gd name="connsiteX1" fmla="*/ 98841 w 375294"/>
                <a:gd name="connsiteY1" fmla="*/ 94551 h 214481"/>
                <a:gd name="connsiteX2" fmla="*/ 254024 w 375294"/>
                <a:gd name="connsiteY2" fmla="*/ 154404 h 214481"/>
                <a:gd name="connsiteX3" fmla="*/ 374173 w 375294"/>
                <a:gd name="connsiteY3" fmla="*/ 519 h 214481"/>
                <a:gd name="connsiteX4" fmla="*/ 280218 w 375294"/>
                <a:gd name="connsiteY4" fmla="*/ 208583 h 214481"/>
                <a:gd name="connsiteX5" fmla="*/ 70268 w 375294"/>
                <a:gd name="connsiteY5" fmla="*/ 151700 h 214481"/>
                <a:gd name="connsiteX6" fmla="*/ 527 w 375294"/>
                <a:gd name="connsiteY6" fmla="*/ 91006 h 214481"/>
                <a:gd name="connsiteX0" fmla="*/ 527 w 368270"/>
                <a:gd name="connsiteY0" fmla="*/ 93381 h 216992"/>
                <a:gd name="connsiteX1" fmla="*/ 98841 w 368270"/>
                <a:gd name="connsiteY1" fmla="*/ 96926 h 216992"/>
                <a:gd name="connsiteX2" fmla="*/ 254024 w 368270"/>
                <a:gd name="connsiteY2" fmla="*/ 156779 h 216992"/>
                <a:gd name="connsiteX3" fmla="*/ 367030 w 368270"/>
                <a:gd name="connsiteY3" fmla="*/ 512 h 216992"/>
                <a:gd name="connsiteX4" fmla="*/ 280218 w 368270"/>
                <a:gd name="connsiteY4" fmla="*/ 210958 h 216992"/>
                <a:gd name="connsiteX5" fmla="*/ 70268 w 368270"/>
                <a:gd name="connsiteY5" fmla="*/ 154075 h 216992"/>
                <a:gd name="connsiteX6" fmla="*/ 527 w 368270"/>
                <a:gd name="connsiteY6" fmla="*/ 93381 h 216992"/>
                <a:gd name="connsiteX0" fmla="*/ 3084 w 370827"/>
                <a:gd name="connsiteY0" fmla="*/ 93381 h 216992"/>
                <a:gd name="connsiteX1" fmla="*/ 101398 w 370827"/>
                <a:gd name="connsiteY1" fmla="*/ 96926 h 216992"/>
                <a:gd name="connsiteX2" fmla="*/ 256581 w 370827"/>
                <a:gd name="connsiteY2" fmla="*/ 156779 h 216992"/>
                <a:gd name="connsiteX3" fmla="*/ 369587 w 370827"/>
                <a:gd name="connsiteY3" fmla="*/ 512 h 216992"/>
                <a:gd name="connsiteX4" fmla="*/ 282775 w 370827"/>
                <a:gd name="connsiteY4" fmla="*/ 210958 h 216992"/>
                <a:gd name="connsiteX5" fmla="*/ 72825 w 370827"/>
                <a:gd name="connsiteY5" fmla="*/ 154075 h 216992"/>
                <a:gd name="connsiteX6" fmla="*/ 3084 w 370827"/>
                <a:gd name="connsiteY6" fmla="*/ 93381 h 21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27" h="216992">
                  <a:moveTo>
                    <a:pt x="3084" y="93381"/>
                  </a:moveTo>
                  <a:cubicBezTo>
                    <a:pt x="17371" y="55281"/>
                    <a:pt x="58752" y="89535"/>
                    <a:pt x="101398" y="96926"/>
                  </a:cubicBezTo>
                  <a:cubicBezTo>
                    <a:pt x="144044" y="104317"/>
                    <a:pt x="211883" y="172848"/>
                    <a:pt x="256581" y="156779"/>
                  </a:cubicBezTo>
                  <a:cubicBezTo>
                    <a:pt x="301279" y="140710"/>
                    <a:pt x="279099" y="-9865"/>
                    <a:pt x="369587" y="512"/>
                  </a:cubicBezTo>
                  <a:cubicBezTo>
                    <a:pt x="379112" y="39464"/>
                    <a:pt x="332235" y="185364"/>
                    <a:pt x="282775" y="210958"/>
                  </a:cubicBezTo>
                  <a:cubicBezTo>
                    <a:pt x="233315" y="236552"/>
                    <a:pt x="119440" y="173671"/>
                    <a:pt x="72825" y="154075"/>
                  </a:cubicBezTo>
                  <a:cubicBezTo>
                    <a:pt x="26210" y="134479"/>
                    <a:pt x="-11203" y="131481"/>
                    <a:pt x="3084" y="93381"/>
                  </a:cubicBezTo>
                  <a:close/>
                </a:path>
              </a:pathLst>
            </a:custGeom>
            <a:solidFill>
              <a:schemeClr val="accent5">
                <a:lumMod val="40000"/>
                <a:lumOff val="60000"/>
                <a:alpha val="46000"/>
              </a:schemeClr>
            </a:solidFill>
            <a:ln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24" name="直線コネクタ 23"/>
            <p:cNvCxnSpPr>
              <a:stCxn id="21" idx="0"/>
              <a:endCxn id="23" idx="2"/>
            </p:cNvCxnSpPr>
            <p:nvPr/>
          </p:nvCxnSpPr>
          <p:spPr>
            <a:xfrm flipV="1">
              <a:off x="12995217" y="2553574"/>
              <a:ext cx="45470" cy="673236"/>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10939908" y="1108152"/>
              <a:ext cx="1275879" cy="262349"/>
            </a:xfrm>
            <a:prstGeom prst="rect">
              <a:avLst/>
            </a:prstGeom>
            <a:noFill/>
            <a:ln>
              <a:noFill/>
            </a:ln>
          </p:spPr>
          <p:txBody>
            <a:bodyPr wrap="square" lIns="33231" tIns="33231" rIns="33231" bIns="33231" anchor="ctr" anchorCtr="0">
              <a:noAutofit/>
            </a:bodyPr>
            <a:lstStyle/>
            <a:p>
              <a:pPr marL="0" marR="0" lvl="0" indent="0" algn="l" defTabSz="914290" rtl="0" eaLnBrk="1" fontAlgn="auto" latinLnBrk="0" hangingPunct="1">
                <a:lnSpc>
                  <a:spcPts val="1477"/>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■事業実施後</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Rectangle 2"/>
            <p:cNvSpPr txBox="1">
              <a:spLocks noChangeArrowheads="1"/>
            </p:cNvSpPr>
            <p:nvPr/>
          </p:nvSpPr>
          <p:spPr>
            <a:xfrm>
              <a:off x="9123261" y="3379183"/>
              <a:ext cx="1059680" cy="168410"/>
            </a:xfrm>
            <a:prstGeom prst="rect">
              <a:avLst/>
            </a:prstGeom>
            <a:solidFill>
              <a:schemeClr val="bg1"/>
            </a:solidFill>
            <a:ln w="6350">
              <a:noFill/>
            </a:ln>
          </p:spPr>
          <p:txBody>
            <a:bodyPr lIns="33231" tIns="33231" rIns="0" bIns="33231"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pPr marL="0" marR="0" lvl="0" indent="0" algn="l" defTabSz="914290" rtl="0" eaLnBrk="1" fontAlgn="base" latinLnBrk="0" hangingPunct="1">
                <a:lnSpc>
                  <a:spcPct val="100000"/>
                </a:lnSpc>
                <a:spcBef>
                  <a:spcPct val="0"/>
                </a:spcBef>
                <a:spcAft>
                  <a:spcPct val="0"/>
                </a:spcAft>
                <a:buClrTx/>
                <a:buSzTx/>
                <a:buFontTx/>
                <a:buNone/>
                <a:tabLst/>
                <a:defRPr/>
              </a:pPr>
              <a:r>
                <a:rPr kumimoji="1" lang="ja-JP" altLang="en-US"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燃え広がる範囲</a:t>
              </a:r>
              <a:endParaRPr kumimoji="1" lang="en-US" altLang="ja-JP" sz="738"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a:endCxn id="44" idx="16"/>
            </p:cNvCxnSpPr>
            <p:nvPr/>
          </p:nvCxnSpPr>
          <p:spPr>
            <a:xfrm flipH="1" flipV="1">
              <a:off x="9296022" y="3192088"/>
              <a:ext cx="112954" cy="20810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56" name="テキスト ボックス 2"/>
          <p:cNvSpPr txBox="1">
            <a:spLocks noChangeArrowheads="1"/>
          </p:cNvSpPr>
          <p:nvPr/>
        </p:nvSpPr>
        <p:spPr bwMode="auto">
          <a:xfrm>
            <a:off x="4839875" y="1421575"/>
            <a:ext cx="2056886"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魅力あるまちづくり</a:t>
            </a:r>
            <a:endParaRPr kumimoji="1" lang="ja-JP" altLang="en-US" sz="1662"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0" name="図 79" title="道路と一体となったまちづくりのイメージ図"/>
          <p:cNvPicPr>
            <a:picLocks noChangeAspect="1"/>
          </p:cNvPicPr>
          <p:nvPr/>
        </p:nvPicPr>
        <p:blipFill rotWithShape="1">
          <a:blip r:embed="rId6" cstate="print">
            <a:extLst>
              <a:ext uri="{28A0092B-C50C-407E-A947-70E740481C1C}">
                <a14:useLocalDpi xmlns:a14="http://schemas.microsoft.com/office/drawing/2010/main"/>
              </a:ext>
            </a:extLst>
          </a:blip>
          <a:srcRect l="5463" t="12323" r="5463" b="14301"/>
          <a:stretch/>
        </p:blipFill>
        <p:spPr>
          <a:xfrm>
            <a:off x="7122762" y="1236785"/>
            <a:ext cx="1977440" cy="1027773"/>
          </a:xfrm>
          <a:prstGeom prst="rect">
            <a:avLst/>
          </a:prstGeom>
          <a:ln>
            <a:noFill/>
          </a:ln>
          <a:effectLst>
            <a:softEdge rad="112500"/>
          </a:effectLst>
        </p:spPr>
      </p:pic>
      <p:sp>
        <p:nvSpPr>
          <p:cNvPr id="90" name="テキスト ボックス 89"/>
          <p:cNvSpPr txBox="1"/>
          <p:nvPr/>
        </p:nvSpPr>
        <p:spPr>
          <a:xfrm>
            <a:off x="4721170" y="5218036"/>
            <a:ext cx="2936981" cy="114358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「火災延焼の危険性・改善マップ」を</a:t>
            </a:r>
            <a:endParaRPr kumimoji="1" lang="en-US" altLang="ja-JP"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活用した個別訪問の実施</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AR</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等の映像技術を活用した</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防災教育</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93" name="テキスト ボックス 92"/>
          <p:cNvSpPr txBox="1"/>
          <p:nvPr/>
        </p:nvSpPr>
        <p:spPr>
          <a:xfrm>
            <a:off x="4711979" y="1707335"/>
            <a:ext cx="2565739" cy="54694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○道路等基盤整備及び整備を</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契機としたまちづくりの推進</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楕円 46"/>
          <p:cNvSpPr/>
          <p:nvPr/>
        </p:nvSpPr>
        <p:spPr>
          <a:xfrm>
            <a:off x="6341085" y="3817100"/>
            <a:ext cx="147574" cy="14755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48" name="直線コネクタ 47"/>
          <p:cNvCxnSpPr/>
          <p:nvPr/>
        </p:nvCxnSpPr>
        <p:spPr>
          <a:xfrm flipV="1">
            <a:off x="2219028" y="4245897"/>
            <a:ext cx="2990382" cy="353757"/>
          </a:xfrm>
          <a:prstGeom prst="line">
            <a:avLst/>
          </a:prstGeom>
          <a:ln w="4445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475999" y="2160127"/>
            <a:ext cx="2397593" cy="1481166"/>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6648843" y="2229500"/>
            <a:ext cx="305863" cy="519560"/>
          </a:xfrm>
          <a:prstGeom prst="line">
            <a:avLst/>
          </a:prstGeom>
          <a:ln w="508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4510653" y="2178339"/>
            <a:ext cx="1902843" cy="1709249"/>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115" name="テキスト ボックス 114"/>
          <p:cNvSpPr txBox="1"/>
          <p:nvPr/>
        </p:nvSpPr>
        <p:spPr>
          <a:xfrm>
            <a:off x="132200" y="4438592"/>
            <a:ext cx="1974249" cy="31963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延焼遮断帯の整備</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6" name="テキスト ボックス 115"/>
          <p:cNvSpPr txBox="1"/>
          <p:nvPr/>
        </p:nvSpPr>
        <p:spPr>
          <a:xfrm>
            <a:off x="119858" y="1782211"/>
            <a:ext cx="3701802" cy="31963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○延焼危険性の効果的な低減</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1" name="テキスト ボックス 120"/>
          <p:cNvSpPr txBox="1"/>
          <p:nvPr/>
        </p:nvSpPr>
        <p:spPr>
          <a:xfrm>
            <a:off x="253960" y="4696900"/>
            <a:ext cx="4405663" cy="291170"/>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都市計画道路三国塚口線、寝屋川大東線の着実な整備推進</a:t>
            </a:r>
            <a:endParaRPr kumimoji="1" lang="en-US" altLang="ja-JP" sz="1292"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2191" y="5008841"/>
            <a:ext cx="3294633" cy="1164309"/>
          </a:xfrm>
          <a:prstGeom prst="rect">
            <a:avLst/>
          </a:prstGeom>
          <a:ln w="3175">
            <a:solidFill>
              <a:schemeClr val="tx1">
                <a:lumMod val="50000"/>
                <a:lumOff val="50000"/>
              </a:schemeClr>
            </a:solidFill>
          </a:ln>
        </p:spPr>
      </p:pic>
      <p:sp>
        <p:nvSpPr>
          <p:cNvPr id="97" name="テキスト ボックス 96"/>
          <p:cNvSpPr txBox="1"/>
          <p:nvPr/>
        </p:nvSpPr>
        <p:spPr>
          <a:xfrm>
            <a:off x="2296181" y="6235218"/>
            <a:ext cx="1379440" cy="319639"/>
          </a:xfrm>
          <a:prstGeom prst="rect">
            <a:avLst/>
          </a:prstGeom>
          <a:solidFill>
            <a:schemeClr val="bg1">
              <a:alpha val="50000"/>
            </a:schemeClr>
          </a:solid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現道：１３ｍ</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1" name="直線矢印コネクタ 60"/>
          <p:cNvCxnSpPr/>
          <p:nvPr/>
        </p:nvCxnSpPr>
        <p:spPr>
          <a:xfrm>
            <a:off x="2466135" y="6252805"/>
            <a:ext cx="765033" cy="7004"/>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1172326" y="5029619"/>
            <a:ext cx="1584830" cy="319639"/>
          </a:xfrm>
          <a:prstGeom prst="rect">
            <a:avLst/>
          </a:prstGeom>
          <a:solidFill>
            <a:schemeClr val="bg1">
              <a:alpha val="50000"/>
            </a:schemeClr>
          </a:solid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整備後：３２ｍ</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p:cNvSpPr txBox="1"/>
          <p:nvPr/>
        </p:nvSpPr>
        <p:spPr>
          <a:xfrm>
            <a:off x="1456943" y="4169393"/>
            <a:ext cx="2736386" cy="40472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延焼拡大の危険性を効果的に低減</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01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2" name="二等辺三角形 51"/>
          <p:cNvSpPr/>
          <p:nvPr/>
        </p:nvSpPr>
        <p:spPr>
          <a:xfrm rot="5400000">
            <a:off x="1587136" y="3282789"/>
            <a:ext cx="1691370" cy="1798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60" name="直線コネクタ 59"/>
          <p:cNvCxnSpPr/>
          <p:nvPr/>
        </p:nvCxnSpPr>
        <p:spPr>
          <a:xfrm>
            <a:off x="964413" y="5332846"/>
            <a:ext cx="0" cy="44217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231168" y="5332846"/>
            <a:ext cx="0" cy="44217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3231168" y="5839302"/>
            <a:ext cx="0" cy="40918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2462660" y="5894236"/>
            <a:ext cx="0" cy="35425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cxnSp>
        <p:nvCxnSpPr>
          <p:cNvPr id="84" name="直線コネクタ 83"/>
          <p:cNvCxnSpPr/>
          <p:nvPr/>
        </p:nvCxnSpPr>
        <p:spPr>
          <a:xfrm flipV="1">
            <a:off x="2219028" y="4246697"/>
            <a:ext cx="2990382" cy="352957"/>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4494428" y="2178339"/>
            <a:ext cx="2379164" cy="1466274"/>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4566837" y="2226192"/>
            <a:ext cx="1846658" cy="1662822"/>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6648843" y="2229500"/>
            <a:ext cx="305863" cy="519560"/>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964414" y="5337564"/>
            <a:ext cx="2266755" cy="4566"/>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6" name="図 8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09953" y="5149602"/>
            <a:ext cx="1288225" cy="1164526"/>
          </a:xfrm>
          <a:prstGeom prst="rect">
            <a:avLst/>
          </a:prstGeom>
          <a:effectLst>
            <a:softEdge rad="127000"/>
          </a:effectLst>
        </p:spPr>
      </p:pic>
      <p:sp>
        <p:nvSpPr>
          <p:cNvPr id="98"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a:extLst>
              <a:ext uri="{FF2B5EF4-FFF2-40B4-BE49-F238E27FC236}">
                <a16:creationId xmlns:a16="http://schemas.microsoft.com/office/drawing/2014/main" id="{26AE26C0-71FB-4A63-AD2F-C0088E97EE61}"/>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124235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⑨</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住宅建築物耐震</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ヵ年戦略・大阪</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kumimoji="1" lang="en-US" altLang="ja-JP"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171" name="テキスト ボックス 67">
            <a:extLst>
              <a:ext uri="{FF2B5EF4-FFF2-40B4-BE49-F238E27FC236}">
                <a16:creationId xmlns:a16="http://schemas.microsoft.com/office/drawing/2014/main" id="{AF497E49-21DA-44AA-8E02-40F56DDB4CCD}"/>
              </a:ext>
            </a:extLst>
          </p:cNvPr>
          <p:cNvSpPr txBox="1"/>
          <p:nvPr/>
        </p:nvSpPr>
        <p:spPr bwMode="gray">
          <a:xfrm>
            <a:off x="934658" y="3129909"/>
            <a:ext cx="2706833" cy="78829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0"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住宅　</a:t>
            </a:r>
            <a:r>
              <a:rPr kumimoji="1" lang="ja-JP" altLang="en-US" sz="1292" b="1"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　</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0" lvl="1"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木造住宅・分譲マンションを含む</a:t>
            </a:r>
            <a:endParaRPr kumimoji="1" lang="en-US" altLang="ja-JP"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endParaRPr>
          </a:p>
          <a:p>
            <a:pPr marL="80599" marR="0" lvl="1"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すべての住宅</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2" name="テキスト ボックス 118">
            <a:extLst>
              <a:ext uri="{FF2B5EF4-FFF2-40B4-BE49-F238E27FC236}">
                <a16:creationId xmlns:a16="http://schemas.microsoft.com/office/drawing/2014/main" id="{82F57E38-057A-4736-9573-8344901B5234}"/>
              </a:ext>
            </a:extLst>
          </p:cNvPr>
          <p:cNvSpPr txBox="1"/>
          <p:nvPr/>
        </p:nvSpPr>
        <p:spPr bwMode="gray">
          <a:xfrm>
            <a:off x="1391466" y="5314130"/>
            <a:ext cx="2384557" cy="92965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19383"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46"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広域緊急交通路沿道建築物</a:t>
            </a:r>
            <a:endParaRPr kumimoji="1" lang="ja-JP" altLang="en-US" sz="1477" b="1" i="0" u="sng" strike="noStrike" kern="1200" cap="none" spc="-46"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83997"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沿道にある一定の規模を超える建物及びブロック塀等</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3" name="テキスト ボックス 119">
            <a:extLst>
              <a:ext uri="{FF2B5EF4-FFF2-40B4-BE49-F238E27FC236}">
                <a16:creationId xmlns:a16="http://schemas.microsoft.com/office/drawing/2014/main" id="{DFF8FC10-D4E3-4CEF-9B10-5C8BFC86C405}"/>
              </a:ext>
            </a:extLst>
          </p:cNvPr>
          <p:cNvSpPr txBox="1"/>
          <p:nvPr/>
        </p:nvSpPr>
        <p:spPr bwMode="gray">
          <a:xfrm>
            <a:off x="1391467" y="4335909"/>
            <a:ext cx="2117646" cy="90981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L="0" marR="83997"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sng" strike="noStrike" kern="1200" cap="none" spc="0" normalizeH="0" baseline="0" noProof="0" dirty="0">
                <a:ln>
                  <a:noFill/>
                </a:ln>
                <a:solidFill>
                  <a:srgbClr val="FF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大規模建築物</a:t>
            </a:r>
            <a:endParaRPr kumimoji="1" lang="ja-JP" altLang="en-US" sz="1477" b="0" i="0" u="sng"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3692"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不特定多数の者及び避難に配慮を要する者が利用する大規模な建築物</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4" name="右矢印 183"/>
          <p:cNvSpPr/>
          <p:nvPr/>
        </p:nvSpPr>
        <p:spPr>
          <a:xfrm>
            <a:off x="5277427"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5" name="右矢印 184"/>
          <p:cNvSpPr/>
          <p:nvPr/>
        </p:nvSpPr>
        <p:spPr>
          <a:xfrm>
            <a:off x="7067069"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2" name="右矢印 191"/>
          <p:cNvSpPr/>
          <p:nvPr/>
        </p:nvSpPr>
        <p:spPr>
          <a:xfrm>
            <a:off x="7065104"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3" name="右矢印 192"/>
          <p:cNvSpPr/>
          <p:nvPr/>
        </p:nvSpPr>
        <p:spPr>
          <a:xfrm>
            <a:off x="5277427"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4" name="右矢印 193"/>
          <p:cNvSpPr/>
          <p:nvPr/>
        </p:nvSpPr>
        <p:spPr>
          <a:xfrm>
            <a:off x="7067069"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5" name="右矢印 194"/>
          <p:cNvSpPr/>
          <p:nvPr/>
        </p:nvSpPr>
        <p:spPr>
          <a:xfrm>
            <a:off x="5275461"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6" name="テキスト ボックス 78">
            <a:extLst>
              <a:ext uri="{FF2B5EF4-FFF2-40B4-BE49-F238E27FC236}">
                <a16:creationId xmlns:a16="http://schemas.microsoft.com/office/drawing/2014/main" id="{B616332F-3264-484B-BF86-D2F82ECD3517}"/>
              </a:ext>
            </a:extLst>
          </p:cNvPr>
          <p:cNvSpPr txBox="1"/>
          <p:nvPr/>
        </p:nvSpPr>
        <p:spPr>
          <a:xfrm>
            <a:off x="3650185" y="3067004"/>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zh-CN"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耐震化率（耐震性不足戸数）</a:t>
            </a:r>
          </a:p>
        </p:txBody>
      </p:sp>
      <p:sp>
        <p:nvSpPr>
          <p:cNvPr id="197" name="テキスト ボックス 78">
            <a:extLst>
              <a:ext uri="{FF2B5EF4-FFF2-40B4-BE49-F238E27FC236}">
                <a16:creationId xmlns:a16="http://schemas.microsoft.com/office/drawing/2014/main" id="{B616332F-3264-484B-BF86-D2F82ECD3517}"/>
              </a:ext>
            </a:extLst>
          </p:cNvPr>
          <p:cNvSpPr txBox="1"/>
          <p:nvPr/>
        </p:nvSpPr>
        <p:spPr>
          <a:xfrm>
            <a:off x="3650185" y="4383315"/>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kumimoji="1" lang="en-US" altLang="ja-JP"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r>
              <a:rPr kumimoji="1" lang="ja-JP" altLang="en-US"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98" name="テキスト ボックス 78">
            <a:extLst>
              <a:ext uri="{FF2B5EF4-FFF2-40B4-BE49-F238E27FC236}">
                <a16:creationId xmlns:a16="http://schemas.microsoft.com/office/drawing/2014/main" id="{B616332F-3264-484B-BF86-D2F82ECD3517}"/>
              </a:ext>
            </a:extLst>
          </p:cNvPr>
          <p:cNvSpPr txBox="1"/>
          <p:nvPr/>
        </p:nvSpPr>
        <p:spPr>
          <a:xfrm>
            <a:off x="3648220" y="5373786"/>
            <a:ext cx="3019318" cy="435683"/>
          </a:xfrm>
          <a:prstGeom prst="rect">
            <a:avLst/>
          </a:prstGeom>
          <a:noFill/>
          <a:ln>
            <a:noFill/>
          </a:ln>
        </p:spPr>
        <p:txBody>
          <a:bodyPr wrap="square" tIns="0" bIns="0" rtlCol="0">
            <a:noAutofit/>
          </a:bodyPr>
          <a:lstStyle/>
          <a:p>
            <a:pPr marL="188298" marR="0" lvl="0" indent="-188298"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kumimoji="1" lang="en-US" altLang="ja-JP"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r>
              <a:rPr kumimoji="1" lang="ja-JP" altLang="en-US" sz="923"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１</a:t>
            </a: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a:t>
            </a:r>
            <a:endParaRPr kumimoji="1" lang="ja-JP" altLang="en-US" sz="1292"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16" name="Rectangle 2"/>
          <p:cNvSpPr>
            <a:spLocks noChangeArrowheads="1"/>
          </p:cNvSpPr>
          <p:nvPr/>
        </p:nvSpPr>
        <p:spPr bwMode="auto">
          <a:xfrm>
            <a:off x="165757" y="1314561"/>
            <a:ext cx="453831" cy="1328993"/>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marL="0" marR="0" lvl="0" indent="0" algn="ctr" defTabSz="914290" rtl="0" eaLnBrk="1" fontAlgn="auto" latinLnBrk="0" hangingPunct="1">
              <a:lnSpc>
                <a:spcPct val="100000"/>
              </a:lnSpc>
              <a:spcBef>
                <a:spcPts val="0"/>
              </a:spcBef>
              <a:spcAft>
                <a:spcPts val="0"/>
              </a:spcAft>
              <a:buClrTx/>
              <a:buSzTx/>
              <a:buFontTx/>
              <a:buNone/>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rPr>
              <a:t>支援策の方向性</a:t>
            </a:r>
            <a:endParaRPr kumimoji="1" lang="en-US" altLang="ja-JP"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endParaRPr>
          </a:p>
        </p:txBody>
      </p:sp>
      <p:graphicFrame>
        <p:nvGraphicFramePr>
          <p:cNvPr id="217" name="表 216"/>
          <p:cNvGraphicFramePr>
            <a:graphicFrameLocks noGrp="1"/>
          </p:cNvGraphicFramePr>
          <p:nvPr/>
        </p:nvGraphicFramePr>
        <p:xfrm>
          <a:off x="3733750" y="3311404"/>
          <a:ext cx="1462154" cy="462702"/>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H27</a:t>
                      </a:r>
                      <a:endParaRPr kumimoji="1" lang="ja-JP" altLang="en-US" sz="1300" dirty="0">
                        <a:latin typeface="Meiryo UI" panose="020B0604030504040204" pitchFamily="50" charset="-128"/>
                        <a:ea typeface="Meiryo UI" panose="020B0604030504040204" pitchFamily="50" charset="-128"/>
                      </a:endParaRP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83%(65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18" name="表 217"/>
          <p:cNvGraphicFramePr>
            <a:graphicFrameLocks noGrp="1"/>
          </p:cNvGraphicFramePr>
          <p:nvPr/>
        </p:nvGraphicFramePr>
        <p:xfrm>
          <a:off x="5470638" y="3311404"/>
          <a:ext cx="1462154" cy="462702"/>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R</a:t>
                      </a:r>
                      <a:r>
                        <a:rPr kumimoji="1" lang="ja-JP" altLang="en-US" sz="1300" dirty="0">
                          <a:latin typeface="Meiryo UI" panose="020B0604030504040204" pitchFamily="50" charset="-128"/>
                          <a:ea typeface="Meiryo UI" panose="020B0604030504040204" pitchFamily="50" charset="-128"/>
                        </a:rPr>
                        <a:t>２</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89%(45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19" name="表 218"/>
          <p:cNvGraphicFramePr>
            <a:graphicFrameLocks noGrp="1"/>
          </p:cNvGraphicFramePr>
          <p:nvPr/>
        </p:nvGraphicFramePr>
        <p:xfrm>
          <a:off x="7361262" y="3302431"/>
          <a:ext cx="1400153" cy="480646"/>
        </p:xfrm>
        <a:graphic>
          <a:graphicData uri="http://schemas.openxmlformats.org/drawingml/2006/table">
            <a:tbl>
              <a:tblPr firstRow="1" bandRow="1">
                <a:tableStyleId>{5940675A-B579-460E-94D1-54222C63F5DA}</a:tableStyleId>
              </a:tblPr>
              <a:tblGrid>
                <a:gridCol w="140015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281354">
                <a:tc>
                  <a:txBody>
                    <a:bodyPr/>
                    <a:lstStyle/>
                    <a:p>
                      <a:pPr algn="ctr"/>
                      <a:r>
                        <a:rPr kumimoji="1" lang="en-US" altLang="ja-JP" sz="1300" b="1" dirty="0">
                          <a:latin typeface="Meiryo UI" panose="020B0604030504040204" pitchFamily="50" charset="-128"/>
                          <a:ea typeface="Meiryo UI" panose="020B0604030504040204" pitchFamily="50" charset="-128"/>
                        </a:rPr>
                        <a:t>95%</a:t>
                      </a:r>
                      <a:endParaRPr kumimoji="1" lang="ja-JP" altLang="en-US" sz="1300" b="1" dirty="0">
                        <a:latin typeface="Meiryo UI" panose="020B0604030504040204" pitchFamily="50" charset="-128"/>
                        <a:ea typeface="Meiryo UI" panose="020B0604030504040204" pitchFamily="50" charset="-128"/>
                      </a:endParaRPr>
                    </a:p>
                  </a:txBody>
                  <a:tcPr marL="0" marR="0" marT="42203" marB="422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1" name="表 220"/>
          <p:cNvGraphicFramePr>
            <a:graphicFrameLocks noGrp="1"/>
          </p:cNvGraphicFramePr>
          <p:nvPr/>
        </p:nvGraphicFramePr>
        <p:xfrm>
          <a:off x="3733750" y="462042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H29.3</a:t>
                      </a:r>
                      <a:r>
                        <a:rPr kumimoji="1" lang="en-US" altLang="ja-JP" sz="900" dirty="0">
                          <a:latin typeface="Meiryo UI" panose="020B0604030504040204" pitchFamily="50" charset="-128"/>
                          <a:ea typeface="Meiryo UI" panose="020B0604030504040204" pitchFamily="50" charset="-128"/>
                        </a:rPr>
                        <a:t>※2</a:t>
                      </a:r>
                    </a:p>
                  </a:txBody>
                  <a:tcPr marL="33231" marR="3323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lnSpc>
                          <a:spcPct val="100000"/>
                        </a:lnSpc>
                      </a:pPr>
                      <a:r>
                        <a:rPr kumimoji="1" lang="en-US" altLang="ja-JP" sz="1300" dirty="0">
                          <a:latin typeface="Meiryo UI" panose="020B0604030504040204" pitchFamily="50" charset="-128"/>
                          <a:ea typeface="Meiryo UI" panose="020B0604030504040204" pitchFamily="50" charset="-128"/>
                        </a:rPr>
                        <a:t>139</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84%</a:t>
                      </a:r>
                      <a:r>
                        <a:rPr kumimoji="1" lang="ja-JP" altLang="en-US" sz="1300" dirty="0">
                          <a:latin typeface="Meiryo UI" panose="020B0604030504040204" pitchFamily="50" charset="-128"/>
                          <a:ea typeface="Meiryo UI" panose="020B0604030504040204" pitchFamily="50" charset="-128"/>
                        </a:rPr>
                        <a:t>）</a:t>
                      </a:r>
                    </a:p>
                  </a:txBody>
                  <a:tcPr marL="33231" marR="33231" marT="33231" marB="33231"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2" name="表 221"/>
          <p:cNvGraphicFramePr>
            <a:graphicFrameLocks noGrp="1"/>
          </p:cNvGraphicFramePr>
          <p:nvPr/>
        </p:nvGraphicFramePr>
        <p:xfrm>
          <a:off x="7370286" y="4620421"/>
          <a:ext cx="1399523" cy="515707"/>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587">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4" name="表 223"/>
          <p:cNvGraphicFramePr>
            <a:graphicFrameLocks noGrp="1"/>
          </p:cNvGraphicFramePr>
          <p:nvPr/>
        </p:nvGraphicFramePr>
        <p:xfrm>
          <a:off x="3731785" y="561601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300" dirty="0">
                          <a:latin typeface="Meiryo UI" panose="020B0604030504040204" pitchFamily="50" charset="-128"/>
                          <a:ea typeface="Meiryo UI" panose="020B0604030504040204" pitchFamily="50" charset="-128"/>
                        </a:rPr>
                        <a:t>H31.3</a:t>
                      </a:r>
                      <a:r>
                        <a:rPr kumimoji="1" lang="en-US" altLang="ja-JP" sz="900" dirty="0">
                          <a:latin typeface="Meiryo UI" panose="020B0604030504040204" pitchFamily="50" charset="-128"/>
                          <a:ea typeface="Meiryo UI" panose="020B0604030504040204"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r>
                        <a:rPr kumimoji="1" lang="en-US" altLang="ja-JP" sz="1300" dirty="0">
                          <a:latin typeface="Meiryo UI" panose="020B0604030504040204" pitchFamily="50" charset="-128"/>
                          <a:ea typeface="Meiryo UI" panose="020B0604030504040204" pitchFamily="50" charset="-128"/>
                        </a:rPr>
                        <a:t>228</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26%</a:t>
                      </a:r>
                      <a:r>
                        <a:rPr kumimoji="1" lang="ja-JP" altLang="en-US" sz="1300" dirty="0">
                          <a:latin typeface="Meiryo UI" panose="020B0604030504040204" pitchFamily="50" charset="-128"/>
                          <a:ea typeface="Meiryo UI" panose="020B0604030504040204" pitchFamily="50" charset="-128"/>
                        </a:rPr>
                        <a:t>）</a:t>
                      </a:r>
                    </a:p>
                  </a:txBody>
                  <a:tcPr marL="0" marR="0"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5" name="表 224"/>
          <p:cNvGraphicFramePr>
            <a:graphicFrameLocks noGrp="1"/>
          </p:cNvGraphicFramePr>
          <p:nvPr/>
        </p:nvGraphicFramePr>
        <p:xfrm>
          <a:off x="7359157" y="5616011"/>
          <a:ext cx="1399523" cy="503484"/>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05364">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6" name="Rectangle 2"/>
          <p:cNvSpPr>
            <a:spLocks noChangeArrowheads="1"/>
          </p:cNvSpPr>
          <p:nvPr/>
        </p:nvSpPr>
        <p:spPr bwMode="auto">
          <a:xfrm>
            <a:off x="165757" y="2839811"/>
            <a:ext cx="453831" cy="3561220"/>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marL="0" marR="0" lvl="0" indent="0" algn="ctr" defTabSz="914290" rtl="0" eaLnBrk="1" fontAlgn="auto" latinLnBrk="0" hangingPunct="1">
              <a:lnSpc>
                <a:spcPct val="100000"/>
              </a:lnSpc>
              <a:spcBef>
                <a:spcPts val="0"/>
              </a:spcBef>
              <a:spcAft>
                <a:spcPts val="0"/>
              </a:spcAft>
              <a:buClrTx/>
              <a:buSzTx/>
              <a:buFontTx/>
              <a:buNone/>
              <a:tabLst>
                <a:tab pos="0" algn="l"/>
                <a:tab pos="844083" algn="l"/>
                <a:tab pos="1688165" algn="l"/>
                <a:tab pos="2532248" algn="l"/>
                <a:tab pos="3376331" algn="l"/>
                <a:tab pos="4220413" algn="l"/>
                <a:tab pos="5064496" algn="l"/>
                <a:tab pos="5908578" algn="l"/>
                <a:tab pos="6752661" algn="l"/>
                <a:tab pos="7596744" algn="l"/>
                <a:tab pos="8440826" algn="l"/>
                <a:tab pos="9284909" algn="l"/>
              </a:tabLst>
              <a:defRPr/>
            </a:pPr>
            <a:r>
              <a:rPr kumimoji="1" lang="ja-JP" altLang="en-US"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rPr>
              <a:t>耐震化の目標と進捗状況</a:t>
            </a:r>
            <a:endParaRPr kumimoji="1" lang="en-US" altLang="ja-JP" sz="129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227" name="テキスト ボックス 226"/>
          <p:cNvSpPr txBox="1"/>
          <p:nvPr/>
        </p:nvSpPr>
        <p:spPr>
          <a:xfrm>
            <a:off x="6519990"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負担軽減の支援</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8" name="テキスト ボックス 227"/>
          <p:cNvSpPr txBox="1"/>
          <p:nvPr/>
        </p:nvSpPr>
        <p:spPr>
          <a:xfrm>
            <a:off x="3679188"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耐震化の</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きっかけづくり・具体化</a:t>
            </a:r>
          </a:p>
        </p:txBody>
      </p:sp>
      <p:sp>
        <p:nvSpPr>
          <p:cNvPr id="229" name="テキスト ボックス 228"/>
          <p:cNvSpPr txBox="1"/>
          <p:nvPr/>
        </p:nvSpPr>
        <p:spPr>
          <a:xfrm>
            <a:off x="838385"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290" rtl="0" eaLnBrk="1" fontAlgn="auto" latinLnBrk="0" hangingPunct="1">
              <a:lnSpc>
                <a:spcPts val="196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社会的機運の醸成</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正方形/長方形 1"/>
          <p:cNvSpPr/>
          <p:nvPr/>
        </p:nvSpPr>
        <p:spPr>
          <a:xfrm>
            <a:off x="838385" y="1366286"/>
            <a:ext cx="8433991" cy="546945"/>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３つの支援策の方向性を軸とし、所有者の意識の変化を踏まえた切れ目のない支援策を戦略的に実施し、</a:t>
            </a:r>
            <a:endParaRPr kumimoji="1" lang="en-US" altLang="ja-JP"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panose="020B0600070205080204" pitchFamily="50" charset="-128"/>
                <a:ea typeface="Meiryo UI" panose="020B0604030504040204" pitchFamily="50" charset="-128"/>
                <a:cs typeface="Times New Roman" panose="02020603050405020304" pitchFamily="18" charset="0"/>
              </a:rPr>
              <a:t>耐震化を実現していく</a:t>
            </a:r>
          </a:p>
        </p:txBody>
      </p:sp>
      <p:sp>
        <p:nvSpPr>
          <p:cNvPr id="230" name="テキスト ボックス 229">
            <a:extLst>
              <a:ext uri="{FF2B5EF4-FFF2-40B4-BE49-F238E27FC236}">
                <a16:creationId xmlns:a16="http://schemas.microsoft.com/office/drawing/2014/main" id="{B616332F-3264-484B-BF86-D2F82ECD3517}"/>
              </a:ext>
            </a:extLst>
          </p:cNvPr>
          <p:cNvSpPr txBox="1"/>
          <p:nvPr/>
        </p:nvSpPr>
        <p:spPr>
          <a:xfrm>
            <a:off x="5383889" y="6238878"/>
            <a:ext cx="3950536" cy="460660"/>
          </a:xfrm>
          <a:prstGeom prst="rect">
            <a:avLst/>
          </a:prstGeom>
          <a:noFill/>
          <a:ln>
            <a:noFill/>
          </a:ln>
        </p:spPr>
        <p:txBody>
          <a:bodyPr wrap="square" rtlCol="0">
            <a:noAutofit/>
          </a:bodyPr>
          <a:lstStyle/>
          <a:p>
            <a:pPr marL="241795" marR="0" lvl="0" indent="-241795" algn="l"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１進捗率：義務付け建築物に占める耐震性ありの割合</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２当初公表時点</a:t>
            </a:r>
            <a:endParaRPr kumimoji="1" lang="en-US" altLang="ja-JP" sz="92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楕円 2"/>
          <p:cNvSpPr/>
          <p:nvPr/>
        </p:nvSpPr>
        <p:spPr>
          <a:xfrm>
            <a:off x="3286303"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31" name="楕円 230"/>
          <p:cNvSpPr/>
          <p:nvPr/>
        </p:nvSpPr>
        <p:spPr>
          <a:xfrm>
            <a:off x="6124379"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角丸四角形 3"/>
          <p:cNvSpPr/>
          <p:nvPr/>
        </p:nvSpPr>
        <p:spPr>
          <a:xfrm>
            <a:off x="838385" y="2835279"/>
            <a:ext cx="8227953" cy="1082920"/>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角丸四角形 40"/>
          <p:cNvSpPr/>
          <p:nvPr/>
        </p:nvSpPr>
        <p:spPr>
          <a:xfrm>
            <a:off x="863163" y="4291764"/>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2" name="角丸四角形 41"/>
          <p:cNvSpPr/>
          <p:nvPr/>
        </p:nvSpPr>
        <p:spPr>
          <a:xfrm>
            <a:off x="838385" y="5253545"/>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4" name="正方形/長方形 173"/>
          <p:cNvSpPr/>
          <p:nvPr/>
        </p:nvSpPr>
        <p:spPr>
          <a:xfrm>
            <a:off x="842061" y="4294570"/>
            <a:ext cx="475198" cy="190982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0" tIns="0" rIns="0" bIns="0" numCol="1" spcCol="0" rtlCol="0" fromWordArt="0" anchor="ctr" anchorCtr="0" forceAA="0" compatLnSpc="1">
            <a:prstTxWarp prst="textNoShape">
              <a:avLst/>
            </a:prstTxWarp>
            <a:no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rPr>
              <a:t>診断義務付け</a:t>
            </a:r>
            <a:endParaRPr kumimoji="1" lang="en-US" altLang="ja-JP"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00" cap="none" spc="0" normalizeH="0" baseline="0" noProof="0" dirty="0">
                <a:ln>
                  <a:noFill/>
                </a:ln>
                <a:solidFill>
                  <a:prstClr val="white"/>
                </a:solidFill>
                <a:effectLst/>
                <a:uLnTx/>
                <a:uFillTx/>
                <a:latin typeface="HG丸ｺﾞｼｯｸM-PRO" panose="020F0600000000000000" pitchFamily="50" charset="-128"/>
                <a:ea typeface="Meiryo UI" panose="020B0604030504040204" pitchFamily="50" charset="-128"/>
                <a:cs typeface="Times New Roman" panose="02020603050405020304" pitchFamily="18" charset="0"/>
              </a:rPr>
              <a:t>建築物</a:t>
            </a:r>
            <a:endParaRPr kumimoji="1" lang="ja-JP" altLang="en-US" sz="1292"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4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55E6F869-7A68-4E9F-B21C-A336CC944035}"/>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graphicFrame>
        <p:nvGraphicFramePr>
          <p:cNvPr id="44" name="表 43">
            <a:extLst>
              <a:ext uri="{FF2B5EF4-FFF2-40B4-BE49-F238E27FC236}">
                <a16:creationId xmlns:a16="http://schemas.microsoft.com/office/drawing/2014/main" id="{E91C0004-8F32-49B0-8896-886E1AF5DE6E}"/>
              </a:ext>
            </a:extLst>
          </p:cNvPr>
          <p:cNvGraphicFramePr>
            <a:graphicFrameLocks noGrp="1"/>
          </p:cNvGraphicFramePr>
          <p:nvPr>
            <p:extLst>
              <p:ext uri="{D42A27DB-BD31-4B8C-83A1-F6EECF244321}">
                <p14:modId xmlns:p14="http://schemas.microsoft.com/office/powerpoint/2010/main" val="329052594"/>
              </p:ext>
            </p:extLst>
          </p:nvPr>
        </p:nvGraphicFramePr>
        <p:xfrm>
          <a:off x="5470638" y="4620421"/>
          <a:ext cx="1462154" cy="496830"/>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R6.</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8710">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71</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91%</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5" name="表 44">
            <a:extLst>
              <a:ext uri="{FF2B5EF4-FFF2-40B4-BE49-F238E27FC236}">
                <a16:creationId xmlns:a16="http://schemas.microsoft.com/office/drawing/2014/main" id="{FF0428DD-4D69-45EF-A3E1-312DD1E42F9E}"/>
              </a:ext>
            </a:extLst>
          </p:cNvPr>
          <p:cNvGraphicFramePr>
            <a:graphicFrameLocks noGrp="1"/>
          </p:cNvGraphicFramePr>
          <p:nvPr>
            <p:extLst>
              <p:ext uri="{D42A27DB-BD31-4B8C-83A1-F6EECF244321}">
                <p14:modId xmlns:p14="http://schemas.microsoft.com/office/powerpoint/2010/main" val="108122910"/>
              </p:ext>
            </p:extLst>
          </p:nvPr>
        </p:nvGraphicFramePr>
        <p:xfrm>
          <a:off x="5468673" y="5616011"/>
          <a:ext cx="1462154" cy="497548"/>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R6.</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942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189</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33%</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spTree>
    <p:extLst>
      <p:ext uri="{BB962C8B-B14F-4D97-AF65-F5344CB8AC3E}">
        <p14:creationId xmlns:p14="http://schemas.microsoft.com/office/powerpoint/2010/main" val="421918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52267" y="1116187"/>
            <a:ext cx="8891249" cy="5447417"/>
          </a:xfrm>
          <a:prstGeom prst="roundRect">
            <a:avLst>
              <a:gd name="adj" fmla="val 278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169" name="テキスト ボックス 168"/>
          <p:cNvSpPr txBox="1"/>
          <p:nvPr/>
        </p:nvSpPr>
        <p:spPr>
          <a:xfrm>
            <a:off x="-2162757" y="8916401"/>
            <a:ext cx="4793718" cy="2062027"/>
          </a:xfrm>
          <a:prstGeom prst="rect">
            <a:avLst/>
          </a:prstGeom>
          <a:noFill/>
          <a:ln>
            <a:noFill/>
          </a:ln>
        </p:spPr>
        <p:txBody>
          <a:bodyPr wrap="square" rtlCol="0">
            <a:noAutofit/>
          </a:bodyPr>
          <a:lstStyle/>
          <a:p>
            <a:pPr marL="84994" marR="0" lvl="0" indent="-84994"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ja-JP" sz="147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テキスト ボックス 39"/>
          <p:cNvSpPr txBox="1"/>
          <p:nvPr/>
        </p:nvSpPr>
        <p:spPr>
          <a:xfrm>
            <a:off x="208953" y="1090559"/>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284329" y="4501576"/>
            <a:ext cx="4245335" cy="2062027"/>
          </a:xfrm>
          <a:prstGeom prst="rect">
            <a:avLst/>
          </a:prstGeom>
          <a:noFill/>
          <a:ln>
            <a:noFill/>
          </a:ln>
        </p:spPr>
        <p:txBody>
          <a:bodyPr wrap="square" rtlCol="0">
            <a:noAutofit/>
          </a:bodyPr>
          <a:lstStyle/>
          <a:p>
            <a:pPr marL="84994" marR="0" lvl="0" indent="-84994" algn="l" defTabSz="914290" rtl="0" eaLnBrk="1" fontAlgn="auto" latinLnBrk="0" hangingPunct="1">
              <a:lnSpc>
                <a:spcPts val="12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大阪府耐震プロデューサー派遣制度</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4994" marR="0" lvl="0" indent="-84994" algn="l" defTabSz="914290" rtl="0" eaLnBrk="1" fontAlgn="auto" latinLnBrk="0" hangingPunct="1">
              <a:lnSpc>
                <a:spcPts val="1200"/>
              </a:lnSpc>
              <a:spcBef>
                <a:spcPts val="0"/>
              </a:spcBef>
              <a:spcAft>
                <a:spcPts val="0"/>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ja-JP" altLang="en-US" sz="1477"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所有者が抱える様々な課題に対し、きめ細やかに</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ja-JP" altLang="en-US" sz="1477"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対応するため、改修工法や工事費用、権利関係等</a:t>
            </a:r>
            <a:endParaRPr kumimoji="1" lang="en-US" altLang="ja-JP" sz="1477" b="0"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耐震化に精通した専門家を派遣する制度</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200"/>
              </a:lnSpc>
              <a:spcBef>
                <a:spcPts val="1108"/>
              </a:spcBef>
              <a:spcAft>
                <a:spcPts val="0"/>
              </a:spcAft>
              <a:buClrTx/>
              <a:buSzTx/>
              <a:buFontTx/>
              <a:buNone/>
              <a:tabLst/>
              <a:defRPr/>
            </a:pPr>
            <a:r>
              <a:rPr kumimoji="1" lang="en-US" altLang="ja-JP" sz="1200"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事務局：</a:t>
            </a:r>
            <a:r>
              <a:rPr kumimoji="1" lang="zh-TW" altLang="en-US" sz="1200"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一般社団法人 大阪府建築士事務所協会</a:t>
            </a:r>
            <a:endParaRPr kumimoji="1" lang="en-US" altLang="ja-JP" sz="1200"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2" name="表 41"/>
          <p:cNvGraphicFramePr>
            <a:graphicFrameLocks noGrp="1"/>
          </p:cNvGraphicFramePr>
          <p:nvPr>
            <p:extLst>
              <p:ext uri="{D42A27DB-BD31-4B8C-83A1-F6EECF244321}">
                <p14:modId xmlns:p14="http://schemas.microsoft.com/office/powerpoint/2010/main" val="1863785046"/>
              </p:ext>
            </p:extLst>
          </p:nvPr>
        </p:nvGraphicFramePr>
        <p:xfrm>
          <a:off x="284329" y="1418396"/>
          <a:ext cx="8674783" cy="2709177"/>
        </p:xfrm>
        <a:graphic>
          <a:graphicData uri="http://schemas.openxmlformats.org/drawingml/2006/table">
            <a:tbl>
              <a:tblPr firstRow="1" bandRow="1">
                <a:tableStyleId>{69012ECD-51FC-41F1-AA8D-1B2483CD663E}</a:tableStyleId>
              </a:tblPr>
              <a:tblGrid>
                <a:gridCol w="1911407">
                  <a:extLst>
                    <a:ext uri="{9D8B030D-6E8A-4147-A177-3AD203B41FA5}">
                      <a16:colId xmlns:a16="http://schemas.microsoft.com/office/drawing/2014/main" val="2248622937"/>
                    </a:ext>
                  </a:extLst>
                </a:gridCol>
                <a:gridCol w="6763376">
                  <a:extLst>
                    <a:ext uri="{9D8B030D-6E8A-4147-A177-3AD203B41FA5}">
                      <a16:colId xmlns:a16="http://schemas.microsoft.com/office/drawing/2014/main" val="2276232979"/>
                    </a:ext>
                  </a:extLst>
                </a:gridCol>
              </a:tblGrid>
              <a:tr h="269202">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対象</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取組内容</a:t>
                      </a:r>
                    </a:p>
                  </a:txBody>
                  <a:tcPr marL="84406" marR="84406" marT="42203" marB="42203"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97281732"/>
                  </a:ext>
                </a:extLst>
              </a:tr>
              <a:tr h="585912">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spc="-100" baseline="0" dirty="0">
                          <a:solidFill>
                            <a:schemeClr val="tx1"/>
                          </a:solidFill>
                          <a:latin typeface="Meiryo UI" panose="020B0604030504040204" pitchFamily="50" charset="-128"/>
                          <a:ea typeface="Meiryo UI" panose="020B0604030504040204" pitchFamily="50" charset="-128"/>
                        </a:rPr>
                        <a:t>木造住宅</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lang="ja-JP" altLang="en-US" sz="1300" dirty="0">
                          <a:solidFill>
                            <a:schemeClr val="tx1"/>
                          </a:solidFill>
                          <a:latin typeface="Meiryo UI" panose="020B0604030504040204" pitchFamily="50" charset="-128"/>
                          <a:ea typeface="Meiryo UI" panose="020B0604030504040204" pitchFamily="50" charset="-128"/>
                        </a:rPr>
                        <a:t>・個別訪問やダイレクトメール、事業者と連携したイベントなどによる所有者等への直接的な働きかけ</a:t>
                      </a:r>
                      <a:endParaRPr lang="en-US" altLang="ja-JP" sz="1300" dirty="0">
                        <a:solidFill>
                          <a:schemeClr val="tx1"/>
                        </a:solidFill>
                        <a:latin typeface="Meiryo UI" panose="020B0604030504040204" pitchFamily="50" charset="-128"/>
                        <a:ea typeface="Meiryo UI" panose="020B0604030504040204" pitchFamily="50" charset="-128"/>
                      </a:endParaRPr>
                    </a:p>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・不動産業界等を通じた</a:t>
                      </a:r>
                      <a:r>
                        <a:rPr lang="ja-JP" altLang="en-US" sz="1300" dirty="0">
                          <a:solidFill>
                            <a:schemeClr val="tx1"/>
                          </a:solidFill>
                          <a:latin typeface="Meiryo UI" panose="020B0604030504040204" pitchFamily="50" charset="-128"/>
                          <a:ea typeface="Meiryo UI" panose="020B0604030504040204" pitchFamily="50" charset="-128"/>
                        </a:rPr>
                        <a:t>リフォームや売買の機会を捉えた耐震化の働きかけ</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70066996"/>
                  </a:ext>
                </a:extLst>
              </a:tr>
              <a:tr h="617508">
                <a:tc>
                  <a:txBody>
                    <a:bodyPr/>
                    <a:lstStyle/>
                    <a:p>
                      <a:pPr algn="l">
                        <a:lnSpc>
                          <a:spcPct val="100000"/>
                        </a:lnSpc>
                      </a:pPr>
                      <a:r>
                        <a:rPr kumimoji="1" lang="ja-JP" altLang="en-US" sz="1300" spc="-100" baseline="0" dirty="0">
                          <a:solidFill>
                            <a:schemeClr val="tx1"/>
                          </a:solidFill>
                          <a:latin typeface="Meiryo UI" panose="020B0604030504040204" pitchFamily="50" charset="-128"/>
                          <a:ea typeface="Meiryo UI" panose="020B0604030504040204" pitchFamily="50" charset="-128"/>
                        </a:rPr>
                        <a:t>分譲マンション</a:t>
                      </a:r>
                      <a:endParaRPr kumimoji="1" lang="en-US" altLang="ja-JP" sz="1300" spc="-100" baseline="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・府市共催の耐震化フォーラムの開催</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kumimoji="1" lang="en-US" altLang="ja-JP" sz="1300" dirty="0">
                          <a:solidFill>
                            <a:schemeClr val="tx1"/>
                          </a:solidFill>
                          <a:latin typeface="Meiryo UI" panose="020B0604030504040204" pitchFamily="50" charset="-128"/>
                          <a:ea typeface="Meiryo UI" panose="020B0604030504040204" pitchFamily="50" charset="-128"/>
                        </a:rPr>
                        <a:t>WEB</a:t>
                      </a:r>
                      <a:r>
                        <a:rPr kumimoji="1" lang="ja-JP" altLang="en-US" sz="1300" dirty="0">
                          <a:solidFill>
                            <a:schemeClr val="tx1"/>
                          </a:solidFill>
                          <a:latin typeface="Meiryo UI" panose="020B0604030504040204" pitchFamily="50" charset="-128"/>
                          <a:ea typeface="Meiryo UI" panose="020B0604030504040204" pitchFamily="50" charset="-128"/>
                        </a:rPr>
                        <a:t>を活用したセミナーの開催</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64366079"/>
                  </a:ext>
                </a:extLst>
              </a:tr>
              <a:tr h="489574">
                <a:tc>
                  <a:txBody>
                    <a:bodyPr/>
                    <a:lstStyle/>
                    <a:p>
                      <a:pPr algn="l">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大規模建築物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・特に災害時に重要な役割を果たすことになる病院に対し、健康医療部主催のセミナーで耐震化の　重要性を説明</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kumimoji="1" lang="en-US" altLang="ja-JP" sz="1300" dirty="0">
                          <a:solidFill>
                            <a:schemeClr val="tx1"/>
                          </a:solidFill>
                          <a:latin typeface="Meiryo UI" panose="020B0604030504040204" pitchFamily="50" charset="-128"/>
                          <a:ea typeface="Meiryo UI" panose="020B0604030504040204" pitchFamily="50" charset="-128"/>
                        </a:rPr>
                        <a:t>WEB</a:t>
                      </a:r>
                      <a:r>
                        <a:rPr kumimoji="1" lang="ja-JP" altLang="en-US" sz="1300" dirty="0">
                          <a:solidFill>
                            <a:schemeClr val="tx1"/>
                          </a:solidFill>
                          <a:latin typeface="Meiryo UI" panose="020B0604030504040204" pitchFamily="50" charset="-128"/>
                          <a:ea typeface="Meiryo UI" panose="020B0604030504040204" pitchFamily="50" charset="-128"/>
                        </a:rPr>
                        <a:t>を活用したセミナーの開催</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3871436"/>
                  </a:ext>
                </a:extLst>
              </a:tr>
              <a:tr h="544465">
                <a:tc>
                  <a:txBody>
                    <a:bodyPr/>
                    <a:lstStyle/>
                    <a:p>
                      <a:pPr marL="87313" indent="-87313">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沿道建築物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大阪府耐震プロデューサー派遣制度を活用した</a:t>
                      </a:r>
                      <a:r>
                        <a:rPr kumimoji="1" lang="ja-JP" altLang="en-US" sz="1300" dirty="0">
                          <a:solidFill>
                            <a:schemeClr val="tx1"/>
                          </a:solidFill>
                          <a:latin typeface="Meiryo UI" panose="020B0604030504040204" pitchFamily="50" charset="-128"/>
                          <a:ea typeface="Meiryo UI" panose="020B0604030504040204" pitchFamily="50" charset="-128"/>
                        </a:rPr>
                        <a:t>対象建築物所有者に対しての支援</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個別訪問やダイレクトメールなどによる所有者等への直接的な働きかけ</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4109280"/>
                  </a:ext>
                </a:extLst>
              </a:tr>
            </a:tbl>
          </a:graphicData>
        </a:graphic>
      </p:graphicFrame>
      <p:grpSp>
        <p:nvGrpSpPr>
          <p:cNvPr id="43" name="グループ化 42"/>
          <p:cNvGrpSpPr/>
          <p:nvPr/>
        </p:nvGrpSpPr>
        <p:grpSpPr>
          <a:xfrm>
            <a:off x="4399347" y="4161321"/>
            <a:ext cx="4341771" cy="2464890"/>
            <a:chOff x="6183216" y="3815265"/>
            <a:chExt cx="3562110" cy="2108441"/>
          </a:xfrm>
        </p:grpSpPr>
        <p:sp>
          <p:nvSpPr>
            <p:cNvPr id="44" name="正方形/長方形 43"/>
            <p:cNvSpPr/>
            <p:nvPr/>
          </p:nvSpPr>
          <p:spPr>
            <a:xfrm>
              <a:off x="6305147" y="5540799"/>
              <a:ext cx="2524633"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アドバイス</a:t>
              </a:r>
            </a:p>
          </p:txBody>
        </p:sp>
        <p:sp>
          <p:nvSpPr>
            <p:cNvPr id="45" name="正方形/長方形 44"/>
            <p:cNvSpPr/>
            <p:nvPr/>
          </p:nvSpPr>
          <p:spPr>
            <a:xfrm>
              <a:off x="6183216" y="4694027"/>
              <a:ext cx="1825901"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働きかけ</a:t>
              </a:r>
            </a:p>
          </p:txBody>
        </p:sp>
        <p:sp>
          <p:nvSpPr>
            <p:cNvPr id="46" name="楕円 45"/>
            <p:cNvSpPr/>
            <p:nvPr/>
          </p:nvSpPr>
          <p:spPr>
            <a:xfrm>
              <a:off x="6263019" y="5190132"/>
              <a:ext cx="940605" cy="47342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所有者</a:t>
              </a:r>
            </a:p>
          </p:txBody>
        </p:sp>
        <p:sp>
          <p:nvSpPr>
            <p:cNvPr id="47" name="角丸四角形 46"/>
            <p:cNvSpPr/>
            <p:nvPr/>
          </p:nvSpPr>
          <p:spPr>
            <a:xfrm>
              <a:off x="8054138" y="3984440"/>
              <a:ext cx="417576" cy="1662223"/>
            </a:xfrm>
            <a:prstGeom prst="roundRect">
              <a:avLst/>
            </a:prstGeom>
          </p:spPr>
          <p:style>
            <a:lnRef idx="0">
              <a:schemeClr val="accent5"/>
            </a:lnRef>
            <a:fillRef idx="3">
              <a:schemeClr val="accent5"/>
            </a:fillRef>
            <a:effectRef idx="3">
              <a:schemeClr val="accent5"/>
            </a:effectRef>
            <a:fontRef idx="minor">
              <a:schemeClr val="lt1"/>
            </a:fontRef>
          </p:style>
          <p:txBody>
            <a:bodyPr vert="eaVert"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耐震プロデューサー</a:t>
              </a:r>
            </a:p>
          </p:txBody>
        </p:sp>
        <p:sp>
          <p:nvSpPr>
            <p:cNvPr id="48" name="正方形/長方形 47"/>
            <p:cNvSpPr/>
            <p:nvPr/>
          </p:nvSpPr>
          <p:spPr>
            <a:xfrm>
              <a:off x="6909855" y="4945598"/>
              <a:ext cx="1270048"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相談</a:t>
              </a:r>
            </a:p>
          </p:txBody>
        </p:sp>
        <p:sp>
          <p:nvSpPr>
            <p:cNvPr id="49" name="楕円 48"/>
            <p:cNvSpPr/>
            <p:nvPr/>
          </p:nvSpPr>
          <p:spPr>
            <a:xfrm>
              <a:off x="8881858" y="4859540"/>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FP</a:t>
              </a:r>
            </a:p>
          </p:txBody>
        </p:sp>
        <p:sp>
          <p:nvSpPr>
            <p:cNvPr id="50" name="正方形/長方形 49"/>
            <p:cNvSpPr/>
            <p:nvPr/>
          </p:nvSpPr>
          <p:spPr>
            <a:xfrm>
              <a:off x="8044942" y="3815265"/>
              <a:ext cx="1270048" cy="2893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a:t>
              </a:r>
            </a:p>
          </p:txBody>
        </p:sp>
        <p:cxnSp>
          <p:nvCxnSpPr>
            <p:cNvPr id="51" name="直線コネクタ 50"/>
            <p:cNvCxnSpPr/>
            <p:nvPr/>
          </p:nvCxnSpPr>
          <p:spPr>
            <a:xfrm flipV="1">
              <a:off x="8487058" y="4156431"/>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矢印: 左 7">
              <a:extLst>
                <a:ext uri="{FF2B5EF4-FFF2-40B4-BE49-F238E27FC236}">
                  <a16:creationId xmlns:a16="http://schemas.microsoft.com/office/drawing/2014/main" id="{43613365-0577-4741-A396-2F7A40BDF6A3}"/>
                </a:ext>
              </a:extLst>
            </p:cNvPr>
            <p:cNvSpPr/>
            <p:nvPr/>
          </p:nvSpPr>
          <p:spPr>
            <a:xfrm>
              <a:off x="7171301" y="5386422"/>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27"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3" name="楕円 52">
              <a:extLst>
                <a:ext uri="{FF2B5EF4-FFF2-40B4-BE49-F238E27FC236}">
                  <a16:creationId xmlns:a16="http://schemas.microsoft.com/office/drawing/2014/main" id="{370C6BE6-EFAC-4F12-BF30-FFF5ACEE81C7}"/>
                </a:ext>
              </a:extLst>
            </p:cNvPr>
            <p:cNvSpPr/>
            <p:nvPr/>
          </p:nvSpPr>
          <p:spPr>
            <a:xfrm>
              <a:off x="8881858" y="5331049"/>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54" name="直線コネクタ 53"/>
            <p:cNvCxnSpPr/>
            <p:nvPr/>
          </p:nvCxnSpPr>
          <p:spPr>
            <a:xfrm flipV="1">
              <a:off x="8487058" y="4591860"/>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487058" y="5488854"/>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6425013" y="3961000"/>
              <a:ext cx="361755" cy="738000"/>
            </a:xfrm>
            <a:prstGeom prst="roundRect">
              <a:avLst/>
            </a:prstGeom>
          </p:spPr>
          <p:style>
            <a:lnRef idx="1">
              <a:schemeClr val="accent1"/>
            </a:lnRef>
            <a:fillRef idx="3">
              <a:schemeClr val="accent1"/>
            </a:fillRef>
            <a:effectRef idx="2">
              <a:schemeClr val="accent1"/>
            </a:effectRef>
            <a:fontRef idx="minor">
              <a:schemeClr val="lt1"/>
            </a:fontRef>
          </p:style>
          <p:txBody>
            <a:bodyPr vert="eaVert"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a:t>
              </a:r>
            </a:p>
          </p:txBody>
        </p:sp>
        <p:cxnSp>
          <p:nvCxnSpPr>
            <p:cNvPr id="57" name="直線矢印コネクタ 56"/>
            <p:cNvCxnSpPr/>
            <p:nvPr/>
          </p:nvCxnSpPr>
          <p:spPr>
            <a:xfrm>
              <a:off x="6858557" y="4191582"/>
              <a:ext cx="11955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6960091" y="3902232"/>
              <a:ext cx="1464917" cy="3007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要請</a:t>
              </a:r>
            </a:p>
          </p:txBody>
        </p:sp>
        <p:sp>
          <p:nvSpPr>
            <p:cNvPr id="59" name="角丸四角形 58"/>
            <p:cNvSpPr/>
            <p:nvPr/>
          </p:nvSpPr>
          <p:spPr>
            <a:xfrm>
              <a:off x="7895607" y="3856204"/>
              <a:ext cx="1849719" cy="188511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2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0" name="直線矢印コネクタ 59"/>
            <p:cNvCxnSpPr/>
            <p:nvPr/>
          </p:nvCxnSpPr>
          <p:spPr>
            <a:xfrm flipH="1">
              <a:off x="6858557" y="4434056"/>
              <a:ext cx="11601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6948599" y="4383576"/>
              <a:ext cx="1464917"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報告</a:t>
              </a:r>
            </a:p>
          </p:txBody>
        </p:sp>
        <p:sp>
          <p:nvSpPr>
            <p:cNvPr id="62" name="楕円 61"/>
            <p:cNvSpPr/>
            <p:nvPr/>
          </p:nvSpPr>
          <p:spPr>
            <a:xfrm>
              <a:off x="8881858" y="4005687"/>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弁護士</a:t>
              </a:r>
            </a:p>
          </p:txBody>
        </p:sp>
        <p:sp>
          <p:nvSpPr>
            <p:cNvPr id="63" name="楕円 62"/>
            <p:cNvSpPr/>
            <p:nvPr/>
          </p:nvSpPr>
          <p:spPr>
            <a:xfrm>
              <a:off x="8881858" y="4434056"/>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建築士</a:t>
              </a:r>
            </a:p>
          </p:txBody>
        </p:sp>
        <p:cxnSp>
          <p:nvCxnSpPr>
            <p:cNvPr id="64" name="直線コネクタ 63"/>
            <p:cNvCxnSpPr/>
            <p:nvPr/>
          </p:nvCxnSpPr>
          <p:spPr>
            <a:xfrm>
              <a:off x="8487058" y="5017345"/>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矢印: 左 7">
              <a:extLst>
                <a:ext uri="{FF2B5EF4-FFF2-40B4-BE49-F238E27FC236}">
                  <a16:creationId xmlns:a16="http://schemas.microsoft.com/office/drawing/2014/main" id="{43613365-0577-4741-A396-2F7A40BDF6A3}"/>
                </a:ext>
              </a:extLst>
            </p:cNvPr>
            <p:cNvSpPr/>
            <p:nvPr/>
          </p:nvSpPr>
          <p:spPr>
            <a:xfrm rot="16200000">
              <a:off x="6399508" y="4845619"/>
              <a:ext cx="459686" cy="301414"/>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27"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6" name="矢印: 左 7">
              <a:extLst>
                <a:ext uri="{FF2B5EF4-FFF2-40B4-BE49-F238E27FC236}">
                  <a16:creationId xmlns:a16="http://schemas.microsoft.com/office/drawing/2014/main" id="{43613365-0577-4741-A396-2F7A40BDF6A3}"/>
                </a:ext>
              </a:extLst>
            </p:cNvPr>
            <p:cNvSpPr/>
            <p:nvPr/>
          </p:nvSpPr>
          <p:spPr>
            <a:xfrm flipH="1">
              <a:off x="7201079" y="5172698"/>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27"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7" name="角丸四角形 66"/>
            <p:cNvSpPr/>
            <p:nvPr/>
          </p:nvSpPr>
          <p:spPr>
            <a:xfrm>
              <a:off x="7020788" y="3960999"/>
              <a:ext cx="361755" cy="738000"/>
            </a:xfrm>
            <a:prstGeom prst="roundRect">
              <a:avLst/>
            </a:prstGeom>
          </p:spPr>
          <p:style>
            <a:lnRef idx="0">
              <a:schemeClr val="accent3"/>
            </a:lnRef>
            <a:fillRef idx="3">
              <a:schemeClr val="accent3"/>
            </a:fillRef>
            <a:effectRef idx="3">
              <a:schemeClr val="accent3"/>
            </a:effectRef>
            <a:fontRef idx="minor">
              <a:schemeClr val="lt1"/>
            </a:fontRef>
          </p:style>
          <p:txBody>
            <a:bodyPr vert="eaVert" lIns="0" tIns="0" rIns="0" bIns="0"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事務局</a:t>
              </a:r>
              <a:r>
                <a:rPr kumimoji="1" lang="en-US" altLang="ja-JP" sz="83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83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68" name="テキスト ボックス 67"/>
          <p:cNvSpPr txBox="1"/>
          <p:nvPr/>
        </p:nvSpPr>
        <p:spPr>
          <a:xfrm>
            <a:off x="8017894" y="6010492"/>
            <a:ext cx="440442" cy="201757"/>
          </a:xfrm>
          <a:prstGeom prst="rect">
            <a:avLst/>
          </a:prstGeom>
          <a:noFill/>
        </p:spPr>
        <p:txBody>
          <a:bodyPr vert="eaVert"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テキスト ボックス 36"/>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⑨</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住宅建築物耐震</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ヵ年戦略・大阪</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kumimoji="1" lang="en-US" altLang="ja-JP" sz="1292"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569" b="1" i="0" u="none" strike="noStrike" kern="1200" cap="none" spc="-1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(R3.3</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改定</a:t>
            </a:r>
            <a:r>
              <a:rPr kumimoji="1" lang="en-US" altLang="ja-JP"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2" name="正方形/長方形 1"/>
          <p:cNvSpPr/>
          <p:nvPr/>
        </p:nvSpPr>
        <p:spPr>
          <a:xfrm>
            <a:off x="268646" y="4077374"/>
            <a:ext cx="4572000" cy="230832"/>
          </a:xfrm>
          <a:prstGeom prst="rect">
            <a:avLst/>
          </a:prstGeom>
        </p:spPr>
        <p:txBody>
          <a:bodyPr>
            <a:spAutoFit/>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建築物の耐震改修の促進に関する法律</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７</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年法律第</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123</a:t>
            </a:r>
            <a:r>
              <a:rPr kumimoji="1" lang="zh-CN"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号）</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a:extLst>
              <a:ext uri="{FF2B5EF4-FFF2-40B4-BE49-F238E27FC236}">
                <a16:creationId xmlns:a16="http://schemas.microsoft.com/office/drawing/2014/main" id="{6948856A-5617-4ED0-AE8D-6CD0814EDB1C}"/>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都市防災</a:t>
            </a: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課</a:t>
            </a:r>
          </a:p>
        </p:txBody>
      </p:sp>
    </p:spTree>
    <p:extLst>
      <p:ext uri="{BB962C8B-B14F-4D97-AF65-F5344CB8AC3E}">
        <p14:creationId xmlns:p14="http://schemas.microsoft.com/office/powerpoint/2010/main" val="556274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8576" y="5604153"/>
            <a:ext cx="8897508" cy="916103"/>
          </a:xfrm>
          <a:prstGeom prst="roundRect">
            <a:avLst>
              <a:gd name="adj" fmla="val 413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正方形/長方形 28"/>
          <p:cNvSpPr/>
          <p:nvPr/>
        </p:nvSpPr>
        <p:spPr>
          <a:xfrm>
            <a:off x="241299" y="2147966"/>
            <a:ext cx="8694881" cy="3425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３</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安全を支える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⑩宅地造成及び特定盛土等の規制による災害防止</a:t>
            </a:r>
          </a:p>
        </p:txBody>
      </p:sp>
      <p:sp>
        <p:nvSpPr>
          <p:cNvPr id="4" name="テキスト ボックス 3"/>
          <p:cNvSpPr txBox="1"/>
          <p:nvPr/>
        </p:nvSpPr>
        <p:spPr>
          <a:xfrm>
            <a:off x="156763" y="5610497"/>
            <a:ext cx="2127505" cy="307777"/>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44482" y="1545399"/>
            <a:ext cx="8791698" cy="47914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○令和４年５月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日に「宅地造成及び特定盛土等規制法（盛土規制法） 」が公布され、令和５年５月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日に施行</a:t>
            </a:r>
          </a:p>
          <a:p>
            <a:pPr marL="0" marR="0" lvl="0" indent="0" algn="l" defTabSz="91429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○大阪府所管分（政令指定都市、中核市を除く）について、令和６年４月１日に規制区域を指定し、許可業務等を運用開始</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144482" y="1118248"/>
            <a:ext cx="4787558"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宅地造成及び特定盛⼟等規制法に基づく取組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27019" y="2189098"/>
            <a:ext cx="2184741" cy="26716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＜盛土規制法の概要＞</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p:cNvGrpSpPr/>
          <p:nvPr/>
        </p:nvGrpSpPr>
        <p:grpSpPr>
          <a:xfrm>
            <a:off x="5149819" y="3387476"/>
            <a:ext cx="3281948" cy="2139342"/>
            <a:chOff x="1715906" y="4294334"/>
            <a:chExt cx="3166826" cy="2064299"/>
          </a:xfrm>
        </p:grpSpPr>
        <p:grpSp>
          <p:nvGrpSpPr>
            <p:cNvPr id="24" name="グループ化 23"/>
            <p:cNvGrpSpPr/>
            <p:nvPr/>
          </p:nvGrpSpPr>
          <p:grpSpPr>
            <a:xfrm>
              <a:off x="1715906" y="4294334"/>
              <a:ext cx="3166826" cy="2064299"/>
              <a:chOff x="1191957" y="4321100"/>
              <a:chExt cx="3166826" cy="2064299"/>
            </a:xfrm>
          </p:grpSpPr>
          <p:pic>
            <p:nvPicPr>
              <p:cNvPr id="2" name="図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191957" y="4496477"/>
                <a:ext cx="3166826" cy="1888922"/>
              </a:xfrm>
              <a:prstGeom prst="rect">
                <a:avLst/>
              </a:prstGeom>
            </p:spPr>
          </p:pic>
          <p:cxnSp>
            <p:nvCxnSpPr>
              <p:cNvPr id="18" name="直線コネクタ 17"/>
              <p:cNvCxnSpPr/>
              <p:nvPr/>
            </p:nvCxnSpPr>
            <p:spPr>
              <a:xfrm flipH="1" flipV="1">
                <a:off x="1757070" y="4360271"/>
                <a:ext cx="254392" cy="90703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162300" y="4321100"/>
                <a:ext cx="152330" cy="593802"/>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p:cNvSpPr/>
            <p:nvPr/>
          </p:nvSpPr>
          <p:spPr>
            <a:xfrm>
              <a:off x="2698071" y="5732669"/>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宅地</a:t>
              </a:r>
            </a:p>
          </p:txBody>
        </p:sp>
        <p:sp>
          <p:nvSpPr>
            <p:cNvPr id="27" name="正方形/長方形 26"/>
            <p:cNvSpPr/>
            <p:nvPr/>
          </p:nvSpPr>
          <p:spPr>
            <a:xfrm>
              <a:off x="4017806" y="5578296"/>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農地</a:t>
              </a:r>
            </a:p>
          </p:txBody>
        </p:sp>
        <p:sp>
          <p:nvSpPr>
            <p:cNvPr id="28" name="正方形/長方形 27"/>
            <p:cNvSpPr/>
            <p:nvPr/>
          </p:nvSpPr>
          <p:spPr>
            <a:xfrm>
              <a:off x="3356852" y="4997298"/>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森林</a:t>
              </a:r>
            </a:p>
          </p:txBody>
        </p:sp>
      </p:grpSp>
      <p:sp>
        <p:nvSpPr>
          <p:cNvPr id="6" name="角丸四角形 5"/>
          <p:cNvSpPr/>
          <p:nvPr/>
        </p:nvSpPr>
        <p:spPr>
          <a:xfrm>
            <a:off x="4201670" y="2262306"/>
            <a:ext cx="2537180" cy="1256332"/>
          </a:xfrm>
          <a:prstGeom prst="roundRect">
            <a:avLst>
              <a:gd name="adj" fmla="val 10393"/>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marL="0" marR="0" lvl="0" indent="0" algn="ctr" defTabSz="91429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宅地造成等工事規制区域</a:t>
            </a:r>
            <a:endParaRPr kumimoji="1" lang="en-US" altLang="ja-JP"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市街地や集落、その周辺など、盛土等が行われれば</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人家等に危害を及ぼしうるエリアを指定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例）都市計画区域</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大阪府指定状況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岬町の一部を除く府域全域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115,697ha</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6797316" y="2280142"/>
            <a:ext cx="2095252" cy="1219263"/>
          </a:xfrm>
          <a:prstGeom prst="roundRect">
            <a:avLst>
              <a:gd name="adj" fmla="val 10848"/>
            </a:avLst>
          </a:prstGeom>
          <a:solidFill>
            <a:srgbClr val="CCE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marL="0" marR="0" lvl="0" indent="0" algn="ctr" defTabSz="91429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99"/>
                </a:solidFill>
                <a:effectLst/>
                <a:uLnTx/>
                <a:uFillTx/>
                <a:latin typeface="Meiryo UI" panose="020B0604030504040204" pitchFamily="50" charset="-128"/>
                <a:ea typeface="Meiryo UI" panose="020B0604030504040204" pitchFamily="50" charset="-128"/>
                <a:cs typeface="+mn-cs"/>
              </a:rPr>
              <a:t>特定盛土等規制区域</a:t>
            </a:r>
            <a:endParaRPr kumimoji="1" lang="en-US" altLang="ja-JP" sz="1100" b="1" i="0" u="none" strike="noStrike" kern="1200" cap="none" spc="0" normalizeH="0" baseline="0" noProof="0" dirty="0">
              <a:ln>
                <a:noFill/>
              </a:ln>
              <a:solidFill>
                <a:srgbClr val="000099"/>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市街地や集落などから離れているものの、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地形等の条件から、盛土等が行われれば、</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人家等に危害を及ぼしうるエリア等を指定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大阪府指定状況</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岬町の一部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211ha</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a:blip r:embed="rId5"/>
          <a:stretch>
            <a:fillRect/>
          </a:stretch>
        </p:blipFill>
        <p:spPr>
          <a:xfrm>
            <a:off x="3455096" y="4395866"/>
            <a:ext cx="679602" cy="965554"/>
          </a:xfrm>
          <a:prstGeom prst="rect">
            <a:avLst/>
          </a:prstGeom>
        </p:spPr>
      </p:pic>
      <p:pic>
        <p:nvPicPr>
          <p:cNvPr id="8" name="図 7"/>
          <p:cNvPicPr>
            <a:picLocks noChangeAspect="1"/>
          </p:cNvPicPr>
          <p:nvPr/>
        </p:nvPicPr>
        <p:blipFill>
          <a:blip r:embed="rId6"/>
          <a:stretch>
            <a:fillRect/>
          </a:stretch>
        </p:blipFill>
        <p:spPr>
          <a:xfrm>
            <a:off x="2723422" y="4395787"/>
            <a:ext cx="685320" cy="965086"/>
          </a:xfrm>
          <a:prstGeom prst="rect">
            <a:avLst/>
          </a:prstGeom>
        </p:spPr>
      </p:pic>
      <p:sp>
        <p:nvSpPr>
          <p:cNvPr id="50" name="正方形/長方形 49"/>
          <p:cNvSpPr/>
          <p:nvPr/>
        </p:nvSpPr>
        <p:spPr>
          <a:xfrm>
            <a:off x="227019" y="5886855"/>
            <a:ext cx="8682600" cy="50158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○基礎調査（既存盛土等調査）：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盛土規制法に基づき既存盛土等の分布状況や安全性に関する基礎調査を実施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○危険性の高い盛土等の改善指導</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盛土規制法に基づき適切な違反指導等を実施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23528" y="2501932"/>
            <a:ext cx="1296144"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規制区域の指定</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323528" y="3041598"/>
            <a:ext cx="1627553"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安全な盛土等の造成</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p:cNvSpPr/>
          <p:nvPr/>
        </p:nvSpPr>
        <p:spPr>
          <a:xfrm>
            <a:off x="323528" y="3600544"/>
            <a:ext cx="1826686"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盛土等を安全に保つ責務</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p:cNvSpPr/>
          <p:nvPr/>
        </p:nvSpPr>
        <p:spPr>
          <a:xfrm>
            <a:off x="323528" y="4330782"/>
            <a:ext cx="1368152"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実効性のある罰則</a:t>
            </a:r>
            <a:endParaRPr kumimoji="1" lang="en-US" altLang="ja-JP"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5" name="正方形/長方形 54"/>
          <p:cNvSpPr/>
          <p:nvPr/>
        </p:nvSpPr>
        <p:spPr>
          <a:xfrm>
            <a:off x="558834" y="5219942"/>
            <a:ext cx="2218313" cy="20561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盛土規制法の周知パンフレット（国）</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p:cNvSpPr/>
          <p:nvPr/>
        </p:nvSpPr>
        <p:spPr>
          <a:xfrm>
            <a:off x="2539908" y="5336596"/>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（事業者用）</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7" name="正方形/長方形 56"/>
          <p:cNvSpPr/>
          <p:nvPr/>
        </p:nvSpPr>
        <p:spPr>
          <a:xfrm>
            <a:off x="3271041" y="5336596"/>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（一般用）</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57"/>
          <p:cNvSpPr/>
          <p:nvPr/>
        </p:nvSpPr>
        <p:spPr>
          <a:xfrm>
            <a:off x="323528" y="2763361"/>
            <a:ext cx="3772332"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盛土等の崩落により人家等に被害を及ぼしうるエリアを規制区域指定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正方形/長方形 58"/>
          <p:cNvSpPr/>
          <p:nvPr/>
        </p:nvSpPr>
        <p:spPr>
          <a:xfrm>
            <a:off x="323528" y="3316672"/>
            <a:ext cx="3615504"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規制区域内で盛土等を行う場合、あらかじめ許可が必要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p:cNvSpPr/>
          <p:nvPr/>
        </p:nvSpPr>
        <p:spPr>
          <a:xfrm>
            <a:off x="323528" y="3870605"/>
            <a:ext cx="3683324" cy="3231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規制区域内の盛土等が行われた土地では、過去の盛土等も含めて、土地所有者が常に安全な状態に維持する必要がある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p:cNvSpPr/>
          <p:nvPr/>
        </p:nvSpPr>
        <p:spPr>
          <a:xfrm>
            <a:off x="323528" y="4598181"/>
            <a:ext cx="2244293" cy="4847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罰則が抑止力として十分機能するよう、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無許可行為や命令違反時に対する罰則を強化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a:extLst>
              <a:ext uri="{FF2B5EF4-FFF2-40B4-BE49-F238E27FC236}">
                <a16:creationId xmlns:a16="http://schemas.microsoft.com/office/drawing/2014/main" id="{D50807EC-FE6C-456A-879A-201E5A5AEA33}"/>
              </a:ext>
            </a:extLst>
          </p:cNvPr>
          <p:cNvSpPr txBox="1"/>
          <p:nvPr/>
        </p:nvSpPr>
        <p:spPr>
          <a:xfrm>
            <a:off x="6120000" y="360000"/>
            <a:ext cx="2880000"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prstClr val="white"/>
                </a:solidFill>
                <a:latin typeface="Meiryo UI" panose="020B0604030504040204" pitchFamily="50" charset="-128"/>
                <a:ea typeface="Meiryo UI" panose="020B0604030504040204" pitchFamily="50" charset="-128"/>
              </a:rPr>
              <a:t>建築指導室</a:t>
            </a:r>
            <a:endPar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03385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3112477"/>
            <a:ext cx="9144000" cy="582643"/>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46523" tIns="42198" rIns="46523" bIns="42198" rtlCol="0" anchor="ctr"/>
          <a:lstStyle/>
          <a:p>
            <a:pPr marL="0" marR="0" lvl="0" indent="0" algn="ctr" defTabSz="914290" rtl="0" eaLnBrk="1" fontAlgn="auto" latinLnBrk="0" hangingPunct="1">
              <a:lnSpc>
                <a:spcPct val="100000"/>
              </a:lnSpc>
              <a:spcBef>
                <a:spcPts val="258"/>
              </a:spcBef>
              <a:spcAft>
                <a:spcPts val="0"/>
              </a:spcAft>
              <a:buClrTx/>
              <a:buSzTx/>
              <a:buFontTx/>
              <a:buNone/>
              <a:tabLst/>
              <a:defRPr/>
            </a:pPr>
            <a:r>
              <a:rPr kumimoji="1" lang="ja-JP" altLang="en-US"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４．安心のくらしをつくる</a:t>
            </a:r>
            <a:endParaRPr kumimoji="1" lang="en-US" altLang="ja-JP" sz="258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0968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⑪大阪府居住安定確保計画（　　　　　　　　　　　　　）（</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20" name="正方形/長方形 19"/>
          <p:cNvSpPr/>
          <p:nvPr/>
        </p:nvSpPr>
        <p:spPr>
          <a:xfrm>
            <a:off x="285547" y="5316566"/>
            <a:ext cx="8601610" cy="1285673"/>
          </a:xfrm>
          <a:prstGeom prst="rect">
            <a:avLst/>
          </a:prstGeom>
        </p:spPr>
        <p:style>
          <a:lnRef idx="0">
            <a:scrgbClr r="0" g="0" b="0"/>
          </a:lnRef>
          <a:fillRef idx="1001">
            <a:schemeClr val="lt1"/>
          </a:fillRef>
          <a:effectRef idx="0">
            <a:scrgbClr r="0" g="0" b="0"/>
          </a:effectRef>
          <a:fontRef idx="major"/>
        </p:style>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市区町村居住支援協議会 ５市（豊中市、岸和田市、摂津市、吹田市、守口市）</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居住支援法人 </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166</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法人</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　　　</a:t>
            </a:r>
            <a:endParaRPr kumimoji="1" lang="en-US" altLang="ja-JP"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大阪あんぜん・あんしん賃貸住宅</a:t>
            </a:r>
            <a:r>
              <a:rPr kumimoji="1" lang="ja-JP"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登録数</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  42,737</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戸</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（うち、専用住宅 </a:t>
            </a:r>
            <a:r>
              <a:rPr kumimoji="1" lang="en-US" altLang="ja-JP" sz="1477"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2,385</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戸）</a:t>
            </a:r>
            <a:endParaRPr kumimoji="1" lang="en-US" altLang="ja-JP" sz="55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不動産協力店 </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651</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店舗（うち、相談協力店 </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26</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j-cs"/>
              </a:rPr>
              <a:t>店舗）</a:t>
            </a:r>
            <a:endParaRPr kumimoji="1" lang="en-US" altLang="ja-JP" sz="4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5" name="正方形/長方形 14"/>
          <p:cNvSpPr/>
          <p:nvPr/>
        </p:nvSpPr>
        <p:spPr>
          <a:xfrm>
            <a:off x="131337" y="4358624"/>
            <a:ext cx="8910031" cy="2109585"/>
          </a:xfrm>
          <a:prstGeom prst="rect">
            <a:avLst/>
          </a:prstGeom>
          <a:noFill/>
          <a:ln w="31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6" name="正方形/長方形 15"/>
          <p:cNvSpPr/>
          <p:nvPr/>
        </p:nvSpPr>
        <p:spPr>
          <a:xfrm>
            <a:off x="107890" y="4367805"/>
            <a:ext cx="3457998" cy="348109"/>
          </a:xfrm>
          <a:prstGeom prst="rect">
            <a:avLst/>
          </a:prstGeom>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現状（令和６年３月</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日時点</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66375" y="723289"/>
            <a:ext cx="2340705" cy="39062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kumimoji="1" lang="ja-JP" altLang="en-US" sz="969"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408916" y="4719953"/>
            <a:ext cx="2574479" cy="603883"/>
          </a:xfrm>
          <a:prstGeom prst="rect">
            <a:avLst/>
          </a:prstGeom>
          <a:noFill/>
          <a:ln>
            <a:solidFill>
              <a:schemeClr val="tx1"/>
            </a:solid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居住支援協議会を設立した市区町村の人口カバー率</a:t>
            </a:r>
          </a:p>
        </p:txBody>
      </p:sp>
      <p:graphicFrame>
        <p:nvGraphicFramePr>
          <p:cNvPr id="14" name="表 13"/>
          <p:cNvGraphicFramePr>
            <a:graphicFrameLocks noGrp="1"/>
          </p:cNvGraphicFramePr>
          <p:nvPr/>
        </p:nvGraphicFramePr>
        <p:xfrm>
          <a:off x="3223775" y="4719825"/>
          <a:ext cx="936000" cy="57600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458052754"/>
                    </a:ext>
                  </a:extLst>
                </a:gridCol>
              </a:tblGrid>
              <a:tr h="247350">
                <a:tc>
                  <a:txBody>
                    <a:bodyPr/>
                    <a:lstStyle/>
                    <a:p>
                      <a:pPr algn="ctr"/>
                      <a:r>
                        <a:rPr kumimoji="1" lang="en-US" altLang="ja-JP" sz="1600" dirty="0">
                          <a:latin typeface="Meiryo UI" panose="020B0604030504040204" pitchFamily="50" charset="-128"/>
                          <a:ea typeface="Meiryo UI" panose="020B0604030504040204" pitchFamily="50" charset="-128"/>
                        </a:rPr>
                        <a:t>R</a:t>
                      </a:r>
                      <a:r>
                        <a:rPr kumimoji="1" lang="ja-JP" altLang="en-US" sz="1600" dirty="0">
                          <a:latin typeface="Meiryo UI" panose="020B0604030504040204" pitchFamily="50" charset="-128"/>
                          <a:ea typeface="Meiryo UI" panose="020B0604030504040204" pitchFamily="50" charset="-128"/>
                        </a:rPr>
                        <a:t>３</a:t>
                      </a:r>
                    </a:p>
                  </a:txBody>
                  <a:tcPr marL="40073" marR="40073"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286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a:latin typeface="Meiryo UI" panose="020B0604030504040204" pitchFamily="50" charset="-128"/>
                          <a:ea typeface="Meiryo UI" panose="020B0604030504040204" pitchFamily="50" charset="-128"/>
                        </a:rPr>
                        <a:t>７</a:t>
                      </a:r>
                      <a:r>
                        <a:rPr kumimoji="1" lang="en-US" altLang="ja-JP" sz="1600" dirty="0">
                          <a:latin typeface="Meiryo UI" panose="020B0604030504040204" pitchFamily="50" charset="-128"/>
                          <a:ea typeface="Meiryo UI" panose="020B0604030504040204" pitchFamily="50" charset="-128"/>
                        </a:rPr>
                        <a:t>.7%</a:t>
                      </a:r>
                      <a:endParaRPr kumimoji="1" lang="ja-JP" altLang="en-US" sz="1600" dirty="0">
                        <a:latin typeface="Meiryo UI" panose="020B0604030504040204" pitchFamily="50" charset="-128"/>
                        <a:ea typeface="Meiryo UI" panose="020B0604030504040204" pitchFamily="50" charset="-128"/>
                      </a:endParaRPr>
                    </a:p>
                  </a:txBody>
                  <a:tcPr marL="40073" marR="40073" marT="40073" marB="4007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17" name="表 16"/>
          <p:cNvGraphicFramePr>
            <a:graphicFrameLocks noGrp="1"/>
          </p:cNvGraphicFramePr>
          <p:nvPr/>
        </p:nvGraphicFramePr>
        <p:xfrm>
          <a:off x="4539612" y="4708726"/>
          <a:ext cx="936000" cy="57600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458052754"/>
                    </a:ext>
                  </a:extLst>
                </a:gridCol>
              </a:tblGrid>
              <a:tr h="247142">
                <a:tc>
                  <a:txBody>
                    <a:bodyPr/>
                    <a:lstStyle/>
                    <a:p>
                      <a:pPr algn="ctr"/>
                      <a:r>
                        <a:rPr kumimoji="1" lang="en-US" altLang="ja-JP" sz="1600" dirty="0">
                          <a:latin typeface="Meiryo UI" panose="020B0604030504040204" pitchFamily="50" charset="-128"/>
                          <a:ea typeface="Meiryo UI" panose="020B0604030504040204" pitchFamily="50" charset="-128"/>
                        </a:rPr>
                        <a:t>R</a:t>
                      </a:r>
                      <a:r>
                        <a:rPr kumimoji="1" lang="ja-JP" altLang="en-US" sz="1600" dirty="0">
                          <a:latin typeface="Meiryo UI" panose="020B0604030504040204" pitchFamily="50" charset="-128"/>
                          <a:ea typeface="Meiryo UI" panose="020B0604030504040204" pitchFamily="50" charset="-128"/>
                        </a:rPr>
                        <a:t>４</a:t>
                      </a:r>
                    </a:p>
                  </a:txBody>
                  <a:tcPr marL="40312" marR="40312"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88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dirty="0">
                          <a:latin typeface="Meiryo UI" panose="020B0604030504040204" pitchFamily="50" charset="-128"/>
                          <a:ea typeface="Meiryo UI" panose="020B0604030504040204" pitchFamily="50" charset="-128"/>
                        </a:rPr>
                        <a:t>12.1%</a:t>
                      </a:r>
                      <a:endParaRPr kumimoji="1" lang="ja-JP" altLang="en-US" sz="1600" dirty="0">
                        <a:latin typeface="Meiryo UI" panose="020B0604030504040204" pitchFamily="50" charset="-128"/>
                        <a:ea typeface="Meiryo UI" panose="020B0604030504040204" pitchFamily="50" charset="-128"/>
                      </a:endParaRPr>
                    </a:p>
                  </a:txBody>
                  <a:tcPr marL="40312" marR="40312" marT="40312" marB="4031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19" name="表 18"/>
          <p:cNvGraphicFramePr>
            <a:graphicFrameLocks noGrp="1"/>
          </p:cNvGraphicFramePr>
          <p:nvPr/>
        </p:nvGraphicFramePr>
        <p:xfrm>
          <a:off x="7310124" y="4708726"/>
          <a:ext cx="1662430" cy="587896"/>
        </p:xfrm>
        <a:graphic>
          <a:graphicData uri="http://schemas.openxmlformats.org/drawingml/2006/table">
            <a:tbl>
              <a:tblPr firstRow="1" bandRow="1">
                <a:tableStyleId>{5940675A-B579-460E-94D1-54222C63F5DA}</a:tableStyleId>
              </a:tblPr>
              <a:tblGrid>
                <a:gridCol w="1662430">
                  <a:extLst>
                    <a:ext uri="{9D8B030D-6E8A-4147-A177-3AD203B41FA5}">
                      <a16:colId xmlns:a16="http://schemas.microsoft.com/office/drawing/2014/main" val="458052754"/>
                    </a:ext>
                  </a:extLst>
                </a:gridCol>
              </a:tblGrid>
              <a:tr h="239151">
                <a:tc>
                  <a:txBody>
                    <a:bodyPr/>
                    <a:lstStyle/>
                    <a:p>
                      <a:pPr algn="ctr"/>
                      <a:r>
                        <a:rPr kumimoji="1" lang="ja-JP" altLang="en-US" sz="1600" b="1" dirty="0">
                          <a:latin typeface="Meiryo UI" panose="020B0604030504040204" pitchFamily="50" charset="-128"/>
                          <a:ea typeface="Meiryo UI" panose="020B0604030504040204" pitchFamily="50" charset="-128"/>
                        </a:rPr>
                        <a:t>目標 </a:t>
                      </a:r>
                      <a:r>
                        <a:rPr kumimoji="1" lang="en-US" altLang="ja-JP" sz="1600" b="1" dirty="0">
                          <a:latin typeface="Meiryo UI" panose="020B0604030504040204" pitchFamily="50" charset="-128"/>
                          <a:ea typeface="Meiryo UI" panose="020B0604030504040204" pitchFamily="50" charset="-128"/>
                        </a:rPr>
                        <a:t>[R12]</a:t>
                      </a:r>
                      <a:endParaRPr kumimoji="1" lang="ja-JP" altLang="en-US" sz="16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39367">
                <a:tc>
                  <a:txBody>
                    <a:bodyPr/>
                    <a:lstStyle/>
                    <a:p>
                      <a:pPr algn="ctr"/>
                      <a:r>
                        <a:rPr kumimoji="1" lang="en-US" altLang="ja-JP" sz="1600" b="1" dirty="0">
                          <a:latin typeface="Meiryo UI" panose="020B0604030504040204" pitchFamily="50" charset="-128"/>
                          <a:ea typeface="Meiryo UI" panose="020B0604030504040204" pitchFamily="50" charset="-128"/>
                        </a:rPr>
                        <a:t>50%</a:t>
                      </a:r>
                      <a:endParaRPr kumimoji="1" lang="ja-JP" altLang="en-US" sz="1600" b="1" dirty="0">
                        <a:latin typeface="Meiryo UI" panose="020B0604030504040204" pitchFamily="50" charset="-128"/>
                        <a:ea typeface="Meiryo UI" panose="020B0604030504040204" pitchFamily="50" charset="-128"/>
                      </a:endParaRPr>
                    </a:p>
                  </a:txBody>
                  <a:tcPr marL="0" marR="0" marT="50108" marB="5010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 name="右矢印 21"/>
          <p:cNvSpPr/>
          <p:nvPr/>
        </p:nvSpPr>
        <p:spPr>
          <a:xfrm>
            <a:off x="4306505" y="4970202"/>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4" name="右矢印 23"/>
          <p:cNvSpPr/>
          <p:nvPr/>
        </p:nvSpPr>
        <p:spPr>
          <a:xfrm>
            <a:off x="7100024" y="494899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 name="正方形/長方形 28"/>
          <p:cNvSpPr/>
          <p:nvPr/>
        </p:nvSpPr>
        <p:spPr>
          <a:xfrm>
            <a:off x="6148540" y="3771626"/>
            <a:ext cx="1504285" cy="19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6491654" y="2928023"/>
            <a:ext cx="608370" cy="94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27" name="図 26"/>
          <p:cNvPicPr>
            <a:picLocks noChangeAspect="1"/>
          </p:cNvPicPr>
          <p:nvPr/>
        </p:nvPicPr>
        <p:blipFill>
          <a:blip r:embed="rId3"/>
          <a:stretch>
            <a:fillRect/>
          </a:stretch>
        </p:blipFill>
        <p:spPr>
          <a:xfrm>
            <a:off x="1663273" y="2017710"/>
            <a:ext cx="5821518" cy="2189934"/>
          </a:xfrm>
          <a:prstGeom prst="rect">
            <a:avLst/>
          </a:prstGeom>
        </p:spPr>
      </p:pic>
      <p:sp>
        <p:nvSpPr>
          <p:cNvPr id="31" name="正方形/長方形 30"/>
          <p:cNvSpPr/>
          <p:nvPr/>
        </p:nvSpPr>
        <p:spPr>
          <a:xfrm>
            <a:off x="1236229" y="2030740"/>
            <a:ext cx="1516762" cy="248530"/>
          </a:xfrm>
          <a:prstGeom prst="rect">
            <a:avLst/>
          </a:prstGeom>
          <a:solidFill>
            <a:srgbClr val="0070C0"/>
          </a:solidFill>
        </p:spPr>
        <p:txBody>
          <a:bodyPr wrap="non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1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居住支援体制のイメージ</a:t>
            </a:r>
            <a:endParaRPr kumimoji="1" lang="en-US" altLang="ja-JP" sz="1015"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p:cNvSpPr txBox="1"/>
          <p:nvPr/>
        </p:nvSpPr>
        <p:spPr>
          <a:xfrm>
            <a:off x="273134" y="1145096"/>
            <a:ext cx="8676086" cy="623889"/>
          </a:xfrm>
          <a:prstGeom prst="rect">
            <a:avLst/>
          </a:prstGeom>
          <a:noFill/>
          <a:ln w="9525">
            <a:noFill/>
            <a:prstDash val="solid"/>
          </a:ln>
        </p:spPr>
        <p:txBody>
          <a:bodyPr wrap="square" lIns="46523" tIns="93045" rIns="46523" bIns="46523" rtlCol="0" anchor="t"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誰もが地域</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で安心して</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住み続けることができるよう、住まいの確保</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生活支援</a:t>
            </a:r>
            <a:r>
              <a:rPr kumimoji="1" lang="ja-JP" altLang="en-US"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r>
              <a:rPr kumimoji="1" lang="ja-JP"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を一体的に行う</a:t>
            </a:r>
            <a:endParaRPr kumimoji="1" lang="en-US" altLang="ja-JP" sz="16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区</a:t>
            </a:r>
            <a:r>
              <a:rPr kumimoji="1" lang="ja-JP"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町村単位での居住支援体制の</a:t>
            </a:r>
            <a:r>
              <a:rPr kumimoji="1" lang="ja-JP" altLang="en-US"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構築などの施策を推進</a:t>
            </a:r>
            <a:endParaRPr kumimoji="1" lang="en-US" altLang="ja-JP" sz="166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右矢印 21">
            <a:extLst>
              <a:ext uri="{FF2B5EF4-FFF2-40B4-BE49-F238E27FC236}">
                <a16:creationId xmlns:a16="http://schemas.microsoft.com/office/drawing/2014/main" id="{44797EDC-168D-4F72-B360-1E077369B9C1}"/>
              </a:ext>
            </a:extLst>
          </p:cNvPr>
          <p:cNvSpPr/>
          <p:nvPr/>
        </p:nvSpPr>
        <p:spPr>
          <a:xfrm>
            <a:off x="5665224" y="4948733"/>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3" name="表 32">
            <a:extLst>
              <a:ext uri="{FF2B5EF4-FFF2-40B4-BE49-F238E27FC236}">
                <a16:creationId xmlns:a16="http://schemas.microsoft.com/office/drawing/2014/main" id="{CE2755CB-895C-4E38-BDBC-3268312BE34E}"/>
              </a:ext>
            </a:extLst>
          </p:cNvPr>
          <p:cNvGraphicFramePr>
            <a:graphicFrameLocks noGrp="1"/>
          </p:cNvGraphicFramePr>
          <p:nvPr/>
        </p:nvGraphicFramePr>
        <p:xfrm>
          <a:off x="5924868" y="4708726"/>
          <a:ext cx="936000" cy="57600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458052754"/>
                    </a:ext>
                  </a:extLst>
                </a:gridCol>
              </a:tblGrid>
              <a:tr h="247142">
                <a:tc>
                  <a:txBody>
                    <a:bodyPr/>
                    <a:lstStyle/>
                    <a:p>
                      <a:pPr algn="ctr"/>
                      <a:r>
                        <a:rPr kumimoji="1" lang="en-US" altLang="ja-JP" sz="1600" dirty="0">
                          <a:solidFill>
                            <a:srgbClr val="FF0000"/>
                          </a:solidFill>
                          <a:latin typeface="Meiryo UI" panose="020B0604030504040204" pitchFamily="50" charset="-128"/>
                          <a:ea typeface="Meiryo UI" panose="020B0604030504040204" pitchFamily="50" charset="-128"/>
                        </a:rPr>
                        <a:t>R</a:t>
                      </a:r>
                      <a:r>
                        <a:rPr kumimoji="1" lang="ja-JP" altLang="en-US" sz="1600" dirty="0">
                          <a:solidFill>
                            <a:srgbClr val="FF0000"/>
                          </a:solidFill>
                          <a:latin typeface="Meiryo UI" panose="020B0604030504040204" pitchFamily="50" charset="-128"/>
                          <a:ea typeface="Meiryo UI" panose="020B0604030504040204" pitchFamily="50" charset="-128"/>
                        </a:rPr>
                        <a:t>５</a:t>
                      </a:r>
                    </a:p>
                  </a:txBody>
                  <a:tcPr marL="40312" marR="40312"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885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dirty="0">
                          <a:solidFill>
                            <a:srgbClr val="FF0000"/>
                          </a:solidFill>
                          <a:latin typeface="Meiryo UI" panose="020B0604030504040204" pitchFamily="50" charset="-128"/>
                          <a:ea typeface="Meiryo UI" panose="020B0604030504040204" pitchFamily="50" charset="-128"/>
                        </a:rPr>
                        <a:t>13.7%</a:t>
                      </a:r>
                      <a:endParaRPr kumimoji="1" lang="ja-JP" altLang="en-US" sz="1600" dirty="0">
                        <a:solidFill>
                          <a:srgbClr val="FF0000"/>
                        </a:solidFill>
                        <a:latin typeface="Meiryo UI" panose="020B0604030504040204" pitchFamily="50" charset="-128"/>
                        <a:ea typeface="Meiryo UI" panose="020B0604030504040204" pitchFamily="50" charset="-128"/>
                      </a:endParaRPr>
                    </a:p>
                  </a:txBody>
                  <a:tcPr marL="40312" marR="40312" marT="40312" marB="4031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sp>
        <p:nvSpPr>
          <p:cNvPr id="34" name="テキスト ボックス 33">
            <a:extLst>
              <a:ext uri="{FF2B5EF4-FFF2-40B4-BE49-F238E27FC236}">
                <a16:creationId xmlns:a16="http://schemas.microsoft.com/office/drawing/2014/main" id="{29BDD649-23FA-4810-AE08-FF31EBF29AC6}"/>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3765274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⑪大阪府居住安定確保計画（　　　　　　　　　　　　　）（</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3" name="角丸四角形 2"/>
          <p:cNvSpPr/>
          <p:nvPr/>
        </p:nvSpPr>
        <p:spPr>
          <a:xfrm>
            <a:off x="101601" y="1192213"/>
            <a:ext cx="8953500" cy="5355203"/>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147113" y="1333938"/>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54652" y="723289"/>
            <a:ext cx="2340705" cy="39062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kumimoji="1" lang="en-US" altLang="ja-JP"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kumimoji="1" lang="ja-JP" altLang="en-US" sz="969"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C7368541-1B46-41FB-9B2A-B75D226D6A53}"/>
              </a:ext>
            </a:extLst>
          </p:cNvPr>
          <p:cNvSpPr/>
          <p:nvPr/>
        </p:nvSpPr>
        <p:spPr>
          <a:xfrm>
            <a:off x="160560" y="1623813"/>
            <a:ext cx="8907987" cy="474052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大阪府居住支援連携体制構築促進事業</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補助金（令和４年度創設）</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4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概要：市区町村単位での居住支援協議会の設立に向けた事業に対し補助を実施</a:t>
            </a:r>
            <a:endParaRPr kumimoji="1" lang="en-US" altLang="ja-JP" sz="3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補助対象者</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：居住支援法人や協力店など居住支援を行う法人が</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複数の法人と連携し、共同で事業を行う者</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補助金の代表申請者は、居住支援法人</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369"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補助額：［新規申請］</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　［継続</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申請２年目］</a:t>
            </a:r>
            <a:r>
              <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2,000</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千円［継続申請３年目］</a:t>
            </a:r>
            <a:r>
              <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1,000</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千円　　　　　　　</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（１申請あたりの上限額）</a:t>
            </a:r>
            <a:endParaRPr kumimoji="1" lang="en-US" altLang="ja-JP" sz="369"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ct val="0"/>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477" dirty="0">
                <a:latin typeface="Meiryo UI" panose="020B0604030504040204" pitchFamily="50" charset="-128"/>
                <a:ea typeface="Meiryo UI" panose="020B0604030504040204" pitchFamily="50" charset="-128"/>
              </a:rPr>
              <a:t>実施</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状況＞</a:t>
            </a:r>
            <a:r>
              <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a:t>
            </a: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事業者</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ct val="0"/>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事業実施市区町村：大阪市（北区・都島区・生野区・旭区・城東区・西成区）</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2215"/>
              </a:lnSpc>
              <a:spcBef>
                <a:spcPct val="0"/>
              </a:spcBef>
              <a:spcAft>
                <a:spcPts val="0"/>
              </a:spcAft>
              <a:buClrTx/>
              <a:buSzTx/>
              <a:buFontTx/>
              <a:buNone/>
              <a:tabLst/>
              <a:defRPr/>
            </a:pPr>
            <a:r>
              <a:rPr kumimoji="1" lang="ja-JP" altLang="en-US"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堺市、八尾市、箕面市、東大阪市</a:t>
            </a:r>
            <a:endParaRPr kumimoji="1" lang="en-US" altLang="ja-JP" sz="1477"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73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○市区町村居住支援協議会の核となる人材・団体の発掘や、協議会設立に向けたアドバイス等を実施</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46"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社会福祉法人や社会福祉法人の横のつながりによる人材・団体の発掘</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協議会設立経験者からアドバイス等</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を実施（委託業務）</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738"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77"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477"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居住支援法人、協力店、市区町村</a:t>
            </a: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1" lang="ja-JP"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の連携を促すための</a:t>
            </a:r>
            <a:r>
              <a:rPr kumimoji="1" lang="ja-JP"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情報交換会・交流会</a:t>
            </a:r>
            <a:r>
              <a:rPr kumimoji="1" lang="ja-JP"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を開催</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738"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77"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84840800-37F9-492E-8749-882822461307}"/>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277094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93" name="正方形/長方形 92"/>
          <p:cNvSpPr/>
          <p:nvPr/>
        </p:nvSpPr>
        <p:spPr>
          <a:xfrm>
            <a:off x="92358" y="4130577"/>
            <a:ext cx="4092781"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○団地を</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３つに類型化して、適切に事業手法を選択</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ストックを有効活用</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94" name="表 93"/>
          <p:cNvGraphicFramePr>
            <a:graphicFrameLocks noGrp="1"/>
          </p:cNvGraphicFramePr>
          <p:nvPr/>
        </p:nvGraphicFramePr>
        <p:xfrm>
          <a:off x="95845" y="4649378"/>
          <a:ext cx="4165686" cy="916652"/>
        </p:xfrm>
        <a:graphic>
          <a:graphicData uri="http://schemas.openxmlformats.org/drawingml/2006/table">
            <a:tbl>
              <a:tblPr firstRow="1" bandRow="1">
                <a:tableStyleId>{69012ECD-51FC-41F1-AA8D-1B2483CD663E}</a:tableStyleId>
              </a:tblPr>
              <a:tblGrid>
                <a:gridCol w="854503">
                  <a:extLst>
                    <a:ext uri="{9D8B030D-6E8A-4147-A177-3AD203B41FA5}">
                      <a16:colId xmlns:a16="http://schemas.microsoft.com/office/drawing/2014/main" val="3334557848"/>
                    </a:ext>
                  </a:extLst>
                </a:gridCol>
                <a:gridCol w="3311183">
                  <a:extLst>
                    <a:ext uri="{9D8B030D-6E8A-4147-A177-3AD203B41FA5}">
                      <a16:colId xmlns:a16="http://schemas.microsoft.com/office/drawing/2014/main" val="724981594"/>
                    </a:ext>
                  </a:extLst>
                </a:gridCol>
              </a:tblGrid>
              <a:tr h="215034">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類型</a:t>
                      </a:r>
                    </a:p>
                  </a:txBody>
                  <a:tcPr marL="60290" marR="60290" marT="30145" marB="30145"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対象団地</a:t>
                      </a:r>
                    </a:p>
                  </a:txBody>
                  <a:tcPr marL="60290" marR="60290" marT="30145" marB="30145"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06814733"/>
                  </a:ext>
                </a:extLst>
              </a:tr>
              <a:tr h="215034">
                <a:tc>
                  <a:txBody>
                    <a:bodyPr/>
                    <a:lstStyle/>
                    <a:p>
                      <a:pPr algn="l"/>
                      <a:r>
                        <a:rPr kumimoji="1" lang="en-US" altLang="ja-JP" sz="1000" b="1" u="sng" dirty="0">
                          <a:solidFill>
                            <a:srgbClr val="FF0000"/>
                          </a:solidFill>
                          <a:latin typeface="BIZ UDPゴシック" panose="020B0400000000000000" pitchFamily="50" charset="-128"/>
                          <a:ea typeface="BIZ UDPゴシック" panose="020B0400000000000000" pitchFamily="50" charset="-128"/>
                        </a:rPr>
                        <a:t>A.</a:t>
                      </a:r>
                      <a:r>
                        <a:rPr kumimoji="1" lang="ja-JP" altLang="en-US" sz="1000" b="1" u="sng" dirty="0">
                          <a:solidFill>
                            <a:srgbClr val="FF0000"/>
                          </a:solidFill>
                          <a:latin typeface="BIZ UDPゴシック" panose="020B0400000000000000" pitchFamily="50" charset="-128"/>
                          <a:ea typeface="BIZ UDPゴシック" panose="020B0400000000000000" pitchFamily="50" charset="-128"/>
                        </a:rPr>
                        <a:t>再編・整備</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b="1" u="sng" dirty="0">
                          <a:solidFill>
                            <a:srgbClr val="FF0000"/>
                          </a:solidFill>
                          <a:latin typeface="BIZ UDPゴシック" panose="020B0400000000000000" pitchFamily="50" charset="-128"/>
                          <a:ea typeface="BIZ UDPゴシック" panose="020B0400000000000000" pitchFamily="50" charset="-128"/>
                        </a:rPr>
                        <a:t>S50</a:t>
                      </a:r>
                      <a:r>
                        <a:rPr lang="ja-JP" altLang="en-US" sz="1000" b="1" u="sng" dirty="0">
                          <a:solidFill>
                            <a:srgbClr val="FF0000"/>
                          </a:solidFill>
                          <a:latin typeface="BIZ UDPゴシック" panose="020B0400000000000000" pitchFamily="50" charset="-128"/>
                          <a:ea typeface="BIZ UDPゴシック" panose="020B0400000000000000" pitchFamily="50" charset="-128"/>
                        </a:rPr>
                        <a:t>年代以前の団地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734286"/>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B.</a:t>
                      </a:r>
                      <a:r>
                        <a:rPr kumimoji="1" lang="ja-JP" altLang="en-US" sz="1000" dirty="0">
                          <a:latin typeface="BIZ UDPゴシック" panose="020B0400000000000000" pitchFamily="50" charset="-128"/>
                          <a:ea typeface="BIZ UDPゴシック" panose="020B0400000000000000" pitchFamily="50" charset="-128"/>
                        </a:rPr>
                        <a:t>機能向上</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dirty="0">
                          <a:latin typeface="BIZ UDPゴシック" panose="020B0400000000000000" pitchFamily="50" charset="-128"/>
                          <a:ea typeface="BIZ UDPゴシック" panose="020B0400000000000000" pitchFamily="50" charset="-128"/>
                        </a:rPr>
                        <a:t>S60</a:t>
                      </a:r>
                      <a:r>
                        <a:rPr lang="ja-JP" altLang="en-US" sz="1000" dirty="0">
                          <a:latin typeface="BIZ UDPゴシック" panose="020B0400000000000000" pitchFamily="50" charset="-128"/>
                          <a:ea typeface="BIZ UDPゴシック" panose="020B0400000000000000" pitchFamily="50" charset="-128"/>
                        </a:rPr>
                        <a:t>年代以降の団地で、住戸内の改善等が必要な団地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40135"/>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C.</a:t>
                      </a:r>
                      <a:r>
                        <a:rPr kumimoji="1" lang="ja-JP" altLang="en-US" sz="1000" dirty="0">
                          <a:latin typeface="BIZ UDPゴシック" panose="020B0400000000000000" pitchFamily="50" charset="-128"/>
                          <a:ea typeface="BIZ UDPゴシック" panose="020B0400000000000000" pitchFamily="50" charset="-128"/>
                        </a:rPr>
                        <a:t>維持保全</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altLang="ja-JP" sz="1000" spc="-20" baseline="0" dirty="0">
                          <a:latin typeface="BIZ UDPゴシック" panose="020B0400000000000000" pitchFamily="50" charset="-128"/>
                          <a:ea typeface="BIZ UDPゴシック" panose="020B0400000000000000" pitchFamily="50" charset="-128"/>
                        </a:rPr>
                        <a:t>S60</a:t>
                      </a:r>
                      <a:r>
                        <a:rPr lang="ja-JP" altLang="en-US" sz="1000" spc="-20" baseline="0" dirty="0">
                          <a:latin typeface="BIZ UDPゴシック" panose="020B0400000000000000" pitchFamily="50" charset="-128"/>
                          <a:ea typeface="BIZ UDPゴシック" panose="020B0400000000000000" pitchFamily="50" charset="-128"/>
                        </a:rPr>
                        <a:t>年代以降の団地で、住戸内の改善等が必要ない団地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42316"/>
                  </a:ext>
                </a:extLst>
              </a:tr>
            </a:tbl>
          </a:graphicData>
        </a:graphic>
      </p:graphicFrame>
      <p:sp>
        <p:nvSpPr>
          <p:cNvPr id="95" name="正方形/長方形 94"/>
          <p:cNvSpPr/>
          <p:nvPr/>
        </p:nvSpPr>
        <p:spPr>
          <a:xfrm>
            <a:off x="95846" y="5614744"/>
            <a:ext cx="4165686"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○再編・整備を通じて、「将来の管理戸数の適正化」、</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「まちづくり」、「良質なストック形成」に一体的に取り組む</a:t>
            </a:r>
            <a:endParaRPr kumimoji="1" lang="en-US" altLang="ja-JP" sz="1292" b="1" i="0" u="none" strike="noStrike" kern="1200" cap="none" spc="-5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6" name="正方形/長方形 95"/>
          <p:cNvSpPr/>
          <p:nvPr/>
        </p:nvSpPr>
        <p:spPr>
          <a:xfrm>
            <a:off x="4397878" y="4133925"/>
            <a:ext cx="4645637" cy="740139"/>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将来管理戸数の適正化</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9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・入居者の居住の安定の確保を図りながら、再編・整備を実施</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9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年間で、着手時期を分散させ、事業量を平準化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6" name="正方形/長方形 165"/>
          <p:cNvSpPr/>
          <p:nvPr/>
        </p:nvSpPr>
        <p:spPr>
          <a:xfrm>
            <a:off x="95292" y="6055638"/>
            <a:ext cx="4065516" cy="490006"/>
          </a:xfrm>
          <a:prstGeom prst="rect">
            <a:avLst/>
          </a:prstGeom>
        </p:spPr>
        <p:txBody>
          <a:bodyPr wrap="square">
            <a:spAutoFit/>
          </a:bodyPr>
          <a:lstStyle/>
          <a:p>
            <a:pPr marL="94949" marR="0" lvl="0" indent="-94949"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○入居者の安心やコミュニティを支える取組など、ソフト面の施策を推進</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7" name="正方形/長方形 166"/>
          <p:cNvSpPr/>
          <p:nvPr/>
        </p:nvSpPr>
        <p:spPr>
          <a:xfrm>
            <a:off x="4397156" y="4839836"/>
            <a:ext cx="4646358" cy="765787"/>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（ロ）府営住宅資産を活用したまちづくり</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・集約建替等による</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活用地をまちづくりに積極的に活用</a:t>
            </a:r>
            <a:endPar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他の公的賃貸住宅事業者と連携したまちづくり</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2" name="正方形/長方形 171"/>
          <p:cNvSpPr/>
          <p:nvPr/>
        </p:nvSpPr>
        <p:spPr>
          <a:xfrm>
            <a:off x="39567"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marL="0" marR="0" lvl="0" indent="0" algn="l" defTabSz="914290" rtl="0" eaLnBrk="1" fontAlgn="auto" latinLnBrk="0" hangingPunct="1">
              <a:lnSpc>
                <a:spcPts val="1055"/>
              </a:lnSpc>
              <a:spcBef>
                <a:spcPts val="0"/>
              </a:spcBef>
              <a:spcAft>
                <a:spcPts val="0"/>
              </a:spcAft>
              <a:buClrTx/>
              <a:buSzTx/>
              <a:buFontTx/>
              <a:buNone/>
              <a:tabLst/>
              <a:defRPr/>
            </a:pPr>
            <a:endParaRPr kumimoji="1" lang="ja-JP" altLang="en-US" sz="791"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正方形/長方形 172"/>
          <p:cNvSpPr/>
          <p:nvPr/>
        </p:nvSpPr>
        <p:spPr>
          <a:xfrm>
            <a:off x="0" y="1613731"/>
            <a:ext cx="9144000" cy="319639"/>
          </a:xfrm>
          <a:prstGeom prst="rect">
            <a:avLst/>
          </a:prstGeom>
        </p:spPr>
        <p:txBody>
          <a:bodyPr wrap="square">
            <a:spAutoFit/>
          </a:bodyPr>
          <a:lstStyle/>
          <a:p>
            <a:pPr marL="175854" marR="0" lvl="0" indent="-117236"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「住まうビジョン・大阪」の個別計画として、</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年後の管理戸数に向けた考え方</a:t>
            </a:r>
            <a:r>
              <a:rPr kumimoji="1" lang="ja-JP" altLang="en-US" sz="1477"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を踏まえた、</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年間の取組方針を示す</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4" name="正方形/長方形 173"/>
          <p:cNvSpPr/>
          <p:nvPr/>
        </p:nvSpPr>
        <p:spPr>
          <a:xfrm>
            <a:off x="39567" y="1989730"/>
            <a:ext cx="4189795" cy="33132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府営住宅に関する現状と課題</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5" name="正方形/長方形 174"/>
          <p:cNvSpPr/>
          <p:nvPr/>
        </p:nvSpPr>
        <p:spPr>
          <a:xfrm>
            <a:off x="56731" y="2302197"/>
            <a:ext cx="4241713" cy="1496179"/>
          </a:xfrm>
          <a:prstGeom prst="rect">
            <a:avLst/>
          </a:prstGeom>
          <a:noFill/>
        </p:spPr>
        <p:txBody>
          <a:bodyPr wrap="square">
            <a:spAutoFit/>
          </a:bodyPr>
          <a:lstStyle/>
          <a:p>
            <a:pPr marL="56524" marR="0" lvl="0" indent="-56524"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ストックの状況</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36" marR="0" lvl="0" indent="-58618"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高度経済成長期のストックが、一斉に更新時期</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を迎え、</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7236" marR="0" lvl="0" indent="-58618"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計画的な対応が必要</a:t>
            </a:r>
            <a:endParaRPr kumimoji="1" lang="en-US" altLang="ja-JP" sz="55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56524" marR="0" lvl="0" indent="-56524"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応募倍率・空家の状況</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20377" marR="0" lvl="0" indent="-59665"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応募倍率は、年々低下</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。倍率が</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倍を切る団地も増加。</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20377" marR="0" lvl="0" indent="-59665"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・空家が約</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万戸。うち</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政策空家等以外が約</a:t>
            </a:r>
            <a:r>
              <a:rPr kumimoji="1" lang="en-US" altLang="ja-JP"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1.2</a:t>
            </a:r>
            <a:r>
              <a:rPr kumimoji="1" lang="ja-JP" altLang="en-US" sz="1292"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万戸</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2" name="テキスト ボックス 181"/>
          <p:cNvSpPr txBox="1"/>
          <p:nvPr/>
        </p:nvSpPr>
        <p:spPr>
          <a:xfrm>
            <a:off x="4940878" y="2047143"/>
            <a:ext cx="1442337" cy="241476"/>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建設年度別管理戸数</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3" name="テキスト ボックス 182"/>
          <p:cNvSpPr txBox="1"/>
          <p:nvPr/>
        </p:nvSpPr>
        <p:spPr>
          <a:xfrm>
            <a:off x="6093379" y="2327759"/>
            <a:ext cx="814913" cy="660437"/>
          </a:xfrm>
          <a:prstGeom prst="rect">
            <a:avLst/>
          </a:prstGeom>
          <a:noFill/>
          <a:ln>
            <a:solidFill>
              <a:schemeClr val="accent1"/>
            </a:solidFill>
            <a:prstDash val="sysDash"/>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管理戸数（</a:t>
            </a:r>
            <a:r>
              <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R3.3.31</a:t>
            </a: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117,317</a:t>
            </a:r>
            <a:r>
              <a:rPr kumimoji="1" lang="ja-JP" altLang="en-US" sz="92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戸</a:t>
            </a:r>
          </a:p>
        </p:txBody>
      </p:sp>
      <p:sp>
        <p:nvSpPr>
          <p:cNvPr id="192" name="テキスト ボックス 191"/>
          <p:cNvSpPr txBox="1"/>
          <p:nvPr/>
        </p:nvSpPr>
        <p:spPr>
          <a:xfrm>
            <a:off x="7132597" y="2021370"/>
            <a:ext cx="1910918" cy="241476"/>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応募倍率（総合募集）の推移</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3" name="正方形/長方形 192"/>
          <p:cNvSpPr/>
          <p:nvPr/>
        </p:nvSpPr>
        <p:spPr>
          <a:xfrm>
            <a:off x="51659" y="4042142"/>
            <a:ext cx="4280827" cy="251150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4" name="正方形/長方形 193"/>
          <p:cNvSpPr/>
          <p:nvPr/>
        </p:nvSpPr>
        <p:spPr>
          <a:xfrm>
            <a:off x="49717" y="3793486"/>
            <a:ext cx="4282769" cy="29743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基本的な考え方</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5" name="正方形/長方形 194"/>
          <p:cNvSpPr/>
          <p:nvPr/>
        </p:nvSpPr>
        <p:spPr>
          <a:xfrm>
            <a:off x="4397878" y="3818178"/>
            <a:ext cx="4645637" cy="27354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6" name="正方形/長方形 195"/>
          <p:cNvSpPr/>
          <p:nvPr/>
        </p:nvSpPr>
        <p:spPr>
          <a:xfrm>
            <a:off x="4391627" y="3794214"/>
            <a:ext cx="4651888" cy="29566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取組の方向性と具体的な取組</a:t>
            </a:r>
            <a:endParaRPr kumimoji="1" lang="en-US" altLang="ja-JP" sz="147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0" name="正方形/長方形 199"/>
          <p:cNvSpPr/>
          <p:nvPr/>
        </p:nvSpPr>
        <p:spPr>
          <a:xfrm>
            <a:off x="4397156" y="6058837"/>
            <a:ext cx="4646358" cy="502830"/>
          </a:xfrm>
          <a:prstGeom prst="rect">
            <a:avLst/>
          </a:prstGeom>
        </p:spPr>
        <p:txBody>
          <a:bodyPr wrap="square">
            <a:spAutoFit/>
          </a:bodyPr>
          <a:lstStyle/>
          <a:p>
            <a:pPr marL="175854" marR="0" lvl="0" indent="-175854" algn="l" defTabSz="914290" rtl="0" eaLnBrk="1" fontAlgn="auto" latinLnBrk="0" hangingPunct="1">
              <a:lnSpc>
                <a:spcPct val="100000"/>
              </a:lnSpc>
              <a:spcBef>
                <a:spcPts val="264"/>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（ニ）入居者の安心やコミュニティを支えるソフト面の取組等</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19329" marR="0" lvl="0" indent="-62805" algn="l" defTabSz="914290" rtl="0" eaLnBrk="1" fontAlgn="auto" latinLnBrk="0" hangingPunct="1">
              <a:lnSpc>
                <a:spcPct val="100000"/>
              </a:lnSpc>
              <a:spcBef>
                <a:spcPts val="132"/>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・共益費としての府徴収範囲の拡大検討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1" name="正方形/長方形 200"/>
          <p:cNvSpPr/>
          <p:nvPr/>
        </p:nvSpPr>
        <p:spPr>
          <a:xfrm>
            <a:off x="4397879" y="5573214"/>
            <a:ext cx="4651886" cy="528478"/>
          </a:xfrm>
          <a:prstGeom prst="rect">
            <a:avLst/>
          </a:prstGeom>
        </p:spPr>
        <p:txBody>
          <a:bodyPr wrap="square">
            <a:spAutoFit/>
          </a:bodyPr>
          <a:lstStyle/>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（ハ）良質なストック形成</a:t>
            </a:r>
            <a:endParaRPr kumimoji="1" lang="en-US" altLang="ja-JP"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26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・エレベーター設置等のバリアフリー化　等</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2" name="正方形/長方形 201"/>
          <p:cNvSpPr/>
          <p:nvPr/>
        </p:nvSpPr>
        <p:spPr>
          <a:xfrm>
            <a:off x="4325474" y="2016996"/>
            <a:ext cx="2750292" cy="162546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3" name="正方形/長方形 202"/>
          <p:cNvSpPr/>
          <p:nvPr/>
        </p:nvSpPr>
        <p:spPr>
          <a:xfrm>
            <a:off x="7132597" y="2021371"/>
            <a:ext cx="1917999" cy="162109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233"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a:xfrm>
            <a:off x="6949483" y="6493398"/>
            <a:ext cx="2133600" cy="33703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4" name="正方形/長方形 33">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計画の概要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4286194" y="2352857"/>
            <a:ext cx="2926334" cy="1277457"/>
          </a:xfrm>
          <a:prstGeom prst="rect">
            <a:avLst/>
          </a:prstGeom>
        </p:spPr>
      </p:pic>
      <p:pic>
        <p:nvPicPr>
          <p:cNvPr id="4" name="図 3"/>
          <p:cNvPicPr>
            <a:picLocks noChangeAspect="1"/>
          </p:cNvPicPr>
          <p:nvPr/>
        </p:nvPicPr>
        <p:blipFill>
          <a:blip r:embed="rId4"/>
          <a:stretch>
            <a:fillRect/>
          </a:stretch>
        </p:blipFill>
        <p:spPr>
          <a:xfrm>
            <a:off x="7142020" y="2086947"/>
            <a:ext cx="1907744" cy="1558835"/>
          </a:xfrm>
          <a:prstGeom prst="rect">
            <a:avLst/>
          </a:prstGeom>
        </p:spPr>
      </p:pic>
      <p:sp>
        <p:nvSpPr>
          <p:cNvPr id="30" name="テキスト ボックス 29">
            <a:extLst>
              <a:ext uri="{FF2B5EF4-FFF2-40B4-BE49-F238E27FC236}">
                <a16:creationId xmlns:a16="http://schemas.microsoft.com/office/drawing/2014/main" id="{EDF7E7FE-5FFF-457A-B878-C082253C0968}"/>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住宅経営室</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46973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2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主な取組の進捗状況</a:t>
            </a:r>
          </a:p>
        </p:txBody>
      </p:sp>
    </p:spTree>
    <p:extLst>
      <p:ext uri="{BB962C8B-B14F-4D97-AF65-F5344CB8AC3E}">
        <p14:creationId xmlns:p14="http://schemas.microsoft.com/office/powerpoint/2010/main" val="263796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01601" y="1167388"/>
            <a:ext cx="8953500" cy="5501972"/>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35496" y="740490"/>
            <a:ext cx="9073008"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⑫大阪府営住宅ストック総合活用計画の取組の推進（計画期間：令和</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35" name="テキスト ボックス 34"/>
          <p:cNvSpPr txBox="1"/>
          <p:nvPr/>
        </p:nvSpPr>
        <p:spPr>
          <a:xfrm>
            <a:off x="101600" y="1253589"/>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60560" y="1609318"/>
            <a:ext cx="8779822" cy="4603696"/>
          </a:xfrm>
          <a:prstGeom prst="rect">
            <a:avLst/>
          </a:prstGeom>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○再編・整備に向けた取組</a:t>
            </a:r>
            <a:endParaRPr kumimoji="1" lang="en-US" altLang="ja-JP" sz="1477" b="1"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・集約建替事業を行う団地の基本計画、基本設計及び実施設計</a:t>
            </a:r>
            <a:r>
              <a:rPr kumimoji="1" lang="ja-JP" altLang="en-US" sz="1477" dirty="0">
                <a:solidFill>
                  <a:prstClr val="black"/>
                </a:solidFill>
                <a:latin typeface="Meiryo UI" panose="020B0604030504040204" pitchFamily="50" charset="-128"/>
                <a:ea typeface="Meiryo UI" panose="020B0604030504040204" pitchFamily="50" charset="-128"/>
              </a:rPr>
              <a:t>に着手</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年度より工事着手（計画期間で延べ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335582"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・低需要団地における集約廃止事業を継続実施（計画期間で延べ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8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○耐震化の推進</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5582"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・耐震化のための建替事業を継続実施</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5582"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○バリアフリー化（エレベータ設置・住戸内改善）の推進</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ts val="2215"/>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・既存中層住宅のエレベーター設置事業（計画期間で延べ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住戸内バリアフリー化事業</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（計画期間で延べ</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5,000</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戸）</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○府営住宅ストックのまちづくりへの活用</a:t>
            </a:r>
            <a:endPar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161196" algn="l" defTabSz="914290" rtl="0" eaLnBrk="1" fontAlgn="auto" latinLnBrk="0" hangingPunct="1">
              <a:lnSpc>
                <a:spcPct val="100000"/>
              </a:lnSpc>
              <a:spcBef>
                <a:spcPts val="0"/>
              </a:spcBef>
              <a:spcAft>
                <a:spcPts val="554"/>
              </a:spcAft>
              <a:buClrTx/>
              <a:buSzTx/>
              <a:buFontTx/>
              <a:buNone/>
              <a:tabLst/>
              <a:defRPr/>
            </a:pPr>
            <a:r>
              <a:rPr kumimoji="1" lang="en-US" altLang="ja-JP" sz="1477" b="1" dirty="0">
                <a:solidFill>
                  <a:prstClr val="black"/>
                </a:solidFill>
                <a:latin typeface="Meiryo UI" panose="020B0604030504040204" pitchFamily="50" charset="-128"/>
                <a:ea typeface="Meiryo UI" panose="020B0604030504040204" pitchFamily="50" charset="-128"/>
              </a:rPr>
              <a:t>   </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活用地の売却にあたり、原則</a:t>
            </a:r>
            <a:r>
              <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ZEH</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等を条件化</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410318" marR="0" lvl="0" indent="-74737"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次世代基準のＺＥＨ誘導等のモデル事業も実施（建築環境課共管）</a:t>
            </a:r>
          </a:p>
          <a:p>
            <a:pPr marL="410318" marR="0" lvl="0" indent="-74737" algn="l" defTabSz="914290" rtl="0" eaLnBrk="1" fontAlgn="auto" latinLnBrk="0" hangingPunct="1">
              <a:lnSpc>
                <a:spcPts val="2215"/>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・令和６年度コインパーキング事業者公募において、開設区画数の拡大とともに電気自動車充電設備を設置</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3C9F44E-4FA3-4575-BD9B-FFB0D7203891}"/>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住宅経営室</a:t>
            </a:r>
            <a:endParaRPr kumimoji="1" lang="en-US" altLang="ja-JP"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74394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⑫公的賃貸住宅事業者間連携の取組の推進</a:t>
            </a:r>
          </a:p>
        </p:txBody>
      </p:sp>
      <p:sp>
        <p:nvSpPr>
          <p:cNvPr id="7" name="Rectangle 8"/>
          <p:cNvSpPr>
            <a:spLocks noChangeArrowheads="1"/>
          </p:cNvSpPr>
          <p:nvPr/>
        </p:nvSpPr>
        <p:spPr bwMode="auto">
          <a:xfrm>
            <a:off x="-1112110" y="3558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DDCC5163-1BCA-4848-8665-CDD69DAEAD61}"/>
              </a:ext>
            </a:extLst>
          </p:cNvPr>
          <p:cNvSpPr txBox="1"/>
          <p:nvPr/>
        </p:nvSpPr>
        <p:spPr>
          <a:xfrm>
            <a:off x="163477" y="1231743"/>
            <a:ext cx="1224004"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具体的イメージ</a:t>
            </a:r>
          </a:p>
        </p:txBody>
      </p:sp>
      <p:sp>
        <p:nvSpPr>
          <p:cNvPr id="45" name="角丸四角形 39">
            <a:extLst>
              <a:ext uri="{FF2B5EF4-FFF2-40B4-BE49-F238E27FC236}">
                <a16:creationId xmlns:a16="http://schemas.microsoft.com/office/drawing/2014/main" id="{EE8FBB2C-3BDD-4B43-BAF6-2D08D79C63BA}"/>
              </a:ext>
            </a:extLst>
          </p:cNvPr>
          <p:cNvSpPr/>
          <p:nvPr/>
        </p:nvSpPr>
        <p:spPr>
          <a:xfrm>
            <a:off x="4211230" y="1218063"/>
            <a:ext cx="4755691" cy="2016108"/>
          </a:xfrm>
          <a:prstGeom prst="roundRect">
            <a:avLst>
              <a:gd name="adj" fmla="val 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56"/>
              </a:spcBef>
            </a:pP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公的賃貸住宅</a:t>
            </a:r>
            <a:r>
              <a:rPr lang="ja-JP"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事業者</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（府・市町・</a:t>
            </a:r>
            <a:r>
              <a:rPr lang="en-US"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UR</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・公社）</a:t>
            </a:r>
            <a:r>
              <a:rPr lang="ja-JP"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が</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、それぞれ</a:t>
            </a:r>
            <a:r>
              <a:rPr lang="ja-JP"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の考え方</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だけで団地を経営するのではなく、適切な情報共有・連携のもと</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効果的に公的賃貸住宅政策を推進するため</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事業者間の連携体制を整備</a:t>
            </a:r>
            <a:endParaRPr lang="en-US" altLang="ja-JP" sz="1400" b="1" u="sng"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spcBef>
                <a:spcPts val="256"/>
              </a:spcBef>
            </a:pP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defTabSz="844083">
              <a:defRPr/>
            </a:pPr>
            <a:r>
              <a:rPr lang="ja-JP" altLang="en-US" sz="1400" dirty="0">
                <a:solidFill>
                  <a:schemeClr val="tx1"/>
                </a:solidFill>
                <a:latin typeface="Meiryo UI" panose="020B0604030504040204" pitchFamily="50" charset="-128"/>
                <a:ea typeface="Meiryo UI" panose="020B0604030504040204" pitchFamily="50" charset="-128"/>
              </a:rPr>
              <a:t>公的賃貸住宅事業者が、</a:t>
            </a:r>
            <a:r>
              <a:rPr lang="ja-JP" altLang="en-US" sz="1400" b="1" u="sng" dirty="0">
                <a:solidFill>
                  <a:srgbClr val="FF0000"/>
                </a:solidFill>
                <a:latin typeface="Meiryo UI" panose="020B0604030504040204" pitchFamily="50" charset="-128"/>
                <a:ea typeface="Meiryo UI" panose="020B0604030504040204" pitchFamily="50" charset="-128"/>
              </a:rPr>
              <a:t>今後の住宅政策の方向性や将来的なまちのあり方を共有</a:t>
            </a:r>
            <a:r>
              <a:rPr lang="ja-JP" altLang="en-US" sz="1400" dirty="0">
                <a:solidFill>
                  <a:schemeClr val="tx1"/>
                </a:solidFill>
                <a:latin typeface="Meiryo UI" panose="020B0604030504040204" pitchFamily="50" charset="-128"/>
                <a:ea typeface="Meiryo UI" panose="020B0604030504040204" pitchFamily="50" charset="-128"/>
              </a:rPr>
              <a:t>し、</a:t>
            </a:r>
            <a:r>
              <a:rPr lang="ja-JP" altLang="en-US" sz="1400" b="1" u="sng" dirty="0">
                <a:solidFill>
                  <a:srgbClr val="FF0000"/>
                </a:solidFill>
                <a:latin typeface="Meiryo UI" panose="020B0604030504040204" pitchFamily="50" charset="-128"/>
                <a:ea typeface="Meiryo UI" panose="020B0604030504040204" pitchFamily="50" charset="-128"/>
              </a:rPr>
              <a:t>地域再生に資する事業を展開できるよう</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事業者間の連携を強化</a:t>
            </a:r>
          </a:p>
        </p:txBody>
      </p:sp>
      <p:sp>
        <p:nvSpPr>
          <p:cNvPr id="47" name="正方形/長方形 46">
            <a:extLst>
              <a:ext uri="{FF2B5EF4-FFF2-40B4-BE49-F238E27FC236}">
                <a16:creationId xmlns:a16="http://schemas.microsoft.com/office/drawing/2014/main" id="{5AA31AC7-6D88-49F7-8DC5-3480E636B2C6}"/>
              </a:ext>
            </a:extLst>
          </p:cNvPr>
          <p:cNvSpPr/>
          <p:nvPr/>
        </p:nvSpPr>
        <p:spPr>
          <a:xfrm>
            <a:off x="-180528" y="3285984"/>
            <a:ext cx="9144000" cy="307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400" dirty="0">
                <a:solidFill>
                  <a:prstClr val="black"/>
                </a:solidFill>
                <a:latin typeface="Meiryo UI" panose="020B0604030504040204" pitchFamily="50" charset="-128"/>
                <a:ea typeface="Meiryo UI" panose="020B0604030504040204" pitchFamily="50" charset="-128"/>
              </a:rPr>
              <a:t>先進的な</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正方形/長方形 76">
            <a:extLst>
              <a:ext uri="{FF2B5EF4-FFF2-40B4-BE49-F238E27FC236}">
                <a16:creationId xmlns:a16="http://schemas.microsoft.com/office/drawing/2014/main" id="{C7A4D382-4050-435B-B4A0-23B2C02C6056}"/>
              </a:ext>
            </a:extLst>
          </p:cNvPr>
          <p:cNvSpPr/>
          <p:nvPr/>
        </p:nvSpPr>
        <p:spPr>
          <a:xfrm>
            <a:off x="111396" y="1169013"/>
            <a:ext cx="8942547" cy="20754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テキスト ボックス 30">
            <a:extLst>
              <a:ext uri="{FF2B5EF4-FFF2-40B4-BE49-F238E27FC236}">
                <a16:creationId xmlns:a16="http://schemas.microsoft.com/office/drawing/2014/main" id="{2DEB9C69-A133-4796-B270-B8E637A853FF}"/>
              </a:ext>
            </a:extLst>
          </p:cNvPr>
          <p:cNvSpPr txBox="1"/>
          <p:nvPr/>
        </p:nvSpPr>
        <p:spPr>
          <a:xfrm>
            <a:off x="130191" y="3587958"/>
            <a:ext cx="2069462"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泉北ニュータウン（堺市南区）</a:t>
            </a:r>
          </a:p>
        </p:txBody>
      </p:sp>
      <p:sp>
        <p:nvSpPr>
          <p:cNvPr id="37" name="テキスト ボックス 36">
            <a:extLst>
              <a:ext uri="{FF2B5EF4-FFF2-40B4-BE49-F238E27FC236}">
                <a16:creationId xmlns:a16="http://schemas.microsoft.com/office/drawing/2014/main" id="{C95B227B-72E1-4381-9091-3ECD6D26C677}"/>
              </a:ext>
            </a:extLst>
          </p:cNvPr>
          <p:cNvSpPr txBox="1"/>
          <p:nvPr/>
        </p:nvSpPr>
        <p:spPr>
          <a:xfrm>
            <a:off x="4759505" y="3593575"/>
            <a:ext cx="2999937" cy="233397"/>
          </a:xfrm>
          <a:prstGeom prst="rect">
            <a:avLst/>
          </a:prstGeom>
          <a:solidFill>
            <a:schemeClr val="accent1"/>
          </a:solidFill>
          <a:ln>
            <a:noFill/>
          </a:ln>
        </p:spPr>
        <p:txBody>
          <a:bodyPr wrap="square" rtlCol="0" anchor="ctr">
            <a:spAutoFit/>
          </a:bodyPr>
          <a:lstStyle/>
          <a:p>
            <a:pPr algn="ctr" defTabSz="844083">
              <a:lnSpc>
                <a:spcPts val="1108"/>
              </a:lnSpc>
              <a:defRPr/>
            </a:pPr>
            <a:r>
              <a:rPr lang="ja-JP" altLang="en-US" sz="1100" b="1" dirty="0">
                <a:solidFill>
                  <a:schemeClr val="bg1"/>
                </a:solidFill>
                <a:latin typeface="Meiryo UI" panose="020B0604030504040204" pitchFamily="50" charset="-128"/>
                <a:ea typeface="Meiryo UI" panose="020B0604030504040204" pitchFamily="50" charset="-128"/>
              </a:rPr>
              <a:t>新金岡地区（堺市北区新金岡町</a:t>
            </a:r>
            <a:r>
              <a:rPr lang="en-US" altLang="ja-JP" sz="1100" b="1" dirty="0">
                <a:solidFill>
                  <a:schemeClr val="bg1"/>
                </a:solidFill>
                <a:latin typeface="Meiryo UI" panose="020B0604030504040204" pitchFamily="50" charset="-128"/>
                <a:ea typeface="Meiryo UI" panose="020B0604030504040204" pitchFamily="50" charset="-128"/>
              </a:rPr>
              <a:t>1</a:t>
            </a:r>
            <a:r>
              <a:rPr lang="ja-JP" altLang="en-US" sz="1100" b="1" dirty="0">
                <a:solidFill>
                  <a:schemeClr val="bg1"/>
                </a:solidFill>
                <a:latin typeface="Meiryo UI" panose="020B0604030504040204" pitchFamily="50" charset="-128"/>
                <a:ea typeface="Meiryo UI" panose="020B0604030504040204" pitchFamily="50" charset="-128"/>
              </a:rPr>
              <a:t>丁～</a:t>
            </a:r>
            <a:r>
              <a:rPr lang="en-US" altLang="ja-JP" sz="1100" b="1" dirty="0">
                <a:solidFill>
                  <a:schemeClr val="bg1"/>
                </a:solidFill>
                <a:latin typeface="Meiryo UI" panose="020B0604030504040204" pitchFamily="50" charset="-128"/>
                <a:ea typeface="Meiryo UI" panose="020B0604030504040204" pitchFamily="50" charset="-128"/>
              </a:rPr>
              <a:t>5</a:t>
            </a:r>
            <a:r>
              <a:rPr lang="ja-JP" altLang="en-US" sz="1100" b="1" dirty="0">
                <a:solidFill>
                  <a:schemeClr val="bg1"/>
                </a:solidFill>
                <a:latin typeface="Meiryo UI" panose="020B0604030504040204" pitchFamily="50" charset="-128"/>
                <a:ea typeface="Meiryo UI" panose="020B0604030504040204" pitchFamily="50" charset="-128"/>
              </a:rPr>
              <a:t>丁）</a:t>
            </a:r>
          </a:p>
        </p:txBody>
      </p:sp>
      <p:pic>
        <p:nvPicPr>
          <p:cNvPr id="3" name="図 2">
            <a:extLst>
              <a:ext uri="{FF2B5EF4-FFF2-40B4-BE49-F238E27FC236}">
                <a16:creationId xmlns:a16="http://schemas.microsoft.com/office/drawing/2014/main" id="{07EF6C11-86B3-437F-AE67-E82CF2038AB2}"/>
              </a:ext>
            </a:extLst>
          </p:cNvPr>
          <p:cNvPicPr>
            <a:picLocks noChangeAspect="1"/>
          </p:cNvPicPr>
          <p:nvPr/>
        </p:nvPicPr>
        <p:blipFill rotWithShape="1">
          <a:blip r:embed="rId3"/>
          <a:srcRect t="2746"/>
          <a:stretch/>
        </p:blipFill>
        <p:spPr>
          <a:xfrm>
            <a:off x="4899352" y="4848140"/>
            <a:ext cx="2324657" cy="1945459"/>
          </a:xfrm>
          <a:prstGeom prst="rect">
            <a:avLst/>
          </a:prstGeom>
        </p:spPr>
      </p:pic>
      <p:grpSp>
        <p:nvGrpSpPr>
          <p:cNvPr id="12" name="グループ化 11">
            <a:extLst>
              <a:ext uri="{FF2B5EF4-FFF2-40B4-BE49-F238E27FC236}">
                <a16:creationId xmlns:a16="http://schemas.microsoft.com/office/drawing/2014/main" id="{C27761DE-1D00-4D9A-857B-EFAEFD5AFE10}"/>
              </a:ext>
            </a:extLst>
          </p:cNvPr>
          <p:cNvGrpSpPr/>
          <p:nvPr/>
        </p:nvGrpSpPr>
        <p:grpSpPr>
          <a:xfrm>
            <a:off x="7283905" y="5209235"/>
            <a:ext cx="2007831" cy="1384996"/>
            <a:chOff x="3751051" y="4465813"/>
            <a:chExt cx="2007831" cy="1384996"/>
          </a:xfrm>
        </p:grpSpPr>
        <p:sp>
          <p:nvSpPr>
            <p:cNvPr id="8" name="正方形/長方形 7">
              <a:extLst>
                <a:ext uri="{FF2B5EF4-FFF2-40B4-BE49-F238E27FC236}">
                  <a16:creationId xmlns:a16="http://schemas.microsoft.com/office/drawing/2014/main" id="{BE33DB28-4E48-4180-8B83-5272A54A4E47}"/>
                </a:ext>
              </a:extLst>
            </p:cNvPr>
            <p:cNvSpPr/>
            <p:nvPr/>
          </p:nvSpPr>
          <p:spPr>
            <a:xfrm>
              <a:off x="3751051" y="4465813"/>
              <a:ext cx="1800200" cy="1384996"/>
            </a:xfrm>
            <a:prstGeom prst="rect">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52F563E4-AC8A-49F4-80FA-29D14D6EC2B9}"/>
                </a:ext>
              </a:extLst>
            </p:cNvPr>
            <p:cNvSpPr txBox="1"/>
            <p:nvPr/>
          </p:nvSpPr>
          <p:spPr>
            <a:xfrm>
              <a:off x="4097244" y="4465814"/>
              <a:ext cx="1661638" cy="1384995"/>
            </a:xfrm>
            <a:prstGeom prst="rect">
              <a:avLst/>
            </a:prstGeom>
            <a:noFill/>
          </p:spPr>
          <p:txBody>
            <a:bodyPr wrap="square" rtlCol="0">
              <a:spAutoFit/>
            </a:bodyPr>
            <a:lstStyle/>
            <a:p>
              <a:r>
                <a:rPr lang="ja-JP" altLang="en-US" sz="1050" b="1" kern="100" dirty="0">
                  <a:effectLst/>
                  <a:latin typeface="Meiryo UI" panose="020B0604030504040204" pitchFamily="50" charset="-128"/>
                  <a:ea typeface="Meiryo UI" panose="020B0604030504040204" pitchFamily="50" charset="-128"/>
                  <a:cs typeface="メイリオ" panose="020B0604030504040204" pitchFamily="50" charset="-128"/>
                </a:rPr>
                <a:t>：</a:t>
              </a:r>
              <a:r>
                <a:rPr lang="ja-JP" altLang="ja-JP" sz="1050" b="1" kern="100" dirty="0">
                  <a:effectLst/>
                  <a:latin typeface="Meiryo UI" panose="020B0604030504040204" pitchFamily="50" charset="-128"/>
                  <a:ea typeface="Meiryo UI" panose="020B0604030504040204" pitchFamily="50" charset="-128"/>
                  <a:cs typeface="メイリオ" panose="020B0604030504040204" pitchFamily="50" charset="-128"/>
                </a:rPr>
                <a:t>駅周辺地域拠点</a:t>
              </a:r>
              <a:endParaRPr lang="en-US" altLang="ja-JP" sz="1050" b="1" kern="100" dirty="0">
                <a:effectLst/>
                <a:latin typeface="Meiryo UI" panose="020B0604030504040204" pitchFamily="50" charset="-128"/>
                <a:ea typeface="Meiryo UI" panose="020B0604030504040204" pitchFamily="50" charset="-128"/>
                <a:cs typeface="メイリオ"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：緑の拠点</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：沿道サービス軸</a:t>
              </a:r>
              <a:endParaRPr lang="en-US" altLang="ja-JP"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：緑の軸</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：住宅市街地ゾーン</a:t>
              </a:r>
              <a:endParaRPr lang="en-US" altLang="ja-JP"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：中低層住宅地ゾーン</a:t>
              </a:r>
              <a:endParaRPr kumimoji="1" lang="en-US" altLang="ja-JP" sz="1050" b="1" kern="100" dirty="0">
                <a:latin typeface="Meiryo UI" panose="020B0604030504040204" pitchFamily="50" charset="-128"/>
                <a:ea typeface="Meiryo UI" panose="020B0604030504040204" pitchFamily="50" charset="-128"/>
              </a:endParaRPr>
            </a:p>
            <a:p>
              <a:r>
                <a:rPr lang="ja-JP" altLang="en-US" sz="1050" b="1" kern="100" dirty="0">
                  <a:latin typeface="Meiryo UI" panose="020B0604030504040204" pitchFamily="50" charset="-128"/>
                  <a:ea typeface="Meiryo UI" panose="020B0604030504040204" pitchFamily="50" charset="-128"/>
                </a:rPr>
                <a:t>：</a:t>
              </a:r>
              <a:r>
                <a:rPr lang="zh-TW" altLang="en-US" sz="1050" b="1" kern="100" dirty="0">
                  <a:latin typeface="Meiryo UI" panose="020B0604030504040204" pitchFamily="50" charset="-128"/>
                  <a:ea typeface="Meiryo UI" panose="020B0604030504040204" pitchFamily="50" charset="-128"/>
                </a:rPr>
                <a:t>公的賃貸住宅団地</a:t>
              </a:r>
              <a:endParaRPr lang="en-US" altLang="zh-TW" sz="1050" b="1" kern="100" dirty="0">
                <a:latin typeface="Meiryo UI" panose="020B0604030504040204" pitchFamily="50" charset="-128"/>
                <a:ea typeface="Meiryo UI" panose="020B0604030504040204" pitchFamily="50" charset="-128"/>
              </a:endParaRPr>
            </a:p>
            <a:p>
              <a:r>
                <a:rPr kumimoji="1" lang="ja-JP" altLang="en-US" sz="1050" b="1" kern="100" dirty="0">
                  <a:latin typeface="Meiryo UI" panose="020B0604030504040204" pitchFamily="50" charset="-128"/>
                  <a:ea typeface="Meiryo UI" panose="020B0604030504040204" pitchFamily="50" charset="-128"/>
                </a:rPr>
                <a:t>：活  用  用  地</a:t>
              </a:r>
              <a:endParaRPr kumimoji="1" lang="en-US" altLang="ja-JP" sz="1050" b="1" kern="100" dirty="0">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36AA925B-CE0B-4DB8-A923-9FE0DA7154AB}"/>
                </a:ext>
              </a:extLst>
            </p:cNvPr>
            <p:cNvGrpSpPr>
              <a:grpSpLocks noChangeAspect="1"/>
            </p:cNvGrpSpPr>
            <p:nvPr/>
          </p:nvGrpSpPr>
          <p:grpSpPr>
            <a:xfrm flipH="1">
              <a:off x="3823060" y="4489763"/>
              <a:ext cx="432047" cy="1313878"/>
              <a:chOff x="0" y="0"/>
              <a:chExt cx="819807" cy="2493448"/>
            </a:xfrm>
          </p:grpSpPr>
          <p:pic>
            <p:nvPicPr>
              <p:cNvPr id="39" name="Picture 312">
                <a:extLst>
                  <a:ext uri="{FF2B5EF4-FFF2-40B4-BE49-F238E27FC236}">
                    <a16:creationId xmlns:a16="http://schemas.microsoft.com/office/drawing/2014/main" id="{C1B376AF-02AD-465E-B77E-6F9E367CFB4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819807" cy="21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円/楕円 2219">
                <a:extLst>
                  <a:ext uri="{FF2B5EF4-FFF2-40B4-BE49-F238E27FC236}">
                    <a16:creationId xmlns:a16="http://schemas.microsoft.com/office/drawing/2014/main" id="{3438AC10-20CB-4644-9FA0-EF4DBCBEC401}"/>
                  </a:ext>
                </a:extLst>
              </p:cNvPr>
              <p:cNvSpPr/>
              <p:nvPr/>
            </p:nvSpPr>
            <p:spPr bwMode="auto">
              <a:xfrm>
                <a:off x="299545" y="2222938"/>
                <a:ext cx="277495" cy="270510"/>
              </a:xfrm>
              <a:prstGeom prst="ellipse">
                <a:avLst/>
              </a:prstGeom>
              <a:solidFill>
                <a:srgbClr val="FFFF00"/>
              </a:solidFill>
              <a:ln w="31750" cap="flat" cmpd="sng">
                <a:solidFill>
                  <a:sysClr val="windowText" lastClr="000000">
                    <a:alpha val="78000"/>
                  </a:sysClr>
                </a:solidFill>
                <a:prstDash val="solid"/>
                <a:round/>
                <a:headEnd type="none" w="med" len="med"/>
                <a:tailEnd type="none" w="med" len="med"/>
              </a:ln>
              <a:effectLst/>
            </p:spPr>
            <p:txBody>
              <a:bodyPr rot="0" spcFirstLastPara="0" vert="horz" wrap="square" lIns="91440" tIns="45720" rIns="91440" bIns="45720" numCol="1" spcCol="0" rtlCol="0" fromWordArt="0" anchor="t" anchorCtr="0" forceAA="0" upright="1" compatLnSpc="1">
                <a:prstTxWarp prst="textNoShape">
                  <a:avLst/>
                </a:prstTxWarp>
                <a:noAutofit/>
              </a:bodyPr>
              <a:lstStyle/>
              <a:p>
                <a:endParaRPr lang="ja-JP" altLang="en-US"/>
              </a:p>
            </p:txBody>
          </p:sp>
        </p:grpSp>
      </p:grpSp>
      <p:sp>
        <p:nvSpPr>
          <p:cNvPr id="46" name="角丸四角形 3">
            <a:extLst>
              <a:ext uri="{FF2B5EF4-FFF2-40B4-BE49-F238E27FC236}">
                <a16:creationId xmlns:a16="http://schemas.microsoft.com/office/drawing/2014/main" id="{6595F4AD-A951-4FBF-BD6F-B3C66EDEA104}"/>
              </a:ext>
            </a:extLst>
          </p:cNvPr>
          <p:cNvSpPr/>
          <p:nvPr/>
        </p:nvSpPr>
        <p:spPr>
          <a:xfrm>
            <a:off x="4759505" y="3780230"/>
            <a:ext cx="4324600" cy="600164"/>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b="1" i="0" dirty="0">
                <a:solidFill>
                  <a:srgbClr val="333333"/>
                </a:solidFill>
                <a:effectLst/>
                <a:latin typeface="Meiryo UI" panose="020B0604030504040204" pitchFamily="50" charset="-128"/>
                <a:ea typeface="Meiryo UI" panose="020B0604030504040204" pitchFamily="50" charset="-128"/>
              </a:rPr>
              <a:t>〇府、堺市、</a:t>
            </a:r>
            <a:r>
              <a:rPr lang="en-US" altLang="ja-JP" sz="1100" b="1" i="0" dirty="0">
                <a:solidFill>
                  <a:srgbClr val="333333"/>
                </a:solidFill>
                <a:effectLst/>
                <a:latin typeface="Meiryo UI" panose="020B0604030504040204" pitchFamily="50" charset="-128"/>
                <a:ea typeface="Meiryo UI" panose="020B0604030504040204" pitchFamily="50" charset="-128"/>
              </a:rPr>
              <a:t>UR</a:t>
            </a:r>
            <a:r>
              <a:rPr lang="ja-JP" altLang="en-US" sz="1100" b="1" i="0" dirty="0">
                <a:solidFill>
                  <a:srgbClr val="333333"/>
                </a:solidFill>
                <a:effectLst/>
                <a:latin typeface="Meiryo UI" panose="020B0604030504040204" pitchFamily="50" charset="-128"/>
                <a:ea typeface="Meiryo UI" panose="020B0604030504040204" pitchFamily="50" charset="-128"/>
              </a:rPr>
              <a:t>、公社</a:t>
            </a:r>
            <a:r>
              <a:rPr lang="ja-JP" altLang="en-US" sz="1100" b="0" i="0" dirty="0">
                <a:solidFill>
                  <a:srgbClr val="333333"/>
                </a:solidFill>
                <a:effectLst/>
                <a:latin typeface="Meiryo UI" panose="020B0604030504040204" pitchFamily="50" charset="-128"/>
                <a:ea typeface="Meiryo UI" panose="020B0604030504040204" pitchFamily="50" charset="-128"/>
              </a:rPr>
              <a:t>は、共同で、堺市内の大規模な住宅団地地区をはじめとする地区等の居住機能の向上等を図るため、「</a:t>
            </a:r>
            <a:r>
              <a:rPr lang="ja-JP" altLang="en-US" sz="1100" b="1" i="0" dirty="0">
                <a:solidFill>
                  <a:srgbClr val="333333"/>
                </a:solidFill>
                <a:effectLst/>
                <a:latin typeface="Meiryo UI" panose="020B0604030504040204" pitchFamily="50" charset="-128"/>
                <a:ea typeface="Meiryo UI" panose="020B0604030504040204" pitchFamily="50" charset="-128"/>
              </a:rPr>
              <a:t>堺市域地域居住機能再生調整会議</a:t>
            </a:r>
            <a:r>
              <a:rPr lang="ja-JP" altLang="en-US" sz="1100" b="0" i="0" dirty="0">
                <a:solidFill>
                  <a:srgbClr val="333333"/>
                </a:solidFill>
                <a:effectLst/>
                <a:latin typeface="Meiryo UI" panose="020B0604030504040204" pitchFamily="50" charset="-128"/>
                <a:ea typeface="Meiryo UI" panose="020B0604030504040204" pitchFamily="50" charset="-128"/>
              </a:rPr>
              <a:t>」を設置</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48" name="角丸四角形 3">
            <a:extLst>
              <a:ext uri="{FF2B5EF4-FFF2-40B4-BE49-F238E27FC236}">
                <a16:creationId xmlns:a16="http://schemas.microsoft.com/office/drawing/2014/main" id="{0125E9DD-BC2E-4879-B2A9-6420E483BB5C}"/>
              </a:ext>
            </a:extLst>
          </p:cNvPr>
          <p:cNvSpPr/>
          <p:nvPr/>
        </p:nvSpPr>
        <p:spPr>
          <a:xfrm>
            <a:off x="4759505" y="4366265"/>
            <a:ext cx="4350015"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〇新金岡地区のおける公的賃貸住宅事業者間の連携した取組みを進めるための</a:t>
            </a:r>
            <a:r>
              <a:rPr lang="ja-JP" altLang="en-US" sz="1100" b="1" i="0" dirty="0">
                <a:solidFill>
                  <a:srgbClr val="333333"/>
                </a:solidFill>
                <a:effectLst/>
                <a:latin typeface="Meiryo UI" panose="020B0604030504040204" pitchFamily="50" charset="-128"/>
                <a:ea typeface="Meiryo UI" panose="020B0604030504040204" pitchFamily="50" charset="-128"/>
              </a:rPr>
              <a:t>基本方針をとりまとめ</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54" name="角丸四角形 3">
            <a:extLst>
              <a:ext uri="{FF2B5EF4-FFF2-40B4-BE49-F238E27FC236}">
                <a16:creationId xmlns:a16="http://schemas.microsoft.com/office/drawing/2014/main" id="{C27E3F9D-9922-470D-9C1E-5E78B36C8286}"/>
              </a:ext>
            </a:extLst>
          </p:cNvPr>
          <p:cNvSpPr/>
          <p:nvPr/>
        </p:nvSpPr>
        <p:spPr>
          <a:xfrm>
            <a:off x="7242608" y="4799008"/>
            <a:ext cx="1901391" cy="40011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000"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住まいまちづくりの</a:t>
            </a:r>
            <a:endParaRPr lang="en-US" altLang="ja-JP" sz="1000" b="1" dirty="0">
              <a:solidFill>
                <a:srgbClr val="333333"/>
              </a:solidFill>
              <a:latin typeface="Meiryo UI" panose="020B0604030504040204" pitchFamily="50" charset="-128"/>
              <a:ea typeface="Meiryo UI" panose="020B0604030504040204" pitchFamily="50" charset="-128"/>
            </a:endParaRPr>
          </a:p>
          <a:p>
            <a:pPr marL="134938" indent="-134938"/>
            <a:r>
              <a:rPr lang="ja-JP" altLang="en-US" sz="1000" b="1" dirty="0">
                <a:solidFill>
                  <a:srgbClr val="333333"/>
                </a:solidFill>
                <a:latin typeface="Meiryo UI" panose="020B0604030504040204" pitchFamily="50" charset="-128"/>
                <a:ea typeface="Meiryo UI" panose="020B0604030504040204" pitchFamily="50" charset="-128"/>
              </a:rPr>
              <a:t>　 基本方針</a:t>
            </a:r>
            <a:r>
              <a:rPr lang="en-US" altLang="ja-JP" sz="1000" b="1"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イメージ</a:t>
            </a:r>
            <a:r>
              <a:rPr lang="en-US" altLang="ja-JP" sz="1000" b="1" dirty="0">
                <a:solidFill>
                  <a:srgbClr val="333333"/>
                </a:solidFill>
                <a:latin typeface="Meiryo UI" panose="020B0604030504040204" pitchFamily="50" charset="-128"/>
                <a:ea typeface="Meiryo UI" panose="020B0604030504040204" pitchFamily="50" charset="-128"/>
              </a:rPr>
              <a:t>)</a:t>
            </a:r>
            <a:r>
              <a:rPr lang="ja-JP" altLang="en-US" sz="1000" b="1" dirty="0">
                <a:solidFill>
                  <a:srgbClr val="333333"/>
                </a:solidFill>
                <a:latin typeface="Meiryo UI" panose="020B0604030504040204" pitchFamily="50" charset="-128"/>
                <a:ea typeface="Meiryo UI" panose="020B0604030504040204" pitchFamily="50" charset="-128"/>
              </a:rPr>
              <a:t>図</a:t>
            </a:r>
            <a:r>
              <a:rPr lang="en-US" altLang="ja-JP" sz="1000" dirty="0">
                <a:solidFill>
                  <a:srgbClr val="333333"/>
                </a:solidFill>
                <a:latin typeface="Meiryo UI" panose="020B0604030504040204" pitchFamily="50" charset="-128"/>
                <a:ea typeface="Meiryo UI" panose="020B0604030504040204" pitchFamily="50" charset="-128"/>
              </a:rPr>
              <a:t>〔</a:t>
            </a:r>
            <a:r>
              <a:rPr lang="ja-JP" altLang="en-US" sz="1000" dirty="0">
                <a:solidFill>
                  <a:srgbClr val="333333"/>
                </a:solidFill>
                <a:latin typeface="Meiryo UI" panose="020B0604030504040204" pitchFamily="50" charset="-128"/>
                <a:ea typeface="Meiryo UI" panose="020B0604030504040204" pitchFamily="50" charset="-128"/>
              </a:rPr>
              <a:t>抜粋</a:t>
            </a:r>
            <a:r>
              <a:rPr lang="en-US" altLang="ja-JP" sz="1000" dirty="0">
                <a:solidFill>
                  <a:srgbClr val="333333"/>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27C5CC33-D5C1-4C3C-9682-600B614B3565}"/>
              </a:ext>
            </a:extLst>
          </p:cNvPr>
          <p:cNvPicPr>
            <a:picLocks noChangeAspect="1"/>
          </p:cNvPicPr>
          <p:nvPr/>
        </p:nvPicPr>
        <p:blipFill>
          <a:blip r:embed="rId5"/>
          <a:stretch>
            <a:fillRect/>
          </a:stretch>
        </p:blipFill>
        <p:spPr>
          <a:xfrm>
            <a:off x="2360619" y="5313616"/>
            <a:ext cx="2211381" cy="1233447"/>
          </a:xfrm>
          <a:prstGeom prst="rect">
            <a:avLst/>
          </a:prstGeom>
        </p:spPr>
      </p:pic>
      <p:pic>
        <p:nvPicPr>
          <p:cNvPr id="16" name="図 15">
            <a:extLst>
              <a:ext uri="{FF2B5EF4-FFF2-40B4-BE49-F238E27FC236}">
                <a16:creationId xmlns:a16="http://schemas.microsoft.com/office/drawing/2014/main" id="{EFA5E49C-3EDA-45E4-A9F5-07E230E8E3CD}"/>
              </a:ext>
            </a:extLst>
          </p:cNvPr>
          <p:cNvPicPr>
            <a:picLocks noChangeAspect="1"/>
          </p:cNvPicPr>
          <p:nvPr/>
        </p:nvPicPr>
        <p:blipFill>
          <a:blip r:embed="rId6"/>
          <a:stretch>
            <a:fillRect/>
          </a:stretch>
        </p:blipFill>
        <p:spPr>
          <a:xfrm>
            <a:off x="188505" y="5313616"/>
            <a:ext cx="1863292" cy="1233447"/>
          </a:xfrm>
          <a:prstGeom prst="rect">
            <a:avLst/>
          </a:prstGeom>
        </p:spPr>
      </p:pic>
      <p:sp>
        <p:nvSpPr>
          <p:cNvPr id="55" name="角丸四角形 3">
            <a:extLst>
              <a:ext uri="{FF2B5EF4-FFF2-40B4-BE49-F238E27FC236}">
                <a16:creationId xmlns:a16="http://schemas.microsoft.com/office/drawing/2014/main" id="{83442C17-EF85-444D-884B-57DD7ABEDD27}"/>
              </a:ext>
            </a:extLst>
          </p:cNvPr>
          <p:cNvSpPr/>
          <p:nvPr/>
        </p:nvSpPr>
        <p:spPr>
          <a:xfrm>
            <a:off x="59712" y="3833013"/>
            <a:ext cx="4437420"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a:t>
            </a:r>
            <a:r>
              <a:rPr lang="ja-JP" altLang="en-US" sz="1100" b="1" i="0" dirty="0">
                <a:solidFill>
                  <a:srgbClr val="333333"/>
                </a:solidFill>
                <a:effectLst/>
                <a:latin typeface="Meiryo UI" panose="020B0604030504040204" pitchFamily="50" charset="-128"/>
                <a:ea typeface="Meiryo UI" panose="020B0604030504040204" pitchFamily="50" charset="-128"/>
              </a:rPr>
              <a:t>堺市、府、公的団体等で構成する「泉北ニューデザイン推進協議会」</a:t>
            </a:r>
            <a:r>
              <a:rPr lang="ja-JP" altLang="en-US" sz="1100" b="1" dirty="0">
                <a:solidFill>
                  <a:srgbClr val="333333"/>
                </a:solidFill>
                <a:latin typeface="Meiryo UI" panose="020B0604030504040204" pitchFamily="50" charset="-128"/>
                <a:ea typeface="Meiryo UI" panose="020B0604030504040204" pitchFamily="50" charset="-128"/>
              </a:rPr>
              <a:t>において</a:t>
            </a:r>
            <a:r>
              <a:rPr lang="ja-JP" altLang="en-US" sz="1100" i="0" dirty="0">
                <a:solidFill>
                  <a:srgbClr val="333333"/>
                </a:solidFill>
                <a:effectLst/>
                <a:latin typeface="Meiryo UI" panose="020B0604030504040204" pitchFamily="50" charset="-128"/>
                <a:ea typeface="Meiryo UI" panose="020B0604030504040204" pitchFamily="50" charset="-128"/>
              </a:rPr>
              <a:t>堺市が策定した「</a:t>
            </a:r>
            <a:r>
              <a:rPr lang="en-US" altLang="ja-JP" sz="1100" i="0" dirty="0">
                <a:solidFill>
                  <a:srgbClr val="333333"/>
                </a:solidFill>
                <a:effectLst/>
                <a:latin typeface="Meiryo UI" panose="020B0604030504040204" pitchFamily="50" charset="-128"/>
                <a:ea typeface="Meiryo UI" panose="020B0604030504040204" pitchFamily="50" charset="-128"/>
              </a:rPr>
              <a:t>SENBOKU New Design</a:t>
            </a:r>
            <a:r>
              <a:rPr lang="ja-JP" altLang="en-US" sz="1100" i="0" dirty="0">
                <a:solidFill>
                  <a:srgbClr val="333333"/>
                </a:solidFill>
                <a:effectLst/>
                <a:latin typeface="Meiryo UI" panose="020B0604030504040204" pitchFamily="50" charset="-128"/>
                <a:ea typeface="Meiryo UI" panose="020B0604030504040204" pitchFamily="50" charset="-128"/>
              </a:rPr>
              <a:t>」を</a:t>
            </a:r>
            <a:r>
              <a:rPr lang="ja-JP" altLang="en-US" sz="1100" dirty="0">
                <a:solidFill>
                  <a:srgbClr val="333333"/>
                </a:solidFill>
                <a:latin typeface="Meiryo UI" panose="020B0604030504040204" pitchFamily="50" charset="-128"/>
                <a:ea typeface="Meiryo UI" panose="020B0604030504040204" pitchFamily="50" charset="-128"/>
              </a:rPr>
              <a:t>基づき</a:t>
            </a:r>
            <a:r>
              <a:rPr lang="ja-JP" altLang="en-US" sz="1100" i="0" dirty="0">
                <a:solidFill>
                  <a:srgbClr val="333333"/>
                </a:solidFill>
                <a:effectLst/>
                <a:latin typeface="Meiryo UI" panose="020B0604030504040204" pitchFamily="50" charset="-128"/>
                <a:ea typeface="Meiryo UI" panose="020B0604030504040204" pitchFamily="50" charset="-128"/>
              </a:rPr>
              <a:t>、</a:t>
            </a:r>
            <a:r>
              <a:rPr lang="ja-JP" altLang="en-US" sz="1100" b="1" dirty="0">
                <a:solidFill>
                  <a:srgbClr val="333333"/>
                </a:solidFill>
                <a:latin typeface="Meiryo UI" panose="020B0604030504040204" pitchFamily="50" charset="-128"/>
                <a:ea typeface="Meiryo UI" panose="020B0604030504040204" pitchFamily="50" charset="-128"/>
              </a:rPr>
              <a:t>取組を推進</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56" name="角丸四角形 3">
            <a:extLst>
              <a:ext uri="{FF2B5EF4-FFF2-40B4-BE49-F238E27FC236}">
                <a16:creationId xmlns:a16="http://schemas.microsoft.com/office/drawing/2014/main" id="{677F0E66-7ABB-4783-A7AC-E2A9679E57A0}"/>
              </a:ext>
            </a:extLst>
          </p:cNvPr>
          <p:cNvSpPr/>
          <p:nvPr/>
        </p:nvSpPr>
        <p:spPr>
          <a:xfrm>
            <a:off x="55088" y="4221088"/>
            <a:ext cx="4437420" cy="430887"/>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〇各事業主体が連携して再生事業を円滑かつ計画的に進めるため、</a:t>
            </a:r>
            <a:r>
              <a:rPr lang="ja-JP" altLang="en-US" sz="1100" b="1" i="0" dirty="0">
                <a:solidFill>
                  <a:srgbClr val="333333"/>
                </a:solidFill>
                <a:effectLst/>
                <a:latin typeface="Meiryo UI" panose="020B0604030504040204" pitchFamily="50" charset="-128"/>
                <a:ea typeface="Meiryo UI" panose="020B0604030504040204" pitchFamily="50" charset="-128"/>
              </a:rPr>
              <a:t>「泉北ニュータウン公的賃貸住宅再生計画」を策定</a:t>
            </a:r>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4FFED8F7-766E-42C7-BE73-54C6A646CE6F}"/>
              </a:ext>
            </a:extLst>
          </p:cNvPr>
          <p:cNvSpPr txBox="1"/>
          <p:nvPr/>
        </p:nvSpPr>
        <p:spPr>
          <a:xfrm>
            <a:off x="2360619" y="6493539"/>
            <a:ext cx="2211381" cy="338554"/>
          </a:xfrm>
          <a:prstGeom prst="rect">
            <a:avLst/>
          </a:prstGeom>
          <a:noFill/>
        </p:spPr>
        <p:txBody>
          <a:bodyPr wrap="square" rtlCol="0">
            <a:spAutoFit/>
          </a:bodyPr>
          <a:lstStyle/>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活用地への医療施設の導入</a:t>
            </a:r>
          </a:p>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（近畿大学医学部・病院 イメージ図）</a:t>
            </a:r>
          </a:p>
        </p:txBody>
      </p:sp>
      <p:sp>
        <p:nvSpPr>
          <p:cNvPr id="58" name="テキスト ボックス 57">
            <a:extLst>
              <a:ext uri="{FF2B5EF4-FFF2-40B4-BE49-F238E27FC236}">
                <a16:creationId xmlns:a16="http://schemas.microsoft.com/office/drawing/2014/main" id="{8954917A-0111-46EB-ACED-4E1BCD3FC225}"/>
              </a:ext>
            </a:extLst>
          </p:cNvPr>
          <p:cNvSpPr txBox="1"/>
          <p:nvPr/>
        </p:nvSpPr>
        <p:spPr>
          <a:xfrm>
            <a:off x="-83803" y="6493973"/>
            <a:ext cx="2473657" cy="338554"/>
          </a:xfrm>
          <a:prstGeom prst="rect">
            <a:avLst/>
          </a:prstGeom>
          <a:noFill/>
        </p:spPr>
        <p:txBody>
          <a:bodyPr wrap="square" rtlCol="0">
            <a:spAutoFit/>
          </a:bodyPr>
          <a:lstStyle/>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既存集会所を活用したコミュニティ醸成拠点</a:t>
            </a:r>
          </a:p>
          <a:p>
            <a:pPr algn="ctr" defTabSz="844083">
              <a:defRPr/>
            </a:pPr>
            <a:r>
              <a:rPr lang="ja-JP" altLang="en-US" sz="800" dirty="0">
                <a:solidFill>
                  <a:prstClr val="black"/>
                </a:solidFill>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UR </a:t>
            </a:r>
            <a:r>
              <a:rPr lang="ja-JP" altLang="en-US" sz="800" dirty="0">
                <a:solidFill>
                  <a:prstClr val="black"/>
                </a:solidFill>
                <a:latin typeface="Meiryo UI" panose="020B0604030504040204" pitchFamily="50" charset="-128"/>
                <a:ea typeface="Meiryo UI" panose="020B0604030504040204" pitchFamily="50" charset="-128"/>
              </a:rPr>
              <a:t>泉北桃山台 </a:t>
            </a:r>
            <a:r>
              <a:rPr lang="en-US" altLang="ja-JP" sz="800" dirty="0">
                <a:solidFill>
                  <a:prstClr val="black"/>
                </a:solidFill>
                <a:latin typeface="Meiryo UI" panose="020B0604030504040204" pitchFamily="50" charset="-128"/>
                <a:ea typeface="Meiryo UI" panose="020B0604030504040204" pitchFamily="50" charset="-128"/>
              </a:rPr>
              <a:t>1 </a:t>
            </a:r>
            <a:r>
              <a:rPr lang="ja-JP" altLang="en-US" sz="800" dirty="0">
                <a:solidFill>
                  <a:prstClr val="black"/>
                </a:solidFill>
                <a:latin typeface="Meiryo UI" panose="020B0604030504040204" pitchFamily="50" charset="-128"/>
                <a:ea typeface="Meiryo UI" panose="020B0604030504040204" pitchFamily="50" charset="-128"/>
              </a:rPr>
              <a:t>丁団地 ももポート）</a:t>
            </a:r>
          </a:p>
        </p:txBody>
      </p:sp>
      <p:sp>
        <p:nvSpPr>
          <p:cNvPr id="60" name="角丸四角形 3">
            <a:extLst>
              <a:ext uri="{FF2B5EF4-FFF2-40B4-BE49-F238E27FC236}">
                <a16:creationId xmlns:a16="http://schemas.microsoft.com/office/drawing/2014/main" id="{4B9FD7FF-2386-4037-AFBF-E995B21A868E}"/>
              </a:ext>
            </a:extLst>
          </p:cNvPr>
          <p:cNvSpPr/>
          <p:nvPr/>
        </p:nvSpPr>
        <p:spPr>
          <a:xfrm>
            <a:off x="72393" y="4653136"/>
            <a:ext cx="4403104" cy="600164"/>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4938" indent="-134938"/>
            <a:r>
              <a:rPr lang="ja-JP" altLang="en-US" sz="1100" i="0" dirty="0">
                <a:solidFill>
                  <a:srgbClr val="333333"/>
                </a:solidFill>
                <a:effectLst/>
                <a:latin typeface="Meiryo UI" panose="020B0604030504040204" pitchFamily="50" charset="-128"/>
                <a:ea typeface="Meiryo UI" panose="020B0604030504040204" pitchFamily="50" charset="-128"/>
              </a:rPr>
              <a:t>〇</a:t>
            </a:r>
            <a:r>
              <a:rPr lang="ja-JP" altLang="en-US" sz="1100" b="1" i="0" dirty="0">
                <a:solidFill>
                  <a:srgbClr val="333333"/>
                </a:solidFill>
                <a:effectLst/>
                <a:latin typeface="Meiryo UI" panose="020B0604030504040204" pitchFamily="50" charset="-128"/>
                <a:ea typeface="Meiryo UI" panose="020B0604030504040204" pitchFamily="50" charset="-128"/>
              </a:rPr>
              <a:t>既存ストック</a:t>
            </a:r>
            <a:r>
              <a:rPr lang="ja-JP" altLang="en-US" sz="1100" b="1" dirty="0">
                <a:solidFill>
                  <a:srgbClr val="333333"/>
                </a:solidFill>
                <a:latin typeface="Meiryo UI" panose="020B0604030504040204" pitchFamily="50" charset="-128"/>
                <a:ea typeface="Meiryo UI" panose="020B0604030504040204" pitchFamily="50" charset="-128"/>
              </a:rPr>
              <a:t>の</a:t>
            </a:r>
            <a:r>
              <a:rPr lang="ja-JP" altLang="en-US" sz="1100" b="1" i="0" dirty="0">
                <a:solidFill>
                  <a:srgbClr val="333333"/>
                </a:solidFill>
                <a:effectLst/>
                <a:latin typeface="Meiryo UI" panose="020B0604030504040204" pitchFamily="50" charset="-128"/>
                <a:ea typeface="Meiryo UI" panose="020B0604030504040204" pitchFamily="50" charset="-128"/>
              </a:rPr>
              <a:t>活用</a:t>
            </a:r>
            <a:r>
              <a:rPr lang="ja-JP" altLang="en-US" sz="1100" dirty="0">
                <a:solidFill>
                  <a:srgbClr val="333333"/>
                </a:solidFill>
                <a:latin typeface="Meiryo UI" panose="020B0604030504040204" pitchFamily="50" charset="-128"/>
                <a:ea typeface="Meiryo UI" panose="020B0604030504040204" pitchFamily="50" charset="-128"/>
              </a:rPr>
              <a:t>や</a:t>
            </a:r>
            <a:r>
              <a:rPr lang="ja-JP" altLang="en-US" sz="1100" i="0" dirty="0">
                <a:solidFill>
                  <a:srgbClr val="333333"/>
                </a:solidFill>
                <a:effectLst/>
                <a:latin typeface="Meiryo UI" panose="020B0604030504040204" pitchFamily="50" charset="-128"/>
                <a:ea typeface="Meiryo UI" panose="020B0604030504040204" pitchFamily="50" charset="-128"/>
              </a:rPr>
              <a:t>、再生事業により創出される</a:t>
            </a:r>
            <a:r>
              <a:rPr lang="ja-JP" altLang="en-US" sz="1100" b="1" i="0" dirty="0">
                <a:solidFill>
                  <a:srgbClr val="333333"/>
                </a:solidFill>
                <a:effectLst/>
                <a:latin typeface="Meiryo UI" panose="020B0604030504040204" pitchFamily="50" charset="-128"/>
                <a:ea typeface="Meiryo UI" panose="020B0604030504040204" pitchFamily="50" charset="-128"/>
              </a:rPr>
              <a:t>活用地への多様な機能の導入</a:t>
            </a:r>
            <a:r>
              <a:rPr lang="ja-JP" altLang="en-US" sz="1100" i="0" dirty="0">
                <a:solidFill>
                  <a:srgbClr val="333333"/>
                </a:solidFill>
                <a:effectLst/>
                <a:latin typeface="Meiryo UI" panose="020B0604030504040204" pitchFamily="50" charset="-128"/>
                <a:ea typeface="Meiryo UI" panose="020B0604030504040204" pitchFamily="50" charset="-128"/>
              </a:rPr>
              <a:t>を図ることにより、居住機能中心から、多様な活動に挑戦できるまちへの転換を推進</a:t>
            </a:r>
            <a:endParaRPr lang="en-US" altLang="ja-JP" sz="1100" b="1" dirty="0">
              <a:solidFill>
                <a:schemeClr val="tx1"/>
              </a:solidFill>
              <a:latin typeface="Meiryo UI" panose="020B0604030504040204" pitchFamily="50" charset="-128"/>
              <a:ea typeface="Meiryo UI" panose="020B0604030504040204" pitchFamily="50" charset="-128"/>
            </a:endParaRPr>
          </a:p>
        </p:txBody>
      </p:sp>
      <p:grpSp>
        <p:nvGrpSpPr>
          <p:cNvPr id="94" name="グループ化 93">
            <a:extLst>
              <a:ext uri="{FF2B5EF4-FFF2-40B4-BE49-F238E27FC236}">
                <a16:creationId xmlns:a16="http://schemas.microsoft.com/office/drawing/2014/main" id="{7C1FB8F9-6511-491A-883D-6927F9591C32}"/>
              </a:ext>
            </a:extLst>
          </p:cNvPr>
          <p:cNvGrpSpPr/>
          <p:nvPr/>
        </p:nvGrpSpPr>
        <p:grpSpPr>
          <a:xfrm>
            <a:off x="214774" y="1479354"/>
            <a:ext cx="3965167" cy="1810054"/>
            <a:chOff x="130191" y="1449905"/>
            <a:chExt cx="3965167" cy="1810054"/>
          </a:xfrm>
        </p:grpSpPr>
        <p:sp>
          <p:nvSpPr>
            <p:cNvPr id="43" name="フリーフォーム 8">
              <a:extLst>
                <a:ext uri="{FF2B5EF4-FFF2-40B4-BE49-F238E27FC236}">
                  <a16:creationId xmlns:a16="http://schemas.microsoft.com/office/drawing/2014/main" id="{57D43D0D-68E2-4BEF-AECD-6F2B0FC16153}"/>
                </a:ext>
              </a:extLst>
            </p:cNvPr>
            <p:cNvSpPr/>
            <p:nvPr/>
          </p:nvSpPr>
          <p:spPr>
            <a:xfrm>
              <a:off x="1686496" y="2025987"/>
              <a:ext cx="439615" cy="169985"/>
            </a:xfrm>
            <a:custGeom>
              <a:avLst/>
              <a:gdLst>
                <a:gd name="connsiteX0" fmla="*/ 88900 w 476250"/>
                <a:gd name="connsiteY0" fmla="*/ 0 h 184150"/>
                <a:gd name="connsiteX1" fmla="*/ 476250 w 476250"/>
                <a:gd name="connsiteY1" fmla="*/ 139700 h 184150"/>
                <a:gd name="connsiteX2" fmla="*/ 444500 w 476250"/>
                <a:gd name="connsiteY2" fmla="*/ 184150 h 184150"/>
                <a:gd name="connsiteX3" fmla="*/ 0 w 476250"/>
                <a:gd name="connsiteY3" fmla="*/ 177800 h 184150"/>
                <a:gd name="connsiteX4" fmla="*/ 88900 w 476250"/>
                <a:gd name="connsiteY4" fmla="*/ 0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184150">
                  <a:moveTo>
                    <a:pt x="88900" y="0"/>
                  </a:moveTo>
                  <a:lnTo>
                    <a:pt x="476250" y="139700"/>
                  </a:lnTo>
                  <a:lnTo>
                    <a:pt x="444500" y="184150"/>
                  </a:lnTo>
                  <a:lnTo>
                    <a:pt x="0" y="177800"/>
                  </a:lnTo>
                  <a:lnTo>
                    <a:pt x="8890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19" name="図 18">
              <a:extLst>
                <a:ext uri="{FF2B5EF4-FFF2-40B4-BE49-F238E27FC236}">
                  <a16:creationId xmlns:a16="http://schemas.microsoft.com/office/drawing/2014/main" id="{F37B290E-FE0C-4AAC-AB48-C761FFB738F5}"/>
                </a:ext>
              </a:extLst>
            </p:cNvPr>
            <p:cNvPicPr>
              <a:picLocks noChangeAspect="1"/>
            </p:cNvPicPr>
            <p:nvPr/>
          </p:nvPicPr>
          <p:blipFill rotWithShape="1">
            <a:blip r:embed="rId7"/>
            <a:srcRect t="7895" b="13959"/>
            <a:stretch/>
          </p:blipFill>
          <p:spPr>
            <a:xfrm>
              <a:off x="1147604" y="1471115"/>
              <a:ext cx="2116631" cy="1737391"/>
            </a:xfrm>
            <a:prstGeom prst="rect">
              <a:avLst/>
            </a:prstGeom>
          </p:spPr>
        </p:pic>
        <p:sp>
          <p:nvSpPr>
            <p:cNvPr id="62" name="テキスト ボックス 61">
              <a:extLst>
                <a:ext uri="{FF2B5EF4-FFF2-40B4-BE49-F238E27FC236}">
                  <a16:creationId xmlns:a16="http://schemas.microsoft.com/office/drawing/2014/main" id="{DB2621DA-02F3-4BE8-9CF5-2AB70C9767F2}"/>
                </a:ext>
              </a:extLst>
            </p:cNvPr>
            <p:cNvSpPr txBox="1"/>
            <p:nvPr/>
          </p:nvSpPr>
          <p:spPr>
            <a:xfrm>
              <a:off x="2274044" y="1962346"/>
              <a:ext cx="634918" cy="261610"/>
            </a:xfrm>
            <a:prstGeom prst="rect">
              <a:avLst/>
            </a:prstGeom>
            <a:noFill/>
          </p:spPr>
          <p:txBody>
            <a:bodyPr wrap="square" rtlCol="0">
              <a:spAutoFit/>
            </a:bodyPr>
            <a:lstStyle/>
            <a:p>
              <a:r>
                <a:rPr kumimoji="1" lang="ja-JP" altLang="en-US" sz="1100" dirty="0">
                  <a:solidFill>
                    <a:schemeClr val="bg1"/>
                  </a:solidFill>
                  <a:latin typeface="Meiryo UI" panose="020B0604030504040204" pitchFamily="50" charset="-128"/>
                  <a:ea typeface="Meiryo UI" panose="020B0604030504040204" pitchFamily="50" charset="-128"/>
                </a:rPr>
                <a:t>府営</a:t>
              </a:r>
            </a:p>
          </p:txBody>
        </p:sp>
        <p:sp>
          <p:nvSpPr>
            <p:cNvPr id="64" name="テキスト ボックス 63">
              <a:extLst>
                <a:ext uri="{FF2B5EF4-FFF2-40B4-BE49-F238E27FC236}">
                  <a16:creationId xmlns:a16="http://schemas.microsoft.com/office/drawing/2014/main" id="{A18598FF-405C-4B4D-99F2-94021B161A75}"/>
                </a:ext>
              </a:extLst>
            </p:cNvPr>
            <p:cNvSpPr txBox="1"/>
            <p:nvPr/>
          </p:nvSpPr>
          <p:spPr>
            <a:xfrm>
              <a:off x="2869217" y="2647248"/>
              <a:ext cx="1226141"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rPr>
                <a:t>戸建住宅・公園</a:t>
              </a:r>
            </a:p>
          </p:txBody>
        </p:sp>
        <p:sp>
          <p:nvSpPr>
            <p:cNvPr id="65" name="テキスト ボックス 64">
              <a:extLst>
                <a:ext uri="{FF2B5EF4-FFF2-40B4-BE49-F238E27FC236}">
                  <a16:creationId xmlns:a16="http://schemas.microsoft.com/office/drawing/2014/main" id="{9C24EE1C-3890-4849-AD3F-F34D49EADEF2}"/>
                </a:ext>
              </a:extLst>
            </p:cNvPr>
            <p:cNvSpPr txBox="1"/>
            <p:nvPr/>
          </p:nvSpPr>
          <p:spPr>
            <a:xfrm>
              <a:off x="1821002" y="2599564"/>
              <a:ext cx="634918" cy="261610"/>
            </a:xfrm>
            <a:prstGeom prst="rect">
              <a:avLst/>
            </a:prstGeom>
            <a:noFill/>
          </p:spPr>
          <p:txBody>
            <a:bodyPr wrap="square" rtlCol="0">
              <a:spAutoFit/>
            </a:bodyPr>
            <a:lstStyle/>
            <a:p>
              <a:r>
                <a:rPr lang="en-US" altLang="ja-JP" sz="1100" dirty="0">
                  <a:solidFill>
                    <a:schemeClr val="bg1"/>
                  </a:solidFill>
                  <a:latin typeface="Meiryo UI" panose="020B0604030504040204" pitchFamily="50" charset="-128"/>
                  <a:ea typeface="Meiryo UI" panose="020B0604030504040204" pitchFamily="50" charset="-128"/>
                </a:rPr>
                <a:t>UR</a:t>
              </a:r>
              <a:endParaRPr kumimoji="1" lang="ja-JP" altLang="en-US" sz="1100" dirty="0">
                <a:solidFill>
                  <a:schemeClr val="bg1"/>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F67015CC-6ECF-4E4A-BBAB-5515F262C465}"/>
                </a:ext>
              </a:extLst>
            </p:cNvPr>
            <p:cNvSpPr txBox="1"/>
            <p:nvPr/>
          </p:nvSpPr>
          <p:spPr>
            <a:xfrm>
              <a:off x="2361958" y="2998349"/>
              <a:ext cx="634918"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公社</a:t>
              </a:r>
            </a:p>
          </p:txBody>
        </p:sp>
        <p:sp>
          <p:nvSpPr>
            <p:cNvPr id="68" name="テキスト ボックス 67">
              <a:extLst>
                <a:ext uri="{FF2B5EF4-FFF2-40B4-BE49-F238E27FC236}">
                  <a16:creationId xmlns:a16="http://schemas.microsoft.com/office/drawing/2014/main" id="{B87D34C1-3EB3-437E-AC3F-37DFDE891889}"/>
                </a:ext>
              </a:extLst>
            </p:cNvPr>
            <p:cNvSpPr txBox="1"/>
            <p:nvPr/>
          </p:nvSpPr>
          <p:spPr>
            <a:xfrm>
              <a:off x="2867992" y="1612421"/>
              <a:ext cx="634918"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市営</a:t>
              </a:r>
              <a:endParaRPr kumimoji="1" lang="ja-JP" altLang="en-US" sz="1100" dirty="0">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B871DB19-4431-4F6E-9BE1-37396855EAFC}"/>
                </a:ext>
              </a:extLst>
            </p:cNvPr>
            <p:cNvSpPr txBox="1"/>
            <p:nvPr/>
          </p:nvSpPr>
          <p:spPr>
            <a:xfrm>
              <a:off x="869239" y="1449905"/>
              <a:ext cx="1226141"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cs typeface="Microsoft Himalaya" panose="01010100010101010101" pitchFamily="2" charset="0"/>
                </a:rPr>
                <a:t>戸建住宅・公園</a:t>
              </a:r>
            </a:p>
          </p:txBody>
        </p:sp>
        <p:sp>
          <p:nvSpPr>
            <p:cNvPr id="71" name="テキスト ボックス 70">
              <a:extLst>
                <a:ext uri="{FF2B5EF4-FFF2-40B4-BE49-F238E27FC236}">
                  <a16:creationId xmlns:a16="http://schemas.microsoft.com/office/drawing/2014/main" id="{05B42FF2-500A-4827-866B-79DE75E196A8}"/>
                </a:ext>
              </a:extLst>
            </p:cNvPr>
            <p:cNvSpPr txBox="1"/>
            <p:nvPr/>
          </p:nvSpPr>
          <p:spPr>
            <a:xfrm>
              <a:off x="376719" y="2449776"/>
              <a:ext cx="92617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保育</a:t>
              </a:r>
              <a:endPar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児童施設</a:t>
              </a:r>
            </a:p>
          </p:txBody>
        </p:sp>
        <p:cxnSp>
          <p:nvCxnSpPr>
            <p:cNvPr id="72" name="直線コネクタ 71">
              <a:extLst>
                <a:ext uri="{FF2B5EF4-FFF2-40B4-BE49-F238E27FC236}">
                  <a16:creationId xmlns:a16="http://schemas.microsoft.com/office/drawing/2014/main" id="{EB9BC66C-39DC-46D6-8229-4B26B171B2D6}"/>
                </a:ext>
              </a:extLst>
            </p:cNvPr>
            <p:cNvCxnSpPr>
              <a:cxnSpLocks/>
            </p:cNvCxnSpPr>
            <p:nvPr/>
          </p:nvCxnSpPr>
          <p:spPr>
            <a:xfrm flipV="1">
              <a:off x="1060582" y="2203891"/>
              <a:ext cx="525180" cy="453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56BF9DE-2105-4E06-A762-B6625D3A0FEA}"/>
                </a:ext>
              </a:extLst>
            </p:cNvPr>
            <p:cNvCxnSpPr>
              <a:cxnSpLocks/>
              <a:stCxn id="68" idx="1"/>
            </p:cNvCxnSpPr>
            <p:nvPr/>
          </p:nvCxnSpPr>
          <p:spPr>
            <a:xfrm flipH="1">
              <a:off x="2475904" y="1743226"/>
              <a:ext cx="392088" cy="908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A8B22928-BDA9-4198-AAAD-E646653C914A}"/>
                </a:ext>
              </a:extLst>
            </p:cNvPr>
            <p:cNvCxnSpPr>
              <a:cxnSpLocks/>
              <a:endCxn id="67" idx="1"/>
            </p:cNvCxnSpPr>
            <p:nvPr/>
          </p:nvCxnSpPr>
          <p:spPr>
            <a:xfrm>
              <a:off x="2273798" y="2913225"/>
              <a:ext cx="88160" cy="215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45D41191-797F-4CA1-B8E0-CFF339000876}"/>
                </a:ext>
              </a:extLst>
            </p:cNvPr>
            <p:cNvCxnSpPr>
              <a:cxnSpLocks/>
            </p:cNvCxnSpPr>
            <p:nvPr/>
          </p:nvCxnSpPr>
          <p:spPr>
            <a:xfrm>
              <a:off x="1164922" y="1889502"/>
              <a:ext cx="1161644" cy="41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807F9562-BB46-4E15-8239-A429F5AB063F}"/>
                </a:ext>
              </a:extLst>
            </p:cNvPr>
            <p:cNvSpPr txBox="1"/>
            <p:nvPr/>
          </p:nvSpPr>
          <p:spPr>
            <a:xfrm>
              <a:off x="130191" y="1683302"/>
              <a:ext cx="1435593"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サービス付き</a:t>
              </a:r>
              <a:endPar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endParaRPr>
            </a:p>
            <a:p>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高齢者向け住宅</a:t>
              </a:r>
            </a:p>
          </p:txBody>
        </p:sp>
      </p:grpSp>
      <p:sp>
        <p:nvSpPr>
          <p:cNvPr id="85" name="テキスト ボックス 84">
            <a:extLst>
              <a:ext uri="{FF2B5EF4-FFF2-40B4-BE49-F238E27FC236}">
                <a16:creationId xmlns:a16="http://schemas.microsoft.com/office/drawing/2014/main" id="{FB3B61DF-C6B0-4FF7-B950-EF2B33E828FB}"/>
              </a:ext>
            </a:extLst>
          </p:cNvPr>
          <p:cNvSpPr txBox="1"/>
          <p:nvPr/>
        </p:nvSpPr>
        <p:spPr>
          <a:xfrm>
            <a:off x="1408898" y="1221475"/>
            <a:ext cx="2558048" cy="246221"/>
          </a:xfrm>
          <a:prstGeom prst="rect">
            <a:avLst/>
          </a:prstGeom>
          <a:noFill/>
        </p:spPr>
        <p:txBody>
          <a:bodyPr wrap="square" rtlCol="0">
            <a:spAutoFit/>
          </a:bodyPr>
          <a:lstStyle/>
          <a:p>
            <a:pPr defTabSz="844083">
              <a:defRPr/>
            </a:pPr>
            <a:r>
              <a:rPr lang="ja-JP" altLang="en-US" sz="1000" b="1" dirty="0">
                <a:solidFill>
                  <a:prstClr val="black"/>
                </a:solidFill>
                <a:latin typeface="Meiryo UI" panose="020B0604030504040204" pitchFamily="50" charset="-128"/>
                <a:ea typeface="Meiryo UI" panose="020B0604030504040204" pitchFamily="50" charset="-128"/>
              </a:rPr>
              <a:t>関係者による事業調整を通じた一体的整備</a:t>
            </a:r>
            <a:endParaRPr lang="en-US" altLang="ja-JP" sz="1000" b="1" dirty="0">
              <a:solidFill>
                <a:prstClr val="black"/>
              </a:solidFill>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0D2EA9FF-6E30-4A2E-B7E2-1CB3DFFEA61A}"/>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2608411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1">
            <a:extLst>
              <a:ext uri="{FF2B5EF4-FFF2-40B4-BE49-F238E27FC236}">
                <a16:creationId xmlns:a16="http://schemas.microsoft.com/office/drawing/2014/main" id="{FF9F900B-C97F-43C7-988B-A2F35BE85061}"/>
              </a:ext>
            </a:extLst>
          </p:cNvPr>
          <p:cNvSpPr/>
          <p:nvPr/>
        </p:nvSpPr>
        <p:spPr>
          <a:xfrm>
            <a:off x="128928" y="1202769"/>
            <a:ext cx="8886144" cy="1290127"/>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４</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安心のくらしをつくる</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⑫公的賃貸住宅事業者間連携の取組みの推進</a:t>
            </a:r>
          </a:p>
        </p:txBody>
      </p:sp>
      <p:sp>
        <p:nvSpPr>
          <p:cNvPr id="12" name="角丸四角形 11"/>
          <p:cNvSpPr/>
          <p:nvPr/>
        </p:nvSpPr>
        <p:spPr>
          <a:xfrm>
            <a:off x="128928" y="2852936"/>
            <a:ext cx="8886144" cy="3821647"/>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128928" y="2852936"/>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3">
            <a:extLst>
              <a:ext uri="{FF2B5EF4-FFF2-40B4-BE49-F238E27FC236}">
                <a16:creationId xmlns:a16="http://schemas.microsoft.com/office/drawing/2014/main" id="{A406EFEF-EA98-4F91-AE36-5289E3DB7D3E}"/>
              </a:ext>
            </a:extLst>
          </p:cNvPr>
          <p:cNvSpPr/>
          <p:nvPr/>
        </p:nvSpPr>
        <p:spPr>
          <a:xfrm>
            <a:off x="303457" y="2945409"/>
            <a:ext cx="8776080" cy="3786165"/>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67058" indent="-167058"/>
            <a:endParaRPr lang="en-US" altLang="ja-JP" sz="1292" dirty="0">
              <a:solidFill>
                <a:schemeClr val="tx1"/>
              </a:solidFill>
              <a:latin typeface="Meiryo UI" panose="020B0604030504040204" pitchFamily="50" charset="-128"/>
              <a:ea typeface="Meiryo UI" panose="020B0604030504040204" pitchFamily="50" charset="-128"/>
            </a:endParaRPr>
          </a:p>
          <a:p>
            <a:pPr marL="167058" indent="-167058"/>
            <a:r>
              <a:rPr lang="ja-JP" altLang="en-US" sz="1600" b="1" dirty="0">
                <a:solidFill>
                  <a:schemeClr val="tx1"/>
                </a:solidFill>
                <a:latin typeface="Meiryo UI" panose="020B0604030504040204" pitchFamily="50" charset="-128"/>
                <a:ea typeface="Meiryo UI" panose="020B0604030504040204" pitchFamily="50" charset="-128"/>
              </a:rPr>
              <a:t>○再編・整備の計画検討に合わせた事業連携の調整</a:t>
            </a:r>
            <a:endParaRPr lang="en-US" altLang="ja-JP" sz="1600" b="1" dirty="0">
              <a:solidFill>
                <a:schemeClr val="tx1"/>
              </a:solidFill>
              <a:latin typeface="Meiryo UI" panose="020B0604030504040204" pitchFamily="50" charset="-128"/>
              <a:ea typeface="Meiryo UI" panose="020B0604030504040204" pitchFamily="50" charset="-128"/>
            </a:endParaRPr>
          </a:p>
          <a:p>
            <a:pPr marL="167058" indent="-167058"/>
            <a:endParaRPr lang="en-US" altLang="ja-JP" sz="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lvl="1">
              <a:spcBef>
                <a:spcPts val="554"/>
              </a:spcBef>
            </a:pPr>
            <a:r>
              <a:rPr lang="ja-JP" altLang="en-US" sz="1292"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再編整備を行う公的賃貸住宅が近接して立地する市町</a:t>
            </a:r>
            <a:endParaRPr lang="en-US" altLang="ja-JP" sz="1477"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市営住宅の建替事業を円滑に進めるため、隣接する府営住宅を仮移転先とする等、具体的な連携手法を検討</a:t>
            </a:r>
            <a:endParaRPr lang="en-US" altLang="ja-JP" sz="1400" dirty="0">
              <a:solidFill>
                <a:schemeClr val="tx1"/>
              </a:solidFill>
              <a:latin typeface="Meiryo UI" panose="020B0604030504040204" pitchFamily="50" charset="-128"/>
              <a:ea typeface="Meiryo UI" panose="020B0604030504040204" pitchFamily="50" charset="-128"/>
            </a:endParaRPr>
          </a:p>
          <a:p>
            <a:pPr marL="167058" indent="-167058"/>
            <a:r>
              <a:rPr lang="ja-JP" altLang="en-US"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167058" indent="-167058"/>
            <a:r>
              <a:rPr lang="ja-JP" altLang="en-US" sz="147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建替基本計画を策定する府営住宅のある市町</a:t>
            </a:r>
            <a:endParaRPr lang="en-US" altLang="ja-JP" sz="1292"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活用地の位置や活用方法について、計画段階から市町と協議し、協議内容に沿った建替計画を検討</a:t>
            </a:r>
            <a:endParaRPr lang="en-US" altLang="ja-JP" sz="1400" dirty="0">
              <a:solidFill>
                <a:schemeClr val="tx1"/>
              </a:solidFill>
              <a:latin typeface="Meiryo UI" panose="020B0604030504040204" pitchFamily="50" charset="-128"/>
              <a:ea typeface="Meiryo UI" panose="020B0604030504040204" pitchFamily="50" charset="-128"/>
            </a:endParaRPr>
          </a:p>
          <a:p>
            <a:pPr marL="0" lvl="1">
              <a:spcBef>
                <a:spcPts val="554"/>
              </a:spcBef>
            </a:pPr>
            <a:endParaRPr lang="en-US" altLang="ja-JP" sz="100"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600" dirty="0">
                <a:solidFill>
                  <a:schemeClr val="tx1"/>
                </a:solidFill>
                <a:latin typeface="Meiryo UI" panose="020B0604030504040204" pitchFamily="50" charset="-128"/>
                <a:ea typeface="Meiryo UI" panose="020B0604030504040204" pitchFamily="50" charset="-128"/>
              </a:rPr>
              <a:t>〇</a:t>
            </a:r>
            <a:r>
              <a:rPr lang="ja-JP" altLang="en-US" sz="1600" b="1" dirty="0">
                <a:solidFill>
                  <a:schemeClr val="tx1"/>
                </a:solidFill>
                <a:latin typeface="Meiryo UI" panose="020B0604030504040204" pitchFamily="50" charset="-128"/>
                <a:ea typeface="Meiryo UI" panose="020B0604030504040204" pitchFamily="50" charset="-128"/>
              </a:rPr>
              <a:t>テーマを設定して地域再生連携協議会の合同開催</a:t>
            </a:r>
            <a:endParaRPr lang="en-US" altLang="ja-JP" sz="1600" b="1"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477" spc="-37" dirty="0">
                <a:solidFill>
                  <a:schemeClr val="tx1"/>
                </a:solidFill>
                <a:latin typeface="Meiryo UI" panose="020B0604030504040204" pitchFamily="50" charset="-128"/>
                <a:ea typeface="Meiryo UI" panose="020B0604030504040204" pitchFamily="50" charset="-128"/>
              </a:rPr>
              <a:t>　　</a:t>
            </a:r>
            <a:r>
              <a:rPr lang="ja-JP" altLang="en-US" sz="1400" spc="-37" dirty="0">
                <a:solidFill>
                  <a:schemeClr val="tx1"/>
                </a:solidFill>
                <a:latin typeface="Meiryo UI" panose="020B0604030504040204" pitchFamily="50" charset="-128"/>
                <a:ea typeface="Meiryo UI" panose="020B0604030504040204" pitchFamily="50" charset="-128"/>
              </a:rPr>
              <a:t>共通の課題を有する市町が集まり、テーマに合わせて、地域再生連携協議会を合同開催</a:t>
            </a:r>
            <a:endParaRPr lang="en-US" altLang="ja-JP" sz="1477" spc="-37"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公的賃貸住宅の将来戸数の検討</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　　地域ごとの住宅確保用配慮者世帯数、公的賃貸住宅の将来戸数を検討</a:t>
            </a: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市町営住宅の用途廃止に伴う施策展開の方向性の検討</a:t>
            </a:r>
            <a:endParaRPr lang="en-US" altLang="ja-JP" sz="140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市営住宅の管理終了を予定している市町での課題整理や施策展開の方向性を検討</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14" name="角丸四角形 3">
            <a:extLst>
              <a:ext uri="{FF2B5EF4-FFF2-40B4-BE49-F238E27FC236}">
                <a16:creationId xmlns:a16="http://schemas.microsoft.com/office/drawing/2014/main" id="{8E18EF97-49EE-4C96-AB5F-35D65BE054BA}"/>
              </a:ext>
            </a:extLst>
          </p:cNvPr>
          <p:cNvSpPr/>
          <p:nvPr/>
        </p:nvSpPr>
        <p:spPr>
          <a:xfrm>
            <a:off x="200858" y="1492386"/>
            <a:ext cx="2714957" cy="95410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a:t>
            </a:r>
            <a:r>
              <a:rPr lang="ja-JP" altLang="en-US" sz="1200" b="1" u="sng" dirty="0">
                <a:solidFill>
                  <a:schemeClr val="tx1"/>
                </a:solidFill>
                <a:latin typeface="Meiryo UI" panose="020B0604030504040204" pitchFamily="50" charset="-128"/>
                <a:ea typeface="Meiryo UI" panose="020B0604030504040204" pitchFamily="50" charset="-128"/>
              </a:rPr>
              <a:t>３年度　　</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〇複数の事業主体の公的賃貸住宅がある、</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全</a:t>
            </a:r>
            <a:r>
              <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36</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市町で</a:t>
            </a:r>
            <a:r>
              <a:rPr lang="ja-JP" altLang="en-US"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地域再生連携協議会を設置</a:t>
            </a:r>
            <a:endParaRPr lang="en-US" altLang="ja-JP"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〇</a:t>
            </a:r>
            <a:r>
              <a:rPr lang="ja-JP" altLang="en-US" sz="11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全３６市町で第１回協議会を開催</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し、</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2875" indent="-142875"/>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情報や認識を共有</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二等辺三角形 14">
            <a:extLst>
              <a:ext uri="{FF2B5EF4-FFF2-40B4-BE49-F238E27FC236}">
                <a16:creationId xmlns:a16="http://schemas.microsoft.com/office/drawing/2014/main" id="{87C2ED07-64C0-4198-85C1-16B9997E7969}"/>
              </a:ext>
            </a:extLst>
          </p:cNvPr>
          <p:cNvSpPr/>
          <p:nvPr/>
        </p:nvSpPr>
        <p:spPr>
          <a:xfrm rot="10800000">
            <a:off x="2132874" y="2538966"/>
            <a:ext cx="4502383" cy="293596"/>
          </a:xfrm>
          <a:prstGeom prst="triangle">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92"/>
          </a:p>
        </p:txBody>
      </p:sp>
      <p:sp>
        <p:nvSpPr>
          <p:cNvPr id="16" name="角丸四角形 3">
            <a:extLst>
              <a:ext uri="{FF2B5EF4-FFF2-40B4-BE49-F238E27FC236}">
                <a16:creationId xmlns:a16="http://schemas.microsoft.com/office/drawing/2014/main" id="{D2D65DCB-7D92-42EF-95E6-805B99C59DC6}"/>
              </a:ext>
            </a:extLst>
          </p:cNvPr>
          <p:cNvSpPr/>
          <p:nvPr/>
        </p:nvSpPr>
        <p:spPr>
          <a:xfrm>
            <a:off x="2974876" y="1498061"/>
            <a:ext cx="2951141" cy="954107"/>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R4</a:t>
            </a:r>
            <a:r>
              <a:rPr lang="ja-JP" altLang="en-US" sz="1200" b="1" u="sng" dirty="0">
                <a:solidFill>
                  <a:schemeClr val="tx1"/>
                </a:solidFill>
                <a:latin typeface="Meiryo UI" panose="020B0604030504040204" pitchFamily="50" charset="-128"/>
                <a:ea typeface="Meiryo UI" panose="020B0604030504040204" pitchFamily="50" charset="-128"/>
              </a:rPr>
              <a:t>年度</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67058" indent="-167058"/>
            <a:r>
              <a:rPr lang="ja-JP" altLang="en-US" sz="1100" dirty="0">
                <a:solidFill>
                  <a:schemeClr val="tx1"/>
                </a:solidFill>
                <a:latin typeface="Meiryo UI" panose="020B0604030504040204" pitchFamily="50" charset="-128"/>
                <a:ea typeface="Meiryo UI" panose="020B0604030504040204" pitchFamily="50" charset="-128"/>
              </a:rPr>
              <a:t>○再編・整備を行う公的賃貸住宅が近接して立地する市町において</a:t>
            </a:r>
            <a:r>
              <a:rPr lang="ja-JP" altLang="en-US" sz="1100" b="1" dirty="0">
                <a:solidFill>
                  <a:schemeClr val="tx1"/>
                </a:solidFill>
                <a:latin typeface="Meiryo UI" panose="020B0604030504040204" pitchFamily="50" charset="-128"/>
                <a:ea typeface="Meiryo UI" panose="020B0604030504040204" pitchFamily="50" charset="-128"/>
              </a:rPr>
              <a:t>具体的な事業連携を検討</a:t>
            </a:r>
            <a:endParaRPr lang="en-US" altLang="ja-JP" sz="1100" b="1" dirty="0">
              <a:solidFill>
                <a:schemeClr val="tx1"/>
              </a:solidFill>
              <a:latin typeface="Meiryo UI" panose="020B0604030504040204" pitchFamily="50" charset="-128"/>
              <a:ea typeface="Meiryo UI" panose="020B0604030504040204" pitchFamily="50" charset="-128"/>
            </a:endParaRPr>
          </a:p>
          <a:p>
            <a:pPr marL="167058" indent="-167058"/>
            <a:r>
              <a:rPr lang="ja-JP" altLang="en-US" sz="1100" dirty="0">
                <a:solidFill>
                  <a:schemeClr val="tx1"/>
                </a:solidFill>
                <a:latin typeface="Meiryo UI" panose="020B0604030504040204" pitchFamily="50" charset="-128"/>
                <a:ea typeface="Meiryo UI" panose="020B0604030504040204" pitchFamily="50" charset="-128"/>
              </a:rPr>
              <a:t>○戸数の適正化に向け、市町営住宅長寿命化計画を改定する市町において</a:t>
            </a:r>
            <a:r>
              <a:rPr lang="ja-JP" altLang="en-US" sz="1100" b="1" dirty="0">
                <a:solidFill>
                  <a:schemeClr val="tx1"/>
                </a:solidFill>
                <a:latin typeface="Meiryo UI" panose="020B0604030504040204" pitchFamily="50" charset="-128"/>
                <a:ea typeface="Meiryo UI" panose="020B0604030504040204" pitchFamily="50" charset="-128"/>
              </a:rPr>
              <a:t>将来戸数を検討</a:t>
            </a:r>
            <a:endParaRPr lang="en-US" altLang="ja-JP" sz="1100"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0DC17A54-84CD-4749-A849-79821DD0279C}"/>
              </a:ext>
            </a:extLst>
          </p:cNvPr>
          <p:cNvSpPr/>
          <p:nvPr/>
        </p:nvSpPr>
        <p:spPr>
          <a:xfrm>
            <a:off x="-128928" y="1191969"/>
            <a:ext cx="9144000" cy="30765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（これまでの取組）</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角丸四角形 3">
            <a:extLst>
              <a:ext uri="{FF2B5EF4-FFF2-40B4-BE49-F238E27FC236}">
                <a16:creationId xmlns:a16="http://schemas.microsoft.com/office/drawing/2014/main" id="{CE00549A-AD11-4C08-AE9D-3D59486AFED6}"/>
              </a:ext>
            </a:extLst>
          </p:cNvPr>
          <p:cNvSpPr/>
          <p:nvPr/>
        </p:nvSpPr>
        <p:spPr>
          <a:xfrm>
            <a:off x="5958439" y="1491167"/>
            <a:ext cx="2998445" cy="955326"/>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ja-JP" sz="1200" b="1" u="sng" dirty="0">
                <a:solidFill>
                  <a:schemeClr val="tx1"/>
                </a:solidFill>
                <a:latin typeface="Meiryo UI" panose="020B0604030504040204" pitchFamily="50" charset="-128"/>
                <a:ea typeface="Meiryo UI" panose="020B0604030504040204" pitchFamily="50" charset="-128"/>
              </a:rPr>
              <a:t>R</a:t>
            </a:r>
            <a:r>
              <a:rPr lang="ja-JP" altLang="en-US" sz="1200" b="1" u="sng" dirty="0">
                <a:solidFill>
                  <a:schemeClr val="tx1"/>
                </a:solidFill>
                <a:latin typeface="Meiryo UI" panose="020B0604030504040204" pitchFamily="50" charset="-128"/>
                <a:ea typeface="Meiryo UI" panose="020B0604030504040204" pitchFamily="50" charset="-128"/>
              </a:rPr>
              <a:t>５年度</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50813" indent="-150813"/>
            <a:r>
              <a:rPr lang="ja-JP" altLang="en-US" sz="1100" dirty="0">
                <a:solidFill>
                  <a:schemeClr val="tx1"/>
                </a:solidFill>
                <a:latin typeface="Meiryo UI" panose="020B0604030504040204" pitchFamily="50" charset="-128"/>
                <a:ea typeface="Meiryo UI" panose="020B0604030504040204" pitchFamily="50" charset="-128"/>
              </a:rPr>
              <a:t>○Ｒ４年度検討着手した市町は、検討を継続しつつ</a:t>
            </a:r>
            <a:r>
              <a:rPr lang="ja-JP" altLang="en-US" sz="1100" b="1" dirty="0">
                <a:solidFill>
                  <a:schemeClr val="tx1"/>
                </a:solidFill>
                <a:latin typeface="Meiryo UI" panose="020B0604030504040204" pitchFamily="50" charset="-128"/>
                <a:ea typeface="Meiryo UI" panose="020B0604030504040204" pitchFamily="50" charset="-128"/>
              </a:rPr>
              <a:t>検討すべき地区を順次選定し、連携を検討</a:t>
            </a:r>
            <a:endParaRPr lang="en-US" altLang="ja-JP" sz="1100" b="1" dirty="0">
              <a:solidFill>
                <a:schemeClr val="tx1"/>
              </a:solidFill>
              <a:latin typeface="Meiryo UI" panose="020B0604030504040204" pitchFamily="50" charset="-128"/>
              <a:ea typeface="Meiryo UI" panose="020B0604030504040204" pitchFamily="50" charset="-128"/>
            </a:endParaRPr>
          </a:p>
          <a:p>
            <a:pPr marL="158750" indent="-158750"/>
            <a:r>
              <a:rPr lang="ja-JP" altLang="en-US" sz="1100" dirty="0">
                <a:solidFill>
                  <a:schemeClr val="tx1"/>
                </a:solidFill>
                <a:latin typeface="Meiryo UI" panose="020B0604030504040204" pitchFamily="50" charset="-128"/>
                <a:ea typeface="Meiryo UI" panose="020B0604030504040204" pitchFamily="50" charset="-128"/>
              </a:rPr>
              <a:t>○共通の課題を有する市町が集まり、</a:t>
            </a:r>
            <a:r>
              <a:rPr lang="ja-JP" altLang="en-US" sz="1100" b="1" dirty="0">
                <a:solidFill>
                  <a:schemeClr val="tx1"/>
                </a:solidFill>
                <a:latin typeface="Meiryo UI" panose="020B0604030504040204" pitchFamily="50" charset="-128"/>
                <a:ea typeface="Meiryo UI" panose="020B0604030504040204" pitchFamily="50" charset="-128"/>
              </a:rPr>
              <a:t>テーマに合わせて、地域再生連携協議会を合同開催　　　　　　　　　</a:t>
            </a:r>
            <a:r>
              <a:rPr lang="ja-JP" altLang="en-US" sz="1108"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1108"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F157A4D-1743-4587-A1B1-B207C5F9C0EC}"/>
              </a:ext>
            </a:extLst>
          </p:cNvPr>
          <p:cNvSpPr txBox="1"/>
          <p:nvPr/>
        </p:nvSpPr>
        <p:spPr>
          <a:xfrm>
            <a:off x="6120000" y="360000"/>
            <a:ext cx="2880000" cy="360000"/>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居住企画課</a:t>
            </a:r>
          </a:p>
        </p:txBody>
      </p:sp>
    </p:spTree>
    <p:extLst>
      <p:ext uri="{BB962C8B-B14F-4D97-AF65-F5344CB8AC3E}">
        <p14:creationId xmlns:p14="http://schemas.microsoft.com/office/powerpoint/2010/main" val="52957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3048218"/>
            <a:ext cx="9144000" cy="60615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585" b="1" i="0" u="none" strike="noStrike" kern="1200" cap="none" spc="-5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１．くらしの質を高める</a:t>
            </a:r>
            <a:endParaRPr kumimoji="1" lang="en-US" altLang="ja-JP" sz="2585" b="1" i="0" u="none" strike="noStrike" kern="1200" cap="none" spc="-5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255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28339"/>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①大阪スマートシティ戦略 </a:t>
            </a:r>
            <a:r>
              <a:rPr kumimoji="1" lang="en-US" altLang="ja-JP"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ver</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の策定（</a:t>
            </a:r>
            <a:r>
              <a:rPr kumimoji="1" lang="en-US" altLang="ja-JP"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R4.3</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正方形/長方形 9"/>
          <p:cNvSpPr/>
          <p:nvPr/>
        </p:nvSpPr>
        <p:spPr>
          <a:xfrm>
            <a:off x="481420" y="2323205"/>
            <a:ext cx="3085076" cy="967870"/>
          </a:xfrm>
          <a:prstGeom prst="rect">
            <a:avLst/>
          </a:prstGeom>
          <a:solidFill>
            <a:schemeClr val="accent5">
              <a:lumMod val="20000"/>
              <a:lumOff val="80000"/>
            </a:scheme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戦略</a:t>
            </a:r>
            <a:r>
              <a:rPr kumimoji="0" lang="en-US" altLang="ja-JP" sz="1477" b="0" i="0" u="sng" strike="noStrike" kern="0" cap="none" spc="0" normalizeH="0" baseline="0" noProof="0" dirty="0">
                <a:ln>
                  <a:noFill/>
                </a:ln>
                <a:solidFill>
                  <a:prstClr val="black"/>
                </a:solidFill>
                <a:effectLst/>
                <a:uLnTx/>
                <a:uFillTx/>
                <a:latin typeface="Meiryo UI"/>
                <a:ea typeface="Meiryo UI"/>
                <a:cs typeface="+mn-cs"/>
              </a:rPr>
              <a:t>Ver.1.0</a:t>
            </a: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の理念</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住民の生活の質（</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）の向上</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社会実装のための取組を蓄積</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公民連携による民間との協業が大前提</a:t>
            </a:r>
          </a:p>
        </p:txBody>
      </p:sp>
      <p:sp>
        <p:nvSpPr>
          <p:cNvPr id="17" name="正方形/長方形 16"/>
          <p:cNvSpPr/>
          <p:nvPr/>
        </p:nvSpPr>
        <p:spPr>
          <a:xfrm>
            <a:off x="5721006" y="2287556"/>
            <a:ext cx="3097549" cy="967870"/>
          </a:xfrm>
          <a:prstGeom prst="rect">
            <a:avLst/>
          </a:prstGeom>
          <a:solidFill>
            <a:srgbClr val="FFC000"/>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戦略</a:t>
            </a:r>
            <a:r>
              <a:rPr kumimoji="1" lang="en-US" altLang="ja-JP"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ver.2.0</a:t>
            </a:r>
            <a:r>
              <a:rPr kumimoji="1" lang="ja-JP" altLang="en-US"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新たに追加する理念</a:t>
            </a:r>
            <a:endParaRPr kumimoji="1" lang="en-US" altLang="ja-JP" sz="1477"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デジタル化による都市免疫力の強化</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国のデジタル政策を先導する取組</a:t>
            </a:r>
            <a:endParaRPr kumimoji="1" lang="en-US" altLang="ja-JP" sz="1292"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公民共同エコシステムの構築</a:t>
            </a:r>
          </a:p>
        </p:txBody>
      </p:sp>
      <p:sp>
        <p:nvSpPr>
          <p:cNvPr id="29" name="テキスト ボックス 28">
            <a:extLst>
              <a:ext uri="{FF2B5EF4-FFF2-40B4-BE49-F238E27FC236}">
                <a16:creationId xmlns:a16="http://schemas.microsoft.com/office/drawing/2014/main" id="{7792B484-22D9-467A-B51C-FF119CACADE5}"/>
              </a:ext>
            </a:extLst>
          </p:cNvPr>
          <p:cNvSpPr txBox="1"/>
          <p:nvPr/>
        </p:nvSpPr>
        <p:spPr>
          <a:xfrm>
            <a:off x="242060" y="3692120"/>
            <a:ext cx="6346309" cy="1086836"/>
          </a:xfrm>
          <a:prstGeom prst="rect">
            <a:avLst/>
          </a:prstGeom>
          <a:noFill/>
        </p:spPr>
        <p:txBody>
          <a:bodyPr wrap="square" rtlCol="0">
            <a:spAutoFit/>
          </a:bodyPr>
          <a:lstStyle/>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・大阪府</a:t>
            </a:r>
            <a:endParaRPr kumimoji="1" lang="en-US" altLang="ja-JP" sz="1477"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パートナーズフォーラムやデータ連携基盤などの</a:t>
            </a:r>
            <a:r>
              <a:rPr kumimoji="1" lang="ja-JP" altLang="en-US" sz="1477" b="1" i="0" u="sng" strike="noStrike" kern="1200" cap="none" spc="-65" normalizeH="0" baseline="0" noProof="0" dirty="0">
                <a:ln>
                  <a:noFill/>
                </a:ln>
                <a:solidFill>
                  <a:srgbClr val="FF0000"/>
                </a:solidFill>
                <a:effectLst/>
                <a:uLnTx/>
                <a:uFillTx/>
                <a:latin typeface="Meiryo UI"/>
                <a:ea typeface="Meiryo UI"/>
                <a:cs typeface="+mn-cs"/>
              </a:rPr>
              <a:t>インフラ構築と市町村</a:t>
            </a:r>
            <a:r>
              <a:rPr kumimoji="1" lang="en-US" altLang="ja-JP" sz="1477" b="1" i="0" u="sng" strike="noStrike" kern="1200" cap="none" spc="-65" normalizeH="0" baseline="0" noProof="0" dirty="0">
                <a:ln>
                  <a:noFill/>
                </a:ln>
                <a:solidFill>
                  <a:srgbClr val="FF0000"/>
                </a:solidFill>
                <a:effectLst/>
                <a:uLnTx/>
                <a:uFillTx/>
                <a:latin typeface="Meiryo UI"/>
                <a:ea typeface="Meiryo UI"/>
                <a:cs typeface="+mn-cs"/>
              </a:rPr>
              <a:t>DX</a:t>
            </a:r>
            <a:r>
              <a:rPr kumimoji="1" lang="ja-JP" altLang="en-US" sz="1477" b="1" i="0" u="sng" strike="noStrike" kern="1200" cap="none" spc="-65" normalizeH="0" baseline="0" noProof="0" dirty="0">
                <a:ln>
                  <a:noFill/>
                </a:ln>
                <a:solidFill>
                  <a:srgbClr val="FF0000"/>
                </a:solidFill>
                <a:effectLst/>
                <a:uLnTx/>
                <a:uFillTx/>
                <a:latin typeface="Meiryo UI"/>
                <a:ea typeface="Meiryo UI"/>
                <a:cs typeface="+mn-cs"/>
              </a:rPr>
              <a:t>支援</a:t>
            </a:r>
            <a:r>
              <a:rPr kumimoji="1" lang="ja-JP" altLang="en-US" sz="1477" b="0" i="0" u="none" strike="noStrike" kern="1200" cap="none" spc="-65" normalizeH="0" baseline="0" noProof="0" dirty="0">
                <a:ln>
                  <a:noFill/>
                </a:ln>
                <a:solidFill>
                  <a:prstClr val="black"/>
                </a:solidFill>
                <a:effectLst/>
                <a:uLnTx/>
                <a:uFillTx/>
                <a:latin typeface="Meiryo UI"/>
                <a:ea typeface="Meiryo UI"/>
                <a:cs typeface="+mn-cs"/>
              </a:rPr>
              <a:t>など</a:t>
            </a:r>
            <a:endParaRPr kumimoji="1" lang="en-US" altLang="ja-JP" sz="1477" b="0" i="0" u="none" strike="noStrike" kern="1200" cap="none" spc="-65"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endParaRPr kumimoji="1" lang="en-US" altLang="ja-JP" sz="554"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・大阪市</a:t>
            </a:r>
            <a:endParaRPr kumimoji="1" lang="en-US" altLang="ja-JP" sz="1477" b="0" i="0" u="none" strike="noStrike" kern="1200" cap="none" spc="0" normalizeH="0" baseline="0" noProof="0" dirty="0">
              <a:ln>
                <a:noFill/>
              </a:ln>
              <a:solidFill>
                <a:prstClr val="black"/>
              </a:solidFill>
              <a:effectLst/>
              <a:uLnTx/>
              <a:uFillTx/>
              <a:latin typeface="Meiryo UI"/>
              <a:ea typeface="Meiryo UI"/>
              <a:cs typeface="+mn-cs"/>
            </a:endParaRPr>
          </a:p>
          <a:p>
            <a:pPr marL="104045" marR="0" lvl="0" indent="-104045" algn="l" defTabSz="42204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a:ea typeface="Meiryo UI"/>
                <a:cs typeface="+mn-cs"/>
              </a:rPr>
              <a:t>　　大阪府と連携した先導役として、府内市町村の</a:t>
            </a:r>
            <a:r>
              <a:rPr kumimoji="1" lang="ja-JP" altLang="en-US" sz="1477" b="1" i="0" u="sng" strike="noStrike" kern="1200" cap="none" spc="0" normalizeH="0" baseline="0" noProof="0" dirty="0">
                <a:ln>
                  <a:noFill/>
                </a:ln>
                <a:solidFill>
                  <a:srgbClr val="FF0000"/>
                </a:solidFill>
                <a:effectLst/>
                <a:uLnTx/>
                <a:uFillTx/>
                <a:latin typeface="Meiryo UI"/>
                <a:ea typeface="Meiryo UI"/>
                <a:cs typeface="+mn-cs"/>
              </a:rPr>
              <a:t>行政</a:t>
            </a:r>
            <a:r>
              <a:rPr kumimoji="1" lang="en-US" altLang="ja-JP" sz="1477" b="1" i="0" u="sng" strike="noStrike" kern="1200" cap="none" spc="0" normalizeH="0" baseline="0" noProof="0" dirty="0">
                <a:ln>
                  <a:noFill/>
                </a:ln>
                <a:solidFill>
                  <a:srgbClr val="FF0000"/>
                </a:solidFill>
                <a:effectLst/>
                <a:uLnTx/>
                <a:uFillTx/>
                <a:latin typeface="Meiryo UI"/>
                <a:ea typeface="Meiryo UI"/>
                <a:cs typeface="+mn-cs"/>
              </a:rPr>
              <a:t>DX</a:t>
            </a:r>
            <a:r>
              <a:rPr kumimoji="1" lang="ja-JP" altLang="en-US" sz="1477" b="1" i="0" u="sng" strike="noStrike" kern="1200" cap="none" spc="0" normalizeH="0" baseline="0" noProof="0" dirty="0">
                <a:ln>
                  <a:noFill/>
                </a:ln>
                <a:solidFill>
                  <a:srgbClr val="FF0000"/>
                </a:solidFill>
                <a:effectLst/>
                <a:uLnTx/>
                <a:uFillTx/>
                <a:latin typeface="Meiryo UI"/>
                <a:ea typeface="Meiryo UI"/>
                <a:cs typeface="+mn-cs"/>
              </a:rPr>
              <a:t>推進をリード</a:t>
            </a:r>
          </a:p>
        </p:txBody>
      </p:sp>
      <p:pic>
        <p:nvPicPr>
          <p:cNvPr id="30" name="図 29">
            <a:extLst>
              <a:ext uri="{FF2B5EF4-FFF2-40B4-BE49-F238E27FC236}">
                <a16:creationId xmlns:a16="http://schemas.microsoft.com/office/drawing/2014/main" id="{ADC7E161-32E2-44CA-9FE4-AD41AE876827}"/>
              </a:ext>
            </a:extLst>
          </p:cNvPr>
          <p:cNvPicPr>
            <a:picLocks noChangeAspect="1"/>
          </p:cNvPicPr>
          <p:nvPr/>
        </p:nvPicPr>
        <p:blipFill>
          <a:blip r:embed="rId3"/>
          <a:stretch>
            <a:fillRect/>
          </a:stretch>
        </p:blipFill>
        <p:spPr>
          <a:xfrm>
            <a:off x="6280811" y="3353520"/>
            <a:ext cx="2671246" cy="3249139"/>
          </a:xfrm>
          <a:prstGeom prst="rect">
            <a:avLst/>
          </a:prstGeom>
        </p:spPr>
      </p:pic>
      <p:sp>
        <p:nvSpPr>
          <p:cNvPr id="13" name="タイトル 4">
            <a:extLst>
              <a:ext uri="{FF2B5EF4-FFF2-40B4-BE49-F238E27FC236}">
                <a16:creationId xmlns:a16="http://schemas.microsoft.com/office/drawing/2014/main" id="{80173FE1-F176-430D-A627-95229503C881}"/>
              </a:ext>
            </a:extLst>
          </p:cNvPr>
          <p:cNvSpPr txBox="1">
            <a:spLocks/>
          </p:cNvSpPr>
          <p:nvPr/>
        </p:nvSpPr>
        <p:spPr>
          <a:xfrm>
            <a:off x="162897" y="3366075"/>
            <a:ext cx="5424734"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j-cs"/>
              </a:rPr>
              <a:t>○基本理念を踏まえた大阪府、大阪市の</a:t>
            </a:r>
            <a:r>
              <a:rPr kumimoji="1" lang="ja-JP" altLang="en-US" sz="1662" b="1" i="0" u="none" strike="noStrike" kern="1200" cap="none" spc="-138" normalizeH="0" baseline="0" noProof="0" dirty="0">
                <a:ln>
                  <a:noFill/>
                </a:ln>
                <a:solidFill>
                  <a:prstClr val="black"/>
                </a:solidFill>
                <a:effectLst/>
                <a:uLnTx/>
                <a:uFillTx/>
                <a:latin typeface="Meiryo UI"/>
                <a:ea typeface="Meiryo UI"/>
                <a:cs typeface="+mj-cs"/>
              </a:rPr>
              <a:t>役割</a:t>
            </a:r>
            <a:endParaRPr kumimoji="1" lang="ja-JP" altLang="en-US" sz="1662" b="1" i="0" u="none" strike="noStrike" kern="1200" cap="none" spc="0" normalizeH="0" baseline="0" noProof="0" dirty="0">
              <a:ln>
                <a:noFill/>
              </a:ln>
              <a:solidFill>
                <a:prstClr val="black"/>
              </a:solidFill>
              <a:effectLst/>
              <a:uLnTx/>
              <a:uFillTx/>
              <a:latin typeface="Meiryo UI"/>
              <a:ea typeface="Meiryo UI"/>
              <a:cs typeface="+mj-cs"/>
            </a:endParaRPr>
          </a:p>
        </p:txBody>
      </p:sp>
      <p:sp>
        <p:nvSpPr>
          <p:cNvPr id="15" name="タイトル 4">
            <a:extLst>
              <a:ext uri="{FF2B5EF4-FFF2-40B4-BE49-F238E27FC236}">
                <a16:creationId xmlns:a16="http://schemas.microsoft.com/office/drawing/2014/main" id="{5117EFBA-7DB1-47DC-B3C5-621A4792C5CB}"/>
              </a:ext>
            </a:extLst>
          </p:cNvPr>
          <p:cNvSpPr txBox="1">
            <a:spLocks/>
          </p:cNvSpPr>
          <p:nvPr/>
        </p:nvSpPr>
        <p:spPr>
          <a:xfrm>
            <a:off x="164145" y="1976231"/>
            <a:ext cx="2898851"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j-cs"/>
              </a:rPr>
              <a:t>○基本理念</a:t>
            </a:r>
          </a:p>
        </p:txBody>
      </p:sp>
      <p:sp>
        <p:nvSpPr>
          <p:cNvPr id="25" name="二等辺三角形 24">
            <a:extLst>
              <a:ext uri="{FF2B5EF4-FFF2-40B4-BE49-F238E27FC236}">
                <a16:creationId xmlns:a16="http://schemas.microsoft.com/office/drawing/2014/main" id="{6759D8A5-3602-48AC-ADF1-E06C827E22F1}"/>
              </a:ext>
            </a:extLst>
          </p:cNvPr>
          <p:cNvSpPr/>
          <p:nvPr/>
        </p:nvSpPr>
        <p:spPr>
          <a:xfrm flipV="1">
            <a:off x="3948789" y="2319151"/>
            <a:ext cx="1559507" cy="590025"/>
          </a:xfrm>
          <a:prstGeom prst="triangle">
            <a:avLst/>
          </a:prstGeom>
          <a:gradFill flip="none" rotWithShape="1">
            <a:gsLst>
              <a:gs pos="0">
                <a:schemeClr val="accent6">
                  <a:lumMod val="0"/>
                  <a:lumOff val="100000"/>
                </a:schemeClr>
              </a:gs>
              <a:gs pos="32000">
                <a:schemeClr val="accent6">
                  <a:lumMod val="0"/>
                  <a:lumOff val="100000"/>
                </a:schemeClr>
              </a:gs>
              <a:gs pos="72000">
                <a:schemeClr val="accent6">
                  <a:lumMod val="40000"/>
                  <a:lumOff val="6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92CEF881-9C5F-42A1-9ACF-9403B48A6461}"/>
              </a:ext>
            </a:extLst>
          </p:cNvPr>
          <p:cNvSpPr txBox="1"/>
          <p:nvPr/>
        </p:nvSpPr>
        <p:spPr>
          <a:xfrm>
            <a:off x="3577815" y="2048739"/>
            <a:ext cx="2304597" cy="829907"/>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社会を取り巻く環境の変化</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1108"/>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➧新型コロナウイルスへの対応</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➧国によるデジタル改革の推進</a:t>
            </a:r>
          </a:p>
        </p:txBody>
      </p:sp>
      <p:sp>
        <p:nvSpPr>
          <p:cNvPr id="34" name="正方形/長方形 33">
            <a:extLst>
              <a:ext uri="{FF2B5EF4-FFF2-40B4-BE49-F238E27FC236}">
                <a16:creationId xmlns:a16="http://schemas.microsoft.com/office/drawing/2014/main" id="{96391685-69DE-4873-9CDD-95757ACDC667}"/>
              </a:ext>
            </a:extLst>
          </p:cNvPr>
          <p:cNvSpPr/>
          <p:nvPr/>
        </p:nvSpPr>
        <p:spPr>
          <a:xfrm>
            <a:off x="481420" y="4810878"/>
            <a:ext cx="4494613" cy="1507890"/>
          </a:xfrm>
          <a:prstGeom prst="rect">
            <a:avLst/>
          </a:prstGeom>
          <a:solidFill>
            <a:srgbClr val="92D050">
              <a:alpha val="42000"/>
            </a:srgb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スマートシティ展開エリア例</a:t>
            </a:r>
            <a:r>
              <a:rPr kumimoji="0" lang="ja-JP" altLang="en-US" sz="1015" b="0" i="0" u="none" strike="noStrike" kern="0" cap="none" spc="0" normalizeH="0" baseline="0" noProof="0" dirty="0">
                <a:ln>
                  <a:noFill/>
                </a:ln>
                <a:solidFill>
                  <a:prstClr val="black"/>
                </a:solidFill>
                <a:effectLst/>
                <a:uLnTx/>
                <a:uFillTx/>
                <a:latin typeface="Meiryo UI"/>
                <a:ea typeface="Meiryo UI"/>
                <a:cs typeface="+mn-cs"/>
              </a:rPr>
              <a:t>（ニュータウン関連）</a:t>
            </a:r>
            <a:endParaRPr kumimoji="1" lang="en-US" altLang="ja-JP" sz="101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泉北ニュータウン　</a:t>
            </a:r>
            <a:r>
              <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チャレンジフィールド</a:t>
            </a:r>
          </a:p>
          <a:p>
            <a:pPr marL="87925" marR="0" lvl="0" indent="0" algn="l" defTabSz="732411"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河内長野市南花台</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925" marR="0" lvl="0" indent="0" algn="l" defTabSz="732411" rtl="0" eaLnBrk="1" fontAlgn="auto" latinLnBrk="0" hangingPunct="1">
              <a:lnSpc>
                <a:spcPct val="100000"/>
              </a:lnSpc>
              <a:spcBef>
                <a:spcPts val="0"/>
              </a:spcBef>
              <a:spcAft>
                <a:spcPts val="0"/>
              </a:spcAft>
              <a:buClrTx/>
              <a:buSzTx/>
              <a:buFontTx/>
              <a:buNone/>
              <a:tabLst/>
              <a:defRPr/>
            </a:pP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852351D-7334-4D3E-9EA1-23C282C40E43}"/>
              </a:ext>
            </a:extLst>
          </p:cNvPr>
          <p:cNvSpPr/>
          <p:nvPr/>
        </p:nvSpPr>
        <p:spPr>
          <a:xfrm>
            <a:off x="692595" y="5654671"/>
            <a:ext cx="4072261" cy="598667"/>
          </a:xfrm>
          <a:prstGeom prst="rect">
            <a:avLst/>
          </a:prstGeom>
          <a:ln w="9525"/>
        </p:spPr>
        <p:style>
          <a:lnRef idx="2">
            <a:schemeClr val="accent3"/>
          </a:lnRef>
          <a:fillRef idx="1">
            <a:schemeClr val="lt1"/>
          </a:fillRef>
          <a:effectRef idx="0">
            <a:schemeClr val="accent3"/>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00000"/>
              </a:lnSpc>
              <a:spcBef>
                <a:spcPts val="0"/>
              </a:spcBef>
              <a:spcAft>
                <a:spcPts val="0"/>
              </a:spcAft>
              <a:buClrTx/>
              <a:buSzTx/>
              <a:buFontTx/>
              <a:buNone/>
              <a:tabLst/>
              <a:defRPr/>
            </a:pPr>
            <a:r>
              <a:rPr kumimoji="0" lang="ja-JP" altLang="en-US" sz="1477" b="0" i="0" u="sng" strike="noStrike" kern="0" cap="none" spc="0" normalizeH="0" baseline="0" noProof="0" dirty="0">
                <a:ln>
                  <a:noFill/>
                </a:ln>
                <a:solidFill>
                  <a:prstClr val="black"/>
                </a:solidFill>
                <a:effectLst/>
                <a:uLnTx/>
                <a:uFillTx/>
                <a:latin typeface="Meiryo UI"/>
                <a:ea typeface="Meiryo UI"/>
                <a:cs typeface="+mn-cs"/>
              </a:rPr>
              <a:t>府の取組例</a:t>
            </a:r>
            <a:endParaRPr kumimoji="0" lang="en-US" altLang="ja-JP" sz="1477" b="0" i="0" u="sng" strike="noStrike" kern="0" cap="none" spc="0" normalizeH="0" baseline="0" noProof="0" dirty="0">
              <a:ln>
                <a:noFill/>
              </a:ln>
              <a:solidFill>
                <a:prstClr val="black"/>
              </a:solidFill>
              <a:effectLst/>
              <a:uLnTx/>
              <a:uFillTx/>
              <a:latin typeface="Meiryo UI"/>
              <a:ea typeface="Meiryo UI"/>
              <a:cs typeface="+mn-cs"/>
            </a:endParaRPr>
          </a:p>
          <a:p>
            <a:pPr marL="87925" marR="0" lvl="0" indent="0" algn="l" defTabSz="732411" rtl="0" eaLnBrk="1" fontAlgn="auto" latinLnBrk="0" hangingPunct="1">
              <a:lnSpc>
                <a:spcPct val="100000"/>
              </a:lnSpc>
              <a:spcBef>
                <a:spcPts val="554"/>
              </a:spcBef>
              <a:spcAft>
                <a:spcPts val="0"/>
              </a:spcAft>
              <a:buClrTx/>
              <a:buSzTx/>
              <a:buFontTx/>
              <a:buNone/>
              <a:tabLst/>
              <a:defRPr/>
            </a:pPr>
            <a:r>
              <a:rPr kumimoji="0" lang="ja-JP" altLang="en-US" sz="1477"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■スマートシニアライフ事業　</a:t>
            </a:r>
            <a:r>
              <a:rPr kumimoji="0" lang="en-US" altLang="ja-JP"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a:t>
            </a:r>
            <a:r>
              <a:rPr kumimoji="0" lang="ja-JP" altLang="en-US"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rPr>
              <a:t>高齢者デジタル支援</a:t>
            </a:r>
            <a:endParaRPr kumimoji="0" lang="en-US" altLang="ja-JP" sz="1292" b="0" i="0" u="none" strike="noStrike" kern="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2" name="加算 1"/>
          <p:cNvSpPr/>
          <p:nvPr/>
        </p:nvSpPr>
        <p:spPr>
          <a:xfrm>
            <a:off x="4501570" y="2782145"/>
            <a:ext cx="460662" cy="468987"/>
          </a:xfrm>
          <a:prstGeom prst="mathPlus">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戦略の概要</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9179"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marL="0" marR="0" lvl="0" indent="0" algn="l" defTabSz="914290" rtl="0" eaLnBrk="1" fontAlgn="auto" latinLnBrk="0" hangingPunct="1">
              <a:lnSpc>
                <a:spcPts val="1055"/>
              </a:lnSpc>
              <a:spcBef>
                <a:spcPts val="0"/>
              </a:spcBef>
              <a:spcAft>
                <a:spcPts val="0"/>
              </a:spcAft>
              <a:buClrTx/>
              <a:buSzTx/>
              <a:buFontTx/>
              <a:buNone/>
              <a:tabLst/>
              <a:defRPr/>
            </a:pPr>
            <a:endParaRPr kumimoji="1" lang="ja-JP" altLang="en-US" sz="791"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44482" y="1601838"/>
            <a:ext cx="8872942" cy="31963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○これまで進めてきた取組を土台に、</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大阪・関西万博に向け、イノベーションを加速</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させていくため策定（</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2022.03</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1" name="テキスト ボックス 20"/>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スマートシティ戦略部</a:t>
            </a:r>
          </a:p>
        </p:txBody>
      </p:sp>
      <p:sp>
        <p:nvSpPr>
          <p:cNvPr id="22"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615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2763C4EE-3E10-480B-9217-813045669EF0}"/>
              </a:ext>
            </a:extLst>
          </p:cNvPr>
          <p:cNvSpPr/>
          <p:nvPr/>
        </p:nvSpPr>
        <p:spPr>
          <a:xfrm>
            <a:off x="169785" y="3551307"/>
            <a:ext cx="8829736" cy="3229070"/>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a:extLst>
              <a:ext uri="{FF2B5EF4-FFF2-40B4-BE49-F238E27FC236}">
                <a16:creationId xmlns:a16="http://schemas.microsoft.com/office/drawing/2014/main" id="{C254B4AD-328A-4321-AEB8-3D9A62F81CE1}"/>
              </a:ext>
            </a:extLst>
          </p:cNvPr>
          <p:cNvSpPr txBox="1"/>
          <p:nvPr/>
        </p:nvSpPr>
        <p:spPr>
          <a:xfrm>
            <a:off x="0" y="74254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①</a:t>
            </a:r>
            <a:r>
              <a:rPr kumimoji="0" lang="ja-JP" altLang="en-US" sz="1846" b="1" i="0" u="none" strike="noStrike" kern="0" cap="none" spc="0" normalizeH="0" baseline="0" noProof="0" dirty="0">
                <a:ln>
                  <a:noFill/>
                </a:ln>
                <a:solidFill>
                  <a:prstClr val="black"/>
                </a:solidFill>
                <a:effectLst/>
                <a:uLnTx/>
                <a:uFillTx/>
                <a:latin typeface="Meiryo UI"/>
                <a:ea typeface="Meiryo UI"/>
                <a:cs typeface="+mn-cs"/>
              </a:rPr>
              <a:t>スマートシティ展開エリアの取組</a:t>
            </a: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の推進</a:t>
            </a:r>
            <a:endParaRPr kumimoji="1" lang="ja-JP" altLang="en-US" sz="129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a:extLst>
              <a:ext uri="{FF2B5EF4-FFF2-40B4-BE49-F238E27FC236}">
                <a16:creationId xmlns:a16="http://schemas.microsoft.com/office/drawing/2014/main" id="{40F53C1E-2DDD-4636-A08A-6895C66CEF20}"/>
              </a:ext>
            </a:extLst>
          </p:cNvPr>
          <p:cNvSpPr/>
          <p:nvPr/>
        </p:nvSpPr>
        <p:spPr>
          <a:xfrm>
            <a:off x="144480" y="1669189"/>
            <a:ext cx="8948214" cy="1882118"/>
          </a:xfrm>
          <a:prstGeom prst="rect">
            <a:avLst/>
          </a:prstGeom>
          <a:noFill/>
          <a:ln>
            <a:noFill/>
          </a:ln>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a:ea typeface="Meiryo UI"/>
                <a:cs typeface="+mn-cs"/>
              </a:rPr>
              <a:t>○泉北ニュータウンの取組</a:t>
            </a:r>
            <a:endParaRPr kumimoji="1" lang="en-US" altLang="ja-JP" sz="1662"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292" b="0" i="0" u="none" strike="noStrike" kern="1200" cap="none" spc="-92"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ヘルスケア、モビリティ、エネルギー、 コミュニティ、 </a:t>
            </a:r>
            <a:r>
              <a:rPr kumimoji="0" lang="ja-JP" altLang="en-US"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リモートワーク等、</a:t>
            </a:r>
            <a:r>
              <a:rPr kumimoji="0" lang="en-US" altLang="ja-JP"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ICT</a:t>
            </a:r>
            <a:r>
              <a:rPr kumimoji="0" lang="ja-JP" altLang="en-US"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を用いた取組を展開　</a:t>
            </a:r>
            <a:endParaRPr kumimoji="0" lang="en-US" altLang="ja-JP"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0" i="0" u="none" strike="noStrike" kern="1200" cap="none" spc="-46"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　・</a:t>
            </a:r>
            <a:r>
              <a:rPr kumimoji="0" lang="en-US" altLang="ja-JP" sz="1292" b="1" i="0" u="sng" strike="noStrike" kern="1200" cap="none" spc="-18"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4</a:t>
            </a:r>
            <a:r>
              <a:rPr kumimoji="0" lang="ja-JP" altLang="en-US" sz="1292" b="1" i="0" u="sng" strike="noStrike" kern="1200" cap="none" spc="-18"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年間で、約</a:t>
            </a:r>
            <a:r>
              <a:rPr kumimoji="0" lang="en-US" altLang="ja-JP" sz="1292" b="1" i="0" u="sng" strike="noStrike" kern="1200" cap="none" spc="-18" normalizeH="0" baseline="0" noProof="0" dirty="0">
                <a:ln>
                  <a:noFill/>
                </a:ln>
                <a:solidFill>
                  <a:srgbClr val="FF0000"/>
                </a:solidFill>
                <a:effectLst/>
                <a:uLnTx/>
                <a:uFillTx/>
                <a:latin typeface="Meiryo UI"/>
                <a:ea typeface="Meiryo UI"/>
                <a:cs typeface="+mn-cs"/>
              </a:rPr>
              <a:t>50</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件の実証プロジェクト</a:t>
            </a:r>
            <a:r>
              <a:rPr kumimoji="0" lang="ja-JP" altLang="en-US" sz="1292" b="0" i="0" u="none" strike="noStrike" kern="1200" cap="none" spc="-18" normalizeH="0" baseline="0" noProof="0" dirty="0">
                <a:ln>
                  <a:noFill/>
                </a:ln>
                <a:solidFill>
                  <a:prstClr val="black"/>
                </a:solidFill>
                <a:effectLst/>
                <a:uLnTx/>
                <a:uFillTx/>
                <a:latin typeface="Meiryo UI"/>
                <a:ea typeface="Meiryo UI"/>
                <a:cs typeface="+mn-cs"/>
              </a:rPr>
              <a:t>を実施</a:t>
            </a:r>
            <a:endParaRPr kumimoji="0" lang="en-US" altLang="ja-JP" sz="1292" b="0" i="0" u="none" strike="noStrike" kern="1200" cap="none" spc="-18"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18" normalizeH="0" baseline="0" noProof="0" dirty="0">
                <a:ln>
                  <a:noFill/>
                </a:ln>
                <a:solidFill>
                  <a:prstClr val="black"/>
                </a:solidFill>
                <a:effectLst/>
                <a:uLnTx/>
                <a:uFillTx/>
                <a:latin typeface="Meiryo UI"/>
                <a:ea typeface="Meiryo UI"/>
                <a:cs typeface="+mn-cs"/>
              </a:rPr>
              <a:t>　 </a:t>
            </a:r>
            <a:r>
              <a:rPr kumimoji="0" lang="ja-JP" altLang="en-US" sz="646" b="1" i="0" u="none" strike="noStrike" kern="1200" cap="none" spc="-18" normalizeH="0" baseline="0" noProof="0" dirty="0">
                <a:ln>
                  <a:noFill/>
                </a:ln>
                <a:solidFill>
                  <a:prstClr val="black"/>
                </a:solidFill>
                <a:effectLst/>
                <a:uLnTx/>
                <a:uFillTx/>
                <a:latin typeface="Meiryo UI"/>
                <a:ea typeface="Meiryo UI"/>
                <a:cs typeface="+mn-cs"/>
              </a:rPr>
              <a:t> </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大阪広域データ連携基盤（</a:t>
            </a:r>
            <a:r>
              <a:rPr kumimoji="0" lang="en-US" altLang="ja-JP" sz="1292" b="1" i="0" u="sng" strike="noStrike" kern="1200" cap="none" spc="-18" normalizeH="0" baseline="0" noProof="0" dirty="0">
                <a:ln>
                  <a:noFill/>
                </a:ln>
                <a:solidFill>
                  <a:srgbClr val="FF0000"/>
                </a:solidFill>
                <a:effectLst/>
                <a:uLnTx/>
                <a:uFillTx/>
                <a:latin typeface="Meiryo UI"/>
                <a:ea typeface="Meiryo UI"/>
                <a:cs typeface="+mn-cs"/>
              </a:rPr>
              <a:t>ORDEN</a:t>
            </a:r>
            <a:r>
              <a:rPr kumimoji="0" lang="ja-JP" altLang="en-US" sz="1292" b="1" i="0" u="sng" strike="noStrike" kern="1200" cap="none" spc="-18" normalizeH="0" baseline="0" noProof="0" dirty="0">
                <a:ln>
                  <a:noFill/>
                </a:ln>
                <a:solidFill>
                  <a:srgbClr val="FF0000"/>
                </a:solidFill>
                <a:effectLst/>
                <a:uLnTx/>
                <a:uFillTx/>
                <a:latin typeface="Meiryo UI"/>
                <a:ea typeface="Meiryo UI"/>
                <a:cs typeface="+mn-cs"/>
              </a:rPr>
              <a:t>）を活用</a:t>
            </a:r>
            <a:r>
              <a:rPr kumimoji="0" lang="ja-JP" altLang="en-US" sz="1292" b="0" i="0" u="none" strike="noStrike" kern="1200" cap="none" spc="-18" normalizeH="0" baseline="0" noProof="0" dirty="0">
                <a:ln>
                  <a:noFill/>
                </a:ln>
                <a:solidFill>
                  <a:prstClr val="black"/>
                </a:solidFill>
                <a:effectLst/>
                <a:uLnTx/>
                <a:uFillTx/>
                <a:latin typeface="Meiryo UI"/>
                <a:ea typeface="Meiryo UI"/>
                <a:cs typeface="+mn-cs"/>
              </a:rPr>
              <a:t>しプロジェクトを連携させることで、 </a:t>
            </a:r>
            <a:r>
              <a:rPr kumimoji="0" lang="ja-JP" altLang="en-US" sz="1292" b="1" i="0" u="sng" strike="noStrike" kern="1200" cap="none" spc="0" normalizeH="0" baseline="0" noProof="0" dirty="0">
                <a:ln>
                  <a:noFill/>
                </a:ln>
                <a:solidFill>
                  <a:srgbClr val="FF0000"/>
                </a:solidFill>
                <a:effectLst/>
                <a:uLnTx/>
                <a:uFillTx/>
                <a:latin typeface="Meiryo UI"/>
                <a:ea typeface="Meiryo UI"/>
                <a:cs typeface="+mn-cs"/>
              </a:rPr>
              <a:t>社会実装を加速　</a:t>
            </a:r>
            <a:endParaRPr kumimoji="0" lang="en-US" altLang="ja-JP" sz="1292" b="1" i="0" u="sng"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738" b="0"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738"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662" b="1" i="0" u="none" strike="noStrike" kern="1200" cap="none" spc="-46" normalizeH="0" baseline="0" noProof="0" dirty="0">
                <a:ln>
                  <a:noFill/>
                </a:ln>
                <a:solidFill>
                  <a:prstClr val="black"/>
                </a:solidFill>
                <a:effectLst/>
                <a:uLnTx/>
                <a:uFillTx/>
                <a:latin typeface="Meiryo UI"/>
                <a:ea typeface="Meiryo UI"/>
                <a:cs typeface="+mn-cs"/>
              </a:rPr>
              <a:t>○河内長野市南花台の取組</a:t>
            </a:r>
            <a:endParaRPr kumimoji="0" lang="en-US" altLang="ja-JP" sz="1662"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endParaRPr kumimoji="0" lang="en-US" altLang="ja-JP" sz="185" b="1" i="0" u="none" strike="noStrike" kern="1200" cap="none" spc="-46"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1292" b="1" i="0" u="none" strike="noStrike" kern="1200" cap="none" spc="-46" normalizeH="0" baseline="0" noProof="0" dirty="0">
                <a:ln>
                  <a:noFill/>
                </a:ln>
                <a:solidFill>
                  <a:prstClr val="black"/>
                </a:solidFill>
                <a:effectLst/>
                <a:uLnTx/>
                <a:uFillTx/>
                <a:latin typeface="Meiryo UI"/>
                <a:ea typeface="Meiryo UI"/>
                <a:cs typeface="+mn-cs"/>
              </a:rPr>
              <a:t>　・</a:t>
            </a:r>
            <a:r>
              <a:rPr kumimoji="1" lang="ja-JP" altLang="en-US" sz="1292" b="0" i="0" u="none" strike="noStrike" kern="1200" cap="none" spc="-74" normalizeH="0" baseline="0" noProof="0" dirty="0">
                <a:ln>
                  <a:noFill/>
                </a:ln>
                <a:solidFill>
                  <a:prstClr val="black"/>
                </a:solidFill>
                <a:effectLst/>
                <a:uLnTx/>
                <a:uFillTx/>
                <a:latin typeface="Meiryo UI"/>
                <a:ea typeface="Meiryo UI"/>
                <a:cs typeface="+mn-cs"/>
              </a:rPr>
              <a:t> </a:t>
            </a:r>
            <a:r>
              <a:rPr kumimoji="1" lang="ja-JP" altLang="en-US" sz="1292" b="1" i="0" u="sng" strike="noStrike" kern="1200" cap="none" spc="-74" normalizeH="0" baseline="0" noProof="0" dirty="0">
                <a:ln>
                  <a:noFill/>
                </a:ln>
                <a:solidFill>
                  <a:srgbClr val="FF0000"/>
                </a:solidFill>
                <a:effectLst/>
                <a:uLnTx/>
                <a:uFillTx/>
                <a:latin typeface="Meiryo UI"/>
                <a:ea typeface="Meiryo UI"/>
                <a:cs typeface="+mn-cs"/>
              </a:rPr>
              <a:t>次世代の地域医療連携を実現するデジタル技術の</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導入</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とリアルな場を活用したコミュニティづくり</a:t>
            </a:r>
            <a:endParaRPr kumimoji="1" lang="en-US" altLang="ja-JP" sz="1292"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　 ・地域ニーズに対応した</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グリーンスローモビリティ等</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の電動モビリティ車両による</a:t>
            </a:r>
            <a:r>
              <a:rPr kumimoji="1" lang="ja-JP" altLang="en-US" sz="1292" b="1" i="0" u="sng" strike="noStrike" kern="1200" cap="none" spc="0" normalizeH="0" baseline="0" noProof="0" dirty="0">
                <a:ln>
                  <a:noFill/>
                </a:ln>
                <a:solidFill>
                  <a:srgbClr val="FF0000"/>
                </a:solidFill>
                <a:effectLst/>
                <a:uLnTx/>
                <a:uFillTx/>
                <a:latin typeface="Meiryo UI"/>
                <a:ea typeface="Meiryo UI"/>
                <a:cs typeface="+mn-cs"/>
              </a:rPr>
              <a:t>サービスの提供</a:t>
            </a:r>
            <a:r>
              <a:rPr kumimoji="1" lang="ja-JP" altLang="en-US" sz="1292" b="1" i="0" u="none" strike="noStrike" kern="1200" cap="none" spc="0" normalizeH="0" baseline="0" noProof="0" dirty="0">
                <a:ln>
                  <a:noFill/>
                </a:ln>
                <a:solidFill>
                  <a:srgbClr val="FF0000"/>
                </a:solidFill>
                <a:effectLst/>
                <a:uLnTx/>
                <a:uFillTx/>
                <a:latin typeface="Meiryo UI"/>
                <a:ea typeface="Meiryo UI"/>
                <a:cs typeface="+mn-cs"/>
              </a:rPr>
              <a:t>　</a:t>
            </a:r>
            <a:r>
              <a:rPr kumimoji="1" lang="ja-JP" altLang="en-US" sz="1292" b="0" i="0" u="none" strike="noStrike" kern="1200" cap="none" spc="0" normalizeH="0" baseline="0" noProof="0" dirty="0">
                <a:ln>
                  <a:noFill/>
                </a:ln>
                <a:solidFill>
                  <a:prstClr val="black"/>
                </a:solidFill>
                <a:effectLst/>
                <a:uLnTx/>
                <a:uFillTx/>
                <a:latin typeface="Meiryo UI"/>
                <a:ea typeface="Meiryo UI"/>
                <a:cs typeface="+mn-cs"/>
              </a:rPr>
              <a:t>など</a:t>
            </a:r>
            <a:endParaRPr kumimoji="0" lang="en-US" altLang="ja-JP" sz="1292" b="0" i="0" u="none" strike="noStrike" kern="1200" cap="none" spc="-46" normalizeH="0" baseline="0" noProof="0" dirty="0">
              <a:ln>
                <a:noFill/>
              </a:ln>
              <a:solidFill>
                <a:prstClr val="black"/>
              </a:solidFill>
              <a:effectLst/>
              <a:uLnTx/>
              <a:uFillTx/>
              <a:latin typeface="Meiryo UI"/>
              <a:ea typeface="Meiryo UI"/>
              <a:cs typeface="+mn-cs"/>
            </a:endParaRPr>
          </a:p>
        </p:txBody>
      </p:sp>
      <p:sp>
        <p:nvSpPr>
          <p:cNvPr id="14" name="正方形/長方形 13">
            <a:extLst>
              <a:ext uri="{FF2B5EF4-FFF2-40B4-BE49-F238E27FC236}">
                <a16:creationId xmlns:a16="http://schemas.microsoft.com/office/drawing/2014/main" id="{B2214278-2596-4ED4-9E11-B8C83DB4BFF5}"/>
              </a:ext>
            </a:extLst>
          </p:cNvPr>
          <p:cNvSpPr/>
          <p:nvPr/>
        </p:nvSpPr>
        <p:spPr bwMode="gray">
          <a:xfrm>
            <a:off x="323528" y="1268760"/>
            <a:ext cx="3368305"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市町主体の取組（府と連携）</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a:extLst>
              <a:ext uri="{FF2B5EF4-FFF2-40B4-BE49-F238E27FC236}">
                <a16:creationId xmlns:a16="http://schemas.microsoft.com/office/drawing/2014/main" id="{B2214278-2596-4ED4-9E11-B8C83DB4BFF5}"/>
              </a:ext>
            </a:extLst>
          </p:cNvPr>
          <p:cNvSpPr/>
          <p:nvPr/>
        </p:nvSpPr>
        <p:spPr bwMode="gray">
          <a:xfrm>
            <a:off x="408000" y="3704422"/>
            <a:ext cx="4981766"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スマートシニアライフ事業（府主体、市町と連携）</a:t>
            </a:r>
          </a:p>
        </p:txBody>
      </p:sp>
      <p:sp>
        <p:nvSpPr>
          <p:cNvPr id="15"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43A8407F-AA94-4E7F-A1BF-659C2443482E}"/>
              </a:ext>
            </a:extLst>
          </p:cNvPr>
          <p:cNvSpPr txBox="1"/>
          <p:nvPr/>
        </p:nvSpPr>
        <p:spPr>
          <a:xfrm>
            <a:off x="206680" y="4243807"/>
            <a:ext cx="8890274" cy="2431126"/>
          </a:xfrm>
          <a:prstGeom prst="rect">
            <a:avLst/>
          </a:prstGeom>
          <a:noFill/>
          <a:ln w="9525">
            <a:noFill/>
          </a:ln>
        </p:spPr>
        <p:txBody>
          <a:bodyPr wrap="square" rtlCol="0" anchor="t" anchorCtr="0">
            <a:noAutofit/>
          </a:bodyPr>
          <a:lstStyle/>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80" b="1" i="0" u="none" strike="noStrike" kern="1200" cap="none" spc="-46" normalizeH="0" baseline="0" noProof="0" dirty="0">
                <a:ln>
                  <a:noFill/>
                </a:ln>
                <a:solidFill>
                  <a:prstClr val="black"/>
                </a:solidFill>
                <a:effectLst/>
                <a:uLnTx/>
                <a:uFillTx/>
                <a:latin typeface="Meiryo UI"/>
                <a:ea typeface="Meiryo UI"/>
                <a:cs typeface="+mn-cs"/>
              </a:rPr>
              <a:t>○</a:t>
            </a:r>
            <a:r>
              <a:rPr kumimoji="1" lang="ja-JP" altLang="en-US" sz="1480" b="0" i="0" u="none" strike="noStrike" kern="0" cap="none" spc="-55" normalizeH="0" baseline="0" noProof="0" dirty="0">
                <a:ln>
                  <a:noFill/>
                </a:ln>
                <a:solidFill>
                  <a:prstClr val="black"/>
                </a:solidFill>
                <a:effectLst/>
                <a:uLnTx/>
                <a:uFillTx/>
                <a:latin typeface="Meiryo UI"/>
                <a:ea typeface="Meiryo UI"/>
                <a:cs typeface="+mn-cs"/>
              </a:rPr>
              <a:t>高齢者がいきいきと健康で便利に生活できるよう、</a:t>
            </a:r>
            <a:r>
              <a:rPr kumimoji="1" lang="ja-JP" altLang="en-US" sz="1480" b="1" i="0" u="sng" strike="noStrike" kern="0" cap="none" spc="-55" normalizeH="0" baseline="0" noProof="0" dirty="0">
                <a:ln>
                  <a:noFill/>
                </a:ln>
                <a:solidFill>
                  <a:srgbClr val="FF0000"/>
                </a:solidFill>
                <a:effectLst/>
                <a:uLnTx/>
                <a:uFillTx/>
                <a:latin typeface="Meiryo UI"/>
                <a:ea typeface="Meiryo UI"/>
                <a:cs typeface="+mn-cs"/>
              </a:rPr>
              <a:t>高齢者の生活を支援するサービスプラットフォームを公民共同で構築</a:t>
            </a:r>
            <a:endParaRPr kumimoji="1" lang="en-US" altLang="ja-JP" sz="1480" b="1" i="0" u="sng"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80" b="1" i="0" u="none" strike="noStrike" kern="1200" cap="none" spc="-46" normalizeH="0" baseline="0" noProof="0" dirty="0">
                <a:ln>
                  <a:noFill/>
                </a:ln>
                <a:solidFill>
                  <a:prstClr val="black"/>
                </a:solidFill>
                <a:effectLst/>
                <a:uLnTx/>
                <a:uFillTx/>
                <a:latin typeface="Meiryo UI"/>
                <a:ea typeface="Meiryo UI"/>
                <a:cs typeface="+mn-cs"/>
              </a:rPr>
              <a:t>○</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タブレット等の</a:t>
            </a:r>
            <a:r>
              <a:rPr kumimoji="1" lang="ja-JP" altLang="en-US" sz="1480" b="1" i="0" u="sng" strike="noStrike" kern="0" cap="none" spc="-28" normalizeH="0" baseline="0" noProof="0" dirty="0">
                <a:ln>
                  <a:noFill/>
                </a:ln>
                <a:solidFill>
                  <a:srgbClr val="FF0000"/>
                </a:solidFill>
                <a:effectLst/>
                <a:uLnTx/>
                <a:uFillTx/>
                <a:latin typeface="Meiryo UI"/>
                <a:ea typeface="Meiryo UI"/>
                <a:cs typeface="+mn-cs"/>
              </a:rPr>
              <a:t>デジタル端末を活用</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することにより、行政と民間の</a:t>
            </a:r>
            <a:r>
              <a:rPr kumimoji="1" lang="ja-JP" altLang="en-US" sz="1480" b="1" i="0" u="sng" strike="noStrike" kern="0" cap="none" spc="-28" normalizeH="0" baseline="0" noProof="0" dirty="0">
                <a:ln>
                  <a:noFill/>
                </a:ln>
                <a:solidFill>
                  <a:srgbClr val="FF0000"/>
                </a:solidFill>
                <a:effectLst/>
                <a:uLnTx/>
                <a:uFillTx/>
                <a:latin typeface="Meiryo UI"/>
                <a:ea typeface="Meiryo UI"/>
                <a:cs typeface="+mn-cs"/>
              </a:rPr>
              <a:t>様々なサービスをワンストップで提供</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する事業を展開</a:t>
            </a:r>
            <a:endParaRPr kumimoji="1" lang="en-US" altLang="ja-JP" sz="1480" b="0" i="0" u="none" strike="noStrike" kern="0" cap="none" spc="-28" normalizeH="0" baseline="0" noProof="0" dirty="0">
              <a:ln>
                <a:noFill/>
              </a:ln>
              <a:solidFill>
                <a:prstClr val="black"/>
              </a:solidFill>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0" b="0" i="0" u="none" strike="noStrike" kern="0" cap="none" spc="-28" normalizeH="0" baseline="0" noProof="0" dirty="0">
                <a:ln>
                  <a:noFill/>
                </a:ln>
                <a:solidFill>
                  <a:prstClr val="black"/>
                </a:solidFill>
                <a:effectLst/>
                <a:uLnTx/>
                <a:uFillTx/>
                <a:latin typeface="Meiryo UI"/>
                <a:ea typeface="Meiryo UI"/>
                <a:cs typeface="+mn-cs"/>
              </a:rPr>
              <a:t>　</a:t>
            </a:r>
            <a:r>
              <a:rPr kumimoji="1" lang="ja-JP" altLang="en-US" sz="1290" b="0" i="0" u="none" strike="noStrike" kern="0" cap="none" spc="-2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＜実証概要＞</a:t>
            </a:r>
            <a:br>
              <a:rPr kumimoji="1" lang="en-US" altLang="ja-JP" sz="1290" b="0" i="0" u="none" strike="noStrike" kern="0" cap="none" spc="-2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90" b="0" i="0" u="none" strike="noStrike" kern="0" cap="none" spc="-2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ニュータウンを中心とした、堺市南区、大阪狭山市、河内長野市を含めた地域で</a:t>
            </a:r>
            <a:endParaRPr kumimoji="1" lang="en-US"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en-US"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50</a:t>
            </a:r>
            <a:r>
              <a:rPr kumimoji="1" lang="ja-JP"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歳以上の住民にタブレットを無償で貸出し、行政と民間のサービスを提供。</a:t>
            </a:r>
            <a:r>
              <a:rPr kumimoji="1" lang="en-US"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貸出総数：</a:t>
            </a:r>
            <a:r>
              <a:rPr kumimoji="1" lang="en-US"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858</a:t>
            </a:r>
            <a:r>
              <a:rPr kumimoji="1" lang="ja-JP" altLang="en-US"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台</a:t>
            </a:r>
            <a:r>
              <a:rPr kumimoji="1" lang="en-US" altLang="ja-JP" sz="1290" b="0" i="0" u="none" strike="noStrike" kern="1200" cap="none" spc="-3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p>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80" b="1" i="0" u="none" strike="noStrike" kern="1200" cap="none" spc="-46" normalizeH="0" baseline="0" noProof="0" dirty="0">
                <a:ln>
                  <a:noFill/>
                </a:ln>
                <a:solidFill>
                  <a:prstClr val="black"/>
                </a:solidFill>
                <a:effectLst/>
                <a:uLnTx/>
                <a:uFillTx/>
                <a:latin typeface="Meiryo UI"/>
                <a:ea typeface="Meiryo UI"/>
                <a:cs typeface="+mn-cs"/>
              </a:rPr>
              <a:t>○</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手持ちのスマートフォンでもサービスが使えるよう</a:t>
            </a:r>
            <a:r>
              <a:rPr kumimoji="1" lang="en-US" altLang="ja-JP" sz="1480" b="1" i="0" u="sng" strike="noStrike" kern="0" cap="none" spc="-28" normalizeH="0" baseline="0" noProof="0" dirty="0">
                <a:ln>
                  <a:noFill/>
                </a:ln>
                <a:solidFill>
                  <a:srgbClr val="FF0000"/>
                </a:solidFill>
                <a:effectLst/>
                <a:uLnTx/>
                <a:uFillTx/>
                <a:latin typeface="Meiryo UI"/>
                <a:ea typeface="Meiryo UI"/>
                <a:cs typeface="+mn-cs"/>
              </a:rPr>
              <a:t>LINE</a:t>
            </a:r>
            <a:r>
              <a:rPr kumimoji="1" lang="ja-JP" altLang="en-US" sz="1480" b="1" i="0" u="sng" strike="noStrike" kern="0" cap="none" spc="-28" normalizeH="0" baseline="0" noProof="0" dirty="0">
                <a:ln>
                  <a:noFill/>
                </a:ln>
                <a:solidFill>
                  <a:srgbClr val="FF0000"/>
                </a:solidFill>
                <a:effectLst/>
                <a:uLnTx/>
                <a:uFillTx/>
                <a:latin typeface="Meiryo UI"/>
                <a:ea typeface="Meiryo UI"/>
                <a:cs typeface="+mn-cs"/>
              </a:rPr>
              <a:t>公式アカウント「おおさか楽なび」を</a:t>
            </a:r>
            <a:endParaRPr kumimoji="1" lang="en-US" altLang="ja-JP" sz="1480" b="1" i="0" u="sng" strike="noStrike" kern="0" cap="none" spc="-28" normalizeH="0" baseline="0" noProof="0" dirty="0">
              <a:ln>
                <a:noFill/>
              </a:ln>
              <a:solidFill>
                <a:srgbClr val="FF0000"/>
              </a:solidFill>
              <a:effectLst/>
              <a:uLnTx/>
              <a:uFillTx/>
              <a:latin typeface="Meiryo UI"/>
              <a:ea typeface="Meiryo UI"/>
              <a:cs typeface="+mn-cs"/>
            </a:endParaRPr>
          </a:p>
          <a:p>
            <a:pPr marL="0" marR="0" lvl="0" indent="0" algn="l" defTabSz="844083" rtl="0" eaLnBrk="1" fontAlgn="auto" latinLnBrk="0" hangingPunct="1">
              <a:lnSpc>
                <a:spcPct val="130000"/>
              </a:lnSpc>
              <a:spcBef>
                <a:spcPts val="0"/>
              </a:spcBef>
              <a:spcAft>
                <a:spcPts val="0"/>
              </a:spcAft>
              <a:buClrTx/>
              <a:buSzTx/>
              <a:buFontTx/>
              <a:buNone/>
              <a:tabLst/>
              <a:defRPr/>
            </a:pPr>
            <a:r>
              <a:rPr kumimoji="1" lang="ja-JP" altLang="en-US" sz="1480" b="1" i="0" u="none" strike="noStrike" kern="0" cap="none" spc="-28" normalizeH="0" baseline="0" noProof="0" dirty="0">
                <a:ln>
                  <a:noFill/>
                </a:ln>
                <a:solidFill>
                  <a:srgbClr val="FF0000"/>
                </a:solidFill>
                <a:effectLst/>
                <a:uLnTx/>
                <a:uFillTx/>
                <a:latin typeface="Meiryo UI"/>
                <a:ea typeface="Meiryo UI"/>
                <a:cs typeface="+mn-cs"/>
              </a:rPr>
              <a:t>　　</a:t>
            </a:r>
            <a:r>
              <a:rPr kumimoji="1" lang="ja-JP" altLang="en-US" sz="1480" b="1" i="0" u="sng" strike="noStrike" kern="0" cap="none" spc="-28" normalizeH="0" baseline="0" noProof="0" dirty="0">
                <a:ln>
                  <a:noFill/>
                </a:ln>
                <a:solidFill>
                  <a:srgbClr val="FF0000"/>
                </a:solidFill>
                <a:effectLst/>
                <a:uLnTx/>
                <a:uFillTx/>
                <a:latin typeface="Meiryo UI"/>
                <a:ea typeface="Meiryo UI"/>
                <a:cs typeface="+mn-cs"/>
              </a:rPr>
              <a:t>開設</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（令和４年</a:t>
            </a:r>
            <a:r>
              <a:rPr kumimoji="1" lang="en-US" altLang="ja-JP" sz="1480" b="0" i="0" u="none" strike="noStrike" kern="0" cap="none" spc="-28" normalizeH="0" baseline="0" noProof="0" dirty="0">
                <a:ln>
                  <a:noFill/>
                </a:ln>
                <a:solidFill>
                  <a:prstClr val="black"/>
                </a:solidFill>
                <a:effectLst/>
                <a:uLnTx/>
                <a:uFillTx/>
                <a:latin typeface="Meiryo UI"/>
                <a:ea typeface="Meiryo UI"/>
                <a:cs typeface="+mn-cs"/>
              </a:rPr>
              <a:t>12</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月）</a:t>
            </a:r>
            <a:r>
              <a:rPr kumimoji="1" lang="en-US" altLang="ja-JP" sz="1480" b="0" i="0" u="none" strike="noStrike" kern="0" cap="none" spc="-28" normalizeH="0" baseline="0" noProof="0" dirty="0">
                <a:ln>
                  <a:noFill/>
                </a:ln>
                <a:solidFill>
                  <a:prstClr val="black"/>
                </a:solidFill>
                <a:effectLst/>
                <a:uLnTx/>
                <a:uFillTx/>
                <a:latin typeface="Meiryo UI"/>
                <a:ea typeface="Meiryo UI"/>
                <a:cs typeface="+mn-cs"/>
              </a:rPr>
              <a:t>(</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友だち数：約</a:t>
            </a:r>
            <a:r>
              <a:rPr kumimoji="1" lang="en-US" altLang="ja-JP" sz="1480" b="0" i="0" u="none" strike="noStrike" kern="0" cap="none" spc="-28" normalizeH="0" baseline="0" noProof="0" dirty="0">
                <a:ln>
                  <a:noFill/>
                </a:ln>
                <a:solidFill>
                  <a:prstClr val="black"/>
                </a:solidFill>
                <a:effectLst/>
                <a:uLnTx/>
                <a:uFillTx/>
                <a:latin typeface="Meiryo UI"/>
                <a:ea typeface="Meiryo UI"/>
                <a:cs typeface="+mn-cs"/>
              </a:rPr>
              <a:t>13</a:t>
            </a:r>
            <a:r>
              <a:rPr kumimoji="1" lang="ja-JP" altLang="en-US" sz="1480" b="0" i="0" u="none" strike="noStrike" kern="0" cap="none" spc="-28" normalizeH="0" baseline="0" noProof="0" dirty="0">
                <a:ln>
                  <a:noFill/>
                </a:ln>
                <a:solidFill>
                  <a:prstClr val="black"/>
                </a:solidFill>
                <a:effectLst/>
                <a:uLnTx/>
                <a:uFillTx/>
                <a:latin typeface="Meiryo UI"/>
                <a:ea typeface="Meiryo UI"/>
                <a:cs typeface="+mn-cs"/>
              </a:rPr>
              <a:t>万</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令和</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6</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年</a:t>
            </a:r>
            <a:r>
              <a:rPr kumimoji="1" lang="en-US" altLang="ja-JP" sz="1200" b="0" i="0" u="none" strike="noStrike" kern="0" cap="none" spc="-28" normalizeH="0" baseline="0" noProof="0" dirty="0">
                <a:ln>
                  <a:noFill/>
                </a:ln>
                <a:solidFill>
                  <a:prstClr val="black"/>
                </a:solidFill>
                <a:effectLst/>
                <a:uLnTx/>
                <a:uFillTx/>
                <a:latin typeface="Meiryo UI"/>
                <a:ea typeface="Meiryo UI"/>
                <a:cs typeface="+mn-cs"/>
              </a:rPr>
              <a:t>3</a:t>
            </a:r>
            <a:r>
              <a:rPr kumimoji="1" lang="ja-JP" altLang="en-US" sz="1200" b="0" i="0" u="none" strike="noStrike" kern="0" cap="none" spc="-28" normalizeH="0" baseline="0" noProof="0" dirty="0">
                <a:ln>
                  <a:noFill/>
                </a:ln>
                <a:solidFill>
                  <a:prstClr val="black"/>
                </a:solidFill>
                <a:effectLst/>
                <a:uLnTx/>
                <a:uFillTx/>
                <a:latin typeface="Meiryo UI"/>
                <a:ea typeface="Meiryo UI"/>
                <a:cs typeface="+mn-cs"/>
              </a:rPr>
              <a:t>月末時点</a:t>
            </a:r>
            <a:r>
              <a:rPr kumimoji="1" lang="en-US" altLang="ja-JP" sz="1480" b="0" i="0" u="none" strike="noStrike" kern="0" cap="none" spc="-28" normalizeH="0" baseline="0" noProof="0" dirty="0">
                <a:ln>
                  <a:noFill/>
                </a:ln>
                <a:solidFill>
                  <a:prstClr val="black"/>
                </a:solidFill>
                <a:effectLst/>
                <a:uLnTx/>
                <a:uFillTx/>
                <a:latin typeface="Meiryo UI"/>
                <a:ea typeface="Meiryo UI"/>
                <a:cs typeface="+mn-cs"/>
              </a:rPr>
              <a:t>)</a:t>
            </a:r>
          </a:p>
          <a:p>
            <a:pPr marL="0" marR="0" lvl="0" indent="0" algn="l" defTabSz="844083" rtl="0" eaLnBrk="1" fontAlgn="auto" latinLnBrk="0" hangingPunct="1">
              <a:lnSpc>
                <a:spcPct val="130000"/>
              </a:lnSpc>
              <a:spcBef>
                <a:spcPts val="0"/>
              </a:spcBef>
              <a:spcAft>
                <a:spcPts val="0"/>
              </a:spcAft>
              <a:buClrTx/>
              <a:buSzTx/>
              <a:buFontTx/>
              <a:buNone/>
              <a:tabLst/>
              <a:defRPr/>
            </a:pPr>
            <a:r>
              <a:rPr kumimoji="0" lang="ja-JP" altLang="en-US" sz="1480" b="1" i="0" u="none" strike="noStrike" kern="1200" cap="none" spc="-46" normalizeH="0" baseline="0" noProof="0" dirty="0">
                <a:ln>
                  <a:noFill/>
                </a:ln>
                <a:solidFill>
                  <a:prstClr val="black"/>
                </a:solidFill>
                <a:effectLst/>
                <a:uLnTx/>
                <a:uFillTx/>
                <a:latin typeface="Meiryo UI"/>
                <a:ea typeface="Meiryo UI"/>
                <a:cs typeface="+mn-cs"/>
              </a:rPr>
              <a:t>○</a:t>
            </a:r>
            <a:r>
              <a:rPr kumimoji="0" lang="ja-JP" altLang="en-US" sz="1480" b="0" i="0" u="none" strike="noStrike" kern="1200" cap="none" spc="-46" normalizeH="0" baseline="0" noProof="0" dirty="0">
                <a:ln>
                  <a:noFill/>
                </a:ln>
                <a:solidFill>
                  <a:prstClr val="black"/>
                </a:solidFill>
                <a:effectLst/>
                <a:uLnTx/>
                <a:uFillTx/>
                <a:latin typeface="Meiryo UI"/>
                <a:ea typeface="Meiryo UI"/>
                <a:cs typeface="+mn-cs"/>
              </a:rPr>
              <a:t>コミュニケーション支援サービス「大ちゃんと話す」に</a:t>
            </a:r>
            <a:r>
              <a:rPr kumimoji="0" lang="ja-JP" altLang="en-US" sz="1480" b="1" i="0" u="sng" strike="noStrike" kern="1200" cap="none" spc="-46" normalizeH="0" baseline="0" noProof="0" dirty="0">
                <a:ln>
                  <a:noFill/>
                </a:ln>
                <a:solidFill>
                  <a:srgbClr val="FF0000"/>
                </a:solidFill>
                <a:effectLst/>
                <a:uLnTx/>
                <a:uFillTx/>
                <a:latin typeface="Meiryo UI"/>
                <a:ea typeface="Meiryo UI"/>
                <a:cs typeface="+mn-cs"/>
              </a:rPr>
              <a:t>生成</a:t>
            </a:r>
            <a:r>
              <a:rPr kumimoji="0" lang="en-US" altLang="ja-JP" sz="1480" b="1" i="0" u="sng" strike="noStrike" kern="1200" cap="none" spc="-46" normalizeH="0" baseline="0" noProof="0" dirty="0">
                <a:ln>
                  <a:noFill/>
                </a:ln>
                <a:solidFill>
                  <a:srgbClr val="FF0000"/>
                </a:solidFill>
                <a:effectLst/>
                <a:uLnTx/>
                <a:uFillTx/>
                <a:latin typeface="Meiryo UI"/>
                <a:ea typeface="Meiryo UI"/>
                <a:cs typeface="+mn-cs"/>
              </a:rPr>
              <a:t>AI</a:t>
            </a:r>
            <a:r>
              <a:rPr kumimoji="0" lang="ja-JP" altLang="en-US" sz="1480" b="1" i="0" u="sng" strike="noStrike" kern="1200" cap="none" spc="-46" normalizeH="0" baseline="0" noProof="0" dirty="0">
                <a:ln>
                  <a:noFill/>
                </a:ln>
                <a:solidFill>
                  <a:srgbClr val="FF0000"/>
                </a:solidFill>
                <a:effectLst/>
                <a:uLnTx/>
                <a:uFillTx/>
                <a:latin typeface="Meiryo UI"/>
                <a:ea typeface="Meiryo UI"/>
                <a:cs typeface="+mn-cs"/>
              </a:rPr>
              <a:t>機能追加</a:t>
            </a:r>
            <a:r>
              <a:rPr kumimoji="0" lang="ja-JP" altLang="en-US" sz="1480" b="0" i="0" u="none" strike="noStrike" kern="1200" cap="none" spc="-46" normalizeH="0" baseline="0" noProof="0" dirty="0">
                <a:ln>
                  <a:noFill/>
                </a:ln>
                <a:solidFill>
                  <a:prstClr val="black"/>
                </a:solidFill>
                <a:effectLst/>
                <a:uLnTx/>
                <a:uFillTx/>
                <a:latin typeface="Meiryo UI"/>
                <a:ea typeface="Meiryo UI"/>
                <a:cs typeface="+mn-cs"/>
              </a:rPr>
              <a:t>（令和５年９月）</a:t>
            </a:r>
            <a:endParaRPr kumimoji="1" lang="en-US" altLang="ja-JP" sz="1480" b="0" i="0" u="none" strike="noStrike" kern="0" cap="none" spc="-28" normalizeH="0" baseline="0" noProof="0" dirty="0">
              <a:ln>
                <a:noFill/>
              </a:ln>
              <a:solidFill>
                <a:prstClr val="black"/>
              </a:solidFill>
              <a:effectLst/>
              <a:uLnTx/>
              <a:uFillTx/>
              <a:latin typeface="Meiryo UI"/>
              <a:ea typeface="Meiryo UI"/>
              <a:cs typeface="+mn-cs"/>
            </a:endParaRPr>
          </a:p>
        </p:txBody>
      </p:sp>
      <p:sp>
        <p:nvSpPr>
          <p:cNvPr id="20" name="正方形/長方形 19">
            <a:extLst>
              <a:ext uri="{FF2B5EF4-FFF2-40B4-BE49-F238E27FC236}">
                <a16:creationId xmlns:a16="http://schemas.microsoft.com/office/drawing/2014/main" id="{CBB62FC0-1011-49D0-BFCA-78AA6BE28199}"/>
              </a:ext>
            </a:extLst>
          </p:cNvPr>
          <p:cNvSpPr/>
          <p:nvPr/>
        </p:nvSpPr>
        <p:spPr>
          <a:xfrm>
            <a:off x="7153612" y="6414285"/>
            <a:ext cx="1585419" cy="26064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rPr>
              <a:t>大阪スマートシニアライフ実証事業推進</a:t>
            </a:r>
            <a:endParaRPr kumimoji="1" lang="en-US" altLang="ja-JP"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1F497D"/>
                </a:solidFill>
                <a:effectLst/>
                <a:uLnTx/>
                <a:uFillTx/>
                <a:latin typeface="BIZ UDPゴシック" panose="020B0400000000000000" pitchFamily="50" charset="-128"/>
                <a:ea typeface="BIZ UDPゴシック" panose="020B0400000000000000" pitchFamily="50" charset="-128"/>
                <a:cs typeface="+mn-cs"/>
              </a:rPr>
              <a:t>協議会キャラクター「大（だい）ちゃん」</a:t>
            </a:r>
          </a:p>
        </p:txBody>
      </p:sp>
      <p:pic>
        <p:nvPicPr>
          <p:cNvPr id="7" name="図 6">
            <a:extLst>
              <a:ext uri="{FF2B5EF4-FFF2-40B4-BE49-F238E27FC236}">
                <a16:creationId xmlns:a16="http://schemas.microsoft.com/office/drawing/2014/main" id="{E7E88F18-E4A1-4DC7-B317-5701E9D0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9377" y="4869160"/>
            <a:ext cx="1467979" cy="1513466"/>
          </a:xfrm>
          <a:prstGeom prst="rect">
            <a:avLst/>
          </a:prstGeom>
        </p:spPr>
      </p:pic>
      <p:sp>
        <p:nvSpPr>
          <p:cNvPr id="17" name="テキスト ボックス 16">
            <a:extLst>
              <a:ext uri="{FF2B5EF4-FFF2-40B4-BE49-F238E27FC236}">
                <a16:creationId xmlns:a16="http://schemas.microsoft.com/office/drawing/2014/main" id="{9BE0EC6B-4AE4-4AC2-98BB-B8668765E7F7}"/>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スマートシティ戦略部</a:t>
            </a:r>
          </a:p>
        </p:txBody>
      </p:sp>
    </p:spTree>
    <p:extLst>
      <p:ext uri="{BB962C8B-B14F-4D97-AF65-F5344CB8AC3E}">
        <p14:creationId xmlns:p14="http://schemas.microsoft.com/office/powerpoint/2010/main" val="2571889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64BC3AB-5D2C-4F09-8DB9-213989B6421B}"/>
              </a:ext>
            </a:extLst>
          </p:cNvPr>
          <p:cNvSpPr txBox="1"/>
          <p:nvPr/>
        </p:nvSpPr>
        <p:spPr>
          <a:xfrm>
            <a:off x="197326" y="2801115"/>
            <a:ext cx="8789788" cy="900000"/>
          </a:xfrm>
          <a:prstGeom prst="rect">
            <a:avLst/>
          </a:prstGeom>
          <a:noFill/>
          <a:ln w="12700">
            <a:solidFill>
              <a:schemeClr val="accent1"/>
            </a:solid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162674" y="1459743"/>
            <a:ext cx="9023626" cy="2239074"/>
          </a:xfrm>
          <a:prstGeom prst="rect">
            <a:avLst/>
          </a:prstGeom>
          <a:noFill/>
        </p:spPr>
        <p:txBody>
          <a:bodyPr wrap="square" rtlCol="0">
            <a:spAutoFit/>
          </a:bodyPr>
          <a:lstStyle/>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〇エネルギー基本計画</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R3.10.22</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閣議決定）</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抜粋</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・建築物省エネ法を改正し、</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省エネルギー基準適合義務の対象外である住宅及び小規模建築物の省エネルギー</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基準への適合を</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2025</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年度（</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R7</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年度）までに義務化</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するとともに、</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R12</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年度）以降新築される</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住宅・建築物について、 </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ZEH</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ZEB</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基準の水準の省エネルギー性能の確保を目指す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〇建築物省エネ法の改正</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R4.6.17</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公布</a:t>
            </a:r>
            <a:r>
              <a:rPr kumimoji="1" lang="zh-TW"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誘導基準の強化（低炭素建築物認定・長期優良住宅認定等）［省令・告示改正］</a:t>
            </a:r>
            <a:r>
              <a:rPr kumimoji="1" lang="en-US" altLang="ja-JP"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(R4.10</a:t>
            </a:r>
            <a:r>
              <a:rPr kumimoji="1" lang="ja-JP" altLang="en-US"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a:t>
            </a:r>
            <a:r>
              <a:rPr kumimoji="1" lang="en-US" altLang="ja-JP" sz="1480" b="0" i="0" u="none" strike="noStrike" kern="1200" cap="none" spc="0" normalizeH="0" baseline="0" noProof="0" dirty="0">
                <a:ln>
                  <a:noFill/>
                </a:ln>
                <a:solidFill>
                  <a:prstClr val="black"/>
                </a:solidFill>
                <a:effectLst/>
                <a:highlight>
                  <a:srgbClr val="FFFFFF"/>
                </a:highlight>
                <a:uLnTx/>
                <a:uFillTx/>
                <a:latin typeface="Meiryo UI" panose="020B0604030504040204" pitchFamily="50" charset="-128"/>
                <a:ea typeface="Meiryo UI" panose="020B0604030504040204" pitchFamily="50" charset="-128"/>
                <a:cs typeface="+mn-cs"/>
              </a:rPr>
              <a:t>)</a:t>
            </a: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全ての新築住宅・非住宅に省エネ基準適合を義務付け（</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R7.4</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48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14" name="正方形/長方形 13"/>
          <p:cNvSpPr/>
          <p:nvPr/>
        </p:nvSpPr>
        <p:spPr>
          <a:xfrm>
            <a:off x="-240182" y="1772122"/>
            <a:ext cx="3326283" cy="3996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151954" y="1111351"/>
            <a:ext cx="3843981" cy="299498"/>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0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■建築物省エネ法の改正等の国の動き</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BC51A4B4-3D9A-4375-8EE6-70F2A2646B59}"/>
              </a:ext>
            </a:extLst>
          </p:cNvPr>
          <p:cNvSpPr/>
          <p:nvPr/>
        </p:nvSpPr>
        <p:spPr>
          <a:xfrm>
            <a:off x="233260" y="4623471"/>
            <a:ext cx="6426972" cy="21178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一定規模建築物の省エネ基準適合義務、再エネ設備導入</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検討義務</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・建築士から建築主への建築物のエネルギーの使用の抑制に</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関する情報提供努力義務</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・建築物環境計画書（</a:t>
            </a:r>
            <a:r>
              <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CASBEE</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）届出制度</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676089"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・広告や工事現場への建築物環境性能ラベル表示制度</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290" rtl="0" eaLnBrk="1" fontAlgn="auto" latinLnBrk="0" hangingPunct="1">
              <a:lnSpc>
                <a:spcPct val="100000"/>
              </a:lnSpc>
              <a:spcBef>
                <a:spcPts val="600"/>
              </a:spcBef>
              <a:spcAft>
                <a:spcPts val="0"/>
              </a:spcAft>
              <a:buClrTx/>
              <a:buSzTx/>
              <a:buFontTx/>
              <a:buNone/>
              <a:tabLst/>
              <a:defRPr/>
            </a:pP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・建築物の顕彰制度（おおさか環境にやさしい建築賞、“涼”デザイン建築賞）</a:t>
            </a:r>
            <a:endParaRPr kumimoji="1" lang="en-US" altLang="ja-JP"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F17D41C1-DCC4-4367-849D-1E136E5FD3C1}"/>
              </a:ext>
            </a:extLst>
          </p:cNvPr>
          <p:cNvSpPr/>
          <p:nvPr/>
        </p:nvSpPr>
        <p:spPr bwMode="gray">
          <a:xfrm>
            <a:off x="151954" y="4293096"/>
            <a:ext cx="5140126" cy="326367"/>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b="1" i="0" u="none" strike="noStrike" kern="1200" cap="none" spc="-9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大阪府気候変動対策の推進に関する条例に基づく取組</a:t>
            </a:r>
          </a:p>
        </p:txBody>
      </p:sp>
      <p:sp>
        <p:nvSpPr>
          <p:cNvPr id="22" name="正方形/長方形 21">
            <a:extLst>
              <a:ext uri="{FF2B5EF4-FFF2-40B4-BE49-F238E27FC236}">
                <a16:creationId xmlns:a16="http://schemas.microsoft.com/office/drawing/2014/main" id="{7A917C0E-32E5-4C9C-8A45-51B87A597A60}"/>
              </a:ext>
            </a:extLst>
          </p:cNvPr>
          <p:cNvSpPr/>
          <p:nvPr/>
        </p:nvSpPr>
        <p:spPr>
          <a:xfrm>
            <a:off x="5155056" y="5962972"/>
            <a:ext cx="2185718"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大阪府環境性能表示（ラベル）</a:t>
            </a:r>
            <a:endParaRPr kumimoji="1" lang="ja-JP"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3" name="図 22">
            <a:extLst>
              <a:ext uri="{FF2B5EF4-FFF2-40B4-BE49-F238E27FC236}">
                <a16:creationId xmlns:a16="http://schemas.microsoft.com/office/drawing/2014/main" id="{DBA1B70D-6A17-4E1B-B81D-C62CC9165CAB}"/>
              </a:ext>
            </a:extLst>
          </p:cNvPr>
          <p:cNvPicPr>
            <a:picLocks noChangeAspect="1"/>
          </p:cNvPicPr>
          <p:nvPr/>
        </p:nvPicPr>
        <p:blipFill>
          <a:blip r:embed="rId3"/>
          <a:stretch>
            <a:fillRect/>
          </a:stretch>
        </p:blipFill>
        <p:spPr>
          <a:xfrm>
            <a:off x="5220073" y="4757014"/>
            <a:ext cx="1872265" cy="1199262"/>
          </a:xfrm>
          <a:prstGeom prst="rect">
            <a:avLst/>
          </a:prstGeom>
        </p:spPr>
      </p:pic>
      <p:sp>
        <p:nvSpPr>
          <p:cNvPr id="20" name="正方形/長方形 19">
            <a:extLst>
              <a:ext uri="{FF2B5EF4-FFF2-40B4-BE49-F238E27FC236}">
                <a16:creationId xmlns:a16="http://schemas.microsoft.com/office/drawing/2014/main" id="{6F6C4130-E6ED-4A27-AD4B-480E09659461}"/>
              </a:ext>
            </a:extLst>
          </p:cNvPr>
          <p:cNvSpPr/>
          <p:nvPr/>
        </p:nvSpPr>
        <p:spPr>
          <a:xfrm>
            <a:off x="7068250" y="5939888"/>
            <a:ext cx="1930724" cy="507831"/>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おおさか環境にやさしい建築賞</a:t>
            </a:r>
            <a:endParaRPr kumimoji="1" lang="en-US"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大阪府知事賞（令和５年度）</a:t>
            </a:r>
            <a:endParaRPr kumimoji="1" lang="en-US"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12700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クボタグローバル技術研究所</a:t>
            </a:r>
            <a:endParaRPr kumimoji="1" lang="ja-JP"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1" name="図 20">
            <a:extLst>
              <a:ext uri="{FF2B5EF4-FFF2-40B4-BE49-F238E27FC236}">
                <a16:creationId xmlns:a16="http://schemas.microsoft.com/office/drawing/2014/main" id="{ADD97257-4FE1-43D0-93F8-90AC684613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65482" y="4757014"/>
            <a:ext cx="1961277" cy="1133950"/>
          </a:xfrm>
          <a:prstGeom prst="rect">
            <a:avLst/>
          </a:prstGeom>
        </p:spPr>
      </p:pic>
      <p:sp>
        <p:nvSpPr>
          <p:cNvPr id="7" name="二等辺三角形 6">
            <a:extLst>
              <a:ext uri="{FF2B5EF4-FFF2-40B4-BE49-F238E27FC236}">
                <a16:creationId xmlns:a16="http://schemas.microsoft.com/office/drawing/2014/main" id="{4D02F44A-07FB-498E-AE4F-75AEFA53AA17}"/>
              </a:ext>
            </a:extLst>
          </p:cNvPr>
          <p:cNvSpPr/>
          <p:nvPr/>
        </p:nvSpPr>
        <p:spPr>
          <a:xfrm rot="10800000">
            <a:off x="3995936" y="2636912"/>
            <a:ext cx="936104" cy="123106"/>
          </a:xfrm>
          <a:prstGeom prst="triangle">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3F9EC10-A877-4472-BC8C-CF2114CCDB11}"/>
              </a:ext>
            </a:extLst>
          </p:cNvPr>
          <p:cNvSpPr txBox="1"/>
          <p:nvPr/>
        </p:nvSpPr>
        <p:spPr>
          <a:xfrm>
            <a:off x="246708" y="3704284"/>
            <a:ext cx="8789788" cy="58015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300"/>
              </a:spcBef>
              <a:spcAft>
                <a:spcPts val="0"/>
              </a:spcAft>
              <a:buClrTx/>
              <a:buSzTx/>
              <a:buFontTx/>
              <a:buNone/>
              <a:tabLst/>
              <a:defRPr/>
            </a:pPr>
            <a:r>
              <a:rPr kumimoji="1" lang="en-US" altLang="ja-JP"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法施行に伴う社会的混乱が生じないよう、府は国や在阪建築関係４団体（次頁参照）と連携し、申請者の</a:t>
            </a:r>
            <a:endParaRPr kumimoji="1" lang="en-US" altLang="ja-JP"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300"/>
              </a:spcBef>
              <a:spcAft>
                <a:spcPts val="0"/>
              </a:spcAft>
              <a:buClrTx/>
              <a:buSzTx/>
              <a:buFontTx/>
              <a:buNone/>
              <a:tabLst/>
              <a:defRPr/>
            </a:pPr>
            <a:r>
              <a:rPr kumimoji="1" lang="ja-JP" altLang="en-US" sz="14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サポート体制を整備予定</a:t>
            </a:r>
            <a:endParaRPr kumimoji="1" lang="ja-JP" altLang="en-US" sz="146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913B0D15-D0FF-4976-A218-C024D3B02A2E}"/>
              </a:ext>
            </a:extLst>
          </p:cNvPr>
          <p:cNvSpPr txBox="1"/>
          <p:nvPr/>
        </p:nvSpPr>
        <p:spPr>
          <a:xfrm>
            <a:off x="197326" y="1490839"/>
            <a:ext cx="8784000" cy="1116000"/>
          </a:xfrm>
          <a:prstGeom prst="rect">
            <a:avLst/>
          </a:prstGeom>
          <a:noFill/>
          <a:ln w="12700">
            <a:solidFill>
              <a:schemeClr val="accent1"/>
            </a:solid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8B02D146-BD15-4C74-B283-398363E4B5EB}"/>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Meiryo UI" panose="020B0604030504040204" pitchFamily="50" charset="-128"/>
                <a:ea typeface="Meiryo UI" panose="020B0604030504040204" pitchFamily="50" charset="-128"/>
              </a:rPr>
              <a:t>建築環境課</a:t>
            </a:r>
            <a:endPar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5277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8" name="正方形/長方形 7"/>
          <p:cNvSpPr/>
          <p:nvPr/>
        </p:nvSpPr>
        <p:spPr>
          <a:xfrm>
            <a:off x="0" y="1258597"/>
            <a:ext cx="9144000" cy="267445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marR="0" lvl="0" indent="0" algn="l" defTabSz="676089" rtl="0" eaLnBrk="1" fontAlgn="auto" latinLnBrk="0" hangingPunct="1">
              <a:lnSpc>
                <a:spcPct val="130000"/>
              </a:lnSpc>
              <a:spcBef>
                <a:spcPts val="256"/>
              </a:spcBef>
              <a:spcAft>
                <a:spcPts val="0"/>
              </a:spcAft>
              <a:buClrTx/>
              <a:buSzTx/>
              <a:buFontTx/>
              <a:buNone/>
              <a:tabLst/>
              <a:defRPr/>
            </a:pPr>
            <a:endPar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6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（これまでの取組）</a:t>
            </a:r>
            <a:endParaRPr kumimoji="1" lang="en-US" altLang="ja-JP" sz="166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・省エネ住宅（</a:t>
            </a:r>
            <a:r>
              <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ZEH</a:t>
            </a: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）の普及・啓発チラシや、省エネリフォームパンフレットを作成し、</a:t>
            </a:r>
            <a:endPar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建築関係団体等を通じ、広く周知</a:t>
            </a:r>
            <a:endPar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・住宅購入者層をメインターゲットにした省エネ住宅普及・啓発イベントを実施</a:t>
            </a:r>
            <a:endPar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・検索機能を備えた省エネ関連補助金等紹介</a:t>
            </a:r>
            <a:r>
              <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を公開</a:t>
            </a:r>
            <a:endParaRPr kumimoji="1" lang="en-US" altLang="ja-JP"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129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在阪建築関係</a:t>
            </a:r>
            <a:r>
              <a:rPr kumimoji="1" lang="en-US" altLang="ja-JP"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4</a:t>
            </a:r>
            <a:r>
              <a:rPr kumimoji="1" lang="ja-JP" altLang="en-US"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団体と「省エネ住宅・建築物の普及啓発の協力に関する協定」を締結</a:t>
            </a:r>
            <a:endParaRPr kumimoji="1" lang="en-US" altLang="ja-JP" sz="129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（在阪建築関係</a:t>
            </a:r>
            <a:r>
              <a:rPr kumimoji="1" lang="en-US" altLang="zh-TW"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団体：（公社）大阪府建築士会、（一社）大阪府建築士事務所協会、</a:t>
            </a:r>
            <a:endParaRPr kumimoji="1" lang="en-US" altLang="zh-TW"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1164" marR="0" lvl="0" indent="0" algn="l" defTabSz="676089" rtl="0" eaLnBrk="1" fontAlgn="auto" latinLnBrk="0" hangingPunct="1">
              <a:lnSpc>
                <a:spcPct val="130000"/>
              </a:lnSpc>
              <a:spcBef>
                <a:spcPts val="256"/>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zh-TW"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（公社）日本建築家協会近畿支部、（一社）日本建築協会）</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角丸四角形 11"/>
          <p:cNvSpPr/>
          <p:nvPr/>
        </p:nvSpPr>
        <p:spPr>
          <a:xfrm>
            <a:off x="156425" y="4267347"/>
            <a:ext cx="8831150" cy="2293441"/>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断熱化による効果をわかりやすく見える化するシミュレーションツール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の開発・展開</a:t>
            </a:r>
            <a:r>
              <a:rPr kumimoji="1" lang="en-US" altLang="ja-JP" sz="16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Calibri"/>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〇省エネ住宅・建築物の普及・啓発イベントの実施</a:t>
            </a:r>
            <a:r>
              <a:rPr kumimoji="1" lang="en-US" altLang="ja-JP" sz="16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Calibri"/>
              </a:rPr>
              <a:t> </a:t>
            </a: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a:t>
            </a:r>
            <a:r>
              <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ZEB</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等の技術情報普及に向けた事例集</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の作成</a:t>
            </a:r>
            <a:r>
              <a:rPr kumimoji="1" lang="en-US" altLang="ja-JP" sz="160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Calibri"/>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府営住宅活用地における次世代基準のＺＥＨ誘導等のモデル事業実施</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875"/>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a:t>
            </a:r>
            <a:r>
              <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ZEH</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ZEB</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実現を評価する表彰制度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の創設　　　等</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12"/>
          <p:cNvSpPr txBox="1"/>
          <p:nvPr/>
        </p:nvSpPr>
        <p:spPr>
          <a:xfrm>
            <a:off x="251520" y="4365104"/>
            <a:ext cx="2489784" cy="348109"/>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令和６年度の主な取組</a:t>
            </a:r>
            <a:r>
              <a:rPr kumimoji="1" lang="en-US" altLang="ja-JP"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a:extLst>
              <a:ext uri="{FF2B5EF4-FFF2-40B4-BE49-F238E27FC236}">
                <a16:creationId xmlns:a16="http://schemas.microsoft.com/office/drawing/2014/main" id="{B2214278-2596-4ED4-9E11-B8C83DB4BFF5}"/>
              </a:ext>
            </a:extLst>
          </p:cNvPr>
          <p:cNvSpPr/>
          <p:nvPr/>
        </p:nvSpPr>
        <p:spPr bwMode="gray">
          <a:xfrm>
            <a:off x="107504" y="1220463"/>
            <a:ext cx="4276028" cy="33632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marR="0" lvl="0" indent="0" algn="l" defTabSz="732411" rtl="0" eaLnBrk="1" fontAlgn="auto" latinLnBrk="0" hangingPunct="1">
              <a:lnSpc>
                <a:spcPct val="130000"/>
              </a:lnSpc>
              <a:spcBef>
                <a:spcPts val="277"/>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62" b="1" i="0" u="none" strike="noStrike" kern="1200" cap="none" spc="-92"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住宅・建築物のさらなる省エネ化の普及啓発</a:t>
            </a:r>
          </a:p>
        </p:txBody>
      </p:sp>
      <p:sp>
        <p:nvSpPr>
          <p:cNvPr id="19"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F70678F0-D94D-42E5-AFEE-B5592C7FCCEC}"/>
              </a:ext>
            </a:extLst>
          </p:cNvPr>
          <p:cNvSpPr txBox="1"/>
          <p:nvPr/>
        </p:nvSpPr>
        <p:spPr>
          <a:xfrm>
            <a:off x="7642417" y="4880635"/>
            <a:ext cx="1316604" cy="646331"/>
          </a:xfrm>
          <a:prstGeom prst="rect">
            <a:avLst/>
          </a:prstGeom>
          <a:noFill/>
        </p:spPr>
        <p:txBody>
          <a:bodyPr wrap="square">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在阪建築関係</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団体とも</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連携して推進</a:t>
            </a:r>
          </a:p>
        </p:txBody>
      </p:sp>
      <p:pic>
        <p:nvPicPr>
          <p:cNvPr id="4" name="図 3">
            <a:extLst>
              <a:ext uri="{FF2B5EF4-FFF2-40B4-BE49-F238E27FC236}">
                <a16:creationId xmlns:a16="http://schemas.microsoft.com/office/drawing/2014/main" id="{85F81233-C2F3-4FBF-9706-079932224416}"/>
              </a:ext>
            </a:extLst>
          </p:cNvPr>
          <p:cNvPicPr>
            <a:picLocks noChangeAspect="1"/>
          </p:cNvPicPr>
          <p:nvPr/>
        </p:nvPicPr>
        <p:blipFill rotWithShape="1">
          <a:blip r:embed="rId3"/>
          <a:srcRect l="7476" t="31100" r="55512" b="31100"/>
          <a:stretch/>
        </p:blipFill>
        <p:spPr>
          <a:xfrm>
            <a:off x="6646138" y="2016059"/>
            <a:ext cx="2376264" cy="1516764"/>
          </a:xfrm>
          <a:prstGeom prst="rect">
            <a:avLst/>
          </a:prstGeom>
        </p:spPr>
      </p:pic>
      <p:sp>
        <p:nvSpPr>
          <p:cNvPr id="20" name="正方形/長方形 19">
            <a:extLst>
              <a:ext uri="{FF2B5EF4-FFF2-40B4-BE49-F238E27FC236}">
                <a16:creationId xmlns:a16="http://schemas.microsoft.com/office/drawing/2014/main" id="{EA51EB3A-9883-45F1-A5DD-991495F333C0}"/>
              </a:ext>
            </a:extLst>
          </p:cNvPr>
          <p:cNvSpPr/>
          <p:nvPr/>
        </p:nvSpPr>
        <p:spPr>
          <a:xfrm>
            <a:off x="6689189" y="3551579"/>
            <a:ext cx="229016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12700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省エネ住宅・建築物の普及啓発の協力　</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12700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に関する協定締結式（</a:t>
            </a: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R6.3</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ja-JP" sz="9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右中かっこ 1">
            <a:extLst>
              <a:ext uri="{FF2B5EF4-FFF2-40B4-BE49-F238E27FC236}">
                <a16:creationId xmlns:a16="http://schemas.microsoft.com/office/drawing/2014/main" id="{4BCCB667-78C0-484A-954B-5B4F7A7C43C2}"/>
              </a:ext>
            </a:extLst>
          </p:cNvPr>
          <p:cNvSpPr/>
          <p:nvPr/>
        </p:nvSpPr>
        <p:spPr>
          <a:xfrm>
            <a:off x="7236296" y="4808199"/>
            <a:ext cx="360040" cy="791204"/>
          </a:xfrm>
          <a:prstGeom prst="rightBrace">
            <a:avLst>
              <a:gd name="adj1" fmla="val 8333"/>
              <a:gd name="adj2" fmla="val 49168"/>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0A48CEC1-0A5D-4D3F-ABBF-277D6E75E71B}"/>
              </a:ext>
            </a:extLst>
          </p:cNvPr>
          <p:cNvSpPr txBox="1"/>
          <p:nvPr/>
        </p:nvSpPr>
        <p:spPr>
          <a:xfrm>
            <a:off x="7309443" y="357863"/>
            <a:ext cx="1783252"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latin typeface="Calibri"/>
                <a:ea typeface="ＭＳ Ｐゴシック" panose="020B0600070205080204" pitchFamily="50" charset="-128"/>
              </a:rPr>
              <a:t>建築環境課</a:t>
            </a:r>
            <a:endParaRPr kumimoji="1" lang="ja-JP" altLang="en-US" sz="12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0161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5">
            <a:extLst>
              <a:ext uri="{FF2B5EF4-FFF2-40B4-BE49-F238E27FC236}">
                <a16:creationId xmlns:a16="http://schemas.microsoft.com/office/drawing/2014/main" id="{A0A2973A-0E5E-4BCC-BFAF-21EAA10ACEFB}"/>
              </a:ext>
            </a:extLst>
          </p:cNvPr>
          <p:cNvSpPr/>
          <p:nvPr/>
        </p:nvSpPr>
        <p:spPr>
          <a:xfrm>
            <a:off x="163493" y="1135456"/>
            <a:ext cx="8902873" cy="5640572"/>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6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923"/>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ct val="100000"/>
              </a:lnSpc>
              <a:spcBef>
                <a:spcPts val="0"/>
              </a:spcBef>
              <a:spcAft>
                <a:spcPts val="0"/>
              </a:spcAft>
              <a:buClrTx/>
              <a:buSzTx/>
              <a:buFontTx/>
              <a:buNone/>
              <a:tabLst/>
              <a:defRPr/>
            </a:pPr>
            <a:endParaRPr kumimoji="1" lang="en-US" altLang="ja-JP" sz="11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846"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くらしの質を高める　</a:t>
            </a:r>
            <a:r>
              <a:rPr kumimoji="1" lang="ja-JP" altLang="en-US" sz="184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84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②建築物の省エネルギー化の推進（府有施設における取組）</a:t>
            </a: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205901" y="1268760"/>
            <a:ext cx="2717415" cy="332308"/>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府営住宅における取組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47323" y="1511174"/>
            <a:ext cx="8726893" cy="1375313"/>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endParaRPr kumimoji="1" lang="en-US" altLang="ja-JP" sz="64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○ＺＥＨ化：</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建替住宅において</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ＺＥＨ水準での実施設計</a:t>
            </a:r>
            <a:r>
              <a:rPr kumimoji="1" lang="ja-JP" altLang="en-US" sz="1480" b="1" u="sng" dirty="0">
                <a:solidFill>
                  <a:srgbClr val="FF0000"/>
                </a:solidFill>
                <a:latin typeface="Meiryo UI" panose="020B0604030504040204" pitchFamily="50" charset="-128"/>
                <a:ea typeface="Meiryo UI" panose="020B0604030504040204" pitchFamily="50" charset="-128"/>
              </a:rPr>
              <a:t>に</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着手</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○太陽光パネル：</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建替住宅において</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太陽光パネル設置を前提とした実施設計</a:t>
            </a:r>
            <a:r>
              <a:rPr kumimoji="1" lang="ja-JP" altLang="en-US" sz="1477" b="1" u="sng" dirty="0">
                <a:solidFill>
                  <a:srgbClr val="FF0000"/>
                </a:solidFill>
                <a:latin typeface="Meiryo UI" panose="020B0604030504040204" pitchFamily="50" charset="-128"/>
                <a:ea typeface="Meiryo UI" panose="020B0604030504040204" pitchFamily="50" charset="-128"/>
              </a:rPr>
              <a:t>に着手</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554"/>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○木材利用</a:t>
            </a:r>
            <a:r>
              <a:rPr kumimoji="1" lang="ja-JP" altLang="en-US" sz="14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集会所の木造化やエントランス等の木質化について検討</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290" rtl="0" eaLnBrk="1" fontAlgn="auto" latinLnBrk="0" hangingPunct="1">
              <a:lnSpc>
                <a:spcPts val="1994"/>
              </a:lnSpc>
              <a:spcBef>
                <a:spcPts val="554"/>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○電気自動車充電設備の設置：</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次期コインパーキング事業者公募において本格導入</a:t>
            </a:r>
            <a:endParaRPr kumimoji="1" lang="en-US" altLang="ja-JP"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aphicFrame>
        <p:nvGraphicFramePr>
          <p:cNvPr id="20" name="表 19">
            <a:extLst>
              <a:ext uri="{FF2B5EF4-FFF2-40B4-BE49-F238E27FC236}">
                <a16:creationId xmlns:a16="http://schemas.microsoft.com/office/drawing/2014/main" id="{8FB617C3-6B11-4870-95DC-FCA8BEBB1A2A}"/>
              </a:ext>
            </a:extLst>
          </p:cNvPr>
          <p:cNvGraphicFramePr>
            <a:graphicFrameLocks noGrp="1"/>
          </p:cNvGraphicFramePr>
          <p:nvPr/>
        </p:nvGraphicFramePr>
        <p:xfrm>
          <a:off x="5479192" y="4417952"/>
          <a:ext cx="3561243" cy="1958567"/>
        </p:xfrm>
        <a:graphic>
          <a:graphicData uri="http://schemas.openxmlformats.org/drawingml/2006/table">
            <a:tbl>
              <a:tblPr firstRow="1" bandRow="1">
                <a:tableStyleId>{5C22544A-7EE6-4342-B048-85BDC9FD1C3A}</a:tableStyleId>
              </a:tblPr>
              <a:tblGrid>
                <a:gridCol w="1898602">
                  <a:extLst>
                    <a:ext uri="{9D8B030D-6E8A-4147-A177-3AD203B41FA5}">
                      <a16:colId xmlns:a16="http://schemas.microsoft.com/office/drawing/2014/main" val="3052009794"/>
                    </a:ext>
                  </a:extLst>
                </a:gridCol>
                <a:gridCol w="1662641">
                  <a:extLst>
                    <a:ext uri="{9D8B030D-6E8A-4147-A177-3AD203B41FA5}">
                      <a16:colId xmlns:a16="http://schemas.microsoft.com/office/drawing/2014/main" val="1808965860"/>
                    </a:ext>
                  </a:extLst>
                </a:gridCol>
              </a:tblGrid>
              <a:tr h="550931">
                <a:tc gridSpan="2">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latin typeface="Meiryo UI" panose="020B0604030504040204" pitchFamily="50" charset="-128"/>
                          <a:ea typeface="Meiryo UI" panose="020B0604030504040204" pitchFamily="50" charset="-128"/>
                        </a:rPr>
                        <a:t>府有施設におけるＥＳＣＯ事業</a:t>
                      </a:r>
                      <a:r>
                        <a:rPr kumimoji="1" lang="ja-JP" altLang="en-US" sz="1400" b="0" dirty="0">
                          <a:solidFill>
                            <a:schemeClr val="bg1"/>
                          </a:solidFill>
                          <a:latin typeface="Meiryo UI" panose="020B0604030504040204" pitchFamily="50" charset="-128"/>
                          <a:ea typeface="Meiryo UI" panose="020B0604030504040204" pitchFamily="50" charset="-128"/>
                        </a:rPr>
                        <a:t>実績</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（平成</a:t>
                      </a:r>
                      <a:r>
                        <a:rPr kumimoji="1" lang="en-US" altLang="ja-JP" sz="1400" b="0" dirty="0">
                          <a:solidFill>
                            <a:schemeClr val="bg1"/>
                          </a:solidFill>
                          <a:latin typeface="Meiryo UI" panose="020B0604030504040204" pitchFamily="50" charset="-128"/>
                          <a:ea typeface="Meiryo UI" panose="020B0604030504040204" pitchFamily="50" charset="-128"/>
                        </a:rPr>
                        <a:t>13</a:t>
                      </a:r>
                      <a:r>
                        <a:rPr kumimoji="1" lang="ja-JP" altLang="en-US" sz="1400" b="0" dirty="0">
                          <a:solidFill>
                            <a:schemeClr val="bg1"/>
                          </a:solidFill>
                          <a:latin typeface="Meiryo UI" panose="020B0604030504040204" pitchFamily="50" charset="-128"/>
                          <a:ea typeface="Meiryo UI" panose="020B0604030504040204" pitchFamily="50" charset="-128"/>
                        </a:rPr>
                        <a:t>年度～令和４年度）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13593385"/>
                  </a:ext>
                </a:extLst>
              </a:tr>
              <a:tr h="421394">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導入</a:t>
                      </a:r>
                      <a:r>
                        <a:rPr kumimoji="1" lang="ja-JP" altLang="en-US" sz="1400" dirty="0">
                          <a:latin typeface="Meiryo UI" panose="020B0604030504040204" pitchFamily="50" charset="-128"/>
                          <a:ea typeface="Meiryo UI" panose="020B0604030504040204" pitchFamily="50" charset="-128"/>
                        </a:rPr>
                        <a:t>施設数</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116</a:t>
                      </a:r>
                      <a:r>
                        <a:rPr kumimoji="1" lang="ja-JP" altLang="en-US" sz="1400" dirty="0">
                          <a:solidFill>
                            <a:schemeClr val="tx1"/>
                          </a:solidFill>
                          <a:latin typeface="Meiryo UI" panose="020B0604030504040204" pitchFamily="50" charset="-128"/>
                          <a:ea typeface="Meiryo UI" panose="020B0604030504040204" pitchFamily="50" charset="-128"/>
                        </a:rPr>
                        <a:t>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（令和５年度契約施設含む）</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381601"/>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光熱水費削減額</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116</a:t>
                      </a:r>
                      <a:r>
                        <a:rPr kumimoji="1" lang="ja-JP" altLang="en-US" sz="1400" dirty="0">
                          <a:solidFill>
                            <a:schemeClr val="tx1"/>
                          </a:solidFill>
                          <a:latin typeface="Meiryo UI" panose="020B0604030504040204" pitchFamily="50" charset="-128"/>
                          <a:ea typeface="Meiryo UI" panose="020B0604030504040204" pitchFamily="50" charset="-128"/>
                        </a:rPr>
                        <a:t>億円</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577744"/>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エネルギー削減量</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124,576kL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148693"/>
                  </a:ext>
                </a:extLst>
              </a:tr>
              <a:tr h="321892">
                <a:tc>
                  <a:txBody>
                    <a:bodyPr/>
                    <a:lstStyle/>
                    <a:p>
                      <a:pPr algn="l"/>
                      <a:r>
                        <a:rPr lang="en-US" altLang="ja-JP" sz="1400" dirty="0">
                          <a:latin typeface="Meiryo UI" panose="020B0604030504040204" pitchFamily="50" charset="-128"/>
                          <a:ea typeface="Meiryo UI" panose="020B0604030504040204" pitchFamily="50" charset="-128"/>
                        </a:rPr>
                        <a:t>CO</a:t>
                      </a:r>
                      <a:r>
                        <a:rPr lang="ja-JP" altLang="en-US" sz="1400" b="0" baseline="-25000" dirty="0">
                          <a:latin typeface="Meiryo UI" panose="020B0604030504040204" pitchFamily="50" charset="-128"/>
                          <a:ea typeface="Meiryo UI" panose="020B0604030504040204" pitchFamily="50" charset="-128"/>
                        </a:rPr>
                        <a:t>２</a:t>
                      </a:r>
                      <a:r>
                        <a:rPr kumimoji="1" lang="zh-TW" altLang="en-US" sz="1400" dirty="0">
                          <a:latin typeface="Meiryo UI" panose="020B0604030504040204" pitchFamily="50" charset="-128"/>
                          <a:ea typeface="Meiryo UI" panose="020B0604030504040204" pitchFamily="50" charset="-128"/>
                        </a:rPr>
                        <a:t>排出削減量</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271,600</a:t>
                      </a:r>
                      <a:r>
                        <a:rPr kumimoji="1" lang="ja-JP" altLang="en-US" sz="1400" dirty="0">
                          <a:solidFill>
                            <a:schemeClr val="tx1"/>
                          </a:solidFill>
                          <a:latin typeface="Meiryo UI" panose="020B0604030504040204" pitchFamily="50" charset="-128"/>
                          <a:ea typeface="Meiryo UI" panose="020B0604030504040204" pitchFamily="50" charset="-128"/>
                        </a:rPr>
                        <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752838"/>
                  </a:ext>
                </a:extLst>
              </a:tr>
            </a:tbl>
          </a:graphicData>
        </a:graphic>
      </p:graphicFrame>
      <p:sp>
        <p:nvSpPr>
          <p:cNvPr id="21" name="テキスト ボックス 20">
            <a:extLst>
              <a:ext uri="{FF2B5EF4-FFF2-40B4-BE49-F238E27FC236}">
                <a16:creationId xmlns:a16="http://schemas.microsoft.com/office/drawing/2014/main" id="{BFB888B5-AAB5-40C9-ABBC-38B214A1F177}"/>
              </a:ext>
            </a:extLst>
          </p:cNvPr>
          <p:cNvSpPr txBox="1"/>
          <p:nvPr/>
        </p:nvSpPr>
        <p:spPr>
          <a:xfrm>
            <a:off x="232073" y="3356992"/>
            <a:ext cx="9020447"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○ＺＥＢ化：</a:t>
            </a:r>
            <a:r>
              <a:rPr kumimoji="1" lang="ja-JP" altLang="en-US"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府有建築物の整備における環境配慮指針を改定 </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新築は原則</a:t>
            </a:r>
            <a:r>
              <a:rPr kumimoji="1"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ZEB Ready</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を目指す</a:t>
            </a:r>
            <a:endParaRPr kumimoji="1" lang="en-US" altLang="ja-JP" sz="16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0CE720B1-8A80-4316-A215-010E16FE4FCE}"/>
              </a:ext>
            </a:extLst>
          </p:cNvPr>
          <p:cNvSpPr txBox="1"/>
          <p:nvPr/>
        </p:nvSpPr>
        <p:spPr>
          <a:xfrm>
            <a:off x="235437" y="3977162"/>
            <a:ext cx="8566448"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○木材利用：</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支援学校や警察署のエントランス等での木質化を推進</a:t>
            </a:r>
            <a:endParaRPr kumimoji="1" lang="en-US" altLang="ja-JP" sz="1477"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a:extLst>
              <a:ext uri="{FF2B5EF4-FFF2-40B4-BE49-F238E27FC236}">
                <a16:creationId xmlns:a16="http://schemas.microsoft.com/office/drawing/2014/main" id="{351B7AEB-CF9B-416C-A4CE-52B65A7E7D8D}"/>
              </a:ext>
            </a:extLst>
          </p:cNvPr>
          <p:cNvSpPr txBox="1"/>
          <p:nvPr/>
        </p:nvSpPr>
        <p:spPr>
          <a:xfrm>
            <a:off x="222360" y="3677348"/>
            <a:ext cx="5861808" cy="348109"/>
          </a:xfrm>
          <a:prstGeom prst="rect">
            <a:avLst/>
          </a:prstGeom>
          <a:noFill/>
        </p:spPr>
        <p:txBody>
          <a:bodyPr wrap="square" rtlCol="0">
            <a:spAutoFit/>
          </a:bodyPr>
          <a:lstStyle/>
          <a:p>
            <a:pPr marL="0" marR="0" lvl="0" indent="0" algn="l" defTabSz="914290" rtl="0" eaLnBrk="1" fontAlgn="auto" latinLnBrk="0" hangingPunct="1">
              <a:lnSpc>
                <a:spcPct val="100000"/>
              </a:lnSpc>
              <a:spcBef>
                <a:spcPts val="92"/>
              </a:spcBef>
              <a:spcAft>
                <a:spcPts val="0"/>
              </a:spcAft>
              <a:buClrTx/>
              <a:buSzTx/>
              <a:buFontTx/>
              <a:buNone/>
              <a:tabLst/>
              <a:defRPr/>
            </a:pPr>
            <a:r>
              <a:rPr kumimoji="1" lang="ja-JP" altLang="en-US" sz="166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○太陽光パネル：</a:t>
            </a:r>
            <a:r>
              <a:rPr kumimoji="1" lang="ja-JP" altLang="en-US" sz="148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新築する</a:t>
            </a:r>
            <a:r>
              <a:rPr kumimoji="1" lang="ja-JP" altLang="en-US" sz="14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建築物で設置を推進</a:t>
            </a:r>
            <a:endParaRPr kumimoji="1" lang="en-US" altLang="ja-JP" sz="148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13FF5B70-7F4E-46A0-BC96-10B1E73B41BA}"/>
              </a:ext>
            </a:extLst>
          </p:cNvPr>
          <p:cNvSpPr/>
          <p:nvPr/>
        </p:nvSpPr>
        <p:spPr bwMode="gray">
          <a:xfrm>
            <a:off x="222360" y="2966458"/>
            <a:ext cx="2705692"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一般施設における取組</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a:extLst>
              <a:ext uri="{FF2B5EF4-FFF2-40B4-BE49-F238E27FC236}">
                <a16:creationId xmlns:a16="http://schemas.microsoft.com/office/drawing/2014/main" id="{ADED8439-8780-457C-8B9E-E1D7FA266348}"/>
              </a:ext>
            </a:extLst>
          </p:cNvPr>
          <p:cNvPicPr>
            <a:picLocks/>
          </p:cNvPicPr>
          <p:nvPr/>
        </p:nvPicPr>
        <p:blipFill rotWithShape="1">
          <a:blip r:embed="rId3" cstate="print">
            <a:extLst>
              <a:ext uri="{28A0092B-C50C-407E-A947-70E740481C1C}">
                <a14:useLocalDpi xmlns:a14="http://schemas.microsoft.com/office/drawing/2010/main" val="0"/>
              </a:ext>
            </a:extLst>
          </a:blip>
          <a:srcRect l="5736" r="35110" b="3761"/>
          <a:stretch/>
        </p:blipFill>
        <p:spPr>
          <a:xfrm>
            <a:off x="3365774" y="4408178"/>
            <a:ext cx="1999449" cy="1947777"/>
          </a:xfrm>
          <a:prstGeom prst="rect">
            <a:avLst/>
          </a:prstGeom>
        </p:spPr>
      </p:pic>
      <p:sp>
        <p:nvSpPr>
          <p:cNvPr id="28" name="テキスト ボックス 8587">
            <a:extLst>
              <a:ext uri="{FF2B5EF4-FFF2-40B4-BE49-F238E27FC236}">
                <a16:creationId xmlns:a16="http://schemas.microsoft.com/office/drawing/2014/main" id="{6640F5EA-869B-46B1-92AD-C56822814346}"/>
              </a:ext>
            </a:extLst>
          </p:cNvPr>
          <p:cNvSpPr txBox="1"/>
          <p:nvPr/>
        </p:nvSpPr>
        <p:spPr>
          <a:xfrm>
            <a:off x="196155" y="4788265"/>
            <a:ext cx="3437562" cy="1736245"/>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民間の資金やノウハウを活用</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○省エネ改修し、</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光熱水費の削減分で</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改修工事に係る経費等を償還</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en-US" altLang="ja-JP" sz="46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市町村の事業をサポート </a:t>
            </a:r>
            <a:endParaRPr kumimoji="1" lang="en-US" altLang="ja-JP" sz="1477"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24</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567</a:t>
            </a:r>
            <a:r>
              <a:rPr kumimoji="1" lang="ja-JP" altLang="en-US"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施設で事業化</a:t>
            </a:r>
            <a:endParaRPr kumimoji="1" lang="en-US" altLang="ja-JP" sz="14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endParaRPr kumimoji="1" lang="en-US" altLang="ja-JP" sz="369" b="0" i="0" u="none" strike="noStrike" kern="1200" cap="none" spc="-92"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277"/>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＜令和６年度公募施設＞</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・西大阪治水事務所、府立高校及び支援学校</a:t>
            </a:r>
            <a:r>
              <a:rPr kumimoji="1" lang="en-US" altLang="ja-JP"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a:t>
            </a:r>
            <a:endParaRPr kumimoji="1" lang="en-US" altLang="ja-JP" sz="1108" b="0" i="0" u="none" strike="noStrike" kern="1200" cap="none" spc="-74"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a:extLst>
              <a:ext uri="{FF2B5EF4-FFF2-40B4-BE49-F238E27FC236}">
                <a16:creationId xmlns:a16="http://schemas.microsoft.com/office/drawing/2014/main" id="{6FABCF74-ED23-4C00-8A63-930885D0D9FF}"/>
              </a:ext>
            </a:extLst>
          </p:cNvPr>
          <p:cNvSpPr/>
          <p:nvPr/>
        </p:nvSpPr>
        <p:spPr bwMode="gray">
          <a:xfrm>
            <a:off x="211923" y="4404391"/>
            <a:ext cx="2705692" cy="35595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just" defTabSz="914290" rtl="0" eaLnBrk="1" fontAlgn="auto" latinLnBrk="0" hangingPunct="1">
              <a:lnSpc>
                <a:spcPct val="100000"/>
              </a:lnSpc>
              <a:spcBef>
                <a:spcPts val="0"/>
              </a:spcBef>
              <a:spcAft>
                <a:spcPts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ＥＳＣＯ事業</a:t>
            </a:r>
            <a:endParaRPr kumimoji="1" lang="en-US" altLang="ja-JP" sz="1662"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2">
            <a:extLst>
              <a:ext uri="{FF2B5EF4-FFF2-40B4-BE49-F238E27FC236}">
                <a16:creationId xmlns:a16="http://schemas.microsoft.com/office/drawing/2014/main" id="{14B2B9B2-A2DA-4C32-B750-C749BC707604}"/>
              </a:ext>
            </a:extLst>
          </p:cNvPr>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0FC9279A-F925-4966-B2A3-0D6807343C14}"/>
              </a:ext>
            </a:extLst>
          </p:cNvPr>
          <p:cNvSpPr txBox="1"/>
          <p:nvPr/>
        </p:nvSpPr>
        <p:spPr>
          <a:xfrm>
            <a:off x="6629400" y="357863"/>
            <a:ext cx="2463295" cy="276999"/>
          </a:xfrm>
          <a:prstGeom prst="rect">
            <a:avLst/>
          </a:prstGeom>
          <a:noFill/>
        </p:spPr>
        <p:txBody>
          <a:bodyPr wrap="square" rtlCol="0">
            <a:spAutoFit/>
          </a:bodyPr>
          <a:lstStyle/>
          <a:p>
            <a:pPr marL="0" marR="0" lvl="0" indent="0" algn="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住宅経営室・公共建築室</a:t>
            </a:r>
          </a:p>
        </p:txBody>
      </p:sp>
    </p:spTree>
    <p:extLst>
      <p:ext uri="{BB962C8B-B14F-4D97-AF65-F5344CB8AC3E}">
        <p14:creationId xmlns:p14="http://schemas.microsoft.com/office/powerpoint/2010/main" val="14875335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8090</Words>
  <PresentationFormat>画面に合わせる (4:3)</PresentationFormat>
  <Paragraphs>993</Paragraphs>
  <Slides>32</Slides>
  <Notes>27</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32</vt:i4>
      </vt:variant>
    </vt:vector>
  </HeadingPairs>
  <TitlesOfParts>
    <vt:vector size="49" baseType="lpstr">
      <vt:lpstr>BIZ UDPゴシック</vt:lpstr>
      <vt:lpstr>BIZ UDゴシック</vt:lpstr>
      <vt:lpstr>HGPｺﾞｼｯｸM</vt:lpstr>
      <vt:lpstr>HGP創英角ｺﾞｼｯｸUB</vt:lpstr>
      <vt:lpstr>HGSｺﾞｼｯｸM</vt:lpstr>
      <vt:lpstr>HG丸ｺﾞｼｯｸM-PRO</vt:lpstr>
      <vt:lpstr>Meiryo UI</vt:lpstr>
      <vt:lpstr>ＭＳ Ｐゴシック</vt:lpstr>
      <vt:lpstr>UD デジタル 教科書体 NK-R</vt:lpstr>
      <vt:lpstr>Meiryo</vt:lpstr>
      <vt:lpstr>Meiryo</vt:lpstr>
      <vt:lpstr>游ゴシック</vt:lpstr>
      <vt:lpstr>游明朝</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2024-06-24T07:35:10Z</dcterms:created>
  <dcterms:modified xsi:type="dcterms:W3CDTF">2024-06-24T08:18:58Z</dcterms:modified>
</cp:coreProperties>
</file>