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4"/>
  </p:notesMasterIdLst>
  <p:handoutMasterIdLst>
    <p:handoutMasterId r:id="rId5"/>
  </p:handoutMasterIdLst>
  <p:sldIdLst>
    <p:sldId id="264" r:id="rId2"/>
    <p:sldId id="265"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案2" id="{9BD1837F-2B3D-4278-BF87-915ABC728C37}">
          <p14:sldIdLst>
            <p14:sldId id="264"/>
            <p14:sldId id="265"/>
          </p14:sldIdLst>
        </p14:section>
      </p14:sectionLst>
    </p:ext>
    <p:ext uri="{EFAFB233-063F-42B5-8137-9DF3F51BA10A}">
      <p15:sldGuideLst xmlns:p15="http://schemas.microsoft.com/office/powerpoint/2012/main">
        <p15:guide id="1" orient="horz" pos="4615"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4" autoAdjust="0"/>
    <p:restoredTop sz="94660"/>
  </p:normalViewPr>
  <p:slideViewPr>
    <p:cSldViewPr snapToGrid="0" showGuides="1">
      <p:cViewPr varScale="1">
        <p:scale>
          <a:sx n="62" d="100"/>
          <a:sy n="62" d="100"/>
        </p:scale>
        <p:origin x="2578" y="72"/>
      </p:cViewPr>
      <p:guideLst>
        <p:guide orient="horz" pos="4615"/>
        <p:guide pos="2381"/>
      </p:guideLst>
    </p:cSldViewPr>
  </p:slideViewPr>
  <p:notesTextViewPr>
    <p:cViewPr>
      <p:scale>
        <a:sx n="1" d="1"/>
        <a:sy n="1" d="1"/>
      </p:scale>
      <p:origin x="0" y="0"/>
    </p:cViewPr>
  </p:notesTextViewPr>
  <p:notesViewPr>
    <p:cSldViewPr snapToGrid="0">
      <p:cViewPr varScale="1">
        <p:scale>
          <a:sx n="71" d="100"/>
          <a:sy n="71" d="100"/>
        </p:scale>
        <p:origin x="21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2D1EC48-8E20-0320-D60B-E75599A0F174}"/>
              </a:ext>
            </a:extLst>
          </p:cNvPr>
          <p:cNvSpPr>
            <a:spLocks noGrp="1"/>
          </p:cNvSpPr>
          <p:nvPr>
            <p:ph type="hdr" sz="quarter"/>
          </p:nvPr>
        </p:nvSpPr>
        <p:spPr>
          <a:xfrm>
            <a:off x="0" y="1"/>
            <a:ext cx="2949421" cy="497596"/>
          </a:xfrm>
          <a:prstGeom prst="rect">
            <a:avLst/>
          </a:prstGeom>
        </p:spPr>
        <p:txBody>
          <a:bodyPr vert="horz" lIns="90561" tIns="45280" rIns="90561" bIns="4528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A48B5D1-72E0-791C-728F-227E4528A945}"/>
              </a:ext>
            </a:extLst>
          </p:cNvPr>
          <p:cNvSpPr>
            <a:spLocks noGrp="1"/>
          </p:cNvSpPr>
          <p:nvPr>
            <p:ph type="dt" sz="quarter" idx="1"/>
          </p:nvPr>
        </p:nvSpPr>
        <p:spPr>
          <a:xfrm>
            <a:off x="3856210" y="1"/>
            <a:ext cx="2949421" cy="497596"/>
          </a:xfrm>
          <a:prstGeom prst="rect">
            <a:avLst/>
          </a:prstGeom>
        </p:spPr>
        <p:txBody>
          <a:bodyPr vert="horz" lIns="90561" tIns="45280" rIns="90561" bIns="45280" rtlCol="0"/>
          <a:lstStyle>
            <a:lvl1pPr algn="r">
              <a:defRPr sz="1200"/>
            </a:lvl1pPr>
          </a:lstStyle>
          <a:p>
            <a:fld id="{BDAB5D50-B73C-4793-BC92-306303A14589}" type="datetimeFigureOut">
              <a:rPr kumimoji="1" lang="ja-JP" altLang="en-US" smtClean="0"/>
              <a:t>2025/2/26</a:t>
            </a:fld>
            <a:endParaRPr kumimoji="1" lang="ja-JP" altLang="en-US"/>
          </a:p>
        </p:txBody>
      </p:sp>
      <p:sp>
        <p:nvSpPr>
          <p:cNvPr id="4" name="フッター プレースホルダー 3">
            <a:extLst>
              <a:ext uri="{FF2B5EF4-FFF2-40B4-BE49-F238E27FC236}">
                <a16:creationId xmlns:a16="http://schemas.microsoft.com/office/drawing/2014/main" id="{EA0DCECD-7547-CEE7-D87F-E60EC5CA63AE}"/>
              </a:ext>
            </a:extLst>
          </p:cNvPr>
          <p:cNvSpPr>
            <a:spLocks noGrp="1"/>
          </p:cNvSpPr>
          <p:nvPr>
            <p:ph type="ftr" sz="quarter" idx="2"/>
          </p:nvPr>
        </p:nvSpPr>
        <p:spPr>
          <a:xfrm>
            <a:off x="0" y="9441742"/>
            <a:ext cx="2949421" cy="497596"/>
          </a:xfrm>
          <a:prstGeom prst="rect">
            <a:avLst/>
          </a:prstGeom>
        </p:spPr>
        <p:txBody>
          <a:bodyPr vert="horz" lIns="90561" tIns="45280" rIns="90561" bIns="4528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E618B0C-3795-FFA6-1B95-948C903B9FBE}"/>
              </a:ext>
            </a:extLst>
          </p:cNvPr>
          <p:cNvSpPr>
            <a:spLocks noGrp="1"/>
          </p:cNvSpPr>
          <p:nvPr>
            <p:ph type="sldNum" sz="quarter" idx="3"/>
          </p:nvPr>
        </p:nvSpPr>
        <p:spPr>
          <a:xfrm>
            <a:off x="3856210" y="9441742"/>
            <a:ext cx="2949421" cy="497596"/>
          </a:xfrm>
          <a:prstGeom prst="rect">
            <a:avLst/>
          </a:prstGeom>
        </p:spPr>
        <p:txBody>
          <a:bodyPr vert="horz" lIns="90561" tIns="45280" rIns="90561" bIns="45280" rtlCol="0" anchor="b"/>
          <a:lstStyle>
            <a:lvl1pPr algn="r">
              <a:defRPr sz="1200"/>
            </a:lvl1pPr>
          </a:lstStyle>
          <a:p>
            <a:fld id="{DAA69243-BEEB-4737-88AC-E65932F82389}" type="slidenum">
              <a:rPr kumimoji="1" lang="ja-JP" altLang="en-US" smtClean="0"/>
              <a:t>‹#›</a:t>
            </a:fld>
            <a:endParaRPr kumimoji="1" lang="ja-JP" altLang="en-US"/>
          </a:p>
        </p:txBody>
      </p:sp>
    </p:spTree>
    <p:extLst>
      <p:ext uri="{BB962C8B-B14F-4D97-AF65-F5344CB8AC3E}">
        <p14:creationId xmlns:p14="http://schemas.microsoft.com/office/powerpoint/2010/main" val="1632154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5"/>
            <a:ext cx="2949575" cy="498475"/>
          </a:xfrm>
          <a:prstGeom prst="rect">
            <a:avLst/>
          </a:prstGeom>
        </p:spPr>
        <p:txBody>
          <a:bodyPr vert="horz" lIns="91385" tIns="45695" rIns="91385"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5"/>
            <a:ext cx="2949575" cy="498475"/>
          </a:xfrm>
          <a:prstGeom prst="rect">
            <a:avLst/>
          </a:prstGeom>
        </p:spPr>
        <p:txBody>
          <a:bodyPr vert="horz" lIns="91385" tIns="45695" rIns="91385" bIns="45695" rtlCol="0"/>
          <a:lstStyle>
            <a:lvl1pPr algn="r">
              <a:defRPr sz="1200"/>
            </a:lvl1pPr>
          </a:lstStyle>
          <a:p>
            <a:fld id="{8689BC39-28F1-425E-A51E-C30EFF0C9222}" type="datetimeFigureOut">
              <a:rPr kumimoji="1" lang="ja-JP" altLang="en-US" smtClean="0"/>
              <a:t>2025/2/26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385" tIns="45695" rIns="91385" bIns="45695" rtlCol="0" anchor="ctr"/>
          <a:lstStyle/>
          <a:p>
            <a:endParaRPr lang="ja-JP" altLang="en-US"/>
          </a:p>
        </p:txBody>
      </p:sp>
      <p:sp>
        <p:nvSpPr>
          <p:cNvPr id="5" name="ノート プレースホルダー 4"/>
          <p:cNvSpPr>
            <a:spLocks noGrp="1"/>
          </p:cNvSpPr>
          <p:nvPr>
            <p:ph type="body" sz="quarter" idx="3"/>
          </p:nvPr>
        </p:nvSpPr>
        <p:spPr>
          <a:xfrm>
            <a:off x="681043" y="4783143"/>
            <a:ext cx="5445125" cy="3913185"/>
          </a:xfrm>
          <a:prstGeom prst="rect">
            <a:avLst/>
          </a:prstGeom>
        </p:spPr>
        <p:txBody>
          <a:bodyPr vert="horz" lIns="91385" tIns="45695" rIns="91385"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385" tIns="45695" rIns="91385"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7"/>
            <a:ext cx="2949575" cy="498475"/>
          </a:xfrm>
          <a:prstGeom prst="rect">
            <a:avLst/>
          </a:prstGeom>
        </p:spPr>
        <p:txBody>
          <a:bodyPr vert="horz" lIns="91385" tIns="45695" rIns="91385" bIns="45695" rtlCol="0" anchor="b"/>
          <a:lstStyle>
            <a:lvl1pPr algn="r">
              <a:defRPr sz="1200"/>
            </a:lvl1pPr>
          </a:lstStyle>
          <a:p>
            <a:fld id="{E1A9F288-BA04-4722-A054-6B4C4BDB7B7B}" type="slidenum">
              <a:rPr kumimoji="1" lang="ja-JP" altLang="en-US" smtClean="0"/>
              <a:t>‹#›</a:t>
            </a:fld>
            <a:endParaRPr kumimoji="1" lang="ja-JP" altLang="en-US"/>
          </a:p>
        </p:txBody>
      </p:sp>
    </p:spTree>
    <p:extLst>
      <p:ext uri="{BB962C8B-B14F-4D97-AF65-F5344CB8AC3E}">
        <p14:creationId xmlns:p14="http://schemas.microsoft.com/office/powerpoint/2010/main" val="30960611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A9F48-EAF2-43C9-39CD-C3F7B4DCF920}"/>
              </a:ext>
            </a:extLst>
          </p:cNvPr>
          <p:cNvSpPr>
            <a:spLocks noGrp="1"/>
          </p:cNvSpPr>
          <p:nvPr>
            <p:ph type="ctrTitle"/>
          </p:nvPr>
        </p:nvSpPr>
        <p:spPr>
          <a:xfrm>
            <a:off x="944563" y="1749425"/>
            <a:ext cx="5670550" cy="3722688"/>
          </a:xfrm>
          <a:prstGeom prst="rect">
            <a:avLst/>
          </a:prstGeo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56E6E4-3251-5B03-7810-8E3C3BC7864E}"/>
              </a:ext>
            </a:extLst>
          </p:cNvPr>
          <p:cNvSpPr>
            <a:spLocks noGrp="1"/>
          </p:cNvSpPr>
          <p:nvPr>
            <p:ph type="subTitle" idx="1"/>
          </p:nvPr>
        </p:nvSpPr>
        <p:spPr>
          <a:xfrm>
            <a:off x="944563" y="5614988"/>
            <a:ext cx="5670550" cy="25828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EAA021-DEE9-AD7D-4F7B-5E08CB0CC151}"/>
              </a:ext>
            </a:extLst>
          </p:cNvPr>
          <p:cNvSpPr>
            <a:spLocks noGrp="1"/>
          </p:cNvSpPr>
          <p:nvPr>
            <p:ph type="dt" sz="half" idx="10"/>
          </p:nvPr>
        </p:nvSpPr>
        <p:spPr>
          <a:xfrm>
            <a:off x="519113" y="9909175"/>
            <a:ext cx="1701800" cy="569913"/>
          </a:xfrm>
          <a:prstGeom prst="rect">
            <a:avLst/>
          </a:prstGeom>
        </p:spPr>
        <p:txBody>
          <a:bodyPr/>
          <a:lstStyle/>
          <a:p>
            <a:fld id="{0C26A715-208C-4F97-9999-723D18205D93}" type="datetimeFigureOut">
              <a:rPr kumimoji="1" lang="ja-JP" altLang="en-US" smtClean="0"/>
              <a:t>2025/2/26</a:t>
            </a:fld>
            <a:endParaRPr kumimoji="1" lang="ja-JP" altLang="en-US"/>
          </a:p>
        </p:txBody>
      </p:sp>
      <p:sp>
        <p:nvSpPr>
          <p:cNvPr id="5" name="フッター プレースホルダー 4">
            <a:extLst>
              <a:ext uri="{FF2B5EF4-FFF2-40B4-BE49-F238E27FC236}">
                <a16:creationId xmlns:a16="http://schemas.microsoft.com/office/drawing/2014/main" id="{491250B6-0465-DFD1-4BCD-DEA5E7FDC287}"/>
              </a:ext>
            </a:extLst>
          </p:cNvPr>
          <p:cNvSpPr>
            <a:spLocks noGrp="1"/>
          </p:cNvSpPr>
          <p:nvPr>
            <p:ph type="ftr" sz="quarter" idx="11"/>
          </p:nvPr>
        </p:nvSpPr>
        <p:spPr>
          <a:xfrm>
            <a:off x="2503488" y="9909175"/>
            <a:ext cx="2552700" cy="56991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3FB3FF-6381-E10F-6B04-B774C48661B5}"/>
              </a:ext>
            </a:extLst>
          </p:cNvPr>
          <p:cNvSpPr>
            <a:spLocks noGrp="1"/>
          </p:cNvSpPr>
          <p:nvPr>
            <p:ph type="sldNum" sz="quarter" idx="12"/>
          </p:nvPr>
        </p:nvSpPr>
        <p:spPr>
          <a:xfrm>
            <a:off x="5338763" y="9909175"/>
            <a:ext cx="1701800" cy="569913"/>
          </a:xfrm>
          <a:prstGeom prst="rect">
            <a:avLst/>
          </a:prstGeom>
        </p:spPr>
        <p:txBody>
          <a:bodyPr/>
          <a:lstStyle/>
          <a:p>
            <a:fld id="{D390AB09-C913-4083-B4D0-40A135695975}" type="slidenum">
              <a:rPr kumimoji="1" lang="ja-JP" altLang="en-US" smtClean="0"/>
              <a:t>‹#›</a:t>
            </a:fld>
            <a:endParaRPr kumimoji="1" lang="ja-JP" altLang="en-US"/>
          </a:p>
        </p:txBody>
      </p:sp>
    </p:spTree>
    <p:extLst>
      <p:ext uri="{BB962C8B-B14F-4D97-AF65-F5344CB8AC3E}">
        <p14:creationId xmlns:p14="http://schemas.microsoft.com/office/powerpoint/2010/main" val="187635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029E99-3906-2346-0197-EFF365619366}"/>
              </a:ext>
            </a:extLst>
          </p:cNvPr>
          <p:cNvSpPr>
            <a:spLocks noGrp="1"/>
          </p:cNvSpPr>
          <p:nvPr>
            <p:ph type="title"/>
          </p:nvPr>
        </p:nvSpPr>
        <p:spPr>
          <a:xfrm>
            <a:off x="519113" y="569913"/>
            <a:ext cx="6521450" cy="2065337"/>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C46B40D-6D67-70AE-7340-3CE705BA3803}"/>
              </a:ext>
            </a:extLst>
          </p:cNvPr>
          <p:cNvSpPr>
            <a:spLocks noGrp="1"/>
          </p:cNvSpPr>
          <p:nvPr>
            <p:ph idx="1"/>
          </p:nvPr>
        </p:nvSpPr>
        <p:spPr>
          <a:xfrm>
            <a:off x="519113" y="2846388"/>
            <a:ext cx="6521450" cy="6783387"/>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FD33A7-D5F4-4B8D-496E-EDEE2F661A83}"/>
              </a:ext>
            </a:extLst>
          </p:cNvPr>
          <p:cNvSpPr>
            <a:spLocks noGrp="1"/>
          </p:cNvSpPr>
          <p:nvPr>
            <p:ph type="dt" sz="half" idx="10"/>
          </p:nvPr>
        </p:nvSpPr>
        <p:spPr>
          <a:xfrm>
            <a:off x="519113" y="9909175"/>
            <a:ext cx="1701800" cy="569913"/>
          </a:xfrm>
          <a:prstGeom prst="rect">
            <a:avLst/>
          </a:prstGeom>
        </p:spPr>
        <p:txBody>
          <a:bodyPr/>
          <a:lstStyle/>
          <a:p>
            <a:fld id="{0C26A715-208C-4F97-9999-723D18205D93}" type="datetimeFigureOut">
              <a:rPr kumimoji="1" lang="ja-JP" altLang="en-US" smtClean="0"/>
              <a:t>2025/2/26</a:t>
            </a:fld>
            <a:endParaRPr kumimoji="1" lang="ja-JP" altLang="en-US"/>
          </a:p>
        </p:txBody>
      </p:sp>
      <p:sp>
        <p:nvSpPr>
          <p:cNvPr id="5" name="フッター プレースホルダー 4">
            <a:extLst>
              <a:ext uri="{FF2B5EF4-FFF2-40B4-BE49-F238E27FC236}">
                <a16:creationId xmlns:a16="http://schemas.microsoft.com/office/drawing/2014/main" id="{8CC4C539-D3E1-8CAA-87EB-4E3AF0CFD5B8}"/>
              </a:ext>
            </a:extLst>
          </p:cNvPr>
          <p:cNvSpPr>
            <a:spLocks noGrp="1"/>
          </p:cNvSpPr>
          <p:nvPr>
            <p:ph type="ftr" sz="quarter" idx="11"/>
          </p:nvPr>
        </p:nvSpPr>
        <p:spPr>
          <a:xfrm>
            <a:off x="2503488" y="9909175"/>
            <a:ext cx="2552700" cy="56991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BFBB0B-A250-137D-C1F3-845A8D123A1E}"/>
              </a:ext>
            </a:extLst>
          </p:cNvPr>
          <p:cNvSpPr>
            <a:spLocks noGrp="1"/>
          </p:cNvSpPr>
          <p:nvPr>
            <p:ph type="sldNum" sz="quarter" idx="12"/>
          </p:nvPr>
        </p:nvSpPr>
        <p:spPr>
          <a:xfrm>
            <a:off x="5338763" y="9909175"/>
            <a:ext cx="1701800" cy="569913"/>
          </a:xfrm>
          <a:prstGeom prst="rect">
            <a:avLst/>
          </a:prstGeom>
        </p:spPr>
        <p:txBody>
          <a:bodyPr/>
          <a:lstStyle/>
          <a:p>
            <a:fld id="{D390AB09-C913-4083-B4D0-40A135695975}" type="slidenum">
              <a:rPr kumimoji="1" lang="ja-JP" altLang="en-US" smtClean="0"/>
              <a:t>‹#›</a:t>
            </a:fld>
            <a:endParaRPr kumimoji="1" lang="ja-JP" altLang="en-US"/>
          </a:p>
        </p:txBody>
      </p:sp>
    </p:spTree>
    <p:extLst>
      <p:ext uri="{BB962C8B-B14F-4D97-AF65-F5344CB8AC3E}">
        <p14:creationId xmlns:p14="http://schemas.microsoft.com/office/powerpoint/2010/main" val="169041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BF975C-A2B7-B1A4-AEE0-E0DB737ED3D4}"/>
              </a:ext>
            </a:extLst>
          </p:cNvPr>
          <p:cNvSpPr>
            <a:spLocks noGrp="1"/>
          </p:cNvSpPr>
          <p:nvPr>
            <p:ph type="title"/>
          </p:nvPr>
        </p:nvSpPr>
        <p:spPr>
          <a:xfrm>
            <a:off x="515938" y="2665413"/>
            <a:ext cx="6519862" cy="4448175"/>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5E9B1E-322D-4061-934D-F52B8C772D0E}"/>
              </a:ext>
            </a:extLst>
          </p:cNvPr>
          <p:cNvSpPr>
            <a:spLocks noGrp="1"/>
          </p:cNvSpPr>
          <p:nvPr>
            <p:ph type="body" idx="1"/>
          </p:nvPr>
        </p:nvSpPr>
        <p:spPr>
          <a:xfrm>
            <a:off x="515938" y="7154863"/>
            <a:ext cx="6519862" cy="23383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A731FA2-3A59-AFC4-A0EF-925B5C4B60C3}"/>
              </a:ext>
            </a:extLst>
          </p:cNvPr>
          <p:cNvSpPr>
            <a:spLocks noGrp="1"/>
          </p:cNvSpPr>
          <p:nvPr>
            <p:ph type="dt" sz="half" idx="10"/>
          </p:nvPr>
        </p:nvSpPr>
        <p:spPr>
          <a:xfrm>
            <a:off x="519113" y="9909175"/>
            <a:ext cx="1701800" cy="569913"/>
          </a:xfrm>
          <a:prstGeom prst="rect">
            <a:avLst/>
          </a:prstGeom>
        </p:spPr>
        <p:txBody>
          <a:bodyPr/>
          <a:lstStyle/>
          <a:p>
            <a:fld id="{0C26A715-208C-4F97-9999-723D18205D93}" type="datetimeFigureOut">
              <a:rPr kumimoji="1" lang="ja-JP" altLang="en-US" smtClean="0"/>
              <a:t>2025/2/26</a:t>
            </a:fld>
            <a:endParaRPr kumimoji="1" lang="ja-JP" altLang="en-US"/>
          </a:p>
        </p:txBody>
      </p:sp>
      <p:sp>
        <p:nvSpPr>
          <p:cNvPr id="5" name="フッター プレースホルダー 4">
            <a:extLst>
              <a:ext uri="{FF2B5EF4-FFF2-40B4-BE49-F238E27FC236}">
                <a16:creationId xmlns:a16="http://schemas.microsoft.com/office/drawing/2014/main" id="{7EBC2F81-A78C-2F47-CC57-0F5E7157A98D}"/>
              </a:ext>
            </a:extLst>
          </p:cNvPr>
          <p:cNvSpPr>
            <a:spLocks noGrp="1"/>
          </p:cNvSpPr>
          <p:nvPr>
            <p:ph type="ftr" sz="quarter" idx="11"/>
          </p:nvPr>
        </p:nvSpPr>
        <p:spPr>
          <a:xfrm>
            <a:off x="2503488" y="9909175"/>
            <a:ext cx="2552700" cy="56991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29E4E7-1FF7-84BF-D4D1-A21B6B6C92C4}"/>
              </a:ext>
            </a:extLst>
          </p:cNvPr>
          <p:cNvSpPr>
            <a:spLocks noGrp="1"/>
          </p:cNvSpPr>
          <p:nvPr>
            <p:ph type="sldNum" sz="quarter" idx="12"/>
          </p:nvPr>
        </p:nvSpPr>
        <p:spPr>
          <a:xfrm>
            <a:off x="5338763" y="9909175"/>
            <a:ext cx="1701800" cy="569913"/>
          </a:xfrm>
          <a:prstGeom prst="rect">
            <a:avLst/>
          </a:prstGeom>
        </p:spPr>
        <p:txBody>
          <a:bodyPr/>
          <a:lstStyle/>
          <a:p>
            <a:fld id="{D390AB09-C913-4083-B4D0-40A135695975}" type="slidenum">
              <a:rPr kumimoji="1" lang="ja-JP" altLang="en-US" smtClean="0"/>
              <a:t>‹#›</a:t>
            </a:fld>
            <a:endParaRPr kumimoji="1" lang="ja-JP" altLang="en-US"/>
          </a:p>
        </p:txBody>
      </p:sp>
    </p:spTree>
    <p:extLst>
      <p:ext uri="{BB962C8B-B14F-4D97-AF65-F5344CB8AC3E}">
        <p14:creationId xmlns:p14="http://schemas.microsoft.com/office/powerpoint/2010/main" val="331365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E07A4DFE-DFB8-00E2-5A49-47C49F3F35A1}"/>
              </a:ext>
            </a:extLst>
          </p:cNvPr>
          <p:cNvSpPr/>
          <p:nvPr userDrawn="1"/>
        </p:nvSpPr>
        <p:spPr>
          <a:xfrm>
            <a:off x="0" y="-100012"/>
            <a:ext cx="7559675" cy="10791826"/>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FFEB3015-C939-9E7F-9DA1-743002474C24}"/>
              </a:ext>
            </a:extLst>
          </p:cNvPr>
          <p:cNvPicPr>
            <a:picLocks noChangeAspect="1"/>
          </p:cNvPicPr>
          <p:nvPr userDrawn="1"/>
        </p:nvPicPr>
        <p:blipFill rotWithShape="1">
          <a:blip r:embed="rId5" cstate="print">
            <a:extLst>
              <a:ext uri="{BEBA8EAE-BF5A-486C-A8C5-ECC9F3942E4B}">
                <a14:imgProps xmlns:a14="http://schemas.microsoft.com/office/drawing/2010/main">
                  <a14:imgLayer r:embed="rId6">
                    <a14:imgEffect>
                      <a14:colorTemperature colorTemp="4700"/>
                    </a14:imgEffect>
                  </a14:imgLayer>
                </a14:imgProps>
              </a:ext>
              <a:ext uri="{28A0092B-C50C-407E-A947-70E740481C1C}">
                <a14:useLocalDpi xmlns:a14="http://schemas.microsoft.com/office/drawing/2010/main"/>
              </a:ext>
            </a:extLst>
          </a:blip>
          <a:srcRect/>
          <a:stretch/>
        </p:blipFill>
        <p:spPr>
          <a:xfrm>
            <a:off x="3579380" y="0"/>
            <a:ext cx="3980295" cy="3688900"/>
          </a:xfrm>
          <a:prstGeom prst="rect">
            <a:avLst/>
          </a:prstGeom>
        </p:spPr>
      </p:pic>
      <p:sp>
        <p:nvSpPr>
          <p:cNvPr id="10" name="正方形/長方形 9">
            <a:extLst>
              <a:ext uri="{FF2B5EF4-FFF2-40B4-BE49-F238E27FC236}">
                <a16:creationId xmlns:a16="http://schemas.microsoft.com/office/drawing/2014/main" id="{600C6967-89A9-1BF2-EFB9-0F56E7ABDF11}"/>
              </a:ext>
            </a:extLst>
          </p:cNvPr>
          <p:cNvSpPr/>
          <p:nvPr userDrawn="1"/>
        </p:nvSpPr>
        <p:spPr>
          <a:xfrm>
            <a:off x="-45984" y="-83188"/>
            <a:ext cx="7632000" cy="167089"/>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5DD879E5-281F-40A1-14C6-91E2DA1782B1}"/>
              </a:ext>
            </a:extLst>
          </p:cNvPr>
          <p:cNvPicPr>
            <a:picLocks noChangeAspect="1"/>
          </p:cNvPicPr>
          <p:nvPr userDrawn="1"/>
        </p:nvPicPr>
        <p:blipFill rotWithShape="1">
          <a:blip r:embed="rId7" cstate="print">
            <a:extLst>
              <a:ext uri="{28A0092B-C50C-407E-A947-70E740481C1C}">
                <a14:useLocalDpi xmlns:a14="http://schemas.microsoft.com/office/drawing/2010/main"/>
              </a:ext>
            </a:extLst>
          </a:blip>
          <a:srcRect r="14096"/>
          <a:stretch/>
        </p:blipFill>
        <p:spPr>
          <a:xfrm>
            <a:off x="944959" y="189985"/>
            <a:ext cx="6643603" cy="7727280"/>
          </a:xfrm>
          <a:prstGeom prst="rect">
            <a:avLst/>
          </a:prstGeom>
        </p:spPr>
      </p:pic>
      <p:sp>
        <p:nvSpPr>
          <p:cNvPr id="13" name="楕円 12">
            <a:extLst>
              <a:ext uri="{FF2B5EF4-FFF2-40B4-BE49-F238E27FC236}">
                <a16:creationId xmlns:a16="http://schemas.microsoft.com/office/drawing/2014/main" id="{5C1F6048-E79C-CE88-C6C5-E572654C7ED0}"/>
              </a:ext>
            </a:extLst>
          </p:cNvPr>
          <p:cNvSpPr/>
          <p:nvPr userDrawn="1"/>
        </p:nvSpPr>
        <p:spPr>
          <a:xfrm>
            <a:off x="-55626" y="314395"/>
            <a:ext cx="3130960" cy="3164482"/>
          </a:xfrm>
          <a:prstGeom prst="ellipse">
            <a:avLst/>
          </a:prstGeom>
          <a:solidFill>
            <a:schemeClr val="accent4">
              <a:lumMod val="20000"/>
              <a:lumOff val="8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a:extLst>
              <a:ext uri="{FF2B5EF4-FFF2-40B4-BE49-F238E27FC236}">
                <a16:creationId xmlns:a16="http://schemas.microsoft.com/office/drawing/2014/main" id="{C1B39252-30CF-BA29-A673-99F0A0E8F9BC}"/>
              </a:ext>
            </a:extLst>
          </p:cNvPr>
          <p:cNvPicPr>
            <a:picLocks noChangeAspect="1"/>
          </p:cNvPicPr>
          <p:nvPr userDrawn="1"/>
        </p:nvPicPr>
        <p:blipFill>
          <a:blip r:embed="rId8">
            <a:duotone>
              <a:prstClr val="black"/>
              <a:srgbClr val="D9C3A5">
                <a:tint val="50000"/>
                <a:satMod val="180000"/>
              </a:srgbClr>
            </a:duotone>
            <a:extLst>
              <a:ext uri="{28A0092B-C50C-407E-A947-70E740481C1C}">
                <a14:useLocalDpi xmlns:a14="http://schemas.microsoft.com/office/drawing/2010/main"/>
              </a:ext>
            </a:extLst>
          </a:blip>
          <a:stretch>
            <a:fillRect/>
          </a:stretch>
        </p:blipFill>
        <p:spPr>
          <a:xfrm>
            <a:off x="3010716" y="2125414"/>
            <a:ext cx="4361001" cy="837439"/>
          </a:xfrm>
          <a:prstGeom prst="rect">
            <a:avLst/>
          </a:prstGeom>
        </p:spPr>
      </p:pic>
      <p:sp>
        <p:nvSpPr>
          <p:cNvPr id="4" name="楕円 3">
            <a:extLst>
              <a:ext uri="{FF2B5EF4-FFF2-40B4-BE49-F238E27FC236}">
                <a16:creationId xmlns:a16="http://schemas.microsoft.com/office/drawing/2014/main" id="{BEA51F74-9AB2-930F-5811-9EB0BFB84977}"/>
              </a:ext>
            </a:extLst>
          </p:cNvPr>
          <p:cNvSpPr>
            <a:spLocks noChangeAspect="1"/>
          </p:cNvSpPr>
          <p:nvPr userDrawn="1"/>
        </p:nvSpPr>
        <p:spPr>
          <a:xfrm>
            <a:off x="3779838" y="5362348"/>
            <a:ext cx="3439172" cy="3226690"/>
          </a:xfrm>
          <a:prstGeom prst="ellipse">
            <a:avLst/>
          </a:prstGeom>
          <a:solidFill>
            <a:schemeClr val="accent4">
              <a:lumMod val="20000"/>
              <a:lumOff val="80000"/>
              <a:alpha val="83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714DD628-644B-9791-1045-86E50C0AF353}"/>
              </a:ext>
            </a:extLst>
          </p:cNvPr>
          <p:cNvSpPr/>
          <p:nvPr userDrawn="1"/>
        </p:nvSpPr>
        <p:spPr>
          <a:xfrm>
            <a:off x="-27050" y="4614862"/>
            <a:ext cx="4120050" cy="4461989"/>
          </a:xfrm>
          <a:custGeom>
            <a:avLst/>
            <a:gdLst>
              <a:gd name="connsiteX0" fmla="*/ 1810586 w 3824579"/>
              <a:gd name="connsiteY0" fmla="*/ 0 h 4034862"/>
              <a:gd name="connsiteX1" fmla="*/ 3824579 w 3824579"/>
              <a:gd name="connsiteY1" fmla="*/ 2017431 h 4034862"/>
              <a:gd name="connsiteX2" fmla="*/ 1810586 w 3824579"/>
              <a:gd name="connsiteY2" fmla="*/ 4034862 h 4034862"/>
              <a:gd name="connsiteX3" fmla="*/ 39671 w 3824579"/>
              <a:gd name="connsiteY3" fmla="*/ 2979059 h 4034862"/>
              <a:gd name="connsiteX4" fmla="*/ 0 w 3824579"/>
              <a:gd name="connsiteY4" fmla="*/ 2896566 h 4034862"/>
              <a:gd name="connsiteX5" fmla="*/ 0 w 3824579"/>
              <a:gd name="connsiteY5" fmla="*/ 1138297 h 4034862"/>
              <a:gd name="connsiteX6" fmla="*/ 39671 w 3824579"/>
              <a:gd name="connsiteY6" fmla="*/ 1055804 h 4034862"/>
              <a:gd name="connsiteX7" fmla="*/ 1810586 w 3824579"/>
              <a:gd name="connsiteY7" fmla="*/ 0 h 403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24579" h="4034862">
                <a:moveTo>
                  <a:pt x="1810586" y="0"/>
                </a:moveTo>
                <a:cubicBezTo>
                  <a:pt x="2922884" y="0"/>
                  <a:pt x="3824579" y="903235"/>
                  <a:pt x="3824579" y="2017431"/>
                </a:cubicBezTo>
                <a:cubicBezTo>
                  <a:pt x="3824579" y="3131627"/>
                  <a:pt x="2922884" y="4034862"/>
                  <a:pt x="1810586" y="4034862"/>
                </a:cubicBezTo>
                <a:cubicBezTo>
                  <a:pt x="1045881" y="4034862"/>
                  <a:pt x="380719" y="3607943"/>
                  <a:pt x="39671" y="2979059"/>
                </a:cubicBezTo>
                <a:lnTo>
                  <a:pt x="0" y="2896566"/>
                </a:lnTo>
                <a:lnTo>
                  <a:pt x="0" y="1138297"/>
                </a:lnTo>
                <a:lnTo>
                  <a:pt x="39671" y="1055804"/>
                </a:lnTo>
                <a:cubicBezTo>
                  <a:pt x="380719" y="426920"/>
                  <a:pt x="1045881" y="0"/>
                  <a:pt x="1810586" y="0"/>
                </a:cubicBezTo>
                <a:close/>
              </a:path>
            </a:pathLst>
          </a:custGeom>
          <a:solidFill>
            <a:srgbClr val="CCFFCC">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Tree>
    <p:extLst>
      <p:ext uri="{BB962C8B-B14F-4D97-AF65-F5344CB8AC3E}">
        <p14:creationId xmlns:p14="http://schemas.microsoft.com/office/powerpoint/2010/main" val="26317804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A6C7B388-2371-F835-B211-83ADE2BD2D08}"/>
              </a:ext>
            </a:extLst>
          </p:cNvPr>
          <p:cNvSpPr/>
          <p:nvPr/>
        </p:nvSpPr>
        <p:spPr>
          <a:xfrm>
            <a:off x="254620" y="8834719"/>
            <a:ext cx="6960468" cy="1728000"/>
          </a:xfrm>
          <a:prstGeom prst="roundRect">
            <a:avLst>
              <a:gd name="adj" fmla="val 5692"/>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0F1732C-10E4-562B-56AC-6E64791FC1F3}"/>
              </a:ext>
            </a:extLst>
          </p:cNvPr>
          <p:cNvSpPr txBox="1"/>
          <p:nvPr/>
        </p:nvSpPr>
        <p:spPr>
          <a:xfrm>
            <a:off x="508882" y="8934125"/>
            <a:ext cx="6049114" cy="815608"/>
          </a:xfrm>
          <a:prstGeom prst="rect">
            <a:avLst/>
          </a:prstGeom>
          <a:noFill/>
        </p:spPr>
        <p:txBody>
          <a:bodyPr wrap="square" rtlCol="0">
            <a:spAutoFit/>
          </a:bodyPr>
          <a:lstStyle/>
          <a:p>
            <a:r>
              <a:rPr kumimoji="1" lang="ja-JP" altLang="en-US" sz="1100" b="1" dirty="0">
                <a:solidFill>
                  <a:schemeClr val="accent4">
                    <a:lumMod val="60000"/>
                    <a:lumOff val="40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en-US" altLang="ja-JP" sz="1000" dirty="0">
                <a:latin typeface="UD デジタル 教科書体 NP-R" panose="02020400000000000000" pitchFamily="18" charset="-128"/>
                <a:ea typeface="UD デジタル 教科書体 NP-R" panose="02020400000000000000" pitchFamily="18" charset="-128"/>
              </a:rPr>
              <a:t>Web</a:t>
            </a:r>
            <a:r>
              <a:rPr kumimoji="1" lang="ja-JP" altLang="en-US" sz="1000" dirty="0">
                <a:latin typeface="UD デジタル 教科書体 NP-R" panose="02020400000000000000" pitchFamily="18" charset="-128"/>
                <a:ea typeface="UD デジタル 教科書体 NP-R" panose="02020400000000000000" pitchFamily="18" charset="-128"/>
              </a:rPr>
              <a:t>セミナーは、</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令和</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7</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年</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3</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月</a:t>
            </a:r>
            <a:r>
              <a:rPr kumimoji="1" lang="en-US" altLang="ja-JP"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12</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日（水）以降に</a:t>
            </a:r>
            <a:r>
              <a:rPr kumimoji="1" lang="ja-JP" altLang="en-US" sz="11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00" dirty="0">
                <a:latin typeface="UD デジタル 教科書体 NP-R" panose="02020400000000000000" pitchFamily="18" charset="-128"/>
                <a:ea typeface="UD デジタル 教科書体 NP-R" panose="02020400000000000000" pitchFamily="18" charset="-128"/>
              </a:rPr>
              <a:t>本事業の</a:t>
            </a:r>
            <a:r>
              <a:rPr kumimoji="1" lang="en-US" altLang="ja-JP" sz="1000" dirty="0">
                <a:latin typeface="UD デジタル 教科書体 NP-R" panose="02020400000000000000" pitchFamily="18" charset="-128"/>
                <a:ea typeface="UD デジタル 教科書体 NP-R" panose="02020400000000000000" pitchFamily="18" charset="-128"/>
              </a:rPr>
              <a:t>HP</a:t>
            </a:r>
            <a:r>
              <a:rPr kumimoji="1" lang="ja-JP" altLang="en-US" sz="1000" dirty="0">
                <a:latin typeface="UD デジタル 教科書体 NP-R" panose="02020400000000000000" pitchFamily="18" charset="-128"/>
                <a:ea typeface="UD デジタル 教科書体 NP-R" panose="02020400000000000000" pitchFamily="18" charset="-128"/>
              </a:rPr>
              <a:t>からアクセスしてご視聴ください。</a:t>
            </a:r>
          </a:p>
          <a:p>
            <a:pPr>
              <a:lnSpc>
                <a:spcPct val="150000"/>
              </a:lnSpc>
            </a:pPr>
            <a:r>
              <a:rPr kumimoji="1" lang="ja-JP" altLang="en-US" sz="900" dirty="0">
                <a:latin typeface="UD デジタル 教科書体 NP-R" panose="02020400000000000000" pitchFamily="18" charset="-128"/>
                <a:ea typeface="UD デジタル 教科書体 NP-R" panose="02020400000000000000" pitchFamily="18" charset="-128"/>
              </a:rPr>
              <a:t>　 </a:t>
            </a:r>
            <a:r>
              <a:rPr kumimoji="1" lang="en-US" altLang="ja-JP" sz="900" dirty="0">
                <a:latin typeface="UD デジタル 教科書体 NP-R" panose="02020400000000000000" pitchFamily="18" charset="-128"/>
                <a:ea typeface="UD デジタル 教科書体 NP-R" panose="02020400000000000000" pitchFamily="18" charset="-128"/>
              </a:rPr>
              <a:t>URL</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https://www.pref.osaka.lg.jp/o110060/shogyoshien/modelhukyu/hukyuu_semina_r6.html</a:t>
            </a:r>
          </a:p>
          <a:p>
            <a:pPr>
              <a:lnSpc>
                <a:spcPct val="150000"/>
              </a:lnSpc>
            </a:pP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オンラインでの視聴には、インターネット環境が必要です。</a:t>
            </a:r>
            <a:endParaRPr kumimoji="1" lang="en-US" altLang="ja-JP" sz="900" dirty="0">
              <a:latin typeface="UD デジタル 教科書体 NP-R" panose="02020400000000000000" pitchFamily="18" charset="-128"/>
              <a:ea typeface="UD デジタル 教科書体 NP-R" panose="02020400000000000000" pitchFamily="18" charset="-128"/>
            </a:endParaRPr>
          </a:p>
          <a:p>
            <a:r>
              <a:rPr kumimoji="1" lang="en-US" altLang="ja-JP" sz="900" dirty="0">
                <a:latin typeface="UD デジタル 教科書体 NP-R" panose="02020400000000000000" pitchFamily="18" charset="-128"/>
                <a:ea typeface="UD デジタル 教科書体 NP-R" panose="02020400000000000000" pitchFamily="18" charset="-128"/>
              </a:rPr>
              <a:t>   </a:t>
            </a:r>
            <a:r>
              <a:rPr kumimoji="1" lang="ja-JP" altLang="en-US" sz="900" dirty="0">
                <a:latin typeface="UD デジタル 教科書体 NP-R" panose="02020400000000000000" pitchFamily="18" charset="-128"/>
                <a:ea typeface="UD デジタル 教科書体 NP-R" panose="02020400000000000000" pitchFamily="18" charset="-128"/>
              </a:rPr>
              <a:t>視聴は無料ですが、視聴にかかるインターネット通信料は視聴者の負担となります。</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pic>
        <p:nvPicPr>
          <p:cNvPr id="8" name="図 7">
            <a:extLst>
              <a:ext uri="{FF2B5EF4-FFF2-40B4-BE49-F238E27FC236}">
                <a16:creationId xmlns:a16="http://schemas.microsoft.com/office/drawing/2014/main" id="{5A97E999-9A6A-BF19-3CF5-E74764851B56}"/>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50870" y="9950916"/>
            <a:ext cx="1021050" cy="321519"/>
          </a:xfrm>
          <a:prstGeom prst="rect">
            <a:avLst/>
          </a:prstGeom>
        </p:spPr>
      </p:pic>
      <p:sp>
        <p:nvSpPr>
          <p:cNvPr id="9" name="テキスト ボックス 8">
            <a:extLst>
              <a:ext uri="{FF2B5EF4-FFF2-40B4-BE49-F238E27FC236}">
                <a16:creationId xmlns:a16="http://schemas.microsoft.com/office/drawing/2014/main" id="{47E8B91A-F4E8-0901-607E-D0D0C60C112E}"/>
              </a:ext>
            </a:extLst>
          </p:cNvPr>
          <p:cNvSpPr txBox="1"/>
          <p:nvPr/>
        </p:nvSpPr>
        <p:spPr>
          <a:xfrm>
            <a:off x="2066498" y="9761777"/>
            <a:ext cx="4567698" cy="677108"/>
          </a:xfrm>
          <a:prstGeom prst="rect">
            <a:avLst/>
          </a:prstGeom>
          <a:noFill/>
        </p:spPr>
        <p:txBody>
          <a:bodyPr wrap="square" rtlCol="0">
            <a:spAutoFit/>
          </a:bodyPr>
          <a:lstStyle/>
          <a:p>
            <a:r>
              <a:rPr kumimoji="1" lang="ja-JP" altLang="en-US" sz="1000" dirty="0">
                <a:latin typeface="UD デジタル 教科書体 NP-R" panose="02020400000000000000" pitchFamily="18" charset="-128"/>
                <a:ea typeface="UD デジタル 教科書体 NP-R" panose="02020400000000000000" pitchFamily="18" charset="-128"/>
              </a:rPr>
              <a:t>大阪府商店街等モデル創出普及事業事務局</a:t>
            </a:r>
          </a:p>
          <a:p>
            <a:r>
              <a:rPr kumimoji="1" lang="ja-JP" altLang="en-US" sz="900" dirty="0">
                <a:latin typeface="UD デジタル 教科書体 NP-R" panose="02020400000000000000" pitchFamily="18" charset="-128"/>
                <a:ea typeface="UD デジタル 教科書体 NP-R" panose="02020400000000000000" pitchFamily="18" charset="-128"/>
              </a:rPr>
              <a:t>（受託事業者：大阪府商店街振興組合連合会・株式会社産經アドス共同企業体）</a:t>
            </a:r>
          </a:p>
          <a:p>
            <a:r>
              <a:rPr kumimoji="1" lang="ja-JP" altLang="en-US" sz="1000" dirty="0">
                <a:latin typeface="UD デジタル 教科書体 NP-R" panose="02020400000000000000" pitchFamily="18" charset="-128"/>
                <a:ea typeface="UD デジタル 教科書体 NP-R" panose="02020400000000000000" pitchFamily="18" charset="-128"/>
              </a:rPr>
              <a:t>電話：</a:t>
            </a:r>
            <a:r>
              <a:rPr kumimoji="1" lang="en-US" altLang="ja-JP" sz="1000" dirty="0">
                <a:latin typeface="UD デジタル 教科書体 NP-R" panose="02020400000000000000" pitchFamily="18" charset="-128"/>
                <a:ea typeface="UD デジタル 教科書体 NP-R" panose="02020400000000000000" pitchFamily="18" charset="-128"/>
              </a:rPr>
              <a:t>06-6636-1036</a:t>
            </a:r>
            <a:r>
              <a:rPr kumimoji="1" lang="ja-JP" altLang="en-US" sz="1000" dirty="0">
                <a:latin typeface="UD デジタル 教科書体 NP-R" panose="02020400000000000000" pitchFamily="18" charset="-128"/>
                <a:ea typeface="UD デジタル 教科書体 NP-R" panose="02020400000000000000" pitchFamily="18" charset="-128"/>
              </a:rPr>
              <a:t>　</a:t>
            </a:r>
            <a:r>
              <a:rPr kumimoji="1" lang="en-US" altLang="ja-JP" sz="1000" dirty="0">
                <a:latin typeface="UD デジタル 教科書体 NP-R" panose="02020400000000000000" pitchFamily="18" charset="-128"/>
                <a:ea typeface="UD デジタル 教科書体 NP-R" panose="02020400000000000000" pitchFamily="18" charset="-128"/>
              </a:rPr>
              <a:t>FAX</a:t>
            </a:r>
            <a:r>
              <a:rPr kumimoji="1" lang="ja-JP" altLang="en-US" sz="1000" dirty="0">
                <a:latin typeface="UD デジタル 教科書体 NP-R" panose="02020400000000000000" pitchFamily="18" charset="-128"/>
                <a:ea typeface="UD デジタル 教科書体 NP-R" panose="02020400000000000000" pitchFamily="18" charset="-128"/>
              </a:rPr>
              <a:t>：</a:t>
            </a:r>
            <a:r>
              <a:rPr kumimoji="1" lang="en-US" altLang="ja-JP" sz="1000" dirty="0">
                <a:latin typeface="UD デジタル 教科書体 NP-R" panose="02020400000000000000" pitchFamily="18" charset="-128"/>
                <a:ea typeface="UD デジタル 教科書体 NP-R" panose="02020400000000000000" pitchFamily="18" charset="-128"/>
              </a:rPr>
              <a:t>06-6636-1489</a:t>
            </a:r>
          </a:p>
          <a:p>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10:00</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17:00 </a:t>
            </a:r>
            <a:r>
              <a:rPr kumimoji="1" lang="ja-JP" altLang="en-US" sz="900" dirty="0">
                <a:latin typeface="UD デジタル 教科書体 NP-R" panose="02020400000000000000" pitchFamily="18" charset="-128"/>
                <a:ea typeface="UD デジタル 教科書体 NP-R" panose="02020400000000000000" pitchFamily="18" charset="-128"/>
              </a:rPr>
              <a:t>土曜日、日曜日および祝日を除く）</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10" name="テキスト ボックス 9">
            <a:extLst>
              <a:ext uri="{FF2B5EF4-FFF2-40B4-BE49-F238E27FC236}">
                <a16:creationId xmlns:a16="http://schemas.microsoft.com/office/drawing/2014/main" id="{019D6546-4505-54CD-A1ED-44C9EC543E1F}"/>
              </a:ext>
            </a:extLst>
          </p:cNvPr>
          <p:cNvSpPr txBox="1"/>
          <p:nvPr/>
        </p:nvSpPr>
        <p:spPr>
          <a:xfrm>
            <a:off x="4268548" y="6321794"/>
            <a:ext cx="1798423" cy="1750929"/>
          </a:xfrm>
          <a:prstGeom prst="rect">
            <a:avLst/>
          </a:prstGeom>
          <a:noFill/>
        </p:spPr>
        <p:txBody>
          <a:bodyPr wrap="square" rtlCol="0">
            <a:spAutoFit/>
          </a:bodyPr>
          <a:lstStyle/>
          <a:p>
            <a:pPr>
              <a:lnSpc>
                <a:spcPts val="1300"/>
              </a:lnSpc>
            </a:pPr>
            <a:r>
              <a:rPr lang="ja-JP" altLang="en-US" sz="900" dirty="0">
                <a:latin typeface="UD デジタル 教科書体 NP-R" panose="02020400000000000000" pitchFamily="18" charset="-128"/>
                <a:ea typeface="UD デジタル 教科書体 NP-R" panose="02020400000000000000" pitchFamily="18" charset="-128"/>
              </a:rPr>
              <a:t>ご専門は、商業、流通論。神戸商科大学大学院経営学研究科後期博士課程を経て、</a:t>
            </a:r>
            <a:r>
              <a:rPr lang="en-US" altLang="ja-JP" sz="900" dirty="0">
                <a:latin typeface="UD デジタル 教科書体 NP-R" panose="02020400000000000000" pitchFamily="18" charset="-128"/>
                <a:ea typeface="UD デジタル 教科書体 NP-R" panose="02020400000000000000" pitchFamily="18" charset="-128"/>
              </a:rPr>
              <a:t>1983</a:t>
            </a:r>
            <a:r>
              <a:rPr lang="ja-JP" altLang="en-US" sz="900" dirty="0">
                <a:latin typeface="UD デジタル 教科書体 NP-R" panose="02020400000000000000" pitchFamily="18" charset="-128"/>
                <a:ea typeface="UD デジタル 教科書体 NP-R" panose="02020400000000000000" pitchFamily="18" charset="-128"/>
              </a:rPr>
              <a:t>年大阪市立大学商学部助手。</a:t>
            </a:r>
            <a:r>
              <a:rPr lang="en-US" altLang="ja-JP" sz="900" dirty="0">
                <a:latin typeface="UD デジタル 教科書体 NP-R" panose="02020400000000000000" pitchFamily="18" charset="-128"/>
                <a:ea typeface="UD デジタル 教科書体 NP-R" panose="02020400000000000000" pitchFamily="18" charset="-128"/>
              </a:rPr>
              <a:t>2006</a:t>
            </a:r>
            <a:r>
              <a:rPr lang="ja-JP" altLang="en-US" sz="900" dirty="0">
                <a:latin typeface="UD デジタル 教科書体 NP-R" panose="02020400000000000000" pitchFamily="18" charset="-128"/>
                <a:ea typeface="UD デジタル 教科書体 NP-R" panose="02020400000000000000" pitchFamily="18" charset="-128"/>
              </a:rPr>
              <a:t>年大阪市立大学大学院経営学研究科教授。</a:t>
            </a:r>
            <a:r>
              <a:rPr lang="en-US" altLang="ja-JP" sz="900" dirty="0">
                <a:latin typeface="UD デジタル 教科書体 NP-R" panose="02020400000000000000" pitchFamily="18" charset="-128"/>
                <a:ea typeface="UD デジタル 教科書体 NP-R" panose="02020400000000000000" pitchFamily="18" charset="-128"/>
              </a:rPr>
              <a:t>2016</a:t>
            </a:r>
            <a:r>
              <a:rPr lang="ja-JP" altLang="en-US" sz="900" dirty="0">
                <a:latin typeface="UD デジタル 教科書体 NP-R" panose="02020400000000000000" pitchFamily="18" charset="-128"/>
                <a:ea typeface="UD デジタル 教科書体 NP-R" panose="02020400000000000000" pitchFamily="18" charset="-128"/>
              </a:rPr>
              <a:t>年大阪商業大学総合経営学部教授。所属学会は、日本商業学会・日本卸売学会。小売、卸業活性化問題に精通しておられる。</a:t>
            </a:r>
          </a:p>
        </p:txBody>
      </p:sp>
      <p:grpSp>
        <p:nvGrpSpPr>
          <p:cNvPr id="11" name="グループ化 10">
            <a:extLst>
              <a:ext uri="{FF2B5EF4-FFF2-40B4-BE49-F238E27FC236}">
                <a16:creationId xmlns:a16="http://schemas.microsoft.com/office/drawing/2014/main" id="{6FE61A5B-9CA1-C9FF-1BAF-395E88BB758C}"/>
              </a:ext>
            </a:extLst>
          </p:cNvPr>
          <p:cNvGrpSpPr/>
          <p:nvPr/>
        </p:nvGrpSpPr>
        <p:grpSpPr>
          <a:xfrm>
            <a:off x="6418096" y="2051576"/>
            <a:ext cx="1035533" cy="911487"/>
            <a:chOff x="6418096" y="2102376"/>
            <a:chExt cx="1035533" cy="911487"/>
          </a:xfrm>
        </p:grpSpPr>
        <p:pic>
          <p:nvPicPr>
            <p:cNvPr id="12" name="図 11">
              <a:extLst>
                <a:ext uri="{FF2B5EF4-FFF2-40B4-BE49-F238E27FC236}">
                  <a16:creationId xmlns:a16="http://schemas.microsoft.com/office/drawing/2014/main" id="{82847DC2-0BC9-123D-D4E5-F1AD8A47A712}"/>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6418096" y="2102376"/>
              <a:ext cx="828606" cy="830777"/>
            </a:xfrm>
            <a:prstGeom prst="rect">
              <a:avLst/>
            </a:prstGeom>
          </p:spPr>
        </p:pic>
        <p:sp>
          <p:nvSpPr>
            <p:cNvPr id="13" name="テキスト ボックス 12">
              <a:extLst>
                <a:ext uri="{FF2B5EF4-FFF2-40B4-BE49-F238E27FC236}">
                  <a16:creationId xmlns:a16="http://schemas.microsoft.com/office/drawing/2014/main" id="{7B4BBD4D-4041-AFDD-4A7E-CE26071FF28E}"/>
                </a:ext>
              </a:extLst>
            </p:cNvPr>
            <p:cNvSpPr txBox="1"/>
            <p:nvPr/>
          </p:nvSpPr>
          <p:spPr>
            <a:xfrm>
              <a:off x="6475019" y="2844586"/>
              <a:ext cx="978610" cy="169277"/>
            </a:xfrm>
            <a:prstGeom prst="rect">
              <a:avLst/>
            </a:prstGeom>
            <a:noFill/>
            <a:ln>
              <a:noFill/>
            </a:ln>
          </p:spPr>
          <p:txBody>
            <a:bodyPr wrap="square" rtlCol="0">
              <a:spAutoFit/>
            </a:bodyPr>
            <a:lstStyle/>
            <a:p>
              <a:r>
                <a:rPr kumimoji="1" lang="en-US" altLang="ja-JP" sz="500" dirty="0"/>
                <a:t>©2014 </a:t>
              </a:r>
              <a:r>
                <a:rPr kumimoji="1" lang="ja-JP" altLang="en-US" sz="500" dirty="0"/>
                <a:t>大阪府もずやん</a:t>
              </a:r>
            </a:p>
          </p:txBody>
        </p:sp>
      </p:grpSp>
      <p:sp>
        <p:nvSpPr>
          <p:cNvPr id="14" name="テキスト ボックス 13">
            <a:extLst>
              <a:ext uri="{FF2B5EF4-FFF2-40B4-BE49-F238E27FC236}">
                <a16:creationId xmlns:a16="http://schemas.microsoft.com/office/drawing/2014/main" id="{411504EA-3A53-A397-569C-1D8A4ABB6405}"/>
              </a:ext>
            </a:extLst>
          </p:cNvPr>
          <p:cNvSpPr txBox="1"/>
          <p:nvPr/>
        </p:nvSpPr>
        <p:spPr>
          <a:xfrm>
            <a:off x="2902950" y="1588629"/>
            <a:ext cx="4631330" cy="338554"/>
          </a:xfrm>
          <a:prstGeom prst="rect">
            <a:avLst/>
          </a:prstGeom>
          <a:noFill/>
        </p:spPr>
        <p:txBody>
          <a:bodyPr wrap="square" rtlCol="0">
            <a:spAutoFit/>
          </a:bodyPr>
          <a:lstStyle/>
          <a:p>
            <a:pPr algn="ctr"/>
            <a:r>
              <a:rPr kumimoji="1" lang="ja-JP" altLang="en-US" sz="1600" b="1" spc="-150" dirty="0">
                <a:solidFill>
                  <a:schemeClr val="accent5"/>
                </a:solidFill>
                <a:latin typeface="UD デジタル 教科書体 NP-B" panose="02020700000000000000" pitchFamily="18" charset="-128"/>
                <a:ea typeface="UD デジタル 教科書体 NP-B" panose="02020700000000000000" pitchFamily="18" charset="-128"/>
              </a:rPr>
              <a:t>～各地域･各商店街ごとの</a:t>
            </a:r>
            <a:r>
              <a:rPr kumimoji="1" lang="en-US" altLang="ja-JP" sz="1600" b="1" spc="-150" dirty="0">
                <a:solidFill>
                  <a:schemeClr val="accent5"/>
                </a:solidFill>
                <a:latin typeface="UD デジタル 教科書体 NP-B" panose="02020700000000000000" pitchFamily="18" charset="-128"/>
                <a:ea typeface="UD デジタル 教科書体 NP-B" panose="02020700000000000000" pitchFamily="18" charset="-128"/>
              </a:rPr>
              <a:t>｢</a:t>
            </a:r>
            <a:r>
              <a:rPr kumimoji="1" lang="ja-JP" altLang="en-US" sz="1600" b="1" spc="-150" dirty="0">
                <a:solidFill>
                  <a:schemeClr val="accent5"/>
                </a:solidFill>
                <a:latin typeface="UD デジタル 教科書体 NP-B" panose="02020700000000000000" pitchFamily="18" charset="-128"/>
                <a:ea typeface="UD デジタル 教科書体 NP-B" panose="02020700000000000000" pitchFamily="18" charset="-128"/>
              </a:rPr>
              <a:t>地域ニーズ対応</a:t>
            </a:r>
            <a:r>
              <a:rPr kumimoji="1" lang="en-US" altLang="ja-JP" sz="1600" b="1" spc="-150" dirty="0">
                <a:solidFill>
                  <a:schemeClr val="accent5"/>
                </a:solidFill>
                <a:latin typeface="UD デジタル 教科書体 NP-B" panose="02020700000000000000" pitchFamily="18" charset="-128"/>
                <a:ea typeface="UD デジタル 教科書体 NP-B" panose="02020700000000000000" pitchFamily="18" charset="-128"/>
              </a:rPr>
              <a:t>｣</a:t>
            </a:r>
            <a:r>
              <a:rPr kumimoji="1" lang="ja-JP" altLang="en-US" sz="1600" b="1" spc="-150" dirty="0">
                <a:solidFill>
                  <a:schemeClr val="accent5"/>
                </a:solidFill>
                <a:latin typeface="UD デジタル 教科書体 NP-B" panose="02020700000000000000" pitchFamily="18" charset="-128"/>
                <a:ea typeface="UD デジタル 教科書体 NP-B" panose="02020700000000000000" pitchFamily="18" charset="-128"/>
              </a:rPr>
              <a:t>とは～</a:t>
            </a:r>
            <a:endParaRPr kumimoji="1" lang="en-US" altLang="ja-JP" sz="1600" b="1" spc="-150" dirty="0">
              <a:solidFill>
                <a:schemeClr val="accent5"/>
              </a:solidFill>
              <a:latin typeface="UD デジタル 教科書体 NP-B" panose="02020700000000000000" pitchFamily="18" charset="-128"/>
              <a:ea typeface="UD デジタル 教科書体 NP-B" panose="02020700000000000000" pitchFamily="18" charset="-128"/>
            </a:endParaRPr>
          </a:p>
        </p:txBody>
      </p:sp>
      <p:sp>
        <p:nvSpPr>
          <p:cNvPr id="15" name="テキスト ボックス 14">
            <a:extLst>
              <a:ext uri="{FF2B5EF4-FFF2-40B4-BE49-F238E27FC236}">
                <a16:creationId xmlns:a16="http://schemas.microsoft.com/office/drawing/2014/main" id="{F84BF4AC-EF74-7768-8B95-9A9021781FBB}"/>
              </a:ext>
            </a:extLst>
          </p:cNvPr>
          <p:cNvSpPr txBox="1"/>
          <p:nvPr/>
        </p:nvSpPr>
        <p:spPr>
          <a:xfrm>
            <a:off x="2950168" y="598602"/>
            <a:ext cx="4251941" cy="1046440"/>
          </a:xfrm>
          <a:prstGeom prst="rect">
            <a:avLst/>
          </a:prstGeom>
          <a:noFill/>
        </p:spPr>
        <p:txBody>
          <a:bodyPr wrap="square" rtlCol="0">
            <a:spAutoFit/>
          </a:bodyPr>
          <a:lstStyle/>
          <a:p>
            <a:pPr algn="ctr"/>
            <a:r>
              <a:rPr kumimoji="1" lang="ja-JP" altLang="en-US"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令和</a:t>
            </a:r>
            <a:r>
              <a:rPr kumimoji="1" lang="en-US" altLang="ja-JP"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6</a:t>
            </a:r>
            <a:r>
              <a:rPr kumimoji="1" lang="ja-JP" altLang="en-US"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年度商店街等</a:t>
            </a:r>
            <a:endParaRPr kumimoji="1" lang="en-US" altLang="ja-JP"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a:p>
            <a:pPr algn="ctr"/>
            <a:r>
              <a:rPr kumimoji="1" lang="ja-JP" altLang="en-US"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モデル普及セミナー</a:t>
            </a:r>
            <a:endParaRPr kumimoji="1" lang="en-US" altLang="ja-JP" sz="3100" b="1" dirty="0">
              <a:solidFill>
                <a:schemeClr val="accent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grpSp>
        <p:nvGrpSpPr>
          <p:cNvPr id="16" name="グループ化 15">
            <a:extLst>
              <a:ext uri="{FF2B5EF4-FFF2-40B4-BE49-F238E27FC236}">
                <a16:creationId xmlns:a16="http://schemas.microsoft.com/office/drawing/2014/main" id="{9B44CA90-F3A7-7098-AD9C-DA4E59DF4115}"/>
              </a:ext>
            </a:extLst>
          </p:cNvPr>
          <p:cNvGrpSpPr/>
          <p:nvPr/>
        </p:nvGrpSpPr>
        <p:grpSpPr>
          <a:xfrm>
            <a:off x="254620" y="4721577"/>
            <a:ext cx="3060000" cy="249828"/>
            <a:chOff x="-3220940" y="1957392"/>
            <a:chExt cx="3060000" cy="249828"/>
          </a:xfrm>
        </p:grpSpPr>
        <p:sp>
          <p:nvSpPr>
            <p:cNvPr id="17" name="四角形: 角を丸くする 16">
              <a:extLst>
                <a:ext uri="{FF2B5EF4-FFF2-40B4-BE49-F238E27FC236}">
                  <a16:creationId xmlns:a16="http://schemas.microsoft.com/office/drawing/2014/main" id="{271FDA84-9D9A-5369-C1F0-D81930E988D5}"/>
                </a:ext>
              </a:extLst>
            </p:cNvPr>
            <p:cNvSpPr/>
            <p:nvPr/>
          </p:nvSpPr>
          <p:spPr>
            <a:xfrm>
              <a:off x="-3220940" y="1957392"/>
              <a:ext cx="3060000" cy="210862"/>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D3EF8F0C-51C1-01C0-2E03-F6D668F42B59}"/>
                </a:ext>
              </a:extLst>
            </p:cNvPr>
            <p:cNvSpPr txBox="1"/>
            <p:nvPr/>
          </p:nvSpPr>
          <p:spPr>
            <a:xfrm>
              <a:off x="-3161186" y="1960999"/>
              <a:ext cx="2974412"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1</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プレゼンテーション</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sp>
        <p:nvSpPr>
          <p:cNvPr id="19" name="テキスト ボックス 18">
            <a:extLst>
              <a:ext uri="{FF2B5EF4-FFF2-40B4-BE49-F238E27FC236}">
                <a16:creationId xmlns:a16="http://schemas.microsoft.com/office/drawing/2014/main" id="{3783B7C2-A4D0-97C5-DE39-7C9A2887F229}"/>
              </a:ext>
            </a:extLst>
          </p:cNvPr>
          <p:cNvSpPr txBox="1"/>
          <p:nvPr/>
        </p:nvSpPr>
        <p:spPr>
          <a:xfrm>
            <a:off x="270584" y="4944483"/>
            <a:ext cx="3971208" cy="4046766"/>
          </a:xfrm>
          <a:prstGeom prst="rect">
            <a:avLst/>
          </a:prstGeom>
          <a:noFill/>
        </p:spPr>
        <p:txBody>
          <a:bodyPr wrap="square" rtlCol="0">
            <a:spAutoFit/>
          </a:bodyPr>
          <a:lstStyle/>
          <a:p>
            <a:r>
              <a:rPr kumimoji="1" lang="ja-JP" altLang="en-US" sz="1050" b="1" dirty="0">
                <a:solidFill>
                  <a:schemeClr val="accent4">
                    <a:lumMod val="60000"/>
                    <a:lumOff val="40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1050" b="1" dirty="0">
                <a:solidFill>
                  <a:srgbClr val="FF660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インバウンドとローカルを「つなぐ」チャレンジ</a:t>
            </a:r>
          </a:p>
          <a:p>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～商店街はあなたの街のグリーター～</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spcBef>
                <a:spcPts val="600"/>
              </a:spcBef>
            </a:pP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TW" altLang="en-US" sz="1050" dirty="0">
                <a:latin typeface="UD デジタル 教科書体 NP-R" panose="02020400000000000000" pitchFamily="18" charset="-128"/>
                <a:ea typeface="UD デジタル 教科書体 NP-R" panose="02020400000000000000" pitchFamily="18" charset="-128"/>
              </a:rPr>
              <a:t>南地中筋商店街振興組合</a:t>
            </a:r>
            <a:r>
              <a:rPr kumimoji="1" lang="ja-JP" altLang="en-US" sz="1050" dirty="0">
                <a:latin typeface="UD デジタル 教科書体 NP-R" panose="02020400000000000000" pitchFamily="18" charset="-128"/>
                <a:ea typeface="UD デジタル 教科書体 NP-R" panose="02020400000000000000" pitchFamily="18" charset="-128"/>
              </a:rPr>
              <a:t>　理事長　真鍋 知秀 氏</a:t>
            </a:r>
            <a:endParaRPr kumimoji="1" lang="en-US" altLang="ja-JP" sz="1050" dirty="0">
              <a:latin typeface="UD デジタル 教科書体 NP-R" panose="02020400000000000000" pitchFamily="18" charset="-128"/>
              <a:ea typeface="UD デジタル 教科書体 NP-R" panose="02020400000000000000" pitchFamily="18" charset="-128"/>
            </a:endParaRPr>
          </a:p>
          <a:p>
            <a:endParaRPr kumimoji="1" lang="en-US" altLang="ja-JP" sz="105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solidFill>
                  <a:schemeClr val="accent4">
                    <a:lumMod val="60000"/>
                    <a:lumOff val="40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大利商店街の取組</a:t>
            </a:r>
            <a:b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b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～「地域ニーズ」とその対応～</a:t>
            </a:r>
            <a:endPar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spcBef>
                <a:spcPts val="600"/>
              </a:spcBef>
            </a:pP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TW" altLang="en-US" sz="1050" dirty="0">
                <a:latin typeface="UD デジタル 教科書体 NP-R" panose="02020400000000000000" pitchFamily="18" charset="-128"/>
                <a:ea typeface="UD デジタル 教科書体 NP-R" panose="02020400000000000000" pitchFamily="18" charset="-128"/>
              </a:rPr>
              <a:t>大利商店街振興組合</a:t>
            </a:r>
            <a:r>
              <a:rPr kumimoji="1" lang="ja-JP" altLang="en-US" sz="1050" dirty="0">
                <a:latin typeface="UD デジタル 教科書体 NP-R" panose="02020400000000000000" pitchFamily="18" charset="-128"/>
                <a:ea typeface="UD デジタル 教科書体 NP-R" panose="02020400000000000000" pitchFamily="18" charset="-128"/>
              </a:rPr>
              <a:t>　理事　清水 章宏 氏</a:t>
            </a:r>
            <a:br>
              <a:rPr kumimoji="1" lang="en-US" altLang="ja-JP" sz="1050" dirty="0">
                <a:latin typeface="UD デジタル 教科書体 NP-R" panose="02020400000000000000" pitchFamily="18" charset="-128"/>
                <a:ea typeface="UD デジタル 教科書体 NP-R" panose="02020400000000000000" pitchFamily="18" charset="-128"/>
              </a:rPr>
            </a:b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摂南大学　経営学部</a:t>
            </a: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教授</a:t>
            </a: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鶴坂 貴恵 </a:t>
            </a:r>
            <a:r>
              <a:rPr kumimoji="1" lang="ja-JP" altLang="en-US" sz="1050" dirty="0">
                <a:latin typeface="UD デジタル 教科書体 NP-R" panose="02020400000000000000" pitchFamily="18" charset="-128"/>
                <a:ea typeface="UD デジタル 教科書体 NP-R" panose="02020400000000000000" pitchFamily="18" charset="-128"/>
              </a:rPr>
              <a:t>氏</a:t>
            </a:r>
            <a:br>
              <a:rPr kumimoji="1" lang="en-US" altLang="ja-JP" sz="1050" dirty="0">
                <a:latin typeface="UD デジタル 教科書体 NP-R" panose="02020400000000000000" pitchFamily="18" charset="-128"/>
                <a:ea typeface="UD デジタル 教科書体 NP-R" panose="02020400000000000000" pitchFamily="18" charset="-128"/>
              </a:rPr>
            </a:br>
            <a:r>
              <a:rPr kumimoji="1" lang="ja-JP" altLang="en-US" sz="1050" dirty="0">
                <a:latin typeface="UD デジタル 教科書体 NP-R" panose="02020400000000000000" pitchFamily="18" charset="-128"/>
                <a:ea typeface="UD デジタル 教科書体 NP-R" panose="02020400000000000000" pitchFamily="18" charset="-128"/>
              </a:rPr>
              <a:t>　　　　　　　　　　　　ゼミ生　松本氏・下薗氏</a:t>
            </a:r>
            <a:endParaRPr kumimoji="1" lang="en-US" altLang="ja-JP" sz="1050" dirty="0">
              <a:latin typeface="UD デジタル 教科書体 NP-R" panose="02020400000000000000" pitchFamily="18" charset="-128"/>
              <a:ea typeface="UD デジタル 教科書体 NP-R" panose="02020400000000000000" pitchFamily="18" charset="-128"/>
            </a:endParaRPr>
          </a:p>
          <a:p>
            <a:endParaRPr kumimoji="1" lang="en-US" altLang="ja-JP" sz="1050" dirty="0">
              <a:latin typeface="UD デジタル 教科書体 NP-R" panose="02020400000000000000" pitchFamily="18" charset="-128"/>
              <a:ea typeface="UD デジタル 教科書体 NP-R" panose="02020400000000000000" pitchFamily="18" charset="-128"/>
            </a:endParaRPr>
          </a:p>
          <a:p>
            <a:endParaRPr kumimoji="1" lang="en-US" altLang="ja-JP" sz="1050" b="1" dirty="0">
              <a:latin typeface="UD デジタル 教科書体 NP-R" panose="02020400000000000000" pitchFamily="18" charset="-128"/>
              <a:ea typeface="UD デジタル 教科書体 NP-R" panose="02020400000000000000" pitchFamily="18" charset="-128"/>
            </a:endParaRPr>
          </a:p>
          <a:p>
            <a:pPr>
              <a:lnSpc>
                <a:spcPct val="150000"/>
              </a:lnSpc>
            </a:pPr>
            <a:r>
              <a:rPr kumimoji="1" lang="ja-JP" altLang="en-US" sz="1050" b="1" dirty="0">
                <a:latin typeface="UD デジタル 教科書体 NP-R" panose="02020400000000000000" pitchFamily="18" charset="-128"/>
                <a:ea typeface="UD デジタル 教科書体 NP-R" panose="02020400000000000000" pitchFamily="18" charset="-128"/>
              </a:rPr>
              <a:t>パネラー</a:t>
            </a:r>
            <a:endParaRPr kumimoji="1" lang="en-US" altLang="ja-JP" sz="105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latin typeface="UD デジタル 教科書体 NP-R" panose="02020400000000000000" pitchFamily="18" charset="-128"/>
                <a:ea typeface="UD デジタル 教科書体 NP-R" panose="02020400000000000000" pitchFamily="18" charset="-128"/>
              </a:rPr>
              <a:t>　</a:t>
            </a:r>
            <a:r>
              <a:rPr kumimoji="1" lang="zh-TW" altLang="en-US" sz="1050" dirty="0">
                <a:latin typeface="UD デジタル 教科書体 NP-R" panose="02020400000000000000" pitchFamily="18" charset="-128"/>
                <a:ea typeface="UD デジタル 教科書体 NP-R" panose="02020400000000000000" pitchFamily="18" charset="-128"/>
              </a:rPr>
              <a:t>南地中筋商店街振興組合</a:t>
            </a:r>
            <a:r>
              <a:rPr kumimoji="1" lang="ja-JP" altLang="en-US" sz="1050" dirty="0">
                <a:latin typeface="UD デジタル 教科書体 NP-R" panose="02020400000000000000" pitchFamily="18" charset="-128"/>
                <a:ea typeface="UD デジタル 教科書体 NP-R" panose="02020400000000000000" pitchFamily="18" charset="-128"/>
              </a:rPr>
              <a:t>　理事長　真鍋 知秀 氏</a:t>
            </a:r>
            <a:endParaRPr kumimoji="1" lang="en-US" altLang="ja-JP" sz="1050"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latin typeface="UD デジタル 教科書体 NP-R" panose="02020400000000000000" pitchFamily="18" charset="-128"/>
                <a:ea typeface="UD デジタル 教科書体 NP-R" panose="02020400000000000000" pitchFamily="18" charset="-128"/>
              </a:rPr>
              <a:t>　</a:t>
            </a:r>
            <a:r>
              <a:rPr kumimoji="1" lang="zh-TW" altLang="en-US" sz="1050" dirty="0">
                <a:latin typeface="UD デジタル 教科書体 NP-R" panose="02020400000000000000" pitchFamily="18" charset="-128"/>
                <a:ea typeface="UD デジタル 教科書体 NP-R" panose="02020400000000000000" pitchFamily="18" charset="-128"/>
              </a:rPr>
              <a:t>大利商店街振興組合</a:t>
            </a:r>
            <a:r>
              <a:rPr kumimoji="1" lang="ja-JP" altLang="en-US" sz="1050" dirty="0">
                <a:latin typeface="UD デジタル 教科書体 NP-R" panose="02020400000000000000" pitchFamily="18" charset="-128"/>
                <a:ea typeface="UD デジタル 教科書体 NP-R" panose="02020400000000000000" pitchFamily="18" charset="-128"/>
              </a:rPr>
              <a:t>　理事　清水 章宏 氏</a:t>
            </a:r>
            <a:endParaRPr kumimoji="1" lang="en-US" altLang="ja-JP" sz="1050" dirty="0">
              <a:latin typeface="UD デジタル 教科書体 NP-R" panose="02020400000000000000" pitchFamily="18" charset="-128"/>
              <a:ea typeface="UD デジタル 教科書体 NP-R" panose="02020400000000000000" pitchFamily="18" charset="-128"/>
            </a:endParaRPr>
          </a:p>
          <a:p>
            <a:endParaRPr kumimoji="1" lang="en-US" altLang="ja-JP" sz="1050" dirty="0">
              <a:latin typeface="UD デジタル 教科書体 NP-R" panose="02020400000000000000" pitchFamily="18" charset="-128"/>
              <a:ea typeface="UD デジタル 教科書体 NP-R" panose="02020400000000000000" pitchFamily="18" charset="-128"/>
            </a:endParaRPr>
          </a:p>
          <a:p>
            <a:r>
              <a:rPr kumimoji="1" lang="ja-JP" altLang="en-US" sz="1050" dirty="0">
                <a:latin typeface="UD デジタル 教科書体 NP-R" panose="02020400000000000000" pitchFamily="18" charset="-128"/>
                <a:ea typeface="UD デジタル 教科書体 NP-R" panose="02020400000000000000" pitchFamily="18" charset="-128"/>
              </a:rPr>
              <a:t>コーディネーター</a:t>
            </a:r>
            <a:endParaRPr kumimoji="1" lang="en-US" altLang="ja-JP" sz="1050" dirty="0">
              <a:latin typeface="UD デジタル 教科書体 NP-R" panose="02020400000000000000" pitchFamily="18" charset="-128"/>
              <a:ea typeface="UD デジタル 教科書体 NP-R" panose="02020400000000000000" pitchFamily="18" charset="-128"/>
            </a:endParaRPr>
          </a:p>
          <a:p>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大阪商業大学　総合経営学部</a:t>
            </a: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教授　加藤 司 氏</a:t>
            </a:r>
          </a:p>
          <a:p>
            <a:endParaRPr kumimoji="1" lang="en-US" altLang="ja-JP" sz="1050" dirty="0">
              <a:latin typeface="UD デジタル 教科書体 NP-R" panose="02020400000000000000" pitchFamily="18" charset="-128"/>
              <a:ea typeface="UD デジタル 教科書体 NP-R" panose="02020400000000000000" pitchFamily="18" charset="-128"/>
            </a:endParaRPr>
          </a:p>
          <a:p>
            <a:endParaRPr kumimoji="1" lang="en-US" altLang="ja-JP" sz="1050" b="1" dirty="0">
              <a:latin typeface="UD デジタル 教科書体 NP-R" panose="02020400000000000000" pitchFamily="18" charset="-128"/>
              <a:ea typeface="UD デジタル 教科書体 NP-R" panose="02020400000000000000" pitchFamily="18" charset="-128"/>
            </a:endParaRPr>
          </a:p>
          <a:p>
            <a:endParaRPr kumimoji="1" lang="en-US" altLang="zh-TW" sz="60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solidFill>
                  <a:schemeClr val="accent4">
                    <a:lumMod val="60000"/>
                    <a:lumOff val="40000"/>
                  </a:schemeClr>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 </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各地域･各商店街ごとの</a:t>
            </a:r>
            <a:r>
              <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地域ニーズ対応</a:t>
            </a:r>
            <a:r>
              <a:rPr kumimoji="1" lang="en-US" altLang="ja-JP"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a:t>
            </a:r>
            <a:r>
              <a:rPr kumimoji="1" lang="ja-JP" altLang="en-US" sz="105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とは</a:t>
            </a:r>
          </a:p>
          <a:p>
            <a:pPr>
              <a:spcBef>
                <a:spcPts val="600"/>
              </a:spcBef>
            </a:pPr>
            <a:r>
              <a:rPr kumimoji="1" lang="ja-JP" altLang="en-US" sz="1050" b="1" dirty="0">
                <a:solidFill>
                  <a:schemeClr val="accent4">
                    <a:lumMod val="75000"/>
                  </a:schemeClr>
                </a:solidFill>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大阪商業大学　総合経営学部</a:t>
            </a:r>
            <a:r>
              <a:rPr kumimoji="1" lang="ja-JP" altLang="en-US" sz="1050" dirty="0">
                <a:latin typeface="UD デジタル 教科書体 NP-R" panose="02020400000000000000" pitchFamily="18" charset="-128"/>
                <a:ea typeface="UD デジタル 教科書体 NP-R" panose="02020400000000000000" pitchFamily="18" charset="-128"/>
              </a:rPr>
              <a:t>　</a:t>
            </a:r>
            <a:r>
              <a:rPr kumimoji="1" lang="zh-CN" altLang="en-US" sz="1050" dirty="0">
                <a:latin typeface="UD デジタル 教科書体 NP-R" panose="02020400000000000000" pitchFamily="18" charset="-128"/>
                <a:ea typeface="UD デジタル 教科書体 NP-R" panose="02020400000000000000" pitchFamily="18" charset="-128"/>
              </a:rPr>
              <a:t>教授　加藤 司 氏</a:t>
            </a:r>
          </a:p>
          <a:p>
            <a:endParaRPr kumimoji="1" lang="en-US" altLang="ja-JP" sz="1050" dirty="0">
              <a:latin typeface="UD デジタル 教科書体 NP-R" panose="02020400000000000000" pitchFamily="18" charset="-128"/>
              <a:ea typeface="UD デジタル 教科書体 NP-R" panose="02020400000000000000" pitchFamily="18" charset="-128"/>
            </a:endParaRPr>
          </a:p>
        </p:txBody>
      </p:sp>
      <p:grpSp>
        <p:nvGrpSpPr>
          <p:cNvPr id="20" name="グループ化 19">
            <a:extLst>
              <a:ext uri="{FF2B5EF4-FFF2-40B4-BE49-F238E27FC236}">
                <a16:creationId xmlns:a16="http://schemas.microsoft.com/office/drawing/2014/main" id="{E2C88FF8-227B-A6F1-1F74-EF0782061EFC}"/>
              </a:ext>
            </a:extLst>
          </p:cNvPr>
          <p:cNvGrpSpPr/>
          <p:nvPr/>
        </p:nvGrpSpPr>
        <p:grpSpPr>
          <a:xfrm>
            <a:off x="257884" y="6688184"/>
            <a:ext cx="3060000" cy="246221"/>
            <a:chOff x="-3220940" y="1946710"/>
            <a:chExt cx="2870024" cy="246221"/>
          </a:xfrm>
        </p:grpSpPr>
        <p:sp>
          <p:nvSpPr>
            <p:cNvPr id="21" name="四角形: 角を丸くする 20">
              <a:extLst>
                <a:ext uri="{FF2B5EF4-FFF2-40B4-BE49-F238E27FC236}">
                  <a16:creationId xmlns:a16="http://schemas.microsoft.com/office/drawing/2014/main" id="{CB09A7FF-BC9C-D71B-CE74-25E2A546564A}"/>
                </a:ext>
              </a:extLst>
            </p:cNvPr>
            <p:cNvSpPr/>
            <p:nvPr/>
          </p:nvSpPr>
          <p:spPr>
            <a:xfrm>
              <a:off x="-3220940" y="1957392"/>
              <a:ext cx="2870024" cy="210862"/>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3C29F52A-B03E-3AD0-1A16-68E08C010D87}"/>
                </a:ext>
              </a:extLst>
            </p:cNvPr>
            <p:cNvSpPr txBox="1"/>
            <p:nvPr/>
          </p:nvSpPr>
          <p:spPr>
            <a:xfrm>
              <a:off x="-2819193" y="1946710"/>
              <a:ext cx="2061027"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2</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パネルディスカッション　　</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grpSp>
        <p:nvGrpSpPr>
          <p:cNvPr id="23" name="グループ化 22">
            <a:extLst>
              <a:ext uri="{FF2B5EF4-FFF2-40B4-BE49-F238E27FC236}">
                <a16:creationId xmlns:a16="http://schemas.microsoft.com/office/drawing/2014/main" id="{2D1AC37C-F09E-C449-B873-B52B043E60CC}"/>
              </a:ext>
            </a:extLst>
          </p:cNvPr>
          <p:cNvGrpSpPr/>
          <p:nvPr/>
        </p:nvGrpSpPr>
        <p:grpSpPr>
          <a:xfrm>
            <a:off x="254620" y="8075816"/>
            <a:ext cx="3060000" cy="246221"/>
            <a:chOff x="-3220940" y="1955555"/>
            <a:chExt cx="3060000" cy="246221"/>
          </a:xfrm>
        </p:grpSpPr>
        <p:sp>
          <p:nvSpPr>
            <p:cNvPr id="24" name="四角形: 角を丸くする 23">
              <a:extLst>
                <a:ext uri="{FF2B5EF4-FFF2-40B4-BE49-F238E27FC236}">
                  <a16:creationId xmlns:a16="http://schemas.microsoft.com/office/drawing/2014/main" id="{6B51300D-E1F0-5E51-12AC-FE605FE8BCAB}"/>
                </a:ext>
              </a:extLst>
            </p:cNvPr>
            <p:cNvSpPr/>
            <p:nvPr/>
          </p:nvSpPr>
          <p:spPr>
            <a:xfrm>
              <a:off x="-3220940" y="1957392"/>
              <a:ext cx="3060000" cy="210862"/>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F579BA7D-151B-37D0-C9BD-DF74C9105D5B}"/>
                </a:ext>
              </a:extLst>
            </p:cNvPr>
            <p:cNvSpPr txBox="1"/>
            <p:nvPr/>
          </p:nvSpPr>
          <p:spPr>
            <a:xfrm>
              <a:off x="-2909859" y="1955555"/>
              <a:ext cx="2441475" cy="246221"/>
            </a:xfrm>
            <a:prstGeom prst="rect">
              <a:avLst/>
            </a:prstGeom>
            <a:noFill/>
          </p:spPr>
          <p:txBody>
            <a:bodyPr wrap="square" rtlCol="0">
              <a:spAutoFit/>
            </a:bodyPr>
            <a:lstStyle/>
            <a:p>
              <a:pPr algn="ct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第</a:t>
              </a:r>
              <a:r>
                <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rPr>
                <a:t>3</a:t>
              </a:r>
              <a:r>
                <a:rPr kumimoji="1" lang="ja-JP" altLang="en-US" sz="1000" b="1" dirty="0">
                  <a:solidFill>
                    <a:schemeClr val="bg1"/>
                  </a:solidFill>
                  <a:latin typeface="UD デジタル 教科書体 NP-R" panose="02020400000000000000" pitchFamily="18" charset="-128"/>
                  <a:ea typeface="UD デジタル 教科書体 NP-R" panose="02020400000000000000" pitchFamily="18" charset="-128"/>
                </a:rPr>
                <a:t>部　講演</a:t>
              </a:r>
              <a:endParaRPr kumimoji="1" lang="en-US" altLang="ja-JP" sz="1000"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grpSp>
        <p:nvGrpSpPr>
          <p:cNvPr id="26" name="グループ化 25">
            <a:extLst>
              <a:ext uri="{FF2B5EF4-FFF2-40B4-BE49-F238E27FC236}">
                <a16:creationId xmlns:a16="http://schemas.microsoft.com/office/drawing/2014/main" id="{8C91E2B3-9CE5-9578-381C-674FEC2C81DA}"/>
              </a:ext>
            </a:extLst>
          </p:cNvPr>
          <p:cNvGrpSpPr/>
          <p:nvPr/>
        </p:nvGrpSpPr>
        <p:grpSpPr>
          <a:xfrm>
            <a:off x="172211" y="684730"/>
            <a:ext cx="2702692" cy="2123902"/>
            <a:chOff x="-90013" y="2568667"/>
            <a:chExt cx="2702692" cy="2123902"/>
          </a:xfrm>
        </p:grpSpPr>
        <p:grpSp>
          <p:nvGrpSpPr>
            <p:cNvPr id="27" name="グループ化 26">
              <a:extLst>
                <a:ext uri="{FF2B5EF4-FFF2-40B4-BE49-F238E27FC236}">
                  <a16:creationId xmlns:a16="http://schemas.microsoft.com/office/drawing/2014/main" id="{DACC51E9-A77A-E214-9F51-9B514B223E76}"/>
                </a:ext>
              </a:extLst>
            </p:cNvPr>
            <p:cNvGrpSpPr/>
            <p:nvPr/>
          </p:nvGrpSpPr>
          <p:grpSpPr>
            <a:xfrm>
              <a:off x="-90013" y="2568667"/>
              <a:ext cx="2131552" cy="2123902"/>
              <a:chOff x="-113905" y="2337993"/>
              <a:chExt cx="2131552" cy="2123902"/>
            </a:xfrm>
          </p:grpSpPr>
          <p:grpSp>
            <p:nvGrpSpPr>
              <p:cNvPr id="29" name="グループ化 28">
                <a:extLst>
                  <a:ext uri="{FF2B5EF4-FFF2-40B4-BE49-F238E27FC236}">
                    <a16:creationId xmlns:a16="http://schemas.microsoft.com/office/drawing/2014/main" id="{E587F046-7C34-C1B8-0A8F-1E88C5BE7E0D}"/>
                  </a:ext>
                </a:extLst>
              </p:cNvPr>
              <p:cNvGrpSpPr/>
              <p:nvPr/>
            </p:nvGrpSpPr>
            <p:grpSpPr>
              <a:xfrm>
                <a:off x="-113905" y="2337993"/>
                <a:ext cx="2131552" cy="1794780"/>
                <a:chOff x="10368" y="2574176"/>
                <a:chExt cx="2131552" cy="1794780"/>
              </a:xfrm>
            </p:grpSpPr>
            <p:sp>
              <p:nvSpPr>
                <p:cNvPr id="31" name="テキスト ボックス 30">
                  <a:extLst>
                    <a:ext uri="{FF2B5EF4-FFF2-40B4-BE49-F238E27FC236}">
                      <a16:creationId xmlns:a16="http://schemas.microsoft.com/office/drawing/2014/main" id="{33DC379C-4BD2-9CB1-294F-D99211E9EC83}"/>
                    </a:ext>
                  </a:extLst>
                </p:cNvPr>
                <p:cNvSpPr txBox="1"/>
                <p:nvPr/>
              </p:nvSpPr>
              <p:spPr>
                <a:xfrm>
                  <a:off x="209666" y="2574176"/>
                  <a:ext cx="1095045" cy="369332"/>
                </a:xfrm>
                <a:prstGeom prst="rect">
                  <a:avLst/>
                </a:prstGeom>
                <a:noFill/>
              </p:spPr>
              <p:txBody>
                <a:bodyPr wrap="square" rtlCol="0">
                  <a:spAutoFit/>
                </a:bodyPr>
                <a:lstStyle/>
                <a:p>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令和</a:t>
                  </a:r>
                  <a:r>
                    <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a:t>
                  </a: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a:t>
                  </a:r>
                </a:p>
              </p:txBody>
            </p:sp>
            <p:sp>
              <p:nvSpPr>
                <p:cNvPr id="32" name="テキスト ボックス 31">
                  <a:extLst>
                    <a:ext uri="{FF2B5EF4-FFF2-40B4-BE49-F238E27FC236}">
                      <a16:creationId xmlns:a16="http://schemas.microsoft.com/office/drawing/2014/main" id="{F2E90A31-725E-23DA-13D6-479DBF4DCCDB}"/>
                    </a:ext>
                  </a:extLst>
                </p:cNvPr>
                <p:cNvSpPr txBox="1"/>
                <p:nvPr/>
              </p:nvSpPr>
              <p:spPr>
                <a:xfrm>
                  <a:off x="10368" y="2892987"/>
                  <a:ext cx="2131552" cy="984885"/>
                </a:xfrm>
                <a:prstGeom prst="rect">
                  <a:avLst/>
                </a:prstGeom>
                <a:noFill/>
              </p:spPr>
              <p:txBody>
                <a:bodyPr wrap="square" rtlCol="0">
                  <a:spAutoFit/>
                </a:bodyPr>
                <a:lstStyle/>
                <a:p>
                  <a:pPr algn="ctr"/>
                  <a:r>
                    <a:rPr kumimoji="1" lang="ja-JP" altLang="en-US" sz="5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a:t>
                  </a:r>
                  <a:r>
                    <a:rPr kumimoji="1" lang="en-US" altLang="ja-JP" sz="5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a:t>
                  </a:r>
                  <a:endParaRPr kumimoji="1" lang="ja-JP" altLang="en-US" sz="5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21208B89-DBE3-0749-3EF3-E0C8BA17EEB8}"/>
                    </a:ext>
                  </a:extLst>
                </p:cNvPr>
                <p:cNvSpPr txBox="1"/>
                <p:nvPr/>
              </p:nvSpPr>
              <p:spPr>
                <a:xfrm>
                  <a:off x="343974" y="3722625"/>
                  <a:ext cx="1776719" cy="646331"/>
                </a:xfrm>
                <a:prstGeom prst="rect">
                  <a:avLst/>
                </a:prstGeom>
                <a:noFill/>
              </p:spPr>
              <p:txBody>
                <a:bodyPr wrap="square" rtlCol="0">
                  <a:spAutoFit/>
                </a:bodyPr>
                <a:lstStyle/>
                <a:p>
                  <a:pPr algn="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から</a:t>
                  </a:r>
                  <a:endPar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r"/>
                  <a:r>
                    <a:rPr kumimoji="1" lang="en-US" altLang="ja-JP"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Web</a:t>
                  </a:r>
                  <a:r>
                    <a:rPr kumimoji="1" lang="ja-JP" altLang="en-US"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視聴開始</a:t>
                  </a:r>
                </a:p>
              </p:txBody>
            </p:sp>
          </p:grpSp>
          <p:sp>
            <p:nvSpPr>
              <p:cNvPr id="30" name="テキスト ボックス 29">
                <a:extLst>
                  <a:ext uri="{FF2B5EF4-FFF2-40B4-BE49-F238E27FC236}">
                    <a16:creationId xmlns:a16="http://schemas.microsoft.com/office/drawing/2014/main" id="{256FCB55-CF2F-E23C-F789-506C9B145B87}"/>
                  </a:ext>
                </a:extLst>
              </p:cNvPr>
              <p:cNvSpPr txBox="1"/>
              <p:nvPr/>
            </p:nvSpPr>
            <p:spPr>
              <a:xfrm>
                <a:off x="456364" y="4215674"/>
                <a:ext cx="1472842" cy="246221"/>
              </a:xfrm>
              <a:prstGeom prst="rect">
                <a:avLst/>
              </a:prstGeom>
              <a:solidFill>
                <a:schemeClr val="bg1"/>
              </a:solidFill>
              <a:ln>
                <a:solidFill>
                  <a:srgbClr val="FF6600"/>
                </a:solidFill>
              </a:ln>
            </p:spPr>
            <p:txBody>
              <a:bodyPr wrap="square" rtlCol="0">
                <a:spAutoFit/>
              </a:bodyPr>
              <a:lstStyle/>
              <a:p>
                <a:pPr algn="ctr"/>
                <a:r>
                  <a:rPr kumimoji="1" lang="ja-JP" altLang="en-US" sz="1000" dirty="0">
                    <a:solidFill>
                      <a:srgbClr val="FF6600"/>
                    </a:solidFill>
                    <a:latin typeface="Meiryo UI" panose="020B0604030504040204" pitchFamily="50" charset="-128"/>
                    <a:ea typeface="Meiryo UI" panose="020B0604030504040204" pitchFamily="50" charset="-128"/>
                  </a:rPr>
                  <a:t>申込不要・無料</a:t>
                </a:r>
                <a:endParaRPr kumimoji="1" lang="en-US" altLang="ja-JP" sz="1000" dirty="0">
                  <a:solidFill>
                    <a:srgbClr val="FF6600"/>
                  </a:solidFill>
                  <a:latin typeface="Meiryo UI" panose="020B0604030504040204" pitchFamily="50" charset="-128"/>
                  <a:ea typeface="Meiryo UI" panose="020B0604030504040204" pitchFamily="50" charset="-128"/>
                </a:endParaRPr>
              </a:p>
            </p:txBody>
          </p:sp>
        </p:grpSp>
        <p:sp>
          <p:nvSpPr>
            <p:cNvPr id="28" name="テキスト ボックス 27">
              <a:extLst>
                <a:ext uri="{FF2B5EF4-FFF2-40B4-BE49-F238E27FC236}">
                  <a16:creationId xmlns:a16="http://schemas.microsoft.com/office/drawing/2014/main" id="{D6E86890-F12A-6A12-85B3-AD632BF0CBAC}"/>
                </a:ext>
              </a:extLst>
            </p:cNvPr>
            <p:cNvSpPr txBox="1"/>
            <p:nvPr/>
          </p:nvSpPr>
          <p:spPr>
            <a:xfrm>
              <a:off x="1682264" y="3379718"/>
              <a:ext cx="930415" cy="369332"/>
            </a:xfrm>
            <a:prstGeom prst="rect">
              <a:avLst/>
            </a:prstGeom>
            <a:noFill/>
          </p:spPr>
          <p:txBody>
            <a:bodyPr wrap="square" rtlCol="0">
              <a:spAutoFit/>
            </a:bodyPr>
            <a:lstStyle/>
            <a:p>
              <a:pPr algn="r"/>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（水）</a:t>
              </a:r>
            </a:p>
          </p:txBody>
        </p:sp>
      </p:grpSp>
      <p:sp>
        <p:nvSpPr>
          <p:cNvPr id="34" name="テキスト ボックス 33">
            <a:extLst>
              <a:ext uri="{FF2B5EF4-FFF2-40B4-BE49-F238E27FC236}">
                <a16:creationId xmlns:a16="http://schemas.microsoft.com/office/drawing/2014/main" id="{F7AB3870-45B6-B1C1-B28F-27E1CA490C46}"/>
              </a:ext>
            </a:extLst>
          </p:cNvPr>
          <p:cNvSpPr txBox="1"/>
          <p:nvPr/>
        </p:nvSpPr>
        <p:spPr>
          <a:xfrm>
            <a:off x="535201" y="3045773"/>
            <a:ext cx="6551405" cy="1775679"/>
          </a:xfrm>
          <a:prstGeom prst="rect">
            <a:avLst/>
          </a:prstGeom>
          <a:noFill/>
        </p:spPr>
        <p:txBody>
          <a:bodyPr wrap="square" rtlCol="0">
            <a:spAutoFit/>
          </a:bodyPr>
          <a:lstStyle/>
          <a:p>
            <a:pPr>
              <a:lnSpc>
                <a:spcPts val="1200"/>
              </a:lnSpc>
            </a:pPr>
            <a:r>
              <a:rPr kumimoji="1" lang="ja-JP" altLang="en-US" sz="1050" dirty="0">
                <a:latin typeface="UD デジタル 教科書体 NP-R" panose="02020400000000000000" pitchFamily="18" charset="-128"/>
                <a:ea typeface="UD デジタル 教科書体 NP-R" panose="02020400000000000000" pitchFamily="18" charset="-128"/>
              </a:rPr>
              <a:t>　大阪府では、地域商業や地域コミュニティの担い手として重要な商店街において、地域コミュニティ機能の推進に資する「モデル創出」やその「成果の普及」に取り組んでいます。</a:t>
            </a:r>
          </a:p>
          <a:p>
            <a:pPr>
              <a:lnSpc>
                <a:spcPts val="1200"/>
              </a:lnSpc>
            </a:pPr>
            <a:r>
              <a:rPr kumimoji="1" lang="ja-JP" altLang="en-US" sz="1050" dirty="0">
                <a:latin typeface="UD デジタル 教科書体 NP-R" panose="02020400000000000000" pitchFamily="18" charset="-128"/>
                <a:ea typeface="UD デジタル 教科書体 NP-R" panose="02020400000000000000" pitchFamily="18" charset="-128"/>
              </a:rPr>
              <a:t>　その一環として、地域商業の活性化に関する先進的な事例の共有や成果の普及を目的に、ウェブセミナーを配信します。</a:t>
            </a:r>
          </a:p>
          <a:p>
            <a:pPr>
              <a:lnSpc>
                <a:spcPts val="1200"/>
              </a:lnSpc>
            </a:pPr>
            <a:r>
              <a:rPr kumimoji="1" lang="ja-JP" altLang="en-US" sz="1050" dirty="0">
                <a:latin typeface="UD デジタル 教科書体 NP-R" panose="02020400000000000000" pitchFamily="18" charset="-128"/>
                <a:ea typeface="UD デジタル 教科書体 NP-R" panose="02020400000000000000" pitchFamily="18" charset="-128"/>
              </a:rPr>
              <a:t>　今回は、今年度にモデル創出事例として採択された商店街から、「地域ニーズ」とその対応、事業の取組内容、事業効果、今後の展開等についてご紹介いただきます。さらに、それらの事例を踏まえ、大阪商業大学総合経営学部  教授  加藤 司氏も交えて、各取組についてより詳しくディスカッションしていただきます。</a:t>
            </a:r>
          </a:p>
          <a:p>
            <a:pPr>
              <a:lnSpc>
                <a:spcPts val="1200"/>
              </a:lnSpc>
            </a:pPr>
            <a:r>
              <a:rPr kumimoji="1" lang="ja-JP" altLang="en-US" sz="1050" dirty="0">
                <a:latin typeface="UD デジタル 教科書体 NP-R" panose="02020400000000000000" pitchFamily="18" charset="-128"/>
                <a:ea typeface="UD デジタル 教科書体 NP-R" panose="02020400000000000000" pitchFamily="18" charset="-128"/>
              </a:rPr>
              <a:t>　大変有意義な内容となっておりますので、商店街関係者、商業振興に関わる市町村、商工会・商工会議所の職員等、その他商業振興に関心をお持ちの皆様のご視聴をお待ちしています。</a:t>
            </a:r>
          </a:p>
          <a:p>
            <a:pPr>
              <a:lnSpc>
                <a:spcPts val="1100"/>
              </a:lnSpc>
            </a:pPr>
            <a:endParaRPr kumimoji="1" lang="ja-JP" altLang="en-US" sz="1050" dirty="0">
              <a:latin typeface="UD デジタル 教科書体 NP-R" panose="02020400000000000000" pitchFamily="18" charset="-128"/>
              <a:ea typeface="UD デジタル 教科書体 NP-R" panose="02020400000000000000" pitchFamily="18" charset="-128"/>
            </a:endParaRPr>
          </a:p>
        </p:txBody>
      </p:sp>
      <p:sp>
        <p:nvSpPr>
          <p:cNvPr id="35" name="テキスト ボックス 34">
            <a:extLst>
              <a:ext uri="{FF2B5EF4-FFF2-40B4-BE49-F238E27FC236}">
                <a16:creationId xmlns:a16="http://schemas.microsoft.com/office/drawing/2014/main" id="{BF6E93E7-73D7-309C-6426-06F236C5946F}"/>
              </a:ext>
            </a:extLst>
          </p:cNvPr>
          <p:cNvSpPr txBox="1"/>
          <p:nvPr/>
        </p:nvSpPr>
        <p:spPr>
          <a:xfrm>
            <a:off x="4481238" y="5711391"/>
            <a:ext cx="3034895" cy="469359"/>
          </a:xfrm>
          <a:prstGeom prst="rect">
            <a:avLst/>
          </a:prstGeom>
          <a:noFill/>
        </p:spPr>
        <p:txBody>
          <a:bodyPr wrap="square" rtlCol="0">
            <a:spAutoFit/>
          </a:bodyPr>
          <a:lstStyle/>
          <a:p>
            <a:r>
              <a:rPr kumimoji="1" lang="ja-JP" altLang="en-US" sz="1050" b="1" dirty="0">
                <a:solidFill>
                  <a:schemeClr val="accent4">
                    <a:lumMod val="75000"/>
                  </a:schemeClr>
                </a:solidFill>
                <a:latin typeface="UD デジタル 教科書体 NP-R" panose="02020400000000000000" pitchFamily="18" charset="-128"/>
                <a:ea typeface="UD デジタル 教科書体 NP-R" panose="02020400000000000000" pitchFamily="18" charset="-128"/>
              </a:rPr>
              <a:t>　</a:t>
            </a:r>
            <a:r>
              <a:rPr kumimoji="1" lang="ja-JP" altLang="en-US" sz="1400" b="1" dirty="0">
                <a:latin typeface="UD デジタル 教科書体 NP-R" panose="02020400000000000000" pitchFamily="18" charset="-128"/>
                <a:ea typeface="UD デジタル 教科書体 NP-R" panose="02020400000000000000" pitchFamily="18" charset="-128"/>
              </a:rPr>
              <a:t>加藤 司 </a:t>
            </a:r>
            <a:r>
              <a:rPr kumimoji="1" lang="zh-TW" altLang="en-US" sz="1000" b="1" dirty="0">
                <a:latin typeface="UD デジタル 教科書体 NP-R" panose="02020400000000000000" pitchFamily="18" charset="-128"/>
                <a:ea typeface="UD デジタル 教科書体 NP-R" panose="02020400000000000000" pitchFamily="18" charset="-128"/>
              </a:rPr>
              <a:t>氏</a:t>
            </a:r>
            <a:r>
              <a:rPr kumimoji="1" lang="ja-JP" altLang="en-US" sz="1050" b="1" dirty="0">
                <a:latin typeface="UD デジタル 教科書体 NP-R" panose="02020400000000000000" pitchFamily="18" charset="-128"/>
                <a:ea typeface="UD デジタル 教科書体 NP-R" panose="02020400000000000000" pitchFamily="18" charset="-128"/>
              </a:rPr>
              <a:t>　　</a:t>
            </a:r>
            <a:endParaRPr kumimoji="1" lang="en-US" altLang="ja-JP" sz="1050" b="1" dirty="0">
              <a:latin typeface="UD デジタル 教科書体 NP-R" panose="02020400000000000000" pitchFamily="18" charset="-128"/>
              <a:ea typeface="UD デジタル 教科書体 NP-R" panose="02020400000000000000" pitchFamily="18" charset="-128"/>
            </a:endParaRPr>
          </a:p>
          <a:p>
            <a:r>
              <a:rPr kumimoji="1" lang="ja-JP" altLang="en-US" sz="1050" b="1" dirty="0">
                <a:latin typeface="UD デジタル 教科書体 NP-R" panose="02020400000000000000" pitchFamily="18" charset="-128"/>
                <a:ea typeface="UD デジタル 教科書体 NP-R" panose="02020400000000000000" pitchFamily="18" charset="-128"/>
              </a:rPr>
              <a:t>　</a:t>
            </a:r>
            <a:r>
              <a:rPr kumimoji="1" lang="zh-CN" altLang="en-US" sz="1000" b="1" dirty="0">
                <a:latin typeface="UD デジタル 教科書体 NP-R" panose="02020400000000000000" pitchFamily="18" charset="-128"/>
                <a:ea typeface="UD デジタル 教科書体 NP-R" panose="02020400000000000000" pitchFamily="18" charset="-128"/>
              </a:rPr>
              <a:t>大阪商業大学　総合経営学部</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zh-CN" altLang="en-US" sz="1000" b="1" dirty="0">
                <a:latin typeface="UD デジタル 教科書体 NP-R" panose="02020400000000000000" pitchFamily="18" charset="-128"/>
                <a:ea typeface="UD デジタル 教科書体 NP-R" panose="02020400000000000000" pitchFamily="18" charset="-128"/>
              </a:rPr>
              <a:t>教授</a:t>
            </a:r>
            <a:endParaRPr kumimoji="1" lang="en-US" altLang="zh-TW" sz="1000" b="1" dirty="0">
              <a:latin typeface="UD デジタル 教科書体 NP-R" panose="02020400000000000000" pitchFamily="18" charset="-128"/>
              <a:ea typeface="UD デジタル 教科書体 NP-R" panose="02020400000000000000" pitchFamily="18" charset="-128"/>
            </a:endParaRPr>
          </a:p>
        </p:txBody>
      </p:sp>
      <p:cxnSp>
        <p:nvCxnSpPr>
          <p:cNvPr id="36" name="直線コネクタ 35">
            <a:extLst>
              <a:ext uri="{FF2B5EF4-FFF2-40B4-BE49-F238E27FC236}">
                <a16:creationId xmlns:a16="http://schemas.microsoft.com/office/drawing/2014/main" id="{8B9FF742-35FB-2E37-C3A3-703FC3BB487E}"/>
              </a:ext>
            </a:extLst>
          </p:cNvPr>
          <p:cNvCxnSpPr>
            <a:cxnSpLocks/>
          </p:cNvCxnSpPr>
          <p:nvPr/>
        </p:nvCxnSpPr>
        <p:spPr>
          <a:xfrm>
            <a:off x="4588804" y="6126889"/>
            <a:ext cx="2135194" cy="0"/>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37" name="グループ化 36">
            <a:extLst>
              <a:ext uri="{FF2B5EF4-FFF2-40B4-BE49-F238E27FC236}">
                <a16:creationId xmlns:a16="http://schemas.microsoft.com/office/drawing/2014/main" id="{1F3E66C4-AE80-F2D8-E03C-57CB005BC76F}"/>
              </a:ext>
            </a:extLst>
          </p:cNvPr>
          <p:cNvGrpSpPr/>
          <p:nvPr/>
        </p:nvGrpSpPr>
        <p:grpSpPr>
          <a:xfrm>
            <a:off x="6325988" y="9155598"/>
            <a:ext cx="742682" cy="905483"/>
            <a:chOff x="6338688" y="9026419"/>
            <a:chExt cx="742682" cy="905483"/>
          </a:xfrm>
        </p:grpSpPr>
        <p:pic>
          <p:nvPicPr>
            <p:cNvPr id="38" name="図 37">
              <a:extLst>
                <a:ext uri="{FF2B5EF4-FFF2-40B4-BE49-F238E27FC236}">
                  <a16:creationId xmlns:a16="http://schemas.microsoft.com/office/drawing/2014/main" id="{788C7E6E-CEF1-7C6C-79FA-8D4A448DC2D6}"/>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338688" y="9026419"/>
              <a:ext cx="742682" cy="742682"/>
            </a:xfrm>
            <a:prstGeom prst="rect">
              <a:avLst/>
            </a:prstGeom>
          </p:spPr>
        </p:pic>
        <p:sp>
          <p:nvSpPr>
            <p:cNvPr id="39" name="テキスト ボックス 38">
              <a:extLst>
                <a:ext uri="{FF2B5EF4-FFF2-40B4-BE49-F238E27FC236}">
                  <a16:creationId xmlns:a16="http://schemas.microsoft.com/office/drawing/2014/main" id="{A4F9150D-0056-EFD8-71C1-6FD8BF5A52EC}"/>
                </a:ext>
              </a:extLst>
            </p:cNvPr>
            <p:cNvSpPr txBox="1"/>
            <p:nvPr/>
          </p:nvSpPr>
          <p:spPr>
            <a:xfrm>
              <a:off x="6356683" y="9716458"/>
              <a:ext cx="721372" cy="215444"/>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大阪府</a:t>
              </a:r>
              <a:r>
                <a:rPr kumimoji="1" lang="en-US" altLang="ja-JP" sz="800" dirty="0">
                  <a:latin typeface="UD デジタル 教科書体 NP-R" panose="02020400000000000000" pitchFamily="18" charset="-128"/>
                  <a:ea typeface="UD デジタル 教科書体 NP-R" panose="02020400000000000000" pitchFamily="18" charset="-128"/>
                </a:rPr>
                <a:t>HP</a:t>
              </a:r>
            </a:p>
          </p:txBody>
        </p:sp>
      </p:grpSp>
      <p:pic>
        <p:nvPicPr>
          <p:cNvPr id="40" name="図 39">
            <a:extLst>
              <a:ext uri="{FF2B5EF4-FFF2-40B4-BE49-F238E27FC236}">
                <a16:creationId xmlns:a16="http://schemas.microsoft.com/office/drawing/2014/main" id="{23C8A5DA-201B-9B65-D8E6-B5DA6A5A1F18}"/>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6157219" y="6456971"/>
            <a:ext cx="836786" cy="972694"/>
          </a:xfrm>
          <a:prstGeom prst="rect">
            <a:avLst/>
          </a:prstGeom>
          <a:ln>
            <a:noFill/>
          </a:ln>
          <a:effectLst/>
        </p:spPr>
      </p:pic>
    </p:spTree>
    <p:extLst>
      <p:ext uri="{BB962C8B-B14F-4D97-AF65-F5344CB8AC3E}">
        <p14:creationId xmlns:p14="http://schemas.microsoft.com/office/powerpoint/2010/main" val="314563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テキスト ボックス 17">
            <a:extLst>
              <a:ext uri="{FF2B5EF4-FFF2-40B4-BE49-F238E27FC236}">
                <a16:creationId xmlns:a16="http://schemas.microsoft.com/office/drawing/2014/main" id="{197C8556-8210-95DA-83DE-C98F6F0F3A6A}"/>
              </a:ext>
            </a:extLst>
          </p:cNvPr>
          <p:cNvSpPr txBox="1"/>
          <p:nvPr/>
        </p:nvSpPr>
        <p:spPr>
          <a:xfrm>
            <a:off x="433144" y="1172332"/>
            <a:ext cx="6768000" cy="2392963"/>
          </a:xfrm>
          <a:custGeom>
            <a:avLst/>
            <a:gdLst>
              <a:gd name="connsiteX0" fmla="*/ 0 w 6768000"/>
              <a:gd name="connsiteY0" fmla="*/ 0 h 2392963"/>
              <a:gd name="connsiteX1" fmla="*/ 6768000 w 6768000"/>
              <a:gd name="connsiteY1" fmla="*/ 0 h 2392963"/>
              <a:gd name="connsiteX2" fmla="*/ 6768000 w 6768000"/>
              <a:gd name="connsiteY2" fmla="*/ 2392963 h 2392963"/>
              <a:gd name="connsiteX3" fmla="*/ 0 w 6768000"/>
              <a:gd name="connsiteY3" fmla="*/ 2392963 h 2392963"/>
              <a:gd name="connsiteX4" fmla="*/ 0 w 6768000"/>
              <a:gd name="connsiteY4" fmla="*/ 0 h 2392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8000" h="2392963" fill="none" extrusionOk="0">
                <a:moveTo>
                  <a:pt x="0" y="0"/>
                </a:moveTo>
                <a:cubicBezTo>
                  <a:pt x="3041976" y="68448"/>
                  <a:pt x="4488369" y="114618"/>
                  <a:pt x="6768000" y="0"/>
                </a:cubicBezTo>
                <a:cubicBezTo>
                  <a:pt x="6836143" y="302870"/>
                  <a:pt x="6736047" y="1496460"/>
                  <a:pt x="6768000" y="2392963"/>
                </a:cubicBezTo>
                <a:cubicBezTo>
                  <a:pt x="6018330" y="2520352"/>
                  <a:pt x="3330336" y="2458747"/>
                  <a:pt x="0" y="2392963"/>
                </a:cubicBezTo>
                <a:cubicBezTo>
                  <a:pt x="-56841" y="1196964"/>
                  <a:pt x="-34766" y="1192302"/>
                  <a:pt x="0" y="0"/>
                </a:cubicBezTo>
                <a:close/>
              </a:path>
              <a:path w="6768000" h="2392963" stroke="0" extrusionOk="0">
                <a:moveTo>
                  <a:pt x="0" y="0"/>
                </a:moveTo>
                <a:cubicBezTo>
                  <a:pt x="3285745" y="-120042"/>
                  <a:pt x="3651696" y="67965"/>
                  <a:pt x="6768000" y="0"/>
                </a:cubicBezTo>
                <a:cubicBezTo>
                  <a:pt x="6684173" y="637643"/>
                  <a:pt x="6894636" y="1887481"/>
                  <a:pt x="6768000" y="2392963"/>
                </a:cubicBezTo>
                <a:cubicBezTo>
                  <a:pt x="5362550" y="2487263"/>
                  <a:pt x="768036" y="2298252"/>
                  <a:pt x="0" y="2392963"/>
                </a:cubicBezTo>
                <a:cubicBezTo>
                  <a:pt x="-51413" y="1816541"/>
                  <a:pt x="-119932" y="278459"/>
                  <a:pt x="0" y="0"/>
                </a:cubicBezTo>
                <a:close/>
              </a:path>
            </a:pathLst>
          </a:custGeom>
          <a:solidFill>
            <a:schemeClr val="bg1"/>
          </a:solidFill>
          <a:ln>
            <a:solidFill>
              <a:schemeClr val="accent5">
                <a:lumMod val="60000"/>
                <a:lumOff val="40000"/>
              </a:schemeClr>
            </a:solidFill>
            <a:extLst>
              <a:ext uri="{C807C97D-BFC1-408E-A445-0C87EB9F89A2}">
                <ask:lineSketchStyleProps xmlns:ask="http://schemas.microsoft.com/office/drawing/2018/sketchyshapes" sd="2944364121">
                  <a:prstGeom prst="rect">
                    <a:avLst/>
                  </a:prstGeom>
                  <ask:type>
                    <ask:lineSketchCurved/>
                  </ask:type>
                </ask:lineSketchStyleProps>
              </a:ext>
            </a:extLst>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　身近な買い物の場としての「地域商業」機能に加え、商店街のもう一つの重要な役割として注目される「地域コミュニティの担い手」としての機能に焦点を当て、地域に根差した商店街の持続的な発展につなげるべく、来街者や地域住民等のニーズを把握し、それらを踏まえて地域コミュニティ機能の推進に資するよう取り組むこと。</a:t>
            </a:r>
            <a:endParaRPr kumimoji="1" lang="en-US" altLang="ja-JP" sz="1150" dirty="0">
              <a:latin typeface="UD Digi Kyokasho N-R" panose="02020400000000000000" pitchFamily="49" charset="-128"/>
              <a:ea typeface="UD Digi Kyokasho N-R" panose="02020400000000000000" pitchFamily="49" charset="-128"/>
            </a:endParaRPr>
          </a:p>
          <a:p>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u="sng" dirty="0">
                <a:latin typeface="UD Digi Kyokasho N-R" panose="02020400000000000000" pitchFamily="49" charset="-128"/>
                <a:ea typeface="UD Digi Kyokasho N-R" panose="02020400000000000000" pitchFamily="49" charset="-128"/>
              </a:rPr>
              <a:t>＜地域ニーズ対応 想定例＞</a:t>
            </a:r>
          </a:p>
          <a:p>
            <a:r>
              <a:rPr kumimoji="1" lang="ja-JP" altLang="en-US" sz="1150" dirty="0">
                <a:latin typeface="UD Digi Kyokasho N-R" panose="02020400000000000000" pitchFamily="49" charset="-128"/>
                <a:ea typeface="UD Digi Kyokasho N-R" panose="02020400000000000000" pitchFamily="49" charset="-128"/>
              </a:rPr>
              <a:t>○身近な商店街での交流・コミュニティ促進による来街促進</a:t>
            </a:r>
          </a:p>
          <a:p>
            <a:r>
              <a:rPr kumimoji="1" lang="ja-JP" altLang="en-US" sz="1150" dirty="0">
                <a:latin typeface="UD Digi Kyokasho N-R" panose="02020400000000000000" pitchFamily="49" charset="-128"/>
                <a:ea typeface="UD Digi Kyokasho N-R" panose="02020400000000000000" pitchFamily="49" charset="-128"/>
              </a:rPr>
              <a:t>・子育て・地域交流スペース設置・活用</a:t>
            </a:r>
          </a:p>
          <a:p>
            <a:r>
              <a:rPr kumimoji="1" lang="ja-JP" altLang="en-US" sz="1150" dirty="0">
                <a:latin typeface="UD Digi Kyokasho N-R" panose="02020400000000000000" pitchFamily="49" charset="-128"/>
                <a:ea typeface="UD Digi Kyokasho N-R" panose="02020400000000000000" pitchFamily="49" charset="-128"/>
              </a:rPr>
              <a:t>・エコ商品購入やエコバッグ持参によるエコポイント付与等</a:t>
            </a:r>
          </a:p>
          <a:p>
            <a:r>
              <a:rPr kumimoji="1" lang="ja-JP" altLang="en-US" sz="1150" dirty="0">
                <a:latin typeface="UD Digi Kyokasho N-R" panose="02020400000000000000" pitchFamily="49" charset="-128"/>
                <a:ea typeface="UD Digi Kyokasho N-R" panose="02020400000000000000" pitchFamily="49" charset="-128"/>
              </a:rPr>
              <a:t>・多言語対応、多文化交流カフェ運用等による地域の外国人の来街促進 等</a:t>
            </a:r>
          </a:p>
          <a:p>
            <a:r>
              <a:rPr kumimoji="1" lang="ja-JP" altLang="en-US" sz="1150" dirty="0">
                <a:latin typeface="UD Digi Kyokasho N-R" panose="02020400000000000000" pitchFamily="49" charset="-128"/>
                <a:ea typeface="UD Digi Kyokasho N-R" panose="02020400000000000000" pitchFamily="49" charset="-128"/>
              </a:rPr>
              <a:t>○学生や若者による持続的な地域商業・雇用活性化</a:t>
            </a:r>
          </a:p>
          <a:p>
            <a:r>
              <a:rPr kumimoji="1" lang="ja-JP" altLang="en-US" sz="1150" dirty="0">
                <a:latin typeface="UD Digi Kyokasho N-R" panose="02020400000000000000" pitchFamily="49" charset="-128"/>
                <a:ea typeface="UD Digi Kyokasho N-R" panose="02020400000000000000" pitchFamily="49" charset="-128"/>
              </a:rPr>
              <a:t>・チャレンジショップ実施、店主らによる出店支援、創業支援・コワーキング拠点の運用 等</a:t>
            </a:r>
            <a:endParaRPr kumimoji="1" lang="en-US" altLang="ja-JP" sz="1150" dirty="0">
              <a:latin typeface="UD Digi Kyokasho N-R" panose="02020400000000000000" pitchFamily="49" charset="-128"/>
              <a:ea typeface="UD Digi Kyokasho N-R" panose="02020400000000000000" pitchFamily="49" charset="-128"/>
            </a:endParaRPr>
          </a:p>
        </p:txBody>
      </p:sp>
      <p:sp>
        <p:nvSpPr>
          <p:cNvPr id="7" name="テキスト ボックス 19">
            <a:extLst>
              <a:ext uri="{FF2B5EF4-FFF2-40B4-BE49-F238E27FC236}">
                <a16:creationId xmlns:a16="http://schemas.microsoft.com/office/drawing/2014/main" id="{C5045579-7244-16B8-A11F-D86018D9B969}"/>
              </a:ext>
            </a:extLst>
          </p:cNvPr>
          <p:cNvSpPr txBox="1"/>
          <p:nvPr/>
        </p:nvSpPr>
        <p:spPr>
          <a:xfrm>
            <a:off x="400357" y="3924965"/>
            <a:ext cx="6768000" cy="2215991"/>
          </a:xfrm>
          <a:custGeom>
            <a:avLst/>
            <a:gdLst>
              <a:gd name="connsiteX0" fmla="*/ 0 w 6768000"/>
              <a:gd name="connsiteY0" fmla="*/ 0 h 2215991"/>
              <a:gd name="connsiteX1" fmla="*/ 6768000 w 6768000"/>
              <a:gd name="connsiteY1" fmla="*/ 0 h 2215991"/>
              <a:gd name="connsiteX2" fmla="*/ 6768000 w 6768000"/>
              <a:gd name="connsiteY2" fmla="*/ 2215991 h 2215991"/>
              <a:gd name="connsiteX3" fmla="*/ 0 w 6768000"/>
              <a:gd name="connsiteY3" fmla="*/ 2215991 h 2215991"/>
              <a:gd name="connsiteX4" fmla="*/ 0 w 6768000"/>
              <a:gd name="connsiteY4" fmla="*/ 0 h 2215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8000" h="2215991" fill="none" extrusionOk="0">
                <a:moveTo>
                  <a:pt x="0" y="0"/>
                </a:moveTo>
                <a:cubicBezTo>
                  <a:pt x="1610590" y="113882"/>
                  <a:pt x="5483641" y="-60593"/>
                  <a:pt x="6768000" y="0"/>
                </a:cubicBezTo>
                <a:cubicBezTo>
                  <a:pt x="6832519" y="344294"/>
                  <a:pt x="6747837" y="1518282"/>
                  <a:pt x="6768000" y="2215991"/>
                </a:cubicBezTo>
                <a:cubicBezTo>
                  <a:pt x="3644497" y="2335207"/>
                  <a:pt x="2870424" y="2344714"/>
                  <a:pt x="0" y="2215991"/>
                </a:cubicBezTo>
                <a:cubicBezTo>
                  <a:pt x="49247" y="1162793"/>
                  <a:pt x="-62587" y="980646"/>
                  <a:pt x="0" y="0"/>
                </a:cubicBezTo>
                <a:close/>
              </a:path>
              <a:path w="6768000" h="2215991" stroke="0" extrusionOk="0">
                <a:moveTo>
                  <a:pt x="0" y="0"/>
                </a:moveTo>
                <a:cubicBezTo>
                  <a:pt x="3330438" y="-25489"/>
                  <a:pt x="4136032" y="99483"/>
                  <a:pt x="6768000" y="0"/>
                </a:cubicBezTo>
                <a:cubicBezTo>
                  <a:pt x="6625762" y="261251"/>
                  <a:pt x="6602364" y="1261042"/>
                  <a:pt x="6768000" y="2215991"/>
                </a:cubicBezTo>
                <a:cubicBezTo>
                  <a:pt x="4043355" y="2298065"/>
                  <a:pt x="692772" y="2310942"/>
                  <a:pt x="0" y="2215991"/>
                </a:cubicBezTo>
                <a:cubicBezTo>
                  <a:pt x="-61173" y="1511614"/>
                  <a:pt x="35289" y="687962"/>
                  <a:pt x="0" y="0"/>
                </a:cubicBezTo>
                <a:close/>
              </a:path>
            </a:pathLst>
          </a:custGeom>
          <a:solidFill>
            <a:schemeClr val="bg1"/>
          </a:solidFill>
          <a:ln>
            <a:solidFill>
              <a:schemeClr val="accent5">
                <a:lumMod val="60000"/>
                <a:lumOff val="40000"/>
              </a:schemeClr>
            </a:solidFill>
            <a:extLst>
              <a:ext uri="{C807C97D-BFC1-408E-A445-0C87EB9F89A2}">
                <ask:lineSketchStyleProps xmlns:ask="http://schemas.microsoft.com/office/drawing/2018/sketchyshapes" sd="2819251094">
                  <a:prstGeom prst="rect">
                    <a:avLst/>
                  </a:prstGeom>
                  <ask:type>
                    <ask:lineSketchCurved/>
                  </ask:type>
                </ask:lineSketchStyleProps>
              </a:ext>
            </a:extLst>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　地域コミュニティ機能の推進や、商店街の抱える課題を解決するための手段（ツール）として、デジタル活用のノウハウを培うこと。または、デジタル活用によって地域ニーズの発掘や、地域ニーズへの対応に取り組むこと。</a:t>
            </a:r>
            <a:endParaRPr kumimoji="1" lang="en-US" altLang="ja-JP" sz="1150" u="sng" dirty="0">
              <a:latin typeface="UD Digi Kyokasho N-R" panose="02020400000000000000" pitchFamily="49" charset="-128"/>
              <a:ea typeface="UD Digi Kyokasho N-R" panose="02020400000000000000" pitchFamily="49" charset="-128"/>
            </a:endParaRPr>
          </a:p>
          <a:p>
            <a:endParaRPr kumimoji="1" lang="en-US" altLang="ja-JP" sz="1150" u="sng" dirty="0">
              <a:latin typeface="UD Digi Kyokasho N-R" panose="02020400000000000000" pitchFamily="49" charset="-128"/>
              <a:ea typeface="UD Digi Kyokasho N-R" panose="02020400000000000000" pitchFamily="49" charset="-128"/>
            </a:endParaRPr>
          </a:p>
          <a:p>
            <a:r>
              <a:rPr kumimoji="1" lang="ja-JP" altLang="en-US" sz="1150" u="sng" dirty="0">
                <a:latin typeface="UD Digi Kyokasho N-R" panose="02020400000000000000" pitchFamily="49" charset="-128"/>
                <a:ea typeface="UD Digi Kyokasho N-R" panose="02020400000000000000" pitchFamily="49" charset="-128"/>
              </a:rPr>
              <a:t>＜デジタル対応力向上 想定例＞</a:t>
            </a:r>
          </a:p>
          <a:p>
            <a:r>
              <a:rPr kumimoji="1" lang="ja-JP" altLang="en-US" sz="1150" dirty="0">
                <a:latin typeface="UD Digi Kyokasho N-R" panose="02020400000000000000" pitchFamily="49" charset="-128"/>
                <a:ea typeface="UD Digi Kyokasho N-R" panose="02020400000000000000" pitchFamily="49" charset="-128"/>
              </a:rPr>
              <a:t>○上記「地域ニーズ対応」の取組みにあわせ、デジタル技術活用により利便性向上・効率化</a:t>
            </a:r>
          </a:p>
          <a:p>
            <a:r>
              <a:rPr kumimoji="1" lang="ja-JP" altLang="en-US" sz="1150" dirty="0">
                <a:latin typeface="UD Digi Kyokasho N-R" panose="02020400000000000000" pitchFamily="49" charset="-128"/>
                <a:ea typeface="UD Digi Kyokasho N-R" panose="02020400000000000000" pitchFamily="49" charset="-128"/>
              </a:rPr>
              <a:t>・システム構築、デジタルツール導入、独自アプリ開発支援</a:t>
            </a:r>
          </a:p>
          <a:p>
            <a:r>
              <a:rPr kumimoji="1" lang="ja-JP" altLang="en-US" sz="1150" dirty="0">
                <a:latin typeface="UD Digi Kyokasho N-R" panose="02020400000000000000" pitchFamily="49" charset="-128"/>
                <a:ea typeface="UD Digi Kyokasho N-R" panose="02020400000000000000" pitchFamily="49" charset="-128"/>
              </a:rPr>
              <a:t>・店主向けデジタル実践講座と伴走支援による人材育成 等</a:t>
            </a:r>
          </a:p>
          <a:p>
            <a:r>
              <a:rPr kumimoji="1" lang="ja-JP" altLang="en-US" sz="1150" dirty="0">
                <a:latin typeface="UD Digi Kyokasho N-R" panose="02020400000000000000" pitchFamily="49" charset="-128"/>
                <a:ea typeface="UD Digi Kyokasho N-R" panose="02020400000000000000" pitchFamily="49" charset="-128"/>
              </a:rPr>
              <a:t>○より先進的・実証的なデジタル活用事例</a:t>
            </a:r>
          </a:p>
          <a:p>
            <a:r>
              <a:rPr kumimoji="1" lang="ja-JP" altLang="en-US" sz="1150" dirty="0">
                <a:latin typeface="UD Digi Kyokasho N-R" panose="02020400000000000000" pitchFamily="49" charset="-128"/>
                <a:ea typeface="UD Digi Kyokasho N-R" panose="02020400000000000000" pitchFamily="49" charset="-128"/>
              </a:rPr>
              <a:t>・</a:t>
            </a:r>
            <a:r>
              <a:rPr kumimoji="1" lang="en-US" altLang="ja-JP" sz="1150" dirty="0">
                <a:latin typeface="UD Digi Kyokasho N-R" panose="02020400000000000000" pitchFamily="49" charset="-128"/>
                <a:ea typeface="UD Digi Kyokasho N-R" panose="02020400000000000000" pitchFamily="49" charset="-128"/>
              </a:rPr>
              <a:t>AI</a:t>
            </a:r>
            <a:r>
              <a:rPr kumimoji="1" lang="ja-JP" altLang="en-US" sz="1150" dirty="0">
                <a:latin typeface="UD Digi Kyokasho N-R" panose="02020400000000000000" pitchFamily="49" charset="-128"/>
                <a:ea typeface="UD Digi Kyokasho N-R" panose="02020400000000000000" pitchFamily="49" charset="-128"/>
              </a:rPr>
              <a:t>カメラでの来街者属性・回遊情報の収集分析による</a:t>
            </a:r>
          </a:p>
          <a:p>
            <a:r>
              <a:rPr kumimoji="1" lang="ja-JP" altLang="en-US" sz="1150" dirty="0">
                <a:latin typeface="UD Digi Kyokasho N-R" panose="02020400000000000000" pitchFamily="49" charset="-128"/>
                <a:ea typeface="UD Digi Kyokasho N-R" panose="02020400000000000000" pitchFamily="49" charset="-128"/>
              </a:rPr>
              <a:t>・デジタル地域通貨、バーチャル商店街での販売・交流機能整備 等</a:t>
            </a:r>
            <a:endParaRPr kumimoji="1" lang="en-US" altLang="ja-JP" sz="1150" dirty="0">
              <a:latin typeface="UD Digi Kyokasho N-R" panose="02020400000000000000" pitchFamily="49" charset="-128"/>
              <a:ea typeface="UD Digi Kyokasho N-R" panose="02020400000000000000" pitchFamily="49" charset="-128"/>
            </a:endParaRPr>
          </a:p>
        </p:txBody>
      </p:sp>
      <p:sp>
        <p:nvSpPr>
          <p:cNvPr id="8" name="テキスト ボックス 19">
            <a:extLst>
              <a:ext uri="{FF2B5EF4-FFF2-40B4-BE49-F238E27FC236}">
                <a16:creationId xmlns:a16="http://schemas.microsoft.com/office/drawing/2014/main" id="{ED2C4E4D-F94F-4D64-9FF6-40D8F0447FBE}"/>
              </a:ext>
            </a:extLst>
          </p:cNvPr>
          <p:cNvSpPr txBox="1"/>
          <p:nvPr/>
        </p:nvSpPr>
        <p:spPr>
          <a:xfrm>
            <a:off x="838201" y="6467981"/>
            <a:ext cx="5882640" cy="1705532"/>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 typeface="Wingdings" panose="05000000000000000000" pitchFamily="2" charset="2"/>
              <a:buChar char="Ø"/>
            </a:pPr>
            <a:r>
              <a:rPr kumimoji="1" lang="ja-JP" altLang="en-US" sz="1300" b="1" dirty="0">
                <a:solidFill>
                  <a:srgbClr val="002060"/>
                </a:solidFill>
                <a:latin typeface="UD Digi Kyokasho N-R" panose="02020400000000000000" pitchFamily="49" charset="-128"/>
                <a:ea typeface="UD Digi Kyokasho N-R" panose="02020400000000000000" pitchFamily="49" charset="-128"/>
              </a:rPr>
              <a:t>商店街等モデル普及セミナー、ウェブで公開中</a:t>
            </a:r>
            <a:endParaRPr kumimoji="1" lang="en-US" altLang="ja-JP" sz="1300" b="1" dirty="0">
              <a:solidFill>
                <a:srgbClr val="002060"/>
              </a:solidFill>
              <a:latin typeface="UD Digi Kyokasho N-R" panose="02020400000000000000" pitchFamily="49" charset="-128"/>
              <a:ea typeface="UD Digi Kyokasho N-R" panose="02020400000000000000" pitchFamily="49" charset="-128"/>
            </a:endParaRPr>
          </a:p>
          <a:p>
            <a:endParaRPr kumimoji="1" lang="en-US" altLang="ja-JP" sz="1133"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　大阪府では、地域商業や地域コミュニティの担い手として重要な商店街</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において、地域コミュニティ機能の推進に資する「モデル創出」やその</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「成果の普及」に取り組んでいます。その一環として、先進的な事例の</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共有や成果の普及を目的に、セミナーを開催しています。</a:t>
            </a:r>
          </a:p>
          <a:p>
            <a:r>
              <a:rPr kumimoji="1" lang="ja-JP" altLang="en-US" sz="1150" dirty="0">
                <a:latin typeface="UD Digi Kyokasho N-R" panose="02020400000000000000" pitchFamily="49" charset="-128"/>
                <a:ea typeface="UD Digi Kyokasho N-R" panose="02020400000000000000" pitchFamily="49" charset="-128"/>
              </a:rPr>
              <a:t>　また、令和</a:t>
            </a:r>
            <a:r>
              <a:rPr kumimoji="1" lang="en-US" altLang="ja-JP" sz="1150" dirty="0">
                <a:latin typeface="UD Digi Kyokasho N-R" panose="02020400000000000000" pitchFamily="49" charset="-128"/>
                <a:ea typeface="UD Digi Kyokasho N-R" panose="02020400000000000000" pitchFamily="49" charset="-128"/>
              </a:rPr>
              <a:t>3</a:t>
            </a:r>
            <a:r>
              <a:rPr kumimoji="1" lang="ja-JP" altLang="en-US" sz="1150" dirty="0">
                <a:latin typeface="UD Digi Kyokasho N-R" panose="02020400000000000000" pitchFamily="49" charset="-128"/>
                <a:ea typeface="UD Digi Kyokasho N-R" panose="02020400000000000000" pitchFamily="49" charset="-128"/>
              </a:rPr>
              <a:t>～</a:t>
            </a:r>
            <a:r>
              <a:rPr kumimoji="1" lang="en-US" altLang="ja-JP" sz="1150" dirty="0">
                <a:latin typeface="UD Digi Kyokasho N-R" panose="02020400000000000000" pitchFamily="49" charset="-128"/>
                <a:ea typeface="UD Digi Kyokasho N-R" panose="02020400000000000000" pitchFamily="49" charset="-128"/>
              </a:rPr>
              <a:t>6</a:t>
            </a:r>
            <a:r>
              <a:rPr kumimoji="1" lang="ja-JP" altLang="en-US" sz="1150" dirty="0">
                <a:latin typeface="UD Digi Kyokasho N-R" panose="02020400000000000000" pitchFamily="49" charset="-128"/>
                <a:ea typeface="UD Digi Kyokasho N-R" panose="02020400000000000000" pitchFamily="49" charset="-128"/>
              </a:rPr>
              <a:t>年度に公開したセミナーは引き続きウェブで公開中です。</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チラシ表面のセミナーとあわせて、ぜひご覧ください。</a:t>
            </a:r>
            <a:endParaRPr kumimoji="1" lang="en-US" altLang="ja-JP" sz="1150" dirty="0">
              <a:latin typeface="UD Digi Kyokasho N-R" panose="02020400000000000000" pitchFamily="49" charset="-128"/>
              <a:ea typeface="UD Digi Kyokasho N-R" panose="02020400000000000000" pitchFamily="49" charset="-128"/>
            </a:endParaRPr>
          </a:p>
          <a:p>
            <a:endParaRPr kumimoji="1" lang="ja-JP" altLang="en-US" sz="1150" dirty="0">
              <a:latin typeface="UD Digi Kyokasho N-R" panose="02020400000000000000" pitchFamily="49" charset="-128"/>
              <a:ea typeface="UD Digi Kyokasho N-R" panose="02020400000000000000" pitchFamily="49" charset="-128"/>
            </a:endParaRPr>
          </a:p>
        </p:txBody>
      </p:sp>
      <p:sp>
        <p:nvSpPr>
          <p:cNvPr id="9" name="テキスト ボックス 19">
            <a:extLst>
              <a:ext uri="{FF2B5EF4-FFF2-40B4-BE49-F238E27FC236}">
                <a16:creationId xmlns:a16="http://schemas.microsoft.com/office/drawing/2014/main" id="{5D78042E-3863-4E20-A23B-EBC5714CCDF4}"/>
              </a:ext>
            </a:extLst>
          </p:cNvPr>
          <p:cNvSpPr txBox="1"/>
          <p:nvPr/>
        </p:nvSpPr>
        <p:spPr>
          <a:xfrm>
            <a:off x="838201" y="8329106"/>
            <a:ext cx="5882640" cy="1882503"/>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 typeface="Wingdings" panose="05000000000000000000" pitchFamily="2" charset="2"/>
              <a:buChar char="Ø"/>
            </a:pPr>
            <a:r>
              <a:rPr kumimoji="1" lang="ja-JP" altLang="en-US" sz="1300" b="1" dirty="0">
                <a:solidFill>
                  <a:srgbClr val="002060"/>
                </a:solidFill>
                <a:latin typeface="UD Digi Kyokasho N-R" panose="02020400000000000000" pitchFamily="49" charset="-128"/>
                <a:ea typeface="UD Digi Kyokasho N-R" panose="02020400000000000000" pitchFamily="49" charset="-128"/>
              </a:rPr>
              <a:t>商店街レポート、事例集をぜひご覧ください</a:t>
            </a:r>
            <a:endParaRPr kumimoji="1" lang="en-US" altLang="ja-JP" sz="1300" b="1" dirty="0">
              <a:solidFill>
                <a:srgbClr val="002060"/>
              </a:solidFill>
              <a:latin typeface="UD Digi Kyokasho N-R" panose="02020400000000000000" pitchFamily="49" charset="-128"/>
              <a:ea typeface="UD Digi Kyokasho N-R" panose="02020400000000000000" pitchFamily="49" charset="-128"/>
            </a:endParaRPr>
          </a:p>
          <a:p>
            <a:endParaRPr kumimoji="1" lang="en-US" altLang="ja-JP" sz="1133"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　大阪府では、大阪府商店街等モデル創出普及事業での成果を広く普及</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させるため、府内外の先進事例等をレポートとして紹介しています。</a:t>
            </a:r>
          </a:p>
          <a:p>
            <a:r>
              <a:rPr kumimoji="1" lang="ja-JP" altLang="en-US" sz="1150" dirty="0">
                <a:latin typeface="UD Digi Kyokasho N-R" panose="02020400000000000000" pitchFamily="49" charset="-128"/>
                <a:ea typeface="UD Digi Kyokasho N-R" panose="02020400000000000000" pitchFamily="49" charset="-128"/>
              </a:rPr>
              <a:t>　また、本事業を活用して行った取組みの「事例集」を作成しており</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ます。</a:t>
            </a:r>
          </a:p>
          <a:p>
            <a:r>
              <a:rPr kumimoji="1" lang="ja-JP" altLang="en-US" sz="1150" dirty="0">
                <a:latin typeface="UD Digi Kyokasho N-R" panose="02020400000000000000" pitchFamily="49" charset="-128"/>
                <a:ea typeface="UD Digi Kyokasho N-R" panose="02020400000000000000" pitchFamily="49" charset="-128"/>
              </a:rPr>
              <a:t>　これらの情報発信が、商店街組織や市町村職員など、商店街の活性化</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に向けて、日頃から検討されている方や、事例と同様の取組みを進め</a:t>
            </a:r>
            <a:endParaRPr kumimoji="1" lang="en-US" altLang="ja-JP" sz="1150" dirty="0">
              <a:latin typeface="UD Digi Kyokasho N-R" panose="02020400000000000000" pitchFamily="49" charset="-128"/>
              <a:ea typeface="UD Digi Kyokasho N-R" panose="02020400000000000000" pitchFamily="49" charset="-128"/>
            </a:endParaRPr>
          </a:p>
          <a:p>
            <a:r>
              <a:rPr kumimoji="1" lang="ja-JP" altLang="en-US" sz="1150" dirty="0">
                <a:latin typeface="UD Digi Kyokasho N-R" panose="02020400000000000000" pitchFamily="49" charset="-128"/>
                <a:ea typeface="UD Digi Kyokasho N-R" panose="02020400000000000000" pitchFamily="49" charset="-128"/>
              </a:rPr>
              <a:t>ようとお考えの方等の参考となれば幸いです。</a:t>
            </a:r>
            <a:endParaRPr kumimoji="1" lang="en-US" altLang="ja-JP" sz="1150" dirty="0">
              <a:latin typeface="UD Digi Kyokasho N-R" panose="02020400000000000000" pitchFamily="49" charset="-128"/>
              <a:ea typeface="UD Digi Kyokasho N-R" panose="02020400000000000000" pitchFamily="49" charset="-128"/>
            </a:endParaRPr>
          </a:p>
          <a:p>
            <a:endParaRPr kumimoji="1" lang="en-US" altLang="ja-JP" sz="1150" dirty="0">
              <a:latin typeface="UD Digi Kyokasho N-R" panose="02020400000000000000" pitchFamily="49" charset="-128"/>
              <a:ea typeface="UD Digi Kyokasho N-R" panose="02020400000000000000" pitchFamily="49" charset="-128"/>
            </a:endParaRPr>
          </a:p>
        </p:txBody>
      </p:sp>
      <p:grpSp>
        <p:nvGrpSpPr>
          <p:cNvPr id="4" name="グループ化 3">
            <a:extLst>
              <a:ext uri="{FF2B5EF4-FFF2-40B4-BE49-F238E27FC236}">
                <a16:creationId xmlns:a16="http://schemas.microsoft.com/office/drawing/2014/main" id="{AA2A6783-2C7F-A976-B40E-C69716F6C912}"/>
              </a:ext>
            </a:extLst>
          </p:cNvPr>
          <p:cNvGrpSpPr/>
          <p:nvPr/>
        </p:nvGrpSpPr>
        <p:grpSpPr>
          <a:xfrm>
            <a:off x="5727874" y="9238829"/>
            <a:ext cx="958395" cy="953203"/>
            <a:chOff x="5955163" y="9312088"/>
            <a:chExt cx="958395" cy="953203"/>
          </a:xfrm>
        </p:grpSpPr>
        <p:pic>
          <p:nvPicPr>
            <p:cNvPr id="14" name="図 13">
              <a:extLst>
                <a:ext uri="{FF2B5EF4-FFF2-40B4-BE49-F238E27FC236}">
                  <a16:creationId xmlns:a16="http://schemas.microsoft.com/office/drawing/2014/main" id="{EBB8A826-A207-145F-7540-0AAD8497007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001205" y="9312088"/>
              <a:ext cx="792000" cy="792000"/>
            </a:xfrm>
            <a:prstGeom prst="rect">
              <a:avLst/>
            </a:prstGeom>
          </p:spPr>
        </p:pic>
        <p:sp>
          <p:nvSpPr>
            <p:cNvPr id="15" name="テキスト ボックス 14">
              <a:extLst>
                <a:ext uri="{FF2B5EF4-FFF2-40B4-BE49-F238E27FC236}">
                  <a16:creationId xmlns:a16="http://schemas.microsoft.com/office/drawing/2014/main" id="{6EF7D2E1-F24A-882B-26D4-6668112D2ED4}"/>
                </a:ext>
              </a:extLst>
            </p:cNvPr>
            <p:cNvSpPr txBox="1"/>
            <p:nvPr/>
          </p:nvSpPr>
          <p:spPr>
            <a:xfrm>
              <a:off x="5955163" y="10044653"/>
              <a:ext cx="958395" cy="220638"/>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商店街レポート</a:t>
              </a:r>
              <a:endParaRPr kumimoji="1" lang="en-US" altLang="ja-JP" sz="800" dirty="0">
                <a:latin typeface="UD デジタル 教科書体 NP-R" panose="02020400000000000000" pitchFamily="18" charset="-128"/>
                <a:ea typeface="UD デジタル 教科書体 NP-R" panose="02020400000000000000" pitchFamily="18" charset="-128"/>
              </a:endParaRPr>
            </a:p>
          </p:txBody>
        </p:sp>
      </p:grpSp>
      <p:grpSp>
        <p:nvGrpSpPr>
          <p:cNvPr id="2" name="グループ化 1">
            <a:extLst>
              <a:ext uri="{FF2B5EF4-FFF2-40B4-BE49-F238E27FC236}">
                <a16:creationId xmlns:a16="http://schemas.microsoft.com/office/drawing/2014/main" id="{B7B62ABC-6CD0-4EC2-5D5C-67B606F79273}"/>
              </a:ext>
            </a:extLst>
          </p:cNvPr>
          <p:cNvGrpSpPr/>
          <p:nvPr/>
        </p:nvGrpSpPr>
        <p:grpSpPr>
          <a:xfrm>
            <a:off x="5743396" y="6958698"/>
            <a:ext cx="958395" cy="973497"/>
            <a:chOff x="5960512" y="6715277"/>
            <a:chExt cx="958395" cy="973497"/>
          </a:xfrm>
        </p:grpSpPr>
        <p:pic>
          <p:nvPicPr>
            <p:cNvPr id="12" name="図 11">
              <a:extLst>
                <a:ext uri="{FF2B5EF4-FFF2-40B4-BE49-F238E27FC236}">
                  <a16:creationId xmlns:a16="http://schemas.microsoft.com/office/drawing/2014/main" id="{50347E3A-90CA-3FD2-C47E-EE3A7AEE7AB7}"/>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018663" y="6715277"/>
              <a:ext cx="792000" cy="792000"/>
            </a:xfrm>
            <a:prstGeom prst="rect">
              <a:avLst/>
            </a:prstGeom>
          </p:spPr>
        </p:pic>
        <p:sp>
          <p:nvSpPr>
            <p:cNvPr id="17" name="テキスト ボックス 16">
              <a:extLst>
                <a:ext uri="{FF2B5EF4-FFF2-40B4-BE49-F238E27FC236}">
                  <a16:creationId xmlns:a16="http://schemas.microsoft.com/office/drawing/2014/main" id="{6B782BC1-A042-F5A6-4E20-E0D4AE645907}"/>
                </a:ext>
              </a:extLst>
            </p:cNvPr>
            <p:cNvSpPr txBox="1"/>
            <p:nvPr/>
          </p:nvSpPr>
          <p:spPr>
            <a:xfrm>
              <a:off x="5960512" y="7468136"/>
              <a:ext cx="958395" cy="220638"/>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セミナー</a:t>
              </a:r>
              <a:endParaRPr kumimoji="1" lang="en-US" altLang="ja-JP" sz="800" dirty="0">
                <a:latin typeface="UD デジタル 教科書体 NP-R" panose="02020400000000000000" pitchFamily="18" charset="-128"/>
                <a:ea typeface="UD デジタル 教科書体 NP-R" panose="02020400000000000000" pitchFamily="18" charset="-128"/>
              </a:endParaRPr>
            </a:p>
          </p:txBody>
        </p:sp>
      </p:grpSp>
      <p:grpSp>
        <p:nvGrpSpPr>
          <p:cNvPr id="3" name="グループ化 2">
            <a:extLst>
              <a:ext uri="{FF2B5EF4-FFF2-40B4-BE49-F238E27FC236}">
                <a16:creationId xmlns:a16="http://schemas.microsoft.com/office/drawing/2014/main" id="{27F343DD-9B25-11E8-EC45-B8B619F66E06}"/>
              </a:ext>
            </a:extLst>
          </p:cNvPr>
          <p:cNvGrpSpPr/>
          <p:nvPr/>
        </p:nvGrpSpPr>
        <p:grpSpPr>
          <a:xfrm>
            <a:off x="5699318" y="8363307"/>
            <a:ext cx="958395" cy="953765"/>
            <a:chOff x="5943734" y="8307523"/>
            <a:chExt cx="958395" cy="953765"/>
          </a:xfrm>
        </p:grpSpPr>
        <p:sp>
          <p:nvSpPr>
            <p:cNvPr id="16" name="テキスト ボックス 15">
              <a:extLst>
                <a:ext uri="{FF2B5EF4-FFF2-40B4-BE49-F238E27FC236}">
                  <a16:creationId xmlns:a16="http://schemas.microsoft.com/office/drawing/2014/main" id="{14BD7E52-9039-FF18-5683-DF4567DE6BDA}"/>
                </a:ext>
              </a:extLst>
            </p:cNvPr>
            <p:cNvSpPr txBox="1"/>
            <p:nvPr/>
          </p:nvSpPr>
          <p:spPr>
            <a:xfrm>
              <a:off x="5943734" y="9040650"/>
              <a:ext cx="958395" cy="220638"/>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事例集</a:t>
              </a:r>
              <a:endParaRPr kumimoji="1" lang="en-US" altLang="ja-JP" sz="800" dirty="0">
                <a:latin typeface="UD デジタル 教科書体 NP-R" panose="02020400000000000000" pitchFamily="18" charset="-128"/>
                <a:ea typeface="UD デジタル 教科書体 NP-R" panose="02020400000000000000" pitchFamily="18" charset="-128"/>
              </a:endParaRPr>
            </a:p>
          </p:txBody>
        </p:sp>
        <p:pic>
          <p:nvPicPr>
            <p:cNvPr id="19" name="図 18">
              <a:extLst>
                <a:ext uri="{FF2B5EF4-FFF2-40B4-BE49-F238E27FC236}">
                  <a16:creationId xmlns:a16="http://schemas.microsoft.com/office/drawing/2014/main" id="{52B21945-9D13-D918-D6D6-FE0212C0F619}"/>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017523" y="8307523"/>
              <a:ext cx="792000" cy="792000"/>
            </a:xfrm>
            <a:prstGeom prst="rect">
              <a:avLst/>
            </a:prstGeom>
          </p:spPr>
        </p:pic>
      </p:grpSp>
      <p:grpSp>
        <p:nvGrpSpPr>
          <p:cNvPr id="25" name="グループ化 24">
            <a:extLst>
              <a:ext uri="{FF2B5EF4-FFF2-40B4-BE49-F238E27FC236}">
                <a16:creationId xmlns:a16="http://schemas.microsoft.com/office/drawing/2014/main" id="{12B6FE15-2509-D1A2-1789-B23A7C467989}"/>
              </a:ext>
            </a:extLst>
          </p:cNvPr>
          <p:cNvGrpSpPr/>
          <p:nvPr/>
        </p:nvGrpSpPr>
        <p:grpSpPr>
          <a:xfrm>
            <a:off x="378083" y="906669"/>
            <a:ext cx="3405958" cy="375734"/>
            <a:chOff x="373879" y="454142"/>
            <a:chExt cx="3405958" cy="375734"/>
          </a:xfrm>
        </p:grpSpPr>
        <p:sp>
          <p:nvSpPr>
            <p:cNvPr id="21" name="四角形: 角を丸くする 20">
              <a:extLst>
                <a:ext uri="{FF2B5EF4-FFF2-40B4-BE49-F238E27FC236}">
                  <a16:creationId xmlns:a16="http://schemas.microsoft.com/office/drawing/2014/main" id="{AD39D489-1495-6193-34B8-EA73C162478E}"/>
                </a:ext>
              </a:extLst>
            </p:cNvPr>
            <p:cNvSpPr/>
            <p:nvPr/>
          </p:nvSpPr>
          <p:spPr>
            <a:xfrm>
              <a:off x="373879" y="454142"/>
              <a:ext cx="3405958" cy="351217"/>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1263B01E-29A1-658D-7024-C28CD17FD262}"/>
                </a:ext>
              </a:extLst>
            </p:cNvPr>
            <p:cNvSpPr txBox="1"/>
            <p:nvPr/>
          </p:nvSpPr>
          <p:spPr>
            <a:xfrm>
              <a:off x="571362" y="460543"/>
              <a:ext cx="3048138" cy="369333"/>
            </a:xfrm>
            <a:prstGeom prst="rect">
              <a:avLst/>
            </a:prstGeom>
            <a:noFill/>
          </p:spPr>
          <p:txBody>
            <a:bodyPr wrap="square" rtlCol="0" anchor="ctr">
              <a:spAutoFit/>
            </a:bodyPr>
            <a:lstStyle/>
            <a:p>
              <a:pPr algn="ctr"/>
              <a:r>
                <a:rPr kumimoji="1" lang="ja-JP" altLang="en-US" b="1" dirty="0">
                  <a:solidFill>
                    <a:schemeClr val="bg1"/>
                  </a:solidFill>
                  <a:latin typeface="UD デジタル 教科書体 NP-R" panose="02020400000000000000" pitchFamily="18" charset="-128"/>
                  <a:ea typeface="UD デジタル 教科書体 NP-R" panose="02020400000000000000" pitchFamily="18" charset="-128"/>
                </a:rPr>
                <a:t>「地域ニーズ対応」とは</a:t>
              </a:r>
            </a:p>
          </p:txBody>
        </p:sp>
      </p:grpSp>
      <p:grpSp>
        <p:nvGrpSpPr>
          <p:cNvPr id="26" name="グループ化 25">
            <a:extLst>
              <a:ext uri="{FF2B5EF4-FFF2-40B4-BE49-F238E27FC236}">
                <a16:creationId xmlns:a16="http://schemas.microsoft.com/office/drawing/2014/main" id="{EF7821A1-ED98-1E41-1AE2-AC168415020A}"/>
              </a:ext>
            </a:extLst>
          </p:cNvPr>
          <p:cNvGrpSpPr/>
          <p:nvPr/>
        </p:nvGrpSpPr>
        <p:grpSpPr>
          <a:xfrm>
            <a:off x="378083" y="3691629"/>
            <a:ext cx="3405958" cy="390247"/>
            <a:chOff x="-2463075" y="2894814"/>
            <a:chExt cx="3405958" cy="390247"/>
          </a:xfrm>
        </p:grpSpPr>
        <p:sp>
          <p:nvSpPr>
            <p:cNvPr id="23" name="四角形: 角を丸くする 22">
              <a:extLst>
                <a:ext uri="{FF2B5EF4-FFF2-40B4-BE49-F238E27FC236}">
                  <a16:creationId xmlns:a16="http://schemas.microsoft.com/office/drawing/2014/main" id="{DA0EC7D7-7772-B4B3-F770-73B2564ABFD2}"/>
                </a:ext>
              </a:extLst>
            </p:cNvPr>
            <p:cNvSpPr/>
            <p:nvPr/>
          </p:nvSpPr>
          <p:spPr>
            <a:xfrm>
              <a:off x="-2463075" y="2894814"/>
              <a:ext cx="3405958" cy="351217"/>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81B68AF0-C5A9-5A32-8F76-E5615285B656}"/>
                </a:ext>
              </a:extLst>
            </p:cNvPr>
            <p:cNvSpPr txBox="1"/>
            <p:nvPr/>
          </p:nvSpPr>
          <p:spPr>
            <a:xfrm>
              <a:off x="-2443392" y="2915729"/>
              <a:ext cx="3353488" cy="369332"/>
            </a:xfrm>
            <a:prstGeom prst="rect">
              <a:avLst/>
            </a:prstGeom>
            <a:noFill/>
          </p:spPr>
          <p:txBody>
            <a:bodyPr wrap="square" rtlCol="0" anchor="ctr">
              <a:spAutoFit/>
            </a:bodyPr>
            <a:lstStyle/>
            <a:p>
              <a:pPr algn="ctr"/>
              <a:r>
                <a:rPr kumimoji="1" lang="ja-JP" altLang="en-US" b="1" dirty="0">
                  <a:solidFill>
                    <a:schemeClr val="bg1"/>
                  </a:solidFill>
                  <a:latin typeface="UD デジタル 教科書体 NP-R" panose="02020400000000000000" pitchFamily="18" charset="-128"/>
                  <a:ea typeface="UD デジタル 教科書体 NP-R" panose="02020400000000000000" pitchFamily="18" charset="-128"/>
                </a:rPr>
                <a:t>「デジタル対応力向上」とは</a:t>
              </a:r>
            </a:p>
          </p:txBody>
        </p:sp>
      </p:grpSp>
      <p:sp>
        <p:nvSpPr>
          <p:cNvPr id="27" name="テキスト ボックス 26">
            <a:extLst>
              <a:ext uri="{FF2B5EF4-FFF2-40B4-BE49-F238E27FC236}">
                <a16:creationId xmlns:a16="http://schemas.microsoft.com/office/drawing/2014/main" id="{694A0932-9A65-471F-8A1E-C30BB893FB03}"/>
              </a:ext>
            </a:extLst>
          </p:cNvPr>
          <p:cNvSpPr txBox="1"/>
          <p:nvPr/>
        </p:nvSpPr>
        <p:spPr>
          <a:xfrm>
            <a:off x="298975" y="384803"/>
            <a:ext cx="6961092" cy="400110"/>
          </a:xfrm>
          <a:prstGeom prst="rect">
            <a:avLst/>
          </a:prstGeom>
          <a:noFill/>
        </p:spPr>
        <p:txBody>
          <a:bodyPr wrap="square" rtlCol="0" anchor="ctr">
            <a:spAutoFit/>
          </a:bodyPr>
          <a:lstStyle/>
          <a:p>
            <a:pPr algn="ctr"/>
            <a:r>
              <a:rPr kumimoji="1" lang="ja-JP" altLang="en-US" sz="2000" b="1" dirty="0">
                <a:solidFill>
                  <a:schemeClr val="tx1">
                    <a:lumMod val="95000"/>
                    <a:lumOff val="5000"/>
                  </a:schemeClr>
                </a:solidFill>
                <a:latin typeface="UD デジタル 教科書体 NP-R" panose="02020400000000000000" pitchFamily="18" charset="-128"/>
                <a:ea typeface="UD デジタル 教科書体 NP-R" panose="02020400000000000000" pitchFamily="18" charset="-128"/>
              </a:rPr>
              <a:t>令和６年度商店街等モデル創出普及事業のテーマについて</a:t>
            </a:r>
          </a:p>
        </p:txBody>
      </p:sp>
    </p:spTree>
    <p:extLst>
      <p:ext uri="{BB962C8B-B14F-4D97-AF65-F5344CB8AC3E}">
        <p14:creationId xmlns:p14="http://schemas.microsoft.com/office/powerpoint/2010/main" val="1953090897"/>
      </p:ext>
    </p:extLst>
  </p:cSld>
  <p:clrMapOvr>
    <a:masterClrMapping/>
  </p:clrMapOvr>
</p:sld>
</file>

<file path=ppt/theme/theme1.xml><?xml version="1.0" encoding="utf-8"?>
<a:theme xmlns:a="http://schemas.openxmlformats.org/drawingml/2006/main" name="案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1161</Words>
  <Application>Microsoft Office PowerPoint</Application>
  <PresentationFormat>ユーザー設定</PresentationFormat>
  <Paragraphs>91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UD デジタル 教科書体 NP-B</vt:lpstr>
      <vt:lpstr>UD デジタル 教科書体 NP-R</vt:lpstr>
      <vt:lpstr>UD Digi Kyokasho N-R</vt:lpstr>
      <vt:lpstr>游ゴシック</vt:lpstr>
      <vt:lpstr>游ゴシック Light</vt:lpstr>
      <vt:lpstr>Arial</vt:lpstr>
      <vt:lpstr>Wingdings</vt:lpstr>
      <vt:lpstr>案2</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2024-07-10T08:43:48Z</dcterms:created>
  <dcterms:modified xsi:type="dcterms:W3CDTF">2025-02-26T01:39:09Z</dcterms:modified>
  <cp:contentStatus/>
</cp:coreProperties>
</file>