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62" r:id="rId2"/>
    <p:sldId id="263" r:id="rId3"/>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15" userDrawn="1">
          <p15:clr>
            <a:srgbClr val="A4A3A4"/>
          </p15:clr>
        </p15:guide>
        <p15:guide id="2" pos="238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34" autoAdjust="0"/>
    <p:restoredTop sz="94660"/>
  </p:normalViewPr>
  <p:slideViewPr>
    <p:cSldViewPr snapToGrid="0" showGuides="1">
      <p:cViewPr varScale="1">
        <p:scale>
          <a:sx n="40" d="100"/>
          <a:sy n="40" d="100"/>
        </p:scale>
        <p:origin x="2155" y="34"/>
      </p:cViewPr>
      <p:guideLst>
        <p:guide orient="horz" pos="4615"/>
        <p:guide pos="2381"/>
      </p:guideLst>
    </p:cSldViewPr>
  </p:slideViewPr>
  <p:notesTextViewPr>
    <p:cViewPr>
      <p:scale>
        <a:sx n="1" d="1"/>
        <a:sy n="1" d="1"/>
      </p:scale>
      <p:origin x="0" y="0"/>
    </p:cViewPr>
  </p:notesTextViewPr>
  <p:notesViewPr>
    <p:cSldViewPr snapToGrid="0">
      <p:cViewPr varScale="1">
        <p:scale>
          <a:sx n="64" d="100"/>
          <a:sy n="64" d="100"/>
        </p:scale>
        <p:origin x="440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395" tIns="45699" rIns="91395" bIns="4569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3"/>
            <a:ext cx="2949575" cy="498475"/>
          </a:xfrm>
          <a:prstGeom prst="rect">
            <a:avLst/>
          </a:prstGeom>
        </p:spPr>
        <p:txBody>
          <a:bodyPr vert="horz" lIns="91395" tIns="45699" rIns="91395" bIns="45699" rtlCol="0"/>
          <a:lstStyle>
            <a:lvl1pPr algn="r">
              <a:defRPr sz="1200"/>
            </a:lvl1pPr>
          </a:lstStyle>
          <a:p>
            <a:fld id="{8689BC39-28F1-425E-A51E-C30EFF0C9222}" type="datetimeFigureOut">
              <a:rPr kumimoji="1" lang="ja-JP" altLang="en-US" smtClean="0"/>
              <a:t>2024/7/18</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395" tIns="45699" rIns="91395" bIns="45699" rtlCol="0" anchor="ctr"/>
          <a:lstStyle/>
          <a:p>
            <a:endParaRPr lang="ja-JP" altLang="en-US"/>
          </a:p>
        </p:txBody>
      </p:sp>
      <p:sp>
        <p:nvSpPr>
          <p:cNvPr id="5" name="ノート プレースホルダー 4"/>
          <p:cNvSpPr>
            <a:spLocks noGrp="1"/>
          </p:cNvSpPr>
          <p:nvPr>
            <p:ph type="body" sz="quarter" idx="3"/>
          </p:nvPr>
        </p:nvSpPr>
        <p:spPr>
          <a:xfrm>
            <a:off x="681042" y="4783142"/>
            <a:ext cx="5445125" cy="3913186"/>
          </a:xfrm>
          <a:prstGeom prst="rect">
            <a:avLst/>
          </a:prstGeom>
        </p:spPr>
        <p:txBody>
          <a:bodyPr vert="horz" lIns="91395" tIns="45699" rIns="91395" bIns="4569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6"/>
            <a:ext cx="2949575" cy="498475"/>
          </a:xfrm>
          <a:prstGeom prst="rect">
            <a:avLst/>
          </a:prstGeom>
        </p:spPr>
        <p:txBody>
          <a:bodyPr vert="horz" lIns="91395" tIns="45699" rIns="91395" bIns="4569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6"/>
            <a:ext cx="2949575" cy="498475"/>
          </a:xfrm>
          <a:prstGeom prst="rect">
            <a:avLst/>
          </a:prstGeom>
        </p:spPr>
        <p:txBody>
          <a:bodyPr vert="horz" lIns="91395" tIns="45699" rIns="91395" bIns="45699" rtlCol="0" anchor="b"/>
          <a:lstStyle>
            <a:lvl1pPr algn="r">
              <a:defRPr sz="1200"/>
            </a:lvl1pPr>
          </a:lstStyle>
          <a:p>
            <a:fld id="{E1A9F288-BA04-4722-A054-6B4C4BDB7B7B}" type="slidenum">
              <a:rPr kumimoji="1" lang="ja-JP" altLang="en-US" smtClean="0"/>
              <a:t>‹#›</a:t>
            </a:fld>
            <a:endParaRPr kumimoji="1" lang="ja-JP" altLang="en-US"/>
          </a:p>
        </p:txBody>
      </p:sp>
    </p:spTree>
    <p:extLst>
      <p:ext uri="{BB962C8B-B14F-4D97-AF65-F5344CB8AC3E}">
        <p14:creationId xmlns:p14="http://schemas.microsoft.com/office/powerpoint/2010/main" val="30960611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E1A9F288-BA04-4722-A054-6B4C4BDB7B7B}" type="slidenum">
              <a:rPr kumimoji="1" lang="ja-JP" altLang="en-US" smtClean="0"/>
              <a:t>1</a:t>
            </a:fld>
            <a:endParaRPr kumimoji="1" lang="ja-JP" altLang="en-US"/>
          </a:p>
        </p:txBody>
      </p:sp>
    </p:spTree>
    <p:extLst>
      <p:ext uri="{BB962C8B-B14F-4D97-AF65-F5344CB8AC3E}">
        <p14:creationId xmlns:p14="http://schemas.microsoft.com/office/powerpoint/2010/main" val="2426470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E1A9F288-BA04-4722-A054-6B4C4BDB7B7B}" type="slidenum">
              <a:rPr kumimoji="1" lang="ja-JP" altLang="en-US" smtClean="0"/>
              <a:t>2</a:t>
            </a:fld>
            <a:endParaRPr kumimoji="1" lang="ja-JP" altLang="en-US"/>
          </a:p>
        </p:txBody>
      </p:sp>
    </p:spTree>
    <p:extLst>
      <p:ext uri="{BB962C8B-B14F-4D97-AF65-F5344CB8AC3E}">
        <p14:creationId xmlns:p14="http://schemas.microsoft.com/office/powerpoint/2010/main" val="120137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8310830"/>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5" name="Footer Placeholder 4"/>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4176364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5" name="Footer Placeholder 4"/>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9353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5" name="Footer Placeholder 4"/>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1222999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5" name="Footer Placeholder 4"/>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3609617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6" name="Footer Placeholder 5"/>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3942489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8" name="Footer Placeholder 7"/>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3833223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4" name="Footer Placeholder 3"/>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4274788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3" name="Footer Placeholder 2"/>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921511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6" name="Footer Placeholder 5"/>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627484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a:xfrm>
            <a:off x="519728" y="9909729"/>
            <a:ext cx="1700927" cy="569240"/>
          </a:xfrm>
          <a:prstGeom prst="rect">
            <a:avLst/>
          </a:prstGeom>
        </p:spPr>
        <p:txBody>
          <a:bodyPr/>
          <a:lstStyle/>
          <a:p>
            <a:fld id="{4076B6FB-D4ED-436E-85C3-BDCE50213070}" type="datetimeFigureOut">
              <a:rPr kumimoji="1" lang="ja-JP" altLang="en-US" smtClean="0"/>
              <a:t>2024/7/18</a:t>
            </a:fld>
            <a:endParaRPr kumimoji="1" lang="ja-JP" altLang="en-US"/>
          </a:p>
        </p:txBody>
      </p:sp>
      <p:sp>
        <p:nvSpPr>
          <p:cNvPr id="6" name="Footer Placeholder 5"/>
          <p:cNvSpPr>
            <a:spLocks noGrp="1"/>
          </p:cNvSpPr>
          <p:nvPr>
            <p:ph type="ftr" sz="quarter" idx="11"/>
          </p:nvPr>
        </p:nvSpPr>
        <p:spPr>
          <a:xfrm>
            <a:off x="2504143" y="9909729"/>
            <a:ext cx="2551390" cy="569240"/>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5339020" y="9909729"/>
            <a:ext cx="1700927" cy="569240"/>
          </a:xfrm>
          <a:prstGeom prst="rect">
            <a:avLst/>
          </a:prstGeom>
        </p:spPr>
        <p:txBody>
          <a:bodyPr/>
          <a:lstStyle/>
          <a:p>
            <a:fld id="{6A65500C-9D42-4A98-9209-1AC753892C69}" type="slidenum">
              <a:rPr kumimoji="1" lang="ja-JP" altLang="en-US" smtClean="0"/>
              <a:t>‹#›</a:t>
            </a:fld>
            <a:endParaRPr kumimoji="1" lang="ja-JP" altLang="en-US"/>
          </a:p>
        </p:txBody>
      </p:sp>
    </p:spTree>
    <p:extLst>
      <p:ext uri="{BB962C8B-B14F-4D97-AF65-F5344CB8AC3E}">
        <p14:creationId xmlns:p14="http://schemas.microsoft.com/office/powerpoint/2010/main" val="361666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Title 1">
            <a:extLst>
              <a:ext uri="{FF2B5EF4-FFF2-40B4-BE49-F238E27FC236}">
                <a16:creationId xmlns:a16="http://schemas.microsoft.com/office/drawing/2014/main" id="{1AD22556-280F-0A8F-6428-CE7E0E80EE14}"/>
              </a:ext>
            </a:extLst>
          </p:cNvPr>
          <p:cNvSpPr txBox="1">
            <a:spLocks/>
          </p:cNvSpPr>
          <p:nvPr userDrawn="1"/>
        </p:nvSpPr>
        <p:spPr>
          <a:xfrm>
            <a:off x="566976" y="1749795"/>
            <a:ext cx="6425724" cy="3722335"/>
          </a:xfrm>
          <a:prstGeom prst="rect">
            <a:avLst/>
          </a:prstGeom>
        </p:spPr>
        <p:txBody>
          <a:bodyPr anchor="b"/>
          <a:lstStyle>
            <a:lvl1pPr algn="ctr" defTabSz="755934" rtl="0" eaLnBrk="1" latinLnBrk="0" hangingPunct="1">
              <a:lnSpc>
                <a:spcPct val="90000"/>
              </a:lnSpc>
              <a:spcBef>
                <a:spcPct val="0"/>
              </a:spcBef>
              <a:buNone/>
              <a:defRPr kumimoji="1" sz="4960" kern="1200">
                <a:solidFill>
                  <a:schemeClr val="tx1"/>
                </a:solidFill>
                <a:latin typeface="+mj-lt"/>
                <a:ea typeface="+mj-ea"/>
                <a:cs typeface="+mj-cs"/>
              </a:defRPr>
            </a:lvl1pPr>
          </a:lstStyle>
          <a:p>
            <a:r>
              <a:rPr lang="ja-JP" altLang="en-US"/>
              <a:t>マスター タイトルの書式設定</a:t>
            </a:r>
            <a:endParaRPr lang="en-US" dirty="0"/>
          </a:p>
        </p:txBody>
      </p:sp>
      <p:sp>
        <p:nvSpPr>
          <p:cNvPr id="8" name="Subtitle 2">
            <a:extLst>
              <a:ext uri="{FF2B5EF4-FFF2-40B4-BE49-F238E27FC236}">
                <a16:creationId xmlns:a16="http://schemas.microsoft.com/office/drawing/2014/main" id="{39563C58-7AA2-EF26-F866-89BA39E3EFC6}"/>
              </a:ext>
            </a:extLst>
          </p:cNvPr>
          <p:cNvSpPr txBox="1">
            <a:spLocks/>
          </p:cNvSpPr>
          <p:nvPr userDrawn="1"/>
        </p:nvSpPr>
        <p:spPr>
          <a:xfrm>
            <a:off x="944960" y="5615678"/>
            <a:ext cx="5669756" cy="2581379"/>
          </a:xfrm>
          <a:prstGeom prst="rect">
            <a:avLst/>
          </a:prstGeom>
        </p:spPr>
        <p:txBody>
          <a:bodyPr/>
          <a:lstStyle>
            <a:lvl1pPr marL="0" indent="0" algn="ctr" defTabSz="755934" rtl="0" eaLnBrk="1" latinLnBrk="0" hangingPunct="1">
              <a:lnSpc>
                <a:spcPct val="90000"/>
              </a:lnSpc>
              <a:spcBef>
                <a:spcPts val="827"/>
              </a:spcBef>
              <a:buFont typeface="Arial" panose="020B0604020202020204" pitchFamily="34" charset="0"/>
              <a:buNone/>
              <a:defRPr kumimoji="1" sz="1984" kern="1200">
                <a:solidFill>
                  <a:schemeClr val="tx1"/>
                </a:solidFill>
                <a:latin typeface="+mn-lt"/>
                <a:ea typeface="+mn-ea"/>
                <a:cs typeface="+mn-cs"/>
              </a:defRPr>
            </a:lvl1pPr>
            <a:lvl2pPr marL="377967" indent="0" algn="ctr" defTabSz="755934" rtl="0" eaLnBrk="1" latinLnBrk="0" hangingPunct="1">
              <a:lnSpc>
                <a:spcPct val="90000"/>
              </a:lnSpc>
              <a:spcBef>
                <a:spcPts val="413"/>
              </a:spcBef>
              <a:buFont typeface="Arial" panose="020B0604020202020204" pitchFamily="34" charset="0"/>
              <a:buNone/>
              <a:defRPr kumimoji="1" sz="1653" kern="1200">
                <a:solidFill>
                  <a:schemeClr val="tx1"/>
                </a:solidFill>
                <a:latin typeface="+mn-lt"/>
                <a:ea typeface="+mn-ea"/>
                <a:cs typeface="+mn-cs"/>
              </a:defRPr>
            </a:lvl2pPr>
            <a:lvl3pPr marL="755934" indent="0" algn="ctr" defTabSz="755934" rtl="0" eaLnBrk="1" latinLnBrk="0" hangingPunct="1">
              <a:lnSpc>
                <a:spcPct val="90000"/>
              </a:lnSpc>
              <a:spcBef>
                <a:spcPts val="413"/>
              </a:spcBef>
              <a:buFont typeface="Arial" panose="020B0604020202020204" pitchFamily="34" charset="0"/>
              <a:buNone/>
              <a:defRPr kumimoji="1" sz="1488" kern="1200">
                <a:solidFill>
                  <a:schemeClr val="tx1"/>
                </a:solidFill>
                <a:latin typeface="+mn-lt"/>
                <a:ea typeface="+mn-ea"/>
                <a:cs typeface="+mn-cs"/>
              </a:defRPr>
            </a:lvl3pPr>
            <a:lvl4pPr marL="1133902" indent="0" algn="ctr" defTabSz="755934" rtl="0" eaLnBrk="1" latinLnBrk="0" hangingPunct="1">
              <a:lnSpc>
                <a:spcPct val="90000"/>
              </a:lnSpc>
              <a:spcBef>
                <a:spcPts val="413"/>
              </a:spcBef>
              <a:buFont typeface="Arial" panose="020B0604020202020204" pitchFamily="34" charset="0"/>
              <a:buNone/>
              <a:defRPr kumimoji="1" sz="1323" kern="1200">
                <a:solidFill>
                  <a:schemeClr val="tx1"/>
                </a:solidFill>
                <a:latin typeface="+mn-lt"/>
                <a:ea typeface="+mn-ea"/>
                <a:cs typeface="+mn-cs"/>
              </a:defRPr>
            </a:lvl4pPr>
            <a:lvl5pPr marL="1511869" indent="0" algn="ctr" defTabSz="755934" rtl="0" eaLnBrk="1" latinLnBrk="0" hangingPunct="1">
              <a:lnSpc>
                <a:spcPct val="90000"/>
              </a:lnSpc>
              <a:spcBef>
                <a:spcPts val="413"/>
              </a:spcBef>
              <a:buFont typeface="Arial" panose="020B0604020202020204" pitchFamily="34" charset="0"/>
              <a:buNone/>
              <a:defRPr kumimoji="1" sz="1323" kern="1200">
                <a:solidFill>
                  <a:schemeClr val="tx1"/>
                </a:solidFill>
                <a:latin typeface="+mn-lt"/>
                <a:ea typeface="+mn-ea"/>
                <a:cs typeface="+mn-cs"/>
              </a:defRPr>
            </a:lvl5pPr>
            <a:lvl6pPr marL="1889836" indent="0" algn="ctr" defTabSz="755934" rtl="0" eaLnBrk="1" latinLnBrk="0" hangingPunct="1">
              <a:lnSpc>
                <a:spcPct val="90000"/>
              </a:lnSpc>
              <a:spcBef>
                <a:spcPts val="413"/>
              </a:spcBef>
              <a:buFont typeface="Arial" panose="020B0604020202020204" pitchFamily="34" charset="0"/>
              <a:buNone/>
              <a:defRPr kumimoji="1" sz="1323" kern="1200">
                <a:solidFill>
                  <a:schemeClr val="tx1"/>
                </a:solidFill>
                <a:latin typeface="+mn-lt"/>
                <a:ea typeface="+mn-ea"/>
                <a:cs typeface="+mn-cs"/>
              </a:defRPr>
            </a:lvl6pPr>
            <a:lvl7pPr marL="2267803" indent="0" algn="ctr" defTabSz="755934" rtl="0" eaLnBrk="1" latinLnBrk="0" hangingPunct="1">
              <a:lnSpc>
                <a:spcPct val="90000"/>
              </a:lnSpc>
              <a:spcBef>
                <a:spcPts val="413"/>
              </a:spcBef>
              <a:buFont typeface="Arial" panose="020B0604020202020204" pitchFamily="34" charset="0"/>
              <a:buNone/>
              <a:defRPr kumimoji="1" sz="1323" kern="1200">
                <a:solidFill>
                  <a:schemeClr val="tx1"/>
                </a:solidFill>
                <a:latin typeface="+mn-lt"/>
                <a:ea typeface="+mn-ea"/>
                <a:cs typeface="+mn-cs"/>
              </a:defRPr>
            </a:lvl7pPr>
            <a:lvl8pPr marL="2645771" indent="0" algn="ctr" defTabSz="755934" rtl="0" eaLnBrk="1" latinLnBrk="0" hangingPunct="1">
              <a:lnSpc>
                <a:spcPct val="90000"/>
              </a:lnSpc>
              <a:spcBef>
                <a:spcPts val="413"/>
              </a:spcBef>
              <a:buFont typeface="Arial" panose="020B0604020202020204" pitchFamily="34" charset="0"/>
              <a:buNone/>
              <a:defRPr kumimoji="1" sz="1323" kern="1200">
                <a:solidFill>
                  <a:schemeClr val="tx1"/>
                </a:solidFill>
                <a:latin typeface="+mn-lt"/>
                <a:ea typeface="+mn-ea"/>
                <a:cs typeface="+mn-cs"/>
              </a:defRPr>
            </a:lvl8pPr>
            <a:lvl9pPr marL="3023738" indent="0" algn="ctr" defTabSz="755934" rtl="0" eaLnBrk="1" latinLnBrk="0" hangingPunct="1">
              <a:lnSpc>
                <a:spcPct val="90000"/>
              </a:lnSpc>
              <a:spcBef>
                <a:spcPts val="413"/>
              </a:spcBef>
              <a:buFont typeface="Arial" panose="020B0604020202020204" pitchFamily="34" charset="0"/>
              <a:buNone/>
              <a:defRPr kumimoji="1" sz="1323" kern="1200">
                <a:solidFill>
                  <a:schemeClr val="tx1"/>
                </a:solidFill>
                <a:latin typeface="+mn-lt"/>
                <a:ea typeface="+mn-ea"/>
                <a:cs typeface="+mn-cs"/>
              </a:defRPr>
            </a:lvl9pPr>
          </a:lstStyle>
          <a:p>
            <a:r>
              <a:rPr lang="ja-JP" altLang="en-US"/>
              <a:t>マスター サブタイトルの書式設定</a:t>
            </a:r>
            <a:endParaRPr lang="en-US" dirty="0"/>
          </a:p>
        </p:txBody>
      </p:sp>
      <p:pic>
        <p:nvPicPr>
          <p:cNvPr id="11" name="図 10">
            <a:extLst>
              <a:ext uri="{FF2B5EF4-FFF2-40B4-BE49-F238E27FC236}">
                <a16:creationId xmlns:a16="http://schemas.microsoft.com/office/drawing/2014/main" id="{317A31F6-9BF4-83B6-3A72-885EFF3A2AAB}"/>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6515" y="5684"/>
            <a:ext cx="7596000" cy="10749298"/>
          </a:xfrm>
          <a:prstGeom prst="rect">
            <a:avLst/>
          </a:prstGeom>
          <a:solidFill>
            <a:schemeClr val="bg1">
              <a:alpha val="34000"/>
            </a:schemeClr>
          </a:solidFill>
        </p:spPr>
      </p:pic>
      <p:pic>
        <p:nvPicPr>
          <p:cNvPr id="12" name="図 11">
            <a:extLst>
              <a:ext uri="{FF2B5EF4-FFF2-40B4-BE49-F238E27FC236}">
                <a16:creationId xmlns:a16="http://schemas.microsoft.com/office/drawing/2014/main" id="{6DAA9D57-FBBF-7E70-CE36-95F9507FE4AC}"/>
              </a:ext>
            </a:extLst>
          </p:cNvPr>
          <p:cNvPicPr>
            <a:picLocks noChangeAspect="1"/>
          </p:cNvPicPr>
          <p:nvPr userDrawn="1"/>
        </p:nvPicPr>
        <p:blipFill rotWithShape="1">
          <a:blip r:embed="rId14"/>
          <a:srcRect t="11796" r="6465"/>
          <a:stretch/>
        </p:blipFill>
        <p:spPr>
          <a:xfrm>
            <a:off x="3579380" y="0"/>
            <a:ext cx="3980295" cy="3688900"/>
          </a:xfrm>
          <a:prstGeom prst="rect">
            <a:avLst/>
          </a:prstGeom>
        </p:spPr>
      </p:pic>
      <p:sp>
        <p:nvSpPr>
          <p:cNvPr id="13" name="正方形/長方形 12">
            <a:extLst>
              <a:ext uri="{FF2B5EF4-FFF2-40B4-BE49-F238E27FC236}">
                <a16:creationId xmlns:a16="http://schemas.microsoft.com/office/drawing/2014/main" id="{6B51A41D-3137-AD6A-9DA9-9E9CB7FF27E8}"/>
              </a:ext>
            </a:extLst>
          </p:cNvPr>
          <p:cNvSpPr/>
          <p:nvPr userDrawn="1"/>
        </p:nvSpPr>
        <p:spPr>
          <a:xfrm>
            <a:off x="-27769" y="-10873"/>
            <a:ext cx="7606294" cy="167089"/>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4" name="図 13">
            <a:extLst>
              <a:ext uri="{FF2B5EF4-FFF2-40B4-BE49-F238E27FC236}">
                <a16:creationId xmlns:a16="http://schemas.microsoft.com/office/drawing/2014/main" id="{0420A090-E567-AB97-2CE7-DA67919CBCD8}"/>
              </a:ext>
            </a:extLst>
          </p:cNvPr>
          <p:cNvPicPr>
            <a:picLocks noChangeAspect="1"/>
          </p:cNvPicPr>
          <p:nvPr userDrawn="1"/>
        </p:nvPicPr>
        <p:blipFill rotWithShape="1">
          <a:blip r:embed="rId15"/>
          <a:srcRect r="14096"/>
          <a:stretch/>
        </p:blipFill>
        <p:spPr>
          <a:xfrm>
            <a:off x="1298704" y="189985"/>
            <a:ext cx="6289858" cy="7315834"/>
          </a:xfrm>
          <a:prstGeom prst="rect">
            <a:avLst/>
          </a:prstGeom>
        </p:spPr>
      </p:pic>
      <p:sp>
        <p:nvSpPr>
          <p:cNvPr id="15" name="楕円 14">
            <a:extLst>
              <a:ext uri="{FF2B5EF4-FFF2-40B4-BE49-F238E27FC236}">
                <a16:creationId xmlns:a16="http://schemas.microsoft.com/office/drawing/2014/main" id="{B951A170-4214-B4DF-9E4B-04DBE805D1C7}"/>
              </a:ext>
            </a:extLst>
          </p:cNvPr>
          <p:cNvSpPr/>
          <p:nvPr userDrawn="1"/>
        </p:nvSpPr>
        <p:spPr>
          <a:xfrm>
            <a:off x="3086917" y="5197737"/>
            <a:ext cx="4361000" cy="4432320"/>
          </a:xfrm>
          <a:prstGeom prst="ellipse">
            <a:avLst/>
          </a:prstGeom>
          <a:solidFill>
            <a:schemeClr val="accent2">
              <a:lumMod val="20000"/>
              <a:lumOff val="80000"/>
              <a:alpha val="83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楕円 16">
            <a:extLst>
              <a:ext uri="{FF2B5EF4-FFF2-40B4-BE49-F238E27FC236}">
                <a16:creationId xmlns:a16="http://schemas.microsoft.com/office/drawing/2014/main" id="{286651BC-FA85-38B4-341B-B3EE4083C2C1}"/>
              </a:ext>
            </a:extLst>
          </p:cNvPr>
          <p:cNvSpPr/>
          <p:nvPr userDrawn="1"/>
        </p:nvSpPr>
        <p:spPr>
          <a:xfrm>
            <a:off x="-55626" y="314395"/>
            <a:ext cx="3130960" cy="3164482"/>
          </a:xfrm>
          <a:prstGeom prst="ellipse">
            <a:avLst/>
          </a:prstGeom>
          <a:solidFill>
            <a:schemeClr val="accent4">
              <a:lumMod val="20000"/>
              <a:lumOff val="80000"/>
              <a:alpha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A16AA746-5CB8-BFDF-86AB-5E667C9A3673}"/>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3010716" y="2125414"/>
            <a:ext cx="4361001" cy="837439"/>
          </a:xfrm>
          <a:prstGeom prst="rect">
            <a:avLst/>
          </a:prstGeom>
        </p:spPr>
      </p:pic>
      <p:pic>
        <p:nvPicPr>
          <p:cNvPr id="19" name="図 18">
            <a:extLst>
              <a:ext uri="{FF2B5EF4-FFF2-40B4-BE49-F238E27FC236}">
                <a16:creationId xmlns:a16="http://schemas.microsoft.com/office/drawing/2014/main" id="{BA9E7CF8-8E49-D1C8-759E-B2D00CFFE2AA}"/>
              </a:ext>
            </a:extLst>
          </p:cNvPr>
          <p:cNvPicPr>
            <a:picLocks noChangeAspect="1"/>
          </p:cNvPicPr>
          <p:nvPr userDrawn="1"/>
        </p:nvPicPr>
        <p:blipFill rotWithShape="1">
          <a:blip r:embed="rId17"/>
          <a:srcRect l="3485"/>
          <a:stretch/>
        </p:blipFill>
        <p:spPr>
          <a:xfrm>
            <a:off x="-27769" y="4709189"/>
            <a:ext cx="3842302" cy="4066384"/>
          </a:xfrm>
          <a:prstGeom prst="rect">
            <a:avLst/>
          </a:prstGeom>
        </p:spPr>
      </p:pic>
    </p:spTree>
    <p:extLst>
      <p:ext uri="{BB962C8B-B14F-4D97-AF65-F5344CB8AC3E}">
        <p14:creationId xmlns:p14="http://schemas.microsoft.com/office/powerpoint/2010/main" val="276734182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7" userDrawn="1">
          <p15:clr>
            <a:srgbClr val="F26B43"/>
          </p15:clr>
        </p15:guide>
        <p15:guide id="2" pos="238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四角形: 角を丸くする 65">
            <a:extLst>
              <a:ext uri="{FF2B5EF4-FFF2-40B4-BE49-F238E27FC236}">
                <a16:creationId xmlns:a16="http://schemas.microsoft.com/office/drawing/2014/main" id="{DE9F876B-3B6F-6462-04DA-B04A165C95E6}"/>
              </a:ext>
            </a:extLst>
          </p:cNvPr>
          <p:cNvSpPr/>
          <p:nvPr/>
        </p:nvSpPr>
        <p:spPr>
          <a:xfrm>
            <a:off x="286233" y="8770213"/>
            <a:ext cx="6960468" cy="1728000"/>
          </a:xfrm>
          <a:prstGeom prst="roundRect">
            <a:avLst>
              <a:gd name="adj" fmla="val 5692"/>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a:extLst>
              <a:ext uri="{FF2B5EF4-FFF2-40B4-BE49-F238E27FC236}">
                <a16:creationId xmlns:a16="http://schemas.microsoft.com/office/drawing/2014/main" id="{ACA4E8CA-4F8A-F085-9A50-5E00349E3A4C}"/>
              </a:ext>
            </a:extLst>
          </p:cNvPr>
          <p:cNvSpPr txBox="1"/>
          <p:nvPr/>
        </p:nvSpPr>
        <p:spPr>
          <a:xfrm>
            <a:off x="521582" y="8933538"/>
            <a:ext cx="6049114" cy="827150"/>
          </a:xfrm>
          <a:prstGeom prst="rect">
            <a:avLst/>
          </a:prstGeom>
          <a:noFill/>
        </p:spPr>
        <p:txBody>
          <a:bodyPr wrap="square" rtlCol="0">
            <a:spAutoFit/>
          </a:bodyPr>
          <a:lstStyle/>
          <a:p>
            <a:r>
              <a:rPr kumimoji="1" lang="ja-JP" altLang="en-US" sz="1100" dirty="0">
                <a:solidFill>
                  <a:schemeClr val="accent4">
                    <a:lumMod val="75000"/>
                  </a:schemeClr>
                </a:solidFill>
                <a:latin typeface="UD デジタル 教科書体 NP-R" panose="02020400000000000000" pitchFamily="18" charset="-128"/>
                <a:ea typeface="UD デジタル 教科書体 NP-R" panose="02020400000000000000" pitchFamily="18" charset="-128"/>
              </a:rPr>
              <a:t>◆</a:t>
            </a:r>
            <a:r>
              <a:rPr kumimoji="1" lang="en-US" altLang="ja-JP" sz="1000" dirty="0">
                <a:latin typeface="UD デジタル 教科書体 NP-R" panose="02020400000000000000" pitchFamily="18" charset="-128"/>
                <a:ea typeface="UD デジタル 教科書体 NP-R" panose="02020400000000000000" pitchFamily="18" charset="-128"/>
              </a:rPr>
              <a:t>Web</a:t>
            </a:r>
            <a:r>
              <a:rPr kumimoji="1" lang="ja-JP" altLang="en-US" sz="1000" dirty="0">
                <a:latin typeface="UD デジタル 教科書体 NP-R" panose="02020400000000000000" pitchFamily="18" charset="-128"/>
                <a:ea typeface="UD デジタル 教科書体 NP-R" panose="02020400000000000000" pitchFamily="18" charset="-128"/>
              </a:rPr>
              <a:t>セミナーは、</a:t>
            </a:r>
            <a:r>
              <a:rPr kumimoji="1" lang="ja-JP" altLang="en-US" sz="1100" b="1" u="sng"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令和</a:t>
            </a:r>
            <a:r>
              <a:rPr kumimoji="1" lang="en-US" altLang="ja-JP" sz="1100" b="1" u="sng"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6</a:t>
            </a:r>
            <a:r>
              <a:rPr kumimoji="1" lang="ja-JP" altLang="en-US" sz="1100" b="1" u="sng"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年</a:t>
            </a:r>
            <a:r>
              <a:rPr kumimoji="1" lang="en-US" altLang="ja-JP" sz="1100" b="1" u="sng"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7</a:t>
            </a:r>
            <a:r>
              <a:rPr kumimoji="1" lang="ja-JP" altLang="en-US" sz="1100" b="1" u="sng"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月</a:t>
            </a:r>
            <a:r>
              <a:rPr kumimoji="1" lang="en-US" altLang="ja-JP" sz="1100" b="1" u="sng"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19</a:t>
            </a:r>
            <a:r>
              <a:rPr kumimoji="1" lang="ja-JP" altLang="en-US" sz="1100" b="1" u="sng"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日（金）以降に</a:t>
            </a:r>
            <a:r>
              <a:rPr kumimoji="1" lang="ja-JP" altLang="en-US" sz="11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 </a:t>
            </a:r>
            <a:r>
              <a:rPr kumimoji="1" lang="ja-JP" altLang="en-US" sz="1000" dirty="0">
                <a:latin typeface="UD デジタル 教科書体 NP-R" panose="02020400000000000000" pitchFamily="18" charset="-128"/>
                <a:ea typeface="UD デジタル 教科書体 NP-R" panose="02020400000000000000" pitchFamily="18" charset="-128"/>
              </a:rPr>
              <a:t>本事業の</a:t>
            </a:r>
            <a:r>
              <a:rPr kumimoji="1" lang="en-US" altLang="ja-JP" sz="1000" dirty="0">
                <a:latin typeface="UD デジタル 教科書体 NP-R" panose="02020400000000000000" pitchFamily="18" charset="-128"/>
                <a:ea typeface="UD デジタル 教科書体 NP-R" panose="02020400000000000000" pitchFamily="18" charset="-128"/>
              </a:rPr>
              <a:t>HP</a:t>
            </a:r>
            <a:r>
              <a:rPr kumimoji="1" lang="ja-JP" altLang="en-US" sz="1000" dirty="0">
                <a:latin typeface="UD デジタル 教科書体 NP-R" panose="02020400000000000000" pitchFamily="18" charset="-128"/>
                <a:ea typeface="UD デジタル 教科書体 NP-R" panose="02020400000000000000" pitchFamily="18" charset="-128"/>
              </a:rPr>
              <a:t>からアクセスしてご視聴ください。</a:t>
            </a:r>
          </a:p>
          <a:p>
            <a:pPr>
              <a:lnSpc>
                <a:spcPct val="150000"/>
              </a:lnSpc>
            </a:pPr>
            <a:r>
              <a:rPr kumimoji="1" lang="ja-JP" altLang="en-US" sz="900" dirty="0">
                <a:latin typeface="UD デジタル 教科書体 NP-R" panose="02020400000000000000" pitchFamily="18" charset="-128"/>
                <a:ea typeface="UD デジタル 教科書体 NP-R" panose="02020400000000000000" pitchFamily="18" charset="-128"/>
              </a:rPr>
              <a:t>　 </a:t>
            </a:r>
            <a:r>
              <a:rPr kumimoji="1" lang="en-US" altLang="ja-JP" sz="900" dirty="0">
                <a:latin typeface="UD デジタル 教科書体 NP-R" panose="02020400000000000000" pitchFamily="18" charset="-128"/>
                <a:ea typeface="UD デジタル 教科書体 NP-R" panose="02020400000000000000" pitchFamily="18" charset="-128"/>
              </a:rPr>
              <a:t>URL</a:t>
            </a:r>
            <a:r>
              <a:rPr kumimoji="1" lang="ja-JP" altLang="en-US" sz="900" dirty="0">
                <a:latin typeface="UD デジタル 教科書体 NP-R" panose="02020400000000000000" pitchFamily="18" charset="-128"/>
                <a:ea typeface="UD デジタル 教科書体 NP-R" panose="02020400000000000000" pitchFamily="18" charset="-128"/>
              </a:rPr>
              <a:t>：</a:t>
            </a:r>
            <a:r>
              <a:rPr kumimoji="1" lang="en-US" altLang="ja-JP" sz="900" dirty="0">
                <a:latin typeface="UD デジタル 教科書体 NP-R" panose="02020400000000000000" pitchFamily="18" charset="-128"/>
                <a:ea typeface="UD デジタル 教科書体 NP-R" panose="02020400000000000000" pitchFamily="18" charset="-128"/>
              </a:rPr>
              <a:t>https://www.pref.osaka.lg.jp/o110060/shogyoshien/modelhukyu/hukyuu_semina_r6.html</a:t>
            </a:r>
          </a:p>
          <a:p>
            <a:pPr>
              <a:lnSpc>
                <a:spcPct val="150000"/>
              </a:lnSpc>
            </a:pPr>
            <a:r>
              <a:rPr kumimoji="1" lang="en-US" altLang="ja-JP" sz="900" dirty="0">
                <a:latin typeface="UD デジタル 教科書体 NP-R" panose="02020400000000000000" pitchFamily="18" charset="-128"/>
                <a:ea typeface="UD デジタル 教科書体 NP-R" panose="02020400000000000000" pitchFamily="18" charset="-128"/>
              </a:rPr>
              <a:t>※</a:t>
            </a:r>
            <a:r>
              <a:rPr kumimoji="1" lang="ja-JP" altLang="en-US" sz="900" dirty="0">
                <a:latin typeface="UD デジタル 教科書体 NP-R" panose="02020400000000000000" pitchFamily="18" charset="-128"/>
                <a:ea typeface="UD デジタル 教科書体 NP-R" panose="02020400000000000000" pitchFamily="18" charset="-128"/>
              </a:rPr>
              <a:t>オンラインでの視聴には、インターネット環境が必要です。</a:t>
            </a:r>
            <a:endParaRPr kumimoji="1" lang="en-US" altLang="ja-JP" sz="900" dirty="0">
              <a:latin typeface="UD デジタル 教科書体 NP-R" panose="02020400000000000000" pitchFamily="18" charset="-128"/>
              <a:ea typeface="UD デジタル 教科書体 NP-R" panose="02020400000000000000" pitchFamily="18" charset="-128"/>
            </a:endParaRPr>
          </a:p>
          <a:p>
            <a:r>
              <a:rPr kumimoji="1" lang="en-US" altLang="ja-JP" sz="900" dirty="0">
                <a:latin typeface="UD デジタル 教科書体 NP-R" panose="02020400000000000000" pitchFamily="18" charset="-128"/>
                <a:ea typeface="UD デジタル 教科書体 NP-R" panose="02020400000000000000" pitchFamily="18" charset="-128"/>
              </a:rPr>
              <a:t>   </a:t>
            </a:r>
            <a:r>
              <a:rPr kumimoji="1" lang="ja-JP" altLang="en-US" sz="900" dirty="0">
                <a:latin typeface="UD デジタル 教科書体 NP-R" panose="02020400000000000000" pitchFamily="18" charset="-128"/>
                <a:ea typeface="UD デジタル 教科書体 NP-R" panose="02020400000000000000" pitchFamily="18" charset="-128"/>
              </a:rPr>
              <a:t>視聴は無料ですが、視聴にかかるインターネット通信料は視聴者の負担となります。</a:t>
            </a:r>
            <a:endParaRPr kumimoji="1" lang="en-US" altLang="ja-JP" sz="900" dirty="0">
              <a:latin typeface="UD デジタル 教科書体 NP-R" panose="02020400000000000000" pitchFamily="18" charset="-128"/>
              <a:ea typeface="UD デジタル 教科書体 NP-R" panose="02020400000000000000" pitchFamily="18" charset="-128"/>
            </a:endParaRPr>
          </a:p>
        </p:txBody>
      </p:sp>
      <p:pic>
        <p:nvPicPr>
          <p:cNvPr id="71" name="図 70">
            <a:extLst>
              <a:ext uri="{FF2B5EF4-FFF2-40B4-BE49-F238E27FC236}">
                <a16:creationId xmlns:a16="http://schemas.microsoft.com/office/drawing/2014/main" id="{587F7B54-AE9C-B3E9-CBBA-D2513BF0B0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570" y="9950329"/>
            <a:ext cx="1021050" cy="321519"/>
          </a:xfrm>
          <a:prstGeom prst="rect">
            <a:avLst/>
          </a:prstGeom>
        </p:spPr>
      </p:pic>
      <p:sp>
        <p:nvSpPr>
          <p:cNvPr id="82" name="テキスト ボックス 81">
            <a:extLst>
              <a:ext uri="{FF2B5EF4-FFF2-40B4-BE49-F238E27FC236}">
                <a16:creationId xmlns:a16="http://schemas.microsoft.com/office/drawing/2014/main" id="{7BE24155-237C-AC24-C425-E3861C21872E}"/>
              </a:ext>
            </a:extLst>
          </p:cNvPr>
          <p:cNvSpPr txBox="1"/>
          <p:nvPr/>
        </p:nvSpPr>
        <p:spPr>
          <a:xfrm>
            <a:off x="2079198" y="9761190"/>
            <a:ext cx="4567698" cy="677108"/>
          </a:xfrm>
          <a:prstGeom prst="rect">
            <a:avLst/>
          </a:prstGeom>
          <a:noFill/>
        </p:spPr>
        <p:txBody>
          <a:bodyPr wrap="square" rtlCol="0">
            <a:spAutoFit/>
          </a:bodyPr>
          <a:lstStyle/>
          <a:p>
            <a:r>
              <a:rPr kumimoji="1" lang="ja-JP" altLang="en-US" sz="1000" dirty="0">
                <a:latin typeface="UD デジタル 教科書体 NP-R" panose="02020400000000000000" pitchFamily="18" charset="-128"/>
                <a:ea typeface="UD デジタル 教科書体 NP-R" panose="02020400000000000000" pitchFamily="18" charset="-128"/>
              </a:rPr>
              <a:t>大阪府商店街等モデル創出普及事業事務局</a:t>
            </a:r>
          </a:p>
          <a:p>
            <a:r>
              <a:rPr kumimoji="1" lang="ja-JP" altLang="en-US" sz="900" dirty="0">
                <a:latin typeface="UD デジタル 教科書体 NP-R" panose="02020400000000000000" pitchFamily="18" charset="-128"/>
                <a:ea typeface="UD デジタル 教科書体 NP-R" panose="02020400000000000000" pitchFamily="18" charset="-128"/>
              </a:rPr>
              <a:t>（受託事業者：大阪府商店街振興組合連合会・株式会社産經アドス共同企業体）</a:t>
            </a:r>
          </a:p>
          <a:p>
            <a:r>
              <a:rPr kumimoji="1" lang="ja-JP" altLang="en-US" sz="1000" dirty="0">
                <a:latin typeface="UD デジタル 教科書体 NP-R" panose="02020400000000000000" pitchFamily="18" charset="-128"/>
                <a:ea typeface="UD デジタル 教科書体 NP-R" panose="02020400000000000000" pitchFamily="18" charset="-128"/>
              </a:rPr>
              <a:t>電話：</a:t>
            </a:r>
            <a:r>
              <a:rPr kumimoji="1" lang="en-US" altLang="ja-JP" sz="1000" dirty="0">
                <a:latin typeface="UD デジタル 教科書体 NP-R" panose="02020400000000000000" pitchFamily="18" charset="-128"/>
                <a:ea typeface="UD デジタル 教科書体 NP-R" panose="02020400000000000000" pitchFamily="18" charset="-128"/>
              </a:rPr>
              <a:t>06-6636-1036</a:t>
            </a:r>
            <a:r>
              <a:rPr kumimoji="1" lang="ja-JP" altLang="en-US" sz="1000" dirty="0">
                <a:latin typeface="UD デジタル 教科書体 NP-R" panose="02020400000000000000" pitchFamily="18" charset="-128"/>
                <a:ea typeface="UD デジタル 教科書体 NP-R" panose="02020400000000000000" pitchFamily="18" charset="-128"/>
              </a:rPr>
              <a:t>　</a:t>
            </a:r>
            <a:r>
              <a:rPr kumimoji="1" lang="en-US" altLang="ja-JP" sz="1000" dirty="0">
                <a:latin typeface="UD デジタル 教科書体 NP-R" panose="02020400000000000000" pitchFamily="18" charset="-128"/>
                <a:ea typeface="UD デジタル 教科書体 NP-R" panose="02020400000000000000" pitchFamily="18" charset="-128"/>
              </a:rPr>
              <a:t>FAX</a:t>
            </a:r>
            <a:r>
              <a:rPr kumimoji="1" lang="ja-JP" altLang="en-US" sz="1000" dirty="0">
                <a:latin typeface="UD デジタル 教科書体 NP-R" panose="02020400000000000000" pitchFamily="18" charset="-128"/>
                <a:ea typeface="UD デジタル 教科書体 NP-R" panose="02020400000000000000" pitchFamily="18" charset="-128"/>
              </a:rPr>
              <a:t>：</a:t>
            </a:r>
            <a:r>
              <a:rPr kumimoji="1" lang="en-US" altLang="ja-JP" sz="1000" dirty="0">
                <a:latin typeface="UD デジタル 教科書体 NP-R" panose="02020400000000000000" pitchFamily="18" charset="-128"/>
                <a:ea typeface="UD デジタル 教科書体 NP-R" panose="02020400000000000000" pitchFamily="18" charset="-128"/>
              </a:rPr>
              <a:t>06-6636-1489</a:t>
            </a:r>
          </a:p>
          <a:p>
            <a:r>
              <a:rPr kumimoji="1" lang="ja-JP" altLang="en-US" sz="900" dirty="0">
                <a:latin typeface="UD デジタル 教科書体 NP-R" panose="02020400000000000000" pitchFamily="18" charset="-128"/>
                <a:ea typeface="UD デジタル 教科書体 NP-R" panose="02020400000000000000" pitchFamily="18" charset="-128"/>
              </a:rPr>
              <a:t>（</a:t>
            </a:r>
            <a:r>
              <a:rPr kumimoji="1" lang="en-US" altLang="ja-JP" sz="900" dirty="0">
                <a:latin typeface="UD デジタル 教科書体 NP-R" panose="02020400000000000000" pitchFamily="18" charset="-128"/>
                <a:ea typeface="UD デジタル 教科書体 NP-R" panose="02020400000000000000" pitchFamily="18" charset="-128"/>
              </a:rPr>
              <a:t>10:00</a:t>
            </a:r>
            <a:r>
              <a:rPr kumimoji="1" lang="ja-JP" altLang="en-US" sz="900" dirty="0">
                <a:latin typeface="UD デジタル 教科書体 NP-R" panose="02020400000000000000" pitchFamily="18" charset="-128"/>
                <a:ea typeface="UD デジタル 教科書体 NP-R" panose="02020400000000000000" pitchFamily="18" charset="-128"/>
              </a:rPr>
              <a:t>～</a:t>
            </a:r>
            <a:r>
              <a:rPr kumimoji="1" lang="en-US" altLang="ja-JP" sz="900" dirty="0">
                <a:latin typeface="UD デジタル 教科書体 NP-R" panose="02020400000000000000" pitchFamily="18" charset="-128"/>
                <a:ea typeface="UD デジタル 教科書体 NP-R" panose="02020400000000000000" pitchFamily="18" charset="-128"/>
              </a:rPr>
              <a:t>17:00 </a:t>
            </a:r>
            <a:r>
              <a:rPr kumimoji="1" lang="ja-JP" altLang="en-US" sz="900" dirty="0">
                <a:latin typeface="UD デジタル 教科書体 NP-R" panose="02020400000000000000" pitchFamily="18" charset="-128"/>
                <a:ea typeface="UD デジタル 教科書体 NP-R" panose="02020400000000000000" pitchFamily="18" charset="-128"/>
              </a:rPr>
              <a:t>土曜日、日曜日および祝日を除く）</a:t>
            </a:r>
            <a:endParaRPr kumimoji="1" lang="en-US" altLang="ja-JP" sz="900" dirty="0">
              <a:latin typeface="UD デジタル 教科書体 NP-R" panose="02020400000000000000" pitchFamily="18" charset="-128"/>
              <a:ea typeface="UD デジタル 教科書体 NP-R" panose="02020400000000000000" pitchFamily="18" charset="-128"/>
            </a:endParaRPr>
          </a:p>
        </p:txBody>
      </p:sp>
      <p:sp>
        <p:nvSpPr>
          <p:cNvPr id="113" name="テキスト ボックス 112">
            <a:extLst>
              <a:ext uri="{FF2B5EF4-FFF2-40B4-BE49-F238E27FC236}">
                <a16:creationId xmlns:a16="http://schemas.microsoft.com/office/drawing/2014/main" id="{2418ED0A-F102-BB60-1D7B-55AABB8DB135}"/>
              </a:ext>
            </a:extLst>
          </p:cNvPr>
          <p:cNvSpPr txBox="1"/>
          <p:nvPr/>
        </p:nvSpPr>
        <p:spPr>
          <a:xfrm>
            <a:off x="3970907" y="6197458"/>
            <a:ext cx="2314269" cy="2151038"/>
          </a:xfrm>
          <a:prstGeom prst="rect">
            <a:avLst/>
          </a:prstGeom>
          <a:noFill/>
        </p:spPr>
        <p:txBody>
          <a:bodyPr wrap="square" rtlCol="0">
            <a:spAutoFit/>
          </a:bodyPr>
          <a:lstStyle/>
          <a:p>
            <a:pPr>
              <a:lnSpc>
                <a:spcPct val="150000"/>
              </a:lnSpc>
            </a:pPr>
            <a:r>
              <a:rPr lang="ja-JP" altLang="en-US" sz="900" dirty="0">
                <a:latin typeface="UD デジタル 教科書体 NP-R" panose="02020400000000000000" pitchFamily="18" charset="-128"/>
                <a:ea typeface="UD デジタル 教科書体 NP-R" panose="02020400000000000000" pitchFamily="18" charset="-128"/>
              </a:rPr>
              <a:t>昭和</a:t>
            </a:r>
            <a:r>
              <a:rPr lang="en-US" altLang="ja-JP" sz="900" dirty="0">
                <a:latin typeface="UD デジタル 教科書体 NP-R" panose="02020400000000000000" pitchFamily="18" charset="-128"/>
                <a:ea typeface="UD デジタル 教科書体 NP-R" panose="02020400000000000000" pitchFamily="18" charset="-128"/>
              </a:rPr>
              <a:t>36(1961)</a:t>
            </a:r>
            <a:r>
              <a:rPr lang="ja-JP" altLang="en-US" sz="900" dirty="0">
                <a:latin typeface="UD デジタル 教科書体 NP-R" panose="02020400000000000000" pitchFamily="18" charset="-128"/>
                <a:ea typeface="UD デジタル 教科書体 NP-R" panose="02020400000000000000" pitchFamily="18" charset="-128"/>
              </a:rPr>
              <a:t>年生まれ。専攻は公共政策及び科学哲学。</a:t>
            </a:r>
            <a:r>
              <a:rPr lang="en-US" altLang="ja-JP" sz="900" dirty="0">
                <a:latin typeface="UD デジタル 教科書体 NP-R" panose="02020400000000000000" pitchFamily="18" charset="-128"/>
                <a:ea typeface="UD デジタル 教科書体 NP-R" panose="02020400000000000000" pitchFamily="18" charset="-128"/>
              </a:rPr>
              <a:t>『</a:t>
            </a:r>
            <a:r>
              <a:rPr lang="ja-JP" altLang="en-US" sz="900" dirty="0">
                <a:latin typeface="UD デジタル 教科書体 NP-R" panose="02020400000000000000" pitchFamily="18" charset="-128"/>
                <a:ea typeface="UD デジタル 教科書体 NP-R" panose="02020400000000000000" pitchFamily="18" charset="-128"/>
              </a:rPr>
              <a:t>日本の社会保障</a:t>
            </a:r>
            <a:r>
              <a:rPr lang="en-US" altLang="ja-JP" sz="900" dirty="0">
                <a:latin typeface="UD デジタル 教科書体 NP-R" panose="02020400000000000000" pitchFamily="18" charset="-128"/>
                <a:ea typeface="UD デジタル 教科書体 NP-R" panose="02020400000000000000" pitchFamily="18" charset="-128"/>
              </a:rPr>
              <a:t>』</a:t>
            </a:r>
            <a:r>
              <a:rPr lang="ja-JP" altLang="en-US" sz="900" dirty="0">
                <a:latin typeface="UD デジタル 教科書体 NP-R" panose="02020400000000000000" pitchFamily="18" charset="-128"/>
                <a:ea typeface="UD デジタル 教科書体 NP-R" panose="02020400000000000000" pitchFamily="18" charset="-128"/>
              </a:rPr>
              <a:t>（岩波新書）でエコノミスト賞、</a:t>
            </a:r>
            <a:r>
              <a:rPr lang="en-US" altLang="ja-JP" sz="900" dirty="0">
                <a:latin typeface="UD デジタル 教科書体 NP-R" panose="02020400000000000000" pitchFamily="18" charset="-128"/>
                <a:ea typeface="UD デジタル 教科書体 NP-R" panose="02020400000000000000" pitchFamily="18" charset="-128"/>
              </a:rPr>
              <a:t>『</a:t>
            </a:r>
            <a:r>
              <a:rPr lang="ja-JP" altLang="en-US" sz="900" dirty="0">
                <a:latin typeface="UD デジタル 教科書体 NP-R" panose="02020400000000000000" pitchFamily="18" charset="-128"/>
                <a:ea typeface="UD デジタル 教科書体 NP-R" panose="02020400000000000000" pitchFamily="18" charset="-128"/>
              </a:rPr>
              <a:t>コミュニティを問いなおす</a:t>
            </a:r>
            <a:r>
              <a:rPr lang="en-US" altLang="ja-JP" sz="900" dirty="0">
                <a:latin typeface="UD デジタル 教科書体 NP-R" panose="02020400000000000000" pitchFamily="18" charset="-128"/>
                <a:ea typeface="UD デジタル 教科書体 NP-R" panose="02020400000000000000" pitchFamily="18" charset="-128"/>
              </a:rPr>
              <a:t>』</a:t>
            </a:r>
            <a:r>
              <a:rPr lang="ja-JP" altLang="en-US" sz="900" dirty="0">
                <a:latin typeface="UD デジタル 教科書体 NP-R" panose="02020400000000000000" pitchFamily="18" charset="-128"/>
                <a:ea typeface="UD デジタル 教科書体 NP-R" panose="02020400000000000000" pitchFamily="18" charset="-128"/>
              </a:rPr>
              <a:t>（ちくま新書）で大仏次郎論壇賞受賞。他に</a:t>
            </a:r>
            <a:r>
              <a:rPr lang="en-US" altLang="ja-JP" sz="900" dirty="0">
                <a:latin typeface="UD デジタル 教科書体 NP-R" panose="02020400000000000000" pitchFamily="18" charset="-128"/>
                <a:ea typeface="UD デジタル 教科書体 NP-R" panose="02020400000000000000" pitchFamily="18" charset="-128"/>
              </a:rPr>
              <a:t>『</a:t>
            </a:r>
            <a:r>
              <a:rPr lang="ja-JP" altLang="en-US" sz="900" dirty="0">
                <a:latin typeface="UD デジタル 教科書体 NP-R" panose="02020400000000000000" pitchFamily="18" charset="-128"/>
                <a:ea typeface="UD デジタル 教科書体 NP-R" panose="02020400000000000000" pitchFamily="18" charset="-128"/>
              </a:rPr>
              <a:t>人口減少社会のデザイン</a:t>
            </a:r>
            <a:r>
              <a:rPr lang="en-US" altLang="ja-JP" sz="900" dirty="0">
                <a:latin typeface="UD デジタル 教科書体 NP-R" panose="02020400000000000000" pitchFamily="18" charset="-128"/>
                <a:ea typeface="UD デジタル 教科書体 NP-R" panose="02020400000000000000" pitchFamily="18" charset="-128"/>
              </a:rPr>
              <a:t>』『</a:t>
            </a:r>
            <a:r>
              <a:rPr lang="ja-JP" altLang="en-US" sz="900" dirty="0">
                <a:latin typeface="UD デジタル 教科書体 NP-R" panose="02020400000000000000" pitchFamily="18" charset="-128"/>
                <a:ea typeface="UD デジタル 教科書体 NP-R" panose="02020400000000000000" pitchFamily="18" charset="-128"/>
              </a:rPr>
              <a:t>科学と資本主義の未来</a:t>
            </a:r>
            <a:r>
              <a:rPr lang="en-US" altLang="ja-JP" sz="900" dirty="0">
                <a:latin typeface="UD デジタル 教科書体 NP-R" panose="02020400000000000000" pitchFamily="18" charset="-128"/>
                <a:ea typeface="UD デジタル 教科書体 NP-R" panose="02020400000000000000" pitchFamily="18" charset="-128"/>
              </a:rPr>
              <a:t>』</a:t>
            </a:r>
            <a:r>
              <a:rPr lang="ja-JP" altLang="en-US" sz="900" dirty="0">
                <a:latin typeface="UD デジタル 教科書体 NP-R" panose="02020400000000000000" pitchFamily="18" charset="-128"/>
                <a:ea typeface="UD デジタル 教科書体 NP-R" panose="02020400000000000000" pitchFamily="18" charset="-128"/>
              </a:rPr>
              <a:t>など著書多数。令和６年には、編著書</a:t>
            </a:r>
            <a:r>
              <a:rPr lang="en-US" altLang="ja-JP" sz="900" dirty="0">
                <a:latin typeface="UD デジタル 教科書体 NP-R" panose="02020400000000000000" pitchFamily="18" charset="-128"/>
                <a:ea typeface="UD デジタル 教科書体 NP-R" panose="02020400000000000000" pitchFamily="18" charset="-128"/>
              </a:rPr>
              <a:t>『</a:t>
            </a:r>
            <a:r>
              <a:rPr lang="ja-JP" altLang="en-US" sz="900" dirty="0">
                <a:latin typeface="UD デジタル 教科書体 NP-R" panose="02020400000000000000" pitchFamily="18" charset="-128"/>
                <a:ea typeface="UD デジタル 教科書体 NP-R" panose="02020400000000000000" pitchFamily="18" charset="-128"/>
              </a:rPr>
              <a:t>商店街の復権ー歩いて楽しめるコミュニティ空間ー</a:t>
            </a:r>
            <a:r>
              <a:rPr lang="en-US" altLang="ja-JP" sz="900" dirty="0">
                <a:latin typeface="UD デジタル 教科書体 NP-R" panose="02020400000000000000" pitchFamily="18" charset="-128"/>
                <a:ea typeface="UD デジタル 教科書体 NP-R" panose="02020400000000000000" pitchFamily="18" charset="-128"/>
              </a:rPr>
              <a:t>』</a:t>
            </a:r>
            <a:r>
              <a:rPr lang="ja-JP" altLang="en-US" sz="900" dirty="0">
                <a:latin typeface="UD デジタル 教科書体 NP-R" panose="02020400000000000000" pitchFamily="18" charset="-128"/>
                <a:ea typeface="UD デジタル 教科書体 NP-R" panose="02020400000000000000" pitchFamily="18" charset="-128"/>
              </a:rPr>
              <a:t>を発表。国土交通省・国土審議会専門委員等を務める。</a:t>
            </a:r>
          </a:p>
        </p:txBody>
      </p:sp>
      <p:grpSp>
        <p:nvGrpSpPr>
          <p:cNvPr id="2" name="グループ化 1">
            <a:extLst>
              <a:ext uri="{FF2B5EF4-FFF2-40B4-BE49-F238E27FC236}">
                <a16:creationId xmlns:a16="http://schemas.microsoft.com/office/drawing/2014/main" id="{7C56C8B4-1AD6-5A31-426A-9D7E6926B2E7}"/>
              </a:ext>
            </a:extLst>
          </p:cNvPr>
          <p:cNvGrpSpPr/>
          <p:nvPr/>
        </p:nvGrpSpPr>
        <p:grpSpPr>
          <a:xfrm>
            <a:off x="6418096" y="2051576"/>
            <a:ext cx="1035533" cy="911487"/>
            <a:chOff x="6418096" y="2102376"/>
            <a:chExt cx="1035533" cy="911487"/>
          </a:xfrm>
        </p:grpSpPr>
        <p:pic>
          <p:nvPicPr>
            <p:cNvPr id="9" name="図 8">
              <a:extLst>
                <a:ext uri="{FF2B5EF4-FFF2-40B4-BE49-F238E27FC236}">
                  <a16:creationId xmlns:a16="http://schemas.microsoft.com/office/drawing/2014/main" id="{1A6B3320-492C-D3D0-0D9C-A2DC2DC2ED1F}"/>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6418096" y="2102376"/>
              <a:ext cx="828606" cy="830777"/>
            </a:xfrm>
            <a:prstGeom prst="rect">
              <a:avLst/>
            </a:prstGeom>
          </p:spPr>
        </p:pic>
        <p:sp>
          <p:nvSpPr>
            <p:cNvPr id="99" name="テキスト ボックス 98">
              <a:extLst>
                <a:ext uri="{FF2B5EF4-FFF2-40B4-BE49-F238E27FC236}">
                  <a16:creationId xmlns:a16="http://schemas.microsoft.com/office/drawing/2014/main" id="{CCFF6D9D-F917-55F3-331D-6B42182A5214}"/>
                </a:ext>
              </a:extLst>
            </p:cNvPr>
            <p:cNvSpPr txBox="1"/>
            <p:nvPr/>
          </p:nvSpPr>
          <p:spPr>
            <a:xfrm>
              <a:off x="6475019" y="2844586"/>
              <a:ext cx="978610" cy="169277"/>
            </a:xfrm>
            <a:prstGeom prst="rect">
              <a:avLst/>
            </a:prstGeom>
            <a:noFill/>
            <a:ln>
              <a:noFill/>
            </a:ln>
          </p:spPr>
          <p:txBody>
            <a:bodyPr wrap="square" rtlCol="0">
              <a:spAutoFit/>
            </a:bodyPr>
            <a:lstStyle/>
            <a:p>
              <a:r>
                <a:rPr kumimoji="1" lang="en-US" altLang="ja-JP" sz="500" dirty="0"/>
                <a:t>©2014 </a:t>
              </a:r>
              <a:r>
                <a:rPr kumimoji="1" lang="ja-JP" altLang="en-US" sz="500" dirty="0"/>
                <a:t>大阪府もずやん</a:t>
              </a:r>
            </a:p>
          </p:txBody>
        </p:sp>
      </p:grpSp>
      <p:pic>
        <p:nvPicPr>
          <p:cNvPr id="4" name="図 3">
            <a:extLst>
              <a:ext uri="{FF2B5EF4-FFF2-40B4-BE49-F238E27FC236}">
                <a16:creationId xmlns:a16="http://schemas.microsoft.com/office/drawing/2014/main" id="{18308CC3-FB73-FBC6-73C8-A66485450C59}"/>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6338688" y="6317301"/>
            <a:ext cx="742682" cy="991083"/>
          </a:xfrm>
          <a:prstGeom prst="rect">
            <a:avLst/>
          </a:prstGeom>
        </p:spPr>
      </p:pic>
      <p:sp>
        <p:nvSpPr>
          <p:cNvPr id="85" name="テキスト ボックス 84">
            <a:extLst>
              <a:ext uri="{FF2B5EF4-FFF2-40B4-BE49-F238E27FC236}">
                <a16:creationId xmlns:a16="http://schemas.microsoft.com/office/drawing/2014/main" id="{4EDE05FF-9FE7-9BB5-1AFA-89EA44F92889}"/>
              </a:ext>
            </a:extLst>
          </p:cNvPr>
          <p:cNvSpPr txBox="1"/>
          <p:nvPr/>
        </p:nvSpPr>
        <p:spPr>
          <a:xfrm>
            <a:off x="3116704" y="1704311"/>
            <a:ext cx="4085405" cy="584775"/>
          </a:xfrm>
          <a:prstGeom prst="rect">
            <a:avLst/>
          </a:prstGeom>
          <a:noFill/>
        </p:spPr>
        <p:txBody>
          <a:bodyPr wrap="square" rtlCol="0">
            <a:spAutoFit/>
          </a:bodyPr>
          <a:lstStyle/>
          <a:p>
            <a:r>
              <a:rPr kumimoji="1" lang="ja-JP" altLang="en-US" sz="1600" b="1" dirty="0">
                <a:solidFill>
                  <a:schemeClr val="accent2"/>
                </a:solidFill>
                <a:latin typeface="UD デジタル 教科書体 NP-B" panose="02020700000000000000" pitchFamily="18" charset="-128"/>
                <a:ea typeface="UD デジタル 教科書体 NP-B" panose="02020700000000000000" pitchFamily="18" charset="-128"/>
              </a:rPr>
              <a:t>～商店街の復権　地域コミュニティ空間</a:t>
            </a:r>
            <a:endParaRPr kumimoji="1" lang="en-US" altLang="ja-JP" sz="1600" b="1" dirty="0">
              <a:solidFill>
                <a:schemeClr val="accent2"/>
              </a:solidFill>
              <a:latin typeface="UD デジタル 教科書体 NP-B" panose="02020700000000000000" pitchFamily="18" charset="-128"/>
              <a:ea typeface="UD デジタル 教科書体 NP-B" panose="02020700000000000000" pitchFamily="18" charset="-128"/>
            </a:endParaRPr>
          </a:p>
          <a:p>
            <a:r>
              <a:rPr kumimoji="1" lang="ja-JP" altLang="en-US" sz="1600" b="1" dirty="0">
                <a:solidFill>
                  <a:schemeClr val="accent2"/>
                </a:solidFill>
                <a:latin typeface="UD デジタル 教科書体 NP-B" panose="02020700000000000000" pitchFamily="18" charset="-128"/>
                <a:ea typeface="UD デジタル 教科書体 NP-B" panose="02020700000000000000" pitchFamily="18" charset="-128"/>
              </a:rPr>
              <a:t>　としての商店街について考える～</a:t>
            </a:r>
            <a:endParaRPr kumimoji="1" lang="en-US" altLang="ja-JP" sz="1600" b="1" dirty="0">
              <a:solidFill>
                <a:schemeClr val="accent2"/>
              </a:solidFill>
              <a:latin typeface="UD デジタル 教科書体 NP-B" panose="02020700000000000000" pitchFamily="18" charset="-128"/>
              <a:ea typeface="UD デジタル 教科書体 NP-B" panose="02020700000000000000" pitchFamily="18" charset="-128"/>
            </a:endParaRPr>
          </a:p>
        </p:txBody>
      </p:sp>
      <p:sp>
        <p:nvSpPr>
          <p:cNvPr id="86" name="テキスト ボックス 85">
            <a:extLst>
              <a:ext uri="{FF2B5EF4-FFF2-40B4-BE49-F238E27FC236}">
                <a16:creationId xmlns:a16="http://schemas.microsoft.com/office/drawing/2014/main" id="{8728B441-A8B3-DBF4-7AAD-246CE1244449}"/>
              </a:ext>
            </a:extLst>
          </p:cNvPr>
          <p:cNvSpPr txBox="1"/>
          <p:nvPr/>
        </p:nvSpPr>
        <p:spPr>
          <a:xfrm>
            <a:off x="2950168" y="656658"/>
            <a:ext cx="4251941" cy="1046440"/>
          </a:xfrm>
          <a:prstGeom prst="rect">
            <a:avLst/>
          </a:prstGeom>
          <a:noFill/>
        </p:spPr>
        <p:txBody>
          <a:bodyPr wrap="square" rtlCol="0">
            <a:spAutoFit/>
          </a:bodyPr>
          <a:lstStyle/>
          <a:p>
            <a:pPr algn="ctr"/>
            <a:r>
              <a:rPr kumimoji="1" lang="ja-JP" altLang="en-US" sz="3100" b="1" dirty="0">
                <a:solidFill>
                  <a:schemeClr val="accent2"/>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令和</a:t>
            </a:r>
            <a:r>
              <a:rPr kumimoji="1" lang="en-US" altLang="ja-JP" sz="3100" b="1" dirty="0">
                <a:solidFill>
                  <a:schemeClr val="accent2"/>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6</a:t>
            </a:r>
            <a:r>
              <a:rPr kumimoji="1" lang="ja-JP" altLang="en-US" sz="3100" b="1" dirty="0">
                <a:solidFill>
                  <a:schemeClr val="accent2"/>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年度商店街等</a:t>
            </a:r>
            <a:endParaRPr kumimoji="1" lang="en-US" altLang="ja-JP" sz="3100" b="1" dirty="0">
              <a:solidFill>
                <a:schemeClr val="accent2"/>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endParaRPr>
          </a:p>
          <a:p>
            <a:pPr algn="ctr"/>
            <a:r>
              <a:rPr kumimoji="1" lang="ja-JP" altLang="en-US" sz="3100" b="1" dirty="0">
                <a:solidFill>
                  <a:schemeClr val="accent2"/>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モデル普及セミナー</a:t>
            </a:r>
            <a:endParaRPr kumimoji="1" lang="en-US" altLang="ja-JP" sz="3100" b="1" dirty="0">
              <a:solidFill>
                <a:schemeClr val="accent2"/>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endParaRPr>
          </a:p>
        </p:txBody>
      </p:sp>
      <p:grpSp>
        <p:nvGrpSpPr>
          <p:cNvPr id="34" name="グループ化 33">
            <a:extLst>
              <a:ext uri="{FF2B5EF4-FFF2-40B4-BE49-F238E27FC236}">
                <a16:creationId xmlns:a16="http://schemas.microsoft.com/office/drawing/2014/main" id="{F6D45F38-1241-15D3-AC2A-21E113B85731}"/>
              </a:ext>
            </a:extLst>
          </p:cNvPr>
          <p:cNvGrpSpPr/>
          <p:nvPr/>
        </p:nvGrpSpPr>
        <p:grpSpPr>
          <a:xfrm>
            <a:off x="297812" y="4915354"/>
            <a:ext cx="3060000" cy="249827"/>
            <a:chOff x="-3220940" y="1957392"/>
            <a:chExt cx="3060000" cy="249827"/>
          </a:xfrm>
        </p:grpSpPr>
        <p:sp>
          <p:nvSpPr>
            <p:cNvPr id="33" name="四角形: 角を丸くする 32">
              <a:extLst>
                <a:ext uri="{FF2B5EF4-FFF2-40B4-BE49-F238E27FC236}">
                  <a16:creationId xmlns:a16="http://schemas.microsoft.com/office/drawing/2014/main" id="{310F6F33-FBF1-E475-60FE-8D18D284F48B}"/>
                </a:ext>
              </a:extLst>
            </p:cNvPr>
            <p:cNvSpPr/>
            <p:nvPr/>
          </p:nvSpPr>
          <p:spPr>
            <a:xfrm>
              <a:off x="-3220940" y="1957392"/>
              <a:ext cx="3060000" cy="210862"/>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5F472444-9832-3882-152F-498FFD7D5C1A}"/>
                </a:ext>
              </a:extLst>
            </p:cNvPr>
            <p:cNvSpPr txBox="1"/>
            <p:nvPr/>
          </p:nvSpPr>
          <p:spPr>
            <a:xfrm>
              <a:off x="-2466004" y="1960998"/>
              <a:ext cx="1308484" cy="246221"/>
            </a:xfrm>
            <a:prstGeom prst="rect">
              <a:avLst/>
            </a:prstGeom>
            <a:noFill/>
          </p:spPr>
          <p:txBody>
            <a:bodyPr wrap="square" rtlCol="0">
              <a:spAutoFit/>
            </a:bodyPr>
            <a:lstStyle/>
            <a:p>
              <a:pPr algn="ctr"/>
              <a:r>
                <a:rPr kumimoji="1" lang="ja-JP" altLang="en-US" sz="1000" b="1" dirty="0">
                  <a:solidFill>
                    <a:schemeClr val="bg1"/>
                  </a:solidFill>
                  <a:latin typeface="UD デジタル 教科書体 NP-R" panose="02020400000000000000" pitchFamily="18" charset="-128"/>
                  <a:ea typeface="UD デジタル 教科書体 NP-R" panose="02020400000000000000" pitchFamily="18" charset="-128"/>
                </a:rPr>
                <a:t>第</a:t>
              </a:r>
              <a:r>
                <a:rPr kumimoji="1" lang="en-US" altLang="ja-JP" sz="1000" b="1" dirty="0">
                  <a:solidFill>
                    <a:schemeClr val="bg1"/>
                  </a:solidFill>
                  <a:latin typeface="UD デジタル 教科書体 NP-R" panose="02020400000000000000" pitchFamily="18" charset="-128"/>
                  <a:ea typeface="UD デジタル 教科書体 NP-R" panose="02020400000000000000" pitchFamily="18" charset="-128"/>
                </a:rPr>
                <a:t>1</a:t>
              </a:r>
              <a:r>
                <a:rPr kumimoji="1" lang="ja-JP" altLang="en-US" sz="1000" b="1" dirty="0">
                  <a:solidFill>
                    <a:schemeClr val="bg1"/>
                  </a:solidFill>
                  <a:latin typeface="UD デジタル 教科書体 NP-R" panose="02020400000000000000" pitchFamily="18" charset="-128"/>
                  <a:ea typeface="UD デジタル 教科書体 NP-R" panose="02020400000000000000" pitchFamily="18" charset="-128"/>
                </a:rPr>
                <a:t>部　講演</a:t>
              </a:r>
              <a:endParaRPr kumimoji="1" lang="en-US" altLang="ja-JP" sz="1000" b="1" dirty="0">
                <a:solidFill>
                  <a:schemeClr val="bg1"/>
                </a:solidFill>
                <a:latin typeface="UD デジタル 教科書体 NP-R" panose="02020400000000000000" pitchFamily="18" charset="-128"/>
                <a:ea typeface="UD デジタル 教科書体 NP-R" panose="02020400000000000000" pitchFamily="18" charset="-128"/>
              </a:endParaRPr>
            </a:p>
          </p:txBody>
        </p:sp>
      </p:grpSp>
      <p:sp>
        <p:nvSpPr>
          <p:cNvPr id="32" name="テキスト ボックス 31">
            <a:extLst>
              <a:ext uri="{FF2B5EF4-FFF2-40B4-BE49-F238E27FC236}">
                <a16:creationId xmlns:a16="http://schemas.microsoft.com/office/drawing/2014/main" id="{84E61D54-2E2B-2072-BE45-04D6453BC05F}"/>
              </a:ext>
            </a:extLst>
          </p:cNvPr>
          <p:cNvSpPr txBox="1"/>
          <p:nvPr/>
        </p:nvSpPr>
        <p:spPr>
          <a:xfrm>
            <a:off x="270584" y="5192618"/>
            <a:ext cx="3907716" cy="3464731"/>
          </a:xfrm>
          <a:prstGeom prst="rect">
            <a:avLst/>
          </a:prstGeom>
          <a:noFill/>
        </p:spPr>
        <p:txBody>
          <a:bodyPr wrap="square" rtlCol="0">
            <a:spAutoFit/>
          </a:bodyPr>
          <a:lstStyle/>
          <a:p>
            <a:r>
              <a:rPr kumimoji="1" lang="ja-JP" altLang="en-US" sz="1050" b="1" dirty="0">
                <a:solidFill>
                  <a:schemeClr val="accent4">
                    <a:lumMod val="75000"/>
                  </a:schemeClr>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 </a:t>
            </a:r>
            <a:r>
              <a:rPr kumimoji="1" lang="ja-JP" altLang="en-US"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商店街の復権　歩いて楽しめるコミュニティ空間</a:t>
            </a:r>
            <a:endParaRPr kumimoji="1" lang="en-US" altLang="ja-JP"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1000" b="1" dirty="0">
                <a:latin typeface="UD デジタル 教科書体 NP-R" panose="02020400000000000000" pitchFamily="18" charset="-128"/>
                <a:ea typeface="UD デジタル 教科書体 NP-R" panose="02020400000000000000" pitchFamily="18" charset="-128"/>
              </a:rPr>
              <a:t>　</a:t>
            </a:r>
            <a:r>
              <a:rPr kumimoji="1" lang="ja-JP" altLang="en-US" sz="1000" dirty="0">
                <a:latin typeface="UD デジタル 教科書体 NP-R" panose="02020400000000000000" pitchFamily="18" charset="-128"/>
                <a:ea typeface="UD デジタル 教科書体 NP-R" panose="02020400000000000000" pitchFamily="18" charset="-128"/>
              </a:rPr>
              <a:t>京都大学　人と社会の未来研究院　教授　広井 良典 氏</a:t>
            </a:r>
            <a:endParaRPr kumimoji="1" lang="en-US" altLang="ja-JP" sz="1000" b="1" dirty="0">
              <a:latin typeface="UD デジタル 教科書体 NP-R" panose="02020400000000000000" pitchFamily="18" charset="-128"/>
              <a:ea typeface="UD デジタル 教科書体 NP-R" panose="02020400000000000000" pitchFamily="18" charset="-128"/>
            </a:endParaRPr>
          </a:p>
          <a:p>
            <a:endParaRPr kumimoji="1" lang="en-US" altLang="ja-JP" sz="1000" b="1" dirty="0">
              <a:latin typeface="UD デジタル 教科書体 NP-R" panose="02020400000000000000" pitchFamily="18" charset="-128"/>
              <a:ea typeface="UD デジタル 教科書体 NP-R" panose="02020400000000000000" pitchFamily="18" charset="-128"/>
            </a:endParaRPr>
          </a:p>
          <a:p>
            <a:endParaRPr kumimoji="1" lang="en-US" altLang="ja-JP" sz="1000" b="1" dirty="0">
              <a:latin typeface="UD デジタル 教科書体 NP-R" panose="02020400000000000000" pitchFamily="18" charset="-128"/>
              <a:ea typeface="UD デジタル 教科書体 NP-R" panose="02020400000000000000" pitchFamily="18" charset="-128"/>
            </a:endParaRPr>
          </a:p>
          <a:p>
            <a:endParaRPr kumimoji="1" lang="en-US" altLang="ja-JP" sz="1000" b="1" dirty="0">
              <a:latin typeface="UD デジタル 教科書体 NP-R" panose="02020400000000000000" pitchFamily="18" charset="-128"/>
              <a:ea typeface="UD デジタル 教科書体 NP-R" panose="02020400000000000000" pitchFamily="18" charset="-128"/>
            </a:endParaRPr>
          </a:p>
          <a:p>
            <a:r>
              <a:rPr kumimoji="1" lang="ja-JP" altLang="en-US" sz="1050" b="1" dirty="0">
                <a:solidFill>
                  <a:schemeClr val="accent4">
                    <a:lumMod val="75000"/>
                  </a:schemeClr>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 </a:t>
            </a:r>
            <a:r>
              <a:rPr kumimoji="1" lang="ja-JP" altLang="en-US"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夢</a:t>
            </a:r>
            <a:r>
              <a:rPr kumimoji="1" lang="en-US" altLang="ja-JP"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CUBE</a:t>
            </a:r>
            <a:r>
              <a:rPr kumimoji="1" lang="ja-JP" altLang="en-US"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・第二章へ</a:t>
            </a:r>
            <a:endParaRPr kumimoji="1" lang="en-US" altLang="ja-JP"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r>
              <a:rPr kumimoji="1" lang="ja-JP" altLang="en-US" sz="1000" b="1" dirty="0">
                <a:latin typeface="UD デジタル 教科書体 NP-R" panose="02020400000000000000" pitchFamily="18" charset="-128"/>
                <a:ea typeface="UD デジタル 教科書体 NP-R" panose="02020400000000000000" pitchFamily="18" charset="-128"/>
              </a:rPr>
              <a:t>　</a:t>
            </a:r>
            <a:r>
              <a:rPr kumimoji="1" lang="ja-JP" altLang="en-US" sz="10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～奈良もちいどのセンター街・夢ＣＵＢＥの実践と今後～</a:t>
            </a:r>
            <a:endParaRPr kumimoji="1" lang="en-US" altLang="ja-JP" sz="100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1000" b="1" dirty="0">
                <a:latin typeface="UD デジタル 教科書体 NP-R" panose="02020400000000000000" pitchFamily="18" charset="-128"/>
                <a:ea typeface="UD デジタル 教科書体 NP-R" panose="02020400000000000000" pitchFamily="18" charset="-128"/>
              </a:rPr>
              <a:t>　</a:t>
            </a:r>
            <a:r>
              <a:rPr kumimoji="1" lang="ja-JP" altLang="en-US" sz="1000" dirty="0">
                <a:latin typeface="UD デジタル 教科書体 NP-R" panose="02020400000000000000" pitchFamily="18" charset="-128"/>
                <a:ea typeface="UD デジタル 教科書体 NP-R" panose="02020400000000000000" pitchFamily="18" charset="-128"/>
              </a:rPr>
              <a:t>奈良もちいどのセンター街協同組合　</a:t>
            </a:r>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1000" dirty="0">
                <a:latin typeface="UD デジタル 教科書体 NP-R" panose="02020400000000000000" pitchFamily="18" charset="-128"/>
                <a:ea typeface="UD デジタル 教科書体 NP-R" panose="02020400000000000000" pitchFamily="18" charset="-128"/>
              </a:rPr>
              <a:t>　理事長 魚谷 和良 氏 </a:t>
            </a:r>
            <a:r>
              <a:rPr kumimoji="1" lang="en-US" altLang="ja-JP" sz="1000" dirty="0">
                <a:latin typeface="UD デジタル 教科書体 NP-R" panose="02020400000000000000" pitchFamily="18" charset="-128"/>
                <a:ea typeface="UD デジタル 教科書体 NP-R" panose="02020400000000000000" pitchFamily="18" charset="-128"/>
              </a:rPr>
              <a:t>/</a:t>
            </a:r>
            <a:r>
              <a:rPr kumimoji="1" lang="ja-JP" altLang="en-US" sz="1000" dirty="0">
                <a:latin typeface="UD デジタル 教科書体 NP-R" panose="02020400000000000000" pitchFamily="18" charset="-128"/>
                <a:ea typeface="UD デジタル 教科書体 NP-R" panose="02020400000000000000" pitchFamily="18" charset="-128"/>
              </a:rPr>
              <a:t> 事務局マネージャー 前田 孝登 氏　　</a:t>
            </a:r>
            <a:endParaRPr kumimoji="1" lang="en-US" altLang="ja-JP" sz="1000" dirty="0">
              <a:latin typeface="UD デジタル 教科書体 NP-R" panose="02020400000000000000" pitchFamily="18" charset="-128"/>
              <a:ea typeface="UD デジタル 教科書体 NP-R" panose="02020400000000000000" pitchFamily="18" charset="-128"/>
            </a:endParaRPr>
          </a:p>
          <a:p>
            <a:endParaRPr kumimoji="1" lang="en-US" altLang="ja-JP" sz="1000" b="1" dirty="0">
              <a:latin typeface="UD デジタル 教科書体 NP-R" panose="02020400000000000000" pitchFamily="18" charset="-128"/>
              <a:ea typeface="UD デジタル 教科書体 NP-R" panose="02020400000000000000" pitchFamily="18" charset="-128"/>
            </a:endParaRPr>
          </a:p>
          <a:p>
            <a:r>
              <a:rPr kumimoji="1" lang="ja-JP" altLang="en-US" sz="1050" b="1" dirty="0">
                <a:solidFill>
                  <a:schemeClr val="accent4">
                    <a:lumMod val="75000"/>
                  </a:schemeClr>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 </a:t>
            </a:r>
            <a:r>
              <a:rPr kumimoji="1" lang="ja-JP" altLang="en-US"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八尾市商業協同組合の取組みについて</a:t>
            </a:r>
            <a:endParaRPr kumimoji="1" lang="en-US" altLang="ja-JP"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900" b="1" dirty="0">
                <a:latin typeface="UD デジタル 教科書体 NP-R" panose="02020400000000000000" pitchFamily="18" charset="-128"/>
                <a:ea typeface="UD デジタル 教科書体 NP-R" panose="02020400000000000000" pitchFamily="18" charset="-128"/>
              </a:rPr>
              <a:t>　</a:t>
            </a:r>
            <a:r>
              <a:rPr kumimoji="1" lang="ja-JP" altLang="en-US" sz="1000" dirty="0">
                <a:latin typeface="UD デジタル 教科書体 NP-R" panose="02020400000000000000" pitchFamily="18" charset="-128"/>
                <a:ea typeface="UD デジタル 教科書体 NP-R" panose="02020400000000000000" pitchFamily="18" charset="-128"/>
              </a:rPr>
              <a:t>八尾市商業協同</a:t>
            </a:r>
            <a:r>
              <a:rPr kumimoji="1" lang="zh-TW" altLang="en-US" sz="1000" dirty="0">
                <a:latin typeface="UD デジタル 教科書体 NP-R" panose="02020400000000000000" pitchFamily="18" charset="-128"/>
                <a:ea typeface="UD デジタル 教科書体 NP-R" panose="02020400000000000000" pitchFamily="18" charset="-128"/>
              </a:rPr>
              <a:t>組合</a:t>
            </a:r>
            <a:r>
              <a:rPr kumimoji="1" lang="ja-JP" altLang="en-US" sz="1000" dirty="0">
                <a:latin typeface="UD デジタル 教科書体 NP-R" panose="02020400000000000000" pitchFamily="18" charset="-128"/>
                <a:ea typeface="UD デジタル 教科書体 NP-R" panose="02020400000000000000" pitchFamily="18" charset="-128"/>
              </a:rPr>
              <a:t>（八尾ファミリーロード）</a:t>
            </a:r>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1000" b="1" dirty="0">
                <a:latin typeface="UD デジタル 教科書体 NP-R" panose="02020400000000000000" pitchFamily="18" charset="-128"/>
                <a:ea typeface="UD デジタル 教科書体 NP-R" panose="02020400000000000000" pitchFamily="18" charset="-128"/>
              </a:rPr>
              <a:t>　</a:t>
            </a:r>
            <a:r>
              <a:rPr kumimoji="1" lang="ja-JP" altLang="en-US" sz="1000" dirty="0">
                <a:latin typeface="UD デジタル 教科書体 NP-R" panose="02020400000000000000" pitchFamily="18" charset="-128"/>
                <a:ea typeface="UD デジタル 教科書体 NP-R" panose="02020400000000000000" pitchFamily="18" charset="-128"/>
              </a:rPr>
              <a:t>事業部長 新井 千春 氏 </a:t>
            </a:r>
            <a:r>
              <a:rPr kumimoji="1" lang="en-US" altLang="ja-JP" sz="1000" dirty="0">
                <a:latin typeface="UD デジタル 教科書体 NP-R" panose="02020400000000000000" pitchFamily="18" charset="-128"/>
                <a:ea typeface="UD デジタル 教科書体 NP-R" panose="02020400000000000000" pitchFamily="18" charset="-128"/>
              </a:rPr>
              <a:t>/</a:t>
            </a:r>
            <a:r>
              <a:rPr kumimoji="1" lang="ja-JP" altLang="en-US" sz="1000" dirty="0">
                <a:latin typeface="UD デジタル 教科書体 NP-R" panose="02020400000000000000" pitchFamily="18" charset="-128"/>
                <a:ea typeface="UD デジタル 教科書体 NP-R" panose="02020400000000000000" pitchFamily="18" charset="-128"/>
              </a:rPr>
              <a:t> 組合員 森本 駿 氏</a:t>
            </a:r>
            <a:endParaRPr kumimoji="1" lang="en-US" altLang="ja-JP" sz="1000" dirty="0">
              <a:latin typeface="UD デジタル 教科書体 NP-R" panose="02020400000000000000" pitchFamily="18" charset="-128"/>
              <a:ea typeface="UD デジタル 教科書体 NP-R" panose="02020400000000000000" pitchFamily="18" charset="-128"/>
            </a:endParaRPr>
          </a:p>
          <a:p>
            <a:endParaRPr kumimoji="1" lang="en-US" altLang="ja-JP" sz="900" dirty="0">
              <a:latin typeface="UD デジタル 教科書体 NP-R" panose="02020400000000000000" pitchFamily="18" charset="-128"/>
              <a:ea typeface="UD デジタル 教科書体 NP-R" panose="02020400000000000000" pitchFamily="18" charset="-128"/>
            </a:endParaRPr>
          </a:p>
          <a:p>
            <a:endParaRPr kumimoji="1" lang="en-US" altLang="ja-JP" sz="1000" b="1" dirty="0">
              <a:latin typeface="UD デジタル 教科書体 NP-R" panose="02020400000000000000" pitchFamily="18" charset="-128"/>
              <a:ea typeface="UD デジタル 教科書体 NP-R" panose="02020400000000000000" pitchFamily="18" charset="-128"/>
            </a:endParaRPr>
          </a:p>
          <a:p>
            <a:endParaRPr kumimoji="1" lang="en-US" altLang="zh-TW" sz="1000" b="1" dirty="0">
              <a:latin typeface="UD デジタル 教科書体 NP-R" panose="02020400000000000000" pitchFamily="18" charset="-128"/>
              <a:ea typeface="UD デジタル 教科書体 NP-R" panose="02020400000000000000" pitchFamily="18" charset="-128"/>
            </a:endParaRPr>
          </a:p>
          <a:p>
            <a:r>
              <a:rPr kumimoji="1" lang="ja-JP" altLang="en-US" sz="1050" b="1" dirty="0">
                <a:solidFill>
                  <a:schemeClr val="accent4">
                    <a:lumMod val="75000"/>
                  </a:schemeClr>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a:t>
            </a:r>
            <a:r>
              <a:rPr kumimoji="1" lang="ja-JP" altLang="en-US"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 大阪府の商店街支援施策について　</a:t>
            </a:r>
          </a:p>
          <a:p>
            <a:r>
              <a:rPr kumimoji="1" lang="ja-JP" altLang="en-US" sz="1050" b="1" dirty="0">
                <a:solidFill>
                  <a:schemeClr val="accent4">
                    <a:lumMod val="75000"/>
                  </a:schemeClr>
                </a:solidFill>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a:t>
            </a:r>
            <a:r>
              <a:rPr kumimoji="1" lang="ja-JP" altLang="en-US"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 中小企業庁・近畿経済産業局・中小企業基盤整備機構等</a:t>
            </a:r>
            <a:endParaRPr kumimoji="1" lang="en-US" altLang="ja-JP"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endParaRPr>
          </a:p>
          <a:p>
            <a:r>
              <a:rPr kumimoji="1" lang="ja-JP" altLang="en-US" sz="1050" b="1"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　 の商店街等振興施策について</a:t>
            </a:r>
            <a:endParaRPr kumimoji="1" lang="en-US" altLang="ja-JP" sz="1050" b="1" dirty="0">
              <a:latin typeface="UD デジタル 教科書体 NP-R" panose="02020400000000000000" pitchFamily="18" charset="-128"/>
              <a:ea typeface="UD デジタル 教科書体 NP-R" panose="02020400000000000000" pitchFamily="18" charset="-128"/>
            </a:endParaRPr>
          </a:p>
          <a:p>
            <a:pPr>
              <a:lnSpc>
                <a:spcPct val="150000"/>
              </a:lnSpc>
            </a:pPr>
            <a:r>
              <a:rPr kumimoji="1" lang="ja-JP" altLang="en-US" sz="1000" b="1" dirty="0">
                <a:solidFill>
                  <a:schemeClr val="accent4">
                    <a:lumMod val="75000"/>
                  </a:schemeClr>
                </a:solidFill>
                <a:latin typeface="UD デジタル 教科書体 NP-R" panose="02020400000000000000" pitchFamily="18" charset="-128"/>
                <a:ea typeface="UD デジタル 教科書体 NP-R" panose="02020400000000000000" pitchFamily="18" charset="-128"/>
              </a:rPr>
              <a:t>　</a:t>
            </a:r>
            <a:r>
              <a:rPr kumimoji="1" lang="zh-TW" altLang="en-US" sz="1000" dirty="0">
                <a:latin typeface="UD デジタル 教科書体 NP-R" panose="02020400000000000000" pitchFamily="18" charset="-128"/>
                <a:ea typeface="UD デジタル 教科書体 NP-R" panose="02020400000000000000" pitchFamily="18" charset="-128"/>
              </a:rPr>
              <a:t>大阪府商工労働部 中小企業支援室 商業振興課</a:t>
            </a:r>
            <a:endParaRPr kumimoji="1" lang="en-US" altLang="ja-JP" sz="1000" dirty="0">
              <a:latin typeface="UD デジタル 教科書体 NP-R" panose="02020400000000000000" pitchFamily="18" charset="-128"/>
              <a:ea typeface="UD デジタル 教科書体 NP-R" panose="02020400000000000000" pitchFamily="18" charset="-128"/>
            </a:endParaRPr>
          </a:p>
        </p:txBody>
      </p:sp>
      <p:grpSp>
        <p:nvGrpSpPr>
          <p:cNvPr id="35" name="グループ化 34">
            <a:extLst>
              <a:ext uri="{FF2B5EF4-FFF2-40B4-BE49-F238E27FC236}">
                <a16:creationId xmlns:a16="http://schemas.microsoft.com/office/drawing/2014/main" id="{B2DCF73A-2A10-52A4-E4F4-22602B7D0CE8}"/>
              </a:ext>
            </a:extLst>
          </p:cNvPr>
          <p:cNvGrpSpPr/>
          <p:nvPr/>
        </p:nvGrpSpPr>
        <p:grpSpPr>
          <a:xfrm>
            <a:off x="297812" y="5722337"/>
            <a:ext cx="3060000" cy="246221"/>
            <a:chOff x="-3220940" y="1946710"/>
            <a:chExt cx="2870024" cy="246221"/>
          </a:xfrm>
        </p:grpSpPr>
        <p:sp>
          <p:nvSpPr>
            <p:cNvPr id="36" name="四角形: 角を丸くする 35">
              <a:extLst>
                <a:ext uri="{FF2B5EF4-FFF2-40B4-BE49-F238E27FC236}">
                  <a16:creationId xmlns:a16="http://schemas.microsoft.com/office/drawing/2014/main" id="{A5D111C0-A58B-420B-0ACB-995DB84A3D47}"/>
                </a:ext>
              </a:extLst>
            </p:cNvPr>
            <p:cNvSpPr/>
            <p:nvPr/>
          </p:nvSpPr>
          <p:spPr>
            <a:xfrm>
              <a:off x="-3220940" y="1957392"/>
              <a:ext cx="2870024" cy="210862"/>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FE43E40D-FD02-64FA-EC88-4D858D1E71E3}"/>
                </a:ext>
              </a:extLst>
            </p:cNvPr>
            <p:cNvSpPr txBox="1"/>
            <p:nvPr/>
          </p:nvSpPr>
          <p:spPr>
            <a:xfrm>
              <a:off x="-2819193" y="1946710"/>
              <a:ext cx="2061027" cy="246221"/>
            </a:xfrm>
            <a:prstGeom prst="rect">
              <a:avLst/>
            </a:prstGeom>
            <a:noFill/>
          </p:spPr>
          <p:txBody>
            <a:bodyPr wrap="square" rtlCol="0">
              <a:spAutoFit/>
            </a:bodyPr>
            <a:lstStyle/>
            <a:p>
              <a:pPr algn="ctr"/>
              <a:r>
                <a:rPr kumimoji="1" lang="ja-JP" altLang="en-US" sz="1000" b="1" dirty="0">
                  <a:solidFill>
                    <a:schemeClr val="bg1"/>
                  </a:solidFill>
                  <a:latin typeface="UD デジタル 教科書体 NP-R" panose="02020400000000000000" pitchFamily="18" charset="-128"/>
                  <a:ea typeface="UD デジタル 教科書体 NP-R" panose="02020400000000000000" pitchFamily="18" charset="-128"/>
                </a:rPr>
                <a:t>第</a:t>
              </a:r>
              <a:r>
                <a:rPr kumimoji="1" lang="en-US" altLang="ja-JP" sz="1000" b="1" dirty="0">
                  <a:solidFill>
                    <a:schemeClr val="bg1"/>
                  </a:solidFill>
                  <a:latin typeface="UD デジタル 教科書体 NP-R" panose="02020400000000000000" pitchFamily="18" charset="-128"/>
                  <a:ea typeface="UD デジタル 教科書体 NP-R" panose="02020400000000000000" pitchFamily="18" charset="-128"/>
                </a:rPr>
                <a:t>2</a:t>
              </a:r>
              <a:r>
                <a:rPr kumimoji="1" lang="ja-JP" altLang="en-US" sz="1000" b="1" dirty="0">
                  <a:solidFill>
                    <a:schemeClr val="bg1"/>
                  </a:solidFill>
                  <a:latin typeface="UD デジタル 教科書体 NP-R" panose="02020400000000000000" pitchFamily="18" charset="-128"/>
                  <a:ea typeface="UD デジタル 教科書体 NP-R" panose="02020400000000000000" pitchFamily="18" charset="-128"/>
                </a:rPr>
                <a:t>部　商店街事例紹介</a:t>
              </a:r>
              <a:endParaRPr kumimoji="1" lang="en-US" altLang="ja-JP" sz="1000" b="1" dirty="0">
                <a:solidFill>
                  <a:schemeClr val="bg1"/>
                </a:solidFill>
                <a:latin typeface="UD デジタル 教科書体 NP-R" panose="02020400000000000000" pitchFamily="18" charset="-128"/>
                <a:ea typeface="UD デジタル 教科書体 NP-R" panose="02020400000000000000" pitchFamily="18" charset="-128"/>
              </a:endParaRPr>
            </a:p>
          </p:txBody>
        </p:sp>
      </p:grpSp>
      <p:grpSp>
        <p:nvGrpSpPr>
          <p:cNvPr id="42" name="グループ化 41">
            <a:extLst>
              <a:ext uri="{FF2B5EF4-FFF2-40B4-BE49-F238E27FC236}">
                <a16:creationId xmlns:a16="http://schemas.microsoft.com/office/drawing/2014/main" id="{53EF0047-D094-0A41-A7C8-DACF8942D012}"/>
              </a:ext>
            </a:extLst>
          </p:cNvPr>
          <p:cNvGrpSpPr/>
          <p:nvPr/>
        </p:nvGrpSpPr>
        <p:grpSpPr>
          <a:xfrm>
            <a:off x="271978" y="7554174"/>
            <a:ext cx="3060000" cy="246221"/>
            <a:chOff x="-3220940" y="1955555"/>
            <a:chExt cx="3060000" cy="246221"/>
          </a:xfrm>
        </p:grpSpPr>
        <p:sp>
          <p:nvSpPr>
            <p:cNvPr id="43" name="四角形: 角を丸くする 42">
              <a:extLst>
                <a:ext uri="{FF2B5EF4-FFF2-40B4-BE49-F238E27FC236}">
                  <a16:creationId xmlns:a16="http://schemas.microsoft.com/office/drawing/2014/main" id="{898EDE1C-BEEA-C9D2-47B0-8EC9CD6B0BC1}"/>
                </a:ext>
              </a:extLst>
            </p:cNvPr>
            <p:cNvSpPr/>
            <p:nvPr/>
          </p:nvSpPr>
          <p:spPr>
            <a:xfrm>
              <a:off x="-3220940" y="1957392"/>
              <a:ext cx="3060000" cy="210862"/>
            </a:xfrm>
            <a:prstGeom prst="roundRect">
              <a:avLst>
                <a:gd name="adj" fmla="val 5000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8CC0F0F0-A3B5-DB5E-B0F3-8F846EAD1113}"/>
                </a:ext>
              </a:extLst>
            </p:cNvPr>
            <p:cNvSpPr txBox="1"/>
            <p:nvPr/>
          </p:nvSpPr>
          <p:spPr>
            <a:xfrm>
              <a:off x="-2909859" y="1955555"/>
              <a:ext cx="2441475" cy="246221"/>
            </a:xfrm>
            <a:prstGeom prst="rect">
              <a:avLst/>
            </a:prstGeom>
            <a:noFill/>
          </p:spPr>
          <p:txBody>
            <a:bodyPr wrap="square" rtlCol="0">
              <a:spAutoFit/>
            </a:bodyPr>
            <a:lstStyle/>
            <a:p>
              <a:pPr algn="ctr"/>
              <a:r>
                <a:rPr kumimoji="1" lang="ja-JP" altLang="en-US" sz="1000" b="1" dirty="0">
                  <a:solidFill>
                    <a:schemeClr val="bg1"/>
                  </a:solidFill>
                  <a:latin typeface="UD デジタル 教科書体 NP-R" panose="02020400000000000000" pitchFamily="18" charset="-128"/>
                  <a:ea typeface="UD デジタル 教科書体 NP-R" panose="02020400000000000000" pitchFamily="18" charset="-128"/>
                </a:rPr>
                <a:t>第</a:t>
              </a:r>
              <a:r>
                <a:rPr kumimoji="1" lang="en-US" altLang="ja-JP" sz="1000" b="1" dirty="0">
                  <a:solidFill>
                    <a:schemeClr val="bg1"/>
                  </a:solidFill>
                  <a:latin typeface="UD デジタル 教科書体 NP-R" panose="02020400000000000000" pitchFamily="18" charset="-128"/>
                  <a:ea typeface="UD デジタル 教科書体 NP-R" panose="02020400000000000000" pitchFamily="18" charset="-128"/>
                </a:rPr>
                <a:t>3</a:t>
              </a:r>
              <a:r>
                <a:rPr kumimoji="1" lang="ja-JP" altLang="en-US" sz="1000" b="1" dirty="0">
                  <a:solidFill>
                    <a:schemeClr val="bg1"/>
                  </a:solidFill>
                  <a:latin typeface="UD デジタル 教科書体 NP-R" panose="02020400000000000000" pitchFamily="18" charset="-128"/>
                  <a:ea typeface="UD デジタル 教科書体 NP-R" panose="02020400000000000000" pitchFamily="18" charset="-128"/>
                </a:rPr>
                <a:t>部　商業振興施策について</a:t>
              </a:r>
              <a:endParaRPr kumimoji="1" lang="en-US" altLang="ja-JP" sz="1000" b="1" dirty="0">
                <a:solidFill>
                  <a:schemeClr val="bg1"/>
                </a:solidFill>
                <a:latin typeface="UD デジタル 教科書体 NP-R" panose="02020400000000000000" pitchFamily="18" charset="-128"/>
                <a:ea typeface="UD デジタル 教科書体 NP-R" panose="02020400000000000000" pitchFamily="18" charset="-128"/>
              </a:endParaRPr>
            </a:p>
          </p:txBody>
        </p:sp>
      </p:grpSp>
      <p:grpSp>
        <p:nvGrpSpPr>
          <p:cNvPr id="74" name="グループ化 73">
            <a:extLst>
              <a:ext uri="{FF2B5EF4-FFF2-40B4-BE49-F238E27FC236}">
                <a16:creationId xmlns:a16="http://schemas.microsoft.com/office/drawing/2014/main" id="{A8548927-7E1A-0220-314E-682940AF26B5}"/>
              </a:ext>
            </a:extLst>
          </p:cNvPr>
          <p:cNvGrpSpPr/>
          <p:nvPr/>
        </p:nvGrpSpPr>
        <p:grpSpPr>
          <a:xfrm>
            <a:off x="357566" y="684730"/>
            <a:ext cx="2566765" cy="2065846"/>
            <a:chOff x="95342" y="2568667"/>
            <a:chExt cx="2566765" cy="2065846"/>
          </a:xfrm>
        </p:grpSpPr>
        <p:grpSp>
          <p:nvGrpSpPr>
            <p:cNvPr id="75" name="グループ化 74">
              <a:extLst>
                <a:ext uri="{FF2B5EF4-FFF2-40B4-BE49-F238E27FC236}">
                  <a16:creationId xmlns:a16="http://schemas.microsoft.com/office/drawing/2014/main" id="{68793DFE-1895-23B6-255E-311412A843E1}"/>
                </a:ext>
              </a:extLst>
            </p:cNvPr>
            <p:cNvGrpSpPr/>
            <p:nvPr/>
          </p:nvGrpSpPr>
          <p:grpSpPr>
            <a:xfrm>
              <a:off x="95342" y="2568667"/>
              <a:ext cx="2131552" cy="2065846"/>
              <a:chOff x="71450" y="2337993"/>
              <a:chExt cx="2131552" cy="2065846"/>
            </a:xfrm>
          </p:grpSpPr>
          <p:grpSp>
            <p:nvGrpSpPr>
              <p:cNvPr id="77" name="グループ化 76">
                <a:extLst>
                  <a:ext uri="{FF2B5EF4-FFF2-40B4-BE49-F238E27FC236}">
                    <a16:creationId xmlns:a16="http://schemas.microsoft.com/office/drawing/2014/main" id="{849475C1-98F1-31C6-FE74-43DA2BD1348A}"/>
                  </a:ext>
                </a:extLst>
              </p:cNvPr>
              <p:cNvGrpSpPr/>
              <p:nvPr/>
            </p:nvGrpSpPr>
            <p:grpSpPr>
              <a:xfrm>
                <a:off x="71450" y="2337993"/>
                <a:ext cx="2131552" cy="1794780"/>
                <a:chOff x="195723" y="2574176"/>
                <a:chExt cx="2131552" cy="1794780"/>
              </a:xfrm>
            </p:grpSpPr>
            <p:sp>
              <p:nvSpPr>
                <p:cNvPr id="79" name="テキスト ボックス 78">
                  <a:extLst>
                    <a:ext uri="{FF2B5EF4-FFF2-40B4-BE49-F238E27FC236}">
                      <a16:creationId xmlns:a16="http://schemas.microsoft.com/office/drawing/2014/main" id="{6529FF41-446F-45D7-C2D5-70F60D1D383A}"/>
                    </a:ext>
                  </a:extLst>
                </p:cNvPr>
                <p:cNvSpPr txBox="1"/>
                <p:nvPr/>
              </p:nvSpPr>
              <p:spPr>
                <a:xfrm>
                  <a:off x="209666" y="2574176"/>
                  <a:ext cx="1095045" cy="369332"/>
                </a:xfrm>
                <a:prstGeom prst="rect">
                  <a:avLst/>
                </a:prstGeom>
                <a:noFill/>
              </p:spPr>
              <p:txBody>
                <a:bodyPr wrap="square" rtlCol="0">
                  <a:spAutoFit/>
                </a:bodyPr>
                <a:lstStyle/>
                <a:p>
                  <a:r>
                    <a:rPr kumimoji="1" lang="ja-JP" altLang="en-US"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令和</a:t>
                  </a:r>
                  <a:r>
                    <a:rPr kumimoji="1" lang="en-US" altLang="ja-JP"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a:t>
                  </a:r>
                  <a:r>
                    <a:rPr kumimoji="1" lang="ja-JP" altLang="en-US"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年</a:t>
                  </a:r>
                </a:p>
              </p:txBody>
            </p:sp>
            <p:sp>
              <p:nvSpPr>
                <p:cNvPr id="80" name="テキスト ボックス 79">
                  <a:extLst>
                    <a:ext uri="{FF2B5EF4-FFF2-40B4-BE49-F238E27FC236}">
                      <a16:creationId xmlns:a16="http://schemas.microsoft.com/office/drawing/2014/main" id="{8F35DECD-C8B5-D476-6E28-40249615868B}"/>
                    </a:ext>
                  </a:extLst>
                </p:cNvPr>
                <p:cNvSpPr txBox="1"/>
                <p:nvPr/>
              </p:nvSpPr>
              <p:spPr>
                <a:xfrm>
                  <a:off x="195723" y="2880630"/>
                  <a:ext cx="2131552" cy="984885"/>
                </a:xfrm>
                <a:prstGeom prst="rect">
                  <a:avLst/>
                </a:prstGeom>
                <a:noFill/>
              </p:spPr>
              <p:txBody>
                <a:bodyPr wrap="square" rtlCol="0">
                  <a:spAutoFit/>
                </a:bodyPr>
                <a:lstStyle/>
                <a:p>
                  <a:pPr algn="ctr"/>
                  <a:r>
                    <a:rPr kumimoji="1" lang="en-US" altLang="ja-JP" sz="58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7.19</a:t>
                  </a:r>
                  <a:endParaRPr kumimoji="1" lang="ja-JP" altLang="en-US" sz="58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81" name="テキスト ボックス 80">
                  <a:extLst>
                    <a:ext uri="{FF2B5EF4-FFF2-40B4-BE49-F238E27FC236}">
                      <a16:creationId xmlns:a16="http://schemas.microsoft.com/office/drawing/2014/main" id="{5D5DB47E-CC85-02D6-53AD-8B2BEF52AAC8}"/>
                    </a:ext>
                  </a:extLst>
                </p:cNvPr>
                <p:cNvSpPr txBox="1"/>
                <p:nvPr/>
              </p:nvSpPr>
              <p:spPr>
                <a:xfrm>
                  <a:off x="343974" y="3722625"/>
                  <a:ext cx="1776719" cy="646331"/>
                </a:xfrm>
                <a:prstGeom prst="rect">
                  <a:avLst/>
                </a:prstGeom>
                <a:noFill/>
              </p:spPr>
              <p:txBody>
                <a:bodyPr wrap="square" rtlCol="0">
                  <a:spAutoFit/>
                </a:bodyPr>
                <a:lstStyle/>
                <a:p>
                  <a:pPr algn="r"/>
                  <a:r>
                    <a:rPr kumimoji="1" lang="ja-JP" altLang="en-US"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から</a:t>
                  </a:r>
                  <a:endParaRPr kumimoji="1" lang="en-US" altLang="ja-JP"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r"/>
                  <a:r>
                    <a:rPr kumimoji="1" lang="en-US" altLang="ja-JP"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Web</a:t>
                  </a:r>
                  <a:r>
                    <a:rPr kumimoji="1" lang="ja-JP" altLang="en-US"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視聴開始</a:t>
                  </a:r>
                </a:p>
              </p:txBody>
            </p:sp>
          </p:grpSp>
          <p:sp>
            <p:nvSpPr>
              <p:cNvPr id="78" name="テキスト ボックス 77">
                <a:extLst>
                  <a:ext uri="{FF2B5EF4-FFF2-40B4-BE49-F238E27FC236}">
                    <a16:creationId xmlns:a16="http://schemas.microsoft.com/office/drawing/2014/main" id="{6A299FE7-1EDE-2382-3E86-F8BEF6006159}"/>
                  </a:ext>
                </a:extLst>
              </p:cNvPr>
              <p:cNvSpPr txBox="1"/>
              <p:nvPr/>
            </p:nvSpPr>
            <p:spPr>
              <a:xfrm>
                <a:off x="456364" y="4157618"/>
                <a:ext cx="1472842" cy="246221"/>
              </a:xfrm>
              <a:prstGeom prst="rect">
                <a:avLst/>
              </a:prstGeom>
              <a:solidFill>
                <a:schemeClr val="bg1"/>
              </a:solidFill>
              <a:ln>
                <a:solidFill>
                  <a:schemeClr val="accent4">
                    <a:lumMod val="75000"/>
                  </a:schemeClr>
                </a:solidFill>
              </a:ln>
            </p:spPr>
            <p:txBody>
              <a:bodyPr wrap="square" rtlCol="0">
                <a:spAutoFit/>
              </a:bodyPr>
              <a:lstStyle/>
              <a:p>
                <a:pPr algn="ctr"/>
                <a:r>
                  <a:rPr kumimoji="1" lang="ja-JP" altLang="en-US" sz="1000" dirty="0">
                    <a:solidFill>
                      <a:schemeClr val="accent4">
                        <a:lumMod val="75000"/>
                      </a:schemeClr>
                    </a:solidFill>
                    <a:latin typeface="Meiryo UI" panose="020B0604030504040204" pitchFamily="50" charset="-128"/>
                    <a:ea typeface="Meiryo UI" panose="020B0604030504040204" pitchFamily="50" charset="-128"/>
                  </a:rPr>
                  <a:t>申込不要・無料</a:t>
                </a:r>
                <a:endParaRPr kumimoji="1" lang="en-US" altLang="ja-JP" sz="1000" dirty="0">
                  <a:solidFill>
                    <a:schemeClr val="accent4">
                      <a:lumMod val="75000"/>
                    </a:schemeClr>
                  </a:solidFill>
                  <a:latin typeface="Meiryo UI" panose="020B0604030504040204" pitchFamily="50" charset="-128"/>
                  <a:ea typeface="Meiryo UI" panose="020B0604030504040204" pitchFamily="50" charset="-128"/>
                </a:endParaRPr>
              </a:p>
            </p:txBody>
          </p:sp>
        </p:grpSp>
        <p:sp>
          <p:nvSpPr>
            <p:cNvPr id="76" name="テキスト ボックス 75">
              <a:extLst>
                <a:ext uri="{FF2B5EF4-FFF2-40B4-BE49-F238E27FC236}">
                  <a16:creationId xmlns:a16="http://schemas.microsoft.com/office/drawing/2014/main" id="{FF663BB2-208C-6C89-1409-C82F8993D9C5}"/>
                </a:ext>
              </a:extLst>
            </p:cNvPr>
            <p:cNvSpPr txBox="1"/>
            <p:nvPr/>
          </p:nvSpPr>
          <p:spPr>
            <a:xfrm>
              <a:off x="1731692" y="3280862"/>
              <a:ext cx="930415" cy="369332"/>
            </a:xfrm>
            <a:prstGeom prst="rect">
              <a:avLst/>
            </a:prstGeom>
            <a:noFill/>
          </p:spPr>
          <p:txBody>
            <a:bodyPr wrap="square" rtlCol="0">
              <a:spAutoFit/>
            </a:bodyPr>
            <a:lstStyle/>
            <a:p>
              <a:pPr algn="r"/>
              <a:r>
                <a:rPr kumimoji="1" lang="ja-JP" altLang="en-US" dirty="0">
                  <a:effectLst>
                    <a:outerShdw blurRad="38100" dist="38100" dir="2700000" algn="tl">
                      <a:srgbClr val="000000">
                        <a:alpha val="43137"/>
                      </a:srgbClr>
                    </a:outerShdw>
                  </a:effectLst>
                  <a:latin typeface="UD デジタル 教科書体 NP-R" panose="02020400000000000000" pitchFamily="18" charset="-128"/>
                  <a:ea typeface="UD デジタル 教科書体 NP-R" panose="02020400000000000000" pitchFamily="18" charset="-128"/>
                </a:rPr>
                <a:t>（金）</a:t>
              </a:r>
            </a:p>
          </p:txBody>
        </p:sp>
      </p:grpSp>
      <p:sp>
        <p:nvSpPr>
          <p:cNvPr id="73" name="テキスト ボックス 72">
            <a:extLst>
              <a:ext uri="{FF2B5EF4-FFF2-40B4-BE49-F238E27FC236}">
                <a16:creationId xmlns:a16="http://schemas.microsoft.com/office/drawing/2014/main" id="{B975098B-A1E0-CF50-69C2-7C86A1FF3B62}"/>
              </a:ext>
            </a:extLst>
          </p:cNvPr>
          <p:cNvSpPr txBox="1"/>
          <p:nvPr/>
        </p:nvSpPr>
        <p:spPr>
          <a:xfrm>
            <a:off x="535201" y="2972606"/>
            <a:ext cx="6551405" cy="1913344"/>
          </a:xfrm>
          <a:prstGeom prst="rect">
            <a:avLst/>
          </a:prstGeom>
          <a:noFill/>
        </p:spPr>
        <p:txBody>
          <a:bodyPr wrap="square" rtlCol="0">
            <a:spAutoFit/>
          </a:bodyPr>
          <a:lstStyle/>
          <a:p>
            <a:pPr>
              <a:lnSpc>
                <a:spcPts val="1100"/>
              </a:lnSpc>
            </a:pPr>
            <a:r>
              <a:rPr kumimoji="1" lang="ja-JP" altLang="en-US" sz="1000" dirty="0">
                <a:latin typeface="UD デジタル 教科書体 NP-R" panose="02020400000000000000" pitchFamily="18" charset="-128"/>
                <a:ea typeface="UD デジタル 教科書体 NP-R" panose="02020400000000000000" pitchFamily="18" charset="-128"/>
              </a:rPr>
              <a:t>　大阪府では、地域商業や地域コミュニティの担い手として重要な商店街において、地域コミュニティ機能の</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a:lnSpc>
                <a:spcPts val="1100"/>
              </a:lnSpc>
            </a:pPr>
            <a:r>
              <a:rPr kumimoji="1" lang="ja-JP" altLang="en-US" sz="1000" dirty="0">
                <a:latin typeface="UD デジタル 教科書体 NP-R" panose="02020400000000000000" pitchFamily="18" charset="-128"/>
                <a:ea typeface="UD デジタル 教科書体 NP-R" panose="02020400000000000000" pitchFamily="18" charset="-128"/>
              </a:rPr>
              <a:t>推進に資する「モデル創出」やその「成果の普及」に取り組んでいます。</a:t>
            </a:r>
          </a:p>
          <a:p>
            <a:pPr>
              <a:lnSpc>
                <a:spcPts val="1200"/>
              </a:lnSpc>
            </a:pPr>
            <a:r>
              <a:rPr kumimoji="1" lang="ja-JP" altLang="en-US" sz="1000" dirty="0">
                <a:latin typeface="UD デジタル 教科書体 NP-R" panose="02020400000000000000" pitchFamily="18" charset="-128"/>
                <a:ea typeface="UD デジタル 教科書体 NP-R" panose="02020400000000000000" pitchFamily="18" charset="-128"/>
              </a:rPr>
              <a:t>　その一環として、地域商業の活性化に関する先進的な事例の共有や成果の普及を目的に、ウェブセミナーを</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a:lnSpc>
                <a:spcPts val="1200"/>
              </a:lnSpc>
            </a:pPr>
            <a:r>
              <a:rPr kumimoji="1" lang="ja-JP" altLang="en-US" sz="1000" dirty="0">
                <a:latin typeface="UD デジタル 教科書体 NP-R" panose="02020400000000000000" pitchFamily="18" charset="-128"/>
                <a:ea typeface="UD デジタル 教科書体 NP-R" panose="02020400000000000000" pitchFamily="18" charset="-128"/>
              </a:rPr>
              <a:t>配信します。</a:t>
            </a:r>
          </a:p>
          <a:p>
            <a:pPr>
              <a:lnSpc>
                <a:spcPts val="1200"/>
              </a:lnSpc>
            </a:pPr>
            <a:r>
              <a:rPr kumimoji="1" lang="ja-JP" altLang="en-US" sz="1000" dirty="0">
                <a:latin typeface="UD デジタル 教科書体 NP-R" panose="02020400000000000000" pitchFamily="18" charset="-128"/>
                <a:ea typeface="UD デジタル 教科書体 NP-R" panose="02020400000000000000" pitchFamily="18" charset="-128"/>
              </a:rPr>
              <a:t>　今回は、京都大学　人と社会の未来研究院　教授 広井 良典 氏から、居場所・コミュニティ空間を重視した</a:t>
            </a:r>
            <a:br>
              <a:rPr kumimoji="1" lang="ja-JP" altLang="en-US" sz="1000" dirty="0">
                <a:latin typeface="UD デジタル 教科書体 NP-R" panose="02020400000000000000" pitchFamily="18" charset="-128"/>
                <a:ea typeface="UD デジタル 教科書体 NP-R" panose="02020400000000000000" pitchFamily="18" charset="-128"/>
              </a:rPr>
            </a:br>
            <a:r>
              <a:rPr kumimoji="1" lang="ja-JP" altLang="en-US" sz="1000" dirty="0">
                <a:latin typeface="UD デジタル 教科書体 NP-R" panose="02020400000000000000" pitchFamily="18" charset="-128"/>
                <a:ea typeface="UD デジタル 教科書体 NP-R" panose="02020400000000000000" pitchFamily="18" charset="-128"/>
              </a:rPr>
              <a:t>まちづくりの重要性とそれに伴う商店街の可能性について、「商店街の復権　歩いて楽しめるコミュニティ</a:t>
            </a:r>
          </a:p>
          <a:p>
            <a:pPr>
              <a:lnSpc>
                <a:spcPts val="1200"/>
              </a:lnSpc>
            </a:pPr>
            <a:r>
              <a:rPr kumimoji="1" lang="ja-JP" altLang="en-US" sz="1000" dirty="0">
                <a:latin typeface="UD デジタル 教科書体 NP-R" panose="02020400000000000000" pitchFamily="18" charset="-128"/>
                <a:ea typeface="UD デジタル 教科書体 NP-R" panose="02020400000000000000" pitchFamily="18" charset="-128"/>
              </a:rPr>
              <a:t>空間」と題してご講演いただきます。</a:t>
            </a:r>
          </a:p>
          <a:p>
            <a:pPr>
              <a:lnSpc>
                <a:spcPts val="1200"/>
              </a:lnSpc>
            </a:pPr>
            <a:r>
              <a:rPr kumimoji="1" lang="ja-JP" altLang="en-US" sz="1000" dirty="0">
                <a:latin typeface="UD デジタル 教科書体 NP-R" panose="02020400000000000000" pitchFamily="18" charset="-128"/>
                <a:ea typeface="UD デジタル 教科書体 NP-R" panose="02020400000000000000" pitchFamily="18" charset="-128"/>
              </a:rPr>
              <a:t>　さらに、事例紹介として、創業支援施設の活用等を通じて商店街と地域の活性化をはかられている奈良もちいどのセンター街協同組合や、本事業を昨年度活用し、コミュニティ空間として商店街を地域に根付かせる取組みをされている八尾市商業協同組合について、各商店街からご紹介いただきます。</a:t>
            </a:r>
          </a:p>
          <a:p>
            <a:pPr>
              <a:lnSpc>
                <a:spcPts val="1200"/>
              </a:lnSpc>
            </a:pPr>
            <a:r>
              <a:rPr kumimoji="1" lang="ja-JP" altLang="en-US" sz="1000" dirty="0">
                <a:latin typeface="UD デジタル 教科書体 NP-R" panose="02020400000000000000" pitchFamily="18" charset="-128"/>
                <a:ea typeface="UD デジタル 教科書体 NP-R" panose="02020400000000000000" pitchFamily="18" charset="-128"/>
              </a:rPr>
              <a:t>　商店街活性化の今後の可能性について、具体例をもとに考える大変有意義な内容となっておりますので、</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a:lnSpc>
                <a:spcPts val="1200"/>
              </a:lnSpc>
            </a:pPr>
            <a:r>
              <a:rPr kumimoji="1" lang="ja-JP" altLang="en-US" sz="1000" dirty="0">
                <a:latin typeface="UD デジタル 教科書体 NP-R" panose="02020400000000000000" pitchFamily="18" charset="-128"/>
                <a:ea typeface="UD デジタル 教科書体 NP-R" panose="02020400000000000000" pitchFamily="18" charset="-128"/>
              </a:rPr>
              <a:t>商業振興に関わる市町村、商工会・商工会議所等の職員及び商店街関係者の皆様のご視聴をお待ちしています。</a:t>
            </a:r>
          </a:p>
        </p:txBody>
      </p:sp>
      <p:sp>
        <p:nvSpPr>
          <p:cNvPr id="114" name="テキスト ボックス 113">
            <a:extLst>
              <a:ext uri="{FF2B5EF4-FFF2-40B4-BE49-F238E27FC236}">
                <a16:creationId xmlns:a16="http://schemas.microsoft.com/office/drawing/2014/main" id="{61CB84DB-8E49-D75D-DB5D-20007FBC1AD8}"/>
              </a:ext>
            </a:extLst>
          </p:cNvPr>
          <p:cNvSpPr txBox="1"/>
          <p:nvPr/>
        </p:nvSpPr>
        <p:spPr>
          <a:xfrm>
            <a:off x="3886157" y="5653335"/>
            <a:ext cx="4040261" cy="469359"/>
          </a:xfrm>
          <a:prstGeom prst="rect">
            <a:avLst/>
          </a:prstGeom>
          <a:noFill/>
        </p:spPr>
        <p:txBody>
          <a:bodyPr wrap="square" rtlCol="0">
            <a:spAutoFit/>
          </a:bodyPr>
          <a:lstStyle/>
          <a:p>
            <a:r>
              <a:rPr kumimoji="1" lang="ja-JP" altLang="en-US" sz="1050" b="1" dirty="0">
                <a:solidFill>
                  <a:schemeClr val="accent4">
                    <a:lumMod val="75000"/>
                  </a:schemeClr>
                </a:solidFill>
                <a:latin typeface="UD デジタル 教科書体 NP-R" panose="02020400000000000000" pitchFamily="18" charset="-128"/>
                <a:ea typeface="UD デジタル 教科書体 NP-R" panose="02020400000000000000" pitchFamily="18" charset="-128"/>
              </a:rPr>
              <a:t>　</a:t>
            </a:r>
            <a:r>
              <a:rPr kumimoji="1" lang="ja-JP" altLang="en-US" sz="1400" b="1" dirty="0">
                <a:latin typeface="UD デジタル 教科書体 NP-R" panose="02020400000000000000" pitchFamily="18" charset="-128"/>
                <a:ea typeface="UD デジタル 教科書体 NP-R" panose="02020400000000000000" pitchFamily="18" charset="-128"/>
              </a:rPr>
              <a:t>広井 良典 </a:t>
            </a:r>
            <a:r>
              <a:rPr kumimoji="1" lang="zh-TW" altLang="en-US" sz="1000" b="1" dirty="0">
                <a:latin typeface="UD デジタル 教科書体 NP-R" panose="02020400000000000000" pitchFamily="18" charset="-128"/>
                <a:ea typeface="UD デジタル 教科書体 NP-R" panose="02020400000000000000" pitchFamily="18" charset="-128"/>
              </a:rPr>
              <a:t>氏</a:t>
            </a:r>
            <a:r>
              <a:rPr kumimoji="1" lang="ja-JP" altLang="en-US" sz="1050" b="1" dirty="0">
                <a:latin typeface="UD デジタル 教科書体 NP-R" panose="02020400000000000000" pitchFamily="18" charset="-128"/>
                <a:ea typeface="UD デジタル 教科書体 NP-R" panose="02020400000000000000" pitchFamily="18" charset="-128"/>
              </a:rPr>
              <a:t>　　</a:t>
            </a:r>
            <a:endParaRPr kumimoji="1" lang="en-US" altLang="ja-JP" sz="1050" b="1" dirty="0">
              <a:latin typeface="UD デジタル 教科書体 NP-R" panose="02020400000000000000" pitchFamily="18" charset="-128"/>
              <a:ea typeface="UD デジタル 教科書体 NP-R" panose="02020400000000000000" pitchFamily="18" charset="-128"/>
            </a:endParaRPr>
          </a:p>
          <a:p>
            <a:r>
              <a:rPr kumimoji="1" lang="ja-JP" altLang="en-US" sz="1050" b="1" dirty="0">
                <a:latin typeface="UD デジタル 教科書体 NP-R" panose="02020400000000000000" pitchFamily="18" charset="-128"/>
                <a:ea typeface="UD デジタル 教科書体 NP-R" panose="02020400000000000000" pitchFamily="18" charset="-128"/>
              </a:rPr>
              <a:t>　</a:t>
            </a:r>
            <a:r>
              <a:rPr kumimoji="1" lang="ja-JP" altLang="en-US" sz="1000" b="1" dirty="0">
                <a:latin typeface="UD デジタル 教科書体 NP-R" panose="02020400000000000000" pitchFamily="18" charset="-128"/>
                <a:ea typeface="UD デジタル 教科書体 NP-R" panose="02020400000000000000" pitchFamily="18" charset="-128"/>
              </a:rPr>
              <a:t>京都大学　人と社会の未来研究院　教授 </a:t>
            </a:r>
            <a:endParaRPr kumimoji="1" lang="en-US" altLang="zh-TW" sz="1000" b="1" dirty="0">
              <a:latin typeface="UD デジタル 教科書体 NP-R" panose="02020400000000000000" pitchFamily="18" charset="-128"/>
              <a:ea typeface="UD デジタル 教科書体 NP-R" panose="02020400000000000000" pitchFamily="18" charset="-128"/>
            </a:endParaRPr>
          </a:p>
        </p:txBody>
      </p:sp>
      <p:cxnSp>
        <p:nvCxnSpPr>
          <p:cNvPr id="3" name="直線コネクタ 2">
            <a:extLst>
              <a:ext uri="{FF2B5EF4-FFF2-40B4-BE49-F238E27FC236}">
                <a16:creationId xmlns:a16="http://schemas.microsoft.com/office/drawing/2014/main" id="{78ED2F01-AC9D-3D7E-8ACA-2A72E1D04B64}"/>
              </a:ext>
            </a:extLst>
          </p:cNvPr>
          <p:cNvCxnSpPr>
            <a:cxnSpLocks/>
          </p:cNvCxnSpPr>
          <p:nvPr/>
        </p:nvCxnSpPr>
        <p:spPr>
          <a:xfrm>
            <a:off x="3993723" y="6068833"/>
            <a:ext cx="2640473" cy="0"/>
          </a:xfrm>
          <a:prstGeom prst="line">
            <a:avLst/>
          </a:prstGeom>
          <a:ln w="1905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6" name="グループ化 5">
            <a:extLst>
              <a:ext uri="{FF2B5EF4-FFF2-40B4-BE49-F238E27FC236}">
                <a16:creationId xmlns:a16="http://schemas.microsoft.com/office/drawing/2014/main" id="{9252FEF4-951B-11CA-319F-DD797BA4A6A7}"/>
              </a:ext>
            </a:extLst>
          </p:cNvPr>
          <p:cNvGrpSpPr/>
          <p:nvPr/>
        </p:nvGrpSpPr>
        <p:grpSpPr>
          <a:xfrm>
            <a:off x="6338688" y="9155011"/>
            <a:ext cx="742682" cy="905483"/>
            <a:chOff x="6338688" y="9026419"/>
            <a:chExt cx="742682" cy="905483"/>
          </a:xfrm>
        </p:grpSpPr>
        <p:pic>
          <p:nvPicPr>
            <p:cNvPr id="5" name="図 4">
              <a:extLst>
                <a:ext uri="{FF2B5EF4-FFF2-40B4-BE49-F238E27FC236}">
                  <a16:creationId xmlns:a16="http://schemas.microsoft.com/office/drawing/2014/main" id="{00E1DC1D-DE24-E4CA-EF87-FCA49CCA0D5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38688" y="9026419"/>
              <a:ext cx="742682" cy="742682"/>
            </a:xfrm>
            <a:prstGeom prst="rect">
              <a:avLst/>
            </a:prstGeom>
          </p:spPr>
        </p:pic>
        <p:sp>
          <p:nvSpPr>
            <p:cNvPr id="83" name="テキスト ボックス 82">
              <a:extLst>
                <a:ext uri="{FF2B5EF4-FFF2-40B4-BE49-F238E27FC236}">
                  <a16:creationId xmlns:a16="http://schemas.microsoft.com/office/drawing/2014/main" id="{C3562AD2-0809-85BB-14D9-90F095C0D129}"/>
                </a:ext>
              </a:extLst>
            </p:cNvPr>
            <p:cNvSpPr txBox="1"/>
            <p:nvPr/>
          </p:nvSpPr>
          <p:spPr>
            <a:xfrm>
              <a:off x="6356683" y="9716458"/>
              <a:ext cx="721372" cy="215444"/>
            </a:xfrm>
            <a:prstGeom prst="rect">
              <a:avLst/>
            </a:prstGeom>
            <a:noFill/>
          </p:spPr>
          <p:txBody>
            <a:bodyPr wrap="square" rtlCol="0">
              <a:spAutoFit/>
            </a:bodyPr>
            <a:lstStyle/>
            <a:p>
              <a:pPr algn="ctr"/>
              <a:r>
                <a:rPr kumimoji="1" lang="ja-JP" altLang="en-US" sz="800" dirty="0">
                  <a:latin typeface="UD デジタル 教科書体 NP-R" panose="02020400000000000000" pitchFamily="18" charset="-128"/>
                  <a:ea typeface="UD デジタル 教科書体 NP-R" panose="02020400000000000000" pitchFamily="18" charset="-128"/>
                </a:rPr>
                <a:t>大阪府</a:t>
              </a:r>
              <a:r>
                <a:rPr kumimoji="1" lang="en-US" altLang="ja-JP" sz="800" dirty="0">
                  <a:latin typeface="UD デジタル 教科書体 NP-R" panose="02020400000000000000" pitchFamily="18" charset="-128"/>
                  <a:ea typeface="UD デジタル 教科書体 NP-R" panose="02020400000000000000" pitchFamily="18" charset="-128"/>
                </a:rPr>
                <a:t>HP</a:t>
              </a:r>
            </a:p>
          </p:txBody>
        </p:sp>
      </p:grpSp>
    </p:spTree>
    <p:extLst>
      <p:ext uri="{BB962C8B-B14F-4D97-AF65-F5344CB8AC3E}">
        <p14:creationId xmlns:p14="http://schemas.microsoft.com/office/powerpoint/2010/main" val="3746920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F245AD1-5C54-22ED-E2C0-A3C432707BB1}"/>
              </a:ext>
            </a:extLst>
          </p:cNvPr>
          <p:cNvSpPr txBox="1"/>
          <p:nvPr/>
        </p:nvSpPr>
        <p:spPr>
          <a:xfrm>
            <a:off x="164946" y="107177"/>
            <a:ext cx="6558206" cy="307777"/>
          </a:xfrm>
          <a:prstGeom prst="rect">
            <a:avLst/>
          </a:prstGeom>
          <a:noFill/>
          <a:ln>
            <a:solidFill>
              <a:schemeClr val="tx2"/>
            </a:solidFill>
          </a:ln>
        </p:spPr>
        <p:txBody>
          <a:bodyPr wrap="square" rtlCol="0">
            <a:spAutoFit/>
          </a:bodyPr>
          <a:lstStyle/>
          <a:p>
            <a:r>
              <a:rPr kumimoji="1" lang="en-US" altLang="ja-JP" sz="14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参考</a:t>
            </a:r>
            <a:r>
              <a:rPr kumimoji="1" lang="en-US" altLang="ja-JP" sz="14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中小企業庁・近畿経済産業局・中小企業基盤整備機構等による商業施策紹介</a:t>
            </a:r>
            <a:endParaRPr kumimoji="1" lang="en-US" altLang="ja-JP" sz="14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a:extLst>
              <a:ext uri="{FF2B5EF4-FFF2-40B4-BE49-F238E27FC236}">
                <a16:creationId xmlns:a16="http://schemas.microsoft.com/office/drawing/2014/main" id="{7864BC03-ADF2-026F-4E40-6517114997DB}"/>
              </a:ext>
            </a:extLst>
          </p:cNvPr>
          <p:cNvSpPr txBox="1"/>
          <p:nvPr/>
        </p:nvSpPr>
        <p:spPr>
          <a:xfrm>
            <a:off x="95324" y="519782"/>
            <a:ext cx="6312947" cy="338554"/>
          </a:xfrm>
          <a:prstGeom prst="rect">
            <a:avLst/>
          </a:prstGeom>
          <a:noFill/>
        </p:spPr>
        <p:txBody>
          <a:bodyPr wrap="none" rtlCol="0">
            <a:spAutoFit/>
          </a:bodyPr>
          <a:lstStyle/>
          <a:p>
            <a:r>
              <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１．中心市街地・商店街等診断・サポート事業 </a:t>
            </a:r>
            <a:r>
              <a:rPr kumimoji="1" lang="ja-JP" altLang="en-US" sz="14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中小企業基盤整備機構</a:t>
            </a:r>
            <a:r>
              <a:rPr kumimoji="1" lang="en-US" altLang="ja-JP" sz="1400"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 name="直線コネクタ 3">
            <a:extLst>
              <a:ext uri="{FF2B5EF4-FFF2-40B4-BE49-F238E27FC236}">
                <a16:creationId xmlns:a16="http://schemas.microsoft.com/office/drawing/2014/main" id="{68BF6981-FD51-3586-3D94-6FB9C17741FA}"/>
              </a:ext>
            </a:extLst>
          </p:cNvPr>
          <p:cNvCxnSpPr/>
          <p:nvPr/>
        </p:nvCxnSpPr>
        <p:spPr>
          <a:xfrm>
            <a:off x="142300" y="865303"/>
            <a:ext cx="7020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FE45E38E-BF35-D70E-0775-1B081A296E0F}"/>
              </a:ext>
            </a:extLst>
          </p:cNvPr>
          <p:cNvSpPr txBox="1"/>
          <p:nvPr/>
        </p:nvSpPr>
        <p:spPr>
          <a:xfrm>
            <a:off x="95324" y="5552006"/>
            <a:ext cx="4153701" cy="338554"/>
          </a:xfrm>
          <a:prstGeom prst="rect">
            <a:avLst/>
          </a:prstGeom>
          <a:noFill/>
        </p:spPr>
        <p:txBody>
          <a:bodyPr wrap="none" rtlCol="0">
            <a:spAutoFit/>
          </a:bodyPr>
          <a:lstStyle/>
          <a:p>
            <a:r>
              <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IT</a:t>
            </a:r>
            <a:r>
              <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導入補助金（複数社連携</a:t>
            </a:r>
            <a:r>
              <a:rPr kumimoji="1" lang="en-US" altLang="ja-JP"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IT</a:t>
            </a:r>
            <a:r>
              <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導入枠）</a:t>
            </a:r>
            <a:endParaRPr kumimoji="1" lang="en-US" altLang="ja-JP"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 name="直線コネクタ 5">
            <a:extLst>
              <a:ext uri="{FF2B5EF4-FFF2-40B4-BE49-F238E27FC236}">
                <a16:creationId xmlns:a16="http://schemas.microsoft.com/office/drawing/2014/main" id="{851A3E88-342C-5544-9DCB-143B572223AB}"/>
              </a:ext>
            </a:extLst>
          </p:cNvPr>
          <p:cNvCxnSpPr/>
          <p:nvPr/>
        </p:nvCxnSpPr>
        <p:spPr>
          <a:xfrm>
            <a:off x="142300" y="5890560"/>
            <a:ext cx="7020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aphicFrame>
        <p:nvGraphicFramePr>
          <p:cNvPr id="7" name="表 5">
            <a:extLst>
              <a:ext uri="{FF2B5EF4-FFF2-40B4-BE49-F238E27FC236}">
                <a16:creationId xmlns:a16="http://schemas.microsoft.com/office/drawing/2014/main" id="{0D71AB94-8740-CB86-43C2-95965FAF454A}"/>
              </a:ext>
            </a:extLst>
          </p:cNvPr>
          <p:cNvGraphicFramePr>
            <a:graphicFrameLocks noGrp="1"/>
          </p:cNvGraphicFramePr>
          <p:nvPr/>
        </p:nvGraphicFramePr>
        <p:xfrm>
          <a:off x="146304" y="1519756"/>
          <a:ext cx="3419855" cy="3414734"/>
        </p:xfrm>
        <a:graphic>
          <a:graphicData uri="http://schemas.openxmlformats.org/drawingml/2006/table">
            <a:tbl>
              <a:tblPr firstRow="1" bandRow="1">
                <a:tableStyleId>{5C22544A-7EE6-4342-B048-85BDC9FD1C3A}</a:tableStyleId>
              </a:tblPr>
              <a:tblGrid>
                <a:gridCol w="442127">
                  <a:extLst>
                    <a:ext uri="{9D8B030D-6E8A-4147-A177-3AD203B41FA5}">
                      <a16:colId xmlns:a16="http://schemas.microsoft.com/office/drawing/2014/main" val="3481999679"/>
                    </a:ext>
                  </a:extLst>
                </a:gridCol>
                <a:gridCol w="2977728">
                  <a:extLst>
                    <a:ext uri="{9D8B030D-6E8A-4147-A177-3AD203B41FA5}">
                      <a16:colId xmlns:a16="http://schemas.microsoft.com/office/drawing/2014/main" val="580958843"/>
                    </a:ext>
                  </a:extLst>
                </a:gridCol>
              </a:tblGrid>
              <a:tr h="1010084">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事業概要</a:t>
                      </a:r>
                      <a:endParaRPr kumimoji="1" lang="en-US" altLang="ja-JP" sz="1000" b="1" dirty="0">
                        <a:solidFill>
                          <a:schemeClr val="bg1"/>
                        </a:solidFill>
                        <a:latin typeface="Meiryo UI" panose="020B0604030504040204" pitchFamily="50" charset="-128"/>
                        <a:ea typeface="Meiryo UI" panose="020B0604030504040204" pitchFamily="50" charset="-128"/>
                      </a:endParaRP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a:txBody>
                    <a:bodyPr/>
                    <a:lstStyle/>
                    <a:p>
                      <a:pPr marL="0"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kumimoji="0" lang="ja-JP" altLang="en-US" sz="1100" b="0" u="none" dirty="0">
                          <a:solidFill>
                            <a:schemeClr val="tx1"/>
                          </a:solidFill>
                          <a:latin typeface="Meiryo UI" panose="020B0604030504040204" pitchFamily="50" charset="-128"/>
                          <a:ea typeface="Meiryo UI" panose="020B0604030504040204" pitchFamily="50" charset="-128"/>
                        </a:rPr>
                        <a:t>　</a:t>
                      </a:r>
                      <a:r>
                        <a:rPr kumimoji="0" lang="ja-JP" altLang="en-US" sz="1100" b="0" u="sng" dirty="0">
                          <a:solidFill>
                            <a:schemeClr val="tx1"/>
                          </a:solidFill>
                          <a:latin typeface="Meiryo UI" panose="020B0604030504040204" pitchFamily="50" charset="-128"/>
                          <a:ea typeface="Meiryo UI" panose="020B0604030504040204" pitchFamily="50" charset="-128"/>
                        </a:rPr>
                        <a:t>意欲ある地域からの問い合わせ・相談を端緒に、専門家等が現地を訪問し、ヒアリングを通じて地域ニーズの抽出や地域課題の特定を行う</a:t>
                      </a:r>
                      <a:r>
                        <a:rPr kumimoji="0" lang="ja-JP" altLang="en-US" sz="1100" b="0" u="none" dirty="0">
                          <a:solidFill>
                            <a:schemeClr val="tx1"/>
                          </a:solidFill>
                          <a:latin typeface="Meiryo UI" panose="020B0604030504040204" pitchFamily="50" charset="-128"/>
                          <a:ea typeface="Meiryo UI" panose="020B0604030504040204" pitchFamily="50" charset="-128"/>
                        </a:rPr>
                        <a:t>ことで、地域に対し、</a:t>
                      </a:r>
                      <a:r>
                        <a:rPr kumimoji="0" lang="ja-JP" altLang="en-US" sz="1100" b="0" u="sng" dirty="0">
                          <a:solidFill>
                            <a:schemeClr val="tx1"/>
                          </a:solidFill>
                          <a:latin typeface="Meiryo UI" panose="020B0604030504040204" pitchFamily="50" charset="-128"/>
                          <a:ea typeface="Meiryo UI" panose="020B0604030504040204" pitchFamily="50" charset="-128"/>
                        </a:rPr>
                        <a:t>次のアクションに向けた行動変容を促すことを目的</a:t>
                      </a:r>
                      <a:r>
                        <a:rPr kumimoji="0" lang="ja-JP" altLang="en-US" sz="1100" b="0" dirty="0">
                          <a:solidFill>
                            <a:schemeClr val="tx1"/>
                          </a:solidFill>
                          <a:latin typeface="Meiryo UI" panose="020B0604030504040204" pitchFamily="50" charset="-128"/>
                          <a:ea typeface="Meiryo UI" panose="020B0604030504040204" pitchFamily="50" charset="-128"/>
                        </a:rPr>
                        <a:t>とする。</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extLst>
                  <a:ext uri="{0D108BD9-81ED-4DB2-BD59-A6C34878D82A}">
                    <a16:rowId xmlns:a16="http://schemas.microsoft.com/office/drawing/2014/main" val="2590190495"/>
                  </a:ext>
                </a:extLst>
              </a:tr>
              <a:tr h="1452880">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支援対象</a:t>
                      </a: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a:txBody>
                    <a:bodyPr/>
                    <a:lstStyle/>
                    <a:p>
                      <a:pPr marL="0" marR="0" lvl="0" indent="0" algn="l" defTabSz="914400" rtl="0" eaLnBrk="1" fontAlgn="auto" latinLnBrk="0" hangingPunct="1">
                        <a:lnSpc>
                          <a:spcPct val="100000"/>
                        </a:lnSpc>
                        <a:spcBef>
                          <a:spcPts val="0"/>
                        </a:spcBef>
                        <a:spcAft>
                          <a:spcPts val="30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①商店街組織（任意団体含む）</a:t>
                      </a:r>
                      <a:r>
                        <a:rPr kumimoji="1" lang="en-US" altLang="ja-JP" sz="1100" b="0" baseline="30000"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30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②まちづくり会社</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163513" marR="0" lvl="0" indent="-163513" algn="l" defTabSz="914400" rtl="0" eaLnBrk="1" fontAlgn="auto" latinLnBrk="0" hangingPunct="1">
                        <a:lnSpc>
                          <a:spcPct val="100000"/>
                        </a:lnSpc>
                        <a:spcBef>
                          <a:spcPts val="0"/>
                        </a:spcBef>
                        <a:spcAft>
                          <a:spcPts val="60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③中心市街地活性化を検討する商工会議所・</a:t>
                      </a:r>
                      <a:br>
                        <a:rPr kumimoji="1" lang="en-US" altLang="ja-JP" sz="1100" b="0" dirty="0">
                          <a:solidFill>
                            <a:schemeClr val="tx1"/>
                          </a:solidFill>
                          <a:latin typeface="Meiryo UI" panose="020B0604030504040204" pitchFamily="50" charset="-128"/>
                          <a:ea typeface="Meiryo UI" panose="020B0604030504040204" pitchFamily="50" charset="-128"/>
                        </a:rPr>
                      </a:br>
                      <a:r>
                        <a:rPr kumimoji="1" lang="ja-JP" altLang="en-US" sz="1100" b="0" dirty="0">
                          <a:solidFill>
                            <a:schemeClr val="tx1"/>
                          </a:solidFill>
                          <a:latin typeface="Meiryo UI" panose="020B0604030504040204" pitchFamily="50" charset="-128"/>
                          <a:ea typeface="Meiryo UI" panose="020B0604030504040204" pitchFamily="50" charset="-128"/>
                        </a:rPr>
                        <a:t>商工会・まちづくり会社等の組織 等</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127000" marR="0" lvl="0" indent="-127000" algn="l" defTabSz="914400" rtl="0" eaLnBrk="1" fontAlgn="auto" latinLnBrk="0" hangingPunct="1">
                        <a:lnSpc>
                          <a:spcPct val="100000"/>
                        </a:lnSpc>
                        <a:spcBef>
                          <a:spcPts val="0"/>
                        </a:spcBef>
                        <a:spcAft>
                          <a:spcPts val="300"/>
                        </a:spcAft>
                        <a:buClrTx/>
                        <a:buSzTx/>
                        <a:buFontTx/>
                        <a:buNone/>
                        <a:tabLst/>
                        <a:defRPr/>
                      </a:pP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商工会議所・商工会が当該地域のまちづくりや商業活性化等の担い手となっている場合は、商店街組織と見做す。</a:t>
                      </a: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extLst>
                  <a:ext uri="{0D108BD9-81ED-4DB2-BD59-A6C34878D82A}">
                    <a16:rowId xmlns:a16="http://schemas.microsoft.com/office/drawing/2014/main" val="2598322571"/>
                  </a:ext>
                </a:extLst>
              </a:tr>
              <a:tr h="457200">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訪問回数</a:t>
                      </a: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a:txBody>
                    <a:bodyPr/>
                    <a:lstStyle/>
                    <a:p>
                      <a:pPr marL="0" indent="0" algn="l">
                        <a:buFont typeface="Wingdings" panose="05000000000000000000" pitchFamily="2" charset="2"/>
                        <a:buNone/>
                      </a:pPr>
                      <a:r>
                        <a:rPr kumimoji="1" lang="ja-JP" altLang="en-US" sz="1100" u="sng" dirty="0">
                          <a:latin typeface="Meiryo UI" panose="020B0604030504040204" pitchFamily="50" charset="-128"/>
                          <a:ea typeface="Meiryo UI" panose="020B0604030504040204" pitchFamily="50" charset="-128"/>
                        </a:rPr>
                        <a:t>同一専門家が最大３人日／地域まで訪問可能</a:t>
                      </a:r>
                      <a:endParaRPr kumimoji="1" lang="en-US" altLang="ja-JP" sz="1100" u="none" dirty="0">
                        <a:latin typeface="Meiryo UI" panose="020B0604030504040204" pitchFamily="50" charset="-128"/>
                        <a:ea typeface="Meiryo UI" panose="020B0604030504040204" pitchFamily="50" charset="-128"/>
                      </a:endParaRPr>
                    </a:p>
                    <a:p>
                      <a:pPr marL="0" indent="0" algn="l">
                        <a:buFont typeface="Wingdings" panose="05000000000000000000" pitchFamily="2" charset="2"/>
                        <a:buNone/>
                      </a:pPr>
                      <a:r>
                        <a:rPr kumimoji="1" lang="ja-JP" altLang="en-US" sz="1100" u="none" dirty="0">
                          <a:latin typeface="Meiryo UI" panose="020B0604030504040204" pitchFamily="50" charset="-128"/>
                          <a:ea typeface="Meiryo UI" panose="020B0604030504040204" pitchFamily="50" charset="-128"/>
                        </a:rPr>
                        <a:t>　（半日なら最大６回）</a:t>
                      </a:r>
                      <a:endParaRPr kumimoji="1" lang="en-US" altLang="ja-JP" sz="1100" u="none" dirty="0">
                        <a:latin typeface="Meiryo UI" panose="020B0604030504040204" pitchFamily="50" charset="-128"/>
                        <a:ea typeface="Meiryo UI" panose="020B0604030504040204" pitchFamily="50" charset="-128"/>
                      </a:endParaRP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4325703"/>
                  </a:ext>
                </a:extLst>
              </a:tr>
              <a:tr h="494570">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受付</a:t>
                      </a:r>
                      <a:endParaRPr kumimoji="1" lang="en-US" altLang="ja-JP" sz="1000" b="1" dirty="0">
                        <a:solidFill>
                          <a:schemeClr val="bg1"/>
                        </a:solidFill>
                        <a:latin typeface="Meiryo UI" panose="020B0604030504040204" pitchFamily="50" charset="-128"/>
                        <a:ea typeface="Meiryo UI" panose="020B0604030504040204" pitchFamily="50" charset="-128"/>
                      </a:endParaRPr>
                    </a:p>
                    <a:p>
                      <a:pPr algn="ctr"/>
                      <a:r>
                        <a:rPr kumimoji="1" lang="ja-JP" altLang="en-US" sz="1000" b="1" dirty="0">
                          <a:solidFill>
                            <a:schemeClr val="bg1"/>
                          </a:solidFill>
                          <a:latin typeface="Meiryo UI" panose="020B0604030504040204" pitchFamily="50" charset="-128"/>
                          <a:ea typeface="Meiryo UI" panose="020B0604030504040204" pitchFamily="50" charset="-128"/>
                        </a:rPr>
                        <a:t>期間</a:t>
                      </a: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a:txBody>
                    <a:bodyPr/>
                    <a:lstStyle/>
                    <a:p>
                      <a:pPr marL="0" indent="0" algn="l">
                        <a:buFont typeface="Wingdings" panose="05000000000000000000" pitchFamily="2" charset="2"/>
                        <a:buNone/>
                      </a:pPr>
                      <a:r>
                        <a:rPr kumimoji="1" lang="ja-JP" altLang="en-US" sz="1100" u="none" dirty="0">
                          <a:latin typeface="Meiryo UI" panose="020B0604030504040204" pitchFamily="50" charset="-128"/>
                          <a:ea typeface="Meiryo UI" panose="020B0604030504040204" pitchFamily="50" charset="-128"/>
                        </a:rPr>
                        <a:t>令和</a:t>
                      </a:r>
                      <a:r>
                        <a:rPr kumimoji="1" lang="en-US" altLang="ja-JP" sz="1100" u="none" dirty="0">
                          <a:latin typeface="Meiryo UI" panose="020B0604030504040204" pitchFamily="50" charset="-128"/>
                          <a:ea typeface="Meiryo UI" panose="020B0604030504040204" pitchFamily="50" charset="-128"/>
                        </a:rPr>
                        <a:t>6</a:t>
                      </a:r>
                      <a:r>
                        <a:rPr kumimoji="1" lang="ja-JP" altLang="en-US" sz="1100" u="none" dirty="0">
                          <a:latin typeface="Meiryo UI" panose="020B0604030504040204" pitchFamily="50" charset="-128"/>
                          <a:ea typeface="Meiryo UI" panose="020B0604030504040204" pitchFamily="50" charset="-128"/>
                        </a:rPr>
                        <a:t>年</a:t>
                      </a:r>
                      <a:r>
                        <a:rPr kumimoji="1" lang="en-US" altLang="ja-JP" sz="1100" u="none" dirty="0">
                          <a:latin typeface="Meiryo UI" panose="020B0604030504040204" pitchFamily="50" charset="-128"/>
                          <a:ea typeface="Meiryo UI" panose="020B0604030504040204" pitchFamily="50" charset="-128"/>
                        </a:rPr>
                        <a:t>4</a:t>
                      </a:r>
                      <a:r>
                        <a:rPr kumimoji="1" lang="ja-JP" altLang="en-US" sz="1100" u="none" dirty="0">
                          <a:latin typeface="Meiryo UI" panose="020B0604030504040204" pitchFamily="50" charset="-128"/>
                          <a:ea typeface="Meiryo UI" panose="020B0604030504040204" pitchFamily="50" charset="-128"/>
                        </a:rPr>
                        <a:t>月</a:t>
                      </a:r>
                      <a:r>
                        <a:rPr kumimoji="1" lang="en-US" altLang="ja-JP" sz="1100" u="none" dirty="0">
                          <a:latin typeface="Meiryo UI" panose="020B0604030504040204" pitchFamily="50" charset="-128"/>
                          <a:ea typeface="Meiryo UI" panose="020B0604030504040204" pitchFamily="50" charset="-128"/>
                        </a:rPr>
                        <a:t>1</a:t>
                      </a:r>
                      <a:r>
                        <a:rPr kumimoji="1" lang="ja-JP" altLang="en-US" sz="1100" u="none" dirty="0">
                          <a:latin typeface="Meiryo UI" panose="020B0604030504040204" pitchFamily="50" charset="-128"/>
                          <a:ea typeface="Meiryo UI" panose="020B0604030504040204" pitchFamily="50" charset="-128"/>
                        </a:rPr>
                        <a:t>日～令和</a:t>
                      </a:r>
                      <a:r>
                        <a:rPr kumimoji="1" lang="en-US" altLang="ja-JP" sz="1100" u="none" dirty="0">
                          <a:latin typeface="Meiryo UI" panose="020B0604030504040204" pitchFamily="50" charset="-128"/>
                          <a:ea typeface="Meiryo UI" panose="020B0604030504040204" pitchFamily="50" charset="-128"/>
                        </a:rPr>
                        <a:t>7</a:t>
                      </a:r>
                      <a:r>
                        <a:rPr kumimoji="1" lang="ja-JP" altLang="en-US" sz="1100" u="none" dirty="0">
                          <a:latin typeface="Meiryo UI" panose="020B0604030504040204" pitchFamily="50" charset="-128"/>
                          <a:ea typeface="Meiryo UI" panose="020B0604030504040204" pitchFamily="50" charset="-128"/>
                        </a:rPr>
                        <a:t>年</a:t>
                      </a:r>
                      <a:r>
                        <a:rPr kumimoji="1" lang="en-US" altLang="ja-JP" sz="1100" u="none" dirty="0">
                          <a:latin typeface="Meiryo UI" panose="020B0604030504040204" pitchFamily="50" charset="-128"/>
                          <a:ea typeface="Meiryo UI" panose="020B0604030504040204" pitchFamily="50" charset="-128"/>
                        </a:rPr>
                        <a:t>2</a:t>
                      </a:r>
                      <a:r>
                        <a:rPr kumimoji="1" lang="ja-JP" altLang="en-US" sz="1100" u="none" dirty="0">
                          <a:latin typeface="Meiryo UI" panose="020B0604030504040204" pitchFamily="50" charset="-128"/>
                          <a:ea typeface="Meiryo UI" panose="020B0604030504040204" pitchFamily="50" charset="-128"/>
                        </a:rPr>
                        <a:t>月末日</a:t>
                      </a:r>
                      <a:endParaRPr kumimoji="1" lang="en-US" altLang="ja-JP" sz="1100" u="none" dirty="0">
                        <a:latin typeface="Meiryo UI" panose="020B0604030504040204" pitchFamily="50" charset="-128"/>
                        <a:ea typeface="Meiryo UI" panose="020B0604030504040204" pitchFamily="50" charset="-128"/>
                      </a:endParaRPr>
                    </a:p>
                    <a:p>
                      <a:pPr marL="0" indent="0" algn="l">
                        <a:buFont typeface="Wingdings" panose="05000000000000000000" pitchFamily="2" charset="2"/>
                        <a:buNone/>
                      </a:pPr>
                      <a:r>
                        <a:rPr kumimoji="1" lang="ja-JP" altLang="en-US" sz="1100" u="none" dirty="0">
                          <a:latin typeface="Meiryo UI" panose="020B0604030504040204" pitchFamily="50" charset="-128"/>
                          <a:ea typeface="Meiryo UI" panose="020B0604030504040204" pitchFamily="50" charset="-128"/>
                        </a:rPr>
                        <a:t>（</a:t>
                      </a:r>
                      <a:r>
                        <a:rPr kumimoji="1" lang="en-US" altLang="ja-JP" sz="1100" u="none" dirty="0">
                          <a:latin typeface="Meiryo UI" panose="020B0604030504040204" pitchFamily="50" charset="-128"/>
                          <a:ea typeface="Meiryo UI" panose="020B0604030504040204" pitchFamily="50" charset="-128"/>
                        </a:rPr>
                        <a:t>※</a:t>
                      </a:r>
                      <a:r>
                        <a:rPr kumimoji="1" lang="ja-JP" altLang="en-US" sz="1100" u="none" dirty="0">
                          <a:latin typeface="Meiryo UI" panose="020B0604030504040204" pitchFamily="50" charset="-128"/>
                          <a:ea typeface="Meiryo UI" panose="020B0604030504040204" pitchFamily="50" charset="-128"/>
                        </a:rPr>
                        <a:t>支援期間は、令和</a:t>
                      </a:r>
                      <a:r>
                        <a:rPr kumimoji="1" lang="en-US" altLang="ja-JP" sz="1100" u="none" dirty="0">
                          <a:latin typeface="Meiryo UI" panose="020B0604030504040204" pitchFamily="50" charset="-128"/>
                          <a:ea typeface="Meiryo UI" panose="020B0604030504040204" pitchFamily="50" charset="-128"/>
                        </a:rPr>
                        <a:t>7</a:t>
                      </a:r>
                      <a:r>
                        <a:rPr kumimoji="1" lang="ja-JP" altLang="en-US" sz="1100" u="none" dirty="0">
                          <a:latin typeface="Meiryo UI" panose="020B0604030504040204" pitchFamily="50" charset="-128"/>
                          <a:ea typeface="Meiryo UI" panose="020B0604030504040204" pitchFamily="50" charset="-128"/>
                        </a:rPr>
                        <a:t>年</a:t>
                      </a:r>
                      <a:r>
                        <a:rPr kumimoji="1" lang="en-US" altLang="ja-JP" sz="1100" u="none" dirty="0">
                          <a:latin typeface="Meiryo UI" panose="020B0604030504040204" pitchFamily="50" charset="-128"/>
                          <a:ea typeface="Meiryo UI" panose="020B0604030504040204" pitchFamily="50" charset="-128"/>
                        </a:rPr>
                        <a:t>3</a:t>
                      </a:r>
                      <a:r>
                        <a:rPr kumimoji="1" lang="ja-JP" altLang="en-US" sz="1100" u="none" dirty="0">
                          <a:latin typeface="Meiryo UI" panose="020B0604030504040204" pitchFamily="50" charset="-128"/>
                          <a:ea typeface="Meiryo UI" panose="020B0604030504040204" pitchFamily="50" charset="-128"/>
                        </a:rPr>
                        <a:t>月</a:t>
                      </a:r>
                      <a:r>
                        <a:rPr kumimoji="1" lang="en-US" altLang="ja-JP" sz="1100" u="none" dirty="0">
                          <a:latin typeface="Meiryo UI" panose="020B0604030504040204" pitchFamily="50" charset="-128"/>
                          <a:ea typeface="Meiryo UI" panose="020B0604030504040204" pitchFamily="50" charset="-128"/>
                        </a:rPr>
                        <a:t>14</a:t>
                      </a:r>
                      <a:r>
                        <a:rPr kumimoji="1" lang="ja-JP" altLang="en-US" sz="1100" u="none" dirty="0">
                          <a:latin typeface="Meiryo UI" panose="020B0604030504040204" pitchFamily="50" charset="-128"/>
                          <a:ea typeface="Meiryo UI" panose="020B0604030504040204" pitchFamily="50" charset="-128"/>
                        </a:rPr>
                        <a:t>日まで）</a:t>
                      </a:r>
                      <a:endParaRPr kumimoji="1" lang="en-US" altLang="ja-JP" sz="1100" u="none" dirty="0">
                        <a:latin typeface="Meiryo UI" panose="020B0604030504040204" pitchFamily="50" charset="-128"/>
                        <a:ea typeface="Meiryo UI" panose="020B0604030504040204" pitchFamily="50" charset="-128"/>
                      </a:endParaRP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82060704"/>
                  </a:ext>
                </a:extLst>
              </a:tr>
            </a:tbl>
          </a:graphicData>
        </a:graphic>
      </p:graphicFrame>
      <p:graphicFrame>
        <p:nvGraphicFramePr>
          <p:cNvPr id="8" name="表 7">
            <a:extLst>
              <a:ext uri="{FF2B5EF4-FFF2-40B4-BE49-F238E27FC236}">
                <a16:creationId xmlns:a16="http://schemas.microsoft.com/office/drawing/2014/main" id="{3F94396C-8613-CF03-BEA5-85D4F5857CCC}"/>
              </a:ext>
            </a:extLst>
          </p:cNvPr>
          <p:cNvGraphicFramePr>
            <a:graphicFrameLocks noGrp="1"/>
          </p:cNvGraphicFramePr>
          <p:nvPr/>
        </p:nvGraphicFramePr>
        <p:xfrm>
          <a:off x="3779836" y="1502185"/>
          <a:ext cx="3638375" cy="2974279"/>
        </p:xfrm>
        <a:graphic>
          <a:graphicData uri="http://schemas.openxmlformats.org/drawingml/2006/table">
            <a:tbl>
              <a:tblPr firstRow="1" bandRow="1">
                <a:tableStyleId>{5C22544A-7EE6-4342-B048-85BDC9FD1C3A}</a:tableStyleId>
              </a:tblPr>
              <a:tblGrid>
                <a:gridCol w="453427">
                  <a:extLst>
                    <a:ext uri="{9D8B030D-6E8A-4147-A177-3AD203B41FA5}">
                      <a16:colId xmlns:a16="http://schemas.microsoft.com/office/drawing/2014/main" val="3481999679"/>
                    </a:ext>
                  </a:extLst>
                </a:gridCol>
                <a:gridCol w="3184948">
                  <a:extLst>
                    <a:ext uri="{9D8B030D-6E8A-4147-A177-3AD203B41FA5}">
                      <a16:colId xmlns:a16="http://schemas.microsoft.com/office/drawing/2014/main" val="3086027554"/>
                    </a:ext>
                  </a:extLst>
                </a:gridCol>
              </a:tblGrid>
              <a:tr h="1047975">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事業</a:t>
                      </a:r>
                      <a:endParaRPr kumimoji="1" lang="en-US" altLang="ja-JP" sz="1000" b="1" dirty="0">
                        <a:solidFill>
                          <a:schemeClr val="bg1"/>
                        </a:solidFill>
                        <a:latin typeface="Meiryo UI" panose="020B0604030504040204" pitchFamily="50" charset="-128"/>
                        <a:ea typeface="Meiryo UI" panose="020B0604030504040204" pitchFamily="50" charset="-128"/>
                      </a:endParaRPr>
                    </a:p>
                    <a:p>
                      <a:pPr algn="ctr"/>
                      <a:r>
                        <a:rPr kumimoji="1" lang="ja-JP" altLang="en-US" sz="1000" b="1" dirty="0">
                          <a:solidFill>
                            <a:schemeClr val="bg1"/>
                          </a:solidFill>
                          <a:latin typeface="Meiryo UI" panose="020B0604030504040204" pitchFamily="50" charset="-128"/>
                          <a:ea typeface="Meiryo UI" panose="020B0604030504040204" pitchFamily="50" charset="-128"/>
                        </a:rPr>
                        <a:t>概要</a:t>
                      </a:r>
                      <a:endParaRPr kumimoji="1" lang="en-US" altLang="ja-JP" sz="1000" b="1" dirty="0">
                        <a:solidFill>
                          <a:schemeClr val="bg1"/>
                        </a:solidFill>
                        <a:latin typeface="Meiryo UI" panose="020B0604030504040204" pitchFamily="50" charset="-128"/>
                        <a:ea typeface="Meiryo UI" panose="020B0604030504040204" pitchFamily="50" charset="-128"/>
                      </a:endParaRP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a:txBody>
                    <a:bodyPr/>
                    <a:lstStyle/>
                    <a:p>
                      <a:pPr marL="0" indent="0">
                        <a:spcBef>
                          <a:spcPts val="0"/>
                        </a:spcBef>
                        <a:spcAft>
                          <a:spcPts val="200"/>
                        </a:spcAft>
                        <a:buFont typeface="Wingdings" panose="05000000000000000000" pitchFamily="2" charset="2"/>
                        <a:buNone/>
                      </a:pPr>
                      <a:r>
                        <a:rPr kumimoji="0" lang="ja-JP" altLang="en-US" sz="1100" b="0" u="none" dirty="0">
                          <a:solidFill>
                            <a:schemeClr val="tx1"/>
                          </a:solidFill>
                          <a:latin typeface="Meiryo UI" panose="020B0604030504040204" pitchFamily="50" charset="-128"/>
                          <a:ea typeface="Meiryo UI" panose="020B0604030504040204" pitchFamily="50" charset="-128"/>
                        </a:rPr>
                        <a:t>　</a:t>
                      </a:r>
                      <a:r>
                        <a:rPr kumimoji="0" lang="ja-JP" altLang="en-US" sz="1100" b="0" u="sng" dirty="0">
                          <a:solidFill>
                            <a:schemeClr val="tx1"/>
                          </a:solidFill>
                          <a:latin typeface="Meiryo UI" panose="020B0604030504040204" pitchFamily="50" charset="-128"/>
                          <a:ea typeface="Meiryo UI" panose="020B0604030504040204" pitchFamily="50" charset="-128"/>
                        </a:rPr>
                        <a:t>意欲ある地域に対し、</a:t>
                      </a:r>
                      <a:r>
                        <a:rPr kumimoji="1" lang="ja-JP" altLang="en-US" sz="1100" b="0" u="sng" dirty="0">
                          <a:solidFill>
                            <a:schemeClr val="tx1"/>
                          </a:solidFill>
                          <a:latin typeface="Meiryo UI" panose="020B0604030504040204" pitchFamily="50" charset="-128"/>
                          <a:ea typeface="Meiryo UI" panose="020B0604030504040204" pitchFamily="50" charset="-128"/>
                        </a:rPr>
                        <a:t>複数の専門家で構成する</a:t>
                      </a:r>
                      <a:br>
                        <a:rPr kumimoji="1" lang="en-US" altLang="ja-JP" sz="1100" b="0" u="sng" dirty="0">
                          <a:solidFill>
                            <a:schemeClr val="tx1"/>
                          </a:solidFill>
                          <a:latin typeface="Meiryo UI" panose="020B0604030504040204" pitchFamily="50" charset="-128"/>
                          <a:ea typeface="Meiryo UI" panose="020B0604030504040204" pitchFamily="50" charset="-128"/>
                        </a:rPr>
                      </a:br>
                      <a:r>
                        <a:rPr kumimoji="1" lang="ja-JP" altLang="en-US" sz="1100" b="0" u="sng" dirty="0">
                          <a:solidFill>
                            <a:schemeClr val="tx1"/>
                          </a:solidFill>
                          <a:latin typeface="Meiryo UI" panose="020B0604030504040204" pitchFamily="50" charset="-128"/>
                          <a:ea typeface="Meiryo UI" panose="020B0604030504040204" pitchFamily="50" charset="-128"/>
                        </a:rPr>
                        <a:t>プロジェクトチームを派遣し、伴走支援を通じて地域に</a:t>
                      </a:r>
                      <a:br>
                        <a:rPr kumimoji="1" lang="en-US" altLang="ja-JP" sz="1100" b="0" u="sng" dirty="0">
                          <a:solidFill>
                            <a:schemeClr val="tx1"/>
                          </a:solidFill>
                          <a:latin typeface="Meiryo UI" panose="020B0604030504040204" pitchFamily="50" charset="-128"/>
                          <a:ea typeface="Meiryo UI" panose="020B0604030504040204" pitchFamily="50" charset="-128"/>
                        </a:rPr>
                      </a:br>
                      <a:r>
                        <a:rPr kumimoji="1" lang="ja-JP" altLang="en-US" sz="1100" b="0" u="sng" dirty="0">
                          <a:solidFill>
                            <a:schemeClr val="tx1"/>
                          </a:solidFill>
                          <a:latin typeface="Meiryo UI" panose="020B0604030504040204" pitchFamily="50" charset="-128"/>
                          <a:ea typeface="Meiryo UI" panose="020B0604030504040204" pitchFamily="50" charset="-128"/>
                        </a:rPr>
                        <a:t>おける事業推進体制の強化</a:t>
                      </a:r>
                      <a:r>
                        <a:rPr kumimoji="1" lang="en-US" altLang="ja-JP" sz="1100" b="0" u="sng" baseline="30000" dirty="0">
                          <a:solidFill>
                            <a:schemeClr val="tx1"/>
                          </a:solidFill>
                          <a:latin typeface="Meiryo UI" panose="020B0604030504040204" pitchFamily="50" charset="-128"/>
                          <a:ea typeface="Meiryo UI" panose="020B0604030504040204" pitchFamily="50" charset="-128"/>
                        </a:rPr>
                        <a:t>※</a:t>
                      </a:r>
                      <a:r>
                        <a:rPr kumimoji="1" lang="ja-JP" altLang="en-US" sz="1100" b="0" u="sng" dirty="0">
                          <a:solidFill>
                            <a:schemeClr val="tx1"/>
                          </a:solidFill>
                          <a:latin typeface="Meiryo UI" panose="020B0604030504040204" pitchFamily="50" charset="-128"/>
                          <a:ea typeface="Meiryo UI" panose="020B0604030504040204" pitchFamily="50" charset="-128"/>
                        </a:rPr>
                        <a:t>を図ることを目的</a:t>
                      </a:r>
                      <a:r>
                        <a:rPr kumimoji="1" lang="ja-JP" altLang="en-US" sz="1100" b="0" dirty="0">
                          <a:solidFill>
                            <a:schemeClr val="tx1"/>
                          </a:solidFill>
                          <a:latin typeface="Meiryo UI" panose="020B0604030504040204" pitchFamily="50" charset="-128"/>
                          <a:ea typeface="Meiryo UI" panose="020B0604030504040204" pitchFamily="50" charset="-128"/>
                        </a:rPr>
                        <a:t>とする</a:t>
                      </a:r>
                      <a:r>
                        <a:rPr kumimoji="0" lang="ja-JP" altLang="en-US" sz="1100" b="0" dirty="0">
                          <a:solidFill>
                            <a:schemeClr val="tx1"/>
                          </a:solidFill>
                          <a:latin typeface="Meiryo UI" panose="020B0604030504040204" pitchFamily="50" charset="-128"/>
                          <a:ea typeface="Meiryo UI" panose="020B0604030504040204" pitchFamily="50" charset="-128"/>
                        </a:rPr>
                        <a:t>。</a:t>
                      </a:r>
                      <a:endParaRPr kumimoji="0" lang="en-US" altLang="ja-JP" sz="1100" b="0" dirty="0">
                        <a:solidFill>
                          <a:schemeClr val="tx1"/>
                        </a:solidFill>
                        <a:latin typeface="Meiryo UI" panose="020B0604030504040204" pitchFamily="50" charset="-128"/>
                        <a:ea typeface="Meiryo UI" panose="020B0604030504040204" pitchFamily="50" charset="-128"/>
                        <a:cs typeface="+mn-cs"/>
                      </a:endParaRPr>
                    </a:p>
                    <a:p>
                      <a:pPr marL="0" indent="0">
                        <a:spcBef>
                          <a:spcPts val="0"/>
                        </a:spcBef>
                        <a:spcAft>
                          <a:spcPts val="200"/>
                        </a:spcAft>
                        <a:buFont typeface="Wingdings" panose="05000000000000000000" pitchFamily="2" charset="2"/>
                        <a:buNone/>
                      </a:pPr>
                      <a:r>
                        <a:rPr lang="en-US" altLang="ja-JP" sz="11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11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事業実施組織の組成、事業収益力の強化、</a:t>
                      </a:r>
                      <a:br>
                        <a:rPr lang="en-US" altLang="ja-JP" sz="11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br>
                      <a:r>
                        <a:rPr lang="ja-JP" altLang="en-US" sz="1100" b="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　地域関係者の連携強化など</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extLst>
                  <a:ext uri="{0D108BD9-81ED-4DB2-BD59-A6C34878D82A}">
                    <a16:rowId xmlns:a16="http://schemas.microsoft.com/office/drawing/2014/main" val="3172295962"/>
                  </a:ext>
                </a:extLst>
              </a:tr>
              <a:tr h="1452880">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支援</a:t>
                      </a:r>
                      <a:endParaRPr kumimoji="1" lang="en-US" altLang="ja-JP" sz="1000" b="1" dirty="0">
                        <a:solidFill>
                          <a:schemeClr val="bg1"/>
                        </a:solidFill>
                        <a:latin typeface="Meiryo UI" panose="020B0604030504040204" pitchFamily="50" charset="-128"/>
                        <a:ea typeface="Meiryo UI" panose="020B0604030504040204" pitchFamily="50" charset="-128"/>
                      </a:endParaRPr>
                    </a:p>
                    <a:p>
                      <a:pPr algn="ctr"/>
                      <a:r>
                        <a:rPr kumimoji="1" lang="ja-JP" altLang="en-US" sz="1000" b="1" dirty="0">
                          <a:solidFill>
                            <a:schemeClr val="bg1"/>
                          </a:solidFill>
                          <a:latin typeface="Meiryo UI" panose="020B0604030504040204" pitchFamily="50" charset="-128"/>
                          <a:ea typeface="Meiryo UI" panose="020B0604030504040204" pitchFamily="50" charset="-128"/>
                        </a:rPr>
                        <a:t>対象</a:t>
                      </a: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a:txBody>
                    <a:bodyPr/>
                    <a:lstStyle/>
                    <a:p>
                      <a:pPr marL="177800" indent="-177800">
                        <a:spcAft>
                          <a:spcPts val="300"/>
                        </a:spcAft>
                      </a:pPr>
                      <a:r>
                        <a:rPr kumimoji="1" lang="ja-JP" altLang="en-US" sz="1100" b="0" dirty="0">
                          <a:solidFill>
                            <a:schemeClr val="tx1"/>
                          </a:solidFill>
                          <a:latin typeface="Meiryo UI" panose="020B0604030504040204" pitchFamily="50" charset="-128"/>
                          <a:ea typeface="Meiryo UI" panose="020B0604030504040204" pitchFamily="50" charset="-128"/>
                        </a:rPr>
                        <a:t>①新たに中心市街地の活性化を検討する商工会議所・商工会・まちづくり会社等の組織</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spcAft>
                          <a:spcPts val="300"/>
                        </a:spcAft>
                      </a:pPr>
                      <a:r>
                        <a:rPr kumimoji="1" lang="ja-JP" altLang="en-US" sz="1100" b="0" dirty="0">
                          <a:solidFill>
                            <a:schemeClr val="tx1"/>
                          </a:solidFill>
                          <a:latin typeface="Meiryo UI" panose="020B0604030504040204" pitchFamily="50" charset="-128"/>
                          <a:ea typeface="Meiryo UI" panose="020B0604030504040204" pitchFamily="50" charset="-128"/>
                        </a:rPr>
                        <a:t>②商店街組織（任意団体含む）、まちづくり会社等</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spcAft>
                          <a:spcPts val="300"/>
                        </a:spcAft>
                      </a:pP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②については、</a:t>
                      </a:r>
                      <a:r>
                        <a:rPr kumimoji="1" lang="ja-JP" altLang="en-US" sz="1100" b="0" i="0" dirty="0">
                          <a:solidFill>
                            <a:schemeClr val="tx1"/>
                          </a:solidFill>
                          <a:latin typeface="Meiryo UI" panose="020B0604030504040204" pitchFamily="50" charset="-128"/>
                          <a:ea typeface="Meiryo UI" panose="020B0604030504040204" pitchFamily="50" charset="-128"/>
                        </a:rPr>
                        <a:t>自治体が策定するまちづくり計画や商店街活性化計画等に位置付けられているエリア又は、申請時に自治体による支援計画書（仮称）が付されているエリアに限る。</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extLst>
                  <a:ext uri="{0D108BD9-81ED-4DB2-BD59-A6C34878D82A}">
                    <a16:rowId xmlns:a16="http://schemas.microsoft.com/office/drawing/2014/main" val="2598322571"/>
                  </a:ext>
                </a:extLst>
              </a:tr>
              <a:tr h="473424">
                <a:tc>
                  <a:txBody>
                    <a:bodyPr/>
                    <a:lstStyle/>
                    <a:p>
                      <a:pPr algn="ctr"/>
                      <a:r>
                        <a:rPr kumimoji="1" lang="ja-JP" altLang="en-US" sz="1000" b="1" dirty="0">
                          <a:solidFill>
                            <a:schemeClr val="bg1"/>
                          </a:solidFill>
                          <a:latin typeface="Meiryo UI" panose="020B0604030504040204" pitchFamily="50" charset="-128"/>
                          <a:ea typeface="Meiryo UI" panose="020B0604030504040204" pitchFamily="50" charset="-128"/>
                        </a:rPr>
                        <a:t>支援</a:t>
                      </a:r>
                      <a:endParaRPr kumimoji="1" lang="en-US" altLang="ja-JP" sz="1000" b="1" dirty="0">
                        <a:solidFill>
                          <a:schemeClr val="bg1"/>
                        </a:solidFill>
                        <a:latin typeface="Meiryo UI" panose="020B0604030504040204" pitchFamily="50" charset="-128"/>
                        <a:ea typeface="Meiryo UI" panose="020B0604030504040204" pitchFamily="50" charset="-128"/>
                      </a:endParaRPr>
                    </a:p>
                    <a:p>
                      <a:pPr algn="ctr"/>
                      <a:r>
                        <a:rPr kumimoji="1" lang="ja-JP" altLang="en-US" sz="1000" b="1" dirty="0">
                          <a:solidFill>
                            <a:schemeClr val="bg1"/>
                          </a:solidFill>
                          <a:latin typeface="Meiryo UI" panose="020B0604030504040204" pitchFamily="50" charset="-128"/>
                          <a:ea typeface="Meiryo UI" panose="020B0604030504040204" pitchFamily="50" charset="-128"/>
                        </a:rPr>
                        <a:t>期間</a:t>
                      </a: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a:txBody>
                    <a:bodyPr/>
                    <a:lstStyle/>
                    <a:p>
                      <a:pPr marL="0" indent="0">
                        <a:spcAft>
                          <a:spcPts val="0"/>
                        </a:spcAft>
                        <a:buFont typeface="Wingdings" panose="05000000000000000000" pitchFamily="2" charset="2"/>
                        <a:buNone/>
                      </a:pPr>
                      <a:r>
                        <a:rPr kumimoji="1" lang="ja-JP" altLang="en-US" sz="1100" u="sng" dirty="0">
                          <a:latin typeface="Meiryo UI" panose="020B0604030504040204" pitchFamily="50" charset="-128"/>
                          <a:ea typeface="Meiryo UI" panose="020B0604030504040204" pitchFamily="50" charset="-128"/>
                        </a:rPr>
                        <a:t>事業内容に応じて、最大３年間、継続支援可能</a:t>
                      </a:r>
                      <a:endParaRPr kumimoji="1" lang="en-US" altLang="ja-JP" sz="1100" u="sng" dirty="0">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年度の公募は終了しています。</a:t>
                      </a:r>
                    </a:p>
                  </a:txBody>
                  <a:tcPr marL="69782" marR="69782" marT="34891" marB="348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4325703"/>
                  </a:ext>
                </a:extLst>
              </a:tr>
            </a:tbl>
          </a:graphicData>
        </a:graphic>
      </p:graphicFrame>
      <p:sp>
        <p:nvSpPr>
          <p:cNvPr id="9" name="正方形/長方形 8">
            <a:extLst>
              <a:ext uri="{FF2B5EF4-FFF2-40B4-BE49-F238E27FC236}">
                <a16:creationId xmlns:a16="http://schemas.microsoft.com/office/drawing/2014/main" id="{3EAF8792-9330-0EDA-B441-D9B3066ED03C}"/>
              </a:ext>
            </a:extLst>
          </p:cNvPr>
          <p:cNvSpPr/>
          <p:nvPr/>
        </p:nvSpPr>
        <p:spPr bwMode="auto">
          <a:xfrm>
            <a:off x="897243" y="957069"/>
            <a:ext cx="1865449" cy="303999"/>
          </a:xfrm>
          <a:prstGeom prst="rect">
            <a:avLst/>
          </a:prstGeom>
          <a:solidFill>
            <a:schemeClr val="tx2"/>
          </a:solidFill>
          <a:ln w="9525">
            <a:noFill/>
            <a:miter lim="800000"/>
            <a:headEnd/>
            <a:tailEnd/>
          </a:ln>
          <a:effectLst/>
        </p:spPr>
        <p:txBody>
          <a:bodyPr wrap="none" rtlCol="0" anchor="ctr"/>
          <a:lstStyle/>
          <a:p>
            <a:pPr algn="ctr"/>
            <a:r>
              <a:rPr lang="ja-JP" altLang="en-US" sz="1221" b="1">
                <a:solidFill>
                  <a:schemeClr val="bg1"/>
                </a:solidFill>
                <a:latin typeface="Meiryo UI" panose="020B0604030504040204" pitchFamily="50" charset="-128"/>
                <a:ea typeface="Meiryo UI" panose="020B0604030504040204" pitchFamily="50" charset="-128"/>
              </a:rPr>
              <a:t>巡回型支援</a:t>
            </a:r>
          </a:p>
        </p:txBody>
      </p:sp>
      <p:sp>
        <p:nvSpPr>
          <p:cNvPr id="10" name="正方形/長方形 9">
            <a:extLst>
              <a:ext uri="{FF2B5EF4-FFF2-40B4-BE49-F238E27FC236}">
                <a16:creationId xmlns:a16="http://schemas.microsoft.com/office/drawing/2014/main" id="{9571AA97-9644-4573-15F6-4A1270605E48}"/>
              </a:ext>
            </a:extLst>
          </p:cNvPr>
          <p:cNvSpPr/>
          <p:nvPr/>
        </p:nvSpPr>
        <p:spPr bwMode="auto">
          <a:xfrm>
            <a:off x="4603930" y="957069"/>
            <a:ext cx="1865449" cy="303999"/>
          </a:xfrm>
          <a:prstGeom prst="rect">
            <a:avLst/>
          </a:prstGeom>
          <a:solidFill>
            <a:schemeClr val="tx2"/>
          </a:solidFill>
          <a:ln w="9525">
            <a:noFill/>
            <a:miter lim="800000"/>
            <a:headEnd/>
            <a:tailEnd/>
          </a:ln>
          <a:effectLst/>
        </p:spPr>
        <p:txBody>
          <a:bodyPr wrap="none" rtlCol="0" anchor="ctr"/>
          <a:lstStyle/>
          <a:p>
            <a:pPr algn="ctr"/>
            <a:r>
              <a:rPr lang="ja-JP" altLang="en-US" sz="1221" b="1">
                <a:solidFill>
                  <a:schemeClr val="bg1"/>
                </a:solidFill>
                <a:latin typeface="Meiryo UI" panose="020B0604030504040204" pitchFamily="50" charset="-128"/>
                <a:ea typeface="Meiryo UI" panose="020B0604030504040204" pitchFamily="50" charset="-128"/>
              </a:rPr>
              <a:t>パッケージ型支援</a:t>
            </a:r>
          </a:p>
        </p:txBody>
      </p:sp>
      <p:sp>
        <p:nvSpPr>
          <p:cNvPr id="11" name="テキスト ボックス 10">
            <a:extLst>
              <a:ext uri="{FF2B5EF4-FFF2-40B4-BE49-F238E27FC236}">
                <a16:creationId xmlns:a16="http://schemas.microsoft.com/office/drawing/2014/main" id="{F825D67A-95D2-BAA6-2DDE-E0C312F7E34A}"/>
              </a:ext>
            </a:extLst>
          </p:cNvPr>
          <p:cNvSpPr txBox="1"/>
          <p:nvPr/>
        </p:nvSpPr>
        <p:spPr>
          <a:xfrm>
            <a:off x="3957095" y="1233442"/>
            <a:ext cx="2844048" cy="256673"/>
          </a:xfrm>
          <a:prstGeom prst="rect">
            <a:avLst/>
          </a:prstGeom>
          <a:noFill/>
        </p:spPr>
        <p:txBody>
          <a:bodyPr wrap="none" rtlCol="0">
            <a:spAutoFit/>
          </a:bodyPr>
          <a:lstStyle/>
          <a:p>
            <a:r>
              <a:rPr kumimoji="1" lang="en-US" altLang="ja-JP" sz="1068"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68"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068"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068"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年度のパッケージ型支援の公募は終了</a:t>
            </a:r>
          </a:p>
        </p:txBody>
      </p:sp>
      <p:sp>
        <p:nvSpPr>
          <p:cNvPr id="12" name="テキスト ボックス 11">
            <a:extLst>
              <a:ext uri="{FF2B5EF4-FFF2-40B4-BE49-F238E27FC236}">
                <a16:creationId xmlns:a16="http://schemas.microsoft.com/office/drawing/2014/main" id="{3D87AE6D-BB12-624D-A31D-516BAAFDED39}"/>
              </a:ext>
            </a:extLst>
          </p:cNvPr>
          <p:cNvSpPr txBox="1"/>
          <p:nvPr/>
        </p:nvSpPr>
        <p:spPr>
          <a:xfrm>
            <a:off x="758617" y="1253921"/>
            <a:ext cx="2202847" cy="256673"/>
          </a:xfrm>
          <a:prstGeom prst="rect">
            <a:avLst/>
          </a:prstGeom>
          <a:noFill/>
        </p:spPr>
        <p:txBody>
          <a:bodyPr wrap="none" rtlCol="0">
            <a:spAutoFit/>
          </a:bodyPr>
          <a:lstStyle/>
          <a:p>
            <a:r>
              <a:rPr kumimoji="1" lang="en-US" altLang="ja-JP" sz="1068" b="1" u="sng"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68" b="1" u="sng" dirty="0">
                <a:latin typeface="Meiryo UI" panose="020B0604030504040204" pitchFamily="50" charset="-128"/>
                <a:ea typeface="Meiryo UI" panose="020B0604030504040204" pitchFamily="50" charset="-128"/>
                <a:cs typeface="Meiryo UI" panose="020B0604030504040204" pitchFamily="50" charset="-128"/>
              </a:rPr>
              <a:t>巡回型支援の申請は随時受付中</a:t>
            </a:r>
          </a:p>
        </p:txBody>
      </p:sp>
      <p:sp>
        <p:nvSpPr>
          <p:cNvPr id="13" name="テキスト ボックス 12">
            <a:extLst>
              <a:ext uri="{FF2B5EF4-FFF2-40B4-BE49-F238E27FC236}">
                <a16:creationId xmlns:a16="http://schemas.microsoft.com/office/drawing/2014/main" id="{990F5653-9222-C85F-EB87-22103E345D79}"/>
              </a:ext>
            </a:extLst>
          </p:cNvPr>
          <p:cNvSpPr txBox="1"/>
          <p:nvPr/>
        </p:nvSpPr>
        <p:spPr>
          <a:xfrm>
            <a:off x="151338" y="5002326"/>
            <a:ext cx="5346459" cy="421013"/>
          </a:xfrm>
          <a:prstGeom prst="rect">
            <a:avLst/>
          </a:prstGeom>
          <a:noFill/>
        </p:spPr>
        <p:txBody>
          <a:bodyPr wrap="square">
            <a:spAutoFit/>
          </a:bodyPr>
          <a:lstStyle/>
          <a:p>
            <a:r>
              <a:rPr lang="ja-JP" altLang="en-US" sz="1050" dirty="0">
                <a:latin typeface="Meiryo UI" panose="020B0604030504040204" pitchFamily="50" charset="-128"/>
                <a:ea typeface="Meiryo UI" panose="020B0604030504040204" pitchFamily="50" charset="-128"/>
              </a:rPr>
              <a:t>詳しくは、中小企業基盤整備機構のホームページを参照ください。</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https://www.smrj.go.jp/supporter/urban_vitalization/support/index.html</a:t>
            </a:r>
          </a:p>
        </p:txBody>
      </p:sp>
      <p:sp>
        <p:nvSpPr>
          <p:cNvPr id="14" name="テキスト ボックス 13">
            <a:extLst>
              <a:ext uri="{FF2B5EF4-FFF2-40B4-BE49-F238E27FC236}">
                <a16:creationId xmlns:a16="http://schemas.microsoft.com/office/drawing/2014/main" id="{BD8ECDFC-3AB7-50DA-F515-B4879A03F3C6}"/>
              </a:ext>
            </a:extLst>
          </p:cNvPr>
          <p:cNvSpPr txBox="1"/>
          <p:nvPr/>
        </p:nvSpPr>
        <p:spPr>
          <a:xfrm>
            <a:off x="6565172" y="98467"/>
            <a:ext cx="1203961" cy="267124"/>
          </a:xfrm>
          <a:prstGeom prst="rect">
            <a:avLst/>
          </a:prstGeom>
          <a:noFill/>
        </p:spPr>
        <p:txBody>
          <a:bodyPr wrap="square" rtlCol="0">
            <a:spAutoFit/>
          </a:bodyPr>
          <a:lstStyle/>
          <a:p>
            <a:pPr>
              <a:lnSpc>
                <a:spcPts val="15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（一部抜粋）</a:t>
            </a:r>
          </a:p>
        </p:txBody>
      </p:sp>
      <p:sp>
        <p:nvSpPr>
          <p:cNvPr id="15" name="テキスト ボックス 14">
            <a:extLst>
              <a:ext uri="{FF2B5EF4-FFF2-40B4-BE49-F238E27FC236}">
                <a16:creationId xmlns:a16="http://schemas.microsoft.com/office/drawing/2014/main" id="{F2D58D14-3908-D628-A329-0FDBBE4EF657}"/>
              </a:ext>
            </a:extLst>
          </p:cNvPr>
          <p:cNvSpPr txBox="1">
            <a:spLocks noChangeArrowheads="1"/>
          </p:cNvSpPr>
          <p:nvPr/>
        </p:nvSpPr>
        <p:spPr bwMode="auto">
          <a:xfrm>
            <a:off x="95324" y="8362614"/>
            <a:ext cx="745531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179388" indent="-179388"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37931725" indent="-37474525"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marL="316528" indent="-237395" algn="just" defTabSz="422037" fontAlgn="base">
              <a:spcBef>
                <a:spcPts val="0"/>
              </a:spcBef>
              <a:buClr>
                <a:srgbClr val="0098D0"/>
              </a:buClr>
              <a:buSzPts val="1400"/>
              <a:buFont typeface="Meiryo UI" panose="020B0604030504040204" pitchFamily="50" charset="-128"/>
              <a:buChar char="●"/>
              <a:defRPr/>
            </a:pPr>
            <a:r>
              <a:rPr lang="ja-JP" altLang="en-US" sz="1200" b="1" dirty="0">
                <a:solidFill>
                  <a:prstClr val="black"/>
                </a:solidFill>
                <a:latin typeface="Meiryo UI" pitchFamily="50" charset="-128"/>
                <a:ea typeface="Meiryo UI" pitchFamily="50" charset="-128"/>
                <a:cs typeface="Meiryo UI" pitchFamily="50" charset="-128"/>
              </a:rPr>
              <a:t>商工団体等　</a:t>
            </a:r>
            <a:r>
              <a:rPr lang="ja-JP" altLang="en-US" sz="1100" dirty="0">
                <a:solidFill>
                  <a:prstClr val="black"/>
                </a:solidFill>
                <a:latin typeface="Meiryo UI" pitchFamily="50" charset="-128"/>
                <a:ea typeface="Meiryo UI" pitchFamily="50" charset="-128"/>
                <a:cs typeface="Meiryo UI" pitchFamily="50" charset="-128"/>
              </a:rPr>
              <a:t>（例）商店街振興組合、</a:t>
            </a:r>
            <a:r>
              <a:rPr lang="zh-CN" altLang="en-US" sz="1100" dirty="0">
                <a:solidFill>
                  <a:prstClr val="black"/>
                </a:solidFill>
                <a:latin typeface="Meiryo UI" pitchFamily="50" charset="-128"/>
                <a:ea typeface="Meiryo UI" pitchFamily="50" charset="-128"/>
                <a:cs typeface="Meiryo UI" pitchFamily="50" charset="-128"/>
              </a:rPr>
              <a:t>商工会議所、商工会</a:t>
            </a:r>
            <a:r>
              <a:rPr lang="ja-JP" altLang="en-US" sz="1100" dirty="0">
                <a:solidFill>
                  <a:prstClr val="black"/>
                </a:solidFill>
                <a:latin typeface="Meiryo UI" pitchFamily="50" charset="-128"/>
                <a:ea typeface="Meiryo UI" pitchFamily="50" charset="-128"/>
                <a:cs typeface="Meiryo UI" pitchFamily="50" charset="-128"/>
              </a:rPr>
              <a:t>、事業協同組合　等</a:t>
            </a:r>
            <a:endParaRPr lang="en-US" altLang="ja-JP" sz="1100" dirty="0">
              <a:solidFill>
                <a:prstClr val="black"/>
              </a:solidFill>
              <a:latin typeface="Meiryo UI" pitchFamily="50" charset="-128"/>
              <a:ea typeface="Meiryo UI" pitchFamily="50" charset="-128"/>
              <a:cs typeface="Meiryo UI" pitchFamily="50" charset="-128"/>
            </a:endParaRPr>
          </a:p>
          <a:p>
            <a:pPr marL="79133" indent="0" algn="just" defTabSz="422037" fontAlgn="base">
              <a:spcBef>
                <a:spcPts val="0"/>
              </a:spcBef>
              <a:buClr>
                <a:srgbClr val="0098D0"/>
              </a:buClr>
              <a:buSzPts val="1400"/>
              <a:buNone/>
              <a:defRPr/>
            </a:pPr>
            <a:endParaRPr lang="en-US" altLang="ja-JP" sz="600" dirty="0">
              <a:solidFill>
                <a:prstClr val="black"/>
              </a:solidFill>
              <a:latin typeface="Meiryo UI" pitchFamily="50" charset="-128"/>
              <a:ea typeface="Meiryo UI" pitchFamily="50" charset="-128"/>
              <a:cs typeface="Meiryo UI" pitchFamily="50" charset="-128"/>
            </a:endParaRPr>
          </a:p>
          <a:p>
            <a:pPr marL="316528" indent="-237395" algn="just" defTabSz="422037" fontAlgn="base">
              <a:spcBef>
                <a:spcPts val="0"/>
              </a:spcBef>
              <a:buClr>
                <a:srgbClr val="0098D0"/>
              </a:buClr>
              <a:buSzPts val="1400"/>
              <a:buFont typeface="Meiryo UI" panose="020B0604030504040204" pitchFamily="50" charset="-128"/>
              <a:buChar char="●"/>
              <a:defRPr/>
            </a:pPr>
            <a:r>
              <a:rPr lang="ja-JP" altLang="en-US" sz="1200" b="1" dirty="0">
                <a:solidFill>
                  <a:prstClr val="black"/>
                </a:solidFill>
                <a:latin typeface="Meiryo UI" pitchFamily="50" charset="-128"/>
                <a:ea typeface="Meiryo UI" pitchFamily="50" charset="-128"/>
                <a:cs typeface="Meiryo UI" pitchFamily="50" charset="-128"/>
              </a:rPr>
              <a:t>当該地域のまちづくり、商業活性化、観光振興等の担い手として事業に取り組むことができる中小企業者又は団体</a:t>
            </a:r>
            <a:endParaRPr lang="en-US" altLang="ja-JP" sz="1200" b="1" dirty="0">
              <a:solidFill>
                <a:prstClr val="black"/>
              </a:solidFill>
              <a:latin typeface="Meiryo UI" pitchFamily="50" charset="-128"/>
              <a:ea typeface="Meiryo UI" pitchFamily="50" charset="-128"/>
              <a:cs typeface="Meiryo UI" pitchFamily="50" charset="-128"/>
            </a:endParaRPr>
          </a:p>
          <a:p>
            <a:pPr marL="79133" indent="0" algn="just" defTabSz="422037" fontAlgn="base">
              <a:spcBef>
                <a:spcPts val="0"/>
              </a:spcBef>
              <a:buClr>
                <a:srgbClr val="0098D0"/>
              </a:buClr>
              <a:buSzPts val="1400"/>
              <a:buNone/>
              <a:defRPr/>
            </a:pPr>
            <a:endParaRPr lang="en-US" altLang="ja-JP" sz="600" dirty="0">
              <a:solidFill>
                <a:prstClr val="black"/>
              </a:solidFill>
              <a:latin typeface="Meiryo UI" pitchFamily="50" charset="-128"/>
              <a:ea typeface="Meiryo UI" pitchFamily="50" charset="-128"/>
              <a:cs typeface="Meiryo UI" pitchFamily="50" charset="-128"/>
            </a:endParaRPr>
          </a:p>
          <a:p>
            <a:pPr marL="316528" indent="-237395" algn="just" defTabSz="422037" eaLnBrk="1" fontAlgn="base" hangingPunct="1">
              <a:spcBef>
                <a:spcPts val="0"/>
              </a:spcBef>
              <a:spcAft>
                <a:spcPts val="554"/>
              </a:spcAft>
              <a:buClr>
                <a:srgbClr val="0098D0"/>
              </a:buClr>
              <a:buSzPts val="1400"/>
              <a:buFont typeface="Meiryo UI" panose="020B0604030504040204" pitchFamily="50" charset="-128"/>
              <a:buChar char="●"/>
              <a:defRPr/>
            </a:pPr>
            <a:r>
              <a:rPr lang="ja-JP" altLang="en-US" sz="1200" b="1" dirty="0">
                <a:solidFill>
                  <a:prstClr val="black"/>
                </a:solidFill>
                <a:latin typeface="Meiryo UI" pitchFamily="50" charset="-128"/>
                <a:ea typeface="Meiryo UI" pitchFamily="50" charset="-128"/>
                <a:cs typeface="Meiryo UI" pitchFamily="50" charset="-128"/>
              </a:rPr>
              <a:t>複数の中小企業・小規模事業者等により形成されるコンソーシアム</a:t>
            </a:r>
            <a:endParaRPr lang="en-US" altLang="ja-JP"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A07845FB-15CB-85D9-921B-A00BD76EC8BD}"/>
              </a:ext>
            </a:extLst>
          </p:cNvPr>
          <p:cNvSpPr txBox="1"/>
          <p:nvPr/>
        </p:nvSpPr>
        <p:spPr>
          <a:xfrm>
            <a:off x="151338" y="9161372"/>
            <a:ext cx="1713931" cy="307777"/>
          </a:xfrm>
          <a:prstGeom prst="rect">
            <a:avLst/>
          </a:prstGeom>
          <a:solidFill>
            <a:schemeClr val="tx2"/>
          </a:solidFill>
          <a:ln>
            <a:noFill/>
          </a:ln>
        </p:spPr>
        <p:txBody>
          <a:bodyPr wrap="square" rtlCol="0">
            <a:spAutoFit/>
          </a:bodyPr>
          <a:lstStyle/>
          <a:p>
            <a:pPr defTabSz="844073">
              <a:defRPr/>
            </a:pPr>
            <a:r>
              <a:rPr lang="ja-JP" altLang="en-US" sz="14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補助率・補助上限額</a:t>
            </a:r>
          </a:p>
        </p:txBody>
      </p:sp>
      <p:sp>
        <p:nvSpPr>
          <p:cNvPr id="17" name="テキスト ボックス 16">
            <a:extLst>
              <a:ext uri="{FF2B5EF4-FFF2-40B4-BE49-F238E27FC236}">
                <a16:creationId xmlns:a16="http://schemas.microsoft.com/office/drawing/2014/main" id="{4F8ED5E7-1DCA-E717-5F92-791317A2A06A}"/>
              </a:ext>
            </a:extLst>
          </p:cNvPr>
          <p:cNvSpPr txBox="1">
            <a:spLocks noChangeArrowheads="1"/>
          </p:cNvSpPr>
          <p:nvPr/>
        </p:nvSpPr>
        <p:spPr bwMode="auto">
          <a:xfrm>
            <a:off x="275723" y="9538565"/>
            <a:ext cx="7222073" cy="627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179388" indent="-179388"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37931725" indent="-37474525"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marL="79132" indent="0" algn="just" defTabSz="422037" fontAlgn="base">
              <a:buClr>
                <a:srgbClr val="0098D0"/>
              </a:buClr>
              <a:buSzPts val="1400"/>
              <a:buNone/>
              <a:defRPr/>
            </a:pPr>
            <a:r>
              <a:rPr lang="en-US" altLang="ja-JP"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補　助　率</a:t>
            </a:r>
            <a:r>
              <a:rPr lang="en-US" altLang="ja-JP"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（１）基盤導入経費：</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1/2</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3/4</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4/5 </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インボイス枠インボイス対応類型</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と同様）</a:t>
            </a:r>
            <a:endPar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79132" indent="662363" algn="just" defTabSz="422037" fontAlgn="base">
              <a:buSzPts val="1400"/>
              <a:buNone/>
              <a:defRPr/>
            </a:pP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 　 （２）消費動向等分析経費：</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2/3</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以内　、（３）事務費、専門家費：</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2/3</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以内</a:t>
            </a:r>
            <a:endParaRPr lang="ja-JP" altLang="en-US" sz="6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79132" indent="0" algn="just" defTabSz="422037" fontAlgn="base">
              <a:buClr>
                <a:srgbClr val="0098D0"/>
              </a:buClr>
              <a:buSzPts val="1400"/>
              <a:buNone/>
              <a:defRPr/>
            </a:pPr>
            <a:r>
              <a:rPr lang="en-US" altLang="ja-JP"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補助上限額</a:t>
            </a:r>
            <a:r>
              <a:rPr lang="en-US" altLang="ja-JP"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（１）＋（２）⇒</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3,000</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万円、（３）⇒</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200</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万円</a:t>
            </a:r>
            <a:endParaRPr lang="ja-JP" altLang="en-US" sz="14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18" name="図 17">
            <a:extLst>
              <a:ext uri="{FF2B5EF4-FFF2-40B4-BE49-F238E27FC236}">
                <a16:creationId xmlns:a16="http://schemas.microsoft.com/office/drawing/2014/main" id="{E5C66051-BC55-36E5-FFBC-DD24D89F0037}"/>
              </a:ext>
            </a:extLst>
          </p:cNvPr>
          <p:cNvPicPr>
            <a:picLocks noChangeAspect="1"/>
          </p:cNvPicPr>
          <p:nvPr/>
        </p:nvPicPr>
        <p:blipFill>
          <a:blip r:embed="rId3"/>
          <a:stretch>
            <a:fillRect/>
          </a:stretch>
        </p:blipFill>
        <p:spPr>
          <a:xfrm>
            <a:off x="6545816" y="432813"/>
            <a:ext cx="799506" cy="792000"/>
          </a:xfrm>
          <a:prstGeom prst="rect">
            <a:avLst/>
          </a:prstGeom>
        </p:spPr>
      </p:pic>
      <p:sp>
        <p:nvSpPr>
          <p:cNvPr id="19" name="テキスト ボックス 18">
            <a:extLst>
              <a:ext uri="{FF2B5EF4-FFF2-40B4-BE49-F238E27FC236}">
                <a16:creationId xmlns:a16="http://schemas.microsoft.com/office/drawing/2014/main" id="{0BD18361-0190-A656-1785-F3BDDB9B3D7D}"/>
              </a:ext>
            </a:extLst>
          </p:cNvPr>
          <p:cNvSpPr txBox="1"/>
          <p:nvPr/>
        </p:nvSpPr>
        <p:spPr>
          <a:xfrm>
            <a:off x="176533" y="8032559"/>
            <a:ext cx="1441420" cy="307777"/>
          </a:xfrm>
          <a:prstGeom prst="rect">
            <a:avLst/>
          </a:prstGeom>
          <a:solidFill>
            <a:schemeClr val="tx2"/>
          </a:solidFill>
          <a:ln>
            <a:noFill/>
          </a:ln>
        </p:spPr>
        <p:txBody>
          <a:bodyPr wrap="none" rtlCol="0">
            <a:spAutoFit/>
          </a:bodyPr>
          <a:lstStyle/>
          <a:p>
            <a:pPr defTabSz="844073">
              <a:defRPr/>
            </a:pPr>
            <a:r>
              <a:rPr lang="zh-TW" altLang="en-US" sz="14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補助対象事業者</a:t>
            </a:r>
            <a:endParaRPr lang="ja-JP" altLang="en-US" sz="140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F429806F-F9E6-8FCB-5061-E5CE9F0C1DC9}"/>
              </a:ext>
            </a:extLst>
          </p:cNvPr>
          <p:cNvSpPr txBox="1"/>
          <p:nvPr/>
        </p:nvSpPr>
        <p:spPr>
          <a:xfrm>
            <a:off x="151338" y="6005818"/>
            <a:ext cx="1872000" cy="307777"/>
          </a:xfrm>
          <a:prstGeom prst="rect">
            <a:avLst/>
          </a:prstGeom>
          <a:solidFill>
            <a:schemeClr val="tx2"/>
          </a:solidFill>
          <a:ln>
            <a:noFill/>
          </a:ln>
        </p:spPr>
        <p:txBody>
          <a:bodyPr wrap="square" rtlCol="0">
            <a:spAutoFit/>
          </a:bodyPr>
          <a:lstStyle/>
          <a:p>
            <a:pPr defTabSz="844073">
              <a:defRPr/>
            </a:pPr>
            <a:r>
              <a:rPr lang="zh-TW" altLang="en-US" sz="14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補助対象経費（一例）</a:t>
            </a:r>
            <a:endParaRPr lang="ja-JP" altLang="en-US" sz="140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a:extLst>
              <a:ext uri="{FF2B5EF4-FFF2-40B4-BE49-F238E27FC236}">
                <a16:creationId xmlns:a16="http://schemas.microsoft.com/office/drawing/2014/main" id="{8DBF9C75-54AD-978B-FB68-BD282EF9018D}"/>
              </a:ext>
            </a:extLst>
          </p:cNvPr>
          <p:cNvSpPr txBox="1">
            <a:spLocks noChangeArrowheads="1"/>
          </p:cNvSpPr>
          <p:nvPr/>
        </p:nvSpPr>
        <p:spPr bwMode="auto">
          <a:xfrm>
            <a:off x="275723" y="6347076"/>
            <a:ext cx="7542397"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179388" indent="-179388"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37931725" indent="-37474525"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marL="165591" indent="-165591" algn="just" defTabSz="844073" eaLnBrk="1" hangingPunct="1">
              <a:spcBef>
                <a:spcPts val="0"/>
              </a:spcBef>
              <a:buClr>
                <a:srgbClr val="00286E"/>
              </a:buClr>
              <a:buSzPct val="120000"/>
              <a:buNone/>
              <a:defRPr/>
            </a:pPr>
            <a:r>
              <a:rPr lang="ja-JP" altLang="en-US"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（１）基盤導入経費</a:t>
            </a:r>
            <a:endParaRPr lang="en-US" altLang="ja-JP"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331182" indent="162660" algn="just" defTabSz="844073" eaLnBrk="1" hangingPunct="1">
              <a:spcBef>
                <a:spcPts val="0"/>
              </a:spcBef>
              <a:buClr>
                <a:srgbClr val="00286E"/>
              </a:buClr>
              <a:buSzPct val="120000"/>
              <a:buNone/>
              <a:defRPr/>
            </a:pP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IT</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ツール　 ：会計ソフト、受発注ソフト、決済ソフトに限る　</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クラウド利用料は最大２年分</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p>
          <a:p>
            <a:pPr marL="331182" indent="162660" algn="just" defTabSz="844073" eaLnBrk="1" hangingPunct="1">
              <a:spcBef>
                <a:spcPts val="0"/>
              </a:spcBef>
              <a:spcAft>
                <a:spcPts val="554"/>
              </a:spcAft>
              <a:buClr>
                <a:srgbClr val="00286E"/>
              </a:buClr>
              <a:buSzPct val="120000"/>
              <a:buNone/>
              <a:defRPr/>
            </a:pP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 ハードウェア：</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PC</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・タブレット、レジ・券売機等</a:t>
            </a:r>
            <a:endPar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165591" indent="-165591" algn="just" defTabSz="844073" eaLnBrk="1" hangingPunct="1">
              <a:spcBef>
                <a:spcPts val="0"/>
              </a:spcBef>
              <a:buClr>
                <a:srgbClr val="00286E"/>
              </a:buClr>
              <a:buSzPct val="120000"/>
              <a:buNone/>
              <a:defRPr/>
            </a:pPr>
            <a:r>
              <a:rPr lang="ja-JP" altLang="en-US"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（２）消費動向等分析経費</a:t>
            </a:r>
            <a:endParaRPr lang="en-US" altLang="ja-JP"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164125" indent="329717" algn="just" defTabSz="844073" eaLnBrk="1" hangingPunct="1">
              <a:spcBef>
                <a:spcPts val="0"/>
              </a:spcBef>
              <a:buClr>
                <a:srgbClr val="0098D0"/>
              </a:buClr>
              <a:buSzPct val="120000"/>
              <a:buNone/>
              <a:defRPr/>
            </a:pP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IT</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ツール　  ：消費動向分析システム、経営分析システム、需要予測システム、電子地域通貨システム、</a:t>
            </a:r>
            <a:endPar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164125" indent="1405324" algn="just" defTabSz="844073" eaLnBrk="1" hangingPunct="1">
              <a:spcBef>
                <a:spcPts val="0"/>
              </a:spcBef>
              <a:buSzPct val="120000"/>
              <a:buNone/>
              <a:defRPr/>
            </a:pP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キャッシュレスシステム、生体認証決済システム　等　</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クラウド利用料は１年分</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t>
            </a:r>
          </a:p>
          <a:p>
            <a:pPr marL="164125" indent="329717" algn="just" defTabSz="844073" eaLnBrk="1" hangingPunct="1">
              <a:spcBef>
                <a:spcPts val="0"/>
              </a:spcBef>
              <a:spcAft>
                <a:spcPts val="554"/>
              </a:spcAft>
              <a:buClr>
                <a:srgbClr val="0098D0"/>
              </a:buClr>
              <a:buSzPct val="120000"/>
              <a:buNone/>
              <a:defRPr/>
            </a:pP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　ハードウェア：</a:t>
            </a:r>
            <a:r>
              <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AI</a:t>
            </a:r>
            <a:r>
              <a:rPr lang="ja-JP" altLang="en-US"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カメラ、ビーコン、デジタルサイネージ　等</a:t>
            </a:r>
            <a:endParaRPr lang="en-US" altLang="ja-JP" sz="1200"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endParaRPr>
          </a:p>
          <a:p>
            <a:pPr marL="331182" indent="-331182" algn="just" defTabSz="844073" eaLnBrk="1" hangingPunct="1">
              <a:spcBef>
                <a:spcPts val="0"/>
              </a:spcBef>
              <a:buClr>
                <a:srgbClr val="00286E"/>
              </a:buClr>
              <a:buSzPct val="120000"/>
              <a:buNone/>
              <a:defRPr/>
            </a:pPr>
            <a:r>
              <a:rPr lang="ja-JP" altLang="en-US" sz="1200" b="1" kern="100"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（３）参画事業者のとりまとめに係る事務費、専門家費</a:t>
            </a:r>
          </a:p>
        </p:txBody>
      </p:sp>
      <p:pic>
        <p:nvPicPr>
          <p:cNvPr id="22" name="図 21">
            <a:extLst>
              <a:ext uri="{FF2B5EF4-FFF2-40B4-BE49-F238E27FC236}">
                <a16:creationId xmlns:a16="http://schemas.microsoft.com/office/drawing/2014/main" id="{8DB4B5E1-B8C6-557B-9E2C-BBF3CE62CE71}"/>
              </a:ext>
            </a:extLst>
          </p:cNvPr>
          <p:cNvPicPr>
            <a:picLocks noChangeAspect="1"/>
          </p:cNvPicPr>
          <p:nvPr/>
        </p:nvPicPr>
        <p:blipFill>
          <a:blip r:embed="rId4"/>
          <a:stretch>
            <a:fillRect/>
          </a:stretch>
        </p:blipFill>
        <p:spPr>
          <a:xfrm>
            <a:off x="6577032" y="5212832"/>
            <a:ext cx="759534" cy="756000"/>
          </a:xfrm>
          <a:prstGeom prst="rect">
            <a:avLst/>
          </a:prstGeom>
        </p:spPr>
      </p:pic>
      <p:sp>
        <p:nvSpPr>
          <p:cNvPr id="23" name="テキスト ボックス 22">
            <a:extLst>
              <a:ext uri="{FF2B5EF4-FFF2-40B4-BE49-F238E27FC236}">
                <a16:creationId xmlns:a16="http://schemas.microsoft.com/office/drawing/2014/main" id="{117B1F61-E48D-21B8-701C-4C64EE02E220}"/>
              </a:ext>
            </a:extLst>
          </p:cNvPr>
          <p:cNvSpPr txBox="1"/>
          <p:nvPr/>
        </p:nvSpPr>
        <p:spPr>
          <a:xfrm>
            <a:off x="173292" y="10174522"/>
            <a:ext cx="6037424" cy="421013"/>
          </a:xfrm>
          <a:prstGeom prst="rect">
            <a:avLst/>
          </a:prstGeom>
          <a:noFill/>
        </p:spPr>
        <p:txBody>
          <a:bodyPr wrap="square">
            <a:spAutoFit/>
          </a:bodyPr>
          <a:lstStyle/>
          <a:p>
            <a:r>
              <a:rPr lang="ja-JP" altLang="en-US" sz="1050" dirty="0">
                <a:latin typeface="Meiryo UI" panose="020B0604030504040204" pitchFamily="50" charset="-128"/>
                <a:ea typeface="Meiryo UI" panose="020B0604030504040204" pitchFamily="50" charset="-128"/>
              </a:rPr>
              <a:t>詳しくは、</a:t>
            </a:r>
            <a:r>
              <a:rPr lang="en-US" altLang="ja-JP" sz="1050" dirty="0">
                <a:latin typeface="Meiryo UI" panose="020B0604030504040204" pitchFamily="50" charset="-128"/>
                <a:ea typeface="Meiryo UI" panose="020B0604030504040204" pitchFamily="50" charset="-128"/>
              </a:rPr>
              <a:t>IT</a:t>
            </a:r>
            <a:r>
              <a:rPr lang="ja-JP" altLang="en-US" sz="1050" dirty="0">
                <a:latin typeface="Meiryo UI" panose="020B0604030504040204" pitchFamily="50" charset="-128"/>
                <a:ea typeface="Meiryo UI" panose="020B0604030504040204" pitchFamily="50" charset="-128"/>
              </a:rPr>
              <a:t>導入補助金（複数社連携</a:t>
            </a:r>
            <a:r>
              <a:rPr lang="en-US" altLang="ja-JP" sz="1050" dirty="0">
                <a:latin typeface="Meiryo UI" panose="020B0604030504040204" pitchFamily="50" charset="-128"/>
                <a:ea typeface="Meiryo UI" panose="020B0604030504040204" pitchFamily="50" charset="-128"/>
              </a:rPr>
              <a:t>IT</a:t>
            </a:r>
            <a:r>
              <a:rPr lang="ja-JP" altLang="en-US" sz="1050" dirty="0">
                <a:latin typeface="Meiryo UI" panose="020B0604030504040204" pitchFamily="50" charset="-128"/>
                <a:ea typeface="Meiryo UI" panose="020B0604030504040204" pitchFamily="50" charset="-128"/>
              </a:rPr>
              <a:t>導入枠）のホームページを参照ください。</a:t>
            </a:r>
            <a:endParaRPr lang="en-US" altLang="ja-JP" sz="1050" dirty="0">
              <a:latin typeface="Meiryo UI" panose="020B0604030504040204" pitchFamily="50" charset="-128"/>
              <a:ea typeface="Meiryo UI" panose="020B0604030504040204" pitchFamily="50" charset="-128"/>
            </a:endParaRPr>
          </a:p>
          <a:p>
            <a:r>
              <a:rPr lang="en-US" altLang="ja-JP" sz="1050" dirty="0">
                <a:latin typeface="Meiryo UI" panose="020B0604030504040204" pitchFamily="50" charset="-128"/>
                <a:ea typeface="Meiryo UI" panose="020B0604030504040204" pitchFamily="50" charset="-128"/>
              </a:rPr>
              <a:t>https://it-shien.smrj.go.jp/applicant/subsidy/digitalbased_multiple_companies/</a:t>
            </a:r>
          </a:p>
        </p:txBody>
      </p:sp>
    </p:spTree>
    <p:extLst>
      <p:ext uri="{BB962C8B-B14F-4D97-AF65-F5344CB8AC3E}">
        <p14:creationId xmlns:p14="http://schemas.microsoft.com/office/powerpoint/2010/main" val="399929815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1407</Words>
  <Application>Microsoft Office PowerPoint</Application>
  <PresentationFormat>ユーザー設定</PresentationFormat>
  <Paragraphs>115</Paragraphs>
  <Slides>2</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Meiryo UI</vt:lpstr>
      <vt:lpstr>UD デジタル 教科書体 NP-B</vt:lpstr>
      <vt:lpstr>UD デジタル 教科書体 NP-R</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2024-07-10T08:43:48Z</dcterms:created>
  <dcterms:modified xsi:type="dcterms:W3CDTF">2024-07-18T06:13:17Z</dcterms:modified>
  <cp:contentStatus/>
</cp:coreProperties>
</file>