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9" r:id="rId3"/>
  </p:sldMasterIdLst>
  <p:notesMasterIdLst>
    <p:notesMasterId r:id="rId21"/>
  </p:notesMasterIdLst>
  <p:sldIdLst>
    <p:sldId id="256" r:id="rId4"/>
    <p:sldId id="3540" r:id="rId5"/>
    <p:sldId id="3618" r:id="rId6"/>
    <p:sldId id="7378" r:id="rId7"/>
    <p:sldId id="3201" r:id="rId8"/>
    <p:sldId id="7377" r:id="rId9"/>
    <p:sldId id="7292" r:id="rId10"/>
    <p:sldId id="3133" r:id="rId11"/>
    <p:sldId id="3606" r:id="rId12"/>
    <p:sldId id="3552" r:id="rId13"/>
    <p:sldId id="3806" r:id="rId14"/>
    <p:sldId id="3586" r:id="rId15"/>
    <p:sldId id="7375" r:id="rId16"/>
    <p:sldId id="7376" r:id="rId17"/>
    <p:sldId id="7374" r:id="rId18"/>
    <p:sldId id="7364" r:id="rId19"/>
    <p:sldId id="752"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8"/>
    <p:restoredTop sz="94669"/>
  </p:normalViewPr>
  <p:slideViewPr>
    <p:cSldViewPr snapToGrid="0" snapToObjects="1">
      <p:cViewPr varScale="1">
        <p:scale>
          <a:sx n="74" d="100"/>
          <a:sy n="74" d="100"/>
        </p:scale>
        <p:origin x="10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BE4576A-9887-BC4E-A4F8-61A99C6E8E18}" type="datetimeFigureOut">
              <a:rPr kumimoji="1" lang="ja-JP" altLang="en-US" smtClean="0"/>
              <a:t>2022/12/22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F62AF06-B82F-C243-AB44-B7FCBEF5BFDB}" type="slidenum">
              <a:rPr kumimoji="1" lang="ja-JP" altLang="en-US" smtClean="0"/>
              <a:t>‹#›</a:t>
            </a:fld>
            <a:endParaRPr kumimoji="1" lang="ja-JP" altLang="en-US"/>
          </a:p>
        </p:txBody>
      </p:sp>
    </p:spTree>
    <p:extLst>
      <p:ext uri="{BB962C8B-B14F-4D97-AF65-F5344CB8AC3E}">
        <p14:creationId xmlns:p14="http://schemas.microsoft.com/office/powerpoint/2010/main" val="18844714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164770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15145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717592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5"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6"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A37AF90E-0A0D-A242-8164-88DEE64335F9}" type="slidenum">
              <a:rPr lang="ja-JP" altLang="en-GB"/>
              <a:pPr>
                <a:defRPr/>
              </a:pPr>
              <a:t>‹#›</a:t>
            </a:fld>
            <a:endParaRPr lang="en-GB" altLang="ja-JP"/>
          </a:p>
        </p:txBody>
      </p:sp>
    </p:spTree>
    <p:extLst>
      <p:ext uri="{BB962C8B-B14F-4D97-AF65-F5344CB8AC3E}">
        <p14:creationId xmlns:p14="http://schemas.microsoft.com/office/powerpoint/2010/main" val="214178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4000"/>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5"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6"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015F6717-D023-B842-BC94-F32AEA71C0AD}" type="slidenum">
              <a:rPr lang="ja-JP" altLang="en-GB"/>
              <a:pPr>
                <a:defRPr/>
              </a:pPr>
              <a:t>‹#›</a:t>
            </a:fld>
            <a:endParaRPr lang="en-GB" altLang="ja-JP"/>
          </a:p>
        </p:txBody>
      </p:sp>
    </p:spTree>
    <p:extLst>
      <p:ext uri="{BB962C8B-B14F-4D97-AF65-F5344CB8AC3E}">
        <p14:creationId xmlns:p14="http://schemas.microsoft.com/office/powerpoint/2010/main" val="1019750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4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dirty="0"/>
              <a:t>マスタ テキストの書式設定</a:t>
            </a:r>
          </a:p>
        </p:txBody>
      </p:sp>
      <p:sp>
        <p:nvSpPr>
          <p:cNvPr id="4"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5"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6"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150B9EF5-09D5-B146-BEC1-8C946C4E04CB}" type="slidenum">
              <a:rPr lang="ja-JP" altLang="en-GB"/>
              <a:pPr>
                <a:defRPr/>
              </a:pPr>
              <a:t>‹#›</a:t>
            </a:fld>
            <a:endParaRPr lang="en-GB" altLang="ja-JP"/>
          </a:p>
        </p:txBody>
      </p:sp>
    </p:spTree>
    <p:extLst>
      <p:ext uri="{BB962C8B-B14F-4D97-AF65-F5344CB8AC3E}">
        <p14:creationId xmlns:p14="http://schemas.microsoft.com/office/powerpoint/2010/main" val="2614130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4000"/>
            </a:lvl1pPr>
          </a:lstStyle>
          <a:p>
            <a:r>
              <a:rPr lang="ja-JP" altLang="en-US" dirty="0"/>
              <a:t>マスタ タイトルの書式設定</a:t>
            </a:r>
          </a:p>
        </p:txBody>
      </p:sp>
      <p:sp>
        <p:nvSpPr>
          <p:cNvPr id="3" name="コンテンツ プレースホルダ 2"/>
          <p:cNvSpPr>
            <a:spLocks noGrp="1"/>
          </p:cNvSpPr>
          <p:nvPr>
            <p:ph sz="half" idx="1"/>
          </p:nvPr>
        </p:nvSpPr>
        <p:spPr>
          <a:xfrm>
            <a:off x="685800" y="1981200"/>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6613" y="1981200"/>
            <a:ext cx="38100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6"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7"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4669B37A-012B-3E45-B2E0-7B3F9DD9A718}" type="slidenum">
              <a:rPr lang="ja-JP" altLang="en-GB"/>
              <a:pPr>
                <a:defRPr/>
              </a:pPr>
              <a:t>‹#›</a:t>
            </a:fld>
            <a:endParaRPr lang="en-GB" altLang="ja-JP"/>
          </a:p>
        </p:txBody>
      </p:sp>
    </p:spTree>
    <p:extLst>
      <p:ext uri="{BB962C8B-B14F-4D97-AF65-F5344CB8AC3E}">
        <p14:creationId xmlns:p14="http://schemas.microsoft.com/office/powerpoint/2010/main" val="3702199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8"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9"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1440DD0A-60ED-5841-877D-DE41A421E48B}" type="slidenum">
              <a:rPr lang="ja-JP" altLang="en-GB"/>
              <a:pPr>
                <a:defRPr/>
              </a:pPr>
              <a:t>‹#›</a:t>
            </a:fld>
            <a:endParaRPr lang="en-GB" altLang="ja-JP"/>
          </a:p>
        </p:txBody>
      </p:sp>
    </p:spTree>
    <p:extLst>
      <p:ext uri="{BB962C8B-B14F-4D97-AF65-F5344CB8AC3E}">
        <p14:creationId xmlns:p14="http://schemas.microsoft.com/office/powerpoint/2010/main" val="127665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4"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5"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5765FE68-AD83-D14B-85BA-28D68EFA8934}" type="slidenum">
              <a:rPr lang="ja-JP" altLang="en-GB"/>
              <a:pPr>
                <a:defRPr/>
              </a:pPr>
              <a:t>‹#›</a:t>
            </a:fld>
            <a:endParaRPr lang="en-GB" altLang="ja-JP"/>
          </a:p>
        </p:txBody>
      </p:sp>
    </p:spTree>
    <p:extLst>
      <p:ext uri="{BB962C8B-B14F-4D97-AF65-F5344CB8AC3E}">
        <p14:creationId xmlns:p14="http://schemas.microsoft.com/office/powerpoint/2010/main" val="346820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3"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4"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EB5F2A83-0442-4641-B48D-44F01B9B205D}" type="slidenum">
              <a:rPr lang="ja-JP" altLang="en-GB"/>
              <a:pPr>
                <a:defRPr/>
              </a:pPr>
              <a:t>‹#›</a:t>
            </a:fld>
            <a:endParaRPr lang="en-GB" altLang="ja-JP"/>
          </a:p>
        </p:txBody>
      </p:sp>
    </p:spTree>
    <p:extLst>
      <p:ext uri="{BB962C8B-B14F-4D97-AF65-F5344CB8AC3E}">
        <p14:creationId xmlns:p14="http://schemas.microsoft.com/office/powerpoint/2010/main" val="52349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6"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7"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9A3F06D0-08E0-674B-B210-71E4E58E3B23}" type="slidenum">
              <a:rPr lang="ja-JP" altLang="en-GB"/>
              <a:pPr>
                <a:defRPr/>
              </a:pPr>
              <a:t>‹#›</a:t>
            </a:fld>
            <a:endParaRPr lang="en-GB" altLang="ja-JP"/>
          </a:p>
        </p:txBody>
      </p:sp>
    </p:spTree>
    <p:extLst>
      <p:ext uri="{BB962C8B-B14F-4D97-AF65-F5344CB8AC3E}">
        <p14:creationId xmlns:p14="http://schemas.microsoft.com/office/powerpoint/2010/main" val="300387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1186542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6"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7"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BAF25C8F-4AFD-4940-BFB7-42F543E7E0F0}" type="slidenum">
              <a:rPr lang="ja-JP" altLang="en-GB"/>
              <a:pPr>
                <a:defRPr/>
              </a:pPr>
              <a:t>‹#›</a:t>
            </a:fld>
            <a:endParaRPr lang="en-GB" altLang="ja-JP"/>
          </a:p>
        </p:txBody>
      </p:sp>
    </p:spTree>
    <p:extLst>
      <p:ext uri="{BB962C8B-B14F-4D97-AF65-F5344CB8AC3E}">
        <p14:creationId xmlns:p14="http://schemas.microsoft.com/office/powerpoint/2010/main" val="1203184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5"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6"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68CB48B6-EA87-5442-8C46-FEF2FE6FAD97}" type="slidenum">
              <a:rPr lang="ja-JP" altLang="en-GB"/>
              <a:pPr>
                <a:defRPr/>
              </a:pPr>
              <a:t>‹#›</a:t>
            </a:fld>
            <a:endParaRPr lang="en-GB" altLang="ja-JP"/>
          </a:p>
        </p:txBody>
      </p:sp>
    </p:spTree>
    <p:extLst>
      <p:ext uri="{BB962C8B-B14F-4D97-AF65-F5344CB8AC3E}">
        <p14:creationId xmlns:p14="http://schemas.microsoft.com/office/powerpoint/2010/main" val="1106731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463550"/>
            <a:ext cx="1941513" cy="57515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463550"/>
            <a:ext cx="5676900" cy="57515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5"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6"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DDF8ED92-5A31-1A48-8D63-3D1ED8B2810D}" type="slidenum">
              <a:rPr lang="ja-JP" altLang="en-GB"/>
              <a:pPr>
                <a:defRPr/>
              </a:pPr>
              <a:t>‹#›</a:t>
            </a:fld>
            <a:endParaRPr lang="en-GB" altLang="ja-JP"/>
          </a:p>
        </p:txBody>
      </p:sp>
    </p:spTree>
    <p:extLst>
      <p:ext uri="{BB962C8B-B14F-4D97-AF65-F5344CB8AC3E}">
        <p14:creationId xmlns:p14="http://schemas.microsoft.com/office/powerpoint/2010/main" val="320340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0813" cy="1433513"/>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0813" cy="4233863"/>
          </a:xfrm>
        </p:spPr>
        <p:txBody>
          <a:bodyPr/>
          <a:lstStyle/>
          <a:p>
            <a:pPr lvl="0"/>
            <a:endParaRPr lang="ja-JP" altLang="en-US" noProof="0"/>
          </a:p>
        </p:txBody>
      </p:sp>
      <p:sp>
        <p:nvSpPr>
          <p:cNvPr id="4" name="Rectangle 4"/>
          <p:cNvSpPr>
            <a:spLocks noGrp="1" noChangeArrowheads="1"/>
          </p:cNvSpPr>
          <p:nvPr>
            <p:ph type="dt" idx="10"/>
          </p:nvPr>
        </p:nvSpPr>
        <p:spPr>
          <a:xfrm>
            <a:off x="685800" y="6248400"/>
            <a:ext cx="1903413" cy="455613"/>
          </a:xfrm>
          <a:prstGeom prst="rect">
            <a:avLst/>
          </a:prstGeom>
          <a:ln/>
        </p:spPr>
        <p:txBody>
          <a:bodyPr/>
          <a:lstStyle>
            <a:lvl1pPr>
              <a:defRPr/>
            </a:lvl1pPr>
          </a:lstStyle>
          <a:p>
            <a:pPr>
              <a:defRPr/>
            </a:pPr>
            <a:endParaRPr lang="en-GB" altLang="ja-JP"/>
          </a:p>
        </p:txBody>
      </p:sp>
      <p:sp>
        <p:nvSpPr>
          <p:cNvPr id="5" name="Rectangle 5"/>
          <p:cNvSpPr>
            <a:spLocks noGrp="1" noChangeArrowheads="1"/>
          </p:cNvSpPr>
          <p:nvPr>
            <p:ph type="ftr" idx="11"/>
          </p:nvPr>
        </p:nvSpPr>
        <p:spPr>
          <a:xfrm>
            <a:off x="3124200" y="6248400"/>
            <a:ext cx="2894013" cy="455613"/>
          </a:xfrm>
          <a:prstGeom prst="rect">
            <a:avLst/>
          </a:prstGeom>
          <a:ln/>
        </p:spPr>
        <p:txBody>
          <a:bodyPr/>
          <a:lstStyle>
            <a:lvl1pPr>
              <a:defRPr/>
            </a:lvl1pPr>
          </a:lstStyle>
          <a:p>
            <a:pPr>
              <a:defRPr/>
            </a:pPr>
            <a:endParaRPr lang="en-GB" altLang="ja-JP"/>
          </a:p>
        </p:txBody>
      </p:sp>
      <p:sp>
        <p:nvSpPr>
          <p:cNvPr id="6" name="Rectangle 6"/>
          <p:cNvSpPr>
            <a:spLocks noGrp="1" noChangeArrowheads="1"/>
          </p:cNvSpPr>
          <p:nvPr>
            <p:ph type="sldNum" idx="12"/>
          </p:nvPr>
        </p:nvSpPr>
        <p:spPr>
          <a:xfrm>
            <a:off x="6948488" y="6346825"/>
            <a:ext cx="1903412" cy="322263"/>
          </a:xfrm>
          <a:prstGeom prst="rect">
            <a:avLst/>
          </a:prstGeom>
          <a:ln/>
        </p:spPr>
        <p:txBody>
          <a:bodyPr/>
          <a:lstStyle>
            <a:lvl1pPr>
              <a:defRPr/>
            </a:lvl1pPr>
          </a:lstStyle>
          <a:p>
            <a:pPr>
              <a:defRPr/>
            </a:pPr>
            <a:fld id="{6A805B4B-23A0-4743-B1CD-5C6690ED9036}" type="slidenum">
              <a:rPr lang="ja-JP" altLang="en-GB"/>
              <a:pPr>
                <a:defRPr/>
              </a:pPr>
              <a:t>‹#›</a:t>
            </a:fld>
            <a:endParaRPr lang="en-GB" altLang="ja-JP"/>
          </a:p>
        </p:txBody>
      </p:sp>
    </p:spTree>
    <p:extLst>
      <p:ext uri="{BB962C8B-B14F-4D97-AF65-F5344CB8AC3E}">
        <p14:creationId xmlns:p14="http://schemas.microsoft.com/office/powerpoint/2010/main" val="3639147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6" name="タイトル プレースホルダー 1"/>
          <p:cNvSpPr>
            <a:spLocks noGrp="1"/>
          </p:cNvSpPr>
          <p:nvPr>
            <p:ph type="title"/>
          </p:nvPr>
        </p:nvSpPr>
        <p:spPr>
          <a:xfrm>
            <a:off x="520700" y="150625"/>
            <a:ext cx="8229600" cy="1143000"/>
          </a:xfrm>
          <a:prstGeom prst="rect">
            <a:avLst/>
          </a:prstGeom>
        </p:spPr>
        <p:txBody>
          <a:bodyPr lIns="91440" tIns="45720" rIns="91440" bIns="45720" rtlCol="0">
            <a:normAutofit/>
          </a:bodyPr>
          <a:lstStyle>
            <a:lvl1pPr>
              <a:defRPr sz="2400"/>
            </a:lvl1pPr>
          </a:lstStyle>
          <a:p>
            <a:endParaRPr lang="ja-JP" altLang="en-US" dirty="0"/>
          </a:p>
        </p:txBody>
      </p:sp>
    </p:spTree>
    <p:extLst>
      <p:ext uri="{BB962C8B-B14F-4D97-AF65-F5344CB8AC3E}">
        <p14:creationId xmlns:p14="http://schemas.microsoft.com/office/powerpoint/2010/main" val="3519730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5" name="タイトル プレースホルダー 1"/>
          <p:cNvSpPr>
            <a:spLocks noGrp="1"/>
          </p:cNvSpPr>
          <p:nvPr>
            <p:ph type="title"/>
          </p:nvPr>
        </p:nvSpPr>
        <p:spPr>
          <a:xfrm>
            <a:off x="520700" y="249238"/>
            <a:ext cx="8229600" cy="1143000"/>
          </a:xfrm>
          <a:prstGeom prst="rect">
            <a:avLst/>
          </a:prstGeom>
        </p:spPr>
        <p:txBody>
          <a:bodyPr lIns="91440" tIns="45720" rIns="91440" bIns="45720" rtlCol="0">
            <a:normAutofit/>
          </a:bodyPr>
          <a:lstStyle>
            <a:lvl1pPr>
              <a:defRPr sz="2400"/>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445362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3929338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2639866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330653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387916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684937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1269973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4201072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2318145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521656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2718455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728352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826586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6" name="タイトル プレースホルダー 1"/>
          <p:cNvSpPr>
            <a:spLocks noGrp="1"/>
          </p:cNvSpPr>
          <p:nvPr>
            <p:ph type="title"/>
          </p:nvPr>
        </p:nvSpPr>
        <p:spPr>
          <a:xfrm>
            <a:off x="457200" y="404664"/>
            <a:ext cx="8229600" cy="1143000"/>
          </a:xfrm>
          <a:prstGeom prst="rect">
            <a:avLst/>
          </a:prstGeom>
        </p:spPr>
        <p:txBody>
          <a:bodyPr lIns="91440" tIns="45720" rIns="91440" bIns="45720" rtlCol="0">
            <a:normAutofit/>
          </a:bodyPr>
          <a:lstStyle>
            <a:lvl1pPr>
              <a:defRPr sz="2400"/>
            </a:lvl1pPr>
          </a:lstStyle>
          <a:p>
            <a:endParaRPr lang="ja-JP" altLang="en-US" dirty="0"/>
          </a:p>
        </p:txBody>
      </p:sp>
    </p:spTree>
    <p:extLst>
      <p:ext uri="{BB962C8B-B14F-4D97-AF65-F5344CB8AC3E}">
        <p14:creationId xmlns:p14="http://schemas.microsoft.com/office/powerpoint/2010/main" val="3177921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p:nvPr>
        </p:nvSpPr>
        <p:spPr>
          <a:xfrm>
            <a:off x="685800" y="2313311"/>
            <a:ext cx="7772400" cy="1470025"/>
          </a:xfrm>
        </p:spPr>
        <p:txBody>
          <a:bodyPr/>
          <a:lstStyle>
            <a:lvl1pPr>
              <a:defRPr>
                <a:latin typeface="HGP創英角ｺﾞｼｯｸUB" pitchFamily="50" charset="-128"/>
                <a:ea typeface="HGP創英角ｺﾞｼｯｸUB" pitchFamily="50" charset="-128"/>
              </a:defRPr>
            </a:lvl1pPr>
          </a:lstStyle>
          <a:p>
            <a:r>
              <a:rPr lang="ja-JP" altLang="en-US" dirty="0"/>
              <a:t>マスター タイトルの書式設定</a:t>
            </a:r>
          </a:p>
        </p:txBody>
      </p:sp>
      <p:sp>
        <p:nvSpPr>
          <p:cNvPr id="12" name="サブタイトル 2"/>
          <p:cNvSpPr>
            <a:spLocks noGrp="1"/>
          </p:cNvSpPr>
          <p:nvPr>
            <p:ph type="subTitle" idx="1"/>
          </p:nvPr>
        </p:nvSpPr>
        <p:spPr>
          <a:xfrm>
            <a:off x="1028700" y="4559461"/>
            <a:ext cx="7086600" cy="908858"/>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Tree>
    <p:extLst>
      <p:ext uri="{BB962C8B-B14F-4D97-AF65-F5344CB8AC3E}">
        <p14:creationId xmlns:p14="http://schemas.microsoft.com/office/powerpoint/2010/main" val="2965215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10" name="コンテンツ プレースホルダー 2"/>
          <p:cNvSpPr>
            <a:spLocks noGrp="1"/>
          </p:cNvSpPr>
          <p:nvPr>
            <p:ph idx="13"/>
          </p:nvPr>
        </p:nvSpPr>
        <p:spPr>
          <a:xfrm>
            <a:off x="539552" y="1052736"/>
            <a:ext cx="8132967" cy="5328592"/>
          </a:xfrm>
          <a:noFill/>
        </p:spPr>
        <p:txBody>
          <a:bodyPr>
            <a:normAutofit/>
          </a:bodyPr>
          <a:lstStyle>
            <a:lvl1pPr marL="342900" indent="-342900">
              <a:buClr>
                <a:srgbClr val="003366"/>
              </a:buClr>
              <a:buFont typeface="Wingdings" pitchFamily="2" charset="2"/>
              <a:buChar char="l"/>
              <a:defRPr sz="2400">
                <a:solidFill>
                  <a:schemeClr val="tx1"/>
                </a:solidFill>
                <a:latin typeface="+mn-ea"/>
                <a:ea typeface="+mn-ea"/>
              </a:defRPr>
            </a:lvl1pPr>
            <a:lvl2pPr>
              <a:defRPr sz="2000">
                <a:solidFill>
                  <a:schemeClr val="tx1"/>
                </a:solidFill>
                <a:latin typeface="+mn-ea"/>
                <a:ea typeface="+mn-ea"/>
              </a:defRPr>
            </a:lvl2pPr>
            <a:lvl3pPr>
              <a:defRPr sz="1800">
                <a:solidFill>
                  <a:schemeClr val="tx1"/>
                </a:solidFill>
                <a:latin typeface="+mn-ea"/>
                <a:ea typeface="+mn-ea"/>
              </a:defRPr>
            </a:lvl3pPr>
            <a:lvl4pPr>
              <a:defRPr sz="1600">
                <a:solidFill>
                  <a:schemeClr val="tx1"/>
                </a:solidFill>
                <a:latin typeface="+mn-ea"/>
                <a:ea typeface="+mn-ea"/>
              </a:defRPr>
            </a:lvl4pPr>
            <a:lvl5pPr>
              <a:defRPr sz="1600">
                <a:solidFill>
                  <a:schemeClr val="tx1"/>
                </a:solidFill>
                <a:latin typeface="+mn-ea"/>
                <a:ea typeface="+mn-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6" name="タイトル 1"/>
          <p:cNvSpPr>
            <a:spLocks noGrp="1"/>
          </p:cNvSpPr>
          <p:nvPr>
            <p:ph type="title"/>
          </p:nvPr>
        </p:nvSpPr>
        <p:spPr>
          <a:xfrm>
            <a:off x="1362646" y="367769"/>
            <a:ext cx="6714554" cy="684967"/>
          </a:xfrm>
        </p:spPr>
        <p:txBody>
          <a:bodyPr>
            <a:normAutofit/>
          </a:bodyPr>
          <a:lstStyle>
            <a:lvl1pPr algn="l">
              <a:defRPr sz="3200" baseline="0">
                <a:solidFill>
                  <a:schemeClr val="bg1"/>
                </a:solidFill>
                <a:latin typeface="Arial Rounded MT Bold" charset="0"/>
                <a:ea typeface="メイリオ" charset="-128"/>
              </a:defRPr>
            </a:lvl1pPr>
          </a:lstStyle>
          <a:p>
            <a:r>
              <a:rPr lang="ja-JP" altLang="en-US" dirty="0"/>
              <a:t>マスター タイトルの書式設定</a:t>
            </a:r>
          </a:p>
        </p:txBody>
      </p:sp>
      <p:sp>
        <p:nvSpPr>
          <p:cNvPr id="4" name="スライド番号プレースホルダー 6"/>
          <p:cNvSpPr>
            <a:spLocks noGrp="1"/>
          </p:cNvSpPr>
          <p:nvPr>
            <p:ph type="sldNum" sz="quarter" idx="14"/>
          </p:nvPr>
        </p:nvSpPr>
        <p:spPr>
          <a:xfrm>
            <a:off x="7010400" y="6496050"/>
            <a:ext cx="2133600" cy="365125"/>
          </a:xfrm>
        </p:spPr>
        <p:txBody>
          <a:bodyPr/>
          <a:lstStyle>
            <a:lvl1pPr>
              <a:defRPr sz="1800">
                <a:solidFill>
                  <a:schemeClr val="tx1"/>
                </a:solidFill>
              </a:defRPr>
            </a:lvl1pPr>
          </a:lstStyle>
          <a:p>
            <a:pPr>
              <a:defRPr/>
            </a:pPr>
            <a:fld id="{423388CD-EE5E-5747-92A6-647C1354B1D5}" type="slidenum">
              <a:rPr lang="ja-JP" altLang="en-US"/>
              <a:pPr>
                <a:defRPr/>
              </a:pPr>
              <a:t>‹#›</a:t>
            </a:fld>
            <a:endParaRPr lang="ja-JP" altLang="en-US" dirty="0"/>
          </a:p>
        </p:txBody>
      </p:sp>
    </p:spTree>
    <p:extLst>
      <p:ext uri="{BB962C8B-B14F-4D97-AF65-F5344CB8AC3E}">
        <p14:creationId xmlns:p14="http://schemas.microsoft.com/office/powerpoint/2010/main" val="318970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122623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201618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80630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97682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2117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D2F686-7C8C-3E41-B1D7-C4BA35C5C6AD}" type="datetimeFigureOut">
              <a:rPr kumimoji="1" lang="ja-JP" altLang="en-US" smtClean="0"/>
              <a:t>2022/12/22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158081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265227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66377" y="1609728"/>
            <a:ext cx="8010079" cy="447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ja-JP" altLang="en-GB"/>
              <a:t>アウトラインテキストの書式を編集するにはクリックします。</a:t>
            </a:r>
          </a:p>
          <a:p>
            <a:pPr lvl="1"/>
            <a:r>
              <a:rPr lang="en-GB" altLang="ja-JP" dirty="0"/>
              <a:t>2</a:t>
            </a:r>
            <a:r>
              <a:rPr lang="ja-JP" altLang="en-GB" dirty="0"/>
              <a:t>レベル目のアウトライン</a:t>
            </a:r>
          </a:p>
          <a:p>
            <a:pPr lvl="2"/>
            <a:r>
              <a:rPr lang="en-GB" altLang="ja-JP" dirty="0"/>
              <a:t>3</a:t>
            </a:r>
            <a:r>
              <a:rPr lang="ja-JP" altLang="en-GB" dirty="0"/>
              <a:t>レベル目のアウトライン</a:t>
            </a:r>
          </a:p>
          <a:p>
            <a:pPr lvl="3"/>
            <a:r>
              <a:rPr lang="en-GB" altLang="ja-JP" dirty="0"/>
              <a:t>4</a:t>
            </a:r>
            <a:r>
              <a:rPr lang="ja-JP" altLang="en-GB" dirty="0"/>
              <a:t>レベル目のアウトライン</a:t>
            </a:r>
          </a:p>
          <a:p>
            <a:pPr lvl="4"/>
            <a:r>
              <a:rPr lang="en-GB" altLang="ja-JP" dirty="0"/>
              <a:t>5</a:t>
            </a:r>
            <a:r>
              <a:rPr lang="ja-JP" altLang="en-GB" dirty="0"/>
              <a:t>レベル目のアウトライン</a:t>
            </a:r>
          </a:p>
          <a:p>
            <a:pPr lvl="4"/>
            <a:r>
              <a:rPr lang="en-GB" altLang="ja-JP" dirty="0"/>
              <a:t>6</a:t>
            </a:r>
            <a:r>
              <a:rPr lang="ja-JP" altLang="en-GB" dirty="0"/>
              <a:t>レベル目のアウトライン</a:t>
            </a:r>
          </a:p>
          <a:p>
            <a:pPr lvl="4"/>
            <a:r>
              <a:rPr lang="en-GB" altLang="ja-JP" dirty="0"/>
              <a:t>7</a:t>
            </a:r>
            <a:r>
              <a:rPr lang="ja-JP" altLang="en-GB" dirty="0"/>
              <a:t>レベル目のアウトライン</a:t>
            </a:r>
          </a:p>
          <a:p>
            <a:pPr lvl="4"/>
            <a:r>
              <a:rPr lang="en-GB" altLang="ja-JP" dirty="0"/>
              <a:t>8</a:t>
            </a:r>
            <a:r>
              <a:rPr lang="ja-JP" altLang="en-GB" dirty="0"/>
              <a:t>レベル目のアウトライン</a:t>
            </a:r>
          </a:p>
          <a:p>
            <a:pPr lvl="4"/>
            <a:r>
              <a:rPr lang="en-GB" altLang="ja-JP" dirty="0"/>
              <a:t>9</a:t>
            </a:r>
            <a:r>
              <a:rPr lang="ja-JP" altLang="en-GB" dirty="0"/>
              <a:t>レベル目のアウトライン</a:t>
            </a:r>
          </a:p>
        </p:txBody>
      </p:sp>
      <p:sp>
        <p:nvSpPr>
          <p:cNvPr id="1026" name="Rectangle 2"/>
          <p:cNvSpPr>
            <a:spLocks noGrp="1" noChangeArrowheads="1"/>
          </p:cNvSpPr>
          <p:nvPr>
            <p:ph type="title"/>
          </p:nvPr>
        </p:nvSpPr>
        <p:spPr bwMode="auto">
          <a:xfrm>
            <a:off x="685800" y="388939"/>
            <a:ext cx="7990656"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a:t>
            </a:r>
          </a:p>
        </p:txBody>
      </p:sp>
    </p:spTree>
    <p:extLst>
      <p:ext uri="{BB962C8B-B14F-4D97-AF65-F5344CB8AC3E}">
        <p14:creationId xmlns:p14="http://schemas.microsoft.com/office/powerpoint/2010/main" val="33078424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lvl1pPr algn="l" defTabSz="449263" rtl="0" eaLnBrk="0" fontAlgn="base" hangingPunct="0">
        <a:spcBef>
          <a:spcPct val="0"/>
        </a:spcBef>
        <a:spcAft>
          <a:spcPct val="0"/>
        </a:spcAft>
        <a:buClr>
          <a:srgbClr val="000000"/>
        </a:buClr>
        <a:buSzPct val="100000"/>
        <a:buFont typeface="Times New Roman" charset="0"/>
        <a:defRPr sz="4000">
          <a:solidFill>
            <a:schemeClr val="tx1"/>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pitchFamily="18" charset="0"/>
          <a:ea typeface="ＭＳ Ｐゴシック" pitchFamily="50" charset="-128"/>
        </a:defRPr>
      </a:lvl2pPr>
      <a:lvl3pPr algn="l" defTabSz="449263"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pitchFamily="18" charset="0"/>
          <a:ea typeface="ＭＳ Ｐゴシック" pitchFamily="50" charset="-128"/>
        </a:defRPr>
      </a:lvl3pPr>
      <a:lvl4pPr algn="l" defTabSz="449263"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pitchFamily="18" charset="0"/>
          <a:ea typeface="ＭＳ Ｐゴシック" pitchFamily="50" charset="-128"/>
        </a:defRPr>
      </a:lvl4pPr>
      <a:lvl5pPr algn="l" defTabSz="449263"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pitchFamily="18" charset="0"/>
          <a:ea typeface="ＭＳ Ｐゴシック" pitchFamily="50" charset="-128"/>
        </a:defRPr>
      </a:lvl5pPr>
      <a:lvl6pPr marL="457200" algn="l"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50" charset="-128"/>
        </a:defRPr>
      </a:lvl6pPr>
      <a:lvl7pPr marL="914400" algn="l"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50" charset="-128"/>
        </a:defRPr>
      </a:lvl7pPr>
      <a:lvl8pPr marL="1371600" algn="l"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50" charset="-128"/>
        </a:defRPr>
      </a:lvl8pPr>
      <a:lvl9pPr marL="1828800" algn="l"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50"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mn-lt"/>
          <a:ea typeface="+mn-ea"/>
          <a:cs typeface="+mn-cs"/>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mn-lt"/>
          <a:ea typeface="+mn-ea"/>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mn-lt"/>
          <a:ea typeface="+mn-ea"/>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5pPr>
      <a:lvl6pPr marL="25146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6pPr>
      <a:lvl7pPr marL="29718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7pPr>
      <a:lvl8pPr marL="34290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8pPr>
      <a:lvl9pPr marL="38862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2F686-7C8C-3E41-B1D7-C4BA35C5C6AD}" type="datetimeFigureOut">
              <a:rPr kumimoji="1" lang="ja-JP" altLang="en-US" smtClean="0"/>
              <a:t>2022/12/22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56EF5-B49D-3044-86A9-981E559FF7BF}" type="slidenum">
              <a:rPr kumimoji="1" lang="ja-JP" altLang="en-US" smtClean="0"/>
              <a:t>‹#›</a:t>
            </a:fld>
            <a:endParaRPr kumimoji="1" lang="ja-JP" altLang="en-US"/>
          </a:p>
        </p:txBody>
      </p:sp>
    </p:spTree>
    <p:extLst>
      <p:ext uri="{BB962C8B-B14F-4D97-AF65-F5344CB8AC3E}">
        <p14:creationId xmlns:p14="http://schemas.microsoft.com/office/powerpoint/2010/main" val="6493809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7772" y="1445123"/>
            <a:ext cx="8068456" cy="2387600"/>
          </a:xfrm>
        </p:spPr>
        <p:txBody>
          <a:bodyPr>
            <a:normAutofit/>
          </a:bodyPr>
          <a:lstStyle/>
          <a:p>
            <a:r>
              <a:rPr lang="ja-JP" altLang="en-US" sz="4000">
                <a:latin typeface="Meiryo" panose="020B0604030504040204" pitchFamily="34" charset="-128"/>
                <a:ea typeface="Meiryo" panose="020B0604030504040204" pitchFamily="34" charset="-128"/>
              </a:rPr>
              <a:t>誰一人取り残さない</a:t>
            </a:r>
            <a:r>
              <a:rPr lang="en-US" altLang="ja-JP" sz="4000" dirty="0">
                <a:latin typeface="Meiryo" panose="020B0604030504040204" pitchFamily="34" charset="-128"/>
                <a:ea typeface="Meiryo" panose="020B0604030504040204" pitchFamily="34" charset="-128"/>
              </a:rPr>
              <a:t/>
            </a:r>
            <a:br>
              <a:rPr lang="en-US" altLang="ja-JP" sz="4000" dirty="0">
                <a:latin typeface="Meiryo" panose="020B0604030504040204" pitchFamily="34" charset="-128"/>
                <a:ea typeface="Meiryo" panose="020B0604030504040204" pitchFamily="34" charset="-128"/>
              </a:rPr>
            </a:br>
            <a:r>
              <a:rPr lang="ja-JP" altLang="en-US" sz="4000">
                <a:latin typeface="Meiryo" panose="020B0604030504040204" pitchFamily="34" charset="-128"/>
                <a:ea typeface="Meiryo" panose="020B0604030504040204" pitchFamily="34" charset="-128"/>
              </a:rPr>
              <a:t>インクルーシブな防災</a:t>
            </a:r>
            <a:r>
              <a:rPr lang="en-US" altLang="ja-JP" sz="4000" dirty="0">
                <a:latin typeface="Meiryo" panose="020B0604030504040204" pitchFamily="34" charset="-128"/>
                <a:ea typeface="Meiryo" panose="020B0604030504040204" pitchFamily="34" charset="-128"/>
              </a:rPr>
              <a:t/>
            </a:r>
            <a:br>
              <a:rPr lang="en-US" altLang="ja-JP" sz="4000" dirty="0">
                <a:latin typeface="Meiryo" panose="020B0604030504040204" pitchFamily="34" charset="-128"/>
                <a:ea typeface="Meiryo" panose="020B0604030504040204" pitchFamily="34" charset="-128"/>
              </a:rPr>
            </a:br>
            <a:endParaRPr kumimoji="1" lang="ja-JP" altLang="en-US" sz="3200" dirty="0">
              <a:latin typeface="Meiryo" panose="020B0604030504040204" pitchFamily="34" charset="-128"/>
              <a:ea typeface="Meiryo" panose="020B0604030504040204" pitchFamily="34" charset="-128"/>
            </a:endParaRPr>
          </a:p>
        </p:txBody>
      </p:sp>
      <p:sp>
        <p:nvSpPr>
          <p:cNvPr id="4" name="テキスト ボックス 3"/>
          <p:cNvSpPr txBox="1"/>
          <p:nvPr/>
        </p:nvSpPr>
        <p:spPr>
          <a:xfrm>
            <a:off x="5175115" y="824028"/>
            <a:ext cx="3515270" cy="646331"/>
          </a:xfrm>
          <a:prstGeom prst="rect">
            <a:avLst/>
          </a:prstGeom>
          <a:noFill/>
        </p:spPr>
        <p:txBody>
          <a:bodyPr wrap="square" rtlCol="0">
            <a:spAutoFit/>
          </a:bodyPr>
          <a:lstStyle/>
          <a:p>
            <a:pPr algn="r"/>
            <a:r>
              <a:rPr kumimoji="1" lang="ja-JP" altLang="en-US">
                <a:latin typeface="Meiryo" panose="020B0604030504040204" pitchFamily="34" charset="-128"/>
                <a:ea typeface="Meiryo" panose="020B0604030504040204" pitchFamily="34" charset="-128"/>
              </a:rPr>
              <a:t>大阪府防災会議</a:t>
            </a:r>
            <a:endParaRPr kumimoji="1" lang="en-US" altLang="ja-JP" dirty="0">
              <a:latin typeface="Meiryo" panose="020B0604030504040204" pitchFamily="34" charset="-128"/>
              <a:ea typeface="Meiryo" panose="020B0604030504040204" pitchFamily="34" charset="-128"/>
            </a:endParaRPr>
          </a:p>
          <a:p>
            <a:pPr algn="r"/>
            <a:r>
              <a:rPr kumimoji="1" lang="en-US" altLang="ja-JP" dirty="0">
                <a:latin typeface="Meiryo" panose="020B0604030504040204" pitchFamily="34" charset="-128"/>
                <a:ea typeface="Meiryo" panose="020B0604030504040204" pitchFamily="34" charset="-128"/>
              </a:rPr>
              <a:t>2022</a:t>
            </a:r>
            <a:r>
              <a:rPr kumimoji="1" lang="ja-JP" altLang="en-US">
                <a:latin typeface="Meiryo" panose="020B0604030504040204" pitchFamily="34" charset="-128"/>
                <a:ea typeface="Meiryo" panose="020B0604030504040204" pitchFamily="34" charset="-128"/>
              </a:rPr>
              <a:t>年</a:t>
            </a:r>
            <a:r>
              <a:rPr kumimoji="1" lang="en-US" altLang="ja-JP" dirty="0">
                <a:latin typeface="Meiryo" panose="020B0604030504040204" pitchFamily="34" charset="-128"/>
                <a:ea typeface="Meiryo" panose="020B0604030504040204" pitchFamily="34" charset="-128"/>
              </a:rPr>
              <a:t>12</a:t>
            </a:r>
            <a:r>
              <a:rPr kumimoji="1" lang="ja-JP" altLang="en-US">
                <a:latin typeface="Meiryo" panose="020B0604030504040204" pitchFamily="34" charset="-128"/>
                <a:ea typeface="Meiryo" panose="020B0604030504040204" pitchFamily="34" charset="-128"/>
              </a:rPr>
              <a:t>月</a:t>
            </a:r>
            <a:r>
              <a:rPr kumimoji="1" lang="en-US" altLang="ja-JP" dirty="0">
                <a:latin typeface="Meiryo" panose="020B0604030504040204" pitchFamily="34" charset="-128"/>
                <a:ea typeface="Meiryo" panose="020B0604030504040204" pitchFamily="34" charset="-128"/>
              </a:rPr>
              <a:t>22</a:t>
            </a:r>
            <a:r>
              <a:rPr lang="ja-JP" altLang="en-US">
                <a:latin typeface="Meiryo" panose="020B0604030504040204" pitchFamily="34" charset="-128"/>
                <a:ea typeface="Meiryo" panose="020B0604030504040204" pitchFamily="34" charset="-128"/>
              </a:rPr>
              <a:t>日</a:t>
            </a:r>
            <a:endParaRPr kumimoji="1" lang="ja-JP" altLang="en-US" dirty="0">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3EDE01EE-1A61-BE41-BFBB-6BE9D28CC8E9}"/>
              </a:ext>
            </a:extLst>
          </p:cNvPr>
          <p:cNvSpPr txBox="1"/>
          <p:nvPr/>
        </p:nvSpPr>
        <p:spPr>
          <a:xfrm>
            <a:off x="274320" y="4912988"/>
            <a:ext cx="8331908" cy="1754326"/>
          </a:xfrm>
          <a:prstGeom prst="rect">
            <a:avLst/>
          </a:prstGeom>
          <a:noFill/>
        </p:spPr>
        <p:txBody>
          <a:bodyPr wrap="square" rtlCol="0">
            <a:spAutoFit/>
          </a:bodyPr>
          <a:lstStyle/>
          <a:p>
            <a:pPr algn="ctr"/>
            <a:r>
              <a:rPr lang="ja-JP" altLang="en-US" sz="2400">
                <a:latin typeface="Meiryo" panose="020B0604030504040204" pitchFamily="34" charset="-128"/>
                <a:ea typeface="Meiryo" panose="020B0604030504040204" pitchFamily="34" charset="-128"/>
              </a:rPr>
              <a:t>大阪府防災会議委員</a:t>
            </a:r>
            <a:endParaRPr lang="en-US" altLang="ja-JP" sz="2400" dirty="0">
              <a:latin typeface="Meiryo" panose="020B0604030504040204" pitchFamily="34" charset="-128"/>
              <a:ea typeface="Meiryo" panose="020B0604030504040204" pitchFamily="34" charset="-128"/>
            </a:endParaRPr>
          </a:p>
          <a:p>
            <a:pPr algn="ctr"/>
            <a:r>
              <a:rPr lang="ja-JP" altLang="en-US" sz="2400">
                <a:latin typeface="Meiryo" panose="020B0604030504040204" pitchFamily="34" charset="-128"/>
                <a:ea typeface="Meiryo" panose="020B0604030504040204" pitchFamily="34" charset="-128"/>
              </a:rPr>
              <a:t>（兵庫県立大学大学院減災復興政策研究科）</a:t>
            </a:r>
            <a:endParaRPr lang="en-US" altLang="ja-JP" sz="2400" dirty="0">
              <a:latin typeface="Meiryo" panose="020B0604030504040204" pitchFamily="34" charset="-128"/>
              <a:ea typeface="Meiryo" panose="020B0604030504040204" pitchFamily="34" charset="-128"/>
            </a:endParaRPr>
          </a:p>
          <a:p>
            <a:pPr algn="ctr"/>
            <a:r>
              <a:rPr lang="ja-JP" altLang="en-US" sz="2400">
                <a:latin typeface="Meiryo" panose="020B0604030504040204" pitchFamily="34" charset="-128"/>
                <a:ea typeface="Meiryo" panose="020B0604030504040204" pitchFamily="34" charset="-128"/>
              </a:rPr>
              <a:t>阪本真由美</a:t>
            </a:r>
            <a:endParaRPr lang="en-US" altLang="ja-JP" dirty="0"/>
          </a:p>
          <a:p>
            <a:pPr algn="r"/>
            <a:endParaRPr lang="en-US" altLang="ja-JP" dirty="0"/>
          </a:p>
          <a:p>
            <a:pPr algn="r"/>
            <a:endParaRPr kumimoji="1" lang="ja-JP" altLang="en-US"/>
          </a:p>
        </p:txBody>
      </p:sp>
      <p:sp>
        <p:nvSpPr>
          <p:cNvPr id="5" name="テキスト ボックス 4"/>
          <p:cNvSpPr txBox="1"/>
          <p:nvPr/>
        </p:nvSpPr>
        <p:spPr>
          <a:xfrm>
            <a:off x="7443258" y="343450"/>
            <a:ext cx="1162970" cy="369332"/>
          </a:xfrm>
          <a:prstGeom prst="rect">
            <a:avLst/>
          </a:prstGeom>
          <a:noFill/>
          <a:ln>
            <a:solidFill>
              <a:schemeClr val="tx1"/>
            </a:solidFill>
          </a:ln>
        </p:spPr>
        <p:txBody>
          <a:bodyPr wrap="square" rtlCol="0">
            <a:spAutoFit/>
          </a:bodyPr>
          <a:lstStyle/>
          <a:p>
            <a:pPr algn="ctr"/>
            <a:r>
              <a:rPr kumimoji="1" lang="ja-JP" altLang="en-US" dirty="0" smtClean="0"/>
              <a:t>資料５</a:t>
            </a:r>
            <a:endParaRPr kumimoji="1" lang="ja-JP" altLang="en-US" dirty="0"/>
          </a:p>
        </p:txBody>
      </p:sp>
    </p:spTree>
    <p:extLst>
      <p:ext uri="{BB962C8B-B14F-4D97-AF65-F5344CB8AC3E}">
        <p14:creationId xmlns:p14="http://schemas.microsoft.com/office/powerpoint/2010/main" val="136709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B9FA7-0084-FB46-A5B4-ADE3A6961498}"/>
              </a:ext>
            </a:extLst>
          </p:cNvPr>
          <p:cNvSpPr>
            <a:spLocks noGrp="1"/>
          </p:cNvSpPr>
          <p:nvPr>
            <p:ph type="title"/>
          </p:nvPr>
        </p:nvSpPr>
        <p:spPr>
          <a:xfrm>
            <a:off x="143508" y="189342"/>
            <a:ext cx="8856984" cy="913605"/>
          </a:xfrm>
        </p:spPr>
        <p:txBody>
          <a:bodyPr/>
          <a:lstStyle/>
          <a:p>
            <a:r>
              <a:rPr lang="ja-JP" altLang="en-US"/>
              <a:t>高齢者等避難</a:t>
            </a:r>
            <a:r>
              <a:rPr kumimoji="1" lang="ja-JP" altLang="en-US"/>
              <a:t>をめぐる新たな動き</a:t>
            </a:r>
          </a:p>
        </p:txBody>
      </p:sp>
      <p:pic>
        <p:nvPicPr>
          <p:cNvPr id="4" name="コンテンツ プレースホルダー 3">
            <a:extLst>
              <a:ext uri="{FF2B5EF4-FFF2-40B4-BE49-F238E27FC236}">
                <a16:creationId xmlns:a16="http://schemas.microsoft.com/office/drawing/2014/main" id="{4FA7534D-6EC1-9842-BF88-D498AC2E8FE1}"/>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924158" y="2732588"/>
            <a:ext cx="2366496" cy="3124420"/>
          </a:xfrm>
          <a:prstGeom prst="rect">
            <a:avLst/>
          </a:prstGeom>
          <a:ln>
            <a:solidFill>
              <a:schemeClr val="tx1"/>
            </a:solidFill>
          </a:ln>
        </p:spPr>
      </p:pic>
      <p:sp>
        <p:nvSpPr>
          <p:cNvPr id="5" name="テキスト ボックス 4">
            <a:extLst>
              <a:ext uri="{FF2B5EF4-FFF2-40B4-BE49-F238E27FC236}">
                <a16:creationId xmlns:a16="http://schemas.microsoft.com/office/drawing/2014/main" id="{D5DA6CCF-9838-644E-BC73-53B2AC87DEFE}"/>
              </a:ext>
            </a:extLst>
          </p:cNvPr>
          <p:cNvSpPr txBox="1"/>
          <p:nvPr/>
        </p:nvSpPr>
        <p:spPr>
          <a:xfrm>
            <a:off x="539552" y="1219904"/>
            <a:ext cx="8064896" cy="1384995"/>
          </a:xfrm>
          <a:prstGeom prst="rect">
            <a:avLst/>
          </a:prstGeom>
          <a:noFill/>
        </p:spPr>
        <p:txBody>
          <a:bodyPr wrap="square" rtlCol="0">
            <a:spAutoFit/>
          </a:bodyPr>
          <a:lstStyle/>
          <a:p>
            <a:pPr marL="285750" marR="0" lvl="0" indent="-285750" algn="l" defTabSz="44926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800" b="0" i="0" u="sng"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個別避難計画作成</a:t>
            </a:r>
            <a:r>
              <a:rPr kumimoji="1" lang="ja-JP" altLang="en-US" sz="28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の努力義務化（災害対策基本法改正・取り組み指針改定）</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a:p>
            <a:pPr marL="285750" marR="0" lvl="0" indent="-285750" algn="l" defTabSz="44926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8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福祉避難所（福祉避難所ガイドライン改定）</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p:txBody>
      </p:sp>
      <p:pic>
        <p:nvPicPr>
          <p:cNvPr id="3" name="図 2">
            <a:extLst>
              <a:ext uri="{FF2B5EF4-FFF2-40B4-BE49-F238E27FC236}">
                <a16:creationId xmlns:a16="http://schemas.microsoft.com/office/drawing/2014/main" id="{A246C9E4-CFA9-CF4F-BB1D-10D2C41032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0" y="2732588"/>
            <a:ext cx="2427667" cy="3124420"/>
          </a:xfrm>
          <a:prstGeom prst="rect">
            <a:avLst/>
          </a:prstGeom>
          <a:ln>
            <a:solidFill>
              <a:schemeClr val="tx1"/>
            </a:solidFill>
          </a:ln>
        </p:spPr>
      </p:pic>
      <p:sp>
        <p:nvSpPr>
          <p:cNvPr id="6" name="テキスト ボックス 5">
            <a:extLst>
              <a:ext uri="{FF2B5EF4-FFF2-40B4-BE49-F238E27FC236}">
                <a16:creationId xmlns:a16="http://schemas.microsoft.com/office/drawing/2014/main" id="{19BFB6B0-06D6-D287-26FF-17BE0C779112}"/>
              </a:ext>
            </a:extLst>
          </p:cNvPr>
          <p:cNvSpPr txBox="1"/>
          <p:nvPr/>
        </p:nvSpPr>
        <p:spPr>
          <a:xfrm>
            <a:off x="364290" y="6129411"/>
            <a:ext cx="8856984" cy="430887"/>
          </a:xfrm>
          <a:prstGeom prst="rect">
            <a:avLst/>
          </a:prstGeom>
          <a:noFill/>
        </p:spPr>
        <p:txBody>
          <a:bodyPr wrap="square" rtlCol="0">
            <a:spAutoFit/>
          </a:bodyPr>
          <a:lstStyle/>
          <a:p>
            <a:r>
              <a:rPr kumimoji="1" lang="ja-JP" altLang="en-US" sz="2200" dirty="0"/>
              <a:t>内閣府個別避難計画モデル事業：大阪府・</a:t>
            </a:r>
            <a:r>
              <a:rPr kumimoji="1" lang="ja-JP" altLang="en-US" sz="2200" dirty="0" smtClean="0"/>
              <a:t>豊中市・枚方市・</a:t>
            </a:r>
            <a:r>
              <a:rPr kumimoji="1" lang="ja-JP" altLang="en-US" sz="2200" dirty="0"/>
              <a:t>熊取町</a:t>
            </a:r>
          </a:p>
        </p:txBody>
      </p:sp>
    </p:spTree>
    <p:extLst>
      <p:ext uri="{BB962C8B-B14F-4D97-AF65-F5344CB8AC3E}">
        <p14:creationId xmlns:p14="http://schemas.microsoft.com/office/powerpoint/2010/main" val="274448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68A45-F010-B77D-6C76-CB13BBB0437A}"/>
              </a:ext>
            </a:extLst>
          </p:cNvPr>
          <p:cNvSpPr>
            <a:spLocks noGrp="1"/>
          </p:cNvSpPr>
          <p:nvPr>
            <p:ph type="title"/>
          </p:nvPr>
        </p:nvSpPr>
        <p:spPr/>
        <p:txBody>
          <a:bodyPr/>
          <a:lstStyle/>
          <a:p>
            <a:r>
              <a:rPr kumimoji="1" lang="ja-JP" altLang="en-US"/>
              <a:t>個別避難計画</a:t>
            </a:r>
            <a:r>
              <a:rPr kumimoji="1" lang="en-US" altLang="ja-JP" dirty="0"/>
              <a:t/>
            </a:r>
            <a:br>
              <a:rPr kumimoji="1" lang="en-US" altLang="ja-JP" dirty="0"/>
            </a:br>
            <a:r>
              <a:rPr kumimoji="1" lang="ja-JP" altLang="en-US"/>
              <a:t>　計画作成の優先度を検討する</a:t>
            </a:r>
          </a:p>
        </p:txBody>
      </p:sp>
      <p:sp>
        <p:nvSpPr>
          <p:cNvPr id="3" name="コンテンツ プレースホルダー 2">
            <a:extLst>
              <a:ext uri="{FF2B5EF4-FFF2-40B4-BE49-F238E27FC236}">
                <a16:creationId xmlns:a16="http://schemas.microsoft.com/office/drawing/2014/main" id="{F08C1FBF-0318-DD4D-F530-576D753FEFBA}"/>
              </a:ext>
            </a:extLst>
          </p:cNvPr>
          <p:cNvSpPr>
            <a:spLocks noGrp="1"/>
          </p:cNvSpPr>
          <p:nvPr>
            <p:ph idx="1"/>
          </p:nvPr>
        </p:nvSpPr>
        <p:spPr>
          <a:xfrm>
            <a:off x="323528" y="1916832"/>
            <a:ext cx="8010079" cy="4475159"/>
          </a:xfrm>
        </p:spPr>
        <p:txBody>
          <a:bodyPr/>
          <a:lstStyle/>
          <a:p>
            <a:pPr marL="514350" indent="-514350">
              <a:buFont typeface="+mj-ea"/>
              <a:buAutoNum type="circleNumDbPlain"/>
            </a:pPr>
            <a:r>
              <a:rPr kumimoji="1" lang="ja-JP" altLang="en-US" dirty="0"/>
              <a:t>地域におけるハザードの状況（洪水・土砂災害・津波等の危険想定）</a:t>
            </a:r>
            <a:endParaRPr kumimoji="1" lang="en-US" altLang="ja-JP" dirty="0"/>
          </a:p>
          <a:p>
            <a:pPr marL="514350" indent="-514350">
              <a:buFont typeface="+mj-ea"/>
              <a:buAutoNum type="circleNumDbPlain"/>
            </a:pPr>
            <a:r>
              <a:rPr kumimoji="1" lang="ja-JP" altLang="en-US" dirty="0"/>
              <a:t>対象者の心身の状況（障害の程度、情報取得や判断への支援、心身障害の状況）</a:t>
            </a:r>
            <a:endParaRPr kumimoji="1" lang="en-US" altLang="ja-JP" dirty="0"/>
          </a:p>
          <a:p>
            <a:pPr marL="514350" indent="-514350">
              <a:buFont typeface="+mj-ea"/>
              <a:buAutoNum type="circleNumDbPlain"/>
            </a:pPr>
            <a:r>
              <a:rPr kumimoji="1" lang="ja-JP" altLang="en-US" dirty="0"/>
              <a:t>居住形態（独居や社会的孤立の状況等）</a:t>
            </a:r>
          </a:p>
        </p:txBody>
      </p:sp>
    </p:spTree>
    <p:extLst>
      <p:ext uri="{BB962C8B-B14F-4D97-AF65-F5344CB8AC3E}">
        <p14:creationId xmlns:p14="http://schemas.microsoft.com/office/powerpoint/2010/main" val="262383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4ED1A3-30F4-3F4B-879C-5627FB5FDACE}"/>
              </a:ext>
            </a:extLst>
          </p:cNvPr>
          <p:cNvSpPr>
            <a:spLocks noGrp="1"/>
          </p:cNvSpPr>
          <p:nvPr>
            <p:ph type="title"/>
          </p:nvPr>
        </p:nvSpPr>
        <p:spPr>
          <a:xfrm>
            <a:off x="325886" y="362917"/>
            <a:ext cx="8856984" cy="913605"/>
          </a:xfrm>
        </p:spPr>
        <p:txBody>
          <a:bodyPr/>
          <a:lstStyle/>
          <a:p>
            <a:r>
              <a:rPr kumimoji="1" lang="ja-JP" altLang="en-US"/>
              <a:t>防災・福祉の連携強化</a:t>
            </a:r>
          </a:p>
        </p:txBody>
      </p:sp>
      <p:sp>
        <p:nvSpPr>
          <p:cNvPr id="8" name="円/楕円 7">
            <a:extLst>
              <a:ext uri="{FF2B5EF4-FFF2-40B4-BE49-F238E27FC236}">
                <a16:creationId xmlns:a16="http://schemas.microsoft.com/office/drawing/2014/main" id="{7392E64D-16E2-0343-9B98-11B7663335C3}"/>
              </a:ext>
            </a:extLst>
          </p:cNvPr>
          <p:cNvSpPr/>
          <p:nvPr/>
        </p:nvSpPr>
        <p:spPr bwMode="auto">
          <a:xfrm>
            <a:off x="2115187" y="2264661"/>
            <a:ext cx="2664296" cy="1944216"/>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防災</a:t>
            </a:r>
            <a:endPar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9" name="円/楕円 8">
            <a:extLst>
              <a:ext uri="{FF2B5EF4-FFF2-40B4-BE49-F238E27FC236}">
                <a16:creationId xmlns:a16="http://schemas.microsoft.com/office/drawing/2014/main" id="{2291EC16-C4AF-4B41-81F9-17852C57D6BA}"/>
              </a:ext>
            </a:extLst>
          </p:cNvPr>
          <p:cNvSpPr/>
          <p:nvPr/>
        </p:nvSpPr>
        <p:spPr bwMode="auto">
          <a:xfrm>
            <a:off x="73435" y="2117685"/>
            <a:ext cx="2664296" cy="1944216"/>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医療</a:t>
            </a:r>
            <a:endPar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0" name="円/楕円 9">
            <a:extLst>
              <a:ext uri="{FF2B5EF4-FFF2-40B4-BE49-F238E27FC236}">
                <a16:creationId xmlns:a16="http://schemas.microsoft.com/office/drawing/2014/main" id="{53ABFF37-0544-B941-8A61-558449CE3827}"/>
              </a:ext>
            </a:extLst>
          </p:cNvPr>
          <p:cNvSpPr/>
          <p:nvPr/>
        </p:nvSpPr>
        <p:spPr bwMode="auto">
          <a:xfrm>
            <a:off x="2283199" y="3626204"/>
            <a:ext cx="2664296" cy="1944216"/>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障害者福祉</a:t>
            </a:r>
            <a:endPar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2" name="円/楕円 11">
            <a:extLst>
              <a:ext uri="{FF2B5EF4-FFF2-40B4-BE49-F238E27FC236}">
                <a16:creationId xmlns:a16="http://schemas.microsoft.com/office/drawing/2014/main" id="{46056518-3127-E541-A8C2-A49DF57415F0}"/>
              </a:ext>
            </a:extLst>
          </p:cNvPr>
          <p:cNvSpPr/>
          <p:nvPr/>
        </p:nvSpPr>
        <p:spPr bwMode="auto">
          <a:xfrm>
            <a:off x="24033" y="3574166"/>
            <a:ext cx="2664296" cy="1944216"/>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高齢者福祉</a:t>
            </a:r>
            <a:endPar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4" name="円/楕円 13">
            <a:extLst>
              <a:ext uri="{FF2B5EF4-FFF2-40B4-BE49-F238E27FC236}">
                <a16:creationId xmlns:a16="http://schemas.microsoft.com/office/drawing/2014/main" id="{EA8D5B40-4B39-424C-B2C3-86DA157E864E}"/>
              </a:ext>
            </a:extLst>
          </p:cNvPr>
          <p:cNvSpPr/>
          <p:nvPr/>
        </p:nvSpPr>
        <p:spPr bwMode="auto">
          <a:xfrm>
            <a:off x="2035754" y="2916357"/>
            <a:ext cx="252028" cy="233989"/>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800" b="1"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8" name="円/楕円 17">
            <a:extLst>
              <a:ext uri="{FF2B5EF4-FFF2-40B4-BE49-F238E27FC236}">
                <a16:creationId xmlns:a16="http://schemas.microsoft.com/office/drawing/2014/main" id="{F531141D-5410-ED4C-87E0-64AD424B8867}"/>
              </a:ext>
            </a:extLst>
          </p:cNvPr>
          <p:cNvSpPr/>
          <p:nvPr/>
        </p:nvSpPr>
        <p:spPr bwMode="auto">
          <a:xfrm>
            <a:off x="2729848" y="3059837"/>
            <a:ext cx="252028" cy="233989"/>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800" b="1"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1" name="円/楕円 10">
            <a:extLst>
              <a:ext uri="{FF2B5EF4-FFF2-40B4-BE49-F238E27FC236}">
                <a16:creationId xmlns:a16="http://schemas.microsoft.com/office/drawing/2014/main" id="{16BE04BA-C4FE-9044-A734-DBD899AD83A8}"/>
              </a:ext>
            </a:extLst>
          </p:cNvPr>
          <p:cNvSpPr/>
          <p:nvPr/>
        </p:nvSpPr>
        <p:spPr bwMode="auto">
          <a:xfrm>
            <a:off x="1306186" y="2738736"/>
            <a:ext cx="2251654" cy="1523912"/>
          </a:xfrm>
          <a:prstGeom prst="ellipse">
            <a:avLst/>
          </a:prstGeom>
          <a:solidFill>
            <a:schemeClr val="bg1"/>
          </a:solidFill>
          <a:ln w="349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個別避難支援</a:t>
            </a: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WG</a:t>
            </a:r>
          </a:p>
        </p:txBody>
      </p:sp>
      <p:sp>
        <p:nvSpPr>
          <p:cNvPr id="29" name="円/楕円 28">
            <a:extLst>
              <a:ext uri="{FF2B5EF4-FFF2-40B4-BE49-F238E27FC236}">
                <a16:creationId xmlns:a16="http://schemas.microsoft.com/office/drawing/2014/main" id="{81F7349E-B4CC-994F-A098-92736551199D}"/>
              </a:ext>
            </a:extLst>
          </p:cNvPr>
          <p:cNvSpPr/>
          <p:nvPr/>
        </p:nvSpPr>
        <p:spPr bwMode="auto">
          <a:xfrm>
            <a:off x="5300085" y="1879487"/>
            <a:ext cx="3109159" cy="4040481"/>
          </a:xfrm>
          <a:prstGeom prst="ellipse">
            <a:avLst/>
          </a:prstGeom>
          <a:noFill/>
          <a:ln w="349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0" name="円/楕円 29">
            <a:extLst>
              <a:ext uri="{FF2B5EF4-FFF2-40B4-BE49-F238E27FC236}">
                <a16:creationId xmlns:a16="http://schemas.microsoft.com/office/drawing/2014/main" id="{614538C7-D2DF-DF4C-8777-06688C18D82C}"/>
              </a:ext>
            </a:extLst>
          </p:cNvPr>
          <p:cNvSpPr/>
          <p:nvPr/>
        </p:nvSpPr>
        <p:spPr bwMode="auto">
          <a:xfrm>
            <a:off x="6379661" y="5555674"/>
            <a:ext cx="1002767" cy="447775"/>
          </a:xfrm>
          <a:prstGeom prst="ellipse">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農協</a:t>
            </a:r>
            <a:endParaRPr kumimoji="0"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7" name="円/楕円 26">
            <a:extLst>
              <a:ext uri="{FF2B5EF4-FFF2-40B4-BE49-F238E27FC236}">
                <a16:creationId xmlns:a16="http://schemas.microsoft.com/office/drawing/2014/main" id="{9973CB4D-41EA-2D4D-AFF4-814D3D7A3FFE}"/>
              </a:ext>
            </a:extLst>
          </p:cNvPr>
          <p:cNvSpPr/>
          <p:nvPr/>
        </p:nvSpPr>
        <p:spPr bwMode="auto">
          <a:xfrm>
            <a:off x="7398001" y="3689923"/>
            <a:ext cx="1676802" cy="810876"/>
          </a:xfrm>
          <a:prstGeom prst="ellipse">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自主防災組織</a:t>
            </a:r>
            <a:endParaRPr kumimoji="0"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5" name="直線矢印コネクタ 4">
            <a:extLst>
              <a:ext uri="{FF2B5EF4-FFF2-40B4-BE49-F238E27FC236}">
                <a16:creationId xmlns:a16="http://schemas.microsoft.com/office/drawing/2014/main" id="{58DC8894-8605-7149-9DAD-5AAA203ED991}"/>
              </a:ext>
            </a:extLst>
          </p:cNvPr>
          <p:cNvCxnSpPr>
            <a:cxnSpLocks/>
          </p:cNvCxnSpPr>
          <p:nvPr/>
        </p:nvCxnSpPr>
        <p:spPr bwMode="auto">
          <a:xfrm>
            <a:off x="3709214" y="3268711"/>
            <a:ext cx="2103391" cy="21968"/>
          </a:xfrm>
          <a:prstGeom prst="straightConnector1">
            <a:avLst/>
          </a:prstGeom>
          <a:solidFill>
            <a:schemeClr val="accent1"/>
          </a:solidFill>
          <a:ln w="57150" cap="flat" cmpd="sng" algn="ctr">
            <a:solidFill>
              <a:schemeClr val="accent2"/>
            </a:solidFill>
            <a:prstDash val="solid"/>
            <a:round/>
            <a:headEnd type="triangle"/>
            <a:tailEnd type="triangle"/>
          </a:ln>
          <a:effectLst/>
        </p:spPr>
      </p:cxnSp>
      <p:sp>
        <p:nvSpPr>
          <p:cNvPr id="32" name="円/楕円 31">
            <a:extLst>
              <a:ext uri="{FF2B5EF4-FFF2-40B4-BE49-F238E27FC236}">
                <a16:creationId xmlns:a16="http://schemas.microsoft.com/office/drawing/2014/main" id="{53C36631-8C69-094C-B49A-7CF1FE5CE8D0}"/>
              </a:ext>
            </a:extLst>
          </p:cNvPr>
          <p:cNvSpPr/>
          <p:nvPr/>
        </p:nvSpPr>
        <p:spPr bwMode="auto">
          <a:xfrm>
            <a:off x="5774197" y="1824337"/>
            <a:ext cx="1506021" cy="551135"/>
          </a:xfrm>
          <a:prstGeom prst="ellipse">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民生委員</a:t>
            </a:r>
            <a:endParaRPr kumimoji="0"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3" name="円/楕円 32">
            <a:extLst>
              <a:ext uri="{FF2B5EF4-FFF2-40B4-BE49-F238E27FC236}">
                <a16:creationId xmlns:a16="http://schemas.microsoft.com/office/drawing/2014/main" id="{9C7F8ED5-40AC-CB49-8927-705103FE325E}"/>
              </a:ext>
            </a:extLst>
          </p:cNvPr>
          <p:cNvSpPr/>
          <p:nvPr/>
        </p:nvSpPr>
        <p:spPr bwMode="auto">
          <a:xfrm>
            <a:off x="7130176" y="2015988"/>
            <a:ext cx="1800200" cy="792409"/>
          </a:xfrm>
          <a:prstGeom prst="ellipse">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ケア</a:t>
            </a:r>
            <a:endParaRPr kumimoji="0"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マネージャー</a:t>
            </a:r>
            <a:endParaRPr kumimoji="0"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8" name="テキスト ボックス 27">
            <a:extLst>
              <a:ext uri="{FF2B5EF4-FFF2-40B4-BE49-F238E27FC236}">
                <a16:creationId xmlns:a16="http://schemas.microsoft.com/office/drawing/2014/main" id="{04AC04EA-5661-5948-9EC6-1424480163D1}"/>
              </a:ext>
            </a:extLst>
          </p:cNvPr>
          <p:cNvSpPr txBox="1"/>
          <p:nvPr/>
        </p:nvSpPr>
        <p:spPr>
          <a:xfrm>
            <a:off x="5876030" y="2933102"/>
            <a:ext cx="2033934" cy="369332"/>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Arial" charset="0"/>
                <a:ea typeface="ＭＳ Ｐゴシック" charset="-128"/>
                <a:cs typeface="+mn-cs"/>
              </a:rPr>
              <a:t>地域調整</a:t>
            </a:r>
            <a:r>
              <a:rPr kumimoji="1" lang="ja-JP" altLang="en-US" sz="1800" b="1" i="0" u="none" strike="noStrike" kern="1200" cap="none" spc="0" normalizeH="0" baseline="0" noProof="0" dirty="0">
                <a:ln>
                  <a:noFill/>
                </a:ln>
                <a:solidFill>
                  <a:srgbClr val="000000"/>
                </a:solidFill>
                <a:effectLst/>
                <a:uLnTx/>
                <a:uFillTx/>
                <a:latin typeface="Arial" charset="0"/>
                <a:ea typeface="ＭＳ Ｐゴシック" charset="-128"/>
                <a:cs typeface="+mn-cs"/>
              </a:rPr>
              <a:t>会議</a:t>
            </a:r>
          </a:p>
        </p:txBody>
      </p:sp>
      <p:sp>
        <p:nvSpPr>
          <p:cNvPr id="23" name="円/楕円 22">
            <a:extLst>
              <a:ext uri="{FF2B5EF4-FFF2-40B4-BE49-F238E27FC236}">
                <a16:creationId xmlns:a16="http://schemas.microsoft.com/office/drawing/2014/main" id="{E8C72EB7-491F-D44D-9CD1-D12AEB791F78}"/>
              </a:ext>
            </a:extLst>
          </p:cNvPr>
          <p:cNvSpPr/>
          <p:nvPr/>
        </p:nvSpPr>
        <p:spPr bwMode="auto">
          <a:xfrm>
            <a:off x="7698288" y="2952943"/>
            <a:ext cx="1353341" cy="447775"/>
          </a:xfrm>
          <a:prstGeom prst="ellipse">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まちづくり</a:t>
            </a:r>
            <a:endParaRPr kumimoji="0"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4" name="円/楕円 23">
            <a:extLst>
              <a:ext uri="{FF2B5EF4-FFF2-40B4-BE49-F238E27FC236}">
                <a16:creationId xmlns:a16="http://schemas.microsoft.com/office/drawing/2014/main" id="{65C325BC-4879-064B-BE5A-CDBB3548A3DC}"/>
              </a:ext>
            </a:extLst>
          </p:cNvPr>
          <p:cNvSpPr/>
          <p:nvPr/>
        </p:nvSpPr>
        <p:spPr bwMode="auto">
          <a:xfrm>
            <a:off x="5204243" y="4988896"/>
            <a:ext cx="1676802" cy="644314"/>
          </a:xfrm>
          <a:prstGeom prst="ellipse">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作業所</a:t>
            </a:r>
            <a:endParaRPr kumimoji="0"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pic>
        <p:nvPicPr>
          <p:cNvPr id="25" name="図 24">
            <a:extLst>
              <a:ext uri="{FF2B5EF4-FFF2-40B4-BE49-F238E27FC236}">
                <a16:creationId xmlns:a16="http://schemas.microsoft.com/office/drawing/2014/main" id="{A6E537DE-2167-6149-8B52-774BCC53F2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78198" y="3487325"/>
            <a:ext cx="729427" cy="666680"/>
          </a:xfrm>
          <a:prstGeom prst="rect">
            <a:avLst/>
          </a:prstGeom>
        </p:spPr>
      </p:pic>
      <p:sp>
        <p:nvSpPr>
          <p:cNvPr id="3" name="テキスト ボックス 2">
            <a:extLst>
              <a:ext uri="{FF2B5EF4-FFF2-40B4-BE49-F238E27FC236}">
                <a16:creationId xmlns:a16="http://schemas.microsoft.com/office/drawing/2014/main" id="{E9E87646-74F1-464B-B902-376C6779E764}"/>
              </a:ext>
            </a:extLst>
          </p:cNvPr>
          <p:cNvSpPr txBox="1"/>
          <p:nvPr/>
        </p:nvSpPr>
        <p:spPr>
          <a:xfrm>
            <a:off x="6658210" y="4072200"/>
            <a:ext cx="1167439" cy="646331"/>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charset="0"/>
                <a:ea typeface="ＭＳ Ｐゴシック" charset="-128"/>
                <a:cs typeface="+mn-cs"/>
              </a:rPr>
              <a:t>本人</a:t>
            </a:r>
            <a:endParaRPr kumimoji="1" lang="en-US" altLang="ja-JP" sz="18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charset="0"/>
                <a:ea typeface="ＭＳ Ｐゴシック" charset="-128"/>
                <a:cs typeface="+mn-cs"/>
              </a:rPr>
              <a:t>家族</a:t>
            </a:r>
          </a:p>
        </p:txBody>
      </p:sp>
      <p:sp>
        <p:nvSpPr>
          <p:cNvPr id="26" name="円/楕円 25">
            <a:extLst>
              <a:ext uri="{FF2B5EF4-FFF2-40B4-BE49-F238E27FC236}">
                <a16:creationId xmlns:a16="http://schemas.microsoft.com/office/drawing/2014/main" id="{A319173D-5F08-7E44-B036-BE977B207D89}"/>
              </a:ext>
            </a:extLst>
          </p:cNvPr>
          <p:cNvSpPr/>
          <p:nvPr/>
        </p:nvSpPr>
        <p:spPr bwMode="auto">
          <a:xfrm>
            <a:off x="7183401" y="5251740"/>
            <a:ext cx="1797319" cy="467360"/>
          </a:xfrm>
          <a:prstGeom prst="ellipse">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ボランテイア</a:t>
            </a:r>
            <a:endParaRPr kumimoji="0"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4" name="テキスト ボックス 3">
            <a:extLst>
              <a:ext uri="{FF2B5EF4-FFF2-40B4-BE49-F238E27FC236}">
                <a16:creationId xmlns:a16="http://schemas.microsoft.com/office/drawing/2014/main" id="{6FE1F802-2B82-A446-8C4B-02C00C4257D7}"/>
              </a:ext>
            </a:extLst>
          </p:cNvPr>
          <p:cNvSpPr txBox="1"/>
          <p:nvPr/>
        </p:nvSpPr>
        <p:spPr>
          <a:xfrm>
            <a:off x="1356181" y="1322341"/>
            <a:ext cx="2376264" cy="523220"/>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rPr>
              <a:t>行政</a:t>
            </a:r>
          </a:p>
        </p:txBody>
      </p:sp>
      <p:sp>
        <p:nvSpPr>
          <p:cNvPr id="31" name="テキスト ボックス 30">
            <a:extLst>
              <a:ext uri="{FF2B5EF4-FFF2-40B4-BE49-F238E27FC236}">
                <a16:creationId xmlns:a16="http://schemas.microsoft.com/office/drawing/2014/main" id="{20F2E883-972C-5C40-A5C2-2DA41A90457A}"/>
              </a:ext>
            </a:extLst>
          </p:cNvPr>
          <p:cNvSpPr txBox="1"/>
          <p:nvPr/>
        </p:nvSpPr>
        <p:spPr>
          <a:xfrm>
            <a:off x="4665310" y="1328560"/>
            <a:ext cx="2376264" cy="523220"/>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rPr>
              <a:t>地域</a:t>
            </a:r>
          </a:p>
        </p:txBody>
      </p:sp>
      <p:sp>
        <p:nvSpPr>
          <p:cNvPr id="34" name="テキスト ボックス 33">
            <a:extLst>
              <a:ext uri="{FF2B5EF4-FFF2-40B4-BE49-F238E27FC236}">
                <a16:creationId xmlns:a16="http://schemas.microsoft.com/office/drawing/2014/main" id="{DDC1F0B9-575F-F843-98F8-50E38AE5E63F}"/>
              </a:ext>
            </a:extLst>
          </p:cNvPr>
          <p:cNvSpPr txBox="1"/>
          <p:nvPr/>
        </p:nvSpPr>
        <p:spPr>
          <a:xfrm>
            <a:off x="325985" y="6213692"/>
            <a:ext cx="8950568" cy="523220"/>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highlight>
                  <a:srgbClr val="FFFF00"/>
                </a:highlight>
                <a:uLnTx/>
                <a:uFillTx/>
                <a:latin typeface="Meiryo" panose="020B0604030504040204" pitchFamily="34" charset="-128"/>
                <a:ea typeface="Meiryo" panose="020B0604030504040204" pitchFamily="34" charset="-128"/>
                <a:cs typeface="+mn-cs"/>
              </a:rPr>
              <a:t>防災・福祉・関係団体とのネットワークを構築する</a:t>
            </a:r>
          </a:p>
        </p:txBody>
      </p:sp>
      <p:sp>
        <p:nvSpPr>
          <p:cNvPr id="20" name="円/楕円 19">
            <a:extLst>
              <a:ext uri="{FF2B5EF4-FFF2-40B4-BE49-F238E27FC236}">
                <a16:creationId xmlns:a16="http://schemas.microsoft.com/office/drawing/2014/main" id="{D42DF951-1985-7346-8004-8C0572C679E4}"/>
              </a:ext>
            </a:extLst>
          </p:cNvPr>
          <p:cNvSpPr/>
          <p:nvPr/>
        </p:nvSpPr>
        <p:spPr bwMode="auto">
          <a:xfrm>
            <a:off x="4642303" y="3441559"/>
            <a:ext cx="1800200" cy="770442"/>
          </a:xfrm>
          <a:prstGeom prst="ellipse">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社会福祉協議会</a:t>
            </a:r>
            <a:endParaRPr kumimoji="0"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2" name="円/楕円 21">
            <a:extLst>
              <a:ext uri="{FF2B5EF4-FFF2-40B4-BE49-F238E27FC236}">
                <a16:creationId xmlns:a16="http://schemas.microsoft.com/office/drawing/2014/main" id="{1230E544-3892-4446-A4FE-A8523D94F474}"/>
              </a:ext>
            </a:extLst>
          </p:cNvPr>
          <p:cNvSpPr/>
          <p:nvPr/>
        </p:nvSpPr>
        <p:spPr bwMode="auto">
          <a:xfrm>
            <a:off x="4974204" y="4261355"/>
            <a:ext cx="1676802" cy="644314"/>
          </a:xfrm>
          <a:prstGeom prst="ellipse">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事業所</a:t>
            </a:r>
            <a:endParaRPr kumimoji="0"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1" name="円/楕円 20">
            <a:extLst>
              <a:ext uri="{FF2B5EF4-FFF2-40B4-BE49-F238E27FC236}">
                <a16:creationId xmlns:a16="http://schemas.microsoft.com/office/drawing/2014/main" id="{41ADD153-1226-1141-B06B-8CCAFCD374FC}"/>
              </a:ext>
            </a:extLst>
          </p:cNvPr>
          <p:cNvSpPr/>
          <p:nvPr/>
        </p:nvSpPr>
        <p:spPr bwMode="auto">
          <a:xfrm>
            <a:off x="7510833" y="4685690"/>
            <a:ext cx="1352211" cy="467360"/>
          </a:xfrm>
          <a:prstGeom prst="ellipse">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消防団</a:t>
            </a:r>
            <a:endParaRPr kumimoji="0"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46601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A94C0-2273-BDF3-92FD-BDC9A8E4F16E}"/>
              </a:ext>
            </a:extLst>
          </p:cNvPr>
          <p:cNvSpPr>
            <a:spLocks noGrp="1"/>
          </p:cNvSpPr>
          <p:nvPr>
            <p:ph type="title"/>
          </p:nvPr>
        </p:nvSpPr>
        <p:spPr/>
        <p:txBody>
          <a:bodyPr/>
          <a:lstStyle/>
          <a:p>
            <a:r>
              <a:rPr kumimoji="1" lang="ja-JP" altLang="en-US" dirty="0" smtClean="0"/>
              <a:t>在宅人工呼吸器使用児</a:t>
            </a:r>
            <a:r>
              <a:rPr kumimoji="1" lang="ja-JP" altLang="en-US" dirty="0"/>
              <a:t>・者支援</a:t>
            </a:r>
            <a:r>
              <a:rPr kumimoji="1" lang="en-US" altLang="ja-JP" dirty="0"/>
              <a:t/>
            </a:r>
            <a:br>
              <a:rPr kumimoji="1" lang="en-US" altLang="ja-JP" dirty="0"/>
            </a:br>
            <a:r>
              <a:rPr kumimoji="1" lang="ja-JP" altLang="en-US" dirty="0"/>
              <a:t>（泉佐野保健所管内）</a:t>
            </a:r>
          </a:p>
        </p:txBody>
      </p:sp>
      <p:sp>
        <p:nvSpPr>
          <p:cNvPr id="3" name="コンテンツ プレースホルダー 2">
            <a:extLst>
              <a:ext uri="{FF2B5EF4-FFF2-40B4-BE49-F238E27FC236}">
                <a16:creationId xmlns:a16="http://schemas.microsoft.com/office/drawing/2014/main" id="{43BA31F5-0A1C-9B39-E1C6-58809D7949AF}"/>
              </a:ext>
            </a:extLst>
          </p:cNvPr>
          <p:cNvSpPr>
            <a:spLocks noGrp="1"/>
          </p:cNvSpPr>
          <p:nvPr>
            <p:ph idx="1"/>
          </p:nvPr>
        </p:nvSpPr>
        <p:spPr>
          <a:xfrm>
            <a:off x="566956" y="1826409"/>
            <a:ext cx="8010079" cy="1042988"/>
          </a:xfrm>
        </p:spPr>
        <p:txBody>
          <a:bodyPr/>
          <a:lstStyle/>
          <a:p>
            <a:pPr marL="0" indent="0">
              <a:buNone/>
            </a:pPr>
            <a:r>
              <a:rPr kumimoji="1" lang="ja-JP" altLang="en-US" dirty="0"/>
              <a:t>台風</a:t>
            </a:r>
            <a:r>
              <a:rPr kumimoji="1" lang="en-US" altLang="ja-JP" dirty="0"/>
              <a:t>21</a:t>
            </a:r>
            <a:r>
              <a:rPr kumimoji="1" lang="ja-JP" altLang="en-US" dirty="0"/>
              <a:t>号において、長期間の停電による人工呼吸器の電源確保が課題に</a:t>
            </a:r>
            <a:endParaRPr kumimoji="1" lang="en-US" altLang="ja-JP" dirty="0"/>
          </a:p>
        </p:txBody>
      </p:sp>
      <p:sp>
        <p:nvSpPr>
          <p:cNvPr id="6" name="コンテンツ プレースホルダー 2">
            <a:extLst>
              <a:ext uri="{FF2B5EF4-FFF2-40B4-BE49-F238E27FC236}">
                <a16:creationId xmlns:a16="http://schemas.microsoft.com/office/drawing/2014/main" id="{46FD0D1A-BB81-38A2-0A4E-C3367F3E2AB7}"/>
              </a:ext>
            </a:extLst>
          </p:cNvPr>
          <p:cNvSpPr txBox="1">
            <a:spLocks/>
          </p:cNvSpPr>
          <p:nvPr/>
        </p:nvSpPr>
        <p:spPr bwMode="auto">
          <a:xfrm>
            <a:off x="381429" y="3263880"/>
            <a:ext cx="8010079" cy="47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mn-lt"/>
                <a:ea typeface="+mn-ea"/>
                <a:cs typeface="+mn-cs"/>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mn-lt"/>
                <a:ea typeface="+mn-ea"/>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mn-lt"/>
                <a:ea typeface="+mn-ea"/>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5pPr>
            <a:lvl6pPr marL="25146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6pPr>
            <a:lvl7pPr marL="29718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7pPr>
            <a:lvl8pPr marL="34290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8pPr>
            <a:lvl9pPr marL="38862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9pPr>
          </a:lstStyle>
          <a:p>
            <a:pPr marL="0" indent="0">
              <a:buFont typeface="Times New Roman" charset="0"/>
              <a:buNone/>
            </a:pPr>
            <a:endParaRPr lang="en-US" altLang="ja-JP" kern="0" dirty="0"/>
          </a:p>
        </p:txBody>
      </p:sp>
      <p:pic>
        <p:nvPicPr>
          <p:cNvPr id="7" name="Google Shape;78;p17">
            <a:extLst>
              <a:ext uri="{FF2B5EF4-FFF2-40B4-BE49-F238E27FC236}">
                <a16:creationId xmlns:a16="http://schemas.microsoft.com/office/drawing/2014/main" id="{DF337BEB-2900-0AC8-DC9A-03DBBAAEAEC4}"/>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079271" y="2985307"/>
            <a:ext cx="4614393" cy="3013468"/>
          </a:xfrm>
          <a:prstGeom prst="rect">
            <a:avLst/>
          </a:prstGeom>
          <a:noFill/>
          <a:ln>
            <a:noFill/>
          </a:ln>
        </p:spPr>
      </p:pic>
      <p:sp>
        <p:nvSpPr>
          <p:cNvPr id="8" name="コンテンツ プレースホルダー 2">
            <a:extLst>
              <a:ext uri="{FF2B5EF4-FFF2-40B4-BE49-F238E27FC236}">
                <a16:creationId xmlns:a16="http://schemas.microsoft.com/office/drawing/2014/main" id="{E66DF510-8513-919A-129C-08DFC695A944}"/>
              </a:ext>
            </a:extLst>
          </p:cNvPr>
          <p:cNvSpPr txBox="1">
            <a:spLocks/>
          </p:cNvSpPr>
          <p:nvPr/>
        </p:nvSpPr>
        <p:spPr bwMode="auto">
          <a:xfrm>
            <a:off x="566956" y="5755854"/>
            <a:ext cx="8010079" cy="1042988"/>
          </a:xfrm>
          <a:prstGeom prst="rect">
            <a:avLst/>
          </a:prstGeom>
          <a:solidFill>
            <a:schemeClr val="accent1">
              <a:lumMod val="20000"/>
              <a:lumOff val="80000"/>
            </a:schemeClr>
          </a:solidFill>
          <a:ln w="9525">
            <a:solidFill>
              <a:srgbClr val="000000"/>
            </a:solidFill>
            <a:round/>
            <a:headEnd/>
            <a:tailEnd/>
          </a:ln>
          <a:extLs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mn-lt"/>
                <a:ea typeface="+mn-ea"/>
                <a:cs typeface="+mn-cs"/>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mn-lt"/>
                <a:ea typeface="+mn-ea"/>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mn-lt"/>
                <a:ea typeface="+mn-ea"/>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5pPr>
            <a:lvl6pPr marL="25146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6pPr>
            <a:lvl7pPr marL="29718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7pPr>
            <a:lvl8pPr marL="34290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8pPr>
            <a:lvl9pPr marL="38862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9pPr>
          </a:lstStyle>
          <a:p>
            <a:pPr marL="0" indent="0" algn="ctr">
              <a:buFont typeface="Times New Roman" charset="0"/>
              <a:buNone/>
            </a:pPr>
            <a:r>
              <a:rPr kumimoji="1" lang="ja-JP" altLang="en-US" kern="0" dirty="0">
                <a:solidFill>
                  <a:schemeClr val="tx1"/>
                </a:solidFill>
              </a:rPr>
              <a:t>災害時在宅高度医療児・者支援</a:t>
            </a:r>
            <a:r>
              <a:rPr kumimoji="1" lang="en-US" altLang="ja-JP" kern="0" dirty="0">
                <a:solidFill>
                  <a:schemeClr val="tx1"/>
                </a:solidFill>
              </a:rPr>
              <a:t>WG</a:t>
            </a:r>
            <a:r>
              <a:rPr kumimoji="1" lang="ja-JP" altLang="en-US" kern="0" dirty="0">
                <a:solidFill>
                  <a:schemeClr val="tx1"/>
                </a:solidFill>
              </a:rPr>
              <a:t>の設置</a:t>
            </a:r>
            <a:endParaRPr kumimoji="1" lang="en-US" altLang="ja-JP" kern="0" dirty="0">
              <a:solidFill>
                <a:schemeClr val="tx1"/>
              </a:solidFill>
            </a:endParaRPr>
          </a:p>
          <a:p>
            <a:pPr marL="0" indent="0" algn="ctr">
              <a:buFont typeface="Times New Roman" charset="0"/>
              <a:buNone/>
            </a:pPr>
            <a:r>
              <a:rPr lang="en-US" altLang="ja-JP" kern="0" dirty="0">
                <a:solidFill>
                  <a:schemeClr val="tx1"/>
                </a:solidFill>
              </a:rPr>
              <a:t>(</a:t>
            </a:r>
            <a:r>
              <a:rPr lang="en-US" altLang="ja-JP" kern="0" dirty="0" smtClean="0">
                <a:solidFill>
                  <a:schemeClr val="tx1"/>
                </a:solidFill>
              </a:rPr>
              <a:t>H31〜R3</a:t>
            </a:r>
            <a:r>
              <a:rPr lang="ja-JP" altLang="en-US" kern="0" dirty="0" smtClean="0">
                <a:solidFill>
                  <a:schemeClr val="tx1"/>
                </a:solidFill>
              </a:rPr>
              <a:t>）</a:t>
            </a:r>
            <a:endParaRPr kumimoji="1" lang="en-US" altLang="ja-JP" kern="0" dirty="0">
              <a:solidFill>
                <a:schemeClr val="tx1"/>
              </a:solidFill>
            </a:endParaRPr>
          </a:p>
        </p:txBody>
      </p:sp>
    </p:spTree>
    <p:extLst>
      <p:ext uri="{BB962C8B-B14F-4D97-AF65-F5344CB8AC3E}">
        <p14:creationId xmlns:p14="http://schemas.microsoft.com/office/powerpoint/2010/main" val="317937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CDE258-2712-395C-1245-AB855C729BE4}"/>
              </a:ext>
            </a:extLst>
          </p:cNvPr>
          <p:cNvSpPr>
            <a:spLocks noGrp="1"/>
          </p:cNvSpPr>
          <p:nvPr>
            <p:ph type="title"/>
          </p:nvPr>
        </p:nvSpPr>
        <p:spPr>
          <a:xfrm>
            <a:off x="576672" y="58143"/>
            <a:ext cx="7990656" cy="1042988"/>
          </a:xfrm>
        </p:spPr>
        <p:txBody>
          <a:bodyPr/>
          <a:lstStyle/>
          <a:p>
            <a:r>
              <a:rPr kumimoji="1" lang="en-US" altLang="ja-JP" dirty="0"/>
              <a:t>WG</a:t>
            </a:r>
            <a:r>
              <a:rPr kumimoji="1" lang="ja-JP" altLang="en-US"/>
              <a:t>を通して把握された課題</a:t>
            </a:r>
          </a:p>
        </p:txBody>
      </p:sp>
      <p:sp>
        <p:nvSpPr>
          <p:cNvPr id="3" name="コンテンツ プレースホルダー 2">
            <a:extLst>
              <a:ext uri="{FF2B5EF4-FFF2-40B4-BE49-F238E27FC236}">
                <a16:creationId xmlns:a16="http://schemas.microsoft.com/office/drawing/2014/main" id="{340F17E2-7CEC-FE6E-0930-26DB77557364}"/>
              </a:ext>
            </a:extLst>
          </p:cNvPr>
          <p:cNvSpPr>
            <a:spLocks noGrp="1"/>
          </p:cNvSpPr>
          <p:nvPr>
            <p:ph idx="1"/>
          </p:nvPr>
        </p:nvSpPr>
        <p:spPr>
          <a:xfrm>
            <a:off x="576672" y="3036005"/>
            <a:ext cx="8010079" cy="2693529"/>
          </a:xfrm>
        </p:spPr>
        <p:txBody>
          <a:bodyPr/>
          <a:lstStyle/>
          <a:p>
            <a:pPr marL="0" indent="0">
              <a:buNone/>
            </a:pPr>
            <a:r>
              <a:rPr kumimoji="1" lang="en-US" altLang="ja-JP" sz="2400" dirty="0"/>
              <a:t>【</a:t>
            </a:r>
            <a:r>
              <a:rPr kumimoji="1" lang="ja-JP" altLang="en-US" sz="2400"/>
              <a:t>取組内容</a:t>
            </a:r>
            <a:r>
              <a:rPr kumimoji="1" lang="en-US" altLang="ja-JP" sz="2400" dirty="0"/>
              <a:t>】</a:t>
            </a:r>
          </a:p>
          <a:p>
            <a:pPr marL="0" indent="0">
              <a:buNone/>
            </a:pPr>
            <a:r>
              <a:rPr lang="ja-JP" altLang="en-US" sz="2400"/>
              <a:t>　在宅高度医療児・者の把握</a:t>
            </a:r>
            <a:endParaRPr lang="en-US" altLang="ja-JP" sz="2400" kern="0" dirty="0"/>
          </a:p>
          <a:p>
            <a:pPr lvl="1"/>
            <a:r>
              <a:rPr lang="ja-JP" altLang="en-US" sz="2400" kern="0"/>
              <a:t>市町村窓口の設置</a:t>
            </a:r>
            <a:endParaRPr lang="en-US" altLang="ja-JP" sz="2400" kern="0" dirty="0"/>
          </a:p>
          <a:p>
            <a:pPr lvl="1"/>
            <a:r>
              <a:rPr lang="ja-JP" altLang="en-US" sz="2400" kern="0"/>
              <a:t>支援の優先度の更新</a:t>
            </a:r>
            <a:endParaRPr lang="en-US" altLang="ja-JP" sz="2400" kern="0" dirty="0"/>
          </a:p>
          <a:p>
            <a:pPr lvl="1"/>
            <a:r>
              <a:rPr lang="ja-JP" altLang="en-US" sz="2400" kern="0"/>
              <a:t>情報の更新</a:t>
            </a:r>
            <a:endParaRPr lang="en-US" altLang="ja-JP" sz="2400" dirty="0"/>
          </a:p>
          <a:p>
            <a:pPr marL="0" indent="0">
              <a:buNone/>
            </a:pPr>
            <a:r>
              <a:rPr lang="ja-JP" altLang="en-US" sz="2400" kern="0"/>
              <a:t>　　⇨個別避難計画の作成</a:t>
            </a:r>
            <a:endParaRPr kumimoji="1" lang="ja-JP" altLang="en-US" sz="2400"/>
          </a:p>
        </p:txBody>
      </p:sp>
      <p:sp>
        <p:nvSpPr>
          <p:cNvPr id="5" name="コンテンツ プレースホルダー 2">
            <a:extLst>
              <a:ext uri="{FF2B5EF4-FFF2-40B4-BE49-F238E27FC236}">
                <a16:creationId xmlns:a16="http://schemas.microsoft.com/office/drawing/2014/main" id="{887BA493-9011-5175-C136-7519C67D193F}"/>
              </a:ext>
            </a:extLst>
          </p:cNvPr>
          <p:cNvSpPr txBox="1">
            <a:spLocks/>
          </p:cNvSpPr>
          <p:nvPr/>
        </p:nvSpPr>
        <p:spPr bwMode="auto">
          <a:xfrm>
            <a:off x="447666" y="5943599"/>
            <a:ext cx="8010079" cy="856258"/>
          </a:xfrm>
          <a:prstGeom prst="rect">
            <a:avLst/>
          </a:prstGeom>
          <a:solidFill>
            <a:srgbClr val="FFFF00"/>
          </a:solidFill>
          <a:ln>
            <a:noFill/>
          </a:ln>
          <a:extLs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mn-lt"/>
                <a:ea typeface="+mn-ea"/>
                <a:cs typeface="+mn-cs"/>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mn-lt"/>
                <a:ea typeface="+mn-ea"/>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mn-lt"/>
                <a:ea typeface="+mn-ea"/>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5pPr>
            <a:lvl6pPr marL="25146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6pPr>
            <a:lvl7pPr marL="29718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7pPr>
            <a:lvl8pPr marL="34290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8pPr>
            <a:lvl9pPr marL="38862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9pPr>
          </a:lstStyle>
          <a:p>
            <a:pPr marL="0" indent="0" algn="ctr">
              <a:buFont typeface="Times New Roman" charset="0"/>
              <a:buNone/>
            </a:pPr>
            <a:r>
              <a:rPr kumimoji="1" lang="ja-JP" altLang="en-US" sz="2400" kern="0"/>
              <a:t>行政と在宅患者を担当する医療機関・</a:t>
            </a:r>
            <a:endParaRPr kumimoji="1" lang="en-US" altLang="ja-JP" sz="2400" kern="0" dirty="0"/>
          </a:p>
          <a:p>
            <a:pPr marL="0" indent="0" algn="ctr">
              <a:buFont typeface="Times New Roman" charset="0"/>
              <a:buNone/>
            </a:pPr>
            <a:r>
              <a:rPr kumimoji="1" lang="ja-JP" altLang="en-US" sz="2400" kern="0"/>
              <a:t>訪問看護ステーションの連携が重要</a:t>
            </a:r>
            <a:endParaRPr kumimoji="1" lang="en-US" altLang="ja-JP" sz="2400" kern="0" dirty="0"/>
          </a:p>
        </p:txBody>
      </p:sp>
      <p:sp>
        <p:nvSpPr>
          <p:cNvPr id="7" name="テキスト ボックス 6">
            <a:extLst>
              <a:ext uri="{FF2B5EF4-FFF2-40B4-BE49-F238E27FC236}">
                <a16:creationId xmlns:a16="http://schemas.microsoft.com/office/drawing/2014/main" id="{A2FB1C94-B68D-C50A-4FDF-B16EED8CBA58}"/>
              </a:ext>
            </a:extLst>
          </p:cNvPr>
          <p:cNvSpPr txBox="1"/>
          <p:nvPr/>
        </p:nvSpPr>
        <p:spPr>
          <a:xfrm>
            <a:off x="576672" y="907852"/>
            <a:ext cx="7588534" cy="1938992"/>
          </a:xfrm>
          <a:prstGeom prst="rect">
            <a:avLst/>
          </a:prstGeom>
          <a:noFill/>
          <a:ln>
            <a:solidFill>
              <a:schemeClr val="tx1"/>
            </a:solidFill>
          </a:ln>
        </p:spPr>
        <p:txBody>
          <a:bodyPr wrap="square">
            <a:spAutoFit/>
          </a:bodyPr>
          <a:lstStyle/>
          <a:p>
            <a:r>
              <a:rPr kumimoji="1" lang="en-US" altLang="ja-JP" sz="2400" dirty="0"/>
              <a:t>【</a:t>
            </a:r>
            <a:r>
              <a:rPr kumimoji="1" lang="ja-JP" altLang="en-US" sz="2400" dirty="0"/>
              <a:t>課題</a:t>
            </a:r>
            <a:r>
              <a:rPr kumimoji="1" lang="en-US" altLang="ja-JP" sz="2400" dirty="0"/>
              <a:t>】</a:t>
            </a:r>
          </a:p>
          <a:p>
            <a:pPr marL="342900" indent="-342900">
              <a:buFont typeface="Arial" panose="020B0604020202020204" pitchFamily="34" charset="0"/>
              <a:buChar char="•"/>
            </a:pPr>
            <a:r>
              <a:rPr kumimoji="1" lang="ja-JP" altLang="en-US" sz="2400" dirty="0"/>
              <a:t>在宅高度医療児・</a:t>
            </a:r>
            <a:r>
              <a:rPr kumimoji="1" lang="ja-JP" altLang="en-US" sz="2400" dirty="0" smtClean="0"/>
              <a:t>者全員の</a:t>
            </a:r>
            <a:r>
              <a:rPr kumimoji="1" lang="ja-JP" altLang="en-US" sz="2400" dirty="0"/>
              <a:t>情報が把握できていない</a:t>
            </a:r>
            <a:endParaRPr lang="en-US" altLang="ja-JP" sz="2400" dirty="0"/>
          </a:p>
          <a:p>
            <a:r>
              <a:rPr kumimoji="1" lang="ja-JP" altLang="en-US" sz="2400" dirty="0"/>
              <a:t>　　→避難行動要支援者名簿の形骸化</a:t>
            </a:r>
            <a:endParaRPr kumimoji="1" lang="en-US" altLang="ja-JP" sz="2400" dirty="0"/>
          </a:p>
          <a:p>
            <a:pPr marL="342900" indent="-342900">
              <a:buFont typeface="Arial" panose="020B0604020202020204" pitchFamily="34" charset="0"/>
              <a:buChar char="•"/>
            </a:pPr>
            <a:r>
              <a:rPr kumimoji="1" lang="ja-JP" altLang="en-US" sz="2400" dirty="0"/>
              <a:t>必要な情報提供・対策が検討されていない</a:t>
            </a:r>
            <a:endParaRPr kumimoji="1" lang="en-US" altLang="ja-JP" sz="2400" dirty="0"/>
          </a:p>
          <a:p>
            <a:r>
              <a:rPr lang="ja-JP" altLang="en-US" sz="2400" dirty="0"/>
              <a:t>　　</a:t>
            </a:r>
            <a:r>
              <a:rPr kumimoji="1" lang="ja-JP" altLang="en-US" sz="2400" dirty="0"/>
              <a:t>（停電時の対策、避難所への移動手段等）</a:t>
            </a:r>
            <a:endParaRPr kumimoji="1" lang="en-US" altLang="ja-JP" sz="2400" dirty="0"/>
          </a:p>
        </p:txBody>
      </p:sp>
    </p:spTree>
    <p:extLst>
      <p:ext uri="{BB962C8B-B14F-4D97-AF65-F5344CB8AC3E}">
        <p14:creationId xmlns:p14="http://schemas.microsoft.com/office/powerpoint/2010/main" val="100156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555A9-E71A-7BD4-CC1C-A5E85CA673AD}"/>
              </a:ext>
            </a:extLst>
          </p:cNvPr>
          <p:cNvSpPr>
            <a:spLocks noGrp="1"/>
          </p:cNvSpPr>
          <p:nvPr>
            <p:ph type="title"/>
          </p:nvPr>
        </p:nvSpPr>
        <p:spPr/>
        <p:txBody>
          <a:bodyPr/>
          <a:lstStyle/>
          <a:p>
            <a:r>
              <a:rPr kumimoji="1" lang="ja-JP" altLang="en-US"/>
              <a:t>個別避難計画作成プロセスで</a:t>
            </a:r>
            <a:endParaRPr kumimoji="1" lang="ja-JP" altLang="en-US" sz="3200"/>
          </a:p>
        </p:txBody>
      </p:sp>
      <p:sp>
        <p:nvSpPr>
          <p:cNvPr id="5" name="正方形/長方形 4">
            <a:extLst>
              <a:ext uri="{FF2B5EF4-FFF2-40B4-BE49-F238E27FC236}">
                <a16:creationId xmlns:a16="http://schemas.microsoft.com/office/drawing/2014/main" id="{F9B0186D-D9B0-FD63-5593-BADABA60D06A}"/>
              </a:ext>
            </a:extLst>
          </p:cNvPr>
          <p:cNvSpPr/>
          <p:nvPr/>
        </p:nvSpPr>
        <p:spPr bwMode="auto">
          <a:xfrm>
            <a:off x="395536" y="1761049"/>
            <a:ext cx="4536504" cy="1411832"/>
          </a:xfrm>
          <a:prstGeom prst="rect">
            <a:avLst/>
          </a:prstGeom>
          <a:solidFill>
            <a:schemeClr val="accent1">
              <a:lumMod val="20000"/>
              <a:lumOff val="80000"/>
            </a:schemeClr>
          </a:solid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自力避難が可能な人</a:t>
            </a:r>
            <a:endParaRPr kumimoji="0" lang="en-US" altLang="ja-JP" sz="28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セルフプランで対応する人</a:t>
            </a:r>
            <a:endParaRPr kumimoji="0" lang="en-US" altLang="ja-JP" sz="28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8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p:txBody>
      </p:sp>
      <p:sp>
        <p:nvSpPr>
          <p:cNvPr id="6" name="正方形/長方形 5">
            <a:extLst>
              <a:ext uri="{FF2B5EF4-FFF2-40B4-BE49-F238E27FC236}">
                <a16:creationId xmlns:a16="http://schemas.microsoft.com/office/drawing/2014/main" id="{33B08D4D-421B-D275-676F-3FE6397DBA8C}"/>
              </a:ext>
            </a:extLst>
          </p:cNvPr>
          <p:cNvSpPr/>
          <p:nvPr/>
        </p:nvSpPr>
        <p:spPr bwMode="auto">
          <a:xfrm>
            <a:off x="395536" y="3186182"/>
            <a:ext cx="4536504" cy="1823083"/>
          </a:xfrm>
          <a:prstGeom prst="rect">
            <a:avLst/>
          </a:prstGeom>
          <a:solidFill>
            <a:srgbClr val="FFFF00"/>
          </a:solid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地域が主体となり作成する</a:t>
            </a:r>
            <a:endParaRPr kumimoji="0" lang="en-US" altLang="ja-JP" sz="2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個別避難計画</a:t>
            </a:r>
          </a:p>
        </p:txBody>
      </p:sp>
      <p:sp>
        <p:nvSpPr>
          <p:cNvPr id="7" name="正方形/長方形 6">
            <a:extLst>
              <a:ext uri="{FF2B5EF4-FFF2-40B4-BE49-F238E27FC236}">
                <a16:creationId xmlns:a16="http://schemas.microsoft.com/office/drawing/2014/main" id="{E7386F91-D6C5-DFDF-34D4-72BFA29E12D6}"/>
              </a:ext>
            </a:extLst>
          </p:cNvPr>
          <p:cNvSpPr/>
          <p:nvPr/>
        </p:nvSpPr>
        <p:spPr bwMode="auto">
          <a:xfrm>
            <a:off x="395536" y="5022566"/>
            <a:ext cx="4536504" cy="905777"/>
          </a:xfrm>
          <a:prstGeom prst="rect">
            <a:avLst/>
          </a:prstGeom>
          <a:solidFill>
            <a:srgbClr val="FF0000"/>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FFFFFF"/>
                </a:solidFill>
                <a:effectLst/>
                <a:uLnTx/>
                <a:uFillTx/>
                <a:latin typeface="メイリオ" panose="020B0604030504040204" pitchFamily="34" charset="-128"/>
                <a:ea typeface="メイリオ" panose="020B0604030504040204" pitchFamily="34" charset="-128"/>
                <a:cs typeface="+mn-cs"/>
              </a:rPr>
              <a:t>行政が主体となり作成する</a:t>
            </a:r>
            <a:endParaRPr kumimoji="0" lang="en-US" altLang="ja-JP" sz="2400" b="1" i="0" u="none" strike="noStrike" kern="1200" cap="none" spc="0" normalizeH="0" baseline="0" noProof="0" dirty="0">
              <a:ln>
                <a:noFill/>
              </a:ln>
              <a:solidFill>
                <a:srgbClr val="FFFFFF"/>
              </a:solidFill>
              <a:effectLst/>
              <a:uLnTx/>
              <a:uFillTx/>
              <a:latin typeface="メイリオ" panose="020B0604030504040204" pitchFamily="34" charset="-128"/>
              <a:ea typeface="メイリオ" panose="020B060403050404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FFFFFF"/>
                </a:solidFill>
                <a:effectLst/>
                <a:uLnTx/>
                <a:uFillTx/>
                <a:latin typeface="メイリオ" panose="020B0604030504040204" pitchFamily="34" charset="-128"/>
                <a:ea typeface="メイリオ" panose="020B0604030504040204" pitchFamily="34" charset="-128"/>
                <a:cs typeface="+mn-cs"/>
              </a:rPr>
              <a:t>個別避難計画</a:t>
            </a:r>
          </a:p>
        </p:txBody>
      </p:sp>
      <p:sp>
        <p:nvSpPr>
          <p:cNvPr id="8" name="左矢印 7">
            <a:extLst>
              <a:ext uri="{FF2B5EF4-FFF2-40B4-BE49-F238E27FC236}">
                <a16:creationId xmlns:a16="http://schemas.microsoft.com/office/drawing/2014/main" id="{076E7FD8-FC80-866B-6B40-E4ADB3C4932A}"/>
              </a:ext>
            </a:extLst>
          </p:cNvPr>
          <p:cNvSpPr/>
          <p:nvPr/>
        </p:nvSpPr>
        <p:spPr bwMode="auto">
          <a:xfrm>
            <a:off x="5134408" y="5370188"/>
            <a:ext cx="432048" cy="687985"/>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800" b="1"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9" name="テキスト ボックス 8">
            <a:extLst>
              <a:ext uri="{FF2B5EF4-FFF2-40B4-BE49-F238E27FC236}">
                <a16:creationId xmlns:a16="http://schemas.microsoft.com/office/drawing/2014/main" id="{C92D93DF-A5D8-8BFD-62E9-EAE0E095ACB3}"/>
              </a:ext>
            </a:extLst>
          </p:cNvPr>
          <p:cNvSpPr txBox="1"/>
          <p:nvPr/>
        </p:nvSpPr>
        <p:spPr>
          <a:xfrm>
            <a:off x="5796136" y="3968631"/>
            <a:ext cx="2664296" cy="2585323"/>
          </a:xfrm>
          <a:prstGeom prst="rect">
            <a:avLst/>
          </a:prstGeom>
          <a:noFill/>
          <a:ln w="41275">
            <a:solidFill>
              <a:schemeClr val="accent2"/>
            </a:solidFill>
          </a:ln>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「共助」による避難支援が困難な人</a:t>
            </a:r>
            <a:endPar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・重度の障害を持っている人</a:t>
            </a:r>
            <a:endPar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・名簿提供不同意の人</a:t>
            </a:r>
            <a:endPar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8409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846B5-2CD5-7E69-56D1-D48B1CCAD47A}"/>
              </a:ext>
            </a:extLst>
          </p:cNvPr>
          <p:cNvSpPr>
            <a:spLocks noGrp="1"/>
          </p:cNvSpPr>
          <p:nvPr>
            <p:ph type="title"/>
          </p:nvPr>
        </p:nvSpPr>
        <p:spPr/>
        <p:txBody>
          <a:bodyPr/>
          <a:lstStyle/>
          <a:p>
            <a:r>
              <a:rPr kumimoji="1" lang="ja-JP" altLang="en-US"/>
              <a:t>地域を防災に巻き込むために</a:t>
            </a:r>
          </a:p>
        </p:txBody>
      </p:sp>
      <p:sp>
        <p:nvSpPr>
          <p:cNvPr id="3" name="コンテンツ プレースホルダー 2">
            <a:extLst>
              <a:ext uri="{FF2B5EF4-FFF2-40B4-BE49-F238E27FC236}">
                <a16:creationId xmlns:a16="http://schemas.microsoft.com/office/drawing/2014/main" id="{997EBE4B-C62A-C684-53D1-8958DD73EFA4}"/>
              </a:ext>
            </a:extLst>
          </p:cNvPr>
          <p:cNvSpPr>
            <a:spLocks noGrp="1"/>
          </p:cNvSpPr>
          <p:nvPr>
            <p:ph idx="1"/>
          </p:nvPr>
        </p:nvSpPr>
        <p:spPr>
          <a:xfrm>
            <a:off x="348242" y="1407451"/>
            <a:ext cx="9018191" cy="4475159"/>
          </a:xfrm>
        </p:spPr>
        <p:txBody>
          <a:bodyPr/>
          <a:lstStyle/>
          <a:p>
            <a:r>
              <a:rPr kumimoji="1" lang="ja-JP" altLang="en-US" dirty="0"/>
              <a:t>行政主導型防災（アウトリーチ型）</a:t>
            </a:r>
            <a:endParaRPr kumimoji="1" lang="en-US" altLang="ja-JP" dirty="0"/>
          </a:p>
          <a:p>
            <a:pPr lvl="1"/>
            <a:r>
              <a:rPr kumimoji="1" lang="ja-JP" altLang="en-US" dirty="0"/>
              <a:t>行政が防災の「正解」を示す</a:t>
            </a:r>
            <a:endParaRPr kumimoji="1" lang="en-US" altLang="ja-JP" dirty="0"/>
          </a:p>
          <a:p>
            <a:pPr lvl="1"/>
            <a:r>
              <a:rPr kumimoji="1" lang="ja-JP" altLang="en-US" dirty="0"/>
              <a:t>住民は行政の示す通り行動する</a:t>
            </a:r>
            <a:endParaRPr kumimoji="1" lang="en-US" altLang="ja-JP" dirty="0"/>
          </a:p>
          <a:p>
            <a:pPr marL="0" indent="0">
              <a:buNone/>
            </a:pPr>
            <a:endParaRPr kumimoji="1" lang="en-US" altLang="ja-JP" dirty="0"/>
          </a:p>
          <a:p>
            <a:r>
              <a:rPr kumimoji="1" lang="ja-JP" altLang="en-US" dirty="0"/>
              <a:t>市民参加型防災</a:t>
            </a:r>
            <a:endParaRPr kumimoji="1" lang="en-US" altLang="ja-JP" dirty="0"/>
          </a:p>
          <a:p>
            <a:pPr marL="0" indent="0">
              <a:buNone/>
            </a:pPr>
            <a:r>
              <a:rPr kumimoji="1" lang="ja-JP" altLang="en-US" dirty="0"/>
              <a:t>　　　　（個別避難計画・</a:t>
            </a:r>
            <a:r>
              <a:rPr kumimoji="1" lang="ja-JP" altLang="en-US" dirty="0" smtClean="0">
                <a:solidFill>
                  <a:schemeClr val="tx1"/>
                </a:solidFill>
              </a:rPr>
              <a:t>地区</a:t>
            </a:r>
            <a:r>
              <a:rPr kumimoji="1" lang="ja-JP" altLang="en-US" dirty="0"/>
              <a:t>防災</a:t>
            </a:r>
            <a:r>
              <a:rPr kumimoji="1" lang="ja-JP" altLang="en-US" dirty="0" smtClean="0"/>
              <a:t>計画</a:t>
            </a:r>
            <a:r>
              <a:rPr kumimoji="1" lang="ja-JP" altLang="en-US" dirty="0"/>
              <a:t>）</a:t>
            </a:r>
            <a:endParaRPr kumimoji="1" lang="en-US" altLang="ja-JP" dirty="0"/>
          </a:p>
          <a:p>
            <a:pPr lvl="1"/>
            <a:r>
              <a:rPr kumimoji="1" lang="ja-JP" altLang="en-US" dirty="0"/>
              <a:t>参加の「方法論」を示す</a:t>
            </a:r>
            <a:endParaRPr kumimoji="1" lang="en-US" altLang="ja-JP" dirty="0"/>
          </a:p>
          <a:p>
            <a:pPr lvl="2"/>
            <a:r>
              <a:rPr kumimoji="1" lang="ja-JP" altLang="en-US" dirty="0"/>
              <a:t>話し合いの場を設定する（ワークショップ等）</a:t>
            </a:r>
            <a:endParaRPr kumimoji="1" lang="en-US" altLang="ja-JP" dirty="0"/>
          </a:p>
          <a:p>
            <a:pPr lvl="2"/>
            <a:r>
              <a:rPr kumimoji="1" lang="ja-JP" altLang="en-US" dirty="0"/>
              <a:t>ガイドライン、マニュアル、図上演習、街歩き等</a:t>
            </a:r>
            <a:endParaRPr kumimoji="1" lang="en-US" altLang="ja-JP" dirty="0"/>
          </a:p>
          <a:p>
            <a:endParaRPr kumimoji="1" lang="en-US" altLang="ja-JP" dirty="0"/>
          </a:p>
        </p:txBody>
      </p:sp>
      <p:sp>
        <p:nvSpPr>
          <p:cNvPr id="5" name="テキスト ボックス 4">
            <a:extLst>
              <a:ext uri="{FF2B5EF4-FFF2-40B4-BE49-F238E27FC236}">
                <a16:creationId xmlns:a16="http://schemas.microsoft.com/office/drawing/2014/main" id="{56ECA5B1-3C7E-2E03-4A3D-D905DBF2DE56}"/>
              </a:ext>
            </a:extLst>
          </p:cNvPr>
          <p:cNvSpPr txBox="1"/>
          <p:nvPr/>
        </p:nvSpPr>
        <p:spPr>
          <a:xfrm>
            <a:off x="1340798" y="6211669"/>
            <a:ext cx="6264696" cy="646331"/>
          </a:xfrm>
          <a:prstGeom prst="rect">
            <a:avLst/>
          </a:prstGeom>
          <a:solidFill>
            <a:srgbClr val="FFFF00"/>
          </a:solidFill>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1" lang="ja-JP" altLang="en-US" sz="360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rPr>
              <a:t>防災のアプローチを変える</a:t>
            </a:r>
            <a:endParaRPr kumimoji="0" lang="ja-JP" altLang="en-US" sz="360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8CEA0FEC-025C-C1D2-618C-68B5890C43C3}"/>
              </a:ext>
            </a:extLst>
          </p:cNvPr>
          <p:cNvSpPr/>
          <p:nvPr/>
        </p:nvSpPr>
        <p:spPr bwMode="auto">
          <a:xfrm>
            <a:off x="289421" y="3429000"/>
            <a:ext cx="8506337" cy="268165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60012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latin typeface="Meiryo" panose="020B0604030504040204" pitchFamily="34" charset="-128"/>
                <a:ea typeface="Meiryo" panose="020B0604030504040204" pitchFamily="34" charset="-128"/>
              </a:rPr>
              <a:t>南海トラフ巨大</a:t>
            </a:r>
            <a:r>
              <a:rPr kumimoji="1" lang="ja-JP" altLang="en-US" sz="4000">
                <a:latin typeface="Meiryo" panose="020B0604030504040204" pitchFamily="34" charset="-128"/>
                <a:ea typeface="Meiryo" panose="020B0604030504040204" pitchFamily="34" charset="-128"/>
              </a:rPr>
              <a:t>地震に備える</a:t>
            </a:r>
            <a:endParaRPr kumimoji="1" lang="ja-JP" altLang="en-US" sz="4000" dirty="0">
              <a:latin typeface="Meiryo" panose="020B0604030504040204" pitchFamily="34" charset="-128"/>
              <a:ea typeface="Meiryo" panose="020B0604030504040204" pitchFamily="34" charset="-128"/>
            </a:endParaRPr>
          </a:p>
        </p:txBody>
      </p:sp>
      <p:sp>
        <p:nvSpPr>
          <p:cNvPr id="7" name="テキスト ボックス 6"/>
          <p:cNvSpPr txBox="1"/>
          <p:nvPr/>
        </p:nvSpPr>
        <p:spPr>
          <a:xfrm>
            <a:off x="2178225" y="1417127"/>
            <a:ext cx="521099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南海トラフ巨大地震</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による</a:t>
            </a:r>
            <a:r>
              <a:rPr lang="ja-JP" altLang="en-US">
                <a:solidFill>
                  <a:prstClr val="black"/>
                </a:solidFill>
                <a:latin typeface="Meiryo" panose="020B0604030504040204" pitchFamily="34" charset="-128"/>
                <a:ea typeface="Meiryo" panose="020B0604030504040204" pitchFamily="34" charset="-128"/>
              </a:rPr>
              <a:t>避難者数</a:t>
            </a:r>
            <a:endParaRPr lang="en-US" altLang="ja-JP" dirty="0">
              <a:solidFill>
                <a:prstClr val="black"/>
              </a:solidFill>
              <a:latin typeface="Meiryo" panose="020B0604030504040204" pitchFamily="34" charset="-128"/>
              <a:ea typeface="Meiryo" panose="020B060403050404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陸側・津波ケース③、冬・夕方）</a:t>
            </a:r>
          </a:p>
        </p:txBody>
      </p:sp>
      <p:pic>
        <p:nvPicPr>
          <p:cNvPr id="3" name="図 4">
            <a:extLst>
              <a:ext uri="{FF2B5EF4-FFF2-40B4-BE49-F238E27FC236}">
                <a16:creationId xmlns:a16="http://schemas.microsoft.com/office/drawing/2014/main" id="{5896FA2E-7731-E441-17B4-DD846C22067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6140" y="3582010"/>
            <a:ext cx="2439068" cy="32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5">
            <a:extLst>
              <a:ext uri="{FF2B5EF4-FFF2-40B4-BE49-F238E27FC236}">
                <a16:creationId xmlns:a16="http://schemas.microsoft.com/office/drawing/2014/main" id="{7779A6B2-23C9-9EDA-68F5-B2B9B1534D86}"/>
              </a:ext>
            </a:extLst>
          </p:cNvPr>
          <p:cNvSpPr txBox="1">
            <a:spLocks/>
          </p:cNvSpPr>
          <p:nvPr/>
        </p:nvSpPr>
        <p:spPr>
          <a:xfrm>
            <a:off x="3802445" y="5767993"/>
            <a:ext cx="4246470" cy="14497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a:latin typeface="Meiryo" panose="020B0604030504040204" pitchFamily="34" charset="-128"/>
                <a:ea typeface="Meiryo" panose="020B0604030504040204" pitchFamily="34" charset="-128"/>
                <a:cs typeface="Meiryo" panose="020B0604030504040204" pitchFamily="34" charset="-128"/>
              </a:rPr>
              <a:t>大地震両川口津波碑</a:t>
            </a:r>
            <a:r>
              <a:rPr lang="en-US" altLang="ja-JP" sz="1800" dirty="0">
                <a:latin typeface="Meiryo" panose="020B0604030504040204" pitchFamily="34" charset="-128"/>
                <a:ea typeface="Meiryo" panose="020B0604030504040204" pitchFamily="34" charset="-128"/>
                <a:cs typeface="Meiryo" panose="020B0604030504040204" pitchFamily="34" charset="-128"/>
              </a:rPr>
              <a:t/>
            </a:r>
            <a:br>
              <a:rPr lang="en-US" altLang="ja-JP" sz="1800" dirty="0">
                <a:latin typeface="Meiryo" panose="020B0604030504040204" pitchFamily="34" charset="-128"/>
                <a:ea typeface="Meiryo" panose="020B0604030504040204" pitchFamily="34" charset="-128"/>
                <a:cs typeface="Meiryo" panose="020B0604030504040204" pitchFamily="34" charset="-128"/>
              </a:rPr>
            </a:br>
            <a:r>
              <a:rPr lang="ja-JP" altLang="en-US" sz="1800">
                <a:latin typeface="Meiryo" panose="020B0604030504040204" pitchFamily="34" charset="-128"/>
                <a:ea typeface="Meiryo" panose="020B0604030504040204" pitchFamily="34" charset="-128"/>
                <a:cs typeface="Meiryo" panose="020B0604030504040204" pitchFamily="34" charset="-128"/>
              </a:rPr>
              <a:t>安政２年（</a:t>
            </a:r>
            <a:r>
              <a:rPr lang="en-US" altLang="ja-JP" sz="1800" dirty="0">
                <a:latin typeface="Meiryo" panose="020B0604030504040204" pitchFamily="34" charset="-128"/>
                <a:ea typeface="Meiryo" panose="020B0604030504040204" pitchFamily="34" charset="-128"/>
                <a:cs typeface="Meiryo" panose="020B0604030504040204" pitchFamily="34" charset="-128"/>
              </a:rPr>
              <a:t>1855</a:t>
            </a:r>
            <a:r>
              <a:rPr lang="ja-JP" altLang="en-US" sz="1800">
                <a:latin typeface="Meiryo" panose="020B0604030504040204" pitchFamily="34" charset="-128"/>
                <a:ea typeface="Meiryo" panose="020B0604030504040204" pitchFamily="34" charset="-128"/>
                <a:cs typeface="Meiryo" panose="020B0604030504040204" pitchFamily="34" charset="-128"/>
              </a:rPr>
              <a:t>年）</a:t>
            </a:r>
            <a:r>
              <a:rPr lang="en-US" altLang="ja-JP" sz="1800" dirty="0">
                <a:latin typeface="Meiryo" panose="020B0604030504040204" pitchFamily="34" charset="-128"/>
                <a:ea typeface="Meiryo" panose="020B0604030504040204" pitchFamily="34" charset="-128"/>
                <a:cs typeface="Meiryo" panose="020B0604030504040204" pitchFamily="34" charset="-128"/>
              </a:rPr>
              <a:t>7</a:t>
            </a:r>
            <a:r>
              <a:rPr lang="ja-JP" altLang="en-US" sz="1800">
                <a:latin typeface="Meiryo" panose="020B0604030504040204" pitchFamily="34" charset="-128"/>
                <a:ea typeface="Meiryo" panose="020B0604030504040204" pitchFamily="34" charset="-128"/>
                <a:cs typeface="Meiryo" panose="020B0604030504040204" pitchFamily="34" charset="-128"/>
              </a:rPr>
              <a:t>月建立</a:t>
            </a:r>
            <a:endParaRPr lang="ja-JP" altLang="en-US" sz="1800" dirty="0">
              <a:latin typeface="Meiryo" panose="020B0604030504040204" pitchFamily="34" charset="-128"/>
              <a:ea typeface="Meiryo" panose="020B0604030504040204" pitchFamily="34" charset="-128"/>
              <a:cs typeface="Meiryo" panose="020B0604030504040204" pitchFamily="34" charset="-128"/>
            </a:endParaRPr>
          </a:p>
        </p:txBody>
      </p:sp>
      <p:sp>
        <p:nvSpPr>
          <p:cNvPr id="5" name="テキスト ボックス 5">
            <a:extLst>
              <a:ext uri="{FF2B5EF4-FFF2-40B4-BE49-F238E27FC236}">
                <a16:creationId xmlns:a16="http://schemas.microsoft.com/office/drawing/2014/main" id="{C6ABA0A1-BBA7-D280-DFBB-861F0C488D4C}"/>
              </a:ext>
            </a:extLst>
          </p:cNvPr>
          <p:cNvSpPr txBox="1">
            <a:spLocks noChangeArrowheads="1"/>
          </p:cNvSpPr>
          <p:nvPr/>
        </p:nvSpPr>
        <p:spPr bwMode="auto">
          <a:xfrm>
            <a:off x="3802445" y="3637459"/>
            <a:ext cx="4397375"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2400" dirty="0">
                <a:latin typeface="Meiryo" panose="020B0604030504040204" pitchFamily="34" charset="-128"/>
                <a:ea typeface="Meiryo" panose="020B0604030504040204" pitchFamily="34" charset="-128"/>
              </a:rPr>
              <a:t>水勢平日之高潮と違う事、今の人能知所慣れとも、</a:t>
            </a:r>
            <a:r>
              <a:rPr lang="ja-JP" altLang="en-US" sz="2400" err="1">
                <a:latin typeface="Meiryo" panose="020B0604030504040204" pitchFamily="34" charset="-128"/>
                <a:ea typeface="Meiryo" panose="020B0604030504040204" pitchFamily="34" charset="-128"/>
              </a:rPr>
              <a:t>後人之</a:t>
            </a:r>
            <a:r>
              <a:rPr lang="ja-JP" altLang="en-US" sz="2400" smtClean="0">
                <a:latin typeface="Meiryo" panose="020B0604030504040204" pitchFamily="34" charset="-128"/>
                <a:ea typeface="Meiryo" panose="020B0604030504040204" pitchFamily="34" charset="-128"/>
              </a:rPr>
              <a:t>を心得</a:t>
            </a:r>
            <a:r>
              <a:rPr lang="ja-JP" altLang="en-US" sz="2400" dirty="0">
                <a:latin typeface="Meiryo" panose="020B0604030504040204" pitchFamily="34" charset="-128"/>
                <a:ea typeface="Meiryo" panose="020B0604030504040204" pitchFamily="34" charset="-128"/>
              </a:rPr>
              <a:t>・・・・</a:t>
            </a:r>
            <a:endParaRPr lang="en-US" altLang="ja-JP" sz="2400" dirty="0">
              <a:latin typeface="Meiryo" panose="020B0604030504040204" pitchFamily="34" charset="-128"/>
              <a:ea typeface="Meiryo" panose="020B0604030504040204" pitchFamily="34" charset="-128"/>
            </a:endParaRPr>
          </a:p>
          <a:p>
            <a:pPr>
              <a:spcBef>
                <a:spcPct val="0"/>
              </a:spcBef>
              <a:buFontTx/>
              <a:buNone/>
            </a:pPr>
            <a:r>
              <a:rPr lang="ja-JP" altLang="en-US" sz="2400" dirty="0">
                <a:latin typeface="Meiryo" panose="020B0604030504040204" pitchFamily="34" charset="-128"/>
                <a:ea typeface="Meiryo" panose="020B0604030504040204" pitchFamily="34" charset="-128"/>
              </a:rPr>
              <a:t>願わくは、心あらん人、年々文字よみ安きよう墨を入れ給</a:t>
            </a:r>
            <a:r>
              <a:rPr lang="ja-JP" altLang="en-US" sz="2400" dirty="0" err="1">
                <a:latin typeface="Meiryo" panose="020B0604030504040204" pitchFamily="34" charset="-128"/>
                <a:ea typeface="Meiryo" panose="020B0604030504040204" pitchFamily="34" charset="-128"/>
              </a:rPr>
              <a:t>ふべ</a:t>
            </a:r>
            <a:r>
              <a:rPr lang="ja-JP" altLang="en-US" sz="2400" dirty="0">
                <a:latin typeface="Meiryo" panose="020B0604030504040204" pitchFamily="34" charset="-128"/>
                <a:ea typeface="Meiryo" panose="020B0604030504040204" pitchFamily="34" charset="-128"/>
              </a:rPr>
              <a:t>し</a:t>
            </a:r>
            <a:endParaRPr lang="en-US" altLang="ja-JP" sz="2400" dirty="0">
              <a:latin typeface="Meiryo" panose="020B0604030504040204" pitchFamily="34" charset="-128"/>
              <a:ea typeface="Meiryo" panose="020B0604030504040204" pitchFamily="34"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934906983"/>
              </p:ext>
            </p:extLst>
          </p:nvPr>
        </p:nvGraphicFramePr>
        <p:xfrm>
          <a:off x="1293220" y="2032234"/>
          <a:ext cx="6096000" cy="142091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22210615"/>
                    </a:ext>
                  </a:extLst>
                </a:gridCol>
                <a:gridCol w="1524000">
                  <a:extLst>
                    <a:ext uri="{9D8B030D-6E8A-4147-A177-3AD203B41FA5}">
                      <a16:colId xmlns:a16="http://schemas.microsoft.com/office/drawing/2014/main" val="1986017692"/>
                    </a:ext>
                  </a:extLst>
                </a:gridCol>
                <a:gridCol w="1524000">
                  <a:extLst>
                    <a:ext uri="{9D8B030D-6E8A-4147-A177-3AD203B41FA5}">
                      <a16:colId xmlns:a16="http://schemas.microsoft.com/office/drawing/2014/main" val="1841295772"/>
                    </a:ext>
                  </a:extLst>
                </a:gridCol>
                <a:gridCol w="1524000">
                  <a:extLst>
                    <a:ext uri="{9D8B030D-6E8A-4147-A177-3AD203B41FA5}">
                      <a16:colId xmlns:a16="http://schemas.microsoft.com/office/drawing/2014/main" val="3911712214"/>
                    </a:ext>
                  </a:extLst>
                </a:gridCol>
              </a:tblGrid>
              <a:tr h="355228">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solidFill>
                            <a:schemeClr val="tx1"/>
                          </a:solidFill>
                        </a:rPr>
                        <a:t>１日後</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0" dirty="0" smtClean="0">
                          <a:solidFill>
                            <a:schemeClr val="tx1"/>
                          </a:solidFill>
                        </a:rPr>
                        <a:t>1</a:t>
                      </a:r>
                      <a:r>
                        <a:rPr kumimoji="1" lang="ja-JP" altLang="en-US" sz="1400" b="0" dirty="0" smtClean="0">
                          <a:solidFill>
                            <a:schemeClr val="tx1"/>
                          </a:solidFill>
                        </a:rPr>
                        <a:t>週間後</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solidFill>
                            <a:schemeClr val="tx1"/>
                          </a:solidFill>
                        </a:rPr>
                        <a:t>１ヶ月後</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572692"/>
                  </a:ext>
                </a:extLst>
              </a:tr>
              <a:tr h="355228">
                <a:tc>
                  <a:txBody>
                    <a:bodyPr/>
                    <a:lstStyle/>
                    <a:p>
                      <a:pPr algn="ctr"/>
                      <a:r>
                        <a:rPr kumimoji="1" lang="ja-JP" altLang="en-US" sz="1400" b="0" dirty="0" smtClean="0">
                          <a:solidFill>
                            <a:schemeClr val="tx1"/>
                          </a:solidFill>
                        </a:rPr>
                        <a:t>兵庫県</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240,000</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320,000</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250,000</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210588"/>
                  </a:ext>
                </a:extLst>
              </a:tr>
              <a:tr h="355228">
                <a:tc>
                  <a:txBody>
                    <a:bodyPr/>
                    <a:lstStyle/>
                    <a:p>
                      <a:pPr algn="ctr"/>
                      <a:r>
                        <a:rPr kumimoji="1" lang="ja-JP" altLang="en-US" sz="1400" b="0" dirty="0" smtClean="0">
                          <a:solidFill>
                            <a:schemeClr val="tx1"/>
                          </a:solidFill>
                        </a:rPr>
                        <a:t>大阪府</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1,200,000</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1,500,000</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1,300,000</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118075"/>
                  </a:ext>
                </a:extLst>
              </a:tr>
              <a:tr h="355228">
                <a:tc>
                  <a:txBody>
                    <a:bodyPr/>
                    <a:lstStyle/>
                    <a:p>
                      <a:pPr algn="ctr"/>
                      <a:r>
                        <a:rPr kumimoji="1" lang="ja-JP" altLang="en-US" sz="1400" b="0" dirty="0" smtClean="0">
                          <a:solidFill>
                            <a:schemeClr val="tx1"/>
                          </a:solidFill>
                        </a:rPr>
                        <a:t>和歌山県</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450,000</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460,000</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smtClean="0">
                          <a:solidFill>
                            <a:schemeClr val="tx1"/>
                          </a:solidFill>
                        </a:rPr>
                        <a:t>450,000</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6121750"/>
                  </a:ext>
                </a:extLst>
              </a:tr>
            </a:tbl>
          </a:graphicData>
        </a:graphic>
      </p:graphicFrame>
    </p:spTree>
    <p:extLst>
      <p:ext uri="{BB962C8B-B14F-4D97-AF65-F5344CB8AC3E}">
        <p14:creationId xmlns:p14="http://schemas.microsoft.com/office/powerpoint/2010/main" val="79552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EC91C0-6414-3B49-82E3-2C184EEEADF6}"/>
              </a:ext>
            </a:extLst>
          </p:cNvPr>
          <p:cNvSpPr>
            <a:spLocks noGrp="1"/>
          </p:cNvSpPr>
          <p:nvPr>
            <p:ph type="title"/>
          </p:nvPr>
        </p:nvSpPr>
        <p:spPr>
          <a:xfrm>
            <a:off x="596546" y="188640"/>
            <a:ext cx="7990656" cy="1042988"/>
          </a:xfrm>
        </p:spPr>
        <p:txBody>
          <a:bodyPr>
            <a:normAutofit fontScale="90000"/>
          </a:bodyPr>
          <a:lstStyle/>
          <a:p>
            <a:r>
              <a:rPr kumimoji="1" lang="ja-JP" altLang="en-US">
                <a:latin typeface="Meiryo" panose="020B0604030504040204" pitchFamily="34" charset="-128"/>
                <a:ea typeface="Meiryo" panose="020B0604030504040204" pitchFamily="34" charset="-128"/>
              </a:rPr>
              <a:t>持続可能な未来を目指す</a:t>
            </a:r>
            <a:r>
              <a:rPr kumimoji="1" lang="en-US" altLang="ja-JP" dirty="0">
                <a:latin typeface="Meiryo" panose="020B0604030504040204" pitchFamily="34" charset="-128"/>
                <a:ea typeface="Meiryo" panose="020B0604030504040204" pitchFamily="34" charset="-128"/>
              </a:rPr>
              <a:t>(SDGs)</a:t>
            </a:r>
            <a:endParaRPr kumimoji="1" lang="ja-JP" altLang="en-US">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3F223C03-A93B-C44E-9A95-B89EC5AED9E4}"/>
              </a:ext>
            </a:extLst>
          </p:cNvPr>
          <p:cNvSpPr>
            <a:spLocks noGrp="1"/>
          </p:cNvSpPr>
          <p:nvPr>
            <p:ph idx="1"/>
          </p:nvPr>
        </p:nvSpPr>
        <p:spPr>
          <a:xfrm>
            <a:off x="1013870" y="1434670"/>
            <a:ext cx="8130130" cy="461665"/>
          </a:xfrm>
        </p:spPr>
        <p:txBody>
          <a:bodyPr>
            <a:normAutofit/>
          </a:bodyPr>
          <a:lstStyle/>
          <a:p>
            <a:pPr marL="0" indent="0">
              <a:buNone/>
            </a:pPr>
            <a:r>
              <a:rPr lang="ja-JP" altLang="en-US" sz="2400">
                <a:latin typeface="Meiryo" panose="020B0604030504040204" pitchFamily="34" charset="-128"/>
                <a:ea typeface="Meiryo" panose="020B0604030504040204" pitchFamily="34" charset="-128"/>
              </a:rPr>
              <a:t>地球規模の課題解決に向けた取り組みの重要性</a:t>
            </a:r>
            <a:endParaRPr kumimoji="1" lang="en-US" altLang="ja-JP" sz="2400" dirty="0">
              <a:latin typeface="Meiryo" panose="020B0604030504040204" pitchFamily="34" charset="-128"/>
              <a:ea typeface="Meiryo" panose="020B0604030504040204" pitchFamily="34" charset="-128"/>
            </a:endParaRPr>
          </a:p>
        </p:txBody>
      </p:sp>
      <p:pic>
        <p:nvPicPr>
          <p:cNvPr id="4" name="図 3">
            <a:extLst>
              <a:ext uri="{FF2B5EF4-FFF2-40B4-BE49-F238E27FC236}">
                <a16:creationId xmlns:a16="http://schemas.microsoft.com/office/drawing/2014/main" id="{B1273C0F-A108-FD43-4312-F751BD54F87A}"/>
              </a:ext>
            </a:extLst>
          </p:cNvPr>
          <p:cNvPicPr>
            <a:picLocks noChangeAspect="1"/>
          </p:cNvPicPr>
          <p:nvPr/>
        </p:nvPicPr>
        <p:blipFill>
          <a:blip r:embed="rId2"/>
          <a:stretch>
            <a:fillRect/>
          </a:stretch>
        </p:blipFill>
        <p:spPr>
          <a:xfrm>
            <a:off x="1013870" y="1579005"/>
            <a:ext cx="6718653" cy="4749878"/>
          </a:xfrm>
          <a:prstGeom prst="rect">
            <a:avLst/>
          </a:prstGeom>
        </p:spPr>
      </p:pic>
      <p:sp>
        <p:nvSpPr>
          <p:cNvPr id="7" name="テキスト ボックス 6">
            <a:extLst>
              <a:ext uri="{FF2B5EF4-FFF2-40B4-BE49-F238E27FC236}">
                <a16:creationId xmlns:a16="http://schemas.microsoft.com/office/drawing/2014/main" id="{8C9A73B3-18C3-6B9A-BF68-AD320DBAA64A}"/>
              </a:ext>
            </a:extLst>
          </p:cNvPr>
          <p:cNvSpPr txBox="1"/>
          <p:nvPr/>
        </p:nvSpPr>
        <p:spPr>
          <a:xfrm>
            <a:off x="719498" y="6027003"/>
            <a:ext cx="8424502" cy="830997"/>
          </a:xfrm>
          <a:prstGeom prst="rect">
            <a:avLst/>
          </a:prstGeom>
          <a:noFill/>
        </p:spPr>
        <p:txBody>
          <a:bodyPr wrap="square">
            <a:spAutoFit/>
          </a:bodyPr>
          <a:lstStyle/>
          <a:p>
            <a:r>
              <a:rPr lang="en-US" altLang="ja-JP" sz="2400" b="0" dirty="0">
                <a:solidFill>
                  <a:srgbClr val="262626"/>
                </a:solidFill>
                <a:latin typeface="ArialMT" charset="0"/>
              </a:rPr>
              <a:t>2016</a:t>
            </a:r>
            <a:r>
              <a:rPr lang="ja-JP" altLang="en-US" sz="2400" b="0">
                <a:solidFill>
                  <a:srgbClr val="262626"/>
                </a:solidFill>
                <a:latin typeface="ArialMT" charset="0"/>
              </a:rPr>
              <a:t>年</a:t>
            </a:r>
            <a:r>
              <a:rPr lang="en-US" altLang="ja-JP" sz="2400" b="0" dirty="0">
                <a:solidFill>
                  <a:srgbClr val="262626"/>
                </a:solidFill>
                <a:latin typeface="ArialMT" charset="0"/>
              </a:rPr>
              <a:t>-2030</a:t>
            </a:r>
            <a:r>
              <a:rPr lang="ja-JP" altLang="en-US" sz="2400" b="0">
                <a:solidFill>
                  <a:srgbClr val="262626"/>
                </a:solidFill>
                <a:latin typeface="ArialMT" charset="0"/>
              </a:rPr>
              <a:t>年の開発目標</a:t>
            </a:r>
            <a:endParaRPr lang="en-US" altLang="ja-JP" sz="2400" b="0" u="sng" dirty="0">
              <a:solidFill>
                <a:srgbClr val="262626"/>
              </a:solidFill>
              <a:latin typeface="ArialMT" charset="0"/>
            </a:endParaRPr>
          </a:p>
          <a:p>
            <a:r>
              <a:rPr lang="ja-JP" altLang="en-US" sz="2400" b="0">
                <a:solidFill>
                  <a:srgbClr val="262626"/>
                </a:solidFill>
                <a:latin typeface="ArialMT" charset="0"/>
              </a:rPr>
              <a:t>「誰一人として取り残さない」</a:t>
            </a:r>
            <a:r>
              <a:rPr lang="en-US" altLang="ja-JP" sz="2400" b="0" dirty="0">
                <a:solidFill>
                  <a:srgbClr val="262626"/>
                </a:solidFill>
                <a:latin typeface="ArialMT" charset="0"/>
              </a:rPr>
              <a:t>Leave no one behind</a:t>
            </a:r>
          </a:p>
        </p:txBody>
      </p:sp>
    </p:spTree>
    <p:extLst>
      <p:ext uri="{BB962C8B-B14F-4D97-AF65-F5344CB8AC3E}">
        <p14:creationId xmlns:p14="http://schemas.microsoft.com/office/powerpoint/2010/main" val="72047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86B2820-4B3F-5B46-8DA7-78B992F9A072}"/>
              </a:ext>
            </a:extLst>
          </p:cNvPr>
          <p:cNvPicPr>
            <a:picLocks noChangeAspect="1"/>
          </p:cNvPicPr>
          <p:nvPr/>
        </p:nvPicPr>
        <p:blipFill>
          <a:blip r:embed="rId2"/>
          <a:stretch>
            <a:fillRect/>
          </a:stretch>
        </p:blipFill>
        <p:spPr>
          <a:xfrm>
            <a:off x="1050974" y="1685554"/>
            <a:ext cx="2649564" cy="3919300"/>
          </a:xfrm>
          <a:prstGeom prst="rect">
            <a:avLst/>
          </a:prstGeom>
        </p:spPr>
      </p:pic>
      <p:pic>
        <p:nvPicPr>
          <p:cNvPr id="6" name="図 5">
            <a:extLst>
              <a:ext uri="{FF2B5EF4-FFF2-40B4-BE49-F238E27FC236}">
                <a16:creationId xmlns:a16="http://schemas.microsoft.com/office/drawing/2014/main" id="{A1FD97DB-5919-2F49-A3E8-A225355BE804}"/>
              </a:ext>
            </a:extLst>
          </p:cNvPr>
          <p:cNvPicPr>
            <a:picLocks noChangeAspect="1"/>
          </p:cNvPicPr>
          <p:nvPr/>
        </p:nvPicPr>
        <p:blipFill>
          <a:blip r:embed="rId3"/>
          <a:stretch>
            <a:fillRect/>
          </a:stretch>
        </p:blipFill>
        <p:spPr>
          <a:xfrm>
            <a:off x="5340623" y="1751488"/>
            <a:ext cx="2752403" cy="4071421"/>
          </a:xfrm>
          <a:prstGeom prst="rect">
            <a:avLst/>
          </a:prstGeom>
        </p:spPr>
      </p:pic>
      <p:sp>
        <p:nvSpPr>
          <p:cNvPr id="7" name="テキスト ボックス 6">
            <a:extLst>
              <a:ext uri="{FF2B5EF4-FFF2-40B4-BE49-F238E27FC236}">
                <a16:creationId xmlns:a16="http://schemas.microsoft.com/office/drawing/2014/main" id="{5521891C-F346-3942-B9B9-DA64FBA791FA}"/>
              </a:ext>
            </a:extLst>
          </p:cNvPr>
          <p:cNvSpPr txBox="1"/>
          <p:nvPr/>
        </p:nvSpPr>
        <p:spPr>
          <a:xfrm>
            <a:off x="539552" y="1062763"/>
            <a:ext cx="3672408" cy="646331"/>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charset="-128"/>
                <a:cs typeface="+mn-cs"/>
              </a:rPr>
              <a:t>1995</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　阪神・淡路大震災死者数</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（男女別）</a:t>
            </a: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charset="-128"/>
                <a:cs typeface="+mn-cs"/>
              </a:rPr>
              <a:t>(n=6,390)</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 name="テキスト ボックス 7">
            <a:extLst>
              <a:ext uri="{FF2B5EF4-FFF2-40B4-BE49-F238E27FC236}">
                <a16:creationId xmlns:a16="http://schemas.microsoft.com/office/drawing/2014/main" id="{CFEABCAA-17C5-9C48-9FA4-469CBB28D477}"/>
              </a:ext>
            </a:extLst>
          </p:cNvPr>
          <p:cNvSpPr txBox="1"/>
          <p:nvPr/>
        </p:nvSpPr>
        <p:spPr>
          <a:xfrm>
            <a:off x="5133057" y="1062762"/>
            <a:ext cx="3672408" cy="646331"/>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charset="-128"/>
                <a:cs typeface="+mn-cs"/>
              </a:rPr>
              <a:t>2011</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　東日本大震災死者数</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（男女別）　</a:t>
            </a: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charset="-128"/>
                <a:cs typeface="+mn-cs"/>
              </a:rPr>
              <a:t>(n=11,108)</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 name="タイトル 2">
            <a:extLst>
              <a:ext uri="{FF2B5EF4-FFF2-40B4-BE49-F238E27FC236}">
                <a16:creationId xmlns:a16="http://schemas.microsoft.com/office/drawing/2014/main" id="{FACD8490-594C-2F40-8689-8DF305C81C51}"/>
              </a:ext>
            </a:extLst>
          </p:cNvPr>
          <p:cNvSpPr>
            <a:spLocks noGrp="1"/>
          </p:cNvSpPr>
          <p:nvPr>
            <p:ph type="title"/>
          </p:nvPr>
        </p:nvSpPr>
        <p:spPr>
          <a:xfrm>
            <a:off x="699002" y="-95986"/>
            <a:ext cx="7770813" cy="1433513"/>
          </a:xfrm>
        </p:spPr>
        <p:txBody>
          <a:bodyPr/>
          <a:lstStyle/>
          <a:p>
            <a:r>
              <a:rPr kumimoji="1" lang="ja-JP" altLang="en-US" sz="3200">
                <a:latin typeface="Meiryo" panose="020B0604030504040204" pitchFamily="34" charset="-128"/>
                <a:ea typeface="Meiryo" panose="020B0604030504040204" pitchFamily="34" charset="-128"/>
              </a:rPr>
              <a:t>災害による死者（ジェンダー</a:t>
            </a:r>
            <a:r>
              <a:rPr kumimoji="1" lang="en-US" altLang="ja-JP" sz="3200" dirty="0">
                <a:latin typeface="Meiryo" panose="020B0604030504040204" pitchFamily="34" charset="-128"/>
                <a:ea typeface="Meiryo" panose="020B0604030504040204" pitchFamily="34" charset="-128"/>
              </a:rPr>
              <a:t>/</a:t>
            </a:r>
            <a:r>
              <a:rPr kumimoji="1" lang="ja-JP" altLang="en-US" sz="3200">
                <a:latin typeface="Meiryo" panose="020B0604030504040204" pitchFamily="34" charset="-128"/>
                <a:ea typeface="Meiryo" panose="020B0604030504040204" pitchFamily="34" charset="-128"/>
              </a:rPr>
              <a:t>年齢別）</a:t>
            </a:r>
          </a:p>
        </p:txBody>
      </p:sp>
      <p:sp>
        <p:nvSpPr>
          <p:cNvPr id="9" name="テキスト ボックス 8">
            <a:extLst>
              <a:ext uri="{FF2B5EF4-FFF2-40B4-BE49-F238E27FC236}">
                <a16:creationId xmlns:a16="http://schemas.microsoft.com/office/drawing/2014/main" id="{C5A679CF-9593-2BDD-8FB1-FECA347A677F}"/>
              </a:ext>
            </a:extLst>
          </p:cNvPr>
          <p:cNvSpPr txBox="1"/>
          <p:nvPr/>
        </p:nvSpPr>
        <p:spPr>
          <a:xfrm>
            <a:off x="200202" y="5634298"/>
            <a:ext cx="8743595" cy="830997"/>
          </a:xfrm>
          <a:prstGeom prst="rect">
            <a:avLst/>
          </a:prstGeom>
          <a:solidFill>
            <a:srgbClr val="FFFF00"/>
          </a:solidFill>
        </p:spPr>
        <p:txBody>
          <a:bodyPr wrap="square">
            <a:spAutoFit/>
          </a:bodyPr>
          <a:lstStyle/>
          <a:p>
            <a:pPr marL="285750" marR="0" lvl="0" indent="-285750" algn="l" defTabSz="44926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災害</a:t>
            </a:r>
            <a:r>
              <a:rPr lang="ja-JP" altLang="en-US" sz="2400">
                <a:solidFill>
                  <a:srgbClr val="000000"/>
                </a:solidFill>
                <a:latin typeface="メイリオ" panose="020B0604030504040204" pitchFamily="34" charset="-128"/>
                <a:ea typeface="メイリオ" panose="020B0604030504040204" pitchFamily="34" charset="-128"/>
              </a:rPr>
              <a:t>による</a:t>
            </a:r>
            <a:r>
              <a:rPr kumimoji="1" lang="ja-JP" altLang="en-US" sz="24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犠牲者は高齢者（</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rPr>
              <a:t>65</a:t>
            </a:r>
            <a:r>
              <a:rPr kumimoji="1" lang="ja-JP" altLang="en-US" sz="24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歳以上）が多い。</a:t>
            </a:r>
            <a:endPar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a:p>
            <a:pPr marL="285750" marR="0" lvl="0" indent="-285750" algn="l" defTabSz="44926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在宅で生活する身体障害者のうち</a:t>
            </a:r>
            <a:r>
              <a:rPr kumimoji="1" lang="en-US" altLang="ja-JP" sz="2400" b="0" i="0" u="none" strike="noStrike" kern="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rPr>
              <a:t>65</a:t>
            </a:r>
            <a:r>
              <a:rPr kumimoji="1" lang="ja-JP" altLang="en-US" sz="2400" b="0" i="0" u="none" strike="noStrike" kern="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歳以上の人は</a:t>
            </a:r>
            <a:r>
              <a:rPr kumimoji="1" lang="en-US" altLang="ja-JP" sz="2400" b="0" i="0" u="none" strike="noStrike" kern="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rPr>
              <a:t>74.2</a:t>
            </a:r>
            <a:r>
              <a:rPr kumimoji="1" lang="ja-JP" altLang="en-US" sz="2400" b="0" i="0" u="none" strike="noStrike" kern="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a:t>
            </a:r>
            <a:endParaRPr kumimoji="1" lang="en-US" altLang="ja-JP" sz="2400" b="0" i="0" u="none" strike="noStrike" kern="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p:txBody>
      </p:sp>
    </p:spTree>
    <p:extLst>
      <p:ext uri="{BB962C8B-B14F-4D97-AF65-F5344CB8AC3E}">
        <p14:creationId xmlns:p14="http://schemas.microsoft.com/office/powerpoint/2010/main" val="118026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929" y="232488"/>
            <a:ext cx="7205681" cy="1143000"/>
          </a:xfrm>
        </p:spPr>
        <p:txBody>
          <a:bodyPr>
            <a:normAutofit/>
          </a:bodyPr>
          <a:lstStyle/>
          <a:p>
            <a:r>
              <a:rPr kumimoji="1" lang="ja-JP" altLang="en-US" sz="3200"/>
              <a:t>東日本大震災：障害</a:t>
            </a:r>
            <a:r>
              <a:rPr kumimoji="1" lang="ja-JP" altLang="en-US" sz="3200" dirty="0"/>
              <a:t>種</a:t>
            </a:r>
            <a:r>
              <a:rPr kumimoji="1" lang="ja-JP" altLang="en-US" sz="3200"/>
              <a:t>別人的被害状況</a:t>
            </a:r>
            <a:endParaRPr kumimoji="1" lang="ja-JP" altLang="en-US" sz="3200" dirty="0"/>
          </a:p>
        </p:txBody>
      </p:sp>
      <p:pic>
        <p:nvPicPr>
          <p:cNvPr id="3" name="図 2"/>
          <p:cNvPicPr>
            <a:picLocks noChangeAspect="1"/>
          </p:cNvPicPr>
          <p:nvPr/>
        </p:nvPicPr>
        <p:blipFill>
          <a:blip r:embed="rId2"/>
          <a:stretch>
            <a:fillRect/>
          </a:stretch>
        </p:blipFill>
        <p:spPr>
          <a:xfrm>
            <a:off x="1109609" y="1129169"/>
            <a:ext cx="6544638" cy="5298556"/>
          </a:xfrm>
          <a:prstGeom prst="rect">
            <a:avLst/>
          </a:prstGeom>
        </p:spPr>
      </p:pic>
      <p:sp>
        <p:nvSpPr>
          <p:cNvPr id="5" name="角丸四角形 4"/>
          <p:cNvSpPr/>
          <p:nvPr/>
        </p:nvSpPr>
        <p:spPr>
          <a:xfrm>
            <a:off x="5188449" y="4376791"/>
            <a:ext cx="1181529" cy="8733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FFFFFF"/>
              </a:solidFill>
              <a:effectLst/>
              <a:uLnTx/>
              <a:uFillTx/>
              <a:latin typeface="Calibri" panose="020F0502020204030204"/>
              <a:ea typeface="メイリオ" panose="020B0604030504040204" pitchFamily="34" charset="-128"/>
              <a:cs typeface="+mn-cs"/>
            </a:endParaRPr>
          </a:p>
        </p:txBody>
      </p:sp>
    </p:spTree>
    <p:extLst>
      <p:ext uri="{BB962C8B-B14F-4D97-AF65-F5344CB8AC3E}">
        <p14:creationId xmlns:p14="http://schemas.microsoft.com/office/powerpoint/2010/main" val="187251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2A0E021-5AE4-357B-3C12-AF92FF534290}"/>
              </a:ext>
            </a:extLst>
          </p:cNvPr>
          <p:cNvSpPr txBox="1"/>
          <p:nvPr/>
        </p:nvSpPr>
        <p:spPr>
          <a:xfrm>
            <a:off x="382313" y="2010371"/>
            <a:ext cx="837937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000">
                <a:solidFill>
                  <a:prstClr val="black"/>
                </a:solidFill>
                <a:latin typeface="Calibri" panose="020F0502020204030204"/>
                <a:ea typeface="メイリオ" panose="020B0604030504040204" pitchFamily="34" charset="-128"/>
              </a:rPr>
              <a:t>避難情報</a:t>
            </a:r>
            <a:r>
              <a:rPr kumimoji="1" lang="ja-JP" altLang="en-US" sz="40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が出ても</a:t>
            </a:r>
            <a:r>
              <a:rPr lang="ja-JP" altLang="en-US" sz="4000">
                <a:solidFill>
                  <a:prstClr val="black"/>
                </a:solidFill>
                <a:latin typeface="Calibri" panose="020F0502020204030204"/>
                <a:ea typeface="メイリオ" panose="020B0604030504040204" pitchFamily="34" charset="-128"/>
              </a:rPr>
              <a:t>避難し</a:t>
            </a:r>
            <a:r>
              <a:rPr kumimoji="1" lang="ja-JP" altLang="en-US" sz="40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ない</a:t>
            </a:r>
          </a:p>
        </p:txBody>
      </p:sp>
      <p:sp>
        <p:nvSpPr>
          <p:cNvPr id="5" name="下矢印 4">
            <a:extLst>
              <a:ext uri="{FF2B5EF4-FFF2-40B4-BE49-F238E27FC236}">
                <a16:creationId xmlns:a16="http://schemas.microsoft.com/office/drawing/2014/main" id="{CBE8FF6F-4E8B-3198-20FB-C098778EF2C2}"/>
              </a:ext>
            </a:extLst>
          </p:cNvPr>
          <p:cNvSpPr/>
          <p:nvPr/>
        </p:nvSpPr>
        <p:spPr>
          <a:xfrm>
            <a:off x="4080598" y="2794382"/>
            <a:ext cx="745435" cy="69573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34" charset="-128"/>
              <a:cs typeface="+mn-cs"/>
            </a:endParaRPr>
          </a:p>
        </p:txBody>
      </p:sp>
      <p:sp>
        <p:nvSpPr>
          <p:cNvPr id="6" name="テキスト ボックス 5">
            <a:extLst>
              <a:ext uri="{FF2B5EF4-FFF2-40B4-BE49-F238E27FC236}">
                <a16:creationId xmlns:a16="http://schemas.microsoft.com/office/drawing/2014/main" id="{362D4481-D146-25E4-AFCB-22E28E53AE67}"/>
              </a:ext>
            </a:extLst>
          </p:cNvPr>
          <p:cNvSpPr txBox="1"/>
          <p:nvPr/>
        </p:nvSpPr>
        <p:spPr>
          <a:xfrm>
            <a:off x="307137" y="3845709"/>
            <a:ext cx="6650254" cy="646331"/>
          </a:xfrm>
          <a:prstGeom prst="rect">
            <a:avLst/>
          </a:prstGeom>
          <a:noFill/>
          <a:ln w="28575">
            <a:solidFill>
              <a:schemeClr val="accent2"/>
            </a:solidFill>
          </a:ln>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ja-JP" altLang="en-US" sz="3600">
                <a:solidFill>
                  <a:prstClr val="black"/>
                </a:solidFill>
                <a:latin typeface="Calibri" panose="020F0502020204030204"/>
                <a:ea typeface="メイリオ" panose="020B0604030504040204" pitchFamily="34" charset="-128"/>
              </a:rPr>
              <a:t>避難情報を理解していない</a:t>
            </a:r>
            <a:endParaRPr lang="en-US" altLang="ja-JP" sz="3600" dirty="0">
              <a:solidFill>
                <a:prstClr val="black"/>
              </a:solidFill>
              <a:latin typeface="Calibri" panose="020F0502020204030204"/>
              <a:ea typeface="メイリオ" panose="020B0604030504040204" pitchFamily="34" charset="-128"/>
            </a:endParaRPr>
          </a:p>
        </p:txBody>
      </p:sp>
      <p:sp>
        <p:nvSpPr>
          <p:cNvPr id="9" name="テキスト ボックス 8">
            <a:extLst>
              <a:ext uri="{FF2B5EF4-FFF2-40B4-BE49-F238E27FC236}">
                <a16:creationId xmlns:a16="http://schemas.microsoft.com/office/drawing/2014/main" id="{4D99CE9A-39A1-5EF0-6130-CAEAD97CE91B}"/>
              </a:ext>
            </a:extLst>
          </p:cNvPr>
          <p:cNvSpPr txBox="1"/>
          <p:nvPr/>
        </p:nvSpPr>
        <p:spPr>
          <a:xfrm>
            <a:off x="307136" y="4847629"/>
            <a:ext cx="6650255" cy="1754326"/>
          </a:xfrm>
          <a:prstGeom prst="rect">
            <a:avLst/>
          </a:prstGeom>
          <a:noFill/>
          <a:ln w="28575">
            <a:solidFill>
              <a:srgbClr val="FF0000"/>
            </a:solidFill>
          </a:ln>
        </p:spPr>
        <p:txBody>
          <a:bodyPr wrap="square">
            <a:spAutoFit/>
          </a:bodyPr>
          <a:lstStyle/>
          <a:p>
            <a:pPr marL="742950" marR="0" lvl="0" indent="-742950" defTabSz="457200" rtl="0" eaLnBrk="1" fontAlgn="auto" latinLnBrk="0" hangingPunct="1">
              <a:lnSpc>
                <a:spcPct val="100000"/>
              </a:lnSpc>
              <a:spcBef>
                <a:spcPts val="0"/>
              </a:spcBef>
              <a:spcAft>
                <a:spcPts val="0"/>
              </a:spcAft>
              <a:buClrTx/>
              <a:buSzTx/>
              <a:buFont typeface="+mj-ea"/>
              <a:buAutoNum type="circleNumDbPlain"/>
              <a:tabLst/>
              <a:defRPr/>
            </a:pPr>
            <a:r>
              <a:rPr lang="ja-JP" altLang="en-US" sz="3600">
                <a:solidFill>
                  <a:prstClr val="black"/>
                </a:solidFill>
                <a:latin typeface="Calibri" panose="020F0502020204030204"/>
                <a:ea typeface="メイリオ" panose="020B0604030504040204" pitchFamily="34" charset="-128"/>
              </a:rPr>
              <a:t>情報を得ることができない</a:t>
            </a:r>
            <a:endParaRPr lang="en-US" altLang="ja-JP" sz="3600" dirty="0">
              <a:solidFill>
                <a:prstClr val="black"/>
              </a:solidFill>
              <a:latin typeface="Calibri" panose="020F0502020204030204"/>
              <a:ea typeface="メイリオ" panose="020B0604030504040204" pitchFamily="34" charset="-128"/>
            </a:endParaRPr>
          </a:p>
          <a:p>
            <a:pPr marL="742950" marR="0" lvl="0" indent="-742950" defTabSz="457200" rtl="0" eaLnBrk="1" fontAlgn="auto" latinLnBrk="0" hangingPunct="1">
              <a:lnSpc>
                <a:spcPct val="100000"/>
              </a:lnSpc>
              <a:spcBef>
                <a:spcPts val="0"/>
              </a:spcBef>
              <a:spcAft>
                <a:spcPts val="0"/>
              </a:spcAft>
              <a:buClrTx/>
              <a:buSzTx/>
              <a:buFont typeface="+mj-ea"/>
              <a:buAutoNum type="circleNumDbPlain"/>
              <a:tabLst/>
              <a:defRPr/>
            </a:pPr>
            <a:r>
              <a:rPr lang="ja-JP" altLang="en-US" sz="3600">
                <a:solidFill>
                  <a:prstClr val="black"/>
                </a:solidFill>
                <a:latin typeface="Calibri" panose="020F0502020204030204"/>
                <a:ea typeface="メイリオ" panose="020B0604030504040204" pitchFamily="34" charset="-128"/>
              </a:rPr>
              <a:t>避難を判断できない</a:t>
            </a:r>
            <a:endParaRPr lang="en-US" altLang="ja-JP" sz="3600" dirty="0">
              <a:solidFill>
                <a:prstClr val="black"/>
              </a:solidFill>
              <a:latin typeface="Calibri" panose="020F0502020204030204"/>
              <a:ea typeface="メイリオ" panose="020B0604030504040204" pitchFamily="34" charset="-128"/>
            </a:endParaRPr>
          </a:p>
          <a:p>
            <a:pPr marL="742950" marR="0" lvl="0" indent="-742950" defTabSz="457200" rtl="0" eaLnBrk="1" fontAlgn="auto" latinLnBrk="0" hangingPunct="1">
              <a:lnSpc>
                <a:spcPct val="100000"/>
              </a:lnSpc>
              <a:spcBef>
                <a:spcPts val="0"/>
              </a:spcBef>
              <a:spcAft>
                <a:spcPts val="0"/>
              </a:spcAft>
              <a:buClrTx/>
              <a:buSzTx/>
              <a:buFont typeface="+mj-ea"/>
              <a:buAutoNum type="circleNumDbPlain"/>
              <a:tabLst/>
              <a:defRPr/>
            </a:pPr>
            <a:r>
              <a:rPr lang="ja-JP" altLang="en-US" sz="3600">
                <a:solidFill>
                  <a:prstClr val="black"/>
                </a:solidFill>
                <a:latin typeface="Calibri" panose="020F0502020204030204"/>
                <a:ea typeface="メイリオ" panose="020B0604030504040204" pitchFamily="34" charset="-128"/>
              </a:rPr>
              <a:t>避難自体が難しい</a:t>
            </a:r>
            <a:endParaRPr lang="en-US" altLang="ja-JP" sz="3600" dirty="0">
              <a:solidFill>
                <a:prstClr val="black"/>
              </a:solidFill>
              <a:latin typeface="Calibri" panose="020F0502020204030204"/>
              <a:ea typeface="メイリオ" panose="020B0604030504040204" pitchFamily="34" charset="-128"/>
            </a:endParaRPr>
          </a:p>
        </p:txBody>
      </p:sp>
      <p:sp>
        <p:nvSpPr>
          <p:cNvPr id="10" name="左矢印 9">
            <a:extLst>
              <a:ext uri="{FF2B5EF4-FFF2-40B4-BE49-F238E27FC236}">
                <a16:creationId xmlns:a16="http://schemas.microsoft.com/office/drawing/2014/main" id="{B6E0D5B0-12ED-1F32-04CC-89E6EC244B07}"/>
              </a:ext>
            </a:extLst>
          </p:cNvPr>
          <p:cNvSpPr/>
          <p:nvPr/>
        </p:nvSpPr>
        <p:spPr bwMode="auto">
          <a:xfrm>
            <a:off x="6976981" y="5304226"/>
            <a:ext cx="1451113" cy="769441"/>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 name="タイトル 1">
            <a:extLst>
              <a:ext uri="{FF2B5EF4-FFF2-40B4-BE49-F238E27FC236}">
                <a16:creationId xmlns:a16="http://schemas.microsoft.com/office/drawing/2014/main" id="{717E4B44-E4F7-85B9-18BF-791A8F4E77D7}"/>
              </a:ext>
            </a:extLst>
          </p:cNvPr>
          <p:cNvSpPr>
            <a:spLocks noGrp="1"/>
          </p:cNvSpPr>
          <p:nvPr>
            <p:ph type="title"/>
          </p:nvPr>
        </p:nvSpPr>
        <p:spPr/>
        <p:txBody>
          <a:bodyPr/>
          <a:lstStyle/>
          <a:p>
            <a:r>
              <a:rPr lang="ja-JP" altLang="en-US"/>
              <a:t>避難をめぐる課題</a:t>
            </a:r>
          </a:p>
        </p:txBody>
      </p:sp>
    </p:spTree>
    <p:extLst>
      <p:ext uri="{BB962C8B-B14F-4D97-AF65-F5344CB8AC3E}">
        <p14:creationId xmlns:p14="http://schemas.microsoft.com/office/powerpoint/2010/main" val="421092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AA55A0-9EAB-528A-3F13-F163EF71A10B}"/>
              </a:ext>
            </a:extLst>
          </p:cNvPr>
          <p:cNvSpPr>
            <a:spLocks noGrp="1"/>
          </p:cNvSpPr>
          <p:nvPr>
            <p:ph type="title"/>
          </p:nvPr>
        </p:nvSpPr>
        <p:spPr>
          <a:xfrm>
            <a:off x="290384" y="253605"/>
            <a:ext cx="8853616" cy="1042988"/>
          </a:xfrm>
        </p:spPr>
        <p:txBody>
          <a:bodyPr/>
          <a:lstStyle/>
          <a:p>
            <a:r>
              <a:rPr kumimoji="1" lang="ja-JP" altLang="en-US"/>
              <a:t>情報を得られない人がいる</a:t>
            </a:r>
          </a:p>
        </p:txBody>
      </p:sp>
      <p:pic>
        <p:nvPicPr>
          <p:cNvPr id="5" name="Google Shape;59;p14">
            <a:extLst>
              <a:ext uri="{FF2B5EF4-FFF2-40B4-BE49-F238E27FC236}">
                <a16:creationId xmlns:a16="http://schemas.microsoft.com/office/drawing/2014/main" id="{F86A2BAE-9725-5949-BE36-006ADE9EA3DF}"/>
              </a:ext>
            </a:extLst>
          </p:cNvPr>
          <p:cNvPicPr preferRelativeResize="0">
            <a:picLocks noGrp="1"/>
          </p:cNvPicPr>
          <p:nvPr>
            <p:ph idx="1"/>
          </p:nvPr>
        </p:nvPicPr>
        <p:blipFill rotWithShape="1">
          <a:blip r:embed="rId2" cstate="print">
            <a:alphaModFix/>
            <a:extLst>
              <a:ext uri="{28A0092B-C50C-407E-A947-70E740481C1C}">
                <a14:useLocalDpi xmlns:a14="http://schemas.microsoft.com/office/drawing/2010/main"/>
              </a:ext>
            </a:extLst>
          </a:blip>
          <a:srcRect/>
          <a:stretch/>
        </p:blipFill>
        <p:spPr>
          <a:xfrm>
            <a:off x="290384" y="2094743"/>
            <a:ext cx="4685293" cy="3163329"/>
          </a:xfrm>
          <a:prstGeom prst="rect">
            <a:avLst/>
          </a:prstGeom>
          <a:noFill/>
          <a:ln>
            <a:solidFill>
              <a:schemeClr val="tx1"/>
            </a:solidFill>
          </a:ln>
        </p:spPr>
      </p:pic>
      <p:sp>
        <p:nvSpPr>
          <p:cNvPr id="6" name="テキスト ボックス 5">
            <a:extLst>
              <a:ext uri="{FF2B5EF4-FFF2-40B4-BE49-F238E27FC236}">
                <a16:creationId xmlns:a16="http://schemas.microsoft.com/office/drawing/2014/main" id="{97C52032-B03F-D19D-D12D-D67962B9A487}"/>
              </a:ext>
            </a:extLst>
          </p:cNvPr>
          <p:cNvSpPr txBox="1"/>
          <p:nvPr/>
        </p:nvSpPr>
        <p:spPr>
          <a:xfrm>
            <a:off x="207982" y="5547317"/>
            <a:ext cx="4263081" cy="646331"/>
          </a:xfrm>
          <a:prstGeom prst="rect">
            <a:avLst/>
          </a:prstGeom>
          <a:noFill/>
        </p:spPr>
        <p:txBody>
          <a:bodyPr wrap="square" rtlCol="0">
            <a:spAutoFit/>
          </a:bodyPr>
          <a:lstStyle/>
          <a:p>
            <a:r>
              <a:rPr kumimoji="1" lang="ja-JP" altLang="en-US"/>
              <a:t>聴覚障害があると</a:t>
            </a:r>
            <a:r>
              <a:rPr lang="ja-JP" altLang="en-US"/>
              <a:t>、音声で案内される情報を把握できない</a:t>
            </a:r>
            <a:endParaRPr kumimoji="1" lang="ja-JP" altLang="en-US"/>
          </a:p>
        </p:txBody>
      </p:sp>
      <p:sp>
        <p:nvSpPr>
          <p:cNvPr id="7" name="テキスト ボックス 6">
            <a:extLst>
              <a:ext uri="{FF2B5EF4-FFF2-40B4-BE49-F238E27FC236}">
                <a16:creationId xmlns:a16="http://schemas.microsoft.com/office/drawing/2014/main" id="{436BB3B3-283D-89B6-6EFA-6958685D736F}"/>
              </a:ext>
            </a:extLst>
          </p:cNvPr>
          <p:cNvSpPr txBox="1"/>
          <p:nvPr/>
        </p:nvSpPr>
        <p:spPr>
          <a:xfrm>
            <a:off x="4893275" y="6056223"/>
            <a:ext cx="3731741" cy="646331"/>
          </a:xfrm>
          <a:prstGeom prst="rect">
            <a:avLst/>
          </a:prstGeom>
          <a:noFill/>
        </p:spPr>
        <p:txBody>
          <a:bodyPr wrap="square" rtlCol="0">
            <a:spAutoFit/>
          </a:bodyPr>
          <a:lstStyle/>
          <a:p>
            <a:r>
              <a:rPr kumimoji="1" lang="ja-JP" altLang="en-US"/>
              <a:t>視覚障害があると</a:t>
            </a:r>
            <a:r>
              <a:rPr lang="ja-JP" altLang="en-US"/>
              <a:t>、ハザードマップのリスク情報が得られない</a:t>
            </a:r>
            <a:endParaRPr kumimoji="1" lang="ja-JP" altLang="en-US"/>
          </a:p>
        </p:txBody>
      </p:sp>
      <p:pic>
        <p:nvPicPr>
          <p:cNvPr id="3" name="図 2">
            <a:extLst>
              <a:ext uri="{FF2B5EF4-FFF2-40B4-BE49-F238E27FC236}">
                <a16:creationId xmlns:a16="http://schemas.microsoft.com/office/drawing/2014/main" id="{63BA29B3-C29E-16F9-0C20-DAEF127B01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65123" y="1327758"/>
            <a:ext cx="3188043" cy="4597666"/>
          </a:xfrm>
          <a:prstGeom prst="rect">
            <a:avLst/>
          </a:prstGeom>
        </p:spPr>
      </p:pic>
    </p:spTree>
    <p:extLst>
      <p:ext uri="{BB962C8B-B14F-4D97-AF65-F5344CB8AC3E}">
        <p14:creationId xmlns:p14="http://schemas.microsoft.com/office/powerpoint/2010/main" val="152930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CE6CC9B-FCB8-7857-88FE-0F5097A65A06}"/>
              </a:ext>
            </a:extLst>
          </p:cNvPr>
          <p:cNvSpPr>
            <a:spLocks noGrp="1"/>
          </p:cNvSpPr>
          <p:nvPr>
            <p:ph type="title"/>
          </p:nvPr>
        </p:nvSpPr>
        <p:spPr>
          <a:xfrm>
            <a:off x="576672" y="332656"/>
            <a:ext cx="7990656" cy="1042988"/>
          </a:xfrm>
        </p:spPr>
        <p:txBody>
          <a:bodyPr/>
          <a:lstStyle/>
          <a:p>
            <a:r>
              <a:rPr lang="ja-JP" altLang="en-US" sz="3600"/>
              <a:t>避難に影響を及ぼす３つの「能力」</a:t>
            </a:r>
          </a:p>
        </p:txBody>
      </p:sp>
      <p:sp>
        <p:nvSpPr>
          <p:cNvPr id="4" name="コンテンツ プレースホルダー 3">
            <a:extLst>
              <a:ext uri="{FF2B5EF4-FFF2-40B4-BE49-F238E27FC236}">
                <a16:creationId xmlns:a16="http://schemas.microsoft.com/office/drawing/2014/main" id="{11209850-734D-7E58-1FEF-5AD57087B887}"/>
              </a:ext>
            </a:extLst>
          </p:cNvPr>
          <p:cNvSpPr>
            <a:spLocks noGrp="1"/>
          </p:cNvSpPr>
          <p:nvPr>
            <p:ph idx="1"/>
          </p:nvPr>
        </p:nvSpPr>
        <p:spPr>
          <a:xfrm>
            <a:off x="666377" y="1609728"/>
            <a:ext cx="8010079" cy="3735995"/>
          </a:xfrm>
        </p:spPr>
        <p:txBody>
          <a:bodyPr/>
          <a:lstStyle/>
          <a:p>
            <a:pPr marL="0" indent="0">
              <a:buNone/>
            </a:pPr>
            <a:r>
              <a:rPr lang="ja-JP" altLang="en-US" dirty="0">
                <a:effectLst/>
                <a:latin typeface="Helvetica Neue" panose="02000503000000020004" pitchFamily="2" charset="0"/>
              </a:rPr>
              <a:t>①情報取得能力</a:t>
            </a:r>
            <a:endParaRPr lang="en-US" altLang="ja-JP" dirty="0">
              <a:effectLst/>
              <a:latin typeface="Helvetica Neue" panose="02000503000000020004" pitchFamily="2" charset="0"/>
            </a:endParaRPr>
          </a:p>
          <a:p>
            <a:pPr marL="0" indent="0">
              <a:buNone/>
            </a:pPr>
            <a:r>
              <a:rPr lang="ja-JP" altLang="en-US" dirty="0">
                <a:effectLst/>
                <a:latin typeface="Helvetica Neue" panose="02000503000000020004" pitchFamily="2" charset="0"/>
              </a:rPr>
              <a:t>　避難指示等の災害情報が取得できるか</a:t>
            </a:r>
          </a:p>
          <a:p>
            <a:pPr marL="0" indent="0">
              <a:buNone/>
            </a:pPr>
            <a:r>
              <a:rPr lang="ja-JP" altLang="en-US" dirty="0">
                <a:effectLst/>
                <a:latin typeface="Helvetica Neue" panose="02000503000000020004" pitchFamily="2" charset="0"/>
              </a:rPr>
              <a:t>②判断能力 </a:t>
            </a:r>
            <a:endParaRPr lang="en-US" altLang="ja-JP" dirty="0">
              <a:effectLst/>
              <a:latin typeface="Helvetica Neue" panose="02000503000000020004" pitchFamily="2" charset="0"/>
            </a:endParaRPr>
          </a:p>
          <a:p>
            <a:pPr marL="0" indent="0">
              <a:buNone/>
            </a:pPr>
            <a:r>
              <a:rPr lang="ja-JP" altLang="en-US" dirty="0">
                <a:effectLst/>
                <a:latin typeface="Helvetica Neue" panose="02000503000000020004" pitchFamily="2" charset="0"/>
              </a:rPr>
              <a:t>　避難の必要性や避難方法</a:t>
            </a:r>
            <a:r>
              <a:rPr lang="ja-JP" altLang="en-US" dirty="0">
                <a:latin typeface="Helvetica Neue" panose="02000503000000020004" pitchFamily="2" charset="0"/>
              </a:rPr>
              <a:t>を</a:t>
            </a:r>
            <a:r>
              <a:rPr lang="ja-JP" altLang="en-US" dirty="0">
                <a:effectLst/>
                <a:latin typeface="Helvetica Neue" panose="02000503000000020004" pitchFamily="2" charset="0"/>
              </a:rPr>
              <a:t>判断できるか</a:t>
            </a:r>
          </a:p>
          <a:p>
            <a:pPr marL="0" indent="0">
              <a:buNone/>
            </a:pPr>
            <a:r>
              <a:rPr lang="ja-JP" altLang="en-US" dirty="0">
                <a:effectLst/>
                <a:latin typeface="+mn-ea"/>
              </a:rPr>
              <a:t>③身体能力  </a:t>
            </a:r>
            <a:endParaRPr lang="en-US" altLang="ja-JP" dirty="0">
              <a:effectLst/>
              <a:latin typeface="+mn-ea"/>
            </a:endParaRPr>
          </a:p>
          <a:p>
            <a:pPr marL="0" indent="0">
              <a:buNone/>
            </a:pPr>
            <a:r>
              <a:rPr lang="ja-JP" altLang="en-US" dirty="0">
                <a:effectLst/>
                <a:latin typeface="Helvetica Neue" panose="02000503000000020004" pitchFamily="2" charset="0"/>
              </a:rPr>
              <a:t>　自分で移動できるか</a:t>
            </a:r>
            <a:endParaRPr lang="en-US" altLang="ja-JP" dirty="0">
              <a:effectLst/>
              <a:latin typeface="Helvetica Neue" panose="02000503000000020004" pitchFamily="2" charset="0"/>
            </a:endParaRPr>
          </a:p>
          <a:p>
            <a:pPr marL="0" indent="0">
              <a:buNone/>
            </a:pPr>
            <a:r>
              <a:rPr lang="ja-JP" altLang="en-US" dirty="0">
                <a:effectLst/>
                <a:latin typeface="Helvetica Neue" panose="02000503000000020004" pitchFamily="2" charset="0"/>
              </a:rPr>
              <a:t>    </a:t>
            </a:r>
          </a:p>
          <a:p>
            <a:endParaRPr lang="en-US" altLang="ja-JP" dirty="0"/>
          </a:p>
        </p:txBody>
      </p:sp>
      <p:sp>
        <p:nvSpPr>
          <p:cNvPr id="2" name="テキスト ボックス 1">
            <a:extLst>
              <a:ext uri="{FF2B5EF4-FFF2-40B4-BE49-F238E27FC236}">
                <a16:creationId xmlns:a16="http://schemas.microsoft.com/office/drawing/2014/main" id="{7E2FB246-ADD1-1DF5-F233-716519EBA922}"/>
              </a:ext>
            </a:extLst>
          </p:cNvPr>
          <p:cNvSpPr txBox="1"/>
          <p:nvPr/>
        </p:nvSpPr>
        <p:spPr>
          <a:xfrm>
            <a:off x="889279" y="5496448"/>
            <a:ext cx="7365442" cy="584775"/>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34" charset="-128"/>
                <a:cs typeface="+mn-cs"/>
              </a:rPr>
              <a:t>３つの能力を補完する仕組みを考える</a:t>
            </a:r>
          </a:p>
        </p:txBody>
      </p:sp>
    </p:spTree>
    <p:extLst>
      <p:ext uri="{BB962C8B-B14F-4D97-AF65-F5344CB8AC3E}">
        <p14:creationId xmlns:p14="http://schemas.microsoft.com/office/powerpoint/2010/main" val="292293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19694"/>
            <a:ext cx="8856984" cy="913605"/>
          </a:xfrm>
        </p:spPr>
        <p:txBody>
          <a:bodyPr>
            <a:normAutofit/>
          </a:bodyPr>
          <a:lstStyle/>
          <a:p>
            <a:r>
              <a:rPr kumimoji="1" lang="ja-JP" altLang="en-US" sz="4000"/>
              <a:t>避難行動要支援者の把握</a:t>
            </a:r>
            <a:endParaRPr kumimoji="1" lang="ja-JP" altLang="en-US" sz="4000" dirty="0"/>
          </a:p>
        </p:txBody>
      </p:sp>
      <p:sp>
        <p:nvSpPr>
          <p:cNvPr id="3" name="コンテンツ プレースホルダー 2"/>
          <p:cNvSpPr>
            <a:spLocks noGrp="1"/>
          </p:cNvSpPr>
          <p:nvPr>
            <p:ph idx="1"/>
          </p:nvPr>
        </p:nvSpPr>
        <p:spPr>
          <a:xfrm>
            <a:off x="464947" y="2924944"/>
            <a:ext cx="7989229" cy="2522848"/>
          </a:xfrm>
          <a:ln w="19050">
            <a:solidFill>
              <a:schemeClr val="accent3">
                <a:lumMod val="50000"/>
              </a:schemeClr>
            </a:solidFill>
          </a:ln>
        </p:spPr>
        <p:txBody>
          <a:bodyPr>
            <a:noAutofit/>
          </a:bodyPr>
          <a:lstStyle/>
          <a:p>
            <a:pPr marL="0" indent="0">
              <a:buNone/>
            </a:pPr>
            <a:r>
              <a:rPr lang="ja-JP" altLang="en-US" sz="2000" dirty="0"/>
              <a:t>災害対策基本法　第</a:t>
            </a:r>
            <a:r>
              <a:rPr lang="en-US" altLang="ja-JP" sz="2000" dirty="0"/>
              <a:t>49</a:t>
            </a:r>
            <a:r>
              <a:rPr lang="ja-JP" altLang="en-US" sz="2000" dirty="0"/>
              <a:t>条の</a:t>
            </a:r>
            <a:r>
              <a:rPr lang="en-US" altLang="ja-JP" sz="2000" dirty="0"/>
              <a:t>10</a:t>
            </a:r>
            <a:r>
              <a:rPr lang="ja-JP" altLang="en-US" sz="2000" dirty="0"/>
              <a:t>　（平成</a:t>
            </a:r>
            <a:r>
              <a:rPr lang="en-US" altLang="ja-JP" sz="2000" dirty="0"/>
              <a:t>25</a:t>
            </a:r>
            <a:r>
              <a:rPr lang="ja-JP" altLang="en-US" sz="2000" dirty="0"/>
              <a:t>年</a:t>
            </a:r>
            <a:r>
              <a:rPr lang="en-US" altLang="ja-JP" sz="2000" dirty="0"/>
              <a:t>6</a:t>
            </a:r>
            <a:r>
              <a:rPr lang="ja-JP" altLang="en-US" sz="2000" dirty="0"/>
              <a:t>月改正）</a:t>
            </a:r>
            <a:endParaRPr lang="en-US" altLang="ja-JP" sz="2000" dirty="0"/>
          </a:p>
          <a:p>
            <a:pPr marL="0" indent="0">
              <a:lnSpc>
                <a:spcPct val="100000"/>
              </a:lnSpc>
              <a:buNone/>
            </a:pPr>
            <a:r>
              <a:rPr lang="ja-JP" altLang="en-US" sz="1600" dirty="0"/>
              <a:t>市町村長は、当該市町村に居住する要配慮者のうち、災害が発生し、又は災害が発生するおそれがある場合に自ら避難することが困難な者であって、その円滑かつ迅速な避難の確保を図るため</a:t>
            </a:r>
            <a:r>
              <a:rPr lang="ja-JP" altLang="en-US" sz="1600" u="sng" dirty="0">
                <a:solidFill>
                  <a:schemeClr val="tx1"/>
                </a:solidFill>
              </a:rPr>
              <a:t>特に支援を要するもの（以下「避難行動要支援者」という。）の把握に努める</a:t>
            </a:r>
            <a:r>
              <a:rPr lang="ja-JP" altLang="en-US" sz="1600" dirty="0">
                <a:solidFill>
                  <a:schemeClr val="tx1"/>
                </a:solidFill>
              </a:rPr>
              <a:t>とともに、地域防災計画の定めるところにより、避難行動要支援者について</a:t>
            </a:r>
            <a:r>
              <a:rPr lang="ja-JP" altLang="en-US" sz="1600" u="sng" dirty="0">
                <a:solidFill>
                  <a:schemeClr val="tx1"/>
                </a:solidFill>
              </a:rPr>
              <a:t>避難の支援、安否の確認その他の避難行動要支援者の生命又は身体を災害から保護するために必要な措置</a:t>
            </a:r>
            <a:r>
              <a:rPr lang="ja-JP" altLang="en-US" sz="1600" dirty="0">
                <a:solidFill>
                  <a:schemeClr val="tx1"/>
                </a:solidFill>
              </a:rPr>
              <a:t>（以下「避難支援等」という。）を実施するための基礎とする名簿（以下この条及び次条第一項において「避難行動要支援者名簿」という。）を作成しておかなければならない。</a:t>
            </a:r>
            <a:endParaRPr kumimoji="1" lang="ja-JP" altLang="en-US" sz="1600" dirty="0">
              <a:solidFill>
                <a:schemeClr val="tx1"/>
              </a:solidFill>
            </a:endParaRPr>
          </a:p>
        </p:txBody>
      </p:sp>
      <p:sp>
        <p:nvSpPr>
          <p:cNvPr id="4" name="テキスト ボックス 3"/>
          <p:cNvSpPr txBox="1"/>
          <p:nvPr/>
        </p:nvSpPr>
        <p:spPr>
          <a:xfrm>
            <a:off x="424469" y="1562779"/>
            <a:ext cx="8367069" cy="1015663"/>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災害時要援護者：</a:t>
            </a: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rPr>
              <a:t>災害時に特に配慮を必要とする人</a:t>
            </a:r>
            <a:endPar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rPr>
              <a:t>　　　　　　　　</a:t>
            </a:r>
            <a:r>
              <a:rPr kumimoji="0" lang="ja-JP" altLang="en-US" sz="20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　（</a:t>
            </a: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rPr>
              <a:t>高齢者・障害者</a:t>
            </a:r>
            <a:r>
              <a:rPr kumimoji="0" lang="ja-JP" altLang="en-US" sz="20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・乳幼児・妊産婦・外国人など</a:t>
            </a:r>
            <a:r>
              <a:rPr kumimoji="0" lang="ja-JP" altLang="en-US" sz="20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rPr>
              <a:t>）</a:t>
            </a:r>
            <a:endPar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ja-JP" altLang="en-US" sz="2000" b="0" i="0" u="sng"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避難行動要支援者：避難行動に特に支援を必要とする人</a:t>
            </a:r>
            <a:endParaRPr kumimoji="0" lang="en-US" altLang="ja-JP" sz="2000" b="0" i="0" u="sng"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p:txBody>
      </p:sp>
      <p:sp>
        <p:nvSpPr>
          <p:cNvPr id="6" name="テキスト ボックス 5">
            <a:extLst>
              <a:ext uri="{FF2B5EF4-FFF2-40B4-BE49-F238E27FC236}">
                <a16:creationId xmlns:a16="http://schemas.microsoft.com/office/drawing/2014/main" id="{2174FE82-C445-0D42-9E2D-15118B0F7BFE}"/>
              </a:ext>
            </a:extLst>
          </p:cNvPr>
          <p:cNvSpPr txBox="1"/>
          <p:nvPr/>
        </p:nvSpPr>
        <p:spPr>
          <a:xfrm>
            <a:off x="332892" y="5877272"/>
            <a:ext cx="8550224" cy="461665"/>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2400" b="0" i="0" u="sng" strike="noStrike" kern="1200" cap="none" spc="0" normalizeH="0" baseline="0" noProof="0" dirty="0">
                <a:ln>
                  <a:noFill/>
                </a:ln>
                <a:effectLst/>
                <a:uLnTx/>
                <a:uFillTx/>
                <a:latin typeface="メイリオ" panose="020B0604030504040204" pitchFamily="34" charset="-128"/>
                <a:ea typeface="メイリオ" panose="020B0604030504040204" pitchFamily="34" charset="-128"/>
                <a:cs typeface="+mn-cs"/>
              </a:rPr>
              <a:t>名簿作成：</a:t>
            </a:r>
            <a:r>
              <a:rPr kumimoji="1" lang="en-US" altLang="ja-JP" sz="2400" b="0" i="0" u="sng" strike="noStrike" kern="1200" cap="none" spc="0" normalizeH="0" baseline="0" noProof="0" dirty="0" smtClean="0">
                <a:ln>
                  <a:noFill/>
                </a:ln>
                <a:effectLst/>
                <a:uLnTx/>
                <a:uFillTx/>
                <a:latin typeface="メイリオ" panose="020B0604030504040204" pitchFamily="34" charset="-128"/>
                <a:ea typeface="メイリオ" panose="020B0604030504040204" pitchFamily="34" charset="-128"/>
                <a:cs typeface="+mn-cs"/>
              </a:rPr>
              <a:t>1,740</a:t>
            </a:r>
            <a:r>
              <a:rPr kumimoji="1" lang="ja-JP" altLang="en-US" sz="2400" b="0" i="0" u="sng" strike="noStrike" kern="1200" cap="none" spc="0" normalizeH="0" baseline="0" noProof="0" dirty="0">
                <a:ln>
                  <a:noFill/>
                </a:ln>
                <a:effectLst/>
                <a:uLnTx/>
                <a:uFillTx/>
                <a:latin typeface="メイリオ" panose="020B0604030504040204" pitchFamily="34" charset="-128"/>
                <a:ea typeface="メイリオ" panose="020B0604030504040204" pitchFamily="34" charset="-128"/>
                <a:cs typeface="+mn-cs"/>
              </a:rPr>
              <a:t>団体</a:t>
            </a:r>
            <a:r>
              <a:rPr kumimoji="1" lang="en-US" altLang="ja-JP" sz="2400" b="0" i="0" u="sng" strike="noStrike" kern="1200" cap="none" spc="0" normalizeH="0" baseline="0" noProof="0" dirty="0" smtClean="0">
                <a:ln>
                  <a:noFill/>
                </a:ln>
                <a:effectLst/>
                <a:uLnTx/>
                <a:uFillTx/>
                <a:latin typeface="メイリオ" panose="020B0604030504040204" pitchFamily="34" charset="-128"/>
                <a:ea typeface="メイリオ" panose="020B0604030504040204" pitchFamily="34" charset="-128"/>
                <a:cs typeface="+mn-cs"/>
              </a:rPr>
              <a:t>(100</a:t>
            </a:r>
            <a:r>
              <a:rPr kumimoji="1" lang="ja-JP" altLang="en-US" sz="2400" b="0" i="0" u="sng" strike="noStrike" kern="1200" cap="none" spc="0" normalizeH="0" baseline="0" noProof="0" dirty="0" smtClean="0">
                <a:ln>
                  <a:noFill/>
                </a:ln>
                <a:effectLst/>
                <a:uLnTx/>
                <a:uFillTx/>
                <a:latin typeface="メイリオ" panose="020B0604030504040204" pitchFamily="34" charset="-128"/>
                <a:ea typeface="メイリオ" panose="020B0604030504040204" pitchFamily="34" charset="-128"/>
                <a:cs typeface="+mn-cs"/>
              </a:rPr>
              <a:t>％</a:t>
            </a:r>
            <a:r>
              <a:rPr kumimoji="1" lang="ja-JP" altLang="en-US" sz="2400" b="0" i="0" u="sng" strike="noStrike" kern="1200" cap="none" spc="0" normalizeH="0" baseline="0" noProof="0" dirty="0">
                <a:ln>
                  <a:noFill/>
                </a:ln>
                <a:effectLst/>
                <a:uLnTx/>
                <a:uFillTx/>
                <a:latin typeface="メイリオ" panose="020B0604030504040204" pitchFamily="34" charset="-128"/>
                <a:ea typeface="メイリオ" panose="020B0604030504040204" pitchFamily="34" charset="-128"/>
                <a:cs typeface="+mn-cs"/>
              </a:rPr>
              <a:t>）（</a:t>
            </a:r>
            <a:r>
              <a:rPr kumimoji="1" lang="en-US" altLang="ja-JP" sz="2400" b="0" i="0" u="sng" strike="noStrike" kern="1200" cap="none" spc="0" normalizeH="0" baseline="0" noProof="0" dirty="0" smtClean="0">
                <a:ln>
                  <a:noFill/>
                </a:ln>
                <a:effectLst/>
                <a:uLnTx/>
                <a:uFillTx/>
                <a:latin typeface="メイリオ" panose="020B0604030504040204" pitchFamily="34" charset="-128"/>
                <a:ea typeface="メイリオ" panose="020B0604030504040204" pitchFamily="34" charset="-128"/>
                <a:cs typeface="+mn-cs"/>
              </a:rPr>
              <a:t>R</a:t>
            </a:r>
            <a:r>
              <a:rPr lang="en-US" altLang="ja-JP" sz="2400" u="sng" dirty="0">
                <a:latin typeface="メイリオ" panose="020B0604030504040204" pitchFamily="34" charset="-128"/>
                <a:ea typeface="メイリオ" panose="020B0604030504040204" pitchFamily="34" charset="-128"/>
              </a:rPr>
              <a:t>4</a:t>
            </a:r>
            <a:r>
              <a:rPr kumimoji="1" lang="en-US" altLang="ja-JP" sz="2400" b="0" i="0" u="sng" strike="noStrike" kern="1200" cap="none" spc="0" normalizeH="0" baseline="0" noProof="0" dirty="0" smtClean="0">
                <a:ln>
                  <a:noFill/>
                </a:ln>
                <a:effectLst/>
                <a:uLnTx/>
                <a:uFillTx/>
                <a:latin typeface="メイリオ" panose="020B0604030504040204" pitchFamily="34" charset="-128"/>
                <a:ea typeface="メイリオ" panose="020B0604030504040204" pitchFamily="34" charset="-128"/>
                <a:cs typeface="+mn-cs"/>
              </a:rPr>
              <a:t>.</a:t>
            </a:r>
            <a:r>
              <a:rPr lang="en-US" altLang="ja-JP" sz="2400" u="sng" dirty="0" smtClean="0">
                <a:latin typeface="メイリオ" panose="020B0604030504040204" pitchFamily="34" charset="-128"/>
                <a:ea typeface="メイリオ" panose="020B0604030504040204" pitchFamily="34" charset="-128"/>
              </a:rPr>
              <a:t>4</a:t>
            </a:r>
            <a:r>
              <a:rPr kumimoji="1" lang="en-US" altLang="ja-JP" sz="2400" b="0" i="0" u="sng" strike="noStrike" kern="1200" cap="none" spc="0" normalizeH="0" baseline="0" noProof="0" dirty="0" smtClean="0">
                <a:ln>
                  <a:noFill/>
                </a:ln>
                <a:effectLst/>
                <a:uLnTx/>
                <a:uFillTx/>
                <a:latin typeface="メイリオ" panose="020B0604030504040204" pitchFamily="34" charset="-128"/>
                <a:ea typeface="メイリオ" panose="020B0604030504040204" pitchFamily="34" charset="-128"/>
                <a:cs typeface="+mn-cs"/>
              </a:rPr>
              <a:t>.1 </a:t>
            </a:r>
            <a:r>
              <a:rPr kumimoji="1" lang="ja-JP" altLang="en-US" sz="2400" b="0" i="0" u="sng" strike="noStrike" kern="1200" cap="none" spc="0" normalizeH="0" baseline="0" noProof="0" dirty="0">
                <a:ln>
                  <a:noFill/>
                </a:ln>
                <a:effectLst/>
                <a:uLnTx/>
                <a:uFillTx/>
                <a:latin typeface="メイリオ" panose="020B0604030504040204" pitchFamily="34" charset="-128"/>
                <a:ea typeface="メイリオ" panose="020B0604030504040204" pitchFamily="34" charset="-128"/>
                <a:cs typeface="+mn-cs"/>
              </a:rPr>
              <a:t>消防庁による）</a:t>
            </a:r>
          </a:p>
        </p:txBody>
      </p:sp>
    </p:spTree>
    <p:extLst>
      <p:ext uri="{BB962C8B-B14F-4D97-AF65-F5344CB8AC3E}">
        <p14:creationId xmlns:p14="http://schemas.microsoft.com/office/powerpoint/2010/main" val="108869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a:extLst>
              <a:ext uri="{FF2B5EF4-FFF2-40B4-BE49-F238E27FC236}">
                <a16:creationId xmlns:a16="http://schemas.microsoft.com/office/drawing/2014/main" id="{3548379B-A337-B74A-BB78-941F589A9875}"/>
              </a:ext>
            </a:extLst>
          </p:cNvPr>
          <p:cNvSpPr/>
          <p:nvPr/>
        </p:nvSpPr>
        <p:spPr bwMode="auto">
          <a:xfrm>
            <a:off x="466903" y="1439358"/>
            <a:ext cx="5976664" cy="4824536"/>
          </a:xfrm>
          <a:prstGeom prst="roundRect">
            <a:avLst/>
          </a:prstGeom>
          <a:solidFill>
            <a:srgbClr val="FFFFCC"/>
          </a:solidFill>
          <a:ln w="28575" cap="flat" cmpd="sng" algn="ctr">
            <a:solidFill>
              <a:srgbClr val="71511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800" b="1"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 name="タイトル 1">
            <a:extLst>
              <a:ext uri="{FF2B5EF4-FFF2-40B4-BE49-F238E27FC236}">
                <a16:creationId xmlns:a16="http://schemas.microsoft.com/office/drawing/2014/main" id="{53C1F2D0-5A90-C140-954C-A396791DCBE4}"/>
              </a:ext>
            </a:extLst>
          </p:cNvPr>
          <p:cNvSpPr>
            <a:spLocks noGrp="1"/>
          </p:cNvSpPr>
          <p:nvPr>
            <p:ph type="title"/>
          </p:nvPr>
        </p:nvSpPr>
        <p:spPr>
          <a:xfrm>
            <a:off x="287016" y="278082"/>
            <a:ext cx="8856984" cy="913605"/>
          </a:xfrm>
        </p:spPr>
        <p:txBody>
          <a:bodyPr/>
          <a:lstStyle/>
          <a:p>
            <a:r>
              <a:rPr kumimoji="1" lang="ja-JP" altLang="en-US"/>
              <a:t>避難行動要支援者名簿をめぐる課題</a:t>
            </a:r>
          </a:p>
        </p:txBody>
      </p:sp>
      <p:sp>
        <p:nvSpPr>
          <p:cNvPr id="4" name="角丸四角形 3">
            <a:extLst>
              <a:ext uri="{FF2B5EF4-FFF2-40B4-BE49-F238E27FC236}">
                <a16:creationId xmlns:a16="http://schemas.microsoft.com/office/drawing/2014/main" id="{966E1838-2D78-A148-9CE1-C0C5EC942038}"/>
              </a:ext>
            </a:extLst>
          </p:cNvPr>
          <p:cNvSpPr/>
          <p:nvPr/>
        </p:nvSpPr>
        <p:spPr bwMode="auto">
          <a:xfrm>
            <a:off x="1115616" y="1611601"/>
            <a:ext cx="2232248" cy="425338"/>
          </a:xfrm>
          <a:prstGeom prst="roundRect">
            <a:avLst/>
          </a:prstGeom>
          <a:noFill/>
          <a:ln w="28575" cap="flat" cmpd="sng" algn="ctr">
            <a:solidFill>
              <a:srgbClr val="71511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a:ln>
                  <a:noFill/>
                </a:ln>
                <a:solidFill>
                  <a:srgbClr val="71511E"/>
                </a:solidFill>
                <a:effectLst/>
                <a:uLnTx/>
                <a:uFillTx/>
                <a:latin typeface="メイリオ" panose="020B0604030504040204" pitchFamily="34" charset="-128"/>
                <a:ea typeface="メイリオ" panose="020B0604030504040204" pitchFamily="34" charset="-128"/>
                <a:cs typeface="+mn-cs"/>
              </a:rPr>
              <a:t>災害時要援護者</a:t>
            </a:r>
            <a:endParaRPr kumimoji="0" lang="en-US" altLang="ja-JP" sz="2000" b="0" i="0" u="none" strike="noStrike" kern="1200" cap="none" spc="0" normalizeH="0" baseline="0" noProof="0" dirty="0">
              <a:ln>
                <a:noFill/>
              </a:ln>
              <a:solidFill>
                <a:srgbClr val="71511E"/>
              </a:solidFill>
              <a:effectLst/>
              <a:uLnTx/>
              <a:uFillTx/>
              <a:latin typeface="メイリオ" panose="020B0604030504040204" pitchFamily="34" charset="-128"/>
              <a:ea typeface="メイリオ" panose="020B0604030504040204" pitchFamily="34" charset="-128"/>
              <a:cs typeface="+mn-cs"/>
            </a:endParaRPr>
          </a:p>
        </p:txBody>
      </p:sp>
      <p:sp>
        <p:nvSpPr>
          <p:cNvPr id="8" name="角丸四角形 7">
            <a:extLst>
              <a:ext uri="{FF2B5EF4-FFF2-40B4-BE49-F238E27FC236}">
                <a16:creationId xmlns:a16="http://schemas.microsoft.com/office/drawing/2014/main" id="{440AD8D7-1327-1145-9265-CBC12FFE900F}"/>
              </a:ext>
            </a:extLst>
          </p:cNvPr>
          <p:cNvSpPr/>
          <p:nvPr/>
        </p:nvSpPr>
        <p:spPr bwMode="auto">
          <a:xfrm>
            <a:off x="996775" y="2920030"/>
            <a:ext cx="5159402" cy="1863192"/>
          </a:xfrm>
          <a:prstGeom prst="roundRect">
            <a:avLst/>
          </a:prstGeom>
          <a:solidFill>
            <a:srgbClr val="FFFF00"/>
          </a:solidFill>
          <a:ln w="28575" cap="flat" cmpd="sng" algn="ctr">
            <a:solidFill>
              <a:srgbClr val="71511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在宅生活者</a:t>
            </a:r>
            <a:endPar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p:txBody>
      </p:sp>
      <p:sp>
        <p:nvSpPr>
          <p:cNvPr id="9" name="角丸四角形 8">
            <a:extLst>
              <a:ext uri="{FF2B5EF4-FFF2-40B4-BE49-F238E27FC236}">
                <a16:creationId xmlns:a16="http://schemas.microsoft.com/office/drawing/2014/main" id="{6637361D-35D3-F049-AA5E-325AC01E39EA}"/>
              </a:ext>
            </a:extLst>
          </p:cNvPr>
          <p:cNvSpPr/>
          <p:nvPr/>
        </p:nvSpPr>
        <p:spPr bwMode="auto">
          <a:xfrm>
            <a:off x="694929" y="5125100"/>
            <a:ext cx="2808312" cy="576064"/>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社会福祉施設入所者</a:t>
            </a:r>
            <a:endPar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p:txBody>
      </p:sp>
      <p:sp>
        <p:nvSpPr>
          <p:cNvPr id="10" name="角丸四角形 9">
            <a:extLst>
              <a:ext uri="{FF2B5EF4-FFF2-40B4-BE49-F238E27FC236}">
                <a16:creationId xmlns:a16="http://schemas.microsoft.com/office/drawing/2014/main" id="{81A74577-0290-EE4E-B878-F6CD41629A47}"/>
              </a:ext>
            </a:extLst>
          </p:cNvPr>
          <p:cNvSpPr/>
          <p:nvPr/>
        </p:nvSpPr>
        <p:spPr bwMode="auto">
          <a:xfrm>
            <a:off x="3688073" y="5090249"/>
            <a:ext cx="2331792" cy="576064"/>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入院患者</a:t>
            </a:r>
            <a:endParaRPr kumimoji="0" lang="en-US" altLang="ja-JP" sz="2000" b="0" i="0" u="none" strike="noStrike" kern="1200" cap="none" spc="0" normalizeH="0" baseline="0" noProof="0" dirty="0">
              <a:ln>
                <a:noFill/>
              </a:ln>
              <a:solidFill>
                <a:srgbClr val="000000"/>
              </a:solidFill>
              <a:effectLst/>
              <a:uLnTx/>
              <a:uFillTx/>
              <a:latin typeface="メイリオ" panose="020B0604030504040204" pitchFamily="34" charset="-128"/>
              <a:ea typeface="メイリオ" panose="020B0604030504040204" pitchFamily="34" charset="-128"/>
              <a:cs typeface="+mn-cs"/>
            </a:endParaRPr>
          </a:p>
        </p:txBody>
      </p:sp>
      <p:sp>
        <p:nvSpPr>
          <p:cNvPr id="11" name="角丸四角形 10">
            <a:extLst>
              <a:ext uri="{FF2B5EF4-FFF2-40B4-BE49-F238E27FC236}">
                <a16:creationId xmlns:a16="http://schemas.microsoft.com/office/drawing/2014/main" id="{60A3C793-B63C-FE4D-9F31-814250157ACB}"/>
              </a:ext>
            </a:extLst>
          </p:cNvPr>
          <p:cNvSpPr/>
          <p:nvPr/>
        </p:nvSpPr>
        <p:spPr bwMode="auto">
          <a:xfrm>
            <a:off x="1228430" y="3582995"/>
            <a:ext cx="4453610" cy="815164"/>
          </a:xfrm>
          <a:prstGeom prst="roundRect">
            <a:avLst/>
          </a:prstGeom>
          <a:solidFill>
            <a:srgbClr val="71511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a:ln>
                  <a:noFill/>
                </a:ln>
                <a:solidFill>
                  <a:srgbClr val="FFFFFF"/>
                </a:solidFill>
                <a:effectLst/>
                <a:uLnTx/>
                <a:uFillTx/>
                <a:latin typeface="メイリオ" panose="020B0604030504040204" pitchFamily="34" charset="-128"/>
                <a:ea typeface="メイリオ" panose="020B0604030504040204" pitchFamily="34" charset="-128"/>
                <a:cs typeface="+mn-cs"/>
              </a:rPr>
              <a:t>避難行動要支援者</a:t>
            </a:r>
            <a:endParaRPr kumimoji="0" lang="en-US" altLang="ja-JP" sz="2000" b="0" i="0" u="none" strike="noStrike" kern="1200" cap="none" spc="0" normalizeH="0" baseline="0" noProof="0" dirty="0">
              <a:ln>
                <a:noFill/>
              </a:ln>
              <a:solidFill>
                <a:srgbClr val="FFFFFF"/>
              </a:solidFill>
              <a:effectLst/>
              <a:uLnTx/>
              <a:uFillTx/>
              <a:latin typeface="メイリオ" panose="020B0604030504040204" pitchFamily="34" charset="-128"/>
              <a:ea typeface="メイリオ" panose="020B060403050404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600" b="0" i="0" u="none" strike="noStrike" kern="1200" cap="none" spc="0" normalizeH="0" baseline="0" noProof="0">
                <a:ln>
                  <a:noFill/>
                </a:ln>
                <a:solidFill>
                  <a:srgbClr val="FFFFFF"/>
                </a:solidFill>
                <a:effectLst/>
                <a:uLnTx/>
                <a:uFillTx/>
                <a:latin typeface="メイリオ" panose="020B0604030504040204" pitchFamily="34" charset="-128"/>
                <a:ea typeface="メイリオ" panose="020B0604030504040204" pitchFamily="34" charset="-128"/>
                <a:cs typeface="+mn-cs"/>
              </a:rPr>
              <a:t>避難時に特別な支援を必要とする人</a:t>
            </a:r>
            <a:endParaRPr kumimoji="0" lang="en-US" altLang="ja-JP" sz="1600" b="0" i="0" u="none" strike="noStrike" kern="1200" cap="none" spc="0" normalizeH="0" baseline="0" noProof="0" dirty="0">
              <a:ln>
                <a:noFill/>
              </a:ln>
              <a:solidFill>
                <a:srgbClr val="FFFFFF"/>
              </a:solidFill>
              <a:effectLst/>
              <a:uLnTx/>
              <a:uFillTx/>
              <a:latin typeface="メイリオ" panose="020B0604030504040204" pitchFamily="34" charset="-128"/>
              <a:ea typeface="メイリオ" panose="020B0604030504040204" pitchFamily="34" charset="-128"/>
              <a:cs typeface="+mn-cs"/>
            </a:endParaRPr>
          </a:p>
        </p:txBody>
      </p:sp>
      <p:sp>
        <p:nvSpPr>
          <p:cNvPr id="12" name="正方形/長方形 11">
            <a:extLst>
              <a:ext uri="{FF2B5EF4-FFF2-40B4-BE49-F238E27FC236}">
                <a16:creationId xmlns:a16="http://schemas.microsoft.com/office/drawing/2014/main" id="{8E290773-FDF0-1046-98AD-0E0CAE85E6CC}"/>
              </a:ext>
            </a:extLst>
          </p:cNvPr>
          <p:cNvSpPr/>
          <p:nvPr/>
        </p:nvSpPr>
        <p:spPr>
          <a:xfrm>
            <a:off x="1193271" y="2280822"/>
            <a:ext cx="5032147" cy="369332"/>
          </a:xfrm>
          <a:prstGeom prst="rect">
            <a:avLst/>
          </a:prstGeom>
        </p:spPr>
        <p:txBody>
          <a:bodyPr wrap="non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rPr>
              <a:t>（高齢者・障害者・乳幼児・妊産婦・外国人）</a:t>
            </a:r>
            <a:endParaRPr kumimoji="0" lang="ja-JP" altLang="en-US" sz="1800" b="1" i="0" u="none" strike="noStrike" kern="1200" cap="none" spc="0" normalizeH="0" baseline="0" noProof="0">
              <a:ln>
                <a:noFill/>
              </a:ln>
              <a:solidFill>
                <a:srgbClr val="000000"/>
              </a:solidFill>
              <a:effectLst/>
              <a:uLnTx/>
              <a:uFillTx/>
              <a:latin typeface="メイリオ" panose="020B0604030504040204" pitchFamily="34" charset="-128"/>
              <a:ea typeface="メイリオ" panose="020B0604030504040204" pitchFamily="34" charset="-128"/>
              <a:cs typeface="+mn-cs"/>
            </a:endParaRPr>
          </a:p>
        </p:txBody>
      </p:sp>
      <p:sp>
        <p:nvSpPr>
          <p:cNvPr id="5" name="角丸四角形吹き出し 4">
            <a:extLst>
              <a:ext uri="{FF2B5EF4-FFF2-40B4-BE49-F238E27FC236}">
                <a16:creationId xmlns:a16="http://schemas.microsoft.com/office/drawing/2014/main" id="{A5FBE993-1202-CA4C-A150-909FDE945F98}"/>
              </a:ext>
            </a:extLst>
          </p:cNvPr>
          <p:cNvSpPr/>
          <p:nvPr/>
        </p:nvSpPr>
        <p:spPr bwMode="auto">
          <a:xfrm>
            <a:off x="6546498" y="1300158"/>
            <a:ext cx="2304256" cy="1066458"/>
          </a:xfrm>
          <a:prstGeom prst="wedgeRoundRectCallout">
            <a:avLst>
              <a:gd name="adj1" fmla="val -80832"/>
              <a:gd name="adj2" fmla="val 14679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年齢で区切られている（</a:t>
            </a: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charset="-128"/>
                <a:cs typeface="+mn-cs"/>
              </a:rPr>
              <a:t>65</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歳以上）自力避難可能な人もいる</a:t>
            </a:r>
          </a:p>
        </p:txBody>
      </p:sp>
      <p:sp>
        <p:nvSpPr>
          <p:cNvPr id="14" name="角丸四角形吹き出し 13">
            <a:extLst>
              <a:ext uri="{FF2B5EF4-FFF2-40B4-BE49-F238E27FC236}">
                <a16:creationId xmlns:a16="http://schemas.microsoft.com/office/drawing/2014/main" id="{326F83A8-64C9-7046-9D70-851DE9A5E73D}"/>
              </a:ext>
            </a:extLst>
          </p:cNvPr>
          <p:cNvSpPr/>
          <p:nvPr/>
        </p:nvSpPr>
        <p:spPr bwMode="auto">
          <a:xfrm>
            <a:off x="6524457" y="5701164"/>
            <a:ext cx="2304256" cy="1013824"/>
          </a:xfrm>
          <a:prstGeom prst="wedgeRoundRectCallout">
            <a:avLst>
              <a:gd name="adj1" fmla="val -85555"/>
              <a:gd name="adj2" fmla="val -15401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付き合いがない人、同意を得ていない人をどう支援する？</a:t>
            </a:r>
          </a:p>
        </p:txBody>
      </p:sp>
      <p:sp>
        <p:nvSpPr>
          <p:cNvPr id="15" name="角丸四角形吹き出し 14">
            <a:extLst>
              <a:ext uri="{FF2B5EF4-FFF2-40B4-BE49-F238E27FC236}">
                <a16:creationId xmlns:a16="http://schemas.microsoft.com/office/drawing/2014/main" id="{DA4AEBBE-399C-0049-A100-7D456ECF2161}"/>
              </a:ext>
            </a:extLst>
          </p:cNvPr>
          <p:cNvSpPr/>
          <p:nvPr/>
        </p:nvSpPr>
        <p:spPr bwMode="auto">
          <a:xfrm>
            <a:off x="6546498" y="3049766"/>
            <a:ext cx="2304256" cy="1066458"/>
          </a:xfrm>
          <a:prstGeom prst="wedgeRoundRectCallout">
            <a:avLst>
              <a:gd name="adj1" fmla="val -87917"/>
              <a:gd name="adj2" fmla="val 2343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名簿掲載者数が多すぎる。民生委員だけでは支援が困難</a:t>
            </a:r>
          </a:p>
        </p:txBody>
      </p:sp>
      <p:sp>
        <p:nvSpPr>
          <p:cNvPr id="16" name="角丸四角形吹き出し 15">
            <a:extLst>
              <a:ext uri="{FF2B5EF4-FFF2-40B4-BE49-F238E27FC236}">
                <a16:creationId xmlns:a16="http://schemas.microsoft.com/office/drawing/2014/main" id="{67C8EC7A-B699-E04A-8FC7-B0E07958B358}"/>
              </a:ext>
            </a:extLst>
          </p:cNvPr>
          <p:cNvSpPr/>
          <p:nvPr/>
        </p:nvSpPr>
        <p:spPr bwMode="auto">
          <a:xfrm>
            <a:off x="6546498" y="4226917"/>
            <a:ext cx="2489998" cy="1186215"/>
          </a:xfrm>
          <a:prstGeom prst="wedgeRoundRectCallout">
            <a:avLst>
              <a:gd name="adj1" fmla="val -85138"/>
              <a:gd name="adj2" fmla="val -6419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「要援護者名簿」と「避難行動要支援者名簿」どちらを優先？？</a:t>
            </a:r>
          </a:p>
        </p:txBody>
      </p:sp>
      <p:sp>
        <p:nvSpPr>
          <p:cNvPr id="3" name="角丸四角形吹き出し 2">
            <a:extLst>
              <a:ext uri="{FF2B5EF4-FFF2-40B4-BE49-F238E27FC236}">
                <a16:creationId xmlns:a16="http://schemas.microsoft.com/office/drawing/2014/main" id="{72070F0E-A618-3610-C799-EDDFC473C357}"/>
              </a:ext>
            </a:extLst>
          </p:cNvPr>
          <p:cNvSpPr/>
          <p:nvPr/>
        </p:nvSpPr>
        <p:spPr bwMode="auto">
          <a:xfrm>
            <a:off x="3449157" y="6333596"/>
            <a:ext cx="2691298" cy="381392"/>
          </a:xfrm>
          <a:prstGeom prst="wedgeRoundRectCallout">
            <a:avLst>
              <a:gd name="adj1" fmla="val -22813"/>
              <a:gd name="adj2" fmla="val -5163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名簿が更新されていない</a:t>
            </a:r>
          </a:p>
        </p:txBody>
      </p:sp>
    </p:spTree>
    <p:extLst>
      <p:ext uri="{BB962C8B-B14F-4D97-AF65-F5344CB8AC3E}">
        <p14:creationId xmlns:p14="http://schemas.microsoft.com/office/powerpoint/2010/main" val="2153714716"/>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5839</TotalTime>
  <Words>1175</Words>
  <Application>Microsoft Office PowerPoint</Application>
  <PresentationFormat>画面に合わせる (4:3)</PresentationFormat>
  <Paragraphs>151</Paragraphs>
  <Slides>17</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17</vt:i4>
      </vt:variant>
    </vt:vector>
  </HeadingPairs>
  <TitlesOfParts>
    <vt:vector size="33" baseType="lpstr">
      <vt:lpstr>ArialMT</vt:lpstr>
      <vt:lpstr>Helvetica Neue</vt:lpstr>
      <vt:lpstr>HGP創英角ｺﾞｼｯｸUB</vt:lpstr>
      <vt:lpstr>ＭＳ Ｐゴシック</vt:lpstr>
      <vt:lpstr>メイリオ</vt:lpstr>
      <vt:lpstr>メイリオ</vt:lpstr>
      <vt:lpstr>Yu Gothic</vt:lpstr>
      <vt:lpstr>Arial</vt:lpstr>
      <vt:lpstr>Arial Rounded MT Bold</vt:lpstr>
      <vt:lpstr>Calibri</vt:lpstr>
      <vt:lpstr>Calibri Light</vt:lpstr>
      <vt:lpstr>Times New Roman</vt:lpstr>
      <vt:lpstr>Wingdings</vt:lpstr>
      <vt:lpstr>ホワイト</vt:lpstr>
      <vt:lpstr>標準デザイン</vt:lpstr>
      <vt:lpstr>1_ホワイト</vt:lpstr>
      <vt:lpstr>誰一人取り残さない インクルーシブな防災 </vt:lpstr>
      <vt:lpstr>持続可能な未来を目指す(SDGs)</vt:lpstr>
      <vt:lpstr>災害による死者（ジェンダー/年齢別）</vt:lpstr>
      <vt:lpstr>東日本大震災：障害種別人的被害状況</vt:lpstr>
      <vt:lpstr>避難をめぐる課題</vt:lpstr>
      <vt:lpstr>情報を得られない人がいる</vt:lpstr>
      <vt:lpstr>避難に影響を及ぼす３つの「能力」</vt:lpstr>
      <vt:lpstr>避難行動要支援者の把握</vt:lpstr>
      <vt:lpstr>避難行動要支援者名簿をめぐる課題</vt:lpstr>
      <vt:lpstr>高齢者等避難をめぐる新たな動き</vt:lpstr>
      <vt:lpstr>個別避難計画 　計画作成の優先度を検討する</vt:lpstr>
      <vt:lpstr>防災・福祉の連携強化</vt:lpstr>
      <vt:lpstr>在宅人工呼吸器使用児・者支援 （泉佐野保健所管内）</vt:lpstr>
      <vt:lpstr>WGを通して把握された課題</vt:lpstr>
      <vt:lpstr>個別避難計画作成プロセスで</vt:lpstr>
      <vt:lpstr>地域を防災に巻き込むために</vt:lpstr>
      <vt:lpstr>南海トラフ巨大地震に備える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Mayumi Sakamoto</dc:creator>
  <cp:lastModifiedBy>山田　貴寛</cp:lastModifiedBy>
  <cp:revision>210</cp:revision>
  <cp:lastPrinted>2022-12-16T01:47:51Z</cp:lastPrinted>
  <dcterms:created xsi:type="dcterms:W3CDTF">2018-02-24T14:43:54Z</dcterms:created>
  <dcterms:modified xsi:type="dcterms:W3CDTF">2022-12-22T08:34:59Z</dcterms:modified>
</cp:coreProperties>
</file>