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0" r:id="rId2"/>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ection>
        <p14:section name="タイトルなしのセクション" id="{EA605B47-2FFD-4E8F-81B0-CD320E167F7A}">
          <p14:sldIdLst>
            <p14:sldId id="270"/>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FFFF"/>
    <a:srgbClr val="33CCFF"/>
    <a:srgbClr val="66CCFF"/>
    <a:srgbClr val="99FF99"/>
    <a:srgbClr val="FFCABD"/>
    <a:srgbClr val="FFCCFF"/>
    <a:srgbClr val="256EFF"/>
    <a:srgbClr val="FFFF99"/>
    <a:srgbClr val="FF4B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p:scale>
          <a:sx n="100" d="100"/>
          <a:sy n="100" d="100"/>
        </p:scale>
        <p:origin x="132" y="-1746"/>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2022/12/21</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0463" y="1077913"/>
            <a:ext cx="7618412" cy="5386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89307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2022/12/21</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正方形/長方形 76"/>
          <p:cNvSpPr/>
          <p:nvPr/>
        </p:nvSpPr>
        <p:spPr>
          <a:xfrm>
            <a:off x="8365024" y="9565159"/>
            <a:ext cx="6534025" cy="1040926"/>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6" name="正方形/長方形 75"/>
          <p:cNvSpPr/>
          <p:nvPr/>
        </p:nvSpPr>
        <p:spPr>
          <a:xfrm>
            <a:off x="8365025" y="7675108"/>
            <a:ext cx="6540286" cy="1628081"/>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5" name="正方形/長方形 74"/>
          <p:cNvSpPr/>
          <p:nvPr/>
        </p:nvSpPr>
        <p:spPr>
          <a:xfrm>
            <a:off x="8365025" y="6063361"/>
            <a:ext cx="6537444" cy="1257592"/>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4" name="正方形/長方形 73"/>
          <p:cNvSpPr/>
          <p:nvPr/>
        </p:nvSpPr>
        <p:spPr>
          <a:xfrm>
            <a:off x="8365025" y="3408296"/>
            <a:ext cx="6537444" cy="2322883"/>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3" name="正方形/長方形 72"/>
          <p:cNvSpPr/>
          <p:nvPr/>
        </p:nvSpPr>
        <p:spPr>
          <a:xfrm>
            <a:off x="8365025" y="1911837"/>
            <a:ext cx="6537444" cy="1163612"/>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2" name="正方形/長方形 71"/>
          <p:cNvSpPr/>
          <p:nvPr/>
        </p:nvSpPr>
        <p:spPr>
          <a:xfrm>
            <a:off x="434905" y="9758323"/>
            <a:ext cx="7359151" cy="849797"/>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6" name="正方形/長方形 65"/>
          <p:cNvSpPr/>
          <p:nvPr/>
        </p:nvSpPr>
        <p:spPr>
          <a:xfrm>
            <a:off x="434906" y="8581866"/>
            <a:ext cx="7374345" cy="887313"/>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5" name="正方形/長方形 64"/>
          <p:cNvSpPr/>
          <p:nvPr/>
        </p:nvSpPr>
        <p:spPr>
          <a:xfrm>
            <a:off x="434906" y="7272415"/>
            <a:ext cx="7377391" cy="623051"/>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2" name="正方形/長方形 51"/>
          <p:cNvSpPr/>
          <p:nvPr/>
        </p:nvSpPr>
        <p:spPr>
          <a:xfrm>
            <a:off x="434907" y="5922806"/>
            <a:ext cx="7370524" cy="1046601"/>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 name="正方形/長方形 5"/>
          <p:cNvSpPr/>
          <p:nvPr/>
        </p:nvSpPr>
        <p:spPr>
          <a:xfrm>
            <a:off x="434907" y="1886034"/>
            <a:ext cx="7370524" cy="3770673"/>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27" name="角丸四角形 126"/>
          <p:cNvSpPr/>
          <p:nvPr/>
        </p:nvSpPr>
        <p:spPr>
          <a:xfrm>
            <a:off x="107993" y="109166"/>
            <a:ext cx="14942524" cy="4680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大阪府地域防災計画の修正概要</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＜令和</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年度＞（案）</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328297" y="1805790"/>
            <a:ext cx="7477134" cy="266477"/>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ts val="1800"/>
              </a:lnSpc>
              <a:spcBef>
                <a:spcPts val="6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災害</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時に</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おける安否不明者の氏名</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等公表</a:t>
            </a:r>
            <a:r>
              <a:rPr lang="ja-JP" altLang="en-US" sz="1300" b="1">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3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よる救助</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活動の効率化・</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円滑化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P8,24〕</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93977" y="1390729"/>
            <a:ext cx="7611454" cy="338554"/>
          </a:xfrm>
          <a:prstGeom prst="rect">
            <a:avLst/>
          </a:prstGeom>
          <a:solidFill>
            <a:srgbClr val="00FFFF"/>
          </a:solidFill>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r>
              <a:rPr lang="en-US" altLang="ja-JP" sz="1600" b="1" cap="none" spc="0" dirty="0" smtClean="0">
                <a:ln w="0"/>
                <a:solidFill>
                  <a:schemeClr val="tx1"/>
                </a:solidFill>
                <a:latin typeface="Meiryo UI" panose="020B0604030504040204" pitchFamily="50" charset="-128"/>
                <a:ea typeface="Meiryo UI" panose="020B0604030504040204" pitchFamily="50" charset="-128"/>
              </a:rPr>
              <a:t>Ⅰ</a:t>
            </a:r>
            <a:r>
              <a:rPr lang="ja-JP" altLang="en-US" sz="1600" b="1" cap="none" spc="0" dirty="0" smtClean="0">
                <a:ln w="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３年度に発⽣した災害を踏まえた修正</a:t>
            </a:r>
            <a:endParaRPr lang="ja-JP" altLang="en-US" sz="1600" b="1" cap="none" spc="0" dirty="0">
              <a:ln w="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71586" y="529393"/>
            <a:ext cx="2344766" cy="533108"/>
          </a:xfrm>
          <a:prstGeom prst="rect">
            <a:avLst/>
          </a:prstGeom>
          <a:no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20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１．修正の趣旨</a:t>
            </a:r>
            <a:endParaRPr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069307" y="573260"/>
            <a:ext cx="9998250" cy="420628"/>
          </a:xfrm>
          <a:prstGeom prst="rect">
            <a:avLst/>
          </a:prstGeom>
          <a:noFill/>
        </p:spPr>
        <p:txBody>
          <a:bodyPr wrap="none" lIns="91440" tIns="45720" rIns="91440" bIns="45720">
            <a:spAutoFit/>
          </a:bodyPr>
          <a:lstStyle/>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最近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の災害対応の教訓及び最近の施策</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の進展</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等、国の防災基本計画の修正</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踏まえた修正を行う</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0" cap="none" spc="0" dirty="0">
              <a:ln w="0"/>
              <a:solidFill>
                <a:schemeClr val="tx1"/>
              </a:solidFill>
              <a:effectLst>
                <a:outerShdw blurRad="38100" dist="19050" dir="2700000" algn="tl" rotWithShape="0">
                  <a:schemeClr val="dk1">
                    <a:alpha val="40000"/>
                  </a:schemeClr>
                </a:outerShdw>
              </a:effectLst>
            </a:endParaRPr>
          </a:p>
        </p:txBody>
      </p:sp>
      <p:sp>
        <p:nvSpPr>
          <p:cNvPr id="13" name="テキスト ボックス 12"/>
          <p:cNvSpPr txBox="1"/>
          <p:nvPr/>
        </p:nvSpPr>
        <p:spPr>
          <a:xfrm>
            <a:off x="434907" y="2076861"/>
            <a:ext cx="7236340" cy="1169551"/>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府は</a:t>
            </a:r>
            <a:r>
              <a:rPr kumimoji="1" lang="ja-JP" altLang="en-US" sz="1400" dirty="0" smtClean="0">
                <a:latin typeface="ＭＳ Ｐ明朝" panose="02020600040205080304" pitchFamily="18" charset="-128"/>
                <a:ea typeface="ＭＳ Ｐ明朝" panose="02020600040205080304" pitchFamily="18" charset="-128"/>
              </a:rPr>
              <a:t>、発災時の安否不明者の救助活動の効率化・円滑化のため、</a:t>
            </a:r>
            <a:r>
              <a:rPr kumimoji="1" lang="ja-JP" altLang="en-US" sz="1400" b="1" u="sng" dirty="0" smtClean="0">
                <a:latin typeface="ＭＳ Ｐ明朝" panose="02020600040205080304" pitchFamily="18" charset="-128"/>
                <a:ea typeface="ＭＳ Ｐ明朝" panose="02020600040205080304" pitchFamily="18" charset="-128"/>
              </a:rPr>
              <a:t>安否不明者の氏名等の</a:t>
            </a:r>
            <a:endParaRPr kumimoji="1" lang="en-US" altLang="ja-JP" sz="1400" b="1" u="sng" dirty="0" smtClean="0">
              <a:latin typeface="ＭＳ Ｐ明朝" panose="02020600040205080304" pitchFamily="18" charset="-128"/>
              <a:ea typeface="ＭＳ Ｐ明朝" panose="02020600040205080304" pitchFamily="18" charset="-128"/>
            </a:endParaRPr>
          </a:p>
          <a:p>
            <a:r>
              <a:rPr lang="ja-JP" altLang="en-US" sz="1400" b="1"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公表</a:t>
            </a:r>
            <a:r>
              <a:rPr kumimoji="1" lang="ja-JP" altLang="en-US" sz="1400" dirty="0" smtClean="0">
                <a:latin typeface="ＭＳ Ｐ明朝" panose="02020600040205080304" pitchFamily="18" charset="-128"/>
                <a:ea typeface="ＭＳ Ｐ明朝" panose="02020600040205080304" pitchFamily="18" charset="-128"/>
              </a:rPr>
              <a:t>について、市町村等と連携の上、</a:t>
            </a:r>
            <a:r>
              <a:rPr kumimoji="1" lang="ja-JP" altLang="en-US" sz="1400" b="1" u="sng" dirty="0" smtClean="0">
                <a:latin typeface="ＭＳ Ｐ明朝" panose="02020600040205080304" pitchFamily="18" charset="-128"/>
                <a:ea typeface="ＭＳ Ｐ明朝" panose="02020600040205080304" pitchFamily="18" charset="-128"/>
              </a:rPr>
              <a:t>あらかじめ一連の手続きを整理し明確</a:t>
            </a:r>
            <a:r>
              <a:rPr kumimoji="1" lang="ja-JP" altLang="en-US" sz="1400" dirty="0" smtClean="0">
                <a:latin typeface="ＭＳ Ｐ明朝" panose="02020600040205080304" pitchFamily="18" charset="-128"/>
                <a:ea typeface="ＭＳ Ｐ明朝" panose="02020600040205080304" pitchFamily="18" charset="-128"/>
              </a:rPr>
              <a:t>しておく。</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smtClean="0">
                <a:latin typeface="ＭＳ Ｐ明朝" panose="02020600040205080304" pitchFamily="18" charset="-128"/>
                <a:ea typeface="ＭＳ Ｐ明朝" panose="02020600040205080304" pitchFamily="18" charset="-128"/>
              </a:rPr>
              <a:t>○</a:t>
            </a:r>
            <a:r>
              <a:rPr lang="ja-JP" altLang="en-US" sz="1400" b="1" u="sng" dirty="0" smtClean="0">
                <a:latin typeface="ＭＳ Ｐ明朝" panose="02020600040205080304" pitchFamily="18" charset="-128"/>
                <a:ea typeface="ＭＳ Ｐ明朝" panose="02020600040205080304" pitchFamily="18" charset="-128"/>
              </a:rPr>
              <a:t>府は</a:t>
            </a:r>
            <a:r>
              <a:rPr lang="ja-JP" altLang="en-US" sz="1400" dirty="0" smtClean="0">
                <a:latin typeface="ＭＳ Ｐ明朝" panose="02020600040205080304" pitchFamily="18" charset="-128"/>
                <a:ea typeface="ＭＳ Ｐ明朝" panose="02020600040205080304" pitchFamily="18" charset="-128"/>
              </a:rPr>
              <a:t>、安否不明者の救助活動の円滑化つながると判断する場合は、</a:t>
            </a:r>
            <a:r>
              <a:rPr lang="ja-JP" altLang="en-US" sz="1400" b="1" u="sng" dirty="0" smtClean="0">
                <a:latin typeface="ＭＳ Ｐ明朝" panose="02020600040205080304" pitchFamily="18" charset="-128"/>
                <a:ea typeface="ＭＳ Ｐ明朝" panose="02020600040205080304" pitchFamily="18" charset="-128"/>
              </a:rPr>
              <a:t>すみやかに</a:t>
            </a:r>
            <a:endParaRPr lang="en-US" altLang="ja-JP" sz="1400" b="1" u="sng"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b="1" u="sng" dirty="0" smtClean="0">
                <a:latin typeface="ＭＳ Ｐ明朝" panose="02020600040205080304" pitchFamily="18" charset="-128"/>
                <a:ea typeface="ＭＳ Ｐ明朝" panose="02020600040205080304" pitchFamily="18" charset="-128"/>
              </a:rPr>
              <a:t>安否不明者の氏名等を公表し、安否不明者の絞り込みに努める</a:t>
            </a:r>
            <a:r>
              <a:rPr lang="ja-JP" altLang="en-US" sz="1400" dirty="0" smtClean="0">
                <a:latin typeface="ＭＳ Ｐ明朝" panose="02020600040205080304" pitchFamily="18" charset="-128"/>
                <a:ea typeface="ＭＳ Ｐ明朝" panose="02020600040205080304" pitchFamily="18" charset="-128"/>
              </a:rPr>
              <a:t>。</a:t>
            </a:r>
            <a:endParaRPr lang="en-US" altLang="ja-JP" sz="1400" dirty="0" smtClean="0">
              <a:latin typeface="ＭＳ Ｐ明朝" panose="02020600040205080304" pitchFamily="18" charset="-128"/>
              <a:ea typeface="ＭＳ Ｐ明朝" panose="02020600040205080304" pitchFamily="18" charset="-128"/>
            </a:endParaRPr>
          </a:p>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市町村は</a:t>
            </a:r>
            <a:r>
              <a:rPr kumimoji="1" lang="ja-JP" altLang="en-US" sz="1400" dirty="0" smtClean="0">
                <a:latin typeface="ＭＳ Ｐ明朝" panose="02020600040205080304" pitchFamily="18" charset="-128"/>
                <a:ea typeface="ＭＳ Ｐ明朝" panose="02020600040205080304" pitchFamily="18" charset="-128"/>
              </a:rPr>
              <a:t>、要救助者の迅速な把握のため、</a:t>
            </a:r>
            <a:r>
              <a:rPr kumimoji="1" lang="ja-JP" altLang="en-US" sz="1400" b="1" u="sng" dirty="0" smtClean="0">
                <a:latin typeface="ＭＳ Ｐ明朝" panose="02020600040205080304" pitchFamily="18" charset="-128"/>
                <a:ea typeface="ＭＳ Ｐ明朝" panose="02020600040205080304" pitchFamily="18" charset="-128"/>
              </a:rPr>
              <a:t>積極的に情報収集</a:t>
            </a:r>
            <a:r>
              <a:rPr kumimoji="1" lang="ja-JP" altLang="en-US" sz="1400" dirty="0" smtClean="0">
                <a:latin typeface="ＭＳ Ｐ明朝" panose="02020600040205080304" pitchFamily="18" charset="-128"/>
                <a:ea typeface="ＭＳ Ｐ明朝" panose="02020600040205080304" pitchFamily="18" charset="-128"/>
              </a:rPr>
              <a:t>を行う。</a:t>
            </a:r>
            <a:endParaRPr kumimoji="1" lang="ja-JP" altLang="en-US" sz="1400" dirty="0">
              <a:latin typeface="ＭＳ Ｐ明朝" panose="02020600040205080304" pitchFamily="18" charset="-128"/>
              <a:ea typeface="ＭＳ Ｐ明朝" panose="02020600040205080304" pitchFamily="18"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3537373222"/>
              </p:ext>
            </p:extLst>
          </p:nvPr>
        </p:nvGraphicFramePr>
        <p:xfrm>
          <a:off x="911485" y="3611421"/>
          <a:ext cx="6330888" cy="1901290"/>
        </p:xfrm>
        <a:graphic>
          <a:graphicData uri="http://schemas.openxmlformats.org/drawingml/2006/table">
            <a:tbl>
              <a:tblPr firstRow="1" bandRow="1">
                <a:tableStyleId>{D7AC3CCA-C797-4891-BE02-D94E43425B78}</a:tableStyleId>
              </a:tblPr>
              <a:tblGrid>
                <a:gridCol w="1005046">
                  <a:extLst>
                    <a:ext uri="{9D8B030D-6E8A-4147-A177-3AD203B41FA5}">
                      <a16:colId xmlns:a16="http://schemas.microsoft.com/office/drawing/2014/main" val="2870734957"/>
                    </a:ext>
                  </a:extLst>
                </a:gridCol>
                <a:gridCol w="2301337">
                  <a:extLst>
                    <a:ext uri="{9D8B030D-6E8A-4147-A177-3AD203B41FA5}">
                      <a16:colId xmlns:a16="http://schemas.microsoft.com/office/drawing/2014/main" val="918353854"/>
                    </a:ext>
                  </a:extLst>
                </a:gridCol>
                <a:gridCol w="3024505">
                  <a:extLst>
                    <a:ext uri="{9D8B030D-6E8A-4147-A177-3AD203B41FA5}">
                      <a16:colId xmlns:a16="http://schemas.microsoft.com/office/drawing/2014/main" val="1088516502"/>
                    </a:ext>
                  </a:extLst>
                </a:gridCol>
              </a:tblGrid>
              <a:tr h="170444">
                <a:tc>
                  <a:txBody>
                    <a:bodyPr/>
                    <a:lstStyle/>
                    <a:p>
                      <a:pPr algn="ctr"/>
                      <a:endParaRPr kumimoji="1" lang="ja-JP" altLang="en-US" sz="600" b="0" dirty="0">
                        <a:solidFill>
                          <a:schemeClr val="tx1"/>
                        </a:solidFill>
                        <a:latin typeface="+mn-ea"/>
                        <a:ea typeface="+mn-ea"/>
                      </a:endParaRPr>
                    </a:p>
                  </a:txBody>
                  <a:tcPr marL="78507" marR="78507" marT="39253" marB="39253" anchor="ctr">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536101"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latin typeface="+mn-ea"/>
                          <a:ea typeface="+mn-ea"/>
                        </a:rPr>
                        <a:t>安否不明者</a:t>
                      </a:r>
                      <a:endParaRPr kumimoji="1" lang="ja-JP" altLang="en-US" sz="900" b="1" dirty="0">
                        <a:solidFill>
                          <a:schemeClr val="tx1"/>
                        </a:solidFill>
                        <a:latin typeface="+mn-ea"/>
                        <a:ea typeface="+mn-ea"/>
                      </a:endParaRPr>
                    </a:p>
                  </a:txBody>
                  <a:tcPr marL="78507" marR="78507" marT="39253" marB="3925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536101"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latin typeface="+mn-ea"/>
                          <a:ea typeface="+mn-ea"/>
                        </a:rPr>
                        <a:t>死者</a:t>
                      </a:r>
                    </a:p>
                  </a:txBody>
                  <a:tcPr marL="78507" marR="78507" marT="39253" marB="39253" anchor="ctr">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1985713"/>
                  </a:ext>
                </a:extLst>
              </a:tr>
              <a:tr h="274125">
                <a:tc>
                  <a:txBody>
                    <a:bodyPr/>
                    <a:lstStyle/>
                    <a:p>
                      <a:pPr algn="ctr"/>
                      <a:r>
                        <a:rPr kumimoji="1" lang="ja-JP" altLang="en-US" sz="900" dirty="0" smtClean="0">
                          <a:solidFill>
                            <a:schemeClr val="tx1"/>
                          </a:solidFill>
                          <a:latin typeface="+mn-ea"/>
                          <a:ea typeface="+mn-ea"/>
                        </a:rPr>
                        <a:t>救助機関への</a:t>
                      </a:r>
                      <a:endParaRPr kumimoji="1" lang="en-US" altLang="ja-JP" sz="900" dirty="0" smtClean="0">
                        <a:solidFill>
                          <a:schemeClr val="tx1"/>
                        </a:solidFill>
                        <a:latin typeface="+mn-ea"/>
                        <a:ea typeface="+mn-ea"/>
                      </a:endParaRPr>
                    </a:p>
                    <a:p>
                      <a:pPr algn="ctr"/>
                      <a:r>
                        <a:rPr kumimoji="1" lang="ja-JP" altLang="en-US" sz="900" dirty="0" smtClean="0">
                          <a:solidFill>
                            <a:schemeClr val="tx1"/>
                          </a:solidFill>
                          <a:latin typeface="+mn-ea"/>
                          <a:ea typeface="+mn-ea"/>
                        </a:rPr>
                        <a:t>情報提供</a:t>
                      </a:r>
                      <a:endParaRPr kumimoji="1" lang="ja-JP" altLang="en-US" sz="900" dirty="0">
                        <a:solidFill>
                          <a:schemeClr val="tx1"/>
                        </a:solidFill>
                        <a:latin typeface="+mn-ea"/>
                        <a:ea typeface="+mn-ea"/>
                      </a:endParaRPr>
                    </a:p>
                  </a:txBody>
                  <a:tcPr marL="78507" marR="78507" marT="39253" marB="39253"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1536101" rtl="0" eaLnBrk="1" fontAlgn="auto" latinLnBrk="0" hangingPunct="1">
                        <a:lnSpc>
                          <a:spcPct val="100000"/>
                        </a:lnSpc>
                        <a:spcBef>
                          <a:spcPts val="0"/>
                        </a:spcBef>
                        <a:spcAft>
                          <a:spcPts val="0"/>
                        </a:spcAft>
                        <a:buClrTx/>
                        <a:buSzTx/>
                        <a:buFontTx/>
                        <a:buNone/>
                        <a:tabLst/>
                        <a:defRPr/>
                      </a:pPr>
                      <a:r>
                        <a:rPr kumimoji="1" lang="ja-JP" altLang="en-US" sz="800" b="0" u="none" dirty="0" smtClean="0">
                          <a:solidFill>
                            <a:schemeClr val="tx1"/>
                          </a:solidFill>
                          <a:latin typeface="+mn-ea"/>
                          <a:ea typeface="+mn-ea"/>
                        </a:rPr>
                        <a:t>　　　　　　　　</a:t>
                      </a:r>
                      <a:r>
                        <a:rPr kumimoji="1" lang="ja-JP" altLang="en-US" sz="900" b="0" u="none" dirty="0" smtClean="0">
                          <a:solidFill>
                            <a:schemeClr val="tx1"/>
                          </a:solidFill>
                          <a:latin typeface="+mn-ea"/>
                          <a:ea typeface="+mn-ea"/>
                        </a:rPr>
                        <a:t>　全ての情報を市町村から収集し、府が提供</a:t>
                      </a:r>
                      <a:endParaRPr kumimoji="1" lang="en-US" altLang="ja-JP" sz="900" b="0" u="none" dirty="0" smtClean="0">
                        <a:solidFill>
                          <a:schemeClr val="tx1"/>
                        </a:solidFill>
                        <a:latin typeface="+mn-ea"/>
                        <a:ea typeface="+mn-ea"/>
                      </a:endParaRPr>
                    </a:p>
                  </a:txBody>
                  <a:tcPr marL="78507" marR="78507" marT="39253" marB="39253"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785244034"/>
                  </a:ext>
                </a:extLst>
              </a:tr>
              <a:tr h="688852">
                <a:tc>
                  <a:txBody>
                    <a:bodyPr/>
                    <a:lstStyle/>
                    <a:p>
                      <a:pPr algn="ctr"/>
                      <a:r>
                        <a:rPr kumimoji="1" lang="ja-JP" altLang="en-US" sz="900" dirty="0" smtClean="0">
                          <a:solidFill>
                            <a:schemeClr val="tx1"/>
                          </a:solidFill>
                          <a:latin typeface="+mn-ea"/>
                          <a:ea typeface="+mn-ea"/>
                        </a:rPr>
                        <a:t>公表・提供</a:t>
                      </a:r>
                      <a:endParaRPr kumimoji="1" lang="en-US" altLang="ja-JP" sz="900" dirty="0" smtClean="0">
                        <a:solidFill>
                          <a:schemeClr val="tx1"/>
                        </a:solidFill>
                        <a:latin typeface="+mn-ea"/>
                        <a:ea typeface="+mn-ea"/>
                      </a:endParaRPr>
                    </a:p>
                    <a:p>
                      <a:pPr algn="ctr"/>
                      <a:r>
                        <a:rPr kumimoji="1" lang="ja-JP" altLang="en-US" sz="900" dirty="0" smtClean="0">
                          <a:solidFill>
                            <a:schemeClr val="tx1"/>
                          </a:solidFill>
                          <a:latin typeface="+mn-ea"/>
                          <a:ea typeface="+mn-ea"/>
                        </a:rPr>
                        <a:t>基準</a:t>
                      </a:r>
                      <a:endParaRPr kumimoji="1" lang="ja-JP" altLang="en-US" sz="900" dirty="0">
                        <a:solidFill>
                          <a:schemeClr val="tx1"/>
                        </a:solidFill>
                        <a:latin typeface="+mn-ea"/>
                        <a:ea typeface="+mn-ea"/>
                      </a:endParaRPr>
                    </a:p>
                  </a:txBody>
                  <a:tcPr marL="78507" marR="78507" marT="39253" marB="39253"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smtClean="0">
                          <a:solidFill>
                            <a:schemeClr val="tx1"/>
                          </a:solidFill>
                          <a:latin typeface="+mn-ea"/>
                          <a:ea typeface="+mn-ea"/>
                        </a:rPr>
                        <a:t>条件を満たす場合、</a:t>
                      </a:r>
                      <a:r>
                        <a:rPr kumimoji="1" lang="ja-JP" altLang="en-US" sz="900" b="1" u="sng" dirty="0" smtClean="0">
                          <a:solidFill>
                            <a:schemeClr val="tx1"/>
                          </a:solidFill>
                          <a:latin typeface="+mn-ea"/>
                          <a:ea typeface="+mn-ea"/>
                        </a:rPr>
                        <a:t>原則公表</a:t>
                      </a:r>
                      <a:endParaRPr kumimoji="1" lang="en-US" altLang="ja-JP" sz="900" dirty="0" smtClean="0">
                        <a:solidFill>
                          <a:schemeClr val="tx1"/>
                        </a:solidFill>
                        <a:latin typeface="+mn-ea"/>
                        <a:ea typeface="+mn-ea"/>
                      </a:endParaRPr>
                    </a:p>
                    <a:p>
                      <a:pPr algn="l"/>
                      <a:r>
                        <a:rPr kumimoji="1" lang="ja-JP" altLang="en-US" sz="900" dirty="0" smtClean="0">
                          <a:solidFill>
                            <a:schemeClr val="tx1"/>
                          </a:solidFill>
                          <a:latin typeface="+mn-ea"/>
                          <a:ea typeface="+mn-ea"/>
                        </a:rPr>
                        <a:t>　○救出・救助活動の円滑化に資する</a:t>
                      </a:r>
                      <a:endParaRPr kumimoji="1" lang="en-US" altLang="ja-JP" sz="900" dirty="0" smtClean="0">
                        <a:solidFill>
                          <a:schemeClr val="tx1"/>
                        </a:solidFill>
                        <a:latin typeface="+mn-ea"/>
                        <a:ea typeface="+mn-ea"/>
                      </a:endParaRPr>
                    </a:p>
                    <a:p>
                      <a:pPr marL="0" marR="0" lvl="0" indent="0" algn="l" defTabSz="1536101"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n-ea"/>
                          <a:ea typeface="+mn-ea"/>
                        </a:rPr>
                        <a:t>　○住民基本台帳の閲覧制限なし</a:t>
                      </a:r>
                      <a:endParaRPr kumimoji="1" lang="en-US" altLang="ja-JP" sz="900" dirty="0" smtClean="0">
                        <a:solidFill>
                          <a:schemeClr val="tx1"/>
                        </a:solidFill>
                        <a:latin typeface="+mn-ea"/>
                        <a:ea typeface="+mn-ea"/>
                      </a:endParaRPr>
                    </a:p>
                    <a:p>
                      <a:pPr marL="0" marR="0" lvl="0" indent="0" algn="l" defTabSz="1536101"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mn-ea"/>
                          <a:ea typeface="+mn-ea"/>
                        </a:rPr>
                        <a:t>　</a:t>
                      </a:r>
                      <a:r>
                        <a:rPr kumimoji="1" lang="en-US" altLang="ja-JP" sz="900" b="1" u="sng" dirty="0" smtClean="0">
                          <a:solidFill>
                            <a:schemeClr val="tx1"/>
                          </a:solidFill>
                          <a:latin typeface="+mn-ea"/>
                          <a:ea typeface="+mn-ea"/>
                        </a:rPr>
                        <a:t>※</a:t>
                      </a:r>
                      <a:r>
                        <a:rPr kumimoji="1" lang="ja-JP" altLang="en-US" sz="900" b="1" u="sng" dirty="0" smtClean="0">
                          <a:solidFill>
                            <a:schemeClr val="tx1"/>
                          </a:solidFill>
                          <a:latin typeface="+mn-ea"/>
                          <a:ea typeface="+mn-ea"/>
                        </a:rPr>
                        <a:t>家族等の同意は原則取得しない</a:t>
                      </a:r>
                      <a:endParaRPr kumimoji="1" lang="en-US" altLang="ja-JP" sz="900" b="1" u="sng" dirty="0" smtClean="0">
                        <a:solidFill>
                          <a:schemeClr val="tx1"/>
                        </a:solidFill>
                        <a:latin typeface="+mn-ea"/>
                        <a:ea typeface="+mn-ea"/>
                      </a:endParaRPr>
                    </a:p>
                    <a:p>
                      <a:pPr marL="0" marR="0" lvl="0" indent="0" algn="l" defTabSz="1536101" rtl="0" eaLnBrk="1" fontAlgn="auto" latinLnBrk="0" hangingPunct="1">
                        <a:lnSpc>
                          <a:spcPct val="100000"/>
                        </a:lnSpc>
                        <a:spcBef>
                          <a:spcPts val="0"/>
                        </a:spcBef>
                        <a:spcAft>
                          <a:spcPts val="0"/>
                        </a:spcAft>
                        <a:buClrTx/>
                        <a:buSzTx/>
                        <a:buFontTx/>
                        <a:buNone/>
                        <a:tabLst/>
                        <a:defRPr/>
                      </a:pPr>
                      <a:endParaRPr kumimoji="1" lang="en-US" altLang="ja-JP" sz="800" b="1" u="sng" dirty="0" smtClean="0">
                        <a:solidFill>
                          <a:schemeClr val="tx1"/>
                        </a:solidFill>
                        <a:latin typeface="+mn-ea"/>
                        <a:ea typeface="+mn-ea"/>
                      </a:endParaRPr>
                    </a:p>
                    <a:p>
                      <a:pPr marL="0" marR="0" lvl="0" indent="0" algn="l" defTabSz="1536101" rtl="0" eaLnBrk="1" fontAlgn="auto" latinLnBrk="0" hangingPunct="1">
                        <a:lnSpc>
                          <a:spcPct val="100000"/>
                        </a:lnSpc>
                        <a:spcBef>
                          <a:spcPts val="0"/>
                        </a:spcBef>
                        <a:spcAft>
                          <a:spcPts val="0"/>
                        </a:spcAft>
                        <a:buClrTx/>
                        <a:buSzTx/>
                        <a:buFontTx/>
                        <a:buNone/>
                        <a:tabLst/>
                        <a:defRPr/>
                      </a:pPr>
                      <a:endParaRPr kumimoji="1" lang="en-US" altLang="ja-JP" sz="800" b="1" u="sng" dirty="0" smtClean="0">
                        <a:solidFill>
                          <a:schemeClr val="tx1"/>
                        </a:solidFill>
                        <a:latin typeface="+mn-ea"/>
                        <a:ea typeface="+mn-ea"/>
                      </a:endParaRPr>
                    </a:p>
                  </a:txBody>
                  <a:tcPr marL="78507" marR="78507" marT="39253" marB="3925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536101" rtl="0" eaLnBrk="1" fontAlgn="auto" latinLnBrk="0" hangingPunct="1">
                        <a:lnSpc>
                          <a:spcPct val="100000"/>
                        </a:lnSpc>
                        <a:spcBef>
                          <a:spcPts val="0"/>
                        </a:spcBef>
                        <a:spcAft>
                          <a:spcPts val="0"/>
                        </a:spcAft>
                        <a:buClrTx/>
                        <a:buSzTx/>
                        <a:buFontTx/>
                        <a:buNone/>
                        <a:tabLst/>
                        <a:defRPr/>
                      </a:pPr>
                      <a:r>
                        <a:rPr kumimoji="1" lang="ja-JP" altLang="en-US" sz="900" b="1" u="sng" dirty="0" smtClean="0">
                          <a:solidFill>
                            <a:schemeClr val="tx1"/>
                          </a:solidFill>
                          <a:latin typeface="+mn-ea"/>
                          <a:ea typeface="+mn-ea"/>
                        </a:rPr>
                        <a:t>非公表</a:t>
                      </a:r>
                      <a:endParaRPr kumimoji="1" lang="en-US" altLang="ja-JP" sz="900" b="0" u="none" dirty="0" smtClean="0">
                        <a:solidFill>
                          <a:schemeClr val="tx1"/>
                        </a:solidFill>
                        <a:latin typeface="+mn-ea"/>
                        <a:ea typeface="+mn-ea"/>
                      </a:endParaRPr>
                    </a:p>
                    <a:p>
                      <a:pPr marL="0" marR="0" lvl="0" indent="0" algn="l" defTabSz="1536101"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n-ea"/>
                          <a:ea typeface="+mn-ea"/>
                        </a:rPr>
                        <a:t>報道機関からの要請があり、条件を満たす場合、提供</a:t>
                      </a:r>
                      <a:endParaRPr kumimoji="1" lang="en-US" altLang="ja-JP" sz="900" dirty="0" smtClean="0">
                        <a:solidFill>
                          <a:schemeClr val="tx1"/>
                        </a:solidFill>
                        <a:latin typeface="+mn-ea"/>
                        <a:ea typeface="+mn-ea"/>
                      </a:endParaRPr>
                    </a:p>
                    <a:p>
                      <a:pPr algn="l"/>
                      <a:r>
                        <a:rPr kumimoji="1" lang="ja-JP" altLang="en-US" sz="900" dirty="0" smtClean="0">
                          <a:solidFill>
                            <a:schemeClr val="tx1"/>
                          </a:solidFill>
                          <a:latin typeface="+mn-ea"/>
                          <a:ea typeface="+mn-ea"/>
                        </a:rPr>
                        <a:t>　○事実を明確化し、社会全体で遺族等の支援基盤を構築</a:t>
                      </a:r>
                      <a:endParaRPr kumimoji="1" lang="en-US" altLang="ja-JP" sz="900" dirty="0" smtClean="0">
                        <a:solidFill>
                          <a:schemeClr val="tx1"/>
                        </a:solidFill>
                        <a:latin typeface="+mn-ea"/>
                        <a:ea typeface="+mn-ea"/>
                      </a:endParaRPr>
                    </a:p>
                    <a:p>
                      <a:pPr algn="l"/>
                      <a:r>
                        <a:rPr kumimoji="1" lang="ja-JP" altLang="en-US" sz="900" dirty="0" smtClean="0">
                          <a:solidFill>
                            <a:schemeClr val="tx1"/>
                          </a:solidFill>
                          <a:latin typeface="+mn-ea"/>
                          <a:ea typeface="+mn-ea"/>
                        </a:rPr>
                        <a:t>　　する必要（公益性）あり</a:t>
                      </a:r>
                      <a:endParaRPr kumimoji="1" lang="en-US" altLang="ja-JP" sz="900" dirty="0" smtClean="0">
                        <a:solidFill>
                          <a:schemeClr val="tx1"/>
                        </a:solidFill>
                        <a:latin typeface="+mn-ea"/>
                        <a:ea typeface="+mn-ea"/>
                      </a:endParaRPr>
                    </a:p>
                    <a:p>
                      <a:pPr algn="l"/>
                      <a:r>
                        <a:rPr kumimoji="1" lang="ja-JP" altLang="en-US" sz="900" dirty="0" smtClean="0">
                          <a:solidFill>
                            <a:schemeClr val="tx1"/>
                          </a:solidFill>
                          <a:latin typeface="+mn-ea"/>
                          <a:ea typeface="+mn-ea"/>
                        </a:rPr>
                        <a:t>　○遺族の同意あり</a:t>
                      </a:r>
                      <a:endParaRPr kumimoji="1" lang="en-US" altLang="ja-JP" sz="900" dirty="0" smtClean="0">
                        <a:solidFill>
                          <a:schemeClr val="tx1"/>
                        </a:solidFill>
                        <a:latin typeface="+mn-ea"/>
                        <a:ea typeface="+mn-ea"/>
                      </a:endParaRPr>
                    </a:p>
                    <a:p>
                      <a:pPr algn="l"/>
                      <a:r>
                        <a:rPr kumimoji="1" lang="ja-JP" altLang="en-US" sz="900" dirty="0" smtClean="0">
                          <a:solidFill>
                            <a:schemeClr val="tx1"/>
                          </a:solidFill>
                          <a:latin typeface="+mn-ea"/>
                          <a:ea typeface="+mn-ea"/>
                        </a:rPr>
                        <a:t>　○住民基本台帳の閲覧制限なし</a:t>
                      </a:r>
                      <a:endParaRPr kumimoji="1" lang="en-US" altLang="ja-JP" sz="900" dirty="0" smtClean="0">
                        <a:solidFill>
                          <a:schemeClr val="tx1"/>
                        </a:solidFill>
                        <a:latin typeface="+mn-ea"/>
                        <a:ea typeface="+mn-ea"/>
                      </a:endParaRPr>
                    </a:p>
                  </a:txBody>
                  <a:tcPr marL="78507" marR="78507" marT="39253" marB="39253"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06445357"/>
                  </a:ext>
                </a:extLst>
              </a:tr>
              <a:tr h="170444">
                <a:tc>
                  <a:txBody>
                    <a:bodyPr/>
                    <a:lstStyle/>
                    <a:p>
                      <a:pPr algn="ctr"/>
                      <a:r>
                        <a:rPr kumimoji="1" lang="ja-JP" altLang="en-US" sz="900" dirty="0" smtClean="0">
                          <a:solidFill>
                            <a:schemeClr val="tx1"/>
                          </a:solidFill>
                          <a:latin typeface="+mn-ea"/>
                          <a:ea typeface="+mn-ea"/>
                        </a:rPr>
                        <a:t>公表・提供範囲</a:t>
                      </a:r>
                      <a:endParaRPr kumimoji="1" lang="en-US" altLang="ja-JP" sz="900" dirty="0" smtClean="0">
                        <a:solidFill>
                          <a:schemeClr val="tx1"/>
                        </a:solidFill>
                        <a:latin typeface="+mn-ea"/>
                        <a:ea typeface="+mn-ea"/>
                      </a:endParaRPr>
                    </a:p>
                  </a:txBody>
                  <a:tcPr marL="78507" marR="78507" marT="39253" marB="39253"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algn="l"/>
                      <a:r>
                        <a:rPr kumimoji="1" lang="ja-JP" altLang="en-US" sz="900" dirty="0" smtClean="0">
                          <a:solidFill>
                            <a:schemeClr val="tx1"/>
                          </a:solidFill>
                          <a:latin typeface="+mn-ea"/>
                          <a:ea typeface="+mn-ea"/>
                        </a:rPr>
                        <a:t>　　　　　　　氏名、住所（町名もしくは大字まで）、年齢、性別</a:t>
                      </a:r>
                      <a:endParaRPr kumimoji="1" lang="ja-JP" altLang="en-US" sz="900" dirty="0">
                        <a:solidFill>
                          <a:schemeClr val="tx1"/>
                        </a:solidFill>
                        <a:latin typeface="+mn-ea"/>
                        <a:ea typeface="+mn-ea"/>
                      </a:endParaRPr>
                    </a:p>
                  </a:txBody>
                  <a:tcPr marL="78507" marR="78507" marT="39253" marB="39253"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723954697"/>
                  </a:ext>
                </a:extLst>
              </a:tr>
              <a:tr h="170444">
                <a:tc>
                  <a:txBody>
                    <a:bodyPr/>
                    <a:lstStyle/>
                    <a:p>
                      <a:pPr algn="ctr"/>
                      <a:r>
                        <a:rPr kumimoji="1" lang="ja-JP" altLang="en-US" sz="900" dirty="0" smtClean="0">
                          <a:solidFill>
                            <a:schemeClr val="tx1"/>
                          </a:solidFill>
                          <a:latin typeface="+mn-ea"/>
                          <a:ea typeface="+mn-ea"/>
                        </a:rPr>
                        <a:t>公表・提供方法</a:t>
                      </a:r>
                      <a:endParaRPr kumimoji="1" lang="ja-JP" altLang="en-US" sz="900" dirty="0">
                        <a:solidFill>
                          <a:schemeClr val="tx1"/>
                        </a:solidFill>
                        <a:latin typeface="+mn-ea"/>
                        <a:ea typeface="+mn-ea"/>
                      </a:endParaRPr>
                    </a:p>
                  </a:txBody>
                  <a:tcPr marL="78507" marR="78507" marT="39253" marB="39253"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900" dirty="0" smtClean="0">
                          <a:solidFill>
                            <a:schemeClr val="tx1"/>
                          </a:solidFill>
                          <a:latin typeface="+mn-ea"/>
                          <a:ea typeface="+mn-ea"/>
                        </a:rPr>
                        <a:t>報道資料提供、府</a:t>
                      </a:r>
                      <a:r>
                        <a:rPr kumimoji="1" lang="en-US" altLang="ja-JP" sz="900" dirty="0" smtClean="0">
                          <a:solidFill>
                            <a:schemeClr val="tx1"/>
                          </a:solidFill>
                          <a:latin typeface="+mn-ea"/>
                          <a:ea typeface="+mn-ea"/>
                        </a:rPr>
                        <a:t>HP</a:t>
                      </a:r>
                    </a:p>
                  </a:txBody>
                  <a:tcPr marL="78507" marR="78507" marT="39253" marB="39253"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900" dirty="0" smtClean="0">
                          <a:solidFill>
                            <a:schemeClr val="tx1"/>
                          </a:solidFill>
                          <a:latin typeface="+mn-ea"/>
                          <a:ea typeface="+mn-ea"/>
                        </a:rPr>
                        <a:t>報道機関に紙面で提供</a:t>
                      </a:r>
                      <a:endParaRPr kumimoji="1" lang="en-US" altLang="ja-JP" sz="900" dirty="0" smtClean="0">
                        <a:solidFill>
                          <a:schemeClr val="tx1"/>
                        </a:solidFill>
                        <a:latin typeface="+mn-ea"/>
                        <a:ea typeface="+mn-ea"/>
                      </a:endParaRPr>
                    </a:p>
                  </a:txBody>
                  <a:tcPr marL="78507" marR="78507" marT="39253" marB="39253"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511495331"/>
                  </a:ext>
                </a:extLst>
              </a:tr>
            </a:tbl>
          </a:graphicData>
        </a:graphic>
      </p:graphicFrame>
      <p:sp>
        <p:nvSpPr>
          <p:cNvPr id="42" name="角丸四角形 41"/>
          <p:cNvSpPr/>
          <p:nvPr/>
        </p:nvSpPr>
        <p:spPr>
          <a:xfrm>
            <a:off x="695460" y="3429545"/>
            <a:ext cx="6793793" cy="2185156"/>
          </a:xfrm>
          <a:prstGeom prst="round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549713" y="3314800"/>
            <a:ext cx="4650353" cy="247475"/>
          </a:xfrm>
          <a:prstGeom prst="roundRect">
            <a:avLst/>
          </a:prstGeom>
          <a:solidFill>
            <a:schemeClr val="accent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eiryo UI" panose="020B0604030504040204" pitchFamily="50" charset="-128"/>
                <a:ea typeface="Meiryo UI" panose="020B0604030504040204" pitchFamily="50" charset="-128"/>
              </a:rPr>
              <a:t>「災害時における安否不明者等の氏名等公表に係るガイドライン</a:t>
            </a:r>
            <a:r>
              <a:rPr lang="ja-JP" altLang="en-US" sz="1100" b="1" dirty="0" smtClean="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R3.12</a:t>
            </a:r>
            <a:r>
              <a:rPr lang="ja-JP" altLang="en-US" sz="1100" b="1" dirty="0" smtClean="0">
                <a:latin typeface="Meiryo UI" panose="020B0604030504040204" pitchFamily="50" charset="-128"/>
                <a:ea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endParaRPr>
          </a:p>
        </p:txBody>
      </p:sp>
      <p:sp>
        <p:nvSpPr>
          <p:cNvPr id="44" name="角丸四角形 43"/>
          <p:cNvSpPr/>
          <p:nvPr/>
        </p:nvSpPr>
        <p:spPr>
          <a:xfrm>
            <a:off x="316722" y="5723323"/>
            <a:ext cx="7488709" cy="267772"/>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危険が確認された盛土に対する是正指導等、盛⼟による災害の防⽌に向けた</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P16〕</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434907" y="6012051"/>
            <a:ext cx="7236340" cy="954107"/>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府および市町村は</a:t>
            </a:r>
            <a:r>
              <a:rPr kumimoji="1" lang="ja-JP" altLang="en-US" sz="1400" dirty="0" smtClean="0">
                <a:latin typeface="ＭＳ Ｐ明朝" panose="02020600040205080304" pitchFamily="18" charset="-128"/>
                <a:ea typeface="ＭＳ Ｐ明朝" panose="02020600040205080304" pitchFamily="18" charset="-128"/>
              </a:rPr>
              <a:t>、盛土による災害防止に向けた</a:t>
            </a:r>
            <a:r>
              <a:rPr kumimoji="1" lang="ja-JP" altLang="en-US" sz="1400" b="1" u="sng" dirty="0" smtClean="0">
                <a:latin typeface="ＭＳ Ｐ明朝" panose="02020600040205080304" pitchFamily="18" charset="-128"/>
                <a:ea typeface="ＭＳ Ｐ明朝" panose="02020600040205080304" pitchFamily="18" charset="-128"/>
              </a:rPr>
              <a:t>総点検を踏まえ</a:t>
            </a:r>
            <a:r>
              <a:rPr kumimoji="1" lang="ja-JP" altLang="en-US" sz="1400" dirty="0" smtClean="0">
                <a:latin typeface="ＭＳ Ｐ明朝" panose="02020600040205080304" pitchFamily="18" charset="-128"/>
                <a:ea typeface="ＭＳ Ｐ明朝" panose="02020600040205080304" pitchFamily="18" charset="-128"/>
              </a:rPr>
              <a:t>、危険が確認された盛土は</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smtClean="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撤去命令等の是正指導</a:t>
            </a:r>
            <a:r>
              <a:rPr kumimoji="1" lang="ja-JP" altLang="en-US" sz="1400" dirty="0" smtClean="0">
                <a:latin typeface="ＭＳ Ｐ明朝" panose="02020600040205080304" pitchFamily="18" charset="-128"/>
                <a:ea typeface="ＭＳ Ｐ明朝" panose="02020600040205080304" pitchFamily="18" charset="-128"/>
              </a:rPr>
              <a:t>を行う。</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smtClean="0">
                <a:latin typeface="ＭＳ Ｐ明朝" panose="02020600040205080304" pitchFamily="18" charset="-128"/>
                <a:ea typeface="ＭＳ Ｐ明朝" panose="02020600040205080304" pitchFamily="18" charset="-128"/>
              </a:rPr>
              <a:t>○</a:t>
            </a:r>
            <a:r>
              <a:rPr lang="ja-JP" altLang="en-US" sz="1400" b="1" u="sng" dirty="0" smtClean="0">
                <a:latin typeface="ＭＳ Ｐ明朝" panose="02020600040205080304" pitchFamily="18" charset="-128"/>
                <a:ea typeface="ＭＳ Ｐ明朝" panose="02020600040205080304" pitchFamily="18" charset="-128"/>
              </a:rPr>
              <a:t>府は</a:t>
            </a:r>
            <a:r>
              <a:rPr lang="ja-JP" altLang="en-US" sz="1400" dirty="0" smtClean="0">
                <a:latin typeface="ＭＳ Ｐ明朝" panose="02020600040205080304" pitchFamily="18" charset="-128"/>
                <a:ea typeface="ＭＳ Ｐ明朝" panose="02020600040205080304" pitchFamily="18" charset="-128"/>
              </a:rPr>
              <a:t>、該当盛土の対策が完了するまで、</a:t>
            </a:r>
            <a:r>
              <a:rPr lang="ja-JP" altLang="en-US" sz="1400" b="1" u="sng" dirty="0" smtClean="0">
                <a:latin typeface="ＭＳ Ｐ明朝" panose="02020600040205080304" pitchFamily="18" charset="-128"/>
                <a:ea typeface="ＭＳ Ｐ明朝" panose="02020600040205080304" pitchFamily="18" charset="-128"/>
              </a:rPr>
              <a:t>市町村における避難情報の発令基準等の見直しが</a:t>
            </a:r>
            <a:endParaRPr lang="en-US" altLang="ja-JP" sz="1400" b="1" u="sng"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b="1" u="sng" dirty="0" smtClean="0">
                <a:latin typeface="ＭＳ Ｐ明朝" panose="02020600040205080304" pitchFamily="18" charset="-128"/>
                <a:ea typeface="ＭＳ Ｐ明朝" panose="02020600040205080304" pitchFamily="18" charset="-128"/>
              </a:rPr>
              <a:t>必要</a:t>
            </a:r>
            <a:r>
              <a:rPr lang="ja-JP" altLang="en-US" sz="1400" dirty="0" smtClean="0">
                <a:latin typeface="ＭＳ Ｐ明朝" panose="02020600040205080304" pitchFamily="18" charset="-128"/>
                <a:ea typeface="ＭＳ Ｐ明朝" panose="02020600040205080304" pitchFamily="18" charset="-128"/>
              </a:rPr>
              <a:t>になった場合は</a:t>
            </a:r>
            <a:r>
              <a:rPr lang="ja-JP" altLang="en-US" sz="1400" b="1" u="sng" dirty="0" smtClean="0">
                <a:latin typeface="ＭＳ Ｐ明朝" panose="02020600040205080304" pitchFamily="18" charset="-128"/>
                <a:ea typeface="ＭＳ Ｐ明朝" panose="02020600040205080304" pitchFamily="18" charset="-128"/>
              </a:rPr>
              <a:t>適切な助言や支援</a:t>
            </a:r>
            <a:r>
              <a:rPr lang="ja-JP" altLang="en-US" sz="1400" dirty="0" smtClean="0">
                <a:latin typeface="ＭＳ Ｐ明朝" panose="02020600040205080304" pitchFamily="18" charset="-128"/>
                <a:ea typeface="ＭＳ Ｐ明朝" panose="02020600040205080304" pitchFamily="18" charset="-128"/>
              </a:rPr>
              <a:t>を行う。</a:t>
            </a:r>
            <a:endParaRPr kumimoji="1" lang="ja-JP" altLang="en-US" sz="1400" dirty="0">
              <a:latin typeface="ＭＳ Ｐ明朝" panose="02020600040205080304" pitchFamily="18" charset="-128"/>
              <a:ea typeface="ＭＳ Ｐ明朝" panose="02020600040205080304" pitchFamily="18" charset="-128"/>
            </a:endParaRPr>
          </a:p>
        </p:txBody>
      </p:sp>
      <p:cxnSp>
        <p:nvCxnSpPr>
          <p:cNvPr id="16" name="直線コネクタ 15"/>
          <p:cNvCxnSpPr/>
          <p:nvPr/>
        </p:nvCxnSpPr>
        <p:spPr>
          <a:xfrm>
            <a:off x="7993310" y="1314252"/>
            <a:ext cx="0" cy="9217024"/>
          </a:xfrm>
          <a:prstGeom prst="line">
            <a:avLst/>
          </a:prstGeom>
          <a:ln>
            <a:prstDash val="lgDash"/>
          </a:ln>
        </p:spPr>
        <p:style>
          <a:lnRef idx="1">
            <a:schemeClr val="dk1"/>
          </a:lnRef>
          <a:fillRef idx="0">
            <a:schemeClr val="dk1"/>
          </a:fillRef>
          <a:effectRef idx="0">
            <a:schemeClr val="dk1"/>
          </a:effectRef>
          <a:fontRef idx="minor">
            <a:schemeClr val="tx1"/>
          </a:fontRef>
        </p:style>
      </p:cxnSp>
      <p:sp>
        <p:nvSpPr>
          <p:cNvPr id="46" name="角丸四角形 45"/>
          <p:cNvSpPr/>
          <p:nvPr/>
        </p:nvSpPr>
        <p:spPr>
          <a:xfrm>
            <a:off x="328161" y="7036471"/>
            <a:ext cx="7477270" cy="265520"/>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学校における消防団員等が参画した防災教育の推進等、適切な避難行動を促進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P12〕</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436636" y="7302947"/>
            <a:ext cx="7197946" cy="523220"/>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市町村は</a:t>
            </a:r>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小学校等</a:t>
            </a:r>
            <a:r>
              <a:rPr kumimoji="1" lang="ja-JP" altLang="en-US" sz="1400" dirty="0" smtClean="0">
                <a:latin typeface="ＭＳ Ｐ明朝" panose="02020600040205080304" pitchFamily="18" charset="-128"/>
                <a:ea typeface="ＭＳ Ｐ明朝" panose="02020600040205080304" pitchFamily="18" charset="-128"/>
              </a:rPr>
              <a:t>において、</a:t>
            </a:r>
            <a:r>
              <a:rPr kumimoji="1" lang="ja-JP" altLang="en-US" sz="1400" b="1" u="sng" dirty="0" smtClean="0">
                <a:latin typeface="ＭＳ Ｐ明朝" panose="02020600040205080304" pitchFamily="18" charset="-128"/>
                <a:ea typeface="ＭＳ Ｐ明朝" panose="02020600040205080304" pitchFamily="18" charset="-128"/>
              </a:rPr>
              <a:t>消防団員等が参画</a:t>
            </a:r>
            <a:r>
              <a:rPr kumimoji="1" lang="ja-JP" altLang="en-US" sz="1400" dirty="0" smtClean="0">
                <a:latin typeface="ＭＳ Ｐ明朝" panose="02020600040205080304" pitchFamily="18" charset="-128"/>
                <a:ea typeface="ＭＳ Ｐ明朝" panose="02020600040205080304" pitchFamily="18" charset="-128"/>
              </a:rPr>
              <a:t>した</a:t>
            </a:r>
            <a:r>
              <a:rPr kumimoji="1" lang="ja-JP" altLang="en-US" sz="1400" b="1" u="sng" dirty="0" smtClean="0">
                <a:latin typeface="ＭＳ Ｐ明朝" panose="02020600040205080304" pitchFamily="18" charset="-128"/>
                <a:ea typeface="ＭＳ Ｐ明朝" panose="02020600040205080304" pitchFamily="18" charset="-128"/>
              </a:rPr>
              <a:t>体験的・実践的な防災教育や訓練</a:t>
            </a:r>
            <a:r>
              <a:rPr kumimoji="1" lang="ja-JP" altLang="en-US" sz="1400" dirty="0" smtClean="0">
                <a:latin typeface="ＭＳ Ｐ明朝" panose="02020600040205080304" pitchFamily="18" charset="-128"/>
                <a:ea typeface="ＭＳ Ｐ明朝" panose="02020600040205080304" pitchFamily="18" charset="-128"/>
              </a:rPr>
              <a:t>を行うことにより、府民の防災意識の高揚、災害対応力を強化できるよう努め、</a:t>
            </a:r>
            <a:r>
              <a:rPr kumimoji="1" lang="ja-JP" altLang="en-US" sz="1400" b="1" u="sng" dirty="0" smtClean="0">
                <a:latin typeface="ＭＳ Ｐ明朝" panose="02020600040205080304" pitchFamily="18" charset="-128"/>
                <a:ea typeface="ＭＳ Ｐ明朝" panose="02020600040205080304" pitchFamily="18" charset="-128"/>
              </a:rPr>
              <a:t>府は支援</a:t>
            </a:r>
            <a:r>
              <a:rPr kumimoji="1" lang="ja-JP" altLang="en-US" sz="1400" dirty="0" smtClean="0">
                <a:latin typeface="ＭＳ Ｐ明朝" panose="02020600040205080304" pitchFamily="18" charset="-128"/>
                <a:ea typeface="ＭＳ Ｐ明朝" panose="02020600040205080304" pitchFamily="18" charset="-128"/>
              </a:rPr>
              <a:t>する。</a:t>
            </a:r>
            <a:endParaRPr kumimoji="1" lang="ja-JP" altLang="en-US" sz="1400" dirty="0">
              <a:latin typeface="ＭＳ Ｐ明朝" panose="02020600040205080304" pitchFamily="18" charset="-128"/>
              <a:ea typeface="ＭＳ Ｐ明朝" panose="02020600040205080304" pitchFamily="18" charset="-128"/>
            </a:endParaRPr>
          </a:p>
        </p:txBody>
      </p:sp>
      <p:sp>
        <p:nvSpPr>
          <p:cNvPr id="48" name="正方形/長方形 47"/>
          <p:cNvSpPr/>
          <p:nvPr/>
        </p:nvSpPr>
        <p:spPr>
          <a:xfrm>
            <a:off x="180963" y="8041772"/>
            <a:ext cx="7624468" cy="338554"/>
          </a:xfrm>
          <a:prstGeom prst="rect">
            <a:avLst/>
          </a:prstGeom>
          <a:solidFill>
            <a:srgbClr val="66FFFF"/>
          </a:solidFill>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r>
              <a:rPr lang="en-US" altLang="ja-JP" sz="1600" b="1" dirty="0" smtClean="0">
                <a:solidFill>
                  <a:schemeClr val="tx1"/>
                </a:solidFill>
                <a:latin typeface="Meiryo UI" panose="020B0604030504040204" pitchFamily="50" charset="-128"/>
                <a:ea typeface="Meiryo UI" panose="020B0604030504040204" pitchFamily="50" charset="-128"/>
              </a:rPr>
              <a:t>Ⅱ</a:t>
            </a:r>
            <a:r>
              <a:rPr lang="ja-JP" altLang="en-US" sz="1600" b="1" dirty="0" smtClean="0">
                <a:solidFill>
                  <a:schemeClr val="tx1"/>
                </a:solidFill>
                <a:latin typeface="Meiryo UI" panose="020B0604030504040204" pitchFamily="50" charset="-128"/>
                <a:ea typeface="Meiryo UI" panose="020B0604030504040204" pitchFamily="50" charset="-128"/>
              </a:rPr>
              <a:t>　関連する法令の改正を踏まえた修正</a:t>
            </a:r>
            <a:endParaRPr lang="ja-JP" altLang="en-US" sz="1600" b="1" cap="none" spc="0" dirty="0">
              <a:ln w="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316721" y="8462908"/>
            <a:ext cx="7488710" cy="247135"/>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津波対策の推進に関する法律の改正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P14〕</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34907" y="8729384"/>
            <a:ext cx="6552730" cy="738664"/>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府および市町村は</a:t>
            </a:r>
            <a:r>
              <a:rPr kumimoji="1" lang="ja-JP" altLang="en-US" sz="1400" dirty="0" smtClean="0">
                <a:latin typeface="ＭＳ Ｐ明朝" panose="02020600040205080304" pitchFamily="18" charset="-128"/>
                <a:ea typeface="ＭＳ Ｐ明朝" panose="02020600040205080304" pitchFamily="18" charset="-128"/>
              </a:rPr>
              <a:t>、津波に関する防災教育、訓練、津波から</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dirty="0" smtClean="0">
                <a:latin typeface="ＭＳ Ｐ明朝" panose="02020600040205080304" pitchFamily="18" charset="-128"/>
                <a:ea typeface="ＭＳ Ｐ明朝" panose="02020600040205080304" pitchFamily="18" charset="-128"/>
              </a:rPr>
              <a:t>の避難の確保等を効果的に</a:t>
            </a:r>
            <a:r>
              <a:rPr lang="ja-JP" altLang="en-US" sz="1400" dirty="0">
                <a:latin typeface="ＭＳ Ｐ明朝" panose="02020600040205080304" pitchFamily="18" charset="-128"/>
                <a:ea typeface="ＭＳ Ｐ明朝" panose="02020600040205080304" pitchFamily="18" charset="-128"/>
              </a:rPr>
              <a:t>　</a:t>
            </a:r>
            <a:r>
              <a:rPr kumimoji="1" lang="ja-JP" altLang="en-US" sz="1400" dirty="0" smtClean="0">
                <a:latin typeface="ＭＳ Ｐ明朝" panose="02020600040205080304" pitchFamily="18" charset="-128"/>
                <a:ea typeface="ＭＳ Ｐ明朝" panose="02020600040205080304" pitchFamily="18" charset="-128"/>
              </a:rPr>
              <a:t>実施す</a:t>
            </a:r>
            <a:r>
              <a:rPr lang="ja-JP" altLang="en-US" sz="1400" dirty="0">
                <a:latin typeface="ＭＳ Ｐ明朝" panose="02020600040205080304" pitchFamily="18" charset="-128"/>
                <a:ea typeface="ＭＳ Ｐ明朝" panose="02020600040205080304" pitchFamily="18" charset="-128"/>
              </a:rPr>
              <a:t>るため</a:t>
            </a:r>
            <a:r>
              <a:rPr lang="ja-JP" altLang="en-US" sz="1400" dirty="0" smtClean="0">
                <a:latin typeface="ＭＳ Ｐ明朝" panose="02020600040205080304" pitchFamily="18" charset="-128"/>
                <a:ea typeface="ＭＳ Ｐ明朝" panose="02020600040205080304" pitchFamily="18" charset="-128"/>
              </a:rPr>
              <a:t>、</a:t>
            </a:r>
            <a:r>
              <a:rPr lang="ja-JP" altLang="en-US" sz="1400" b="1" u="sng" dirty="0" smtClean="0">
                <a:latin typeface="ＭＳ Ｐ明朝" panose="02020600040205080304" pitchFamily="18" charset="-128"/>
                <a:ea typeface="ＭＳ Ｐ明朝" panose="02020600040205080304" pitchFamily="18" charset="-128"/>
              </a:rPr>
              <a:t>津波対策に</a:t>
            </a:r>
            <a:endParaRPr lang="en-US" altLang="ja-JP" sz="1400" b="1" u="sng" dirty="0" smtClean="0">
              <a:latin typeface="ＭＳ Ｐ明朝" panose="02020600040205080304" pitchFamily="18" charset="-128"/>
              <a:ea typeface="ＭＳ Ｐ明朝" panose="02020600040205080304" pitchFamily="18" charset="-128"/>
            </a:endParaRPr>
          </a:p>
          <a:p>
            <a:r>
              <a:rPr kumimoji="1" lang="ja-JP" altLang="en-US" sz="1400"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デジタル技術を活用</a:t>
            </a:r>
            <a:r>
              <a:rPr kumimoji="1" lang="ja-JP" altLang="en-US" sz="1400" dirty="0" smtClean="0">
                <a:latin typeface="ＭＳ Ｐ明朝" panose="02020600040205080304" pitchFamily="18" charset="-128"/>
                <a:ea typeface="ＭＳ Ｐ明朝" panose="02020600040205080304" pitchFamily="18" charset="-128"/>
              </a:rPr>
              <a:t>するよう努める。</a:t>
            </a:r>
            <a:endParaRPr kumimoji="1" lang="ja-JP" altLang="en-US" sz="1400" dirty="0">
              <a:latin typeface="ＭＳ Ｐ明朝" panose="02020600040205080304" pitchFamily="18" charset="-128"/>
              <a:ea typeface="ＭＳ Ｐ明朝" panose="02020600040205080304" pitchFamily="18" charset="-128"/>
            </a:endParaRPr>
          </a:p>
        </p:txBody>
      </p:sp>
      <p:sp>
        <p:nvSpPr>
          <p:cNvPr id="53" name="角丸四角形 52"/>
          <p:cNvSpPr/>
          <p:nvPr/>
        </p:nvSpPr>
        <p:spPr>
          <a:xfrm>
            <a:off x="298235" y="9606305"/>
            <a:ext cx="7514063" cy="236609"/>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航空法施行規則の改正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P27〕</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434907" y="9815888"/>
            <a:ext cx="6266007" cy="738664"/>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府（航空運用調整班）は</a:t>
            </a:r>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緊急用務空域の指定</a:t>
            </a:r>
            <a:r>
              <a:rPr kumimoji="1" lang="ja-JP" altLang="en-US" sz="1400" dirty="0" smtClean="0">
                <a:latin typeface="ＭＳ Ｐ明朝" panose="02020600040205080304" pitchFamily="18" charset="-128"/>
                <a:ea typeface="ＭＳ Ｐ明朝" panose="02020600040205080304" pitchFamily="18" charset="-128"/>
              </a:rPr>
              <a:t>を依頼し、指定された際には、</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dirty="0" smtClean="0">
                <a:latin typeface="ＭＳ Ｐ明朝" panose="02020600040205080304" pitchFamily="18" charset="-128"/>
                <a:ea typeface="ＭＳ Ｐ明朝" panose="02020600040205080304" pitchFamily="18" charset="-128"/>
              </a:rPr>
              <a:t>指定公共機関、報道機関等からの</a:t>
            </a:r>
            <a:r>
              <a:rPr kumimoji="1" lang="ja-JP" altLang="en-US" sz="1400" b="1" u="sng" dirty="0" smtClean="0">
                <a:latin typeface="ＭＳ Ｐ明朝" panose="02020600040205080304" pitchFamily="18" charset="-128"/>
                <a:ea typeface="ＭＳ Ｐ明朝" panose="02020600040205080304" pitchFamily="18" charset="-128"/>
              </a:rPr>
              <a:t>無人航空機の飛行許可申請</a:t>
            </a:r>
            <a:r>
              <a:rPr kumimoji="1" lang="ja-JP" altLang="en-US" sz="1400" dirty="0" smtClean="0">
                <a:latin typeface="ＭＳ Ｐ明朝" panose="02020600040205080304" pitchFamily="18" charset="-128"/>
                <a:ea typeface="ＭＳ Ｐ明朝" panose="02020600040205080304" pitchFamily="18" charset="-128"/>
              </a:rPr>
              <a:t>に係る調整を</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dirty="0" smtClean="0">
                <a:latin typeface="ＭＳ Ｐ明朝" panose="02020600040205080304" pitchFamily="18" charset="-128"/>
                <a:ea typeface="ＭＳ Ｐ明朝" panose="02020600040205080304" pitchFamily="18" charset="-128"/>
              </a:rPr>
              <a:t>行う。</a:t>
            </a:r>
            <a:endParaRPr kumimoji="1" lang="ja-JP" altLang="en-US" sz="1400" dirty="0">
              <a:latin typeface="ＭＳ Ｐ明朝" panose="02020600040205080304" pitchFamily="18" charset="-128"/>
              <a:ea typeface="ＭＳ Ｐ明朝" panose="02020600040205080304" pitchFamily="18" charset="-128"/>
            </a:endParaRPr>
          </a:p>
        </p:txBody>
      </p:sp>
      <p:pic>
        <p:nvPicPr>
          <p:cNvPr id="55" name="図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3150" y="8640289"/>
            <a:ext cx="1242184" cy="826197"/>
          </a:xfrm>
          <a:prstGeom prst="rect">
            <a:avLst/>
          </a:prstGeom>
          <a:ln w="3175">
            <a:solidFill>
              <a:schemeClr val="tx1"/>
            </a:solidFill>
          </a:ln>
        </p:spPr>
      </p:pic>
      <p:sp>
        <p:nvSpPr>
          <p:cNvPr id="56" name="テキスト ボックス 55"/>
          <p:cNvSpPr txBox="1"/>
          <p:nvPr/>
        </p:nvSpPr>
        <p:spPr>
          <a:xfrm>
            <a:off x="6458785" y="9280342"/>
            <a:ext cx="1465482" cy="230832"/>
          </a:xfrm>
          <a:prstGeom prst="rect">
            <a:avLst/>
          </a:prstGeom>
          <a:noFill/>
        </p:spPr>
        <p:txBody>
          <a:bodyPr wrap="square" rtlCol="0">
            <a:spAutoFit/>
          </a:bodyPr>
          <a:lstStyle/>
          <a:p>
            <a:pPr algn="ctr"/>
            <a:r>
              <a:rPr lang="en-US" altLang="ja-JP" sz="900" dirty="0" smtClean="0">
                <a:solidFill>
                  <a:schemeClr val="bg1"/>
                </a:solidFill>
                <a:latin typeface="Meiryo UI" panose="020B0604030504040204" pitchFamily="50" charset="-128"/>
                <a:ea typeface="Meiryo UI" panose="020B0604030504040204" pitchFamily="50" charset="-128"/>
              </a:rPr>
              <a:t>【</a:t>
            </a:r>
            <a:r>
              <a:rPr lang="ja-JP" altLang="en-US" sz="900" dirty="0" smtClean="0">
                <a:solidFill>
                  <a:schemeClr val="bg1"/>
                </a:solidFill>
                <a:latin typeface="Meiryo UI" panose="020B0604030504040204" pitchFamily="50" charset="-128"/>
                <a:ea typeface="Meiryo UI" panose="020B0604030504040204" pitchFamily="50" charset="-128"/>
              </a:rPr>
              <a:t>津波・高潮ステーション</a:t>
            </a:r>
            <a:r>
              <a:rPr lang="en-US" altLang="ja-JP" sz="900" dirty="0" smtClean="0">
                <a:solidFill>
                  <a:schemeClr val="bg1"/>
                </a:solidFill>
                <a:latin typeface="Meiryo UI" panose="020B0604030504040204" pitchFamily="50" charset="-128"/>
                <a:ea typeface="Meiryo UI" panose="020B0604030504040204" pitchFamily="50" charset="-128"/>
              </a:rPr>
              <a:t>】</a:t>
            </a:r>
            <a:endParaRPr kumimoji="1" lang="en-US" altLang="ja-JP" sz="900" dirty="0" smtClean="0">
              <a:solidFill>
                <a:schemeClr val="bg1"/>
              </a:solidFill>
              <a:latin typeface="Meiryo UI" panose="020B0604030504040204" pitchFamily="50" charset="-128"/>
              <a:ea typeface="Meiryo UI" panose="020B0604030504040204" pitchFamily="50" charset="-128"/>
            </a:endParaRPr>
          </a:p>
        </p:txBody>
      </p:sp>
      <p:pic>
        <p:nvPicPr>
          <p:cNvPr id="57" name="図 5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2738" y="8640289"/>
            <a:ext cx="1250176" cy="832931"/>
          </a:xfrm>
          <a:prstGeom prst="rect">
            <a:avLst/>
          </a:prstGeom>
          <a:ln w="3175">
            <a:solidFill>
              <a:schemeClr val="tx1"/>
            </a:solidFill>
          </a:ln>
        </p:spPr>
      </p:pic>
      <p:sp>
        <p:nvSpPr>
          <p:cNvPr id="58" name="正方形/長方形 57"/>
          <p:cNvSpPr/>
          <p:nvPr/>
        </p:nvSpPr>
        <p:spPr>
          <a:xfrm>
            <a:off x="8094570" y="1393832"/>
            <a:ext cx="6811318" cy="338554"/>
          </a:xfrm>
          <a:prstGeom prst="rect">
            <a:avLst/>
          </a:prstGeom>
          <a:solidFill>
            <a:srgbClr val="66FFFF"/>
          </a:solidFill>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r>
              <a:rPr lang="en-US" altLang="ja-JP" sz="1600" b="1" cap="none" spc="0" dirty="0" smtClean="0">
                <a:ln w="0"/>
                <a:solidFill>
                  <a:schemeClr val="tx1"/>
                </a:solidFill>
                <a:latin typeface="Meiryo UI" panose="020B0604030504040204" pitchFamily="50" charset="-128"/>
                <a:ea typeface="Meiryo UI" panose="020B0604030504040204" pitchFamily="50" charset="-128"/>
              </a:rPr>
              <a:t>Ⅲ</a:t>
            </a:r>
            <a:r>
              <a:rPr lang="ja-JP" altLang="en-US" sz="1600" b="1" cap="none" spc="0" dirty="0" smtClean="0">
                <a:ln w="0"/>
                <a:solidFill>
                  <a:schemeClr val="tx1"/>
                </a:solidFill>
                <a:latin typeface="Meiryo UI" panose="020B0604030504040204" pitchFamily="50" charset="-128"/>
                <a:ea typeface="Meiryo UI" panose="020B0604030504040204" pitchFamily="50" charset="-128"/>
              </a:rPr>
              <a:t>　最近の施策の進展等を踏まえた修正</a:t>
            </a:r>
            <a:endParaRPr lang="ja-JP" altLang="en-US" sz="1600" b="1" cap="none" spc="0" dirty="0">
              <a:ln w="0"/>
              <a:solidFill>
                <a:schemeClr val="tx1"/>
              </a:solidFill>
              <a:latin typeface="Meiryo UI" panose="020B0604030504040204" pitchFamily="50" charset="-128"/>
              <a:ea typeface="Meiryo UI" panose="020B0604030504040204" pitchFamily="50" charset="-128"/>
            </a:endParaRPr>
          </a:p>
        </p:txBody>
      </p:sp>
      <p:sp>
        <p:nvSpPr>
          <p:cNvPr id="59" name="角丸四角形 58"/>
          <p:cNvSpPr/>
          <p:nvPr/>
        </p:nvSpPr>
        <p:spPr>
          <a:xfrm>
            <a:off x="8272618" y="1805213"/>
            <a:ext cx="6633460" cy="271071"/>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ts val="1800"/>
              </a:lnSpc>
              <a:spcBef>
                <a:spcPts val="6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避難所における食物アレルギーの配慮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P26〕</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8367931" y="2079261"/>
            <a:ext cx="6466140" cy="523220"/>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○食物アレルギーを有する者のニーズ把握等、</a:t>
            </a:r>
            <a:r>
              <a:rPr kumimoji="1" lang="ja-JP" altLang="en-US" sz="1400" b="1" u="sng" dirty="0" smtClean="0">
                <a:latin typeface="ＭＳ Ｐ明朝" panose="02020600040205080304" pitchFamily="18" charset="-128"/>
                <a:ea typeface="ＭＳ Ｐ明朝" panose="02020600040205080304" pitchFamily="18" charset="-128"/>
              </a:rPr>
              <a:t>食物アレルギーに</a:t>
            </a:r>
            <a:endParaRPr kumimoji="1" lang="en-US" altLang="ja-JP" sz="1400" b="1" u="sng"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配慮した備蓄</a:t>
            </a:r>
            <a:r>
              <a:rPr lang="ja-JP" altLang="en-US" sz="1400" b="1" u="sng" dirty="0">
                <a:latin typeface="ＭＳ Ｐ明朝" panose="02020600040205080304" pitchFamily="18" charset="-128"/>
                <a:ea typeface="ＭＳ Ｐ明朝" panose="02020600040205080304" pitchFamily="18" charset="-128"/>
              </a:rPr>
              <a:t>を</a:t>
            </a:r>
            <a:r>
              <a:rPr kumimoji="1" lang="ja-JP" altLang="en-US" sz="1400" b="1" u="sng" dirty="0" smtClean="0">
                <a:latin typeface="ＭＳ Ｐ明朝" panose="02020600040205080304" pitchFamily="18" charset="-128"/>
                <a:ea typeface="ＭＳ Ｐ明朝" panose="02020600040205080304" pitchFamily="18" charset="-128"/>
              </a:rPr>
              <a:t>確保</a:t>
            </a:r>
            <a:r>
              <a:rPr kumimoji="1" lang="ja-JP" altLang="en-US" sz="1400" dirty="0" smtClean="0">
                <a:latin typeface="ＭＳ Ｐ明朝" panose="02020600040205080304" pitchFamily="18" charset="-128"/>
                <a:ea typeface="ＭＳ Ｐ明朝" panose="02020600040205080304" pitchFamily="18" charset="-128"/>
              </a:rPr>
              <a:t>する。</a:t>
            </a:r>
            <a:endParaRPr kumimoji="1" lang="en-US" altLang="ja-JP" sz="1400" dirty="0" smtClean="0">
              <a:latin typeface="ＭＳ Ｐ明朝" panose="02020600040205080304" pitchFamily="18" charset="-128"/>
              <a:ea typeface="ＭＳ Ｐ明朝" panose="02020600040205080304" pitchFamily="18" charset="-128"/>
            </a:endParaRPr>
          </a:p>
        </p:txBody>
      </p:sp>
      <p:sp>
        <p:nvSpPr>
          <p:cNvPr id="61" name="角丸四角形 60"/>
          <p:cNvSpPr/>
          <p:nvPr/>
        </p:nvSpPr>
        <p:spPr>
          <a:xfrm>
            <a:off x="8272581" y="3245882"/>
            <a:ext cx="6633495" cy="274048"/>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帰宅困難者対策とした一時滞在施設の確保への支援および事業者への</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P12〕</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8367895" y="3519930"/>
            <a:ext cx="6466140" cy="1169551"/>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府は</a:t>
            </a:r>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府有施設や府立施設</a:t>
            </a:r>
            <a:r>
              <a:rPr kumimoji="1" lang="ja-JP" altLang="en-US" sz="1400" dirty="0" smtClean="0">
                <a:latin typeface="ＭＳ Ｐ明朝" panose="02020600040205080304" pitchFamily="18" charset="-128"/>
                <a:ea typeface="ＭＳ Ｐ明朝" panose="02020600040205080304" pitchFamily="18" charset="-128"/>
              </a:rPr>
              <a:t>を</a:t>
            </a:r>
            <a:r>
              <a:rPr kumimoji="1" lang="ja-JP" altLang="en-US" sz="1400" b="1" u="sng" dirty="0" smtClean="0">
                <a:latin typeface="ＭＳ Ｐ明朝" panose="02020600040205080304" pitchFamily="18" charset="-128"/>
                <a:ea typeface="ＭＳ Ｐ明朝" panose="02020600040205080304" pitchFamily="18" charset="-128"/>
              </a:rPr>
              <a:t>一時滞在施設</a:t>
            </a:r>
            <a:r>
              <a:rPr kumimoji="1" lang="ja-JP" altLang="en-US" sz="1400" dirty="0" smtClean="0">
                <a:latin typeface="ＭＳ Ｐ明朝" panose="02020600040205080304" pitchFamily="18" charset="-128"/>
                <a:ea typeface="ＭＳ Ｐ明朝" panose="02020600040205080304" pitchFamily="18" charset="-128"/>
              </a:rPr>
              <a:t>として希望する</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市町村に提供できるよう協力</a:t>
            </a:r>
            <a:r>
              <a:rPr kumimoji="1" lang="ja-JP" altLang="en-US" sz="1400" dirty="0" smtClean="0">
                <a:latin typeface="ＭＳ Ｐ明朝" panose="02020600040205080304" pitchFamily="18" charset="-128"/>
                <a:ea typeface="ＭＳ Ｐ明朝" panose="02020600040205080304" pitchFamily="18" charset="-128"/>
              </a:rPr>
              <a:t>する。</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smtClean="0">
                <a:latin typeface="ＭＳ Ｐ明朝" panose="02020600040205080304" pitchFamily="18" charset="-128"/>
                <a:ea typeface="ＭＳ Ｐ明朝" panose="02020600040205080304" pitchFamily="18" charset="-128"/>
              </a:rPr>
              <a:t>○</a:t>
            </a:r>
            <a:r>
              <a:rPr lang="ja-JP" altLang="en-US" sz="1400" b="1" u="sng" dirty="0" smtClean="0">
                <a:latin typeface="ＭＳ Ｐ明朝" panose="02020600040205080304" pitchFamily="18" charset="-128"/>
                <a:ea typeface="ＭＳ Ｐ明朝" panose="02020600040205080304" pitchFamily="18" charset="-128"/>
              </a:rPr>
              <a:t>府は</a:t>
            </a:r>
            <a:r>
              <a:rPr lang="ja-JP" altLang="en-US" sz="1400" dirty="0" smtClean="0">
                <a:latin typeface="ＭＳ Ｐ明朝" panose="02020600040205080304" pitchFamily="18" charset="-128"/>
                <a:ea typeface="ＭＳ Ｐ明朝" panose="02020600040205080304" pitchFamily="18" charset="-128"/>
              </a:rPr>
              <a:t>、広域的な立場から</a:t>
            </a:r>
            <a:r>
              <a:rPr lang="ja-JP" altLang="en-US" sz="1400" b="1" u="sng" dirty="0" smtClean="0">
                <a:latin typeface="ＭＳ Ｐ明朝" panose="02020600040205080304" pitchFamily="18" charset="-128"/>
                <a:ea typeface="ＭＳ Ｐ明朝" panose="02020600040205080304" pitchFamily="18" charset="-128"/>
              </a:rPr>
              <a:t>事業者団体に対して</a:t>
            </a:r>
            <a:r>
              <a:rPr lang="ja-JP" altLang="en-US" sz="1400" dirty="0" smtClean="0">
                <a:latin typeface="ＭＳ Ｐ明朝" panose="02020600040205080304" pitchFamily="18" charset="-128"/>
                <a:ea typeface="ＭＳ Ｐ明朝" panose="02020600040205080304" pitchFamily="18" charset="-128"/>
              </a:rPr>
              <a:t>、一時滞在施設の</a:t>
            </a:r>
            <a:endParaRPr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提供について</a:t>
            </a:r>
            <a:r>
              <a:rPr lang="ja-JP" altLang="en-US" sz="1400" b="1" u="sng" dirty="0" smtClean="0">
                <a:latin typeface="ＭＳ Ｐ明朝" panose="02020600040205080304" pitchFamily="18" charset="-128"/>
                <a:ea typeface="ＭＳ Ｐ明朝" panose="02020600040205080304" pitchFamily="18" charset="-128"/>
              </a:rPr>
              <a:t>協力を求める</a:t>
            </a:r>
            <a:r>
              <a:rPr lang="ja-JP" altLang="en-US" sz="1400" dirty="0" smtClean="0">
                <a:latin typeface="ＭＳ Ｐ明朝" panose="02020600040205080304" pitchFamily="18" charset="-128"/>
                <a:ea typeface="ＭＳ Ｐ明朝" panose="02020600040205080304" pitchFamily="18" charset="-128"/>
              </a:rPr>
              <a:t>など、市町村と連携して一時滞在施設の</a:t>
            </a:r>
            <a:endParaRPr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確保の支援に努める。</a:t>
            </a:r>
            <a:endParaRPr kumimoji="1" lang="ja-JP" altLang="en-US" sz="1400" dirty="0">
              <a:latin typeface="ＭＳ Ｐ明朝" panose="02020600040205080304" pitchFamily="18" charset="-128"/>
              <a:ea typeface="ＭＳ Ｐ明朝" panose="02020600040205080304" pitchFamily="18" charset="-128"/>
            </a:endParaRPr>
          </a:p>
        </p:txBody>
      </p:sp>
      <p:sp>
        <p:nvSpPr>
          <p:cNvPr id="63" name="角丸四角形 62"/>
          <p:cNvSpPr/>
          <p:nvPr/>
        </p:nvSpPr>
        <p:spPr>
          <a:xfrm>
            <a:off x="8272580" y="5886641"/>
            <a:ext cx="6633496" cy="274048"/>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男女共同参画の視点を踏まえた活動体制の</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整備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P7〕</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8365025" y="6169458"/>
            <a:ext cx="6466140" cy="1169551"/>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府および市町村は</a:t>
            </a:r>
            <a:r>
              <a:rPr kumimoji="1" lang="ja-JP" altLang="en-US" sz="1400" dirty="0" smtClean="0">
                <a:latin typeface="ＭＳ Ｐ明朝" panose="02020600040205080304" pitchFamily="18" charset="-128"/>
                <a:ea typeface="ＭＳ Ｐ明朝" panose="02020600040205080304" pitchFamily="18" charset="-128"/>
              </a:rPr>
              <a:t>、男女共同参画の視点から</a:t>
            </a:r>
            <a:r>
              <a:rPr kumimoji="1" lang="ja-JP" altLang="en-US" sz="1400" b="1" u="sng" dirty="0" smtClean="0">
                <a:latin typeface="ＭＳ Ｐ明朝" panose="02020600040205080304" pitchFamily="18" charset="-128"/>
                <a:ea typeface="ＭＳ Ｐ明朝" panose="02020600040205080304" pitchFamily="18" charset="-128"/>
              </a:rPr>
              <a:t>男女共同参画担当部局と防災担当</a:t>
            </a:r>
            <a:endParaRPr kumimoji="1" lang="en-US" altLang="ja-JP" sz="1400" b="1" u="sng"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部局との連携体制を構築</a:t>
            </a:r>
            <a:r>
              <a:rPr kumimoji="1" lang="ja-JP" altLang="en-US" sz="1400" dirty="0" smtClean="0">
                <a:latin typeface="ＭＳ Ｐ明朝" panose="02020600040205080304" pitchFamily="18" charset="-128"/>
                <a:ea typeface="ＭＳ Ｐ明朝" panose="02020600040205080304" pitchFamily="18" charset="-128"/>
              </a:rPr>
              <a:t>する。</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smtClean="0">
                <a:latin typeface="ＭＳ Ｐ明朝" panose="02020600040205080304" pitchFamily="18" charset="-128"/>
                <a:ea typeface="ＭＳ Ｐ明朝" panose="02020600040205080304" pitchFamily="18" charset="-128"/>
              </a:rPr>
              <a:t>○</a:t>
            </a:r>
            <a:r>
              <a:rPr lang="ja-JP" altLang="en-US" sz="1400" dirty="0">
                <a:latin typeface="ＭＳ Ｐ明朝" panose="02020600040205080304" pitchFamily="18" charset="-128"/>
                <a:ea typeface="ＭＳ Ｐ明朝" panose="02020600040205080304" pitchFamily="18" charset="-128"/>
              </a:rPr>
              <a:t>防災担当部局と男女共同参画担当部局が連携</a:t>
            </a:r>
            <a:r>
              <a:rPr lang="ja-JP" altLang="en-US" sz="1400" dirty="0" smtClean="0">
                <a:latin typeface="ＭＳ Ｐ明朝" panose="02020600040205080304" pitchFamily="18" charset="-128"/>
                <a:ea typeface="ＭＳ Ｐ明朝" panose="02020600040205080304" pitchFamily="18" charset="-128"/>
              </a:rPr>
              <a:t>し、</a:t>
            </a:r>
            <a:r>
              <a:rPr lang="ja-JP" altLang="en-US" sz="1400" b="1" u="sng" dirty="0">
                <a:latin typeface="ＭＳ Ｐ明朝" panose="02020600040205080304" pitchFamily="18" charset="-128"/>
                <a:ea typeface="ＭＳ Ｐ明朝" panose="02020600040205080304" pitchFamily="18" charset="-128"/>
              </a:rPr>
              <a:t>平常</a:t>
            </a:r>
            <a:r>
              <a:rPr lang="ja-JP" altLang="en-US" sz="1400" b="1" u="sng" dirty="0" smtClean="0">
                <a:latin typeface="ＭＳ Ｐ明朝" panose="02020600040205080304" pitchFamily="18" charset="-128"/>
                <a:ea typeface="ＭＳ Ｐ明朝" panose="02020600040205080304" pitchFamily="18" charset="-128"/>
              </a:rPr>
              <a:t>時の防災対策および災害</a:t>
            </a:r>
            <a:endParaRPr lang="en-US" altLang="ja-JP" sz="1400" b="1" u="sng"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b="1" u="sng" dirty="0" smtClean="0">
                <a:latin typeface="ＭＳ Ｐ明朝" panose="02020600040205080304" pitchFamily="18" charset="-128"/>
                <a:ea typeface="ＭＳ Ｐ明朝" panose="02020600040205080304" pitchFamily="18" charset="-128"/>
              </a:rPr>
              <a:t>時における男女共同参画担当部局および男女共同参画センターの役割</a:t>
            </a:r>
            <a:r>
              <a:rPr lang="ja-JP" altLang="en-US" sz="1400" dirty="0" smtClean="0">
                <a:latin typeface="ＭＳ Ｐ明朝" panose="02020600040205080304" pitchFamily="18" charset="-128"/>
                <a:ea typeface="ＭＳ Ｐ明朝" panose="02020600040205080304" pitchFamily="18" charset="-128"/>
              </a:rPr>
              <a:t>について、</a:t>
            </a:r>
            <a:endParaRPr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b="1" u="sng" dirty="0" smtClean="0">
                <a:latin typeface="ＭＳ Ｐ明朝" panose="02020600040205080304" pitchFamily="18" charset="-128"/>
                <a:ea typeface="ＭＳ Ｐ明朝" panose="02020600040205080304" pitchFamily="18" charset="-128"/>
              </a:rPr>
              <a:t>明確化</a:t>
            </a:r>
            <a:r>
              <a:rPr lang="ja-JP" altLang="en-US" sz="1400" dirty="0" smtClean="0">
                <a:latin typeface="ＭＳ Ｐ明朝" panose="02020600040205080304" pitchFamily="18" charset="-128"/>
                <a:ea typeface="ＭＳ Ｐ明朝" panose="02020600040205080304" pitchFamily="18" charset="-128"/>
              </a:rPr>
              <a:t>するよう努める。</a:t>
            </a:r>
            <a:endParaRPr kumimoji="1" lang="ja-JP" altLang="en-US" sz="1400" dirty="0">
              <a:latin typeface="ＭＳ Ｐ明朝" panose="02020600040205080304" pitchFamily="18" charset="-128"/>
              <a:ea typeface="ＭＳ Ｐ明朝" panose="02020600040205080304" pitchFamily="18" charset="-128"/>
            </a:endParaRPr>
          </a:p>
        </p:txBody>
      </p:sp>
      <p:sp>
        <p:nvSpPr>
          <p:cNvPr id="67" name="角丸四角形 66"/>
          <p:cNvSpPr/>
          <p:nvPr/>
        </p:nvSpPr>
        <p:spPr>
          <a:xfrm>
            <a:off x="8269711" y="7520154"/>
            <a:ext cx="6636177" cy="274048"/>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2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2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避難所等における再⽣可能エネルギーを活⽤した⾮常⽤発電設備等の</a:t>
            </a:r>
            <a:r>
              <a:rPr lang="ja-JP" altLang="en-US" sz="12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整備 </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P7,9〕</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8365025" y="7817514"/>
            <a:ext cx="5347342" cy="1169551"/>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a:t>
            </a:r>
            <a:r>
              <a:rPr lang="ja-JP" altLang="en-US" sz="1400" dirty="0">
                <a:latin typeface="ＭＳ Ｐ明朝" panose="02020600040205080304" pitchFamily="18" charset="-128"/>
                <a:ea typeface="ＭＳ Ｐ明朝" panose="02020600040205080304" pitchFamily="18" charset="-128"/>
              </a:rPr>
              <a:t>防災拠点</a:t>
            </a:r>
            <a:r>
              <a:rPr lang="ja-JP" altLang="en-US" sz="1400" dirty="0" smtClean="0">
                <a:latin typeface="ＭＳ Ｐ明朝" panose="02020600040205080304" pitchFamily="18" charset="-128"/>
                <a:ea typeface="ＭＳ Ｐ明朝" panose="02020600040205080304" pitchFamily="18" charset="-128"/>
              </a:rPr>
              <a:t>の</a:t>
            </a:r>
            <a:r>
              <a:rPr lang="ja-JP" altLang="en-US" sz="1400" b="1" u="sng" dirty="0" smtClean="0">
                <a:latin typeface="ＭＳ Ｐ明朝" panose="02020600040205080304" pitchFamily="18" charset="-128"/>
                <a:ea typeface="ＭＳ Ｐ明朝" panose="02020600040205080304" pitchFamily="18" charset="-128"/>
              </a:rPr>
              <a:t>再生可能エネルギー等の代替エネルギーシステム</a:t>
            </a:r>
            <a:r>
              <a:rPr lang="ja-JP" altLang="en-US" sz="1400" dirty="0" smtClean="0">
                <a:latin typeface="ＭＳ Ｐ明朝" panose="02020600040205080304" pitchFamily="18" charset="-128"/>
                <a:ea typeface="ＭＳ Ｐ明朝" panose="02020600040205080304" pitchFamily="18" charset="-128"/>
              </a:rPr>
              <a:t>や</a:t>
            </a:r>
            <a:endParaRPr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電動車の活用を含めた</a:t>
            </a:r>
            <a:r>
              <a:rPr lang="ja-JP" altLang="en-US" sz="1400" b="1" u="sng" dirty="0" smtClean="0">
                <a:latin typeface="ＭＳ Ｐ明朝" panose="02020600040205080304" pitchFamily="18" charset="-128"/>
                <a:ea typeface="ＭＳ Ｐ明朝" panose="02020600040205080304" pitchFamily="18" charset="-128"/>
              </a:rPr>
              <a:t>自家発電設備等の整備</a:t>
            </a:r>
            <a:r>
              <a:rPr lang="ja-JP" altLang="en-US" sz="1400" dirty="0" smtClean="0">
                <a:latin typeface="ＭＳ Ｐ明朝" panose="02020600040205080304" pitchFamily="18" charset="-128"/>
                <a:ea typeface="ＭＳ Ｐ明朝" panose="02020600040205080304" pitchFamily="18" charset="-128"/>
              </a:rPr>
              <a:t>を図る。</a:t>
            </a:r>
            <a:endParaRPr lang="en-US" altLang="ja-JP" sz="1400" dirty="0" smtClean="0">
              <a:latin typeface="ＭＳ Ｐ明朝" panose="02020600040205080304" pitchFamily="18" charset="-128"/>
              <a:ea typeface="ＭＳ Ｐ明朝" panose="02020600040205080304" pitchFamily="18" charset="-128"/>
            </a:endParaRPr>
          </a:p>
          <a:p>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市町村は</a:t>
            </a:r>
            <a:r>
              <a:rPr kumimoji="1" lang="ja-JP" altLang="en-US" sz="1400" dirty="0" smtClean="0">
                <a:latin typeface="ＭＳ Ｐ明朝" panose="02020600040205080304" pitchFamily="18" charset="-128"/>
                <a:ea typeface="ＭＳ Ｐ明朝" panose="02020600040205080304" pitchFamily="18" charset="-128"/>
              </a:rPr>
              <a:t>、</a:t>
            </a:r>
            <a:r>
              <a:rPr kumimoji="1" lang="ja-JP" altLang="en-US" sz="1400" b="1" u="sng" dirty="0" smtClean="0">
                <a:latin typeface="ＭＳ Ｐ明朝" panose="02020600040205080304" pitchFamily="18" charset="-128"/>
                <a:ea typeface="ＭＳ Ｐ明朝" panose="02020600040205080304" pitchFamily="18" charset="-128"/>
              </a:rPr>
              <a:t>避難所</a:t>
            </a:r>
            <a:r>
              <a:rPr kumimoji="1" lang="ja-JP" altLang="en-US" sz="1400" dirty="0" smtClean="0">
                <a:latin typeface="ＭＳ Ｐ明朝" panose="02020600040205080304" pitchFamily="18" charset="-128"/>
                <a:ea typeface="ＭＳ Ｐ明朝" panose="02020600040205080304" pitchFamily="18" charset="-128"/>
              </a:rPr>
              <a:t>の停電時においても、施設・設備の</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dirty="0" smtClean="0">
                <a:latin typeface="ＭＳ Ｐ明朝" panose="02020600040205080304" pitchFamily="18" charset="-128"/>
                <a:ea typeface="ＭＳ Ｐ明朝" panose="02020600040205080304" pitchFamily="18" charset="-128"/>
              </a:rPr>
              <a:t>機能が確保されるよう、</a:t>
            </a:r>
            <a:r>
              <a:rPr kumimoji="1" lang="ja-JP" altLang="en-US" sz="1400" b="1" u="sng" dirty="0" smtClean="0">
                <a:latin typeface="ＭＳ Ｐ明朝" panose="02020600040205080304" pitchFamily="18" charset="-128"/>
                <a:ea typeface="ＭＳ Ｐ明朝" panose="02020600040205080304" pitchFamily="18" charset="-128"/>
              </a:rPr>
              <a:t>再生可能エネルギーの活用</a:t>
            </a:r>
            <a:r>
              <a:rPr kumimoji="1" lang="ja-JP" altLang="en-US" sz="1400" dirty="0" smtClean="0">
                <a:latin typeface="ＭＳ Ｐ明朝" panose="02020600040205080304" pitchFamily="18" charset="-128"/>
                <a:ea typeface="ＭＳ Ｐ明朝" panose="02020600040205080304" pitchFamily="18" charset="-128"/>
              </a:rPr>
              <a:t>を含めた</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非常用発電設備等の整備</a:t>
            </a:r>
            <a:r>
              <a:rPr kumimoji="1" lang="ja-JP" altLang="en-US" sz="1400" dirty="0" smtClean="0">
                <a:latin typeface="ＭＳ Ｐ明朝" panose="02020600040205080304" pitchFamily="18" charset="-128"/>
                <a:ea typeface="ＭＳ Ｐ明朝" panose="02020600040205080304" pitchFamily="18" charset="-128"/>
              </a:rPr>
              <a:t>に努める。</a:t>
            </a:r>
            <a:endParaRPr kumimoji="1" lang="en-US" altLang="ja-JP" sz="1400" dirty="0" smtClean="0">
              <a:latin typeface="ＭＳ Ｐ明朝" panose="02020600040205080304" pitchFamily="18" charset="-128"/>
              <a:ea typeface="ＭＳ Ｐ明朝" panose="02020600040205080304" pitchFamily="18" charset="-128"/>
            </a:endParaRPr>
          </a:p>
        </p:txBody>
      </p:sp>
      <p:sp>
        <p:nvSpPr>
          <p:cNvPr id="70" name="角丸四角形 69"/>
          <p:cNvSpPr/>
          <p:nvPr/>
        </p:nvSpPr>
        <p:spPr>
          <a:xfrm>
            <a:off x="8269711" y="9473220"/>
            <a:ext cx="6636177" cy="274048"/>
          </a:xfrm>
          <a:prstGeom prst="roundRect">
            <a:avLst>
              <a:gd name="adj" fmla="val 2980"/>
            </a:avLst>
          </a:prstGeom>
          <a:solidFill>
            <a:schemeClr val="accent6">
              <a:lumMod val="40000"/>
              <a:lumOff val="60000"/>
            </a:schemeClr>
          </a:solid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indent="-278669">
              <a:lnSpc>
                <a:spcPts val="1800"/>
              </a:lnSpc>
              <a:spcBef>
                <a:spcPts val="6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⾃治体等の災害対応における先進技術の導⼊の</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新旧対照表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P7〕</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8365025" y="9747268"/>
            <a:ext cx="6466140" cy="738664"/>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○「防災</a:t>
            </a:r>
            <a:r>
              <a:rPr kumimoji="1" lang="en-US" altLang="ja-JP" sz="1400" dirty="0" smtClean="0">
                <a:latin typeface="ＭＳ Ｐ明朝" panose="02020600040205080304" pitchFamily="18" charset="-128"/>
                <a:ea typeface="ＭＳ Ｐ明朝" panose="02020600040205080304" pitchFamily="18" charset="-128"/>
              </a:rPr>
              <a:t>×</a:t>
            </a:r>
            <a:r>
              <a:rPr kumimoji="1" lang="ja-JP" altLang="en-US" sz="1400" dirty="0" smtClean="0">
                <a:latin typeface="ＭＳ Ｐ明朝" panose="02020600040205080304" pitchFamily="18" charset="-128"/>
                <a:ea typeface="ＭＳ Ｐ明朝" panose="02020600040205080304" pitchFamily="18" charset="-128"/>
              </a:rPr>
              <a:t>テクノロジー官民連携プラットフォーム（内閣府）」等の取組みを通じて、</a:t>
            </a:r>
            <a:endParaRPr kumimoji="1" lang="en-US" altLang="ja-JP" sz="1400"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dirty="0" smtClean="0">
                <a:latin typeface="ＭＳ Ｐ明朝" panose="02020600040205080304" pitchFamily="18" charset="-128"/>
                <a:ea typeface="ＭＳ Ｐ明朝" panose="02020600040205080304" pitchFamily="18" charset="-128"/>
              </a:rPr>
              <a:t>民間等が持つ先進技術とのマッチング等を行うことにより、</a:t>
            </a:r>
            <a:r>
              <a:rPr kumimoji="1" lang="ja-JP" altLang="en-US" sz="1400" b="1" u="sng" dirty="0" smtClean="0">
                <a:latin typeface="ＭＳ Ｐ明朝" panose="02020600040205080304" pitchFamily="18" charset="-128"/>
                <a:ea typeface="ＭＳ Ｐ明朝" panose="02020600040205080304" pitchFamily="18" charset="-128"/>
              </a:rPr>
              <a:t>災害対応における先進</a:t>
            </a:r>
            <a:endParaRPr kumimoji="1" lang="en-US" altLang="ja-JP" sz="1400" b="1" u="sng" dirty="0" smtClean="0">
              <a:latin typeface="ＭＳ Ｐ明朝" panose="02020600040205080304" pitchFamily="18" charset="-128"/>
              <a:ea typeface="ＭＳ Ｐ明朝" panose="02020600040205080304" pitchFamily="18" charset="-128"/>
            </a:endParaRPr>
          </a:p>
          <a:p>
            <a:r>
              <a:rPr lang="ja-JP" altLang="en-US" sz="1400" dirty="0">
                <a:latin typeface="ＭＳ Ｐ明朝" panose="02020600040205080304" pitchFamily="18" charset="-128"/>
                <a:ea typeface="ＭＳ Ｐ明朝" panose="02020600040205080304" pitchFamily="18" charset="-128"/>
              </a:rPr>
              <a:t>　</a:t>
            </a:r>
            <a:r>
              <a:rPr kumimoji="1" lang="ja-JP" altLang="en-US" sz="1400" b="1" u="sng" dirty="0" smtClean="0">
                <a:latin typeface="ＭＳ Ｐ明朝" panose="02020600040205080304" pitchFamily="18" charset="-128"/>
                <a:ea typeface="ＭＳ Ｐ明朝" panose="02020600040205080304" pitchFamily="18" charset="-128"/>
              </a:rPr>
              <a:t>技術の導入を促進</a:t>
            </a:r>
            <a:r>
              <a:rPr kumimoji="1" lang="ja-JP" altLang="en-US" sz="1400" dirty="0" smtClean="0">
                <a:latin typeface="ＭＳ Ｐ明朝" panose="02020600040205080304" pitchFamily="18" charset="-128"/>
                <a:ea typeface="ＭＳ Ｐ明朝" panose="02020600040205080304" pitchFamily="18" charset="-128"/>
              </a:rPr>
              <a:t>する。</a:t>
            </a:r>
            <a:endParaRPr kumimoji="1" lang="ja-JP" altLang="en-US" sz="1400" dirty="0">
              <a:latin typeface="ＭＳ Ｐ明朝" panose="02020600040205080304" pitchFamily="18" charset="-128"/>
              <a:ea typeface="ＭＳ Ｐ明朝" panose="02020600040205080304" pitchFamily="18" charset="-128"/>
            </a:endParaRPr>
          </a:p>
        </p:txBody>
      </p:sp>
      <p:pic>
        <p:nvPicPr>
          <p:cNvPr id="38" name="図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712367" y="3556578"/>
            <a:ext cx="1118798" cy="1118798"/>
          </a:xfrm>
          <a:prstGeom prst="rect">
            <a:avLst/>
          </a:prstGeom>
        </p:spPr>
      </p:pic>
      <p:pic>
        <p:nvPicPr>
          <p:cNvPr id="39" name="図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665000" y="2113784"/>
            <a:ext cx="1190087" cy="961986"/>
          </a:xfrm>
          <a:prstGeom prst="rect">
            <a:avLst/>
          </a:prstGeom>
        </p:spPr>
      </p:pic>
      <p:sp>
        <p:nvSpPr>
          <p:cNvPr id="2" name="テキスト ボックス 1"/>
          <p:cNvSpPr txBox="1"/>
          <p:nvPr/>
        </p:nvSpPr>
        <p:spPr>
          <a:xfrm>
            <a:off x="8825900" y="4842255"/>
            <a:ext cx="5347940" cy="738664"/>
          </a:xfrm>
          <a:prstGeom prst="rect">
            <a:avLst/>
          </a:prstGeom>
          <a:solidFill>
            <a:schemeClr val="bg1"/>
          </a:solidFill>
          <a:ln>
            <a:solidFill>
              <a:schemeClr val="tx1"/>
            </a:solidFill>
            <a:prstDash val="dash"/>
          </a:ln>
        </p:spPr>
        <p:txBody>
          <a:bodyPr wrap="square" rtlCol="0">
            <a:spAutoFit/>
          </a:bodyPr>
          <a:lstStyle/>
          <a:p>
            <a:pPr algn="ctr">
              <a:lnSpc>
                <a:spcPct val="150000"/>
              </a:lnSpc>
            </a:pPr>
            <a:r>
              <a:rPr kumimoji="1" lang="ja-JP" altLang="en-US" sz="1200" b="1" u="sng" dirty="0" smtClean="0"/>
              <a:t>　主要駅における帰宅困難者数　　</a:t>
            </a:r>
            <a:endParaRPr kumimoji="1" lang="en-US" altLang="ja-JP" sz="1200" b="1" u="sng" dirty="0" smtClean="0"/>
          </a:p>
          <a:p>
            <a:r>
              <a:rPr kumimoji="1" lang="ja-JP" altLang="en-US" sz="1100" dirty="0" smtClean="0"/>
              <a:t>　　　　　大阪駅・梅田駅周辺　</a:t>
            </a:r>
            <a:r>
              <a:rPr kumimoji="1" lang="ja-JP" altLang="en-US" sz="1200" b="1" u="sng" dirty="0" smtClean="0"/>
              <a:t>約１８万人</a:t>
            </a:r>
            <a:r>
              <a:rPr kumimoji="1" lang="ja-JP" altLang="en-US" sz="1100" dirty="0" smtClean="0"/>
              <a:t>　　　　　</a:t>
            </a:r>
            <a:r>
              <a:rPr lang="ja-JP" altLang="en-US" sz="1100" dirty="0" smtClean="0"/>
              <a:t>難波駅周辺　</a:t>
            </a:r>
            <a:r>
              <a:rPr lang="ja-JP" altLang="en-US" sz="1200" b="1" u="sng" dirty="0" smtClean="0"/>
              <a:t>約９万人</a:t>
            </a:r>
            <a:endParaRPr lang="en-US" altLang="ja-JP" sz="1200" b="1" u="sng" dirty="0" smtClean="0"/>
          </a:p>
          <a:p>
            <a:r>
              <a:rPr kumimoji="1" lang="ja-JP" altLang="en-US" sz="1100" dirty="0" smtClean="0"/>
              <a:t>　　　　　天王寺駅・阿倍野橋駅周辺　</a:t>
            </a:r>
            <a:r>
              <a:rPr kumimoji="1" lang="ja-JP" altLang="en-US" sz="1200" b="1" u="sng" dirty="0" smtClean="0"/>
              <a:t>約５万人</a:t>
            </a:r>
            <a:r>
              <a:rPr kumimoji="1" lang="ja-JP" altLang="en-US" sz="1100" dirty="0" smtClean="0"/>
              <a:t>　　</a:t>
            </a:r>
            <a:r>
              <a:rPr lang="ja-JP" altLang="en-US" sz="1100" dirty="0" smtClean="0"/>
              <a:t>京橋駅・</a:t>
            </a:r>
            <a:r>
              <a:rPr lang="en-US" altLang="ja-JP" sz="1100" dirty="0" smtClean="0"/>
              <a:t>OBP</a:t>
            </a:r>
            <a:r>
              <a:rPr lang="ja-JP" altLang="en-US" sz="1100" dirty="0" smtClean="0"/>
              <a:t>周辺　</a:t>
            </a:r>
            <a:r>
              <a:rPr lang="ja-JP" altLang="en-US" sz="1200" b="1" u="sng" dirty="0" smtClean="0"/>
              <a:t>約５万人</a:t>
            </a:r>
            <a:endParaRPr kumimoji="1" lang="ja-JP" altLang="en-US" sz="1200" b="1" u="sng" dirty="0"/>
          </a:p>
        </p:txBody>
      </p:sp>
      <p:pic>
        <p:nvPicPr>
          <p:cNvPr id="4" name="図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53150" y="9735584"/>
            <a:ext cx="1241406" cy="827088"/>
          </a:xfrm>
          <a:prstGeom prst="rect">
            <a:avLst/>
          </a:prstGeom>
          <a:ln w="3175">
            <a:solidFill>
              <a:schemeClr val="tx1"/>
            </a:solidFill>
          </a:ln>
        </p:spPr>
      </p:pic>
      <p:sp>
        <p:nvSpPr>
          <p:cNvPr id="5" name="テキスト ボックス 4"/>
          <p:cNvSpPr txBox="1"/>
          <p:nvPr/>
        </p:nvSpPr>
        <p:spPr>
          <a:xfrm>
            <a:off x="13521304" y="129044"/>
            <a:ext cx="1464096" cy="400110"/>
          </a:xfrm>
          <a:prstGeom prst="rect">
            <a:avLst/>
          </a:prstGeom>
          <a:solidFill>
            <a:schemeClr val="bg1"/>
          </a:solidFill>
          <a:ln>
            <a:solidFill>
              <a:schemeClr val="tx1"/>
            </a:solidFill>
          </a:ln>
        </p:spPr>
        <p:txBody>
          <a:bodyPr wrap="square" rtlCol="0">
            <a:spAutoFit/>
          </a:bodyPr>
          <a:lstStyle/>
          <a:p>
            <a:pPr algn="ctr"/>
            <a:r>
              <a:rPr kumimoji="1" lang="ja-JP" altLang="en-US" sz="2000" dirty="0" smtClean="0">
                <a:latin typeface="+mn-ea"/>
              </a:rPr>
              <a:t>資料２－２</a:t>
            </a:r>
            <a:endParaRPr kumimoji="1" lang="ja-JP" altLang="en-US" sz="2000" dirty="0">
              <a:latin typeface="+mn-ea"/>
            </a:endParaRPr>
          </a:p>
        </p:txBody>
      </p:sp>
      <p:sp>
        <p:nvSpPr>
          <p:cNvPr id="50" name="正方形/長方形 49"/>
          <p:cNvSpPr/>
          <p:nvPr/>
        </p:nvSpPr>
        <p:spPr>
          <a:xfrm>
            <a:off x="54582" y="951675"/>
            <a:ext cx="2344766" cy="533108"/>
          </a:xfrm>
          <a:prstGeom prst="rect">
            <a:avLst/>
          </a:prstGeom>
          <a:no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3575241" y="9090637"/>
            <a:ext cx="1625165" cy="184666"/>
          </a:xfrm>
          <a:prstGeom prst="rect">
            <a:avLst/>
          </a:prstGeom>
        </p:spPr>
        <p:txBody>
          <a:bodyPr wrap="square">
            <a:spAutoFit/>
          </a:bodyPr>
          <a:lstStyle/>
          <a:p>
            <a:r>
              <a:rPr lang="ja-JP" altLang="en-US" sz="600" dirty="0" smtClean="0"/>
              <a:t>著作者</a:t>
            </a:r>
            <a:r>
              <a:rPr lang="ja-JP" altLang="en-US" sz="600" dirty="0"/>
              <a:t>：</a:t>
            </a:r>
            <a:r>
              <a:rPr lang="ja-JP" altLang="en-US" sz="600" dirty="0" smtClean="0"/>
              <a:t>xb100／</a:t>
            </a:r>
            <a:r>
              <a:rPr lang="ja-JP" altLang="en-US" sz="600" dirty="0"/>
              <a:t>出典：Freepik</a:t>
            </a:r>
          </a:p>
        </p:txBody>
      </p:sp>
      <p:pic>
        <p:nvPicPr>
          <p:cNvPr id="14" name="図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41914" y="8111476"/>
            <a:ext cx="1513173" cy="1008782"/>
          </a:xfrm>
          <a:prstGeom prst="rect">
            <a:avLst/>
          </a:prstGeom>
          <a:ln w="3175">
            <a:solidFill>
              <a:schemeClr val="tx1"/>
            </a:solidFill>
          </a:ln>
        </p:spPr>
      </p:pic>
    </p:spTree>
    <p:extLst>
      <p:ext uri="{BB962C8B-B14F-4D97-AF65-F5344CB8AC3E}">
        <p14:creationId xmlns:p14="http://schemas.microsoft.com/office/powerpoint/2010/main" val="3067582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15042</TotalTime>
  <Words>1166</Words>
  <Application>Microsoft Office PowerPoint</Application>
  <PresentationFormat>ユーザー設定</PresentationFormat>
  <Paragraphs>83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ＭＳ Ｐ明朝</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山田　貴寛</cp:lastModifiedBy>
  <cp:revision>1307</cp:revision>
  <cp:lastPrinted>2022-11-15T08:45:12Z</cp:lastPrinted>
  <dcterms:created xsi:type="dcterms:W3CDTF">2016-03-16T16:39:07Z</dcterms:created>
  <dcterms:modified xsi:type="dcterms:W3CDTF">2022-12-21T09:32:26Z</dcterms:modified>
</cp:coreProperties>
</file>