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1219" r:id="rId5"/>
    <p:sldId id="1242" r:id="rId6"/>
    <p:sldId id="1229" r:id="rId7"/>
    <p:sldId id="1237" r:id="rId8"/>
    <p:sldId id="1218" r:id="rId9"/>
    <p:sldId id="1234" r:id="rId10"/>
    <p:sldId id="1235" r:id="rId11"/>
    <p:sldId id="1243" r:id="rId12"/>
    <p:sldId id="1238" r:id="rId13"/>
    <p:sldId id="1231" r:id="rId14"/>
    <p:sldId id="1240" r:id="rId15"/>
    <p:sldId id="1241" r:id="rId16"/>
    <p:sldId id="262" r:id="rId1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1"/>
    <a:srgbClr val="FFD5D5"/>
    <a:srgbClr val="99CC00"/>
    <a:srgbClr val="38A800"/>
    <a:srgbClr val="99FF66"/>
    <a:srgbClr val="357FC2"/>
    <a:srgbClr val="1F4E79"/>
    <a:srgbClr val="CC0000"/>
    <a:srgbClr val="ED7D3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5896" autoAdjust="0"/>
  </p:normalViewPr>
  <p:slideViewPr>
    <p:cSldViewPr snapToGrid="0">
      <p:cViewPr varScale="1">
        <p:scale>
          <a:sx n="104" d="100"/>
          <a:sy n="104" d="100"/>
        </p:scale>
        <p:origin x="76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861"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webx.lan.pref.osaka.jp/02/rideshare/Documents/&#9670;&#21046;&#24230;&#25552;&#26696;/&#9670;&#38656;&#35201;&#25512;&#35336;&#38306;&#20418;/03_&#39015;&#21839;&#12408;&#12398;&#35500;&#26126;/&#65288;&#12496;&#12483;&#12463;&#12487;&#12540;&#12479;&#65289;240228&#26178;&#28857;_&#38656;&#32102;&#20998;&#26512;&#65288;&#12414;&#12392;&#12417;&#65289;IR&#20998;&#26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oyamata\Desktop\&#65288;&#12496;&#12483;&#12463;&#12487;&#12540;&#12479;&#65289;240305&#26178;&#28857;_&#38656;&#32102;&#20998;&#26512;&#65288;&#12414;&#12392;&#12417;&#65289;IR&#20998;&#2651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7"/>
            <c:spPr>
              <a:solidFill>
                <a:schemeClr val="accent1"/>
              </a:solidFill>
              <a:ln w="9525">
                <a:solidFill>
                  <a:schemeClr val="accent1"/>
                </a:solidFill>
              </a:ln>
              <a:effectLst/>
            </c:spPr>
          </c:marker>
          <c:val>
            <c:numRef>
              <c:f>需給合算②!$O$104:$W$104</c:f>
              <c:numCache>
                <c:formatCode>#,##0</c:formatCode>
                <c:ptCount val="9"/>
                <c:pt idx="0">
                  <c:v>0</c:v>
                </c:pt>
                <c:pt idx="1">
                  <c:v>350.64453488868315</c:v>
                </c:pt>
                <c:pt idx="2">
                  <c:v>2298.3631625741878</c:v>
                </c:pt>
                <c:pt idx="3">
                  <c:v>704.96637856462928</c:v>
                </c:pt>
                <c:pt idx="4">
                  <c:v>1059.2882257032977</c:v>
                </c:pt>
                <c:pt idx="5">
                  <c:v>1413.6101397224575</c:v>
                </c:pt>
                <c:pt idx="6">
                  <c:v>1767.931986861126</c:v>
                </c:pt>
                <c:pt idx="7">
                  <c:v>2122.2538305370722</c:v>
                </c:pt>
                <c:pt idx="8">
                  <c:v>2476.5756770986209</c:v>
                </c:pt>
              </c:numCache>
            </c:numRef>
          </c:val>
          <c:smooth val="0"/>
          <c:extLst>
            <c:ext xmlns:c15="http://schemas.microsoft.com/office/drawing/2012/chart" uri="{02D57815-91ED-43cb-92C2-25804820EDAC}">
              <c15:filteredSeriesTitle>
                <c15:tx>
                  <c:strRef>
                    <c:extLst>
                      <c:ext uri="{02D57815-91ED-43cb-92C2-25804820EDAC}">
                        <c15:formulaRef>
                          <c15:sqref>需給合算②!$N$104</c15:sqref>
                        </c15:formulaRef>
                      </c:ext>
                    </c:extLst>
                    <c:strCache>
                      <c:ptCount val="1"/>
                      <c:pt idx="0">
                        <c:v>需要</c:v>
                      </c:pt>
                    </c:strCache>
                  </c:strRef>
                </c15:tx>
              </c15:filteredSeriesTitle>
            </c:ext>
            <c:ext xmlns:c15="http://schemas.microsoft.com/office/drawing/2012/chart" uri="{02D57815-91ED-43cb-92C2-25804820EDAC}">
              <c15:filteredCategoryTitle>
                <c15:cat>
                  <c:strRef>
                    <c:extLst>
                      <c:ext uri="{02D57815-91ED-43cb-92C2-25804820EDAC}">
                        <c15:formulaRef>
                          <c15:sqref>需給合算②!$O$103:$W$103</c15:sqref>
                        </c15:formulaRef>
                      </c:ext>
                    </c:extLst>
                    <c:strCache>
                      <c:ptCount val="9"/>
                      <c:pt idx="0">
                        <c:v>R6.1末</c:v>
                      </c:pt>
                      <c:pt idx="1">
                        <c:v>R7.3末</c:v>
                      </c:pt>
                      <c:pt idx="2">
                        <c:v>R7.10末</c:v>
                      </c:pt>
                      <c:pt idx="3">
                        <c:v>R8.3末</c:v>
                      </c:pt>
                      <c:pt idx="4">
                        <c:v>R9.3末</c:v>
                      </c:pt>
                      <c:pt idx="5">
                        <c:v>R10.3末</c:v>
                      </c:pt>
                      <c:pt idx="6">
                        <c:v>R11.3末</c:v>
                      </c:pt>
                      <c:pt idx="7">
                        <c:v>R12.3末</c:v>
                      </c:pt>
                      <c:pt idx="8">
                        <c:v>R12.12末</c:v>
                      </c:pt>
                    </c:strCache>
                  </c:strRef>
                </c15:cat>
              </c15:filteredCategoryTitle>
            </c:ext>
            <c:ext xmlns:c16="http://schemas.microsoft.com/office/drawing/2014/chart" uri="{C3380CC4-5D6E-409C-BE32-E72D297353CC}">
              <c16:uniqueId val="{00000000-543B-447A-838F-DBE920EE6754}"/>
            </c:ext>
          </c:extLst>
        </c:ser>
        <c:ser>
          <c:idx val="1"/>
          <c:order val="1"/>
          <c:spPr>
            <a:ln w="28575" cap="rnd">
              <a:solidFill>
                <a:schemeClr val="accent2"/>
              </a:solidFill>
              <a:round/>
            </a:ln>
            <a:effectLst/>
          </c:spPr>
          <c:marker>
            <c:symbol val="square"/>
            <c:size val="7"/>
            <c:spPr>
              <a:solidFill>
                <a:schemeClr val="accent2"/>
              </a:solidFill>
              <a:ln w="9525">
                <a:solidFill>
                  <a:schemeClr val="accent2"/>
                </a:solidFill>
              </a:ln>
              <a:effectLst/>
            </c:spPr>
          </c:marker>
          <c:val>
            <c:numRef>
              <c:f>需給合算②!$O$105:$W$105</c:f>
              <c:numCache>
                <c:formatCode>#,##0</c:formatCode>
                <c:ptCount val="9"/>
                <c:pt idx="0">
                  <c:v>0</c:v>
                </c:pt>
                <c:pt idx="1">
                  <c:v>100.4399010690984</c:v>
                </c:pt>
                <c:pt idx="2">
                  <c:v>100.4399010690984</c:v>
                </c:pt>
                <c:pt idx="3">
                  <c:v>100.4399010690984</c:v>
                </c:pt>
                <c:pt idx="4">
                  <c:v>100.4399010690984</c:v>
                </c:pt>
                <c:pt idx="5">
                  <c:v>100.4399010690984</c:v>
                </c:pt>
                <c:pt idx="6">
                  <c:v>100.4399010690984</c:v>
                </c:pt>
                <c:pt idx="7">
                  <c:v>100.4399010690984</c:v>
                </c:pt>
                <c:pt idx="8">
                  <c:v>100.4399010690984</c:v>
                </c:pt>
              </c:numCache>
            </c:numRef>
          </c:val>
          <c:smooth val="0"/>
          <c:extLst>
            <c:ext xmlns:c15="http://schemas.microsoft.com/office/drawing/2012/chart" uri="{02D57815-91ED-43cb-92C2-25804820EDAC}">
              <c15:filteredSeriesTitle>
                <c15:tx>
                  <c:strRef>
                    <c:extLst>
                      <c:ext uri="{02D57815-91ED-43cb-92C2-25804820EDAC}">
                        <c15:formulaRef>
                          <c15:sqref>需給合算②!$N$105</c15:sqref>
                        </c15:formulaRef>
                      </c:ext>
                    </c:extLst>
                    <c:strCache>
                      <c:ptCount val="1"/>
                      <c:pt idx="0">
                        <c:v>供給①</c:v>
                      </c:pt>
                    </c:strCache>
                  </c:strRef>
                </c15:tx>
              </c15:filteredSeriesTitle>
            </c:ext>
            <c:ext xmlns:c15="http://schemas.microsoft.com/office/drawing/2012/chart" uri="{02D57815-91ED-43cb-92C2-25804820EDAC}">
              <c15:filteredCategoryTitle>
                <c15:cat>
                  <c:strRef>
                    <c:extLst>
                      <c:ext uri="{02D57815-91ED-43cb-92C2-25804820EDAC}">
                        <c15:formulaRef>
                          <c15:sqref>需給合算②!$O$103:$W$103</c15:sqref>
                        </c15:formulaRef>
                      </c:ext>
                    </c:extLst>
                    <c:strCache>
                      <c:ptCount val="9"/>
                      <c:pt idx="0">
                        <c:v>R6.1末</c:v>
                      </c:pt>
                      <c:pt idx="1">
                        <c:v>R7.3末</c:v>
                      </c:pt>
                      <c:pt idx="2">
                        <c:v>R7.10末</c:v>
                      </c:pt>
                      <c:pt idx="3">
                        <c:v>R8.3末</c:v>
                      </c:pt>
                      <c:pt idx="4">
                        <c:v>R9.3末</c:v>
                      </c:pt>
                      <c:pt idx="5">
                        <c:v>R10.3末</c:v>
                      </c:pt>
                      <c:pt idx="6">
                        <c:v>R11.3末</c:v>
                      </c:pt>
                      <c:pt idx="7">
                        <c:v>R12.3末</c:v>
                      </c:pt>
                      <c:pt idx="8">
                        <c:v>R12.12末</c:v>
                      </c:pt>
                    </c:strCache>
                  </c:strRef>
                </c15:cat>
              </c15:filteredCategoryTitle>
            </c:ext>
            <c:ext xmlns:c16="http://schemas.microsoft.com/office/drawing/2014/chart" uri="{C3380CC4-5D6E-409C-BE32-E72D297353CC}">
              <c16:uniqueId val="{00000001-543B-447A-838F-DBE920EE6754}"/>
            </c:ext>
          </c:extLst>
        </c:ser>
        <c:ser>
          <c:idx val="2"/>
          <c:order val="2"/>
          <c:spPr>
            <a:ln w="28575" cap="rnd">
              <a:solidFill>
                <a:srgbClr val="FF6699"/>
              </a:solidFill>
              <a:round/>
            </a:ln>
            <a:effectLst/>
          </c:spPr>
          <c:marker>
            <c:symbol val="triangle"/>
            <c:size val="7"/>
            <c:spPr>
              <a:solidFill>
                <a:srgbClr val="FF6699"/>
              </a:solidFill>
              <a:ln w="9525">
                <a:solidFill>
                  <a:srgbClr val="FF6699"/>
                </a:solidFill>
              </a:ln>
              <a:effectLst/>
            </c:spPr>
          </c:marker>
          <c:val>
            <c:numRef>
              <c:f>需給合算②!$O$106:$W$106</c:f>
              <c:numCache>
                <c:formatCode>#,##0</c:formatCode>
                <c:ptCount val="9"/>
                <c:pt idx="0">
                  <c:v>0</c:v>
                </c:pt>
                <c:pt idx="1">
                  <c:v>-246.26740217990994</c:v>
                </c:pt>
                <c:pt idx="2">
                  <c:v>-129.71026441300222</c:v>
                </c:pt>
                <c:pt idx="3">
                  <c:v>-450.71689360074896</c:v>
                </c:pt>
                <c:pt idx="4">
                  <c:v>-650.97997447769342</c:v>
                </c:pt>
                <c:pt idx="5">
                  <c:v>-847.42465321073996</c:v>
                </c:pt>
                <c:pt idx="6">
                  <c:v>-1040.3770328334992</c:v>
                </c:pt>
                <c:pt idx="7">
                  <c:v>-1033.7243750517814</c:v>
                </c:pt>
                <c:pt idx="8">
                  <c:v>-1077.7245626151123</c:v>
                </c:pt>
              </c:numCache>
            </c:numRef>
          </c:val>
          <c:smooth val="0"/>
          <c:extLst>
            <c:ext xmlns:c15="http://schemas.microsoft.com/office/drawing/2012/chart" uri="{02D57815-91ED-43cb-92C2-25804820EDAC}">
              <c15:filteredSeriesTitle>
                <c15:tx>
                  <c:strRef>
                    <c:extLst>
                      <c:ext uri="{02D57815-91ED-43cb-92C2-25804820EDAC}">
                        <c15:formulaRef>
                          <c15:sqref>需給合算②!$N$106</c15:sqref>
                        </c15:formulaRef>
                      </c:ext>
                    </c:extLst>
                    <c:strCache>
                      <c:ptCount val="1"/>
                      <c:pt idx="0">
                        <c:v>供給②</c:v>
                      </c:pt>
                    </c:strCache>
                  </c:strRef>
                </c15:tx>
              </c15:filteredSeriesTitle>
            </c:ext>
            <c:ext xmlns:c15="http://schemas.microsoft.com/office/drawing/2012/chart" uri="{02D57815-91ED-43cb-92C2-25804820EDAC}">
              <c15:filteredCategoryTitle>
                <c15:cat>
                  <c:strRef>
                    <c:extLst>
                      <c:ext uri="{02D57815-91ED-43cb-92C2-25804820EDAC}">
                        <c15:formulaRef>
                          <c15:sqref>需給合算②!$O$103:$W$103</c15:sqref>
                        </c15:formulaRef>
                      </c:ext>
                    </c:extLst>
                    <c:strCache>
                      <c:ptCount val="9"/>
                      <c:pt idx="0">
                        <c:v>R6.1末</c:v>
                      </c:pt>
                      <c:pt idx="1">
                        <c:v>R7.3末</c:v>
                      </c:pt>
                      <c:pt idx="2">
                        <c:v>R7.10末</c:v>
                      </c:pt>
                      <c:pt idx="3">
                        <c:v>R8.3末</c:v>
                      </c:pt>
                      <c:pt idx="4">
                        <c:v>R9.3末</c:v>
                      </c:pt>
                      <c:pt idx="5">
                        <c:v>R10.3末</c:v>
                      </c:pt>
                      <c:pt idx="6">
                        <c:v>R11.3末</c:v>
                      </c:pt>
                      <c:pt idx="7">
                        <c:v>R12.3末</c:v>
                      </c:pt>
                      <c:pt idx="8">
                        <c:v>R12.12末</c:v>
                      </c:pt>
                    </c:strCache>
                  </c:strRef>
                </c15:cat>
              </c15:filteredCategoryTitle>
            </c:ext>
            <c:ext xmlns:c16="http://schemas.microsoft.com/office/drawing/2014/chart" uri="{C3380CC4-5D6E-409C-BE32-E72D297353CC}">
              <c16:uniqueId val="{00000002-543B-447A-838F-DBE920EE6754}"/>
            </c:ext>
          </c:extLst>
        </c:ser>
        <c:dLbls>
          <c:showLegendKey val="0"/>
          <c:showVal val="0"/>
          <c:showCatName val="0"/>
          <c:showSerName val="0"/>
          <c:showPercent val="0"/>
          <c:showBubbleSize val="0"/>
        </c:dLbls>
        <c:marker val="1"/>
        <c:smooth val="0"/>
        <c:axId val="1477573984"/>
        <c:axId val="1477572320"/>
      </c:lineChart>
      <c:catAx>
        <c:axId val="1477573984"/>
        <c:scaling>
          <c:orientation val="minMax"/>
        </c:scaling>
        <c:delete val="1"/>
        <c:axPos val="b"/>
        <c:numFmt formatCode="General" sourceLinked="1"/>
        <c:majorTickMark val="none"/>
        <c:minorTickMark val="none"/>
        <c:tickLblPos val="nextTo"/>
        <c:crossAx val="1477572320"/>
        <c:crosses val="autoZero"/>
        <c:auto val="1"/>
        <c:lblAlgn val="ctr"/>
        <c:lblOffset val="100"/>
        <c:noMultiLvlLbl val="0"/>
      </c:catAx>
      <c:valAx>
        <c:axId val="1477572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477573984"/>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7"/>
            <c:spPr>
              <a:solidFill>
                <a:schemeClr val="accent1"/>
              </a:solidFill>
              <a:ln w="9525">
                <a:solidFill>
                  <a:schemeClr val="accent1"/>
                </a:solidFill>
              </a:ln>
              <a:effectLst/>
            </c:spPr>
          </c:marker>
          <c:val>
            <c:numRef>
              <c:f>需給合算②!$AA$104:$AI$104</c:f>
              <c:numCache>
                <c:formatCode>#,##0</c:formatCode>
                <c:ptCount val="9"/>
                <c:pt idx="0">
                  <c:v>0</c:v>
                </c:pt>
                <c:pt idx="1">
                  <c:v>604.55954291152273</c:v>
                </c:pt>
                <c:pt idx="2">
                  <c:v>3962.6951078865309</c:v>
                </c:pt>
                <c:pt idx="3">
                  <c:v>1215.4592733872919</c:v>
                </c:pt>
                <c:pt idx="4">
                  <c:v>1826.359009833272</c:v>
                </c:pt>
                <c:pt idx="5">
                  <c:v>2437.2588615904442</c:v>
                </c:pt>
                <c:pt idx="6">
                  <c:v>3048.1585980364243</c:v>
                </c:pt>
                <c:pt idx="7">
                  <c:v>3659.0583285121938</c:v>
                </c:pt>
                <c:pt idx="8">
                  <c:v>4269.9580639631395</c:v>
                </c:pt>
              </c:numCache>
            </c:numRef>
          </c:val>
          <c:smooth val="0"/>
          <c:extLst>
            <c:ext xmlns:c15="http://schemas.microsoft.com/office/drawing/2012/chart" uri="{02D57815-91ED-43cb-92C2-25804820EDAC}">
              <c15:filteredSeriesTitle>
                <c15:tx>
                  <c:strRef>
                    <c:extLst>
                      <c:ext uri="{02D57815-91ED-43cb-92C2-25804820EDAC}">
                        <c15:formulaRef>
                          <c15:sqref>需給合算②!$Z$104</c15:sqref>
                        </c15:formulaRef>
                      </c:ext>
                    </c:extLst>
                    <c:strCache>
                      <c:ptCount val="1"/>
                      <c:pt idx="0">
                        <c:v>需要</c:v>
                      </c:pt>
                    </c:strCache>
                  </c:strRef>
                </c15:tx>
              </c15:filteredSeriesTitle>
            </c:ext>
            <c:ext xmlns:c15="http://schemas.microsoft.com/office/drawing/2012/chart" uri="{02D57815-91ED-43cb-92C2-25804820EDAC}">
              <c15:filteredCategoryTitle>
                <c15:cat>
                  <c:strRef>
                    <c:extLst>
                      <c:ext uri="{02D57815-91ED-43cb-92C2-25804820EDAC}">
                        <c15:formulaRef>
                          <c15:sqref>需給合算②!$AA$103:$AI$103</c15:sqref>
                        </c15:formulaRef>
                      </c:ext>
                    </c:extLst>
                    <c:strCache>
                      <c:ptCount val="9"/>
                      <c:pt idx="0">
                        <c:v>R6.1末</c:v>
                      </c:pt>
                      <c:pt idx="1">
                        <c:v>R7.3末</c:v>
                      </c:pt>
                      <c:pt idx="2">
                        <c:v>R7.10末</c:v>
                      </c:pt>
                      <c:pt idx="3">
                        <c:v>R8.3末</c:v>
                      </c:pt>
                      <c:pt idx="4">
                        <c:v>R9.3末</c:v>
                      </c:pt>
                      <c:pt idx="5">
                        <c:v>R10.3末</c:v>
                      </c:pt>
                      <c:pt idx="6">
                        <c:v>R11.3末</c:v>
                      </c:pt>
                      <c:pt idx="7">
                        <c:v>R12.3末</c:v>
                      </c:pt>
                      <c:pt idx="8">
                        <c:v>R12.12末</c:v>
                      </c:pt>
                    </c:strCache>
                  </c:strRef>
                </c15:cat>
              </c15:filteredCategoryTitle>
            </c:ext>
            <c:ext xmlns:c16="http://schemas.microsoft.com/office/drawing/2014/chart" uri="{C3380CC4-5D6E-409C-BE32-E72D297353CC}">
              <c16:uniqueId val="{00000000-0F11-4D05-9AF2-0A6015797BDA}"/>
            </c:ext>
          </c:extLst>
        </c:ser>
        <c:ser>
          <c:idx val="1"/>
          <c:order val="1"/>
          <c:spPr>
            <a:ln w="28575" cap="rnd">
              <a:solidFill>
                <a:schemeClr val="accent2"/>
              </a:solidFill>
              <a:round/>
            </a:ln>
            <a:effectLst/>
          </c:spPr>
          <c:marker>
            <c:symbol val="square"/>
            <c:size val="7"/>
            <c:spPr>
              <a:solidFill>
                <a:schemeClr val="accent2"/>
              </a:solidFill>
              <a:ln w="9525">
                <a:solidFill>
                  <a:schemeClr val="accent2"/>
                </a:solidFill>
              </a:ln>
              <a:effectLst/>
            </c:spPr>
          </c:marker>
          <c:val>
            <c:numRef>
              <c:f>需給合算②!$AA$105:$AI$105</c:f>
              <c:numCache>
                <c:formatCode>#,##0</c:formatCode>
                <c:ptCount val="9"/>
                <c:pt idx="0">
                  <c:v>0</c:v>
                </c:pt>
                <c:pt idx="1">
                  <c:v>173.17224322258346</c:v>
                </c:pt>
                <c:pt idx="2">
                  <c:v>173.17224322258346</c:v>
                </c:pt>
                <c:pt idx="3">
                  <c:v>173.17224322258346</c:v>
                </c:pt>
                <c:pt idx="4">
                  <c:v>173.17224322258346</c:v>
                </c:pt>
                <c:pt idx="5">
                  <c:v>173.17224322258346</c:v>
                </c:pt>
                <c:pt idx="6">
                  <c:v>173.17224322258346</c:v>
                </c:pt>
                <c:pt idx="7">
                  <c:v>173.17224322258346</c:v>
                </c:pt>
                <c:pt idx="8">
                  <c:v>173.17224322258346</c:v>
                </c:pt>
              </c:numCache>
            </c:numRef>
          </c:val>
          <c:smooth val="0"/>
          <c:extLst>
            <c:ext xmlns:c15="http://schemas.microsoft.com/office/drawing/2012/chart" uri="{02D57815-91ED-43cb-92C2-25804820EDAC}">
              <c15:filteredSeriesTitle>
                <c15:tx>
                  <c:strRef>
                    <c:extLst>
                      <c:ext uri="{02D57815-91ED-43cb-92C2-25804820EDAC}">
                        <c15:formulaRef>
                          <c15:sqref>需給合算②!$Z$105</c15:sqref>
                        </c15:formulaRef>
                      </c:ext>
                    </c:extLst>
                    <c:strCache>
                      <c:ptCount val="1"/>
                      <c:pt idx="0">
                        <c:v>供給①</c:v>
                      </c:pt>
                    </c:strCache>
                  </c:strRef>
                </c15:tx>
              </c15:filteredSeriesTitle>
            </c:ext>
            <c:ext xmlns:c15="http://schemas.microsoft.com/office/drawing/2012/chart" uri="{02D57815-91ED-43cb-92C2-25804820EDAC}">
              <c15:filteredCategoryTitle>
                <c15:cat>
                  <c:strRef>
                    <c:extLst>
                      <c:ext uri="{02D57815-91ED-43cb-92C2-25804820EDAC}">
                        <c15:formulaRef>
                          <c15:sqref>需給合算②!$AA$103:$AI$103</c15:sqref>
                        </c15:formulaRef>
                      </c:ext>
                    </c:extLst>
                    <c:strCache>
                      <c:ptCount val="9"/>
                      <c:pt idx="0">
                        <c:v>R6.1末</c:v>
                      </c:pt>
                      <c:pt idx="1">
                        <c:v>R7.3末</c:v>
                      </c:pt>
                      <c:pt idx="2">
                        <c:v>R7.10末</c:v>
                      </c:pt>
                      <c:pt idx="3">
                        <c:v>R8.3末</c:v>
                      </c:pt>
                      <c:pt idx="4">
                        <c:v>R9.3末</c:v>
                      </c:pt>
                      <c:pt idx="5">
                        <c:v>R10.3末</c:v>
                      </c:pt>
                      <c:pt idx="6">
                        <c:v>R11.3末</c:v>
                      </c:pt>
                      <c:pt idx="7">
                        <c:v>R12.3末</c:v>
                      </c:pt>
                      <c:pt idx="8">
                        <c:v>R12.12末</c:v>
                      </c:pt>
                    </c:strCache>
                  </c:strRef>
                </c15:cat>
              </c15:filteredCategoryTitle>
            </c:ext>
            <c:ext xmlns:c16="http://schemas.microsoft.com/office/drawing/2014/chart" uri="{C3380CC4-5D6E-409C-BE32-E72D297353CC}">
              <c16:uniqueId val="{00000001-0F11-4D05-9AF2-0A6015797BDA}"/>
            </c:ext>
          </c:extLst>
        </c:ser>
        <c:ser>
          <c:idx val="2"/>
          <c:order val="2"/>
          <c:spPr>
            <a:ln w="28575" cap="rnd">
              <a:solidFill>
                <a:srgbClr val="FF6699"/>
              </a:solidFill>
              <a:round/>
            </a:ln>
            <a:effectLst/>
          </c:spPr>
          <c:marker>
            <c:symbol val="triangle"/>
            <c:size val="7"/>
            <c:spPr>
              <a:solidFill>
                <a:srgbClr val="FF6699"/>
              </a:solidFill>
              <a:ln w="9525">
                <a:solidFill>
                  <a:srgbClr val="FF6699"/>
                </a:solidFill>
              </a:ln>
              <a:effectLst/>
            </c:spPr>
          </c:marker>
          <c:val>
            <c:numRef>
              <c:f>需給合算②!$AA$106:$AI$106</c:f>
              <c:numCache>
                <c:formatCode>#,##0</c:formatCode>
                <c:ptCount val="9"/>
                <c:pt idx="0">
                  <c:v>0</c:v>
                </c:pt>
                <c:pt idx="1">
                  <c:v>-424.59896927570679</c:v>
                </c:pt>
                <c:pt idx="2">
                  <c:v>-223.63838691896936</c:v>
                </c:pt>
                <c:pt idx="3">
                  <c:v>-777.09809241508447</c:v>
                </c:pt>
                <c:pt idx="4">
                  <c:v>-1122.3792663408508</c:v>
                </c:pt>
                <c:pt idx="5">
                  <c:v>-1461.0769882943794</c:v>
                </c:pt>
                <c:pt idx="6">
                  <c:v>-1793.7535048853435</c:v>
                </c:pt>
                <c:pt idx="7">
                  <c:v>-1782.2834052616922</c:v>
                </c:pt>
                <c:pt idx="8">
                  <c:v>-1858.1457976122626</c:v>
                </c:pt>
              </c:numCache>
            </c:numRef>
          </c:val>
          <c:smooth val="0"/>
          <c:extLst>
            <c:ext xmlns:c15="http://schemas.microsoft.com/office/drawing/2012/chart" uri="{02D57815-91ED-43cb-92C2-25804820EDAC}">
              <c15:filteredSeriesTitle>
                <c15:tx>
                  <c:strRef>
                    <c:extLst>
                      <c:ext uri="{02D57815-91ED-43cb-92C2-25804820EDAC}">
                        <c15:formulaRef>
                          <c15:sqref>需給合算②!$Z$106</c15:sqref>
                        </c15:formulaRef>
                      </c:ext>
                    </c:extLst>
                    <c:strCache>
                      <c:ptCount val="1"/>
                      <c:pt idx="0">
                        <c:v>供給②</c:v>
                      </c:pt>
                    </c:strCache>
                  </c:strRef>
                </c15:tx>
              </c15:filteredSeriesTitle>
            </c:ext>
            <c:ext xmlns:c15="http://schemas.microsoft.com/office/drawing/2012/chart" uri="{02D57815-91ED-43cb-92C2-25804820EDAC}">
              <c15:filteredCategoryTitle>
                <c15:cat>
                  <c:strRef>
                    <c:extLst>
                      <c:ext uri="{02D57815-91ED-43cb-92C2-25804820EDAC}">
                        <c15:formulaRef>
                          <c15:sqref>需給合算②!$AA$103:$AI$103</c15:sqref>
                        </c15:formulaRef>
                      </c:ext>
                    </c:extLst>
                    <c:strCache>
                      <c:ptCount val="9"/>
                      <c:pt idx="0">
                        <c:v>R6.1末</c:v>
                      </c:pt>
                      <c:pt idx="1">
                        <c:v>R7.3末</c:v>
                      </c:pt>
                      <c:pt idx="2">
                        <c:v>R7.10末</c:v>
                      </c:pt>
                      <c:pt idx="3">
                        <c:v>R8.3末</c:v>
                      </c:pt>
                      <c:pt idx="4">
                        <c:v>R9.3末</c:v>
                      </c:pt>
                      <c:pt idx="5">
                        <c:v>R10.3末</c:v>
                      </c:pt>
                      <c:pt idx="6">
                        <c:v>R11.3末</c:v>
                      </c:pt>
                      <c:pt idx="7">
                        <c:v>R12.3末</c:v>
                      </c:pt>
                      <c:pt idx="8">
                        <c:v>R12.12末</c:v>
                      </c:pt>
                    </c:strCache>
                  </c:strRef>
                </c15:cat>
              </c15:filteredCategoryTitle>
            </c:ext>
            <c:ext xmlns:c16="http://schemas.microsoft.com/office/drawing/2014/chart" uri="{C3380CC4-5D6E-409C-BE32-E72D297353CC}">
              <c16:uniqueId val="{00000002-0F11-4D05-9AF2-0A6015797BDA}"/>
            </c:ext>
          </c:extLst>
        </c:ser>
        <c:dLbls>
          <c:showLegendKey val="0"/>
          <c:showVal val="0"/>
          <c:showCatName val="0"/>
          <c:showSerName val="0"/>
          <c:showPercent val="0"/>
          <c:showBubbleSize val="0"/>
        </c:dLbls>
        <c:marker val="1"/>
        <c:smooth val="0"/>
        <c:axId val="1477573984"/>
        <c:axId val="1477572320"/>
      </c:lineChart>
      <c:catAx>
        <c:axId val="1477573984"/>
        <c:scaling>
          <c:orientation val="minMax"/>
        </c:scaling>
        <c:delete val="1"/>
        <c:axPos val="b"/>
        <c:numFmt formatCode="General" sourceLinked="1"/>
        <c:majorTickMark val="none"/>
        <c:minorTickMark val="none"/>
        <c:tickLblPos val="nextTo"/>
        <c:crossAx val="1477572320"/>
        <c:crosses val="autoZero"/>
        <c:auto val="1"/>
        <c:lblAlgn val="ctr"/>
        <c:lblOffset val="100"/>
        <c:noMultiLvlLbl val="0"/>
      </c:catAx>
      <c:valAx>
        <c:axId val="1477572320"/>
        <c:scaling>
          <c:orientation val="minMax"/>
          <c:max val="4500"/>
          <c:min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477573984"/>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04C0497-A66C-4F9A-ABC3-0022FF957EA2}"/>
              </a:ext>
            </a:extLst>
          </p:cNvPr>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8BA7FA7-C3F5-4940-911C-37A4EF3003AE}"/>
              </a:ext>
            </a:extLst>
          </p:cNvPr>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66A6CD25-BD10-4717-AB71-6C99A2288387}" type="datetimeFigureOut">
              <a:rPr kumimoji="1" lang="ja-JP" altLang="en-US" smtClean="0"/>
              <a:t>2024/6/27</a:t>
            </a:fld>
            <a:endParaRPr kumimoji="1" lang="ja-JP" altLang="en-US"/>
          </a:p>
        </p:txBody>
      </p:sp>
      <p:sp>
        <p:nvSpPr>
          <p:cNvPr id="4" name="フッター プレースホルダー 3">
            <a:extLst>
              <a:ext uri="{FF2B5EF4-FFF2-40B4-BE49-F238E27FC236}">
                <a16:creationId xmlns:a16="http://schemas.microsoft.com/office/drawing/2014/main" id="{745DB81E-24F5-4505-BE2D-68D264278531}"/>
              </a:ext>
            </a:extLst>
          </p:cNvPr>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5BF3B4D-E823-4BB4-8152-40CD3174AF8F}"/>
              </a:ext>
            </a:extLst>
          </p:cNvPr>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0658E464-0BF3-44C6-B621-44C9E484D51D}" type="slidenum">
              <a:rPr kumimoji="1" lang="ja-JP" altLang="en-US" smtClean="0"/>
              <a:t>‹#›</a:t>
            </a:fld>
            <a:endParaRPr kumimoji="1" lang="ja-JP" altLang="en-US"/>
          </a:p>
        </p:txBody>
      </p:sp>
    </p:spTree>
    <p:extLst>
      <p:ext uri="{BB962C8B-B14F-4D97-AF65-F5344CB8AC3E}">
        <p14:creationId xmlns:p14="http://schemas.microsoft.com/office/powerpoint/2010/main" val="1082653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22667A0C-64CB-4A7D-B257-6CA21776BBC7}"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2AF80BDC-4275-4FD4-9A6E-CC5ED32C4F23}" type="slidenum">
              <a:rPr kumimoji="1" lang="ja-JP" altLang="en-US" smtClean="0"/>
              <a:t>‹#›</a:t>
            </a:fld>
            <a:endParaRPr kumimoji="1" lang="ja-JP" altLang="en-US"/>
          </a:p>
        </p:txBody>
      </p:sp>
    </p:spTree>
    <p:extLst>
      <p:ext uri="{BB962C8B-B14F-4D97-AF65-F5344CB8AC3E}">
        <p14:creationId xmlns:p14="http://schemas.microsoft.com/office/powerpoint/2010/main" val="38091691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2740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02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11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796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4954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034B-E024-4AAE-5FCD-DF25439AB0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D23244-1FC5-8B2D-555A-8040BBCFEE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57A483-081A-7101-8F31-47053C06B35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F4C6288-BA36-954E-E9E4-90C89DEDF7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F80BDC-4275-4FD4-9A6E-CC5ED32C4F2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0500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1881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3378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0836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F80BDC-4275-4FD4-9A6E-CC5ED32C4F23}" type="slidenum">
              <a:rPr kumimoji="1" lang="ja-JP" altLang="en-US" smtClean="0"/>
              <a:t>5</a:t>
            </a:fld>
            <a:endParaRPr kumimoji="1" lang="ja-JP" altLang="en-US"/>
          </a:p>
        </p:txBody>
      </p:sp>
    </p:spTree>
    <p:extLst>
      <p:ext uri="{BB962C8B-B14F-4D97-AF65-F5344CB8AC3E}">
        <p14:creationId xmlns:p14="http://schemas.microsoft.com/office/powerpoint/2010/main" val="63246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8021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8021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374">
              <a:defRPr/>
            </a:pPr>
            <a:fld id="{E9399328-A050-45A6-8241-A7095D12A614}" type="slidenum">
              <a:rPr kumimoji="1" lang="ja-JP" altLang="en-US">
                <a:solidFill>
                  <a:prstClr val="black"/>
                </a:solidFill>
                <a:latin typeface="游ゴシック" panose="020F0502020204030204"/>
                <a:ea typeface="游ゴシック" panose="020B0400000000000000" pitchFamily="50" charset="-128"/>
              </a:rPr>
              <a:pPr defTabSz="906374">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1578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F80BDC-4275-4FD4-9A6E-CC5ED32C4F23}" type="slidenum">
              <a:rPr kumimoji="1" lang="ja-JP" altLang="en-US" smtClean="0"/>
              <a:t>9</a:t>
            </a:fld>
            <a:endParaRPr kumimoji="1" lang="ja-JP" altLang="en-US"/>
          </a:p>
        </p:txBody>
      </p:sp>
    </p:spTree>
    <p:extLst>
      <p:ext uri="{BB962C8B-B14F-4D97-AF65-F5344CB8AC3E}">
        <p14:creationId xmlns:p14="http://schemas.microsoft.com/office/powerpoint/2010/main" val="316950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F3A7821-C517-4ACB-BB11-435EB2519B5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61111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54C1FE-36E3-4031-AAB1-46BE351DB523}"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234825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CE3EE5-00DE-4947-B105-1A7B2398F409}"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31123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5E413D-0515-4434-86BF-3E6DFCE95764}"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280776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1F3D91-39D7-49A1-8859-CB6D73D5489B}"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280118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C83D88-EF5C-46B7-9B06-4EB348A3069A}"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9506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6DAD3EC-3170-475A-B782-BAB681883371}"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68630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DFB46C-A3D3-435F-82FF-14CF89FC9FFE}"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04777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51CA-7EEF-4E6F-9B98-4838489196E5}"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63791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66562E-47B0-4E01-8B4C-3F1740FB03A2}"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81685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E1DADF-EB00-4AAC-B8C9-8F5CAA114B83}"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308832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6EC5F-1A50-46DD-83BC-5ACB57094C5E}"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55E97-4052-4661-8050-73970B9BE1C2}" type="slidenum">
              <a:rPr kumimoji="1" lang="ja-JP" altLang="en-US" smtClean="0"/>
              <a:t>‹#›</a:t>
            </a:fld>
            <a:endParaRPr kumimoji="1" lang="ja-JP" altLang="en-US"/>
          </a:p>
        </p:txBody>
      </p:sp>
    </p:spTree>
    <p:extLst>
      <p:ext uri="{BB962C8B-B14F-4D97-AF65-F5344CB8AC3E}">
        <p14:creationId xmlns:p14="http://schemas.microsoft.com/office/powerpoint/2010/main" val="1390609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C1FBA86-73A4-4DAA-9453-08632C2F0ABB}"/>
              </a:ext>
            </a:extLst>
          </p:cNvPr>
          <p:cNvSpPr txBox="1"/>
          <p:nvPr/>
        </p:nvSpPr>
        <p:spPr>
          <a:xfrm>
            <a:off x="897977" y="2089869"/>
            <a:ext cx="8110046" cy="1754326"/>
          </a:xfrm>
          <a:prstGeom prst="rect">
            <a:avLst/>
          </a:prstGeom>
          <a:solidFill>
            <a:schemeClr val="accent1">
              <a:lumMod val="40000"/>
              <a:lumOff val="60000"/>
            </a:schemeClr>
          </a:solidFill>
          <a:ln w="38100" cmpd="dbl">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3600" b="1" dirty="0">
              <a:solidFill>
                <a:prstClr val="black"/>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dirty="0">
                <a:solidFill>
                  <a:prstClr val="black"/>
                </a:solidFill>
                <a:latin typeface="Meiryo UI" panose="020B0604030504040204" pitchFamily="50" charset="-128"/>
                <a:ea typeface="Meiryo UI" panose="020B0604030504040204" pitchFamily="50" charset="-128"/>
              </a:rPr>
              <a:t>パブリックコメントに対する提案</a:t>
            </a:r>
            <a:endParaRPr kumimoji="1" lang="en-US" altLang="ja-JP" sz="3600" b="1" dirty="0">
              <a:solidFill>
                <a:prstClr val="black"/>
              </a:solidFill>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558821" y="6483356"/>
            <a:ext cx="2228850" cy="365125"/>
          </a:xfrm>
        </p:spPr>
        <p:txBody>
          <a:bodyPr/>
          <a:lstStyle/>
          <a:p>
            <a:fld id="{2E355E97-4052-4661-8050-73970B9BE1C2}" type="slidenum">
              <a:rPr kumimoji="1" lang="ja-JP" altLang="en-US" smtClean="0"/>
              <a:t>1</a:t>
            </a:fld>
            <a:endParaRPr kumimoji="1" lang="ja-JP" altLang="en-US" dirty="0"/>
          </a:p>
        </p:txBody>
      </p:sp>
      <p:sp>
        <p:nvSpPr>
          <p:cNvPr id="2" name="テキスト ボックス 1">
            <a:extLst>
              <a:ext uri="{FF2B5EF4-FFF2-40B4-BE49-F238E27FC236}">
                <a16:creationId xmlns:a16="http://schemas.microsoft.com/office/drawing/2014/main" id="{50CAEA83-83C8-4323-BB52-311123C1CC99}"/>
              </a:ext>
            </a:extLst>
          </p:cNvPr>
          <p:cNvSpPr txBox="1"/>
          <p:nvPr/>
        </p:nvSpPr>
        <p:spPr>
          <a:xfrm>
            <a:off x="897977" y="4563611"/>
            <a:ext cx="8110046" cy="1200329"/>
          </a:xfrm>
          <a:prstGeom prst="rect">
            <a:avLst/>
          </a:prstGeom>
          <a:noFill/>
        </p:spPr>
        <p:txBody>
          <a:bodyPr wrap="square" rtlCol="0">
            <a:spAutoFit/>
          </a:bodyPr>
          <a:lstStyle/>
          <a:p>
            <a:pPr algn="ctr"/>
            <a:r>
              <a:rPr kumimoji="1" lang="ja-JP" altLang="en-US" dirty="0"/>
              <a:t>２０２４年３月８日</a:t>
            </a:r>
            <a:endParaRPr kumimoji="1" lang="en-US" altLang="ja-JP" dirty="0"/>
          </a:p>
          <a:p>
            <a:pPr algn="ctr"/>
            <a:endParaRPr kumimoji="1" lang="en-US" altLang="ja-JP" dirty="0"/>
          </a:p>
          <a:p>
            <a:pPr algn="ctr"/>
            <a:r>
              <a:rPr kumimoji="1" lang="ja-JP" altLang="en-US" dirty="0"/>
              <a:t>大阪府知事　　吉村　洋文</a:t>
            </a:r>
            <a:endParaRPr kumimoji="1" lang="en-US" altLang="ja-JP" dirty="0"/>
          </a:p>
          <a:p>
            <a:pPr algn="ctr"/>
            <a:r>
              <a:rPr kumimoji="1" lang="ja-JP" altLang="en-US" dirty="0"/>
              <a:t>大阪市長　　　横山　英幸</a:t>
            </a:r>
          </a:p>
        </p:txBody>
      </p:sp>
    </p:spTree>
    <p:extLst>
      <p:ext uri="{BB962C8B-B14F-4D97-AF65-F5344CB8AC3E}">
        <p14:creationId xmlns:p14="http://schemas.microsoft.com/office/powerpoint/2010/main" val="1042380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8F1F093-BCE8-4D44-A74E-442FDCC82833}"/>
              </a:ext>
            </a:extLst>
          </p:cNvPr>
          <p:cNvSpPr txBox="1"/>
          <p:nvPr/>
        </p:nvSpPr>
        <p:spPr>
          <a:xfrm>
            <a:off x="237000" y="817323"/>
            <a:ext cx="9432000" cy="5861348"/>
          </a:xfrm>
          <a:prstGeom prst="rect">
            <a:avLst/>
          </a:prstGeom>
          <a:noFill/>
          <a:ln w="19050">
            <a:solidFill>
              <a:schemeClr val="accent1"/>
            </a:solidFill>
          </a:ln>
        </p:spPr>
        <p:txBody>
          <a:bodyPr wrap="square">
            <a:spAutoFit/>
          </a:bodyPr>
          <a:lstStyle/>
          <a:p>
            <a:pPr>
              <a:lnSpc>
                <a:spcPct val="150000"/>
              </a:lnSpc>
            </a:pPr>
            <a:r>
              <a:rPr lang="ja-JP" altLang="en-US" sz="2400" b="1" dirty="0">
                <a:highlight>
                  <a:srgbClr val="FFFF00"/>
                </a:highlight>
                <a:latin typeface="Meiryo UI" panose="020B0604030504040204" pitchFamily="50" charset="-128"/>
                <a:ea typeface="Meiryo UI" panose="020B0604030504040204" pitchFamily="50" charset="-128"/>
              </a:rPr>
              <a:t>●</a:t>
            </a:r>
            <a:r>
              <a:rPr lang="ja-JP" altLang="en-US" sz="2400" b="1" u="sng" dirty="0">
                <a:highlight>
                  <a:srgbClr val="FFFF00"/>
                </a:highlight>
                <a:latin typeface="Meiryo UI" panose="020B0604030504040204" pitchFamily="50" charset="-128"/>
                <a:ea typeface="Meiryo UI" panose="020B0604030504040204" pitchFamily="50" charset="-128"/>
              </a:rPr>
              <a:t>パブリックコメントへの具体的提案</a:t>
            </a:r>
            <a:endParaRPr lang="en-US" altLang="ja-JP" sz="2400" b="1" u="sng" dirty="0">
              <a:highlight>
                <a:srgbClr val="FFFF00"/>
              </a:highlight>
              <a:latin typeface="Meiryo UI" panose="020B0604030504040204" pitchFamily="50" charset="-128"/>
              <a:ea typeface="Meiryo UI" panose="020B0604030504040204" pitchFamily="50" charset="-128"/>
            </a:endParaRPr>
          </a:p>
          <a:p>
            <a:pPr>
              <a:lnSpc>
                <a:spcPts val="2200"/>
              </a:lnSpc>
            </a:pPr>
            <a:r>
              <a:rPr lang="ja-JP" altLang="en-US" sz="16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ja-JP" altLang="en-US" sz="1400" b="1" kern="100" dirty="0">
                <a:latin typeface="游ゴシック" panose="020B0400000000000000" pitchFamily="50" charset="-128"/>
                <a:ea typeface="游ゴシック" panose="020B0400000000000000" pitchFamily="50" charset="-128"/>
                <a:cs typeface="Courier New" panose="02070309020205020404" pitchFamily="49" charset="0"/>
              </a:rPr>
              <a:t>万博の成功と来阪者のおもてなしにつなげるため、</a:t>
            </a:r>
            <a:r>
              <a:rPr lang="ja-JP" altLang="ja-JP" sz="1400" b="1" kern="100" dirty="0">
                <a:effectLst/>
                <a:latin typeface="游ゴシック" panose="020B0400000000000000" pitchFamily="50" charset="-128"/>
                <a:ea typeface="游ゴシック" panose="020B0400000000000000" pitchFamily="50" charset="-128"/>
                <a:cs typeface="Courier New" panose="02070309020205020404" pitchFamily="49" charset="0"/>
              </a:rPr>
              <a:t>運行期間・区域・時間を弾力化し、万博開幕半年前から</a:t>
            </a:r>
            <a:endParaRPr lang="en-US" altLang="ja-JP" sz="1400" b="1"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ts val="2200"/>
              </a:lnSpc>
            </a:pPr>
            <a:r>
              <a:rPr lang="ja-JP" altLang="en-US" sz="1400" b="1" kern="100" dirty="0">
                <a:latin typeface="游ゴシック" panose="020B0400000000000000" pitchFamily="50" charset="-128"/>
                <a:ea typeface="游ゴシック" panose="020B0400000000000000" pitchFamily="50" charset="-128"/>
                <a:cs typeface="Courier New" panose="02070309020205020404" pitchFamily="49" charset="0"/>
              </a:rPr>
              <a:t>　</a:t>
            </a:r>
            <a:r>
              <a:rPr lang="ja-JP" altLang="ja-JP" sz="1400" b="1" kern="100" dirty="0">
                <a:effectLst/>
                <a:latin typeface="游ゴシック" panose="020B0400000000000000" pitchFamily="50" charset="-128"/>
                <a:ea typeface="游ゴシック" panose="020B0400000000000000" pitchFamily="50" charset="-128"/>
                <a:cs typeface="Courier New" panose="02070309020205020404" pitchFamily="49" charset="0"/>
              </a:rPr>
              <a:t>府域全域・</a:t>
            </a:r>
            <a:r>
              <a:rPr lang="en-US" altLang="ja-JP" sz="1400" b="1" kern="100" dirty="0">
                <a:effectLst/>
                <a:latin typeface="游ゴシック" panose="020B0400000000000000" pitchFamily="50" charset="-128"/>
                <a:ea typeface="游ゴシック" panose="020B0400000000000000" pitchFamily="50" charset="-128"/>
                <a:cs typeface="Courier New" panose="02070309020205020404" pitchFamily="49" charset="0"/>
              </a:rPr>
              <a:t>24</a:t>
            </a:r>
            <a:r>
              <a:rPr lang="ja-JP" altLang="ja-JP" sz="1400" b="1" kern="100" dirty="0">
                <a:effectLst/>
                <a:latin typeface="游ゴシック" panose="020B0400000000000000" pitchFamily="50" charset="-128"/>
                <a:ea typeface="游ゴシック" panose="020B0400000000000000" pitchFamily="50" charset="-128"/>
                <a:cs typeface="Courier New" panose="02070309020205020404" pitchFamily="49" charset="0"/>
              </a:rPr>
              <a:t>時間運行の実現が重要。</a:t>
            </a:r>
            <a:endParaRPr lang="en-US" altLang="ja-JP" sz="1400" b="1"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lnSpc>
                <a:spcPts val="2200"/>
              </a:lnSpc>
            </a:pPr>
            <a:r>
              <a:rPr lang="ja-JP" altLang="en-US" sz="1400" b="1" kern="100" dirty="0">
                <a:latin typeface="游ゴシック" panose="020B0400000000000000" pitchFamily="50" charset="-128"/>
                <a:ea typeface="游ゴシック" panose="020B0400000000000000" pitchFamily="50" charset="-128"/>
                <a:cs typeface="Courier New" panose="02070309020205020404" pitchFamily="49" charset="0"/>
              </a:rPr>
              <a:t>　</a:t>
            </a:r>
            <a:r>
              <a:rPr lang="ja-JP" altLang="ja-JP" sz="1400" b="1" dirty="0">
                <a:effectLst/>
                <a:ea typeface="游ゴシック" panose="020B0400000000000000" pitchFamily="50" charset="-128"/>
                <a:cs typeface="Times New Roman" panose="02020603050405020304" pitchFamily="18" charset="0"/>
              </a:rPr>
              <a:t>また、需要増に対応できるドライバー確保のため、新規参入・業務委託・ダイナミックプライシングの導入が</a:t>
            </a:r>
            <a:endParaRPr lang="en-US" altLang="ja-JP" sz="1400" b="1" dirty="0">
              <a:effectLst/>
              <a:ea typeface="游ゴシック" panose="020B0400000000000000" pitchFamily="50" charset="-128"/>
              <a:cs typeface="Times New Roman" panose="02020603050405020304" pitchFamily="18" charset="0"/>
            </a:endParaRPr>
          </a:p>
          <a:p>
            <a:pPr>
              <a:lnSpc>
                <a:spcPts val="2200"/>
              </a:lnSpc>
            </a:pPr>
            <a:r>
              <a:rPr lang="ja-JP" altLang="en-US" sz="1400" b="1" dirty="0">
                <a:ea typeface="游ゴシック" panose="020B0400000000000000" pitchFamily="50" charset="-128"/>
                <a:cs typeface="Times New Roman" panose="02020603050405020304" pitchFamily="18" charset="0"/>
              </a:rPr>
              <a:t>　必要</a:t>
            </a:r>
            <a:r>
              <a:rPr lang="ja-JP" altLang="ja-JP" sz="1400" b="1" dirty="0">
                <a:effectLst/>
                <a:ea typeface="游ゴシック" panose="020B0400000000000000" pitchFamily="50" charset="-128"/>
                <a:cs typeface="Times New Roman" panose="02020603050405020304" pitchFamily="18" charset="0"/>
              </a:rPr>
              <a:t>であり、パブリックコメントに対し、項目ごとに以下のとおり提案する。</a:t>
            </a:r>
            <a:endParaRPr lang="en-US" altLang="ja-JP" sz="1000" b="1"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a:p>
            <a:pPr>
              <a:lnSpc>
                <a:spcPct val="150000"/>
              </a:lnSpc>
            </a:pPr>
            <a:endParaRPr lang="en-US" altLang="ja-JP" sz="1050" dirty="0">
              <a:latin typeface="Meiryo UI" panose="020B0604030504040204" pitchFamily="50" charset="-128"/>
              <a:ea typeface="Meiryo UI" panose="020B0604030504040204" pitchFamily="50" charset="-128"/>
            </a:endParaRPr>
          </a:p>
        </p:txBody>
      </p:sp>
      <p:graphicFrame>
        <p:nvGraphicFramePr>
          <p:cNvPr id="6" name="表 3">
            <a:extLst>
              <a:ext uri="{FF2B5EF4-FFF2-40B4-BE49-F238E27FC236}">
                <a16:creationId xmlns:a16="http://schemas.microsoft.com/office/drawing/2014/main" id="{9E3CF083-DA1E-41C2-910C-E1EA422B82C5}"/>
              </a:ext>
            </a:extLst>
          </p:cNvPr>
          <p:cNvGraphicFramePr>
            <a:graphicFrameLocks noGrp="1"/>
          </p:cNvGraphicFramePr>
          <p:nvPr>
            <p:extLst>
              <p:ext uri="{D42A27DB-BD31-4B8C-83A1-F6EECF244321}">
                <p14:modId xmlns:p14="http://schemas.microsoft.com/office/powerpoint/2010/main" val="1769256423"/>
              </p:ext>
            </p:extLst>
          </p:nvPr>
        </p:nvGraphicFramePr>
        <p:xfrm>
          <a:off x="416481" y="2795101"/>
          <a:ext cx="8917497" cy="3724916"/>
        </p:xfrm>
        <a:graphic>
          <a:graphicData uri="http://schemas.openxmlformats.org/drawingml/2006/table">
            <a:tbl>
              <a:tblPr firstRow="1" bandRow="1">
                <a:tableStyleId>{5C22544A-7EE6-4342-B048-85BDC9FD1C3A}</a:tableStyleId>
              </a:tblPr>
              <a:tblGrid>
                <a:gridCol w="2193076">
                  <a:extLst>
                    <a:ext uri="{9D8B030D-6E8A-4147-A177-3AD203B41FA5}">
                      <a16:colId xmlns:a16="http://schemas.microsoft.com/office/drawing/2014/main" val="3831223357"/>
                    </a:ext>
                  </a:extLst>
                </a:gridCol>
                <a:gridCol w="3629465">
                  <a:extLst>
                    <a:ext uri="{9D8B030D-6E8A-4147-A177-3AD203B41FA5}">
                      <a16:colId xmlns:a16="http://schemas.microsoft.com/office/drawing/2014/main" val="1876283406"/>
                    </a:ext>
                  </a:extLst>
                </a:gridCol>
                <a:gridCol w="3094956">
                  <a:extLst>
                    <a:ext uri="{9D8B030D-6E8A-4147-A177-3AD203B41FA5}">
                      <a16:colId xmlns:a16="http://schemas.microsoft.com/office/drawing/2014/main" val="2818971266"/>
                    </a:ext>
                  </a:extLst>
                </a:gridCol>
              </a:tblGrid>
              <a:tr h="301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（１）許可基準</a:t>
                      </a:r>
                      <a:endParaRPr kumimoji="1" lang="en-US" altLang="ja-JP" sz="1300" dirty="0">
                        <a:latin typeface="Meiryo UI" panose="020B0604030504040204" pitchFamily="50" charset="-128"/>
                        <a:ea typeface="Meiryo UI" panose="020B0604030504040204" pitchFamily="50" charset="-128"/>
                      </a:endParaRP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内容</a:t>
                      </a:r>
                    </a:p>
                  </a:txBody>
                  <a:tcPr marL="74295" marR="74295" marT="37148" marB="37148"/>
                </a:tc>
                <a:tc>
                  <a:txBody>
                    <a:bodyPr/>
                    <a:lstStyle/>
                    <a:p>
                      <a:pPr algn="ctr"/>
                      <a:r>
                        <a:rPr kumimoji="1" lang="ja-JP" altLang="en-US" sz="1300">
                          <a:latin typeface="Meiryo UI" panose="020B0604030504040204" pitchFamily="50" charset="-128"/>
                          <a:ea typeface="Meiryo UI" panose="020B0604030504040204" pitchFamily="50" charset="-128"/>
                        </a:rPr>
                        <a:t>大阪府・大阪市</a:t>
                      </a:r>
                      <a:r>
                        <a:rPr kumimoji="1" lang="ja-JP" altLang="en-US" sz="1300" dirty="0">
                          <a:latin typeface="Meiryo UI" panose="020B0604030504040204" pitchFamily="50" charset="-128"/>
                          <a:ea typeface="Meiryo UI" panose="020B0604030504040204" pitchFamily="50" charset="-128"/>
                        </a:rPr>
                        <a:t>提案</a:t>
                      </a:r>
                    </a:p>
                  </a:txBody>
                  <a:tcPr marL="74295" marR="74295" marT="37148" marB="37148"/>
                </a:tc>
                <a:extLst>
                  <a:ext uri="{0D108BD9-81ED-4DB2-BD59-A6C34878D82A}">
                    <a16:rowId xmlns:a16="http://schemas.microsoft.com/office/drawing/2014/main" val="3272360352"/>
                  </a:ext>
                </a:extLst>
              </a:tr>
              <a:tr h="1145227">
                <a:tc>
                  <a:txBody>
                    <a:bodyPr/>
                    <a:lstStyle/>
                    <a:p>
                      <a:r>
                        <a:rPr kumimoji="1" lang="ja-JP" altLang="en-US" sz="1300" dirty="0">
                          <a:latin typeface="Meiryo UI" panose="020B0604030504040204" pitchFamily="50" charset="-128"/>
                          <a:ea typeface="Meiryo UI" panose="020B0604030504040204" pitchFamily="50" charset="-128"/>
                        </a:rPr>
                        <a:t>対象地域、時期及び時間帯並びに車両数</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タクシーが不足する地域、時期及び時間帯並びにそれぞれの不足車両数を、国土交通省が配車アプリ等のデータに基づき指定していること。</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配車アプリ等のデータに基づき指定するのではなく、将来需要を踏まえた柔軟な対応をすべき。</a:t>
                      </a:r>
                    </a:p>
                  </a:txBody>
                  <a:tcPr marL="74295" marR="74295" marT="37148" marB="37148"/>
                </a:tc>
                <a:extLst>
                  <a:ext uri="{0D108BD9-81ED-4DB2-BD59-A6C34878D82A}">
                    <a16:rowId xmlns:a16="http://schemas.microsoft.com/office/drawing/2014/main" val="901819284"/>
                  </a:ext>
                </a:extLst>
              </a:tr>
              <a:tr h="470535">
                <a:tc>
                  <a:txBody>
                    <a:bodyPr/>
                    <a:lstStyle/>
                    <a:p>
                      <a:r>
                        <a:rPr kumimoji="1" lang="ja-JP" altLang="en-US" sz="1300" dirty="0">
                          <a:latin typeface="Meiryo UI" panose="020B0604030504040204" pitchFamily="50" charset="-128"/>
                          <a:ea typeface="Meiryo UI" panose="020B0604030504040204" pitchFamily="50" charset="-128"/>
                        </a:rPr>
                        <a:t>資格要件</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一般乗用旅客自動車運送事業の許可を受けていること。</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安全な運行管理ができる事業者の新規参入も可能とすべき。</a:t>
                      </a:r>
                    </a:p>
                  </a:txBody>
                  <a:tcPr marL="74295" marR="74295" marT="37148" marB="37148"/>
                </a:tc>
                <a:extLst>
                  <a:ext uri="{0D108BD9-81ED-4DB2-BD59-A6C34878D82A}">
                    <a16:rowId xmlns:a16="http://schemas.microsoft.com/office/drawing/2014/main" val="3379578047"/>
                  </a:ext>
                </a:extLst>
              </a:tr>
              <a:tr h="668655">
                <a:tc>
                  <a:txBody>
                    <a:bodyPr/>
                    <a:lstStyle/>
                    <a:p>
                      <a:r>
                        <a:rPr kumimoji="1" lang="ja-JP" altLang="en-US" sz="1300" dirty="0">
                          <a:latin typeface="Meiryo UI" panose="020B0604030504040204" pitchFamily="50" charset="-128"/>
                          <a:ea typeface="Meiryo UI" panose="020B0604030504040204" pitchFamily="50" charset="-128"/>
                        </a:rPr>
                        <a:t>管理運営体制</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運行管理、車両の整備管理や研修・教育を実施する体制が整えられていること。</a:t>
                      </a:r>
                      <a:endParaRPr kumimoji="1" lang="en-US" altLang="ja-JP" sz="13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441601056"/>
                  </a:ext>
                </a:extLst>
              </a:tr>
              <a:tr h="470535">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安全上支障のないよう、勤務時間を把握すること。</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1627682913"/>
                  </a:ext>
                </a:extLst>
              </a:tr>
              <a:tr h="668655">
                <a:tc>
                  <a:txBody>
                    <a:bodyPr/>
                    <a:lstStyle/>
                    <a:p>
                      <a:r>
                        <a:rPr kumimoji="1" lang="ja-JP" altLang="en-US" sz="1300" dirty="0">
                          <a:latin typeface="Meiryo UI" panose="020B0604030504040204" pitchFamily="50" charset="-128"/>
                          <a:ea typeface="Meiryo UI" panose="020B0604030504040204" pitchFamily="50" charset="-128"/>
                        </a:rPr>
                        <a:t>損害賠償能力</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タクシー事業者が対人</a:t>
                      </a:r>
                      <a:r>
                        <a:rPr kumimoji="1" lang="en-US" altLang="ja-JP" sz="1300" b="0" i="0" u="none" strike="noStrike" kern="1200" baseline="0" dirty="0">
                          <a:solidFill>
                            <a:schemeClr val="dk1"/>
                          </a:solidFill>
                          <a:latin typeface="Meiryo UI" panose="020B0604030504040204" pitchFamily="50" charset="-128"/>
                          <a:ea typeface="Meiryo UI" panose="020B0604030504040204" pitchFamily="50" charset="-128"/>
                          <a:cs typeface="+mn-cs"/>
                        </a:rPr>
                        <a:t>8,000 </a:t>
                      </a: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万円以上及び対物</a:t>
                      </a:r>
                      <a:r>
                        <a:rPr kumimoji="1" lang="en-US" altLang="ja-JP" sz="1300" b="0" i="0" u="none" strike="noStrike" kern="1200" baseline="0" dirty="0">
                          <a:solidFill>
                            <a:schemeClr val="dk1"/>
                          </a:solidFill>
                          <a:latin typeface="Meiryo UI" panose="020B0604030504040204" pitchFamily="50" charset="-128"/>
                          <a:ea typeface="Meiryo UI" panose="020B0604030504040204" pitchFamily="50" charset="-128"/>
                          <a:cs typeface="+mn-cs"/>
                        </a:rPr>
                        <a:t>200 </a:t>
                      </a: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万円以上の任意保険に加入していること。</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2072263645"/>
                  </a:ext>
                </a:extLst>
              </a:tr>
            </a:tbl>
          </a:graphicData>
        </a:graphic>
      </p:graphicFrame>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254089"/>
            <a:ext cx="9432000" cy="461665"/>
          </a:xfrm>
          <a:prstGeom prst="rect">
            <a:avLst/>
          </a:prstGeom>
          <a:solidFill>
            <a:schemeClr val="accent1">
              <a:lumMod val="40000"/>
              <a:lumOff val="60000"/>
            </a:schemeClr>
          </a:solidFill>
        </p:spPr>
        <p:txBody>
          <a:bodyPr wrap="square" rtlCol="0">
            <a:spAutoFit/>
          </a:bodyPr>
          <a:lstStyle/>
          <a:p>
            <a:pPr defTabSz="371475">
              <a:defRPr/>
            </a:pPr>
            <a:r>
              <a:rPr lang="ja-JP" altLang="en-US"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パブリックコメントに対する大阪府・大阪市からの提案</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440150" y="6392871"/>
            <a:ext cx="2228850" cy="365125"/>
          </a:xfrm>
        </p:spPr>
        <p:txBody>
          <a:bodyPr/>
          <a:lstStyle/>
          <a:p>
            <a:fld id="{2E355E97-4052-4661-8050-73970B9BE1C2}" type="slidenum">
              <a:rPr kumimoji="1" lang="ja-JP" altLang="en-US" smtClean="0"/>
              <a:t>10</a:t>
            </a:fld>
            <a:endParaRPr kumimoji="1" lang="ja-JP" altLang="en-US" dirty="0"/>
          </a:p>
        </p:txBody>
      </p:sp>
      <p:sp>
        <p:nvSpPr>
          <p:cNvPr id="2" name="正方形/長方形 1">
            <a:extLst>
              <a:ext uri="{FF2B5EF4-FFF2-40B4-BE49-F238E27FC236}">
                <a16:creationId xmlns:a16="http://schemas.microsoft.com/office/drawing/2014/main" id="{F2F86425-648F-45CC-9CEB-81503DD3719D}"/>
              </a:ext>
            </a:extLst>
          </p:cNvPr>
          <p:cNvSpPr/>
          <p:nvPr/>
        </p:nvSpPr>
        <p:spPr>
          <a:xfrm>
            <a:off x="416481" y="1377332"/>
            <a:ext cx="8917497" cy="12667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466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C1FBA86-73A4-4DAA-9453-08632C2F0ABB}"/>
              </a:ext>
            </a:extLst>
          </p:cNvPr>
          <p:cNvSpPr txBox="1"/>
          <p:nvPr/>
        </p:nvSpPr>
        <p:spPr>
          <a:xfrm>
            <a:off x="438965" y="315853"/>
            <a:ext cx="8993421" cy="461665"/>
          </a:xfrm>
          <a:prstGeom prst="rect">
            <a:avLst/>
          </a:prstGeom>
          <a:solidFill>
            <a:schemeClr val="accent1">
              <a:lumMod val="40000"/>
              <a:lumOff val="60000"/>
            </a:schemeClr>
          </a:solidFill>
        </p:spPr>
        <p:txBody>
          <a:bodyPr wrap="square" rtlCol="0">
            <a:spAutoFit/>
          </a:bodyPr>
          <a:lstStyle/>
          <a:p>
            <a:pPr defTabSz="371475">
              <a:defRPr/>
            </a:pPr>
            <a:r>
              <a:rPr lang="ja-JP" altLang="en-US"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パブリックコメントに対する大阪府・大阪市からの提案</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621445" y="6283105"/>
            <a:ext cx="1810941" cy="296664"/>
          </a:xfrm>
        </p:spPr>
        <p:txBody>
          <a:bodyPr/>
          <a:lstStyle/>
          <a:p>
            <a:fld id="{2E355E97-4052-4661-8050-73970B9BE1C2}" type="slidenum">
              <a:rPr kumimoji="1" lang="ja-JP" altLang="en-US" smtClean="0"/>
              <a:t>11</a:t>
            </a:fld>
            <a:endParaRPr kumimoji="1" lang="ja-JP" altLang="en-US" dirty="0"/>
          </a:p>
        </p:txBody>
      </p:sp>
      <p:sp>
        <p:nvSpPr>
          <p:cNvPr id="8" name="正方形/長方形 7">
            <a:extLst>
              <a:ext uri="{FF2B5EF4-FFF2-40B4-BE49-F238E27FC236}">
                <a16:creationId xmlns:a16="http://schemas.microsoft.com/office/drawing/2014/main" id="{CB100F71-81C6-4C29-BD5D-6D9A793A44CC}"/>
              </a:ext>
            </a:extLst>
          </p:cNvPr>
          <p:cNvSpPr/>
          <p:nvPr/>
        </p:nvSpPr>
        <p:spPr>
          <a:xfrm>
            <a:off x="438966" y="990832"/>
            <a:ext cx="8993422" cy="55513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aphicFrame>
        <p:nvGraphicFramePr>
          <p:cNvPr id="2" name="表 3">
            <a:extLst>
              <a:ext uri="{FF2B5EF4-FFF2-40B4-BE49-F238E27FC236}">
                <a16:creationId xmlns:a16="http://schemas.microsoft.com/office/drawing/2014/main" id="{DFA4F7C2-9143-4B06-8C1C-5A09260709C9}"/>
              </a:ext>
            </a:extLst>
          </p:cNvPr>
          <p:cNvGraphicFramePr>
            <a:graphicFrameLocks noGrp="1"/>
          </p:cNvGraphicFramePr>
          <p:nvPr>
            <p:extLst>
              <p:ext uri="{D42A27DB-BD31-4B8C-83A1-F6EECF244321}">
                <p14:modId xmlns:p14="http://schemas.microsoft.com/office/powerpoint/2010/main" val="733662734"/>
              </p:ext>
            </p:extLst>
          </p:nvPr>
        </p:nvGraphicFramePr>
        <p:xfrm>
          <a:off x="658837" y="1287091"/>
          <a:ext cx="8588325" cy="4996013"/>
        </p:xfrm>
        <a:graphic>
          <a:graphicData uri="http://schemas.openxmlformats.org/drawingml/2006/table">
            <a:tbl>
              <a:tblPr firstRow="1" bandRow="1">
                <a:tableStyleId>{5C22544A-7EE6-4342-B048-85BDC9FD1C3A}</a:tableStyleId>
              </a:tblPr>
              <a:tblGrid>
                <a:gridCol w="2492326">
                  <a:extLst>
                    <a:ext uri="{9D8B030D-6E8A-4147-A177-3AD203B41FA5}">
                      <a16:colId xmlns:a16="http://schemas.microsoft.com/office/drawing/2014/main" val="3831223357"/>
                    </a:ext>
                  </a:extLst>
                </a:gridCol>
                <a:gridCol w="3362179">
                  <a:extLst>
                    <a:ext uri="{9D8B030D-6E8A-4147-A177-3AD203B41FA5}">
                      <a16:colId xmlns:a16="http://schemas.microsoft.com/office/drawing/2014/main" val="1876283406"/>
                    </a:ext>
                  </a:extLst>
                </a:gridCol>
                <a:gridCol w="2733820">
                  <a:extLst>
                    <a:ext uri="{9D8B030D-6E8A-4147-A177-3AD203B41FA5}">
                      <a16:colId xmlns:a16="http://schemas.microsoft.com/office/drawing/2014/main" val="2818971266"/>
                    </a:ext>
                  </a:extLst>
                </a:gridCol>
              </a:tblGrid>
              <a:tr h="379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（２）許可に付する条件</a:t>
                      </a: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内容</a:t>
                      </a: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大阪府・大阪市提案</a:t>
                      </a:r>
                    </a:p>
                  </a:txBody>
                  <a:tcPr marL="74295" marR="74295" marT="37148" marB="37148"/>
                </a:tc>
                <a:extLst>
                  <a:ext uri="{0D108BD9-81ED-4DB2-BD59-A6C34878D82A}">
                    <a16:rowId xmlns:a16="http://schemas.microsoft.com/office/drawing/2014/main" val="3272360352"/>
                  </a:ext>
                </a:extLst>
              </a:tr>
              <a:tr h="2089903">
                <a:tc>
                  <a:txBody>
                    <a:bodyPr/>
                    <a:lstStyle/>
                    <a:p>
                      <a:r>
                        <a:rPr kumimoji="1" lang="ja-JP" altLang="en-US" sz="1300" dirty="0">
                          <a:latin typeface="Meiryo UI" panose="020B0604030504040204" pitchFamily="50" charset="-128"/>
                          <a:ea typeface="Meiryo UI" panose="020B0604030504040204" pitchFamily="50" charset="-128"/>
                        </a:rPr>
                        <a:t>使用する自家用車について</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タクシー事業者ごとに使用可能な車両数は、地方運輸局長等が通知する範囲内であること。通知する車両数は、許可地域ごとに２．（１）の車両数の範囲内であり、かつ、事業者ごとに当該地域に配置している事業用自動車の車両数の範囲内とする。</a:t>
                      </a:r>
                      <a:endParaRPr kumimoji="1" lang="en-US" altLang="ja-JP" sz="13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国の割り当てではなく、安全な運行管理ができる台数とすべき。</a:t>
                      </a:r>
                    </a:p>
                  </a:txBody>
                  <a:tcPr marL="74295" marR="74295" marT="37148" marB="37148"/>
                </a:tc>
                <a:extLst>
                  <a:ext uri="{0D108BD9-81ED-4DB2-BD59-A6C34878D82A}">
                    <a16:rowId xmlns:a16="http://schemas.microsoft.com/office/drawing/2014/main" val="3546444900"/>
                  </a:ext>
                </a:extLst>
              </a:tr>
              <a:tr h="592659">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自家用車活用事業であることを外部に表示すること。</a:t>
                      </a:r>
                      <a:endParaRPr kumimoji="1" lang="en-US" altLang="ja-JP" sz="1300" dirty="0">
                        <a:latin typeface="Meiryo UI" panose="020B0604030504040204" pitchFamily="50" charset="-128"/>
                        <a:ea typeface="Meiryo UI" panose="020B0604030504040204" pitchFamily="50" charset="-128"/>
                      </a:endParaRP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3824035106"/>
                  </a:ext>
                </a:extLst>
              </a:tr>
              <a:tr h="1091741">
                <a:tc>
                  <a:txBody>
                    <a:bodyPr/>
                    <a:lstStyle/>
                    <a:p>
                      <a:r>
                        <a:rPr kumimoji="1" lang="ja-JP" altLang="en-US" sz="1300" dirty="0">
                          <a:latin typeface="Meiryo UI" panose="020B0604030504040204" pitchFamily="50" charset="-128"/>
                          <a:ea typeface="Meiryo UI" panose="020B0604030504040204" pitchFamily="50" charset="-128"/>
                        </a:rPr>
                        <a:t>ドライバーについて</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タクシー事業者は、ドライバーに対して事前の研修（大臣認定講習を含む。）及び教育を受けさせること。</a:t>
                      </a: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1860014195"/>
                  </a:ext>
                </a:extLst>
              </a:tr>
              <a:tr h="842200">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タクシー事業者は、ドライバーに対して運転者証明を携行させること。</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777282461"/>
                  </a:ext>
                </a:extLst>
              </a:tr>
            </a:tbl>
          </a:graphicData>
        </a:graphic>
      </p:graphicFrame>
    </p:spTree>
    <p:extLst>
      <p:ext uri="{BB962C8B-B14F-4D97-AF65-F5344CB8AC3E}">
        <p14:creationId xmlns:p14="http://schemas.microsoft.com/office/powerpoint/2010/main" val="1055494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C1FBA86-73A4-4DAA-9453-08632C2F0ABB}"/>
              </a:ext>
            </a:extLst>
          </p:cNvPr>
          <p:cNvSpPr txBox="1"/>
          <p:nvPr/>
        </p:nvSpPr>
        <p:spPr>
          <a:xfrm>
            <a:off x="462556" y="246713"/>
            <a:ext cx="8992800" cy="461665"/>
          </a:xfrm>
          <a:prstGeom prst="rect">
            <a:avLst/>
          </a:prstGeom>
          <a:solidFill>
            <a:schemeClr val="accent1">
              <a:lumMod val="40000"/>
              <a:lumOff val="60000"/>
            </a:schemeClr>
          </a:solidFill>
        </p:spPr>
        <p:txBody>
          <a:bodyPr wrap="square" rtlCol="0">
            <a:spAutoFit/>
          </a:bodyPr>
          <a:lstStyle/>
          <a:p>
            <a:pPr defTabSz="371475">
              <a:defRPr/>
            </a:pPr>
            <a:r>
              <a:rPr lang="ja-JP" altLang="en-US"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パブリックコメントに対する大阪府・大阪市からの提案</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656093" y="6384625"/>
            <a:ext cx="1810941" cy="296664"/>
          </a:xfrm>
        </p:spPr>
        <p:txBody>
          <a:bodyPr/>
          <a:lstStyle/>
          <a:p>
            <a:fld id="{2E355E97-4052-4661-8050-73970B9BE1C2}" type="slidenum">
              <a:rPr kumimoji="1" lang="ja-JP" altLang="en-US" smtClean="0"/>
              <a:t>12</a:t>
            </a:fld>
            <a:endParaRPr kumimoji="1" lang="ja-JP" altLang="en-US" dirty="0"/>
          </a:p>
        </p:txBody>
      </p:sp>
      <p:sp>
        <p:nvSpPr>
          <p:cNvPr id="8" name="正方形/長方形 7">
            <a:extLst>
              <a:ext uri="{FF2B5EF4-FFF2-40B4-BE49-F238E27FC236}">
                <a16:creationId xmlns:a16="http://schemas.microsoft.com/office/drawing/2014/main" id="{CB100F71-81C6-4C29-BD5D-6D9A793A44CC}"/>
              </a:ext>
            </a:extLst>
          </p:cNvPr>
          <p:cNvSpPr/>
          <p:nvPr/>
        </p:nvSpPr>
        <p:spPr>
          <a:xfrm>
            <a:off x="438966" y="854004"/>
            <a:ext cx="8992800" cy="585628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aphicFrame>
        <p:nvGraphicFramePr>
          <p:cNvPr id="2" name="表 3">
            <a:extLst>
              <a:ext uri="{FF2B5EF4-FFF2-40B4-BE49-F238E27FC236}">
                <a16:creationId xmlns:a16="http://schemas.microsoft.com/office/drawing/2014/main" id="{DFA4F7C2-9143-4B06-8C1C-5A09260709C9}"/>
              </a:ext>
            </a:extLst>
          </p:cNvPr>
          <p:cNvGraphicFramePr>
            <a:graphicFrameLocks noGrp="1"/>
          </p:cNvGraphicFramePr>
          <p:nvPr>
            <p:extLst>
              <p:ext uri="{D42A27DB-BD31-4B8C-83A1-F6EECF244321}">
                <p14:modId xmlns:p14="http://schemas.microsoft.com/office/powerpoint/2010/main" val="3346863347"/>
              </p:ext>
            </p:extLst>
          </p:nvPr>
        </p:nvGraphicFramePr>
        <p:xfrm>
          <a:off x="683094" y="1096491"/>
          <a:ext cx="8383533" cy="4150758"/>
        </p:xfrm>
        <a:graphic>
          <a:graphicData uri="http://schemas.openxmlformats.org/drawingml/2006/table">
            <a:tbl>
              <a:tblPr firstRow="1" bandRow="1">
                <a:tableStyleId>{5C22544A-7EE6-4342-B048-85BDC9FD1C3A}</a:tableStyleId>
              </a:tblPr>
              <a:tblGrid>
                <a:gridCol w="2794511">
                  <a:extLst>
                    <a:ext uri="{9D8B030D-6E8A-4147-A177-3AD203B41FA5}">
                      <a16:colId xmlns:a16="http://schemas.microsoft.com/office/drawing/2014/main" val="3831223357"/>
                    </a:ext>
                  </a:extLst>
                </a:gridCol>
                <a:gridCol w="2794511">
                  <a:extLst>
                    <a:ext uri="{9D8B030D-6E8A-4147-A177-3AD203B41FA5}">
                      <a16:colId xmlns:a16="http://schemas.microsoft.com/office/drawing/2014/main" val="1876283406"/>
                    </a:ext>
                  </a:extLst>
                </a:gridCol>
                <a:gridCol w="2794511">
                  <a:extLst>
                    <a:ext uri="{9D8B030D-6E8A-4147-A177-3AD203B41FA5}">
                      <a16:colId xmlns:a16="http://schemas.microsoft.com/office/drawing/2014/main" val="2818971266"/>
                    </a:ext>
                  </a:extLst>
                </a:gridCol>
              </a:tblGrid>
              <a:tr h="343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300" b="1" i="0" u="none" strike="noStrike" kern="1200" dirty="0">
                          <a:effectLst/>
                          <a:latin typeface="Meiryo UI" panose="020B0604030504040204" pitchFamily="50" charset="-128"/>
                          <a:ea typeface="Meiryo UI" panose="020B0604030504040204" pitchFamily="50" charset="-128"/>
                        </a:rPr>
                        <a:t>（２）許可に付する条件</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内容</a:t>
                      </a: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大阪府・大阪市提案</a:t>
                      </a:r>
                    </a:p>
                  </a:txBody>
                  <a:tcPr marL="74295" marR="74295" marT="37148" marB="37148"/>
                </a:tc>
                <a:extLst>
                  <a:ext uri="{0D108BD9-81ED-4DB2-BD59-A6C34878D82A}">
                    <a16:rowId xmlns:a16="http://schemas.microsoft.com/office/drawing/2014/main" val="3272360352"/>
                  </a:ext>
                </a:extLst>
              </a:tr>
              <a:tr h="1212792">
                <a:tc>
                  <a:txBody>
                    <a:bodyPr/>
                    <a:lstStyle/>
                    <a:p>
                      <a:r>
                        <a:rPr kumimoji="1" lang="ja-JP" altLang="en-US" sz="1300" dirty="0">
                          <a:latin typeface="Meiryo UI" panose="020B0604030504040204" pitchFamily="50" charset="-128"/>
                          <a:ea typeface="Meiryo UI" panose="020B0604030504040204" pitchFamily="50" charset="-128"/>
                        </a:rPr>
                        <a:t>運送形態方法</a:t>
                      </a: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利用者とタクシー事業者間で運送契約が締結され、タクシー事業者が運送責任を負うこと。</a:t>
                      </a: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「タクシー事業者が運送責任を負うこと」が担保されれば、業務委託契約によるドライバー確保も可能とすべき。</a:t>
                      </a:r>
                    </a:p>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1607412182"/>
                  </a:ext>
                </a:extLst>
              </a:tr>
              <a:tr h="535885">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運送引受け時に発着地が確定していること。</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2389223452"/>
                  </a:ext>
                </a:extLst>
              </a:tr>
              <a:tr h="761521">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自家用車が配車されることについて、利用者の事前の承諾を得ていること。</a:t>
                      </a:r>
                    </a:p>
                  </a:txBody>
                  <a:tcPr marL="74295" marR="74295" marT="37148" marB="37148"/>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extLst>
                  <a:ext uri="{0D108BD9-81ED-4DB2-BD59-A6C34878D82A}">
                    <a16:rowId xmlns:a16="http://schemas.microsoft.com/office/drawing/2014/main" val="72877606"/>
                  </a:ext>
                </a:extLst>
              </a:tr>
              <a:tr h="761521">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運賃は事前確定運賃により決定し、支払い方法は、原則キャッシュレスであること。</a:t>
                      </a: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需給に応じて変動する運賃体系の導入も可能とすべき。</a:t>
                      </a:r>
                    </a:p>
                  </a:txBody>
                  <a:tcPr marL="74295" marR="74295" marT="37148" marB="37148"/>
                </a:tc>
                <a:extLst>
                  <a:ext uri="{0D108BD9-81ED-4DB2-BD59-A6C34878D82A}">
                    <a16:rowId xmlns:a16="http://schemas.microsoft.com/office/drawing/2014/main" val="2243104613"/>
                  </a:ext>
                </a:extLst>
              </a:tr>
              <a:tr h="535885">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発着地いずれかがタクシー事業者の営業区域内に存すること。</a:t>
                      </a: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営業区域に限らず柔軟な対応も可能とすべき。</a:t>
                      </a:r>
                    </a:p>
                  </a:txBody>
                  <a:tcPr marL="74295" marR="74295" marT="37148" marB="37148"/>
                </a:tc>
                <a:extLst>
                  <a:ext uri="{0D108BD9-81ED-4DB2-BD59-A6C34878D82A}">
                    <a16:rowId xmlns:a16="http://schemas.microsoft.com/office/drawing/2014/main" val="36325647"/>
                  </a:ext>
                </a:extLst>
              </a:tr>
            </a:tbl>
          </a:graphicData>
        </a:graphic>
      </p:graphicFrame>
      <p:graphicFrame>
        <p:nvGraphicFramePr>
          <p:cNvPr id="5" name="表 4">
            <a:extLst>
              <a:ext uri="{FF2B5EF4-FFF2-40B4-BE49-F238E27FC236}">
                <a16:creationId xmlns:a16="http://schemas.microsoft.com/office/drawing/2014/main" id="{A9BEAA72-F8AA-4531-A91A-B7965FF21A9D}"/>
              </a:ext>
            </a:extLst>
          </p:cNvPr>
          <p:cNvGraphicFramePr>
            <a:graphicFrameLocks noGrp="1"/>
          </p:cNvGraphicFramePr>
          <p:nvPr>
            <p:extLst>
              <p:ext uri="{D42A27DB-BD31-4B8C-83A1-F6EECF244321}">
                <p14:modId xmlns:p14="http://schemas.microsoft.com/office/powerpoint/2010/main" val="772470490"/>
              </p:ext>
            </p:extLst>
          </p:nvPr>
        </p:nvGraphicFramePr>
        <p:xfrm>
          <a:off x="659504" y="5450583"/>
          <a:ext cx="8383533" cy="879040"/>
        </p:xfrm>
        <a:graphic>
          <a:graphicData uri="http://schemas.openxmlformats.org/drawingml/2006/table">
            <a:tbl>
              <a:tblPr firstRow="1" bandRow="1">
                <a:tableStyleId>{5C22544A-7EE6-4342-B048-85BDC9FD1C3A}</a:tableStyleId>
              </a:tblPr>
              <a:tblGrid>
                <a:gridCol w="2794511">
                  <a:extLst>
                    <a:ext uri="{9D8B030D-6E8A-4147-A177-3AD203B41FA5}">
                      <a16:colId xmlns:a16="http://schemas.microsoft.com/office/drawing/2014/main" val="3677907661"/>
                    </a:ext>
                  </a:extLst>
                </a:gridCol>
                <a:gridCol w="2794511">
                  <a:extLst>
                    <a:ext uri="{9D8B030D-6E8A-4147-A177-3AD203B41FA5}">
                      <a16:colId xmlns:a16="http://schemas.microsoft.com/office/drawing/2014/main" val="548911696"/>
                    </a:ext>
                  </a:extLst>
                </a:gridCol>
                <a:gridCol w="2794511">
                  <a:extLst>
                    <a:ext uri="{9D8B030D-6E8A-4147-A177-3AD203B41FA5}">
                      <a16:colId xmlns:a16="http://schemas.microsoft.com/office/drawing/2014/main" val="1457077236"/>
                    </a:ext>
                  </a:extLst>
                </a:gridCol>
              </a:tblGrid>
              <a:tr h="343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300" b="1" i="0" u="none" strike="noStrike" kern="1200" dirty="0">
                          <a:effectLst/>
                          <a:latin typeface="Meiryo UI" panose="020B0604030504040204" pitchFamily="50" charset="-128"/>
                          <a:ea typeface="Meiryo UI" panose="020B0604030504040204" pitchFamily="50" charset="-128"/>
                        </a:rPr>
                        <a:t>（</a:t>
                      </a:r>
                      <a:r>
                        <a:rPr kumimoji="1" lang="ja-JP" altLang="en-US" sz="1300" b="1" i="0" u="none" strike="noStrike" kern="1200" dirty="0">
                          <a:effectLst/>
                          <a:latin typeface="Meiryo UI" panose="020B0604030504040204" pitchFamily="50" charset="-128"/>
                          <a:ea typeface="Meiryo UI" panose="020B0604030504040204" pitchFamily="50" charset="-128"/>
                        </a:rPr>
                        <a:t>３</a:t>
                      </a:r>
                      <a:r>
                        <a:rPr kumimoji="1" lang="ja-JP" altLang="ja-JP" sz="1300" b="1" i="0" u="none" strike="noStrike" kern="1200" dirty="0">
                          <a:effectLst/>
                          <a:latin typeface="Meiryo UI" panose="020B0604030504040204" pitchFamily="50" charset="-128"/>
                          <a:ea typeface="Meiryo UI" panose="020B0604030504040204" pitchFamily="50" charset="-128"/>
                        </a:rPr>
                        <a:t>）許可</a:t>
                      </a:r>
                      <a:r>
                        <a:rPr kumimoji="1" lang="ja-JP" altLang="en-US" sz="1300" b="1" i="0" u="none" strike="noStrike" kern="1200" dirty="0">
                          <a:effectLst/>
                          <a:latin typeface="Meiryo UI" panose="020B0604030504040204" pitchFamily="50" charset="-128"/>
                          <a:ea typeface="Meiryo UI" panose="020B0604030504040204" pitchFamily="50" charset="-128"/>
                        </a:rPr>
                        <a:t>期間</a:t>
                      </a:r>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内容</a:t>
                      </a:r>
                    </a:p>
                  </a:txBody>
                  <a:tcPr marL="74295" marR="74295" marT="37148" marB="37148"/>
                </a:tc>
                <a:tc>
                  <a:txBody>
                    <a:bodyPr/>
                    <a:lstStyle/>
                    <a:p>
                      <a:pPr algn="ctr"/>
                      <a:r>
                        <a:rPr kumimoji="1" lang="ja-JP" altLang="en-US" sz="1300" dirty="0">
                          <a:latin typeface="Meiryo UI" panose="020B0604030504040204" pitchFamily="50" charset="-128"/>
                          <a:ea typeface="Meiryo UI" panose="020B0604030504040204" pitchFamily="50" charset="-128"/>
                        </a:rPr>
                        <a:t>大阪府・大阪市提案</a:t>
                      </a:r>
                    </a:p>
                  </a:txBody>
                  <a:tcPr marL="74295" marR="74295" marT="37148" marB="37148"/>
                </a:tc>
                <a:extLst>
                  <a:ext uri="{0D108BD9-81ED-4DB2-BD59-A6C34878D82A}">
                    <a16:rowId xmlns:a16="http://schemas.microsoft.com/office/drawing/2014/main" val="1416476536"/>
                  </a:ext>
                </a:extLst>
              </a:tr>
              <a:tr h="535885">
                <a:tc>
                  <a:txBody>
                    <a:bodyPr/>
                    <a:lstStyle/>
                    <a:p>
                      <a:endParaRPr kumimoji="1" lang="ja-JP" altLang="en-US" sz="1300" dirty="0">
                        <a:latin typeface="Meiryo UI" panose="020B0604030504040204" pitchFamily="50" charset="-128"/>
                        <a:ea typeface="Meiryo UI" panose="020B0604030504040204" pitchFamily="50" charset="-128"/>
                      </a:endParaRPr>
                    </a:p>
                  </a:txBody>
                  <a:tcPr marL="74295" marR="74295" marT="37148" marB="37148"/>
                </a:tc>
                <a:tc>
                  <a:txBody>
                    <a:bodyPr/>
                    <a:lstStyle/>
                    <a:p>
                      <a:r>
                        <a:rPr kumimoji="1" lang="ja-JP" altLang="en-US" sz="1300" b="0" i="0" u="none" strike="noStrike" kern="1200" baseline="0" dirty="0">
                          <a:solidFill>
                            <a:schemeClr val="dk1"/>
                          </a:solidFill>
                          <a:latin typeface="Meiryo UI" panose="020B0604030504040204" pitchFamily="50" charset="-128"/>
                          <a:ea typeface="Meiryo UI" panose="020B0604030504040204" pitchFamily="50" charset="-128"/>
                          <a:cs typeface="+mn-cs"/>
                        </a:rPr>
                        <a:t>許可期間は２年とする。</a:t>
                      </a:r>
                    </a:p>
                  </a:txBody>
                  <a:tcPr marL="74295" marR="74295" marT="37148" marB="37148"/>
                </a:tc>
                <a:tc>
                  <a:txBody>
                    <a:bodyPr/>
                    <a:lstStyle/>
                    <a:p>
                      <a:r>
                        <a:rPr kumimoji="1" lang="ja-JP" altLang="en-US" sz="1300" dirty="0">
                          <a:latin typeface="Meiryo UI" panose="020B0604030504040204" pitchFamily="50" charset="-128"/>
                          <a:ea typeface="Meiryo UI" panose="020B0604030504040204" pitchFamily="50" charset="-128"/>
                        </a:rPr>
                        <a:t>新たな投資を回収することのできる合理的な期間を設定すべき。</a:t>
                      </a:r>
                    </a:p>
                  </a:txBody>
                  <a:tcPr marL="74295" marR="74295" marT="37148" marB="37148"/>
                </a:tc>
                <a:extLst>
                  <a:ext uri="{0D108BD9-81ED-4DB2-BD59-A6C34878D82A}">
                    <a16:rowId xmlns:a16="http://schemas.microsoft.com/office/drawing/2014/main" val="468614964"/>
                  </a:ext>
                </a:extLst>
              </a:tr>
            </a:tbl>
          </a:graphicData>
        </a:graphic>
      </p:graphicFrame>
    </p:spTree>
    <p:extLst>
      <p:ext uri="{BB962C8B-B14F-4D97-AF65-F5344CB8AC3E}">
        <p14:creationId xmlns:p14="http://schemas.microsoft.com/office/powerpoint/2010/main" val="1157195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7CAB-1E7C-EE5A-35BF-58CACDD5016A}"/>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071E18A4-2B7F-4088-BFA9-1587AFBAEC0A}"/>
              </a:ext>
            </a:extLst>
          </p:cNvPr>
          <p:cNvSpPr txBox="1"/>
          <p:nvPr/>
        </p:nvSpPr>
        <p:spPr>
          <a:xfrm>
            <a:off x="233675" y="87108"/>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◆ライドシェア実現に向けた今後のスケジュール</a:t>
            </a:r>
          </a:p>
        </p:txBody>
      </p:sp>
      <p:sp>
        <p:nvSpPr>
          <p:cNvPr id="2" name="正方形/長方形 1">
            <a:extLst>
              <a:ext uri="{FF2B5EF4-FFF2-40B4-BE49-F238E27FC236}">
                <a16:creationId xmlns:a16="http://schemas.microsoft.com/office/drawing/2014/main" id="{CD626C10-5453-4B13-ACB9-9D78722BDC70}"/>
              </a:ext>
            </a:extLst>
          </p:cNvPr>
          <p:cNvSpPr/>
          <p:nvPr/>
        </p:nvSpPr>
        <p:spPr>
          <a:xfrm>
            <a:off x="248690" y="573187"/>
            <a:ext cx="9416986" cy="1161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ja-JP" sz="1400" b="1" kern="100" dirty="0">
                <a:solidFill>
                  <a:schemeClr val="tx1"/>
                </a:solidFill>
                <a:effectLst/>
                <a:latin typeface="游ゴシック" panose="020B0400000000000000" pitchFamily="50" charset="-128"/>
                <a:ea typeface="游ゴシック" panose="020B0400000000000000" pitchFamily="50" charset="-128"/>
                <a:cs typeface="Courier New" panose="02070309020205020404" pitchFamily="49" charset="0"/>
              </a:rPr>
              <a:t>万博開催時の来阪者と府民の移動の自由を守るためには、需要増に対応できるライドシェアの実現が不可欠。</a:t>
            </a:r>
          </a:p>
          <a:p>
            <a:pPr>
              <a:lnSpc>
                <a:spcPts val="2200"/>
              </a:lnSpc>
            </a:pPr>
            <a:r>
              <a:rPr lang="ja-JP" altLang="ja-JP" sz="1400" b="1" kern="100" dirty="0">
                <a:solidFill>
                  <a:schemeClr val="tx1"/>
                </a:solidFill>
                <a:effectLst/>
                <a:latin typeface="游ゴシック" panose="020B0400000000000000" pitchFamily="50" charset="-128"/>
                <a:ea typeface="游ゴシック" panose="020B0400000000000000" pitchFamily="50" charset="-128"/>
                <a:cs typeface="Courier New" panose="02070309020205020404" pitchFamily="49" charset="0"/>
              </a:rPr>
              <a:t>一方で、ライドシェア事業を新たに始めるには、ドライバーの確保や安全確保に向けた様々な準備が必要。</a:t>
            </a:r>
          </a:p>
          <a:p>
            <a:pPr>
              <a:lnSpc>
                <a:spcPts val="2200"/>
              </a:lnSpc>
            </a:pPr>
            <a:r>
              <a:rPr lang="ja-JP" altLang="ja-JP" sz="1400" b="1" kern="100" dirty="0">
                <a:solidFill>
                  <a:schemeClr val="tx1"/>
                </a:solidFill>
                <a:effectLst/>
                <a:latin typeface="游ゴシック" panose="020B0400000000000000" pitchFamily="50" charset="-128"/>
                <a:ea typeface="游ゴシック" panose="020B0400000000000000" pitchFamily="50" charset="-128"/>
                <a:cs typeface="Courier New" panose="02070309020205020404" pitchFamily="49" charset="0"/>
              </a:rPr>
              <a:t>万全の態勢で万博開幕を迎えるため、</a:t>
            </a:r>
            <a:r>
              <a:rPr lang="ja-JP" altLang="ja-JP" sz="1400" b="1" u="sng"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少なくとも半年前</a:t>
            </a:r>
            <a:r>
              <a:rPr lang="ja-JP" altLang="en-US" sz="1400" b="1" u="sng"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の導入に向け</a:t>
            </a:r>
            <a:r>
              <a:rPr lang="ja-JP" altLang="ja-JP" sz="1400" b="1" u="sng"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1400" b="1" kern="100" dirty="0">
                <a:solidFill>
                  <a:schemeClr val="tx1"/>
                </a:solidFill>
                <a:effectLst/>
                <a:latin typeface="游ゴシック" panose="020B0400000000000000" pitchFamily="50" charset="-128"/>
                <a:ea typeface="游ゴシック" panose="020B0400000000000000" pitchFamily="50" charset="-128"/>
                <a:cs typeface="Courier New" panose="02070309020205020404" pitchFamily="49" charset="0"/>
              </a:rPr>
              <a:t>来年度早々にも新規参入事業者によるライドシェア制度の構築が必要。</a:t>
            </a:r>
            <a:r>
              <a:rPr lang="ja-JP" altLang="ja-JP" sz="1400" b="1" dirty="0">
                <a:solidFill>
                  <a:schemeClr val="tx1"/>
                </a:solidFill>
                <a:effectLst/>
                <a:ea typeface="游ゴシック" panose="020B0400000000000000" pitchFamily="50" charset="-128"/>
                <a:cs typeface="Times New Roman" panose="02020603050405020304" pitchFamily="18" charset="0"/>
              </a:rPr>
              <a:t>早期に「大阪</a:t>
            </a:r>
            <a:r>
              <a:rPr lang="ja-JP" altLang="en-US" sz="1400" b="1" dirty="0">
                <a:solidFill>
                  <a:schemeClr val="tx1"/>
                </a:solidFill>
                <a:effectLst/>
                <a:ea typeface="游ゴシック" panose="020B0400000000000000" pitchFamily="50" charset="-128"/>
                <a:cs typeface="Times New Roman" panose="02020603050405020304" pitchFamily="18" charset="0"/>
              </a:rPr>
              <a:t>が</a:t>
            </a:r>
            <a:r>
              <a:rPr lang="ja-JP" altLang="ja-JP" sz="1400" b="1" dirty="0">
                <a:solidFill>
                  <a:schemeClr val="tx1"/>
                </a:solidFill>
                <a:effectLst/>
                <a:ea typeface="游ゴシック" panose="020B0400000000000000" pitchFamily="50" charset="-128"/>
                <a:cs typeface="Times New Roman" panose="02020603050405020304" pitchFamily="18" charset="0"/>
              </a:rPr>
              <a:t>めざすべきライドシェア（案）」を実現されたい。</a:t>
            </a:r>
            <a:endParaRPr kumimoji="1" lang="ja-JP" altLang="en-US" sz="1400" b="1" dirty="0">
              <a:solidFill>
                <a:schemeClr val="tx1"/>
              </a:solidFill>
            </a:endParaRPr>
          </a:p>
        </p:txBody>
      </p:sp>
      <p:graphicFrame>
        <p:nvGraphicFramePr>
          <p:cNvPr id="28" name="表 2">
            <a:extLst>
              <a:ext uri="{FF2B5EF4-FFF2-40B4-BE49-F238E27FC236}">
                <a16:creationId xmlns:a16="http://schemas.microsoft.com/office/drawing/2014/main" id="{6F41EE48-B292-43BB-8202-278358D71D88}"/>
              </a:ext>
            </a:extLst>
          </p:cNvPr>
          <p:cNvGraphicFramePr>
            <a:graphicFrameLocks noGrp="1"/>
          </p:cNvGraphicFramePr>
          <p:nvPr>
            <p:extLst>
              <p:ext uri="{D42A27DB-BD31-4B8C-83A1-F6EECF244321}">
                <p14:modId xmlns:p14="http://schemas.microsoft.com/office/powerpoint/2010/main" val="2228911609"/>
              </p:ext>
            </p:extLst>
          </p:nvPr>
        </p:nvGraphicFramePr>
        <p:xfrm>
          <a:off x="248689" y="1800164"/>
          <a:ext cx="9432000" cy="4875453"/>
        </p:xfrm>
        <a:graphic>
          <a:graphicData uri="http://schemas.openxmlformats.org/drawingml/2006/table">
            <a:tbl>
              <a:tblPr firstRow="1" bandRow="1">
                <a:tableStyleId>{5C22544A-7EE6-4342-B048-85BDC9FD1C3A}</a:tableStyleId>
              </a:tblPr>
              <a:tblGrid>
                <a:gridCol w="935544">
                  <a:extLst>
                    <a:ext uri="{9D8B030D-6E8A-4147-A177-3AD203B41FA5}">
                      <a16:colId xmlns:a16="http://schemas.microsoft.com/office/drawing/2014/main" val="147686572"/>
                    </a:ext>
                  </a:extLst>
                </a:gridCol>
                <a:gridCol w="888247">
                  <a:extLst>
                    <a:ext uri="{9D8B030D-6E8A-4147-A177-3AD203B41FA5}">
                      <a16:colId xmlns:a16="http://schemas.microsoft.com/office/drawing/2014/main" val="3305248180"/>
                    </a:ext>
                  </a:extLst>
                </a:gridCol>
                <a:gridCol w="912920">
                  <a:extLst>
                    <a:ext uri="{9D8B030D-6E8A-4147-A177-3AD203B41FA5}">
                      <a16:colId xmlns:a16="http://schemas.microsoft.com/office/drawing/2014/main" val="3510226603"/>
                    </a:ext>
                  </a:extLst>
                </a:gridCol>
                <a:gridCol w="1011615">
                  <a:extLst>
                    <a:ext uri="{9D8B030D-6E8A-4147-A177-3AD203B41FA5}">
                      <a16:colId xmlns:a16="http://schemas.microsoft.com/office/drawing/2014/main" val="2429720368"/>
                    </a:ext>
                  </a:extLst>
                </a:gridCol>
                <a:gridCol w="997235">
                  <a:extLst>
                    <a:ext uri="{9D8B030D-6E8A-4147-A177-3AD203B41FA5}">
                      <a16:colId xmlns:a16="http://schemas.microsoft.com/office/drawing/2014/main" val="2239830643"/>
                    </a:ext>
                  </a:extLst>
                </a:gridCol>
                <a:gridCol w="1050668">
                  <a:extLst>
                    <a:ext uri="{9D8B030D-6E8A-4147-A177-3AD203B41FA5}">
                      <a16:colId xmlns:a16="http://schemas.microsoft.com/office/drawing/2014/main" val="1739679278"/>
                    </a:ext>
                  </a:extLst>
                </a:gridCol>
                <a:gridCol w="1013684">
                  <a:extLst>
                    <a:ext uri="{9D8B030D-6E8A-4147-A177-3AD203B41FA5}">
                      <a16:colId xmlns:a16="http://schemas.microsoft.com/office/drawing/2014/main" val="2114213216"/>
                    </a:ext>
                  </a:extLst>
                </a:gridCol>
                <a:gridCol w="1787373">
                  <a:extLst>
                    <a:ext uri="{9D8B030D-6E8A-4147-A177-3AD203B41FA5}">
                      <a16:colId xmlns:a16="http://schemas.microsoft.com/office/drawing/2014/main" val="495052792"/>
                    </a:ext>
                  </a:extLst>
                </a:gridCol>
                <a:gridCol w="834714">
                  <a:extLst>
                    <a:ext uri="{9D8B030D-6E8A-4147-A177-3AD203B41FA5}">
                      <a16:colId xmlns:a16="http://schemas.microsoft.com/office/drawing/2014/main" val="230077893"/>
                    </a:ext>
                  </a:extLst>
                </a:gridCol>
              </a:tblGrid>
              <a:tr h="424092">
                <a:tc gridSpan="7">
                  <a:txBody>
                    <a:bodyPr/>
                    <a:lstStyle/>
                    <a:p>
                      <a:pPr algn="ctr"/>
                      <a:r>
                        <a:rPr kumimoji="1" lang="en-US" altLang="ja-JP" sz="1200" spc="100" baseline="0" dirty="0">
                          <a:latin typeface="Meiryo UI" panose="020B0604030504040204" pitchFamily="50" charset="-128"/>
                          <a:ea typeface="Meiryo UI" panose="020B0604030504040204" pitchFamily="50" charset="-128"/>
                        </a:rPr>
                        <a:t>2024</a:t>
                      </a:r>
                      <a:r>
                        <a:rPr kumimoji="1" lang="ja-JP" altLang="en-US" sz="1200" spc="100" baseline="0" dirty="0">
                          <a:latin typeface="Meiryo UI" panose="020B0604030504040204" pitchFamily="50" charset="-128"/>
                          <a:ea typeface="Meiryo UI" panose="020B0604030504040204" pitchFamily="50" charset="-128"/>
                        </a:rPr>
                        <a:t>年</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hMerge="1">
                  <a:txBody>
                    <a:bodyPr/>
                    <a:lstStyle/>
                    <a:p>
                      <a:pPr algn="ctr"/>
                      <a:endParaRPr kumimoji="1" lang="ja-JP" altLang="en-US" sz="1600" spc="100" baseline="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hMerge="1">
                  <a:txBody>
                    <a:bodyPr/>
                    <a:lstStyle/>
                    <a:p>
                      <a:pPr algn="ctr"/>
                      <a:endParaRPr kumimoji="1" lang="ja-JP" altLang="en-US" sz="1600" spc="100" baseline="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1"/>
                    </a:solidFill>
                  </a:tcPr>
                </a:tc>
                <a:tc>
                  <a:txBody>
                    <a:bodyPr/>
                    <a:lstStyle/>
                    <a:p>
                      <a:pPr algn="ctr"/>
                      <a:r>
                        <a:rPr kumimoji="1" lang="en-US" altLang="ja-JP" sz="1100" spc="100" baseline="0" dirty="0">
                          <a:latin typeface="Meiryo UI" panose="020B0604030504040204" pitchFamily="50" charset="-128"/>
                          <a:ea typeface="Meiryo UI" panose="020B0604030504040204" pitchFamily="50" charset="-128"/>
                        </a:rPr>
                        <a:t>2025</a:t>
                      </a:r>
                      <a:r>
                        <a:rPr kumimoji="1" lang="ja-JP" altLang="en-US" sz="1100" spc="100" baseline="0" dirty="0">
                          <a:latin typeface="Meiryo UI" panose="020B0604030504040204" pitchFamily="50" charset="-128"/>
                          <a:ea typeface="Meiryo UI" panose="020B0604030504040204" pitchFamily="50" charset="-128"/>
                        </a:rPr>
                        <a:t>年</a:t>
                      </a:r>
                    </a:p>
                  </a:txBody>
                  <a:tcPr anchor="ctr">
                    <a:lnL w="28575"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58905385"/>
                  </a:ext>
                </a:extLst>
              </a:tr>
              <a:tr h="455361">
                <a:tc>
                  <a:txBody>
                    <a:bodyPr/>
                    <a:lstStyle/>
                    <a:p>
                      <a:pPr algn="ctr"/>
                      <a:r>
                        <a:rPr kumimoji="1" lang="ja-JP" altLang="en-US" sz="1400" b="1" spc="100" baseline="0" dirty="0">
                          <a:solidFill>
                            <a:schemeClr val="bg1"/>
                          </a:solidFill>
                          <a:latin typeface="Meiryo UI" panose="020B0604030504040204" pitchFamily="50" charset="-128"/>
                          <a:ea typeface="Meiryo UI" panose="020B0604030504040204" pitchFamily="50" charset="-128"/>
                        </a:rPr>
                        <a:t>４月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1400" b="1" spc="100" baseline="0" dirty="0">
                          <a:solidFill>
                            <a:schemeClr val="bg1"/>
                          </a:solidFill>
                          <a:latin typeface="Meiryo UI" panose="020B0604030504040204" pitchFamily="50" charset="-128"/>
                          <a:ea typeface="Meiryo UI" panose="020B0604030504040204" pitchFamily="50" charset="-128"/>
                        </a:rPr>
                        <a:t>５月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1400" b="1" spc="100" baseline="0" dirty="0">
                          <a:solidFill>
                            <a:schemeClr val="bg1"/>
                          </a:solidFill>
                          <a:latin typeface="Meiryo UI" panose="020B0604030504040204" pitchFamily="50" charset="-128"/>
                          <a:ea typeface="Meiryo UI" panose="020B0604030504040204" pitchFamily="50" charset="-128"/>
                        </a:rPr>
                        <a:t>６月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７月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８月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９月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10</a:t>
                      </a:r>
                      <a:r>
                        <a:rPr kumimoji="1" lang="ja-JP" altLang="en-US"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1400" b="1" spc="100" baseline="0" dirty="0">
                          <a:solidFill>
                            <a:schemeClr val="bg1"/>
                          </a:solidFill>
                          <a:latin typeface="Meiryo UI" panose="020B0604030504040204" pitchFamily="50" charset="-128"/>
                          <a:ea typeface="Meiryo UI" panose="020B0604030504040204" pitchFamily="50" charset="-128"/>
                        </a:rPr>
                        <a:t>４月</a:t>
                      </a:r>
                    </a:p>
                  </a:txBody>
                  <a:tcPr anchor="ctr">
                    <a:lnL w="28575"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42267851"/>
                  </a:ext>
                </a:extLst>
              </a:tr>
              <a:tr h="3996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p>
                  </a:txBody>
                  <a:tcPr vert="eaVert"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solidFill>
                          <a:schemeClr val="accent4">
                            <a:lumMod val="20000"/>
                            <a:lumOff val="80000"/>
                          </a:schemeClr>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endParaRPr kumimoji="1" lang="ja-JP" altLang="en-US" dirty="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74217720"/>
                  </a:ext>
                </a:extLst>
              </a:tr>
            </a:tbl>
          </a:graphicData>
        </a:graphic>
      </p:graphicFrame>
      <p:sp>
        <p:nvSpPr>
          <p:cNvPr id="29" name="テキスト ボックス 28">
            <a:extLst>
              <a:ext uri="{FF2B5EF4-FFF2-40B4-BE49-F238E27FC236}">
                <a16:creationId xmlns:a16="http://schemas.microsoft.com/office/drawing/2014/main" id="{986DBF3C-DBFF-4E28-A0E9-88A5006B1260}"/>
              </a:ext>
            </a:extLst>
          </p:cNvPr>
          <p:cNvSpPr txBox="1"/>
          <p:nvPr/>
        </p:nvSpPr>
        <p:spPr>
          <a:xfrm>
            <a:off x="9208419" y="2910529"/>
            <a:ext cx="369332" cy="3600000"/>
          </a:xfrm>
          <a:prstGeom prst="rect">
            <a:avLst/>
          </a:prstGeom>
          <a:solidFill>
            <a:schemeClr val="bg1"/>
          </a:solidFill>
          <a:ln w="28575">
            <a:solidFill>
              <a:srgbClr val="2F5597"/>
            </a:solidFill>
            <a:prstDash val="solid"/>
          </a:ln>
        </p:spPr>
        <p:txBody>
          <a:bodyPr vert="eaVert" wrap="square" anchor="ctr">
            <a:spAutoFit/>
          </a:bodyPr>
          <a:lstStyle/>
          <a:p>
            <a:pPr algn="ctr">
              <a:defRPr/>
            </a:pPr>
            <a:r>
              <a:rPr kumimoji="1" lang="ja-JP" altLang="en-US" sz="1200" b="1" i="0" u="none" strike="noStrike" kern="1200" cap="none" spc="5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r>
              <a:rPr kumimoji="1" lang="ja-JP" altLang="en-US" sz="1200" b="1" spc="500" dirty="0">
                <a:solidFill>
                  <a:prstClr val="black"/>
                </a:solidFill>
                <a:latin typeface="Meiryo UI" panose="020B0604030504040204" pitchFamily="50" charset="-128"/>
                <a:ea typeface="Meiryo UI" panose="020B0604030504040204" pitchFamily="50" charset="-128"/>
              </a:rPr>
              <a:t>開幕</a:t>
            </a:r>
            <a:endParaRPr kumimoji="1" lang="ja-JP" altLang="en-US" sz="1200" b="1" i="0" u="none" strike="noStrike" kern="1200" cap="none" spc="5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97" name="グループ化 96">
            <a:extLst>
              <a:ext uri="{FF2B5EF4-FFF2-40B4-BE49-F238E27FC236}">
                <a16:creationId xmlns:a16="http://schemas.microsoft.com/office/drawing/2014/main" id="{49D8B472-3176-4B9B-98A6-774D844B39A5}"/>
              </a:ext>
            </a:extLst>
          </p:cNvPr>
          <p:cNvGrpSpPr/>
          <p:nvPr/>
        </p:nvGrpSpPr>
        <p:grpSpPr>
          <a:xfrm>
            <a:off x="345564" y="3016820"/>
            <a:ext cx="1650256" cy="3493709"/>
            <a:chOff x="975961" y="2825714"/>
            <a:chExt cx="1652608" cy="1206571"/>
          </a:xfrm>
        </p:grpSpPr>
        <p:grpSp>
          <p:nvGrpSpPr>
            <p:cNvPr id="32" name="グループ化 31">
              <a:extLst>
                <a:ext uri="{FF2B5EF4-FFF2-40B4-BE49-F238E27FC236}">
                  <a16:creationId xmlns:a16="http://schemas.microsoft.com/office/drawing/2014/main" id="{298A4327-7776-4FBC-9789-DB230D914345}"/>
                </a:ext>
              </a:extLst>
            </p:cNvPr>
            <p:cNvGrpSpPr/>
            <p:nvPr/>
          </p:nvGrpSpPr>
          <p:grpSpPr>
            <a:xfrm>
              <a:off x="975961" y="2825714"/>
              <a:ext cx="1652608" cy="1206571"/>
              <a:chOff x="4769168" y="3973774"/>
              <a:chExt cx="867107" cy="2671464"/>
            </a:xfrm>
          </p:grpSpPr>
          <p:sp>
            <p:nvSpPr>
              <p:cNvPr id="33" name="テキスト ボックス 32">
                <a:extLst>
                  <a:ext uri="{FF2B5EF4-FFF2-40B4-BE49-F238E27FC236}">
                    <a16:creationId xmlns:a16="http://schemas.microsoft.com/office/drawing/2014/main" id="{A625FD70-06EA-4E1C-9B3A-D807B830B985}"/>
                  </a:ext>
                </a:extLst>
              </p:cNvPr>
              <p:cNvSpPr txBox="1"/>
              <p:nvPr/>
            </p:nvSpPr>
            <p:spPr>
              <a:xfrm>
                <a:off x="4769168" y="3973774"/>
                <a:ext cx="736163" cy="2664000"/>
              </a:xfrm>
              <a:prstGeom prst="homePlate">
                <a:avLst>
                  <a:gd name="adj" fmla="val 18947"/>
                </a:avLst>
              </a:prstGeom>
              <a:solidFill>
                <a:schemeClr val="bg1"/>
              </a:solidFill>
              <a:ln w="28575">
                <a:solidFill>
                  <a:srgbClr val="5B9BD5"/>
                </a:solidFill>
                <a:prstDash val="solid"/>
              </a:ln>
            </p:spPr>
            <p:txBody>
              <a:bodyPr vert="eaVert" wrap="square" anchor="ctr">
                <a:spAutoFit/>
              </a:bodyPr>
              <a:lstStyle/>
              <a:p>
                <a:pPr marL="0" marR="0" lvl="0" indent="0" algn="ctr"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kumimoji="1" lang="ja-JP" altLang="en-US" sz="1200" b="1" i="0" u="none" strike="noStrike" kern="1200" cap="none" spc="5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矢印: 山形 33">
                <a:extLst>
                  <a:ext uri="{FF2B5EF4-FFF2-40B4-BE49-F238E27FC236}">
                    <a16:creationId xmlns:a16="http://schemas.microsoft.com/office/drawing/2014/main" id="{144F7584-061B-44B1-BD96-C830FE13645E}"/>
                  </a:ext>
                </a:extLst>
              </p:cNvPr>
              <p:cNvSpPr>
                <a:spLocks noChangeAspect="1"/>
              </p:cNvSpPr>
              <p:nvPr/>
            </p:nvSpPr>
            <p:spPr>
              <a:xfrm>
                <a:off x="5407550" y="3981238"/>
                <a:ext cx="157448" cy="2664000"/>
              </a:xfrm>
              <a:prstGeom prst="chevron">
                <a:avLst>
                  <a:gd name="adj" fmla="val 73143"/>
                </a:avLst>
              </a:prstGeom>
              <a:solidFill>
                <a:schemeClr val="bg1"/>
              </a:solidFill>
              <a:ln w="28575">
                <a:solidFill>
                  <a:srgbClr val="88B6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矢印: 山形 34">
                <a:extLst>
                  <a:ext uri="{FF2B5EF4-FFF2-40B4-BE49-F238E27FC236}">
                    <a16:creationId xmlns:a16="http://schemas.microsoft.com/office/drawing/2014/main" id="{5916935C-F156-412D-A1DE-5754D6C5A1F8}"/>
                  </a:ext>
                </a:extLst>
              </p:cNvPr>
              <p:cNvSpPr>
                <a:spLocks noChangeAspect="1"/>
              </p:cNvSpPr>
              <p:nvPr/>
            </p:nvSpPr>
            <p:spPr>
              <a:xfrm>
                <a:off x="5468027" y="3981238"/>
                <a:ext cx="168248" cy="2664000"/>
              </a:xfrm>
              <a:prstGeom prst="chevron">
                <a:avLst>
                  <a:gd name="adj" fmla="val 73143"/>
                </a:avLst>
              </a:prstGeom>
              <a:solidFill>
                <a:schemeClr val="bg1"/>
              </a:solidFill>
              <a:ln w="28575">
                <a:solidFill>
                  <a:srgbClr val="B3D0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6" name="テキスト ボックス 35">
              <a:extLst>
                <a:ext uri="{FF2B5EF4-FFF2-40B4-BE49-F238E27FC236}">
                  <a16:creationId xmlns:a16="http://schemas.microsoft.com/office/drawing/2014/main" id="{A5F23FC1-3B17-49F3-A945-BA1235EF71F3}"/>
                </a:ext>
              </a:extLst>
            </p:cNvPr>
            <p:cNvSpPr txBox="1"/>
            <p:nvPr/>
          </p:nvSpPr>
          <p:spPr>
            <a:xfrm>
              <a:off x="1149801" y="2902936"/>
              <a:ext cx="832181" cy="523220"/>
            </a:xfrm>
            <a:prstGeom prst="rect">
              <a:avLst/>
            </a:prstGeom>
            <a:noFill/>
          </p:spPr>
          <p:txBody>
            <a:bodyPr vert="eaVert" wrap="square">
              <a:spAutoFit/>
            </a:bodyPr>
            <a:lstStyle/>
            <a:p>
              <a:pPr marL="0" marR="0" lvl="0" indent="0" defTabSz="457200" rtl="0" eaLnBrk="1" fontAlgn="auto" latinLnBrk="0" hangingPunct="1">
                <a:spcBef>
                  <a:spcPts val="0"/>
                </a:spcBef>
                <a:spcAft>
                  <a:spcPts val="0"/>
                </a:spcAft>
                <a:buClrTx/>
                <a:buSzTx/>
                <a:buFont typeface="Wingdings" panose="05000000000000000000" pitchFamily="2" charset="2"/>
                <a:buNone/>
                <a:tabLst/>
                <a:defRPr/>
              </a:pPr>
              <a:r>
                <a:rPr kumimoji="1" lang="ja-JP" altLang="en-US"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タクシー限定</a:t>
              </a:r>
              <a:endParaRPr kumimoji="1" lang="en-US" altLang="ja-JP"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spcBef>
                  <a:spcPts val="0"/>
                </a:spcBef>
                <a:spcAft>
                  <a:spcPts val="0"/>
                </a:spcAft>
                <a:buClrTx/>
                <a:buSzTx/>
                <a:buFont typeface="Wingdings" panose="05000000000000000000" pitchFamily="2" charset="2"/>
                <a:buNone/>
                <a:tabLst/>
                <a:defRPr/>
              </a:pPr>
              <a:r>
                <a:rPr kumimoji="1" lang="ja-JP" altLang="en-US"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ライドシェア</a:t>
              </a:r>
              <a:endParaRPr kumimoji="1" lang="en-US" altLang="ja-JP"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spcBef>
                  <a:spcPts val="0"/>
                </a:spcBef>
                <a:spcAft>
                  <a:spcPts val="0"/>
                </a:spcAft>
                <a:buClrTx/>
                <a:buSzTx/>
                <a:buFont typeface="Wingdings" panose="05000000000000000000" pitchFamily="2" charset="2"/>
                <a:buNone/>
                <a:tabLst/>
                <a:defRPr/>
              </a:pPr>
              <a:r>
                <a:rPr kumimoji="1" lang="ja-JP" altLang="en-US"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ス</a:t>
              </a:r>
              <a:r>
                <a:rPr kumimoji="1" lang="ja-JP" altLang="en-US" sz="1400" b="1" spc="-100" dirty="0">
                  <a:solidFill>
                    <a:prstClr val="black"/>
                  </a:solidFill>
                  <a:latin typeface="Meiryo UI" panose="020B0604030504040204" pitchFamily="50" charset="-128"/>
                  <a:ea typeface="Meiryo UI" panose="020B0604030504040204" pitchFamily="50" charset="-128"/>
                </a:rPr>
                <a:t>タート</a:t>
              </a:r>
              <a:endParaRPr kumimoji="1" lang="en-US" altLang="ja-JP"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a:extLst>
                <a:ext uri="{FF2B5EF4-FFF2-40B4-BE49-F238E27FC236}">
                  <a16:creationId xmlns:a16="http://schemas.microsoft.com/office/drawing/2014/main" id="{3F443C8D-1228-4688-9A58-5644FF8AB8AC}"/>
                </a:ext>
              </a:extLst>
            </p:cNvPr>
            <p:cNvSpPr txBox="1"/>
            <p:nvPr/>
          </p:nvSpPr>
          <p:spPr>
            <a:xfrm>
              <a:off x="1051133" y="3620623"/>
              <a:ext cx="1119073" cy="179098"/>
            </a:xfrm>
            <a:prstGeom prst="rect">
              <a:avLst/>
            </a:prstGeom>
            <a:solidFill>
              <a:schemeClr val="accent2"/>
            </a:solidFill>
            <a:ln w="57150" cmpd="thickThin">
              <a:solidFill>
                <a:schemeClr val="accent2"/>
              </a:solidFill>
              <a:prstDash val="solid"/>
            </a:ln>
          </p:spPr>
          <p:txBody>
            <a:bodyPr vert="horz" wrap="square" lIns="36000" tIns="36000" rIns="36000" bIns="3600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当初、最大で</a:t>
              </a:r>
              <a:r>
                <a:rPr kumimoji="1" lang="ja-JP" altLang="en-US" sz="1000" b="1" dirty="0">
                  <a:solidFill>
                    <a:prstClr val="white"/>
                  </a:solidFill>
                  <a:latin typeface="Meiryo UI" panose="020B0604030504040204" pitchFamily="50" charset="-128"/>
                  <a:ea typeface="Meiryo UI" panose="020B0604030504040204" pitchFamily="50" charset="-128"/>
                </a:rPr>
                <a:t>約</a:t>
              </a:r>
              <a:r>
                <a:rPr kumimoji="1" lang="en-US" altLang="ja-JP" sz="1000" b="1" dirty="0">
                  <a:solidFill>
                    <a:prstClr val="white"/>
                  </a:solidFill>
                  <a:latin typeface="Meiryo UI" panose="020B0604030504040204" pitchFamily="50" charset="-128"/>
                  <a:ea typeface="Meiryo UI" panose="020B0604030504040204" pitchFamily="50" charset="-128"/>
                </a:rPr>
                <a:t>1</a:t>
              </a: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50</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000" b="1" dirty="0">
                  <a:solidFill>
                    <a:prstClr val="white"/>
                  </a:solidFill>
                  <a:latin typeface="Meiryo UI" panose="020B0604030504040204" pitchFamily="50" charset="-128"/>
                  <a:ea typeface="Meiryo UI" panose="020B0604030504040204" pitchFamily="50" charset="-128"/>
                </a:rPr>
                <a:t>20</a:t>
              </a: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0</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台／日の稼働を想定</a:t>
              </a:r>
            </a:p>
          </p:txBody>
        </p:sp>
      </p:grpSp>
      <p:grpSp>
        <p:nvGrpSpPr>
          <p:cNvPr id="20" name="グループ化 19">
            <a:extLst>
              <a:ext uri="{FF2B5EF4-FFF2-40B4-BE49-F238E27FC236}">
                <a16:creationId xmlns:a16="http://schemas.microsoft.com/office/drawing/2014/main" id="{885ADD31-5A86-45CA-AD67-66D3A2801409}"/>
              </a:ext>
            </a:extLst>
          </p:cNvPr>
          <p:cNvGrpSpPr/>
          <p:nvPr/>
        </p:nvGrpSpPr>
        <p:grpSpPr>
          <a:xfrm>
            <a:off x="6475609" y="2985796"/>
            <a:ext cx="2634719" cy="3562641"/>
            <a:chOff x="6431448" y="2781660"/>
            <a:chExt cx="906361" cy="3757801"/>
          </a:xfrm>
        </p:grpSpPr>
        <p:sp>
          <p:nvSpPr>
            <p:cNvPr id="91" name="矢印: 五方向 90">
              <a:extLst>
                <a:ext uri="{FF2B5EF4-FFF2-40B4-BE49-F238E27FC236}">
                  <a16:creationId xmlns:a16="http://schemas.microsoft.com/office/drawing/2014/main" id="{ED7677CB-0331-4841-B25E-B28325FF0753}"/>
                </a:ext>
              </a:extLst>
            </p:cNvPr>
            <p:cNvSpPr/>
            <p:nvPr/>
          </p:nvSpPr>
          <p:spPr>
            <a:xfrm>
              <a:off x="6455308" y="2781660"/>
              <a:ext cx="882501" cy="3757801"/>
            </a:xfrm>
            <a:prstGeom prst="homePlate">
              <a:avLst>
                <a:gd name="adj" fmla="val 18460"/>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3003E8E2-DCFD-4F06-925B-DB6CED8B5D52}"/>
                </a:ext>
              </a:extLst>
            </p:cNvPr>
            <p:cNvSpPr txBox="1"/>
            <p:nvPr/>
          </p:nvSpPr>
          <p:spPr>
            <a:xfrm>
              <a:off x="6431448" y="3032899"/>
              <a:ext cx="800158" cy="730432"/>
            </a:xfrm>
            <a:prstGeom prst="rect">
              <a:avLst/>
            </a:prstGeom>
            <a:noFill/>
          </p:spPr>
          <p:txBody>
            <a:bodyPr vert="horz" wrap="square">
              <a:spAutoFit/>
            </a:bodyPr>
            <a:lstStyle/>
            <a:p>
              <a:pPr algn="ctr">
                <a:defRPr/>
              </a:pPr>
              <a:r>
                <a:rPr kumimoji="1" lang="ja-JP" altLang="en-US" sz="1100" b="1" i="0" u="none" strike="noStrike" kern="1200" cap="none" spc="5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r>
                <a:rPr kumimoji="1" lang="ja-JP" altLang="en-US" sz="1100" b="1" spc="500" dirty="0">
                  <a:solidFill>
                    <a:prstClr val="black"/>
                  </a:solidFill>
                  <a:latin typeface="Meiryo UI" panose="020B0604030504040204" pitchFamily="50" charset="-128"/>
                  <a:ea typeface="Meiryo UI" panose="020B0604030504040204" pitchFamily="50" charset="-128"/>
                </a:rPr>
                <a:t>開幕半年前～）</a:t>
              </a:r>
              <a:endParaRPr kumimoji="1" lang="en-US" altLang="ja-JP" sz="1400" b="1" spc="500" dirty="0">
                <a:solidFill>
                  <a:prstClr val="black"/>
                </a:solidFill>
                <a:latin typeface="Meiryo UI" panose="020B0604030504040204" pitchFamily="50" charset="-128"/>
                <a:ea typeface="Meiryo UI" panose="020B0604030504040204" pitchFamily="50" charset="-128"/>
              </a:endParaRPr>
            </a:p>
            <a:p>
              <a:pPr algn="ctr">
                <a:defRPr/>
              </a:pPr>
              <a:r>
                <a:rPr kumimoji="1" lang="ja-JP" altLang="en-US"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万博に向けたライドシェアの</a:t>
              </a:r>
              <a:endParaRPr kumimoji="1" lang="en-US" altLang="ja-JP"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defRPr/>
              </a:pPr>
              <a:r>
                <a:rPr kumimoji="1" lang="ja-JP" altLang="en-US" sz="1400" b="1" i="0" u="none" strike="noStrike" kern="1200" cap="none" spc="-1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試行実施</a:t>
              </a:r>
              <a:endParaRPr kumimoji="1" lang="en-US" altLang="ja-JP" sz="1400" b="1" spc="-100" dirty="0">
                <a:solidFill>
                  <a:prstClr val="black"/>
                </a:solidFill>
                <a:latin typeface="Meiryo UI" panose="020B0604030504040204" pitchFamily="50" charset="-128"/>
                <a:ea typeface="Meiryo UI" panose="020B0604030504040204" pitchFamily="50" charset="-128"/>
              </a:endParaRPr>
            </a:p>
          </p:txBody>
        </p:sp>
      </p:grpSp>
      <p:sp>
        <p:nvSpPr>
          <p:cNvPr id="40" name="テキスト ボックス 39">
            <a:extLst>
              <a:ext uri="{FF2B5EF4-FFF2-40B4-BE49-F238E27FC236}">
                <a16:creationId xmlns:a16="http://schemas.microsoft.com/office/drawing/2014/main" id="{6C4CA7C1-774E-43C1-91AC-9A19FA0EED5E}"/>
              </a:ext>
            </a:extLst>
          </p:cNvPr>
          <p:cNvSpPr txBox="1"/>
          <p:nvPr/>
        </p:nvSpPr>
        <p:spPr>
          <a:xfrm>
            <a:off x="3816269" y="3020688"/>
            <a:ext cx="2592000" cy="3520222"/>
          </a:xfrm>
          <a:prstGeom prst="homePlate">
            <a:avLst>
              <a:gd name="adj" fmla="val 16992"/>
            </a:avLst>
          </a:prstGeom>
          <a:solidFill>
            <a:srgbClr val="B3D0EB"/>
          </a:solidFill>
          <a:ln w="28575">
            <a:solidFill>
              <a:srgbClr val="5B9BD5"/>
            </a:solidFill>
            <a:prstDash val="solid"/>
          </a:ln>
        </p:spPr>
        <p:txBody>
          <a:bodyPr vert="eaVert" wrap="square" anchor="ctr">
            <a:spAutoFit/>
          </a:bodyPr>
          <a:lstStyle/>
          <a:p>
            <a:pPr marL="0" marR="0" lvl="0" indent="0" algn="ctr" defTabSz="457200" rtl="0" eaLnBrk="1" fontAlgn="auto" latinLnBrk="0" hangingPunct="1">
              <a:lnSpc>
                <a:spcPct val="200000"/>
              </a:lnSpc>
              <a:spcBef>
                <a:spcPts val="0"/>
              </a:spcBef>
              <a:spcAft>
                <a:spcPts val="0"/>
              </a:spcAft>
              <a:buClrTx/>
              <a:buSzTx/>
              <a:buFont typeface="Wingdings" panose="05000000000000000000" pitchFamily="2" charset="2"/>
              <a:buNone/>
              <a:tabLst/>
              <a:defRPr/>
            </a:pPr>
            <a:endParaRPr kumimoji="1" lang="ja-JP" altLang="en-US" sz="1200" b="1" i="0" u="none" strike="noStrike" kern="1200" cap="none" spc="5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矢印: 五方向 52">
            <a:extLst>
              <a:ext uri="{FF2B5EF4-FFF2-40B4-BE49-F238E27FC236}">
                <a16:creationId xmlns:a16="http://schemas.microsoft.com/office/drawing/2014/main" id="{FE00168B-E3E3-4537-8EE1-7D92CF48903C}"/>
              </a:ext>
            </a:extLst>
          </p:cNvPr>
          <p:cNvSpPr/>
          <p:nvPr/>
        </p:nvSpPr>
        <p:spPr>
          <a:xfrm>
            <a:off x="5570743" y="4025497"/>
            <a:ext cx="583863" cy="418412"/>
          </a:xfrm>
          <a:prstGeom prst="homePlate">
            <a:avLst>
              <a:gd name="adj" fmla="val 43420"/>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prstClr val="black"/>
                </a:solidFill>
                <a:latin typeface="Meiryo UI" panose="020B0604030504040204" pitchFamily="50" charset="-128"/>
                <a:ea typeface="Meiryo UI" panose="020B0604030504040204" pitchFamily="50" charset="-128"/>
              </a:rPr>
              <a:t>事前研修</a:t>
            </a:r>
            <a:endParaRPr kumimoji="1" lang="ja-JP" altLang="en-US" sz="1000" dirty="0"/>
          </a:p>
        </p:txBody>
      </p:sp>
      <p:grpSp>
        <p:nvGrpSpPr>
          <p:cNvPr id="4" name="グループ化 3">
            <a:extLst>
              <a:ext uri="{FF2B5EF4-FFF2-40B4-BE49-F238E27FC236}">
                <a16:creationId xmlns:a16="http://schemas.microsoft.com/office/drawing/2014/main" id="{AC090E92-6B05-4560-9782-CCEF9743126D}"/>
              </a:ext>
            </a:extLst>
          </p:cNvPr>
          <p:cNvGrpSpPr/>
          <p:nvPr/>
        </p:nvGrpSpPr>
        <p:grpSpPr>
          <a:xfrm>
            <a:off x="3852354" y="3080526"/>
            <a:ext cx="2178764" cy="3365563"/>
            <a:chOff x="3852354" y="3080526"/>
            <a:chExt cx="2178764" cy="3365563"/>
          </a:xfrm>
        </p:grpSpPr>
        <p:sp>
          <p:nvSpPr>
            <p:cNvPr id="44" name="テキスト ボックス 43">
              <a:extLst>
                <a:ext uri="{FF2B5EF4-FFF2-40B4-BE49-F238E27FC236}">
                  <a16:creationId xmlns:a16="http://schemas.microsoft.com/office/drawing/2014/main" id="{B4B9A290-70C9-4411-A59C-805EC8052259}"/>
                </a:ext>
              </a:extLst>
            </p:cNvPr>
            <p:cNvSpPr txBox="1"/>
            <p:nvPr/>
          </p:nvSpPr>
          <p:spPr>
            <a:xfrm>
              <a:off x="3852354" y="3080526"/>
              <a:ext cx="842922" cy="271869"/>
            </a:xfrm>
            <a:prstGeom prst="rect">
              <a:avLst/>
            </a:prstGeom>
            <a:noFill/>
          </p:spPr>
          <p:txBody>
            <a:bodyPr wrap="square">
              <a:spAutoFit/>
            </a:bodyPr>
            <a:lstStyle/>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参入準備</a:t>
              </a:r>
              <a:endParaRPr kumimoji="1" lang="en-US" altLang="ja-JP" sz="1000" b="1" dirty="0">
                <a:solidFill>
                  <a:prstClr val="black"/>
                </a:solidFill>
                <a:latin typeface="Meiryo UI" panose="020B0604030504040204" pitchFamily="50" charset="-128"/>
                <a:ea typeface="Meiryo UI" panose="020B0604030504040204" pitchFamily="50" charset="-128"/>
              </a:endParaRPr>
            </a:p>
          </p:txBody>
        </p:sp>
        <p:sp>
          <p:nvSpPr>
            <p:cNvPr id="45" name="矢印: 五方向 44">
              <a:extLst>
                <a:ext uri="{FF2B5EF4-FFF2-40B4-BE49-F238E27FC236}">
                  <a16:creationId xmlns:a16="http://schemas.microsoft.com/office/drawing/2014/main" id="{41B92641-9341-4DAC-94CC-F897DEAC2240}"/>
                </a:ext>
              </a:extLst>
            </p:cNvPr>
            <p:cNvSpPr/>
            <p:nvPr/>
          </p:nvSpPr>
          <p:spPr>
            <a:xfrm>
              <a:off x="4766690" y="5634271"/>
              <a:ext cx="1260000" cy="438072"/>
            </a:xfrm>
            <a:prstGeom prst="homePlate">
              <a:avLst>
                <a:gd name="adj" fmla="val 44698"/>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アプリ構築</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矢印: 五方向 46">
              <a:extLst>
                <a:ext uri="{FF2B5EF4-FFF2-40B4-BE49-F238E27FC236}">
                  <a16:creationId xmlns:a16="http://schemas.microsoft.com/office/drawing/2014/main" id="{37FA76E7-D4F3-4877-ABAC-45E546816643}"/>
                </a:ext>
              </a:extLst>
            </p:cNvPr>
            <p:cNvSpPr/>
            <p:nvPr/>
          </p:nvSpPr>
          <p:spPr>
            <a:xfrm>
              <a:off x="4741723" y="4013119"/>
              <a:ext cx="804467" cy="418412"/>
            </a:xfrm>
            <a:prstGeom prst="homePlate">
              <a:avLst>
                <a:gd name="adj" fmla="val 38309"/>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a:t>
              </a:r>
              <a:r>
                <a:rPr kumimoji="1" lang="ja-JP" altLang="en-US" sz="1000" b="1" dirty="0">
                  <a:solidFill>
                    <a:prstClr val="black"/>
                  </a:solidFill>
                  <a:latin typeface="Meiryo UI" panose="020B0604030504040204" pitchFamily="50" charset="-128"/>
                  <a:ea typeface="Meiryo UI" panose="020B0604030504040204" pitchFamily="50" charset="-128"/>
                </a:rPr>
                <a:t>募集</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矢印: 五方向 54">
              <a:extLst>
                <a:ext uri="{FF2B5EF4-FFF2-40B4-BE49-F238E27FC236}">
                  <a16:creationId xmlns:a16="http://schemas.microsoft.com/office/drawing/2014/main" id="{0E1D84D7-7F85-4DD9-BD0C-6C3CE830310C}"/>
                </a:ext>
              </a:extLst>
            </p:cNvPr>
            <p:cNvSpPr/>
            <p:nvPr/>
          </p:nvSpPr>
          <p:spPr>
            <a:xfrm>
              <a:off x="3877125" y="3512481"/>
              <a:ext cx="864475" cy="2559862"/>
            </a:xfrm>
            <a:prstGeom prst="homePlate">
              <a:avLst>
                <a:gd name="adj" fmla="val 33640"/>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五方向 56">
              <a:extLst>
                <a:ext uri="{FF2B5EF4-FFF2-40B4-BE49-F238E27FC236}">
                  <a16:creationId xmlns:a16="http://schemas.microsoft.com/office/drawing/2014/main" id="{B2017FEC-0D7C-4B9B-B5E4-00A6C0743075}"/>
                </a:ext>
              </a:extLst>
            </p:cNvPr>
            <p:cNvSpPr/>
            <p:nvPr/>
          </p:nvSpPr>
          <p:spPr>
            <a:xfrm>
              <a:off x="4724018" y="3512481"/>
              <a:ext cx="1260000" cy="418412"/>
            </a:xfrm>
            <a:prstGeom prst="homePlate">
              <a:avLst>
                <a:gd name="adj" fmla="val 47254"/>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prstClr val="black"/>
                  </a:solidFill>
                  <a:latin typeface="Meiryo UI" panose="020B0604030504040204" pitchFamily="50" charset="-128"/>
                  <a:ea typeface="Meiryo UI" panose="020B0604030504040204" pitchFamily="50" charset="-128"/>
                </a:rPr>
                <a:t>車両整備等</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矢印: 五方向 62">
              <a:extLst>
                <a:ext uri="{FF2B5EF4-FFF2-40B4-BE49-F238E27FC236}">
                  <a16:creationId xmlns:a16="http://schemas.microsoft.com/office/drawing/2014/main" id="{9D5EF1DA-9F85-4040-829E-A30945E45FCF}"/>
                </a:ext>
              </a:extLst>
            </p:cNvPr>
            <p:cNvSpPr/>
            <p:nvPr/>
          </p:nvSpPr>
          <p:spPr>
            <a:xfrm>
              <a:off x="4765182" y="5038739"/>
              <a:ext cx="1260000" cy="438072"/>
            </a:xfrm>
            <a:prstGeom prst="homePlate">
              <a:avLst>
                <a:gd name="adj" fmla="val 44698"/>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運行管理体制の構築</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BA74BC5F-AC11-4733-849D-487071B8AF0F}"/>
                </a:ext>
              </a:extLst>
            </p:cNvPr>
            <p:cNvSpPr txBox="1"/>
            <p:nvPr/>
          </p:nvSpPr>
          <p:spPr>
            <a:xfrm>
              <a:off x="5521951" y="6174220"/>
              <a:ext cx="509167" cy="271869"/>
            </a:xfrm>
            <a:prstGeom prst="rect">
              <a:avLst/>
            </a:prstGeom>
            <a:noFill/>
          </p:spPr>
          <p:txBody>
            <a:bodyPr wrap="square">
              <a:spAutoFit/>
            </a:bodyPr>
            <a:lstStyle/>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en-US" altLang="ja-JP" sz="1000" b="1" dirty="0">
                <a:solidFill>
                  <a:prstClr val="black"/>
                </a:solidFill>
                <a:latin typeface="Meiryo UI" panose="020B0604030504040204" pitchFamily="50" charset="-128"/>
                <a:ea typeface="Meiryo UI" panose="020B0604030504040204" pitchFamily="50" charset="-128"/>
              </a:endParaRPr>
            </a:p>
          </p:txBody>
        </p:sp>
      </p:grpSp>
      <p:sp>
        <p:nvSpPr>
          <p:cNvPr id="56" name="テキスト ボックス 55">
            <a:extLst>
              <a:ext uri="{FF2B5EF4-FFF2-40B4-BE49-F238E27FC236}">
                <a16:creationId xmlns:a16="http://schemas.microsoft.com/office/drawing/2014/main" id="{4E488CAF-8569-4424-AAEF-E65C209AED7E}"/>
              </a:ext>
            </a:extLst>
          </p:cNvPr>
          <p:cNvSpPr txBox="1"/>
          <p:nvPr/>
        </p:nvSpPr>
        <p:spPr>
          <a:xfrm>
            <a:off x="3816269" y="3603207"/>
            <a:ext cx="823485" cy="1329659"/>
          </a:xfrm>
          <a:prstGeom prst="rect">
            <a:avLst/>
          </a:prstGeom>
          <a:noFill/>
        </p:spPr>
        <p:txBody>
          <a:bodyPr wrap="square">
            <a:spAutoFit/>
          </a:bodyPr>
          <a:lstStyle/>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dirty="0">
                <a:solidFill>
                  <a:prstClr val="black"/>
                </a:solidFill>
                <a:latin typeface="Meiryo UI" panose="020B0604030504040204" pitchFamily="50" charset="-128"/>
                <a:ea typeface="Meiryo UI" panose="020B0604030504040204" pitchFamily="50" charset="-128"/>
              </a:rPr>
              <a:t>社内規定</a:t>
            </a:r>
            <a:endParaRPr kumimoji="1" lang="en-US" altLang="ja-JP" sz="10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dirty="0">
                <a:solidFill>
                  <a:prstClr val="black"/>
                </a:solidFill>
                <a:latin typeface="Meiryo UI" panose="020B0604030504040204" pitchFamily="50" charset="-128"/>
                <a:ea typeface="Meiryo UI" panose="020B0604030504040204" pitchFamily="50" charset="-128"/>
              </a:rPr>
              <a:t>策定</a:t>
            </a:r>
            <a:endParaRPr kumimoji="1" lang="en-US" altLang="ja-JP" sz="10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・事業計画</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dirty="0">
                <a:solidFill>
                  <a:prstClr val="black"/>
                </a:solidFill>
                <a:latin typeface="Meiryo UI" panose="020B0604030504040204" pitchFamily="50" charset="-128"/>
                <a:ea typeface="Meiryo UI" panose="020B0604030504040204" pitchFamily="50" charset="-128"/>
              </a:rPr>
              <a:t>・収支計画</a:t>
            </a:r>
            <a:endParaRPr kumimoji="1" lang="en-US" altLang="ja-JP" sz="10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・就業規則</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000" b="1" dirty="0">
                <a:solidFill>
                  <a:prstClr val="black"/>
                </a:solidFill>
                <a:latin typeface="Meiryo UI" panose="020B0604030504040204" pitchFamily="50" charset="-128"/>
                <a:ea typeface="Meiryo UI" panose="020B0604030504040204" pitchFamily="50" charset="-128"/>
              </a:rPr>
              <a:t>　　　　　</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　</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endParaRPr kumimoji="1" lang="en-US" altLang="ja-JP" sz="1000" b="1" dirty="0">
              <a:solidFill>
                <a:prstClr val="black"/>
              </a:solidFill>
              <a:latin typeface="Meiryo UI" panose="020B0604030504040204" pitchFamily="50" charset="-128"/>
              <a:ea typeface="Meiryo UI" panose="020B0604030504040204" pitchFamily="50" charset="-128"/>
            </a:endParaRPr>
          </a:p>
        </p:txBody>
      </p:sp>
      <p:sp>
        <p:nvSpPr>
          <p:cNvPr id="60" name="矢印: 五方向 59">
            <a:extLst>
              <a:ext uri="{FF2B5EF4-FFF2-40B4-BE49-F238E27FC236}">
                <a16:creationId xmlns:a16="http://schemas.microsoft.com/office/drawing/2014/main" id="{1066E06C-A3C1-44F0-A03A-EA5D8F9D81D3}"/>
              </a:ext>
            </a:extLst>
          </p:cNvPr>
          <p:cNvSpPr/>
          <p:nvPr/>
        </p:nvSpPr>
        <p:spPr>
          <a:xfrm>
            <a:off x="5527326" y="4499004"/>
            <a:ext cx="750688" cy="418412"/>
          </a:xfrm>
          <a:prstGeom prst="homePlate">
            <a:avLst>
              <a:gd name="adj" fmla="val 42142"/>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任意保険加入</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スライド番号プレースホルダー 2">
            <a:extLst>
              <a:ext uri="{FF2B5EF4-FFF2-40B4-BE49-F238E27FC236}">
                <a16:creationId xmlns:a16="http://schemas.microsoft.com/office/drawing/2014/main" id="{E08105C7-A359-441B-AEB7-1DE7B89C6ECD}"/>
              </a:ext>
            </a:extLst>
          </p:cNvPr>
          <p:cNvSpPr>
            <a:spLocks noGrp="1"/>
          </p:cNvSpPr>
          <p:nvPr>
            <p:ph type="sldNum" sz="quarter" idx="12"/>
          </p:nvPr>
        </p:nvSpPr>
        <p:spPr>
          <a:xfrm>
            <a:off x="7658844" y="6540910"/>
            <a:ext cx="2228850" cy="365125"/>
          </a:xfrm>
        </p:spPr>
        <p:txBody>
          <a:bodyPr/>
          <a:lstStyle/>
          <a:p>
            <a:fld id="{2E355E97-4052-4661-8050-73970B9BE1C2}" type="slidenum">
              <a:rPr kumimoji="1" lang="ja-JP" altLang="en-US" smtClean="0"/>
              <a:t>13</a:t>
            </a:fld>
            <a:endParaRPr kumimoji="1" lang="ja-JP" altLang="en-US" dirty="0"/>
          </a:p>
        </p:txBody>
      </p:sp>
      <p:sp>
        <p:nvSpPr>
          <p:cNvPr id="49" name="テキスト ボックス 48">
            <a:extLst>
              <a:ext uri="{FF2B5EF4-FFF2-40B4-BE49-F238E27FC236}">
                <a16:creationId xmlns:a16="http://schemas.microsoft.com/office/drawing/2014/main" id="{E4FBDAFD-04D3-4397-9114-4623EF019F79}"/>
              </a:ext>
            </a:extLst>
          </p:cNvPr>
          <p:cNvSpPr txBox="1"/>
          <p:nvPr/>
        </p:nvSpPr>
        <p:spPr>
          <a:xfrm>
            <a:off x="6571035" y="3990629"/>
            <a:ext cx="2534446" cy="2354491"/>
          </a:xfrm>
          <a:prstGeom prst="rect">
            <a:avLst/>
          </a:prstGeom>
          <a:noFill/>
        </p:spPr>
        <p:txBody>
          <a:bodyPr wrap="square">
            <a:spAutoFit/>
          </a:bodyPr>
          <a:lstStyle/>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○参画事業者の確保</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○あらたに約</a:t>
            </a:r>
            <a:r>
              <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2,300</a:t>
            </a: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台</a:t>
            </a:r>
            <a:r>
              <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日の稼働、</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約</a:t>
            </a:r>
            <a:r>
              <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4,000</a:t>
            </a: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a:t>
            </a:r>
            <a:r>
              <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日のドライバーの　　</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確保</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ct val="150000"/>
              </a:lnSpc>
              <a:defRPr/>
            </a:pP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○ドライバー評価などライドシェア</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制度が定着</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kumimoji="1" lang="ja-JP" altLang="en-US"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○実施状況の点検と改善</a:t>
            </a:r>
            <a:endParaRPr kumimoji="1" lang="en-US" altLang="ja-JP" sz="1400" b="1" spc="-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0" name="矢印: 五方向 49">
            <a:extLst>
              <a:ext uri="{FF2B5EF4-FFF2-40B4-BE49-F238E27FC236}">
                <a16:creationId xmlns:a16="http://schemas.microsoft.com/office/drawing/2014/main" id="{E764E46B-7A11-453D-979A-3F7C39BCBEC4}"/>
              </a:ext>
            </a:extLst>
          </p:cNvPr>
          <p:cNvSpPr/>
          <p:nvPr/>
        </p:nvSpPr>
        <p:spPr>
          <a:xfrm>
            <a:off x="2156883" y="3047201"/>
            <a:ext cx="787850" cy="3493709"/>
          </a:xfrm>
          <a:prstGeom prst="homePlate">
            <a:avLst>
              <a:gd name="adj" fmla="val 20722"/>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96E3D53-DAD2-488D-B2D3-3E5CE197C051}"/>
              </a:ext>
            </a:extLst>
          </p:cNvPr>
          <p:cNvSpPr txBox="1"/>
          <p:nvPr/>
        </p:nvSpPr>
        <p:spPr>
          <a:xfrm>
            <a:off x="2128878" y="3090490"/>
            <a:ext cx="723275" cy="3467753"/>
          </a:xfrm>
          <a:prstGeom prst="rect">
            <a:avLst/>
          </a:prstGeom>
          <a:noFill/>
        </p:spPr>
        <p:txBody>
          <a:bodyPr vert="eaVert" wrap="square">
            <a:spAutoFit/>
          </a:bodyPr>
          <a:lstStyle/>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100" b="1" dirty="0">
                <a:solidFill>
                  <a:prstClr val="black"/>
                </a:solidFill>
                <a:latin typeface="Meiryo UI" panose="020B0604030504040204" pitchFamily="50" charset="-128"/>
                <a:ea typeface="Meiryo UI" panose="020B0604030504040204" pitchFamily="50" charset="-128"/>
              </a:rPr>
              <a:t>　国のさらなる緩和</a:t>
            </a:r>
            <a:endParaRPr kumimoji="1" lang="en-US" altLang="ja-JP" sz="11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100" b="1" dirty="0">
                <a:solidFill>
                  <a:prstClr val="black"/>
                </a:solidFill>
                <a:latin typeface="Meiryo UI" panose="020B0604030504040204" pitchFamily="50" charset="-128"/>
                <a:ea typeface="Meiryo UI" panose="020B0604030504040204" pitchFamily="50" charset="-128"/>
              </a:rPr>
              <a:t>・新規参入　・府域全域</a:t>
            </a:r>
            <a:r>
              <a:rPr kumimoji="1" lang="en-US" altLang="ja-JP" sz="1100" b="1" dirty="0">
                <a:solidFill>
                  <a:prstClr val="black"/>
                </a:solidFill>
                <a:latin typeface="Meiryo UI" panose="020B0604030504040204" pitchFamily="50" charset="-128"/>
                <a:ea typeface="Meiryo UI" panose="020B0604030504040204" pitchFamily="50" charset="-128"/>
              </a:rPr>
              <a:t>24</a:t>
            </a:r>
            <a:r>
              <a:rPr kumimoji="1" lang="ja-JP" altLang="en-US" sz="1100" b="1" dirty="0">
                <a:solidFill>
                  <a:prstClr val="black"/>
                </a:solidFill>
                <a:latin typeface="Meiryo UI" panose="020B0604030504040204" pitchFamily="50" charset="-128"/>
                <a:ea typeface="Meiryo UI" panose="020B0604030504040204" pitchFamily="50" charset="-128"/>
              </a:rPr>
              <a:t>時間</a:t>
            </a:r>
            <a:endParaRPr kumimoji="1" lang="en-US" altLang="ja-JP" sz="11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100" b="1" dirty="0">
                <a:solidFill>
                  <a:prstClr val="black"/>
                </a:solidFill>
                <a:latin typeface="Meiryo UI" panose="020B0604030504040204" pitchFamily="50" charset="-128"/>
                <a:ea typeface="Meiryo UI" panose="020B0604030504040204" pitchFamily="50" charset="-128"/>
              </a:rPr>
              <a:t>・業務委託　・ダイナミックプライシング　など</a:t>
            </a:r>
            <a:endParaRPr kumimoji="1" lang="en-US" altLang="ja-JP" sz="1100" b="1" dirty="0">
              <a:solidFill>
                <a:prstClr val="black"/>
              </a:solidFill>
              <a:latin typeface="Meiryo UI" panose="020B0604030504040204" pitchFamily="50" charset="-128"/>
              <a:ea typeface="Meiryo UI" panose="020B0604030504040204" pitchFamily="50" charset="-128"/>
            </a:endParaRPr>
          </a:p>
        </p:txBody>
      </p:sp>
      <p:sp>
        <p:nvSpPr>
          <p:cNvPr id="51" name="矢印: 五方向 50">
            <a:extLst>
              <a:ext uri="{FF2B5EF4-FFF2-40B4-BE49-F238E27FC236}">
                <a16:creationId xmlns:a16="http://schemas.microsoft.com/office/drawing/2014/main" id="{CCB6F846-58FA-4808-B91A-38F6A63612DA}"/>
              </a:ext>
            </a:extLst>
          </p:cNvPr>
          <p:cNvSpPr/>
          <p:nvPr/>
        </p:nvSpPr>
        <p:spPr>
          <a:xfrm>
            <a:off x="3108188" y="3036308"/>
            <a:ext cx="598689" cy="3493709"/>
          </a:xfrm>
          <a:prstGeom prst="homePlate">
            <a:avLst>
              <a:gd name="adj" fmla="val 37014"/>
            </a:avLst>
          </a:prstGeom>
          <a:solidFill>
            <a:schemeClr val="bg1"/>
          </a:solid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267EA690-965D-4A78-9158-A42707FA7508}"/>
              </a:ext>
            </a:extLst>
          </p:cNvPr>
          <p:cNvSpPr txBox="1"/>
          <p:nvPr/>
        </p:nvSpPr>
        <p:spPr>
          <a:xfrm>
            <a:off x="3120607" y="3090490"/>
            <a:ext cx="364202" cy="2331015"/>
          </a:xfrm>
          <a:prstGeom prst="rect">
            <a:avLst/>
          </a:prstGeom>
          <a:noFill/>
        </p:spPr>
        <p:txBody>
          <a:bodyPr vert="eaVert" wrap="square">
            <a:spAutoFit/>
          </a:bodyPr>
          <a:lstStyle/>
          <a:p>
            <a:pPr marL="0" marR="0" lvl="0" indent="0" defTabSz="4572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1100" b="1" dirty="0">
                <a:solidFill>
                  <a:prstClr val="black"/>
                </a:solidFill>
                <a:latin typeface="Meiryo UI" panose="020B0604030504040204" pitchFamily="50" charset="-128"/>
                <a:ea typeface="Meiryo UI" panose="020B0604030504040204" pitchFamily="50" charset="-128"/>
              </a:rPr>
              <a:t>参入意向調査</a:t>
            </a:r>
            <a:endParaRPr kumimoji="1" lang="en-US" altLang="ja-JP" sz="11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744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231459"/>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◆万博開催時及び開催後の需給予測</a:t>
            </a: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464760" y="6449923"/>
            <a:ext cx="2228850" cy="365125"/>
          </a:xfrm>
        </p:spPr>
        <p:txBody>
          <a:bodyPr/>
          <a:lstStyle/>
          <a:p>
            <a:fld id="{2E355E97-4052-4661-8050-73970B9BE1C2}" type="slidenum">
              <a:rPr kumimoji="1" lang="ja-JP" altLang="en-US" smtClean="0"/>
              <a:t>2</a:t>
            </a:fld>
            <a:endParaRPr kumimoji="1" lang="ja-JP" altLang="en-US" dirty="0"/>
          </a:p>
        </p:txBody>
      </p:sp>
      <p:sp>
        <p:nvSpPr>
          <p:cNvPr id="8" name="正方形/長方形 7">
            <a:extLst>
              <a:ext uri="{FF2B5EF4-FFF2-40B4-BE49-F238E27FC236}">
                <a16:creationId xmlns:a16="http://schemas.microsoft.com/office/drawing/2014/main" id="{CB100F71-81C6-4C29-BD5D-6D9A793A44CC}"/>
              </a:ext>
            </a:extLst>
          </p:cNvPr>
          <p:cNvSpPr/>
          <p:nvPr/>
        </p:nvSpPr>
        <p:spPr>
          <a:xfrm>
            <a:off x="254001" y="775949"/>
            <a:ext cx="9432000" cy="600164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DAC8B8C-29DC-40D3-8870-FB3E0172BE44}"/>
              </a:ext>
            </a:extLst>
          </p:cNvPr>
          <p:cNvSpPr txBox="1"/>
          <p:nvPr/>
        </p:nvSpPr>
        <p:spPr>
          <a:xfrm>
            <a:off x="687897" y="6406406"/>
            <a:ext cx="8689186" cy="348813"/>
          </a:xfrm>
          <a:prstGeom prst="rect">
            <a:avLst/>
          </a:prstGeom>
          <a:noFill/>
        </p:spPr>
        <p:txBody>
          <a:bodyPr wrap="square">
            <a:spAutoFit/>
          </a:bodyPr>
          <a:lstStyle/>
          <a:p>
            <a:pPr algn="ctr">
              <a:lnSpc>
                <a:spcPts val="2000"/>
              </a:lnSpc>
            </a:pPr>
            <a:r>
              <a:rPr lang="ja-JP" altLang="en-US" sz="2000" dirty="0">
                <a:latin typeface="Meiryo UI" panose="020B0604030504040204" pitchFamily="50" charset="-128"/>
                <a:ea typeface="Meiryo UI" panose="020B0604030504040204" pitchFamily="50" charset="-128"/>
              </a:rPr>
              <a:t>万博開催に向け、タクシードライバーは基本は減少傾向にあり、現状維持も難しい</a:t>
            </a:r>
            <a:endParaRPr lang="en-US" altLang="ja-JP" sz="20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8C75840-4E28-4A01-9EA6-43013E4EE315}"/>
              </a:ext>
            </a:extLst>
          </p:cNvPr>
          <p:cNvSpPr txBox="1"/>
          <p:nvPr/>
        </p:nvSpPr>
        <p:spPr>
          <a:xfrm>
            <a:off x="1692797" y="1115495"/>
            <a:ext cx="7726231" cy="514738"/>
          </a:xfrm>
          <a:prstGeom prst="rect">
            <a:avLst/>
          </a:prstGeom>
          <a:noFill/>
          <a:ln w="25400">
            <a:solidFill>
              <a:schemeClr val="tx1"/>
            </a:solidFill>
            <a:prstDash val="sysDot"/>
          </a:ln>
        </p:spPr>
        <p:txBody>
          <a:bodyPr wrap="square" tIns="72000" bIns="72000" rtlCol="0">
            <a:spAutoFit/>
          </a:bodyPr>
          <a:lstStyle/>
          <a:p>
            <a:r>
              <a:rPr lang="ja-JP" altLang="en-US" sz="1200" dirty="0">
                <a:latin typeface="Meiryo UI" panose="020B0604030504040204" pitchFamily="50" charset="-128"/>
                <a:ea typeface="Meiryo UI" panose="020B0604030504040204" pitchFamily="50" charset="-128"/>
              </a:rPr>
              <a:t> ・直近では回復傾向にあるものの、</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年以降、タクシーの運転者数も減少し続けている。</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歳以上の割合が</a:t>
            </a:r>
            <a:r>
              <a:rPr lang="en-US" altLang="ja-JP" sz="1200" dirty="0">
                <a:latin typeface="Meiryo UI" panose="020B0604030504040204" pitchFamily="50" charset="-128"/>
                <a:ea typeface="Meiryo UI" panose="020B0604030504040204" pitchFamily="50" charset="-128"/>
              </a:rPr>
              <a:t>61</a:t>
            </a:r>
            <a:r>
              <a:rPr lang="ja-JP" altLang="en-US" sz="1200" dirty="0">
                <a:latin typeface="Meiryo UI" panose="020B0604030504040204" pitchFamily="50" charset="-128"/>
                <a:ea typeface="Meiryo UI" panose="020B0604030504040204" pitchFamily="50" charset="-128"/>
              </a:rPr>
              <a:t>％超、</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歳以上の運転手も増加しており、高齢化が進展。</a:t>
            </a:r>
          </a:p>
        </p:txBody>
      </p:sp>
      <p:sp>
        <p:nvSpPr>
          <p:cNvPr id="23" name="テキスト ボックス 22">
            <a:extLst>
              <a:ext uri="{FF2B5EF4-FFF2-40B4-BE49-F238E27FC236}">
                <a16:creationId xmlns:a16="http://schemas.microsoft.com/office/drawing/2014/main" id="{53ED1C2A-53DA-4633-82A5-CE22E9A45CEE}"/>
              </a:ext>
            </a:extLst>
          </p:cNvPr>
          <p:cNvSpPr txBox="1"/>
          <p:nvPr/>
        </p:nvSpPr>
        <p:spPr>
          <a:xfrm>
            <a:off x="1553104" y="776445"/>
            <a:ext cx="8586244" cy="338554"/>
          </a:xfrm>
          <a:prstGeom prst="rect">
            <a:avLst/>
          </a:prstGeom>
          <a:noFill/>
          <a:ln w="19050">
            <a:noFill/>
          </a:ln>
        </p:spPr>
        <p:txBody>
          <a:bodyPr wrap="square">
            <a:spAutoFit/>
          </a:bodyPr>
          <a:lstStyle/>
          <a:p>
            <a:r>
              <a:rPr lang="ja-JP" altLang="en-US" sz="1600" b="1" dirty="0">
                <a:latin typeface="Meiryo UI" panose="020B0604030504040204" pitchFamily="50" charset="-128"/>
                <a:ea typeface="Meiryo UI" panose="020B0604030504040204" pitchFamily="50" charset="-128"/>
              </a:rPr>
              <a:t>○人口減少・高齢化に伴うドライバー不足</a:t>
            </a:r>
            <a:endParaRPr lang="en-US" altLang="ja-JP" sz="1600" b="1"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62A91ABC-713F-4355-8C32-0BA8AFFC783C}"/>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072081" y="4176565"/>
            <a:ext cx="6591188" cy="1883749"/>
          </a:xfrm>
          <a:prstGeom prst="rect">
            <a:avLst/>
          </a:prstGeom>
        </p:spPr>
      </p:pic>
      <p:pic>
        <p:nvPicPr>
          <p:cNvPr id="25" name="図 24">
            <a:extLst>
              <a:ext uri="{FF2B5EF4-FFF2-40B4-BE49-F238E27FC236}">
                <a16:creationId xmlns:a16="http://schemas.microsoft.com/office/drawing/2014/main" id="{F1A8CF67-DBE4-460F-B6F8-38EC7F1C03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9716"/>
          <a:stretch/>
        </p:blipFill>
        <p:spPr>
          <a:xfrm>
            <a:off x="1678136" y="1853806"/>
            <a:ext cx="7144678" cy="1806389"/>
          </a:xfrm>
          <a:prstGeom prst="rect">
            <a:avLst/>
          </a:prstGeom>
        </p:spPr>
      </p:pic>
      <p:sp>
        <p:nvSpPr>
          <p:cNvPr id="26" name="Text Box 15">
            <a:extLst>
              <a:ext uri="{FF2B5EF4-FFF2-40B4-BE49-F238E27FC236}">
                <a16:creationId xmlns:a16="http://schemas.microsoft.com/office/drawing/2014/main" id="{DF0CA4BD-FEC7-4C84-B611-291A7A71DE1A}"/>
              </a:ext>
            </a:extLst>
          </p:cNvPr>
          <p:cNvSpPr txBox="1">
            <a:spLocks noChangeArrowheads="1"/>
          </p:cNvSpPr>
          <p:nvPr/>
        </p:nvSpPr>
        <p:spPr bwMode="auto">
          <a:xfrm>
            <a:off x="1886801" y="1717729"/>
            <a:ext cx="3235181" cy="246221"/>
          </a:xfrm>
          <a:prstGeom prst="rect">
            <a:avLst/>
          </a:prstGeom>
          <a:noFill/>
          <a:ln w="9525">
            <a:noFill/>
            <a:miter lim="800000"/>
            <a:headEnd/>
            <a:tailEnd/>
          </a:ln>
        </p:spPr>
        <p:txBody>
          <a:bodyPr wrap="none" anchor="ctr" anchorCtr="0">
            <a:spAutoFit/>
          </a:bodyPr>
          <a:lstStyle/>
          <a:p>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大阪地域の法人タクシー運転者証の交付を受けた者の数</a:t>
            </a:r>
            <a:r>
              <a:rPr lang="en-US" altLang="ja-JP" sz="1000" dirty="0">
                <a:solidFill>
                  <a:srgbClr val="000000"/>
                </a:solidFill>
                <a:latin typeface="Meiryo UI" panose="020B0604030504040204" pitchFamily="50" charset="-128"/>
                <a:ea typeface="Meiryo UI" panose="020B0604030504040204" pitchFamily="50" charset="-128"/>
              </a:rPr>
              <a:t>』</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27" name="Text Box 7">
            <a:extLst>
              <a:ext uri="{FF2B5EF4-FFF2-40B4-BE49-F238E27FC236}">
                <a16:creationId xmlns:a16="http://schemas.microsoft.com/office/drawing/2014/main" id="{76A0548A-9CBB-4E4B-8A1F-A9B6EE944285}"/>
              </a:ext>
            </a:extLst>
          </p:cNvPr>
          <p:cNvSpPr txBox="1">
            <a:spLocks noChangeArrowheads="1"/>
          </p:cNvSpPr>
          <p:nvPr/>
        </p:nvSpPr>
        <p:spPr bwMode="auto">
          <a:xfrm>
            <a:off x="1874886" y="3967442"/>
            <a:ext cx="6032421" cy="246221"/>
          </a:xfrm>
          <a:prstGeom prst="rect">
            <a:avLst/>
          </a:prstGeom>
          <a:noFill/>
          <a:ln w="9525">
            <a:noFill/>
            <a:miter lim="800000"/>
            <a:headEnd/>
            <a:tailEnd/>
          </a:ln>
        </p:spPr>
        <p:txBody>
          <a:bodyPr wrap="none" anchor="ctr" anchorCtr="0">
            <a:spAutoFit/>
          </a:bodyPr>
          <a:lstStyle/>
          <a:p>
            <a:pPr>
              <a:spcBef>
                <a:spcPct val="50000"/>
              </a:spcBef>
            </a:pP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大阪地域法人タクシー運転者証の交付を受けた者の年齢別構成比（全運転者）と平均年齢（男性運転者）</a:t>
            </a:r>
            <a:r>
              <a:rPr lang="en-US" altLang="ja-JP" sz="1000" dirty="0">
                <a:solidFill>
                  <a:srgbClr val="000000"/>
                </a:solidFill>
                <a:latin typeface="Meiryo UI" panose="020B0604030504040204" pitchFamily="50" charset="-128"/>
                <a:ea typeface="Meiryo UI" panose="020B0604030504040204" pitchFamily="50" charset="-128"/>
              </a:rPr>
              <a:t>』</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5157F72-9174-4BFC-BC9B-F196644CA5B6}"/>
              </a:ext>
            </a:extLst>
          </p:cNvPr>
          <p:cNvSpPr txBox="1"/>
          <p:nvPr/>
        </p:nvSpPr>
        <p:spPr>
          <a:xfrm>
            <a:off x="8478731" y="4082070"/>
            <a:ext cx="1033925" cy="1757276"/>
          </a:xfrm>
          <a:prstGeom prst="rect">
            <a:avLst/>
          </a:prstGeom>
          <a:noFill/>
        </p:spPr>
        <p:txBody>
          <a:bodyPr wrap="square" rtlCol="0">
            <a:spAutoFit/>
          </a:bodyPr>
          <a:lstStyle/>
          <a:p>
            <a:pPr algn="ctr">
              <a:lnSpc>
                <a:spcPts val="2200"/>
              </a:lnSpc>
            </a:pPr>
            <a:r>
              <a:rPr kumimoji="1" lang="ja-JP" altLang="en-US" sz="1200" u="sng" dirty="0"/>
              <a:t>平均年齢</a:t>
            </a:r>
            <a:endParaRPr kumimoji="1" lang="en-US" altLang="ja-JP" sz="1200" u="sng" dirty="0"/>
          </a:p>
          <a:p>
            <a:pPr algn="ctr">
              <a:lnSpc>
                <a:spcPts val="2200"/>
              </a:lnSpc>
            </a:pPr>
            <a:r>
              <a:rPr kumimoji="1" lang="en-US" altLang="ja-JP" sz="1200" dirty="0"/>
              <a:t>61.8</a:t>
            </a:r>
            <a:r>
              <a:rPr kumimoji="1" lang="ja-JP" altLang="en-US" sz="1200" dirty="0"/>
              <a:t>歳</a:t>
            </a:r>
            <a:endParaRPr kumimoji="1" lang="en-US" altLang="ja-JP" sz="1200" dirty="0"/>
          </a:p>
          <a:p>
            <a:pPr algn="ctr">
              <a:lnSpc>
                <a:spcPts val="2200"/>
              </a:lnSpc>
            </a:pPr>
            <a:r>
              <a:rPr kumimoji="1" lang="en-US" altLang="ja-JP" sz="1200" dirty="0"/>
              <a:t>62.2</a:t>
            </a:r>
            <a:r>
              <a:rPr kumimoji="1" lang="ja-JP" altLang="en-US" sz="1200" dirty="0"/>
              <a:t>歳</a:t>
            </a:r>
            <a:endParaRPr kumimoji="1" lang="en-US" altLang="ja-JP" sz="1200" dirty="0"/>
          </a:p>
          <a:p>
            <a:pPr algn="ctr">
              <a:lnSpc>
                <a:spcPts val="2200"/>
              </a:lnSpc>
            </a:pPr>
            <a:r>
              <a:rPr kumimoji="1" lang="en-US" altLang="ja-JP" sz="1200" dirty="0"/>
              <a:t>62.2</a:t>
            </a:r>
            <a:r>
              <a:rPr kumimoji="1" lang="ja-JP" altLang="en-US" sz="1200" dirty="0"/>
              <a:t>歳</a:t>
            </a:r>
            <a:endParaRPr kumimoji="1" lang="en-US" altLang="ja-JP" sz="1200" dirty="0"/>
          </a:p>
          <a:p>
            <a:pPr algn="ctr">
              <a:lnSpc>
                <a:spcPts val="2200"/>
              </a:lnSpc>
            </a:pPr>
            <a:r>
              <a:rPr kumimoji="1" lang="en-US" altLang="ja-JP" sz="1200" dirty="0"/>
              <a:t>61.2</a:t>
            </a:r>
            <a:r>
              <a:rPr kumimoji="1" lang="ja-JP" altLang="en-US" sz="1200" dirty="0"/>
              <a:t>歳</a:t>
            </a:r>
            <a:endParaRPr kumimoji="1" lang="en-US" altLang="ja-JP" sz="1200" dirty="0"/>
          </a:p>
          <a:p>
            <a:pPr algn="ctr">
              <a:lnSpc>
                <a:spcPts val="2200"/>
              </a:lnSpc>
            </a:pPr>
            <a:r>
              <a:rPr kumimoji="1" lang="en-US" altLang="ja-JP" sz="1200" dirty="0"/>
              <a:t>62.0</a:t>
            </a:r>
            <a:r>
              <a:rPr kumimoji="1" lang="ja-JP" altLang="en-US" sz="1200" dirty="0"/>
              <a:t>歳</a:t>
            </a:r>
          </a:p>
        </p:txBody>
      </p:sp>
      <p:sp>
        <p:nvSpPr>
          <p:cNvPr id="40" name="テキスト ボックス 39">
            <a:extLst>
              <a:ext uri="{FF2B5EF4-FFF2-40B4-BE49-F238E27FC236}">
                <a16:creationId xmlns:a16="http://schemas.microsoft.com/office/drawing/2014/main" id="{D62A4C32-99CF-46BA-822F-4C5E19122ECF}"/>
              </a:ext>
            </a:extLst>
          </p:cNvPr>
          <p:cNvSpPr txBox="1"/>
          <p:nvPr/>
        </p:nvSpPr>
        <p:spPr>
          <a:xfrm>
            <a:off x="260606" y="778768"/>
            <a:ext cx="1996487" cy="338554"/>
          </a:xfrm>
          <a:prstGeom prst="rect">
            <a:avLst/>
          </a:prstGeom>
          <a:noFill/>
        </p:spPr>
        <p:txBody>
          <a:bodyPr wrap="square">
            <a:spAutoFit/>
          </a:bodyPr>
          <a:lstStyle/>
          <a:p>
            <a:r>
              <a:rPr lang="ja-JP" altLang="en-US" sz="1600" b="1" u="sng" dirty="0">
                <a:latin typeface="Meiryo UI" panose="020B0604030504040204" pitchFamily="50" charset="-128"/>
                <a:ea typeface="Meiryo UI" panose="020B0604030504040204" pitchFamily="50" charset="-128"/>
              </a:rPr>
              <a:t>■供給予測</a:t>
            </a:r>
          </a:p>
        </p:txBody>
      </p:sp>
      <p:sp>
        <p:nvSpPr>
          <p:cNvPr id="41" name="矢印: 下 40">
            <a:extLst>
              <a:ext uri="{FF2B5EF4-FFF2-40B4-BE49-F238E27FC236}">
                <a16:creationId xmlns:a16="http://schemas.microsoft.com/office/drawing/2014/main" id="{04C27195-707B-4E1C-8D9D-DAF7D9E0B3EF}"/>
              </a:ext>
            </a:extLst>
          </p:cNvPr>
          <p:cNvSpPr/>
          <p:nvPr/>
        </p:nvSpPr>
        <p:spPr>
          <a:xfrm>
            <a:off x="4475921" y="6166577"/>
            <a:ext cx="954157" cy="1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D23205C-0682-44C0-A8F9-9086B80F1403}"/>
              </a:ext>
            </a:extLst>
          </p:cNvPr>
          <p:cNvPicPr>
            <a:picLocks noChangeAspect="1"/>
          </p:cNvPicPr>
          <p:nvPr/>
        </p:nvPicPr>
        <p:blipFill rotWithShape="1">
          <a:blip r:embed="rId5"/>
          <a:srcRect l="6789" t="85391" r="2002" b="6322"/>
          <a:stretch/>
        </p:blipFill>
        <p:spPr>
          <a:xfrm>
            <a:off x="2184909" y="3640295"/>
            <a:ext cx="6650275" cy="173400"/>
          </a:xfrm>
          <a:prstGeom prst="rect">
            <a:avLst/>
          </a:prstGeom>
        </p:spPr>
      </p:pic>
      <p:sp>
        <p:nvSpPr>
          <p:cNvPr id="18" name="Text Box 15">
            <a:extLst>
              <a:ext uri="{FF2B5EF4-FFF2-40B4-BE49-F238E27FC236}">
                <a16:creationId xmlns:a16="http://schemas.microsoft.com/office/drawing/2014/main" id="{03338356-2404-4B41-AA26-68C972C922E6}"/>
              </a:ext>
            </a:extLst>
          </p:cNvPr>
          <p:cNvSpPr txBox="1">
            <a:spLocks noChangeArrowheads="1"/>
          </p:cNvSpPr>
          <p:nvPr/>
        </p:nvSpPr>
        <p:spPr bwMode="auto">
          <a:xfrm>
            <a:off x="1363874" y="4467728"/>
            <a:ext cx="758541" cy="246221"/>
          </a:xfrm>
          <a:prstGeom prst="rect">
            <a:avLst/>
          </a:prstGeom>
          <a:noFill/>
          <a:ln w="9525">
            <a:noFill/>
            <a:miter lim="800000"/>
            <a:headEnd/>
            <a:tailEnd/>
          </a:ln>
        </p:spPr>
        <p:txBody>
          <a:bodyPr wrap="none" anchor="ctr" anchorCtr="0">
            <a:spAutoFit/>
          </a:bodyPr>
          <a:lstStyle/>
          <a:p>
            <a:r>
              <a:rPr lang="en-US" altLang="ja-JP" sz="1000" dirty="0">
                <a:solidFill>
                  <a:srgbClr val="000000"/>
                </a:solidFill>
                <a:latin typeface="Meiryo UI" panose="020B0604030504040204" pitchFamily="50" charset="-128"/>
                <a:ea typeface="Meiryo UI" panose="020B0604030504040204" pitchFamily="50" charset="-128"/>
              </a:rPr>
              <a:t>2023.3</a:t>
            </a:r>
            <a:r>
              <a:rPr lang="ja-JP" altLang="en-US" sz="1000" dirty="0">
                <a:solidFill>
                  <a:srgbClr val="000000"/>
                </a:solidFill>
                <a:latin typeface="Meiryo UI" panose="020B0604030504040204" pitchFamily="50" charset="-128"/>
                <a:ea typeface="Meiryo UI" panose="020B0604030504040204" pitchFamily="50" charset="-128"/>
              </a:rPr>
              <a:t>末</a:t>
            </a:r>
          </a:p>
        </p:txBody>
      </p:sp>
      <p:sp>
        <p:nvSpPr>
          <p:cNvPr id="20" name="Text Box 15">
            <a:extLst>
              <a:ext uri="{FF2B5EF4-FFF2-40B4-BE49-F238E27FC236}">
                <a16:creationId xmlns:a16="http://schemas.microsoft.com/office/drawing/2014/main" id="{E7E71F7B-4161-49EE-B485-5B12495740E1}"/>
              </a:ext>
            </a:extLst>
          </p:cNvPr>
          <p:cNvSpPr txBox="1">
            <a:spLocks noChangeArrowheads="1"/>
          </p:cNvSpPr>
          <p:nvPr/>
        </p:nvSpPr>
        <p:spPr bwMode="auto">
          <a:xfrm>
            <a:off x="1354462" y="4744984"/>
            <a:ext cx="758541" cy="246221"/>
          </a:xfrm>
          <a:prstGeom prst="rect">
            <a:avLst/>
          </a:prstGeom>
          <a:noFill/>
          <a:ln w="9525">
            <a:noFill/>
            <a:miter lim="800000"/>
            <a:headEnd/>
            <a:tailEnd/>
          </a:ln>
        </p:spPr>
        <p:txBody>
          <a:bodyPr wrap="none" anchor="ctr" anchorCtr="0">
            <a:spAutoFit/>
          </a:bodyPr>
          <a:lstStyle/>
          <a:p>
            <a:r>
              <a:rPr lang="en-US" altLang="ja-JP" sz="1000" dirty="0">
                <a:solidFill>
                  <a:srgbClr val="000000"/>
                </a:solidFill>
                <a:latin typeface="Meiryo UI" panose="020B0604030504040204" pitchFamily="50" charset="-128"/>
                <a:ea typeface="Meiryo UI" panose="020B0604030504040204" pitchFamily="50" charset="-128"/>
              </a:rPr>
              <a:t>2022.3</a:t>
            </a:r>
            <a:r>
              <a:rPr lang="ja-JP" altLang="en-US" sz="1000" dirty="0">
                <a:solidFill>
                  <a:srgbClr val="000000"/>
                </a:solidFill>
                <a:latin typeface="Meiryo UI" panose="020B0604030504040204" pitchFamily="50" charset="-128"/>
                <a:ea typeface="Meiryo UI" panose="020B0604030504040204" pitchFamily="50" charset="-128"/>
              </a:rPr>
              <a:t>末</a:t>
            </a:r>
          </a:p>
        </p:txBody>
      </p:sp>
      <p:sp>
        <p:nvSpPr>
          <p:cNvPr id="21" name="Text Box 15">
            <a:extLst>
              <a:ext uri="{FF2B5EF4-FFF2-40B4-BE49-F238E27FC236}">
                <a16:creationId xmlns:a16="http://schemas.microsoft.com/office/drawing/2014/main" id="{AB0E9C0C-B855-4910-B4AD-D579DF5D072B}"/>
              </a:ext>
            </a:extLst>
          </p:cNvPr>
          <p:cNvSpPr txBox="1">
            <a:spLocks noChangeArrowheads="1"/>
          </p:cNvSpPr>
          <p:nvPr/>
        </p:nvSpPr>
        <p:spPr bwMode="auto">
          <a:xfrm>
            <a:off x="1354461" y="5007584"/>
            <a:ext cx="758541" cy="246221"/>
          </a:xfrm>
          <a:prstGeom prst="rect">
            <a:avLst/>
          </a:prstGeom>
          <a:noFill/>
          <a:ln w="9525">
            <a:noFill/>
            <a:miter lim="800000"/>
            <a:headEnd/>
            <a:tailEnd/>
          </a:ln>
        </p:spPr>
        <p:txBody>
          <a:bodyPr wrap="none" anchor="ctr" anchorCtr="0">
            <a:spAutoFit/>
          </a:bodyPr>
          <a:lstStyle/>
          <a:p>
            <a:r>
              <a:rPr lang="en-US" altLang="ja-JP" sz="1000" dirty="0">
                <a:solidFill>
                  <a:srgbClr val="000000"/>
                </a:solidFill>
                <a:latin typeface="Meiryo UI" panose="020B0604030504040204" pitchFamily="50" charset="-128"/>
                <a:ea typeface="Meiryo UI" panose="020B0604030504040204" pitchFamily="50" charset="-128"/>
              </a:rPr>
              <a:t>2021.3</a:t>
            </a:r>
            <a:r>
              <a:rPr lang="ja-JP" altLang="en-US" sz="1000" dirty="0">
                <a:solidFill>
                  <a:srgbClr val="000000"/>
                </a:solidFill>
                <a:latin typeface="Meiryo UI" panose="020B0604030504040204" pitchFamily="50" charset="-128"/>
                <a:ea typeface="Meiryo UI" panose="020B0604030504040204" pitchFamily="50" charset="-128"/>
              </a:rPr>
              <a:t>末</a:t>
            </a:r>
          </a:p>
        </p:txBody>
      </p:sp>
      <p:sp>
        <p:nvSpPr>
          <p:cNvPr id="28" name="Text Box 15">
            <a:extLst>
              <a:ext uri="{FF2B5EF4-FFF2-40B4-BE49-F238E27FC236}">
                <a16:creationId xmlns:a16="http://schemas.microsoft.com/office/drawing/2014/main" id="{39C68106-DB66-4E97-A2CD-5CB3FF31879A}"/>
              </a:ext>
            </a:extLst>
          </p:cNvPr>
          <p:cNvSpPr txBox="1">
            <a:spLocks noChangeArrowheads="1"/>
          </p:cNvSpPr>
          <p:nvPr/>
        </p:nvSpPr>
        <p:spPr bwMode="auto">
          <a:xfrm>
            <a:off x="1354460" y="5281009"/>
            <a:ext cx="758541" cy="246221"/>
          </a:xfrm>
          <a:prstGeom prst="rect">
            <a:avLst/>
          </a:prstGeom>
          <a:noFill/>
          <a:ln w="9525">
            <a:noFill/>
            <a:miter lim="800000"/>
            <a:headEnd/>
            <a:tailEnd/>
          </a:ln>
        </p:spPr>
        <p:txBody>
          <a:bodyPr wrap="none" anchor="ctr" anchorCtr="0">
            <a:spAutoFit/>
          </a:bodyPr>
          <a:lstStyle/>
          <a:p>
            <a:r>
              <a:rPr lang="en-US" altLang="ja-JP" sz="1000" dirty="0">
                <a:solidFill>
                  <a:srgbClr val="000000"/>
                </a:solidFill>
                <a:latin typeface="Meiryo UI" panose="020B0604030504040204" pitchFamily="50" charset="-128"/>
                <a:ea typeface="Meiryo UI" panose="020B0604030504040204" pitchFamily="50" charset="-128"/>
              </a:rPr>
              <a:t>2020.3</a:t>
            </a:r>
            <a:r>
              <a:rPr lang="ja-JP" altLang="en-US" sz="1000" dirty="0">
                <a:solidFill>
                  <a:srgbClr val="000000"/>
                </a:solidFill>
                <a:latin typeface="Meiryo UI" panose="020B0604030504040204" pitchFamily="50" charset="-128"/>
                <a:ea typeface="Meiryo UI" panose="020B0604030504040204" pitchFamily="50" charset="-128"/>
              </a:rPr>
              <a:t>末</a:t>
            </a:r>
          </a:p>
        </p:txBody>
      </p:sp>
      <p:sp>
        <p:nvSpPr>
          <p:cNvPr id="29" name="Text Box 15">
            <a:extLst>
              <a:ext uri="{FF2B5EF4-FFF2-40B4-BE49-F238E27FC236}">
                <a16:creationId xmlns:a16="http://schemas.microsoft.com/office/drawing/2014/main" id="{1114A6D8-0111-4462-A355-B567237222EF}"/>
              </a:ext>
            </a:extLst>
          </p:cNvPr>
          <p:cNvSpPr txBox="1">
            <a:spLocks noChangeArrowheads="1"/>
          </p:cNvSpPr>
          <p:nvPr/>
        </p:nvSpPr>
        <p:spPr bwMode="auto">
          <a:xfrm>
            <a:off x="1354459" y="5557897"/>
            <a:ext cx="758541" cy="246221"/>
          </a:xfrm>
          <a:prstGeom prst="rect">
            <a:avLst/>
          </a:prstGeom>
          <a:noFill/>
          <a:ln w="9525">
            <a:noFill/>
            <a:miter lim="800000"/>
            <a:headEnd/>
            <a:tailEnd/>
          </a:ln>
        </p:spPr>
        <p:txBody>
          <a:bodyPr wrap="none" anchor="ctr" anchorCtr="0">
            <a:spAutoFit/>
          </a:bodyPr>
          <a:lstStyle/>
          <a:p>
            <a:r>
              <a:rPr lang="en-US" altLang="ja-JP" sz="1000" dirty="0">
                <a:solidFill>
                  <a:srgbClr val="000000"/>
                </a:solidFill>
                <a:latin typeface="Meiryo UI" panose="020B0604030504040204" pitchFamily="50" charset="-128"/>
                <a:ea typeface="Meiryo UI" panose="020B0604030504040204" pitchFamily="50" charset="-128"/>
              </a:rPr>
              <a:t>2019.3</a:t>
            </a:r>
            <a:r>
              <a:rPr lang="ja-JP" altLang="en-US" sz="1000" dirty="0">
                <a:solidFill>
                  <a:srgbClr val="000000"/>
                </a:solidFill>
                <a:latin typeface="Meiryo UI" panose="020B0604030504040204" pitchFamily="50" charset="-128"/>
                <a:ea typeface="Meiryo UI" panose="020B0604030504040204" pitchFamily="50" charset="-128"/>
              </a:rPr>
              <a:t>末</a:t>
            </a:r>
          </a:p>
        </p:txBody>
      </p:sp>
      <p:sp>
        <p:nvSpPr>
          <p:cNvPr id="30" name="テキスト ボックス 29">
            <a:extLst>
              <a:ext uri="{FF2B5EF4-FFF2-40B4-BE49-F238E27FC236}">
                <a16:creationId xmlns:a16="http://schemas.microsoft.com/office/drawing/2014/main" id="{0007BE34-10CF-4B69-925D-078BC6F68E68}"/>
              </a:ext>
            </a:extLst>
          </p:cNvPr>
          <p:cNvSpPr txBox="1"/>
          <p:nvPr/>
        </p:nvSpPr>
        <p:spPr>
          <a:xfrm>
            <a:off x="7994729" y="6021177"/>
            <a:ext cx="2001928" cy="184538"/>
          </a:xfrm>
          <a:prstGeom prst="rect">
            <a:avLst/>
          </a:prstGeom>
          <a:noFill/>
        </p:spPr>
        <p:txBody>
          <a:bodyPr wrap="square">
            <a:spAutoFit/>
          </a:bodyPr>
          <a:lstStyle/>
          <a:p>
            <a:pPr>
              <a:lnSpc>
                <a:spcPts val="800"/>
              </a:lnSpc>
              <a:tabLst>
                <a:tab pos="2152650" algn="l"/>
              </a:tabLst>
            </a:pPr>
            <a:r>
              <a:rPr lang="en-US" altLang="ja-JP" sz="500" dirty="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資料：公益財団法人大阪タクシーセンター調べ</a:t>
            </a:r>
            <a:endParaRPr lang="en-US" altLang="ja-JP" sz="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0537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矢印: 右 78">
            <a:extLst>
              <a:ext uri="{FF2B5EF4-FFF2-40B4-BE49-F238E27FC236}">
                <a16:creationId xmlns:a16="http://schemas.microsoft.com/office/drawing/2014/main" id="{F07740B6-779A-4228-92D2-36841B3E9CB1}"/>
              </a:ext>
            </a:extLst>
          </p:cNvPr>
          <p:cNvSpPr/>
          <p:nvPr/>
        </p:nvSpPr>
        <p:spPr>
          <a:xfrm>
            <a:off x="1151365" y="4569216"/>
            <a:ext cx="6239336" cy="532910"/>
          </a:xfrm>
          <a:prstGeom prst="rightArrow">
            <a:avLst>
              <a:gd name="adj1" fmla="val 100000"/>
              <a:gd name="adj2" fmla="val 1600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右 77">
            <a:extLst>
              <a:ext uri="{FF2B5EF4-FFF2-40B4-BE49-F238E27FC236}">
                <a16:creationId xmlns:a16="http://schemas.microsoft.com/office/drawing/2014/main" id="{5D57714D-A5E3-4A75-AC07-E45B683030E7}"/>
              </a:ext>
            </a:extLst>
          </p:cNvPr>
          <p:cNvSpPr/>
          <p:nvPr/>
        </p:nvSpPr>
        <p:spPr>
          <a:xfrm>
            <a:off x="1144350" y="3312728"/>
            <a:ext cx="6239336" cy="532910"/>
          </a:xfrm>
          <a:prstGeom prst="rightArrow">
            <a:avLst>
              <a:gd name="adj1" fmla="val 100000"/>
              <a:gd name="adj2" fmla="val 1600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ADAD6791-C751-4282-A33F-6F663C389A5C}"/>
              </a:ext>
            </a:extLst>
          </p:cNvPr>
          <p:cNvSpPr/>
          <p:nvPr/>
        </p:nvSpPr>
        <p:spPr>
          <a:xfrm>
            <a:off x="1146308" y="2055867"/>
            <a:ext cx="6239336" cy="532910"/>
          </a:xfrm>
          <a:prstGeom prst="rightArrow">
            <a:avLst>
              <a:gd name="adj1" fmla="val 100000"/>
              <a:gd name="adj2" fmla="val 1600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88846"/>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◆万博開催時及び開催後の需給予測</a:t>
            </a: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498676" y="6323965"/>
            <a:ext cx="2228850" cy="365125"/>
          </a:xfrm>
        </p:spPr>
        <p:txBody>
          <a:bodyPr/>
          <a:lstStyle/>
          <a:p>
            <a:fld id="{2E355E97-4052-4661-8050-73970B9BE1C2}" type="slidenum">
              <a:rPr kumimoji="1" lang="ja-JP" altLang="en-US" smtClean="0"/>
              <a:t>3</a:t>
            </a:fld>
            <a:endParaRPr kumimoji="1" lang="ja-JP" altLang="en-US" dirty="0"/>
          </a:p>
        </p:txBody>
      </p:sp>
      <p:sp>
        <p:nvSpPr>
          <p:cNvPr id="8" name="正方形/長方形 7">
            <a:extLst>
              <a:ext uri="{FF2B5EF4-FFF2-40B4-BE49-F238E27FC236}">
                <a16:creationId xmlns:a16="http://schemas.microsoft.com/office/drawing/2014/main" id="{CB100F71-81C6-4C29-BD5D-6D9A793A44CC}"/>
              </a:ext>
            </a:extLst>
          </p:cNvPr>
          <p:cNvSpPr/>
          <p:nvPr/>
        </p:nvSpPr>
        <p:spPr>
          <a:xfrm>
            <a:off x="254001" y="616558"/>
            <a:ext cx="9432000" cy="61525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DE0BE6E-FEC3-4628-AC0B-F2AA8A63687C}"/>
              </a:ext>
            </a:extLst>
          </p:cNvPr>
          <p:cNvSpPr txBox="1"/>
          <p:nvPr/>
        </p:nvSpPr>
        <p:spPr>
          <a:xfrm>
            <a:off x="260606" y="619377"/>
            <a:ext cx="1996487" cy="338554"/>
          </a:xfrm>
          <a:prstGeom prst="rect">
            <a:avLst/>
          </a:prstGeom>
          <a:noFill/>
        </p:spPr>
        <p:txBody>
          <a:bodyPr wrap="square">
            <a:spAutoFit/>
          </a:bodyPr>
          <a:lstStyle/>
          <a:p>
            <a:r>
              <a:rPr lang="ja-JP" altLang="en-US" sz="1600" b="1" u="sng" dirty="0">
                <a:latin typeface="Meiryo UI" panose="020B0604030504040204" pitchFamily="50" charset="-128"/>
                <a:ea typeface="Meiryo UI" panose="020B0604030504040204" pitchFamily="50" charset="-128"/>
              </a:rPr>
              <a:t>■需要予測</a:t>
            </a:r>
          </a:p>
        </p:txBody>
      </p:sp>
      <p:sp>
        <p:nvSpPr>
          <p:cNvPr id="18" name="矢印: 下 17">
            <a:extLst>
              <a:ext uri="{FF2B5EF4-FFF2-40B4-BE49-F238E27FC236}">
                <a16:creationId xmlns:a16="http://schemas.microsoft.com/office/drawing/2014/main" id="{0DA68DAB-669D-4F51-A28C-77A3C27A0FD5}"/>
              </a:ext>
            </a:extLst>
          </p:cNvPr>
          <p:cNvSpPr/>
          <p:nvPr/>
        </p:nvSpPr>
        <p:spPr>
          <a:xfrm>
            <a:off x="8003060" y="2477208"/>
            <a:ext cx="1075630" cy="3194071"/>
          </a:xfrm>
          <a:prstGeom prst="downArrow">
            <a:avLst>
              <a:gd name="adj1" fmla="val 50000"/>
              <a:gd name="adj2" fmla="val 28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9CBF8E0-47C8-4B1A-8F96-B709209C0577}"/>
              </a:ext>
            </a:extLst>
          </p:cNvPr>
          <p:cNvSpPr/>
          <p:nvPr/>
        </p:nvSpPr>
        <p:spPr>
          <a:xfrm>
            <a:off x="502682" y="5710840"/>
            <a:ext cx="8882653" cy="1003621"/>
          </a:xfrm>
          <a:prstGeom prst="rect">
            <a:avLst/>
          </a:prstGeom>
          <a:solidFill>
            <a:srgbClr val="FF0000">
              <a:alpha val="1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DDF202D-E0A3-4FA2-A153-82E7072732D7}"/>
              </a:ext>
            </a:extLst>
          </p:cNvPr>
          <p:cNvSpPr txBox="1"/>
          <p:nvPr/>
        </p:nvSpPr>
        <p:spPr>
          <a:xfrm>
            <a:off x="118352" y="5771614"/>
            <a:ext cx="1996487" cy="410049"/>
          </a:xfrm>
          <a:prstGeom prst="rect">
            <a:avLst/>
          </a:prstGeom>
          <a:noFill/>
        </p:spPr>
        <p:txBody>
          <a:bodyPr wrap="square">
            <a:spAutoFit/>
          </a:bodyPr>
          <a:lstStyle/>
          <a:p>
            <a:pPr>
              <a:lnSpc>
                <a:spcPct val="150000"/>
              </a:lnSpc>
            </a:pPr>
            <a:r>
              <a:rPr lang="ja-JP" altLang="en-US"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タクシー</a:t>
            </a:r>
            <a:r>
              <a:rPr lang="en-US" altLang="ja-JP" sz="1600" b="1" u="sng"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6325DD00-86FB-48C3-9DC5-A851E7AB8DD1}"/>
              </a:ext>
            </a:extLst>
          </p:cNvPr>
          <p:cNvSpPr txBox="1"/>
          <p:nvPr/>
        </p:nvSpPr>
        <p:spPr>
          <a:xfrm>
            <a:off x="1788696" y="5792034"/>
            <a:ext cx="7593542" cy="410049"/>
          </a:xfrm>
          <a:prstGeom prst="rect">
            <a:avLst/>
          </a:prstGeom>
          <a:noFill/>
        </p:spPr>
        <p:txBody>
          <a:bodyPr wrap="square">
            <a:spAutoFit/>
          </a:bodyPr>
          <a:lstStyle/>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約</a:t>
            </a:r>
            <a:r>
              <a:rPr lang="en-US" altLang="ja-JP" sz="1600" b="1" u="sng" dirty="0">
                <a:latin typeface="Meiryo UI" panose="020B0604030504040204" pitchFamily="50" charset="-128"/>
                <a:ea typeface="Meiryo UI" panose="020B0604030504040204" pitchFamily="50" charset="-128"/>
              </a:rPr>
              <a:t>2,300</a:t>
            </a:r>
            <a:r>
              <a:rPr lang="ja-JP" altLang="en-US" sz="1600" b="1" u="sng" dirty="0">
                <a:latin typeface="Meiryo UI" panose="020B0604030504040204" pitchFamily="50" charset="-128"/>
                <a:ea typeface="Meiryo UI" panose="020B0604030504040204" pitchFamily="50" charset="-128"/>
              </a:rPr>
              <a:t>台</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日の稼働</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2022</a:t>
            </a:r>
            <a:r>
              <a:rPr lang="ja-JP" altLang="en-US" sz="1400" b="1" u="sng" dirty="0">
                <a:latin typeface="Meiryo UI" panose="020B0604030504040204" pitchFamily="50" charset="-128"/>
                <a:ea typeface="Meiryo UI" panose="020B0604030504040204" pitchFamily="50" charset="-128"/>
              </a:rPr>
              <a:t>年比</a:t>
            </a:r>
            <a:r>
              <a:rPr lang="en-US" altLang="ja-JP" sz="1400" b="1" u="sng" dirty="0">
                <a:latin typeface="Meiryo UI" panose="020B0604030504040204" pitchFamily="50" charset="-128"/>
                <a:ea typeface="Meiryo UI" panose="020B0604030504040204" pitchFamily="50" charset="-128"/>
              </a:rPr>
              <a:t>27</a:t>
            </a:r>
            <a:r>
              <a:rPr lang="ja-JP" altLang="en-US" sz="1400" b="1" u="sng" dirty="0">
                <a:latin typeface="Meiryo UI" panose="020B0604030504040204" pitchFamily="50" charset="-128"/>
                <a:ea typeface="Meiryo UI" panose="020B0604030504040204" pitchFamily="50" charset="-128"/>
              </a:rPr>
              <a:t>％増）</a:t>
            </a:r>
            <a:r>
              <a:rPr lang="ja-JP" altLang="en-US" sz="1600" b="1" u="sng" dirty="0">
                <a:latin typeface="Meiryo UI" panose="020B0604030504040204" pitchFamily="50" charset="-128"/>
                <a:ea typeface="Meiryo UI" panose="020B0604030504040204" pitchFamily="50" charset="-128"/>
              </a:rPr>
              <a:t>が必要</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2022</a:t>
            </a:r>
            <a:r>
              <a:rPr lang="ja-JP" altLang="en-US" sz="1400" b="1" u="sng" dirty="0">
                <a:latin typeface="Meiryo UI" panose="020B0604030504040204" pitchFamily="50" charset="-128"/>
                <a:ea typeface="Meiryo UI" panose="020B0604030504040204" pitchFamily="50" charset="-128"/>
              </a:rPr>
              <a:t>年実績　約</a:t>
            </a:r>
            <a:r>
              <a:rPr lang="en-US" altLang="ja-JP" sz="1400" b="1" u="sng" dirty="0">
                <a:latin typeface="Meiryo UI" panose="020B0604030504040204" pitchFamily="50" charset="-128"/>
                <a:ea typeface="Meiryo UI" panose="020B0604030504040204" pitchFamily="50" charset="-128"/>
              </a:rPr>
              <a:t>8,400</a:t>
            </a:r>
            <a:r>
              <a:rPr lang="ja-JP" altLang="en-US" sz="1400" b="1" u="sng" dirty="0">
                <a:latin typeface="Meiryo UI" panose="020B0604030504040204" pitchFamily="50" charset="-128"/>
                <a:ea typeface="Meiryo UI" panose="020B0604030504040204" pitchFamily="50" charset="-128"/>
              </a:rPr>
              <a:t>台</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日</a:t>
            </a:r>
            <a:r>
              <a:rPr lang="en-US" altLang="ja-JP" sz="1400" b="1" u="sng" dirty="0">
                <a:latin typeface="Meiryo UI" panose="020B0604030504040204" pitchFamily="50" charset="-128"/>
                <a:ea typeface="Meiryo UI" panose="020B0604030504040204" pitchFamily="50" charset="-128"/>
              </a:rPr>
              <a:t>)</a:t>
            </a:r>
          </a:p>
        </p:txBody>
      </p:sp>
      <p:sp>
        <p:nvSpPr>
          <p:cNvPr id="36" name="テキスト ボックス 35">
            <a:extLst>
              <a:ext uri="{FF2B5EF4-FFF2-40B4-BE49-F238E27FC236}">
                <a16:creationId xmlns:a16="http://schemas.microsoft.com/office/drawing/2014/main" id="{3786318B-8260-4A17-8768-E9A094508C68}"/>
              </a:ext>
            </a:extLst>
          </p:cNvPr>
          <p:cNvSpPr txBox="1"/>
          <p:nvPr/>
        </p:nvSpPr>
        <p:spPr>
          <a:xfrm>
            <a:off x="115940" y="6217598"/>
            <a:ext cx="1996487" cy="410049"/>
          </a:xfrm>
          <a:prstGeom prst="rect">
            <a:avLst/>
          </a:prstGeom>
          <a:noFill/>
        </p:spPr>
        <p:txBody>
          <a:bodyPr wrap="square">
            <a:spAutoFit/>
          </a:bodyPr>
          <a:lstStyle/>
          <a:p>
            <a:pPr>
              <a:lnSpc>
                <a:spcPct val="150000"/>
              </a:lnSpc>
            </a:pPr>
            <a:r>
              <a:rPr lang="ja-JP" altLang="en-US"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ドライバー</a:t>
            </a:r>
            <a:r>
              <a:rPr lang="en-US" altLang="ja-JP" sz="1600" b="1" u="sng"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EFD99E7-2362-468F-8B69-40ACF069D450}"/>
              </a:ext>
            </a:extLst>
          </p:cNvPr>
          <p:cNvSpPr txBox="1"/>
          <p:nvPr/>
        </p:nvSpPr>
        <p:spPr>
          <a:xfrm>
            <a:off x="1785599" y="6202748"/>
            <a:ext cx="6912892" cy="410049"/>
          </a:xfrm>
          <a:prstGeom prst="rect">
            <a:avLst/>
          </a:prstGeom>
          <a:noFill/>
        </p:spPr>
        <p:txBody>
          <a:bodyPr wrap="square">
            <a:spAutoFit/>
          </a:bodyPr>
          <a:lstStyle/>
          <a:p>
            <a:pPr>
              <a:lnSpc>
                <a:spcPct val="150000"/>
              </a:lnSpc>
            </a:pPr>
            <a:r>
              <a:rPr lang="ja-JP" altLang="en-US" sz="1600" dirty="0">
                <a:latin typeface="Meiryo UI" panose="020B0604030504040204" pitchFamily="50" charset="-128"/>
                <a:ea typeface="Meiryo UI" panose="020B0604030504040204" pitchFamily="50" charset="-128"/>
              </a:rPr>
              <a:t>・・・　実働率から換算し、</a:t>
            </a:r>
            <a:r>
              <a:rPr lang="ja-JP" altLang="en-US" sz="1600" b="1" u="sng" dirty="0">
                <a:latin typeface="Meiryo UI" panose="020B0604030504040204" pitchFamily="50" charset="-128"/>
                <a:ea typeface="Meiryo UI" panose="020B0604030504040204" pitchFamily="50" charset="-128"/>
              </a:rPr>
              <a:t>約</a:t>
            </a:r>
            <a:r>
              <a:rPr lang="en-US" altLang="ja-JP" sz="1600" b="1" u="sng" dirty="0">
                <a:latin typeface="Meiryo UI" panose="020B0604030504040204" pitchFamily="50" charset="-128"/>
                <a:ea typeface="Meiryo UI" panose="020B0604030504040204" pitchFamily="50" charset="-128"/>
              </a:rPr>
              <a:t>4,000</a:t>
            </a:r>
            <a:r>
              <a:rPr lang="ja-JP" altLang="en-US" sz="1600" b="1" u="sng" dirty="0">
                <a:latin typeface="Meiryo UI" panose="020B0604030504040204" pitchFamily="50" charset="-128"/>
                <a:ea typeface="Meiryo UI" panose="020B0604030504040204" pitchFamily="50" charset="-128"/>
              </a:rPr>
              <a:t>人必要</a:t>
            </a: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（タクシー実働率</a:t>
            </a:r>
            <a:r>
              <a:rPr lang="en-US" altLang="ja-JP" sz="1400" dirty="0">
                <a:latin typeface="Meiryo UI" panose="020B0604030504040204" pitchFamily="50" charset="-128"/>
                <a:ea typeface="Meiryo UI" panose="020B0604030504040204" pitchFamily="50" charset="-128"/>
              </a:rPr>
              <a:t>58%</a:t>
            </a:r>
            <a:r>
              <a:rPr lang="ja-JP" altLang="en-US" sz="1400" dirty="0">
                <a:latin typeface="Meiryo UI" panose="020B0604030504040204" pitchFamily="50" charset="-128"/>
                <a:ea typeface="Meiryo UI" panose="020B0604030504040204" pitchFamily="50" charset="-128"/>
              </a:rPr>
              <a:t>で試算）</a:t>
            </a:r>
            <a:endParaRPr lang="ja-JP" altLang="en-US" sz="1600" b="1" u="sng"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E83DF13-DFDF-44A8-9DCD-C52B6A8DC56F}"/>
              </a:ext>
            </a:extLst>
          </p:cNvPr>
          <p:cNvSpPr txBox="1"/>
          <p:nvPr/>
        </p:nvSpPr>
        <p:spPr>
          <a:xfrm>
            <a:off x="1656007" y="946131"/>
            <a:ext cx="7726231" cy="545516"/>
          </a:xfrm>
          <a:prstGeom prst="rect">
            <a:avLst/>
          </a:prstGeom>
          <a:noFill/>
          <a:ln w="25400">
            <a:solidFill>
              <a:schemeClr val="tx1"/>
            </a:solidFill>
            <a:prstDash val="sysDot"/>
          </a:ln>
        </p:spPr>
        <p:txBody>
          <a:bodyPr wrap="square" tIns="72000" bIns="72000" rtlCol="0">
            <a:spAutoFit/>
          </a:bodyPr>
          <a:lstStyle/>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・大阪・関西万博の来場者数の政府目標は</a:t>
            </a:r>
            <a:r>
              <a:rPr lang="en-US" altLang="ja-JP" sz="1200" dirty="0">
                <a:latin typeface="Meiryo UI" panose="020B0604030504040204" pitchFamily="50" charset="-128"/>
                <a:ea typeface="Meiryo UI" panose="020B0604030504040204" pitchFamily="50" charset="-128"/>
              </a:rPr>
              <a:t>2,820</a:t>
            </a:r>
            <a:r>
              <a:rPr lang="ja-JP" altLang="en-US" sz="1200" dirty="0">
                <a:latin typeface="Meiryo UI" panose="020B0604030504040204" pitchFamily="50" charset="-128"/>
                <a:ea typeface="Meiryo UI" panose="020B0604030504040204" pitchFamily="50" charset="-128"/>
              </a:rPr>
              <a:t>万人。インバウンドの</a:t>
            </a:r>
            <a:r>
              <a:rPr lang="en-US" altLang="ja-JP" sz="1200" dirty="0">
                <a:latin typeface="Meiryo UI" panose="020B0604030504040204" pitchFamily="50" charset="-128"/>
                <a:ea typeface="Meiryo UI" panose="020B0604030504040204" pitchFamily="50" charset="-128"/>
              </a:rPr>
              <a:t>2030</a:t>
            </a:r>
            <a:r>
              <a:rPr lang="ja-JP" altLang="en-US" sz="1200" dirty="0">
                <a:latin typeface="Meiryo UI" panose="020B0604030504040204" pitchFamily="50" charset="-128"/>
                <a:ea typeface="Meiryo UI" panose="020B0604030504040204" pitchFamily="50" charset="-128"/>
              </a:rPr>
              <a:t>年の政府目標は</a:t>
            </a:r>
            <a:r>
              <a:rPr lang="en-US" altLang="ja-JP" sz="1200" dirty="0">
                <a:latin typeface="Meiryo UI" panose="020B0604030504040204" pitchFamily="50" charset="-128"/>
                <a:ea typeface="Meiryo UI" panose="020B0604030504040204" pitchFamily="50" charset="-128"/>
              </a:rPr>
              <a:t>6,000</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・「万博の来場者」「万博前後の周遊」「インバウンド増加」の観点から更なる需要増を予測した。</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24A4342-3AA3-46E4-B6B3-8D0C592211F1}"/>
              </a:ext>
            </a:extLst>
          </p:cNvPr>
          <p:cNvSpPr txBox="1"/>
          <p:nvPr/>
        </p:nvSpPr>
        <p:spPr>
          <a:xfrm>
            <a:off x="1548421" y="623158"/>
            <a:ext cx="6791173" cy="338554"/>
          </a:xfrm>
          <a:prstGeom prst="rect">
            <a:avLst/>
          </a:prstGeom>
          <a:noFill/>
          <a:ln w="19050">
            <a:noFill/>
          </a:ln>
        </p:spPr>
        <p:txBody>
          <a:bodyPr wrap="square">
            <a:spAutoFit/>
          </a:bodyPr>
          <a:lstStyle/>
          <a:p>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rPr>
              <a:t>年大阪・関西万博、インバウンドによる今後のさらなる需要増</a:t>
            </a:r>
            <a:endParaRPr lang="en-US" altLang="ja-JP" sz="16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B96193F-65C3-45F0-947F-BEE98A325B77}"/>
              </a:ext>
            </a:extLst>
          </p:cNvPr>
          <p:cNvSpPr txBox="1"/>
          <p:nvPr/>
        </p:nvSpPr>
        <p:spPr>
          <a:xfrm>
            <a:off x="358852" y="1554537"/>
            <a:ext cx="1756822" cy="320344"/>
          </a:xfrm>
          <a:prstGeom prst="rect">
            <a:avLst/>
          </a:prstGeom>
          <a:noFill/>
        </p:spPr>
        <p:txBody>
          <a:bodyPr wrap="square">
            <a:spAutoFit/>
          </a:bodyPr>
          <a:lstStyle/>
          <a:p>
            <a:pPr>
              <a:lnSpc>
                <a:spcPts val="2000"/>
              </a:lnSpc>
              <a:tabLst>
                <a:tab pos="2152650" algn="l"/>
              </a:tabLst>
            </a:pPr>
            <a:r>
              <a:rPr lang="ja-JP" altLang="en-US" sz="1200" b="1" u="sng" dirty="0">
                <a:latin typeface="Meiryo UI" panose="020B0604030504040204" pitchFamily="50" charset="-128"/>
                <a:ea typeface="Meiryo UI" panose="020B0604030504040204" pitchFamily="50" charset="-128"/>
              </a:rPr>
              <a:t>●「万博来退場」</a:t>
            </a:r>
          </a:p>
        </p:txBody>
      </p:sp>
      <p:sp>
        <p:nvSpPr>
          <p:cNvPr id="27" name="四角形: 角を丸くする 26">
            <a:extLst>
              <a:ext uri="{FF2B5EF4-FFF2-40B4-BE49-F238E27FC236}">
                <a16:creationId xmlns:a16="http://schemas.microsoft.com/office/drawing/2014/main" id="{E28D2769-D560-4643-AE73-D550152803AC}"/>
              </a:ext>
            </a:extLst>
          </p:cNvPr>
          <p:cNvSpPr/>
          <p:nvPr/>
        </p:nvSpPr>
        <p:spPr>
          <a:xfrm>
            <a:off x="532129" y="1841854"/>
            <a:ext cx="2779201" cy="936000"/>
          </a:xfrm>
          <a:prstGeom prst="roundRect">
            <a:avLst>
              <a:gd name="adj" fmla="val 95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4ECF5F1-6618-4C57-8031-BDAA7981A228}"/>
              </a:ext>
            </a:extLst>
          </p:cNvPr>
          <p:cNvSpPr txBox="1"/>
          <p:nvPr/>
        </p:nvSpPr>
        <p:spPr>
          <a:xfrm>
            <a:off x="525858" y="1848108"/>
            <a:ext cx="2779201" cy="393506"/>
          </a:xfrm>
          <a:prstGeom prst="rect">
            <a:avLst/>
          </a:prstGeom>
          <a:noFill/>
        </p:spPr>
        <p:txBody>
          <a:bodyPr wrap="square">
            <a:spAutoFit/>
          </a:bodyPr>
          <a:lstStyle/>
          <a:p>
            <a:pPr algn="ct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ピーク日来場者</a:t>
            </a:r>
            <a:endParaRPr lang="en-US" altLang="ja-JP" sz="1100" b="1" u="sng" dirty="0">
              <a:latin typeface="Meiryo UI" panose="020B0604030504040204" pitchFamily="50" charset="-128"/>
              <a:ea typeface="Meiryo UI" panose="020B0604030504040204" pitchFamily="50" charset="-128"/>
            </a:endParaRPr>
          </a:p>
          <a:p>
            <a:pPr algn="ctr">
              <a:lnSpc>
                <a:spcPts val="1400"/>
              </a:lnSpc>
              <a:tabLst>
                <a:tab pos="2152650" algn="l"/>
              </a:tabLst>
            </a:pPr>
            <a:r>
              <a:rPr lang="en-US" altLang="ja-JP" sz="1000" b="1" dirty="0">
                <a:latin typeface="Meiryo UI" panose="020B0604030504040204" pitchFamily="50" charset="-128"/>
                <a:ea typeface="Meiryo UI" panose="020B0604030504040204" pitchFamily="50" charset="-128"/>
              </a:rPr>
              <a:t>22.7</a:t>
            </a:r>
            <a:r>
              <a:rPr lang="ja-JP" altLang="en-US" sz="1000" b="1" dirty="0">
                <a:latin typeface="Meiryo UI" panose="020B0604030504040204" pitchFamily="50" charset="-128"/>
                <a:ea typeface="Meiryo UI" panose="020B0604030504040204" pitchFamily="50" charset="-128"/>
              </a:rPr>
              <a:t>万人</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日</a:t>
            </a:r>
            <a:endParaRPr lang="en-US" altLang="ja-JP" sz="1000" b="1" dirty="0">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54838E06-DB4A-4283-AEC8-74FBCF974B5B}"/>
              </a:ext>
            </a:extLst>
          </p:cNvPr>
          <p:cNvSpPr/>
          <p:nvPr/>
        </p:nvSpPr>
        <p:spPr>
          <a:xfrm>
            <a:off x="6125588" y="1873920"/>
            <a:ext cx="869687" cy="3498611"/>
          </a:xfrm>
          <a:prstGeom prst="roundRect">
            <a:avLst>
              <a:gd name="adj" fmla="val 929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4A85F9E7-1B32-4BEC-AF5B-39B090BD5C9E}"/>
              </a:ext>
            </a:extLst>
          </p:cNvPr>
          <p:cNvSpPr txBox="1"/>
          <p:nvPr/>
        </p:nvSpPr>
        <p:spPr>
          <a:xfrm>
            <a:off x="6131244" y="2451733"/>
            <a:ext cx="864000" cy="797654"/>
          </a:xfrm>
          <a:prstGeom prst="rect">
            <a:avLst/>
          </a:prstGeom>
          <a:noFill/>
        </p:spPr>
        <p:txBody>
          <a:bodyPr wrap="square">
            <a:spAutoFit/>
          </a:bodyPr>
          <a:lstStyle/>
          <a:p>
            <a:pPr algn="ct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輸送人数</a:t>
            </a:r>
            <a:endParaRPr lang="en-US" altLang="ja-JP" sz="1100" b="1" u="sng" dirty="0">
              <a:latin typeface="Meiryo UI" panose="020B0604030504040204" pitchFamily="50" charset="-128"/>
              <a:ea typeface="Meiryo UI" panose="020B0604030504040204" pitchFamily="50" charset="-128"/>
            </a:endParaRPr>
          </a:p>
          <a:p>
            <a:pPr algn="ctr">
              <a:lnSpc>
                <a:spcPts val="1100"/>
              </a:lnSpc>
              <a:tabLst>
                <a:tab pos="2152650" algn="l"/>
              </a:tabLst>
            </a:pPr>
            <a:endParaRPr lang="en-US" altLang="ja-JP" sz="1100" b="1" u="sng" dirty="0">
              <a:latin typeface="Meiryo UI" panose="020B0604030504040204" pitchFamily="50" charset="-128"/>
              <a:ea typeface="Meiryo UI" panose="020B0604030504040204" pitchFamily="50" charset="-128"/>
            </a:endParaRPr>
          </a:p>
          <a:p>
            <a:pPr algn="ctr">
              <a:lnSpc>
                <a:spcPts val="1100"/>
              </a:lnSpc>
              <a:tabLst>
                <a:tab pos="2152650" algn="l"/>
              </a:tabLst>
            </a:pPr>
            <a:r>
              <a:rPr lang="en-US" altLang="ja-JP" sz="1000" dirty="0">
                <a:latin typeface="Meiryo UI" panose="020B0604030504040204" pitchFamily="50" charset="-128"/>
                <a:ea typeface="Meiryo UI" panose="020B0604030504040204" pitchFamily="50" charset="-128"/>
              </a:rPr>
              <a:t>2.745</a:t>
            </a:r>
            <a:r>
              <a:rPr lang="ja-JP" altLang="en-US" sz="1000" dirty="0">
                <a:latin typeface="Meiryo UI" panose="020B0604030504040204" pitchFamily="50" charset="-128"/>
                <a:ea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台</a:t>
            </a:r>
            <a:endParaRPr lang="en-US" altLang="ja-JP" sz="1000" dirty="0">
              <a:latin typeface="Meiryo UI" panose="020B0604030504040204" pitchFamily="50" charset="-128"/>
              <a:ea typeface="Meiryo UI" panose="020B0604030504040204" pitchFamily="50" charset="-128"/>
            </a:endParaRPr>
          </a:p>
          <a:p>
            <a:pPr algn="ctr">
              <a:lnSpc>
                <a:spcPts val="1100"/>
              </a:lnSpc>
              <a:tabLst>
                <a:tab pos="2152650" algn="l"/>
              </a:tabLst>
            </a:pPr>
            <a:endParaRPr lang="en-US" altLang="ja-JP" sz="1000" dirty="0">
              <a:latin typeface="Meiryo UI" panose="020B0604030504040204" pitchFamily="50" charset="-128"/>
              <a:ea typeface="Meiryo UI" panose="020B0604030504040204" pitchFamily="50" charset="-128"/>
            </a:endParaRPr>
          </a:p>
          <a:p>
            <a:pPr algn="ctr">
              <a:lnSpc>
                <a:spcPts val="1100"/>
              </a:lnSpc>
              <a:tabLst>
                <a:tab pos="2152650" algn="l"/>
              </a:tabLst>
            </a:pPr>
            <a:r>
              <a:rPr lang="ja-JP" altLang="en-US" sz="900" dirty="0">
                <a:latin typeface="Meiryo UI" panose="020B0604030504040204" pitchFamily="50" charset="-128"/>
                <a:ea typeface="Meiryo UI" panose="020B0604030504040204" pitchFamily="50" charset="-128"/>
              </a:rPr>
              <a:t>「現地調査」</a:t>
            </a:r>
            <a:endParaRPr lang="en-US" altLang="ja-JP" sz="1000" dirty="0">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5CB453EC-7583-4C68-8EDB-7D1B83862276}"/>
              </a:ext>
            </a:extLst>
          </p:cNvPr>
          <p:cNvSpPr/>
          <p:nvPr/>
        </p:nvSpPr>
        <p:spPr>
          <a:xfrm>
            <a:off x="7459152" y="1720641"/>
            <a:ext cx="2117702" cy="10395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D9981D91-42B6-488D-BDC8-B9F6220D9988}"/>
              </a:ext>
            </a:extLst>
          </p:cNvPr>
          <p:cNvSpPr txBox="1"/>
          <p:nvPr/>
        </p:nvSpPr>
        <p:spPr>
          <a:xfrm>
            <a:off x="7416896" y="1986936"/>
            <a:ext cx="2193166" cy="286360"/>
          </a:xfrm>
          <a:prstGeom prst="rect">
            <a:avLst/>
          </a:prstGeom>
          <a:noFill/>
        </p:spPr>
        <p:txBody>
          <a:bodyPr wrap="square">
            <a:spAutoFit/>
          </a:bodyPr>
          <a:lstStyle/>
          <a:p>
            <a:pPr algn="ctr">
              <a:lnSpc>
                <a:spcPts val="1700"/>
              </a:lnSpc>
              <a:tabLst>
                <a:tab pos="2152650" algn="l"/>
              </a:tabLst>
            </a:pPr>
            <a:r>
              <a:rPr lang="ja-JP" altLang="en-US" sz="1200" b="1" u="sng" dirty="0">
                <a:latin typeface="Meiryo UI" panose="020B0604030504040204" pitchFamily="50" charset="-128"/>
                <a:ea typeface="Meiryo UI" panose="020B0604030504040204" pitchFamily="50" charset="-128"/>
              </a:rPr>
              <a:t>増加台数</a:t>
            </a:r>
            <a:endParaRPr lang="en-US" altLang="ja-JP" sz="1200" b="1" u="sng"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0E3B0740-F55A-4FAE-827C-1D845D2FEC3F}"/>
              </a:ext>
            </a:extLst>
          </p:cNvPr>
          <p:cNvSpPr txBox="1"/>
          <p:nvPr/>
        </p:nvSpPr>
        <p:spPr>
          <a:xfrm>
            <a:off x="7390988" y="2388130"/>
            <a:ext cx="2185863" cy="233397"/>
          </a:xfrm>
          <a:prstGeom prst="rect">
            <a:avLst/>
          </a:prstGeom>
          <a:noFill/>
        </p:spPr>
        <p:txBody>
          <a:bodyPr wrap="square">
            <a:spAutoFit/>
          </a:bodyPr>
          <a:lstStyle/>
          <a:p>
            <a:pPr algn="ctr">
              <a:lnSpc>
                <a:spcPts val="1100"/>
              </a:lnSpc>
              <a:tabLst>
                <a:tab pos="2152650" algn="l"/>
              </a:tabLst>
            </a:pPr>
            <a:r>
              <a:rPr lang="ja-JP" altLang="en-US" sz="1200" b="1" u="sng" dirty="0">
                <a:latin typeface="Meiryo UI" panose="020B0604030504040204" pitchFamily="50" charset="-128"/>
                <a:ea typeface="Meiryo UI" panose="020B0604030504040204" pitchFamily="50" charset="-128"/>
              </a:rPr>
              <a:t>約</a:t>
            </a:r>
            <a:r>
              <a:rPr lang="en-US" altLang="ja-JP" sz="1200" b="1" u="sng" dirty="0">
                <a:latin typeface="Meiryo UI" panose="020B0604030504040204" pitchFamily="50" charset="-128"/>
                <a:ea typeface="Meiryo UI" panose="020B0604030504040204" pitchFamily="50" charset="-128"/>
              </a:rPr>
              <a:t>150</a:t>
            </a:r>
            <a:r>
              <a:rPr lang="ja-JP" altLang="en-US" sz="1200" b="1" u="sng" dirty="0">
                <a:latin typeface="Meiryo UI" panose="020B0604030504040204" pitchFamily="50" charset="-128"/>
                <a:ea typeface="Meiryo UI" panose="020B0604030504040204" pitchFamily="50" charset="-128"/>
              </a:rPr>
              <a:t>台</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日</a:t>
            </a:r>
            <a:endParaRPr lang="en-US" altLang="ja-JP" sz="1200" b="1" u="sng"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6D2547FC-AF6E-4B2B-AEB0-125B4772F897}"/>
              </a:ext>
            </a:extLst>
          </p:cNvPr>
          <p:cNvSpPr txBox="1"/>
          <p:nvPr/>
        </p:nvSpPr>
        <p:spPr>
          <a:xfrm>
            <a:off x="357837" y="2795503"/>
            <a:ext cx="1756822" cy="320344"/>
          </a:xfrm>
          <a:prstGeom prst="rect">
            <a:avLst/>
          </a:prstGeom>
          <a:noFill/>
        </p:spPr>
        <p:txBody>
          <a:bodyPr wrap="square">
            <a:spAutoFit/>
          </a:bodyPr>
          <a:lstStyle/>
          <a:p>
            <a:pPr>
              <a:lnSpc>
                <a:spcPts val="2000"/>
              </a:lnSpc>
              <a:tabLst>
                <a:tab pos="2152650" algn="l"/>
              </a:tabLst>
            </a:pPr>
            <a:r>
              <a:rPr lang="ja-JP" altLang="en-US" sz="1200" b="1" u="sng" dirty="0">
                <a:latin typeface="Meiryo UI" panose="020B0604030504040204" pitchFamily="50" charset="-128"/>
                <a:ea typeface="Meiryo UI" panose="020B0604030504040204" pitchFamily="50" charset="-128"/>
              </a:rPr>
              <a:t>●「万博前後の周遊」</a:t>
            </a:r>
          </a:p>
        </p:txBody>
      </p:sp>
      <p:sp>
        <p:nvSpPr>
          <p:cNvPr id="64" name="四角形: 角を丸くする 63">
            <a:extLst>
              <a:ext uri="{FF2B5EF4-FFF2-40B4-BE49-F238E27FC236}">
                <a16:creationId xmlns:a16="http://schemas.microsoft.com/office/drawing/2014/main" id="{CA103E98-DD88-4567-80C1-755DE70E228D}"/>
              </a:ext>
            </a:extLst>
          </p:cNvPr>
          <p:cNvSpPr/>
          <p:nvPr/>
        </p:nvSpPr>
        <p:spPr>
          <a:xfrm>
            <a:off x="3403699" y="3099820"/>
            <a:ext cx="2583660" cy="2227603"/>
          </a:xfrm>
          <a:prstGeom prst="roundRect">
            <a:avLst>
              <a:gd name="adj" fmla="val 5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A0572FAD-29D2-4A05-BD20-192C405693D2}"/>
              </a:ext>
            </a:extLst>
          </p:cNvPr>
          <p:cNvSpPr txBox="1"/>
          <p:nvPr/>
        </p:nvSpPr>
        <p:spPr>
          <a:xfrm>
            <a:off x="3493649" y="4667681"/>
            <a:ext cx="1652896" cy="233397"/>
          </a:xfrm>
          <a:prstGeom prst="rect">
            <a:avLst/>
          </a:prstGeom>
          <a:noFill/>
        </p:spPr>
        <p:txBody>
          <a:bodyPr wrap="square">
            <a:spAutoFit/>
          </a:bodyPr>
          <a:lstStyle/>
          <a:p>
            <a:pP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タクシー利用回数</a:t>
            </a:r>
            <a:endParaRPr lang="en-US" altLang="ja-JP" sz="1100" b="1" u="sng" dirty="0">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81756BE6-56D6-4877-8E85-D5776D7EBF13}"/>
              </a:ext>
            </a:extLst>
          </p:cNvPr>
          <p:cNvSpPr/>
          <p:nvPr/>
        </p:nvSpPr>
        <p:spPr>
          <a:xfrm>
            <a:off x="7460150" y="2996223"/>
            <a:ext cx="2108866" cy="10395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2D7C8688-F005-4416-B6BC-7447DC94F758}"/>
              </a:ext>
            </a:extLst>
          </p:cNvPr>
          <p:cNvSpPr txBox="1"/>
          <p:nvPr/>
        </p:nvSpPr>
        <p:spPr>
          <a:xfrm>
            <a:off x="7457943" y="3220998"/>
            <a:ext cx="2111073" cy="233397"/>
          </a:xfrm>
          <a:prstGeom prst="rect">
            <a:avLst/>
          </a:prstGeom>
          <a:noFill/>
        </p:spPr>
        <p:txBody>
          <a:bodyPr wrap="square">
            <a:spAutoFit/>
          </a:bodyPr>
          <a:lstStyle/>
          <a:p>
            <a:pPr algn="ctr">
              <a:lnSpc>
                <a:spcPts val="1100"/>
              </a:lnSpc>
              <a:tabLst>
                <a:tab pos="2152650" algn="l"/>
              </a:tabLst>
            </a:pPr>
            <a:r>
              <a:rPr lang="ja-JP" altLang="en-US" sz="1200" b="1" u="sng" dirty="0">
                <a:latin typeface="Meiryo UI" panose="020B0604030504040204" pitchFamily="50" charset="-128"/>
                <a:ea typeface="Meiryo UI" panose="020B0604030504040204" pitchFamily="50" charset="-128"/>
              </a:rPr>
              <a:t>増加台数</a:t>
            </a:r>
            <a:endParaRPr lang="en-US" altLang="ja-JP" sz="1200" b="1" u="sng"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712C25CF-4975-44EC-AA6E-549329D44CC8}"/>
              </a:ext>
            </a:extLst>
          </p:cNvPr>
          <p:cNvSpPr txBox="1"/>
          <p:nvPr/>
        </p:nvSpPr>
        <p:spPr>
          <a:xfrm>
            <a:off x="7465851" y="3569924"/>
            <a:ext cx="2103163" cy="286360"/>
          </a:xfrm>
          <a:prstGeom prst="rect">
            <a:avLst/>
          </a:prstGeom>
          <a:noFill/>
        </p:spPr>
        <p:txBody>
          <a:bodyPr wrap="square">
            <a:spAutoFit/>
          </a:bodyPr>
          <a:lstStyle/>
          <a:p>
            <a:pPr algn="ctr">
              <a:lnSpc>
                <a:spcPts val="1700"/>
              </a:lnSpc>
              <a:tabLst>
                <a:tab pos="2152650" algn="l"/>
              </a:tabLst>
            </a:pPr>
            <a:r>
              <a:rPr lang="ja-JP" altLang="en-US" sz="1200" b="1" u="sng" dirty="0">
                <a:latin typeface="Meiryo UI" panose="020B0604030504040204" pitchFamily="50" charset="-128"/>
                <a:ea typeface="Meiryo UI" panose="020B0604030504040204" pitchFamily="50" charset="-128"/>
              </a:rPr>
              <a:t>約</a:t>
            </a:r>
            <a:r>
              <a:rPr lang="en-US" altLang="ja-JP" sz="1200" b="1" u="sng" dirty="0">
                <a:latin typeface="Meiryo UI" panose="020B0604030504040204" pitchFamily="50" charset="-128"/>
                <a:ea typeface="Meiryo UI" panose="020B0604030504040204" pitchFamily="50" charset="-128"/>
              </a:rPr>
              <a:t>1,450</a:t>
            </a:r>
            <a:r>
              <a:rPr lang="ja-JP" altLang="en-US" sz="1200" b="1" u="sng" dirty="0">
                <a:latin typeface="Meiryo UI" panose="020B0604030504040204" pitchFamily="50" charset="-128"/>
                <a:ea typeface="Meiryo UI" panose="020B0604030504040204" pitchFamily="50" charset="-128"/>
              </a:rPr>
              <a:t>台</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日</a:t>
            </a:r>
            <a:endParaRPr lang="en-US" altLang="ja-JP" sz="1200" b="1" u="sng"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60F252BC-D577-4850-8143-AAC76DDD0182}"/>
              </a:ext>
            </a:extLst>
          </p:cNvPr>
          <p:cNvSpPr txBox="1"/>
          <p:nvPr/>
        </p:nvSpPr>
        <p:spPr>
          <a:xfrm>
            <a:off x="3614480" y="4126342"/>
            <a:ext cx="1652896" cy="431978"/>
          </a:xfrm>
          <a:prstGeom prst="rect">
            <a:avLst/>
          </a:prstGeom>
          <a:noFill/>
        </p:spPr>
        <p:txBody>
          <a:bodyPr wrap="square">
            <a:spAutoFit/>
          </a:bodyPr>
          <a:lstStyle/>
          <a:p>
            <a:pPr>
              <a:lnSpc>
                <a:spcPts val="1400"/>
              </a:lnSpc>
              <a:tabLst>
                <a:tab pos="2152650" algn="l"/>
              </a:tabLst>
            </a:pPr>
            <a:r>
              <a:rPr lang="ja-JP" altLang="en-US" sz="1000" dirty="0">
                <a:latin typeface="Meiryo UI" panose="020B0604030504040204" pitchFamily="50" charset="-128"/>
                <a:ea typeface="Meiryo UI" panose="020B0604030504040204" pitchFamily="50" charset="-128"/>
              </a:rPr>
              <a:t>国内：</a:t>
            </a:r>
            <a:r>
              <a:rPr lang="en-US" altLang="ja-JP" sz="1000" dirty="0">
                <a:latin typeface="Meiryo UI" panose="020B0604030504040204" pitchFamily="50" charset="-128"/>
                <a:ea typeface="Meiryo UI" panose="020B0604030504040204" pitchFamily="50" charset="-128"/>
              </a:rPr>
              <a:t>6.8</a:t>
            </a:r>
            <a:r>
              <a:rPr lang="ja-JP" altLang="en-US" sz="1000" dirty="0">
                <a:latin typeface="Meiryo UI" panose="020B0604030504040204" pitchFamily="50" charset="-128"/>
                <a:ea typeface="Meiryo UI" panose="020B0604030504040204" pitchFamily="50" charset="-128"/>
              </a:rPr>
              <a:t>％</a:t>
            </a:r>
            <a:r>
              <a:rPr lang="en-US" altLang="ja-JP" sz="1000" baseline="30000" dirty="0">
                <a:latin typeface="Meiryo UI" panose="020B0604030504040204" pitchFamily="50" charset="-128"/>
                <a:ea typeface="Meiryo UI" panose="020B0604030504040204" pitchFamily="50" charset="-128"/>
              </a:rPr>
              <a:t>※</a:t>
            </a:r>
          </a:p>
          <a:p>
            <a:pPr>
              <a:lnSpc>
                <a:spcPts val="1400"/>
              </a:lnSpc>
              <a:tabLst>
                <a:tab pos="2152650" algn="l"/>
              </a:tabLst>
            </a:pPr>
            <a:r>
              <a:rPr lang="ja-JP" altLang="en-US" sz="1000" dirty="0">
                <a:latin typeface="Meiryo UI" panose="020B0604030504040204" pitchFamily="50" charset="-128"/>
                <a:ea typeface="Meiryo UI" panose="020B0604030504040204" pitchFamily="50" charset="-128"/>
              </a:rPr>
              <a:t>海外：</a:t>
            </a:r>
            <a:r>
              <a:rPr lang="en-US" altLang="ja-JP" sz="1000" dirty="0">
                <a:latin typeface="Meiryo UI" panose="020B0604030504040204" pitchFamily="50" charset="-128"/>
                <a:ea typeface="Meiryo UI" panose="020B0604030504040204" pitchFamily="50" charset="-128"/>
              </a:rPr>
              <a:t>24.1</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B20861E8-1D5A-461B-9068-51FA1687AB46}"/>
              </a:ext>
            </a:extLst>
          </p:cNvPr>
          <p:cNvSpPr txBox="1"/>
          <p:nvPr/>
        </p:nvSpPr>
        <p:spPr>
          <a:xfrm>
            <a:off x="355605" y="4109715"/>
            <a:ext cx="1756822" cy="320344"/>
          </a:xfrm>
          <a:prstGeom prst="rect">
            <a:avLst/>
          </a:prstGeom>
          <a:noFill/>
        </p:spPr>
        <p:txBody>
          <a:bodyPr wrap="square">
            <a:spAutoFit/>
          </a:bodyPr>
          <a:lstStyle/>
          <a:p>
            <a:pPr>
              <a:lnSpc>
                <a:spcPts val="2000"/>
              </a:lnSpc>
              <a:tabLst>
                <a:tab pos="2152650" algn="l"/>
              </a:tabLst>
            </a:pPr>
            <a:r>
              <a:rPr lang="ja-JP" altLang="en-US" sz="1200" b="1" u="sng" dirty="0">
                <a:latin typeface="Meiryo UI" panose="020B0604030504040204" pitchFamily="50" charset="-128"/>
                <a:ea typeface="Meiryo UI" panose="020B0604030504040204" pitchFamily="50" charset="-128"/>
              </a:rPr>
              <a:t>●「インバウンド増加」</a:t>
            </a:r>
          </a:p>
        </p:txBody>
      </p:sp>
      <p:sp>
        <p:nvSpPr>
          <p:cNvPr id="74" name="四角形: 角を丸くする 73">
            <a:extLst>
              <a:ext uri="{FF2B5EF4-FFF2-40B4-BE49-F238E27FC236}">
                <a16:creationId xmlns:a16="http://schemas.microsoft.com/office/drawing/2014/main" id="{6FB9B010-AC6F-4662-85A3-4D4CB0285DF0}"/>
              </a:ext>
            </a:extLst>
          </p:cNvPr>
          <p:cNvSpPr/>
          <p:nvPr/>
        </p:nvSpPr>
        <p:spPr>
          <a:xfrm>
            <a:off x="535202" y="4392567"/>
            <a:ext cx="2776128" cy="936000"/>
          </a:xfrm>
          <a:prstGeom prst="roundRect">
            <a:avLst>
              <a:gd name="adj" fmla="val 134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1EB6116D-AE5B-48D4-A7E8-18E71EFEBACB}"/>
              </a:ext>
            </a:extLst>
          </p:cNvPr>
          <p:cNvSpPr txBox="1"/>
          <p:nvPr/>
        </p:nvSpPr>
        <p:spPr>
          <a:xfrm>
            <a:off x="531294" y="4412614"/>
            <a:ext cx="2780035" cy="233397"/>
          </a:xfrm>
          <a:prstGeom prst="rect">
            <a:avLst/>
          </a:prstGeom>
          <a:noFill/>
        </p:spPr>
        <p:txBody>
          <a:bodyPr wrap="square">
            <a:spAutoFit/>
          </a:bodyPr>
          <a:lstStyle/>
          <a:p>
            <a:pPr algn="ct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来阪者数</a:t>
            </a:r>
          </a:p>
        </p:txBody>
      </p:sp>
      <p:sp>
        <p:nvSpPr>
          <p:cNvPr id="76" name="テキスト ボックス 75">
            <a:extLst>
              <a:ext uri="{FF2B5EF4-FFF2-40B4-BE49-F238E27FC236}">
                <a16:creationId xmlns:a16="http://schemas.microsoft.com/office/drawing/2014/main" id="{6EC0953D-F7E8-4E9C-A755-F65F937CB832}"/>
              </a:ext>
            </a:extLst>
          </p:cNvPr>
          <p:cNvSpPr txBox="1"/>
          <p:nvPr/>
        </p:nvSpPr>
        <p:spPr>
          <a:xfrm>
            <a:off x="543966" y="4661798"/>
            <a:ext cx="2757334" cy="396070"/>
          </a:xfrm>
          <a:prstGeom prst="rect">
            <a:avLst/>
          </a:prstGeom>
          <a:noFill/>
        </p:spPr>
        <p:txBody>
          <a:bodyPr wrap="square">
            <a:spAutoFit/>
          </a:bodyPr>
          <a:lstStyle/>
          <a:p>
            <a:pPr algn="ctr">
              <a:lnSpc>
                <a:spcPts val="1100"/>
              </a:lnSpc>
              <a:tabLst>
                <a:tab pos="2152650" algn="l"/>
              </a:tabLst>
            </a:pP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年来阪外国人増加人数</a:t>
            </a:r>
            <a:endParaRPr lang="en-US" altLang="ja-JP" sz="1100" dirty="0">
              <a:latin typeface="Meiryo UI" panose="020B0604030504040204" pitchFamily="50" charset="-128"/>
              <a:ea typeface="Meiryo UI" panose="020B0604030504040204" pitchFamily="50" charset="-128"/>
            </a:endParaRPr>
          </a:p>
          <a:p>
            <a:pPr algn="ctr">
              <a:lnSpc>
                <a:spcPts val="1400"/>
              </a:lnSpc>
              <a:tabLst>
                <a:tab pos="2152650" algn="l"/>
              </a:tabLst>
            </a:pP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10,500</a:t>
            </a:r>
            <a:r>
              <a:rPr lang="ja-JP" altLang="en-US" sz="1100" b="1" dirty="0">
                <a:latin typeface="Meiryo UI" panose="020B0604030504040204" pitchFamily="50" charset="-128"/>
                <a:ea typeface="Meiryo UI" panose="020B0604030504040204" pitchFamily="50" charset="-128"/>
              </a:rPr>
              <a:t>人</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日</a:t>
            </a:r>
          </a:p>
        </p:txBody>
      </p:sp>
      <p:sp>
        <p:nvSpPr>
          <p:cNvPr id="77" name="テキスト ボックス 76">
            <a:extLst>
              <a:ext uri="{FF2B5EF4-FFF2-40B4-BE49-F238E27FC236}">
                <a16:creationId xmlns:a16="http://schemas.microsoft.com/office/drawing/2014/main" id="{827BE229-BAFE-4A98-A576-A451472642B9}"/>
              </a:ext>
            </a:extLst>
          </p:cNvPr>
          <p:cNvSpPr txBox="1"/>
          <p:nvPr/>
        </p:nvSpPr>
        <p:spPr>
          <a:xfrm>
            <a:off x="539259" y="5132720"/>
            <a:ext cx="2762041" cy="221023"/>
          </a:xfrm>
          <a:prstGeom prst="rect">
            <a:avLst/>
          </a:prstGeom>
          <a:noFill/>
        </p:spPr>
        <p:txBody>
          <a:bodyPr wrap="square">
            <a:spAutoFit/>
          </a:bodyPr>
          <a:lstStyle/>
          <a:p>
            <a:pPr algn="ctr">
              <a:lnSpc>
                <a:spcPts val="1100"/>
              </a:lnSpc>
              <a:tabLst>
                <a:tab pos="2152650" algn="l"/>
              </a:tabLst>
            </a:pPr>
            <a:r>
              <a:rPr lang="ja-JP" altLang="en-US" sz="900" dirty="0">
                <a:latin typeface="Meiryo UI" panose="020B0604030504040204" pitchFamily="50" charset="-128"/>
                <a:ea typeface="Meiryo UI" panose="020B0604030504040204" pitchFamily="50" charset="-128"/>
              </a:rPr>
              <a:t>「観光庁・大阪観光局データ」</a:t>
            </a:r>
          </a:p>
        </p:txBody>
      </p:sp>
      <p:sp>
        <p:nvSpPr>
          <p:cNvPr id="80" name="四角形: 角を丸くする 79">
            <a:extLst>
              <a:ext uri="{FF2B5EF4-FFF2-40B4-BE49-F238E27FC236}">
                <a16:creationId xmlns:a16="http://schemas.microsoft.com/office/drawing/2014/main" id="{6E47239D-A6A3-44C9-BFCA-BC4C93C91E99}"/>
              </a:ext>
            </a:extLst>
          </p:cNvPr>
          <p:cNvSpPr/>
          <p:nvPr/>
        </p:nvSpPr>
        <p:spPr>
          <a:xfrm>
            <a:off x="7456945" y="4264671"/>
            <a:ext cx="2119906" cy="10395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15330F7B-CE56-40D1-BE83-9354661798D4}"/>
              </a:ext>
            </a:extLst>
          </p:cNvPr>
          <p:cNvSpPr txBox="1"/>
          <p:nvPr/>
        </p:nvSpPr>
        <p:spPr>
          <a:xfrm>
            <a:off x="7456945" y="4489446"/>
            <a:ext cx="2119906" cy="233397"/>
          </a:xfrm>
          <a:prstGeom prst="rect">
            <a:avLst/>
          </a:prstGeom>
          <a:noFill/>
        </p:spPr>
        <p:txBody>
          <a:bodyPr wrap="square">
            <a:spAutoFit/>
          </a:bodyPr>
          <a:lstStyle/>
          <a:p>
            <a:pPr algn="ctr">
              <a:lnSpc>
                <a:spcPts val="1100"/>
              </a:lnSpc>
              <a:tabLst>
                <a:tab pos="2152650" algn="l"/>
              </a:tabLst>
            </a:pPr>
            <a:r>
              <a:rPr lang="ja-JP" altLang="en-US" sz="1200" b="1" u="sng" dirty="0">
                <a:latin typeface="Meiryo UI" panose="020B0604030504040204" pitchFamily="50" charset="-128"/>
                <a:ea typeface="Meiryo UI" panose="020B0604030504040204" pitchFamily="50" charset="-128"/>
              </a:rPr>
              <a:t>増加台数</a:t>
            </a:r>
            <a:endParaRPr lang="en-US" altLang="ja-JP" sz="1200" b="1" u="sng"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587A6FA8-A9F8-43EC-8869-29CA4E547AEF}"/>
              </a:ext>
            </a:extLst>
          </p:cNvPr>
          <p:cNvSpPr txBox="1"/>
          <p:nvPr/>
        </p:nvSpPr>
        <p:spPr>
          <a:xfrm>
            <a:off x="7456944" y="4855628"/>
            <a:ext cx="2119906" cy="286360"/>
          </a:xfrm>
          <a:prstGeom prst="rect">
            <a:avLst/>
          </a:prstGeom>
          <a:noFill/>
        </p:spPr>
        <p:txBody>
          <a:bodyPr wrap="square">
            <a:spAutoFit/>
          </a:bodyPr>
          <a:lstStyle/>
          <a:p>
            <a:pPr algn="ctr">
              <a:lnSpc>
                <a:spcPts val="1700"/>
              </a:lnSpc>
              <a:tabLst>
                <a:tab pos="2152650" algn="l"/>
              </a:tabLst>
            </a:pPr>
            <a:r>
              <a:rPr lang="ja-JP" altLang="en-US" sz="1200" b="1" u="sng" dirty="0">
                <a:latin typeface="Meiryo UI" panose="020B0604030504040204" pitchFamily="50" charset="-128"/>
                <a:ea typeface="Meiryo UI" panose="020B0604030504040204" pitchFamily="50" charset="-128"/>
              </a:rPr>
              <a:t>約</a:t>
            </a:r>
            <a:r>
              <a:rPr lang="en-US" altLang="ja-JP" sz="1200" b="1" u="sng" dirty="0">
                <a:latin typeface="Meiryo UI" panose="020B0604030504040204" pitchFamily="50" charset="-128"/>
                <a:ea typeface="Meiryo UI" panose="020B0604030504040204" pitchFamily="50" charset="-128"/>
              </a:rPr>
              <a:t>700</a:t>
            </a:r>
            <a:r>
              <a:rPr lang="ja-JP" altLang="en-US" sz="1200" b="1" u="sng" dirty="0">
                <a:latin typeface="Meiryo UI" panose="020B0604030504040204" pitchFamily="50" charset="-128"/>
                <a:ea typeface="Meiryo UI" panose="020B0604030504040204" pitchFamily="50" charset="-128"/>
              </a:rPr>
              <a:t>台</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日</a:t>
            </a:r>
            <a:endParaRPr lang="en-US" altLang="ja-JP" sz="1200" b="1" u="sng"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20CBF7E9-300F-4964-933E-8AB2C959D653}"/>
              </a:ext>
            </a:extLst>
          </p:cNvPr>
          <p:cNvSpPr txBox="1"/>
          <p:nvPr/>
        </p:nvSpPr>
        <p:spPr>
          <a:xfrm>
            <a:off x="539259" y="2221610"/>
            <a:ext cx="2777727" cy="412934"/>
          </a:xfrm>
          <a:prstGeom prst="rect">
            <a:avLst/>
          </a:prstGeom>
          <a:noFill/>
        </p:spPr>
        <p:txBody>
          <a:bodyPr wrap="square">
            <a:spAutoFit/>
          </a:bodyPr>
          <a:lstStyle/>
          <a:p>
            <a:pPr>
              <a:lnSpc>
                <a:spcPts val="1100"/>
              </a:lnSpc>
              <a:tabLst>
                <a:tab pos="2152650" algn="l"/>
              </a:tabLst>
            </a:pPr>
            <a:r>
              <a:rPr lang="ja-JP" altLang="en-US" sz="1100" dirty="0">
                <a:latin typeface="Meiryo UI" panose="020B0604030504040204" pitchFamily="50" charset="-128"/>
                <a:ea typeface="Meiryo UI" panose="020B0604030504040204" pitchFamily="50" charset="-128"/>
              </a:rPr>
              <a:t>うちタクシー利用者数</a:t>
            </a:r>
            <a:r>
              <a:rPr lang="ja-JP" altLang="en-US" sz="900" dirty="0">
                <a:latin typeface="Meiryo UI" panose="020B0604030504040204" pitchFamily="50" charset="-128"/>
                <a:ea typeface="Meiryo UI" panose="020B0604030504040204" pitchFamily="50" charset="-128"/>
              </a:rPr>
              <a:t>（来場は兵庫・京都除く）</a:t>
            </a:r>
            <a:endParaRPr lang="en-US" altLang="ja-JP" sz="900" dirty="0">
              <a:latin typeface="Meiryo UI" panose="020B0604030504040204" pitchFamily="50" charset="-128"/>
              <a:ea typeface="Meiryo UI" panose="020B0604030504040204" pitchFamily="50" charset="-128"/>
            </a:endParaRPr>
          </a:p>
          <a:p>
            <a:pPr algn="ctr">
              <a:lnSpc>
                <a:spcPts val="1400"/>
              </a:lnSpc>
              <a:tabLst>
                <a:tab pos="2152650" algn="l"/>
              </a:tabLst>
            </a:pP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7,800</a:t>
            </a:r>
            <a:r>
              <a:rPr lang="ja-JP" altLang="en-US" sz="1100" b="1" dirty="0">
                <a:latin typeface="Meiryo UI" panose="020B0604030504040204" pitchFamily="50" charset="-128"/>
                <a:ea typeface="Meiryo UI" panose="020B0604030504040204" pitchFamily="50" charset="-128"/>
              </a:rPr>
              <a:t>人</a:t>
            </a:r>
            <a:r>
              <a:rPr lang="en-US" altLang="ja-JP" sz="12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日</a:t>
            </a:r>
            <a:endParaRPr lang="ja-JP" altLang="en-US" sz="1200" b="1" dirty="0">
              <a:latin typeface="Meiryo UI" panose="020B0604030504040204" pitchFamily="50" charset="-128"/>
              <a:ea typeface="Meiryo UI" panose="020B0604030504040204" pitchFamily="50" charset="-128"/>
            </a:endParaRPr>
          </a:p>
        </p:txBody>
      </p:sp>
      <p:sp>
        <p:nvSpPr>
          <p:cNvPr id="87" name="四角形: 角を丸くする 86">
            <a:extLst>
              <a:ext uri="{FF2B5EF4-FFF2-40B4-BE49-F238E27FC236}">
                <a16:creationId xmlns:a16="http://schemas.microsoft.com/office/drawing/2014/main" id="{90D0353D-CC8D-4347-8EA3-AA8AB6B49C0A}"/>
              </a:ext>
            </a:extLst>
          </p:cNvPr>
          <p:cNvSpPr/>
          <p:nvPr/>
        </p:nvSpPr>
        <p:spPr>
          <a:xfrm>
            <a:off x="540550" y="3083022"/>
            <a:ext cx="2779201" cy="936000"/>
          </a:xfrm>
          <a:prstGeom prst="roundRect">
            <a:avLst>
              <a:gd name="adj" fmla="val 95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5044F339-8567-4AD4-8DA6-4E297D848A99}"/>
              </a:ext>
            </a:extLst>
          </p:cNvPr>
          <p:cNvSpPr txBox="1"/>
          <p:nvPr/>
        </p:nvSpPr>
        <p:spPr>
          <a:xfrm>
            <a:off x="534279" y="3089276"/>
            <a:ext cx="2779201" cy="393506"/>
          </a:xfrm>
          <a:prstGeom prst="rect">
            <a:avLst/>
          </a:prstGeom>
          <a:noFill/>
        </p:spPr>
        <p:txBody>
          <a:bodyPr wrap="square">
            <a:spAutoFit/>
          </a:bodyPr>
          <a:lstStyle/>
          <a:p>
            <a:pPr algn="ct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ピーク日来場者</a:t>
            </a:r>
            <a:endParaRPr lang="en-US" altLang="ja-JP" sz="1100" b="1" u="sng" dirty="0">
              <a:latin typeface="Meiryo UI" panose="020B0604030504040204" pitchFamily="50" charset="-128"/>
              <a:ea typeface="Meiryo UI" panose="020B0604030504040204" pitchFamily="50" charset="-128"/>
            </a:endParaRPr>
          </a:p>
          <a:p>
            <a:pPr algn="ctr">
              <a:lnSpc>
                <a:spcPts val="1400"/>
              </a:lnSpc>
              <a:tabLst>
                <a:tab pos="2152650" algn="l"/>
              </a:tabLst>
            </a:pPr>
            <a:r>
              <a:rPr lang="en-US" altLang="ja-JP" sz="1000" b="1" dirty="0">
                <a:latin typeface="Meiryo UI" panose="020B0604030504040204" pitchFamily="50" charset="-128"/>
                <a:ea typeface="Meiryo UI" panose="020B0604030504040204" pitchFamily="50" charset="-128"/>
              </a:rPr>
              <a:t>22.7</a:t>
            </a:r>
            <a:r>
              <a:rPr lang="ja-JP" altLang="en-US" sz="1000" b="1" dirty="0">
                <a:latin typeface="Meiryo UI" panose="020B0604030504040204" pitchFamily="50" charset="-128"/>
                <a:ea typeface="Meiryo UI" panose="020B0604030504040204" pitchFamily="50" charset="-128"/>
              </a:rPr>
              <a:t>万人</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日</a:t>
            </a:r>
            <a:endParaRPr lang="en-US" altLang="ja-JP" sz="1000" b="1" dirty="0">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33552B46-A507-4227-ADB3-DD4AFFE61EB2}"/>
              </a:ext>
            </a:extLst>
          </p:cNvPr>
          <p:cNvSpPr txBox="1"/>
          <p:nvPr/>
        </p:nvSpPr>
        <p:spPr>
          <a:xfrm>
            <a:off x="547680" y="3485638"/>
            <a:ext cx="2777727" cy="396070"/>
          </a:xfrm>
          <a:prstGeom prst="rect">
            <a:avLst/>
          </a:prstGeom>
          <a:noFill/>
        </p:spPr>
        <p:txBody>
          <a:bodyPr wrap="square">
            <a:spAutoFit/>
          </a:bodyPr>
          <a:lstStyle/>
          <a:p>
            <a:pPr algn="ctr">
              <a:lnSpc>
                <a:spcPts val="1100"/>
              </a:lnSpc>
              <a:tabLst>
                <a:tab pos="2152650" algn="l"/>
              </a:tabLst>
            </a:pPr>
            <a:r>
              <a:rPr lang="ja-JP" altLang="en-US" sz="1100" dirty="0">
                <a:latin typeface="Meiryo UI" panose="020B0604030504040204" pitchFamily="50" charset="-128"/>
                <a:ea typeface="Meiryo UI" panose="020B0604030504040204" pitchFamily="50" charset="-128"/>
              </a:rPr>
              <a:t>うち府外来場者数</a:t>
            </a:r>
            <a:endParaRPr lang="en-US" altLang="ja-JP" sz="1100" dirty="0">
              <a:latin typeface="Meiryo UI" panose="020B0604030504040204" pitchFamily="50" charset="-128"/>
              <a:ea typeface="Meiryo UI" panose="020B0604030504040204" pitchFamily="50" charset="-128"/>
            </a:endParaRPr>
          </a:p>
          <a:p>
            <a:pPr algn="ctr">
              <a:lnSpc>
                <a:spcPts val="1400"/>
              </a:lnSpc>
              <a:tabLst>
                <a:tab pos="2152650" algn="l"/>
              </a:tabLst>
            </a:pP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17.4</a:t>
            </a:r>
            <a:r>
              <a:rPr lang="ja-JP" altLang="en-US" sz="1100" b="1" dirty="0">
                <a:latin typeface="Meiryo UI" panose="020B0604030504040204" pitchFamily="50" charset="-128"/>
                <a:ea typeface="Meiryo UI" panose="020B0604030504040204" pitchFamily="50" charset="-128"/>
              </a:rPr>
              <a:t>万人</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日</a:t>
            </a:r>
          </a:p>
        </p:txBody>
      </p:sp>
      <p:sp>
        <p:nvSpPr>
          <p:cNvPr id="90" name="テキスト ボックス 89">
            <a:extLst>
              <a:ext uri="{FF2B5EF4-FFF2-40B4-BE49-F238E27FC236}">
                <a16:creationId xmlns:a16="http://schemas.microsoft.com/office/drawing/2014/main" id="{BFD26C84-41D7-43BE-9466-11C75D4B6C2F}"/>
              </a:ext>
            </a:extLst>
          </p:cNvPr>
          <p:cNvSpPr txBox="1"/>
          <p:nvPr/>
        </p:nvSpPr>
        <p:spPr>
          <a:xfrm>
            <a:off x="525858" y="2593156"/>
            <a:ext cx="2779201" cy="221023"/>
          </a:xfrm>
          <a:prstGeom prst="rect">
            <a:avLst/>
          </a:prstGeom>
          <a:noFill/>
        </p:spPr>
        <p:txBody>
          <a:bodyPr wrap="square">
            <a:spAutoFit/>
          </a:bodyPr>
          <a:lstStyle/>
          <a:p>
            <a:pPr algn="ctr">
              <a:lnSpc>
                <a:spcPts val="1100"/>
              </a:lnSpc>
              <a:tabLst>
                <a:tab pos="2152650" algn="l"/>
              </a:tabLst>
            </a:pPr>
            <a:r>
              <a:rPr lang="ja-JP" altLang="en-US" sz="900" dirty="0">
                <a:latin typeface="Meiryo UI" panose="020B0604030504040204" pitchFamily="50" charset="-128"/>
                <a:ea typeface="Meiryo UI" panose="020B0604030504040204" pitchFamily="50" charset="-128"/>
              </a:rPr>
              <a:t>「大阪・関西万博来場者輸送具体方針等より」</a:t>
            </a:r>
            <a:endParaRPr lang="en-US" altLang="ja-JP" sz="800" dirty="0">
              <a:latin typeface="Meiryo UI" panose="020B0604030504040204" pitchFamily="50" charset="-128"/>
              <a:ea typeface="Meiryo UI" panose="020B0604030504040204" pitchFamily="50" charset="-128"/>
            </a:endParaRPr>
          </a:p>
        </p:txBody>
      </p:sp>
      <p:sp>
        <p:nvSpPr>
          <p:cNvPr id="91" name="テキスト ボックス 90">
            <a:extLst>
              <a:ext uri="{FF2B5EF4-FFF2-40B4-BE49-F238E27FC236}">
                <a16:creationId xmlns:a16="http://schemas.microsoft.com/office/drawing/2014/main" id="{2DE68547-D7BC-4D3A-97F4-5B67407C376D}"/>
              </a:ext>
            </a:extLst>
          </p:cNvPr>
          <p:cNvSpPr txBox="1"/>
          <p:nvPr/>
        </p:nvSpPr>
        <p:spPr>
          <a:xfrm>
            <a:off x="542334" y="3824965"/>
            <a:ext cx="2779201" cy="221023"/>
          </a:xfrm>
          <a:prstGeom prst="rect">
            <a:avLst/>
          </a:prstGeom>
          <a:noFill/>
        </p:spPr>
        <p:txBody>
          <a:bodyPr wrap="square">
            <a:spAutoFit/>
          </a:bodyPr>
          <a:lstStyle/>
          <a:p>
            <a:pPr algn="ctr">
              <a:lnSpc>
                <a:spcPts val="1100"/>
              </a:lnSpc>
              <a:tabLst>
                <a:tab pos="2152650" algn="l"/>
              </a:tabLst>
            </a:pPr>
            <a:r>
              <a:rPr lang="ja-JP" altLang="en-US" sz="900" dirty="0">
                <a:latin typeface="Meiryo UI" panose="020B0604030504040204" pitchFamily="50" charset="-128"/>
                <a:ea typeface="Meiryo UI" panose="020B0604030504040204" pitchFamily="50" charset="-128"/>
              </a:rPr>
              <a:t>「大阪・関西万博来場者輸送具体方針より」</a:t>
            </a:r>
            <a:endParaRPr lang="en-US" altLang="ja-JP" sz="800" dirty="0">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564F16FB-50B9-4658-9589-29435AB51E9F}"/>
              </a:ext>
            </a:extLst>
          </p:cNvPr>
          <p:cNvSpPr txBox="1"/>
          <p:nvPr/>
        </p:nvSpPr>
        <p:spPr>
          <a:xfrm>
            <a:off x="6078550" y="3572110"/>
            <a:ext cx="968058" cy="1105880"/>
          </a:xfrm>
          <a:prstGeom prst="rect">
            <a:avLst/>
          </a:prstGeom>
          <a:noFill/>
        </p:spPr>
        <p:txBody>
          <a:bodyPr wrap="square">
            <a:spAutoFit/>
          </a:bodyPr>
          <a:lstStyle/>
          <a:p>
            <a:pPr algn="ct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タクシー</a:t>
            </a:r>
            <a:endParaRPr lang="en-US" altLang="ja-JP" sz="1100" b="1" u="sng" dirty="0">
              <a:latin typeface="Meiryo UI" panose="020B0604030504040204" pitchFamily="50" charset="-128"/>
              <a:ea typeface="Meiryo UI" panose="020B0604030504040204" pitchFamily="50" charset="-128"/>
            </a:endParaRPr>
          </a:p>
          <a:p>
            <a:pPr algn="ctr">
              <a:lnSpc>
                <a:spcPts val="1400"/>
              </a:lnSpc>
              <a:tabLst>
                <a:tab pos="2152650" algn="l"/>
              </a:tabLst>
            </a:pPr>
            <a:r>
              <a:rPr lang="ja-JP" altLang="en-US" sz="1100" b="1" u="sng" dirty="0">
                <a:latin typeface="Meiryo UI" panose="020B0604030504040204" pitchFamily="50" charset="-128"/>
                <a:ea typeface="Meiryo UI" panose="020B0604030504040204" pitchFamily="50" charset="-128"/>
              </a:rPr>
              <a:t>日輸送回数</a:t>
            </a:r>
            <a:endParaRPr lang="en-US" altLang="ja-JP" sz="1100" b="1" u="sng" dirty="0">
              <a:latin typeface="Meiryo UI" panose="020B0604030504040204" pitchFamily="50" charset="-128"/>
              <a:ea typeface="Meiryo UI" panose="020B0604030504040204" pitchFamily="50" charset="-128"/>
            </a:endParaRPr>
          </a:p>
          <a:p>
            <a:pPr algn="ctr">
              <a:lnSpc>
                <a:spcPts val="1100"/>
              </a:lnSpc>
              <a:tabLst>
                <a:tab pos="2152650" algn="l"/>
              </a:tabLst>
            </a:pPr>
            <a:endParaRPr lang="en-US" altLang="ja-JP" sz="1100" b="1" u="sng" dirty="0">
              <a:latin typeface="Meiryo UI" panose="020B0604030504040204" pitchFamily="50" charset="-128"/>
              <a:ea typeface="Meiryo UI" panose="020B0604030504040204" pitchFamily="50" charset="-128"/>
            </a:endParaRPr>
          </a:p>
          <a:p>
            <a:pPr algn="ctr">
              <a:lnSpc>
                <a:spcPts val="1100"/>
              </a:lnSpc>
              <a:tabLst>
                <a:tab pos="2152650" algn="l"/>
              </a:tabLst>
            </a:pPr>
            <a:r>
              <a:rPr lang="en-US" altLang="ja-JP" sz="1000" dirty="0">
                <a:latin typeface="Meiryo UI" panose="020B0604030504040204" pitchFamily="50" charset="-128"/>
                <a:ea typeface="Meiryo UI" panose="020B0604030504040204" pitchFamily="50" charset="-128"/>
              </a:rPr>
              <a:t>19.6</a:t>
            </a:r>
            <a:r>
              <a:rPr lang="ja-JP" altLang="en-US" sz="1000" dirty="0">
                <a:latin typeface="Meiryo UI" panose="020B0604030504040204" pitchFamily="50" charset="-128"/>
                <a:ea typeface="Meiryo UI" panose="020B0604030504040204" pitchFamily="50" charset="-128"/>
              </a:rPr>
              <a:t>回</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a:p>
            <a:pPr algn="ctr">
              <a:lnSpc>
                <a:spcPts val="1100"/>
              </a:lnSpc>
              <a:tabLst>
                <a:tab pos="2152650" algn="l"/>
              </a:tabLst>
            </a:pPr>
            <a:endParaRPr lang="en-US" altLang="ja-JP" sz="1000" dirty="0">
              <a:latin typeface="Meiryo UI" panose="020B0604030504040204" pitchFamily="50" charset="-128"/>
              <a:ea typeface="Meiryo UI" panose="020B0604030504040204" pitchFamily="50" charset="-128"/>
            </a:endParaRPr>
          </a:p>
          <a:p>
            <a:pPr algn="ctr">
              <a:lnSpc>
                <a:spcPts val="1100"/>
              </a:lnSpc>
              <a:tabLst>
                <a:tab pos="2152650" algn="l"/>
              </a:tabLst>
            </a:pPr>
            <a:r>
              <a:rPr lang="ja-JP" altLang="en-US" sz="900" dirty="0">
                <a:latin typeface="Meiryo UI" panose="020B0604030504040204" pitchFamily="50" charset="-128"/>
                <a:ea typeface="Meiryo UI" panose="020B0604030504040204" pitchFamily="50" charset="-128"/>
              </a:rPr>
              <a:t>「近畿運輸局データ」</a:t>
            </a:r>
            <a:endParaRPr lang="en-US" altLang="ja-JP" sz="10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025882E4-5174-4A0C-97EA-1C221DB9F1D2}"/>
              </a:ext>
            </a:extLst>
          </p:cNvPr>
          <p:cNvSpPr txBox="1"/>
          <p:nvPr/>
        </p:nvSpPr>
        <p:spPr>
          <a:xfrm>
            <a:off x="3500167" y="3211708"/>
            <a:ext cx="1253916" cy="233397"/>
          </a:xfrm>
          <a:prstGeom prst="rect">
            <a:avLst/>
          </a:prstGeom>
          <a:noFill/>
        </p:spPr>
        <p:txBody>
          <a:bodyPr wrap="square">
            <a:spAutoFit/>
          </a:bodyPr>
          <a:lstStyle/>
          <a:p>
            <a:pP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宿泊日数</a:t>
            </a:r>
            <a:endParaRPr lang="en-US" altLang="ja-JP" sz="1100" b="1" u="sng" dirty="0">
              <a:latin typeface="Meiryo UI" panose="020B0604030504040204" pitchFamily="50" charset="-128"/>
              <a:ea typeface="Meiryo UI" panose="020B0604030504040204" pitchFamily="50" charset="-128"/>
            </a:endParaRPr>
          </a:p>
        </p:txBody>
      </p:sp>
      <p:sp>
        <p:nvSpPr>
          <p:cNvPr id="93" name="テキスト ボックス 92">
            <a:extLst>
              <a:ext uri="{FF2B5EF4-FFF2-40B4-BE49-F238E27FC236}">
                <a16:creationId xmlns:a16="http://schemas.microsoft.com/office/drawing/2014/main" id="{989461BA-6216-458F-AA8C-443FDAEE0914}"/>
              </a:ext>
            </a:extLst>
          </p:cNvPr>
          <p:cNvSpPr txBox="1"/>
          <p:nvPr/>
        </p:nvSpPr>
        <p:spPr>
          <a:xfrm>
            <a:off x="3617380" y="3407342"/>
            <a:ext cx="2009838" cy="431978"/>
          </a:xfrm>
          <a:prstGeom prst="rect">
            <a:avLst/>
          </a:prstGeom>
          <a:noFill/>
        </p:spPr>
        <p:txBody>
          <a:bodyPr wrap="square">
            <a:spAutoFit/>
          </a:bodyPr>
          <a:lstStyle/>
          <a:p>
            <a:pPr>
              <a:lnSpc>
                <a:spcPts val="1400"/>
              </a:lnSpc>
              <a:tabLst>
                <a:tab pos="2152650" algn="l"/>
              </a:tabLst>
            </a:pPr>
            <a:r>
              <a:rPr lang="ja-JP" altLang="en-US" sz="1000" dirty="0">
                <a:latin typeface="Meiryo UI" panose="020B0604030504040204" pitchFamily="50" charset="-128"/>
                <a:ea typeface="Meiryo UI" panose="020B0604030504040204" pitchFamily="50" charset="-128"/>
              </a:rPr>
              <a:t>国内：</a:t>
            </a:r>
            <a:r>
              <a:rPr lang="en-US" altLang="ja-JP" sz="1000" dirty="0">
                <a:latin typeface="Meiryo UI" panose="020B0604030504040204" pitchFamily="50" charset="-128"/>
                <a:ea typeface="Meiryo UI" panose="020B0604030504040204" pitchFamily="50" charset="-128"/>
              </a:rPr>
              <a:t>0.1143</a:t>
            </a:r>
            <a:r>
              <a:rPr lang="ja-JP" altLang="en-US" sz="1000" dirty="0">
                <a:latin typeface="Meiryo UI" panose="020B0604030504040204" pitchFamily="50" charset="-128"/>
                <a:ea typeface="Meiryo UI" panose="020B0604030504040204" pitchFamily="50" charset="-128"/>
              </a:rPr>
              <a:t>泊～</a:t>
            </a:r>
            <a:r>
              <a:rPr lang="en-US" altLang="ja-JP" sz="1000" dirty="0">
                <a:latin typeface="Meiryo UI" panose="020B0604030504040204" pitchFamily="50" charset="-128"/>
                <a:ea typeface="Meiryo UI" panose="020B0604030504040204" pitchFamily="50" charset="-128"/>
              </a:rPr>
              <a:t>1.62</a:t>
            </a:r>
            <a:r>
              <a:rPr lang="ja-JP" altLang="en-US" sz="1000" dirty="0">
                <a:latin typeface="Meiryo UI" panose="020B0604030504040204" pitchFamily="50" charset="-128"/>
                <a:ea typeface="Meiryo UI" panose="020B0604030504040204" pitchFamily="50" charset="-128"/>
              </a:rPr>
              <a:t>泊</a:t>
            </a:r>
            <a:endParaRPr lang="en-US" altLang="ja-JP" sz="1000" dirty="0">
              <a:latin typeface="Meiryo UI" panose="020B0604030504040204" pitchFamily="50" charset="-128"/>
              <a:ea typeface="Meiryo UI" panose="020B0604030504040204" pitchFamily="50" charset="-128"/>
            </a:endParaRPr>
          </a:p>
          <a:p>
            <a:pPr>
              <a:lnSpc>
                <a:spcPts val="1400"/>
              </a:lnSpc>
              <a:tabLst>
                <a:tab pos="2152650" algn="l"/>
              </a:tabLst>
            </a:pPr>
            <a:r>
              <a:rPr lang="ja-JP" altLang="en-US" sz="1000" dirty="0">
                <a:latin typeface="Meiryo UI" panose="020B0604030504040204" pitchFamily="50" charset="-128"/>
                <a:ea typeface="Meiryo UI" panose="020B0604030504040204" pitchFamily="50" charset="-128"/>
              </a:rPr>
              <a:t>海外：</a:t>
            </a:r>
            <a:r>
              <a:rPr lang="en-US" altLang="ja-JP" sz="1000" dirty="0">
                <a:latin typeface="Meiryo UI" panose="020B0604030504040204" pitchFamily="50" charset="-128"/>
                <a:ea typeface="Meiryo UI" panose="020B0604030504040204" pitchFamily="50" charset="-128"/>
              </a:rPr>
              <a:t>3.79</a:t>
            </a:r>
            <a:r>
              <a:rPr lang="ja-JP" altLang="en-US" sz="1000" dirty="0">
                <a:latin typeface="Meiryo UI" panose="020B0604030504040204" pitchFamily="50" charset="-128"/>
                <a:ea typeface="Meiryo UI" panose="020B0604030504040204" pitchFamily="50" charset="-128"/>
              </a:rPr>
              <a:t>泊～</a:t>
            </a:r>
            <a:r>
              <a:rPr lang="en-US" altLang="ja-JP" sz="1000" dirty="0">
                <a:latin typeface="Meiryo UI" panose="020B0604030504040204" pitchFamily="50" charset="-128"/>
                <a:ea typeface="Meiryo UI" panose="020B0604030504040204" pitchFamily="50" charset="-128"/>
              </a:rPr>
              <a:t>5.5</a:t>
            </a:r>
            <a:r>
              <a:rPr lang="ja-JP" altLang="en-US" sz="1000" dirty="0">
                <a:latin typeface="Meiryo UI" panose="020B0604030504040204" pitchFamily="50" charset="-128"/>
                <a:ea typeface="Meiryo UI" panose="020B0604030504040204" pitchFamily="50" charset="-128"/>
              </a:rPr>
              <a:t>泊</a:t>
            </a:r>
            <a:endParaRPr lang="en-US" altLang="ja-JP" sz="1000"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2D0F185E-AF19-4084-8BF0-EB15143F8788}"/>
              </a:ext>
            </a:extLst>
          </p:cNvPr>
          <p:cNvSpPr txBox="1"/>
          <p:nvPr/>
        </p:nvSpPr>
        <p:spPr>
          <a:xfrm>
            <a:off x="4321601" y="3199076"/>
            <a:ext cx="2009838" cy="249877"/>
          </a:xfrm>
          <a:prstGeom prst="rect">
            <a:avLst/>
          </a:prstGeom>
          <a:noFill/>
        </p:spPr>
        <p:txBody>
          <a:bodyPr wrap="square">
            <a:spAutoFit/>
          </a:bodyPr>
          <a:lstStyle/>
          <a:p>
            <a:pPr>
              <a:lnSpc>
                <a:spcPts val="1400"/>
              </a:lnSpc>
              <a:tabLst>
                <a:tab pos="2152650" algn="l"/>
              </a:tabLst>
            </a:pPr>
            <a:r>
              <a:rPr lang="ja-JP" altLang="en-US" sz="900" dirty="0">
                <a:latin typeface="Meiryo UI" panose="020B0604030504040204" pitchFamily="50" charset="-128"/>
                <a:ea typeface="Meiryo UI" panose="020B0604030504040204" pitchFamily="50" charset="-128"/>
              </a:rPr>
              <a:t>「観光庁、大阪観光局データ」</a:t>
            </a:r>
            <a:endParaRPr lang="en-US" altLang="ja-JP" sz="900" dirty="0">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C0389615-8270-4EE1-AAFF-6BA2A182E8C9}"/>
              </a:ext>
            </a:extLst>
          </p:cNvPr>
          <p:cNvSpPr txBox="1"/>
          <p:nvPr/>
        </p:nvSpPr>
        <p:spPr>
          <a:xfrm>
            <a:off x="3498209" y="3929341"/>
            <a:ext cx="1652896" cy="233397"/>
          </a:xfrm>
          <a:prstGeom prst="rect">
            <a:avLst/>
          </a:prstGeom>
          <a:noFill/>
        </p:spPr>
        <p:txBody>
          <a:bodyPr wrap="square">
            <a:spAutoFit/>
          </a:bodyPr>
          <a:lstStyle/>
          <a:p>
            <a:pPr>
              <a:lnSpc>
                <a:spcPts val="1100"/>
              </a:lnSpc>
              <a:tabLst>
                <a:tab pos="2152650" algn="l"/>
              </a:tabLst>
            </a:pPr>
            <a:r>
              <a:rPr lang="ja-JP" altLang="en-US" sz="1100" b="1" u="sng" dirty="0">
                <a:latin typeface="Meiryo UI" panose="020B0604030504040204" pitchFamily="50" charset="-128"/>
                <a:ea typeface="Meiryo UI" panose="020B0604030504040204" pitchFamily="50" charset="-128"/>
              </a:rPr>
              <a:t>タクシー分担率</a:t>
            </a:r>
            <a:endParaRPr lang="en-US" altLang="ja-JP" sz="1100" b="1" u="sng" dirty="0">
              <a:latin typeface="Meiryo UI" panose="020B0604030504040204" pitchFamily="50" charset="-128"/>
              <a:ea typeface="Meiryo UI" panose="020B0604030504040204" pitchFamily="50" charset="-128"/>
            </a:endParaRPr>
          </a:p>
        </p:txBody>
      </p:sp>
      <p:sp>
        <p:nvSpPr>
          <p:cNvPr id="96" name="テキスト ボックス 95">
            <a:extLst>
              <a:ext uri="{FF2B5EF4-FFF2-40B4-BE49-F238E27FC236}">
                <a16:creationId xmlns:a16="http://schemas.microsoft.com/office/drawing/2014/main" id="{1E1038C6-F3E6-4BE0-A48C-3E3C880CDC58}"/>
              </a:ext>
            </a:extLst>
          </p:cNvPr>
          <p:cNvSpPr txBox="1"/>
          <p:nvPr/>
        </p:nvSpPr>
        <p:spPr>
          <a:xfrm>
            <a:off x="4588963" y="3892626"/>
            <a:ext cx="1652896" cy="249877"/>
          </a:xfrm>
          <a:prstGeom prst="rect">
            <a:avLst/>
          </a:prstGeom>
          <a:noFill/>
        </p:spPr>
        <p:txBody>
          <a:bodyPr wrap="square">
            <a:spAutoFit/>
          </a:bodyPr>
          <a:lstStyle/>
          <a:p>
            <a:pPr>
              <a:lnSpc>
                <a:spcPts val="1400"/>
              </a:lnSpc>
              <a:tabLst>
                <a:tab pos="2152650" algn="l"/>
              </a:tabLst>
            </a:pPr>
            <a:r>
              <a:rPr lang="ja-JP" altLang="en-US" sz="900" dirty="0">
                <a:latin typeface="Meiryo UI" panose="020B0604030504040204" pitchFamily="50" charset="-128"/>
                <a:ea typeface="Meiryo UI" panose="020B0604030504040204" pitchFamily="50" charset="-128"/>
              </a:rPr>
              <a:t>「観光庁資料等」</a:t>
            </a:r>
            <a:endParaRPr lang="en-US" altLang="ja-JP" sz="900" dirty="0">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7553E03A-FF71-41B2-B578-659A80101E80}"/>
              </a:ext>
            </a:extLst>
          </p:cNvPr>
          <p:cNvSpPr txBox="1"/>
          <p:nvPr/>
        </p:nvSpPr>
        <p:spPr>
          <a:xfrm>
            <a:off x="3615779" y="4857658"/>
            <a:ext cx="1652896" cy="431978"/>
          </a:xfrm>
          <a:prstGeom prst="rect">
            <a:avLst/>
          </a:prstGeom>
          <a:noFill/>
        </p:spPr>
        <p:txBody>
          <a:bodyPr wrap="square">
            <a:spAutoFit/>
          </a:bodyPr>
          <a:lstStyle/>
          <a:p>
            <a:pPr>
              <a:lnSpc>
                <a:spcPts val="1400"/>
              </a:lnSpc>
              <a:tabLst>
                <a:tab pos="2152650" algn="l"/>
              </a:tabLst>
            </a:pPr>
            <a:r>
              <a:rPr lang="ja-JP" altLang="en-US" sz="1000" dirty="0">
                <a:latin typeface="Meiryo UI" panose="020B0604030504040204" pitchFamily="50" charset="-128"/>
                <a:ea typeface="Meiryo UI" panose="020B0604030504040204" pitchFamily="50" charset="-128"/>
              </a:rPr>
              <a:t>国内：</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回</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a:p>
            <a:pPr>
              <a:lnSpc>
                <a:spcPts val="1400"/>
              </a:lnSpc>
              <a:tabLst>
                <a:tab pos="2152650" algn="l"/>
              </a:tabLst>
            </a:pPr>
            <a:r>
              <a:rPr lang="ja-JP" altLang="en-US" sz="1000" dirty="0">
                <a:latin typeface="Meiryo UI" panose="020B0604030504040204" pitchFamily="50" charset="-128"/>
                <a:ea typeface="Meiryo UI" panose="020B0604030504040204" pitchFamily="50" charset="-128"/>
              </a:rPr>
              <a:t>海外：</a:t>
            </a:r>
            <a:r>
              <a:rPr lang="en-US" altLang="ja-JP" sz="1000" dirty="0">
                <a:latin typeface="Meiryo UI" panose="020B0604030504040204" pitchFamily="50" charset="-128"/>
                <a:ea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rPr>
              <a:t>回</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1E2BE714-5E9E-4616-B3C1-D3300FA3E30A}"/>
              </a:ext>
            </a:extLst>
          </p:cNvPr>
          <p:cNvSpPr txBox="1"/>
          <p:nvPr/>
        </p:nvSpPr>
        <p:spPr>
          <a:xfrm>
            <a:off x="4664852" y="4636294"/>
            <a:ext cx="1652896" cy="249877"/>
          </a:xfrm>
          <a:prstGeom prst="rect">
            <a:avLst/>
          </a:prstGeom>
          <a:noFill/>
        </p:spPr>
        <p:txBody>
          <a:bodyPr wrap="square">
            <a:spAutoFit/>
          </a:bodyPr>
          <a:lstStyle/>
          <a:p>
            <a:pPr>
              <a:lnSpc>
                <a:spcPts val="1400"/>
              </a:lnSpc>
              <a:tabLst>
                <a:tab pos="2152650" algn="l"/>
              </a:tabLst>
            </a:pPr>
            <a:r>
              <a:rPr lang="ja-JP" altLang="en-US" sz="900" dirty="0">
                <a:latin typeface="Meiryo UI" panose="020B0604030504040204" pitchFamily="50" charset="-128"/>
                <a:ea typeface="Meiryo UI" panose="020B0604030504040204" pitchFamily="50" charset="-128"/>
              </a:rPr>
              <a:t>「府アンケート調査等」</a:t>
            </a:r>
            <a:endParaRPr lang="en-US" altLang="ja-JP" sz="9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6C887F48-C707-49C1-AD98-8A67EDEC15C4}"/>
              </a:ext>
            </a:extLst>
          </p:cNvPr>
          <p:cNvSpPr txBox="1"/>
          <p:nvPr/>
        </p:nvSpPr>
        <p:spPr>
          <a:xfrm>
            <a:off x="3403700" y="5339639"/>
            <a:ext cx="2762042" cy="246221"/>
          </a:xfrm>
          <a:prstGeom prst="rect">
            <a:avLst/>
          </a:prstGeom>
          <a:noFill/>
        </p:spPr>
        <p:txBody>
          <a:bodyPr wrap="square">
            <a:spAutoFit/>
          </a:bodyPr>
          <a:lstStyle/>
          <a:p>
            <a:pPr>
              <a:lnSpc>
                <a:spcPts val="600"/>
              </a:lnSpc>
              <a:tabLst>
                <a:tab pos="2152650" algn="l"/>
              </a:tabLst>
            </a:pPr>
            <a:r>
              <a:rPr lang="en-US" altLang="ja-JP" sz="500" dirty="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出典：公益財団法人日本交通公社「旅行年報</a:t>
            </a:r>
            <a:r>
              <a:rPr lang="en-US" altLang="ja-JP" sz="500" dirty="0">
                <a:latin typeface="Meiryo UI" panose="020B0604030504040204" pitchFamily="50" charset="-128"/>
                <a:ea typeface="Meiryo UI" panose="020B0604030504040204" pitchFamily="50" charset="-128"/>
              </a:rPr>
              <a:t>2022</a:t>
            </a:r>
            <a:r>
              <a:rPr lang="ja-JP" altLang="en-US" sz="500" dirty="0">
                <a:latin typeface="Meiryo UI" panose="020B0604030504040204" pitchFamily="50" charset="-128"/>
                <a:ea typeface="Meiryo UI" panose="020B0604030504040204" pitchFamily="50" charset="-128"/>
              </a:rPr>
              <a:t>」の大阪府のハイヤー・タクシー利用率</a:t>
            </a:r>
          </a:p>
          <a:p>
            <a:pPr>
              <a:lnSpc>
                <a:spcPts val="600"/>
              </a:lnSpc>
              <a:tabLst>
                <a:tab pos="2152650" algn="l"/>
              </a:tabLst>
            </a:pPr>
            <a:r>
              <a:rPr lang="ja-JP" altLang="en-US" sz="500" dirty="0">
                <a:latin typeface="Meiryo UI" panose="020B0604030504040204" pitchFamily="50" charset="-128"/>
                <a:ea typeface="Meiryo UI" panose="020B0604030504040204" pitchFamily="50" charset="-128"/>
              </a:rPr>
              <a:t>　 　　　　 「日本人の国内宿泊観光旅行における旅行先での交通手段（複数回答）」</a:t>
            </a:r>
          </a:p>
        </p:txBody>
      </p:sp>
    </p:spTree>
    <p:extLst>
      <p:ext uri="{BB962C8B-B14F-4D97-AF65-F5344CB8AC3E}">
        <p14:creationId xmlns:p14="http://schemas.microsoft.com/office/powerpoint/2010/main" val="3077629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5BFA1F8C-AE01-4CA3-98CD-5CE59270B5A7}"/>
              </a:ext>
            </a:extLst>
          </p:cNvPr>
          <p:cNvPicPr>
            <a:picLocks noChangeAspect="1"/>
          </p:cNvPicPr>
          <p:nvPr/>
        </p:nvPicPr>
        <p:blipFill rotWithShape="1">
          <a:blip r:embed="rId3">
            <a:extLst>
              <a:ext uri="{28A0092B-C50C-407E-A947-70E740481C1C}">
                <a14:useLocalDpi xmlns:a14="http://schemas.microsoft.com/office/drawing/2010/main" val="0"/>
              </a:ext>
            </a:extLst>
          </a:blip>
          <a:srcRect l="8201" t="82897" r="2178" b="11841"/>
          <a:stretch/>
        </p:blipFill>
        <p:spPr>
          <a:xfrm>
            <a:off x="973382" y="5908487"/>
            <a:ext cx="5256000" cy="192499"/>
          </a:xfrm>
          <a:prstGeom prst="rect">
            <a:avLst/>
          </a:prstGeom>
        </p:spPr>
      </p:pic>
      <p:pic>
        <p:nvPicPr>
          <p:cNvPr id="21" name="図 20">
            <a:extLst>
              <a:ext uri="{FF2B5EF4-FFF2-40B4-BE49-F238E27FC236}">
                <a16:creationId xmlns:a16="http://schemas.microsoft.com/office/drawing/2014/main" id="{ED3E46F2-A42A-40C0-A59D-3C420A487AA6}"/>
              </a:ext>
            </a:extLst>
          </p:cNvPr>
          <p:cNvPicPr>
            <a:picLocks noChangeAspect="1"/>
          </p:cNvPicPr>
          <p:nvPr/>
        </p:nvPicPr>
        <p:blipFill rotWithShape="1">
          <a:blip r:embed="rId3">
            <a:extLst>
              <a:ext uri="{28A0092B-C50C-407E-A947-70E740481C1C}">
                <a14:useLocalDpi xmlns:a14="http://schemas.microsoft.com/office/drawing/2010/main" val="0"/>
              </a:ext>
            </a:extLst>
          </a:blip>
          <a:srcRect l="8201" t="82897" r="2178" b="11841"/>
          <a:stretch/>
        </p:blipFill>
        <p:spPr>
          <a:xfrm>
            <a:off x="973382" y="3297218"/>
            <a:ext cx="5256000" cy="192499"/>
          </a:xfrm>
          <a:prstGeom prst="rect">
            <a:avLst/>
          </a:prstGeom>
        </p:spPr>
      </p:pic>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231459"/>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◆万博開催時及び開催後の需給予測</a:t>
            </a: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610577" y="6483356"/>
            <a:ext cx="2228850" cy="365125"/>
          </a:xfrm>
        </p:spPr>
        <p:txBody>
          <a:bodyPr/>
          <a:lstStyle/>
          <a:p>
            <a:fld id="{2E355E97-4052-4661-8050-73970B9BE1C2}" type="slidenum">
              <a:rPr kumimoji="1" lang="ja-JP" altLang="en-US" smtClean="0"/>
              <a:t>4</a:t>
            </a:fld>
            <a:endParaRPr kumimoji="1" lang="ja-JP" altLang="en-US" dirty="0"/>
          </a:p>
        </p:txBody>
      </p:sp>
      <p:sp>
        <p:nvSpPr>
          <p:cNvPr id="7" name="テキスト ボックス 6">
            <a:extLst>
              <a:ext uri="{FF2B5EF4-FFF2-40B4-BE49-F238E27FC236}">
                <a16:creationId xmlns:a16="http://schemas.microsoft.com/office/drawing/2014/main" id="{8C866F6D-9336-4C75-8745-3E13009094D4}"/>
              </a:ext>
            </a:extLst>
          </p:cNvPr>
          <p:cNvSpPr txBox="1"/>
          <p:nvPr/>
        </p:nvSpPr>
        <p:spPr>
          <a:xfrm>
            <a:off x="489652" y="6112423"/>
            <a:ext cx="9108000" cy="612000"/>
          </a:xfrm>
          <a:prstGeom prst="rect">
            <a:avLst/>
          </a:prstGeom>
          <a:noFill/>
          <a:ln w="38100">
            <a:solidFill>
              <a:srgbClr val="FF0000"/>
            </a:solidFill>
            <a:prstDash val="solid"/>
          </a:ln>
        </p:spPr>
        <p:txBody>
          <a:bodyPr wrap="square" tIns="108000" bIns="108000" rtlCol="0">
            <a:spAutoFit/>
          </a:body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1C89DAB-E323-40D9-9F01-C92FED26B63B}"/>
              </a:ext>
            </a:extLst>
          </p:cNvPr>
          <p:cNvSpPr txBox="1"/>
          <p:nvPr/>
        </p:nvSpPr>
        <p:spPr>
          <a:xfrm>
            <a:off x="108405" y="5983352"/>
            <a:ext cx="9432000" cy="523220"/>
          </a:xfrm>
          <a:prstGeom prst="rect">
            <a:avLst/>
          </a:prstGeom>
          <a:noFill/>
          <a:ln w="19050">
            <a:noFill/>
          </a:ln>
        </p:spPr>
        <p:txBody>
          <a:bodyPr wrap="square">
            <a:spAutoFit/>
          </a:bodyPr>
          <a:lstStyle/>
          <a:p>
            <a:r>
              <a:rPr lang="ja-JP" altLang="en-US" sz="800" b="1" dirty="0">
                <a:latin typeface="Meiryo UI" panose="020B0604030504040204" pitchFamily="50" charset="-128"/>
                <a:ea typeface="Meiryo UI" panose="020B0604030504040204" pitchFamily="50" charset="-128"/>
              </a:rPr>
              <a:t>　　</a:t>
            </a:r>
            <a:endParaRPr lang="en-US" altLang="ja-JP" sz="8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　⇒　タクシーだけでは需要に対応できないため、ライドシェアによる供給の確保が必要</a:t>
            </a:r>
            <a:endParaRPr lang="en-US" altLang="ja-JP" sz="2000" b="1" dirty="0">
              <a:latin typeface="Meiryo UI" panose="020B0604030504040204" pitchFamily="50" charset="-128"/>
              <a:ea typeface="Meiryo UI" panose="020B0604030504040204" pitchFamily="50" charset="-128"/>
            </a:endParaRPr>
          </a:p>
        </p:txBody>
      </p:sp>
      <p:graphicFrame>
        <p:nvGraphicFramePr>
          <p:cNvPr id="10" name="グラフ 9">
            <a:extLst>
              <a:ext uri="{FF2B5EF4-FFF2-40B4-BE49-F238E27FC236}">
                <a16:creationId xmlns:a16="http://schemas.microsoft.com/office/drawing/2014/main" id="{24D210F0-A5B7-4E37-ABA7-AEDB1C4E7475}"/>
              </a:ext>
            </a:extLst>
          </p:cNvPr>
          <p:cNvGraphicFramePr>
            <a:graphicFrameLocks/>
          </p:cNvGraphicFramePr>
          <p:nvPr/>
        </p:nvGraphicFramePr>
        <p:xfrm>
          <a:off x="443854" y="1006625"/>
          <a:ext cx="5890817" cy="2424616"/>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0BEE8E1F-61B8-46C8-BFA2-FFA46231BD06}"/>
              </a:ext>
            </a:extLst>
          </p:cNvPr>
          <p:cNvSpPr txBox="1"/>
          <p:nvPr/>
        </p:nvSpPr>
        <p:spPr>
          <a:xfrm>
            <a:off x="759738" y="943735"/>
            <a:ext cx="76332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（台</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日）</a:t>
            </a:r>
          </a:p>
        </p:txBody>
      </p:sp>
      <p:sp>
        <p:nvSpPr>
          <p:cNvPr id="13" name="テキスト ボックス 12">
            <a:extLst>
              <a:ext uri="{FF2B5EF4-FFF2-40B4-BE49-F238E27FC236}">
                <a16:creationId xmlns:a16="http://schemas.microsoft.com/office/drawing/2014/main" id="{964DB78B-2B7A-459C-93A7-5EF35FFCE72F}"/>
              </a:ext>
            </a:extLst>
          </p:cNvPr>
          <p:cNvSpPr txBox="1"/>
          <p:nvPr/>
        </p:nvSpPr>
        <p:spPr>
          <a:xfrm>
            <a:off x="6518840" y="2218409"/>
            <a:ext cx="3223424" cy="615553"/>
          </a:xfrm>
          <a:prstGeom prst="rect">
            <a:avLst/>
          </a:prstGeom>
          <a:noFill/>
        </p:spPr>
        <p:txBody>
          <a:bodyPr wrap="square">
            <a:spAutoFit/>
          </a:bodyPr>
          <a:lstStyle/>
          <a:p>
            <a:r>
              <a:rPr lang="en-US" altLang="ja-JP" sz="1200" u="sng" dirty="0">
                <a:solidFill>
                  <a:schemeClr val="accent1">
                    <a:lumMod val="75000"/>
                  </a:schemeClr>
                </a:solidFill>
                <a:latin typeface="Meiryo UI" panose="020B0604030504040204" pitchFamily="50" charset="-128"/>
                <a:ea typeface="Meiryo UI" panose="020B0604030504040204" pitchFamily="50" charset="-128"/>
              </a:rPr>
              <a:t>【</a:t>
            </a:r>
            <a:r>
              <a:rPr lang="ja-JP" altLang="en-US" sz="1200" u="sng" dirty="0">
                <a:solidFill>
                  <a:schemeClr val="accent1">
                    <a:lumMod val="75000"/>
                  </a:schemeClr>
                </a:solidFill>
                <a:latin typeface="Meiryo UI" panose="020B0604030504040204" pitchFamily="50" charset="-128"/>
                <a:ea typeface="Meiryo UI" panose="020B0604030504040204" pitchFamily="50" charset="-128"/>
              </a:rPr>
              <a:t>需要</a:t>
            </a:r>
            <a:r>
              <a:rPr lang="en-US" altLang="ja-JP" sz="1200" u="sng" dirty="0">
                <a:solidFill>
                  <a:schemeClr val="accent1">
                    <a:lumMod val="75000"/>
                  </a:schemeClr>
                </a:solidFill>
                <a:latin typeface="Meiryo UI" panose="020B0604030504040204" pitchFamily="50" charset="-128"/>
                <a:ea typeface="Meiryo UI" panose="020B0604030504040204" pitchFamily="50" charset="-128"/>
              </a:rPr>
              <a:t>】</a:t>
            </a:r>
            <a:endParaRPr lang="en-US" altLang="ja-JP" sz="1200" dirty="0">
              <a:solidFill>
                <a:schemeClr val="accent1">
                  <a:lumMod val="75000"/>
                </a:schemeClr>
              </a:solidFill>
              <a:latin typeface="Meiryo UI" panose="020B0604030504040204" pitchFamily="50" charset="-128"/>
              <a:ea typeface="Meiryo UI" panose="020B0604030504040204" pitchFamily="50" charset="-128"/>
            </a:endParaRPr>
          </a:p>
          <a:p>
            <a:r>
              <a:rPr lang="ja-JP" altLang="en-US" sz="1100" dirty="0">
                <a:solidFill>
                  <a:schemeClr val="accent1">
                    <a:lumMod val="75000"/>
                  </a:schemeClr>
                </a:solidFill>
                <a:latin typeface="Meiryo UI" panose="020B0604030504040204" pitchFamily="50" charset="-128"/>
                <a:ea typeface="Meiryo UI" panose="020B0604030504040204" pitchFamily="50" charset="-128"/>
              </a:rPr>
              <a:t>○万博：来退場＋前後周遊＋インバウンドの増加</a:t>
            </a:r>
            <a:endParaRPr lang="en-US" altLang="ja-JP" sz="1100" dirty="0">
              <a:solidFill>
                <a:schemeClr val="accent1">
                  <a:lumMod val="75000"/>
                </a:schemeClr>
              </a:solidFill>
              <a:latin typeface="Meiryo UI" panose="020B0604030504040204" pitchFamily="50" charset="-128"/>
              <a:ea typeface="Meiryo UI" panose="020B0604030504040204" pitchFamily="50" charset="-128"/>
            </a:endParaRPr>
          </a:p>
          <a:p>
            <a:r>
              <a:rPr lang="ja-JP" altLang="en-US" sz="1100" dirty="0">
                <a:solidFill>
                  <a:schemeClr val="accent1">
                    <a:lumMod val="75000"/>
                  </a:schemeClr>
                </a:solidFill>
                <a:latin typeface="Meiryo UI" panose="020B0604030504040204" pitchFamily="50" charset="-128"/>
                <a:ea typeface="Meiryo UI" panose="020B0604030504040204" pitchFamily="50" charset="-128"/>
              </a:rPr>
              <a:t>　 </a:t>
            </a:r>
            <a:r>
              <a:rPr lang="en-US" altLang="ja-JP" sz="1100" dirty="0">
                <a:solidFill>
                  <a:schemeClr val="accent1">
                    <a:lumMod val="75000"/>
                  </a:schemeClr>
                </a:solidFill>
                <a:latin typeface="Meiryo UI" panose="020B0604030504040204" pitchFamily="50" charset="-128"/>
                <a:ea typeface="Meiryo UI" panose="020B0604030504040204" pitchFamily="50" charset="-128"/>
              </a:rPr>
              <a:t>2030</a:t>
            </a:r>
            <a:r>
              <a:rPr lang="ja-JP" altLang="en-US" sz="1100" dirty="0">
                <a:solidFill>
                  <a:schemeClr val="accent1">
                    <a:lumMod val="75000"/>
                  </a:schemeClr>
                </a:solidFill>
                <a:latin typeface="Meiryo UI" panose="020B0604030504040204" pitchFamily="50" charset="-128"/>
                <a:ea typeface="Meiryo UI" panose="020B0604030504040204" pitchFamily="50" charset="-128"/>
              </a:rPr>
              <a:t>年：インバウンド＋国内観光客の増加</a:t>
            </a:r>
            <a:endParaRPr lang="en-US" altLang="ja-JP" sz="11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7932AEE-EB71-4F43-95FA-90FD11789B94}"/>
              </a:ext>
            </a:extLst>
          </p:cNvPr>
          <p:cNvSpPr txBox="1"/>
          <p:nvPr/>
        </p:nvSpPr>
        <p:spPr>
          <a:xfrm>
            <a:off x="6518841" y="3371468"/>
            <a:ext cx="3221525" cy="784830"/>
          </a:xfrm>
          <a:prstGeom prst="rect">
            <a:avLst/>
          </a:prstGeom>
          <a:noFill/>
        </p:spPr>
        <p:txBody>
          <a:bodyPr wrap="square">
            <a:spAutoFit/>
          </a:bodyPr>
          <a:lstStyle/>
          <a:p>
            <a:r>
              <a:rPr lang="en-US" altLang="ja-JP" sz="1200" u="sng" dirty="0">
                <a:solidFill>
                  <a:srgbClr val="FF6699"/>
                </a:solidFill>
                <a:latin typeface="Meiryo UI" panose="020B0604030504040204" pitchFamily="50" charset="-128"/>
                <a:ea typeface="Meiryo UI" panose="020B0604030504040204" pitchFamily="50" charset="-128"/>
              </a:rPr>
              <a:t>【</a:t>
            </a:r>
            <a:r>
              <a:rPr lang="ja-JP" altLang="en-US" sz="1200" u="sng" dirty="0">
                <a:solidFill>
                  <a:srgbClr val="FF6699"/>
                </a:solidFill>
                <a:latin typeface="Meiryo UI" panose="020B0604030504040204" pitchFamily="50" charset="-128"/>
                <a:ea typeface="Meiryo UI" panose="020B0604030504040204" pitchFamily="50" charset="-128"/>
              </a:rPr>
              <a:t>供給②</a:t>
            </a:r>
            <a:r>
              <a:rPr lang="en-US" altLang="ja-JP" sz="1200" u="sng" dirty="0">
                <a:solidFill>
                  <a:srgbClr val="FF6699"/>
                </a:solidFill>
                <a:latin typeface="Meiryo UI" panose="020B0604030504040204" pitchFamily="50" charset="-128"/>
                <a:ea typeface="Meiryo UI" panose="020B0604030504040204" pitchFamily="50" charset="-128"/>
              </a:rPr>
              <a:t>】</a:t>
            </a:r>
          </a:p>
          <a:p>
            <a:pPr marL="158750" indent="-158750"/>
            <a:r>
              <a:rPr lang="ja-JP" altLang="en-US" sz="1100" dirty="0">
                <a:solidFill>
                  <a:srgbClr val="FF6699"/>
                </a:solidFill>
                <a:latin typeface="Meiryo UI" panose="020B0604030504040204" pitchFamily="50" charset="-128"/>
                <a:ea typeface="Meiryo UI" panose="020B0604030504040204" pitchFamily="50" charset="-128"/>
              </a:rPr>
              <a:t>○</a:t>
            </a:r>
            <a:r>
              <a:rPr lang="en-US" altLang="ja-JP" sz="1100" dirty="0">
                <a:solidFill>
                  <a:srgbClr val="FF6699"/>
                </a:solidFill>
                <a:latin typeface="Meiryo UI" panose="020B0604030504040204" pitchFamily="50" charset="-128"/>
                <a:ea typeface="Meiryo UI" panose="020B0604030504040204" pitchFamily="50" charset="-128"/>
              </a:rPr>
              <a:t>2022.10</a:t>
            </a:r>
            <a:r>
              <a:rPr lang="ja-JP" altLang="en-US" sz="1100" dirty="0">
                <a:solidFill>
                  <a:srgbClr val="FF6699"/>
                </a:solidFill>
                <a:latin typeface="Meiryo UI" panose="020B0604030504040204" pitchFamily="50" charset="-128"/>
                <a:ea typeface="Meiryo UI" panose="020B0604030504040204" pitchFamily="50" charset="-128"/>
              </a:rPr>
              <a:t>～現在までの増加傾向が今後も継続</a:t>
            </a:r>
            <a:endParaRPr lang="en-US" altLang="ja-JP" sz="1100" dirty="0">
              <a:solidFill>
                <a:srgbClr val="FF6699"/>
              </a:solidFill>
              <a:latin typeface="Meiryo UI" panose="020B0604030504040204" pitchFamily="50" charset="-128"/>
              <a:ea typeface="Meiryo UI" panose="020B0604030504040204" pitchFamily="50" charset="-128"/>
            </a:endParaRPr>
          </a:p>
          <a:p>
            <a:pPr marL="158750" indent="-158750"/>
            <a:r>
              <a:rPr lang="ja-JP" altLang="en-US" sz="1100" dirty="0">
                <a:solidFill>
                  <a:srgbClr val="FF6699"/>
                </a:solidFill>
                <a:latin typeface="Meiryo UI" panose="020B0604030504040204" pitchFamily="50" charset="-128"/>
                <a:ea typeface="Meiryo UI" panose="020B0604030504040204" pitchFamily="50" charset="-128"/>
              </a:rPr>
              <a:t>○</a:t>
            </a:r>
            <a:r>
              <a:rPr lang="en-US" altLang="ja-JP" sz="1100" dirty="0">
                <a:solidFill>
                  <a:srgbClr val="FF6699"/>
                </a:solidFill>
                <a:latin typeface="Meiryo UI" panose="020B0604030504040204" pitchFamily="50" charset="-128"/>
                <a:ea typeface="Meiryo UI" panose="020B0604030504040204" pitchFamily="50" charset="-128"/>
              </a:rPr>
              <a:t>75</a:t>
            </a:r>
            <a:r>
              <a:rPr lang="ja-JP" altLang="en-US" sz="1100" dirty="0">
                <a:solidFill>
                  <a:srgbClr val="FF6699"/>
                </a:solidFill>
                <a:latin typeface="Meiryo UI" panose="020B0604030504040204" pitchFamily="50" charset="-128"/>
                <a:ea typeface="Meiryo UI" panose="020B0604030504040204" pitchFamily="50" charset="-128"/>
              </a:rPr>
              <a:t>歳を超えたドライバーが退職</a:t>
            </a:r>
            <a:endParaRPr lang="en-US" altLang="ja-JP" sz="1100" dirty="0">
              <a:solidFill>
                <a:srgbClr val="FF6699"/>
              </a:solidFill>
              <a:latin typeface="Meiryo UI" panose="020B0604030504040204" pitchFamily="50" charset="-128"/>
              <a:ea typeface="Meiryo UI" panose="020B0604030504040204" pitchFamily="50" charset="-128"/>
            </a:endParaRPr>
          </a:p>
          <a:p>
            <a:pPr marL="158750" indent="-158750"/>
            <a:r>
              <a:rPr lang="ja-JP" altLang="en-US" sz="1100" dirty="0">
                <a:solidFill>
                  <a:srgbClr val="FF6699"/>
                </a:solidFill>
                <a:latin typeface="Meiryo UI" panose="020B0604030504040204" pitchFamily="50" charset="-128"/>
                <a:ea typeface="Meiryo UI" panose="020B0604030504040204" pitchFamily="50" charset="-128"/>
              </a:rPr>
              <a:t>（～</a:t>
            </a:r>
            <a:r>
              <a:rPr lang="en-US" altLang="ja-JP" sz="1100" dirty="0">
                <a:solidFill>
                  <a:srgbClr val="FF6699"/>
                </a:solidFill>
                <a:latin typeface="Meiryo UI" panose="020B0604030504040204" pitchFamily="50" charset="-128"/>
                <a:ea typeface="Meiryo UI" panose="020B0604030504040204" pitchFamily="50" charset="-128"/>
              </a:rPr>
              <a:t>2030</a:t>
            </a:r>
            <a:r>
              <a:rPr lang="ja-JP" altLang="en-US" sz="1100" dirty="0">
                <a:solidFill>
                  <a:srgbClr val="FF6699"/>
                </a:solidFill>
                <a:latin typeface="Meiryo UI" panose="020B0604030504040204" pitchFamily="50" charset="-128"/>
                <a:ea typeface="Meiryo UI" panose="020B0604030504040204" pitchFamily="50" charset="-128"/>
              </a:rPr>
              <a:t>年で約</a:t>
            </a:r>
            <a:r>
              <a:rPr lang="en-US" altLang="ja-JP" sz="1100" dirty="0">
                <a:solidFill>
                  <a:srgbClr val="FF6699"/>
                </a:solidFill>
                <a:latin typeface="Meiryo UI" panose="020B0604030504040204" pitchFamily="50" charset="-128"/>
                <a:ea typeface="Meiryo UI" panose="020B0604030504040204" pitchFamily="50" charset="-128"/>
              </a:rPr>
              <a:t>6,300</a:t>
            </a:r>
            <a:r>
              <a:rPr lang="ja-JP" altLang="en-US" sz="1100" dirty="0">
                <a:solidFill>
                  <a:srgbClr val="FF6699"/>
                </a:solidFill>
                <a:latin typeface="Meiryo UI" panose="020B0604030504040204" pitchFamily="50" charset="-128"/>
                <a:ea typeface="Meiryo UI" panose="020B0604030504040204" pitchFamily="50" charset="-128"/>
              </a:rPr>
              <a:t>人退職＝</a:t>
            </a:r>
            <a:r>
              <a:rPr lang="en-US" altLang="ja-JP" sz="1100" dirty="0">
                <a:solidFill>
                  <a:srgbClr val="FF6699"/>
                </a:solidFill>
                <a:latin typeface="Meiryo UI" panose="020B0604030504040204" pitchFamily="50" charset="-128"/>
                <a:ea typeface="Meiryo UI" panose="020B0604030504040204" pitchFamily="50" charset="-128"/>
              </a:rPr>
              <a:t>75</a:t>
            </a:r>
            <a:r>
              <a:rPr lang="ja-JP" altLang="en-US" sz="1100" dirty="0">
                <a:solidFill>
                  <a:srgbClr val="FF6699"/>
                </a:solidFill>
                <a:latin typeface="Meiryo UI" panose="020B0604030504040204" pitchFamily="50" charset="-128"/>
                <a:ea typeface="Meiryo UI" panose="020B0604030504040204" pitchFamily="50" charset="-128"/>
              </a:rPr>
              <a:t>歳超え）</a:t>
            </a:r>
            <a:endParaRPr lang="en-US" altLang="ja-JP" sz="1100" dirty="0">
              <a:solidFill>
                <a:srgbClr val="FF6699"/>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9747525-25DF-4790-BA0D-954CDEA36281}"/>
              </a:ext>
            </a:extLst>
          </p:cNvPr>
          <p:cNvSpPr txBox="1"/>
          <p:nvPr/>
        </p:nvSpPr>
        <p:spPr>
          <a:xfrm>
            <a:off x="6518840" y="2877376"/>
            <a:ext cx="3223424" cy="446276"/>
          </a:xfrm>
          <a:prstGeom prst="rect">
            <a:avLst/>
          </a:prstGeom>
          <a:noFill/>
        </p:spPr>
        <p:txBody>
          <a:bodyPr wrap="square">
            <a:spAutoFit/>
          </a:bodyPr>
          <a:lstStyle/>
          <a:p>
            <a:r>
              <a:rPr lang="en-US" altLang="ja-JP" sz="1200" u="sng" dirty="0">
                <a:solidFill>
                  <a:schemeClr val="accent2"/>
                </a:solidFill>
                <a:latin typeface="Meiryo UI" panose="020B0604030504040204" pitchFamily="50" charset="-128"/>
                <a:ea typeface="Meiryo UI" panose="020B0604030504040204" pitchFamily="50" charset="-128"/>
              </a:rPr>
              <a:t>【</a:t>
            </a:r>
            <a:r>
              <a:rPr lang="ja-JP" altLang="en-US" sz="1200" u="sng" dirty="0">
                <a:solidFill>
                  <a:schemeClr val="accent2"/>
                </a:solidFill>
                <a:latin typeface="Meiryo UI" panose="020B0604030504040204" pitchFamily="50" charset="-128"/>
                <a:ea typeface="Meiryo UI" panose="020B0604030504040204" pitchFamily="50" charset="-128"/>
              </a:rPr>
              <a:t>供給①</a:t>
            </a:r>
            <a:r>
              <a:rPr lang="en-US" altLang="ja-JP" sz="1200" u="sng" dirty="0">
                <a:solidFill>
                  <a:schemeClr val="accent2"/>
                </a:solidFill>
                <a:latin typeface="Meiryo UI" panose="020B0604030504040204" pitchFamily="50" charset="-128"/>
                <a:ea typeface="Meiryo UI" panose="020B0604030504040204" pitchFamily="50" charset="-128"/>
              </a:rPr>
              <a:t>】</a:t>
            </a:r>
            <a:endParaRPr lang="en-US" altLang="ja-JP" sz="1200" dirty="0">
              <a:solidFill>
                <a:schemeClr val="accent2"/>
              </a:solidFill>
              <a:latin typeface="Meiryo UI" panose="020B0604030504040204" pitchFamily="50" charset="-128"/>
              <a:ea typeface="Meiryo UI" panose="020B0604030504040204" pitchFamily="50" charset="-128"/>
            </a:endParaRPr>
          </a:p>
          <a:p>
            <a:r>
              <a:rPr lang="ja-JP" altLang="en-US" sz="1100" dirty="0">
                <a:solidFill>
                  <a:schemeClr val="accent2"/>
                </a:solidFill>
                <a:latin typeface="Meiryo UI" panose="020B0604030504040204" pitchFamily="50" charset="-128"/>
                <a:ea typeface="Meiryo UI" panose="020B0604030504040204" pitchFamily="50" charset="-128"/>
              </a:rPr>
              <a:t>○</a:t>
            </a:r>
            <a:r>
              <a:rPr lang="en-US" altLang="ja-JP" sz="1100" dirty="0">
                <a:solidFill>
                  <a:schemeClr val="accent2"/>
                </a:solidFill>
                <a:latin typeface="Meiryo UI" panose="020B0604030504040204" pitchFamily="50" charset="-128"/>
                <a:ea typeface="Meiryo UI" panose="020B0604030504040204" pitchFamily="50" charset="-128"/>
              </a:rPr>
              <a:t>2024.3</a:t>
            </a:r>
            <a:r>
              <a:rPr lang="ja-JP" altLang="en-US" sz="1100" dirty="0">
                <a:solidFill>
                  <a:schemeClr val="accent2"/>
                </a:solidFill>
                <a:latin typeface="Meiryo UI" panose="020B0604030504040204" pitchFamily="50" charset="-128"/>
                <a:ea typeface="Meiryo UI" panose="020B0604030504040204" pitchFamily="50" charset="-128"/>
              </a:rPr>
              <a:t>末まで増加後、退職と新規が拮抗し横ばい</a:t>
            </a:r>
            <a:endParaRPr lang="en-US" altLang="ja-JP" sz="1100" dirty="0">
              <a:solidFill>
                <a:schemeClr val="accent2"/>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269CDF6-4B1C-4A32-8725-6CB537352CC7}"/>
              </a:ext>
            </a:extLst>
          </p:cNvPr>
          <p:cNvSpPr txBox="1"/>
          <p:nvPr/>
        </p:nvSpPr>
        <p:spPr>
          <a:xfrm>
            <a:off x="2025038" y="1193047"/>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2,300</a:t>
            </a:r>
            <a:endParaRPr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061C9BC-FE66-464A-8650-F9370CA3B7E1}"/>
              </a:ext>
            </a:extLst>
          </p:cNvPr>
          <p:cNvSpPr txBox="1"/>
          <p:nvPr/>
        </p:nvSpPr>
        <p:spPr>
          <a:xfrm>
            <a:off x="5537705" y="1146946"/>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2,500</a:t>
            </a:r>
            <a:endParaRPr lang="en-US" altLang="ja-JP" sz="105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66C362A9-F18E-4C9C-967C-C0959DE960F8}"/>
              </a:ext>
            </a:extLst>
          </p:cNvPr>
          <p:cNvSpPr txBox="1"/>
          <p:nvPr/>
        </p:nvSpPr>
        <p:spPr>
          <a:xfrm>
            <a:off x="195111" y="707220"/>
            <a:ext cx="1894059" cy="307777"/>
          </a:xfrm>
          <a:prstGeom prst="rect">
            <a:avLst/>
          </a:prstGeom>
          <a:noFill/>
          <a:ln w="19050">
            <a:noFill/>
          </a:ln>
        </p:spPr>
        <p:txBody>
          <a:bodyPr wrap="square">
            <a:spAutoFit/>
          </a:bodyPr>
          <a:lstStyle/>
          <a:p>
            <a:r>
              <a:rPr lang="ja-JP" altLang="en-US" sz="1400" b="1" u="sng" dirty="0">
                <a:latin typeface="Meiryo UI" panose="020B0604030504040204" pitchFamily="50" charset="-128"/>
                <a:ea typeface="Meiryo UI" panose="020B0604030504040204" pitchFamily="50" charset="-128"/>
              </a:rPr>
              <a:t>■実働台数の予測</a:t>
            </a:r>
            <a:endParaRPr lang="en-US" altLang="ja-JP" sz="1400"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CB100F71-81C6-4C29-BD5D-6D9A793A44CC}"/>
              </a:ext>
            </a:extLst>
          </p:cNvPr>
          <p:cNvSpPr/>
          <p:nvPr/>
        </p:nvSpPr>
        <p:spPr>
          <a:xfrm>
            <a:off x="118330" y="732818"/>
            <a:ext cx="9669340" cy="608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a:extLst>
              <a:ext uri="{FF2B5EF4-FFF2-40B4-BE49-F238E27FC236}">
                <a16:creationId xmlns:a16="http://schemas.microsoft.com/office/drawing/2014/main" id="{35870C8E-4B57-4956-BF0A-B764CA7C88F2}"/>
              </a:ext>
            </a:extLst>
          </p:cNvPr>
          <p:cNvGraphicFramePr>
            <a:graphicFrameLocks/>
          </p:cNvGraphicFramePr>
          <p:nvPr/>
        </p:nvGraphicFramePr>
        <p:xfrm>
          <a:off x="443853" y="3551158"/>
          <a:ext cx="5890817" cy="2338294"/>
        </p:xfrm>
        <a:graphic>
          <a:graphicData uri="http://schemas.openxmlformats.org/drawingml/2006/chart">
            <c:chart xmlns:c="http://schemas.openxmlformats.org/drawingml/2006/chart" xmlns:r="http://schemas.openxmlformats.org/officeDocument/2006/relationships" r:id="rId5"/>
          </a:graphicData>
        </a:graphic>
      </p:graphicFrame>
      <p:sp>
        <p:nvSpPr>
          <p:cNvPr id="23" name="テキスト ボックス 22">
            <a:extLst>
              <a:ext uri="{FF2B5EF4-FFF2-40B4-BE49-F238E27FC236}">
                <a16:creationId xmlns:a16="http://schemas.microsoft.com/office/drawing/2014/main" id="{5BE7BFF9-7FD6-4B04-8B81-B01CD90C7C78}"/>
              </a:ext>
            </a:extLst>
          </p:cNvPr>
          <p:cNvSpPr txBox="1"/>
          <p:nvPr/>
        </p:nvSpPr>
        <p:spPr>
          <a:xfrm>
            <a:off x="173853" y="3425781"/>
            <a:ext cx="2468547" cy="307777"/>
          </a:xfrm>
          <a:prstGeom prst="rect">
            <a:avLst/>
          </a:prstGeom>
          <a:noFill/>
          <a:ln w="19050">
            <a:noFill/>
          </a:ln>
        </p:spPr>
        <p:txBody>
          <a:bodyPr wrap="square">
            <a:spAutoFit/>
          </a:bodyPr>
          <a:lstStyle/>
          <a:p>
            <a:r>
              <a:rPr lang="ja-JP" altLang="en-US" sz="1400" b="1" u="sng" dirty="0">
                <a:latin typeface="Meiryo UI" panose="020B0604030504040204" pitchFamily="50" charset="-128"/>
                <a:ea typeface="Meiryo UI" panose="020B0604030504040204" pitchFamily="50" charset="-128"/>
              </a:rPr>
              <a:t>■必要ドライバー数の予測</a:t>
            </a:r>
            <a:endParaRPr lang="en-US" altLang="ja-JP" sz="1400" b="1" u="sng"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DCD4D813-5298-448B-A07F-13FC12015F07}"/>
              </a:ext>
            </a:extLst>
          </p:cNvPr>
          <p:cNvSpPr txBox="1"/>
          <p:nvPr/>
        </p:nvSpPr>
        <p:spPr>
          <a:xfrm>
            <a:off x="754868" y="3683443"/>
            <a:ext cx="76332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28" name="テキスト ボックス 27">
            <a:extLst>
              <a:ext uri="{FF2B5EF4-FFF2-40B4-BE49-F238E27FC236}">
                <a16:creationId xmlns:a16="http://schemas.microsoft.com/office/drawing/2014/main" id="{A54764F7-05AE-4742-BBE2-D4D6E2347CE0}"/>
              </a:ext>
            </a:extLst>
          </p:cNvPr>
          <p:cNvSpPr txBox="1"/>
          <p:nvPr/>
        </p:nvSpPr>
        <p:spPr>
          <a:xfrm>
            <a:off x="6199401" y="5863385"/>
            <a:ext cx="2609188"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実働率</a:t>
            </a:r>
            <a:r>
              <a:rPr kumimoji="1" lang="en-US" altLang="ja-JP" sz="800" dirty="0">
                <a:latin typeface="Meiryo UI" panose="020B0604030504040204" pitchFamily="50" charset="-128"/>
                <a:ea typeface="Meiryo UI" panose="020B0604030504040204" pitchFamily="50" charset="-128"/>
              </a:rPr>
              <a:t>58</a:t>
            </a:r>
            <a:r>
              <a:rPr kumimoji="1" lang="ja-JP" altLang="en-US" sz="800" dirty="0">
                <a:latin typeface="Meiryo UI" panose="020B0604030504040204" pitchFamily="50" charset="-128"/>
                <a:ea typeface="Meiryo UI" panose="020B0604030504040204" pitchFamily="50" charset="-128"/>
              </a:rPr>
              <a:t>％から必要台数＝ドライバー数として算出</a:t>
            </a:r>
          </a:p>
        </p:txBody>
      </p:sp>
      <p:sp>
        <p:nvSpPr>
          <p:cNvPr id="29" name="矢印: 上下 28">
            <a:extLst>
              <a:ext uri="{FF2B5EF4-FFF2-40B4-BE49-F238E27FC236}">
                <a16:creationId xmlns:a16="http://schemas.microsoft.com/office/drawing/2014/main" id="{7FCFC894-CE5E-4448-8040-0B024CF3D6DF}"/>
              </a:ext>
            </a:extLst>
          </p:cNvPr>
          <p:cNvSpPr/>
          <p:nvPr/>
        </p:nvSpPr>
        <p:spPr>
          <a:xfrm>
            <a:off x="2271806" y="1559008"/>
            <a:ext cx="307918" cy="1044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CC979A91-530C-4ABB-8636-31F13B10558F}"/>
              </a:ext>
            </a:extLst>
          </p:cNvPr>
          <p:cNvSpPr txBox="1"/>
          <p:nvPr/>
        </p:nvSpPr>
        <p:spPr>
          <a:xfrm>
            <a:off x="1223817" y="1726656"/>
            <a:ext cx="2530079" cy="307777"/>
          </a:xfrm>
          <a:prstGeom prst="rect">
            <a:avLst/>
          </a:prstGeom>
          <a:solidFill>
            <a:schemeClr val="bg1">
              <a:alpha val="50000"/>
            </a:schemeClr>
          </a:solidFill>
        </p:spPr>
        <p:txBody>
          <a:bodyPr wrap="square">
            <a:spAutoFit/>
          </a:bodyPr>
          <a:lstStyle/>
          <a:p>
            <a:pPr algn="ct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2,180</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2,400</a:t>
            </a:r>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（台</a:t>
            </a:r>
            <a:r>
              <a:rPr lang="en-US" altLang="ja-JP"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不足</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1" name="矢印: 上下 30">
            <a:extLst>
              <a:ext uri="{FF2B5EF4-FFF2-40B4-BE49-F238E27FC236}">
                <a16:creationId xmlns:a16="http://schemas.microsoft.com/office/drawing/2014/main" id="{2833060B-2CA1-48D6-B472-CE65665F11BB}"/>
              </a:ext>
            </a:extLst>
          </p:cNvPr>
          <p:cNvSpPr/>
          <p:nvPr/>
        </p:nvSpPr>
        <p:spPr>
          <a:xfrm>
            <a:off x="5748992" y="1449046"/>
            <a:ext cx="307918" cy="1620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069B42E-78E8-4CA3-9A3B-F0505F8A1D60}"/>
              </a:ext>
            </a:extLst>
          </p:cNvPr>
          <p:cNvSpPr txBox="1"/>
          <p:nvPr/>
        </p:nvSpPr>
        <p:spPr>
          <a:xfrm>
            <a:off x="2224953" y="2306633"/>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120</a:t>
            </a:r>
            <a:endParaRPr lang="en-US" altLang="ja-JP" sz="105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6FA2C911-7474-4B15-BBDC-71358EBA5C1B}"/>
              </a:ext>
            </a:extLst>
          </p:cNvPr>
          <p:cNvSpPr txBox="1"/>
          <p:nvPr/>
        </p:nvSpPr>
        <p:spPr>
          <a:xfrm>
            <a:off x="1999496" y="2631637"/>
            <a:ext cx="761297"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100</a:t>
            </a:r>
            <a:endParaRPr lang="en-US" altLang="ja-JP" sz="105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1A53324D-7A81-4BEE-A5B0-B37A0711F173}"/>
              </a:ext>
            </a:extLst>
          </p:cNvPr>
          <p:cNvSpPr txBox="1"/>
          <p:nvPr/>
        </p:nvSpPr>
        <p:spPr>
          <a:xfrm>
            <a:off x="4858753" y="1735635"/>
            <a:ext cx="2590001" cy="307777"/>
          </a:xfrm>
          <a:prstGeom prst="rect">
            <a:avLst/>
          </a:prstGeom>
          <a:solidFill>
            <a:schemeClr val="bg1">
              <a:alpha val="50000"/>
            </a:schemeClr>
          </a:solidFill>
        </p:spPr>
        <p:txBody>
          <a:bodyPr wrap="square">
            <a:spAutoFit/>
          </a:bodyPr>
          <a:lstStyle/>
          <a:p>
            <a:pPr algn="ct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2,380</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3,600</a:t>
            </a:r>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（台</a:t>
            </a:r>
            <a:r>
              <a:rPr lang="en-US" altLang="ja-JP"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不足</a:t>
            </a:r>
            <a:endPar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DB3395F-2031-48A8-85F8-FA11C5A641F4}"/>
              </a:ext>
            </a:extLst>
          </p:cNvPr>
          <p:cNvSpPr txBox="1"/>
          <p:nvPr/>
        </p:nvSpPr>
        <p:spPr>
          <a:xfrm>
            <a:off x="5573374" y="2270419"/>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120</a:t>
            </a:r>
            <a:endParaRPr lang="en-US" altLang="ja-JP" sz="105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469F4F8-B518-40B0-96EB-3B33BFD216C8}"/>
              </a:ext>
            </a:extLst>
          </p:cNvPr>
          <p:cNvSpPr txBox="1"/>
          <p:nvPr/>
        </p:nvSpPr>
        <p:spPr>
          <a:xfrm>
            <a:off x="5474254" y="3084810"/>
            <a:ext cx="761297"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1,100</a:t>
            </a:r>
            <a:endParaRPr lang="en-US" altLang="ja-JP" sz="105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18095FDE-9C23-4D56-8A7E-31CEF0F014D1}"/>
              </a:ext>
            </a:extLst>
          </p:cNvPr>
          <p:cNvSpPr txBox="1"/>
          <p:nvPr/>
        </p:nvSpPr>
        <p:spPr>
          <a:xfrm>
            <a:off x="2063264" y="3553548"/>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4,000</a:t>
            </a:r>
            <a:endParaRPr lang="en-US" altLang="ja-JP" sz="105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A7FC067-E543-4097-87EB-0517843C2044}"/>
              </a:ext>
            </a:extLst>
          </p:cNvPr>
          <p:cNvSpPr txBox="1"/>
          <p:nvPr/>
        </p:nvSpPr>
        <p:spPr>
          <a:xfrm>
            <a:off x="5537704" y="3472198"/>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4,300</a:t>
            </a:r>
            <a:endParaRPr lang="en-US" altLang="ja-JP" sz="105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E8FE6A35-EE8C-470B-AAC8-C51ABC6DDDE8}"/>
              </a:ext>
            </a:extLst>
          </p:cNvPr>
          <p:cNvSpPr/>
          <p:nvPr/>
        </p:nvSpPr>
        <p:spPr>
          <a:xfrm>
            <a:off x="6496704" y="2166808"/>
            <a:ext cx="3221525" cy="201465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6EC5902D-3720-4A86-AA20-F4BD227F2DF5}"/>
              </a:ext>
            </a:extLst>
          </p:cNvPr>
          <p:cNvSpPr txBox="1"/>
          <p:nvPr/>
        </p:nvSpPr>
        <p:spPr>
          <a:xfrm>
            <a:off x="2089170" y="4795251"/>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200</a:t>
            </a:r>
            <a:endParaRPr lang="en-US" altLang="ja-JP" sz="105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4D21EFEC-CA57-4998-9EB8-C5C55CAF5FCB}"/>
              </a:ext>
            </a:extLst>
          </p:cNvPr>
          <p:cNvSpPr txBox="1"/>
          <p:nvPr/>
        </p:nvSpPr>
        <p:spPr>
          <a:xfrm>
            <a:off x="2042628" y="5192967"/>
            <a:ext cx="761297"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200</a:t>
            </a:r>
            <a:endParaRPr lang="en-US" altLang="ja-JP" sz="105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F17910AA-E8E4-4C92-9A13-6F9A84799D5C}"/>
              </a:ext>
            </a:extLst>
          </p:cNvPr>
          <p:cNvSpPr txBox="1"/>
          <p:nvPr/>
        </p:nvSpPr>
        <p:spPr>
          <a:xfrm>
            <a:off x="5388473" y="5701953"/>
            <a:ext cx="1046863"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1,800</a:t>
            </a:r>
            <a:endParaRPr lang="en-US" altLang="ja-JP" sz="1050" dirty="0">
              <a:latin typeface="Meiryo UI" panose="020B0604030504040204" pitchFamily="50" charset="-128"/>
              <a:ea typeface="Meiryo UI" panose="020B0604030504040204" pitchFamily="50" charset="-128"/>
            </a:endParaRPr>
          </a:p>
        </p:txBody>
      </p:sp>
      <p:sp>
        <p:nvSpPr>
          <p:cNvPr id="45" name="矢印: 上下 44">
            <a:extLst>
              <a:ext uri="{FF2B5EF4-FFF2-40B4-BE49-F238E27FC236}">
                <a16:creationId xmlns:a16="http://schemas.microsoft.com/office/drawing/2014/main" id="{F1F99061-C56A-41B4-B633-2C55FE93AA57}"/>
              </a:ext>
            </a:extLst>
          </p:cNvPr>
          <p:cNvSpPr/>
          <p:nvPr/>
        </p:nvSpPr>
        <p:spPr>
          <a:xfrm>
            <a:off x="5759018" y="3825653"/>
            <a:ext cx="307918" cy="1836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94D1EA2-2F00-42FF-9D75-4AE9E19122F5}"/>
              </a:ext>
            </a:extLst>
          </p:cNvPr>
          <p:cNvSpPr txBox="1"/>
          <p:nvPr/>
        </p:nvSpPr>
        <p:spPr>
          <a:xfrm>
            <a:off x="5581840" y="4811319"/>
            <a:ext cx="761297" cy="261610"/>
          </a:xfrm>
          <a:prstGeom prst="rect">
            <a:avLst/>
          </a:prstGeom>
          <a:noFill/>
        </p:spPr>
        <p:txBody>
          <a:bodyPr wrap="square">
            <a:spAutoFit/>
          </a:bodyPr>
          <a:lstStyle/>
          <a:p>
            <a:pPr algn="ctr"/>
            <a:r>
              <a:rPr lang="en-US" altLang="ja-JP" sz="1100" dirty="0">
                <a:latin typeface="Meiryo UI" panose="020B0604030504040204" pitchFamily="50" charset="-128"/>
                <a:ea typeface="Meiryo UI" panose="020B0604030504040204" pitchFamily="50" charset="-128"/>
              </a:rPr>
              <a:t>200</a:t>
            </a:r>
            <a:endParaRPr lang="en-US" altLang="ja-JP" sz="105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FE5C50CB-3972-499D-8C31-A3442C9FE3C2}"/>
              </a:ext>
            </a:extLst>
          </p:cNvPr>
          <p:cNvSpPr txBox="1"/>
          <p:nvPr/>
        </p:nvSpPr>
        <p:spPr>
          <a:xfrm>
            <a:off x="4968819" y="4230937"/>
            <a:ext cx="2338887" cy="307777"/>
          </a:xfrm>
          <a:prstGeom prst="rect">
            <a:avLst/>
          </a:prstGeom>
          <a:solidFill>
            <a:schemeClr val="bg1">
              <a:alpha val="50000"/>
            </a:schemeClr>
          </a:solidFill>
        </p:spPr>
        <p:txBody>
          <a:bodyPr wrap="square">
            <a:spAutoFit/>
          </a:bodyPr>
          <a:lstStyle/>
          <a:p>
            <a:pPr algn="ct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4,100</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6,100</a:t>
            </a:r>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不足</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8" name="矢印: 上下 47">
            <a:extLst>
              <a:ext uri="{FF2B5EF4-FFF2-40B4-BE49-F238E27FC236}">
                <a16:creationId xmlns:a16="http://schemas.microsoft.com/office/drawing/2014/main" id="{9F4BFF1B-63CF-4C4A-B558-1A8B1437F0FE}"/>
              </a:ext>
            </a:extLst>
          </p:cNvPr>
          <p:cNvSpPr/>
          <p:nvPr/>
        </p:nvSpPr>
        <p:spPr>
          <a:xfrm>
            <a:off x="2271907" y="3933784"/>
            <a:ext cx="307918" cy="1224000"/>
          </a:xfrm>
          <a:prstGeom prst="upDownArrow">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DB563131-41FB-45F7-8820-FA70AE93D92A}"/>
              </a:ext>
            </a:extLst>
          </p:cNvPr>
          <p:cNvSpPr txBox="1"/>
          <p:nvPr/>
        </p:nvSpPr>
        <p:spPr>
          <a:xfrm>
            <a:off x="1289097" y="4273153"/>
            <a:ext cx="2338887" cy="307777"/>
          </a:xfrm>
          <a:prstGeom prst="rect">
            <a:avLst/>
          </a:prstGeom>
          <a:solidFill>
            <a:schemeClr val="bg1">
              <a:alpha val="50000"/>
            </a:schemeClr>
          </a:solidFill>
        </p:spPr>
        <p:txBody>
          <a:bodyPr wrap="square">
            <a:spAutoFit/>
          </a:bodyPr>
          <a:lstStyle/>
          <a:p>
            <a:pPr algn="ct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3,800</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4,200</a:t>
            </a:r>
            <a:r>
              <a:rPr lang="ja-JP" altLang="en-US" sz="1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不足</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6A69A2D9-CBC7-4C60-89B0-4387F5E2E904}"/>
              </a:ext>
            </a:extLst>
          </p:cNvPr>
          <p:cNvSpPr txBox="1"/>
          <p:nvPr/>
        </p:nvSpPr>
        <p:spPr>
          <a:xfrm>
            <a:off x="2052504" y="808477"/>
            <a:ext cx="725986" cy="338554"/>
          </a:xfrm>
          <a:prstGeom prst="rect">
            <a:avLst/>
          </a:prstGeom>
          <a:noFill/>
          <a:ln w="19050">
            <a:noFill/>
          </a:ln>
        </p:spPr>
        <p:txBody>
          <a:bodyPr wrap="square">
            <a:spAutoFit/>
          </a:bodyPr>
          <a:lstStyle/>
          <a:p>
            <a:pPr algn="ctr"/>
            <a:r>
              <a:rPr lang="ja-JP" altLang="en-US" sz="16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万博</a:t>
            </a:r>
            <a:endParaRPr lang="en-US" altLang="ja-JP" sz="16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90EE3EB6-F0A4-4B6C-A630-70818718A26B}"/>
              </a:ext>
            </a:extLst>
          </p:cNvPr>
          <p:cNvSpPr txBox="1"/>
          <p:nvPr/>
        </p:nvSpPr>
        <p:spPr>
          <a:xfrm>
            <a:off x="5064877" y="808477"/>
            <a:ext cx="1694054" cy="338554"/>
          </a:xfrm>
          <a:prstGeom prst="rect">
            <a:avLst/>
          </a:prstGeom>
          <a:noFill/>
          <a:ln w="19050">
            <a:noFill/>
          </a:ln>
        </p:spPr>
        <p:txBody>
          <a:bodyPr wrap="square">
            <a:spAutoFit/>
          </a:bodyPr>
          <a:lstStyle/>
          <a:p>
            <a:pPr algn="ctr"/>
            <a:r>
              <a:rPr lang="en-US" altLang="ja-JP" sz="16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16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endParaRPr lang="en-US" altLang="ja-JP" sz="16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5FA45591-D622-4D0A-AC84-DB98B791B28D}"/>
              </a:ext>
            </a:extLst>
          </p:cNvPr>
          <p:cNvCxnSpPr>
            <a:cxnSpLocks/>
          </p:cNvCxnSpPr>
          <p:nvPr/>
        </p:nvCxnSpPr>
        <p:spPr>
          <a:xfrm flipV="1">
            <a:off x="7380609" y="2350374"/>
            <a:ext cx="61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A9357B7B-9B5A-4715-8064-CF4DEC2DF290}"/>
              </a:ext>
            </a:extLst>
          </p:cNvPr>
          <p:cNvSpPr/>
          <p:nvPr/>
        </p:nvSpPr>
        <p:spPr>
          <a:xfrm>
            <a:off x="7632609" y="2303261"/>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CC1B390A-88CB-40FC-8859-0FA02DBA4C88}"/>
              </a:ext>
            </a:extLst>
          </p:cNvPr>
          <p:cNvCxnSpPr>
            <a:cxnSpLocks/>
          </p:cNvCxnSpPr>
          <p:nvPr/>
        </p:nvCxnSpPr>
        <p:spPr>
          <a:xfrm flipV="1">
            <a:off x="7393630" y="3015962"/>
            <a:ext cx="61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D4E9144B-FD4D-492C-AC50-6A1586CDE337}"/>
              </a:ext>
            </a:extLst>
          </p:cNvPr>
          <p:cNvSpPr/>
          <p:nvPr/>
        </p:nvSpPr>
        <p:spPr>
          <a:xfrm>
            <a:off x="7632282" y="2970770"/>
            <a:ext cx="108327" cy="107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A736607B-C99B-4DE0-8BAB-4BC5518DCCE2}"/>
              </a:ext>
            </a:extLst>
          </p:cNvPr>
          <p:cNvCxnSpPr>
            <a:cxnSpLocks/>
          </p:cNvCxnSpPr>
          <p:nvPr/>
        </p:nvCxnSpPr>
        <p:spPr>
          <a:xfrm flipV="1">
            <a:off x="7393432" y="3514000"/>
            <a:ext cx="612000" cy="0"/>
          </a:xfrm>
          <a:prstGeom prst="line">
            <a:avLst/>
          </a:prstGeom>
          <a:ln w="25400">
            <a:solidFill>
              <a:srgbClr val="FF6699"/>
            </a:solidFill>
          </a:ln>
        </p:spPr>
        <p:style>
          <a:lnRef idx="1">
            <a:schemeClr val="accent1"/>
          </a:lnRef>
          <a:fillRef idx="0">
            <a:schemeClr val="accent1"/>
          </a:fillRef>
          <a:effectRef idx="0">
            <a:schemeClr val="accent1"/>
          </a:effectRef>
          <a:fontRef idx="minor">
            <a:schemeClr val="tx1"/>
          </a:fontRef>
        </p:style>
      </p:cxnSp>
      <p:sp>
        <p:nvSpPr>
          <p:cNvPr id="20" name="二等辺三角形 19">
            <a:extLst>
              <a:ext uri="{FF2B5EF4-FFF2-40B4-BE49-F238E27FC236}">
                <a16:creationId xmlns:a16="http://schemas.microsoft.com/office/drawing/2014/main" id="{0C6AF761-062D-400F-BB23-BF44EC45F08B}"/>
              </a:ext>
            </a:extLst>
          </p:cNvPr>
          <p:cNvSpPr/>
          <p:nvPr/>
        </p:nvSpPr>
        <p:spPr>
          <a:xfrm>
            <a:off x="7632609" y="3452644"/>
            <a:ext cx="108000" cy="108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02671D3-CA28-499C-B928-EAAE3F48F79F}"/>
              </a:ext>
            </a:extLst>
          </p:cNvPr>
          <p:cNvSpPr txBox="1"/>
          <p:nvPr/>
        </p:nvSpPr>
        <p:spPr>
          <a:xfrm>
            <a:off x="916903" y="6415334"/>
            <a:ext cx="8888113" cy="315214"/>
          </a:xfrm>
          <a:prstGeom prst="rect">
            <a:avLst/>
          </a:prstGeom>
          <a:noFill/>
        </p:spPr>
        <p:txBody>
          <a:bodyPr wrap="square">
            <a:spAutoFit/>
          </a:bodyPr>
          <a:lstStyle/>
          <a:p>
            <a:pPr>
              <a:lnSpc>
                <a:spcPts val="2000"/>
              </a:lnSpc>
            </a:pPr>
            <a:r>
              <a:rPr lang="en-US" altLang="ja-JP" sz="1200" dirty="0">
                <a:latin typeface="Meiryo UI" panose="020B0604030504040204" pitchFamily="50" charset="-128"/>
                <a:ea typeface="Meiryo UI" panose="020B0604030504040204" pitchFamily="50" charset="-128"/>
              </a:rPr>
              <a:t>(2025.4</a:t>
            </a:r>
            <a:r>
              <a:rPr lang="ja-JP" altLang="en-US" sz="1200" dirty="0">
                <a:latin typeface="Meiryo UI" panose="020B0604030504040204" pitchFamily="50" charset="-128"/>
                <a:ea typeface="Meiryo UI" panose="020B0604030504040204" pitchFamily="50" charset="-128"/>
              </a:rPr>
              <a:t>～ライドシェア参入タクシー会社及び見込み台数　</a:t>
            </a:r>
            <a:r>
              <a:rPr lang="en-US" altLang="ja-JP" sz="1200" b="1" u="sng" dirty="0">
                <a:latin typeface="Meiryo UI" panose="020B0604030504040204" pitchFamily="50" charset="-128"/>
                <a:ea typeface="Meiryo UI" panose="020B0604030504040204" pitchFamily="50" charset="-128"/>
              </a:rPr>
              <a:t>150</a:t>
            </a:r>
            <a:r>
              <a:rPr lang="ja-JP" altLang="en-US" sz="1200" b="1" u="sng" dirty="0">
                <a:latin typeface="Meiryo UI" panose="020B0604030504040204" pitchFamily="50" charset="-128"/>
                <a:ea typeface="Meiryo UI" panose="020B0604030504040204" pitchFamily="50" charset="-128"/>
              </a:rPr>
              <a:t>～</a:t>
            </a:r>
            <a:r>
              <a:rPr lang="en-US" altLang="ja-JP" sz="1200" b="1" u="sng" dirty="0">
                <a:latin typeface="Meiryo UI" panose="020B0604030504040204" pitchFamily="50" charset="-128"/>
                <a:ea typeface="Meiryo UI" panose="020B0604030504040204" pitchFamily="50" charset="-128"/>
              </a:rPr>
              <a:t>200</a:t>
            </a:r>
            <a:r>
              <a:rPr lang="ja-JP" altLang="en-US" sz="1200" b="1" u="sng" dirty="0">
                <a:latin typeface="Meiryo UI" panose="020B0604030504040204" pitchFamily="50" charset="-128"/>
                <a:ea typeface="Meiryo UI" panose="020B0604030504040204" pitchFamily="50" charset="-128"/>
              </a:rPr>
              <a:t>台</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日の稼働</a:t>
            </a:r>
            <a:r>
              <a:rPr lang="ja-JP" altLang="en-US" sz="1200"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ドライバー数</a:t>
            </a:r>
            <a:r>
              <a:rPr lang="en-US" altLang="ja-JP" sz="1200" b="1" u="sng" dirty="0">
                <a:latin typeface="Meiryo UI" panose="020B0604030504040204" pitchFamily="50" charset="-128"/>
                <a:ea typeface="Meiryo UI" panose="020B0604030504040204" pitchFamily="50" charset="-128"/>
              </a:rPr>
              <a:t>250</a:t>
            </a:r>
            <a:r>
              <a:rPr lang="ja-JP" altLang="en-US" sz="1200" b="1" u="sng" dirty="0">
                <a:latin typeface="Meiryo UI" panose="020B0604030504040204" pitchFamily="50" charset="-128"/>
                <a:ea typeface="Meiryo UI" panose="020B0604030504040204" pitchFamily="50" charset="-128"/>
              </a:rPr>
              <a:t>～</a:t>
            </a:r>
            <a:r>
              <a:rPr lang="en-US" altLang="ja-JP" sz="1200" b="1" u="sng" dirty="0">
                <a:latin typeface="Meiryo UI" panose="020B0604030504040204" pitchFamily="50" charset="-128"/>
                <a:ea typeface="Meiryo UI" panose="020B0604030504040204" pitchFamily="50" charset="-128"/>
              </a:rPr>
              <a:t>350</a:t>
            </a:r>
            <a:r>
              <a:rPr lang="ja-JP" altLang="en-US" sz="1200" b="1" u="sng" dirty="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月時点ヒアリング</a:t>
            </a:r>
            <a:r>
              <a:rPr lang="en-US" altLang="ja-JP" sz="11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9314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60F54BB-8587-4866-8F40-9AFA6C2638BC}"/>
              </a:ext>
            </a:extLst>
          </p:cNvPr>
          <p:cNvGrpSpPr/>
          <p:nvPr/>
        </p:nvGrpSpPr>
        <p:grpSpPr>
          <a:xfrm>
            <a:off x="2596070" y="1001865"/>
            <a:ext cx="2354032" cy="5433798"/>
            <a:chOff x="77889" y="1357901"/>
            <a:chExt cx="2354032" cy="5433798"/>
          </a:xfrm>
        </p:grpSpPr>
        <p:sp>
          <p:nvSpPr>
            <p:cNvPr id="39" name="四角形: 角を丸くする 38">
              <a:extLst>
                <a:ext uri="{FF2B5EF4-FFF2-40B4-BE49-F238E27FC236}">
                  <a16:creationId xmlns:a16="http://schemas.microsoft.com/office/drawing/2014/main" id="{6C052F43-56F2-487A-B5E4-48B680EAA12D}"/>
                </a:ext>
              </a:extLst>
            </p:cNvPr>
            <p:cNvSpPr/>
            <p:nvPr/>
          </p:nvSpPr>
          <p:spPr>
            <a:xfrm>
              <a:off x="77889" y="2211688"/>
              <a:ext cx="2340000" cy="4580011"/>
            </a:xfrm>
            <a:prstGeom prst="roundRect">
              <a:avLst>
                <a:gd name="adj" fmla="val 975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46FEB743-EF5D-44D7-8800-A17CA9C9F20C}"/>
                </a:ext>
              </a:extLst>
            </p:cNvPr>
            <p:cNvSpPr/>
            <p:nvPr/>
          </p:nvSpPr>
          <p:spPr>
            <a:xfrm>
              <a:off x="181132" y="1831018"/>
              <a:ext cx="2160000" cy="590931"/>
            </a:xfrm>
            <a:prstGeom prst="rect">
              <a:avLst/>
            </a:prstGeom>
            <a:solidFill>
              <a:schemeClr val="accent6"/>
            </a:solidFill>
          </p:spPr>
          <p:txBody>
            <a:bodyPr wrap="square" lIns="72000" tIns="64008" rIns="72000" bIns="64008"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タクシー事業者以外の</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新規参入を可能に</a:t>
              </a:r>
            </a:p>
          </p:txBody>
        </p:sp>
        <p:sp>
          <p:nvSpPr>
            <p:cNvPr id="47" name="テキスト ボックス 46">
              <a:extLst>
                <a:ext uri="{FF2B5EF4-FFF2-40B4-BE49-F238E27FC236}">
                  <a16:creationId xmlns:a16="http://schemas.microsoft.com/office/drawing/2014/main" id="{B4628846-371B-474F-8F0E-FE28C8817EB7}"/>
                </a:ext>
              </a:extLst>
            </p:cNvPr>
            <p:cNvSpPr txBox="1"/>
            <p:nvPr/>
          </p:nvSpPr>
          <p:spPr>
            <a:xfrm>
              <a:off x="91921" y="2555061"/>
              <a:ext cx="2340000" cy="2760388"/>
            </a:xfrm>
            <a:prstGeom prst="rect">
              <a:avLst/>
            </a:prstGeom>
            <a:noFill/>
          </p:spPr>
          <p:txBody>
            <a:bodyPr wrap="square" anchor="t" anchorCtr="0">
              <a:no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供給力を増加させるには、</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意欲のある事業者が参入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できる仕組み</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を構築することが必要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◆安全な運行管理ができる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事業者の参入を認める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・プラットフォーマー</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・アプリ配車会社</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・バス会社</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・運転代行業者　　等</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多様な主体が参入でき、</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供給力を確保</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BC20463A-762D-4216-9224-803B3078F568}"/>
                </a:ext>
              </a:extLst>
            </p:cNvPr>
            <p:cNvSpPr txBox="1"/>
            <p:nvPr/>
          </p:nvSpPr>
          <p:spPr>
            <a:xfrm>
              <a:off x="91922" y="1357901"/>
              <a:ext cx="2304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＜提案②＞</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a:extLst>
                <a:ext uri="{FF2B5EF4-FFF2-40B4-BE49-F238E27FC236}">
                  <a16:creationId xmlns:a16="http://schemas.microsoft.com/office/drawing/2014/main" id="{CD4E280F-A9FF-4019-8AEF-75973EEC56CD}"/>
                </a:ext>
              </a:extLst>
            </p:cNvPr>
            <p:cNvSpPr/>
            <p:nvPr/>
          </p:nvSpPr>
          <p:spPr>
            <a:xfrm rot="10800000">
              <a:off x="674316" y="5963995"/>
              <a:ext cx="1080000" cy="17890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4" name="グループ化 3">
            <a:extLst>
              <a:ext uri="{FF2B5EF4-FFF2-40B4-BE49-F238E27FC236}">
                <a16:creationId xmlns:a16="http://schemas.microsoft.com/office/drawing/2014/main" id="{760039B9-BC45-4771-B00C-FEF6A664F32C}"/>
              </a:ext>
            </a:extLst>
          </p:cNvPr>
          <p:cNvGrpSpPr/>
          <p:nvPr/>
        </p:nvGrpSpPr>
        <p:grpSpPr>
          <a:xfrm>
            <a:off x="5049331" y="988691"/>
            <a:ext cx="2350634" cy="5427406"/>
            <a:chOff x="2503617" y="1385313"/>
            <a:chExt cx="2350634" cy="5427406"/>
          </a:xfrm>
        </p:grpSpPr>
        <p:sp>
          <p:nvSpPr>
            <p:cNvPr id="64" name="四角形: 角を丸くする 63">
              <a:extLst>
                <a:ext uri="{FF2B5EF4-FFF2-40B4-BE49-F238E27FC236}">
                  <a16:creationId xmlns:a16="http://schemas.microsoft.com/office/drawing/2014/main" id="{DAC17AB6-0D9D-4314-A4B1-B303505AA50C}"/>
                </a:ext>
              </a:extLst>
            </p:cNvPr>
            <p:cNvSpPr/>
            <p:nvPr/>
          </p:nvSpPr>
          <p:spPr>
            <a:xfrm>
              <a:off x="2514251" y="2232711"/>
              <a:ext cx="2340000" cy="4580008"/>
            </a:xfrm>
            <a:prstGeom prst="roundRect">
              <a:avLst>
                <a:gd name="adj" fmla="val 975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7F37A1B1-7F43-475B-9869-E902D5DA6364}"/>
                </a:ext>
              </a:extLst>
            </p:cNvPr>
            <p:cNvSpPr/>
            <p:nvPr/>
          </p:nvSpPr>
          <p:spPr>
            <a:xfrm>
              <a:off x="2623715" y="1860154"/>
              <a:ext cx="2160000" cy="590931"/>
            </a:xfrm>
            <a:prstGeom prst="rect">
              <a:avLst/>
            </a:prstGeom>
            <a:solidFill>
              <a:schemeClr val="accent5">
                <a:lumMod val="75000"/>
              </a:schemeClr>
            </a:solidFill>
          </p:spPr>
          <p:txBody>
            <a:bodyPr wrap="square" lIns="72000" tIns="64008" rIns="7200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ドライバーは</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業務委託も可能に</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129D0A2B-9822-43EB-A00B-6A1FF65CD44E}"/>
                </a:ext>
              </a:extLst>
            </p:cNvPr>
            <p:cNvSpPr txBox="1"/>
            <p:nvPr/>
          </p:nvSpPr>
          <p:spPr>
            <a:xfrm>
              <a:off x="2504248" y="2561185"/>
              <a:ext cx="2340000" cy="4225196"/>
            </a:xfrm>
            <a:prstGeom prst="rect">
              <a:avLst/>
            </a:prstGeom>
            <a:noFill/>
          </p:spPr>
          <p:txBody>
            <a:bodyPr wrap="square" anchor="t" anchorCtr="0">
              <a:sp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ドライバーの増加をさせるに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雇用に限定せず、柔軟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な働き方</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を認めていくことが</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ワーキングプア対策の実施や、実施主体が運行サービス全</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般に責任を持つ契約をドライバーと締結することで、</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業務委託方式も可能とする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多様な担い手を確保でき、</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供給力を確保</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D34A63E9-164B-40DB-AB41-40390B79305B}"/>
                </a:ext>
              </a:extLst>
            </p:cNvPr>
            <p:cNvSpPr txBox="1"/>
            <p:nvPr/>
          </p:nvSpPr>
          <p:spPr>
            <a:xfrm>
              <a:off x="2503617" y="1385313"/>
              <a:ext cx="2340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＜提案③＞</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等辺三角形 20">
              <a:extLst>
                <a:ext uri="{FF2B5EF4-FFF2-40B4-BE49-F238E27FC236}">
                  <a16:creationId xmlns:a16="http://schemas.microsoft.com/office/drawing/2014/main" id="{17019F0C-096E-4FF5-B397-333A636BED6C}"/>
                </a:ext>
              </a:extLst>
            </p:cNvPr>
            <p:cNvSpPr/>
            <p:nvPr/>
          </p:nvSpPr>
          <p:spPr>
            <a:xfrm rot="10800000">
              <a:off x="3230683" y="5953485"/>
              <a:ext cx="1080000" cy="17890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3" name="グループ化 2">
            <a:extLst>
              <a:ext uri="{FF2B5EF4-FFF2-40B4-BE49-F238E27FC236}">
                <a16:creationId xmlns:a16="http://schemas.microsoft.com/office/drawing/2014/main" id="{FED5DA64-8E86-4E05-BF77-CB91C2E3FC3A}"/>
              </a:ext>
            </a:extLst>
          </p:cNvPr>
          <p:cNvGrpSpPr/>
          <p:nvPr/>
        </p:nvGrpSpPr>
        <p:grpSpPr>
          <a:xfrm>
            <a:off x="144674" y="1001865"/>
            <a:ext cx="2384916" cy="5414232"/>
            <a:chOff x="4976698" y="1377467"/>
            <a:chExt cx="2384916" cy="5414232"/>
          </a:xfrm>
        </p:grpSpPr>
        <p:sp>
          <p:nvSpPr>
            <p:cNvPr id="65" name="四角形: 角を丸くする 64">
              <a:extLst>
                <a:ext uri="{FF2B5EF4-FFF2-40B4-BE49-F238E27FC236}">
                  <a16:creationId xmlns:a16="http://schemas.microsoft.com/office/drawing/2014/main" id="{1941B383-5985-45E6-9460-62F628DCB384}"/>
                </a:ext>
              </a:extLst>
            </p:cNvPr>
            <p:cNvSpPr/>
            <p:nvPr/>
          </p:nvSpPr>
          <p:spPr>
            <a:xfrm>
              <a:off x="4976698" y="2243219"/>
              <a:ext cx="2340000" cy="4548480"/>
            </a:xfrm>
            <a:prstGeom prst="roundRect">
              <a:avLst>
                <a:gd name="adj" fmla="val 975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991FD71B-7EB6-4524-AE7D-9C8E7DA2D31C}"/>
                </a:ext>
              </a:extLst>
            </p:cNvPr>
            <p:cNvSpPr/>
            <p:nvPr/>
          </p:nvSpPr>
          <p:spPr>
            <a:xfrm>
              <a:off x="5076636" y="1870665"/>
              <a:ext cx="2160000" cy="590931"/>
            </a:xfrm>
            <a:prstGeom prst="rect">
              <a:avLst/>
            </a:prstGeom>
            <a:solidFill>
              <a:schemeClr val="accent2">
                <a:lumMod val="75000"/>
              </a:schemeClr>
            </a:solidFill>
          </p:spPr>
          <p:txBody>
            <a:bodyPr wrap="none" lIns="72000" tIns="64008" rIns="7200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運行区域・時間の弾力化</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a:t>
              </a:r>
              <a:r>
                <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時間運行）</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14E307BF-4F35-4EA8-98D3-8F7903C718E6}"/>
                </a:ext>
              </a:extLst>
            </p:cNvPr>
            <p:cNvSpPr txBox="1"/>
            <p:nvPr/>
          </p:nvSpPr>
          <p:spPr>
            <a:xfrm>
              <a:off x="4976698" y="2554890"/>
              <a:ext cx="2340000" cy="3563189"/>
            </a:xfrm>
            <a:prstGeom prst="rect">
              <a:avLst/>
            </a:prstGeom>
            <a:noFill/>
          </p:spPr>
          <p:txBody>
            <a:bodyPr wrap="square" anchor="t" anchorCtr="0">
              <a:no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万博期間中の移動ニーズに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対応するためには、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営業区</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域や時間を限定せず、需要</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に弾力的に対応できる仕組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が必要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交通需要に柔軟に対応で</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きるライドシェアの特性を最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大限発揮できるよう、</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全域・</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時間運行可能と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万博時における、大阪全体での「おもてなし」を実現</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4311E3B4-453F-4AB4-9D09-E56A4C1D4548}"/>
                </a:ext>
              </a:extLst>
            </p:cNvPr>
            <p:cNvSpPr txBox="1"/>
            <p:nvPr/>
          </p:nvSpPr>
          <p:spPr>
            <a:xfrm>
              <a:off x="5021614" y="1377467"/>
              <a:ext cx="2340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＜提案①＞</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a:extLst>
                <a:ext uri="{FF2B5EF4-FFF2-40B4-BE49-F238E27FC236}">
                  <a16:creationId xmlns:a16="http://schemas.microsoft.com/office/drawing/2014/main" id="{85E6C719-EF36-4582-908E-265F6C3C97D6}"/>
                </a:ext>
              </a:extLst>
            </p:cNvPr>
            <p:cNvSpPr/>
            <p:nvPr/>
          </p:nvSpPr>
          <p:spPr>
            <a:xfrm rot="10800000">
              <a:off x="5707207" y="5953486"/>
              <a:ext cx="1080000" cy="17890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1" name="四角形: 角を丸くする 30">
            <a:extLst>
              <a:ext uri="{FF2B5EF4-FFF2-40B4-BE49-F238E27FC236}">
                <a16:creationId xmlns:a16="http://schemas.microsoft.com/office/drawing/2014/main" id="{EB1EDFCF-D593-4F65-B162-11E28152B135}"/>
              </a:ext>
            </a:extLst>
          </p:cNvPr>
          <p:cNvSpPr/>
          <p:nvPr/>
        </p:nvSpPr>
        <p:spPr>
          <a:xfrm>
            <a:off x="7443268" y="1826801"/>
            <a:ext cx="2340000" cy="4580008"/>
          </a:xfrm>
          <a:prstGeom prst="roundRect">
            <a:avLst>
              <a:gd name="adj" fmla="val 975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4D82A4B2-96A3-4C4B-B021-1A918A7FF0F7}"/>
              </a:ext>
            </a:extLst>
          </p:cNvPr>
          <p:cNvSpPr/>
          <p:nvPr/>
        </p:nvSpPr>
        <p:spPr>
          <a:xfrm>
            <a:off x="7599197" y="1483363"/>
            <a:ext cx="1979242" cy="590931"/>
          </a:xfrm>
          <a:prstGeom prst="rect">
            <a:avLst/>
          </a:prstGeom>
          <a:solidFill>
            <a:schemeClr val="accent4"/>
          </a:solidFill>
        </p:spPr>
        <p:txBody>
          <a:bodyPr wrap="none" lIns="72000" tIns="64008" rIns="72000" bIns="64008"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ダイナミックプライシング</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の導入へ</a:t>
            </a:r>
            <a:endParaRPr kumimoji="0" lang="en-US" altLang="ja-JP" sz="15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689925EC-A707-477D-A17D-33AD8CFDF713}"/>
              </a:ext>
            </a:extLst>
          </p:cNvPr>
          <p:cNvSpPr txBox="1"/>
          <p:nvPr/>
        </p:nvSpPr>
        <p:spPr>
          <a:xfrm>
            <a:off x="7443268" y="2134222"/>
            <a:ext cx="2340000" cy="3563189"/>
          </a:xfrm>
          <a:prstGeom prst="rect">
            <a:avLst/>
          </a:prstGeom>
          <a:noFill/>
        </p:spPr>
        <p:txBody>
          <a:bodyPr wrap="square" anchor="t" anchorCtr="0">
            <a:noAutofit/>
          </a:bodyPr>
          <a:lstStyle/>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雨天</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時やイベント開催時な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ど変動需要に柔軟に対応す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るためには、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需給に応じた運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賃</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としていくことが必要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◆市場原理を原則としたダイ</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ナミックプライシングを可能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とする</a:t>
            </a:r>
            <a:endParaRPr kumimoji="0"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l"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endPar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053DEF8B-5096-4197-A052-6B1474BCA6CE}"/>
              </a:ext>
            </a:extLst>
          </p:cNvPr>
          <p:cNvSpPr txBox="1"/>
          <p:nvPr/>
        </p:nvSpPr>
        <p:spPr>
          <a:xfrm>
            <a:off x="7343696" y="1024397"/>
            <a:ext cx="2372714" cy="40010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＜提案④＞</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a:extLst>
              <a:ext uri="{FF2B5EF4-FFF2-40B4-BE49-F238E27FC236}">
                <a16:creationId xmlns:a16="http://schemas.microsoft.com/office/drawing/2014/main" id="{A712F8A1-F5D9-414A-9DBA-790CA8CCABED}"/>
              </a:ext>
            </a:extLst>
          </p:cNvPr>
          <p:cNvSpPr/>
          <p:nvPr/>
        </p:nvSpPr>
        <p:spPr>
          <a:xfrm rot="10800000">
            <a:off x="8116396" y="5530213"/>
            <a:ext cx="1080000" cy="178904"/>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D36F9B04-0B10-474C-B607-55802B09B242}"/>
              </a:ext>
            </a:extLst>
          </p:cNvPr>
          <p:cNvSpPr txBox="1"/>
          <p:nvPr/>
        </p:nvSpPr>
        <p:spPr>
          <a:xfrm>
            <a:off x="6457265" y="5739598"/>
            <a:ext cx="4398262" cy="624210"/>
          </a:xfrm>
          <a:prstGeom prst="rect">
            <a:avLst/>
          </a:prstGeom>
          <a:noFill/>
        </p:spPr>
        <p:txBody>
          <a:bodyPr wrap="square">
            <a:spAutoFit/>
          </a:bodyPr>
          <a:lstStyle/>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多様なニーズに対応できる</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4938" marR="0" lvl="0" indent="-134938" algn="ctr" defTabSz="457200" rtl="0" eaLnBrk="1" fontAlgn="auto" latinLnBrk="0" hangingPunct="1">
              <a:lnSpc>
                <a:spcPts val="2200"/>
              </a:lnSpc>
              <a:spcBef>
                <a:spcPts val="0"/>
              </a:spcBef>
              <a:spcAft>
                <a:spcPts val="0"/>
              </a:spcAft>
              <a:buClrTx/>
              <a:buSzTx/>
              <a:buFontTx/>
              <a:buNone/>
              <a:tabLst/>
              <a:defRPr/>
            </a:pPr>
            <a:r>
              <a:rPr kumimoji="0" lang="ja-JP" altLang="en-US"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移動サービスを実現</a:t>
            </a:r>
            <a:endParaRPr kumimoji="0" lang="en-US" altLang="ja-JP" sz="1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1EE5A2D8-BF24-46FD-BA62-3AB0249A5FEA}"/>
              </a:ext>
            </a:extLst>
          </p:cNvPr>
          <p:cNvSpPr txBox="1"/>
          <p:nvPr/>
        </p:nvSpPr>
        <p:spPr>
          <a:xfrm>
            <a:off x="229033" y="272118"/>
            <a:ext cx="9432000" cy="461665"/>
          </a:xfrm>
          <a:prstGeom prst="rect">
            <a:avLst/>
          </a:prstGeom>
          <a:solidFill>
            <a:schemeClr val="accent1">
              <a:lumMod val="40000"/>
              <a:lumOff val="60000"/>
            </a:schemeClr>
          </a:solidFill>
        </p:spPr>
        <p:txBody>
          <a:bodyPr wrap="square" rtlCol="0">
            <a:spAutoFit/>
          </a:bodyPr>
          <a:lstStyle/>
          <a:p>
            <a:pPr>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◆「大阪がめざすべきライドシェア（案）」からの４つの提案</a:t>
            </a:r>
            <a:endParaRPr kumimoji="1" lang="ja-JP" altLang="en-US" sz="2400" dirty="0"/>
          </a:p>
        </p:txBody>
      </p:sp>
      <p:sp>
        <p:nvSpPr>
          <p:cNvPr id="28" name="スライド番号プレースホルダー 2">
            <a:extLst>
              <a:ext uri="{FF2B5EF4-FFF2-40B4-BE49-F238E27FC236}">
                <a16:creationId xmlns:a16="http://schemas.microsoft.com/office/drawing/2014/main" id="{AC6C187A-41FA-4E4B-B6F7-CB68283E4D4B}"/>
              </a:ext>
            </a:extLst>
          </p:cNvPr>
          <p:cNvSpPr>
            <a:spLocks noGrp="1"/>
          </p:cNvSpPr>
          <p:nvPr>
            <p:ph type="sldNum" sz="quarter" idx="12"/>
          </p:nvPr>
        </p:nvSpPr>
        <p:spPr>
          <a:xfrm>
            <a:off x="7599197" y="6470488"/>
            <a:ext cx="2228850" cy="365125"/>
          </a:xfrm>
        </p:spPr>
        <p:txBody>
          <a:bodyPr/>
          <a:lstStyle/>
          <a:p>
            <a:fld id="{2E355E97-4052-4661-8050-73970B9BE1C2}" type="slidenum">
              <a:rPr kumimoji="1" lang="ja-JP" altLang="en-US" smtClean="0"/>
              <a:t>5</a:t>
            </a:fld>
            <a:endParaRPr kumimoji="1" lang="ja-JP" altLang="en-US" dirty="0"/>
          </a:p>
        </p:txBody>
      </p:sp>
    </p:spTree>
    <p:extLst>
      <p:ext uri="{BB962C8B-B14F-4D97-AF65-F5344CB8AC3E}">
        <p14:creationId xmlns:p14="http://schemas.microsoft.com/office/powerpoint/2010/main" val="300120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254089"/>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dirty="0">
                <a:solidFill>
                  <a:prstClr val="black"/>
                </a:solidFill>
                <a:latin typeface="Meiryo UI" panose="020B0604030504040204" pitchFamily="50" charset="-128"/>
                <a:ea typeface="Meiryo UI" panose="020B0604030504040204" pitchFamily="50" charset="-128"/>
              </a:rPr>
              <a:t>パブリックコメントに対する大阪府・大阪市からの提案</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08F1F093-BCE8-4D44-A74E-442FDCC82833}"/>
              </a:ext>
            </a:extLst>
          </p:cNvPr>
          <p:cNvSpPr txBox="1"/>
          <p:nvPr/>
        </p:nvSpPr>
        <p:spPr>
          <a:xfrm>
            <a:off x="159392" y="785664"/>
            <a:ext cx="9509608" cy="5734583"/>
          </a:xfrm>
          <a:prstGeom prst="rect">
            <a:avLst/>
          </a:prstGeom>
          <a:noFill/>
          <a:ln w="19050">
            <a:solidFill>
              <a:schemeClr val="accent1"/>
            </a:solidFill>
          </a:ln>
        </p:spPr>
        <p:txBody>
          <a:bodyPr wrap="square">
            <a:spAutoFit/>
          </a:bodyPr>
          <a:lstStyle/>
          <a:p>
            <a:pPr>
              <a:lnSpc>
                <a:spcPct val="150000"/>
              </a:lnSpc>
            </a:pPr>
            <a:r>
              <a:rPr lang="ja-JP" altLang="en-US" sz="2400" b="1" u="sng" dirty="0">
                <a:highlight>
                  <a:srgbClr val="FFFF00"/>
                </a:highlight>
                <a:latin typeface="Meiryo UI" panose="020B0604030504040204" pitchFamily="50" charset="-128"/>
                <a:ea typeface="Meiryo UI" panose="020B0604030504040204" pitchFamily="50" charset="-128"/>
              </a:rPr>
              <a:t>◇利用者の利便性向上に向けて</a:t>
            </a:r>
            <a:r>
              <a:rPr lang="ja-JP" altLang="en-US" sz="1600" b="1" u="sng" dirty="0">
                <a:highlight>
                  <a:srgbClr val="FFFF00"/>
                </a:highlight>
                <a:latin typeface="Meiryo UI" panose="020B0604030504040204" pitchFamily="50" charset="-128"/>
                <a:ea typeface="Meiryo UI" panose="020B0604030504040204" pitchFamily="50" charset="-128"/>
              </a:rPr>
              <a:t>　</a:t>
            </a:r>
            <a:endParaRPr lang="en-US" altLang="ja-JP" sz="1600" b="1" u="sng" dirty="0">
              <a:highlight>
                <a:srgbClr val="FFFF00"/>
              </a:highlight>
              <a:latin typeface="Meiryo UI" panose="020B0604030504040204" pitchFamily="50" charset="-128"/>
              <a:ea typeface="Meiryo UI" panose="020B0604030504040204" pitchFamily="50" charset="-128"/>
            </a:endParaRPr>
          </a:p>
          <a:p>
            <a:pPr>
              <a:tabLst>
                <a:tab pos="268288" algn="l"/>
              </a:tabLst>
            </a:pP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運行区域⇒</a:t>
            </a:r>
            <a:r>
              <a:rPr lang="ja-JP" altLang="en-US" sz="2000" b="1" u="sng" dirty="0">
                <a:latin typeface="Meiryo UI" panose="020B0604030504040204" pitchFamily="50" charset="-128"/>
                <a:ea typeface="Meiryo UI" panose="020B0604030504040204" pitchFamily="50" charset="-128"/>
              </a:rPr>
              <a:t>大阪府域全域の導入</a:t>
            </a:r>
            <a:endParaRPr lang="en-US" altLang="ja-JP" sz="2000" b="1" u="sng"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大阪は府内広域にわたり観光集客施設等</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が立地。</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　大阪への観光客は、万博記念公園や</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箕面大滝など</a:t>
            </a:r>
            <a:r>
              <a:rPr lang="ja-JP" altLang="en-US" sz="1600" b="1" u="sng" dirty="0">
                <a:latin typeface="Meiryo UI" panose="020B0604030504040204" pitchFamily="50" charset="-128"/>
                <a:ea typeface="Meiryo UI" panose="020B0604030504040204" pitchFamily="50" charset="-128"/>
              </a:rPr>
              <a:t>府域全域を広く移動。</a:t>
            </a:r>
            <a:endParaRPr lang="en-US" altLang="ja-JP" sz="1600" b="1" u="sng" dirty="0">
              <a:latin typeface="Meiryo UI" panose="020B0604030504040204" pitchFamily="50" charset="-128"/>
              <a:ea typeface="Meiryo UI" panose="020B0604030504040204" pitchFamily="50" charset="-128"/>
            </a:endParaRPr>
          </a:p>
          <a:p>
            <a:pPr>
              <a:lnSpc>
                <a:spcPct val="150000"/>
              </a:lnSpc>
              <a:tabLst>
                <a:tab pos="268288" algn="l"/>
              </a:tabLst>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大阪観光局「</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年関空外国人動向調査」</a:t>
            </a:r>
            <a:r>
              <a:rPr lang="en-US" altLang="ja-JP"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　大阪の成長戦略として、南河内フルーツロード</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など大阪南部を対象にガストロノミーツーリズム</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dirty="0">
                <a:latin typeface="Meiryo UI" panose="020B0604030504040204" pitchFamily="50" charset="-128"/>
                <a:ea typeface="Meiryo UI" panose="020B0604030504040204" pitchFamily="50" charset="-128"/>
              </a:rPr>
              <a:t>　　　 に取り組むなど、</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r>
              <a:rPr lang="ja-JP" altLang="en-US" sz="1600" b="1"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府内各地域への誘客事業を展開</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endParaRPr lang="en-US" altLang="ja-JP" sz="1600" dirty="0">
              <a:latin typeface="Meiryo UI" panose="020B0604030504040204" pitchFamily="50" charset="-128"/>
              <a:ea typeface="Meiryo UI" panose="020B0604030504040204" pitchFamily="50" charset="-128"/>
            </a:endParaRPr>
          </a:p>
          <a:p>
            <a:pPr>
              <a:lnSpc>
                <a:spcPct val="150000"/>
              </a:lnSpc>
              <a:tabLst>
                <a:tab pos="268288" algn="l"/>
              </a:tabLst>
            </a:pPr>
            <a:endParaRPr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440150" y="6196244"/>
            <a:ext cx="2228850" cy="365125"/>
          </a:xfrm>
        </p:spPr>
        <p:txBody>
          <a:bodyPr/>
          <a:lstStyle/>
          <a:p>
            <a:fld id="{2E355E97-4052-4661-8050-73970B9BE1C2}" type="slidenum">
              <a:rPr kumimoji="1" lang="ja-JP" altLang="en-US" smtClean="0"/>
              <a:t>6</a:t>
            </a:fld>
            <a:endParaRPr kumimoji="1" lang="ja-JP" altLang="en-US" dirty="0"/>
          </a:p>
        </p:txBody>
      </p:sp>
      <p:sp>
        <p:nvSpPr>
          <p:cNvPr id="4" name="楕円 3">
            <a:extLst>
              <a:ext uri="{FF2B5EF4-FFF2-40B4-BE49-F238E27FC236}">
                <a16:creationId xmlns:a16="http://schemas.microsoft.com/office/drawing/2014/main" id="{70FE7B29-BC31-43E1-B5DC-018316D6F590}"/>
              </a:ext>
            </a:extLst>
          </p:cNvPr>
          <p:cNvSpPr/>
          <p:nvPr/>
        </p:nvSpPr>
        <p:spPr>
          <a:xfrm>
            <a:off x="7830070" y="758961"/>
            <a:ext cx="1711355" cy="528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イメージ</a:t>
            </a:r>
          </a:p>
        </p:txBody>
      </p:sp>
      <p:pic>
        <p:nvPicPr>
          <p:cNvPr id="45" name="図 44">
            <a:extLst>
              <a:ext uri="{FF2B5EF4-FFF2-40B4-BE49-F238E27FC236}">
                <a16:creationId xmlns:a16="http://schemas.microsoft.com/office/drawing/2014/main" id="{BA8FC404-264F-428F-9943-A1C368D93D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0228" y="1357189"/>
            <a:ext cx="5071769" cy="4582563"/>
          </a:xfrm>
          <a:prstGeom prst="rect">
            <a:avLst/>
          </a:prstGeom>
          <a:ln w="28575">
            <a:solidFill>
              <a:schemeClr val="accent1"/>
            </a:solidFill>
          </a:ln>
        </p:spPr>
      </p:pic>
      <p:sp>
        <p:nvSpPr>
          <p:cNvPr id="46" name="角丸四角形 20">
            <a:extLst>
              <a:ext uri="{FF2B5EF4-FFF2-40B4-BE49-F238E27FC236}">
                <a16:creationId xmlns:a16="http://schemas.microsoft.com/office/drawing/2014/main" id="{621726F9-754A-4CDB-9A3A-955B5333080F}"/>
              </a:ext>
            </a:extLst>
          </p:cNvPr>
          <p:cNvSpPr/>
          <p:nvPr/>
        </p:nvSpPr>
        <p:spPr>
          <a:xfrm>
            <a:off x="4466365" y="1198196"/>
            <a:ext cx="1951882" cy="317986"/>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府域の観光・集客施設等</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79903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254089"/>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dirty="0">
                <a:solidFill>
                  <a:prstClr val="black"/>
                </a:solidFill>
                <a:latin typeface="Meiryo UI" panose="020B0604030504040204" pitchFamily="50" charset="-128"/>
                <a:ea typeface="Meiryo UI" panose="020B0604030504040204" pitchFamily="50" charset="-128"/>
              </a:rPr>
              <a:t>パブリックコメントに対する大阪府・大阪市からの提案</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274794" y="6238786"/>
            <a:ext cx="2228850" cy="365125"/>
          </a:xfrm>
        </p:spPr>
        <p:txBody>
          <a:bodyPr/>
          <a:lstStyle/>
          <a:p>
            <a:fld id="{2E355E97-4052-4661-8050-73970B9BE1C2}" type="slidenum">
              <a:rPr kumimoji="1" lang="ja-JP" altLang="en-US" smtClean="0"/>
              <a:t>7</a:t>
            </a:fld>
            <a:endParaRPr kumimoji="1" lang="ja-JP" altLang="en-US" dirty="0"/>
          </a:p>
        </p:txBody>
      </p:sp>
      <p:sp>
        <p:nvSpPr>
          <p:cNvPr id="2" name="正方形/長方形 1">
            <a:extLst>
              <a:ext uri="{FF2B5EF4-FFF2-40B4-BE49-F238E27FC236}">
                <a16:creationId xmlns:a16="http://schemas.microsoft.com/office/drawing/2014/main" id="{0F23349C-A2DB-4661-A8D7-04B75EA0553A}"/>
              </a:ext>
            </a:extLst>
          </p:cNvPr>
          <p:cNvSpPr/>
          <p:nvPr/>
        </p:nvSpPr>
        <p:spPr>
          <a:xfrm>
            <a:off x="336318" y="5272171"/>
            <a:ext cx="9233362" cy="1332182"/>
          </a:xfrm>
          <a:prstGeom prst="rect">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a:solidFill>
                  <a:schemeClr val="tx1"/>
                </a:solidFill>
                <a:latin typeface="Meiryo UI" panose="020B0604030504040204" pitchFamily="50" charset="-128"/>
                <a:ea typeface="Meiryo UI" panose="020B0604030504040204" pitchFamily="50" charset="-128"/>
              </a:rPr>
              <a:t>　○大阪のタクシー事業者の意見　　</a:t>
            </a: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大阪府「</a:t>
            </a:r>
            <a:r>
              <a:rPr lang="en-US" altLang="ja-JP" sz="1500" dirty="0">
                <a:solidFill>
                  <a:schemeClr val="tx1"/>
                </a:solidFill>
                <a:latin typeface="Meiryo UI" panose="020B0604030504040204" pitchFamily="50" charset="-128"/>
                <a:ea typeface="Meiryo UI" panose="020B0604030504040204" pitchFamily="50" charset="-128"/>
              </a:rPr>
              <a:t>2024</a:t>
            </a:r>
            <a:r>
              <a:rPr lang="ja-JP" altLang="en-US" sz="1500" dirty="0">
                <a:solidFill>
                  <a:schemeClr val="tx1"/>
                </a:solidFill>
                <a:latin typeface="Meiryo UI" panose="020B0604030504040204" pitchFamily="50" charset="-128"/>
                <a:ea typeface="Meiryo UI" panose="020B0604030504040204" pitchFamily="50" charset="-128"/>
              </a:rPr>
              <a:t>年 タクシー事業者向けアンケート・ヒアリング」</a:t>
            </a:r>
            <a:r>
              <a:rPr lang="en-US" altLang="ja-JP" sz="1500" dirty="0">
                <a:solidFill>
                  <a:schemeClr val="tx1"/>
                </a:solidFill>
                <a:latin typeface="Meiryo UI" panose="020B0604030504040204" pitchFamily="50" charset="-128"/>
                <a:ea typeface="Meiryo UI" panose="020B0604030504040204" pitchFamily="50" charset="-128"/>
              </a:rPr>
              <a:t>】</a:t>
            </a:r>
          </a:p>
          <a:p>
            <a:r>
              <a:rPr lang="ja-JP" altLang="en-US" sz="1500" dirty="0">
                <a:solidFill>
                  <a:schemeClr val="tx1"/>
                </a:solidFill>
                <a:latin typeface="Meiryo UI" panose="020B0604030504040204" pitchFamily="50" charset="-128"/>
                <a:ea typeface="Meiryo UI" panose="020B0604030504040204" pitchFamily="50" charset="-128"/>
              </a:rPr>
              <a:t>　　✓「交通圏ごとの規制は不要」</a:t>
            </a:r>
            <a:endParaRPr lang="en-US" altLang="ja-JP"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✓「鉄道事故等、突発的な交通需要に対応するため、運行地域や時間はタクシー会社が判断できる仕組みが必要」</a:t>
            </a:r>
            <a:endParaRPr lang="en-US" altLang="ja-JP"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✓「タクシーやライドシェアの運行区域や時間は会社が判断すべき」</a:t>
            </a:r>
            <a:endParaRPr lang="en-US" altLang="ja-JP" sz="1500" dirty="0">
              <a:solidFill>
                <a:schemeClr val="tx1"/>
              </a:solidFill>
              <a:latin typeface="Meiryo UI" panose="020B0604030504040204" pitchFamily="50" charset="-128"/>
              <a:ea typeface="Meiryo UI" panose="020B0604030504040204" pitchFamily="50" charset="-128"/>
            </a:endParaRPr>
          </a:p>
          <a:p>
            <a:r>
              <a:rPr lang="ja-JP" altLang="en-US" sz="1500" dirty="0">
                <a:solidFill>
                  <a:schemeClr val="tx1"/>
                </a:solidFill>
                <a:latin typeface="Meiryo UI" panose="020B0604030504040204" pitchFamily="50" charset="-128"/>
                <a:ea typeface="Meiryo UI" panose="020B0604030504040204" pitchFamily="50" charset="-128"/>
              </a:rPr>
              <a:t>　　✓「運行区域や時間が制限されれば、採算性が悪くなり、事業として成立しない」</a:t>
            </a:r>
            <a:endParaRPr lang="en-US" altLang="ja-JP" sz="1500" b="1" u="sng"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407C011-8366-4D7B-BE55-4315314BADF8}"/>
              </a:ext>
            </a:extLst>
          </p:cNvPr>
          <p:cNvSpPr txBox="1"/>
          <p:nvPr/>
        </p:nvSpPr>
        <p:spPr>
          <a:xfrm>
            <a:off x="251463" y="722625"/>
            <a:ext cx="9432000" cy="1631216"/>
          </a:xfrm>
          <a:prstGeom prst="rect">
            <a:avLst/>
          </a:prstGeom>
          <a:noFill/>
        </p:spPr>
        <p:txBody>
          <a:bodyPr wrap="square" rtlCol="0">
            <a:spAutoFit/>
          </a:bodyPr>
          <a:lstStyle/>
          <a:p>
            <a:pPr>
              <a:lnSpc>
                <a:spcPct val="200000"/>
              </a:lnSpc>
            </a:pPr>
            <a:r>
              <a:rPr lang="ja-JP" altLang="en-US" sz="2000" dirty="0">
                <a:latin typeface="Meiryo UI" panose="020B0604030504040204" pitchFamily="50" charset="-128"/>
                <a:ea typeface="Meiryo UI" panose="020B0604030504040204" pitchFamily="50" charset="-128"/>
              </a:rPr>
              <a:t>◆運行時間 ⇒ </a:t>
            </a:r>
            <a:r>
              <a:rPr lang="en-US" altLang="ja-JP" sz="2000" b="1" u="sng" dirty="0">
                <a:latin typeface="Meiryo UI" panose="020B0604030504040204" pitchFamily="50" charset="-128"/>
                <a:ea typeface="Meiryo UI" panose="020B0604030504040204" pitchFamily="50" charset="-128"/>
              </a:rPr>
              <a:t>24</a:t>
            </a:r>
            <a:r>
              <a:rPr lang="ja-JP" altLang="en-US" sz="2000" b="1" u="sng" dirty="0">
                <a:latin typeface="Meiryo UI" panose="020B0604030504040204" pitchFamily="50" charset="-128"/>
                <a:ea typeface="Meiryo UI" panose="020B0604030504040204" pitchFamily="50" charset="-128"/>
              </a:rPr>
              <a:t>時間運行の導入</a:t>
            </a:r>
            <a:endParaRPr lang="en-US" altLang="ja-JP"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関西国際空港</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年度で</a:t>
            </a:r>
            <a:r>
              <a:rPr lang="ja-JP" altLang="en-US" sz="1600" b="1" u="sng" dirty="0">
                <a:latin typeface="Meiryo UI" panose="020B0604030504040204" pitchFamily="50" charset="-128"/>
                <a:ea typeface="Meiryo UI" panose="020B0604030504040204" pitchFamily="50" charset="-128"/>
              </a:rPr>
              <a:t>一部の時間帯では、既に発着回数上限（</a:t>
            </a:r>
            <a:r>
              <a:rPr lang="en-US" altLang="ja-JP" sz="1600" b="1" u="sng" dirty="0">
                <a:latin typeface="Meiryo UI" panose="020B0604030504040204" pitchFamily="50" charset="-128"/>
                <a:ea typeface="Meiryo UI" panose="020B0604030504040204" pitchFamily="50" charset="-128"/>
              </a:rPr>
              <a:t>45</a:t>
            </a:r>
            <a:r>
              <a:rPr lang="ja-JP" altLang="en-US" sz="1600" b="1" u="sng">
                <a:latin typeface="Meiryo UI" panose="020B0604030504040204" pitchFamily="50" charset="-128"/>
                <a:ea typeface="Meiryo UI" panose="020B0604030504040204" pitchFamily="50" charset="-128"/>
              </a:rPr>
              <a:t>回）に到達</a:t>
            </a:r>
            <a:r>
              <a:rPr lang="ja-JP" altLang="en-US" sz="1600" b="1" u="sng" dirty="0">
                <a:latin typeface="Meiryo UI" panose="020B0604030504040204" pitchFamily="50" charset="-128"/>
                <a:ea typeface="Meiryo UI" panose="020B0604030504040204" pitchFamily="50" charset="-128"/>
              </a:rPr>
              <a:t>。</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万博開催時</a:t>
            </a:r>
            <a:r>
              <a:rPr lang="ja-JP" altLang="en-US" sz="1600" dirty="0">
                <a:latin typeface="Meiryo UI" panose="020B0604030504040204" pitchFamily="50" charset="-128"/>
                <a:ea typeface="Meiryo UI" panose="020B0604030504040204" pitchFamily="50" charset="-128"/>
              </a:rPr>
              <a:t>の需要予測では、</a:t>
            </a:r>
            <a:r>
              <a:rPr lang="ja-JP" altLang="en-US" sz="1600" b="1" u="sng" dirty="0">
                <a:latin typeface="Meiryo UI" panose="020B0604030504040204" pitchFamily="50" charset="-128"/>
                <a:ea typeface="Meiryo UI" panose="020B0604030504040204" pitchFamily="50" charset="-128"/>
              </a:rPr>
              <a:t>日中の多くの時間帯で発着回数上限を超過</a:t>
            </a:r>
            <a:r>
              <a:rPr lang="ja-JP" altLang="en-US" sz="1600" dirty="0">
                <a:latin typeface="Meiryo UI" panose="020B0604030504040204" pitchFamily="50" charset="-128"/>
                <a:ea typeface="Meiryo UI" panose="020B0604030504040204" pitchFamily="50" charset="-128"/>
              </a:rPr>
              <a:t>する状況。</a:t>
            </a:r>
            <a:endParaRPr lang="en-US" altLang="ja-JP" sz="16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関西国際空港の将来航空需要に関する調査委員会中間報告（</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a:t>
            </a:r>
          </a:p>
          <a:p>
            <a:endParaRPr lang="en-US" altLang="ja-JP" sz="1600" dirty="0">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1F0C6EA3-16B6-4CBA-A3AB-E7C4CD2F1387}"/>
              </a:ext>
            </a:extLst>
          </p:cNvPr>
          <p:cNvGrpSpPr/>
          <p:nvPr/>
        </p:nvGrpSpPr>
        <p:grpSpPr>
          <a:xfrm>
            <a:off x="6631706" y="2411238"/>
            <a:ext cx="2755392" cy="2113189"/>
            <a:chOff x="359224" y="3359563"/>
            <a:chExt cx="2262915" cy="1713102"/>
          </a:xfrm>
        </p:grpSpPr>
        <p:pic>
          <p:nvPicPr>
            <p:cNvPr id="6" name="図 5">
              <a:extLst>
                <a:ext uri="{FF2B5EF4-FFF2-40B4-BE49-F238E27FC236}">
                  <a16:creationId xmlns:a16="http://schemas.microsoft.com/office/drawing/2014/main" id="{F6B9DBC7-556D-430A-80EC-7FD21527A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24" y="3359563"/>
              <a:ext cx="2262915" cy="1713102"/>
            </a:xfrm>
            <a:prstGeom prst="rect">
              <a:avLst/>
            </a:prstGeom>
          </p:spPr>
        </p:pic>
        <p:cxnSp>
          <p:nvCxnSpPr>
            <p:cNvPr id="19" name="直線矢印コネクタ 18">
              <a:extLst>
                <a:ext uri="{FF2B5EF4-FFF2-40B4-BE49-F238E27FC236}">
                  <a16:creationId xmlns:a16="http://schemas.microsoft.com/office/drawing/2014/main" id="{ED4F2A2F-7E93-4DCF-9D33-04AFB40F4EEC}"/>
                </a:ext>
              </a:extLst>
            </p:cNvPr>
            <p:cNvCxnSpPr>
              <a:cxnSpLocks/>
            </p:cNvCxnSpPr>
            <p:nvPr/>
          </p:nvCxnSpPr>
          <p:spPr>
            <a:xfrm flipV="1">
              <a:off x="1802613" y="3721965"/>
              <a:ext cx="605098" cy="195320"/>
            </a:xfrm>
            <a:prstGeom prst="straightConnector1">
              <a:avLst/>
            </a:prstGeom>
            <a:ln w="12700">
              <a:solidFill>
                <a:schemeClr val="accent1">
                  <a:lumMod val="50000"/>
                </a:schemeClr>
              </a:solidFill>
              <a:prstDash val="lgDash"/>
              <a:tailEnd type="none"/>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A9624043-6768-4611-A647-1193C578753B}"/>
              </a:ext>
            </a:extLst>
          </p:cNvPr>
          <p:cNvSpPr txBox="1"/>
          <p:nvPr/>
        </p:nvSpPr>
        <p:spPr>
          <a:xfrm>
            <a:off x="7041803" y="2173535"/>
            <a:ext cx="2345295"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2025</a:t>
            </a:r>
            <a:r>
              <a:rPr lang="ja-JP" altLang="en-US" sz="900" dirty="0">
                <a:latin typeface="Meiryo UI" panose="020B0604030504040204" pitchFamily="50" charset="-128"/>
                <a:ea typeface="Meiryo UI" panose="020B0604030504040204" pitchFamily="50" charset="-128"/>
              </a:rPr>
              <a:t>年度航空需要予測（年間発着回数）</a:t>
            </a:r>
          </a:p>
        </p:txBody>
      </p:sp>
      <p:sp>
        <p:nvSpPr>
          <p:cNvPr id="4" name="正方形/長方形 3">
            <a:extLst>
              <a:ext uri="{FF2B5EF4-FFF2-40B4-BE49-F238E27FC236}">
                <a16:creationId xmlns:a16="http://schemas.microsoft.com/office/drawing/2014/main" id="{D97ADE0C-65A0-4A69-8126-5E8136E91727}"/>
              </a:ext>
            </a:extLst>
          </p:cNvPr>
          <p:cNvSpPr/>
          <p:nvPr/>
        </p:nvSpPr>
        <p:spPr>
          <a:xfrm>
            <a:off x="236999" y="830510"/>
            <a:ext cx="9432000" cy="5890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212BC91-35D1-4967-B9F1-AC7A8AD56988}"/>
              </a:ext>
            </a:extLst>
          </p:cNvPr>
          <p:cNvSpPr txBox="1"/>
          <p:nvPr/>
        </p:nvSpPr>
        <p:spPr>
          <a:xfrm>
            <a:off x="251463" y="4216156"/>
            <a:ext cx="6547242" cy="830997"/>
          </a:xfrm>
          <a:prstGeom prst="rect">
            <a:avLst/>
          </a:prstGeom>
          <a:noFill/>
        </p:spPr>
        <p:txBody>
          <a:bodyPr wrap="square" rtlCol="0">
            <a:spAutoFit/>
          </a:bodyPr>
          <a:lstStyle/>
          <a:p>
            <a:pPr>
              <a:tabLst>
                <a:tab pos="268288" algn="l"/>
              </a:tabLst>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府内におけるタクシー利用</a:t>
            </a:r>
            <a:r>
              <a:rPr lang="ja-JP" altLang="en-US" sz="1600" dirty="0">
                <a:latin typeface="Meiryo UI" panose="020B0604030504040204" pitchFamily="50" charset="-128"/>
                <a:ea typeface="Meiryo UI" panose="020B0604030504040204" pitchFamily="50" charset="-128"/>
              </a:rPr>
              <a:t>の目的は観光利用、ビジネス利用・飲食店へ</a:t>
            </a:r>
            <a:endParaRPr lang="en-US" altLang="ja-JP" sz="1600" dirty="0">
              <a:latin typeface="Meiryo UI" panose="020B0604030504040204" pitchFamily="50" charset="-128"/>
              <a:ea typeface="Meiryo UI" panose="020B0604030504040204" pitchFamily="50" charset="-128"/>
            </a:endParaRPr>
          </a:p>
          <a:p>
            <a:pPr>
              <a:tabLst>
                <a:tab pos="268288" algn="l"/>
              </a:tabLst>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の移動利用など、シーンは空港・駅から目的地、荷物が多い時、雨天時  </a:t>
            </a:r>
            <a:endParaRPr lang="en-US" altLang="ja-JP" sz="1600" dirty="0">
              <a:latin typeface="Meiryo UI" panose="020B0604030504040204" pitchFamily="50" charset="-128"/>
              <a:ea typeface="Meiryo UI" panose="020B0604030504040204" pitchFamily="50" charset="-128"/>
            </a:endParaRPr>
          </a:p>
          <a:p>
            <a:pPr>
              <a:tabLst>
                <a:tab pos="268288" algn="l"/>
              </a:tabLst>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など、</a:t>
            </a:r>
            <a:r>
              <a:rPr lang="ja-JP" altLang="en-US" sz="1600" b="1" u="sng" dirty="0">
                <a:latin typeface="Meiryo UI" panose="020B0604030504040204" pitchFamily="50" charset="-128"/>
                <a:ea typeface="Meiryo UI" panose="020B0604030504040204" pitchFamily="50" charset="-128"/>
              </a:rPr>
              <a:t>時間に関係なく利用</a:t>
            </a:r>
            <a:r>
              <a:rPr lang="ja-JP" altLang="en-US" sz="1600" dirty="0">
                <a:latin typeface="Meiryo UI" panose="020B0604030504040204" pitchFamily="50" charset="-128"/>
                <a:ea typeface="Meiryo UI" panose="020B0604030504040204" pitchFamily="50" charset="-128"/>
              </a:rPr>
              <a:t>されている。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年タクシー利用状況調査」</a:t>
            </a:r>
            <a:r>
              <a:rPr lang="en-US" altLang="ja-JP" sz="1200" dirty="0">
                <a:latin typeface="Meiryo UI" panose="020B0604030504040204" pitchFamily="50" charset="-128"/>
                <a:ea typeface="Meiryo UI" panose="020B0604030504040204" pitchFamily="50" charset="-128"/>
              </a:rPr>
              <a:t>】</a:t>
            </a:r>
          </a:p>
        </p:txBody>
      </p:sp>
      <p:sp>
        <p:nvSpPr>
          <p:cNvPr id="5" name="テキスト ボックス 4">
            <a:extLst>
              <a:ext uri="{FF2B5EF4-FFF2-40B4-BE49-F238E27FC236}">
                <a16:creationId xmlns:a16="http://schemas.microsoft.com/office/drawing/2014/main" id="{5DE104E6-9BA7-4C28-9CF1-E0BD5BDA22FC}"/>
              </a:ext>
            </a:extLst>
          </p:cNvPr>
          <p:cNvSpPr txBox="1"/>
          <p:nvPr/>
        </p:nvSpPr>
        <p:spPr>
          <a:xfrm>
            <a:off x="659240" y="2232662"/>
            <a:ext cx="5972466" cy="1323439"/>
          </a:xfrm>
          <a:prstGeom prst="rect">
            <a:avLst/>
          </a:prstGeom>
          <a:noFill/>
        </p:spPr>
        <p:txBody>
          <a:bodyPr wrap="square" rtlCol="0">
            <a:spAutoFit/>
          </a:bodyPr>
          <a:lstStyle/>
          <a:p>
            <a:r>
              <a:rPr lang="ja-JP" altLang="en-US" sz="1600" kern="100" dirty="0">
                <a:latin typeface="Meiryo UI" panose="020B0604030504040204" pitchFamily="50" charset="-128"/>
                <a:ea typeface="Meiryo UI" panose="020B0604030504040204" pitchFamily="50" charset="-128"/>
                <a:cs typeface="Courier New" panose="02070309020205020404" pitchFamily="49" charset="0"/>
              </a:rPr>
              <a:t>・</a:t>
            </a:r>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関西国際空港では、現在、年間発着回数上限を</a:t>
            </a:r>
            <a:r>
              <a:rPr lang="en-US" altLang="ja-JP" sz="1600" kern="100" dirty="0">
                <a:effectLst/>
                <a:latin typeface="Meiryo UI" panose="020B0604030504040204" pitchFamily="50" charset="-128"/>
                <a:ea typeface="Meiryo UI" panose="020B0604030504040204" pitchFamily="50" charset="-128"/>
                <a:cs typeface="Courier New" panose="02070309020205020404" pitchFamily="49" charset="0"/>
              </a:rPr>
              <a:t>23</a:t>
            </a:r>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万回から</a:t>
            </a:r>
            <a:r>
              <a:rPr lang="en-US" altLang="ja-JP" sz="1600" kern="100" dirty="0">
                <a:effectLst/>
                <a:latin typeface="Meiryo UI" panose="020B0604030504040204" pitchFamily="50" charset="-128"/>
                <a:ea typeface="Meiryo UI" panose="020B0604030504040204" pitchFamily="50" charset="-128"/>
                <a:cs typeface="Courier New" panose="02070309020205020404" pitchFamily="49" charset="0"/>
              </a:rPr>
              <a:t>30</a:t>
            </a:r>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万 </a:t>
            </a:r>
          </a:p>
          <a:p>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 回に引き上げるべく、国土交通省と協議中であるが、日中だけでなく</a:t>
            </a:r>
          </a:p>
          <a:p>
            <a:r>
              <a:rPr lang="ja-JP" altLang="en-US" sz="160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深夜・早朝発着便も増える可能性。</a:t>
            </a:r>
          </a:p>
          <a:p>
            <a:r>
              <a:rPr lang="ja-JP" altLang="en-US" sz="1600" kern="100" dirty="0">
                <a:latin typeface="Meiryo UI" panose="020B0604030504040204" pitchFamily="50" charset="-128"/>
                <a:ea typeface="Meiryo UI" panose="020B0604030504040204" pitchFamily="50" charset="-128"/>
                <a:cs typeface="Courier New" panose="02070309020205020404" pitchFamily="49" charset="0"/>
              </a:rPr>
              <a:t>・</a:t>
            </a:r>
            <a:r>
              <a:rPr lang="en-US" altLang="ja-JP" sz="1600" kern="100" dirty="0">
                <a:effectLst/>
                <a:latin typeface="Meiryo UI" panose="020B0604030504040204" pitchFamily="50" charset="-128"/>
                <a:ea typeface="Meiryo UI" panose="020B0604030504040204" pitchFamily="50" charset="-128"/>
                <a:cs typeface="Courier New" panose="02070309020205020404" pitchFamily="49" charset="0"/>
              </a:rPr>
              <a:t>24</a:t>
            </a:r>
            <a:r>
              <a:rPr lang="ja-JP" altLang="ja-JP" sz="1600" kern="100" dirty="0">
                <a:effectLst/>
                <a:latin typeface="Meiryo UI" panose="020B0604030504040204" pitchFamily="50" charset="-128"/>
                <a:ea typeface="Meiryo UI" panose="020B0604030504040204" pitchFamily="50" charset="-128"/>
                <a:cs typeface="Courier New" panose="02070309020205020404" pitchFamily="49" charset="0"/>
              </a:rPr>
              <a:t>時間空港</a:t>
            </a:r>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としての</a:t>
            </a:r>
            <a:r>
              <a:rPr lang="ja-JP" altLang="ja-JP" sz="1600" kern="100" dirty="0">
                <a:effectLst/>
                <a:latin typeface="Meiryo UI" panose="020B0604030504040204" pitchFamily="50" charset="-128"/>
                <a:ea typeface="Meiryo UI" panose="020B0604030504040204" pitchFamily="50" charset="-128"/>
                <a:cs typeface="Courier New" panose="02070309020205020404" pitchFamily="49" charset="0"/>
              </a:rPr>
              <a:t>機能を十分に発揮するためにも、来阪者を迎え</a:t>
            </a:r>
            <a:endParaRPr lang="en-US" altLang="ja-JP" sz="1600"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en-US" altLang="ja-JP" sz="160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ja-JP" sz="1600" kern="100" dirty="0">
                <a:effectLst/>
                <a:latin typeface="Meiryo UI" panose="020B0604030504040204" pitchFamily="50" charset="-128"/>
                <a:ea typeface="Meiryo UI" panose="020B0604030504040204" pitchFamily="50" charset="-128"/>
                <a:cs typeface="Courier New" panose="02070309020205020404" pitchFamily="49" charset="0"/>
              </a:rPr>
              <a:t>入れる交通手段の確保が重要。</a:t>
            </a:r>
          </a:p>
        </p:txBody>
      </p:sp>
      <p:sp>
        <p:nvSpPr>
          <p:cNvPr id="14" name="テキスト ボックス 13">
            <a:extLst>
              <a:ext uri="{FF2B5EF4-FFF2-40B4-BE49-F238E27FC236}">
                <a16:creationId xmlns:a16="http://schemas.microsoft.com/office/drawing/2014/main" id="{61F74582-2B31-4671-87F5-8754ED41A7F0}"/>
              </a:ext>
            </a:extLst>
          </p:cNvPr>
          <p:cNvSpPr txBox="1"/>
          <p:nvPr/>
        </p:nvSpPr>
        <p:spPr>
          <a:xfrm>
            <a:off x="251463" y="3820224"/>
            <a:ext cx="6670509" cy="338554"/>
          </a:xfrm>
          <a:prstGeom prst="rect">
            <a:avLst/>
          </a:prstGeom>
          <a:noFill/>
        </p:spPr>
        <p:txBody>
          <a:bodyPr wrap="square">
            <a:spAutoFit/>
          </a:bodyPr>
          <a:lstStyle/>
          <a:p>
            <a:r>
              <a:rPr lang="ja-JP" altLang="ja-JP" sz="1600" kern="100" dirty="0">
                <a:effectLst/>
                <a:latin typeface="Meiryo UI" panose="020B0604030504040204" pitchFamily="50" charset="-128"/>
                <a:ea typeface="Meiryo UI" panose="020B0604030504040204" pitchFamily="50" charset="-128"/>
                <a:cs typeface="Courier New" panose="02070309020205020404" pitchFamily="49" charset="0"/>
              </a:rPr>
              <a:t>○</a:t>
            </a:r>
            <a:r>
              <a:rPr lang="ja-JP" altLang="en-US" sz="1600" kern="100" dirty="0">
                <a:effectLst/>
                <a:latin typeface="Meiryo UI" panose="020B0604030504040204" pitchFamily="50" charset="-128"/>
                <a:ea typeface="Meiryo UI" panose="020B0604030504040204" pitchFamily="50" charset="-128"/>
                <a:cs typeface="Courier New" panose="02070309020205020404" pitchFamily="49" charset="0"/>
              </a:rPr>
              <a:t>　繁華街を楽しみたいインバウンド・観光客の需要に応える。</a:t>
            </a:r>
            <a:endParaRPr lang="ja-JP" altLang="ja-JP" sz="16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187507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8F1F093-BCE8-4D44-A74E-442FDCC82833}"/>
              </a:ext>
            </a:extLst>
          </p:cNvPr>
          <p:cNvSpPr txBox="1"/>
          <p:nvPr/>
        </p:nvSpPr>
        <p:spPr>
          <a:xfrm>
            <a:off x="237000" y="711766"/>
            <a:ext cx="9432000" cy="5858014"/>
          </a:xfrm>
          <a:prstGeom prst="rect">
            <a:avLst/>
          </a:prstGeom>
          <a:noFill/>
          <a:ln w="19050">
            <a:solidFill>
              <a:schemeClr val="accent1"/>
            </a:solidFill>
          </a:ln>
        </p:spPr>
        <p:txBody>
          <a:bodyPr wrap="square">
            <a:spAutoFit/>
          </a:bodyPr>
          <a:lstStyle/>
          <a:p>
            <a:pPr>
              <a:lnSpc>
                <a:spcPct val="150000"/>
              </a:lnSpc>
            </a:pPr>
            <a:r>
              <a:rPr lang="ja-JP" altLang="en-US" sz="2400" b="1" u="sng" dirty="0">
                <a:highlight>
                  <a:srgbClr val="FFFF00"/>
                </a:highlight>
                <a:latin typeface="Meiryo UI" panose="020B0604030504040204" pitchFamily="50" charset="-128"/>
                <a:ea typeface="Meiryo UI" panose="020B0604030504040204" pitchFamily="50" charset="-128"/>
              </a:rPr>
              <a:t>◇ドライバー確保に向けて　</a:t>
            </a:r>
            <a:endParaRPr lang="en-US" altLang="ja-JP" sz="2400" b="1" u="sng" dirty="0">
              <a:highlight>
                <a:srgbClr val="FFFF00"/>
              </a:highlight>
              <a:latin typeface="Meiryo UI" panose="020B0604030504040204" pitchFamily="50" charset="-128"/>
              <a:ea typeface="Meiryo UI" panose="020B0604030504040204" pitchFamily="50" charset="-128"/>
            </a:endParaRPr>
          </a:p>
          <a:p>
            <a:pPr>
              <a:lnSpc>
                <a:spcPts val="2700"/>
              </a:lnSpc>
            </a:pPr>
            <a:r>
              <a:rPr lang="ja-JP" altLang="en-US" sz="8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◆契約関係 ⇒</a:t>
            </a:r>
            <a:r>
              <a:rPr lang="ja-JP" altLang="en-US" sz="2000" b="1" dirty="0">
                <a:latin typeface="Meiryo UI" panose="020B0604030504040204" pitchFamily="50" charset="-128"/>
                <a:ea typeface="Meiryo UI" panose="020B0604030504040204" pitchFamily="50" charset="-128"/>
              </a:rPr>
              <a:t> </a:t>
            </a:r>
            <a:r>
              <a:rPr lang="ja-JP" altLang="en-US" sz="2000" b="1" u="sng" dirty="0">
                <a:latin typeface="Meiryo UI" panose="020B0604030504040204" pitchFamily="50" charset="-128"/>
                <a:ea typeface="Meiryo UI" panose="020B0604030504040204" pitchFamily="50" charset="-128"/>
              </a:rPr>
              <a:t>業務委託の導入</a:t>
            </a:r>
            <a:endParaRPr lang="en-US" altLang="ja-JP" sz="2000" b="1" u="sng"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○イベント開催時や天候急変時など、急激な需要変動への柔軟な対応が必要。</a:t>
            </a:r>
            <a:endParaRPr lang="en-US" altLang="ja-JP" sz="1600" dirty="0">
              <a:latin typeface="Meiryo UI" panose="020B0604030504040204" pitchFamily="50" charset="-128"/>
              <a:ea typeface="Meiryo UI" panose="020B0604030504040204" pitchFamily="50" charset="-128"/>
            </a:endParaRPr>
          </a:p>
          <a:p>
            <a:pPr>
              <a:lnSpc>
                <a:spcPts val="2300"/>
              </a:lnSpc>
            </a:pPr>
            <a:endParaRPr lang="en-US" altLang="ja-JP" sz="1600" dirty="0">
              <a:latin typeface="Meiryo UI" panose="020B0604030504040204" pitchFamily="50" charset="-128"/>
              <a:ea typeface="Meiryo UI" panose="020B0604030504040204" pitchFamily="50" charset="-128"/>
            </a:endParaRPr>
          </a:p>
          <a:p>
            <a:pPr>
              <a:lnSpc>
                <a:spcPts val="23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「毎日決められた時間ではなく、好きな時間に働きたい」人は、働く人の</a:t>
            </a:r>
            <a:r>
              <a:rPr lang="en-US" altLang="ja-JP" sz="1600" b="1" u="sng" dirty="0">
                <a:latin typeface="Meiryo UI" panose="020B0604030504040204" pitchFamily="50" charset="-128"/>
                <a:ea typeface="Meiryo UI" panose="020B0604030504040204" pitchFamily="50" charset="-128"/>
              </a:rPr>
              <a:t>41.4%</a:t>
            </a:r>
            <a:r>
              <a:rPr lang="ja-JP" altLang="en-US" sz="1600" dirty="0">
                <a:latin typeface="Meiryo UI" panose="020B0604030504040204" pitchFamily="50" charset="-128"/>
                <a:ea typeface="Meiryo UI" panose="020B0604030504040204" pitchFamily="50" charset="-128"/>
              </a:rPr>
              <a:t>であり、個人の価値観に応じた</a:t>
            </a:r>
          </a:p>
          <a:p>
            <a:pPr>
              <a:lnSpc>
                <a:spcPts val="2300"/>
              </a:lnSpc>
            </a:pPr>
            <a:r>
              <a:rPr lang="ja-JP" altLang="en-US" sz="1600" dirty="0">
                <a:latin typeface="Meiryo UI" panose="020B0604030504040204" pitchFamily="50" charset="-128"/>
                <a:ea typeface="Meiryo UI" panose="020B0604030504040204" pitchFamily="50" charset="-128"/>
              </a:rPr>
              <a:t>　　自由な働き方への対応が必要。</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出典：株式会社 パーソル総合研究所「働く</a:t>
            </a:r>
            <a:r>
              <a:rPr lang="en-US" altLang="ja-JP" sz="1200" dirty="0">
                <a:latin typeface="Meiryo UI" panose="020B0604030504040204" pitchFamily="50" charset="-128"/>
                <a:ea typeface="Meiryo UI" panose="020B0604030504040204" pitchFamily="50" charset="-128"/>
              </a:rPr>
              <a:t>10,000</a:t>
            </a:r>
            <a:r>
              <a:rPr lang="ja-JP" altLang="ja-JP" sz="1200" dirty="0">
                <a:latin typeface="Meiryo UI" panose="020B0604030504040204" pitchFamily="50" charset="-128"/>
                <a:ea typeface="Meiryo UI" panose="020B0604030504040204" pitchFamily="50" charset="-128"/>
              </a:rPr>
              <a:t>人の就業・成長定点調査」</a:t>
            </a:r>
            <a:r>
              <a:rPr lang="en-US" altLang="ja-JP" sz="1200" dirty="0">
                <a:latin typeface="Meiryo UI" panose="020B0604030504040204" pitchFamily="50" charset="-128"/>
                <a:ea typeface="Meiryo UI" panose="020B0604030504040204" pitchFamily="50" charset="-128"/>
              </a:rPr>
              <a:t>】</a:t>
            </a:r>
          </a:p>
          <a:p>
            <a:pPr>
              <a:lnSpc>
                <a:spcPts val="2300"/>
              </a:lnSpc>
            </a:pPr>
            <a:endParaRPr lang="en-US" altLang="ja-JP" sz="1200" dirty="0">
              <a:latin typeface="Meiryo UI" panose="020B0604030504040204" pitchFamily="50" charset="-128"/>
              <a:ea typeface="Meiryo UI" panose="020B0604030504040204" pitchFamily="50" charset="-128"/>
            </a:endParaRPr>
          </a:p>
          <a:p>
            <a:pPr>
              <a:lnSpc>
                <a:spcPts val="2300"/>
              </a:lnSpc>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雇用による副業を認めている企業は</a:t>
            </a:r>
            <a:r>
              <a:rPr lang="en-US" altLang="ja-JP" sz="1600" b="1" u="sng" dirty="0">
                <a:latin typeface="Meiryo UI" panose="020B0604030504040204" pitchFamily="50" charset="-128"/>
                <a:ea typeface="Meiryo UI" panose="020B0604030504040204" pitchFamily="50" charset="-128"/>
              </a:rPr>
              <a:t>3</a:t>
            </a:r>
            <a:r>
              <a:rPr lang="ja-JP" altLang="en-US" sz="1600" b="1" u="sng" dirty="0">
                <a:latin typeface="Meiryo UI" panose="020B0604030504040204" pitchFamily="50" charset="-128"/>
                <a:ea typeface="Meiryo UI" panose="020B0604030504040204" pitchFamily="50" charset="-128"/>
              </a:rPr>
              <a:t>割程度</a:t>
            </a:r>
            <a:endParaRPr lang="en-US" altLang="ja-JP" sz="1600" b="1" u="sng" dirty="0">
              <a:latin typeface="Meiryo UI" panose="020B0604030504040204" pitchFamily="50" charset="-128"/>
              <a:ea typeface="Meiryo UI" panose="020B0604030504040204" pitchFamily="50" charset="-128"/>
            </a:endParaRPr>
          </a:p>
          <a:p>
            <a:pPr>
              <a:lnSpc>
                <a:spcPts val="2300"/>
              </a:lnSpc>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であり、必要なドライバー確保のためには、柔軟な</a:t>
            </a:r>
            <a:endParaRPr lang="en-US" altLang="ja-JP" sz="1600" dirty="0">
              <a:latin typeface="Meiryo UI" panose="020B0604030504040204" pitchFamily="50" charset="-128"/>
              <a:ea typeface="Meiryo UI" panose="020B0604030504040204" pitchFamily="50" charset="-128"/>
            </a:endParaRPr>
          </a:p>
          <a:p>
            <a:pPr>
              <a:lnSpc>
                <a:spcPts val="2300"/>
              </a:lnSpc>
            </a:pPr>
            <a:r>
              <a:rPr lang="ja-JP" altLang="en-US" sz="1600" dirty="0">
                <a:latin typeface="Meiryo UI" panose="020B0604030504040204" pitchFamily="50" charset="-128"/>
                <a:ea typeface="Meiryo UI" panose="020B0604030504040204" pitchFamily="50" charset="-128"/>
              </a:rPr>
              <a:t>　　契約形態が必要。</a:t>
            </a:r>
            <a:endParaRPr lang="en-US" altLang="ja-JP" sz="1600" dirty="0">
              <a:latin typeface="Meiryo UI" panose="020B0604030504040204" pitchFamily="50" charset="-128"/>
              <a:ea typeface="Meiryo UI" panose="020B0604030504040204" pitchFamily="50" charset="-128"/>
            </a:endParaRPr>
          </a:p>
          <a:p>
            <a:pPr>
              <a:lnSpc>
                <a:spcPts val="2300"/>
              </a:lnSpc>
            </a:pPr>
            <a:endParaRPr lang="en-US" altLang="ja-JP" sz="1600" dirty="0">
              <a:latin typeface="Meiryo UI" panose="020B0604030504040204" pitchFamily="50" charset="-128"/>
              <a:ea typeface="Meiryo UI" panose="020B0604030504040204" pitchFamily="50" charset="-128"/>
            </a:endParaRPr>
          </a:p>
          <a:p>
            <a:pPr>
              <a:lnSpc>
                <a:spcPts val="2300"/>
              </a:lnSpc>
            </a:pPr>
            <a:endParaRPr lang="en-US" altLang="ja-JP" sz="1200" dirty="0">
              <a:latin typeface="Meiryo UI" panose="020B0604030504040204" pitchFamily="50" charset="-128"/>
              <a:ea typeface="Meiryo UI" panose="020B0604030504040204" pitchFamily="50" charset="-128"/>
            </a:endParaRPr>
          </a:p>
          <a:p>
            <a:pPr>
              <a:lnSpc>
                <a:spcPts val="2300"/>
              </a:lnSpc>
            </a:pPr>
            <a:endParaRPr lang="en-US" altLang="ja-JP" sz="1200" dirty="0">
              <a:latin typeface="Meiryo UI" panose="020B0604030504040204" pitchFamily="50" charset="-128"/>
              <a:ea typeface="Meiryo UI" panose="020B0604030504040204" pitchFamily="50" charset="-128"/>
            </a:endParaRPr>
          </a:p>
          <a:p>
            <a:pPr>
              <a:lnSpc>
                <a:spcPts val="2300"/>
              </a:lnSpc>
            </a:pPr>
            <a:endParaRPr lang="en-US" altLang="ja-JP" sz="1200" dirty="0">
              <a:latin typeface="Meiryo UI" panose="020B0604030504040204" pitchFamily="50" charset="-128"/>
              <a:ea typeface="Meiryo UI" panose="020B0604030504040204" pitchFamily="50" charset="-128"/>
            </a:endParaRPr>
          </a:p>
          <a:p>
            <a:pPr>
              <a:lnSpc>
                <a:spcPts val="2300"/>
              </a:lnSpc>
            </a:pPr>
            <a:endParaRPr lang="en-US" altLang="ja-JP" sz="1200" dirty="0">
              <a:latin typeface="Meiryo UI" panose="020B0604030504040204" pitchFamily="50" charset="-128"/>
              <a:ea typeface="Meiryo UI" panose="020B0604030504040204" pitchFamily="50" charset="-128"/>
            </a:endParaRPr>
          </a:p>
          <a:p>
            <a:pPr>
              <a:lnSpc>
                <a:spcPts val="2300"/>
              </a:lnSpc>
            </a:pPr>
            <a:endParaRPr lang="en-US" altLang="ja-JP" sz="1200" dirty="0">
              <a:latin typeface="Meiryo UI" panose="020B0604030504040204" pitchFamily="50" charset="-128"/>
              <a:ea typeface="Meiryo UI" panose="020B0604030504040204" pitchFamily="50" charset="-128"/>
            </a:endParaRPr>
          </a:p>
          <a:p>
            <a:pPr>
              <a:lnSpc>
                <a:spcPct val="200000"/>
              </a:lnSpc>
            </a:pPr>
            <a:endParaRPr lang="en-US" altLang="ja-JP" sz="12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905B2341-578D-449D-89AA-49D2AFB22283}"/>
              </a:ext>
            </a:extLst>
          </p:cNvPr>
          <p:cNvGrpSpPr>
            <a:grpSpLocks noChangeAspect="1"/>
          </p:cNvGrpSpPr>
          <p:nvPr/>
        </p:nvGrpSpPr>
        <p:grpSpPr>
          <a:xfrm>
            <a:off x="4718953" y="3345816"/>
            <a:ext cx="4975138" cy="3213215"/>
            <a:chOff x="5326345" y="859774"/>
            <a:chExt cx="4490129" cy="3001388"/>
          </a:xfrm>
        </p:grpSpPr>
        <p:pic>
          <p:nvPicPr>
            <p:cNvPr id="22" name="図 21">
              <a:extLst>
                <a:ext uri="{FF2B5EF4-FFF2-40B4-BE49-F238E27FC236}">
                  <a16:creationId xmlns:a16="http://schemas.microsoft.com/office/drawing/2014/main" id="{45CF1A16-20A5-4518-A4FE-A45E21A89E35}"/>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345" y="859774"/>
              <a:ext cx="4312080" cy="2569225"/>
            </a:xfrm>
            <a:prstGeom prst="rect">
              <a:avLst/>
            </a:prstGeom>
          </p:spPr>
        </p:pic>
        <p:sp>
          <p:nvSpPr>
            <p:cNvPr id="23" name="テキスト ボックス 22">
              <a:extLst>
                <a:ext uri="{FF2B5EF4-FFF2-40B4-BE49-F238E27FC236}">
                  <a16:creationId xmlns:a16="http://schemas.microsoft.com/office/drawing/2014/main" id="{5B384E9E-A0E3-461D-8DE1-743B3DC5E444}"/>
                </a:ext>
              </a:extLst>
            </p:cNvPr>
            <p:cNvSpPr txBox="1"/>
            <p:nvPr/>
          </p:nvSpPr>
          <p:spPr>
            <a:xfrm>
              <a:off x="5345141" y="3492175"/>
              <a:ext cx="4471333" cy="368987"/>
            </a:xfrm>
            <a:prstGeom prst="rect">
              <a:avLst/>
            </a:prstGeom>
            <a:noFill/>
          </p:spPr>
          <p:txBody>
            <a:bodyPr wrap="square" rtlCol="0">
              <a:spAutoFit/>
            </a:bodyPr>
            <a:lstStyle/>
            <a:p>
              <a:r>
                <a:rPr kumimoji="1" lang="en-US" altLang="ja-JP" sz="900" dirty="0"/>
                <a:t>※</a:t>
              </a:r>
              <a:r>
                <a:rPr kumimoji="1" lang="ja-JP" altLang="en-US" sz="900" dirty="0"/>
                <a:t>出典：</a:t>
              </a:r>
              <a:r>
                <a:rPr kumimoji="1" lang="ja-JP" altLang="en-US" sz="900" dirty="0">
                  <a:sym typeface="Wingdings" panose="05000000000000000000" pitchFamily="2" charset="2"/>
                </a:rPr>
                <a:t>（</a:t>
              </a:r>
              <a:r>
                <a:rPr kumimoji="1" lang="ja-JP" altLang="en-US" sz="900" dirty="0"/>
                <a:t>公財）産業雇用安定センター</a:t>
              </a:r>
              <a:endParaRPr kumimoji="1" lang="en-US" altLang="ja-JP" sz="900" dirty="0"/>
            </a:p>
            <a:p>
              <a:r>
                <a:rPr kumimoji="1" lang="ja-JP" altLang="en-US" sz="900" dirty="0"/>
                <a:t>　従業員の「副業・兼業」に関するアンケート調査結果の概要を抜粋、加工</a:t>
              </a:r>
            </a:p>
          </p:txBody>
        </p:sp>
        <p:sp>
          <p:nvSpPr>
            <p:cNvPr id="24" name="部分円 23">
              <a:extLst>
                <a:ext uri="{FF2B5EF4-FFF2-40B4-BE49-F238E27FC236}">
                  <a16:creationId xmlns:a16="http://schemas.microsoft.com/office/drawing/2014/main" id="{F62CD9E9-DE44-4EEB-B3ED-9ED11A6D70B8}"/>
                </a:ext>
              </a:extLst>
            </p:cNvPr>
            <p:cNvSpPr/>
            <p:nvPr/>
          </p:nvSpPr>
          <p:spPr>
            <a:xfrm>
              <a:off x="6333688" y="1003921"/>
              <a:ext cx="1789232" cy="1932226"/>
            </a:xfrm>
            <a:prstGeom prst="pie">
              <a:avLst>
                <a:gd name="adj1" fmla="val 16232034"/>
                <a:gd name="adj2" fmla="val 162652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1" name="テキスト ボックス 10">
            <a:extLst>
              <a:ext uri="{FF2B5EF4-FFF2-40B4-BE49-F238E27FC236}">
                <a16:creationId xmlns:a16="http://schemas.microsoft.com/office/drawing/2014/main" id="{4C1FBA86-73A4-4DAA-9453-08632C2F0ABB}"/>
              </a:ext>
            </a:extLst>
          </p:cNvPr>
          <p:cNvSpPr txBox="1"/>
          <p:nvPr/>
        </p:nvSpPr>
        <p:spPr>
          <a:xfrm>
            <a:off x="237000" y="196939"/>
            <a:ext cx="9432000" cy="461665"/>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dirty="0">
                <a:solidFill>
                  <a:prstClr val="black"/>
                </a:solidFill>
                <a:latin typeface="Meiryo UI" panose="020B0604030504040204" pitchFamily="50" charset="-128"/>
                <a:ea typeface="Meiryo UI" panose="020B0604030504040204" pitchFamily="50" charset="-128"/>
              </a:rPr>
              <a:t>パブリックコメントに対する大阪府・大阪市からの提案</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516BCE97-7FA4-4CE3-A909-084CCDFFA309}"/>
              </a:ext>
            </a:extLst>
          </p:cNvPr>
          <p:cNvSpPr>
            <a:spLocks noGrp="1"/>
          </p:cNvSpPr>
          <p:nvPr>
            <p:ph type="sldNum" sz="quarter" idx="12"/>
          </p:nvPr>
        </p:nvSpPr>
        <p:spPr>
          <a:xfrm>
            <a:off x="7415563" y="6230517"/>
            <a:ext cx="2228850" cy="365125"/>
          </a:xfrm>
        </p:spPr>
        <p:txBody>
          <a:bodyPr/>
          <a:lstStyle/>
          <a:p>
            <a:fld id="{2E355E97-4052-4661-8050-73970B9BE1C2}" type="slidenum">
              <a:rPr kumimoji="1" lang="ja-JP" altLang="en-US" smtClean="0"/>
              <a:t>8</a:t>
            </a:fld>
            <a:endParaRPr kumimoji="1" lang="ja-JP" altLang="en-US" dirty="0"/>
          </a:p>
        </p:txBody>
      </p:sp>
      <p:sp>
        <p:nvSpPr>
          <p:cNvPr id="17" name="正方形/長方形 16">
            <a:extLst>
              <a:ext uri="{FF2B5EF4-FFF2-40B4-BE49-F238E27FC236}">
                <a16:creationId xmlns:a16="http://schemas.microsoft.com/office/drawing/2014/main" id="{342FE8E0-8AF1-4C99-A440-382FE8498259}"/>
              </a:ext>
            </a:extLst>
          </p:cNvPr>
          <p:cNvSpPr/>
          <p:nvPr/>
        </p:nvSpPr>
        <p:spPr>
          <a:xfrm>
            <a:off x="4718951" y="3345817"/>
            <a:ext cx="4878097" cy="319509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20">
            <a:extLst>
              <a:ext uri="{FF2B5EF4-FFF2-40B4-BE49-F238E27FC236}">
                <a16:creationId xmlns:a16="http://schemas.microsoft.com/office/drawing/2014/main" id="{48DD3816-5F2E-4ED7-A041-DB01476AF79E}"/>
              </a:ext>
            </a:extLst>
          </p:cNvPr>
          <p:cNvSpPr/>
          <p:nvPr/>
        </p:nvSpPr>
        <p:spPr>
          <a:xfrm>
            <a:off x="4678311" y="3202221"/>
            <a:ext cx="2589311" cy="306467"/>
          </a:xfrm>
          <a:prstGeom prst="roundRect">
            <a:avLst/>
          </a:prstGeom>
          <a:solidFill>
            <a:srgbClr val="0070C0">
              <a:alpha val="90000"/>
            </a:srgb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従業員の社外での副業・兼業の可否</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B78EDC1C-DB1C-42D7-ADB0-B98B7F18C761}"/>
              </a:ext>
            </a:extLst>
          </p:cNvPr>
          <p:cNvSpPr txBox="1"/>
          <p:nvPr/>
        </p:nvSpPr>
        <p:spPr>
          <a:xfrm>
            <a:off x="4829294" y="3608890"/>
            <a:ext cx="1088898" cy="230832"/>
          </a:xfrm>
          <a:prstGeom prst="rect">
            <a:avLst/>
          </a:prstGeom>
          <a:solidFill>
            <a:schemeClr val="bg1"/>
          </a:solidFill>
          <a:ln>
            <a:solidFill>
              <a:schemeClr val="tx1"/>
            </a:solidFill>
            <a:prstDash val="dash"/>
          </a:ln>
        </p:spPr>
        <p:txBody>
          <a:bodyPr wrap="square" rtlCol="0">
            <a:spAutoFit/>
          </a:bodyPr>
          <a:lstStyle/>
          <a:p>
            <a:pPr algn="ctr"/>
            <a:r>
              <a:rPr kumimoji="1" lang="ja-JP" altLang="en-US" sz="900" dirty="0"/>
              <a:t>検討していない</a:t>
            </a:r>
          </a:p>
        </p:txBody>
      </p:sp>
      <p:sp>
        <p:nvSpPr>
          <p:cNvPr id="26" name="テキスト ボックス 25">
            <a:extLst>
              <a:ext uri="{FF2B5EF4-FFF2-40B4-BE49-F238E27FC236}">
                <a16:creationId xmlns:a16="http://schemas.microsoft.com/office/drawing/2014/main" id="{D69B8143-B47A-4895-B9B9-CB22A5E56E93}"/>
              </a:ext>
            </a:extLst>
          </p:cNvPr>
          <p:cNvSpPr txBox="1"/>
          <p:nvPr/>
        </p:nvSpPr>
        <p:spPr>
          <a:xfrm>
            <a:off x="4854803" y="5493718"/>
            <a:ext cx="1392372" cy="507831"/>
          </a:xfrm>
          <a:prstGeom prst="rect">
            <a:avLst/>
          </a:prstGeom>
          <a:solidFill>
            <a:schemeClr val="bg1"/>
          </a:solidFill>
          <a:ln>
            <a:solidFill>
              <a:schemeClr val="tx1"/>
            </a:solidFill>
            <a:prstDash val="dash"/>
          </a:ln>
        </p:spPr>
        <p:txBody>
          <a:bodyPr wrap="square" rtlCol="0">
            <a:spAutoFit/>
          </a:bodyPr>
          <a:lstStyle/>
          <a:p>
            <a:pPr algn="ctr"/>
            <a:r>
              <a:rPr kumimoji="1" lang="ja-JP" altLang="en-US" sz="900" dirty="0"/>
              <a:t>今後「個人事業主等としての副業・兼業」を</a:t>
            </a:r>
            <a:endParaRPr kumimoji="1" lang="en-US" altLang="ja-JP" sz="900" dirty="0"/>
          </a:p>
          <a:p>
            <a:pPr algn="ctr"/>
            <a:r>
              <a:rPr kumimoji="1" lang="ja-JP" altLang="en-US" sz="900" dirty="0"/>
              <a:t>認める予定</a:t>
            </a:r>
          </a:p>
        </p:txBody>
      </p:sp>
      <p:sp>
        <p:nvSpPr>
          <p:cNvPr id="27" name="テキスト ボックス 26">
            <a:extLst>
              <a:ext uri="{FF2B5EF4-FFF2-40B4-BE49-F238E27FC236}">
                <a16:creationId xmlns:a16="http://schemas.microsoft.com/office/drawing/2014/main" id="{6F14BC0D-9188-47EC-A5B5-E2FF213A93B6}"/>
              </a:ext>
            </a:extLst>
          </p:cNvPr>
          <p:cNvSpPr txBox="1"/>
          <p:nvPr/>
        </p:nvSpPr>
        <p:spPr>
          <a:xfrm>
            <a:off x="7975642" y="4914416"/>
            <a:ext cx="1558462" cy="507831"/>
          </a:xfrm>
          <a:prstGeom prst="rect">
            <a:avLst/>
          </a:prstGeom>
          <a:solidFill>
            <a:schemeClr val="bg1"/>
          </a:solidFill>
          <a:ln>
            <a:solidFill>
              <a:schemeClr val="tx1"/>
            </a:solidFill>
            <a:prstDash val="dash"/>
          </a:ln>
        </p:spPr>
        <p:txBody>
          <a:bodyPr wrap="square" rtlCol="0">
            <a:spAutoFit/>
          </a:bodyPr>
          <a:lstStyle/>
          <a:p>
            <a:pPr algn="ctr"/>
            <a:r>
              <a:rPr kumimoji="1" lang="ja-JP" altLang="en-US" sz="900" dirty="0"/>
              <a:t>「個人事業主等としての</a:t>
            </a:r>
            <a:endParaRPr kumimoji="1" lang="en-US" altLang="ja-JP" sz="900" dirty="0"/>
          </a:p>
          <a:p>
            <a:pPr algn="ctr"/>
            <a:r>
              <a:rPr kumimoji="1" lang="ja-JP" altLang="en-US" sz="900" dirty="0"/>
              <a:t>副業・兼業（</a:t>
            </a:r>
            <a:r>
              <a:rPr kumimoji="1" lang="en-US" altLang="ja-JP" sz="900" dirty="0"/>
              <a:t>※</a:t>
            </a:r>
            <a:r>
              <a:rPr kumimoji="1" lang="ja-JP" altLang="en-US" sz="900" dirty="0"/>
              <a:t>２）」を</a:t>
            </a:r>
            <a:endParaRPr kumimoji="1" lang="en-US" altLang="ja-JP" sz="900" dirty="0"/>
          </a:p>
          <a:p>
            <a:pPr algn="ctr"/>
            <a:r>
              <a:rPr kumimoji="1" lang="ja-JP" altLang="en-US" sz="900" dirty="0"/>
              <a:t>認めている</a:t>
            </a:r>
          </a:p>
        </p:txBody>
      </p:sp>
      <p:sp>
        <p:nvSpPr>
          <p:cNvPr id="28" name="テキスト ボックス 27">
            <a:extLst>
              <a:ext uri="{FF2B5EF4-FFF2-40B4-BE49-F238E27FC236}">
                <a16:creationId xmlns:a16="http://schemas.microsoft.com/office/drawing/2014/main" id="{2ED48024-0198-4AD4-B50C-BBEA7E4FDFCE}"/>
              </a:ext>
            </a:extLst>
          </p:cNvPr>
          <p:cNvSpPr txBox="1"/>
          <p:nvPr/>
        </p:nvSpPr>
        <p:spPr>
          <a:xfrm>
            <a:off x="8186428" y="4209188"/>
            <a:ext cx="1117092" cy="507831"/>
          </a:xfrm>
          <a:prstGeom prst="rect">
            <a:avLst/>
          </a:prstGeom>
          <a:solidFill>
            <a:schemeClr val="bg1"/>
          </a:solidFill>
          <a:ln w="28575">
            <a:solidFill>
              <a:srgbClr val="FF0000"/>
            </a:solidFill>
            <a:prstDash val="solid"/>
          </a:ln>
        </p:spPr>
        <p:txBody>
          <a:bodyPr wrap="square" rtlCol="0">
            <a:spAutoFit/>
          </a:bodyPr>
          <a:lstStyle/>
          <a:p>
            <a:pPr algn="ctr"/>
            <a:r>
              <a:rPr kumimoji="1" lang="ja-JP" altLang="en-US" sz="900" dirty="0"/>
              <a:t>今後「雇用による</a:t>
            </a:r>
            <a:endParaRPr kumimoji="1" lang="en-US" altLang="ja-JP" sz="900" dirty="0"/>
          </a:p>
          <a:p>
            <a:pPr algn="ctr"/>
            <a:r>
              <a:rPr kumimoji="1" lang="ja-JP" altLang="en-US" sz="900" dirty="0"/>
              <a:t>副業・兼業」を</a:t>
            </a:r>
            <a:endParaRPr kumimoji="1" lang="en-US" altLang="ja-JP" sz="900" dirty="0"/>
          </a:p>
          <a:p>
            <a:pPr algn="ctr"/>
            <a:r>
              <a:rPr kumimoji="1" lang="ja-JP" altLang="en-US" sz="900" dirty="0"/>
              <a:t>認める予定</a:t>
            </a:r>
          </a:p>
        </p:txBody>
      </p:sp>
      <p:sp>
        <p:nvSpPr>
          <p:cNvPr id="29" name="テキスト ボックス 28">
            <a:extLst>
              <a:ext uri="{FF2B5EF4-FFF2-40B4-BE49-F238E27FC236}">
                <a16:creationId xmlns:a16="http://schemas.microsoft.com/office/drawing/2014/main" id="{9F4F9A2C-D6EB-43A7-963B-DC47A4D1BABD}"/>
              </a:ext>
            </a:extLst>
          </p:cNvPr>
          <p:cNvSpPr txBox="1"/>
          <p:nvPr/>
        </p:nvSpPr>
        <p:spPr>
          <a:xfrm>
            <a:off x="7891872" y="3475230"/>
            <a:ext cx="1217437" cy="507831"/>
          </a:xfrm>
          <a:prstGeom prst="rect">
            <a:avLst/>
          </a:prstGeom>
          <a:solidFill>
            <a:schemeClr val="bg1"/>
          </a:solidFill>
          <a:ln w="28575">
            <a:solidFill>
              <a:srgbClr val="FF0000"/>
            </a:solidFill>
            <a:prstDash val="solid"/>
          </a:ln>
        </p:spPr>
        <p:txBody>
          <a:bodyPr wrap="square" rtlCol="0">
            <a:spAutoFit/>
          </a:bodyPr>
          <a:lstStyle/>
          <a:p>
            <a:pPr algn="ctr"/>
            <a:r>
              <a:rPr kumimoji="1" lang="ja-JP" altLang="en-US" sz="900" dirty="0"/>
              <a:t>「雇用による副業・</a:t>
            </a:r>
            <a:endParaRPr kumimoji="1" lang="en-US" altLang="ja-JP" sz="900" dirty="0"/>
          </a:p>
          <a:p>
            <a:pPr algn="ctr"/>
            <a:r>
              <a:rPr kumimoji="1" lang="ja-JP" altLang="en-US" sz="900" dirty="0"/>
              <a:t>兼業（</a:t>
            </a:r>
            <a:r>
              <a:rPr kumimoji="1" lang="en-US" altLang="ja-JP" sz="900" dirty="0"/>
              <a:t>※</a:t>
            </a:r>
            <a:r>
              <a:rPr kumimoji="1" lang="ja-JP" altLang="en-US" sz="900" dirty="0"/>
              <a:t>１）」を</a:t>
            </a:r>
            <a:endParaRPr kumimoji="1" lang="en-US" altLang="ja-JP" sz="900" dirty="0"/>
          </a:p>
          <a:p>
            <a:pPr algn="ctr"/>
            <a:r>
              <a:rPr kumimoji="1" lang="ja-JP" altLang="en-US" sz="900" dirty="0"/>
              <a:t>認めている</a:t>
            </a:r>
          </a:p>
        </p:txBody>
      </p:sp>
      <p:sp>
        <p:nvSpPr>
          <p:cNvPr id="30" name="テキスト ボックス 29">
            <a:extLst>
              <a:ext uri="{FF2B5EF4-FFF2-40B4-BE49-F238E27FC236}">
                <a16:creationId xmlns:a16="http://schemas.microsoft.com/office/drawing/2014/main" id="{930D748B-08AD-439E-88C9-92FD310E240C}"/>
              </a:ext>
            </a:extLst>
          </p:cNvPr>
          <p:cNvSpPr txBox="1"/>
          <p:nvPr/>
        </p:nvSpPr>
        <p:spPr>
          <a:xfrm>
            <a:off x="7703831" y="5478499"/>
            <a:ext cx="1085535" cy="369332"/>
          </a:xfrm>
          <a:prstGeom prst="rect">
            <a:avLst/>
          </a:prstGeom>
          <a:solidFill>
            <a:schemeClr val="bg1"/>
          </a:solidFill>
        </p:spPr>
        <p:txBody>
          <a:bodyPr wrap="square" rtlCol="0">
            <a:spAutoFit/>
          </a:bodyPr>
          <a:lstStyle/>
          <a:p>
            <a:r>
              <a:rPr kumimoji="1" lang="en-US" altLang="ja-JP" dirty="0"/>
              <a:t>N</a:t>
            </a:r>
            <a:r>
              <a:rPr kumimoji="1" lang="ja-JP" altLang="en-US" dirty="0"/>
              <a:t>＝</a:t>
            </a:r>
            <a:r>
              <a:rPr kumimoji="1" lang="en-US" altLang="ja-JP" dirty="0"/>
              <a:t>1054</a:t>
            </a:r>
            <a:endParaRPr kumimoji="1" lang="ja-JP" altLang="en-US" dirty="0"/>
          </a:p>
        </p:txBody>
      </p:sp>
      <p:sp>
        <p:nvSpPr>
          <p:cNvPr id="31" name="テキスト ボックス 30">
            <a:extLst>
              <a:ext uri="{FF2B5EF4-FFF2-40B4-BE49-F238E27FC236}">
                <a16:creationId xmlns:a16="http://schemas.microsoft.com/office/drawing/2014/main" id="{75899D8D-6F4C-4A7C-871E-589588EC8D42}"/>
              </a:ext>
            </a:extLst>
          </p:cNvPr>
          <p:cNvSpPr txBox="1"/>
          <p:nvPr/>
        </p:nvSpPr>
        <p:spPr>
          <a:xfrm>
            <a:off x="4718950" y="4945484"/>
            <a:ext cx="1199241" cy="230832"/>
          </a:xfrm>
          <a:prstGeom prst="rect">
            <a:avLst/>
          </a:prstGeom>
          <a:solidFill>
            <a:schemeClr val="bg1"/>
          </a:solidFill>
          <a:ln>
            <a:solidFill>
              <a:schemeClr val="tx1"/>
            </a:solidFill>
            <a:prstDash val="dash"/>
          </a:ln>
        </p:spPr>
        <p:txBody>
          <a:bodyPr wrap="square" rtlCol="0">
            <a:spAutoFit/>
          </a:bodyPr>
          <a:lstStyle/>
          <a:p>
            <a:pPr algn="ctr"/>
            <a:r>
              <a:rPr kumimoji="1" lang="ja-JP" altLang="en-US" sz="900" dirty="0"/>
              <a:t>認める予定はない</a:t>
            </a:r>
          </a:p>
        </p:txBody>
      </p:sp>
      <p:sp>
        <p:nvSpPr>
          <p:cNvPr id="19" name="正方形/長方形 18">
            <a:extLst>
              <a:ext uri="{FF2B5EF4-FFF2-40B4-BE49-F238E27FC236}">
                <a16:creationId xmlns:a16="http://schemas.microsoft.com/office/drawing/2014/main" id="{87E3220F-6801-41A0-BAE2-E634974640BF}"/>
              </a:ext>
            </a:extLst>
          </p:cNvPr>
          <p:cNvSpPr/>
          <p:nvPr/>
        </p:nvSpPr>
        <p:spPr>
          <a:xfrm>
            <a:off x="409190" y="4534433"/>
            <a:ext cx="4195426" cy="1986011"/>
          </a:xfrm>
          <a:prstGeom prst="rect">
            <a:avLst/>
          </a:prstGeom>
          <a:no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rPr>
              <a:t>○大阪のタクシー事業者の意見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50000"/>
              </a:lnSpc>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大阪府「</a:t>
            </a:r>
            <a:r>
              <a:rPr lang="en-US" altLang="ja-JP" sz="1200" dirty="0">
                <a:solidFill>
                  <a:schemeClr val="tx1"/>
                </a:solidFill>
                <a:latin typeface="Meiryo UI" panose="020B0604030504040204" pitchFamily="50" charset="-128"/>
                <a:ea typeface="Meiryo UI" panose="020B0604030504040204" pitchFamily="50" charset="-128"/>
              </a:rPr>
              <a:t>2024</a:t>
            </a:r>
            <a:r>
              <a:rPr lang="ja-JP" altLang="en-US" sz="1200" dirty="0">
                <a:solidFill>
                  <a:schemeClr val="tx1"/>
                </a:solidFill>
                <a:latin typeface="Meiryo UI" panose="020B0604030504040204" pitchFamily="50" charset="-128"/>
                <a:ea typeface="Meiryo UI" panose="020B0604030504040204" pitchFamily="50" charset="-128"/>
              </a:rPr>
              <a:t>年タクシー事業者向けアンケート・ヒアリング」</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rPr>
              <a:t>✓「勤怠管理の簡素化や悪質ドライバーの排除のために</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rPr>
              <a:t>　　は、業務委託が有効」</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rPr>
              <a:t>✓「隙間時間で働くことを考えると、就労時間に関する制</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rPr>
              <a:t>　　限はできるだけない方が望ましい」　</a:t>
            </a:r>
          </a:p>
        </p:txBody>
      </p:sp>
    </p:spTree>
    <p:extLst>
      <p:ext uri="{BB962C8B-B14F-4D97-AF65-F5344CB8AC3E}">
        <p14:creationId xmlns:p14="http://schemas.microsoft.com/office/powerpoint/2010/main" val="2014128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17B55C4-A113-48E4-8ABE-9FAA8A7E9E0A}"/>
              </a:ext>
            </a:extLst>
          </p:cNvPr>
          <p:cNvSpPr txBox="1"/>
          <p:nvPr/>
        </p:nvSpPr>
        <p:spPr>
          <a:xfrm>
            <a:off x="116037" y="254089"/>
            <a:ext cx="9673925" cy="461665"/>
          </a:xfrm>
          <a:prstGeom prst="rect">
            <a:avLst/>
          </a:prstGeom>
          <a:solidFill>
            <a:schemeClr val="accent1">
              <a:lumMod val="40000"/>
              <a:lumOff val="60000"/>
            </a:schemeClr>
          </a:solidFill>
        </p:spPr>
        <p:txBody>
          <a:bodyPr wrap="square" rtlCol="0">
            <a:spAutoFit/>
          </a:bodyPr>
          <a:lstStyle/>
          <a:p>
            <a:pPr>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ja-JP" sz="2400" b="1" kern="100" dirty="0">
                <a:effectLst/>
                <a:latin typeface="Meiryo UI" panose="020B0604030504040204" pitchFamily="50" charset="-128"/>
                <a:ea typeface="Meiryo UI" panose="020B0604030504040204" pitchFamily="50" charset="-128"/>
                <a:cs typeface="Courier New" panose="02070309020205020404" pitchFamily="49" charset="0"/>
              </a:rPr>
              <a:t>万博開催時の</a:t>
            </a:r>
            <a:r>
              <a:rPr lang="ja-JP" altLang="en-US" sz="2400" b="1" kern="100" dirty="0">
                <a:latin typeface="Meiryo UI" panose="020B0604030504040204" pitchFamily="50" charset="-128"/>
                <a:ea typeface="Meiryo UI" panose="020B0604030504040204" pitchFamily="50" charset="-128"/>
                <a:cs typeface="Courier New" panose="02070309020205020404" pitchFamily="49" charset="0"/>
              </a:rPr>
              <a:t>ライドシェア導入のメリット</a:t>
            </a:r>
            <a:endParaRPr lang="ja-JP" altLang="ja-JP" sz="2400" b="1"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B8B5D037-2FBC-4DC0-B349-EA13B7A151E2}"/>
              </a:ext>
            </a:extLst>
          </p:cNvPr>
          <p:cNvSpPr txBox="1"/>
          <p:nvPr/>
        </p:nvSpPr>
        <p:spPr>
          <a:xfrm>
            <a:off x="116037" y="908707"/>
            <a:ext cx="9673925" cy="5632311"/>
          </a:xfrm>
          <a:prstGeom prst="rect">
            <a:avLst/>
          </a:prstGeom>
          <a:noFill/>
          <a:ln w="19050">
            <a:solidFill>
              <a:schemeClr val="accent1"/>
            </a:solidFill>
          </a:ln>
        </p:spPr>
        <p:txBody>
          <a:bodyPr wrap="square">
            <a:spAutoFit/>
          </a:bodyPr>
          <a:lstStyle/>
          <a:p>
            <a:r>
              <a:rPr lang="ja-JP" altLang="en-US" sz="18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en-US" altLang="ja-JP" sz="18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en-US" sz="2400" b="1" kern="100" dirty="0">
                <a:effectLst/>
                <a:latin typeface="Meiryo UI" panose="020B0604030504040204" pitchFamily="50" charset="-128"/>
                <a:ea typeface="Meiryo UI" panose="020B0604030504040204" pitchFamily="50" charset="-128"/>
                <a:cs typeface="Courier New" panose="02070309020205020404" pitchFamily="49" charset="0"/>
              </a:rPr>
              <a:t>これまでの提案が</a:t>
            </a:r>
            <a:r>
              <a:rPr lang="ja-JP" altLang="en-US" sz="2400" b="1" kern="100" dirty="0">
                <a:latin typeface="Meiryo UI" panose="020B0604030504040204" pitchFamily="50" charset="-128"/>
                <a:ea typeface="Meiryo UI" panose="020B0604030504040204" pitchFamily="50" charset="-128"/>
                <a:cs typeface="Courier New" panose="02070309020205020404" pitchFamily="49" charset="0"/>
              </a:rPr>
              <a:t>認められ</a:t>
            </a:r>
            <a:r>
              <a:rPr lang="ja-JP" altLang="en-US" sz="2400" b="1" kern="100" dirty="0">
                <a:effectLst/>
                <a:latin typeface="Meiryo UI" panose="020B0604030504040204" pitchFamily="50" charset="-128"/>
                <a:ea typeface="Meiryo UI" panose="020B0604030504040204" pitchFamily="50" charset="-128"/>
                <a:cs typeface="Courier New" panose="02070309020205020404" pitchFamily="49" charset="0"/>
              </a:rPr>
              <a:t>れば、以下のことが実現可能</a:t>
            </a:r>
            <a:endParaRPr lang="ja-JP" altLang="ja-JP" sz="1800" b="1"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sz="2400" kern="100" dirty="0">
                <a:latin typeface="Meiryo UI" panose="020B0604030504040204" pitchFamily="50" charset="-128"/>
                <a:ea typeface="Meiryo UI" panose="020B0604030504040204" pitchFamily="50" charset="-128"/>
                <a:cs typeface="Courier New" panose="02070309020205020404" pitchFamily="49" charset="0"/>
              </a:rPr>
              <a:t>　</a:t>
            </a:r>
            <a:endParaRPr lang="en-US" altLang="ja-JP" sz="2400" kern="100" dirty="0">
              <a:latin typeface="Meiryo UI" panose="020B0604030504040204" pitchFamily="50" charset="-128"/>
              <a:ea typeface="Meiryo UI" panose="020B0604030504040204" pitchFamily="50" charset="-128"/>
              <a:cs typeface="Courier New" panose="02070309020205020404" pitchFamily="49" charset="0"/>
            </a:endParaRPr>
          </a:p>
          <a:p>
            <a:r>
              <a:rPr lang="ja-JP" altLang="en-US" sz="2400" kern="100" dirty="0">
                <a:latin typeface="Meiryo UI" panose="020B0604030504040204" pitchFamily="50" charset="-128"/>
                <a:ea typeface="Meiryo UI" panose="020B0604030504040204" pitchFamily="50" charset="-128"/>
                <a:cs typeface="Courier New" panose="02070309020205020404" pitchFamily="49" charset="0"/>
              </a:rPr>
              <a:t>　● </a:t>
            </a:r>
            <a:r>
              <a:rPr lang="ja-JP" altLang="en-US" sz="2400" b="1" u="sng" kern="100" dirty="0">
                <a:latin typeface="Meiryo UI" panose="020B0604030504040204" pitchFamily="50" charset="-128"/>
                <a:ea typeface="Meiryo UI" panose="020B0604030504040204" pitchFamily="50" charset="-128"/>
                <a:cs typeface="Courier New" panose="02070309020205020404" pitchFamily="49" charset="0"/>
              </a:rPr>
              <a:t>万博来場者の交通分散</a:t>
            </a:r>
            <a:endParaRPr lang="en-US" altLang="ja-JP" sz="2400" b="1" u="sng" kern="100" dirty="0">
              <a:latin typeface="Meiryo UI" panose="020B0604030504040204" pitchFamily="50" charset="-128"/>
              <a:ea typeface="Meiryo UI" panose="020B0604030504040204" pitchFamily="50" charset="-128"/>
              <a:cs typeface="Courier New" panose="02070309020205020404" pitchFamily="49" charset="0"/>
            </a:endParaRPr>
          </a:p>
          <a:p>
            <a:r>
              <a:rPr lang="ja-JP" altLang="en-US" sz="2400" kern="100" dirty="0">
                <a:latin typeface="Meiryo UI" panose="020B0604030504040204" pitchFamily="50" charset="-128"/>
                <a:ea typeface="Meiryo UI" panose="020B0604030504040204" pitchFamily="50" charset="-128"/>
                <a:cs typeface="Courier New" panose="02070309020205020404" pitchFamily="49" charset="0"/>
              </a:rPr>
              <a:t>　　</a:t>
            </a:r>
            <a:endParaRPr lang="en-US" altLang="ja-JP" sz="2400" kern="100" dirty="0">
              <a:latin typeface="Meiryo UI" panose="020B0604030504040204" pitchFamily="50" charset="-128"/>
              <a:ea typeface="Meiryo UI" panose="020B0604030504040204" pitchFamily="50" charset="-128"/>
              <a:cs typeface="Courier New" panose="02070309020205020404" pitchFamily="49" charset="0"/>
            </a:endParaRPr>
          </a:p>
          <a:p>
            <a:r>
              <a:rPr lang="ja-JP" altLang="en-US" sz="2400" kern="100" dirty="0">
                <a:latin typeface="Meiryo UI" panose="020B0604030504040204" pitchFamily="50" charset="-128"/>
                <a:ea typeface="Meiryo UI" panose="020B0604030504040204" pitchFamily="50" charset="-128"/>
                <a:cs typeface="Courier New" panose="02070309020205020404" pitchFamily="49" charset="0"/>
              </a:rPr>
              <a:t>　　 交通手段の分散によって鉄道やシャトルバスの混雑緩和につながる</a:t>
            </a:r>
            <a:endParaRPr lang="en-US" altLang="ja-JP" sz="2400" kern="100" dirty="0">
              <a:latin typeface="Meiryo UI" panose="020B0604030504040204" pitchFamily="50" charset="-128"/>
              <a:ea typeface="Meiryo UI" panose="020B0604030504040204" pitchFamily="50" charset="-128"/>
              <a:cs typeface="Courier New" panose="02070309020205020404" pitchFamily="49" charset="0"/>
            </a:endParaRPr>
          </a:p>
          <a:p>
            <a:endParaRPr lang="en-US" altLang="ja-JP" sz="2400" kern="100" dirty="0">
              <a:latin typeface="Meiryo UI" panose="020B0604030504040204" pitchFamily="50" charset="-128"/>
              <a:ea typeface="Meiryo UI" panose="020B0604030504040204" pitchFamily="50" charset="-128"/>
              <a:cs typeface="Courier New" panose="02070309020205020404" pitchFamily="49" charset="0"/>
            </a:endParaRPr>
          </a:p>
          <a:p>
            <a:r>
              <a:rPr lang="ja-JP" altLang="en-US" sz="2400" b="1"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ja-JP" sz="2400" b="1" kern="100" dirty="0">
                <a:effectLst/>
                <a:latin typeface="Meiryo UI" panose="020B0604030504040204" pitchFamily="50" charset="-128"/>
                <a:ea typeface="Meiryo UI" panose="020B0604030504040204" pitchFamily="50" charset="-128"/>
                <a:cs typeface="Courier New" panose="02070309020205020404" pitchFamily="49" charset="0"/>
              </a:rPr>
              <a:t>●</a:t>
            </a:r>
            <a:r>
              <a:rPr lang="en-US" altLang="ja-JP" sz="2400" b="1"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ja-JP" sz="2400" b="1" u="sng" kern="100" dirty="0">
                <a:effectLst/>
                <a:latin typeface="Meiryo UI" panose="020B0604030504040204" pitchFamily="50" charset="-128"/>
                <a:ea typeface="Meiryo UI" panose="020B0604030504040204" pitchFamily="50" charset="-128"/>
                <a:cs typeface="Courier New" panose="02070309020205020404" pitchFamily="49" charset="0"/>
              </a:rPr>
              <a:t>万博前後の周遊</a:t>
            </a:r>
            <a:r>
              <a:rPr lang="ja-JP" altLang="en-US" sz="2400" b="1" u="sng" kern="100" dirty="0">
                <a:latin typeface="Meiryo UI" panose="020B0604030504040204" pitchFamily="50" charset="-128"/>
                <a:ea typeface="Meiryo UI" panose="020B0604030504040204" pitchFamily="50" charset="-128"/>
                <a:cs typeface="Courier New" panose="02070309020205020404" pitchFamily="49" charset="0"/>
              </a:rPr>
              <a:t>・観光の促進</a:t>
            </a:r>
            <a:endParaRPr lang="ja-JP" altLang="ja-JP" sz="2400" b="1" u="sng"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en-US"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en-US"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en-US" sz="2400" kern="100" dirty="0">
                <a:effectLst/>
                <a:latin typeface="Meiryo UI" panose="020B0604030504040204" pitchFamily="50" charset="-128"/>
                <a:ea typeface="Meiryo UI" panose="020B0604030504040204" pitchFamily="50" charset="-128"/>
                <a:cs typeface="Courier New" panose="02070309020205020404" pitchFamily="49" charset="0"/>
              </a:rPr>
              <a:t>移動の選択肢が増え、</a:t>
            </a:r>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観光地やレストラン等に</a:t>
            </a:r>
            <a:r>
              <a:rPr lang="ja-JP" altLang="en-US" sz="2400" kern="100" dirty="0">
                <a:effectLst/>
                <a:latin typeface="Meiryo UI" panose="020B0604030504040204" pitchFamily="50" charset="-128"/>
                <a:ea typeface="Meiryo UI" panose="020B0604030504040204" pitchFamily="50" charset="-128"/>
                <a:cs typeface="Courier New" panose="02070309020205020404" pitchFamily="49" charset="0"/>
              </a:rPr>
              <a:t>スムーズに移動できる</a:t>
            </a:r>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　など</a:t>
            </a:r>
          </a:p>
          <a:p>
            <a:r>
              <a:rPr lang="en-US"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en-US" sz="24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地元開催地としての「おもてなし」</a:t>
            </a:r>
            <a:r>
              <a:rPr lang="ja-JP" altLang="en-US" sz="2400" kern="100" dirty="0">
                <a:effectLst/>
                <a:latin typeface="Meiryo UI" panose="020B0604030504040204" pitchFamily="50" charset="-128"/>
                <a:ea typeface="Meiryo UI" panose="020B0604030504040204" pitchFamily="50" charset="-128"/>
                <a:cs typeface="Courier New" panose="02070309020205020404" pitchFamily="49" charset="0"/>
              </a:rPr>
              <a:t>ができ、万博成功につながる</a:t>
            </a:r>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p>
          <a:p>
            <a:r>
              <a:rPr lang="en-US"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sz="24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en-US" sz="2400" kern="100" dirty="0">
                <a:effectLst/>
                <a:latin typeface="Meiryo UI" panose="020B0604030504040204" pitchFamily="50" charset="-128"/>
                <a:ea typeface="Meiryo UI" panose="020B0604030504040204" pitchFamily="50" charset="-128"/>
                <a:cs typeface="Courier New" panose="02070309020205020404" pitchFamily="49" charset="0"/>
              </a:rPr>
              <a:t>●</a:t>
            </a:r>
            <a:r>
              <a:rPr lang="en-US" altLang="ja-JP" sz="18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en-US" sz="2400" b="1" u="sng" kern="100" dirty="0">
                <a:effectLst/>
                <a:latin typeface="Meiryo UI" panose="020B0604030504040204" pitchFamily="50" charset="-128"/>
                <a:ea typeface="Meiryo UI" panose="020B0604030504040204" pitchFamily="50" charset="-128"/>
                <a:cs typeface="Courier New" panose="02070309020205020404" pitchFamily="49" charset="0"/>
              </a:rPr>
              <a:t>府民の移動の自由の確保</a:t>
            </a:r>
            <a:endParaRPr lang="en-US" altLang="ja-JP" sz="2400" b="1" u="sng"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en-US" altLang="ja-JP" sz="2400" kern="100" dirty="0">
              <a:latin typeface="Meiryo UI" panose="020B0604030504040204" pitchFamily="50" charset="-128"/>
              <a:ea typeface="Meiryo UI" panose="020B0604030504040204" pitchFamily="50" charset="-128"/>
              <a:cs typeface="Courier New" panose="02070309020205020404" pitchFamily="49" charset="0"/>
            </a:endParaRPr>
          </a:p>
          <a:p>
            <a:r>
              <a:rPr lang="ja-JP" altLang="en-US" sz="2400" kern="100" dirty="0">
                <a:effectLst/>
                <a:latin typeface="Meiryo UI" panose="020B0604030504040204" pitchFamily="50" charset="-128"/>
                <a:ea typeface="Meiryo UI" panose="020B0604030504040204" pitchFamily="50" charset="-128"/>
                <a:cs typeface="Courier New" panose="02070309020205020404" pitchFamily="49" charset="0"/>
              </a:rPr>
              <a:t>　　 </a:t>
            </a:r>
            <a:r>
              <a:rPr lang="ja-JP" altLang="en-US" sz="2400" kern="100" dirty="0">
                <a:latin typeface="Meiryo UI" panose="020B0604030504040204" pitchFamily="50" charset="-128"/>
                <a:ea typeface="Meiryo UI" panose="020B0604030504040204" pitchFamily="50" charset="-128"/>
                <a:cs typeface="Courier New" panose="02070309020205020404" pitchFamily="49" charset="0"/>
              </a:rPr>
              <a:t>病院や日常生活への支障が出ないように移動手段を確保</a:t>
            </a:r>
            <a:endParaRPr lang="en-US" altLang="ja-JP" sz="2400" kern="100" dirty="0">
              <a:latin typeface="Meiryo UI" panose="020B0604030504040204" pitchFamily="50" charset="-128"/>
              <a:ea typeface="Meiryo UI" panose="020B0604030504040204" pitchFamily="50" charset="-128"/>
              <a:cs typeface="Courier New" panose="02070309020205020404" pitchFamily="49" charset="0"/>
            </a:endParaRPr>
          </a:p>
        </p:txBody>
      </p:sp>
      <p:sp>
        <p:nvSpPr>
          <p:cNvPr id="7" name="スライド番号プレースホルダー 2">
            <a:extLst>
              <a:ext uri="{FF2B5EF4-FFF2-40B4-BE49-F238E27FC236}">
                <a16:creationId xmlns:a16="http://schemas.microsoft.com/office/drawing/2014/main" id="{4BEA1B50-71AD-4C49-8BCE-216945DC9D5A}"/>
              </a:ext>
            </a:extLst>
          </p:cNvPr>
          <p:cNvSpPr>
            <a:spLocks noGrp="1"/>
          </p:cNvSpPr>
          <p:nvPr>
            <p:ph type="sldNum" sz="quarter" idx="12"/>
          </p:nvPr>
        </p:nvSpPr>
        <p:spPr>
          <a:xfrm>
            <a:off x="7381124" y="6175893"/>
            <a:ext cx="2228850" cy="365125"/>
          </a:xfrm>
        </p:spPr>
        <p:txBody>
          <a:bodyPr/>
          <a:lstStyle/>
          <a:p>
            <a:fld id="{2E355E97-4052-4661-8050-73970B9BE1C2}" type="slidenum">
              <a:rPr kumimoji="1" lang="ja-JP" altLang="en-US" smtClean="0"/>
              <a:t>9</a:t>
            </a:fld>
            <a:endParaRPr kumimoji="1" lang="ja-JP" altLang="en-US" dirty="0"/>
          </a:p>
        </p:txBody>
      </p:sp>
    </p:spTree>
    <p:extLst>
      <p:ext uri="{BB962C8B-B14F-4D97-AF65-F5344CB8AC3E}">
        <p14:creationId xmlns:p14="http://schemas.microsoft.com/office/powerpoint/2010/main" val="28852999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F67C1FBB985C148A7BA2DE0F5A127C6" ma:contentTypeVersion="2" ma:contentTypeDescription="新しいドキュメントを作成します。" ma:contentTypeScope="" ma:versionID="32f65d38d52ddb1ca953f009275a2fa6">
  <xsd:schema xmlns:xsd="http://www.w3.org/2001/XMLSchema" xmlns:xs="http://www.w3.org/2001/XMLSchema" xmlns:p="http://schemas.microsoft.com/office/2006/metadata/properties" xmlns:ns1="http://schemas.microsoft.com/sharepoint/v3" xmlns:ns2="4c58e7f1-7cd6-4f46-a33c-178fc21d2172" targetNamespace="http://schemas.microsoft.com/office/2006/metadata/properties" ma:root="true" ma:fieldsID="a6148e506ee90a3a910ed09cced42a7c" ns1:_="" ns2:_="">
    <xsd:import namespace="http://schemas.microsoft.com/sharepoint/v3"/>
    <xsd:import namespace="4c58e7f1-7cd6-4f46-a33c-178fc21d217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58e7f1-7cd6-4f46-a33c-178fc21d217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BF1D3C-0137-45C7-AA0C-5BEB5928D90F}">
  <ds:schemaRefs>
    <ds:schemaRef ds:uri="http://schemas.microsoft.com/sharepoint/v3/contenttype/forms"/>
  </ds:schemaRefs>
</ds:datastoreItem>
</file>

<file path=customXml/itemProps2.xml><?xml version="1.0" encoding="utf-8"?>
<ds:datastoreItem xmlns:ds="http://schemas.openxmlformats.org/officeDocument/2006/customXml" ds:itemID="{6F368DC6-04D3-4958-9CD9-C99D17263BCB}">
  <ds:schemaRef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4c58e7f1-7cd6-4f46-a33c-178fc21d2172"/>
    <ds:schemaRef ds:uri="http://schemas.microsoft.com/sharepoint/v3"/>
    <ds:schemaRef ds:uri="http://purl.org/dc/terms/"/>
  </ds:schemaRefs>
</ds:datastoreItem>
</file>

<file path=customXml/itemProps3.xml><?xml version="1.0" encoding="utf-8"?>
<ds:datastoreItem xmlns:ds="http://schemas.openxmlformats.org/officeDocument/2006/customXml" ds:itemID="{A56A3D28-6A39-49A1-86E7-C339AA7A1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58e7f1-7cd6-4f46-a33c-178fc21d2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3020</Words>
  <Application>Microsoft Office PowerPoint</Application>
  <PresentationFormat>A4 210 x 297 mm</PresentationFormat>
  <Paragraphs>418</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3</cp:revision>
  <dcterms:modified xsi:type="dcterms:W3CDTF">2024-06-27T02:40:58Z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0x0101002F67C1FBB985C148A7BA2DE0F5A127C6</vt:lpwstr>
  </property>
  <property fmtid="{D5CDD505-2E9C-101B-9397-08002B2CF9AE}" pid="3" name="_MarkAsFinal">
    <vt:bool>true</vt:bool>
  </property>
</Properties>
</file>