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108B-DB7A-48CA-B634-EA1087E3819A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1A16C-352E-40F6-9891-53106DE1C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120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108B-DB7A-48CA-B634-EA1087E3819A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1A16C-352E-40F6-9891-53106DE1C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698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108B-DB7A-48CA-B634-EA1087E3819A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1A16C-352E-40F6-9891-53106DE1C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331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108B-DB7A-48CA-B634-EA1087E3819A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1A16C-352E-40F6-9891-53106DE1C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972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108B-DB7A-48CA-B634-EA1087E3819A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1A16C-352E-40F6-9891-53106DE1C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095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108B-DB7A-48CA-B634-EA1087E3819A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1A16C-352E-40F6-9891-53106DE1C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68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108B-DB7A-48CA-B634-EA1087E3819A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1A16C-352E-40F6-9891-53106DE1C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97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108B-DB7A-48CA-B634-EA1087E3819A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1A16C-352E-40F6-9891-53106DE1C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092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108B-DB7A-48CA-B634-EA1087E3819A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1A16C-352E-40F6-9891-53106DE1C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598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108B-DB7A-48CA-B634-EA1087E3819A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1A16C-352E-40F6-9891-53106DE1C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1376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108B-DB7A-48CA-B634-EA1087E3819A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1A16C-352E-40F6-9891-53106DE1C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129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6108B-DB7A-48CA-B634-EA1087E3819A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1A16C-352E-40F6-9891-53106DE1C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5737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00393"/>
            <a:ext cx="9144000" cy="435980"/>
          </a:xfrm>
          <a:solidFill>
            <a:srgbClr val="002060"/>
          </a:solidFill>
        </p:spPr>
        <p:txBody>
          <a:bodyPr anchor="ctr">
            <a:noAutofit/>
          </a:bodyPr>
          <a:lstStyle/>
          <a:p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委員ご意見＜基本方針</a:t>
            </a:r>
            <a:r>
              <a:rPr lang="en-US" altLang="ja-JP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202065"/>
              </p:ext>
            </p:extLst>
          </p:nvPr>
        </p:nvGraphicFramePr>
        <p:xfrm>
          <a:off x="352022" y="1474273"/>
          <a:ext cx="8379854" cy="50939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3899">
                  <a:extLst>
                    <a:ext uri="{9D8B030D-6E8A-4147-A177-3AD203B41FA5}">
                      <a16:colId xmlns:a16="http://schemas.microsoft.com/office/drawing/2014/main" val="1277194147"/>
                    </a:ext>
                  </a:extLst>
                </a:gridCol>
                <a:gridCol w="6915955">
                  <a:extLst>
                    <a:ext uri="{9D8B030D-6E8A-4147-A177-3AD203B41FA5}">
                      <a16:colId xmlns:a16="http://schemas.microsoft.com/office/drawing/2014/main" val="2085577479"/>
                    </a:ext>
                  </a:extLst>
                </a:gridCol>
              </a:tblGrid>
              <a:tr h="12734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明石会長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＜私立学校への支援＞</a:t>
                      </a:r>
                      <a:endParaRPr kumimoji="1" lang="en-US" altLang="ja-JP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私学教育による多様で特色ある学習機会の提供と幼・小・中・高・専修各種学校への支援を更に充実するべきである。</a:t>
                      </a:r>
                    </a:p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具体的には、①私立学校園等への経常費補助金等の支援事業の拡充、②私立高校生等への授業料無償化制度の維持、③産業界等との連携の下、後期中等教育におけるキャリア教育の支援が考えられる。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1928436"/>
                  </a:ext>
                </a:extLst>
              </a:tr>
              <a:tr h="12734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奥村委員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＜専修学校生の就職率（具体的取組</a:t>
                      </a: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149</a:t>
                      </a: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）＞</a:t>
                      </a:r>
                      <a:endParaRPr kumimoji="1" lang="en-US" altLang="ja-JP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専修学校生の関係分野就職率が低くなっている。これについては、自己評価で「文化・教養分野」の構成比が高いことがあげられているが、関係分野ではない全体の就職率も全国と比べて低いと聞いている。</a:t>
                      </a:r>
                      <a:r>
                        <a:rPr kumimoji="1" lang="ja-JP" altLang="en-US" sz="11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原因や今後の支援などについてご検討いただきたい。</a:t>
                      </a:r>
                      <a:endParaRPr kumimoji="1" lang="ja-JP" altLang="en-US" sz="1100" u="sng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4218785"/>
                  </a:ext>
                </a:extLst>
              </a:tr>
              <a:tr h="12734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小田委員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＜私立学校における支援教育の充実＞</a:t>
                      </a:r>
                      <a:endParaRPr kumimoji="1" lang="en-US" altLang="ja-JP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私立学校においても、</a:t>
                      </a:r>
                      <a:r>
                        <a:rPr kumimoji="1" lang="ja-JP" altLang="en-US" sz="1100" b="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発達障がい</a:t>
                      </a: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のある児童生徒が多く在籍しているが、支援教育のシステムを構成する「支援教育コーディネーターの指名と研修」「個別の教育支援及び個別の指導計画の作成」「支援教育に関する教員研修」等の取組はまだ十分でない。</a:t>
                      </a:r>
                      <a:r>
                        <a:rPr kumimoji="1" lang="ja-JP" altLang="en-US" sz="1100" b="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私立学校における支援教育の充実に</a:t>
                      </a:r>
                      <a:r>
                        <a:rPr kumimoji="1" lang="ja-JP" altLang="en-US" sz="1100" b="0" u="sng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向けた取組みが</a:t>
                      </a:r>
                      <a:r>
                        <a:rPr kumimoji="1" lang="ja-JP" altLang="en-US" sz="1100" b="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進むことを期待したい。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5869906"/>
                  </a:ext>
                </a:extLst>
              </a:tr>
              <a:tr h="12734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興梠委員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＜私立学校の耐震化（具体的取組</a:t>
                      </a: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158</a:t>
                      </a: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）＞</a:t>
                      </a:r>
                      <a:endParaRPr kumimoji="1" lang="en-US" altLang="ja-JP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命に関わることであり、出来るだけ早急に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パーセントを達成出来るよう補助等を行っていただきたい。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5270423"/>
                  </a:ext>
                </a:extLst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7688688" y="274260"/>
            <a:ext cx="1326524" cy="43598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資料３－２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6868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326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委員ご意見＜基本方針10＞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各委員ご意見＜基本方針１＞</dc:title>
  <dc:creator>竹本　知世</dc:creator>
  <cp:lastModifiedBy>竹本　知世</cp:lastModifiedBy>
  <cp:revision>14</cp:revision>
  <cp:lastPrinted>2020-08-06T01:55:03Z</cp:lastPrinted>
  <dcterms:created xsi:type="dcterms:W3CDTF">2020-07-01T09:36:12Z</dcterms:created>
  <dcterms:modified xsi:type="dcterms:W3CDTF">2020-08-07T00:49:58Z</dcterms:modified>
</cp:coreProperties>
</file>