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2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497120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2669698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428331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2498972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761095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277683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65397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2959092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2643598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1821376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616108B-DB7A-48CA-B634-EA1087E3819A}" type="datetimeFigureOut">
              <a:rPr kumimoji="1" lang="ja-JP" altLang="en-US" smtClean="0"/>
              <a:t>2020/8/13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781129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6108B-DB7A-48CA-B634-EA1087E3819A}" type="datetimeFigureOut">
              <a:rPr kumimoji="1" lang="ja-JP" altLang="en-US" smtClean="0"/>
              <a:t>2020/8/13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1A16C-352E-40F6-9891-53106DE1CDB9}" type="slidenum">
              <a:rPr kumimoji="1" lang="ja-JP" altLang="en-US" smtClean="0"/>
              <a:t>‹#›</a:t>
            </a:fld>
            <a:endParaRPr kumimoji="1" lang="ja-JP" altLang="en-US"/>
          </a:p>
        </p:txBody>
      </p:sp>
    </p:spTree>
    <p:extLst>
      <p:ext uri="{BB962C8B-B14F-4D97-AF65-F5344CB8AC3E}">
        <p14:creationId xmlns:p14="http://schemas.microsoft.com/office/powerpoint/2010/main" val="3275737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787514"/>
            <a:ext cx="9144000" cy="435980"/>
          </a:xfrm>
          <a:solidFill>
            <a:srgbClr val="002060"/>
          </a:solidFill>
        </p:spPr>
        <p:txBody>
          <a:bodyPr anchor="ctr">
            <a:noAutofit/>
          </a:bodyPr>
          <a:lstStyle/>
          <a:p>
            <a:r>
              <a:rPr lang="ja-JP" altLang="en-US" sz="1600" b="1" smtClean="0">
                <a:solidFill>
                  <a:schemeClr val="bg1"/>
                </a:solidFill>
                <a:latin typeface="Meiryo UI" panose="020B0604030504040204" pitchFamily="50" charset="-128"/>
                <a:ea typeface="Meiryo UI" panose="020B0604030504040204" pitchFamily="50" charset="-128"/>
              </a:rPr>
              <a:t>委員</a:t>
            </a:r>
            <a:r>
              <a:rPr lang="ja-JP" altLang="en-US" sz="1600" b="1" dirty="0" smtClean="0">
                <a:solidFill>
                  <a:schemeClr val="bg1"/>
                </a:solidFill>
                <a:latin typeface="Meiryo UI" panose="020B0604030504040204" pitchFamily="50" charset="-128"/>
                <a:ea typeface="Meiryo UI" panose="020B0604030504040204" pitchFamily="50" charset="-128"/>
              </a:rPr>
              <a:t>ご意見＜基本方針９＞</a:t>
            </a:r>
            <a:endParaRPr kumimoji="1" lang="ja-JP" altLang="en-US" sz="1600" b="1" dirty="0">
              <a:solidFill>
                <a:schemeClr val="bg1"/>
              </a:solidFill>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098326025"/>
              </p:ext>
            </p:extLst>
          </p:nvPr>
        </p:nvGraphicFramePr>
        <p:xfrm>
          <a:off x="352022" y="1474272"/>
          <a:ext cx="8379854" cy="4954551"/>
        </p:xfrm>
        <a:graphic>
          <a:graphicData uri="http://schemas.openxmlformats.org/drawingml/2006/table">
            <a:tbl>
              <a:tblPr firstRow="1" bandRow="1">
                <a:tableStyleId>{5940675A-B579-460E-94D1-54222C63F5DA}</a:tableStyleId>
              </a:tblPr>
              <a:tblGrid>
                <a:gridCol w="1463899">
                  <a:extLst>
                    <a:ext uri="{9D8B030D-6E8A-4147-A177-3AD203B41FA5}">
                      <a16:colId xmlns:a16="http://schemas.microsoft.com/office/drawing/2014/main" val="1277194147"/>
                    </a:ext>
                  </a:extLst>
                </a:gridCol>
                <a:gridCol w="6915955">
                  <a:extLst>
                    <a:ext uri="{9D8B030D-6E8A-4147-A177-3AD203B41FA5}">
                      <a16:colId xmlns:a16="http://schemas.microsoft.com/office/drawing/2014/main" val="2085577479"/>
                    </a:ext>
                  </a:extLst>
                </a:gridCol>
              </a:tblGrid>
              <a:tr h="1663641">
                <a:tc>
                  <a:txBody>
                    <a:bodyPr/>
                    <a:lstStyle/>
                    <a:p>
                      <a:pPr algn="ctr"/>
                      <a:r>
                        <a:rPr kumimoji="1" lang="ja-JP" altLang="en-US" sz="1200" b="1" dirty="0" smtClean="0">
                          <a:latin typeface="Meiryo UI" panose="020B0604030504040204" pitchFamily="50" charset="-128"/>
                          <a:ea typeface="Meiryo UI" panose="020B0604030504040204" pitchFamily="50" charset="-128"/>
                        </a:rPr>
                        <a:t>明石会長</a:t>
                      </a:r>
                      <a:endParaRPr kumimoji="1" lang="ja-JP" altLang="en-US" sz="1200" b="1"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r>
                        <a:rPr kumimoji="1" lang="ja-JP" altLang="en-US" sz="1100" b="1" dirty="0" smtClean="0">
                          <a:latin typeface="Meiryo UI" panose="020B0604030504040204" pitchFamily="50" charset="-128"/>
                          <a:ea typeface="Meiryo UI" panose="020B0604030504040204" pitchFamily="50" charset="-128"/>
                        </a:rPr>
                        <a:t>＜学校・保護者・地域人材の連携＞</a:t>
                      </a:r>
                      <a:endParaRPr kumimoji="1" lang="en-US" altLang="ja-JP" sz="1100" b="1"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　学校と保護者・地域人材の一層の連携を図り、中学校区を核として、その校区の特色に合わせた活動やネットワークを構築する必要がある。</a:t>
                      </a:r>
                    </a:p>
                    <a:p>
                      <a:r>
                        <a:rPr kumimoji="1" lang="ja-JP" altLang="en-US" sz="1100" dirty="0" smtClean="0">
                          <a:latin typeface="Meiryo UI" panose="020B0604030504040204" pitchFamily="50" charset="-128"/>
                          <a:ea typeface="Meiryo UI" panose="020B0604030504040204" pitchFamily="50" charset="-128"/>
                        </a:rPr>
                        <a:t>　具体的には、①キャリア教育の一環として、児童生徒などを対象に若い世代からの「親学習」の実施、②自治会や社会福祉協議会等と連携した「人材活用」や「人材育成研修」の充実が求められる。</a:t>
                      </a:r>
                    </a:p>
                  </a:txBody>
                  <a:tcPr anchor="ctr"/>
                </a:tc>
                <a:extLst>
                  <a:ext uri="{0D108BD9-81ED-4DB2-BD59-A6C34878D82A}">
                    <a16:rowId xmlns:a16="http://schemas.microsoft.com/office/drawing/2014/main" val="3461928436"/>
                  </a:ext>
                </a:extLst>
              </a:tr>
              <a:tr h="2026515">
                <a:tc>
                  <a:txBody>
                    <a:bodyPr/>
                    <a:lstStyle/>
                    <a:p>
                      <a:pPr algn="ctr"/>
                      <a:r>
                        <a:rPr kumimoji="1" lang="ja-JP" altLang="en-US" sz="1200" b="1" dirty="0" smtClean="0">
                          <a:latin typeface="Meiryo UI" panose="020B0604030504040204" pitchFamily="50" charset="-128"/>
                          <a:ea typeface="Meiryo UI" panose="020B0604030504040204" pitchFamily="50" charset="-128"/>
                        </a:rPr>
                        <a:t>小田委員</a:t>
                      </a:r>
                      <a:endParaRPr kumimoji="1" lang="ja-JP" altLang="en-US" sz="1200" b="1"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r>
                        <a:rPr kumimoji="1" lang="ja-JP" altLang="en-US" sz="1100" b="1" dirty="0" smtClean="0">
                          <a:latin typeface="Meiryo UI" panose="020B0604030504040204" pitchFamily="50" charset="-128"/>
                          <a:ea typeface="Meiryo UI" panose="020B0604030504040204" pitchFamily="50" charset="-128"/>
                        </a:rPr>
                        <a:t>＜幼稚園・保育所・認定こども園における教育機能の充実（具体的取組</a:t>
                      </a:r>
                      <a:r>
                        <a:rPr kumimoji="1" lang="en-US" altLang="ja-JP" sz="1100" b="1" dirty="0" smtClean="0">
                          <a:latin typeface="Meiryo UI" panose="020B0604030504040204" pitchFamily="50" charset="-128"/>
                          <a:ea typeface="Meiryo UI" panose="020B0604030504040204" pitchFamily="50" charset="-128"/>
                        </a:rPr>
                        <a:t>137</a:t>
                      </a:r>
                      <a:r>
                        <a:rPr kumimoji="1" lang="ja-JP" altLang="en-US" sz="1100" b="1" dirty="0" smtClean="0">
                          <a:latin typeface="Meiryo UI" panose="020B0604030504040204" pitchFamily="50" charset="-128"/>
                          <a:ea typeface="Meiryo UI" panose="020B0604030504040204" pitchFamily="50" charset="-128"/>
                        </a:rPr>
                        <a:t>）＞</a:t>
                      </a:r>
                      <a:endParaRPr kumimoji="1" lang="en-US" altLang="ja-JP" sz="1100" b="1" dirty="0" smtClean="0">
                        <a:latin typeface="Meiryo UI" panose="020B0604030504040204" pitchFamily="50" charset="-128"/>
                        <a:ea typeface="Meiryo UI" panose="020B0604030504040204" pitchFamily="50" charset="-128"/>
                      </a:endParaRPr>
                    </a:p>
                    <a:p>
                      <a:r>
                        <a:rPr kumimoji="1" lang="ja-JP" altLang="en-US" sz="1100" b="1" dirty="0" smtClean="0">
                          <a:latin typeface="Meiryo UI" panose="020B0604030504040204" pitchFamily="50" charset="-128"/>
                          <a:ea typeface="Meiryo UI" panose="020B0604030504040204" pitchFamily="50" charset="-128"/>
                        </a:rPr>
                        <a:t>　</a:t>
                      </a:r>
                      <a:r>
                        <a:rPr kumimoji="1" lang="ja-JP" altLang="en-US" sz="1100" b="0" dirty="0" smtClean="0">
                          <a:latin typeface="Meiryo UI" panose="020B0604030504040204" pitchFamily="50" charset="-128"/>
                          <a:ea typeface="Meiryo UI" panose="020B0604030504040204" pitchFamily="50" charset="-128"/>
                        </a:rPr>
                        <a:t>幼児教育においては、公私立問わず、</a:t>
                      </a:r>
                      <a:r>
                        <a:rPr kumimoji="1" lang="ja-JP" altLang="en-US" sz="1100" b="0" u="sng" dirty="0" smtClean="0">
                          <a:latin typeface="Meiryo UI" panose="020B0604030504040204" pitchFamily="50" charset="-128"/>
                          <a:ea typeface="Meiryo UI" panose="020B0604030504040204" pitchFamily="50" charset="-128"/>
                        </a:rPr>
                        <a:t>多様なニーズのある幼児（障がいの重度化・多様化等）への支援と、その保護者支援が重要な課題</a:t>
                      </a:r>
                      <a:r>
                        <a:rPr kumimoji="1" lang="ja-JP" altLang="en-US" sz="1100" b="0" dirty="0" smtClean="0">
                          <a:latin typeface="Meiryo UI" panose="020B0604030504040204" pitchFamily="50" charset="-128"/>
                          <a:ea typeface="Meiryo UI" panose="020B0604030504040204" pitchFamily="50" charset="-128"/>
                        </a:rPr>
                        <a:t>になっている。大学等で支援教育を学んできた教員や保育士は少なく、さらに支援学級や通級指導教室がないため支援教育の推進役がいない状態で、すべての子どもが同じ教室で学んでいる状況である。こうしたことから、</a:t>
                      </a:r>
                      <a:r>
                        <a:rPr kumimoji="1" lang="ja-JP" altLang="en-US" sz="1100" b="0" u="sng" dirty="0" smtClean="0">
                          <a:latin typeface="Meiryo UI" panose="020B0604030504040204" pitchFamily="50" charset="-128"/>
                          <a:ea typeface="Meiryo UI" panose="020B0604030504040204" pitchFamily="50" charset="-128"/>
                        </a:rPr>
                        <a:t>「幼児教育センター」による幼児教育アドバイザーの育成と、幼児教育コーディネーターによる支援が一層充実していくことを期待している。</a:t>
                      </a:r>
                    </a:p>
                  </a:txBody>
                  <a:tcPr anchor="ctr"/>
                </a:tc>
                <a:extLst>
                  <a:ext uri="{0D108BD9-81ED-4DB2-BD59-A6C34878D82A}">
                    <a16:rowId xmlns:a16="http://schemas.microsoft.com/office/drawing/2014/main" val="3241307329"/>
                  </a:ext>
                </a:extLst>
              </a:tr>
              <a:tr h="1264395">
                <a:tc>
                  <a:txBody>
                    <a:bodyPr/>
                    <a:lstStyle/>
                    <a:p>
                      <a:pPr algn="ctr"/>
                      <a:r>
                        <a:rPr kumimoji="1" lang="ja-JP" altLang="en-US" sz="1200" b="1" dirty="0" smtClean="0">
                          <a:latin typeface="Meiryo UI" panose="020B0604030504040204" pitchFamily="50" charset="-128"/>
                          <a:ea typeface="Meiryo UI" panose="020B0604030504040204" pitchFamily="50" charset="-128"/>
                        </a:rPr>
                        <a:t>興梠委員</a:t>
                      </a:r>
                      <a:endParaRPr kumimoji="1" lang="ja-JP" altLang="en-US" sz="1200" b="1"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r>
                        <a:rPr kumimoji="1" lang="ja-JP" altLang="en-US" sz="1100" b="1" dirty="0" smtClean="0">
                          <a:latin typeface="Meiryo UI" panose="020B0604030504040204" pitchFamily="50" charset="-128"/>
                          <a:ea typeface="Meiryo UI" panose="020B0604030504040204" pitchFamily="50" charset="-128"/>
                        </a:rPr>
                        <a:t>＜おおさか元気広場（具体的取組</a:t>
                      </a:r>
                      <a:r>
                        <a:rPr kumimoji="1" lang="en-US" altLang="ja-JP" sz="1100" b="1" dirty="0" smtClean="0">
                          <a:latin typeface="Meiryo UI" panose="020B0604030504040204" pitchFamily="50" charset="-128"/>
                          <a:ea typeface="Meiryo UI" panose="020B0604030504040204" pitchFamily="50" charset="-128"/>
                        </a:rPr>
                        <a:t>133</a:t>
                      </a:r>
                      <a:r>
                        <a:rPr kumimoji="1" lang="ja-JP" altLang="en-US" sz="1100" b="1" dirty="0" smtClean="0">
                          <a:latin typeface="Meiryo UI" panose="020B0604030504040204" pitchFamily="50" charset="-128"/>
                          <a:ea typeface="Meiryo UI" panose="020B0604030504040204" pitchFamily="50" charset="-128"/>
                        </a:rPr>
                        <a:t>）＞</a:t>
                      </a:r>
                      <a:endParaRPr kumimoji="1" lang="en-US" altLang="ja-JP" sz="1100" b="1" dirty="0" smtClean="0">
                        <a:latin typeface="Meiryo UI" panose="020B0604030504040204" pitchFamily="50" charset="-128"/>
                        <a:ea typeface="Meiryo UI" panose="020B0604030504040204" pitchFamily="50" charset="-128"/>
                      </a:endParaRPr>
                    </a:p>
                    <a:p>
                      <a:r>
                        <a:rPr kumimoji="1" lang="ja-JP" altLang="en-US" sz="1100" b="1" dirty="0" smtClean="0">
                          <a:latin typeface="Meiryo UI" panose="020B0604030504040204" pitchFamily="50" charset="-128"/>
                          <a:ea typeface="Meiryo UI" panose="020B0604030504040204" pitchFamily="50" charset="-128"/>
                        </a:rPr>
                        <a:t>　</a:t>
                      </a:r>
                      <a:r>
                        <a:rPr kumimoji="1" lang="ja-JP" altLang="en-US" sz="1100" b="0" dirty="0" smtClean="0">
                          <a:latin typeface="Meiryo UI" panose="020B0604030504040204" pitchFamily="50" charset="-128"/>
                          <a:ea typeface="Meiryo UI" panose="020B0604030504040204" pitchFamily="50" charset="-128"/>
                        </a:rPr>
                        <a:t>協力企業・団体による出前プログラム（</a:t>
                      </a:r>
                      <a:r>
                        <a:rPr kumimoji="1" lang="en-US" altLang="ja-JP" sz="1100" b="0" dirty="0" smtClean="0">
                          <a:latin typeface="Meiryo UI" panose="020B0604030504040204" pitchFamily="50" charset="-128"/>
                          <a:ea typeface="Meiryo UI" panose="020B0604030504040204" pitchFamily="50" charset="-128"/>
                        </a:rPr>
                        <a:t>75</a:t>
                      </a:r>
                      <a:r>
                        <a:rPr kumimoji="1" lang="ja-JP" altLang="en-US" sz="1100" b="0" dirty="0" smtClean="0">
                          <a:latin typeface="Meiryo UI" panose="020B0604030504040204" pitchFamily="50" charset="-128"/>
                          <a:ea typeface="Meiryo UI" panose="020B0604030504040204" pitchFamily="50" charset="-128"/>
                        </a:rPr>
                        <a:t>プログラム）について、大変充実した内容がある。たくさんの学校に</a:t>
                      </a:r>
                      <a:r>
                        <a:rPr kumimoji="1" lang="ja-JP" altLang="en-US" sz="1100" b="0" smtClean="0">
                          <a:latin typeface="Meiryo UI" panose="020B0604030504040204" pitchFamily="50" charset="-128"/>
                          <a:ea typeface="Meiryo UI" panose="020B0604030504040204" pitchFamily="50" charset="-128"/>
                        </a:rPr>
                        <a:t>活用</a:t>
                      </a:r>
                      <a:r>
                        <a:rPr kumimoji="1" lang="ja-JP" altLang="en-US" sz="1100" b="0" smtClean="0">
                          <a:latin typeface="Meiryo UI" panose="020B0604030504040204" pitchFamily="50" charset="-128"/>
                          <a:ea typeface="Meiryo UI" panose="020B0604030504040204" pitchFamily="50" charset="-128"/>
                        </a:rPr>
                        <a:t>していただきたい</a:t>
                      </a:r>
                      <a:r>
                        <a:rPr kumimoji="1" lang="ja-JP" altLang="en-US" sz="1100" b="0" dirty="0" smtClean="0">
                          <a:latin typeface="Meiryo UI" panose="020B0604030504040204" pitchFamily="50" charset="-128"/>
                          <a:ea typeface="Meiryo UI" panose="020B0604030504040204" pitchFamily="50" charset="-128"/>
                        </a:rPr>
                        <a:t>ことから、もっと各単位</a:t>
                      </a:r>
                      <a:r>
                        <a:rPr kumimoji="1" lang="en-US" altLang="ja-JP" sz="1100" b="0" dirty="0" smtClean="0">
                          <a:latin typeface="Meiryo UI" panose="020B0604030504040204" pitchFamily="50" charset="-128"/>
                          <a:ea typeface="Meiryo UI" panose="020B0604030504040204" pitchFamily="50" charset="-128"/>
                        </a:rPr>
                        <a:t>PTA</a:t>
                      </a:r>
                      <a:r>
                        <a:rPr kumimoji="1" lang="ja-JP" altLang="en-US" sz="1100" b="0" dirty="0" smtClean="0">
                          <a:latin typeface="Meiryo UI" panose="020B0604030504040204" pitchFamily="50" charset="-128"/>
                          <a:ea typeface="Meiryo UI" panose="020B0604030504040204" pitchFamily="50" charset="-128"/>
                        </a:rPr>
                        <a:t>に宣伝して頂きたい。</a:t>
                      </a:r>
                      <a:endParaRPr kumimoji="1" lang="ja-JP" altLang="en-US" sz="11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04218785"/>
                  </a:ext>
                </a:extLst>
              </a:tr>
            </a:tbl>
          </a:graphicData>
        </a:graphic>
      </p:graphicFrame>
      <p:sp>
        <p:nvSpPr>
          <p:cNvPr id="4" name="正方形/長方形 3"/>
          <p:cNvSpPr/>
          <p:nvPr/>
        </p:nvSpPr>
        <p:spPr>
          <a:xfrm>
            <a:off x="7688688" y="274260"/>
            <a:ext cx="1326524" cy="43598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資料２－２</a:t>
            </a:r>
            <a:endParaRPr kumimoji="1"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768685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TotalTime>
  <Words>312</Words>
  <Application>Microsoft Office PowerPoint</Application>
  <PresentationFormat>画面に合わせる (4:3)</PresentationFormat>
  <Paragraphs>12</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vt:lpstr>
      <vt:lpstr>游ゴシック Light</vt:lpstr>
      <vt:lpstr>Arial</vt:lpstr>
      <vt:lpstr>Calibri</vt:lpstr>
      <vt:lpstr>Calibri Light</vt:lpstr>
      <vt:lpstr>Office テーマ</vt:lpstr>
      <vt:lpstr>委員ご意見＜基本方針９＞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各委員ご意見＜基本方針１＞</dc:title>
  <dc:creator>竹本　知世</dc:creator>
  <cp:lastModifiedBy>竹本　知世</cp:lastModifiedBy>
  <cp:revision>13</cp:revision>
  <dcterms:created xsi:type="dcterms:W3CDTF">2020-07-01T09:36:12Z</dcterms:created>
  <dcterms:modified xsi:type="dcterms:W3CDTF">2020-08-13T11:22:30Z</dcterms:modified>
</cp:coreProperties>
</file>