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12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616108B-DB7A-48CA-B634-EA1087E3819A}" type="datetimeFigureOut">
              <a:rPr kumimoji="1" lang="ja-JP" altLang="en-US" smtClean="0"/>
              <a:t>2020/8/7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3497120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616108B-DB7A-48CA-B634-EA1087E3819A}" type="datetimeFigureOut">
              <a:rPr kumimoji="1" lang="ja-JP" altLang="en-US" smtClean="0"/>
              <a:t>2020/8/7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26696988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616108B-DB7A-48CA-B634-EA1087E3819A}" type="datetimeFigureOut">
              <a:rPr kumimoji="1" lang="ja-JP" altLang="en-US" smtClean="0"/>
              <a:t>2020/8/7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3428331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616108B-DB7A-48CA-B634-EA1087E3819A}" type="datetimeFigureOut">
              <a:rPr kumimoji="1" lang="ja-JP" altLang="en-US" smtClean="0"/>
              <a:t>2020/8/7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2498972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616108B-DB7A-48CA-B634-EA1087E3819A}" type="datetimeFigureOut">
              <a:rPr kumimoji="1" lang="ja-JP" altLang="en-US" smtClean="0"/>
              <a:t>2020/8/7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3761095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616108B-DB7A-48CA-B634-EA1087E3819A}" type="datetimeFigureOut">
              <a:rPr kumimoji="1" lang="ja-JP" altLang="en-US" smtClean="0"/>
              <a:t>2020/8/7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3277683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616108B-DB7A-48CA-B634-EA1087E3819A}" type="datetimeFigureOut">
              <a:rPr kumimoji="1" lang="ja-JP" altLang="en-US" smtClean="0"/>
              <a:t>2020/8/7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653971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616108B-DB7A-48CA-B634-EA1087E3819A}" type="datetimeFigureOut">
              <a:rPr kumimoji="1" lang="ja-JP" altLang="en-US" smtClean="0"/>
              <a:t>2020/8/7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2959092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16108B-DB7A-48CA-B634-EA1087E3819A}" type="datetimeFigureOut">
              <a:rPr kumimoji="1" lang="ja-JP" altLang="en-US" smtClean="0"/>
              <a:t>2020/8/7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2643598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616108B-DB7A-48CA-B634-EA1087E3819A}" type="datetimeFigureOut">
              <a:rPr kumimoji="1" lang="ja-JP" altLang="en-US" smtClean="0"/>
              <a:t>2020/8/7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1821376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616108B-DB7A-48CA-B634-EA1087E3819A}" type="datetimeFigureOut">
              <a:rPr kumimoji="1" lang="ja-JP" altLang="en-US" smtClean="0"/>
              <a:t>2020/8/7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781129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16108B-DB7A-48CA-B634-EA1087E3819A}" type="datetimeFigureOut">
              <a:rPr kumimoji="1" lang="ja-JP" altLang="en-US" smtClean="0"/>
              <a:t>2020/8/7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32757375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787514"/>
            <a:ext cx="9144000" cy="435980"/>
          </a:xfrm>
          <a:solidFill>
            <a:srgbClr val="002060"/>
          </a:solidFill>
        </p:spPr>
        <p:txBody>
          <a:bodyPr anchor="ctr">
            <a:noAutofit/>
          </a:bodyPr>
          <a:lstStyle/>
          <a:p>
            <a:r>
              <a:rPr lang="ja-JP" altLang="en-US" sz="1600" b="1" dirty="0" smtClean="0">
                <a:solidFill>
                  <a:schemeClr val="bg1"/>
                </a:solidFill>
                <a:latin typeface="Meiryo UI" panose="020B0604030504040204" pitchFamily="50" charset="-128"/>
                <a:ea typeface="Meiryo UI" panose="020B0604030504040204" pitchFamily="50" charset="-128"/>
              </a:rPr>
              <a:t>委員ご意見＜基本方針６＞</a:t>
            </a:r>
            <a:endParaRPr kumimoji="1" lang="ja-JP" altLang="en-US" sz="1600" b="1" dirty="0">
              <a:solidFill>
                <a:schemeClr val="bg1"/>
              </a:solidFill>
              <a:latin typeface="Meiryo UI" panose="020B0604030504040204" pitchFamily="50" charset="-128"/>
              <a:ea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394724971"/>
              </p:ext>
            </p:extLst>
          </p:nvPr>
        </p:nvGraphicFramePr>
        <p:xfrm>
          <a:off x="352022" y="1474271"/>
          <a:ext cx="8379854" cy="4990922"/>
        </p:xfrm>
        <a:graphic>
          <a:graphicData uri="http://schemas.openxmlformats.org/drawingml/2006/table">
            <a:tbl>
              <a:tblPr firstRow="1" bandRow="1">
                <a:tableStyleId>{5940675A-B579-460E-94D1-54222C63F5DA}</a:tableStyleId>
              </a:tblPr>
              <a:tblGrid>
                <a:gridCol w="1463899">
                  <a:extLst>
                    <a:ext uri="{9D8B030D-6E8A-4147-A177-3AD203B41FA5}">
                      <a16:colId xmlns:a16="http://schemas.microsoft.com/office/drawing/2014/main" val="1277194147"/>
                    </a:ext>
                  </a:extLst>
                </a:gridCol>
                <a:gridCol w="6915955">
                  <a:extLst>
                    <a:ext uri="{9D8B030D-6E8A-4147-A177-3AD203B41FA5}">
                      <a16:colId xmlns:a16="http://schemas.microsoft.com/office/drawing/2014/main" val="2085577479"/>
                    </a:ext>
                  </a:extLst>
                </a:gridCol>
              </a:tblGrid>
              <a:tr h="2495461">
                <a:tc>
                  <a:txBody>
                    <a:bodyPr/>
                    <a:lstStyle/>
                    <a:p>
                      <a:pPr algn="ctr"/>
                      <a:r>
                        <a:rPr kumimoji="1" lang="ja-JP" altLang="en-US" sz="1200" b="1" dirty="0" smtClean="0">
                          <a:latin typeface="Meiryo UI" panose="020B0604030504040204" pitchFamily="50" charset="-128"/>
                          <a:ea typeface="Meiryo UI" panose="020B0604030504040204" pitchFamily="50" charset="-128"/>
                        </a:rPr>
                        <a:t>奥村委員</a:t>
                      </a:r>
                      <a:endParaRPr kumimoji="1" lang="ja-JP" altLang="en-US" sz="1200" b="1"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r>
                        <a:rPr kumimoji="1" lang="ja-JP" altLang="en-US" sz="1100" b="1" dirty="0" smtClean="0">
                          <a:latin typeface="Meiryo UI" panose="020B0604030504040204" pitchFamily="50" charset="-128"/>
                          <a:ea typeface="Meiryo UI" panose="020B0604030504040204" pitchFamily="50" charset="-128"/>
                        </a:rPr>
                        <a:t>＜評価・育成システム（具体的取組</a:t>
                      </a:r>
                      <a:r>
                        <a:rPr kumimoji="1" lang="en-US" altLang="ja-JP" sz="1100" b="1" dirty="0" smtClean="0">
                          <a:latin typeface="Meiryo UI" panose="020B0604030504040204" pitchFamily="50" charset="-128"/>
                          <a:ea typeface="Meiryo UI" panose="020B0604030504040204" pitchFamily="50" charset="-128"/>
                        </a:rPr>
                        <a:t>110</a:t>
                      </a:r>
                      <a:r>
                        <a:rPr kumimoji="1" lang="ja-JP" altLang="en-US" sz="1100" b="1" dirty="0" smtClean="0">
                          <a:latin typeface="Meiryo UI" panose="020B0604030504040204" pitchFamily="50" charset="-128"/>
                          <a:ea typeface="Meiryo UI" panose="020B0604030504040204" pitchFamily="50" charset="-128"/>
                        </a:rPr>
                        <a:t>）＞</a:t>
                      </a:r>
                      <a:endParaRPr kumimoji="1" lang="en-US" altLang="ja-JP" sz="1100" b="1" dirty="0" smtClean="0">
                        <a:latin typeface="Meiryo UI" panose="020B0604030504040204" pitchFamily="50" charset="-128"/>
                        <a:ea typeface="Meiryo UI" panose="020B0604030504040204" pitchFamily="50" charset="-128"/>
                      </a:endParaRPr>
                    </a:p>
                    <a:p>
                      <a:r>
                        <a:rPr kumimoji="1" lang="ja-JP" altLang="en-US" sz="1100" b="0" dirty="0" smtClean="0">
                          <a:latin typeface="Meiryo UI" panose="020B0604030504040204" pitchFamily="50" charset="-128"/>
                          <a:ea typeface="Meiryo UI" panose="020B0604030504040204" pitchFamily="50" charset="-128"/>
                        </a:rPr>
                        <a:t> 授業アンケートを踏まえて教員の授業力の向上につなげていこうとしている趣旨は理解する。ただ、それが教員評価と連動しており、勤勉手当にも反映されるという形になると、教員が授業で悩みがあっても他の教員や管理職に相談しにくくなってしまうのではないかと心配している。本来、授業に不安がある教員がいる場合には、その教員だけが抱え込まない</a:t>
                      </a:r>
                      <a:r>
                        <a:rPr kumimoji="1" lang="ja-JP" altLang="en-US" sz="1100" b="0" dirty="0" smtClean="0">
                          <a:latin typeface="Meiryo UI" panose="020B0604030504040204" pitchFamily="50" charset="-128"/>
                          <a:ea typeface="Meiryo UI" panose="020B0604030504040204" pitchFamily="50" charset="-128"/>
                        </a:rPr>
                        <a:t>ように学校</a:t>
                      </a:r>
                      <a:r>
                        <a:rPr kumimoji="1" lang="ja-JP" altLang="en-US" sz="1100" b="0" dirty="0" smtClean="0">
                          <a:latin typeface="Meiryo UI" panose="020B0604030504040204" pitchFamily="50" charset="-128"/>
                          <a:ea typeface="Meiryo UI" panose="020B0604030504040204" pitchFamily="50" charset="-128"/>
                        </a:rPr>
                        <a:t>で協働的に改善の支援をしていただきたく思う。</a:t>
                      </a:r>
                      <a:r>
                        <a:rPr kumimoji="1" lang="ja-JP" altLang="en-US" sz="1100" b="0" u="sng" dirty="0" smtClean="0">
                          <a:latin typeface="Meiryo UI" panose="020B0604030504040204" pitchFamily="50" charset="-128"/>
                          <a:ea typeface="Meiryo UI" panose="020B0604030504040204" pitchFamily="50" charset="-128"/>
                        </a:rPr>
                        <a:t>悩みを抱えた教員の支援を互いに行おうとしているかや、支援の結果、教員の不安がどう改善されていったかということをこそ評価していただきたく思う。教員評価が教員の育成支援につながっていくことを望む。</a:t>
                      </a:r>
                      <a:endParaRPr kumimoji="1" lang="en-US" altLang="ja-JP" sz="1100" b="0" u="sng" dirty="0" smtClean="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461928436"/>
                  </a:ext>
                </a:extLst>
              </a:tr>
              <a:tr h="2495461">
                <a:tc>
                  <a:txBody>
                    <a:bodyPr/>
                    <a:lstStyle/>
                    <a:p>
                      <a:pPr algn="ctr"/>
                      <a:r>
                        <a:rPr kumimoji="1" lang="ja-JP" altLang="en-US" sz="1200" b="1" dirty="0" smtClean="0">
                          <a:latin typeface="Meiryo UI" panose="020B0604030504040204" pitchFamily="50" charset="-128"/>
                          <a:ea typeface="Meiryo UI" panose="020B0604030504040204" pitchFamily="50" charset="-128"/>
                        </a:rPr>
                        <a:t>小田委員</a:t>
                      </a:r>
                      <a:endParaRPr kumimoji="1" lang="ja-JP" altLang="en-US" sz="1200" b="1"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latin typeface="Meiryo UI" panose="020B0604030504040204" pitchFamily="50" charset="-128"/>
                          <a:ea typeface="Meiryo UI" panose="020B0604030504040204" pitchFamily="50" charset="-128"/>
                        </a:rPr>
                        <a:t>＜評価・育成システム（具体的取組</a:t>
                      </a:r>
                      <a:r>
                        <a:rPr kumimoji="1" lang="en-US" altLang="ja-JP" sz="1100" b="1" dirty="0" smtClean="0">
                          <a:latin typeface="Meiryo UI" panose="020B0604030504040204" pitchFamily="50" charset="-128"/>
                          <a:ea typeface="Meiryo UI" panose="020B0604030504040204" pitchFamily="50" charset="-128"/>
                        </a:rPr>
                        <a:t>110</a:t>
                      </a:r>
                      <a:r>
                        <a:rPr kumimoji="1" lang="ja-JP" altLang="en-US" sz="1100" b="1" dirty="0" smtClean="0">
                          <a:latin typeface="Meiryo UI" panose="020B0604030504040204" pitchFamily="50" charset="-128"/>
                          <a:ea typeface="Meiryo UI" panose="020B0604030504040204" pitchFamily="50" charset="-128"/>
                        </a:rPr>
                        <a:t>）＞</a:t>
                      </a:r>
                      <a:endParaRPr kumimoji="1" lang="en-US" altLang="ja-JP" sz="1100" b="1" dirty="0" smtClean="0">
                        <a:latin typeface="Meiryo UI" panose="020B0604030504040204" pitchFamily="50" charset="-128"/>
                        <a:ea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rPr>
                        <a:t>　教員の元気とやる気を高める評価・育成システムにおいて、教員のそれぞれの得意分野や潜在能力等のストロングポイントを生かす視点を重視し、ストロングポイントをさらに伸ばす取組みと評価が、教員の意欲や資質向上、ミドルリーダーの育成につながることを期待している。</a:t>
                      </a:r>
                      <a:endParaRPr kumimoji="1" lang="ja-JP" altLang="en-US" sz="11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704218785"/>
                  </a:ext>
                </a:extLst>
              </a:tr>
            </a:tbl>
          </a:graphicData>
        </a:graphic>
      </p:graphicFrame>
      <p:sp>
        <p:nvSpPr>
          <p:cNvPr id="4" name="正方形/長方形 3"/>
          <p:cNvSpPr/>
          <p:nvPr/>
        </p:nvSpPr>
        <p:spPr>
          <a:xfrm>
            <a:off x="7688688" y="274260"/>
            <a:ext cx="1326524" cy="43598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smtClean="0">
                <a:latin typeface="Meiryo UI" panose="020B0604030504040204" pitchFamily="50" charset="-128"/>
                <a:ea typeface="Meiryo UI" panose="020B0604030504040204" pitchFamily="50" charset="-128"/>
              </a:rPr>
              <a:t>資料１－２</a:t>
            </a:r>
            <a:endParaRPr kumimoji="1" lang="ja-JP" alt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7686852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TotalTime>
  <Words>256</Words>
  <Application>Microsoft Office PowerPoint</Application>
  <PresentationFormat>画面に合わせる (4:3)</PresentationFormat>
  <Paragraphs>8</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游ゴシック</vt:lpstr>
      <vt:lpstr>游ゴシック Light</vt:lpstr>
      <vt:lpstr>Arial</vt:lpstr>
      <vt:lpstr>Calibri</vt:lpstr>
      <vt:lpstr>Calibri Light</vt:lpstr>
      <vt:lpstr>Office テーマ</vt:lpstr>
      <vt:lpstr>委員ご意見＜基本方針６＞</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各委員ご意見＜基本方針１＞</dc:title>
  <dc:creator>竹本　知世</dc:creator>
  <cp:lastModifiedBy>竹本　知世</cp:lastModifiedBy>
  <cp:revision>13</cp:revision>
  <cp:lastPrinted>2020-08-07T01:08:25Z</cp:lastPrinted>
  <dcterms:created xsi:type="dcterms:W3CDTF">2020-07-01T09:36:12Z</dcterms:created>
  <dcterms:modified xsi:type="dcterms:W3CDTF">2020-08-07T01:08:30Z</dcterms:modified>
</cp:coreProperties>
</file>