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9712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696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2833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49897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7610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768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65397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95909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4359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182137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7811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6108B-DB7A-48CA-B634-EA1087E3819A}" type="datetimeFigureOut">
              <a:rPr kumimoji="1" lang="ja-JP" altLang="en-US" smtClean="0"/>
              <a:t>2020/7/29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5737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787514"/>
            <a:ext cx="9144000" cy="435980"/>
          </a:xfrm>
          <a:solidFill>
            <a:srgbClr val="002060"/>
          </a:solidFill>
        </p:spPr>
        <p:txBody>
          <a:bodyPr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委員ご意見＜基本方針</a:t>
            </a:r>
            <a:r>
              <a:rPr lang="ja-JP" altLang="en-US" sz="1600" b="1" dirty="0">
                <a:solidFill>
                  <a:schemeClr val="bg1"/>
                </a:solidFill>
                <a:latin typeface="Meiryo UI" panose="020B0604030504040204" pitchFamily="50" charset="-128"/>
                <a:ea typeface="Meiryo UI" panose="020B0604030504040204" pitchFamily="50" charset="-128"/>
              </a:rPr>
              <a:t>８</a:t>
            </a:r>
            <a:r>
              <a:rPr lang="ja-JP" altLang="en-US"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39660160"/>
              </p:ext>
            </p:extLst>
          </p:nvPr>
        </p:nvGraphicFramePr>
        <p:xfrm>
          <a:off x="352022" y="1474273"/>
          <a:ext cx="8379854" cy="5042437"/>
        </p:xfrm>
        <a:graphic>
          <a:graphicData uri="http://schemas.openxmlformats.org/drawingml/2006/table">
            <a:tbl>
              <a:tblPr firstRow="1" bandRow="1">
                <a:tableStyleId>{5940675A-B579-460E-94D1-54222C63F5DA}</a:tableStyleId>
              </a:tblPr>
              <a:tblGrid>
                <a:gridCol w="1463899">
                  <a:extLst>
                    <a:ext uri="{9D8B030D-6E8A-4147-A177-3AD203B41FA5}">
                      <a16:colId xmlns:a16="http://schemas.microsoft.com/office/drawing/2014/main" val="1277194147"/>
                    </a:ext>
                  </a:extLst>
                </a:gridCol>
                <a:gridCol w="6915955">
                  <a:extLst>
                    <a:ext uri="{9D8B030D-6E8A-4147-A177-3AD203B41FA5}">
                      <a16:colId xmlns:a16="http://schemas.microsoft.com/office/drawing/2014/main" val="2085577479"/>
                    </a:ext>
                  </a:extLst>
                </a:gridCol>
              </a:tblGrid>
              <a:tr h="1693930">
                <a:tc>
                  <a:txBody>
                    <a:bodyPr/>
                    <a:lstStyle/>
                    <a:p>
                      <a:pPr algn="ctr"/>
                      <a:r>
                        <a:rPr kumimoji="1" lang="ja-JP" altLang="en-US" sz="1200" b="1" dirty="0" smtClean="0">
                          <a:latin typeface="Meiryo UI" panose="020B0604030504040204" pitchFamily="50" charset="-128"/>
                          <a:ea typeface="Meiryo UI" panose="020B0604030504040204" pitchFamily="50" charset="-128"/>
                        </a:rPr>
                        <a:t>小田委員</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＜防災教育における高齢者・</a:t>
                      </a:r>
                      <a:r>
                        <a:rPr kumimoji="1" lang="ja-JP" altLang="en-US" sz="1100" b="1" dirty="0" err="1" smtClean="0">
                          <a:latin typeface="Meiryo UI" panose="020B0604030504040204" pitchFamily="50" charset="-128"/>
                          <a:ea typeface="Meiryo UI" panose="020B0604030504040204" pitchFamily="50" charset="-128"/>
                        </a:rPr>
                        <a:t>障がい</a:t>
                      </a:r>
                      <a:r>
                        <a:rPr kumimoji="1" lang="ja-JP" altLang="en-US" sz="1100" b="1" dirty="0" smtClean="0">
                          <a:latin typeface="Meiryo UI" panose="020B0604030504040204" pitchFamily="50" charset="-128"/>
                          <a:ea typeface="Meiryo UI" panose="020B0604030504040204" pitchFamily="50" charset="-128"/>
                        </a:rPr>
                        <a:t>者に対する支援（具体的取組</a:t>
                      </a:r>
                      <a:r>
                        <a:rPr kumimoji="1" lang="en-US" altLang="ja-JP" sz="1100" b="1" dirty="0" smtClean="0">
                          <a:latin typeface="Meiryo UI" panose="020B0604030504040204" pitchFamily="50" charset="-128"/>
                          <a:ea typeface="Meiryo UI" panose="020B0604030504040204" pitchFamily="50" charset="-128"/>
                        </a:rPr>
                        <a:t>126</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児童生徒が災害時に迅速に対応する力を育成する</a:t>
                      </a:r>
                      <a:r>
                        <a:rPr kumimoji="1" lang="ja-JP" altLang="en-US" sz="1100" u="sng" dirty="0" smtClean="0">
                          <a:latin typeface="Meiryo UI" panose="020B0604030504040204" pitchFamily="50" charset="-128"/>
                          <a:ea typeface="Meiryo UI" panose="020B0604030504040204" pitchFamily="50" charset="-128"/>
                        </a:rPr>
                        <a:t>防災教育において</a:t>
                      </a:r>
                      <a:r>
                        <a:rPr kumimoji="1" lang="ja-JP" altLang="en-US" sz="1100" u="sng"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自分の身を守ることとともに、音</a:t>
                      </a:r>
                      <a:r>
                        <a:rPr kumimoji="1" lang="ja-JP" altLang="en-US" sz="1100" dirty="0" smtClean="0">
                          <a:latin typeface="Meiryo UI" panose="020B0604030504040204" pitchFamily="50" charset="-128"/>
                          <a:ea typeface="Meiryo UI" panose="020B0604030504040204" pitchFamily="50" charset="-128"/>
                        </a:rPr>
                        <a:t>が聞こえず危険察知が</a:t>
                      </a:r>
                      <a:r>
                        <a:rPr kumimoji="1" lang="ja-JP" altLang="en-US" sz="1100" dirty="0" smtClean="0">
                          <a:latin typeface="Meiryo UI" panose="020B0604030504040204" pitchFamily="50" charset="-128"/>
                          <a:ea typeface="Meiryo UI" panose="020B0604030504040204" pitchFamily="50" charset="-128"/>
                        </a:rPr>
                        <a:t>難しかったりすることで、</a:t>
                      </a:r>
                      <a:r>
                        <a:rPr kumimoji="1" lang="ja-JP" altLang="en-US" sz="1100" dirty="0" smtClean="0">
                          <a:latin typeface="Meiryo UI" panose="020B0604030504040204" pitchFamily="50" charset="-128"/>
                          <a:ea typeface="Meiryo UI" panose="020B0604030504040204" pitchFamily="50" charset="-128"/>
                        </a:rPr>
                        <a:t>避難行動に援助</a:t>
                      </a:r>
                      <a:r>
                        <a:rPr kumimoji="1" lang="ja-JP" altLang="en-US" sz="1100" smtClean="0">
                          <a:latin typeface="Meiryo UI" panose="020B0604030504040204" pitchFamily="50" charset="-128"/>
                          <a:ea typeface="Meiryo UI" panose="020B0604030504040204" pitchFamily="50" charset="-128"/>
                        </a:rPr>
                        <a:t>が</a:t>
                      </a:r>
                      <a:r>
                        <a:rPr kumimoji="1" lang="ja-JP" altLang="en-US" sz="1100" smtClean="0">
                          <a:latin typeface="Meiryo UI" panose="020B0604030504040204" pitchFamily="50" charset="-128"/>
                          <a:ea typeface="Meiryo UI" panose="020B0604030504040204" pitchFamily="50" charset="-128"/>
                        </a:rPr>
                        <a:t>必要となる</a:t>
                      </a:r>
                      <a:r>
                        <a:rPr kumimoji="1" lang="ja-JP" altLang="en-US" sz="1100" u="sng" smtClean="0">
                          <a:latin typeface="Meiryo UI" panose="020B0604030504040204" pitchFamily="50" charset="-128"/>
                          <a:ea typeface="Meiryo UI" panose="020B0604030504040204" pitchFamily="50" charset="-128"/>
                        </a:rPr>
                        <a:t>高齢者</a:t>
                      </a:r>
                      <a:r>
                        <a:rPr kumimoji="1" lang="ja-JP" altLang="en-US" sz="1100" u="sng" dirty="0" smtClean="0">
                          <a:latin typeface="Meiryo UI" panose="020B0604030504040204" pitchFamily="50" charset="-128"/>
                          <a:ea typeface="Meiryo UI" panose="020B0604030504040204" pitchFamily="50" charset="-128"/>
                        </a:rPr>
                        <a:t>や</a:t>
                      </a:r>
                      <a:r>
                        <a:rPr kumimoji="1" lang="ja-JP" altLang="en-US" sz="1100" u="sng" dirty="0" err="1" smtClean="0">
                          <a:latin typeface="Meiryo UI" panose="020B0604030504040204" pitchFamily="50" charset="-128"/>
                          <a:ea typeface="Meiryo UI" panose="020B0604030504040204" pitchFamily="50" charset="-128"/>
                        </a:rPr>
                        <a:t>障がい</a:t>
                      </a:r>
                      <a:r>
                        <a:rPr kumimoji="1" lang="ja-JP" altLang="en-US" sz="1100" u="sng" dirty="0" smtClean="0">
                          <a:latin typeface="Meiryo UI" panose="020B0604030504040204" pitchFamily="50" charset="-128"/>
                          <a:ea typeface="Meiryo UI" panose="020B0604030504040204" pitchFamily="50" charset="-128"/>
                        </a:rPr>
                        <a:t>者に対する支援の観点も盛り込んでいただきたい。</a:t>
                      </a:r>
                    </a:p>
                  </a:txBody>
                  <a:tcPr anchor="ctr"/>
                </a:tc>
                <a:extLst>
                  <a:ext uri="{0D108BD9-81ED-4DB2-BD59-A6C34878D82A}">
                    <a16:rowId xmlns:a16="http://schemas.microsoft.com/office/drawing/2014/main" val="687169168"/>
                  </a:ext>
                </a:extLst>
              </a:tr>
              <a:tr h="1339403">
                <a:tc>
                  <a:txBody>
                    <a:bodyPr/>
                    <a:lstStyle/>
                    <a:p>
                      <a:pPr algn="ctr"/>
                      <a:r>
                        <a:rPr kumimoji="1" lang="ja-JP" altLang="en-US" sz="1200" b="1" dirty="0" smtClean="0">
                          <a:latin typeface="Meiryo UI" panose="020B0604030504040204" pitchFamily="50" charset="-128"/>
                          <a:ea typeface="Meiryo UI" panose="020B0604030504040204" pitchFamily="50" charset="-128"/>
                        </a:rPr>
                        <a:t>興梠委員</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＜学校・警察・保護者や地域ボランティアが一体となった地域ぐるみで</a:t>
                      </a:r>
                      <a:r>
                        <a:rPr kumimoji="1" lang="ja-JP" altLang="en-US" sz="1100" b="1" dirty="0" err="1" smtClean="0">
                          <a:latin typeface="Meiryo UI" panose="020B0604030504040204" pitchFamily="50" charset="-128"/>
                          <a:ea typeface="Meiryo UI" panose="020B0604030504040204" pitchFamily="50" charset="-128"/>
                        </a:rPr>
                        <a:t>の</a:t>
                      </a:r>
                      <a:r>
                        <a:rPr kumimoji="1" lang="ja-JP" altLang="en-US" sz="1100" b="1" dirty="0" smtClean="0">
                          <a:latin typeface="Meiryo UI" panose="020B0604030504040204" pitchFamily="50" charset="-128"/>
                          <a:ea typeface="Meiryo UI" panose="020B0604030504040204" pitchFamily="50" charset="-128"/>
                        </a:rPr>
                        <a:t>安全体制の整備（具体的取組</a:t>
                      </a:r>
                      <a:r>
                        <a:rPr kumimoji="1" lang="en-US" altLang="ja-JP" sz="1100" b="1" dirty="0" smtClean="0">
                          <a:latin typeface="Meiryo UI" panose="020B0604030504040204" pitchFamily="50" charset="-128"/>
                          <a:ea typeface="Meiryo UI" panose="020B0604030504040204" pitchFamily="50" charset="-128"/>
                        </a:rPr>
                        <a:t>127</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保護者の参加率が低いということをよく聞き、大変申し訳ないと思っている。本来ならば率先して活動していくべきであり、</a:t>
                      </a:r>
                      <a:r>
                        <a:rPr kumimoji="1" lang="ja-JP" altLang="en-US" sz="1100" u="sng" dirty="0" smtClean="0">
                          <a:latin typeface="Meiryo UI" panose="020B0604030504040204" pitchFamily="50" charset="-128"/>
                          <a:ea typeface="Meiryo UI" panose="020B0604030504040204" pitchFamily="50" charset="-128"/>
                        </a:rPr>
                        <a:t>地域ごとの温度差をなくしていきたい</a:t>
                      </a:r>
                      <a:r>
                        <a:rPr kumimoji="1" lang="ja-JP" altLang="en-US" sz="1100" dirty="0" smtClean="0">
                          <a:latin typeface="Meiryo UI" panose="020B0604030504040204" pitchFamily="50" charset="-128"/>
                          <a:ea typeface="Meiryo UI" panose="020B0604030504040204" pitchFamily="50" charset="-128"/>
                        </a:rPr>
                        <a:t>と思っているので、学校側からも積極的な声かけをお願いしたい。</a:t>
                      </a:r>
                    </a:p>
                  </a:txBody>
                  <a:tcPr anchor="ctr"/>
                </a:tc>
                <a:extLst>
                  <a:ext uri="{0D108BD9-81ED-4DB2-BD59-A6C34878D82A}">
                    <a16:rowId xmlns:a16="http://schemas.microsoft.com/office/drawing/2014/main" val="3461928436"/>
                  </a:ext>
                </a:extLst>
              </a:tr>
              <a:tr h="2009104">
                <a:tc>
                  <a:txBody>
                    <a:bodyPr/>
                    <a:lstStyle/>
                    <a:p>
                      <a:pPr algn="ctr"/>
                      <a:r>
                        <a:rPr kumimoji="1" lang="ja-JP" altLang="en-US" sz="1200" b="1" smtClean="0">
                          <a:latin typeface="Meiryo UI" panose="020B0604030504040204" pitchFamily="50" charset="-128"/>
                          <a:ea typeface="Meiryo UI" panose="020B0604030504040204" pitchFamily="50" charset="-128"/>
                        </a:rPr>
                        <a:t>田中副会長</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＜地域と連携した自然災害を想定した避難訓練（具体的取組</a:t>
                      </a:r>
                      <a:r>
                        <a:rPr kumimoji="1" lang="en-US" altLang="ja-JP" sz="1100" b="1" dirty="0" smtClean="0">
                          <a:latin typeface="Meiryo UI" panose="020B0604030504040204" pitchFamily="50" charset="-128"/>
                          <a:ea typeface="Meiryo UI" panose="020B0604030504040204" pitchFamily="50" charset="-128"/>
                        </a:rPr>
                        <a:t>126</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「地域と連携した自然災害を想定した避難訓練の実施率」について、公立中学校の伸び悩みが気になる。特に各家庭の居住地区にある小、中学校では、それぞれと地域との連携だけでなく、</a:t>
                      </a:r>
                      <a:r>
                        <a:rPr kumimoji="1" lang="ja-JP" altLang="en-US" sz="1100" b="0" u="sng" dirty="0" smtClean="0">
                          <a:latin typeface="Meiryo UI" panose="020B0604030504040204" pitchFamily="50" charset="-128"/>
                          <a:ea typeface="Meiryo UI" panose="020B0604030504040204" pitchFamily="50" charset="-128"/>
                        </a:rPr>
                        <a:t>兄弟関係を勘案し、小・中・地域及び家庭が連携した、引き渡し訓練を含めての避難訓練も必要</a:t>
                      </a:r>
                      <a:r>
                        <a:rPr kumimoji="1" lang="ja-JP" altLang="en-US" sz="1100" b="0" dirty="0" smtClean="0">
                          <a:latin typeface="Meiryo UI" panose="020B0604030504040204" pitchFamily="50" charset="-128"/>
                          <a:ea typeface="Meiryo UI" panose="020B0604030504040204" pitchFamily="50" charset="-128"/>
                        </a:rPr>
                        <a:t>ではないだろうか。</a:t>
                      </a:r>
                      <a:r>
                        <a:rPr kumimoji="1" lang="ja-JP" altLang="en-US" sz="1100" b="0" u="sng" dirty="0" smtClean="0">
                          <a:latin typeface="Meiryo UI" panose="020B0604030504040204" pitchFamily="50" charset="-128"/>
                          <a:ea typeface="Meiryo UI" panose="020B0604030504040204" pitchFamily="50" charset="-128"/>
                        </a:rPr>
                        <a:t>より現実的な災害場面を想定しての避難訓練計画と実施が求められる</a:t>
                      </a:r>
                      <a:r>
                        <a:rPr kumimoji="1" lang="ja-JP" altLang="en-US" sz="1100" b="0" dirty="0" smtClean="0">
                          <a:latin typeface="Meiryo UI" panose="020B0604030504040204" pitchFamily="50" charset="-128"/>
                          <a:ea typeface="Meiryo UI" panose="020B0604030504040204" pitchFamily="50" charset="-128"/>
                        </a:rPr>
                        <a:t>と考える。</a:t>
                      </a:r>
                    </a:p>
                  </a:txBody>
                  <a:tcPr anchor="ctr"/>
                </a:tc>
                <a:extLst>
                  <a:ext uri="{0D108BD9-81ED-4DB2-BD59-A6C34878D82A}">
                    <a16:rowId xmlns:a16="http://schemas.microsoft.com/office/drawing/2014/main" val="2704218785"/>
                  </a:ext>
                </a:extLst>
              </a:tr>
            </a:tbl>
          </a:graphicData>
        </a:graphic>
      </p:graphicFrame>
      <p:sp>
        <p:nvSpPr>
          <p:cNvPr id="3" name="正方形/長方形 2"/>
          <p:cNvSpPr/>
          <p:nvPr/>
        </p:nvSpPr>
        <p:spPr>
          <a:xfrm>
            <a:off x="7688688" y="274260"/>
            <a:ext cx="1326524" cy="4359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smtClean="0">
                <a:latin typeface="Meiryo UI" panose="020B0604030504040204" pitchFamily="50" charset="-128"/>
                <a:ea typeface="Meiryo UI" panose="020B0604030504040204" pitchFamily="50" charset="-128"/>
              </a:rPr>
              <a:t>資料４－２</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68685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300</Words>
  <Application>Microsoft Office PowerPoint</Application>
  <PresentationFormat>画面に合わせる (4:3)</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委員ご意見＜基本方針８＞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各委員ご意見＜基本方針１＞</dc:title>
  <dc:creator>竹本　知世</dc:creator>
  <cp:lastModifiedBy>竹本　知世</cp:lastModifiedBy>
  <cp:revision>23</cp:revision>
  <cp:lastPrinted>2020-07-27T08:24:21Z</cp:lastPrinted>
  <dcterms:created xsi:type="dcterms:W3CDTF">2020-07-01T09:36:12Z</dcterms:created>
  <dcterms:modified xsi:type="dcterms:W3CDTF">2020-07-29T09:44:12Z</dcterms:modified>
</cp:coreProperties>
</file>