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497120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66969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428331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498972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761095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27768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65397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959092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643598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1821376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78112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6108B-DB7A-48CA-B634-EA1087E3819A}" type="datetimeFigureOut">
              <a:rPr kumimoji="1" lang="ja-JP" altLang="en-US" smtClean="0"/>
              <a:t>2020/8/26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275737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787514"/>
            <a:ext cx="9144000" cy="435980"/>
          </a:xfrm>
          <a:solidFill>
            <a:srgbClr val="002060"/>
          </a:solidFill>
        </p:spPr>
        <p:txBody>
          <a:bodyPr anchor="ctr">
            <a:noAutofit/>
          </a:bodyPr>
          <a:lstStyle/>
          <a:p>
            <a:r>
              <a:rPr lang="ja-JP" altLang="en-US" sz="1600" b="1" dirty="0" smtClean="0">
                <a:solidFill>
                  <a:schemeClr val="bg1"/>
                </a:solidFill>
                <a:latin typeface="Meiryo UI" panose="020B0604030504040204" pitchFamily="50" charset="-128"/>
                <a:ea typeface="Meiryo UI" panose="020B0604030504040204" pitchFamily="50" charset="-128"/>
              </a:rPr>
              <a:t>委員ご意見＜</a:t>
            </a:r>
            <a:r>
              <a:rPr lang="ja-JP" altLang="en-US" sz="1600" b="1" smtClean="0">
                <a:solidFill>
                  <a:schemeClr val="bg1"/>
                </a:solidFill>
                <a:latin typeface="Meiryo UI" panose="020B0604030504040204" pitchFamily="50" charset="-128"/>
                <a:ea typeface="Meiryo UI" panose="020B0604030504040204" pitchFamily="50" charset="-128"/>
              </a:rPr>
              <a:t>基本方針</a:t>
            </a:r>
            <a:r>
              <a:rPr lang="ja-JP" altLang="en-US" sz="1600" b="1" dirty="0">
                <a:solidFill>
                  <a:schemeClr val="bg1"/>
                </a:solidFill>
                <a:latin typeface="Meiryo UI" panose="020B0604030504040204" pitchFamily="50" charset="-128"/>
                <a:ea typeface="Meiryo UI" panose="020B0604030504040204" pitchFamily="50" charset="-128"/>
              </a:rPr>
              <a:t>５</a:t>
            </a:r>
            <a:r>
              <a:rPr lang="ja-JP" altLang="en-US" sz="1600" b="1" smtClean="0">
                <a:solidFill>
                  <a:schemeClr val="bg1"/>
                </a:solidFill>
                <a:latin typeface="Meiryo UI" panose="020B0604030504040204" pitchFamily="50" charset="-128"/>
                <a:ea typeface="Meiryo UI" panose="020B0604030504040204" pitchFamily="50" charset="-128"/>
              </a:rPr>
              <a:t>＞</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739500290"/>
              </p:ext>
            </p:extLst>
          </p:nvPr>
        </p:nvGraphicFramePr>
        <p:xfrm>
          <a:off x="352022" y="1474272"/>
          <a:ext cx="8379854" cy="4784859"/>
        </p:xfrm>
        <a:graphic>
          <a:graphicData uri="http://schemas.openxmlformats.org/drawingml/2006/table">
            <a:tbl>
              <a:tblPr firstRow="1" bandRow="1">
                <a:tableStyleId>{5940675A-B579-460E-94D1-54222C63F5DA}</a:tableStyleId>
              </a:tblPr>
              <a:tblGrid>
                <a:gridCol w="1463899">
                  <a:extLst>
                    <a:ext uri="{9D8B030D-6E8A-4147-A177-3AD203B41FA5}">
                      <a16:colId xmlns:a16="http://schemas.microsoft.com/office/drawing/2014/main" val="1277194147"/>
                    </a:ext>
                  </a:extLst>
                </a:gridCol>
                <a:gridCol w="6915955">
                  <a:extLst>
                    <a:ext uri="{9D8B030D-6E8A-4147-A177-3AD203B41FA5}">
                      <a16:colId xmlns:a16="http://schemas.microsoft.com/office/drawing/2014/main" val="2085577479"/>
                    </a:ext>
                  </a:extLst>
                </a:gridCol>
              </a:tblGrid>
              <a:tr h="2212265">
                <a:tc>
                  <a:txBody>
                    <a:bodyPr/>
                    <a:lstStyle/>
                    <a:p>
                      <a:pPr algn="ctr"/>
                      <a:r>
                        <a:rPr kumimoji="1" lang="ja-JP" altLang="en-US" sz="1200" b="1" dirty="0" smtClean="0">
                          <a:latin typeface="Meiryo UI" panose="020B0604030504040204" pitchFamily="50" charset="-128"/>
                          <a:ea typeface="Meiryo UI" panose="020B0604030504040204" pitchFamily="50" charset="-128"/>
                        </a:rPr>
                        <a:t>小田委員</a:t>
                      </a:r>
                      <a:endParaRPr kumimoji="1" lang="ja-JP" altLang="en-US" sz="12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r>
                        <a:rPr kumimoji="1" lang="ja-JP" altLang="en-US" sz="1200" b="1" dirty="0" smtClean="0">
                          <a:latin typeface="Meiryo UI" panose="020B0604030504040204" pitchFamily="50" charset="-128"/>
                          <a:ea typeface="Meiryo UI" panose="020B0604030504040204" pitchFamily="50" charset="-128"/>
                        </a:rPr>
                        <a:t>＜支援学校における</a:t>
                      </a:r>
                      <a:r>
                        <a:rPr kumimoji="1" lang="ja-JP" altLang="en-US" sz="1200" b="1" dirty="0" err="1" smtClean="0">
                          <a:latin typeface="Meiryo UI" panose="020B0604030504040204" pitchFamily="50" charset="-128"/>
                          <a:ea typeface="Meiryo UI" panose="020B0604030504040204" pitchFamily="50" charset="-128"/>
                        </a:rPr>
                        <a:t>障がい</a:t>
                      </a:r>
                      <a:r>
                        <a:rPr kumimoji="1" lang="ja-JP" altLang="en-US" sz="1200" b="1" dirty="0" smtClean="0">
                          <a:latin typeface="Meiryo UI" panose="020B0604030504040204" pitchFamily="50" charset="-128"/>
                          <a:ea typeface="Meiryo UI" panose="020B0604030504040204" pitchFamily="50" charset="-128"/>
                        </a:rPr>
                        <a:t>者スポーツの推進（具体的取組</a:t>
                      </a:r>
                      <a:r>
                        <a:rPr kumimoji="1" lang="en-US" altLang="ja-JP" sz="1200" b="1" dirty="0" smtClean="0">
                          <a:latin typeface="Meiryo UI" panose="020B0604030504040204" pitchFamily="50" charset="-128"/>
                          <a:ea typeface="Meiryo UI" panose="020B0604030504040204" pitchFamily="50" charset="-128"/>
                        </a:rPr>
                        <a:t>94</a:t>
                      </a:r>
                      <a:r>
                        <a:rPr kumimoji="1" lang="ja-JP" altLang="en-US" sz="1200" b="1" dirty="0" smtClean="0">
                          <a:latin typeface="Meiryo UI" panose="020B0604030504040204" pitchFamily="50" charset="-128"/>
                          <a:ea typeface="Meiryo UI" panose="020B0604030504040204" pitchFamily="50" charset="-128"/>
                        </a:rPr>
                        <a:t>）＞</a:t>
                      </a:r>
                      <a:endParaRPr kumimoji="1" lang="en-US" altLang="ja-JP" sz="1200" b="1"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肢体不自由支援学校４校において運動部（ボッチャ）が実施され、生徒の意欲や自己効力感の高まり等の成果が得られていることは聞いている。</a:t>
                      </a:r>
                      <a:r>
                        <a:rPr kumimoji="1" lang="ja-JP" altLang="en-US" sz="1200" u="sng" dirty="0" smtClean="0">
                          <a:latin typeface="Meiryo UI" panose="020B0604030504040204" pitchFamily="50" charset="-128"/>
                          <a:ea typeface="Meiryo UI" panose="020B0604030504040204" pitchFamily="50" charset="-128"/>
                        </a:rPr>
                        <a:t>できるだけ多くの学校に拡がることを期待したい。</a:t>
                      </a:r>
                      <a:r>
                        <a:rPr kumimoji="1" lang="ja-JP" altLang="en-US" sz="1200" dirty="0" smtClean="0">
                          <a:latin typeface="Meiryo UI" panose="020B0604030504040204" pitchFamily="50" charset="-128"/>
                          <a:ea typeface="Meiryo UI" panose="020B0604030504040204" pitchFamily="50" charset="-128"/>
                        </a:rPr>
                        <a:t>　</a:t>
                      </a:r>
                    </a:p>
                  </a:txBody>
                  <a:tcPr anchor="ctr"/>
                </a:tc>
                <a:extLst>
                  <a:ext uri="{0D108BD9-81ED-4DB2-BD59-A6C34878D82A}">
                    <a16:rowId xmlns:a16="http://schemas.microsoft.com/office/drawing/2014/main" val="3461928436"/>
                  </a:ext>
                </a:extLst>
              </a:tr>
              <a:tr h="2572594">
                <a:tc>
                  <a:txBody>
                    <a:bodyPr/>
                    <a:lstStyle/>
                    <a:p>
                      <a:pPr algn="ctr"/>
                      <a:r>
                        <a:rPr kumimoji="1" lang="ja-JP" altLang="en-US" sz="1200" b="1" smtClean="0">
                          <a:latin typeface="Meiryo UI" panose="020B0604030504040204" pitchFamily="50" charset="-128"/>
                          <a:ea typeface="Meiryo UI" panose="020B0604030504040204" pitchFamily="50" charset="-128"/>
                        </a:rPr>
                        <a:t>田中副会長</a:t>
                      </a:r>
                      <a:endParaRPr kumimoji="1" lang="ja-JP" altLang="en-US" sz="12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r>
                        <a:rPr kumimoji="1" lang="ja-JP" altLang="en-US" sz="1200" b="1" smtClean="0">
                          <a:latin typeface="Meiryo UI" panose="020B0604030504040204" pitchFamily="50" charset="-128"/>
                          <a:ea typeface="Meiryo UI" panose="020B0604030504040204" pitchFamily="50" charset="-128"/>
                        </a:rPr>
                        <a:t>＜</a:t>
                      </a:r>
                      <a:r>
                        <a:rPr kumimoji="1" lang="ja-JP" altLang="en-US" sz="1200" b="1" smtClean="0">
                          <a:latin typeface="Meiryo UI" panose="020B0604030504040204" pitchFamily="50" charset="-128"/>
                          <a:ea typeface="Meiryo UI" panose="020B0604030504040204" pitchFamily="50" charset="-128"/>
                        </a:rPr>
                        <a:t>学校体育＞</a:t>
                      </a:r>
                      <a:endParaRPr kumimoji="1" lang="en-US" altLang="ja-JP" sz="1200" b="1" dirty="0" smtClean="0">
                        <a:latin typeface="Meiryo UI" panose="020B0604030504040204" pitchFamily="50" charset="-128"/>
                        <a:ea typeface="Meiryo UI" panose="020B0604030504040204" pitchFamily="50" charset="-128"/>
                      </a:endParaRPr>
                    </a:p>
                    <a:p>
                      <a:r>
                        <a:rPr kumimoji="1" lang="ja-JP" altLang="en-US" sz="1200" b="0" dirty="0" smtClean="0">
                          <a:latin typeface="Meiryo UI" panose="020B0604030504040204" pitchFamily="50" charset="-128"/>
                          <a:ea typeface="Meiryo UI" panose="020B0604030504040204" pitchFamily="50" charset="-128"/>
                        </a:rPr>
                        <a:t>　「全国体力・運動能力、運動習慣等調査」結果を踏まえての授業等の工夫・改善を行ったと申告する学校の割合が伸び悩んでいるようであるが、過年度も指摘させていただいているように、</a:t>
                      </a:r>
                      <a:r>
                        <a:rPr kumimoji="1" lang="ja-JP" altLang="en-US" sz="1200" b="0" u="sng" dirty="0" smtClean="0">
                          <a:latin typeface="Meiryo UI" panose="020B0604030504040204" pitchFamily="50" charset="-128"/>
                          <a:ea typeface="Meiryo UI" panose="020B0604030504040204" pitchFamily="50" charset="-128"/>
                        </a:rPr>
                        <a:t>「子どもの体力向上」の数値だけを意識した工夫改善といった場合、</a:t>
                      </a:r>
                      <a:r>
                        <a:rPr kumimoji="1" lang="ja-JP" altLang="en-US" sz="1200" b="0" dirty="0" smtClean="0">
                          <a:latin typeface="Meiryo UI" panose="020B0604030504040204" pitchFamily="50" charset="-128"/>
                          <a:ea typeface="Meiryo UI" panose="020B0604030504040204" pitchFamily="50" charset="-128"/>
                        </a:rPr>
                        <a:t>トレーニング的な運動メニューを反復する体育実践計画や、かつての「総則第３の体育」といった業間の体操実施計画に偏り、</a:t>
                      </a:r>
                      <a:r>
                        <a:rPr kumimoji="1" lang="ja-JP" altLang="en-US" sz="1200" b="0" u="sng" dirty="0" smtClean="0">
                          <a:latin typeface="Meiryo UI" panose="020B0604030504040204" pitchFamily="50" charset="-128"/>
                          <a:ea typeface="Meiryo UI" panose="020B0604030504040204" pitchFamily="50" charset="-128"/>
                        </a:rPr>
                        <a:t>結果として子どもの運動に対する主体性を育む実践から離れてしまう危険性にも十分に留意していただきたい。新学習指導要領体育編の目標にある「豊かなスポーツライフを実現する資質能力」を育む視点が大切</a:t>
                      </a:r>
                      <a:r>
                        <a:rPr kumimoji="1" lang="ja-JP" altLang="en-US" sz="1200" b="0" dirty="0" smtClean="0">
                          <a:latin typeface="Meiryo UI" panose="020B0604030504040204" pitchFamily="50" charset="-128"/>
                          <a:ea typeface="Meiryo UI" panose="020B0604030504040204" pitchFamily="50" charset="-128"/>
                        </a:rPr>
                        <a:t>である。</a:t>
                      </a:r>
                    </a:p>
                  </a:txBody>
                  <a:tcPr anchor="ctr"/>
                </a:tc>
                <a:extLst>
                  <a:ext uri="{0D108BD9-81ED-4DB2-BD59-A6C34878D82A}">
                    <a16:rowId xmlns:a16="http://schemas.microsoft.com/office/drawing/2014/main" val="2704218785"/>
                  </a:ext>
                </a:extLst>
              </a:tr>
            </a:tbl>
          </a:graphicData>
        </a:graphic>
      </p:graphicFrame>
      <p:sp>
        <p:nvSpPr>
          <p:cNvPr id="3" name="正方形/長方形 2"/>
          <p:cNvSpPr/>
          <p:nvPr/>
        </p:nvSpPr>
        <p:spPr>
          <a:xfrm>
            <a:off x="7688688" y="274260"/>
            <a:ext cx="1326524" cy="43598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資料３－２</a:t>
            </a:r>
            <a:endParaRPr kumimoji="1"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768685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TotalTime>
  <Words>227</Words>
  <Application>Microsoft Office PowerPoint</Application>
  <PresentationFormat>画面に合わせる (4:3)</PresentationFormat>
  <Paragraphs>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Light</vt:lpstr>
      <vt:lpstr>Arial</vt:lpstr>
      <vt:lpstr>Calibri</vt:lpstr>
      <vt:lpstr>Calibri Light</vt:lpstr>
      <vt:lpstr>Office テーマ</vt:lpstr>
      <vt:lpstr>委員ご意見＜基本方針５＞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各委員ご意見＜基本方針１＞</dc:title>
  <dc:creator>竹本　知世</dc:creator>
  <cp:lastModifiedBy>竹本　知世</cp:lastModifiedBy>
  <cp:revision>21</cp:revision>
  <cp:lastPrinted>2020-07-13T10:26:18Z</cp:lastPrinted>
  <dcterms:created xsi:type="dcterms:W3CDTF">2020-07-01T09:36:12Z</dcterms:created>
  <dcterms:modified xsi:type="dcterms:W3CDTF">2020-08-26T01:05:06Z</dcterms:modified>
</cp:coreProperties>
</file>