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9712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696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2833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49897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7610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768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65397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95909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4359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182137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7811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6108B-DB7A-48CA-B634-EA1087E3819A}" type="datetimeFigureOut">
              <a:rPr kumimoji="1" lang="ja-JP" altLang="en-US" smtClean="0"/>
              <a:t>2020/7/27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5737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787514"/>
            <a:ext cx="9144000" cy="435980"/>
          </a:xfrm>
          <a:solidFill>
            <a:srgbClr val="002060"/>
          </a:solidFill>
        </p:spPr>
        <p:txBody>
          <a:bodyPr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委員ご意見＜基本方針</a:t>
            </a:r>
            <a:r>
              <a:rPr lang="ja-JP" altLang="en-US" sz="1600" b="1" dirty="0">
                <a:solidFill>
                  <a:schemeClr val="bg1"/>
                </a:solidFill>
                <a:latin typeface="Meiryo UI" panose="020B0604030504040204" pitchFamily="50" charset="-128"/>
                <a:ea typeface="Meiryo UI" panose="020B0604030504040204" pitchFamily="50" charset="-128"/>
              </a:rPr>
              <a:t>２</a:t>
            </a:r>
            <a:r>
              <a:rPr lang="ja-JP" altLang="en-US"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013968929"/>
              </p:ext>
            </p:extLst>
          </p:nvPr>
        </p:nvGraphicFramePr>
        <p:xfrm>
          <a:off x="352022" y="1474273"/>
          <a:ext cx="8379854" cy="5003799"/>
        </p:xfrm>
        <a:graphic>
          <a:graphicData uri="http://schemas.openxmlformats.org/drawingml/2006/table">
            <a:tbl>
              <a:tblPr firstRow="1" bandRow="1">
                <a:tableStyleId>{5940675A-B579-460E-94D1-54222C63F5DA}</a:tableStyleId>
              </a:tblPr>
              <a:tblGrid>
                <a:gridCol w="1463899">
                  <a:extLst>
                    <a:ext uri="{9D8B030D-6E8A-4147-A177-3AD203B41FA5}">
                      <a16:colId xmlns:a16="http://schemas.microsoft.com/office/drawing/2014/main" val="1277194147"/>
                    </a:ext>
                  </a:extLst>
                </a:gridCol>
                <a:gridCol w="6915955">
                  <a:extLst>
                    <a:ext uri="{9D8B030D-6E8A-4147-A177-3AD203B41FA5}">
                      <a16:colId xmlns:a16="http://schemas.microsoft.com/office/drawing/2014/main" val="2085577479"/>
                    </a:ext>
                  </a:extLst>
                </a:gridCol>
              </a:tblGrid>
              <a:tr h="940667">
                <a:tc rowSpan="3">
                  <a:txBody>
                    <a:bodyPr/>
                    <a:lstStyle/>
                    <a:p>
                      <a:pPr algn="ctr"/>
                      <a:r>
                        <a:rPr kumimoji="1" lang="ja-JP" altLang="en-US" sz="1200" b="1" dirty="0" smtClean="0">
                          <a:latin typeface="Meiryo UI" panose="020B0604030504040204" pitchFamily="50" charset="-128"/>
                          <a:ea typeface="Meiryo UI" panose="020B0604030504040204" pitchFamily="50" charset="-128"/>
                        </a:rPr>
                        <a:t>奥村委員</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＜相互授業見学会（具体的取組</a:t>
                      </a:r>
                      <a:r>
                        <a:rPr kumimoji="1" lang="en-US" altLang="ja-JP" sz="1100" b="1" dirty="0" smtClean="0">
                          <a:latin typeface="Meiryo UI" panose="020B0604030504040204" pitchFamily="50" charset="-128"/>
                          <a:ea typeface="Meiryo UI" panose="020B0604030504040204" pitchFamily="50" charset="-128"/>
                        </a:rPr>
                        <a:t>22</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公立私立問わず自由に学校を選択できることを踏まえると、どちらに行っても一定の質の教育を生徒が受けることができるようにすることはとても大切かと思う。</a:t>
                      </a:r>
                      <a:r>
                        <a:rPr kumimoji="1" lang="ja-JP" altLang="en-US" sz="1100" u="sng" dirty="0" smtClean="0">
                          <a:latin typeface="Meiryo UI" panose="020B0604030504040204" pitchFamily="50" charset="-128"/>
                          <a:ea typeface="Meiryo UI" panose="020B0604030504040204" pitchFamily="50" charset="-128"/>
                        </a:rPr>
                        <a:t>相互授業見学会などはとても良い取組みだと思うので、引き続きぜひ実施していただきたい。</a:t>
                      </a:r>
                    </a:p>
                  </a:txBody>
                  <a:tcPr anchor="ctr"/>
                </a:tc>
                <a:extLst>
                  <a:ext uri="{0D108BD9-81ED-4DB2-BD59-A6C34878D82A}">
                    <a16:rowId xmlns:a16="http://schemas.microsoft.com/office/drawing/2014/main" val="3461928436"/>
                  </a:ext>
                </a:extLst>
              </a:tr>
              <a:tr h="1331500">
                <a:tc vMerge="1">
                  <a:txBody>
                    <a:bodyPr/>
                    <a:lstStyle/>
                    <a:p>
                      <a:pPr algn="ct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＜エンパワメントスクール（具体的取組</a:t>
                      </a:r>
                      <a:r>
                        <a:rPr kumimoji="1" lang="en-US" altLang="ja-JP" sz="1100" b="1" dirty="0" smtClean="0">
                          <a:latin typeface="Meiryo UI" panose="020B0604030504040204" pitchFamily="50" charset="-128"/>
                          <a:ea typeface="Meiryo UI" panose="020B0604030504040204" pitchFamily="50" charset="-128"/>
                        </a:rPr>
                        <a:t>31</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エンパワメントスクールの欠席者数や遅刻者数の減少率が十分ではないと判断されているようである。無理に学校に来るよう指導するということではなく、自己評価に記載されているように、</a:t>
                      </a:r>
                      <a:r>
                        <a:rPr kumimoji="1" lang="ja-JP" altLang="en-US" sz="1100" b="0" u="sng" dirty="0" smtClean="0">
                          <a:latin typeface="Meiryo UI" panose="020B0604030504040204" pitchFamily="50" charset="-128"/>
                          <a:ea typeface="Meiryo UI" panose="020B0604030504040204" pitchFamily="50" charset="-128"/>
                        </a:rPr>
                        <a:t>スクールソーシャルワーカー等の専門家と連携するなどして、安心して登校できる環境づくり</a:t>
                      </a:r>
                      <a:r>
                        <a:rPr kumimoji="1" lang="ja-JP" altLang="en-US" sz="1100" b="0" dirty="0" smtClean="0">
                          <a:latin typeface="Meiryo UI" panose="020B0604030504040204" pitchFamily="50" charset="-128"/>
                          <a:ea typeface="Meiryo UI" panose="020B0604030504040204" pitchFamily="50" charset="-128"/>
                        </a:rPr>
                        <a:t>を引き続き実施していただきたい。また、</a:t>
                      </a:r>
                      <a:r>
                        <a:rPr kumimoji="1" lang="en-US" altLang="ja-JP" sz="1100" b="0" u="sng" dirty="0" smtClean="0">
                          <a:latin typeface="Meiryo UI" panose="020B0604030504040204" pitchFamily="50" charset="-128"/>
                          <a:ea typeface="Meiryo UI" panose="020B0604030504040204" pitchFamily="50" charset="-128"/>
                        </a:rPr>
                        <a:t>ICT</a:t>
                      </a:r>
                      <a:r>
                        <a:rPr kumimoji="1" lang="ja-JP" altLang="en-US" sz="1100" b="0" u="sng" dirty="0" smtClean="0">
                          <a:latin typeface="Meiryo UI" panose="020B0604030504040204" pitchFamily="50" charset="-128"/>
                          <a:ea typeface="Meiryo UI" panose="020B0604030504040204" pitchFamily="50" charset="-128"/>
                        </a:rPr>
                        <a:t>を活用し、なかなか学校に来られなくても学習に取り組みやすい環境づくり</a:t>
                      </a:r>
                      <a:r>
                        <a:rPr kumimoji="1" lang="ja-JP" altLang="en-US" sz="1100" b="0" dirty="0" smtClean="0">
                          <a:latin typeface="Meiryo UI" panose="020B0604030504040204" pitchFamily="50" charset="-128"/>
                          <a:ea typeface="Meiryo UI" panose="020B0604030504040204" pitchFamily="50" charset="-128"/>
                        </a:rPr>
                        <a:t>に努めていただきたい。</a:t>
                      </a:r>
                      <a:endParaRPr kumimoji="1" lang="en-US" altLang="ja-JP" sz="1100" b="1"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01341831"/>
                  </a:ext>
                </a:extLst>
              </a:tr>
              <a:tr h="1136579">
                <a:tc vMerge="1">
                  <a:txBody>
                    <a:bodyPr/>
                    <a:lstStyle/>
                    <a:p>
                      <a:pPr algn="ct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＜チャレンジテスト（具体的取組</a:t>
                      </a:r>
                      <a:r>
                        <a:rPr kumimoji="1" lang="en-US" altLang="ja-JP" sz="1100" b="1" dirty="0" smtClean="0">
                          <a:latin typeface="Meiryo UI" panose="020B0604030504040204" pitchFamily="50" charset="-128"/>
                          <a:ea typeface="Meiryo UI" panose="020B0604030504040204" pitchFamily="50" charset="-128"/>
                        </a:rPr>
                        <a:t>46</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生徒のために公平でわかりやすい入学者選抜を目指すという理念は大切だと思うが、教育評価論の世界では、ハイステイクスなテストは様々なマイナス面（成績が悪い子どもをテストの日に休ませるなど）を生みかねないことが日本を問わず指摘されていることをこれまでにも伝えてきた。</a:t>
                      </a:r>
                      <a:r>
                        <a:rPr kumimoji="1" lang="ja-JP" altLang="en-US" sz="1100" b="0" u="sng" dirty="0" smtClean="0">
                          <a:latin typeface="Meiryo UI" panose="020B0604030504040204" pitchFamily="50" charset="-128"/>
                          <a:ea typeface="Meiryo UI" panose="020B0604030504040204" pitchFamily="50" charset="-128"/>
                        </a:rPr>
                        <a:t>マイナス面が生じうることを考慮した上で、取り組みを進めていただきたく思う。</a:t>
                      </a:r>
                    </a:p>
                  </a:txBody>
                  <a:tcPr anchor="ctr"/>
                </a:tc>
                <a:extLst>
                  <a:ext uri="{0D108BD9-81ED-4DB2-BD59-A6C34878D82A}">
                    <a16:rowId xmlns:a16="http://schemas.microsoft.com/office/drawing/2014/main" val="2704218785"/>
                  </a:ext>
                </a:extLst>
              </a:tr>
              <a:tr h="15950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小田委員</a:t>
                      </a:r>
                    </a:p>
                  </a:txBody>
                  <a:tcPr anchor="ctr">
                    <a:solidFill>
                      <a:schemeClr val="accent1">
                        <a:lumMod val="20000"/>
                        <a:lumOff val="80000"/>
                      </a:schemeClr>
                    </a:solidFill>
                  </a:tcPr>
                </a:tc>
                <a:tc>
                  <a:txBody>
                    <a:bodyPr/>
                    <a:lstStyle/>
                    <a:p>
                      <a:r>
                        <a:rPr kumimoji="1" lang="ja-JP" altLang="en-US" sz="1100" b="1" u="none" baseline="0" smtClean="0">
                          <a:latin typeface="Meiryo UI" panose="020B0604030504040204" pitchFamily="50" charset="-128"/>
                          <a:ea typeface="Meiryo UI" panose="020B0604030504040204" pitchFamily="50" charset="-128"/>
                        </a:rPr>
                        <a:t>＜障がいのある生徒の高校生活支援の充実（</a:t>
                      </a:r>
                      <a:r>
                        <a:rPr kumimoji="1" lang="ja-JP" altLang="en-US" sz="1100" b="1" u="none" baseline="0" dirty="0" smtClean="0">
                          <a:latin typeface="Meiryo UI" panose="020B0604030504040204" pitchFamily="50" charset="-128"/>
                          <a:ea typeface="Meiryo UI" panose="020B0604030504040204" pitchFamily="50" charset="-128"/>
                        </a:rPr>
                        <a:t>具体的取組</a:t>
                      </a:r>
                      <a:r>
                        <a:rPr kumimoji="1" lang="en-US" altLang="ja-JP" sz="1100" b="1" u="none" baseline="0" dirty="0" smtClean="0">
                          <a:latin typeface="Meiryo UI" panose="020B0604030504040204" pitchFamily="50" charset="-128"/>
                          <a:ea typeface="Meiryo UI" panose="020B0604030504040204" pitchFamily="50" charset="-128"/>
                        </a:rPr>
                        <a:t>37</a:t>
                      </a:r>
                      <a:r>
                        <a:rPr kumimoji="1" lang="ja-JP" altLang="en-US" sz="1100" b="1" u="none" baseline="0" dirty="0" smtClean="0">
                          <a:latin typeface="Meiryo UI" panose="020B0604030504040204" pitchFamily="50" charset="-128"/>
                          <a:ea typeface="Meiryo UI" panose="020B0604030504040204" pitchFamily="50" charset="-128"/>
                        </a:rPr>
                        <a:t>）＞</a:t>
                      </a:r>
                      <a:endParaRPr kumimoji="1" lang="en-US" altLang="ja-JP" sz="1100" b="1" u="none" baseline="0" dirty="0" smtClean="0">
                        <a:latin typeface="Meiryo UI" panose="020B0604030504040204" pitchFamily="50" charset="-128"/>
                        <a:ea typeface="Meiryo UI" panose="020B0604030504040204" pitchFamily="50" charset="-128"/>
                      </a:endParaRPr>
                    </a:p>
                    <a:p>
                      <a:r>
                        <a:rPr kumimoji="1" lang="ja-JP" altLang="en-US" sz="1100" b="0" u="none" baseline="0" dirty="0" smtClean="0">
                          <a:latin typeface="Meiryo UI" panose="020B0604030504040204" pitchFamily="50" charset="-128"/>
                          <a:ea typeface="Meiryo UI" panose="020B0604030504040204" pitchFamily="50" charset="-128"/>
                        </a:rPr>
                        <a:t>　府立高校における「個別の教育支援計画」の作成率が</a:t>
                      </a:r>
                      <a:r>
                        <a:rPr kumimoji="1" lang="en-US" altLang="ja-JP" sz="1100" b="0" u="none" baseline="0" dirty="0" smtClean="0">
                          <a:latin typeface="Meiryo UI" panose="020B0604030504040204" pitchFamily="50" charset="-128"/>
                          <a:ea typeface="Meiryo UI" panose="020B0604030504040204" pitchFamily="50" charset="-128"/>
                        </a:rPr>
                        <a:t>95.1</a:t>
                      </a:r>
                      <a:r>
                        <a:rPr kumimoji="1" lang="ja-JP" altLang="en-US" sz="1100" b="0" u="none" baseline="0" dirty="0" smtClean="0">
                          <a:latin typeface="Meiryo UI" panose="020B0604030504040204" pitchFamily="50" charset="-128"/>
                          <a:ea typeface="Meiryo UI" panose="020B0604030504040204" pitchFamily="50" charset="-128"/>
                        </a:rPr>
                        <a:t>％になり、全国平均の約</a:t>
                      </a:r>
                      <a:r>
                        <a:rPr kumimoji="1" lang="en-US" altLang="ja-JP" sz="1100" b="0" u="none" baseline="0" dirty="0" smtClean="0">
                          <a:latin typeface="Meiryo UI" panose="020B0604030504040204" pitchFamily="50" charset="-128"/>
                          <a:ea typeface="Meiryo UI" panose="020B0604030504040204" pitchFamily="50" charset="-128"/>
                        </a:rPr>
                        <a:t>70</a:t>
                      </a:r>
                      <a:r>
                        <a:rPr kumimoji="1" lang="ja-JP" altLang="en-US" sz="1100" b="0" u="none" baseline="0" dirty="0" smtClean="0">
                          <a:latin typeface="Meiryo UI" panose="020B0604030504040204" pitchFamily="50" charset="-128"/>
                          <a:ea typeface="Meiryo UI" panose="020B0604030504040204" pitchFamily="50" charset="-128"/>
                        </a:rPr>
                        <a:t>％と比較すると、すばらしい進捗状況である。大阪独自に、全生徒対象に実施している高校生活支援カードによって、入学時に生徒のニーズを把握できることが、個別の教育支援計画の作成率向上につながっているものと考えられる。</a:t>
                      </a:r>
                      <a:r>
                        <a:rPr kumimoji="1" lang="ja-JP" altLang="en-US" sz="1100" b="0" u="sng" baseline="0" dirty="0" smtClean="0">
                          <a:latin typeface="Meiryo UI" panose="020B0604030504040204" pitchFamily="50" charset="-128"/>
                          <a:ea typeface="Meiryo UI" panose="020B0604030504040204" pitchFamily="50" charset="-128"/>
                        </a:rPr>
                        <a:t>さらに、各校の特色を踏まえた「高校生活支援カード」の活用が進むことを期待したい。</a:t>
                      </a:r>
                    </a:p>
                  </a:txBody>
                  <a:tcPr anchor="ctr"/>
                </a:tc>
                <a:extLst>
                  <a:ext uri="{0D108BD9-81ED-4DB2-BD59-A6C34878D82A}">
                    <a16:rowId xmlns:a16="http://schemas.microsoft.com/office/drawing/2014/main" val="3575270423"/>
                  </a:ext>
                </a:extLst>
              </a:tr>
            </a:tbl>
          </a:graphicData>
        </a:graphic>
      </p:graphicFrame>
      <p:sp>
        <p:nvSpPr>
          <p:cNvPr id="3" name="正方形/長方形 2"/>
          <p:cNvSpPr/>
          <p:nvPr/>
        </p:nvSpPr>
        <p:spPr>
          <a:xfrm>
            <a:off x="7688688" y="274260"/>
            <a:ext cx="1326524" cy="4359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smtClean="0">
                <a:latin typeface="Meiryo UI" panose="020B0604030504040204" pitchFamily="50" charset="-128"/>
                <a:ea typeface="Meiryo UI" panose="020B0604030504040204" pitchFamily="50" charset="-128"/>
              </a:rPr>
              <a:t>資料１－２</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68685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393</Words>
  <Application>Microsoft Office PowerPoint</Application>
  <PresentationFormat>画面に合わせる (4:3)</PresentationFormat>
  <Paragraphs>12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委員ご意見＜基本方針２＞</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各委員ご意見＜基本方針１＞</dc:title>
  <dc:creator>竹本　知世</dc:creator>
  <cp:lastModifiedBy>竹本　知世</cp:lastModifiedBy>
  <cp:revision>19</cp:revision>
  <cp:lastPrinted>2020-07-13T10:26:18Z</cp:lastPrinted>
  <dcterms:created xsi:type="dcterms:W3CDTF">2020-07-01T09:36:12Z</dcterms:created>
  <dcterms:modified xsi:type="dcterms:W3CDTF">2020-07-27T08:32:13Z</dcterms:modified>
</cp:coreProperties>
</file>