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9712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6969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28331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49897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76109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768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65397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959092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4359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1821376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78112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5737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800393"/>
            <a:ext cx="9144000" cy="435980"/>
          </a:xfrm>
          <a:solidFill>
            <a:srgbClr val="002060"/>
          </a:solidFill>
        </p:spPr>
        <p:txBody>
          <a:bodyPr anchor="ctr">
            <a:no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委員ご意見＜基本方針４＞</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578598560"/>
              </p:ext>
            </p:extLst>
          </p:nvPr>
        </p:nvGraphicFramePr>
        <p:xfrm>
          <a:off x="352022" y="1474273"/>
          <a:ext cx="8379854" cy="4978041"/>
        </p:xfrm>
        <a:graphic>
          <a:graphicData uri="http://schemas.openxmlformats.org/drawingml/2006/table">
            <a:tbl>
              <a:tblPr firstRow="1" bandRow="1">
                <a:tableStyleId>{5940675A-B579-460E-94D1-54222C63F5DA}</a:tableStyleId>
              </a:tblPr>
              <a:tblGrid>
                <a:gridCol w="1463899">
                  <a:extLst>
                    <a:ext uri="{9D8B030D-6E8A-4147-A177-3AD203B41FA5}">
                      <a16:colId xmlns:a16="http://schemas.microsoft.com/office/drawing/2014/main" val="1277194147"/>
                    </a:ext>
                  </a:extLst>
                </a:gridCol>
                <a:gridCol w="6915955">
                  <a:extLst>
                    <a:ext uri="{9D8B030D-6E8A-4147-A177-3AD203B41FA5}">
                      <a16:colId xmlns:a16="http://schemas.microsoft.com/office/drawing/2014/main" val="2085577479"/>
                    </a:ext>
                  </a:extLst>
                </a:gridCol>
              </a:tblGrid>
              <a:tr h="1659347">
                <a:tc>
                  <a:txBody>
                    <a:bodyPr/>
                    <a:lstStyle/>
                    <a:p>
                      <a:pPr algn="ctr"/>
                      <a:r>
                        <a:rPr kumimoji="1" lang="ja-JP" altLang="en-US" sz="1200" b="1" smtClean="0">
                          <a:latin typeface="Meiryo UI" panose="020B0604030504040204" pitchFamily="50" charset="-128"/>
                          <a:ea typeface="Meiryo UI" panose="020B0604030504040204" pitchFamily="50" charset="-128"/>
                        </a:rPr>
                        <a:t>明石会長</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＜人権教育＞</a:t>
                      </a:r>
                      <a:endParaRPr kumimoji="1" lang="en-US" altLang="ja-JP" sz="1100" b="1" dirty="0" smtClean="0">
                        <a:latin typeface="Meiryo UI" panose="020B0604030504040204" pitchFamily="50" charset="-128"/>
                        <a:ea typeface="Meiryo UI" panose="020B0604030504040204" pitchFamily="50" charset="-128"/>
                      </a:endParaRPr>
                    </a:p>
                    <a:p>
                      <a:r>
                        <a:rPr kumimoji="1" lang="en-US" altLang="ja-JP" sz="1100" dirty="0" smtClean="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従来の大阪府「人権教育基本方針」及び「人権教育推進プラン」に加えて、</a:t>
                      </a:r>
                      <a:r>
                        <a:rPr kumimoji="1" lang="en-US" altLang="ja-JP" sz="1100" dirty="0" smtClean="0">
                          <a:latin typeface="Meiryo UI" panose="020B0604030504040204" pitchFamily="50" charset="-128"/>
                          <a:ea typeface="Meiryo UI" panose="020B0604030504040204" pitchFamily="50" charset="-128"/>
                        </a:rPr>
                        <a:t>2015</a:t>
                      </a:r>
                      <a:r>
                        <a:rPr kumimoji="1" lang="ja-JP" altLang="en-US" sz="1100" dirty="0" smtClean="0">
                          <a:latin typeface="Meiryo UI" panose="020B0604030504040204" pitchFamily="50" charset="-128"/>
                          <a:ea typeface="Meiryo UI" panose="020B0604030504040204" pitchFamily="50" charset="-128"/>
                        </a:rPr>
                        <a:t>年に国連で策定された「持続可能な開発目標」（</a:t>
                      </a:r>
                      <a:r>
                        <a:rPr kumimoji="1" lang="en-US" altLang="ja-JP" sz="1100" dirty="0" smtClean="0">
                          <a:latin typeface="Meiryo UI" panose="020B0604030504040204" pitchFamily="50" charset="-128"/>
                          <a:ea typeface="Meiryo UI" panose="020B0604030504040204" pitchFamily="50" charset="-128"/>
                        </a:rPr>
                        <a:t>SDGs</a:t>
                      </a:r>
                      <a:r>
                        <a:rPr kumimoji="1" lang="ja-JP" altLang="en-US" sz="1100" dirty="0" smtClean="0">
                          <a:latin typeface="Meiryo UI" panose="020B0604030504040204" pitchFamily="50" charset="-128"/>
                          <a:ea typeface="Meiryo UI" panose="020B0604030504040204" pitchFamily="50" charset="-128"/>
                        </a:rPr>
                        <a:t>）の理念を踏まえ、この度の「</a:t>
                      </a:r>
                      <a:r>
                        <a:rPr kumimoji="1" lang="en-US" altLang="ja-JP" sz="1100" dirty="0" smtClean="0">
                          <a:latin typeface="Meiryo UI" panose="020B0604030504040204" pitchFamily="50" charset="-128"/>
                          <a:ea typeface="Meiryo UI" panose="020B0604030504040204" pitchFamily="50" charset="-128"/>
                        </a:rPr>
                        <a:t>COVID-19</a:t>
                      </a:r>
                      <a:r>
                        <a:rPr kumimoji="1" lang="ja-JP" altLang="en-US" sz="1100" dirty="0" smtClean="0">
                          <a:latin typeface="Meiryo UI" panose="020B0604030504040204" pitchFamily="50" charset="-128"/>
                          <a:ea typeface="Meiryo UI" panose="020B0604030504040204" pitchFamily="50" charset="-128"/>
                        </a:rPr>
                        <a:t>」等に関わる差別や偏見、虚偽情報等をなくすための人権教育の一層の取組みを行うべき。</a:t>
                      </a:r>
                    </a:p>
                    <a:p>
                      <a:r>
                        <a:rPr kumimoji="1" lang="ja-JP" altLang="en-US" sz="1100" dirty="0" smtClean="0">
                          <a:latin typeface="Meiryo UI" panose="020B0604030504040204" pitchFamily="50" charset="-128"/>
                          <a:ea typeface="Meiryo UI" panose="020B0604030504040204" pitchFamily="50" charset="-128"/>
                        </a:rPr>
                        <a:t>　具体的には、①新型コロナウイルス感染症等への対応等、人権意識の向上を図る教職員研修体制の充実、②感染症等、新たな人権教育教材の開発と研究実践、③保護者等への啓発発信が考えられる。</a:t>
                      </a:r>
                    </a:p>
                    <a:p>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61928436"/>
                  </a:ext>
                </a:extLst>
              </a:tr>
              <a:tr h="1659347">
                <a:tc rowSpan="2">
                  <a:txBody>
                    <a:bodyPr/>
                    <a:lstStyle/>
                    <a:p>
                      <a:pPr algn="ctr"/>
                      <a:r>
                        <a:rPr kumimoji="1" lang="ja-JP" altLang="en-US" sz="1200" b="1" dirty="0" smtClean="0">
                          <a:latin typeface="Meiryo UI" panose="020B0604030504040204" pitchFamily="50" charset="-128"/>
                          <a:ea typeface="Meiryo UI" panose="020B0604030504040204" pitchFamily="50" charset="-128"/>
                        </a:rPr>
                        <a:t>興梠委員</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＜いじめ対応＞</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家庭と学校が協力して、子どもの異変にいち早く気づくことができるよう、アンテナを張り巡らせていただきたい。特に今後は新型コロナウイルス関連のいじめが増える</a:t>
                      </a:r>
                      <a:r>
                        <a:rPr kumimoji="1" lang="ja-JP" altLang="en-US" sz="1100" b="0" smtClean="0">
                          <a:latin typeface="Meiryo UI" panose="020B0604030504040204" pitchFamily="50" charset="-128"/>
                          <a:ea typeface="Meiryo UI" panose="020B0604030504040204" pitchFamily="50" charset="-128"/>
                        </a:rPr>
                        <a:t>恐れがあり、子ども</a:t>
                      </a:r>
                      <a:r>
                        <a:rPr kumimoji="1" lang="ja-JP" altLang="en-US" sz="1100" b="0" dirty="0" smtClean="0">
                          <a:latin typeface="Meiryo UI" panose="020B0604030504040204" pitchFamily="50" charset="-128"/>
                          <a:ea typeface="Meiryo UI" panose="020B0604030504040204" pitchFamily="50" charset="-128"/>
                        </a:rPr>
                        <a:t>が新型コロナウイルスに感染した場合の対処が大事になると思われる。</a:t>
                      </a:r>
                      <a:endParaRPr kumimoji="1" lang="ja-JP" altLang="en-US" sz="11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04218785"/>
                  </a:ext>
                </a:extLst>
              </a:tr>
              <a:tr h="1659347">
                <a:tc vMerge="1">
                  <a:txBody>
                    <a:bodyPr/>
                    <a:lstStyle/>
                    <a:p>
                      <a:pPr algn="ctr"/>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＜運動部活動指導者の資質向上（具体的取組</a:t>
                      </a:r>
                      <a:r>
                        <a:rPr kumimoji="1" lang="en-US" altLang="ja-JP" sz="1100" b="1" dirty="0" smtClean="0">
                          <a:latin typeface="Meiryo UI" panose="020B0604030504040204" pitchFamily="50" charset="-128"/>
                          <a:ea typeface="Meiryo UI" panose="020B0604030504040204" pitchFamily="50" charset="-128"/>
                        </a:rPr>
                        <a:t>88</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en-US" altLang="ja-JP" sz="1100" b="0" dirty="0" smtClean="0">
                          <a:latin typeface="Meiryo UI" panose="020B0604030504040204" pitchFamily="50" charset="-128"/>
                          <a:ea typeface="Meiryo UI" panose="020B0604030504040204" pitchFamily="50" charset="-128"/>
                        </a:rPr>
                        <a:t> </a:t>
                      </a:r>
                      <a:r>
                        <a:rPr kumimoji="1" lang="ja-JP" altLang="en-US" sz="1100" b="0" dirty="0" smtClean="0">
                          <a:latin typeface="Meiryo UI" panose="020B0604030504040204" pitchFamily="50" charset="-128"/>
                          <a:ea typeface="Meiryo UI" panose="020B0604030504040204" pitchFamily="50" charset="-128"/>
                        </a:rPr>
                        <a:t>運動部活動の指導者である教職員の指導力向上、資質向上を図るため、運動部活動マネジメント研修を行っているとのことであるが、運動部だけが対象で良いのか。吹奏楽部をはじめとする文化部についても、全国的に見れば体罰や自殺も生じている中、指導力はもちろんのこと、人格や子どもの個性に応じ臨機応変に対応できる資質も必要であると思われる。</a:t>
                      </a:r>
                      <a:endParaRPr kumimoji="1" lang="en-US" altLang="ja-JP" sz="1100" b="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75270423"/>
                  </a:ext>
                </a:extLst>
              </a:tr>
            </a:tbl>
          </a:graphicData>
        </a:graphic>
      </p:graphicFrame>
      <p:sp>
        <p:nvSpPr>
          <p:cNvPr id="4" name="正方形/長方形 3"/>
          <p:cNvSpPr/>
          <p:nvPr/>
        </p:nvSpPr>
        <p:spPr>
          <a:xfrm>
            <a:off x="7688688" y="274260"/>
            <a:ext cx="1326524" cy="4359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smtClean="0">
                <a:latin typeface="Meiryo UI" panose="020B0604030504040204" pitchFamily="50" charset="-128"/>
                <a:ea typeface="Meiryo UI" panose="020B0604030504040204" pitchFamily="50" charset="-128"/>
              </a:rPr>
              <a:t>資料３－２</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768685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302</Words>
  <Application>Microsoft Office PowerPoint</Application>
  <PresentationFormat>画面に合わせる (4:3)</PresentationFormat>
  <Paragraphs>11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委員ご意見＜基本方針４＞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各委員ご意見＜基本方針１＞</dc:title>
  <dc:creator>竹本　知世</dc:creator>
  <cp:lastModifiedBy>竹本　知世</cp:lastModifiedBy>
  <cp:revision>12</cp:revision>
  <dcterms:created xsi:type="dcterms:W3CDTF">2020-07-01T09:36:12Z</dcterms:created>
  <dcterms:modified xsi:type="dcterms:W3CDTF">2020-07-13T10:37:23Z</dcterms:modified>
</cp:coreProperties>
</file>