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129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C616108B-DB7A-48CA-B634-EA1087E3819A}" type="datetimeFigureOut">
              <a:rPr kumimoji="1" lang="ja-JP" altLang="en-US" smtClean="0"/>
              <a:t>2020/7/13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1F1A16C-352E-40F6-9891-53106DE1CDB9}" type="slidenum">
              <a:rPr kumimoji="1" lang="ja-JP" altLang="en-US" smtClean="0"/>
              <a:t>‹#›</a:t>
            </a:fld>
            <a:endParaRPr kumimoji="1" lang="ja-JP" altLang="en-US"/>
          </a:p>
        </p:txBody>
      </p:sp>
    </p:spTree>
    <p:extLst>
      <p:ext uri="{BB962C8B-B14F-4D97-AF65-F5344CB8AC3E}">
        <p14:creationId xmlns:p14="http://schemas.microsoft.com/office/powerpoint/2010/main" val="34971201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616108B-DB7A-48CA-B634-EA1087E3819A}" type="datetimeFigureOut">
              <a:rPr kumimoji="1" lang="ja-JP" altLang="en-US" smtClean="0"/>
              <a:t>2020/7/13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1F1A16C-352E-40F6-9891-53106DE1CDB9}" type="slidenum">
              <a:rPr kumimoji="1" lang="ja-JP" altLang="en-US" smtClean="0"/>
              <a:t>‹#›</a:t>
            </a:fld>
            <a:endParaRPr kumimoji="1" lang="ja-JP" altLang="en-US"/>
          </a:p>
        </p:txBody>
      </p:sp>
    </p:spTree>
    <p:extLst>
      <p:ext uri="{BB962C8B-B14F-4D97-AF65-F5344CB8AC3E}">
        <p14:creationId xmlns:p14="http://schemas.microsoft.com/office/powerpoint/2010/main" val="26696988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616108B-DB7A-48CA-B634-EA1087E3819A}" type="datetimeFigureOut">
              <a:rPr kumimoji="1" lang="ja-JP" altLang="en-US" smtClean="0"/>
              <a:t>2020/7/13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1F1A16C-352E-40F6-9891-53106DE1CDB9}" type="slidenum">
              <a:rPr kumimoji="1" lang="ja-JP" altLang="en-US" smtClean="0"/>
              <a:t>‹#›</a:t>
            </a:fld>
            <a:endParaRPr kumimoji="1" lang="ja-JP" altLang="en-US"/>
          </a:p>
        </p:txBody>
      </p:sp>
    </p:spTree>
    <p:extLst>
      <p:ext uri="{BB962C8B-B14F-4D97-AF65-F5344CB8AC3E}">
        <p14:creationId xmlns:p14="http://schemas.microsoft.com/office/powerpoint/2010/main" val="34283315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616108B-DB7A-48CA-B634-EA1087E3819A}" type="datetimeFigureOut">
              <a:rPr kumimoji="1" lang="ja-JP" altLang="en-US" smtClean="0"/>
              <a:t>2020/7/13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1F1A16C-352E-40F6-9891-53106DE1CDB9}" type="slidenum">
              <a:rPr kumimoji="1" lang="ja-JP" altLang="en-US" smtClean="0"/>
              <a:t>‹#›</a:t>
            </a:fld>
            <a:endParaRPr kumimoji="1" lang="ja-JP" altLang="en-US"/>
          </a:p>
        </p:txBody>
      </p:sp>
    </p:spTree>
    <p:extLst>
      <p:ext uri="{BB962C8B-B14F-4D97-AF65-F5344CB8AC3E}">
        <p14:creationId xmlns:p14="http://schemas.microsoft.com/office/powerpoint/2010/main" val="24989723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C616108B-DB7A-48CA-B634-EA1087E3819A}" type="datetimeFigureOut">
              <a:rPr kumimoji="1" lang="ja-JP" altLang="en-US" smtClean="0"/>
              <a:t>2020/7/13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1F1A16C-352E-40F6-9891-53106DE1CDB9}" type="slidenum">
              <a:rPr kumimoji="1" lang="ja-JP" altLang="en-US" smtClean="0"/>
              <a:t>‹#›</a:t>
            </a:fld>
            <a:endParaRPr kumimoji="1" lang="ja-JP" altLang="en-US"/>
          </a:p>
        </p:txBody>
      </p:sp>
    </p:spTree>
    <p:extLst>
      <p:ext uri="{BB962C8B-B14F-4D97-AF65-F5344CB8AC3E}">
        <p14:creationId xmlns:p14="http://schemas.microsoft.com/office/powerpoint/2010/main" val="37610959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C616108B-DB7A-48CA-B634-EA1087E3819A}" type="datetimeFigureOut">
              <a:rPr kumimoji="1" lang="ja-JP" altLang="en-US" smtClean="0"/>
              <a:t>2020/7/13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1F1A16C-352E-40F6-9891-53106DE1CDB9}" type="slidenum">
              <a:rPr kumimoji="1" lang="ja-JP" altLang="en-US" smtClean="0"/>
              <a:t>‹#›</a:t>
            </a:fld>
            <a:endParaRPr kumimoji="1" lang="ja-JP" altLang="en-US"/>
          </a:p>
        </p:txBody>
      </p:sp>
    </p:spTree>
    <p:extLst>
      <p:ext uri="{BB962C8B-B14F-4D97-AF65-F5344CB8AC3E}">
        <p14:creationId xmlns:p14="http://schemas.microsoft.com/office/powerpoint/2010/main" val="32776836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C616108B-DB7A-48CA-B634-EA1087E3819A}" type="datetimeFigureOut">
              <a:rPr kumimoji="1" lang="ja-JP" altLang="en-US" smtClean="0"/>
              <a:t>2020/7/13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1F1A16C-352E-40F6-9891-53106DE1CDB9}" type="slidenum">
              <a:rPr kumimoji="1" lang="ja-JP" altLang="en-US" smtClean="0"/>
              <a:t>‹#›</a:t>
            </a:fld>
            <a:endParaRPr kumimoji="1" lang="ja-JP" altLang="en-US"/>
          </a:p>
        </p:txBody>
      </p:sp>
    </p:spTree>
    <p:extLst>
      <p:ext uri="{BB962C8B-B14F-4D97-AF65-F5344CB8AC3E}">
        <p14:creationId xmlns:p14="http://schemas.microsoft.com/office/powerpoint/2010/main" val="6539719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C616108B-DB7A-48CA-B634-EA1087E3819A}" type="datetimeFigureOut">
              <a:rPr kumimoji="1" lang="ja-JP" altLang="en-US" smtClean="0"/>
              <a:t>2020/7/13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1F1A16C-352E-40F6-9891-53106DE1CDB9}" type="slidenum">
              <a:rPr kumimoji="1" lang="ja-JP" altLang="en-US" smtClean="0"/>
              <a:t>‹#›</a:t>
            </a:fld>
            <a:endParaRPr kumimoji="1" lang="ja-JP" altLang="en-US"/>
          </a:p>
        </p:txBody>
      </p:sp>
    </p:spTree>
    <p:extLst>
      <p:ext uri="{BB962C8B-B14F-4D97-AF65-F5344CB8AC3E}">
        <p14:creationId xmlns:p14="http://schemas.microsoft.com/office/powerpoint/2010/main" val="29590920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16108B-DB7A-48CA-B634-EA1087E3819A}" type="datetimeFigureOut">
              <a:rPr kumimoji="1" lang="ja-JP" altLang="en-US" smtClean="0"/>
              <a:t>2020/7/13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C1F1A16C-352E-40F6-9891-53106DE1CDB9}" type="slidenum">
              <a:rPr kumimoji="1" lang="ja-JP" altLang="en-US" smtClean="0"/>
              <a:t>‹#›</a:t>
            </a:fld>
            <a:endParaRPr kumimoji="1" lang="ja-JP" altLang="en-US"/>
          </a:p>
        </p:txBody>
      </p:sp>
    </p:spTree>
    <p:extLst>
      <p:ext uri="{BB962C8B-B14F-4D97-AF65-F5344CB8AC3E}">
        <p14:creationId xmlns:p14="http://schemas.microsoft.com/office/powerpoint/2010/main" val="26435982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616108B-DB7A-48CA-B634-EA1087E3819A}" type="datetimeFigureOut">
              <a:rPr kumimoji="1" lang="ja-JP" altLang="en-US" smtClean="0"/>
              <a:t>2020/7/13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1F1A16C-352E-40F6-9891-53106DE1CDB9}" type="slidenum">
              <a:rPr kumimoji="1" lang="ja-JP" altLang="en-US" smtClean="0"/>
              <a:t>‹#›</a:t>
            </a:fld>
            <a:endParaRPr kumimoji="1" lang="ja-JP" altLang="en-US"/>
          </a:p>
        </p:txBody>
      </p:sp>
    </p:spTree>
    <p:extLst>
      <p:ext uri="{BB962C8B-B14F-4D97-AF65-F5344CB8AC3E}">
        <p14:creationId xmlns:p14="http://schemas.microsoft.com/office/powerpoint/2010/main" val="18213761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616108B-DB7A-48CA-B634-EA1087E3819A}" type="datetimeFigureOut">
              <a:rPr kumimoji="1" lang="ja-JP" altLang="en-US" smtClean="0"/>
              <a:t>2020/7/13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1F1A16C-352E-40F6-9891-53106DE1CDB9}" type="slidenum">
              <a:rPr kumimoji="1" lang="ja-JP" altLang="en-US" smtClean="0"/>
              <a:t>‹#›</a:t>
            </a:fld>
            <a:endParaRPr kumimoji="1" lang="ja-JP" altLang="en-US"/>
          </a:p>
        </p:txBody>
      </p:sp>
    </p:spTree>
    <p:extLst>
      <p:ext uri="{BB962C8B-B14F-4D97-AF65-F5344CB8AC3E}">
        <p14:creationId xmlns:p14="http://schemas.microsoft.com/office/powerpoint/2010/main" val="7811296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16108B-DB7A-48CA-B634-EA1087E3819A}" type="datetimeFigureOut">
              <a:rPr kumimoji="1" lang="ja-JP" altLang="en-US" smtClean="0"/>
              <a:t>2020/7/13</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1A16C-352E-40F6-9891-53106DE1CDB9}" type="slidenum">
              <a:rPr kumimoji="1" lang="ja-JP" altLang="en-US" smtClean="0"/>
              <a:t>‹#›</a:t>
            </a:fld>
            <a:endParaRPr kumimoji="1" lang="ja-JP" altLang="en-US"/>
          </a:p>
        </p:txBody>
      </p:sp>
    </p:spTree>
    <p:extLst>
      <p:ext uri="{BB962C8B-B14F-4D97-AF65-F5344CB8AC3E}">
        <p14:creationId xmlns:p14="http://schemas.microsoft.com/office/powerpoint/2010/main" val="327573756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0" y="787514"/>
            <a:ext cx="9144000" cy="435980"/>
          </a:xfrm>
          <a:solidFill>
            <a:srgbClr val="002060"/>
          </a:solidFill>
        </p:spPr>
        <p:txBody>
          <a:bodyPr anchor="ctr">
            <a:noAutofit/>
          </a:bodyPr>
          <a:lstStyle/>
          <a:p>
            <a:r>
              <a:rPr lang="ja-JP" altLang="en-US" sz="1600" b="1" smtClean="0">
                <a:solidFill>
                  <a:schemeClr val="bg1"/>
                </a:solidFill>
                <a:latin typeface="Meiryo UI" panose="020B0604030504040204" pitchFamily="50" charset="-128"/>
                <a:ea typeface="Meiryo UI" panose="020B0604030504040204" pitchFamily="50" charset="-128"/>
              </a:rPr>
              <a:t>委員</a:t>
            </a:r>
            <a:r>
              <a:rPr lang="ja-JP" altLang="en-US" sz="1600" b="1" dirty="0" smtClean="0">
                <a:solidFill>
                  <a:schemeClr val="bg1"/>
                </a:solidFill>
                <a:latin typeface="Meiryo UI" panose="020B0604030504040204" pitchFamily="50" charset="-128"/>
                <a:ea typeface="Meiryo UI" panose="020B0604030504040204" pitchFamily="50" charset="-128"/>
              </a:rPr>
              <a:t>ご意見＜基本方針</a:t>
            </a:r>
            <a:r>
              <a:rPr lang="ja-JP" altLang="en-US" sz="1600" b="1" dirty="0">
                <a:solidFill>
                  <a:schemeClr val="bg1"/>
                </a:solidFill>
                <a:latin typeface="Meiryo UI" panose="020B0604030504040204" pitchFamily="50" charset="-128"/>
                <a:ea typeface="Meiryo UI" panose="020B0604030504040204" pitchFamily="50" charset="-128"/>
              </a:rPr>
              <a:t>１</a:t>
            </a:r>
            <a:r>
              <a:rPr lang="ja-JP" altLang="en-US" sz="1600" b="1" dirty="0" smtClean="0">
                <a:solidFill>
                  <a:schemeClr val="bg1"/>
                </a:solidFill>
                <a:latin typeface="Meiryo UI" panose="020B0604030504040204" pitchFamily="50" charset="-128"/>
                <a:ea typeface="Meiryo UI" panose="020B0604030504040204" pitchFamily="50" charset="-128"/>
              </a:rPr>
              <a:t>＞</a:t>
            </a:r>
            <a:endParaRPr kumimoji="1" lang="ja-JP" altLang="en-US" sz="1600" b="1" dirty="0">
              <a:solidFill>
                <a:schemeClr val="bg1"/>
              </a:solidFill>
              <a:latin typeface="Meiryo UI" panose="020B0604030504040204" pitchFamily="50" charset="-128"/>
              <a:ea typeface="Meiryo UI" panose="020B0604030504040204" pitchFamily="50" charset="-128"/>
            </a:endParaRPr>
          </a:p>
        </p:txBody>
      </p:sp>
      <p:graphicFrame>
        <p:nvGraphicFramePr>
          <p:cNvPr id="5" name="表 4"/>
          <p:cNvGraphicFramePr>
            <a:graphicFrameLocks noGrp="1"/>
          </p:cNvGraphicFramePr>
          <p:nvPr>
            <p:extLst>
              <p:ext uri="{D42A27DB-BD31-4B8C-83A1-F6EECF244321}">
                <p14:modId xmlns:p14="http://schemas.microsoft.com/office/powerpoint/2010/main" val="2931066524"/>
              </p:ext>
            </p:extLst>
          </p:nvPr>
        </p:nvGraphicFramePr>
        <p:xfrm>
          <a:off x="352022" y="1474273"/>
          <a:ext cx="8379854" cy="5145468"/>
        </p:xfrm>
        <a:graphic>
          <a:graphicData uri="http://schemas.openxmlformats.org/drawingml/2006/table">
            <a:tbl>
              <a:tblPr firstRow="1" bandRow="1">
                <a:tableStyleId>{5940675A-B579-460E-94D1-54222C63F5DA}</a:tableStyleId>
              </a:tblPr>
              <a:tblGrid>
                <a:gridCol w="1463899">
                  <a:extLst>
                    <a:ext uri="{9D8B030D-6E8A-4147-A177-3AD203B41FA5}">
                      <a16:colId xmlns:a16="http://schemas.microsoft.com/office/drawing/2014/main" val="1277194147"/>
                    </a:ext>
                  </a:extLst>
                </a:gridCol>
                <a:gridCol w="6915955">
                  <a:extLst>
                    <a:ext uri="{9D8B030D-6E8A-4147-A177-3AD203B41FA5}">
                      <a16:colId xmlns:a16="http://schemas.microsoft.com/office/drawing/2014/main" val="2085577479"/>
                    </a:ext>
                  </a:extLst>
                </a:gridCol>
              </a:tblGrid>
              <a:tr h="1255844">
                <a:tc>
                  <a:txBody>
                    <a:bodyPr/>
                    <a:lstStyle/>
                    <a:p>
                      <a:pPr algn="ctr"/>
                      <a:r>
                        <a:rPr kumimoji="1" lang="ja-JP" altLang="en-US" sz="1200" b="1" dirty="0" smtClean="0">
                          <a:latin typeface="Meiryo UI" panose="020B0604030504040204" pitchFamily="50" charset="-128"/>
                          <a:ea typeface="Meiryo UI" panose="020B0604030504040204" pitchFamily="50" charset="-128"/>
                        </a:rPr>
                        <a:t>明石会長</a:t>
                      </a:r>
                      <a:endParaRPr kumimoji="1" lang="ja-JP" altLang="en-US" sz="1200" b="1" dirty="0">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r>
                        <a:rPr kumimoji="1" lang="ja-JP" altLang="en-US" sz="1100" b="1" dirty="0" smtClean="0">
                          <a:latin typeface="Meiryo UI" panose="020B0604030504040204" pitchFamily="50" charset="-128"/>
                          <a:ea typeface="Meiryo UI" panose="020B0604030504040204" pitchFamily="50" charset="-128"/>
                        </a:rPr>
                        <a:t>＜学力向上＞</a:t>
                      </a:r>
                      <a:endParaRPr kumimoji="1" lang="en-US" altLang="ja-JP" sz="1100" b="1" dirty="0" smtClean="0">
                        <a:latin typeface="Meiryo UI" panose="020B0604030504040204" pitchFamily="50" charset="-128"/>
                        <a:ea typeface="Meiryo UI" panose="020B0604030504040204" pitchFamily="50" charset="-128"/>
                      </a:endParaRPr>
                    </a:p>
                    <a:p>
                      <a:r>
                        <a:rPr kumimoji="1" lang="ja-JP" altLang="en-US" sz="1100" dirty="0" smtClean="0">
                          <a:latin typeface="Meiryo UI" panose="020B0604030504040204" pitchFamily="50" charset="-128"/>
                          <a:ea typeface="Meiryo UI" panose="020B0604030504040204" pitchFamily="50" charset="-128"/>
                        </a:rPr>
                        <a:t>　学力向上に関して成果の上がっている「効果のある学校の取り組み事例」を一層広めると共に、学力課題のある学校や校区への重点的な支援策を引き続き行うべき。</a:t>
                      </a:r>
                    </a:p>
                    <a:p>
                      <a:r>
                        <a:rPr kumimoji="1" lang="ja-JP" altLang="en-US" sz="1100" dirty="0" smtClean="0">
                          <a:latin typeface="Meiryo UI" panose="020B0604030504040204" pitchFamily="50" charset="-128"/>
                          <a:ea typeface="Meiryo UI" panose="020B0604030504040204" pitchFamily="50" charset="-128"/>
                        </a:rPr>
                        <a:t>　具体的には、①スクール・エンパワーメント教員、加配教員配置等の人的支援策、②個に応じたきめ細かな習熟度学習等の拡充、③課題のある家庭への学習支援などの教育力向上策が考えられる。</a:t>
                      </a:r>
                    </a:p>
                  </a:txBody>
                  <a:tcPr anchor="ctr"/>
                </a:tc>
                <a:extLst>
                  <a:ext uri="{0D108BD9-81ED-4DB2-BD59-A6C34878D82A}">
                    <a16:rowId xmlns:a16="http://schemas.microsoft.com/office/drawing/2014/main" val="3461928436"/>
                  </a:ext>
                </a:extLst>
              </a:tr>
              <a:tr h="1997770">
                <a:tc rowSpan="2">
                  <a:txBody>
                    <a:bodyPr/>
                    <a:lstStyle/>
                    <a:p>
                      <a:pPr algn="ctr"/>
                      <a:r>
                        <a:rPr kumimoji="1" lang="ja-JP" altLang="en-US" sz="1200" b="1" smtClean="0">
                          <a:latin typeface="Meiryo UI" panose="020B0604030504040204" pitchFamily="50" charset="-128"/>
                          <a:ea typeface="Meiryo UI" panose="020B0604030504040204" pitchFamily="50" charset="-128"/>
                        </a:rPr>
                        <a:t>田中副会長</a:t>
                      </a:r>
                      <a:endParaRPr kumimoji="1" lang="ja-JP" altLang="en-US" sz="1200" b="1" dirty="0">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r>
                        <a:rPr kumimoji="1" lang="ja-JP" altLang="en-US" sz="1100" b="1" dirty="0" smtClean="0">
                          <a:latin typeface="Meiryo UI" panose="020B0604030504040204" pitchFamily="50" charset="-128"/>
                          <a:ea typeface="Meiryo UI" panose="020B0604030504040204" pitchFamily="50" charset="-128"/>
                        </a:rPr>
                        <a:t>＜市町村指導主事学習会（具体的取組４）＞</a:t>
                      </a:r>
                      <a:endParaRPr kumimoji="1" lang="en-US" altLang="ja-JP" sz="1100" b="1" dirty="0" smtClean="0">
                        <a:latin typeface="Meiryo UI" panose="020B0604030504040204" pitchFamily="50" charset="-128"/>
                        <a:ea typeface="Meiryo UI" panose="020B0604030504040204" pitchFamily="50" charset="-128"/>
                      </a:endParaRPr>
                    </a:p>
                    <a:p>
                      <a:r>
                        <a:rPr kumimoji="1" lang="ja-JP" altLang="en-US" sz="1100" b="0" dirty="0" smtClean="0">
                          <a:latin typeface="Meiryo UI" panose="020B0604030504040204" pitchFamily="50" charset="-128"/>
                          <a:ea typeface="Meiryo UI" panose="020B0604030504040204" pitchFamily="50" charset="-128"/>
                        </a:rPr>
                        <a:t>　「学校現場での経験が少ない主事」が、今後も多くなることが予想される。「指導主事」は、学校現場での実情を十分に理解した上で、教育行政上の施策や推進事項を、その「意味」とともに学校現場に実践として根付かせる役割がある。学校現場の納得感を得られないと、教育行政と学校現場との乖離が進むだけの結果ともなりかねない。</a:t>
                      </a:r>
                    </a:p>
                    <a:p>
                      <a:r>
                        <a:rPr kumimoji="1" lang="ja-JP" altLang="en-US" sz="1100" b="0" dirty="0" smtClean="0">
                          <a:latin typeface="Meiryo UI" panose="020B0604030504040204" pitchFamily="50" charset="-128"/>
                          <a:ea typeface="Meiryo UI" panose="020B0604030504040204" pitchFamily="50" charset="-128"/>
                        </a:rPr>
                        <a:t>　その意味で、</a:t>
                      </a:r>
                      <a:r>
                        <a:rPr kumimoji="1" lang="ja-JP" altLang="en-US" sz="1100" b="0" u="sng" dirty="0" smtClean="0">
                          <a:latin typeface="Meiryo UI" panose="020B0604030504040204" pitchFamily="50" charset="-128"/>
                          <a:ea typeface="Meiryo UI" panose="020B0604030504040204" pitchFamily="50" charset="-128"/>
                        </a:rPr>
                        <a:t>「学校現場での経験が少ない主事」を含む指導主事を対象にした学校現場に対する実践的指導力を育む取り組みは、今後一層重要になると考えられる。</a:t>
                      </a:r>
                      <a:r>
                        <a:rPr kumimoji="1" lang="ja-JP" altLang="en-US" sz="1100" b="0" dirty="0" smtClean="0">
                          <a:latin typeface="Meiryo UI" panose="020B0604030504040204" pitchFamily="50" charset="-128"/>
                          <a:ea typeface="Meiryo UI" panose="020B0604030504040204" pitchFamily="50" charset="-128"/>
                        </a:rPr>
                        <a:t>また今回のコロナ禍で明らかになったとおり、今後、</a:t>
                      </a:r>
                      <a:r>
                        <a:rPr kumimoji="1" lang="en-US" altLang="ja-JP" sz="1100" b="0" dirty="0" smtClean="0">
                          <a:latin typeface="Meiryo UI" panose="020B0604030504040204" pitchFamily="50" charset="-128"/>
                          <a:ea typeface="Meiryo UI" panose="020B0604030504040204" pitchFamily="50" charset="-128"/>
                        </a:rPr>
                        <a:t>ICT</a:t>
                      </a:r>
                      <a:r>
                        <a:rPr kumimoji="1" lang="ja-JP" altLang="en-US" sz="1100" b="0" dirty="0" smtClean="0">
                          <a:latin typeface="Meiryo UI" panose="020B0604030504040204" pitchFamily="50" charset="-128"/>
                          <a:ea typeface="Meiryo UI" panose="020B0604030504040204" pitchFamily="50" charset="-128"/>
                        </a:rPr>
                        <a:t>技術を駆使した授業づくりは必須となり、そのためには学校現場の創意工夫だけでなく、指導主事の学校現場への指導力が必要となると考えられる。「府教育センターの主事と市町村の主事がともに学ぶ」というようなご説明もあったが、</a:t>
                      </a:r>
                      <a:r>
                        <a:rPr kumimoji="1" lang="ja-JP" altLang="en-US" sz="1100" b="0" u="sng" dirty="0" smtClean="0">
                          <a:latin typeface="Meiryo UI" panose="020B0604030504040204" pitchFamily="50" charset="-128"/>
                          <a:ea typeface="Meiryo UI" panose="020B0604030504040204" pitchFamily="50" charset="-128"/>
                        </a:rPr>
                        <a:t>教育施策や推進事項に対する現場の納得感や理解を引き出し、教育実践に結びつける指導力をもった主事の育成がなされる学習会になるように期待したい</a:t>
                      </a:r>
                      <a:r>
                        <a:rPr kumimoji="1" lang="ja-JP" altLang="en-US" sz="1100" b="0" dirty="0" smtClean="0">
                          <a:latin typeface="Meiryo UI" panose="020B0604030504040204" pitchFamily="50" charset="-128"/>
                          <a:ea typeface="Meiryo UI" panose="020B0604030504040204" pitchFamily="50" charset="-128"/>
                        </a:rPr>
                        <a:t>。</a:t>
                      </a:r>
                    </a:p>
                  </a:txBody>
                  <a:tcPr anchor="ctr"/>
                </a:tc>
                <a:extLst>
                  <a:ext uri="{0D108BD9-81ED-4DB2-BD59-A6C34878D82A}">
                    <a16:rowId xmlns:a16="http://schemas.microsoft.com/office/drawing/2014/main" val="2704218785"/>
                  </a:ext>
                </a:extLst>
              </a:tr>
              <a:tr h="1891854">
                <a:tc vMerge="1">
                  <a:txBody>
                    <a:bodyPr/>
                    <a:lstStyle/>
                    <a:p>
                      <a:pPr algn="ctr"/>
                      <a:endParaRPr kumimoji="1" lang="ja-JP" altLang="en-US" sz="1200" b="1" dirty="0">
                        <a:latin typeface="Meiryo UI" panose="020B0604030504040204" pitchFamily="50" charset="-128"/>
                        <a:ea typeface="Meiryo UI" panose="020B0604030504040204" pitchFamily="50" charset="-128"/>
                      </a:endParaRPr>
                    </a:p>
                  </a:txBody>
                  <a:tcPr anchor="ctr">
                    <a:solidFill>
                      <a:schemeClr val="accent1">
                        <a:lumMod val="20000"/>
                        <a:lumOff val="80000"/>
                      </a:schemeClr>
                    </a:solidFill>
                  </a:tcPr>
                </a:tc>
                <a:tc>
                  <a:txBody>
                    <a:bodyPr/>
                    <a:lstStyle/>
                    <a:p>
                      <a:r>
                        <a:rPr kumimoji="1" lang="ja-JP" altLang="en-US" sz="1100" b="1" dirty="0" smtClean="0">
                          <a:latin typeface="Meiryo UI" panose="020B0604030504040204" pitchFamily="50" charset="-128"/>
                          <a:ea typeface="Meiryo UI" panose="020B0604030504040204" pitchFamily="50" charset="-128"/>
                        </a:rPr>
                        <a:t>＜合同研修等による教員間の連携（具体的取組</a:t>
                      </a:r>
                      <a:r>
                        <a:rPr kumimoji="1" lang="en-US" altLang="ja-JP" sz="1100" b="1" dirty="0" smtClean="0">
                          <a:latin typeface="Meiryo UI" panose="020B0604030504040204" pitchFamily="50" charset="-128"/>
                          <a:ea typeface="Meiryo UI" panose="020B0604030504040204" pitchFamily="50" charset="-128"/>
                        </a:rPr>
                        <a:t>13</a:t>
                      </a:r>
                      <a:r>
                        <a:rPr kumimoji="1" lang="ja-JP" altLang="en-US" sz="1100" b="1" dirty="0" smtClean="0">
                          <a:latin typeface="Meiryo UI" panose="020B0604030504040204" pitchFamily="50" charset="-128"/>
                          <a:ea typeface="Meiryo UI" panose="020B0604030504040204" pitchFamily="50" charset="-128"/>
                        </a:rPr>
                        <a:t>）＞</a:t>
                      </a:r>
                      <a:endParaRPr kumimoji="1" lang="en-US" altLang="ja-JP" sz="1100" b="1" dirty="0" smtClean="0">
                        <a:latin typeface="Meiryo UI" panose="020B0604030504040204" pitchFamily="50" charset="-128"/>
                        <a:ea typeface="Meiryo UI" panose="020B0604030504040204" pitchFamily="50" charset="-128"/>
                      </a:endParaRPr>
                    </a:p>
                    <a:p>
                      <a:r>
                        <a:rPr kumimoji="1" lang="ja-JP" altLang="en-US" sz="1100" b="0" baseline="0" dirty="0" smtClean="0">
                          <a:latin typeface="Meiryo UI" panose="020B0604030504040204" pitchFamily="50" charset="-128"/>
                          <a:ea typeface="Meiryo UI" panose="020B0604030504040204" pitchFamily="50" charset="-128"/>
                        </a:rPr>
                        <a:t>　小中連携の指標が</a:t>
                      </a:r>
                      <a:r>
                        <a:rPr kumimoji="1" lang="en-US" altLang="ja-JP" sz="1100" b="0" baseline="0" dirty="0" smtClean="0">
                          <a:latin typeface="Meiryo UI" panose="020B0604030504040204" pitchFamily="50" charset="-128"/>
                          <a:ea typeface="Meiryo UI" panose="020B0604030504040204" pitchFamily="50" charset="-128"/>
                        </a:rPr>
                        <a:t>100</a:t>
                      </a:r>
                      <a:r>
                        <a:rPr kumimoji="1" lang="ja-JP" altLang="en-US" sz="1100" b="0" baseline="0" dirty="0" smtClean="0">
                          <a:latin typeface="Meiryo UI" panose="020B0604030504040204" pitchFamily="50" charset="-128"/>
                          <a:ea typeface="Meiryo UI" panose="020B0604030504040204" pitchFamily="50" charset="-128"/>
                        </a:rPr>
                        <a:t>％であるのに対し、幼保</a:t>
                      </a:r>
                      <a:r>
                        <a:rPr kumimoji="1" lang="ja-JP" altLang="en-US" sz="1100" b="0" baseline="0" dirty="0" err="1" smtClean="0">
                          <a:latin typeface="Meiryo UI" panose="020B0604030504040204" pitchFamily="50" charset="-128"/>
                          <a:ea typeface="Meiryo UI" panose="020B0604030504040204" pitchFamily="50" charset="-128"/>
                        </a:rPr>
                        <a:t>こ</a:t>
                      </a:r>
                      <a:r>
                        <a:rPr kumimoji="1" lang="ja-JP" altLang="en-US" sz="1100" b="0" baseline="0" dirty="0" smtClean="0">
                          <a:latin typeface="Meiryo UI" panose="020B0604030504040204" pitchFamily="50" charset="-128"/>
                          <a:ea typeface="Meiryo UI" panose="020B0604030504040204" pitchFamily="50" charset="-128"/>
                        </a:rPr>
                        <a:t>・小連携が</a:t>
                      </a:r>
                      <a:r>
                        <a:rPr kumimoji="1" lang="en-US" altLang="ja-JP" sz="1100" b="0" baseline="0" dirty="0" smtClean="0">
                          <a:latin typeface="Meiryo UI" panose="020B0604030504040204" pitchFamily="50" charset="-128"/>
                          <a:ea typeface="Meiryo UI" panose="020B0604030504040204" pitchFamily="50" charset="-128"/>
                        </a:rPr>
                        <a:t>R1</a:t>
                      </a:r>
                      <a:r>
                        <a:rPr kumimoji="1" lang="ja-JP" altLang="en-US" sz="1100" b="0" baseline="0" dirty="0" smtClean="0">
                          <a:latin typeface="Meiryo UI" panose="020B0604030504040204" pitchFamily="50" charset="-128"/>
                          <a:ea typeface="Meiryo UI" panose="020B0604030504040204" pitchFamily="50" charset="-128"/>
                        </a:rPr>
                        <a:t>年度実績で計画策定時より</a:t>
                      </a:r>
                      <a:r>
                        <a:rPr kumimoji="1" lang="en-US" altLang="ja-JP" sz="1100" b="0" baseline="0" dirty="0" smtClean="0">
                          <a:latin typeface="Meiryo UI" panose="020B0604030504040204" pitchFamily="50" charset="-128"/>
                          <a:ea typeface="Meiryo UI" panose="020B0604030504040204" pitchFamily="50" charset="-128"/>
                        </a:rPr>
                        <a:t>1</a:t>
                      </a:r>
                      <a:r>
                        <a:rPr kumimoji="1" lang="ja-JP" altLang="en-US" sz="1100" b="0" baseline="0" dirty="0" smtClean="0">
                          <a:latin typeface="Meiryo UI" panose="020B0604030504040204" pitchFamily="50" charset="-128"/>
                          <a:ea typeface="Meiryo UI" panose="020B0604030504040204" pitchFamily="50" charset="-128"/>
                        </a:rPr>
                        <a:t>ポイント減少し、</a:t>
                      </a:r>
                      <a:r>
                        <a:rPr kumimoji="1" lang="en-US" altLang="ja-JP" sz="1100" b="0" baseline="0" dirty="0" smtClean="0">
                          <a:latin typeface="Meiryo UI" panose="020B0604030504040204" pitchFamily="50" charset="-128"/>
                          <a:ea typeface="Meiryo UI" panose="020B0604030504040204" pitchFamily="50" charset="-128"/>
                        </a:rPr>
                        <a:t>55.8%</a:t>
                      </a:r>
                      <a:r>
                        <a:rPr kumimoji="1" lang="ja-JP" altLang="en-US" sz="1100" b="0" baseline="0" dirty="0" smtClean="0">
                          <a:latin typeface="Meiryo UI" panose="020B0604030504040204" pitchFamily="50" charset="-128"/>
                          <a:ea typeface="Meiryo UI" panose="020B0604030504040204" pitchFamily="50" charset="-128"/>
                        </a:rPr>
                        <a:t>に留まっているのは残念。幼保</a:t>
                      </a:r>
                      <a:r>
                        <a:rPr kumimoji="1" lang="ja-JP" altLang="en-US" sz="1100" b="0" baseline="0" dirty="0" err="1" smtClean="0">
                          <a:latin typeface="Meiryo UI" panose="020B0604030504040204" pitchFamily="50" charset="-128"/>
                          <a:ea typeface="Meiryo UI" panose="020B0604030504040204" pitchFamily="50" charset="-128"/>
                        </a:rPr>
                        <a:t>こ</a:t>
                      </a:r>
                      <a:r>
                        <a:rPr kumimoji="1" lang="ja-JP" altLang="en-US" sz="1100" b="0" baseline="0" dirty="0" smtClean="0">
                          <a:latin typeface="Meiryo UI" panose="020B0604030504040204" pitchFamily="50" charset="-128"/>
                          <a:ea typeface="Meiryo UI" panose="020B0604030504040204" pitchFamily="50" charset="-128"/>
                        </a:rPr>
                        <a:t>・小連携という理念は「地域の子どもを地域の学校園で育てる」ということにあると考える。さらにそれが小学校・中学校において、学校外部の教育人材・専門家と連携した姿が「チーム学校」ということになるのではないか。</a:t>
                      </a:r>
                    </a:p>
                    <a:p>
                      <a:r>
                        <a:rPr kumimoji="1" lang="ja-JP" altLang="en-US" sz="1100" b="0" baseline="0" dirty="0" smtClean="0">
                          <a:latin typeface="Meiryo UI" panose="020B0604030504040204" pitchFamily="50" charset="-128"/>
                          <a:ea typeface="Meiryo UI" panose="020B0604030504040204" pitchFamily="50" charset="-128"/>
                        </a:rPr>
                        <a:t>　もともと学校園というのは、自分の学校園の課題をあまり外に出しながらない組織であるが、「子どもを巡っての教育連携・協働」ということからは、例えば、「”幼保</a:t>
                      </a:r>
                      <a:r>
                        <a:rPr kumimoji="1" lang="ja-JP" altLang="en-US" sz="1100" b="0" baseline="0" dirty="0" err="1" smtClean="0">
                          <a:latin typeface="Meiryo UI" panose="020B0604030504040204" pitchFamily="50" charset="-128"/>
                          <a:ea typeface="Meiryo UI" panose="020B0604030504040204" pitchFamily="50" charset="-128"/>
                        </a:rPr>
                        <a:t>こ</a:t>
                      </a:r>
                      <a:r>
                        <a:rPr kumimoji="1" lang="ja-JP" altLang="en-US" sz="1100" b="0" baseline="0" dirty="0" smtClean="0">
                          <a:latin typeface="Meiryo UI" panose="020B0604030504040204" pitchFamily="50" charset="-128"/>
                          <a:ea typeface="Meiryo UI" panose="020B0604030504040204" pitchFamily="50" charset="-128"/>
                        </a:rPr>
                        <a:t>小”の</a:t>
                      </a:r>
                      <a:r>
                        <a:rPr kumimoji="1" lang="en-US" altLang="ja-JP" sz="1100" b="0" baseline="0" dirty="0" smtClean="0">
                          <a:latin typeface="Meiryo UI" panose="020B0604030504040204" pitchFamily="50" charset="-128"/>
                          <a:ea typeface="Meiryo UI" panose="020B0604030504040204" pitchFamily="50" charset="-128"/>
                        </a:rPr>
                        <a:t>9</a:t>
                      </a:r>
                      <a:r>
                        <a:rPr kumimoji="1" lang="ja-JP" altLang="en-US" sz="1100" b="0" baseline="0" dirty="0" smtClean="0">
                          <a:latin typeface="Meiryo UI" panose="020B0604030504040204" pitchFamily="50" charset="-128"/>
                          <a:ea typeface="Meiryo UI" panose="020B0604030504040204" pitchFamily="50" charset="-128"/>
                        </a:rPr>
                        <a:t>年間で子どもを育てる」という視点に基づく取組みによって、小</a:t>
                      </a:r>
                      <a:r>
                        <a:rPr kumimoji="1" lang="en-US" altLang="ja-JP" sz="1100" b="0" baseline="0" dirty="0" smtClean="0">
                          <a:latin typeface="Meiryo UI" panose="020B0604030504040204" pitchFamily="50" charset="-128"/>
                          <a:ea typeface="Meiryo UI" panose="020B0604030504040204" pitchFamily="50" charset="-128"/>
                        </a:rPr>
                        <a:t>1</a:t>
                      </a:r>
                      <a:r>
                        <a:rPr kumimoji="1" lang="ja-JP" altLang="en-US" sz="1100" b="0" baseline="0" dirty="0" smtClean="0">
                          <a:latin typeface="Meiryo UI" panose="020B0604030504040204" pitchFamily="50" charset="-128"/>
                          <a:ea typeface="Meiryo UI" panose="020B0604030504040204" pitchFamily="50" charset="-128"/>
                        </a:rPr>
                        <a:t>プロブレムを乗り越えるカリキュラムがあって良いはずである。さらにいうと、地域によっては「幼保</a:t>
                      </a:r>
                      <a:r>
                        <a:rPr kumimoji="1" lang="ja-JP" altLang="en-US" sz="1100" b="0" baseline="0" dirty="0" err="1" smtClean="0">
                          <a:latin typeface="Meiryo UI" panose="020B0604030504040204" pitchFamily="50" charset="-128"/>
                          <a:ea typeface="Meiryo UI" panose="020B0604030504040204" pitchFamily="50" charset="-128"/>
                        </a:rPr>
                        <a:t>こ</a:t>
                      </a:r>
                      <a:r>
                        <a:rPr kumimoji="1" lang="ja-JP" altLang="en-US" sz="1100" b="0" baseline="0" dirty="0" smtClean="0">
                          <a:latin typeface="Meiryo UI" panose="020B0604030504040204" pitchFamily="50" charset="-128"/>
                          <a:ea typeface="Meiryo UI" panose="020B0604030504040204" pitchFamily="50" charset="-128"/>
                        </a:rPr>
                        <a:t>小中」の研修や取り組みにも期待したい</a:t>
                      </a:r>
                    </a:p>
                    <a:p>
                      <a:r>
                        <a:rPr kumimoji="1" lang="ja-JP" altLang="en-US" sz="1100" b="0" baseline="0" dirty="0" smtClean="0">
                          <a:latin typeface="Meiryo UI" panose="020B0604030504040204" pitchFamily="50" charset="-128"/>
                          <a:ea typeface="Meiryo UI" panose="020B0604030504040204" pitchFamily="50" charset="-128"/>
                        </a:rPr>
                        <a:t>ところ。</a:t>
                      </a:r>
                      <a:endParaRPr kumimoji="1" lang="en-US" altLang="ja-JP" sz="1100" b="0" baseline="0" dirty="0" smtClean="0">
                        <a:latin typeface="Meiryo UI" panose="020B0604030504040204" pitchFamily="50" charset="-128"/>
                        <a:ea typeface="Meiryo UI" panose="020B0604030504040204" pitchFamily="50" charset="-128"/>
                      </a:endParaRPr>
                    </a:p>
                    <a:p>
                      <a:r>
                        <a:rPr kumimoji="1" lang="ja-JP" altLang="en-US" sz="1100" b="0" baseline="0" dirty="0" smtClean="0">
                          <a:latin typeface="Meiryo UI" panose="020B0604030504040204" pitchFamily="50" charset="-128"/>
                          <a:ea typeface="Meiryo UI" panose="020B0604030504040204" pitchFamily="50" charset="-128"/>
                        </a:rPr>
                        <a:t>　こういった観点からいっても、</a:t>
                      </a:r>
                      <a:r>
                        <a:rPr kumimoji="1" lang="ja-JP" altLang="en-US" sz="1100" b="0" u="sng" baseline="0" dirty="0" smtClean="0">
                          <a:latin typeface="Meiryo UI" panose="020B0604030504040204" pitchFamily="50" charset="-128"/>
                          <a:ea typeface="Meiryo UI" panose="020B0604030504040204" pitchFamily="50" charset="-128"/>
                        </a:rPr>
                        <a:t>まずは「幼保</a:t>
                      </a:r>
                      <a:r>
                        <a:rPr kumimoji="1" lang="ja-JP" altLang="en-US" sz="1100" b="0" u="sng" baseline="0" dirty="0" err="1" smtClean="0">
                          <a:latin typeface="Meiryo UI" panose="020B0604030504040204" pitchFamily="50" charset="-128"/>
                          <a:ea typeface="Meiryo UI" panose="020B0604030504040204" pitchFamily="50" charset="-128"/>
                        </a:rPr>
                        <a:t>こ</a:t>
                      </a:r>
                      <a:r>
                        <a:rPr kumimoji="1" lang="ja-JP" altLang="en-US" sz="1100" b="0" u="sng" baseline="0" dirty="0" smtClean="0">
                          <a:latin typeface="Meiryo UI" panose="020B0604030504040204" pitchFamily="50" charset="-128"/>
                          <a:ea typeface="Meiryo UI" panose="020B0604030504040204" pitchFamily="50" charset="-128"/>
                        </a:rPr>
                        <a:t>・小」連携の指標を目標に近づける努力を一層期待したい。</a:t>
                      </a:r>
                    </a:p>
                  </a:txBody>
                  <a:tcPr anchor="ctr"/>
                </a:tc>
                <a:extLst>
                  <a:ext uri="{0D108BD9-81ED-4DB2-BD59-A6C34878D82A}">
                    <a16:rowId xmlns:a16="http://schemas.microsoft.com/office/drawing/2014/main" val="3575270423"/>
                  </a:ext>
                </a:extLst>
              </a:tr>
            </a:tbl>
          </a:graphicData>
        </a:graphic>
      </p:graphicFrame>
      <p:sp>
        <p:nvSpPr>
          <p:cNvPr id="3" name="正方形/長方形 2"/>
          <p:cNvSpPr/>
          <p:nvPr/>
        </p:nvSpPr>
        <p:spPr>
          <a:xfrm>
            <a:off x="7688688" y="274260"/>
            <a:ext cx="1326524" cy="435980"/>
          </a:xfrm>
          <a:prstGeom prst="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600" dirty="0" smtClean="0">
                <a:latin typeface="Meiryo UI" panose="020B0604030504040204" pitchFamily="50" charset="-128"/>
                <a:ea typeface="Meiryo UI" panose="020B0604030504040204" pitchFamily="50" charset="-128"/>
              </a:rPr>
              <a:t>資料２－２</a:t>
            </a:r>
            <a:endParaRPr kumimoji="1" lang="ja-JP" altLang="en-US" sz="16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476868521"/>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TotalTime>
  <Words>623</Words>
  <Application>Microsoft Office PowerPoint</Application>
  <PresentationFormat>画面に合わせる (4:3)</PresentationFormat>
  <Paragraphs>15</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Meiryo UI</vt:lpstr>
      <vt:lpstr>游ゴシック</vt:lpstr>
      <vt:lpstr>游ゴシック Light</vt:lpstr>
      <vt:lpstr>Arial</vt:lpstr>
      <vt:lpstr>Calibri</vt:lpstr>
      <vt:lpstr>Calibri Light</vt:lpstr>
      <vt:lpstr>Office テーマ</vt:lpstr>
      <vt:lpstr>委員ご意見＜基本方針１＞</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各委員ご意見＜基本方針１＞</dc:title>
  <dc:creator>竹本　知世</dc:creator>
  <cp:lastModifiedBy>竹本　知世</cp:lastModifiedBy>
  <cp:revision>11</cp:revision>
  <cp:lastPrinted>2020-07-13T10:26:18Z</cp:lastPrinted>
  <dcterms:created xsi:type="dcterms:W3CDTF">2020-07-01T09:36:12Z</dcterms:created>
  <dcterms:modified xsi:type="dcterms:W3CDTF">2020-07-13T10:37:13Z</dcterms:modified>
</cp:coreProperties>
</file>