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3"/>
  </p:notesMasterIdLst>
  <p:handoutMasterIdLst>
    <p:handoutMasterId r:id="rId14"/>
  </p:handoutMasterIdLst>
  <p:sldIdLst>
    <p:sldId id="807" r:id="rId5"/>
    <p:sldId id="450" r:id="rId6"/>
    <p:sldId id="808" r:id="rId7"/>
    <p:sldId id="809" r:id="rId8"/>
    <p:sldId id="810" r:id="rId9"/>
    <p:sldId id="811" r:id="rId10"/>
    <p:sldId id="812" r:id="rId11"/>
    <p:sldId id="813" r:id="rId1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EF397"/>
    <a:srgbClr val="FFFF99"/>
    <a:srgbClr val="F0FFE5"/>
    <a:srgbClr val="FFFFCC"/>
    <a:srgbClr val="99FFCC"/>
    <a:srgbClr val="FDFFEF"/>
    <a:srgbClr val="FBFEDA"/>
    <a:srgbClr val="FFDE75"/>
    <a:srgbClr val="0066CC"/>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12" autoAdjust="0"/>
    <p:restoredTop sz="93447" autoAdjust="0"/>
  </p:normalViewPr>
  <p:slideViewPr>
    <p:cSldViewPr snapToGrid="0">
      <p:cViewPr>
        <p:scale>
          <a:sx n="75" d="100"/>
          <a:sy n="75" d="100"/>
        </p:scale>
        <p:origin x="1243" y="605"/>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880101" cy="488794"/>
          </a:xfrm>
          <a:prstGeom prst="rect">
            <a:avLst/>
          </a:prstGeom>
        </p:spPr>
        <p:txBody>
          <a:bodyPr vert="horz" lIns="89705" tIns="44852" rIns="89705" bIns="448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18" y="1"/>
            <a:ext cx="2880101" cy="488794"/>
          </a:xfrm>
          <a:prstGeom prst="rect">
            <a:avLst/>
          </a:prstGeom>
        </p:spPr>
        <p:txBody>
          <a:bodyPr vert="horz" lIns="89705" tIns="44852" rIns="89705" bIns="44852" rtlCol="0"/>
          <a:lstStyle>
            <a:lvl1pPr algn="r">
              <a:defRPr sz="1200"/>
            </a:lvl1pPr>
          </a:lstStyle>
          <a:p>
            <a:fld id="{29472AE3-829E-42FD-BDF5-9930118AE71F}" type="datetimeFigureOut">
              <a:rPr kumimoji="1" lang="ja-JP" altLang="en-US" smtClean="0"/>
              <a:t>2024/3/22</a:t>
            </a:fld>
            <a:endParaRPr kumimoji="1" lang="ja-JP" altLang="en-US"/>
          </a:p>
        </p:txBody>
      </p:sp>
      <p:sp>
        <p:nvSpPr>
          <p:cNvPr id="4" name="フッター プレースホルダー 3"/>
          <p:cNvSpPr>
            <a:spLocks noGrp="1"/>
          </p:cNvSpPr>
          <p:nvPr>
            <p:ph type="ftr" sz="quarter" idx="2"/>
          </p:nvPr>
        </p:nvSpPr>
        <p:spPr>
          <a:xfrm>
            <a:off x="5" y="9287064"/>
            <a:ext cx="2880101" cy="488793"/>
          </a:xfrm>
          <a:prstGeom prst="rect">
            <a:avLst/>
          </a:prstGeom>
        </p:spPr>
        <p:txBody>
          <a:bodyPr vert="horz" lIns="89705" tIns="44852" rIns="89705" bIns="4485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18" y="9287064"/>
            <a:ext cx="2880101" cy="488793"/>
          </a:xfrm>
          <a:prstGeom prst="rect">
            <a:avLst/>
          </a:prstGeom>
        </p:spPr>
        <p:txBody>
          <a:bodyPr vert="horz" lIns="89705" tIns="44852" rIns="89705" bIns="44852" rtlCol="0" anchor="b"/>
          <a:lstStyle>
            <a:lvl1pPr algn="r">
              <a:defRPr sz="12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880101" cy="488794"/>
          </a:xfrm>
          <a:prstGeom prst="rect">
            <a:avLst/>
          </a:prstGeom>
        </p:spPr>
        <p:txBody>
          <a:bodyPr vert="horz" lIns="89705" tIns="44852" rIns="89705" bIns="44852"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8" y="1"/>
            <a:ext cx="2880101" cy="488794"/>
          </a:xfrm>
          <a:prstGeom prst="rect">
            <a:avLst/>
          </a:prstGeom>
        </p:spPr>
        <p:txBody>
          <a:bodyPr vert="horz" lIns="89705" tIns="44852" rIns="89705" bIns="44852" rtlCol="0"/>
          <a:lstStyle>
            <a:lvl1pPr algn="r">
              <a:defRPr sz="1200"/>
            </a:lvl1pPr>
          </a:lstStyle>
          <a:p>
            <a:fld id="{C66E6DC5-E089-448C-ADA9-C53EA216882B}" type="datetimeFigureOut">
              <a:rPr kumimoji="1" lang="ja-JP" altLang="en-US" smtClean="0"/>
              <a:t>2024/3/22</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705" tIns="44852" rIns="89705" bIns="44852" rtlCol="0" anchor="ctr"/>
          <a:lstStyle/>
          <a:p>
            <a:endParaRPr lang="ja-JP" altLang="en-US"/>
          </a:p>
        </p:txBody>
      </p:sp>
      <p:sp>
        <p:nvSpPr>
          <p:cNvPr id="5" name="ノート プレースホルダー 4"/>
          <p:cNvSpPr>
            <a:spLocks noGrp="1"/>
          </p:cNvSpPr>
          <p:nvPr>
            <p:ph type="body" sz="quarter" idx="3"/>
          </p:nvPr>
        </p:nvSpPr>
        <p:spPr>
          <a:xfrm>
            <a:off x="665000" y="4644312"/>
            <a:ext cx="5316870" cy="4399133"/>
          </a:xfrm>
          <a:prstGeom prst="rect">
            <a:avLst/>
          </a:prstGeom>
        </p:spPr>
        <p:txBody>
          <a:bodyPr vert="horz" lIns="89705" tIns="44852" rIns="89705" bIns="448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287064"/>
            <a:ext cx="2880101" cy="488793"/>
          </a:xfrm>
          <a:prstGeom prst="rect">
            <a:avLst/>
          </a:prstGeom>
        </p:spPr>
        <p:txBody>
          <a:bodyPr vert="horz" lIns="89705" tIns="44852" rIns="89705" bIns="448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8" y="9287064"/>
            <a:ext cx="2880101" cy="488793"/>
          </a:xfrm>
          <a:prstGeom prst="rect">
            <a:avLst/>
          </a:prstGeom>
        </p:spPr>
        <p:txBody>
          <a:bodyPr vert="horz" lIns="89705" tIns="44852" rIns="89705" bIns="44852" rtlCol="0" anchor="b"/>
          <a:lstStyle>
            <a:lvl1pPr algn="r">
              <a:defRPr sz="12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7490E79-5902-4549-8A67-1B34125DF376}" type="slidenum">
              <a:rPr lang="ja-JP" altLang="en-US" smtClean="0"/>
              <a:pPr>
                <a:defRPr/>
              </a:pPr>
              <a:t>3</a:t>
            </a:fld>
            <a:endParaRPr lang="ja-JP" altLang="en-US"/>
          </a:p>
        </p:txBody>
      </p:sp>
    </p:spTree>
    <p:extLst>
      <p:ext uri="{BB962C8B-B14F-4D97-AF65-F5344CB8AC3E}">
        <p14:creationId xmlns:p14="http://schemas.microsoft.com/office/powerpoint/2010/main" val="215815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a:extLst>
              <a:ext uri="{FF2B5EF4-FFF2-40B4-BE49-F238E27FC236}">
                <a16:creationId xmlns:a16="http://schemas.microsoft.com/office/drawing/2014/main" id="{D4274390-C9E6-4D7D-A241-9D67C6E25281}"/>
              </a:ext>
            </a:extLst>
          </p:cNvPr>
          <p:cNvSpPr>
            <a:spLocks noGrp="1" noRot="1" noChangeAspect="1" noTextEdit="1"/>
          </p:cNvSpPr>
          <p:nvPr>
            <p:ph type="sldImg"/>
          </p:nvPr>
        </p:nvSpPr>
        <p:spPr bwMode="auto">
          <a:xfrm>
            <a:off x="898525" y="738188"/>
            <a:ext cx="4919663" cy="36909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a:extLst>
              <a:ext uri="{FF2B5EF4-FFF2-40B4-BE49-F238E27FC236}">
                <a16:creationId xmlns:a16="http://schemas.microsoft.com/office/drawing/2014/main" id="{7E0DF8B2-28AA-461B-BB4E-0E146C6BC0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ー 3">
            <a:extLst>
              <a:ext uri="{FF2B5EF4-FFF2-40B4-BE49-F238E27FC236}">
                <a16:creationId xmlns:a16="http://schemas.microsoft.com/office/drawing/2014/main" id="{CA16FBFD-35C5-4659-9128-1B3AAD6023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34950" indent="-282673">
              <a:defRPr kumimoji="1">
                <a:solidFill>
                  <a:schemeClr val="tx1"/>
                </a:solidFill>
                <a:latin typeface="Calibri" panose="020F0502020204030204" pitchFamily="34" charset="0"/>
                <a:ea typeface="ＭＳ Ｐゴシック" panose="020B0600070205080204" pitchFamily="50" charset="-128"/>
              </a:defRPr>
            </a:lvl2pPr>
            <a:lvl3pPr marL="1130692" indent="-226139">
              <a:defRPr kumimoji="1">
                <a:solidFill>
                  <a:schemeClr val="tx1"/>
                </a:solidFill>
                <a:latin typeface="Calibri" panose="020F0502020204030204" pitchFamily="34" charset="0"/>
                <a:ea typeface="ＭＳ Ｐゴシック" panose="020B0600070205080204" pitchFamily="50" charset="-128"/>
              </a:defRPr>
            </a:lvl3pPr>
            <a:lvl4pPr marL="1582969" indent="-226139">
              <a:defRPr kumimoji="1">
                <a:solidFill>
                  <a:schemeClr val="tx1"/>
                </a:solidFill>
                <a:latin typeface="Calibri" panose="020F0502020204030204" pitchFamily="34" charset="0"/>
                <a:ea typeface="ＭＳ Ｐゴシック" panose="020B0600070205080204" pitchFamily="50" charset="-128"/>
              </a:defRPr>
            </a:lvl4pPr>
            <a:lvl5pPr marL="2035246" indent="-226139">
              <a:defRPr kumimoji="1">
                <a:solidFill>
                  <a:schemeClr val="tx1"/>
                </a:solidFill>
                <a:latin typeface="Calibri" panose="020F0502020204030204" pitchFamily="34" charset="0"/>
                <a:ea typeface="ＭＳ Ｐゴシック" panose="020B0600070205080204" pitchFamily="50" charset="-128"/>
              </a:defRPr>
            </a:lvl5pPr>
            <a:lvl6pPr marL="2487523" indent="-22613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39800" indent="-22613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392077" indent="-22613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44354" indent="-22613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4BF6041-645D-400D-8E75-7413CC645DB9}" type="slidenum">
              <a:rPr lang="ja-JP" altLang="en-US" smtClean="0"/>
              <a:pPr/>
              <a:t>7</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B793A9-BD98-2A0A-1E8A-8F9DB5CE3283}"/>
              </a:ext>
            </a:extLst>
          </p:cNvPr>
          <p:cNvSpPr txBox="1">
            <a:spLocks/>
          </p:cNvSpPr>
          <p:nvPr/>
        </p:nvSpPr>
        <p:spPr>
          <a:xfrm>
            <a:off x="0" y="1124744"/>
            <a:ext cx="9144000" cy="2304256"/>
          </a:xfrm>
          <a:prstGeom prst="rect">
            <a:avLst/>
          </a:prstGeom>
          <a:effectLst/>
        </p:spPr>
        <p:txBody>
          <a:bodyPr>
            <a:normAutofit fontScale="9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ja-JP" altLang="en-US" sz="4000" dirty="0">
                <a:latin typeface="Meiryo UI" pitchFamily="50" charset="-128"/>
                <a:ea typeface="Meiryo UI" pitchFamily="50" charset="-128"/>
                <a:cs typeface="Meiryo UI" pitchFamily="50" charset="-128"/>
              </a:rPr>
              <a:t>大阪府都市基盤施設維持管理技術審議会</a:t>
            </a:r>
            <a:br>
              <a:rPr lang="en-US" altLang="ja-JP" sz="1300" dirty="0">
                <a:latin typeface="Meiryo UI" pitchFamily="50" charset="-128"/>
                <a:ea typeface="Meiryo UI" pitchFamily="50" charset="-128"/>
                <a:cs typeface="Meiryo UI" pitchFamily="50" charset="-128"/>
              </a:rPr>
            </a:br>
            <a:br>
              <a:rPr lang="en-US" altLang="ja-JP" sz="1300" dirty="0">
                <a:latin typeface="Meiryo UI" pitchFamily="50" charset="-128"/>
                <a:ea typeface="Meiryo UI" pitchFamily="50" charset="-128"/>
                <a:cs typeface="Meiryo UI" pitchFamily="50" charset="-128"/>
              </a:rPr>
            </a:br>
            <a:r>
              <a:rPr lang="ja-JP" altLang="en-US" dirty="0">
                <a:latin typeface="Meiryo UI" pitchFamily="50" charset="-128"/>
                <a:ea typeface="Meiryo UI" pitchFamily="50" charset="-128"/>
                <a:cs typeface="Meiryo UI" pitchFamily="50" charset="-128"/>
              </a:rPr>
              <a:t>第１回　河川等部会</a:t>
            </a:r>
            <a:br>
              <a:rPr lang="en-US" altLang="ja-JP" sz="1300" dirty="0">
                <a:latin typeface="Meiryo UI" pitchFamily="50" charset="-128"/>
                <a:ea typeface="Meiryo UI" pitchFamily="50" charset="-128"/>
                <a:cs typeface="Meiryo UI" pitchFamily="50" charset="-128"/>
              </a:rPr>
            </a:br>
            <a:endParaRPr lang="ja-JP" altLang="en-US" sz="2700" dirty="0">
              <a:latin typeface="Meiryo UI" pitchFamily="50" charset="-128"/>
              <a:ea typeface="Meiryo UI" pitchFamily="50" charset="-128"/>
              <a:cs typeface="Meiryo UI" pitchFamily="50" charset="-128"/>
            </a:endParaRPr>
          </a:p>
        </p:txBody>
      </p:sp>
      <p:sp>
        <p:nvSpPr>
          <p:cNvPr id="5" name="タイトル 1">
            <a:extLst>
              <a:ext uri="{FF2B5EF4-FFF2-40B4-BE49-F238E27FC236}">
                <a16:creationId xmlns:a16="http://schemas.microsoft.com/office/drawing/2014/main" id="{4C680B8D-B2E9-B2DA-0CEE-1A9EE8CD5EF2}"/>
              </a:ext>
            </a:extLst>
          </p:cNvPr>
          <p:cNvSpPr txBox="1">
            <a:spLocks/>
          </p:cNvSpPr>
          <p:nvPr/>
        </p:nvSpPr>
        <p:spPr>
          <a:xfrm>
            <a:off x="3055" y="3596640"/>
            <a:ext cx="9144000" cy="863600"/>
          </a:xfrm>
          <a:prstGeom prst="rect">
            <a:avLst/>
          </a:prstGeom>
          <a:effectLst/>
        </p:spPr>
        <p:txBody>
          <a:bodyPr>
            <a:normAutofit fontScale="975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en-US" altLang="ja-JP" sz="4000" dirty="0">
                <a:effectLst/>
                <a:latin typeface="Meiryo UI" pitchFamily="50" charset="-128"/>
                <a:ea typeface="Meiryo UI" pitchFamily="50" charset="-128"/>
                <a:cs typeface="Meiryo UI" pitchFamily="50" charset="-128"/>
              </a:rPr>
              <a:t>《</a:t>
            </a:r>
            <a:r>
              <a:rPr lang="ja-JP" altLang="en-US" sz="4000" dirty="0">
                <a:effectLst/>
                <a:latin typeface="Meiryo UI" pitchFamily="50" charset="-128"/>
                <a:ea typeface="Meiryo UI" pitchFamily="50" charset="-128"/>
                <a:cs typeface="Meiryo UI" pitchFamily="50" charset="-128"/>
              </a:rPr>
              <a:t>第１回審議会の概要</a:t>
            </a:r>
            <a:r>
              <a:rPr lang="en-US" altLang="ja-JP" sz="4000" dirty="0">
                <a:effectLst/>
                <a:latin typeface="Meiryo UI" pitchFamily="50" charset="-128"/>
                <a:ea typeface="Meiryo UI" pitchFamily="50" charset="-128"/>
                <a:cs typeface="Meiryo UI" pitchFamily="50" charset="-128"/>
              </a:rPr>
              <a:t>》</a:t>
            </a:r>
            <a:endParaRPr lang="ja-JP" altLang="en-US" sz="4000" dirty="0">
              <a:effectLst/>
              <a:latin typeface="Meiryo UI" pitchFamily="50" charset="-128"/>
              <a:ea typeface="Meiryo UI" pitchFamily="50" charset="-128"/>
              <a:cs typeface="Meiryo UI" pitchFamily="50" charset="-128"/>
            </a:endParaRPr>
          </a:p>
        </p:txBody>
      </p:sp>
      <p:sp>
        <p:nvSpPr>
          <p:cNvPr id="8" name="テキスト ボックス 7">
            <a:extLst>
              <a:ext uri="{FF2B5EF4-FFF2-40B4-BE49-F238E27FC236}">
                <a16:creationId xmlns:a16="http://schemas.microsoft.com/office/drawing/2014/main" id="{40746DC3-E722-3505-EC7E-F2D964D6380A}"/>
              </a:ext>
            </a:extLst>
          </p:cNvPr>
          <p:cNvSpPr txBox="1"/>
          <p:nvPr/>
        </p:nvSpPr>
        <p:spPr>
          <a:xfrm>
            <a:off x="7094220" y="357664"/>
            <a:ext cx="2049780" cy="369332"/>
          </a:xfrm>
          <a:prstGeom prst="rect">
            <a:avLst/>
          </a:prstGeom>
          <a:noFill/>
        </p:spPr>
        <p:txBody>
          <a:bodyPr wrap="square" rtlCol="0">
            <a:spAutoFit/>
          </a:bodyPr>
          <a:lstStyle/>
          <a:p>
            <a:r>
              <a:rPr kumimoji="1" lang="ja-JP" altLang="en-US" b="1" dirty="0"/>
              <a:t>　</a:t>
            </a:r>
            <a:r>
              <a:rPr kumimoji="1" lang="en-US" altLang="ja-JP" b="1" dirty="0"/>
              <a:t>【</a:t>
            </a:r>
            <a:r>
              <a:rPr kumimoji="1" lang="ja-JP" altLang="en-US" b="1" dirty="0"/>
              <a:t>参考資料</a:t>
            </a:r>
            <a:r>
              <a:rPr lang="ja-JP" altLang="en-US" b="1" dirty="0"/>
              <a:t>１</a:t>
            </a:r>
            <a:r>
              <a:rPr kumimoji="1" lang="en-US" altLang="ja-JP" b="1" dirty="0"/>
              <a:t>】</a:t>
            </a:r>
            <a:endParaRPr kumimoji="1" lang="ja-JP" altLang="en-US" b="1" dirty="0"/>
          </a:p>
        </p:txBody>
      </p:sp>
      <p:sp>
        <p:nvSpPr>
          <p:cNvPr id="10" name="スライド番号プレースホルダー 3">
            <a:extLst>
              <a:ext uri="{FF2B5EF4-FFF2-40B4-BE49-F238E27FC236}">
                <a16:creationId xmlns:a16="http://schemas.microsoft.com/office/drawing/2014/main" id="{3B56C0DB-8806-4DB8-9964-D854C838193B}"/>
              </a:ext>
            </a:extLst>
          </p:cNvPr>
          <p:cNvSpPr txBox="1">
            <a:spLocks/>
          </p:cNvSpPr>
          <p:nvPr/>
        </p:nvSpPr>
        <p:spPr>
          <a:xfrm>
            <a:off x="8483600" y="65309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1</a:t>
            </a:r>
            <a:endParaRPr lang="ja-JP" altLang="en-US" dirty="0"/>
          </a:p>
        </p:txBody>
      </p:sp>
    </p:spTree>
    <p:extLst>
      <p:ext uri="{BB962C8B-B14F-4D97-AF65-F5344CB8AC3E}">
        <p14:creationId xmlns:p14="http://schemas.microsoft.com/office/powerpoint/2010/main" val="1255779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F923268B-ACA6-493F-925F-98131D56240C}"/>
              </a:ext>
            </a:extLst>
          </p:cNvPr>
          <p:cNvGrpSpPr/>
          <p:nvPr/>
        </p:nvGrpSpPr>
        <p:grpSpPr>
          <a:xfrm>
            <a:off x="106680" y="670560"/>
            <a:ext cx="9262078" cy="5959725"/>
            <a:chOff x="1619534" y="645517"/>
            <a:chExt cx="9327140" cy="5735812"/>
          </a:xfrm>
        </p:grpSpPr>
        <p:sp>
          <p:nvSpPr>
            <p:cNvPr id="23" name="正方形/長方形 22"/>
            <p:cNvSpPr/>
            <p:nvPr/>
          </p:nvSpPr>
          <p:spPr>
            <a:xfrm>
              <a:off x="1619534" y="645517"/>
              <a:ext cx="8953754" cy="57358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nvGrpSpPr>
            <p:cNvPr id="2" name="グループ化 1">
              <a:extLst>
                <a:ext uri="{FF2B5EF4-FFF2-40B4-BE49-F238E27FC236}">
                  <a16:creationId xmlns:a16="http://schemas.microsoft.com/office/drawing/2014/main" id="{018FBEC2-8F43-405C-BD1F-4D66AFF06CD3}"/>
                </a:ext>
              </a:extLst>
            </p:cNvPr>
            <p:cNvGrpSpPr/>
            <p:nvPr/>
          </p:nvGrpSpPr>
          <p:grpSpPr>
            <a:xfrm>
              <a:off x="1888807" y="801569"/>
              <a:ext cx="9057867" cy="5424666"/>
              <a:chOff x="138568" y="1059036"/>
              <a:chExt cx="9441905" cy="5274350"/>
            </a:xfrm>
          </p:grpSpPr>
          <p:sp>
            <p:nvSpPr>
              <p:cNvPr id="7" name="テキスト ボックス 9"/>
              <p:cNvSpPr txBox="1"/>
              <p:nvPr/>
            </p:nvSpPr>
            <p:spPr>
              <a:xfrm>
                <a:off x="4824522" y="1788932"/>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99900" algn="just"/>
                <a:r>
                  <a:rPr lang="ja-JP" altLang="en-US" sz="788" kern="100" dirty="0">
                    <a:latin typeface="Meiryo UI" pitchFamily="50" charset="-128"/>
                    <a:ea typeface="Meiryo UI" pitchFamily="50" charset="-128"/>
                    <a:cs typeface="Meiryo UI" pitchFamily="50" charset="-128"/>
                  </a:rPr>
                  <a:t>山口隆司委員（大阪公立大学教授）</a:t>
                </a:r>
                <a:endParaRPr lang="en-US" altLang="ja-JP" sz="788" kern="100" dirty="0">
                  <a:latin typeface="Meiryo UI" pitchFamily="50" charset="-128"/>
                  <a:ea typeface="Meiryo UI" pitchFamily="50" charset="-128"/>
                  <a:cs typeface="Meiryo UI" pitchFamily="50" charset="-128"/>
                </a:endParaRPr>
              </a:p>
              <a:p>
                <a:pPr indent="99900" algn="just"/>
                <a:r>
                  <a:rPr lang="ja-JP" altLang="en-US" sz="788" kern="100" dirty="0">
                    <a:latin typeface="Meiryo UI" pitchFamily="50" charset="-128"/>
                    <a:ea typeface="Meiryo UI" pitchFamily="50" charset="-128"/>
                    <a:cs typeface="Meiryo UI" pitchFamily="50" charset="-128"/>
                  </a:rPr>
                  <a:t>（専門分野：鋼構造工学）</a:t>
                </a:r>
                <a:endParaRPr lang="ja-JP" altLang="ja-JP" sz="1200" b="1" kern="100" dirty="0">
                  <a:latin typeface="Meiryo UI" pitchFamily="50" charset="-128"/>
                  <a:ea typeface="Meiryo UI" pitchFamily="50" charset="-128"/>
                  <a:cs typeface="Meiryo UI" pitchFamily="50" charset="-128"/>
                </a:endParaRPr>
              </a:p>
            </p:txBody>
          </p:sp>
          <p:sp>
            <p:nvSpPr>
              <p:cNvPr id="8" name="テキスト ボックス 15"/>
              <p:cNvSpPr txBox="1"/>
              <p:nvPr/>
            </p:nvSpPr>
            <p:spPr>
              <a:xfrm>
                <a:off x="4853769" y="4593708"/>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788" kern="100" dirty="0">
                    <a:latin typeface="Meiryo UI" pitchFamily="50" charset="-128"/>
                    <a:ea typeface="Meiryo UI" pitchFamily="50" charset="-128"/>
                    <a:cs typeface="Meiryo UI" pitchFamily="50" charset="-128"/>
                  </a:rPr>
                  <a:t>前川晃委員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大阪産業大学教授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（専門分野：設備保全工学）</a:t>
                </a:r>
                <a:endParaRPr lang="ja-JP" altLang="ja-JP" sz="788" kern="100" dirty="0">
                  <a:latin typeface="Meiryo UI" pitchFamily="50" charset="-128"/>
                  <a:ea typeface="Meiryo UI" pitchFamily="50" charset="-128"/>
                  <a:cs typeface="Meiryo UI" pitchFamily="50" charset="-128"/>
                </a:endParaRPr>
              </a:p>
            </p:txBody>
          </p:sp>
          <p:sp>
            <p:nvSpPr>
              <p:cNvPr id="12" name="左中かっこ 11"/>
              <p:cNvSpPr/>
              <p:nvPr/>
            </p:nvSpPr>
            <p:spPr>
              <a:xfrm>
                <a:off x="4558908" y="1753926"/>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3" name="左中かっこ 12"/>
              <p:cNvSpPr/>
              <p:nvPr/>
            </p:nvSpPr>
            <p:spPr>
              <a:xfrm>
                <a:off x="4581511" y="4554091"/>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4" name="左中かっこ 13"/>
              <p:cNvSpPr/>
              <p:nvPr/>
            </p:nvSpPr>
            <p:spPr>
              <a:xfrm>
                <a:off x="1770261" y="1878420"/>
                <a:ext cx="425475" cy="4413954"/>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5" name="左中かっこ 14"/>
              <p:cNvSpPr/>
              <p:nvPr/>
            </p:nvSpPr>
            <p:spPr>
              <a:xfrm>
                <a:off x="4572003" y="3133073"/>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6" name="正方形/長方形 15"/>
              <p:cNvSpPr/>
              <p:nvPr/>
            </p:nvSpPr>
            <p:spPr>
              <a:xfrm>
                <a:off x="165864" y="1435255"/>
                <a:ext cx="4262120" cy="4898131"/>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テキスト ボックス 39"/>
              <p:cNvSpPr txBox="1"/>
              <p:nvPr/>
            </p:nvSpPr>
            <p:spPr>
              <a:xfrm>
                <a:off x="220456" y="1483197"/>
                <a:ext cx="3703472" cy="32321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1200" b="1" kern="100" dirty="0">
                    <a:latin typeface="Meiryo UI" pitchFamily="50" charset="-128"/>
                    <a:ea typeface="Meiryo UI" pitchFamily="50" charset="-128"/>
                    <a:cs typeface="Meiryo UI" pitchFamily="50" charset="-128"/>
                  </a:rPr>
                  <a:t>≪全体検討部会≫</a:t>
                </a:r>
                <a:r>
                  <a:rPr lang="ja-JP" altLang="en-US" sz="900" b="1" kern="100" dirty="0">
                    <a:latin typeface="Meiryo UI" pitchFamily="50" charset="-128"/>
                    <a:ea typeface="Meiryo UI" pitchFamily="50" charset="-128"/>
                    <a:cs typeface="Meiryo UI" pitchFamily="50" charset="-128"/>
                  </a:rPr>
                  <a:t>事務局：事業調整室</a:t>
                </a:r>
              </a:p>
            </p:txBody>
          </p:sp>
          <p:sp>
            <p:nvSpPr>
              <p:cNvPr id="18" name="角丸四角形 17"/>
              <p:cNvSpPr/>
              <p:nvPr/>
            </p:nvSpPr>
            <p:spPr>
              <a:xfrm>
                <a:off x="4211960" y="1646651"/>
                <a:ext cx="3816423" cy="1150345"/>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テキスト ボックス 39"/>
              <p:cNvSpPr txBox="1"/>
              <p:nvPr/>
            </p:nvSpPr>
            <p:spPr>
              <a:xfrm>
                <a:off x="4498314" y="1460020"/>
                <a:ext cx="3511019" cy="254994"/>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ja-JP" sz="900" b="1" kern="100" dirty="0">
                    <a:latin typeface="Meiryo UI" pitchFamily="50" charset="-128"/>
                    <a:ea typeface="Meiryo UI" pitchFamily="50" charset="-128"/>
                    <a:cs typeface="Meiryo UI" pitchFamily="50" charset="-128"/>
                  </a:rPr>
                  <a:t>≪道路・</a:t>
                </a:r>
                <a:r>
                  <a:rPr lang="ja-JP" altLang="en-US" sz="900" b="1" kern="100" dirty="0">
                    <a:latin typeface="Meiryo UI" pitchFamily="50" charset="-128"/>
                    <a:ea typeface="Meiryo UI" pitchFamily="50" charset="-128"/>
                    <a:cs typeface="Meiryo UI" pitchFamily="50" charset="-128"/>
                  </a:rPr>
                  <a:t>橋梁等部会</a:t>
                </a:r>
                <a:r>
                  <a:rPr lang="ja-JP" altLang="ja-JP" sz="900" b="1" kern="100" dirty="0">
                    <a:latin typeface="Meiryo UI" pitchFamily="50" charset="-128"/>
                    <a:ea typeface="Meiryo UI" pitchFamily="50" charset="-128"/>
                    <a:cs typeface="Meiryo UI" pitchFamily="50" charset="-128"/>
                  </a:rPr>
                  <a:t>≫</a:t>
                </a:r>
                <a:r>
                  <a:rPr lang="ja-JP" altLang="en-US" sz="788" b="1" kern="100" dirty="0">
                    <a:latin typeface="Meiryo UI" pitchFamily="50" charset="-128"/>
                    <a:ea typeface="Meiryo UI" pitchFamily="50" charset="-128"/>
                    <a:cs typeface="Meiryo UI" pitchFamily="50" charset="-128"/>
                  </a:rPr>
                  <a:t>事務局：道路室・交戦室・公園課</a:t>
                </a:r>
                <a:endParaRPr lang="ja-JP" altLang="ja-JP" sz="788" b="1" kern="100" dirty="0">
                  <a:latin typeface="Meiryo UI" pitchFamily="50" charset="-128"/>
                  <a:ea typeface="Meiryo UI" pitchFamily="50" charset="-128"/>
                  <a:cs typeface="Meiryo UI" pitchFamily="50" charset="-128"/>
                </a:endParaRPr>
              </a:p>
            </p:txBody>
          </p:sp>
          <p:sp>
            <p:nvSpPr>
              <p:cNvPr id="20" name="角丸四角形 19"/>
              <p:cNvSpPr/>
              <p:nvPr/>
            </p:nvSpPr>
            <p:spPr>
              <a:xfrm>
                <a:off x="4211960" y="3024084"/>
                <a:ext cx="3816424" cy="1146602"/>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1" name="角丸四角形 20"/>
              <p:cNvSpPr/>
              <p:nvPr/>
            </p:nvSpPr>
            <p:spPr>
              <a:xfrm>
                <a:off x="4211959" y="4446646"/>
                <a:ext cx="3816425" cy="1117830"/>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テキスト ボックス 39"/>
              <p:cNvSpPr txBox="1"/>
              <p:nvPr/>
            </p:nvSpPr>
            <p:spPr>
              <a:xfrm>
                <a:off x="4498314" y="4258806"/>
                <a:ext cx="3511019" cy="264039"/>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900" b="1" kern="100" dirty="0">
                    <a:latin typeface="Meiryo UI" pitchFamily="50" charset="-128"/>
                    <a:ea typeface="Meiryo UI" pitchFamily="50" charset="-128"/>
                    <a:cs typeface="Meiryo UI" pitchFamily="50" charset="-128"/>
                  </a:rPr>
                  <a:t>≪設備部会≫</a:t>
                </a:r>
                <a:r>
                  <a:rPr lang="ja-JP" altLang="en-US" sz="788" b="1" kern="100" dirty="0">
                    <a:latin typeface="Meiryo UI" pitchFamily="50" charset="-128"/>
                    <a:ea typeface="Meiryo UI" pitchFamily="50" charset="-128"/>
                    <a:cs typeface="Meiryo UI" pitchFamily="50" charset="-128"/>
                  </a:rPr>
                  <a:t>事務局：事業調整室</a:t>
                </a:r>
              </a:p>
            </p:txBody>
          </p:sp>
          <p:sp>
            <p:nvSpPr>
              <p:cNvPr id="24" name="テキスト ボックス 39"/>
              <p:cNvSpPr txBox="1"/>
              <p:nvPr/>
            </p:nvSpPr>
            <p:spPr>
              <a:xfrm>
                <a:off x="138568" y="1059036"/>
                <a:ext cx="6384974" cy="32321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1200" b="1" kern="100" dirty="0">
                    <a:latin typeface="Meiryo UI" pitchFamily="50" charset="-128"/>
                    <a:ea typeface="Meiryo UI" pitchFamily="50" charset="-128"/>
                    <a:cs typeface="Meiryo UI" pitchFamily="50" charset="-128"/>
                  </a:rPr>
                  <a:t>大阪府都市基盤施設維持管理技術審議会　事務局：事業調整室</a:t>
                </a:r>
              </a:p>
            </p:txBody>
          </p:sp>
          <p:sp>
            <p:nvSpPr>
              <p:cNvPr id="28" name="テキスト ボックス 39"/>
              <p:cNvSpPr txBox="1"/>
              <p:nvPr/>
            </p:nvSpPr>
            <p:spPr>
              <a:xfrm>
                <a:off x="4498314" y="2875809"/>
                <a:ext cx="3511019" cy="23384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900" b="1" kern="100" dirty="0">
                    <a:latin typeface="Meiryo UI" pitchFamily="50" charset="-128"/>
                    <a:ea typeface="Meiryo UI" pitchFamily="50" charset="-128"/>
                    <a:cs typeface="Meiryo UI" pitchFamily="50" charset="-128"/>
                  </a:rPr>
                  <a:t>≪河川等部会≫</a:t>
                </a:r>
                <a:r>
                  <a:rPr lang="ja-JP" altLang="en-US" sz="788" b="1" kern="100" dirty="0">
                    <a:latin typeface="Meiryo UI" pitchFamily="50" charset="-128"/>
                    <a:ea typeface="Meiryo UI" pitchFamily="50" charset="-128"/>
                    <a:cs typeface="Meiryo UI" pitchFamily="50" charset="-128"/>
                  </a:rPr>
                  <a:t>事務局：河川室・下水道室・大阪港湾局</a:t>
                </a:r>
              </a:p>
            </p:txBody>
          </p:sp>
          <p:sp>
            <p:nvSpPr>
              <p:cNvPr id="30" name="テキスト ボックス 11"/>
              <p:cNvSpPr txBox="1"/>
              <p:nvPr/>
            </p:nvSpPr>
            <p:spPr>
              <a:xfrm>
                <a:off x="2040931" y="3296364"/>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88" kern="100" dirty="0">
                    <a:latin typeface="Meiryo UI" pitchFamily="50" charset="-128"/>
                    <a:ea typeface="Meiryo UI" pitchFamily="50" charset="-128"/>
                    <a:cs typeface="Meiryo UI" pitchFamily="50" charset="-128"/>
                  </a:rPr>
                  <a:t>河川等部会長</a:t>
                </a:r>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杉浦邦征委員（京都大学教授）</a:t>
                </a:r>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a:t>
                </a:r>
                <a:r>
                  <a:rPr lang="ja-JP" altLang="en-US" sz="750" kern="100" dirty="0">
                    <a:latin typeface="Meiryo UI" pitchFamily="50" charset="-128"/>
                    <a:ea typeface="Meiryo UI" pitchFamily="50" charset="-128"/>
                    <a:cs typeface="Meiryo UI" pitchFamily="50" charset="-128"/>
                  </a:rPr>
                  <a:t>専門分野：鋼構造工学</a:t>
                </a:r>
                <a:r>
                  <a:rPr lang="ja-JP" altLang="en-US" sz="788" kern="100" dirty="0">
                    <a:latin typeface="Meiryo UI" pitchFamily="50" charset="-128"/>
                    <a:ea typeface="Meiryo UI" pitchFamily="50" charset="-128"/>
                    <a:cs typeface="Meiryo UI" pitchFamily="50" charset="-128"/>
                  </a:rPr>
                  <a:t>）</a:t>
                </a:r>
                <a:endParaRPr lang="ja-JP" altLang="ja-JP" sz="788" kern="100" dirty="0">
                  <a:latin typeface="Meiryo UI" pitchFamily="50" charset="-128"/>
                  <a:ea typeface="Meiryo UI" pitchFamily="50" charset="-128"/>
                  <a:cs typeface="Meiryo UI" pitchFamily="50" charset="-128"/>
                </a:endParaRPr>
              </a:p>
            </p:txBody>
          </p:sp>
          <p:sp>
            <p:nvSpPr>
              <p:cNvPr id="31" name="テキスト ボックス 13"/>
              <p:cNvSpPr txBox="1"/>
              <p:nvPr/>
            </p:nvSpPr>
            <p:spPr>
              <a:xfrm>
                <a:off x="2040931" y="4745029"/>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t" anchorCtr="0" forceAA="0" compatLnSpc="1">
                <a:prstTxWarp prst="textNoShape">
                  <a:avLst/>
                </a:prstTxWarp>
                <a:noAutofit/>
              </a:bodyPr>
              <a:lstStyle/>
              <a:p>
                <a:pPr algn="just"/>
                <a:r>
                  <a:rPr lang="ja-JP" altLang="en-US" sz="788" kern="100" dirty="0">
                    <a:latin typeface="Meiryo UI" pitchFamily="50" charset="-128"/>
                    <a:ea typeface="Meiryo UI" pitchFamily="50" charset="-128"/>
                    <a:cs typeface="Meiryo UI" pitchFamily="50" charset="-128"/>
                  </a:rPr>
                  <a:t>設備部会長</a:t>
                </a:r>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川合忠雄委員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大阪公立大学教授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（専門分野：診断工学）</a:t>
                </a:r>
              </a:p>
              <a:p>
                <a:pPr algn="just"/>
                <a:endParaRPr lang="en-US" altLang="ja-JP" sz="788" kern="100" dirty="0">
                  <a:latin typeface="Meiryo UI" pitchFamily="50" charset="-128"/>
                  <a:ea typeface="Meiryo UI" pitchFamily="50" charset="-128"/>
                  <a:cs typeface="Meiryo UI" pitchFamily="50" charset="-128"/>
                </a:endParaRPr>
              </a:p>
            </p:txBody>
          </p:sp>
          <p:sp>
            <p:nvSpPr>
              <p:cNvPr id="35" name="テキスト ボックス 1"/>
              <p:cNvSpPr txBox="1"/>
              <p:nvPr/>
            </p:nvSpPr>
            <p:spPr>
              <a:xfrm>
                <a:off x="8101250" y="1388012"/>
                <a:ext cx="849590" cy="1440921"/>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a:t>
                </a:r>
                <a:r>
                  <a:rPr lang="ja-JP" altLang="en-US" sz="750" kern="100" dirty="0">
                    <a:latin typeface="Meiryo UI" pitchFamily="50" charset="-128"/>
                    <a:ea typeface="Meiryo UI" pitchFamily="50" charset="-128"/>
                    <a:cs typeface="Meiryo UI" pitchFamily="50" charset="-128"/>
                  </a:rPr>
                  <a:t>　　　　道路・モノレール・公園施設の土木施設（港湾・公園の橋梁・舗装含む）</a:t>
                </a:r>
                <a:endParaRPr lang="en-US" altLang="ja-JP" sz="750" kern="100" dirty="0">
                  <a:latin typeface="Meiryo UI" pitchFamily="50" charset="-128"/>
                  <a:ea typeface="Meiryo UI" pitchFamily="50" charset="-128"/>
                  <a:cs typeface="Meiryo UI" pitchFamily="50" charset="-128"/>
                </a:endParaRPr>
              </a:p>
              <a:p>
                <a:pPr algn="just"/>
                <a:r>
                  <a:rPr lang="ja-JP" altLang="en-US" sz="750" kern="100" dirty="0">
                    <a:latin typeface="Meiryo UI" pitchFamily="50" charset="-128"/>
                    <a:ea typeface="Meiryo UI" pitchFamily="50" charset="-128"/>
                    <a:cs typeface="Meiryo UI" pitchFamily="50" charset="-128"/>
                  </a:rPr>
                  <a:t>の長寿命化</a:t>
                </a:r>
              </a:p>
              <a:p>
                <a:pPr algn="just"/>
                <a:endParaRPr lang="ja-JP" altLang="en-US" sz="750" kern="100" dirty="0">
                  <a:latin typeface="Meiryo UI" pitchFamily="50" charset="-128"/>
                  <a:ea typeface="Meiryo UI" pitchFamily="50" charset="-128"/>
                  <a:cs typeface="Meiryo UI" pitchFamily="50" charset="-128"/>
                </a:endParaRPr>
              </a:p>
            </p:txBody>
          </p:sp>
          <p:sp>
            <p:nvSpPr>
              <p:cNvPr id="36" name="テキスト ボックス 1"/>
              <p:cNvSpPr txBox="1"/>
              <p:nvPr/>
            </p:nvSpPr>
            <p:spPr>
              <a:xfrm>
                <a:off x="8109887" y="2900181"/>
                <a:ext cx="845076" cy="1270506"/>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　</a:t>
                </a:r>
                <a:r>
                  <a:rPr lang="ja-JP" altLang="en-US" sz="750" kern="100" dirty="0">
                    <a:latin typeface="Meiryo UI" pitchFamily="50" charset="-128"/>
                    <a:ea typeface="Meiryo UI" pitchFamily="50" charset="-128"/>
                    <a:cs typeface="Meiryo UI" pitchFamily="50" charset="-128"/>
                  </a:rPr>
                  <a:t>　　　　　　　　河川・下水道・港湾・海岸等の土木施設の長寿命化</a:t>
                </a:r>
              </a:p>
            </p:txBody>
          </p:sp>
          <p:sp>
            <p:nvSpPr>
              <p:cNvPr id="37" name="テキスト ボックス 1"/>
              <p:cNvSpPr txBox="1"/>
              <p:nvPr/>
            </p:nvSpPr>
            <p:spPr>
              <a:xfrm>
                <a:off x="8101250" y="4268332"/>
                <a:ext cx="849590" cy="1292257"/>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　</a:t>
                </a:r>
                <a:r>
                  <a:rPr lang="ja-JP" altLang="en-US" sz="750" kern="100" dirty="0">
                    <a:latin typeface="Meiryo UI" pitchFamily="50" charset="-128"/>
                    <a:ea typeface="Meiryo UI" pitchFamily="50" charset="-128"/>
                    <a:cs typeface="Meiryo UI" pitchFamily="50" charset="-128"/>
                  </a:rPr>
                  <a:t>　　　　　　　　電気・機械設備の長寿命化</a:t>
                </a:r>
              </a:p>
            </p:txBody>
          </p:sp>
          <p:sp>
            <p:nvSpPr>
              <p:cNvPr id="40" name="テキスト ボックス 1"/>
              <p:cNvSpPr txBox="1"/>
              <p:nvPr/>
            </p:nvSpPr>
            <p:spPr>
              <a:xfrm>
                <a:off x="301305" y="2180099"/>
                <a:ext cx="1512000" cy="64883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r>
                  <a:rPr lang="ja-JP" altLang="en-US" sz="900" kern="100" dirty="0">
                    <a:latin typeface="Meiryo UI" pitchFamily="50" charset="-128"/>
                    <a:ea typeface="Meiryo UI" pitchFamily="50" charset="-128"/>
                    <a:cs typeface="Meiryo UI" pitchFamily="50" charset="-128"/>
                  </a:rPr>
                  <a:t>会長</a:t>
                </a:r>
                <a:endParaRPr lang="en-US" altLang="ja-JP" sz="900" kern="100" dirty="0">
                  <a:latin typeface="Meiryo UI" pitchFamily="50" charset="-128"/>
                  <a:ea typeface="Meiryo UI" pitchFamily="50" charset="-128"/>
                  <a:cs typeface="Meiryo UI" pitchFamily="50" charset="-128"/>
                </a:endParaRPr>
              </a:p>
              <a:p>
                <a:pPr algn="just"/>
                <a:r>
                  <a:rPr lang="ja-JP" altLang="ja-JP" sz="900" kern="100" dirty="0">
                    <a:latin typeface="Meiryo UI" pitchFamily="50" charset="-128"/>
                    <a:ea typeface="Meiryo UI" pitchFamily="50" charset="-128"/>
                    <a:cs typeface="Meiryo UI" pitchFamily="50" charset="-128"/>
                  </a:rPr>
                  <a:t>井上晋</a:t>
                </a:r>
                <a:r>
                  <a:rPr lang="ja-JP" altLang="en-US" sz="900" kern="100" dirty="0">
                    <a:latin typeface="Meiryo UI" pitchFamily="50" charset="-128"/>
                    <a:ea typeface="Meiryo UI" pitchFamily="50" charset="-128"/>
                    <a:cs typeface="Meiryo UI" pitchFamily="50" charset="-128"/>
                  </a:rPr>
                  <a:t>会長</a:t>
                </a:r>
              </a:p>
              <a:p>
                <a:pPr algn="just"/>
                <a:r>
                  <a:rPr lang="ja-JP" altLang="en-US" sz="900" kern="100" dirty="0">
                    <a:latin typeface="Meiryo UI" pitchFamily="50" charset="-128"/>
                    <a:ea typeface="Meiryo UI" pitchFamily="50" charset="-128"/>
                    <a:cs typeface="Meiryo UI" pitchFamily="50" charset="-128"/>
                  </a:rPr>
                  <a:t>大阪工業大学教授</a:t>
                </a:r>
                <a:endParaRPr lang="en-US" altLang="ja-JP" sz="900" kern="100" dirty="0">
                  <a:latin typeface="Meiryo UI" pitchFamily="50" charset="-128"/>
                  <a:ea typeface="Meiryo UI" pitchFamily="50" charset="-128"/>
                  <a:cs typeface="Meiryo UI" pitchFamily="50" charset="-128"/>
                </a:endParaRPr>
              </a:p>
              <a:p>
                <a:pPr algn="just"/>
                <a:endParaRPr lang="en-US" altLang="ja-JP" sz="900" kern="100" dirty="0">
                  <a:latin typeface="Meiryo UI" pitchFamily="50" charset="-128"/>
                  <a:ea typeface="Meiryo UI" pitchFamily="50" charset="-128"/>
                  <a:cs typeface="Meiryo UI" pitchFamily="50" charset="-128"/>
                </a:endParaRPr>
              </a:p>
            </p:txBody>
          </p:sp>
          <p:sp>
            <p:nvSpPr>
              <p:cNvPr id="41" name="テキスト ボックス 1"/>
              <p:cNvSpPr txBox="1"/>
              <p:nvPr/>
            </p:nvSpPr>
            <p:spPr>
              <a:xfrm>
                <a:off x="302102" y="3001472"/>
                <a:ext cx="1512000" cy="648832"/>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r>
                  <a:rPr lang="ja-JP" altLang="en-US" sz="900" kern="100" dirty="0">
                    <a:latin typeface="Meiryo UI" pitchFamily="50" charset="-128"/>
                    <a:ea typeface="Meiryo UI" pitchFamily="50" charset="-128"/>
                    <a:cs typeface="Meiryo UI" pitchFamily="50" charset="-128"/>
                  </a:rPr>
                  <a:t>会長代理</a:t>
                </a:r>
                <a:endParaRPr lang="en-US" altLang="ja-JP" sz="900" kern="100" dirty="0">
                  <a:latin typeface="Meiryo UI" pitchFamily="50" charset="-128"/>
                  <a:ea typeface="Meiryo UI" pitchFamily="50" charset="-128"/>
                  <a:cs typeface="Meiryo UI" pitchFamily="50" charset="-128"/>
                </a:endParaRPr>
              </a:p>
              <a:p>
                <a:pPr algn="just"/>
                <a:r>
                  <a:rPr lang="ja-JP" altLang="en-US" sz="900" kern="100" dirty="0">
                    <a:latin typeface="Meiryo UI" pitchFamily="50" charset="-128"/>
                    <a:ea typeface="Meiryo UI" pitchFamily="50" charset="-128"/>
                    <a:cs typeface="Meiryo UI" pitchFamily="50" charset="-128"/>
                  </a:rPr>
                  <a:t>川合忠雄会長代理</a:t>
                </a:r>
              </a:p>
              <a:p>
                <a:pPr algn="just"/>
                <a:r>
                  <a:rPr lang="ja-JP" altLang="en-US" sz="900" kern="100" dirty="0">
                    <a:latin typeface="Meiryo UI" pitchFamily="50" charset="-128"/>
                    <a:ea typeface="Meiryo UI" pitchFamily="50" charset="-128"/>
                    <a:cs typeface="Meiryo UI" pitchFamily="50" charset="-128"/>
                  </a:rPr>
                  <a:t>大阪公立大学教授</a:t>
                </a:r>
                <a:endParaRPr lang="en-US" altLang="ja-JP" sz="900" kern="100" dirty="0">
                  <a:latin typeface="Meiryo UI" pitchFamily="50" charset="-128"/>
                  <a:ea typeface="Meiryo UI" pitchFamily="50" charset="-128"/>
                  <a:cs typeface="Meiryo UI" pitchFamily="50" charset="-128"/>
                </a:endParaRPr>
              </a:p>
            </p:txBody>
          </p:sp>
          <p:sp>
            <p:nvSpPr>
              <p:cNvPr id="42" name="テキスト ボックス 20"/>
              <p:cNvSpPr txBox="1"/>
              <p:nvPr/>
            </p:nvSpPr>
            <p:spPr>
              <a:xfrm>
                <a:off x="256291" y="4054301"/>
                <a:ext cx="1408093" cy="1582183"/>
              </a:xfrm>
              <a:prstGeom prst="rect">
                <a:avLst/>
              </a:prstGeom>
              <a:solidFill>
                <a:schemeClr val="bg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788" b="1" kern="100" dirty="0">
                    <a:latin typeface="Meiryo UI" pitchFamily="50" charset="-128"/>
                    <a:ea typeface="Meiryo UI" pitchFamily="50" charset="-128"/>
                    <a:cs typeface="Meiryo UI" pitchFamily="50" charset="-128"/>
                  </a:rPr>
                  <a:t>担任事務</a:t>
                </a:r>
                <a:endParaRPr lang="en-US" altLang="ja-JP" sz="788" b="1" kern="100" dirty="0">
                  <a:latin typeface="Meiryo UI" pitchFamily="50" charset="-128"/>
                  <a:ea typeface="Meiryo UI" pitchFamily="50" charset="-128"/>
                  <a:cs typeface="Meiryo UI" pitchFamily="50" charset="-128"/>
                </a:endParaRPr>
              </a:p>
              <a:p>
                <a:pPr indent="100013" algn="just"/>
                <a:r>
                  <a:rPr lang="ja-JP" altLang="en-US" sz="788" b="1" kern="100" dirty="0">
                    <a:latin typeface="Meiryo UI" pitchFamily="50" charset="-128"/>
                    <a:ea typeface="Meiryo UI" pitchFamily="50" charset="-128"/>
                    <a:cs typeface="Meiryo UI" pitchFamily="50" charset="-128"/>
                  </a:rPr>
                  <a:t>（全体検討部会）</a:t>
                </a:r>
                <a:endParaRPr lang="en-US" altLang="ja-JP" sz="788" b="1"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全体の策定方針の調整・検討・とりまとめ・決定（各分野横断的な策定方針（総論））</a:t>
                </a:r>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持続可能な維持管理システム検討など</a:t>
                </a:r>
                <a:endParaRPr lang="en-US" altLang="ja-JP" sz="788" kern="100" dirty="0">
                  <a:latin typeface="Meiryo UI" pitchFamily="50" charset="-128"/>
                  <a:ea typeface="Meiryo UI" pitchFamily="50" charset="-128"/>
                  <a:cs typeface="Meiryo UI" pitchFamily="50" charset="-128"/>
                </a:endParaRPr>
              </a:p>
              <a:p>
                <a:pPr indent="100013" algn="just"/>
                <a:endParaRPr lang="en-US" altLang="ja-JP" sz="1050" b="1" kern="100" dirty="0">
                  <a:latin typeface="Meiryo UI" pitchFamily="50" charset="-128"/>
                  <a:ea typeface="Meiryo UI" pitchFamily="50" charset="-128"/>
                  <a:cs typeface="Meiryo UI" pitchFamily="50" charset="-128"/>
                </a:endParaRPr>
              </a:p>
              <a:p>
                <a:pPr indent="100013" algn="just"/>
                <a:endParaRPr lang="ja-JP" altLang="en-US" sz="1050" kern="100" dirty="0">
                  <a:latin typeface="Meiryo UI" pitchFamily="50" charset="-128"/>
                  <a:ea typeface="Meiryo UI" pitchFamily="50" charset="-128"/>
                  <a:cs typeface="Meiryo UI" pitchFamily="50" charset="-128"/>
                </a:endParaRPr>
              </a:p>
            </p:txBody>
          </p:sp>
          <p:sp>
            <p:nvSpPr>
              <p:cNvPr id="38" name="テキスト ボックス 13"/>
              <p:cNvSpPr txBox="1"/>
              <p:nvPr/>
            </p:nvSpPr>
            <p:spPr>
              <a:xfrm>
                <a:off x="2062590" y="1933823"/>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t" anchorCtr="0" forceAA="0" compatLnSpc="1">
                <a:prstTxWarp prst="textNoShape">
                  <a:avLst/>
                </a:prstTxWarp>
                <a:noAutofit/>
              </a:bodyPr>
              <a:lstStyle/>
              <a:p>
                <a:pPr algn="just"/>
                <a:r>
                  <a:rPr lang="ja-JP" altLang="en-US" sz="788" kern="100" dirty="0">
                    <a:latin typeface="Meiryo UI" pitchFamily="50" charset="-128"/>
                    <a:ea typeface="Meiryo UI" pitchFamily="50" charset="-128"/>
                    <a:cs typeface="Meiryo UI" pitchFamily="50" charset="-128"/>
                  </a:rPr>
                  <a:t>道路・橋梁等部会長</a:t>
                </a:r>
                <a:endParaRPr lang="en-US" altLang="ja-JP" sz="788" kern="100" dirty="0">
                  <a:latin typeface="Meiryo UI" pitchFamily="50" charset="-128"/>
                  <a:ea typeface="Meiryo UI" pitchFamily="50" charset="-128"/>
                  <a:cs typeface="Meiryo UI" pitchFamily="50" charset="-128"/>
                </a:endParaRPr>
              </a:p>
              <a:p>
                <a:pPr algn="just"/>
                <a:r>
                  <a:rPr lang="zh-TW" altLang="en-US" sz="788" kern="100" dirty="0">
                    <a:latin typeface="Meiryo UI" pitchFamily="50" charset="-128"/>
                    <a:ea typeface="Meiryo UI" pitchFamily="50" charset="-128"/>
                    <a:cs typeface="Meiryo UI" pitchFamily="50" charset="-128"/>
                  </a:rPr>
                  <a:t>鎌田敏郎</a:t>
                </a:r>
                <a:r>
                  <a:rPr lang="ja-JP" altLang="en-US" sz="788" kern="100" dirty="0">
                    <a:latin typeface="Meiryo UI" pitchFamily="50" charset="-128"/>
                    <a:ea typeface="Meiryo UI" pitchFamily="50" charset="-128"/>
                    <a:cs typeface="Meiryo UI" pitchFamily="50" charset="-128"/>
                  </a:rPr>
                  <a:t>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大阪大学教授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（専門分野：コンクリート工学）</a:t>
                </a:r>
                <a:endParaRPr lang="en-US" altLang="ja-JP" sz="788" kern="100" dirty="0">
                  <a:latin typeface="Meiryo UI" pitchFamily="50" charset="-128"/>
                  <a:ea typeface="Meiryo UI" pitchFamily="50" charset="-128"/>
                  <a:cs typeface="Meiryo UI" pitchFamily="50" charset="-128"/>
                </a:endParaRPr>
              </a:p>
              <a:p>
                <a:pPr algn="just"/>
                <a:endParaRPr lang="en-US" altLang="ja-JP" sz="788" kern="100" dirty="0">
                  <a:latin typeface="Meiryo UI" pitchFamily="50" charset="-128"/>
                  <a:ea typeface="Meiryo UI" pitchFamily="50" charset="-128"/>
                  <a:cs typeface="Meiryo UI" pitchFamily="50" charset="-128"/>
                </a:endParaRPr>
              </a:p>
            </p:txBody>
          </p:sp>
          <p:sp>
            <p:nvSpPr>
              <p:cNvPr id="39" name="テキスト ボックス 9"/>
              <p:cNvSpPr txBox="1"/>
              <p:nvPr/>
            </p:nvSpPr>
            <p:spPr>
              <a:xfrm>
                <a:off x="4824522" y="2249429"/>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r>
                  <a:rPr lang="zh-TW" altLang="en-US" sz="788" kern="100" dirty="0">
                    <a:latin typeface="Meiryo UI" pitchFamily="50" charset="-128"/>
                    <a:ea typeface="Meiryo UI" pitchFamily="50" charset="-128"/>
                    <a:cs typeface="Meiryo UI" pitchFamily="50" charset="-128"/>
                  </a:rPr>
                  <a:t>貝戸清之委員（大阪大学准教授） </a:t>
                </a:r>
                <a:endParaRPr lang="en-US" altLang="zh-TW" sz="788" kern="100" dirty="0">
                  <a:latin typeface="Meiryo UI" pitchFamily="50" charset="-128"/>
                  <a:ea typeface="Meiryo UI" pitchFamily="50" charset="-128"/>
                  <a:cs typeface="Meiryo UI" pitchFamily="50" charset="-128"/>
                </a:endParaRPr>
              </a:p>
              <a:p>
                <a:pPr indent="100013"/>
                <a:r>
                  <a:rPr lang="ja-JP" altLang="en-US" sz="788" kern="100" dirty="0">
                    <a:latin typeface="Meiryo UI" pitchFamily="50" charset="-128"/>
                    <a:ea typeface="Meiryo UI" pitchFamily="50" charset="-128"/>
                    <a:cs typeface="Meiryo UI" pitchFamily="50" charset="-128"/>
                  </a:rPr>
                  <a:t>（専門分野：アセットマネジメント）</a:t>
                </a:r>
                <a:endParaRPr lang="ja-JP" altLang="ja-JP" sz="1200" b="1" kern="100" dirty="0">
                  <a:latin typeface="Meiryo UI" pitchFamily="50" charset="-128"/>
                  <a:ea typeface="Meiryo UI" pitchFamily="50" charset="-128"/>
                  <a:cs typeface="Meiryo UI" pitchFamily="50" charset="-128"/>
                </a:endParaRPr>
              </a:p>
            </p:txBody>
          </p:sp>
          <p:sp>
            <p:nvSpPr>
              <p:cNvPr id="43" name="テキスト ボックス 17"/>
              <p:cNvSpPr txBox="1"/>
              <p:nvPr/>
            </p:nvSpPr>
            <p:spPr>
              <a:xfrm>
                <a:off x="4853769" y="3163841"/>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788" kern="100" dirty="0">
                    <a:latin typeface="Meiryo UI" pitchFamily="50" charset="-128"/>
                    <a:ea typeface="Meiryo UI" pitchFamily="50" charset="-128"/>
                    <a:cs typeface="Meiryo UI" pitchFamily="50" charset="-128"/>
                  </a:rPr>
                  <a:t>山本貴士委員（京都大学教授）</a:t>
                </a:r>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（専門分野：コンクリート工学）</a:t>
                </a:r>
              </a:p>
            </p:txBody>
          </p:sp>
          <p:sp>
            <p:nvSpPr>
              <p:cNvPr id="44" name="テキスト ボックス 15"/>
              <p:cNvSpPr txBox="1"/>
              <p:nvPr/>
            </p:nvSpPr>
            <p:spPr>
              <a:xfrm>
                <a:off x="4860032" y="5068711"/>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788" kern="100" dirty="0">
                    <a:latin typeface="Meiryo UI" pitchFamily="50" charset="-128"/>
                    <a:ea typeface="Meiryo UI" pitchFamily="50" charset="-128"/>
                    <a:cs typeface="Meiryo UI" pitchFamily="50" charset="-128"/>
                  </a:rPr>
                  <a:t>坂口智也委員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大阪大学特任准教授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（専門分野：信頼性工学）</a:t>
                </a:r>
                <a:endParaRPr lang="ja-JP" altLang="ja-JP" sz="788" kern="100" dirty="0">
                  <a:latin typeface="Meiryo UI" pitchFamily="50" charset="-128"/>
                  <a:ea typeface="Meiryo UI" pitchFamily="50" charset="-128"/>
                  <a:cs typeface="Meiryo UI" pitchFamily="50" charset="-128"/>
                </a:endParaRPr>
              </a:p>
            </p:txBody>
          </p:sp>
          <p:sp>
            <p:nvSpPr>
              <p:cNvPr id="34" name="テキスト ボックス 39"/>
              <p:cNvSpPr txBox="1"/>
              <p:nvPr/>
            </p:nvSpPr>
            <p:spPr>
              <a:xfrm>
                <a:off x="7484377" y="1062998"/>
                <a:ext cx="2096096" cy="32321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900" b="1" kern="100" dirty="0">
                    <a:latin typeface="Meiryo UI" pitchFamily="50" charset="-128"/>
                    <a:ea typeface="Meiryo UI" pitchFamily="50" charset="-128"/>
                    <a:cs typeface="Meiryo UI" pitchFamily="50" charset="-128"/>
                  </a:rPr>
                  <a:t>（委員数：</a:t>
                </a:r>
                <a:r>
                  <a:rPr lang="en-US" altLang="ja-JP" sz="900" b="1" kern="100" dirty="0">
                    <a:latin typeface="Meiryo UI" pitchFamily="50" charset="-128"/>
                    <a:ea typeface="Meiryo UI" pitchFamily="50" charset="-128"/>
                    <a:cs typeface="Meiryo UI" pitchFamily="50" charset="-128"/>
                  </a:rPr>
                  <a:t>11</a:t>
                </a:r>
                <a:r>
                  <a:rPr lang="ja-JP" altLang="en-US" sz="900" b="1" kern="100" dirty="0">
                    <a:latin typeface="Meiryo UI" pitchFamily="50" charset="-128"/>
                    <a:ea typeface="Meiryo UI" pitchFamily="50" charset="-128"/>
                    <a:cs typeface="Meiryo UI" pitchFamily="50" charset="-128"/>
                  </a:rPr>
                  <a:t>名）</a:t>
                </a:r>
                <a:endParaRPr lang="ja-JP" altLang="en-US" sz="788" b="1" kern="100" dirty="0">
                  <a:latin typeface="Meiryo UI" pitchFamily="50" charset="-128"/>
                  <a:ea typeface="Meiryo UI" pitchFamily="50" charset="-128"/>
                  <a:cs typeface="Meiryo UI" pitchFamily="50" charset="-128"/>
                </a:endParaRPr>
              </a:p>
            </p:txBody>
          </p:sp>
          <p:sp>
            <p:nvSpPr>
              <p:cNvPr id="45" name="テキスト ボックス 15">
                <a:extLst>
                  <a:ext uri="{FF2B5EF4-FFF2-40B4-BE49-F238E27FC236}">
                    <a16:creationId xmlns:a16="http://schemas.microsoft.com/office/drawing/2014/main" id="{91B7C5A3-26DC-4DE5-8DF5-29F68F9EA125}"/>
                  </a:ext>
                </a:extLst>
              </p:cNvPr>
              <p:cNvSpPr txBox="1"/>
              <p:nvPr/>
            </p:nvSpPr>
            <p:spPr>
              <a:xfrm>
                <a:off x="4853769" y="3634836"/>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788" kern="100" dirty="0">
                    <a:latin typeface="Meiryo UI" pitchFamily="50" charset="-128"/>
                    <a:ea typeface="Meiryo UI" pitchFamily="50" charset="-128"/>
                    <a:cs typeface="Meiryo UI" pitchFamily="50" charset="-128"/>
                  </a:rPr>
                  <a:t>橋本雅和委員（関西大学准教授）</a:t>
                </a:r>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（専門分野：河川工学）</a:t>
                </a:r>
                <a:endParaRPr lang="ja-JP" altLang="ja-JP" sz="788" kern="100" dirty="0">
                  <a:latin typeface="Meiryo UI" pitchFamily="50" charset="-128"/>
                  <a:ea typeface="Meiryo UI" pitchFamily="50" charset="-128"/>
                  <a:cs typeface="Meiryo UI" pitchFamily="50" charset="-128"/>
                </a:endParaRPr>
              </a:p>
              <a:p>
                <a:pPr algn="just"/>
                <a:endParaRPr lang="ja-JP" altLang="en-US" sz="788" kern="100" dirty="0">
                  <a:latin typeface="Meiryo UI" pitchFamily="50" charset="-128"/>
                  <a:ea typeface="Meiryo UI" pitchFamily="50" charset="-128"/>
                  <a:cs typeface="Meiryo UI" pitchFamily="50" charset="-128"/>
                </a:endParaRPr>
              </a:p>
            </p:txBody>
          </p:sp>
          <p:sp>
            <p:nvSpPr>
              <p:cNvPr id="46" name="テキスト ボックス 13">
                <a:extLst>
                  <a:ext uri="{FF2B5EF4-FFF2-40B4-BE49-F238E27FC236}">
                    <a16:creationId xmlns:a16="http://schemas.microsoft.com/office/drawing/2014/main" id="{6C015C19-5CFA-4496-BE0D-D3E866D2A849}"/>
                  </a:ext>
                </a:extLst>
              </p:cNvPr>
              <p:cNvSpPr txBox="1"/>
              <p:nvPr/>
            </p:nvSpPr>
            <p:spPr>
              <a:xfrm>
                <a:off x="2037666" y="5636484"/>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ctr" anchorCtr="0" forceAA="0" compatLnSpc="1">
                <a:prstTxWarp prst="textNoShape">
                  <a:avLst/>
                </a:prstTxWarp>
                <a:noAutofit/>
              </a:bodyPr>
              <a:lstStyle/>
              <a:p>
                <a:pPr algn="just"/>
                <a:r>
                  <a:rPr lang="ja-JP" altLang="en-US" sz="788" kern="100">
                    <a:latin typeface="Meiryo UI"/>
                    <a:ea typeface="Meiryo UI"/>
                    <a:cs typeface="Meiryo UI" pitchFamily="50" charset="-128"/>
                  </a:rPr>
                  <a:t>赤津加奈美委員（弁護士）</a:t>
                </a:r>
                <a:endParaRPr lang="en-US" altLang="ja-JP" sz="788" kern="100">
                  <a:latin typeface="Meiryo UI"/>
                  <a:ea typeface="Meiryo UI"/>
                  <a:cs typeface="Meiryo UI" pitchFamily="50" charset="-128"/>
                </a:endParaRPr>
              </a:p>
              <a:p>
                <a:pPr algn="just"/>
                <a:r>
                  <a:rPr lang="ja-JP" altLang="en-US" sz="788" kern="100">
                    <a:latin typeface="Meiryo UI"/>
                    <a:ea typeface="Meiryo UI"/>
                    <a:cs typeface="Meiryo UI" pitchFamily="50" charset="-128"/>
                  </a:rPr>
                  <a:t>（専門分野：行政法）</a:t>
                </a:r>
                <a:endParaRPr lang="ja-JP" altLang="ja-JP" sz="1200" b="1" kern="100" dirty="0">
                  <a:latin typeface="Meiryo UI"/>
                  <a:ea typeface="Meiryo UI"/>
                  <a:cs typeface="Meiryo UI" pitchFamily="50" charset="-128"/>
                </a:endParaRPr>
              </a:p>
            </p:txBody>
          </p:sp>
        </p:grpSp>
      </p:grpSp>
      <p:sp>
        <p:nvSpPr>
          <p:cNvPr id="47" name="Rectangle 2">
            <a:extLst>
              <a:ext uri="{FF2B5EF4-FFF2-40B4-BE49-F238E27FC236}">
                <a16:creationId xmlns:a16="http://schemas.microsoft.com/office/drawing/2014/main" id="{A9CE8947-6E15-4BF1-9C96-42614D082A03}"/>
              </a:ext>
            </a:extLst>
          </p:cNvPr>
          <p:cNvSpPr>
            <a:spLocks noChangeArrowheads="1"/>
          </p:cNvSpPr>
          <p:nvPr/>
        </p:nvSpPr>
        <p:spPr bwMode="auto">
          <a:xfrm>
            <a:off x="1570" y="-11822"/>
            <a:ext cx="9142430" cy="602290"/>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600" b="1" dirty="0">
                <a:solidFill>
                  <a:schemeClr val="bg1"/>
                </a:solidFill>
                <a:latin typeface="Meiryo UI" pitchFamily="50" charset="-128"/>
                <a:ea typeface="Meiryo UI" pitchFamily="50" charset="-128"/>
                <a:cs typeface="Meiryo UI" pitchFamily="50" charset="-128"/>
              </a:rPr>
              <a:t>大阪府都市基盤施設維持管理技術審議会部会構成　</a:t>
            </a:r>
            <a:r>
              <a:rPr lang="ja-JP" altLang="en-US" sz="2100" b="1" dirty="0">
                <a:solidFill>
                  <a:schemeClr val="bg1"/>
                </a:solidFill>
                <a:latin typeface="Meiryo UI" pitchFamily="50" charset="-128"/>
                <a:ea typeface="Meiryo UI" pitchFamily="50" charset="-128"/>
                <a:cs typeface="Meiryo UI" pitchFamily="50" charset="-128"/>
              </a:rPr>
              <a:t>　</a:t>
            </a:r>
            <a:endParaRPr lang="en-US" altLang="zh-TW" sz="1050" b="1" dirty="0">
              <a:solidFill>
                <a:schemeClr val="bg1"/>
              </a:solidFill>
              <a:latin typeface="Meiryo UI" pitchFamily="50" charset="-128"/>
              <a:ea typeface="Meiryo UI" pitchFamily="50" charset="-128"/>
              <a:cs typeface="Meiryo UI" pitchFamily="50" charset="-128"/>
            </a:endParaRPr>
          </a:p>
        </p:txBody>
      </p:sp>
      <p:sp>
        <p:nvSpPr>
          <p:cNvPr id="50" name="スライド番号プレースホルダー 3">
            <a:extLst>
              <a:ext uri="{FF2B5EF4-FFF2-40B4-BE49-F238E27FC236}">
                <a16:creationId xmlns:a16="http://schemas.microsoft.com/office/drawing/2014/main" id="{7965D2B0-7A03-4EFE-B7AD-75F46F9630AB}"/>
              </a:ext>
            </a:extLst>
          </p:cNvPr>
          <p:cNvSpPr txBox="1">
            <a:spLocks/>
          </p:cNvSpPr>
          <p:nvPr/>
        </p:nvSpPr>
        <p:spPr>
          <a:xfrm>
            <a:off x="8483600" y="65309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2</a:t>
            </a:r>
            <a:endParaRPr lang="ja-JP" altLang="en-US" dirty="0"/>
          </a:p>
        </p:txBody>
      </p:sp>
    </p:spTree>
    <p:extLst>
      <p:ext uri="{BB962C8B-B14F-4D97-AF65-F5344CB8AC3E}">
        <p14:creationId xmlns:p14="http://schemas.microsoft.com/office/powerpoint/2010/main" val="423736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Oval 14">
            <a:extLst>
              <a:ext uri="{FF2B5EF4-FFF2-40B4-BE49-F238E27FC236}">
                <a16:creationId xmlns:a16="http://schemas.microsoft.com/office/drawing/2014/main" id="{B86A0110-07F9-414F-A97E-8436C511DDF7}"/>
              </a:ext>
            </a:extLst>
          </p:cNvPr>
          <p:cNvSpPr>
            <a:spLocks noChangeArrowheads="1"/>
          </p:cNvSpPr>
          <p:nvPr/>
        </p:nvSpPr>
        <p:spPr bwMode="auto">
          <a:xfrm>
            <a:off x="488375" y="783651"/>
            <a:ext cx="5223747" cy="765928"/>
          </a:xfrm>
          <a:prstGeom prst="rect">
            <a:avLst/>
          </a:prstGeom>
          <a:solidFill>
            <a:schemeClr val="bg2">
              <a:lumMod val="75000"/>
              <a:alpha val="67000"/>
            </a:schemeClr>
          </a:solidFill>
          <a:ln w="31750" cmpd="dbl">
            <a:solidFill>
              <a:srgbClr val="0070C0"/>
            </a:solidFill>
            <a:round/>
            <a:headEnd/>
            <a:tailEnd/>
          </a:ln>
          <a:effectLst/>
          <a:scene3d>
            <a:camera prst="orthographicFront"/>
            <a:lightRig rig="threePt" dir="t"/>
          </a:scene3d>
          <a:sp3d>
            <a:bevelT/>
          </a:sp3d>
        </p:spPr>
        <p:txBody>
          <a:bodyPr vert="horz" wrap="square" lIns="0" tIns="0" rIns="0" bIns="0" numCol="1" anchor="ctr" anchorCtr="0" compatLnSpc="1">
            <a:prstTxWarp prst="textNoShape">
              <a:avLst/>
            </a:prstTxWarp>
          </a:bodyPr>
          <a:lstStyle/>
          <a:p>
            <a:pPr eaLnBrk="0" fontAlgn="base" hangingPunct="0">
              <a:lnSpc>
                <a:spcPct val="150000"/>
              </a:lnSpc>
              <a:spcBef>
                <a:spcPct val="0"/>
              </a:spcBef>
              <a:spcAft>
                <a:spcPct val="0"/>
              </a:spcAft>
            </a:pPr>
            <a:r>
              <a:rPr lang="ja-JP" altLang="en-US" sz="1600" b="1" u="dbl" dirty="0">
                <a:latin typeface="Meiryo UI" pitchFamily="50" charset="-128"/>
                <a:ea typeface="Meiryo UI" pitchFamily="50" charset="-128"/>
                <a:cs typeface="Meiryo UI" pitchFamily="50" charset="-128"/>
              </a:rPr>
              <a:t>●審議会諮問</a:t>
            </a:r>
            <a:r>
              <a:rPr lang="ja-JP" altLang="en-US" sz="1600" b="1" u="dbl" dirty="0">
                <a:latin typeface="Meiryo UI" pitchFamily="50" charset="-128"/>
                <a:ea typeface="Meiryo UI" pitchFamily="50" charset="-128"/>
              </a:rPr>
              <a:t>　</a:t>
            </a:r>
            <a:r>
              <a:rPr lang="ja-JP" altLang="en-US" sz="1600" b="1" dirty="0">
                <a:latin typeface="Meiryo UI" pitchFamily="50" charset="-128"/>
                <a:ea typeface="Meiryo UI" pitchFamily="50" charset="-128"/>
              </a:rPr>
              <a:t>　</a:t>
            </a:r>
            <a:endParaRPr lang="en-US" altLang="ja-JP" sz="1600" b="1" dirty="0">
              <a:latin typeface="Meiryo UI" pitchFamily="50" charset="-128"/>
              <a:ea typeface="Meiryo UI" pitchFamily="50" charset="-128"/>
            </a:endParaRPr>
          </a:p>
          <a:p>
            <a:pPr eaLnBrk="0" fontAlgn="base" hangingPunct="0">
              <a:lnSpc>
                <a:spcPct val="150000"/>
              </a:lnSpc>
              <a:spcBef>
                <a:spcPct val="0"/>
              </a:spcBef>
              <a:spcAft>
                <a:spcPct val="0"/>
              </a:spcAft>
            </a:pPr>
            <a:r>
              <a:rPr lang="en-US" altLang="ja-JP" sz="1600" b="1" dirty="0">
                <a:latin typeface="Meiryo UI" pitchFamily="50" charset="-128"/>
                <a:ea typeface="Meiryo UI" pitchFamily="50" charset="-128"/>
              </a:rPr>
              <a:t>  『</a:t>
            </a:r>
            <a:r>
              <a:rPr lang="ja-JP" altLang="ja-JP" sz="1600" b="1"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大阪府都市基盤施設長寿命化計画の見直しについて</a:t>
            </a:r>
            <a:r>
              <a:rPr lang="en-US" altLang="ja-JP" sz="1600" b="1"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600" b="1" dirty="0">
              <a:latin typeface="ＭＳ ゴシック" panose="020B0609070205080204" pitchFamily="49" charset="-128"/>
              <a:ea typeface="ＭＳ ゴシック" panose="020B0609070205080204" pitchFamily="49" charset="-128"/>
            </a:endParaRPr>
          </a:p>
        </p:txBody>
      </p:sp>
      <p:sp>
        <p:nvSpPr>
          <p:cNvPr id="50" name="正方形/長方形 49">
            <a:extLst>
              <a:ext uri="{FF2B5EF4-FFF2-40B4-BE49-F238E27FC236}">
                <a16:creationId xmlns:a16="http://schemas.microsoft.com/office/drawing/2014/main" id="{66085F7F-5517-42B2-B429-F104CFBB37CC}"/>
              </a:ext>
            </a:extLst>
          </p:cNvPr>
          <p:cNvSpPr/>
          <p:nvPr/>
        </p:nvSpPr>
        <p:spPr>
          <a:xfrm>
            <a:off x="478215" y="1805941"/>
            <a:ext cx="8080890" cy="4206240"/>
          </a:xfrm>
          <a:prstGeom prst="rect">
            <a:avLst/>
          </a:prstGeom>
          <a:solidFill>
            <a:schemeClr val="bg1">
              <a:alpha val="51000"/>
            </a:schemeClr>
          </a:solidFill>
          <a:ln w="31750"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8" name="四角形: 角を丸くする 47">
            <a:extLst>
              <a:ext uri="{FF2B5EF4-FFF2-40B4-BE49-F238E27FC236}">
                <a16:creationId xmlns:a16="http://schemas.microsoft.com/office/drawing/2014/main" id="{73209C1C-92AD-48B5-8F28-EDD76AC509D2}"/>
              </a:ext>
            </a:extLst>
          </p:cNvPr>
          <p:cNvSpPr/>
          <p:nvPr/>
        </p:nvSpPr>
        <p:spPr>
          <a:xfrm>
            <a:off x="4978745" y="2582862"/>
            <a:ext cx="3159415" cy="1866859"/>
          </a:xfrm>
          <a:prstGeom prst="roundRect">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u="sng" dirty="0">
                <a:solidFill>
                  <a:schemeClr val="tx1">
                    <a:lumMod val="95000"/>
                    <a:lumOff val="5000"/>
                  </a:schemeClr>
                </a:solidFill>
                <a:latin typeface="Meiryo UI" panose="020B0604030504040204" pitchFamily="50" charset="-128"/>
                <a:ea typeface="Meiryo UI" panose="020B0604030504040204" pitchFamily="50" charset="-128"/>
              </a:rPr>
              <a:t>各分野部会</a:t>
            </a:r>
            <a:endParaRPr lang="en-US" altLang="ja-JP" sz="1050" b="1" u="sng" dirty="0">
              <a:solidFill>
                <a:schemeClr val="tx1">
                  <a:lumMod val="95000"/>
                  <a:lumOff val="5000"/>
                </a:schemeClr>
              </a:solidFill>
              <a:latin typeface="Meiryo UI" panose="020B0604030504040204" pitchFamily="50" charset="-128"/>
              <a:ea typeface="Meiryo UI" panose="020B0604030504040204" pitchFamily="50" charset="-128"/>
            </a:endParaRPr>
          </a:p>
          <a:p>
            <a:pPr algn="ctr">
              <a:lnSpc>
                <a:spcPct val="50000"/>
              </a:lnSpc>
            </a:pPr>
            <a:endParaRPr lang="en-US" altLang="ja-JP" sz="1050" dirty="0">
              <a:solidFill>
                <a:schemeClr val="tx1">
                  <a:lumMod val="95000"/>
                  <a:lumOff val="5000"/>
                </a:schemeClr>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・行動計画の取組結果の検証と課題整理</a:t>
            </a:r>
            <a:endParaRPr lang="en-US" altLang="ja-JP" sz="1050" dirty="0">
              <a:solidFill>
                <a:srgbClr val="000000"/>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・課題を踏まえた取組方針</a:t>
            </a:r>
            <a:r>
              <a:rPr lang="ja-JP" altLang="en-US" sz="1050" dirty="0">
                <a:solidFill>
                  <a:schemeClr val="tx1"/>
                </a:solidFill>
                <a:latin typeface="Meiryo UI" panose="020B0604030504040204" pitchFamily="50" charset="-128"/>
                <a:ea typeface="Meiryo UI" panose="020B0604030504040204" pitchFamily="50" charset="-128"/>
              </a:rPr>
              <a:t>の作成</a:t>
            </a:r>
            <a:endParaRPr lang="en-US" altLang="ja-JP" sz="1050" dirty="0">
              <a:solidFill>
                <a:schemeClr val="tx1"/>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・適切な維持管理手法の検討</a:t>
            </a:r>
            <a:endParaRPr lang="en-US" altLang="ja-JP" sz="1050" dirty="0">
              <a:solidFill>
                <a:srgbClr val="000000"/>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・目標管理水準及び最適な補修時期の検討</a:t>
            </a:r>
            <a:endParaRPr lang="en-US" altLang="ja-JP" sz="1050" dirty="0">
              <a:solidFill>
                <a:srgbClr val="000000"/>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・更新の考え方、更新フローの妥当性の検討</a:t>
            </a:r>
            <a:endParaRPr lang="en-US" altLang="ja-JP" sz="1050" dirty="0">
              <a:solidFill>
                <a:srgbClr val="000000"/>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・個々の施設の課題に応じた取組の妥当性の検討</a:t>
            </a:r>
            <a:endParaRPr lang="en-US" altLang="ja-JP" sz="1050" dirty="0">
              <a:solidFill>
                <a:schemeClr val="tx1"/>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・各分野の検討成果とりまとめ。</a:t>
            </a:r>
            <a:endParaRPr lang="en-US" altLang="ja-JP" sz="105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49" name="四角形: 角を丸くする 48">
            <a:extLst>
              <a:ext uri="{FF2B5EF4-FFF2-40B4-BE49-F238E27FC236}">
                <a16:creationId xmlns:a16="http://schemas.microsoft.com/office/drawing/2014/main" id="{078A8EDB-7280-46F8-BA84-B77E77823B76}"/>
              </a:ext>
            </a:extLst>
          </p:cNvPr>
          <p:cNvSpPr/>
          <p:nvPr/>
        </p:nvSpPr>
        <p:spPr>
          <a:xfrm>
            <a:off x="1097280" y="2632499"/>
            <a:ext cx="2554863" cy="1783143"/>
          </a:xfrm>
          <a:prstGeom prst="roundRect">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r>
              <a:rPr lang="ja-JP" altLang="en-US" sz="1050" b="1" u="sng" dirty="0">
                <a:solidFill>
                  <a:schemeClr val="tx1">
                    <a:lumMod val="95000"/>
                    <a:lumOff val="5000"/>
                  </a:schemeClr>
                </a:solidFill>
                <a:latin typeface="Meiryo UI" panose="020B0604030504040204" pitchFamily="50" charset="-128"/>
                <a:ea typeface="Meiryo UI" panose="020B0604030504040204" pitchFamily="50" charset="-128"/>
              </a:rPr>
              <a:t>全体検討部会</a:t>
            </a:r>
            <a:endParaRPr lang="en-US" altLang="ja-JP" sz="1050" b="1" u="sng" dirty="0">
              <a:solidFill>
                <a:schemeClr val="tx1">
                  <a:lumMod val="95000"/>
                  <a:lumOff val="5000"/>
                </a:schemeClr>
              </a:solidFill>
              <a:latin typeface="Meiryo UI" panose="020B0604030504040204" pitchFamily="50" charset="-128"/>
              <a:ea typeface="Meiryo UI" panose="020B0604030504040204" pitchFamily="50" charset="-128"/>
            </a:endParaRPr>
          </a:p>
          <a:p>
            <a:pPr algn="ctr">
              <a:lnSpc>
                <a:spcPct val="50000"/>
              </a:lnSpc>
              <a:spcAft>
                <a:spcPts val="225"/>
              </a:spcAft>
            </a:pPr>
            <a:endParaRPr lang="en-US" altLang="ja-JP" sz="1050" u="sng" dirty="0">
              <a:solidFill>
                <a:schemeClr val="tx1">
                  <a:lumMod val="95000"/>
                  <a:lumOff val="5000"/>
                </a:schemeClr>
              </a:solidFill>
              <a:latin typeface="Meiryo UI" panose="020B0604030504040204" pitchFamily="50" charset="-128"/>
              <a:ea typeface="Meiryo UI" panose="020B0604030504040204" pitchFamily="50" charset="-128"/>
            </a:endParaRPr>
          </a:p>
          <a:p>
            <a:pPr>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・各部会での検証結果、課題等を踏まえた全体の取組方針の策定</a:t>
            </a:r>
            <a:endParaRPr lang="en-US" altLang="ja-JP" sz="1050" dirty="0">
              <a:solidFill>
                <a:srgbClr val="000000"/>
              </a:solidFill>
              <a:latin typeface="Meiryo UI" panose="020B0604030504040204" pitchFamily="50" charset="-128"/>
              <a:ea typeface="Meiryo UI" panose="020B0604030504040204" pitchFamily="50" charset="-128"/>
            </a:endParaRPr>
          </a:p>
          <a:p>
            <a:pPr>
              <a:spcAft>
                <a:spcPts val="225"/>
              </a:spcAft>
              <a:defRPr/>
            </a:pPr>
            <a:endParaRPr lang="en-US" altLang="ja-JP" sz="1050" dirty="0">
              <a:solidFill>
                <a:srgbClr val="000000"/>
              </a:solidFill>
              <a:latin typeface="Meiryo UI" panose="020B0604030504040204" pitchFamily="50" charset="-128"/>
              <a:ea typeface="Meiryo UI" panose="020B0604030504040204" pitchFamily="50" charset="-128"/>
            </a:endParaRPr>
          </a:p>
          <a:p>
            <a:pPr>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・持続可能な維持管理の仕組みづくりの取組方針の策定</a:t>
            </a:r>
            <a:endParaRPr lang="en-US" altLang="ja-JP" sz="1050" dirty="0">
              <a:solidFill>
                <a:srgbClr val="000000"/>
              </a:solidFill>
              <a:latin typeface="Meiryo UI" panose="020B0604030504040204" pitchFamily="50" charset="-128"/>
              <a:ea typeface="Meiryo UI" panose="020B0604030504040204" pitchFamily="50" charset="-128"/>
            </a:endParaRPr>
          </a:p>
          <a:p>
            <a:pPr>
              <a:spcAft>
                <a:spcPts val="225"/>
              </a:spcAft>
              <a:defRPr/>
            </a:pPr>
            <a:endParaRPr lang="en-US" altLang="ja-JP" sz="1050" dirty="0">
              <a:solidFill>
                <a:srgbClr val="000000"/>
              </a:solidFill>
              <a:latin typeface="Meiryo UI" panose="020B0604030504040204" pitchFamily="50" charset="-128"/>
              <a:ea typeface="Meiryo UI" panose="020B0604030504040204" pitchFamily="50" charset="-128"/>
            </a:endParaRPr>
          </a:p>
          <a:p>
            <a:pPr>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・全体成果とりまとめ</a:t>
            </a:r>
            <a:endParaRPr lang="en-US" altLang="ja-JP" sz="105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52" name="矢印: 左右 51">
            <a:extLst>
              <a:ext uri="{FF2B5EF4-FFF2-40B4-BE49-F238E27FC236}">
                <a16:creationId xmlns:a16="http://schemas.microsoft.com/office/drawing/2014/main" id="{1ECA57C0-A262-4C9A-AD5B-EF66244715F3}"/>
              </a:ext>
            </a:extLst>
          </p:cNvPr>
          <p:cNvSpPr/>
          <p:nvPr/>
        </p:nvSpPr>
        <p:spPr>
          <a:xfrm>
            <a:off x="3818279" y="3206892"/>
            <a:ext cx="1006752" cy="729701"/>
          </a:xfrm>
          <a:prstGeom prst="lef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3" name="二等辺三角形 52">
            <a:extLst>
              <a:ext uri="{FF2B5EF4-FFF2-40B4-BE49-F238E27FC236}">
                <a16:creationId xmlns:a16="http://schemas.microsoft.com/office/drawing/2014/main" id="{5349DCB0-955E-4242-9B94-3EF4FD323C1C}"/>
              </a:ext>
            </a:extLst>
          </p:cNvPr>
          <p:cNvSpPr/>
          <p:nvPr/>
        </p:nvSpPr>
        <p:spPr>
          <a:xfrm rot="10800000">
            <a:off x="2125465" y="4716018"/>
            <a:ext cx="4487415" cy="325764"/>
          </a:xfrm>
          <a:prstGeom prst="triangle">
            <a:avLst>
              <a:gd name="adj" fmla="val 48936"/>
            </a:avLst>
          </a:prstGeom>
          <a:solidFill>
            <a:srgbClr val="00B0F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4" name="テキスト ボックス 53">
            <a:extLst>
              <a:ext uri="{FF2B5EF4-FFF2-40B4-BE49-F238E27FC236}">
                <a16:creationId xmlns:a16="http://schemas.microsoft.com/office/drawing/2014/main" id="{34B80982-2BBC-4AEA-9444-7EB4F3D99E78}"/>
              </a:ext>
            </a:extLst>
          </p:cNvPr>
          <p:cNvSpPr txBox="1"/>
          <p:nvPr/>
        </p:nvSpPr>
        <p:spPr>
          <a:xfrm>
            <a:off x="2125464" y="5242200"/>
            <a:ext cx="4614649" cy="477972"/>
          </a:xfrm>
          <a:prstGeom prst="rect">
            <a:avLst/>
          </a:prstGeom>
          <a:noFill/>
          <a:ln w="28575" cmpd="dbl">
            <a:solidFill>
              <a:schemeClr val="accent1">
                <a:shade val="50000"/>
              </a:schemeClr>
            </a:solidFill>
            <a:prstDash val="solid"/>
          </a:ln>
        </p:spPr>
        <p:txBody>
          <a:bodyPr wrap="square" tIns="81000" bIns="81000" rtlCol="0" anchor="ctr">
            <a:spAutoFit/>
          </a:bodyPr>
          <a:lstStyle/>
          <a:p>
            <a:pPr algn="ct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大阪府都市基盤施設長寿命化計画の見直しについて</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に対する答申</a:t>
            </a:r>
            <a:endParaRPr lang="ja-JP" altLang="en-US" sz="1050" dirty="0">
              <a:latin typeface="Meiryo UI" panose="020B0604030504040204" pitchFamily="50" charset="-128"/>
              <a:ea typeface="Meiryo UI" panose="020B0604030504040204" pitchFamily="50" charset="-128"/>
            </a:endParaRPr>
          </a:p>
        </p:txBody>
      </p:sp>
      <p:sp>
        <p:nvSpPr>
          <p:cNvPr id="71" name="Oval 14">
            <a:extLst>
              <a:ext uri="{FF2B5EF4-FFF2-40B4-BE49-F238E27FC236}">
                <a16:creationId xmlns:a16="http://schemas.microsoft.com/office/drawing/2014/main" id="{89431EFF-A0C9-47B8-824F-81BA540A8BD2}"/>
              </a:ext>
            </a:extLst>
          </p:cNvPr>
          <p:cNvSpPr>
            <a:spLocks noChangeArrowheads="1"/>
          </p:cNvSpPr>
          <p:nvPr/>
        </p:nvSpPr>
        <p:spPr bwMode="auto">
          <a:xfrm>
            <a:off x="539833" y="1903540"/>
            <a:ext cx="3020870" cy="357151"/>
          </a:xfrm>
          <a:prstGeom prst="rect">
            <a:avLst/>
          </a:prstGeom>
          <a:noFill/>
          <a:ln w="254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kumimoji="0" lang="ja-JP" altLang="en-US" sz="1200" b="1" dirty="0">
                <a:latin typeface="ＭＳ ゴシック" panose="020B0609070205080204" pitchFamily="49" charset="-128"/>
                <a:ea typeface="ＭＳ ゴシック" panose="020B0609070205080204" pitchFamily="49" charset="-128"/>
              </a:rPr>
              <a:t>大阪府都市基盤施設維持管理技術審議会</a:t>
            </a:r>
            <a:endParaRPr kumimoji="0" lang="en-US" altLang="ja-JP" sz="1200" b="1" dirty="0">
              <a:latin typeface="ＭＳ ゴシック" panose="020B0609070205080204" pitchFamily="49" charset="-128"/>
              <a:ea typeface="ＭＳ ゴシック" panose="020B0609070205080204" pitchFamily="49" charset="-128"/>
            </a:endParaRPr>
          </a:p>
        </p:txBody>
      </p:sp>
      <p:sp>
        <p:nvSpPr>
          <p:cNvPr id="76" name="Rectangle 2">
            <a:extLst>
              <a:ext uri="{FF2B5EF4-FFF2-40B4-BE49-F238E27FC236}">
                <a16:creationId xmlns:a16="http://schemas.microsoft.com/office/drawing/2014/main" id="{2155AB1B-58C0-4CC6-8B17-77FAE5BF568B}"/>
              </a:ext>
            </a:extLst>
          </p:cNvPr>
          <p:cNvSpPr>
            <a:spLocks noChangeArrowheads="1"/>
          </p:cNvSpPr>
          <p:nvPr/>
        </p:nvSpPr>
        <p:spPr bwMode="auto">
          <a:xfrm>
            <a:off x="1570" y="-1"/>
            <a:ext cx="9142430" cy="562641"/>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800" b="1" dirty="0">
                <a:solidFill>
                  <a:schemeClr val="bg1"/>
                </a:solidFill>
                <a:latin typeface="Meiryo UI" pitchFamily="50" charset="-128"/>
                <a:ea typeface="Meiryo UI" pitchFamily="50" charset="-128"/>
                <a:cs typeface="Meiryo UI" pitchFamily="50" charset="-128"/>
              </a:rPr>
              <a:t>審議会諮問内容及び役割について　　　　</a:t>
            </a:r>
            <a:r>
              <a:rPr lang="ja-JP" altLang="en-US" sz="2100" b="1" dirty="0">
                <a:solidFill>
                  <a:schemeClr val="bg1"/>
                </a:solidFill>
                <a:latin typeface="Meiryo UI" pitchFamily="50" charset="-128"/>
                <a:ea typeface="Meiryo UI" pitchFamily="50" charset="-128"/>
                <a:cs typeface="Meiryo UI" pitchFamily="50" charset="-128"/>
              </a:rPr>
              <a:t>　　　　　　　  　</a:t>
            </a:r>
            <a:endParaRPr lang="en-US" altLang="zh-TW" sz="1050" b="1" dirty="0">
              <a:solidFill>
                <a:schemeClr val="bg1"/>
              </a:solidFill>
              <a:latin typeface="Meiryo UI" pitchFamily="50" charset="-128"/>
              <a:ea typeface="Meiryo UI" pitchFamily="50" charset="-128"/>
              <a:cs typeface="Meiryo UI" pitchFamily="50" charset="-128"/>
            </a:endParaRPr>
          </a:p>
        </p:txBody>
      </p:sp>
      <p:sp>
        <p:nvSpPr>
          <p:cNvPr id="12" name="スライド番号プレースホルダー 3">
            <a:extLst>
              <a:ext uri="{FF2B5EF4-FFF2-40B4-BE49-F238E27FC236}">
                <a16:creationId xmlns:a16="http://schemas.microsoft.com/office/drawing/2014/main" id="{B07583E0-8598-4B31-A967-CDC7ED17B500}"/>
              </a:ext>
            </a:extLst>
          </p:cNvPr>
          <p:cNvSpPr txBox="1">
            <a:spLocks/>
          </p:cNvSpPr>
          <p:nvPr/>
        </p:nvSpPr>
        <p:spPr>
          <a:xfrm>
            <a:off x="8483600" y="65309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3</a:t>
            </a:r>
            <a:endParaRPr lang="ja-JP" altLang="en-US" dirty="0"/>
          </a:p>
        </p:txBody>
      </p:sp>
    </p:spTree>
    <p:extLst>
      <p:ext uri="{BB962C8B-B14F-4D97-AF65-F5344CB8AC3E}">
        <p14:creationId xmlns:p14="http://schemas.microsoft.com/office/powerpoint/2010/main" val="2086371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442CE127-3DA1-4B60-8D0B-3336883E8EBE}"/>
              </a:ext>
            </a:extLst>
          </p:cNvPr>
          <p:cNvSpPr>
            <a:spLocks noChangeArrowheads="1"/>
          </p:cNvSpPr>
          <p:nvPr/>
        </p:nvSpPr>
        <p:spPr bwMode="auto">
          <a:xfrm>
            <a:off x="0" y="14676"/>
            <a:ext cx="9144000" cy="590110"/>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endParaRPr lang="en-US" altLang="zh-TW" sz="2100" b="1">
              <a:solidFill>
                <a:schemeClr val="bg1"/>
              </a:solidFill>
              <a:latin typeface="Meiryo UI" pitchFamily="50" charset="-128"/>
              <a:ea typeface="Meiryo UI" pitchFamily="50" charset="-128"/>
              <a:cs typeface="Meiryo UI" pitchFamily="50" charset="-128"/>
            </a:endParaRPr>
          </a:p>
        </p:txBody>
      </p:sp>
      <p:sp>
        <p:nvSpPr>
          <p:cNvPr id="10" name="正方形/長方形 9">
            <a:extLst>
              <a:ext uri="{FF2B5EF4-FFF2-40B4-BE49-F238E27FC236}">
                <a16:creationId xmlns:a16="http://schemas.microsoft.com/office/drawing/2014/main" id="{79AA0BD8-9358-49FF-86A5-327FD062769E}"/>
              </a:ext>
            </a:extLst>
          </p:cNvPr>
          <p:cNvSpPr/>
          <p:nvPr/>
        </p:nvSpPr>
        <p:spPr>
          <a:xfrm>
            <a:off x="0" y="81811"/>
            <a:ext cx="7381875" cy="523220"/>
          </a:xfrm>
          <a:prstGeom prst="rect">
            <a:avLst/>
          </a:prstGeom>
        </p:spPr>
        <p:txBody>
          <a:bodyPr wrap="square">
            <a:spAutoFit/>
          </a:bodyPr>
          <a:lstStyle/>
          <a:p>
            <a:pPr>
              <a:defRPr/>
            </a:pPr>
            <a:r>
              <a:rPr lang="ja-JP" altLang="en-US" b="1" dirty="0">
                <a:solidFill>
                  <a:schemeClr val="bg1"/>
                </a:solidFill>
                <a:latin typeface="Meiryo UI" pitchFamily="50" charset="-128"/>
                <a:ea typeface="Meiryo UI" pitchFamily="50" charset="-128"/>
                <a:cs typeface="Meiryo UI" pitchFamily="50" charset="-128"/>
              </a:rPr>
              <a:t>  </a:t>
            </a:r>
            <a:r>
              <a:rPr lang="zh-TW" altLang="en-US" sz="2800" b="1" dirty="0">
                <a:solidFill>
                  <a:schemeClr val="bg1"/>
                </a:solidFill>
                <a:latin typeface="Meiryo UI" pitchFamily="50" charset="-128"/>
                <a:ea typeface="Meiryo UI" pitchFamily="50" charset="-128"/>
                <a:cs typeface="Meiryo UI" pitchFamily="50" charset="-128"/>
              </a:rPr>
              <a:t>大阪府都市基盤施設長寿命化計画</a:t>
            </a:r>
            <a:r>
              <a:rPr lang="ja-JP" altLang="en-US" sz="2800" b="1" dirty="0">
                <a:solidFill>
                  <a:schemeClr val="bg1"/>
                </a:solidFill>
                <a:latin typeface="Meiryo UI" pitchFamily="50" charset="-128"/>
                <a:ea typeface="Meiryo UI" pitchFamily="50" charset="-128"/>
                <a:cs typeface="Meiryo UI" pitchFamily="50" charset="-128"/>
              </a:rPr>
              <a:t>の概要</a:t>
            </a:r>
            <a:endParaRPr lang="en-US" altLang="zh-TW" sz="2800" b="1" dirty="0">
              <a:solidFill>
                <a:schemeClr val="bg1"/>
              </a:solidFill>
              <a:latin typeface="Meiryo UI" pitchFamily="50" charset="-128"/>
              <a:ea typeface="Meiryo UI" pitchFamily="50" charset="-128"/>
              <a:cs typeface="Meiryo UI" pitchFamily="50" charset="-128"/>
            </a:endParaRPr>
          </a:p>
        </p:txBody>
      </p:sp>
      <p:grpSp>
        <p:nvGrpSpPr>
          <p:cNvPr id="13" name="グループ化 12">
            <a:extLst>
              <a:ext uri="{FF2B5EF4-FFF2-40B4-BE49-F238E27FC236}">
                <a16:creationId xmlns:a16="http://schemas.microsoft.com/office/drawing/2014/main" id="{F4C14B5A-CEE2-4B07-A161-FC634ED7CAE1}"/>
              </a:ext>
            </a:extLst>
          </p:cNvPr>
          <p:cNvGrpSpPr/>
          <p:nvPr/>
        </p:nvGrpSpPr>
        <p:grpSpPr>
          <a:xfrm>
            <a:off x="244584" y="883920"/>
            <a:ext cx="4561096" cy="5684520"/>
            <a:chOff x="220429" y="844198"/>
            <a:chExt cx="6112647" cy="5795995"/>
          </a:xfrm>
          <a:solidFill>
            <a:schemeClr val="bg1"/>
          </a:solidFill>
        </p:grpSpPr>
        <p:sp>
          <p:nvSpPr>
            <p:cNvPr id="5127" name="テキスト ボックス 6">
              <a:extLst>
                <a:ext uri="{FF2B5EF4-FFF2-40B4-BE49-F238E27FC236}">
                  <a16:creationId xmlns:a16="http://schemas.microsoft.com/office/drawing/2014/main" id="{2B498B14-09B9-447B-BD25-E521C2E72059}"/>
                </a:ext>
              </a:extLst>
            </p:cNvPr>
            <p:cNvSpPr txBox="1">
              <a:spLocks noChangeArrowheads="1"/>
            </p:cNvSpPr>
            <p:nvPr/>
          </p:nvSpPr>
          <p:spPr bwMode="auto">
            <a:xfrm>
              <a:off x="220429" y="1155129"/>
              <a:ext cx="1303403" cy="2813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50" b="1">
                  <a:solidFill>
                    <a:srgbClr val="000000"/>
                  </a:solidFill>
                  <a:latin typeface="Meiryo UI" panose="020B0604030504040204" pitchFamily="50" charset="-128"/>
                  <a:ea typeface="Meiryo UI" panose="020B0604030504040204" pitchFamily="50" charset="-128"/>
                </a:rPr>
                <a:t>【</a:t>
              </a:r>
              <a:r>
                <a:rPr lang="ja-JP" altLang="en-US" sz="1050" b="1">
                  <a:solidFill>
                    <a:srgbClr val="000000"/>
                  </a:solidFill>
                  <a:latin typeface="Meiryo UI" panose="020B0604030504040204" pitchFamily="50" charset="-128"/>
                  <a:ea typeface="Meiryo UI" panose="020B0604030504040204" pitchFamily="50" charset="-128"/>
                </a:rPr>
                <a:t>目　的</a:t>
              </a:r>
              <a:r>
                <a:rPr lang="en-US" altLang="ja-JP" sz="1050" b="1">
                  <a:solidFill>
                    <a:srgbClr val="000000"/>
                  </a:solidFill>
                  <a:latin typeface="Meiryo UI" panose="020B0604030504040204" pitchFamily="50" charset="-128"/>
                  <a:ea typeface="Meiryo UI" panose="020B0604030504040204" pitchFamily="50" charset="-128"/>
                </a:rPr>
                <a:t>】</a:t>
              </a:r>
              <a:endParaRPr lang="ja-JP" altLang="en-US" sz="900">
                <a:solidFill>
                  <a:srgbClr val="000000"/>
                </a:solidFill>
                <a:latin typeface="Meiryo UI" panose="020B0604030504040204" pitchFamily="50" charset="-128"/>
                <a:ea typeface="Meiryo UI" panose="020B0604030504040204" pitchFamily="50" charset="-128"/>
              </a:endParaRPr>
            </a:p>
          </p:txBody>
        </p:sp>
        <p:sp>
          <p:nvSpPr>
            <p:cNvPr id="5" name="角丸四角形 8">
              <a:extLst>
                <a:ext uri="{FF2B5EF4-FFF2-40B4-BE49-F238E27FC236}">
                  <a16:creationId xmlns:a16="http://schemas.microsoft.com/office/drawing/2014/main" id="{ACBC8838-561C-404A-83CE-48EB5426D0C5}"/>
                </a:ext>
              </a:extLst>
            </p:cNvPr>
            <p:cNvSpPr/>
            <p:nvPr/>
          </p:nvSpPr>
          <p:spPr>
            <a:xfrm>
              <a:off x="234797" y="983059"/>
              <a:ext cx="6098279" cy="5657134"/>
            </a:xfrm>
            <a:prstGeom prst="roundRect">
              <a:avLst>
                <a:gd name="adj" fmla="val 277"/>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8980" tIns="24490" rIns="48980" bIns="24490" anchor="ctr"/>
            <a:lstStyle/>
            <a:p>
              <a:pPr algn="ctr">
                <a:defRPr/>
              </a:pPr>
              <a:endParaRPr lang="ja-JP" altLang="en-US" sz="1350">
                <a:solidFill>
                  <a:prstClr val="white"/>
                </a:solidFill>
              </a:endParaRPr>
            </a:p>
          </p:txBody>
        </p:sp>
        <p:sp>
          <p:nvSpPr>
            <p:cNvPr id="5129" name="テキスト ボックス 8">
              <a:extLst>
                <a:ext uri="{FF2B5EF4-FFF2-40B4-BE49-F238E27FC236}">
                  <a16:creationId xmlns:a16="http://schemas.microsoft.com/office/drawing/2014/main" id="{D37B9ECD-2B72-45F2-A66E-031EAEE80503}"/>
                </a:ext>
              </a:extLst>
            </p:cNvPr>
            <p:cNvSpPr txBox="1">
              <a:spLocks noChangeArrowheads="1"/>
            </p:cNvSpPr>
            <p:nvPr/>
          </p:nvSpPr>
          <p:spPr bwMode="auto">
            <a:xfrm>
              <a:off x="292269" y="844198"/>
              <a:ext cx="1510715" cy="238715"/>
            </a:xfrm>
            <a:prstGeom prst="rect">
              <a:avLst/>
            </a:prstGeom>
            <a:grpFill/>
            <a:ln w="19050">
              <a:solidFill>
                <a:schemeClr val="tx1"/>
              </a:solidFill>
              <a:miter lim="800000"/>
              <a:headEnd/>
              <a:tailEnd/>
            </a:ln>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200" b="1">
                  <a:solidFill>
                    <a:srgbClr val="000000"/>
                  </a:solidFill>
                  <a:latin typeface="Meiryo UI" panose="020B0604030504040204" pitchFamily="50" charset="-128"/>
                  <a:ea typeface="Meiryo UI" panose="020B0604030504040204" pitchFamily="50" charset="-128"/>
                </a:rPr>
                <a:t>計画の概要</a:t>
              </a:r>
            </a:p>
          </p:txBody>
        </p:sp>
        <p:sp>
          <p:nvSpPr>
            <p:cNvPr id="7" name="テキスト ボックス 6">
              <a:extLst>
                <a:ext uri="{FF2B5EF4-FFF2-40B4-BE49-F238E27FC236}">
                  <a16:creationId xmlns:a16="http://schemas.microsoft.com/office/drawing/2014/main" id="{AC0D5549-4808-44B3-B74E-A824A7EBA789}"/>
                </a:ext>
              </a:extLst>
            </p:cNvPr>
            <p:cNvSpPr txBox="1"/>
            <p:nvPr/>
          </p:nvSpPr>
          <p:spPr>
            <a:xfrm>
              <a:off x="352875" y="5269365"/>
              <a:ext cx="5895072" cy="1190090"/>
            </a:xfrm>
            <a:prstGeom prst="rect">
              <a:avLst/>
            </a:prstGeom>
            <a:grpFill/>
            <a:ln>
              <a:solidFill>
                <a:schemeClr val="tx1"/>
              </a:solidFill>
              <a:prstDash val="dash"/>
            </a:ln>
          </p:spPr>
          <p:txBody>
            <a:bodyPr lIns="48980" tIns="24490" rIns="48980" bIns="24490">
              <a:spAutoFit/>
            </a:bodyPr>
            <a:lstStyle/>
            <a:p>
              <a:pPr>
                <a:defRPr/>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１）人材の育成と確保、技術力向上と継承の仕組みを構築する</a:t>
              </a: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２）地域が一体となった維持管理を実践する</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・地域維持管理連携プラットフォームの構築</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共通</a:t>
              </a: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３）維持管理業務の改善を図る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83CE8894-FA00-4F55-9911-7B342F6E82B1}"/>
                </a:ext>
              </a:extLst>
            </p:cNvPr>
            <p:cNvSpPr txBox="1"/>
            <p:nvPr/>
          </p:nvSpPr>
          <p:spPr>
            <a:xfrm>
              <a:off x="385204" y="3452580"/>
              <a:ext cx="5913546" cy="1379227"/>
            </a:xfrm>
            <a:prstGeom prst="rect">
              <a:avLst/>
            </a:prstGeom>
            <a:grpFill/>
            <a:ln>
              <a:solidFill>
                <a:schemeClr val="tx1"/>
              </a:solidFill>
              <a:prstDash val="dash"/>
            </a:ln>
          </p:spPr>
          <p:txBody>
            <a:bodyPr lIns="48980" tIns="24490" rIns="48980" bIns="24490">
              <a:spAutoFit/>
            </a:bodyPr>
            <a:lstStyle/>
            <a:p>
              <a:pPr>
                <a:defRPr/>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１）致命的な不具合を見逃さない</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・点検の充実、非破壊検査など新技術の導入</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２）予防保全をレベルアップする</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・点検データ蓄積などにより、予防保全を高度化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３）更新時期をしっかり見極める</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・各施設の更新判定フローを設定</a:t>
              </a:r>
            </a:p>
          </p:txBody>
        </p:sp>
        <p:sp>
          <p:nvSpPr>
            <p:cNvPr id="5132" name="テキスト ボックス 14">
              <a:extLst>
                <a:ext uri="{FF2B5EF4-FFF2-40B4-BE49-F238E27FC236}">
                  <a16:creationId xmlns:a16="http://schemas.microsoft.com/office/drawing/2014/main" id="{4352AE41-EBAB-4369-A07E-26B57543A3FC}"/>
                </a:ext>
              </a:extLst>
            </p:cNvPr>
            <p:cNvSpPr txBox="1">
              <a:spLocks noChangeArrowheads="1"/>
            </p:cNvSpPr>
            <p:nvPr/>
          </p:nvSpPr>
          <p:spPr bwMode="auto">
            <a:xfrm>
              <a:off x="285597" y="1315000"/>
              <a:ext cx="5996675" cy="156836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48980" tIns="24490" rIns="48980" bIns="24490">
              <a:spAutoFit/>
            </a:bodyPr>
            <a:lstStyle>
              <a:lvl1pPr marL="171450" indent="-17145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 typeface="Meiryo UI" panose="020B0604030504040204" pitchFamily="50" charset="-128"/>
                <a:buChar char="○"/>
              </a:pPr>
              <a:r>
                <a:rPr lang="ja-JP" altLang="en-US" sz="1100" dirty="0">
                  <a:solidFill>
                    <a:srgbClr val="000000"/>
                  </a:solidFill>
                  <a:latin typeface="Meiryo UI" panose="020B0604030504040204" pitchFamily="50" charset="-128"/>
                  <a:ea typeface="Meiryo UI" panose="020B0604030504040204" pitchFamily="50" charset="-128"/>
                </a:rPr>
                <a:t>高度経済成長期に集中的に整備された都市基盤施設について、これまでの点検、補修などで蓄積されたデータを活用し、最新の専門的な知見に基づき、より一層、戦略的な維持管理を推進するため、「大阪府都市基盤施設長寿命化計画」を策定特に、施設毎に更新時期の見極めの考え方を明確化し、将来の更新時期を平準化</a:t>
              </a:r>
              <a:endParaRPr lang="en-US" altLang="ja-JP" sz="1100" dirty="0">
                <a:solidFill>
                  <a:srgbClr val="000000"/>
                </a:solidFill>
                <a:latin typeface="Meiryo UI" panose="020B0604030504040204" pitchFamily="50" charset="-128"/>
                <a:ea typeface="Meiryo UI" panose="020B0604030504040204" pitchFamily="50" charset="-128"/>
              </a:endParaRPr>
            </a:p>
            <a:p>
              <a:pPr>
                <a:spcBef>
                  <a:spcPct val="0"/>
                </a:spcBef>
                <a:buFont typeface="Meiryo UI" panose="020B0604030504040204" pitchFamily="50" charset="-128"/>
                <a:buChar char="○"/>
              </a:pPr>
              <a:r>
                <a:rPr lang="ja-JP" altLang="en-US" sz="1100" dirty="0">
                  <a:solidFill>
                    <a:srgbClr val="000000"/>
                  </a:solidFill>
                  <a:latin typeface="Meiryo UI" panose="020B0604030504040204" pitchFamily="50" charset="-128"/>
                  <a:ea typeface="Meiryo UI" panose="020B0604030504040204" pitchFamily="50" charset="-128"/>
                </a:rPr>
                <a:t>「効率的・効果的な維持管理の推進」や「持続可能な維持管理の仕組みの構築」に向け、今後</a:t>
              </a:r>
              <a:r>
                <a:rPr lang="en-US" altLang="ja-JP" sz="1100" dirty="0">
                  <a:solidFill>
                    <a:srgbClr val="000000"/>
                  </a:solidFill>
                  <a:latin typeface="Meiryo UI" panose="020B0604030504040204" pitchFamily="50" charset="-128"/>
                  <a:ea typeface="Meiryo UI" panose="020B0604030504040204" pitchFamily="50" charset="-128"/>
                </a:rPr>
                <a:t>10</a:t>
              </a:r>
              <a:r>
                <a:rPr lang="ja-JP" altLang="en-US" sz="1100" dirty="0">
                  <a:solidFill>
                    <a:srgbClr val="000000"/>
                  </a:solidFill>
                  <a:latin typeface="Meiryo UI" panose="020B0604030504040204" pitchFamily="50" charset="-128"/>
                  <a:ea typeface="Meiryo UI" panose="020B0604030504040204" pitchFamily="50" charset="-128"/>
                </a:rPr>
                <a:t>年を見通した「基本方針」と、分野・施設毎の対応方針を定めた「行動計画」で構成</a:t>
              </a:r>
            </a:p>
          </p:txBody>
        </p:sp>
        <p:sp>
          <p:nvSpPr>
            <p:cNvPr id="5133" name="テキスト ボックス 15">
              <a:extLst>
                <a:ext uri="{FF2B5EF4-FFF2-40B4-BE49-F238E27FC236}">
                  <a16:creationId xmlns:a16="http://schemas.microsoft.com/office/drawing/2014/main" id="{C521FEC4-6B57-4367-879D-2B17E1B17C61}"/>
                </a:ext>
              </a:extLst>
            </p:cNvPr>
            <p:cNvSpPr txBox="1">
              <a:spLocks noChangeArrowheads="1"/>
            </p:cNvSpPr>
            <p:nvPr/>
          </p:nvSpPr>
          <p:spPr bwMode="auto">
            <a:xfrm>
              <a:off x="302074" y="2901242"/>
              <a:ext cx="1395769" cy="2443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200" b="1" dirty="0">
                  <a:solidFill>
                    <a:srgbClr val="000000"/>
                  </a:solidFill>
                  <a:latin typeface="Meiryo UI" panose="020B0604030504040204" pitchFamily="50" charset="-128"/>
                  <a:ea typeface="Meiryo UI" panose="020B0604030504040204" pitchFamily="50" charset="-128"/>
                </a:rPr>
                <a:t>【</a:t>
              </a:r>
              <a:r>
                <a:rPr lang="ja-JP" altLang="en-US" sz="1200" b="1" dirty="0">
                  <a:solidFill>
                    <a:srgbClr val="000000"/>
                  </a:solidFill>
                  <a:latin typeface="Meiryo UI" panose="020B0604030504040204" pitchFamily="50" charset="-128"/>
                  <a:ea typeface="Meiryo UI" panose="020B0604030504040204" pitchFamily="50" charset="-128"/>
                </a:rPr>
                <a:t>基本方針</a:t>
              </a:r>
              <a:r>
                <a:rPr lang="en-US" altLang="ja-JP" sz="1200" b="1" dirty="0">
                  <a:solidFill>
                    <a:srgbClr val="000000"/>
                  </a:solidFill>
                  <a:latin typeface="Meiryo UI" panose="020B0604030504040204" pitchFamily="50" charset="-128"/>
                  <a:ea typeface="Meiryo UI" panose="020B0604030504040204" pitchFamily="50" charset="-128"/>
                </a:rPr>
                <a:t>】</a:t>
              </a: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5134" name="テキスト ボックス 16">
              <a:extLst>
                <a:ext uri="{FF2B5EF4-FFF2-40B4-BE49-F238E27FC236}">
                  <a16:creationId xmlns:a16="http://schemas.microsoft.com/office/drawing/2014/main" id="{01DA19B3-DE72-46D3-800F-DF29029A76C3}"/>
                </a:ext>
              </a:extLst>
            </p:cNvPr>
            <p:cNvSpPr txBox="1">
              <a:spLocks noChangeArrowheads="1"/>
            </p:cNvSpPr>
            <p:nvPr/>
          </p:nvSpPr>
          <p:spPr bwMode="auto">
            <a:xfrm>
              <a:off x="292269" y="3181397"/>
              <a:ext cx="4441830" cy="2443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b="1" dirty="0">
                  <a:solidFill>
                    <a:srgbClr val="000000"/>
                  </a:solidFill>
                  <a:latin typeface="Meiryo UI" panose="020B0604030504040204" pitchFamily="50" charset="-128"/>
                  <a:ea typeface="Meiryo UI" panose="020B0604030504040204" pitchFamily="50" charset="-128"/>
                </a:rPr>
                <a:t>Ⅰ.</a:t>
              </a:r>
              <a:r>
                <a:rPr lang="ja-JP" altLang="en-US" sz="1100" b="1" dirty="0">
                  <a:solidFill>
                    <a:srgbClr val="000000"/>
                  </a:solidFill>
                  <a:latin typeface="Meiryo UI" panose="020B0604030504040204" pitchFamily="50" charset="-128"/>
                  <a:ea typeface="Meiryo UI" panose="020B0604030504040204" pitchFamily="50" charset="-128"/>
                </a:rPr>
                <a:t>効率的・効果的な維持管理の推進</a:t>
              </a:r>
              <a:r>
                <a:rPr lang="ja-JP" altLang="en-US" sz="1100" dirty="0">
                  <a:solidFill>
                    <a:srgbClr val="000000"/>
                  </a:solidFill>
                  <a:latin typeface="Meiryo UI" panose="020B0604030504040204" pitchFamily="50" charset="-128"/>
                  <a:ea typeface="Meiryo UI" panose="020B0604030504040204" pitchFamily="50" charset="-128"/>
                </a:rPr>
                <a:t>　　　　</a:t>
              </a:r>
            </a:p>
          </p:txBody>
        </p:sp>
        <p:sp>
          <p:nvSpPr>
            <p:cNvPr id="5135" name="テキスト ボックス 17">
              <a:extLst>
                <a:ext uri="{FF2B5EF4-FFF2-40B4-BE49-F238E27FC236}">
                  <a16:creationId xmlns:a16="http://schemas.microsoft.com/office/drawing/2014/main" id="{6B62EDB9-62BA-4599-AD99-547B869930CA}"/>
                </a:ext>
              </a:extLst>
            </p:cNvPr>
            <p:cNvSpPr txBox="1">
              <a:spLocks noChangeArrowheads="1"/>
            </p:cNvSpPr>
            <p:nvPr/>
          </p:nvSpPr>
          <p:spPr bwMode="auto">
            <a:xfrm>
              <a:off x="302074" y="4966427"/>
              <a:ext cx="4577301" cy="2443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b="1" dirty="0">
                  <a:solidFill>
                    <a:srgbClr val="000000"/>
                  </a:solidFill>
                  <a:latin typeface="Meiryo UI" panose="020B0604030504040204" pitchFamily="50" charset="-128"/>
                  <a:ea typeface="Meiryo UI" panose="020B0604030504040204" pitchFamily="50" charset="-128"/>
                </a:rPr>
                <a:t>Ⅱ.</a:t>
              </a:r>
              <a:r>
                <a:rPr lang="ja-JP" altLang="en-US" sz="1100" b="1" dirty="0">
                  <a:solidFill>
                    <a:srgbClr val="000000"/>
                  </a:solidFill>
                  <a:latin typeface="Meiryo UI" panose="020B0604030504040204" pitchFamily="50" charset="-128"/>
                  <a:ea typeface="Meiryo UI" panose="020B0604030504040204" pitchFamily="50" charset="-128"/>
                </a:rPr>
                <a:t>持続可能な維持管理の仕組みの構築</a:t>
              </a:r>
              <a:r>
                <a:rPr lang="ja-JP" altLang="en-US" sz="1100" dirty="0">
                  <a:solidFill>
                    <a:srgbClr val="000000"/>
                  </a:solidFill>
                  <a:latin typeface="Meiryo UI" panose="020B0604030504040204" pitchFamily="50" charset="-128"/>
                  <a:ea typeface="Meiryo UI" panose="020B0604030504040204" pitchFamily="50" charset="-128"/>
                </a:rPr>
                <a:t>　　　　　　　　　　　　　　　　　　　　　　　　　　　　　　　</a:t>
              </a:r>
            </a:p>
          </p:txBody>
        </p:sp>
      </p:grpSp>
      <p:sp>
        <p:nvSpPr>
          <p:cNvPr id="22" name="テキスト ボックス 2">
            <a:extLst>
              <a:ext uri="{FF2B5EF4-FFF2-40B4-BE49-F238E27FC236}">
                <a16:creationId xmlns:a16="http://schemas.microsoft.com/office/drawing/2014/main" id="{0A29A201-339B-4342-83AE-D1A95ED420F0}"/>
              </a:ext>
            </a:extLst>
          </p:cNvPr>
          <p:cNvSpPr txBox="1">
            <a:spLocks noChangeArrowheads="1"/>
          </p:cNvSpPr>
          <p:nvPr/>
        </p:nvSpPr>
        <p:spPr bwMode="auto">
          <a:xfrm>
            <a:off x="4930156" y="4369344"/>
            <a:ext cx="4073203" cy="1037597"/>
          </a:xfrm>
          <a:prstGeom prst="rect">
            <a:avLst/>
          </a:prstGeom>
          <a:solidFill>
            <a:schemeClr val="bg1"/>
          </a:solidFill>
          <a:ln w="9525" cap="flat" cmpd="sng" algn="ctr">
            <a:solidFill>
              <a:schemeClr val="tx1"/>
            </a:solidFill>
            <a:prstDash val="dash"/>
            <a:headEnd/>
            <a:tailEnd/>
          </a:ln>
          <a:effectLst/>
        </p:spPr>
        <p:txBody>
          <a:bodyPr/>
          <a:lstStyle/>
          <a:p>
            <a:pPr algn="just">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H27.2.19</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3.20  </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「大阪府都市基盤施設長寿命化計（案）」</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についてパブリックコメント  </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defRPr/>
            </a:pPr>
            <a:endParaRPr lang="ja-JP"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H27.3.31</a:t>
            </a:r>
            <a:r>
              <a:rPr lang="ja-JP" altLang="en-US" sz="11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　策定　</a:t>
            </a:r>
            <a:endParaRPr lang="en-US" altLang="ja-JP" sz="1100"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3" name="角丸四角形 147">
            <a:extLst>
              <a:ext uri="{FF2B5EF4-FFF2-40B4-BE49-F238E27FC236}">
                <a16:creationId xmlns:a16="http://schemas.microsoft.com/office/drawing/2014/main" id="{CD435DB1-20EE-463C-AB2C-1358BA6A03F7}"/>
              </a:ext>
            </a:extLst>
          </p:cNvPr>
          <p:cNvSpPr/>
          <p:nvPr/>
        </p:nvSpPr>
        <p:spPr>
          <a:xfrm>
            <a:off x="4905928" y="1423189"/>
            <a:ext cx="4154970" cy="4605508"/>
          </a:xfrm>
          <a:prstGeom prst="roundRect">
            <a:avLst>
              <a:gd name="adj" fmla="val 1416"/>
            </a:avLst>
          </a:prstGeom>
          <a:no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anchor="ctr"/>
          <a:lstStyle/>
          <a:p>
            <a:pPr>
              <a:lnSpc>
                <a:spcPts val="1125"/>
              </a:lnSpc>
              <a:defRPr/>
            </a:pPr>
            <a:endParaRPr lang="ja-JP" altLang="ja-JP" sz="1200" kern="100">
              <a:solidFill>
                <a:prstClr val="black"/>
              </a:solidFill>
              <a:latin typeface="Meiryo UI" panose="020B0604030504040204" pitchFamily="50" charset="-128"/>
              <a:ea typeface="Meiryo UI" panose="020B0604030504040204" pitchFamily="50" charset="-128"/>
              <a:cs typeface="Times New Roman"/>
            </a:endParaRPr>
          </a:p>
        </p:txBody>
      </p:sp>
      <p:sp>
        <p:nvSpPr>
          <p:cNvPr id="24" name="テキスト ボックス 2">
            <a:extLst>
              <a:ext uri="{FF2B5EF4-FFF2-40B4-BE49-F238E27FC236}">
                <a16:creationId xmlns:a16="http://schemas.microsoft.com/office/drawing/2014/main" id="{C5FDC7FD-A48E-4BA8-B324-1E642C40B6F7}"/>
              </a:ext>
            </a:extLst>
          </p:cNvPr>
          <p:cNvSpPr txBox="1">
            <a:spLocks noChangeArrowheads="1"/>
          </p:cNvSpPr>
          <p:nvPr/>
        </p:nvSpPr>
        <p:spPr bwMode="auto">
          <a:xfrm>
            <a:off x="4930156" y="1917600"/>
            <a:ext cx="4086831" cy="1663282"/>
          </a:xfrm>
          <a:prstGeom prst="rect">
            <a:avLst/>
          </a:prstGeom>
          <a:solidFill>
            <a:schemeClr val="bg1"/>
          </a:solidFill>
          <a:ln w="9525" cap="flat" cmpd="sng" algn="ctr">
            <a:solidFill>
              <a:schemeClr val="tx1"/>
            </a:solidFill>
            <a:prstDash val="solid"/>
            <a:headEnd/>
            <a:tailEnd/>
          </a:ln>
          <a:effectLst/>
        </p:spPr>
        <p:txBody>
          <a:bodyPr/>
          <a:lstStyle/>
          <a:p>
            <a:pPr algn="just">
              <a:lnSpc>
                <a:spcPts val="1650"/>
              </a:lnSpc>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H25.12.4:</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大阪府都市基盤施設維持管理技術審議会へ諮問</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「都市基盤施設の効率的・効果的な維持管理・更新</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に関する長寿命化計画について」</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endPar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prstClr val="black"/>
                </a:solidFill>
                <a:latin typeface="Meiryo UI" panose="020B0604030504040204" pitchFamily="50" charset="-128"/>
                <a:ea typeface="Meiryo UI" panose="020B0604030504040204" pitchFamily="50" charset="-128"/>
                <a:cs typeface="Times New Roman"/>
              </a:rPr>
              <a:t>大阪府都市基盤施設維持管理技術審議会より</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a:endParaRPr>
          </a:p>
          <a:p>
            <a:pPr algn="just">
              <a:lnSpc>
                <a:spcPts val="1650"/>
              </a:lnSpc>
              <a:defRPr/>
            </a:pPr>
            <a:r>
              <a:rPr lang="ja-JP" altLang="en-US" sz="1100" kern="100" dirty="0">
                <a:solidFill>
                  <a:prstClr val="black"/>
                </a:solidFill>
                <a:latin typeface="Meiryo UI" panose="020B0604030504040204" pitchFamily="50" charset="-128"/>
                <a:ea typeface="Meiryo UI" panose="020B0604030504040204" pitchFamily="50" charset="-128"/>
                <a:cs typeface="Times New Roman"/>
              </a:rPr>
              <a:t>　　　　　　　　　　「答申」</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a:endParaRPr>
          </a:p>
        </p:txBody>
      </p:sp>
      <p:sp>
        <p:nvSpPr>
          <p:cNvPr id="25" name="二等辺三角形 24">
            <a:extLst>
              <a:ext uri="{FF2B5EF4-FFF2-40B4-BE49-F238E27FC236}">
                <a16:creationId xmlns:a16="http://schemas.microsoft.com/office/drawing/2014/main" id="{A23D3CF1-C721-4DF4-A877-F927F8855BA8}"/>
              </a:ext>
            </a:extLst>
          </p:cNvPr>
          <p:cNvSpPr/>
          <p:nvPr/>
        </p:nvSpPr>
        <p:spPr>
          <a:xfrm rot="10800000">
            <a:off x="4943784" y="3781376"/>
            <a:ext cx="4083802" cy="428488"/>
          </a:xfrm>
          <a:prstGeom prst="triangle">
            <a:avLst/>
          </a:prstGeo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a:latin typeface="Meiryo UI" panose="020B0604030504040204" pitchFamily="50" charset="-128"/>
              <a:ea typeface="Meiryo UI" panose="020B0604030504040204" pitchFamily="50" charset="-128"/>
            </a:endParaRPr>
          </a:p>
        </p:txBody>
      </p:sp>
      <p:sp>
        <p:nvSpPr>
          <p:cNvPr id="5144" name="テキスト ボックス 19">
            <a:extLst>
              <a:ext uri="{FF2B5EF4-FFF2-40B4-BE49-F238E27FC236}">
                <a16:creationId xmlns:a16="http://schemas.microsoft.com/office/drawing/2014/main" id="{9CBB94E9-5E32-4497-B4C7-8F9B2BAC05F3}"/>
              </a:ext>
            </a:extLst>
          </p:cNvPr>
          <p:cNvSpPr txBox="1">
            <a:spLocks noChangeArrowheads="1"/>
          </p:cNvSpPr>
          <p:nvPr/>
        </p:nvSpPr>
        <p:spPr bwMode="auto">
          <a:xfrm>
            <a:off x="5087588" y="1326859"/>
            <a:ext cx="960003" cy="276999"/>
          </a:xfrm>
          <a:prstGeom prst="rect">
            <a:avLst/>
          </a:prstGeom>
          <a:solidFill>
            <a:schemeClr val="bg1"/>
          </a:solidFill>
          <a:ln w="19050">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200" b="1" dirty="0">
                <a:latin typeface="Meiryo UI" panose="020B0604030504040204" pitchFamily="50" charset="-128"/>
                <a:ea typeface="Meiryo UI" panose="020B0604030504040204" pitchFamily="50" charset="-128"/>
              </a:rPr>
              <a:t>策定経緯</a:t>
            </a:r>
          </a:p>
        </p:txBody>
      </p:sp>
      <p:sp>
        <p:nvSpPr>
          <p:cNvPr id="4" name="スライド番号プレースホルダー 3">
            <a:extLst>
              <a:ext uri="{FF2B5EF4-FFF2-40B4-BE49-F238E27FC236}">
                <a16:creationId xmlns:a16="http://schemas.microsoft.com/office/drawing/2014/main" id="{DC4D6B30-F80F-6D38-591D-4A7356221BDF}"/>
              </a:ext>
            </a:extLst>
          </p:cNvPr>
          <p:cNvSpPr txBox="1">
            <a:spLocks/>
          </p:cNvSpPr>
          <p:nvPr/>
        </p:nvSpPr>
        <p:spPr>
          <a:xfrm>
            <a:off x="8483600" y="65309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DC77FED-ABAF-47C6-8CB1-8B7F3B35DF1A}"/>
              </a:ext>
            </a:extLst>
          </p:cNvPr>
          <p:cNvSpPr>
            <a:spLocks noChangeArrowheads="1"/>
          </p:cNvSpPr>
          <p:nvPr/>
        </p:nvSpPr>
        <p:spPr bwMode="auto">
          <a:xfrm>
            <a:off x="-12538" y="-66656"/>
            <a:ext cx="9156538" cy="545664"/>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lgn="just">
              <a:lnSpc>
                <a:spcPts val="975"/>
              </a:lnSpc>
              <a:defRPr/>
            </a:pPr>
            <a:endParaRPr lang="en-US" altLang="ja-JP" sz="2100" b="1" kern="100" dirty="0">
              <a:solidFill>
                <a:schemeClr val="bg1"/>
              </a:solidFill>
              <a:latin typeface="HGSｺﾞｼｯｸM"/>
              <a:ea typeface="ＭＳ 明朝"/>
              <a:cs typeface="Times New Roman"/>
            </a:endParaRPr>
          </a:p>
          <a:p>
            <a:pPr algn="just">
              <a:lnSpc>
                <a:spcPts val="975"/>
              </a:lnSpc>
              <a:defRPr/>
            </a:pPr>
            <a:endParaRPr lang="en-US" altLang="ja-JP" sz="2100" b="1" kern="100" dirty="0">
              <a:solidFill>
                <a:schemeClr val="bg1"/>
              </a:solidFill>
              <a:latin typeface="HGSｺﾞｼｯｸM"/>
              <a:ea typeface="ＭＳ 明朝"/>
              <a:cs typeface="Times New Roman"/>
            </a:endParaRPr>
          </a:p>
          <a:p>
            <a:pPr algn="just">
              <a:lnSpc>
                <a:spcPts val="975"/>
              </a:lnSpc>
              <a:defRPr/>
            </a:pPr>
            <a:r>
              <a:rPr lang="ja-JP" altLang="en-US" sz="2100" b="1" kern="100" dirty="0">
                <a:solidFill>
                  <a:schemeClr val="bg1"/>
                </a:solidFill>
                <a:latin typeface="Century"/>
                <a:ea typeface="Meiryo UI"/>
                <a:cs typeface="Times New Roman"/>
              </a:rPr>
              <a:t>　</a:t>
            </a:r>
            <a:r>
              <a:rPr lang="ja-JP" altLang="en-US" sz="2800" b="1" kern="100" dirty="0">
                <a:solidFill>
                  <a:schemeClr val="bg1"/>
                </a:solidFill>
                <a:latin typeface="Century"/>
                <a:ea typeface="Meiryo UI"/>
                <a:cs typeface="Times New Roman"/>
              </a:rPr>
              <a:t>現計画の構成及び目次　</a:t>
            </a:r>
            <a:endParaRPr lang="en-US" altLang="zh-TW" sz="2800" b="1" dirty="0">
              <a:solidFill>
                <a:schemeClr val="bg1"/>
              </a:solidFill>
              <a:latin typeface="Meiryo UI" pitchFamily="50" charset="-128"/>
              <a:ea typeface="Meiryo UI" pitchFamily="50" charset="-128"/>
              <a:cs typeface="Meiryo UI" pitchFamily="50" charset="-128"/>
            </a:endParaRPr>
          </a:p>
        </p:txBody>
      </p:sp>
      <p:grpSp>
        <p:nvGrpSpPr>
          <p:cNvPr id="24" name="グループ化 23">
            <a:extLst>
              <a:ext uri="{FF2B5EF4-FFF2-40B4-BE49-F238E27FC236}">
                <a16:creationId xmlns:a16="http://schemas.microsoft.com/office/drawing/2014/main" id="{E19CE80E-2718-4656-9295-4C8896B10F03}"/>
              </a:ext>
            </a:extLst>
          </p:cNvPr>
          <p:cNvGrpSpPr/>
          <p:nvPr/>
        </p:nvGrpSpPr>
        <p:grpSpPr>
          <a:xfrm>
            <a:off x="4803863" y="757536"/>
            <a:ext cx="4131858" cy="5856625"/>
            <a:chOff x="3584556" y="408611"/>
            <a:chExt cx="5313382" cy="7560640"/>
          </a:xfrm>
        </p:grpSpPr>
        <p:pic>
          <p:nvPicPr>
            <p:cNvPr id="25" name="図 24">
              <a:extLst>
                <a:ext uri="{FF2B5EF4-FFF2-40B4-BE49-F238E27FC236}">
                  <a16:creationId xmlns:a16="http://schemas.microsoft.com/office/drawing/2014/main" id="{813CA836-10C9-438F-8D43-26224A532D3E}"/>
                </a:ext>
              </a:extLst>
            </p:cNvPr>
            <p:cNvPicPr>
              <a:picLocks noChangeAspect="1"/>
            </p:cNvPicPr>
            <p:nvPr/>
          </p:nvPicPr>
          <p:blipFill>
            <a:blip r:embed="rId2"/>
            <a:stretch>
              <a:fillRect/>
            </a:stretch>
          </p:blipFill>
          <p:spPr>
            <a:xfrm>
              <a:off x="3592512" y="408611"/>
              <a:ext cx="5305426" cy="5787400"/>
            </a:xfrm>
            <a:prstGeom prst="rect">
              <a:avLst/>
            </a:prstGeom>
          </p:spPr>
        </p:pic>
        <p:pic>
          <p:nvPicPr>
            <p:cNvPr id="26" name="図 25">
              <a:extLst>
                <a:ext uri="{FF2B5EF4-FFF2-40B4-BE49-F238E27FC236}">
                  <a16:creationId xmlns:a16="http://schemas.microsoft.com/office/drawing/2014/main" id="{4903210F-7FC9-4614-B6A6-B0D8C258EB12}"/>
                </a:ext>
              </a:extLst>
            </p:cNvPr>
            <p:cNvPicPr>
              <a:picLocks noChangeAspect="1"/>
            </p:cNvPicPr>
            <p:nvPr/>
          </p:nvPicPr>
          <p:blipFill>
            <a:blip r:embed="rId3"/>
            <a:stretch>
              <a:fillRect/>
            </a:stretch>
          </p:blipFill>
          <p:spPr>
            <a:xfrm>
              <a:off x="3584556" y="5867994"/>
              <a:ext cx="5288163" cy="2101257"/>
            </a:xfrm>
            <a:prstGeom prst="rect">
              <a:avLst/>
            </a:prstGeom>
          </p:spPr>
        </p:pic>
      </p:grpSp>
      <p:grpSp>
        <p:nvGrpSpPr>
          <p:cNvPr id="27" name="グループ化 26">
            <a:extLst>
              <a:ext uri="{FF2B5EF4-FFF2-40B4-BE49-F238E27FC236}">
                <a16:creationId xmlns:a16="http://schemas.microsoft.com/office/drawing/2014/main" id="{3FC1BF9C-7E99-4C77-B7E1-B784AC7D42A0}"/>
              </a:ext>
            </a:extLst>
          </p:cNvPr>
          <p:cNvGrpSpPr/>
          <p:nvPr/>
        </p:nvGrpSpPr>
        <p:grpSpPr>
          <a:xfrm>
            <a:off x="0" y="873760"/>
            <a:ext cx="4663440" cy="5354320"/>
            <a:chOff x="6458286" y="844198"/>
            <a:chExt cx="5494814" cy="3266284"/>
          </a:xfrm>
          <a:solidFill>
            <a:schemeClr val="bg1"/>
          </a:solidFill>
        </p:grpSpPr>
        <p:sp>
          <p:nvSpPr>
            <p:cNvPr id="28" name="角丸四角形 147">
              <a:extLst>
                <a:ext uri="{FF2B5EF4-FFF2-40B4-BE49-F238E27FC236}">
                  <a16:creationId xmlns:a16="http://schemas.microsoft.com/office/drawing/2014/main" id="{D053310E-F58D-4D01-89E9-10A02CF3167F}"/>
                </a:ext>
              </a:extLst>
            </p:cNvPr>
            <p:cNvSpPr/>
            <p:nvPr/>
          </p:nvSpPr>
          <p:spPr>
            <a:xfrm>
              <a:off x="6458286" y="975512"/>
              <a:ext cx="5494814" cy="3134970"/>
            </a:xfrm>
            <a:prstGeom prst="roundRect">
              <a:avLst>
                <a:gd name="adj" fmla="val 1416"/>
              </a:avLst>
            </a:prstGeom>
            <a:grp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anchor="ctr"/>
            <a:lstStyle/>
            <a:p>
              <a:pPr>
                <a:lnSpc>
                  <a:spcPts val="1125"/>
                </a:lnSpc>
                <a:defRPr/>
              </a:pPr>
              <a:endParaRPr lang="ja-JP" altLang="ja-JP" sz="1500" kern="100">
                <a:solidFill>
                  <a:prstClr val="black"/>
                </a:solidFill>
                <a:ea typeface="HG明朝B"/>
                <a:cs typeface="Times New Roman"/>
              </a:endParaRPr>
            </a:p>
          </p:txBody>
        </p:sp>
        <p:sp>
          <p:nvSpPr>
            <p:cNvPr id="29" name="テキスト ボックス 8">
              <a:extLst>
                <a:ext uri="{FF2B5EF4-FFF2-40B4-BE49-F238E27FC236}">
                  <a16:creationId xmlns:a16="http://schemas.microsoft.com/office/drawing/2014/main" id="{F8E1932D-5C39-4F00-ADA5-800EACE5B6F1}"/>
                </a:ext>
              </a:extLst>
            </p:cNvPr>
            <p:cNvSpPr txBox="1">
              <a:spLocks noChangeArrowheads="1"/>
            </p:cNvSpPr>
            <p:nvPr/>
          </p:nvSpPr>
          <p:spPr bwMode="auto">
            <a:xfrm>
              <a:off x="6507549" y="844198"/>
              <a:ext cx="1627712" cy="221543"/>
            </a:xfrm>
            <a:prstGeom prst="rect">
              <a:avLst/>
            </a:prstGeom>
            <a:grpFill/>
            <a:ln w="19050">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b="1">
                  <a:latin typeface="Meiryo UI" panose="020B0604030504040204" pitchFamily="50" charset="-128"/>
                  <a:ea typeface="Meiryo UI" panose="020B0604030504040204" pitchFamily="50" charset="-128"/>
                </a:rPr>
                <a:t>計画の構成</a:t>
              </a:r>
            </a:p>
          </p:txBody>
        </p:sp>
        <p:pic>
          <p:nvPicPr>
            <p:cNvPr id="30" name="図 2">
              <a:extLst>
                <a:ext uri="{FF2B5EF4-FFF2-40B4-BE49-F238E27FC236}">
                  <a16:creationId xmlns:a16="http://schemas.microsoft.com/office/drawing/2014/main" id="{3F5FBA59-A845-40EB-AB4C-FDE0A45DE53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07548" y="1195881"/>
              <a:ext cx="5390132" cy="28210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4" name="スライド番号プレースホルダー 3">
            <a:extLst>
              <a:ext uri="{FF2B5EF4-FFF2-40B4-BE49-F238E27FC236}">
                <a16:creationId xmlns:a16="http://schemas.microsoft.com/office/drawing/2014/main" id="{8E000369-BBC8-13CC-36F3-CFD3C7DE1093}"/>
              </a:ext>
            </a:extLst>
          </p:cNvPr>
          <p:cNvSpPr txBox="1">
            <a:spLocks/>
          </p:cNvSpPr>
          <p:nvPr/>
        </p:nvSpPr>
        <p:spPr>
          <a:xfrm>
            <a:off x="8483600" y="65309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5</a:t>
            </a:r>
            <a:endParaRPr lang="ja-JP" altLang="en-US" dirty="0"/>
          </a:p>
        </p:txBody>
      </p:sp>
    </p:spTree>
    <p:extLst>
      <p:ext uri="{BB962C8B-B14F-4D97-AF65-F5344CB8AC3E}">
        <p14:creationId xmlns:p14="http://schemas.microsoft.com/office/powerpoint/2010/main" val="562025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a:extLst>
              <a:ext uri="{FF2B5EF4-FFF2-40B4-BE49-F238E27FC236}">
                <a16:creationId xmlns:a16="http://schemas.microsoft.com/office/drawing/2014/main" id="{E7D5A218-6788-4D3A-A05F-FCC3A26E6C83}"/>
              </a:ext>
            </a:extLst>
          </p:cNvPr>
          <p:cNvGrpSpPr/>
          <p:nvPr/>
        </p:nvGrpSpPr>
        <p:grpSpPr>
          <a:xfrm>
            <a:off x="124382" y="3672401"/>
            <a:ext cx="3944878" cy="2819262"/>
            <a:chOff x="6767296" y="1290690"/>
            <a:chExt cx="3089581" cy="3925226"/>
          </a:xfrm>
          <a:solidFill>
            <a:schemeClr val="bg1"/>
          </a:solidFill>
        </p:grpSpPr>
        <p:sp>
          <p:nvSpPr>
            <p:cNvPr id="16" name="四角形: 角を丸くする 15">
              <a:extLst>
                <a:ext uri="{FF2B5EF4-FFF2-40B4-BE49-F238E27FC236}">
                  <a16:creationId xmlns:a16="http://schemas.microsoft.com/office/drawing/2014/main" id="{567913D1-6373-496B-BDF3-5D0FBF6EEC0F}"/>
                </a:ext>
              </a:extLst>
            </p:cNvPr>
            <p:cNvSpPr/>
            <p:nvPr/>
          </p:nvSpPr>
          <p:spPr>
            <a:xfrm>
              <a:off x="6767296" y="1481880"/>
              <a:ext cx="3089581" cy="3734036"/>
            </a:xfrm>
            <a:prstGeom prst="roundRect">
              <a:avLst>
                <a:gd name="adj" fmla="val 1459"/>
              </a:avLst>
            </a:prstGeom>
            <a:grp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Oval 14">
              <a:extLst>
                <a:ext uri="{FF2B5EF4-FFF2-40B4-BE49-F238E27FC236}">
                  <a16:creationId xmlns:a16="http://schemas.microsoft.com/office/drawing/2014/main" id="{233728E4-5D23-409E-B650-87CE40A9D531}"/>
                </a:ext>
              </a:extLst>
            </p:cNvPr>
            <p:cNvSpPr>
              <a:spLocks noChangeArrowheads="1"/>
            </p:cNvSpPr>
            <p:nvPr/>
          </p:nvSpPr>
          <p:spPr bwMode="auto">
            <a:xfrm>
              <a:off x="7575187" y="1290690"/>
              <a:ext cx="1675783" cy="485836"/>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lang="ja-JP" altLang="en-US" sz="1200" b="1" dirty="0">
                  <a:latin typeface="Meiryo UI" panose="020B0604030504040204" pitchFamily="50" charset="-128"/>
                  <a:ea typeface="Meiryo UI" panose="020B0604030504040204" pitchFamily="50" charset="-128"/>
                </a:rPr>
                <a:t>見直しのポイント</a:t>
              </a:r>
              <a:endParaRPr kumimoji="0" lang="ja-JP" altLang="ja-JP" sz="105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E890304E-AD00-410B-B607-E8B7213517C1}"/>
                </a:ext>
              </a:extLst>
            </p:cNvPr>
            <p:cNvSpPr txBox="1"/>
            <p:nvPr/>
          </p:nvSpPr>
          <p:spPr>
            <a:xfrm>
              <a:off x="6821739" y="1966029"/>
              <a:ext cx="2980694" cy="2428244"/>
            </a:xfrm>
            <a:prstGeom prst="rect">
              <a:avLst/>
            </a:prstGeom>
            <a:grpFill/>
          </p:spPr>
          <p:txBody>
            <a:bodyPr wrap="square" rtlCol="0">
              <a:spAutoFit/>
            </a:bodyPr>
            <a:lstStyle/>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〇目標維持管理水準の最適化　　　　</a:t>
              </a:r>
              <a:endParaRPr lang="en-US" altLang="ja-JP" sz="1050" dirty="0">
                <a:latin typeface="Meiryo UI" panose="020B0604030504040204" pitchFamily="50" charset="-128"/>
                <a:ea typeface="Meiryo UI" panose="020B0604030504040204" pitchFamily="50" charset="-128"/>
              </a:endParaRPr>
            </a:p>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〇点検データのさらなる活用</a:t>
              </a:r>
              <a:endParaRPr lang="en-US" altLang="ja-JP" sz="1050" dirty="0">
                <a:latin typeface="Meiryo UI" panose="020B0604030504040204" pitchFamily="50" charset="-128"/>
                <a:ea typeface="Meiryo UI" panose="020B0604030504040204" pitchFamily="50" charset="-128"/>
              </a:endParaRPr>
            </a:p>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〇更新の考え方・更新フローの充実　　　</a:t>
              </a:r>
              <a:endParaRPr lang="en-US" altLang="ja-JP" sz="1050" dirty="0">
                <a:latin typeface="Meiryo UI" panose="020B0604030504040204" pitchFamily="50" charset="-128"/>
                <a:ea typeface="Meiryo UI" panose="020B0604030504040204" pitchFamily="50" charset="-128"/>
              </a:endParaRPr>
            </a:p>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〇インフラＤＸの推進、新技術の実装</a:t>
              </a:r>
              <a:endParaRPr lang="en-US" altLang="ja-JP" sz="1050" dirty="0">
                <a:latin typeface="Meiryo UI" panose="020B0604030504040204" pitchFamily="50" charset="-128"/>
                <a:ea typeface="Meiryo UI" panose="020B0604030504040204" pitchFamily="50" charset="-128"/>
              </a:endParaRPr>
            </a:p>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〇社会情勢の変化（災害の頻発）に伴う新たな維持需要の増加</a:t>
              </a:r>
              <a:endParaRPr lang="en-US" altLang="ja-JP" sz="1050" dirty="0">
                <a:latin typeface="Meiryo UI" panose="020B0604030504040204" pitchFamily="50" charset="-128"/>
                <a:ea typeface="Meiryo UI" panose="020B0604030504040204" pitchFamily="50" charset="-128"/>
              </a:endParaRPr>
            </a:p>
            <a:p>
              <a:pPr>
                <a:spcAft>
                  <a:spcPts val="375"/>
                </a:spcAft>
              </a:pPr>
              <a:r>
                <a:rPr lang="ja-JP" altLang="en-US" sz="1050" dirty="0">
                  <a:latin typeface="Meiryo UI" panose="020B0604030504040204" pitchFamily="50" charset="-128"/>
                  <a:ea typeface="Meiryo UI" panose="020B0604030504040204" pitchFamily="50" charset="-128"/>
                </a:rPr>
                <a:t>〇人材育成・技術の継承の推進　　　　　</a:t>
              </a:r>
              <a:endParaRPr lang="en-US" altLang="ja-JP" sz="1050" dirty="0">
                <a:latin typeface="Meiryo UI" panose="020B0604030504040204" pitchFamily="50" charset="-128"/>
                <a:ea typeface="Meiryo UI" panose="020B0604030504040204" pitchFamily="50" charset="-128"/>
              </a:endParaRPr>
            </a:p>
            <a:p>
              <a:pPr>
                <a:spcAft>
                  <a:spcPts val="375"/>
                </a:spcAft>
              </a:pPr>
              <a:r>
                <a:rPr lang="ja-JP" altLang="en-US" sz="1050" dirty="0">
                  <a:latin typeface="Meiryo UI" panose="020B0604030504040204" pitchFamily="50" charset="-128"/>
                  <a:ea typeface="Meiryo UI" panose="020B0604030504040204" pitchFamily="50" charset="-128"/>
                </a:rPr>
                <a:t>〇市町村を含めた土木事務所単位での維持管理の充実</a:t>
              </a:r>
              <a:endParaRPr lang="en-US" altLang="ja-JP" sz="1050" dirty="0">
                <a:latin typeface="Meiryo UI" panose="020B0604030504040204" pitchFamily="50" charset="-128"/>
                <a:ea typeface="Meiryo UI" panose="020B0604030504040204" pitchFamily="50" charset="-128"/>
              </a:endParaRPr>
            </a:p>
            <a:p>
              <a:pPr>
                <a:spcAft>
                  <a:spcPts val="375"/>
                </a:spcAft>
              </a:pPr>
              <a:r>
                <a:rPr lang="ja-JP" altLang="en-US" sz="1050" dirty="0">
                  <a:latin typeface="Meiryo UI" panose="020B0604030504040204" pitchFamily="50" charset="-128"/>
                  <a:ea typeface="Meiryo UI" panose="020B0604030504040204" pitchFamily="50" charset="-128"/>
                </a:rPr>
                <a:t>〇官民連携の推進　　　     　　</a:t>
              </a: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など</a:t>
              </a:r>
              <a:endParaRPr lang="en-US" altLang="ja-JP" sz="1050" dirty="0">
                <a:latin typeface="Meiryo UI" panose="020B0604030504040204" pitchFamily="50" charset="-128"/>
                <a:ea typeface="Meiryo UI" panose="020B0604030504040204" pitchFamily="50" charset="-128"/>
              </a:endParaRPr>
            </a:p>
          </p:txBody>
        </p:sp>
      </p:grpSp>
      <p:grpSp>
        <p:nvGrpSpPr>
          <p:cNvPr id="45" name="グループ化 44">
            <a:extLst>
              <a:ext uri="{FF2B5EF4-FFF2-40B4-BE49-F238E27FC236}">
                <a16:creationId xmlns:a16="http://schemas.microsoft.com/office/drawing/2014/main" id="{1DE59E2E-5731-4396-A977-6D7004463A4F}"/>
              </a:ext>
            </a:extLst>
          </p:cNvPr>
          <p:cNvGrpSpPr/>
          <p:nvPr/>
        </p:nvGrpSpPr>
        <p:grpSpPr>
          <a:xfrm>
            <a:off x="4057454" y="611210"/>
            <a:ext cx="5048446" cy="3236119"/>
            <a:chOff x="6091557" y="91197"/>
            <a:chExt cx="6042747" cy="6532193"/>
          </a:xfrm>
          <a:solidFill>
            <a:schemeClr val="bg1"/>
          </a:solidFill>
        </p:grpSpPr>
        <p:sp>
          <p:nvSpPr>
            <p:cNvPr id="8" name="正方形/長方形 7">
              <a:extLst>
                <a:ext uri="{FF2B5EF4-FFF2-40B4-BE49-F238E27FC236}">
                  <a16:creationId xmlns:a16="http://schemas.microsoft.com/office/drawing/2014/main" id="{CF443D01-B5D1-4423-B818-CE1DD2B7AB75}"/>
                </a:ext>
              </a:extLst>
            </p:cNvPr>
            <p:cNvSpPr/>
            <p:nvPr/>
          </p:nvSpPr>
          <p:spPr>
            <a:xfrm>
              <a:off x="6158307" y="415183"/>
              <a:ext cx="5975997" cy="5511812"/>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正方形/長方形 8">
              <a:extLst>
                <a:ext uri="{FF2B5EF4-FFF2-40B4-BE49-F238E27FC236}">
                  <a16:creationId xmlns:a16="http://schemas.microsoft.com/office/drawing/2014/main" id="{CCBBFA39-E1F9-41D4-B63C-55AD278ED18C}"/>
                </a:ext>
              </a:extLst>
            </p:cNvPr>
            <p:cNvSpPr/>
            <p:nvPr/>
          </p:nvSpPr>
          <p:spPr>
            <a:xfrm>
              <a:off x="6224510" y="873885"/>
              <a:ext cx="2688734" cy="43267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tx1"/>
                  </a:solidFill>
                  <a:latin typeface="Meiryo UI" panose="020B0604030504040204" pitchFamily="50" charset="-128"/>
                  <a:ea typeface="Meiryo UI" panose="020B0604030504040204" pitchFamily="50" charset="-128"/>
                </a:rPr>
                <a:t>Ⅰ</a:t>
              </a:r>
              <a:r>
                <a:rPr lang="ja-JP" altLang="en-US" sz="1050" b="1" dirty="0">
                  <a:solidFill>
                    <a:schemeClr val="tx1"/>
                  </a:solidFill>
                  <a:latin typeface="Meiryo UI" panose="020B0604030504040204" pitchFamily="50" charset="-128"/>
                  <a:ea typeface="Meiryo UI" panose="020B0604030504040204" pitchFamily="50" charset="-128"/>
                </a:rPr>
                <a:t>効率的・効果的な維持管理の推進</a:t>
              </a:r>
            </a:p>
          </p:txBody>
        </p:sp>
        <p:sp>
          <p:nvSpPr>
            <p:cNvPr id="10" name="テキスト ボックス 9">
              <a:extLst>
                <a:ext uri="{FF2B5EF4-FFF2-40B4-BE49-F238E27FC236}">
                  <a16:creationId xmlns:a16="http://schemas.microsoft.com/office/drawing/2014/main" id="{FC1F319F-AFE8-4931-8484-2BAA42DAEECB}"/>
                </a:ext>
              </a:extLst>
            </p:cNvPr>
            <p:cNvSpPr txBox="1"/>
            <p:nvPr/>
          </p:nvSpPr>
          <p:spPr>
            <a:xfrm>
              <a:off x="6091557" y="1306556"/>
              <a:ext cx="4140415" cy="4519631"/>
            </a:xfrm>
            <a:prstGeom prst="rect">
              <a:avLst/>
            </a:prstGeom>
            <a:noFill/>
          </p:spPr>
          <p:txBody>
            <a:bodyPr wrap="square" rtlCol="0">
              <a:spAutoFit/>
            </a:bodyPr>
            <a:lstStyle/>
            <a:p>
              <a:pPr marL="134541" indent="-134541"/>
              <a:r>
                <a:rPr lang="ja-JP" altLang="en-US" sz="1350" b="1" dirty="0">
                  <a:latin typeface="Meiryo UI" panose="020B0604030504040204" pitchFamily="50" charset="-128"/>
                  <a:ea typeface="Meiryo UI" panose="020B0604030504040204" pitchFamily="50" charset="-128"/>
                </a:rPr>
                <a:t>　</a:t>
              </a:r>
              <a:r>
                <a:rPr lang="ja-JP" altLang="en-US" sz="1050" b="1" u="sng" dirty="0">
                  <a:latin typeface="Meiryo UI" panose="020B0604030504040204" pitchFamily="50" charset="-128"/>
                  <a:ea typeface="Meiryo UI" panose="020B0604030504040204" pitchFamily="50" charset="-128"/>
                </a:rPr>
                <a:t>計画的維持管理　</a:t>
              </a:r>
              <a:endParaRPr lang="en-US" altLang="ja-JP" sz="1050" b="1" u="sng"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→点検手法の検証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・点検頻度、新技術の活用</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→点検データを活用した</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・予防保全の取組状況の確認、検証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・目標管理水準の妥当性の検証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・施設の更新フローの妥当性の検証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b="1" dirty="0">
                  <a:latin typeface="Meiryo UI" panose="020B0604030504040204" pitchFamily="50" charset="-128"/>
                  <a:ea typeface="Meiryo UI" panose="020B0604030504040204" pitchFamily="50" charset="-128"/>
                </a:rPr>
                <a:t>　</a:t>
              </a:r>
              <a:r>
                <a:rPr lang="ja-JP" altLang="en-US" sz="1050" b="1" u="sng" dirty="0">
                  <a:latin typeface="Meiryo UI" panose="020B0604030504040204" pitchFamily="50" charset="-128"/>
                  <a:ea typeface="Meiryo UI" panose="020B0604030504040204" pitchFamily="50" charset="-128"/>
                </a:rPr>
                <a:t>日常的維持管理</a:t>
              </a:r>
              <a:endParaRPr lang="en-US" altLang="ja-JP" sz="1050" b="1" u="sng"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→苦情要望内容の分析とパトロール頻</a:t>
              </a:r>
              <a:endParaRPr lang="en-US" altLang="ja-JP" sz="1050" dirty="0">
                <a:latin typeface="Meiryo UI" panose="020B0604030504040204" pitchFamily="50" charset="-128"/>
                <a:ea typeface="Meiryo UI" panose="020B0604030504040204" pitchFamily="50" charset="-128"/>
              </a:endParaRPr>
            </a:p>
            <a:p>
              <a:pPr marL="134541" indent="-134541"/>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度、パトロール種別の検証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→地域や企業と連携した維持管理</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など</a:t>
              </a:r>
              <a:endParaRPr lang="en-US" altLang="ja-JP" sz="105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B6071AC-B0B7-42D8-94F1-C934CA044695}"/>
                </a:ext>
              </a:extLst>
            </p:cNvPr>
            <p:cNvSpPr/>
            <p:nvPr/>
          </p:nvSpPr>
          <p:spPr>
            <a:xfrm>
              <a:off x="9213055" y="926738"/>
              <a:ext cx="2768563" cy="313857"/>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tx1"/>
                  </a:solidFill>
                  <a:latin typeface="Meiryo UI" panose="020B0604030504040204" pitchFamily="50" charset="-128"/>
                  <a:ea typeface="Meiryo UI" panose="020B0604030504040204" pitchFamily="50" charset="-128"/>
                </a:rPr>
                <a:t>Ⅱ</a:t>
              </a:r>
              <a:r>
                <a:rPr lang="ja-JP" altLang="en-US" sz="1050" b="1" dirty="0">
                  <a:solidFill>
                    <a:schemeClr val="tx1"/>
                  </a:solidFill>
                  <a:latin typeface="Meiryo UI" panose="020B0604030504040204" pitchFamily="50" charset="-128"/>
                  <a:ea typeface="Meiryo UI" panose="020B0604030504040204" pitchFamily="50" charset="-128"/>
                </a:rPr>
                <a:t>持続可能な維持管理の仕組みづくり</a:t>
              </a:r>
            </a:p>
          </p:txBody>
        </p:sp>
        <p:sp>
          <p:nvSpPr>
            <p:cNvPr id="12" name="テキスト ボックス 11">
              <a:extLst>
                <a:ext uri="{FF2B5EF4-FFF2-40B4-BE49-F238E27FC236}">
                  <a16:creationId xmlns:a16="http://schemas.microsoft.com/office/drawing/2014/main" id="{EF5E50E4-AD83-45D3-B9FB-E96F829D722B}"/>
                </a:ext>
              </a:extLst>
            </p:cNvPr>
            <p:cNvSpPr txBox="1"/>
            <p:nvPr/>
          </p:nvSpPr>
          <p:spPr>
            <a:xfrm>
              <a:off x="8983621" y="1697781"/>
              <a:ext cx="2951278" cy="4925609"/>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→人材育成プランの実施状況と検証</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→マイスター制度の検証</a:t>
              </a:r>
            </a:p>
            <a:p>
              <a:r>
                <a:rPr lang="ja-JP" altLang="en-US" sz="1050" dirty="0">
                  <a:latin typeface="Meiryo UI" panose="020B0604030504040204" pitchFamily="50" charset="-128"/>
                  <a:ea typeface="Meiryo UI" panose="020B0604030504040204" pitchFamily="50" charset="-128"/>
                </a:rPr>
                <a:t>     →地域における維持管理連携の実施</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状況と検証</a:t>
              </a:r>
            </a:p>
            <a:p>
              <a:r>
                <a:rPr lang="ja-JP" altLang="en-US" sz="1050" dirty="0">
                  <a:latin typeface="Meiryo UI" panose="020B0604030504040204" pitchFamily="50" charset="-128"/>
                  <a:ea typeface="Meiryo UI" panose="020B0604030504040204" pitchFamily="50" charset="-128"/>
                </a:rPr>
                <a:t>     →新技術の導入フローの検証</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→維持管理業務の発注方法の検証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など</a:t>
              </a:r>
              <a:endParaRPr lang="en-US" altLang="ja-JP" sz="1050" dirty="0">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8EACC9B7-E222-42D6-8D52-BF1E503F10D7}"/>
                </a:ext>
              </a:extLst>
            </p:cNvPr>
            <p:cNvCxnSpPr>
              <a:cxnSpLocks/>
              <a:endCxn id="8" idx="2"/>
            </p:cNvCxnSpPr>
            <p:nvPr/>
          </p:nvCxnSpPr>
          <p:spPr>
            <a:xfrm>
              <a:off x="9135976" y="443377"/>
              <a:ext cx="10329" cy="5483617"/>
            </a:xfrm>
            <a:prstGeom prst="line">
              <a:avLst/>
            </a:prstGeom>
            <a:grpFill/>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Oval 14">
              <a:extLst>
                <a:ext uri="{FF2B5EF4-FFF2-40B4-BE49-F238E27FC236}">
                  <a16:creationId xmlns:a16="http://schemas.microsoft.com/office/drawing/2014/main" id="{965B0ABE-23F6-451E-8584-EFB7F99E0F0A}"/>
                </a:ext>
              </a:extLst>
            </p:cNvPr>
            <p:cNvSpPr>
              <a:spLocks noChangeArrowheads="1"/>
            </p:cNvSpPr>
            <p:nvPr/>
          </p:nvSpPr>
          <p:spPr bwMode="auto">
            <a:xfrm>
              <a:off x="7948029" y="91197"/>
              <a:ext cx="2396552" cy="649491"/>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eaLnBrk="0" fontAlgn="base" hangingPunct="0">
                <a:spcBef>
                  <a:spcPct val="0"/>
                </a:spcBef>
                <a:spcAft>
                  <a:spcPct val="0"/>
                </a:spcAft>
              </a:pPr>
              <a:r>
                <a:rPr lang="ja-JP" altLang="en-US" sz="1200" b="1" dirty="0">
                  <a:latin typeface="Meiryo UI" panose="020B0604030504040204" pitchFamily="50" charset="-128"/>
                  <a:ea typeface="Meiryo UI" panose="020B0604030504040204" pitchFamily="50" charset="-128"/>
                </a:rPr>
                <a:t>現計画の主な検証項目</a:t>
              </a:r>
              <a:endParaRPr kumimoji="0" lang="ja-JP" altLang="ja-JP" sz="1050" dirty="0">
                <a:latin typeface="ＭＳ ゴシック" panose="020B0609070205080204" pitchFamily="49" charset="-128"/>
                <a:ea typeface="ＭＳ ゴシック" panose="020B0609070205080204" pitchFamily="49" charset="-128"/>
              </a:endParaRPr>
            </a:p>
          </p:txBody>
        </p:sp>
      </p:grpSp>
      <p:grpSp>
        <p:nvGrpSpPr>
          <p:cNvPr id="50" name="グループ化 49">
            <a:extLst>
              <a:ext uri="{FF2B5EF4-FFF2-40B4-BE49-F238E27FC236}">
                <a16:creationId xmlns:a16="http://schemas.microsoft.com/office/drawing/2014/main" id="{7A011857-7E1F-40C7-8782-F0CBD15BB753}"/>
              </a:ext>
            </a:extLst>
          </p:cNvPr>
          <p:cNvGrpSpPr/>
          <p:nvPr/>
        </p:nvGrpSpPr>
        <p:grpSpPr>
          <a:xfrm>
            <a:off x="89472" y="599133"/>
            <a:ext cx="3944878" cy="2956084"/>
            <a:chOff x="114531" y="240465"/>
            <a:chExt cx="5917036" cy="3188534"/>
          </a:xfrm>
        </p:grpSpPr>
        <p:sp>
          <p:nvSpPr>
            <p:cNvPr id="25" name="四角形: 角を丸くする 24">
              <a:extLst>
                <a:ext uri="{FF2B5EF4-FFF2-40B4-BE49-F238E27FC236}">
                  <a16:creationId xmlns:a16="http://schemas.microsoft.com/office/drawing/2014/main" id="{3159ED11-8C68-407B-A8E0-727BC4956BC1}"/>
                </a:ext>
              </a:extLst>
            </p:cNvPr>
            <p:cNvSpPr/>
            <p:nvPr/>
          </p:nvSpPr>
          <p:spPr>
            <a:xfrm>
              <a:off x="114531" y="415508"/>
              <a:ext cx="5917036" cy="3013491"/>
            </a:xfrm>
            <a:prstGeom prst="roundRect">
              <a:avLst>
                <a:gd name="adj" fmla="val 1459"/>
              </a:avLst>
            </a:prstGeom>
            <a:solidFill>
              <a:schemeClr val="bg1"/>
            </a:solid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8B10CD87-1497-4045-8357-FCE4D8C18818}"/>
                </a:ext>
              </a:extLst>
            </p:cNvPr>
            <p:cNvSpPr/>
            <p:nvPr/>
          </p:nvSpPr>
          <p:spPr>
            <a:xfrm>
              <a:off x="223607" y="685711"/>
              <a:ext cx="4621548" cy="2604631"/>
            </a:xfrm>
            <a:prstGeom prst="roundRect">
              <a:avLst>
                <a:gd name="adj" fmla="val 6901"/>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latin typeface="Meiryo UI" panose="020B0604030504040204" pitchFamily="50" charset="-128"/>
                <a:ea typeface="Meiryo UI" panose="020B0604030504040204" pitchFamily="50" charset="-128"/>
              </a:endParaRPr>
            </a:p>
          </p:txBody>
        </p:sp>
        <p:sp>
          <p:nvSpPr>
            <p:cNvPr id="27" name="Oval 14">
              <a:extLst>
                <a:ext uri="{FF2B5EF4-FFF2-40B4-BE49-F238E27FC236}">
                  <a16:creationId xmlns:a16="http://schemas.microsoft.com/office/drawing/2014/main" id="{AE4B43C3-D357-47AF-A0AE-E3B106BB981A}"/>
                </a:ext>
              </a:extLst>
            </p:cNvPr>
            <p:cNvSpPr>
              <a:spLocks noChangeArrowheads="1"/>
            </p:cNvSpPr>
            <p:nvPr/>
          </p:nvSpPr>
          <p:spPr bwMode="auto">
            <a:xfrm>
              <a:off x="1783881" y="240465"/>
              <a:ext cx="2233140" cy="345268"/>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kumimoji="0" lang="ja-JP" altLang="en-US" sz="1200" b="1" dirty="0">
                  <a:latin typeface="Meiryo UI" panose="020B0604030504040204" pitchFamily="50" charset="-128"/>
                  <a:ea typeface="Meiryo UI" panose="020B0604030504040204" pitchFamily="50" charset="-128"/>
                </a:rPr>
                <a:t>計画見直しの進め方</a:t>
              </a:r>
              <a:endParaRPr kumimoji="0" lang="en-US" altLang="ja-JP" sz="1200" b="1" dirty="0">
                <a:latin typeface="Meiryo UI" panose="020B0604030504040204" pitchFamily="50" charset="-128"/>
                <a:ea typeface="Meiryo UI" panose="020B0604030504040204" pitchFamily="50" charset="-128"/>
              </a:endParaRPr>
            </a:p>
          </p:txBody>
        </p:sp>
        <p:sp>
          <p:nvSpPr>
            <p:cNvPr id="28" name="四角形: 角を丸くする 27">
              <a:extLst>
                <a:ext uri="{FF2B5EF4-FFF2-40B4-BE49-F238E27FC236}">
                  <a16:creationId xmlns:a16="http://schemas.microsoft.com/office/drawing/2014/main" id="{1BED0ACA-36CF-4838-823A-374BC1197A59}"/>
                </a:ext>
              </a:extLst>
            </p:cNvPr>
            <p:cNvSpPr/>
            <p:nvPr/>
          </p:nvSpPr>
          <p:spPr>
            <a:xfrm>
              <a:off x="5427636" y="661017"/>
              <a:ext cx="482392" cy="2563098"/>
            </a:xfrm>
            <a:prstGeom prst="roundRect">
              <a:avLst>
                <a:gd name="adj" fmla="val 25884"/>
              </a:avLst>
            </a:prstGeom>
            <a:ln w="38100" cmpd="thickThi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dirty="0">
                  <a:latin typeface="Meiryo UI" panose="020B0604030504040204" pitchFamily="50" charset="-128"/>
                  <a:ea typeface="Meiryo UI" panose="020B0604030504040204" pitchFamily="50" charset="-128"/>
                </a:rPr>
                <a:t>次期長寿命化計画</a:t>
              </a:r>
            </a:p>
          </p:txBody>
        </p:sp>
        <p:sp>
          <p:nvSpPr>
            <p:cNvPr id="29" name="矢印: ストライプ 28">
              <a:extLst>
                <a:ext uri="{FF2B5EF4-FFF2-40B4-BE49-F238E27FC236}">
                  <a16:creationId xmlns:a16="http://schemas.microsoft.com/office/drawing/2014/main" id="{6041A47E-B0B4-469A-B0CD-FB25DC47021B}"/>
                </a:ext>
              </a:extLst>
            </p:cNvPr>
            <p:cNvSpPr/>
            <p:nvPr/>
          </p:nvSpPr>
          <p:spPr>
            <a:xfrm>
              <a:off x="4901938" y="1075320"/>
              <a:ext cx="433896" cy="1719386"/>
            </a:xfrm>
            <a:prstGeom prst="striped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grpSp>
          <p:nvGrpSpPr>
            <p:cNvPr id="30" name="グループ化 29">
              <a:extLst>
                <a:ext uri="{FF2B5EF4-FFF2-40B4-BE49-F238E27FC236}">
                  <a16:creationId xmlns:a16="http://schemas.microsoft.com/office/drawing/2014/main" id="{EC74C90B-1FDA-4D76-B6FC-9775B9A710E2}"/>
                </a:ext>
              </a:extLst>
            </p:cNvPr>
            <p:cNvGrpSpPr/>
            <p:nvPr/>
          </p:nvGrpSpPr>
          <p:grpSpPr>
            <a:xfrm>
              <a:off x="295356" y="728537"/>
              <a:ext cx="4451422" cy="2518977"/>
              <a:chOff x="785628" y="4595697"/>
              <a:chExt cx="8166452" cy="1936397"/>
            </a:xfrm>
          </p:grpSpPr>
          <p:sp>
            <p:nvSpPr>
              <p:cNvPr id="31" name="四角形: 角を丸くする 30">
                <a:extLst>
                  <a:ext uri="{FF2B5EF4-FFF2-40B4-BE49-F238E27FC236}">
                    <a16:creationId xmlns:a16="http://schemas.microsoft.com/office/drawing/2014/main" id="{BAC4BFCB-D47B-40E5-BEF1-FF609EC5BAF2}"/>
                  </a:ext>
                </a:extLst>
              </p:cNvPr>
              <p:cNvSpPr/>
              <p:nvPr/>
            </p:nvSpPr>
            <p:spPr>
              <a:xfrm>
                <a:off x="785628"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現計画の振り返り（検証）</a:t>
                </a:r>
              </a:p>
            </p:txBody>
          </p:sp>
          <p:sp>
            <p:nvSpPr>
              <p:cNvPr id="32" name="四角形: 角を丸くする 31">
                <a:extLst>
                  <a:ext uri="{FF2B5EF4-FFF2-40B4-BE49-F238E27FC236}">
                    <a16:creationId xmlns:a16="http://schemas.microsoft.com/office/drawing/2014/main" id="{49471B26-60A5-4F75-9494-F23EC75831FC}"/>
                  </a:ext>
                </a:extLst>
              </p:cNvPr>
              <p:cNvSpPr/>
              <p:nvPr/>
            </p:nvSpPr>
            <p:spPr>
              <a:xfrm>
                <a:off x="2212044"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社会情勢の変化を</a:t>
                </a:r>
                <a:endParaRPr lang="en-US" altLang="ja-JP" sz="825" b="1" dirty="0">
                  <a:solidFill>
                    <a:schemeClr val="bg1"/>
                  </a:solidFill>
                  <a:latin typeface="Meiryo UI" panose="020B0604030504040204" pitchFamily="50" charset="-128"/>
                  <a:ea typeface="Meiryo UI" panose="020B0604030504040204" pitchFamily="50" charset="-128"/>
                </a:endParaRPr>
              </a:p>
              <a:p>
                <a:pPr algn="ctr"/>
                <a:r>
                  <a:rPr lang="ja-JP" altLang="en-US" sz="825" b="1" dirty="0">
                    <a:solidFill>
                      <a:schemeClr val="bg1"/>
                    </a:solidFill>
                    <a:latin typeface="Meiryo UI" panose="020B0604030504040204" pitchFamily="50" charset="-128"/>
                    <a:ea typeface="Meiryo UI" panose="020B0604030504040204" pitchFamily="50" charset="-128"/>
                  </a:rPr>
                  <a:t>踏まえた課題整理</a:t>
                </a:r>
              </a:p>
            </p:txBody>
          </p:sp>
          <p:sp>
            <p:nvSpPr>
              <p:cNvPr id="33" name="四角形: 角を丸くする 32">
                <a:extLst>
                  <a:ext uri="{FF2B5EF4-FFF2-40B4-BE49-F238E27FC236}">
                    <a16:creationId xmlns:a16="http://schemas.microsoft.com/office/drawing/2014/main" id="{27F5BF43-83C7-4C06-B05C-88BF1A1BB82E}"/>
                  </a:ext>
                </a:extLst>
              </p:cNvPr>
              <p:cNvSpPr/>
              <p:nvPr/>
            </p:nvSpPr>
            <p:spPr>
              <a:xfrm>
                <a:off x="6558751"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効率的・効果的な</a:t>
                </a:r>
                <a:endParaRPr lang="en-US" altLang="ja-JP" sz="825" b="1" dirty="0">
                  <a:solidFill>
                    <a:schemeClr val="bg1"/>
                  </a:solidFill>
                  <a:latin typeface="Meiryo UI" panose="020B0604030504040204" pitchFamily="50" charset="-128"/>
                  <a:ea typeface="Meiryo UI" panose="020B0604030504040204" pitchFamily="50" charset="-128"/>
                </a:endParaRPr>
              </a:p>
              <a:p>
                <a:pPr algn="ctr"/>
                <a:r>
                  <a:rPr lang="ja-JP" altLang="en-US" sz="825" b="1" dirty="0">
                    <a:solidFill>
                      <a:schemeClr val="bg1"/>
                    </a:solidFill>
                    <a:latin typeface="Meiryo UI" panose="020B0604030504040204" pitchFamily="50" charset="-128"/>
                    <a:ea typeface="Meiryo UI" panose="020B0604030504040204" pitchFamily="50" charset="-128"/>
                  </a:rPr>
                  <a:t>維持管理の推進方法</a:t>
                </a:r>
              </a:p>
            </p:txBody>
          </p:sp>
          <p:sp>
            <p:nvSpPr>
              <p:cNvPr id="34" name="四角形: 角を丸くする 33">
                <a:extLst>
                  <a:ext uri="{FF2B5EF4-FFF2-40B4-BE49-F238E27FC236}">
                    <a16:creationId xmlns:a16="http://schemas.microsoft.com/office/drawing/2014/main" id="{4DCCED33-B1A8-47E8-AED6-8F44D50D6033}"/>
                  </a:ext>
                </a:extLst>
              </p:cNvPr>
              <p:cNvSpPr/>
              <p:nvPr/>
            </p:nvSpPr>
            <p:spPr>
              <a:xfrm>
                <a:off x="5132335"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持続可能な維持管理の仕組</a:t>
                </a:r>
              </a:p>
            </p:txBody>
          </p:sp>
          <p:sp>
            <p:nvSpPr>
              <p:cNvPr id="35" name="四角形: 角を丸くする 34">
                <a:extLst>
                  <a:ext uri="{FF2B5EF4-FFF2-40B4-BE49-F238E27FC236}">
                    <a16:creationId xmlns:a16="http://schemas.microsoft.com/office/drawing/2014/main" id="{0922ECB1-C62A-4C14-BC93-176A2E650620}"/>
                  </a:ext>
                </a:extLst>
              </p:cNvPr>
              <p:cNvSpPr/>
              <p:nvPr/>
            </p:nvSpPr>
            <p:spPr>
              <a:xfrm>
                <a:off x="3638460"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今後の取組の方向性</a:t>
                </a:r>
              </a:p>
            </p:txBody>
          </p:sp>
          <p:sp>
            <p:nvSpPr>
              <p:cNvPr id="36" name="四角形: 角を丸くする 35">
                <a:extLst>
                  <a:ext uri="{FF2B5EF4-FFF2-40B4-BE49-F238E27FC236}">
                    <a16:creationId xmlns:a16="http://schemas.microsoft.com/office/drawing/2014/main" id="{C563FE66-1287-4264-86CA-09E004A01B34}"/>
                  </a:ext>
                </a:extLst>
              </p:cNvPr>
              <p:cNvSpPr/>
              <p:nvPr/>
            </p:nvSpPr>
            <p:spPr>
              <a:xfrm>
                <a:off x="8052624" y="4595697"/>
                <a:ext cx="899456" cy="1936397"/>
              </a:xfrm>
              <a:prstGeom prst="roundRect">
                <a:avLst>
                  <a:gd name="adj" fmla="val 50000"/>
                </a:avLst>
              </a:prstGeom>
              <a:solidFill>
                <a:schemeClr val="accent1">
                  <a:lumMod val="60000"/>
                  <a:lumOff val="40000"/>
                </a:schemeClr>
              </a:solidFill>
              <a:ln w="12700" cmpd="thickThi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次期長寿命化計画（案）</a:t>
                </a:r>
              </a:p>
            </p:txBody>
          </p:sp>
          <p:sp>
            <p:nvSpPr>
              <p:cNvPr id="37" name="二等辺三角形 36">
                <a:extLst>
                  <a:ext uri="{FF2B5EF4-FFF2-40B4-BE49-F238E27FC236}">
                    <a16:creationId xmlns:a16="http://schemas.microsoft.com/office/drawing/2014/main" id="{F243941D-A1FA-44C4-953C-644035375037}"/>
                  </a:ext>
                </a:extLst>
              </p:cNvPr>
              <p:cNvSpPr/>
              <p:nvPr/>
            </p:nvSpPr>
            <p:spPr>
              <a:xfrm rot="5400000">
                <a:off x="4618364" y="5376508"/>
                <a:ext cx="433522" cy="374773"/>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38" name="楕円 37">
                <a:extLst>
                  <a:ext uri="{FF2B5EF4-FFF2-40B4-BE49-F238E27FC236}">
                    <a16:creationId xmlns:a16="http://schemas.microsoft.com/office/drawing/2014/main" id="{93A7CF9B-C79D-4B61-BE15-38FF9C47A517}"/>
                  </a:ext>
                </a:extLst>
              </p:cNvPr>
              <p:cNvSpPr/>
              <p:nvPr/>
            </p:nvSpPr>
            <p:spPr>
              <a:xfrm>
                <a:off x="3221323" y="5504065"/>
                <a:ext cx="307314" cy="11966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39" name="楕円 38">
                <a:extLst>
                  <a:ext uri="{FF2B5EF4-FFF2-40B4-BE49-F238E27FC236}">
                    <a16:creationId xmlns:a16="http://schemas.microsoft.com/office/drawing/2014/main" id="{0C3B9086-749D-4C2A-9D09-31A62FDF91E1}"/>
                  </a:ext>
                </a:extLst>
              </p:cNvPr>
              <p:cNvSpPr/>
              <p:nvPr/>
            </p:nvSpPr>
            <p:spPr>
              <a:xfrm>
                <a:off x="1794907" y="5504065"/>
                <a:ext cx="307314" cy="11966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40" name="二等辺三角形 39">
                <a:extLst>
                  <a:ext uri="{FF2B5EF4-FFF2-40B4-BE49-F238E27FC236}">
                    <a16:creationId xmlns:a16="http://schemas.microsoft.com/office/drawing/2014/main" id="{F5831CAA-E36D-46E7-98D3-3122F1E34907}"/>
                  </a:ext>
                </a:extLst>
              </p:cNvPr>
              <p:cNvSpPr/>
              <p:nvPr/>
            </p:nvSpPr>
            <p:spPr>
              <a:xfrm rot="5400000">
                <a:off x="7538655" y="5376508"/>
                <a:ext cx="433522" cy="374773"/>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41" name="楕円 40">
                <a:extLst>
                  <a:ext uri="{FF2B5EF4-FFF2-40B4-BE49-F238E27FC236}">
                    <a16:creationId xmlns:a16="http://schemas.microsoft.com/office/drawing/2014/main" id="{78FDA946-6035-4274-B3B5-C07D26DC7C4C}"/>
                  </a:ext>
                </a:extLst>
              </p:cNvPr>
              <p:cNvSpPr/>
              <p:nvPr/>
            </p:nvSpPr>
            <p:spPr>
              <a:xfrm>
                <a:off x="6141614" y="5504065"/>
                <a:ext cx="307314" cy="11966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grpSp>
      </p:grpSp>
      <p:sp>
        <p:nvSpPr>
          <p:cNvPr id="49" name="Rectangle 2">
            <a:extLst>
              <a:ext uri="{FF2B5EF4-FFF2-40B4-BE49-F238E27FC236}">
                <a16:creationId xmlns:a16="http://schemas.microsoft.com/office/drawing/2014/main" id="{EC17F3E7-185F-4897-A927-49AF064A7C13}"/>
              </a:ext>
            </a:extLst>
          </p:cNvPr>
          <p:cNvSpPr>
            <a:spLocks noChangeArrowheads="1"/>
          </p:cNvSpPr>
          <p:nvPr/>
        </p:nvSpPr>
        <p:spPr bwMode="auto">
          <a:xfrm>
            <a:off x="1570" y="-22585"/>
            <a:ext cx="9142430" cy="581773"/>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800" b="1" dirty="0">
                <a:solidFill>
                  <a:schemeClr val="bg1"/>
                </a:solidFill>
                <a:latin typeface="Meiryo UI" pitchFamily="50" charset="-128"/>
                <a:ea typeface="Meiryo UI" pitchFamily="50" charset="-128"/>
                <a:cs typeface="Meiryo UI" pitchFamily="50" charset="-128"/>
              </a:rPr>
              <a:t>長寿命化計画の見直しの進め方　　　　　　　　　　　　　　　　　</a:t>
            </a:r>
            <a:endParaRPr lang="en-US" altLang="zh-TW" sz="2800" b="1" dirty="0">
              <a:solidFill>
                <a:schemeClr val="bg1"/>
              </a:solidFill>
              <a:latin typeface="Meiryo UI" pitchFamily="50" charset="-128"/>
              <a:ea typeface="Meiryo UI" pitchFamily="50" charset="-128"/>
              <a:cs typeface="Meiryo UI" pitchFamily="50" charset="-128"/>
            </a:endParaRPr>
          </a:p>
        </p:txBody>
      </p:sp>
      <p:grpSp>
        <p:nvGrpSpPr>
          <p:cNvPr id="56" name="グループ化 55">
            <a:extLst>
              <a:ext uri="{FF2B5EF4-FFF2-40B4-BE49-F238E27FC236}">
                <a16:creationId xmlns:a16="http://schemas.microsoft.com/office/drawing/2014/main" id="{AC7F0806-E881-456F-9513-DBB96F7F34A6}"/>
              </a:ext>
            </a:extLst>
          </p:cNvPr>
          <p:cNvGrpSpPr/>
          <p:nvPr/>
        </p:nvGrpSpPr>
        <p:grpSpPr>
          <a:xfrm>
            <a:off x="4083341" y="3662832"/>
            <a:ext cx="5022559" cy="2828831"/>
            <a:chOff x="6680982" y="1117934"/>
            <a:chExt cx="3078517" cy="7179821"/>
          </a:xfrm>
          <a:solidFill>
            <a:schemeClr val="bg1"/>
          </a:solidFill>
        </p:grpSpPr>
        <p:sp>
          <p:nvSpPr>
            <p:cNvPr id="57" name="四角形: 角を丸くする 56">
              <a:extLst>
                <a:ext uri="{FF2B5EF4-FFF2-40B4-BE49-F238E27FC236}">
                  <a16:creationId xmlns:a16="http://schemas.microsoft.com/office/drawing/2014/main" id="{939A14A6-E44C-41C9-ADE8-FA82DBF68FED}"/>
                </a:ext>
              </a:extLst>
            </p:cNvPr>
            <p:cNvSpPr/>
            <p:nvPr/>
          </p:nvSpPr>
          <p:spPr>
            <a:xfrm>
              <a:off x="6725674" y="1436325"/>
              <a:ext cx="3033825" cy="6861430"/>
            </a:xfrm>
            <a:prstGeom prst="roundRect">
              <a:avLst>
                <a:gd name="adj" fmla="val 1459"/>
              </a:avLst>
            </a:prstGeom>
            <a:grp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8" name="Oval 14">
              <a:extLst>
                <a:ext uri="{FF2B5EF4-FFF2-40B4-BE49-F238E27FC236}">
                  <a16:creationId xmlns:a16="http://schemas.microsoft.com/office/drawing/2014/main" id="{530971ED-6F13-4CCA-91BE-521E715AE633}"/>
                </a:ext>
              </a:extLst>
            </p:cNvPr>
            <p:cNvSpPr>
              <a:spLocks noChangeArrowheads="1"/>
            </p:cNvSpPr>
            <p:nvPr/>
          </p:nvSpPr>
          <p:spPr bwMode="auto">
            <a:xfrm>
              <a:off x="7404695" y="1117934"/>
              <a:ext cx="1675783" cy="793805"/>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kumimoji="0" lang="ja-JP" altLang="en-US" sz="1200" b="1" dirty="0">
                  <a:latin typeface="Meiryo UI" panose="020B0604030504040204" pitchFamily="50" charset="-128"/>
                  <a:ea typeface="Meiryo UI" panose="020B0604030504040204" pitchFamily="50" charset="-128"/>
                </a:rPr>
                <a:t>課題認識・論点</a:t>
              </a:r>
              <a:endParaRPr kumimoji="0" lang="ja-JP" altLang="ja-JP" sz="1200" b="1"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6F9402C5-B79C-4C8B-BFF9-CCE40D48C008}"/>
                </a:ext>
              </a:extLst>
            </p:cNvPr>
            <p:cNvSpPr txBox="1"/>
            <p:nvPr/>
          </p:nvSpPr>
          <p:spPr>
            <a:xfrm>
              <a:off x="6680982" y="1911741"/>
              <a:ext cx="3059630" cy="6386014"/>
            </a:xfrm>
            <a:prstGeom prst="rect">
              <a:avLst/>
            </a:prstGeom>
            <a:noFill/>
          </p:spPr>
          <p:txBody>
            <a:bodyPr wrap="square" rtlCol="0">
              <a:spAutoFit/>
            </a:bodyPr>
            <a:lstStyle/>
            <a:p>
              <a:pPr marL="133350" indent="-133350">
                <a:tabLst>
                  <a:tab pos="470297" algn="l"/>
                </a:tabLst>
              </a:pPr>
              <a:r>
                <a:rPr lang="ja-JP" altLang="en-US" sz="825" b="1" dirty="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〇目標維持管理水準の最適化</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b="1" dirty="0">
                  <a:latin typeface="Meiryo UI" panose="020B0604030504040204" pitchFamily="50" charset="-128"/>
                  <a:ea typeface="Meiryo UI" panose="020B0604030504040204" pitchFamily="50" charset="-128"/>
                </a:rPr>
                <a:t> 〇点検データのさらなる活用</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b="1" dirty="0">
                  <a:latin typeface="Meiryo UI" panose="020B0604030504040204" pitchFamily="50" charset="-128"/>
                  <a:ea typeface="Meiryo UI" panose="020B0604030504040204" pitchFamily="50" charset="-128"/>
                </a:rPr>
                <a:t> 〇更新の考え方・更新フローの充実</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例）全橋梁の目標管理水準</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健全度</a:t>
              </a:r>
              <a:r>
                <a:rPr lang="en-US" altLang="ja-JP" sz="1050" dirty="0">
                  <a:latin typeface="Meiryo UI" panose="020B0604030504040204" pitchFamily="50" charset="-128"/>
                  <a:ea typeface="Meiryo UI" panose="020B0604030504040204" pitchFamily="50" charset="-128"/>
                </a:rPr>
                <a:t>Ⅰ)</a:t>
              </a:r>
              <a:r>
                <a:rPr lang="ja-JP" altLang="en-US" sz="1050" dirty="0">
                  <a:latin typeface="Meiryo UI" panose="020B0604030504040204" pitchFamily="50" charset="-128"/>
                  <a:ea typeface="Meiryo UI" panose="020B0604030504040204" pitchFamily="50" charset="-128"/>
                </a:rPr>
                <a:t>の妥当性</a:t>
              </a:r>
              <a:endParaRPr lang="en-US" altLang="ja-JP" sz="1050"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例）２巡目の法定点検結果による劣化曲線の精緻化と</a:t>
              </a:r>
              <a:r>
                <a:rPr lang="en-US" altLang="ja-JP" sz="1050" dirty="0">
                  <a:latin typeface="Meiryo UI" panose="020B0604030504040204" pitchFamily="50" charset="-128"/>
                  <a:ea typeface="Meiryo UI" panose="020B0604030504040204" pitchFamily="50" charset="-128"/>
                </a:rPr>
                <a:t>LCC</a:t>
              </a:r>
              <a:r>
                <a:rPr lang="ja-JP" altLang="en-US" sz="1050" dirty="0">
                  <a:latin typeface="Meiryo UI" panose="020B0604030504040204" pitchFamily="50" charset="-128"/>
                  <a:ea typeface="Meiryo UI" panose="020B0604030504040204" pitchFamily="50" charset="-128"/>
                </a:rPr>
                <a:t>の最小化と更新の総合</a:t>
              </a:r>
              <a:endParaRPr lang="en-US" altLang="ja-JP" sz="1050"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的な判定手法</a:t>
              </a:r>
            </a:p>
            <a:p>
              <a:pPr marL="133350" indent="-133350">
                <a:tabLst>
                  <a:tab pos="470297" algn="l"/>
                </a:tabLst>
              </a:pPr>
              <a:r>
                <a:rPr lang="ja-JP" altLang="en-US" sz="1050" b="1" dirty="0">
                  <a:latin typeface="Meiryo UI" panose="020B0604030504040204" pitchFamily="50" charset="-128"/>
                  <a:ea typeface="Meiryo UI" panose="020B0604030504040204" pitchFamily="50" charset="-128"/>
                </a:rPr>
                <a:t> 〇インフラＤＸの推進、新技術の実装</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例）道路台帳の３次元データ化、新技術の標準化に向けた取組</a:t>
              </a:r>
              <a:endParaRPr lang="en-US" altLang="ja-JP" sz="1050"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b="1" dirty="0">
                  <a:latin typeface="Meiryo UI" panose="020B0604030504040204" pitchFamily="50" charset="-128"/>
                  <a:ea typeface="Meiryo UI" panose="020B0604030504040204" pitchFamily="50" charset="-128"/>
                </a:rPr>
                <a:t> 〇社会情勢の変化（災害の頻発）に伴う新たな維持需要の増加</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例）河川維持管理における「点」から上下流も見た「面」の考え方の導入</a:t>
              </a:r>
              <a:endParaRPr lang="en-US" altLang="ja-JP" sz="1050"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〇人材育成・技術の継承の推進</a:t>
              </a:r>
              <a:endParaRPr lang="en-US" altLang="ja-JP" sz="105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例）人材育成プラン、マイスター制度</a:t>
              </a:r>
              <a:endParaRPr lang="en-US" altLang="ja-JP" sz="1050"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〇市町村を含めた土木事務所単位での維持管理の充実</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〇官民連携の推進</a:t>
              </a:r>
              <a:endParaRPr lang="en-US" altLang="ja-JP" sz="105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例）群マネ、包括管理委託の取組</a:t>
              </a:r>
              <a:endParaRPr lang="en-US" altLang="ja-JP" sz="1050" dirty="0">
                <a:latin typeface="Meiryo UI" panose="020B0604030504040204" pitchFamily="50" charset="-128"/>
                <a:ea typeface="Meiryo UI" panose="020B0604030504040204" pitchFamily="50" charset="-128"/>
              </a:endParaRPr>
            </a:p>
          </p:txBody>
        </p:sp>
      </p:grpSp>
      <p:sp>
        <p:nvSpPr>
          <p:cNvPr id="4" name="スライド番号プレースホルダー 3">
            <a:extLst>
              <a:ext uri="{FF2B5EF4-FFF2-40B4-BE49-F238E27FC236}">
                <a16:creationId xmlns:a16="http://schemas.microsoft.com/office/drawing/2014/main" id="{16C6BE42-39EA-2EEF-5407-A4CA85D3F5A6}"/>
              </a:ext>
            </a:extLst>
          </p:cNvPr>
          <p:cNvSpPr txBox="1">
            <a:spLocks/>
          </p:cNvSpPr>
          <p:nvPr/>
        </p:nvSpPr>
        <p:spPr>
          <a:xfrm>
            <a:off x="8483600" y="64928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6</a:t>
            </a:r>
            <a:endParaRPr lang="ja-JP" altLang="en-US" dirty="0"/>
          </a:p>
        </p:txBody>
      </p:sp>
    </p:spTree>
    <p:extLst>
      <p:ext uri="{BB962C8B-B14F-4D97-AF65-F5344CB8AC3E}">
        <p14:creationId xmlns:p14="http://schemas.microsoft.com/office/powerpoint/2010/main" val="248124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C705ACD-6786-4528-8D8C-A73EA9B50EE0}"/>
              </a:ext>
            </a:extLst>
          </p:cNvPr>
          <p:cNvSpPr>
            <a:spLocks noChangeArrowheads="1"/>
          </p:cNvSpPr>
          <p:nvPr/>
        </p:nvSpPr>
        <p:spPr bwMode="auto">
          <a:xfrm>
            <a:off x="1570" y="-3023"/>
            <a:ext cx="9142430" cy="607645"/>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800" b="1" dirty="0">
                <a:solidFill>
                  <a:schemeClr val="bg1"/>
                </a:solidFill>
                <a:latin typeface="Meiryo UI" pitchFamily="50" charset="-128"/>
                <a:ea typeface="Meiryo UI" pitchFamily="50" charset="-128"/>
                <a:cs typeface="Meiryo UI" pitchFamily="50" charset="-128"/>
              </a:rPr>
              <a:t>第１回審議会　委員からの意見　　　</a:t>
            </a:r>
            <a:r>
              <a:rPr lang="ja-JP" altLang="en-US" sz="2100" b="1" dirty="0">
                <a:solidFill>
                  <a:schemeClr val="bg1"/>
                </a:solidFill>
                <a:latin typeface="Meiryo UI" pitchFamily="50" charset="-128"/>
                <a:ea typeface="Meiryo UI" pitchFamily="50" charset="-128"/>
                <a:cs typeface="Meiryo UI" pitchFamily="50" charset="-128"/>
              </a:rPr>
              <a:t>　　　　　　　　　　　　　</a:t>
            </a:r>
            <a:endParaRPr lang="en-US" altLang="zh-TW" sz="2100" b="1" dirty="0">
              <a:solidFill>
                <a:schemeClr val="bg1"/>
              </a:solidFill>
              <a:latin typeface="Meiryo UI" pitchFamily="50" charset="-128"/>
              <a:ea typeface="Meiryo UI" pitchFamily="50" charset="-128"/>
              <a:cs typeface="Meiryo UI" pitchFamily="50" charset="-128"/>
            </a:endParaRPr>
          </a:p>
        </p:txBody>
      </p:sp>
      <p:sp>
        <p:nvSpPr>
          <p:cNvPr id="10" name="スライド番号プレースホルダー 3">
            <a:extLst>
              <a:ext uri="{FF2B5EF4-FFF2-40B4-BE49-F238E27FC236}">
                <a16:creationId xmlns:a16="http://schemas.microsoft.com/office/drawing/2014/main" id="{8ADA7269-CB5F-164B-0646-F7762EDC21FA}"/>
              </a:ext>
            </a:extLst>
          </p:cNvPr>
          <p:cNvSpPr txBox="1">
            <a:spLocks/>
          </p:cNvSpPr>
          <p:nvPr/>
        </p:nvSpPr>
        <p:spPr>
          <a:xfrm>
            <a:off x="8483600" y="64928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7</a:t>
            </a:r>
            <a:endParaRPr lang="ja-JP" altLang="en-US" dirty="0"/>
          </a:p>
        </p:txBody>
      </p:sp>
      <p:sp>
        <p:nvSpPr>
          <p:cNvPr id="16" name="四角形: 角を丸くする 15">
            <a:extLst>
              <a:ext uri="{FF2B5EF4-FFF2-40B4-BE49-F238E27FC236}">
                <a16:creationId xmlns:a16="http://schemas.microsoft.com/office/drawing/2014/main" id="{9CE49BAB-388C-41D3-A906-65577B8C8EB6}"/>
              </a:ext>
            </a:extLst>
          </p:cNvPr>
          <p:cNvSpPr/>
          <p:nvPr/>
        </p:nvSpPr>
        <p:spPr>
          <a:xfrm>
            <a:off x="905672" y="1390305"/>
            <a:ext cx="7334856" cy="4077387"/>
          </a:xfrm>
          <a:prstGeom prst="roundRect">
            <a:avLst>
              <a:gd name="adj" fmla="val 1459"/>
            </a:avLst>
          </a:prstGeom>
          <a:solidFill>
            <a:schemeClr val="bg1"/>
          </a:solid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テキスト ボックス 16">
            <a:extLst>
              <a:ext uri="{FF2B5EF4-FFF2-40B4-BE49-F238E27FC236}">
                <a16:creationId xmlns:a16="http://schemas.microsoft.com/office/drawing/2014/main" id="{3C65A5A9-F2D3-4DC6-AEC1-A964508E5750}"/>
              </a:ext>
            </a:extLst>
          </p:cNvPr>
          <p:cNvSpPr txBox="1"/>
          <p:nvPr/>
        </p:nvSpPr>
        <p:spPr>
          <a:xfrm>
            <a:off x="903473" y="1390307"/>
            <a:ext cx="7337054" cy="4077386"/>
          </a:xfrm>
          <a:prstGeom prst="rect">
            <a:avLst/>
          </a:prstGeom>
          <a:noFill/>
        </p:spPr>
        <p:txBody>
          <a:bodyPr wrap="square" rtlCol="0">
            <a:noAutofit/>
          </a:bodyPr>
          <a:lstStyle/>
          <a:p>
            <a:pPr marL="133350" indent="-133350">
              <a:spcAft>
                <a:spcPts val="375"/>
              </a:spcAft>
              <a:tabLst>
                <a:tab pos="470297" algn="l"/>
              </a:tabLst>
            </a:pPr>
            <a:endParaRPr lang="en-US" altLang="ja-JP" sz="1125"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endParaRPr lang="en-US" altLang="ja-JP" sz="105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rPr>
              <a:t>○適正な管理水準が審議会のテーマとなると考えている。</a:t>
            </a:r>
            <a:endParaRPr lang="en-US" altLang="ja-JP" sz="120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・全ての施設を健全性</a:t>
            </a:r>
            <a:r>
              <a:rPr lang="en-US" altLang="ja-JP" sz="1100" dirty="0">
                <a:latin typeface="Meiryo UI" panose="020B0604030504040204" pitchFamily="50" charset="-128"/>
                <a:ea typeface="Meiryo UI" panose="020B0604030504040204" pitchFamily="50" charset="-128"/>
              </a:rPr>
              <a:t>Ⅰ</a:t>
            </a:r>
            <a:r>
              <a:rPr lang="ja-JP" altLang="en-US" sz="1100" dirty="0">
                <a:latin typeface="Meiryo UI" panose="020B0604030504040204" pitchFamily="50" charset="-128"/>
                <a:ea typeface="Meiryo UI" panose="020B0604030504040204" pitchFamily="50" charset="-128"/>
              </a:rPr>
              <a:t>にすることを目指すこと自体はよいが、他に注力すべきことも多くあるため、そちらに回すことも必要。</a:t>
            </a:r>
            <a:endParaRPr lang="en-US" altLang="ja-JP" sz="110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endParaRPr lang="en-US" altLang="ja-JP" sz="120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○施設の状態を単純に点数で評価するのではなく、性能が維持されているかを議論する必要がある。</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デジタル技術の活用等により、</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施設を</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定量的に評価できれば効果的に強靭化を図ることができる</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endParaRPr lang="en-US" altLang="ja-JP" sz="120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rPr>
              <a:t>○点検に新技術を取り入れた場合に、これまでの点検方法、評価とのデータの整合性、継承性に留意する必要がある。</a:t>
            </a:r>
            <a:endParaRPr lang="en-US" altLang="ja-JP" sz="120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・新たなデータを取り入れた結果、評価が合わなくなってしまってはいけない。</a:t>
            </a:r>
            <a:endParaRPr lang="en-US" altLang="ja-JP" sz="140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○近年の気候変動により外力が増大していることから、維持するだけでなく、強化しなければならない箇所も出てくる。</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○日常的な安全に加えて、防災・減災の観点が必要</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endParaRPr lang="en-US" altLang="ja-JP" sz="1200" dirty="0">
              <a:latin typeface="Meiryo UI" panose="020B0604030504040204" pitchFamily="50" charset="-128"/>
              <a:ea typeface="Meiryo UI" panose="020B0604030504040204" pitchFamily="50" charset="-128"/>
            </a:endParaRPr>
          </a:p>
        </p:txBody>
      </p:sp>
      <p:sp>
        <p:nvSpPr>
          <p:cNvPr id="18" name="Oval 14">
            <a:extLst>
              <a:ext uri="{FF2B5EF4-FFF2-40B4-BE49-F238E27FC236}">
                <a16:creationId xmlns:a16="http://schemas.microsoft.com/office/drawing/2014/main" id="{BD6512B0-3968-4C2F-848E-63D3CDE17EC8}"/>
              </a:ext>
            </a:extLst>
          </p:cNvPr>
          <p:cNvSpPr>
            <a:spLocks noChangeArrowheads="1"/>
          </p:cNvSpPr>
          <p:nvPr/>
        </p:nvSpPr>
        <p:spPr bwMode="auto">
          <a:xfrm>
            <a:off x="1201785" y="1171763"/>
            <a:ext cx="3064619" cy="439802"/>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kumimoji="0" lang="ja-JP" altLang="en-US" sz="1400" b="1" dirty="0">
                <a:latin typeface="Meiryo UI" panose="020B0604030504040204" pitchFamily="50" charset="-128"/>
                <a:ea typeface="Meiryo UI" panose="020B0604030504040204" pitchFamily="50" charset="-128"/>
              </a:rPr>
              <a:t>審議会委員からの意見</a:t>
            </a:r>
            <a:endParaRPr kumimoji="0" lang="ja-JP"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3389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山形 24">
            <a:extLst>
              <a:ext uri="{FF2B5EF4-FFF2-40B4-BE49-F238E27FC236}">
                <a16:creationId xmlns:a16="http://schemas.microsoft.com/office/drawing/2014/main" id="{2B01F302-DC0C-4706-926D-84BA4D124C3E}"/>
              </a:ext>
            </a:extLst>
          </p:cNvPr>
          <p:cNvSpPr/>
          <p:nvPr/>
        </p:nvSpPr>
        <p:spPr bwMode="auto">
          <a:xfrm rot="5400000">
            <a:off x="-193990" y="1258483"/>
            <a:ext cx="1531972" cy="934550"/>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山形 4">
            <a:extLst>
              <a:ext uri="{FF2B5EF4-FFF2-40B4-BE49-F238E27FC236}">
                <a16:creationId xmlns:a16="http://schemas.microsoft.com/office/drawing/2014/main" id="{B3F866BF-C0D2-45DC-8144-9C8827D85946}"/>
              </a:ext>
            </a:extLst>
          </p:cNvPr>
          <p:cNvSpPr/>
          <p:nvPr/>
        </p:nvSpPr>
        <p:spPr bwMode="auto">
          <a:xfrm>
            <a:off x="112582" y="1642598"/>
            <a:ext cx="936137" cy="599667"/>
          </a:xfrm>
          <a:prstGeom prst="rect">
            <a:avLst/>
          </a:prstGeom>
        </p:spPr>
        <p:style>
          <a:lnRef idx="0">
            <a:scrgbClr r="0" g="0" b="0"/>
          </a:lnRef>
          <a:fillRef idx="0">
            <a:scrgbClr r="0" g="0" b="0"/>
          </a:fillRef>
          <a:effectRef idx="0">
            <a:scrgbClr r="0" g="0" b="0"/>
          </a:effectRef>
          <a:fontRef idx="minor">
            <a:schemeClr val="lt1"/>
          </a:fontRef>
        </p:style>
        <p:txBody>
          <a:bodyPr lIns="10478" tIns="10478" rIns="10478" bIns="10478" spcCol="1270" anchor="ctr"/>
          <a:lstStyle/>
          <a:p>
            <a:pPr algn="ctr" defTabSz="733407">
              <a:lnSpc>
                <a:spcPct val="90000"/>
              </a:lnSpc>
              <a:spcAft>
                <a:spcPct val="35000"/>
              </a:spcAft>
              <a:defRPr/>
            </a:pPr>
            <a:r>
              <a:rPr lang="en-US" altLang="ja-JP" sz="1650" dirty="0"/>
              <a:t>R6</a:t>
            </a:r>
          </a:p>
          <a:p>
            <a:pPr algn="ctr" defTabSz="733407">
              <a:lnSpc>
                <a:spcPct val="90000"/>
              </a:lnSpc>
              <a:spcAft>
                <a:spcPct val="35000"/>
              </a:spcAft>
              <a:defRPr/>
            </a:pPr>
            <a:r>
              <a:rPr lang="en-US" altLang="ja-JP" sz="1650" dirty="0"/>
              <a:t>1</a:t>
            </a:r>
            <a:r>
              <a:rPr lang="ja-JP" altLang="en-US" sz="1650" dirty="0"/>
              <a:t>月</a:t>
            </a:r>
          </a:p>
        </p:txBody>
      </p:sp>
      <p:sp>
        <p:nvSpPr>
          <p:cNvPr id="23" name="片側の 2 つの角を丸めた四角形 22">
            <a:extLst>
              <a:ext uri="{FF2B5EF4-FFF2-40B4-BE49-F238E27FC236}">
                <a16:creationId xmlns:a16="http://schemas.microsoft.com/office/drawing/2014/main" id="{BA9911A3-0ADB-4228-8C85-CD2C582530DD}"/>
              </a:ext>
            </a:extLst>
          </p:cNvPr>
          <p:cNvSpPr/>
          <p:nvPr/>
        </p:nvSpPr>
        <p:spPr bwMode="auto">
          <a:xfrm rot="5400000">
            <a:off x="2896083" y="-825701"/>
            <a:ext cx="1174919" cy="4748915"/>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sz="1350" dirty="0"/>
          </a:p>
        </p:txBody>
      </p:sp>
      <p:sp>
        <p:nvSpPr>
          <p:cNvPr id="21" name="山形 20">
            <a:extLst>
              <a:ext uri="{FF2B5EF4-FFF2-40B4-BE49-F238E27FC236}">
                <a16:creationId xmlns:a16="http://schemas.microsoft.com/office/drawing/2014/main" id="{0B5B6A50-6A51-4CB3-BD7B-DE189B411935}"/>
              </a:ext>
            </a:extLst>
          </p:cNvPr>
          <p:cNvSpPr/>
          <p:nvPr/>
        </p:nvSpPr>
        <p:spPr bwMode="auto">
          <a:xfrm rot="5400000">
            <a:off x="107370" y="2162560"/>
            <a:ext cx="929253" cy="934550"/>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山形 8">
            <a:extLst>
              <a:ext uri="{FF2B5EF4-FFF2-40B4-BE49-F238E27FC236}">
                <a16:creationId xmlns:a16="http://schemas.microsoft.com/office/drawing/2014/main" id="{EA737017-AF58-4644-9C1E-A6BF3864BD23}"/>
              </a:ext>
            </a:extLst>
          </p:cNvPr>
          <p:cNvSpPr/>
          <p:nvPr/>
        </p:nvSpPr>
        <p:spPr bwMode="auto">
          <a:xfrm>
            <a:off x="122174" y="2545149"/>
            <a:ext cx="936137" cy="492856"/>
          </a:xfrm>
          <a:prstGeom prst="rect">
            <a:avLst/>
          </a:prstGeom>
        </p:spPr>
        <p:style>
          <a:lnRef idx="0">
            <a:scrgbClr r="0" g="0" b="0"/>
          </a:lnRef>
          <a:fillRef idx="0">
            <a:scrgbClr r="0" g="0" b="0"/>
          </a:fillRef>
          <a:effectRef idx="0">
            <a:scrgbClr r="0" g="0" b="0"/>
          </a:effectRef>
          <a:fontRef idx="minor">
            <a:schemeClr val="lt1"/>
          </a:fontRef>
        </p:style>
        <p:txBody>
          <a:bodyPr lIns="10478" tIns="10478" rIns="10478" bIns="10478" spcCol="1270" anchor="ctr"/>
          <a:lstStyle/>
          <a:p>
            <a:pPr algn="ctr" defTabSz="733407">
              <a:lnSpc>
                <a:spcPct val="90000"/>
              </a:lnSpc>
              <a:spcAft>
                <a:spcPct val="35000"/>
              </a:spcAft>
              <a:defRPr/>
            </a:pPr>
            <a:r>
              <a:rPr lang="en-US" altLang="ja-JP" sz="1650" dirty="0"/>
              <a:t>3</a:t>
            </a:r>
            <a:r>
              <a:rPr lang="ja-JP" altLang="en-US" sz="1650" dirty="0"/>
              <a:t>月</a:t>
            </a:r>
          </a:p>
        </p:txBody>
      </p:sp>
      <p:sp>
        <p:nvSpPr>
          <p:cNvPr id="19" name="片側の 2 つの角を丸めた四角形 18">
            <a:extLst>
              <a:ext uri="{FF2B5EF4-FFF2-40B4-BE49-F238E27FC236}">
                <a16:creationId xmlns:a16="http://schemas.microsoft.com/office/drawing/2014/main" id="{BC44FADE-A92B-48E2-84D3-9A5733E8996D}"/>
              </a:ext>
            </a:extLst>
          </p:cNvPr>
          <p:cNvSpPr/>
          <p:nvPr/>
        </p:nvSpPr>
        <p:spPr bwMode="auto">
          <a:xfrm rot="5400000">
            <a:off x="3207360" y="66933"/>
            <a:ext cx="552364" cy="4748915"/>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sz="1350" dirty="0"/>
          </a:p>
        </p:txBody>
      </p:sp>
      <p:sp>
        <p:nvSpPr>
          <p:cNvPr id="17" name="山形 16">
            <a:extLst>
              <a:ext uri="{FF2B5EF4-FFF2-40B4-BE49-F238E27FC236}">
                <a16:creationId xmlns:a16="http://schemas.microsoft.com/office/drawing/2014/main" id="{858CC713-CBEE-42DD-80DD-625D6CD60EF9}"/>
              </a:ext>
            </a:extLst>
          </p:cNvPr>
          <p:cNvSpPr/>
          <p:nvPr/>
        </p:nvSpPr>
        <p:spPr bwMode="auto">
          <a:xfrm rot="5400000">
            <a:off x="-215352" y="3890605"/>
            <a:ext cx="1574696" cy="934550"/>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山形 12">
            <a:extLst>
              <a:ext uri="{FF2B5EF4-FFF2-40B4-BE49-F238E27FC236}">
                <a16:creationId xmlns:a16="http://schemas.microsoft.com/office/drawing/2014/main" id="{E6ABEEC9-9E9C-4761-A450-FD426811D6F7}"/>
              </a:ext>
            </a:extLst>
          </p:cNvPr>
          <p:cNvSpPr/>
          <p:nvPr/>
        </p:nvSpPr>
        <p:spPr bwMode="auto">
          <a:xfrm>
            <a:off x="122174" y="3918430"/>
            <a:ext cx="936137" cy="923151"/>
          </a:xfrm>
          <a:prstGeom prst="rect">
            <a:avLst/>
          </a:prstGeom>
        </p:spPr>
        <p:style>
          <a:lnRef idx="0">
            <a:scrgbClr r="0" g="0" b="0"/>
          </a:lnRef>
          <a:fillRef idx="0">
            <a:scrgbClr r="0" g="0" b="0"/>
          </a:fillRef>
          <a:effectRef idx="0">
            <a:scrgbClr r="0" g="0" b="0"/>
          </a:effectRef>
          <a:fontRef idx="minor">
            <a:schemeClr val="lt1"/>
          </a:fontRef>
        </p:style>
        <p:txBody>
          <a:bodyPr lIns="10478" tIns="10478" rIns="10478" bIns="10478" spcCol="1270" anchor="ctr"/>
          <a:lstStyle/>
          <a:p>
            <a:pPr algn="ctr" defTabSz="733407">
              <a:lnSpc>
                <a:spcPct val="90000"/>
              </a:lnSpc>
              <a:spcAft>
                <a:spcPct val="35000"/>
              </a:spcAft>
              <a:defRPr/>
            </a:pPr>
            <a:r>
              <a:rPr lang="en-US" altLang="ja-JP" sz="1650" dirty="0"/>
              <a:t>6</a:t>
            </a:r>
            <a:r>
              <a:rPr lang="ja-JP" altLang="en-US" sz="1650" dirty="0"/>
              <a:t>月</a:t>
            </a:r>
          </a:p>
        </p:txBody>
      </p:sp>
      <p:sp>
        <p:nvSpPr>
          <p:cNvPr id="15" name="片側の 2 つの角を丸めた四角形 14">
            <a:extLst>
              <a:ext uri="{FF2B5EF4-FFF2-40B4-BE49-F238E27FC236}">
                <a16:creationId xmlns:a16="http://schemas.microsoft.com/office/drawing/2014/main" id="{4AA0F956-E434-4C54-8633-E0BF99EFD85C}"/>
              </a:ext>
            </a:extLst>
          </p:cNvPr>
          <p:cNvSpPr/>
          <p:nvPr/>
        </p:nvSpPr>
        <p:spPr bwMode="auto">
          <a:xfrm rot="5400000">
            <a:off x="2901685" y="1840754"/>
            <a:ext cx="1133720" cy="4748915"/>
          </a:xfrm>
          <a:prstGeom prst="round2SameRect">
            <a:avLst>
              <a:gd name="adj1" fmla="val 10347"/>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山形 16">
            <a:extLst>
              <a:ext uri="{FF2B5EF4-FFF2-40B4-BE49-F238E27FC236}">
                <a16:creationId xmlns:a16="http://schemas.microsoft.com/office/drawing/2014/main" id="{E9564A3A-EC44-4262-BB22-784EA4E1CED5}"/>
              </a:ext>
            </a:extLst>
          </p:cNvPr>
          <p:cNvSpPr/>
          <p:nvPr/>
        </p:nvSpPr>
        <p:spPr bwMode="auto">
          <a:xfrm rot="5400000">
            <a:off x="-77261" y="4996097"/>
            <a:ext cx="1298514" cy="934550"/>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山形 12">
            <a:extLst>
              <a:ext uri="{FF2B5EF4-FFF2-40B4-BE49-F238E27FC236}">
                <a16:creationId xmlns:a16="http://schemas.microsoft.com/office/drawing/2014/main" id="{64C4A353-F893-4C81-942D-FB79E78BE9A3}"/>
              </a:ext>
            </a:extLst>
          </p:cNvPr>
          <p:cNvSpPr/>
          <p:nvPr/>
        </p:nvSpPr>
        <p:spPr bwMode="auto">
          <a:xfrm>
            <a:off x="122174" y="5085720"/>
            <a:ext cx="936137" cy="724787"/>
          </a:xfrm>
          <a:prstGeom prst="rect">
            <a:avLst/>
          </a:prstGeom>
        </p:spPr>
        <p:style>
          <a:lnRef idx="0">
            <a:scrgbClr r="0" g="0" b="0"/>
          </a:lnRef>
          <a:fillRef idx="0">
            <a:scrgbClr r="0" g="0" b="0"/>
          </a:fillRef>
          <a:effectRef idx="0">
            <a:scrgbClr r="0" g="0" b="0"/>
          </a:effectRef>
          <a:fontRef idx="minor">
            <a:schemeClr val="lt1"/>
          </a:fontRef>
        </p:style>
        <p:txBody>
          <a:bodyPr lIns="10478" tIns="10478" rIns="10478" bIns="10478" spcCol="1270" anchor="ctr"/>
          <a:lstStyle/>
          <a:p>
            <a:pPr algn="ctr" defTabSz="733407">
              <a:lnSpc>
                <a:spcPct val="90000"/>
              </a:lnSpc>
              <a:spcAft>
                <a:spcPct val="35000"/>
              </a:spcAft>
              <a:defRPr/>
            </a:pPr>
            <a:r>
              <a:rPr lang="en-US" altLang="ja-JP" sz="1650" dirty="0"/>
              <a:t>7</a:t>
            </a:r>
            <a:r>
              <a:rPr lang="ja-JP" altLang="en-US" sz="1650" dirty="0"/>
              <a:t>月</a:t>
            </a:r>
          </a:p>
        </p:txBody>
      </p:sp>
      <p:sp>
        <p:nvSpPr>
          <p:cNvPr id="3" name="片側の 2 つの角を丸めた四角形 14">
            <a:extLst>
              <a:ext uri="{FF2B5EF4-FFF2-40B4-BE49-F238E27FC236}">
                <a16:creationId xmlns:a16="http://schemas.microsoft.com/office/drawing/2014/main" id="{96055263-FB8B-46D6-8469-3E12D5DFC836}"/>
              </a:ext>
            </a:extLst>
          </p:cNvPr>
          <p:cNvSpPr/>
          <p:nvPr/>
        </p:nvSpPr>
        <p:spPr bwMode="auto">
          <a:xfrm rot="5400000">
            <a:off x="2966610" y="2943957"/>
            <a:ext cx="1011649" cy="4748915"/>
          </a:xfrm>
          <a:prstGeom prst="round2SameRect">
            <a:avLst>
              <a:gd name="adj1" fmla="val 10347"/>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山形 16">
            <a:extLst>
              <a:ext uri="{FF2B5EF4-FFF2-40B4-BE49-F238E27FC236}">
                <a16:creationId xmlns:a16="http://schemas.microsoft.com/office/drawing/2014/main" id="{B86C1DE1-7B6B-4231-9839-6CEBB48491C7}"/>
              </a:ext>
            </a:extLst>
          </p:cNvPr>
          <p:cNvSpPr/>
          <p:nvPr/>
        </p:nvSpPr>
        <p:spPr bwMode="auto">
          <a:xfrm rot="5400000">
            <a:off x="71511" y="5807096"/>
            <a:ext cx="1000970" cy="934550"/>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山形 12">
            <a:extLst>
              <a:ext uri="{FF2B5EF4-FFF2-40B4-BE49-F238E27FC236}">
                <a16:creationId xmlns:a16="http://schemas.microsoft.com/office/drawing/2014/main" id="{691A286A-EC80-4990-885E-CC871C582A74}"/>
              </a:ext>
            </a:extLst>
          </p:cNvPr>
          <p:cNvSpPr/>
          <p:nvPr/>
        </p:nvSpPr>
        <p:spPr bwMode="auto">
          <a:xfrm>
            <a:off x="157080" y="6156880"/>
            <a:ext cx="901231" cy="387571"/>
          </a:xfrm>
          <a:prstGeom prst="rect">
            <a:avLst/>
          </a:prstGeom>
        </p:spPr>
        <p:style>
          <a:lnRef idx="0">
            <a:scrgbClr r="0" g="0" b="0"/>
          </a:lnRef>
          <a:fillRef idx="0">
            <a:scrgbClr r="0" g="0" b="0"/>
          </a:fillRef>
          <a:effectRef idx="0">
            <a:scrgbClr r="0" g="0" b="0"/>
          </a:effectRef>
          <a:fontRef idx="minor">
            <a:schemeClr val="lt1"/>
          </a:fontRef>
        </p:style>
        <p:txBody>
          <a:bodyPr lIns="10478" tIns="10478" rIns="10478" bIns="10478" spcCol="1270" anchor="ctr"/>
          <a:lstStyle/>
          <a:p>
            <a:pPr algn="ctr" defTabSz="733407">
              <a:lnSpc>
                <a:spcPct val="90000"/>
              </a:lnSpc>
              <a:spcAft>
                <a:spcPct val="35000"/>
              </a:spcAft>
              <a:defRPr/>
            </a:pPr>
            <a:r>
              <a:rPr lang="en-US" altLang="ja-JP" sz="1650" dirty="0"/>
              <a:t>10</a:t>
            </a:r>
            <a:r>
              <a:rPr lang="ja-JP" altLang="en-US" sz="1650" dirty="0"/>
              <a:t>月～</a:t>
            </a:r>
          </a:p>
        </p:txBody>
      </p:sp>
      <p:sp>
        <p:nvSpPr>
          <p:cNvPr id="29" name="片側の 2 つの角を丸めた四角形 18">
            <a:extLst>
              <a:ext uri="{FF2B5EF4-FFF2-40B4-BE49-F238E27FC236}">
                <a16:creationId xmlns:a16="http://schemas.microsoft.com/office/drawing/2014/main" id="{F1CFEFC7-66FB-4C43-B5E2-CC5DAFA02A2A}"/>
              </a:ext>
            </a:extLst>
          </p:cNvPr>
          <p:cNvSpPr/>
          <p:nvPr/>
        </p:nvSpPr>
        <p:spPr bwMode="auto">
          <a:xfrm rot="5400000">
            <a:off x="3054318" y="3898391"/>
            <a:ext cx="794978" cy="4748915"/>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 name="Rectangle 2">
            <a:extLst>
              <a:ext uri="{FF2B5EF4-FFF2-40B4-BE49-F238E27FC236}">
                <a16:creationId xmlns:a16="http://schemas.microsoft.com/office/drawing/2014/main" id="{44B323C8-D7E8-4EFC-BA10-F17F51A00130}"/>
              </a:ext>
            </a:extLst>
          </p:cNvPr>
          <p:cNvSpPr>
            <a:spLocks noChangeArrowheads="1"/>
          </p:cNvSpPr>
          <p:nvPr/>
        </p:nvSpPr>
        <p:spPr bwMode="auto">
          <a:xfrm>
            <a:off x="0" y="-79686"/>
            <a:ext cx="9139240" cy="521597"/>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endParaRPr lang="en-US" altLang="zh-TW" sz="2100" b="1" dirty="0">
              <a:solidFill>
                <a:schemeClr val="bg1"/>
              </a:solidFill>
              <a:latin typeface="Meiryo UI" pitchFamily="50" charset="-128"/>
              <a:ea typeface="Meiryo UI" pitchFamily="50" charset="-128"/>
              <a:cs typeface="Meiryo UI" pitchFamily="50" charset="-128"/>
            </a:endParaRPr>
          </a:p>
        </p:txBody>
      </p:sp>
      <p:sp>
        <p:nvSpPr>
          <p:cNvPr id="3090" name="正方形/長方形 4">
            <a:extLst>
              <a:ext uri="{FF2B5EF4-FFF2-40B4-BE49-F238E27FC236}">
                <a16:creationId xmlns:a16="http://schemas.microsoft.com/office/drawing/2014/main" id="{C87F0419-957C-4808-AA64-4CFB02816F11}"/>
              </a:ext>
            </a:extLst>
          </p:cNvPr>
          <p:cNvSpPr>
            <a:spLocks noChangeArrowheads="1"/>
          </p:cNvSpPr>
          <p:nvPr/>
        </p:nvSpPr>
        <p:spPr bwMode="auto">
          <a:xfrm>
            <a:off x="104721" y="-34047"/>
            <a:ext cx="852837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600" b="1" dirty="0">
                <a:solidFill>
                  <a:schemeClr val="bg1"/>
                </a:solidFill>
                <a:latin typeface="Meiryo UI" panose="020B0604030504040204" pitchFamily="50" charset="-128"/>
                <a:ea typeface="Meiryo UI" panose="020B0604030504040204" pitchFamily="50" charset="-128"/>
              </a:rPr>
              <a:t>大阪府都市基盤施設維持管理技術審議会スケジュール</a:t>
            </a:r>
            <a:endParaRPr lang="en-US" altLang="zh-TW" sz="2600" b="1" dirty="0">
              <a:solidFill>
                <a:schemeClr val="bg1"/>
              </a:solidFill>
              <a:latin typeface="Meiryo UI" panose="020B0604030504040204" pitchFamily="50" charset="-128"/>
              <a:ea typeface="Meiryo UI" panose="020B0604030504040204" pitchFamily="50" charset="-128"/>
            </a:endParaRPr>
          </a:p>
        </p:txBody>
      </p:sp>
      <p:sp>
        <p:nvSpPr>
          <p:cNvPr id="9" name="片側の 2 つの角を丸めた四角形 22">
            <a:extLst>
              <a:ext uri="{FF2B5EF4-FFF2-40B4-BE49-F238E27FC236}">
                <a16:creationId xmlns:a16="http://schemas.microsoft.com/office/drawing/2014/main" id="{95C9837C-1616-42C9-9458-EC61A9D7E126}"/>
              </a:ext>
            </a:extLst>
          </p:cNvPr>
          <p:cNvSpPr/>
          <p:nvPr/>
        </p:nvSpPr>
        <p:spPr bwMode="auto">
          <a:xfrm rot="5400000">
            <a:off x="6900055" y="-52197"/>
            <a:ext cx="1174919" cy="3201908"/>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 name="片側の 2 つの角を丸めた四角形 22">
            <a:extLst>
              <a:ext uri="{FF2B5EF4-FFF2-40B4-BE49-F238E27FC236}">
                <a16:creationId xmlns:a16="http://schemas.microsoft.com/office/drawing/2014/main" id="{22F17C3F-15BB-4007-830C-E4E321FA41F9}"/>
              </a:ext>
            </a:extLst>
          </p:cNvPr>
          <p:cNvSpPr/>
          <p:nvPr/>
        </p:nvSpPr>
        <p:spPr bwMode="auto">
          <a:xfrm rot="5400000">
            <a:off x="7211332" y="840437"/>
            <a:ext cx="552364" cy="3201908"/>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9" name="テキスト ボックス 3">
            <a:extLst>
              <a:ext uri="{FF2B5EF4-FFF2-40B4-BE49-F238E27FC236}">
                <a16:creationId xmlns:a16="http://schemas.microsoft.com/office/drawing/2014/main" id="{C3E80C6B-EF4A-498B-9DC0-6C414B721A52}"/>
              </a:ext>
            </a:extLst>
          </p:cNvPr>
          <p:cNvSpPr txBox="1">
            <a:spLocks noChangeArrowheads="1"/>
          </p:cNvSpPr>
          <p:nvPr/>
        </p:nvSpPr>
        <p:spPr bwMode="auto">
          <a:xfrm>
            <a:off x="104721" y="587208"/>
            <a:ext cx="5781839" cy="324451"/>
          </a:xfrm>
          <a:prstGeom prst="rect">
            <a:avLst/>
          </a:prstGeom>
          <a:solidFill>
            <a:schemeClr val="accent1">
              <a:lumMod val="75000"/>
            </a:schemeClr>
          </a:solidFill>
          <a:ln w="12700">
            <a:solidFill>
              <a:srgbClr val="000000"/>
            </a:solidFill>
            <a:miter lim="800000"/>
            <a:headEnd/>
            <a:tailEnd/>
          </a:ln>
        </p:spPr>
        <p:txBody>
          <a:bodyPr lIns="48980" tIns="24490" rIns="48980" bIns="24490" anchor="ctr" anchorCtr="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1400" dirty="0">
                <a:solidFill>
                  <a:schemeClr val="bg1"/>
                </a:solidFill>
                <a:latin typeface="Meiryo UI" panose="020B0604030504040204" pitchFamily="50" charset="-128"/>
                <a:ea typeface="Meiryo UI" panose="020B0604030504040204" pitchFamily="50" charset="-128"/>
              </a:rPr>
              <a:t>審議会・部会のスケジュール</a:t>
            </a:r>
            <a:endParaRPr lang="en-US" altLang="ja-JP" sz="1400" dirty="0">
              <a:solidFill>
                <a:schemeClr val="bg1"/>
              </a:solidFill>
              <a:latin typeface="Meiryo UI" panose="020B0604030504040204" pitchFamily="50" charset="-128"/>
              <a:ea typeface="Meiryo UI" panose="020B0604030504040204" pitchFamily="50" charset="-128"/>
            </a:endParaRPr>
          </a:p>
        </p:txBody>
      </p:sp>
      <p:sp>
        <p:nvSpPr>
          <p:cNvPr id="40" name="テキスト ボックス 3">
            <a:extLst>
              <a:ext uri="{FF2B5EF4-FFF2-40B4-BE49-F238E27FC236}">
                <a16:creationId xmlns:a16="http://schemas.microsoft.com/office/drawing/2014/main" id="{5DF270BE-B9B1-4174-A301-C10E03FB9AA6}"/>
              </a:ext>
            </a:extLst>
          </p:cNvPr>
          <p:cNvSpPr txBox="1">
            <a:spLocks noChangeArrowheads="1"/>
          </p:cNvSpPr>
          <p:nvPr/>
        </p:nvSpPr>
        <p:spPr bwMode="auto">
          <a:xfrm>
            <a:off x="5886560" y="584175"/>
            <a:ext cx="3201909" cy="326790"/>
          </a:xfrm>
          <a:prstGeom prst="rect">
            <a:avLst/>
          </a:prstGeom>
          <a:solidFill>
            <a:schemeClr val="accent1">
              <a:lumMod val="75000"/>
            </a:schemeClr>
          </a:solidFill>
          <a:ln w="12700">
            <a:solidFill>
              <a:srgbClr val="000000"/>
            </a:solidFill>
            <a:miter lim="800000"/>
            <a:headEnd/>
            <a:tailEnd/>
          </a:ln>
        </p:spPr>
        <p:txBody>
          <a:bodyPr lIns="48980" tIns="24490" rIns="48980" bIns="24490" anchor="ctr" anchorCtr="0">
            <a:no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defRPr/>
            </a:pPr>
            <a:r>
              <a:rPr lang="ja-JP" altLang="en-US" sz="1400" dirty="0">
                <a:solidFill>
                  <a:schemeClr val="bg1"/>
                </a:solidFill>
                <a:latin typeface="Meiryo UI" panose="020B0604030504040204" pitchFamily="50" charset="-128"/>
                <a:ea typeface="Meiryo UI" panose="020B0604030504040204" pitchFamily="50" charset="-128"/>
              </a:rPr>
              <a:t>議論の視点</a:t>
            </a:r>
            <a:endParaRPr lang="en-US" altLang="ja-JP" sz="1400" dirty="0">
              <a:solidFill>
                <a:schemeClr val="bg1"/>
              </a:solidFill>
              <a:latin typeface="Meiryo UI" panose="020B0604030504040204" pitchFamily="50" charset="-128"/>
              <a:ea typeface="Meiryo UI" panose="020B0604030504040204" pitchFamily="50" charset="-128"/>
            </a:endParaRPr>
          </a:p>
        </p:txBody>
      </p:sp>
      <p:sp>
        <p:nvSpPr>
          <p:cNvPr id="28" name="片側の 2 つの角を丸めた四角形 22">
            <a:extLst>
              <a:ext uri="{FF2B5EF4-FFF2-40B4-BE49-F238E27FC236}">
                <a16:creationId xmlns:a16="http://schemas.microsoft.com/office/drawing/2014/main" id="{57BEEDBD-B8EA-4D2C-BE97-B548A63FE8CF}"/>
              </a:ext>
            </a:extLst>
          </p:cNvPr>
          <p:cNvSpPr/>
          <p:nvPr/>
        </p:nvSpPr>
        <p:spPr bwMode="auto">
          <a:xfrm rot="5400000">
            <a:off x="6990471" y="3708679"/>
            <a:ext cx="994086" cy="3201908"/>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6" name="片側の 2 つの角を丸めた四角形 22">
            <a:extLst>
              <a:ext uri="{FF2B5EF4-FFF2-40B4-BE49-F238E27FC236}">
                <a16:creationId xmlns:a16="http://schemas.microsoft.com/office/drawing/2014/main" id="{8F629276-D9C9-48D9-8EC0-B2B5BFD9697E}"/>
              </a:ext>
            </a:extLst>
          </p:cNvPr>
          <p:cNvSpPr/>
          <p:nvPr/>
        </p:nvSpPr>
        <p:spPr bwMode="auto">
          <a:xfrm rot="5400000">
            <a:off x="7080224" y="4654752"/>
            <a:ext cx="794978" cy="3201908"/>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4" name="山形 20">
            <a:extLst>
              <a:ext uri="{FF2B5EF4-FFF2-40B4-BE49-F238E27FC236}">
                <a16:creationId xmlns:a16="http://schemas.microsoft.com/office/drawing/2014/main" id="{B2805B57-81C0-4DD2-A3CC-46B99CFF6AC1}"/>
              </a:ext>
            </a:extLst>
          </p:cNvPr>
          <p:cNvSpPr/>
          <p:nvPr/>
        </p:nvSpPr>
        <p:spPr bwMode="auto">
          <a:xfrm rot="5400000">
            <a:off x="-8597" y="2859882"/>
            <a:ext cx="1161186" cy="934550"/>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5" name="山形 8">
            <a:extLst>
              <a:ext uri="{FF2B5EF4-FFF2-40B4-BE49-F238E27FC236}">
                <a16:creationId xmlns:a16="http://schemas.microsoft.com/office/drawing/2014/main" id="{15FFD77B-4CAB-43A7-A83E-D1A12E60C23B}"/>
              </a:ext>
            </a:extLst>
          </p:cNvPr>
          <p:cNvSpPr/>
          <p:nvPr/>
        </p:nvSpPr>
        <p:spPr bwMode="auto">
          <a:xfrm>
            <a:off x="122174" y="3245523"/>
            <a:ext cx="936137" cy="433347"/>
          </a:xfrm>
          <a:prstGeom prst="rect">
            <a:avLst/>
          </a:prstGeom>
        </p:spPr>
        <p:style>
          <a:lnRef idx="0">
            <a:scrgbClr r="0" g="0" b="0"/>
          </a:lnRef>
          <a:fillRef idx="0">
            <a:scrgbClr r="0" g="0" b="0"/>
          </a:fillRef>
          <a:effectRef idx="0">
            <a:scrgbClr r="0" g="0" b="0"/>
          </a:effectRef>
          <a:fontRef idx="minor">
            <a:schemeClr val="lt1"/>
          </a:fontRef>
        </p:style>
        <p:txBody>
          <a:bodyPr lIns="10478" tIns="10478" rIns="10478" bIns="10478" spcCol="1270" anchor="ctr"/>
          <a:lstStyle/>
          <a:p>
            <a:pPr algn="ctr" defTabSz="733407">
              <a:lnSpc>
                <a:spcPct val="90000"/>
              </a:lnSpc>
              <a:spcAft>
                <a:spcPct val="35000"/>
              </a:spcAft>
              <a:defRPr/>
            </a:pPr>
            <a:r>
              <a:rPr lang="en-US" altLang="ja-JP" sz="1650" dirty="0"/>
              <a:t>4</a:t>
            </a:r>
            <a:r>
              <a:rPr lang="ja-JP" altLang="en-US" sz="1650" dirty="0"/>
              <a:t>月</a:t>
            </a:r>
          </a:p>
        </p:txBody>
      </p:sp>
      <p:sp>
        <p:nvSpPr>
          <p:cNvPr id="57" name="片側の 2 つの角を丸めた四角形 18">
            <a:extLst>
              <a:ext uri="{FF2B5EF4-FFF2-40B4-BE49-F238E27FC236}">
                <a16:creationId xmlns:a16="http://schemas.microsoft.com/office/drawing/2014/main" id="{3A869735-5B4F-4FE8-AF36-F32D5788CF23}"/>
              </a:ext>
            </a:extLst>
          </p:cNvPr>
          <p:cNvSpPr/>
          <p:nvPr/>
        </p:nvSpPr>
        <p:spPr bwMode="auto">
          <a:xfrm rot="5400000">
            <a:off x="3091223" y="790194"/>
            <a:ext cx="811760" cy="4748915"/>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a:defRPr/>
            </a:pPr>
            <a:endParaRPr lang="ja-JP" altLang="en-US" sz="1200" dirty="0">
              <a:latin typeface="Meiryo UI" panose="020B0604030504040204" pitchFamily="50" charset="-128"/>
              <a:ea typeface="Meiryo UI" panose="020B0604030504040204" pitchFamily="50" charset="-128"/>
            </a:endParaRPr>
          </a:p>
        </p:txBody>
      </p:sp>
      <p:sp>
        <p:nvSpPr>
          <p:cNvPr id="60" name="片側の 2 つの角を丸めた四角形 22">
            <a:extLst>
              <a:ext uri="{FF2B5EF4-FFF2-40B4-BE49-F238E27FC236}">
                <a16:creationId xmlns:a16="http://schemas.microsoft.com/office/drawing/2014/main" id="{5220B7AB-138B-48D6-8730-FB959A2CA7CE}"/>
              </a:ext>
            </a:extLst>
          </p:cNvPr>
          <p:cNvSpPr/>
          <p:nvPr/>
        </p:nvSpPr>
        <p:spPr bwMode="auto">
          <a:xfrm rot="5400000">
            <a:off x="7076292" y="1558359"/>
            <a:ext cx="822444" cy="3201908"/>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片側の 2 つの角を丸めた四角形 22">
            <a:extLst>
              <a:ext uri="{FF2B5EF4-FFF2-40B4-BE49-F238E27FC236}">
                <a16:creationId xmlns:a16="http://schemas.microsoft.com/office/drawing/2014/main" id="{63C35081-C6A2-4CCE-85D0-B02BC83FEA6B}"/>
              </a:ext>
            </a:extLst>
          </p:cNvPr>
          <p:cNvSpPr/>
          <p:nvPr/>
        </p:nvSpPr>
        <p:spPr bwMode="auto">
          <a:xfrm rot="5400000">
            <a:off x="6920655" y="2614259"/>
            <a:ext cx="1133720" cy="3201908"/>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片側の 2 つの角を丸めた四角形 6">
            <a:extLst>
              <a:ext uri="{FF2B5EF4-FFF2-40B4-BE49-F238E27FC236}">
                <a16:creationId xmlns:a16="http://schemas.microsoft.com/office/drawing/2014/main" id="{474CC3AE-0227-42C5-9504-26BDD6C5711C}"/>
              </a:ext>
            </a:extLst>
          </p:cNvPr>
          <p:cNvSpPr/>
          <p:nvPr/>
        </p:nvSpPr>
        <p:spPr bwMode="auto">
          <a:xfrm>
            <a:off x="1105911" y="970453"/>
            <a:ext cx="4683861" cy="117491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200" b="1" dirty="0">
                <a:solidFill>
                  <a:srgbClr val="558ED5"/>
                </a:solidFill>
                <a:latin typeface="Meiryo UI" panose="020B0604030504040204" pitchFamily="50" charset="-128"/>
                <a:ea typeface="Meiryo UI" panose="020B0604030504040204" pitchFamily="50" charset="-128"/>
              </a:rPr>
              <a:t>◆</a:t>
            </a:r>
            <a:r>
              <a:rPr lang="en-US" altLang="ja-JP" sz="1200" b="1" dirty="0">
                <a:solidFill>
                  <a:srgbClr val="558ED5"/>
                </a:solidFill>
                <a:latin typeface="Meiryo UI" panose="020B0604030504040204" pitchFamily="50" charset="-128"/>
                <a:ea typeface="Meiryo UI" panose="020B0604030504040204" pitchFamily="50" charset="-128"/>
              </a:rPr>
              <a:t>1/17</a:t>
            </a:r>
            <a:r>
              <a:rPr lang="ja-JP" altLang="en-US" sz="1200" b="1" dirty="0">
                <a:solidFill>
                  <a:srgbClr val="558ED5"/>
                </a:solidFill>
                <a:latin typeface="Meiryo UI" panose="020B0604030504040204" pitchFamily="50" charset="-128"/>
                <a:ea typeface="Meiryo UI" panose="020B0604030504040204" pitchFamily="50" charset="-128"/>
              </a:rPr>
              <a:t>　　第</a:t>
            </a:r>
            <a:r>
              <a:rPr lang="en-US" altLang="ja-JP" sz="1200" b="1" dirty="0">
                <a:solidFill>
                  <a:srgbClr val="558ED5"/>
                </a:solidFill>
                <a:latin typeface="Meiryo UI" panose="020B0604030504040204" pitchFamily="50" charset="-128"/>
                <a:ea typeface="Meiryo UI" panose="020B0604030504040204" pitchFamily="50" charset="-128"/>
              </a:rPr>
              <a:t>1</a:t>
            </a:r>
            <a:r>
              <a:rPr lang="ja-JP" altLang="en-US" sz="1200" b="1" dirty="0">
                <a:solidFill>
                  <a:srgbClr val="558ED5"/>
                </a:solidFill>
                <a:latin typeface="Meiryo UI" panose="020B0604030504040204" pitchFamily="50" charset="-128"/>
                <a:ea typeface="Meiryo UI" panose="020B0604030504040204" pitchFamily="50" charset="-128"/>
              </a:rPr>
              <a:t>回審議会：諮問</a:t>
            </a:r>
            <a:r>
              <a:rPr lang="ja-JP" altLang="en-US" sz="1200" dirty="0">
                <a:solidFill>
                  <a:srgbClr val="558ED5"/>
                </a:solidFill>
                <a:latin typeface="Meiryo UI" panose="020B0604030504040204" pitchFamily="50" charset="-128"/>
                <a:ea typeface="Meiryo UI" panose="020B0604030504040204" pitchFamily="50" charset="-128"/>
              </a:rPr>
              <a:t> </a:t>
            </a:r>
            <a:endParaRPr lang="en-US" altLang="ja-JP" sz="1200" dirty="0">
              <a:solidFill>
                <a:srgbClr val="558ED5"/>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Char char="p"/>
              <a:defRPr/>
            </a:pPr>
            <a:r>
              <a:rPr lang="ja-JP" altLang="en-US" sz="1200" dirty="0">
                <a:solidFill>
                  <a:srgbClr val="000000"/>
                </a:solidFill>
                <a:latin typeface="Meiryo UI" panose="020B0604030504040204" pitchFamily="50" charset="-128"/>
                <a:ea typeface="Meiryo UI" panose="020B0604030504040204" pitchFamily="50" charset="-128"/>
              </a:rPr>
              <a:t>長寿命化計画の見直しについて</a:t>
            </a: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dirty="0">
                <a:solidFill>
                  <a:srgbClr val="000000"/>
                </a:solidFill>
                <a:latin typeface="Meiryo UI" panose="020B0604030504040204" pitchFamily="50" charset="-128"/>
                <a:ea typeface="Meiryo UI" panose="020B0604030504040204" pitchFamily="50" charset="-128"/>
              </a:rPr>
              <a:t>　・　現計画の検証</a:t>
            </a: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dirty="0">
                <a:solidFill>
                  <a:srgbClr val="000000"/>
                </a:solidFill>
                <a:latin typeface="Meiryo UI" panose="020B0604030504040204" pitchFamily="50" charset="-128"/>
                <a:ea typeface="Meiryo UI" panose="020B0604030504040204" pitchFamily="50" charset="-128"/>
              </a:rPr>
              <a:t>　・　社会情勢をの変化を踏まえた課題整理</a:t>
            </a: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200" dirty="0">
                <a:solidFill>
                  <a:srgbClr val="000000"/>
                </a:solidFill>
                <a:latin typeface="Meiryo UI" panose="020B0604030504040204" pitchFamily="50" charset="-128"/>
                <a:ea typeface="Meiryo UI" panose="020B0604030504040204" pitchFamily="50" charset="-128"/>
              </a:rPr>
              <a:t>　・　今後の取組の方向性</a:t>
            </a:r>
            <a:endParaRPr lang="en-US" altLang="ja-JP" sz="1200" dirty="0">
              <a:solidFill>
                <a:srgbClr val="000000"/>
              </a:solidFill>
              <a:latin typeface="Meiryo UI" panose="020B0604030504040204" pitchFamily="50" charset="-128"/>
              <a:ea typeface="Meiryo UI" panose="020B0604030504040204" pitchFamily="50" charset="-128"/>
            </a:endParaRPr>
          </a:p>
        </p:txBody>
      </p:sp>
      <p:sp>
        <p:nvSpPr>
          <p:cNvPr id="20" name="片側の 2 つの角を丸めた四角形 10">
            <a:extLst>
              <a:ext uri="{FF2B5EF4-FFF2-40B4-BE49-F238E27FC236}">
                <a16:creationId xmlns:a16="http://schemas.microsoft.com/office/drawing/2014/main" id="{BD410111-A26B-44C2-AB4A-DC66E6827604}"/>
              </a:ext>
            </a:extLst>
          </p:cNvPr>
          <p:cNvSpPr/>
          <p:nvPr/>
        </p:nvSpPr>
        <p:spPr bwMode="auto">
          <a:xfrm>
            <a:off x="1105911" y="2206407"/>
            <a:ext cx="4641021" cy="49743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a:lnSpc>
                <a:spcPct val="90000"/>
              </a:lnSpc>
              <a:spcAft>
                <a:spcPct val="15000"/>
              </a:spcAft>
              <a:defRPr/>
            </a:pPr>
            <a:r>
              <a:rPr lang="ja-JP" altLang="en-US" sz="120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200" b="1" dirty="0">
                <a:solidFill>
                  <a:schemeClr val="accent6">
                    <a:lumMod val="75000"/>
                  </a:schemeClr>
                </a:solidFill>
                <a:latin typeface="Meiryo UI" panose="020B0604030504040204" pitchFamily="50" charset="-128"/>
                <a:ea typeface="Meiryo UI" panose="020B0604030504040204" pitchFamily="50" charset="-128"/>
              </a:rPr>
              <a:t>3/</a:t>
            </a:r>
            <a:r>
              <a:rPr lang="ja-JP" altLang="en-US" sz="1200" b="1" dirty="0">
                <a:solidFill>
                  <a:schemeClr val="accent6">
                    <a:lumMod val="75000"/>
                  </a:schemeClr>
                </a:solidFill>
                <a:latin typeface="Meiryo UI" panose="020B0604030504040204" pitchFamily="50" charset="-128"/>
                <a:ea typeface="Meiryo UI" panose="020B0604030504040204" pitchFamily="50" charset="-128"/>
              </a:rPr>
              <a:t>中旬　第</a:t>
            </a:r>
            <a:r>
              <a:rPr lang="en-US" altLang="ja-JP" sz="1200" b="1" dirty="0">
                <a:solidFill>
                  <a:schemeClr val="accent6">
                    <a:lumMod val="75000"/>
                  </a:schemeClr>
                </a:solidFill>
                <a:latin typeface="Meiryo UI" panose="020B0604030504040204" pitchFamily="50" charset="-128"/>
                <a:ea typeface="Meiryo UI" panose="020B0604030504040204" pitchFamily="50" charset="-128"/>
              </a:rPr>
              <a:t>1</a:t>
            </a:r>
            <a:r>
              <a:rPr lang="ja-JP" altLang="en-US" sz="1200" b="1" dirty="0">
                <a:solidFill>
                  <a:schemeClr val="accent6">
                    <a:lumMod val="75000"/>
                  </a:schemeClr>
                </a:solidFill>
                <a:latin typeface="Meiryo UI" panose="020B0604030504040204" pitchFamily="50" charset="-128"/>
                <a:ea typeface="Meiryo UI" panose="020B0604030504040204" pitchFamily="50" charset="-128"/>
              </a:rPr>
              <a:t>回各部会</a:t>
            </a:r>
            <a:endParaRPr lang="en-US" altLang="ja-JP" sz="1200" dirty="0">
              <a:solidFill>
                <a:schemeClr val="accent6">
                  <a:lumMod val="75000"/>
                </a:schemeClr>
              </a:solidFill>
              <a:latin typeface="Meiryo UI" panose="020B0604030504040204" pitchFamily="50" charset="-128"/>
              <a:ea typeface="Meiryo UI" panose="020B0604030504040204" pitchFamily="50" charset="-128"/>
            </a:endParaRPr>
          </a:p>
          <a:p>
            <a:pPr marL="214308" lvl="1" indent="-214308">
              <a:lnSpc>
                <a:spcPct val="90000"/>
              </a:lnSpc>
              <a:spcAft>
                <a:spcPct val="15000"/>
              </a:spcAft>
              <a:buFont typeface="Wingdings" panose="05000000000000000000" pitchFamily="2" charset="2"/>
              <a:buChar char="p"/>
              <a:defRPr/>
            </a:pPr>
            <a:r>
              <a:rPr lang="ja-JP" altLang="en-US" sz="1200" dirty="0">
                <a:solidFill>
                  <a:srgbClr val="000000"/>
                </a:solidFill>
                <a:latin typeface="Meiryo UI" panose="020B0604030504040204" pitchFamily="50" charset="-128"/>
                <a:ea typeface="Meiryo UI" panose="020B0604030504040204" pitchFamily="50" charset="-128"/>
              </a:rPr>
              <a:t>各分野の取組方針（たたき台）作成</a:t>
            </a:r>
          </a:p>
        </p:txBody>
      </p:sp>
      <p:sp>
        <p:nvSpPr>
          <p:cNvPr id="16" name="片側の 2 つの角を丸めた四角形 14">
            <a:extLst>
              <a:ext uri="{FF2B5EF4-FFF2-40B4-BE49-F238E27FC236}">
                <a16:creationId xmlns:a16="http://schemas.microsoft.com/office/drawing/2014/main" id="{4E53C0A5-75BB-494B-97F0-289B3B38EEC8}"/>
              </a:ext>
            </a:extLst>
          </p:cNvPr>
          <p:cNvSpPr/>
          <p:nvPr/>
        </p:nvSpPr>
        <p:spPr bwMode="auto">
          <a:xfrm>
            <a:off x="1105912" y="3907750"/>
            <a:ext cx="4763194" cy="5386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22682" tIns="10954" rIns="10954" bIns="10954" spcCol="1270" anchor="ctr"/>
          <a:lstStyle/>
          <a:p>
            <a:pPr marL="0" lvl="1" defTabSz="766744">
              <a:lnSpc>
                <a:spcPct val="90000"/>
              </a:lnSpc>
              <a:spcAft>
                <a:spcPct val="15000"/>
              </a:spcAft>
              <a:defRPr/>
            </a:pPr>
            <a:r>
              <a:rPr lang="ja-JP" altLang="en-US" sz="1200" dirty="0">
                <a:solidFill>
                  <a:schemeClr val="accent6">
                    <a:lumMod val="75000"/>
                  </a:schemeClr>
                </a:solidFill>
                <a:latin typeface="Meiryo UI" pitchFamily="50" charset="-128"/>
                <a:ea typeface="Meiryo UI" pitchFamily="50" charset="-128"/>
                <a:cs typeface="Meiryo UI" pitchFamily="50" charset="-128"/>
              </a:rPr>
              <a:t>◆</a:t>
            </a:r>
            <a:r>
              <a:rPr lang="en-US" altLang="ja-JP" sz="1200" b="1" dirty="0">
                <a:solidFill>
                  <a:schemeClr val="accent6">
                    <a:lumMod val="75000"/>
                  </a:schemeClr>
                </a:solidFill>
                <a:latin typeface="Meiryo UI" pitchFamily="50" charset="-128"/>
                <a:ea typeface="Meiryo UI" pitchFamily="50" charset="-128"/>
                <a:cs typeface="Meiryo UI" pitchFamily="50" charset="-128"/>
              </a:rPr>
              <a:t>6/</a:t>
            </a:r>
            <a:r>
              <a:rPr lang="ja-JP" altLang="en-US" sz="1200" b="1" dirty="0">
                <a:solidFill>
                  <a:schemeClr val="accent6">
                    <a:lumMod val="75000"/>
                  </a:schemeClr>
                </a:solidFill>
                <a:latin typeface="Meiryo UI" pitchFamily="50" charset="-128"/>
                <a:ea typeface="Meiryo UI" pitchFamily="50" charset="-128"/>
                <a:cs typeface="Meiryo UI" pitchFamily="50" charset="-128"/>
              </a:rPr>
              <a:t>中旬　第</a:t>
            </a:r>
            <a:r>
              <a:rPr lang="en-US" altLang="ja-JP" sz="1200" b="1" dirty="0">
                <a:solidFill>
                  <a:schemeClr val="accent6">
                    <a:lumMod val="75000"/>
                  </a:schemeClr>
                </a:solidFill>
                <a:latin typeface="Meiryo UI" pitchFamily="50" charset="-128"/>
                <a:ea typeface="Meiryo UI" pitchFamily="50" charset="-128"/>
                <a:cs typeface="Meiryo UI" pitchFamily="50" charset="-128"/>
              </a:rPr>
              <a:t>2</a:t>
            </a:r>
            <a:r>
              <a:rPr lang="ja-JP" altLang="en-US" sz="1200" b="1" dirty="0">
                <a:solidFill>
                  <a:schemeClr val="accent6">
                    <a:lumMod val="75000"/>
                  </a:schemeClr>
                </a:solidFill>
                <a:latin typeface="Meiryo UI" pitchFamily="50" charset="-128"/>
                <a:ea typeface="Meiryo UI" pitchFamily="50" charset="-128"/>
                <a:cs typeface="Meiryo UI" pitchFamily="50" charset="-128"/>
              </a:rPr>
              <a:t>回各部会</a:t>
            </a:r>
            <a:r>
              <a:rPr lang="ja-JP" altLang="en-US" sz="1200" dirty="0">
                <a:solidFill>
                  <a:schemeClr val="accent6">
                    <a:lumMod val="75000"/>
                  </a:schemeClr>
                </a:solidFill>
                <a:latin typeface="Meiryo UI" pitchFamily="50" charset="-128"/>
                <a:ea typeface="Meiryo UI" pitchFamily="50" charset="-128"/>
                <a:cs typeface="Meiryo UI" pitchFamily="50" charset="-128"/>
              </a:rPr>
              <a:t>　</a:t>
            </a:r>
            <a:endParaRPr lang="en-US" altLang="ja-JP" sz="1200" dirty="0">
              <a:solidFill>
                <a:schemeClr val="accent6">
                  <a:lumMod val="75000"/>
                </a:schemeClr>
              </a:solidFill>
              <a:latin typeface="Meiryo UI" pitchFamily="50" charset="-128"/>
              <a:ea typeface="Meiryo UI" pitchFamily="50" charset="-128"/>
              <a:cs typeface="Meiryo UI" pitchFamily="50" charset="-128"/>
            </a:endParaRPr>
          </a:p>
          <a:p>
            <a:pPr marL="214308" lvl="1" indent="-214308" defTabSz="766744">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endParaRPr lang="en-US" altLang="ja-JP" sz="1200" dirty="0">
              <a:latin typeface="Meiryo UI" pitchFamily="50" charset="-128"/>
              <a:ea typeface="Meiryo UI" pitchFamily="50" charset="-128"/>
              <a:cs typeface="Meiryo UI" pitchFamily="50" charset="-128"/>
            </a:endParaRPr>
          </a:p>
        </p:txBody>
      </p:sp>
      <p:sp>
        <p:nvSpPr>
          <p:cNvPr id="8" name="片側の 2 つの角を丸めた四角形 14">
            <a:extLst>
              <a:ext uri="{FF2B5EF4-FFF2-40B4-BE49-F238E27FC236}">
                <a16:creationId xmlns:a16="http://schemas.microsoft.com/office/drawing/2014/main" id="{28AE7DFE-6030-4582-A387-68790241EC6D}"/>
              </a:ext>
            </a:extLst>
          </p:cNvPr>
          <p:cNvSpPr/>
          <p:nvPr/>
        </p:nvSpPr>
        <p:spPr bwMode="auto">
          <a:xfrm>
            <a:off x="1105911" y="4820220"/>
            <a:ext cx="4645781" cy="9231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22682" tIns="10954" rIns="10954" bIns="10954" spcCol="1270" anchor="ctr"/>
          <a:lstStyle/>
          <a:p>
            <a:pPr marL="0" lvl="1" defTabSz="766744">
              <a:lnSpc>
                <a:spcPct val="90000"/>
              </a:lnSpc>
              <a:spcAft>
                <a:spcPct val="15000"/>
              </a:spcAft>
              <a:defRPr/>
            </a:pPr>
            <a:r>
              <a:rPr lang="ja-JP" altLang="en-US" sz="1200" dirty="0">
                <a:solidFill>
                  <a:schemeClr val="accent6">
                    <a:lumMod val="75000"/>
                  </a:schemeClr>
                </a:solidFill>
                <a:latin typeface="Meiryo UI" pitchFamily="50" charset="-128"/>
                <a:ea typeface="Meiryo UI" pitchFamily="50" charset="-128"/>
                <a:cs typeface="Meiryo UI" pitchFamily="50" charset="-128"/>
              </a:rPr>
              <a:t>◆</a:t>
            </a:r>
            <a:r>
              <a:rPr lang="en-US" altLang="ja-JP" sz="1200" b="1" dirty="0">
                <a:solidFill>
                  <a:schemeClr val="accent6">
                    <a:lumMod val="75000"/>
                  </a:schemeClr>
                </a:solidFill>
                <a:latin typeface="Meiryo UI" pitchFamily="50" charset="-128"/>
                <a:ea typeface="Meiryo UI" pitchFamily="50" charset="-128"/>
                <a:cs typeface="Meiryo UI" pitchFamily="50" charset="-128"/>
              </a:rPr>
              <a:t>7/</a:t>
            </a:r>
            <a:r>
              <a:rPr lang="ja-JP" altLang="en-US" sz="1200" b="1" dirty="0">
                <a:solidFill>
                  <a:schemeClr val="accent6">
                    <a:lumMod val="75000"/>
                  </a:schemeClr>
                </a:solidFill>
                <a:latin typeface="Meiryo UI" pitchFamily="50" charset="-128"/>
                <a:ea typeface="Meiryo UI" pitchFamily="50" charset="-128"/>
                <a:cs typeface="Meiryo UI" pitchFamily="50" charset="-128"/>
              </a:rPr>
              <a:t>初旬　第</a:t>
            </a:r>
            <a:r>
              <a:rPr lang="en-US" altLang="ja-JP" sz="1200" b="1" dirty="0">
                <a:solidFill>
                  <a:schemeClr val="accent6">
                    <a:lumMod val="75000"/>
                  </a:schemeClr>
                </a:solidFill>
                <a:latin typeface="Meiryo UI" pitchFamily="50" charset="-128"/>
                <a:ea typeface="Meiryo UI" pitchFamily="50" charset="-128"/>
                <a:cs typeface="Meiryo UI" pitchFamily="50" charset="-128"/>
              </a:rPr>
              <a:t>2</a:t>
            </a:r>
            <a:r>
              <a:rPr lang="ja-JP" altLang="en-US" sz="1200" b="1" dirty="0">
                <a:solidFill>
                  <a:schemeClr val="accent6">
                    <a:lumMod val="75000"/>
                  </a:schemeClr>
                </a:solidFill>
                <a:latin typeface="Meiryo UI" pitchFamily="50" charset="-128"/>
                <a:ea typeface="Meiryo UI" pitchFamily="50" charset="-128"/>
                <a:cs typeface="Meiryo UI" pitchFamily="50" charset="-128"/>
              </a:rPr>
              <a:t>回全体検討部会</a:t>
            </a:r>
            <a:r>
              <a:rPr lang="ja-JP" altLang="en-US" sz="1200" dirty="0">
                <a:solidFill>
                  <a:schemeClr val="accent6">
                    <a:lumMod val="75000"/>
                  </a:schemeClr>
                </a:solidFill>
                <a:latin typeface="Meiryo UI" pitchFamily="50" charset="-128"/>
                <a:ea typeface="Meiryo UI" pitchFamily="50" charset="-128"/>
                <a:cs typeface="Meiryo UI" pitchFamily="50" charset="-128"/>
              </a:rPr>
              <a:t>　</a:t>
            </a:r>
            <a:endParaRPr lang="en-US" altLang="ja-JP" sz="1200" dirty="0">
              <a:solidFill>
                <a:schemeClr val="accent6">
                  <a:lumMod val="75000"/>
                </a:schemeClr>
              </a:solidFill>
              <a:latin typeface="Meiryo UI" pitchFamily="50" charset="-128"/>
              <a:ea typeface="Meiryo UI" pitchFamily="50" charset="-128"/>
              <a:cs typeface="Meiryo UI" pitchFamily="50" charset="-128"/>
            </a:endParaRPr>
          </a:p>
          <a:p>
            <a:pPr marL="214308" lvl="1" indent="-214308" defTabSz="766744">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p>
          <a:p>
            <a:pPr marL="0" lvl="1" defTabSz="766744">
              <a:lnSpc>
                <a:spcPct val="90000"/>
              </a:lnSpc>
              <a:spcAft>
                <a:spcPct val="15000"/>
              </a:spcAft>
              <a:defRPr/>
            </a:pPr>
            <a:r>
              <a:rPr lang="ja-JP" altLang="en-US" sz="1200" dirty="0">
                <a:solidFill>
                  <a:schemeClr val="accent1"/>
                </a:solidFill>
                <a:latin typeface="Meiryo UI" pitchFamily="50" charset="-128"/>
                <a:ea typeface="Meiryo UI" pitchFamily="50" charset="-128"/>
                <a:cs typeface="Meiryo UI" pitchFamily="50" charset="-128"/>
              </a:rPr>
              <a:t>◆</a:t>
            </a:r>
            <a:r>
              <a:rPr lang="en-US" altLang="ja-JP" sz="1200" b="1" dirty="0">
                <a:solidFill>
                  <a:schemeClr val="accent1"/>
                </a:solidFill>
                <a:latin typeface="Meiryo UI" pitchFamily="50" charset="-128"/>
                <a:ea typeface="Meiryo UI" pitchFamily="50" charset="-128"/>
                <a:cs typeface="Meiryo UI" pitchFamily="50" charset="-128"/>
              </a:rPr>
              <a:t>7/</a:t>
            </a:r>
            <a:r>
              <a:rPr lang="ja-JP" altLang="en-US" sz="1200" b="1" dirty="0">
                <a:solidFill>
                  <a:schemeClr val="accent1"/>
                </a:solidFill>
                <a:latin typeface="Meiryo UI" pitchFamily="50" charset="-128"/>
                <a:ea typeface="Meiryo UI" pitchFamily="50" charset="-128"/>
                <a:cs typeface="Meiryo UI" pitchFamily="50" charset="-128"/>
              </a:rPr>
              <a:t>下旬　第</a:t>
            </a:r>
            <a:r>
              <a:rPr lang="en-US" altLang="ja-JP" sz="1200" b="1" dirty="0">
                <a:solidFill>
                  <a:schemeClr val="accent1"/>
                </a:solidFill>
                <a:latin typeface="Meiryo UI" pitchFamily="50" charset="-128"/>
                <a:ea typeface="Meiryo UI" pitchFamily="50" charset="-128"/>
                <a:cs typeface="Meiryo UI" pitchFamily="50" charset="-128"/>
              </a:rPr>
              <a:t>2</a:t>
            </a:r>
            <a:r>
              <a:rPr lang="ja-JP" altLang="en-US" sz="1200" b="1" dirty="0">
                <a:solidFill>
                  <a:schemeClr val="accent1"/>
                </a:solidFill>
                <a:latin typeface="Meiryo UI" pitchFamily="50" charset="-128"/>
                <a:ea typeface="Meiryo UI" pitchFamily="50" charset="-128"/>
                <a:cs typeface="Meiryo UI" pitchFamily="50" charset="-128"/>
              </a:rPr>
              <a:t>回審議会：中間とりまとめ</a:t>
            </a:r>
            <a:r>
              <a:rPr lang="ja-JP" altLang="en-US" sz="1200" dirty="0">
                <a:solidFill>
                  <a:schemeClr val="accent1"/>
                </a:solidFill>
                <a:latin typeface="Meiryo UI" pitchFamily="50" charset="-128"/>
                <a:ea typeface="Meiryo UI" pitchFamily="50" charset="-128"/>
                <a:cs typeface="Meiryo UI" pitchFamily="50" charset="-128"/>
              </a:rPr>
              <a:t>　</a:t>
            </a:r>
            <a:endParaRPr lang="en-US" altLang="ja-JP" sz="1200" dirty="0">
              <a:solidFill>
                <a:schemeClr val="accent1"/>
              </a:solidFill>
              <a:latin typeface="Meiryo UI" pitchFamily="50" charset="-128"/>
              <a:ea typeface="Meiryo UI" pitchFamily="50" charset="-128"/>
              <a:cs typeface="Meiryo UI" pitchFamily="50" charset="-128"/>
            </a:endParaRPr>
          </a:p>
          <a:p>
            <a:pPr marL="214308" lvl="1" indent="-214308" defTabSz="766744">
              <a:lnSpc>
                <a:spcPct val="90000"/>
              </a:lnSpc>
              <a:spcAft>
                <a:spcPct val="15000"/>
              </a:spcAft>
              <a:buFont typeface="Wingdings" panose="05000000000000000000" pitchFamily="2" charset="2"/>
              <a:buChar char="p"/>
              <a:defRPr/>
            </a:pPr>
            <a:r>
              <a:rPr lang="ja-JP" altLang="en-US" sz="1200" dirty="0">
                <a:latin typeface="Meiryo UI" pitchFamily="50" charset="-128"/>
                <a:ea typeface="Meiryo UI" pitchFamily="50" charset="-128"/>
                <a:cs typeface="Meiryo UI" pitchFamily="50" charset="-128"/>
              </a:rPr>
              <a:t>取組方針に基づいた具体的な取組内容の検討</a:t>
            </a:r>
          </a:p>
        </p:txBody>
      </p:sp>
      <p:sp>
        <p:nvSpPr>
          <p:cNvPr id="31" name="片側の 2 つの角を丸めた四角形 10">
            <a:extLst>
              <a:ext uri="{FF2B5EF4-FFF2-40B4-BE49-F238E27FC236}">
                <a16:creationId xmlns:a16="http://schemas.microsoft.com/office/drawing/2014/main" id="{D96298DC-98FC-49B0-87F6-4198862D47E4}"/>
              </a:ext>
            </a:extLst>
          </p:cNvPr>
          <p:cNvSpPr/>
          <p:nvPr/>
        </p:nvSpPr>
        <p:spPr bwMode="auto">
          <a:xfrm>
            <a:off x="1074176" y="5878411"/>
            <a:ext cx="4641021" cy="78887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a:lnSpc>
                <a:spcPct val="90000"/>
              </a:lnSpc>
              <a:spcAft>
                <a:spcPct val="15000"/>
              </a:spcAft>
              <a:defRPr/>
            </a:pPr>
            <a:r>
              <a:rPr lang="ja-JP" altLang="en-US" sz="120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200" b="1" dirty="0">
                <a:solidFill>
                  <a:schemeClr val="accent6">
                    <a:lumMod val="75000"/>
                  </a:schemeClr>
                </a:solidFill>
                <a:latin typeface="Meiryo UI" panose="020B0604030504040204" pitchFamily="50" charset="-128"/>
                <a:ea typeface="Meiryo UI" panose="020B0604030504040204" pitchFamily="50" charset="-128"/>
              </a:rPr>
              <a:t>10/</a:t>
            </a:r>
            <a:r>
              <a:rPr lang="ja-JP" altLang="en-US" sz="1200" b="1" dirty="0">
                <a:solidFill>
                  <a:schemeClr val="accent6">
                    <a:lumMod val="75000"/>
                  </a:schemeClr>
                </a:solidFill>
                <a:latin typeface="Meiryo UI" panose="020B0604030504040204" pitchFamily="50" charset="-128"/>
                <a:ea typeface="Meiryo UI" panose="020B0604030504040204" pitchFamily="50" charset="-128"/>
              </a:rPr>
              <a:t>下旬　第</a:t>
            </a:r>
            <a:r>
              <a:rPr lang="en-US" altLang="ja-JP" sz="1200" b="1" dirty="0">
                <a:solidFill>
                  <a:schemeClr val="accent6">
                    <a:lumMod val="75000"/>
                  </a:schemeClr>
                </a:solidFill>
                <a:latin typeface="Meiryo UI" panose="020B0604030504040204" pitchFamily="50" charset="-128"/>
                <a:ea typeface="Meiryo UI" panose="020B0604030504040204" pitchFamily="50" charset="-128"/>
              </a:rPr>
              <a:t>3</a:t>
            </a:r>
            <a:r>
              <a:rPr lang="ja-JP" altLang="en-US" sz="1200" b="1" dirty="0">
                <a:solidFill>
                  <a:schemeClr val="accent6">
                    <a:lumMod val="75000"/>
                  </a:schemeClr>
                </a:solidFill>
                <a:latin typeface="Meiryo UI" panose="020B0604030504040204" pitchFamily="50" charset="-128"/>
                <a:ea typeface="Meiryo UI" panose="020B0604030504040204" pitchFamily="50" charset="-128"/>
              </a:rPr>
              <a:t>回各部会</a:t>
            </a:r>
            <a:r>
              <a:rPr lang="ja-JP" altLang="en-US" sz="1200" dirty="0">
                <a:solidFill>
                  <a:schemeClr val="dk1">
                    <a:hueOff val="0"/>
                    <a:satOff val="0"/>
                    <a:lumOff val="0"/>
                    <a:alphaOff val="0"/>
                  </a:schemeClr>
                </a:solidFill>
                <a:latin typeface="Meiryo UI" pitchFamily="50" charset="-128"/>
                <a:ea typeface="Meiryo UI" pitchFamily="50" charset="-128"/>
              </a:rPr>
              <a:t>：各分野の最終とりまとめ</a:t>
            </a:r>
            <a:endParaRPr lang="en-US" altLang="ja-JP" sz="1200" dirty="0">
              <a:solidFill>
                <a:schemeClr val="dk1">
                  <a:hueOff val="0"/>
                  <a:satOff val="0"/>
                  <a:lumOff val="0"/>
                  <a:alphaOff val="0"/>
                </a:schemeClr>
              </a:solidFill>
              <a:latin typeface="Meiryo UI" pitchFamily="50" charset="-128"/>
              <a:ea typeface="Meiryo UI" pitchFamily="50" charset="-128"/>
            </a:endParaRPr>
          </a:p>
          <a:p>
            <a:pPr marL="0" lvl="1">
              <a:lnSpc>
                <a:spcPct val="90000"/>
              </a:lnSpc>
              <a:spcAft>
                <a:spcPct val="15000"/>
              </a:spcAft>
              <a:defRPr/>
            </a:pPr>
            <a:r>
              <a:rPr lang="ja-JP" altLang="en-US" sz="120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200" b="1" dirty="0">
                <a:solidFill>
                  <a:schemeClr val="accent6">
                    <a:lumMod val="75000"/>
                  </a:schemeClr>
                </a:solidFill>
                <a:latin typeface="Meiryo UI" panose="020B0604030504040204" pitchFamily="50" charset="-128"/>
                <a:ea typeface="Meiryo UI" panose="020B0604030504040204" pitchFamily="50" charset="-128"/>
              </a:rPr>
              <a:t>11/</a:t>
            </a:r>
            <a:r>
              <a:rPr lang="ja-JP" altLang="en-US" sz="1200" b="1" dirty="0">
                <a:solidFill>
                  <a:schemeClr val="accent6">
                    <a:lumMod val="75000"/>
                  </a:schemeClr>
                </a:solidFill>
                <a:latin typeface="Meiryo UI" panose="020B0604030504040204" pitchFamily="50" charset="-128"/>
                <a:ea typeface="Meiryo UI" panose="020B0604030504040204" pitchFamily="50" charset="-128"/>
              </a:rPr>
              <a:t>下旬　第</a:t>
            </a:r>
            <a:r>
              <a:rPr lang="en-US" altLang="ja-JP" sz="1200" b="1" dirty="0">
                <a:solidFill>
                  <a:schemeClr val="accent6">
                    <a:lumMod val="75000"/>
                  </a:schemeClr>
                </a:solidFill>
                <a:latin typeface="Meiryo UI" panose="020B0604030504040204" pitchFamily="50" charset="-128"/>
                <a:ea typeface="Meiryo UI" panose="020B0604030504040204" pitchFamily="50" charset="-128"/>
              </a:rPr>
              <a:t>3</a:t>
            </a:r>
            <a:r>
              <a:rPr lang="ja-JP" altLang="en-US" sz="1200" b="1" dirty="0">
                <a:solidFill>
                  <a:schemeClr val="accent6">
                    <a:lumMod val="75000"/>
                  </a:schemeClr>
                </a:solidFill>
                <a:latin typeface="Meiryo UI" panose="020B0604030504040204" pitchFamily="50" charset="-128"/>
                <a:ea typeface="Meiryo UI" panose="020B0604030504040204" pitchFamily="50" charset="-128"/>
              </a:rPr>
              <a:t>回全体検討部会</a:t>
            </a:r>
            <a:r>
              <a:rPr lang="ja-JP" altLang="en-US" sz="1200" dirty="0">
                <a:solidFill>
                  <a:schemeClr val="dk1">
                    <a:hueOff val="0"/>
                    <a:satOff val="0"/>
                    <a:lumOff val="0"/>
                    <a:alphaOff val="0"/>
                  </a:schemeClr>
                </a:solidFill>
                <a:latin typeface="Meiryo UI" pitchFamily="50" charset="-128"/>
                <a:ea typeface="Meiryo UI" pitchFamily="50" charset="-128"/>
              </a:rPr>
              <a:t>：最終とりまとめ</a:t>
            </a:r>
            <a:endParaRPr lang="en-US" altLang="ja-JP" sz="1200" b="1" dirty="0">
              <a:solidFill>
                <a:srgbClr val="000000"/>
              </a:solidFill>
              <a:latin typeface="Meiryo UI" panose="020B0604030504040204" pitchFamily="50" charset="-128"/>
              <a:ea typeface="Meiryo UI" panose="020B0604030504040204" pitchFamily="50" charset="-128"/>
            </a:endParaRPr>
          </a:p>
          <a:p>
            <a:pPr marL="0" lvl="1">
              <a:lnSpc>
                <a:spcPct val="90000"/>
              </a:lnSpc>
              <a:spcAft>
                <a:spcPct val="15000"/>
              </a:spcAft>
              <a:defRPr/>
            </a:pPr>
            <a:r>
              <a:rPr lang="ja-JP" altLang="en-US" sz="1200" b="1" dirty="0">
                <a:solidFill>
                  <a:schemeClr val="accent1"/>
                </a:solidFill>
                <a:latin typeface="Meiryo UI" panose="020B0604030504040204" pitchFamily="50" charset="-128"/>
                <a:ea typeface="Meiryo UI" panose="020B0604030504040204" pitchFamily="50" charset="-128"/>
              </a:rPr>
              <a:t>◆</a:t>
            </a:r>
            <a:r>
              <a:rPr lang="en-US" altLang="ja-JP" sz="1200" b="1" dirty="0">
                <a:solidFill>
                  <a:schemeClr val="accent1"/>
                </a:solidFill>
                <a:latin typeface="Meiryo UI" panose="020B0604030504040204" pitchFamily="50" charset="-128"/>
                <a:ea typeface="Meiryo UI" panose="020B0604030504040204" pitchFamily="50" charset="-128"/>
              </a:rPr>
              <a:t>R7/1/</a:t>
            </a:r>
            <a:r>
              <a:rPr lang="ja-JP" altLang="en-US" sz="1200" b="1" dirty="0">
                <a:solidFill>
                  <a:schemeClr val="accent1"/>
                </a:solidFill>
                <a:latin typeface="Meiryo UI" panose="020B0604030504040204" pitchFamily="50" charset="-128"/>
                <a:ea typeface="Meiryo UI" panose="020B0604030504040204" pitchFamily="50" charset="-128"/>
              </a:rPr>
              <a:t>中旬　第</a:t>
            </a:r>
            <a:r>
              <a:rPr lang="en-US" altLang="ja-JP" sz="1200" b="1" dirty="0">
                <a:solidFill>
                  <a:schemeClr val="accent1"/>
                </a:solidFill>
                <a:latin typeface="Meiryo UI" panose="020B0604030504040204" pitchFamily="50" charset="-128"/>
                <a:ea typeface="Meiryo UI" panose="020B0604030504040204" pitchFamily="50" charset="-128"/>
              </a:rPr>
              <a:t>3</a:t>
            </a:r>
            <a:r>
              <a:rPr lang="ja-JP" altLang="en-US" sz="1200" b="1" dirty="0">
                <a:solidFill>
                  <a:schemeClr val="accent1"/>
                </a:solidFill>
                <a:latin typeface="Meiryo UI" panose="020B0604030504040204" pitchFamily="50" charset="-128"/>
                <a:ea typeface="Meiryo UI" panose="020B0604030504040204" pitchFamily="50" charset="-128"/>
              </a:rPr>
              <a:t>回審議会：答申</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58" name="片側の 2 つの角を丸めた四角形 10">
            <a:extLst>
              <a:ext uri="{FF2B5EF4-FFF2-40B4-BE49-F238E27FC236}">
                <a16:creationId xmlns:a16="http://schemas.microsoft.com/office/drawing/2014/main" id="{C376E0AE-1813-4F2F-B6F3-8EA21DE89F03}"/>
              </a:ext>
            </a:extLst>
          </p:cNvPr>
          <p:cNvSpPr/>
          <p:nvPr/>
        </p:nvSpPr>
        <p:spPr bwMode="auto">
          <a:xfrm>
            <a:off x="1105912" y="2796918"/>
            <a:ext cx="4648954" cy="71563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marL="342900" indent="-342900" defTabSz="889000">
              <a:defRPr kumimoji="1">
                <a:solidFill>
                  <a:schemeClr val="tx1"/>
                </a:solidFill>
                <a:latin typeface="Calibri" panose="020F0502020204030204" pitchFamily="34" charset="0"/>
                <a:ea typeface="ＭＳ Ｐゴシック" panose="020B0600070205080204" pitchFamily="50" charset="-128"/>
              </a:defRPr>
            </a:lvl1pPr>
            <a:lvl2pPr defTabSz="889000">
              <a:defRPr kumimoji="1">
                <a:solidFill>
                  <a:schemeClr val="tx1"/>
                </a:solidFill>
                <a:latin typeface="Calibri" panose="020F0502020204030204" pitchFamily="34" charset="0"/>
                <a:ea typeface="ＭＳ Ｐゴシック" panose="020B0600070205080204" pitchFamily="50" charset="-128"/>
              </a:defRPr>
            </a:lvl2pPr>
            <a:lvl3pPr marL="1143000" indent="-228600" defTabSz="889000">
              <a:defRPr kumimoji="1">
                <a:solidFill>
                  <a:schemeClr val="tx1"/>
                </a:solidFill>
                <a:latin typeface="Calibri" panose="020F0502020204030204" pitchFamily="34" charset="0"/>
                <a:ea typeface="ＭＳ Ｐゴシック" panose="020B0600070205080204" pitchFamily="50" charset="-128"/>
              </a:defRPr>
            </a:lvl3pPr>
            <a:lvl4pPr marL="1600200" indent="-228600" defTabSz="889000">
              <a:defRPr kumimoji="1">
                <a:solidFill>
                  <a:schemeClr val="tx1"/>
                </a:solidFill>
                <a:latin typeface="Calibri" panose="020F0502020204030204" pitchFamily="34" charset="0"/>
                <a:ea typeface="ＭＳ Ｐゴシック" panose="020B0600070205080204" pitchFamily="50" charset="-128"/>
              </a:defRPr>
            </a:lvl4pPr>
            <a:lvl5pPr marL="2057400" indent="-228600" defTabSz="8890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8890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lvl="1">
              <a:lnSpc>
                <a:spcPct val="90000"/>
              </a:lnSpc>
              <a:spcAft>
                <a:spcPct val="15000"/>
              </a:spcAft>
              <a:defRPr/>
            </a:pPr>
            <a:r>
              <a:rPr lang="ja-JP" altLang="en-US" sz="120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200" b="1" dirty="0">
                <a:solidFill>
                  <a:schemeClr val="accent6">
                    <a:lumMod val="75000"/>
                  </a:schemeClr>
                </a:solidFill>
                <a:latin typeface="Meiryo UI" panose="020B0604030504040204" pitchFamily="50" charset="-128"/>
                <a:ea typeface="Meiryo UI" panose="020B0604030504040204" pitchFamily="50" charset="-128"/>
              </a:rPr>
              <a:t>5/14</a:t>
            </a:r>
            <a:r>
              <a:rPr lang="ja-JP" altLang="en-US" sz="120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200" b="1" dirty="0">
                <a:solidFill>
                  <a:schemeClr val="accent6">
                    <a:lumMod val="75000"/>
                  </a:schemeClr>
                </a:solidFill>
                <a:latin typeface="Meiryo UI" panose="020B0604030504040204" pitchFamily="50" charset="-128"/>
                <a:ea typeface="Meiryo UI" panose="020B0604030504040204" pitchFamily="50" charset="-128"/>
              </a:rPr>
              <a:t>1</a:t>
            </a:r>
            <a:r>
              <a:rPr lang="ja-JP" altLang="en-US" sz="1200" b="1" dirty="0">
                <a:solidFill>
                  <a:schemeClr val="accent6">
                    <a:lumMod val="75000"/>
                  </a:schemeClr>
                </a:solidFill>
                <a:latin typeface="Meiryo UI" panose="020B0604030504040204" pitchFamily="50" charset="-128"/>
                <a:ea typeface="Meiryo UI" panose="020B0604030504040204" pitchFamily="50" charset="-128"/>
              </a:rPr>
              <a:t>回全体検討部会</a:t>
            </a:r>
            <a:endParaRPr lang="en-US" altLang="ja-JP" sz="1200" dirty="0">
              <a:solidFill>
                <a:schemeClr val="accent6">
                  <a:lumMod val="75000"/>
                </a:schemeClr>
              </a:solidFill>
              <a:latin typeface="Meiryo UI" panose="020B0604030504040204" pitchFamily="50" charset="-128"/>
              <a:ea typeface="Meiryo UI" panose="020B0604030504040204" pitchFamily="50" charset="-128"/>
            </a:endParaRPr>
          </a:p>
          <a:p>
            <a:pPr marL="214308" lvl="1" indent="-214308">
              <a:lnSpc>
                <a:spcPct val="90000"/>
              </a:lnSpc>
              <a:spcAft>
                <a:spcPct val="15000"/>
              </a:spcAft>
              <a:buFont typeface="Wingdings" panose="05000000000000000000" pitchFamily="2" charset="2"/>
              <a:buChar char="p"/>
              <a:defRPr/>
            </a:pPr>
            <a:r>
              <a:rPr lang="ja-JP" altLang="en-US" sz="1200" dirty="0">
                <a:solidFill>
                  <a:srgbClr val="000000"/>
                </a:solidFill>
                <a:latin typeface="Meiryo UI" panose="020B0604030504040204" pitchFamily="50" charset="-128"/>
                <a:ea typeface="Meiryo UI" panose="020B0604030504040204" pitchFamily="50" charset="-128"/>
              </a:rPr>
              <a:t>全体の取組方針のとりまとめ・策定</a:t>
            </a:r>
          </a:p>
        </p:txBody>
      </p:sp>
      <p:sp>
        <p:nvSpPr>
          <p:cNvPr id="11" name="片側の 2 つの角を丸めた四角形 6">
            <a:extLst>
              <a:ext uri="{FF2B5EF4-FFF2-40B4-BE49-F238E27FC236}">
                <a16:creationId xmlns:a16="http://schemas.microsoft.com/office/drawing/2014/main" id="{99C6D844-E1F7-45C6-A6D8-B7CB97619C77}"/>
              </a:ext>
            </a:extLst>
          </p:cNvPr>
          <p:cNvSpPr/>
          <p:nvPr/>
        </p:nvSpPr>
        <p:spPr bwMode="auto">
          <a:xfrm>
            <a:off x="5808667" y="1051324"/>
            <a:ext cx="3238314" cy="10192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府のこれまでの取組に対して検証すべき事項や課題と捉えられる事項</a:t>
            </a:r>
          </a:p>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社会情勢の変化を踏まえて考慮すべき事項</a:t>
            </a:r>
          </a:p>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今後の取組の方向性に必要な視点、検討事項</a:t>
            </a:r>
          </a:p>
        </p:txBody>
      </p:sp>
      <p:sp>
        <p:nvSpPr>
          <p:cNvPr id="32" name="片側の 2 つの角を丸めた四角形 6">
            <a:extLst>
              <a:ext uri="{FF2B5EF4-FFF2-40B4-BE49-F238E27FC236}">
                <a16:creationId xmlns:a16="http://schemas.microsoft.com/office/drawing/2014/main" id="{45AB36DA-AFAE-49E1-B303-19BD85AB8BA3}"/>
              </a:ext>
            </a:extLst>
          </p:cNvPr>
          <p:cNvSpPr/>
          <p:nvPr/>
        </p:nvSpPr>
        <p:spPr bwMode="auto">
          <a:xfrm>
            <a:off x="5808668" y="2151475"/>
            <a:ext cx="3120987" cy="5538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行動計画の取組結果の検証と課題整理</a:t>
            </a:r>
            <a:endParaRPr lang="en-US" altLang="ja-JP" sz="1200" dirty="0">
              <a:solidFill>
                <a:srgbClr val="000000"/>
              </a:solidFill>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課題を踏まえた取組方針（たたき台）</a:t>
            </a:r>
          </a:p>
        </p:txBody>
      </p:sp>
      <p:sp>
        <p:nvSpPr>
          <p:cNvPr id="33" name="片側の 2 つの角を丸めた四角形 6">
            <a:extLst>
              <a:ext uri="{FF2B5EF4-FFF2-40B4-BE49-F238E27FC236}">
                <a16:creationId xmlns:a16="http://schemas.microsoft.com/office/drawing/2014/main" id="{D15B4DEB-DDC4-47F9-9972-86234F2BD491}"/>
              </a:ext>
            </a:extLst>
          </p:cNvPr>
          <p:cNvSpPr/>
          <p:nvPr/>
        </p:nvSpPr>
        <p:spPr bwMode="auto">
          <a:xfrm>
            <a:off x="5808668" y="5059780"/>
            <a:ext cx="3120987" cy="4165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中間とりまとめ内容の精査</a:t>
            </a:r>
            <a:endParaRPr lang="en-US" altLang="ja-JP" sz="1200" dirty="0">
              <a:solidFill>
                <a:srgbClr val="000000"/>
              </a:solidFill>
              <a:latin typeface="Meiryo UI" panose="020B0604030504040204" pitchFamily="50" charset="-128"/>
              <a:ea typeface="Meiryo UI" panose="020B0604030504040204" pitchFamily="50" charset="-128"/>
            </a:endParaRPr>
          </a:p>
        </p:txBody>
      </p:sp>
      <p:sp>
        <p:nvSpPr>
          <p:cNvPr id="37" name="片側の 2 つの角を丸めた四角形 6">
            <a:extLst>
              <a:ext uri="{FF2B5EF4-FFF2-40B4-BE49-F238E27FC236}">
                <a16:creationId xmlns:a16="http://schemas.microsoft.com/office/drawing/2014/main" id="{07B86B74-690B-40CC-A501-D1EF46EFFB78}"/>
              </a:ext>
            </a:extLst>
          </p:cNvPr>
          <p:cNvSpPr/>
          <p:nvPr/>
        </p:nvSpPr>
        <p:spPr bwMode="auto">
          <a:xfrm>
            <a:off x="5808668" y="6015123"/>
            <a:ext cx="3120987" cy="41808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最終とりまとめ内容の精査</a:t>
            </a:r>
            <a:endParaRPr lang="en-US" altLang="ja-JP" sz="1200" dirty="0">
              <a:solidFill>
                <a:srgbClr val="000000"/>
              </a:solidFill>
              <a:latin typeface="Meiryo UI" panose="020B0604030504040204" pitchFamily="50" charset="-128"/>
              <a:ea typeface="Meiryo UI" panose="020B0604030504040204" pitchFamily="50" charset="-128"/>
            </a:endParaRPr>
          </a:p>
        </p:txBody>
      </p:sp>
      <p:sp>
        <p:nvSpPr>
          <p:cNvPr id="61" name="片側の 2 つの角を丸めた四角形 6">
            <a:extLst>
              <a:ext uri="{FF2B5EF4-FFF2-40B4-BE49-F238E27FC236}">
                <a16:creationId xmlns:a16="http://schemas.microsoft.com/office/drawing/2014/main" id="{B51D8F03-4859-4CB1-8C75-D7AC52313BD8}"/>
              </a:ext>
            </a:extLst>
          </p:cNvPr>
          <p:cNvSpPr/>
          <p:nvPr/>
        </p:nvSpPr>
        <p:spPr bwMode="auto">
          <a:xfrm>
            <a:off x="5808668" y="2752667"/>
            <a:ext cx="3120987" cy="79497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各部会での検証結果、課題等を踏まえた全体の取組方針の策定</a:t>
            </a:r>
            <a:endParaRPr lang="en-US" altLang="ja-JP" sz="1200" dirty="0">
              <a:solidFill>
                <a:srgbClr val="000000"/>
              </a:solidFill>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持続可能な維持管理の仕組みづくりの取組方針の策定</a:t>
            </a:r>
          </a:p>
        </p:txBody>
      </p:sp>
      <p:sp>
        <p:nvSpPr>
          <p:cNvPr id="13" name="片側の 2 つの角を丸めた四角形 6">
            <a:extLst>
              <a:ext uri="{FF2B5EF4-FFF2-40B4-BE49-F238E27FC236}">
                <a16:creationId xmlns:a16="http://schemas.microsoft.com/office/drawing/2014/main" id="{2B140375-D555-46FD-9B2A-B13106CD0FA4}"/>
              </a:ext>
            </a:extLst>
          </p:cNvPr>
          <p:cNvSpPr/>
          <p:nvPr/>
        </p:nvSpPr>
        <p:spPr bwMode="auto">
          <a:xfrm>
            <a:off x="5808668" y="3663612"/>
            <a:ext cx="3120987" cy="111846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06680" tIns="9525" rIns="9525" bIns="9525"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284163" indent="-1031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適切な維持管理手法（予防保全、事後保全）の検討</a:t>
            </a:r>
            <a:endParaRPr lang="en-US" altLang="ja-JP" sz="1200" dirty="0">
              <a:solidFill>
                <a:srgbClr val="000000"/>
              </a:solidFill>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目標管理水準及び最適な補修時期の検討</a:t>
            </a:r>
            <a:endParaRPr lang="en-US" altLang="ja-JP" sz="1200" dirty="0">
              <a:solidFill>
                <a:srgbClr val="000000"/>
              </a:solidFill>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更新の考え方、更新フローの妥当性</a:t>
            </a:r>
            <a:endParaRPr lang="en-US" altLang="ja-JP" sz="1200" dirty="0">
              <a:solidFill>
                <a:srgbClr val="000000"/>
              </a:solidFill>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200" dirty="0">
                <a:solidFill>
                  <a:srgbClr val="000000"/>
                </a:solidFill>
                <a:latin typeface="Meiryo UI" panose="020B0604030504040204" pitchFamily="50" charset="-128"/>
                <a:ea typeface="Meiryo UI" panose="020B0604030504040204" pitchFamily="50" charset="-128"/>
              </a:rPr>
              <a:t>個々の施設の課題に応じた取組の妥当性</a:t>
            </a:r>
          </a:p>
        </p:txBody>
      </p:sp>
      <p:sp>
        <p:nvSpPr>
          <p:cNvPr id="44" name="スライド番号プレースホルダー 3">
            <a:extLst>
              <a:ext uri="{FF2B5EF4-FFF2-40B4-BE49-F238E27FC236}">
                <a16:creationId xmlns:a16="http://schemas.microsoft.com/office/drawing/2014/main" id="{493A554F-025B-4A4D-A8CB-8519762FEC8F}"/>
              </a:ext>
            </a:extLst>
          </p:cNvPr>
          <p:cNvSpPr txBox="1">
            <a:spLocks/>
          </p:cNvSpPr>
          <p:nvPr/>
        </p:nvSpPr>
        <p:spPr>
          <a:xfrm>
            <a:off x="8483600" y="656145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8</a:t>
            </a:r>
            <a:endParaRPr lang="ja-JP" altLang="en-US" dirty="0"/>
          </a:p>
        </p:txBody>
      </p:sp>
    </p:spTree>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6" ma:contentTypeDescription="新しいドキュメントを作成します。" ma:contentTypeScope="" ma:versionID="910b726549f5ea5c5b0da533c2bfbdae">
  <xsd:schema xmlns:xsd="http://www.w3.org/2001/XMLSchema" xmlns:xs="http://www.w3.org/2001/XMLSchema" xmlns:p="http://schemas.microsoft.com/office/2006/metadata/properties" xmlns:ns2="60b12527-e226-4614-b792-74ec134ea487" xmlns:ns3="070d2816-acf1-4867-9480-e239a5331c18" targetNamespace="http://schemas.microsoft.com/office/2006/metadata/properties" ma:root="true" ma:fieldsID="bb2c7f2645d668397f7db443c4d8a8c5" ns2:_="" ns3:_="">
    <xsd:import namespace="60b12527-e226-4614-b792-74ec134ea487"/>
    <xsd:import namespace="070d2816-acf1-4867-9480-e239a5331c1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70d2816-acf1-4867-9480-e239a5331c18"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537A8C2-C6E1-41B4-B797-BE76C7836C81}">
  <ds:schemaRefs>
    <ds:schemaRef ds:uri="http://schemas.microsoft.com/sharepoint/v3/contenttype/forms"/>
  </ds:schemaRefs>
</ds:datastoreItem>
</file>

<file path=customXml/itemProps2.xml><?xml version="1.0" encoding="utf-8"?>
<ds:datastoreItem xmlns:ds="http://schemas.openxmlformats.org/officeDocument/2006/customXml" ds:itemID="{BAF5177E-9968-401B-AA54-358C1624062E}"/>
</file>

<file path=customXml/itemProps3.xml><?xml version="1.0" encoding="utf-8"?>
<ds:datastoreItem xmlns:ds="http://schemas.openxmlformats.org/officeDocument/2006/customXml" ds:itemID="{123580F3-5003-4643-A841-F6D2432542D8}">
  <ds:schemaRefs>
    <ds:schemaRef ds:uri="http://purl.org/dc/terms/"/>
    <ds:schemaRef ds:uri="070d2816-acf1-4867-9480-e239a5331c18"/>
    <ds:schemaRef ds:uri="http://www.w3.org/XML/1998/namespac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60b12527-e226-4614-b792-74ec134ea487"/>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Slipstream</Template>
  <TotalTime>14237</TotalTime>
  <Words>2076</Words>
  <Application>Microsoft Office PowerPoint</Application>
  <PresentationFormat>画面に合わせる (4:3)</PresentationFormat>
  <Paragraphs>232</Paragraphs>
  <Slides>8</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HGSｺﾞｼｯｸM</vt:lpstr>
      <vt:lpstr>Meiryo UI</vt:lpstr>
      <vt:lpstr>ＭＳ ゴシック</vt:lpstr>
      <vt:lpstr>Arial</vt:lpstr>
      <vt:lpstr>Calibri</vt:lpstr>
      <vt:lpstr>Century</vt:lpstr>
      <vt:lpstr>Georgia</vt:lpstr>
      <vt:lpstr>Trebuchet MS</vt:lpstr>
      <vt:lpstr>Wingdings</vt:lpstr>
      <vt:lpstr>スリップストリーム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石本　雄大</cp:lastModifiedBy>
  <cp:revision>577</cp:revision>
  <cp:lastPrinted>2024-03-22T09:06:00Z</cp:lastPrinted>
  <dcterms:created xsi:type="dcterms:W3CDTF">2013-06-19T04:48:16Z</dcterms:created>
  <dcterms:modified xsi:type="dcterms:W3CDTF">2024-03-22T09:06:17Z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y fmtid="{D5CDD505-2E9C-101B-9397-08002B2CF9AE}" pid="3" name="Order">
    <vt:r8>7100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