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handoutMasterIdLst>
    <p:handoutMasterId r:id="rId21"/>
  </p:handoutMasterIdLst>
  <p:sldIdLst>
    <p:sldId id="814" r:id="rId5"/>
    <p:sldId id="819" r:id="rId6"/>
    <p:sldId id="818" r:id="rId7"/>
    <p:sldId id="821" r:id="rId8"/>
    <p:sldId id="1208" r:id="rId9"/>
    <p:sldId id="825" r:id="rId10"/>
    <p:sldId id="278" r:id="rId11"/>
    <p:sldId id="826" r:id="rId12"/>
    <p:sldId id="827" r:id="rId13"/>
    <p:sldId id="829" r:id="rId14"/>
    <p:sldId id="833" r:id="rId15"/>
    <p:sldId id="812" r:id="rId16"/>
    <p:sldId id="1202" r:id="rId17"/>
    <p:sldId id="1206" r:id="rId18"/>
    <p:sldId id="832" r:id="rId1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FF"/>
    <a:srgbClr val="3366CC"/>
    <a:srgbClr val="0066CC"/>
    <a:srgbClr val="FFD6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612669-FC0D-45D0-8DC2-3174644A7B53}" v="2" dt="2024-01-25T05:17:58.36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23" autoAdjust="0"/>
    <p:restoredTop sz="85714" autoAdjust="0"/>
  </p:normalViewPr>
  <p:slideViewPr>
    <p:cSldViewPr>
      <p:cViewPr varScale="1">
        <p:scale>
          <a:sx n="96" d="100"/>
          <a:sy n="96" d="100"/>
        </p:scale>
        <p:origin x="15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F547AD-6DB0-4109-8608-B9EC33EBBB6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kumimoji="1" lang="ja-JP" altLang="en-US"/>
        </a:p>
      </dgm:t>
    </dgm:pt>
    <dgm:pt modelId="{771F13E0-D807-4483-8954-A0BB1743D11F}">
      <dgm:prSet phldrT="[テキスト]" custT="1"/>
      <dgm:spPr>
        <a:ln>
          <a:solidFill>
            <a:schemeClr val="tx1"/>
          </a:solidFill>
        </a:ln>
      </dgm:spPr>
      <dgm:t>
        <a:bodyPr/>
        <a:lstStyle/>
        <a:p>
          <a:r>
            <a:rPr lang="ja-JP" sz="1100" b="0">
              <a:solidFill>
                <a:schemeClr val="tx1"/>
              </a:solidFill>
              <a:latin typeface="HG丸ｺﾞｼｯｸM-PRO" panose="020F0600000000000000" pitchFamily="50" charset="-128"/>
              <a:ea typeface="HG丸ｺﾞｼｯｸM-PRO" panose="020F0600000000000000" pitchFamily="50" charset="-128"/>
            </a:rPr>
            <a:t>部材単位</a:t>
          </a:r>
          <a:r>
            <a:rPr lang="ja-JP" altLang="en-US" sz="1100" b="0">
              <a:solidFill>
                <a:schemeClr val="tx1"/>
              </a:solidFill>
              <a:latin typeface="HG丸ｺﾞｼｯｸM-PRO" panose="020F0600000000000000" pitchFamily="50" charset="-128"/>
              <a:ea typeface="HG丸ｺﾞｼｯｸM-PRO" panose="020F0600000000000000" pitchFamily="50" charset="-128"/>
            </a:rPr>
            <a:t>ごとに</a:t>
          </a:r>
          <a:r>
            <a:rPr lang="ja-JP" sz="1100" b="0">
              <a:solidFill>
                <a:schemeClr val="tx1"/>
              </a:solidFill>
              <a:latin typeface="HG丸ｺﾞｼｯｸM-PRO" panose="020F0600000000000000" pitchFamily="50" charset="-128"/>
              <a:ea typeface="HG丸ｺﾞｼｯｸM-PRO" panose="020F0600000000000000" pitchFamily="50" charset="-128"/>
            </a:rPr>
            <a:t>劣化度を判定する。</a:t>
          </a:r>
          <a:r>
            <a:rPr lang="ja-JP" sz="1100">
              <a:latin typeface="HG丸ｺﾞｼｯｸM-PRO" panose="020F0600000000000000" pitchFamily="50" charset="-128"/>
              <a:ea typeface="HG丸ｺﾞｼｯｸM-PRO" panose="020F0600000000000000" pitchFamily="50" charset="-128"/>
            </a:rPr>
            <a:t>（</a:t>
          </a:r>
          <a:r>
            <a:rPr lang="en-US" sz="1100">
              <a:latin typeface="HG丸ｺﾞｼｯｸM-PRO" panose="020F0600000000000000" pitchFamily="50" charset="-128"/>
              <a:ea typeface="HG丸ｺﾞｼｯｸM-PRO" panose="020F0600000000000000" pitchFamily="50" charset="-128"/>
            </a:rPr>
            <a:t>a,b,c,d</a:t>
          </a:r>
          <a:r>
            <a:rPr lang="ja-JP" sz="1100">
              <a:latin typeface="HG丸ｺﾞｼｯｸM-PRO" panose="020F0600000000000000" pitchFamily="50" charset="-128"/>
              <a:ea typeface="HG丸ｺﾞｼｯｸM-PRO" panose="020F0600000000000000" pitchFamily="50" charset="-128"/>
            </a:rPr>
            <a:t>）</a:t>
          </a:r>
          <a:endParaRPr kumimoji="1" lang="ja-JP" altLang="en-US" sz="1100">
            <a:latin typeface="HG丸ｺﾞｼｯｸM-PRO" panose="020F0600000000000000" pitchFamily="50" charset="-128"/>
            <a:ea typeface="HG丸ｺﾞｼｯｸM-PRO" panose="020F0600000000000000" pitchFamily="50" charset="-128"/>
          </a:endParaRPr>
        </a:p>
      </dgm:t>
    </dgm:pt>
    <dgm:pt modelId="{7C6A2824-C793-4E2F-B948-0999A6582872}" type="parTrans" cxnId="{6FF3585B-B5A3-4A13-9E71-1F3AD29279B2}">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2E1481EF-AECD-43AA-858D-3060DADF60CC}" type="sibTrans" cxnId="{6FF3585B-B5A3-4A13-9E71-1F3AD29279B2}">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C193582D-DCC8-46FC-9591-D5B9F6AB9DF2}">
      <dgm:prSet phldrT="[テキスト]" custT="1"/>
      <dgm:spPr>
        <a:solidFill>
          <a:schemeClr val="accent5">
            <a:lumMod val="60000"/>
            <a:lumOff val="40000"/>
          </a:schemeClr>
        </a:solidFill>
        <a:ln>
          <a:solidFill>
            <a:schemeClr val="tx1"/>
          </a:solidFill>
        </a:ln>
      </dgm:spPr>
      <dgm:t>
        <a:bodyPr/>
        <a:lstStyle/>
        <a:p>
          <a:r>
            <a:rPr kumimoji="1" lang="en-US" altLang="ja-JP" sz="700" b="1" dirty="0">
              <a:solidFill>
                <a:schemeClr val="tx1"/>
              </a:solidFill>
              <a:latin typeface="HG丸ｺﾞｼｯｸM-PRO" panose="020F0600000000000000" pitchFamily="50" charset="-128"/>
              <a:ea typeface="HG丸ｺﾞｼｯｸM-PRO" panose="020F0600000000000000" pitchFamily="50" charset="-128"/>
            </a:rPr>
            <a:t>STEP3</a:t>
          </a:r>
          <a:endParaRPr kumimoji="1" lang="ja-JP" altLang="en-US" sz="700" b="1" dirty="0">
            <a:solidFill>
              <a:schemeClr val="tx1"/>
            </a:solidFill>
            <a:latin typeface="HG丸ｺﾞｼｯｸM-PRO" panose="020F0600000000000000" pitchFamily="50" charset="-128"/>
            <a:ea typeface="HG丸ｺﾞｼｯｸM-PRO" panose="020F0600000000000000" pitchFamily="50" charset="-128"/>
          </a:endParaRPr>
        </a:p>
      </dgm:t>
    </dgm:pt>
    <dgm:pt modelId="{F531F8D1-82A0-4305-A06E-98DDADFCAE17}" type="parTrans" cxnId="{D0C9C758-9D47-4343-8146-91F60F657FA2}">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69112449-0B45-4897-AAAD-701595932F03}" type="sibTrans" cxnId="{D0C9C758-9D47-4343-8146-91F60F657FA2}">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4177EC6D-2C51-4302-861D-519C7695A9A8}">
      <dgm:prSet phldrT="[テキスト]" custT="1"/>
      <dgm:spPr>
        <a:ln>
          <a:solidFill>
            <a:schemeClr val="tx1"/>
          </a:solidFill>
        </a:ln>
      </dgm:spPr>
      <dgm:t>
        <a:bodyPr/>
        <a:lstStyle/>
        <a:p>
          <a:r>
            <a:rPr lang="ja-JP" sz="1100" b="0" dirty="0">
              <a:solidFill>
                <a:schemeClr val="tx1"/>
              </a:solidFill>
              <a:latin typeface="HG丸ｺﾞｼｯｸM-PRO" panose="020F0600000000000000" pitchFamily="50" charset="-128"/>
              <a:ea typeface="HG丸ｺﾞｼｯｸM-PRO" panose="020F0600000000000000" pitchFamily="50" charset="-128"/>
            </a:rPr>
            <a:t>部材</a:t>
          </a:r>
          <a:r>
            <a:rPr lang="ja-JP" altLang="en-US" sz="1100" b="0" dirty="0">
              <a:solidFill>
                <a:schemeClr val="tx1"/>
              </a:solidFill>
              <a:latin typeface="HG丸ｺﾞｼｯｸM-PRO" panose="020F0600000000000000" pitchFamily="50" charset="-128"/>
              <a:ea typeface="HG丸ｺﾞｼｯｸM-PRO" panose="020F0600000000000000" pitchFamily="50" charset="-128"/>
            </a:rPr>
            <a:t>ごとの健全度</a:t>
          </a:r>
          <a:r>
            <a:rPr lang="ja-JP" sz="1100" b="0" dirty="0">
              <a:solidFill>
                <a:schemeClr val="tx1"/>
              </a:solidFill>
              <a:latin typeface="HG丸ｺﾞｼｯｸM-PRO" panose="020F0600000000000000" pitchFamily="50" charset="-128"/>
              <a:ea typeface="HG丸ｺﾞｼｯｸM-PRO" panose="020F0600000000000000" pitchFamily="50" charset="-128"/>
            </a:rPr>
            <a:t>を</a:t>
          </a:r>
          <a:r>
            <a:rPr lang="ja-JP" altLang="en-US" sz="1100" b="0" dirty="0">
              <a:solidFill>
                <a:schemeClr val="tx1"/>
              </a:solidFill>
              <a:latin typeface="HG丸ｺﾞｼｯｸM-PRO" panose="020F0600000000000000" pitchFamily="50" charset="-128"/>
              <a:ea typeface="HG丸ｺﾞｼｯｸM-PRO" panose="020F0600000000000000" pitchFamily="50" charset="-128"/>
            </a:rPr>
            <a:t>評価</a:t>
          </a:r>
          <a:r>
            <a:rPr lang="ja-JP" sz="1100" b="0" dirty="0">
              <a:solidFill>
                <a:schemeClr val="tx1"/>
              </a:solidFill>
              <a:latin typeface="HG丸ｺﾞｼｯｸM-PRO" panose="020F0600000000000000" pitchFamily="50" charset="-128"/>
              <a:ea typeface="HG丸ｺﾞｼｯｸM-PRO" panose="020F0600000000000000" pitchFamily="50" charset="-128"/>
            </a:rPr>
            <a:t>す</a:t>
          </a:r>
          <a:r>
            <a:rPr lang="ja-JP" sz="1100" dirty="0">
              <a:latin typeface="HG丸ｺﾞｼｯｸM-PRO" panose="020F0600000000000000" pitchFamily="50" charset="-128"/>
              <a:ea typeface="HG丸ｺﾞｼｯｸM-PRO" panose="020F0600000000000000" pitchFamily="50" charset="-128"/>
            </a:rPr>
            <a:t>る。（</a:t>
          </a:r>
          <a:r>
            <a:rPr lang="en-US" sz="1100" dirty="0">
              <a:latin typeface="HG丸ｺﾞｼｯｸM-PRO" panose="020F0600000000000000" pitchFamily="50" charset="-128"/>
              <a:ea typeface="HG丸ｺﾞｼｯｸM-PRO" panose="020F0600000000000000" pitchFamily="50" charset="-128"/>
            </a:rPr>
            <a:t>A,B,C,D</a:t>
          </a:r>
          <a:r>
            <a:rPr lang="ja-JP" altLang="en-US" sz="1100" dirty="0">
              <a:latin typeface="HG丸ｺﾞｼｯｸM-PRO" panose="020F0600000000000000" pitchFamily="50" charset="-128"/>
              <a:ea typeface="HG丸ｺﾞｼｯｸM-PRO" panose="020F0600000000000000" pitchFamily="50" charset="-128"/>
            </a:rPr>
            <a:t>）</a:t>
          </a:r>
          <a:endParaRPr kumimoji="1" lang="ja-JP" altLang="en-US" sz="1100" dirty="0">
            <a:latin typeface="HG丸ｺﾞｼｯｸM-PRO" panose="020F0600000000000000" pitchFamily="50" charset="-128"/>
            <a:ea typeface="HG丸ｺﾞｼｯｸM-PRO" panose="020F0600000000000000" pitchFamily="50" charset="-128"/>
          </a:endParaRPr>
        </a:p>
      </dgm:t>
    </dgm:pt>
    <dgm:pt modelId="{750B9D2A-8E1A-43BD-A454-89076A460238}" type="parTrans" cxnId="{6C25A8C1-9D9C-4E6A-BD64-E21AE412CBBE}">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F85E5E46-2EEE-4F40-953E-B3DDC7B82C9F}" type="sibTrans" cxnId="{6C25A8C1-9D9C-4E6A-BD64-E21AE412CBBE}">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76D0F123-9215-4509-9D00-885EE3CBA66F}">
      <dgm:prSet phldrT="[テキスト]" custT="1"/>
      <dgm:spPr>
        <a:ln>
          <a:solidFill>
            <a:schemeClr val="tx1"/>
          </a:solidFill>
        </a:ln>
      </dgm:spPr>
      <dgm:t>
        <a:bodyPr/>
        <a:lstStyle/>
        <a:p>
          <a:r>
            <a:rPr lang="ja-JP" sz="1100" b="0" dirty="0">
              <a:solidFill>
                <a:schemeClr val="tx1"/>
              </a:solidFill>
              <a:latin typeface="HG丸ｺﾞｼｯｸM-PRO" panose="020F0600000000000000" pitchFamily="50" charset="-128"/>
              <a:ea typeface="HG丸ｺﾞｼｯｸM-PRO" panose="020F0600000000000000" pitchFamily="50" charset="-128"/>
            </a:rPr>
            <a:t>施設の</a:t>
          </a:r>
          <a:r>
            <a:rPr lang="ja-JP" altLang="en-US" sz="1100" b="0" dirty="0">
              <a:solidFill>
                <a:schemeClr val="tx1"/>
              </a:solidFill>
              <a:latin typeface="HG丸ｺﾞｼｯｸM-PRO" panose="020F0600000000000000" pitchFamily="50" charset="-128"/>
              <a:ea typeface="HG丸ｺﾞｼｯｸM-PRO" panose="020F0600000000000000" pitchFamily="50" charset="-128"/>
            </a:rPr>
            <a:t>健全</a:t>
          </a:r>
          <a:r>
            <a:rPr lang="ja-JP" sz="1100" b="0" dirty="0">
              <a:solidFill>
                <a:schemeClr val="tx1"/>
              </a:solidFill>
              <a:latin typeface="HG丸ｺﾞｼｯｸM-PRO" panose="020F0600000000000000" pitchFamily="50" charset="-128"/>
              <a:ea typeface="HG丸ｺﾞｼｯｸM-PRO" panose="020F0600000000000000" pitchFamily="50" charset="-128"/>
            </a:rPr>
            <a:t>度</a:t>
          </a:r>
          <a:r>
            <a:rPr lang="ja-JP" altLang="en-US" sz="1100" b="0" dirty="0">
              <a:solidFill>
                <a:schemeClr val="tx1"/>
              </a:solidFill>
              <a:latin typeface="HG丸ｺﾞｼｯｸM-PRO" panose="020F0600000000000000" pitchFamily="50" charset="-128"/>
              <a:ea typeface="HG丸ｺﾞｼｯｸM-PRO" panose="020F0600000000000000" pitchFamily="50" charset="-128"/>
            </a:rPr>
            <a:t>を評価する。</a:t>
          </a:r>
          <a:r>
            <a:rPr lang="ja-JP" sz="1100" dirty="0">
              <a:latin typeface="HG丸ｺﾞｼｯｸM-PRO" panose="020F0600000000000000" pitchFamily="50" charset="-128"/>
              <a:ea typeface="HG丸ｺﾞｼｯｸM-PRO" panose="020F0600000000000000" pitchFamily="50" charset="-128"/>
            </a:rPr>
            <a:t>（</a:t>
          </a:r>
          <a:r>
            <a:rPr lang="en-US" sz="1100" dirty="0">
              <a:latin typeface="HG丸ｺﾞｼｯｸM-PRO" panose="020F0600000000000000" pitchFamily="50" charset="-128"/>
              <a:ea typeface="HG丸ｺﾞｼｯｸM-PRO" panose="020F0600000000000000" pitchFamily="50" charset="-128"/>
            </a:rPr>
            <a:t>A,B,C,D</a:t>
          </a:r>
          <a:r>
            <a:rPr lang="ja-JP" altLang="en-US" sz="1100" dirty="0">
              <a:latin typeface="HG丸ｺﾞｼｯｸM-PRO" panose="020F0600000000000000" pitchFamily="50" charset="-128"/>
              <a:ea typeface="HG丸ｺﾞｼｯｸM-PRO" panose="020F0600000000000000" pitchFamily="50" charset="-128"/>
            </a:rPr>
            <a:t>）</a:t>
          </a:r>
          <a:endParaRPr kumimoji="1" lang="ja-JP" altLang="en-US" sz="1100" dirty="0">
            <a:latin typeface="HG丸ｺﾞｼｯｸM-PRO" panose="020F0600000000000000" pitchFamily="50" charset="-128"/>
            <a:ea typeface="HG丸ｺﾞｼｯｸM-PRO" panose="020F0600000000000000" pitchFamily="50" charset="-128"/>
          </a:endParaRPr>
        </a:p>
      </dgm:t>
    </dgm:pt>
    <dgm:pt modelId="{48825AA1-F636-4C77-BAEF-8E42713F6402}" type="parTrans" cxnId="{50ACEC5B-2547-463F-9871-033928A3C49A}">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623145BD-62B3-48E1-8749-01FBDCF405E2}" type="sibTrans" cxnId="{50ACEC5B-2547-463F-9871-033928A3C49A}">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8C0E8402-B113-48CD-BB34-D1ACE62C3E7E}">
      <dgm:prSet phldrT="[テキスト]" custT="1"/>
      <dgm:spPr>
        <a:solidFill>
          <a:schemeClr val="accent5">
            <a:lumMod val="60000"/>
            <a:lumOff val="40000"/>
          </a:schemeClr>
        </a:solidFill>
        <a:ln>
          <a:solidFill>
            <a:schemeClr val="tx1"/>
          </a:solidFill>
        </a:ln>
      </dgm:spPr>
      <dgm:t>
        <a:bodyPr/>
        <a:lstStyle/>
        <a:p>
          <a:r>
            <a:rPr kumimoji="1" lang="en-US" altLang="ja-JP" sz="700" b="1" dirty="0">
              <a:solidFill>
                <a:schemeClr val="tx1"/>
              </a:solidFill>
              <a:latin typeface="HG丸ｺﾞｼｯｸM-PRO" panose="020F0600000000000000" pitchFamily="50" charset="-128"/>
              <a:ea typeface="HG丸ｺﾞｼｯｸM-PRO" panose="020F0600000000000000" pitchFamily="50" charset="-128"/>
            </a:rPr>
            <a:t>STEP1</a:t>
          </a:r>
        </a:p>
      </dgm:t>
    </dgm:pt>
    <dgm:pt modelId="{857F63BC-E678-45FD-98A2-6F016F859A97}" type="parTrans" cxnId="{C5ABCBE6-C4D5-474A-931A-932C9BFA4689}">
      <dgm:prSet/>
      <dgm:spPr/>
      <dgm:t>
        <a:bodyPr/>
        <a:lstStyle/>
        <a:p>
          <a:endParaRPr kumimoji="1" lang="ja-JP" altLang="en-US"/>
        </a:p>
      </dgm:t>
    </dgm:pt>
    <dgm:pt modelId="{24210883-B942-4085-9C5B-A3FBD4485CD4}" type="sibTrans" cxnId="{C5ABCBE6-C4D5-474A-931A-932C9BFA4689}">
      <dgm:prSet/>
      <dgm:spPr/>
      <dgm:t>
        <a:bodyPr/>
        <a:lstStyle/>
        <a:p>
          <a:endParaRPr kumimoji="1" lang="ja-JP" altLang="en-US"/>
        </a:p>
      </dgm:t>
    </dgm:pt>
    <dgm:pt modelId="{83C2CA3C-3658-4306-BB93-A369E4CF95A9}">
      <dgm:prSet phldrT="[テキスト]" custT="1"/>
      <dgm:spPr>
        <a:solidFill>
          <a:schemeClr val="accent5">
            <a:lumMod val="60000"/>
            <a:lumOff val="40000"/>
          </a:schemeClr>
        </a:solidFill>
        <a:ln>
          <a:solidFill>
            <a:schemeClr val="tx1"/>
          </a:solidFill>
        </a:ln>
      </dgm:spPr>
      <dgm:t>
        <a:bodyPr/>
        <a:lstStyle/>
        <a:p>
          <a:r>
            <a:rPr kumimoji="1" lang="en-US" altLang="ja-JP" sz="700" b="1" dirty="0">
              <a:solidFill>
                <a:schemeClr val="tx1"/>
              </a:solidFill>
              <a:latin typeface="HG丸ｺﾞｼｯｸM-PRO" panose="020F0600000000000000" pitchFamily="50" charset="-128"/>
              <a:ea typeface="HG丸ｺﾞｼｯｸM-PRO" panose="020F0600000000000000" pitchFamily="50" charset="-128"/>
            </a:rPr>
            <a:t>STEP2</a:t>
          </a:r>
          <a:endParaRPr kumimoji="1" lang="ja-JP" altLang="en-US" sz="700" b="1" dirty="0">
            <a:solidFill>
              <a:schemeClr val="tx1"/>
            </a:solidFill>
            <a:latin typeface="HG丸ｺﾞｼｯｸM-PRO" panose="020F0600000000000000" pitchFamily="50" charset="-128"/>
            <a:ea typeface="HG丸ｺﾞｼｯｸM-PRO" panose="020F0600000000000000" pitchFamily="50" charset="-128"/>
          </a:endParaRPr>
        </a:p>
      </dgm:t>
    </dgm:pt>
    <dgm:pt modelId="{D9EBE2A5-1FD8-4280-A760-9BF1C533EFD6}" type="sibTrans" cxnId="{126804DF-FB4A-41F0-A5FA-73E89D281868}">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782C6146-8FCE-4702-9FDB-1385413894E9}" type="parTrans" cxnId="{126804DF-FB4A-41F0-A5FA-73E89D281868}">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DF830CFC-CA2D-4EAB-BDA3-D7BC551FDE4A}" type="pres">
      <dgm:prSet presAssocID="{C1F547AD-6DB0-4109-8608-B9EC33EBBB63}" presName="linearFlow" presStyleCnt="0">
        <dgm:presLayoutVars>
          <dgm:dir/>
          <dgm:animLvl val="lvl"/>
          <dgm:resizeHandles val="exact"/>
        </dgm:presLayoutVars>
      </dgm:prSet>
      <dgm:spPr/>
    </dgm:pt>
    <dgm:pt modelId="{5795789C-AEE5-46FE-A1E1-29E4E79E45BE}" type="pres">
      <dgm:prSet presAssocID="{8C0E8402-B113-48CD-BB34-D1ACE62C3E7E}" presName="composite" presStyleCnt="0"/>
      <dgm:spPr/>
    </dgm:pt>
    <dgm:pt modelId="{6153C5A0-A12C-4BFD-BD05-5893C9084B77}" type="pres">
      <dgm:prSet presAssocID="{8C0E8402-B113-48CD-BB34-D1ACE62C3E7E}" presName="parentText" presStyleLbl="alignNode1" presStyleIdx="0" presStyleCnt="3">
        <dgm:presLayoutVars>
          <dgm:chMax val="1"/>
          <dgm:bulletEnabled val="1"/>
        </dgm:presLayoutVars>
      </dgm:prSet>
      <dgm:spPr/>
    </dgm:pt>
    <dgm:pt modelId="{8BB14D4C-A671-487B-AB86-35067F351C0F}" type="pres">
      <dgm:prSet presAssocID="{8C0E8402-B113-48CD-BB34-D1ACE62C3E7E}" presName="descendantText" presStyleLbl="alignAcc1" presStyleIdx="0" presStyleCnt="3">
        <dgm:presLayoutVars>
          <dgm:bulletEnabled val="1"/>
        </dgm:presLayoutVars>
      </dgm:prSet>
      <dgm:spPr/>
    </dgm:pt>
    <dgm:pt modelId="{ECA95F5C-7956-4C36-BFAA-0F0CEC813383}" type="pres">
      <dgm:prSet presAssocID="{24210883-B942-4085-9C5B-A3FBD4485CD4}" presName="sp" presStyleCnt="0"/>
      <dgm:spPr/>
    </dgm:pt>
    <dgm:pt modelId="{0609FE15-F06A-4AB2-A064-C8BE445A82BB}" type="pres">
      <dgm:prSet presAssocID="{83C2CA3C-3658-4306-BB93-A369E4CF95A9}" presName="composite" presStyleCnt="0"/>
      <dgm:spPr/>
    </dgm:pt>
    <dgm:pt modelId="{4BB3E86B-3551-429C-A18B-C5EF3F53C72A}" type="pres">
      <dgm:prSet presAssocID="{83C2CA3C-3658-4306-BB93-A369E4CF95A9}" presName="parentText" presStyleLbl="alignNode1" presStyleIdx="1" presStyleCnt="3">
        <dgm:presLayoutVars>
          <dgm:chMax val="1"/>
          <dgm:bulletEnabled val="1"/>
        </dgm:presLayoutVars>
      </dgm:prSet>
      <dgm:spPr/>
    </dgm:pt>
    <dgm:pt modelId="{DFAAAF6D-8884-4DBE-A369-081821BCDC97}" type="pres">
      <dgm:prSet presAssocID="{83C2CA3C-3658-4306-BB93-A369E4CF95A9}" presName="descendantText" presStyleLbl="alignAcc1" presStyleIdx="1" presStyleCnt="3">
        <dgm:presLayoutVars>
          <dgm:bulletEnabled val="1"/>
        </dgm:presLayoutVars>
      </dgm:prSet>
      <dgm:spPr/>
    </dgm:pt>
    <dgm:pt modelId="{B7B5361E-0CA2-4D00-A529-4F7329BA5377}" type="pres">
      <dgm:prSet presAssocID="{D9EBE2A5-1FD8-4280-A760-9BF1C533EFD6}" presName="sp" presStyleCnt="0"/>
      <dgm:spPr/>
    </dgm:pt>
    <dgm:pt modelId="{A0D4D1AC-8AE2-4E88-8E0A-F82B55C1D49C}" type="pres">
      <dgm:prSet presAssocID="{C193582D-DCC8-46FC-9591-D5B9F6AB9DF2}" presName="composite" presStyleCnt="0"/>
      <dgm:spPr/>
    </dgm:pt>
    <dgm:pt modelId="{62006DFA-E95A-49B0-82EF-33692AD5E92F}" type="pres">
      <dgm:prSet presAssocID="{C193582D-DCC8-46FC-9591-D5B9F6AB9DF2}" presName="parentText" presStyleLbl="alignNode1" presStyleIdx="2" presStyleCnt="3">
        <dgm:presLayoutVars>
          <dgm:chMax val="1"/>
          <dgm:bulletEnabled val="1"/>
        </dgm:presLayoutVars>
      </dgm:prSet>
      <dgm:spPr/>
    </dgm:pt>
    <dgm:pt modelId="{1D63F7BD-27B4-4429-BE6D-854115D63F49}" type="pres">
      <dgm:prSet presAssocID="{C193582D-DCC8-46FC-9591-D5B9F6AB9DF2}" presName="descendantText" presStyleLbl="alignAcc1" presStyleIdx="2" presStyleCnt="3">
        <dgm:presLayoutVars>
          <dgm:bulletEnabled val="1"/>
        </dgm:presLayoutVars>
      </dgm:prSet>
      <dgm:spPr/>
    </dgm:pt>
  </dgm:ptLst>
  <dgm:cxnLst>
    <dgm:cxn modelId="{8C07B330-28BA-4B16-9CD5-D82AE414471A}" type="presOf" srcId="{C193582D-DCC8-46FC-9591-D5B9F6AB9DF2}" destId="{62006DFA-E95A-49B0-82EF-33692AD5E92F}" srcOrd="0" destOrd="0" presId="urn:microsoft.com/office/officeart/2005/8/layout/chevron2"/>
    <dgm:cxn modelId="{B8C06B40-5315-4EAF-9AB3-8A963BE38A13}" type="presOf" srcId="{771F13E0-D807-4483-8954-A0BB1743D11F}" destId="{8BB14D4C-A671-487B-AB86-35067F351C0F}" srcOrd="0" destOrd="0" presId="urn:microsoft.com/office/officeart/2005/8/layout/chevron2"/>
    <dgm:cxn modelId="{6FF3585B-B5A3-4A13-9E71-1F3AD29279B2}" srcId="{8C0E8402-B113-48CD-BB34-D1ACE62C3E7E}" destId="{771F13E0-D807-4483-8954-A0BB1743D11F}" srcOrd="0" destOrd="0" parTransId="{7C6A2824-C793-4E2F-B948-0999A6582872}" sibTransId="{2E1481EF-AECD-43AA-858D-3060DADF60CC}"/>
    <dgm:cxn modelId="{50ACEC5B-2547-463F-9871-033928A3C49A}" srcId="{C193582D-DCC8-46FC-9591-D5B9F6AB9DF2}" destId="{76D0F123-9215-4509-9D00-885EE3CBA66F}" srcOrd="0" destOrd="0" parTransId="{48825AA1-F636-4C77-BAEF-8E42713F6402}" sibTransId="{623145BD-62B3-48E1-8749-01FBDCF405E2}"/>
    <dgm:cxn modelId="{D0C9C758-9D47-4343-8146-91F60F657FA2}" srcId="{C1F547AD-6DB0-4109-8608-B9EC33EBBB63}" destId="{C193582D-DCC8-46FC-9591-D5B9F6AB9DF2}" srcOrd="2" destOrd="0" parTransId="{F531F8D1-82A0-4305-A06E-98DDADFCAE17}" sibTransId="{69112449-0B45-4897-AAAD-701595932F03}"/>
    <dgm:cxn modelId="{D0C0A986-2647-4B8F-82D6-D8D3BAAD0B45}" type="presOf" srcId="{C1F547AD-6DB0-4109-8608-B9EC33EBBB63}" destId="{DF830CFC-CA2D-4EAB-BDA3-D7BC551FDE4A}" srcOrd="0" destOrd="0" presId="urn:microsoft.com/office/officeart/2005/8/layout/chevron2"/>
    <dgm:cxn modelId="{78968C9C-CAD7-4FCE-9A97-07DDD63361F6}" type="presOf" srcId="{76D0F123-9215-4509-9D00-885EE3CBA66F}" destId="{1D63F7BD-27B4-4429-BE6D-854115D63F49}" srcOrd="0" destOrd="0" presId="urn:microsoft.com/office/officeart/2005/8/layout/chevron2"/>
    <dgm:cxn modelId="{2B05A1B5-E2DC-4484-B323-902EC5A3F574}" type="presOf" srcId="{83C2CA3C-3658-4306-BB93-A369E4CF95A9}" destId="{4BB3E86B-3551-429C-A18B-C5EF3F53C72A}" srcOrd="0" destOrd="0" presId="urn:microsoft.com/office/officeart/2005/8/layout/chevron2"/>
    <dgm:cxn modelId="{D4C621B9-3C3E-4DBF-A4D7-F17A68C143D7}" type="presOf" srcId="{8C0E8402-B113-48CD-BB34-D1ACE62C3E7E}" destId="{6153C5A0-A12C-4BFD-BD05-5893C9084B77}" srcOrd="0" destOrd="0" presId="urn:microsoft.com/office/officeart/2005/8/layout/chevron2"/>
    <dgm:cxn modelId="{6C25A8C1-9D9C-4E6A-BD64-E21AE412CBBE}" srcId="{83C2CA3C-3658-4306-BB93-A369E4CF95A9}" destId="{4177EC6D-2C51-4302-861D-519C7695A9A8}" srcOrd="0" destOrd="0" parTransId="{750B9D2A-8E1A-43BD-A454-89076A460238}" sibTransId="{F85E5E46-2EEE-4F40-953E-B3DDC7B82C9F}"/>
    <dgm:cxn modelId="{126804DF-FB4A-41F0-A5FA-73E89D281868}" srcId="{C1F547AD-6DB0-4109-8608-B9EC33EBBB63}" destId="{83C2CA3C-3658-4306-BB93-A369E4CF95A9}" srcOrd="1" destOrd="0" parTransId="{782C6146-8FCE-4702-9FDB-1385413894E9}" sibTransId="{D9EBE2A5-1FD8-4280-A760-9BF1C533EFD6}"/>
    <dgm:cxn modelId="{72DC8AE2-6495-4E95-85D2-8270FC8B60E7}" type="presOf" srcId="{4177EC6D-2C51-4302-861D-519C7695A9A8}" destId="{DFAAAF6D-8884-4DBE-A369-081821BCDC97}" srcOrd="0" destOrd="0" presId="urn:microsoft.com/office/officeart/2005/8/layout/chevron2"/>
    <dgm:cxn modelId="{C5ABCBE6-C4D5-474A-931A-932C9BFA4689}" srcId="{C1F547AD-6DB0-4109-8608-B9EC33EBBB63}" destId="{8C0E8402-B113-48CD-BB34-D1ACE62C3E7E}" srcOrd="0" destOrd="0" parTransId="{857F63BC-E678-45FD-98A2-6F016F859A97}" sibTransId="{24210883-B942-4085-9C5B-A3FBD4485CD4}"/>
    <dgm:cxn modelId="{0E57FDAC-4F6C-4757-AE40-1D1AC3DB68C7}" type="presParOf" srcId="{DF830CFC-CA2D-4EAB-BDA3-D7BC551FDE4A}" destId="{5795789C-AEE5-46FE-A1E1-29E4E79E45BE}" srcOrd="0" destOrd="0" presId="urn:microsoft.com/office/officeart/2005/8/layout/chevron2"/>
    <dgm:cxn modelId="{294A6D59-F4FA-4704-8976-F779E2DB9F54}" type="presParOf" srcId="{5795789C-AEE5-46FE-A1E1-29E4E79E45BE}" destId="{6153C5A0-A12C-4BFD-BD05-5893C9084B77}" srcOrd="0" destOrd="0" presId="urn:microsoft.com/office/officeart/2005/8/layout/chevron2"/>
    <dgm:cxn modelId="{9EC2EB5C-6470-4682-94F4-E8A97BBD46EB}" type="presParOf" srcId="{5795789C-AEE5-46FE-A1E1-29E4E79E45BE}" destId="{8BB14D4C-A671-487B-AB86-35067F351C0F}" srcOrd="1" destOrd="0" presId="urn:microsoft.com/office/officeart/2005/8/layout/chevron2"/>
    <dgm:cxn modelId="{FF562AA9-B94E-4F1A-B598-A0DA3ACCB2AD}" type="presParOf" srcId="{DF830CFC-CA2D-4EAB-BDA3-D7BC551FDE4A}" destId="{ECA95F5C-7956-4C36-BFAA-0F0CEC813383}" srcOrd="1" destOrd="0" presId="urn:microsoft.com/office/officeart/2005/8/layout/chevron2"/>
    <dgm:cxn modelId="{F5B784FE-5F76-4ED6-99FA-C8CBA3F2A921}" type="presParOf" srcId="{DF830CFC-CA2D-4EAB-BDA3-D7BC551FDE4A}" destId="{0609FE15-F06A-4AB2-A064-C8BE445A82BB}" srcOrd="2" destOrd="0" presId="urn:microsoft.com/office/officeart/2005/8/layout/chevron2"/>
    <dgm:cxn modelId="{785BABCE-FBF7-4C0B-ACCB-38FA05BFD046}" type="presParOf" srcId="{0609FE15-F06A-4AB2-A064-C8BE445A82BB}" destId="{4BB3E86B-3551-429C-A18B-C5EF3F53C72A}" srcOrd="0" destOrd="0" presId="urn:microsoft.com/office/officeart/2005/8/layout/chevron2"/>
    <dgm:cxn modelId="{6C2BFB72-CD17-4466-ABD5-9FE179BABA7D}" type="presParOf" srcId="{0609FE15-F06A-4AB2-A064-C8BE445A82BB}" destId="{DFAAAF6D-8884-4DBE-A369-081821BCDC97}" srcOrd="1" destOrd="0" presId="urn:microsoft.com/office/officeart/2005/8/layout/chevron2"/>
    <dgm:cxn modelId="{1320B6BC-5F15-4755-912F-3A4BED81580B}" type="presParOf" srcId="{DF830CFC-CA2D-4EAB-BDA3-D7BC551FDE4A}" destId="{B7B5361E-0CA2-4D00-A529-4F7329BA5377}" srcOrd="3" destOrd="0" presId="urn:microsoft.com/office/officeart/2005/8/layout/chevron2"/>
    <dgm:cxn modelId="{C8F9665E-2A2D-4753-A891-BDF642A15A03}" type="presParOf" srcId="{DF830CFC-CA2D-4EAB-BDA3-D7BC551FDE4A}" destId="{A0D4D1AC-8AE2-4E88-8E0A-F82B55C1D49C}" srcOrd="4" destOrd="0" presId="urn:microsoft.com/office/officeart/2005/8/layout/chevron2"/>
    <dgm:cxn modelId="{88D801CB-AE98-415B-B1EF-F51693941005}" type="presParOf" srcId="{A0D4D1AC-8AE2-4E88-8E0A-F82B55C1D49C}" destId="{62006DFA-E95A-49B0-82EF-33692AD5E92F}" srcOrd="0" destOrd="0" presId="urn:microsoft.com/office/officeart/2005/8/layout/chevron2"/>
    <dgm:cxn modelId="{0222733F-3C37-43D8-8D79-FD60A97521E3}" type="presParOf" srcId="{A0D4D1AC-8AE2-4E88-8E0A-F82B55C1D49C}" destId="{1D63F7BD-27B4-4429-BE6D-854115D63F4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3C5A0-A12C-4BFD-BD05-5893C9084B77}">
      <dsp:nvSpPr>
        <dsp:cNvPr id="0" name=""/>
        <dsp:cNvSpPr/>
      </dsp:nvSpPr>
      <dsp:spPr>
        <a:xfrm rot="5400000">
          <a:off x="-130248" y="130859"/>
          <a:ext cx="868322" cy="607825"/>
        </a:xfrm>
        <a:prstGeom prst="chevron">
          <a:avLst/>
        </a:prstGeom>
        <a:solidFill>
          <a:schemeClr val="accent5">
            <a:lumMod val="60000"/>
            <a:lumOff val="4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kumimoji="1" lang="en-US" altLang="ja-JP" sz="700" b="1" kern="1200" dirty="0">
              <a:solidFill>
                <a:schemeClr val="tx1"/>
              </a:solidFill>
              <a:latin typeface="HG丸ｺﾞｼｯｸM-PRO" panose="020F0600000000000000" pitchFamily="50" charset="-128"/>
              <a:ea typeface="HG丸ｺﾞｼｯｸM-PRO" panose="020F0600000000000000" pitchFamily="50" charset="-128"/>
            </a:rPr>
            <a:t>STEP1</a:t>
          </a:r>
        </a:p>
      </dsp:txBody>
      <dsp:txXfrm rot="-5400000">
        <a:off x="1" y="304524"/>
        <a:ext cx="607825" cy="260497"/>
      </dsp:txXfrm>
    </dsp:sp>
    <dsp:sp modelId="{8BB14D4C-A671-487B-AB86-35067F351C0F}">
      <dsp:nvSpPr>
        <dsp:cNvPr id="0" name=""/>
        <dsp:cNvSpPr/>
      </dsp:nvSpPr>
      <dsp:spPr>
        <a:xfrm rot="5400000">
          <a:off x="2028356" y="-1419919"/>
          <a:ext cx="564409" cy="3405470"/>
        </a:xfrm>
        <a:prstGeom prst="round2SameRect">
          <a:avLst/>
        </a:prstGeom>
        <a:solidFill>
          <a:schemeClr val="lt1">
            <a:alpha val="90000"/>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ja-JP" sz="1100" b="0" kern="1200">
              <a:solidFill>
                <a:schemeClr val="tx1"/>
              </a:solidFill>
              <a:latin typeface="HG丸ｺﾞｼｯｸM-PRO" panose="020F0600000000000000" pitchFamily="50" charset="-128"/>
              <a:ea typeface="HG丸ｺﾞｼｯｸM-PRO" panose="020F0600000000000000" pitchFamily="50" charset="-128"/>
            </a:rPr>
            <a:t>部材単位</a:t>
          </a:r>
          <a:r>
            <a:rPr lang="ja-JP" altLang="en-US" sz="1100" b="0" kern="1200">
              <a:solidFill>
                <a:schemeClr val="tx1"/>
              </a:solidFill>
              <a:latin typeface="HG丸ｺﾞｼｯｸM-PRO" panose="020F0600000000000000" pitchFamily="50" charset="-128"/>
              <a:ea typeface="HG丸ｺﾞｼｯｸM-PRO" panose="020F0600000000000000" pitchFamily="50" charset="-128"/>
            </a:rPr>
            <a:t>ごとに</a:t>
          </a:r>
          <a:r>
            <a:rPr lang="ja-JP" sz="1100" b="0" kern="1200">
              <a:solidFill>
                <a:schemeClr val="tx1"/>
              </a:solidFill>
              <a:latin typeface="HG丸ｺﾞｼｯｸM-PRO" panose="020F0600000000000000" pitchFamily="50" charset="-128"/>
              <a:ea typeface="HG丸ｺﾞｼｯｸM-PRO" panose="020F0600000000000000" pitchFamily="50" charset="-128"/>
            </a:rPr>
            <a:t>劣化度を判定する。</a:t>
          </a:r>
          <a:r>
            <a:rPr lang="ja-JP" sz="1100" kern="1200">
              <a:latin typeface="HG丸ｺﾞｼｯｸM-PRO" panose="020F0600000000000000" pitchFamily="50" charset="-128"/>
              <a:ea typeface="HG丸ｺﾞｼｯｸM-PRO" panose="020F0600000000000000" pitchFamily="50" charset="-128"/>
            </a:rPr>
            <a:t>（</a:t>
          </a:r>
          <a:r>
            <a:rPr lang="en-US" sz="1100" kern="1200">
              <a:latin typeface="HG丸ｺﾞｼｯｸM-PRO" panose="020F0600000000000000" pitchFamily="50" charset="-128"/>
              <a:ea typeface="HG丸ｺﾞｼｯｸM-PRO" panose="020F0600000000000000" pitchFamily="50" charset="-128"/>
            </a:rPr>
            <a:t>a,b,c,d</a:t>
          </a:r>
          <a:r>
            <a:rPr lang="ja-JP" sz="1100" kern="1200">
              <a:latin typeface="HG丸ｺﾞｼｯｸM-PRO" panose="020F0600000000000000" pitchFamily="50" charset="-128"/>
              <a:ea typeface="HG丸ｺﾞｼｯｸM-PRO" panose="020F0600000000000000" pitchFamily="50" charset="-128"/>
            </a:rPr>
            <a:t>）</a:t>
          </a:r>
          <a:endParaRPr kumimoji="1" lang="ja-JP" altLang="en-US" sz="1100" kern="1200">
            <a:latin typeface="HG丸ｺﾞｼｯｸM-PRO" panose="020F0600000000000000" pitchFamily="50" charset="-128"/>
            <a:ea typeface="HG丸ｺﾞｼｯｸM-PRO" panose="020F0600000000000000" pitchFamily="50" charset="-128"/>
          </a:endParaRPr>
        </a:p>
      </dsp:txBody>
      <dsp:txXfrm rot="-5400000">
        <a:off x="607826" y="28163"/>
        <a:ext cx="3377918" cy="509305"/>
      </dsp:txXfrm>
    </dsp:sp>
    <dsp:sp modelId="{4BB3E86B-3551-429C-A18B-C5EF3F53C72A}">
      <dsp:nvSpPr>
        <dsp:cNvPr id="0" name=""/>
        <dsp:cNvSpPr/>
      </dsp:nvSpPr>
      <dsp:spPr>
        <a:xfrm rot="5400000">
          <a:off x="-130248" y="785747"/>
          <a:ext cx="868322" cy="607825"/>
        </a:xfrm>
        <a:prstGeom prst="chevron">
          <a:avLst/>
        </a:prstGeom>
        <a:solidFill>
          <a:schemeClr val="accent5">
            <a:lumMod val="60000"/>
            <a:lumOff val="4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kumimoji="1" lang="en-US" altLang="ja-JP" sz="700" b="1" kern="1200" dirty="0">
              <a:solidFill>
                <a:schemeClr val="tx1"/>
              </a:solidFill>
              <a:latin typeface="HG丸ｺﾞｼｯｸM-PRO" panose="020F0600000000000000" pitchFamily="50" charset="-128"/>
              <a:ea typeface="HG丸ｺﾞｼｯｸM-PRO" panose="020F0600000000000000" pitchFamily="50" charset="-128"/>
            </a:rPr>
            <a:t>STEP2</a:t>
          </a:r>
          <a:endParaRPr kumimoji="1" lang="ja-JP" altLang="en-US" sz="700" b="1" kern="1200" dirty="0">
            <a:solidFill>
              <a:schemeClr val="tx1"/>
            </a:solidFill>
            <a:latin typeface="HG丸ｺﾞｼｯｸM-PRO" panose="020F0600000000000000" pitchFamily="50" charset="-128"/>
            <a:ea typeface="HG丸ｺﾞｼｯｸM-PRO" panose="020F0600000000000000" pitchFamily="50" charset="-128"/>
          </a:endParaRPr>
        </a:p>
      </dsp:txBody>
      <dsp:txXfrm rot="-5400000">
        <a:off x="1" y="959412"/>
        <a:ext cx="607825" cy="260497"/>
      </dsp:txXfrm>
    </dsp:sp>
    <dsp:sp modelId="{DFAAAF6D-8884-4DBE-A369-081821BCDC97}">
      <dsp:nvSpPr>
        <dsp:cNvPr id="0" name=""/>
        <dsp:cNvSpPr/>
      </dsp:nvSpPr>
      <dsp:spPr>
        <a:xfrm rot="5400000">
          <a:off x="2028356" y="-765031"/>
          <a:ext cx="564409" cy="3405470"/>
        </a:xfrm>
        <a:prstGeom prst="round2SameRect">
          <a:avLst/>
        </a:prstGeom>
        <a:solidFill>
          <a:schemeClr val="lt1">
            <a:alpha val="90000"/>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ja-JP" sz="1100" b="0" kern="1200" dirty="0">
              <a:solidFill>
                <a:schemeClr val="tx1"/>
              </a:solidFill>
              <a:latin typeface="HG丸ｺﾞｼｯｸM-PRO" panose="020F0600000000000000" pitchFamily="50" charset="-128"/>
              <a:ea typeface="HG丸ｺﾞｼｯｸM-PRO" panose="020F0600000000000000" pitchFamily="50" charset="-128"/>
            </a:rPr>
            <a:t>部材</a:t>
          </a:r>
          <a:r>
            <a:rPr lang="ja-JP" altLang="en-US" sz="1100" b="0" kern="1200" dirty="0">
              <a:solidFill>
                <a:schemeClr val="tx1"/>
              </a:solidFill>
              <a:latin typeface="HG丸ｺﾞｼｯｸM-PRO" panose="020F0600000000000000" pitchFamily="50" charset="-128"/>
              <a:ea typeface="HG丸ｺﾞｼｯｸM-PRO" panose="020F0600000000000000" pitchFamily="50" charset="-128"/>
            </a:rPr>
            <a:t>ごとの健全度</a:t>
          </a:r>
          <a:r>
            <a:rPr lang="ja-JP" sz="1100" b="0" kern="1200" dirty="0">
              <a:solidFill>
                <a:schemeClr val="tx1"/>
              </a:solidFill>
              <a:latin typeface="HG丸ｺﾞｼｯｸM-PRO" panose="020F0600000000000000" pitchFamily="50" charset="-128"/>
              <a:ea typeface="HG丸ｺﾞｼｯｸM-PRO" panose="020F0600000000000000" pitchFamily="50" charset="-128"/>
            </a:rPr>
            <a:t>を</a:t>
          </a:r>
          <a:r>
            <a:rPr lang="ja-JP" altLang="en-US" sz="1100" b="0" kern="1200" dirty="0">
              <a:solidFill>
                <a:schemeClr val="tx1"/>
              </a:solidFill>
              <a:latin typeface="HG丸ｺﾞｼｯｸM-PRO" panose="020F0600000000000000" pitchFamily="50" charset="-128"/>
              <a:ea typeface="HG丸ｺﾞｼｯｸM-PRO" panose="020F0600000000000000" pitchFamily="50" charset="-128"/>
            </a:rPr>
            <a:t>評価</a:t>
          </a:r>
          <a:r>
            <a:rPr lang="ja-JP" sz="1100" b="0" kern="1200" dirty="0">
              <a:solidFill>
                <a:schemeClr val="tx1"/>
              </a:solidFill>
              <a:latin typeface="HG丸ｺﾞｼｯｸM-PRO" panose="020F0600000000000000" pitchFamily="50" charset="-128"/>
              <a:ea typeface="HG丸ｺﾞｼｯｸM-PRO" panose="020F0600000000000000" pitchFamily="50" charset="-128"/>
            </a:rPr>
            <a:t>す</a:t>
          </a:r>
          <a:r>
            <a:rPr lang="ja-JP" sz="1100" kern="1200" dirty="0">
              <a:latin typeface="HG丸ｺﾞｼｯｸM-PRO" panose="020F0600000000000000" pitchFamily="50" charset="-128"/>
              <a:ea typeface="HG丸ｺﾞｼｯｸM-PRO" panose="020F0600000000000000" pitchFamily="50" charset="-128"/>
            </a:rPr>
            <a:t>る。（</a:t>
          </a:r>
          <a:r>
            <a:rPr lang="en-US" sz="1100" kern="1200" dirty="0">
              <a:latin typeface="HG丸ｺﾞｼｯｸM-PRO" panose="020F0600000000000000" pitchFamily="50" charset="-128"/>
              <a:ea typeface="HG丸ｺﾞｼｯｸM-PRO" panose="020F0600000000000000" pitchFamily="50" charset="-128"/>
            </a:rPr>
            <a:t>A,B,C,D</a:t>
          </a:r>
          <a:r>
            <a:rPr lang="ja-JP" altLang="en-US" sz="1100" kern="1200" dirty="0">
              <a:latin typeface="HG丸ｺﾞｼｯｸM-PRO" panose="020F0600000000000000" pitchFamily="50" charset="-128"/>
              <a:ea typeface="HG丸ｺﾞｼｯｸM-PRO" panose="020F0600000000000000" pitchFamily="50" charset="-128"/>
            </a:rPr>
            <a:t>）</a:t>
          </a:r>
          <a:endParaRPr kumimoji="1" lang="ja-JP" altLang="en-US" sz="1100" kern="1200" dirty="0">
            <a:latin typeface="HG丸ｺﾞｼｯｸM-PRO" panose="020F0600000000000000" pitchFamily="50" charset="-128"/>
            <a:ea typeface="HG丸ｺﾞｼｯｸM-PRO" panose="020F0600000000000000" pitchFamily="50" charset="-128"/>
          </a:endParaRPr>
        </a:p>
      </dsp:txBody>
      <dsp:txXfrm rot="-5400000">
        <a:off x="607826" y="683051"/>
        <a:ext cx="3377918" cy="509305"/>
      </dsp:txXfrm>
    </dsp:sp>
    <dsp:sp modelId="{62006DFA-E95A-49B0-82EF-33692AD5E92F}">
      <dsp:nvSpPr>
        <dsp:cNvPr id="0" name=""/>
        <dsp:cNvSpPr/>
      </dsp:nvSpPr>
      <dsp:spPr>
        <a:xfrm rot="5400000">
          <a:off x="-130248" y="1440634"/>
          <a:ext cx="868322" cy="607825"/>
        </a:xfrm>
        <a:prstGeom prst="chevron">
          <a:avLst/>
        </a:prstGeom>
        <a:solidFill>
          <a:schemeClr val="accent5">
            <a:lumMod val="60000"/>
            <a:lumOff val="4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kumimoji="1" lang="en-US" altLang="ja-JP" sz="700" b="1" kern="1200" dirty="0">
              <a:solidFill>
                <a:schemeClr val="tx1"/>
              </a:solidFill>
              <a:latin typeface="HG丸ｺﾞｼｯｸM-PRO" panose="020F0600000000000000" pitchFamily="50" charset="-128"/>
              <a:ea typeface="HG丸ｺﾞｼｯｸM-PRO" panose="020F0600000000000000" pitchFamily="50" charset="-128"/>
            </a:rPr>
            <a:t>STEP3</a:t>
          </a:r>
          <a:endParaRPr kumimoji="1" lang="ja-JP" altLang="en-US" sz="700" b="1" kern="1200" dirty="0">
            <a:solidFill>
              <a:schemeClr val="tx1"/>
            </a:solidFill>
            <a:latin typeface="HG丸ｺﾞｼｯｸM-PRO" panose="020F0600000000000000" pitchFamily="50" charset="-128"/>
            <a:ea typeface="HG丸ｺﾞｼｯｸM-PRO" panose="020F0600000000000000" pitchFamily="50" charset="-128"/>
          </a:endParaRPr>
        </a:p>
      </dsp:txBody>
      <dsp:txXfrm rot="-5400000">
        <a:off x="1" y="1614299"/>
        <a:ext cx="607825" cy="260497"/>
      </dsp:txXfrm>
    </dsp:sp>
    <dsp:sp modelId="{1D63F7BD-27B4-4429-BE6D-854115D63F49}">
      <dsp:nvSpPr>
        <dsp:cNvPr id="0" name=""/>
        <dsp:cNvSpPr/>
      </dsp:nvSpPr>
      <dsp:spPr>
        <a:xfrm rot="5400000">
          <a:off x="2028356" y="-110143"/>
          <a:ext cx="564409" cy="3405470"/>
        </a:xfrm>
        <a:prstGeom prst="round2SameRect">
          <a:avLst/>
        </a:prstGeom>
        <a:solidFill>
          <a:schemeClr val="lt1">
            <a:alpha val="90000"/>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ja-JP" sz="1100" b="0" kern="1200" dirty="0">
              <a:solidFill>
                <a:schemeClr val="tx1"/>
              </a:solidFill>
              <a:latin typeface="HG丸ｺﾞｼｯｸM-PRO" panose="020F0600000000000000" pitchFamily="50" charset="-128"/>
              <a:ea typeface="HG丸ｺﾞｼｯｸM-PRO" panose="020F0600000000000000" pitchFamily="50" charset="-128"/>
            </a:rPr>
            <a:t>施設の</a:t>
          </a:r>
          <a:r>
            <a:rPr lang="ja-JP" altLang="en-US" sz="1100" b="0" kern="1200" dirty="0">
              <a:solidFill>
                <a:schemeClr val="tx1"/>
              </a:solidFill>
              <a:latin typeface="HG丸ｺﾞｼｯｸM-PRO" panose="020F0600000000000000" pitchFamily="50" charset="-128"/>
              <a:ea typeface="HG丸ｺﾞｼｯｸM-PRO" panose="020F0600000000000000" pitchFamily="50" charset="-128"/>
            </a:rPr>
            <a:t>健全</a:t>
          </a:r>
          <a:r>
            <a:rPr lang="ja-JP" sz="1100" b="0" kern="1200" dirty="0">
              <a:solidFill>
                <a:schemeClr val="tx1"/>
              </a:solidFill>
              <a:latin typeface="HG丸ｺﾞｼｯｸM-PRO" panose="020F0600000000000000" pitchFamily="50" charset="-128"/>
              <a:ea typeface="HG丸ｺﾞｼｯｸM-PRO" panose="020F0600000000000000" pitchFamily="50" charset="-128"/>
            </a:rPr>
            <a:t>度</a:t>
          </a:r>
          <a:r>
            <a:rPr lang="ja-JP" altLang="en-US" sz="1100" b="0" kern="1200" dirty="0">
              <a:solidFill>
                <a:schemeClr val="tx1"/>
              </a:solidFill>
              <a:latin typeface="HG丸ｺﾞｼｯｸM-PRO" panose="020F0600000000000000" pitchFamily="50" charset="-128"/>
              <a:ea typeface="HG丸ｺﾞｼｯｸM-PRO" panose="020F0600000000000000" pitchFamily="50" charset="-128"/>
            </a:rPr>
            <a:t>を評価する。</a:t>
          </a:r>
          <a:r>
            <a:rPr lang="ja-JP" sz="1100" kern="1200" dirty="0">
              <a:latin typeface="HG丸ｺﾞｼｯｸM-PRO" panose="020F0600000000000000" pitchFamily="50" charset="-128"/>
              <a:ea typeface="HG丸ｺﾞｼｯｸM-PRO" panose="020F0600000000000000" pitchFamily="50" charset="-128"/>
            </a:rPr>
            <a:t>（</a:t>
          </a:r>
          <a:r>
            <a:rPr lang="en-US" sz="1100" kern="1200" dirty="0">
              <a:latin typeface="HG丸ｺﾞｼｯｸM-PRO" panose="020F0600000000000000" pitchFamily="50" charset="-128"/>
              <a:ea typeface="HG丸ｺﾞｼｯｸM-PRO" panose="020F0600000000000000" pitchFamily="50" charset="-128"/>
            </a:rPr>
            <a:t>A,B,C,D</a:t>
          </a:r>
          <a:r>
            <a:rPr lang="ja-JP" altLang="en-US" sz="1100" kern="1200" dirty="0">
              <a:latin typeface="HG丸ｺﾞｼｯｸM-PRO" panose="020F0600000000000000" pitchFamily="50" charset="-128"/>
              <a:ea typeface="HG丸ｺﾞｼｯｸM-PRO" panose="020F0600000000000000" pitchFamily="50" charset="-128"/>
            </a:rPr>
            <a:t>）</a:t>
          </a:r>
          <a:endParaRPr kumimoji="1" lang="ja-JP" altLang="en-US" sz="1100" kern="1200" dirty="0">
            <a:latin typeface="HG丸ｺﾞｼｯｸM-PRO" panose="020F0600000000000000" pitchFamily="50" charset="-128"/>
            <a:ea typeface="HG丸ｺﾞｼｯｸM-PRO" panose="020F0600000000000000" pitchFamily="50" charset="-128"/>
          </a:endParaRPr>
        </a:p>
      </dsp:txBody>
      <dsp:txXfrm rot="-5400000">
        <a:off x="607826" y="1337939"/>
        <a:ext cx="3377918" cy="50930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2" y="0"/>
            <a:ext cx="2949575" cy="496888"/>
          </a:xfrm>
          <a:prstGeom prst="rect">
            <a:avLst/>
          </a:prstGeom>
        </p:spPr>
        <p:txBody>
          <a:bodyPr vert="horz" lIns="91433" tIns="45717" rIns="91433" bIns="45717" rtlCol="0"/>
          <a:lstStyle>
            <a:lvl1pPr algn="r">
              <a:defRPr sz="1200"/>
            </a:lvl1pPr>
          </a:lstStyle>
          <a:p>
            <a:fld id="{29472AE3-829E-42FD-BDF5-9930118AE71F}" type="datetimeFigureOut">
              <a:rPr kumimoji="1" lang="ja-JP" altLang="en-US" smtClean="0"/>
              <a:t>2024/6/27</a:t>
            </a:fld>
            <a:endParaRPr kumimoji="1" lang="ja-JP" altLang="en-US"/>
          </a:p>
        </p:txBody>
      </p:sp>
      <p:sp>
        <p:nvSpPr>
          <p:cNvPr id="4" name="フッター プレースホルダー 3"/>
          <p:cNvSpPr>
            <a:spLocks noGrp="1"/>
          </p:cNvSpPr>
          <p:nvPr>
            <p:ph type="ftr" sz="quarter" idx="2"/>
          </p:nvPr>
        </p:nvSpPr>
        <p:spPr>
          <a:xfrm>
            <a:off x="4" y="9440868"/>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2" y="9440868"/>
            <a:ext cx="2949575" cy="496887"/>
          </a:xfrm>
          <a:prstGeom prst="rect">
            <a:avLst/>
          </a:prstGeom>
        </p:spPr>
        <p:txBody>
          <a:bodyPr vert="horz" lIns="91433" tIns="45717" rIns="91433" bIns="45717" rtlCol="0" anchor="b"/>
          <a:lstStyle>
            <a:lvl1pPr algn="r">
              <a:defRPr sz="1200"/>
            </a:lvl1pPr>
          </a:lstStyle>
          <a:p>
            <a:fld id="{F590CCD0-FE35-423A-B9FD-933267B7A8DB}" type="slidenum">
              <a:rPr kumimoji="1" lang="ja-JP" altLang="en-US" smtClean="0"/>
              <a:t>‹#›</a:t>
            </a:fld>
            <a:endParaRPr kumimoji="1" lang="ja-JP" altLang="en-US"/>
          </a:p>
        </p:txBody>
      </p:sp>
    </p:spTree>
    <p:extLst>
      <p:ext uri="{BB962C8B-B14F-4D97-AF65-F5344CB8AC3E}">
        <p14:creationId xmlns:p14="http://schemas.microsoft.com/office/powerpoint/2010/main" val="179013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2" y="0"/>
            <a:ext cx="2949575" cy="496888"/>
          </a:xfrm>
          <a:prstGeom prst="rect">
            <a:avLst/>
          </a:prstGeom>
        </p:spPr>
        <p:txBody>
          <a:bodyPr vert="horz" lIns="91433" tIns="45717" rIns="91433" bIns="45717" rtlCol="0"/>
          <a:lstStyle>
            <a:lvl1pPr algn="r">
              <a:defRPr sz="1200"/>
            </a:lvl1pPr>
          </a:lstStyle>
          <a:p>
            <a:fld id="{C66E6DC5-E089-448C-ADA9-C53EA216882B}" type="datetimeFigureOut">
              <a:rPr kumimoji="1" lang="ja-JP" altLang="en-US" smtClean="0"/>
              <a:t>2024/6/27</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41" y="4721227"/>
            <a:ext cx="5445125" cy="4471988"/>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868"/>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2" y="9440868"/>
            <a:ext cx="2949575" cy="496887"/>
          </a:xfrm>
          <a:prstGeom prst="rect">
            <a:avLst/>
          </a:prstGeom>
        </p:spPr>
        <p:txBody>
          <a:bodyPr vert="horz" lIns="91433" tIns="45717" rIns="91433" bIns="45717" rtlCol="0" anchor="b"/>
          <a:lstStyle>
            <a:lvl1pPr algn="r">
              <a:defRPr sz="1200"/>
            </a:lvl1pPr>
          </a:lstStyle>
          <a:p>
            <a:fld id="{DFCB510D-55C8-4D3D-A366-9F41B467EC44}" type="slidenum">
              <a:rPr kumimoji="1" lang="ja-JP" altLang="en-US" smtClean="0"/>
              <a:t>‹#›</a:t>
            </a:fld>
            <a:endParaRPr kumimoji="1" lang="ja-JP" altLang="en-US"/>
          </a:p>
        </p:txBody>
      </p:sp>
    </p:spTree>
    <p:extLst>
      <p:ext uri="{BB962C8B-B14F-4D97-AF65-F5344CB8AC3E}">
        <p14:creationId xmlns:p14="http://schemas.microsoft.com/office/powerpoint/2010/main" val="2389438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続きまして、港湾施設の点検記録簿になります。</a:t>
            </a:r>
            <a:endParaRPr kumimoji="1" lang="en-US" altLang="ja-JP" dirty="0"/>
          </a:p>
          <a:p>
            <a:r>
              <a:rPr kumimoji="1" lang="ja-JP" altLang="en-US" dirty="0"/>
              <a:t>およそ</a:t>
            </a:r>
            <a:r>
              <a:rPr kumimoji="1" lang="en-US" altLang="ja-JP" dirty="0"/>
              <a:t>10</a:t>
            </a:r>
            <a:r>
              <a:rPr kumimoji="1" lang="ja-JP" altLang="en-US" dirty="0"/>
              <a:t>～</a:t>
            </a:r>
            <a:r>
              <a:rPr kumimoji="1" lang="en-US" altLang="ja-JP" dirty="0"/>
              <a:t>20m</a:t>
            </a:r>
            <a:r>
              <a:rPr kumimoji="1" lang="ja-JP" altLang="en-US" dirty="0"/>
              <a:t>毎に部材毎に点検を実施します。</a:t>
            </a:r>
            <a:endParaRPr kumimoji="1" lang="en-US" altLang="ja-JP" dirty="0"/>
          </a:p>
          <a:p>
            <a:r>
              <a:rPr kumimoji="1" lang="ja-JP" altLang="en-US" dirty="0"/>
              <a:t>こちらは矢板式岸壁の点検簿になりますが、岸壁法線の凹凸、出入りの度合、エプロンの沈下陥没、ひび割れの度合、鋼矢板の腐食状況等の確認などを行います。</a:t>
            </a: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a:t>
            </a:fld>
            <a:endParaRPr kumimoji="1" lang="ja-JP" altLang="en-US"/>
          </a:p>
        </p:txBody>
      </p:sp>
    </p:spTree>
    <p:extLst>
      <p:ext uri="{BB962C8B-B14F-4D97-AF65-F5344CB8AC3E}">
        <p14:creationId xmlns:p14="http://schemas.microsoft.com/office/powerpoint/2010/main" val="3117332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部分補修についての考え方ですが、健全度</a:t>
            </a:r>
            <a:r>
              <a:rPr kumimoji="1" lang="en-US" altLang="ja-JP" dirty="0"/>
              <a:t>B</a:t>
            </a:r>
            <a:r>
              <a:rPr kumimoji="1" lang="ja-JP" altLang="en-US" dirty="0"/>
              <a:t>の施設を対象とします。</a:t>
            </a:r>
            <a:endParaRPr kumimoji="1" lang="en-US" altLang="ja-JP" dirty="0"/>
          </a:p>
          <a:p>
            <a:r>
              <a:rPr kumimoji="1" lang="ja-JP" altLang="en-US" dirty="0"/>
              <a:t>部分補修施設の対象検討施設ですが、港湾施設でございますと、取扱扱貨物量、背後地の利用状況、港内の取扱貨物量を考慮し、海岸保全施設では、背後地の人口密集地区の有無により対象施設とします。</a:t>
            </a: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10</a:t>
            </a:fld>
            <a:endParaRPr kumimoji="1" lang="ja-JP" altLang="en-US"/>
          </a:p>
        </p:txBody>
      </p:sp>
    </p:spTree>
    <p:extLst>
      <p:ext uri="{BB962C8B-B14F-4D97-AF65-F5344CB8AC3E}">
        <p14:creationId xmlns:p14="http://schemas.microsoft.com/office/powerpoint/2010/main" val="3052058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補修については、部位部材のスモール</a:t>
            </a:r>
            <a:r>
              <a:rPr kumimoji="1" lang="en-US" altLang="ja-JP" dirty="0" err="1"/>
              <a:t>a,b</a:t>
            </a:r>
            <a:r>
              <a:rPr kumimoji="1" lang="ja-JP" altLang="en-US" dirty="0"/>
              <a:t>の箇所を局所的に補修することにより、健全度を保つこととしております。</a:t>
            </a:r>
            <a:endParaRPr kumimoji="1" lang="en-US" altLang="ja-JP" dirty="0"/>
          </a:p>
          <a:p>
            <a:r>
              <a:rPr kumimoji="1" lang="ja-JP" altLang="en-US" dirty="0"/>
              <a:t>また、再点検時において、部分補修箇所以外で、健全度が低下した部位・部材が発覚しましたら、部分補修履歴を加味して、部材の健全度を検討し、健全度が</a:t>
            </a:r>
            <a:r>
              <a:rPr kumimoji="1" lang="en-US" altLang="ja-JP" dirty="0"/>
              <a:t>A</a:t>
            </a:r>
            <a:r>
              <a:rPr kumimoji="1" lang="ja-JP" altLang="en-US" dirty="0"/>
              <a:t>相当となれば、全面補修の対象と評価します。</a:t>
            </a:r>
            <a:endParaRPr kumimoji="1" lang="en-US" altLang="ja-JP"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11</a:t>
            </a:fld>
            <a:endParaRPr kumimoji="1" lang="ja-JP" altLang="en-US"/>
          </a:p>
        </p:txBody>
      </p:sp>
    </p:spTree>
    <p:extLst>
      <p:ext uri="{BB962C8B-B14F-4D97-AF65-F5344CB8AC3E}">
        <p14:creationId xmlns:p14="http://schemas.microsoft.com/office/powerpoint/2010/main" val="404200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続いて、第</a:t>
            </a:r>
            <a:r>
              <a:rPr kumimoji="1" lang="en-US" altLang="ja-JP" dirty="0"/>
              <a:t>1</a:t>
            </a:r>
            <a:r>
              <a:rPr kumimoji="1" lang="ja-JP" altLang="en-US" dirty="0"/>
              <a:t>回審議会の委員からの意見と対応方針についてです。</a:t>
            </a:r>
            <a:endParaRPr kumimoji="1" lang="en-US" altLang="ja-JP" dirty="0"/>
          </a:p>
          <a:p>
            <a:r>
              <a:rPr kumimoji="1" lang="ja-JP" altLang="en-US" dirty="0"/>
              <a:t>港湾・海岸施設では、２つの意見に対し、対応方針を述べさせていただきます。</a:t>
            </a:r>
            <a:endParaRPr kumimoji="1" lang="en-US" altLang="ja-JP" dirty="0"/>
          </a:p>
          <a:p>
            <a:r>
              <a:rPr kumimoji="1" lang="ja-JP" altLang="en-US" dirty="0"/>
              <a:t>①適正な管理水準が審議会のテーマと考えている。これに対しては、補修時の健全度の検討として、部分補修</a:t>
            </a:r>
            <a:r>
              <a:rPr kumimoji="1" lang="ja-JP" altLang="en-US" dirty="0">
                <a:latin typeface="+mn-ea"/>
                <a:ea typeface="+mn-ea"/>
              </a:rPr>
              <a:t>の導入を考えております。</a:t>
            </a:r>
            <a:endParaRPr kumimoji="1" lang="en-US" altLang="ja-JP" dirty="0">
              <a:latin typeface="+mn-ea"/>
              <a:ea typeface="+mn-ea"/>
            </a:endParaRPr>
          </a:p>
          <a:p>
            <a:r>
              <a:rPr kumimoji="1" lang="ja-JP" altLang="en-US" dirty="0">
                <a:latin typeface="+mn-ea"/>
                <a:ea typeface="+mn-ea"/>
              </a:rPr>
              <a:t>②点検に新技術を取り入れた場合に、これまでの点検方法、評価とのデータの整合性、継承性に留意する必要がある。に対しては、</a:t>
            </a:r>
            <a:r>
              <a:rPr lang="ja-JP" altLang="ja-JP" sz="1200" dirty="0">
                <a:solidFill>
                  <a:schemeClr val="tx1"/>
                </a:solidFill>
                <a:latin typeface="+mn-ea"/>
                <a:ea typeface="+mn-ea"/>
                <a:cs typeface="Times New Roman" panose="02020603050405020304" pitchFamily="18" charset="0"/>
              </a:rPr>
              <a:t>デジタル技術</a:t>
            </a:r>
            <a:r>
              <a:rPr lang="ja-JP" altLang="en-US" sz="1200" dirty="0">
                <a:solidFill>
                  <a:schemeClr val="tx1"/>
                </a:solidFill>
                <a:latin typeface="+mn-ea"/>
                <a:ea typeface="+mn-ea"/>
                <a:cs typeface="Times New Roman" panose="02020603050405020304" pitchFamily="18" charset="0"/>
              </a:rPr>
              <a:t>を活用する等、取得した点検データと過去の蓄積データとの整合性の検討が必要と考えております。</a:t>
            </a:r>
            <a:endParaRPr kumimoji="1" lang="ja-JP" altLang="en-US" dirty="0">
              <a:latin typeface="+mn-ea"/>
              <a:ea typeface="+mn-ea"/>
            </a:endParaRP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12</a:t>
            </a:fld>
            <a:endParaRPr kumimoji="1" lang="ja-JP" altLang="en-US"/>
          </a:p>
        </p:txBody>
      </p:sp>
    </p:spTree>
    <p:extLst>
      <p:ext uri="{BB962C8B-B14F-4D97-AF65-F5344CB8AC3E}">
        <p14:creationId xmlns:p14="http://schemas.microsoft.com/office/powerpoint/2010/main" val="744136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①につきましては、部分補修を導入することでより最適な管理水準を確保することを目的としております。</a:t>
            </a: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13</a:t>
            </a:fld>
            <a:endParaRPr kumimoji="1" lang="ja-JP" altLang="en-US"/>
          </a:p>
        </p:txBody>
      </p:sp>
    </p:spTree>
    <p:extLst>
      <p:ext uri="{BB962C8B-B14F-4D97-AF65-F5344CB8AC3E}">
        <p14:creationId xmlns:p14="http://schemas.microsoft.com/office/powerpoint/2010/main" val="2463837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②については、ドローン撮影による目視点検に考慮が必要と考えられます。</a:t>
            </a:r>
            <a:endParaRPr kumimoji="1" lang="en-US" altLang="ja-JP" dirty="0"/>
          </a:p>
          <a:p>
            <a:r>
              <a:rPr kumimoji="1" lang="ja-JP" altLang="en-US" dirty="0"/>
              <a:t>点検簿を抜粋しておりますが、微細なクラックの解析技術など解析技術の進展に合わせ、デジタル技術により取得した点検データと過去の蓄積データとの整合性を図り、導入を進めていきたいと考えております。</a:t>
            </a: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14</a:t>
            </a:fld>
            <a:endParaRPr kumimoji="1" lang="ja-JP" altLang="en-US"/>
          </a:p>
        </p:txBody>
      </p:sp>
    </p:spTree>
    <p:extLst>
      <p:ext uri="{BB962C8B-B14F-4D97-AF65-F5344CB8AC3E}">
        <p14:creationId xmlns:p14="http://schemas.microsoft.com/office/powerpoint/2010/main" val="45094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最後になりますが、現長寿命化計画の④の新技術の活用検討の取組についてです。</a:t>
            </a:r>
            <a:endParaRPr kumimoji="1" lang="en-US" altLang="ja-JP" dirty="0"/>
          </a:p>
          <a:p>
            <a:r>
              <a:rPr kumimoji="1" lang="ja-JP" altLang="en-US" dirty="0"/>
              <a:t>現在、現場作業の効率化のため、左のカタログのような測量の新技術の活用や、点検業務の効率化を目的に、陸上から海中部の矢板肉厚測定を目的とした実証実験などの取組を行っております。</a:t>
            </a:r>
            <a:endParaRPr kumimoji="1" lang="en-US" altLang="ja-JP" dirty="0"/>
          </a:p>
          <a:p>
            <a:r>
              <a:rPr kumimoji="1" lang="ja-JP" altLang="en-US" dirty="0"/>
              <a:t>そのほか、今後</a:t>
            </a:r>
            <a:r>
              <a:rPr kumimoji="1" lang="en-US" altLang="ja-JP" dirty="0"/>
              <a:t>10</a:t>
            </a:r>
            <a:r>
              <a:rPr kumimoji="1" lang="ja-JP" altLang="en-US" dirty="0"/>
              <a:t>年で職員点検の効率化も必要と考えており、職員でも活用可能な新技術でご紹介いただけるものがございましたら、今後ご教授頂けますと幸いです。</a:t>
            </a:r>
            <a:endParaRPr kumimoji="1" lang="en-US" altLang="ja-JP" dirty="0"/>
          </a:p>
          <a:p>
            <a:endParaRPr kumimoji="1" lang="en-US" altLang="ja-JP" dirty="0"/>
          </a:p>
          <a:p>
            <a:r>
              <a:rPr kumimoji="1" lang="ja-JP" altLang="en-US" dirty="0"/>
              <a:t>以上になります。ご清聴ありがとうございました。</a:t>
            </a: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15</a:t>
            </a:fld>
            <a:endParaRPr kumimoji="1" lang="ja-JP" altLang="en-US"/>
          </a:p>
        </p:txBody>
      </p:sp>
    </p:spTree>
    <p:extLst>
      <p:ext uri="{BB962C8B-B14F-4D97-AF65-F5344CB8AC3E}">
        <p14:creationId xmlns:p14="http://schemas.microsoft.com/office/powerpoint/2010/main" val="3184689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続きまして、健全度の評価方法についてです。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まず、点検結果により、下の表のように部位・部材毎で、スモール</a:t>
            </a:r>
            <a:r>
              <a:rPr kumimoji="1" lang="en-US" altLang="ja-JP" dirty="0"/>
              <a:t>a</a:t>
            </a:r>
            <a:r>
              <a:rPr kumimoji="1" lang="ja-JP" altLang="en-US" dirty="0"/>
              <a:t>～</a:t>
            </a:r>
            <a:r>
              <a:rPr kumimoji="1" lang="en-US" altLang="ja-JP" dirty="0"/>
              <a:t>d</a:t>
            </a:r>
            <a:r>
              <a:rPr kumimoji="1" lang="ja-JP" altLang="en-US" dirty="0"/>
              <a:t>で劣化度を判定し、部材毎の健全度を評価行い、最も変状のある評価で施設の健全度を評価します。</a:t>
            </a:r>
            <a:endParaRPr kumimoji="1" lang="en-US" altLang="ja-JP"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2</a:t>
            </a:fld>
            <a:endParaRPr kumimoji="1" lang="ja-JP" altLang="en-US"/>
          </a:p>
        </p:txBody>
      </p:sp>
    </p:spTree>
    <p:extLst>
      <p:ext uri="{BB962C8B-B14F-4D97-AF65-F5344CB8AC3E}">
        <p14:creationId xmlns:p14="http://schemas.microsoft.com/office/powerpoint/2010/main" val="35696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続きまして、海岸保全施設の評価方法についてです。</a:t>
            </a:r>
            <a:endParaRPr kumimoji="1" lang="en-US" altLang="ja-JP" dirty="0"/>
          </a:p>
          <a:p>
            <a:r>
              <a:rPr kumimoji="1" lang="ja-JP" altLang="en-US" dirty="0"/>
              <a:t>海岸保全施設については、地区海岸の中で、約</a:t>
            </a:r>
            <a:r>
              <a:rPr kumimoji="1" lang="en-US" altLang="ja-JP" dirty="0"/>
              <a:t>100m</a:t>
            </a:r>
            <a:r>
              <a:rPr kumimoji="1" lang="ja-JP" altLang="en-US" dirty="0"/>
              <a:t>毎の一定区間で健全度の評価をします。一定区間の中にはさらに</a:t>
            </a:r>
            <a:r>
              <a:rPr kumimoji="1" lang="en-US" altLang="ja-JP" dirty="0"/>
              <a:t>10m</a:t>
            </a:r>
            <a:r>
              <a:rPr kumimoji="1" lang="ja-JP" altLang="en-US" dirty="0"/>
              <a:t>毎にスパン分けを行い、点検を実施し、評価します。</a:t>
            </a:r>
            <a:endParaRPr kumimoji="1" lang="en-US" altLang="ja-JP" dirty="0"/>
          </a:p>
          <a:p>
            <a:r>
              <a:rPr kumimoji="1" lang="ja-JP" altLang="en-US" dirty="0"/>
              <a:t>点検は、構造物沈下や陥没、ひび割れ、目地部のズレ等を評価します。</a:t>
            </a:r>
            <a:endParaRPr kumimoji="1" lang="en-US" altLang="ja-JP" dirty="0"/>
          </a:p>
          <a:p>
            <a:r>
              <a:rPr kumimoji="1" lang="ja-JP" altLang="en-US" dirty="0"/>
              <a:t>一定区間の評価は最も変状の大きい箇所を採用します。</a:t>
            </a: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3</a:t>
            </a:fld>
            <a:endParaRPr kumimoji="1" lang="ja-JP" altLang="en-US"/>
          </a:p>
        </p:txBody>
      </p:sp>
    </p:spTree>
    <p:extLst>
      <p:ext uri="{BB962C8B-B14F-4D97-AF65-F5344CB8AC3E}">
        <p14:creationId xmlns:p14="http://schemas.microsoft.com/office/powerpoint/2010/main" val="215715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続いて、実施計画の策定です。</a:t>
            </a:r>
            <a:endParaRPr kumimoji="1" lang="en-US" altLang="ja-JP" dirty="0"/>
          </a:p>
          <a:p>
            <a:r>
              <a:rPr kumimoji="1" lang="ja-JP" altLang="en-US" dirty="0"/>
              <a:t>左側が港湾施設、右側が海岸施設の実施計画になります。</a:t>
            </a:r>
            <a:endParaRPr kumimoji="1" lang="en-US" altLang="ja-JP" dirty="0"/>
          </a:p>
          <a:p>
            <a:r>
              <a:rPr kumimoji="1" lang="ja-JP" altLang="en-US" dirty="0"/>
              <a:t>それぞれ、施設ごと、地区ごとに作成いたします。</a:t>
            </a:r>
            <a:endParaRPr kumimoji="1" lang="en-US" altLang="ja-JP" dirty="0"/>
          </a:p>
          <a:p>
            <a:r>
              <a:rPr kumimoji="1" lang="ja-JP" altLang="en-US" dirty="0"/>
              <a:t>内容は、点検結果を基に点検計画や維持補修計画を策定します。</a:t>
            </a: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4</a:t>
            </a:fld>
            <a:endParaRPr kumimoji="1" lang="ja-JP" altLang="en-US"/>
          </a:p>
        </p:txBody>
      </p:sp>
    </p:spTree>
    <p:extLst>
      <p:ext uri="{BB962C8B-B14F-4D97-AF65-F5344CB8AC3E}">
        <p14:creationId xmlns:p14="http://schemas.microsoft.com/office/powerpoint/2010/main" val="2566630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続いて、補修優先順位の考え方です。</a:t>
            </a:r>
            <a:endParaRPr kumimoji="1" lang="en-US" altLang="ja-JP" dirty="0"/>
          </a:p>
          <a:p>
            <a:r>
              <a:rPr kumimoji="1" lang="ja-JP" altLang="en-US" dirty="0"/>
              <a:t>優先順位は施設の健全度と社会的影響度より補修優先順位を考慮します。</a:t>
            </a:r>
            <a:endParaRPr kumimoji="1" lang="en-US" altLang="ja-JP" dirty="0"/>
          </a:p>
          <a:p>
            <a:r>
              <a:rPr kumimoji="1" lang="ja-JP" altLang="en-US" dirty="0"/>
              <a:t>港湾施設においては、部位部材の健全度と部材の重要度より施設健全度を評価します。</a:t>
            </a:r>
            <a:endParaRPr kumimoji="1" lang="en-US" altLang="ja-JP" dirty="0"/>
          </a:p>
          <a:p>
            <a:r>
              <a:rPr kumimoji="1" lang="ja-JP" altLang="en-US" dirty="0"/>
              <a:t>社会的影響度は、航路や取扱貨物量、施設規模、背後地利用状況、対象船舶、耐震性強化性の有無等を評価します。</a:t>
            </a:r>
            <a:endParaRPr kumimoji="1" lang="en-US" altLang="ja-JP" dirty="0"/>
          </a:p>
          <a:p>
            <a:r>
              <a:rPr kumimoji="1" lang="ja-JP" altLang="en-US" dirty="0"/>
              <a:t>これらの評価を基に、ライフサイクルコストを考慮し、補修優先順位を検討します。</a:t>
            </a: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5</a:t>
            </a:fld>
            <a:endParaRPr kumimoji="1" lang="ja-JP" altLang="en-US"/>
          </a:p>
        </p:txBody>
      </p:sp>
    </p:spTree>
    <p:extLst>
      <p:ext uri="{BB962C8B-B14F-4D97-AF65-F5344CB8AC3E}">
        <p14:creationId xmlns:p14="http://schemas.microsoft.com/office/powerpoint/2010/main" val="3212124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続いて、現在まで実施している予防保全対策の状況写真です。</a:t>
            </a:r>
            <a:endParaRPr kumimoji="1" lang="en-US" altLang="ja-JP" dirty="0"/>
          </a:p>
          <a:p>
            <a:r>
              <a:rPr kumimoji="1" lang="ja-JP" altLang="en-US" dirty="0"/>
              <a:t>鋼構造施設については、飛沫干満隊は、被覆防食として、ペトロラタム被覆による防食を実施しているほか、海中部の防食として、アルミニウム合金陽極を設置する電気防食を実施しております。</a:t>
            </a:r>
            <a:endParaRPr kumimoji="1" lang="en-US" altLang="ja-JP" dirty="0"/>
          </a:p>
          <a:p>
            <a:r>
              <a:rPr kumimoji="1" lang="ja-JP" altLang="en-US" dirty="0"/>
              <a:t>そのほか、コンクリート構造物の長寿命化対策として、全面的なコンクリート舗装の更新のほか、ひび割れ補修を実施しております。</a:t>
            </a:r>
            <a:endParaRPr kumimoji="1" lang="en-US" altLang="ja-JP"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6</a:t>
            </a:fld>
            <a:endParaRPr kumimoji="1" lang="ja-JP" altLang="en-US"/>
          </a:p>
        </p:txBody>
      </p:sp>
    </p:spTree>
    <p:extLst>
      <p:ext uri="{BB962C8B-B14F-4D97-AF65-F5344CB8AC3E}">
        <p14:creationId xmlns:p14="http://schemas.microsoft.com/office/powerpoint/2010/main" val="2665784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a:t>
            </a:r>
            <a:r>
              <a:rPr kumimoji="1" lang="en-US" altLang="ja-JP" dirty="0"/>
              <a:t>5</a:t>
            </a:r>
            <a:r>
              <a:rPr kumimoji="1" lang="ja-JP" altLang="en-US" dirty="0"/>
              <a:t>現計画における主な取り組み内容と検証項目についてです。</a:t>
            </a:r>
            <a:endParaRPr kumimoji="1" lang="en-US" altLang="ja-JP" dirty="0"/>
          </a:p>
          <a:p>
            <a:r>
              <a:rPr kumimoji="1" lang="ja-JP" altLang="en-US" dirty="0"/>
              <a:t>現在の長寿命化計画に記載しているロードマップで検証しており、今回は①ー３と②ー３のご説明をさせて頂きたいと思います。</a:t>
            </a: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7</a:t>
            </a:fld>
            <a:endParaRPr kumimoji="1" lang="ja-JP" altLang="en-US"/>
          </a:p>
        </p:txBody>
      </p:sp>
    </p:spTree>
    <p:extLst>
      <p:ext uri="{BB962C8B-B14F-4D97-AF65-F5344CB8AC3E}">
        <p14:creationId xmlns:p14="http://schemas.microsoft.com/office/powerpoint/2010/main" val="897375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ロードマップ記載の①－</a:t>
            </a:r>
            <a:r>
              <a:rPr kumimoji="1" lang="en-US" altLang="ja-JP" dirty="0"/>
              <a:t>3『</a:t>
            </a:r>
            <a:r>
              <a:rPr kumimoji="1" lang="ja-JP" altLang="en-US" sz="1200" dirty="0">
                <a:latin typeface="BIZ UDPゴシック" panose="020B0400000000000000" pitchFamily="50" charset="-128"/>
                <a:ea typeface="BIZ UDPゴシック" panose="020B0400000000000000" pitchFamily="50" charset="-128"/>
              </a:rPr>
              <a:t>鋼矢板等の肉厚調査・空洞調査・コンクリート中の塩化物イオン濃度測定などの詳細点検を継続実施</a:t>
            </a:r>
            <a:r>
              <a:rPr kumimoji="1" lang="en-US" altLang="ja-JP" dirty="0"/>
              <a:t>』</a:t>
            </a:r>
            <a:r>
              <a:rPr kumimoji="1" lang="ja-JP" altLang="en-US" dirty="0"/>
              <a:t>についてです。</a:t>
            </a:r>
            <a:endParaRPr kumimoji="1" lang="en-US" altLang="ja-JP" dirty="0"/>
          </a:p>
          <a:p>
            <a:r>
              <a:rPr kumimoji="1" lang="ja-JP" altLang="en-US" dirty="0"/>
              <a:t>こちらは、目視点検で状況把握が困難な施設の詳細点検の実施を表しております。</a:t>
            </a:r>
            <a:endParaRPr kumimoji="1" lang="en-US" altLang="ja-JP" dirty="0"/>
          </a:p>
          <a:p>
            <a:r>
              <a:rPr kumimoji="1" lang="ja-JP" altLang="en-US" dirty="0"/>
              <a:t>実績としましては、鋼構造施設や桟橋式上部工などを対象に詳細点検を</a:t>
            </a:r>
            <a:r>
              <a:rPr kumimoji="1" lang="en-US" altLang="ja-JP" dirty="0"/>
              <a:t>10</a:t>
            </a:r>
            <a:r>
              <a:rPr kumimoji="1" lang="ja-JP" altLang="en-US" dirty="0"/>
              <a:t>～</a:t>
            </a:r>
            <a:r>
              <a:rPr kumimoji="1" lang="en-US" altLang="ja-JP" dirty="0"/>
              <a:t>15</a:t>
            </a:r>
            <a:r>
              <a:rPr kumimoji="1" lang="ja-JP" altLang="en-US" dirty="0"/>
              <a:t>年実施しております。</a:t>
            </a:r>
            <a:endParaRPr kumimoji="1" lang="en-US" altLang="ja-JP" dirty="0"/>
          </a:p>
          <a:p>
            <a:r>
              <a:rPr kumimoji="1" lang="ja-JP" altLang="en-US" dirty="0"/>
              <a:t>課題としましては、防波堤等の外郭施設の詳細点検が現在の長寿命化計画に位置付けられていないことが挙げられます。</a:t>
            </a:r>
            <a:endParaRPr kumimoji="1" lang="en-US" altLang="ja-JP" dirty="0"/>
          </a:p>
          <a:p>
            <a:r>
              <a:rPr kumimoji="1" lang="ja-JP" altLang="en-US" dirty="0"/>
              <a:t>下の表に国交省の港湾施設の点検診断ガイドラインを掲載しておりますが、詳細点検については、外郭施設も位置付けられており、重点点検施設を</a:t>
            </a:r>
            <a:r>
              <a:rPr kumimoji="1" lang="en-US" altLang="ja-JP" dirty="0"/>
              <a:t>10</a:t>
            </a:r>
            <a:r>
              <a:rPr kumimoji="1" lang="ja-JP" altLang="en-US" dirty="0"/>
              <a:t>～</a:t>
            </a:r>
            <a:r>
              <a:rPr kumimoji="1" lang="en-US" altLang="ja-JP" dirty="0"/>
              <a:t>15</a:t>
            </a:r>
            <a:r>
              <a:rPr kumimoji="1" lang="ja-JP" altLang="en-US" dirty="0"/>
              <a:t>年に</a:t>
            </a:r>
            <a:r>
              <a:rPr kumimoji="1" lang="en-US" altLang="ja-JP" dirty="0"/>
              <a:t>1</a:t>
            </a:r>
            <a:r>
              <a:rPr kumimoji="1" lang="ja-JP" altLang="en-US" dirty="0"/>
              <a:t>度、通常点検施設は</a:t>
            </a:r>
            <a:r>
              <a:rPr kumimoji="1" lang="en-US" altLang="ja-JP" dirty="0"/>
              <a:t>50</a:t>
            </a:r>
            <a:r>
              <a:rPr kumimoji="1" lang="ja-JP" altLang="en-US" dirty="0"/>
              <a:t>年に少なくとも</a:t>
            </a:r>
            <a:r>
              <a:rPr kumimoji="1" lang="en-US" altLang="ja-JP" dirty="0"/>
              <a:t>1</a:t>
            </a:r>
            <a:r>
              <a:rPr kumimoji="1" lang="ja-JP" altLang="en-US" dirty="0"/>
              <a:t>回、</a:t>
            </a:r>
            <a:r>
              <a:rPr kumimoji="1" lang="en-US" altLang="ja-JP" dirty="0"/>
              <a:t>50</a:t>
            </a:r>
            <a:r>
              <a:rPr kumimoji="1" lang="ja-JP" altLang="en-US" dirty="0"/>
              <a:t>年を超える際に実施することとなっており、次期長寿命化計画には、外郭施設の点検も国交省に準じた形で反映いたします。</a:t>
            </a: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8</a:t>
            </a:fld>
            <a:endParaRPr kumimoji="1" lang="ja-JP" altLang="en-US"/>
          </a:p>
        </p:txBody>
      </p:sp>
    </p:spTree>
    <p:extLst>
      <p:ext uri="{BB962C8B-B14F-4D97-AF65-F5344CB8AC3E}">
        <p14:creationId xmlns:p14="http://schemas.microsoft.com/office/powerpoint/2010/main" val="1584825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続きまして、②ー３</a:t>
            </a:r>
            <a:r>
              <a:rPr kumimoji="1" lang="en-US" altLang="ja-JP" dirty="0"/>
              <a:t>『</a:t>
            </a:r>
            <a:r>
              <a:rPr kumimoji="1" lang="ja-JP" altLang="en-US" dirty="0"/>
              <a:t>核施設の更新等の方法や時期の検討</a:t>
            </a:r>
            <a:r>
              <a:rPr kumimoji="1" lang="en-US" altLang="ja-JP" dirty="0"/>
              <a:t>』</a:t>
            </a:r>
            <a:r>
              <a:rPr kumimoji="1" lang="ja-JP" altLang="en-US" dirty="0"/>
              <a:t>についてです。</a:t>
            </a:r>
            <a:endParaRPr kumimoji="1" lang="en-US" altLang="ja-JP" dirty="0"/>
          </a:p>
          <a:p>
            <a:r>
              <a:rPr kumimoji="1" lang="ja-JP" altLang="en-US" dirty="0"/>
              <a:t>実績としましては、係留施設にて、優先順位の検討手法を確立し、補修を実施してきました。</a:t>
            </a:r>
            <a:endParaRPr kumimoji="1" lang="en-US" altLang="ja-JP" dirty="0"/>
          </a:p>
          <a:p>
            <a:r>
              <a:rPr kumimoji="1" lang="ja-JP" altLang="en-US" dirty="0"/>
              <a:t>しかし、</a:t>
            </a:r>
            <a:r>
              <a:rPr kumimoji="1" lang="en-US" altLang="ja-JP" dirty="0"/>
              <a:t>1</a:t>
            </a:r>
            <a:r>
              <a:rPr kumimoji="1" lang="ja-JP" altLang="en-US" dirty="0"/>
              <a:t>施設の補修に期間と費用が要することと、今後も健全度が低下する施設の増加が見込まれるのが課題となっております。</a:t>
            </a:r>
            <a:endParaRPr kumimoji="1" lang="en-US" altLang="ja-JP" dirty="0"/>
          </a:p>
          <a:p>
            <a:r>
              <a:rPr kumimoji="1" lang="ja-JP" altLang="en-US" dirty="0"/>
              <a:t>対応方針としましては、社会的影響度などに基づいた整備水準を設けることとし、施設の健全度と社会的影響度を考慮し、当て板溶接や部分的な陥没の補修などの部分補修で対応したいと考えております。</a:t>
            </a: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9</a:t>
            </a:fld>
            <a:endParaRPr kumimoji="1" lang="ja-JP" altLang="en-US"/>
          </a:p>
        </p:txBody>
      </p:sp>
    </p:spTree>
    <p:extLst>
      <p:ext uri="{BB962C8B-B14F-4D97-AF65-F5344CB8AC3E}">
        <p14:creationId xmlns:p14="http://schemas.microsoft.com/office/powerpoint/2010/main" val="1146392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EA6B581-B150-40F4-BA47-48048E71208F}" type="datetime1">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22FEE38-4C33-4397-BAEE-10BF3C17FA67}" type="datetime1">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3005652-32B7-456E-B65E-855487C53113}" type="datetime1">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5BC3A28-C689-4B18-AB5A-F701635D7284}" type="datetime1">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192A3EB-7F58-4A73-BFE5-7619E76EFBCE}" type="datetime1">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30353A5-2B76-44DD-9DFB-620981918A81}" type="datetime1">
              <a:rPr kumimoji="1" lang="ja-JP" altLang="en-US" smtClean="0"/>
              <a:t>2024/6/27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FB95BA1-25E5-48CA-9E21-5F3E6CD23790}" type="datetime1">
              <a:rPr kumimoji="1" lang="ja-JP" altLang="en-US" smtClean="0"/>
              <a:t>2024/6/27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D92AB65-290E-49E1-8FE0-3F1B450DB574}" type="datetime1">
              <a:rPr kumimoji="1" lang="ja-JP" altLang="en-US" smtClean="0"/>
              <a:t>2024/6/27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EE9928-D382-4C6E-9216-0BD2B9F15356}" type="datetime1">
              <a:rPr kumimoji="1" lang="ja-JP" altLang="en-US" smtClean="0"/>
              <a:t>2024/6/27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C44C219-4D0F-4EB0-B441-E2C1D0112C39}" type="datetime1">
              <a:rPr kumimoji="1" lang="ja-JP" altLang="en-US" smtClean="0"/>
              <a:t>2024/6/27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D03E594-1F8D-44AF-92F5-DC04F7026758}" type="datetime1">
              <a:rPr kumimoji="1" lang="ja-JP" altLang="en-US" smtClean="0"/>
              <a:t>2024/6/27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a:t>マスター タイトルの書式設定</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14A905C-C05D-424E-9327-E33DD63885FE}" type="datetime1">
              <a:rPr kumimoji="1" lang="ja-JP" altLang="en-US" smtClean="0"/>
              <a:t>2024/6/27</a:t>
            </a:fld>
            <a:endParaRPr kumimoji="1" lang="ja-JP"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82EF9F9-C4E8-46B2-BBF1-33E3162B856A}"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1.xml"/><Relationship Id="rId7"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package" Target="../embeddings/Microsoft_Excel_Worksheet4.xlsx"/><Relationship Id="rId3" Type="http://schemas.openxmlformats.org/officeDocument/2006/relationships/notesSlide" Target="../notesSlides/notesSlide11.xml"/><Relationship Id="rId7"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package" Target="../embeddings/Microsoft_Excel_Worksheet3.xlsx"/><Relationship Id="rId5" Type="http://schemas.openxmlformats.org/officeDocument/2006/relationships/image" Target="../media/image21.emf"/><Relationship Id="rId4" Type="http://schemas.openxmlformats.org/officeDocument/2006/relationships/package" Target="../embeddings/Microsoft_Excel_Worksheet2.xlsx"/><Relationship Id="rId9" Type="http://schemas.openxmlformats.org/officeDocument/2006/relationships/image" Target="../media/image23.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2.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package" Target="../embeddings/Microsoft_Excel_Worksheet6.xlsx"/><Relationship Id="rId5" Type="http://schemas.openxmlformats.org/officeDocument/2006/relationships/image" Target="../media/image21.emf"/><Relationship Id="rId4" Type="http://schemas.openxmlformats.org/officeDocument/2006/relationships/package" Target="../embeddings/Microsoft_Excel_Worksheet5.xlsx"/></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jpeg"/><Relationship Id="rId5" Type="http://schemas.microsoft.com/office/2007/relationships/hdphoto" Target="../media/hdphoto1.wdp"/><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7.emf"/><Relationship Id="rId5" Type="http://schemas.openxmlformats.org/officeDocument/2006/relationships/package" Target="../embeddings/Microsoft_Excel_Worksheet1.xlsx"/><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58EE9F6-76A5-46E3-B9C7-46D8F3A77862}"/>
              </a:ext>
            </a:extLst>
          </p:cNvPr>
          <p:cNvSpPr>
            <a:spLocks noGrp="1"/>
          </p:cNvSpPr>
          <p:nvPr>
            <p:ph type="sldNum" sz="quarter" idx="12"/>
          </p:nvPr>
        </p:nvSpPr>
        <p:spPr>
          <a:xfrm>
            <a:off x="8050088" y="6505735"/>
            <a:ext cx="1828800" cy="365125"/>
          </a:xfrm>
        </p:spPr>
        <p:txBody>
          <a:bodyPr/>
          <a:lstStyle/>
          <a:p>
            <a:fld id="{682EF9F9-C4E8-46B2-BBF1-33E3162B856A}" type="slidenum">
              <a:rPr kumimoji="1" lang="ja-JP" altLang="en-US" smtClean="0"/>
              <a:t>1</a:t>
            </a:fld>
            <a:endParaRPr kumimoji="1" lang="ja-JP" altLang="en-US"/>
          </a:p>
        </p:txBody>
      </p:sp>
      <p:graphicFrame>
        <p:nvGraphicFramePr>
          <p:cNvPr id="9" name="表 8">
            <a:extLst>
              <a:ext uri="{FF2B5EF4-FFF2-40B4-BE49-F238E27FC236}">
                <a16:creationId xmlns:a16="http://schemas.microsoft.com/office/drawing/2014/main" id="{C3707C1F-25D7-487E-9D02-63BDAB87D381}"/>
              </a:ext>
            </a:extLst>
          </p:cNvPr>
          <p:cNvGraphicFramePr>
            <a:graphicFrameLocks noGrp="1"/>
          </p:cNvGraphicFramePr>
          <p:nvPr>
            <p:extLst>
              <p:ext uri="{D42A27DB-BD31-4B8C-83A1-F6EECF244321}">
                <p14:modId xmlns:p14="http://schemas.microsoft.com/office/powerpoint/2010/main" val="3580431986"/>
              </p:ext>
            </p:extLst>
          </p:nvPr>
        </p:nvGraphicFramePr>
        <p:xfrm>
          <a:off x="9468544" y="2267527"/>
          <a:ext cx="8891943" cy="1104235"/>
        </p:xfrm>
        <a:graphic>
          <a:graphicData uri="http://schemas.openxmlformats.org/drawingml/2006/table">
            <a:tbl>
              <a:tblPr>
                <a:tableStyleId>{5C22544A-7EE6-4342-B048-85BDC9FD1C3A}</a:tableStyleId>
              </a:tblPr>
              <a:tblGrid>
                <a:gridCol w="474703">
                  <a:extLst>
                    <a:ext uri="{9D8B030D-6E8A-4147-A177-3AD203B41FA5}">
                      <a16:colId xmlns:a16="http://schemas.microsoft.com/office/drawing/2014/main" val="1162749509"/>
                    </a:ext>
                  </a:extLst>
                </a:gridCol>
                <a:gridCol w="918663">
                  <a:extLst>
                    <a:ext uri="{9D8B030D-6E8A-4147-A177-3AD203B41FA5}">
                      <a16:colId xmlns:a16="http://schemas.microsoft.com/office/drawing/2014/main" val="1367919774"/>
                    </a:ext>
                  </a:extLst>
                </a:gridCol>
                <a:gridCol w="382777">
                  <a:extLst>
                    <a:ext uri="{9D8B030D-6E8A-4147-A177-3AD203B41FA5}">
                      <a16:colId xmlns:a16="http://schemas.microsoft.com/office/drawing/2014/main" val="1674146206"/>
                    </a:ext>
                  </a:extLst>
                </a:gridCol>
                <a:gridCol w="918663">
                  <a:extLst>
                    <a:ext uri="{9D8B030D-6E8A-4147-A177-3AD203B41FA5}">
                      <a16:colId xmlns:a16="http://schemas.microsoft.com/office/drawing/2014/main" val="5169785"/>
                    </a:ext>
                  </a:extLst>
                </a:gridCol>
                <a:gridCol w="615055">
                  <a:extLst>
                    <a:ext uri="{9D8B030D-6E8A-4147-A177-3AD203B41FA5}">
                      <a16:colId xmlns:a16="http://schemas.microsoft.com/office/drawing/2014/main" val="871261572"/>
                    </a:ext>
                  </a:extLst>
                </a:gridCol>
                <a:gridCol w="1036109">
                  <a:extLst>
                    <a:ext uri="{9D8B030D-6E8A-4147-A177-3AD203B41FA5}">
                      <a16:colId xmlns:a16="http://schemas.microsoft.com/office/drawing/2014/main" val="1352504435"/>
                    </a:ext>
                  </a:extLst>
                </a:gridCol>
                <a:gridCol w="382777">
                  <a:extLst>
                    <a:ext uri="{9D8B030D-6E8A-4147-A177-3AD203B41FA5}">
                      <a16:colId xmlns:a16="http://schemas.microsoft.com/office/drawing/2014/main" val="749936415"/>
                    </a:ext>
                  </a:extLst>
                </a:gridCol>
                <a:gridCol w="918663">
                  <a:extLst>
                    <a:ext uri="{9D8B030D-6E8A-4147-A177-3AD203B41FA5}">
                      <a16:colId xmlns:a16="http://schemas.microsoft.com/office/drawing/2014/main" val="1345481237"/>
                    </a:ext>
                  </a:extLst>
                </a:gridCol>
                <a:gridCol w="751569">
                  <a:extLst>
                    <a:ext uri="{9D8B030D-6E8A-4147-A177-3AD203B41FA5}">
                      <a16:colId xmlns:a16="http://schemas.microsoft.com/office/drawing/2014/main" val="2377259761"/>
                    </a:ext>
                  </a:extLst>
                </a:gridCol>
                <a:gridCol w="755406">
                  <a:extLst>
                    <a:ext uri="{9D8B030D-6E8A-4147-A177-3AD203B41FA5}">
                      <a16:colId xmlns:a16="http://schemas.microsoft.com/office/drawing/2014/main" val="417507232"/>
                    </a:ext>
                  </a:extLst>
                </a:gridCol>
                <a:gridCol w="369440">
                  <a:extLst>
                    <a:ext uri="{9D8B030D-6E8A-4147-A177-3AD203B41FA5}">
                      <a16:colId xmlns:a16="http://schemas.microsoft.com/office/drawing/2014/main" val="84318575"/>
                    </a:ext>
                  </a:extLst>
                </a:gridCol>
                <a:gridCol w="548221">
                  <a:extLst>
                    <a:ext uri="{9D8B030D-6E8A-4147-A177-3AD203B41FA5}">
                      <a16:colId xmlns:a16="http://schemas.microsoft.com/office/drawing/2014/main" val="2143484618"/>
                    </a:ext>
                  </a:extLst>
                </a:gridCol>
                <a:gridCol w="516475">
                  <a:extLst>
                    <a:ext uri="{9D8B030D-6E8A-4147-A177-3AD203B41FA5}">
                      <a16:colId xmlns:a16="http://schemas.microsoft.com/office/drawing/2014/main" val="1165377698"/>
                    </a:ext>
                  </a:extLst>
                </a:gridCol>
                <a:gridCol w="303422">
                  <a:extLst>
                    <a:ext uri="{9D8B030D-6E8A-4147-A177-3AD203B41FA5}">
                      <a16:colId xmlns:a16="http://schemas.microsoft.com/office/drawing/2014/main" val="1200952674"/>
                    </a:ext>
                  </a:extLst>
                </a:gridCol>
              </a:tblGrid>
              <a:tr h="314970">
                <a:tc>
                  <a:txBody>
                    <a:bodyPr/>
                    <a:lstStyle/>
                    <a:p>
                      <a:pPr algn="ctr" fontAlgn="ctr"/>
                      <a:r>
                        <a:rPr lang="ja-JP" altLang="en-US" sz="1050" u="none" strike="noStrike">
                          <a:effectLst/>
                        </a:rPr>
                        <a:t>施設名</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03" marR="5103" marT="5103" marB="0" anchor="ctr"/>
                </a:tc>
                <a:tc>
                  <a:txBody>
                    <a:bodyPr/>
                    <a:lstStyle/>
                    <a:p>
                      <a:pPr algn="ctr" fontAlgn="ctr"/>
                      <a:r>
                        <a:rPr lang="ja-JP" altLang="en-US" sz="1050" u="none" strike="noStrike" dirty="0">
                          <a:effectLst/>
                        </a:rPr>
                        <a:t>〇〇岸壁</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03" marR="5103" marT="5103" marB="0" anchor="ctr"/>
                </a:tc>
                <a:tc>
                  <a:txBody>
                    <a:bodyPr/>
                    <a:lstStyle/>
                    <a:p>
                      <a:pPr algn="ctr" fontAlgn="ctr"/>
                      <a:r>
                        <a:rPr lang="ja-JP" altLang="en-US" sz="1050" u="none" strike="noStrike" dirty="0">
                          <a:effectLst/>
                        </a:rPr>
                        <a:t>施設番号</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03" marR="5103" marT="5103" marB="0" anchor="ctr"/>
                </a:tc>
                <a:tc>
                  <a:txBody>
                    <a:bodyPr/>
                    <a:lstStyle/>
                    <a:p>
                      <a:pPr algn="ctr" fontAlgn="ctr"/>
                      <a:r>
                        <a:rPr lang="en-US" sz="1050" u="none" strike="noStrike" dirty="0">
                          <a:effectLst/>
                        </a:rPr>
                        <a:t>C-1-</a:t>
                      </a:r>
                      <a:r>
                        <a:rPr lang="ja-JP" altLang="en-US" sz="1050" u="none" strike="noStrike" dirty="0">
                          <a:effectLst/>
                        </a:rPr>
                        <a:t>〇</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03" marR="5103" marT="5103" marB="0" anchor="ctr"/>
                </a:tc>
                <a:tc>
                  <a:txBody>
                    <a:bodyPr/>
                    <a:lstStyle/>
                    <a:p>
                      <a:pPr algn="ctr" fontAlgn="ctr"/>
                      <a:r>
                        <a:rPr lang="ja-JP" altLang="en-US" sz="1050" u="none" strike="noStrike" dirty="0">
                          <a:effectLst/>
                        </a:rPr>
                        <a:t>点検者</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03" marR="5103" marT="5103" marB="0" anchor="ctr"/>
                </a:tc>
                <a:tc>
                  <a:txBody>
                    <a:bodyPr/>
                    <a:lstStyle/>
                    <a:p>
                      <a:pPr algn="ctr" fontAlgn="ctr"/>
                      <a:r>
                        <a:rPr lang="ja-JP" altLang="en-US" sz="1050" u="none" strike="noStrike" dirty="0">
                          <a:effectLst/>
                        </a:rPr>
                        <a:t>〇〇　〇〇</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03" marR="5103" marT="5103" marB="0" anchor="ctr"/>
                </a:tc>
                <a:tc>
                  <a:txBody>
                    <a:bodyPr/>
                    <a:lstStyle/>
                    <a:p>
                      <a:pPr algn="ctr" fontAlgn="ctr"/>
                      <a:r>
                        <a:rPr lang="ja-JP" altLang="en-US" sz="1050" u="none" strike="noStrike">
                          <a:effectLst/>
                        </a:rPr>
                        <a:t>点検区分</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03" marR="5103" marT="5103" marB="0" anchor="ctr"/>
                </a:tc>
                <a:tc>
                  <a:txBody>
                    <a:bodyPr/>
                    <a:lstStyle/>
                    <a:p>
                      <a:pPr algn="ctr" fontAlgn="ctr"/>
                      <a:r>
                        <a:rPr lang="ja-JP" altLang="en-US" sz="1050" u="none" strike="noStrike" dirty="0">
                          <a:effectLst/>
                        </a:rPr>
                        <a:t>定期点検</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03" marR="5103" marT="5103" marB="0" anchor="ctr"/>
                </a:tc>
                <a:tc>
                  <a:txBody>
                    <a:bodyPr/>
                    <a:lstStyle/>
                    <a:p>
                      <a:pPr algn="ctr" fontAlgn="ctr"/>
                      <a:r>
                        <a:rPr lang="ja-JP" altLang="en-US" sz="1050" u="none" strike="noStrike" dirty="0">
                          <a:effectLst/>
                        </a:rPr>
                        <a:t>スパン番号</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03" marR="5103" marT="5103" marB="0" anchor="ctr"/>
                </a:tc>
                <a:tc gridSpan="4">
                  <a:txBody>
                    <a:bodyPr/>
                    <a:lstStyle/>
                    <a:p>
                      <a:pPr algn="ctr" fontAlgn="ctr"/>
                      <a:r>
                        <a:rPr lang="en-US" altLang="ja-JP" sz="1050" u="none" strike="noStrike" dirty="0">
                          <a:effectLst/>
                        </a:rPr>
                        <a:t>3</a:t>
                      </a: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39011" marR="139011" marT="69506" marB="69506"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t"/>
                      <a:r>
                        <a:rPr lang="ja-JP" altLang="en-US" sz="1050" u="none" strike="noStrike" dirty="0">
                          <a:effectLst/>
                        </a:rPr>
                        <a:t>整理番号</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03" marR="5103" marT="5103" marB="0" anchor="ctr"/>
                </a:tc>
                <a:extLst>
                  <a:ext uri="{0D108BD9-81ED-4DB2-BD59-A6C34878D82A}">
                    <a16:rowId xmlns:a16="http://schemas.microsoft.com/office/drawing/2014/main" val="2536554354"/>
                  </a:ext>
                </a:extLst>
              </a:tr>
              <a:tr h="349867">
                <a:tc>
                  <a:txBody>
                    <a:bodyPr/>
                    <a:lstStyle/>
                    <a:p>
                      <a:pPr algn="ctr" fontAlgn="ctr"/>
                      <a:r>
                        <a:rPr lang="ja-JP" altLang="en-US" sz="1050" u="none" strike="noStrike" dirty="0">
                          <a:effectLst/>
                        </a:rPr>
                        <a:t>港湾名</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03" marR="5103" marT="5103" marB="0" anchor="ctr"/>
                </a:tc>
                <a:tc>
                  <a:txBody>
                    <a:bodyPr/>
                    <a:lstStyle/>
                    <a:p>
                      <a:pPr algn="ctr" fontAlgn="ctr"/>
                      <a:r>
                        <a:rPr lang="ja-JP" altLang="en-US" sz="1050" u="none" strike="noStrike" dirty="0">
                          <a:effectLst/>
                        </a:rPr>
                        <a:t>〇〇港</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03" marR="5103" marT="5103" marB="0" anchor="ctr"/>
                </a:tc>
                <a:tc>
                  <a:txBody>
                    <a:bodyPr/>
                    <a:lstStyle/>
                    <a:p>
                      <a:pPr algn="ctr" fontAlgn="ctr"/>
                      <a:r>
                        <a:rPr lang="ja-JP" altLang="en-US" sz="1050" u="none" strike="noStrike" dirty="0">
                          <a:effectLst/>
                        </a:rPr>
                        <a:t>構造形式</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03" marR="5103" marT="5103" marB="0" anchor="ctr"/>
                </a:tc>
                <a:tc>
                  <a:txBody>
                    <a:bodyPr/>
                    <a:lstStyle/>
                    <a:p>
                      <a:pPr algn="ctr" fontAlgn="ctr"/>
                      <a:r>
                        <a:rPr lang="ja-JP" altLang="en-US" sz="1050" u="none" strike="noStrike" dirty="0">
                          <a:effectLst/>
                        </a:rPr>
                        <a:t>矢板式</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03" marR="5103" marT="5103" marB="0" anchor="ctr"/>
                </a:tc>
                <a:tc>
                  <a:txBody>
                    <a:bodyPr/>
                    <a:lstStyle/>
                    <a:p>
                      <a:pPr algn="ctr" fontAlgn="ctr"/>
                      <a:r>
                        <a:rPr lang="ja-JP" altLang="en-US" sz="1050" u="none" strike="noStrike" dirty="0">
                          <a:effectLst/>
                        </a:rPr>
                        <a:t>点検日時</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03" marR="5103" marT="5103" marB="0" anchor="ctr"/>
                </a:tc>
                <a:tc>
                  <a:txBody>
                    <a:bodyPr/>
                    <a:lstStyle/>
                    <a:p>
                      <a:pPr algn="ctr" fontAlgn="ctr"/>
                      <a:r>
                        <a:rPr lang="ja-JP" altLang="en-US" sz="1050" u="none" strike="noStrike" dirty="0">
                          <a:effectLst/>
                        </a:rPr>
                        <a:t>〇〇年〇月〇日</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03" marR="5103" marT="5103" marB="0" anchor="ctr"/>
                </a:tc>
                <a:tc rowSpan="2">
                  <a:txBody>
                    <a:bodyPr/>
                    <a:lstStyle/>
                    <a:p>
                      <a:pPr algn="ctr" fontAlgn="ctr"/>
                      <a:r>
                        <a:rPr lang="ja-JP" altLang="en-US" sz="1050" u="none" strike="noStrike" dirty="0">
                          <a:effectLst/>
                        </a:rPr>
                        <a:t>調査区分</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39011" marR="139011" marT="69506" marB="69506" anchor="ctr"/>
                </a:tc>
                <a:tc>
                  <a:txBody>
                    <a:bodyPr/>
                    <a:lstStyle/>
                    <a:p>
                      <a:pPr algn="ctr" fontAlgn="ctr"/>
                      <a:r>
                        <a:rPr lang="ja-JP" altLang="en-US" sz="1050" u="none" strike="noStrike" dirty="0">
                          <a:effectLst/>
                        </a:rPr>
                        <a:t>詳細</a:t>
                      </a:r>
                      <a:r>
                        <a:rPr lang="zh-CN" altLang="en-US" sz="1050" u="none" strike="noStrike" dirty="0">
                          <a:effectLst/>
                        </a:rPr>
                        <a:t>定期点検</a:t>
                      </a:r>
                      <a:endParaRPr lang="zh-CN"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03" marR="5103" marT="5103" marB="0" anchor="ctr"/>
                </a:tc>
                <a:tc>
                  <a:txBody>
                    <a:bodyPr/>
                    <a:lstStyle/>
                    <a:p>
                      <a:pPr algn="ctr" fontAlgn="ctr"/>
                      <a:r>
                        <a:rPr lang="ja-JP" altLang="en-US" sz="1050" u="none" strike="noStrike" dirty="0">
                          <a:effectLst/>
                        </a:rPr>
                        <a:t>スパン数</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03" marR="5103" marT="5103" marB="0" anchor="ctr"/>
                </a:tc>
                <a:tc gridSpan="4">
                  <a:txBody>
                    <a:bodyPr/>
                    <a:lstStyle/>
                    <a:p>
                      <a:pPr algn="ctr" fontAlgn="ctr"/>
                      <a:r>
                        <a:rPr lang="en-US" altLang="ja-JP" sz="1050" u="none" strike="noStrike" dirty="0">
                          <a:effectLst/>
                        </a:rPr>
                        <a:t>13</a:t>
                      </a: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39011" marR="139011" marT="69506" marB="69506"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50" u="none" strike="noStrike" dirty="0">
                          <a:effectLst/>
                        </a:rPr>
                        <a:t>　</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39011" marR="139011" marT="69506" marB="69506" anchor="ctr"/>
                </a:tc>
                <a:extLst>
                  <a:ext uri="{0D108BD9-81ED-4DB2-BD59-A6C34878D82A}">
                    <a16:rowId xmlns:a16="http://schemas.microsoft.com/office/drawing/2014/main" val="1044754849"/>
                  </a:ext>
                </a:extLst>
              </a:tr>
              <a:tr h="164971">
                <a:tc>
                  <a:txBody>
                    <a:bodyPr/>
                    <a:lstStyle/>
                    <a:p>
                      <a:pPr algn="ctr" fontAlgn="ctr"/>
                      <a:r>
                        <a:rPr lang="ja-JP" altLang="en-US" sz="1050" u="none" strike="noStrike" dirty="0">
                          <a:effectLst/>
                        </a:rPr>
                        <a:t>地区名</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03" marR="5103" marT="5103" marB="0" anchor="ctr"/>
                </a:tc>
                <a:tc>
                  <a:txBody>
                    <a:bodyPr/>
                    <a:lstStyle/>
                    <a:p>
                      <a:pPr algn="ctr" fontAlgn="ctr"/>
                      <a:r>
                        <a:rPr lang="ja-JP" altLang="en-US" sz="1050" u="none" strike="noStrike">
                          <a:effectLst/>
                        </a:rPr>
                        <a:t>〇〇区</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03" marR="5103" marT="5103" marB="0" anchor="ctr"/>
                </a:tc>
                <a:tc>
                  <a:txBody>
                    <a:bodyPr/>
                    <a:lstStyle/>
                    <a:p>
                      <a:pPr algn="ctr"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03" marR="5103" marT="5103" marB="0" anchor="ctr"/>
                </a:tc>
                <a:tc>
                  <a:txBody>
                    <a:bodyPr/>
                    <a:lstStyle/>
                    <a:p>
                      <a:pPr algn="ctr"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03" marR="5103" marT="5103" marB="0" anchor="ctr"/>
                </a:tc>
                <a:tc>
                  <a:txBody>
                    <a:bodyPr/>
                    <a:lstStyle/>
                    <a:p>
                      <a:pPr algn="ctr" fontAlgn="ctr"/>
                      <a:r>
                        <a:rPr lang="ja-JP" altLang="en-US" sz="1050" u="none" strike="noStrike">
                          <a:effectLst/>
                        </a:rPr>
                        <a:t>天候</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03" marR="5103" marT="5103" marB="0" anchor="ctr"/>
                </a:tc>
                <a:tc>
                  <a:txBody>
                    <a:bodyPr/>
                    <a:lstStyle/>
                    <a:p>
                      <a:pPr algn="ctr" fontAlgn="ctr"/>
                      <a:r>
                        <a:rPr lang="ja-JP" altLang="en-US" sz="1050" u="none" strike="noStrike" dirty="0">
                          <a:effectLst/>
                        </a:rPr>
                        <a:t>晴</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03" marR="5103" marT="5103" marB="0" anchor="ctr"/>
                </a:tc>
                <a:tc vMerge="1">
                  <a:txBody>
                    <a:bodyPr/>
                    <a:lstStyle/>
                    <a:p>
                      <a:endParaRPr kumimoji="1" lang="ja-JP" altLang="en-US"/>
                    </a:p>
                  </a:txBody>
                  <a:tcPr/>
                </a:tc>
                <a:tc>
                  <a:txBody>
                    <a:bodyPr/>
                    <a:lstStyle/>
                    <a:p>
                      <a:pPr algn="ctr" fontAlgn="ctr"/>
                      <a:r>
                        <a:rPr lang="zh-TW" altLang="en-US" sz="1050" u="none" strike="noStrike">
                          <a:effectLst/>
                        </a:rPr>
                        <a:t>□陸上目視　　　■海上目視</a:t>
                      </a:r>
                      <a:endParaRPr lang="zh-CN"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03" marR="5103" marT="5103" marB="0" anchor="ctr"/>
                </a:tc>
                <a:tc>
                  <a:txBody>
                    <a:bodyPr/>
                    <a:lstStyle/>
                    <a:p>
                      <a:pPr algn="ctr" fontAlgn="ctr"/>
                      <a:r>
                        <a:rPr lang="ja-JP" altLang="en-US" sz="1050" u="none" strike="noStrike">
                          <a:effectLst/>
                        </a:rPr>
                        <a:t>延長</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03" marR="5103" marT="5103" marB="0" anchor="ctr"/>
                </a:tc>
                <a:tc>
                  <a:txBody>
                    <a:bodyPr/>
                    <a:lstStyle/>
                    <a:p>
                      <a:pPr algn="ctr" fontAlgn="ctr"/>
                      <a:r>
                        <a:rPr lang="ja-JP" altLang="en-US" sz="1050" u="none" strike="noStrike">
                          <a:effectLst/>
                        </a:rPr>
                        <a:t>スパン延長</a:t>
                      </a: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03" marR="5103" marT="5103" marB="0" anchor="ctr"/>
                </a:tc>
                <a:tc>
                  <a:txBody>
                    <a:bodyPr/>
                    <a:lstStyle/>
                    <a:p>
                      <a:r>
                        <a:rPr lang="en-US" sz="1050" u="none" strike="noStrike">
                          <a:effectLst/>
                        </a:rPr>
                        <a:t>7.4m</a:t>
                      </a:r>
                      <a:endParaRPr kumimoji="1" lang="ja-JP" altLang="en-US"/>
                    </a:p>
                  </a:txBody>
                  <a:tcPr marL="5103" marR="5103" marT="5103" marB="0" anchor="ctr"/>
                </a:tc>
                <a:tc>
                  <a:txBody>
                    <a:bodyPr/>
                    <a:lstStyle/>
                    <a:p>
                      <a:r>
                        <a:rPr lang="en-US" altLang="ja-JP" sz="1050" u="none" strike="noStrike">
                          <a:effectLst/>
                        </a:rPr>
                        <a:t>/</a:t>
                      </a:r>
                      <a:r>
                        <a:rPr lang="ja-JP" altLang="en-US" sz="1050" u="none" strike="noStrike">
                          <a:effectLst/>
                        </a:rPr>
                        <a:t>総延長</a:t>
                      </a:r>
                      <a:endParaRPr kumimoji="1" lang="ja-JP" altLang="en-US"/>
                    </a:p>
                  </a:txBody>
                  <a:tcPr marL="5103" marR="5103" marT="5103" marB="0" anchor="ctr"/>
                </a:tc>
                <a:tc>
                  <a:txBody>
                    <a:bodyPr/>
                    <a:lstStyle/>
                    <a:p>
                      <a:r>
                        <a:rPr lang="en-US" sz="1050" u="none" strike="noStrike" dirty="0">
                          <a:effectLst/>
                        </a:rPr>
                        <a:t>206.7m</a:t>
                      </a:r>
                      <a:endParaRPr kumimoji="1" lang="ja-JP" altLang="en-US" dirty="0"/>
                    </a:p>
                  </a:txBody>
                  <a:tcPr marL="5103" marR="5103" marT="5103" marB="0" anchor="ctr"/>
                </a:tc>
                <a:tc vMerge="1">
                  <a:txBody>
                    <a:bodyPr/>
                    <a:lstStyle/>
                    <a:p>
                      <a:endParaRPr kumimoji="1" lang="ja-JP" altLang="en-US"/>
                    </a:p>
                  </a:txBody>
                  <a:tcPr/>
                </a:tc>
                <a:extLst>
                  <a:ext uri="{0D108BD9-81ED-4DB2-BD59-A6C34878D82A}">
                    <a16:rowId xmlns:a16="http://schemas.microsoft.com/office/drawing/2014/main" val="3125430008"/>
                  </a:ext>
                </a:extLst>
              </a:tr>
            </a:tbl>
          </a:graphicData>
        </a:graphic>
      </p:graphicFrame>
      <p:pic>
        <p:nvPicPr>
          <p:cNvPr id="10" name="図 9">
            <a:extLst>
              <a:ext uri="{FF2B5EF4-FFF2-40B4-BE49-F238E27FC236}">
                <a16:creationId xmlns:a16="http://schemas.microsoft.com/office/drawing/2014/main" id="{76C741AC-398A-4205-9832-1A77A09AC3BC}"/>
              </a:ext>
            </a:extLst>
          </p:cNvPr>
          <p:cNvPicPr>
            <a:picLocks noChangeAspect="1"/>
          </p:cNvPicPr>
          <p:nvPr/>
        </p:nvPicPr>
        <p:blipFill>
          <a:blip r:embed="rId4"/>
          <a:stretch>
            <a:fillRect/>
          </a:stretch>
        </p:blipFill>
        <p:spPr>
          <a:xfrm>
            <a:off x="9872656" y="3823129"/>
            <a:ext cx="4176464" cy="5365211"/>
          </a:xfrm>
          <a:prstGeom prst="rect">
            <a:avLst/>
          </a:prstGeom>
        </p:spPr>
      </p:pic>
      <p:pic>
        <p:nvPicPr>
          <p:cNvPr id="11" name="図 10">
            <a:extLst>
              <a:ext uri="{FF2B5EF4-FFF2-40B4-BE49-F238E27FC236}">
                <a16:creationId xmlns:a16="http://schemas.microsoft.com/office/drawing/2014/main" id="{3764355D-99CE-4473-BDDC-546A61DAC5AC}"/>
              </a:ext>
            </a:extLst>
          </p:cNvPr>
          <p:cNvPicPr>
            <a:picLocks noChangeAspect="1"/>
          </p:cNvPicPr>
          <p:nvPr/>
        </p:nvPicPr>
        <p:blipFill>
          <a:blip r:embed="rId5"/>
          <a:stretch>
            <a:fillRect/>
          </a:stretch>
        </p:blipFill>
        <p:spPr>
          <a:xfrm>
            <a:off x="5148064" y="1027841"/>
            <a:ext cx="3606912" cy="5762846"/>
          </a:xfrm>
          <a:prstGeom prst="rect">
            <a:avLst/>
          </a:prstGeom>
        </p:spPr>
      </p:pic>
      <p:pic>
        <p:nvPicPr>
          <p:cNvPr id="12" name="図 11">
            <a:extLst>
              <a:ext uri="{FF2B5EF4-FFF2-40B4-BE49-F238E27FC236}">
                <a16:creationId xmlns:a16="http://schemas.microsoft.com/office/drawing/2014/main" id="{9C609D3E-E190-4CD1-B465-ADEF113DC50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80988" y="987716"/>
            <a:ext cx="4029496" cy="539787"/>
          </a:xfrm>
          <a:prstGeom prst="rect">
            <a:avLst/>
          </a:prstGeom>
        </p:spPr>
      </p:pic>
      <p:sp>
        <p:nvSpPr>
          <p:cNvPr id="13" name="テキスト ボックス 12">
            <a:extLst>
              <a:ext uri="{FF2B5EF4-FFF2-40B4-BE49-F238E27FC236}">
                <a16:creationId xmlns:a16="http://schemas.microsoft.com/office/drawing/2014/main" id="{7A5EF84A-2702-471F-B580-CDEC48386567}"/>
              </a:ext>
            </a:extLst>
          </p:cNvPr>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２．点検・評価方法</a:t>
            </a:r>
          </a:p>
        </p:txBody>
      </p:sp>
      <p:sp>
        <p:nvSpPr>
          <p:cNvPr id="14" name="テキスト ボックス 13">
            <a:extLst>
              <a:ext uri="{FF2B5EF4-FFF2-40B4-BE49-F238E27FC236}">
                <a16:creationId xmlns:a16="http://schemas.microsoft.com/office/drawing/2014/main" id="{6A64A873-CAB3-4B70-89BD-2D27FDE3BF5C}"/>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２－５　施設の点検・評価について（港湾点検記録）</a:t>
            </a:r>
            <a:endParaRPr kumimoji="1" lang="ja-JP" altLang="en-US" sz="2400" dirty="0">
              <a:latin typeface="Meiryo UI" pitchFamily="50" charset="-128"/>
              <a:ea typeface="Meiryo UI" pitchFamily="50" charset="-128"/>
              <a:cs typeface="Meiryo UI" pitchFamily="50" charset="-128"/>
            </a:endParaRPr>
          </a:p>
        </p:txBody>
      </p:sp>
      <p:sp>
        <p:nvSpPr>
          <p:cNvPr id="16" name="正方形/長方形 15">
            <a:extLst>
              <a:ext uri="{FF2B5EF4-FFF2-40B4-BE49-F238E27FC236}">
                <a16:creationId xmlns:a16="http://schemas.microsoft.com/office/drawing/2014/main" id="{0101ABA5-C287-4E5C-A01F-672A590FFF44}"/>
              </a:ext>
            </a:extLst>
          </p:cNvPr>
          <p:cNvSpPr/>
          <p:nvPr/>
        </p:nvSpPr>
        <p:spPr>
          <a:xfrm>
            <a:off x="2720112" y="1027841"/>
            <a:ext cx="1352912" cy="240919"/>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67D89D14-4CD7-4994-A5C4-F1828F0CED67}"/>
              </a:ext>
            </a:extLst>
          </p:cNvPr>
          <p:cNvSpPr txBox="1"/>
          <p:nvPr/>
        </p:nvSpPr>
        <p:spPr>
          <a:xfrm>
            <a:off x="4176959" y="1015973"/>
            <a:ext cx="971106" cy="430887"/>
          </a:xfrm>
          <a:prstGeom prst="rect">
            <a:avLst/>
          </a:prstGeom>
          <a:noFill/>
        </p:spPr>
        <p:txBody>
          <a:bodyPr wrap="square" rtlCol="0">
            <a:spAutoFit/>
          </a:bodyPr>
          <a:lstStyle/>
          <a:p>
            <a:r>
              <a:rPr kumimoji="1" lang="ja-JP" altLang="en-US" sz="1100" dirty="0">
                <a:solidFill>
                  <a:srgbClr val="FF0000"/>
                </a:solidFill>
              </a:rPr>
              <a:t>スパン毎に点検を実施。</a:t>
            </a:r>
          </a:p>
        </p:txBody>
      </p:sp>
      <p:graphicFrame>
        <p:nvGraphicFramePr>
          <p:cNvPr id="3" name="オブジェクト 2">
            <a:extLst>
              <a:ext uri="{FF2B5EF4-FFF2-40B4-BE49-F238E27FC236}">
                <a16:creationId xmlns:a16="http://schemas.microsoft.com/office/drawing/2014/main" id="{A692748A-7475-4643-99BD-449D2F403DF1}"/>
              </a:ext>
            </a:extLst>
          </p:cNvPr>
          <p:cNvGraphicFramePr>
            <a:graphicFrameLocks noChangeAspect="1"/>
          </p:cNvGraphicFramePr>
          <p:nvPr>
            <p:extLst>
              <p:ext uri="{D42A27DB-BD31-4B8C-83A1-F6EECF244321}">
                <p14:modId xmlns:p14="http://schemas.microsoft.com/office/powerpoint/2010/main" val="1291450504"/>
              </p:ext>
            </p:extLst>
          </p:nvPr>
        </p:nvGraphicFramePr>
        <p:xfrm>
          <a:off x="180988" y="1587979"/>
          <a:ext cx="4208463" cy="5222875"/>
        </p:xfrm>
        <a:graphic>
          <a:graphicData uri="http://schemas.openxmlformats.org/presentationml/2006/ole">
            <mc:AlternateContent xmlns:mc="http://schemas.openxmlformats.org/markup-compatibility/2006">
              <mc:Choice xmlns:v="urn:schemas-microsoft-com:vml" Requires="v">
                <p:oleObj spid="_x0000_s396351" name="Worksheet" r:id="rId7" imgW="4511252" imgH="5600806" progId="Excel.Sheet.12">
                  <p:embed/>
                </p:oleObj>
              </mc:Choice>
              <mc:Fallback>
                <p:oleObj name="Worksheet" r:id="rId7" imgW="4511252" imgH="5600806" progId="Excel.Sheet.12">
                  <p:embed/>
                  <p:pic>
                    <p:nvPicPr>
                      <p:cNvPr id="0" name=""/>
                      <p:cNvPicPr/>
                      <p:nvPr/>
                    </p:nvPicPr>
                    <p:blipFill>
                      <a:blip r:embed="rId8"/>
                      <a:stretch>
                        <a:fillRect/>
                      </a:stretch>
                    </p:blipFill>
                    <p:spPr>
                      <a:xfrm>
                        <a:off x="180988" y="1587979"/>
                        <a:ext cx="4208463" cy="5222875"/>
                      </a:xfrm>
                      <a:prstGeom prst="rect">
                        <a:avLst/>
                      </a:prstGeom>
                    </p:spPr>
                  </p:pic>
                </p:oleObj>
              </mc:Fallback>
            </mc:AlternateContent>
          </a:graphicData>
        </a:graphic>
      </p:graphicFrame>
    </p:spTree>
    <p:extLst>
      <p:ext uri="{BB962C8B-B14F-4D97-AF65-F5344CB8AC3E}">
        <p14:creationId xmlns:p14="http://schemas.microsoft.com/office/powerpoint/2010/main" val="963569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テキスト ボックス 33">
            <a:extLst>
              <a:ext uri="{FF2B5EF4-FFF2-40B4-BE49-F238E27FC236}">
                <a16:creationId xmlns:a16="http://schemas.microsoft.com/office/drawing/2014/main" id="{913C6E78-F9CF-4AA7-A41F-27849CF15BF6}"/>
              </a:ext>
            </a:extLst>
          </p:cNvPr>
          <p:cNvSpPr txBox="1"/>
          <p:nvPr/>
        </p:nvSpPr>
        <p:spPr>
          <a:xfrm>
            <a:off x="0" y="548680"/>
            <a:ext cx="4788024"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②施設の特性に応じた維持管理手法の体系化</a:t>
            </a:r>
            <a:endParaRPr kumimoji="1" lang="ja-JP" altLang="en-US" sz="2400" dirty="0"/>
          </a:p>
        </p:txBody>
      </p:sp>
      <p:sp>
        <p:nvSpPr>
          <p:cNvPr id="35" name="テキスト ボックス 34">
            <a:extLst>
              <a:ext uri="{FF2B5EF4-FFF2-40B4-BE49-F238E27FC236}">
                <a16:creationId xmlns:a16="http://schemas.microsoft.com/office/drawing/2014/main" id="{28948DAA-E7FA-4C13-94C1-B4E20F2205C6}"/>
              </a:ext>
            </a:extLst>
          </p:cNvPr>
          <p:cNvSpPr txBox="1"/>
          <p:nvPr/>
        </p:nvSpPr>
        <p:spPr>
          <a:xfrm>
            <a:off x="95413" y="901120"/>
            <a:ext cx="9048586" cy="307777"/>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②ー</a:t>
            </a:r>
            <a:r>
              <a:rPr kumimoji="1" lang="en-US" altLang="ja-JP" sz="1200" dirty="0">
                <a:latin typeface="BIZ UDPゴシック" panose="020B0400000000000000" pitchFamily="50" charset="-128"/>
                <a:ea typeface="BIZ UDPゴシック" panose="020B0400000000000000" pitchFamily="50" charset="-128"/>
              </a:rPr>
              <a:t>3</a:t>
            </a:r>
            <a:r>
              <a:rPr kumimoji="1" lang="ja-JP" altLang="en-US" sz="12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各施設の更新等の方法や時期を検討</a:t>
            </a:r>
            <a:endParaRPr kumimoji="1" lang="ja-JP" altLang="en-US" sz="1600" dirty="0"/>
          </a:p>
        </p:txBody>
      </p:sp>
      <p:sp>
        <p:nvSpPr>
          <p:cNvPr id="36" name="テキスト ボックス 35">
            <a:extLst>
              <a:ext uri="{FF2B5EF4-FFF2-40B4-BE49-F238E27FC236}">
                <a16:creationId xmlns:a16="http://schemas.microsoft.com/office/drawing/2014/main" id="{E3968F94-CA2E-405D-9C0B-A539F9A2A532}"/>
              </a:ext>
            </a:extLst>
          </p:cNvPr>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５</a:t>
            </a:r>
            <a:r>
              <a:rPr kumimoji="1" lang="en-US" altLang="ja-JP" sz="2800" dirty="0">
                <a:solidFill>
                  <a:schemeClr val="bg1"/>
                </a:solidFill>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37" name="テキスト ボックス 36">
            <a:extLst>
              <a:ext uri="{FF2B5EF4-FFF2-40B4-BE49-F238E27FC236}">
                <a16:creationId xmlns:a16="http://schemas.microsoft.com/office/drawing/2014/main" id="{CBE029A8-1C0E-447A-941B-410595B3B5C3}"/>
              </a:ext>
            </a:extLst>
          </p:cNvPr>
          <p:cNvSpPr txBox="1"/>
          <p:nvPr/>
        </p:nvSpPr>
        <p:spPr>
          <a:xfrm>
            <a:off x="95413" y="1236120"/>
            <a:ext cx="9048586"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対応：新たな維持管理手法の設定。</a:t>
            </a:r>
            <a:endParaRPr kumimoji="1" lang="ja-JP" altLang="en-US" sz="1600" dirty="0"/>
          </a:p>
        </p:txBody>
      </p:sp>
      <p:graphicFrame>
        <p:nvGraphicFramePr>
          <p:cNvPr id="40" name="表 40">
            <a:extLst>
              <a:ext uri="{FF2B5EF4-FFF2-40B4-BE49-F238E27FC236}">
                <a16:creationId xmlns:a16="http://schemas.microsoft.com/office/drawing/2014/main" id="{8E81FAD5-5ABC-4E96-B505-C09E364DEA11}"/>
              </a:ext>
            </a:extLst>
          </p:cNvPr>
          <p:cNvGraphicFramePr>
            <a:graphicFrameLocks noGrp="1"/>
          </p:cNvGraphicFramePr>
          <p:nvPr>
            <p:extLst>
              <p:ext uri="{D42A27DB-BD31-4B8C-83A1-F6EECF244321}">
                <p14:modId xmlns:p14="http://schemas.microsoft.com/office/powerpoint/2010/main" val="2620622836"/>
              </p:ext>
            </p:extLst>
          </p:nvPr>
        </p:nvGraphicFramePr>
        <p:xfrm>
          <a:off x="4651515" y="4528384"/>
          <a:ext cx="4428184" cy="1605280"/>
        </p:xfrm>
        <a:graphic>
          <a:graphicData uri="http://schemas.openxmlformats.org/drawingml/2006/table">
            <a:tbl>
              <a:tblPr firstRow="1" bandRow="1">
                <a:tableStyleId>{93296810-A885-4BE3-A3E7-6D5BEEA58F35}</a:tableStyleId>
              </a:tblPr>
              <a:tblGrid>
                <a:gridCol w="1582012">
                  <a:extLst>
                    <a:ext uri="{9D8B030D-6E8A-4147-A177-3AD203B41FA5}">
                      <a16:colId xmlns:a16="http://schemas.microsoft.com/office/drawing/2014/main" val="4212478358"/>
                    </a:ext>
                  </a:extLst>
                </a:gridCol>
                <a:gridCol w="2846172">
                  <a:extLst>
                    <a:ext uri="{9D8B030D-6E8A-4147-A177-3AD203B41FA5}">
                      <a16:colId xmlns:a16="http://schemas.microsoft.com/office/drawing/2014/main" val="371589693"/>
                    </a:ext>
                  </a:extLst>
                </a:gridCol>
              </a:tblGrid>
              <a:tr h="122824">
                <a:tc>
                  <a:txBody>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維持管理手法</a:t>
                      </a:r>
                    </a:p>
                  </a:txBody>
                  <a:tcPr anchor="ctr"/>
                </a:tc>
                <a:tc>
                  <a:txBody>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説明</a:t>
                      </a:r>
                    </a:p>
                  </a:txBody>
                  <a:tcPr anchor="ctr"/>
                </a:tc>
                <a:extLst>
                  <a:ext uri="{0D108BD9-81ED-4DB2-BD59-A6C34878D82A}">
                    <a16:rowId xmlns:a16="http://schemas.microsoft.com/office/drawing/2014/main" val="3908585123"/>
                  </a:ext>
                </a:extLst>
              </a:tr>
              <a:tr h="370840">
                <a:tc>
                  <a:txBody>
                    <a:bodyPr/>
                    <a:lstStyle/>
                    <a:p>
                      <a:r>
                        <a:rPr kumimoji="1" lang="ja-JP" altLang="en-US" sz="1050" dirty="0">
                          <a:latin typeface="BIZ UDPゴシック" panose="020B0400000000000000" pitchFamily="50" charset="-128"/>
                          <a:ea typeface="BIZ UDPゴシック" panose="020B0400000000000000" pitchFamily="50" charset="-128"/>
                        </a:rPr>
                        <a:t>事後保全</a:t>
                      </a:r>
                    </a:p>
                  </a:txBody>
                  <a:tcPr anchor="ctr"/>
                </a:tc>
                <a:tc>
                  <a:txBody>
                    <a:bodyPr/>
                    <a:lstStyle/>
                    <a:p>
                      <a:r>
                        <a:rPr kumimoji="1" lang="ja-JP" altLang="ja-JP" sz="1050" kern="1200" dirty="0">
                          <a:solidFill>
                            <a:schemeClr val="dk1"/>
                          </a:solidFill>
                          <a:effectLst/>
                          <a:latin typeface="BIZ UDPゴシック" panose="020B0400000000000000" pitchFamily="50" charset="-128"/>
                          <a:ea typeface="BIZ UDPゴシック" panose="020B0400000000000000" pitchFamily="50" charset="-128"/>
                        </a:rPr>
                        <a:t>限界管理水準を超えてから補修等を行う。</a:t>
                      </a:r>
                      <a:endParaRPr kumimoji="1" lang="ja-JP" altLang="en-US" sz="105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4149100987"/>
                  </a:ext>
                </a:extLst>
              </a:tr>
              <a:tr h="370840">
                <a:tc>
                  <a:txBody>
                    <a:bodyPr/>
                    <a:lstStyle/>
                    <a:p>
                      <a:r>
                        <a:rPr kumimoji="1" lang="ja-JP" altLang="en-US" sz="1050" dirty="0">
                          <a:latin typeface="BIZ UDPゴシック" panose="020B0400000000000000" pitchFamily="50" charset="-128"/>
                          <a:ea typeface="BIZ UDPゴシック" panose="020B0400000000000000" pitchFamily="50" charset="-128"/>
                        </a:rPr>
                        <a:t>予防保全（状態監視型）</a:t>
                      </a:r>
                    </a:p>
                  </a:txBody>
                  <a:tcPr anchor="ctr"/>
                </a:tc>
                <a:tc>
                  <a:txBody>
                    <a:bodyPr/>
                    <a:lstStyle/>
                    <a:p>
                      <a:r>
                        <a:rPr kumimoji="1" lang="ja-JP" altLang="ja-JP" sz="1050" kern="1200" dirty="0">
                          <a:solidFill>
                            <a:schemeClr val="dk1"/>
                          </a:solidFill>
                          <a:effectLst/>
                          <a:latin typeface="BIZ UDPゴシック" panose="020B0400000000000000" pitchFamily="50" charset="-128"/>
                          <a:ea typeface="BIZ UDPゴシック" panose="020B0400000000000000" pitchFamily="50" charset="-128"/>
                        </a:rPr>
                        <a:t>点検結果等により劣化や損傷等の変状を評価し、目標となる管理水準を下回る場合に修繕を行う。</a:t>
                      </a:r>
                      <a:endParaRPr kumimoji="1" lang="ja-JP" altLang="en-US"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804137301"/>
                  </a:ext>
                </a:extLst>
              </a:tr>
              <a:tr h="370840">
                <a:tc>
                  <a:txBody>
                    <a:bodyPr/>
                    <a:lstStyle/>
                    <a:p>
                      <a:r>
                        <a:rPr kumimoji="1" lang="ja-JP" altLang="en-US" sz="1050" dirty="0">
                          <a:latin typeface="BIZ UDPゴシック" panose="020B0400000000000000" pitchFamily="50" charset="-128"/>
                          <a:ea typeface="BIZ UDPゴシック" panose="020B0400000000000000" pitchFamily="50" charset="-128"/>
                        </a:rPr>
                        <a:t>予防保全（予測計画型）</a:t>
                      </a:r>
                    </a:p>
                  </a:txBody>
                  <a:tcPr anchor="ctr"/>
                </a:tc>
                <a:tc>
                  <a:txBody>
                    <a:bodyPr/>
                    <a:lstStyle/>
                    <a:p>
                      <a:r>
                        <a:rPr kumimoji="1" lang="ja-JP" altLang="ja-JP" sz="1050" kern="1200" dirty="0">
                          <a:solidFill>
                            <a:schemeClr val="dk1"/>
                          </a:solidFill>
                          <a:effectLst/>
                          <a:latin typeface="BIZ UDPゴシック" panose="020B0400000000000000" pitchFamily="50" charset="-128"/>
                          <a:ea typeface="BIZ UDPゴシック" panose="020B0400000000000000" pitchFamily="50" charset="-128"/>
                        </a:rPr>
                        <a:t>点検データ等を用いて劣化の進行予測を行い、最適なタイミングを設定し、修繕等を行う。</a:t>
                      </a:r>
                      <a:endParaRPr kumimoji="1" lang="ja-JP" altLang="en-US"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286557025"/>
                  </a:ext>
                </a:extLst>
              </a:tr>
            </a:tbl>
          </a:graphicData>
        </a:graphic>
      </p:graphicFrame>
      <p:sp>
        <p:nvSpPr>
          <p:cNvPr id="42" name="テキスト ボックス 41">
            <a:extLst>
              <a:ext uri="{FF2B5EF4-FFF2-40B4-BE49-F238E27FC236}">
                <a16:creationId xmlns:a16="http://schemas.microsoft.com/office/drawing/2014/main" id="{0D8EC828-7C01-40C5-BE49-4B3ACD542141}"/>
              </a:ext>
            </a:extLst>
          </p:cNvPr>
          <p:cNvSpPr txBox="1"/>
          <p:nvPr/>
        </p:nvSpPr>
        <p:spPr>
          <a:xfrm>
            <a:off x="95413" y="1513119"/>
            <a:ext cx="3743582" cy="2677656"/>
          </a:xfrm>
          <a:prstGeom prst="rect">
            <a:avLst/>
          </a:prstGeom>
          <a:noFill/>
          <a:ln>
            <a:solidFill>
              <a:schemeClr val="tx1"/>
            </a:solidFill>
          </a:ln>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〇新たな維持管理手法の設定（部分補修型）</a:t>
            </a:r>
            <a:endParaRPr kumimoji="1"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内容：</a:t>
            </a:r>
            <a:r>
              <a:rPr kumimoji="1" lang="ja-JP" altLang="en-US" sz="1200" dirty="0">
                <a:latin typeface="BIZ UDPゴシック" panose="020B0400000000000000" pitchFamily="50" charset="-128"/>
                <a:ea typeface="BIZ UDPゴシック" panose="020B0400000000000000" pitchFamily="50" charset="-128"/>
              </a:rPr>
              <a:t>健全度</a:t>
            </a:r>
            <a:r>
              <a:rPr kumimoji="1" lang="en-US" altLang="ja-JP" sz="1200" dirty="0">
                <a:latin typeface="BIZ UDPゴシック" panose="020B0400000000000000" pitchFamily="50" charset="-128"/>
                <a:ea typeface="BIZ UDPゴシック" panose="020B0400000000000000" pitchFamily="50" charset="-128"/>
              </a:rPr>
              <a:t>B</a:t>
            </a:r>
            <a:r>
              <a:rPr kumimoji="1" lang="ja-JP" altLang="en-US" sz="1200" dirty="0">
                <a:latin typeface="BIZ UDPゴシック" panose="020B0400000000000000" pitchFamily="50" charset="-128"/>
                <a:ea typeface="BIZ UDPゴシック" panose="020B0400000000000000" pitchFamily="50" charset="-128"/>
              </a:rPr>
              <a:t>の施設について、部分補修を行うこと</a:t>
            </a:r>
            <a:endParaRPr kumimoji="1"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により、施設の健全性の確保を図る。</a:t>
            </a:r>
            <a:endParaRPr kumimoji="1" lang="ja-JP" altLang="en-US" sz="1600" dirty="0"/>
          </a:p>
          <a:p>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対象施設：健全度</a:t>
            </a:r>
            <a:r>
              <a:rPr lang="en-US" altLang="ja-JP" sz="1200" dirty="0">
                <a:latin typeface="BIZ UDPゴシック" panose="020B0400000000000000" pitchFamily="50" charset="-128"/>
                <a:ea typeface="BIZ UDPゴシック" panose="020B0400000000000000" pitchFamily="50" charset="-128"/>
              </a:rPr>
              <a:t>B</a:t>
            </a:r>
          </a:p>
          <a:p>
            <a:r>
              <a:rPr lang="ja-JP" altLang="en-US" sz="1200" dirty="0">
                <a:latin typeface="BIZ UDPゴシック" panose="020B0400000000000000" pitchFamily="50" charset="-128"/>
                <a:ea typeface="BIZ UDPゴシック" panose="020B0400000000000000" pitchFamily="50" charset="-128"/>
              </a:rPr>
              <a:t>　　　　　　　　　補修手法：損傷個所のみの部分補修</a:t>
            </a:r>
            <a:endParaRPr lang="en-US" altLang="ja-JP" sz="1200" dirty="0">
              <a:latin typeface="BIZ UDPゴシック" panose="020B0400000000000000" pitchFamily="50" charset="-128"/>
              <a:ea typeface="BIZ UDPゴシック" panose="020B0400000000000000" pitchFamily="50" charset="-128"/>
            </a:endParaRPr>
          </a:p>
          <a:p>
            <a:pPr algn="ctr"/>
            <a:r>
              <a:rPr lang="ja-JP" altLang="en-US" sz="1200" dirty="0">
                <a:latin typeface="BIZ UDPゴシック" panose="020B0400000000000000" pitchFamily="50" charset="-128"/>
                <a:ea typeface="BIZ UDPゴシック" panose="020B0400000000000000" pitchFamily="50" charset="-128"/>
              </a:rPr>
              <a:t>　　（例：当て板溶接、Ｃｏ断面修復、コーキング）</a:t>
            </a:r>
            <a:endParaRPr lang="en-US" altLang="ja-JP" sz="1200" dirty="0">
              <a:latin typeface="BIZ UDPゴシック" panose="020B0400000000000000" pitchFamily="50" charset="-128"/>
              <a:ea typeface="BIZ UDPゴシック" panose="020B0400000000000000" pitchFamily="50" charset="-128"/>
            </a:endParaRPr>
          </a:p>
          <a:p>
            <a:pPr algn="ct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課題：部分補修施設の選定項目</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港湾（岸壁）：取扱貨物量</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港湾（護岸）：背後地の利用状況</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港湾（防波堤）：港内の取扱貨物量</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海岸：背後地が人口密集地区で無い地区</a:t>
            </a:r>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p:txBody>
      </p:sp>
      <p:graphicFrame>
        <p:nvGraphicFramePr>
          <p:cNvPr id="72" name="表 72">
            <a:extLst>
              <a:ext uri="{FF2B5EF4-FFF2-40B4-BE49-F238E27FC236}">
                <a16:creationId xmlns:a16="http://schemas.microsoft.com/office/drawing/2014/main" id="{9A0A68D5-A9EC-47B8-B2F6-78C075F98DC8}"/>
              </a:ext>
            </a:extLst>
          </p:cNvPr>
          <p:cNvGraphicFramePr>
            <a:graphicFrameLocks noGrp="1"/>
          </p:cNvGraphicFramePr>
          <p:nvPr>
            <p:extLst>
              <p:ext uri="{D42A27DB-BD31-4B8C-83A1-F6EECF244321}">
                <p14:modId xmlns:p14="http://schemas.microsoft.com/office/powerpoint/2010/main" val="3903000200"/>
              </p:ext>
            </p:extLst>
          </p:nvPr>
        </p:nvGraphicFramePr>
        <p:xfrm>
          <a:off x="4642132" y="6401414"/>
          <a:ext cx="4444002" cy="411480"/>
        </p:xfrm>
        <a:graphic>
          <a:graphicData uri="http://schemas.openxmlformats.org/drawingml/2006/table">
            <a:tbl>
              <a:tblPr firstRow="1" bandRow="1">
                <a:tableStyleId>{8A107856-5554-42FB-B03E-39F5DBC370BA}</a:tableStyleId>
              </a:tblPr>
              <a:tblGrid>
                <a:gridCol w="1586052">
                  <a:extLst>
                    <a:ext uri="{9D8B030D-6E8A-4147-A177-3AD203B41FA5}">
                      <a16:colId xmlns:a16="http://schemas.microsoft.com/office/drawing/2014/main" val="3025684449"/>
                    </a:ext>
                  </a:extLst>
                </a:gridCol>
                <a:gridCol w="2857950">
                  <a:extLst>
                    <a:ext uri="{9D8B030D-6E8A-4147-A177-3AD203B41FA5}">
                      <a16:colId xmlns:a16="http://schemas.microsoft.com/office/drawing/2014/main" val="205709162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部分補修型</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050" dirty="0"/>
                        <a:t>部分補修を行うことで、施設の性能を維持する修繕を行う。</a:t>
                      </a:r>
                      <a:endParaRPr kumimoji="1" lang="ja-JP" altLang="en-US" sz="105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264361775"/>
                  </a:ext>
                </a:extLst>
              </a:tr>
            </a:tbl>
          </a:graphicData>
        </a:graphic>
      </p:graphicFrame>
      <p:sp>
        <p:nvSpPr>
          <p:cNvPr id="73" name="テキスト ボックス 72">
            <a:extLst>
              <a:ext uri="{FF2B5EF4-FFF2-40B4-BE49-F238E27FC236}">
                <a16:creationId xmlns:a16="http://schemas.microsoft.com/office/drawing/2014/main" id="{6BD5C5E6-BD88-43CE-94C4-C0A2B53B8F94}"/>
              </a:ext>
            </a:extLst>
          </p:cNvPr>
          <p:cNvSpPr txBox="1"/>
          <p:nvPr/>
        </p:nvSpPr>
        <p:spPr>
          <a:xfrm>
            <a:off x="4545731" y="6143684"/>
            <a:ext cx="2541315" cy="276999"/>
          </a:xfrm>
          <a:prstGeom prst="rect">
            <a:avLst/>
          </a:prstGeom>
          <a:noFill/>
        </p:spPr>
        <p:txBody>
          <a:bodyPr wrap="square" rtlCol="0">
            <a:spAutoFit/>
          </a:bodyPr>
          <a:lstStyle/>
          <a:p>
            <a:r>
              <a:rPr kumimoji="1" lang="ja-JP" altLang="en-US" sz="1200" dirty="0"/>
              <a:t>〇新たな維持管理手法</a:t>
            </a:r>
          </a:p>
        </p:txBody>
      </p:sp>
      <p:sp>
        <p:nvSpPr>
          <p:cNvPr id="74" name="テキスト ボックス 73">
            <a:extLst>
              <a:ext uri="{FF2B5EF4-FFF2-40B4-BE49-F238E27FC236}">
                <a16:creationId xmlns:a16="http://schemas.microsoft.com/office/drawing/2014/main" id="{F08C1C3D-FD42-490E-9025-61266257BE74}"/>
              </a:ext>
            </a:extLst>
          </p:cNvPr>
          <p:cNvSpPr txBox="1"/>
          <p:nvPr/>
        </p:nvSpPr>
        <p:spPr>
          <a:xfrm>
            <a:off x="4545731" y="4268739"/>
            <a:ext cx="2541315" cy="276999"/>
          </a:xfrm>
          <a:prstGeom prst="rect">
            <a:avLst/>
          </a:prstGeom>
          <a:noFill/>
        </p:spPr>
        <p:txBody>
          <a:bodyPr wrap="square" rtlCol="0">
            <a:spAutoFit/>
          </a:bodyPr>
          <a:lstStyle/>
          <a:p>
            <a:r>
              <a:rPr kumimoji="1" lang="ja-JP" altLang="en-US" sz="1200" dirty="0"/>
              <a:t>〇従来の維持管理手法</a:t>
            </a:r>
          </a:p>
        </p:txBody>
      </p:sp>
      <p:sp>
        <p:nvSpPr>
          <p:cNvPr id="2" name="スライド番号プレースホルダー 1">
            <a:extLst>
              <a:ext uri="{FF2B5EF4-FFF2-40B4-BE49-F238E27FC236}">
                <a16:creationId xmlns:a16="http://schemas.microsoft.com/office/drawing/2014/main" id="{2B46EFFA-6989-4CF6-B57B-D5E5F5C897B2}"/>
              </a:ext>
            </a:extLst>
          </p:cNvPr>
          <p:cNvSpPr>
            <a:spLocks noGrp="1"/>
          </p:cNvSpPr>
          <p:nvPr>
            <p:ph type="sldNum" sz="quarter" idx="12"/>
          </p:nvPr>
        </p:nvSpPr>
        <p:spPr>
          <a:xfrm>
            <a:off x="7315199" y="6543087"/>
            <a:ext cx="1828800" cy="365125"/>
          </a:xfrm>
        </p:spPr>
        <p:txBody>
          <a:bodyPr/>
          <a:lstStyle/>
          <a:p>
            <a:pPr algn="r"/>
            <a:fld id="{682EF9F9-C4E8-46B2-BBF1-33E3162B856A}" type="slidenum">
              <a:rPr kumimoji="1" lang="ja-JP" altLang="en-US" smtClean="0"/>
              <a:pPr algn="r"/>
              <a:t>10</a:t>
            </a:fld>
            <a:endParaRPr kumimoji="1" lang="ja-JP" altLang="en-US" dirty="0"/>
          </a:p>
        </p:txBody>
      </p:sp>
      <p:pic>
        <p:nvPicPr>
          <p:cNvPr id="5" name="図 4">
            <a:extLst>
              <a:ext uri="{FF2B5EF4-FFF2-40B4-BE49-F238E27FC236}">
                <a16:creationId xmlns:a16="http://schemas.microsoft.com/office/drawing/2014/main" id="{B12236C2-8040-4930-8DD8-DC85DA2DB671}"/>
              </a:ext>
            </a:extLst>
          </p:cNvPr>
          <p:cNvPicPr>
            <a:picLocks noChangeAspect="1"/>
          </p:cNvPicPr>
          <p:nvPr/>
        </p:nvPicPr>
        <p:blipFill rotWithShape="1">
          <a:blip r:embed="rId3"/>
          <a:srcRect b="32202"/>
          <a:stretch/>
        </p:blipFill>
        <p:spPr>
          <a:xfrm>
            <a:off x="61654" y="5679674"/>
            <a:ext cx="1851095" cy="940621"/>
          </a:xfrm>
          <a:prstGeom prst="rect">
            <a:avLst/>
          </a:prstGeom>
        </p:spPr>
      </p:pic>
      <p:pic>
        <p:nvPicPr>
          <p:cNvPr id="8" name="図 7">
            <a:extLst>
              <a:ext uri="{FF2B5EF4-FFF2-40B4-BE49-F238E27FC236}">
                <a16:creationId xmlns:a16="http://schemas.microsoft.com/office/drawing/2014/main" id="{88A82339-A4D2-43BD-9DD8-FE7A5ED90803}"/>
              </a:ext>
            </a:extLst>
          </p:cNvPr>
          <p:cNvPicPr>
            <a:picLocks noChangeAspect="1"/>
          </p:cNvPicPr>
          <p:nvPr/>
        </p:nvPicPr>
        <p:blipFill rotWithShape="1">
          <a:blip r:embed="rId4"/>
          <a:srcRect b="38462"/>
          <a:stretch/>
        </p:blipFill>
        <p:spPr>
          <a:xfrm>
            <a:off x="2091125" y="5675070"/>
            <a:ext cx="2048362" cy="937228"/>
          </a:xfrm>
          <a:prstGeom prst="rect">
            <a:avLst/>
          </a:prstGeom>
        </p:spPr>
      </p:pic>
      <p:sp>
        <p:nvSpPr>
          <p:cNvPr id="52" name="テキスト ボックス 51">
            <a:extLst>
              <a:ext uri="{FF2B5EF4-FFF2-40B4-BE49-F238E27FC236}">
                <a16:creationId xmlns:a16="http://schemas.microsoft.com/office/drawing/2014/main" id="{0EAB2CCB-D4B3-48D7-9743-D98C639CEF5E}"/>
              </a:ext>
            </a:extLst>
          </p:cNvPr>
          <p:cNvSpPr txBox="1"/>
          <p:nvPr/>
        </p:nvSpPr>
        <p:spPr>
          <a:xfrm>
            <a:off x="1467919" y="6593190"/>
            <a:ext cx="1082462" cy="253916"/>
          </a:xfrm>
          <a:prstGeom prst="rect">
            <a:avLst/>
          </a:prstGeom>
          <a:noFill/>
        </p:spPr>
        <p:txBody>
          <a:bodyPr wrap="square" rtlCol="0">
            <a:spAutoFit/>
          </a:bodyPr>
          <a:lstStyle/>
          <a:p>
            <a:pPr algn="ctr"/>
            <a:r>
              <a:rPr lang="ja-JP" altLang="en-US" sz="1000" dirty="0">
                <a:latin typeface="BIZ UDPゴシック" panose="020B0400000000000000" pitchFamily="50" charset="-128"/>
                <a:ea typeface="BIZ UDPゴシック" panose="020B0400000000000000" pitchFamily="50" charset="-128"/>
              </a:rPr>
              <a:t>当て板溶接状況</a:t>
            </a:r>
            <a:endParaRPr kumimoji="1" lang="ja-JP" altLang="en-US" sz="1000" dirty="0">
              <a:latin typeface="BIZ UDPゴシック" panose="020B0400000000000000" pitchFamily="50" charset="-128"/>
              <a:ea typeface="BIZ UDPゴシック" panose="020B0400000000000000" pitchFamily="50" charset="-128"/>
            </a:endParaRPr>
          </a:p>
        </p:txBody>
      </p:sp>
      <p:grpSp>
        <p:nvGrpSpPr>
          <p:cNvPr id="30" name="グループ化 29">
            <a:extLst>
              <a:ext uri="{FF2B5EF4-FFF2-40B4-BE49-F238E27FC236}">
                <a16:creationId xmlns:a16="http://schemas.microsoft.com/office/drawing/2014/main" id="{E5A358CB-E312-46EC-9A21-904082D2E5B3}"/>
              </a:ext>
            </a:extLst>
          </p:cNvPr>
          <p:cNvGrpSpPr/>
          <p:nvPr/>
        </p:nvGrpSpPr>
        <p:grpSpPr>
          <a:xfrm>
            <a:off x="9490561" y="2826957"/>
            <a:ext cx="5651277" cy="3743221"/>
            <a:chOff x="-972609" y="4373901"/>
            <a:chExt cx="5651277" cy="3743221"/>
          </a:xfrm>
        </p:grpSpPr>
        <p:sp>
          <p:nvSpPr>
            <p:cNvPr id="32" name="正方形/長方形 31">
              <a:extLst>
                <a:ext uri="{FF2B5EF4-FFF2-40B4-BE49-F238E27FC236}">
                  <a16:creationId xmlns:a16="http://schemas.microsoft.com/office/drawing/2014/main" id="{CD091DE3-18A9-4ABC-9AD8-EC781D71990F}"/>
                </a:ext>
              </a:extLst>
            </p:cNvPr>
            <p:cNvSpPr/>
            <p:nvPr/>
          </p:nvSpPr>
          <p:spPr>
            <a:xfrm>
              <a:off x="95413" y="4373901"/>
              <a:ext cx="4488854" cy="2434212"/>
            </a:xfrm>
            <a:prstGeom prst="rect">
              <a:avLst/>
            </a:prstGeom>
            <a:solidFill>
              <a:schemeClr val="bg1"/>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cxnSp>
          <p:nvCxnSpPr>
            <p:cNvPr id="31" name="直線矢印コネクタ 30">
              <a:extLst>
                <a:ext uri="{FF2B5EF4-FFF2-40B4-BE49-F238E27FC236}">
                  <a16:creationId xmlns:a16="http://schemas.microsoft.com/office/drawing/2014/main" id="{6EAE182E-84F7-4A8C-8BD3-D54CF40D82F7}"/>
                </a:ext>
              </a:extLst>
            </p:cNvPr>
            <p:cNvCxnSpPr>
              <a:cxnSpLocks/>
            </p:cNvCxnSpPr>
            <p:nvPr/>
          </p:nvCxnSpPr>
          <p:spPr>
            <a:xfrm flipV="1">
              <a:off x="2792647" y="5331683"/>
              <a:ext cx="637" cy="813258"/>
            </a:xfrm>
            <a:prstGeom prst="straightConnector1">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7" name="円弧 6">
              <a:extLst>
                <a:ext uri="{FF2B5EF4-FFF2-40B4-BE49-F238E27FC236}">
                  <a16:creationId xmlns:a16="http://schemas.microsoft.com/office/drawing/2014/main" id="{E76C0CCD-FE0A-4022-90B5-ADBBEA075500}"/>
                </a:ext>
              </a:extLst>
            </p:cNvPr>
            <p:cNvSpPr/>
            <p:nvPr/>
          </p:nvSpPr>
          <p:spPr>
            <a:xfrm>
              <a:off x="-370215" y="4907770"/>
              <a:ext cx="2470981" cy="3137451"/>
            </a:xfrm>
            <a:prstGeom prst="arc">
              <a:avLst>
                <a:gd name="adj1" fmla="val 16200000"/>
                <a:gd name="adj2" fmla="val 68497"/>
              </a:avLst>
            </a:prstGeom>
            <a:ln w="25400">
              <a:solidFill>
                <a:srgbClr val="0070C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15" name="直線矢印コネクタ 14">
              <a:extLst>
                <a:ext uri="{FF2B5EF4-FFF2-40B4-BE49-F238E27FC236}">
                  <a16:creationId xmlns:a16="http://schemas.microsoft.com/office/drawing/2014/main" id="{756DF259-BF23-4FC0-A4A5-6749B589877C}"/>
                </a:ext>
              </a:extLst>
            </p:cNvPr>
            <p:cNvCxnSpPr/>
            <p:nvPr/>
          </p:nvCxnSpPr>
          <p:spPr>
            <a:xfrm flipV="1">
              <a:off x="366602" y="4543160"/>
              <a:ext cx="0" cy="2004745"/>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16" name="直線矢印コネクタ 15">
              <a:extLst>
                <a:ext uri="{FF2B5EF4-FFF2-40B4-BE49-F238E27FC236}">
                  <a16:creationId xmlns:a16="http://schemas.microsoft.com/office/drawing/2014/main" id="{03F5BB4D-5430-428E-9D79-38BA94FC4F5A}"/>
                </a:ext>
              </a:extLst>
            </p:cNvPr>
            <p:cNvCxnSpPr>
              <a:cxnSpLocks/>
            </p:cNvCxnSpPr>
            <p:nvPr/>
          </p:nvCxnSpPr>
          <p:spPr>
            <a:xfrm>
              <a:off x="354002" y="6547905"/>
              <a:ext cx="4176000" cy="0"/>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sp>
          <p:nvSpPr>
            <p:cNvPr id="17" name="テキスト ボックス 16">
              <a:extLst>
                <a:ext uri="{FF2B5EF4-FFF2-40B4-BE49-F238E27FC236}">
                  <a16:creationId xmlns:a16="http://schemas.microsoft.com/office/drawing/2014/main" id="{FDE34D46-26E3-421F-9A6C-52B7EA8279BE}"/>
                </a:ext>
              </a:extLst>
            </p:cNvPr>
            <p:cNvSpPr txBox="1"/>
            <p:nvPr/>
          </p:nvSpPr>
          <p:spPr>
            <a:xfrm>
              <a:off x="27686" y="4572845"/>
              <a:ext cx="394159" cy="912956"/>
            </a:xfrm>
            <a:prstGeom prst="rect">
              <a:avLst/>
            </a:prstGeom>
            <a:noFill/>
          </p:spPr>
          <p:txBody>
            <a:bodyPr vert="eaVert" wrap="square" rtlCol="0">
              <a:spAutoFit/>
            </a:bodyPr>
            <a:lstStyle/>
            <a:p>
              <a:r>
                <a:rPr kumimoji="1" lang="ja-JP" altLang="en-US" sz="1100" dirty="0"/>
                <a:t>健全度</a:t>
              </a:r>
            </a:p>
          </p:txBody>
        </p:sp>
        <p:sp>
          <p:nvSpPr>
            <p:cNvPr id="18" name="テキスト ボックス 17">
              <a:extLst>
                <a:ext uri="{FF2B5EF4-FFF2-40B4-BE49-F238E27FC236}">
                  <a16:creationId xmlns:a16="http://schemas.microsoft.com/office/drawing/2014/main" id="{F15CF323-49E6-409E-BC33-2276004FBF32}"/>
                </a:ext>
              </a:extLst>
            </p:cNvPr>
            <p:cNvSpPr txBox="1"/>
            <p:nvPr/>
          </p:nvSpPr>
          <p:spPr>
            <a:xfrm>
              <a:off x="3570528" y="6516777"/>
              <a:ext cx="634066" cy="291335"/>
            </a:xfrm>
            <a:prstGeom prst="rect">
              <a:avLst/>
            </a:prstGeom>
            <a:noFill/>
          </p:spPr>
          <p:txBody>
            <a:bodyPr wrap="square" rtlCol="0">
              <a:spAutoFit/>
            </a:bodyPr>
            <a:lstStyle/>
            <a:p>
              <a:r>
                <a:rPr kumimoji="1" lang="ja-JP" altLang="en-US" sz="1100" dirty="0"/>
                <a:t>時間</a:t>
              </a:r>
            </a:p>
          </p:txBody>
        </p:sp>
        <p:cxnSp>
          <p:nvCxnSpPr>
            <p:cNvPr id="19" name="直線コネクタ 18">
              <a:extLst>
                <a:ext uri="{FF2B5EF4-FFF2-40B4-BE49-F238E27FC236}">
                  <a16:creationId xmlns:a16="http://schemas.microsoft.com/office/drawing/2014/main" id="{4672FEE2-F104-45DC-AE11-99EB8DDAD988}"/>
                </a:ext>
              </a:extLst>
            </p:cNvPr>
            <p:cNvCxnSpPr>
              <a:cxnSpLocks/>
            </p:cNvCxnSpPr>
            <p:nvPr/>
          </p:nvCxnSpPr>
          <p:spPr>
            <a:xfrm>
              <a:off x="366602" y="6146956"/>
              <a:ext cx="4176000" cy="0"/>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1BA20D86-C89B-4DDA-8DB0-AA848E224C92}"/>
                </a:ext>
              </a:extLst>
            </p:cNvPr>
            <p:cNvCxnSpPr>
              <a:cxnSpLocks/>
            </p:cNvCxnSpPr>
            <p:nvPr/>
          </p:nvCxnSpPr>
          <p:spPr>
            <a:xfrm>
              <a:off x="366602" y="5746007"/>
              <a:ext cx="4176000" cy="0"/>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C539DD80-8E3B-4F1C-9506-0C007DB635D5}"/>
                </a:ext>
              </a:extLst>
            </p:cNvPr>
            <p:cNvCxnSpPr>
              <a:cxnSpLocks/>
            </p:cNvCxnSpPr>
            <p:nvPr/>
          </p:nvCxnSpPr>
          <p:spPr>
            <a:xfrm>
              <a:off x="366602" y="5345058"/>
              <a:ext cx="4176000" cy="0"/>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B6A4DCC4-C123-43F3-93DC-F55F753B0E9B}"/>
                </a:ext>
              </a:extLst>
            </p:cNvPr>
            <p:cNvCxnSpPr>
              <a:cxnSpLocks/>
            </p:cNvCxnSpPr>
            <p:nvPr/>
          </p:nvCxnSpPr>
          <p:spPr>
            <a:xfrm>
              <a:off x="366602" y="4902839"/>
              <a:ext cx="4176000" cy="0"/>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23" name="テキスト ボックス 22">
              <a:extLst>
                <a:ext uri="{FF2B5EF4-FFF2-40B4-BE49-F238E27FC236}">
                  <a16:creationId xmlns:a16="http://schemas.microsoft.com/office/drawing/2014/main" id="{DDF455E3-11C4-4603-8306-60155A846310}"/>
                </a:ext>
              </a:extLst>
            </p:cNvPr>
            <p:cNvSpPr txBox="1"/>
            <p:nvPr/>
          </p:nvSpPr>
          <p:spPr>
            <a:xfrm>
              <a:off x="391306" y="4982913"/>
              <a:ext cx="509450" cy="282767"/>
            </a:xfrm>
            <a:prstGeom prst="rect">
              <a:avLst/>
            </a:prstGeom>
            <a:noFill/>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D</a:t>
              </a:r>
            </a:p>
          </p:txBody>
        </p:sp>
        <p:sp>
          <p:nvSpPr>
            <p:cNvPr id="24" name="テキスト ボックス 23">
              <a:extLst>
                <a:ext uri="{FF2B5EF4-FFF2-40B4-BE49-F238E27FC236}">
                  <a16:creationId xmlns:a16="http://schemas.microsoft.com/office/drawing/2014/main" id="{6795ADE1-2564-416F-8B7A-4EFE5328D07A}"/>
                </a:ext>
              </a:extLst>
            </p:cNvPr>
            <p:cNvSpPr txBox="1"/>
            <p:nvPr/>
          </p:nvSpPr>
          <p:spPr>
            <a:xfrm>
              <a:off x="391306" y="5404587"/>
              <a:ext cx="509450" cy="282767"/>
            </a:xfrm>
            <a:prstGeom prst="rect">
              <a:avLst/>
            </a:prstGeom>
            <a:noFill/>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C</a:t>
              </a:r>
            </a:p>
          </p:txBody>
        </p:sp>
        <p:sp>
          <p:nvSpPr>
            <p:cNvPr id="25" name="テキスト ボックス 24">
              <a:extLst>
                <a:ext uri="{FF2B5EF4-FFF2-40B4-BE49-F238E27FC236}">
                  <a16:creationId xmlns:a16="http://schemas.microsoft.com/office/drawing/2014/main" id="{EF84F087-969E-4A3A-91E9-A6FD574668E2}"/>
                </a:ext>
              </a:extLst>
            </p:cNvPr>
            <p:cNvSpPr txBox="1"/>
            <p:nvPr/>
          </p:nvSpPr>
          <p:spPr>
            <a:xfrm>
              <a:off x="391306" y="5804662"/>
              <a:ext cx="1556890" cy="253916"/>
            </a:xfrm>
            <a:prstGeom prst="rect">
              <a:avLst/>
            </a:prstGeom>
            <a:noFill/>
            <a:ln>
              <a:solidFill>
                <a:schemeClr val="tx1"/>
              </a:solidFill>
              <a:prstDash val="sysDash"/>
            </a:ln>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B:</a:t>
              </a:r>
              <a:r>
                <a:rPr kumimoji="1" lang="ja-JP" altLang="en-US" sz="1050" dirty="0">
                  <a:latin typeface="BIZ UDPゴシック" panose="020B0400000000000000" pitchFamily="50" charset="-128"/>
                  <a:ea typeface="BIZ UDPゴシック" panose="020B0400000000000000" pitchFamily="50" charset="-128"/>
                </a:rPr>
                <a:t>部分補修</a:t>
              </a:r>
              <a:r>
                <a:rPr lang="ja-JP" altLang="en-US" sz="1050" dirty="0">
                  <a:latin typeface="BIZ UDPゴシック" panose="020B0400000000000000" pitchFamily="50" charset="-128"/>
                  <a:ea typeface="BIZ UDPゴシック" panose="020B0400000000000000" pitchFamily="50" charset="-128"/>
                </a:rPr>
                <a:t>対象施設</a:t>
              </a:r>
              <a:endParaRPr kumimoji="1" lang="en-US" altLang="ja-JP" sz="1050"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E5EBE568-935E-486F-BEA3-A60EBC383666}"/>
                </a:ext>
              </a:extLst>
            </p:cNvPr>
            <p:cNvSpPr txBox="1"/>
            <p:nvPr/>
          </p:nvSpPr>
          <p:spPr>
            <a:xfrm>
              <a:off x="391306" y="6206047"/>
              <a:ext cx="1498193" cy="253916"/>
            </a:xfrm>
            <a:prstGeom prst="rect">
              <a:avLst/>
            </a:prstGeom>
            <a:noFill/>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A</a:t>
              </a:r>
              <a:r>
                <a:rPr lang="ja-JP" altLang="en-US" sz="1050" dirty="0">
                  <a:latin typeface="BIZ UDPゴシック" panose="020B0400000000000000" pitchFamily="50" charset="-128"/>
                  <a:ea typeface="BIZ UDPゴシック" panose="020B0400000000000000" pitchFamily="50" charset="-128"/>
                </a:rPr>
                <a:t>：全面補修対象施設</a:t>
              </a:r>
              <a:endParaRPr kumimoji="1" lang="en-US" altLang="ja-JP" sz="1050" dirty="0">
                <a:latin typeface="BIZ UDPゴシック" panose="020B0400000000000000" pitchFamily="50" charset="-128"/>
                <a:ea typeface="BIZ UDPゴシック" panose="020B0400000000000000" pitchFamily="50" charset="-128"/>
              </a:endParaRPr>
            </a:p>
          </p:txBody>
        </p:sp>
        <p:cxnSp>
          <p:nvCxnSpPr>
            <p:cNvPr id="27" name="直線矢印コネクタ 26">
              <a:extLst>
                <a:ext uri="{FF2B5EF4-FFF2-40B4-BE49-F238E27FC236}">
                  <a16:creationId xmlns:a16="http://schemas.microsoft.com/office/drawing/2014/main" id="{370E268E-2118-492F-8787-F5E9CAAA8056}"/>
                </a:ext>
              </a:extLst>
            </p:cNvPr>
            <p:cNvCxnSpPr>
              <a:cxnSpLocks/>
            </p:cNvCxnSpPr>
            <p:nvPr/>
          </p:nvCxnSpPr>
          <p:spPr>
            <a:xfrm flipV="1">
              <a:off x="2103648" y="4913269"/>
              <a:ext cx="223" cy="1629818"/>
            </a:xfrm>
            <a:prstGeom prst="straightConnector1">
              <a:avLst/>
            </a:prstGeom>
            <a:ln w="2540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9" name="円弧 8">
              <a:extLst>
                <a:ext uri="{FF2B5EF4-FFF2-40B4-BE49-F238E27FC236}">
                  <a16:creationId xmlns:a16="http://schemas.microsoft.com/office/drawing/2014/main" id="{EEE25344-7028-4F0B-9A9E-F1F60139BCF1}"/>
                </a:ext>
              </a:extLst>
            </p:cNvPr>
            <p:cNvSpPr/>
            <p:nvPr/>
          </p:nvSpPr>
          <p:spPr>
            <a:xfrm>
              <a:off x="323560" y="4918199"/>
              <a:ext cx="3564000" cy="3198923"/>
            </a:xfrm>
            <a:prstGeom prst="arc">
              <a:avLst>
                <a:gd name="adj1" fmla="val 16200000"/>
                <a:gd name="adj2" fmla="val 18722974"/>
              </a:avLst>
            </a:prstGeom>
            <a:ln w="25400">
              <a:solidFill>
                <a:srgbClr val="0070C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19737009-D701-40F6-A0E3-48296207F73A}"/>
                </a:ext>
              </a:extLst>
            </p:cNvPr>
            <p:cNvGrpSpPr/>
            <p:nvPr/>
          </p:nvGrpSpPr>
          <p:grpSpPr>
            <a:xfrm>
              <a:off x="-471970" y="4893748"/>
              <a:ext cx="4698112" cy="3208016"/>
              <a:chOff x="4054948" y="8020969"/>
              <a:chExt cx="4218762" cy="2880700"/>
            </a:xfrm>
          </p:grpSpPr>
          <p:sp>
            <p:nvSpPr>
              <p:cNvPr id="11" name="円弧 10">
                <a:extLst>
                  <a:ext uri="{FF2B5EF4-FFF2-40B4-BE49-F238E27FC236}">
                    <a16:creationId xmlns:a16="http://schemas.microsoft.com/office/drawing/2014/main" id="{05AAF3DE-9DF3-490C-A0A6-C612295A5F7C}"/>
                  </a:ext>
                </a:extLst>
              </p:cNvPr>
              <p:cNvSpPr/>
              <p:nvPr/>
            </p:nvSpPr>
            <p:spPr>
              <a:xfrm>
                <a:off x="5073346" y="8029134"/>
                <a:ext cx="3200364" cy="2872535"/>
              </a:xfrm>
              <a:prstGeom prst="arc">
                <a:avLst>
                  <a:gd name="adj1" fmla="val 16200000"/>
                  <a:gd name="adj2" fmla="val 18722974"/>
                </a:avLst>
              </a:prstGeom>
              <a:ln w="25400">
                <a:solidFill>
                  <a:srgbClr val="00B05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B3AA4B4E-793E-48D5-9B74-19BF4FA8890D}"/>
                  </a:ext>
                </a:extLst>
              </p:cNvPr>
              <p:cNvGrpSpPr/>
              <p:nvPr/>
            </p:nvGrpSpPr>
            <p:grpSpPr>
              <a:xfrm>
                <a:off x="4054948" y="8020969"/>
                <a:ext cx="2621237" cy="2160620"/>
                <a:chOff x="4144614" y="8020969"/>
                <a:chExt cx="2446735" cy="2160620"/>
              </a:xfrm>
            </p:grpSpPr>
            <p:sp>
              <p:nvSpPr>
                <p:cNvPr id="13" name="円弧 12">
                  <a:extLst>
                    <a:ext uri="{FF2B5EF4-FFF2-40B4-BE49-F238E27FC236}">
                      <a16:creationId xmlns:a16="http://schemas.microsoft.com/office/drawing/2014/main" id="{1FA652F7-4C77-41B1-AB8E-422F4B0ED0EB}"/>
                    </a:ext>
                  </a:extLst>
                </p:cNvPr>
                <p:cNvSpPr/>
                <p:nvPr/>
              </p:nvSpPr>
              <p:spPr>
                <a:xfrm>
                  <a:off x="4144614" y="8029134"/>
                  <a:ext cx="2446735" cy="2152455"/>
                </a:xfrm>
                <a:prstGeom prst="arc">
                  <a:avLst>
                    <a:gd name="adj1" fmla="val 16200000"/>
                    <a:gd name="adj2" fmla="val 68497"/>
                  </a:avLst>
                </a:prstGeom>
                <a:ln w="25400">
                  <a:solidFill>
                    <a:srgbClr val="00B05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14" name="直線矢印コネクタ 13">
                  <a:extLst>
                    <a:ext uri="{FF2B5EF4-FFF2-40B4-BE49-F238E27FC236}">
                      <a16:creationId xmlns:a16="http://schemas.microsoft.com/office/drawing/2014/main" id="{023F7971-77BB-4BAD-9E87-A4AFE291A9CB}"/>
                    </a:ext>
                  </a:extLst>
                </p:cNvPr>
                <p:cNvCxnSpPr>
                  <a:cxnSpLocks/>
                  <a:stCxn id="13" idx="2"/>
                </p:cNvCxnSpPr>
                <p:nvPr/>
              </p:nvCxnSpPr>
              <p:spPr>
                <a:xfrm flipV="1">
                  <a:off x="6590915" y="8020969"/>
                  <a:ext cx="120" cy="1113037"/>
                </a:xfrm>
                <a:prstGeom prst="straightConnector1">
                  <a:avLst/>
                </a:prstGeom>
                <a:ln w="25400">
                  <a:solidFill>
                    <a:srgbClr val="00B050"/>
                  </a:solidFill>
                  <a:tailEnd type="triangle"/>
                </a:ln>
              </p:spPr>
              <p:style>
                <a:lnRef idx="1">
                  <a:schemeClr val="dk1"/>
                </a:lnRef>
                <a:fillRef idx="0">
                  <a:schemeClr val="dk1"/>
                </a:fillRef>
                <a:effectRef idx="0">
                  <a:schemeClr val="dk1"/>
                </a:effectRef>
                <a:fontRef idx="minor">
                  <a:schemeClr val="tx1"/>
                </a:fontRef>
              </p:style>
            </p:cxnSp>
          </p:grpSp>
        </p:grpSp>
        <p:sp>
          <p:nvSpPr>
            <p:cNvPr id="44" name="テキスト ボックス 43">
              <a:extLst>
                <a:ext uri="{FF2B5EF4-FFF2-40B4-BE49-F238E27FC236}">
                  <a16:creationId xmlns:a16="http://schemas.microsoft.com/office/drawing/2014/main" id="{F57986E2-8D97-4A08-B229-505D3F3C4844}"/>
                </a:ext>
              </a:extLst>
            </p:cNvPr>
            <p:cNvSpPr txBox="1"/>
            <p:nvPr/>
          </p:nvSpPr>
          <p:spPr>
            <a:xfrm>
              <a:off x="3232017" y="4972597"/>
              <a:ext cx="1038742" cy="253916"/>
            </a:xfrm>
            <a:prstGeom prst="rect">
              <a:avLst/>
            </a:prstGeom>
            <a:noFill/>
          </p:spPr>
          <p:txBody>
            <a:bodyPr wrap="square" lIns="0" rIns="0" rtlCol="0">
              <a:spAutoFit/>
            </a:bodyPr>
            <a:lstStyle/>
            <a:p>
              <a:r>
                <a:rPr kumimoji="1" lang="en-US" altLang="ja-JP" sz="1050" dirty="0">
                  <a:latin typeface="BIZ UDPゴシック" panose="020B0400000000000000" pitchFamily="50" charset="-128"/>
                  <a:ea typeface="BIZ UDPゴシック" panose="020B0400000000000000" pitchFamily="50" charset="-128"/>
                </a:rPr>
                <a:t>New</a:t>
              </a:r>
              <a:r>
                <a:rPr kumimoji="1" lang="ja-JP" altLang="en-US" sz="1050" dirty="0">
                  <a:latin typeface="BIZ UDPゴシック" panose="020B0400000000000000" pitchFamily="50" charset="-128"/>
                  <a:ea typeface="BIZ UDPゴシック" panose="020B0400000000000000" pitchFamily="50" charset="-128"/>
                </a:rPr>
                <a:t>：部分補修</a:t>
              </a:r>
            </a:p>
          </p:txBody>
        </p:sp>
        <p:sp>
          <p:nvSpPr>
            <p:cNvPr id="3" name="円弧 2">
              <a:extLst>
                <a:ext uri="{FF2B5EF4-FFF2-40B4-BE49-F238E27FC236}">
                  <a16:creationId xmlns:a16="http://schemas.microsoft.com/office/drawing/2014/main" id="{88CC63D2-EB06-412E-B5AD-B74E9DFA56FE}"/>
                </a:ext>
              </a:extLst>
            </p:cNvPr>
            <p:cNvSpPr/>
            <p:nvPr/>
          </p:nvSpPr>
          <p:spPr>
            <a:xfrm>
              <a:off x="2193105" y="5353052"/>
              <a:ext cx="1158119" cy="1627449"/>
            </a:xfrm>
            <a:prstGeom prst="arc">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43" name="直線矢印コネクタ 42">
              <a:extLst>
                <a:ext uri="{FF2B5EF4-FFF2-40B4-BE49-F238E27FC236}">
                  <a16:creationId xmlns:a16="http://schemas.microsoft.com/office/drawing/2014/main" id="{499E0251-FF03-4843-BF22-3CFE4F87E8F2}"/>
                </a:ext>
              </a:extLst>
            </p:cNvPr>
            <p:cNvCxnSpPr>
              <a:cxnSpLocks/>
            </p:cNvCxnSpPr>
            <p:nvPr/>
          </p:nvCxnSpPr>
          <p:spPr>
            <a:xfrm flipV="1">
              <a:off x="3344128" y="5345058"/>
              <a:ext cx="0" cy="798626"/>
            </a:xfrm>
            <a:prstGeom prst="straightConnector1">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51" name="直線矢印コネクタ 50">
              <a:extLst>
                <a:ext uri="{FF2B5EF4-FFF2-40B4-BE49-F238E27FC236}">
                  <a16:creationId xmlns:a16="http://schemas.microsoft.com/office/drawing/2014/main" id="{A633D898-495B-45C0-9E39-8BB46F072DEC}"/>
                </a:ext>
              </a:extLst>
            </p:cNvPr>
            <p:cNvCxnSpPr>
              <a:cxnSpLocks/>
            </p:cNvCxnSpPr>
            <p:nvPr/>
          </p:nvCxnSpPr>
          <p:spPr>
            <a:xfrm flipV="1">
              <a:off x="4485414" y="4877957"/>
              <a:ext cx="0" cy="1274070"/>
            </a:xfrm>
            <a:prstGeom prst="straightConnector1">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71" name="正方形/長方形 70">
              <a:extLst>
                <a:ext uri="{FF2B5EF4-FFF2-40B4-BE49-F238E27FC236}">
                  <a16:creationId xmlns:a16="http://schemas.microsoft.com/office/drawing/2014/main" id="{CBF279FE-632E-471A-9137-A4CD04D64FCE}"/>
                </a:ext>
              </a:extLst>
            </p:cNvPr>
            <p:cNvSpPr/>
            <p:nvPr/>
          </p:nvSpPr>
          <p:spPr>
            <a:xfrm>
              <a:off x="2699792" y="5230450"/>
              <a:ext cx="1458604" cy="1026109"/>
            </a:xfrm>
            <a:prstGeom prst="rect">
              <a:avLst/>
            </a:prstGeom>
            <a:ln w="25400">
              <a:solidFill>
                <a:srgbClr val="FF0000"/>
              </a:solidFill>
              <a:prstDash val="sysDot"/>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9" name="円弧 78">
              <a:extLst>
                <a:ext uri="{FF2B5EF4-FFF2-40B4-BE49-F238E27FC236}">
                  <a16:creationId xmlns:a16="http://schemas.microsoft.com/office/drawing/2014/main" id="{FD9B74B2-20F4-4227-90EB-7EBB07574C04}"/>
                </a:ext>
              </a:extLst>
            </p:cNvPr>
            <p:cNvSpPr/>
            <p:nvPr/>
          </p:nvSpPr>
          <p:spPr>
            <a:xfrm>
              <a:off x="-972609" y="4913269"/>
              <a:ext cx="3768326" cy="2244212"/>
            </a:xfrm>
            <a:prstGeom prst="arc">
              <a:avLst>
                <a:gd name="adj1" fmla="val 16200000"/>
                <a:gd name="adj2" fmla="val 68497"/>
              </a:avLst>
            </a:prstGeom>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1" name="円弧 80">
              <a:extLst>
                <a:ext uri="{FF2B5EF4-FFF2-40B4-BE49-F238E27FC236}">
                  <a16:creationId xmlns:a16="http://schemas.microsoft.com/office/drawing/2014/main" id="{2AEEC2A4-F669-4BE4-8E5F-3C47FA83A6A7}"/>
                </a:ext>
              </a:extLst>
            </p:cNvPr>
            <p:cNvSpPr/>
            <p:nvPr/>
          </p:nvSpPr>
          <p:spPr>
            <a:xfrm>
              <a:off x="2754047" y="5353052"/>
              <a:ext cx="1158119" cy="1627449"/>
            </a:xfrm>
            <a:prstGeom prst="arc">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82" name="直線矢印コネクタ 81">
              <a:extLst>
                <a:ext uri="{FF2B5EF4-FFF2-40B4-BE49-F238E27FC236}">
                  <a16:creationId xmlns:a16="http://schemas.microsoft.com/office/drawing/2014/main" id="{CAA05686-811D-472F-ABD1-99B76DDFD196}"/>
                </a:ext>
              </a:extLst>
            </p:cNvPr>
            <p:cNvCxnSpPr>
              <a:cxnSpLocks/>
            </p:cNvCxnSpPr>
            <p:nvPr/>
          </p:nvCxnSpPr>
          <p:spPr>
            <a:xfrm flipV="1">
              <a:off x="3905070" y="5345058"/>
              <a:ext cx="0" cy="798626"/>
            </a:xfrm>
            <a:prstGeom prst="straightConnector1">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85" name="円弧 84">
              <a:extLst>
                <a:ext uri="{FF2B5EF4-FFF2-40B4-BE49-F238E27FC236}">
                  <a16:creationId xmlns:a16="http://schemas.microsoft.com/office/drawing/2014/main" id="{D4CD3D99-5FFF-488A-8740-4294F5765755}"/>
                </a:ext>
              </a:extLst>
            </p:cNvPr>
            <p:cNvSpPr/>
            <p:nvPr/>
          </p:nvSpPr>
          <p:spPr>
            <a:xfrm>
              <a:off x="3327295" y="5353052"/>
              <a:ext cx="1158119" cy="1627449"/>
            </a:xfrm>
            <a:prstGeom prst="arc">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098D163C-F4E3-47B4-82F0-DD7B9BEDD60E}"/>
                </a:ext>
              </a:extLst>
            </p:cNvPr>
            <p:cNvSpPr txBox="1"/>
            <p:nvPr/>
          </p:nvSpPr>
          <p:spPr>
            <a:xfrm>
              <a:off x="1845339" y="4607550"/>
              <a:ext cx="782445" cy="261610"/>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全面補修</a:t>
              </a:r>
            </a:p>
          </p:txBody>
        </p:sp>
        <p:cxnSp>
          <p:nvCxnSpPr>
            <p:cNvPr id="28" name="直線コネクタ 27">
              <a:extLst>
                <a:ext uri="{FF2B5EF4-FFF2-40B4-BE49-F238E27FC236}">
                  <a16:creationId xmlns:a16="http://schemas.microsoft.com/office/drawing/2014/main" id="{D6D64C2C-5EF3-414A-B963-522F9486F600}"/>
                </a:ext>
              </a:extLst>
            </p:cNvPr>
            <p:cNvCxnSpPr/>
            <p:nvPr/>
          </p:nvCxnSpPr>
          <p:spPr>
            <a:xfrm>
              <a:off x="354002" y="5337812"/>
              <a:ext cx="4230265" cy="0"/>
            </a:xfrm>
            <a:prstGeom prst="line">
              <a:avLst/>
            </a:prstGeom>
            <a:ln w="44450">
              <a:solidFill>
                <a:srgbClr val="FF0000"/>
              </a:solidFill>
              <a:tailEnd type="none"/>
            </a:ln>
          </p:spPr>
          <p:style>
            <a:lnRef idx="1">
              <a:schemeClr val="dk1"/>
            </a:lnRef>
            <a:fillRef idx="0">
              <a:schemeClr val="dk1"/>
            </a:fillRef>
            <a:effectRef idx="0">
              <a:schemeClr val="dk1"/>
            </a:effectRef>
            <a:fontRef idx="minor">
              <a:schemeClr val="tx1"/>
            </a:fontRef>
          </p:style>
        </p:cxnSp>
        <p:sp>
          <p:nvSpPr>
            <p:cNvPr id="56" name="テキスト ボックス 55">
              <a:extLst>
                <a:ext uri="{FF2B5EF4-FFF2-40B4-BE49-F238E27FC236}">
                  <a16:creationId xmlns:a16="http://schemas.microsoft.com/office/drawing/2014/main" id="{CE5A6409-706B-46BB-8954-707139F94A90}"/>
                </a:ext>
              </a:extLst>
            </p:cNvPr>
            <p:cNvSpPr txBox="1"/>
            <p:nvPr/>
          </p:nvSpPr>
          <p:spPr>
            <a:xfrm>
              <a:off x="4076014" y="5112129"/>
              <a:ext cx="602654" cy="253916"/>
            </a:xfrm>
            <a:prstGeom prst="rect">
              <a:avLst/>
            </a:prstGeom>
            <a:noFill/>
          </p:spPr>
          <p:txBody>
            <a:bodyPr wrap="square" lIns="0" rIns="0" rtlCol="0">
              <a:spAutoFit/>
            </a:bodyPr>
            <a:lstStyle/>
            <a:p>
              <a:r>
                <a:rPr lang="ja-JP" altLang="en-US" sz="1050" dirty="0">
                  <a:latin typeface="BIZ UDPゴシック" panose="020B0400000000000000" pitchFamily="50" charset="-128"/>
                  <a:ea typeface="BIZ UDPゴシック" panose="020B0400000000000000" pitchFamily="50" charset="-128"/>
                </a:rPr>
                <a:t>補修水準</a:t>
              </a:r>
              <a:endParaRPr kumimoji="1" lang="ja-JP" altLang="en-US" sz="1050" dirty="0">
                <a:latin typeface="BIZ UDPゴシック" panose="020B0400000000000000" pitchFamily="50" charset="-128"/>
                <a:ea typeface="BIZ UDPゴシック" panose="020B0400000000000000" pitchFamily="50" charset="-128"/>
              </a:endParaRPr>
            </a:p>
          </p:txBody>
        </p:sp>
      </p:grpSp>
      <p:graphicFrame>
        <p:nvGraphicFramePr>
          <p:cNvPr id="57" name="表 56">
            <a:extLst>
              <a:ext uri="{FF2B5EF4-FFF2-40B4-BE49-F238E27FC236}">
                <a16:creationId xmlns:a16="http://schemas.microsoft.com/office/drawing/2014/main" id="{729D8B7F-87AC-4EA1-9916-565DE85B7386}"/>
              </a:ext>
            </a:extLst>
          </p:cNvPr>
          <p:cNvGraphicFramePr>
            <a:graphicFrameLocks noGrp="1"/>
          </p:cNvGraphicFramePr>
          <p:nvPr>
            <p:extLst>
              <p:ext uri="{D42A27DB-BD31-4B8C-83A1-F6EECF244321}">
                <p14:modId xmlns:p14="http://schemas.microsoft.com/office/powerpoint/2010/main" val="727819610"/>
              </p:ext>
            </p:extLst>
          </p:nvPr>
        </p:nvGraphicFramePr>
        <p:xfrm>
          <a:off x="3887794" y="1521671"/>
          <a:ext cx="5198341" cy="2642186"/>
        </p:xfrm>
        <a:graphic>
          <a:graphicData uri="http://schemas.openxmlformats.org/drawingml/2006/table">
            <a:tbl>
              <a:tblPr firstRow="1" firstCol="1" bandRow="1">
                <a:tableStyleId>{2D5ABB26-0587-4C30-8999-92F81FD0307C}</a:tableStyleId>
              </a:tblPr>
              <a:tblGrid>
                <a:gridCol w="585731">
                  <a:extLst>
                    <a:ext uri="{9D8B030D-6E8A-4147-A177-3AD203B41FA5}">
                      <a16:colId xmlns:a16="http://schemas.microsoft.com/office/drawing/2014/main" val="897963567"/>
                    </a:ext>
                  </a:extLst>
                </a:gridCol>
                <a:gridCol w="2126621">
                  <a:extLst>
                    <a:ext uri="{9D8B030D-6E8A-4147-A177-3AD203B41FA5}">
                      <a16:colId xmlns:a16="http://schemas.microsoft.com/office/drawing/2014/main" val="492227747"/>
                    </a:ext>
                  </a:extLst>
                </a:gridCol>
                <a:gridCol w="1356176">
                  <a:extLst>
                    <a:ext uri="{9D8B030D-6E8A-4147-A177-3AD203B41FA5}">
                      <a16:colId xmlns:a16="http://schemas.microsoft.com/office/drawing/2014/main" val="2038458164"/>
                    </a:ext>
                  </a:extLst>
                </a:gridCol>
                <a:gridCol w="686302">
                  <a:extLst>
                    <a:ext uri="{9D8B030D-6E8A-4147-A177-3AD203B41FA5}">
                      <a16:colId xmlns:a16="http://schemas.microsoft.com/office/drawing/2014/main" val="3903377563"/>
                    </a:ext>
                  </a:extLst>
                </a:gridCol>
                <a:gridCol w="443511">
                  <a:extLst>
                    <a:ext uri="{9D8B030D-6E8A-4147-A177-3AD203B41FA5}">
                      <a16:colId xmlns:a16="http://schemas.microsoft.com/office/drawing/2014/main" val="2003385380"/>
                    </a:ext>
                  </a:extLst>
                </a:gridCol>
              </a:tblGrid>
              <a:tr h="250235">
                <a:tc rowSpan="2">
                  <a:txBody>
                    <a:bodyPr/>
                    <a:lstStyle/>
                    <a:p>
                      <a:pPr algn="ctr">
                        <a:lnSpc>
                          <a:spcPts val="1200"/>
                        </a:lnSpc>
                      </a:pP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lnSpc>
                          <a:spcPts val="1200"/>
                        </a:lnSpc>
                      </a:pPr>
                      <a:r>
                        <a:rPr lang="ja-JP" sz="1100" kern="0" dirty="0">
                          <a:effectLst/>
                        </a:rPr>
                        <a:t>点検診断の項目ごとの</a:t>
                      </a:r>
                      <a:r>
                        <a:rPr lang="ja-JP" altLang="en-US" sz="1100" kern="0" dirty="0">
                          <a:effectLst/>
                        </a:rPr>
                        <a:t>健全</a:t>
                      </a:r>
                      <a:r>
                        <a:rPr lang="ja-JP" sz="1100" kern="0" dirty="0">
                          <a:effectLst/>
                        </a:rPr>
                        <a:t>度</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30928328"/>
                  </a:ext>
                </a:extLst>
              </a:tr>
              <a:tr h="250235">
                <a:tc vMerge="1">
                  <a:txBody>
                    <a:bodyPr/>
                    <a:lstStyle/>
                    <a:p>
                      <a:endParaRPr kumimoji="1" lang="ja-JP" altLang="en-US"/>
                    </a:p>
                  </a:txBody>
                  <a:tcPr/>
                </a:tc>
                <a:tc>
                  <a:txBody>
                    <a:bodyPr/>
                    <a:lstStyle/>
                    <a:p>
                      <a:pPr algn="ctr">
                        <a:lnSpc>
                          <a:spcPts val="1200"/>
                        </a:lnSpc>
                      </a:pPr>
                      <a:r>
                        <a:rPr lang="en-US" sz="1100" kern="0" dirty="0">
                          <a:effectLst/>
                        </a:rPr>
                        <a:t>A</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pPr>
                      <a:r>
                        <a:rPr lang="en-US" sz="1100" kern="0" dirty="0">
                          <a:effectLst/>
                        </a:rPr>
                        <a:t>B</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pPr>
                      <a:r>
                        <a:rPr lang="en-US" sz="1100" kern="0" dirty="0">
                          <a:effectLst/>
                        </a:rPr>
                        <a:t>C</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pPr>
                      <a:r>
                        <a:rPr lang="en-US" sz="1100" kern="0" dirty="0">
                          <a:effectLst/>
                        </a:rPr>
                        <a:t>D</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2991574"/>
                  </a:ext>
                </a:extLst>
              </a:tr>
              <a:tr h="883182">
                <a:tc>
                  <a:txBody>
                    <a:bodyPr/>
                    <a:lstStyle/>
                    <a:p>
                      <a:pPr algn="ctr">
                        <a:lnSpc>
                          <a:spcPts val="1200"/>
                        </a:lnSpc>
                      </a:pPr>
                      <a:r>
                        <a:rPr lang="ja-JP" sz="1100" kern="100" dirty="0">
                          <a:effectLst/>
                        </a:rPr>
                        <a:t>Ⅰ類</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pPr>
                      <a:r>
                        <a:rPr lang="ja-JP" sz="1100" kern="100" dirty="0">
                          <a:effectLst/>
                        </a:rPr>
                        <a:t>「</a:t>
                      </a:r>
                      <a:r>
                        <a:rPr lang="en-US" sz="1100" kern="100" dirty="0">
                          <a:effectLst/>
                        </a:rPr>
                        <a:t>a</a:t>
                      </a:r>
                      <a:r>
                        <a:rPr lang="ja-JP" sz="1100" kern="100" dirty="0">
                          <a:effectLst/>
                        </a:rPr>
                        <a:t>が</a:t>
                      </a:r>
                      <a:r>
                        <a:rPr lang="en-US" sz="1100" kern="100" dirty="0">
                          <a:effectLst/>
                        </a:rPr>
                        <a:t>1</a:t>
                      </a:r>
                      <a:r>
                        <a:rPr lang="ja-JP" sz="1100" kern="100" dirty="0">
                          <a:effectLst/>
                        </a:rPr>
                        <a:t>個から数個」の点検診断の項目があり、施設の性能が相当低下している状態</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pPr>
                      <a:r>
                        <a:rPr lang="ja-JP" sz="1100" kern="100" dirty="0">
                          <a:effectLst/>
                        </a:rPr>
                        <a:t>「</a:t>
                      </a:r>
                      <a:r>
                        <a:rPr lang="en-US" sz="1100" kern="100" dirty="0">
                          <a:effectLst/>
                        </a:rPr>
                        <a:t>a</a:t>
                      </a:r>
                      <a:r>
                        <a:rPr lang="ja-JP" sz="1100" kern="100" dirty="0">
                          <a:effectLst/>
                        </a:rPr>
                        <a:t>または</a:t>
                      </a:r>
                      <a:r>
                        <a:rPr lang="en-US" sz="1100" kern="100" dirty="0">
                          <a:effectLst/>
                        </a:rPr>
                        <a:t>b</a:t>
                      </a:r>
                      <a:r>
                        <a:rPr lang="ja-JP" sz="1100" kern="100" dirty="0">
                          <a:effectLst/>
                        </a:rPr>
                        <a:t>が</a:t>
                      </a:r>
                      <a:r>
                        <a:rPr lang="en-US" sz="1100" kern="100" dirty="0">
                          <a:effectLst/>
                        </a:rPr>
                        <a:t>1</a:t>
                      </a:r>
                      <a:r>
                        <a:rPr lang="ja-JP" sz="1100" kern="100" dirty="0">
                          <a:effectLst/>
                        </a:rPr>
                        <a:t>個から数個」の点検診断の項目があり、施設の性能が低下している状態</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pPr>
                      <a:r>
                        <a:rPr lang="en-US" sz="1100" kern="100" dirty="0">
                          <a:effectLst/>
                        </a:rPr>
                        <a:t>A</a:t>
                      </a:r>
                      <a:r>
                        <a:rPr lang="ja-JP" sz="1100" kern="100" dirty="0">
                          <a:effectLst/>
                        </a:rPr>
                        <a:t>、</a:t>
                      </a:r>
                      <a:r>
                        <a:rPr lang="en-US" sz="1100" kern="100" dirty="0">
                          <a:effectLst/>
                        </a:rPr>
                        <a:t>B</a:t>
                      </a:r>
                      <a:r>
                        <a:rPr lang="ja-JP" sz="1100" kern="100" dirty="0">
                          <a:effectLst/>
                        </a:rPr>
                        <a:t>、</a:t>
                      </a:r>
                      <a:r>
                        <a:rPr lang="en-US" sz="1100" kern="100" dirty="0">
                          <a:effectLst/>
                        </a:rPr>
                        <a:t>D</a:t>
                      </a:r>
                      <a:br>
                        <a:rPr lang="en-US" sz="1100" kern="100" dirty="0">
                          <a:effectLst/>
                        </a:rPr>
                      </a:br>
                      <a:r>
                        <a:rPr lang="ja-JP" sz="1100" kern="100" dirty="0">
                          <a:effectLst/>
                        </a:rPr>
                        <a:t>以外</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pPr>
                      <a:r>
                        <a:rPr lang="ja-JP" sz="1100" kern="100" dirty="0">
                          <a:effectLst/>
                        </a:rPr>
                        <a:t>すべて</a:t>
                      </a:r>
                    </a:p>
                    <a:p>
                      <a:pPr algn="ctr">
                        <a:lnSpc>
                          <a:spcPts val="1200"/>
                        </a:lnSpc>
                      </a:pPr>
                      <a:r>
                        <a:rPr lang="en-US" sz="1100" kern="100" dirty="0">
                          <a:effectLst/>
                        </a:rPr>
                        <a:t>d</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8005161"/>
                  </a:ext>
                </a:extLst>
              </a:tr>
              <a:tr h="883182">
                <a:tc>
                  <a:txBody>
                    <a:bodyPr/>
                    <a:lstStyle/>
                    <a:p>
                      <a:pPr algn="ctr">
                        <a:lnSpc>
                          <a:spcPts val="1200"/>
                        </a:lnSpc>
                      </a:pPr>
                      <a:r>
                        <a:rPr lang="ja-JP" sz="1100" kern="100" dirty="0">
                          <a:effectLst/>
                        </a:rPr>
                        <a:t>Ⅱ類</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pPr>
                      <a:r>
                        <a:rPr lang="ja-JP" sz="1100" kern="100" dirty="0">
                          <a:effectLst/>
                        </a:rPr>
                        <a:t>「</a:t>
                      </a:r>
                      <a:r>
                        <a:rPr lang="en-US" sz="1100" kern="100" dirty="0">
                          <a:effectLst/>
                        </a:rPr>
                        <a:t>a</a:t>
                      </a:r>
                      <a:r>
                        <a:rPr lang="ja-JP" sz="1100" kern="100" dirty="0">
                          <a:effectLst/>
                        </a:rPr>
                        <a:t>が多数または</a:t>
                      </a:r>
                      <a:r>
                        <a:rPr lang="en-US" sz="1100" kern="100" dirty="0" err="1">
                          <a:effectLst/>
                        </a:rPr>
                        <a:t>a+b</a:t>
                      </a:r>
                      <a:r>
                        <a:rPr lang="ja-JP" sz="1100" kern="100" dirty="0">
                          <a:effectLst/>
                        </a:rPr>
                        <a:t>がほとんど」の点検診断の項目があり、施設の性能が相当低下している状態</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pPr>
                      <a:r>
                        <a:rPr lang="ja-JP" sz="1100" kern="100" dirty="0">
                          <a:effectLst/>
                        </a:rPr>
                        <a:t>「</a:t>
                      </a:r>
                      <a:r>
                        <a:rPr lang="en-US" sz="1100" kern="100" dirty="0">
                          <a:effectLst/>
                        </a:rPr>
                        <a:t>a</a:t>
                      </a:r>
                      <a:r>
                        <a:rPr lang="ja-JP" sz="1100" kern="100" dirty="0">
                          <a:effectLst/>
                        </a:rPr>
                        <a:t>が数個または</a:t>
                      </a:r>
                      <a:r>
                        <a:rPr lang="en-US" sz="1100" kern="100" dirty="0" err="1">
                          <a:effectLst/>
                        </a:rPr>
                        <a:t>a+b</a:t>
                      </a:r>
                      <a:r>
                        <a:rPr lang="ja-JP" sz="1100" kern="100" dirty="0">
                          <a:effectLst/>
                        </a:rPr>
                        <a:t>が多数」の点検診断の項目があり、施設の性能が低下している状態</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pPr>
                      <a:r>
                        <a:rPr lang="en-US" sz="1100" kern="100" dirty="0">
                          <a:effectLst/>
                        </a:rPr>
                        <a:t>A</a:t>
                      </a:r>
                      <a:r>
                        <a:rPr lang="ja-JP" sz="1100" kern="100" dirty="0">
                          <a:effectLst/>
                        </a:rPr>
                        <a:t>、</a:t>
                      </a:r>
                      <a:r>
                        <a:rPr lang="en-US" sz="1100" kern="100" dirty="0">
                          <a:effectLst/>
                        </a:rPr>
                        <a:t>B</a:t>
                      </a:r>
                      <a:r>
                        <a:rPr lang="ja-JP" sz="1100" kern="100" dirty="0">
                          <a:effectLst/>
                        </a:rPr>
                        <a:t>、</a:t>
                      </a:r>
                      <a:r>
                        <a:rPr lang="en-US" sz="1100" kern="100" dirty="0">
                          <a:effectLst/>
                        </a:rPr>
                        <a:t>D</a:t>
                      </a:r>
                      <a:br>
                        <a:rPr lang="en-US" sz="1100" kern="100" dirty="0">
                          <a:effectLst/>
                        </a:rPr>
                      </a:br>
                      <a:r>
                        <a:rPr lang="ja-JP" sz="1100" kern="100" dirty="0">
                          <a:effectLst/>
                        </a:rPr>
                        <a:t>以外</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pPr>
                      <a:r>
                        <a:rPr lang="ja-JP" sz="1100" kern="100" dirty="0">
                          <a:effectLst/>
                        </a:rPr>
                        <a:t>すべて</a:t>
                      </a:r>
                    </a:p>
                    <a:p>
                      <a:pPr algn="ctr">
                        <a:lnSpc>
                          <a:spcPts val="1200"/>
                        </a:lnSpc>
                      </a:pPr>
                      <a:r>
                        <a:rPr lang="en-US" sz="1100" kern="100" dirty="0">
                          <a:effectLst/>
                        </a:rPr>
                        <a:t>d</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3261172"/>
                  </a:ext>
                </a:extLst>
              </a:tr>
              <a:tr h="375352">
                <a:tc>
                  <a:txBody>
                    <a:bodyPr/>
                    <a:lstStyle/>
                    <a:p>
                      <a:pPr algn="ctr">
                        <a:lnSpc>
                          <a:spcPts val="1200"/>
                        </a:lnSpc>
                      </a:pPr>
                      <a:r>
                        <a:rPr lang="ja-JP" sz="1100" kern="100" dirty="0">
                          <a:effectLst/>
                        </a:rPr>
                        <a:t>Ⅲ類</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pPr>
                      <a:r>
                        <a:rPr lang="en-US" sz="1100" kern="100" dirty="0">
                          <a:effectLst/>
                        </a:rPr>
                        <a:t>-</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pPr>
                      <a:r>
                        <a:rPr lang="en-US" sz="1100" kern="100" dirty="0">
                          <a:effectLst/>
                        </a:rPr>
                        <a:t>-</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pPr>
                      <a:r>
                        <a:rPr lang="en-US" sz="1100" kern="100" dirty="0">
                          <a:effectLst/>
                        </a:rPr>
                        <a:t>D</a:t>
                      </a:r>
                      <a:r>
                        <a:rPr lang="ja-JP" sz="1100" kern="100" dirty="0">
                          <a:effectLst/>
                        </a:rPr>
                        <a:t>以外</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pPr>
                      <a:r>
                        <a:rPr lang="ja-JP" sz="1100" kern="100" dirty="0">
                          <a:effectLst/>
                        </a:rPr>
                        <a:t>すべて</a:t>
                      </a:r>
                    </a:p>
                    <a:p>
                      <a:pPr algn="ctr">
                        <a:lnSpc>
                          <a:spcPts val="1200"/>
                        </a:lnSpc>
                      </a:pPr>
                      <a:r>
                        <a:rPr lang="en-US" sz="1100" kern="100" dirty="0">
                          <a:effectLst/>
                        </a:rPr>
                        <a:t>d</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2209667"/>
                  </a:ext>
                </a:extLst>
              </a:tr>
            </a:tbl>
          </a:graphicData>
        </a:graphic>
      </p:graphicFrame>
      <p:sp>
        <p:nvSpPr>
          <p:cNvPr id="58" name="正方形/長方形 57">
            <a:extLst>
              <a:ext uri="{FF2B5EF4-FFF2-40B4-BE49-F238E27FC236}">
                <a16:creationId xmlns:a16="http://schemas.microsoft.com/office/drawing/2014/main" id="{7A7ECE34-5061-4D8C-BADA-F59D86DB8B94}"/>
              </a:ext>
            </a:extLst>
          </p:cNvPr>
          <p:cNvSpPr/>
          <p:nvPr/>
        </p:nvSpPr>
        <p:spPr>
          <a:xfrm>
            <a:off x="6595445" y="1772816"/>
            <a:ext cx="1375180" cy="2397063"/>
          </a:xfrm>
          <a:prstGeom prst="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61" name="表 60">
            <a:extLst>
              <a:ext uri="{FF2B5EF4-FFF2-40B4-BE49-F238E27FC236}">
                <a16:creationId xmlns:a16="http://schemas.microsoft.com/office/drawing/2014/main" id="{383FF1E9-E7C2-40E6-9C9B-0F73BE4034EE}"/>
              </a:ext>
            </a:extLst>
          </p:cNvPr>
          <p:cNvGraphicFramePr>
            <a:graphicFrameLocks noGrp="1"/>
          </p:cNvGraphicFramePr>
          <p:nvPr>
            <p:extLst>
              <p:ext uri="{D42A27DB-BD31-4B8C-83A1-F6EECF244321}">
                <p14:modId xmlns:p14="http://schemas.microsoft.com/office/powerpoint/2010/main" val="52827442"/>
              </p:ext>
            </p:extLst>
          </p:nvPr>
        </p:nvGraphicFramePr>
        <p:xfrm>
          <a:off x="34230" y="4431607"/>
          <a:ext cx="4514805" cy="1163096"/>
        </p:xfrm>
        <a:graphic>
          <a:graphicData uri="http://schemas.openxmlformats.org/drawingml/2006/table">
            <a:tbl>
              <a:tblPr firstRow="1" firstCol="1" bandRow="1">
                <a:tableStyleId>{2D5ABB26-0587-4C30-8999-92F81FD0307C}</a:tableStyleId>
              </a:tblPr>
              <a:tblGrid>
                <a:gridCol w="326032">
                  <a:extLst>
                    <a:ext uri="{9D8B030D-6E8A-4147-A177-3AD203B41FA5}">
                      <a16:colId xmlns:a16="http://schemas.microsoft.com/office/drawing/2014/main" val="1313533433"/>
                    </a:ext>
                  </a:extLst>
                </a:gridCol>
                <a:gridCol w="4188773">
                  <a:extLst>
                    <a:ext uri="{9D8B030D-6E8A-4147-A177-3AD203B41FA5}">
                      <a16:colId xmlns:a16="http://schemas.microsoft.com/office/drawing/2014/main" val="3116557122"/>
                    </a:ext>
                  </a:extLst>
                </a:gridCol>
              </a:tblGrid>
              <a:tr h="290774">
                <a:tc>
                  <a:txBody>
                    <a:bodyPr/>
                    <a:lstStyle/>
                    <a:p>
                      <a:pPr algn="ctr">
                        <a:lnSpc>
                          <a:spcPts val="1200"/>
                        </a:lnSpc>
                      </a:pPr>
                      <a:r>
                        <a:rPr lang="ja-JP" sz="1100" kern="100" dirty="0">
                          <a:effectLst/>
                        </a:rPr>
                        <a:t>Ａ</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116" marR="741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200"/>
                        </a:lnSpc>
                      </a:pPr>
                      <a:r>
                        <a:rPr lang="ja-JP" sz="1100" kern="100" dirty="0">
                          <a:effectLst/>
                        </a:rPr>
                        <a:t>施設の性能が相当低下している状態</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116" marR="741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7984277"/>
                  </a:ext>
                </a:extLst>
              </a:tr>
              <a:tr h="290774">
                <a:tc>
                  <a:txBody>
                    <a:bodyPr/>
                    <a:lstStyle/>
                    <a:p>
                      <a:pPr algn="ctr">
                        <a:lnSpc>
                          <a:spcPts val="1200"/>
                        </a:lnSpc>
                      </a:pPr>
                      <a:r>
                        <a:rPr lang="ja-JP" sz="1100" kern="100" dirty="0">
                          <a:effectLst/>
                        </a:rPr>
                        <a:t>Ｂ</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116" marR="741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200"/>
                        </a:lnSpc>
                      </a:pPr>
                      <a:r>
                        <a:rPr lang="ja-JP" sz="1100" kern="100" dirty="0">
                          <a:effectLst/>
                        </a:rPr>
                        <a:t>施設の性能が低下している状態</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116" marR="741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9340799"/>
                  </a:ext>
                </a:extLst>
              </a:tr>
              <a:tr h="290774">
                <a:tc>
                  <a:txBody>
                    <a:bodyPr/>
                    <a:lstStyle/>
                    <a:p>
                      <a:pPr algn="ctr">
                        <a:lnSpc>
                          <a:spcPts val="1200"/>
                        </a:lnSpc>
                      </a:pPr>
                      <a:r>
                        <a:rPr lang="ja-JP" sz="1100" kern="100">
                          <a:effectLst/>
                        </a:rPr>
                        <a:t>Ｃ</a:t>
                      </a:r>
                      <a:endParaRPr lang="ja-JP" sz="11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74116" marR="741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200"/>
                        </a:lnSpc>
                      </a:pPr>
                      <a:r>
                        <a:rPr lang="ja-JP" sz="1100" kern="100">
                          <a:effectLst/>
                        </a:rPr>
                        <a:t>変状はあるが、施設の性能の低下がほとんど認められない状態</a:t>
                      </a:r>
                      <a:endParaRPr lang="ja-JP" sz="11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74116" marR="741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3926515"/>
                  </a:ext>
                </a:extLst>
              </a:tr>
              <a:tr h="290774">
                <a:tc>
                  <a:txBody>
                    <a:bodyPr/>
                    <a:lstStyle/>
                    <a:p>
                      <a:pPr algn="ctr">
                        <a:lnSpc>
                          <a:spcPts val="1200"/>
                        </a:lnSpc>
                      </a:pPr>
                      <a:r>
                        <a:rPr lang="ja-JP" sz="1100" kern="100" dirty="0">
                          <a:effectLst/>
                        </a:rPr>
                        <a:t>Ｄ</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116" marR="741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200"/>
                        </a:lnSpc>
                      </a:pPr>
                      <a:r>
                        <a:rPr lang="ja-JP" sz="1100" kern="100" dirty="0">
                          <a:effectLst/>
                        </a:rPr>
                        <a:t>変状は認められず、施設の性能が十分に保持されている状態</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116" marR="741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0563901"/>
                  </a:ext>
                </a:extLst>
              </a:tr>
            </a:tbl>
          </a:graphicData>
        </a:graphic>
      </p:graphicFrame>
    </p:spTree>
    <p:extLst>
      <p:ext uri="{BB962C8B-B14F-4D97-AF65-F5344CB8AC3E}">
        <p14:creationId xmlns:p14="http://schemas.microsoft.com/office/powerpoint/2010/main" val="787923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5A3FEEF-514F-44CD-8CCA-0B8A13FB9F89}"/>
              </a:ext>
            </a:extLst>
          </p:cNvPr>
          <p:cNvSpPr>
            <a:spLocks noGrp="1"/>
          </p:cNvSpPr>
          <p:nvPr>
            <p:ph type="sldNum" sz="quarter" idx="12"/>
          </p:nvPr>
        </p:nvSpPr>
        <p:spPr>
          <a:xfrm>
            <a:off x="7309479" y="6492875"/>
            <a:ext cx="1828800" cy="365125"/>
          </a:xfrm>
        </p:spPr>
        <p:txBody>
          <a:bodyPr/>
          <a:lstStyle/>
          <a:p>
            <a:pPr algn="r"/>
            <a:fld id="{682EF9F9-C4E8-46B2-BBF1-33E3162B856A}" type="slidenum">
              <a:rPr kumimoji="1" lang="ja-JP" altLang="en-US" smtClean="0"/>
              <a:pPr algn="r"/>
              <a:t>11</a:t>
            </a:fld>
            <a:endParaRPr kumimoji="1" lang="ja-JP" altLang="en-US"/>
          </a:p>
        </p:txBody>
      </p:sp>
      <p:sp>
        <p:nvSpPr>
          <p:cNvPr id="5" name="テキスト ボックス 4">
            <a:extLst>
              <a:ext uri="{FF2B5EF4-FFF2-40B4-BE49-F238E27FC236}">
                <a16:creationId xmlns:a16="http://schemas.microsoft.com/office/drawing/2014/main" id="{6F4103AA-6A5D-4E88-ACC7-93DCAE9073C6}"/>
              </a:ext>
            </a:extLst>
          </p:cNvPr>
          <p:cNvSpPr txBox="1"/>
          <p:nvPr/>
        </p:nvSpPr>
        <p:spPr>
          <a:xfrm>
            <a:off x="0" y="548680"/>
            <a:ext cx="4788024" cy="338554"/>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②施設の特性に応じた維持管理手法の体系化</a:t>
            </a:r>
            <a:endParaRPr kumimoji="1" lang="ja-JP" altLang="en-US" sz="2000" dirty="0"/>
          </a:p>
        </p:txBody>
      </p:sp>
      <p:sp>
        <p:nvSpPr>
          <p:cNvPr id="6" name="テキスト ボックス 5">
            <a:extLst>
              <a:ext uri="{FF2B5EF4-FFF2-40B4-BE49-F238E27FC236}">
                <a16:creationId xmlns:a16="http://schemas.microsoft.com/office/drawing/2014/main" id="{DB41BDF1-E50E-41BA-B725-D0F8FAC4E5CF}"/>
              </a:ext>
            </a:extLst>
          </p:cNvPr>
          <p:cNvSpPr txBox="1"/>
          <p:nvPr/>
        </p:nvSpPr>
        <p:spPr>
          <a:xfrm>
            <a:off x="95413" y="901120"/>
            <a:ext cx="9048586" cy="307777"/>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②ー</a:t>
            </a:r>
            <a:r>
              <a:rPr kumimoji="1" lang="en-US" altLang="ja-JP" sz="1200" dirty="0">
                <a:latin typeface="BIZ UDPゴシック" panose="020B0400000000000000" pitchFamily="50" charset="-128"/>
                <a:ea typeface="BIZ UDPゴシック" panose="020B0400000000000000" pitchFamily="50" charset="-128"/>
              </a:rPr>
              <a:t>3</a:t>
            </a:r>
            <a:r>
              <a:rPr kumimoji="1" lang="ja-JP" altLang="en-US" sz="12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各施設の更新等の方法や時期を検討</a:t>
            </a:r>
            <a:endParaRPr kumimoji="1" lang="ja-JP" altLang="en-US" sz="1600" dirty="0"/>
          </a:p>
        </p:txBody>
      </p:sp>
      <p:sp>
        <p:nvSpPr>
          <p:cNvPr id="7" name="テキスト ボックス 6">
            <a:extLst>
              <a:ext uri="{FF2B5EF4-FFF2-40B4-BE49-F238E27FC236}">
                <a16:creationId xmlns:a16="http://schemas.microsoft.com/office/drawing/2014/main" id="{2657AEB9-4165-4D72-979C-1CE29C5B4F16}"/>
              </a:ext>
            </a:extLst>
          </p:cNvPr>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５</a:t>
            </a:r>
            <a:r>
              <a:rPr kumimoji="1" lang="en-US" altLang="ja-JP" sz="2800" dirty="0">
                <a:solidFill>
                  <a:schemeClr val="bg1"/>
                </a:solidFill>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8" name="フローチャート: 判断 7">
            <a:extLst>
              <a:ext uri="{FF2B5EF4-FFF2-40B4-BE49-F238E27FC236}">
                <a16:creationId xmlns:a16="http://schemas.microsoft.com/office/drawing/2014/main" id="{BB37A1BF-BF49-4B64-91EC-26C94AFB5E51}"/>
              </a:ext>
            </a:extLst>
          </p:cNvPr>
          <p:cNvSpPr/>
          <p:nvPr/>
        </p:nvSpPr>
        <p:spPr>
          <a:xfrm>
            <a:off x="9471944" y="3113163"/>
            <a:ext cx="1432624" cy="504056"/>
          </a:xfrm>
          <a:prstGeom prst="flowChartDecision">
            <a:avLst/>
          </a:prstGeom>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r>
              <a:rPr lang="ja-JP" altLang="en-US" sz="1050" dirty="0">
                <a:latin typeface="+mn-ea"/>
              </a:rPr>
              <a:t>目標管理</a:t>
            </a:r>
            <a:endParaRPr lang="en-US" altLang="ja-JP" sz="1050" dirty="0">
              <a:latin typeface="+mn-ea"/>
            </a:endParaRPr>
          </a:p>
          <a:p>
            <a:pPr algn="ctr"/>
            <a:r>
              <a:rPr lang="ja-JP" altLang="en-US" sz="1050" dirty="0">
                <a:latin typeface="+mn-ea"/>
              </a:rPr>
              <a:t>水準の確保</a:t>
            </a:r>
            <a:endParaRPr kumimoji="1" lang="ja-JP" altLang="en-US" sz="1050" dirty="0">
              <a:latin typeface="+mn-ea"/>
            </a:endParaRPr>
          </a:p>
        </p:txBody>
      </p:sp>
      <p:sp>
        <p:nvSpPr>
          <p:cNvPr id="9" name="フローチャート: 判断 8">
            <a:extLst>
              <a:ext uri="{FF2B5EF4-FFF2-40B4-BE49-F238E27FC236}">
                <a16:creationId xmlns:a16="http://schemas.microsoft.com/office/drawing/2014/main" id="{AC7F637C-1810-45BE-9711-033E43DCA68D}"/>
              </a:ext>
            </a:extLst>
          </p:cNvPr>
          <p:cNvSpPr/>
          <p:nvPr/>
        </p:nvSpPr>
        <p:spPr>
          <a:xfrm>
            <a:off x="9471944" y="4012919"/>
            <a:ext cx="1432624" cy="504056"/>
          </a:xfrm>
          <a:prstGeom prst="flowChartDecision">
            <a:avLst/>
          </a:prstGeom>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sz="1050" dirty="0">
                <a:latin typeface="+mn-ea"/>
              </a:rPr>
              <a:t>社会的影響</a:t>
            </a:r>
          </a:p>
        </p:txBody>
      </p:sp>
      <p:cxnSp>
        <p:nvCxnSpPr>
          <p:cNvPr id="11" name="直線矢印コネクタ 10">
            <a:extLst>
              <a:ext uri="{FF2B5EF4-FFF2-40B4-BE49-F238E27FC236}">
                <a16:creationId xmlns:a16="http://schemas.microsoft.com/office/drawing/2014/main" id="{4A77378E-F789-4B33-A3F8-53B9032A6721}"/>
              </a:ext>
            </a:extLst>
          </p:cNvPr>
          <p:cNvCxnSpPr>
            <a:cxnSpLocks/>
            <a:stCxn id="8" idx="2"/>
            <a:endCxn id="9" idx="0"/>
          </p:cNvCxnSpPr>
          <p:nvPr/>
        </p:nvCxnSpPr>
        <p:spPr>
          <a:xfrm>
            <a:off x="10188256" y="3617219"/>
            <a:ext cx="0" cy="3957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直線矢印コネクタ 11">
            <a:extLst>
              <a:ext uri="{FF2B5EF4-FFF2-40B4-BE49-F238E27FC236}">
                <a16:creationId xmlns:a16="http://schemas.microsoft.com/office/drawing/2014/main" id="{18C5EF52-0FD2-4343-BF9E-37803CFCC558}"/>
              </a:ext>
            </a:extLst>
          </p:cNvPr>
          <p:cNvCxnSpPr/>
          <p:nvPr/>
        </p:nvCxnSpPr>
        <p:spPr>
          <a:xfrm>
            <a:off x="10201889" y="4531203"/>
            <a:ext cx="0" cy="3957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フローチャート: 判断 13">
            <a:extLst>
              <a:ext uri="{FF2B5EF4-FFF2-40B4-BE49-F238E27FC236}">
                <a16:creationId xmlns:a16="http://schemas.microsoft.com/office/drawing/2014/main" id="{4F10868D-52AE-4D72-9DF3-BA6FADEA4530}"/>
              </a:ext>
            </a:extLst>
          </p:cNvPr>
          <p:cNvSpPr/>
          <p:nvPr/>
        </p:nvSpPr>
        <p:spPr>
          <a:xfrm>
            <a:off x="9471943" y="4926903"/>
            <a:ext cx="1432624" cy="504056"/>
          </a:xfrm>
          <a:prstGeom prst="flowChartDecision">
            <a:avLst/>
          </a:prstGeom>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sz="1050" dirty="0">
                <a:latin typeface="+mn-ea"/>
              </a:rPr>
              <a:t>部分補修型対応の有無</a:t>
            </a:r>
          </a:p>
        </p:txBody>
      </p:sp>
      <p:sp>
        <p:nvSpPr>
          <p:cNvPr id="15" name="フローチャート: 判断 14">
            <a:extLst>
              <a:ext uri="{FF2B5EF4-FFF2-40B4-BE49-F238E27FC236}">
                <a16:creationId xmlns:a16="http://schemas.microsoft.com/office/drawing/2014/main" id="{D5E0EE8F-39D9-42DD-80D3-E4968E811A36}"/>
              </a:ext>
            </a:extLst>
          </p:cNvPr>
          <p:cNvSpPr/>
          <p:nvPr/>
        </p:nvSpPr>
        <p:spPr>
          <a:xfrm>
            <a:off x="9471943" y="5826659"/>
            <a:ext cx="1432624" cy="504056"/>
          </a:xfrm>
          <a:prstGeom prst="flowChartDecision">
            <a:avLst/>
          </a:prstGeom>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sz="1050" dirty="0">
                <a:latin typeface="+mn-ea"/>
              </a:rPr>
              <a:t>部分補修の実施</a:t>
            </a:r>
          </a:p>
        </p:txBody>
      </p:sp>
      <p:cxnSp>
        <p:nvCxnSpPr>
          <p:cNvPr id="16" name="直線矢印コネクタ 15">
            <a:extLst>
              <a:ext uri="{FF2B5EF4-FFF2-40B4-BE49-F238E27FC236}">
                <a16:creationId xmlns:a16="http://schemas.microsoft.com/office/drawing/2014/main" id="{D58CAF7B-C853-4F0A-9D62-A55F9F41B42A}"/>
              </a:ext>
            </a:extLst>
          </p:cNvPr>
          <p:cNvCxnSpPr/>
          <p:nvPr/>
        </p:nvCxnSpPr>
        <p:spPr>
          <a:xfrm>
            <a:off x="10188256" y="5430959"/>
            <a:ext cx="0" cy="3957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4" name="グループ化 23">
            <a:extLst>
              <a:ext uri="{FF2B5EF4-FFF2-40B4-BE49-F238E27FC236}">
                <a16:creationId xmlns:a16="http://schemas.microsoft.com/office/drawing/2014/main" id="{A52F9263-1942-4298-8B31-E32FC68D51BD}"/>
              </a:ext>
            </a:extLst>
          </p:cNvPr>
          <p:cNvGrpSpPr/>
          <p:nvPr/>
        </p:nvGrpSpPr>
        <p:grpSpPr>
          <a:xfrm>
            <a:off x="4297758" y="591683"/>
            <a:ext cx="4669543" cy="1512407"/>
            <a:chOff x="3491880" y="1361461"/>
            <a:chExt cx="5198969" cy="1683882"/>
          </a:xfrm>
        </p:grpSpPr>
        <p:graphicFrame>
          <p:nvGraphicFramePr>
            <p:cNvPr id="18" name="オブジェクト 17">
              <a:extLst>
                <a:ext uri="{FF2B5EF4-FFF2-40B4-BE49-F238E27FC236}">
                  <a16:creationId xmlns:a16="http://schemas.microsoft.com/office/drawing/2014/main" id="{E06489B4-DD8A-422E-A77E-41C4990A3E99}"/>
                </a:ext>
              </a:extLst>
            </p:cNvPr>
            <p:cNvGraphicFramePr>
              <a:graphicFrameLocks noChangeAspect="1"/>
            </p:cNvGraphicFramePr>
            <p:nvPr>
              <p:extLst>
                <p:ext uri="{D42A27DB-BD31-4B8C-83A1-F6EECF244321}">
                  <p14:modId xmlns:p14="http://schemas.microsoft.com/office/powerpoint/2010/main" val="3995050404"/>
                </p:ext>
              </p:extLst>
            </p:nvPr>
          </p:nvGraphicFramePr>
          <p:xfrm>
            <a:off x="3491880" y="1361461"/>
            <a:ext cx="5198969" cy="1679756"/>
          </p:xfrm>
          <a:graphic>
            <a:graphicData uri="http://schemas.openxmlformats.org/presentationml/2006/ole">
              <mc:AlternateContent xmlns:mc="http://schemas.openxmlformats.org/markup-compatibility/2006">
                <mc:Choice xmlns:v="urn:schemas-microsoft-com:vml" Requires="v">
                  <p:oleObj spid="_x0000_s395448" name="Worksheet" r:id="rId4" imgW="5684653" imgH="1836455" progId="Excel.Sheet.12">
                    <p:embed/>
                  </p:oleObj>
                </mc:Choice>
                <mc:Fallback>
                  <p:oleObj name="Worksheet" r:id="rId4" imgW="5684653" imgH="1836455" progId="Excel.Sheet.12">
                    <p:embed/>
                    <p:pic>
                      <p:nvPicPr>
                        <p:cNvPr id="2" name="オブジェクト 1">
                          <a:extLst>
                            <a:ext uri="{FF2B5EF4-FFF2-40B4-BE49-F238E27FC236}">
                              <a16:creationId xmlns:a16="http://schemas.microsoft.com/office/drawing/2014/main" id="{AC95F334-461B-455C-8608-E31AEB7B84C2}"/>
                            </a:ext>
                          </a:extLst>
                        </p:cNvPr>
                        <p:cNvPicPr/>
                        <p:nvPr/>
                      </p:nvPicPr>
                      <p:blipFill>
                        <a:blip r:embed="rId5"/>
                        <a:stretch>
                          <a:fillRect/>
                        </a:stretch>
                      </p:blipFill>
                      <p:spPr>
                        <a:xfrm>
                          <a:off x="3491880" y="1361461"/>
                          <a:ext cx="5198969" cy="1679756"/>
                        </a:xfrm>
                        <a:prstGeom prst="rect">
                          <a:avLst/>
                        </a:prstGeom>
                      </p:spPr>
                    </p:pic>
                  </p:oleObj>
                </mc:Fallback>
              </mc:AlternateContent>
            </a:graphicData>
          </a:graphic>
        </p:graphicFrame>
        <p:sp>
          <p:nvSpPr>
            <p:cNvPr id="19" name="楕円 18">
              <a:extLst>
                <a:ext uri="{FF2B5EF4-FFF2-40B4-BE49-F238E27FC236}">
                  <a16:creationId xmlns:a16="http://schemas.microsoft.com/office/drawing/2014/main" id="{7E11D769-979C-4D8D-B80C-2618F4C4A210}"/>
                </a:ext>
              </a:extLst>
            </p:cNvPr>
            <p:cNvSpPr/>
            <p:nvPr/>
          </p:nvSpPr>
          <p:spPr>
            <a:xfrm>
              <a:off x="5556452" y="1981038"/>
              <a:ext cx="220300" cy="220300"/>
            </a:xfrm>
            <a:prstGeom prst="ellipse">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0" name="楕円 19">
              <a:extLst>
                <a:ext uri="{FF2B5EF4-FFF2-40B4-BE49-F238E27FC236}">
                  <a16:creationId xmlns:a16="http://schemas.microsoft.com/office/drawing/2014/main" id="{8348257B-0AB0-41A9-9F73-E881783FAF16}"/>
                </a:ext>
              </a:extLst>
            </p:cNvPr>
            <p:cNvSpPr/>
            <p:nvPr/>
          </p:nvSpPr>
          <p:spPr>
            <a:xfrm>
              <a:off x="6750947" y="2183588"/>
              <a:ext cx="220300" cy="220300"/>
            </a:xfrm>
            <a:prstGeom prst="ellipse">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1" name="楕円 20">
              <a:extLst>
                <a:ext uri="{FF2B5EF4-FFF2-40B4-BE49-F238E27FC236}">
                  <a16:creationId xmlns:a16="http://schemas.microsoft.com/office/drawing/2014/main" id="{E0F1E14D-855D-4E97-977B-A2FE3179C69E}"/>
                </a:ext>
              </a:extLst>
            </p:cNvPr>
            <p:cNvSpPr/>
            <p:nvPr/>
          </p:nvSpPr>
          <p:spPr>
            <a:xfrm>
              <a:off x="6352742" y="2613498"/>
              <a:ext cx="220300" cy="220300"/>
            </a:xfrm>
            <a:prstGeom prst="ellipse">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2" name="楕円 21">
              <a:extLst>
                <a:ext uri="{FF2B5EF4-FFF2-40B4-BE49-F238E27FC236}">
                  <a16:creationId xmlns:a16="http://schemas.microsoft.com/office/drawing/2014/main" id="{1FEF1EEA-715A-4332-8DE5-706F9C8299DA}"/>
                </a:ext>
              </a:extLst>
            </p:cNvPr>
            <p:cNvSpPr/>
            <p:nvPr/>
          </p:nvSpPr>
          <p:spPr>
            <a:xfrm>
              <a:off x="6352742" y="2825043"/>
              <a:ext cx="220300" cy="220300"/>
            </a:xfrm>
            <a:prstGeom prst="ellipse">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pSp>
      <p:graphicFrame>
        <p:nvGraphicFramePr>
          <p:cNvPr id="23" name="オブジェクト 22">
            <a:extLst>
              <a:ext uri="{FF2B5EF4-FFF2-40B4-BE49-F238E27FC236}">
                <a16:creationId xmlns:a16="http://schemas.microsoft.com/office/drawing/2014/main" id="{89ACB6F0-64EA-40C4-93AD-30783BF3631C}"/>
              </a:ext>
            </a:extLst>
          </p:cNvPr>
          <p:cNvGraphicFramePr>
            <a:graphicFrameLocks noChangeAspect="1"/>
          </p:cNvGraphicFramePr>
          <p:nvPr>
            <p:extLst>
              <p:ext uri="{D42A27DB-BD31-4B8C-83A1-F6EECF244321}">
                <p14:modId xmlns:p14="http://schemas.microsoft.com/office/powerpoint/2010/main" val="3365146354"/>
              </p:ext>
            </p:extLst>
          </p:nvPr>
        </p:nvGraphicFramePr>
        <p:xfrm>
          <a:off x="4297757" y="2265383"/>
          <a:ext cx="4669543" cy="1508702"/>
        </p:xfrm>
        <a:graphic>
          <a:graphicData uri="http://schemas.openxmlformats.org/presentationml/2006/ole">
            <mc:AlternateContent xmlns:mc="http://schemas.openxmlformats.org/markup-compatibility/2006">
              <mc:Choice xmlns:v="urn:schemas-microsoft-com:vml" Requires="v">
                <p:oleObj spid="_x0000_s395449" name="Worksheet" r:id="rId6" imgW="5684653" imgH="1836455" progId="Excel.Sheet.12">
                  <p:embed/>
                </p:oleObj>
              </mc:Choice>
              <mc:Fallback>
                <p:oleObj name="Worksheet" r:id="rId6" imgW="5684653" imgH="1836455" progId="Excel.Sheet.12">
                  <p:embed/>
                  <p:pic>
                    <p:nvPicPr>
                      <p:cNvPr id="18" name="オブジェクト 17">
                        <a:extLst>
                          <a:ext uri="{FF2B5EF4-FFF2-40B4-BE49-F238E27FC236}">
                            <a16:creationId xmlns:a16="http://schemas.microsoft.com/office/drawing/2014/main" id="{E06489B4-DD8A-422E-A77E-41C4990A3E99}"/>
                          </a:ext>
                        </a:extLst>
                      </p:cNvPr>
                      <p:cNvPicPr/>
                      <p:nvPr/>
                    </p:nvPicPr>
                    <p:blipFill>
                      <a:blip r:embed="rId7"/>
                      <a:stretch>
                        <a:fillRect/>
                      </a:stretch>
                    </p:blipFill>
                    <p:spPr>
                      <a:xfrm>
                        <a:off x="4297757" y="2265383"/>
                        <a:ext cx="4669543" cy="1508702"/>
                      </a:xfrm>
                      <a:prstGeom prst="rect">
                        <a:avLst/>
                      </a:prstGeom>
                    </p:spPr>
                  </p:pic>
                </p:oleObj>
              </mc:Fallback>
            </mc:AlternateContent>
          </a:graphicData>
        </a:graphic>
      </p:graphicFrame>
      <p:sp>
        <p:nvSpPr>
          <p:cNvPr id="26" name="矢印: 下 25">
            <a:extLst>
              <a:ext uri="{FF2B5EF4-FFF2-40B4-BE49-F238E27FC236}">
                <a16:creationId xmlns:a16="http://schemas.microsoft.com/office/drawing/2014/main" id="{5B2284A6-A5B6-4C3B-B1E7-7412C100FB5C}"/>
              </a:ext>
            </a:extLst>
          </p:cNvPr>
          <p:cNvSpPr/>
          <p:nvPr/>
        </p:nvSpPr>
        <p:spPr>
          <a:xfrm>
            <a:off x="5538440" y="2157927"/>
            <a:ext cx="3240359" cy="215790"/>
          </a:xfrm>
          <a:prstGeom prst="downArrow">
            <a:avLst/>
          </a:prstGeom>
          <a:ln w="25400">
            <a:solidFill>
              <a:schemeClr val="tx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sz="1200" dirty="0"/>
              <a:t>部分補修後</a:t>
            </a:r>
          </a:p>
        </p:txBody>
      </p:sp>
      <p:sp>
        <p:nvSpPr>
          <p:cNvPr id="28" name="テキスト ボックス 27">
            <a:extLst>
              <a:ext uri="{FF2B5EF4-FFF2-40B4-BE49-F238E27FC236}">
                <a16:creationId xmlns:a16="http://schemas.microsoft.com/office/drawing/2014/main" id="{25E3F0E4-8E07-4447-AD81-38671082D2B5}"/>
              </a:ext>
            </a:extLst>
          </p:cNvPr>
          <p:cNvSpPr txBox="1"/>
          <p:nvPr/>
        </p:nvSpPr>
        <p:spPr>
          <a:xfrm>
            <a:off x="0" y="4422481"/>
            <a:ext cx="4211959" cy="1061829"/>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050" dirty="0"/>
              <a:t>部分補修対応後の部位部材評価は「</a:t>
            </a:r>
            <a:r>
              <a:rPr lang="en-US" altLang="ja-JP" sz="1050" dirty="0"/>
              <a:t>’</a:t>
            </a:r>
            <a:r>
              <a:rPr lang="ja-JP" altLang="en-US" sz="1050" dirty="0"/>
              <a:t>」をつける。</a:t>
            </a:r>
            <a:endParaRPr lang="en-US" altLang="ja-JP" sz="1050" dirty="0"/>
          </a:p>
          <a:p>
            <a:pPr marL="285750" indent="-285750">
              <a:buFont typeface="Arial" panose="020B0604020202020204" pitchFamily="34" charset="0"/>
              <a:buChar char="•"/>
            </a:pPr>
            <a:r>
              <a:rPr kumimoji="1" lang="ja-JP" altLang="en-US" sz="1050" dirty="0"/>
              <a:t>健全度評価は「</a:t>
            </a:r>
            <a:r>
              <a:rPr kumimoji="1" lang="en-US" altLang="ja-JP" sz="1050" dirty="0"/>
              <a:t>’</a:t>
            </a:r>
            <a:r>
              <a:rPr kumimoji="1" lang="ja-JP" altLang="en-US" sz="1050" dirty="0"/>
              <a:t>」をつけ、健全施設と差別化</a:t>
            </a:r>
            <a:endParaRPr kumimoji="1" lang="en-US" altLang="ja-JP" sz="1050" dirty="0"/>
          </a:p>
          <a:p>
            <a:pPr marL="285750" indent="-285750">
              <a:buFont typeface="Arial" panose="020B0604020202020204" pitchFamily="34" charset="0"/>
              <a:buChar char="•"/>
            </a:pPr>
            <a:r>
              <a:rPr kumimoji="1" lang="ja-JP" altLang="en-US" sz="1050" dirty="0"/>
              <a:t>「</a:t>
            </a:r>
            <a:r>
              <a:rPr kumimoji="1" lang="en-US" altLang="ja-JP" sz="1050" dirty="0"/>
              <a:t>’</a:t>
            </a:r>
            <a:r>
              <a:rPr kumimoji="1" lang="ja-JP" altLang="en-US" sz="1050" dirty="0"/>
              <a:t>」</a:t>
            </a:r>
            <a:r>
              <a:rPr lang="ja-JP" altLang="en-US" sz="1050" dirty="0"/>
              <a:t>が複数個ついた部材について、部分補修履歴を加味して健全度を検討</a:t>
            </a:r>
            <a:endParaRPr lang="en-US" altLang="ja-JP" sz="1050" dirty="0"/>
          </a:p>
          <a:p>
            <a:pPr marL="285750" indent="-285750">
              <a:buFont typeface="Arial" panose="020B0604020202020204" pitchFamily="34" charset="0"/>
              <a:buChar char="•"/>
            </a:pPr>
            <a:r>
              <a:rPr lang="ja-JP" altLang="en-US" sz="1050" dirty="0"/>
              <a:t>部分補修施設について、健全度が</a:t>
            </a:r>
            <a:r>
              <a:rPr lang="en-US" altLang="ja-JP" sz="1050" dirty="0"/>
              <a:t>A</a:t>
            </a:r>
            <a:r>
              <a:rPr lang="ja-JP" altLang="en-US" sz="1050" dirty="0"/>
              <a:t>相当になった際は、全面補修を実施。</a:t>
            </a:r>
            <a:endParaRPr kumimoji="1" lang="en-US" altLang="ja-JP" sz="1050" dirty="0"/>
          </a:p>
        </p:txBody>
      </p:sp>
      <p:graphicFrame>
        <p:nvGraphicFramePr>
          <p:cNvPr id="29" name="表 28">
            <a:extLst>
              <a:ext uri="{FF2B5EF4-FFF2-40B4-BE49-F238E27FC236}">
                <a16:creationId xmlns:a16="http://schemas.microsoft.com/office/drawing/2014/main" id="{8A085EDB-1DFC-45F2-B1DA-02B0B79BB37B}"/>
              </a:ext>
            </a:extLst>
          </p:cNvPr>
          <p:cNvGraphicFramePr>
            <a:graphicFrameLocks noGrp="1"/>
          </p:cNvGraphicFramePr>
          <p:nvPr>
            <p:extLst>
              <p:ext uri="{D42A27DB-BD31-4B8C-83A1-F6EECF244321}">
                <p14:modId xmlns:p14="http://schemas.microsoft.com/office/powerpoint/2010/main" val="3506635040"/>
              </p:ext>
            </p:extLst>
          </p:nvPr>
        </p:nvGraphicFramePr>
        <p:xfrm>
          <a:off x="95413" y="5449334"/>
          <a:ext cx="8690312" cy="1352685"/>
        </p:xfrm>
        <a:graphic>
          <a:graphicData uri="http://schemas.openxmlformats.org/drawingml/2006/table">
            <a:tbl>
              <a:tblPr firstRow="1" firstCol="1" bandRow="1">
                <a:tableStyleId>{2D5ABB26-0587-4C30-8999-92F81FD0307C}</a:tableStyleId>
              </a:tblPr>
              <a:tblGrid>
                <a:gridCol w="1378008">
                  <a:extLst>
                    <a:ext uri="{9D8B030D-6E8A-4147-A177-3AD203B41FA5}">
                      <a16:colId xmlns:a16="http://schemas.microsoft.com/office/drawing/2014/main" val="897963567"/>
                    </a:ext>
                  </a:extLst>
                </a:gridCol>
                <a:gridCol w="3207848">
                  <a:extLst>
                    <a:ext uri="{9D8B030D-6E8A-4147-A177-3AD203B41FA5}">
                      <a16:colId xmlns:a16="http://schemas.microsoft.com/office/drawing/2014/main" val="492227747"/>
                    </a:ext>
                  </a:extLst>
                </a:gridCol>
                <a:gridCol w="2520280">
                  <a:extLst>
                    <a:ext uri="{9D8B030D-6E8A-4147-A177-3AD203B41FA5}">
                      <a16:colId xmlns:a16="http://schemas.microsoft.com/office/drawing/2014/main" val="2038458164"/>
                    </a:ext>
                  </a:extLst>
                </a:gridCol>
                <a:gridCol w="863469">
                  <a:extLst>
                    <a:ext uri="{9D8B030D-6E8A-4147-A177-3AD203B41FA5}">
                      <a16:colId xmlns:a16="http://schemas.microsoft.com/office/drawing/2014/main" val="3903377563"/>
                    </a:ext>
                  </a:extLst>
                </a:gridCol>
                <a:gridCol w="720707">
                  <a:extLst>
                    <a:ext uri="{9D8B030D-6E8A-4147-A177-3AD203B41FA5}">
                      <a16:colId xmlns:a16="http://schemas.microsoft.com/office/drawing/2014/main" val="2003385380"/>
                    </a:ext>
                  </a:extLst>
                </a:gridCol>
              </a:tblGrid>
              <a:tr h="215900">
                <a:tc rowSpan="2">
                  <a:txBody>
                    <a:bodyPr/>
                    <a:lstStyle/>
                    <a:p>
                      <a:pPr algn="ctr">
                        <a:lnSpc>
                          <a:spcPts val="1200"/>
                        </a:lnSpc>
                      </a:pPr>
                      <a:r>
                        <a:rPr lang="ja-JP" sz="900" kern="0" dirty="0">
                          <a:effectLst/>
                        </a:rPr>
                        <a:t>点検診断の</a:t>
                      </a:r>
                      <a:endParaRPr lang="ja-JP" sz="900" kern="100" dirty="0">
                        <a:effectLst/>
                      </a:endParaRPr>
                    </a:p>
                    <a:p>
                      <a:pPr algn="ctr">
                        <a:lnSpc>
                          <a:spcPts val="1200"/>
                        </a:lnSpc>
                      </a:pPr>
                      <a:r>
                        <a:rPr lang="ja-JP" sz="900" kern="0" dirty="0">
                          <a:effectLst/>
                        </a:rPr>
                        <a:t>項目の分類</a:t>
                      </a:r>
                      <a:endParaRPr lang="en-US" altLang="ja-JP" sz="900" kern="0" dirty="0">
                        <a:effectLst/>
                      </a:endParaRPr>
                    </a:p>
                    <a:p>
                      <a:pPr algn="ctr">
                        <a:lnSpc>
                          <a:spcPts val="1200"/>
                        </a:lnSpc>
                      </a:pPr>
                      <a:r>
                        <a:rPr lang="en-US" altLang="ja-JP" sz="9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900" kern="100" dirty="0">
                          <a:effectLst/>
                          <a:latin typeface="Century" panose="02040604050505020304" pitchFamily="18" charset="0"/>
                          <a:ea typeface="ＭＳ 明朝" panose="02020609040205080304" pitchFamily="17" charset="-128"/>
                          <a:cs typeface="Times New Roman" panose="02020603050405020304" pitchFamily="18" charset="0"/>
                        </a:rPr>
                        <a:t>部分補修施設</a:t>
                      </a:r>
                      <a:r>
                        <a:rPr lang="en-US" altLang="ja-JP" sz="9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lnSpc>
                          <a:spcPts val="1200"/>
                        </a:lnSpc>
                      </a:pPr>
                      <a:r>
                        <a:rPr lang="ja-JP" sz="900" kern="0" dirty="0">
                          <a:effectLst/>
                        </a:rPr>
                        <a:t>点検診断の項目ごとの性能低下度</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30928328"/>
                  </a:ext>
                </a:extLst>
              </a:tr>
              <a:tr h="258961">
                <a:tc vMerge="1">
                  <a:txBody>
                    <a:bodyPr/>
                    <a:lstStyle/>
                    <a:p>
                      <a:endParaRPr kumimoji="1" lang="ja-JP" altLang="en-US"/>
                    </a:p>
                  </a:txBody>
                  <a:tcPr/>
                </a:tc>
                <a:tc>
                  <a:txBody>
                    <a:bodyPr/>
                    <a:lstStyle/>
                    <a:p>
                      <a:pPr algn="ctr">
                        <a:lnSpc>
                          <a:spcPts val="1200"/>
                        </a:lnSpc>
                      </a:pPr>
                      <a:r>
                        <a:rPr lang="en-US" sz="9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pPr>
                      <a:r>
                        <a:rPr lang="en-US" sz="900" kern="0" dirty="0">
                          <a:effectLst/>
                        </a:rPr>
                        <a:t>B</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pPr>
                      <a:r>
                        <a:rPr lang="en-US" sz="900" kern="0">
                          <a:effectLst/>
                        </a:rPr>
                        <a:t>C</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pPr>
                      <a:r>
                        <a:rPr lang="en-US" sz="900" kern="0">
                          <a:effectLst/>
                        </a:rPr>
                        <a:t>D</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2991574"/>
                  </a:ext>
                </a:extLst>
              </a:tr>
              <a:tr h="222921">
                <a:tc>
                  <a:txBody>
                    <a:bodyPr/>
                    <a:lstStyle/>
                    <a:p>
                      <a:pPr algn="ctr">
                        <a:lnSpc>
                          <a:spcPts val="1200"/>
                        </a:lnSpc>
                      </a:pPr>
                      <a:r>
                        <a:rPr lang="ja-JP" sz="900" kern="100">
                          <a:effectLst/>
                        </a:rPr>
                        <a:t>Ⅰ類</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pPr>
                      <a:r>
                        <a:rPr lang="ja-JP" sz="900" kern="100" dirty="0">
                          <a:effectLst/>
                        </a:rPr>
                        <a:t>「</a:t>
                      </a:r>
                      <a:r>
                        <a:rPr lang="en-US" sz="900" kern="100" dirty="0">
                          <a:effectLst/>
                        </a:rPr>
                        <a:t>a</a:t>
                      </a:r>
                      <a:r>
                        <a:rPr lang="ja-JP" altLang="en-US" sz="900" kern="100" dirty="0">
                          <a:solidFill>
                            <a:srgbClr val="FF0000"/>
                          </a:solidFill>
                          <a:effectLst/>
                        </a:rPr>
                        <a:t>または、</a:t>
                      </a:r>
                      <a:r>
                        <a:rPr lang="en-US" altLang="ja-JP" sz="900" kern="100" dirty="0">
                          <a:solidFill>
                            <a:srgbClr val="FF0000"/>
                          </a:solidFill>
                          <a:effectLst/>
                        </a:rPr>
                        <a:t>c’</a:t>
                      </a:r>
                      <a:r>
                        <a:rPr lang="ja-JP" altLang="en-US" sz="900" kern="100" dirty="0">
                          <a:solidFill>
                            <a:srgbClr val="FF0000"/>
                          </a:solidFill>
                          <a:effectLst/>
                        </a:rPr>
                        <a:t>、</a:t>
                      </a:r>
                      <a:r>
                        <a:rPr lang="en-US" altLang="ja-JP" sz="900" kern="100" dirty="0">
                          <a:solidFill>
                            <a:srgbClr val="FF0000"/>
                          </a:solidFill>
                          <a:effectLst/>
                        </a:rPr>
                        <a:t>d’</a:t>
                      </a:r>
                      <a:r>
                        <a:rPr lang="ja-JP" sz="900" kern="100" dirty="0">
                          <a:effectLst/>
                        </a:rPr>
                        <a:t>が</a:t>
                      </a:r>
                      <a:r>
                        <a:rPr lang="en-US" sz="900" kern="100" dirty="0">
                          <a:effectLst/>
                        </a:rPr>
                        <a:t>1</a:t>
                      </a:r>
                      <a:r>
                        <a:rPr lang="ja-JP" sz="900" kern="100" dirty="0">
                          <a:effectLst/>
                        </a:rPr>
                        <a:t>個から数個」の点検診断の項目があり、施設の性能が相当低下している状態</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pPr>
                      <a:r>
                        <a:rPr lang="ja-JP" sz="900" kern="100" dirty="0">
                          <a:effectLst/>
                        </a:rPr>
                        <a:t>「</a:t>
                      </a:r>
                      <a:r>
                        <a:rPr lang="en-US" sz="900" kern="100" dirty="0">
                          <a:effectLst/>
                        </a:rPr>
                        <a:t>a</a:t>
                      </a:r>
                      <a:r>
                        <a:rPr lang="ja-JP" sz="900" kern="100" dirty="0">
                          <a:effectLst/>
                        </a:rPr>
                        <a:t>または</a:t>
                      </a:r>
                      <a:r>
                        <a:rPr lang="en-US" sz="900" kern="100" dirty="0">
                          <a:effectLst/>
                        </a:rPr>
                        <a:t>b</a:t>
                      </a:r>
                      <a:r>
                        <a:rPr lang="ja-JP" sz="900" kern="100" dirty="0">
                          <a:effectLst/>
                        </a:rPr>
                        <a:t>が</a:t>
                      </a:r>
                      <a:r>
                        <a:rPr lang="en-US" sz="900" kern="100" dirty="0">
                          <a:effectLst/>
                        </a:rPr>
                        <a:t>1</a:t>
                      </a:r>
                      <a:r>
                        <a:rPr lang="ja-JP" sz="900" kern="100" dirty="0">
                          <a:effectLst/>
                        </a:rPr>
                        <a:t>個から数個」の点検診断の項目があり、施設の性能が低下している状態</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pPr>
                      <a:r>
                        <a:rPr lang="en-US" sz="900" kern="100" dirty="0">
                          <a:effectLst/>
                        </a:rPr>
                        <a:t>A</a:t>
                      </a:r>
                      <a:r>
                        <a:rPr lang="ja-JP" sz="900" kern="100" dirty="0">
                          <a:effectLst/>
                        </a:rPr>
                        <a:t>、</a:t>
                      </a:r>
                      <a:r>
                        <a:rPr lang="en-US" sz="900" kern="100" dirty="0">
                          <a:effectLst/>
                        </a:rPr>
                        <a:t>B</a:t>
                      </a:r>
                      <a:r>
                        <a:rPr lang="ja-JP" sz="900" kern="100" dirty="0">
                          <a:effectLst/>
                        </a:rPr>
                        <a:t>、</a:t>
                      </a:r>
                      <a:r>
                        <a:rPr lang="en-US" sz="900" kern="100" dirty="0">
                          <a:effectLst/>
                        </a:rPr>
                        <a:t>D</a:t>
                      </a:r>
                      <a:br>
                        <a:rPr lang="en-US" sz="900" kern="100" dirty="0">
                          <a:effectLst/>
                        </a:rPr>
                      </a:br>
                      <a:r>
                        <a:rPr lang="ja-JP" sz="900" kern="100" dirty="0">
                          <a:effectLst/>
                        </a:rPr>
                        <a:t>以外</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pPr>
                      <a:r>
                        <a:rPr lang="ja-JP" sz="900" kern="100" dirty="0">
                          <a:effectLst/>
                        </a:rPr>
                        <a:t>すべて</a:t>
                      </a:r>
                    </a:p>
                    <a:p>
                      <a:pPr algn="ctr">
                        <a:lnSpc>
                          <a:spcPts val="1200"/>
                        </a:lnSpc>
                      </a:pPr>
                      <a:r>
                        <a:rPr lang="en-US" sz="900" kern="100" dirty="0">
                          <a:effectLst/>
                        </a:rPr>
                        <a:t>d</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8005161"/>
                  </a:ext>
                </a:extLst>
              </a:tr>
              <a:tr h="146337">
                <a:tc>
                  <a:txBody>
                    <a:bodyPr/>
                    <a:lstStyle/>
                    <a:p>
                      <a:pPr algn="ctr">
                        <a:lnSpc>
                          <a:spcPts val="1200"/>
                        </a:lnSpc>
                      </a:pPr>
                      <a:r>
                        <a:rPr lang="ja-JP" sz="900" kern="100">
                          <a:effectLst/>
                        </a:rPr>
                        <a:t>Ⅱ類</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pPr>
                      <a:r>
                        <a:rPr lang="ja-JP" sz="900" kern="100" dirty="0">
                          <a:effectLst/>
                        </a:rPr>
                        <a:t>「</a:t>
                      </a:r>
                      <a:r>
                        <a:rPr lang="en-US" sz="900" kern="100" dirty="0">
                          <a:effectLst/>
                        </a:rPr>
                        <a:t>a</a:t>
                      </a:r>
                      <a:r>
                        <a:rPr lang="ja-JP" altLang="en-US" sz="900" kern="100" dirty="0">
                          <a:solidFill>
                            <a:srgbClr val="FF0000"/>
                          </a:solidFill>
                          <a:effectLst/>
                        </a:rPr>
                        <a:t>または、</a:t>
                      </a:r>
                      <a:r>
                        <a:rPr lang="en-US" altLang="ja-JP" sz="900" kern="100" dirty="0">
                          <a:solidFill>
                            <a:srgbClr val="FF0000"/>
                          </a:solidFill>
                          <a:effectLst/>
                        </a:rPr>
                        <a:t>c’</a:t>
                      </a:r>
                      <a:r>
                        <a:rPr lang="ja-JP" altLang="en-US" sz="900" kern="100" dirty="0">
                          <a:solidFill>
                            <a:srgbClr val="FF0000"/>
                          </a:solidFill>
                          <a:effectLst/>
                        </a:rPr>
                        <a:t>、</a:t>
                      </a:r>
                      <a:r>
                        <a:rPr lang="en-US" altLang="ja-JP" sz="900" kern="100" dirty="0">
                          <a:solidFill>
                            <a:srgbClr val="FF0000"/>
                          </a:solidFill>
                          <a:effectLst/>
                        </a:rPr>
                        <a:t>d’</a:t>
                      </a:r>
                      <a:r>
                        <a:rPr lang="ja-JP" sz="900" kern="100" dirty="0">
                          <a:effectLst/>
                        </a:rPr>
                        <a:t>が多数または</a:t>
                      </a:r>
                      <a:r>
                        <a:rPr lang="en-US" sz="900" kern="100" dirty="0" err="1">
                          <a:effectLst/>
                        </a:rPr>
                        <a:t>a+b</a:t>
                      </a:r>
                      <a:r>
                        <a:rPr lang="en-US" altLang="ja-JP" sz="900" kern="100" dirty="0" err="1">
                          <a:effectLst/>
                        </a:rPr>
                        <a:t>+</a:t>
                      </a:r>
                      <a:r>
                        <a:rPr lang="en-US" altLang="ja-JP" sz="900" kern="100" dirty="0" err="1">
                          <a:solidFill>
                            <a:srgbClr val="FF0000"/>
                          </a:solidFill>
                          <a:effectLst/>
                        </a:rPr>
                        <a:t>c</a:t>
                      </a:r>
                      <a:r>
                        <a:rPr lang="en-US" altLang="ja-JP" sz="900" kern="100" dirty="0">
                          <a:solidFill>
                            <a:srgbClr val="FF0000"/>
                          </a:solidFill>
                          <a:effectLst/>
                        </a:rPr>
                        <a:t>’+d’</a:t>
                      </a:r>
                      <a:r>
                        <a:rPr lang="ja-JP" sz="900" kern="100" dirty="0">
                          <a:effectLst/>
                        </a:rPr>
                        <a:t>がほとんど」の点検診断の項目があり、施設の性能が相当低下している状態</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pPr>
                      <a:r>
                        <a:rPr lang="ja-JP" sz="900" kern="100" dirty="0">
                          <a:effectLst/>
                        </a:rPr>
                        <a:t>「</a:t>
                      </a:r>
                      <a:r>
                        <a:rPr lang="en-US" sz="900" kern="100" dirty="0">
                          <a:effectLst/>
                        </a:rPr>
                        <a:t>a</a:t>
                      </a:r>
                      <a:r>
                        <a:rPr lang="ja-JP" sz="900" kern="100" dirty="0">
                          <a:effectLst/>
                        </a:rPr>
                        <a:t>が数個または</a:t>
                      </a:r>
                      <a:r>
                        <a:rPr lang="en-US" sz="900" kern="100" dirty="0" err="1">
                          <a:effectLst/>
                        </a:rPr>
                        <a:t>a+b</a:t>
                      </a:r>
                      <a:r>
                        <a:rPr lang="ja-JP" sz="900" kern="100" dirty="0">
                          <a:effectLst/>
                        </a:rPr>
                        <a:t>が多数」の点検診断の項目があり、施設の性能が低下している状態</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pPr>
                      <a:r>
                        <a:rPr lang="en-US" sz="900" kern="100" dirty="0">
                          <a:effectLst/>
                        </a:rPr>
                        <a:t>A</a:t>
                      </a:r>
                      <a:r>
                        <a:rPr lang="ja-JP" sz="900" kern="100" dirty="0">
                          <a:effectLst/>
                        </a:rPr>
                        <a:t>、</a:t>
                      </a:r>
                      <a:r>
                        <a:rPr lang="en-US" sz="900" kern="100" dirty="0">
                          <a:effectLst/>
                        </a:rPr>
                        <a:t>B</a:t>
                      </a:r>
                      <a:r>
                        <a:rPr lang="ja-JP" sz="900" kern="100" dirty="0">
                          <a:effectLst/>
                        </a:rPr>
                        <a:t>、</a:t>
                      </a:r>
                      <a:r>
                        <a:rPr lang="en-US" sz="900" kern="100" dirty="0">
                          <a:effectLst/>
                        </a:rPr>
                        <a:t>D</a:t>
                      </a:r>
                      <a:br>
                        <a:rPr lang="en-US" sz="900" kern="100" dirty="0">
                          <a:effectLst/>
                        </a:rPr>
                      </a:br>
                      <a:r>
                        <a:rPr lang="ja-JP" sz="900" kern="100" dirty="0">
                          <a:effectLst/>
                        </a:rPr>
                        <a:t>以外</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pPr>
                      <a:r>
                        <a:rPr lang="ja-JP" sz="900" kern="100">
                          <a:effectLst/>
                        </a:rPr>
                        <a:t>すべて</a:t>
                      </a:r>
                    </a:p>
                    <a:p>
                      <a:pPr algn="ctr">
                        <a:lnSpc>
                          <a:spcPts val="1200"/>
                        </a:lnSpc>
                      </a:pPr>
                      <a:r>
                        <a:rPr lang="en-US" sz="900" kern="100">
                          <a:effectLst/>
                        </a:rPr>
                        <a:t>d</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3261172"/>
                  </a:ext>
                </a:extLst>
              </a:tr>
              <a:tr h="102440">
                <a:tc>
                  <a:txBody>
                    <a:bodyPr/>
                    <a:lstStyle/>
                    <a:p>
                      <a:pPr algn="ctr">
                        <a:lnSpc>
                          <a:spcPts val="1200"/>
                        </a:lnSpc>
                      </a:pPr>
                      <a:r>
                        <a:rPr lang="ja-JP" sz="900" kern="100" dirty="0">
                          <a:effectLst/>
                        </a:rPr>
                        <a:t>Ⅲ類</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pPr>
                      <a:r>
                        <a:rPr lang="en-US" sz="900" kern="100" dirty="0">
                          <a:effectLst/>
                        </a:rPr>
                        <a:t>-</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pPr>
                      <a:r>
                        <a:rPr lang="en-US" sz="900" kern="100" dirty="0">
                          <a:effectLst/>
                        </a:rPr>
                        <a:t>-</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pPr>
                      <a:r>
                        <a:rPr lang="en-US" sz="900" kern="100">
                          <a:effectLst/>
                        </a:rPr>
                        <a:t>D</a:t>
                      </a:r>
                      <a:r>
                        <a:rPr lang="ja-JP" sz="900" kern="100">
                          <a:effectLst/>
                        </a:rPr>
                        <a:t>以外</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pPr>
                      <a:r>
                        <a:rPr lang="ja-JP" sz="900" kern="100" dirty="0">
                          <a:effectLst/>
                        </a:rPr>
                        <a:t>すべて</a:t>
                      </a:r>
                    </a:p>
                    <a:p>
                      <a:pPr algn="ctr">
                        <a:lnSpc>
                          <a:spcPts val="1200"/>
                        </a:lnSpc>
                      </a:pPr>
                      <a:r>
                        <a:rPr lang="en-US" sz="900" kern="100" dirty="0">
                          <a:effectLst/>
                        </a:rPr>
                        <a:t>d</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2209667"/>
                  </a:ext>
                </a:extLst>
              </a:tr>
            </a:tbl>
          </a:graphicData>
        </a:graphic>
      </p:graphicFrame>
      <p:cxnSp>
        <p:nvCxnSpPr>
          <p:cNvPr id="30" name="直線矢印コネクタ 29">
            <a:extLst>
              <a:ext uri="{FF2B5EF4-FFF2-40B4-BE49-F238E27FC236}">
                <a16:creationId xmlns:a16="http://schemas.microsoft.com/office/drawing/2014/main" id="{31F27AB9-227F-4ABD-BE2B-2A9EC7BF3E32}"/>
              </a:ext>
            </a:extLst>
          </p:cNvPr>
          <p:cNvCxnSpPr>
            <a:cxnSpLocks/>
          </p:cNvCxnSpPr>
          <p:nvPr/>
        </p:nvCxnSpPr>
        <p:spPr>
          <a:xfrm>
            <a:off x="10905705" y="5178617"/>
            <a:ext cx="41737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フローチャート: 判断 31">
            <a:extLst>
              <a:ext uri="{FF2B5EF4-FFF2-40B4-BE49-F238E27FC236}">
                <a16:creationId xmlns:a16="http://schemas.microsoft.com/office/drawing/2014/main" id="{41BD6449-0DAF-4494-83F7-840C25744C53}"/>
              </a:ext>
            </a:extLst>
          </p:cNvPr>
          <p:cNvSpPr/>
          <p:nvPr/>
        </p:nvSpPr>
        <p:spPr>
          <a:xfrm>
            <a:off x="11308278" y="4926903"/>
            <a:ext cx="1432624" cy="504056"/>
          </a:xfrm>
          <a:prstGeom prst="flowChartDecision">
            <a:avLst/>
          </a:prstGeom>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sz="1050" dirty="0">
                <a:latin typeface="+mn-ea"/>
              </a:rPr>
              <a:t>部分補修の実施</a:t>
            </a:r>
          </a:p>
        </p:txBody>
      </p:sp>
      <p:cxnSp>
        <p:nvCxnSpPr>
          <p:cNvPr id="34" name="コネクタ: カギ線 33">
            <a:extLst>
              <a:ext uri="{FF2B5EF4-FFF2-40B4-BE49-F238E27FC236}">
                <a16:creationId xmlns:a16="http://schemas.microsoft.com/office/drawing/2014/main" id="{7E40ABCF-2AF8-41F3-AB19-298B020891AC}"/>
              </a:ext>
            </a:extLst>
          </p:cNvPr>
          <p:cNvCxnSpPr>
            <a:cxnSpLocks/>
            <a:stCxn id="32" idx="0"/>
            <a:endCxn id="8" idx="3"/>
          </p:cNvCxnSpPr>
          <p:nvPr/>
        </p:nvCxnSpPr>
        <p:spPr>
          <a:xfrm rot="16200000" flipV="1">
            <a:off x="10683723" y="3586036"/>
            <a:ext cx="1561712" cy="112002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41" name="フローチャート: 判断 40">
            <a:extLst>
              <a:ext uri="{FF2B5EF4-FFF2-40B4-BE49-F238E27FC236}">
                <a16:creationId xmlns:a16="http://schemas.microsoft.com/office/drawing/2014/main" id="{F423E9CF-F2BA-4451-B971-153F96A1E999}"/>
              </a:ext>
            </a:extLst>
          </p:cNvPr>
          <p:cNvSpPr/>
          <p:nvPr/>
        </p:nvSpPr>
        <p:spPr>
          <a:xfrm>
            <a:off x="1091419" y="1216354"/>
            <a:ext cx="1440160" cy="529326"/>
          </a:xfrm>
          <a:prstGeom prst="flowChartDecision">
            <a:avLst/>
          </a:prstGeom>
          <a:ln w="25400">
            <a:solidFill>
              <a:schemeClr val="tx1"/>
            </a:solidFill>
            <a:tailEnd type="none"/>
          </a:ln>
        </p:spPr>
        <p:style>
          <a:lnRef idx="1">
            <a:schemeClr val="dk1"/>
          </a:lnRef>
          <a:fillRef idx="0">
            <a:schemeClr val="dk1"/>
          </a:fillRef>
          <a:effectRef idx="0">
            <a:schemeClr val="dk1"/>
          </a:effectRef>
          <a:fontRef idx="minor">
            <a:schemeClr val="tx1"/>
          </a:fontRef>
        </p:style>
        <p:txBody>
          <a:bodyPr lIns="0" rIns="0" rtlCol="0" anchor="ctr"/>
          <a:lstStyle/>
          <a:p>
            <a:pPr algn="ctr"/>
            <a:r>
              <a:rPr kumimoji="1" lang="ja-JP" altLang="en-US" sz="1050" dirty="0">
                <a:latin typeface="+mn-ea"/>
              </a:rPr>
              <a:t>施設</a:t>
            </a:r>
            <a:endParaRPr kumimoji="1" lang="en-US" altLang="ja-JP" sz="1050" dirty="0">
              <a:latin typeface="+mn-ea"/>
            </a:endParaRPr>
          </a:p>
          <a:p>
            <a:pPr algn="ctr"/>
            <a:r>
              <a:rPr kumimoji="1" lang="ja-JP" altLang="en-US" sz="1050" dirty="0">
                <a:latin typeface="+mn-ea"/>
              </a:rPr>
              <a:t>点検・診断</a:t>
            </a:r>
            <a:endParaRPr kumimoji="1" lang="en-US" altLang="ja-JP" sz="1050" dirty="0">
              <a:latin typeface="+mn-ea"/>
            </a:endParaRPr>
          </a:p>
        </p:txBody>
      </p:sp>
      <p:sp>
        <p:nvSpPr>
          <p:cNvPr id="42" name="フローチャート: 判断 41">
            <a:extLst>
              <a:ext uri="{FF2B5EF4-FFF2-40B4-BE49-F238E27FC236}">
                <a16:creationId xmlns:a16="http://schemas.microsoft.com/office/drawing/2014/main" id="{406158F8-25EF-44C0-845B-FABDB561FB07}"/>
              </a:ext>
            </a:extLst>
          </p:cNvPr>
          <p:cNvSpPr/>
          <p:nvPr/>
        </p:nvSpPr>
        <p:spPr>
          <a:xfrm>
            <a:off x="1091419" y="2194864"/>
            <a:ext cx="1440160" cy="529326"/>
          </a:xfrm>
          <a:prstGeom prst="flowChartDecision">
            <a:avLst/>
          </a:prstGeom>
          <a:ln w="25400">
            <a:solidFill>
              <a:schemeClr val="tx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r>
              <a:rPr lang="ja-JP" altLang="en-US" sz="1050" dirty="0">
                <a:latin typeface="+mn-ea"/>
              </a:rPr>
              <a:t>健全度</a:t>
            </a:r>
            <a:endParaRPr kumimoji="1" lang="ja-JP" altLang="en-US" sz="1050" dirty="0">
              <a:latin typeface="+mn-ea"/>
            </a:endParaRPr>
          </a:p>
        </p:txBody>
      </p:sp>
      <p:sp>
        <p:nvSpPr>
          <p:cNvPr id="43" name="テキスト ボックス 42">
            <a:extLst>
              <a:ext uri="{FF2B5EF4-FFF2-40B4-BE49-F238E27FC236}">
                <a16:creationId xmlns:a16="http://schemas.microsoft.com/office/drawing/2014/main" id="{2A45D097-EB49-4B73-B090-EBE7B934FE5B}"/>
              </a:ext>
            </a:extLst>
          </p:cNvPr>
          <p:cNvSpPr txBox="1"/>
          <p:nvPr/>
        </p:nvSpPr>
        <p:spPr>
          <a:xfrm>
            <a:off x="324299" y="1286672"/>
            <a:ext cx="765852" cy="369332"/>
          </a:xfrm>
          <a:prstGeom prst="rect">
            <a:avLst/>
          </a:prstGeom>
          <a:noFill/>
        </p:spPr>
        <p:txBody>
          <a:bodyPr wrap="square" rtlCol="0">
            <a:spAutoFit/>
          </a:bodyPr>
          <a:lstStyle/>
          <a:p>
            <a:pPr algn="ctr"/>
            <a:r>
              <a:rPr kumimoji="1" lang="ja-JP" altLang="en-US" sz="900" dirty="0"/>
              <a:t>健全度確認</a:t>
            </a:r>
            <a:endParaRPr kumimoji="1" lang="en-US" altLang="ja-JP" sz="900" dirty="0"/>
          </a:p>
          <a:p>
            <a:pPr algn="ctr"/>
            <a:r>
              <a:rPr lang="en-US" altLang="ja-JP" sz="900" dirty="0"/>
              <a:t>(A,B,C,D)</a:t>
            </a:r>
            <a:endParaRPr kumimoji="1" lang="ja-JP" altLang="en-US" sz="900" dirty="0"/>
          </a:p>
        </p:txBody>
      </p:sp>
      <p:sp>
        <p:nvSpPr>
          <p:cNvPr id="44" name="正方形/長方形 43">
            <a:extLst>
              <a:ext uri="{FF2B5EF4-FFF2-40B4-BE49-F238E27FC236}">
                <a16:creationId xmlns:a16="http://schemas.microsoft.com/office/drawing/2014/main" id="{CBA45D9D-44A2-47EE-A36E-46B5211192A0}"/>
              </a:ext>
            </a:extLst>
          </p:cNvPr>
          <p:cNvSpPr/>
          <p:nvPr/>
        </p:nvSpPr>
        <p:spPr>
          <a:xfrm>
            <a:off x="2756969" y="2332264"/>
            <a:ext cx="765852" cy="254524"/>
          </a:xfrm>
          <a:prstGeom prst="rect">
            <a:avLst/>
          </a:prstGeom>
          <a:ln w="25400">
            <a:solidFill>
              <a:schemeClr val="tx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sz="1050" dirty="0"/>
              <a:t>経過観察</a:t>
            </a:r>
          </a:p>
        </p:txBody>
      </p:sp>
      <p:sp>
        <p:nvSpPr>
          <p:cNvPr id="45" name="フローチャート: 判断 44">
            <a:extLst>
              <a:ext uri="{FF2B5EF4-FFF2-40B4-BE49-F238E27FC236}">
                <a16:creationId xmlns:a16="http://schemas.microsoft.com/office/drawing/2014/main" id="{24B0E75B-4730-4A14-81FF-C40641894A0E}"/>
              </a:ext>
            </a:extLst>
          </p:cNvPr>
          <p:cNvSpPr/>
          <p:nvPr/>
        </p:nvSpPr>
        <p:spPr>
          <a:xfrm>
            <a:off x="1091419" y="2992440"/>
            <a:ext cx="1440160" cy="529326"/>
          </a:xfrm>
          <a:prstGeom prst="flowChartDecision">
            <a:avLst/>
          </a:prstGeom>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r>
              <a:rPr lang="ja-JP" altLang="en-US" sz="1050" dirty="0">
                <a:latin typeface="+mn-ea"/>
              </a:rPr>
              <a:t>社会的</a:t>
            </a:r>
            <a:endParaRPr lang="en-US" altLang="ja-JP" sz="1050" dirty="0">
              <a:latin typeface="+mn-ea"/>
            </a:endParaRPr>
          </a:p>
          <a:p>
            <a:pPr algn="ctr"/>
            <a:r>
              <a:rPr lang="ja-JP" altLang="en-US" sz="1050" dirty="0">
                <a:latin typeface="+mn-ea"/>
              </a:rPr>
              <a:t>影響</a:t>
            </a:r>
            <a:endParaRPr kumimoji="1" lang="ja-JP" altLang="en-US" sz="1050" dirty="0">
              <a:latin typeface="+mn-ea"/>
            </a:endParaRPr>
          </a:p>
        </p:txBody>
      </p:sp>
      <p:sp>
        <p:nvSpPr>
          <p:cNvPr id="46" name="正方形/長方形 45">
            <a:extLst>
              <a:ext uri="{FF2B5EF4-FFF2-40B4-BE49-F238E27FC236}">
                <a16:creationId xmlns:a16="http://schemas.microsoft.com/office/drawing/2014/main" id="{4222E768-C3C4-4E62-A3A7-CEFF7D7AFC7D}"/>
              </a:ext>
            </a:extLst>
          </p:cNvPr>
          <p:cNvSpPr/>
          <p:nvPr/>
        </p:nvSpPr>
        <p:spPr>
          <a:xfrm>
            <a:off x="2747694" y="3125666"/>
            <a:ext cx="765852" cy="254524"/>
          </a:xfrm>
          <a:prstGeom prst="rect">
            <a:avLst/>
          </a:prstGeom>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sz="1050" dirty="0"/>
              <a:t>部分補修</a:t>
            </a:r>
          </a:p>
        </p:txBody>
      </p:sp>
      <p:sp>
        <p:nvSpPr>
          <p:cNvPr id="47" name="フローチャート: 判断 46">
            <a:extLst>
              <a:ext uri="{FF2B5EF4-FFF2-40B4-BE49-F238E27FC236}">
                <a16:creationId xmlns:a16="http://schemas.microsoft.com/office/drawing/2014/main" id="{2BF62B56-124C-4E11-86A5-2EF254B0A910}"/>
              </a:ext>
            </a:extLst>
          </p:cNvPr>
          <p:cNvSpPr/>
          <p:nvPr/>
        </p:nvSpPr>
        <p:spPr>
          <a:xfrm>
            <a:off x="1091419" y="3874099"/>
            <a:ext cx="1440160" cy="529326"/>
          </a:xfrm>
          <a:prstGeom prst="flowChartDecision">
            <a:avLst/>
          </a:prstGeom>
          <a:ln w="25400">
            <a:solidFill>
              <a:schemeClr val="tx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r>
              <a:rPr lang="ja-JP" altLang="en-US" sz="1050" dirty="0">
                <a:latin typeface="+mn-ea"/>
              </a:rPr>
              <a:t>全面補修</a:t>
            </a:r>
            <a:endParaRPr kumimoji="1" lang="ja-JP" altLang="en-US" sz="1050" dirty="0">
              <a:latin typeface="+mn-ea"/>
            </a:endParaRPr>
          </a:p>
        </p:txBody>
      </p:sp>
      <p:cxnSp>
        <p:nvCxnSpPr>
          <p:cNvPr id="49" name="直線矢印コネクタ 48">
            <a:extLst>
              <a:ext uri="{FF2B5EF4-FFF2-40B4-BE49-F238E27FC236}">
                <a16:creationId xmlns:a16="http://schemas.microsoft.com/office/drawing/2014/main" id="{05BBB56B-268D-49AD-AAE2-F9E1452CCA98}"/>
              </a:ext>
            </a:extLst>
          </p:cNvPr>
          <p:cNvCxnSpPr>
            <a:cxnSpLocks/>
            <a:stCxn id="41" idx="2"/>
            <a:endCxn id="42" idx="0"/>
          </p:cNvCxnSpPr>
          <p:nvPr/>
        </p:nvCxnSpPr>
        <p:spPr>
          <a:xfrm>
            <a:off x="1811499" y="1745680"/>
            <a:ext cx="0" cy="4491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 name="直線矢印コネクタ 52">
            <a:extLst>
              <a:ext uri="{FF2B5EF4-FFF2-40B4-BE49-F238E27FC236}">
                <a16:creationId xmlns:a16="http://schemas.microsoft.com/office/drawing/2014/main" id="{9EB73B35-2B01-4BCC-AF39-23D2F439A27F}"/>
              </a:ext>
            </a:extLst>
          </p:cNvPr>
          <p:cNvCxnSpPr>
            <a:cxnSpLocks/>
            <a:stCxn id="42" idx="3"/>
            <a:endCxn id="44" idx="1"/>
          </p:cNvCxnSpPr>
          <p:nvPr/>
        </p:nvCxnSpPr>
        <p:spPr>
          <a:xfrm flipV="1">
            <a:off x="2531579" y="2459526"/>
            <a:ext cx="22539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4" name="テキスト ボックス 53">
            <a:extLst>
              <a:ext uri="{FF2B5EF4-FFF2-40B4-BE49-F238E27FC236}">
                <a16:creationId xmlns:a16="http://schemas.microsoft.com/office/drawing/2014/main" id="{4D38820B-A135-4F87-8741-E5ECEEEF77A7}"/>
              </a:ext>
            </a:extLst>
          </p:cNvPr>
          <p:cNvSpPr txBox="1"/>
          <p:nvPr/>
        </p:nvSpPr>
        <p:spPr>
          <a:xfrm>
            <a:off x="2264214" y="2100434"/>
            <a:ext cx="765852" cy="230832"/>
          </a:xfrm>
          <a:prstGeom prst="rect">
            <a:avLst/>
          </a:prstGeom>
          <a:noFill/>
        </p:spPr>
        <p:txBody>
          <a:bodyPr wrap="square" rtlCol="0">
            <a:spAutoFit/>
          </a:bodyPr>
          <a:lstStyle/>
          <a:p>
            <a:pPr algn="ctr"/>
            <a:r>
              <a:rPr lang="en-US" altLang="ja-JP" sz="900" dirty="0"/>
              <a:t>C,D</a:t>
            </a:r>
            <a:endParaRPr kumimoji="1" lang="ja-JP" altLang="en-US" sz="900" dirty="0"/>
          </a:p>
        </p:txBody>
      </p:sp>
      <p:cxnSp>
        <p:nvCxnSpPr>
          <p:cNvPr id="55" name="直線矢印コネクタ 54">
            <a:extLst>
              <a:ext uri="{FF2B5EF4-FFF2-40B4-BE49-F238E27FC236}">
                <a16:creationId xmlns:a16="http://schemas.microsoft.com/office/drawing/2014/main" id="{509B4F97-FDDE-407A-A14F-7B3BB8D8A8A3}"/>
              </a:ext>
            </a:extLst>
          </p:cNvPr>
          <p:cNvCxnSpPr>
            <a:cxnSpLocks/>
          </p:cNvCxnSpPr>
          <p:nvPr/>
        </p:nvCxnSpPr>
        <p:spPr>
          <a:xfrm flipV="1">
            <a:off x="2538965" y="3253926"/>
            <a:ext cx="216350" cy="1"/>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56" name="テキスト ボックス 55">
            <a:extLst>
              <a:ext uri="{FF2B5EF4-FFF2-40B4-BE49-F238E27FC236}">
                <a16:creationId xmlns:a16="http://schemas.microsoft.com/office/drawing/2014/main" id="{3C835BCF-1D8F-4C02-9EF0-DB34448BA2D6}"/>
              </a:ext>
            </a:extLst>
          </p:cNvPr>
          <p:cNvSpPr txBox="1"/>
          <p:nvPr/>
        </p:nvSpPr>
        <p:spPr>
          <a:xfrm>
            <a:off x="2474790" y="2987523"/>
            <a:ext cx="294943" cy="230832"/>
          </a:xfrm>
          <a:prstGeom prst="rect">
            <a:avLst/>
          </a:prstGeom>
          <a:noFill/>
          <a:ln>
            <a:noFill/>
          </a:ln>
        </p:spPr>
        <p:txBody>
          <a:bodyPr wrap="square" rtlCol="0">
            <a:spAutoFit/>
          </a:bodyPr>
          <a:lstStyle/>
          <a:p>
            <a:pPr algn="ctr"/>
            <a:r>
              <a:rPr kumimoji="1" lang="ja-JP" altLang="en-US" sz="900" dirty="0">
                <a:solidFill>
                  <a:srgbClr val="FF0000"/>
                </a:solidFill>
              </a:rPr>
              <a:t>小</a:t>
            </a:r>
          </a:p>
        </p:txBody>
      </p:sp>
      <p:cxnSp>
        <p:nvCxnSpPr>
          <p:cNvPr id="57" name="直線矢印コネクタ 56">
            <a:extLst>
              <a:ext uri="{FF2B5EF4-FFF2-40B4-BE49-F238E27FC236}">
                <a16:creationId xmlns:a16="http://schemas.microsoft.com/office/drawing/2014/main" id="{2F3B7F2A-DA4E-4141-B1D0-4543383776C8}"/>
              </a:ext>
            </a:extLst>
          </p:cNvPr>
          <p:cNvCxnSpPr>
            <a:cxnSpLocks/>
            <a:stCxn id="42" idx="2"/>
            <a:endCxn id="45" idx="0"/>
          </p:cNvCxnSpPr>
          <p:nvPr/>
        </p:nvCxnSpPr>
        <p:spPr>
          <a:xfrm>
            <a:off x="1811499" y="2724190"/>
            <a:ext cx="0" cy="26825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58" name="直線矢印コネクタ 57">
            <a:extLst>
              <a:ext uri="{FF2B5EF4-FFF2-40B4-BE49-F238E27FC236}">
                <a16:creationId xmlns:a16="http://schemas.microsoft.com/office/drawing/2014/main" id="{B6C26570-8314-49F5-9BB9-B79A479BDAA6}"/>
              </a:ext>
            </a:extLst>
          </p:cNvPr>
          <p:cNvCxnSpPr>
            <a:cxnSpLocks/>
            <a:stCxn id="45" idx="2"/>
            <a:endCxn id="47" idx="0"/>
          </p:cNvCxnSpPr>
          <p:nvPr/>
        </p:nvCxnSpPr>
        <p:spPr>
          <a:xfrm>
            <a:off x="1811499" y="3521766"/>
            <a:ext cx="0" cy="3523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コネクタ: カギ線 61">
            <a:extLst>
              <a:ext uri="{FF2B5EF4-FFF2-40B4-BE49-F238E27FC236}">
                <a16:creationId xmlns:a16="http://schemas.microsoft.com/office/drawing/2014/main" id="{1025427B-60F7-4720-8426-F1C3F96EB57B}"/>
              </a:ext>
            </a:extLst>
          </p:cNvPr>
          <p:cNvCxnSpPr>
            <a:cxnSpLocks/>
            <a:stCxn id="46" idx="3"/>
            <a:endCxn id="41" idx="3"/>
          </p:cNvCxnSpPr>
          <p:nvPr/>
        </p:nvCxnSpPr>
        <p:spPr>
          <a:xfrm flipH="1" flipV="1">
            <a:off x="2531579" y="1481017"/>
            <a:ext cx="981967" cy="1771911"/>
          </a:xfrm>
          <a:prstGeom prst="bentConnector3">
            <a:avLst>
              <a:gd name="adj1" fmla="val -23280"/>
            </a:avLst>
          </a:prstGeom>
          <a:ln>
            <a:tailEnd type="triangle"/>
          </a:ln>
        </p:spPr>
        <p:style>
          <a:lnRef idx="1">
            <a:schemeClr val="dk1"/>
          </a:lnRef>
          <a:fillRef idx="0">
            <a:schemeClr val="dk1"/>
          </a:fillRef>
          <a:effectRef idx="0">
            <a:schemeClr val="dk1"/>
          </a:effectRef>
          <a:fontRef idx="minor">
            <a:schemeClr val="tx1"/>
          </a:fontRef>
        </p:style>
      </p:cxnSp>
      <p:cxnSp>
        <p:nvCxnSpPr>
          <p:cNvPr id="64" name="コネクタ: カギ線 63">
            <a:extLst>
              <a:ext uri="{FF2B5EF4-FFF2-40B4-BE49-F238E27FC236}">
                <a16:creationId xmlns:a16="http://schemas.microsoft.com/office/drawing/2014/main" id="{1410435D-BD76-4314-9EF3-B53927ECE5CB}"/>
              </a:ext>
            </a:extLst>
          </p:cNvPr>
          <p:cNvCxnSpPr>
            <a:cxnSpLocks/>
            <a:stCxn id="42" idx="1"/>
            <a:endCxn id="47" idx="1"/>
          </p:cNvCxnSpPr>
          <p:nvPr/>
        </p:nvCxnSpPr>
        <p:spPr>
          <a:xfrm rot="10800000" flipV="1">
            <a:off x="1091419" y="2459526"/>
            <a:ext cx="12700" cy="1679235"/>
          </a:xfrm>
          <a:prstGeom prst="bentConnector3">
            <a:avLst>
              <a:gd name="adj1" fmla="val 1800000"/>
            </a:avLst>
          </a:prstGeom>
          <a:ln>
            <a:tailEnd type="triangle"/>
          </a:ln>
        </p:spPr>
        <p:style>
          <a:lnRef idx="1">
            <a:schemeClr val="dk1"/>
          </a:lnRef>
          <a:fillRef idx="0">
            <a:schemeClr val="dk1"/>
          </a:fillRef>
          <a:effectRef idx="0">
            <a:schemeClr val="dk1"/>
          </a:effectRef>
          <a:fontRef idx="minor">
            <a:schemeClr val="tx1"/>
          </a:fontRef>
        </p:style>
      </p:cxnSp>
      <p:sp>
        <p:nvSpPr>
          <p:cNvPr id="65" name="テキスト ボックス 64">
            <a:extLst>
              <a:ext uri="{FF2B5EF4-FFF2-40B4-BE49-F238E27FC236}">
                <a16:creationId xmlns:a16="http://schemas.microsoft.com/office/drawing/2014/main" id="{5D5F282F-E0FC-4B2C-A71A-9E9BD35892B1}"/>
              </a:ext>
            </a:extLst>
          </p:cNvPr>
          <p:cNvSpPr txBox="1"/>
          <p:nvPr/>
        </p:nvSpPr>
        <p:spPr>
          <a:xfrm>
            <a:off x="1792314" y="3588136"/>
            <a:ext cx="256909" cy="230832"/>
          </a:xfrm>
          <a:prstGeom prst="rect">
            <a:avLst/>
          </a:prstGeom>
          <a:noFill/>
        </p:spPr>
        <p:txBody>
          <a:bodyPr wrap="square" rtlCol="0">
            <a:spAutoFit/>
          </a:bodyPr>
          <a:lstStyle/>
          <a:p>
            <a:pPr algn="ctr"/>
            <a:r>
              <a:rPr lang="ja-JP" altLang="en-US" sz="900" dirty="0"/>
              <a:t>大</a:t>
            </a:r>
            <a:endParaRPr kumimoji="1" lang="ja-JP" altLang="en-US" sz="900" dirty="0"/>
          </a:p>
        </p:txBody>
      </p:sp>
      <p:sp>
        <p:nvSpPr>
          <p:cNvPr id="68" name="テキスト ボックス 67">
            <a:extLst>
              <a:ext uri="{FF2B5EF4-FFF2-40B4-BE49-F238E27FC236}">
                <a16:creationId xmlns:a16="http://schemas.microsoft.com/office/drawing/2014/main" id="{EDE68528-0143-459D-9385-3709DE2D1880}"/>
              </a:ext>
            </a:extLst>
          </p:cNvPr>
          <p:cNvSpPr txBox="1"/>
          <p:nvPr/>
        </p:nvSpPr>
        <p:spPr>
          <a:xfrm>
            <a:off x="593245" y="2188019"/>
            <a:ext cx="765852" cy="230832"/>
          </a:xfrm>
          <a:prstGeom prst="rect">
            <a:avLst/>
          </a:prstGeom>
          <a:noFill/>
        </p:spPr>
        <p:txBody>
          <a:bodyPr wrap="square" rtlCol="0">
            <a:spAutoFit/>
          </a:bodyPr>
          <a:lstStyle/>
          <a:p>
            <a:pPr algn="ctr"/>
            <a:r>
              <a:rPr lang="en-US" altLang="ja-JP" sz="900" dirty="0"/>
              <a:t>A</a:t>
            </a:r>
            <a:endParaRPr kumimoji="1" lang="ja-JP" altLang="en-US" sz="900" dirty="0"/>
          </a:p>
        </p:txBody>
      </p:sp>
      <p:sp>
        <p:nvSpPr>
          <p:cNvPr id="95" name="テキスト ボックス 94">
            <a:extLst>
              <a:ext uri="{FF2B5EF4-FFF2-40B4-BE49-F238E27FC236}">
                <a16:creationId xmlns:a16="http://schemas.microsoft.com/office/drawing/2014/main" id="{E3B4D1DA-E5E5-4841-A9D3-E559F603A6BF}"/>
              </a:ext>
            </a:extLst>
          </p:cNvPr>
          <p:cNvSpPr txBox="1"/>
          <p:nvPr/>
        </p:nvSpPr>
        <p:spPr>
          <a:xfrm>
            <a:off x="1578951" y="2731035"/>
            <a:ext cx="765852" cy="230832"/>
          </a:xfrm>
          <a:prstGeom prst="rect">
            <a:avLst/>
          </a:prstGeom>
          <a:noFill/>
          <a:ln>
            <a:noFill/>
          </a:ln>
        </p:spPr>
        <p:txBody>
          <a:bodyPr wrap="square" rtlCol="0">
            <a:spAutoFit/>
          </a:bodyPr>
          <a:lstStyle/>
          <a:p>
            <a:pPr algn="ctr"/>
            <a:r>
              <a:rPr lang="en-US" altLang="ja-JP" sz="900" dirty="0">
                <a:solidFill>
                  <a:srgbClr val="FF0000"/>
                </a:solidFill>
              </a:rPr>
              <a:t>B</a:t>
            </a:r>
          </a:p>
        </p:txBody>
      </p:sp>
      <p:graphicFrame>
        <p:nvGraphicFramePr>
          <p:cNvPr id="96" name="オブジェクト 95">
            <a:extLst>
              <a:ext uri="{FF2B5EF4-FFF2-40B4-BE49-F238E27FC236}">
                <a16:creationId xmlns:a16="http://schemas.microsoft.com/office/drawing/2014/main" id="{9B918319-D5CE-4E3F-A769-36B947A49037}"/>
              </a:ext>
            </a:extLst>
          </p:cNvPr>
          <p:cNvGraphicFramePr>
            <a:graphicFrameLocks noChangeAspect="1"/>
          </p:cNvGraphicFramePr>
          <p:nvPr>
            <p:extLst>
              <p:ext uri="{D42A27DB-BD31-4B8C-83A1-F6EECF244321}">
                <p14:modId xmlns:p14="http://schemas.microsoft.com/office/powerpoint/2010/main" val="1556282243"/>
              </p:ext>
            </p:extLst>
          </p:nvPr>
        </p:nvGraphicFramePr>
        <p:xfrm>
          <a:off x="4297756" y="3886155"/>
          <a:ext cx="4669543" cy="1508702"/>
        </p:xfrm>
        <a:graphic>
          <a:graphicData uri="http://schemas.openxmlformats.org/presentationml/2006/ole">
            <mc:AlternateContent xmlns:mc="http://schemas.openxmlformats.org/markup-compatibility/2006">
              <mc:Choice xmlns:v="urn:schemas-microsoft-com:vml" Requires="v">
                <p:oleObj spid="_x0000_s395450" name="Worksheet" r:id="rId8" imgW="5684653" imgH="1836455" progId="Excel.Sheet.12">
                  <p:embed/>
                </p:oleObj>
              </mc:Choice>
              <mc:Fallback>
                <p:oleObj name="Worksheet" r:id="rId8" imgW="5684653" imgH="1836455" progId="Excel.Sheet.12">
                  <p:embed/>
                  <p:pic>
                    <p:nvPicPr>
                      <p:cNvPr id="23" name="オブジェクト 22">
                        <a:extLst>
                          <a:ext uri="{FF2B5EF4-FFF2-40B4-BE49-F238E27FC236}">
                            <a16:creationId xmlns:a16="http://schemas.microsoft.com/office/drawing/2014/main" id="{89ACB6F0-64EA-40C4-93AD-30783BF3631C}"/>
                          </a:ext>
                        </a:extLst>
                      </p:cNvPr>
                      <p:cNvPicPr/>
                      <p:nvPr/>
                    </p:nvPicPr>
                    <p:blipFill>
                      <a:blip r:embed="rId9"/>
                      <a:stretch>
                        <a:fillRect/>
                      </a:stretch>
                    </p:blipFill>
                    <p:spPr>
                      <a:xfrm>
                        <a:off x="4297756" y="3886155"/>
                        <a:ext cx="4669543" cy="1508702"/>
                      </a:xfrm>
                      <a:prstGeom prst="rect">
                        <a:avLst/>
                      </a:prstGeom>
                    </p:spPr>
                  </p:pic>
                </p:oleObj>
              </mc:Fallback>
            </mc:AlternateContent>
          </a:graphicData>
        </a:graphic>
      </p:graphicFrame>
      <p:sp>
        <p:nvSpPr>
          <p:cNvPr id="97" name="矢印: 下 96">
            <a:extLst>
              <a:ext uri="{FF2B5EF4-FFF2-40B4-BE49-F238E27FC236}">
                <a16:creationId xmlns:a16="http://schemas.microsoft.com/office/drawing/2014/main" id="{BECA2AA3-5D2D-4348-A854-0264F39CCC9D}"/>
              </a:ext>
            </a:extLst>
          </p:cNvPr>
          <p:cNvSpPr/>
          <p:nvPr/>
        </p:nvSpPr>
        <p:spPr>
          <a:xfrm>
            <a:off x="5538440" y="3815949"/>
            <a:ext cx="3240359" cy="215790"/>
          </a:xfrm>
          <a:prstGeom prst="downArrow">
            <a:avLst/>
          </a:prstGeom>
          <a:ln w="25400">
            <a:solidFill>
              <a:schemeClr val="tx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sz="1200" dirty="0"/>
              <a:t>再点検時</a:t>
            </a:r>
          </a:p>
        </p:txBody>
      </p:sp>
      <p:cxnSp>
        <p:nvCxnSpPr>
          <p:cNvPr id="99" name="直線コネクタ 98">
            <a:extLst>
              <a:ext uri="{FF2B5EF4-FFF2-40B4-BE49-F238E27FC236}">
                <a16:creationId xmlns:a16="http://schemas.microsoft.com/office/drawing/2014/main" id="{B9B18752-D5B8-4D3C-90D7-2A445722FDF7}"/>
              </a:ext>
            </a:extLst>
          </p:cNvPr>
          <p:cNvCxnSpPr>
            <a:cxnSpLocks/>
            <a:stCxn id="44" idx="3"/>
          </p:cNvCxnSpPr>
          <p:nvPr/>
        </p:nvCxnSpPr>
        <p:spPr>
          <a:xfrm>
            <a:off x="3522821" y="2459526"/>
            <a:ext cx="216000" cy="0"/>
          </a:xfrm>
          <a:prstGeom prst="line">
            <a:avLst/>
          </a:prstGeom>
          <a:ln>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74511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E60483E5-62B4-4269-9DEB-6368E409F658}"/>
              </a:ext>
            </a:extLst>
          </p:cNvPr>
          <p:cNvSpPr/>
          <p:nvPr/>
        </p:nvSpPr>
        <p:spPr>
          <a:xfrm>
            <a:off x="78576" y="1745255"/>
            <a:ext cx="4787126" cy="3598917"/>
          </a:xfrm>
          <a:prstGeom prst="roundRect">
            <a:avLst>
              <a:gd name="adj" fmla="val 1459"/>
            </a:avLst>
          </a:prstGeom>
          <a:solidFill>
            <a:schemeClr val="bg1"/>
          </a:solidFill>
          <a:ln w="381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 name="テキスト ボックス 5">
            <a:extLst>
              <a:ext uri="{FF2B5EF4-FFF2-40B4-BE49-F238E27FC236}">
                <a16:creationId xmlns:a16="http://schemas.microsoft.com/office/drawing/2014/main" id="{D305338A-0AD7-4A5C-BD57-75A0C70C00C4}"/>
              </a:ext>
            </a:extLst>
          </p:cNvPr>
          <p:cNvSpPr txBox="1"/>
          <p:nvPr/>
        </p:nvSpPr>
        <p:spPr>
          <a:xfrm>
            <a:off x="76377" y="1745255"/>
            <a:ext cx="4787125" cy="2331817"/>
          </a:xfrm>
          <a:prstGeom prst="rect">
            <a:avLst/>
          </a:prstGeom>
          <a:noFill/>
        </p:spPr>
        <p:txBody>
          <a:bodyPr wrap="square" rtlCol="0">
            <a:noAutofit/>
          </a:bodyPr>
          <a:lstStyle/>
          <a:p>
            <a:pPr marL="133350" indent="-133350">
              <a:spcAft>
                <a:spcPts val="375"/>
              </a:spcAft>
              <a:tabLst>
                <a:tab pos="470297" algn="l"/>
              </a:tabLst>
            </a:pPr>
            <a:endParaRPr lang="en-US" altLang="ja-JP" sz="1400" dirty="0">
              <a:latin typeface="Meiryo UI" panose="020B0604030504040204" pitchFamily="50" charset="-128"/>
              <a:ea typeface="Meiryo UI" panose="020B0604030504040204" pitchFamily="50" charset="-128"/>
            </a:endParaRPr>
          </a:p>
          <a:p>
            <a:pPr marL="133350" indent="-133350">
              <a:lnSpc>
                <a:spcPct val="110000"/>
              </a:lnSpc>
              <a:spcAft>
                <a:spcPts val="375"/>
              </a:spcAft>
              <a:tabLst>
                <a:tab pos="470297" algn="l"/>
              </a:tabLst>
            </a:pPr>
            <a:endParaRPr lang="en-US" altLang="ja-JP" sz="1200" dirty="0">
              <a:latin typeface="Meiryo UI" panose="020B0604030504040204" pitchFamily="50" charset="-128"/>
              <a:ea typeface="Meiryo UI" panose="020B0604030504040204" pitchFamily="50" charset="-128"/>
            </a:endParaRPr>
          </a:p>
          <a:p>
            <a:pPr marL="133350" indent="-133350">
              <a:lnSpc>
                <a:spcPct val="110000"/>
              </a:lnSpc>
              <a:spcAft>
                <a:spcPts val="375"/>
              </a:spcAft>
              <a:tabLst>
                <a:tab pos="470297" algn="l"/>
              </a:tabLst>
            </a:pPr>
            <a:endParaRPr lang="en-US" altLang="ja-JP" sz="1200" dirty="0">
              <a:latin typeface="Meiryo UI" panose="020B0604030504040204" pitchFamily="50" charset="-128"/>
              <a:ea typeface="Meiryo UI" panose="020B0604030504040204" pitchFamily="50" charset="-128"/>
            </a:endParaRPr>
          </a:p>
          <a:p>
            <a:pPr marL="133350" indent="-133350">
              <a:lnSpc>
                <a:spcPct val="110000"/>
              </a:lnSpc>
              <a:spcAft>
                <a:spcPts val="375"/>
              </a:spcAft>
              <a:tabLst>
                <a:tab pos="470297" algn="l"/>
              </a:tabLst>
            </a:pPr>
            <a:r>
              <a:rPr lang="ja-JP" altLang="en-US" sz="1600" dirty="0">
                <a:latin typeface="Meiryo UI" panose="020B0604030504040204" pitchFamily="50" charset="-128"/>
                <a:ea typeface="Meiryo UI" panose="020B0604030504040204" pitchFamily="50" charset="-128"/>
              </a:rPr>
              <a:t>①適正な管理水準が審議会のテーマとなると考えている。</a:t>
            </a:r>
            <a:endParaRPr lang="en-US" altLang="ja-JP" sz="1600" dirty="0">
              <a:latin typeface="Meiryo UI" panose="020B0604030504040204" pitchFamily="50" charset="-128"/>
              <a:ea typeface="Meiryo UI" panose="020B0604030504040204" pitchFamily="50" charset="-128"/>
            </a:endParaRPr>
          </a:p>
          <a:p>
            <a:pPr marL="133350" indent="-133350">
              <a:lnSpc>
                <a:spcPct val="110000"/>
              </a:lnSpc>
              <a:spcAft>
                <a:spcPts val="375"/>
              </a:spcAft>
              <a:tabLst>
                <a:tab pos="470297" algn="l"/>
              </a:tabLst>
            </a:pP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marL="133350" indent="-133350">
              <a:lnSpc>
                <a:spcPct val="110000"/>
              </a:lnSpc>
              <a:spcAft>
                <a:spcPts val="375"/>
              </a:spcAft>
              <a:tabLst>
                <a:tab pos="470297" algn="l"/>
              </a:tabLst>
            </a:pP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marL="133350" indent="-133350">
              <a:lnSpc>
                <a:spcPct val="110000"/>
              </a:lnSpc>
              <a:spcAft>
                <a:spcPts val="375"/>
              </a:spcAft>
              <a:tabLst>
                <a:tab pos="470297" algn="l"/>
              </a:tabLst>
            </a:pPr>
            <a:r>
              <a:rPr lang="ja-JP" altLang="en-US" sz="1600" dirty="0">
                <a:latin typeface="Meiryo UI" panose="020B0604030504040204" pitchFamily="50" charset="-128"/>
                <a:ea typeface="Meiryo UI" panose="020B0604030504040204" pitchFamily="50" charset="-128"/>
              </a:rPr>
              <a:t>②点検に新技術を取り入れた場合に、これまでの点検方法、評価とのデータの整合性、継承性に留意する必要がある。</a:t>
            </a:r>
            <a:endParaRPr lang="en-US" altLang="ja-JP" sz="1600" dirty="0">
              <a:latin typeface="Meiryo UI" panose="020B0604030504040204" pitchFamily="50" charset="-128"/>
              <a:ea typeface="Meiryo UI" panose="020B0604030504040204" pitchFamily="50" charset="-128"/>
            </a:endParaRPr>
          </a:p>
          <a:p>
            <a:pPr marL="133350" indent="-133350">
              <a:lnSpc>
                <a:spcPct val="110000"/>
              </a:lnSpc>
              <a:spcAft>
                <a:spcPts val="375"/>
              </a:spcAft>
              <a:tabLst>
                <a:tab pos="470297" algn="l"/>
              </a:tabLst>
            </a:pP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marL="133350" indent="-133350">
              <a:lnSpc>
                <a:spcPct val="110000"/>
              </a:lnSpc>
              <a:spcAft>
                <a:spcPts val="375"/>
              </a:spcAft>
              <a:tabLst>
                <a:tab pos="470297" algn="l"/>
              </a:tabLst>
            </a:pPr>
            <a:endParaRPr lang="en-US" altLang="ja-JP" sz="1600" dirty="0">
              <a:latin typeface="Meiryo UI" panose="020B0604030504040204" pitchFamily="50" charset="-128"/>
              <a:ea typeface="Meiryo UI" panose="020B0604030504040204" pitchFamily="50" charset="-128"/>
            </a:endParaRPr>
          </a:p>
        </p:txBody>
      </p:sp>
      <p:sp>
        <p:nvSpPr>
          <p:cNvPr id="5" name="Oval 14">
            <a:extLst>
              <a:ext uri="{FF2B5EF4-FFF2-40B4-BE49-F238E27FC236}">
                <a16:creationId xmlns:a16="http://schemas.microsoft.com/office/drawing/2014/main" id="{0AFDABC7-B408-4E2D-92D4-2E4C72883581}"/>
              </a:ext>
            </a:extLst>
          </p:cNvPr>
          <p:cNvSpPr>
            <a:spLocks noChangeArrowheads="1"/>
          </p:cNvSpPr>
          <p:nvPr/>
        </p:nvSpPr>
        <p:spPr bwMode="auto">
          <a:xfrm>
            <a:off x="937629" y="1513828"/>
            <a:ext cx="3064619" cy="532160"/>
          </a:xfrm>
          <a:prstGeom prst="roundRect">
            <a:avLst>
              <a:gd name="adj" fmla="val 28051"/>
            </a:avLst>
          </a:prstGeom>
          <a:solidFill>
            <a:schemeClr val="accent1">
              <a:lumMod val="40000"/>
              <a:lumOff val="60000"/>
            </a:schemeClr>
          </a:solidFill>
          <a:ln w="12700">
            <a:solidFill>
              <a:schemeClr val="tx1"/>
            </a:solid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algn="ctr" defTabSz="685800" eaLnBrk="0" fontAlgn="base" hangingPunct="0">
              <a:spcBef>
                <a:spcPct val="0"/>
              </a:spcBef>
              <a:spcAft>
                <a:spcPct val="0"/>
              </a:spcAft>
            </a:pPr>
            <a:r>
              <a:rPr kumimoji="0" lang="ja-JP" altLang="en-US" sz="1600" b="1" dirty="0">
                <a:latin typeface="Meiryo UI" panose="020B0604030504040204" pitchFamily="50" charset="-128"/>
                <a:ea typeface="Meiryo UI" panose="020B0604030504040204" pitchFamily="50" charset="-128"/>
              </a:rPr>
              <a:t>審議会委員からの意見</a:t>
            </a:r>
            <a:endParaRPr kumimoji="0" lang="ja-JP" altLang="ja-JP" sz="1200" dirty="0">
              <a:latin typeface="Meiryo UI" panose="020B0604030504040204" pitchFamily="50" charset="-128"/>
              <a:ea typeface="Meiryo UI" panose="020B0604030504040204" pitchFamily="50" charset="-128"/>
            </a:endParaRPr>
          </a:p>
        </p:txBody>
      </p:sp>
      <p:sp>
        <p:nvSpPr>
          <p:cNvPr id="7" name="矢印: 右 6">
            <a:extLst>
              <a:ext uri="{FF2B5EF4-FFF2-40B4-BE49-F238E27FC236}">
                <a16:creationId xmlns:a16="http://schemas.microsoft.com/office/drawing/2014/main" id="{7FC420AF-EC0C-42FB-BB39-330FD1B6DC5B}"/>
              </a:ext>
            </a:extLst>
          </p:cNvPr>
          <p:cNvSpPr/>
          <p:nvPr/>
        </p:nvSpPr>
        <p:spPr>
          <a:xfrm>
            <a:off x="4932395" y="3139497"/>
            <a:ext cx="504041" cy="738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8" name="四角形: 角を丸くする 7">
            <a:extLst>
              <a:ext uri="{FF2B5EF4-FFF2-40B4-BE49-F238E27FC236}">
                <a16:creationId xmlns:a16="http://schemas.microsoft.com/office/drawing/2014/main" id="{9D520823-E428-4820-A614-DED3BF3BBF22}"/>
              </a:ext>
            </a:extLst>
          </p:cNvPr>
          <p:cNvSpPr/>
          <p:nvPr/>
        </p:nvSpPr>
        <p:spPr>
          <a:xfrm>
            <a:off x="5479555" y="1708299"/>
            <a:ext cx="3585869" cy="3635873"/>
          </a:xfrm>
          <a:prstGeom prst="roundRect">
            <a:avLst>
              <a:gd name="adj" fmla="val 1459"/>
            </a:avLst>
          </a:prstGeom>
          <a:solidFill>
            <a:schemeClr val="bg1"/>
          </a:solidFill>
          <a:ln w="381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9" name="Oval 14">
            <a:extLst>
              <a:ext uri="{FF2B5EF4-FFF2-40B4-BE49-F238E27FC236}">
                <a16:creationId xmlns:a16="http://schemas.microsoft.com/office/drawing/2014/main" id="{9BF7589F-C892-4252-A3E7-AE2230229D91}"/>
              </a:ext>
            </a:extLst>
          </p:cNvPr>
          <p:cNvSpPr>
            <a:spLocks noChangeArrowheads="1"/>
          </p:cNvSpPr>
          <p:nvPr/>
        </p:nvSpPr>
        <p:spPr bwMode="auto">
          <a:xfrm>
            <a:off x="5722555" y="1448864"/>
            <a:ext cx="3137388" cy="532160"/>
          </a:xfrm>
          <a:prstGeom prst="roundRect">
            <a:avLst>
              <a:gd name="adj" fmla="val 28051"/>
            </a:avLst>
          </a:prstGeom>
          <a:solidFill>
            <a:schemeClr val="accent1">
              <a:lumMod val="40000"/>
              <a:lumOff val="60000"/>
            </a:schemeClr>
          </a:solidFill>
          <a:ln w="12700">
            <a:solidFill>
              <a:schemeClr val="tx1"/>
            </a:solid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algn="ctr" defTabSz="685800" eaLnBrk="0" fontAlgn="base" hangingPunct="0">
              <a:spcBef>
                <a:spcPct val="0"/>
              </a:spcBef>
              <a:spcAft>
                <a:spcPct val="0"/>
              </a:spcAft>
            </a:pPr>
            <a:r>
              <a:rPr kumimoji="0" lang="ja-JP" altLang="en-US" sz="1600" b="1" dirty="0">
                <a:latin typeface="Meiryo UI" panose="020B0604030504040204" pitchFamily="50" charset="-128"/>
                <a:ea typeface="Meiryo UI" panose="020B0604030504040204" pitchFamily="50" charset="-128"/>
              </a:rPr>
              <a:t>河川等部会（港湾・海岸設編）</a:t>
            </a:r>
            <a:endParaRPr kumimoji="0" lang="en-US" altLang="ja-JP" sz="1600" b="1" dirty="0">
              <a:latin typeface="Meiryo UI" panose="020B0604030504040204" pitchFamily="50" charset="-128"/>
              <a:ea typeface="Meiryo UI" panose="020B0604030504040204" pitchFamily="50" charset="-128"/>
            </a:endParaRPr>
          </a:p>
          <a:p>
            <a:pPr algn="ctr" defTabSz="685800" eaLnBrk="0" fontAlgn="base" hangingPunct="0">
              <a:spcBef>
                <a:spcPct val="0"/>
              </a:spcBef>
              <a:spcAft>
                <a:spcPct val="0"/>
              </a:spcAft>
            </a:pPr>
            <a:r>
              <a:rPr kumimoji="0" lang="ja-JP" altLang="en-US" sz="1600" b="1" dirty="0">
                <a:latin typeface="Meiryo UI" panose="020B0604030504040204" pitchFamily="50" charset="-128"/>
                <a:ea typeface="Meiryo UI" panose="020B0604030504040204" pitchFamily="50" charset="-128"/>
              </a:rPr>
              <a:t>への意見の対応方針</a:t>
            </a:r>
            <a:endParaRPr kumimoji="0" lang="ja-JP" altLang="ja-JP" sz="1200" dirty="0">
              <a:latin typeface="Meiryo UI" panose="020B0604030504040204" pitchFamily="50" charset="-128"/>
              <a:ea typeface="Meiryo UI" panose="020B0604030504040204" pitchFamily="50" charset="-128"/>
            </a:endParaRPr>
          </a:p>
        </p:txBody>
      </p:sp>
      <p:sp>
        <p:nvSpPr>
          <p:cNvPr id="12" name="四角形: 角を丸くする 11">
            <a:extLst>
              <a:ext uri="{FF2B5EF4-FFF2-40B4-BE49-F238E27FC236}">
                <a16:creationId xmlns:a16="http://schemas.microsoft.com/office/drawing/2014/main" id="{0FA2FC57-AF80-493C-BE8D-AD07E0AD1684}"/>
              </a:ext>
            </a:extLst>
          </p:cNvPr>
          <p:cNvSpPr/>
          <p:nvPr/>
        </p:nvSpPr>
        <p:spPr>
          <a:xfrm>
            <a:off x="5588469" y="2447247"/>
            <a:ext cx="3339972" cy="51816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3350" indent="-133350">
              <a:spcAft>
                <a:spcPts val="375"/>
              </a:spcAft>
              <a:tabLst>
                <a:tab pos="470297" algn="l"/>
              </a:tabLst>
            </a:pPr>
            <a:r>
              <a:rPr lang="ja-JP" altLang="en-US" sz="1600" dirty="0">
                <a:solidFill>
                  <a:schemeClr val="tx1"/>
                </a:solidFill>
                <a:latin typeface="Meiryo UI" panose="020B0604030504040204" pitchFamily="50" charset="-128"/>
                <a:ea typeface="Meiryo UI" panose="020B0604030504040204" pitchFamily="50" charset="-128"/>
              </a:rPr>
              <a:t>①補修時の健全度の検討</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5522D125-D182-4EAD-B1DE-8B84E67A5CCF}"/>
              </a:ext>
            </a:extLst>
          </p:cNvPr>
          <p:cNvSpPr/>
          <p:nvPr/>
        </p:nvSpPr>
        <p:spPr>
          <a:xfrm>
            <a:off x="5601397" y="3595950"/>
            <a:ext cx="3339972" cy="954219"/>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3350" indent="-133350">
              <a:spcAft>
                <a:spcPts val="375"/>
              </a:spcAft>
              <a:tabLst>
                <a:tab pos="470297" algn="l"/>
              </a:tabLst>
            </a:pPr>
            <a:r>
              <a:rPr lang="ja-JP" altLang="en-US" sz="1600" dirty="0">
                <a:solidFill>
                  <a:schemeClr val="tx1"/>
                </a:solidFill>
                <a:latin typeface="Meiryo UI" panose="020B0604030504040204" pitchFamily="50" charset="-128"/>
                <a:ea typeface="Meiryo UI" panose="020B0604030504040204" pitchFamily="50" charset="-128"/>
              </a:rPr>
              <a:t>②</a:t>
            </a:r>
            <a:r>
              <a:rPr lang="ja-JP" altLang="ja-JP" sz="16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デジタル技術</a:t>
            </a:r>
            <a:r>
              <a:rPr lang="ja-JP" altLang="en-US" sz="16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を活用する等、取得した点検データと過去の蓄積データとの整合性を検討</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10" name="スライド番号プレースホルダー 3">
            <a:extLst>
              <a:ext uri="{FF2B5EF4-FFF2-40B4-BE49-F238E27FC236}">
                <a16:creationId xmlns:a16="http://schemas.microsoft.com/office/drawing/2014/main" id="{8ADA7269-CB5F-164B-0646-F7762EDC21FA}"/>
              </a:ext>
            </a:extLst>
          </p:cNvPr>
          <p:cNvSpPr txBox="1">
            <a:spLocks/>
          </p:cNvSpPr>
          <p:nvPr/>
        </p:nvSpPr>
        <p:spPr>
          <a:xfrm>
            <a:off x="8483600"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12</a:t>
            </a:fld>
            <a:endParaRPr lang="ja-JP" altLang="en-US" dirty="0"/>
          </a:p>
        </p:txBody>
      </p:sp>
      <p:sp>
        <p:nvSpPr>
          <p:cNvPr id="17" name="テキスト ボックス 16">
            <a:extLst>
              <a:ext uri="{FF2B5EF4-FFF2-40B4-BE49-F238E27FC236}">
                <a16:creationId xmlns:a16="http://schemas.microsoft.com/office/drawing/2014/main" id="{5CA63333-58CC-4345-8E5A-C9F799BB19BB}"/>
              </a:ext>
            </a:extLst>
          </p:cNvPr>
          <p:cNvSpPr txBox="1"/>
          <p:nvPr/>
        </p:nvSpPr>
        <p:spPr>
          <a:xfrm>
            <a:off x="-13856" y="1644"/>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６</a:t>
            </a:r>
            <a:r>
              <a:rPr kumimoji="1" lang="en-US" altLang="ja-JP" sz="2800" dirty="0">
                <a:solidFill>
                  <a:schemeClr val="bg1"/>
                </a:solidFill>
                <a:latin typeface="Meiryo UI" pitchFamily="50" charset="-128"/>
                <a:ea typeface="Meiryo UI" pitchFamily="50" charset="-128"/>
                <a:cs typeface="Meiryo UI" pitchFamily="50" charset="-128"/>
              </a:rPr>
              <a:t>.</a:t>
            </a:r>
            <a:r>
              <a:rPr kumimoji="1" lang="ja-JP" altLang="en-US" sz="2800" dirty="0">
                <a:solidFill>
                  <a:schemeClr val="bg1"/>
                </a:solidFill>
                <a:latin typeface="Meiryo UI" pitchFamily="50" charset="-128"/>
                <a:ea typeface="Meiryo UI" pitchFamily="50" charset="-128"/>
                <a:cs typeface="Meiryo UI" pitchFamily="50" charset="-128"/>
              </a:rPr>
              <a:t>第１回審議会　委員からの意見と対応方針</a:t>
            </a:r>
          </a:p>
        </p:txBody>
      </p:sp>
    </p:spTree>
    <p:extLst>
      <p:ext uri="{BB962C8B-B14F-4D97-AF65-F5344CB8AC3E}">
        <p14:creationId xmlns:p14="http://schemas.microsoft.com/office/powerpoint/2010/main" val="1713389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306F4-D1CF-0F95-B062-CE64751B30F5}"/>
            </a:ext>
          </a:extLst>
        </p:cNvPr>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A0E2A1FE-2005-1C23-68C0-C3308B35DA64}"/>
              </a:ext>
            </a:extLst>
          </p:cNvPr>
          <p:cNvSpPr txBox="1"/>
          <p:nvPr/>
        </p:nvSpPr>
        <p:spPr>
          <a:xfrm>
            <a:off x="821099" y="661774"/>
            <a:ext cx="7858633" cy="382220"/>
          </a:xfrm>
          <a:prstGeom prst="rect">
            <a:avLst/>
          </a:prstGeom>
          <a:solidFill>
            <a:srgbClr val="FFFFCC"/>
          </a:solidFill>
          <a:ln>
            <a:solidFill>
              <a:schemeClr val="accent1">
                <a:shade val="15000"/>
                <a:shade val="75000"/>
                <a:satMod val="125000"/>
                <a:lumMod val="75000"/>
              </a:schemeClr>
            </a:solid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最適な管理水準</a:t>
            </a:r>
            <a:endParaRPr lang="en-US" altLang="ja-JP" sz="1800" dirty="0">
              <a:solidFill>
                <a:schemeClr val="tx1"/>
              </a:solidFill>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8DE0C81A-7590-5D10-5C35-79D7A4CD6587}"/>
              </a:ext>
            </a:extLst>
          </p:cNvPr>
          <p:cNvSpPr/>
          <p:nvPr/>
        </p:nvSpPr>
        <p:spPr>
          <a:xfrm>
            <a:off x="333419" y="661774"/>
            <a:ext cx="487680" cy="382220"/>
          </a:xfrm>
          <a:prstGeom prst="rect">
            <a:avLst/>
          </a:prstGeom>
          <a:gradFill>
            <a:gsLst>
              <a:gs pos="100000">
                <a:srgbClr val="FFDE75"/>
              </a:gs>
              <a:gs pos="0">
                <a:srgbClr val="FFE79C"/>
              </a:gs>
              <a:gs pos="47000">
                <a:schemeClr val="accent5">
                  <a:lumMod val="20000"/>
                  <a:lumOff val="80000"/>
                </a:schemeClr>
              </a:gs>
            </a:gsLst>
            <a:path path="circle">
              <a:fillToRect l="20000" t="10000" r="20000" b="6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１</a:t>
            </a:r>
          </a:p>
        </p:txBody>
      </p:sp>
      <p:sp>
        <p:nvSpPr>
          <p:cNvPr id="10" name="スライド番号プレースホルダー 3">
            <a:extLst>
              <a:ext uri="{FF2B5EF4-FFF2-40B4-BE49-F238E27FC236}">
                <a16:creationId xmlns:a16="http://schemas.microsoft.com/office/drawing/2014/main" id="{236EB481-E965-4E2F-8843-060470495E32}"/>
              </a:ext>
            </a:extLst>
          </p:cNvPr>
          <p:cNvSpPr>
            <a:spLocks noGrp="1"/>
          </p:cNvSpPr>
          <p:nvPr>
            <p:ph type="sldNum" sz="quarter" idx="12"/>
          </p:nvPr>
        </p:nvSpPr>
        <p:spPr>
          <a:xfrm>
            <a:off x="8483600" y="6492875"/>
            <a:ext cx="6604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6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1" lang="ja-JP" altLang="en-US" sz="1600" b="1" i="0" u="none" strike="noStrike" kern="1200" cap="none" spc="0" normalizeH="0" baseline="0" noProof="0">
              <a:ln>
                <a:noFill/>
              </a:ln>
              <a:solidFill>
                <a:prstClr val="black">
                  <a:lumMod val="50000"/>
                  <a:lumOff val="50000"/>
                </a:prstClr>
              </a:solidFill>
              <a:effectLst/>
              <a:uLnTx/>
              <a:uFillTx/>
              <a:latin typeface="Trebuchet MS"/>
              <a:ea typeface="HGｺﾞｼｯｸM" panose="020B0609000000000000" pitchFamily="49" charset="-128"/>
              <a:cs typeface="+mn-cs"/>
            </a:endParaRPr>
          </a:p>
        </p:txBody>
      </p:sp>
      <p:sp>
        <p:nvSpPr>
          <p:cNvPr id="14" name="テキスト ボックス 13">
            <a:extLst>
              <a:ext uri="{FF2B5EF4-FFF2-40B4-BE49-F238E27FC236}">
                <a16:creationId xmlns:a16="http://schemas.microsoft.com/office/drawing/2014/main" id="{65E69F0D-B78F-4D1F-B13D-B8D826D09B50}"/>
              </a:ext>
            </a:extLst>
          </p:cNvPr>
          <p:cNvSpPr txBox="1"/>
          <p:nvPr/>
        </p:nvSpPr>
        <p:spPr>
          <a:xfrm>
            <a:off x="-13856" y="1644"/>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６</a:t>
            </a:r>
            <a:r>
              <a:rPr kumimoji="1" lang="en-US" altLang="ja-JP" sz="2800" dirty="0">
                <a:solidFill>
                  <a:schemeClr val="bg1"/>
                </a:solidFill>
                <a:latin typeface="Meiryo UI" pitchFamily="50" charset="-128"/>
                <a:ea typeface="Meiryo UI" pitchFamily="50" charset="-128"/>
                <a:cs typeface="Meiryo UI" pitchFamily="50" charset="-128"/>
              </a:rPr>
              <a:t>.</a:t>
            </a:r>
            <a:r>
              <a:rPr kumimoji="1" lang="ja-JP" altLang="en-US" sz="2800" dirty="0">
                <a:solidFill>
                  <a:schemeClr val="bg1"/>
                </a:solidFill>
                <a:latin typeface="Meiryo UI" pitchFamily="50" charset="-128"/>
                <a:ea typeface="Meiryo UI" pitchFamily="50" charset="-128"/>
                <a:cs typeface="Meiryo UI" pitchFamily="50" charset="-128"/>
              </a:rPr>
              <a:t>第１回審議会　委員からの意見と対応方針</a:t>
            </a:r>
          </a:p>
        </p:txBody>
      </p:sp>
      <p:sp>
        <p:nvSpPr>
          <p:cNvPr id="2" name="テキスト ボックス 1">
            <a:extLst>
              <a:ext uri="{FF2B5EF4-FFF2-40B4-BE49-F238E27FC236}">
                <a16:creationId xmlns:a16="http://schemas.microsoft.com/office/drawing/2014/main" id="{0790A2B7-3067-46A1-9FDE-19FD473D5EEB}"/>
              </a:ext>
            </a:extLst>
          </p:cNvPr>
          <p:cNvSpPr txBox="1"/>
          <p:nvPr/>
        </p:nvSpPr>
        <p:spPr>
          <a:xfrm>
            <a:off x="333419" y="1484784"/>
            <a:ext cx="8346313" cy="369332"/>
          </a:xfrm>
          <a:prstGeom prst="rect">
            <a:avLst/>
          </a:prstGeom>
          <a:noFill/>
        </p:spPr>
        <p:txBody>
          <a:bodyPr wrap="square" rtlCol="0">
            <a:spAutoFit/>
          </a:bodyPr>
          <a:lstStyle/>
          <a:p>
            <a:r>
              <a:rPr kumimoji="1" lang="ja-JP" altLang="en-US" dirty="0"/>
              <a:t>健全度</a:t>
            </a:r>
            <a:r>
              <a:rPr lang="ja-JP" altLang="en-US" dirty="0"/>
              <a:t>が</a:t>
            </a:r>
            <a:r>
              <a:rPr lang="en-US" altLang="ja-JP" dirty="0"/>
              <a:t>B</a:t>
            </a:r>
            <a:r>
              <a:rPr lang="ja-JP" altLang="en-US" dirty="0"/>
              <a:t>の施設を対象に、部分補修による施設の健全度確保</a:t>
            </a:r>
            <a:endParaRPr kumimoji="1" lang="ja-JP" altLang="en-US" dirty="0"/>
          </a:p>
        </p:txBody>
      </p:sp>
      <p:sp>
        <p:nvSpPr>
          <p:cNvPr id="7" name="テキスト ボックス 6">
            <a:extLst>
              <a:ext uri="{FF2B5EF4-FFF2-40B4-BE49-F238E27FC236}">
                <a16:creationId xmlns:a16="http://schemas.microsoft.com/office/drawing/2014/main" id="{0195A1D6-F32C-4B37-BFC5-0EE312DD4CF3}"/>
              </a:ext>
            </a:extLst>
          </p:cNvPr>
          <p:cNvSpPr txBox="1"/>
          <p:nvPr/>
        </p:nvSpPr>
        <p:spPr>
          <a:xfrm>
            <a:off x="333418" y="2110240"/>
            <a:ext cx="8346313" cy="646331"/>
          </a:xfrm>
          <a:prstGeom prst="rect">
            <a:avLst/>
          </a:prstGeom>
          <a:noFill/>
        </p:spPr>
        <p:txBody>
          <a:bodyPr wrap="square" rtlCol="0">
            <a:spAutoFit/>
          </a:bodyPr>
          <a:lstStyle/>
          <a:p>
            <a:r>
              <a:rPr kumimoji="1" lang="ja-JP" altLang="en-US" dirty="0"/>
              <a:t>社会的影響度の小さい施設において、部位部材毎に局所的に</a:t>
            </a:r>
            <a:r>
              <a:rPr kumimoji="1" lang="en-US" altLang="ja-JP" dirty="0" err="1"/>
              <a:t>a,b</a:t>
            </a:r>
            <a:r>
              <a:rPr kumimoji="1" lang="ja-JP" altLang="en-US" dirty="0"/>
              <a:t>の箇所を補修することにより、施設の健全性を保つ。</a:t>
            </a:r>
          </a:p>
        </p:txBody>
      </p:sp>
      <p:grpSp>
        <p:nvGrpSpPr>
          <p:cNvPr id="9" name="グループ化 8">
            <a:extLst>
              <a:ext uri="{FF2B5EF4-FFF2-40B4-BE49-F238E27FC236}">
                <a16:creationId xmlns:a16="http://schemas.microsoft.com/office/drawing/2014/main" id="{45A6A0D9-CEC0-453E-8949-F6554F629E06}"/>
              </a:ext>
            </a:extLst>
          </p:cNvPr>
          <p:cNvGrpSpPr/>
          <p:nvPr/>
        </p:nvGrpSpPr>
        <p:grpSpPr>
          <a:xfrm>
            <a:off x="2237228" y="2943918"/>
            <a:ext cx="4669543" cy="1508701"/>
            <a:chOff x="3753257" y="3445547"/>
            <a:chExt cx="5198969" cy="1679756"/>
          </a:xfrm>
        </p:grpSpPr>
        <p:graphicFrame>
          <p:nvGraphicFramePr>
            <p:cNvPr id="11" name="オブジェクト 10">
              <a:extLst>
                <a:ext uri="{FF2B5EF4-FFF2-40B4-BE49-F238E27FC236}">
                  <a16:creationId xmlns:a16="http://schemas.microsoft.com/office/drawing/2014/main" id="{84955558-CDA8-4D17-A0D3-03F9977CB3B1}"/>
                </a:ext>
              </a:extLst>
            </p:cNvPr>
            <p:cNvGraphicFramePr>
              <a:graphicFrameLocks noChangeAspect="1"/>
            </p:cNvGraphicFramePr>
            <p:nvPr>
              <p:extLst>
                <p:ext uri="{D42A27DB-BD31-4B8C-83A1-F6EECF244321}">
                  <p14:modId xmlns:p14="http://schemas.microsoft.com/office/powerpoint/2010/main" val="1335832975"/>
                </p:ext>
              </p:extLst>
            </p:nvPr>
          </p:nvGraphicFramePr>
          <p:xfrm>
            <a:off x="3753257" y="3445547"/>
            <a:ext cx="5198969" cy="1679756"/>
          </p:xfrm>
          <a:graphic>
            <a:graphicData uri="http://schemas.openxmlformats.org/presentationml/2006/ole">
              <mc:AlternateContent xmlns:mc="http://schemas.openxmlformats.org/markup-compatibility/2006">
                <mc:Choice xmlns:v="urn:schemas-microsoft-com:vml" Requires="v">
                  <p:oleObj spid="_x0000_s397364" name="Worksheet" r:id="rId4" imgW="5684653" imgH="1836455" progId="Excel.Sheet.12">
                    <p:embed/>
                  </p:oleObj>
                </mc:Choice>
                <mc:Fallback>
                  <p:oleObj name="Worksheet" r:id="rId4" imgW="5684653" imgH="1836455" progId="Excel.Sheet.12">
                    <p:embed/>
                    <p:pic>
                      <p:nvPicPr>
                        <p:cNvPr id="11" name="オブジェクト 10">
                          <a:extLst>
                            <a:ext uri="{FF2B5EF4-FFF2-40B4-BE49-F238E27FC236}">
                              <a16:creationId xmlns:a16="http://schemas.microsoft.com/office/drawing/2014/main" id="{84955558-CDA8-4D17-A0D3-03F9977CB3B1}"/>
                            </a:ext>
                          </a:extLst>
                        </p:cNvPr>
                        <p:cNvPicPr/>
                        <p:nvPr/>
                      </p:nvPicPr>
                      <p:blipFill>
                        <a:blip r:embed="rId5"/>
                        <a:stretch>
                          <a:fillRect/>
                        </a:stretch>
                      </p:blipFill>
                      <p:spPr>
                        <a:xfrm>
                          <a:off x="3753257" y="3445547"/>
                          <a:ext cx="5198969" cy="1679756"/>
                        </a:xfrm>
                        <a:prstGeom prst="rect">
                          <a:avLst/>
                        </a:prstGeom>
                      </p:spPr>
                    </p:pic>
                  </p:oleObj>
                </mc:Fallback>
              </mc:AlternateContent>
            </a:graphicData>
          </a:graphic>
        </p:graphicFrame>
        <p:sp>
          <p:nvSpPr>
            <p:cNvPr id="12" name="楕円 11">
              <a:extLst>
                <a:ext uri="{FF2B5EF4-FFF2-40B4-BE49-F238E27FC236}">
                  <a16:creationId xmlns:a16="http://schemas.microsoft.com/office/drawing/2014/main" id="{AEC9797D-9831-4E11-A361-8737AD4077F4}"/>
                </a:ext>
              </a:extLst>
            </p:cNvPr>
            <p:cNvSpPr/>
            <p:nvPr/>
          </p:nvSpPr>
          <p:spPr>
            <a:xfrm>
              <a:off x="5837733" y="4051846"/>
              <a:ext cx="220300" cy="220300"/>
            </a:xfrm>
            <a:prstGeom prst="ellipse">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3" name="楕円 12">
              <a:extLst>
                <a:ext uri="{FF2B5EF4-FFF2-40B4-BE49-F238E27FC236}">
                  <a16:creationId xmlns:a16="http://schemas.microsoft.com/office/drawing/2014/main" id="{4B81C754-26E7-4381-BA7B-0A78E0301BF0}"/>
                </a:ext>
              </a:extLst>
            </p:cNvPr>
            <p:cNvSpPr/>
            <p:nvPr/>
          </p:nvSpPr>
          <p:spPr>
            <a:xfrm>
              <a:off x="7032229" y="4254396"/>
              <a:ext cx="220300" cy="220300"/>
            </a:xfrm>
            <a:prstGeom prst="ellipse">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5" name="楕円 14">
              <a:extLst>
                <a:ext uri="{FF2B5EF4-FFF2-40B4-BE49-F238E27FC236}">
                  <a16:creationId xmlns:a16="http://schemas.microsoft.com/office/drawing/2014/main" id="{E3C1E8D2-78B5-44B1-A0B4-82A0FE0C9F59}"/>
                </a:ext>
              </a:extLst>
            </p:cNvPr>
            <p:cNvSpPr/>
            <p:nvPr/>
          </p:nvSpPr>
          <p:spPr>
            <a:xfrm>
              <a:off x="6634024" y="4684306"/>
              <a:ext cx="220300" cy="220300"/>
            </a:xfrm>
            <a:prstGeom prst="ellipse">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6" name="楕円 15">
              <a:extLst>
                <a:ext uri="{FF2B5EF4-FFF2-40B4-BE49-F238E27FC236}">
                  <a16:creationId xmlns:a16="http://schemas.microsoft.com/office/drawing/2014/main" id="{5AB4CDF2-7A1B-4472-93F6-003596D1A1AB}"/>
                </a:ext>
              </a:extLst>
            </p:cNvPr>
            <p:cNvSpPr/>
            <p:nvPr/>
          </p:nvSpPr>
          <p:spPr>
            <a:xfrm>
              <a:off x="6634024" y="4895850"/>
              <a:ext cx="220300" cy="220300"/>
            </a:xfrm>
            <a:prstGeom prst="ellipse">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pSp>
      <p:graphicFrame>
        <p:nvGraphicFramePr>
          <p:cNvPr id="17" name="オブジェクト 16">
            <a:extLst>
              <a:ext uri="{FF2B5EF4-FFF2-40B4-BE49-F238E27FC236}">
                <a16:creationId xmlns:a16="http://schemas.microsoft.com/office/drawing/2014/main" id="{6E734CAE-50EE-470F-8B34-E17D5E3D7C91}"/>
              </a:ext>
            </a:extLst>
          </p:cNvPr>
          <p:cNvGraphicFramePr>
            <a:graphicFrameLocks noChangeAspect="1"/>
          </p:cNvGraphicFramePr>
          <p:nvPr>
            <p:extLst>
              <p:ext uri="{D42A27DB-BD31-4B8C-83A1-F6EECF244321}">
                <p14:modId xmlns:p14="http://schemas.microsoft.com/office/powerpoint/2010/main" val="884223955"/>
              </p:ext>
            </p:extLst>
          </p:nvPr>
        </p:nvGraphicFramePr>
        <p:xfrm>
          <a:off x="2237228" y="4826166"/>
          <a:ext cx="4669543" cy="1508702"/>
        </p:xfrm>
        <a:graphic>
          <a:graphicData uri="http://schemas.openxmlformats.org/presentationml/2006/ole">
            <mc:AlternateContent xmlns:mc="http://schemas.openxmlformats.org/markup-compatibility/2006">
              <mc:Choice xmlns:v="urn:schemas-microsoft-com:vml" Requires="v">
                <p:oleObj spid="_x0000_s397365" name="Worksheet" r:id="rId6" imgW="5684653" imgH="1836455" progId="Excel.Sheet.12">
                  <p:embed/>
                </p:oleObj>
              </mc:Choice>
              <mc:Fallback>
                <p:oleObj name="Worksheet" r:id="rId6" imgW="5684653" imgH="1836455" progId="Excel.Sheet.12">
                  <p:embed/>
                  <p:pic>
                    <p:nvPicPr>
                      <p:cNvPr id="17" name="オブジェクト 16">
                        <a:extLst>
                          <a:ext uri="{FF2B5EF4-FFF2-40B4-BE49-F238E27FC236}">
                            <a16:creationId xmlns:a16="http://schemas.microsoft.com/office/drawing/2014/main" id="{6E734CAE-50EE-470F-8B34-E17D5E3D7C91}"/>
                          </a:ext>
                        </a:extLst>
                      </p:cNvPr>
                      <p:cNvPicPr/>
                      <p:nvPr/>
                    </p:nvPicPr>
                    <p:blipFill>
                      <a:blip r:embed="rId7"/>
                      <a:stretch>
                        <a:fillRect/>
                      </a:stretch>
                    </p:blipFill>
                    <p:spPr>
                      <a:xfrm>
                        <a:off x="2237228" y="4826166"/>
                        <a:ext cx="4669543" cy="1508702"/>
                      </a:xfrm>
                      <a:prstGeom prst="rect">
                        <a:avLst/>
                      </a:prstGeom>
                    </p:spPr>
                  </p:pic>
                </p:oleObj>
              </mc:Fallback>
            </mc:AlternateContent>
          </a:graphicData>
        </a:graphic>
      </p:graphicFrame>
      <p:sp>
        <p:nvSpPr>
          <p:cNvPr id="18" name="矢印: 下 17">
            <a:extLst>
              <a:ext uri="{FF2B5EF4-FFF2-40B4-BE49-F238E27FC236}">
                <a16:creationId xmlns:a16="http://schemas.microsoft.com/office/drawing/2014/main" id="{B3D09910-954A-4E47-849C-21AFDA592BDE}"/>
              </a:ext>
            </a:extLst>
          </p:cNvPr>
          <p:cNvSpPr/>
          <p:nvPr/>
        </p:nvSpPr>
        <p:spPr>
          <a:xfrm>
            <a:off x="2951819" y="4575105"/>
            <a:ext cx="3240359" cy="215790"/>
          </a:xfrm>
          <a:prstGeom prst="downArrow">
            <a:avLst/>
          </a:prstGeom>
          <a:ln w="25400">
            <a:solidFill>
              <a:schemeClr val="tx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sz="1200" dirty="0"/>
              <a:t>部分補修後</a:t>
            </a:r>
          </a:p>
        </p:txBody>
      </p:sp>
    </p:spTree>
    <p:extLst>
      <p:ext uri="{BB962C8B-B14F-4D97-AF65-F5344CB8AC3E}">
        <p14:creationId xmlns:p14="http://schemas.microsoft.com/office/powerpoint/2010/main" val="3833597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FE78134-FDCA-4262-AC0C-A14C85DA6B45}"/>
              </a:ext>
            </a:extLst>
          </p:cNvPr>
          <p:cNvSpPr>
            <a:spLocks noGrp="1"/>
          </p:cNvSpPr>
          <p:nvPr>
            <p:ph type="sldNum" sz="quarter" idx="12"/>
          </p:nvPr>
        </p:nvSpPr>
        <p:spPr>
          <a:xfrm>
            <a:off x="8461703" y="6492875"/>
            <a:ext cx="6604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6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1" lang="ja-JP" altLang="en-US" sz="1600" b="1" i="0" u="none" strike="noStrike" kern="1200" cap="none" spc="0" normalizeH="0" baseline="0" noProof="0">
              <a:ln>
                <a:noFill/>
              </a:ln>
              <a:solidFill>
                <a:prstClr val="black">
                  <a:lumMod val="50000"/>
                  <a:lumOff val="50000"/>
                </a:prstClr>
              </a:solidFill>
              <a:effectLst/>
              <a:uLnTx/>
              <a:uFillTx/>
              <a:latin typeface="Trebuchet MS"/>
              <a:ea typeface="HGｺﾞｼｯｸM" panose="020B0609000000000000" pitchFamily="49" charset="-128"/>
              <a:cs typeface="+mn-cs"/>
            </a:endParaRPr>
          </a:p>
        </p:txBody>
      </p:sp>
      <p:sp>
        <p:nvSpPr>
          <p:cNvPr id="10" name="テキスト ボックス 9">
            <a:extLst>
              <a:ext uri="{FF2B5EF4-FFF2-40B4-BE49-F238E27FC236}">
                <a16:creationId xmlns:a16="http://schemas.microsoft.com/office/drawing/2014/main" id="{B8EF42BE-8071-4DC9-89B0-B81A47A99409}"/>
              </a:ext>
            </a:extLst>
          </p:cNvPr>
          <p:cNvSpPr txBox="1"/>
          <p:nvPr/>
        </p:nvSpPr>
        <p:spPr>
          <a:xfrm>
            <a:off x="-13856" y="1644"/>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６</a:t>
            </a:r>
            <a:r>
              <a:rPr kumimoji="1" lang="en-US" altLang="ja-JP" sz="2800" dirty="0">
                <a:solidFill>
                  <a:schemeClr val="bg1"/>
                </a:solidFill>
                <a:latin typeface="Meiryo UI" pitchFamily="50" charset="-128"/>
                <a:ea typeface="Meiryo UI" pitchFamily="50" charset="-128"/>
                <a:cs typeface="Meiryo UI" pitchFamily="50" charset="-128"/>
              </a:rPr>
              <a:t>.</a:t>
            </a:r>
            <a:r>
              <a:rPr kumimoji="1" lang="ja-JP" altLang="en-US" sz="2800" dirty="0">
                <a:solidFill>
                  <a:schemeClr val="bg1"/>
                </a:solidFill>
                <a:latin typeface="Meiryo UI" pitchFamily="50" charset="-128"/>
                <a:ea typeface="Meiryo UI" pitchFamily="50" charset="-128"/>
                <a:cs typeface="Meiryo UI" pitchFamily="50" charset="-128"/>
              </a:rPr>
              <a:t>第１回審議会　委員からの意見と対応方針</a:t>
            </a:r>
          </a:p>
        </p:txBody>
      </p:sp>
      <p:grpSp>
        <p:nvGrpSpPr>
          <p:cNvPr id="6" name="グループ化 5">
            <a:extLst>
              <a:ext uri="{FF2B5EF4-FFF2-40B4-BE49-F238E27FC236}">
                <a16:creationId xmlns:a16="http://schemas.microsoft.com/office/drawing/2014/main" id="{C2C5D3A2-4D5E-4B88-91A8-141625D0C4D3}"/>
              </a:ext>
            </a:extLst>
          </p:cNvPr>
          <p:cNvGrpSpPr/>
          <p:nvPr/>
        </p:nvGrpSpPr>
        <p:grpSpPr>
          <a:xfrm>
            <a:off x="719393" y="4493172"/>
            <a:ext cx="4500679" cy="2259120"/>
            <a:chOff x="5066334" y="567021"/>
            <a:chExt cx="6267450" cy="3145951"/>
          </a:xfrm>
        </p:grpSpPr>
        <p:pic>
          <p:nvPicPr>
            <p:cNvPr id="7" name="図 6">
              <a:extLst>
                <a:ext uri="{FF2B5EF4-FFF2-40B4-BE49-F238E27FC236}">
                  <a16:creationId xmlns:a16="http://schemas.microsoft.com/office/drawing/2014/main" id="{CC266CA8-C3D3-434D-AFA5-14B3AFE97E6F}"/>
                </a:ext>
              </a:extLst>
            </p:cNvPr>
            <p:cNvPicPr>
              <a:picLocks noChangeAspect="1"/>
            </p:cNvPicPr>
            <p:nvPr/>
          </p:nvPicPr>
          <p:blipFill rotWithShape="1">
            <a:blip r:embed="rId3"/>
            <a:srcRect l="23322" t="39843" r="28507" b="17151"/>
            <a:stretch/>
          </p:blipFill>
          <p:spPr>
            <a:xfrm>
              <a:off x="5066334" y="567021"/>
              <a:ext cx="6267450" cy="3145951"/>
            </a:xfrm>
            <a:prstGeom prst="rect">
              <a:avLst/>
            </a:prstGeom>
          </p:spPr>
        </p:pic>
        <p:pic>
          <p:nvPicPr>
            <p:cNvPr id="11" name="Picture 2" descr="https://1.bp.blogspot.com/-Kov6GzZhnxk/VVgLFewla8I/AAAAAAAAttI/odQSxQDeEuo/s800/drone_tobasu_man.png">
              <a:extLst>
                <a:ext uri="{FF2B5EF4-FFF2-40B4-BE49-F238E27FC236}">
                  <a16:creationId xmlns:a16="http://schemas.microsoft.com/office/drawing/2014/main" id="{424D79A5-3EAD-4B9C-AD3B-9E448397B11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2551" b="58689"/>
            <a:stretch/>
          </p:blipFill>
          <p:spPr bwMode="auto">
            <a:xfrm flipH="1">
              <a:off x="7234548" y="1483604"/>
              <a:ext cx="288132" cy="22149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テキスト ボックス 2">
            <a:extLst>
              <a:ext uri="{FF2B5EF4-FFF2-40B4-BE49-F238E27FC236}">
                <a16:creationId xmlns:a16="http://schemas.microsoft.com/office/drawing/2014/main" id="{56CD3E03-FD1B-496B-A9C4-0F72E39D5DE9}"/>
              </a:ext>
            </a:extLst>
          </p:cNvPr>
          <p:cNvSpPr txBox="1"/>
          <p:nvPr/>
        </p:nvSpPr>
        <p:spPr>
          <a:xfrm>
            <a:off x="899592" y="1602553"/>
            <a:ext cx="7989482" cy="1077218"/>
          </a:xfrm>
          <a:prstGeom prst="rect">
            <a:avLst/>
          </a:prstGeom>
          <a:noFill/>
        </p:spPr>
        <p:txBody>
          <a:bodyPr wrap="square" rtlCol="0">
            <a:spAutoFit/>
          </a:bodyPr>
          <a:lstStyle/>
          <a:p>
            <a:r>
              <a:rPr kumimoji="1" lang="ja-JP" altLang="en-US" sz="1600" dirty="0">
                <a:solidFill>
                  <a:schemeClr val="tx1"/>
                </a:solidFill>
                <a:latin typeface="+mj-ea"/>
                <a:ea typeface="+mj-ea"/>
              </a:rPr>
              <a:t>職員点検効率化を目的に空中ドローンによる点検の実施</a:t>
            </a:r>
            <a:endParaRPr kumimoji="1" lang="en-US" altLang="ja-JP" sz="1600" dirty="0">
              <a:solidFill>
                <a:schemeClr val="tx1"/>
              </a:solidFill>
              <a:latin typeface="+mj-ea"/>
              <a:ea typeface="+mj-ea"/>
            </a:endParaRPr>
          </a:p>
          <a:p>
            <a:r>
              <a:rPr kumimoji="1" lang="ja-JP" altLang="en-US" sz="1600" dirty="0">
                <a:solidFill>
                  <a:schemeClr val="tx1"/>
                </a:solidFill>
                <a:latin typeface="+mj-ea"/>
                <a:ea typeface="+mj-ea"/>
              </a:rPr>
              <a:t>・不可視</a:t>
            </a:r>
            <a:r>
              <a:rPr kumimoji="1" lang="en-US" altLang="ja-JP" sz="1600" dirty="0">
                <a:solidFill>
                  <a:schemeClr val="tx1"/>
                </a:solidFill>
                <a:latin typeface="+mj-ea"/>
                <a:ea typeface="+mj-ea"/>
              </a:rPr>
              <a:t>(</a:t>
            </a:r>
            <a:r>
              <a:rPr kumimoji="1" lang="ja-JP" altLang="en-US" sz="1600" dirty="0">
                <a:solidFill>
                  <a:schemeClr val="tx1"/>
                </a:solidFill>
                <a:latin typeface="+mj-ea"/>
                <a:ea typeface="+mj-ea"/>
              </a:rPr>
              <a:t>目視困難</a:t>
            </a:r>
            <a:r>
              <a:rPr kumimoji="1" lang="en-US" altLang="ja-JP" sz="1600" dirty="0">
                <a:solidFill>
                  <a:schemeClr val="tx1"/>
                </a:solidFill>
                <a:latin typeface="+mj-ea"/>
                <a:ea typeface="+mj-ea"/>
              </a:rPr>
              <a:t>)</a:t>
            </a:r>
            <a:r>
              <a:rPr kumimoji="1" lang="ja-JP" altLang="en-US" sz="1600" dirty="0">
                <a:solidFill>
                  <a:schemeClr val="tx1"/>
                </a:solidFill>
                <a:latin typeface="+mj-ea"/>
                <a:ea typeface="+mj-ea"/>
              </a:rPr>
              <a:t>部分の点検</a:t>
            </a:r>
            <a:endParaRPr kumimoji="1" lang="en-US" altLang="ja-JP" sz="1600" dirty="0">
              <a:solidFill>
                <a:schemeClr val="tx1"/>
              </a:solidFill>
              <a:latin typeface="+mj-ea"/>
              <a:ea typeface="+mj-ea"/>
            </a:endParaRPr>
          </a:p>
          <a:p>
            <a:r>
              <a:rPr kumimoji="1" lang="ja-JP" altLang="en-US" sz="1600" dirty="0">
                <a:solidFill>
                  <a:schemeClr val="tx1"/>
                </a:solidFill>
                <a:latin typeface="+mj-ea"/>
                <a:ea typeface="+mj-ea"/>
              </a:rPr>
              <a:t>　矢板岸壁の上部工、ケーソン側壁のひび割れ状況や防舷材</a:t>
            </a:r>
            <a:r>
              <a:rPr lang="ja-JP" altLang="en-US" sz="1600" dirty="0">
                <a:latin typeface="+mj-ea"/>
                <a:ea typeface="+mj-ea"/>
              </a:rPr>
              <a:t>等</a:t>
            </a:r>
            <a:r>
              <a:rPr kumimoji="1" lang="ja-JP" altLang="en-US" sz="1600" dirty="0">
                <a:solidFill>
                  <a:schemeClr val="tx1"/>
                </a:solidFill>
                <a:latin typeface="+mj-ea"/>
                <a:ea typeface="+mj-ea"/>
              </a:rPr>
              <a:t>の海側側壁の破損状況</a:t>
            </a:r>
            <a:endParaRPr kumimoji="1" lang="en-US" altLang="ja-JP" sz="1600" dirty="0">
              <a:solidFill>
                <a:schemeClr val="tx1"/>
              </a:solidFill>
              <a:latin typeface="+mj-ea"/>
              <a:ea typeface="+mj-ea"/>
            </a:endParaRPr>
          </a:p>
          <a:p>
            <a:r>
              <a:rPr lang="ja-JP" altLang="en-US" sz="1600" dirty="0">
                <a:latin typeface="+mj-ea"/>
                <a:ea typeface="+mj-ea"/>
              </a:rPr>
              <a:t>　</a:t>
            </a:r>
            <a:r>
              <a:rPr kumimoji="1" lang="ja-JP" altLang="en-US" sz="1600" dirty="0">
                <a:solidFill>
                  <a:schemeClr val="tx1"/>
                </a:solidFill>
                <a:latin typeface="+mj-ea"/>
                <a:ea typeface="+mj-ea"/>
              </a:rPr>
              <a:t>の確認。</a:t>
            </a:r>
            <a:endParaRPr kumimoji="1" lang="en-US" altLang="ja-JP" sz="1600" dirty="0">
              <a:solidFill>
                <a:schemeClr val="tx1"/>
              </a:solidFill>
              <a:latin typeface="+mj-ea"/>
              <a:ea typeface="+mj-ea"/>
            </a:endParaRPr>
          </a:p>
        </p:txBody>
      </p:sp>
      <p:sp>
        <p:nvSpPr>
          <p:cNvPr id="14" name="テキスト ボックス 13">
            <a:extLst>
              <a:ext uri="{FF2B5EF4-FFF2-40B4-BE49-F238E27FC236}">
                <a16:creationId xmlns:a16="http://schemas.microsoft.com/office/drawing/2014/main" id="{11B1A840-B7CF-4102-9096-C036F3A7D60E}"/>
              </a:ext>
            </a:extLst>
          </p:cNvPr>
          <p:cNvSpPr txBox="1"/>
          <p:nvPr/>
        </p:nvSpPr>
        <p:spPr>
          <a:xfrm>
            <a:off x="721288" y="2679771"/>
            <a:ext cx="1584176" cy="307777"/>
          </a:xfrm>
          <a:prstGeom prst="rect">
            <a:avLst/>
          </a:prstGeom>
          <a:noFill/>
        </p:spPr>
        <p:txBody>
          <a:bodyPr wrap="square" rtlCol="0">
            <a:spAutoFit/>
          </a:bodyPr>
          <a:lstStyle/>
          <a:p>
            <a:r>
              <a:rPr kumimoji="1" lang="ja-JP" altLang="en-US" sz="1400" dirty="0"/>
              <a:t>〇点検項目</a:t>
            </a:r>
          </a:p>
        </p:txBody>
      </p:sp>
      <p:grpSp>
        <p:nvGrpSpPr>
          <p:cNvPr id="5" name="グループ化 4">
            <a:extLst>
              <a:ext uri="{FF2B5EF4-FFF2-40B4-BE49-F238E27FC236}">
                <a16:creationId xmlns:a16="http://schemas.microsoft.com/office/drawing/2014/main" id="{6E596D37-724C-470B-8B27-6B997C1F202D}"/>
              </a:ext>
            </a:extLst>
          </p:cNvPr>
          <p:cNvGrpSpPr/>
          <p:nvPr/>
        </p:nvGrpSpPr>
        <p:grpSpPr>
          <a:xfrm>
            <a:off x="799002" y="2959660"/>
            <a:ext cx="5902903" cy="1247332"/>
            <a:chOff x="799002" y="2805334"/>
            <a:chExt cx="5902903" cy="1247332"/>
          </a:xfrm>
        </p:grpSpPr>
        <p:pic>
          <p:nvPicPr>
            <p:cNvPr id="13" name="図 12">
              <a:extLst>
                <a:ext uri="{FF2B5EF4-FFF2-40B4-BE49-F238E27FC236}">
                  <a16:creationId xmlns:a16="http://schemas.microsoft.com/office/drawing/2014/main" id="{CB9161BA-64A0-461D-8CFF-1DC2052E9689}"/>
                </a:ext>
              </a:extLst>
            </p:cNvPr>
            <p:cNvPicPr>
              <a:picLocks noChangeAspect="1"/>
            </p:cNvPicPr>
            <p:nvPr/>
          </p:nvPicPr>
          <p:blipFill rotWithShape="1">
            <a:blip r:embed="rId5"/>
            <a:srcRect l="15179" t="56703" r="20266" b="21471"/>
            <a:stretch/>
          </p:blipFill>
          <p:spPr>
            <a:xfrm>
              <a:off x="799002" y="2805334"/>
              <a:ext cx="5902903" cy="1247332"/>
            </a:xfrm>
            <a:prstGeom prst="rect">
              <a:avLst/>
            </a:prstGeom>
            <a:ln>
              <a:solidFill>
                <a:schemeClr val="tx1"/>
              </a:solidFill>
            </a:ln>
          </p:spPr>
        </p:pic>
        <p:sp>
          <p:nvSpPr>
            <p:cNvPr id="4" name="正方形/長方形 3">
              <a:extLst>
                <a:ext uri="{FF2B5EF4-FFF2-40B4-BE49-F238E27FC236}">
                  <a16:creationId xmlns:a16="http://schemas.microsoft.com/office/drawing/2014/main" id="{A6C53D0F-C97D-41E6-A218-BDC4C715BC88}"/>
                </a:ext>
              </a:extLst>
            </p:cNvPr>
            <p:cNvSpPr/>
            <p:nvPr/>
          </p:nvSpPr>
          <p:spPr>
            <a:xfrm>
              <a:off x="3779912" y="2996952"/>
              <a:ext cx="461507" cy="21602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6EED232E-9191-40A4-93A2-63B5F741634D}"/>
                </a:ext>
              </a:extLst>
            </p:cNvPr>
            <p:cNvSpPr/>
            <p:nvPr/>
          </p:nvSpPr>
          <p:spPr>
            <a:xfrm>
              <a:off x="3779912" y="3400857"/>
              <a:ext cx="461507" cy="21602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テキスト ボックス 15">
            <a:extLst>
              <a:ext uri="{FF2B5EF4-FFF2-40B4-BE49-F238E27FC236}">
                <a16:creationId xmlns:a16="http://schemas.microsoft.com/office/drawing/2014/main" id="{BA5FC51E-3CBE-4D22-B2E8-9B741BF91C5D}"/>
              </a:ext>
            </a:extLst>
          </p:cNvPr>
          <p:cNvSpPr txBox="1"/>
          <p:nvPr/>
        </p:nvSpPr>
        <p:spPr>
          <a:xfrm>
            <a:off x="5347925" y="4585180"/>
            <a:ext cx="3774178" cy="1569660"/>
          </a:xfrm>
          <a:prstGeom prst="rect">
            <a:avLst/>
          </a:prstGeom>
          <a:noFill/>
          <a:ln>
            <a:solidFill>
              <a:schemeClr val="tx1"/>
            </a:solidFill>
          </a:ln>
        </p:spPr>
        <p:txBody>
          <a:bodyPr wrap="square" rtlCol="0">
            <a:spAutoFit/>
          </a:bodyPr>
          <a:lstStyle/>
          <a:p>
            <a:r>
              <a:rPr kumimoji="1" lang="ja-JP" altLang="en-US" sz="1600" dirty="0">
                <a:solidFill>
                  <a:schemeClr val="tx1"/>
                </a:solidFill>
                <a:latin typeface="+mj-ea"/>
                <a:ea typeface="+mj-ea"/>
              </a:rPr>
              <a:t>〇ドローン撮影による目視点検</a:t>
            </a:r>
            <a:endParaRPr kumimoji="1" lang="en-US" altLang="ja-JP" sz="1600" dirty="0">
              <a:solidFill>
                <a:schemeClr val="tx1"/>
              </a:solidFill>
              <a:latin typeface="+mj-ea"/>
              <a:ea typeface="+mj-ea"/>
            </a:endParaRPr>
          </a:p>
          <a:p>
            <a:r>
              <a:rPr kumimoji="1" lang="ja-JP" altLang="en-US" sz="1600" dirty="0">
                <a:solidFill>
                  <a:schemeClr val="tx1"/>
                </a:solidFill>
                <a:latin typeface="+mj-ea"/>
                <a:ea typeface="+mj-ea"/>
              </a:rPr>
              <a:t>微細なクラックの解析技術など</a:t>
            </a:r>
            <a:r>
              <a:rPr lang="ja-JP" altLang="en-US" sz="1600" dirty="0">
                <a:latin typeface="+mj-ea"/>
                <a:ea typeface="+mj-ea"/>
              </a:rPr>
              <a:t>の解析技術の進展に合わせ、</a:t>
            </a:r>
            <a:r>
              <a:rPr lang="ja-JP" altLang="ja-JP" sz="1600" b="0" i="0" u="none" strike="noStrike" dirty="0">
                <a:solidFill>
                  <a:srgbClr val="000000"/>
                </a:solidFill>
                <a:effectLst/>
                <a:latin typeface="+mj-ea"/>
                <a:ea typeface="+mj-ea"/>
              </a:rPr>
              <a:t>デジタル技術により取得した点検データと過去の蓄積データとの整合性</a:t>
            </a:r>
            <a:r>
              <a:rPr lang="ja-JP" altLang="en-US" sz="1600" b="0" i="0" u="none" strike="noStrike" dirty="0">
                <a:solidFill>
                  <a:srgbClr val="000000"/>
                </a:solidFill>
                <a:effectLst/>
                <a:latin typeface="+mj-ea"/>
                <a:ea typeface="+mj-ea"/>
              </a:rPr>
              <a:t>を図り</a:t>
            </a:r>
            <a:r>
              <a:rPr lang="ja-JP" altLang="ja-JP" sz="1600" b="0" i="0" u="none" strike="noStrike" dirty="0">
                <a:solidFill>
                  <a:srgbClr val="000000"/>
                </a:solidFill>
                <a:effectLst/>
                <a:latin typeface="+mj-ea"/>
                <a:ea typeface="+mj-ea"/>
              </a:rPr>
              <a:t>、</a:t>
            </a:r>
            <a:r>
              <a:rPr lang="ja-JP" altLang="en-US" sz="1600" b="0" i="0" u="none" strike="noStrike" dirty="0">
                <a:solidFill>
                  <a:srgbClr val="000000"/>
                </a:solidFill>
                <a:effectLst/>
                <a:latin typeface="+mj-ea"/>
                <a:ea typeface="+mj-ea"/>
              </a:rPr>
              <a:t>導入を進める。</a:t>
            </a:r>
            <a:endParaRPr kumimoji="1" lang="en-US" altLang="ja-JP" sz="1600" dirty="0">
              <a:solidFill>
                <a:schemeClr val="tx1"/>
              </a:solidFill>
              <a:latin typeface="+mj-ea"/>
              <a:ea typeface="+mj-ea"/>
            </a:endParaRPr>
          </a:p>
        </p:txBody>
      </p:sp>
      <p:sp>
        <p:nvSpPr>
          <p:cNvPr id="17" name="テキスト ボックス 16">
            <a:extLst>
              <a:ext uri="{FF2B5EF4-FFF2-40B4-BE49-F238E27FC236}">
                <a16:creationId xmlns:a16="http://schemas.microsoft.com/office/drawing/2014/main" id="{38A085B3-FE53-4C1A-9305-36AC5894595C}"/>
              </a:ext>
            </a:extLst>
          </p:cNvPr>
          <p:cNvSpPr txBox="1"/>
          <p:nvPr/>
        </p:nvSpPr>
        <p:spPr>
          <a:xfrm>
            <a:off x="821099" y="706253"/>
            <a:ext cx="7989482" cy="646331"/>
          </a:xfrm>
          <a:prstGeom prst="rect">
            <a:avLst/>
          </a:prstGeom>
          <a:solidFill>
            <a:srgbClr val="FFFFCC"/>
          </a:solidFill>
          <a:ln>
            <a:solidFill>
              <a:schemeClr val="accent1">
                <a:shade val="15000"/>
                <a:shade val="75000"/>
                <a:satMod val="125000"/>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点検に新技術を取り入れた場合に、これまでの点検方法、評価とのデータの整合性、</a:t>
            </a:r>
            <a:endParaRPr lang="en-US" altLang="ja-JP" sz="1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Meiryo UI" panose="020B0604030504040204" pitchFamily="50" charset="-128"/>
                <a:ea typeface="Meiryo UI" panose="020B0604030504040204" pitchFamily="50" charset="-128"/>
              </a:rPr>
              <a:t> 継承性に留意</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D1C75EE8-A686-48DC-AAD6-D90F42F123F3}"/>
              </a:ext>
            </a:extLst>
          </p:cNvPr>
          <p:cNvSpPr/>
          <p:nvPr/>
        </p:nvSpPr>
        <p:spPr>
          <a:xfrm>
            <a:off x="333419" y="699921"/>
            <a:ext cx="487680" cy="646331"/>
          </a:xfrm>
          <a:prstGeom prst="rect">
            <a:avLst/>
          </a:prstGeom>
          <a:gradFill>
            <a:gsLst>
              <a:gs pos="100000">
                <a:srgbClr val="FFDE75"/>
              </a:gs>
              <a:gs pos="0">
                <a:srgbClr val="FFE79C"/>
              </a:gs>
              <a:gs pos="47000">
                <a:schemeClr val="accent5">
                  <a:lumMod val="20000"/>
                  <a:lumOff val="80000"/>
                </a:schemeClr>
              </a:gs>
            </a:gsLst>
            <a:path path="circle">
              <a:fillToRect l="20000" t="10000" r="20000" b="6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a:t>
            </a:r>
            <a:endPar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44590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B143C5A-FDBB-49C6-AA6C-222CFFA7948F}"/>
              </a:ext>
            </a:extLst>
          </p:cNvPr>
          <p:cNvSpPr>
            <a:spLocks noGrp="1"/>
          </p:cNvSpPr>
          <p:nvPr>
            <p:ph type="sldNum" sz="quarter" idx="12"/>
          </p:nvPr>
        </p:nvSpPr>
        <p:spPr>
          <a:xfrm>
            <a:off x="7289676" y="6492875"/>
            <a:ext cx="1828800" cy="365125"/>
          </a:xfrm>
        </p:spPr>
        <p:txBody>
          <a:bodyPr/>
          <a:lstStyle/>
          <a:p>
            <a:pPr algn="r"/>
            <a:fld id="{682EF9F9-C4E8-46B2-BBF1-33E3162B856A}" type="slidenum">
              <a:rPr kumimoji="1" lang="ja-JP" altLang="en-US" smtClean="0"/>
              <a:pPr algn="r"/>
              <a:t>15</a:t>
            </a:fld>
            <a:endParaRPr kumimoji="1" lang="ja-JP" altLang="en-US"/>
          </a:p>
        </p:txBody>
      </p:sp>
      <p:sp>
        <p:nvSpPr>
          <p:cNvPr id="5" name="テキスト ボックス 4">
            <a:extLst>
              <a:ext uri="{FF2B5EF4-FFF2-40B4-BE49-F238E27FC236}">
                <a16:creationId xmlns:a16="http://schemas.microsoft.com/office/drawing/2014/main" id="{A1E4238E-AD04-494A-BC37-F0B80A703493}"/>
              </a:ext>
            </a:extLst>
          </p:cNvPr>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（参考）</a:t>
            </a:r>
            <a:r>
              <a:rPr kumimoji="1" lang="ja-JP" altLang="en-US" sz="2800" dirty="0">
                <a:solidFill>
                  <a:schemeClr val="bg1"/>
                </a:solidFill>
                <a:latin typeface="Meiryo UI" panose="020B0604030504040204" pitchFamily="50" charset="-128"/>
                <a:ea typeface="Meiryo UI" panose="020B0604030504040204" pitchFamily="50" charset="-128"/>
              </a:rPr>
              <a:t>現計画における主な取組内容と検証項目</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7" name="テキスト ボックス 6">
            <a:extLst>
              <a:ext uri="{FF2B5EF4-FFF2-40B4-BE49-F238E27FC236}">
                <a16:creationId xmlns:a16="http://schemas.microsoft.com/office/drawing/2014/main" id="{28BB2761-EB21-4AB4-BA47-0285494B2310}"/>
              </a:ext>
            </a:extLst>
          </p:cNvPr>
          <p:cNvSpPr txBox="1"/>
          <p:nvPr/>
        </p:nvSpPr>
        <p:spPr>
          <a:xfrm>
            <a:off x="0" y="626822"/>
            <a:ext cx="3888038" cy="369332"/>
          </a:xfrm>
          <a:prstGeom prst="rect">
            <a:avLst/>
          </a:prstGeom>
          <a:noFill/>
        </p:spPr>
        <p:txBody>
          <a:bodyPr wrap="square" rtlCol="0">
            <a:spAutoFit/>
          </a:bodyPr>
          <a:lstStyle/>
          <a:p>
            <a:r>
              <a:rPr kumimoji="1" lang="ja-JP" altLang="en-US" dirty="0"/>
              <a:t>④</a:t>
            </a:r>
            <a:r>
              <a:rPr kumimoji="1" lang="en-US" altLang="ja-JP" dirty="0"/>
              <a:t>-1,2</a:t>
            </a:r>
            <a:r>
              <a:rPr kumimoji="1" lang="ja-JP" altLang="en-US" dirty="0"/>
              <a:t>点新技術の活用検討の取組</a:t>
            </a:r>
          </a:p>
        </p:txBody>
      </p:sp>
      <p:pic>
        <p:nvPicPr>
          <p:cNvPr id="4" name="図 3">
            <a:extLst>
              <a:ext uri="{FF2B5EF4-FFF2-40B4-BE49-F238E27FC236}">
                <a16:creationId xmlns:a16="http://schemas.microsoft.com/office/drawing/2014/main" id="{3B3721B7-45A5-4CB2-B3DA-E594382230E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6200000">
            <a:off x="-256372" y="1558895"/>
            <a:ext cx="4580182" cy="3492387"/>
          </a:xfrm>
          <a:prstGeom prst="rect">
            <a:avLst/>
          </a:prstGeom>
        </p:spPr>
      </p:pic>
      <p:sp>
        <p:nvSpPr>
          <p:cNvPr id="9" name="テキスト ボックス 8">
            <a:extLst>
              <a:ext uri="{FF2B5EF4-FFF2-40B4-BE49-F238E27FC236}">
                <a16:creationId xmlns:a16="http://schemas.microsoft.com/office/drawing/2014/main" id="{E850AD6F-D170-4D41-9811-D29445BEB77B}"/>
              </a:ext>
            </a:extLst>
          </p:cNvPr>
          <p:cNvSpPr txBox="1"/>
          <p:nvPr/>
        </p:nvSpPr>
        <p:spPr>
          <a:xfrm>
            <a:off x="287524" y="5613183"/>
            <a:ext cx="3492388" cy="307777"/>
          </a:xfrm>
          <a:prstGeom prst="rect">
            <a:avLst/>
          </a:prstGeom>
          <a:noFill/>
        </p:spPr>
        <p:txBody>
          <a:bodyPr wrap="square" rtlCol="0">
            <a:spAutoFit/>
          </a:bodyPr>
          <a:lstStyle/>
          <a:p>
            <a:pPr algn="ctr"/>
            <a:r>
              <a:rPr kumimoji="1" lang="ja-JP" altLang="en-US" sz="1400" dirty="0"/>
              <a:t>現場作業効率化の検討</a:t>
            </a:r>
          </a:p>
        </p:txBody>
      </p:sp>
      <p:grpSp>
        <p:nvGrpSpPr>
          <p:cNvPr id="3" name="グループ化 2">
            <a:extLst>
              <a:ext uri="{FF2B5EF4-FFF2-40B4-BE49-F238E27FC236}">
                <a16:creationId xmlns:a16="http://schemas.microsoft.com/office/drawing/2014/main" id="{243354DE-A718-4B44-A118-D7D89130FDF6}"/>
              </a:ext>
            </a:extLst>
          </p:cNvPr>
          <p:cNvGrpSpPr/>
          <p:nvPr/>
        </p:nvGrpSpPr>
        <p:grpSpPr>
          <a:xfrm>
            <a:off x="4211960" y="2910710"/>
            <a:ext cx="4461270" cy="2508020"/>
            <a:chOff x="4211960" y="3429000"/>
            <a:chExt cx="4461270" cy="2508020"/>
          </a:xfrm>
        </p:grpSpPr>
        <p:pic>
          <p:nvPicPr>
            <p:cNvPr id="13" name="図 12">
              <a:extLst>
                <a:ext uri="{FF2B5EF4-FFF2-40B4-BE49-F238E27FC236}">
                  <a16:creationId xmlns:a16="http://schemas.microsoft.com/office/drawing/2014/main" id="{2998E7C0-ACA9-4537-909F-85A5915A5A0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tretch>
              <a:fillRect/>
            </a:stretch>
          </p:blipFill>
          <p:spPr>
            <a:xfrm>
              <a:off x="4211960" y="3429000"/>
              <a:ext cx="4461270" cy="2508020"/>
            </a:xfrm>
            <a:prstGeom prst="rect">
              <a:avLst/>
            </a:prstGeom>
          </p:spPr>
        </p:pic>
        <p:sp>
          <p:nvSpPr>
            <p:cNvPr id="14" name="テキスト ボックス 18">
              <a:extLst>
                <a:ext uri="{FF2B5EF4-FFF2-40B4-BE49-F238E27FC236}">
                  <a16:creationId xmlns:a16="http://schemas.microsoft.com/office/drawing/2014/main" id="{A93FB76A-CDC1-4077-9752-A8D4B84B9C14}"/>
                </a:ext>
              </a:extLst>
            </p:cNvPr>
            <p:cNvSpPr txBox="1"/>
            <p:nvPr/>
          </p:nvSpPr>
          <p:spPr>
            <a:xfrm>
              <a:off x="4221127" y="5683105"/>
              <a:ext cx="910533" cy="253915"/>
            </a:xfrm>
            <a:prstGeom prst="rect">
              <a:avLst/>
            </a:prstGeom>
            <a:solidFill>
              <a:schemeClr val="bg1"/>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050" dirty="0"/>
                <a:t>凸矢板測定</a:t>
              </a:r>
            </a:p>
          </p:txBody>
        </p:sp>
      </p:grpSp>
      <p:grpSp>
        <p:nvGrpSpPr>
          <p:cNvPr id="8" name="グループ化 7">
            <a:extLst>
              <a:ext uri="{FF2B5EF4-FFF2-40B4-BE49-F238E27FC236}">
                <a16:creationId xmlns:a16="http://schemas.microsoft.com/office/drawing/2014/main" id="{7EC1D2EE-702A-448E-9002-DF59A98713D3}"/>
              </a:ext>
            </a:extLst>
          </p:cNvPr>
          <p:cNvGrpSpPr/>
          <p:nvPr/>
        </p:nvGrpSpPr>
        <p:grpSpPr>
          <a:xfrm>
            <a:off x="4272054" y="1032739"/>
            <a:ext cx="4394927" cy="1683090"/>
            <a:chOff x="4272054" y="1411549"/>
            <a:chExt cx="4394927" cy="1683090"/>
          </a:xfrm>
        </p:grpSpPr>
        <p:pic>
          <p:nvPicPr>
            <p:cNvPr id="10" name="図 9">
              <a:extLst>
                <a:ext uri="{FF2B5EF4-FFF2-40B4-BE49-F238E27FC236}">
                  <a16:creationId xmlns:a16="http://schemas.microsoft.com/office/drawing/2014/main" id="{F4C885F8-D29A-43DF-A761-3FAB3D55E5C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272054" y="1411549"/>
              <a:ext cx="2285577" cy="1630529"/>
            </a:xfrm>
            <a:prstGeom prst="rect">
              <a:avLst/>
            </a:prstGeom>
          </p:spPr>
        </p:pic>
        <p:pic>
          <p:nvPicPr>
            <p:cNvPr id="12" name="図 11">
              <a:extLst>
                <a:ext uri="{FF2B5EF4-FFF2-40B4-BE49-F238E27FC236}">
                  <a16:creationId xmlns:a16="http://schemas.microsoft.com/office/drawing/2014/main" id="{18ED55EB-44C5-487C-995F-27105FBA563A}"/>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774681" y="1458055"/>
              <a:ext cx="1892300" cy="1636584"/>
            </a:xfrm>
            <a:prstGeom prst="rect">
              <a:avLst/>
            </a:prstGeom>
          </p:spPr>
        </p:pic>
        <p:sp>
          <p:nvSpPr>
            <p:cNvPr id="15" name="テキスト ボックス 19">
              <a:extLst>
                <a:ext uri="{FF2B5EF4-FFF2-40B4-BE49-F238E27FC236}">
                  <a16:creationId xmlns:a16="http://schemas.microsoft.com/office/drawing/2014/main" id="{19A45BBB-0C1A-47E7-89BA-D923ED4D8DB9}"/>
                </a:ext>
              </a:extLst>
            </p:cNvPr>
            <p:cNvSpPr txBox="1"/>
            <p:nvPr/>
          </p:nvSpPr>
          <p:spPr>
            <a:xfrm>
              <a:off x="4283846" y="2786477"/>
              <a:ext cx="736298" cy="253916"/>
            </a:xfrm>
            <a:prstGeom prst="rect">
              <a:avLst/>
            </a:prstGeom>
            <a:solidFill>
              <a:schemeClr val="bg1"/>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050" dirty="0"/>
                <a:t>測定機械</a:t>
              </a:r>
            </a:p>
          </p:txBody>
        </p:sp>
        <p:sp>
          <p:nvSpPr>
            <p:cNvPr id="16" name="テキスト ボックス 22">
              <a:extLst>
                <a:ext uri="{FF2B5EF4-FFF2-40B4-BE49-F238E27FC236}">
                  <a16:creationId xmlns:a16="http://schemas.microsoft.com/office/drawing/2014/main" id="{F209AB49-2A63-4AFD-AD04-B939B06760CD}"/>
                </a:ext>
              </a:extLst>
            </p:cNvPr>
            <p:cNvSpPr txBox="1"/>
            <p:nvPr/>
          </p:nvSpPr>
          <p:spPr>
            <a:xfrm>
              <a:off x="6774681" y="2840723"/>
              <a:ext cx="588623" cy="253916"/>
            </a:xfrm>
            <a:prstGeom prst="rect">
              <a:avLst/>
            </a:prstGeom>
            <a:solidFill>
              <a:schemeClr val="bg1"/>
            </a:solidFill>
            <a:ln>
              <a:solidFill>
                <a:schemeClr val="tx1"/>
              </a:solid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050" dirty="0"/>
                <a:t>計測器</a:t>
              </a:r>
            </a:p>
          </p:txBody>
        </p:sp>
      </p:grpSp>
      <p:sp>
        <p:nvSpPr>
          <p:cNvPr id="17" name="テキスト ボックス 16">
            <a:extLst>
              <a:ext uri="{FF2B5EF4-FFF2-40B4-BE49-F238E27FC236}">
                <a16:creationId xmlns:a16="http://schemas.microsoft.com/office/drawing/2014/main" id="{E5F0A86E-2089-4A0E-9C00-B6977CD1B05D}"/>
              </a:ext>
            </a:extLst>
          </p:cNvPr>
          <p:cNvSpPr txBox="1"/>
          <p:nvPr/>
        </p:nvSpPr>
        <p:spPr>
          <a:xfrm>
            <a:off x="4228055" y="5430757"/>
            <a:ext cx="4438925" cy="523220"/>
          </a:xfrm>
          <a:prstGeom prst="rect">
            <a:avLst/>
          </a:prstGeom>
          <a:noFill/>
        </p:spPr>
        <p:txBody>
          <a:bodyPr wrap="square" rtlCol="0">
            <a:spAutoFit/>
          </a:bodyPr>
          <a:lstStyle/>
          <a:p>
            <a:pPr algn="ctr"/>
            <a:r>
              <a:rPr kumimoji="1" lang="ja-JP" altLang="en-US" sz="1400" dirty="0"/>
              <a:t>点検業務効率化に向けた取組み</a:t>
            </a:r>
            <a:endParaRPr kumimoji="1" lang="en-US" altLang="ja-JP" sz="1400" dirty="0"/>
          </a:p>
          <a:p>
            <a:pPr algn="ctr"/>
            <a:r>
              <a:rPr lang="ja-JP" altLang="en-US" sz="1400" dirty="0"/>
              <a:t>（陸上からの海中部の矢板肉厚測定）</a:t>
            </a:r>
            <a:endParaRPr kumimoji="1" lang="ja-JP" altLang="en-US" sz="1400" dirty="0"/>
          </a:p>
        </p:txBody>
      </p:sp>
      <p:sp>
        <p:nvSpPr>
          <p:cNvPr id="19" name="テキスト ボックス 18">
            <a:extLst>
              <a:ext uri="{FF2B5EF4-FFF2-40B4-BE49-F238E27FC236}">
                <a16:creationId xmlns:a16="http://schemas.microsoft.com/office/drawing/2014/main" id="{E9D52F82-BDFE-4CDA-A91D-A90795D134BA}"/>
              </a:ext>
            </a:extLst>
          </p:cNvPr>
          <p:cNvSpPr txBox="1"/>
          <p:nvPr/>
        </p:nvSpPr>
        <p:spPr>
          <a:xfrm>
            <a:off x="0" y="6019941"/>
            <a:ext cx="8666980" cy="369332"/>
          </a:xfrm>
          <a:prstGeom prst="rect">
            <a:avLst/>
          </a:prstGeom>
          <a:solidFill>
            <a:schemeClr val="bg1"/>
          </a:solidFill>
          <a:ln w="12700">
            <a:solidFill>
              <a:schemeClr val="tx1"/>
            </a:solidFill>
          </a:ln>
        </p:spPr>
        <p:txBody>
          <a:bodyPr wrap="square" rtlCol="0">
            <a:spAutoFit/>
          </a:bodyPr>
          <a:lstStyle/>
          <a:p>
            <a:r>
              <a:rPr kumimoji="1" lang="ja-JP" altLang="en-US" dirty="0"/>
              <a:t>課題：職員点検の効率化に向けた新技術の導入</a:t>
            </a:r>
            <a:endParaRPr kumimoji="1" lang="en-US" altLang="ja-JP" dirty="0"/>
          </a:p>
        </p:txBody>
      </p:sp>
    </p:spTree>
    <p:extLst>
      <p:ext uri="{BB962C8B-B14F-4D97-AF65-F5344CB8AC3E}">
        <p14:creationId xmlns:p14="http://schemas.microsoft.com/office/powerpoint/2010/main" val="392157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6EE819A-4966-4BD7-A125-B9F20DFCF65A}"/>
              </a:ext>
            </a:extLst>
          </p:cNvPr>
          <p:cNvSpPr>
            <a:spLocks noGrp="1"/>
          </p:cNvSpPr>
          <p:nvPr>
            <p:ph type="sldNum" sz="quarter" idx="12"/>
          </p:nvPr>
        </p:nvSpPr>
        <p:spPr>
          <a:xfrm>
            <a:off x="7988678" y="6512045"/>
            <a:ext cx="1828800" cy="365125"/>
          </a:xfrm>
        </p:spPr>
        <p:txBody>
          <a:bodyPr/>
          <a:lstStyle/>
          <a:p>
            <a:fld id="{682EF9F9-C4E8-46B2-BBF1-33E3162B856A}" type="slidenum">
              <a:rPr kumimoji="1" lang="ja-JP" altLang="en-US" smtClean="0"/>
              <a:t>2</a:t>
            </a:fld>
            <a:endParaRPr kumimoji="1" lang="ja-JP" altLang="en-US" dirty="0"/>
          </a:p>
        </p:txBody>
      </p:sp>
      <p:graphicFrame>
        <p:nvGraphicFramePr>
          <p:cNvPr id="6" name="図表 5">
            <a:extLst>
              <a:ext uri="{FF2B5EF4-FFF2-40B4-BE49-F238E27FC236}">
                <a16:creationId xmlns:a16="http://schemas.microsoft.com/office/drawing/2014/main" id="{6A85FA9B-CA05-4695-AD94-3DA6919E7E41}"/>
              </a:ext>
            </a:extLst>
          </p:cNvPr>
          <p:cNvGraphicFramePr/>
          <p:nvPr>
            <p:extLst>
              <p:ext uri="{D42A27DB-BD31-4B8C-83A1-F6EECF244321}">
                <p14:modId xmlns:p14="http://schemas.microsoft.com/office/powerpoint/2010/main" val="831284483"/>
              </p:ext>
            </p:extLst>
          </p:nvPr>
        </p:nvGraphicFramePr>
        <p:xfrm>
          <a:off x="61109" y="1304651"/>
          <a:ext cx="4013296" cy="2179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40" name="グループ化 239">
            <a:extLst>
              <a:ext uri="{FF2B5EF4-FFF2-40B4-BE49-F238E27FC236}">
                <a16:creationId xmlns:a16="http://schemas.microsoft.com/office/drawing/2014/main" id="{BCA223C1-7396-4F47-AD78-1CCF7FCF5A07}"/>
              </a:ext>
            </a:extLst>
          </p:cNvPr>
          <p:cNvGrpSpPr/>
          <p:nvPr/>
        </p:nvGrpSpPr>
        <p:grpSpPr>
          <a:xfrm>
            <a:off x="611560" y="4149080"/>
            <a:ext cx="7743565" cy="2629448"/>
            <a:chOff x="467544" y="3844846"/>
            <a:chExt cx="7743565" cy="2629448"/>
          </a:xfrm>
        </p:grpSpPr>
        <p:grpSp>
          <p:nvGrpSpPr>
            <p:cNvPr id="9" name="Group 4">
              <a:extLst>
                <a:ext uri="{FF2B5EF4-FFF2-40B4-BE49-F238E27FC236}">
                  <a16:creationId xmlns:a16="http://schemas.microsoft.com/office/drawing/2014/main" id="{B305DDB2-3FB1-46F8-AF8F-9A06BF69D1A4}"/>
                </a:ext>
              </a:extLst>
            </p:cNvPr>
            <p:cNvGrpSpPr>
              <a:grpSpLocks noChangeAspect="1"/>
            </p:cNvGrpSpPr>
            <p:nvPr/>
          </p:nvGrpSpPr>
          <p:grpSpPr bwMode="auto">
            <a:xfrm>
              <a:off x="467544" y="3844846"/>
              <a:ext cx="7589102" cy="2327354"/>
              <a:chOff x="793" y="2180"/>
              <a:chExt cx="3538" cy="1085"/>
            </a:xfrm>
          </p:grpSpPr>
          <p:sp>
            <p:nvSpPr>
              <p:cNvPr id="10" name="AutoShape 3">
                <a:extLst>
                  <a:ext uri="{FF2B5EF4-FFF2-40B4-BE49-F238E27FC236}">
                    <a16:creationId xmlns:a16="http://schemas.microsoft.com/office/drawing/2014/main" id="{D210B6FA-434D-4269-A096-9340E67C2F8D}"/>
                  </a:ext>
                </a:extLst>
              </p:cNvPr>
              <p:cNvSpPr>
                <a:spLocks noChangeAspect="1" noChangeArrowheads="1" noTextEdit="1"/>
              </p:cNvSpPr>
              <p:nvPr/>
            </p:nvSpPr>
            <p:spPr bwMode="auto">
              <a:xfrm>
                <a:off x="793" y="2180"/>
                <a:ext cx="3538" cy="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4000"/>
              </a:p>
            </p:txBody>
          </p:sp>
          <p:grpSp>
            <p:nvGrpSpPr>
              <p:cNvPr id="11" name="Group 205">
                <a:extLst>
                  <a:ext uri="{FF2B5EF4-FFF2-40B4-BE49-F238E27FC236}">
                    <a16:creationId xmlns:a16="http://schemas.microsoft.com/office/drawing/2014/main" id="{A7C2FED8-2284-436B-86CD-7D0065EF6D2F}"/>
                  </a:ext>
                </a:extLst>
              </p:cNvPr>
              <p:cNvGrpSpPr>
                <a:grpSpLocks/>
              </p:cNvGrpSpPr>
              <p:nvPr/>
            </p:nvGrpSpPr>
            <p:grpSpPr bwMode="auto">
              <a:xfrm>
                <a:off x="793" y="2213"/>
                <a:ext cx="3538" cy="1052"/>
                <a:chOff x="793" y="2213"/>
                <a:chExt cx="3538" cy="1052"/>
              </a:xfrm>
            </p:grpSpPr>
            <p:sp>
              <p:nvSpPr>
                <p:cNvPr id="28" name="Rectangle 5">
                  <a:extLst>
                    <a:ext uri="{FF2B5EF4-FFF2-40B4-BE49-F238E27FC236}">
                      <a16:creationId xmlns:a16="http://schemas.microsoft.com/office/drawing/2014/main" id="{0D498474-8E48-4AB8-95F1-23D7D4399FD9}"/>
                    </a:ext>
                  </a:extLst>
                </p:cNvPr>
                <p:cNvSpPr>
                  <a:spLocks noChangeArrowheads="1"/>
                </p:cNvSpPr>
                <p:nvPr/>
              </p:nvSpPr>
              <p:spPr bwMode="auto">
                <a:xfrm>
                  <a:off x="793" y="2300"/>
                  <a:ext cx="1799" cy="245"/>
                </a:xfrm>
                <a:prstGeom prst="rect">
                  <a:avLst/>
                </a:prstGeom>
                <a:solidFill>
                  <a:srgbClr val="FABF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29" name="Rectangle 6">
                  <a:extLst>
                    <a:ext uri="{FF2B5EF4-FFF2-40B4-BE49-F238E27FC236}">
                      <a16:creationId xmlns:a16="http://schemas.microsoft.com/office/drawing/2014/main" id="{F2D2E3AE-4ECD-48E5-8E7A-41E2C59CF6B2}"/>
                    </a:ext>
                  </a:extLst>
                </p:cNvPr>
                <p:cNvSpPr>
                  <a:spLocks noChangeArrowheads="1"/>
                </p:cNvSpPr>
                <p:nvPr/>
              </p:nvSpPr>
              <p:spPr bwMode="auto">
                <a:xfrm>
                  <a:off x="2691" y="2300"/>
                  <a:ext cx="1099" cy="245"/>
                </a:xfrm>
                <a:prstGeom prst="rect">
                  <a:avLst/>
                </a:prstGeom>
                <a:solidFill>
                  <a:srgbClr val="FABF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30" name="Rectangle 7">
                  <a:extLst>
                    <a:ext uri="{FF2B5EF4-FFF2-40B4-BE49-F238E27FC236}">
                      <a16:creationId xmlns:a16="http://schemas.microsoft.com/office/drawing/2014/main" id="{31AFD17B-216B-49E3-ACA4-8D04402FF09C}"/>
                    </a:ext>
                  </a:extLst>
                </p:cNvPr>
                <p:cNvSpPr>
                  <a:spLocks noChangeArrowheads="1"/>
                </p:cNvSpPr>
                <p:nvPr/>
              </p:nvSpPr>
              <p:spPr bwMode="auto">
                <a:xfrm>
                  <a:off x="3888" y="2300"/>
                  <a:ext cx="443" cy="245"/>
                </a:xfrm>
                <a:prstGeom prst="rect">
                  <a:avLst/>
                </a:prstGeom>
                <a:solidFill>
                  <a:srgbClr val="FABF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31" name="Rectangle 8">
                  <a:extLst>
                    <a:ext uri="{FF2B5EF4-FFF2-40B4-BE49-F238E27FC236}">
                      <a16:creationId xmlns:a16="http://schemas.microsoft.com/office/drawing/2014/main" id="{CF61BB7A-E902-4BC0-ADA0-6FFFFF3AEA4C}"/>
                    </a:ext>
                  </a:extLst>
                </p:cNvPr>
                <p:cNvSpPr>
                  <a:spLocks noChangeArrowheads="1"/>
                </p:cNvSpPr>
                <p:nvPr/>
              </p:nvSpPr>
              <p:spPr bwMode="auto">
                <a:xfrm>
                  <a:off x="793" y="2660"/>
                  <a:ext cx="1799" cy="12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32" name="Rectangle 9">
                  <a:extLst>
                    <a:ext uri="{FF2B5EF4-FFF2-40B4-BE49-F238E27FC236}">
                      <a16:creationId xmlns:a16="http://schemas.microsoft.com/office/drawing/2014/main" id="{C81EFC16-B5A5-4473-99F7-CD78493AB590}"/>
                    </a:ext>
                  </a:extLst>
                </p:cNvPr>
                <p:cNvSpPr>
                  <a:spLocks noChangeArrowheads="1"/>
                </p:cNvSpPr>
                <p:nvPr/>
              </p:nvSpPr>
              <p:spPr bwMode="auto">
                <a:xfrm>
                  <a:off x="2691" y="2660"/>
                  <a:ext cx="1099" cy="12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33" name="Rectangle 10">
                  <a:extLst>
                    <a:ext uri="{FF2B5EF4-FFF2-40B4-BE49-F238E27FC236}">
                      <a16:creationId xmlns:a16="http://schemas.microsoft.com/office/drawing/2014/main" id="{6681BA83-3D60-4F36-A660-BC651D655993}"/>
                    </a:ext>
                  </a:extLst>
                </p:cNvPr>
                <p:cNvSpPr>
                  <a:spLocks noChangeArrowheads="1"/>
                </p:cNvSpPr>
                <p:nvPr/>
              </p:nvSpPr>
              <p:spPr bwMode="auto">
                <a:xfrm>
                  <a:off x="3888" y="2660"/>
                  <a:ext cx="224" cy="12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34" name="Rectangle 11">
                  <a:extLst>
                    <a:ext uri="{FF2B5EF4-FFF2-40B4-BE49-F238E27FC236}">
                      <a16:creationId xmlns:a16="http://schemas.microsoft.com/office/drawing/2014/main" id="{948A1448-F3D9-4B52-9B6F-5E8644DD7202}"/>
                    </a:ext>
                  </a:extLst>
                </p:cNvPr>
                <p:cNvSpPr>
                  <a:spLocks noChangeArrowheads="1"/>
                </p:cNvSpPr>
                <p:nvPr/>
              </p:nvSpPr>
              <p:spPr bwMode="auto">
                <a:xfrm>
                  <a:off x="793" y="2900"/>
                  <a:ext cx="1799" cy="12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35" name="Rectangle 12">
                  <a:extLst>
                    <a:ext uri="{FF2B5EF4-FFF2-40B4-BE49-F238E27FC236}">
                      <a16:creationId xmlns:a16="http://schemas.microsoft.com/office/drawing/2014/main" id="{A6BD2426-9449-4254-AB91-79CD2F427D5C}"/>
                    </a:ext>
                  </a:extLst>
                </p:cNvPr>
                <p:cNvSpPr>
                  <a:spLocks noChangeArrowheads="1"/>
                </p:cNvSpPr>
                <p:nvPr/>
              </p:nvSpPr>
              <p:spPr bwMode="auto">
                <a:xfrm>
                  <a:off x="2691" y="2900"/>
                  <a:ext cx="1099" cy="12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36" name="Rectangle 13">
                  <a:extLst>
                    <a:ext uri="{FF2B5EF4-FFF2-40B4-BE49-F238E27FC236}">
                      <a16:creationId xmlns:a16="http://schemas.microsoft.com/office/drawing/2014/main" id="{20F759EB-7DC0-4D0B-B33D-37502DBCA22B}"/>
                    </a:ext>
                  </a:extLst>
                </p:cNvPr>
                <p:cNvSpPr>
                  <a:spLocks noChangeArrowheads="1"/>
                </p:cNvSpPr>
                <p:nvPr/>
              </p:nvSpPr>
              <p:spPr bwMode="auto">
                <a:xfrm>
                  <a:off x="3888" y="2900"/>
                  <a:ext cx="224" cy="12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37" name="Rectangle 14">
                  <a:extLst>
                    <a:ext uri="{FF2B5EF4-FFF2-40B4-BE49-F238E27FC236}">
                      <a16:creationId xmlns:a16="http://schemas.microsoft.com/office/drawing/2014/main" id="{E9D688B1-478F-48ED-959C-84F1A29CEC4A}"/>
                    </a:ext>
                  </a:extLst>
                </p:cNvPr>
                <p:cNvSpPr>
                  <a:spLocks noChangeArrowheads="1"/>
                </p:cNvSpPr>
                <p:nvPr/>
              </p:nvSpPr>
              <p:spPr bwMode="auto">
                <a:xfrm>
                  <a:off x="793" y="3140"/>
                  <a:ext cx="1799" cy="12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38" name="Rectangle 15">
                  <a:extLst>
                    <a:ext uri="{FF2B5EF4-FFF2-40B4-BE49-F238E27FC236}">
                      <a16:creationId xmlns:a16="http://schemas.microsoft.com/office/drawing/2014/main" id="{8FEA1E7A-62C3-425F-93E4-A3F68FF5C004}"/>
                    </a:ext>
                  </a:extLst>
                </p:cNvPr>
                <p:cNvSpPr>
                  <a:spLocks noChangeArrowheads="1"/>
                </p:cNvSpPr>
                <p:nvPr/>
              </p:nvSpPr>
              <p:spPr bwMode="auto">
                <a:xfrm>
                  <a:off x="2691" y="3140"/>
                  <a:ext cx="1099" cy="12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39" name="Rectangle 16">
                  <a:extLst>
                    <a:ext uri="{FF2B5EF4-FFF2-40B4-BE49-F238E27FC236}">
                      <a16:creationId xmlns:a16="http://schemas.microsoft.com/office/drawing/2014/main" id="{87072043-9D09-4191-AC53-7C594FF7DE5B}"/>
                    </a:ext>
                  </a:extLst>
                </p:cNvPr>
                <p:cNvSpPr>
                  <a:spLocks noChangeArrowheads="1"/>
                </p:cNvSpPr>
                <p:nvPr/>
              </p:nvSpPr>
              <p:spPr bwMode="auto">
                <a:xfrm>
                  <a:off x="3888" y="3140"/>
                  <a:ext cx="224" cy="12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40" name="Rectangle 17">
                  <a:extLst>
                    <a:ext uri="{FF2B5EF4-FFF2-40B4-BE49-F238E27FC236}">
                      <a16:creationId xmlns:a16="http://schemas.microsoft.com/office/drawing/2014/main" id="{0D822A4D-3058-4B7A-BEB2-1C211AB6877F}"/>
                    </a:ext>
                  </a:extLst>
                </p:cNvPr>
                <p:cNvSpPr>
                  <a:spLocks noChangeArrowheads="1"/>
                </p:cNvSpPr>
                <p:nvPr/>
              </p:nvSpPr>
              <p:spPr bwMode="auto">
                <a:xfrm>
                  <a:off x="815" y="2213"/>
                  <a:ext cx="25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○○岸壁</a:t>
                  </a:r>
                  <a:endParaRPr kumimoji="0" lang="ja-JP" altLang="ja-JP" sz="2400" b="0" i="0" u="none" strike="noStrike" cap="none" normalizeH="0" baseline="0" dirty="0">
                    <a:ln>
                      <a:noFill/>
                    </a:ln>
                    <a:solidFill>
                      <a:schemeClr val="tx1"/>
                    </a:solidFill>
                    <a:effectLst/>
                    <a:latin typeface="Arial" panose="020B0604020202020204" pitchFamily="34" charset="0"/>
                  </a:endParaRPr>
                </a:p>
              </p:txBody>
            </p:sp>
            <p:sp>
              <p:nvSpPr>
                <p:cNvPr id="41" name="Rectangle 18">
                  <a:extLst>
                    <a:ext uri="{FF2B5EF4-FFF2-40B4-BE49-F238E27FC236}">
                      <a16:creationId xmlns:a16="http://schemas.microsoft.com/office/drawing/2014/main" id="{5F585761-8B88-426C-96CE-E112F011EAAE}"/>
                    </a:ext>
                  </a:extLst>
                </p:cNvPr>
                <p:cNvSpPr>
                  <a:spLocks noChangeArrowheads="1"/>
                </p:cNvSpPr>
                <p:nvPr/>
              </p:nvSpPr>
              <p:spPr bwMode="auto">
                <a:xfrm>
                  <a:off x="2729" y="2453"/>
                  <a:ext cx="15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1BL</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42" name="Rectangle 19">
                  <a:extLst>
                    <a:ext uri="{FF2B5EF4-FFF2-40B4-BE49-F238E27FC236}">
                      <a16:creationId xmlns:a16="http://schemas.microsoft.com/office/drawing/2014/main" id="{4FB1618E-F1A2-40DA-946C-A2E090EC9E5E}"/>
                    </a:ext>
                  </a:extLst>
                </p:cNvPr>
                <p:cNvSpPr>
                  <a:spLocks noChangeArrowheads="1"/>
                </p:cNvSpPr>
                <p:nvPr/>
              </p:nvSpPr>
              <p:spPr bwMode="auto">
                <a:xfrm>
                  <a:off x="2948" y="2453"/>
                  <a:ext cx="15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2BL</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43" name="Rectangle 20">
                  <a:extLst>
                    <a:ext uri="{FF2B5EF4-FFF2-40B4-BE49-F238E27FC236}">
                      <a16:creationId xmlns:a16="http://schemas.microsoft.com/office/drawing/2014/main" id="{79A59D68-5C60-4D2C-ABF4-ECD7C9AFECA2}"/>
                    </a:ext>
                  </a:extLst>
                </p:cNvPr>
                <p:cNvSpPr>
                  <a:spLocks noChangeArrowheads="1"/>
                </p:cNvSpPr>
                <p:nvPr/>
              </p:nvSpPr>
              <p:spPr bwMode="auto">
                <a:xfrm>
                  <a:off x="3166" y="2453"/>
                  <a:ext cx="15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3BL</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44" name="Rectangle 21">
                  <a:extLst>
                    <a:ext uri="{FF2B5EF4-FFF2-40B4-BE49-F238E27FC236}">
                      <a16:creationId xmlns:a16="http://schemas.microsoft.com/office/drawing/2014/main" id="{0BE58B9E-46CC-4B31-B62C-55FC32F36E1A}"/>
                    </a:ext>
                  </a:extLst>
                </p:cNvPr>
                <p:cNvSpPr>
                  <a:spLocks noChangeArrowheads="1"/>
                </p:cNvSpPr>
                <p:nvPr/>
              </p:nvSpPr>
              <p:spPr bwMode="auto">
                <a:xfrm>
                  <a:off x="3385" y="2453"/>
                  <a:ext cx="15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4BL</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45" name="Rectangle 22">
                  <a:extLst>
                    <a:ext uri="{FF2B5EF4-FFF2-40B4-BE49-F238E27FC236}">
                      <a16:creationId xmlns:a16="http://schemas.microsoft.com/office/drawing/2014/main" id="{A01BB5CC-1509-4699-80A4-FA81FBDDB5AA}"/>
                    </a:ext>
                  </a:extLst>
                </p:cNvPr>
                <p:cNvSpPr>
                  <a:spLocks noChangeArrowheads="1"/>
                </p:cNvSpPr>
                <p:nvPr/>
              </p:nvSpPr>
              <p:spPr bwMode="auto">
                <a:xfrm>
                  <a:off x="3604" y="2453"/>
                  <a:ext cx="15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5BL</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46" name="Rectangle 23">
                  <a:extLst>
                    <a:ext uri="{FF2B5EF4-FFF2-40B4-BE49-F238E27FC236}">
                      <a16:creationId xmlns:a16="http://schemas.microsoft.com/office/drawing/2014/main" id="{3AA6276B-2173-4B52-8239-E2705ACD7C35}"/>
                    </a:ext>
                  </a:extLst>
                </p:cNvPr>
                <p:cNvSpPr>
                  <a:spLocks noChangeArrowheads="1"/>
                </p:cNvSpPr>
                <p:nvPr/>
              </p:nvSpPr>
              <p:spPr bwMode="auto">
                <a:xfrm>
                  <a:off x="3932" y="2453"/>
                  <a:ext cx="14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部材</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47" name="Rectangle 24">
                  <a:extLst>
                    <a:ext uri="{FF2B5EF4-FFF2-40B4-BE49-F238E27FC236}">
                      <a16:creationId xmlns:a16="http://schemas.microsoft.com/office/drawing/2014/main" id="{FB24986C-8BE9-47F9-9EC4-6D73F240367B}"/>
                    </a:ext>
                  </a:extLst>
                </p:cNvPr>
                <p:cNvSpPr>
                  <a:spLocks noChangeArrowheads="1"/>
                </p:cNvSpPr>
                <p:nvPr/>
              </p:nvSpPr>
              <p:spPr bwMode="auto">
                <a:xfrm>
                  <a:off x="4151" y="2453"/>
                  <a:ext cx="14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施設</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48" name="Rectangle 25">
                  <a:extLst>
                    <a:ext uri="{FF2B5EF4-FFF2-40B4-BE49-F238E27FC236}">
                      <a16:creationId xmlns:a16="http://schemas.microsoft.com/office/drawing/2014/main" id="{065AAE9D-F6FD-4D3D-BCA5-3D7E04200239}"/>
                    </a:ext>
                  </a:extLst>
                </p:cNvPr>
                <p:cNvSpPr>
                  <a:spLocks noChangeArrowheads="1"/>
                </p:cNvSpPr>
                <p:nvPr/>
              </p:nvSpPr>
              <p:spPr bwMode="auto">
                <a:xfrm>
                  <a:off x="815" y="2573"/>
                  <a:ext cx="28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dirty="0">
                      <a:solidFill>
                        <a:srgbClr val="000000"/>
                      </a:solidFill>
                      <a:latin typeface="HG丸ｺﾞｼｯｸM-PRO" panose="020F0600000000000000" pitchFamily="50" charset="-128"/>
                      <a:ea typeface="HG丸ｺﾞｼｯｸM-PRO" panose="020F0600000000000000" pitchFamily="50" charset="-128"/>
                    </a:rPr>
                    <a:t>岸壁</a:t>
                  </a:r>
                  <a:r>
                    <a:rPr kumimoji="0" lang="ja-JP" altLang="ja-JP" sz="12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法線</a:t>
                  </a:r>
                  <a:endParaRPr kumimoji="0" lang="ja-JP" altLang="ja-JP" sz="3200" b="0" i="0" u="none" strike="noStrike" cap="none" normalizeH="0" baseline="0" dirty="0">
                    <a:ln>
                      <a:noFill/>
                    </a:ln>
                    <a:solidFill>
                      <a:schemeClr val="tx1"/>
                    </a:solidFill>
                    <a:effectLst/>
                    <a:latin typeface="Arial" panose="020B0604020202020204" pitchFamily="34" charset="0"/>
                  </a:endParaRPr>
                </a:p>
              </p:txBody>
            </p:sp>
            <p:sp>
              <p:nvSpPr>
                <p:cNvPr id="49" name="Rectangle 26">
                  <a:extLst>
                    <a:ext uri="{FF2B5EF4-FFF2-40B4-BE49-F238E27FC236}">
                      <a16:creationId xmlns:a16="http://schemas.microsoft.com/office/drawing/2014/main" id="{FF06F01F-32F8-4052-9B95-4EAD9856610E}"/>
                    </a:ext>
                  </a:extLst>
                </p:cNvPr>
                <p:cNvSpPr>
                  <a:spLocks noChangeArrowheads="1"/>
                </p:cNvSpPr>
                <p:nvPr/>
              </p:nvSpPr>
              <p:spPr bwMode="auto">
                <a:xfrm>
                  <a:off x="1427" y="2573"/>
                  <a:ext cx="43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凹凸、出入り</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50" name="Rectangle 27">
                  <a:extLst>
                    <a:ext uri="{FF2B5EF4-FFF2-40B4-BE49-F238E27FC236}">
                      <a16:creationId xmlns:a16="http://schemas.microsoft.com/office/drawing/2014/main" id="{89F315BA-57E7-4CD7-95C7-383DA466406D}"/>
                    </a:ext>
                  </a:extLst>
                </p:cNvPr>
                <p:cNvSpPr>
                  <a:spLocks noChangeArrowheads="1"/>
                </p:cNvSpPr>
                <p:nvPr/>
              </p:nvSpPr>
              <p:spPr bwMode="auto">
                <a:xfrm>
                  <a:off x="2406" y="2573"/>
                  <a:ext cx="14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Ⅰ類</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51" name="Rectangle 28">
                  <a:extLst>
                    <a:ext uri="{FF2B5EF4-FFF2-40B4-BE49-F238E27FC236}">
                      <a16:creationId xmlns:a16="http://schemas.microsoft.com/office/drawing/2014/main" id="{F6DC11BB-B3EC-41AE-8E9A-E118FC0A4118}"/>
                    </a:ext>
                  </a:extLst>
                </p:cNvPr>
                <p:cNvSpPr>
                  <a:spLocks noChangeArrowheads="1"/>
                </p:cNvSpPr>
                <p:nvPr/>
              </p:nvSpPr>
              <p:spPr bwMode="auto">
                <a:xfrm>
                  <a:off x="2783" y="2573"/>
                  <a:ext cx="4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a</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52" name="Rectangle 29">
                  <a:extLst>
                    <a:ext uri="{FF2B5EF4-FFF2-40B4-BE49-F238E27FC236}">
                      <a16:creationId xmlns:a16="http://schemas.microsoft.com/office/drawing/2014/main" id="{B47D350E-BAD6-4CC2-B150-1F6956EF497A}"/>
                    </a:ext>
                  </a:extLst>
                </p:cNvPr>
                <p:cNvSpPr>
                  <a:spLocks noChangeArrowheads="1"/>
                </p:cNvSpPr>
                <p:nvPr/>
              </p:nvSpPr>
              <p:spPr bwMode="auto">
                <a:xfrm>
                  <a:off x="3002" y="2573"/>
                  <a:ext cx="4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c</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53" name="Rectangle 30">
                  <a:extLst>
                    <a:ext uri="{FF2B5EF4-FFF2-40B4-BE49-F238E27FC236}">
                      <a16:creationId xmlns:a16="http://schemas.microsoft.com/office/drawing/2014/main" id="{A38BB626-ECE0-4696-AAEC-F5829137F896}"/>
                    </a:ext>
                  </a:extLst>
                </p:cNvPr>
                <p:cNvSpPr>
                  <a:spLocks noChangeArrowheads="1"/>
                </p:cNvSpPr>
                <p:nvPr/>
              </p:nvSpPr>
              <p:spPr bwMode="auto">
                <a:xfrm>
                  <a:off x="3215" y="2573"/>
                  <a:ext cx="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d</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54" name="Rectangle 31">
                  <a:extLst>
                    <a:ext uri="{FF2B5EF4-FFF2-40B4-BE49-F238E27FC236}">
                      <a16:creationId xmlns:a16="http://schemas.microsoft.com/office/drawing/2014/main" id="{F525EF71-DC98-4BB7-A981-4B091D42A665}"/>
                    </a:ext>
                  </a:extLst>
                </p:cNvPr>
                <p:cNvSpPr>
                  <a:spLocks noChangeArrowheads="1"/>
                </p:cNvSpPr>
                <p:nvPr/>
              </p:nvSpPr>
              <p:spPr bwMode="auto">
                <a:xfrm>
                  <a:off x="3434" y="2573"/>
                  <a:ext cx="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d</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55" name="Rectangle 32">
                  <a:extLst>
                    <a:ext uri="{FF2B5EF4-FFF2-40B4-BE49-F238E27FC236}">
                      <a16:creationId xmlns:a16="http://schemas.microsoft.com/office/drawing/2014/main" id="{FFDE3566-E67D-4D6B-BD8D-86470B6B872F}"/>
                    </a:ext>
                  </a:extLst>
                </p:cNvPr>
                <p:cNvSpPr>
                  <a:spLocks noChangeArrowheads="1"/>
                </p:cNvSpPr>
                <p:nvPr/>
              </p:nvSpPr>
              <p:spPr bwMode="auto">
                <a:xfrm>
                  <a:off x="3653" y="2573"/>
                  <a:ext cx="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d</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56" name="Rectangle 33">
                  <a:extLst>
                    <a:ext uri="{FF2B5EF4-FFF2-40B4-BE49-F238E27FC236}">
                      <a16:creationId xmlns:a16="http://schemas.microsoft.com/office/drawing/2014/main" id="{4A99B312-845F-4454-AF55-ED5078435D04}"/>
                    </a:ext>
                  </a:extLst>
                </p:cNvPr>
                <p:cNvSpPr>
                  <a:spLocks noChangeArrowheads="1"/>
                </p:cNvSpPr>
                <p:nvPr/>
              </p:nvSpPr>
              <p:spPr bwMode="auto">
                <a:xfrm>
                  <a:off x="3976" y="2573"/>
                  <a:ext cx="5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B</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57" name="Rectangle 34">
                  <a:extLst>
                    <a:ext uri="{FF2B5EF4-FFF2-40B4-BE49-F238E27FC236}">
                      <a16:creationId xmlns:a16="http://schemas.microsoft.com/office/drawing/2014/main" id="{0519B117-3721-4337-836A-229297B1F53E}"/>
                    </a:ext>
                  </a:extLst>
                </p:cNvPr>
                <p:cNvSpPr>
                  <a:spLocks noChangeArrowheads="1"/>
                </p:cNvSpPr>
                <p:nvPr/>
              </p:nvSpPr>
              <p:spPr bwMode="auto">
                <a:xfrm>
                  <a:off x="815" y="2693"/>
                  <a:ext cx="28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エプロン</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58" name="Rectangle 35">
                  <a:extLst>
                    <a:ext uri="{FF2B5EF4-FFF2-40B4-BE49-F238E27FC236}">
                      <a16:creationId xmlns:a16="http://schemas.microsoft.com/office/drawing/2014/main" id="{D30C6ABF-A9B9-47FA-9F50-1BE73FDBAF1D}"/>
                    </a:ext>
                  </a:extLst>
                </p:cNvPr>
                <p:cNvSpPr>
                  <a:spLocks noChangeArrowheads="1"/>
                </p:cNvSpPr>
                <p:nvPr/>
              </p:nvSpPr>
              <p:spPr bwMode="auto">
                <a:xfrm>
                  <a:off x="1427" y="2693"/>
                  <a:ext cx="359"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沈下、陥没</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59" name="Rectangle 36">
                  <a:extLst>
                    <a:ext uri="{FF2B5EF4-FFF2-40B4-BE49-F238E27FC236}">
                      <a16:creationId xmlns:a16="http://schemas.microsoft.com/office/drawing/2014/main" id="{B9326AC5-CCDB-4AEF-BCB1-0A468308F27D}"/>
                    </a:ext>
                  </a:extLst>
                </p:cNvPr>
                <p:cNvSpPr>
                  <a:spLocks noChangeArrowheads="1"/>
                </p:cNvSpPr>
                <p:nvPr/>
              </p:nvSpPr>
              <p:spPr bwMode="auto">
                <a:xfrm>
                  <a:off x="2406" y="2693"/>
                  <a:ext cx="14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Ⅰ類</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60" name="Rectangle 37">
                  <a:extLst>
                    <a:ext uri="{FF2B5EF4-FFF2-40B4-BE49-F238E27FC236}">
                      <a16:creationId xmlns:a16="http://schemas.microsoft.com/office/drawing/2014/main" id="{1AE3C099-0EF1-4D19-8000-61D53E828CEE}"/>
                    </a:ext>
                  </a:extLst>
                </p:cNvPr>
                <p:cNvSpPr>
                  <a:spLocks noChangeArrowheads="1"/>
                </p:cNvSpPr>
                <p:nvPr/>
              </p:nvSpPr>
              <p:spPr bwMode="auto">
                <a:xfrm>
                  <a:off x="2783" y="2693"/>
                  <a:ext cx="4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c</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61" name="Rectangle 38">
                  <a:extLst>
                    <a:ext uri="{FF2B5EF4-FFF2-40B4-BE49-F238E27FC236}">
                      <a16:creationId xmlns:a16="http://schemas.microsoft.com/office/drawing/2014/main" id="{B1C1A9EC-84E7-4BC3-BE3A-FD06E951EF7E}"/>
                    </a:ext>
                  </a:extLst>
                </p:cNvPr>
                <p:cNvSpPr>
                  <a:spLocks noChangeArrowheads="1"/>
                </p:cNvSpPr>
                <p:nvPr/>
              </p:nvSpPr>
              <p:spPr bwMode="auto">
                <a:xfrm>
                  <a:off x="3002" y="2693"/>
                  <a:ext cx="4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c</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62" name="Rectangle 39">
                  <a:extLst>
                    <a:ext uri="{FF2B5EF4-FFF2-40B4-BE49-F238E27FC236}">
                      <a16:creationId xmlns:a16="http://schemas.microsoft.com/office/drawing/2014/main" id="{33AB1F7A-9454-4449-A412-7783BA7E8EEE}"/>
                    </a:ext>
                  </a:extLst>
                </p:cNvPr>
                <p:cNvSpPr>
                  <a:spLocks noChangeArrowheads="1"/>
                </p:cNvSpPr>
                <p:nvPr/>
              </p:nvSpPr>
              <p:spPr bwMode="auto">
                <a:xfrm>
                  <a:off x="3221" y="2693"/>
                  <a:ext cx="4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c</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63" name="Rectangle 40">
                  <a:extLst>
                    <a:ext uri="{FF2B5EF4-FFF2-40B4-BE49-F238E27FC236}">
                      <a16:creationId xmlns:a16="http://schemas.microsoft.com/office/drawing/2014/main" id="{B80E404B-114E-4E5C-A604-61186BA588A1}"/>
                    </a:ext>
                  </a:extLst>
                </p:cNvPr>
                <p:cNvSpPr>
                  <a:spLocks noChangeArrowheads="1"/>
                </p:cNvSpPr>
                <p:nvPr/>
              </p:nvSpPr>
              <p:spPr bwMode="auto">
                <a:xfrm>
                  <a:off x="3434" y="2693"/>
                  <a:ext cx="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b</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64" name="Rectangle 41">
                  <a:extLst>
                    <a:ext uri="{FF2B5EF4-FFF2-40B4-BE49-F238E27FC236}">
                      <a16:creationId xmlns:a16="http://schemas.microsoft.com/office/drawing/2014/main" id="{B88ACA31-1AE5-4045-89B1-98D98E6B78B8}"/>
                    </a:ext>
                  </a:extLst>
                </p:cNvPr>
                <p:cNvSpPr>
                  <a:spLocks noChangeArrowheads="1"/>
                </p:cNvSpPr>
                <p:nvPr/>
              </p:nvSpPr>
              <p:spPr bwMode="auto">
                <a:xfrm>
                  <a:off x="3658" y="2693"/>
                  <a:ext cx="4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c</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65" name="Rectangle 42">
                  <a:extLst>
                    <a:ext uri="{FF2B5EF4-FFF2-40B4-BE49-F238E27FC236}">
                      <a16:creationId xmlns:a16="http://schemas.microsoft.com/office/drawing/2014/main" id="{11E065A2-7D23-408B-AA0B-5A959EA0E359}"/>
                    </a:ext>
                  </a:extLst>
                </p:cNvPr>
                <p:cNvSpPr>
                  <a:spLocks noChangeArrowheads="1"/>
                </p:cNvSpPr>
                <p:nvPr/>
              </p:nvSpPr>
              <p:spPr bwMode="auto">
                <a:xfrm>
                  <a:off x="3976" y="2693"/>
                  <a:ext cx="5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C</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66" name="Rectangle 43">
                  <a:extLst>
                    <a:ext uri="{FF2B5EF4-FFF2-40B4-BE49-F238E27FC236}">
                      <a16:creationId xmlns:a16="http://schemas.microsoft.com/office/drawing/2014/main" id="{9160204F-540B-4C52-AE7E-89F840D28827}"/>
                    </a:ext>
                  </a:extLst>
                </p:cNvPr>
                <p:cNvSpPr>
                  <a:spLocks noChangeArrowheads="1"/>
                </p:cNvSpPr>
                <p:nvPr/>
              </p:nvSpPr>
              <p:spPr bwMode="auto">
                <a:xfrm>
                  <a:off x="815" y="2812"/>
                  <a:ext cx="28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エプロン</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67" name="Rectangle 44">
                  <a:extLst>
                    <a:ext uri="{FF2B5EF4-FFF2-40B4-BE49-F238E27FC236}">
                      <a16:creationId xmlns:a16="http://schemas.microsoft.com/office/drawing/2014/main" id="{EF1EA219-AED7-4178-9DBE-5954D2C158D2}"/>
                    </a:ext>
                  </a:extLst>
                </p:cNvPr>
                <p:cNvSpPr>
                  <a:spLocks noChangeArrowheads="1"/>
                </p:cNvSpPr>
                <p:nvPr/>
              </p:nvSpPr>
              <p:spPr bwMode="auto">
                <a:xfrm>
                  <a:off x="1427" y="2812"/>
                  <a:ext cx="629"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Co、Asの劣化損傷</a:t>
                  </a:r>
                  <a:endParaRPr kumimoji="0" lang="ja-JP" altLang="ja-JP" sz="3200" b="0" i="0" u="none" strike="noStrike" cap="none" normalizeH="0" baseline="0" dirty="0">
                    <a:ln>
                      <a:noFill/>
                    </a:ln>
                    <a:solidFill>
                      <a:schemeClr val="tx1"/>
                    </a:solidFill>
                    <a:effectLst/>
                    <a:latin typeface="Arial" panose="020B0604020202020204" pitchFamily="34" charset="0"/>
                  </a:endParaRPr>
                </a:p>
              </p:txBody>
            </p:sp>
            <p:sp>
              <p:nvSpPr>
                <p:cNvPr id="68" name="Rectangle 45">
                  <a:extLst>
                    <a:ext uri="{FF2B5EF4-FFF2-40B4-BE49-F238E27FC236}">
                      <a16:creationId xmlns:a16="http://schemas.microsoft.com/office/drawing/2014/main" id="{D190B8CE-4B1A-4C0F-879F-01CA1B87118F}"/>
                    </a:ext>
                  </a:extLst>
                </p:cNvPr>
                <p:cNvSpPr>
                  <a:spLocks noChangeArrowheads="1"/>
                </p:cNvSpPr>
                <p:nvPr/>
              </p:nvSpPr>
              <p:spPr bwMode="auto">
                <a:xfrm>
                  <a:off x="2406" y="2812"/>
                  <a:ext cx="14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Ⅱ類</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69" name="Rectangle 46">
                  <a:extLst>
                    <a:ext uri="{FF2B5EF4-FFF2-40B4-BE49-F238E27FC236}">
                      <a16:creationId xmlns:a16="http://schemas.microsoft.com/office/drawing/2014/main" id="{E14A672D-8DA5-4E77-B1CA-62E30F9591B7}"/>
                    </a:ext>
                  </a:extLst>
                </p:cNvPr>
                <p:cNvSpPr>
                  <a:spLocks noChangeArrowheads="1"/>
                </p:cNvSpPr>
                <p:nvPr/>
              </p:nvSpPr>
              <p:spPr bwMode="auto">
                <a:xfrm>
                  <a:off x="2783" y="2812"/>
                  <a:ext cx="4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c</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70" name="Rectangle 47">
                  <a:extLst>
                    <a:ext uri="{FF2B5EF4-FFF2-40B4-BE49-F238E27FC236}">
                      <a16:creationId xmlns:a16="http://schemas.microsoft.com/office/drawing/2014/main" id="{B021E217-2FAA-4967-8A20-3F9874BFA901}"/>
                    </a:ext>
                  </a:extLst>
                </p:cNvPr>
                <p:cNvSpPr>
                  <a:spLocks noChangeArrowheads="1"/>
                </p:cNvSpPr>
                <p:nvPr/>
              </p:nvSpPr>
              <p:spPr bwMode="auto">
                <a:xfrm>
                  <a:off x="2997" y="2812"/>
                  <a:ext cx="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d</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71" name="Rectangle 48">
                  <a:extLst>
                    <a:ext uri="{FF2B5EF4-FFF2-40B4-BE49-F238E27FC236}">
                      <a16:creationId xmlns:a16="http://schemas.microsoft.com/office/drawing/2014/main" id="{DF935E98-56C3-485C-8FC8-5C833A6FE5CA}"/>
                    </a:ext>
                  </a:extLst>
                </p:cNvPr>
                <p:cNvSpPr>
                  <a:spLocks noChangeArrowheads="1"/>
                </p:cNvSpPr>
                <p:nvPr/>
              </p:nvSpPr>
              <p:spPr bwMode="auto">
                <a:xfrm>
                  <a:off x="3215" y="2812"/>
                  <a:ext cx="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d</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72" name="Rectangle 49">
                  <a:extLst>
                    <a:ext uri="{FF2B5EF4-FFF2-40B4-BE49-F238E27FC236}">
                      <a16:creationId xmlns:a16="http://schemas.microsoft.com/office/drawing/2014/main" id="{BEEA82BC-0562-41D1-89DE-2FF0E77B2AD2}"/>
                    </a:ext>
                  </a:extLst>
                </p:cNvPr>
                <p:cNvSpPr>
                  <a:spLocks noChangeArrowheads="1"/>
                </p:cNvSpPr>
                <p:nvPr/>
              </p:nvSpPr>
              <p:spPr bwMode="auto">
                <a:xfrm>
                  <a:off x="3440" y="2812"/>
                  <a:ext cx="4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c</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73" name="Rectangle 50">
                  <a:extLst>
                    <a:ext uri="{FF2B5EF4-FFF2-40B4-BE49-F238E27FC236}">
                      <a16:creationId xmlns:a16="http://schemas.microsoft.com/office/drawing/2014/main" id="{0B7ADDF2-6369-48BF-90BB-023AEF378F2A}"/>
                    </a:ext>
                  </a:extLst>
                </p:cNvPr>
                <p:cNvSpPr>
                  <a:spLocks noChangeArrowheads="1"/>
                </p:cNvSpPr>
                <p:nvPr/>
              </p:nvSpPr>
              <p:spPr bwMode="auto">
                <a:xfrm>
                  <a:off x="3658" y="2812"/>
                  <a:ext cx="4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c</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74" name="Rectangle 51">
                  <a:extLst>
                    <a:ext uri="{FF2B5EF4-FFF2-40B4-BE49-F238E27FC236}">
                      <a16:creationId xmlns:a16="http://schemas.microsoft.com/office/drawing/2014/main" id="{32A5E886-0234-48C0-9F20-74CEB6778F29}"/>
                    </a:ext>
                  </a:extLst>
                </p:cNvPr>
                <p:cNvSpPr>
                  <a:spLocks noChangeArrowheads="1"/>
                </p:cNvSpPr>
                <p:nvPr/>
              </p:nvSpPr>
              <p:spPr bwMode="auto">
                <a:xfrm>
                  <a:off x="3976" y="2812"/>
                  <a:ext cx="5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C</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75" name="Rectangle 52">
                  <a:extLst>
                    <a:ext uri="{FF2B5EF4-FFF2-40B4-BE49-F238E27FC236}">
                      <a16:creationId xmlns:a16="http://schemas.microsoft.com/office/drawing/2014/main" id="{7CF46C88-2DEF-4DA9-9B67-0687E67E2789}"/>
                    </a:ext>
                  </a:extLst>
                </p:cNvPr>
                <p:cNvSpPr>
                  <a:spLocks noChangeArrowheads="1"/>
                </p:cNvSpPr>
                <p:nvPr/>
              </p:nvSpPr>
              <p:spPr bwMode="auto">
                <a:xfrm>
                  <a:off x="815" y="2932"/>
                  <a:ext cx="2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鋼</a:t>
                  </a:r>
                  <a:r>
                    <a:rPr kumimoji="0" lang="ja-JP" altLang="en-US" sz="12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矢板</a:t>
                  </a:r>
                  <a:endParaRPr kumimoji="0" lang="ja-JP" altLang="ja-JP" sz="3200" b="0" i="0" u="none" strike="noStrike" cap="none" normalizeH="0" baseline="0" dirty="0">
                    <a:ln>
                      <a:noFill/>
                    </a:ln>
                    <a:solidFill>
                      <a:schemeClr val="tx1"/>
                    </a:solidFill>
                    <a:effectLst/>
                    <a:latin typeface="Arial" panose="020B0604020202020204" pitchFamily="34" charset="0"/>
                  </a:endParaRPr>
                </a:p>
              </p:txBody>
            </p:sp>
            <p:sp>
              <p:nvSpPr>
                <p:cNvPr id="76" name="Rectangle 53">
                  <a:extLst>
                    <a:ext uri="{FF2B5EF4-FFF2-40B4-BE49-F238E27FC236}">
                      <a16:creationId xmlns:a16="http://schemas.microsoft.com/office/drawing/2014/main" id="{4D05704C-D36D-4F0B-884D-AB79FE6B8C79}"/>
                    </a:ext>
                  </a:extLst>
                </p:cNvPr>
                <p:cNvSpPr>
                  <a:spLocks noChangeArrowheads="1"/>
                </p:cNvSpPr>
                <p:nvPr/>
              </p:nvSpPr>
              <p:spPr bwMode="auto">
                <a:xfrm>
                  <a:off x="1427" y="2932"/>
                  <a:ext cx="50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鋼材の腐食など</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77" name="Rectangle 54">
                  <a:extLst>
                    <a:ext uri="{FF2B5EF4-FFF2-40B4-BE49-F238E27FC236}">
                      <a16:creationId xmlns:a16="http://schemas.microsoft.com/office/drawing/2014/main" id="{DE0768CD-3A4C-45C1-B7E0-DDA9DCBE7503}"/>
                    </a:ext>
                  </a:extLst>
                </p:cNvPr>
                <p:cNvSpPr>
                  <a:spLocks noChangeArrowheads="1"/>
                </p:cNvSpPr>
                <p:nvPr/>
              </p:nvSpPr>
              <p:spPr bwMode="auto">
                <a:xfrm>
                  <a:off x="2406" y="2932"/>
                  <a:ext cx="14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Ⅰ類</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78" name="Rectangle 55">
                  <a:extLst>
                    <a:ext uri="{FF2B5EF4-FFF2-40B4-BE49-F238E27FC236}">
                      <a16:creationId xmlns:a16="http://schemas.microsoft.com/office/drawing/2014/main" id="{D1237D35-7823-4256-AF7D-38A25BF938B1}"/>
                    </a:ext>
                  </a:extLst>
                </p:cNvPr>
                <p:cNvSpPr>
                  <a:spLocks noChangeArrowheads="1"/>
                </p:cNvSpPr>
                <p:nvPr/>
              </p:nvSpPr>
              <p:spPr bwMode="auto">
                <a:xfrm>
                  <a:off x="2778" y="2932"/>
                  <a:ext cx="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d</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79" name="Rectangle 56">
                  <a:extLst>
                    <a:ext uri="{FF2B5EF4-FFF2-40B4-BE49-F238E27FC236}">
                      <a16:creationId xmlns:a16="http://schemas.microsoft.com/office/drawing/2014/main" id="{51063FAA-A338-4A02-8DF2-636DE68DB0F8}"/>
                    </a:ext>
                  </a:extLst>
                </p:cNvPr>
                <p:cNvSpPr>
                  <a:spLocks noChangeArrowheads="1"/>
                </p:cNvSpPr>
                <p:nvPr/>
              </p:nvSpPr>
              <p:spPr bwMode="auto">
                <a:xfrm>
                  <a:off x="2997" y="2932"/>
                  <a:ext cx="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d</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80" name="Rectangle 57">
                  <a:extLst>
                    <a:ext uri="{FF2B5EF4-FFF2-40B4-BE49-F238E27FC236}">
                      <a16:creationId xmlns:a16="http://schemas.microsoft.com/office/drawing/2014/main" id="{A9B05977-FA5A-4B98-BE4D-917470CD8011}"/>
                    </a:ext>
                  </a:extLst>
                </p:cNvPr>
                <p:cNvSpPr>
                  <a:spLocks noChangeArrowheads="1"/>
                </p:cNvSpPr>
                <p:nvPr/>
              </p:nvSpPr>
              <p:spPr bwMode="auto">
                <a:xfrm>
                  <a:off x="3221" y="2932"/>
                  <a:ext cx="4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a</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81" name="Rectangle 58">
                  <a:extLst>
                    <a:ext uri="{FF2B5EF4-FFF2-40B4-BE49-F238E27FC236}">
                      <a16:creationId xmlns:a16="http://schemas.microsoft.com/office/drawing/2014/main" id="{5CC40EFF-0BEA-4B92-AA5C-23741C2DDA96}"/>
                    </a:ext>
                  </a:extLst>
                </p:cNvPr>
                <p:cNvSpPr>
                  <a:spLocks noChangeArrowheads="1"/>
                </p:cNvSpPr>
                <p:nvPr/>
              </p:nvSpPr>
              <p:spPr bwMode="auto">
                <a:xfrm>
                  <a:off x="3434" y="2932"/>
                  <a:ext cx="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d</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82" name="Rectangle 59">
                  <a:extLst>
                    <a:ext uri="{FF2B5EF4-FFF2-40B4-BE49-F238E27FC236}">
                      <a16:creationId xmlns:a16="http://schemas.microsoft.com/office/drawing/2014/main" id="{B06A25A8-E0A2-4D9F-9D14-F0C5B21BF175}"/>
                    </a:ext>
                  </a:extLst>
                </p:cNvPr>
                <p:cNvSpPr>
                  <a:spLocks noChangeArrowheads="1"/>
                </p:cNvSpPr>
                <p:nvPr/>
              </p:nvSpPr>
              <p:spPr bwMode="auto">
                <a:xfrm>
                  <a:off x="3653" y="2932"/>
                  <a:ext cx="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d</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83" name="Rectangle 60">
                  <a:extLst>
                    <a:ext uri="{FF2B5EF4-FFF2-40B4-BE49-F238E27FC236}">
                      <a16:creationId xmlns:a16="http://schemas.microsoft.com/office/drawing/2014/main" id="{F577EAC5-64A4-4B1B-B241-CB6436C39160}"/>
                    </a:ext>
                  </a:extLst>
                </p:cNvPr>
                <p:cNvSpPr>
                  <a:spLocks noChangeArrowheads="1"/>
                </p:cNvSpPr>
                <p:nvPr/>
              </p:nvSpPr>
              <p:spPr bwMode="auto">
                <a:xfrm>
                  <a:off x="3970" y="2932"/>
                  <a:ext cx="5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A</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84" name="Rectangle 61">
                  <a:extLst>
                    <a:ext uri="{FF2B5EF4-FFF2-40B4-BE49-F238E27FC236}">
                      <a16:creationId xmlns:a16="http://schemas.microsoft.com/office/drawing/2014/main" id="{142A6D6D-27E6-4FDE-A0E2-BDD12A970EAE}"/>
                    </a:ext>
                  </a:extLst>
                </p:cNvPr>
                <p:cNvSpPr>
                  <a:spLocks noChangeArrowheads="1"/>
                </p:cNvSpPr>
                <p:nvPr/>
              </p:nvSpPr>
              <p:spPr bwMode="auto">
                <a:xfrm>
                  <a:off x="815" y="3052"/>
                  <a:ext cx="2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上部工</a:t>
                  </a:r>
                  <a:endParaRPr kumimoji="0" lang="ja-JP" altLang="ja-JP" sz="3200" b="0" i="0" u="none" strike="noStrike" cap="none" normalizeH="0" baseline="0" dirty="0">
                    <a:ln>
                      <a:noFill/>
                    </a:ln>
                    <a:solidFill>
                      <a:schemeClr val="tx1"/>
                    </a:solidFill>
                    <a:effectLst/>
                    <a:latin typeface="Arial" panose="020B0604020202020204" pitchFamily="34" charset="0"/>
                  </a:endParaRPr>
                </a:p>
              </p:txBody>
            </p:sp>
            <p:sp>
              <p:nvSpPr>
                <p:cNvPr id="85" name="Rectangle 62">
                  <a:extLst>
                    <a:ext uri="{FF2B5EF4-FFF2-40B4-BE49-F238E27FC236}">
                      <a16:creationId xmlns:a16="http://schemas.microsoft.com/office/drawing/2014/main" id="{7A7CFFD8-15A8-488F-B8B3-1C9358B61666}"/>
                    </a:ext>
                  </a:extLst>
                </p:cNvPr>
                <p:cNvSpPr>
                  <a:spLocks noChangeArrowheads="1"/>
                </p:cNvSpPr>
                <p:nvPr/>
              </p:nvSpPr>
              <p:spPr bwMode="auto">
                <a:xfrm>
                  <a:off x="1427" y="3052"/>
                  <a:ext cx="929"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Coの劣化損傷（RCの場合）</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86" name="Rectangle 63">
                  <a:extLst>
                    <a:ext uri="{FF2B5EF4-FFF2-40B4-BE49-F238E27FC236}">
                      <a16:creationId xmlns:a16="http://schemas.microsoft.com/office/drawing/2014/main" id="{6AEE5F43-CD53-4864-BB05-E2DB8171CD51}"/>
                    </a:ext>
                  </a:extLst>
                </p:cNvPr>
                <p:cNvSpPr>
                  <a:spLocks noChangeArrowheads="1"/>
                </p:cNvSpPr>
                <p:nvPr/>
              </p:nvSpPr>
              <p:spPr bwMode="auto">
                <a:xfrm>
                  <a:off x="2406" y="3052"/>
                  <a:ext cx="14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Ⅱ類</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87" name="Rectangle 64">
                  <a:extLst>
                    <a:ext uri="{FF2B5EF4-FFF2-40B4-BE49-F238E27FC236}">
                      <a16:creationId xmlns:a16="http://schemas.microsoft.com/office/drawing/2014/main" id="{DA55B8A7-CD55-4BE4-8B9E-3308FB8413A0}"/>
                    </a:ext>
                  </a:extLst>
                </p:cNvPr>
                <p:cNvSpPr>
                  <a:spLocks noChangeArrowheads="1"/>
                </p:cNvSpPr>
                <p:nvPr/>
              </p:nvSpPr>
              <p:spPr bwMode="auto">
                <a:xfrm>
                  <a:off x="2783" y="3052"/>
                  <a:ext cx="4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c</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88" name="Rectangle 65">
                  <a:extLst>
                    <a:ext uri="{FF2B5EF4-FFF2-40B4-BE49-F238E27FC236}">
                      <a16:creationId xmlns:a16="http://schemas.microsoft.com/office/drawing/2014/main" id="{C98DA84F-1D26-4352-81CD-1F58B6BBDABF}"/>
                    </a:ext>
                  </a:extLst>
                </p:cNvPr>
                <p:cNvSpPr>
                  <a:spLocks noChangeArrowheads="1"/>
                </p:cNvSpPr>
                <p:nvPr/>
              </p:nvSpPr>
              <p:spPr bwMode="auto">
                <a:xfrm>
                  <a:off x="3002" y="3052"/>
                  <a:ext cx="4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c</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89" name="Rectangle 66">
                  <a:extLst>
                    <a:ext uri="{FF2B5EF4-FFF2-40B4-BE49-F238E27FC236}">
                      <a16:creationId xmlns:a16="http://schemas.microsoft.com/office/drawing/2014/main" id="{5AAEDE02-6A78-408B-943B-616F3DA7323D}"/>
                    </a:ext>
                  </a:extLst>
                </p:cNvPr>
                <p:cNvSpPr>
                  <a:spLocks noChangeArrowheads="1"/>
                </p:cNvSpPr>
                <p:nvPr/>
              </p:nvSpPr>
              <p:spPr bwMode="auto">
                <a:xfrm>
                  <a:off x="3215" y="3052"/>
                  <a:ext cx="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b</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90" name="Rectangle 67">
                  <a:extLst>
                    <a:ext uri="{FF2B5EF4-FFF2-40B4-BE49-F238E27FC236}">
                      <a16:creationId xmlns:a16="http://schemas.microsoft.com/office/drawing/2014/main" id="{7AA97D99-105F-48A1-9732-FB4CC21EADFB}"/>
                    </a:ext>
                  </a:extLst>
                </p:cNvPr>
                <p:cNvSpPr>
                  <a:spLocks noChangeArrowheads="1"/>
                </p:cNvSpPr>
                <p:nvPr/>
              </p:nvSpPr>
              <p:spPr bwMode="auto">
                <a:xfrm>
                  <a:off x="3440" y="3052"/>
                  <a:ext cx="4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a</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91" name="Rectangle 68">
                  <a:extLst>
                    <a:ext uri="{FF2B5EF4-FFF2-40B4-BE49-F238E27FC236}">
                      <a16:creationId xmlns:a16="http://schemas.microsoft.com/office/drawing/2014/main" id="{077ECFB6-09C2-49C8-8DFF-ECFB3D9CBBE1}"/>
                    </a:ext>
                  </a:extLst>
                </p:cNvPr>
                <p:cNvSpPr>
                  <a:spLocks noChangeArrowheads="1"/>
                </p:cNvSpPr>
                <p:nvPr/>
              </p:nvSpPr>
              <p:spPr bwMode="auto">
                <a:xfrm>
                  <a:off x="3658" y="3052"/>
                  <a:ext cx="4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c</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92" name="Rectangle 69">
                  <a:extLst>
                    <a:ext uri="{FF2B5EF4-FFF2-40B4-BE49-F238E27FC236}">
                      <a16:creationId xmlns:a16="http://schemas.microsoft.com/office/drawing/2014/main" id="{7273D038-59A2-44C3-9690-9847A286B0BE}"/>
                    </a:ext>
                  </a:extLst>
                </p:cNvPr>
                <p:cNvSpPr>
                  <a:spLocks noChangeArrowheads="1"/>
                </p:cNvSpPr>
                <p:nvPr/>
              </p:nvSpPr>
              <p:spPr bwMode="auto">
                <a:xfrm>
                  <a:off x="3976" y="3052"/>
                  <a:ext cx="5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B</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93" name="Rectangle 70">
                  <a:extLst>
                    <a:ext uri="{FF2B5EF4-FFF2-40B4-BE49-F238E27FC236}">
                      <a16:creationId xmlns:a16="http://schemas.microsoft.com/office/drawing/2014/main" id="{A066632C-7C1B-42C3-80CD-6EB5A5625B49}"/>
                    </a:ext>
                  </a:extLst>
                </p:cNvPr>
                <p:cNvSpPr>
                  <a:spLocks noChangeArrowheads="1"/>
                </p:cNvSpPr>
                <p:nvPr/>
              </p:nvSpPr>
              <p:spPr bwMode="auto">
                <a:xfrm>
                  <a:off x="995" y="3172"/>
                  <a:ext cx="2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94" name="Rectangle 71">
                  <a:extLst>
                    <a:ext uri="{FF2B5EF4-FFF2-40B4-BE49-F238E27FC236}">
                      <a16:creationId xmlns:a16="http://schemas.microsoft.com/office/drawing/2014/main" id="{622CB1C2-DAE7-4B45-92E9-F6952BEC7714}"/>
                    </a:ext>
                  </a:extLst>
                </p:cNvPr>
                <p:cNvSpPr>
                  <a:spLocks noChangeArrowheads="1"/>
                </p:cNvSpPr>
                <p:nvPr/>
              </p:nvSpPr>
              <p:spPr bwMode="auto">
                <a:xfrm>
                  <a:off x="1777" y="3172"/>
                  <a:ext cx="2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95" name="Rectangle 72">
                  <a:extLst>
                    <a:ext uri="{FF2B5EF4-FFF2-40B4-BE49-F238E27FC236}">
                      <a16:creationId xmlns:a16="http://schemas.microsoft.com/office/drawing/2014/main" id="{AB1B5A53-8EE8-4448-883C-40AAF9BFCE15}"/>
                    </a:ext>
                  </a:extLst>
                </p:cNvPr>
                <p:cNvSpPr>
                  <a:spLocks noChangeArrowheads="1"/>
                </p:cNvSpPr>
                <p:nvPr/>
              </p:nvSpPr>
              <p:spPr bwMode="auto">
                <a:xfrm>
                  <a:off x="2406" y="3172"/>
                  <a:ext cx="14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96" name="Rectangle 73">
                  <a:extLst>
                    <a:ext uri="{FF2B5EF4-FFF2-40B4-BE49-F238E27FC236}">
                      <a16:creationId xmlns:a16="http://schemas.microsoft.com/office/drawing/2014/main" id="{32AC4D12-7C2E-4032-A595-D2B29CF74A22}"/>
                    </a:ext>
                  </a:extLst>
                </p:cNvPr>
                <p:cNvSpPr>
                  <a:spLocks noChangeArrowheads="1"/>
                </p:cNvSpPr>
                <p:nvPr/>
              </p:nvSpPr>
              <p:spPr bwMode="auto">
                <a:xfrm>
                  <a:off x="2767" y="3172"/>
                  <a:ext cx="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97" name="Rectangle 74">
                  <a:extLst>
                    <a:ext uri="{FF2B5EF4-FFF2-40B4-BE49-F238E27FC236}">
                      <a16:creationId xmlns:a16="http://schemas.microsoft.com/office/drawing/2014/main" id="{422B17A9-A429-439D-A237-B5012CFFAF5C}"/>
                    </a:ext>
                  </a:extLst>
                </p:cNvPr>
                <p:cNvSpPr>
                  <a:spLocks noChangeArrowheads="1"/>
                </p:cNvSpPr>
                <p:nvPr/>
              </p:nvSpPr>
              <p:spPr bwMode="auto">
                <a:xfrm>
                  <a:off x="2986" y="3172"/>
                  <a:ext cx="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98" name="Rectangle 75">
                  <a:extLst>
                    <a:ext uri="{FF2B5EF4-FFF2-40B4-BE49-F238E27FC236}">
                      <a16:creationId xmlns:a16="http://schemas.microsoft.com/office/drawing/2014/main" id="{EE687CD2-CEF8-41D1-A2F8-CF24FADFF9AB}"/>
                    </a:ext>
                  </a:extLst>
                </p:cNvPr>
                <p:cNvSpPr>
                  <a:spLocks noChangeArrowheads="1"/>
                </p:cNvSpPr>
                <p:nvPr/>
              </p:nvSpPr>
              <p:spPr bwMode="auto">
                <a:xfrm>
                  <a:off x="3205" y="3172"/>
                  <a:ext cx="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99" name="Rectangle 76">
                  <a:extLst>
                    <a:ext uri="{FF2B5EF4-FFF2-40B4-BE49-F238E27FC236}">
                      <a16:creationId xmlns:a16="http://schemas.microsoft.com/office/drawing/2014/main" id="{71566208-041A-4A33-8B60-C5C3501B022A}"/>
                    </a:ext>
                  </a:extLst>
                </p:cNvPr>
                <p:cNvSpPr>
                  <a:spLocks noChangeArrowheads="1"/>
                </p:cNvSpPr>
                <p:nvPr/>
              </p:nvSpPr>
              <p:spPr bwMode="auto">
                <a:xfrm>
                  <a:off x="3423" y="3172"/>
                  <a:ext cx="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100" name="Rectangle 77">
                  <a:extLst>
                    <a:ext uri="{FF2B5EF4-FFF2-40B4-BE49-F238E27FC236}">
                      <a16:creationId xmlns:a16="http://schemas.microsoft.com/office/drawing/2014/main" id="{4519613D-50EA-41B6-8081-138224E49042}"/>
                    </a:ext>
                  </a:extLst>
                </p:cNvPr>
                <p:cNvSpPr>
                  <a:spLocks noChangeArrowheads="1"/>
                </p:cNvSpPr>
                <p:nvPr/>
              </p:nvSpPr>
              <p:spPr bwMode="auto">
                <a:xfrm>
                  <a:off x="3642" y="3172"/>
                  <a:ext cx="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101" name="Rectangle 78">
                  <a:extLst>
                    <a:ext uri="{FF2B5EF4-FFF2-40B4-BE49-F238E27FC236}">
                      <a16:creationId xmlns:a16="http://schemas.microsoft.com/office/drawing/2014/main" id="{CB4C4499-7F05-4466-81B4-1AA39EF8FA7F}"/>
                    </a:ext>
                  </a:extLst>
                </p:cNvPr>
                <p:cNvSpPr>
                  <a:spLocks noChangeArrowheads="1"/>
                </p:cNvSpPr>
                <p:nvPr/>
              </p:nvSpPr>
              <p:spPr bwMode="auto">
                <a:xfrm>
                  <a:off x="3965" y="3172"/>
                  <a:ext cx="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102" name="Rectangle 79">
                  <a:extLst>
                    <a:ext uri="{FF2B5EF4-FFF2-40B4-BE49-F238E27FC236}">
                      <a16:creationId xmlns:a16="http://schemas.microsoft.com/office/drawing/2014/main" id="{E96AB862-2850-4DEA-BDC7-92EA8CAB159C}"/>
                    </a:ext>
                  </a:extLst>
                </p:cNvPr>
                <p:cNvSpPr>
                  <a:spLocks noChangeArrowheads="1"/>
                </p:cNvSpPr>
                <p:nvPr/>
              </p:nvSpPr>
              <p:spPr bwMode="auto">
                <a:xfrm>
                  <a:off x="1230" y="2387"/>
                  <a:ext cx="93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点検診断の項目（部材ごと）</a:t>
                  </a:r>
                  <a:endParaRPr kumimoji="0" lang="ja-JP" altLang="ja-JP" sz="3200" b="0" i="0" u="none" strike="noStrike" cap="none" normalizeH="0" baseline="0" dirty="0">
                    <a:ln>
                      <a:noFill/>
                    </a:ln>
                    <a:solidFill>
                      <a:schemeClr val="tx1"/>
                    </a:solidFill>
                    <a:effectLst/>
                    <a:latin typeface="Arial" panose="020B0604020202020204" pitchFamily="34" charset="0"/>
                  </a:endParaRPr>
                </a:p>
              </p:txBody>
            </p:sp>
            <p:sp>
              <p:nvSpPr>
                <p:cNvPr id="103" name="Rectangle 80">
                  <a:extLst>
                    <a:ext uri="{FF2B5EF4-FFF2-40B4-BE49-F238E27FC236}">
                      <a16:creationId xmlns:a16="http://schemas.microsoft.com/office/drawing/2014/main" id="{4A8E385B-B2B6-483A-87A8-4EC84182B015}"/>
                    </a:ext>
                  </a:extLst>
                </p:cNvPr>
                <p:cNvSpPr>
                  <a:spLocks noChangeArrowheads="1"/>
                </p:cNvSpPr>
                <p:nvPr/>
              </p:nvSpPr>
              <p:spPr bwMode="auto">
                <a:xfrm>
                  <a:off x="2816" y="2327"/>
                  <a:ext cx="86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部材単位ごとの劣化度判定</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104" name="Rectangle 81">
                  <a:extLst>
                    <a:ext uri="{FF2B5EF4-FFF2-40B4-BE49-F238E27FC236}">
                      <a16:creationId xmlns:a16="http://schemas.microsoft.com/office/drawing/2014/main" id="{73D88649-A9DD-4621-A635-FC9BBA4053AF}"/>
                    </a:ext>
                  </a:extLst>
                </p:cNvPr>
                <p:cNvSpPr>
                  <a:spLocks noChangeArrowheads="1"/>
                </p:cNvSpPr>
                <p:nvPr/>
              </p:nvSpPr>
              <p:spPr bwMode="auto">
                <a:xfrm>
                  <a:off x="3932" y="2327"/>
                  <a:ext cx="359"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dirty="0">
                      <a:solidFill>
                        <a:srgbClr val="000000"/>
                      </a:solidFill>
                      <a:latin typeface="HG丸ｺﾞｼｯｸM-PRO" panose="020F0600000000000000" pitchFamily="50" charset="-128"/>
                      <a:ea typeface="HG丸ｺﾞｼｯｸM-PRO" panose="020F0600000000000000" pitchFamily="50" charset="-128"/>
                    </a:rPr>
                    <a:t>　健全度　</a:t>
                  </a:r>
                  <a:endParaRPr kumimoji="0" lang="ja-JP" altLang="ja-JP" sz="3200" b="0" i="0" u="none" strike="noStrike" cap="none" normalizeH="0" baseline="0" dirty="0">
                    <a:ln>
                      <a:noFill/>
                    </a:ln>
                    <a:solidFill>
                      <a:schemeClr val="tx1"/>
                    </a:solidFill>
                    <a:effectLst/>
                    <a:latin typeface="Arial" panose="020B0604020202020204" pitchFamily="34" charset="0"/>
                  </a:endParaRPr>
                </a:p>
              </p:txBody>
            </p:sp>
            <p:sp>
              <p:nvSpPr>
                <p:cNvPr id="105" name="Rectangle 82">
                  <a:extLst>
                    <a:ext uri="{FF2B5EF4-FFF2-40B4-BE49-F238E27FC236}">
                      <a16:creationId xmlns:a16="http://schemas.microsoft.com/office/drawing/2014/main" id="{E49AF9D8-E991-48CC-B012-977A39F28439}"/>
                    </a:ext>
                  </a:extLst>
                </p:cNvPr>
                <p:cNvSpPr>
                  <a:spLocks noChangeArrowheads="1"/>
                </p:cNvSpPr>
                <p:nvPr/>
              </p:nvSpPr>
              <p:spPr bwMode="auto">
                <a:xfrm>
                  <a:off x="4189" y="2867"/>
                  <a:ext cx="5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A</a:t>
                  </a:r>
                  <a:endParaRPr kumimoji="0" lang="ja-JP" altLang="ja-JP" sz="3200" b="0" i="0" u="none" strike="noStrike" cap="none" normalizeH="0" baseline="0">
                    <a:ln>
                      <a:noFill/>
                    </a:ln>
                    <a:solidFill>
                      <a:schemeClr val="tx1"/>
                    </a:solidFill>
                    <a:effectLst/>
                    <a:latin typeface="Arial" panose="020B0604020202020204" pitchFamily="34" charset="0"/>
                  </a:endParaRPr>
                </a:p>
              </p:txBody>
            </p:sp>
            <p:sp>
              <p:nvSpPr>
                <p:cNvPr id="106" name="Line 83">
                  <a:extLst>
                    <a:ext uri="{FF2B5EF4-FFF2-40B4-BE49-F238E27FC236}">
                      <a16:creationId xmlns:a16="http://schemas.microsoft.com/office/drawing/2014/main" id="{63893B0E-7BF3-4458-98F5-99EFDDBB8709}"/>
                    </a:ext>
                  </a:extLst>
                </p:cNvPr>
                <p:cNvSpPr>
                  <a:spLocks noChangeShapeType="1"/>
                </p:cNvSpPr>
                <p:nvPr/>
              </p:nvSpPr>
              <p:spPr bwMode="auto">
                <a:xfrm>
                  <a:off x="798" y="2300"/>
                  <a:ext cx="179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07" name="Rectangle 84">
                  <a:extLst>
                    <a:ext uri="{FF2B5EF4-FFF2-40B4-BE49-F238E27FC236}">
                      <a16:creationId xmlns:a16="http://schemas.microsoft.com/office/drawing/2014/main" id="{52ADFEA0-B371-4145-8E65-13346C4447B2}"/>
                    </a:ext>
                  </a:extLst>
                </p:cNvPr>
                <p:cNvSpPr>
                  <a:spLocks noChangeArrowheads="1"/>
                </p:cNvSpPr>
                <p:nvPr/>
              </p:nvSpPr>
              <p:spPr bwMode="auto">
                <a:xfrm>
                  <a:off x="798" y="2300"/>
                  <a:ext cx="179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08" name="Line 85">
                  <a:extLst>
                    <a:ext uri="{FF2B5EF4-FFF2-40B4-BE49-F238E27FC236}">
                      <a16:creationId xmlns:a16="http://schemas.microsoft.com/office/drawing/2014/main" id="{07ED4B4B-5140-4680-A54A-866ACB1F4458}"/>
                    </a:ext>
                  </a:extLst>
                </p:cNvPr>
                <p:cNvSpPr>
                  <a:spLocks noChangeShapeType="1"/>
                </p:cNvSpPr>
                <p:nvPr/>
              </p:nvSpPr>
              <p:spPr bwMode="auto">
                <a:xfrm>
                  <a:off x="2696" y="2300"/>
                  <a:ext cx="109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09" name="Rectangle 86">
                  <a:extLst>
                    <a:ext uri="{FF2B5EF4-FFF2-40B4-BE49-F238E27FC236}">
                      <a16:creationId xmlns:a16="http://schemas.microsoft.com/office/drawing/2014/main" id="{2612F7C4-FDE5-437F-92CC-B273A05E3CEA}"/>
                    </a:ext>
                  </a:extLst>
                </p:cNvPr>
                <p:cNvSpPr>
                  <a:spLocks noChangeArrowheads="1"/>
                </p:cNvSpPr>
                <p:nvPr/>
              </p:nvSpPr>
              <p:spPr bwMode="auto">
                <a:xfrm>
                  <a:off x="2696" y="2300"/>
                  <a:ext cx="109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10" name="Line 87">
                  <a:extLst>
                    <a:ext uri="{FF2B5EF4-FFF2-40B4-BE49-F238E27FC236}">
                      <a16:creationId xmlns:a16="http://schemas.microsoft.com/office/drawing/2014/main" id="{A66F90F0-E593-4235-AD46-8A16CD1786EB}"/>
                    </a:ext>
                  </a:extLst>
                </p:cNvPr>
                <p:cNvSpPr>
                  <a:spLocks noChangeShapeType="1"/>
                </p:cNvSpPr>
                <p:nvPr/>
              </p:nvSpPr>
              <p:spPr bwMode="auto">
                <a:xfrm>
                  <a:off x="2696" y="2420"/>
                  <a:ext cx="109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11" name="Rectangle 88">
                  <a:extLst>
                    <a:ext uri="{FF2B5EF4-FFF2-40B4-BE49-F238E27FC236}">
                      <a16:creationId xmlns:a16="http://schemas.microsoft.com/office/drawing/2014/main" id="{CB8B34AE-4552-46E1-8417-052D3C3CFC9C}"/>
                    </a:ext>
                  </a:extLst>
                </p:cNvPr>
                <p:cNvSpPr>
                  <a:spLocks noChangeArrowheads="1"/>
                </p:cNvSpPr>
                <p:nvPr/>
              </p:nvSpPr>
              <p:spPr bwMode="auto">
                <a:xfrm>
                  <a:off x="2696" y="2420"/>
                  <a:ext cx="109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12" name="Line 89">
                  <a:extLst>
                    <a:ext uri="{FF2B5EF4-FFF2-40B4-BE49-F238E27FC236}">
                      <a16:creationId xmlns:a16="http://schemas.microsoft.com/office/drawing/2014/main" id="{D478A385-6BE2-4B01-91A0-9371F7661F06}"/>
                    </a:ext>
                  </a:extLst>
                </p:cNvPr>
                <p:cNvSpPr>
                  <a:spLocks noChangeShapeType="1"/>
                </p:cNvSpPr>
                <p:nvPr/>
              </p:nvSpPr>
              <p:spPr bwMode="auto">
                <a:xfrm>
                  <a:off x="798" y="2540"/>
                  <a:ext cx="179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13" name="Rectangle 90">
                  <a:extLst>
                    <a:ext uri="{FF2B5EF4-FFF2-40B4-BE49-F238E27FC236}">
                      <a16:creationId xmlns:a16="http://schemas.microsoft.com/office/drawing/2014/main" id="{8EA6DC32-A1EF-46A4-A411-ADBDE09C7439}"/>
                    </a:ext>
                  </a:extLst>
                </p:cNvPr>
                <p:cNvSpPr>
                  <a:spLocks noChangeArrowheads="1"/>
                </p:cNvSpPr>
                <p:nvPr/>
              </p:nvSpPr>
              <p:spPr bwMode="auto">
                <a:xfrm>
                  <a:off x="798" y="2540"/>
                  <a:ext cx="179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14" name="Line 91">
                  <a:extLst>
                    <a:ext uri="{FF2B5EF4-FFF2-40B4-BE49-F238E27FC236}">
                      <a16:creationId xmlns:a16="http://schemas.microsoft.com/office/drawing/2014/main" id="{0C2B7A45-4816-4E8C-AFEC-F112C842E8D2}"/>
                    </a:ext>
                  </a:extLst>
                </p:cNvPr>
                <p:cNvSpPr>
                  <a:spLocks noChangeShapeType="1"/>
                </p:cNvSpPr>
                <p:nvPr/>
              </p:nvSpPr>
              <p:spPr bwMode="auto">
                <a:xfrm>
                  <a:off x="2696" y="2540"/>
                  <a:ext cx="109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15" name="Rectangle 92">
                  <a:extLst>
                    <a:ext uri="{FF2B5EF4-FFF2-40B4-BE49-F238E27FC236}">
                      <a16:creationId xmlns:a16="http://schemas.microsoft.com/office/drawing/2014/main" id="{C127ADD9-024E-4445-92AB-181D92D98C23}"/>
                    </a:ext>
                  </a:extLst>
                </p:cNvPr>
                <p:cNvSpPr>
                  <a:spLocks noChangeArrowheads="1"/>
                </p:cNvSpPr>
                <p:nvPr/>
              </p:nvSpPr>
              <p:spPr bwMode="auto">
                <a:xfrm>
                  <a:off x="2696" y="2540"/>
                  <a:ext cx="109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16" name="Line 93">
                  <a:extLst>
                    <a:ext uri="{FF2B5EF4-FFF2-40B4-BE49-F238E27FC236}">
                      <a16:creationId xmlns:a16="http://schemas.microsoft.com/office/drawing/2014/main" id="{D8B46CD2-E184-40B4-8C9B-8DC609F525BD}"/>
                    </a:ext>
                  </a:extLst>
                </p:cNvPr>
                <p:cNvSpPr>
                  <a:spLocks noChangeShapeType="1"/>
                </p:cNvSpPr>
                <p:nvPr/>
              </p:nvSpPr>
              <p:spPr bwMode="auto">
                <a:xfrm>
                  <a:off x="798" y="2660"/>
                  <a:ext cx="60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17" name="Rectangle 94">
                  <a:extLst>
                    <a:ext uri="{FF2B5EF4-FFF2-40B4-BE49-F238E27FC236}">
                      <a16:creationId xmlns:a16="http://schemas.microsoft.com/office/drawing/2014/main" id="{6C45F32F-C899-4028-9369-9BDCA70EEB4C}"/>
                    </a:ext>
                  </a:extLst>
                </p:cNvPr>
                <p:cNvSpPr>
                  <a:spLocks noChangeArrowheads="1"/>
                </p:cNvSpPr>
                <p:nvPr/>
              </p:nvSpPr>
              <p:spPr bwMode="auto">
                <a:xfrm>
                  <a:off x="798" y="2660"/>
                  <a:ext cx="60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18" name="Line 95">
                  <a:extLst>
                    <a:ext uri="{FF2B5EF4-FFF2-40B4-BE49-F238E27FC236}">
                      <a16:creationId xmlns:a16="http://schemas.microsoft.com/office/drawing/2014/main" id="{400E7017-9C28-41C9-BF51-31B830CF70EB}"/>
                    </a:ext>
                  </a:extLst>
                </p:cNvPr>
                <p:cNvSpPr>
                  <a:spLocks noChangeShapeType="1"/>
                </p:cNvSpPr>
                <p:nvPr/>
              </p:nvSpPr>
              <p:spPr bwMode="auto">
                <a:xfrm>
                  <a:off x="1411" y="2660"/>
                  <a:ext cx="9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19" name="Rectangle 96">
                  <a:extLst>
                    <a:ext uri="{FF2B5EF4-FFF2-40B4-BE49-F238E27FC236}">
                      <a16:creationId xmlns:a16="http://schemas.microsoft.com/office/drawing/2014/main" id="{9339CE0C-5985-4BAA-B095-8707BA46CCC4}"/>
                    </a:ext>
                  </a:extLst>
                </p:cNvPr>
                <p:cNvSpPr>
                  <a:spLocks noChangeArrowheads="1"/>
                </p:cNvSpPr>
                <p:nvPr/>
              </p:nvSpPr>
              <p:spPr bwMode="auto">
                <a:xfrm>
                  <a:off x="1411" y="2660"/>
                  <a:ext cx="9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20" name="Line 97">
                  <a:extLst>
                    <a:ext uri="{FF2B5EF4-FFF2-40B4-BE49-F238E27FC236}">
                      <a16:creationId xmlns:a16="http://schemas.microsoft.com/office/drawing/2014/main" id="{77CB86F4-D469-4FCE-816A-C1CE608C6E44}"/>
                    </a:ext>
                  </a:extLst>
                </p:cNvPr>
                <p:cNvSpPr>
                  <a:spLocks noChangeShapeType="1"/>
                </p:cNvSpPr>
                <p:nvPr/>
              </p:nvSpPr>
              <p:spPr bwMode="auto">
                <a:xfrm>
                  <a:off x="2362" y="2660"/>
                  <a:ext cx="2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21" name="Rectangle 98">
                  <a:extLst>
                    <a:ext uri="{FF2B5EF4-FFF2-40B4-BE49-F238E27FC236}">
                      <a16:creationId xmlns:a16="http://schemas.microsoft.com/office/drawing/2014/main" id="{19E5700C-6090-46FD-ADE7-92B8864E1243}"/>
                    </a:ext>
                  </a:extLst>
                </p:cNvPr>
                <p:cNvSpPr>
                  <a:spLocks noChangeArrowheads="1"/>
                </p:cNvSpPr>
                <p:nvPr/>
              </p:nvSpPr>
              <p:spPr bwMode="auto">
                <a:xfrm>
                  <a:off x="2362" y="2660"/>
                  <a:ext cx="22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22" name="Line 99">
                  <a:extLst>
                    <a:ext uri="{FF2B5EF4-FFF2-40B4-BE49-F238E27FC236}">
                      <a16:creationId xmlns:a16="http://schemas.microsoft.com/office/drawing/2014/main" id="{1E8C157B-8005-4B1E-BEC8-A7105C6B3CA8}"/>
                    </a:ext>
                  </a:extLst>
                </p:cNvPr>
                <p:cNvSpPr>
                  <a:spLocks noChangeShapeType="1"/>
                </p:cNvSpPr>
                <p:nvPr/>
              </p:nvSpPr>
              <p:spPr bwMode="auto">
                <a:xfrm>
                  <a:off x="2696" y="2660"/>
                  <a:ext cx="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23" name="Rectangle 100">
                  <a:extLst>
                    <a:ext uri="{FF2B5EF4-FFF2-40B4-BE49-F238E27FC236}">
                      <a16:creationId xmlns:a16="http://schemas.microsoft.com/office/drawing/2014/main" id="{7D7D3428-4031-4DD0-B391-5D71FDAC3642}"/>
                    </a:ext>
                  </a:extLst>
                </p:cNvPr>
                <p:cNvSpPr>
                  <a:spLocks noChangeArrowheads="1"/>
                </p:cNvSpPr>
                <p:nvPr/>
              </p:nvSpPr>
              <p:spPr bwMode="auto">
                <a:xfrm>
                  <a:off x="2696" y="2660"/>
                  <a:ext cx="21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24" name="Line 101">
                  <a:extLst>
                    <a:ext uri="{FF2B5EF4-FFF2-40B4-BE49-F238E27FC236}">
                      <a16:creationId xmlns:a16="http://schemas.microsoft.com/office/drawing/2014/main" id="{67BF25DD-AF45-44CB-BFD3-3EC683D056E9}"/>
                    </a:ext>
                  </a:extLst>
                </p:cNvPr>
                <p:cNvSpPr>
                  <a:spLocks noChangeShapeType="1"/>
                </p:cNvSpPr>
                <p:nvPr/>
              </p:nvSpPr>
              <p:spPr bwMode="auto">
                <a:xfrm>
                  <a:off x="2915" y="2660"/>
                  <a:ext cx="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25" name="Rectangle 102">
                  <a:extLst>
                    <a:ext uri="{FF2B5EF4-FFF2-40B4-BE49-F238E27FC236}">
                      <a16:creationId xmlns:a16="http://schemas.microsoft.com/office/drawing/2014/main" id="{2988AB0F-168B-469F-BF1F-17254C786960}"/>
                    </a:ext>
                  </a:extLst>
                </p:cNvPr>
                <p:cNvSpPr>
                  <a:spLocks noChangeArrowheads="1"/>
                </p:cNvSpPr>
                <p:nvPr/>
              </p:nvSpPr>
              <p:spPr bwMode="auto">
                <a:xfrm>
                  <a:off x="2915" y="2660"/>
                  <a:ext cx="21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26" name="Line 103">
                  <a:extLst>
                    <a:ext uri="{FF2B5EF4-FFF2-40B4-BE49-F238E27FC236}">
                      <a16:creationId xmlns:a16="http://schemas.microsoft.com/office/drawing/2014/main" id="{A85097AA-0580-467D-860C-E54D2E6960B1}"/>
                    </a:ext>
                  </a:extLst>
                </p:cNvPr>
                <p:cNvSpPr>
                  <a:spLocks noChangeShapeType="1"/>
                </p:cNvSpPr>
                <p:nvPr/>
              </p:nvSpPr>
              <p:spPr bwMode="auto">
                <a:xfrm>
                  <a:off x="3133" y="2660"/>
                  <a:ext cx="21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27" name="Rectangle 104">
                  <a:extLst>
                    <a:ext uri="{FF2B5EF4-FFF2-40B4-BE49-F238E27FC236}">
                      <a16:creationId xmlns:a16="http://schemas.microsoft.com/office/drawing/2014/main" id="{3C63A164-532E-4A01-8F16-F742C307507E}"/>
                    </a:ext>
                  </a:extLst>
                </p:cNvPr>
                <p:cNvSpPr>
                  <a:spLocks noChangeArrowheads="1"/>
                </p:cNvSpPr>
                <p:nvPr/>
              </p:nvSpPr>
              <p:spPr bwMode="auto">
                <a:xfrm>
                  <a:off x="3133" y="2660"/>
                  <a:ext cx="21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28" name="Line 105">
                  <a:extLst>
                    <a:ext uri="{FF2B5EF4-FFF2-40B4-BE49-F238E27FC236}">
                      <a16:creationId xmlns:a16="http://schemas.microsoft.com/office/drawing/2014/main" id="{686E2DE7-B418-415D-A495-CDABCFDFD42E}"/>
                    </a:ext>
                  </a:extLst>
                </p:cNvPr>
                <p:cNvSpPr>
                  <a:spLocks noChangeShapeType="1"/>
                </p:cNvSpPr>
                <p:nvPr/>
              </p:nvSpPr>
              <p:spPr bwMode="auto">
                <a:xfrm>
                  <a:off x="3352" y="2660"/>
                  <a:ext cx="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29" name="Rectangle 106">
                  <a:extLst>
                    <a:ext uri="{FF2B5EF4-FFF2-40B4-BE49-F238E27FC236}">
                      <a16:creationId xmlns:a16="http://schemas.microsoft.com/office/drawing/2014/main" id="{EE13A021-1729-4571-A104-3EEBBD7619AC}"/>
                    </a:ext>
                  </a:extLst>
                </p:cNvPr>
                <p:cNvSpPr>
                  <a:spLocks noChangeArrowheads="1"/>
                </p:cNvSpPr>
                <p:nvPr/>
              </p:nvSpPr>
              <p:spPr bwMode="auto">
                <a:xfrm>
                  <a:off x="3352" y="2660"/>
                  <a:ext cx="21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30" name="Line 107">
                  <a:extLst>
                    <a:ext uri="{FF2B5EF4-FFF2-40B4-BE49-F238E27FC236}">
                      <a16:creationId xmlns:a16="http://schemas.microsoft.com/office/drawing/2014/main" id="{D6F4E101-511A-41C5-A8E3-A87E8C812737}"/>
                    </a:ext>
                  </a:extLst>
                </p:cNvPr>
                <p:cNvSpPr>
                  <a:spLocks noChangeShapeType="1"/>
                </p:cNvSpPr>
                <p:nvPr/>
              </p:nvSpPr>
              <p:spPr bwMode="auto">
                <a:xfrm>
                  <a:off x="3571" y="2660"/>
                  <a:ext cx="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31" name="Rectangle 108">
                  <a:extLst>
                    <a:ext uri="{FF2B5EF4-FFF2-40B4-BE49-F238E27FC236}">
                      <a16:creationId xmlns:a16="http://schemas.microsoft.com/office/drawing/2014/main" id="{8D8F1B3E-315F-475A-8DD1-54E7CB389BA1}"/>
                    </a:ext>
                  </a:extLst>
                </p:cNvPr>
                <p:cNvSpPr>
                  <a:spLocks noChangeArrowheads="1"/>
                </p:cNvSpPr>
                <p:nvPr/>
              </p:nvSpPr>
              <p:spPr bwMode="auto">
                <a:xfrm>
                  <a:off x="3571" y="2660"/>
                  <a:ext cx="21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32" name="Line 109">
                  <a:extLst>
                    <a:ext uri="{FF2B5EF4-FFF2-40B4-BE49-F238E27FC236}">
                      <a16:creationId xmlns:a16="http://schemas.microsoft.com/office/drawing/2014/main" id="{0F5A8E6D-0298-4071-800F-8363B1742B7E}"/>
                    </a:ext>
                  </a:extLst>
                </p:cNvPr>
                <p:cNvSpPr>
                  <a:spLocks noChangeShapeType="1"/>
                </p:cNvSpPr>
                <p:nvPr/>
              </p:nvSpPr>
              <p:spPr bwMode="auto">
                <a:xfrm>
                  <a:off x="798" y="2780"/>
                  <a:ext cx="60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33" name="Rectangle 110">
                  <a:extLst>
                    <a:ext uri="{FF2B5EF4-FFF2-40B4-BE49-F238E27FC236}">
                      <a16:creationId xmlns:a16="http://schemas.microsoft.com/office/drawing/2014/main" id="{F37A3343-F5A9-4246-842C-570FFA8F88CF}"/>
                    </a:ext>
                  </a:extLst>
                </p:cNvPr>
                <p:cNvSpPr>
                  <a:spLocks noChangeArrowheads="1"/>
                </p:cNvSpPr>
                <p:nvPr/>
              </p:nvSpPr>
              <p:spPr bwMode="auto">
                <a:xfrm>
                  <a:off x="798" y="2780"/>
                  <a:ext cx="60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34" name="Line 111">
                  <a:extLst>
                    <a:ext uri="{FF2B5EF4-FFF2-40B4-BE49-F238E27FC236}">
                      <a16:creationId xmlns:a16="http://schemas.microsoft.com/office/drawing/2014/main" id="{788D53AC-4AA5-4EEB-BF15-0643A860A60C}"/>
                    </a:ext>
                  </a:extLst>
                </p:cNvPr>
                <p:cNvSpPr>
                  <a:spLocks noChangeShapeType="1"/>
                </p:cNvSpPr>
                <p:nvPr/>
              </p:nvSpPr>
              <p:spPr bwMode="auto">
                <a:xfrm>
                  <a:off x="1411" y="2780"/>
                  <a:ext cx="9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35" name="Rectangle 112">
                  <a:extLst>
                    <a:ext uri="{FF2B5EF4-FFF2-40B4-BE49-F238E27FC236}">
                      <a16:creationId xmlns:a16="http://schemas.microsoft.com/office/drawing/2014/main" id="{319D15A7-A346-4EED-BA26-EAA9D8FFCE1B}"/>
                    </a:ext>
                  </a:extLst>
                </p:cNvPr>
                <p:cNvSpPr>
                  <a:spLocks noChangeArrowheads="1"/>
                </p:cNvSpPr>
                <p:nvPr/>
              </p:nvSpPr>
              <p:spPr bwMode="auto">
                <a:xfrm>
                  <a:off x="1411" y="2780"/>
                  <a:ext cx="9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36" name="Line 113">
                  <a:extLst>
                    <a:ext uri="{FF2B5EF4-FFF2-40B4-BE49-F238E27FC236}">
                      <a16:creationId xmlns:a16="http://schemas.microsoft.com/office/drawing/2014/main" id="{98B42096-A61D-4B05-B8FA-C55AB15AB50D}"/>
                    </a:ext>
                  </a:extLst>
                </p:cNvPr>
                <p:cNvSpPr>
                  <a:spLocks noChangeShapeType="1"/>
                </p:cNvSpPr>
                <p:nvPr/>
              </p:nvSpPr>
              <p:spPr bwMode="auto">
                <a:xfrm>
                  <a:off x="2362" y="2780"/>
                  <a:ext cx="2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37" name="Rectangle 114">
                  <a:extLst>
                    <a:ext uri="{FF2B5EF4-FFF2-40B4-BE49-F238E27FC236}">
                      <a16:creationId xmlns:a16="http://schemas.microsoft.com/office/drawing/2014/main" id="{1F34C3C5-D198-4FBA-925E-B2218773C4C5}"/>
                    </a:ext>
                  </a:extLst>
                </p:cNvPr>
                <p:cNvSpPr>
                  <a:spLocks noChangeArrowheads="1"/>
                </p:cNvSpPr>
                <p:nvPr/>
              </p:nvSpPr>
              <p:spPr bwMode="auto">
                <a:xfrm>
                  <a:off x="2362" y="2780"/>
                  <a:ext cx="22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38" name="Line 115">
                  <a:extLst>
                    <a:ext uri="{FF2B5EF4-FFF2-40B4-BE49-F238E27FC236}">
                      <a16:creationId xmlns:a16="http://schemas.microsoft.com/office/drawing/2014/main" id="{B16AFF75-EBDC-4362-AD3D-98EBBC8749B7}"/>
                    </a:ext>
                  </a:extLst>
                </p:cNvPr>
                <p:cNvSpPr>
                  <a:spLocks noChangeShapeType="1"/>
                </p:cNvSpPr>
                <p:nvPr/>
              </p:nvSpPr>
              <p:spPr bwMode="auto">
                <a:xfrm>
                  <a:off x="2696" y="2780"/>
                  <a:ext cx="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39" name="Rectangle 116">
                  <a:extLst>
                    <a:ext uri="{FF2B5EF4-FFF2-40B4-BE49-F238E27FC236}">
                      <a16:creationId xmlns:a16="http://schemas.microsoft.com/office/drawing/2014/main" id="{83BCD9C5-ED71-470D-8614-B2DCD7367978}"/>
                    </a:ext>
                  </a:extLst>
                </p:cNvPr>
                <p:cNvSpPr>
                  <a:spLocks noChangeArrowheads="1"/>
                </p:cNvSpPr>
                <p:nvPr/>
              </p:nvSpPr>
              <p:spPr bwMode="auto">
                <a:xfrm>
                  <a:off x="2696" y="2780"/>
                  <a:ext cx="21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40" name="Line 117">
                  <a:extLst>
                    <a:ext uri="{FF2B5EF4-FFF2-40B4-BE49-F238E27FC236}">
                      <a16:creationId xmlns:a16="http://schemas.microsoft.com/office/drawing/2014/main" id="{79AE3803-797B-4DF6-AFC6-BE27D442993B}"/>
                    </a:ext>
                  </a:extLst>
                </p:cNvPr>
                <p:cNvSpPr>
                  <a:spLocks noChangeShapeType="1"/>
                </p:cNvSpPr>
                <p:nvPr/>
              </p:nvSpPr>
              <p:spPr bwMode="auto">
                <a:xfrm>
                  <a:off x="2915" y="2780"/>
                  <a:ext cx="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41" name="Rectangle 118">
                  <a:extLst>
                    <a:ext uri="{FF2B5EF4-FFF2-40B4-BE49-F238E27FC236}">
                      <a16:creationId xmlns:a16="http://schemas.microsoft.com/office/drawing/2014/main" id="{053A0171-F684-4AE7-B8D9-ACC98C3366DA}"/>
                    </a:ext>
                  </a:extLst>
                </p:cNvPr>
                <p:cNvSpPr>
                  <a:spLocks noChangeArrowheads="1"/>
                </p:cNvSpPr>
                <p:nvPr/>
              </p:nvSpPr>
              <p:spPr bwMode="auto">
                <a:xfrm>
                  <a:off x="2915" y="2780"/>
                  <a:ext cx="21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42" name="Line 119">
                  <a:extLst>
                    <a:ext uri="{FF2B5EF4-FFF2-40B4-BE49-F238E27FC236}">
                      <a16:creationId xmlns:a16="http://schemas.microsoft.com/office/drawing/2014/main" id="{1BE2942F-9055-4733-8B5F-9DB4EF725BA9}"/>
                    </a:ext>
                  </a:extLst>
                </p:cNvPr>
                <p:cNvSpPr>
                  <a:spLocks noChangeShapeType="1"/>
                </p:cNvSpPr>
                <p:nvPr/>
              </p:nvSpPr>
              <p:spPr bwMode="auto">
                <a:xfrm>
                  <a:off x="3133" y="2780"/>
                  <a:ext cx="21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43" name="Rectangle 120">
                  <a:extLst>
                    <a:ext uri="{FF2B5EF4-FFF2-40B4-BE49-F238E27FC236}">
                      <a16:creationId xmlns:a16="http://schemas.microsoft.com/office/drawing/2014/main" id="{4F5AF6B5-B3B5-41F4-BC74-9E014348FB5A}"/>
                    </a:ext>
                  </a:extLst>
                </p:cNvPr>
                <p:cNvSpPr>
                  <a:spLocks noChangeArrowheads="1"/>
                </p:cNvSpPr>
                <p:nvPr/>
              </p:nvSpPr>
              <p:spPr bwMode="auto">
                <a:xfrm>
                  <a:off x="3133" y="2780"/>
                  <a:ext cx="21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44" name="Line 121">
                  <a:extLst>
                    <a:ext uri="{FF2B5EF4-FFF2-40B4-BE49-F238E27FC236}">
                      <a16:creationId xmlns:a16="http://schemas.microsoft.com/office/drawing/2014/main" id="{87F53ED1-3DF1-492E-8651-5695134DE790}"/>
                    </a:ext>
                  </a:extLst>
                </p:cNvPr>
                <p:cNvSpPr>
                  <a:spLocks noChangeShapeType="1"/>
                </p:cNvSpPr>
                <p:nvPr/>
              </p:nvSpPr>
              <p:spPr bwMode="auto">
                <a:xfrm>
                  <a:off x="3352" y="2780"/>
                  <a:ext cx="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45" name="Rectangle 122">
                  <a:extLst>
                    <a:ext uri="{FF2B5EF4-FFF2-40B4-BE49-F238E27FC236}">
                      <a16:creationId xmlns:a16="http://schemas.microsoft.com/office/drawing/2014/main" id="{FB5BF45F-2F06-4BDA-8B31-2D7E04286663}"/>
                    </a:ext>
                  </a:extLst>
                </p:cNvPr>
                <p:cNvSpPr>
                  <a:spLocks noChangeArrowheads="1"/>
                </p:cNvSpPr>
                <p:nvPr/>
              </p:nvSpPr>
              <p:spPr bwMode="auto">
                <a:xfrm>
                  <a:off x="3352" y="2780"/>
                  <a:ext cx="21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46" name="Line 123">
                  <a:extLst>
                    <a:ext uri="{FF2B5EF4-FFF2-40B4-BE49-F238E27FC236}">
                      <a16:creationId xmlns:a16="http://schemas.microsoft.com/office/drawing/2014/main" id="{D20198B3-6762-4FC6-9310-7CAE3D4CC1D8}"/>
                    </a:ext>
                  </a:extLst>
                </p:cNvPr>
                <p:cNvSpPr>
                  <a:spLocks noChangeShapeType="1"/>
                </p:cNvSpPr>
                <p:nvPr/>
              </p:nvSpPr>
              <p:spPr bwMode="auto">
                <a:xfrm>
                  <a:off x="3571" y="2780"/>
                  <a:ext cx="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47" name="Rectangle 124">
                  <a:extLst>
                    <a:ext uri="{FF2B5EF4-FFF2-40B4-BE49-F238E27FC236}">
                      <a16:creationId xmlns:a16="http://schemas.microsoft.com/office/drawing/2014/main" id="{0EE7840A-DEA7-43BD-8AC3-724EC6261B8B}"/>
                    </a:ext>
                  </a:extLst>
                </p:cNvPr>
                <p:cNvSpPr>
                  <a:spLocks noChangeArrowheads="1"/>
                </p:cNvSpPr>
                <p:nvPr/>
              </p:nvSpPr>
              <p:spPr bwMode="auto">
                <a:xfrm>
                  <a:off x="3571" y="2780"/>
                  <a:ext cx="21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48" name="Line 125">
                  <a:extLst>
                    <a:ext uri="{FF2B5EF4-FFF2-40B4-BE49-F238E27FC236}">
                      <a16:creationId xmlns:a16="http://schemas.microsoft.com/office/drawing/2014/main" id="{A62B7047-F9D2-4A19-A70E-DC50F5C339B7}"/>
                    </a:ext>
                  </a:extLst>
                </p:cNvPr>
                <p:cNvSpPr>
                  <a:spLocks noChangeShapeType="1"/>
                </p:cNvSpPr>
                <p:nvPr/>
              </p:nvSpPr>
              <p:spPr bwMode="auto">
                <a:xfrm>
                  <a:off x="798" y="2900"/>
                  <a:ext cx="60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49" name="Rectangle 126">
                  <a:extLst>
                    <a:ext uri="{FF2B5EF4-FFF2-40B4-BE49-F238E27FC236}">
                      <a16:creationId xmlns:a16="http://schemas.microsoft.com/office/drawing/2014/main" id="{69D0040C-FFF1-4A19-8945-9EDA1B5D07E5}"/>
                    </a:ext>
                  </a:extLst>
                </p:cNvPr>
                <p:cNvSpPr>
                  <a:spLocks noChangeArrowheads="1"/>
                </p:cNvSpPr>
                <p:nvPr/>
              </p:nvSpPr>
              <p:spPr bwMode="auto">
                <a:xfrm>
                  <a:off x="798" y="2900"/>
                  <a:ext cx="60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50" name="Line 127">
                  <a:extLst>
                    <a:ext uri="{FF2B5EF4-FFF2-40B4-BE49-F238E27FC236}">
                      <a16:creationId xmlns:a16="http://schemas.microsoft.com/office/drawing/2014/main" id="{C9DDC449-00E2-426A-9AE3-DC355AEBD6D6}"/>
                    </a:ext>
                  </a:extLst>
                </p:cNvPr>
                <p:cNvSpPr>
                  <a:spLocks noChangeShapeType="1"/>
                </p:cNvSpPr>
                <p:nvPr/>
              </p:nvSpPr>
              <p:spPr bwMode="auto">
                <a:xfrm>
                  <a:off x="1411" y="2900"/>
                  <a:ext cx="9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51" name="Rectangle 128">
                  <a:extLst>
                    <a:ext uri="{FF2B5EF4-FFF2-40B4-BE49-F238E27FC236}">
                      <a16:creationId xmlns:a16="http://schemas.microsoft.com/office/drawing/2014/main" id="{AF68F82A-F167-4F9A-80F6-BB09BB524E54}"/>
                    </a:ext>
                  </a:extLst>
                </p:cNvPr>
                <p:cNvSpPr>
                  <a:spLocks noChangeArrowheads="1"/>
                </p:cNvSpPr>
                <p:nvPr/>
              </p:nvSpPr>
              <p:spPr bwMode="auto">
                <a:xfrm>
                  <a:off x="1411" y="2900"/>
                  <a:ext cx="9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52" name="Line 129">
                  <a:extLst>
                    <a:ext uri="{FF2B5EF4-FFF2-40B4-BE49-F238E27FC236}">
                      <a16:creationId xmlns:a16="http://schemas.microsoft.com/office/drawing/2014/main" id="{04F0CD53-B10A-4C1D-B467-D9B34386A284}"/>
                    </a:ext>
                  </a:extLst>
                </p:cNvPr>
                <p:cNvSpPr>
                  <a:spLocks noChangeShapeType="1"/>
                </p:cNvSpPr>
                <p:nvPr/>
              </p:nvSpPr>
              <p:spPr bwMode="auto">
                <a:xfrm>
                  <a:off x="2362" y="2900"/>
                  <a:ext cx="2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53" name="Rectangle 130">
                  <a:extLst>
                    <a:ext uri="{FF2B5EF4-FFF2-40B4-BE49-F238E27FC236}">
                      <a16:creationId xmlns:a16="http://schemas.microsoft.com/office/drawing/2014/main" id="{A268B56F-A87A-44BA-B745-798EA4EE1D9F}"/>
                    </a:ext>
                  </a:extLst>
                </p:cNvPr>
                <p:cNvSpPr>
                  <a:spLocks noChangeArrowheads="1"/>
                </p:cNvSpPr>
                <p:nvPr/>
              </p:nvSpPr>
              <p:spPr bwMode="auto">
                <a:xfrm>
                  <a:off x="2362" y="2900"/>
                  <a:ext cx="22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54" name="Line 131">
                  <a:extLst>
                    <a:ext uri="{FF2B5EF4-FFF2-40B4-BE49-F238E27FC236}">
                      <a16:creationId xmlns:a16="http://schemas.microsoft.com/office/drawing/2014/main" id="{3EE1DF44-2994-4C5F-A08C-E1FE0184D59D}"/>
                    </a:ext>
                  </a:extLst>
                </p:cNvPr>
                <p:cNvSpPr>
                  <a:spLocks noChangeShapeType="1"/>
                </p:cNvSpPr>
                <p:nvPr/>
              </p:nvSpPr>
              <p:spPr bwMode="auto">
                <a:xfrm>
                  <a:off x="2696" y="2900"/>
                  <a:ext cx="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55" name="Rectangle 132">
                  <a:extLst>
                    <a:ext uri="{FF2B5EF4-FFF2-40B4-BE49-F238E27FC236}">
                      <a16:creationId xmlns:a16="http://schemas.microsoft.com/office/drawing/2014/main" id="{3298A651-CC10-484F-B6EE-EF7C2C5F0916}"/>
                    </a:ext>
                  </a:extLst>
                </p:cNvPr>
                <p:cNvSpPr>
                  <a:spLocks noChangeArrowheads="1"/>
                </p:cNvSpPr>
                <p:nvPr/>
              </p:nvSpPr>
              <p:spPr bwMode="auto">
                <a:xfrm>
                  <a:off x="2696" y="2900"/>
                  <a:ext cx="21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56" name="Line 133">
                  <a:extLst>
                    <a:ext uri="{FF2B5EF4-FFF2-40B4-BE49-F238E27FC236}">
                      <a16:creationId xmlns:a16="http://schemas.microsoft.com/office/drawing/2014/main" id="{8D2EF9A7-58B0-4E82-A6FF-4D6528EACEB5}"/>
                    </a:ext>
                  </a:extLst>
                </p:cNvPr>
                <p:cNvSpPr>
                  <a:spLocks noChangeShapeType="1"/>
                </p:cNvSpPr>
                <p:nvPr/>
              </p:nvSpPr>
              <p:spPr bwMode="auto">
                <a:xfrm>
                  <a:off x="2915" y="2900"/>
                  <a:ext cx="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57" name="Rectangle 134">
                  <a:extLst>
                    <a:ext uri="{FF2B5EF4-FFF2-40B4-BE49-F238E27FC236}">
                      <a16:creationId xmlns:a16="http://schemas.microsoft.com/office/drawing/2014/main" id="{76C72C75-D874-4410-AEC5-015D28C5BCB8}"/>
                    </a:ext>
                  </a:extLst>
                </p:cNvPr>
                <p:cNvSpPr>
                  <a:spLocks noChangeArrowheads="1"/>
                </p:cNvSpPr>
                <p:nvPr/>
              </p:nvSpPr>
              <p:spPr bwMode="auto">
                <a:xfrm>
                  <a:off x="2915" y="2900"/>
                  <a:ext cx="21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58" name="Line 135">
                  <a:extLst>
                    <a:ext uri="{FF2B5EF4-FFF2-40B4-BE49-F238E27FC236}">
                      <a16:creationId xmlns:a16="http://schemas.microsoft.com/office/drawing/2014/main" id="{8638407E-E94B-4AFA-8CFF-A8B581F0CC7E}"/>
                    </a:ext>
                  </a:extLst>
                </p:cNvPr>
                <p:cNvSpPr>
                  <a:spLocks noChangeShapeType="1"/>
                </p:cNvSpPr>
                <p:nvPr/>
              </p:nvSpPr>
              <p:spPr bwMode="auto">
                <a:xfrm>
                  <a:off x="3133" y="2900"/>
                  <a:ext cx="21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59" name="Rectangle 136">
                  <a:extLst>
                    <a:ext uri="{FF2B5EF4-FFF2-40B4-BE49-F238E27FC236}">
                      <a16:creationId xmlns:a16="http://schemas.microsoft.com/office/drawing/2014/main" id="{A7D274B6-2F81-42FD-B35B-5DA5B768C4C3}"/>
                    </a:ext>
                  </a:extLst>
                </p:cNvPr>
                <p:cNvSpPr>
                  <a:spLocks noChangeArrowheads="1"/>
                </p:cNvSpPr>
                <p:nvPr/>
              </p:nvSpPr>
              <p:spPr bwMode="auto">
                <a:xfrm>
                  <a:off x="3133" y="2900"/>
                  <a:ext cx="21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60" name="Line 137">
                  <a:extLst>
                    <a:ext uri="{FF2B5EF4-FFF2-40B4-BE49-F238E27FC236}">
                      <a16:creationId xmlns:a16="http://schemas.microsoft.com/office/drawing/2014/main" id="{CC48B768-ECB1-4E8F-AC11-CA2DA8C6EE8B}"/>
                    </a:ext>
                  </a:extLst>
                </p:cNvPr>
                <p:cNvSpPr>
                  <a:spLocks noChangeShapeType="1"/>
                </p:cNvSpPr>
                <p:nvPr/>
              </p:nvSpPr>
              <p:spPr bwMode="auto">
                <a:xfrm>
                  <a:off x="3352" y="2900"/>
                  <a:ext cx="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61" name="Rectangle 138">
                  <a:extLst>
                    <a:ext uri="{FF2B5EF4-FFF2-40B4-BE49-F238E27FC236}">
                      <a16:creationId xmlns:a16="http://schemas.microsoft.com/office/drawing/2014/main" id="{EFD6B541-3104-453B-A365-A55321135AE7}"/>
                    </a:ext>
                  </a:extLst>
                </p:cNvPr>
                <p:cNvSpPr>
                  <a:spLocks noChangeArrowheads="1"/>
                </p:cNvSpPr>
                <p:nvPr/>
              </p:nvSpPr>
              <p:spPr bwMode="auto">
                <a:xfrm>
                  <a:off x="3352" y="2900"/>
                  <a:ext cx="21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62" name="Line 139">
                  <a:extLst>
                    <a:ext uri="{FF2B5EF4-FFF2-40B4-BE49-F238E27FC236}">
                      <a16:creationId xmlns:a16="http://schemas.microsoft.com/office/drawing/2014/main" id="{3A869B07-B42C-4D38-8AD9-9BC485375B03}"/>
                    </a:ext>
                  </a:extLst>
                </p:cNvPr>
                <p:cNvSpPr>
                  <a:spLocks noChangeShapeType="1"/>
                </p:cNvSpPr>
                <p:nvPr/>
              </p:nvSpPr>
              <p:spPr bwMode="auto">
                <a:xfrm>
                  <a:off x="3571" y="2900"/>
                  <a:ext cx="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63" name="Rectangle 140">
                  <a:extLst>
                    <a:ext uri="{FF2B5EF4-FFF2-40B4-BE49-F238E27FC236}">
                      <a16:creationId xmlns:a16="http://schemas.microsoft.com/office/drawing/2014/main" id="{C929941D-B40E-411E-A317-2ECC58719428}"/>
                    </a:ext>
                  </a:extLst>
                </p:cNvPr>
                <p:cNvSpPr>
                  <a:spLocks noChangeArrowheads="1"/>
                </p:cNvSpPr>
                <p:nvPr/>
              </p:nvSpPr>
              <p:spPr bwMode="auto">
                <a:xfrm>
                  <a:off x="3571" y="2900"/>
                  <a:ext cx="21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64" name="Line 141">
                  <a:extLst>
                    <a:ext uri="{FF2B5EF4-FFF2-40B4-BE49-F238E27FC236}">
                      <a16:creationId xmlns:a16="http://schemas.microsoft.com/office/drawing/2014/main" id="{C645AA36-3EEA-48B0-A367-5ED786EC86A1}"/>
                    </a:ext>
                  </a:extLst>
                </p:cNvPr>
                <p:cNvSpPr>
                  <a:spLocks noChangeShapeType="1"/>
                </p:cNvSpPr>
                <p:nvPr/>
              </p:nvSpPr>
              <p:spPr bwMode="auto">
                <a:xfrm>
                  <a:off x="798" y="3020"/>
                  <a:ext cx="60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65" name="Rectangle 142">
                  <a:extLst>
                    <a:ext uri="{FF2B5EF4-FFF2-40B4-BE49-F238E27FC236}">
                      <a16:creationId xmlns:a16="http://schemas.microsoft.com/office/drawing/2014/main" id="{1F7D6C2C-3380-4636-B215-06DB79C73DB7}"/>
                    </a:ext>
                  </a:extLst>
                </p:cNvPr>
                <p:cNvSpPr>
                  <a:spLocks noChangeArrowheads="1"/>
                </p:cNvSpPr>
                <p:nvPr/>
              </p:nvSpPr>
              <p:spPr bwMode="auto">
                <a:xfrm>
                  <a:off x="798" y="3020"/>
                  <a:ext cx="60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66" name="Line 143">
                  <a:extLst>
                    <a:ext uri="{FF2B5EF4-FFF2-40B4-BE49-F238E27FC236}">
                      <a16:creationId xmlns:a16="http://schemas.microsoft.com/office/drawing/2014/main" id="{E75D6454-6DEE-433E-A73A-63C4AA57F32D}"/>
                    </a:ext>
                  </a:extLst>
                </p:cNvPr>
                <p:cNvSpPr>
                  <a:spLocks noChangeShapeType="1"/>
                </p:cNvSpPr>
                <p:nvPr/>
              </p:nvSpPr>
              <p:spPr bwMode="auto">
                <a:xfrm>
                  <a:off x="1411" y="3020"/>
                  <a:ext cx="9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67" name="Rectangle 144">
                  <a:extLst>
                    <a:ext uri="{FF2B5EF4-FFF2-40B4-BE49-F238E27FC236}">
                      <a16:creationId xmlns:a16="http://schemas.microsoft.com/office/drawing/2014/main" id="{5302C4BA-7F2F-417F-B596-3AB9F340B90B}"/>
                    </a:ext>
                  </a:extLst>
                </p:cNvPr>
                <p:cNvSpPr>
                  <a:spLocks noChangeArrowheads="1"/>
                </p:cNvSpPr>
                <p:nvPr/>
              </p:nvSpPr>
              <p:spPr bwMode="auto">
                <a:xfrm>
                  <a:off x="1411" y="3020"/>
                  <a:ext cx="9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68" name="Line 145">
                  <a:extLst>
                    <a:ext uri="{FF2B5EF4-FFF2-40B4-BE49-F238E27FC236}">
                      <a16:creationId xmlns:a16="http://schemas.microsoft.com/office/drawing/2014/main" id="{2D3C9480-5DCD-4E9D-B4ED-9CA452082F2E}"/>
                    </a:ext>
                  </a:extLst>
                </p:cNvPr>
                <p:cNvSpPr>
                  <a:spLocks noChangeShapeType="1"/>
                </p:cNvSpPr>
                <p:nvPr/>
              </p:nvSpPr>
              <p:spPr bwMode="auto">
                <a:xfrm>
                  <a:off x="2362" y="3020"/>
                  <a:ext cx="2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69" name="Rectangle 146">
                  <a:extLst>
                    <a:ext uri="{FF2B5EF4-FFF2-40B4-BE49-F238E27FC236}">
                      <a16:creationId xmlns:a16="http://schemas.microsoft.com/office/drawing/2014/main" id="{56015849-066F-4629-93FE-F440197713E9}"/>
                    </a:ext>
                  </a:extLst>
                </p:cNvPr>
                <p:cNvSpPr>
                  <a:spLocks noChangeArrowheads="1"/>
                </p:cNvSpPr>
                <p:nvPr/>
              </p:nvSpPr>
              <p:spPr bwMode="auto">
                <a:xfrm>
                  <a:off x="2362" y="3020"/>
                  <a:ext cx="22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70" name="Line 147">
                  <a:extLst>
                    <a:ext uri="{FF2B5EF4-FFF2-40B4-BE49-F238E27FC236}">
                      <a16:creationId xmlns:a16="http://schemas.microsoft.com/office/drawing/2014/main" id="{457CE6E0-F7B5-4DD8-82F1-58D66A738631}"/>
                    </a:ext>
                  </a:extLst>
                </p:cNvPr>
                <p:cNvSpPr>
                  <a:spLocks noChangeShapeType="1"/>
                </p:cNvSpPr>
                <p:nvPr/>
              </p:nvSpPr>
              <p:spPr bwMode="auto">
                <a:xfrm>
                  <a:off x="2696" y="3020"/>
                  <a:ext cx="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71" name="Rectangle 148">
                  <a:extLst>
                    <a:ext uri="{FF2B5EF4-FFF2-40B4-BE49-F238E27FC236}">
                      <a16:creationId xmlns:a16="http://schemas.microsoft.com/office/drawing/2014/main" id="{D16AB4D0-30A5-4A36-8D96-C93D6F6136BC}"/>
                    </a:ext>
                  </a:extLst>
                </p:cNvPr>
                <p:cNvSpPr>
                  <a:spLocks noChangeArrowheads="1"/>
                </p:cNvSpPr>
                <p:nvPr/>
              </p:nvSpPr>
              <p:spPr bwMode="auto">
                <a:xfrm>
                  <a:off x="2696" y="3020"/>
                  <a:ext cx="21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72" name="Line 149">
                  <a:extLst>
                    <a:ext uri="{FF2B5EF4-FFF2-40B4-BE49-F238E27FC236}">
                      <a16:creationId xmlns:a16="http://schemas.microsoft.com/office/drawing/2014/main" id="{2377B4D6-64AC-4F27-8EEA-97D4D892F715}"/>
                    </a:ext>
                  </a:extLst>
                </p:cNvPr>
                <p:cNvSpPr>
                  <a:spLocks noChangeShapeType="1"/>
                </p:cNvSpPr>
                <p:nvPr/>
              </p:nvSpPr>
              <p:spPr bwMode="auto">
                <a:xfrm>
                  <a:off x="2915" y="3020"/>
                  <a:ext cx="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73" name="Rectangle 150">
                  <a:extLst>
                    <a:ext uri="{FF2B5EF4-FFF2-40B4-BE49-F238E27FC236}">
                      <a16:creationId xmlns:a16="http://schemas.microsoft.com/office/drawing/2014/main" id="{1AC3D713-7D3A-4A99-8816-3485EA129414}"/>
                    </a:ext>
                  </a:extLst>
                </p:cNvPr>
                <p:cNvSpPr>
                  <a:spLocks noChangeArrowheads="1"/>
                </p:cNvSpPr>
                <p:nvPr/>
              </p:nvSpPr>
              <p:spPr bwMode="auto">
                <a:xfrm>
                  <a:off x="2915" y="3020"/>
                  <a:ext cx="21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74" name="Line 151">
                  <a:extLst>
                    <a:ext uri="{FF2B5EF4-FFF2-40B4-BE49-F238E27FC236}">
                      <a16:creationId xmlns:a16="http://schemas.microsoft.com/office/drawing/2014/main" id="{C6DBDBE8-5E33-489C-AA4B-BA6A496AF835}"/>
                    </a:ext>
                  </a:extLst>
                </p:cNvPr>
                <p:cNvSpPr>
                  <a:spLocks noChangeShapeType="1"/>
                </p:cNvSpPr>
                <p:nvPr/>
              </p:nvSpPr>
              <p:spPr bwMode="auto">
                <a:xfrm>
                  <a:off x="3133" y="3020"/>
                  <a:ext cx="21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75" name="Rectangle 152">
                  <a:extLst>
                    <a:ext uri="{FF2B5EF4-FFF2-40B4-BE49-F238E27FC236}">
                      <a16:creationId xmlns:a16="http://schemas.microsoft.com/office/drawing/2014/main" id="{31C749DC-6D47-4AB8-B6D5-6F8A130F8B29}"/>
                    </a:ext>
                  </a:extLst>
                </p:cNvPr>
                <p:cNvSpPr>
                  <a:spLocks noChangeArrowheads="1"/>
                </p:cNvSpPr>
                <p:nvPr/>
              </p:nvSpPr>
              <p:spPr bwMode="auto">
                <a:xfrm>
                  <a:off x="3133" y="3020"/>
                  <a:ext cx="21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76" name="Line 153">
                  <a:extLst>
                    <a:ext uri="{FF2B5EF4-FFF2-40B4-BE49-F238E27FC236}">
                      <a16:creationId xmlns:a16="http://schemas.microsoft.com/office/drawing/2014/main" id="{DBD15254-630E-42BB-9188-FDF8A263EB39}"/>
                    </a:ext>
                  </a:extLst>
                </p:cNvPr>
                <p:cNvSpPr>
                  <a:spLocks noChangeShapeType="1"/>
                </p:cNvSpPr>
                <p:nvPr/>
              </p:nvSpPr>
              <p:spPr bwMode="auto">
                <a:xfrm>
                  <a:off x="3352" y="3020"/>
                  <a:ext cx="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77" name="Rectangle 154">
                  <a:extLst>
                    <a:ext uri="{FF2B5EF4-FFF2-40B4-BE49-F238E27FC236}">
                      <a16:creationId xmlns:a16="http://schemas.microsoft.com/office/drawing/2014/main" id="{75172481-099D-4D65-B2FD-F763C3E161CD}"/>
                    </a:ext>
                  </a:extLst>
                </p:cNvPr>
                <p:cNvSpPr>
                  <a:spLocks noChangeArrowheads="1"/>
                </p:cNvSpPr>
                <p:nvPr/>
              </p:nvSpPr>
              <p:spPr bwMode="auto">
                <a:xfrm>
                  <a:off x="3352" y="3020"/>
                  <a:ext cx="21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78" name="Line 155">
                  <a:extLst>
                    <a:ext uri="{FF2B5EF4-FFF2-40B4-BE49-F238E27FC236}">
                      <a16:creationId xmlns:a16="http://schemas.microsoft.com/office/drawing/2014/main" id="{F7F1B360-A91E-4A3B-A156-9ADDAB331948}"/>
                    </a:ext>
                  </a:extLst>
                </p:cNvPr>
                <p:cNvSpPr>
                  <a:spLocks noChangeShapeType="1"/>
                </p:cNvSpPr>
                <p:nvPr/>
              </p:nvSpPr>
              <p:spPr bwMode="auto">
                <a:xfrm>
                  <a:off x="3571" y="3020"/>
                  <a:ext cx="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79" name="Rectangle 156">
                  <a:extLst>
                    <a:ext uri="{FF2B5EF4-FFF2-40B4-BE49-F238E27FC236}">
                      <a16:creationId xmlns:a16="http://schemas.microsoft.com/office/drawing/2014/main" id="{77D712B0-2B16-440A-82AC-367356150061}"/>
                    </a:ext>
                  </a:extLst>
                </p:cNvPr>
                <p:cNvSpPr>
                  <a:spLocks noChangeArrowheads="1"/>
                </p:cNvSpPr>
                <p:nvPr/>
              </p:nvSpPr>
              <p:spPr bwMode="auto">
                <a:xfrm>
                  <a:off x="3571" y="3020"/>
                  <a:ext cx="21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80" name="Line 157">
                  <a:extLst>
                    <a:ext uri="{FF2B5EF4-FFF2-40B4-BE49-F238E27FC236}">
                      <a16:creationId xmlns:a16="http://schemas.microsoft.com/office/drawing/2014/main" id="{FA0BDB38-2B63-4103-89D7-FCD061FCD94E}"/>
                    </a:ext>
                  </a:extLst>
                </p:cNvPr>
                <p:cNvSpPr>
                  <a:spLocks noChangeShapeType="1"/>
                </p:cNvSpPr>
                <p:nvPr/>
              </p:nvSpPr>
              <p:spPr bwMode="auto">
                <a:xfrm>
                  <a:off x="798" y="3140"/>
                  <a:ext cx="60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81" name="Rectangle 158">
                  <a:extLst>
                    <a:ext uri="{FF2B5EF4-FFF2-40B4-BE49-F238E27FC236}">
                      <a16:creationId xmlns:a16="http://schemas.microsoft.com/office/drawing/2014/main" id="{519B2C74-2458-4251-A594-46EE482B3427}"/>
                    </a:ext>
                  </a:extLst>
                </p:cNvPr>
                <p:cNvSpPr>
                  <a:spLocks noChangeArrowheads="1"/>
                </p:cNvSpPr>
                <p:nvPr/>
              </p:nvSpPr>
              <p:spPr bwMode="auto">
                <a:xfrm>
                  <a:off x="798" y="3140"/>
                  <a:ext cx="60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82" name="Line 159">
                  <a:extLst>
                    <a:ext uri="{FF2B5EF4-FFF2-40B4-BE49-F238E27FC236}">
                      <a16:creationId xmlns:a16="http://schemas.microsoft.com/office/drawing/2014/main" id="{4F7D9A73-8715-417F-A5B8-A425FCFC26DE}"/>
                    </a:ext>
                  </a:extLst>
                </p:cNvPr>
                <p:cNvSpPr>
                  <a:spLocks noChangeShapeType="1"/>
                </p:cNvSpPr>
                <p:nvPr/>
              </p:nvSpPr>
              <p:spPr bwMode="auto">
                <a:xfrm>
                  <a:off x="1411" y="3140"/>
                  <a:ext cx="9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83" name="Rectangle 160">
                  <a:extLst>
                    <a:ext uri="{FF2B5EF4-FFF2-40B4-BE49-F238E27FC236}">
                      <a16:creationId xmlns:a16="http://schemas.microsoft.com/office/drawing/2014/main" id="{56B53154-39E1-44AE-904E-BF2D9035CE42}"/>
                    </a:ext>
                  </a:extLst>
                </p:cNvPr>
                <p:cNvSpPr>
                  <a:spLocks noChangeArrowheads="1"/>
                </p:cNvSpPr>
                <p:nvPr/>
              </p:nvSpPr>
              <p:spPr bwMode="auto">
                <a:xfrm>
                  <a:off x="1411" y="3140"/>
                  <a:ext cx="9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84" name="Line 161">
                  <a:extLst>
                    <a:ext uri="{FF2B5EF4-FFF2-40B4-BE49-F238E27FC236}">
                      <a16:creationId xmlns:a16="http://schemas.microsoft.com/office/drawing/2014/main" id="{E3E34985-7F83-48A7-BA37-F62289B3BB52}"/>
                    </a:ext>
                  </a:extLst>
                </p:cNvPr>
                <p:cNvSpPr>
                  <a:spLocks noChangeShapeType="1"/>
                </p:cNvSpPr>
                <p:nvPr/>
              </p:nvSpPr>
              <p:spPr bwMode="auto">
                <a:xfrm>
                  <a:off x="2362" y="3140"/>
                  <a:ext cx="2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85" name="Rectangle 162">
                  <a:extLst>
                    <a:ext uri="{FF2B5EF4-FFF2-40B4-BE49-F238E27FC236}">
                      <a16:creationId xmlns:a16="http://schemas.microsoft.com/office/drawing/2014/main" id="{ED6885D7-1FEB-46D9-8B35-E53D0422F21C}"/>
                    </a:ext>
                  </a:extLst>
                </p:cNvPr>
                <p:cNvSpPr>
                  <a:spLocks noChangeArrowheads="1"/>
                </p:cNvSpPr>
                <p:nvPr/>
              </p:nvSpPr>
              <p:spPr bwMode="auto">
                <a:xfrm>
                  <a:off x="2362" y="3140"/>
                  <a:ext cx="22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86" name="Line 163">
                  <a:extLst>
                    <a:ext uri="{FF2B5EF4-FFF2-40B4-BE49-F238E27FC236}">
                      <a16:creationId xmlns:a16="http://schemas.microsoft.com/office/drawing/2014/main" id="{177E03BB-75B5-4A50-9ABC-F6FAB14E2BA7}"/>
                    </a:ext>
                  </a:extLst>
                </p:cNvPr>
                <p:cNvSpPr>
                  <a:spLocks noChangeShapeType="1"/>
                </p:cNvSpPr>
                <p:nvPr/>
              </p:nvSpPr>
              <p:spPr bwMode="auto">
                <a:xfrm>
                  <a:off x="2696" y="3140"/>
                  <a:ext cx="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87" name="Rectangle 164">
                  <a:extLst>
                    <a:ext uri="{FF2B5EF4-FFF2-40B4-BE49-F238E27FC236}">
                      <a16:creationId xmlns:a16="http://schemas.microsoft.com/office/drawing/2014/main" id="{20730695-409B-4FB3-B44C-3C91EBD8E75D}"/>
                    </a:ext>
                  </a:extLst>
                </p:cNvPr>
                <p:cNvSpPr>
                  <a:spLocks noChangeArrowheads="1"/>
                </p:cNvSpPr>
                <p:nvPr/>
              </p:nvSpPr>
              <p:spPr bwMode="auto">
                <a:xfrm>
                  <a:off x="2696" y="3140"/>
                  <a:ext cx="21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88" name="Line 165">
                  <a:extLst>
                    <a:ext uri="{FF2B5EF4-FFF2-40B4-BE49-F238E27FC236}">
                      <a16:creationId xmlns:a16="http://schemas.microsoft.com/office/drawing/2014/main" id="{CF3CE19A-8DA5-4883-A419-49FD8AEDB734}"/>
                    </a:ext>
                  </a:extLst>
                </p:cNvPr>
                <p:cNvSpPr>
                  <a:spLocks noChangeShapeType="1"/>
                </p:cNvSpPr>
                <p:nvPr/>
              </p:nvSpPr>
              <p:spPr bwMode="auto">
                <a:xfrm>
                  <a:off x="2915" y="3140"/>
                  <a:ext cx="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89" name="Rectangle 166">
                  <a:extLst>
                    <a:ext uri="{FF2B5EF4-FFF2-40B4-BE49-F238E27FC236}">
                      <a16:creationId xmlns:a16="http://schemas.microsoft.com/office/drawing/2014/main" id="{2350D7FC-33A6-4D3D-B938-A288BF63F6D1}"/>
                    </a:ext>
                  </a:extLst>
                </p:cNvPr>
                <p:cNvSpPr>
                  <a:spLocks noChangeArrowheads="1"/>
                </p:cNvSpPr>
                <p:nvPr/>
              </p:nvSpPr>
              <p:spPr bwMode="auto">
                <a:xfrm>
                  <a:off x="2915" y="3140"/>
                  <a:ext cx="21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90" name="Line 167">
                  <a:extLst>
                    <a:ext uri="{FF2B5EF4-FFF2-40B4-BE49-F238E27FC236}">
                      <a16:creationId xmlns:a16="http://schemas.microsoft.com/office/drawing/2014/main" id="{F7D78372-F6C2-4C4A-B300-65AA7198068F}"/>
                    </a:ext>
                  </a:extLst>
                </p:cNvPr>
                <p:cNvSpPr>
                  <a:spLocks noChangeShapeType="1"/>
                </p:cNvSpPr>
                <p:nvPr/>
              </p:nvSpPr>
              <p:spPr bwMode="auto">
                <a:xfrm>
                  <a:off x="3133" y="3140"/>
                  <a:ext cx="21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91" name="Rectangle 168">
                  <a:extLst>
                    <a:ext uri="{FF2B5EF4-FFF2-40B4-BE49-F238E27FC236}">
                      <a16:creationId xmlns:a16="http://schemas.microsoft.com/office/drawing/2014/main" id="{5F15A3D6-FB8B-4BCE-91DD-57166A5C67A0}"/>
                    </a:ext>
                  </a:extLst>
                </p:cNvPr>
                <p:cNvSpPr>
                  <a:spLocks noChangeArrowheads="1"/>
                </p:cNvSpPr>
                <p:nvPr/>
              </p:nvSpPr>
              <p:spPr bwMode="auto">
                <a:xfrm>
                  <a:off x="3133" y="3140"/>
                  <a:ext cx="21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92" name="Line 169">
                  <a:extLst>
                    <a:ext uri="{FF2B5EF4-FFF2-40B4-BE49-F238E27FC236}">
                      <a16:creationId xmlns:a16="http://schemas.microsoft.com/office/drawing/2014/main" id="{CDE0E680-6DFC-4517-9E23-33C334D3BCCF}"/>
                    </a:ext>
                  </a:extLst>
                </p:cNvPr>
                <p:cNvSpPr>
                  <a:spLocks noChangeShapeType="1"/>
                </p:cNvSpPr>
                <p:nvPr/>
              </p:nvSpPr>
              <p:spPr bwMode="auto">
                <a:xfrm>
                  <a:off x="3352" y="3140"/>
                  <a:ext cx="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93" name="Rectangle 170">
                  <a:extLst>
                    <a:ext uri="{FF2B5EF4-FFF2-40B4-BE49-F238E27FC236}">
                      <a16:creationId xmlns:a16="http://schemas.microsoft.com/office/drawing/2014/main" id="{752EA952-7B3E-4A21-AD40-3752D3814DF0}"/>
                    </a:ext>
                  </a:extLst>
                </p:cNvPr>
                <p:cNvSpPr>
                  <a:spLocks noChangeArrowheads="1"/>
                </p:cNvSpPr>
                <p:nvPr/>
              </p:nvSpPr>
              <p:spPr bwMode="auto">
                <a:xfrm>
                  <a:off x="3352" y="3140"/>
                  <a:ext cx="21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94" name="Line 171">
                  <a:extLst>
                    <a:ext uri="{FF2B5EF4-FFF2-40B4-BE49-F238E27FC236}">
                      <a16:creationId xmlns:a16="http://schemas.microsoft.com/office/drawing/2014/main" id="{425B8DD4-A70B-4232-A95B-C162BB5DAC6B}"/>
                    </a:ext>
                  </a:extLst>
                </p:cNvPr>
                <p:cNvSpPr>
                  <a:spLocks noChangeShapeType="1"/>
                </p:cNvSpPr>
                <p:nvPr/>
              </p:nvSpPr>
              <p:spPr bwMode="auto">
                <a:xfrm>
                  <a:off x="3571" y="3140"/>
                  <a:ext cx="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95" name="Rectangle 172">
                  <a:extLst>
                    <a:ext uri="{FF2B5EF4-FFF2-40B4-BE49-F238E27FC236}">
                      <a16:creationId xmlns:a16="http://schemas.microsoft.com/office/drawing/2014/main" id="{BD05C872-5F29-4ED6-A83A-37286E821F57}"/>
                    </a:ext>
                  </a:extLst>
                </p:cNvPr>
                <p:cNvSpPr>
                  <a:spLocks noChangeArrowheads="1"/>
                </p:cNvSpPr>
                <p:nvPr/>
              </p:nvSpPr>
              <p:spPr bwMode="auto">
                <a:xfrm>
                  <a:off x="3571" y="3140"/>
                  <a:ext cx="21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96" name="Line 173">
                  <a:extLst>
                    <a:ext uri="{FF2B5EF4-FFF2-40B4-BE49-F238E27FC236}">
                      <a16:creationId xmlns:a16="http://schemas.microsoft.com/office/drawing/2014/main" id="{342E144B-DDEA-4542-9B04-8AE2B653F9A8}"/>
                    </a:ext>
                  </a:extLst>
                </p:cNvPr>
                <p:cNvSpPr>
                  <a:spLocks noChangeShapeType="1"/>
                </p:cNvSpPr>
                <p:nvPr/>
              </p:nvSpPr>
              <p:spPr bwMode="auto">
                <a:xfrm>
                  <a:off x="798" y="3260"/>
                  <a:ext cx="179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97" name="Rectangle 174">
                  <a:extLst>
                    <a:ext uri="{FF2B5EF4-FFF2-40B4-BE49-F238E27FC236}">
                      <a16:creationId xmlns:a16="http://schemas.microsoft.com/office/drawing/2014/main" id="{3099D823-7A60-4383-AA28-B6BE8E07FD71}"/>
                    </a:ext>
                  </a:extLst>
                </p:cNvPr>
                <p:cNvSpPr>
                  <a:spLocks noChangeArrowheads="1"/>
                </p:cNvSpPr>
                <p:nvPr/>
              </p:nvSpPr>
              <p:spPr bwMode="auto">
                <a:xfrm>
                  <a:off x="798" y="3260"/>
                  <a:ext cx="179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98" name="Line 175">
                  <a:extLst>
                    <a:ext uri="{FF2B5EF4-FFF2-40B4-BE49-F238E27FC236}">
                      <a16:creationId xmlns:a16="http://schemas.microsoft.com/office/drawing/2014/main" id="{A5460525-8521-4312-B3F2-CB59E407DD74}"/>
                    </a:ext>
                  </a:extLst>
                </p:cNvPr>
                <p:cNvSpPr>
                  <a:spLocks noChangeShapeType="1"/>
                </p:cNvSpPr>
                <p:nvPr/>
              </p:nvSpPr>
              <p:spPr bwMode="auto">
                <a:xfrm>
                  <a:off x="2696" y="3260"/>
                  <a:ext cx="109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99" name="Rectangle 176">
                  <a:extLst>
                    <a:ext uri="{FF2B5EF4-FFF2-40B4-BE49-F238E27FC236}">
                      <a16:creationId xmlns:a16="http://schemas.microsoft.com/office/drawing/2014/main" id="{6DA4FCD7-29F9-405A-B43B-8B8512B93157}"/>
                    </a:ext>
                  </a:extLst>
                </p:cNvPr>
                <p:cNvSpPr>
                  <a:spLocks noChangeArrowheads="1"/>
                </p:cNvSpPr>
                <p:nvPr/>
              </p:nvSpPr>
              <p:spPr bwMode="auto">
                <a:xfrm>
                  <a:off x="2696" y="3260"/>
                  <a:ext cx="109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200" name="Line 177">
                  <a:extLst>
                    <a:ext uri="{FF2B5EF4-FFF2-40B4-BE49-F238E27FC236}">
                      <a16:creationId xmlns:a16="http://schemas.microsoft.com/office/drawing/2014/main" id="{C43A2AC1-9C40-4E92-BCBD-F356E2AFFDF0}"/>
                    </a:ext>
                  </a:extLst>
                </p:cNvPr>
                <p:cNvSpPr>
                  <a:spLocks noChangeShapeType="1"/>
                </p:cNvSpPr>
                <p:nvPr/>
              </p:nvSpPr>
              <p:spPr bwMode="auto">
                <a:xfrm>
                  <a:off x="793" y="2300"/>
                  <a:ext cx="0" cy="96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201" name="Rectangle 178">
                  <a:extLst>
                    <a:ext uri="{FF2B5EF4-FFF2-40B4-BE49-F238E27FC236}">
                      <a16:creationId xmlns:a16="http://schemas.microsoft.com/office/drawing/2014/main" id="{951A51C8-34EF-4F13-8824-3FBBD4CCD503}"/>
                    </a:ext>
                  </a:extLst>
                </p:cNvPr>
                <p:cNvSpPr>
                  <a:spLocks noChangeArrowheads="1"/>
                </p:cNvSpPr>
                <p:nvPr/>
              </p:nvSpPr>
              <p:spPr bwMode="auto">
                <a:xfrm>
                  <a:off x="793" y="2300"/>
                  <a:ext cx="5" cy="9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202" name="Line 179">
                  <a:extLst>
                    <a:ext uri="{FF2B5EF4-FFF2-40B4-BE49-F238E27FC236}">
                      <a16:creationId xmlns:a16="http://schemas.microsoft.com/office/drawing/2014/main" id="{A0BC07CA-AF19-43B0-A21C-871395333E97}"/>
                    </a:ext>
                  </a:extLst>
                </p:cNvPr>
                <p:cNvSpPr>
                  <a:spLocks noChangeShapeType="1"/>
                </p:cNvSpPr>
                <p:nvPr/>
              </p:nvSpPr>
              <p:spPr bwMode="auto">
                <a:xfrm>
                  <a:off x="2587" y="2305"/>
                  <a:ext cx="0" cy="96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203" name="Rectangle 180">
                  <a:extLst>
                    <a:ext uri="{FF2B5EF4-FFF2-40B4-BE49-F238E27FC236}">
                      <a16:creationId xmlns:a16="http://schemas.microsoft.com/office/drawing/2014/main" id="{722F7853-D53F-45F1-A351-7393C417E34B}"/>
                    </a:ext>
                  </a:extLst>
                </p:cNvPr>
                <p:cNvSpPr>
                  <a:spLocks noChangeArrowheads="1"/>
                </p:cNvSpPr>
                <p:nvPr/>
              </p:nvSpPr>
              <p:spPr bwMode="auto">
                <a:xfrm>
                  <a:off x="2587" y="2305"/>
                  <a:ext cx="5" cy="9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204" name="Line 181">
                  <a:extLst>
                    <a:ext uri="{FF2B5EF4-FFF2-40B4-BE49-F238E27FC236}">
                      <a16:creationId xmlns:a16="http://schemas.microsoft.com/office/drawing/2014/main" id="{EE20D21C-6874-48D4-A906-2C0C61F902D0}"/>
                    </a:ext>
                  </a:extLst>
                </p:cNvPr>
                <p:cNvSpPr>
                  <a:spLocks noChangeShapeType="1"/>
                </p:cNvSpPr>
                <p:nvPr/>
              </p:nvSpPr>
              <p:spPr bwMode="auto">
                <a:xfrm>
                  <a:off x="2691" y="2300"/>
                  <a:ext cx="0" cy="96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205" name="Rectangle 182">
                  <a:extLst>
                    <a:ext uri="{FF2B5EF4-FFF2-40B4-BE49-F238E27FC236}">
                      <a16:creationId xmlns:a16="http://schemas.microsoft.com/office/drawing/2014/main" id="{A4EC57DE-740C-4575-BA8B-8E43761A2BBF}"/>
                    </a:ext>
                  </a:extLst>
                </p:cNvPr>
                <p:cNvSpPr>
                  <a:spLocks noChangeArrowheads="1"/>
                </p:cNvSpPr>
                <p:nvPr/>
              </p:nvSpPr>
              <p:spPr bwMode="auto">
                <a:xfrm>
                  <a:off x="2691" y="2300"/>
                  <a:ext cx="5" cy="9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206" name="Line 183">
                  <a:extLst>
                    <a:ext uri="{FF2B5EF4-FFF2-40B4-BE49-F238E27FC236}">
                      <a16:creationId xmlns:a16="http://schemas.microsoft.com/office/drawing/2014/main" id="{C2368770-D614-40AC-8A8F-73106544B188}"/>
                    </a:ext>
                  </a:extLst>
                </p:cNvPr>
                <p:cNvSpPr>
                  <a:spLocks noChangeShapeType="1"/>
                </p:cNvSpPr>
                <p:nvPr/>
              </p:nvSpPr>
              <p:spPr bwMode="auto">
                <a:xfrm>
                  <a:off x="3784" y="2305"/>
                  <a:ext cx="0" cy="96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207" name="Rectangle 184">
                  <a:extLst>
                    <a:ext uri="{FF2B5EF4-FFF2-40B4-BE49-F238E27FC236}">
                      <a16:creationId xmlns:a16="http://schemas.microsoft.com/office/drawing/2014/main" id="{AF14A5AC-2AE8-4BCC-BF84-84ED919C087B}"/>
                    </a:ext>
                  </a:extLst>
                </p:cNvPr>
                <p:cNvSpPr>
                  <a:spLocks noChangeArrowheads="1"/>
                </p:cNvSpPr>
                <p:nvPr/>
              </p:nvSpPr>
              <p:spPr bwMode="auto">
                <a:xfrm>
                  <a:off x="3784" y="2305"/>
                  <a:ext cx="6" cy="9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208" name="Line 185">
                  <a:extLst>
                    <a:ext uri="{FF2B5EF4-FFF2-40B4-BE49-F238E27FC236}">
                      <a16:creationId xmlns:a16="http://schemas.microsoft.com/office/drawing/2014/main" id="{69ED2C10-BC11-4762-96E0-B23D3149B4D5}"/>
                    </a:ext>
                  </a:extLst>
                </p:cNvPr>
                <p:cNvSpPr>
                  <a:spLocks noChangeShapeType="1"/>
                </p:cNvSpPr>
                <p:nvPr/>
              </p:nvSpPr>
              <p:spPr bwMode="auto">
                <a:xfrm>
                  <a:off x="3888" y="2300"/>
                  <a:ext cx="0" cy="96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209" name="Rectangle 186">
                  <a:extLst>
                    <a:ext uri="{FF2B5EF4-FFF2-40B4-BE49-F238E27FC236}">
                      <a16:creationId xmlns:a16="http://schemas.microsoft.com/office/drawing/2014/main" id="{9450B7F2-6B25-4B63-A628-B20907706B6E}"/>
                    </a:ext>
                  </a:extLst>
                </p:cNvPr>
                <p:cNvSpPr>
                  <a:spLocks noChangeArrowheads="1"/>
                </p:cNvSpPr>
                <p:nvPr/>
              </p:nvSpPr>
              <p:spPr bwMode="auto">
                <a:xfrm>
                  <a:off x="3888" y="2300"/>
                  <a:ext cx="6" cy="9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210" name="Line 187">
                  <a:extLst>
                    <a:ext uri="{FF2B5EF4-FFF2-40B4-BE49-F238E27FC236}">
                      <a16:creationId xmlns:a16="http://schemas.microsoft.com/office/drawing/2014/main" id="{AB4AD32C-330F-48F9-9487-8AE4DB77110B}"/>
                    </a:ext>
                  </a:extLst>
                </p:cNvPr>
                <p:cNvSpPr>
                  <a:spLocks noChangeShapeType="1"/>
                </p:cNvSpPr>
                <p:nvPr/>
              </p:nvSpPr>
              <p:spPr bwMode="auto">
                <a:xfrm>
                  <a:off x="4326" y="2305"/>
                  <a:ext cx="0" cy="96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211" name="Rectangle 188">
                  <a:extLst>
                    <a:ext uri="{FF2B5EF4-FFF2-40B4-BE49-F238E27FC236}">
                      <a16:creationId xmlns:a16="http://schemas.microsoft.com/office/drawing/2014/main" id="{BC8C8AAB-9530-49E8-A186-2742CAC266F3}"/>
                    </a:ext>
                  </a:extLst>
                </p:cNvPr>
                <p:cNvSpPr>
                  <a:spLocks noChangeArrowheads="1"/>
                </p:cNvSpPr>
                <p:nvPr/>
              </p:nvSpPr>
              <p:spPr bwMode="auto">
                <a:xfrm>
                  <a:off x="4326" y="2305"/>
                  <a:ext cx="5" cy="9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212" name="Line 189">
                  <a:extLst>
                    <a:ext uri="{FF2B5EF4-FFF2-40B4-BE49-F238E27FC236}">
                      <a16:creationId xmlns:a16="http://schemas.microsoft.com/office/drawing/2014/main" id="{9F0B9BFF-B6D6-45F3-94E3-8C0C8CBB2843}"/>
                    </a:ext>
                  </a:extLst>
                </p:cNvPr>
                <p:cNvSpPr>
                  <a:spLocks noChangeShapeType="1"/>
                </p:cNvSpPr>
                <p:nvPr/>
              </p:nvSpPr>
              <p:spPr bwMode="auto">
                <a:xfrm>
                  <a:off x="2909" y="2425"/>
                  <a:ext cx="0" cy="8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213" name="Rectangle 190">
                  <a:extLst>
                    <a:ext uri="{FF2B5EF4-FFF2-40B4-BE49-F238E27FC236}">
                      <a16:creationId xmlns:a16="http://schemas.microsoft.com/office/drawing/2014/main" id="{79A57538-BA7A-40E2-ADDE-61B8E3314698}"/>
                    </a:ext>
                  </a:extLst>
                </p:cNvPr>
                <p:cNvSpPr>
                  <a:spLocks noChangeArrowheads="1"/>
                </p:cNvSpPr>
                <p:nvPr/>
              </p:nvSpPr>
              <p:spPr bwMode="auto">
                <a:xfrm>
                  <a:off x="2909" y="2425"/>
                  <a:ext cx="6" cy="8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214" name="Line 191">
                  <a:extLst>
                    <a:ext uri="{FF2B5EF4-FFF2-40B4-BE49-F238E27FC236}">
                      <a16:creationId xmlns:a16="http://schemas.microsoft.com/office/drawing/2014/main" id="{3245F479-9617-47AB-B255-77C980F1ED85}"/>
                    </a:ext>
                  </a:extLst>
                </p:cNvPr>
                <p:cNvSpPr>
                  <a:spLocks noChangeShapeType="1"/>
                </p:cNvSpPr>
                <p:nvPr/>
              </p:nvSpPr>
              <p:spPr bwMode="auto">
                <a:xfrm>
                  <a:off x="3128" y="2425"/>
                  <a:ext cx="0" cy="8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215" name="Rectangle 192">
                  <a:extLst>
                    <a:ext uri="{FF2B5EF4-FFF2-40B4-BE49-F238E27FC236}">
                      <a16:creationId xmlns:a16="http://schemas.microsoft.com/office/drawing/2014/main" id="{2841A1EE-5E27-4195-AFF6-554FE430F297}"/>
                    </a:ext>
                  </a:extLst>
                </p:cNvPr>
                <p:cNvSpPr>
                  <a:spLocks noChangeArrowheads="1"/>
                </p:cNvSpPr>
                <p:nvPr/>
              </p:nvSpPr>
              <p:spPr bwMode="auto">
                <a:xfrm>
                  <a:off x="3128" y="2425"/>
                  <a:ext cx="5" cy="8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216" name="Line 193">
                  <a:extLst>
                    <a:ext uri="{FF2B5EF4-FFF2-40B4-BE49-F238E27FC236}">
                      <a16:creationId xmlns:a16="http://schemas.microsoft.com/office/drawing/2014/main" id="{E13D97F7-F633-4A76-9B67-5AB8AE58D6A0}"/>
                    </a:ext>
                  </a:extLst>
                </p:cNvPr>
                <p:cNvSpPr>
                  <a:spLocks noChangeShapeType="1"/>
                </p:cNvSpPr>
                <p:nvPr/>
              </p:nvSpPr>
              <p:spPr bwMode="auto">
                <a:xfrm>
                  <a:off x="3347" y="2425"/>
                  <a:ext cx="0" cy="8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217" name="Rectangle 194">
                  <a:extLst>
                    <a:ext uri="{FF2B5EF4-FFF2-40B4-BE49-F238E27FC236}">
                      <a16:creationId xmlns:a16="http://schemas.microsoft.com/office/drawing/2014/main" id="{BA1F54FC-EEDB-4416-9B72-1D9C552495E1}"/>
                    </a:ext>
                  </a:extLst>
                </p:cNvPr>
                <p:cNvSpPr>
                  <a:spLocks noChangeArrowheads="1"/>
                </p:cNvSpPr>
                <p:nvPr/>
              </p:nvSpPr>
              <p:spPr bwMode="auto">
                <a:xfrm>
                  <a:off x="3347" y="2425"/>
                  <a:ext cx="5" cy="8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218" name="Line 195">
                  <a:extLst>
                    <a:ext uri="{FF2B5EF4-FFF2-40B4-BE49-F238E27FC236}">
                      <a16:creationId xmlns:a16="http://schemas.microsoft.com/office/drawing/2014/main" id="{0CE45906-AAEC-491B-ABEA-DA8A60D20ED9}"/>
                    </a:ext>
                  </a:extLst>
                </p:cNvPr>
                <p:cNvSpPr>
                  <a:spLocks noChangeShapeType="1"/>
                </p:cNvSpPr>
                <p:nvPr/>
              </p:nvSpPr>
              <p:spPr bwMode="auto">
                <a:xfrm>
                  <a:off x="3565" y="2425"/>
                  <a:ext cx="0" cy="8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219" name="Rectangle 196">
                  <a:extLst>
                    <a:ext uri="{FF2B5EF4-FFF2-40B4-BE49-F238E27FC236}">
                      <a16:creationId xmlns:a16="http://schemas.microsoft.com/office/drawing/2014/main" id="{FC1D38DC-FC45-4A24-9C5B-EDED9189E690}"/>
                    </a:ext>
                  </a:extLst>
                </p:cNvPr>
                <p:cNvSpPr>
                  <a:spLocks noChangeArrowheads="1"/>
                </p:cNvSpPr>
                <p:nvPr/>
              </p:nvSpPr>
              <p:spPr bwMode="auto">
                <a:xfrm>
                  <a:off x="3565" y="2425"/>
                  <a:ext cx="6" cy="8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220" name="Line 197">
                  <a:extLst>
                    <a:ext uri="{FF2B5EF4-FFF2-40B4-BE49-F238E27FC236}">
                      <a16:creationId xmlns:a16="http://schemas.microsoft.com/office/drawing/2014/main" id="{FDD97809-B026-4EFC-B974-F0AE432C6C93}"/>
                    </a:ext>
                  </a:extLst>
                </p:cNvPr>
                <p:cNvSpPr>
                  <a:spLocks noChangeShapeType="1"/>
                </p:cNvSpPr>
                <p:nvPr/>
              </p:nvSpPr>
              <p:spPr bwMode="auto">
                <a:xfrm>
                  <a:off x="4107" y="2425"/>
                  <a:ext cx="0" cy="8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221" name="Rectangle 198">
                  <a:extLst>
                    <a:ext uri="{FF2B5EF4-FFF2-40B4-BE49-F238E27FC236}">
                      <a16:creationId xmlns:a16="http://schemas.microsoft.com/office/drawing/2014/main" id="{F35037C5-1FEC-47C3-8B26-727226583C55}"/>
                    </a:ext>
                  </a:extLst>
                </p:cNvPr>
                <p:cNvSpPr>
                  <a:spLocks noChangeArrowheads="1"/>
                </p:cNvSpPr>
                <p:nvPr/>
              </p:nvSpPr>
              <p:spPr bwMode="auto">
                <a:xfrm>
                  <a:off x="4107" y="2425"/>
                  <a:ext cx="5" cy="8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222" name="Line 199">
                  <a:extLst>
                    <a:ext uri="{FF2B5EF4-FFF2-40B4-BE49-F238E27FC236}">
                      <a16:creationId xmlns:a16="http://schemas.microsoft.com/office/drawing/2014/main" id="{6605D6EE-A90E-44FF-A02B-E41F9274A8FE}"/>
                    </a:ext>
                  </a:extLst>
                </p:cNvPr>
                <p:cNvSpPr>
                  <a:spLocks noChangeShapeType="1"/>
                </p:cNvSpPr>
                <p:nvPr/>
              </p:nvSpPr>
              <p:spPr bwMode="auto">
                <a:xfrm>
                  <a:off x="1405" y="2545"/>
                  <a:ext cx="0" cy="7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223" name="Rectangle 200">
                  <a:extLst>
                    <a:ext uri="{FF2B5EF4-FFF2-40B4-BE49-F238E27FC236}">
                      <a16:creationId xmlns:a16="http://schemas.microsoft.com/office/drawing/2014/main" id="{19F21BB8-A98A-4A93-B188-35DC8B02B056}"/>
                    </a:ext>
                  </a:extLst>
                </p:cNvPr>
                <p:cNvSpPr>
                  <a:spLocks noChangeArrowheads="1"/>
                </p:cNvSpPr>
                <p:nvPr/>
              </p:nvSpPr>
              <p:spPr bwMode="auto">
                <a:xfrm>
                  <a:off x="1405" y="2545"/>
                  <a:ext cx="6" cy="7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224" name="Line 201">
                  <a:extLst>
                    <a:ext uri="{FF2B5EF4-FFF2-40B4-BE49-F238E27FC236}">
                      <a16:creationId xmlns:a16="http://schemas.microsoft.com/office/drawing/2014/main" id="{B2D7BE01-83F4-440A-9838-EEF00F51BE11}"/>
                    </a:ext>
                  </a:extLst>
                </p:cNvPr>
                <p:cNvSpPr>
                  <a:spLocks noChangeShapeType="1"/>
                </p:cNvSpPr>
                <p:nvPr/>
              </p:nvSpPr>
              <p:spPr bwMode="auto">
                <a:xfrm>
                  <a:off x="2357" y="2545"/>
                  <a:ext cx="0" cy="7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225" name="Rectangle 202">
                  <a:extLst>
                    <a:ext uri="{FF2B5EF4-FFF2-40B4-BE49-F238E27FC236}">
                      <a16:creationId xmlns:a16="http://schemas.microsoft.com/office/drawing/2014/main" id="{B9055C6F-73AD-45E6-BC27-1D82E54229E6}"/>
                    </a:ext>
                  </a:extLst>
                </p:cNvPr>
                <p:cNvSpPr>
                  <a:spLocks noChangeArrowheads="1"/>
                </p:cNvSpPr>
                <p:nvPr/>
              </p:nvSpPr>
              <p:spPr bwMode="auto">
                <a:xfrm>
                  <a:off x="2357" y="2545"/>
                  <a:ext cx="5" cy="7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226" name="Line 203">
                  <a:extLst>
                    <a:ext uri="{FF2B5EF4-FFF2-40B4-BE49-F238E27FC236}">
                      <a16:creationId xmlns:a16="http://schemas.microsoft.com/office/drawing/2014/main" id="{7A292A9B-2A54-4B9C-AFCD-CD886CF04054}"/>
                    </a:ext>
                  </a:extLst>
                </p:cNvPr>
                <p:cNvSpPr>
                  <a:spLocks noChangeShapeType="1"/>
                </p:cNvSpPr>
                <p:nvPr/>
              </p:nvSpPr>
              <p:spPr bwMode="auto">
                <a:xfrm>
                  <a:off x="3894" y="2300"/>
                  <a:ext cx="4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227" name="Rectangle 204">
                  <a:extLst>
                    <a:ext uri="{FF2B5EF4-FFF2-40B4-BE49-F238E27FC236}">
                      <a16:creationId xmlns:a16="http://schemas.microsoft.com/office/drawing/2014/main" id="{30C3F8E2-F5DF-4CB8-A0D5-CB8ED363DA72}"/>
                    </a:ext>
                  </a:extLst>
                </p:cNvPr>
                <p:cNvSpPr>
                  <a:spLocks noChangeArrowheads="1"/>
                </p:cNvSpPr>
                <p:nvPr/>
              </p:nvSpPr>
              <p:spPr bwMode="auto">
                <a:xfrm>
                  <a:off x="3894" y="2300"/>
                  <a:ext cx="43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grpSp>
          <p:sp>
            <p:nvSpPr>
              <p:cNvPr id="12" name="Line 206">
                <a:extLst>
                  <a:ext uri="{FF2B5EF4-FFF2-40B4-BE49-F238E27FC236}">
                    <a16:creationId xmlns:a16="http://schemas.microsoft.com/office/drawing/2014/main" id="{4D6DAB29-D61F-45FF-A591-A38125568518}"/>
                  </a:ext>
                </a:extLst>
              </p:cNvPr>
              <p:cNvSpPr>
                <a:spLocks noChangeShapeType="1"/>
              </p:cNvSpPr>
              <p:nvPr/>
            </p:nvSpPr>
            <p:spPr bwMode="auto">
              <a:xfrm>
                <a:off x="3894" y="2420"/>
                <a:ext cx="4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3" name="Rectangle 207">
                <a:extLst>
                  <a:ext uri="{FF2B5EF4-FFF2-40B4-BE49-F238E27FC236}">
                    <a16:creationId xmlns:a16="http://schemas.microsoft.com/office/drawing/2014/main" id="{B4318463-2A0C-45A7-AFE2-DAE11DD127B5}"/>
                  </a:ext>
                </a:extLst>
              </p:cNvPr>
              <p:cNvSpPr>
                <a:spLocks noChangeArrowheads="1"/>
              </p:cNvSpPr>
              <p:nvPr/>
            </p:nvSpPr>
            <p:spPr bwMode="auto">
              <a:xfrm>
                <a:off x="3894" y="2420"/>
                <a:ext cx="43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4" name="Line 208">
                <a:extLst>
                  <a:ext uri="{FF2B5EF4-FFF2-40B4-BE49-F238E27FC236}">
                    <a16:creationId xmlns:a16="http://schemas.microsoft.com/office/drawing/2014/main" id="{B386C069-DF22-4CCB-9216-0A782824E9B8}"/>
                  </a:ext>
                </a:extLst>
              </p:cNvPr>
              <p:cNvSpPr>
                <a:spLocks noChangeShapeType="1"/>
              </p:cNvSpPr>
              <p:nvPr/>
            </p:nvSpPr>
            <p:spPr bwMode="auto">
              <a:xfrm>
                <a:off x="3894" y="2540"/>
                <a:ext cx="4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5" name="Rectangle 209">
                <a:extLst>
                  <a:ext uri="{FF2B5EF4-FFF2-40B4-BE49-F238E27FC236}">
                    <a16:creationId xmlns:a16="http://schemas.microsoft.com/office/drawing/2014/main" id="{F52A749A-3967-43C5-B528-ED459BC4CEC6}"/>
                  </a:ext>
                </a:extLst>
              </p:cNvPr>
              <p:cNvSpPr>
                <a:spLocks noChangeArrowheads="1"/>
              </p:cNvSpPr>
              <p:nvPr/>
            </p:nvSpPr>
            <p:spPr bwMode="auto">
              <a:xfrm>
                <a:off x="3894" y="2540"/>
                <a:ext cx="43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6" name="Line 210">
                <a:extLst>
                  <a:ext uri="{FF2B5EF4-FFF2-40B4-BE49-F238E27FC236}">
                    <a16:creationId xmlns:a16="http://schemas.microsoft.com/office/drawing/2014/main" id="{BCD6359D-FE1B-400C-BD45-5EFE8746A4A7}"/>
                  </a:ext>
                </a:extLst>
              </p:cNvPr>
              <p:cNvSpPr>
                <a:spLocks noChangeShapeType="1"/>
              </p:cNvSpPr>
              <p:nvPr/>
            </p:nvSpPr>
            <p:spPr bwMode="auto">
              <a:xfrm>
                <a:off x="3894" y="2660"/>
                <a:ext cx="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7" name="Rectangle 211">
                <a:extLst>
                  <a:ext uri="{FF2B5EF4-FFF2-40B4-BE49-F238E27FC236}">
                    <a16:creationId xmlns:a16="http://schemas.microsoft.com/office/drawing/2014/main" id="{2375C950-121E-48AF-B490-E5CF6A0A2793}"/>
                  </a:ext>
                </a:extLst>
              </p:cNvPr>
              <p:cNvSpPr>
                <a:spLocks noChangeArrowheads="1"/>
              </p:cNvSpPr>
              <p:nvPr/>
            </p:nvSpPr>
            <p:spPr bwMode="auto">
              <a:xfrm>
                <a:off x="3894" y="2660"/>
                <a:ext cx="21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8" name="Line 212">
                <a:extLst>
                  <a:ext uri="{FF2B5EF4-FFF2-40B4-BE49-F238E27FC236}">
                    <a16:creationId xmlns:a16="http://schemas.microsoft.com/office/drawing/2014/main" id="{B98EE293-C235-4C90-AA3A-B9B674F0C61C}"/>
                  </a:ext>
                </a:extLst>
              </p:cNvPr>
              <p:cNvSpPr>
                <a:spLocks noChangeShapeType="1"/>
              </p:cNvSpPr>
              <p:nvPr/>
            </p:nvSpPr>
            <p:spPr bwMode="auto">
              <a:xfrm>
                <a:off x="3894" y="2780"/>
                <a:ext cx="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19" name="Rectangle 213">
                <a:extLst>
                  <a:ext uri="{FF2B5EF4-FFF2-40B4-BE49-F238E27FC236}">
                    <a16:creationId xmlns:a16="http://schemas.microsoft.com/office/drawing/2014/main" id="{1DC5B2A4-531A-4723-ABCE-4E8AE784608F}"/>
                  </a:ext>
                </a:extLst>
              </p:cNvPr>
              <p:cNvSpPr>
                <a:spLocks noChangeArrowheads="1"/>
              </p:cNvSpPr>
              <p:nvPr/>
            </p:nvSpPr>
            <p:spPr bwMode="auto">
              <a:xfrm>
                <a:off x="3894" y="2780"/>
                <a:ext cx="21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20" name="Line 214">
                <a:extLst>
                  <a:ext uri="{FF2B5EF4-FFF2-40B4-BE49-F238E27FC236}">
                    <a16:creationId xmlns:a16="http://schemas.microsoft.com/office/drawing/2014/main" id="{E7E8BC7D-1D65-4258-A52F-8378B1E9FCAA}"/>
                  </a:ext>
                </a:extLst>
              </p:cNvPr>
              <p:cNvSpPr>
                <a:spLocks noChangeShapeType="1"/>
              </p:cNvSpPr>
              <p:nvPr/>
            </p:nvSpPr>
            <p:spPr bwMode="auto">
              <a:xfrm>
                <a:off x="3894" y="2900"/>
                <a:ext cx="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21" name="Rectangle 215">
                <a:extLst>
                  <a:ext uri="{FF2B5EF4-FFF2-40B4-BE49-F238E27FC236}">
                    <a16:creationId xmlns:a16="http://schemas.microsoft.com/office/drawing/2014/main" id="{A9CCD164-98D1-44C9-A2FA-FD2DFA4CAF3D}"/>
                  </a:ext>
                </a:extLst>
              </p:cNvPr>
              <p:cNvSpPr>
                <a:spLocks noChangeArrowheads="1"/>
              </p:cNvSpPr>
              <p:nvPr/>
            </p:nvSpPr>
            <p:spPr bwMode="auto">
              <a:xfrm>
                <a:off x="3894" y="2900"/>
                <a:ext cx="21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22" name="Line 216">
                <a:extLst>
                  <a:ext uri="{FF2B5EF4-FFF2-40B4-BE49-F238E27FC236}">
                    <a16:creationId xmlns:a16="http://schemas.microsoft.com/office/drawing/2014/main" id="{7F5F014B-9E8D-45BA-98A0-6844271EB3C6}"/>
                  </a:ext>
                </a:extLst>
              </p:cNvPr>
              <p:cNvSpPr>
                <a:spLocks noChangeShapeType="1"/>
              </p:cNvSpPr>
              <p:nvPr/>
            </p:nvSpPr>
            <p:spPr bwMode="auto">
              <a:xfrm>
                <a:off x="3894" y="3020"/>
                <a:ext cx="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23" name="Rectangle 217">
                <a:extLst>
                  <a:ext uri="{FF2B5EF4-FFF2-40B4-BE49-F238E27FC236}">
                    <a16:creationId xmlns:a16="http://schemas.microsoft.com/office/drawing/2014/main" id="{4ABE0038-F582-4832-AC1F-5419F536D951}"/>
                  </a:ext>
                </a:extLst>
              </p:cNvPr>
              <p:cNvSpPr>
                <a:spLocks noChangeArrowheads="1"/>
              </p:cNvSpPr>
              <p:nvPr/>
            </p:nvSpPr>
            <p:spPr bwMode="auto">
              <a:xfrm>
                <a:off x="3894" y="3020"/>
                <a:ext cx="21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24" name="Line 218">
                <a:extLst>
                  <a:ext uri="{FF2B5EF4-FFF2-40B4-BE49-F238E27FC236}">
                    <a16:creationId xmlns:a16="http://schemas.microsoft.com/office/drawing/2014/main" id="{850AA261-D788-486B-A987-5AAA8EED212E}"/>
                  </a:ext>
                </a:extLst>
              </p:cNvPr>
              <p:cNvSpPr>
                <a:spLocks noChangeShapeType="1"/>
              </p:cNvSpPr>
              <p:nvPr/>
            </p:nvSpPr>
            <p:spPr bwMode="auto">
              <a:xfrm>
                <a:off x="3894" y="3140"/>
                <a:ext cx="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25" name="Rectangle 219">
                <a:extLst>
                  <a:ext uri="{FF2B5EF4-FFF2-40B4-BE49-F238E27FC236}">
                    <a16:creationId xmlns:a16="http://schemas.microsoft.com/office/drawing/2014/main" id="{B248FD63-54F0-4FFF-A93C-680EE08E29EE}"/>
                  </a:ext>
                </a:extLst>
              </p:cNvPr>
              <p:cNvSpPr>
                <a:spLocks noChangeArrowheads="1"/>
              </p:cNvSpPr>
              <p:nvPr/>
            </p:nvSpPr>
            <p:spPr bwMode="auto">
              <a:xfrm>
                <a:off x="3894" y="3140"/>
                <a:ext cx="21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26" name="Line 220">
                <a:extLst>
                  <a:ext uri="{FF2B5EF4-FFF2-40B4-BE49-F238E27FC236}">
                    <a16:creationId xmlns:a16="http://schemas.microsoft.com/office/drawing/2014/main" id="{855FC037-E698-491D-84D2-70C158FF20B0}"/>
                  </a:ext>
                </a:extLst>
              </p:cNvPr>
              <p:cNvSpPr>
                <a:spLocks noChangeShapeType="1"/>
              </p:cNvSpPr>
              <p:nvPr/>
            </p:nvSpPr>
            <p:spPr bwMode="auto">
              <a:xfrm>
                <a:off x="3894" y="3260"/>
                <a:ext cx="4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200"/>
              </a:p>
            </p:txBody>
          </p:sp>
          <p:sp>
            <p:nvSpPr>
              <p:cNvPr id="27" name="Rectangle 221">
                <a:extLst>
                  <a:ext uri="{FF2B5EF4-FFF2-40B4-BE49-F238E27FC236}">
                    <a16:creationId xmlns:a16="http://schemas.microsoft.com/office/drawing/2014/main" id="{563C6E49-41F3-414D-B676-CCF7B76CD3F1}"/>
                  </a:ext>
                </a:extLst>
              </p:cNvPr>
              <p:cNvSpPr>
                <a:spLocks noChangeArrowheads="1"/>
              </p:cNvSpPr>
              <p:nvPr/>
            </p:nvSpPr>
            <p:spPr bwMode="auto">
              <a:xfrm>
                <a:off x="3894" y="3260"/>
                <a:ext cx="43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3200"/>
              </a:p>
            </p:txBody>
          </p:sp>
        </p:grpSp>
        <p:sp>
          <p:nvSpPr>
            <p:cNvPr id="228" name="線吹き出し 1 (枠付き) 291">
              <a:extLst>
                <a:ext uri="{FF2B5EF4-FFF2-40B4-BE49-F238E27FC236}">
                  <a16:creationId xmlns:a16="http://schemas.microsoft.com/office/drawing/2014/main" id="{7DC471D6-5901-4254-9838-33D409FCF172}"/>
                </a:ext>
              </a:extLst>
            </p:cNvPr>
            <p:cNvSpPr/>
            <p:nvPr/>
          </p:nvSpPr>
          <p:spPr>
            <a:xfrm>
              <a:off x="4315721" y="6183202"/>
              <a:ext cx="669290" cy="265430"/>
            </a:xfrm>
            <a:prstGeom prst="borderCallout1">
              <a:avLst>
                <a:gd name="adj1" fmla="val -164"/>
                <a:gd name="adj2" fmla="val 83048"/>
                <a:gd name="adj3" fmla="val -145270"/>
                <a:gd name="adj4" fmla="val 133044"/>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en-US" sz="1000" kern="100" dirty="0">
                  <a:solidFill>
                    <a:srgbClr val="FFFFFF"/>
                  </a:solidFill>
                  <a:effectLst/>
                  <a:latin typeface="HG丸ｺﾞｼｯｸM-PRO" panose="020F0600000000000000" pitchFamily="50" charset="-128"/>
                  <a:ea typeface="ＭＳ 明朝" panose="02020609040205080304" pitchFamily="17" charset="-128"/>
                  <a:cs typeface="Times New Roman" panose="02020603050405020304" pitchFamily="18" charset="0"/>
                </a:rPr>
                <a:t>STEP1</a:t>
              </a:r>
            </a:p>
          </p:txBody>
        </p:sp>
        <p:sp>
          <p:nvSpPr>
            <p:cNvPr id="229" name="線吹き出し 1 (枠付き) 294">
              <a:extLst>
                <a:ext uri="{FF2B5EF4-FFF2-40B4-BE49-F238E27FC236}">
                  <a16:creationId xmlns:a16="http://schemas.microsoft.com/office/drawing/2014/main" id="{538D3EFE-2885-437D-AACD-B225F7BF5DBA}"/>
                </a:ext>
              </a:extLst>
            </p:cNvPr>
            <p:cNvSpPr/>
            <p:nvPr/>
          </p:nvSpPr>
          <p:spPr>
            <a:xfrm>
              <a:off x="7541819" y="6197910"/>
              <a:ext cx="669290" cy="265430"/>
            </a:xfrm>
            <a:prstGeom prst="borderCallout1">
              <a:avLst>
                <a:gd name="adj1" fmla="val -5181"/>
                <a:gd name="adj2" fmla="val 79042"/>
                <a:gd name="adj3" fmla="val -122839"/>
                <a:gd name="adj4" fmla="val 5899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en-US" sz="1000" kern="100" dirty="0">
                  <a:solidFill>
                    <a:srgbClr val="FFFFFF"/>
                  </a:solidFill>
                  <a:effectLst/>
                  <a:latin typeface="HG丸ｺﾞｼｯｸM-PRO" panose="020F0600000000000000" pitchFamily="50" charset="-128"/>
                  <a:ea typeface="ＭＳ 明朝" panose="02020609040205080304" pitchFamily="17" charset="-128"/>
                  <a:cs typeface="Times New Roman" panose="02020603050405020304" pitchFamily="18" charset="0"/>
                </a:rPr>
                <a:t>STEP3</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30" name="角丸四角形吹き出し 316">
              <a:extLst>
                <a:ext uri="{FF2B5EF4-FFF2-40B4-BE49-F238E27FC236}">
                  <a16:creationId xmlns:a16="http://schemas.microsoft.com/office/drawing/2014/main" id="{B6155669-B286-4FE4-B069-078CE084E588}"/>
                </a:ext>
              </a:extLst>
            </p:cNvPr>
            <p:cNvSpPr/>
            <p:nvPr/>
          </p:nvSpPr>
          <p:spPr>
            <a:xfrm>
              <a:off x="1745980" y="6186957"/>
              <a:ext cx="2388369" cy="287337"/>
            </a:xfrm>
            <a:prstGeom prst="wedgeRoundRectCallout">
              <a:avLst>
                <a:gd name="adj1" fmla="val 59712"/>
                <a:gd name="adj2" fmla="val -12458"/>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ts val="1200"/>
                </a:lnSpc>
              </a:pPr>
              <a:r>
                <a:rPr lang="ja-JP" sz="1000" b="1" kern="100" dirty="0">
                  <a:effectLst/>
                  <a:latin typeface="Century" panose="02040604050505020304" pitchFamily="18" charset="0"/>
                  <a:ea typeface="HG丸ｺﾞｼｯｸM-PRO" panose="020F0600000000000000" pitchFamily="50" charset="-128"/>
                  <a:cs typeface="Times New Roman" panose="02020603050405020304" pitchFamily="18" charset="0"/>
                </a:rPr>
                <a:t>点検様式（チェックリスト）にて判定</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31" name="線吹き出し 1 (枠付き) 319">
              <a:extLst>
                <a:ext uri="{FF2B5EF4-FFF2-40B4-BE49-F238E27FC236}">
                  <a16:creationId xmlns:a16="http://schemas.microsoft.com/office/drawing/2014/main" id="{0FEADE33-9E7E-440E-8688-D400A0C2AF9C}"/>
                </a:ext>
              </a:extLst>
            </p:cNvPr>
            <p:cNvSpPr/>
            <p:nvPr/>
          </p:nvSpPr>
          <p:spPr>
            <a:xfrm>
              <a:off x="6492901" y="6197910"/>
              <a:ext cx="669290" cy="265430"/>
            </a:xfrm>
            <a:prstGeom prst="borderCallout1">
              <a:avLst>
                <a:gd name="adj1" fmla="val -6156"/>
                <a:gd name="adj2" fmla="val 85424"/>
                <a:gd name="adj3" fmla="val -151013"/>
                <a:gd name="adj4" fmla="val 119610"/>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en-US" sz="1000" kern="100" dirty="0">
                  <a:solidFill>
                    <a:srgbClr val="FFFFFF"/>
                  </a:solidFill>
                  <a:effectLst/>
                  <a:latin typeface="HG丸ｺﾞｼｯｸM-PRO" panose="020F0600000000000000" pitchFamily="50" charset="-128"/>
                  <a:ea typeface="ＭＳ 明朝" panose="02020609040205080304" pitchFamily="17" charset="-128"/>
                  <a:cs typeface="Times New Roman" panose="02020603050405020304" pitchFamily="18" charset="0"/>
                </a:rPr>
                <a:t>STEP2</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232" name="テキスト ボックス 231">
            <a:extLst>
              <a:ext uri="{FF2B5EF4-FFF2-40B4-BE49-F238E27FC236}">
                <a16:creationId xmlns:a16="http://schemas.microsoft.com/office/drawing/2014/main" id="{FF1893D8-F34C-47E0-B5FC-7FD44E34F715}"/>
              </a:ext>
            </a:extLst>
          </p:cNvPr>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２．点検・評価方法</a:t>
            </a:r>
          </a:p>
        </p:txBody>
      </p:sp>
      <p:sp>
        <p:nvSpPr>
          <p:cNvPr id="233" name="テキスト ボックス 232">
            <a:extLst>
              <a:ext uri="{FF2B5EF4-FFF2-40B4-BE49-F238E27FC236}">
                <a16:creationId xmlns:a16="http://schemas.microsoft.com/office/drawing/2014/main" id="{F605822D-400B-4A6F-AA50-BD46662FE242}"/>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２－６　施設の点検・評価について（港湾　健全度評価方法）</a:t>
            </a:r>
            <a:endParaRPr kumimoji="1" lang="ja-JP" altLang="en-US" sz="2400" dirty="0">
              <a:latin typeface="Meiryo UI" pitchFamily="50" charset="-128"/>
              <a:ea typeface="Meiryo UI" pitchFamily="50" charset="-128"/>
              <a:cs typeface="Meiryo UI" pitchFamily="50" charset="-128"/>
            </a:endParaRPr>
          </a:p>
        </p:txBody>
      </p:sp>
      <p:graphicFrame>
        <p:nvGraphicFramePr>
          <p:cNvPr id="235" name="表 234">
            <a:extLst>
              <a:ext uri="{FF2B5EF4-FFF2-40B4-BE49-F238E27FC236}">
                <a16:creationId xmlns:a16="http://schemas.microsoft.com/office/drawing/2014/main" id="{0DCC792A-8E94-4759-8152-15A5FB22F49A}"/>
              </a:ext>
            </a:extLst>
          </p:cNvPr>
          <p:cNvGraphicFramePr>
            <a:graphicFrameLocks noGrp="1"/>
          </p:cNvGraphicFramePr>
          <p:nvPr>
            <p:extLst>
              <p:ext uri="{D42A27DB-BD31-4B8C-83A1-F6EECF244321}">
                <p14:modId xmlns:p14="http://schemas.microsoft.com/office/powerpoint/2010/main" val="3795649512"/>
              </p:ext>
            </p:extLst>
          </p:nvPr>
        </p:nvGraphicFramePr>
        <p:xfrm>
          <a:off x="4095842" y="1173093"/>
          <a:ext cx="5012952" cy="2413000"/>
        </p:xfrm>
        <a:graphic>
          <a:graphicData uri="http://schemas.openxmlformats.org/drawingml/2006/table">
            <a:tbl>
              <a:tblPr firstRow="1" firstCol="1" bandRow="1">
                <a:tableStyleId>{2D5ABB26-0587-4C30-8999-92F81FD0307C}</a:tableStyleId>
              </a:tblPr>
              <a:tblGrid>
                <a:gridCol w="924466">
                  <a:extLst>
                    <a:ext uri="{9D8B030D-6E8A-4147-A177-3AD203B41FA5}">
                      <a16:colId xmlns:a16="http://schemas.microsoft.com/office/drawing/2014/main" val="897963567"/>
                    </a:ext>
                  </a:extLst>
                </a:gridCol>
                <a:gridCol w="1619483">
                  <a:extLst>
                    <a:ext uri="{9D8B030D-6E8A-4147-A177-3AD203B41FA5}">
                      <a16:colId xmlns:a16="http://schemas.microsoft.com/office/drawing/2014/main" val="492227747"/>
                    </a:ext>
                  </a:extLst>
                </a:gridCol>
                <a:gridCol w="1271974">
                  <a:extLst>
                    <a:ext uri="{9D8B030D-6E8A-4147-A177-3AD203B41FA5}">
                      <a16:colId xmlns:a16="http://schemas.microsoft.com/office/drawing/2014/main" val="2038458164"/>
                    </a:ext>
                  </a:extLst>
                </a:gridCol>
                <a:gridCol w="672933">
                  <a:extLst>
                    <a:ext uri="{9D8B030D-6E8A-4147-A177-3AD203B41FA5}">
                      <a16:colId xmlns:a16="http://schemas.microsoft.com/office/drawing/2014/main" val="3903377563"/>
                    </a:ext>
                  </a:extLst>
                </a:gridCol>
                <a:gridCol w="524096">
                  <a:extLst>
                    <a:ext uri="{9D8B030D-6E8A-4147-A177-3AD203B41FA5}">
                      <a16:colId xmlns:a16="http://schemas.microsoft.com/office/drawing/2014/main" val="2003385380"/>
                    </a:ext>
                  </a:extLst>
                </a:gridCol>
              </a:tblGrid>
              <a:tr h="215900">
                <a:tc rowSpan="2">
                  <a:txBody>
                    <a:bodyPr/>
                    <a:lstStyle/>
                    <a:p>
                      <a:pPr algn="ctr">
                        <a:lnSpc>
                          <a:spcPts val="1200"/>
                        </a:lnSpc>
                      </a:pPr>
                      <a:r>
                        <a:rPr lang="ja-JP" sz="1000" kern="0" dirty="0">
                          <a:effectLst/>
                        </a:rPr>
                        <a:t>点検診断の</a:t>
                      </a:r>
                      <a:endParaRPr lang="ja-JP" sz="1050" kern="100" dirty="0">
                        <a:effectLst/>
                      </a:endParaRPr>
                    </a:p>
                    <a:p>
                      <a:pPr algn="ctr">
                        <a:lnSpc>
                          <a:spcPts val="1200"/>
                        </a:lnSpc>
                      </a:pPr>
                      <a:r>
                        <a:rPr lang="ja-JP" sz="1000" kern="0" dirty="0">
                          <a:effectLst/>
                        </a:rPr>
                        <a:t>項目の分類</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lnSpc>
                          <a:spcPts val="1200"/>
                        </a:lnSpc>
                      </a:pPr>
                      <a:r>
                        <a:rPr lang="ja-JP" sz="1000" kern="0">
                          <a:effectLst/>
                        </a:rPr>
                        <a:t>点検診断の項目ごとの性能低下度</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30928328"/>
                  </a:ext>
                </a:extLst>
              </a:tr>
              <a:tr h="215900">
                <a:tc vMerge="1">
                  <a:txBody>
                    <a:bodyPr/>
                    <a:lstStyle/>
                    <a:p>
                      <a:endParaRPr kumimoji="1" lang="ja-JP" altLang="en-US"/>
                    </a:p>
                  </a:txBody>
                  <a:tcPr/>
                </a:tc>
                <a:tc>
                  <a:txBody>
                    <a:bodyPr/>
                    <a:lstStyle/>
                    <a:p>
                      <a:pPr algn="ctr">
                        <a:lnSpc>
                          <a:spcPts val="1200"/>
                        </a:lnSpc>
                      </a:pPr>
                      <a:r>
                        <a:rPr lang="en-US" sz="1000" kern="0">
                          <a:effectLst/>
                        </a:rPr>
                        <a:t>A</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pPr>
                      <a:r>
                        <a:rPr lang="en-US" sz="1000" kern="0">
                          <a:effectLst/>
                        </a:rPr>
                        <a:t>B</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pPr>
                      <a:r>
                        <a:rPr lang="en-US" sz="1000" kern="0">
                          <a:effectLst/>
                        </a:rPr>
                        <a:t>C</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pPr>
                      <a:r>
                        <a:rPr lang="en-US" sz="1000" kern="0">
                          <a:effectLst/>
                        </a:rPr>
                        <a:t>D</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2991574"/>
                  </a:ext>
                </a:extLst>
              </a:tr>
              <a:tr h="534670">
                <a:tc>
                  <a:txBody>
                    <a:bodyPr/>
                    <a:lstStyle/>
                    <a:p>
                      <a:pPr algn="ctr">
                        <a:lnSpc>
                          <a:spcPts val="1200"/>
                        </a:lnSpc>
                      </a:pPr>
                      <a:r>
                        <a:rPr lang="ja-JP" sz="1050" kern="100">
                          <a:effectLst/>
                        </a:rPr>
                        <a:t>Ⅰ類</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pPr>
                      <a:r>
                        <a:rPr lang="ja-JP" sz="1050" kern="100" dirty="0">
                          <a:effectLst/>
                        </a:rPr>
                        <a:t>「</a:t>
                      </a:r>
                      <a:r>
                        <a:rPr lang="en-US" sz="1050" kern="100" dirty="0">
                          <a:effectLst/>
                        </a:rPr>
                        <a:t>a</a:t>
                      </a:r>
                      <a:r>
                        <a:rPr lang="ja-JP" sz="1050" kern="100" dirty="0">
                          <a:effectLst/>
                        </a:rPr>
                        <a:t>が</a:t>
                      </a:r>
                      <a:r>
                        <a:rPr lang="en-US" sz="1050" kern="100" dirty="0">
                          <a:effectLst/>
                        </a:rPr>
                        <a:t>1</a:t>
                      </a:r>
                      <a:r>
                        <a:rPr lang="ja-JP" sz="1050" kern="100" dirty="0">
                          <a:effectLst/>
                        </a:rPr>
                        <a:t>個から数個」の点検診断の項目があり、施設の性能が相当低下している状態</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pPr>
                      <a:r>
                        <a:rPr lang="ja-JP" sz="1050" kern="100">
                          <a:effectLst/>
                        </a:rPr>
                        <a:t>「</a:t>
                      </a:r>
                      <a:r>
                        <a:rPr lang="en-US" sz="1050" kern="100">
                          <a:effectLst/>
                        </a:rPr>
                        <a:t>a</a:t>
                      </a:r>
                      <a:r>
                        <a:rPr lang="ja-JP" sz="1050" kern="100">
                          <a:effectLst/>
                        </a:rPr>
                        <a:t>または</a:t>
                      </a:r>
                      <a:r>
                        <a:rPr lang="en-US" sz="1050" kern="100">
                          <a:effectLst/>
                        </a:rPr>
                        <a:t>b</a:t>
                      </a:r>
                      <a:r>
                        <a:rPr lang="ja-JP" sz="1050" kern="100">
                          <a:effectLst/>
                        </a:rPr>
                        <a:t>が</a:t>
                      </a:r>
                      <a:r>
                        <a:rPr lang="en-US" sz="1050" kern="100">
                          <a:effectLst/>
                        </a:rPr>
                        <a:t>1</a:t>
                      </a:r>
                      <a:r>
                        <a:rPr lang="ja-JP" sz="1050" kern="100">
                          <a:effectLst/>
                        </a:rPr>
                        <a:t>個から数個」の点検診断の項目があり、施設の性能が低下している状態</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pPr>
                      <a:r>
                        <a:rPr lang="en-US" sz="1050" kern="100">
                          <a:effectLst/>
                        </a:rPr>
                        <a:t>A</a:t>
                      </a:r>
                      <a:r>
                        <a:rPr lang="ja-JP" sz="1050" kern="100">
                          <a:effectLst/>
                        </a:rPr>
                        <a:t>、</a:t>
                      </a:r>
                      <a:r>
                        <a:rPr lang="en-US" sz="1050" kern="100">
                          <a:effectLst/>
                        </a:rPr>
                        <a:t>B</a:t>
                      </a:r>
                      <a:r>
                        <a:rPr lang="ja-JP" sz="1050" kern="100">
                          <a:effectLst/>
                        </a:rPr>
                        <a:t>、</a:t>
                      </a:r>
                      <a:r>
                        <a:rPr lang="en-US" sz="1050" kern="100">
                          <a:effectLst/>
                        </a:rPr>
                        <a:t>D</a:t>
                      </a:r>
                      <a:br>
                        <a:rPr lang="en-US" sz="1050" kern="100">
                          <a:effectLst/>
                        </a:rPr>
                      </a:br>
                      <a:r>
                        <a:rPr lang="ja-JP" sz="1050" kern="100">
                          <a:effectLst/>
                        </a:rPr>
                        <a:t>以外</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pPr>
                      <a:r>
                        <a:rPr lang="ja-JP" sz="1050" kern="100">
                          <a:effectLst/>
                        </a:rPr>
                        <a:t>すべて</a:t>
                      </a:r>
                    </a:p>
                    <a:p>
                      <a:pPr algn="ctr">
                        <a:lnSpc>
                          <a:spcPts val="1200"/>
                        </a:lnSpc>
                      </a:pPr>
                      <a:r>
                        <a:rPr lang="en-US" sz="1050" kern="100">
                          <a:effectLst/>
                        </a:rPr>
                        <a:t>d</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8005161"/>
                  </a:ext>
                </a:extLst>
              </a:tr>
              <a:tr h="454025">
                <a:tc>
                  <a:txBody>
                    <a:bodyPr/>
                    <a:lstStyle/>
                    <a:p>
                      <a:pPr algn="ctr">
                        <a:lnSpc>
                          <a:spcPts val="1200"/>
                        </a:lnSpc>
                      </a:pPr>
                      <a:r>
                        <a:rPr lang="ja-JP" sz="1050" kern="100">
                          <a:effectLst/>
                        </a:rPr>
                        <a:t>Ⅱ類</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pPr>
                      <a:r>
                        <a:rPr lang="ja-JP" sz="1050" kern="100">
                          <a:effectLst/>
                        </a:rPr>
                        <a:t>「</a:t>
                      </a:r>
                      <a:r>
                        <a:rPr lang="en-US" sz="1050" kern="100">
                          <a:effectLst/>
                        </a:rPr>
                        <a:t>a</a:t>
                      </a:r>
                      <a:r>
                        <a:rPr lang="ja-JP" sz="1050" kern="100">
                          <a:effectLst/>
                        </a:rPr>
                        <a:t>が多数または</a:t>
                      </a:r>
                      <a:r>
                        <a:rPr lang="en-US" sz="1050" kern="100">
                          <a:effectLst/>
                        </a:rPr>
                        <a:t>a+b</a:t>
                      </a:r>
                      <a:r>
                        <a:rPr lang="ja-JP" sz="1050" kern="100">
                          <a:effectLst/>
                        </a:rPr>
                        <a:t>がほとんど」の点検診断の項目があり、施設の性能が相当低下している状態</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pPr>
                      <a:r>
                        <a:rPr lang="ja-JP" sz="1050" kern="100">
                          <a:effectLst/>
                        </a:rPr>
                        <a:t>「</a:t>
                      </a:r>
                      <a:r>
                        <a:rPr lang="en-US" sz="1050" kern="100">
                          <a:effectLst/>
                        </a:rPr>
                        <a:t>a</a:t>
                      </a:r>
                      <a:r>
                        <a:rPr lang="ja-JP" sz="1050" kern="100">
                          <a:effectLst/>
                        </a:rPr>
                        <a:t>が数個または</a:t>
                      </a:r>
                      <a:r>
                        <a:rPr lang="en-US" sz="1050" kern="100">
                          <a:effectLst/>
                        </a:rPr>
                        <a:t>a+b</a:t>
                      </a:r>
                      <a:r>
                        <a:rPr lang="ja-JP" sz="1050" kern="100">
                          <a:effectLst/>
                        </a:rPr>
                        <a:t>が多数」の点検診断の項目があり、施設の性能が低下している状態</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pPr>
                      <a:r>
                        <a:rPr lang="en-US" sz="1050" kern="100">
                          <a:effectLst/>
                        </a:rPr>
                        <a:t>A</a:t>
                      </a:r>
                      <a:r>
                        <a:rPr lang="ja-JP" sz="1050" kern="100">
                          <a:effectLst/>
                        </a:rPr>
                        <a:t>、</a:t>
                      </a:r>
                      <a:r>
                        <a:rPr lang="en-US" sz="1050" kern="100">
                          <a:effectLst/>
                        </a:rPr>
                        <a:t>B</a:t>
                      </a:r>
                      <a:r>
                        <a:rPr lang="ja-JP" sz="1050" kern="100">
                          <a:effectLst/>
                        </a:rPr>
                        <a:t>、</a:t>
                      </a:r>
                      <a:r>
                        <a:rPr lang="en-US" sz="1050" kern="100">
                          <a:effectLst/>
                        </a:rPr>
                        <a:t>D</a:t>
                      </a:r>
                      <a:br>
                        <a:rPr lang="en-US" sz="1050" kern="100">
                          <a:effectLst/>
                        </a:rPr>
                      </a:br>
                      <a:r>
                        <a:rPr lang="ja-JP" sz="1050" kern="100">
                          <a:effectLst/>
                        </a:rPr>
                        <a:t>以外</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pPr>
                      <a:r>
                        <a:rPr lang="ja-JP" sz="1050" kern="100">
                          <a:effectLst/>
                        </a:rPr>
                        <a:t>すべて</a:t>
                      </a:r>
                    </a:p>
                    <a:p>
                      <a:pPr algn="ctr">
                        <a:lnSpc>
                          <a:spcPts val="1200"/>
                        </a:lnSpc>
                      </a:pPr>
                      <a:r>
                        <a:rPr lang="en-US" sz="1050" kern="100">
                          <a:effectLst/>
                        </a:rPr>
                        <a:t>d</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3261172"/>
                  </a:ext>
                </a:extLst>
              </a:tr>
              <a:tr h="323850">
                <a:tc>
                  <a:txBody>
                    <a:bodyPr/>
                    <a:lstStyle/>
                    <a:p>
                      <a:pPr algn="ctr">
                        <a:lnSpc>
                          <a:spcPts val="1200"/>
                        </a:lnSpc>
                      </a:pPr>
                      <a:r>
                        <a:rPr lang="ja-JP" sz="1050" kern="100" dirty="0">
                          <a:effectLst/>
                        </a:rPr>
                        <a:t>Ⅲ類</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pPr>
                      <a:r>
                        <a:rPr lang="en-US" sz="1050" kern="100">
                          <a:effectLst/>
                        </a:rPr>
                        <a:t>-</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pPr>
                      <a:r>
                        <a:rPr lang="en-US" sz="1050" kern="100" dirty="0">
                          <a:effectLst/>
                        </a:rPr>
                        <a:t>-</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pPr>
                      <a:r>
                        <a:rPr lang="en-US" sz="1050" kern="100">
                          <a:effectLst/>
                        </a:rPr>
                        <a:t>D</a:t>
                      </a:r>
                      <a:r>
                        <a:rPr lang="ja-JP" sz="1050" kern="100">
                          <a:effectLst/>
                        </a:rPr>
                        <a:t>以外</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pPr>
                      <a:r>
                        <a:rPr lang="ja-JP" sz="1050" kern="100" dirty="0">
                          <a:effectLst/>
                        </a:rPr>
                        <a:t>すべて</a:t>
                      </a:r>
                    </a:p>
                    <a:p>
                      <a:pPr algn="ctr">
                        <a:lnSpc>
                          <a:spcPts val="1200"/>
                        </a:lnSpc>
                      </a:pPr>
                      <a:r>
                        <a:rPr lang="en-US" sz="1050" kern="100" dirty="0">
                          <a:effectLst/>
                        </a:rPr>
                        <a:t>d</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2209667"/>
                  </a:ext>
                </a:extLst>
              </a:tr>
            </a:tbl>
          </a:graphicData>
        </a:graphic>
      </p:graphicFrame>
      <p:sp>
        <p:nvSpPr>
          <p:cNvPr id="239" name="テキスト ボックス 304">
            <a:extLst>
              <a:ext uri="{FF2B5EF4-FFF2-40B4-BE49-F238E27FC236}">
                <a16:creationId xmlns:a16="http://schemas.microsoft.com/office/drawing/2014/main" id="{8B69A222-0BCB-40BB-A0F1-9B3C84B00FBA}"/>
              </a:ext>
            </a:extLst>
          </p:cNvPr>
          <p:cNvSpPr txBox="1"/>
          <p:nvPr/>
        </p:nvSpPr>
        <p:spPr>
          <a:xfrm>
            <a:off x="393161" y="3388177"/>
            <a:ext cx="3349191" cy="36123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1050" b="1" kern="100" dirty="0">
                <a:effectLst/>
                <a:ea typeface="HG丸ｺﾞｼｯｸM-PRO" panose="020F0600000000000000" pitchFamily="50" charset="-128"/>
                <a:cs typeface="Times New Roman" panose="02020603050405020304" pitchFamily="18" charset="0"/>
              </a:rPr>
              <a:t>【点検診断の項目の分類について】</a:t>
            </a:r>
            <a:endParaRPr lang="ja-JP" sz="1050" kern="100" dirty="0">
              <a:effectLst/>
              <a:ea typeface="ＭＳ 明朝" panose="02020609040205080304" pitchFamily="17" charset="-128"/>
              <a:cs typeface="Times New Roman" panose="02020603050405020304" pitchFamily="18" charset="0"/>
            </a:endParaRPr>
          </a:p>
          <a:p>
            <a:pPr algn="just"/>
            <a:r>
              <a:rPr lang="en-US" sz="1050" kern="100" dirty="0">
                <a:effectLst/>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p:txBody>
      </p:sp>
      <p:sp>
        <p:nvSpPr>
          <p:cNvPr id="241" name="テキスト ボックス 240">
            <a:extLst>
              <a:ext uri="{FF2B5EF4-FFF2-40B4-BE49-F238E27FC236}">
                <a16:creationId xmlns:a16="http://schemas.microsoft.com/office/drawing/2014/main" id="{A06865FE-5DCA-4BB6-9BD1-0D6141145580}"/>
              </a:ext>
            </a:extLst>
          </p:cNvPr>
          <p:cNvSpPr txBox="1"/>
          <p:nvPr/>
        </p:nvSpPr>
        <p:spPr>
          <a:xfrm>
            <a:off x="440110" y="3613855"/>
            <a:ext cx="6373856" cy="577081"/>
          </a:xfrm>
          <a:prstGeom prst="rect">
            <a:avLst/>
          </a:prstGeom>
          <a:noFill/>
        </p:spPr>
        <p:txBody>
          <a:bodyPr wrap="square" rtlCol="0">
            <a:spAutoFit/>
          </a:bodyPr>
          <a:lstStyle/>
          <a:p>
            <a:pPr algn="just"/>
            <a:r>
              <a:rPr lang="ja-JP" altLang="ja-JP" sz="1050" kern="100" dirty="0">
                <a:effectLst/>
                <a:latin typeface="Century" panose="02040604050505020304" pitchFamily="18" charset="0"/>
                <a:ea typeface="HG丸ｺﾞｼｯｸM-PRO" panose="020F0600000000000000" pitchFamily="50" charset="-128"/>
                <a:cs typeface="Times New Roman" panose="02020603050405020304" pitchFamily="18" charset="0"/>
              </a:rPr>
              <a:t>Ⅰ類：施設の性能（特に構造上の安全性）に直接的に影響を及ぼす部材に対する点検診断の項目</a:t>
            </a:r>
            <a:endParaRPr lang="ja-JP" alt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050" kern="100" dirty="0">
                <a:effectLst/>
                <a:latin typeface="Century" panose="02040604050505020304" pitchFamily="18" charset="0"/>
                <a:ea typeface="HG丸ｺﾞｼｯｸM-PRO" panose="020F0600000000000000" pitchFamily="50" charset="-128"/>
                <a:cs typeface="Times New Roman" panose="02020603050405020304" pitchFamily="18" charset="0"/>
              </a:rPr>
              <a:t>Ⅱ類：施設の性能に影響を及ぼす部材に対する点検診断の項目</a:t>
            </a:r>
            <a:endParaRPr lang="ja-JP" alt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050" kern="100" dirty="0">
                <a:effectLst/>
                <a:latin typeface="Century" panose="02040604050505020304" pitchFamily="18" charset="0"/>
                <a:ea typeface="HG丸ｺﾞｼｯｸM-PRO" panose="020F0600000000000000" pitchFamily="50" charset="-128"/>
                <a:cs typeface="Times New Roman" panose="02020603050405020304" pitchFamily="18" charset="0"/>
              </a:rPr>
              <a:t>Ⅲ類：附帯設備等に対する点検診断項目</a:t>
            </a:r>
            <a:endParaRPr lang="ja-JP" alt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7818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グループ化 71">
            <a:extLst>
              <a:ext uri="{FF2B5EF4-FFF2-40B4-BE49-F238E27FC236}">
                <a16:creationId xmlns:a16="http://schemas.microsoft.com/office/drawing/2014/main" id="{1169AC11-89EB-4C25-94FC-3F03BFACA483}"/>
              </a:ext>
            </a:extLst>
          </p:cNvPr>
          <p:cNvGrpSpPr/>
          <p:nvPr/>
        </p:nvGrpSpPr>
        <p:grpSpPr>
          <a:xfrm rot="5400000">
            <a:off x="-499795" y="1507170"/>
            <a:ext cx="5883131" cy="4842365"/>
            <a:chOff x="0" y="-1251520"/>
            <a:chExt cx="8748464" cy="7200800"/>
          </a:xfrm>
        </p:grpSpPr>
        <p:pic>
          <p:nvPicPr>
            <p:cNvPr id="75" name="図 74">
              <a:extLst>
                <a:ext uri="{FF2B5EF4-FFF2-40B4-BE49-F238E27FC236}">
                  <a16:creationId xmlns:a16="http://schemas.microsoft.com/office/drawing/2014/main" id="{9086B6FC-8767-4986-ADD5-661EA2AE8288}"/>
                </a:ext>
              </a:extLst>
            </p:cNvPr>
            <p:cNvPicPr>
              <a:picLocks noChangeAspect="1"/>
            </p:cNvPicPr>
            <p:nvPr/>
          </p:nvPicPr>
          <p:blipFill rotWithShape="1">
            <a:blip r:embed="rId3"/>
            <a:srcRect t="21020" r="4326" b="5901"/>
            <a:stretch/>
          </p:blipFill>
          <p:spPr>
            <a:xfrm>
              <a:off x="0" y="1772816"/>
              <a:ext cx="8748464" cy="4176464"/>
            </a:xfrm>
            <a:prstGeom prst="rect">
              <a:avLst/>
            </a:prstGeom>
          </p:spPr>
        </p:pic>
        <p:pic>
          <p:nvPicPr>
            <p:cNvPr id="77" name="図 76">
              <a:extLst>
                <a:ext uri="{FF2B5EF4-FFF2-40B4-BE49-F238E27FC236}">
                  <a16:creationId xmlns:a16="http://schemas.microsoft.com/office/drawing/2014/main" id="{077962AE-CDE3-4B34-A77B-BA906CBECAFC}"/>
                </a:ext>
              </a:extLst>
            </p:cNvPr>
            <p:cNvPicPr>
              <a:picLocks noChangeAspect="1"/>
            </p:cNvPicPr>
            <p:nvPr/>
          </p:nvPicPr>
          <p:blipFill rotWithShape="1">
            <a:blip r:embed="rId4"/>
            <a:srcRect t="27920" r="4326" b="6761"/>
            <a:stretch/>
          </p:blipFill>
          <p:spPr>
            <a:xfrm>
              <a:off x="0" y="-1251520"/>
              <a:ext cx="8748464" cy="3732986"/>
            </a:xfrm>
            <a:prstGeom prst="rect">
              <a:avLst/>
            </a:prstGeom>
          </p:spPr>
        </p:pic>
      </p:grpSp>
      <p:sp>
        <p:nvSpPr>
          <p:cNvPr id="2" name="スライド番号プレースホルダー 1">
            <a:extLst>
              <a:ext uri="{FF2B5EF4-FFF2-40B4-BE49-F238E27FC236}">
                <a16:creationId xmlns:a16="http://schemas.microsoft.com/office/drawing/2014/main" id="{DB66FA02-1B56-4AA4-8F80-69425664BF04}"/>
              </a:ext>
            </a:extLst>
          </p:cNvPr>
          <p:cNvSpPr>
            <a:spLocks noGrp="1"/>
          </p:cNvSpPr>
          <p:nvPr>
            <p:ph type="sldNum" sz="quarter" idx="12"/>
          </p:nvPr>
        </p:nvSpPr>
        <p:spPr>
          <a:xfrm>
            <a:off x="8100392" y="6470739"/>
            <a:ext cx="1828800" cy="365125"/>
          </a:xfrm>
        </p:spPr>
        <p:txBody>
          <a:bodyPr/>
          <a:lstStyle/>
          <a:p>
            <a:fld id="{682EF9F9-C4E8-46B2-BBF1-33E3162B856A}" type="slidenum">
              <a:rPr kumimoji="1" lang="ja-JP" altLang="en-US" smtClean="0"/>
              <a:t>3</a:t>
            </a:fld>
            <a:endParaRPr kumimoji="1" lang="ja-JP" altLang="en-US"/>
          </a:p>
        </p:txBody>
      </p:sp>
      <p:pic>
        <p:nvPicPr>
          <p:cNvPr id="13" name="図 12">
            <a:extLst>
              <a:ext uri="{FF2B5EF4-FFF2-40B4-BE49-F238E27FC236}">
                <a16:creationId xmlns:a16="http://schemas.microsoft.com/office/drawing/2014/main" id="{197DEB10-1C7B-462D-9C0C-30A8C7848F4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5400000">
            <a:off x="17588263" y="5528923"/>
            <a:ext cx="7307240" cy="2664358"/>
          </a:xfrm>
          <a:prstGeom prst="rect">
            <a:avLst/>
          </a:prstGeom>
        </p:spPr>
      </p:pic>
      <p:pic>
        <p:nvPicPr>
          <p:cNvPr id="15" name="図 14">
            <a:extLst>
              <a:ext uri="{FF2B5EF4-FFF2-40B4-BE49-F238E27FC236}">
                <a16:creationId xmlns:a16="http://schemas.microsoft.com/office/drawing/2014/main" id="{EE5148E1-F275-45C4-BABA-A20B236CC2EA}"/>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rot="5400000">
            <a:off x="20576607" y="4698270"/>
            <a:ext cx="5976663" cy="2550256"/>
          </a:xfrm>
          <a:prstGeom prst="rect">
            <a:avLst/>
          </a:prstGeom>
        </p:spPr>
      </p:pic>
      <p:sp>
        <p:nvSpPr>
          <p:cNvPr id="17" name="テキスト ボックス 16">
            <a:extLst>
              <a:ext uri="{FF2B5EF4-FFF2-40B4-BE49-F238E27FC236}">
                <a16:creationId xmlns:a16="http://schemas.microsoft.com/office/drawing/2014/main" id="{1E27208F-29D0-4DF1-855B-041B1C4A2C16}"/>
              </a:ext>
            </a:extLst>
          </p:cNvPr>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２．点検・評価方法</a:t>
            </a:r>
          </a:p>
        </p:txBody>
      </p:sp>
      <p:sp>
        <p:nvSpPr>
          <p:cNvPr id="18" name="テキスト ボックス 17">
            <a:extLst>
              <a:ext uri="{FF2B5EF4-FFF2-40B4-BE49-F238E27FC236}">
                <a16:creationId xmlns:a16="http://schemas.microsoft.com/office/drawing/2014/main" id="{17ED01D7-12B1-467A-BDF9-E72D60312D01}"/>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２－７　施設の点検・評価について</a:t>
            </a:r>
            <a:r>
              <a:rPr lang="ja-JP" altLang="en-US" sz="2000" dirty="0">
                <a:latin typeface="Meiryo UI" pitchFamily="50" charset="-128"/>
                <a:ea typeface="Meiryo UI" pitchFamily="50" charset="-128"/>
                <a:cs typeface="Meiryo UI" pitchFamily="50" charset="-128"/>
              </a:rPr>
              <a:t>（海岸点検記録・健全度評価方法）</a:t>
            </a:r>
            <a:endParaRPr kumimoji="1" lang="ja-JP" altLang="en-US" sz="2400" dirty="0">
              <a:latin typeface="Meiryo UI" pitchFamily="50" charset="-128"/>
              <a:ea typeface="Meiryo UI" pitchFamily="50" charset="-128"/>
              <a:cs typeface="Meiryo UI" pitchFamily="50" charset="-128"/>
            </a:endParaRPr>
          </a:p>
        </p:txBody>
      </p:sp>
      <p:sp>
        <p:nvSpPr>
          <p:cNvPr id="19" name="正方形/長方形 18">
            <a:extLst>
              <a:ext uri="{FF2B5EF4-FFF2-40B4-BE49-F238E27FC236}">
                <a16:creationId xmlns:a16="http://schemas.microsoft.com/office/drawing/2014/main" id="{361E0BF1-1451-46BB-87FF-A0722DF0A645}"/>
              </a:ext>
            </a:extLst>
          </p:cNvPr>
          <p:cNvSpPr/>
          <p:nvPr/>
        </p:nvSpPr>
        <p:spPr>
          <a:xfrm>
            <a:off x="5418148" y="2465684"/>
            <a:ext cx="2477135" cy="126492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grpSp>
        <p:nvGrpSpPr>
          <p:cNvPr id="20" name="グループ化 19">
            <a:extLst>
              <a:ext uri="{FF2B5EF4-FFF2-40B4-BE49-F238E27FC236}">
                <a16:creationId xmlns:a16="http://schemas.microsoft.com/office/drawing/2014/main" id="{B0B8AAC5-C798-441B-984C-96EF29CAEEBD}"/>
              </a:ext>
            </a:extLst>
          </p:cNvPr>
          <p:cNvGrpSpPr/>
          <p:nvPr/>
        </p:nvGrpSpPr>
        <p:grpSpPr>
          <a:xfrm>
            <a:off x="5555943" y="2494895"/>
            <a:ext cx="2202815" cy="1236346"/>
            <a:chOff x="0" y="1"/>
            <a:chExt cx="2202815" cy="1236346"/>
          </a:xfrm>
        </p:grpSpPr>
        <p:grpSp>
          <p:nvGrpSpPr>
            <p:cNvPr id="49" name="グループ化 48">
              <a:extLst>
                <a:ext uri="{FF2B5EF4-FFF2-40B4-BE49-F238E27FC236}">
                  <a16:creationId xmlns:a16="http://schemas.microsoft.com/office/drawing/2014/main" id="{A2E4FE3A-83D1-433B-BDD3-08A49CE7C13E}"/>
                </a:ext>
              </a:extLst>
            </p:cNvPr>
            <p:cNvGrpSpPr>
              <a:grpSpLocks/>
            </p:cNvGrpSpPr>
            <p:nvPr/>
          </p:nvGrpSpPr>
          <p:grpSpPr>
            <a:xfrm>
              <a:off x="1392865" y="499730"/>
              <a:ext cx="130175" cy="417830"/>
              <a:chOff x="0" y="0"/>
              <a:chExt cx="92433" cy="246854"/>
            </a:xfrm>
          </p:grpSpPr>
          <p:sp>
            <p:nvSpPr>
              <p:cNvPr id="69" name="フリーフォーム 130">
                <a:extLst>
                  <a:ext uri="{FF2B5EF4-FFF2-40B4-BE49-F238E27FC236}">
                    <a16:creationId xmlns:a16="http://schemas.microsoft.com/office/drawing/2014/main" id="{8315FE7B-33F0-4B31-81A6-034EF29F0A2D}"/>
                  </a:ext>
                </a:extLst>
              </p:cNvPr>
              <p:cNvSpPr/>
              <p:nvPr/>
            </p:nvSpPr>
            <p:spPr>
              <a:xfrm>
                <a:off x="0" y="2576"/>
                <a:ext cx="66683" cy="244278"/>
              </a:xfrm>
              <a:custGeom>
                <a:avLst/>
                <a:gdLst>
                  <a:gd name="connsiteX0" fmla="*/ 9537 w 76265"/>
                  <a:gd name="connsiteY0" fmla="*/ 0 h 242888"/>
                  <a:gd name="connsiteX1" fmla="*/ 76212 w 76265"/>
                  <a:gd name="connsiteY1" fmla="*/ 85725 h 242888"/>
                  <a:gd name="connsiteX2" fmla="*/ 12 w 76265"/>
                  <a:gd name="connsiteY2" fmla="*/ 142875 h 242888"/>
                  <a:gd name="connsiteX3" fmla="*/ 71449 w 76265"/>
                  <a:gd name="connsiteY3" fmla="*/ 242888 h 242888"/>
                  <a:gd name="connsiteX0" fmla="*/ 9549 w 76277"/>
                  <a:gd name="connsiteY0" fmla="*/ 0 h 242888"/>
                  <a:gd name="connsiteX1" fmla="*/ 76224 w 76277"/>
                  <a:gd name="connsiteY1" fmla="*/ 85725 h 242888"/>
                  <a:gd name="connsiteX2" fmla="*/ 12 w 76277"/>
                  <a:gd name="connsiteY2" fmla="*/ 185793 h 242888"/>
                  <a:gd name="connsiteX3" fmla="*/ 71461 w 76277"/>
                  <a:gd name="connsiteY3" fmla="*/ 242888 h 242888"/>
                  <a:gd name="connsiteX0" fmla="*/ 0 w 66677"/>
                  <a:gd name="connsiteY0" fmla="*/ 0 h 242888"/>
                  <a:gd name="connsiteX1" fmla="*/ 66675 w 66677"/>
                  <a:gd name="connsiteY1" fmla="*/ 85725 h 242888"/>
                  <a:gd name="connsiteX2" fmla="*/ 2688 w 66677"/>
                  <a:gd name="connsiteY2" fmla="*/ 185793 h 242888"/>
                  <a:gd name="connsiteX3" fmla="*/ 61912 w 66677"/>
                  <a:gd name="connsiteY3" fmla="*/ 242888 h 242888"/>
                  <a:gd name="connsiteX0" fmla="*/ 0 w 66679"/>
                  <a:gd name="connsiteY0" fmla="*/ 0 h 242888"/>
                  <a:gd name="connsiteX1" fmla="*/ 66677 w 66679"/>
                  <a:gd name="connsiteY1" fmla="*/ 93070 h 242888"/>
                  <a:gd name="connsiteX2" fmla="*/ 2688 w 66679"/>
                  <a:gd name="connsiteY2" fmla="*/ 185793 h 242888"/>
                  <a:gd name="connsiteX3" fmla="*/ 61912 w 66679"/>
                  <a:gd name="connsiteY3" fmla="*/ 242888 h 242888"/>
                  <a:gd name="connsiteX0" fmla="*/ 0 w 66678"/>
                  <a:gd name="connsiteY0" fmla="*/ 0 h 242888"/>
                  <a:gd name="connsiteX1" fmla="*/ 66677 w 66678"/>
                  <a:gd name="connsiteY1" fmla="*/ 93070 h 242888"/>
                  <a:gd name="connsiteX2" fmla="*/ 2688 w 66678"/>
                  <a:gd name="connsiteY2" fmla="*/ 185793 h 242888"/>
                  <a:gd name="connsiteX3" fmla="*/ 61912 w 66678"/>
                  <a:gd name="connsiteY3" fmla="*/ 242888 h 242888"/>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81"/>
                  <a:gd name="connsiteY0" fmla="*/ 0 h 261422"/>
                  <a:gd name="connsiteX1" fmla="*/ 66679 w 66681"/>
                  <a:gd name="connsiteY1" fmla="*/ 85723 h 261422"/>
                  <a:gd name="connsiteX2" fmla="*/ 2688 w 66681"/>
                  <a:gd name="connsiteY2" fmla="*/ 185793 h 261422"/>
                  <a:gd name="connsiteX3" fmla="*/ 66678 w 66681"/>
                  <a:gd name="connsiteY3" fmla="*/ 261422 h 261422"/>
                  <a:gd name="connsiteX0" fmla="*/ 0 w 66972"/>
                  <a:gd name="connsiteY0" fmla="*/ 0 h 261422"/>
                  <a:gd name="connsiteX1" fmla="*/ 66679 w 66972"/>
                  <a:gd name="connsiteY1" fmla="*/ 85723 h 261422"/>
                  <a:gd name="connsiteX2" fmla="*/ 2688 w 66972"/>
                  <a:gd name="connsiteY2" fmla="*/ 185793 h 261422"/>
                  <a:gd name="connsiteX3" fmla="*/ 66678 w 6697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3"/>
                  <a:gd name="connsiteY0" fmla="*/ 0 h 244278"/>
                  <a:gd name="connsiteX1" fmla="*/ 66681 w 66683"/>
                  <a:gd name="connsiteY1" fmla="*/ 75927 h 244278"/>
                  <a:gd name="connsiteX2" fmla="*/ 2688 w 66683"/>
                  <a:gd name="connsiteY2" fmla="*/ 168649 h 244278"/>
                  <a:gd name="connsiteX3" fmla="*/ 66678 w 66683"/>
                  <a:gd name="connsiteY3" fmla="*/ 244278 h 244278"/>
                </a:gdLst>
                <a:ahLst/>
                <a:cxnLst>
                  <a:cxn ang="0">
                    <a:pos x="connsiteX0" y="connsiteY0"/>
                  </a:cxn>
                  <a:cxn ang="0">
                    <a:pos x="connsiteX1" y="connsiteY1"/>
                  </a:cxn>
                  <a:cxn ang="0">
                    <a:pos x="connsiteX2" y="connsiteY2"/>
                  </a:cxn>
                  <a:cxn ang="0">
                    <a:pos x="connsiteX3" y="connsiteY3"/>
                  </a:cxn>
                </a:cxnLst>
                <a:rect l="l" t="t" r="r" b="b"/>
                <a:pathLst>
                  <a:path w="66683" h="244278">
                    <a:moveTo>
                      <a:pt x="0" y="0"/>
                    </a:moveTo>
                    <a:cubicBezTo>
                      <a:pt x="56137" y="23608"/>
                      <a:pt x="66233" y="47819"/>
                      <a:pt x="66681" y="75927"/>
                    </a:cubicBezTo>
                    <a:cubicBezTo>
                      <a:pt x="67129" y="104035"/>
                      <a:pt x="2688" y="140591"/>
                      <a:pt x="2688" y="168649"/>
                    </a:cubicBezTo>
                    <a:cubicBezTo>
                      <a:pt x="2688" y="196707"/>
                      <a:pt x="8558" y="212266"/>
                      <a:pt x="66678" y="244278"/>
                    </a:cubicBezTo>
                  </a:path>
                </a:pathLst>
              </a:custGeom>
              <a:no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0" name="フリーフォーム 131">
                <a:extLst>
                  <a:ext uri="{FF2B5EF4-FFF2-40B4-BE49-F238E27FC236}">
                    <a16:creationId xmlns:a16="http://schemas.microsoft.com/office/drawing/2014/main" id="{953F2CB5-E6A5-44EA-B267-9353E9EC9B6B}"/>
                  </a:ext>
                </a:extLst>
              </p:cNvPr>
              <p:cNvSpPr/>
              <p:nvPr/>
            </p:nvSpPr>
            <p:spPr>
              <a:xfrm>
                <a:off x="25758" y="0"/>
                <a:ext cx="66675" cy="243840"/>
              </a:xfrm>
              <a:custGeom>
                <a:avLst/>
                <a:gdLst>
                  <a:gd name="connsiteX0" fmla="*/ 9537 w 76265"/>
                  <a:gd name="connsiteY0" fmla="*/ 0 h 242888"/>
                  <a:gd name="connsiteX1" fmla="*/ 76212 w 76265"/>
                  <a:gd name="connsiteY1" fmla="*/ 85725 h 242888"/>
                  <a:gd name="connsiteX2" fmla="*/ 12 w 76265"/>
                  <a:gd name="connsiteY2" fmla="*/ 142875 h 242888"/>
                  <a:gd name="connsiteX3" fmla="*/ 71449 w 76265"/>
                  <a:gd name="connsiteY3" fmla="*/ 242888 h 242888"/>
                  <a:gd name="connsiteX0" fmla="*/ 9549 w 76277"/>
                  <a:gd name="connsiteY0" fmla="*/ 0 h 242888"/>
                  <a:gd name="connsiteX1" fmla="*/ 76224 w 76277"/>
                  <a:gd name="connsiteY1" fmla="*/ 85725 h 242888"/>
                  <a:gd name="connsiteX2" fmla="*/ 12 w 76277"/>
                  <a:gd name="connsiteY2" fmla="*/ 185793 h 242888"/>
                  <a:gd name="connsiteX3" fmla="*/ 71461 w 76277"/>
                  <a:gd name="connsiteY3" fmla="*/ 242888 h 242888"/>
                  <a:gd name="connsiteX0" fmla="*/ 0 w 66677"/>
                  <a:gd name="connsiteY0" fmla="*/ 0 h 242888"/>
                  <a:gd name="connsiteX1" fmla="*/ 66675 w 66677"/>
                  <a:gd name="connsiteY1" fmla="*/ 85725 h 242888"/>
                  <a:gd name="connsiteX2" fmla="*/ 2688 w 66677"/>
                  <a:gd name="connsiteY2" fmla="*/ 185793 h 242888"/>
                  <a:gd name="connsiteX3" fmla="*/ 61912 w 66677"/>
                  <a:gd name="connsiteY3" fmla="*/ 242888 h 242888"/>
                  <a:gd name="connsiteX0" fmla="*/ 0 w 66679"/>
                  <a:gd name="connsiteY0" fmla="*/ 0 h 242888"/>
                  <a:gd name="connsiteX1" fmla="*/ 66677 w 66679"/>
                  <a:gd name="connsiteY1" fmla="*/ 93070 h 242888"/>
                  <a:gd name="connsiteX2" fmla="*/ 2688 w 66679"/>
                  <a:gd name="connsiteY2" fmla="*/ 185793 h 242888"/>
                  <a:gd name="connsiteX3" fmla="*/ 61912 w 66679"/>
                  <a:gd name="connsiteY3" fmla="*/ 242888 h 242888"/>
                  <a:gd name="connsiteX0" fmla="*/ 0 w 66678"/>
                  <a:gd name="connsiteY0" fmla="*/ 0 h 242888"/>
                  <a:gd name="connsiteX1" fmla="*/ 66677 w 66678"/>
                  <a:gd name="connsiteY1" fmla="*/ 93070 h 242888"/>
                  <a:gd name="connsiteX2" fmla="*/ 2688 w 66678"/>
                  <a:gd name="connsiteY2" fmla="*/ 185793 h 242888"/>
                  <a:gd name="connsiteX3" fmla="*/ 61912 w 66678"/>
                  <a:gd name="connsiteY3" fmla="*/ 242888 h 242888"/>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81"/>
                  <a:gd name="connsiteY0" fmla="*/ 0 h 261422"/>
                  <a:gd name="connsiteX1" fmla="*/ 66679 w 66681"/>
                  <a:gd name="connsiteY1" fmla="*/ 85723 h 261422"/>
                  <a:gd name="connsiteX2" fmla="*/ 2688 w 66681"/>
                  <a:gd name="connsiteY2" fmla="*/ 185793 h 261422"/>
                  <a:gd name="connsiteX3" fmla="*/ 66678 w 66681"/>
                  <a:gd name="connsiteY3" fmla="*/ 261422 h 261422"/>
                  <a:gd name="connsiteX0" fmla="*/ 0 w 66972"/>
                  <a:gd name="connsiteY0" fmla="*/ 0 h 261422"/>
                  <a:gd name="connsiteX1" fmla="*/ 66679 w 66972"/>
                  <a:gd name="connsiteY1" fmla="*/ 85723 h 261422"/>
                  <a:gd name="connsiteX2" fmla="*/ 2688 w 66972"/>
                  <a:gd name="connsiteY2" fmla="*/ 185793 h 261422"/>
                  <a:gd name="connsiteX3" fmla="*/ 66678 w 6697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3"/>
                  <a:gd name="connsiteY0" fmla="*/ 0 h 244278"/>
                  <a:gd name="connsiteX1" fmla="*/ 66681 w 66683"/>
                  <a:gd name="connsiteY1" fmla="*/ 75927 h 244278"/>
                  <a:gd name="connsiteX2" fmla="*/ 2688 w 66683"/>
                  <a:gd name="connsiteY2" fmla="*/ 168649 h 244278"/>
                  <a:gd name="connsiteX3" fmla="*/ 66678 w 66683"/>
                  <a:gd name="connsiteY3" fmla="*/ 244278 h 244278"/>
                </a:gdLst>
                <a:ahLst/>
                <a:cxnLst>
                  <a:cxn ang="0">
                    <a:pos x="connsiteX0" y="connsiteY0"/>
                  </a:cxn>
                  <a:cxn ang="0">
                    <a:pos x="connsiteX1" y="connsiteY1"/>
                  </a:cxn>
                  <a:cxn ang="0">
                    <a:pos x="connsiteX2" y="connsiteY2"/>
                  </a:cxn>
                  <a:cxn ang="0">
                    <a:pos x="connsiteX3" y="connsiteY3"/>
                  </a:cxn>
                </a:cxnLst>
                <a:rect l="l" t="t" r="r" b="b"/>
                <a:pathLst>
                  <a:path w="66683" h="244278">
                    <a:moveTo>
                      <a:pt x="0" y="0"/>
                    </a:moveTo>
                    <a:cubicBezTo>
                      <a:pt x="56137" y="23608"/>
                      <a:pt x="66233" y="47819"/>
                      <a:pt x="66681" y="75927"/>
                    </a:cubicBezTo>
                    <a:cubicBezTo>
                      <a:pt x="67129" y="104035"/>
                      <a:pt x="2688" y="140591"/>
                      <a:pt x="2688" y="168649"/>
                    </a:cubicBezTo>
                    <a:cubicBezTo>
                      <a:pt x="2688" y="196707"/>
                      <a:pt x="8558" y="212266"/>
                      <a:pt x="66678" y="244278"/>
                    </a:cubicBezTo>
                  </a:path>
                </a:pathLst>
              </a:custGeom>
              <a:no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50" name="グループ化 49">
              <a:extLst>
                <a:ext uri="{FF2B5EF4-FFF2-40B4-BE49-F238E27FC236}">
                  <a16:creationId xmlns:a16="http://schemas.microsoft.com/office/drawing/2014/main" id="{7BA29496-C2CE-490E-8597-AA2533A4B2F5}"/>
                </a:ext>
              </a:extLst>
            </p:cNvPr>
            <p:cNvGrpSpPr/>
            <p:nvPr/>
          </p:nvGrpSpPr>
          <p:grpSpPr>
            <a:xfrm>
              <a:off x="0" y="1"/>
              <a:ext cx="2202815" cy="1236346"/>
              <a:chOff x="0" y="0"/>
              <a:chExt cx="2202815" cy="1236773"/>
            </a:xfrm>
          </p:grpSpPr>
          <p:cxnSp>
            <p:nvCxnSpPr>
              <p:cNvPr id="51" name="直線コネクタ 50">
                <a:extLst>
                  <a:ext uri="{FF2B5EF4-FFF2-40B4-BE49-F238E27FC236}">
                    <a16:creationId xmlns:a16="http://schemas.microsoft.com/office/drawing/2014/main" id="{C1B9DC2F-4360-4142-9665-9905ADE8B896}"/>
                  </a:ext>
                </a:extLst>
              </p:cNvPr>
              <p:cNvCxnSpPr>
                <a:cxnSpLocks/>
              </p:cNvCxnSpPr>
              <p:nvPr/>
            </p:nvCxnSpPr>
            <p:spPr>
              <a:xfrm>
                <a:off x="10632" y="467832"/>
                <a:ext cx="0" cy="447040"/>
              </a:xfrm>
              <a:prstGeom prst="line">
                <a:avLst/>
              </a:prstGeom>
              <a:noFill/>
              <a:ln w="15875" cap="flat" cmpd="sng" algn="ctr">
                <a:solidFill>
                  <a:sysClr val="windowText" lastClr="000000">
                    <a:shade val="95000"/>
                    <a:satMod val="105000"/>
                  </a:sysClr>
                </a:solidFill>
                <a:prstDash val="solid"/>
              </a:ln>
              <a:effectLst/>
            </p:spPr>
          </p:cxnSp>
          <p:sp>
            <p:nvSpPr>
              <p:cNvPr id="52" name="テキスト ボックス 2065">
                <a:extLst>
                  <a:ext uri="{FF2B5EF4-FFF2-40B4-BE49-F238E27FC236}">
                    <a16:creationId xmlns:a16="http://schemas.microsoft.com/office/drawing/2014/main" id="{15B27BB5-204B-440D-A561-13C433DEB2A7}"/>
                  </a:ext>
                </a:extLst>
              </p:cNvPr>
              <p:cNvSpPr txBox="1">
                <a:spLocks/>
              </p:cNvSpPr>
              <p:nvPr/>
            </p:nvSpPr>
            <p:spPr>
              <a:xfrm>
                <a:off x="63795" y="329609"/>
                <a:ext cx="256540" cy="279400"/>
              </a:xfrm>
              <a:prstGeom prst="rect">
                <a:avLst/>
              </a:prstGeom>
              <a:solidFill>
                <a:sysClr val="window" lastClr="FFFFFF"/>
              </a:solidFill>
              <a:ln w="9525">
                <a:solidFill>
                  <a:sysClr val="windowText" lastClr="000000"/>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r>
                  <a:rPr lang="en-US" sz="1100" kern="100">
                    <a:effectLst/>
                    <a:latin typeface="ＭＳ Ｐゴシック" panose="020B0600070205080204" pitchFamily="50" charset="-128"/>
                    <a:ea typeface="ＭＳ 明朝" panose="02020609040205080304" pitchFamily="17" charset="-128"/>
                    <a:cs typeface="Times New Roman" panose="02020603050405020304" pitchFamily="18" charset="0"/>
                  </a:rPr>
                  <a:t>C</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53" name="テキスト ボックス 2064">
                <a:extLst>
                  <a:ext uri="{FF2B5EF4-FFF2-40B4-BE49-F238E27FC236}">
                    <a16:creationId xmlns:a16="http://schemas.microsoft.com/office/drawing/2014/main" id="{C82D1324-B7EA-445C-88CA-075E8863EE81}"/>
                  </a:ext>
                </a:extLst>
              </p:cNvPr>
              <p:cNvSpPr txBox="1">
                <a:spLocks/>
              </p:cNvSpPr>
              <p:nvPr/>
            </p:nvSpPr>
            <p:spPr>
              <a:xfrm>
                <a:off x="425302" y="329609"/>
                <a:ext cx="256540" cy="279400"/>
              </a:xfrm>
              <a:prstGeom prst="rect">
                <a:avLst/>
              </a:prstGeom>
              <a:solidFill>
                <a:sysClr val="window" lastClr="FFFFFF"/>
              </a:solidFill>
              <a:ln w="9525">
                <a:solidFill>
                  <a:sysClr val="windowText" lastClr="000000"/>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r>
                  <a:rPr lang="en-US" sz="1100" kern="100">
                    <a:effectLst/>
                    <a:latin typeface="ＭＳ Ｐゴシック" panose="020B0600070205080204" pitchFamily="50" charset="-128"/>
                    <a:ea typeface="ＭＳ 明朝" panose="02020609040205080304" pitchFamily="17" charset="-128"/>
                    <a:cs typeface="Times New Roman" panose="02020603050405020304" pitchFamily="18" charset="0"/>
                  </a:rPr>
                  <a:t>B</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54" name="テキスト ボックス 2063">
                <a:extLst>
                  <a:ext uri="{FF2B5EF4-FFF2-40B4-BE49-F238E27FC236}">
                    <a16:creationId xmlns:a16="http://schemas.microsoft.com/office/drawing/2014/main" id="{FD5F7731-7D06-4038-8E7C-9FA629535B92}"/>
                  </a:ext>
                </a:extLst>
              </p:cNvPr>
              <p:cNvSpPr txBox="1">
                <a:spLocks/>
              </p:cNvSpPr>
              <p:nvPr/>
            </p:nvSpPr>
            <p:spPr>
              <a:xfrm>
                <a:off x="776177" y="329609"/>
                <a:ext cx="256540" cy="279400"/>
              </a:xfrm>
              <a:prstGeom prst="rect">
                <a:avLst/>
              </a:prstGeom>
              <a:solidFill>
                <a:schemeClr val="bg1"/>
              </a:solidFill>
              <a:ln/>
            </p:spPr>
            <p:style>
              <a:lnRef idx="1">
                <a:schemeClr val="dk1"/>
              </a:lnRef>
              <a:fillRef idx="3">
                <a:schemeClr val="dk1"/>
              </a:fillRef>
              <a:effectRef idx="2">
                <a:schemeClr val="dk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r>
                  <a:rPr lang="en-US" sz="1100" kern="100">
                    <a:solidFill>
                      <a:srgbClr val="000000"/>
                    </a:solidFill>
                    <a:effectLst/>
                    <a:latin typeface="ＭＳ Ｐゴシック" panose="020B0600070205080204" pitchFamily="50" charset="-128"/>
                    <a:ea typeface="ＭＳ 明朝" panose="02020609040205080304" pitchFamily="17" charset="-128"/>
                    <a:cs typeface="Times New Roman" panose="02020603050405020304" pitchFamily="18" charset="0"/>
                  </a:rPr>
                  <a:t>B</a:t>
                </a:r>
                <a:endParaRPr lang="ja-JP" sz="1050" kern="100">
                  <a:effectLst/>
                  <a:ea typeface="ＭＳ 明朝" panose="02020609040205080304" pitchFamily="17" charset="-128"/>
                  <a:cs typeface="Times New Roman" panose="02020603050405020304" pitchFamily="18" charset="0"/>
                </a:endParaRPr>
              </a:p>
            </p:txBody>
          </p:sp>
          <p:sp>
            <p:nvSpPr>
              <p:cNvPr id="55" name="テキスト ボックス 2062">
                <a:extLst>
                  <a:ext uri="{FF2B5EF4-FFF2-40B4-BE49-F238E27FC236}">
                    <a16:creationId xmlns:a16="http://schemas.microsoft.com/office/drawing/2014/main" id="{9E102376-8D0A-4FE4-B0CF-83DBEBD35B2D}"/>
                  </a:ext>
                </a:extLst>
              </p:cNvPr>
              <p:cNvSpPr txBox="1">
                <a:spLocks/>
              </p:cNvSpPr>
              <p:nvPr/>
            </p:nvSpPr>
            <p:spPr>
              <a:xfrm>
                <a:off x="1127051" y="329609"/>
                <a:ext cx="256540" cy="279400"/>
              </a:xfrm>
              <a:prstGeom prst="rect">
                <a:avLst/>
              </a:prstGeom>
              <a:solidFill>
                <a:sysClr val="window" lastClr="FFFFFF"/>
              </a:solidFill>
              <a:ln w="9525">
                <a:solidFill>
                  <a:sysClr val="windowText" lastClr="000000"/>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r>
                  <a:rPr lang="en-US" sz="1100" kern="100">
                    <a:effectLst/>
                    <a:latin typeface="ＭＳ Ｐゴシック" panose="020B0600070205080204" pitchFamily="50" charset="-128"/>
                    <a:ea typeface="ＭＳ 明朝" panose="02020609040205080304" pitchFamily="17" charset="-128"/>
                    <a:cs typeface="Times New Roman" panose="02020603050405020304" pitchFamily="18" charset="0"/>
                  </a:rPr>
                  <a:t>D</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56" name="テキスト ボックス 2061">
                <a:extLst>
                  <a:ext uri="{FF2B5EF4-FFF2-40B4-BE49-F238E27FC236}">
                    <a16:creationId xmlns:a16="http://schemas.microsoft.com/office/drawing/2014/main" id="{561C2DA2-B2CB-4EB3-B25B-EB1A08F736A8}"/>
                  </a:ext>
                </a:extLst>
              </p:cNvPr>
              <p:cNvSpPr txBox="1">
                <a:spLocks/>
              </p:cNvSpPr>
              <p:nvPr/>
            </p:nvSpPr>
            <p:spPr>
              <a:xfrm>
                <a:off x="1562986" y="308344"/>
                <a:ext cx="256540" cy="279400"/>
              </a:xfrm>
              <a:prstGeom prst="rect">
                <a:avLst/>
              </a:prstGeom>
              <a:solidFill>
                <a:schemeClr val="tx1"/>
              </a:solidFill>
              <a:ln w="9525">
                <a:solidFill>
                  <a:schemeClr val="tx1"/>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r>
                  <a:rPr lang="en-US" sz="1100" kern="100">
                    <a:solidFill>
                      <a:srgbClr val="FFFFFF"/>
                    </a:solidFill>
                    <a:effectLst/>
                    <a:latin typeface="ＭＳ Ｐゴシック" panose="020B0600070205080204" pitchFamily="50" charset="-128"/>
                    <a:ea typeface="ＭＳ 明朝" panose="02020609040205080304" pitchFamily="17" charset="-128"/>
                    <a:cs typeface="Times New Roman" panose="02020603050405020304" pitchFamily="18" charset="0"/>
                  </a:rPr>
                  <a:t>B</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57" name="テキスト ボックス 2066">
                <a:extLst>
                  <a:ext uri="{FF2B5EF4-FFF2-40B4-BE49-F238E27FC236}">
                    <a16:creationId xmlns:a16="http://schemas.microsoft.com/office/drawing/2014/main" id="{95509CA8-E5FA-4C28-A66C-1307C1C5F57C}"/>
                  </a:ext>
                </a:extLst>
              </p:cNvPr>
              <p:cNvSpPr txBox="1">
                <a:spLocks/>
              </p:cNvSpPr>
              <p:nvPr/>
            </p:nvSpPr>
            <p:spPr>
              <a:xfrm>
                <a:off x="1903228" y="308344"/>
                <a:ext cx="256540" cy="279400"/>
              </a:xfrm>
              <a:prstGeom prst="rect">
                <a:avLst/>
              </a:prstGeom>
              <a:solidFill>
                <a:sysClr val="window" lastClr="FFFFFF"/>
              </a:solidFill>
              <a:ln w="9525">
                <a:solidFill>
                  <a:sysClr val="windowText" lastClr="000000"/>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r>
                  <a:rPr lang="en-US" sz="1100" kern="100">
                    <a:effectLst/>
                    <a:latin typeface="ＭＳ Ｐゴシック" panose="020B0600070205080204" pitchFamily="50" charset="-128"/>
                    <a:ea typeface="ＭＳ 明朝" panose="02020609040205080304" pitchFamily="17" charset="-128"/>
                    <a:cs typeface="Times New Roman" panose="02020603050405020304" pitchFamily="18" charset="0"/>
                  </a:rPr>
                  <a:t>C</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58" name="直線コネクタ 57">
                <a:extLst>
                  <a:ext uri="{FF2B5EF4-FFF2-40B4-BE49-F238E27FC236}">
                    <a16:creationId xmlns:a16="http://schemas.microsoft.com/office/drawing/2014/main" id="{E7F8DF06-03FC-45AB-9E66-26F50C83B4A7}"/>
                  </a:ext>
                </a:extLst>
              </p:cNvPr>
              <p:cNvCxnSpPr>
                <a:cxnSpLocks/>
              </p:cNvCxnSpPr>
              <p:nvPr/>
            </p:nvCxnSpPr>
            <p:spPr>
              <a:xfrm>
                <a:off x="2200939" y="457200"/>
                <a:ext cx="0" cy="447040"/>
              </a:xfrm>
              <a:prstGeom prst="line">
                <a:avLst/>
              </a:prstGeom>
              <a:noFill/>
              <a:ln w="15875" cap="flat" cmpd="sng" algn="ctr">
                <a:solidFill>
                  <a:sysClr val="windowText" lastClr="000000">
                    <a:shade val="95000"/>
                    <a:satMod val="105000"/>
                  </a:sysClr>
                </a:solidFill>
                <a:prstDash val="solid"/>
              </a:ln>
              <a:effectLst/>
            </p:spPr>
          </p:cxnSp>
          <p:cxnSp>
            <p:nvCxnSpPr>
              <p:cNvPr id="59" name="直線コネクタ 58">
                <a:extLst>
                  <a:ext uri="{FF2B5EF4-FFF2-40B4-BE49-F238E27FC236}">
                    <a16:creationId xmlns:a16="http://schemas.microsoft.com/office/drawing/2014/main" id="{448BCF28-09EA-4124-95A1-DDF1E6CF2ECF}"/>
                  </a:ext>
                </a:extLst>
              </p:cNvPr>
              <p:cNvCxnSpPr>
                <a:cxnSpLocks/>
              </p:cNvCxnSpPr>
              <p:nvPr/>
            </p:nvCxnSpPr>
            <p:spPr>
              <a:xfrm>
                <a:off x="10632" y="733646"/>
                <a:ext cx="1400810" cy="0"/>
              </a:xfrm>
              <a:prstGeom prst="line">
                <a:avLst/>
              </a:prstGeom>
              <a:noFill/>
              <a:ln w="34925" cap="flat" cmpd="sng" algn="ctr">
                <a:solidFill>
                  <a:sysClr val="windowText" lastClr="000000">
                    <a:shade val="95000"/>
                    <a:satMod val="105000"/>
                  </a:sysClr>
                </a:solidFill>
                <a:prstDash val="solid"/>
              </a:ln>
              <a:effectLst/>
            </p:spPr>
          </p:cxnSp>
          <p:cxnSp>
            <p:nvCxnSpPr>
              <p:cNvPr id="60" name="直線コネクタ 59">
                <a:extLst>
                  <a:ext uri="{FF2B5EF4-FFF2-40B4-BE49-F238E27FC236}">
                    <a16:creationId xmlns:a16="http://schemas.microsoft.com/office/drawing/2014/main" id="{43696BAB-33E6-4943-A7D0-24546414C494}"/>
                  </a:ext>
                </a:extLst>
              </p:cNvPr>
              <p:cNvCxnSpPr>
                <a:cxnSpLocks/>
              </p:cNvCxnSpPr>
              <p:nvPr/>
            </p:nvCxnSpPr>
            <p:spPr>
              <a:xfrm>
                <a:off x="1477925" y="733646"/>
                <a:ext cx="722630" cy="0"/>
              </a:xfrm>
              <a:prstGeom prst="line">
                <a:avLst/>
              </a:prstGeom>
              <a:noFill/>
              <a:ln w="34925" cap="flat" cmpd="sng" algn="ctr">
                <a:solidFill>
                  <a:sysClr val="windowText" lastClr="000000">
                    <a:shade val="95000"/>
                    <a:satMod val="105000"/>
                  </a:sysClr>
                </a:solidFill>
                <a:prstDash val="solid"/>
              </a:ln>
              <a:effectLst/>
            </p:spPr>
          </p:cxnSp>
          <p:cxnSp>
            <p:nvCxnSpPr>
              <p:cNvPr id="61" name="直線コネクタ 60">
                <a:extLst>
                  <a:ext uri="{FF2B5EF4-FFF2-40B4-BE49-F238E27FC236}">
                    <a16:creationId xmlns:a16="http://schemas.microsoft.com/office/drawing/2014/main" id="{19BCE800-8AA0-410B-B65D-EB41F3B14FED}"/>
                  </a:ext>
                </a:extLst>
              </p:cNvPr>
              <p:cNvCxnSpPr>
                <a:cxnSpLocks/>
              </p:cNvCxnSpPr>
              <p:nvPr/>
            </p:nvCxnSpPr>
            <p:spPr>
              <a:xfrm>
                <a:off x="361507" y="595423"/>
                <a:ext cx="0" cy="260985"/>
              </a:xfrm>
              <a:prstGeom prst="line">
                <a:avLst/>
              </a:prstGeom>
              <a:noFill/>
              <a:ln w="15875" cap="flat" cmpd="sng" algn="ctr">
                <a:solidFill>
                  <a:sysClr val="windowText" lastClr="000000">
                    <a:shade val="95000"/>
                    <a:satMod val="105000"/>
                  </a:sysClr>
                </a:solidFill>
                <a:prstDash val="solid"/>
              </a:ln>
              <a:effectLst/>
            </p:spPr>
          </p:cxnSp>
          <p:cxnSp>
            <p:nvCxnSpPr>
              <p:cNvPr id="62" name="直線コネクタ 61">
                <a:extLst>
                  <a:ext uri="{FF2B5EF4-FFF2-40B4-BE49-F238E27FC236}">
                    <a16:creationId xmlns:a16="http://schemas.microsoft.com/office/drawing/2014/main" id="{F2A6BC3A-4C76-48F9-842C-2DFFF21F7B2F}"/>
                  </a:ext>
                </a:extLst>
              </p:cNvPr>
              <p:cNvCxnSpPr>
                <a:cxnSpLocks/>
              </p:cNvCxnSpPr>
              <p:nvPr/>
            </p:nvCxnSpPr>
            <p:spPr>
              <a:xfrm>
                <a:off x="723014" y="606056"/>
                <a:ext cx="0" cy="260985"/>
              </a:xfrm>
              <a:prstGeom prst="line">
                <a:avLst/>
              </a:prstGeom>
              <a:noFill/>
              <a:ln w="15875" cap="flat" cmpd="sng" algn="ctr">
                <a:solidFill>
                  <a:sysClr val="windowText" lastClr="000000">
                    <a:shade val="95000"/>
                    <a:satMod val="105000"/>
                  </a:sysClr>
                </a:solidFill>
                <a:prstDash val="solid"/>
              </a:ln>
              <a:effectLst/>
            </p:spPr>
          </p:cxnSp>
          <p:cxnSp>
            <p:nvCxnSpPr>
              <p:cNvPr id="63" name="直線コネクタ 62">
                <a:extLst>
                  <a:ext uri="{FF2B5EF4-FFF2-40B4-BE49-F238E27FC236}">
                    <a16:creationId xmlns:a16="http://schemas.microsoft.com/office/drawing/2014/main" id="{992D11E4-D2E2-463A-86A0-F60E75206BB8}"/>
                  </a:ext>
                </a:extLst>
              </p:cNvPr>
              <p:cNvCxnSpPr>
                <a:cxnSpLocks/>
              </p:cNvCxnSpPr>
              <p:nvPr/>
            </p:nvCxnSpPr>
            <p:spPr>
              <a:xfrm>
                <a:off x="1084521" y="606056"/>
                <a:ext cx="0" cy="260985"/>
              </a:xfrm>
              <a:prstGeom prst="line">
                <a:avLst/>
              </a:prstGeom>
              <a:noFill/>
              <a:ln w="15875" cap="flat" cmpd="sng" algn="ctr">
                <a:solidFill>
                  <a:sysClr val="windowText" lastClr="000000">
                    <a:shade val="95000"/>
                    <a:satMod val="105000"/>
                  </a:sysClr>
                </a:solidFill>
                <a:prstDash val="solid"/>
              </a:ln>
              <a:effectLst/>
            </p:spPr>
          </p:cxnSp>
          <p:cxnSp>
            <p:nvCxnSpPr>
              <p:cNvPr id="64" name="直線コネクタ 63">
                <a:extLst>
                  <a:ext uri="{FF2B5EF4-FFF2-40B4-BE49-F238E27FC236}">
                    <a16:creationId xmlns:a16="http://schemas.microsoft.com/office/drawing/2014/main" id="{8A1299A3-C0AC-41D6-8053-265A88734AB9}"/>
                  </a:ext>
                </a:extLst>
              </p:cNvPr>
              <p:cNvCxnSpPr>
                <a:cxnSpLocks/>
              </p:cNvCxnSpPr>
              <p:nvPr/>
            </p:nvCxnSpPr>
            <p:spPr>
              <a:xfrm>
                <a:off x="1850065" y="606056"/>
                <a:ext cx="0" cy="260985"/>
              </a:xfrm>
              <a:prstGeom prst="line">
                <a:avLst/>
              </a:prstGeom>
              <a:noFill/>
              <a:ln w="15875" cap="flat" cmpd="sng" algn="ctr">
                <a:solidFill>
                  <a:sysClr val="windowText" lastClr="000000">
                    <a:shade val="95000"/>
                    <a:satMod val="105000"/>
                  </a:sysClr>
                </a:solidFill>
                <a:prstDash val="solid"/>
              </a:ln>
              <a:effectLst/>
            </p:spPr>
          </p:cxnSp>
          <p:cxnSp>
            <p:nvCxnSpPr>
              <p:cNvPr id="65" name="直線コネクタ 64">
                <a:extLst>
                  <a:ext uri="{FF2B5EF4-FFF2-40B4-BE49-F238E27FC236}">
                    <a16:creationId xmlns:a16="http://schemas.microsoft.com/office/drawing/2014/main" id="{EFA8FE97-E81F-49D7-A5D1-1FC3E7988E34}"/>
                  </a:ext>
                </a:extLst>
              </p:cNvPr>
              <p:cNvCxnSpPr>
                <a:cxnSpLocks/>
              </p:cNvCxnSpPr>
              <p:nvPr/>
            </p:nvCxnSpPr>
            <p:spPr>
              <a:xfrm>
                <a:off x="372139" y="223284"/>
                <a:ext cx="356870" cy="0"/>
              </a:xfrm>
              <a:prstGeom prst="line">
                <a:avLst/>
              </a:prstGeom>
              <a:noFill/>
              <a:ln w="15875" cap="flat" cmpd="sng" algn="ctr">
                <a:solidFill>
                  <a:sysClr val="windowText" lastClr="000000">
                    <a:shade val="95000"/>
                    <a:satMod val="105000"/>
                  </a:sysClr>
                </a:solidFill>
                <a:prstDash val="solid"/>
                <a:headEnd type="arrow"/>
                <a:tailEnd type="arrow"/>
              </a:ln>
              <a:effectLst/>
            </p:spPr>
          </p:cxnSp>
          <p:cxnSp>
            <p:nvCxnSpPr>
              <p:cNvPr id="66" name="直線コネクタ 65">
                <a:extLst>
                  <a:ext uri="{FF2B5EF4-FFF2-40B4-BE49-F238E27FC236}">
                    <a16:creationId xmlns:a16="http://schemas.microsoft.com/office/drawing/2014/main" id="{14F73949-DF2D-4DF8-8460-A371116FD1AA}"/>
                  </a:ext>
                </a:extLst>
              </p:cNvPr>
              <p:cNvCxnSpPr>
                <a:cxnSpLocks/>
              </p:cNvCxnSpPr>
              <p:nvPr/>
            </p:nvCxnSpPr>
            <p:spPr>
              <a:xfrm>
                <a:off x="0" y="999460"/>
                <a:ext cx="2202815" cy="0"/>
              </a:xfrm>
              <a:prstGeom prst="line">
                <a:avLst/>
              </a:prstGeom>
              <a:noFill/>
              <a:ln w="15875" cap="flat" cmpd="sng" algn="ctr">
                <a:solidFill>
                  <a:sysClr val="windowText" lastClr="000000">
                    <a:shade val="95000"/>
                    <a:satMod val="105000"/>
                  </a:sysClr>
                </a:solidFill>
                <a:prstDash val="solid"/>
                <a:headEnd type="arrow"/>
                <a:tailEnd type="arrow"/>
              </a:ln>
              <a:effectLst/>
            </p:spPr>
          </p:cxnSp>
          <p:sp>
            <p:nvSpPr>
              <p:cNvPr id="67" name="テキスト ボックス 2059">
                <a:extLst>
                  <a:ext uri="{FF2B5EF4-FFF2-40B4-BE49-F238E27FC236}">
                    <a16:creationId xmlns:a16="http://schemas.microsoft.com/office/drawing/2014/main" id="{0FC1E72D-DD68-4B6B-BC6D-4E3E25DD0CCC}"/>
                  </a:ext>
                </a:extLst>
              </p:cNvPr>
              <p:cNvSpPr txBox="1">
                <a:spLocks/>
              </p:cNvSpPr>
              <p:nvPr/>
            </p:nvSpPr>
            <p:spPr>
              <a:xfrm>
                <a:off x="467832" y="1052623"/>
                <a:ext cx="1139825" cy="18415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r>
                  <a:rPr lang="ja-JP" sz="900" kern="100">
                    <a:effectLst/>
                    <a:latin typeface="Century" panose="02040604050505020304" pitchFamily="18" charset="0"/>
                    <a:ea typeface="ＭＳ Ｐゴシック" panose="020B0600070205080204" pitchFamily="50" charset="-128"/>
                    <a:cs typeface="Times New Roman" panose="02020603050405020304" pitchFamily="18" charset="0"/>
                  </a:rPr>
                  <a:t>地区海岸</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68" name="テキスト ボックス 47111">
                <a:extLst>
                  <a:ext uri="{FF2B5EF4-FFF2-40B4-BE49-F238E27FC236}">
                    <a16:creationId xmlns:a16="http://schemas.microsoft.com/office/drawing/2014/main" id="{15B2A602-5C1A-403E-B347-A2355B51C4FE}"/>
                  </a:ext>
                </a:extLst>
              </p:cNvPr>
              <p:cNvSpPr txBox="1">
                <a:spLocks/>
              </p:cNvSpPr>
              <p:nvPr/>
            </p:nvSpPr>
            <p:spPr>
              <a:xfrm>
                <a:off x="180753" y="0"/>
                <a:ext cx="787400" cy="17208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r>
                  <a:rPr lang="ja-JP" sz="900" kern="100">
                    <a:effectLst/>
                    <a:latin typeface="Century" panose="02040604050505020304" pitchFamily="18" charset="0"/>
                    <a:ea typeface="ＭＳ Ｐゴシック" panose="020B0600070205080204" pitchFamily="50" charset="-128"/>
                    <a:cs typeface="Times New Roman" panose="02020603050405020304" pitchFamily="18" charset="0"/>
                  </a:rPr>
                  <a:t>一定区間</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grpSp>
        <p:nvGrpSpPr>
          <p:cNvPr id="21" name="グループ化 20">
            <a:extLst>
              <a:ext uri="{FF2B5EF4-FFF2-40B4-BE49-F238E27FC236}">
                <a16:creationId xmlns:a16="http://schemas.microsoft.com/office/drawing/2014/main" id="{D36A1C6D-E3FB-4420-9CBB-15B732C7C7A2}"/>
              </a:ext>
            </a:extLst>
          </p:cNvPr>
          <p:cNvGrpSpPr/>
          <p:nvPr/>
        </p:nvGrpSpPr>
        <p:grpSpPr>
          <a:xfrm>
            <a:off x="5736696" y="4006955"/>
            <a:ext cx="2185670" cy="926465"/>
            <a:chOff x="0" y="0"/>
            <a:chExt cx="2186112" cy="926933"/>
          </a:xfrm>
        </p:grpSpPr>
        <p:sp>
          <p:nvSpPr>
            <p:cNvPr id="23" name="正方形/長方形 22">
              <a:extLst>
                <a:ext uri="{FF2B5EF4-FFF2-40B4-BE49-F238E27FC236}">
                  <a16:creationId xmlns:a16="http://schemas.microsoft.com/office/drawing/2014/main" id="{2C90C0E7-9DA6-4637-9E5C-2FE6BEF25D3C}"/>
                </a:ext>
              </a:extLst>
            </p:cNvPr>
            <p:cNvSpPr>
              <a:spLocks/>
            </p:cNvSpPr>
            <p:nvPr/>
          </p:nvSpPr>
          <p:spPr>
            <a:xfrm>
              <a:off x="0" y="0"/>
              <a:ext cx="2186112" cy="921047"/>
            </a:xfrm>
            <a:prstGeom prst="rect">
              <a:avLst/>
            </a:prstGeom>
            <a:solidFill>
              <a:schemeClr val="bg1"/>
            </a:solidFill>
            <a:ln w="25400" cap="flat" cmpd="sng" algn="ctr">
              <a:solidFill>
                <a:schemeClr val="bg1">
                  <a:lumMod val="5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24" name="直線コネクタ 23">
              <a:extLst>
                <a:ext uri="{FF2B5EF4-FFF2-40B4-BE49-F238E27FC236}">
                  <a16:creationId xmlns:a16="http://schemas.microsoft.com/office/drawing/2014/main" id="{468D4100-9A1F-4BED-B1E5-9AA877707947}"/>
                </a:ext>
              </a:extLst>
            </p:cNvPr>
            <p:cNvCxnSpPr>
              <a:cxnSpLocks/>
            </p:cNvCxnSpPr>
            <p:nvPr/>
          </p:nvCxnSpPr>
          <p:spPr>
            <a:xfrm>
              <a:off x="138223" y="446567"/>
              <a:ext cx="0" cy="263429"/>
            </a:xfrm>
            <a:prstGeom prst="line">
              <a:avLst/>
            </a:prstGeom>
            <a:noFill/>
            <a:ln w="15875" cap="flat" cmpd="sng" algn="ctr">
              <a:solidFill>
                <a:sysClr val="windowText" lastClr="000000">
                  <a:shade val="95000"/>
                  <a:satMod val="105000"/>
                </a:sysClr>
              </a:solidFill>
              <a:prstDash val="solid"/>
            </a:ln>
            <a:effectLst/>
          </p:spPr>
        </p:cxnSp>
        <p:cxnSp>
          <p:nvCxnSpPr>
            <p:cNvPr id="25" name="直線コネクタ 24">
              <a:extLst>
                <a:ext uri="{FF2B5EF4-FFF2-40B4-BE49-F238E27FC236}">
                  <a16:creationId xmlns:a16="http://schemas.microsoft.com/office/drawing/2014/main" id="{C31B51ED-A825-4755-A1BD-5E13E8655F35}"/>
                </a:ext>
              </a:extLst>
            </p:cNvPr>
            <p:cNvCxnSpPr>
              <a:cxnSpLocks/>
            </p:cNvCxnSpPr>
            <p:nvPr/>
          </p:nvCxnSpPr>
          <p:spPr>
            <a:xfrm>
              <a:off x="372140" y="446567"/>
              <a:ext cx="0" cy="263429"/>
            </a:xfrm>
            <a:prstGeom prst="line">
              <a:avLst/>
            </a:prstGeom>
            <a:noFill/>
            <a:ln w="15875" cap="flat" cmpd="sng" algn="ctr">
              <a:solidFill>
                <a:sysClr val="windowText" lastClr="000000">
                  <a:shade val="95000"/>
                  <a:satMod val="105000"/>
                </a:sysClr>
              </a:solidFill>
              <a:prstDash val="solid"/>
            </a:ln>
            <a:effectLst/>
          </p:spPr>
        </p:cxnSp>
        <p:cxnSp>
          <p:nvCxnSpPr>
            <p:cNvPr id="26" name="直線コネクタ 25">
              <a:extLst>
                <a:ext uri="{FF2B5EF4-FFF2-40B4-BE49-F238E27FC236}">
                  <a16:creationId xmlns:a16="http://schemas.microsoft.com/office/drawing/2014/main" id="{D3182546-4E48-420F-AC9E-E8C65CB48817}"/>
                </a:ext>
              </a:extLst>
            </p:cNvPr>
            <p:cNvCxnSpPr>
              <a:cxnSpLocks/>
            </p:cNvCxnSpPr>
            <p:nvPr/>
          </p:nvCxnSpPr>
          <p:spPr>
            <a:xfrm>
              <a:off x="797442" y="446567"/>
              <a:ext cx="0" cy="263429"/>
            </a:xfrm>
            <a:prstGeom prst="line">
              <a:avLst/>
            </a:prstGeom>
            <a:noFill/>
            <a:ln w="15875" cap="flat" cmpd="sng" algn="ctr">
              <a:solidFill>
                <a:sysClr val="windowText" lastClr="000000">
                  <a:shade val="95000"/>
                  <a:satMod val="105000"/>
                </a:sysClr>
              </a:solidFill>
              <a:prstDash val="solid"/>
            </a:ln>
            <a:effectLst/>
          </p:spPr>
        </p:cxnSp>
        <p:sp>
          <p:nvSpPr>
            <p:cNvPr id="27" name="テキスト ボックス 47109">
              <a:extLst>
                <a:ext uri="{FF2B5EF4-FFF2-40B4-BE49-F238E27FC236}">
                  <a16:creationId xmlns:a16="http://schemas.microsoft.com/office/drawing/2014/main" id="{7FDFDA4E-3AC9-4873-9E43-0A8E0586D6D7}"/>
                </a:ext>
              </a:extLst>
            </p:cNvPr>
            <p:cNvSpPr txBox="1">
              <a:spLocks/>
            </p:cNvSpPr>
            <p:nvPr/>
          </p:nvSpPr>
          <p:spPr>
            <a:xfrm>
              <a:off x="170121" y="340242"/>
              <a:ext cx="180337" cy="199339"/>
            </a:xfrm>
            <a:prstGeom prst="rect">
              <a:avLst/>
            </a:prstGeom>
            <a:solidFill>
              <a:sysClr val="window" lastClr="FFFFFF"/>
            </a:solidFill>
            <a:ln w="9525">
              <a:solidFill>
                <a:sysClr val="windowText" lastClr="000000"/>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r>
                <a:rPr lang="en-US" sz="1100" kern="100">
                  <a:effectLst/>
                  <a:latin typeface="ＭＳ Ｐゴシック" panose="020B0600070205080204" pitchFamily="50" charset="-128"/>
                  <a:ea typeface="ＭＳ 明朝" panose="02020609040205080304" pitchFamily="17" charset="-128"/>
                  <a:cs typeface="Times New Roman" panose="02020603050405020304" pitchFamily="18" charset="0"/>
                </a:rPr>
                <a:t>c</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8" name="テキスト ボックス 3175">
              <a:extLst>
                <a:ext uri="{FF2B5EF4-FFF2-40B4-BE49-F238E27FC236}">
                  <a16:creationId xmlns:a16="http://schemas.microsoft.com/office/drawing/2014/main" id="{2908E972-1DEB-4EFA-A117-012B7B436F4B}"/>
                </a:ext>
              </a:extLst>
            </p:cNvPr>
            <p:cNvSpPr txBox="1">
              <a:spLocks/>
            </p:cNvSpPr>
            <p:nvPr/>
          </p:nvSpPr>
          <p:spPr>
            <a:xfrm>
              <a:off x="404037" y="340242"/>
              <a:ext cx="180337" cy="199339"/>
            </a:xfrm>
            <a:prstGeom prst="rect">
              <a:avLst/>
            </a:prstGeom>
            <a:solidFill>
              <a:sysClr val="window" lastClr="FFFFFF"/>
            </a:solidFill>
            <a:ln w="9525">
              <a:solidFill>
                <a:sysClr val="windowText" lastClr="000000"/>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r>
                <a:rPr lang="en-US" sz="1100" kern="100" dirty="0">
                  <a:effectLst/>
                  <a:latin typeface="ＭＳ Ｐゴシック" panose="020B0600070205080204" pitchFamily="50" charset="-128"/>
                  <a:ea typeface="ＭＳ 明朝" panose="02020609040205080304" pitchFamily="17" charset="-128"/>
                  <a:cs typeface="Times New Roman" panose="02020603050405020304" pitchFamily="18" charset="0"/>
                </a:rPr>
                <a:t>d</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29" name="グループ化 28">
              <a:extLst>
                <a:ext uri="{FF2B5EF4-FFF2-40B4-BE49-F238E27FC236}">
                  <a16:creationId xmlns:a16="http://schemas.microsoft.com/office/drawing/2014/main" id="{77ECA5ED-E42E-4786-82C1-CB326E992CB1}"/>
                </a:ext>
              </a:extLst>
            </p:cNvPr>
            <p:cNvGrpSpPr>
              <a:grpSpLocks/>
            </p:cNvGrpSpPr>
            <p:nvPr/>
          </p:nvGrpSpPr>
          <p:grpSpPr>
            <a:xfrm>
              <a:off x="606056" y="457200"/>
              <a:ext cx="92067" cy="246290"/>
              <a:chOff x="0" y="0"/>
              <a:chExt cx="92433" cy="246854"/>
            </a:xfrm>
          </p:grpSpPr>
          <p:sp>
            <p:nvSpPr>
              <p:cNvPr id="47" name="フリーフォーム 81">
                <a:extLst>
                  <a:ext uri="{FF2B5EF4-FFF2-40B4-BE49-F238E27FC236}">
                    <a16:creationId xmlns:a16="http://schemas.microsoft.com/office/drawing/2014/main" id="{3E83BAC8-C399-4F48-BE60-030D8D2FA11C}"/>
                  </a:ext>
                </a:extLst>
              </p:cNvPr>
              <p:cNvSpPr/>
              <p:nvPr/>
            </p:nvSpPr>
            <p:spPr>
              <a:xfrm>
                <a:off x="0" y="2576"/>
                <a:ext cx="66683" cy="244278"/>
              </a:xfrm>
              <a:custGeom>
                <a:avLst/>
                <a:gdLst>
                  <a:gd name="connsiteX0" fmla="*/ 9537 w 76265"/>
                  <a:gd name="connsiteY0" fmla="*/ 0 h 242888"/>
                  <a:gd name="connsiteX1" fmla="*/ 76212 w 76265"/>
                  <a:gd name="connsiteY1" fmla="*/ 85725 h 242888"/>
                  <a:gd name="connsiteX2" fmla="*/ 12 w 76265"/>
                  <a:gd name="connsiteY2" fmla="*/ 142875 h 242888"/>
                  <a:gd name="connsiteX3" fmla="*/ 71449 w 76265"/>
                  <a:gd name="connsiteY3" fmla="*/ 242888 h 242888"/>
                  <a:gd name="connsiteX0" fmla="*/ 9549 w 76277"/>
                  <a:gd name="connsiteY0" fmla="*/ 0 h 242888"/>
                  <a:gd name="connsiteX1" fmla="*/ 76224 w 76277"/>
                  <a:gd name="connsiteY1" fmla="*/ 85725 h 242888"/>
                  <a:gd name="connsiteX2" fmla="*/ 12 w 76277"/>
                  <a:gd name="connsiteY2" fmla="*/ 185793 h 242888"/>
                  <a:gd name="connsiteX3" fmla="*/ 71461 w 76277"/>
                  <a:gd name="connsiteY3" fmla="*/ 242888 h 242888"/>
                  <a:gd name="connsiteX0" fmla="*/ 0 w 66677"/>
                  <a:gd name="connsiteY0" fmla="*/ 0 h 242888"/>
                  <a:gd name="connsiteX1" fmla="*/ 66675 w 66677"/>
                  <a:gd name="connsiteY1" fmla="*/ 85725 h 242888"/>
                  <a:gd name="connsiteX2" fmla="*/ 2688 w 66677"/>
                  <a:gd name="connsiteY2" fmla="*/ 185793 h 242888"/>
                  <a:gd name="connsiteX3" fmla="*/ 61912 w 66677"/>
                  <a:gd name="connsiteY3" fmla="*/ 242888 h 242888"/>
                  <a:gd name="connsiteX0" fmla="*/ 0 w 66679"/>
                  <a:gd name="connsiteY0" fmla="*/ 0 h 242888"/>
                  <a:gd name="connsiteX1" fmla="*/ 66677 w 66679"/>
                  <a:gd name="connsiteY1" fmla="*/ 93070 h 242888"/>
                  <a:gd name="connsiteX2" fmla="*/ 2688 w 66679"/>
                  <a:gd name="connsiteY2" fmla="*/ 185793 h 242888"/>
                  <a:gd name="connsiteX3" fmla="*/ 61912 w 66679"/>
                  <a:gd name="connsiteY3" fmla="*/ 242888 h 242888"/>
                  <a:gd name="connsiteX0" fmla="*/ 0 w 66678"/>
                  <a:gd name="connsiteY0" fmla="*/ 0 h 242888"/>
                  <a:gd name="connsiteX1" fmla="*/ 66677 w 66678"/>
                  <a:gd name="connsiteY1" fmla="*/ 93070 h 242888"/>
                  <a:gd name="connsiteX2" fmla="*/ 2688 w 66678"/>
                  <a:gd name="connsiteY2" fmla="*/ 185793 h 242888"/>
                  <a:gd name="connsiteX3" fmla="*/ 61912 w 66678"/>
                  <a:gd name="connsiteY3" fmla="*/ 242888 h 242888"/>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81"/>
                  <a:gd name="connsiteY0" fmla="*/ 0 h 261422"/>
                  <a:gd name="connsiteX1" fmla="*/ 66679 w 66681"/>
                  <a:gd name="connsiteY1" fmla="*/ 85723 h 261422"/>
                  <a:gd name="connsiteX2" fmla="*/ 2688 w 66681"/>
                  <a:gd name="connsiteY2" fmla="*/ 185793 h 261422"/>
                  <a:gd name="connsiteX3" fmla="*/ 66678 w 66681"/>
                  <a:gd name="connsiteY3" fmla="*/ 261422 h 261422"/>
                  <a:gd name="connsiteX0" fmla="*/ 0 w 66972"/>
                  <a:gd name="connsiteY0" fmla="*/ 0 h 261422"/>
                  <a:gd name="connsiteX1" fmla="*/ 66679 w 66972"/>
                  <a:gd name="connsiteY1" fmla="*/ 85723 h 261422"/>
                  <a:gd name="connsiteX2" fmla="*/ 2688 w 66972"/>
                  <a:gd name="connsiteY2" fmla="*/ 185793 h 261422"/>
                  <a:gd name="connsiteX3" fmla="*/ 66678 w 6697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3"/>
                  <a:gd name="connsiteY0" fmla="*/ 0 h 244278"/>
                  <a:gd name="connsiteX1" fmla="*/ 66681 w 66683"/>
                  <a:gd name="connsiteY1" fmla="*/ 75927 h 244278"/>
                  <a:gd name="connsiteX2" fmla="*/ 2688 w 66683"/>
                  <a:gd name="connsiteY2" fmla="*/ 168649 h 244278"/>
                  <a:gd name="connsiteX3" fmla="*/ 66678 w 66683"/>
                  <a:gd name="connsiteY3" fmla="*/ 244278 h 244278"/>
                </a:gdLst>
                <a:ahLst/>
                <a:cxnLst>
                  <a:cxn ang="0">
                    <a:pos x="connsiteX0" y="connsiteY0"/>
                  </a:cxn>
                  <a:cxn ang="0">
                    <a:pos x="connsiteX1" y="connsiteY1"/>
                  </a:cxn>
                  <a:cxn ang="0">
                    <a:pos x="connsiteX2" y="connsiteY2"/>
                  </a:cxn>
                  <a:cxn ang="0">
                    <a:pos x="connsiteX3" y="connsiteY3"/>
                  </a:cxn>
                </a:cxnLst>
                <a:rect l="l" t="t" r="r" b="b"/>
                <a:pathLst>
                  <a:path w="66683" h="244278">
                    <a:moveTo>
                      <a:pt x="0" y="0"/>
                    </a:moveTo>
                    <a:cubicBezTo>
                      <a:pt x="56137" y="23608"/>
                      <a:pt x="66233" y="47819"/>
                      <a:pt x="66681" y="75927"/>
                    </a:cubicBezTo>
                    <a:cubicBezTo>
                      <a:pt x="67129" y="104035"/>
                      <a:pt x="2688" y="140591"/>
                      <a:pt x="2688" y="168649"/>
                    </a:cubicBezTo>
                    <a:cubicBezTo>
                      <a:pt x="2688" y="196707"/>
                      <a:pt x="8558" y="212266"/>
                      <a:pt x="66678" y="244278"/>
                    </a:cubicBezTo>
                  </a:path>
                </a:pathLst>
              </a:custGeom>
              <a:no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8" name="フリーフォーム 83">
                <a:extLst>
                  <a:ext uri="{FF2B5EF4-FFF2-40B4-BE49-F238E27FC236}">
                    <a16:creationId xmlns:a16="http://schemas.microsoft.com/office/drawing/2014/main" id="{8D8301D7-68EB-4379-9E32-2459AC8A58F5}"/>
                  </a:ext>
                </a:extLst>
              </p:cNvPr>
              <p:cNvSpPr/>
              <p:nvPr/>
            </p:nvSpPr>
            <p:spPr>
              <a:xfrm>
                <a:off x="25758" y="0"/>
                <a:ext cx="66675" cy="243840"/>
              </a:xfrm>
              <a:custGeom>
                <a:avLst/>
                <a:gdLst>
                  <a:gd name="connsiteX0" fmla="*/ 9537 w 76265"/>
                  <a:gd name="connsiteY0" fmla="*/ 0 h 242888"/>
                  <a:gd name="connsiteX1" fmla="*/ 76212 w 76265"/>
                  <a:gd name="connsiteY1" fmla="*/ 85725 h 242888"/>
                  <a:gd name="connsiteX2" fmla="*/ 12 w 76265"/>
                  <a:gd name="connsiteY2" fmla="*/ 142875 h 242888"/>
                  <a:gd name="connsiteX3" fmla="*/ 71449 w 76265"/>
                  <a:gd name="connsiteY3" fmla="*/ 242888 h 242888"/>
                  <a:gd name="connsiteX0" fmla="*/ 9549 w 76277"/>
                  <a:gd name="connsiteY0" fmla="*/ 0 h 242888"/>
                  <a:gd name="connsiteX1" fmla="*/ 76224 w 76277"/>
                  <a:gd name="connsiteY1" fmla="*/ 85725 h 242888"/>
                  <a:gd name="connsiteX2" fmla="*/ 12 w 76277"/>
                  <a:gd name="connsiteY2" fmla="*/ 185793 h 242888"/>
                  <a:gd name="connsiteX3" fmla="*/ 71461 w 76277"/>
                  <a:gd name="connsiteY3" fmla="*/ 242888 h 242888"/>
                  <a:gd name="connsiteX0" fmla="*/ 0 w 66677"/>
                  <a:gd name="connsiteY0" fmla="*/ 0 h 242888"/>
                  <a:gd name="connsiteX1" fmla="*/ 66675 w 66677"/>
                  <a:gd name="connsiteY1" fmla="*/ 85725 h 242888"/>
                  <a:gd name="connsiteX2" fmla="*/ 2688 w 66677"/>
                  <a:gd name="connsiteY2" fmla="*/ 185793 h 242888"/>
                  <a:gd name="connsiteX3" fmla="*/ 61912 w 66677"/>
                  <a:gd name="connsiteY3" fmla="*/ 242888 h 242888"/>
                  <a:gd name="connsiteX0" fmla="*/ 0 w 66679"/>
                  <a:gd name="connsiteY0" fmla="*/ 0 h 242888"/>
                  <a:gd name="connsiteX1" fmla="*/ 66677 w 66679"/>
                  <a:gd name="connsiteY1" fmla="*/ 93070 h 242888"/>
                  <a:gd name="connsiteX2" fmla="*/ 2688 w 66679"/>
                  <a:gd name="connsiteY2" fmla="*/ 185793 h 242888"/>
                  <a:gd name="connsiteX3" fmla="*/ 61912 w 66679"/>
                  <a:gd name="connsiteY3" fmla="*/ 242888 h 242888"/>
                  <a:gd name="connsiteX0" fmla="*/ 0 w 66678"/>
                  <a:gd name="connsiteY0" fmla="*/ 0 h 242888"/>
                  <a:gd name="connsiteX1" fmla="*/ 66677 w 66678"/>
                  <a:gd name="connsiteY1" fmla="*/ 93070 h 242888"/>
                  <a:gd name="connsiteX2" fmla="*/ 2688 w 66678"/>
                  <a:gd name="connsiteY2" fmla="*/ 185793 h 242888"/>
                  <a:gd name="connsiteX3" fmla="*/ 61912 w 66678"/>
                  <a:gd name="connsiteY3" fmla="*/ 242888 h 242888"/>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81"/>
                  <a:gd name="connsiteY0" fmla="*/ 0 h 261422"/>
                  <a:gd name="connsiteX1" fmla="*/ 66679 w 66681"/>
                  <a:gd name="connsiteY1" fmla="*/ 85723 h 261422"/>
                  <a:gd name="connsiteX2" fmla="*/ 2688 w 66681"/>
                  <a:gd name="connsiteY2" fmla="*/ 185793 h 261422"/>
                  <a:gd name="connsiteX3" fmla="*/ 66678 w 66681"/>
                  <a:gd name="connsiteY3" fmla="*/ 261422 h 261422"/>
                  <a:gd name="connsiteX0" fmla="*/ 0 w 66972"/>
                  <a:gd name="connsiteY0" fmla="*/ 0 h 261422"/>
                  <a:gd name="connsiteX1" fmla="*/ 66679 w 66972"/>
                  <a:gd name="connsiteY1" fmla="*/ 85723 h 261422"/>
                  <a:gd name="connsiteX2" fmla="*/ 2688 w 66972"/>
                  <a:gd name="connsiteY2" fmla="*/ 185793 h 261422"/>
                  <a:gd name="connsiteX3" fmla="*/ 66678 w 6697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3"/>
                  <a:gd name="connsiteY0" fmla="*/ 0 h 244278"/>
                  <a:gd name="connsiteX1" fmla="*/ 66681 w 66683"/>
                  <a:gd name="connsiteY1" fmla="*/ 75927 h 244278"/>
                  <a:gd name="connsiteX2" fmla="*/ 2688 w 66683"/>
                  <a:gd name="connsiteY2" fmla="*/ 168649 h 244278"/>
                  <a:gd name="connsiteX3" fmla="*/ 66678 w 66683"/>
                  <a:gd name="connsiteY3" fmla="*/ 244278 h 244278"/>
                </a:gdLst>
                <a:ahLst/>
                <a:cxnLst>
                  <a:cxn ang="0">
                    <a:pos x="connsiteX0" y="connsiteY0"/>
                  </a:cxn>
                  <a:cxn ang="0">
                    <a:pos x="connsiteX1" y="connsiteY1"/>
                  </a:cxn>
                  <a:cxn ang="0">
                    <a:pos x="connsiteX2" y="connsiteY2"/>
                  </a:cxn>
                  <a:cxn ang="0">
                    <a:pos x="connsiteX3" y="connsiteY3"/>
                  </a:cxn>
                </a:cxnLst>
                <a:rect l="l" t="t" r="r" b="b"/>
                <a:pathLst>
                  <a:path w="66683" h="244278">
                    <a:moveTo>
                      <a:pt x="0" y="0"/>
                    </a:moveTo>
                    <a:cubicBezTo>
                      <a:pt x="56137" y="23608"/>
                      <a:pt x="66233" y="47819"/>
                      <a:pt x="66681" y="75927"/>
                    </a:cubicBezTo>
                    <a:cubicBezTo>
                      <a:pt x="67129" y="104035"/>
                      <a:pt x="2688" y="140591"/>
                      <a:pt x="2688" y="168649"/>
                    </a:cubicBezTo>
                    <a:cubicBezTo>
                      <a:pt x="2688" y="196707"/>
                      <a:pt x="8558" y="212266"/>
                      <a:pt x="66678" y="244278"/>
                    </a:cubicBezTo>
                  </a:path>
                </a:pathLst>
              </a:custGeom>
              <a:no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cxnSp>
          <p:nvCxnSpPr>
            <p:cNvPr id="30" name="直線コネクタ 29">
              <a:extLst>
                <a:ext uri="{FF2B5EF4-FFF2-40B4-BE49-F238E27FC236}">
                  <a16:creationId xmlns:a16="http://schemas.microsoft.com/office/drawing/2014/main" id="{C3ADC43C-3CE8-4D04-92D6-A929956328B0}"/>
                </a:ext>
              </a:extLst>
            </p:cNvPr>
            <p:cNvCxnSpPr>
              <a:cxnSpLocks/>
            </p:cNvCxnSpPr>
            <p:nvPr/>
          </p:nvCxnSpPr>
          <p:spPr>
            <a:xfrm>
              <a:off x="1041991" y="446567"/>
              <a:ext cx="0" cy="263429"/>
            </a:xfrm>
            <a:prstGeom prst="line">
              <a:avLst/>
            </a:prstGeom>
            <a:noFill/>
            <a:ln w="15875" cap="flat" cmpd="sng" algn="ctr">
              <a:solidFill>
                <a:sysClr val="windowText" lastClr="000000">
                  <a:shade val="95000"/>
                  <a:satMod val="105000"/>
                </a:sysClr>
              </a:solidFill>
              <a:prstDash val="solid"/>
            </a:ln>
            <a:effectLst/>
          </p:spPr>
        </p:cxnSp>
        <p:sp>
          <p:nvSpPr>
            <p:cNvPr id="31" name="テキスト ボックス 3180">
              <a:extLst>
                <a:ext uri="{FF2B5EF4-FFF2-40B4-BE49-F238E27FC236}">
                  <a16:creationId xmlns:a16="http://schemas.microsoft.com/office/drawing/2014/main" id="{289AA010-AEB9-4F70-8932-A6C7B491B613}"/>
                </a:ext>
              </a:extLst>
            </p:cNvPr>
            <p:cNvSpPr txBox="1">
              <a:spLocks/>
            </p:cNvSpPr>
            <p:nvPr/>
          </p:nvSpPr>
          <p:spPr>
            <a:xfrm>
              <a:off x="829340" y="340242"/>
              <a:ext cx="180337" cy="199339"/>
            </a:xfrm>
            <a:prstGeom prst="rect">
              <a:avLst/>
            </a:prstGeom>
            <a:solidFill>
              <a:sysClr val="window" lastClr="FFFFFF"/>
            </a:solidFill>
            <a:ln w="9525">
              <a:solidFill>
                <a:sysClr val="windowText" lastClr="000000"/>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r>
                <a:rPr lang="en-US" sz="1100" kern="100">
                  <a:effectLst/>
                  <a:latin typeface="ＭＳ Ｐゴシック" panose="020B0600070205080204" pitchFamily="50" charset="-128"/>
                  <a:ea typeface="ＭＳ 明朝" panose="02020609040205080304" pitchFamily="17" charset="-128"/>
                  <a:cs typeface="Times New Roman" panose="02020603050405020304" pitchFamily="18" charset="0"/>
                </a:rPr>
                <a:t>c</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2" name="テキスト ボックス 3181">
              <a:extLst>
                <a:ext uri="{FF2B5EF4-FFF2-40B4-BE49-F238E27FC236}">
                  <a16:creationId xmlns:a16="http://schemas.microsoft.com/office/drawing/2014/main" id="{B2BF1688-F9CC-47F7-B526-A3605D0FAE3A}"/>
                </a:ext>
              </a:extLst>
            </p:cNvPr>
            <p:cNvSpPr txBox="1">
              <a:spLocks/>
            </p:cNvSpPr>
            <p:nvPr/>
          </p:nvSpPr>
          <p:spPr>
            <a:xfrm>
              <a:off x="1073889" y="340242"/>
              <a:ext cx="180337" cy="199339"/>
            </a:xfrm>
            <a:prstGeom prst="rect">
              <a:avLst/>
            </a:prstGeom>
            <a:solidFill>
              <a:sysClr val="window" lastClr="FFFFFF"/>
            </a:solidFill>
            <a:ln w="9525">
              <a:solidFill>
                <a:sysClr val="windowText" lastClr="000000"/>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r>
                <a:rPr lang="en-US" sz="1100" kern="100">
                  <a:effectLst/>
                  <a:latin typeface="ＭＳ Ｐゴシック" panose="020B0600070205080204" pitchFamily="50" charset="-128"/>
                  <a:ea typeface="ＭＳ 明朝" panose="02020609040205080304" pitchFamily="17" charset="-128"/>
                  <a:cs typeface="Times New Roman" panose="02020603050405020304" pitchFamily="18" charset="0"/>
                </a:rPr>
                <a:t>d</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33" name="グループ化 32">
              <a:extLst>
                <a:ext uri="{FF2B5EF4-FFF2-40B4-BE49-F238E27FC236}">
                  <a16:creationId xmlns:a16="http://schemas.microsoft.com/office/drawing/2014/main" id="{78906B50-8FCC-4C94-8AA5-3D5712F41C2B}"/>
                </a:ext>
              </a:extLst>
            </p:cNvPr>
            <p:cNvGrpSpPr>
              <a:grpSpLocks/>
            </p:cNvGrpSpPr>
            <p:nvPr/>
          </p:nvGrpSpPr>
          <p:grpSpPr>
            <a:xfrm>
              <a:off x="1254642" y="446567"/>
              <a:ext cx="92067" cy="246290"/>
              <a:chOff x="0" y="0"/>
              <a:chExt cx="92433" cy="246854"/>
            </a:xfrm>
          </p:grpSpPr>
          <p:sp>
            <p:nvSpPr>
              <p:cNvPr id="45" name="フリーフォーム 143">
                <a:extLst>
                  <a:ext uri="{FF2B5EF4-FFF2-40B4-BE49-F238E27FC236}">
                    <a16:creationId xmlns:a16="http://schemas.microsoft.com/office/drawing/2014/main" id="{27B86CBB-26B0-4FDC-8357-2999F2AC927E}"/>
                  </a:ext>
                </a:extLst>
              </p:cNvPr>
              <p:cNvSpPr/>
              <p:nvPr/>
            </p:nvSpPr>
            <p:spPr>
              <a:xfrm>
                <a:off x="0" y="2576"/>
                <a:ext cx="66683" cy="244278"/>
              </a:xfrm>
              <a:custGeom>
                <a:avLst/>
                <a:gdLst>
                  <a:gd name="connsiteX0" fmla="*/ 9537 w 76265"/>
                  <a:gd name="connsiteY0" fmla="*/ 0 h 242888"/>
                  <a:gd name="connsiteX1" fmla="*/ 76212 w 76265"/>
                  <a:gd name="connsiteY1" fmla="*/ 85725 h 242888"/>
                  <a:gd name="connsiteX2" fmla="*/ 12 w 76265"/>
                  <a:gd name="connsiteY2" fmla="*/ 142875 h 242888"/>
                  <a:gd name="connsiteX3" fmla="*/ 71449 w 76265"/>
                  <a:gd name="connsiteY3" fmla="*/ 242888 h 242888"/>
                  <a:gd name="connsiteX0" fmla="*/ 9549 w 76277"/>
                  <a:gd name="connsiteY0" fmla="*/ 0 h 242888"/>
                  <a:gd name="connsiteX1" fmla="*/ 76224 w 76277"/>
                  <a:gd name="connsiteY1" fmla="*/ 85725 h 242888"/>
                  <a:gd name="connsiteX2" fmla="*/ 12 w 76277"/>
                  <a:gd name="connsiteY2" fmla="*/ 185793 h 242888"/>
                  <a:gd name="connsiteX3" fmla="*/ 71461 w 76277"/>
                  <a:gd name="connsiteY3" fmla="*/ 242888 h 242888"/>
                  <a:gd name="connsiteX0" fmla="*/ 0 w 66677"/>
                  <a:gd name="connsiteY0" fmla="*/ 0 h 242888"/>
                  <a:gd name="connsiteX1" fmla="*/ 66675 w 66677"/>
                  <a:gd name="connsiteY1" fmla="*/ 85725 h 242888"/>
                  <a:gd name="connsiteX2" fmla="*/ 2688 w 66677"/>
                  <a:gd name="connsiteY2" fmla="*/ 185793 h 242888"/>
                  <a:gd name="connsiteX3" fmla="*/ 61912 w 66677"/>
                  <a:gd name="connsiteY3" fmla="*/ 242888 h 242888"/>
                  <a:gd name="connsiteX0" fmla="*/ 0 w 66679"/>
                  <a:gd name="connsiteY0" fmla="*/ 0 h 242888"/>
                  <a:gd name="connsiteX1" fmla="*/ 66677 w 66679"/>
                  <a:gd name="connsiteY1" fmla="*/ 93070 h 242888"/>
                  <a:gd name="connsiteX2" fmla="*/ 2688 w 66679"/>
                  <a:gd name="connsiteY2" fmla="*/ 185793 h 242888"/>
                  <a:gd name="connsiteX3" fmla="*/ 61912 w 66679"/>
                  <a:gd name="connsiteY3" fmla="*/ 242888 h 242888"/>
                  <a:gd name="connsiteX0" fmla="*/ 0 w 66678"/>
                  <a:gd name="connsiteY0" fmla="*/ 0 h 242888"/>
                  <a:gd name="connsiteX1" fmla="*/ 66677 w 66678"/>
                  <a:gd name="connsiteY1" fmla="*/ 93070 h 242888"/>
                  <a:gd name="connsiteX2" fmla="*/ 2688 w 66678"/>
                  <a:gd name="connsiteY2" fmla="*/ 185793 h 242888"/>
                  <a:gd name="connsiteX3" fmla="*/ 61912 w 66678"/>
                  <a:gd name="connsiteY3" fmla="*/ 242888 h 242888"/>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81"/>
                  <a:gd name="connsiteY0" fmla="*/ 0 h 261422"/>
                  <a:gd name="connsiteX1" fmla="*/ 66679 w 66681"/>
                  <a:gd name="connsiteY1" fmla="*/ 85723 h 261422"/>
                  <a:gd name="connsiteX2" fmla="*/ 2688 w 66681"/>
                  <a:gd name="connsiteY2" fmla="*/ 185793 h 261422"/>
                  <a:gd name="connsiteX3" fmla="*/ 66678 w 66681"/>
                  <a:gd name="connsiteY3" fmla="*/ 261422 h 261422"/>
                  <a:gd name="connsiteX0" fmla="*/ 0 w 66972"/>
                  <a:gd name="connsiteY0" fmla="*/ 0 h 261422"/>
                  <a:gd name="connsiteX1" fmla="*/ 66679 w 66972"/>
                  <a:gd name="connsiteY1" fmla="*/ 85723 h 261422"/>
                  <a:gd name="connsiteX2" fmla="*/ 2688 w 66972"/>
                  <a:gd name="connsiteY2" fmla="*/ 185793 h 261422"/>
                  <a:gd name="connsiteX3" fmla="*/ 66678 w 6697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3"/>
                  <a:gd name="connsiteY0" fmla="*/ 0 h 244278"/>
                  <a:gd name="connsiteX1" fmla="*/ 66681 w 66683"/>
                  <a:gd name="connsiteY1" fmla="*/ 75927 h 244278"/>
                  <a:gd name="connsiteX2" fmla="*/ 2688 w 66683"/>
                  <a:gd name="connsiteY2" fmla="*/ 168649 h 244278"/>
                  <a:gd name="connsiteX3" fmla="*/ 66678 w 66683"/>
                  <a:gd name="connsiteY3" fmla="*/ 244278 h 244278"/>
                </a:gdLst>
                <a:ahLst/>
                <a:cxnLst>
                  <a:cxn ang="0">
                    <a:pos x="connsiteX0" y="connsiteY0"/>
                  </a:cxn>
                  <a:cxn ang="0">
                    <a:pos x="connsiteX1" y="connsiteY1"/>
                  </a:cxn>
                  <a:cxn ang="0">
                    <a:pos x="connsiteX2" y="connsiteY2"/>
                  </a:cxn>
                  <a:cxn ang="0">
                    <a:pos x="connsiteX3" y="connsiteY3"/>
                  </a:cxn>
                </a:cxnLst>
                <a:rect l="l" t="t" r="r" b="b"/>
                <a:pathLst>
                  <a:path w="66683" h="244278">
                    <a:moveTo>
                      <a:pt x="0" y="0"/>
                    </a:moveTo>
                    <a:cubicBezTo>
                      <a:pt x="56137" y="23608"/>
                      <a:pt x="66233" y="47819"/>
                      <a:pt x="66681" y="75927"/>
                    </a:cubicBezTo>
                    <a:cubicBezTo>
                      <a:pt x="67129" y="104035"/>
                      <a:pt x="2688" y="140591"/>
                      <a:pt x="2688" y="168649"/>
                    </a:cubicBezTo>
                    <a:cubicBezTo>
                      <a:pt x="2688" y="196707"/>
                      <a:pt x="8558" y="212266"/>
                      <a:pt x="66678" y="244278"/>
                    </a:cubicBezTo>
                  </a:path>
                </a:pathLst>
              </a:custGeom>
              <a:no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6" name="フリーフォーム 144">
                <a:extLst>
                  <a:ext uri="{FF2B5EF4-FFF2-40B4-BE49-F238E27FC236}">
                    <a16:creationId xmlns:a16="http://schemas.microsoft.com/office/drawing/2014/main" id="{11DA1B75-899D-4AEF-ABFB-AF42879BB60C}"/>
                  </a:ext>
                </a:extLst>
              </p:cNvPr>
              <p:cNvSpPr/>
              <p:nvPr/>
            </p:nvSpPr>
            <p:spPr>
              <a:xfrm>
                <a:off x="25758" y="0"/>
                <a:ext cx="66675" cy="243840"/>
              </a:xfrm>
              <a:custGeom>
                <a:avLst/>
                <a:gdLst>
                  <a:gd name="connsiteX0" fmla="*/ 9537 w 76265"/>
                  <a:gd name="connsiteY0" fmla="*/ 0 h 242888"/>
                  <a:gd name="connsiteX1" fmla="*/ 76212 w 76265"/>
                  <a:gd name="connsiteY1" fmla="*/ 85725 h 242888"/>
                  <a:gd name="connsiteX2" fmla="*/ 12 w 76265"/>
                  <a:gd name="connsiteY2" fmla="*/ 142875 h 242888"/>
                  <a:gd name="connsiteX3" fmla="*/ 71449 w 76265"/>
                  <a:gd name="connsiteY3" fmla="*/ 242888 h 242888"/>
                  <a:gd name="connsiteX0" fmla="*/ 9549 w 76277"/>
                  <a:gd name="connsiteY0" fmla="*/ 0 h 242888"/>
                  <a:gd name="connsiteX1" fmla="*/ 76224 w 76277"/>
                  <a:gd name="connsiteY1" fmla="*/ 85725 h 242888"/>
                  <a:gd name="connsiteX2" fmla="*/ 12 w 76277"/>
                  <a:gd name="connsiteY2" fmla="*/ 185793 h 242888"/>
                  <a:gd name="connsiteX3" fmla="*/ 71461 w 76277"/>
                  <a:gd name="connsiteY3" fmla="*/ 242888 h 242888"/>
                  <a:gd name="connsiteX0" fmla="*/ 0 w 66677"/>
                  <a:gd name="connsiteY0" fmla="*/ 0 h 242888"/>
                  <a:gd name="connsiteX1" fmla="*/ 66675 w 66677"/>
                  <a:gd name="connsiteY1" fmla="*/ 85725 h 242888"/>
                  <a:gd name="connsiteX2" fmla="*/ 2688 w 66677"/>
                  <a:gd name="connsiteY2" fmla="*/ 185793 h 242888"/>
                  <a:gd name="connsiteX3" fmla="*/ 61912 w 66677"/>
                  <a:gd name="connsiteY3" fmla="*/ 242888 h 242888"/>
                  <a:gd name="connsiteX0" fmla="*/ 0 w 66679"/>
                  <a:gd name="connsiteY0" fmla="*/ 0 h 242888"/>
                  <a:gd name="connsiteX1" fmla="*/ 66677 w 66679"/>
                  <a:gd name="connsiteY1" fmla="*/ 93070 h 242888"/>
                  <a:gd name="connsiteX2" fmla="*/ 2688 w 66679"/>
                  <a:gd name="connsiteY2" fmla="*/ 185793 h 242888"/>
                  <a:gd name="connsiteX3" fmla="*/ 61912 w 66679"/>
                  <a:gd name="connsiteY3" fmla="*/ 242888 h 242888"/>
                  <a:gd name="connsiteX0" fmla="*/ 0 w 66678"/>
                  <a:gd name="connsiteY0" fmla="*/ 0 h 242888"/>
                  <a:gd name="connsiteX1" fmla="*/ 66677 w 66678"/>
                  <a:gd name="connsiteY1" fmla="*/ 93070 h 242888"/>
                  <a:gd name="connsiteX2" fmla="*/ 2688 w 66678"/>
                  <a:gd name="connsiteY2" fmla="*/ 185793 h 242888"/>
                  <a:gd name="connsiteX3" fmla="*/ 61912 w 66678"/>
                  <a:gd name="connsiteY3" fmla="*/ 242888 h 242888"/>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81"/>
                  <a:gd name="connsiteY0" fmla="*/ 0 h 261422"/>
                  <a:gd name="connsiteX1" fmla="*/ 66679 w 66681"/>
                  <a:gd name="connsiteY1" fmla="*/ 85723 h 261422"/>
                  <a:gd name="connsiteX2" fmla="*/ 2688 w 66681"/>
                  <a:gd name="connsiteY2" fmla="*/ 185793 h 261422"/>
                  <a:gd name="connsiteX3" fmla="*/ 66678 w 66681"/>
                  <a:gd name="connsiteY3" fmla="*/ 261422 h 261422"/>
                  <a:gd name="connsiteX0" fmla="*/ 0 w 66972"/>
                  <a:gd name="connsiteY0" fmla="*/ 0 h 261422"/>
                  <a:gd name="connsiteX1" fmla="*/ 66679 w 66972"/>
                  <a:gd name="connsiteY1" fmla="*/ 85723 h 261422"/>
                  <a:gd name="connsiteX2" fmla="*/ 2688 w 66972"/>
                  <a:gd name="connsiteY2" fmla="*/ 185793 h 261422"/>
                  <a:gd name="connsiteX3" fmla="*/ 66678 w 6697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3"/>
                  <a:gd name="connsiteY0" fmla="*/ 0 h 244278"/>
                  <a:gd name="connsiteX1" fmla="*/ 66681 w 66683"/>
                  <a:gd name="connsiteY1" fmla="*/ 75927 h 244278"/>
                  <a:gd name="connsiteX2" fmla="*/ 2688 w 66683"/>
                  <a:gd name="connsiteY2" fmla="*/ 168649 h 244278"/>
                  <a:gd name="connsiteX3" fmla="*/ 66678 w 66683"/>
                  <a:gd name="connsiteY3" fmla="*/ 244278 h 244278"/>
                </a:gdLst>
                <a:ahLst/>
                <a:cxnLst>
                  <a:cxn ang="0">
                    <a:pos x="connsiteX0" y="connsiteY0"/>
                  </a:cxn>
                  <a:cxn ang="0">
                    <a:pos x="connsiteX1" y="connsiteY1"/>
                  </a:cxn>
                  <a:cxn ang="0">
                    <a:pos x="connsiteX2" y="connsiteY2"/>
                  </a:cxn>
                  <a:cxn ang="0">
                    <a:pos x="connsiteX3" y="connsiteY3"/>
                  </a:cxn>
                </a:cxnLst>
                <a:rect l="l" t="t" r="r" b="b"/>
                <a:pathLst>
                  <a:path w="66683" h="244278">
                    <a:moveTo>
                      <a:pt x="0" y="0"/>
                    </a:moveTo>
                    <a:cubicBezTo>
                      <a:pt x="56137" y="23608"/>
                      <a:pt x="66233" y="47819"/>
                      <a:pt x="66681" y="75927"/>
                    </a:cubicBezTo>
                    <a:cubicBezTo>
                      <a:pt x="67129" y="104035"/>
                      <a:pt x="2688" y="140591"/>
                      <a:pt x="2688" y="168649"/>
                    </a:cubicBezTo>
                    <a:cubicBezTo>
                      <a:pt x="2688" y="196707"/>
                      <a:pt x="8558" y="212266"/>
                      <a:pt x="66678" y="244278"/>
                    </a:cubicBezTo>
                  </a:path>
                </a:pathLst>
              </a:custGeom>
              <a:no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cxnSp>
          <p:nvCxnSpPr>
            <p:cNvPr id="34" name="直線コネクタ 33">
              <a:extLst>
                <a:ext uri="{FF2B5EF4-FFF2-40B4-BE49-F238E27FC236}">
                  <a16:creationId xmlns:a16="http://schemas.microsoft.com/office/drawing/2014/main" id="{0F200988-F9BB-4CBC-AD24-EFB957E7C79C}"/>
                </a:ext>
              </a:extLst>
            </p:cNvPr>
            <p:cNvCxnSpPr>
              <a:cxnSpLocks/>
            </p:cNvCxnSpPr>
            <p:nvPr/>
          </p:nvCxnSpPr>
          <p:spPr>
            <a:xfrm>
              <a:off x="1594884" y="435935"/>
              <a:ext cx="0" cy="263429"/>
            </a:xfrm>
            <a:prstGeom prst="line">
              <a:avLst/>
            </a:prstGeom>
            <a:noFill/>
            <a:ln w="15875" cap="flat" cmpd="sng" algn="ctr">
              <a:solidFill>
                <a:sysClr val="windowText" lastClr="000000">
                  <a:shade val="95000"/>
                  <a:satMod val="105000"/>
                </a:sysClr>
              </a:solidFill>
              <a:prstDash val="solid"/>
            </a:ln>
            <a:effectLst/>
          </p:spPr>
        </p:cxnSp>
        <p:sp>
          <p:nvSpPr>
            <p:cNvPr id="35" name="テキスト ボックス 346">
              <a:extLst>
                <a:ext uri="{FF2B5EF4-FFF2-40B4-BE49-F238E27FC236}">
                  <a16:creationId xmlns:a16="http://schemas.microsoft.com/office/drawing/2014/main" id="{4BDAD45B-1A47-4CFD-9829-6073816BEF40}"/>
                </a:ext>
              </a:extLst>
            </p:cNvPr>
            <p:cNvSpPr txBox="1">
              <a:spLocks/>
            </p:cNvSpPr>
            <p:nvPr/>
          </p:nvSpPr>
          <p:spPr>
            <a:xfrm>
              <a:off x="1392865" y="329609"/>
              <a:ext cx="180337" cy="199339"/>
            </a:xfrm>
            <a:prstGeom prst="rect">
              <a:avLst/>
            </a:prstGeom>
            <a:ln/>
          </p:spPr>
          <p:style>
            <a:lnRef idx="1">
              <a:schemeClr val="dk1"/>
            </a:lnRef>
            <a:fillRef idx="3">
              <a:schemeClr val="dk1"/>
            </a:fillRef>
            <a:effectRef idx="2">
              <a:schemeClr val="dk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r>
                <a:rPr lang="en-US" sz="1100" b="1" kern="100">
                  <a:effectLst/>
                  <a:latin typeface="ＭＳ Ｐゴシック" panose="020B0600070205080204" pitchFamily="50" charset="-128"/>
                  <a:ea typeface="ＭＳ 明朝" panose="02020609040205080304" pitchFamily="17" charset="-128"/>
                  <a:cs typeface="Times New Roman" panose="02020603050405020304" pitchFamily="18" charset="0"/>
                </a:rPr>
                <a:t>b</a:t>
              </a:r>
              <a:endParaRPr lang="ja-JP" sz="1050" kern="100">
                <a:effectLst/>
                <a:ea typeface="ＭＳ 明朝" panose="02020609040205080304" pitchFamily="17" charset="-128"/>
                <a:cs typeface="Times New Roman" panose="02020603050405020304" pitchFamily="18" charset="0"/>
              </a:endParaRPr>
            </a:p>
          </p:txBody>
        </p:sp>
        <p:sp>
          <p:nvSpPr>
            <p:cNvPr id="36" name="テキスト ボックス 3184">
              <a:extLst>
                <a:ext uri="{FF2B5EF4-FFF2-40B4-BE49-F238E27FC236}">
                  <a16:creationId xmlns:a16="http://schemas.microsoft.com/office/drawing/2014/main" id="{47720274-3E62-46FE-B8CE-A00F8CDDCA14}"/>
                </a:ext>
              </a:extLst>
            </p:cNvPr>
            <p:cNvSpPr txBox="1">
              <a:spLocks/>
            </p:cNvSpPr>
            <p:nvPr/>
          </p:nvSpPr>
          <p:spPr>
            <a:xfrm>
              <a:off x="1637414" y="329609"/>
              <a:ext cx="180337" cy="199339"/>
            </a:xfrm>
            <a:prstGeom prst="rect">
              <a:avLst/>
            </a:prstGeom>
            <a:solidFill>
              <a:sysClr val="window" lastClr="FFFFFF"/>
            </a:solidFill>
            <a:ln w="9525">
              <a:solidFill>
                <a:sysClr val="windowText" lastClr="000000"/>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r>
                <a:rPr lang="en-US" altLang="ja-JP" sz="1100" kern="100" dirty="0">
                  <a:latin typeface="ＭＳ Ｐゴシック" panose="020B0600070205080204" pitchFamily="50" charset="-128"/>
                  <a:ea typeface="ＭＳ 明朝" panose="02020609040205080304" pitchFamily="17" charset="-128"/>
                  <a:cs typeface="Times New Roman" panose="02020603050405020304" pitchFamily="18" charset="0"/>
                </a:rPr>
                <a:t>d</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37" name="直線コネクタ 36">
              <a:extLst>
                <a:ext uri="{FF2B5EF4-FFF2-40B4-BE49-F238E27FC236}">
                  <a16:creationId xmlns:a16="http://schemas.microsoft.com/office/drawing/2014/main" id="{4E5ACC1F-ACB6-4D38-B79B-E376ACD74C99}"/>
                </a:ext>
              </a:extLst>
            </p:cNvPr>
            <p:cNvCxnSpPr>
              <a:cxnSpLocks/>
            </p:cNvCxnSpPr>
            <p:nvPr/>
          </p:nvCxnSpPr>
          <p:spPr>
            <a:xfrm>
              <a:off x="1850065" y="435935"/>
              <a:ext cx="0" cy="263429"/>
            </a:xfrm>
            <a:prstGeom prst="line">
              <a:avLst/>
            </a:prstGeom>
            <a:noFill/>
            <a:ln w="15875" cap="flat" cmpd="sng" algn="ctr">
              <a:solidFill>
                <a:sysClr val="windowText" lastClr="000000">
                  <a:shade val="95000"/>
                  <a:satMod val="105000"/>
                </a:sysClr>
              </a:solidFill>
              <a:prstDash val="solid"/>
            </a:ln>
            <a:effectLst/>
          </p:spPr>
        </p:cxnSp>
        <p:cxnSp>
          <p:nvCxnSpPr>
            <p:cNvPr id="38" name="直線コネクタ 37">
              <a:extLst>
                <a:ext uri="{FF2B5EF4-FFF2-40B4-BE49-F238E27FC236}">
                  <a16:creationId xmlns:a16="http://schemas.microsoft.com/office/drawing/2014/main" id="{8A871DCE-FE2D-4F8F-B9AE-6D471A4458A0}"/>
                </a:ext>
              </a:extLst>
            </p:cNvPr>
            <p:cNvCxnSpPr>
              <a:cxnSpLocks/>
            </p:cNvCxnSpPr>
            <p:nvPr/>
          </p:nvCxnSpPr>
          <p:spPr>
            <a:xfrm>
              <a:off x="138223" y="595423"/>
              <a:ext cx="485732" cy="0"/>
            </a:xfrm>
            <a:prstGeom prst="line">
              <a:avLst/>
            </a:prstGeom>
            <a:noFill/>
            <a:ln w="15875" cap="flat" cmpd="sng" algn="ctr">
              <a:solidFill>
                <a:sysClr val="windowText" lastClr="000000">
                  <a:shade val="95000"/>
                  <a:satMod val="105000"/>
                </a:sysClr>
              </a:solidFill>
              <a:prstDash val="solid"/>
            </a:ln>
            <a:effectLst/>
          </p:spPr>
        </p:cxnSp>
        <p:cxnSp>
          <p:nvCxnSpPr>
            <p:cNvPr id="39" name="直線コネクタ 38">
              <a:extLst>
                <a:ext uri="{FF2B5EF4-FFF2-40B4-BE49-F238E27FC236}">
                  <a16:creationId xmlns:a16="http://schemas.microsoft.com/office/drawing/2014/main" id="{67CF93C9-4A98-4587-A986-01779F74DA0A}"/>
                </a:ext>
              </a:extLst>
            </p:cNvPr>
            <p:cNvCxnSpPr>
              <a:cxnSpLocks/>
            </p:cNvCxnSpPr>
            <p:nvPr/>
          </p:nvCxnSpPr>
          <p:spPr>
            <a:xfrm>
              <a:off x="1286540" y="606056"/>
              <a:ext cx="560656" cy="0"/>
            </a:xfrm>
            <a:prstGeom prst="line">
              <a:avLst/>
            </a:prstGeom>
            <a:noFill/>
            <a:ln w="15875" cap="flat" cmpd="sng" algn="ctr">
              <a:solidFill>
                <a:sysClr val="windowText" lastClr="000000">
                  <a:shade val="95000"/>
                  <a:satMod val="105000"/>
                </a:sysClr>
              </a:solidFill>
              <a:prstDash val="solid"/>
            </a:ln>
            <a:effectLst/>
          </p:spPr>
        </p:cxnSp>
        <p:cxnSp>
          <p:nvCxnSpPr>
            <p:cNvPr id="40" name="直線コネクタ 39">
              <a:extLst>
                <a:ext uri="{FF2B5EF4-FFF2-40B4-BE49-F238E27FC236}">
                  <a16:creationId xmlns:a16="http://schemas.microsoft.com/office/drawing/2014/main" id="{DD135E67-2890-4380-A413-93A5EFFEEDF3}"/>
                </a:ext>
              </a:extLst>
            </p:cNvPr>
            <p:cNvCxnSpPr>
              <a:cxnSpLocks/>
            </p:cNvCxnSpPr>
            <p:nvPr/>
          </p:nvCxnSpPr>
          <p:spPr>
            <a:xfrm>
              <a:off x="637954" y="606056"/>
              <a:ext cx="622880" cy="0"/>
            </a:xfrm>
            <a:prstGeom prst="line">
              <a:avLst/>
            </a:prstGeom>
            <a:noFill/>
            <a:ln w="15875" cap="flat" cmpd="sng" algn="ctr">
              <a:solidFill>
                <a:sysClr val="windowText" lastClr="000000">
                  <a:shade val="95000"/>
                  <a:satMod val="105000"/>
                </a:sysClr>
              </a:solidFill>
              <a:prstDash val="solid"/>
            </a:ln>
            <a:effectLst/>
          </p:spPr>
        </p:cxnSp>
        <p:cxnSp>
          <p:nvCxnSpPr>
            <p:cNvPr id="41" name="直線コネクタ 40">
              <a:extLst>
                <a:ext uri="{FF2B5EF4-FFF2-40B4-BE49-F238E27FC236}">
                  <a16:creationId xmlns:a16="http://schemas.microsoft.com/office/drawing/2014/main" id="{909BC52B-F0B5-41D3-9D31-C5CCAE799DFD}"/>
                </a:ext>
              </a:extLst>
            </p:cNvPr>
            <p:cNvCxnSpPr>
              <a:cxnSpLocks/>
            </p:cNvCxnSpPr>
            <p:nvPr/>
          </p:nvCxnSpPr>
          <p:spPr>
            <a:xfrm>
              <a:off x="1350335" y="701749"/>
              <a:ext cx="274296" cy="0"/>
            </a:xfrm>
            <a:prstGeom prst="line">
              <a:avLst/>
            </a:prstGeom>
            <a:noFill/>
            <a:ln w="15875" cap="flat" cmpd="sng" algn="ctr">
              <a:solidFill>
                <a:sysClr val="windowText" lastClr="000000">
                  <a:shade val="95000"/>
                  <a:satMod val="105000"/>
                </a:sysClr>
              </a:solidFill>
              <a:prstDash val="solid"/>
              <a:headEnd type="arrow"/>
              <a:tailEnd type="arrow"/>
            </a:ln>
            <a:effectLst/>
          </p:spPr>
        </p:cxnSp>
        <p:sp>
          <p:nvSpPr>
            <p:cNvPr id="42" name="テキスト ボックス 3165">
              <a:extLst>
                <a:ext uri="{FF2B5EF4-FFF2-40B4-BE49-F238E27FC236}">
                  <a16:creationId xmlns:a16="http://schemas.microsoft.com/office/drawing/2014/main" id="{FDF566FC-0794-4E08-8E49-7EAD9FC70A39}"/>
                </a:ext>
              </a:extLst>
            </p:cNvPr>
            <p:cNvSpPr txBox="1">
              <a:spLocks/>
            </p:cNvSpPr>
            <p:nvPr/>
          </p:nvSpPr>
          <p:spPr>
            <a:xfrm>
              <a:off x="1212112" y="754911"/>
              <a:ext cx="634309" cy="172022"/>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r>
                <a:rPr lang="ja-JP" sz="900" kern="100">
                  <a:effectLst/>
                  <a:latin typeface="Century" panose="02040604050505020304" pitchFamily="18" charset="0"/>
                  <a:ea typeface="ＭＳ Ｐゴシック" panose="020B0600070205080204" pitchFamily="50" charset="-128"/>
                  <a:cs typeface="Times New Roman" panose="02020603050405020304" pitchFamily="18" charset="0"/>
                </a:rPr>
                <a:t>スパン</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43" name="直線コネクタ 42">
              <a:extLst>
                <a:ext uri="{FF2B5EF4-FFF2-40B4-BE49-F238E27FC236}">
                  <a16:creationId xmlns:a16="http://schemas.microsoft.com/office/drawing/2014/main" id="{29517358-3758-4C32-B8F3-EA7574EE76A7}"/>
                </a:ext>
              </a:extLst>
            </p:cNvPr>
            <p:cNvCxnSpPr>
              <a:cxnSpLocks/>
            </p:cNvCxnSpPr>
            <p:nvPr/>
          </p:nvCxnSpPr>
          <p:spPr>
            <a:xfrm>
              <a:off x="1360968" y="425302"/>
              <a:ext cx="0" cy="263429"/>
            </a:xfrm>
            <a:prstGeom prst="line">
              <a:avLst/>
            </a:prstGeom>
            <a:noFill/>
            <a:ln w="15875" cap="flat" cmpd="sng" algn="ctr">
              <a:solidFill>
                <a:sysClr val="windowText" lastClr="000000">
                  <a:shade val="95000"/>
                  <a:satMod val="105000"/>
                </a:sysClr>
              </a:solidFill>
              <a:prstDash val="solid"/>
            </a:ln>
            <a:effectLst/>
          </p:spPr>
        </p:cxnSp>
        <p:sp>
          <p:nvSpPr>
            <p:cNvPr id="44" name="テキスト ボックス 3192">
              <a:extLst>
                <a:ext uri="{FF2B5EF4-FFF2-40B4-BE49-F238E27FC236}">
                  <a16:creationId xmlns:a16="http://schemas.microsoft.com/office/drawing/2014/main" id="{78C7CB77-28A0-4FC2-AF9C-4C18CFAE34B8}"/>
                </a:ext>
              </a:extLst>
            </p:cNvPr>
            <p:cNvSpPr txBox="1">
              <a:spLocks/>
            </p:cNvSpPr>
            <p:nvPr/>
          </p:nvSpPr>
          <p:spPr>
            <a:xfrm>
              <a:off x="669851" y="42530"/>
              <a:ext cx="857174" cy="172022"/>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r>
                <a:rPr lang="ja-JP" sz="1000" kern="100">
                  <a:effectLst/>
                  <a:latin typeface="Century" panose="02040604050505020304" pitchFamily="18" charset="0"/>
                  <a:ea typeface="ＭＳ Ｐゴシック" panose="020B0600070205080204" pitchFamily="50" charset="-128"/>
                  <a:cs typeface="Times New Roman" panose="02020603050405020304" pitchFamily="18" charset="0"/>
                </a:rPr>
                <a:t>一定区間</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73" name="矢印: 上 72">
            <a:extLst>
              <a:ext uri="{FF2B5EF4-FFF2-40B4-BE49-F238E27FC236}">
                <a16:creationId xmlns:a16="http://schemas.microsoft.com/office/drawing/2014/main" id="{23DAAC65-5A51-4F79-9D57-3983261A800D}"/>
              </a:ext>
            </a:extLst>
          </p:cNvPr>
          <p:cNvSpPr/>
          <p:nvPr/>
        </p:nvSpPr>
        <p:spPr>
          <a:xfrm>
            <a:off x="7163600" y="3159506"/>
            <a:ext cx="154658" cy="1109444"/>
          </a:xfrm>
          <a:prstGeom prst="upArrow">
            <a:avLst/>
          </a:prstGeom>
          <a:ln/>
        </p:spPr>
        <p:style>
          <a:lnRef idx="1">
            <a:schemeClr val="dk1"/>
          </a:lnRef>
          <a:fillRef idx="2">
            <a:schemeClr val="dk1"/>
          </a:fillRef>
          <a:effectRef idx="1">
            <a:schemeClr val="dk1"/>
          </a:effectRef>
          <a:fontRef idx="minor">
            <a:schemeClr val="dk1"/>
          </a:fontRef>
        </p:style>
        <p:txBody>
          <a:bodyPr rtlCol="0" anchor="ctr"/>
          <a:lstStyle/>
          <a:p>
            <a:pPr algn="l"/>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74" name="テキスト ボックス 47110">
            <a:extLst>
              <a:ext uri="{FF2B5EF4-FFF2-40B4-BE49-F238E27FC236}">
                <a16:creationId xmlns:a16="http://schemas.microsoft.com/office/drawing/2014/main" id="{E444911B-5526-4143-88A3-A136508F415E}"/>
              </a:ext>
            </a:extLst>
          </p:cNvPr>
          <p:cNvSpPr txBox="1">
            <a:spLocks noChangeArrowheads="1"/>
          </p:cNvSpPr>
          <p:nvPr/>
        </p:nvSpPr>
        <p:spPr bwMode="auto">
          <a:xfrm>
            <a:off x="5428427" y="5132141"/>
            <a:ext cx="3694986" cy="126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2000" tIns="72000" rIns="72000" bIns="72000" anchor="t" anchorCtr="0" upright="1">
            <a:noAutofit/>
          </a:bodyPr>
          <a:lstStyle/>
          <a:p>
            <a:pPr algn="just">
              <a:lnSpc>
                <a:spcPts val="1400"/>
              </a:lnSpc>
            </a:pPr>
            <a:r>
              <a:rPr lang="ja-JP" sz="1000" b="1"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＜一定区間＞</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33350" algn="just">
              <a:lnSpc>
                <a:spcPts val="1400"/>
              </a:lnSpc>
            </a:pPr>
            <a:r>
              <a:rPr lang="ja-JP" sz="10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法線が変わっている箇所、断面が変わっている箇所等を境として設定された区間</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33350" algn="just">
              <a:lnSpc>
                <a:spcPts val="1400"/>
              </a:lnSpc>
            </a:pPr>
            <a:r>
              <a:rPr lang="ja-JP" sz="10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（目安は数</a:t>
            </a:r>
            <a:r>
              <a:rPr lang="en-US" sz="10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100</a:t>
            </a:r>
            <a:r>
              <a:rPr lang="ja-JP" sz="10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ｍ程度）</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400"/>
              </a:lnSpc>
            </a:pPr>
            <a:r>
              <a:rPr lang="ja-JP" sz="1000" b="1"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＜スパン＞</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27000" algn="just">
              <a:lnSpc>
                <a:spcPts val="1400"/>
              </a:lnSpc>
            </a:pPr>
            <a:r>
              <a:rPr lang="ja-JP" sz="10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構造目地により区切られた区間（目安は</a:t>
            </a:r>
            <a:r>
              <a:rPr lang="en-US" sz="10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10</a:t>
            </a:r>
            <a:r>
              <a:rPr lang="ja-JP" sz="10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ｍ程度）</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76" name="四角形吹き出し 345">
            <a:extLst>
              <a:ext uri="{FF2B5EF4-FFF2-40B4-BE49-F238E27FC236}">
                <a16:creationId xmlns:a16="http://schemas.microsoft.com/office/drawing/2014/main" id="{8558A580-DD5D-4A04-9AD6-98C69FBD8A46}"/>
              </a:ext>
            </a:extLst>
          </p:cNvPr>
          <p:cNvSpPr>
            <a:spLocks noChangeArrowheads="1"/>
          </p:cNvSpPr>
          <p:nvPr/>
        </p:nvSpPr>
        <p:spPr bwMode="auto">
          <a:xfrm>
            <a:off x="5092208" y="1111383"/>
            <a:ext cx="3800271" cy="988798"/>
          </a:xfrm>
          <a:prstGeom prst="wedgeRectCallout">
            <a:avLst>
              <a:gd name="adj1" fmla="val -43560"/>
              <a:gd name="adj2" fmla="val 3517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miter lim="800000"/>
                <a:headEnd/>
                <a:tailEnd/>
              </a14:hiddenLine>
            </a:ext>
          </a:extLst>
        </p:spPr>
        <p:txBody>
          <a:bodyPr rot="0" vert="horz" wrap="square" lIns="91440" tIns="45720" rIns="91440" bIns="45720" anchor="ctr" anchorCtr="0" upright="1">
            <a:noAutofit/>
          </a:bodyPr>
          <a:lstStyle/>
          <a:p>
            <a:pPr algn="just"/>
            <a:r>
              <a:rPr lang="ja-JP" altLang="en-US" sz="1400" b="1" kern="100" dirty="0">
                <a:effectLst/>
                <a:latin typeface="Century" panose="02040604050505020304" pitchFamily="18" charset="0"/>
                <a:ea typeface="HG丸ｺﾞｼｯｸM-PRO" panose="020F0600000000000000" pitchFamily="50" charset="-128"/>
                <a:cs typeface="Times New Roman" panose="02020603050405020304" pitchFamily="18" charset="0"/>
              </a:rPr>
              <a:t>〇</a:t>
            </a:r>
            <a:r>
              <a:rPr lang="ja-JP" sz="1400" b="1" kern="100" dirty="0">
                <a:effectLst/>
                <a:latin typeface="Century" panose="02040604050505020304" pitchFamily="18" charset="0"/>
                <a:ea typeface="HG丸ｺﾞｼｯｸM-PRO" panose="020F0600000000000000" pitchFamily="50" charset="-128"/>
                <a:cs typeface="Times New Roman" panose="02020603050405020304" pitchFamily="18" charset="0"/>
              </a:rPr>
              <a:t>一定区間ごと</a:t>
            </a:r>
            <a:r>
              <a:rPr lang="ja-JP" altLang="en-US" sz="1400" b="1" kern="100" dirty="0">
                <a:effectLst/>
                <a:latin typeface="Century" panose="02040604050505020304" pitchFamily="18" charset="0"/>
                <a:ea typeface="HG丸ｺﾞｼｯｸM-PRO" panose="020F0600000000000000" pitchFamily="50" charset="-128"/>
                <a:cs typeface="Times New Roman" panose="02020603050405020304" pitchFamily="18" charset="0"/>
              </a:rPr>
              <a:t>に</a:t>
            </a:r>
            <a:r>
              <a:rPr lang="ja-JP" sz="1400" b="1" kern="100" dirty="0">
                <a:effectLst/>
                <a:latin typeface="Century" panose="02040604050505020304" pitchFamily="18" charset="0"/>
                <a:ea typeface="HG丸ｺﾞｼｯｸM-PRO" panose="020F0600000000000000" pitchFamily="50" charset="-128"/>
                <a:cs typeface="Times New Roman" panose="02020603050405020304" pitchFamily="18" charset="0"/>
              </a:rPr>
              <a:t>総合評価</a:t>
            </a:r>
            <a:r>
              <a:rPr lang="ja-JP" altLang="en-US" sz="1400" b="1" kern="100" dirty="0">
                <a:effectLst/>
                <a:latin typeface="Century" panose="02040604050505020304" pitchFamily="18" charset="0"/>
                <a:ea typeface="HG丸ｺﾞｼｯｸM-PRO" panose="020F0600000000000000" pitchFamily="50" charset="-128"/>
                <a:cs typeface="Times New Roman" panose="02020603050405020304" pitchFamily="18" charset="0"/>
              </a:rPr>
              <a:t>を実施</a:t>
            </a:r>
            <a:endParaRPr lang="ja-JP" sz="16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27000" algn="just"/>
            <a:r>
              <a:rPr lang="ja-JP" sz="1200" kern="100" dirty="0">
                <a:effectLst/>
                <a:latin typeface="Century" panose="02040604050505020304" pitchFamily="18" charset="0"/>
                <a:ea typeface="HG丸ｺﾞｼｯｸM-PRO" panose="020F0600000000000000" pitchFamily="50" charset="-128"/>
                <a:cs typeface="Times New Roman" panose="02020603050405020304" pitchFamily="18" charset="0"/>
              </a:rPr>
              <a:t>施設の一定区間の中で最も変状が進展している箇所（スパン）の部位・部材の変状ランクを代表値とする</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78" name="吹き出し: 四角形 77">
            <a:extLst>
              <a:ext uri="{FF2B5EF4-FFF2-40B4-BE49-F238E27FC236}">
                <a16:creationId xmlns:a16="http://schemas.microsoft.com/office/drawing/2014/main" id="{EAC961CE-0595-43FA-997F-D46B203AD4DA}"/>
              </a:ext>
            </a:extLst>
          </p:cNvPr>
          <p:cNvSpPr/>
          <p:nvPr/>
        </p:nvSpPr>
        <p:spPr>
          <a:xfrm>
            <a:off x="3851920" y="5085184"/>
            <a:ext cx="1030516" cy="432048"/>
          </a:xfrm>
          <a:prstGeom prst="wedgeRectCallout">
            <a:avLst>
              <a:gd name="adj1" fmla="val -248578"/>
              <a:gd name="adj2" fmla="val -451509"/>
            </a:avLst>
          </a:prstGeom>
          <a:solidFill>
            <a:schemeClr val="bg1"/>
          </a:solidFill>
          <a:ln w="12700">
            <a:solidFill>
              <a:srgbClr val="FF00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l"/>
            <a:r>
              <a:rPr lang="ja-JP" altLang="en-US" sz="600" dirty="0">
                <a:solidFill>
                  <a:srgbClr val="FF0000"/>
                </a:solidFill>
                <a:latin typeface="BIZ UDPゴシック" panose="020B0400000000000000" pitchFamily="50" charset="-128"/>
                <a:ea typeface="BIZ UDPゴシック" panose="020B0400000000000000" pitchFamily="50" charset="-128"/>
              </a:rPr>
              <a:t>最も変上のが進展している部材の変状ランクをスパンの代表値とする。</a:t>
            </a:r>
            <a:endParaRPr kumimoji="1" lang="ja-JP" altLang="en-US" sz="600"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42847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752EEB3-49DA-4FE9-BD0B-73BBF99A02F0}"/>
              </a:ext>
            </a:extLst>
          </p:cNvPr>
          <p:cNvSpPr>
            <a:spLocks noGrp="1"/>
          </p:cNvSpPr>
          <p:nvPr>
            <p:ph type="sldNum" sz="quarter" idx="12"/>
          </p:nvPr>
        </p:nvSpPr>
        <p:spPr>
          <a:xfrm>
            <a:off x="8050088" y="6456772"/>
            <a:ext cx="1828800" cy="365125"/>
          </a:xfrm>
        </p:spPr>
        <p:txBody>
          <a:bodyPr/>
          <a:lstStyle/>
          <a:p>
            <a:fld id="{682EF9F9-C4E8-46B2-BBF1-33E3162B856A}" type="slidenum">
              <a:rPr kumimoji="1" lang="ja-JP" altLang="en-US" smtClean="0"/>
              <a:t>4</a:t>
            </a:fld>
            <a:endParaRPr kumimoji="1" lang="ja-JP" altLang="en-US"/>
          </a:p>
        </p:txBody>
      </p:sp>
      <p:sp>
        <p:nvSpPr>
          <p:cNvPr id="5" name="テキスト ボックス 4">
            <a:extLst>
              <a:ext uri="{FF2B5EF4-FFF2-40B4-BE49-F238E27FC236}">
                <a16:creationId xmlns:a16="http://schemas.microsoft.com/office/drawing/2014/main" id="{5B276992-5109-4414-8356-B651FFEBA3D7}"/>
              </a:ext>
            </a:extLst>
          </p:cNvPr>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３．実施計画の策定</a:t>
            </a:r>
          </a:p>
        </p:txBody>
      </p:sp>
      <p:sp>
        <p:nvSpPr>
          <p:cNvPr id="6" name="テキスト ボックス 5">
            <a:extLst>
              <a:ext uri="{FF2B5EF4-FFF2-40B4-BE49-F238E27FC236}">
                <a16:creationId xmlns:a16="http://schemas.microsoft.com/office/drawing/2014/main" id="{CA7EC99C-E4A0-490F-8508-DC05F174CA50}"/>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３－１　個別施設・地区毎の実施計画策定（港湾・海岸）</a:t>
            </a:r>
            <a:endParaRPr kumimoji="1" lang="ja-JP" altLang="en-US" sz="2400" dirty="0">
              <a:latin typeface="Meiryo UI" pitchFamily="50" charset="-128"/>
              <a:ea typeface="Meiryo UI" pitchFamily="50" charset="-128"/>
              <a:cs typeface="Meiryo UI" pitchFamily="50" charset="-128"/>
            </a:endParaRPr>
          </a:p>
        </p:txBody>
      </p:sp>
      <p:sp>
        <p:nvSpPr>
          <p:cNvPr id="11" name="四角形: 角を丸くする 10">
            <a:extLst>
              <a:ext uri="{FF2B5EF4-FFF2-40B4-BE49-F238E27FC236}">
                <a16:creationId xmlns:a16="http://schemas.microsoft.com/office/drawing/2014/main" id="{CA40B584-E1AC-46CE-8418-DA38F1B22C7A}"/>
              </a:ext>
            </a:extLst>
          </p:cNvPr>
          <p:cNvSpPr/>
          <p:nvPr/>
        </p:nvSpPr>
        <p:spPr>
          <a:xfrm>
            <a:off x="88360" y="1340770"/>
            <a:ext cx="4248472" cy="5517230"/>
          </a:xfrm>
          <a:prstGeom prst="round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32763F0B-55B9-4BE1-8D82-5C1D1057AC02}"/>
              </a:ext>
            </a:extLst>
          </p:cNvPr>
          <p:cNvSpPr/>
          <p:nvPr/>
        </p:nvSpPr>
        <p:spPr>
          <a:xfrm>
            <a:off x="683568" y="1700808"/>
            <a:ext cx="1080120" cy="288032"/>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①総論</a:t>
            </a:r>
          </a:p>
        </p:txBody>
      </p:sp>
      <p:sp>
        <p:nvSpPr>
          <p:cNvPr id="14" name="テキスト ボックス 13">
            <a:extLst>
              <a:ext uri="{FF2B5EF4-FFF2-40B4-BE49-F238E27FC236}">
                <a16:creationId xmlns:a16="http://schemas.microsoft.com/office/drawing/2014/main" id="{089B40A2-7F33-4584-B74D-B3BB9ADD8860}"/>
              </a:ext>
            </a:extLst>
          </p:cNvPr>
          <p:cNvSpPr txBox="1"/>
          <p:nvPr/>
        </p:nvSpPr>
        <p:spPr>
          <a:xfrm>
            <a:off x="667976" y="1988840"/>
            <a:ext cx="3760008" cy="769441"/>
          </a:xfrm>
          <a:prstGeom prst="rect">
            <a:avLst/>
          </a:prstGeom>
          <a:noFill/>
          <a:ln>
            <a:noFill/>
          </a:ln>
        </p:spPr>
        <p:txBody>
          <a:bodyPr wrap="square" rtlCol="0">
            <a:spAutoFit/>
          </a:bodyPr>
          <a:lstStyle/>
          <a:p>
            <a:r>
              <a:rPr lang="ja-JP" altLang="en-US" sz="1100" dirty="0">
                <a:solidFill>
                  <a:schemeClr val="tx1"/>
                </a:solidFill>
                <a:latin typeface="BIZ UDPゴシック" panose="020B0400000000000000" pitchFamily="50" charset="-128"/>
                <a:ea typeface="BIZ UDPゴシック" panose="020B0400000000000000" pitchFamily="50" charset="-128"/>
              </a:rPr>
              <a:t>〇施設概要</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　施工履歴、構造、位置、延長、主要部材</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〇部材毎の維持管理レベルの設定</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〇点検の結果</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39C970E8-CD30-42BE-B06F-8C6F38B47B5D}"/>
              </a:ext>
            </a:extLst>
          </p:cNvPr>
          <p:cNvSpPr/>
          <p:nvPr/>
        </p:nvSpPr>
        <p:spPr>
          <a:xfrm>
            <a:off x="683568" y="2947201"/>
            <a:ext cx="1440160" cy="288032"/>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Pゴシック" panose="020B0400000000000000" pitchFamily="50" charset="-128"/>
                <a:ea typeface="BIZ UDPゴシック" panose="020B0400000000000000" pitchFamily="50" charset="-128"/>
              </a:rPr>
              <a:t>②点検診断計画</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1845565C-EA59-4F61-AE15-2F3D1ABE692F}"/>
              </a:ext>
            </a:extLst>
          </p:cNvPr>
          <p:cNvSpPr txBox="1"/>
          <p:nvPr/>
        </p:nvSpPr>
        <p:spPr>
          <a:xfrm>
            <a:off x="667976" y="3235233"/>
            <a:ext cx="3760008" cy="600164"/>
          </a:xfrm>
          <a:prstGeom prst="rect">
            <a:avLst/>
          </a:prstGeom>
          <a:noFill/>
          <a:ln>
            <a:noFill/>
          </a:ln>
        </p:spPr>
        <p:txBody>
          <a:bodyPr wrap="square" rtlCol="0">
            <a:spAutoFit/>
          </a:bodyPr>
          <a:lstStyle/>
          <a:p>
            <a:r>
              <a:rPr lang="ja-JP" altLang="en-US" sz="1100" dirty="0">
                <a:solidFill>
                  <a:schemeClr val="tx1"/>
                </a:solidFill>
                <a:latin typeface="BIZ UDPゴシック" panose="020B0400000000000000" pitchFamily="50" charset="-128"/>
                <a:ea typeface="BIZ UDPゴシック" panose="020B0400000000000000" pitchFamily="50" charset="-128"/>
              </a:rPr>
              <a:t>〇点検診断の基本的な考え方</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〇劣化予測の考え方</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〇劣化予測結果</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F3A77AD7-C3CB-4179-AF60-E136C2F35740}"/>
              </a:ext>
            </a:extLst>
          </p:cNvPr>
          <p:cNvSpPr/>
          <p:nvPr/>
        </p:nvSpPr>
        <p:spPr>
          <a:xfrm>
            <a:off x="683568" y="4156370"/>
            <a:ext cx="1440160" cy="288032"/>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Pゴシック" panose="020B0400000000000000" pitchFamily="50" charset="-128"/>
                <a:ea typeface="BIZ UDPゴシック" panose="020B0400000000000000" pitchFamily="50" charset="-128"/>
              </a:rPr>
              <a:t>③総合評価</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D353E1F4-BCD8-493D-899E-6848A4F3C3C2}"/>
              </a:ext>
            </a:extLst>
          </p:cNvPr>
          <p:cNvSpPr txBox="1"/>
          <p:nvPr/>
        </p:nvSpPr>
        <p:spPr>
          <a:xfrm>
            <a:off x="667976" y="4444402"/>
            <a:ext cx="3760008" cy="600164"/>
          </a:xfrm>
          <a:prstGeom prst="rect">
            <a:avLst/>
          </a:prstGeom>
          <a:noFill/>
          <a:ln>
            <a:noFill/>
          </a:ln>
        </p:spPr>
        <p:txBody>
          <a:bodyPr wrap="square" rtlCol="0">
            <a:spAutoFit/>
          </a:bodyPr>
          <a:lstStyle/>
          <a:p>
            <a:r>
              <a:rPr lang="ja-JP" altLang="en-US" sz="1100" dirty="0">
                <a:solidFill>
                  <a:schemeClr val="tx1"/>
                </a:solidFill>
                <a:latin typeface="BIZ UDPゴシック" panose="020B0400000000000000" pitchFamily="50" charset="-128"/>
                <a:ea typeface="BIZ UDPゴシック" panose="020B0400000000000000" pitchFamily="50" charset="-128"/>
              </a:rPr>
              <a:t>〇点検結果に伴う健全度評価</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〇維持補修に対する現場的・行政的判断に基づく評価</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〇点検診断計画（点検費用・実施時期）</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5579E144-F95E-42DE-80E2-9231D96FF378}"/>
              </a:ext>
            </a:extLst>
          </p:cNvPr>
          <p:cNvSpPr/>
          <p:nvPr/>
        </p:nvSpPr>
        <p:spPr>
          <a:xfrm>
            <a:off x="683568" y="5258743"/>
            <a:ext cx="1440160" cy="288032"/>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Pゴシック" panose="020B0400000000000000" pitchFamily="50" charset="-128"/>
                <a:ea typeface="BIZ UDPゴシック" panose="020B0400000000000000" pitchFamily="50" charset="-128"/>
              </a:rPr>
              <a:t>④維持補修計画</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341F0DFE-EB24-4369-91F2-8E04AF8ED9D0}"/>
              </a:ext>
            </a:extLst>
          </p:cNvPr>
          <p:cNvSpPr txBox="1"/>
          <p:nvPr/>
        </p:nvSpPr>
        <p:spPr>
          <a:xfrm>
            <a:off x="667976" y="5546775"/>
            <a:ext cx="3760008" cy="430887"/>
          </a:xfrm>
          <a:prstGeom prst="rect">
            <a:avLst/>
          </a:prstGeom>
          <a:noFill/>
          <a:ln>
            <a:noFill/>
          </a:ln>
        </p:spPr>
        <p:txBody>
          <a:bodyPr wrap="square" rtlCol="0">
            <a:spAutoFit/>
          </a:bodyPr>
          <a:lstStyle/>
          <a:p>
            <a:r>
              <a:rPr lang="ja-JP" altLang="en-US" sz="1100" dirty="0">
                <a:solidFill>
                  <a:schemeClr val="tx1"/>
                </a:solidFill>
                <a:latin typeface="BIZ UDPゴシック" panose="020B0400000000000000" pitchFamily="50" charset="-128"/>
                <a:ea typeface="BIZ UDPゴシック" panose="020B0400000000000000" pitchFamily="50" charset="-128"/>
              </a:rPr>
              <a:t>〇補修方法・補修時期を計画</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〇施設の</a:t>
            </a:r>
            <a:r>
              <a:rPr lang="en-US" altLang="ja-JP" sz="1100" dirty="0">
                <a:latin typeface="BIZ UDPゴシック" panose="020B0400000000000000" pitchFamily="50" charset="-128"/>
                <a:ea typeface="BIZ UDPゴシック" panose="020B0400000000000000" pitchFamily="50" charset="-128"/>
              </a:rPr>
              <a:t>LCC</a:t>
            </a:r>
            <a:r>
              <a:rPr lang="ja-JP" altLang="en-US" sz="1100" dirty="0">
                <a:latin typeface="BIZ UDPゴシック" panose="020B0400000000000000" pitchFamily="50" charset="-128"/>
                <a:ea typeface="BIZ UDPゴシック" panose="020B0400000000000000" pitchFamily="50" charset="-128"/>
              </a:rPr>
              <a:t>の算定</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1" name="四角形: 角を丸くする 20">
            <a:extLst>
              <a:ext uri="{FF2B5EF4-FFF2-40B4-BE49-F238E27FC236}">
                <a16:creationId xmlns:a16="http://schemas.microsoft.com/office/drawing/2014/main" id="{9B5277B9-865D-4B99-B8BC-CBA828C526A0}"/>
              </a:ext>
            </a:extLst>
          </p:cNvPr>
          <p:cNvSpPr/>
          <p:nvPr/>
        </p:nvSpPr>
        <p:spPr>
          <a:xfrm>
            <a:off x="4716016" y="1340768"/>
            <a:ext cx="4248472" cy="5517231"/>
          </a:xfrm>
          <a:prstGeom prst="round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2D0EDD23-C7E9-486D-A60B-565B0E22C951}"/>
              </a:ext>
            </a:extLst>
          </p:cNvPr>
          <p:cNvSpPr/>
          <p:nvPr/>
        </p:nvSpPr>
        <p:spPr>
          <a:xfrm>
            <a:off x="5189311" y="1700808"/>
            <a:ext cx="2732673" cy="288032"/>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①海岸及び海岸保全施設の概要</a:t>
            </a:r>
          </a:p>
        </p:txBody>
      </p:sp>
      <p:sp>
        <p:nvSpPr>
          <p:cNvPr id="23" name="テキスト ボックス 22">
            <a:extLst>
              <a:ext uri="{FF2B5EF4-FFF2-40B4-BE49-F238E27FC236}">
                <a16:creationId xmlns:a16="http://schemas.microsoft.com/office/drawing/2014/main" id="{476D0DF9-23F0-4254-AB27-FF0FDEB34153}"/>
              </a:ext>
            </a:extLst>
          </p:cNvPr>
          <p:cNvSpPr txBox="1"/>
          <p:nvPr/>
        </p:nvSpPr>
        <p:spPr>
          <a:xfrm>
            <a:off x="5189311" y="1988840"/>
            <a:ext cx="3964606" cy="769441"/>
          </a:xfrm>
          <a:prstGeom prst="rect">
            <a:avLst/>
          </a:prstGeom>
          <a:noFill/>
          <a:ln>
            <a:noFill/>
          </a:ln>
        </p:spPr>
        <p:txBody>
          <a:bodyPr wrap="square" rtlCol="0">
            <a:spAutoFit/>
          </a:bodyPr>
          <a:lstStyle/>
          <a:p>
            <a:r>
              <a:rPr lang="ja-JP" altLang="en-US" sz="1100" dirty="0">
                <a:solidFill>
                  <a:schemeClr val="tx1"/>
                </a:solidFill>
                <a:latin typeface="BIZ UDPゴシック" panose="020B0400000000000000" pitchFamily="50" charset="-128"/>
                <a:ea typeface="BIZ UDPゴシック" panose="020B0400000000000000" pitchFamily="50" charset="-128"/>
              </a:rPr>
              <a:t>〇大阪湾沿岸の概要</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〇地区海岸の概要</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〇海岸保全施設の概要（設計高潮位、計画波浪など）</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〇背後地の利用状況、重要性など</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EEA47661-3869-43E9-9335-EA84053C31FF}"/>
              </a:ext>
            </a:extLst>
          </p:cNvPr>
          <p:cNvSpPr/>
          <p:nvPr/>
        </p:nvSpPr>
        <p:spPr>
          <a:xfrm>
            <a:off x="5189311" y="2885880"/>
            <a:ext cx="2084602" cy="288032"/>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Pゴシック" panose="020B0400000000000000" pitchFamily="50" charset="-128"/>
                <a:ea typeface="BIZ UDPゴシック" panose="020B0400000000000000" pitchFamily="50" charset="-128"/>
              </a:rPr>
              <a:t>②維持管理計画の概要</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68DEBBC-15A0-46EC-8F42-A0EEED7358E3}"/>
              </a:ext>
            </a:extLst>
          </p:cNvPr>
          <p:cNvSpPr txBox="1"/>
          <p:nvPr/>
        </p:nvSpPr>
        <p:spPr>
          <a:xfrm>
            <a:off x="5189846" y="3173912"/>
            <a:ext cx="3964071" cy="430887"/>
          </a:xfrm>
          <a:prstGeom prst="rect">
            <a:avLst/>
          </a:prstGeom>
          <a:noFill/>
          <a:ln>
            <a:noFill/>
          </a:ln>
        </p:spPr>
        <p:txBody>
          <a:bodyPr wrap="square" rtlCol="0">
            <a:spAutoFit/>
          </a:bodyPr>
          <a:lstStyle/>
          <a:p>
            <a:r>
              <a:rPr lang="ja-JP" altLang="en-US" sz="1100" dirty="0">
                <a:solidFill>
                  <a:schemeClr val="tx1"/>
                </a:solidFill>
                <a:latin typeface="BIZ UDPゴシック" panose="020B0400000000000000" pitchFamily="50" charset="-128"/>
                <a:ea typeface="BIZ UDPゴシック" panose="020B0400000000000000" pitchFamily="50" charset="-128"/>
              </a:rPr>
              <a:t>〇計画期間の設定</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〇一定区間の設定</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C95CDEA8-BD20-4C59-AC05-D3071473661E}"/>
              </a:ext>
            </a:extLst>
          </p:cNvPr>
          <p:cNvSpPr/>
          <p:nvPr/>
        </p:nvSpPr>
        <p:spPr>
          <a:xfrm>
            <a:off x="5189846" y="3729009"/>
            <a:ext cx="1796569" cy="344558"/>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Pゴシック" panose="020B0400000000000000" pitchFamily="50" charset="-128"/>
                <a:ea typeface="BIZ UDPゴシック" panose="020B0400000000000000" pitchFamily="50" charset="-128"/>
              </a:rPr>
              <a:t>③防護機能の評価</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0DFD37B6-FFF3-4336-84A1-F8D3494B2159}"/>
              </a:ext>
            </a:extLst>
          </p:cNvPr>
          <p:cNvSpPr txBox="1"/>
          <p:nvPr/>
        </p:nvSpPr>
        <p:spPr>
          <a:xfrm>
            <a:off x="5189846" y="4061697"/>
            <a:ext cx="3964071" cy="600164"/>
          </a:xfrm>
          <a:prstGeom prst="rect">
            <a:avLst/>
          </a:prstGeom>
          <a:noFill/>
          <a:ln>
            <a:noFill/>
          </a:ln>
        </p:spPr>
        <p:txBody>
          <a:bodyPr wrap="square" rtlCol="0">
            <a:spAutoFit/>
          </a:bodyPr>
          <a:lstStyle/>
          <a:p>
            <a:r>
              <a:rPr lang="ja-JP" altLang="en-US" sz="1100" dirty="0">
                <a:solidFill>
                  <a:schemeClr val="tx1"/>
                </a:solidFill>
                <a:latin typeface="BIZ UDPゴシック" panose="020B0400000000000000" pitchFamily="50" charset="-128"/>
                <a:ea typeface="BIZ UDPゴシック" panose="020B0400000000000000" pitchFamily="50" charset="-128"/>
              </a:rPr>
              <a:t>〇施設の変状ランク及び一定区間ごとの健全度評価結果</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〇将来の防護機能の評価</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〇劣化予測</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DF50888F-5A96-47FA-B1F9-C44609DCFF5E}"/>
              </a:ext>
            </a:extLst>
          </p:cNvPr>
          <p:cNvSpPr/>
          <p:nvPr/>
        </p:nvSpPr>
        <p:spPr>
          <a:xfrm>
            <a:off x="5189311" y="4791348"/>
            <a:ext cx="1440160" cy="288032"/>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Pゴシック" panose="020B0400000000000000" pitchFamily="50" charset="-128"/>
                <a:ea typeface="BIZ UDPゴシック" panose="020B0400000000000000" pitchFamily="50" charset="-128"/>
              </a:rPr>
              <a:t>④点検計画</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375287D4-E130-488E-A0CF-12768CA25811}"/>
              </a:ext>
            </a:extLst>
          </p:cNvPr>
          <p:cNvSpPr txBox="1"/>
          <p:nvPr/>
        </p:nvSpPr>
        <p:spPr>
          <a:xfrm>
            <a:off x="5189311" y="5071051"/>
            <a:ext cx="3964070" cy="600164"/>
          </a:xfrm>
          <a:prstGeom prst="rect">
            <a:avLst/>
          </a:prstGeom>
          <a:noFill/>
          <a:ln>
            <a:noFill/>
          </a:ln>
        </p:spPr>
        <p:txBody>
          <a:bodyPr wrap="square" rtlCol="0">
            <a:spAutoFit/>
          </a:bodyPr>
          <a:lstStyle/>
          <a:p>
            <a:r>
              <a:rPr lang="ja-JP" altLang="en-US" sz="1100" dirty="0">
                <a:solidFill>
                  <a:schemeClr val="tx1"/>
                </a:solidFill>
                <a:latin typeface="BIZ UDPゴシック" panose="020B0400000000000000" pitchFamily="50" charset="-128"/>
                <a:ea typeface="BIZ UDPゴシック" panose="020B0400000000000000" pitchFamily="50" charset="-128"/>
              </a:rPr>
              <a:t>〇点検に関する計画概要（対象施設、重点箇所など）</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〇定期点検（点検項目、実施予定時期）</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〇点検結果に基づく評価方法</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CD98517F-9DCC-46AE-A7C2-B1235A6CBEF2}"/>
              </a:ext>
            </a:extLst>
          </p:cNvPr>
          <p:cNvSpPr/>
          <p:nvPr/>
        </p:nvSpPr>
        <p:spPr>
          <a:xfrm>
            <a:off x="5189311" y="5770132"/>
            <a:ext cx="1440160" cy="288032"/>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Pゴシック" panose="020B0400000000000000" pitchFamily="50" charset="-128"/>
                <a:ea typeface="BIZ UDPゴシック" panose="020B0400000000000000" pitchFamily="50" charset="-128"/>
              </a:rPr>
              <a:t>⑤修繕計画</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AF938A0E-3372-446D-A078-66122F92BFB3}"/>
              </a:ext>
            </a:extLst>
          </p:cNvPr>
          <p:cNvSpPr txBox="1"/>
          <p:nvPr/>
        </p:nvSpPr>
        <p:spPr>
          <a:xfrm>
            <a:off x="5189311" y="6049835"/>
            <a:ext cx="3964070" cy="600164"/>
          </a:xfrm>
          <a:prstGeom prst="rect">
            <a:avLst/>
          </a:prstGeom>
          <a:noFill/>
          <a:ln>
            <a:noFill/>
          </a:ln>
        </p:spPr>
        <p:txBody>
          <a:bodyPr wrap="square" rtlCol="0">
            <a:spAutoFit/>
          </a:bodyPr>
          <a:lstStyle/>
          <a:p>
            <a:r>
              <a:rPr lang="ja-JP" altLang="en-US" sz="1100" dirty="0">
                <a:solidFill>
                  <a:schemeClr val="tx1"/>
                </a:solidFill>
                <a:latin typeface="BIZ UDPゴシック" panose="020B0400000000000000" pitchFamily="50" charset="-128"/>
                <a:ea typeface="BIZ UDPゴシック" panose="020B0400000000000000" pitchFamily="50" charset="-128"/>
              </a:rPr>
              <a:t>〇修繕等方法と概要</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〇修繕対象箇所</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〇計画期間の修繕対策費用（</a:t>
            </a:r>
            <a:r>
              <a:rPr lang="en-US" altLang="ja-JP" sz="1100" dirty="0">
                <a:solidFill>
                  <a:schemeClr val="tx1"/>
                </a:solidFill>
                <a:latin typeface="BIZ UDPゴシック" panose="020B0400000000000000" pitchFamily="50" charset="-128"/>
                <a:ea typeface="BIZ UDPゴシック" panose="020B0400000000000000" pitchFamily="50" charset="-128"/>
              </a:rPr>
              <a:t>LCC</a:t>
            </a:r>
            <a:r>
              <a:rPr lang="ja-JP" altLang="en-US" sz="1100" dirty="0">
                <a:solidFill>
                  <a:schemeClr val="tx1"/>
                </a:solidFill>
                <a:latin typeface="BIZ UDPゴシック" panose="020B0400000000000000" pitchFamily="50" charset="-128"/>
                <a:ea typeface="BIZ UDPゴシック" panose="020B0400000000000000" pitchFamily="50" charset="-128"/>
              </a:rPr>
              <a:t>）</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62F9C219-8F3B-477B-9D14-CFEBC93DC113}"/>
              </a:ext>
            </a:extLst>
          </p:cNvPr>
          <p:cNvSpPr txBox="1"/>
          <p:nvPr/>
        </p:nvSpPr>
        <p:spPr>
          <a:xfrm>
            <a:off x="715360" y="1196752"/>
            <a:ext cx="2838400" cy="338554"/>
          </a:xfrm>
          <a:prstGeom prst="rect">
            <a:avLst/>
          </a:prstGeom>
          <a:solidFill>
            <a:schemeClr val="bg1"/>
          </a:solidFill>
          <a:ln>
            <a:solidFill>
              <a:schemeClr val="tx1"/>
            </a:solidFill>
          </a:ln>
        </p:spPr>
        <p:txBody>
          <a:bodyPr wrap="square" rtlCol="0">
            <a:spAutoFit/>
          </a:bodyPr>
          <a:lstStyle/>
          <a:p>
            <a:pPr algn="ctr"/>
            <a:r>
              <a:rPr kumimoji="1" lang="ja-JP" altLang="en-US" sz="1600" dirty="0">
                <a:latin typeface="BIZ UDPゴシック" panose="020B0400000000000000" pitchFamily="50" charset="-128"/>
                <a:ea typeface="BIZ UDPゴシック" panose="020B0400000000000000" pitchFamily="50" charset="-128"/>
              </a:rPr>
              <a:t>〇〇岸壁維持管理計画</a:t>
            </a:r>
          </a:p>
        </p:txBody>
      </p:sp>
      <p:sp>
        <p:nvSpPr>
          <p:cNvPr id="35" name="テキスト ボックス 34">
            <a:extLst>
              <a:ext uri="{FF2B5EF4-FFF2-40B4-BE49-F238E27FC236}">
                <a16:creationId xmlns:a16="http://schemas.microsoft.com/office/drawing/2014/main" id="{09D59EBE-A0F8-445D-B784-098BA840F008}"/>
              </a:ext>
            </a:extLst>
          </p:cNvPr>
          <p:cNvSpPr txBox="1"/>
          <p:nvPr/>
        </p:nvSpPr>
        <p:spPr>
          <a:xfrm>
            <a:off x="5418701" y="1196752"/>
            <a:ext cx="2838400" cy="338554"/>
          </a:xfrm>
          <a:prstGeom prst="rect">
            <a:avLst/>
          </a:prstGeom>
          <a:solidFill>
            <a:schemeClr val="bg1"/>
          </a:solidFill>
          <a:ln>
            <a:solidFill>
              <a:schemeClr val="tx1"/>
            </a:solidFill>
          </a:ln>
        </p:spPr>
        <p:txBody>
          <a:bodyPr wrap="square" rtlCol="0">
            <a:spAutoFit/>
          </a:bodyPr>
          <a:lstStyle/>
          <a:p>
            <a:pPr algn="ctr"/>
            <a:r>
              <a:rPr kumimoji="1" lang="ja-JP" altLang="en-US" sz="1600" dirty="0">
                <a:latin typeface="BIZ UDPゴシック" panose="020B0400000000000000" pitchFamily="50" charset="-128"/>
                <a:ea typeface="BIZ UDPゴシック" panose="020B0400000000000000" pitchFamily="50" charset="-128"/>
              </a:rPr>
              <a:t>〇〇地区海岸長寿命化計画</a:t>
            </a:r>
          </a:p>
        </p:txBody>
      </p:sp>
    </p:spTree>
    <p:extLst>
      <p:ext uri="{BB962C8B-B14F-4D97-AF65-F5344CB8AC3E}">
        <p14:creationId xmlns:p14="http://schemas.microsoft.com/office/powerpoint/2010/main" val="2903334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3FA230B-F409-4837-ABCF-3AB42A39C8BE}"/>
              </a:ext>
            </a:extLst>
          </p:cNvPr>
          <p:cNvSpPr>
            <a:spLocks noGrp="1"/>
          </p:cNvSpPr>
          <p:nvPr>
            <p:ph type="sldNum" sz="quarter" idx="12"/>
          </p:nvPr>
        </p:nvSpPr>
        <p:spPr>
          <a:xfrm>
            <a:off x="7315200" y="6472399"/>
            <a:ext cx="1828800" cy="365125"/>
          </a:xfrm>
        </p:spPr>
        <p:txBody>
          <a:bodyPr/>
          <a:lstStyle/>
          <a:p>
            <a:pPr algn="r"/>
            <a:fld id="{682EF9F9-C4E8-46B2-BBF1-33E3162B856A}" type="slidenum">
              <a:rPr kumimoji="1" lang="ja-JP" altLang="en-US" smtClean="0"/>
              <a:pPr algn="r"/>
              <a:t>5</a:t>
            </a:fld>
            <a:endParaRPr kumimoji="1" lang="ja-JP" altLang="en-US"/>
          </a:p>
        </p:txBody>
      </p:sp>
      <p:sp>
        <p:nvSpPr>
          <p:cNvPr id="6" name="テキスト ボックス 5">
            <a:extLst>
              <a:ext uri="{FF2B5EF4-FFF2-40B4-BE49-F238E27FC236}">
                <a16:creationId xmlns:a16="http://schemas.microsoft.com/office/drawing/2014/main" id="{34B9137F-CB0E-4874-BFD1-1F0C142D5D66}"/>
              </a:ext>
            </a:extLst>
          </p:cNvPr>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３．実施計画の策定</a:t>
            </a:r>
          </a:p>
        </p:txBody>
      </p:sp>
      <p:sp>
        <p:nvSpPr>
          <p:cNvPr id="7" name="テキスト ボックス 6">
            <a:extLst>
              <a:ext uri="{FF2B5EF4-FFF2-40B4-BE49-F238E27FC236}">
                <a16:creationId xmlns:a16="http://schemas.microsoft.com/office/drawing/2014/main" id="{2B88CB00-0721-42F5-B5E9-9E63AC8B58ED}"/>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３－２　補修優先順位の考え方（港湾施設）</a:t>
            </a:r>
            <a:endParaRPr kumimoji="1" lang="ja-JP" altLang="en-US" sz="2400" dirty="0">
              <a:latin typeface="Meiryo UI" pitchFamily="50" charset="-128"/>
              <a:ea typeface="Meiryo UI" pitchFamily="50" charset="-128"/>
              <a:cs typeface="Meiryo UI" pitchFamily="50" charset="-128"/>
            </a:endParaRPr>
          </a:p>
        </p:txBody>
      </p:sp>
      <p:sp>
        <p:nvSpPr>
          <p:cNvPr id="8" name="コンテンツ プレースホルダー 2">
            <a:extLst>
              <a:ext uri="{FF2B5EF4-FFF2-40B4-BE49-F238E27FC236}">
                <a16:creationId xmlns:a16="http://schemas.microsoft.com/office/drawing/2014/main" id="{4B1B9785-62D8-49A7-97D6-5E0434A2BA66}"/>
              </a:ext>
            </a:extLst>
          </p:cNvPr>
          <p:cNvSpPr txBox="1">
            <a:spLocks/>
          </p:cNvSpPr>
          <p:nvPr/>
        </p:nvSpPr>
        <p:spPr>
          <a:xfrm>
            <a:off x="5560" y="2380690"/>
            <a:ext cx="7662784" cy="3037808"/>
          </a:xfrm>
          <a:prstGeom prst="rect">
            <a:avLst/>
          </a:prstGeom>
        </p:spPr>
        <p:txBody>
          <a:bodyPr>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buNone/>
            </a:pPr>
            <a:r>
              <a:rPr lang="ja-JP" altLang="en-US" sz="2000" dirty="0">
                <a:latin typeface="Meiryo UI" panose="020B0604030504040204" pitchFamily="50" charset="-128"/>
                <a:ea typeface="Meiryo UI" panose="020B0604030504040204" pitchFamily="50" charset="-128"/>
              </a:rPr>
              <a:t>〇社会的影響度の評価</a:t>
            </a:r>
            <a:endParaRPr lang="en-US" altLang="ja-JP" sz="2000" dirty="0">
              <a:latin typeface="Meiryo UI" panose="020B0604030504040204" pitchFamily="50" charset="-128"/>
              <a:ea typeface="Meiryo UI" panose="020B0604030504040204" pitchFamily="50" charset="-128"/>
            </a:endParaRPr>
          </a:p>
          <a:p>
            <a:pPr marL="45720" indent="0">
              <a:buNone/>
            </a:pP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利用形態</a:t>
            </a:r>
            <a:r>
              <a:rPr kumimoji="1" lang="en-US" altLang="ja-JP" sz="2000" dirty="0">
                <a:latin typeface="Meiryo UI" panose="020B0604030504040204" pitchFamily="50" charset="-128"/>
                <a:ea typeface="Meiryo UI" panose="020B0604030504040204" pitchFamily="50" charset="-128"/>
              </a:rPr>
              <a:t>】</a:t>
            </a:r>
          </a:p>
          <a:p>
            <a:pPr marL="0" indent="0">
              <a:buNone/>
            </a:pPr>
            <a:r>
              <a:rPr lang="ja-JP" altLang="en-US" sz="2000" dirty="0">
                <a:latin typeface="Meiryo UI" panose="020B0604030504040204" pitchFamily="50" charset="-128"/>
                <a:ea typeface="Meiryo UI" panose="020B0604030504040204" pitchFamily="50" charset="-128"/>
              </a:rPr>
              <a:t>　航路、取扱貨物量、施設規模（水深）、　背後地利用状況、港格</a:t>
            </a: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施設性能</a:t>
            </a:r>
            <a:r>
              <a:rPr lang="en-US" altLang="ja-JP" sz="2000" dirty="0">
                <a:latin typeface="Meiryo UI" panose="020B0604030504040204" pitchFamily="50" charset="-128"/>
                <a:ea typeface="Meiryo UI" panose="020B0604030504040204" pitchFamily="50" charset="-128"/>
              </a:rPr>
              <a:t>】</a:t>
            </a:r>
          </a:p>
          <a:p>
            <a:pPr marL="0" indent="0">
              <a:buNone/>
            </a:pPr>
            <a:r>
              <a:rPr lang="ja-JP" altLang="en-US" sz="2000" dirty="0">
                <a:latin typeface="Meiryo UI" panose="020B0604030504040204" pitchFamily="50" charset="-128"/>
                <a:ea typeface="Meiryo UI" panose="020B0604030504040204" pitchFamily="50" charset="-128"/>
              </a:rPr>
              <a:t>　対象船舶、主要構造</a:t>
            </a: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防災機能</a:t>
            </a:r>
            <a:r>
              <a:rPr lang="en-US" altLang="ja-JP" sz="2000" dirty="0">
                <a:latin typeface="Meiryo UI" panose="020B0604030504040204" pitchFamily="50" charset="-128"/>
                <a:ea typeface="Meiryo UI" panose="020B0604030504040204" pitchFamily="50" charset="-128"/>
              </a:rPr>
              <a:t>】</a:t>
            </a:r>
          </a:p>
          <a:p>
            <a:pPr marL="0" indent="0">
              <a:buNone/>
            </a:pPr>
            <a:r>
              <a:rPr lang="ja-JP" altLang="en-US" sz="2000" dirty="0">
                <a:latin typeface="Meiryo UI" panose="020B0604030504040204" pitchFamily="50" charset="-128"/>
                <a:ea typeface="Meiryo UI" panose="020B0604030504040204" pitchFamily="50" charset="-128"/>
              </a:rPr>
              <a:t>　耐震強化性の有無</a:t>
            </a:r>
            <a:endParaRPr lang="en-US" altLang="ja-JP" sz="2000" dirty="0">
              <a:latin typeface="Meiryo UI" panose="020B0604030504040204" pitchFamily="50" charset="-128"/>
              <a:ea typeface="Meiryo UI" panose="020B0604030504040204" pitchFamily="50" charset="-128"/>
            </a:endParaRPr>
          </a:p>
        </p:txBody>
      </p:sp>
      <p:sp>
        <p:nvSpPr>
          <p:cNvPr id="9" name="コンテンツ プレースホルダー 2">
            <a:extLst>
              <a:ext uri="{FF2B5EF4-FFF2-40B4-BE49-F238E27FC236}">
                <a16:creationId xmlns:a16="http://schemas.microsoft.com/office/drawing/2014/main" id="{284A7EAC-1A54-4870-8D83-CB9011337783}"/>
              </a:ext>
            </a:extLst>
          </p:cNvPr>
          <p:cNvSpPr txBox="1">
            <a:spLocks/>
          </p:cNvSpPr>
          <p:nvPr/>
        </p:nvSpPr>
        <p:spPr>
          <a:xfrm>
            <a:off x="-38230" y="1145878"/>
            <a:ext cx="9144000" cy="941189"/>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0" indent="0">
              <a:buFont typeface="Georgia" pitchFamily="18" charset="0"/>
              <a:buNone/>
            </a:pPr>
            <a:r>
              <a:rPr lang="ja-JP" altLang="en-US" sz="2000" dirty="0">
                <a:latin typeface="Meiryo UI" panose="020B0604030504040204" pitchFamily="50" charset="-128"/>
                <a:ea typeface="Meiryo UI" panose="020B0604030504040204" pitchFamily="50" charset="-128"/>
              </a:rPr>
              <a:t>〇施設健全度の評価</a:t>
            </a:r>
            <a:endParaRPr lang="en-US" altLang="ja-JP" sz="2000" dirty="0">
              <a:latin typeface="Meiryo UI" panose="020B0604030504040204" pitchFamily="50" charset="-128"/>
              <a:ea typeface="Meiryo UI" panose="020B0604030504040204" pitchFamily="50" charset="-128"/>
            </a:endParaRPr>
          </a:p>
          <a:p>
            <a:pPr marL="0" indent="0">
              <a:buFont typeface="Georgia" pitchFamily="18" charset="0"/>
              <a:buNone/>
            </a:pPr>
            <a:r>
              <a:rPr lang="ja-JP" altLang="en-US" sz="2000" dirty="0">
                <a:latin typeface="Meiryo UI" panose="020B0604030504040204" pitchFamily="50" charset="-128"/>
                <a:ea typeface="Meiryo UI" panose="020B0604030504040204" pitchFamily="50" charset="-128"/>
              </a:rPr>
              <a:t>　部位・部材毎の健全度と重要度より考慮</a:t>
            </a:r>
          </a:p>
        </p:txBody>
      </p:sp>
      <p:sp>
        <p:nvSpPr>
          <p:cNvPr id="15" name="コンテンツ プレースホルダー 2">
            <a:extLst>
              <a:ext uri="{FF2B5EF4-FFF2-40B4-BE49-F238E27FC236}">
                <a16:creationId xmlns:a16="http://schemas.microsoft.com/office/drawing/2014/main" id="{8EFE783A-02B4-4870-99B1-FB07263DF1F8}"/>
              </a:ext>
            </a:extLst>
          </p:cNvPr>
          <p:cNvSpPr txBox="1">
            <a:spLocks/>
          </p:cNvSpPr>
          <p:nvPr/>
        </p:nvSpPr>
        <p:spPr>
          <a:xfrm>
            <a:off x="5560" y="5463781"/>
            <a:ext cx="9100210" cy="108012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buNone/>
            </a:pPr>
            <a:r>
              <a:rPr lang="ja-JP" altLang="en-US" sz="2000" dirty="0">
                <a:latin typeface="Meiryo UI" panose="020B0604030504040204" pitchFamily="50" charset="-128"/>
                <a:ea typeface="Meiryo UI" panose="020B0604030504040204" pitchFamily="50" charset="-128"/>
              </a:rPr>
              <a:t>〇補修優先順位</a:t>
            </a:r>
            <a:endParaRPr lang="en-US" altLang="ja-JP" sz="2000" dirty="0">
              <a:latin typeface="Meiryo UI" panose="020B0604030504040204" pitchFamily="50" charset="-128"/>
              <a:ea typeface="Meiryo UI" panose="020B0604030504040204" pitchFamily="50" charset="-128"/>
            </a:endParaRPr>
          </a:p>
          <a:p>
            <a:pPr marL="45720" indent="0">
              <a:buNone/>
            </a:pPr>
            <a:r>
              <a:rPr lang="ja-JP" altLang="en-US" sz="2000" dirty="0">
                <a:latin typeface="Meiryo UI" panose="020B0604030504040204" pitchFamily="50" charset="-128"/>
                <a:ea typeface="Meiryo UI" panose="020B0604030504040204" pitchFamily="50" charset="-128"/>
              </a:rPr>
              <a:t>　施設健全度と社会的影響度、ライフサイクルコストを考慮し、補修優先順位の決定。</a:t>
            </a:r>
            <a:endParaRPr lang="en-US" altLang="ja-JP"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90295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E3A2973E-E32C-484B-A6BA-6B394671F816}"/>
              </a:ext>
            </a:extLst>
          </p:cNvPr>
          <p:cNvSpPr txBox="1"/>
          <p:nvPr/>
        </p:nvSpPr>
        <p:spPr>
          <a:xfrm>
            <a:off x="6446202" y="6535809"/>
            <a:ext cx="2634372" cy="307777"/>
          </a:xfrm>
          <a:prstGeom prst="rect">
            <a:avLst/>
          </a:prstGeom>
          <a:solidFill>
            <a:schemeClr val="bg1"/>
          </a:solidFill>
          <a:ln>
            <a:solidFill>
              <a:schemeClr val="tx1"/>
            </a:solidFill>
          </a:ln>
        </p:spPr>
        <p:txBody>
          <a:bodyPr wrap="square" rtlCol="0">
            <a:spAutoFit/>
          </a:bodyPr>
          <a:lstStyle/>
          <a:p>
            <a:pPr algn="ctr"/>
            <a:r>
              <a:rPr kumimoji="1" lang="ja-JP" altLang="en-US" sz="1400" dirty="0">
                <a:latin typeface="Meiryo UI" pitchFamily="50" charset="-128"/>
                <a:ea typeface="Meiryo UI" pitchFamily="50" charset="-128"/>
                <a:cs typeface="Meiryo UI" pitchFamily="50" charset="-128"/>
              </a:rPr>
              <a:t>ひび割れ補修</a:t>
            </a:r>
            <a:r>
              <a:rPr kumimoji="1" lang="en-US" altLang="ja-JP" sz="1400" dirty="0">
                <a:latin typeface="Meiryo UI" pitchFamily="50" charset="-128"/>
                <a:ea typeface="Meiryo UI" pitchFamily="50" charset="-128"/>
                <a:cs typeface="Meiryo UI" pitchFamily="50" charset="-128"/>
              </a:rPr>
              <a:t>(</a:t>
            </a:r>
            <a:r>
              <a:rPr kumimoji="1" lang="ja-JP" altLang="en-US" sz="1400" dirty="0">
                <a:latin typeface="Meiryo UI" pitchFamily="50" charset="-128"/>
                <a:ea typeface="Meiryo UI" pitchFamily="50" charset="-128"/>
                <a:cs typeface="Meiryo UI" pitchFamily="50" charset="-128"/>
              </a:rPr>
              <a:t>部分</a:t>
            </a:r>
            <a:r>
              <a:rPr kumimoji="1" lang="en-US" altLang="ja-JP" sz="1400" dirty="0">
                <a:latin typeface="Meiryo UI" pitchFamily="50" charset="-128"/>
                <a:ea typeface="Meiryo UI" pitchFamily="50" charset="-128"/>
                <a:cs typeface="Meiryo UI" pitchFamily="50" charset="-128"/>
              </a:rPr>
              <a:t>)</a:t>
            </a:r>
            <a:endParaRPr kumimoji="1" lang="ja-JP" altLang="en-US" sz="1400" dirty="0">
              <a:latin typeface="Meiryo UI" pitchFamily="50" charset="-128"/>
              <a:ea typeface="Meiryo UI" pitchFamily="50" charset="-128"/>
              <a:cs typeface="Meiryo UI" pitchFamily="50" charset="-128"/>
            </a:endParaRPr>
          </a:p>
        </p:txBody>
      </p:sp>
      <p:sp>
        <p:nvSpPr>
          <p:cNvPr id="2" name="スライド番号プレースホルダー 1">
            <a:extLst>
              <a:ext uri="{FF2B5EF4-FFF2-40B4-BE49-F238E27FC236}">
                <a16:creationId xmlns:a16="http://schemas.microsoft.com/office/drawing/2014/main" id="{26DBE70B-F6DE-49A2-AE62-11CF4F9E5313}"/>
              </a:ext>
            </a:extLst>
          </p:cNvPr>
          <p:cNvSpPr>
            <a:spLocks noGrp="1"/>
          </p:cNvSpPr>
          <p:nvPr>
            <p:ph type="sldNum" sz="quarter" idx="12"/>
          </p:nvPr>
        </p:nvSpPr>
        <p:spPr>
          <a:xfrm>
            <a:off x="7236100" y="6492875"/>
            <a:ext cx="1828800" cy="365125"/>
          </a:xfrm>
        </p:spPr>
        <p:txBody>
          <a:bodyPr/>
          <a:lstStyle/>
          <a:p>
            <a:pPr algn="r"/>
            <a:fld id="{682EF9F9-C4E8-46B2-BBF1-33E3162B856A}" type="slidenum">
              <a:rPr kumimoji="1" lang="ja-JP" altLang="en-US" smtClean="0"/>
              <a:pPr algn="r"/>
              <a:t>6</a:t>
            </a:fld>
            <a:endParaRPr kumimoji="1" lang="ja-JP" altLang="en-US" dirty="0"/>
          </a:p>
        </p:txBody>
      </p:sp>
      <p:sp>
        <p:nvSpPr>
          <p:cNvPr id="6" name="テキスト ボックス 5">
            <a:extLst>
              <a:ext uri="{FF2B5EF4-FFF2-40B4-BE49-F238E27FC236}">
                <a16:creationId xmlns:a16="http://schemas.microsoft.com/office/drawing/2014/main" id="{D5AEFBD4-DCDA-47CF-8CA2-2603B7D5F006}"/>
              </a:ext>
            </a:extLst>
          </p:cNvPr>
          <p:cNvSpPr txBox="1"/>
          <p:nvPr/>
        </p:nvSpPr>
        <p:spPr>
          <a:xfrm>
            <a:off x="5716724" y="3638993"/>
            <a:ext cx="3312368" cy="307777"/>
          </a:xfrm>
          <a:prstGeom prst="rect">
            <a:avLst/>
          </a:prstGeom>
          <a:solidFill>
            <a:schemeClr val="bg1"/>
          </a:solidFill>
          <a:ln>
            <a:solidFill>
              <a:schemeClr val="tx1"/>
            </a:solidFill>
          </a:ln>
        </p:spPr>
        <p:txBody>
          <a:bodyPr wrap="square" lIns="0" rIns="0" rtlCol="0">
            <a:spAutoFit/>
          </a:bodyPr>
          <a:lstStyle/>
          <a:p>
            <a:pPr algn="ctr"/>
            <a:r>
              <a:rPr lang="ja-JP" altLang="en-US" sz="1400" dirty="0">
                <a:latin typeface="Meiryo UI" pitchFamily="50" charset="-128"/>
                <a:ea typeface="Meiryo UI" pitchFamily="50" charset="-128"/>
                <a:cs typeface="Meiryo UI" pitchFamily="50" charset="-128"/>
              </a:rPr>
              <a:t>アルミニウム合金陽極</a:t>
            </a:r>
            <a:r>
              <a:rPr kumimoji="1" lang="ja-JP" altLang="en-US" sz="1400" dirty="0">
                <a:latin typeface="Meiryo UI" pitchFamily="50" charset="-128"/>
                <a:ea typeface="Meiryo UI" pitchFamily="50" charset="-128"/>
                <a:cs typeface="Meiryo UI" pitchFamily="50" charset="-128"/>
              </a:rPr>
              <a:t>による</a:t>
            </a:r>
            <a:r>
              <a:rPr lang="ja-JP" altLang="en-US" sz="1400" dirty="0">
                <a:latin typeface="Meiryo UI" pitchFamily="50" charset="-128"/>
                <a:ea typeface="Meiryo UI" pitchFamily="50" charset="-128"/>
                <a:cs typeface="Meiryo UI" pitchFamily="50" charset="-128"/>
              </a:rPr>
              <a:t>電気</a:t>
            </a:r>
            <a:r>
              <a:rPr kumimoji="1" lang="ja-JP" altLang="en-US" sz="1400" dirty="0">
                <a:latin typeface="Meiryo UI" pitchFamily="50" charset="-128"/>
                <a:ea typeface="Meiryo UI" pitchFamily="50" charset="-128"/>
                <a:cs typeface="Meiryo UI" pitchFamily="50" charset="-128"/>
              </a:rPr>
              <a:t>防食</a:t>
            </a:r>
            <a:r>
              <a:rPr kumimoji="1" lang="en-US" altLang="ja-JP" sz="1400" dirty="0">
                <a:latin typeface="Meiryo UI" pitchFamily="50" charset="-128"/>
                <a:ea typeface="Meiryo UI" pitchFamily="50" charset="-128"/>
                <a:cs typeface="Meiryo UI" pitchFamily="50" charset="-128"/>
              </a:rPr>
              <a:t>(</a:t>
            </a:r>
            <a:r>
              <a:rPr kumimoji="1" lang="ja-JP" altLang="en-US" sz="1400" dirty="0">
                <a:latin typeface="Meiryo UI" pitchFamily="50" charset="-128"/>
                <a:ea typeface="Meiryo UI" pitchFamily="50" charset="-128"/>
                <a:cs typeface="Meiryo UI" pitchFamily="50" charset="-128"/>
              </a:rPr>
              <a:t>全面</a:t>
            </a:r>
            <a:r>
              <a:rPr kumimoji="1" lang="en-US" altLang="ja-JP" sz="1400" dirty="0">
                <a:latin typeface="Meiryo UI" pitchFamily="50" charset="-128"/>
                <a:ea typeface="Meiryo UI" pitchFamily="50" charset="-128"/>
                <a:cs typeface="Meiryo UI" pitchFamily="50" charset="-128"/>
              </a:rPr>
              <a:t>)</a:t>
            </a:r>
            <a:endParaRPr kumimoji="1" lang="ja-JP" altLang="en-US" sz="1400" dirty="0">
              <a:latin typeface="Meiryo UI" pitchFamily="50" charset="-128"/>
              <a:ea typeface="Meiryo UI" pitchFamily="50" charset="-128"/>
              <a:cs typeface="Meiryo UI" pitchFamily="50" charset="-128"/>
            </a:endParaRPr>
          </a:p>
        </p:txBody>
      </p:sp>
      <p:pic>
        <p:nvPicPr>
          <p:cNvPr id="7" name="Picture 34">
            <a:extLst>
              <a:ext uri="{FF2B5EF4-FFF2-40B4-BE49-F238E27FC236}">
                <a16:creationId xmlns:a16="http://schemas.microsoft.com/office/drawing/2014/main" id="{85C28646-0683-46D7-B216-C2DD536836C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002533" y="1798656"/>
            <a:ext cx="1443734"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図 26">
            <a:extLst>
              <a:ext uri="{FF2B5EF4-FFF2-40B4-BE49-F238E27FC236}">
                <a16:creationId xmlns:a16="http://schemas.microsoft.com/office/drawing/2014/main" id="{B0BA7A29-35C7-4E84-85A2-3C38927105F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14908" y="1556792"/>
            <a:ext cx="3881028" cy="20418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E28828CD-5F2E-4D1C-B87D-0F7CFD6FB83F}"/>
              </a:ext>
            </a:extLst>
          </p:cNvPr>
          <p:cNvSpPr txBox="1"/>
          <p:nvPr/>
        </p:nvSpPr>
        <p:spPr>
          <a:xfrm>
            <a:off x="114908" y="3638993"/>
            <a:ext cx="5319428" cy="307777"/>
          </a:xfrm>
          <a:prstGeom prst="rect">
            <a:avLst/>
          </a:prstGeom>
          <a:solidFill>
            <a:schemeClr val="bg1"/>
          </a:solidFill>
          <a:ln>
            <a:solidFill>
              <a:schemeClr val="tx1"/>
            </a:solidFill>
          </a:ln>
        </p:spPr>
        <p:txBody>
          <a:bodyPr wrap="square" rtlCol="0">
            <a:spAutoFit/>
          </a:bodyPr>
          <a:lstStyle/>
          <a:p>
            <a:pPr algn="ctr"/>
            <a:r>
              <a:rPr kumimoji="1" lang="ja-JP" altLang="en-US" sz="1400" dirty="0">
                <a:latin typeface="Meiryo UI" pitchFamily="50" charset="-128"/>
                <a:ea typeface="Meiryo UI" pitchFamily="50" charset="-128"/>
                <a:cs typeface="Meiryo UI" pitchFamily="50" charset="-128"/>
              </a:rPr>
              <a:t>ペトロラタム被覆による鋼矢板の防食</a:t>
            </a:r>
            <a:r>
              <a:rPr kumimoji="1" lang="en-US" altLang="ja-JP" sz="1400" dirty="0">
                <a:latin typeface="Meiryo UI" pitchFamily="50" charset="-128"/>
                <a:ea typeface="Meiryo UI" pitchFamily="50" charset="-128"/>
                <a:cs typeface="Meiryo UI" pitchFamily="50" charset="-128"/>
              </a:rPr>
              <a:t>(</a:t>
            </a:r>
            <a:r>
              <a:rPr kumimoji="1" lang="ja-JP" altLang="en-US" sz="1400" dirty="0">
                <a:latin typeface="Meiryo UI" pitchFamily="50" charset="-128"/>
                <a:ea typeface="Meiryo UI" pitchFamily="50" charset="-128"/>
                <a:cs typeface="Meiryo UI" pitchFamily="50" charset="-128"/>
              </a:rPr>
              <a:t>全面</a:t>
            </a:r>
            <a:r>
              <a:rPr kumimoji="1" lang="en-US" altLang="ja-JP" sz="1400" dirty="0">
                <a:latin typeface="Meiryo UI" pitchFamily="50" charset="-128"/>
                <a:ea typeface="Meiryo UI" pitchFamily="50" charset="-128"/>
                <a:cs typeface="Meiryo UI" pitchFamily="50" charset="-128"/>
              </a:rPr>
              <a:t>)</a:t>
            </a:r>
            <a:endParaRPr kumimoji="1" lang="ja-JP" altLang="en-US" sz="1400" dirty="0">
              <a:latin typeface="Meiryo UI" pitchFamily="50" charset="-128"/>
              <a:ea typeface="Meiryo UI" pitchFamily="50" charset="-128"/>
              <a:cs typeface="Meiryo UI" pitchFamily="50" charset="-128"/>
            </a:endParaRPr>
          </a:p>
        </p:txBody>
      </p:sp>
      <p:sp>
        <p:nvSpPr>
          <p:cNvPr id="10" name="テキスト ボックス 9">
            <a:extLst>
              <a:ext uri="{FF2B5EF4-FFF2-40B4-BE49-F238E27FC236}">
                <a16:creationId xmlns:a16="http://schemas.microsoft.com/office/drawing/2014/main" id="{46A686E9-E4BA-41D9-88F7-92378AC9DB1D}"/>
              </a:ext>
            </a:extLst>
          </p:cNvPr>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４．補修方法</a:t>
            </a:r>
          </a:p>
        </p:txBody>
      </p:sp>
      <p:sp>
        <p:nvSpPr>
          <p:cNvPr id="11" name="テキスト ボックス 10">
            <a:extLst>
              <a:ext uri="{FF2B5EF4-FFF2-40B4-BE49-F238E27FC236}">
                <a16:creationId xmlns:a16="http://schemas.microsoft.com/office/drawing/2014/main" id="{C17BE7A8-C58B-495E-A039-36C3D64E3FCA}"/>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４－１　予防保全対策</a:t>
            </a:r>
            <a:endParaRPr kumimoji="1" lang="ja-JP" altLang="en-US" sz="2400" dirty="0">
              <a:latin typeface="Meiryo UI" pitchFamily="50" charset="-128"/>
              <a:ea typeface="Meiryo UI" pitchFamily="50" charset="-128"/>
              <a:cs typeface="Meiryo UI" pitchFamily="50" charset="-128"/>
            </a:endParaRPr>
          </a:p>
        </p:txBody>
      </p:sp>
      <p:sp>
        <p:nvSpPr>
          <p:cNvPr id="12" name="テキスト ボックス 11">
            <a:extLst>
              <a:ext uri="{FF2B5EF4-FFF2-40B4-BE49-F238E27FC236}">
                <a16:creationId xmlns:a16="http://schemas.microsoft.com/office/drawing/2014/main" id="{6160D8D0-8F02-45D6-9933-3F88C0109C3A}"/>
              </a:ext>
            </a:extLst>
          </p:cNvPr>
          <p:cNvSpPr txBox="1"/>
          <p:nvPr/>
        </p:nvSpPr>
        <p:spPr>
          <a:xfrm>
            <a:off x="93846" y="1039264"/>
            <a:ext cx="2664296" cy="369332"/>
          </a:xfrm>
          <a:prstGeom prst="rect">
            <a:avLst/>
          </a:prstGeom>
          <a:noFill/>
        </p:spPr>
        <p:txBody>
          <a:bodyPr wrap="square" rtlCol="0">
            <a:spAutoFit/>
          </a:bodyPr>
          <a:lstStyle/>
          <a:p>
            <a:r>
              <a:rPr kumimoji="1" lang="ja-JP" altLang="en-US" dirty="0"/>
              <a:t>〇鋼構造施設（港湾）</a:t>
            </a:r>
          </a:p>
        </p:txBody>
      </p:sp>
      <p:sp>
        <p:nvSpPr>
          <p:cNvPr id="13" name="テキスト ボックス 12">
            <a:extLst>
              <a:ext uri="{FF2B5EF4-FFF2-40B4-BE49-F238E27FC236}">
                <a16:creationId xmlns:a16="http://schemas.microsoft.com/office/drawing/2014/main" id="{63152563-494A-4FD0-8765-B6F6CC96AC00}"/>
              </a:ext>
            </a:extLst>
          </p:cNvPr>
          <p:cNvSpPr txBox="1"/>
          <p:nvPr/>
        </p:nvSpPr>
        <p:spPr>
          <a:xfrm>
            <a:off x="93846" y="4168660"/>
            <a:ext cx="3110002" cy="369332"/>
          </a:xfrm>
          <a:prstGeom prst="rect">
            <a:avLst/>
          </a:prstGeom>
          <a:noFill/>
        </p:spPr>
        <p:txBody>
          <a:bodyPr wrap="square" rtlCol="0">
            <a:spAutoFit/>
          </a:bodyPr>
          <a:lstStyle/>
          <a:p>
            <a:r>
              <a:rPr kumimoji="1" lang="ja-JP" altLang="en-US" dirty="0"/>
              <a:t>〇</a:t>
            </a:r>
            <a:r>
              <a:rPr kumimoji="1" lang="en-US" altLang="ja-JP" dirty="0"/>
              <a:t>Co</a:t>
            </a:r>
            <a:r>
              <a:rPr kumimoji="1" lang="ja-JP" altLang="en-US" dirty="0"/>
              <a:t>構造（港湾・海岸）</a:t>
            </a:r>
          </a:p>
        </p:txBody>
      </p:sp>
      <p:sp>
        <p:nvSpPr>
          <p:cNvPr id="14" name="テキスト ボックス 13">
            <a:extLst>
              <a:ext uri="{FF2B5EF4-FFF2-40B4-BE49-F238E27FC236}">
                <a16:creationId xmlns:a16="http://schemas.microsoft.com/office/drawing/2014/main" id="{5695323B-608A-4D30-903C-08E61F7C5774}"/>
              </a:ext>
            </a:extLst>
          </p:cNvPr>
          <p:cNvSpPr txBox="1"/>
          <p:nvPr/>
        </p:nvSpPr>
        <p:spPr>
          <a:xfrm>
            <a:off x="9828584" y="3522329"/>
            <a:ext cx="8914184" cy="2031325"/>
          </a:xfrm>
          <a:prstGeom prst="rect">
            <a:avLst/>
          </a:prstGeom>
          <a:solidFill>
            <a:schemeClr val="bg1"/>
          </a:solidFill>
          <a:ln>
            <a:solidFill>
              <a:schemeClr val="tx1"/>
            </a:solidFill>
          </a:ln>
        </p:spPr>
        <p:txBody>
          <a:bodyPr wrap="square" rtlCol="0">
            <a:spAutoFit/>
          </a:bodyPr>
          <a:lstStyle/>
          <a:p>
            <a:pPr algn="ctr"/>
            <a:endParaRPr kumimoji="1" lang="en-US" altLang="ja-JP" dirty="0">
              <a:latin typeface="Meiryo UI" pitchFamily="50" charset="-128"/>
              <a:ea typeface="Meiryo UI" pitchFamily="50" charset="-128"/>
              <a:cs typeface="Meiryo UI" pitchFamily="50" charset="-128"/>
            </a:endParaRPr>
          </a:p>
          <a:p>
            <a:pPr algn="ctr"/>
            <a:endParaRPr lang="en-US" altLang="ja-JP" dirty="0">
              <a:latin typeface="Meiryo UI" pitchFamily="50" charset="-128"/>
              <a:ea typeface="Meiryo UI" pitchFamily="50" charset="-128"/>
              <a:cs typeface="Meiryo UI" pitchFamily="50" charset="-128"/>
            </a:endParaRPr>
          </a:p>
          <a:p>
            <a:pPr algn="ctr"/>
            <a:endParaRPr kumimoji="1" lang="en-US" altLang="ja-JP" dirty="0">
              <a:latin typeface="Meiryo UI" pitchFamily="50" charset="-128"/>
              <a:ea typeface="Meiryo UI" pitchFamily="50" charset="-128"/>
              <a:cs typeface="Meiryo UI" pitchFamily="50" charset="-128"/>
            </a:endParaRPr>
          </a:p>
          <a:p>
            <a:pPr algn="ctr"/>
            <a:r>
              <a:rPr kumimoji="1" lang="ja-JP" altLang="en-US" dirty="0">
                <a:latin typeface="Meiryo UI" pitchFamily="50" charset="-128"/>
                <a:ea typeface="Meiryo UI" pitchFamily="50" charset="-128"/>
                <a:cs typeface="Meiryo UI" pitchFamily="50" charset="-128"/>
              </a:rPr>
              <a:t>写真整理中</a:t>
            </a:r>
            <a:endParaRPr kumimoji="1" lang="en-US" altLang="ja-JP" dirty="0">
              <a:latin typeface="Meiryo UI" pitchFamily="50" charset="-128"/>
              <a:ea typeface="Meiryo UI" pitchFamily="50" charset="-128"/>
              <a:cs typeface="Meiryo UI" pitchFamily="50" charset="-128"/>
            </a:endParaRPr>
          </a:p>
          <a:p>
            <a:pPr algn="ctr"/>
            <a:endParaRPr lang="en-US" altLang="ja-JP" dirty="0">
              <a:latin typeface="Meiryo UI" pitchFamily="50" charset="-128"/>
              <a:ea typeface="Meiryo UI" pitchFamily="50" charset="-128"/>
              <a:cs typeface="Meiryo UI" pitchFamily="50" charset="-128"/>
            </a:endParaRPr>
          </a:p>
          <a:p>
            <a:pPr algn="ctr"/>
            <a:endParaRPr kumimoji="1" lang="en-US" altLang="ja-JP" dirty="0">
              <a:latin typeface="Meiryo UI" pitchFamily="50" charset="-128"/>
              <a:ea typeface="Meiryo UI" pitchFamily="50" charset="-128"/>
              <a:cs typeface="Meiryo UI" pitchFamily="50" charset="-128"/>
            </a:endParaRPr>
          </a:p>
          <a:p>
            <a:pPr algn="ctr"/>
            <a:endParaRPr kumimoji="1" lang="ja-JP" altLang="en-US" dirty="0">
              <a:latin typeface="Meiryo UI" pitchFamily="50" charset="-128"/>
              <a:ea typeface="Meiryo UI" pitchFamily="50" charset="-128"/>
              <a:cs typeface="Meiryo UI" pitchFamily="50" charset="-128"/>
            </a:endParaRPr>
          </a:p>
        </p:txBody>
      </p:sp>
      <p:pic>
        <p:nvPicPr>
          <p:cNvPr id="4" name="図 3">
            <a:extLst>
              <a:ext uri="{FF2B5EF4-FFF2-40B4-BE49-F238E27FC236}">
                <a16:creationId xmlns:a16="http://schemas.microsoft.com/office/drawing/2014/main" id="{E9F75CF8-CF5E-402E-9D96-73B18E23106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07131" y="4549391"/>
            <a:ext cx="3084587" cy="1959471"/>
          </a:xfrm>
          <a:prstGeom prst="rect">
            <a:avLst/>
          </a:prstGeom>
        </p:spPr>
      </p:pic>
      <p:pic>
        <p:nvPicPr>
          <p:cNvPr id="16" name="図 15">
            <a:extLst>
              <a:ext uri="{FF2B5EF4-FFF2-40B4-BE49-F238E27FC236}">
                <a16:creationId xmlns:a16="http://schemas.microsoft.com/office/drawing/2014/main" id="{3FD58738-5A7C-4B8C-AED0-FECD5B1AF11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519202" y="4549391"/>
            <a:ext cx="2612628" cy="1959471"/>
          </a:xfrm>
          <a:prstGeom prst="rect">
            <a:avLst/>
          </a:prstGeom>
        </p:spPr>
      </p:pic>
      <p:pic>
        <p:nvPicPr>
          <p:cNvPr id="15" name="図 14">
            <a:extLst>
              <a:ext uri="{FF2B5EF4-FFF2-40B4-BE49-F238E27FC236}">
                <a16:creationId xmlns:a16="http://schemas.microsoft.com/office/drawing/2014/main" id="{3BB29C66-465D-4088-8B0E-F7284A07780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716725" y="1098393"/>
            <a:ext cx="3312368" cy="2484276"/>
          </a:xfrm>
          <a:prstGeom prst="rect">
            <a:avLst/>
          </a:prstGeom>
        </p:spPr>
      </p:pic>
      <p:sp>
        <p:nvSpPr>
          <p:cNvPr id="18" name="二等辺三角形 17">
            <a:extLst>
              <a:ext uri="{FF2B5EF4-FFF2-40B4-BE49-F238E27FC236}">
                <a16:creationId xmlns:a16="http://schemas.microsoft.com/office/drawing/2014/main" id="{76692DD7-051A-4B50-B20B-87B1AACDAAA1}"/>
              </a:ext>
            </a:extLst>
          </p:cNvPr>
          <p:cNvSpPr/>
          <p:nvPr/>
        </p:nvSpPr>
        <p:spPr>
          <a:xfrm rot="5400000">
            <a:off x="2639322" y="5452655"/>
            <a:ext cx="1453876" cy="198256"/>
          </a:xfrm>
          <a:prstGeom prst="triangle">
            <a:avLst/>
          </a:prstGeom>
          <a:ln w="25400">
            <a:solidFill>
              <a:schemeClr val="tx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C66BE3EA-DB89-46F7-A0C8-91EE058F47F6}"/>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448616" y="4511045"/>
            <a:ext cx="2634372" cy="1997817"/>
          </a:xfrm>
          <a:prstGeom prst="rect">
            <a:avLst/>
          </a:prstGeom>
        </p:spPr>
      </p:pic>
      <p:sp>
        <p:nvSpPr>
          <p:cNvPr id="17" name="テキスト ボックス 16">
            <a:extLst>
              <a:ext uri="{FF2B5EF4-FFF2-40B4-BE49-F238E27FC236}">
                <a16:creationId xmlns:a16="http://schemas.microsoft.com/office/drawing/2014/main" id="{C800DCF9-5ED4-4049-B0F2-E4BC55F9CD77}"/>
              </a:ext>
            </a:extLst>
          </p:cNvPr>
          <p:cNvSpPr txBox="1"/>
          <p:nvPr/>
        </p:nvSpPr>
        <p:spPr>
          <a:xfrm>
            <a:off x="98428" y="6535809"/>
            <a:ext cx="6033402" cy="307777"/>
          </a:xfrm>
          <a:prstGeom prst="rect">
            <a:avLst/>
          </a:prstGeom>
          <a:solidFill>
            <a:schemeClr val="bg1"/>
          </a:solidFill>
          <a:ln>
            <a:solidFill>
              <a:schemeClr val="tx1"/>
            </a:solidFill>
          </a:ln>
        </p:spPr>
        <p:txBody>
          <a:bodyPr wrap="square" rtlCol="0">
            <a:spAutoFit/>
          </a:bodyPr>
          <a:lstStyle/>
          <a:p>
            <a:pPr algn="ctr"/>
            <a:r>
              <a:rPr kumimoji="1" lang="ja-JP" altLang="en-US" sz="1400" dirty="0">
                <a:latin typeface="Meiryo UI" pitchFamily="50" charset="-128"/>
                <a:ea typeface="Meiryo UI" pitchFamily="50" charset="-128"/>
                <a:cs typeface="Meiryo UI" pitchFamily="50" charset="-128"/>
              </a:rPr>
              <a:t>路盤</a:t>
            </a:r>
            <a:r>
              <a:rPr kumimoji="1" lang="en-US" altLang="ja-JP" sz="1400" dirty="0">
                <a:latin typeface="Meiryo UI" pitchFamily="50" charset="-128"/>
                <a:ea typeface="Meiryo UI" pitchFamily="50" charset="-128"/>
                <a:cs typeface="Meiryo UI" pitchFamily="50" charset="-128"/>
              </a:rPr>
              <a:t>+</a:t>
            </a:r>
            <a:r>
              <a:rPr kumimoji="1" lang="ja-JP" altLang="en-US" sz="1400" dirty="0">
                <a:latin typeface="Meiryo UI" pitchFamily="50" charset="-128"/>
                <a:ea typeface="Meiryo UI" pitchFamily="50" charset="-128"/>
                <a:cs typeface="Meiryo UI" pitchFamily="50" charset="-128"/>
              </a:rPr>
              <a:t>コンクリート舗装の更新</a:t>
            </a:r>
            <a:r>
              <a:rPr kumimoji="1" lang="en-US" altLang="ja-JP" sz="1400" dirty="0">
                <a:latin typeface="Meiryo UI" pitchFamily="50" charset="-128"/>
                <a:ea typeface="Meiryo UI" pitchFamily="50" charset="-128"/>
                <a:cs typeface="Meiryo UI" pitchFamily="50" charset="-128"/>
              </a:rPr>
              <a:t>(</a:t>
            </a:r>
            <a:r>
              <a:rPr kumimoji="1" lang="ja-JP" altLang="en-US" sz="1400" dirty="0">
                <a:latin typeface="Meiryo UI" pitchFamily="50" charset="-128"/>
                <a:ea typeface="Meiryo UI" pitchFamily="50" charset="-128"/>
                <a:cs typeface="Meiryo UI" pitchFamily="50" charset="-128"/>
              </a:rPr>
              <a:t>全面</a:t>
            </a:r>
            <a:r>
              <a:rPr kumimoji="1" lang="en-US" altLang="ja-JP" sz="1400" dirty="0">
                <a:latin typeface="Meiryo UI" pitchFamily="50" charset="-128"/>
                <a:ea typeface="Meiryo UI" pitchFamily="50" charset="-128"/>
                <a:cs typeface="Meiryo UI" pitchFamily="50" charset="-128"/>
              </a:rPr>
              <a:t>)</a:t>
            </a:r>
            <a:endParaRPr kumimoji="1" lang="ja-JP" altLang="en-US" sz="14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336320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角丸四角形 8">
            <a:extLst>
              <a:ext uri="{FF2B5EF4-FFF2-40B4-BE49-F238E27FC236}">
                <a16:creationId xmlns:a16="http://schemas.microsoft.com/office/drawing/2014/main" id="{0C9B480A-DCE7-462A-93DF-4F7E197AB636}"/>
              </a:ext>
            </a:extLst>
          </p:cNvPr>
          <p:cNvSpPr/>
          <p:nvPr/>
        </p:nvSpPr>
        <p:spPr>
          <a:xfrm>
            <a:off x="105611" y="1196752"/>
            <a:ext cx="8957110" cy="5661248"/>
          </a:xfrm>
          <a:prstGeom prst="roundRect">
            <a:avLst>
              <a:gd name="adj" fmla="val 27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1400">
              <a:solidFill>
                <a:prstClr val="white"/>
              </a:solidFill>
            </a:endParaRPr>
          </a:p>
        </p:txBody>
      </p:sp>
      <p:sp>
        <p:nvSpPr>
          <p:cNvPr id="43" name="テキスト ボックス 8">
            <a:extLst>
              <a:ext uri="{FF2B5EF4-FFF2-40B4-BE49-F238E27FC236}">
                <a16:creationId xmlns:a16="http://schemas.microsoft.com/office/drawing/2014/main" id="{317C281A-B043-40AB-A283-498BB20730BD}"/>
              </a:ext>
            </a:extLst>
          </p:cNvPr>
          <p:cNvSpPr txBox="1">
            <a:spLocks noChangeArrowheads="1"/>
          </p:cNvSpPr>
          <p:nvPr/>
        </p:nvSpPr>
        <p:spPr bwMode="auto">
          <a:xfrm>
            <a:off x="241636" y="1052736"/>
            <a:ext cx="5122452" cy="250610"/>
          </a:xfrm>
          <a:prstGeom prst="rect">
            <a:avLst/>
          </a:prstGeom>
          <a:solidFill>
            <a:schemeClr val="bg1"/>
          </a:solidFill>
          <a:ln w="19050">
            <a:solidFill>
              <a:schemeClr val="tx1"/>
            </a:solidFill>
            <a:miter lim="800000"/>
            <a:headEnd/>
            <a:tailEnd/>
          </a:ln>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b="1" dirty="0">
                <a:solidFill>
                  <a:srgbClr val="000000"/>
                </a:solidFill>
                <a:latin typeface="Meiryo UI" panose="020B0604030504040204" pitchFamily="50" charset="-128"/>
                <a:ea typeface="Meiryo UI" panose="020B0604030504040204" pitchFamily="50" charset="-128"/>
              </a:rPr>
              <a:t>I</a:t>
            </a:r>
            <a:r>
              <a:rPr lang="ja-JP" altLang="en-US" sz="1200" b="1" dirty="0">
                <a:solidFill>
                  <a:srgbClr val="000000"/>
                </a:solidFill>
                <a:latin typeface="Meiryo UI" panose="020B0604030504040204" pitchFamily="50" charset="-128"/>
                <a:ea typeface="Meiryo UI" panose="020B0604030504040204" pitchFamily="50" charset="-128"/>
              </a:rPr>
              <a:t>．効率的・効果的な維持管理の推進（港湾・海岸理施設のロードマップ）</a:t>
            </a:r>
            <a:r>
              <a:rPr lang="ja-JP" altLang="en-US" sz="1200" dirty="0">
                <a:solidFill>
                  <a:srgbClr val="000000"/>
                </a:solidFill>
                <a:latin typeface="Meiryo UI" panose="020B0604030504040204" pitchFamily="50" charset="-128"/>
                <a:ea typeface="Meiryo UI" panose="020B0604030504040204" pitchFamily="50" charset="-128"/>
              </a:rPr>
              <a:t>　　　　</a:t>
            </a:r>
            <a:endParaRPr lang="ja-JP" altLang="en-US" sz="1200" b="1" dirty="0">
              <a:solidFill>
                <a:srgbClr val="000000"/>
              </a:solidFill>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9B4ED26B-8676-46DC-B455-F6A26F62B2A5}"/>
              </a:ext>
            </a:extLst>
          </p:cNvPr>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５．</a:t>
            </a:r>
            <a:r>
              <a:rPr kumimoji="1" lang="ja-JP" altLang="en-US" sz="2800" dirty="0">
                <a:solidFill>
                  <a:schemeClr val="bg1"/>
                </a:solidFill>
                <a:latin typeface="Meiryo UI" panose="020B0604030504040204" pitchFamily="50" charset="-128"/>
                <a:ea typeface="Meiryo UI" panose="020B0604030504040204" pitchFamily="50" charset="-128"/>
              </a:rPr>
              <a:t>現計画における主な取組内容と検証項目</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50" name="テキスト ボックス 49">
            <a:extLst>
              <a:ext uri="{FF2B5EF4-FFF2-40B4-BE49-F238E27FC236}">
                <a16:creationId xmlns:a16="http://schemas.microsoft.com/office/drawing/2014/main" id="{24B6848D-24FD-47E3-A283-8FCBA8BAB249}"/>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５－１　効率的・効果的な維持管理の推進</a:t>
            </a:r>
            <a:endParaRPr kumimoji="1" lang="ja-JP" altLang="en-US" sz="2400" dirty="0">
              <a:latin typeface="Meiryo UI" pitchFamily="50" charset="-128"/>
              <a:ea typeface="Meiryo UI" pitchFamily="50" charset="-128"/>
              <a:cs typeface="Meiryo UI" pitchFamily="50" charset="-128"/>
            </a:endParaRPr>
          </a:p>
        </p:txBody>
      </p:sp>
      <p:sp>
        <p:nvSpPr>
          <p:cNvPr id="47" name="吹き出し: 角を丸めた四角形 46">
            <a:extLst>
              <a:ext uri="{FF2B5EF4-FFF2-40B4-BE49-F238E27FC236}">
                <a16:creationId xmlns:a16="http://schemas.microsoft.com/office/drawing/2014/main" id="{59BDB629-DDA3-4D94-8B7A-4403FD5F95D7}"/>
              </a:ext>
            </a:extLst>
          </p:cNvPr>
          <p:cNvSpPr/>
          <p:nvPr/>
        </p:nvSpPr>
        <p:spPr>
          <a:xfrm>
            <a:off x="7517003" y="764704"/>
            <a:ext cx="1233132" cy="550615"/>
          </a:xfrm>
          <a:prstGeom prst="wedgeRoundRectCallout">
            <a:avLst>
              <a:gd name="adj1" fmla="val -33703"/>
              <a:gd name="adj2" fmla="val 726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b="1" dirty="0"/>
              <a:t>これらの実行状況を検証</a:t>
            </a:r>
            <a:endParaRPr kumimoji="1" lang="en-US" altLang="ja-JP" sz="1200" b="1" dirty="0"/>
          </a:p>
        </p:txBody>
      </p:sp>
      <p:sp>
        <p:nvSpPr>
          <p:cNvPr id="32" name="スライド番号プレースホルダー 1">
            <a:extLst>
              <a:ext uri="{FF2B5EF4-FFF2-40B4-BE49-F238E27FC236}">
                <a16:creationId xmlns:a16="http://schemas.microsoft.com/office/drawing/2014/main" id="{84372E70-62B2-4C9B-9931-1DBFCAD34C54}"/>
              </a:ext>
            </a:extLst>
          </p:cNvPr>
          <p:cNvSpPr>
            <a:spLocks noGrp="1"/>
          </p:cNvSpPr>
          <p:nvPr>
            <p:ph type="sldNum" sz="quarter" idx="12"/>
          </p:nvPr>
        </p:nvSpPr>
        <p:spPr>
          <a:xfrm>
            <a:off x="7956376" y="6562853"/>
            <a:ext cx="1828800" cy="365125"/>
          </a:xfrm>
        </p:spPr>
        <p:txBody>
          <a:bodyPr/>
          <a:lstStyle/>
          <a:p>
            <a:fld id="{682EF9F9-C4E8-46B2-BBF1-33E3162B856A}" type="slidenum">
              <a:rPr kumimoji="1" lang="ja-JP" altLang="en-US" smtClean="0"/>
              <a:t>7</a:t>
            </a:fld>
            <a:endParaRPr kumimoji="1" lang="ja-JP" altLang="en-US" dirty="0"/>
          </a:p>
        </p:txBody>
      </p:sp>
      <p:pic>
        <p:nvPicPr>
          <p:cNvPr id="34" name="図 33">
            <a:extLst>
              <a:ext uri="{FF2B5EF4-FFF2-40B4-BE49-F238E27FC236}">
                <a16:creationId xmlns:a16="http://schemas.microsoft.com/office/drawing/2014/main" id="{38CFD41A-9775-4B93-B852-13D19F35FA5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46394" y="1651159"/>
            <a:ext cx="7848070" cy="4583163"/>
          </a:xfrm>
          <a:prstGeom prst="rect">
            <a:avLst/>
          </a:prstGeom>
          <a:noFill/>
          <a:ln>
            <a:noFill/>
          </a:ln>
        </p:spPr>
      </p:pic>
      <p:sp>
        <p:nvSpPr>
          <p:cNvPr id="35" name="正方形/長方形 34">
            <a:extLst>
              <a:ext uri="{FF2B5EF4-FFF2-40B4-BE49-F238E27FC236}">
                <a16:creationId xmlns:a16="http://schemas.microsoft.com/office/drawing/2014/main" id="{DA1275DB-41FD-4EF0-94B7-7BF31E9AF632}"/>
              </a:ext>
            </a:extLst>
          </p:cNvPr>
          <p:cNvSpPr/>
          <p:nvPr/>
        </p:nvSpPr>
        <p:spPr>
          <a:xfrm>
            <a:off x="8098758" y="2003562"/>
            <a:ext cx="939631" cy="248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dirty="0">
                <a:solidFill>
                  <a:schemeClr val="tx1"/>
                </a:solidFill>
              </a:rPr>
              <a:t>【</a:t>
            </a:r>
            <a:r>
              <a:rPr kumimoji="1" lang="ja-JP" altLang="en-US" sz="1100" dirty="0">
                <a:solidFill>
                  <a:schemeClr val="tx1"/>
                </a:solidFill>
              </a:rPr>
              <a:t>①ー１</a:t>
            </a:r>
            <a:r>
              <a:rPr kumimoji="1" lang="en-US" altLang="ja-JP" sz="1100" dirty="0">
                <a:solidFill>
                  <a:schemeClr val="tx1"/>
                </a:solidFill>
              </a:rPr>
              <a:t>】</a:t>
            </a:r>
            <a:endParaRPr kumimoji="1" lang="ja-JP" altLang="en-US" sz="1100" dirty="0">
              <a:solidFill>
                <a:schemeClr val="tx1"/>
              </a:solidFill>
            </a:endParaRPr>
          </a:p>
        </p:txBody>
      </p:sp>
      <p:sp>
        <p:nvSpPr>
          <p:cNvPr id="36" name="正方形/長方形 35">
            <a:extLst>
              <a:ext uri="{FF2B5EF4-FFF2-40B4-BE49-F238E27FC236}">
                <a16:creationId xmlns:a16="http://schemas.microsoft.com/office/drawing/2014/main" id="{44F50AB5-3ECE-4D6E-BA2C-771F6C87FA3C}"/>
              </a:ext>
            </a:extLst>
          </p:cNvPr>
          <p:cNvSpPr/>
          <p:nvPr/>
        </p:nvSpPr>
        <p:spPr>
          <a:xfrm>
            <a:off x="8098758" y="2271442"/>
            <a:ext cx="939631" cy="248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dirty="0">
                <a:solidFill>
                  <a:schemeClr val="tx1"/>
                </a:solidFill>
              </a:rPr>
              <a:t>【</a:t>
            </a:r>
            <a:r>
              <a:rPr kumimoji="1" lang="ja-JP" altLang="en-US" sz="1100" dirty="0">
                <a:solidFill>
                  <a:schemeClr val="tx1"/>
                </a:solidFill>
              </a:rPr>
              <a:t>①ー２</a:t>
            </a:r>
            <a:r>
              <a:rPr kumimoji="1" lang="en-US" altLang="ja-JP" sz="1100" dirty="0">
                <a:solidFill>
                  <a:schemeClr val="tx1"/>
                </a:solidFill>
              </a:rPr>
              <a:t>】</a:t>
            </a:r>
            <a:endParaRPr kumimoji="1" lang="ja-JP" altLang="en-US" sz="1100" dirty="0">
              <a:solidFill>
                <a:schemeClr val="tx1"/>
              </a:solidFill>
            </a:endParaRPr>
          </a:p>
        </p:txBody>
      </p:sp>
      <p:sp>
        <p:nvSpPr>
          <p:cNvPr id="37" name="正方形/長方形 36">
            <a:extLst>
              <a:ext uri="{FF2B5EF4-FFF2-40B4-BE49-F238E27FC236}">
                <a16:creationId xmlns:a16="http://schemas.microsoft.com/office/drawing/2014/main" id="{CDA4CDBD-28FA-47A3-90E6-D90CA7CAEE39}"/>
              </a:ext>
            </a:extLst>
          </p:cNvPr>
          <p:cNvSpPr/>
          <p:nvPr/>
        </p:nvSpPr>
        <p:spPr>
          <a:xfrm>
            <a:off x="8098758" y="2583572"/>
            <a:ext cx="939631" cy="248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dirty="0">
                <a:solidFill>
                  <a:schemeClr val="tx1"/>
                </a:solidFill>
              </a:rPr>
              <a:t>【</a:t>
            </a:r>
            <a:r>
              <a:rPr kumimoji="1" lang="ja-JP" altLang="en-US" sz="1100" dirty="0">
                <a:solidFill>
                  <a:schemeClr val="tx1"/>
                </a:solidFill>
              </a:rPr>
              <a:t>①ー３</a:t>
            </a:r>
            <a:r>
              <a:rPr kumimoji="1" lang="en-US" altLang="ja-JP" sz="1100" dirty="0">
                <a:solidFill>
                  <a:schemeClr val="tx1"/>
                </a:solidFill>
              </a:rPr>
              <a:t>】</a:t>
            </a:r>
            <a:endParaRPr kumimoji="1" lang="ja-JP" altLang="en-US" sz="1100" dirty="0">
              <a:solidFill>
                <a:schemeClr val="tx1"/>
              </a:solidFill>
            </a:endParaRPr>
          </a:p>
        </p:txBody>
      </p:sp>
      <p:sp>
        <p:nvSpPr>
          <p:cNvPr id="38" name="正方形/長方形 37">
            <a:extLst>
              <a:ext uri="{FF2B5EF4-FFF2-40B4-BE49-F238E27FC236}">
                <a16:creationId xmlns:a16="http://schemas.microsoft.com/office/drawing/2014/main" id="{1A4A898E-22B7-4E30-9414-E0BEA58A108E}"/>
              </a:ext>
            </a:extLst>
          </p:cNvPr>
          <p:cNvSpPr/>
          <p:nvPr/>
        </p:nvSpPr>
        <p:spPr>
          <a:xfrm>
            <a:off x="8098758" y="3160505"/>
            <a:ext cx="939631" cy="248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dirty="0">
                <a:solidFill>
                  <a:schemeClr val="tx1"/>
                </a:solidFill>
              </a:rPr>
              <a:t>【</a:t>
            </a:r>
            <a:r>
              <a:rPr kumimoji="1" lang="ja-JP" altLang="en-US" sz="1100" dirty="0">
                <a:solidFill>
                  <a:schemeClr val="tx1"/>
                </a:solidFill>
              </a:rPr>
              <a:t>②ー１</a:t>
            </a:r>
            <a:r>
              <a:rPr kumimoji="1" lang="en-US" altLang="ja-JP" sz="1100" dirty="0">
                <a:solidFill>
                  <a:schemeClr val="tx1"/>
                </a:solidFill>
              </a:rPr>
              <a:t>】</a:t>
            </a:r>
            <a:endParaRPr kumimoji="1" lang="ja-JP" altLang="en-US" sz="1100" dirty="0">
              <a:solidFill>
                <a:schemeClr val="tx1"/>
              </a:solidFill>
            </a:endParaRPr>
          </a:p>
        </p:txBody>
      </p:sp>
      <p:sp>
        <p:nvSpPr>
          <p:cNvPr id="39" name="正方形/長方形 38">
            <a:extLst>
              <a:ext uri="{FF2B5EF4-FFF2-40B4-BE49-F238E27FC236}">
                <a16:creationId xmlns:a16="http://schemas.microsoft.com/office/drawing/2014/main" id="{1AF8BE4E-00E3-421E-9A5B-FEFD7423B7D9}"/>
              </a:ext>
            </a:extLst>
          </p:cNvPr>
          <p:cNvSpPr/>
          <p:nvPr/>
        </p:nvSpPr>
        <p:spPr>
          <a:xfrm>
            <a:off x="8098758" y="3806626"/>
            <a:ext cx="939631" cy="248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dirty="0">
                <a:solidFill>
                  <a:schemeClr val="tx1"/>
                </a:solidFill>
              </a:rPr>
              <a:t>【</a:t>
            </a:r>
            <a:r>
              <a:rPr kumimoji="1" lang="ja-JP" altLang="en-US" sz="1100" dirty="0">
                <a:solidFill>
                  <a:schemeClr val="tx1"/>
                </a:solidFill>
              </a:rPr>
              <a:t>②ー２</a:t>
            </a:r>
            <a:r>
              <a:rPr kumimoji="1" lang="en-US" altLang="ja-JP" sz="1100" dirty="0">
                <a:solidFill>
                  <a:schemeClr val="tx1"/>
                </a:solidFill>
              </a:rPr>
              <a:t>】</a:t>
            </a:r>
            <a:endParaRPr kumimoji="1" lang="ja-JP" altLang="en-US" sz="1100" dirty="0">
              <a:solidFill>
                <a:schemeClr val="tx1"/>
              </a:solidFill>
            </a:endParaRPr>
          </a:p>
        </p:txBody>
      </p:sp>
      <p:sp>
        <p:nvSpPr>
          <p:cNvPr id="40" name="正方形/長方形 39">
            <a:extLst>
              <a:ext uri="{FF2B5EF4-FFF2-40B4-BE49-F238E27FC236}">
                <a16:creationId xmlns:a16="http://schemas.microsoft.com/office/drawing/2014/main" id="{80652360-8A55-40BC-8038-9C75AC236071}"/>
              </a:ext>
            </a:extLst>
          </p:cNvPr>
          <p:cNvSpPr/>
          <p:nvPr/>
        </p:nvSpPr>
        <p:spPr>
          <a:xfrm>
            <a:off x="8098758" y="4228934"/>
            <a:ext cx="939631" cy="248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dirty="0">
                <a:solidFill>
                  <a:schemeClr val="tx1"/>
                </a:solidFill>
              </a:rPr>
              <a:t>【</a:t>
            </a:r>
            <a:r>
              <a:rPr kumimoji="1" lang="ja-JP" altLang="en-US" sz="1100" dirty="0">
                <a:solidFill>
                  <a:schemeClr val="tx1"/>
                </a:solidFill>
              </a:rPr>
              <a:t>②ー３</a:t>
            </a:r>
            <a:r>
              <a:rPr kumimoji="1" lang="en-US" altLang="ja-JP" sz="1100" dirty="0">
                <a:solidFill>
                  <a:schemeClr val="tx1"/>
                </a:solidFill>
              </a:rPr>
              <a:t>】</a:t>
            </a:r>
            <a:endParaRPr kumimoji="1" lang="ja-JP" altLang="en-US" sz="1100" dirty="0">
              <a:solidFill>
                <a:schemeClr val="tx1"/>
              </a:solidFill>
            </a:endParaRPr>
          </a:p>
        </p:txBody>
      </p:sp>
      <p:sp>
        <p:nvSpPr>
          <p:cNvPr id="41" name="正方形/長方形 40">
            <a:extLst>
              <a:ext uri="{FF2B5EF4-FFF2-40B4-BE49-F238E27FC236}">
                <a16:creationId xmlns:a16="http://schemas.microsoft.com/office/drawing/2014/main" id="{923CC823-52CA-4622-AEBB-F45096764C62}"/>
              </a:ext>
            </a:extLst>
          </p:cNvPr>
          <p:cNvSpPr/>
          <p:nvPr/>
        </p:nvSpPr>
        <p:spPr>
          <a:xfrm>
            <a:off x="8098758" y="4497368"/>
            <a:ext cx="939631" cy="248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dirty="0">
                <a:solidFill>
                  <a:schemeClr val="tx1"/>
                </a:solidFill>
              </a:rPr>
              <a:t>【</a:t>
            </a:r>
            <a:r>
              <a:rPr kumimoji="1" lang="ja-JP" altLang="en-US" sz="1100" dirty="0">
                <a:solidFill>
                  <a:schemeClr val="tx1"/>
                </a:solidFill>
              </a:rPr>
              <a:t>②ー４</a:t>
            </a:r>
            <a:r>
              <a:rPr kumimoji="1" lang="en-US" altLang="ja-JP" sz="1100" dirty="0">
                <a:solidFill>
                  <a:schemeClr val="tx1"/>
                </a:solidFill>
              </a:rPr>
              <a:t>】</a:t>
            </a:r>
            <a:endParaRPr kumimoji="1" lang="ja-JP" altLang="en-US" sz="1100" dirty="0">
              <a:solidFill>
                <a:schemeClr val="tx1"/>
              </a:solidFill>
            </a:endParaRPr>
          </a:p>
        </p:txBody>
      </p:sp>
      <p:sp>
        <p:nvSpPr>
          <p:cNvPr id="49" name="正方形/長方形 48">
            <a:extLst>
              <a:ext uri="{FF2B5EF4-FFF2-40B4-BE49-F238E27FC236}">
                <a16:creationId xmlns:a16="http://schemas.microsoft.com/office/drawing/2014/main" id="{A6068FC1-4EE5-4BCF-B81D-F407B1B35D51}"/>
              </a:ext>
            </a:extLst>
          </p:cNvPr>
          <p:cNvSpPr/>
          <p:nvPr/>
        </p:nvSpPr>
        <p:spPr>
          <a:xfrm>
            <a:off x="8098758" y="5068246"/>
            <a:ext cx="939631" cy="248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dirty="0">
                <a:solidFill>
                  <a:schemeClr val="tx1"/>
                </a:solidFill>
              </a:rPr>
              <a:t>【</a:t>
            </a:r>
            <a:r>
              <a:rPr kumimoji="1" lang="ja-JP" altLang="en-US" sz="1100" dirty="0">
                <a:solidFill>
                  <a:schemeClr val="tx1"/>
                </a:solidFill>
              </a:rPr>
              <a:t>③ー１</a:t>
            </a:r>
            <a:r>
              <a:rPr kumimoji="1" lang="en-US" altLang="ja-JP" sz="1100" dirty="0">
                <a:solidFill>
                  <a:schemeClr val="tx1"/>
                </a:solidFill>
              </a:rPr>
              <a:t>】</a:t>
            </a:r>
            <a:endParaRPr kumimoji="1" lang="ja-JP" altLang="en-US" sz="1100" dirty="0">
              <a:solidFill>
                <a:schemeClr val="tx1"/>
              </a:solidFill>
            </a:endParaRPr>
          </a:p>
        </p:txBody>
      </p:sp>
      <p:sp>
        <p:nvSpPr>
          <p:cNvPr id="51" name="正方形/長方形 50">
            <a:extLst>
              <a:ext uri="{FF2B5EF4-FFF2-40B4-BE49-F238E27FC236}">
                <a16:creationId xmlns:a16="http://schemas.microsoft.com/office/drawing/2014/main" id="{CC515F73-8C13-4C79-B742-BE9C743E0C6A}"/>
              </a:ext>
            </a:extLst>
          </p:cNvPr>
          <p:cNvSpPr/>
          <p:nvPr/>
        </p:nvSpPr>
        <p:spPr>
          <a:xfrm>
            <a:off x="8098758" y="5605114"/>
            <a:ext cx="939631" cy="248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dirty="0">
                <a:solidFill>
                  <a:schemeClr val="tx1"/>
                </a:solidFill>
              </a:rPr>
              <a:t>【</a:t>
            </a:r>
            <a:r>
              <a:rPr kumimoji="1" lang="ja-JP" altLang="en-US" sz="1100" dirty="0">
                <a:solidFill>
                  <a:schemeClr val="tx1"/>
                </a:solidFill>
              </a:rPr>
              <a:t>④ー</a:t>
            </a:r>
            <a:r>
              <a:rPr lang="ja-JP" altLang="en-US" sz="1100" dirty="0">
                <a:solidFill>
                  <a:schemeClr val="tx1"/>
                </a:solidFill>
              </a:rPr>
              <a:t>１</a:t>
            </a:r>
            <a:r>
              <a:rPr kumimoji="1" lang="en-US" altLang="ja-JP" sz="1100" dirty="0">
                <a:solidFill>
                  <a:schemeClr val="tx1"/>
                </a:solidFill>
              </a:rPr>
              <a:t>】</a:t>
            </a:r>
            <a:endParaRPr kumimoji="1" lang="ja-JP" altLang="en-US" sz="1100" dirty="0">
              <a:solidFill>
                <a:schemeClr val="tx1"/>
              </a:solidFill>
            </a:endParaRPr>
          </a:p>
        </p:txBody>
      </p:sp>
      <p:sp>
        <p:nvSpPr>
          <p:cNvPr id="52" name="正方形/長方形 51">
            <a:extLst>
              <a:ext uri="{FF2B5EF4-FFF2-40B4-BE49-F238E27FC236}">
                <a16:creationId xmlns:a16="http://schemas.microsoft.com/office/drawing/2014/main" id="{4A1FA0FF-3D2B-4F45-B809-1D562DCE53A5}"/>
              </a:ext>
            </a:extLst>
          </p:cNvPr>
          <p:cNvSpPr/>
          <p:nvPr/>
        </p:nvSpPr>
        <p:spPr>
          <a:xfrm>
            <a:off x="8098758" y="5922642"/>
            <a:ext cx="939631" cy="248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dirty="0">
                <a:solidFill>
                  <a:schemeClr val="tx1"/>
                </a:solidFill>
              </a:rPr>
              <a:t>【</a:t>
            </a:r>
            <a:r>
              <a:rPr kumimoji="1" lang="ja-JP" altLang="en-US" sz="1100" dirty="0">
                <a:solidFill>
                  <a:schemeClr val="tx1"/>
                </a:solidFill>
              </a:rPr>
              <a:t>④ー２</a:t>
            </a:r>
            <a:r>
              <a:rPr kumimoji="1" lang="en-US" altLang="ja-JP" sz="1100" dirty="0">
                <a:solidFill>
                  <a:schemeClr val="tx1"/>
                </a:solidFill>
              </a:rPr>
              <a:t>】</a:t>
            </a:r>
            <a:endParaRPr kumimoji="1" lang="ja-JP" altLang="en-US" sz="1100" dirty="0">
              <a:solidFill>
                <a:schemeClr val="tx1"/>
              </a:solidFill>
            </a:endParaRPr>
          </a:p>
        </p:txBody>
      </p:sp>
      <p:sp>
        <p:nvSpPr>
          <p:cNvPr id="2" name="正方形/長方形 1">
            <a:extLst>
              <a:ext uri="{FF2B5EF4-FFF2-40B4-BE49-F238E27FC236}">
                <a16:creationId xmlns:a16="http://schemas.microsoft.com/office/drawing/2014/main" id="{B86E8AFF-C9CE-4306-B932-87F7C33EA852}"/>
              </a:ext>
            </a:extLst>
          </p:cNvPr>
          <p:cNvSpPr/>
          <p:nvPr/>
        </p:nvSpPr>
        <p:spPr>
          <a:xfrm>
            <a:off x="8172400" y="2519844"/>
            <a:ext cx="725206" cy="322476"/>
          </a:xfrm>
          <a:prstGeom prst="rect">
            <a:avLst/>
          </a:prstGeom>
          <a:noFill/>
          <a:ln w="317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6A6E8A3C-878F-4E70-B148-205F27F47BE9}"/>
              </a:ext>
            </a:extLst>
          </p:cNvPr>
          <p:cNvSpPr/>
          <p:nvPr/>
        </p:nvSpPr>
        <p:spPr>
          <a:xfrm>
            <a:off x="8172400" y="4165656"/>
            <a:ext cx="725206" cy="322476"/>
          </a:xfrm>
          <a:prstGeom prst="rect">
            <a:avLst/>
          </a:prstGeom>
          <a:noFill/>
          <a:ln w="317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07501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2DD2419B-0019-4542-A414-FC6635DB08E0}"/>
              </a:ext>
            </a:extLst>
          </p:cNvPr>
          <p:cNvSpPr txBox="1"/>
          <p:nvPr/>
        </p:nvSpPr>
        <p:spPr>
          <a:xfrm>
            <a:off x="95415" y="2134384"/>
            <a:ext cx="8770288" cy="941869"/>
          </a:xfrm>
          <a:prstGeom prst="rect">
            <a:avLst/>
          </a:prstGeom>
          <a:noFill/>
          <a:ln>
            <a:solidFill>
              <a:schemeClr val="tx1"/>
            </a:solidFill>
          </a:ln>
        </p:spPr>
        <p:txBody>
          <a:bodyPr wrap="square" rtlCol="0">
            <a:noAutofit/>
          </a:bodyPr>
          <a:lstStyle/>
          <a:p>
            <a:pPr algn="just"/>
            <a:r>
              <a:rPr lang="en-US" altLang="ja-JP" sz="1400" kern="100" dirty="0">
                <a:effectLst/>
              </a:rPr>
              <a:t>【</a:t>
            </a:r>
            <a:r>
              <a:rPr lang="ja-JP" altLang="en-US" sz="1400" kern="100" dirty="0">
                <a:effectLst/>
              </a:rPr>
              <a:t>実績・評価（検証）</a:t>
            </a:r>
            <a:r>
              <a:rPr lang="en-US" altLang="ja-JP" sz="1400" kern="100" dirty="0">
                <a:effectLst/>
              </a:rPr>
              <a:t>】</a:t>
            </a:r>
          </a:p>
          <a:p>
            <a:pPr algn="just"/>
            <a:endParaRPr lang="en-US" altLang="ja-JP" sz="1400" kern="100" dirty="0">
              <a:effectLst/>
            </a:endParaRPr>
          </a:p>
          <a:p>
            <a:pPr algn="just"/>
            <a:endParaRPr lang="en-US" altLang="ja-JP" sz="1400" kern="100" dirty="0">
              <a:effectLst/>
            </a:endParaRPr>
          </a:p>
          <a:p>
            <a:pPr algn="just"/>
            <a:endParaRPr lang="en-US" altLang="ja-JP" sz="1400" kern="100" dirty="0">
              <a:effectLst/>
            </a:endParaRPr>
          </a:p>
          <a:p>
            <a:pPr algn="just"/>
            <a:endParaRPr lang="en-US" altLang="ja-JP" sz="1400" kern="100" dirty="0">
              <a:effectLst/>
            </a:endParaRPr>
          </a:p>
          <a:p>
            <a:pPr algn="just"/>
            <a:endParaRPr lang="en-US" altLang="ja-JP" sz="1800" kern="100" dirty="0">
              <a:effectLst/>
            </a:endParaRPr>
          </a:p>
          <a:p>
            <a:pPr algn="just"/>
            <a:endParaRPr lang="en-US" altLang="ja-JP" sz="1800" kern="100" dirty="0">
              <a:effectLst/>
            </a:endParaRPr>
          </a:p>
        </p:txBody>
      </p:sp>
      <p:sp>
        <p:nvSpPr>
          <p:cNvPr id="4" name="テキスト ボックス 3">
            <a:extLst>
              <a:ext uri="{FF2B5EF4-FFF2-40B4-BE49-F238E27FC236}">
                <a16:creationId xmlns:a16="http://schemas.microsoft.com/office/drawing/2014/main" id="{3044CB46-9785-4454-9D58-FE23C4F58395}"/>
              </a:ext>
            </a:extLst>
          </p:cNvPr>
          <p:cNvSpPr txBox="1"/>
          <p:nvPr/>
        </p:nvSpPr>
        <p:spPr>
          <a:xfrm>
            <a:off x="95417" y="1298357"/>
            <a:ext cx="8770288" cy="46166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計画</a:t>
            </a:r>
            <a:r>
              <a:rPr lang="en-US" altLang="ja-JP" sz="1200" kern="100" dirty="0">
                <a:effectLst/>
              </a:rPr>
              <a:t>】</a:t>
            </a: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rPr>
              <a:t>目視点検のみでは状況把握が困難な施設を対象に詳細点検を実施</a:t>
            </a:r>
            <a:endParaRPr kumimoji="1" lang="ja-JP" altLang="en-US" sz="1200" dirty="0"/>
          </a:p>
        </p:txBody>
      </p:sp>
      <p:sp>
        <p:nvSpPr>
          <p:cNvPr id="5" name="テキスト ボックス 4">
            <a:extLst>
              <a:ext uri="{FF2B5EF4-FFF2-40B4-BE49-F238E27FC236}">
                <a16:creationId xmlns:a16="http://schemas.microsoft.com/office/drawing/2014/main" id="{BC0B227D-5ABA-49BA-8C81-C28D5614D271}"/>
              </a:ext>
            </a:extLst>
          </p:cNvPr>
          <p:cNvSpPr txBox="1"/>
          <p:nvPr/>
        </p:nvSpPr>
        <p:spPr>
          <a:xfrm>
            <a:off x="95415" y="3310847"/>
            <a:ext cx="8770288" cy="2308324"/>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pPr algn="just"/>
            <a:r>
              <a:rPr lang="ja-JP" altLang="en-US" sz="1200" kern="100" dirty="0">
                <a:effectLst/>
              </a:rPr>
              <a:t>・防波堤等の外郭施設における、詳細点検の項目や頻度の位置付け</a:t>
            </a:r>
            <a:endParaRPr lang="en-US" altLang="ja-JP" sz="1200" kern="100" dirty="0">
              <a:effectLst/>
            </a:endParaRPr>
          </a:p>
          <a:p>
            <a:pPr algn="just"/>
            <a:r>
              <a:rPr lang="ja-JP" altLang="en-US" sz="1200" kern="100" dirty="0"/>
              <a:t>・建設後</a:t>
            </a:r>
            <a:r>
              <a:rPr lang="en-US" altLang="ja-JP" sz="1200" kern="100" dirty="0"/>
              <a:t>50</a:t>
            </a:r>
            <a:r>
              <a:rPr lang="ja-JP" altLang="en-US" sz="1200" kern="100" dirty="0"/>
              <a:t>年を経過（供用期間を延長）する施設が増加</a:t>
            </a:r>
            <a:endParaRPr lang="en-US" altLang="ja-JP" sz="1200" kern="100" dirty="0"/>
          </a:p>
          <a:p>
            <a:pPr algn="just"/>
            <a:r>
              <a:rPr lang="ja-JP" altLang="en-US" sz="1200" kern="100" dirty="0">
                <a:effectLst/>
              </a:rPr>
              <a:t>（国の基準）</a:t>
            </a:r>
            <a:endParaRPr lang="en-US" altLang="ja-JP" sz="1200" kern="100" dirty="0">
              <a:effectLst/>
            </a:endParaRPr>
          </a:p>
          <a:p>
            <a:pPr algn="just"/>
            <a:endParaRPr lang="en-US" altLang="ja-JP" sz="1200" kern="100" dirty="0"/>
          </a:p>
          <a:p>
            <a:pPr algn="just"/>
            <a:endParaRPr lang="en-US" altLang="ja-JP" sz="1200" kern="100" dirty="0">
              <a:effectLst/>
            </a:endParaRPr>
          </a:p>
          <a:p>
            <a:pPr algn="just"/>
            <a:endParaRPr lang="en-US" altLang="ja-JP" sz="1200" kern="100" dirty="0"/>
          </a:p>
          <a:p>
            <a:pPr algn="just"/>
            <a:endParaRPr lang="en-US" altLang="ja-JP" sz="1200" kern="100" dirty="0">
              <a:effectLst/>
            </a:endParaRPr>
          </a:p>
          <a:p>
            <a:pPr algn="just"/>
            <a:endParaRPr lang="en-US" altLang="ja-JP" sz="1200" kern="100" dirty="0">
              <a:effectLst/>
            </a:endParaRPr>
          </a:p>
          <a:p>
            <a:pPr algn="just"/>
            <a:endParaRPr lang="en-US" altLang="ja-JP" sz="1200" kern="100" dirty="0"/>
          </a:p>
          <a:p>
            <a:pPr algn="just"/>
            <a:endParaRPr lang="en-US" altLang="ja-JP" sz="1200" kern="100" dirty="0">
              <a:effectLst/>
            </a:endParaRPr>
          </a:p>
          <a:p>
            <a:pPr algn="just"/>
            <a:endParaRPr lang="en-US" altLang="ja-JP" sz="1200" kern="100" dirty="0">
              <a:effectLst/>
            </a:endParaRPr>
          </a:p>
        </p:txBody>
      </p:sp>
      <p:sp>
        <p:nvSpPr>
          <p:cNvPr id="6" name="テキスト ボックス 5">
            <a:extLst>
              <a:ext uri="{FF2B5EF4-FFF2-40B4-BE49-F238E27FC236}">
                <a16:creationId xmlns:a16="http://schemas.microsoft.com/office/drawing/2014/main" id="{D3C70D2F-53F6-43A6-8A2D-DD0A3703D135}"/>
              </a:ext>
            </a:extLst>
          </p:cNvPr>
          <p:cNvSpPr txBox="1"/>
          <p:nvPr/>
        </p:nvSpPr>
        <p:spPr>
          <a:xfrm>
            <a:off x="378750" y="2512488"/>
            <a:ext cx="8081682" cy="261610"/>
          </a:xfrm>
          <a:prstGeom prst="rect">
            <a:avLst/>
          </a:prstGeom>
          <a:noFill/>
          <a:ln>
            <a:solidFill>
              <a:schemeClr val="tx1"/>
            </a:solidFill>
          </a:ln>
        </p:spPr>
        <p:txBody>
          <a:bodyPr wrap="square" rtlCol="0">
            <a:spAutoFit/>
          </a:bodyPr>
          <a:lstStyle/>
          <a:p>
            <a:pPr algn="just"/>
            <a:r>
              <a:rPr lang="ja-JP" altLang="en-US" sz="1100" kern="100" dirty="0">
                <a:effectLst/>
              </a:rPr>
              <a:t>鋼構造施設や桟橋式上部工などを対象に詳細点検を実施（</a:t>
            </a:r>
            <a:r>
              <a:rPr lang="en-US" altLang="ja-JP" sz="1100" kern="100" dirty="0">
                <a:effectLst/>
              </a:rPr>
              <a:t>10</a:t>
            </a:r>
            <a:r>
              <a:rPr lang="ja-JP" altLang="en-US" sz="1100" kern="100" dirty="0">
                <a:effectLst/>
              </a:rPr>
              <a:t>～</a:t>
            </a:r>
            <a:r>
              <a:rPr lang="en-US" altLang="ja-JP" sz="1100" kern="100" dirty="0">
                <a:effectLst/>
              </a:rPr>
              <a:t>15</a:t>
            </a:r>
            <a:r>
              <a:rPr lang="ja-JP" altLang="en-US" sz="1100" kern="100" dirty="0">
                <a:effectLst/>
              </a:rPr>
              <a:t>年に</a:t>
            </a:r>
            <a:r>
              <a:rPr lang="en-US" altLang="ja-JP" sz="1100" kern="100" dirty="0">
                <a:effectLst/>
              </a:rPr>
              <a:t>1</a:t>
            </a:r>
            <a:r>
              <a:rPr lang="ja-JP" altLang="en-US" sz="1100" kern="100" dirty="0">
                <a:effectLst/>
              </a:rPr>
              <a:t>度）</a:t>
            </a:r>
            <a:endParaRPr kumimoji="1" lang="ja-JP" altLang="en-US" sz="1100" dirty="0"/>
          </a:p>
        </p:txBody>
      </p:sp>
      <p:sp>
        <p:nvSpPr>
          <p:cNvPr id="16" name="テキスト ボックス 15">
            <a:extLst>
              <a:ext uri="{FF2B5EF4-FFF2-40B4-BE49-F238E27FC236}">
                <a16:creationId xmlns:a16="http://schemas.microsoft.com/office/drawing/2014/main" id="{2C353DB4-1159-47BD-BF38-A3BF3A3D4A8B}"/>
              </a:ext>
            </a:extLst>
          </p:cNvPr>
          <p:cNvSpPr txBox="1"/>
          <p:nvPr/>
        </p:nvSpPr>
        <p:spPr>
          <a:xfrm>
            <a:off x="95415" y="5747971"/>
            <a:ext cx="8770288" cy="461665"/>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対応方針</a:t>
            </a:r>
            <a:r>
              <a:rPr lang="en-US" altLang="ja-JP" sz="1200" kern="100" dirty="0">
                <a:effectLst/>
              </a:rPr>
              <a:t>】</a:t>
            </a:r>
          </a:p>
          <a:p>
            <a:r>
              <a:rPr lang="ja-JP" altLang="en-US" sz="1200" kern="100" dirty="0">
                <a:effectLst/>
              </a:rPr>
              <a:t>・詳細点検の対象施設見直し</a:t>
            </a:r>
            <a:endParaRPr lang="en-US" altLang="ja-JP" sz="1200" kern="100" dirty="0">
              <a:effectLst/>
            </a:endParaRPr>
          </a:p>
        </p:txBody>
      </p:sp>
      <p:sp>
        <p:nvSpPr>
          <p:cNvPr id="17" name="フローチャート: 組合せ 16">
            <a:extLst>
              <a:ext uri="{FF2B5EF4-FFF2-40B4-BE49-F238E27FC236}">
                <a16:creationId xmlns:a16="http://schemas.microsoft.com/office/drawing/2014/main" id="{39168D9E-F1DE-430F-BACB-A9C0812EA9CA}"/>
              </a:ext>
            </a:extLst>
          </p:cNvPr>
          <p:cNvSpPr/>
          <p:nvPr/>
        </p:nvSpPr>
        <p:spPr>
          <a:xfrm>
            <a:off x="3673501" y="1980839"/>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44893684-F9A9-4092-B88A-34F11B7D4AF5}"/>
              </a:ext>
            </a:extLst>
          </p:cNvPr>
          <p:cNvSpPr txBox="1"/>
          <p:nvPr/>
        </p:nvSpPr>
        <p:spPr>
          <a:xfrm>
            <a:off x="0" y="548680"/>
            <a:ext cx="4788024"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①点検、診断、評価の手法や体制等の充実</a:t>
            </a:r>
            <a:endParaRPr kumimoji="1" lang="ja-JP" altLang="en-US" sz="2400" dirty="0"/>
          </a:p>
        </p:txBody>
      </p:sp>
      <p:sp>
        <p:nvSpPr>
          <p:cNvPr id="23" name="テキスト ボックス 22">
            <a:extLst>
              <a:ext uri="{FF2B5EF4-FFF2-40B4-BE49-F238E27FC236}">
                <a16:creationId xmlns:a16="http://schemas.microsoft.com/office/drawing/2014/main" id="{FDF7BC3B-EC55-4B49-B2BA-0EDF99436228}"/>
              </a:ext>
            </a:extLst>
          </p:cNvPr>
          <p:cNvSpPr txBox="1"/>
          <p:nvPr/>
        </p:nvSpPr>
        <p:spPr>
          <a:xfrm>
            <a:off x="95413" y="901120"/>
            <a:ext cx="9048586" cy="307777"/>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①ー</a:t>
            </a:r>
            <a:r>
              <a:rPr kumimoji="1" lang="en-US" altLang="ja-JP" sz="1200" dirty="0">
                <a:latin typeface="BIZ UDPゴシック" panose="020B0400000000000000" pitchFamily="50" charset="-128"/>
                <a:ea typeface="BIZ UDPゴシック" panose="020B0400000000000000" pitchFamily="50" charset="-128"/>
              </a:rPr>
              <a:t>3</a:t>
            </a:r>
            <a:r>
              <a:rPr kumimoji="1" lang="ja-JP" altLang="en-US" sz="12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鋼矢板等の肉厚調査・空洞調査・コンクリート中の塩化物イオン濃度測定などの詳細点検を継続実施</a:t>
            </a:r>
            <a:endParaRPr kumimoji="1" lang="ja-JP" altLang="en-US" sz="1600" dirty="0"/>
          </a:p>
        </p:txBody>
      </p:sp>
      <p:sp>
        <p:nvSpPr>
          <p:cNvPr id="26" name="フローチャート: 組合せ 25">
            <a:extLst>
              <a:ext uri="{FF2B5EF4-FFF2-40B4-BE49-F238E27FC236}">
                <a16:creationId xmlns:a16="http://schemas.microsoft.com/office/drawing/2014/main" id="{67F2E4B2-50C7-4C8F-AEC7-615F87511E8E}"/>
              </a:ext>
            </a:extLst>
          </p:cNvPr>
          <p:cNvSpPr/>
          <p:nvPr/>
        </p:nvSpPr>
        <p:spPr>
          <a:xfrm>
            <a:off x="3673500" y="318316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ローチャート: 組合せ 27">
            <a:extLst>
              <a:ext uri="{FF2B5EF4-FFF2-40B4-BE49-F238E27FC236}">
                <a16:creationId xmlns:a16="http://schemas.microsoft.com/office/drawing/2014/main" id="{C64EDDC5-F7E6-4B2B-B048-742A3B54577E}"/>
              </a:ext>
            </a:extLst>
          </p:cNvPr>
          <p:cNvSpPr/>
          <p:nvPr/>
        </p:nvSpPr>
        <p:spPr>
          <a:xfrm>
            <a:off x="3683769" y="5628999"/>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BD7EE30C-5A8F-4EF4-AB8E-EE23CA21FAC2}"/>
              </a:ext>
            </a:extLst>
          </p:cNvPr>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５</a:t>
            </a:r>
            <a:r>
              <a:rPr kumimoji="1" lang="en-US" altLang="ja-JP" sz="2800" dirty="0">
                <a:solidFill>
                  <a:schemeClr val="bg1"/>
                </a:solidFill>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33" name="スライド番号プレースホルダー 1">
            <a:extLst>
              <a:ext uri="{FF2B5EF4-FFF2-40B4-BE49-F238E27FC236}">
                <a16:creationId xmlns:a16="http://schemas.microsoft.com/office/drawing/2014/main" id="{51B5565D-A442-473D-B93E-24E9F7230201}"/>
              </a:ext>
            </a:extLst>
          </p:cNvPr>
          <p:cNvSpPr>
            <a:spLocks noGrp="1"/>
          </p:cNvSpPr>
          <p:nvPr>
            <p:ph type="sldNum" sz="quarter" idx="12"/>
          </p:nvPr>
        </p:nvSpPr>
        <p:spPr>
          <a:xfrm>
            <a:off x="7339960" y="6560899"/>
            <a:ext cx="1828800" cy="365125"/>
          </a:xfrm>
        </p:spPr>
        <p:txBody>
          <a:bodyPr/>
          <a:lstStyle/>
          <a:p>
            <a:pPr algn="r"/>
            <a:fld id="{682EF9F9-C4E8-46B2-BBF1-33E3162B856A}" type="slidenum">
              <a:rPr kumimoji="1" lang="ja-JP" altLang="en-US" smtClean="0"/>
              <a:pPr algn="r"/>
              <a:t>8</a:t>
            </a:fld>
            <a:endParaRPr kumimoji="1" lang="ja-JP" altLang="en-US" dirty="0"/>
          </a:p>
        </p:txBody>
      </p:sp>
      <p:pic>
        <p:nvPicPr>
          <p:cNvPr id="18" name="図 17">
            <a:extLst>
              <a:ext uri="{FF2B5EF4-FFF2-40B4-BE49-F238E27FC236}">
                <a16:creationId xmlns:a16="http://schemas.microsoft.com/office/drawing/2014/main" id="{8D7873DE-BF9B-4FF6-8CCC-37EDE5E5F31B}"/>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a:off x="278297" y="4022922"/>
            <a:ext cx="5505450" cy="1544754"/>
          </a:xfrm>
          <a:prstGeom prst="rect">
            <a:avLst/>
          </a:prstGeom>
          <a:noFill/>
          <a:ln>
            <a:noFill/>
          </a:ln>
        </p:spPr>
      </p:pic>
      <p:sp>
        <p:nvSpPr>
          <p:cNvPr id="19" name="テキスト ボックス 18">
            <a:extLst>
              <a:ext uri="{FF2B5EF4-FFF2-40B4-BE49-F238E27FC236}">
                <a16:creationId xmlns:a16="http://schemas.microsoft.com/office/drawing/2014/main" id="{954661CD-B89F-4801-B2DB-455A6B059655}"/>
              </a:ext>
            </a:extLst>
          </p:cNvPr>
          <p:cNvSpPr txBox="1"/>
          <p:nvPr/>
        </p:nvSpPr>
        <p:spPr>
          <a:xfrm>
            <a:off x="5651788" y="4334204"/>
            <a:ext cx="3024668" cy="600164"/>
          </a:xfrm>
          <a:prstGeom prst="rect">
            <a:avLst/>
          </a:prstGeom>
          <a:noFill/>
          <a:ln>
            <a:solidFill>
              <a:schemeClr val="tx1"/>
            </a:solidFill>
          </a:ln>
        </p:spPr>
        <p:txBody>
          <a:bodyPr wrap="square" rtlCol="0">
            <a:spAutoFit/>
          </a:bodyPr>
          <a:lstStyle/>
          <a:p>
            <a:pPr algn="just"/>
            <a:r>
              <a:rPr lang="ja-JP" altLang="en-US" sz="1100" kern="100" dirty="0">
                <a:effectLst/>
              </a:rPr>
              <a:t>〇対象施設</a:t>
            </a:r>
            <a:endParaRPr lang="en-US" altLang="ja-JP" sz="1100" kern="100" dirty="0">
              <a:effectLst/>
            </a:endParaRPr>
          </a:p>
          <a:p>
            <a:pPr algn="just"/>
            <a:r>
              <a:rPr lang="ja-JP" altLang="en-US" sz="1100" kern="100" dirty="0">
                <a:effectLst/>
              </a:rPr>
              <a:t>係留施設（鋼構造、コンクリート構造）</a:t>
            </a:r>
            <a:endParaRPr lang="en-US" altLang="ja-JP" sz="1100" kern="100" dirty="0">
              <a:effectLst/>
            </a:endParaRPr>
          </a:p>
          <a:p>
            <a:pPr algn="just"/>
            <a:r>
              <a:rPr lang="ja-JP" altLang="en-US" sz="1100" kern="100" dirty="0">
                <a:effectLst/>
              </a:rPr>
              <a:t>外郭施設（鋼構造、コンクリート構造）</a:t>
            </a:r>
            <a:endParaRPr kumimoji="1" lang="ja-JP" altLang="en-US" sz="1100" dirty="0"/>
          </a:p>
        </p:txBody>
      </p:sp>
      <p:sp>
        <p:nvSpPr>
          <p:cNvPr id="2" name="正方形/長方形 1">
            <a:extLst>
              <a:ext uri="{FF2B5EF4-FFF2-40B4-BE49-F238E27FC236}">
                <a16:creationId xmlns:a16="http://schemas.microsoft.com/office/drawing/2014/main" id="{484110CC-3829-4FE4-8D37-F013FA6CCFA8}"/>
              </a:ext>
            </a:extLst>
          </p:cNvPr>
          <p:cNvSpPr/>
          <p:nvPr/>
        </p:nvSpPr>
        <p:spPr>
          <a:xfrm>
            <a:off x="378750" y="5157192"/>
            <a:ext cx="5260050" cy="402451"/>
          </a:xfrm>
          <a:prstGeom prst="rect">
            <a:avLst/>
          </a:prstGeom>
          <a:noFill/>
          <a:ln w="317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9AB8F743-CCE4-4485-8206-D9BB2ECB8D9E}"/>
              </a:ext>
            </a:extLst>
          </p:cNvPr>
          <p:cNvSpPr txBox="1"/>
          <p:nvPr/>
        </p:nvSpPr>
        <p:spPr>
          <a:xfrm>
            <a:off x="95415" y="6360200"/>
            <a:ext cx="8770288" cy="461665"/>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審議内容</a:t>
            </a:r>
            <a:r>
              <a:rPr lang="en-US" altLang="ja-JP" sz="1200" kern="100" dirty="0">
                <a:effectLst/>
              </a:rPr>
              <a:t>】</a:t>
            </a:r>
          </a:p>
          <a:p>
            <a:r>
              <a:rPr lang="ja-JP" altLang="en-US" sz="1200" kern="100" dirty="0">
                <a:effectLst/>
              </a:rPr>
              <a:t>・外郭施設の詳細点検に係る基準の整備⇒係留施設と同様に設定</a:t>
            </a:r>
            <a:endParaRPr lang="en-US" altLang="ja-JP" sz="1200" kern="100" dirty="0">
              <a:effectLst/>
            </a:endParaRPr>
          </a:p>
        </p:txBody>
      </p:sp>
      <p:sp>
        <p:nvSpPr>
          <p:cNvPr id="29" name="フローチャート: 組合せ 28">
            <a:extLst>
              <a:ext uri="{FF2B5EF4-FFF2-40B4-BE49-F238E27FC236}">
                <a16:creationId xmlns:a16="http://schemas.microsoft.com/office/drawing/2014/main" id="{997658AA-6BE4-4CE3-9A75-06672B606C97}"/>
              </a:ext>
            </a:extLst>
          </p:cNvPr>
          <p:cNvSpPr/>
          <p:nvPr/>
        </p:nvSpPr>
        <p:spPr>
          <a:xfrm>
            <a:off x="3683769" y="6241228"/>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20683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2DD2419B-0019-4542-A414-FC6635DB08E0}"/>
              </a:ext>
            </a:extLst>
          </p:cNvPr>
          <p:cNvSpPr txBox="1"/>
          <p:nvPr/>
        </p:nvSpPr>
        <p:spPr>
          <a:xfrm>
            <a:off x="95415" y="1932567"/>
            <a:ext cx="8770288" cy="941869"/>
          </a:xfrm>
          <a:prstGeom prst="rect">
            <a:avLst/>
          </a:prstGeom>
          <a:noFill/>
          <a:ln>
            <a:solidFill>
              <a:schemeClr val="tx1"/>
            </a:solidFill>
          </a:ln>
        </p:spPr>
        <p:txBody>
          <a:bodyPr wrap="square" rtlCol="0">
            <a:noAutofit/>
          </a:bodyPr>
          <a:lstStyle/>
          <a:p>
            <a:pPr algn="just"/>
            <a:r>
              <a:rPr lang="en-US" altLang="ja-JP" sz="1400" kern="100" dirty="0">
                <a:effectLst/>
              </a:rPr>
              <a:t>【</a:t>
            </a:r>
            <a:r>
              <a:rPr lang="ja-JP" altLang="en-US" sz="1400" kern="100" dirty="0">
                <a:effectLst/>
              </a:rPr>
              <a:t>実績・評価（検証）</a:t>
            </a:r>
            <a:r>
              <a:rPr lang="en-US" altLang="ja-JP" sz="1400" kern="100" dirty="0">
                <a:effectLst/>
              </a:rPr>
              <a:t>】</a:t>
            </a:r>
          </a:p>
          <a:p>
            <a:pPr algn="just"/>
            <a:endParaRPr lang="en-US" altLang="ja-JP" sz="1400" kern="100" dirty="0">
              <a:effectLst/>
            </a:endParaRPr>
          </a:p>
          <a:p>
            <a:pPr algn="just"/>
            <a:endParaRPr lang="en-US" altLang="ja-JP" sz="1400" kern="100" dirty="0">
              <a:effectLst/>
            </a:endParaRPr>
          </a:p>
          <a:p>
            <a:pPr algn="just"/>
            <a:endParaRPr lang="en-US" altLang="ja-JP" sz="1400" kern="100" dirty="0">
              <a:effectLst/>
            </a:endParaRPr>
          </a:p>
          <a:p>
            <a:pPr algn="just"/>
            <a:endParaRPr lang="en-US" altLang="ja-JP" sz="1400" kern="100" dirty="0">
              <a:effectLst/>
            </a:endParaRPr>
          </a:p>
          <a:p>
            <a:pPr algn="just"/>
            <a:endParaRPr lang="en-US" altLang="ja-JP" sz="1800" kern="100" dirty="0">
              <a:effectLst/>
            </a:endParaRPr>
          </a:p>
          <a:p>
            <a:pPr algn="just"/>
            <a:endParaRPr lang="en-US" altLang="ja-JP" sz="1800" kern="100" dirty="0">
              <a:effectLst/>
            </a:endParaRPr>
          </a:p>
        </p:txBody>
      </p:sp>
      <p:sp>
        <p:nvSpPr>
          <p:cNvPr id="4" name="テキスト ボックス 3">
            <a:extLst>
              <a:ext uri="{FF2B5EF4-FFF2-40B4-BE49-F238E27FC236}">
                <a16:creationId xmlns:a16="http://schemas.microsoft.com/office/drawing/2014/main" id="{3044CB46-9785-4454-9D58-FE23C4F58395}"/>
              </a:ext>
            </a:extLst>
          </p:cNvPr>
          <p:cNvSpPr txBox="1"/>
          <p:nvPr/>
        </p:nvSpPr>
        <p:spPr>
          <a:xfrm>
            <a:off x="95417" y="1298357"/>
            <a:ext cx="8770288" cy="46166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計画</a:t>
            </a:r>
            <a:r>
              <a:rPr lang="en-US" altLang="ja-JP" sz="1200" kern="100" dirty="0">
                <a:effectLst/>
              </a:rPr>
              <a:t>】</a:t>
            </a: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rPr>
              <a:t>実施計画に基づく、優先順位の検討</a:t>
            </a:r>
            <a:endParaRPr kumimoji="1" lang="ja-JP" altLang="en-US" sz="1200" dirty="0"/>
          </a:p>
        </p:txBody>
      </p:sp>
      <p:sp>
        <p:nvSpPr>
          <p:cNvPr id="5" name="テキスト ボックス 4">
            <a:extLst>
              <a:ext uri="{FF2B5EF4-FFF2-40B4-BE49-F238E27FC236}">
                <a16:creationId xmlns:a16="http://schemas.microsoft.com/office/drawing/2014/main" id="{BC0B227D-5ABA-49BA-8C81-C28D5614D271}"/>
              </a:ext>
            </a:extLst>
          </p:cNvPr>
          <p:cNvSpPr txBox="1"/>
          <p:nvPr/>
        </p:nvSpPr>
        <p:spPr>
          <a:xfrm>
            <a:off x="95415" y="3109030"/>
            <a:ext cx="8770288" cy="461665"/>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pPr algn="just"/>
            <a:r>
              <a:rPr lang="ja-JP" altLang="en-US" sz="1200" kern="100" dirty="0">
                <a:effectLst/>
              </a:rPr>
              <a:t>・１施設の補修に期間と費用を要すること、健全度が低下する施設の増加が今後見込まれる。</a:t>
            </a:r>
            <a:endParaRPr lang="en-US" altLang="ja-JP" sz="1200" kern="100" dirty="0">
              <a:effectLst/>
            </a:endParaRPr>
          </a:p>
        </p:txBody>
      </p:sp>
      <p:sp>
        <p:nvSpPr>
          <p:cNvPr id="6" name="テキスト ボックス 5">
            <a:extLst>
              <a:ext uri="{FF2B5EF4-FFF2-40B4-BE49-F238E27FC236}">
                <a16:creationId xmlns:a16="http://schemas.microsoft.com/office/drawing/2014/main" id="{D3C70D2F-53F6-43A6-8A2D-DD0A3703D135}"/>
              </a:ext>
            </a:extLst>
          </p:cNvPr>
          <p:cNvSpPr txBox="1"/>
          <p:nvPr/>
        </p:nvSpPr>
        <p:spPr>
          <a:xfrm>
            <a:off x="378750" y="2310671"/>
            <a:ext cx="8081682" cy="430887"/>
          </a:xfrm>
          <a:prstGeom prst="rect">
            <a:avLst/>
          </a:prstGeom>
          <a:noFill/>
          <a:ln>
            <a:solidFill>
              <a:schemeClr val="tx1"/>
            </a:solidFill>
          </a:ln>
        </p:spPr>
        <p:txBody>
          <a:bodyPr wrap="square" rtlCol="0">
            <a:spAutoFit/>
          </a:bodyPr>
          <a:lstStyle/>
          <a:p>
            <a:pPr algn="just"/>
            <a:r>
              <a:rPr kumimoji="1" lang="ja-JP" altLang="en-US" sz="1100" dirty="0"/>
              <a:t>係留施設については、優先順位の検討手法を確立し、補修を実施。</a:t>
            </a:r>
            <a:endParaRPr kumimoji="1" lang="en-US" altLang="ja-JP" sz="1100" dirty="0"/>
          </a:p>
          <a:p>
            <a:pPr algn="just"/>
            <a:r>
              <a:rPr kumimoji="1" lang="ja-JP" altLang="en-US" sz="1100" dirty="0"/>
              <a:t>健全度が低下した施設が増加</a:t>
            </a:r>
            <a:r>
              <a:rPr kumimoji="1" lang="en-US" altLang="ja-JP" sz="1100" dirty="0"/>
              <a:t>(</a:t>
            </a:r>
            <a:r>
              <a:rPr kumimoji="1" lang="ja-JP" altLang="en-US" sz="1100" dirty="0"/>
              <a:t>係留施設：</a:t>
            </a:r>
            <a:r>
              <a:rPr kumimoji="1" lang="en-US" altLang="ja-JP" sz="1100" dirty="0"/>
              <a:t>26</a:t>
            </a:r>
            <a:r>
              <a:rPr kumimoji="1" lang="ja-JP" altLang="en-US" sz="1100" dirty="0"/>
              <a:t>施設→</a:t>
            </a:r>
            <a:r>
              <a:rPr kumimoji="1" lang="en-US" altLang="ja-JP" sz="1100" dirty="0"/>
              <a:t>39</a:t>
            </a:r>
            <a:r>
              <a:rPr kumimoji="1" lang="ja-JP" altLang="en-US" sz="1100" dirty="0"/>
              <a:t>施設</a:t>
            </a:r>
            <a:r>
              <a:rPr kumimoji="1" lang="en-US" altLang="ja-JP" sz="1100" dirty="0"/>
              <a:t>)</a:t>
            </a:r>
          </a:p>
        </p:txBody>
      </p:sp>
      <p:sp>
        <p:nvSpPr>
          <p:cNvPr id="16" name="テキスト ボックス 15">
            <a:extLst>
              <a:ext uri="{FF2B5EF4-FFF2-40B4-BE49-F238E27FC236}">
                <a16:creationId xmlns:a16="http://schemas.microsoft.com/office/drawing/2014/main" id="{2C353DB4-1159-47BD-BF38-A3BF3A3D4A8B}"/>
              </a:ext>
            </a:extLst>
          </p:cNvPr>
          <p:cNvSpPr txBox="1"/>
          <p:nvPr/>
        </p:nvSpPr>
        <p:spPr>
          <a:xfrm>
            <a:off x="95415" y="3864776"/>
            <a:ext cx="8770288" cy="2123658"/>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対応方針</a:t>
            </a:r>
            <a:r>
              <a:rPr lang="en-US" altLang="ja-JP" sz="1200" kern="100" dirty="0">
                <a:effectLst/>
              </a:rPr>
              <a:t>】</a:t>
            </a:r>
          </a:p>
          <a:p>
            <a:r>
              <a:rPr lang="ja-JP" altLang="en-US" sz="1200" kern="100" dirty="0">
                <a:effectLst/>
              </a:rPr>
              <a:t>・社会的影響度などに基づいて最適な整備水準を設ける。</a:t>
            </a:r>
            <a:endParaRPr lang="en-US" altLang="ja-JP" sz="1200" kern="100" dirty="0">
              <a:effectLst/>
            </a:endParaRPr>
          </a:p>
          <a:p>
            <a:endParaRPr lang="en-US" altLang="ja-JP" sz="1200" kern="100" dirty="0"/>
          </a:p>
          <a:p>
            <a:endParaRPr lang="en-US" altLang="ja-JP" sz="1200" kern="100" dirty="0">
              <a:effectLst/>
            </a:endParaRPr>
          </a:p>
          <a:p>
            <a:endParaRPr lang="en-US" altLang="ja-JP" sz="1200" kern="100" dirty="0"/>
          </a:p>
          <a:p>
            <a:endParaRPr lang="en-US" altLang="ja-JP" sz="1200" kern="100" dirty="0">
              <a:effectLst/>
            </a:endParaRPr>
          </a:p>
          <a:p>
            <a:endParaRPr lang="en-US" altLang="ja-JP" sz="1200" kern="100" dirty="0"/>
          </a:p>
          <a:p>
            <a:endParaRPr lang="en-US" altLang="ja-JP" sz="1200" kern="100" dirty="0">
              <a:effectLst/>
            </a:endParaRPr>
          </a:p>
          <a:p>
            <a:endParaRPr lang="en-US" altLang="ja-JP" sz="1200" kern="100" dirty="0"/>
          </a:p>
          <a:p>
            <a:endParaRPr lang="en-US" altLang="ja-JP" sz="1200" kern="100" dirty="0">
              <a:effectLst/>
            </a:endParaRPr>
          </a:p>
          <a:p>
            <a:endParaRPr lang="en-US" altLang="ja-JP" sz="1200" kern="100" dirty="0">
              <a:effectLst/>
            </a:endParaRPr>
          </a:p>
        </p:txBody>
      </p:sp>
      <p:sp>
        <p:nvSpPr>
          <p:cNvPr id="17" name="フローチャート: 組合せ 16">
            <a:extLst>
              <a:ext uri="{FF2B5EF4-FFF2-40B4-BE49-F238E27FC236}">
                <a16:creationId xmlns:a16="http://schemas.microsoft.com/office/drawing/2014/main" id="{39168D9E-F1DE-430F-BACB-A9C0812EA9CA}"/>
              </a:ext>
            </a:extLst>
          </p:cNvPr>
          <p:cNvSpPr/>
          <p:nvPr/>
        </p:nvSpPr>
        <p:spPr>
          <a:xfrm>
            <a:off x="3673501" y="1808787"/>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44893684-F9A9-4092-B88A-34F11B7D4AF5}"/>
              </a:ext>
            </a:extLst>
          </p:cNvPr>
          <p:cNvSpPr txBox="1"/>
          <p:nvPr/>
        </p:nvSpPr>
        <p:spPr>
          <a:xfrm>
            <a:off x="0" y="548680"/>
            <a:ext cx="4788024"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②施設の特性に応じた維持管理手法の体系化</a:t>
            </a:r>
            <a:endParaRPr kumimoji="1" lang="ja-JP" altLang="en-US" sz="2400" dirty="0"/>
          </a:p>
        </p:txBody>
      </p:sp>
      <p:sp>
        <p:nvSpPr>
          <p:cNvPr id="23" name="テキスト ボックス 22">
            <a:extLst>
              <a:ext uri="{FF2B5EF4-FFF2-40B4-BE49-F238E27FC236}">
                <a16:creationId xmlns:a16="http://schemas.microsoft.com/office/drawing/2014/main" id="{FDF7BC3B-EC55-4B49-B2BA-0EDF99436228}"/>
              </a:ext>
            </a:extLst>
          </p:cNvPr>
          <p:cNvSpPr txBox="1"/>
          <p:nvPr/>
        </p:nvSpPr>
        <p:spPr>
          <a:xfrm>
            <a:off x="95413" y="901120"/>
            <a:ext cx="9048586" cy="307777"/>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②ー</a:t>
            </a:r>
            <a:r>
              <a:rPr kumimoji="1" lang="en-US" altLang="ja-JP" sz="1200" dirty="0">
                <a:latin typeface="BIZ UDPゴシック" panose="020B0400000000000000" pitchFamily="50" charset="-128"/>
                <a:ea typeface="BIZ UDPゴシック" panose="020B0400000000000000" pitchFamily="50" charset="-128"/>
              </a:rPr>
              <a:t>3</a:t>
            </a:r>
            <a:r>
              <a:rPr kumimoji="1" lang="ja-JP" altLang="en-US" sz="12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各施設の更新等の方法や時期を検討</a:t>
            </a:r>
            <a:endParaRPr kumimoji="1" lang="ja-JP" altLang="en-US" sz="1600" dirty="0"/>
          </a:p>
        </p:txBody>
      </p:sp>
      <p:sp>
        <p:nvSpPr>
          <p:cNvPr id="26" name="フローチャート: 組合せ 25">
            <a:extLst>
              <a:ext uri="{FF2B5EF4-FFF2-40B4-BE49-F238E27FC236}">
                <a16:creationId xmlns:a16="http://schemas.microsoft.com/office/drawing/2014/main" id="{67F2E4B2-50C7-4C8F-AEC7-615F87511E8E}"/>
              </a:ext>
            </a:extLst>
          </p:cNvPr>
          <p:cNvSpPr/>
          <p:nvPr/>
        </p:nvSpPr>
        <p:spPr>
          <a:xfrm>
            <a:off x="3673500" y="2939594"/>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ローチャート: 組合せ 27">
            <a:extLst>
              <a:ext uri="{FF2B5EF4-FFF2-40B4-BE49-F238E27FC236}">
                <a16:creationId xmlns:a16="http://schemas.microsoft.com/office/drawing/2014/main" id="{C64EDDC5-F7E6-4B2B-B048-742A3B54577E}"/>
              </a:ext>
            </a:extLst>
          </p:cNvPr>
          <p:cNvSpPr/>
          <p:nvPr/>
        </p:nvSpPr>
        <p:spPr>
          <a:xfrm>
            <a:off x="3683769" y="3673097"/>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BD7EE30C-5A8F-4EF4-AB8E-EE23CA21FAC2}"/>
              </a:ext>
            </a:extLst>
          </p:cNvPr>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５</a:t>
            </a:r>
            <a:r>
              <a:rPr kumimoji="1" lang="en-US" altLang="ja-JP" sz="2800" dirty="0">
                <a:solidFill>
                  <a:schemeClr val="bg1"/>
                </a:solidFill>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33" name="スライド番号プレースホルダー 1">
            <a:extLst>
              <a:ext uri="{FF2B5EF4-FFF2-40B4-BE49-F238E27FC236}">
                <a16:creationId xmlns:a16="http://schemas.microsoft.com/office/drawing/2014/main" id="{51B5565D-A442-473D-B93E-24E9F7230201}"/>
              </a:ext>
            </a:extLst>
          </p:cNvPr>
          <p:cNvSpPr>
            <a:spLocks noGrp="1"/>
          </p:cNvSpPr>
          <p:nvPr>
            <p:ph type="sldNum" sz="quarter" idx="12"/>
          </p:nvPr>
        </p:nvSpPr>
        <p:spPr>
          <a:xfrm>
            <a:off x="7339960" y="6560899"/>
            <a:ext cx="1828800" cy="365125"/>
          </a:xfrm>
        </p:spPr>
        <p:txBody>
          <a:bodyPr/>
          <a:lstStyle/>
          <a:p>
            <a:pPr algn="r"/>
            <a:fld id="{682EF9F9-C4E8-46B2-BBF1-33E3162B856A}" type="slidenum">
              <a:rPr kumimoji="1" lang="ja-JP" altLang="en-US" smtClean="0"/>
              <a:pPr algn="r"/>
              <a:t>9</a:t>
            </a:fld>
            <a:endParaRPr kumimoji="1" lang="ja-JP" altLang="en-US" dirty="0"/>
          </a:p>
        </p:txBody>
      </p:sp>
      <p:sp>
        <p:nvSpPr>
          <p:cNvPr id="25" name="テキスト ボックス 24">
            <a:extLst>
              <a:ext uri="{FF2B5EF4-FFF2-40B4-BE49-F238E27FC236}">
                <a16:creationId xmlns:a16="http://schemas.microsoft.com/office/drawing/2014/main" id="{9AB8F743-CCE4-4485-8206-D9BB2ECB8D9E}"/>
              </a:ext>
            </a:extLst>
          </p:cNvPr>
          <p:cNvSpPr txBox="1"/>
          <p:nvPr/>
        </p:nvSpPr>
        <p:spPr>
          <a:xfrm>
            <a:off x="95415" y="6158383"/>
            <a:ext cx="8770288"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審議内容</a:t>
            </a:r>
            <a:r>
              <a:rPr lang="en-US" altLang="ja-JP" sz="1200" kern="100" dirty="0">
                <a:effectLst/>
              </a:rPr>
              <a:t>】</a:t>
            </a:r>
          </a:p>
          <a:p>
            <a:r>
              <a:rPr lang="ja-JP" altLang="en-US" sz="1200" kern="100" dirty="0">
                <a:effectLst/>
              </a:rPr>
              <a:t>・補修方法の検証</a:t>
            </a:r>
            <a:endParaRPr lang="en-US" altLang="ja-JP" sz="1200" kern="100" dirty="0">
              <a:effectLst/>
            </a:endParaRPr>
          </a:p>
          <a:p>
            <a:r>
              <a:rPr lang="ja-JP" altLang="en-US" sz="1200" kern="100" dirty="0"/>
              <a:t>・係留施設以外の社会的影響度、補修優先順位の設定</a:t>
            </a:r>
            <a:endParaRPr lang="en-US" altLang="ja-JP" sz="1200" kern="100" dirty="0">
              <a:effectLst/>
            </a:endParaRPr>
          </a:p>
        </p:txBody>
      </p:sp>
      <p:sp>
        <p:nvSpPr>
          <p:cNvPr id="29" name="フローチャート: 組合せ 28">
            <a:extLst>
              <a:ext uri="{FF2B5EF4-FFF2-40B4-BE49-F238E27FC236}">
                <a16:creationId xmlns:a16="http://schemas.microsoft.com/office/drawing/2014/main" id="{997658AA-6BE4-4CE3-9A75-06672B606C97}"/>
              </a:ext>
            </a:extLst>
          </p:cNvPr>
          <p:cNvSpPr/>
          <p:nvPr/>
        </p:nvSpPr>
        <p:spPr>
          <a:xfrm>
            <a:off x="3683769" y="603941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D9B3AFB5-200C-4A15-9BD9-54693C0055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76564" y="3017217"/>
            <a:ext cx="5216637" cy="1645447"/>
          </a:xfrm>
          <a:prstGeom prst="rect">
            <a:avLst/>
          </a:prstGeom>
        </p:spPr>
      </p:pic>
      <p:sp>
        <p:nvSpPr>
          <p:cNvPr id="7" name="楕円 6">
            <a:extLst>
              <a:ext uri="{FF2B5EF4-FFF2-40B4-BE49-F238E27FC236}">
                <a16:creationId xmlns:a16="http://schemas.microsoft.com/office/drawing/2014/main" id="{3417AC39-45CC-4ED5-826B-994BD5C74D41}"/>
              </a:ext>
            </a:extLst>
          </p:cNvPr>
          <p:cNvSpPr/>
          <p:nvPr/>
        </p:nvSpPr>
        <p:spPr>
          <a:xfrm>
            <a:off x="12269584" y="3582009"/>
            <a:ext cx="144016" cy="144016"/>
          </a:xfrm>
          <a:prstGeom prst="ellipse">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52" name="楕円 251">
            <a:extLst>
              <a:ext uri="{FF2B5EF4-FFF2-40B4-BE49-F238E27FC236}">
                <a16:creationId xmlns:a16="http://schemas.microsoft.com/office/drawing/2014/main" id="{F3AB346F-A63A-4BB7-8F08-AC781F987485}"/>
              </a:ext>
            </a:extLst>
          </p:cNvPr>
          <p:cNvSpPr/>
          <p:nvPr/>
        </p:nvSpPr>
        <p:spPr>
          <a:xfrm>
            <a:off x="13249756" y="3754795"/>
            <a:ext cx="144016" cy="144016"/>
          </a:xfrm>
          <a:prstGeom prst="ellipse">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53" name="楕円 252">
            <a:extLst>
              <a:ext uri="{FF2B5EF4-FFF2-40B4-BE49-F238E27FC236}">
                <a16:creationId xmlns:a16="http://schemas.microsoft.com/office/drawing/2014/main" id="{9B0E9E0A-FE0F-4876-A208-FAFAE19C7D00}"/>
              </a:ext>
            </a:extLst>
          </p:cNvPr>
          <p:cNvSpPr/>
          <p:nvPr/>
        </p:nvSpPr>
        <p:spPr>
          <a:xfrm>
            <a:off x="12915116" y="4109214"/>
            <a:ext cx="144016" cy="144016"/>
          </a:xfrm>
          <a:prstGeom prst="ellipse">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58" name="楕円 257">
            <a:extLst>
              <a:ext uri="{FF2B5EF4-FFF2-40B4-BE49-F238E27FC236}">
                <a16:creationId xmlns:a16="http://schemas.microsoft.com/office/drawing/2014/main" id="{95F9EFED-0240-47D7-9C9E-86115A66FB0D}"/>
              </a:ext>
            </a:extLst>
          </p:cNvPr>
          <p:cNvSpPr/>
          <p:nvPr/>
        </p:nvSpPr>
        <p:spPr>
          <a:xfrm>
            <a:off x="12896563" y="4284831"/>
            <a:ext cx="576064" cy="144016"/>
          </a:xfrm>
          <a:prstGeom prst="ellipse">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8" name="矢印: 右 7">
            <a:extLst>
              <a:ext uri="{FF2B5EF4-FFF2-40B4-BE49-F238E27FC236}">
                <a16:creationId xmlns:a16="http://schemas.microsoft.com/office/drawing/2014/main" id="{57D0529F-FF63-4FB7-8271-FDD3898C2A38}"/>
              </a:ext>
            </a:extLst>
          </p:cNvPr>
          <p:cNvSpPr/>
          <p:nvPr/>
        </p:nvSpPr>
        <p:spPr>
          <a:xfrm>
            <a:off x="5594712" y="4645448"/>
            <a:ext cx="180020" cy="1080120"/>
          </a:xfrm>
          <a:prstGeom prst="rightArrow">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D31D6041-9F97-42F1-89C6-34E2B51044EF}"/>
              </a:ext>
            </a:extLst>
          </p:cNvPr>
          <p:cNvSpPr/>
          <p:nvPr/>
        </p:nvSpPr>
        <p:spPr>
          <a:xfrm>
            <a:off x="5940152" y="4451319"/>
            <a:ext cx="2808312" cy="1440160"/>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（案）</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200" dirty="0">
                <a:solidFill>
                  <a:schemeClr val="tx1"/>
                </a:solidFill>
                <a:latin typeface="BIZ UDPゴシック" panose="020B0400000000000000" pitchFamily="50" charset="-128"/>
                <a:ea typeface="BIZ UDPゴシック" panose="020B0400000000000000" pitchFamily="50" charset="-128"/>
              </a:rPr>
              <a:t>施設の健全度と社会的影響度を考慮し、当て板溶接や部分的な陥没の補修などの部分補修で対応。</a:t>
            </a:r>
          </a:p>
        </p:txBody>
      </p:sp>
      <p:grpSp>
        <p:nvGrpSpPr>
          <p:cNvPr id="18" name="グループ化 17">
            <a:extLst>
              <a:ext uri="{FF2B5EF4-FFF2-40B4-BE49-F238E27FC236}">
                <a16:creationId xmlns:a16="http://schemas.microsoft.com/office/drawing/2014/main" id="{97A26F21-6995-4AAE-AE5D-D34EFC035E7C}"/>
              </a:ext>
            </a:extLst>
          </p:cNvPr>
          <p:cNvGrpSpPr/>
          <p:nvPr/>
        </p:nvGrpSpPr>
        <p:grpSpPr>
          <a:xfrm>
            <a:off x="219290" y="4253230"/>
            <a:ext cx="5198969" cy="1683883"/>
            <a:chOff x="219290" y="4253230"/>
            <a:chExt cx="5198969" cy="1683883"/>
          </a:xfrm>
        </p:grpSpPr>
        <p:graphicFrame>
          <p:nvGraphicFramePr>
            <p:cNvPr id="2" name="オブジェクト 1">
              <a:extLst>
                <a:ext uri="{FF2B5EF4-FFF2-40B4-BE49-F238E27FC236}">
                  <a16:creationId xmlns:a16="http://schemas.microsoft.com/office/drawing/2014/main" id="{AC95F334-461B-455C-8608-E31AEB7B84C2}"/>
                </a:ext>
              </a:extLst>
            </p:cNvPr>
            <p:cNvGraphicFramePr>
              <a:graphicFrameLocks noChangeAspect="1"/>
            </p:cNvGraphicFramePr>
            <p:nvPr>
              <p:extLst>
                <p:ext uri="{D42A27DB-BD31-4B8C-83A1-F6EECF244321}">
                  <p14:modId xmlns:p14="http://schemas.microsoft.com/office/powerpoint/2010/main" val="1435333026"/>
                </p:ext>
              </p:extLst>
            </p:nvPr>
          </p:nvGraphicFramePr>
          <p:xfrm>
            <a:off x="219290" y="4253230"/>
            <a:ext cx="5198969" cy="1679756"/>
          </p:xfrm>
          <a:graphic>
            <a:graphicData uri="http://schemas.openxmlformats.org/presentationml/2006/ole">
              <mc:AlternateContent xmlns:mc="http://schemas.openxmlformats.org/markup-compatibility/2006">
                <mc:Choice xmlns:v="urn:schemas-microsoft-com:vml" Requires="v">
                  <p:oleObj spid="_x0000_s394342" name="Worksheet" r:id="rId5" imgW="5684653" imgH="1836455" progId="Excel.Sheet.12">
                    <p:embed/>
                  </p:oleObj>
                </mc:Choice>
                <mc:Fallback>
                  <p:oleObj name="Worksheet" r:id="rId5" imgW="5684653" imgH="1836455" progId="Excel.Sheet.12">
                    <p:embed/>
                    <p:pic>
                      <p:nvPicPr>
                        <p:cNvPr id="0" name=""/>
                        <p:cNvPicPr/>
                        <p:nvPr/>
                      </p:nvPicPr>
                      <p:blipFill>
                        <a:blip r:embed="rId6"/>
                        <a:stretch>
                          <a:fillRect/>
                        </a:stretch>
                      </p:blipFill>
                      <p:spPr>
                        <a:xfrm>
                          <a:off x="219290" y="4253230"/>
                          <a:ext cx="5198969" cy="1679756"/>
                        </a:xfrm>
                        <a:prstGeom prst="rect">
                          <a:avLst/>
                        </a:prstGeom>
                      </p:spPr>
                    </p:pic>
                  </p:oleObj>
                </mc:Fallback>
              </mc:AlternateContent>
            </a:graphicData>
          </a:graphic>
        </p:graphicFrame>
        <p:sp>
          <p:nvSpPr>
            <p:cNvPr id="14" name="楕円 13">
              <a:extLst>
                <a:ext uri="{FF2B5EF4-FFF2-40B4-BE49-F238E27FC236}">
                  <a16:creationId xmlns:a16="http://schemas.microsoft.com/office/drawing/2014/main" id="{9700A730-9E6D-4FF8-AA02-F6242256DD01}"/>
                </a:ext>
              </a:extLst>
            </p:cNvPr>
            <p:cNvSpPr/>
            <p:nvPr/>
          </p:nvSpPr>
          <p:spPr>
            <a:xfrm>
              <a:off x="2283862" y="4872808"/>
              <a:ext cx="220300" cy="220300"/>
            </a:xfrm>
            <a:prstGeom prst="ellipse">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30" name="楕円 29">
              <a:extLst>
                <a:ext uri="{FF2B5EF4-FFF2-40B4-BE49-F238E27FC236}">
                  <a16:creationId xmlns:a16="http://schemas.microsoft.com/office/drawing/2014/main" id="{BAA167B1-170B-4609-A727-C59EA2875F40}"/>
                </a:ext>
              </a:extLst>
            </p:cNvPr>
            <p:cNvSpPr/>
            <p:nvPr/>
          </p:nvSpPr>
          <p:spPr>
            <a:xfrm>
              <a:off x="3478357" y="5075358"/>
              <a:ext cx="220300" cy="220300"/>
            </a:xfrm>
            <a:prstGeom prst="ellipse">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35" name="楕円 34">
              <a:extLst>
                <a:ext uri="{FF2B5EF4-FFF2-40B4-BE49-F238E27FC236}">
                  <a16:creationId xmlns:a16="http://schemas.microsoft.com/office/drawing/2014/main" id="{36F4BD7F-C290-4C25-AF15-91F74D17FDE4}"/>
                </a:ext>
              </a:extLst>
            </p:cNvPr>
            <p:cNvSpPr/>
            <p:nvPr/>
          </p:nvSpPr>
          <p:spPr>
            <a:xfrm>
              <a:off x="3080152" y="5505268"/>
              <a:ext cx="220300" cy="220300"/>
            </a:xfrm>
            <a:prstGeom prst="ellipse">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38" name="楕円 37">
              <a:extLst>
                <a:ext uri="{FF2B5EF4-FFF2-40B4-BE49-F238E27FC236}">
                  <a16:creationId xmlns:a16="http://schemas.microsoft.com/office/drawing/2014/main" id="{225649FB-F2A8-4EA5-B73C-39A22D8261AF}"/>
                </a:ext>
              </a:extLst>
            </p:cNvPr>
            <p:cNvSpPr/>
            <p:nvPr/>
          </p:nvSpPr>
          <p:spPr>
            <a:xfrm>
              <a:off x="3080152" y="5716813"/>
              <a:ext cx="220300" cy="220300"/>
            </a:xfrm>
            <a:prstGeom prst="ellipse">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98" name="グループ化 97">
            <a:extLst>
              <a:ext uri="{FF2B5EF4-FFF2-40B4-BE49-F238E27FC236}">
                <a16:creationId xmlns:a16="http://schemas.microsoft.com/office/drawing/2014/main" id="{21DD2CDF-B844-4372-BE29-ED2C5714B133}"/>
              </a:ext>
            </a:extLst>
          </p:cNvPr>
          <p:cNvGrpSpPr/>
          <p:nvPr/>
        </p:nvGrpSpPr>
        <p:grpSpPr>
          <a:xfrm>
            <a:off x="3897313" y="7568931"/>
            <a:ext cx="4357047" cy="3220380"/>
            <a:chOff x="3897313" y="7568931"/>
            <a:chExt cx="4357047" cy="3220380"/>
          </a:xfrm>
        </p:grpSpPr>
        <p:grpSp>
          <p:nvGrpSpPr>
            <p:cNvPr id="93" name="グループ化 92">
              <a:extLst>
                <a:ext uri="{FF2B5EF4-FFF2-40B4-BE49-F238E27FC236}">
                  <a16:creationId xmlns:a16="http://schemas.microsoft.com/office/drawing/2014/main" id="{E7497EB7-3F45-4E03-9047-0C4125E66823}"/>
                </a:ext>
              </a:extLst>
            </p:cNvPr>
            <p:cNvGrpSpPr/>
            <p:nvPr/>
          </p:nvGrpSpPr>
          <p:grpSpPr>
            <a:xfrm>
              <a:off x="3997472" y="7901278"/>
              <a:ext cx="4030912" cy="2152455"/>
              <a:chOff x="3997472" y="7901278"/>
              <a:chExt cx="4030912" cy="2152455"/>
            </a:xfrm>
          </p:grpSpPr>
          <p:grpSp>
            <p:nvGrpSpPr>
              <p:cNvPr id="91" name="グループ化 90">
                <a:extLst>
                  <a:ext uri="{FF2B5EF4-FFF2-40B4-BE49-F238E27FC236}">
                    <a16:creationId xmlns:a16="http://schemas.microsoft.com/office/drawing/2014/main" id="{9C172C17-8A94-4BCF-97C8-C83CD7601246}"/>
                  </a:ext>
                </a:extLst>
              </p:cNvPr>
              <p:cNvGrpSpPr/>
              <p:nvPr/>
            </p:nvGrpSpPr>
            <p:grpSpPr>
              <a:xfrm>
                <a:off x="3997472" y="7901278"/>
                <a:ext cx="2989575" cy="2152455"/>
                <a:chOff x="3997473" y="7901278"/>
                <a:chExt cx="2522168" cy="2152455"/>
              </a:xfrm>
            </p:grpSpPr>
            <p:sp>
              <p:nvSpPr>
                <p:cNvPr id="49" name="円弧 48">
                  <a:extLst>
                    <a:ext uri="{FF2B5EF4-FFF2-40B4-BE49-F238E27FC236}">
                      <a16:creationId xmlns:a16="http://schemas.microsoft.com/office/drawing/2014/main" id="{6C151D9E-FAD4-4B2B-8FED-FEAD972811D7}"/>
                    </a:ext>
                  </a:extLst>
                </p:cNvPr>
                <p:cNvSpPr/>
                <p:nvPr/>
              </p:nvSpPr>
              <p:spPr>
                <a:xfrm>
                  <a:off x="3997473" y="7901278"/>
                  <a:ext cx="2522168" cy="2152455"/>
                </a:xfrm>
                <a:prstGeom prst="arc">
                  <a:avLst>
                    <a:gd name="adj1" fmla="val 16200000"/>
                    <a:gd name="adj2" fmla="val 68497"/>
                  </a:avLst>
                </a:prstGeom>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54" name="直線矢印コネクタ 53">
                  <a:extLst>
                    <a:ext uri="{FF2B5EF4-FFF2-40B4-BE49-F238E27FC236}">
                      <a16:creationId xmlns:a16="http://schemas.microsoft.com/office/drawing/2014/main" id="{C97DF528-E2CD-4D55-8D13-D66D1E205F88}"/>
                    </a:ext>
                  </a:extLst>
                </p:cNvPr>
                <p:cNvCxnSpPr>
                  <a:stCxn id="49" idx="2"/>
                </p:cNvCxnSpPr>
                <p:nvPr/>
              </p:nvCxnSpPr>
              <p:spPr>
                <a:xfrm flipV="1">
                  <a:off x="6519317" y="8649051"/>
                  <a:ext cx="324" cy="352827"/>
                </a:xfrm>
                <a:prstGeom prst="straightConnector1">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cxnSp>
          </p:grpSp>
          <p:cxnSp>
            <p:nvCxnSpPr>
              <p:cNvPr id="59" name="直線コネクタ 58">
                <a:extLst>
                  <a:ext uri="{FF2B5EF4-FFF2-40B4-BE49-F238E27FC236}">
                    <a16:creationId xmlns:a16="http://schemas.microsoft.com/office/drawing/2014/main" id="{D598855C-3ED7-450A-8205-2AE8676A0594}"/>
                  </a:ext>
                </a:extLst>
              </p:cNvPr>
              <p:cNvCxnSpPr>
                <a:cxnSpLocks/>
              </p:cNvCxnSpPr>
              <p:nvPr/>
            </p:nvCxnSpPr>
            <p:spPr>
              <a:xfrm>
                <a:off x="6986663" y="8649051"/>
                <a:ext cx="1041721" cy="0"/>
              </a:xfrm>
              <a:prstGeom prst="line">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cxnSp>
        </p:grpSp>
        <p:sp>
          <p:nvSpPr>
            <p:cNvPr id="66" name="円弧 65">
              <a:extLst>
                <a:ext uri="{FF2B5EF4-FFF2-40B4-BE49-F238E27FC236}">
                  <a16:creationId xmlns:a16="http://schemas.microsoft.com/office/drawing/2014/main" id="{C80D13FB-E3C0-40A6-885F-C693351E158C}"/>
                </a:ext>
              </a:extLst>
            </p:cNvPr>
            <p:cNvSpPr/>
            <p:nvPr/>
          </p:nvSpPr>
          <p:spPr>
            <a:xfrm>
              <a:off x="4139953" y="7901278"/>
              <a:ext cx="2228022" cy="2872535"/>
            </a:xfrm>
            <a:prstGeom prst="arc">
              <a:avLst>
                <a:gd name="adj1" fmla="val 16200000"/>
                <a:gd name="adj2" fmla="val 68497"/>
              </a:avLst>
            </a:prstGeom>
            <a:ln w="25400">
              <a:solidFill>
                <a:srgbClr val="0070C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nvGrpSpPr>
            <p:cNvPr id="95" name="グループ化 94">
              <a:extLst>
                <a:ext uri="{FF2B5EF4-FFF2-40B4-BE49-F238E27FC236}">
                  <a16:creationId xmlns:a16="http://schemas.microsoft.com/office/drawing/2014/main" id="{40E737FF-644A-4A9A-B87C-ABB57E79EC40}"/>
                </a:ext>
              </a:extLst>
            </p:cNvPr>
            <p:cNvGrpSpPr/>
            <p:nvPr/>
          </p:nvGrpSpPr>
          <p:grpSpPr>
            <a:xfrm>
              <a:off x="4503624" y="7568931"/>
              <a:ext cx="3750736" cy="2033858"/>
              <a:chOff x="4503624" y="7568931"/>
              <a:chExt cx="3750736" cy="2033858"/>
            </a:xfrm>
          </p:grpSpPr>
          <p:cxnSp>
            <p:nvCxnSpPr>
              <p:cNvPr id="39" name="直線矢印コネクタ 38">
                <a:extLst>
                  <a:ext uri="{FF2B5EF4-FFF2-40B4-BE49-F238E27FC236}">
                    <a16:creationId xmlns:a16="http://schemas.microsoft.com/office/drawing/2014/main" id="{503CCF01-1F48-472D-B122-222FF951D4FE}"/>
                  </a:ext>
                </a:extLst>
              </p:cNvPr>
              <p:cNvCxnSpPr/>
              <p:nvPr/>
            </p:nvCxnSpPr>
            <p:spPr>
              <a:xfrm flipV="1">
                <a:off x="4807960" y="7568931"/>
                <a:ext cx="0" cy="1800200"/>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41" name="直線矢印コネクタ 40">
                <a:extLst>
                  <a:ext uri="{FF2B5EF4-FFF2-40B4-BE49-F238E27FC236}">
                    <a16:creationId xmlns:a16="http://schemas.microsoft.com/office/drawing/2014/main" id="{AC1A354F-B1D1-484D-8FAB-31DB2CF4306C}"/>
                  </a:ext>
                </a:extLst>
              </p:cNvPr>
              <p:cNvCxnSpPr/>
              <p:nvPr/>
            </p:nvCxnSpPr>
            <p:spPr>
              <a:xfrm>
                <a:off x="4796646" y="9369131"/>
                <a:ext cx="3356011" cy="0"/>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sp>
            <p:nvSpPr>
              <p:cNvPr id="43" name="テキスト ボックス 42">
                <a:extLst>
                  <a:ext uri="{FF2B5EF4-FFF2-40B4-BE49-F238E27FC236}">
                    <a16:creationId xmlns:a16="http://schemas.microsoft.com/office/drawing/2014/main" id="{337BA503-F171-47D6-ABB5-DF0F92B3151E}"/>
                  </a:ext>
                </a:extLst>
              </p:cNvPr>
              <p:cNvSpPr txBox="1"/>
              <p:nvPr/>
            </p:nvSpPr>
            <p:spPr>
              <a:xfrm>
                <a:off x="4503624" y="7595587"/>
                <a:ext cx="353943" cy="819807"/>
              </a:xfrm>
              <a:prstGeom prst="rect">
                <a:avLst/>
              </a:prstGeom>
              <a:noFill/>
            </p:spPr>
            <p:txBody>
              <a:bodyPr vert="eaVert" wrap="square" rtlCol="0">
                <a:spAutoFit/>
              </a:bodyPr>
              <a:lstStyle/>
              <a:p>
                <a:r>
                  <a:rPr kumimoji="1" lang="ja-JP" altLang="en-US" sz="1100" dirty="0"/>
                  <a:t>健全度</a:t>
                </a:r>
              </a:p>
            </p:txBody>
          </p:sp>
          <p:sp>
            <p:nvSpPr>
              <p:cNvPr id="44" name="テキスト ボックス 43">
                <a:extLst>
                  <a:ext uri="{FF2B5EF4-FFF2-40B4-BE49-F238E27FC236}">
                    <a16:creationId xmlns:a16="http://schemas.microsoft.com/office/drawing/2014/main" id="{F29DDD31-41A2-42BB-B8C8-3E472F8BEE84}"/>
                  </a:ext>
                </a:extLst>
              </p:cNvPr>
              <p:cNvSpPr txBox="1"/>
              <p:nvPr/>
            </p:nvSpPr>
            <p:spPr>
              <a:xfrm>
                <a:off x="7684988" y="9341179"/>
                <a:ext cx="569372" cy="261610"/>
              </a:xfrm>
              <a:prstGeom prst="rect">
                <a:avLst/>
              </a:prstGeom>
              <a:noFill/>
            </p:spPr>
            <p:txBody>
              <a:bodyPr wrap="square" rtlCol="0">
                <a:spAutoFit/>
              </a:bodyPr>
              <a:lstStyle/>
              <a:p>
                <a:r>
                  <a:rPr kumimoji="1" lang="ja-JP" altLang="en-US" sz="1100" dirty="0"/>
                  <a:t>時間</a:t>
                </a:r>
              </a:p>
            </p:txBody>
          </p:sp>
          <p:cxnSp>
            <p:nvCxnSpPr>
              <p:cNvPr id="46" name="直線コネクタ 45">
                <a:extLst>
                  <a:ext uri="{FF2B5EF4-FFF2-40B4-BE49-F238E27FC236}">
                    <a16:creationId xmlns:a16="http://schemas.microsoft.com/office/drawing/2014/main" id="{86775FC4-17F6-4C6E-A10D-CB87BBBF19EB}"/>
                  </a:ext>
                </a:extLst>
              </p:cNvPr>
              <p:cNvCxnSpPr/>
              <p:nvPr/>
            </p:nvCxnSpPr>
            <p:spPr>
              <a:xfrm>
                <a:off x="4807960" y="9009091"/>
                <a:ext cx="3344697" cy="0"/>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D71EF2E7-8582-4F45-B956-10CE0B09E86A}"/>
                  </a:ext>
                </a:extLst>
              </p:cNvPr>
              <p:cNvCxnSpPr/>
              <p:nvPr/>
            </p:nvCxnSpPr>
            <p:spPr>
              <a:xfrm>
                <a:off x="4807960" y="8649051"/>
                <a:ext cx="3344697" cy="0"/>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51" name="直線コネクタ 50">
                <a:extLst>
                  <a:ext uri="{FF2B5EF4-FFF2-40B4-BE49-F238E27FC236}">
                    <a16:creationId xmlns:a16="http://schemas.microsoft.com/office/drawing/2014/main" id="{49BF0314-AB95-46E8-B882-B96A5B5588A0}"/>
                  </a:ext>
                </a:extLst>
              </p:cNvPr>
              <p:cNvCxnSpPr/>
              <p:nvPr/>
            </p:nvCxnSpPr>
            <p:spPr>
              <a:xfrm>
                <a:off x="4807960" y="8289011"/>
                <a:ext cx="3344697" cy="0"/>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F8792F7A-F695-4571-B8BC-20C7B3C58EC8}"/>
                  </a:ext>
                </a:extLst>
              </p:cNvPr>
              <p:cNvCxnSpPr/>
              <p:nvPr/>
            </p:nvCxnSpPr>
            <p:spPr>
              <a:xfrm>
                <a:off x="4807960" y="7891912"/>
                <a:ext cx="3344697" cy="0"/>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48" name="テキスト ボックス 47">
                <a:extLst>
                  <a:ext uri="{FF2B5EF4-FFF2-40B4-BE49-F238E27FC236}">
                    <a16:creationId xmlns:a16="http://schemas.microsoft.com/office/drawing/2014/main" id="{1E605C46-653A-4FB6-8CE2-A53868349CE1}"/>
                  </a:ext>
                </a:extLst>
              </p:cNvPr>
              <p:cNvSpPr txBox="1"/>
              <p:nvPr/>
            </p:nvSpPr>
            <p:spPr>
              <a:xfrm>
                <a:off x="4830144" y="7963816"/>
                <a:ext cx="457471" cy="253916"/>
              </a:xfrm>
              <a:prstGeom prst="rect">
                <a:avLst/>
              </a:prstGeom>
              <a:noFill/>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D</a:t>
                </a:r>
              </a:p>
            </p:txBody>
          </p:sp>
          <p:sp>
            <p:nvSpPr>
              <p:cNvPr id="55" name="テキスト ボックス 54">
                <a:extLst>
                  <a:ext uri="{FF2B5EF4-FFF2-40B4-BE49-F238E27FC236}">
                    <a16:creationId xmlns:a16="http://schemas.microsoft.com/office/drawing/2014/main" id="{7BF5D9F4-244C-49DA-B4FC-0A66CAEA2135}"/>
                  </a:ext>
                </a:extLst>
              </p:cNvPr>
              <p:cNvSpPr txBox="1"/>
              <p:nvPr/>
            </p:nvSpPr>
            <p:spPr>
              <a:xfrm>
                <a:off x="4830144" y="8342466"/>
                <a:ext cx="457471" cy="253916"/>
              </a:xfrm>
              <a:prstGeom prst="rect">
                <a:avLst/>
              </a:prstGeom>
              <a:noFill/>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C</a:t>
                </a:r>
              </a:p>
            </p:txBody>
          </p:sp>
          <p:sp>
            <p:nvSpPr>
              <p:cNvPr id="56" name="テキスト ボックス 55">
                <a:extLst>
                  <a:ext uri="{FF2B5EF4-FFF2-40B4-BE49-F238E27FC236}">
                    <a16:creationId xmlns:a16="http://schemas.microsoft.com/office/drawing/2014/main" id="{A8D8A59B-D034-4FA8-871B-2483BCDA43A1}"/>
                  </a:ext>
                </a:extLst>
              </p:cNvPr>
              <p:cNvSpPr txBox="1"/>
              <p:nvPr/>
            </p:nvSpPr>
            <p:spPr>
              <a:xfrm>
                <a:off x="4830144" y="8701721"/>
                <a:ext cx="1398040" cy="253916"/>
              </a:xfrm>
              <a:prstGeom prst="rect">
                <a:avLst/>
              </a:prstGeom>
              <a:noFill/>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B:</a:t>
                </a:r>
                <a:r>
                  <a:rPr lang="ja-JP" altLang="en-US" sz="1050" dirty="0">
                    <a:latin typeface="BIZ UDPゴシック" panose="020B0400000000000000" pitchFamily="50" charset="-128"/>
                    <a:ea typeface="BIZ UDPゴシック" panose="020B0400000000000000" pitchFamily="50" charset="-128"/>
                  </a:rPr>
                  <a:t>部分補修対象施設</a:t>
                </a:r>
                <a:endParaRPr kumimoji="1" lang="en-US" altLang="ja-JP" sz="1050" dirty="0">
                  <a:latin typeface="BIZ UDPゴシック" panose="020B0400000000000000" pitchFamily="50" charset="-128"/>
                  <a:ea typeface="BIZ UDPゴシック" panose="020B0400000000000000" pitchFamily="50" charset="-128"/>
                </a:endParaRPr>
              </a:p>
            </p:txBody>
          </p:sp>
          <p:sp>
            <p:nvSpPr>
              <p:cNvPr id="57" name="テキスト ボックス 56">
                <a:extLst>
                  <a:ext uri="{FF2B5EF4-FFF2-40B4-BE49-F238E27FC236}">
                    <a16:creationId xmlns:a16="http://schemas.microsoft.com/office/drawing/2014/main" id="{2DE9BC50-9185-44B1-A3A3-9D0F66D0C219}"/>
                  </a:ext>
                </a:extLst>
              </p:cNvPr>
              <p:cNvSpPr txBox="1"/>
              <p:nvPr/>
            </p:nvSpPr>
            <p:spPr>
              <a:xfrm>
                <a:off x="4830144" y="9062153"/>
                <a:ext cx="1345332" cy="253916"/>
              </a:xfrm>
              <a:prstGeom prst="rect">
                <a:avLst/>
              </a:prstGeom>
              <a:noFill/>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A</a:t>
                </a:r>
                <a:r>
                  <a:rPr lang="ja-JP" altLang="en-US" sz="1050" dirty="0">
                    <a:latin typeface="BIZ UDPゴシック" panose="020B0400000000000000" pitchFamily="50" charset="-128"/>
                    <a:ea typeface="BIZ UDPゴシック" panose="020B0400000000000000" pitchFamily="50" charset="-128"/>
                  </a:rPr>
                  <a:t>：補修対象施設</a:t>
                </a:r>
                <a:endParaRPr kumimoji="1" lang="en-US" altLang="ja-JP" sz="1050" dirty="0">
                  <a:latin typeface="BIZ UDPゴシック" panose="020B0400000000000000" pitchFamily="50" charset="-128"/>
                  <a:ea typeface="BIZ UDPゴシック" panose="020B0400000000000000" pitchFamily="50" charset="-128"/>
                </a:endParaRPr>
              </a:p>
            </p:txBody>
          </p:sp>
          <p:cxnSp>
            <p:nvCxnSpPr>
              <p:cNvPr id="63" name="直線矢印コネクタ 62">
                <a:extLst>
                  <a:ext uri="{FF2B5EF4-FFF2-40B4-BE49-F238E27FC236}">
                    <a16:creationId xmlns:a16="http://schemas.microsoft.com/office/drawing/2014/main" id="{7330282A-B85B-4072-9514-3C0034A17B54}"/>
                  </a:ext>
                </a:extLst>
              </p:cNvPr>
              <p:cNvCxnSpPr>
                <a:stCxn id="66" idx="2"/>
              </p:cNvCxnSpPr>
              <p:nvPr/>
            </p:nvCxnSpPr>
            <p:spPr>
              <a:xfrm flipV="1">
                <a:off x="6367775" y="7901278"/>
                <a:ext cx="200" cy="1463527"/>
              </a:xfrm>
              <a:prstGeom prst="straightConnector1">
                <a:avLst/>
              </a:prstGeom>
              <a:ln w="25400">
                <a:solidFill>
                  <a:schemeClr val="accent1"/>
                </a:solidFill>
                <a:tailEnd type="triangle"/>
              </a:ln>
            </p:spPr>
            <p:style>
              <a:lnRef idx="1">
                <a:schemeClr val="dk1"/>
              </a:lnRef>
              <a:fillRef idx="0">
                <a:schemeClr val="dk1"/>
              </a:fillRef>
              <a:effectRef idx="0">
                <a:schemeClr val="dk1"/>
              </a:effectRef>
              <a:fontRef idx="minor">
                <a:schemeClr val="tx1"/>
              </a:fontRef>
            </p:style>
          </p:cxnSp>
        </p:grpSp>
        <p:sp>
          <p:nvSpPr>
            <p:cNvPr id="71" name="円弧 70">
              <a:extLst>
                <a:ext uri="{FF2B5EF4-FFF2-40B4-BE49-F238E27FC236}">
                  <a16:creationId xmlns:a16="http://schemas.microsoft.com/office/drawing/2014/main" id="{D1894EE8-E10F-40C3-85E4-597396598297}"/>
                </a:ext>
              </a:extLst>
            </p:cNvPr>
            <p:cNvSpPr/>
            <p:nvPr/>
          </p:nvSpPr>
          <p:spPr>
            <a:xfrm>
              <a:off x="4769310" y="7916776"/>
              <a:ext cx="3200364" cy="2872535"/>
            </a:xfrm>
            <a:prstGeom prst="arc">
              <a:avLst>
                <a:gd name="adj1" fmla="val 16200000"/>
                <a:gd name="adj2" fmla="val 18722974"/>
              </a:avLst>
            </a:prstGeom>
            <a:ln w="25400">
              <a:solidFill>
                <a:srgbClr val="0070C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nvGrpSpPr>
            <p:cNvPr id="92" name="グループ化 91">
              <a:extLst>
                <a:ext uri="{FF2B5EF4-FFF2-40B4-BE49-F238E27FC236}">
                  <a16:creationId xmlns:a16="http://schemas.microsoft.com/office/drawing/2014/main" id="{873E17C0-E748-4F0A-9275-2FFC995AE79B}"/>
                </a:ext>
              </a:extLst>
            </p:cNvPr>
            <p:cNvGrpSpPr/>
            <p:nvPr/>
          </p:nvGrpSpPr>
          <p:grpSpPr>
            <a:xfrm>
              <a:off x="3897313" y="7893116"/>
              <a:ext cx="4218762" cy="2896195"/>
              <a:chOff x="3897313" y="7893116"/>
              <a:chExt cx="4218762" cy="2896195"/>
            </a:xfrm>
          </p:grpSpPr>
          <p:sp>
            <p:nvSpPr>
              <p:cNvPr id="87" name="円弧 86">
                <a:extLst>
                  <a:ext uri="{FF2B5EF4-FFF2-40B4-BE49-F238E27FC236}">
                    <a16:creationId xmlns:a16="http://schemas.microsoft.com/office/drawing/2014/main" id="{93CCE39F-CB1A-4A90-ABAD-603FCA9C61A9}"/>
                  </a:ext>
                </a:extLst>
              </p:cNvPr>
              <p:cNvSpPr/>
              <p:nvPr/>
            </p:nvSpPr>
            <p:spPr>
              <a:xfrm>
                <a:off x="4915711" y="7916776"/>
                <a:ext cx="3200364" cy="2872535"/>
              </a:xfrm>
              <a:prstGeom prst="arc">
                <a:avLst>
                  <a:gd name="adj1" fmla="val 16200000"/>
                  <a:gd name="adj2" fmla="val 18722974"/>
                </a:avLst>
              </a:prstGeom>
              <a:ln w="25400">
                <a:solidFill>
                  <a:srgbClr val="00B05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nvGrpSpPr>
              <p:cNvPr id="82" name="グループ化 81">
                <a:extLst>
                  <a:ext uri="{FF2B5EF4-FFF2-40B4-BE49-F238E27FC236}">
                    <a16:creationId xmlns:a16="http://schemas.microsoft.com/office/drawing/2014/main" id="{60E382CB-58A2-4668-A2E4-5C3388C5562C}"/>
                  </a:ext>
                </a:extLst>
              </p:cNvPr>
              <p:cNvGrpSpPr/>
              <p:nvPr/>
            </p:nvGrpSpPr>
            <p:grpSpPr>
              <a:xfrm>
                <a:off x="3897313" y="7893116"/>
                <a:ext cx="2621237" cy="2160617"/>
                <a:chOff x="3997473" y="7893116"/>
                <a:chExt cx="2446735" cy="2160617"/>
              </a:xfrm>
            </p:grpSpPr>
            <p:sp>
              <p:nvSpPr>
                <p:cNvPr id="83" name="円弧 82">
                  <a:extLst>
                    <a:ext uri="{FF2B5EF4-FFF2-40B4-BE49-F238E27FC236}">
                      <a16:creationId xmlns:a16="http://schemas.microsoft.com/office/drawing/2014/main" id="{34200858-9E98-4EA6-8094-E26B7F11A11E}"/>
                    </a:ext>
                  </a:extLst>
                </p:cNvPr>
                <p:cNvSpPr/>
                <p:nvPr/>
              </p:nvSpPr>
              <p:spPr>
                <a:xfrm>
                  <a:off x="3997473" y="7901278"/>
                  <a:ext cx="2446735" cy="2152455"/>
                </a:xfrm>
                <a:prstGeom prst="arc">
                  <a:avLst>
                    <a:gd name="adj1" fmla="val 16200000"/>
                    <a:gd name="adj2" fmla="val 68497"/>
                  </a:avLst>
                </a:prstGeom>
                <a:ln w="25400">
                  <a:solidFill>
                    <a:srgbClr val="00B05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84" name="直線矢印コネクタ 83">
                  <a:extLst>
                    <a:ext uri="{FF2B5EF4-FFF2-40B4-BE49-F238E27FC236}">
                      <a16:creationId xmlns:a16="http://schemas.microsoft.com/office/drawing/2014/main" id="{4060C3CA-9F2C-4775-BEF5-0C697A76FA10}"/>
                    </a:ext>
                  </a:extLst>
                </p:cNvPr>
                <p:cNvCxnSpPr>
                  <a:cxnSpLocks/>
                  <a:stCxn id="83" idx="2"/>
                </p:cNvCxnSpPr>
                <p:nvPr/>
              </p:nvCxnSpPr>
              <p:spPr>
                <a:xfrm flipV="1">
                  <a:off x="6443774" y="7893116"/>
                  <a:ext cx="120" cy="1113037"/>
                </a:xfrm>
                <a:prstGeom prst="straightConnector1">
                  <a:avLst/>
                </a:prstGeom>
                <a:ln w="25400">
                  <a:solidFill>
                    <a:srgbClr val="00B050"/>
                  </a:solidFill>
                  <a:tailEnd type="triangle"/>
                </a:ln>
              </p:spPr>
              <p:style>
                <a:lnRef idx="1">
                  <a:schemeClr val="dk1"/>
                </a:lnRef>
                <a:fillRef idx="0">
                  <a:schemeClr val="dk1"/>
                </a:fillRef>
                <a:effectRef idx="0">
                  <a:schemeClr val="dk1"/>
                </a:effectRef>
                <a:fontRef idx="minor">
                  <a:schemeClr val="tx1"/>
                </a:fontRef>
              </p:style>
            </p:cxnSp>
          </p:grpSp>
        </p:grpSp>
      </p:grpSp>
    </p:spTree>
    <p:extLst>
      <p:ext uri="{BB962C8B-B14F-4D97-AF65-F5344CB8AC3E}">
        <p14:creationId xmlns:p14="http://schemas.microsoft.com/office/powerpoint/2010/main" val="3545755614"/>
      </p:ext>
    </p:extLst>
  </p:cSld>
  <p:clrMapOvr>
    <a:masterClrMapping/>
  </p:clrMapOvr>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spDef>
      <a:spPr>
        <a:ln w="25400">
          <a:solidFill>
            <a:srgbClr val="FF0000"/>
          </a:solidFill>
          <a:tailEnd type="none"/>
        </a:ln>
      </a:spPr>
      <a:bodyPr rtlCol="0" anchor="ctr"/>
      <a:lstStyle>
        <a:defPPr algn="ctr">
          <a:defRPr kumimoji="1"/>
        </a:defPPr>
      </a:lstStyle>
      <a:style>
        <a:lnRef idx="1">
          <a:schemeClr val="dk1"/>
        </a:lnRef>
        <a:fillRef idx="0">
          <a:schemeClr val="dk1"/>
        </a:fillRef>
        <a:effectRef idx="0">
          <a:schemeClr val="dk1"/>
        </a:effectRef>
        <a:fontRef idx="minor">
          <a:schemeClr val="tx1"/>
        </a:fontRef>
      </a:style>
    </a:spDef>
    <a:lnDef>
      <a:spPr>
        <a:ln>
          <a:tailEnd type="triangle"/>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4A392AD875449443AAA7829C2473F989" ma:contentTypeVersion="6" ma:contentTypeDescription="新しいドキュメントを作成します。" ma:contentTypeScope="" ma:versionID="910b726549f5ea5c5b0da533c2bfbdae">
  <xsd:schema xmlns:xsd="http://www.w3.org/2001/XMLSchema" xmlns:xs="http://www.w3.org/2001/XMLSchema" xmlns:p="http://schemas.microsoft.com/office/2006/metadata/properties" xmlns:ns2="60b12527-e226-4614-b792-74ec134ea487" xmlns:ns3="070d2816-acf1-4867-9480-e239a5331c18" targetNamespace="http://schemas.microsoft.com/office/2006/metadata/properties" ma:root="true" ma:fieldsID="bb2c7f2645d668397f7db443c4d8a8c5" ns2:_="" ns3:_="">
    <xsd:import namespace="60b12527-e226-4614-b792-74ec134ea487"/>
    <xsd:import namespace="070d2816-acf1-4867-9480-e239a5331c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12527-e226-4614-b792-74ec134ea4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0d2816-acf1-4867-9480-e239a5331c18" elementFormDefault="qualified">
    <xsd:import namespace="http://schemas.microsoft.com/office/2006/documentManagement/types"/>
    <xsd:import namespace="http://schemas.microsoft.com/office/infopath/2007/PartnerControls"/>
    <xsd:element name="SharedWithUsers" ma:index="1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84C18B-57AD-4ADE-808E-8A3249C40435}">
  <ds:schemaRefs>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http://purl.org/dc/terms/"/>
    <ds:schemaRef ds:uri="http://purl.org/dc/dcmitype/"/>
    <ds:schemaRef ds:uri="60b12527-e226-4614-b792-74ec134ea487"/>
  </ds:schemaRefs>
</ds:datastoreItem>
</file>

<file path=customXml/itemProps2.xml><?xml version="1.0" encoding="utf-8"?>
<ds:datastoreItem xmlns:ds="http://schemas.openxmlformats.org/officeDocument/2006/customXml" ds:itemID="{1824B8D6-791C-413A-A636-DC40FB5D7411}">
  <ds:schemaRefs>
    <ds:schemaRef ds:uri="http://schemas.microsoft.com/sharepoint/v3/contenttype/forms"/>
  </ds:schemaRefs>
</ds:datastoreItem>
</file>

<file path=customXml/itemProps3.xml><?xml version="1.0" encoding="utf-8"?>
<ds:datastoreItem xmlns:ds="http://schemas.openxmlformats.org/officeDocument/2006/customXml" ds:itemID="{A784EB6B-A506-4B0A-9D2C-0BF3EBB6FD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b12527-e226-4614-b792-74ec134ea487"/>
    <ds:schemaRef ds:uri="070d2816-acf1-4867-9480-e239a5331c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Slipstream</Template>
  <TotalTime>16016</TotalTime>
  <Words>4149</Words>
  <Application>Microsoft Office PowerPoint</Application>
  <PresentationFormat>画面に合わせる (4:3)</PresentationFormat>
  <Paragraphs>554</Paragraphs>
  <Slides>15</Slides>
  <Notes>15</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15</vt:i4>
      </vt:variant>
    </vt:vector>
  </HeadingPairs>
  <TitlesOfParts>
    <vt:vector size="27" baseType="lpstr">
      <vt:lpstr>BIZ UDPゴシック</vt:lpstr>
      <vt:lpstr>HGｺﾞｼｯｸM</vt:lpstr>
      <vt:lpstr>HG丸ｺﾞｼｯｸM-PRO</vt:lpstr>
      <vt:lpstr>Meiryo UI</vt:lpstr>
      <vt:lpstr>ＭＳ Ｐゴシック</vt:lpstr>
      <vt:lpstr>Arial</vt:lpstr>
      <vt:lpstr>Calibri</vt:lpstr>
      <vt:lpstr>Century</vt:lpstr>
      <vt:lpstr>Georgia</vt:lpstr>
      <vt:lpstr>Trebuchet MS</vt:lpstr>
      <vt:lpstr>スリップストリーム</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入谷　真弘</cp:lastModifiedBy>
  <cp:revision>609</cp:revision>
  <cp:lastPrinted>2024-03-25T07:13:56Z</cp:lastPrinted>
  <dcterms:created xsi:type="dcterms:W3CDTF">2013-06-19T04:48:16Z</dcterms:created>
  <dcterms:modified xsi:type="dcterms:W3CDTF">2024-06-27T07:44:29Z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0x0101004A392AD875449443AAA7829C2473F989</vt:lpwstr>
  </property>
</Properties>
</file>