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handoutMasterIdLst>
    <p:handoutMasterId r:id="rId33"/>
  </p:handoutMasterIdLst>
  <p:sldIdLst>
    <p:sldId id="1172" r:id="rId5"/>
    <p:sldId id="1201" r:id="rId6"/>
    <p:sldId id="1202" r:id="rId7"/>
    <p:sldId id="1173" r:id="rId8"/>
    <p:sldId id="1203" r:id="rId9"/>
    <p:sldId id="1175" r:id="rId10"/>
    <p:sldId id="1176" r:id="rId11"/>
    <p:sldId id="1207" r:id="rId12"/>
    <p:sldId id="1204" r:id="rId13"/>
    <p:sldId id="1205" r:id="rId14"/>
    <p:sldId id="1206" r:id="rId15"/>
    <p:sldId id="1177" r:id="rId16"/>
    <p:sldId id="1208" r:id="rId17"/>
    <p:sldId id="1209" r:id="rId18"/>
    <p:sldId id="1178" r:id="rId19"/>
    <p:sldId id="1210" r:id="rId20"/>
    <p:sldId id="1211" r:id="rId21"/>
    <p:sldId id="1236" r:id="rId22"/>
    <p:sldId id="809" r:id="rId23"/>
    <p:sldId id="811" r:id="rId24"/>
    <p:sldId id="815" r:id="rId25"/>
    <p:sldId id="816" r:id="rId26"/>
    <p:sldId id="818" r:id="rId27"/>
    <p:sldId id="1149" r:id="rId28"/>
    <p:sldId id="1150" r:id="rId29"/>
    <p:sldId id="1147" r:id="rId30"/>
    <p:sldId id="294" r:id="rId31"/>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川　正朗" initials="湯川　正朗" lastIdx="2" clrIdx="0">
    <p:extLst>
      <p:ext uri="{19B8F6BF-5375-455C-9EA6-DF929625EA0E}">
        <p15:presenceInfo xmlns:p15="http://schemas.microsoft.com/office/powerpoint/2012/main" userId="S::YukawaM@lan.pref.osaka.jp::ac29dad5-4abc-4728-a378-ee2c4fdff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66CC"/>
    <a:srgbClr val="00B0F0"/>
    <a:srgbClr val="CCFFFF"/>
    <a:srgbClr val="CCFF33"/>
    <a:srgbClr val="FFCC66"/>
    <a:srgbClr val="FF99CC"/>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p:cViewPr varScale="1">
        <p:scale>
          <a:sx n="115" d="100"/>
          <a:sy n="115" d="100"/>
        </p:scale>
        <p:origin x="1524" y="126"/>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0" y="0"/>
            <a:ext cx="2880100" cy="488793"/>
          </a:xfrm>
          <a:prstGeom prst="rect">
            <a:avLst/>
          </a:prstGeom>
        </p:spPr>
        <p:txBody>
          <a:bodyPr vert="horz" lIns="89646" tIns="44822" rIns="89646" bIns="44822" rtlCol="0"/>
          <a:lstStyle>
            <a:lvl1pPr algn="r">
              <a:defRPr sz="1200"/>
            </a:lvl1pPr>
          </a:lstStyle>
          <a:p>
            <a:fld id="{29472AE3-829E-42FD-BDF5-9930118AE71F}" type="datetimeFigureOut">
              <a:rPr kumimoji="1" lang="ja-JP" altLang="en-US" smtClean="0"/>
              <a:t>2024/6/27</a:t>
            </a:fld>
            <a:endParaRPr kumimoji="1" lang="ja-JP" altLang="en-US"/>
          </a:p>
        </p:txBody>
      </p:sp>
      <p:sp>
        <p:nvSpPr>
          <p:cNvPr id="4" name="フッター プレースホルダー 3"/>
          <p:cNvSpPr>
            <a:spLocks noGrp="1"/>
          </p:cNvSpPr>
          <p:nvPr>
            <p:ph type="ftr" sz="quarter" idx="2"/>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0" y="9287066"/>
            <a:ext cx="2880100" cy="488792"/>
          </a:xfrm>
          <a:prstGeom prst="rect">
            <a:avLst/>
          </a:prstGeom>
        </p:spPr>
        <p:txBody>
          <a:bodyPr vert="horz" lIns="89646" tIns="44822" rIns="89646" bIns="44822"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0" y="0"/>
            <a:ext cx="2880100" cy="488793"/>
          </a:xfrm>
          <a:prstGeom prst="rect">
            <a:avLst/>
          </a:prstGeom>
        </p:spPr>
        <p:txBody>
          <a:bodyPr vert="horz" lIns="89646" tIns="44822" rIns="89646" bIns="44822" rtlCol="0"/>
          <a:lstStyle>
            <a:lvl1pPr algn="r">
              <a:defRPr sz="1200"/>
            </a:lvl1pPr>
          </a:lstStyle>
          <a:p>
            <a:fld id="{C66E6DC5-E089-448C-ADA9-C53EA216882B}" type="datetimeFigureOut">
              <a:rPr kumimoji="1" lang="ja-JP" altLang="en-US" smtClean="0"/>
              <a:t>2024/6/27</a:t>
            </a:fld>
            <a:endParaRPr kumimoji="1" lang="ja-JP" altLang="en-US"/>
          </a:p>
        </p:txBody>
      </p:sp>
      <p:sp>
        <p:nvSpPr>
          <p:cNvPr id="4" name="スライド イメージ プレースホルダー 3"/>
          <p:cNvSpPr>
            <a:spLocks noGrp="1" noRot="1" noChangeAspect="1"/>
          </p:cNvSpPr>
          <p:nvPr>
            <p:ph type="sldImg" idx="2"/>
          </p:nvPr>
        </p:nvSpPr>
        <p:spPr>
          <a:xfrm>
            <a:off x="881063" y="735013"/>
            <a:ext cx="4884737" cy="3663950"/>
          </a:xfrm>
          <a:prstGeom prst="rect">
            <a:avLst/>
          </a:prstGeom>
          <a:noFill/>
          <a:ln w="12700">
            <a:solidFill>
              <a:prstClr val="black"/>
            </a:solidFill>
          </a:ln>
        </p:spPr>
        <p:txBody>
          <a:bodyPr vert="horz" lIns="89646" tIns="44822" rIns="89646" bIns="44822"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46" tIns="44822" rIns="89646" bIns="448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0" y="9287066"/>
            <a:ext cx="2880100" cy="488792"/>
          </a:xfrm>
          <a:prstGeom prst="rect">
            <a:avLst/>
          </a:prstGeom>
        </p:spPr>
        <p:txBody>
          <a:bodyPr vert="horz" lIns="89646" tIns="44822" rIns="89646" bIns="44822"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2024/6/27</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2.xml"/><Relationship Id="rId5" Type="http://schemas.openxmlformats.org/officeDocument/2006/relationships/image" Target="../media/image30.tmp"/><Relationship Id="rId4" Type="http://schemas.openxmlformats.org/officeDocument/2006/relationships/image" Target="../media/image29.tm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tiff"/></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323165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r>
              <a:rPr lang="ja-JP" altLang="en-US" sz="1200" kern="100" dirty="0">
                <a:effectLst/>
              </a:rPr>
              <a:t>（主要ポイントのみ抜粋）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結果等の診断・評価については、バラつきの排除や質向上の観点から、診断・評価する技術者の技術力を養うことや定量的に診断・評価する場合においては、主観を排除し、客観的に判断できるよう適切に診断・評価を行うための仕組みを構築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点検については、概ね客観的な指標に基づき、点検技術者の主観で判定されるため点検結果のばらつきなど点検技術者の個人差が見受けられることもある。前回の点検結果と比較して（大幅な）変更がある場合などには、過去の結果や、同じ健全度の構造物を横並びしてみる等、施設に応じた点検等結果のキャリブレーション（点検結果の比較などにより精度の向上を図る）について検討する（例：点検、診断・評価判定会議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1" y="2300558"/>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管渠調査については、外部発注によりに実施している。　</a:t>
            </a:r>
            <a:endParaRPr lang="en-US" altLang="ja-JP" sz="1200" kern="100" dirty="0"/>
          </a:p>
          <a:p>
            <a:pPr algn="just"/>
            <a:r>
              <a:rPr lang="ja-JP" altLang="en-US" sz="1200" kern="100" dirty="0"/>
              <a:t>　担当者間でのバラつきを少なくするため、令和３年度に「報告書作成要領」を作成した。</a:t>
            </a:r>
            <a:endParaRPr lang="en-US" altLang="ja-JP" sz="1200" kern="100" dirty="0"/>
          </a:p>
          <a:p>
            <a:pPr algn="just"/>
            <a:r>
              <a:rPr lang="ja-JP" altLang="en-US" sz="1200" kern="100" dirty="0"/>
              <a:t>　また、外部発注した点検結果は、発注事務所で実施している「設計審査会」で、内容を報告することで、発注単位ごとの精度を向上出来ている。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709A5213-94C5-4958-8F6F-6AD5B6AD817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14" name="テキスト ボックス 13">
            <a:extLst>
              <a:ext uri="{FF2B5EF4-FFF2-40B4-BE49-F238E27FC236}">
                <a16:creationId xmlns:a16="http://schemas.microsoft.com/office/drawing/2014/main" id="{6C39E0A8-872D-4911-909B-A262FD6B4677}"/>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43073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13856" y="474897"/>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13856" y="1077834"/>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10</a:t>
            </a:fld>
            <a:endParaRPr kumimoji="1" lang="ja-JP" altLang="en-US" dirty="0"/>
          </a:p>
        </p:txBody>
      </p:sp>
      <p:pic>
        <p:nvPicPr>
          <p:cNvPr id="30" name="図 29">
            <a:extLst>
              <a:ext uri="{FF2B5EF4-FFF2-40B4-BE49-F238E27FC236}">
                <a16:creationId xmlns:a16="http://schemas.microsoft.com/office/drawing/2014/main" id="{40040448-686F-4B43-B7F8-CCF5F95ED193}"/>
              </a:ext>
            </a:extLst>
          </p:cNvPr>
          <p:cNvPicPr/>
          <p:nvPr/>
        </p:nvPicPr>
        <p:blipFill rotWithShape="1">
          <a:blip r:embed="rId2">
            <a:extLst>
              <a:ext uri="{28A0092B-C50C-407E-A947-70E740481C1C}">
                <a14:useLocalDpi xmlns:a14="http://schemas.microsoft.com/office/drawing/2010/main" val="0"/>
              </a:ext>
            </a:extLst>
          </a:blip>
          <a:srcRect b="14381"/>
          <a:stretch/>
        </p:blipFill>
        <p:spPr bwMode="auto">
          <a:xfrm>
            <a:off x="4932040" y="1077834"/>
            <a:ext cx="3816424" cy="5756155"/>
          </a:xfrm>
          <a:prstGeom prst="rect">
            <a:avLst/>
          </a:prstGeom>
          <a:noFill/>
          <a:ln>
            <a:noFill/>
          </a:ln>
        </p:spPr>
      </p:pic>
      <p:sp>
        <p:nvSpPr>
          <p:cNvPr id="34" name="テキスト ボックス 33">
            <a:extLst>
              <a:ext uri="{FF2B5EF4-FFF2-40B4-BE49-F238E27FC236}">
                <a16:creationId xmlns:a16="http://schemas.microsoft.com/office/drawing/2014/main" id="{F40E8007-1DB6-4429-86C1-CE91F5F705B7}"/>
              </a:ext>
            </a:extLst>
          </p:cNvPr>
          <p:cNvSpPr txBox="1"/>
          <p:nvPr/>
        </p:nvSpPr>
        <p:spPr>
          <a:xfrm>
            <a:off x="5940152" y="1412776"/>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Ⅰ</a:t>
            </a:r>
            <a:endParaRPr kumimoji="1" lang="ja-JP" altLang="en-US" sz="1200" dirty="0"/>
          </a:p>
        </p:txBody>
      </p:sp>
      <p:sp>
        <p:nvSpPr>
          <p:cNvPr id="36" name="テキスト ボックス 35">
            <a:extLst>
              <a:ext uri="{FF2B5EF4-FFF2-40B4-BE49-F238E27FC236}">
                <a16:creationId xmlns:a16="http://schemas.microsoft.com/office/drawing/2014/main" id="{EE340827-6BDB-4E03-B3E9-A99A3A982E77}"/>
              </a:ext>
            </a:extLst>
          </p:cNvPr>
          <p:cNvSpPr txBox="1"/>
          <p:nvPr/>
        </p:nvSpPr>
        <p:spPr>
          <a:xfrm>
            <a:off x="138315" y="1406221"/>
            <a:ext cx="4837133" cy="5386090"/>
          </a:xfrm>
          <a:prstGeom prst="rect">
            <a:avLst/>
          </a:prstGeom>
          <a:noFill/>
          <a:ln>
            <a:solidFill>
              <a:schemeClr val="tx1"/>
            </a:solidFill>
          </a:ln>
        </p:spPr>
        <p:txBody>
          <a:bodyPr wrap="square" rtlCol="0">
            <a:spAutoFit/>
          </a:bodyPr>
          <a:lstStyle/>
          <a:p>
            <a:pPr algn="just"/>
            <a:r>
              <a:rPr lang="en-US" altLang="ja-JP" sz="1400" kern="100" dirty="0">
                <a:effectLst/>
              </a:rPr>
              <a:t>【</a:t>
            </a:r>
            <a:r>
              <a:rPr lang="ja-JP" altLang="en-US" sz="1400" kern="100" dirty="0"/>
              <a:t>考え方</a:t>
            </a:r>
            <a:r>
              <a:rPr lang="en-US" altLang="ja-JP" sz="1400" kern="100" dirty="0">
                <a:effectLst/>
              </a:rPr>
              <a:t>】</a:t>
            </a:r>
            <a:endParaRPr lang="en-US" altLang="ja-JP" sz="1100" kern="100" dirty="0">
              <a:effectLst/>
            </a:endParaRPr>
          </a:p>
          <a:p>
            <a:pPr algn="just"/>
            <a:r>
              <a:rPr kumimoji="1" lang="ja-JP" altLang="en-US" sz="1000" dirty="0"/>
              <a:t>①「上下方向のたるみ」について</a:t>
            </a:r>
          </a:p>
          <a:p>
            <a:pPr algn="just"/>
            <a:r>
              <a:rPr kumimoji="1" lang="ja-JP" altLang="en-US" sz="1000" dirty="0"/>
              <a:t>「</a:t>
            </a:r>
            <a:r>
              <a:rPr kumimoji="1" lang="en-US" altLang="ja-JP" sz="1000" dirty="0"/>
              <a:t>A</a:t>
            </a:r>
            <a:r>
              <a:rPr kumimoji="1" lang="ja-JP" altLang="en-US" sz="1000" dirty="0"/>
              <a:t>判定を改築対象とし、</a:t>
            </a:r>
            <a:r>
              <a:rPr kumimoji="1" lang="en-US" altLang="ja-JP" sz="1000" dirty="0"/>
              <a:t>B</a:t>
            </a:r>
            <a:r>
              <a:rPr kumimoji="1" lang="ja-JP" altLang="en-US" sz="1000" dirty="0"/>
              <a:t>・</a:t>
            </a:r>
            <a:r>
              <a:rPr kumimoji="1" lang="en-US" altLang="ja-JP" sz="1000" dirty="0"/>
              <a:t>C</a:t>
            </a:r>
            <a:r>
              <a:rPr kumimoji="1" lang="ja-JP" altLang="en-US" sz="1000" dirty="0"/>
              <a:t>判定は経過観察とする。」</a:t>
            </a:r>
          </a:p>
          <a:p>
            <a:pPr algn="just"/>
            <a:r>
              <a:rPr kumimoji="1" lang="ja-JP" altLang="en-US" sz="1000" dirty="0"/>
              <a:t>⇒たるみの改善策に最も効果的な対策は、布設替えであるが、流域下水道幹線は、大口径でかつ土被りも深く、主要道路に埋設されていることなどから、困難である場合が多い。その他勾配を確保する方法としては、管内にインバートを設置する等が考えられるが、流下断面が阻害され、効果的な対策とは言い難い。</a:t>
            </a:r>
          </a:p>
          <a:p>
            <a:pPr algn="just"/>
            <a:r>
              <a:rPr kumimoji="1" lang="ja-JP" altLang="en-US" sz="1000" dirty="0"/>
              <a:t>以上を踏まえ、たるみの程度が大きい</a:t>
            </a:r>
            <a:r>
              <a:rPr kumimoji="1" lang="en-US" altLang="ja-JP" sz="1000" dirty="0"/>
              <a:t>A</a:t>
            </a:r>
            <a:r>
              <a:rPr kumimoji="1" lang="ja-JP" altLang="en-US" sz="1000" dirty="0"/>
              <a:t>ランクのみ「改築」の対象とし、それ以外のランクについては、「経過観察」とする。</a:t>
            </a:r>
            <a:endParaRPr kumimoji="1" lang="en-US" altLang="ja-JP" sz="1000" dirty="0"/>
          </a:p>
          <a:p>
            <a:pPr algn="just"/>
            <a:endParaRPr lang="en-US" altLang="ja-JP" sz="1000" dirty="0"/>
          </a:p>
          <a:p>
            <a:pPr algn="just"/>
            <a:r>
              <a:rPr kumimoji="1" lang="ja-JP" altLang="en-US" sz="1000" dirty="0"/>
              <a:t>②「管の腐食」について</a:t>
            </a:r>
          </a:p>
          <a:p>
            <a:pPr algn="just"/>
            <a:r>
              <a:rPr kumimoji="1" lang="ja-JP" altLang="en-US" sz="1000" dirty="0"/>
              <a:t>・　腐食</a:t>
            </a:r>
            <a:r>
              <a:rPr kumimoji="1" lang="en-US" altLang="ja-JP" sz="1000" dirty="0"/>
              <a:t>A</a:t>
            </a:r>
            <a:r>
              <a:rPr kumimoji="1" lang="ja-JP" altLang="en-US" sz="1000" dirty="0"/>
              <a:t>について</a:t>
            </a:r>
          </a:p>
          <a:p>
            <a:pPr algn="just"/>
            <a:r>
              <a:rPr kumimoji="1" lang="ja-JP" altLang="en-US" sz="1000" dirty="0"/>
              <a:t>⇒影響が鉄筋まで達していることから、対策を行うものとする。</a:t>
            </a:r>
          </a:p>
          <a:p>
            <a:pPr algn="just"/>
            <a:r>
              <a:rPr kumimoji="1" lang="ja-JP" altLang="en-US" sz="1000" dirty="0"/>
              <a:t>ただし対策の内容については、</a:t>
            </a:r>
            <a:r>
              <a:rPr kumimoji="1" lang="en-US" altLang="ja-JP" sz="1000" dirty="0"/>
              <a:t>LCC</a:t>
            </a:r>
            <a:r>
              <a:rPr kumimoji="1" lang="ja-JP" altLang="en-US" sz="1000" dirty="0"/>
              <a:t>比較により改築と修繕を使い分けるものとする。また、</a:t>
            </a:r>
            <a:r>
              <a:rPr kumimoji="1" lang="en-US" altLang="ja-JP" sz="1000" dirty="0"/>
              <a:t>LCC</a:t>
            </a:r>
            <a:r>
              <a:rPr kumimoji="1" lang="ja-JP" altLang="en-US" sz="1000" dirty="0"/>
              <a:t>比較の結果、修繕と判定されたスパンについてはさらに、腐食環境の有無で「修繕</a:t>
            </a:r>
            <a:r>
              <a:rPr kumimoji="1" lang="en-US" altLang="ja-JP" sz="1000" dirty="0"/>
              <a:t>A</a:t>
            </a:r>
            <a:r>
              <a:rPr kumimoji="1" lang="ja-JP" altLang="en-US" sz="1000" dirty="0"/>
              <a:t>」</a:t>
            </a:r>
            <a:r>
              <a:rPr kumimoji="1" lang="en-US" altLang="ja-JP" sz="1000" dirty="0"/>
              <a:t>※</a:t>
            </a:r>
            <a:r>
              <a:rPr kumimoji="1" lang="ja-JP" altLang="en-US" sz="1000" dirty="0"/>
              <a:t>１と「修繕</a:t>
            </a:r>
            <a:r>
              <a:rPr kumimoji="1" lang="en-US" altLang="ja-JP" sz="1000" dirty="0"/>
              <a:t>B</a:t>
            </a:r>
            <a:r>
              <a:rPr kumimoji="1" lang="ja-JP" altLang="en-US" sz="1000" dirty="0"/>
              <a:t>」に分類するものとする。</a:t>
            </a:r>
          </a:p>
          <a:p>
            <a:pPr algn="just"/>
            <a:r>
              <a:rPr kumimoji="1" lang="ja-JP" altLang="en-US" sz="1000" dirty="0"/>
              <a:t>・　腐食</a:t>
            </a:r>
            <a:r>
              <a:rPr kumimoji="1" lang="en-US" altLang="ja-JP" sz="1000" dirty="0"/>
              <a:t>B</a:t>
            </a:r>
            <a:r>
              <a:rPr kumimoji="1" lang="ja-JP" altLang="en-US" sz="1000" dirty="0"/>
              <a:t>について</a:t>
            </a:r>
          </a:p>
          <a:p>
            <a:pPr algn="just"/>
            <a:r>
              <a:rPr kumimoji="1" lang="ja-JP" altLang="en-US" sz="1000" dirty="0"/>
              <a:t>⇒影響が鉄筋まで達していないことから、経過観察を基本とする。ただし、腐食範囲がスパンの</a:t>
            </a:r>
            <a:r>
              <a:rPr kumimoji="1" lang="en-US" altLang="ja-JP" sz="1000" dirty="0"/>
              <a:t>1/2</a:t>
            </a:r>
            <a:r>
              <a:rPr kumimoji="1" lang="ja-JP" altLang="en-US" sz="1000" dirty="0"/>
              <a:t>以上または</a:t>
            </a:r>
            <a:r>
              <a:rPr kumimoji="1" lang="en-US" altLang="ja-JP" sz="1000" dirty="0"/>
              <a:t>50</a:t>
            </a:r>
            <a:r>
              <a:rPr kumimoji="1" lang="ja-JP" altLang="en-US" sz="1000" dirty="0"/>
              <a:t>ｍ以上</a:t>
            </a:r>
            <a:r>
              <a:rPr kumimoji="1" lang="en-US" altLang="ja-JP" sz="1000" dirty="0"/>
              <a:t>※</a:t>
            </a:r>
            <a:r>
              <a:rPr kumimoji="1" lang="ja-JP" altLang="en-US" sz="1000" dirty="0"/>
              <a:t>２の広範囲に及ぶ場合は、腐食による構造体への影響を無視出来ないため「修繕</a:t>
            </a:r>
            <a:r>
              <a:rPr kumimoji="1" lang="en-US" altLang="ja-JP" sz="1000" dirty="0"/>
              <a:t>A</a:t>
            </a:r>
            <a:r>
              <a:rPr kumimoji="1" lang="ja-JP" altLang="en-US" sz="1000" dirty="0"/>
              <a:t>」とする（ただし、腐食の程度により経過観察とすることも可）。また、緊急度判定結果により、経過観察の周期に若干の差を設けるものとする。なお、シールドの二次覆工区間については、対象外とする。</a:t>
            </a:r>
          </a:p>
          <a:p>
            <a:pPr algn="just"/>
            <a:r>
              <a:rPr kumimoji="1" lang="ja-JP" altLang="en-US" sz="1000" dirty="0"/>
              <a:t>・　腐食</a:t>
            </a:r>
            <a:r>
              <a:rPr kumimoji="1" lang="en-US" altLang="ja-JP" sz="1000" dirty="0"/>
              <a:t>C</a:t>
            </a:r>
            <a:r>
              <a:rPr kumimoji="1" lang="ja-JP" altLang="en-US" sz="1000" dirty="0"/>
              <a:t>について</a:t>
            </a:r>
          </a:p>
          <a:p>
            <a:pPr algn="just"/>
            <a:r>
              <a:rPr kumimoji="1" lang="ja-JP" altLang="en-US" sz="1000" dirty="0"/>
              <a:t>⇒経過観察とする。</a:t>
            </a:r>
            <a:endParaRPr kumimoji="1" lang="en-US" altLang="ja-JP" sz="1000" dirty="0"/>
          </a:p>
          <a:p>
            <a:pPr algn="just"/>
            <a:endParaRPr lang="en-US" altLang="ja-JP" sz="1000" dirty="0"/>
          </a:p>
          <a:p>
            <a:pPr algn="just"/>
            <a:r>
              <a:rPr kumimoji="1" lang="ja-JP" altLang="en-US" sz="1000" dirty="0"/>
              <a:t>③「不良発生率」について</a:t>
            </a:r>
          </a:p>
          <a:p>
            <a:pPr algn="just"/>
            <a:r>
              <a:rPr kumimoji="1" lang="ja-JP" altLang="en-US" sz="1000" dirty="0"/>
              <a:t>調査判定基準で、管１本ごとに評価するものを「不良発生率」としてまとめる。</a:t>
            </a:r>
          </a:p>
          <a:p>
            <a:pPr algn="just"/>
            <a:r>
              <a:rPr kumimoji="1" lang="ja-JP" altLang="en-US" sz="1000" dirty="0"/>
              <a:t>このうち、判定の対象とする項目を破損・クラック・管の継手ずれ・浸入水の</a:t>
            </a:r>
            <a:r>
              <a:rPr kumimoji="1" lang="en-US" altLang="ja-JP" sz="1000" dirty="0"/>
              <a:t>4</a:t>
            </a:r>
            <a:r>
              <a:rPr kumimoji="1" lang="ja-JP" altLang="en-US" sz="1000" dirty="0"/>
              <a:t>項目のみとし、それ以外の項目については、陥没の恐れがない（もしくは該当しない）ため、判定の対象外とする。</a:t>
            </a:r>
          </a:p>
          <a:p>
            <a:pPr algn="just"/>
            <a:r>
              <a:rPr kumimoji="1" lang="ja-JP" altLang="en-US" sz="1000" dirty="0"/>
              <a:t>さらに、不良発生率が</a:t>
            </a:r>
            <a:r>
              <a:rPr kumimoji="1" lang="en-US" altLang="ja-JP" sz="1000" dirty="0"/>
              <a:t>A</a:t>
            </a:r>
            <a:r>
              <a:rPr kumimoji="1" lang="ja-JP" altLang="en-US" sz="1000" dirty="0"/>
              <a:t>判定のスパン（破損</a:t>
            </a:r>
            <a:r>
              <a:rPr kumimoji="1" lang="en-US" altLang="ja-JP" sz="1000" dirty="0"/>
              <a:t>a</a:t>
            </a:r>
            <a:r>
              <a:rPr kumimoji="1" lang="ja-JP" altLang="en-US" sz="1000" dirty="0"/>
              <a:t>、継手ずれ</a:t>
            </a:r>
            <a:r>
              <a:rPr kumimoji="1" lang="en-US" altLang="ja-JP" sz="1000" dirty="0"/>
              <a:t>a</a:t>
            </a:r>
            <a:r>
              <a:rPr kumimoji="1" lang="ja-JP" altLang="en-US" sz="1000" dirty="0"/>
              <a:t>があるスパンは不良発生率が</a:t>
            </a:r>
            <a:r>
              <a:rPr kumimoji="1" lang="en-US" altLang="ja-JP" sz="1000" dirty="0"/>
              <a:t>B</a:t>
            </a:r>
            <a:r>
              <a:rPr kumimoji="1" lang="ja-JP" altLang="en-US" sz="1000" dirty="0"/>
              <a:t>または</a:t>
            </a:r>
            <a:r>
              <a:rPr kumimoji="1" lang="en-US" altLang="ja-JP" sz="1000" dirty="0"/>
              <a:t>C</a:t>
            </a:r>
            <a:r>
              <a:rPr kumimoji="1" lang="ja-JP" altLang="en-US" sz="1000" dirty="0"/>
              <a:t>であっても</a:t>
            </a:r>
            <a:r>
              <a:rPr kumimoji="1" lang="en-US" altLang="ja-JP" sz="1000" dirty="0"/>
              <a:t>A</a:t>
            </a:r>
            <a:r>
              <a:rPr kumimoji="1" lang="ja-JP" altLang="en-US" sz="1000" dirty="0"/>
              <a:t>判定と同等とする。）において、上記</a:t>
            </a:r>
            <a:r>
              <a:rPr kumimoji="1" lang="en-US" altLang="ja-JP" sz="1000" dirty="0"/>
              <a:t>4</a:t>
            </a:r>
            <a:r>
              <a:rPr kumimoji="1" lang="ja-JP" altLang="en-US" sz="1000" dirty="0"/>
              <a:t>項目の</a:t>
            </a:r>
            <a:r>
              <a:rPr kumimoji="1" lang="en-US" altLang="ja-JP" sz="1000" dirty="0"/>
              <a:t>a</a:t>
            </a:r>
            <a:r>
              <a:rPr kumimoji="1" lang="ja-JP" altLang="en-US" sz="1000" dirty="0"/>
              <a:t>ランクについては「修繕」を行い、それ以外のランクについては「経過観察」とする。</a:t>
            </a:r>
          </a:p>
        </p:txBody>
      </p:sp>
      <p:sp>
        <p:nvSpPr>
          <p:cNvPr id="11" name="テキスト ボックス 10">
            <a:extLst>
              <a:ext uri="{FF2B5EF4-FFF2-40B4-BE49-F238E27FC236}">
                <a16:creationId xmlns:a16="http://schemas.microsoft.com/office/drawing/2014/main" id="{36F68FBE-8B71-4242-81D1-25B3FECECC65}"/>
              </a:ext>
            </a:extLst>
          </p:cNvPr>
          <p:cNvSpPr txBox="1"/>
          <p:nvPr/>
        </p:nvSpPr>
        <p:spPr>
          <a:xfrm>
            <a:off x="7770242" y="493361"/>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2" name="テキスト ボックス 11">
            <a:extLst>
              <a:ext uri="{FF2B5EF4-FFF2-40B4-BE49-F238E27FC236}">
                <a16:creationId xmlns:a16="http://schemas.microsoft.com/office/drawing/2014/main" id="{87F6B6F8-7C26-4626-94B7-E4C59A3AD30E}"/>
              </a:ext>
            </a:extLst>
          </p:cNvPr>
          <p:cNvSpPr txBox="1"/>
          <p:nvPr/>
        </p:nvSpPr>
        <p:spPr>
          <a:xfrm>
            <a:off x="-35844" y="8042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14" name="テキスト ボックス 13">
            <a:extLst>
              <a:ext uri="{FF2B5EF4-FFF2-40B4-BE49-F238E27FC236}">
                <a16:creationId xmlns:a16="http://schemas.microsoft.com/office/drawing/2014/main" id="{87D91926-A08C-475B-A50B-CD862F87F7F4}"/>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813720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5758C91-3381-4193-9E7F-C49DB39DC30C}"/>
              </a:ext>
            </a:extLst>
          </p:cNvPr>
          <p:cNvPicPr/>
          <p:nvPr/>
        </p:nvPicPr>
        <p:blipFill rotWithShape="1">
          <a:blip r:embed="rId2">
            <a:extLst>
              <a:ext uri="{28A0092B-C50C-407E-A947-70E740481C1C}">
                <a14:useLocalDpi xmlns:a14="http://schemas.microsoft.com/office/drawing/2010/main" val="0"/>
              </a:ext>
            </a:extLst>
          </a:blip>
          <a:srcRect b="11203"/>
          <a:stretch/>
        </p:blipFill>
        <p:spPr bwMode="auto">
          <a:xfrm>
            <a:off x="4499992" y="999711"/>
            <a:ext cx="4320480" cy="5795130"/>
          </a:xfrm>
          <a:prstGeom prst="rect">
            <a:avLst/>
          </a:prstGeom>
          <a:noFill/>
          <a:ln>
            <a:noFill/>
          </a:ln>
        </p:spPr>
      </p:pic>
      <p:sp>
        <p:nvSpPr>
          <p:cNvPr id="22" name="テキスト ボックス 21">
            <a:extLst>
              <a:ext uri="{FF2B5EF4-FFF2-40B4-BE49-F238E27FC236}">
                <a16:creationId xmlns:a16="http://schemas.microsoft.com/office/drawing/2014/main" id="{44893684-F9A9-4092-B88A-34F11B7D4AF5}"/>
              </a:ext>
            </a:extLst>
          </p:cNvPr>
          <p:cNvSpPr txBox="1"/>
          <p:nvPr/>
        </p:nvSpPr>
        <p:spPr>
          <a:xfrm>
            <a:off x="-13856" y="47497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64142" y="901120"/>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11</a:t>
            </a:fld>
            <a:endParaRPr kumimoji="1" lang="ja-JP" altLang="en-US" dirty="0"/>
          </a:p>
        </p:txBody>
      </p:sp>
      <p:sp>
        <p:nvSpPr>
          <p:cNvPr id="34" name="テキスト ボックス 33">
            <a:extLst>
              <a:ext uri="{FF2B5EF4-FFF2-40B4-BE49-F238E27FC236}">
                <a16:creationId xmlns:a16="http://schemas.microsoft.com/office/drawing/2014/main" id="{F40E8007-1DB6-4429-86C1-CE91F5F705B7}"/>
              </a:ext>
            </a:extLst>
          </p:cNvPr>
          <p:cNvSpPr txBox="1"/>
          <p:nvPr/>
        </p:nvSpPr>
        <p:spPr>
          <a:xfrm>
            <a:off x="5436096" y="1239674"/>
            <a:ext cx="820411" cy="276999"/>
          </a:xfrm>
          <a:prstGeom prst="rect">
            <a:avLst/>
          </a:prstGeom>
          <a:noFill/>
          <a:ln>
            <a:solidFill>
              <a:schemeClr val="tx1"/>
            </a:solidFill>
          </a:ln>
        </p:spPr>
        <p:txBody>
          <a:bodyPr wrap="square" rtlCol="0">
            <a:spAutoFit/>
          </a:bodyPr>
          <a:lstStyle/>
          <a:p>
            <a:r>
              <a:rPr kumimoji="1" lang="ja-JP" altLang="en-US" sz="1200" dirty="0"/>
              <a:t>緊急度</a:t>
            </a:r>
            <a:r>
              <a:rPr lang="en-US" altLang="ja-JP" sz="1200" dirty="0"/>
              <a:t>Ⅲ</a:t>
            </a:r>
            <a:endParaRPr kumimoji="1" lang="ja-JP" altLang="en-US" sz="1200" dirty="0"/>
          </a:p>
        </p:txBody>
      </p:sp>
      <p:pic>
        <p:nvPicPr>
          <p:cNvPr id="12" name="図 11">
            <a:extLst>
              <a:ext uri="{FF2B5EF4-FFF2-40B4-BE49-F238E27FC236}">
                <a16:creationId xmlns:a16="http://schemas.microsoft.com/office/drawing/2014/main" id="{40E66680-5558-4DEA-9423-A185A1D790B6}"/>
              </a:ext>
            </a:extLst>
          </p:cNvPr>
          <p:cNvPicPr/>
          <p:nvPr/>
        </p:nvPicPr>
        <p:blipFill rotWithShape="1">
          <a:blip r:embed="rId3">
            <a:extLst>
              <a:ext uri="{28A0092B-C50C-407E-A947-70E740481C1C}">
                <a14:useLocalDpi xmlns:a14="http://schemas.microsoft.com/office/drawing/2010/main" val="0"/>
              </a:ext>
            </a:extLst>
          </a:blip>
          <a:srcRect b="10267"/>
          <a:stretch/>
        </p:blipFill>
        <p:spPr bwMode="auto">
          <a:xfrm>
            <a:off x="180020" y="764704"/>
            <a:ext cx="4788024" cy="6093296"/>
          </a:xfrm>
          <a:prstGeom prst="rect">
            <a:avLst/>
          </a:prstGeom>
          <a:noFill/>
          <a:ln>
            <a:noFill/>
          </a:ln>
        </p:spPr>
      </p:pic>
      <p:sp>
        <p:nvSpPr>
          <p:cNvPr id="13" name="テキスト ボックス 12">
            <a:extLst>
              <a:ext uri="{FF2B5EF4-FFF2-40B4-BE49-F238E27FC236}">
                <a16:creationId xmlns:a16="http://schemas.microsoft.com/office/drawing/2014/main" id="{3F32C6CD-A27E-4D04-B2F0-6011565FA0A1}"/>
              </a:ext>
            </a:extLst>
          </p:cNvPr>
          <p:cNvSpPr txBox="1"/>
          <p:nvPr/>
        </p:nvSpPr>
        <p:spPr>
          <a:xfrm>
            <a:off x="419448" y="1340714"/>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Ⅱ</a:t>
            </a:r>
            <a:endParaRPr kumimoji="1" lang="ja-JP" altLang="en-US" sz="1200" dirty="0"/>
          </a:p>
        </p:txBody>
      </p:sp>
      <p:sp>
        <p:nvSpPr>
          <p:cNvPr id="15" name="テキスト ボックス 14">
            <a:extLst>
              <a:ext uri="{FF2B5EF4-FFF2-40B4-BE49-F238E27FC236}">
                <a16:creationId xmlns:a16="http://schemas.microsoft.com/office/drawing/2014/main" id="{0044630F-4A44-4D23-83F6-79A6165559F1}"/>
              </a:ext>
            </a:extLst>
          </p:cNvPr>
          <p:cNvSpPr txBox="1"/>
          <p:nvPr/>
        </p:nvSpPr>
        <p:spPr>
          <a:xfrm>
            <a:off x="7814042" y="491307"/>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6" name="テキスト ボックス 15">
            <a:extLst>
              <a:ext uri="{FF2B5EF4-FFF2-40B4-BE49-F238E27FC236}">
                <a16:creationId xmlns:a16="http://schemas.microsoft.com/office/drawing/2014/main" id="{47F0323B-3427-4689-B428-D16890BE9A82}"/>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0537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267765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計画（抜粋）</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管渠、水槽等土木構造物については、容易に更新することが困難なことから、適切な維持管理を行い、できる限り長寿命化させる必要がある。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　</a:t>
            </a:r>
            <a:r>
              <a:rPr lang="en-US" altLang="ja-JP" sz="1200" kern="100" dirty="0"/>
              <a:t>1) </a:t>
            </a:r>
            <a:r>
              <a:rPr lang="ja-JP" altLang="en-US" sz="1200" kern="100" dirty="0"/>
              <a:t>施設の長寿命化対策に向けた計画の策定</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現有の管路施設を長寿命化させるにあたっては、長寿命化計画を策定し、国へ提出する。基本的な改築、修繕にあたっては「国手引き 第</a:t>
            </a:r>
            <a:r>
              <a:rPr lang="en-US" altLang="ja-JP" sz="1200" kern="100" dirty="0"/>
              <a:t>2</a:t>
            </a:r>
            <a:r>
              <a:rPr lang="ja-JP" altLang="en-US" sz="1200" kern="100" dirty="0"/>
              <a:t>編ストックマネジメントの実施 第</a:t>
            </a:r>
            <a:r>
              <a:rPr lang="en-US" altLang="ja-JP" sz="1200" kern="100" dirty="0"/>
              <a:t>2</a:t>
            </a:r>
            <a:r>
              <a:rPr lang="ja-JP" altLang="en-US" sz="1200" kern="100" dirty="0"/>
              <a:t>章管路施設 </a:t>
            </a:r>
            <a:r>
              <a:rPr lang="en-US" altLang="ja-JP" sz="1200" kern="100" dirty="0"/>
              <a:t>4</a:t>
            </a:r>
            <a:r>
              <a:rPr lang="ja-JP" altLang="en-US" sz="1200" kern="100" dirty="0"/>
              <a:t>改築・修繕計画の策定」を参考に方針や全体計画を検討するが、具体的な長寿命化計画については、「国手引き 第</a:t>
            </a:r>
            <a:r>
              <a:rPr lang="en-US" altLang="ja-JP" sz="1200" kern="100" dirty="0"/>
              <a:t>3</a:t>
            </a:r>
            <a:r>
              <a:rPr lang="ja-JP" altLang="en-US" sz="1200" kern="100" dirty="0"/>
              <a:t>編長寿命化計画の策定 第</a:t>
            </a:r>
            <a:r>
              <a:rPr lang="en-US" altLang="ja-JP" sz="1200" kern="100" dirty="0"/>
              <a:t>2</a:t>
            </a:r>
            <a:r>
              <a:rPr lang="ja-JP" altLang="en-US" sz="1200" kern="100" dirty="0"/>
              <a:t>章管路施設長寿命化計画の策定」に沿って策定する。</a:t>
            </a: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長寿命化工事および更新工事への国補助については、「長寿命化計画」の提出が要件とされていたが、平成</a:t>
            </a:r>
            <a:r>
              <a:rPr lang="en-US" altLang="ja-JP" sz="1200" kern="100" dirty="0"/>
              <a:t>28</a:t>
            </a:r>
            <a:r>
              <a:rPr lang="ja-JP" altLang="en-US" sz="1200" kern="100" dirty="0"/>
              <a:t>年度より、「下水道ストックマネジメント計画」の提出に移行された。これを受け、平成</a:t>
            </a:r>
            <a:r>
              <a:rPr lang="en-US" altLang="ja-JP" sz="1200" kern="100" dirty="0"/>
              <a:t>30</a:t>
            </a:r>
            <a:r>
              <a:rPr lang="ja-JP" altLang="en-US" sz="1200" kern="100" dirty="0"/>
              <a:t>年</a:t>
            </a:r>
            <a:r>
              <a:rPr lang="en-US" altLang="ja-JP" sz="1200" kern="100" dirty="0"/>
              <a:t>2</a:t>
            </a:r>
            <a:r>
              <a:rPr lang="ja-JP" altLang="en-US" sz="1200" kern="100" dirty="0"/>
              <a:t>月に「大阪府流域下水道ストックマネジメント実施方針」を作成し、</a:t>
            </a:r>
            <a:r>
              <a:rPr lang="en-US" altLang="ja-JP" sz="1200" kern="100" dirty="0"/>
              <a:t>5</a:t>
            </a:r>
            <a:r>
              <a:rPr lang="ja-JP" altLang="en-US" sz="1200" kern="100" dirty="0"/>
              <a:t>か年分の改築更新計画を国に提出している。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・引き続き取り組みを継続する</a:t>
            </a:r>
            <a:endParaRPr lang="en-US" altLang="ja-JP" sz="1200" kern="100" dirty="0">
              <a:effectLst/>
            </a:endParaRPr>
          </a:p>
          <a:p>
            <a:pPr algn="just"/>
            <a:r>
              <a:rPr lang="ja-JP" altLang="en-US" sz="1200" kern="100" dirty="0"/>
              <a:t>・記載内容を更新する</a:t>
            </a:r>
            <a:endParaRPr lang="ja-JP" altLang="en-US"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091A0DFF-2959-4D3F-94FB-216563CEC9C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12</a:t>
            </a:fld>
            <a:endParaRPr lang="ja-JP" altLang="en-US" dirty="0"/>
          </a:p>
        </p:txBody>
      </p:sp>
      <p:sp>
        <p:nvSpPr>
          <p:cNvPr id="14" name="テキスト ボックス 13">
            <a:extLst>
              <a:ext uri="{FF2B5EF4-FFF2-40B4-BE49-F238E27FC236}">
                <a16:creationId xmlns:a16="http://schemas.microsoft.com/office/drawing/2014/main" id="{B2F9BAF5-31A7-4D08-844D-143DE27E1F5B}"/>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81535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5" name="図 14">
            <a:extLst>
              <a:ext uri="{FF2B5EF4-FFF2-40B4-BE49-F238E27FC236}">
                <a16:creationId xmlns:a16="http://schemas.microsoft.com/office/drawing/2014/main" id="{4C855B81-CC0E-4231-A2CA-13715B55C66A}"/>
              </a:ext>
            </a:extLst>
          </p:cNvPr>
          <p:cNvPicPr>
            <a:picLocks noChangeAspect="1"/>
          </p:cNvPicPr>
          <p:nvPr/>
        </p:nvPicPr>
        <p:blipFill rotWithShape="1">
          <a:blip r:embed="rId2"/>
          <a:srcRect l="21650" t="31795" r="26069" b="14721"/>
          <a:stretch/>
        </p:blipFill>
        <p:spPr>
          <a:xfrm>
            <a:off x="611560" y="1322617"/>
            <a:ext cx="7920880" cy="5064447"/>
          </a:xfrm>
          <a:prstGeom prst="rect">
            <a:avLst/>
          </a:prstGeom>
          <a:ln>
            <a:solidFill>
              <a:schemeClr val="tx1"/>
            </a:solidFill>
            <a:prstDash val="sysDot"/>
          </a:ln>
        </p:spPr>
      </p:pic>
      <p:sp>
        <p:nvSpPr>
          <p:cNvPr id="16" name="テキスト ボックス 15">
            <a:extLst>
              <a:ext uri="{FF2B5EF4-FFF2-40B4-BE49-F238E27FC236}">
                <a16:creationId xmlns:a16="http://schemas.microsoft.com/office/drawing/2014/main" id="{0EB447D1-675C-4144-B739-2719CDF02DEA}"/>
              </a:ext>
            </a:extLst>
          </p:cNvPr>
          <p:cNvSpPr txBox="1"/>
          <p:nvPr/>
        </p:nvSpPr>
        <p:spPr>
          <a:xfrm>
            <a:off x="5076056" y="6416145"/>
            <a:ext cx="3596863" cy="200055"/>
          </a:xfrm>
          <a:prstGeom prst="rect">
            <a:avLst/>
          </a:prstGeom>
          <a:noFill/>
          <a:ln>
            <a:noFill/>
          </a:ln>
        </p:spPr>
        <p:txBody>
          <a:bodyPr wrap="square" rtlCol="0">
            <a:spAutoFit/>
          </a:bodyPr>
          <a:lstStyle/>
          <a:p>
            <a:pPr algn="just"/>
            <a:r>
              <a:rPr lang="ja-JP" altLang="en-US" sz="700" kern="100" dirty="0">
                <a:effectLst/>
              </a:rPr>
              <a:t>改正下水道法に基づく計画的な維持管理・更新にかかる研修 テキスト（国土交通</a:t>
            </a:r>
            <a:r>
              <a:rPr lang="ja-JP" altLang="en-US" sz="700" kern="100" dirty="0"/>
              <a:t>省）</a:t>
            </a:r>
            <a:endParaRPr lang="ja-JP" altLang="en-US" sz="1200" kern="100" dirty="0"/>
          </a:p>
        </p:txBody>
      </p:sp>
      <p:sp>
        <p:nvSpPr>
          <p:cNvPr id="8" name="スライド番号プレースホルダー 1">
            <a:extLst>
              <a:ext uri="{FF2B5EF4-FFF2-40B4-BE49-F238E27FC236}">
                <a16:creationId xmlns:a16="http://schemas.microsoft.com/office/drawing/2014/main" id="{40CA158A-D610-4560-8008-A67FD68DDD37}"/>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0" name="テキスト ボックス 9">
            <a:extLst>
              <a:ext uri="{FF2B5EF4-FFF2-40B4-BE49-F238E27FC236}">
                <a16:creationId xmlns:a16="http://schemas.microsoft.com/office/drawing/2014/main" id="{54CBCC01-3670-4E03-89FF-04407CD94D8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423993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01973"/>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4572000" y="551068"/>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3" name="図 2">
            <a:extLst>
              <a:ext uri="{FF2B5EF4-FFF2-40B4-BE49-F238E27FC236}">
                <a16:creationId xmlns:a16="http://schemas.microsoft.com/office/drawing/2014/main" id="{754023AE-748D-46C3-81A7-2392B5CE14DD}"/>
              </a:ext>
            </a:extLst>
          </p:cNvPr>
          <p:cNvPicPr>
            <a:picLocks noChangeAspect="1"/>
          </p:cNvPicPr>
          <p:nvPr/>
        </p:nvPicPr>
        <p:blipFill rotWithShape="1">
          <a:blip r:embed="rId2"/>
          <a:srcRect l="24013" t="18500" r="42912" b="5768"/>
          <a:stretch/>
        </p:blipFill>
        <p:spPr>
          <a:xfrm>
            <a:off x="323528" y="1394493"/>
            <a:ext cx="3744416" cy="5358576"/>
          </a:xfrm>
          <a:prstGeom prst="rect">
            <a:avLst/>
          </a:prstGeom>
        </p:spPr>
      </p:pic>
      <p:pic>
        <p:nvPicPr>
          <p:cNvPr id="5" name="図 4">
            <a:extLst>
              <a:ext uri="{FF2B5EF4-FFF2-40B4-BE49-F238E27FC236}">
                <a16:creationId xmlns:a16="http://schemas.microsoft.com/office/drawing/2014/main" id="{9B9822C1-D0C7-445C-A0C9-94F58515C82E}"/>
              </a:ext>
            </a:extLst>
          </p:cNvPr>
          <p:cNvPicPr>
            <a:picLocks noChangeAspect="1"/>
          </p:cNvPicPr>
          <p:nvPr/>
        </p:nvPicPr>
        <p:blipFill rotWithShape="1">
          <a:blip r:embed="rId3"/>
          <a:srcRect l="24013" t="19760" r="45275" b="7161"/>
          <a:stretch/>
        </p:blipFill>
        <p:spPr>
          <a:xfrm>
            <a:off x="4905216" y="1419253"/>
            <a:ext cx="3600400" cy="5354441"/>
          </a:xfrm>
          <a:prstGeom prst="rect">
            <a:avLst/>
          </a:prstGeom>
        </p:spPr>
      </p:pic>
      <p:sp>
        <p:nvSpPr>
          <p:cNvPr id="12" name="テキスト ボックス 11">
            <a:extLst>
              <a:ext uri="{FF2B5EF4-FFF2-40B4-BE49-F238E27FC236}">
                <a16:creationId xmlns:a16="http://schemas.microsoft.com/office/drawing/2014/main" id="{8DC1F003-7649-490E-9072-2F4CB2B440DD}"/>
              </a:ext>
            </a:extLst>
          </p:cNvPr>
          <p:cNvSpPr txBox="1"/>
          <p:nvPr/>
        </p:nvSpPr>
        <p:spPr>
          <a:xfrm>
            <a:off x="2123728" y="1013460"/>
            <a:ext cx="5125543" cy="338554"/>
          </a:xfrm>
          <a:prstGeom prst="rect">
            <a:avLst/>
          </a:prstGeom>
          <a:noFill/>
        </p:spPr>
        <p:txBody>
          <a:bodyPr wrap="square" rtlCol="0">
            <a:spAutoFit/>
          </a:bodyPr>
          <a:lstStyle/>
          <a:p>
            <a:r>
              <a:rPr lang="ja-JP" altLang="en-US" sz="1600" dirty="0"/>
              <a:t>大阪府流域下水道ストックマネジメント計画（抜粋）</a:t>
            </a:r>
            <a:endParaRPr kumimoji="1" lang="ja-JP" altLang="en-US" sz="1600" dirty="0"/>
          </a:p>
        </p:txBody>
      </p:sp>
      <p:sp>
        <p:nvSpPr>
          <p:cNvPr id="9" name="スライド番号プレースホルダー 1">
            <a:extLst>
              <a:ext uri="{FF2B5EF4-FFF2-40B4-BE49-F238E27FC236}">
                <a16:creationId xmlns:a16="http://schemas.microsoft.com/office/drawing/2014/main" id="{366D6C32-207A-4B37-8CC3-F5AF54EB27AC}"/>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14</a:t>
            </a:fld>
            <a:endParaRPr lang="ja-JP" altLang="en-US" dirty="0"/>
          </a:p>
        </p:txBody>
      </p:sp>
      <p:sp>
        <p:nvSpPr>
          <p:cNvPr id="11" name="テキスト ボックス 10">
            <a:extLst>
              <a:ext uri="{FF2B5EF4-FFF2-40B4-BE49-F238E27FC236}">
                <a16:creationId xmlns:a16="http://schemas.microsoft.com/office/drawing/2014/main" id="{62125A89-91BF-4FAD-A101-0880601AD353}"/>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59758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2629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計画（抜粋）</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重点化指標・優先順位の考え方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30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・点検時に考慮すべき項目と施設の優先度判定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8</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015449" y="2706983"/>
            <a:ext cx="1392737" cy="10218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（管路）平成</a:t>
            </a:r>
            <a:r>
              <a:rPr lang="en-US" altLang="ja-JP" sz="1200" kern="100" dirty="0">
                <a:effectLst/>
              </a:rPr>
              <a:t>30</a:t>
            </a:r>
            <a:r>
              <a:rPr lang="ja-JP" altLang="en-US" sz="1200" kern="100" dirty="0">
                <a:effectLst/>
              </a:rPr>
              <a:t>年</a:t>
            </a:r>
            <a:r>
              <a:rPr lang="en-US" altLang="ja-JP" sz="1200" kern="100" dirty="0">
                <a:effectLst/>
              </a:rPr>
              <a:t>2</a:t>
            </a:r>
            <a:r>
              <a:rPr lang="ja-JP" altLang="en-US" sz="1200" kern="100" dirty="0">
                <a:effectLst/>
              </a:rPr>
              <a:t>月に策定した「大阪府流域下水道事業ストックマネジメント実施方針」で、流域下水道幹線はすべて重要な幹線（各市町村が集約した下水を流す根幹施設）と設定した。</a:t>
            </a:r>
            <a:endParaRPr lang="en-US" altLang="ja-JP" sz="1200" kern="100" dirty="0">
              <a:effectLst/>
            </a:endParaRPr>
          </a:p>
          <a:p>
            <a:pPr algn="just"/>
            <a:endParaRPr lang="en-US" altLang="ja-JP" sz="1200" kern="100" dirty="0"/>
          </a:p>
          <a:p>
            <a:pPr algn="just"/>
            <a:r>
              <a:rPr lang="ja-JP" altLang="en-US" sz="1200" kern="100" dirty="0">
                <a:effectLst/>
              </a:rPr>
              <a:t>（土木）計画どおりの考え方</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・管渠の考え方について、記載内容を更新する</a:t>
            </a:r>
            <a:endParaRPr lang="en-US" altLang="ja-JP" sz="1200" kern="100" dirty="0">
              <a:effectLst/>
            </a:endParaRPr>
          </a:p>
          <a:p>
            <a:pPr algn="just"/>
            <a:r>
              <a:rPr lang="ja-JP" altLang="en-US" sz="1200" kern="100" dirty="0">
                <a:effectLst/>
              </a:rPr>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CBE08EC-92CA-4137-9452-F68FE244FBF4}"/>
              </a:ext>
            </a:extLst>
          </p:cNvPr>
          <p:cNvSpPr txBox="1"/>
          <p:nvPr/>
        </p:nvSpPr>
        <p:spPr>
          <a:xfrm>
            <a:off x="545764" y="3597293"/>
            <a:ext cx="4308256" cy="230832"/>
          </a:xfrm>
          <a:prstGeom prst="rect">
            <a:avLst/>
          </a:prstGeom>
          <a:noFill/>
          <a:ln>
            <a:noFill/>
          </a:ln>
        </p:spPr>
        <p:txBody>
          <a:bodyPr wrap="square" rtlCol="0">
            <a:spAutoFit/>
          </a:bodyPr>
          <a:lstStyle/>
          <a:p>
            <a:pPr algn="just"/>
            <a:r>
              <a:rPr lang="ja-JP" altLang="en-US" sz="900" kern="100" dirty="0">
                <a:effectLst/>
              </a:rPr>
              <a:t>図</a:t>
            </a:r>
            <a:r>
              <a:rPr lang="en-US" altLang="ja-JP" sz="900" kern="100" dirty="0">
                <a:effectLst/>
              </a:rPr>
              <a:t>4.3 </a:t>
            </a:r>
            <a:r>
              <a:rPr lang="ja-JP" altLang="en-US" sz="900" kern="100" dirty="0">
                <a:effectLst/>
              </a:rPr>
              <a:t>リスクマトリックスによる優先順位付けの例（管渠の場合）</a:t>
            </a:r>
            <a:endParaRPr lang="ja-JP" altLang="en-US" sz="900" kern="100" dirty="0"/>
          </a:p>
        </p:txBody>
      </p:sp>
      <p:pic>
        <p:nvPicPr>
          <p:cNvPr id="2" name="図 1">
            <a:extLst>
              <a:ext uri="{FF2B5EF4-FFF2-40B4-BE49-F238E27FC236}">
                <a16:creationId xmlns:a16="http://schemas.microsoft.com/office/drawing/2014/main" id="{F6AC46E7-4C68-45C1-A044-C84E36D80EDD}"/>
              </a:ext>
            </a:extLst>
          </p:cNvPr>
          <p:cNvPicPr>
            <a:picLocks noChangeAspect="1"/>
          </p:cNvPicPr>
          <p:nvPr/>
        </p:nvPicPr>
        <p:blipFill>
          <a:blip r:embed="rId2"/>
          <a:stretch>
            <a:fillRect/>
          </a:stretch>
        </p:blipFill>
        <p:spPr>
          <a:xfrm>
            <a:off x="127492" y="1702964"/>
            <a:ext cx="4476583" cy="2116182"/>
          </a:xfrm>
          <a:prstGeom prst="rect">
            <a:avLst/>
          </a:prstGeom>
        </p:spPr>
      </p:pic>
      <p:pic>
        <p:nvPicPr>
          <p:cNvPr id="14" name="図 13">
            <a:extLst>
              <a:ext uri="{FF2B5EF4-FFF2-40B4-BE49-F238E27FC236}">
                <a16:creationId xmlns:a16="http://schemas.microsoft.com/office/drawing/2014/main" id="{1417ECE0-2BA1-41E0-B4D1-B65810823B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65528"/>
            <a:ext cx="2880320" cy="1934842"/>
          </a:xfrm>
          <a:prstGeom prst="rect">
            <a:avLst/>
          </a:prstGeom>
          <a:noFill/>
          <a:ln>
            <a:noFill/>
          </a:ln>
        </p:spPr>
      </p:pic>
      <p:sp>
        <p:nvSpPr>
          <p:cNvPr id="16" name="テキスト ボックス 15">
            <a:extLst>
              <a:ext uri="{FF2B5EF4-FFF2-40B4-BE49-F238E27FC236}">
                <a16:creationId xmlns:a16="http://schemas.microsoft.com/office/drawing/2014/main" id="{391441E1-571C-4FF5-B1AB-33DC77F6A77F}"/>
              </a:ext>
            </a:extLst>
          </p:cNvPr>
          <p:cNvSpPr txBox="1"/>
          <p:nvPr/>
        </p:nvSpPr>
        <p:spPr>
          <a:xfrm>
            <a:off x="323528" y="6189803"/>
            <a:ext cx="4032448"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図</a:t>
            </a:r>
            <a:r>
              <a:rPr lang="en-US" altLang="ja-JP" sz="900" kern="100" dirty="0">
                <a:solidFill>
                  <a:prstClr val="black"/>
                </a:solidFill>
                <a:latin typeface="Trebuchet MS"/>
                <a:ea typeface="HGｺﾞｼｯｸM" panose="020B0609000000000000" pitchFamily="49" charset="-128"/>
              </a:rPr>
              <a:t>4.2-1 </a:t>
            </a:r>
            <a:r>
              <a:rPr lang="ja-JP" altLang="en-US" sz="900" kern="100" dirty="0">
                <a:solidFill>
                  <a:prstClr val="black"/>
                </a:solidFill>
                <a:latin typeface="Trebuchet MS"/>
                <a:ea typeface="HGｺﾞｼｯｸM" panose="020B0609000000000000" pitchFamily="49" charset="-128"/>
              </a:rPr>
              <a:t>各機場におけるマトリクスによる優先度判定例（土木施設の場合）</a:t>
            </a:r>
            <a:endParaRPr lang="en-US" altLang="ja-JP" sz="900" kern="100" dirty="0">
              <a:solidFill>
                <a:prstClr val="black"/>
              </a:solidFill>
              <a:latin typeface="Trebuchet MS"/>
              <a:ea typeface="HGｺﾞｼｯｸM" panose="020B0609000000000000" pitchFamily="49" charset="-128"/>
            </a:endParaRPr>
          </a:p>
        </p:txBody>
      </p:sp>
      <p:sp>
        <p:nvSpPr>
          <p:cNvPr id="17" name="スライド番号プレースホルダー 1">
            <a:extLst>
              <a:ext uri="{FF2B5EF4-FFF2-40B4-BE49-F238E27FC236}">
                <a16:creationId xmlns:a16="http://schemas.microsoft.com/office/drawing/2014/main" id="{3320074A-5453-4F5A-B947-87B859B9E88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
        <p:nvSpPr>
          <p:cNvPr id="20" name="テキスト ボックス 19">
            <a:extLst>
              <a:ext uri="{FF2B5EF4-FFF2-40B4-BE49-F238E27FC236}">
                <a16:creationId xmlns:a16="http://schemas.microsoft.com/office/drawing/2014/main" id="{8B7236A2-27F9-4EEF-9055-02C4F2AE71C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909139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11388"/>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0" y="83180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重点化指標・優先順位の考え方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30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・点検時に考慮すべき項目と施設の優先度判定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8</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05C11450-D56D-4980-88C1-784C8805A993}"/>
              </a:ext>
            </a:extLst>
          </p:cNvPr>
          <p:cNvSpPr txBox="1"/>
          <p:nvPr/>
        </p:nvSpPr>
        <p:spPr>
          <a:xfrm>
            <a:off x="7813940" y="5113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184F3325-2A1F-4209-A417-784AAA552A29}"/>
              </a:ext>
            </a:extLst>
          </p:cNvPr>
          <p:cNvSpPr txBox="1"/>
          <p:nvPr/>
        </p:nvSpPr>
        <p:spPr>
          <a:xfrm>
            <a:off x="38824" y="1181786"/>
            <a:ext cx="5593968" cy="338554"/>
          </a:xfrm>
          <a:prstGeom prst="rect">
            <a:avLst/>
          </a:prstGeom>
          <a:noFill/>
        </p:spPr>
        <p:txBody>
          <a:bodyPr wrap="square" rtlCol="0">
            <a:spAutoFit/>
          </a:bodyPr>
          <a:lstStyle/>
          <a:p>
            <a:r>
              <a:rPr lang="ja-JP" altLang="en-US" sz="1600" dirty="0"/>
              <a:t>大阪府流域下水道ストックマネジメント実施方針（抜粋）</a:t>
            </a:r>
            <a:endParaRPr kumimoji="1" lang="ja-JP" altLang="en-US" sz="1600" dirty="0"/>
          </a:p>
        </p:txBody>
      </p:sp>
      <p:sp>
        <p:nvSpPr>
          <p:cNvPr id="21" name="テキスト ボックス 20">
            <a:extLst>
              <a:ext uri="{FF2B5EF4-FFF2-40B4-BE49-F238E27FC236}">
                <a16:creationId xmlns:a16="http://schemas.microsoft.com/office/drawing/2014/main" id="{BD9043B5-57D1-4AA3-9603-B4A81162F492}"/>
              </a:ext>
            </a:extLst>
          </p:cNvPr>
          <p:cNvSpPr txBox="1"/>
          <p:nvPr/>
        </p:nvSpPr>
        <p:spPr>
          <a:xfrm>
            <a:off x="14788" y="1527854"/>
            <a:ext cx="4511613" cy="3424014"/>
          </a:xfrm>
          <a:prstGeom prst="rect">
            <a:avLst/>
          </a:prstGeom>
          <a:noFill/>
        </p:spPr>
        <p:txBody>
          <a:bodyPr wrap="square">
            <a:spAutoFit/>
          </a:bodyPr>
          <a:lstStyle/>
          <a:p>
            <a:pPr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762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管路施設</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リスク特定（管路）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対象とするリスクは、「腐食、劣化、損傷」による道路陥没や下水の流下不全とする。</a:t>
            </a:r>
          </a:p>
          <a:p>
            <a:pPr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被害規模（影響度）の検討（管路）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流域下水道幹線はすべて重要な幹線であるので、被害規模によるリスク評価は行わない。</a:t>
            </a:r>
            <a:endParaRPr lang="en-US" altLang="ja-JP" sz="1000"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endParaRPr>
          </a:p>
          <a:p>
            <a:pPr indent="133350"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5.1.3</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発生確率の検討（管路）</a:t>
            </a:r>
            <a:endParaRPr lang="ja-JP" alt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28</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年度末時点では、</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年以上経過管渠が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82km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程度（約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19%</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年未満</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30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年以上経過管渠が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66km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程度（約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16%</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）となる。平成</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28</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年度末時点では、Ｌ＝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404.61km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の調査が完了しており、調査結果では、更新等の対策が必要となった延長はＬ＝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2.35km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で約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0.6%</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となる。</a:t>
            </a:r>
          </a:p>
          <a:p>
            <a:pPr indent="133350"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5.1.4</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現状では健全度が高い調査結果であることから、過去の調査及び今後の定期的な調査で腐食・劣化等が発見された箇所について、個別に評価を行う。</a:t>
            </a:r>
          </a:p>
          <a:p>
            <a:pPr indent="133350"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endParaRPr lang="en-US"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9C8608DD-18FF-4212-9B2F-1366CB7B2A1A}"/>
              </a:ext>
            </a:extLst>
          </p:cNvPr>
          <p:cNvSpPr txBox="1"/>
          <p:nvPr/>
        </p:nvSpPr>
        <p:spPr>
          <a:xfrm>
            <a:off x="4636971" y="1520340"/>
            <a:ext cx="4511613" cy="5101397"/>
          </a:xfrm>
          <a:prstGeom prst="rect">
            <a:avLst/>
          </a:prstGeom>
          <a:noFill/>
        </p:spPr>
        <p:txBody>
          <a:bodyPr wrap="square">
            <a:spAutoFit/>
          </a:bodyPr>
          <a:lstStyle/>
          <a:p>
            <a:pPr indent="762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処理場施設（土木（付帯設備含む）建築）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リスク特定（土木建築）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対象とするリスクは、施設の腐食、劣化、損傷、コンクリート片・蓋類の落下等による維持管理者等への事故とする。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被害規模（影響度）の検討</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被害規模（影響度）は、処理機能の重要度から判断する。</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①揚水機能、消毒機能、受変電・自家発機能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②沈殿機能、脱水機能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③高級処理機能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④その他の水処理、汚泥処理機能</a:t>
            </a:r>
          </a:p>
          <a:p>
            <a:pPr marL="533400"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上記において、①が最も重要度の高い機能となる。</a:t>
            </a:r>
          </a:p>
          <a:p>
            <a:pPr marL="400050" indent="266700" algn="l"/>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5.2.3</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発生確率の検討（土木建築）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発生確率（不具合の起こりやすさ）は、腐食環境レベルから判断する。</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①沈砂池、最初沈殿池、汚泥処理</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②反応タンク、脱水汚泥ピット、放流渠・吐口（海水の影響がある場合）</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③最終沈殿池、塩素混和池、放流渠・吐口</a:t>
            </a: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上記において、①が最も腐食レベルが高い施設となる。</a:t>
            </a:r>
          </a:p>
          <a:p>
            <a:pPr marL="533400" indent="133350"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5.2.4</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「処理施設の重要度」と「腐食環境レベル」により、水みらいセンター及びポンプ場内施設の点検の優先度を図</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5-1</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に示すようにマトリクスを利用して評価する。</a:t>
            </a:r>
          </a:p>
          <a:p>
            <a:pPr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処理施設の重要度及び腐食環境レベルにより評価した場合、沈砂池ポンプ棟と汚泥貯留槽（脱水機）の優先度が最も高くなる。同じ優先度の場合は、経過年数を考慮して優先度を設定する。また、</a:t>
            </a:r>
            <a:r>
              <a:rPr lang="ja-JP" alt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土木建築付帯設備のうち、手摺や足掛金物、蓋類やトップライトについては、転落等の事象を誘発し人命に影響を与えるリスクを有していることから「リスク管理資産」と定義し、その他の土木建築付帯設備より優先的に改築を行う。</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a:extLst>
              <a:ext uri="{FF2B5EF4-FFF2-40B4-BE49-F238E27FC236}">
                <a16:creationId xmlns:a16="http://schemas.microsoft.com/office/drawing/2014/main" id="{5145AB33-64DC-478A-BF0D-6E70F72A48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4864" y="4801167"/>
            <a:ext cx="2520280" cy="1820570"/>
          </a:xfrm>
          <a:prstGeom prst="rect">
            <a:avLst/>
          </a:prstGeom>
          <a:noFill/>
          <a:ln>
            <a:noFill/>
          </a:ln>
        </p:spPr>
      </p:pic>
      <p:cxnSp>
        <p:nvCxnSpPr>
          <p:cNvPr id="10" name="直線コネクタ 9">
            <a:extLst>
              <a:ext uri="{FF2B5EF4-FFF2-40B4-BE49-F238E27FC236}">
                <a16:creationId xmlns:a16="http://schemas.microsoft.com/office/drawing/2014/main" id="{43D706D8-EB60-4509-81F5-BB2283690DED}"/>
              </a:ext>
            </a:extLst>
          </p:cNvPr>
          <p:cNvCxnSpPr/>
          <p:nvPr/>
        </p:nvCxnSpPr>
        <p:spPr>
          <a:xfrm>
            <a:off x="38824" y="4653136"/>
            <a:ext cx="4526247"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E2482FA-2B1A-48A5-980B-A64DD32848FF}"/>
              </a:ext>
            </a:extLst>
          </p:cNvPr>
          <p:cNvSpPr txBox="1"/>
          <p:nvPr/>
        </p:nvSpPr>
        <p:spPr>
          <a:xfrm>
            <a:off x="1259632" y="6524881"/>
            <a:ext cx="3959711" cy="246221"/>
          </a:xfrm>
          <a:prstGeom prst="rect">
            <a:avLst/>
          </a:prstGeom>
          <a:noFill/>
        </p:spPr>
        <p:txBody>
          <a:bodyPr wrap="square">
            <a:spAutoFit/>
          </a:bodyPr>
          <a:lstStyle/>
          <a:p>
            <a:pPr marL="266700" algn="ctr"/>
            <a:r>
              <a:rPr lang="ja-JP"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図</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5-1</a:t>
            </a:r>
            <a:r>
              <a:rPr lang="ja-JP"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　各機場におけるマトリクスによる優先度判定（例）</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スライド番号プレースホルダー 1">
            <a:extLst>
              <a:ext uri="{FF2B5EF4-FFF2-40B4-BE49-F238E27FC236}">
                <a16:creationId xmlns:a16="http://schemas.microsoft.com/office/drawing/2014/main" id="{F7CA218C-863E-48EB-844B-43695596AB4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
        <p:nvSpPr>
          <p:cNvPr id="14" name="テキスト ボックス 13">
            <a:extLst>
              <a:ext uri="{FF2B5EF4-FFF2-40B4-BE49-F238E27FC236}">
                <a16:creationId xmlns:a16="http://schemas.microsoft.com/office/drawing/2014/main" id="{5AFD80B9-01CC-4668-ADA9-821D98EF6DC4}"/>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76174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2629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694826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④新たな技術、材料、工法の活用と促進策</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共通</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計画</a:t>
            </a:r>
            <a:r>
              <a:rPr lang="en-US" altLang="ja-JP" dirty="0">
                <a:latin typeface="BIZ UDPゴシック" panose="020B0400000000000000" pitchFamily="50" charset="-128"/>
                <a:ea typeface="BIZ UDPゴシック" panose="020B0400000000000000" pitchFamily="50" charset="-128"/>
              </a:rPr>
              <a:t>73</a:t>
            </a:r>
            <a:r>
              <a:rPr lang="ja-JP" altLang="en-US" dirty="0">
                <a:latin typeface="BIZ UDPゴシック" panose="020B0400000000000000" pitchFamily="50" charset="-128"/>
                <a:ea typeface="BIZ UDPゴシック" panose="020B0400000000000000" pitchFamily="50" charset="-128"/>
              </a:rPr>
              <a:t>頁</a:t>
            </a:r>
            <a:r>
              <a:rPr lang="en-US" altLang="ja-JP"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015449" y="2706983"/>
            <a:ext cx="1392737" cy="10218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en-US" altLang="ja-JP" sz="1200" kern="100" dirty="0">
                <a:effectLst/>
              </a:rPr>
              <a:t>―</a:t>
            </a:r>
            <a:r>
              <a:rPr lang="ja-JP" altLang="en-US" sz="1200" kern="100" dirty="0"/>
              <a:t>　</a:t>
            </a:r>
            <a:endParaRPr lang="en-US" altLang="ja-JP" sz="1200" kern="100" dirty="0"/>
          </a:p>
          <a:p>
            <a:pPr algn="just"/>
            <a:r>
              <a:rPr lang="ja-JP" altLang="en-US" sz="1200" kern="100" dirty="0">
                <a:effectLst/>
              </a:rPr>
              <a:t>Ｂ：実施評価　　　　　　　　</a:t>
            </a:r>
            <a:r>
              <a:rPr lang="en-US" altLang="ja-JP" sz="1200" kern="100" dirty="0">
                <a:effectLst/>
              </a:rPr>
              <a:t>―</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en-US" altLang="ja-JP"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endParaRPr lang="en-US" altLang="ja-JP" sz="1200" kern="100" dirty="0"/>
          </a:p>
          <a:p>
            <a:pPr algn="just"/>
            <a:r>
              <a:rPr lang="ja-JP" altLang="en-US" sz="1200" kern="100" dirty="0">
                <a:effectLst/>
              </a:rPr>
              <a:t>　土木分野においては、採用した新技術は無かったが、新技術を採用する場合には、本フローに基づく。</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7D4988E-D944-4BEC-A8BE-7F150E80AFA1}"/>
              </a:ext>
            </a:extLst>
          </p:cNvPr>
          <p:cNvPicPr>
            <a:picLocks noChangeAspect="1"/>
          </p:cNvPicPr>
          <p:nvPr/>
        </p:nvPicPr>
        <p:blipFill rotWithShape="1">
          <a:blip r:embed="rId2"/>
          <a:srcRect l="43700" t="13734" r="12201" b="8421"/>
          <a:stretch/>
        </p:blipFill>
        <p:spPr>
          <a:xfrm>
            <a:off x="317484" y="1705394"/>
            <a:ext cx="4032448" cy="4448904"/>
          </a:xfrm>
          <a:prstGeom prst="rect">
            <a:avLst/>
          </a:prstGeom>
        </p:spPr>
      </p:pic>
      <p:sp>
        <p:nvSpPr>
          <p:cNvPr id="12" name="スライド番号プレースホルダー 1">
            <a:extLst>
              <a:ext uri="{FF2B5EF4-FFF2-40B4-BE49-F238E27FC236}">
                <a16:creationId xmlns:a16="http://schemas.microsoft.com/office/drawing/2014/main" id="{D5F6A250-F029-4640-A5E1-C6DA0ECB43F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
        <p:nvSpPr>
          <p:cNvPr id="14" name="テキスト ボックス 13">
            <a:extLst>
              <a:ext uri="{FF2B5EF4-FFF2-40B4-BE49-F238E27FC236}">
                <a16:creationId xmlns:a16="http://schemas.microsoft.com/office/drawing/2014/main" id="{E39DFB09-2168-4337-96FA-E1CBABF7E262}"/>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12323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DCF2D3-BC97-4134-853D-748596A0B825}"/>
              </a:ext>
            </a:extLst>
          </p:cNvPr>
          <p:cNvSpPr>
            <a:spLocks noGrp="1"/>
          </p:cNvSpPr>
          <p:nvPr>
            <p:ph type="sldNum" sz="quarter" idx="12"/>
          </p:nvPr>
        </p:nvSpPr>
        <p:spPr>
          <a:xfrm>
            <a:off x="8519924" y="6492875"/>
            <a:ext cx="617984" cy="365125"/>
          </a:xfrm>
        </p:spPr>
        <p:txBody>
          <a:bodyPr/>
          <a:lstStyle/>
          <a:p>
            <a:fld id="{682EF9F9-C4E8-46B2-BBF1-33E3162B856A}" type="slidenum">
              <a:rPr kumimoji="1" lang="ja-JP" altLang="en-US" smtClean="0"/>
              <a:t>18</a:t>
            </a:fld>
            <a:endParaRPr kumimoji="1" lang="ja-JP" altLang="en-US" dirty="0"/>
          </a:p>
        </p:txBody>
      </p:sp>
      <p:sp>
        <p:nvSpPr>
          <p:cNvPr id="3" name="タイトル 2">
            <a:extLst>
              <a:ext uri="{FF2B5EF4-FFF2-40B4-BE49-F238E27FC236}">
                <a16:creationId xmlns:a16="http://schemas.microsoft.com/office/drawing/2014/main" id="{453E8966-058F-4261-91B1-583A56C8E20F}"/>
              </a:ext>
            </a:extLst>
          </p:cNvPr>
          <p:cNvSpPr>
            <a:spLocks noGrp="1"/>
          </p:cNvSpPr>
          <p:nvPr>
            <p:ph type="title"/>
          </p:nvPr>
        </p:nvSpPr>
        <p:spPr>
          <a:xfrm>
            <a:off x="3203848" y="2857500"/>
            <a:ext cx="2581672" cy="1143000"/>
          </a:xfrm>
        </p:spPr>
        <p:txBody>
          <a:bodyPr/>
          <a:lstStyle/>
          <a:p>
            <a:pPr marL="0" indent="0">
              <a:buNone/>
            </a:pPr>
            <a:r>
              <a:rPr kumimoji="1" lang="ja-JP" altLang="en-US" dirty="0"/>
              <a:t>参考資料</a:t>
            </a:r>
          </a:p>
        </p:txBody>
      </p:sp>
    </p:spTree>
    <p:extLst>
      <p:ext uri="{BB962C8B-B14F-4D97-AF65-F5344CB8AC3E}">
        <p14:creationId xmlns:p14="http://schemas.microsoft.com/office/powerpoint/2010/main" val="2408726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　流域下水道とは</a:t>
            </a:r>
            <a:endParaRPr kumimoji="1" lang="ja-JP" altLang="en-US" sz="2400" dirty="0">
              <a:latin typeface="Meiryo UI" pitchFamily="50" charset="-128"/>
              <a:ea typeface="Meiryo UI" pitchFamily="50" charset="-128"/>
              <a:cs typeface="Meiryo UI" pitchFamily="50" charset="-128"/>
            </a:endParaRPr>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334046" y="6512642"/>
            <a:ext cx="1828800" cy="365125"/>
          </a:xfrm>
        </p:spPr>
        <p:txBody>
          <a:bodyPr/>
          <a:lstStyle/>
          <a:p>
            <a:fld id="{682EF9F9-C4E8-46B2-BBF1-33E3162B856A}" type="slidenum">
              <a:rPr kumimoji="1" lang="ja-JP" altLang="en-US" smtClean="0"/>
              <a:t>19</a:t>
            </a:fld>
            <a:endParaRPr kumimoji="1" lang="ja-JP" altLang="en-US" dirty="0"/>
          </a:p>
        </p:txBody>
      </p:sp>
      <p:sp>
        <p:nvSpPr>
          <p:cNvPr id="7" name="Text Box 983">
            <a:extLst>
              <a:ext uri="{FF2B5EF4-FFF2-40B4-BE49-F238E27FC236}">
                <a16:creationId xmlns:a16="http://schemas.microsoft.com/office/drawing/2014/main" id="{F325F743-04D2-4A10-8E1B-63BFE1FBF127}"/>
              </a:ext>
            </a:extLst>
          </p:cNvPr>
          <p:cNvSpPr txBox="1">
            <a:spLocks noChangeArrowheads="1"/>
          </p:cNvSpPr>
          <p:nvPr/>
        </p:nvSpPr>
        <p:spPr bwMode="auto">
          <a:xfrm>
            <a:off x="564496" y="5082146"/>
            <a:ext cx="4879606" cy="114492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大阪府は流域下水道管渠と水みらいセンターの建設・維持管理を行っています。</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Ａ町,Ｂ市,Ｃ市,Ｄ市は各家庭から流域下水道管渠へ流入する下水管渠</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（流域関連公共下水道）の建設・維持管理を行っています。</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Ｅ市は単独公共下水道管渠と処理場の建設・維持管理を行っています。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992">
            <a:extLst>
              <a:ext uri="{FF2B5EF4-FFF2-40B4-BE49-F238E27FC236}">
                <a16:creationId xmlns:a16="http://schemas.microsoft.com/office/drawing/2014/main" id="{9EAA436B-8AA9-4435-9370-FFFA81633210}"/>
              </a:ext>
            </a:extLst>
          </p:cNvPr>
          <p:cNvSpPr txBox="1">
            <a:spLocks noChangeArrowheads="1"/>
          </p:cNvSpPr>
          <p:nvPr/>
        </p:nvSpPr>
        <p:spPr bwMode="auto">
          <a:xfrm>
            <a:off x="921768" y="4605392"/>
            <a:ext cx="1181350" cy="25562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18288"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b="1" i="0" u="none" strike="noStrike" baseline="0" dirty="0">
                <a:solidFill>
                  <a:srgbClr val="FF0000"/>
                </a:solidFill>
                <a:latin typeface="HG丸ｺﾞｼｯｸM-PRO"/>
                <a:ea typeface="HG丸ｺﾞｼｯｸM-PRO"/>
              </a:rPr>
              <a:t>水みらいセンター</a:t>
            </a:r>
            <a:endParaRPr lang="en-US" altLang="ja-JP" b="1" i="0" u="none" strike="noStrike" baseline="0" dirty="0">
              <a:solidFill>
                <a:srgbClr val="FF0000"/>
              </a:solidFill>
              <a:latin typeface="HG丸ｺﾞｼｯｸM-PRO"/>
              <a:ea typeface="HG丸ｺﾞｼｯｸM-PRO"/>
            </a:endParaRPr>
          </a:p>
          <a:p>
            <a:pPr algn="ctr" rtl="0">
              <a:defRPr sz="1000"/>
            </a:pPr>
            <a:r>
              <a:rPr lang="ja-JP" altLang="en-US" b="1" i="0" u="none" strike="noStrike" baseline="0" dirty="0">
                <a:solidFill>
                  <a:srgbClr val="FF0000"/>
                </a:solidFill>
                <a:latin typeface="HG丸ｺﾞｼｯｸM-PRO"/>
                <a:ea typeface="HG丸ｺﾞｼｯｸM-PRO"/>
              </a:rPr>
              <a:t>（処理場）</a:t>
            </a:r>
            <a:endParaRPr lang="ja-JP" altLang="en-US" dirty="0">
              <a:solidFill>
                <a:srgbClr val="FF0000"/>
              </a:solidFill>
            </a:endParaRPr>
          </a:p>
        </p:txBody>
      </p:sp>
      <p:grpSp>
        <p:nvGrpSpPr>
          <p:cNvPr id="10" name="グループ化 9">
            <a:extLst>
              <a:ext uri="{FF2B5EF4-FFF2-40B4-BE49-F238E27FC236}">
                <a16:creationId xmlns:a16="http://schemas.microsoft.com/office/drawing/2014/main" id="{11C21E8F-11AA-494D-B0BF-09DA39481A62}"/>
              </a:ext>
            </a:extLst>
          </p:cNvPr>
          <p:cNvGrpSpPr/>
          <p:nvPr/>
        </p:nvGrpSpPr>
        <p:grpSpPr>
          <a:xfrm>
            <a:off x="107504" y="1262968"/>
            <a:ext cx="3907541" cy="3689534"/>
            <a:chOff x="128464" y="948931"/>
            <a:chExt cx="3551157" cy="3353033"/>
          </a:xfrm>
        </p:grpSpPr>
        <p:pic>
          <p:nvPicPr>
            <p:cNvPr id="11" name="Picture 986">
              <a:extLst>
                <a:ext uri="{FF2B5EF4-FFF2-40B4-BE49-F238E27FC236}">
                  <a16:creationId xmlns:a16="http://schemas.microsoft.com/office/drawing/2014/main" id="{0C2C4047-21D0-491C-A229-ACB29B087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70" r="41246" b="-224"/>
            <a:stretch>
              <a:fillRect/>
            </a:stretch>
          </p:blipFill>
          <p:spPr bwMode="auto">
            <a:xfrm>
              <a:off x="128464" y="1291733"/>
              <a:ext cx="3539359" cy="3010231"/>
            </a:xfrm>
            <a:prstGeom prst="rect">
              <a:avLst/>
            </a:prstGeom>
            <a:noFill/>
            <a:ln w="9525">
              <a:solidFill>
                <a:srgbClr xmlns:mc="http://schemas.openxmlformats.org/markup-compatibility/2006" xmlns:a14="http://schemas.microsoft.com/office/drawing/2010/main" val="FF9900" mc:Ignorable="a14" a14:legacySpreadsheetColorIndex="52"/>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993">
              <a:extLst>
                <a:ext uri="{FF2B5EF4-FFF2-40B4-BE49-F238E27FC236}">
                  <a16:creationId xmlns:a16="http://schemas.microsoft.com/office/drawing/2014/main" id="{4988121C-22CB-41AC-B668-48DAD360FE27}"/>
                </a:ext>
              </a:extLst>
            </p:cNvPr>
            <p:cNvSpPr txBox="1">
              <a:spLocks noChangeArrowheads="1"/>
            </p:cNvSpPr>
            <p:nvPr/>
          </p:nvSpPr>
          <p:spPr bwMode="auto">
            <a:xfrm>
              <a:off x="128464" y="948931"/>
              <a:ext cx="3551157" cy="332089"/>
            </a:xfrm>
            <a:prstGeom prst="rect">
              <a:avLst/>
            </a:prstGeom>
            <a:solidFill>
              <a:srgbClr xmlns:mc="http://schemas.openxmlformats.org/markup-compatibility/2006" xmlns:a14="http://schemas.microsoft.com/office/drawing/2010/main" val="FF9900" mc:Ignorable="a14" a14:legacySpreadsheetColorIndex="52"/>
            </a:solidFill>
            <a:ln w="9525">
              <a:solidFill>
                <a:srgbClr xmlns:mc="http://schemas.openxmlformats.org/markup-compatibility/2006" xmlns:a14="http://schemas.microsoft.com/office/drawing/2010/main" val="FF9900" mc:Ignorable="a14" a14:legacySpreadsheetColorIndex="52"/>
              </a:solidFill>
              <a:miter lim="800000"/>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1"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流 域 下 水 道</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Text Box 996">
            <a:extLst>
              <a:ext uri="{FF2B5EF4-FFF2-40B4-BE49-F238E27FC236}">
                <a16:creationId xmlns:a16="http://schemas.microsoft.com/office/drawing/2014/main" id="{37F0DC64-CA9A-4B68-B6B9-7EA156429833}"/>
              </a:ext>
            </a:extLst>
          </p:cNvPr>
          <p:cNvSpPr txBox="1">
            <a:spLocks noChangeArrowheads="1"/>
          </p:cNvSpPr>
          <p:nvPr/>
        </p:nvSpPr>
        <p:spPr bwMode="auto">
          <a:xfrm>
            <a:off x="5141316" y="3917590"/>
            <a:ext cx="662075" cy="25932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600" b="1" i="0" u="none" strike="noStrike" baseline="0" dirty="0">
                <a:solidFill>
                  <a:srgbClr val="000000"/>
                </a:solidFill>
                <a:latin typeface="HG丸ｺﾞｼｯｸM-PRO"/>
                <a:ea typeface="HG丸ｺﾞｼｯｸM-PRO"/>
              </a:rPr>
              <a:t>処理場</a:t>
            </a:r>
            <a:endParaRPr lang="ja-JP" altLang="en-US" dirty="0"/>
          </a:p>
        </p:txBody>
      </p:sp>
      <p:grpSp>
        <p:nvGrpSpPr>
          <p:cNvPr id="14" name="グループ化 13">
            <a:extLst>
              <a:ext uri="{FF2B5EF4-FFF2-40B4-BE49-F238E27FC236}">
                <a16:creationId xmlns:a16="http://schemas.microsoft.com/office/drawing/2014/main" id="{8552A1EE-2447-4574-AAB7-C72E6CB42D44}"/>
              </a:ext>
            </a:extLst>
          </p:cNvPr>
          <p:cNvGrpSpPr/>
          <p:nvPr/>
        </p:nvGrpSpPr>
        <p:grpSpPr>
          <a:xfrm>
            <a:off x="4131464" y="1253581"/>
            <a:ext cx="2077098" cy="3689534"/>
            <a:chOff x="3713414" y="940400"/>
            <a:chExt cx="1887658" cy="3353033"/>
          </a:xfrm>
        </p:grpSpPr>
        <p:pic>
          <p:nvPicPr>
            <p:cNvPr id="15" name="Picture 995">
              <a:extLst>
                <a:ext uri="{FF2B5EF4-FFF2-40B4-BE49-F238E27FC236}">
                  <a16:creationId xmlns:a16="http://schemas.microsoft.com/office/drawing/2014/main" id="{883A5FF0-305D-4EEF-923E-7D50EEAFF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67" r="12103"/>
            <a:stretch>
              <a:fillRect/>
            </a:stretch>
          </p:blipFill>
          <p:spPr bwMode="auto">
            <a:xfrm>
              <a:off x="3713414" y="1283202"/>
              <a:ext cx="1875860" cy="3010231"/>
            </a:xfrm>
            <a:prstGeom prst="rect">
              <a:avLst/>
            </a:prstGeom>
            <a:noFill/>
            <a:ln w="9525">
              <a:solidFill>
                <a:srgbClr xmlns:mc="http://schemas.openxmlformats.org/markup-compatibility/2006" xmlns:a14="http://schemas.microsoft.com/office/drawing/2010/main" val="FF6600" mc:Ignorable="a14" a14:legacySpreadsheetColorIndex="53"/>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997">
              <a:extLst>
                <a:ext uri="{FF2B5EF4-FFF2-40B4-BE49-F238E27FC236}">
                  <a16:creationId xmlns:a16="http://schemas.microsoft.com/office/drawing/2014/main" id="{D051480F-0FD9-4D0D-8564-5F180CD8C4FF}"/>
                </a:ext>
              </a:extLst>
            </p:cNvPr>
            <p:cNvSpPr txBox="1">
              <a:spLocks noChangeArrowheads="1"/>
            </p:cNvSpPr>
            <p:nvPr/>
          </p:nvSpPr>
          <p:spPr bwMode="auto">
            <a:xfrm>
              <a:off x="3713414" y="940400"/>
              <a:ext cx="1887658" cy="332090"/>
            </a:xfrm>
            <a:prstGeom prst="rect">
              <a:avLst/>
            </a:prstGeom>
            <a:solidFill>
              <a:srgbClr xmlns:mc="http://schemas.openxmlformats.org/markup-compatibility/2006" xmlns:a14="http://schemas.microsoft.com/office/drawing/2010/main" val="FF9900" mc:Ignorable="a14" a14:legacySpreadsheetColorIndex="52"/>
            </a:solidFill>
            <a:ln w="9525">
              <a:solidFill>
                <a:srgbClr xmlns:mc="http://schemas.openxmlformats.org/markup-compatibility/2006" xmlns:a14="http://schemas.microsoft.com/office/drawing/2010/main" val="FF9900" mc:Ignorable="a14" a14:legacySpreadsheetColorIndex="52"/>
              </a:solidFill>
              <a:miter lim="800000"/>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1"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単独公共下水道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7" name="フリーフォーム 19">
            <a:extLst>
              <a:ext uri="{FF2B5EF4-FFF2-40B4-BE49-F238E27FC236}">
                <a16:creationId xmlns:a16="http://schemas.microsoft.com/office/drawing/2014/main" id="{E5123898-37DE-4024-8319-AA29EBA5BA4B}"/>
              </a:ext>
            </a:extLst>
          </p:cNvPr>
          <p:cNvSpPr/>
          <p:nvPr/>
        </p:nvSpPr>
        <p:spPr>
          <a:xfrm>
            <a:off x="1508459" y="2529341"/>
            <a:ext cx="2271453" cy="1500872"/>
          </a:xfrm>
          <a:custGeom>
            <a:avLst/>
            <a:gdLst>
              <a:gd name="connsiteX0" fmla="*/ 1514651 w 2283195"/>
              <a:gd name="connsiteY0" fmla="*/ 1660506 h 1660506"/>
              <a:gd name="connsiteX1" fmla="*/ 1716604 w 2283195"/>
              <a:gd name="connsiteY1" fmla="*/ 1587578 h 1660506"/>
              <a:gd name="connsiteX2" fmla="*/ 1374405 w 2283195"/>
              <a:gd name="connsiteY2" fmla="*/ 1396845 h 1660506"/>
              <a:gd name="connsiteX3" fmla="*/ 2283195 w 2283195"/>
              <a:gd name="connsiteY3" fmla="*/ 1088305 h 1660506"/>
              <a:gd name="connsiteX4" fmla="*/ 0 w 2283195"/>
              <a:gd name="connsiteY4" fmla="*/ 0 h 16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195" h="1660506">
                <a:moveTo>
                  <a:pt x="1514651" y="1660506"/>
                </a:moveTo>
                <a:lnTo>
                  <a:pt x="1716604" y="1587578"/>
                </a:lnTo>
                <a:lnTo>
                  <a:pt x="1374405" y="1396845"/>
                </a:lnTo>
                <a:lnTo>
                  <a:pt x="2283195" y="1088305"/>
                </a:lnTo>
                <a:lnTo>
                  <a:pt x="0" y="0"/>
                </a:lnTo>
              </a:path>
            </a:pathLst>
          </a:custGeom>
          <a:noFill/>
          <a:ln w="889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21">
            <a:extLst>
              <a:ext uri="{FF2B5EF4-FFF2-40B4-BE49-F238E27FC236}">
                <a16:creationId xmlns:a16="http://schemas.microsoft.com/office/drawing/2014/main" id="{E80F2AD3-36F8-4DAB-AC18-72F5EDFC59D1}"/>
              </a:ext>
            </a:extLst>
          </p:cNvPr>
          <p:cNvSpPr/>
          <p:nvPr/>
        </p:nvSpPr>
        <p:spPr>
          <a:xfrm>
            <a:off x="1741263" y="3898783"/>
            <a:ext cx="1797071" cy="760577"/>
          </a:xfrm>
          <a:custGeom>
            <a:avLst/>
            <a:gdLst>
              <a:gd name="connsiteX0" fmla="*/ 1245379 w 1806361"/>
              <a:gd name="connsiteY0" fmla="*/ 129025 h 841472"/>
              <a:gd name="connsiteX1" fmla="*/ 1015377 w 1806361"/>
              <a:gd name="connsiteY1" fmla="*/ 0 h 841472"/>
              <a:gd name="connsiteX2" fmla="*/ 796594 w 1806361"/>
              <a:gd name="connsiteY2" fmla="*/ 61708 h 841472"/>
              <a:gd name="connsiteX3" fmla="*/ 790984 w 1806361"/>
              <a:gd name="connsiteY3" fmla="*/ 235612 h 841472"/>
              <a:gd name="connsiteX4" fmla="*/ 0 w 1806361"/>
              <a:gd name="connsiteY4" fmla="*/ 465614 h 841472"/>
              <a:gd name="connsiteX5" fmla="*/ 555372 w 1806361"/>
              <a:gd name="connsiteY5" fmla="*/ 841472 h 841472"/>
              <a:gd name="connsiteX6" fmla="*/ 1514650 w 1806361"/>
              <a:gd name="connsiteY6" fmla="*/ 549762 h 841472"/>
              <a:gd name="connsiteX7" fmla="*/ 1497821 w 1806361"/>
              <a:gd name="connsiteY7" fmla="*/ 342198 h 841472"/>
              <a:gd name="connsiteX8" fmla="*/ 1800751 w 1806361"/>
              <a:gd name="connsiteY8" fmla="*/ 252441 h 841472"/>
              <a:gd name="connsiteX9" fmla="*/ 1806361 w 1806361"/>
              <a:gd name="connsiteY9" fmla="*/ 196343 h 841472"/>
              <a:gd name="connsiteX10" fmla="*/ 1783921 w 1806361"/>
              <a:gd name="connsiteY10" fmla="*/ 168294 h 841472"/>
              <a:gd name="connsiteX11" fmla="*/ 1744653 w 1806361"/>
              <a:gd name="connsiteY11" fmla="*/ 145855 h 841472"/>
              <a:gd name="connsiteX12" fmla="*/ 1716604 w 1806361"/>
              <a:gd name="connsiteY12" fmla="*/ 151465 h 841472"/>
              <a:gd name="connsiteX13" fmla="*/ 1452942 w 1806361"/>
              <a:gd name="connsiteY13" fmla="*/ 230002 h 841472"/>
              <a:gd name="connsiteX14" fmla="*/ 1245379 w 1806361"/>
              <a:gd name="connsiteY14" fmla="*/ 129025 h 84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6361" h="841472">
                <a:moveTo>
                  <a:pt x="1245379" y="129025"/>
                </a:moveTo>
                <a:lnTo>
                  <a:pt x="1015377" y="0"/>
                </a:lnTo>
                <a:lnTo>
                  <a:pt x="796594" y="61708"/>
                </a:lnTo>
                <a:lnTo>
                  <a:pt x="790984" y="235612"/>
                </a:lnTo>
                <a:lnTo>
                  <a:pt x="0" y="465614"/>
                </a:lnTo>
                <a:lnTo>
                  <a:pt x="555372" y="841472"/>
                </a:lnTo>
                <a:lnTo>
                  <a:pt x="1514650" y="549762"/>
                </a:lnTo>
                <a:lnTo>
                  <a:pt x="1497821" y="342198"/>
                </a:lnTo>
                <a:lnTo>
                  <a:pt x="1800751" y="252441"/>
                </a:lnTo>
                <a:lnTo>
                  <a:pt x="1806361" y="196343"/>
                </a:lnTo>
                <a:lnTo>
                  <a:pt x="1783921" y="168294"/>
                </a:lnTo>
                <a:lnTo>
                  <a:pt x="1744653" y="145855"/>
                </a:lnTo>
                <a:lnTo>
                  <a:pt x="1716604" y="151465"/>
                </a:lnTo>
                <a:lnTo>
                  <a:pt x="1452942" y="230002"/>
                </a:lnTo>
                <a:lnTo>
                  <a:pt x="1245379" y="129025"/>
                </a:lnTo>
                <a:close/>
              </a:path>
            </a:pathLst>
          </a:custGeom>
          <a:noFill/>
          <a:ln w="34925"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9" name="Text Box 987">
            <a:extLst>
              <a:ext uri="{FF2B5EF4-FFF2-40B4-BE49-F238E27FC236}">
                <a16:creationId xmlns:a16="http://schemas.microsoft.com/office/drawing/2014/main" id="{B7355F08-49FF-47FA-977A-089C52C82F78}"/>
              </a:ext>
            </a:extLst>
          </p:cNvPr>
          <p:cNvSpPr txBox="1">
            <a:spLocks noChangeArrowheads="1"/>
          </p:cNvSpPr>
          <p:nvPr/>
        </p:nvSpPr>
        <p:spPr bwMode="auto">
          <a:xfrm>
            <a:off x="2863273" y="3222623"/>
            <a:ext cx="92538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FF0000"/>
                </a:solidFill>
                <a:latin typeface="HG丸ｺﾞｼｯｸM-PRO"/>
                <a:ea typeface="HG丸ｺﾞｼｯｸM-PRO"/>
              </a:rPr>
              <a:t>流域下水道管渠</a:t>
            </a:r>
            <a:endParaRPr lang="ja-JP" altLang="en-US" sz="1000" dirty="0"/>
          </a:p>
        </p:txBody>
      </p:sp>
      <p:sp>
        <p:nvSpPr>
          <p:cNvPr id="20" name="フリーフォーム 22">
            <a:extLst>
              <a:ext uri="{FF2B5EF4-FFF2-40B4-BE49-F238E27FC236}">
                <a16:creationId xmlns:a16="http://schemas.microsoft.com/office/drawing/2014/main" id="{1D8B7A37-50D1-4704-BC7D-6F12FB950FBD}"/>
              </a:ext>
            </a:extLst>
          </p:cNvPr>
          <p:cNvSpPr/>
          <p:nvPr/>
        </p:nvSpPr>
        <p:spPr>
          <a:xfrm>
            <a:off x="1082709" y="2250867"/>
            <a:ext cx="2226805" cy="294089"/>
          </a:xfrm>
          <a:custGeom>
            <a:avLst/>
            <a:gdLst>
              <a:gd name="connsiteX0" fmla="*/ 0 w 2238316"/>
              <a:gd name="connsiteY0" fmla="*/ 151465 h 325369"/>
              <a:gd name="connsiteX1" fmla="*/ 342198 w 2238316"/>
              <a:gd name="connsiteY1" fmla="*/ 325369 h 325369"/>
              <a:gd name="connsiteX2" fmla="*/ 2238316 w 2238316"/>
              <a:gd name="connsiteY2" fmla="*/ 100976 h 325369"/>
              <a:gd name="connsiteX3" fmla="*/ 2002704 w 2238316"/>
              <a:gd name="connsiteY3" fmla="*/ 0 h 325369"/>
            </a:gdLst>
            <a:ahLst/>
            <a:cxnLst>
              <a:cxn ang="0">
                <a:pos x="connsiteX0" y="connsiteY0"/>
              </a:cxn>
              <a:cxn ang="0">
                <a:pos x="connsiteX1" y="connsiteY1"/>
              </a:cxn>
              <a:cxn ang="0">
                <a:pos x="connsiteX2" y="connsiteY2"/>
              </a:cxn>
              <a:cxn ang="0">
                <a:pos x="connsiteX3" y="connsiteY3"/>
              </a:cxn>
            </a:cxnLst>
            <a:rect l="l" t="t" r="r" b="b"/>
            <a:pathLst>
              <a:path w="2238316" h="325369">
                <a:moveTo>
                  <a:pt x="0" y="151465"/>
                </a:moveTo>
                <a:lnTo>
                  <a:pt x="342198" y="325369"/>
                </a:lnTo>
                <a:lnTo>
                  <a:pt x="2238316" y="100976"/>
                </a:lnTo>
                <a:lnTo>
                  <a:pt x="2002704" y="0"/>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3">
            <a:extLst>
              <a:ext uri="{FF2B5EF4-FFF2-40B4-BE49-F238E27FC236}">
                <a16:creationId xmlns:a16="http://schemas.microsoft.com/office/drawing/2014/main" id="{17B34E88-95F7-4AE7-8311-02AE63850B34}"/>
              </a:ext>
            </a:extLst>
          </p:cNvPr>
          <p:cNvSpPr/>
          <p:nvPr/>
        </p:nvSpPr>
        <p:spPr>
          <a:xfrm>
            <a:off x="2025891" y="3457649"/>
            <a:ext cx="809240" cy="324513"/>
          </a:xfrm>
          <a:custGeom>
            <a:avLst/>
            <a:gdLst>
              <a:gd name="connsiteX0" fmla="*/ 0 w 813424"/>
              <a:gd name="connsiteY0" fmla="*/ 22439 h 359028"/>
              <a:gd name="connsiteX1" fmla="*/ 89758 w 813424"/>
              <a:gd name="connsiteY1" fmla="*/ 0 h 359028"/>
              <a:gd name="connsiteX2" fmla="*/ 813424 w 813424"/>
              <a:gd name="connsiteY2" fmla="*/ 359028 h 359028"/>
            </a:gdLst>
            <a:ahLst/>
            <a:cxnLst>
              <a:cxn ang="0">
                <a:pos x="connsiteX0" y="connsiteY0"/>
              </a:cxn>
              <a:cxn ang="0">
                <a:pos x="connsiteX1" y="connsiteY1"/>
              </a:cxn>
              <a:cxn ang="0">
                <a:pos x="connsiteX2" y="connsiteY2"/>
              </a:cxn>
            </a:cxnLst>
            <a:rect l="l" t="t" r="r" b="b"/>
            <a:pathLst>
              <a:path w="813424" h="359028">
                <a:moveTo>
                  <a:pt x="0" y="22439"/>
                </a:moveTo>
                <a:lnTo>
                  <a:pt x="89758" y="0"/>
                </a:lnTo>
                <a:lnTo>
                  <a:pt x="813424" y="359028"/>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4">
            <a:extLst>
              <a:ext uri="{FF2B5EF4-FFF2-40B4-BE49-F238E27FC236}">
                <a16:creationId xmlns:a16="http://schemas.microsoft.com/office/drawing/2014/main" id="{4EEDB76E-D25A-4319-89C7-BE24ECC00AEA}"/>
              </a:ext>
            </a:extLst>
          </p:cNvPr>
          <p:cNvSpPr/>
          <p:nvPr/>
        </p:nvSpPr>
        <p:spPr>
          <a:xfrm>
            <a:off x="2109607" y="2712284"/>
            <a:ext cx="362762" cy="35493"/>
          </a:xfrm>
          <a:custGeom>
            <a:avLst/>
            <a:gdLst>
              <a:gd name="connsiteX0" fmla="*/ 0 w 364638"/>
              <a:gd name="connsiteY0" fmla="*/ 39268 h 39268"/>
              <a:gd name="connsiteX1" fmla="*/ 364638 w 364638"/>
              <a:gd name="connsiteY1" fmla="*/ 0 h 39268"/>
            </a:gdLst>
            <a:ahLst/>
            <a:cxnLst>
              <a:cxn ang="0">
                <a:pos x="connsiteX0" y="connsiteY0"/>
              </a:cxn>
              <a:cxn ang="0">
                <a:pos x="connsiteX1" y="connsiteY1"/>
              </a:cxn>
            </a:cxnLst>
            <a:rect l="l" t="t" r="r" b="b"/>
            <a:pathLst>
              <a:path w="364638" h="39268">
                <a:moveTo>
                  <a:pt x="0" y="39268"/>
                </a:moveTo>
                <a:lnTo>
                  <a:pt x="364638" y="0"/>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コンテンツ プレースホルダー 2">
            <a:extLst>
              <a:ext uri="{FF2B5EF4-FFF2-40B4-BE49-F238E27FC236}">
                <a16:creationId xmlns:a16="http://schemas.microsoft.com/office/drawing/2014/main" id="{48F9949F-597E-47BA-A9CB-D0C6626A7BEE}"/>
              </a:ext>
            </a:extLst>
          </p:cNvPr>
          <p:cNvSpPr txBox="1">
            <a:spLocks/>
          </p:cNvSpPr>
          <p:nvPr/>
        </p:nvSpPr>
        <p:spPr>
          <a:xfrm>
            <a:off x="6147571" y="1491755"/>
            <a:ext cx="3036314" cy="2968890"/>
          </a:xfrm>
          <a:prstGeom prst="rect">
            <a:avLst/>
          </a:prstGeom>
          <a:noFill/>
          <a:effectLst>
            <a:outerShdw blurRad="63500" dist="25400" dir="5400000" rotWithShape="0">
              <a:srgbClr val="000000">
                <a:alpha val="43137"/>
              </a:srgbClr>
            </a:outerShdw>
            <a:softEdge rad="31750"/>
          </a:effectLst>
        </p:spPr>
        <p:style>
          <a:lnRef idx="1">
            <a:schemeClr val="accent1"/>
          </a:lnRef>
          <a:fillRef idx="2">
            <a:schemeClr val="accent1"/>
          </a:fillRef>
          <a:effectRef idx="1">
            <a:schemeClr val="accent1"/>
          </a:effectRef>
          <a:fontRef idx="minor">
            <a:schemeClr val="dk1"/>
          </a:fontRef>
        </p:style>
        <p:txBody>
          <a:bodyPr wrap="square" anchor="ctr">
            <a:spAutoFit/>
          </a:bodyPr>
          <a:lst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9pPr>
          </a:lstStyle>
          <a:p>
            <a:pPr marL="82296" indent="0">
              <a:lnSpc>
                <a:spcPct val="150000"/>
              </a:lnSpc>
              <a:buFont typeface="Arial" pitchFamily="34" charset="0"/>
              <a:buNone/>
            </a:pPr>
            <a:r>
              <a:rPr lang="en-US" altLang="ja-JP" sz="800" b="1" dirty="0">
                <a:latin typeface="HGSｺﾞｼｯｸM" panose="020B0600000000000000" pitchFamily="50" charset="-128"/>
                <a:ea typeface="HGSｺﾞｼｯｸM" panose="020B0600000000000000" pitchFamily="50" charset="-128"/>
              </a:rPr>
              <a:t>§</a:t>
            </a:r>
            <a:r>
              <a:rPr lang="ja-JP" altLang="en-US" sz="800" b="1" dirty="0">
                <a:latin typeface="HGSｺﾞｼｯｸM" panose="020B0600000000000000" pitchFamily="50" charset="-128"/>
                <a:ea typeface="HGSｺﾞｼｯｸM" panose="020B0600000000000000" pitchFamily="50" charset="-128"/>
              </a:rPr>
              <a:t>下水道法第２条の４</a:t>
            </a:r>
            <a:endParaRPr lang="en-US" altLang="ja-JP" sz="800" b="1"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流域下水道　次のいずれかに該当する下水道をいう。</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b="1" dirty="0">
                <a:latin typeface="HGSｺﾞｼｯｸM" panose="020B0600000000000000" pitchFamily="50" charset="-128"/>
                <a:ea typeface="HGSｺﾞｼｯｸM" panose="020B0600000000000000" pitchFamily="50" charset="-128"/>
              </a:rPr>
              <a:t>　イ</a:t>
            </a:r>
            <a:r>
              <a:rPr lang="ja-JP" altLang="en-US" sz="800" dirty="0">
                <a:latin typeface="HGSｺﾞｼｯｸM" panose="020B0600000000000000" pitchFamily="50" charset="-128"/>
                <a:ea typeface="HGSｺﾞｼｯｸM" panose="020B0600000000000000" pitchFamily="50" charset="-128"/>
              </a:rPr>
              <a:t>　専ら地方公共団体が管理する下水道により排除される</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下水を受けて、これを排除し、及び処理するために地方</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公共団体が管理する下水道で、</a:t>
            </a:r>
            <a:r>
              <a:rPr lang="ja-JP" altLang="en-US" sz="800" dirty="0">
                <a:solidFill>
                  <a:srgbClr val="FF0000"/>
                </a:solidFill>
                <a:latin typeface="HGSｺﾞｼｯｸM" panose="020B0600000000000000" pitchFamily="50" charset="-128"/>
                <a:ea typeface="HGSｺﾞｼｯｸM" panose="020B0600000000000000" pitchFamily="50" charset="-128"/>
              </a:rPr>
              <a:t>二以上の市町村の区域に</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おける下水を排除するものであり、かつ、終末処理場を</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有するもの</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endParaRPr lang="ja-JP" altLang="en-US"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b="1" dirty="0">
                <a:latin typeface="HGSｺﾞｼｯｸM" panose="020B0600000000000000" pitchFamily="50" charset="-128"/>
                <a:ea typeface="HGSｺﾞｼｯｸM" panose="020B0600000000000000" pitchFamily="50" charset="-128"/>
              </a:rPr>
              <a:t>　ロ</a:t>
            </a:r>
            <a:r>
              <a:rPr lang="ja-JP" altLang="en-US" sz="800" dirty="0">
                <a:latin typeface="HGSｺﾞｼｯｸM" panose="020B0600000000000000" pitchFamily="50" charset="-128"/>
                <a:ea typeface="HGSｺﾞｼｯｸM" panose="020B0600000000000000" pitchFamily="50" charset="-128"/>
              </a:rPr>
              <a:t>　公共下水道（終末処理場を有するものに限る。）に</a:t>
            </a:r>
            <a:r>
              <a:rPr lang="ja-JP" altLang="en-US" sz="800" dirty="0" err="1">
                <a:latin typeface="HGSｺﾞｼｯｸM" panose="020B0600000000000000" pitchFamily="50" charset="-128"/>
                <a:ea typeface="HGSｺﾞｼｯｸM" panose="020B0600000000000000" pitchFamily="50" charset="-128"/>
              </a:rPr>
              <a:t>よ</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a:t>
            </a:r>
            <a:r>
              <a:rPr lang="ja-JP" altLang="en-US" sz="800" dirty="0" err="1">
                <a:latin typeface="HGSｺﾞｼｯｸM" panose="020B0600000000000000" pitchFamily="50" charset="-128"/>
                <a:ea typeface="HGSｺﾞｼｯｸM" panose="020B0600000000000000" pitchFamily="50" charset="-128"/>
              </a:rPr>
              <a:t>り排</a:t>
            </a:r>
            <a:r>
              <a:rPr lang="ja-JP" altLang="en-US" sz="800" dirty="0">
                <a:latin typeface="HGSｺﾞｼｯｸM" panose="020B0600000000000000" pitchFamily="50" charset="-128"/>
                <a:ea typeface="HGSｺﾞｼｯｸM" panose="020B0600000000000000" pitchFamily="50" charset="-128"/>
              </a:rPr>
              <a:t>除される雨水のみを受けて、これを河川その他の公</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共の水域又は海域に放流するために地方公共団体が管理</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する下水道で、</a:t>
            </a:r>
            <a:r>
              <a:rPr lang="ja-JP" altLang="en-US" sz="800" dirty="0">
                <a:solidFill>
                  <a:srgbClr val="FF0000"/>
                </a:solidFill>
                <a:latin typeface="HGSｺﾞｼｯｸM" panose="020B0600000000000000" pitchFamily="50" charset="-128"/>
                <a:ea typeface="HGSｺﾞｼｯｸM" panose="020B0600000000000000" pitchFamily="50" charset="-128"/>
              </a:rPr>
              <a:t>二以上の市町村の区域における雨水を排</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除するもの</a:t>
            </a:r>
            <a:r>
              <a:rPr lang="ja-JP" altLang="en-US" sz="800" dirty="0">
                <a:latin typeface="HGSｺﾞｼｯｸM" panose="020B0600000000000000" pitchFamily="50" charset="-128"/>
                <a:ea typeface="HGSｺﾞｼｯｸM" panose="020B0600000000000000" pitchFamily="50" charset="-128"/>
              </a:rPr>
              <a:t>であり、かつ、当該雨水の流量を調節する</a:t>
            </a:r>
            <a:r>
              <a:rPr lang="ja-JP" altLang="en-US" sz="800" dirty="0" err="1">
                <a:latin typeface="HGSｺﾞｼｯｸM" panose="020B0600000000000000" pitchFamily="50" charset="-128"/>
                <a:ea typeface="HGSｺﾞｼｯｸM" panose="020B0600000000000000" pitchFamily="50" charset="-128"/>
              </a:rPr>
              <a:t>た</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a:t>
            </a:r>
            <a:r>
              <a:rPr lang="ja-JP" altLang="en-US" sz="800" dirty="0" err="1">
                <a:latin typeface="HGSｺﾞｼｯｸM" panose="020B0600000000000000" pitchFamily="50" charset="-128"/>
                <a:ea typeface="HGSｺﾞｼｯｸM" panose="020B0600000000000000" pitchFamily="50" charset="-128"/>
              </a:rPr>
              <a:t>めの</a:t>
            </a:r>
            <a:r>
              <a:rPr lang="ja-JP" altLang="en-US" sz="800" dirty="0">
                <a:latin typeface="HGSｺﾞｼｯｸM" panose="020B0600000000000000" pitchFamily="50" charset="-128"/>
                <a:ea typeface="HGSｺﾞｼｯｸM" panose="020B0600000000000000" pitchFamily="50" charset="-128"/>
              </a:rPr>
              <a:t>施設を有するもの</a:t>
            </a:r>
          </a:p>
        </p:txBody>
      </p:sp>
      <p:sp>
        <p:nvSpPr>
          <p:cNvPr id="25" name="Text Box 987">
            <a:extLst>
              <a:ext uri="{FF2B5EF4-FFF2-40B4-BE49-F238E27FC236}">
                <a16:creationId xmlns:a16="http://schemas.microsoft.com/office/drawing/2014/main" id="{AAC246DA-E88E-4EAE-9748-7891631FC21E}"/>
              </a:ext>
            </a:extLst>
          </p:cNvPr>
          <p:cNvSpPr txBox="1">
            <a:spLocks noChangeArrowheads="1"/>
          </p:cNvSpPr>
          <p:nvPr/>
        </p:nvSpPr>
        <p:spPr bwMode="auto">
          <a:xfrm>
            <a:off x="827584" y="4455300"/>
            <a:ext cx="105362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FF0000"/>
                </a:solidFill>
                <a:latin typeface="HG丸ｺﾞｼｯｸM-PRO"/>
                <a:ea typeface="HG丸ｺﾞｼｯｸM-PRO"/>
              </a:rPr>
              <a:t>水みらいセンター</a:t>
            </a:r>
            <a:endParaRPr lang="ja-JP" altLang="en-US" sz="1000" dirty="0"/>
          </a:p>
        </p:txBody>
      </p:sp>
      <p:sp>
        <p:nvSpPr>
          <p:cNvPr id="26" name="フリーフォーム 2">
            <a:extLst>
              <a:ext uri="{FF2B5EF4-FFF2-40B4-BE49-F238E27FC236}">
                <a16:creationId xmlns:a16="http://schemas.microsoft.com/office/drawing/2014/main" id="{CD835778-8C71-4328-885C-3D1EBEF9D346}"/>
              </a:ext>
            </a:extLst>
          </p:cNvPr>
          <p:cNvSpPr/>
          <p:nvPr/>
        </p:nvSpPr>
        <p:spPr>
          <a:xfrm>
            <a:off x="5281418" y="3346160"/>
            <a:ext cx="325369" cy="258052"/>
          </a:xfrm>
          <a:custGeom>
            <a:avLst/>
            <a:gdLst>
              <a:gd name="connsiteX0" fmla="*/ 0 w 325369"/>
              <a:gd name="connsiteY0" fmla="*/ 0 h 258052"/>
              <a:gd name="connsiteX1" fmla="*/ 325369 w 325369"/>
              <a:gd name="connsiteY1" fmla="*/ 162685 h 258052"/>
              <a:gd name="connsiteX2" fmla="*/ 61708 w 325369"/>
              <a:gd name="connsiteY2" fmla="*/ 258052 h 258052"/>
            </a:gdLst>
            <a:ahLst/>
            <a:cxnLst>
              <a:cxn ang="0">
                <a:pos x="connsiteX0" y="connsiteY0"/>
              </a:cxn>
              <a:cxn ang="0">
                <a:pos x="connsiteX1" y="connsiteY1"/>
              </a:cxn>
              <a:cxn ang="0">
                <a:pos x="connsiteX2" y="connsiteY2"/>
              </a:cxn>
            </a:cxnLst>
            <a:rect l="l" t="t" r="r" b="b"/>
            <a:pathLst>
              <a:path w="325369" h="258052">
                <a:moveTo>
                  <a:pt x="0" y="0"/>
                </a:moveTo>
                <a:lnTo>
                  <a:pt x="325369" y="162685"/>
                </a:lnTo>
                <a:lnTo>
                  <a:pt x="61708" y="258052"/>
                </a:lnTo>
              </a:path>
            </a:pathLst>
          </a:custGeom>
          <a:noFill/>
          <a:ln w="57150" cmpd="dbl">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4">
            <a:extLst>
              <a:ext uri="{FF2B5EF4-FFF2-40B4-BE49-F238E27FC236}">
                <a16:creationId xmlns:a16="http://schemas.microsoft.com/office/drawing/2014/main" id="{94AA35DD-B53D-45CF-A13D-08D5DE0E263F}"/>
              </a:ext>
            </a:extLst>
          </p:cNvPr>
          <p:cNvSpPr/>
          <p:nvPr/>
        </p:nvSpPr>
        <p:spPr>
          <a:xfrm>
            <a:off x="4625069" y="3503235"/>
            <a:ext cx="987328" cy="650739"/>
          </a:xfrm>
          <a:custGeom>
            <a:avLst/>
            <a:gdLst>
              <a:gd name="connsiteX0" fmla="*/ 0 w 987328"/>
              <a:gd name="connsiteY0" fmla="*/ 246832 h 650739"/>
              <a:gd name="connsiteX1" fmla="*/ 235613 w 987328"/>
              <a:gd name="connsiteY1" fmla="*/ 179514 h 650739"/>
              <a:gd name="connsiteX2" fmla="*/ 241223 w 987328"/>
              <a:gd name="connsiteY2" fmla="*/ 117806 h 650739"/>
              <a:gd name="connsiteX3" fmla="*/ 353419 w 987328"/>
              <a:gd name="connsiteY3" fmla="*/ 78537 h 650739"/>
              <a:gd name="connsiteX4" fmla="*/ 381468 w 987328"/>
              <a:gd name="connsiteY4" fmla="*/ 33659 h 650739"/>
              <a:gd name="connsiteX5" fmla="*/ 504884 w 987328"/>
              <a:gd name="connsiteY5" fmla="*/ 0 h 650739"/>
              <a:gd name="connsiteX6" fmla="*/ 835863 w 987328"/>
              <a:gd name="connsiteY6" fmla="*/ 157075 h 650739"/>
              <a:gd name="connsiteX7" fmla="*/ 830253 w 987328"/>
              <a:gd name="connsiteY7" fmla="*/ 230002 h 650739"/>
              <a:gd name="connsiteX8" fmla="*/ 987328 w 987328"/>
              <a:gd name="connsiteY8" fmla="*/ 297320 h 650739"/>
              <a:gd name="connsiteX9" fmla="*/ 594641 w 987328"/>
              <a:gd name="connsiteY9" fmla="*/ 431956 h 650739"/>
              <a:gd name="connsiteX10" fmla="*/ 925620 w 987328"/>
              <a:gd name="connsiteY10" fmla="*/ 589031 h 650739"/>
              <a:gd name="connsiteX11" fmla="*/ 920010 w 987328"/>
              <a:gd name="connsiteY11" fmla="*/ 622689 h 650739"/>
              <a:gd name="connsiteX12" fmla="*/ 891961 w 987328"/>
              <a:gd name="connsiteY12" fmla="*/ 650739 h 650739"/>
              <a:gd name="connsiteX13" fmla="*/ 847083 w 987328"/>
              <a:gd name="connsiteY13" fmla="*/ 639519 h 650739"/>
              <a:gd name="connsiteX14" fmla="*/ 476835 w 987328"/>
              <a:gd name="connsiteY14" fmla="*/ 448785 h 650739"/>
              <a:gd name="connsiteX15" fmla="*/ 420737 w 987328"/>
              <a:gd name="connsiteY15" fmla="*/ 465615 h 650739"/>
              <a:gd name="connsiteX16" fmla="*/ 0 w 987328"/>
              <a:gd name="connsiteY16" fmla="*/ 246832 h 6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7328" h="650739">
                <a:moveTo>
                  <a:pt x="0" y="246832"/>
                </a:moveTo>
                <a:lnTo>
                  <a:pt x="235613" y="179514"/>
                </a:lnTo>
                <a:lnTo>
                  <a:pt x="241223" y="117806"/>
                </a:lnTo>
                <a:lnTo>
                  <a:pt x="353419" y="78537"/>
                </a:lnTo>
                <a:lnTo>
                  <a:pt x="381468" y="33659"/>
                </a:lnTo>
                <a:lnTo>
                  <a:pt x="504884" y="0"/>
                </a:lnTo>
                <a:lnTo>
                  <a:pt x="835863" y="157075"/>
                </a:lnTo>
                <a:lnTo>
                  <a:pt x="830253" y="230002"/>
                </a:lnTo>
                <a:lnTo>
                  <a:pt x="987328" y="297320"/>
                </a:lnTo>
                <a:lnTo>
                  <a:pt x="594641" y="431956"/>
                </a:lnTo>
                <a:lnTo>
                  <a:pt x="925620" y="589031"/>
                </a:lnTo>
                <a:lnTo>
                  <a:pt x="920010" y="622689"/>
                </a:lnTo>
                <a:lnTo>
                  <a:pt x="891961" y="650739"/>
                </a:lnTo>
                <a:lnTo>
                  <a:pt x="847083" y="639519"/>
                </a:lnTo>
                <a:lnTo>
                  <a:pt x="476835" y="448785"/>
                </a:lnTo>
                <a:lnTo>
                  <a:pt x="420737" y="465615"/>
                </a:lnTo>
                <a:lnTo>
                  <a:pt x="0" y="246832"/>
                </a:lnTo>
                <a:close/>
              </a:path>
            </a:pathLst>
          </a:custGeom>
          <a:noFill/>
          <a:ln w="34925" cap="rnd"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8" name="Text Box 987">
            <a:extLst>
              <a:ext uri="{FF2B5EF4-FFF2-40B4-BE49-F238E27FC236}">
                <a16:creationId xmlns:a16="http://schemas.microsoft.com/office/drawing/2014/main" id="{4A230949-DD2C-422E-9750-F85FCD6FD156}"/>
              </a:ext>
            </a:extLst>
          </p:cNvPr>
          <p:cNvSpPr txBox="1">
            <a:spLocks noChangeArrowheads="1"/>
          </p:cNvSpPr>
          <p:nvPr/>
        </p:nvSpPr>
        <p:spPr bwMode="auto">
          <a:xfrm>
            <a:off x="1741263" y="2225555"/>
            <a:ext cx="118186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流域関連公共下水道</a:t>
            </a:r>
            <a:endParaRPr lang="ja-JP" altLang="en-US" sz="1000" dirty="0">
              <a:solidFill>
                <a:srgbClr val="0000FF"/>
              </a:solidFill>
            </a:endParaRPr>
          </a:p>
        </p:txBody>
      </p:sp>
      <p:sp>
        <p:nvSpPr>
          <p:cNvPr id="29" name="Text Box 987">
            <a:extLst>
              <a:ext uri="{FF2B5EF4-FFF2-40B4-BE49-F238E27FC236}">
                <a16:creationId xmlns:a16="http://schemas.microsoft.com/office/drawing/2014/main" id="{0CF7DE72-0386-4B69-B414-EAEC7C8756E0}"/>
              </a:ext>
            </a:extLst>
          </p:cNvPr>
          <p:cNvSpPr txBox="1">
            <a:spLocks noChangeArrowheads="1"/>
          </p:cNvSpPr>
          <p:nvPr/>
        </p:nvSpPr>
        <p:spPr bwMode="auto">
          <a:xfrm>
            <a:off x="1478272" y="3431857"/>
            <a:ext cx="118186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流域関連公共下水道</a:t>
            </a:r>
            <a:endParaRPr lang="ja-JP" altLang="en-US" sz="1000" dirty="0">
              <a:solidFill>
                <a:srgbClr val="0000FF"/>
              </a:solidFill>
            </a:endParaRPr>
          </a:p>
        </p:txBody>
      </p:sp>
      <p:sp>
        <p:nvSpPr>
          <p:cNvPr id="30" name="Text Box 987">
            <a:extLst>
              <a:ext uri="{FF2B5EF4-FFF2-40B4-BE49-F238E27FC236}">
                <a16:creationId xmlns:a16="http://schemas.microsoft.com/office/drawing/2014/main" id="{A643334A-4316-44F0-AAD9-0DCEBC3E59E4}"/>
              </a:ext>
            </a:extLst>
          </p:cNvPr>
          <p:cNvSpPr txBox="1">
            <a:spLocks noChangeArrowheads="1"/>
          </p:cNvSpPr>
          <p:nvPr/>
        </p:nvSpPr>
        <p:spPr bwMode="auto">
          <a:xfrm>
            <a:off x="4781408" y="3123982"/>
            <a:ext cx="92538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単独公共下水道</a:t>
            </a:r>
            <a:endParaRPr lang="ja-JP" altLang="en-US" sz="1000" dirty="0">
              <a:solidFill>
                <a:srgbClr val="0000FF"/>
              </a:solidFill>
            </a:endParaRPr>
          </a:p>
        </p:txBody>
      </p:sp>
    </p:spTree>
    <p:extLst>
      <p:ext uri="{BB962C8B-B14F-4D97-AF65-F5344CB8AC3E}">
        <p14:creationId xmlns:p14="http://schemas.microsoft.com/office/powerpoint/2010/main" val="4175783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2802CE62-95C3-409B-B42D-FAD97AD515FC}"/>
              </a:ext>
            </a:extLst>
          </p:cNvPr>
          <p:cNvSpPr txBox="1"/>
          <p:nvPr/>
        </p:nvSpPr>
        <p:spPr>
          <a:xfrm>
            <a:off x="746860" y="1328432"/>
            <a:ext cx="5913372" cy="276999"/>
          </a:xfrm>
          <a:prstGeom prst="rect">
            <a:avLst/>
          </a:prstGeom>
          <a:noFill/>
        </p:spPr>
        <p:txBody>
          <a:bodyPr wrap="square">
            <a:spAutoFit/>
          </a:bodyPr>
          <a:lstStyle/>
          <a:p>
            <a:r>
              <a:rPr lang="ja-JP" altLang="en-US" sz="1200" dirty="0">
                <a:effectLst/>
                <a:ea typeface="UD デジタル 教科書体 N-R" panose="02020400000000000000" pitchFamily="17" charset="-128"/>
                <a:cs typeface="Times New Roman" panose="02020603050405020304" pitchFamily="18" charset="0"/>
              </a:rPr>
              <a:t>「</a:t>
            </a:r>
            <a:r>
              <a:rPr lang="zh-TW" altLang="en-US" sz="1200" dirty="0">
                <a:effectLst/>
                <a:ea typeface="UD デジタル 教科書体 N-R" panose="02020400000000000000" pitchFamily="17" charset="-128"/>
                <a:cs typeface="Times New Roman" panose="02020603050405020304" pitchFamily="18" charset="0"/>
              </a:rPr>
              <a:t>報告書作成要領</a:t>
            </a:r>
            <a:r>
              <a:rPr lang="ja-JP" altLang="en-US" sz="1200" dirty="0">
                <a:effectLst/>
                <a:ea typeface="UD デジタル 教科書体 N-R" panose="02020400000000000000" pitchFamily="17" charset="-128"/>
                <a:cs typeface="Times New Roman" panose="02020603050405020304" pitchFamily="18" charset="0"/>
              </a:rPr>
              <a:t>」抜粋　　</a:t>
            </a:r>
            <a:r>
              <a:rPr lang="ja-JP" altLang="ja-JP" sz="1200" dirty="0">
                <a:effectLst/>
                <a:ea typeface="UD デジタル 教科書体 N-R" panose="02020400000000000000" pitchFamily="17" charset="-128"/>
                <a:cs typeface="Times New Roman" panose="02020603050405020304" pitchFamily="18" charset="0"/>
              </a:rPr>
              <a:t>管路施設　判定フローチャート　【</a:t>
            </a:r>
            <a:r>
              <a:rPr lang="en-US" altLang="ja-JP" sz="1200" dirty="0">
                <a:effectLst/>
                <a:ea typeface="UD デジタル 教科書体 N-R" panose="02020400000000000000" pitchFamily="17" charset="-128"/>
                <a:cs typeface="Times New Roman" panose="02020603050405020304" pitchFamily="18" charset="0"/>
              </a:rPr>
              <a:t>1</a:t>
            </a:r>
            <a:r>
              <a:rPr lang="ja-JP" altLang="ja-JP" sz="1200" dirty="0">
                <a:effectLst/>
                <a:ea typeface="UD デジタル 教科書体 N-R" panose="02020400000000000000" pitchFamily="17" charset="-128"/>
                <a:cs typeface="Times New Roman" panose="02020603050405020304" pitchFamily="18" charset="0"/>
              </a:rPr>
              <a:t>．腐食】</a:t>
            </a:r>
            <a:endParaRPr lang="ja-JP" altLang="en-US" dirty="0"/>
          </a:p>
        </p:txBody>
      </p:sp>
      <p:pic>
        <p:nvPicPr>
          <p:cNvPr id="6" name="図 5">
            <a:extLst>
              <a:ext uri="{FF2B5EF4-FFF2-40B4-BE49-F238E27FC236}">
                <a16:creationId xmlns:a16="http://schemas.microsoft.com/office/drawing/2014/main" id="{912811C2-F55D-4A94-8544-65DF3D1CBD2E}"/>
              </a:ext>
            </a:extLst>
          </p:cNvPr>
          <p:cNvPicPr>
            <a:picLocks noChangeAspect="1"/>
          </p:cNvPicPr>
          <p:nvPr/>
        </p:nvPicPr>
        <p:blipFill>
          <a:blip r:embed="rId2"/>
          <a:stretch>
            <a:fillRect/>
          </a:stretch>
        </p:blipFill>
        <p:spPr>
          <a:xfrm>
            <a:off x="755576" y="1571408"/>
            <a:ext cx="7361942" cy="5235880"/>
          </a:xfrm>
          <a:prstGeom prst="rect">
            <a:avLst/>
          </a:prstGeom>
        </p:spPr>
      </p:pic>
      <p:sp>
        <p:nvSpPr>
          <p:cNvPr id="7" name="スライド番号プレースホルダー 1">
            <a:extLst>
              <a:ext uri="{FF2B5EF4-FFF2-40B4-BE49-F238E27FC236}">
                <a16:creationId xmlns:a16="http://schemas.microsoft.com/office/drawing/2014/main" id="{68EEC604-EC2E-476C-B5BA-BEA3E517C529}"/>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a:t>
            </a:fld>
            <a:endParaRPr lang="ja-JP" altLang="en-US" dirty="0"/>
          </a:p>
        </p:txBody>
      </p:sp>
      <p:sp>
        <p:nvSpPr>
          <p:cNvPr id="9" name="テキスト ボックス 8">
            <a:extLst>
              <a:ext uri="{FF2B5EF4-FFF2-40B4-BE49-F238E27FC236}">
                <a16:creationId xmlns:a16="http://schemas.microsoft.com/office/drawing/2014/main" id="{DF4658F6-DB49-4627-85F8-7257520BFC3A}"/>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180727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流域下水道事業の効果</a:t>
            </a:r>
            <a:endParaRPr kumimoji="1" lang="ja-JP" altLang="en-US" sz="2400" dirty="0">
              <a:latin typeface="Meiryo UI" pitchFamily="50" charset="-128"/>
              <a:ea typeface="Meiryo UI" pitchFamily="50" charset="-128"/>
              <a:cs typeface="Meiryo UI" pitchFamily="50" charset="-128"/>
            </a:endParaRPr>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298764" y="6554047"/>
            <a:ext cx="1828800" cy="365125"/>
          </a:xfrm>
        </p:spPr>
        <p:txBody>
          <a:bodyPr/>
          <a:lstStyle/>
          <a:p>
            <a:fld id="{682EF9F9-C4E8-46B2-BBF1-33E3162B856A}" type="slidenum">
              <a:rPr kumimoji="1" lang="ja-JP" altLang="en-US" smtClean="0"/>
              <a:t>20</a:t>
            </a:fld>
            <a:endParaRPr kumimoji="1" lang="ja-JP" altLang="en-US" dirty="0"/>
          </a:p>
        </p:txBody>
      </p:sp>
      <p:sp>
        <p:nvSpPr>
          <p:cNvPr id="23" name="コンテンツ プレースホルダー 2">
            <a:extLst>
              <a:ext uri="{FF2B5EF4-FFF2-40B4-BE49-F238E27FC236}">
                <a16:creationId xmlns:a16="http://schemas.microsoft.com/office/drawing/2014/main" id="{9FAA7290-9B37-44D5-A60E-0A8A673F1662}"/>
              </a:ext>
            </a:extLst>
          </p:cNvPr>
          <p:cNvSpPr txBox="1">
            <a:spLocks/>
          </p:cNvSpPr>
          <p:nvPr/>
        </p:nvSpPr>
        <p:spPr>
          <a:xfrm>
            <a:off x="822960" y="1124744"/>
            <a:ext cx="7498080" cy="936104"/>
          </a:xfrm>
          <a:prstGeom prst="rect">
            <a:avLst/>
          </a:prstGeom>
        </p:spPr>
        <p:style>
          <a:lnRef idx="1">
            <a:schemeClr val="accent1"/>
          </a:lnRef>
          <a:fillRef idx="3">
            <a:schemeClr val="accent1"/>
          </a:fillRef>
          <a:effectRef idx="2">
            <a:schemeClr val="accent1"/>
          </a:effectRef>
          <a:fontRef idx="minor">
            <a:schemeClr val="lt1"/>
          </a:fontRef>
        </p:style>
        <p:txBody>
          <a:bodyPr anchor="ctr">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lt1"/>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lt1"/>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lt1"/>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lt1"/>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9pPr>
          </a:lstStyle>
          <a:p>
            <a:pPr marL="82296" indent="0">
              <a:buFont typeface="Georgia" pitchFamily="18" charset="0"/>
              <a:buNone/>
            </a:pPr>
            <a:r>
              <a:rPr lang="ja-JP" altLang="en-US" sz="2800" dirty="0"/>
              <a:t>公共下水道（市町村単独）で整備するよりも効率的合理的な事業運営が可能</a:t>
            </a:r>
          </a:p>
        </p:txBody>
      </p:sp>
      <p:sp>
        <p:nvSpPr>
          <p:cNvPr id="24" name="コンテンツ プレースホルダー 2">
            <a:extLst>
              <a:ext uri="{FF2B5EF4-FFF2-40B4-BE49-F238E27FC236}">
                <a16:creationId xmlns:a16="http://schemas.microsoft.com/office/drawing/2014/main" id="{E70C698C-5438-4A51-96A7-7167D6042D6F}"/>
              </a:ext>
            </a:extLst>
          </p:cNvPr>
          <p:cNvSpPr txBox="1">
            <a:spLocks/>
          </p:cNvSpPr>
          <p:nvPr/>
        </p:nvSpPr>
        <p:spPr>
          <a:xfrm>
            <a:off x="1133409" y="2713308"/>
            <a:ext cx="7498080" cy="4176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endParaRPr lang="ja-JP" altLang="en-US" sz="1800" dirty="0"/>
          </a:p>
        </p:txBody>
      </p:sp>
      <p:sp>
        <p:nvSpPr>
          <p:cNvPr id="25" name="コンテンツ プレースホルダー 2">
            <a:extLst>
              <a:ext uri="{FF2B5EF4-FFF2-40B4-BE49-F238E27FC236}">
                <a16:creationId xmlns:a16="http://schemas.microsoft.com/office/drawing/2014/main" id="{A3CAFAC8-652C-41F0-A327-3CDF58900277}"/>
              </a:ext>
            </a:extLst>
          </p:cNvPr>
          <p:cNvSpPr txBox="1">
            <a:spLocks/>
          </p:cNvSpPr>
          <p:nvPr/>
        </p:nvSpPr>
        <p:spPr>
          <a:xfrm>
            <a:off x="832208" y="2330588"/>
            <a:ext cx="7498080" cy="792088"/>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（１）行政区域にとらわれず、地形に従って施設配置ができるので、自然流下</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を主体とした計画が可能となり、建設費及び維持管理が経済的となる。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6" name="四角形吹き出し 5">
            <a:extLst>
              <a:ext uri="{FF2B5EF4-FFF2-40B4-BE49-F238E27FC236}">
                <a16:creationId xmlns:a16="http://schemas.microsoft.com/office/drawing/2014/main" id="{8680F803-B4D2-48EE-840C-C688FBA362D5}"/>
              </a:ext>
            </a:extLst>
          </p:cNvPr>
          <p:cNvSpPr/>
          <p:nvPr/>
        </p:nvSpPr>
        <p:spPr>
          <a:xfrm>
            <a:off x="3384131" y="6423512"/>
            <a:ext cx="4619212" cy="306324"/>
          </a:xfrm>
          <a:prstGeom prst="wedgeRectCallout">
            <a:avLst>
              <a:gd name="adj1" fmla="val -20250"/>
              <a:gd name="adj2" fmla="val 8226"/>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mj-ea"/>
                <a:ea typeface="+mj-ea"/>
              </a:rPr>
              <a:t>参考：下水道法逐条解説（下水道法令研究会編著）</a:t>
            </a:r>
          </a:p>
        </p:txBody>
      </p:sp>
      <p:sp>
        <p:nvSpPr>
          <p:cNvPr id="27" name="コンテンツ プレースホルダー 2">
            <a:extLst>
              <a:ext uri="{FF2B5EF4-FFF2-40B4-BE49-F238E27FC236}">
                <a16:creationId xmlns:a16="http://schemas.microsoft.com/office/drawing/2014/main" id="{5DC1A7A0-65BE-4D19-965E-7FC5C1AE4CF4}"/>
              </a:ext>
            </a:extLst>
          </p:cNvPr>
          <p:cNvSpPr txBox="1">
            <a:spLocks/>
          </p:cNvSpPr>
          <p:nvPr/>
        </p:nvSpPr>
        <p:spPr>
          <a:xfrm>
            <a:off x="832208" y="3316020"/>
            <a:ext cx="7498080" cy="809747"/>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（２）処理施設を集約化できるので、用地費、建設費及び維持管理費の低減が</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図れる。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8" name="コンテンツ プレースホルダー 2">
            <a:extLst>
              <a:ext uri="{FF2B5EF4-FFF2-40B4-BE49-F238E27FC236}">
                <a16:creationId xmlns:a16="http://schemas.microsoft.com/office/drawing/2014/main" id="{3F01355D-D003-4AF8-9BFA-ED621718864E}"/>
              </a:ext>
            </a:extLst>
          </p:cNvPr>
          <p:cNvSpPr txBox="1">
            <a:spLocks/>
          </p:cNvSpPr>
          <p:nvPr/>
        </p:nvSpPr>
        <p:spPr>
          <a:xfrm>
            <a:off x="832208" y="4319111"/>
            <a:ext cx="7498080" cy="765756"/>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（３）広域化することで流入水の水量と水質が均一化し安定した処理水質が期</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待できる。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9" name="コンテンツ プレースホルダー 2">
            <a:extLst>
              <a:ext uri="{FF2B5EF4-FFF2-40B4-BE49-F238E27FC236}">
                <a16:creationId xmlns:a16="http://schemas.microsoft.com/office/drawing/2014/main" id="{BDAA3BDA-8EE8-4D84-8596-234EAD92772C}"/>
              </a:ext>
            </a:extLst>
          </p:cNvPr>
          <p:cNvSpPr txBox="1">
            <a:spLocks/>
          </p:cNvSpPr>
          <p:nvPr/>
        </p:nvSpPr>
        <p:spPr>
          <a:xfrm>
            <a:off x="832208" y="5278212"/>
            <a:ext cx="7498080" cy="1035496"/>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（４）都道府県が整備主体となるので、執行能力、技術力、財政力等の点で早</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急に公共下水道を整備することが困難な市町村の区域についても、下水</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道の整備が推進される。</a:t>
            </a:r>
          </a:p>
        </p:txBody>
      </p:sp>
    </p:spTree>
    <p:extLst>
      <p:ext uri="{BB962C8B-B14F-4D97-AF65-F5344CB8AC3E}">
        <p14:creationId xmlns:p14="http://schemas.microsoft.com/office/powerpoint/2010/main" val="605700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3</a:t>
            </a:r>
            <a:r>
              <a:rPr lang="ja-JP" altLang="en-US" sz="2400" dirty="0">
                <a:latin typeface="Meiryo UI" pitchFamily="50" charset="-128"/>
                <a:ea typeface="Meiryo UI" pitchFamily="50" charset="-128"/>
                <a:cs typeface="Meiryo UI" pitchFamily="50" charset="-128"/>
              </a:rPr>
              <a:t>　下水道の仕組み　水みらいセンター</a:t>
            </a:r>
          </a:p>
        </p:txBody>
      </p:sp>
      <p:pic>
        <p:nvPicPr>
          <p:cNvPr id="39" name="図 38" descr="画面の領域">
            <a:extLst>
              <a:ext uri="{FF2B5EF4-FFF2-40B4-BE49-F238E27FC236}">
                <a16:creationId xmlns:a16="http://schemas.microsoft.com/office/drawing/2014/main" id="{8BCA6527-C175-4932-97AB-609177CA2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04" y="1124744"/>
            <a:ext cx="7128792" cy="3438889"/>
          </a:xfrm>
          <a:prstGeom prst="rect">
            <a:avLst/>
          </a:prstGeom>
        </p:spPr>
      </p:pic>
      <p:pic>
        <p:nvPicPr>
          <p:cNvPr id="40" name="図 39" descr="画面の領域">
            <a:extLst>
              <a:ext uri="{FF2B5EF4-FFF2-40B4-BE49-F238E27FC236}">
                <a16:creationId xmlns:a16="http://schemas.microsoft.com/office/drawing/2014/main" id="{D8497E52-BDE8-405A-BB41-4378ACA2E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2" y="4863431"/>
            <a:ext cx="7240011" cy="1705213"/>
          </a:xfrm>
          <a:prstGeom prst="rect">
            <a:avLst/>
          </a:prstGeom>
        </p:spPr>
      </p:pic>
      <p:sp>
        <p:nvSpPr>
          <p:cNvPr id="41" name="スライド番号プレースホルダー 4">
            <a:extLst>
              <a:ext uri="{FF2B5EF4-FFF2-40B4-BE49-F238E27FC236}">
                <a16:creationId xmlns:a16="http://schemas.microsoft.com/office/drawing/2014/main" id="{FE1C8E1B-8ADF-4288-8EC0-5738A62193B1}"/>
              </a:ext>
            </a:extLst>
          </p:cNvPr>
          <p:cNvSpPr>
            <a:spLocks noGrp="1"/>
          </p:cNvSpPr>
          <p:nvPr>
            <p:ph type="sldNum" sz="quarter" idx="12"/>
          </p:nvPr>
        </p:nvSpPr>
        <p:spPr>
          <a:xfrm>
            <a:off x="8316416" y="6591623"/>
            <a:ext cx="247184" cy="246221"/>
          </a:xfrm>
        </p:spPr>
        <p:txBody>
          <a:bodyPr wrap="none">
            <a:spAutoFit/>
          </a:bodyPr>
          <a:lstStyle/>
          <a:p>
            <a:fld id="{A75E7718-CC79-47B1-BAAD-5973E9E23930}" type="slidenum">
              <a:rPr kumimoji="1" lang="ja-JP" altLang="en-US" smtClean="0"/>
              <a:t>21</a:t>
            </a:fld>
            <a:endParaRPr kumimoji="1" lang="ja-JP" altLang="en-US" dirty="0"/>
          </a:p>
        </p:txBody>
      </p:sp>
    </p:spTree>
    <p:extLst>
      <p:ext uri="{BB962C8B-B14F-4D97-AF65-F5344CB8AC3E}">
        <p14:creationId xmlns:p14="http://schemas.microsoft.com/office/powerpoint/2010/main" val="114982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下水道の仕組み　管渠</a:t>
            </a:r>
          </a:p>
        </p:txBody>
      </p:sp>
      <p:pic>
        <p:nvPicPr>
          <p:cNvPr id="7" name="図 6" descr="画面の領域">
            <a:extLst>
              <a:ext uri="{FF2B5EF4-FFF2-40B4-BE49-F238E27FC236}">
                <a16:creationId xmlns:a16="http://schemas.microsoft.com/office/drawing/2014/main" id="{7345A472-EED1-4796-BC63-B3123660B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04" y="1052736"/>
            <a:ext cx="8100392" cy="730997"/>
          </a:xfrm>
          <a:prstGeom prst="rect">
            <a:avLst/>
          </a:prstGeom>
        </p:spPr>
      </p:pic>
      <p:pic>
        <p:nvPicPr>
          <p:cNvPr id="8" name="図 7" descr="画面の領域">
            <a:extLst>
              <a:ext uri="{FF2B5EF4-FFF2-40B4-BE49-F238E27FC236}">
                <a16:creationId xmlns:a16="http://schemas.microsoft.com/office/drawing/2014/main" id="{14257AF2-F4E4-427F-B52E-217231747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79" y="1916832"/>
            <a:ext cx="3351010" cy="2808000"/>
          </a:xfrm>
          <a:prstGeom prst="rect">
            <a:avLst/>
          </a:prstGeom>
        </p:spPr>
      </p:pic>
      <p:pic>
        <p:nvPicPr>
          <p:cNvPr id="9" name="図 8" descr="画面の領域">
            <a:extLst>
              <a:ext uri="{FF2B5EF4-FFF2-40B4-BE49-F238E27FC236}">
                <a16:creationId xmlns:a16="http://schemas.microsoft.com/office/drawing/2014/main" id="{B1F01E16-DCF9-4C78-B1AF-33F4FF877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16" y="5849643"/>
            <a:ext cx="8017693" cy="387669"/>
          </a:xfrm>
          <a:prstGeom prst="rect">
            <a:avLst/>
          </a:prstGeom>
        </p:spPr>
      </p:pic>
      <p:pic>
        <p:nvPicPr>
          <p:cNvPr id="10" name="図 9" descr="画面の領域">
            <a:extLst>
              <a:ext uri="{FF2B5EF4-FFF2-40B4-BE49-F238E27FC236}">
                <a16:creationId xmlns:a16="http://schemas.microsoft.com/office/drawing/2014/main" id="{7153DBF7-C73C-4F08-B096-F817D4EA9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153" y="3024887"/>
            <a:ext cx="4613856" cy="2492345"/>
          </a:xfrm>
          <a:prstGeom prst="rect">
            <a:avLst/>
          </a:prstGeom>
        </p:spPr>
      </p:pic>
      <p:sp>
        <p:nvSpPr>
          <p:cNvPr id="11" name="スライド番号プレースホルダー 4">
            <a:extLst>
              <a:ext uri="{FF2B5EF4-FFF2-40B4-BE49-F238E27FC236}">
                <a16:creationId xmlns:a16="http://schemas.microsoft.com/office/drawing/2014/main" id="{08D44197-9974-4B1D-8347-0C50A0C8DB9C}"/>
              </a:ext>
            </a:extLst>
          </p:cNvPr>
          <p:cNvSpPr>
            <a:spLocks noGrp="1"/>
          </p:cNvSpPr>
          <p:nvPr>
            <p:ph type="sldNum" sz="quarter" idx="12"/>
          </p:nvPr>
        </p:nvSpPr>
        <p:spPr>
          <a:xfrm>
            <a:off x="8312389" y="6395822"/>
            <a:ext cx="247184" cy="246221"/>
          </a:xfrm>
        </p:spPr>
        <p:txBody>
          <a:bodyPr wrap="none">
            <a:spAutoFit/>
          </a:bodyPr>
          <a:lstStyle/>
          <a:p>
            <a:fld id="{A75E7718-CC79-47B1-BAAD-5973E9E23930}" type="slidenum">
              <a:rPr kumimoji="1" lang="ja-JP" altLang="en-US" smtClean="0"/>
              <a:t>22</a:t>
            </a:fld>
            <a:endParaRPr kumimoji="1" lang="ja-JP" altLang="en-US" dirty="0"/>
          </a:p>
        </p:txBody>
      </p:sp>
    </p:spTree>
    <p:extLst>
      <p:ext uri="{BB962C8B-B14F-4D97-AF65-F5344CB8AC3E}">
        <p14:creationId xmlns:p14="http://schemas.microsoft.com/office/powerpoint/2010/main" val="2406577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18CBCEF-025D-43D6-9DA0-132751BE35C9}"/>
              </a:ext>
            </a:extLst>
          </p:cNvPr>
          <p:cNvPicPr>
            <a:picLocks noChangeAspect="1"/>
          </p:cNvPicPr>
          <p:nvPr/>
        </p:nvPicPr>
        <p:blipFill rotWithShape="1">
          <a:blip r:embed="rId2"/>
          <a:srcRect t="5181" b="1247"/>
          <a:stretch/>
        </p:blipFill>
        <p:spPr>
          <a:xfrm>
            <a:off x="4663799" y="1377095"/>
            <a:ext cx="4436744" cy="5248031"/>
          </a:xfrm>
          <a:prstGeom prst="rect">
            <a:avLst/>
          </a:prstGeom>
        </p:spPr>
      </p:pic>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5</a:t>
            </a:r>
            <a:r>
              <a:rPr lang="ja-JP" altLang="en-US" sz="2400" dirty="0">
                <a:latin typeface="Meiryo UI" pitchFamily="50" charset="-128"/>
                <a:ea typeface="Meiryo UI" pitchFamily="50" charset="-128"/>
                <a:cs typeface="Meiryo UI" pitchFamily="50" charset="-128"/>
              </a:rPr>
              <a:t>　流域下水道事業の効果</a:t>
            </a:r>
            <a:endParaRPr kumimoji="1" lang="ja-JP" altLang="en-US" sz="2400" dirty="0">
              <a:latin typeface="Meiryo UI" pitchFamily="50" charset="-128"/>
              <a:ea typeface="Meiryo UI" pitchFamily="50" charset="-128"/>
              <a:cs typeface="Meiryo UI" pitchFamily="50" charset="-128"/>
            </a:endParaRPr>
          </a:p>
        </p:txBody>
      </p:sp>
      <p:sp>
        <p:nvSpPr>
          <p:cNvPr id="24" name="コンテンツ プレースホルダー 2">
            <a:extLst>
              <a:ext uri="{FF2B5EF4-FFF2-40B4-BE49-F238E27FC236}">
                <a16:creationId xmlns:a16="http://schemas.microsoft.com/office/drawing/2014/main" id="{E70C698C-5438-4A51-96A7-7167D6042D6F}"/>
              </a:ext>
            </a:extLst>
          </p:cNvPr>
          <p:cNvSpPr txBox="1">
            <a:spLocks/>
          </p:cNvSpPr>
          <p:nvPr/>
        </p:nvSpPr>
        <p:spPr>
          <a:xfrm>
            <a:off x="1133409" y="2713308"/>
            <a:ext cx="7498080" cy="4176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endParaRPr lang="ja-JP" altLang="en-US" sz="1800" dirty="0"/>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740796" y="6477304"/>
            <a:ext cx="1828800" cy="365125"/>
          </a:xfrm>
        </p:spPr>
        <p:txBody>
          <a:bodyPr/>
          <a:lstStyle/>
          <a:p>
            <a:fld id="{682EF9F9-C4E8-46B2-BBF1-33E3162B856A}" type="slidenum">
              <a:rPr kumimoji="1" lang="ja-JP" altLang="en-US" smtClean="0"/>
              <a:t>23</a:t>
            </a:fld>
            <a:endParaRPr kumimoji="1" lang="ja-JP" altLang="en-US" dirty="0"/>
          </a:p>
        </p:txBody>
      </p:sp>
      <p:pic>
        <p:nvPicPr>
          <p:cNvPr id="3" name="図 2">
            <a:extLst>
              <a:ext uri="{FF2B5EF4-FFF2-40B4-BE49-F238E27FC236}">
                <a16:creationId xmlns:a16="http://schemas.microsoft.com/office/drawing/2014/main" id="{7B0A5481-2A4B-4614-88BF-DC78B4A87A7A}"/>
              </a:ext>
            </a:extLst>
          </p:cNvPr>
          <p:cNvPicPr>
            <a:picLocks noChangeAspect="1"/>
          </p:cNvPicPr>
          <p:nvPr/>
        </p:nvPicPr>
        <p:blipFill rotWithShape="1">
          <a:blip r:embed="rId3"/>
          <a:srcRect l="29161" t="12200" r="31100" b="5949"/>
          <a:stretch/>
        </p:blipFill>
        <p:spPr>
          <a:xfrm>
            <a:off x="50713" y="1197384"/>
            <a:ext cx="4355822" cy="5607455"/>
          </a:xfrm>
          <a:prstGeom prst="rect">
            <a:avLst/>
          </a:prstGeom>
        </p:spPr>
      </p:pic>
      <p:sp>
        <p:nvSpPr>
          <p:cNvPr id="41" name="テキスト ボックス 40">
            <a:extLst>
              <a:ext uri="{FF2B5EF4-FFF2-40B4-BE49-F238E27FC236}">
                <a16:creationId xmlns:a16="http://schemas.microsoft.com/office/drawing/2014/main" id="{EED91A24-9011-45FB-A1BE-E16C1A10C09B}"/>
              </a:ext>
            </a:extLst>
          </p:cNvPr>
          <p:cNvSpPr txBox="1"/>
          <p:nvPr/>
        </p:nvSpPr>
        <p:spPr>
          <a:xfrm>
            <a:off x="5004048" y="672329"/>
            <a:ext cx="3796041"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下水道処理人口普及率（令和４年度末）</a:t>
            </a:r>
            <a:endParaRPr kumimoji="1" lang="ja-JP" altLang="en-US" sz="1400" dirty="0">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A5ED725A-5E04-43A5-85A2-FA824A68EDEA}"/>
              </a:ext>
            </a:extLst>
          </p:cNvPr>
          <p:cNvSpPr/>
          <p:nvPr/>
        </p:nvSpPr>
        <p:spPr>
          <a:xfrm>
            <a:off x="50713" y="4366260"/>
            <a:ext cx="4290471" cy="1428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C04D9F3-CE15-4DEF-A437-1B6A5803A66D}"/>
              </a:ext>
            </a:extLst>
          </p:cNvPr>
          <p:cNvSpPr txBox="1"/>
          <p:nvPr/>
        </p:nvSpPr>
        <p:spPr>
          <a:xfrm>
            <a:off x="1516491" y="960680"/>
            <a:ext cx="3796041"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都道府県別</a:t>
            </a:r>
            <a:endParaRPr kumimoji="1" lang="ja-JP" altLang="en-US" sz="1400" dirty="0">
              <a:latin typeface="Meiryo UI" pitchFamily="50" charset="-128"/>
              <a:ea typeface="Meiryo UI" pitchFamily="50" charset="-128"/>
              <a:cs typeface="Meiryo UI" pitchFamily="50" charset="-128"/>
            </a:endParaRPr>
          </a:p>
        </p:txBody>
      </p:sp>
      <p:sp>
        <p:nvSpPr>
          <p:cNvPr id="44" name="テキスト ボックス 43">
            <a:extLst>
              <a:ext uri="{FF2B5EF4-FFF2-40B4-BE49-F238E27FC236}">
                <a16:creationId xmlns:a16="http://schemas.microsoft.com/office/drawing/2014/main" id="{DD45448C-5075-46CF-B01E-D4E464B91D5F}"/>
              </a:ext>
            </a:extLst>
          </p:cNvPr>
          <p:cNvSpPr txBox="1"/>
          <p:nvPr/>
        </p:nvSpPr>
        <p:spPr>
          <a:xfrm>
            <a:off x="6300193" y="960680"/>
            <a:ext cx="2664296"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市町村別</a:t>
            </a:r>
            <a:endParaRPr kumimoji="1" lang="ja-JP" altLang="en-US"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00863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6</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107504" y="1043138"/>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①流域下水道管渠　　</a:t>
            </a:r>
            <a:r>
              <a:rPr kumimoji="1" lang="ja-JP" altLang="en-US" sz="1600" dirty="0">
                <a:latin typeface="Meiryo UI" pitchFamily="50" charset="-128"/>
                <a:ea typeface="Meiryo UI" pitchFamily="50" charset="-128"/>
                <a:cs typeface="Meiryo UI" pitchFamily="50" charset="-128"/>
              </a:rPr>
              <a:t>約</a:t>
            </a:r>
            <a:r>
              <a:rPr kumimoji="1" lang="en-US" altLang="ja-JP" sz="1600" dirty="0">
                <a:latin typeface="Meiryo UI" pitchFamily="50" charset="-128"/>
                <a:ea typeface="Meiryo UI" pitchFamily="50" charset="-128"/>
                <a:cs typeface="Meiryo UI" pitchFamily="50" charset="-128"/>
              </a:rPr>
              <a:t>569</a:t>
            </a:r>
            <a:r>
              <a:rPr kumimoji="1" lang="ja-JP" altLang="en-US" sz="1600" dirty="0">
                <a:latin typeface="Meiryo UI" pitchFamily="50" charset="-128"/>
                <a:ea typeface="Meiryo UI" pitchFamily="50" charset="-128"/>
                <a:cs typeface="Meiryo UI" pitchFamily="50" charset="-128"/>
              </a:rPr>
              <a:t>㎞（増補幹線含む）</a:t>
            </a:r>
            <a:endParaRPr kumimoji="1" lang="ja-JP" altLang="en-US"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D309744D-80C6-4434-A45E-55A8749CFD81}"/>
              </a:ext>
            </a:extLst>
          </p:cNvPr>
          <p:cNvSpPr txBox="1"/>
          <p:nvPr/>
        </p:nvSpPr>
        <p:spPr>
          <a:xfrm>
            <a:off x="107504" y="1468820"/>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②流域下水処理場（水みらいセンター）　</a:t>
            </a:r>
            <a:r>
              <a:rPr lang="en-US" altLang="ja-JP" dirty="0">
                <a:latin typeface="Meiryo UI" pitchFamily="50" charset="-128"/>
                <a:ea typeface="Meiryo UI" pitchFamily="50" charset="-128"/>
                <a:cs typeface="Meiryo UI" pitchFamily="50" charset="-128"/>
              </a:rPr>
              <a:t>14</a:t>
            </a:r>
            <a:r>
              <a:rPr lang="ja-JP" altLang="en-US" dirty="0">
                <a:latin typeface="Meiryo UI" pitchFamily="50" charset="-128"/>
                <a:ea typeface="Meiryo UI" pitchFamily="50" charset="-128"/>
                <a:cs typeface="Meiryo UI" pitchFamily="50" charset="-128"/>
              </a:rPr>
              <a:t>箇所</a:t>
            </a:r>
            <a:endParaRPr kumimoji="1" lang="ja-JP" altLang="en-US" dirty="0">
              <a:latin typeface="Meiryo UI" pitchFamily="50" charset="-128"/>
              <a:ea typeface="Meiryo UI" pitchFamily="50" charset="-128"/>
              <a:cs typeface="Meiryo UI" pitchFamily="50" charset="-128"/>
            </a:endParaRPr>
          </a:p>
        </p:txBody>
      </p:sp>
      <p:pic>
        <p:nvPicPr>
          <p:cNvPr id="10" name="Picture 2" descr="Z:\03計画G\★A)必要ファイル（常用）\002個別課題\【出前　協働　PR】\05　パンフレット関係\その他\パンフ\下水道のしくみ.jpg">
            <a:extLst>
              <a:ext uri="{FF2B5EF4-FFF2-40B4-BE49-F238E27FC236}">
                <a16:creationId xmlns:a16="http://schemas.microsoft.com/office/drawing/2014/main" id="{6402E2C1-91E2-4AC3-A7CB-93A5341BB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8" y="1853372"/>
            <a:ext cx="7938763" cy="4831208"/>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17">
            <a:extLst>
              <a:ext uri="{FF2B5EF4-FFF2-40B4-BE49-F238E27FC236}">
                <a16:creationId xmlns:a16="http://schemas.microsoft.com/office/drawing/2014/main" id="{9E2980FE-4C20-4333-B8C3-B004B142A516}"/>
              </a:ext>
            </a:extLst>
          </p:cNvPr>
          <p:cNvSpPr>
            <a:spLocks noGrp="1"/>
          </p:cNvSpPr>
          <p:nvPr>
            <p:ph type="sldNum" sz="quarter" idx="12"/>
          </p:nvPr>
        </p:nvSpPr>
        <p:spPr>
          <a:xfrm>
            <a:off x="7812360" y="6492875"/>
            <a:ext cx="1828800" cy="365125"/>
          </a:xfrm>
        </p:spPr>
        <p:txBody>
          <a:bodyPr/>
          <a:lstStyle/>
          <a:p>
            <a:fld id="{682EF9F9-C4E8-46B2-BBF1-33E3162B856A}" type="slidenum">
              <a:rPr kumimoji="1" lang="ja-JP" altLang="en-US" smtClean="0"/>
              <a:t>24</a:t>
            </a:fld>
            <a:endParaRPr kumimoji="1" lang="ja-JP" altLang="en-US" dirty="0"/>
          </a:p>
        </p:txBody>
      </p:sp>
    </p:spTree>
    <p:extLst>
      <p:ext uri="{BB962C8B-B14F-4D97-AF65-F5344CB8AC3E}">
        <p14:creationId xmlns:p14="http://schemas.microsoft.com/office/powerpoint/2010/main" val="4178163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7</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73377" y="1011295"/>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③</a:t>
            </a:r>
            <a:r>
              <a:rPr kumimoji="1" lang="ja-JP" altLang="en-US" dirty="0">
                <a:latin typeface="Meiryo UI" pitchFamily="50" charset="-128"/>
                <a:ea typeface="Meiryo UI" pitchFamily="50" charset="-128"/>
                <a:cs typeface="Meiryo UI" pitchFamily="50" charset="-128"/>
              </a:rPr>
              <a:t>ポンプ場　　</a:t>
            </a:r>
            <a:r>
              <a:rPr kumimoji="1" lang="en-US" altLang="ja-JP" sz="1600" dirty="0">
                <a:latin typeface="Meiryo UI" pitchFamily="50" charset="-128"/>
                <a:ea typeface="Meiryo UI" pitchFamily="50" charset="-128"/>
                <a:cs typeface="Meiryo UI" pitchFamily="50" charset="-128"/>
              </a:rPr>
              <a:t>32</a:t>
            </a:r>
            <a:r>
              <a:rPr kumimoji="1" lang="ja-JP" altLang="en-US" sz="1600" dirty="0">
                <a:latin typeface="Meiryo UI" pitchFamily="50" charset="-128"/>
                <a:ea typeface="Meiryo UI" pitchFamily="50" charset="-128"/>
                <a:cs typeface="Meiryo UI" pitchFamily="50" charset="-128"/>
              </a:rPr>
              <a:t>箇所</a:t>
            </a:r>
            <a:endParaRPr kumimoji="1" lang="ja-JP" altLang="en-US" dirty="0">
              <a:latin typeface="Meiryo UI" pitchFamily="50" charset="-128"/>
              <a:ea typeface="Meiryo UI" pitchFamily="50" charset="-128"/>
              <a:cs typeface="Meiryo UI" pitchFamily="50" charset="-128"/>
            </a:endParaRPr>
          </a:p>
        </p:txBody>
      </p:sp>
      <p:pic>
        <p:nvPicPr>
          <p:cNvPr id="9" name="Picture 2" descr="D:\HorinouchiH\Desktop\雨水ポンプ.tif">
            <a:extLst>
              <a:ext uri="{FF2B5EF4-FFF2-40B4-BE49-F238E27FC236}">
                <a16:creationId xmlns:a16="http://schemas.microsoft.com/office/drawing/2014/main" id="{EF3DA852-B270-4C2B-8A0D-CF4FD28965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11" y="1462938"/>
            <a:ext cx="3462466" cy="256101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47F1215-7CCD-48C1-B1FA-F0AAD8E9E5C4}"/>
              </a:ext>
            </a:extLst>
          </p:cNvPr>
          <p:cNvSpPr txBox="1"/>
          <p:nvPr/>
        </p:nvSpPr>
        <p:spPr>
          <a:xfrm>
            <a:off x="171672" y="1396469"/>
            <a:ext cx="1081325" cy="279214"/>
          </a:xfrm>
          <a:prstGeom prst="rect">
            <a:avLst/>
          </a:prstGeom>
          <a:solidFill>
            <a:schemeClr val="lt1"/>
          </a:solid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雨水ポンプ場</a:t>
            </a:r>
          </a:p>
        </p:txBody>
      </p:sp>
      <p:pic>
        <p:nvPicPr>
          <p:cNvPr id="12" name="Picture 3" descr="D:\HorinouchiH\Desktop\雨水ポンプ断面2.tif">
            <a:extLst>
              <a:ext uri="{FF2B5EF4-FFF2-40B4-BE49-F238E27FC236}">
                <a16:creationId xmlns:a16="http://schemas.microsoft.com/office/drawing/2014/main" id="{4A8F6BD2-4BC5-4F59-A472-B48127C89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808" y="1263531"/>
            <a:ext cx="4883132" cy="2776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HorinouchiH\Desktop\汚水ポンプ2.tif">
            <a:extLst>
              <a:ext uri="{FF2B5EF4-FFF2-40B4-BE49-F238E27FC236}">
                <a16:creationId xmlns:a16="http://schemas.microsoft.com/office/drawing/2014/main" id="{1E5A2B77-E521-4D83-B08B-319FD92776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9808" y="4226110"/>
            <a:ext cx="4883132" cy="2643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08B1A67-1A9B-4D05-944D-FC8C2D1B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736" y="4442298"/>
            <a:ext cx="3531197" cy="233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a:extLst>
              <a:ext uri="{FF2B5EF4-FFF2-40B4-BE49-F238E27FC236}">
                <a16:creationId xmlns:a16="http://schemas.microsoft.com/office/drawing/2014/main" id="{77320A4A-F8E2-40B7-8913-F6ADAB8001F0}"/>
              </a:ext>
            </a:extLst>
          </p:cNvPr>
          <p:cNvSpPr txBox="1"/>
          <p:nvPr/>
        </p:nvSpPr>
        <p:spPr>
          <a:xfrm>
            <a:off x="200912" y="4261259"/>
            <a:ext cx="1081325" cy="279214"/>
          </a:xfrm>
          <a:prstGeom prst="rect">
            <a:avLst/>
          </a:prstGeom>
          <a:solidFill>
            <a:schemeClr val="lt1"/>
          </a:solid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汚水ポンプ場</a:t>
            </a:r>
          </a:p>
        </p:txBody>
      </p:sp>
      <p:sp>
        <p:nvSpPr>
          <p:cNvPr id="16" name="テキスト ボックス 15">
            <a:extLst>
              <a:ext uri="{FF2B5EF4-FFF2-40B4-BE49-F238E27FC236}">
                <a16:creationId xmlns:a16="http://schemas.microsoft.com/office/drawing/2014/main" id="{0171D5B2-5F9C-4938-88FD-87FE91AFA673}"/>
              </a:ext>
            </a:extLst>
          </p:cNvPr>
          <p:cNvSpPr txBox="1"/>
          <p:nvPr/>
        </p:nvSpPr>
        <p:spPr>
          <a:xfrm>
            <a:off x="4348030" y="1503809"/>
            <a:ext cx="1619934" cy="279214"/>
          </a:xfrm>
          <a:prstGeom prst="rect">
            <a:avLst/>
          </a:prstGeom>
          <a:no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雨水ポンプ場断面図</a:t>
            </a:r>
          </a:p>
        </p:txBody>
      </p:sp>
      <p:sp>
        <p:nvSpPr>
          <p:cNvPr id="17" name="テキスト ボックス 16">
            <a:extLst>
              <a:ext uri="{FF2B5EF4-FFF2-40B4-BE49-F238E27FC236}">
                <a16:creationId xmlns:a16="http://schemas.microsoft.com/office/drawing/2014/main" id="{5A971EA9-479D-4A14-857F-F167E552105D}"/>
              </a:ext>
            </a:extLst>
          </p:cNvPr>
          <p:cNvSpPr txBox="1"/>
          <p:nvPr/>
        </p:nvSpPr>
        <p:spPr>
          <a:xfrm>
            <a:off x="4348030" y="4368336"/>
            <a:ext cx="1619934" cy="279214"/>
          </a:xfrm>
          <a:prstGeom prst="rect">
            <a:avLst/>
          </a:prstGeom>
          <a:no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汚水ポンプ場断面図</a:t>
            </a:r>
          </a:p>
        </p:txBody>
      </p:sp>
      <p:sp>
        <p:nvSpPr>
          <p:cNvPr id="18" name="角丸四角形 2">
            <a:extLst>
              <a:ext uri="{FF2B5EF4-FFF2-40B4-BE49-F238E27FC236}">
                <a16:creationId xmlns:a16="http://schemas.microsoft.com/office/drawing/2014/main" id="{42D79C81-5550-4FDC-8DF4-31D35C680EB5}"/>
              </a:ext>
            </a:extLst>
          </p:cNvPr>
          <p:cNvSpPr/>
          <p:nvPr/>
        </p:nvSpPr>
        <p:spPr>
          <a:xfrm>
            <a:off x="1649818" y="2393502"/>
            <a:ext cx="449454" cy="1262910"/>
          </a:xfrm>
          <a:prstGeom prst="roundRect">
            <a:avLst/>
          </a:prstGeom>
          <a:noFill/>
          <a:ln w="19050"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sp>
        <p:nvSpPr>
          <p:cNvPr id="19" name="角丸四角形 17">
            <a:extLst>
              <a:ext uri="{FF2B5EF4-FFF2-40B4-BE49-F238E27FC236}">
                <a16:creationId xmlns:a16="http://schemas.microsoft.com/office/drawing/2014/main" id="{A017B3FC-53D8-4B3D-83C0-C509B12A9A40}"/>
              </a:ext>
            </a:extLst>
          </p:cNvPr>
          <p:cNvSpPr/>
          <p:nvPr/>
        </p:nvSpPr>
        <p:spPr>
          <a:xfrm>
            <a:off x="1900922" y="5451073"/>
            <a:ext cx="357664" cy="997034"/>
          </a:xfrm>
          <a:prstGeom prst="roundRect">
            <a:avLst/>
          </a:prstGeom>
          <a:noFill/>
          <a:ln w="22225"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sp>
        <p:nvSpPr>
          <p:cNvPr id="20" name="テキスト ボックス 19">
            <a:extLst>
              <a:ext uri="{FF2B5EF4-FFF2-40B4-BE49-F238E27FC236}">
                <a16:creationId xmlns:a16="http://schemas.microsoft.com/office/drawing/2014/main" id="{F0CD3608-F7CA-4FD3-BC04-9BEBD5427537}"/>
              </a:ext>
            </a:extLst>
          </p:cNvPr>
          <p:cNvSpPr txBox="1"/>
          <p:nvPr/>
        </p:nvSpPr>
        <p:spPr>
          <a:xfrm>
            <a:off x="2190396" y="6616214"/>
            <a:ext cx="1813317" cy="205890"/>
          </a:xfrm>
          <a:prstGeom prst="rect">
            <a:avLst/>
          </a:prstGeom>
          <a:noFill/>
        </p:spPr>
        <p:txBody>
          <a:bodyPr wrap="none" rtlCol="0">
            <a:spAutoFit/>
          </a:bodyPr>
          <a:lstStyle/>
          <a:p>
            <a:r>
              <a:rPr lang="ja-JP" altLang="en-US" sz="738" dirty="0"/>
              <a:t>出展：公益財団法人日本下水道協会</a:t>
            </a:r>
            <a:r>
              <a:rPr lang="en-US" altLang="ja-JP" sz="738" dirty="0"/>
              <a:t>HP</a:t>
            </a:r>
            <a:endParaRPr lang="ja-JP" altLang="en-US" sz="738" dirty="0"/>
          </a:p>
        </p:txBody>
      </p:sp>
      <p:sp>
        <p:nvSpPr>
          <p:cNvPr id="21" name="スライド番号プレースホルダー 17">
            <a:extLst>
              <a:ext uri="{FF2B5EF4-FFF2-40B4-BE49-F238E27FC236}">
                <a16:creationId xmlns:a16="http://schemas.microsoft.com/office/drawing/2014/main" id="{3CFA1D2A-58B6-4A55-90D1-FD5C9BD88AF7}"/>
              </a:ext>
            </a:extLst>
          </p:cNvPr>
          <p:cNvSpPr>
            <a:spLocks noGrp="1"/>
          </p:cNvSpPr>
          <p:nvPr>
            <p:ph type="sldNum" sz="quarter" idx="12"/>
          </p:nvPr>
        </p:nvSpPr>
        <p:spPr>
          <a:xfrm>
            <a:off x="7866864" y="6536596"/>
            <a:ext cx="1828800" cy="365125"/>
          </a:xfrm>
        </p:spPr>
        <p:txBody>
          <a:bodyPr/>
          <a:lstStyle/>
          <a:p>
            <a:fld id="{682EF9F9-C4E8-46B2-BBF1-33E3162B856A}" type="slidenum">
              <a:rPr kumimoji="1" lang="ja-JP" altLang="en-US" smtClean="0"/>
              <a:t>25</a:t>
            </a:fld>
            <a:endParaRPr kumimoji="1" lang="ja-JP" altLang="en-US" dirty="0"/>
          </a:p>
        </p:txBody>
      </p:sp>
    </p:spTree>
    <p:extLst>
      <p:ext uri="{BB962C8B-B14F-4D97-AF65-F5344CB8AC3E}">
        <p14:creationId xmlns:p14="http://schemas.microsoft.com/office/powerpoint/2010/main" val="2982262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8</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D309744D-80C6-4434-A45E-55A8749CFD81}"/>
              </a:ext>
            </a:extLst>
          </p:cNvPr>
          <p:cNvSpPr txBox="1"/>
          <p:nvPr/>
        </p:nvSpPr>
        <p:spPr>
          <a:xfrm>
            <a:off x="107504" y="1151800"/>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④増補幹線　　</a:t>
            </a:r>
            <a:r>
              <a:rPr lang="ja-JP" altLang="en-US" sz="1600" dirty="0">
                <a:latin typeface="Meiryo UI" pitchFamily="50" charset="-128"/>
                <a:ea typeface="Meiryo UI" pitchFamily="50" charset="-128"/>
                <a:cs typeface="Meiryo UI" pitchFamily="50" charset="-128"/>
              </a:rPr>
              <a:t>約</a:t>
            </a:r>
            <a:r>
              <a:rPr lang="en-US" altLang="ja-JP" sz="1600" dirty="0">
                <a:latin typeface="Meiryo UI" pitchFamily="50" charset="-128"/>
                <a:ea typeface="Meiryo UI" pitchFamily="50" charset="-128"/>
                <a:cs typeface="Meiryo UI" pitchFamily="50" charset="-128"/>
              </a:rPr>
              <a:t>46</a:t>
            </a:r>
            <a:r>
              <a:rPr lang="ja-JP" altLang="en-US" sz="1600" dirty="0">
                <a:latin typeface="Meiryo UI" pitchFamily="50" charset="-128"/>
                <a:ea typeface="Meiryo UI" pitchFamily="50" charset="-128"/>
                <a:cs typeface="Meiryo UI" pitchFamily="50" charset="-128"/>
              </a:rPr>
              <a:t>㎞</a:t>
            </a:r>
            <a:endParaRPr kumimoji="1" lang="ja-JP" altLang="en-US" dirty="0">
              <a:latin typeface="Meiryo UI" pitchFamily="50" charset="-128"/>
              <a:ea typeface="Meiryo UI" pitchFamily="50" charset="-128"/>
              <a:cs typeface="Meiryo UI" pitchFamily="50" charset="-128"/>
            </a:endParaRPr>
          </a:p>
        </p:txBody>
      </p:sp>
      <p:sp>
        <p:nvSpPr>
          <p:cNvPr id="29" name="スライド番号プレースホルダー 4">
            <a:extLst>
              <a:ext uri="{FF2B5EF4-FFF2-40B4-BE49-F238E27FC236}">
                <a16:creationId xmlns:a16="http://schemas.microsoft.com/office/drawing/2014/main" id="{D462E550-6CCE-4546-B214-CC6896293A81}"/>
              </a:ext>
            </a:extLst>
          </p:cNvPr>
          <p:cNvSpPr>
            <a:spLocks noGrp="1"/>
          </p:cNvSpPr>
          <p:nvPr>
            <p:ph type="sldNum" sz="quarter" idx="12"/>
          </p:nvPr>
        </p:nvSpPr>
        <p:spPr>
          <a:xfrm>
            <a:off x="8687291" y="6496041"/>
            <a:ext cx="247184" cy="246221"/>
          </a:xfrm>
        </p:spPr>
        <p:txBody>
          <a:bodyPr wrap="none">
            <a:spAutoFit/>
          </a:bodyPr>
          <a:lstStyle/>
          <a:p>
            <a:fld id="{A75E7718-CC79-47B1-BAAD-5973E9E23930}" type="slidenum">
              <a:rPr kumimoji="1" lang="ja-JP" altLang="en-US" smtClean="0"/>
              <a:t>26</a:t>
            </a:fld>
            <a:endParaRPr kumimoji="1" lang="ja-JP" altLang="en-US" dirty="0"/>
          </a:p>
        </p:txBody>
      </p:sp>
      <p:pic>
        <p:nvPicPr>
          <p:cNvPr id="2" name="図 1">
            <a:extLst>
              <a:ext uri="{FF2B5EF4-FFF2-40B4-BE49-F238E27FC236}">
                <a16:creationId xmlns:a16="http://schemas.microsoft.com/office/drawing/2014/main" id="{1863D4C2-666B-4F79-A26C-56DD4F8B81EA}"/>
              </a:ext>
            </a:extLst>
          </p:cNvPr>
          <p:cNvPicPr>
            <a:picLocks noChangeAspect="1"/>
          </p:cNvPicPr>
          <p:nvPr/>
        </p:nvPicPr>
        <p:blipFill>
          <a:blip r:embed="rId2"/>
          <a:stretch>
            <a:fillRect/>
          </a:stretch>
        </p:blipFill>
        <p:spPr>
          <a:xfrm>
            <a:off x="457957" y="1637112"/>
            <a:ext cx="4051624" cy="5054460"/>
          </a:xfrm>
          <a:prstGeom prst="rect">
            <a:avLst/>
          </a:prstGeom>
        </p:spPr>
      </p:pic>
      <p:pic>
        <p:nvPicPr>
          <p:cNvPr id="9" name="図 8">
            <a:extLst>
              <a:ext uri="{FF2B5EF4-FFF2-40B4-BE49-F238E27FC236}">
                <a16:creationId xmlns:a16="http://schemas.microsoft.com/office/drawing/2014/main" id="{5A712AD1-A6A3-4832-AF66-200DE51C66A2}"/>
              </a:ext>
            </a:extLst>
          </p:cNvPr>
          <p:cNvPicPr>
            <a:picLocks noChangeAspect="1"/>
          </p:cNvPicPr>
          <p:nvPr/>
        </p:nvPicPr>
        <p:blipFill rotWithShape="1">
          <a:blip r:embed="rId3"/>
          <a:srcRect l="5900" t="15981" r="64175" b="7161"/>
          <a:stretch/>
        </p:blipFill>
        <p:spPr>
          <a:xfrm>
            <a:off x="5220072" y="1637112"/>
            <a:ext cx="3233596" cy="5190773"/>
          </a:xfrm>
          <a:prstGeom prst="rect">
            <a:avLst/>
          </a:prstGeom>
        </p:spPr>
      </p:pic>
    </p:spTree>
    <p:extLst>
      <p:ext uri="{BB962C8B-B14F-4D97-AF65-F5344CB8AC3E}">
        <p14:creationId xmlns:p14="http://schemas.microsoft.com/office/powerpoint/2010/main" val="3051961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9</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107504" y="1098716"/>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⑤送泥管　　</a:t>
            </a:r>
            <a:endParaRPr kumimoji="1" lang="ja-JP" altLang="en-US" dirty="0">
              <a:latin typeface="Meiryo UI" pitchFamily="50" charset="-128"/>
              <a:ea typeface="Meiryo UI" pitchFamily="50" charset="-128"/>
              <a:cs typeface="Meiryo UI" pitchFamily="50" charset="-128"/>
            </a:endParaRPr>
          </a:p>
        </p:txBody>
      </p:sp>
      <p:pic>
        <p:nvPicPr>
          <p:cNvPr id="1026" name="Picture 2" descr="大阪南下水汚泥広域処理場の概要図">
            <a:extLst>
              <a:ext uri="{FF2B5EF4-FFF2-40B4-BE49-F238E27FC236}">
                <a16:creationId xmlns:a16="http://schemas.microsoft.com/office/drawing/2014/main" id="{2F7043A7-12BE-4B80-8EB5-77235BA30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450928"/>
            <a:ext cx="4968552" cy="3122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表 14">
            <a:extLst>
              <a:ext uri="{FF2B5EF4-FFF2-40B4-BE49-F238E27FC236}">
                <a16:creationId xmlns:a16="http://schemas.microsoft.com/office/drawing/2014/main" id="{5D411738-FB89-41FF-8F30-A99219F62782}"/>
              </a:ext>
            </a:extLst>
          </p:cNvPr>
          <p:cNvGraphicFramePr>
            <a:graphicFrameLocks noGrp="1"/>
          </p:cNvGraphicFramePr>
          <p:nvPr/>
        </p:nvGraphicFramePr>
        <p:xfrm>
          <a:off x="323528" y="4791544"/>
          <a:ext cx="8712969" cy="1935480"/>
        </p:xfrm>
        <a:graphic>
          <a:graphicData uri="http://schemas.openxmlformats.org/drawingml/2006/table">
            <a:tbl>
              <a:tblPr firstRow="1" bandRow="1">
                <a:tableStyleId>{69CF1AB2-1976-4502-BF36-3FF5EA218861}</a:tableStyleId>
              </a:tblPr>
              <a:tblGrid>
                <a:gridCol w="951837">
                  <a:extLst>
                    <a:ext uri="{9D8B030D-6E8A-4147-A177-3AD203B41FA5}">
                      <a16:colId xmlns:a16="http://schemas.microsoft.com/office/drawing/2014/main" val="3111697249"/>
                    </a:ext>
                  </a:extLst>
                </a:gridCol>
                <a:gridCol w="4807997">
                  <a:extLst>
                    <a:ext uri="{9D8B030D-6E8A-4147-A177-3AD203B41FA5}">
                      <a16:colId xmlns:a16="http://schemas.microsoft.com/office/drawing/2014/main" val="1209077558"/>
                    </a:ext>
                  </a:extLst>
                </a:gridCol>
                <a:gridCol w="2953135">
                  <a:extLst>
                    <a:ext uri="{9D8B030D-6E8A-4147-A177-3AD203B41FA5}">
                      <a16:colId xmlns:a16="http://schemas.microsoft.com/office/drawing/2014/main" val="861930337"/>
                    </a:ext>
                  </a:extLst>
                </a:gridCol>
              </a:tblGrid>
              <a:tr h="370840">
                <a:tc>
                  <a:txBody>
                    <a:bodyPr/>
                    <a:lstStyle/>
                    <a:p>
                      <a:r>
                        <a:rPr kumimoji="1" lang="ja-JP" altLang="en-US" sz="1200" b="0" dirty="0"/>
                        <a:t>対象処理場</a:t>
                      </a:r>
                    </a:p>
                  </a:txBody>
                  <a:tcPr/>
                </a:tc>
                <a:tc gridSpan="2">
                  <a:txBody>
                    <a:bodyPr/>
                    <a:lstStyle/>
                    <a:p>
                      <a:r>
                        <a:rPr kumimoji="1" lang="ja-JP" altLang="en-US" sz="1200" b="0" dirty="0"/>
                        <a:t>北部水みらいセンター、中部水みらいセンター、南部水みらいセンター</a:t>
                      </a:r>
                      <a:br>
                        <a:rPr kumimoji="1" lang="ja-JP" altLang="en-US" sz="1200" b="0" dirty="0"/>
                      </a:br>
                      <a:r>
                        <a:rPr kumimoji="1" lang="ja-JP" altLang="en-US" sz="1200" b="0" dirty="0"/>
                        <a:t>三宝下水処理場（堺市）、石津下水処理場（堺市）、泉北下水処理場（堺市）</a:t>
                      </a:r>
                      <a:br>
                        <a:rPr kumimoji="1" lang="ja-JP" altLang="en-US" sz="1200" b="0" dirty="0"/>
                      </a:br>
                      <a:r>
                        <a:rPr kumimoji="1" lang="ja-JP" altLang="en-US" sz="1200" b="0" dirty="0"/>
                        <a:t>高石処理場（泉北環境整備施設組合）</a:t>
                      </a:r>
                      <a:br>
                        <a:rPr kumimoji="1" lang="ja-JP" altLang="en-US" sz="1200" b="0" dirty="0"/>
                      </a:br>
                      <a:r>
                        <a:rPr kumimoji="1" lang="ja-JP" altLang="en-US" sz="1200" b="0" dirty="0"/>
                        <a:t>磯ノ上下水処理場（岸和田市）、牛滝浄化センター（岸和田市）</a:t>
                      </a:r>
                    </a:p>
                  </a:txBody>
                  <a:tcPr/>
                </a:tc>
                <a:tc hMerge="1">
                  <a:txBody>
                    <a:bodyPr/>
                    <a:lstStyle/>
                    <a:p>
                      <a:endParaRPr kumimoji="1" lang="ja-JP" altLang="en-US" dirty="0"/>
                    </a:p>
                  </a:txBody>
                  <a:tcPr/>
                </a:tc>
                <a:extLst>
                  <a:ext uri="{0D108BD9-81ED-4DB2-BD59-A6C34878D82A}">
                    <a16:rowId xmlns:a16="http://schemas.microsoft.com/office/drawing/2014/main" val="2670870641"/>
                  </a:ext>
                </a:extLst>
              </a:tr>
              <a:tr h="370840">
                <a:tc rowSpan="3">
                  <a:txBody>
                    <a:bodyPr/>
                    <a:lstStyle/>
                    <a:p>
                      <a:r>
                        <a:rPr kumimoji="1" lang="ja-JP" altLang="en-US" sz="1200" b="0" dirty="0"/>
                        <a:t>送泥施設</a:t>
                      </a:r>
                    </a:p>
                  </a:txBody>
                  <a:tcPr/>
                </a:tc>
                <a:tc>
                  <a:txBody>
                    <a:bodyPr/>
                    <a:lstStyle/>
                    <a:p>
                      <a:r>
                        <a:rPr kumimoji="1" lang="ja-JP" altLang="en-US" sz="1200" b="0" dirty="0"/>
                        <a:t>送泥ポンプ場</a:t>
                      </a:r>
                    </a:p>
                  </a:txBody>
                  <a:tcPr/>
                </a:tc>
                <a:tc>
                  <a:txBody>
                    <a:bodyPr/>
                    <a:lstStyle/>
                    <a:p>
                      <a:r>
                        <a:rPr kumimoji="1" lang="en-US" altLang="ja-JP" sz="1200" b="0" dirty="0"/>
                        <a:t>8</a:t>
                      </a:r>
                      <a:r>
                        <a:rPr kumimoji="1" lang="ja-JP" altLang="en-US" sz="1200" b="0" dirty="0"/>
                        <a:t>箇所</a:t>
                      </a:r>
                    </a:p>
                  </a:txBody>
                  <a:tcPr/>
                </a:tc>
                <a:extLst>
                  <a:ext uri="{0D108BD9-81ED-4DB2-BD59-A6C34878D82A}">
                    <a16:rowId xmlns:a16="http://schemas.microsoft.com/office/drawing/2014/main" val="1875192631"/>
                  </a:ext>
                </a:extLst>
              </a:tr>
              <a:tr h="370840">
                <a:tc vMerge="1">
                  <a:txBody>
                    <a:bodyPr/>
                    <a:lstStyle/>
                    <a:p>
                      <a:endParaRPr kumimoji="1" lang="ja-JP" altLang="en-US" sz="1200" b="0" dirty="0"/>
                    </a:p>
                  </a:txBody>
                  <a:tcPr/>
                </a:tc>
                <a:tc>
                  <a:txBody>
                    <a:bodyPr/>
                    <a:lstStyle/>
                    <a:p>
                      <a:r>
                        <a:rPr kumimoji="1" lang="zh-TW" altLang="en-US" sz="1200" b="0" dirty="0"/>
                        <a:t>送泥管総延長</a:t>
                      </a:r>
                    </a:p>
                  </a:txBody>
                  <a:tcPr/>
                </a:tc>
                <a:tc>
                  <a:txBody>
                    <a:bodyPr/>
                    <a:lstStyle/>
                    <a:p>
                      <a:r>
                        <a:rPr kumimoji="1" lang="ja-JP" altLang="en-US" sz="1200" b="0" dirty="0"/>
                        <a:t>約</a:t>
                      </a:r>
                      <a:r>
                        <a:rPr kumimoji="1" lang="en-US" altLang="ja-JP" sz="1200" b="0" dirty="0"/>
                        <a:t>37</a:t>
                      </a:r>
                      <a:r>
                        <a:rPr kumimoji="1" lang="ja-JP" altLang="en-US" sz="1200" b="0" dirty="0"/>
                        <a:t>キロメートル</a:t>
                      </a:r>
                    </a:p>
                  </a:txBody>
                  <a:tcPr/>
                </a:tc>
                <a:extLst>
                  <a:ext uri="{0D108BD9-81ED-4DB2-BD59-A6C34878D82A}">
                    <a16:rowId xmlns:a16="http://schemas.microsoft.com/office/drawing/2014/main" val="2084034561"/>
                  </a:ext>
                </a:extLst>
              </a:tr>
              <a:tr h="370840">
                <a:tc vMerge="1">
                  <a:txBody>
                    <a:bodyPr/>
                    <a:lstStyle/>
                    <a:p>
                      <a:endParaRPr kumimoji="1" lang="ja-JP" altLang="en-US" sz="1200" b="0" dirty="0"/>
                    </a:p>
                  </a:txBody>
                  <a:tcPr/>
                </a:tc>
                <a:tc>
                  <a:txBody>
                    <a:bodyPr/>
                    <a:lstStyle/>
                    <a:p>
                      <a:r>
                        <a:rPr kumimoji="1" lang="zh-TW" altLang="en-US" sz="1200" b="0" dirty="0"/>
                        <a:t>送泥管径</a:t>
                      </a:r>
                    </a:p>
                  </a:txBody>
                  <a:tcPr/>
                </a:tc>
                <a:tc>
                  <a:txBody>
                    <a:bodyPr/>
                    <a:lstStyle/>
                    <a:p>
                      <a:r>
                        <a:rPr kumimoji="1" lang="en-US" altLang="ja-JP" sz="1200" b="0" dirty="0"/>
                        <a:t>φ150</a:t>
                      </a:r>
                      <a:r>
                        <a:rPr kumimoji="1" lang="ja-JP" altLang="en-US" sz="1200" b="0" dirty="0"/>
                        <a:t>から</a:t>
                      </a:r>
                      <a:r>
                        <a:rPr kumimoji="1" lang="en-US" altLang="ja-JP" sz="1200" b="0" dirty="0"/>
                        <a:t>φ350</a:t>
                      </a:r>
                      <a:r>
                        <a:rPr kumimoji="1" lang="ja-JP" altLang="en-US" sz="1200" b="0" dirty="0"/>
                        <a:t>ミリメートル</a:t>
                      </a:r>
                    </a:p>
                  </a:txBody>
                  <a:tcPr/>
                </a:tc>
                <a:extLst>
                  <a:ext uri="{0D108BD9-81ED-4DB2-BD59-A6C34878D82A}">
                    <a16:rowId xmlns:a16="http://schemas.microsoft.com/office/drawing/2014/main" val="382633747"/>
                  </a:ext>
                </a:extLst>
              </a:tr>
            </a:tbl>
          </a:graphicData>
        </a:graphic>
      </p:graphicFrame>
      <p:sp>
        <p:nvSpPr>
          <p:cNvPr id="10" name="コンテンツ プレースホルダー 2">
            <a:extLst>
              <a:ext uri="{FF2B5EF4-FFF2-40B4-BE49-F238E27FC236}">
                <a16:creationId xmlns:a16="http://schemas.microsoft.com/office/drawing/2014/main" id="{0F738925-72EF-4CA4-9CFA-DFBEE5D46F47}"/>
              </a:ext>
            </a:extLst>
          </p:cNvPr>
          <p:cNvSpPr txBox="1">
            <a:spLocks/>
          </p:cNvSpPr>
          <p:nvPr/>
        </p:nvSpPr>
        <p:spPr>
          <a:xfrm>
            <a:off x="323528" y="1699424"/>
            <a:ext cx="3365296" cy="887422"/>
          </a:xfrm>
          <a:prstGeom prst="rect">
            <a:avLst/>
          </a:prstGeom>
          <a:ln>
            <a:solidFill>
              <a:schemeClr val="tx1"/>
            </a:solidFill>
            <a:prstDash val="sysDot"/>
          </a:ln>
        </p:spPr>
        <p:txBody>
          <a:bodyPr wrap="square">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○流域下水汚泥処理事業</a:t>
            </a:r>
          </a:p>
          <a:p>
            <a:pPr marL="75967" indent="0">
              <a:lnSpc>
                <a:spcPts val="1385"/>
              </a:lnSpc>
              <a:buNone/>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都道府県が事業主体となって、広域的な観点に立ち流域下水道と周辺の公共下水道から発生する下水汚泥を集約的に処理する事業</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7">
            <a:extLst>
              <a:ext uri="{FF2B5EF4-FFF2-40B4-BE49-F238E27FC236}">
                <a16:creationId xmlns:a16="http://schemas.microsoft.com/office/drawing/2014/main" id="{AB199440-E457-4C8A-A3FD-E60E451A9C62}"/>
              </a:ext>
            </a:extLst>
          </p:cNvPr>
          <p:cNvSpPr>
            <a:spLocks noGrp="1"/>
          </p:cNvSpPr>
          <p:nvPr>
            <p:ph type="sldNum" sz="quarter" idx="12"/>
          </p:nvPr>
        </p:nvSpPr>
        <p:spPr>
          <a:xfrm>
            <a:off x="7906072" y="6457399"/>
            <a:ext cx="1828800" cy="365125"/>
          </a:xfrm>
        </p:spPr>
        <p:txBody>
          <a:bodyPr/>
          <a:lstStyle/>
          <a:p>
            <a:fld id="{682EF9F9-C4E8-46B2-BBF1-33E3162B856A}" type="slidenum">
              <a:rPr kumimoji="1" lang="ja-JP" altLang="en-US" smtClean="0"/>
              <a:t>27</a:t>
            </a:fld>
            <a:endParaRPr kumimoji="1" lang="ja-JP" altLang="en-US" dirty="0"/>
          </a:p>
        </p:txBody>
      </p:sp>
    </p:spTree>
    <p:extLst>
      <p:ext uri="{BB962C8B-B14F-4D97-AF65-F5344CB8AC3E}">
        <p14:creationId xmlns:p14="http://schemas.microsoft.com/office/powerpoint/2010/main" val="65494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F0D40F42-4A92-4E5F-966F-A903DA5FFB6B}"/>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スライド番号プレースホルダー 1">
            <a:extLst>
              <a:ext uri="{FF2B5EF4-FFF2-40B4-BE49-F238E27FC236}">
                <a16:creationId xmlns:a16="http://schemas.microsoft.com/office/drawing/2014/main" id="{F65F780F-114A-4111-A0F1-9C39C7E14E32}"/>
              </a:ext>
            </a:extLst>
          </p:cNvPr>
          <p:cNvSpPr txBox="1">
            <a:spLocks/>
          </p:cNvSpPr>
          <p:nvPr/>
        </p:nvSpPr>
        <p:spPr>
          <a:xfrm>
            <a:off x="8013485" y="6559591"/>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sp>
        <p:nvSpPr>
          <p:cNvPr id="12" name="テキスト ボックス 11">
            <a:extLst>
              <a:ext uri="{FF2B5EF4-FFF2-40B4-BE49-F238E27FC236}">
                <a16:creationId xmlns:a16="http://schemas.microsoft.com/office/drawing/2014/main" id="{4CCA8602-2C16-4CA9-9DDB-59A9BECA1B5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pic>
        <p:nvPicPr>
          <p:cNvPr id="3" name="図 2">
            <a:extLst>
              <a:ext uri="{FF2B5EF4-FFF2-40B4-BE49-F238E27FC236}">
                <a16:creationId xmlns:a16="http://schemas.microsoft.com/office/drawing/2014/main" id="{4C6BEC52-F6E7-4B30-8CF4-C2933752B2FB}"/>
              </a:ext>
            </a:extLst>
          </p:cNvPr>
          <p:cNvPicPr>
            <a:picLocks noChangeAspect="1"/>
          </p:cNvPicPr>
          <p:nvPr/>
        </p:nvPicPr>
        <p:blipFill>
          <a:blip r:embed="rId2"/>
          <a:stretch>
            <a:fillRect/>
          </a:stretch>
        </p:blipFill>
        <p:spPr>
          <a:xfrm>
            <a:off x="4545688" y="1425526"/>
            <a:ext cx="4248471" cy="2649025"/>
          </a:xfrm>
          <a:prstGeom prst="rect">
            <a:avLst/>
          </a:prstGeom>
          <a:solidFill>
            <a:schemeClr val="bg1"/>
          </a:solidFill>
        </p:spPr>
      </p:pic>
      <p:pic>
        <p:nvPicPr>
          <p:cNvPr id="4" name="図 3">
            <a:extLst>
              <a:ext uri="{FF2B5EF4-FFF2-40B4-BE49-F238E27FC236}">
                <a16:creationId xmlns:a16="http://schemas.microsoft.com/office/drawing/2014/main" id="{11306F48-7470-4CA3-B95A-3E4612731426}"/>
              </a:ext>
            </a:extLst>
          </p:cNvPr>
          <p:cNvPicPr>
            <a:picLocks noChangeAspect="1"/>
          </p:cNvPicPr>
          <p:nvPr/>
        </p:nvPicPr>
        <p:blipFill>
          <a:blip r:embed="rId3"/>
          <a:stretch>
            <a:fillRect/>
          </a:stretch>
        </p:blipFill>
        <p:spPr>
          <a:xfrm>
            <a:off x="251520" y="1281696"/>
            <a:ext cx="3750072" cy="5288272"/>
          </a:xfrm>
          <a:prstGeom prst="rect">
            <a:avLst/>
          </a:prstGeom>
          <a:solidFill>
            <a:schemeClr val="bg1"/>
          </a:solidFill>
        </p:spPr>
      </p:pic>
      <p:sp>
        <p:nvSpPr>
          <p:cNvPr id="5" name="正方形/長方形 4">
            <a:extLst>
              <a:ext uri="{FF2B5EF4-FFF2-40B4-BE49-F238E27FC236}">
                <a16:creationId xmlns:a16="http://schemas.microsoft.com/office/drawing/2014/main" id="{A493B458-3E3E-4822-9245-E3C00F1D6EAA}"/>
              </a:ext>
            </a:extLst>
          </p:cNvPr>
          <p:cNvSpPr/>
          <p:nvPr/>
        </p:nvSpPr>
        <p:spPr>
          <a:xfrm>
            <a:off x="251520" y="2996952"/>
            <a:ext cx="3816424"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BA42689-45A1-4AF5-9A54-AED2570E1753}"/>
              </a:ext>
            </a:extLst>
          </p:cNvPr>
          <p:cNvSpPr txBox="1"/>
          <p:nvPr/>
        </p:nvSpPr>
        <p:spPr>
          <a:xfrm>
            <a:off x="4348175" y="1159410"/>
            <a:ext cx="1368152" cy="292388"/>
          </a:xfrm>
          <a:prstGeom prst="rect">
            <a:avLst/>
          </a:prstGeom>
          <a:noFill/>
        </p:spPr>
        <p:txBody>
          <a:bodyPr wrap="square" rtlCol="0">
            <a:spAutoFit/>
          </a:bodyPr>
          <a:lstStyle/>
          <a:p>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説明資料抜粋</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43" name="図 42">
            <a:extLst>
              <a:ext uri="{FF2B5EF4-FFF2-40B4-BE49-F238E27FC236}">
                <a16:creationId xmlns:a16="http://schemas.microsoft.com/office/drawing/2014/main" id="{C1CCB351-2791-4A01-AF48-B4873D58C41E}"/>
              </a:ext>
            </a:extLst>
          </p:cNvPr>
          <p:cNvPicPr>
            <a:picLocks noChangeAspect="1"/>
          </p:cNvPicPr>
          <p:nvPr/>
        </p:nvPicPr>
        <p:blipFill rotWithShape="1">
          <a:blip r:embed="rId4"/>
          <a:srcRect t="10479" r="17206"/>
          <a:stretch/>
        </p:blipFill>
        <p:spPr>
          <a:xfrm>
            <a:off x="4435328" y="4186060"/>
            <a:ext cx="4579710" cy="2460666"/>
          </a:xfrm>
          <a:prstGeom prst="rect">
            <a:avLst/>
          </a:prstGeom>
          <a:solidFill>
            <a:schemeClr val="bg1"/>
          </a:solidFill>
        </p:spPr>
      </p:pic>
    </p:spTree>
    <p:extLst>
      <p:ext uri="{BB962C8B-B14F-4D97-AF65-F5344CB8AC3E}">
        <p14:creationId xmlns:p14="http://schemas.microsoft.com/office/powerpoint/2010/main" val="4177788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175432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を委託する場合、業務委託先企業等が作成した点検シートをもとに職員がチェックすることとなるが、チェックにおいては“不具合箇所のイメージを持って”点検シートを確認することが大切であり、誤った点検データがあればすぐに気付くことができる経験と技術力を、継続的に養っておくことが重要である。そのため、分野施設毎に応じたフィールドワークを中心とした研修や</a:t>
            </a:r>
            <a:r>
              <a:rPr lang="en-US" altLang="ja-JP" sz="1200" kern="100" dirty="0">
                <a:effectLst/>
              </a:rPr>
              <a:t>OJT</a:t>
            </a:r>
            <a:r>
              <a:rPr lang="ja-JP" altLang="en-US" sz="1200" kern="100" dirty="0">
                <a:effectLst/>
              </a:rPr>
              <a:t>を実施する。</a:t>
            </a: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②技術力の向上</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06801" y="2087144"/>
            <a:ext cx="1176713" cy="9432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点検結果の確認については、各事務所の土木職員が行うことになる。現在の体制では、経験を積んだ職員が多く配置されているが、定年退職等により、今後、経験豊富な技術者の不足、外注拡大による職員の技術力が乏しくなることが懸念され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・技術力の低下</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D5F33F9A-3927-4C29-9873-DFA862794BD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dirty="0"/>
          </a:p>
        </p:txBody>
      </p:sp>
      <p:sp>
        <p:nvSpPr>
          <p:cNvPr id="14" name="テキスト ボックス 13">
            <a:extLst>
              <a:ext uri="{FF2B5EF4-FFF2-40B4-BE49-F238E27FC236}">
                <a16:creationId xmlns:a16="http://schemas.microsoft.com/office/drawing/2014/main" id="{B060F22B-87CD-40E1-B060-DD12D73D702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10】</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38291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②技術力の向上</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B63BA43C-9B66-4527-9B71-51A79F7583E0}"/>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7" name="スライド番号プレースホルダー 1">
            <a:extLst>
              <a:ext uri="{FF2B5EF4-FFF2-40B4-BE49-F238E27FC236}">
                <a16:creationId xmlns:a16="http://schemas.microsoft.com/office/drawing/2014/main" id="{695979CF-BF70-4787-B810-9A8699412136}"/>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a:t>
            </a:fld>
            <a:endParaRPr lang="ja-JP" altLang="en-US" dirty="0"/>
          </a:p>
        </p:txBody>
      </p:sp>
      <p:sp>
        <p:nvSpPr>
          <p:cNvPr id="9" name="テキスト ボックス 8">
            <a:extLst>
              <a:ext uri="{FF2B5EF4-FFF2-40B4-BE49-F238E27FC236}">
                <a16:creationId xmlns:a16="http://schemas.microsoft.com/office/drawing/2014/main" id="{7E20A2FF-FD62-4AE0-B31A-FE2A8267425F}"/>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10】</a:t>
            </a:r>
            <a:endParaRPr kumimoji="1" lang="ja-JP" altLang="en-US" sz="2000" dirty="0">
              <a:solidFill>
                <a:schemeClr val="bg1">
                  <a:lumMod val="95000"/>
                </a:schemeClr>
              </a:solidFill>
            </a:endParaRPr>
          </a:p>
        </p:txBody>
      </p:sp>
      <p:sp>
        <p:nvSpPr>
          <p:cNvPr id="11" name="テキスト ボックス 10">
            <a:extLst>
              <a:ext uri="{FF2B5EF4-FFF2-40B4-BE49-F238E27FC236}">
                <a16:creationId xmlns:a16="http://schemas.microsoft.com/office/drawing/2014/main" id="{072B1093-BFE8-4960-8988-7CF7300CF8F5}"/>
              </a:ext>
            </a:extLst>
          </p:cNvPr>
          <p:cNvSpPr txBox="1"/>
          <p:nvPr/>
        </p:nvSpPr>
        <p:spPr>
          <a:xfrm>
            <a:off x="235652" y="1700808"/>
            <a:ext cx="4316720" cy="4301177"/>
          </a:xfrm>
          <a:prstGeom prst="rect">
            <a:avLst/>
          </a:prstGeom>
          <a:solidFill>
            <a:schemeClr val="bg1"/>
          </a:solidFill>
        </p:spPr>
        <p:txBody>
          <a:bodyPr wrap="square">
            <a:spAutoFit/>
          </a:bodyPr>
          <a:lstStyle/>
          <a:p>
            <a:pPr algn="ct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南部流域下水道事務所『歩く』管渠パトロールについて</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p>
          <a:p>
            <a:pPr algn="just"/>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○パトロールの目的</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現在、管理Ｇ職員と各水みらいセンターの運転管理委託の受注者が、管内の管渠パトロールを年にそれぞれ</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度ずつ行っている。今回、管理Ｇ以外の職員が実際に流域下水道幹線の最上流から処理場までを、途中途中のマンホールを確認しつつ、歩いてパトロールすることで、地下にある幹線を実際に肌で感じてもらい、また処理場内では、実際にマンホール蓋を開け上部から内部の確認を行う。</a:t>
            </a:r>
          </a:p>
          <a:p>
            <a:pPr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○パトロール方法</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幹線最上流部より、管渠台帳、過去のパトロール写真などを見ながら、各マンホールを確認しつつ、最下流である今池水みらいセンターまでの幹線ルートを歩いていく。処理場到着後は、入口付近にあるφ</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600</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㎜のマンホール蓋を実際に開放し、内部を上から確認してもらう。出発地点までは、公用車で送り、公用車は今池ＭＣにて待機する。</a:t>
            </a:r>
            <a:endPar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○対象幹線とパトロールルート</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今回パトロールしてもらうのは、西除左岸雨水Ａ幹線。最上流部は堺市北区中村町公民館前となり、そこから北上し、阪南中央病院の交差点を左折。そこからは府道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号堺大和高田線を西に進み、南花田中央の交差点を右折し、府道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192</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号我堂金岡線を北上。今池ＭＣに向かい、正門付近を最下流とする。</a:t>
            </a: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我堂金岡線下部については、基本的に中央分離帯にマンホールがあるため、遠目に確認する。</a:t>
            </a:r>
          </a:p>
        </p:txBody>
      </p:sp>
      <p:sp>
        <p:nvSpPr>
          <p:cNvPr id="14" name="テキスト ボックス 13">
            <a:extLst>
              <a:ext uri="{FF2B5EF4-FFF2-40B4-BE49-F238E27FC236}">
                <a16:creationId xmlns:a16="http://schemas.microsoft.com/office/drawing/2014/main" id="{09521A06-AEC5-4832-8DC2-E65D2352AC92}"/>
              </a:ext>
            </a:extLst>
          </p:cNvPr>
          <p:cNvSpPr txBox="1"/>
          <p:nvPr/>
        </p:nvSpPr>
        <p:spPr>
          <a:xfrm>
            <a:off x="235652" y="1372484"/>
            <a:ext cx="3544260" cy="292388"/>
          </a:xfrm>
          <a:prstGeom prst="rect">
            <a:avLst/>
          </a:prstGeom>
          <a:noFill/>
        </p:spPr>
        <p:txBody>
          <a:bodyPr wrap="square" rtlCol="0">
            <a:spAutoFit/>
          </a:bodyPr>
          <a:lstStyle/>
          <a:p>
            <a:r>
              <a:rPr kumimoji="1" lang="en-US" altLang="ja-JP" sz="1300" dirty="0"/>
              <a:t>【</a:t>
            </a:r>
            <a:r>
              <a:rPr kumimoji="1" lang="ja-JP" altLang="en-US" sz="1300" dirty="0"/>
              <a:t>事務所研修例</a:t>
            </a:r>
            <a:r>
              <a:rPr kumimoji="1" lang="en-US" altLang="ja-JP" sz="1300" dirty="0"/>
              <a:t>】</a:t>
            </a:r>
            <a:endParaRPr kumimoji="1" lang="ja-JP" altLang="en-US" sz="1300" dirty="0"/>
          </a:p>
        </p:txBody>
      </p:sp>
      <p:pic>
        <p:nvPicPr>
          <p:cNvPr id="48" name="図 47">
            <a:extLst>
              <a:ext uri="{FF2B5EF4-FFF2-40B4-BE49-F238E27FC236}">
                <a16:creationId xmlns:a16="http://schemas.microsoft.com/office/drawing/2014/main" id="{A2BB2B1C-ABC2-4429-9D16-E83445048405}"/>
              </a:ext>
            </a:extLst>
          </p:cNvPr>
          <p:cNvPicPr>
            <a:picLocks noChangeAspect="1"/>
          </p:cNvPicPr>
          <p:nvPr/>
        </p:nvPicPr>
        <p:blipFill rotWithShape="1">
          <a:blip r:embed="rId2"/>
          <a:srcRect l="17347" t="4996" r="17658"/>
          <a:stretch/>
        </p:blipFill>
        <p:spPr>
          <a:xfrm>
            <a:off x="4998897" y="1980652"/>
            <a:ext cx="3909451" cy="4180296"/>
          </a:xfrm>
          <a:prstGeom prst="rect">
            <a:avLst/>
          </a:prstGeom>
        </p:spPr>
      </p:pic>
      <p:sp>
        <p:nvSpPr>
          <p:cNvPr id="50" name="テキスト ボックス 49">
            <a:extLst>
              <a:ext uri="{FF2B5EF4-FFF2-40B4-BE49-F238E27FC236}">
                <a16:creationId xmlns:a16="http://schemas.microsoft.com/office/drawing/2014/main" id="{EF33CB2C-45F7-46EA-9585-5C3487C6F446}"/>
              </a:ext>
            </a:extLst>
          </p:cNvPr>
          <p:cNvSpPr txBox="1"/>
          <p:nvPr/>
        </p:nvSpPr>
        <p:spPr>
          <a:xfrm>
            <a:off x="4998897" y="1719760"/>
            <a:ext cx="1159612" cy="253916"/>
          </a:xfrm>
          <a:prstGeom prst="rect">
            <a:avLst/>
          </a:prstGeom>
          <a:solidFill>
            <a:schemeClr val="bg1"/>
          </a:solidFill>
        </p:spPr>
        <p:txBody>
          <a:bodyPr wrap="square">
            <a:spAutoFit/>
          </a:bodyPr>
          <a:lstStyle/>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○ルート</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図</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58794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安全性・信頼性や</a:t>
            </a:r>
            <a:r>
              <a:rPr lang="en-US" altLang="ja-JP" sz="1200" kern="100" dirty="0">
                <a:effectLst/>
              </a:rPr>
              <a:t>LCC</a:t>
            </a:r>
            <a:r>
              <a:rPr lang="ja-JP" altLang="en-US" sz="1200" kern="100" dirty="0">
                <a:effectLst/>
              </a:rPr>
              <a:t>最小化の観点から、「予防保全」による管理を原則とし、表</a:t>
            </a:r>
            <a:r>
              <a:rPr lang="en-US" altLang="ja-JP" sz="1200" kern="100" dirty="0">
                <a:effectLst/>
              </a:rPr>
              <a:t>4.2-1</a:t>
            </a:r>
            <a:r>
              <a:rPr lang="ja-JP" altLang="en-US" sz="1200" kern="100" dirty="0">
                <a:effectLst/>
              </a:rPr>
              <a:t>に示す維持管理手法を管渠に適用する。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　</a:t>
            </a:r>
            <a:r>
              <a:rPr lang="ja-JP" altLang="en-US" sz="1200" kern="100" dirty="0">
                <a:effectLst/>
              </a:rPr>
              <a:t>また、適切な維持管理手法や最適な補修時期を設定するため、点検結果を踏まえた損傷の程度（健全度等）などデータの蓄積状況、施設の特性（材料、設計基準（設置時の施工技術）、使用環境、経過年数、施設が受ける作用など）や重要度（施設の利用状況、不具合が発生した場合の社会的影響度や代替性、維持管理・更新費用、防災上の位置づけ等）を考慮し、施設毎の維持管理手法を設定する。</a:t>
            </a: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維持管理手法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・資産管理方法</a:t>
            </a:r>
            <a:r>
              <a:rPr lang="ja-JP" altLang="en-US" sz="1300" dirty="0">
                <a:latin typeface="BIZ UDPゴシック" panose="020B0400000000000000" pitchFamily="50" charset="-128"/>
                <a:ea typeface="BIZ UDPゴシック" panose="020B0400000000000000" pitchFamily="50" charset="-128"/>
              </a:rPr>
              <a:t>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a:t>
            </a:r>
            <a:r>
              <a:rPr lang="en-US" altLang="ja-JP" sz="1300" dirty="0">
                <a:latin typeface="BIZ UDPゴシック" panose="020B0400000000000000" pitchFamily="50" charset="-128"/>
                <a:ea typeface="BIZ UDPゴシック" panose="020B0400000000000000" pitchFamily="50" charset="-128"/>
              </a:rPr>
              <a:t>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0" y="2399921"/>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3306651"/>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平成</a:t>
            </a:r>
            <a:r>
              <a:rPr lang="en-US" altLang="ja-JP" sz="1200" kern="100" dirty="0"/>
              <a:t>30</a:t>
            </a:r>
            <a:r>
              <a:rPr lang="ja-JP" altLang="en-US" sz="1200" kern="100" dirty="0"/>
              <a:t>年</a:t>
            </a:r>
            <a:r>
              <a:rPr lang="en-US" altLang="ja-JP" sz="1200" kern="100" dirty="0"/>
              <a:t>2</a:t>
            </a:r>
            <a:r>
              <a:rPr lang="ja-JP" altLang="en-US" sz="1200" kern="100" dirty="0"/>
              <a:t>月に策定した、「大阪府流域下水道事業ストックマネジメント実施方針」で、維持管理手法を表のとおり設定した。</a:t>
            </a:r>
            <a:endParaRPr lang="en-US" altLang="ja-JP" sz="1200" kern="100" dirty="0"/>
          </a:p>
          <a:p>
            <a:pPr algn="just"/>
            <a:endParaRPr lang="en-US" altLang="ja-JP" sz="1200" kern="100" dirty="0"/>
          </a:p>
          <a:p>
            <a:pPr algn="just"/>
            <a:r>
              <a:rPr lang="ja-JP" altLang="en-US" sz="1200" kern="100" dirty="0"/>
              <a:t>　</a:t>
            </a:r>
            <a:endParaRPr lang="en-US" altLang="ja-JP" sz="1200" kern="100" dirty="0"/>
          </a:p>
          <a:p>
            <a:pPr algn="just"/>
            <a:endParaRPr lang="en-US" altLang="ja-JP" sz="1200" kern="100" dirty="0"/>
          </a:p>
          <a:p>
            <a:pPr algn="just"/>
            <a:endParaRPr lang="en-US" altLang="ja-JP" sz="1200" kern="100" dirty="0"/>
          </a:p>
          <a:p>
            <a:pPr algn="just"/>
            <a:endParaRPr lang="en-US" altLang="ja-JP" sz="1200" kern="100" dirty="0"/>
          </a:p>
          <a:p>
            <a:pPr algn="just"/>
            <a:endParaRPr lang="en-US" altLang="ja-JP" sz="1200" kern="100" dirty="0"/>
          </a:p>
          <a:p>
            <a:pPr algn="just"/>
            <a:r>
              <a:rPr lang="en-US" altLang="ja-JP" sz="1100" kern="100" dirty="0"/>
              <a:t>※</a:t>
            </a:r>
            <a:r>
              <a:rPr lang="ja-JP" altLang="en-US" sz="1100" kern="100" dirty="0"/>
              <a:t>圧送管は、点検調査が困難なため、管理手法を定めていない</a:t>
            </a:r>
            <a:endParaRPr lang="en-US" altLang="ja-JP" sz="1100" kern="100" dirty="0"/>
          </a:p>
          <a:p>
            <a:pPr algn="just"/>
            <a:r>
              <a:rPr lang="en-US" altLang="ja-JP" sz="1100" kern="100" dirty="0"/>
              <a:t>※</a:t>
            </a:r>
            <a:r>
              <a:rPr lang="ja-JP" altLang="en-US" sz="1100" kern="100" dirty="0"/>
              <a:t>流域下水道幹線はすべて重要な幹線（各市町村が集約した下水を流す根幹施設）とする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68088" y="5004898"/>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pPr algn="just"/>
            <a:r>
              <a:rPr lang="ja-JP" altLang="en-US" sz="1200" kern="100" dirty="0"/>
              <a:t>・圧送管の維持管理手法を決定する必要がある</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024" y="5972634"/>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・圧送管については、新技術による点検手法が確立されてきたため、予防保全（状態監視）として設定する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4262" y="475557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4262" y="566215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5D94882-DBA0-4F46-BB6D-AEFA4D8B607F}"/>
              </a:ext>
            </a:extLst>
          </p:cNvPr>
          <p:cNvPicPr>
            <a:picLocks noChangeAspect="1"/>
          </p:cNvPicPr>
          <p:nvPr/>
        </p:nvPicPr>
        <p:blipFill>
          <a:blip r:embed="rId2"/>
          <a:stretch>
            <a:fillRect/>
          </a:stretch>
        </p:blipFill>
        <p:spPr>
          <a:xfrm>
            <a:off x="41098" y="3949391"/>
            <a:ext cx="4530902" cy="2908609"/>
          </a:xfrm>
          <a:prstGeom prst="rect">
            <a:avLst/>
          </a:prstGeom>
          <a:ln>
            <a:noFill/>
          </a:ln>
        </p:spPr>
      </p:pic>
      <p:sp>
        <p:nvSpPr>
          <p:cNvPr id="14" name="テキスト ボックス 13">
            <a:extLst>
              <a:ext uri="{FF2B5EF4-FFF2-40B4-BE49-F238E27FC236}">
                <a16:creationId xmlns:a16="http://schemas.microsoft.com/office/drawing/2014/main" id="{D52D663C-7848-4AE0-9F82-A6E0A3FAD157}"/>
              </a:ext>
            </a:extLst>
          </p:cNvPr>
          <p:cNvSpPr txBox="1"/>
          <p:nvPr/>
        </p:nvSpPr>
        <p:spPr>
          <a:xfrm>
            <a:off x="830385" y="3701344"/>
            <a:ext cx="2952328"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4.2-1 </a:t>
            </a:r>
            <a:r>
              <a:rPr lang="ja-JP" altLang="en-US" sz="1200" kern="100" dirty="0">
                <a:effectLst/>
              </a:rPr>
              <a:t>維持管理手法の区分と定義</a:t>
            </a:r>
          </a:p>
        </p:txBody>
      </p:sp>
      <p:graphicFrame>
        <p:nvGraphicFramePr>
          <p:cNvPr id="6" name="表 6">
            <a:extLst>
              <a:ext uri="{FF2B5EF4-FFF2-40B4-BE49-F238E27FC236}">
                <a16:creationId xmlns:a16="http://schemas.microsoft.com/office/drawing/2014/main" id="{001CF0A2-7B8B-44AC-B727-77BCA5176DE3}"/>
              </a:ext>
            </a:extLst>
          </p:cNvPr>
          <p:cNvGraphicFramePr>
            <a:graphicFrameLocks noGrp="1"/>
          </p:cNvGraphicFramePr>
          <p:nvPr>
            <p:extLst>
              <p:ext uri="{D42A27DB-BD31-4B8C-83A1-F6EECF244321}">
                <p14:modId xmlns:p14="http://schemas.microsoft.com/office/powerpoint/2010/main" val="3238714300"/>
              </p:ext>
            </p:extLst>
          </p:nvPr>
        </p:nvGraphicFramePr>
        <p:xfrm>
          <a:off x="4963772" y="3056344"/>
          <a:ext cx="3839426" cy="975360"/>
        </p:xfrm>
        <a:graphic>
          <a:graphicData uri="http://schemas.openxmlformats.org/drawingml/2006/table">
            <a:tbl>
              <a:tblPr firstRow="1" bandRow="1">
                <a:tableStyleId>{5C22544A-7EE6-4342-B048-85BDC9FD1C3A}</a:tableStyleId>
              </a:tblPr>
              <a:tblGrid>
                <a:gridCol w="729083">
                  <a:extLst>
                    <a:ext uri="{9D8B030D-6E8A-4147-A177-3AD203B41FA5}">
                      <a16:colId xmlns:a16="http://schemas.microsoft.com/office/drawing/2014/main" val="734789237"/>
                    </a:ext>
                  </a:extLst>
                </a:gridCol>
                <a:gridCol w="720080">
                  <a:extLst>
                    <a:ext uri="{9D8B030D-6E8A-4147-A177-3AD203B41FA5}">
                      <a16:colId xmlns:a16="http://schemas.microsoft.com/office/drawing/2014/main" val="589937340"/>
                    </a:ext>
                  </a:extLst>
                </a:gridCol>
                <a:gridCol w="2390263">
                  <a:extLst>
                    <a:ext uri="{9D8B030D-6E8A-4147-A177-3AD203B41FA5}">
                      <a16:colId xmlns:a16="http://schemas.microsoft.com/office/drawing/2014/main" val="132787856"/>
                    </a:ext>
                  </a:extLst>
                </a:gridCol>
              </a:tblGrid>
              <a:tr h="201687">
                <a:tc gridSpan="2">
                  <a:txBody>
                    <a:bodyPr/>
                    <a:lstStyle/>
                    <a:p>
                      <a:pPr algn="ctr"/>
                      <a:r>
                        <a:rPr kumimoji="1" lang="ja-JP" altLang="en-US" sz="800" b="0" dirty="0">
                          <a:solidFill>
                            <a:schemeClr val="tx1"/>
                          </a:solidFill>
                          <a:latin typeface="+mn-ea"/>
                          <a:ea typeface="+mn-ea"/>
                        </a:rPr>
                        <a:t>項目</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施設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360090"/>
                  </a:ext>
                </a:extLst>
              </a:tr>
              <a:tr h="316937">
                <a:tc rowSpan="2">
                  <a:txBody>
                    <a:bodyPr/>
                    <a:lstStyle/>
                    <a:p>
                      <a:r>
                        <a:rPr kumimoji="1" lang="ja-JP" altLang="en-US" sz="800" b="0" dirty="0">
                          <a:solidFill>
                            <a:schemeClr val="tx1"/>
                          </a:solidFill>
                          <a:latin typeface="+mn-ea"/>
                          <a:ea typeface="+mn-ea"/>
                        </a:rPr>
                        <a:t>予防保全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状態監視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管渠（自然流下管）、マンホール（蓋も含む）</a:t>
                      </a:r>
                      <a:endParaRPr kumimoji="1" lang="en-US" altLang="ja-JP" sz="800" b="0" dirty="0">
                        <a:solidFill>
                          <a:schemeClr val="tx1"/>
                        </a:solidFill>
                        <a:latin typeface="+mn-ea"/>
                        <a:ea typeface="+mn-ea"/>
                      </a:endParaRPr>
                    </a:p>
                    <a:p>
                      <a:r>
                        <a:rPr kumimoji="1" lang="ja-JP" altLang="en-US" sz="800" b="0" dirty="0">
                          <a:solidFill>
                            <a:schemeClr val="tx1"/>
                          </a:solidFill>
                          <a:latin typeface="+mn-ea"/>
                          <a:ea typeface="+mn-ea"/>
                        </a:rPr>
                        <a:t>土木躯体（付帯設備含む）</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0298704"/>
                  </a:ext>
                </a:extLst>
              </a:tr>
              <a:tr h="201687">
                <a:tc v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時間計画</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902730"/>
                  </a:ext>
                </a:extLst>
              </a:tr>
              <a:tr h="201687">
                <a:tc gridSpan="2">
                  <a:txBody>
                    <a:bodyPr/>
                    <a:lstStyle/>
                    <a:p>
                      <a:r>
                        <a:rPr kumimoji="1" lang="ja-JP" altLang="en-US" sz="800" b="0" dirty="0">
                          <a:solidFill>
                            <a:schemeClr val="tx1"/>
                          </a:solidFill>
                          <a:latin typeface="+mn-ea"/>
                          <a:ea typeface="+mn-ea"/>
                        </a:rPr>
                        <a:t>事後保全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300376"/>
                  </a:ext>
                </a:extLst>
              </a:tr>
            </a:tbl>
          </a:graphicData>
        </a:graphic>
      </p:graphicFrame>
      <p:sp>
        <p:nvSpPr>
          <p:cNvPr id="15" name="スライド番号プレースホルダー 1">
            <a:extLst>
              <a:ext uri="{FF2B5EF4-FFF2-40B4-BE49-F238E27FC236}">
                <a16:creationId xmlns:a16="http://schemas.microsoft.com/office/drawing/2014/main" id="{A3C7617F-024A-49A4-8E23-D93292A8BE1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
        <p:nvSpPr>
          <p:cNvPr id="17" name="テキスト ボックス 16">
            <a:extLst>
              <a:ext uri="{FF2B5EF4-FFF2-40B4-BE49-F238E27FC236}">
                <a16:creationId xmlns:a16="http://schemas.microsoft.com/office/drawing/2014/main" id="{11716252-FFE3-4C7A-A560-2C821AB659A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11】</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348249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50184" y="1295912"/>
            <a:ext cx="4639456" cy="41549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201430" y="2639710"/>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（管渠）健全度２（緊急度では</a:t>
            </a:r>
            <a:r>
              <a:rPr lang="en-US" altLang="ja-JP" sz="1200" kern="100" dirty="0">
                <a:effectLst/>
              </a:rPr>
              <a:t>Ⅰ</a:t>
            </a:r>
            <a:r>
              <a:rPr lang="ja-JP" altLang="en-US" sz="1200" kern="100" dirty="0">
                <a:effectLst/>
              </a:rPr>
              <a:t>、</a:t>
            </a:r>
            <a:r>
              <a:rPr lang="en-US" altLang="ja-JP" sz="1200" kern="100" dirty="0">
                <a:effectLst/>
              </a:rPr>
              <a:t>Ⅱ</a:t>
            </a:r>
            <a:r>
              <a:rPr lang="ja-JP" altLang="en-US" sz="1200" kern="100" dirty="0">
                <a:effectLst/>
              </a:rPr>
              <a:t>）は、腐食により鉄筋が露出している状態、もしくはコンクリートの骨材露出と幅</a:t>
            </a:r>
            <a:r>
              <a:rPr lang="en-US" altLang="ja-JP" sz="1200" kern="100" dirty="0">
                <a:effectLst/>
              </a:rPr>
              <a:t>2㎜</a:t>
            </a:r>
            <a:r>
              <a:rPr lang="ja-JP" altLang="en-US" sz="1200" kern="100" dirty="0">
                <a:effectLst/>
              </a:rPr>
              <a:t>以上のクラック等が複合して発生している状態であるため、何らかの対応が必要。ただし、緊急度</a:t>
            </a:r>
            <a:r>
              <a:rPr lang="en-US" altLang="ja-JP" sz="1200" kern="100" dirty="0">
                <a:effectLst/>
              </a:rPr>
              <a:t>Ⅱ</a:t>
            </a:r>
            <a:r>
              <a:rPr lang="ja-JP" altLang="en-US" sz="1200" kern="100" dirty="0">
                <a:effectLst/>
              </a:rPr>
              <a:t>の施設については、未対応施設が残っている。</a:t>
            </a:r>
            <a:endParaRPr lang="en-US" altLang="ja-JP" sz="1200" kern="100" dirty="0">
              <a:effectLst/>
            </a:endParaRPr>
          </a:p>
          <a:p>
            <a:pPr algn="just"/>
            <a:r>
              <a:rPr lang="ja-JP" altLang="en-US" sz="1200" kern="100" dirty="0">
                <a:effectLst/>
              </a:rPr>
              <a:t>（土木）健全度２は、コンクリート表面が指で簡単に掻き取れるほどの腐食や、水が噴出しているような状態であるため、何らかの対応が必要。</a:t>
            </a:r>
            <a:endParaRPr lang="en-US" altLang="ja-JP" sz="1200" kern="100" dirty="0">
              <a:effectLst/>
            </a:endParaRPr>
          </a:p>
          <a:p>
            <a:pPr algn="just"/>
            <a:r>
              <a:rPr lang="en-US" altLang="ja-JP" sz="1200" kern="100" dirty="0"/>
              <a:t>※</a:t>
            </a:r>
            <a:r>
              <a:rPr lang="ja-JP" altLang="en-US" sz="1200" kern="100" dirty="0"/>
              <a:t>現在の不具合施設は、蓋類や防食塗装等の付帯施設のみ</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管渠は「下水道維持管理指針（日本下水道協会）」により緊急度</a:t>
            </a:r>
            <a:r>
              <a:rPr lang="en-US" altLang="ja-JP" sz="1200" kern="100" dirty="0"/>
              <a:t>Ⅰ</a:t>
            </a:r>
            <a:r>
              <a:rPr lang="ja-JP" altLang="en-US" sz="1200" kern="100" dirty="0"/>
              <a:t>～</a:t>
            </a:r>
            <a:r>
              <a:rPr lang="en-US" altLang="ja-JP" sz="1200" kern="100" dirty="0"/>
              <a:t>Ⅲ</a:t>
            </a:r>
            <a:r>
              <a:rPr lang="ja-JP" altLang="en-US" sz="1200" kern="100" dirty="0"/>
              <a:t>に分割され、対応が必要とされているが、その方法については、示されていない</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729" y="5922348"/>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・目標管理水準は健全度３を継続とし、管渠の対応（改築、修繕、経過観察）について、考え方を整理する。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38655" y="566552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52D663C-7848-4AE0-9F82-A6E0A3FAD157}"/>
              </a:ext>
            </a:extLst>
          </p:cNvPr>
          <p:cNvSpPr txBox="1"/>
          <p:nvPr/>
        </p:nvSpPr>
        <p:spPr>
          <a:xfrm>
            <a:off x="1331640" y="3916371"/>
            <a:ext cx="447658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4.2-3</a:t>
            </a:r>
            <a:r>
              <a:rPr lang="ja-JP" altLang="en-US" sz="1200" kern="100" dirty="0">
                <a:effectLst/>
              </a:rPr>
              <a:t>　管理水準の設定</a:t>
            </a:r>
          </a:p>
        </p:txBody>
      </p:sp>
      <p:pic>
        <p:nvPicPr>
          <p:cNvPr id="3" name="図 2">
            <a:extLst>
              <a:ext uri="{FF2B5EF4-FFF2-40B4-BE49-F238E27FC236}">
                <a16:creationId xmlns:a16="http://schemas.microsoft.com/office/drawing/2014/main" id="{34574DD5-F796-4207-A8F9-0F66B1B1C0F5}"/>
              </a:ext>
            </a:extLst>
          </p:cNvPr>
          <p:cNvPicPr>
            <a:picLocks noChangeAspect="1"/>
          </p:cNvPicPr>
          <p:nvPr/>
        </p:nvPicPr>
        <p:blipFill>
          <a:blip r:embed="rId2"/>
          <a:stretch>
            <a:fillRect/>
          </a:stretch>
        </p:blipFill>
        <p:spPr>
          <a:xfrm>
            <a:off x="42174" y="1826284"/>
            <a:ext cx="4529826" cy="2116158"/>
          </a:xfrm>
          <a:prstGeom prst="rect">
            <a:avLst/>
          </a:prstGeom>
          <a:ln>
            <a:noFill/>
          </a:ln>
        </p:spPr>
      </p:pic>
      <p:sp>
        <p:nvSpPr>
          <p:cNvPr id="16" name="テキスト ボックス 15">
            <a:extLst>
              <a:ext uri="{FF2B5EF4-FFF2-40B4-BE49-F238E27FC236}">
                <a16:creationId xmlns:a16="http://schemas.microsoft.com/office/drawing/2014/main" id="{FF511E04-2D3F-4BF0-9BBD-7BCE56248638}"/>
              </a:ext>
            </a:extLst>
          </p:cNvPr>
          <p:cNvSpPr txBox="1"/>
          <p:nvPr/>
        </p:nvSpPr>
        <p:spPr>
          <a:xfrm>
            <a:off x="827584" y="1583704"/>
            <a:ext cx="447658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4.2-2</a:t>
            </a:r>
            <a:r>
              <a:rPr lang="ja-JP" altLang="en-US" sz="1200" kern="100" dirty="0">
                <a:effectLst/>
              </a:rPr>
              <a:t>　管理水準の基本的な考え方</a:t>
            </a:r>
          </a:p>
        </p:txBody>
      </p:sp>
      <p:pic>
        <p:nvPicPr>
          <p:cNvPr id="6" name="図 5">
            <a:extLst>
              <a:ext uri="{FF2B5EF4-FFF2-40B4-BE49-F238E27FC236}">
                <a16:creationId xmlns:a16="http://schemas.microsoft.com/office/drawing/2014/main" id="{DEA7C332-8B5E-45C9-8DA6-1CD685BA0187}"/>
              </a:ext>
            </a:extLst>
          </p:cNvPr>
          <p:cNvPicPr>
            <a:picLocks noChangeAspect="1"/>
          </p:cNvPicPr>
          <p:nvPr/>
        </p:nvPicPr>
        <p:blipFill>
          <a:blip r:embed="rId3"/>
          <a:stretch>
            <a:fillRect/>
          </a:stretch>
        </p:blipFill>
        <p:spPr>
          <a:xfrm>
            <a:off x="-559086" y="4162808"/>
            <a:ext cx="5184576" cy="1270056"/>
          </a:xfrm>
          <a:prstGeom prst="rect">
            <a:avLst/>
          </a:prstGeom>
        </p:spPr>
      </p:pic>
      <p:sp>
        <p:nvSpPr>
          <p:cNvPr id="17" name="テキスト ボックス 16">
            <a:extLst>
              <a:ext uri="{FF2B5EF4-FFF2-40B4-BE49-F238E27FC236}">
                <a16:creationId xmlns:a16="http://schemas.microsoft.com/office/drawing/2014/main" id="{1AD86910-EB4B-4004-84A1-EA5DC2942EDB}"/>
              </a:ext>
            </a:extLst>
          </p:cNvPr>
          <p:cNvSpPr txBox="1"/>
          <p:nvPr/>
        </p:nvSpPr>
        <p:spPr>
          <a:xfrm>
            <a:off x="273320" y="6128591"/>
            <a:ext cx="4162008" cy="430887"/>
          </a:xfrm>
          <a:prstGeom prst="rect">
            <a:avLst/>
          </a:prstGeom>
          <a:noFill/>
          <a:ln>
            <a:solidFill>
              <a:schemeClr val="tx1"/>
            </a:solidFill>
            <a:prstDash val="sysDot"/>
          </a:ln>
        </p:spPr>
        <p:txBody>
          <a:bodyPr wrap="square" rtlCol="0">
            <a:spAutoFit/>
          </a:bodyPr>
          <a:lstStyle/>
          <a:p>
            <a:pPr algn="just"/>
            <a:r>
              <a:rPr lang="en-US" altLang="ja-JP" sz="1100" kern="100" dirty="0">
                <a:effectLst/>
              </a:rPr>
              <a:t>【</a:t>
            </a:r>
            <a:r>
              <a:rPr lang="ja-JP" altLang="en-US" sz="1100" kern="100" dirty="0"/>
              <a:t>改築とは</a:t>
            </a:r>
            <a:r>
              <a:rPr lang="en-US" altLang="ja-JP" sz="1100" kern="100" dirty="0">
                <a:effectLst/>
              </a:rPr>
              <a:t>】</a:t>
            </a:r>
          </a:p>
          <a:p>
            <a:pPr algn="just"/>
            <a:r>
              <a:rPr lang="ja-JP" altLang="en-US" sz="1100" kern="100" dirty="0"/>
              <a:t>長寿命化（管更生工法）と更新（再建設、取り換え）の総称</a:t>
            </a:r>
          </a:p>
        </p:txBody>
      </p:sp>
      <p:sp>
        <p:nvSpPr>
          <p:cNvPr id="18" name="スライド番号プレースホルダー 1">
            <a:extLst>
              <a:ext uri="{FF2B5EF4-FFF2-40B4-BE49-F238E27FC236}">
                <a16:creationId xmlns:a16="http://schemas.microsoft.com/office/drawing/2014/main" id="{15470727-E9A8-4888-BC06-5A212CD3FE1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7</a:t>
            </a:fld>
            <a:endParaRPr lang="ja-JP" altLang="en-US" dirty="0"/>
          </a:p>
        </p:txBody>
      </p:sp>
      <p:sp>
        <p:nvSpPr>
          <p:cNvPr id="20" name="テキスト ボックス 19">
            <a:extLst>
              <a:ext uri="{FF2B5EF4-FFF2-40B4-BE49-F238E27FC236}">
                <a16:creationId xmlns:a16="http://schemas.microsoft.com/office/drawing/2014/main" id="{DAF53481-A732-41EB-BDF2-E7736D2E62D3}"/>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76730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495332"/>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2360" y="524813"/>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47049" y="849044"/>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29" name="テキスト ボックス 28">
            <a:extLst>
              <a:ext uri="{FF2B5EF4-FFF2-40B4-BE49-F238E27FC236}">
                <a16:creationId xmlns:a16="http://schemas.microsoft.com/office/drawing/2014/main" id="{9463FE46-E177-4D55-B487-AA0C3C8D643B}"/>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kumimoji="1" lang="ja-JP" altLang="en-US" sz="1600" dirty="0"/>
              <a:t>土木施設</a:t>
            </a:r>
            <a:r>
              <a:rPr lang="ja-JP" altLang="en-US" sz="1600" dirty="0"/>
              <a:t>調査結果の判定</a:t>
            </a:r>
            <a:r>
              <a:rPr kumimoji="1" lang="en-US" altLang="ja-JP" sz="1600" dirty="0"/>
              <a:t>】</a:t>
            </a:r>
            <a:endParaRPr kumimoji="1" lang="ja-JP" altLang="en-US" sz="1600" dirty="0"/>
          </a:p>
        </p:txBody>
      </p:sp>
      <p:pic>
        <p:nvPicPr>
          <p:cNvPr id="36" name="図 35">
            <a:extLst>
              <a:ext uri="{FF2B5EF4-FFF2-40B4-BE49-F238E27FC236}">
                <a16:creationId xmlns:a16="http://schemas.microsoft.com/office/drawing/2014/main" id="{00E3BA54-D65D-4D63-919A-517B79606A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7210" y="1789259"/>
            <a:ext cx="4032448" cy="4516884"/>
          </a:xfrm>
          <a:prstGeom prst="rect">
            <a:avLst/>
          </a:prstGeom>
          <a:noFill/>
          <a:ln>
            <a:noFill/>
          </a:ln>
        </p:spPr>
      </p:pic>
      <p:sp>
        <p:nvSpPr>
          <p:cNvPr id="37" name="テキスト ボックス 36">
            <a:extLst>
              <a:ext uri="{FF2B5EF4-FFF2-40B4-BE49-F238E27FC236}">
                <a16:creationId xmlns:a16="http://schemas.microsoft.com/office/drawing/2014/main" id="{E5ADEF85-41F0-4AE2-8E93-088D49277F1A}"/>
              </a:ext>
            </a:extLst>
          </p:cNvPr>
          <p:cNvSpPr txBox="1"/>
          <p:nvPr/>
        </p:nvSpPr>
        <p:spPr>
          <a:xfrm>
            <a:off x="707552" y="1521010"/>
            <a:ext cx="3231764" cy="261610"/>
          </a:xfrm>
          <a:prstGeom prst="rect">
            <a:avLst/>
          </a:prstGeom>
          <a:noFill/>
        </p:spPr>
        <p:txBody>
          <a:bodyPr wrap="square">
            <a:spAutoFit/>
          </a:bodyPr>
          <a:lstStyle/>
          <a:p>
            <a:r>
              <a:rPr lang="en-US" altLang="ja-JP" sz="1100" dirty="0">
                <a:effectLst/>
                <a:ea typeface="ＭＳ ゴシック" panose="020B0609070205080204" pitchFamily="49" charset="-128"/>
                <a:cs typeface="Times New Roman" panose="02020603050405020304" pitchFamily="18" charset="0"/>
              </a:rPr>
              <a:t>【</a:t>
            </a:r>
            <a:r>
              <a:rPr lang="ja-JP" altLang="en-US" sz="1100" dirty="0">
                <a:effectLst/>
                <a:ea typeface="ＭＳ ゴシック" panose="020B0609070205080204" pitchFamily="49" charset="-128"/>
                <a:cs typeface="Times New Roman" panose="02020603050405020304" pitchFamily="18" charset="0"/>
              </a:rPr>
              <a:t>指針</a:t>
            </a:r>
            <a:r>
              <a:rPr lang="en-US" altLang="ja-JP" sz="1100" dirty="0">
                <a:ea typeface="ＭＳ ゴシック" panose="020B0609070205080204" pitchFamily="49" charset="-128"/>
                <a:cs typeface="Times New Roman" panose="02020603050405020304" pitchFamily="18" charset="0"/>
              </a:rPr>
              <a:t>25</a:t>
            </a:r>
            <a:r>
              <a:rPr lang="ja-JP" altLang="en-US" sz="1100" dirty="0">
                <a:effectLst/>
                <a:ea typeface="ＭＳ ゴシック" panose="020B0609070205080204" pitchFamily="49" charset="-128"/>
                <a:cs typeface="Times New Roman" panose="02020603050405020304" pitchFamily="18" charset="0"/>
              </a:rPr>
              <a:t>頁</a:t>
            </a:r>
            <a:r>
              <a:rPr lang="en-US" altLang="ja-JP" sz="1100" dirty="0">
                <a:effectLst/>
                <a:ea typeface="ＭＳ ゴシック" panose="020B0609070205080204" pitchFamily="49" charset="-128"/>
                <a:cs typeface="Times New Roman" panose="02020603050405020304" pitchFamily="18" charset="0"/>
              </a:rPr>
              <a:t>】</a:t>
            </a:r>
            <a:r>
              <a:rPr lang="ja-JP" altLang="ja-JP" sz="1100" dirty="0">
                <a:effectLst/>
                <a:ea typeface="ＭＳ ゴシック" panose="020B0609070205080204" pitchFamily="49" charset="-128"/>
                <a:cs typeface="Times New Roman" panose="02020603050405020304" pitchFamily="18" charset="0"/>
              </a:rPr>
              <a:t>表</a:t>
            </a:r>
            <a:r>
              <a:rPr lang="en-US" altLang="ja-JP" sz="1100" dirty="0">
                <a:effectLst/>
                <a:ea typeface="ＭＳ ゴシック" panose="020B0609070205080204" pitchFamily="49" charset="-128"/>
                <a:cs typeface="Times New Roman" panose="02020603050405020304" pitchFamily="18" charset="0"/>
              </a:rPr>
              <a:t>5.4-1</a:t>
            </a:r>
            <a:r>
              <a:rPr lang="ja-JP" altLang="ja-JP" sz="1100" dirty="0">
                <a:effectLst/>
                <a:ea typeface="ＭＳ ゴシック" panose="020B0609070205080204" pitchFamily="49" charset="-128"/>
                <a:cs typeface="Times New Roman" panose="02020603050405020304" pitchFamily="18" charset="0"/>
              </a:rPr>
              <a:t>　詳細点検判定表（躯体）</a:t>
            </a:r>
            <a:endParaRPr lang="ja-JP" altLang="en-US" sz="1100" dirty="0"/>
          </a:p>
        </p:txBody>
      </p:sp>
      <p:pic>
        <p:nvPicPr>
          <p:cNvPr id="5" name="図 4">
            <a:extLst>
              <a:ext uri="{FF2B5EF4-FFF2-40B4-BE49-F238E27FC236}">
                <a16:creationId xmlns:a16="http://schemas.microsoft.com/office/drawing/2014/main" id="{5EFE5E98-FB1D-4F8A-93EB-A921ECBC2562}"/>
              </a:ext>
            </a:extLst>
          </p:cNvPr>
          <p:cNvPicPr>
            <a:picLocks noChangeAspect="1"/>
          </p:cNvPicPr>
          <p:nvPr/>
        </p:nvPicPr>
        <p:blipFill>
          <a:blip r:embed="rId3"/>
          <a:stretch>
            <a:fillRect/>
          </a:stretch>
        </p:blipFill>
        <p:spPr>
          <a:xfrm>
            <a:off x="4606921" y="1789259"/>
            <a:ext cx="4136281" cy="2807033"/>
          </a:xfrm>
          <a:prstGeom prst="rect">
            <a:avLst/>
          </a:prstGeom>
          <a:solidFill>
            <a:schemeClr val="bg1"/>
          </a:solidFill>
        </p:spPr>
      </p:pic>
      <p:sp>
        <p:nvSpPr>
          <p:cNvPr id="38" name="テキスト ボックス 37">
            <a:extLst>
              <a:ext uri="{FF2B5EF4-FFF2-40B4-BE49-F238E27FC236}">
                <a16:creationId xmlns:a16="http://schemas.microsoft.com/office/drawing/2014/main" id="{76AE087D-EA93-48AE-87F0-A3ADA0B37E6E}"/>
              </a:ext>
            </a:extLst>
          </p:cNvPr>
          <p:cNvSpPr txBox="1"/>
          <p:nvPr/>
        </p:nvSpPr>
        <p:spPr>
          <a:xfrm>
            <a:off x="4952480" y="1519675"/>
            <a:ext cx="3616064" cy="261610"/>
          </a:xfrm>
          <a:prstGeom prst="rect">
            <a:avLst/>
          </a:prstGeom>
          <a:noFill/>
        </p:spPr>
        <p:txBody>
          <a:bodyPr wrap="square">
            <a:spAutoFit/>
          </a:bodyPr>
          <a:lstStyle/>
          <a:p>
            <a:pPr algn="ct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指針</a:t>
            </a:r>
            <a:r>
              <a:rPr lang="en-US" altLang="ja-JP" sz="1100" kern="100" dirty="0">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29</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頁</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表</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5.5</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  </a:t>
            </a:r>
            <a:r>
              <a:rPr lang="ja-JP"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躯体の健全度の評価の目安</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20A7CB19-DD54-4D46-9D10-A856E44CAD05}"/>
              </a:ext>
            </a:extLst>
          </p:cNvPr>
          <p:cNvSpPr/>
          <p:nvPr/>
        </p:nvSpPr>
        <p:spPr>
          <a:xfrm>
            <a:off x="6593833" y="6389068"/>
            <a:ext cx="2437053" cy="501972"/>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just"/>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健全度</a:t>
            </a:r>
            <a:r>
              <a:rPr lang="en-US" altLang="ja-JP" sz="1100" dirty="0">
                <a:solidFill>
                  <a:schemeClr val="tx1">
                    <a:lumMod val="65000"/>
                    <a:lumOff val="35000"/>
                  </a:schemeClr>
                </a:solidFill>
                <a:ea typeface="Meiryo UI" panose="020B0604030504040204" pitchFamily="50" charset="-128"/>
                <a:cs typeface="Meiryo UI" panose="020B0604030504040204" pitchFamily="50" charset="-128"/>
              </a:rPr>
              <a:t>3</a:t>
            </a:r>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未満の</a:t>
            </a:r>
            <a:r>
              <a:rPr lang="en-US" altLang="ja-JP" sz="1100" dirty="0">
                <a:solidFill>
                  <a:schemeClr val="tx1">
                    <a:lumMod val="65000"/>
                    <a:lumOff val="35000"/>
                  </a:schemeClr>
                </a:solidFill>
                <a:ea typeface="Meiryo UI" panose="020B0604030504040204" pitchFamily="50" charset="-128"/>
                <a:cs typeface="Meiryo UI" panose="020B0604030504040204" pitchFamily="50" charset="-128"/>
              </a:rPr>
              <a:t>9</a:t>
            </a:r>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施設は、防食塗装、蓋等の土木付帯施設の劣化等によるもの。</a:t>
            </a:r>
            <a:endParaRPr lang="en-US" altLang="ja-JP" sz="1100" dirty="0">
              <a:solidFill>
                <a:schemeClr val="tx1">
                  <a:lumMod val="65000"/>
                  <a:lumOff val="35000"/>
                </a:schemeClr>
              </a:solidFill>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B5DFFF94-702E-4F82-BD48-8114E48BAD7A}"/>
              </a:ext>
            </a:extLst>
          </p:cNvPr>
          <p:cNvPicPr>
            <a:picLocks noChangeAspect="1"/>
          </p:cNvPicPr>
          <p:nvPr/>
        </p:nvPicPr>
        <p:blipFill>
          <a:blip r:embed="rId4"/>
          <a:stretch>
            <a:fillRect/>
          </a:stretch>
        </p:blipFill>
        <p:spPr>
          <a:xfrm>
            <a:off x="4206126" y="4701278"/>
            <a:ext cx="4937873" cy="1938776"/>
          </a:xfrm>
          <a:prstGeom prst="rect">
            <a:avLst/>
          </a:prstGeom>
        </p:spPr>
      </p:pic>
      <p:sp>
        <p:nvSpPr>
          <p:cNvPr id="13" name="スライド番号プレースホルダー 1">
            <a:extLst>
              <a:ext uri="{FF2B5EF4-FFF2-40B4-BE49-F238E27FC236}">
                <a16:creationId xmlns:a16="http://schemas.microsoft.com/office/drawing/2014/main" id="{4489180E-5DF5-4D57-8F9B-7704C3871265}"/>
              </a:ext>
            </a:extLst>
          </p:cNvPr>
          <p:cNvSpPr txBox="1">
            <a:spLocks/>
          </p:cNvSpPr>
          <p:nvPr/>
        </p:nvSpPr>
        <p:spPr>
          <a:xfrm>
            <a:off x="8060973" y="6548393"/>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8</a:t>
            </a:fld>
            <a:endParaRPr lang="ja-JP" altLang="en-US" dirty="0"/>
          </a:p>
        </p:txBody>
      </p:sp>
      <p:sp>
        <p:nvSpPr>
          <p:cNvPr id="15" name="テキスト ボックス 14">
            <a:extLst>
              <a:ext uri="{FF2B5EF4-FFF2-40B4-BE49-F238E27FC236}">
                <a16:creationId xmlns:a16="http://schemas.microsoft.com/office/drawing/2014/main" id="{A47B9739-DF5B-4F32-8B69-DE32EB179417}"/>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966518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lang="ja-JP" altLang="en-US" sz="1600" dirty="0"/>
              <a:t>管渠調査結果の判定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9</a:t>
            </a:fld>
            <a:endParaRPr kumimoji="1" lang="ja-JP" altLang="en-US" dirty="0"/>
          </a:p>
        </p:txBody>
      </p:sp>
      <p:pic>
        <p:nvPicPr>
          <p:cNvPr id="2" name="図 1">
            <a:extLst>
              <a:ext uri="{FF2B5EF4-FFF2-40B4-BE49-F238E27FC236}">
                <a16:creationId xmlns:a16="http://schemas.microsoft.com/office/drawing/2014/main" id="{0253FF21-9F71-45AB-9AD5-85E92794BE8A}"/>
              </a:ext>
            </a:extLst>
          </p:cNvPr>
          <p:cNvPicPr>
            <a:picLocks noChangeAspect="1"/>
          </p:cNvPicPr>
          <p:nvPr/>
        </p:nvPicPr>
        <p:blipFill>
          <a:blip r:embed="rId2"/>
          <a:stretch>
            <a:fillRect/>
          </a:stretch>
        </p:blipFill>
        <p:spPr>
          <a:xfrm>
            <a:off x="81489" y="1559587"/>
            <a:ext cx="4638836" cy="5218537"/>
          </a:xfrm>
          <a:prstGeom prst="rect">
            <a:avLst/>
          </a:prstGeom>
          <a:solidFill>
            <a:schemeClr val="bg1"/>
          </a:solidFill>
        </p:spPr>
      </p:pic>
      <p:sp>
        <p:nvSpPr>
          <p:cNvPr id="3" name="正方形/長方形 2">
            <a:extLst>
              <a:ext uri="{FF2B5EF4-FFF2-40B4-BE49-F238E27FC236}">
                <a16:creationId xmlns:a16="http://schemas.microsoft.com/office/drawing/2014/main" id="{8A2BE342-4460-4BBF-8AB4-839CB01F61EB}"/>
              </a:ext>
            </a:extLst>
          </p:cNvPr>
          <p:cNvSpPr/>
          <p:nvPr/>
        </p:nvSpPr>
        <p:spPr>
          <a:xfrm>
            <a:off x="397664" y="1903756"/>
            <a:ext cx="1157081" cy="188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3061E08-7176-4398-A5A8-2868372416F3}"/>
              </a:ext>
            </a:extLst>
          </p:cNvPr>
          <p:cNvSpPr/>
          <p:nvPr/>
        </p:nvSpPr>
        <p:spPr>
          <a:xfrm>
            <a:off x="400713" y="2121759"/>
            <a:ext cx="1154031" cy="100335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2ADC87-8EEF-4D9C-9E64-9713684A4883}"/>
              </a:ext>
            </a:extLst>
          </p:cNvPr>
          <p:cNvSpPr/>
          <p:nvPr/>
        </p:nvSpPr>
        <p:spPr>
          <a:xfrm>
            <a:off x="408597" y="3644356"/>
            <a:ext cx="1146147" cy="299060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33A7503-897F-40D7-BD25-1BA92069A4A4}"/>
              </a:ext>
            </a:extLst>
          </p:cNvPr>
          <p:cNvSpPr txBox="1"/>
          <p:nvPr/>
        </p:nvSpPr>
        <p:spPr>
          <a:xfrm>
            <a:off x="5192386" y="6623126"/>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a:t>
            </a:r>
            <a:r>
              <a:rPr lang="zh-TW" altLang="en-US" sz="900" b="0" i="0" u="none" strike="noStrike" baseline="0" dirty="0">
                <a:latin typeface="ＭＳＰゴシック"/>
              </a:rPr>
              <a:t>（日本下水道協会）</a:t>
            </a:r>
            <a:endParaRPr lang="ja-JP" altLang="en-US" sz="900" dirty="0"/>
          </a:p>
        </p:txBody>
      </p:sp>
      <p:sp>
        <p:nvSpPr>
          <p:cNvPr id="24" name="フローチャート: 組合せ 23">
            <a:extLst>
              <a:ext uri="{FF2B5EF4-FFF2-40B4-BE49-F238E27FC236}">
                <a16:creationId xmlns:a16="http://schemas.microsoft.com/office/drawing/2014/main" id="{D9E6F5DD-E613-4332-B535-C41E539F9A1F}"/>
              </a:ext>
            </a:extLst>
          </p:cNvPr>
          <p:cNvSpPr/>
          <p:nvPr/>
        </p:nvSpPr>
        <p:spPr>
          <a:xfrm rot="16200000">
            <a:off x="4162725" y="3013715"/>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7740D6EF-AB27-4DA0-B607-A88A1136D91F}"/>
              </a:ext>
            </a:extLst>
          </p:cNvPr>
          <p:cNvPicPr>
            <a:picLocks noChangeAspect="1"/>
          </p:cNvPicPr>
          <p:nvPr/>
        </p:nvPicPr>
        <p:blipFill rotWithShape="1">
          <a:blip r:embed="rId3"/>
          <a:srcRect l="35825" t="11692" r="9050" b="15981"/>
          <a:stretch/>
        </p:blipFill>
        <p:spPr>
          <a:xfrm>
            <a:off x="4797083" y="1544381"/>
            <a:ext cx="4288056" cy="3516446"/>
          </a:xfrm>
          <a:prstGeom prst="rect">
            <a:avLst/>
          </a:prstGeom>
        </p:spPr>
      </p:pic>
      <p:sp>
        <p:nvSpPr>
          <p:cNvPr id="25" name="正方形/長方形 24">
            <a:extLst>
              <a:ext uri="{FF2B5EF4-FFF2-40B4-BE49-F238E27FC236}">
                <a16:creationId xmlns:a16="http://schemas.microsoft.com/office/drawing/2014/main" id="{3DEE792E-139A-47A3-B90E-F18818103A93}"/>
              </a:ext>
            </a:extLst>
          </p:cNvPr>
          <p:cNvSpPr/>
          <p:nvPr/>
        </p:nvSpPr>
        <p:spPr>
          <a:xfrm>
            <a:off x="4814005" y="1776961"/>
            <a:ext cx="728915" cy="18999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7F3752D-5AE7-471D-8312-97A6A114E26B}"/>
              </a:ext>
            </a:extLst>
          </p:cNvPr>
          <p:cNvSpPr/>
          <p:nvPr/>
        </p:nvSpPr>
        <p:spPr>
          <a:xfrm>
            <a:off x="5684790" y="1777545"/>
            <a:ext cx="725734" cy="190724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2F9D786-54B1-4E8E-881F-036A24F8365B}"/>
              </a:ext>
            </a:extLst>
          </p:cNvPr>
          <p:cNvSpPr/>
          <p:nvPr/>
        </p:nvSpPr>
        <p:spPr>
          <a:xfrm>
            <a:off x="6544011" y="1763004"/>
            <a:ext cx="2515120" cy="191390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FAEEA64-856B-4656-95B5-CBF28CA0BB8A}"/>
              </a:ext>
            </a:extLst>
          </p:cNvPr>
          <p:cNvSpPr txBox="1"/>
          <p:nvPr/>
        </p:nvSpPr>
        <p:spPr>
          <a:xfrm>
            <a:off x="5061357" y="4773527"/>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-』P.11</a:t>
            </a:r>
            <a:r>
              <a:rPr lang="en-US" altLang="ja-JP" sz="900" b="0" i="0" u="none" strike="noStrike" baseline="0" dirty="0">
                <a:latin typeface="ＭＳＰゴシック"/>
              </a:rPr>
              <a:t>8</a:t>
            </a:r>
            <a:r>
              <a:rPr lang="zh-TW" altLang="en-US" sz="900" b="0" i="0" u="none" strike="noStrike" baseline="0" dirty="0">
                <a:latin typeface="ＭＳＰゴシック"/>
              </a:rPr>
              <a:t>（日本下水道協会）</a:t>
            </a:r>
            <a:endParaRPr lang="ja-JP" altLang="en-US" sz="900" dirty="0"/>
          </a:p>
        </p:txBody>
      </p:sp>
      <p:pic>
        <p:nvPicPr>
          <p:cNvPr id="15" name="図 14">
            <a:extLst>
              <a:ext uri="{FF2B5EF4-FFF2-40B4-BE49-F238E27FC236}">
                <a16:creationId xmlns:a16="http://schemas.microsoft.com/office/drawing/2014/main" id="{D197BFB6-53F3-4210-949B-72BFEB574C01}"/>
              </a:ext>
            </a:extLst>
          </p:cNvPr>
          <p:cNvPicPr>
            <a:picLocks noChangeAspect="1"/>
          </p:cNvPicPr>
          <p:nvPr/>
        </p:nvPicPr>
        <p:blipFill rotWithShape="1">
          <a:blip r:embed="rId4"/>
          <a:srcRect l="33190" t="27697" r="3534" b="22552"/>
          <a:stretch/>
        </p:blipFill>
        <p:spPr>
          <a:xfrm>
            <a:off x="4749319" y="3952096"/>
            <a:ext cx="4335820" cy="2130675"/>
          </a:xfrm>
          <a:prstGeom prst="rect">
            <a:avLst/>
          </a:prstGeom>
        </p:spPr>
      </p:pic>
      <p:sp>
        <p:nvSpPr>
          <p:cNvPr id="34" name="フローチャート: 組合せ 33">
            <a:extLst>
              <a:ext uri="{FF2B5EF4-FFF2-40B4-BE49-F238E27FC236}">
                <a16:creationId xmlns:a16="http://schemas.microsoft.com/office/drawing/2014/main" id="{0BBBDCED-1BED-43A4-8734-5D1BD7D15823}"/>
              </a:ext>
            </a:extLst>
          </p:cNvPr>
          <p:cNvSpPr/>
          <p:nvPr/>
        </p:nvSpPr>
        <p:spPr>
          <a:xfrm>
            <a:off x="6172399" y="6133540"/>
            <a:ext cx="1489660" cy="8701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5C51402-F163-48A9-B7EA-2EA401FFBAB3}"/>
              </a:ext>
            </a:extLst>
          </p:cNvPr>
          <p:cNvSpPr txBox="1"/>
          <p:nvPr/>
        </p:nvSpPr>
        <p:spPr>
          <a:xfrm>
            <a:off x="5542920" y="6316818"/>
            <a:ext cx="2815560" cy="276999"/>
          </a:xfrm>
          <a:prstGeom prst="rect">
            <a:avLst/>
          </a:prstGeom>
          <a:noFill/>
          <a:ln>
            <a:noFill/>
          </a:ln>
        </p:spPr>
        <p:txBody>
          <a:bodyPr wrap="square" rtlCol="0">
            <a:spAutoFit/>
          </a:bodyPr>
          <a:lstStyle/>
          <a:p>
            <a:pPr algn="just"/>
            <a:r>
              <a:rPr lang="ja-JP" altLang="en-US" sz="1200" kern="100" dirty="0">
                <a:effectLst/>
              </a:rPr>
              <a:t>措置の内容を決定する（次ページ）</a:t>
            </a:r>
            <a:endParaRPr lang="en-US" altLang="ja-JP" sz="1200" kern="100" dirty="0">
              <a:effectLst/>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50184" y="9011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6" name="テキスト ボックス 35">
            <a:extLst>
              <a:ext uri="{FF2B5EF4-FFF2-40B4-BE49-F238E27FC236}">
                <a16:creationId xmlns:a16="http://schemas.microsoft.com/office/drawing/2014/main" id="{0F94CB2B-9758-4419-97E8-543A02F3C45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35347297"/>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914B7B-EF27-4ABB-B663-00334B5CE5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b12527-e226-4614-b792-74ec134ea487"/>
    <ds:schemaRef ds:uri="070d2816-acf1-4867-9480-e239a5331c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84C18B-57AD-4ADE-808E-8A3249C40435}">
  <ds:schemaRef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1824B8D6-791C-413A-A636-DC40FB5D7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Slipstream</Template>
  <TotalTime>17461</TotalTime>
  <Words>4827</Words>
  <Application>Microsoft Office PowerPoint</Application>
  <PresentationFormat>画面に合わせる (4:3)</PresentationFormat>
  <Paragraphs>467</Paragraphs>
  <Slides>27</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27</vt:i4>
      </vt:variant>
    </vt:vector>
  </HeadingPairs>
  <TitlesOfParts>
    <vt:vector size="42" baseType="lpstr">
      <vt:lpstr>BIZ UDPゴシック</vt:lpstr>
      <vt:lpstr>HGP創英角ﾎﾟｯﾌﾟ体</vt:lpstr>
      <vt:lpstr>HGSｺﾞｼｯｸM</vt:lpstr>
      <vt:lpstr>HGｺﾞｼｯｸM</vt:lpstr>
      <vt:lpstr>HG丸ｺﾞｼｯｸM-PRO</vt:lpstr>
      <vt:lpstr>Meiryo UI</vt:lpstr>
      <vt:lpstr>ＭＳ ゴシック</vt:lpstr>
      <vt:lpstr>ＭＳＰゴシック</vt:lpstr>
      <vt:lpstr>Arial</vt:lpstr>
      <vt:lpstr>Calibri</vt:lpstr>
      <vt:lpstr>Century</vt:lpstr>
      <vt:lpstr>Georgia</vt:lpstr>
      <vt:lpstr>Trebuchet MS</vt:lpstr>
      <vt:lpstr>Wingdings 2</vt:lpstr>
      <vt:lpstr>スリップストリーム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入谷　真弘</cp:lastModifiedBy>
  <cp:revision>858</cp:revision>
  <cp:lastPrinted>2024-03-21T01:02:06Z</cp:lastPrinted>
  <dcterms:created xsi:type="dcterms:W3CDTF">2013-06-19T04:48:16Z</dcterms:created>
  <dcterms:modified xsi:type="dcterms:W3CDTF">2024-06-27T07:34:13Z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