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3.xml" ContentType="application/vnd.openxmlformats-officedocument.drawingml.chartshapes+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0"/>
  </p:notesMasterIdLst>
  <p:handoutMasterIdLst>
    <p:handoutMasterId r:id="rId31"/>
  </p:handoutMasterIdLst>
  <p:sldIdLst>
    <p:sldId id="1245" r:id="rId5"/>
    <p:sldId id="1214" r:id="rId6"/>
    <p:sldId id="1241" r:id="rId7"/>
    <p:sldId id="1242" r:id="rId8"/>
    <p:sldId id="1166" r:id="rId9"/>
    <p:sldId id="1179" r:id="rId10"/>
    <p:sldId id="1167" r:id="rId11"/>
    <p:sldId id="1188" r:id="rId12"/>
    <p:sldId id="1168" r:id="rId13"/>
    <p:sldId id="1189" r:id="rId14"/>
    <p:sldId id="1191" r:id="rId15"/>
    <p:sldId id="1190" r:id="rId16"/>
    <p:sldId id="1169" r:id="rId17"/>
    <p:sldId id="1192" r:id="rId18"/>
    <p:sldId id="1193" r:id="rId19"/>
    <p:sldId id="1194" r:id="rId20"/>
    <p:sldId id="1170" r:id="rId21"/>
    <p:sldId id="1195" r:id="rId22"/>
    <p:sldId id="1196" r:id="rId23"/>
    <p:sldId id="1171" r:id="rId24"/>
    <p:sldId id="1197" r:id="rId25"/>
    <p:sldId id="1198" r:id="rId26"/>
    <p:sldId id="1180" r:id="rId27"/>
    <p:sldId id="1243" r:id="rId28"/>
    <p:sldId id="1244" r:id="rId29"/>
  </p:sldIdLst>
  <p:sldSz cx="9144000" cy="6858000" type="screen4x3"/>
  <p:notesSz cx="6646863" cy="97774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湯川　正朗" initials="湯川　正朗" lastIdx="2" clrIdx="0">
    <p:extLst>
      <p:ext uri="{19B8F6BF-5375-455C-9EA6-DF929625EA0E}">
        <p15:presenceInfo xmlns:p15="http://schemas.microsoft.com/office/powerpoint/2012/main" userId="S::YukawaM@lan.pref.osaka.jp::ac29dad5-4abc-4728-a378-ee2c4fdffdb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F0000"/>
    <a:srgbClr val="0066CC"/>
    <a:srgbClr val="00B0F0"/>
    <a:srgbClr val="CCFFFF"/>
    <a:srgbClr val="CCFF33"/>
    <a:srgbClr val="FFCC66"/>
    <a:srgbClr val="FF99CC"/>
    <a:srgbClr val="FF99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スタイル (中間)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52" autoAdjust="0"/>
    <p:restoredTop sz="96395" autoAdjust="0"/>
  </p:normalViewPr>
  <p:slideViewPr>
    <p:cSldViewPr>
      <p:cViewPr varScale="1">
        <p:scale>
          <a:sx n="115" d="100"/>
          <a:sy n="115" d="100"/>
        </p:scale>
        <p:origin x="1524" y="126"/>
      </p:cViewPr>
      <p:guideLst>
        <p:guide orient="horz" pos="2160"/>
        <p:guide pos="2880"/>
      </p:guideLst>
    </p:cSldViewPr>
  </p:slid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3.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rgbClr val="FF0000"/>
              </a:solidFill>
              <a:ln w="19050">
                <a:solidFill>
                  <a:schemeClr val="lt1"/>
                </a:solidFill>
              </a:ln>
              <a:effectLst/>
            </c:spPr>
            <c:extLst>
              <c:ext xmlns:c16="http://schemas.microsoft.com/office/drawing/2014/chart" uri="{C3380CC4-5D6E-409C-BE32-E72D297353CC}">
                <c16:uniqueId val="{00000001-A905-448F-A43E-B18A2818204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905-448F-A43E-B18A28182043}"/>
              </c:ext>
            </c:extLst>
          </c:dPt>
          <c:val>
            <c:numRef>
              <c:f>伏越し管!$Z$29:$Z$30</c:f>
              <c:numCache>
                <c:formatCode>General</c:formatCode>
                <c:ptCount val="2"/>
                <c:pt idx="0">
                  <c:v>9</c:v>
                </c:pt>
                <c:pt idx="1">
                  <c:v>15</c:v>
                </c:pt>
              </c:numCache>
            </c:numRef>
          </c:val>
          <c:extLst>
            <c:ext xmlns:c16="http://schemas.microsoft.com/office/drawing/2014/chart" uri="{C3380CC4-5D6E-409C-BE32-E72D297353CC}">
              <c16:uniqueId val="{00000004-A905-448F-A43E-B18A2818204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FFC-478F-8C67-24A661ED44E4}"/>
              </c:ext>
            </c:extLst>
          </c:dPt>
          <c:dPt>
            <c:idx val="1"/>
            <c:bubble3D val="0"/>
            <c:spPr>
              <a:solidFill>
                <a:srgbClr val="FFFF00"/>
              </a:solidFill>
              <a:ln w="19050">
                <a:solidFill>
                  <a:schemeClr val="lt1"/>
                </a:solidFill>
              </a:ln>
              <a:effectLst/>
            </c:spPr>
            <c:extLst>
              <c:ext xmlns:c16="http://schemas.microsoft.com/office/drawing/2014/chart" uri="{C3380CC4-5D6E-409C-BE32-E72D297353CC}">
                <c16:uniqueId val="{00000003-7FFC-478F-8C67-24A661ED44E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FFC-478F-8C67-24A661ED44E4}"/>
              </c:ext>
            </c:extLst>
          </c:dPt>
          <c:val>
            <c:numRef>
              <c:f>伏越し管!$AA$36:$AA$38</c:f>
              <c:numCache>
                <c:formatCode>General</c:formatCode>
                <c:ptCount val="3"/>
                <c:pt idx="0">
                  <c:v>3</c:v>
                </c:pt>
                <c:pt idx="1">
                  <c:v>4</c:v>
                </c:pt>
                <c:pt idx="2">
                  <c:v>8</c:v>
                </c:pt>
              </c:numCache>
            </c:numRef>
          </c:val>
          <c:extLst>
            <c:ext xmlns:c16="http://schemas.microsoft.com/office/drawing/2014/chart" uri="{C3380CC4-5D6E-409C-BE32-E72D297353CC}">
              <c16:uniqueId val="{00000006-7FFC-478F-8C67-24A661ED44E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164-4EB5-B60F-B1092DDFACC4}"/>
              </c:ext>
            </c:extLst>
          </c:dPt>
          <c:dPt>
            <c:idx val="1"/>
            <c:bubble3D val="0"/>
            <c:spPr>
              <a:solidFill>
                <a:srgbClr val="FFFF00"/>
              </a:solidFill>
              <a:ln w="19050">
                <a:solidFill>
                  <a:schemeClr val="lt1"/>
                </a:solidFill>
              </a:ln>
              <a:effectLst/>
            </c:spPr>
            <c:extLst>
              <c:ext xmlns:c16="http://schemas.microsoft.com/office/drawing/2014/chart" uri="{C3380CC4-5D6E-409C-BE32-E72D297353CC}">
                <c16:uniqueId val="{00000003-B164-4EB5-B60F-B1092DDFACC4}"/>
              </c:ext>
            </c:extLst>
          </c:dPt>
          <c:dPt>
            <c:idx val="2"/>
            <c:bubble3D val="0"/>
            <c:spPr>
              <a:solidFill>
                <a:srgbClr val="0066CC"/>
              </a:solidFill>
              <a:ln w="19050">
                <a:solidFill>
                  <a:schemeClr val="lt1"/>
                </a:solidFill>
              </a:ln>
              <a:effectLst/>
            </c:spPr>
            <c:extLst>
              <c:ext xmlns:c16="http://schemas.microsoft.com/office/drawing/2014/chart" uri="{C3380CC4-5D6E-409C-BE32-E72D297353CC}">
                <c16:uniqueId val="{00000005-B164-4EB5-B60F-B1092DDFACC4}"/>
              </c:ext>
            </c:extLst>
          </c:dPt>
          <c:dPt>
            <c:idx val="3"/>
            <c:bubble3D val="0"/>
            <c:spPr>
              <a:solidFill>
                <a:schemeClr val="bg2"/>
              </a:solidFill>
              <a:ln w="19050">
                <a:solidFill>
                  <a:schemeClr val="lt1"/>
                </a:solidFill>
              </a:ln>
              <a:effectLst/>
            </c:spPr>
            <c:extLst>
              <c:ext xmlns:c16="http://schemas.microsoft.com/office/drawing/2014/chart" uri="{C3380CC4-5D6E-409C-BE32-E72D297353CC}">
                <c16:uniqueId val="{00000007-B164-4EB5-B60F-B1092DDFACC4}"/>
              </c:ext>
            </c:extLst>
          </c:dPt>
          <c:cat>
            <c:strRef>
              <c:f>Sheet1!$A$4:$A$7</c:f>
              <c:strCache>
                <c:ptCount val="4"/>
                <c:pt idx="0">
                  <c:v>緊急度Ⅰ</c:v>
                </c:pt>
                <c:pt idx="1">
                  <c:v>緊急度Ⅱ</c:v>
                </c:pt>
                <c:pt idx="2">
                  <c:v>緊急度Ⅲ</c:v>
                </c:pt>
                <c:pt idx="3">
                  <c:v>健全</c:v>
                </c:pt>
              </c:strCache>
            </c:strRef>
          </c:cat>
          <c:val>
            <c:numRef>
              <c:f>Sheet1!$J$4:$J$7</c:f>
              <c:numCache>
                <c:formatCode>General</c:formatCode>
                <c:ptCount val="4"/>
                <c:pt idx="0">
                  <c:v>0.71</c:v>
                </c:pt>
                <c:pt idx="1">
                  <c:v>16.244999999999997</c:v>
                </c:pt>
                <c:pt idx="2">
                  <c:v>364.46999999999991</c:v>
                </c:pt>
                <c:pt idx="3">
                  <c:v>57.97500000000008</c:v>
                </c:pt>
              </c:numCache>
            </c:numRef>
          </c:val>
          <c:extLst>
            <c:ext xmlns:c16="http://schemas.microsoft.com/office/drawing/2014/chart" uri="{C3380CC4-5D6E-409C-BE32-E72D297353CC}">
              <c16:uniqueId val="{00000008-B164-4EB5-B60F-B1092DDFACC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ofPieChart>
        <c:ofPieType val="pie"/>
        <c:varyColors val="1"/>
        <c:ser>
          <c:idx val="0"/>
          <c:order val="0"/>
          <c:dPt>
            <c:idx val="0"/>
            <c:bubble3D val="0"/>
            <c:spPr>
              <a:solidFill>
                <a:srgbClr val="00B0F0"/>
              </a:solidFill>
              <a:ln w="19050">
                <a:solidFill>
                  <a:schemeClr val="lt1"/>
                </a:solidFill>
              </a:ln>
              <a:effectLst/>
            </c:spPr>
            <c:extLst>
              <c:ext xmlns:c16="http://schemas.microsoft.com/office/drawing/2014/chart" uri="{C3380CC4-5D6E-409C-BE32-E72D297353CC}">
                <c16:uniqueId val="{00000001-A52C-4480-97DE-852B9AEAEC85}"/>
              </c:ext>
            </c:extLst>
          </c:dPt>
          <c:dPt>
            <c:idx val="1"/>
            <c:bubble3D val="0"/>
            <c:spPr>
              <a:solidFill>
                <a:srgbClr val="FF0000"/>
              </a:solidFill>
              <a:ln w="19050">
                <a:solidFill>
                  <a:schemeClr val="lt1"/>
                </a:solidFill>
              </a:ln>
              <a:effectLst/>
            </c:spPr>
            <c:extLst>
              <c:ext xmlns:c16="http://schemas.microsoft.com/office/drawing/2014/chart" uri="{C3380CC4-5D6E-409C-BE32-E72D297353CC}">
                <c16:uniqueId val="{00000003-A52C-4480-97DE-852B9AEAEC85}"/>
              </c:ext>
            </c:extLst>
          </c:dPt>
          <c:dPt>
            <c:idx val="2"/>
            <c:bubble3D val="0"/>
            <c:spPr>
              <a:solidFill>
                <a:srgbClr val="FFFF00"/>
              </a:solidFill>
              <a:ln w="19050">
                <a:solidFill>
                  <a:schemeClr val="lt1"/>
                </a:solidFill>
              </a:ln>
              <a:effectLst/>
            </c:spPr>
            <c:extLst>
              <c:ext xmlns:c16="http://schemas.microsoft.com/office/drawing/2014/chart" uri="{C3380CC4-5D6E-409C-BE32-E72D297353CC}">
                <c16:uniqueId val="{00000005-A52C-4480-97DE-852B9AEAEC85}"/>
              </c:ext>
            </c:extLst>
          </c:dPt>
          <c:dPt>
            <c:idx val="3"/>
            <c:bubble3D val="0"/>
            <c:spPr>
              <a:solidFill>
                <a:srgbClr val="0066CC"/>
              </a:solidFill>
              <a:ln w="19050">
                <a:solidFill>
                  <a:schemeClr val="lt1"/>
                </a:solidFill>
              </a:ln>
              <a:effectLst/>
            </c:spPr>
            <c:extLst>
              <c:ext xmlns:c16="http://schemas.microsoft.com/office/drawing/2014/chart" uri="{C3380CC4-5D6E-409C-BE32-E72D297353CC}">
                <c16:uniqueId val="{00000007-A52C-4480-97DE-852B9AEAEC85}"/>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A52C-4480-97DE-852B9AEAEC85}"/>
              </c:ext>
            </c:extLst>
          </c:dPt>
          <c:cat>
            <c:strRef>
              <c:f>圧送管!$C$53:$C$56</c:f>
              <c:strCache>
                <c:ptCount val="4"/>
                <c:pt idx="0">
                  <c:v>未実施延長</c:v>
                </c:pt>
                <c:pt idx="1">
                  <c:v>A</c:v>
                </c:pt>
                <c:pt idx="2">
                  <c:v>B</c:v>
                </c:pt>
                <c:pt idx="3">
                  <c:v>Cおよび異常なし</c:v>
                </c:pt>
              </c:strCache>
            </c:strRef>
          </c:cat>
          <c:val>
            <c:numRef>
              <c:f>圧送管!$D$53:$D$56</c:f>
              <c:numCache>
                <c:formatCode>General</c:formatCode>
                <c:ptCount val="4"/>
                <c:pt idx="0">
                  <c:v>44094.243999999992</c:v>
                </c:pt>
                <c:pt idx="1">
                  <c:v>1083.0160000000001</c:v>
                </c:pt>
                <c:pt idx="2">
                  <c:v>3138.1889999999999</c:v>
                </c:pt>
                <c:pt idx="3">
                  <c:v>21306</c:v>
                </c:pt>
              </c:numCache>
            </c:numRef>
          </c:val>
          <c:extLst>
            <c:ext xmlns:c16="http://schemas.microsoft.com/office/drawing/2014/chart" uri="{C3380CC4-5D6E-409C-BE32-E72D297353CC}">
              <c16:uniqueId val="{0000000A-A52C-4480-97DE-852B9AEAEC85}"/>
            </c:ext>
          </c:extLst>
        </c:ser>
        <c:dLbls>
          <c:showLegendKey val="0"/>
          <c:showVal val="0"/>
          <c:showCatName val="0"/>
          <c:showSerName val="0"/>
          <c:showPercent val="0"/>
          <c:showBubbleSize val="0"/>
          <c:showLeaderLines val="1"/>
        </c:dLbls>
        <c:gapWidth val="100"/>
        <c:splitType val="pos"/>
        <c:splitPos val="3"/>
        <c:secondPieSize val="75"/>
        <c:serLines>
          <c:spPr>
            <a:ln w="9525" cap="flat" cmpd="sng" algn="ctr">
              <a:solidFill>
                <a:schemeClr val="tx1">
                  <a:lumMod val="35000"/>
                  <a:lumOff val="65000"/>
                </a:schemeClr>
              </a:solidFill>
              <a:round/>
            </a:ln>
            <a:effectLst/>
          </c:spPr>
        </c:serLines>
      </c:of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5"/>
              </a:solidFill>
              <a:ln w="19050">
                <a:solidFill>
                  <a:schemeClr val="lt1"/>
                </a:solidFill>
              </a:ln>
              <a:effectLst/>
            </c:spPr>
            <c:extLst>
              <c:ext xmlns:c16="http://schemas.microsoft.com/office/drawing/2014/chart" uri="{C3380CC4-5D6E-409C-BE32-E72D297353CC}">
                <c16:uniqueId val="{00000001-FCA0-44F2-8C4F-EF1CE13B88E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CA0-44F2-8C4F-EF1CE13B88E7}"/>
              </c:ext>
            </c:extLst>
          </c:dPt>
          <c:val>
            <c:numRef>
              <c:f>【入力シート①】!$D$1608:$D$1609</c:f>
              <c:numCache>
                <c:formatCode>#,##0.000_ ;[Red]\-#,##0.000\ </c:formatCode>
                <c:ptCount val="2"/>
                <c:pt idx="0">
                  <c:v>18.803000000000001</c:v>
                </c:pt>
                <c:pt idx="1">
                  <c:v>549.89700000000005</c:v>
                </c:pt>
              </c:numCache>
            </c:numRef>
          </c:val>
          <c:extLst>
            <c:ext xmlns:c16="http://schemas.microsoft.com/office/drawing/2014/chart" uri="{C3380CC4-5D6E-409C-BE32-E72D297353CC}">
              <c16:uniqueId val="{00000004-FCA0-44F2-8C4F-EF1CE13B88E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solidFill>
              <a:schemeClr val="accent6"/>
            </a:solidFill>
          </c:spPr>
          <c:dPt>
            <c:idx val="0"/>
            <c:bubble3D val="0"/>
            <c:spPr>
              <a:solidFill>
                <a:schemeClr val="accent6"/>
              </a:solidFill>
              <a:ln w="19050">
                <a:solidFill>
                  <a:schemeClr val="lt1"/>
                </a:solidFill>
              </a:ln>
              <a:effectLst/>
            </c:spPr>
            <c:extLst>
              <c:ext xmlns:c16="http://schemas.microsoft.com/office/drawing/2014/chart" uri="{C3380CC4-5D6E-409C-BE32-E72D297353CC}">
                <c16:uniqueId val="{00000001-A3B2-433C-AA70-FD73FA04AA13}"/>
              </c:ext>
            </c:extLst>
          </c:dPt>
          <c:dPt>
            <c:idx val="1"/>
            <c:bubble3D val="0"/>
            <c:spPr>
              <a:solidFill>
                <a:schemeClr val="accent6"/>
              </a:solidFill>
              <a:ln w="19050">
                <a:solidFill>
                  <a:schemeClr val="lt1"/>
                </a:solidFill>
              </a:ln>
              <a:effectLst/>
            </c:spPr>
            <c:extLst>
              <c:ext xmlns:c16="http://schemas.microsoft.com/office/drawing/2014/chart" uri="{C3380CC4-5D6E-409C-BE32-E72D297353CC}">
                <c16:uniqueId val="{00000003-A3B2-433C-AA70-FD73FA04AA13}"/>
              </c:ext>
            </c:extLst>
          </c:dPt>
          <c:val>
            <c:numRef>
              <c:f>全流域!$AE$365:$AF$365</c:f>
              <c:numCache>
                <c:formatCode>#,##0.00_ ;[Red]\-#,##0.00\ </c:formatCode>
                <c:ptCount val="2"/>
                <c:pt idx="0">
                  <c:v>18.847000000000001</c:v>
                </c:pt>
                <c:pt idx="1">
                  <c:v>-2.0000000000024443E-3</c:v>
                </c:pt>
              </c:numCache>
            </c:numRef>
          </c:val>
          <c:extLst>
            <c:ext xmlns:c16="http://schemas.microsoft.com/office/drawing/2014/chart" uri="{C3380CC4-5D6E-409C-BE32-E72D297353CC}">
              <c16:uniqueId val="{00000004-A3B2-433C-AA70-FD73FA04AA1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rgbClr val="FF0000"/>
              </a:solidFill>
              <a:ln w="19050">
                <a:solidFill>
                  <a:schemeClr val="lt1"/>
                </a:solidFill>
              </a:ln>
              <a:effectLst/>
            </c:spPr>
            <c:extLst>
              <c:ext xmlns:c16="http://schemas.microsoft.com/office/drawing/2014/chart" uri="{C3380CC4-5D6E-409C-BE32-E72D297353CC}">
                <c16:uniqueId val="{00000001-5939-4BB6-A02C-82D98C95368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939-4BB6-A02C-82D98C953680}"/>
              </c:ext>
            </c:extLst>
          </c:dPt>
          <c:val>
            <c:numRef>
              <c:f>全流域!$AE$364:$AF$364</c:f>
              <c:numCache>
                <c:formatCode>#,##0.00_ ;[Red]\-#,##0.00\ </c:formatCode>
                <c:ptCount val="2"/>
                <c:pt idx="0">
                  <c:v>0.56999999999999995</c:v>
                </c:pt>
                <c:pt idx="1">
                  <c:v>2.65</c:v>
                </c:pt>
              </c:numCache>
            </c:numRef>
          </c:val>
          <c:extLst>
            <c:ext xmlns:c16="http://schemas.microsoft.com/office/drawing/2014/chart" uri="{C3380CC4-5D6E-409C-BE32-E72D297353CC}">
              <c16:uniqueId val="{00000004-5939-4BB6-A02C-82D98C95368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solidFill>
              <a:srgbClr val="00B0F0"/>
            </a:solidFill>
          </c:spPr>
          <c:dPt>
            <c:idx val="0"/>
            <c:bubble3D val="0"/>
            <c:spPr>
              <a:solidFill>
                <a:srgbClr val="00B0F0"/>
              </a:solidFill>
              <a:ln w="19050">
                <a:solidFill>
                  <a:schemeClr val="lt1"/>
                </a:solidFill>
              </a:ln>
              <a:effectLst/>
            </c:spPr>
            <c:extLst>
              <c:ext xmlns:c16="http://schemas.microsoft.com/office/drawing/2014/chart" uri="{C3380CC4-5D6E-409C-BE32-E72D297353CC}">
                <c16:uniqueId val="{00000001-0C23-41FB-B195-9A924ED7E71D}"/>
              </c:ext>
            </c:extLst>
          </c:dPt>
          <c:dPt>
            <c:idx val="1"/>
            <c:bubble3D val="0"/>
            <c:spPr>
              <a:solidFill>
                <a:srgbClr val="00B0F0"/>
              </a:solidFill>
              <a:ln w="19050">
                <a:solidFill>
                  <a:schemeClr val="lt1"/>
                </a:solidFill>
              </a:ln>
              <a:effectLst/>
            </c:spPr>
            <c:extLst>
              <c:ext xmlns:c16="http://schemas.microsoft.com/office/drawing/2014/chart" uri="{C3380CC4-5D6E-409C-BE32-E72D297353CC}">
                <c16:uniqueId val="{00000003-0C23-41FB-B195-9A924ED7E71D}"/>
              </c:ext>
            </c:extLst>
          </c:dPt>
          <c:val>
            <c:numRef>
              <c:f>全流域!$AE$365:$AF$365</c:f>
              <c:numCache>
                <c:formatCode>#,##0.00_ ;[Red]\-#,##0.00\ </c:formatCode>
                <c:ptCount val="2"/>
                <c:pt idx="0">
                  <c:v>18.847000000000001</c:v>
                </c:pt>
                <c:pt idx="1">
                  <c:v>-2.0000000000024443E-3</c:v>
                </c:pt>
              </c:numCache>
            </c:numRef>
          </c:val>
          <c:extLst>
            <c:ext xmlns:c16="http://schemas.microsoft.com/office/drawing/2014/chart" uri="{C3380CC4-5D6E-409C-BE32-E72D297353CC}">
              <c16:uniqueId val="{00000004-0C23-41FB-B195-9A924ED7E71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3">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50000"/>
            <a:lumOff val="50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40" b="0" kern="1200" spc="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0.10365</cdr:x>
      <cdr:y>0.11725</cdr:y>
    </cdr:from>
    <cdr:to>
      <cdr:x>0.28156</cdr:x>
      <cdr:y>0.32868</cdr:y>
    </cdr:to>
    <cdr:sp macro="" textlink="">
      <cdr:nvSpPr>
        <cdr:cNvPr id="2" name="吹き出し: 四角形 1">
          <a:extLst xmlns:a="http://schemas.openxmlformats.org/drawingml/2006/main">
            <a:ext uri="{FF2B5EF4-FFF2-40B4-BE49-F238E27FC236}">
              <a16:creationId xmlns:a16="http://schemas.microsoft.com/office/drawing/2014/main" id="{4D014371-135F-43BC-8025-90AA535906E5}"/>
            </a:ext>
          </a:extLst>
        </cdr:cNvPr>
        <cdr:cNvSpPr/>
      </cdr:nvSpPr>
      <cdr:spPr>
        <a:xfrm xmlns:a="http://schemas.openxmlformats.org/drawingml/2006/main">
          <a:off x="348894" y="194189"/>
          <a:ext cx="598867" cy="350169"/>
        </a:xfrm>
        <a:prstGeom xmlns:a="http://schemas.openxmlformats.org/drawingml/2006/main" prst="wedgeRectCallout">
          <a:avLst>
            <a:gd name="adj1" fmla="val 113779"/>
            <a:gd name="adj2" fmla="val 123507"/>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xmlns:a="http://schemas.openxmlformats.org/drawingml/2006/main">
          <a:pPr algn="ctr"/>
          <a:r>
            <a:rPr lang="ja-JP" altLang="en-US" sz="1050" dirty="0">
              <a:solidFill>
                <a:schemeClr val="tx1"/>
              </a:solidFill>
              <a:latin typeface="+mn-ea"/>
            </a:rPr>
            <a:t>点検済</a:t>
          </a:r>
          <a:endParaRPr lang="en-US" altLang="ja-JP" sz="1050" dirty="0">
            <a:solidFill>
              <a:schemeClr val="tx1"/>
            </a:solidFill>
            <a:latin typeface="+mn-ea"/>
          </a:endParaRPr>
        </a:p>
        <a:p xmlns:a="http://schemas.openxmlformats.org/drawingml/2006/main">
          <a:pPr algn="ctr"/>
          <a:r>
            <a:rPr kumimoji="1" lang="en-US" altLang="ja-JP" sz="1050" dirty="0">
              <a:solidFill>
                <a:schemeClr val="tx1"/>
              </a:solidFill>
              <a:latin typeface="+mn-ea"/>
            </a:rPr>
            <a:t>15</a:t>
          </a:r>
          <a:r>
            <a:rPr kumimoji="1" lang="ja-JP" altLang="en-US" sz="1050" dirty="0">
              <a:solidFill>
                <a:schemeClr val="tx1"/>
              </a:solidFill>
              <a:latin typeface="+mn-ea"/>
            </a:rPr>
            <a:t>箇所</a:t>
          </a:r>
        </a:p>
      </cdr:txBody>
    </cdr:sp>
  </cdr:relSizeAnchor>
  <cdr:relSizeAnchor xmlns:cdr="http://schemas.openxmlformats.org/drawingml/2006/chartDrawing">
    <cdr:from>
      <cdr:x>0.72852</cdr:x>
      <cdr:y>0.11147</cdr:y>
    </cdr:from>
    <cdr:to>
      <cdr:x>0.90643</cdr:x>
      <cdr:y>0.3229</cdr:y>
    </cdr:to>
    <cdr:sp macro="" textlink="">
      <cdr:nvSpPr>
        <cdr:cNvPr id="5" name="吹き出し: 四角形 4">
          <a:extLst xmlns:a="http://schemas.openxmlformats.org/drawingml/2006/main">
            <a:ext uri="{FF2B5EF4-FFF2-40B4-BE49-F238E27FC236}">
              <a16:creationId xmlns:a16="http://schemas.microsoft.com/office/drawing/2014/main" id="{4262FA37-D505-49F9-9E53-725E0F9B424B}"/>
            </a:ext>
          </a:extLst>
        </cdr:cNvPr>
        <cdr:cNvSpPr/>
      </cdr:nvSpPr>
      <cdr:spPr>
        <a:xfrm xmlns:a="http://schemas.openxmlformats.org/drawingml/2006/main">
          <a:off x="2452279" y="184612"/>
          <a:ext cx="598867" cy="350169"/>
        </a:xfrm>
        <a:prstGeom xmlns:a="http://schemas.openxmlformats.org/drawingml/2006/main" prst="wedgeRectCallout">
          <a:avLst>
            <a:gd name="adj1" fmla="val -131049"/>
            <a:gd name="adj2" fmla="val 89740"/>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ja-JP" altLang="en-US" sz="1050" dirty="0">
              <a:solidFill>
                <a:schemeClr val="tx1"/>
              </a:solidFill>
              <a:latin typeface="+mn-ea"/>
            </a:rPr>
            <a:t>未点検</a:t>
          </a:r>
          <a:endParaRPr lang="en-US" altLang="ja-JP" sz="1050" dirty="0">
            <a:solidFill>
              <a:schemeClr val="tx1"/>
            </a:solidFill>
            <a:latin typeface="+mn-ea"/>
          </a:endParaRPr>
        </a:p>
        <a:p xmlns:a="http://schemas.openxmlformats.org/drawingml/2006/main">
          <a:pPr algn="ctr"/>
          <a:r>
            <a:rPr kumimoji="1" lang="en-US" altLang="ja-JP" sz="1050" dirty="0">
              <a:solidFill>
                <a:schemeClr val="tx1"/>
              </a:solidFill>
              <a:latin typeface="+mn-ea"/>
            </a:rPr>
            <a:t>9</a:t>
          </a:r>
          <a:r>
            <a:rPr kumimoji="1" lang="ja-JP" altLang="en-US" sz="1050" dirty="0">
              <a:solidFill>
                <a:schemeClr val="tx1"/>
              </a:solidFill>
              <a:latin typeface="+mn-ea"/>
            </a:rPr>
            <a:t>箇所</a:t>
          </a:r>
        </a:p>
      </cdr:txBody>
    </cdr:sp>
  </cdr:relSizeAnchor>
</c:userShapes>
</file>

<file path=ppt/drawings/drawing2.xml><?xml version="1.0" encoding="utf-8"?>
<c:userShapes xmlns:c="http://schemas.openxmlformats.org/drawingml/2006/chart">
  <cdr:relSizeAnchor xmlns:cdr="http://schemas.openxmlformats.org/drawingml/2006/chartDrawing">
    <cdr:from>
      <cdr:x>0.68033</cdr:x>
      <cdr:y>0.01425</cdr:y>
    </cdr:from>
    <cdr:to>
      <cdr:x>0.93627</cdr:x>
      <cdr:y>0.21214</cdr:y>
    </cdr:to>
    <cdr:sp macro="" textlink="">
      <cdr:nvSpPr>
        <cdr:cNvPr id="2" name="吹き出し: 四角形 1">
          <a:extLst xmlns:a="http://schemas.openxmlformats.org/drawingml/2006/main">
            <a:ext uri="{FF2B5EF4-FFF2-40B4-BE49-F238E27FC236}">
              <a16:creationId xmlns:a16="http://schemas.microsoft.com/office/drawing/2014/main" id="{EFFDCDD4-5A8F-4EBD-9BDA-8C2DEB3074D2}"/>
            </a:ext>
          </a:extLst>
        </cdr:cNvPr>
        <cdr:cNvSpPr/>
      </cdr:nvSpPr>
      <cdr:spPr>
        <a:xfrm xmlns:a="http://schemas.openxmlformats.org/drawingml/2006/main">
          <a:off x="2160240" y="25208"/>
          <a:ext cx="812687" cy="350169"/>
        </a:xfrm>
        <a:prstGeom xmlns:a="http://schemas.openxmlformats.org/drawingml/2006/main" prst="wedgeRectCallout">
          <a:avLst>
            <a:gd name="adj1" fmla="val -109583"/>
            <a:gd name="adj2" fmla="val 27683"/>
          </a:avLst>
        </a:prstGeom>
        <a:solidFill xmlns:a="http://schemas.openxmlformats.org/drawingml/2006/main">
          <a:srgbClr val="FFFF00"/>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xmlns:a="http://schemas.openxmlformats.org/drawingml/2006/main">
          <a:pPr algn="ctr"/>
          <a:r>
            <a:rPr lang="ja-JP" altLang="en-US" sz="1050" dirty="0">
              <a:solidFill>
                <a:schemeClr val="tx1"/>
              </a:solidFill>
              <a:latin typeface="+mn-ea"/>
            </a:rPr>
            <a:t>緊急度</a:t>
          </a:r>
          <a:r>
            <a:rPr lang="en-US" altLang="ja-JP" sz="1050" dirty="0">
              <a:solidFill>
                <a:schemeClr val="tx1"/>
              </a:solidFill>
              <a:latin typeface="+mn-ea"/>
            </a:rPr>
            <a:t>Ⅱ</a:t>
          </a:r>
          <a:endParaRPr kumimoji="1" lang="en-US" altLang="ja-JP" sz="1050" dirty="0">
            <a:solidFill>
              <a:schemeClr val="tx1"/>
            </a:solidFill>
            <a:latin typeface="+mn-ea"/>
          </a:endParaRPr>
        </a:p>
        <a:p xmlns:a="http://schemas.openxmlformats.org/drawingml/2006/main">
          <a:pPr algn="ctr"/>
          <a:r>
            <a:rPr lang="en-US" altLang="ja-JP" sz="1050" dirty="0">
              <a:solidFill>
                <a:schemeClr val="tx1"/>
              </a:solidFill>
              <a:latin typeface="+mn-ea"/>
            </a:rPr>
            <a:t>16.2</a:t>
          </a:r>
          <a:r>
            <a:rPr kumimoji="1" lang="ja-JP" altLang="en-US" sz="1050" dirty="0">
              <a:solidFill>
                <a:schemeClr val="tx1"/>
              </a:solidFill>
              <a:latin typeface="+mn-ea"/>
            </a:rPr>
            <a:t>㎞</a:t>
          </a:r>
        </a:p>
      </cdr:txBody>
    </cdr:sp>
  </cdr:relSizeAnchor>
</c:userShapes>
</file>

<file path=ppt/drawings/drawing3.xml><?xml version="1.0" encoding="utf-8"?>
<c:userShapes xmlns:c="http://schemas.openxmlformats.org/drawingml/2006/chart">
  <cdr:relSizeAnchor xmlns:cdr="http://schemas.openxmlformats.org/drawingml/2006/chartDrawing">
    <cdr:from>
      <cdr:x>0</cdr:x>
      <cdr:y>0.72557</cdr:y>
    </cdr:from>
    <cdr:to>
      <cdr:x>0.26046</cdr:x>
      <cdr:y>0.91971</cdr:y>
    </cdr:to>
    <cdr:sp macro="" textlink="">
      <cdr:nvSpPr>
        <cdr:cNvPr id="2" name="吹き出し: 四角形 1">
          <a:extLst xmlns:a="http://schemas.openxmlformats.org/drawingml/2006/main">
            <a:ext uri="{FF2B5EF4-FFF2-40B4-BE49-F238E27FC236}">
              <a16:creationId xmlns:a16="http://schemas.microsoft.com/office/drawing/2014/main" id="{10F529B0-AC4C-4EF7-A617-17A19885AA79}"/>
            </a:ext>
          </a:extLst>
        </cdr:cNvPr>
        <cdr:cNvSpPr/>
      </cdr:nvSpPr>
      <cdr:spPr>
        <a:xfrm xmlns:a="http://schemas.openxmlformats.org/drawingml/2006/main">
          <a:off x="0" y="1308672"/>
          <a:ext cx="782960" cy="350169"/>
        </a:xfrm>
        <a:prstGeom xmlns:a="http://schemas.openxmlformats.org/drawingml/2006/main" prst="wedgeRectCallout">
          <a:avLst>
            <a:gd name="adj1" fmla="val 79913"/>
            <a:gd name="adj2" fmla="val -55008"/>
          </a:avLst>
        </a:prstGeom>
        <a:solidFill xmlns:a="http://schemas.openxmlformats.org/drawingml/2006/main">
          <a:srgbClr val="3366CC"/>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xmlns:a="http://schemas.openxmlformats.org/drawingml/2006/main">
          <a:pPr algn="ctr"/>
          <a:r>
            <a:rPr lang="en-US" altLang="ja-JP" sz="1050" dirty="0">
              <a:solidFill>
                <a:schemeClr val="bg1"/>
              </a:solidFill>
              <a:latin typeface="+mn-ea"/>
            </a:rPr>
            <a:t>30</a:t>
          </a:r>
          <a:r>
            <a:rPr lang="ja-JP" altLang="en-US" sz="1050" dirty="0">
              <a:solidFill>
                <a:schemeClr val="bg1"/>
              </a:solidFill>
              <a:latin typeface="+mn-ea"/>
            </a:rPr>
            <a:t>年未満</a:t>
          </a:r>
          <a:endParaRPr lang="en-US" altLang="ja-JP" sz="1050" dirty="0">
            <a:solidFill>
              <a:schemeClr val="bg1"/>
            </a:solidFill>
            <a:latin typeface="+mn-ea"/>
          </a:endParaRPr>
        </a:p>
        <a:p xmlns:a="http://schemas.openxmlformats.org/drawingml/2006/main">
          <a:pPr algn="ctr"/>
          <a:r>
            <a:rPr lang="en-US" altLang="ja-JP" sz="1050" dirty="0">
              <a:solidFill>
                <a:schemeClr val="bg1"/>
              </a:solidFill>
              <a:latin typeface="+mn-ea"/>
            </a:rPr>
            <a:t>2.65</a:t>
          </a:r>
          <a:r>
            <a:rPr kumimoji="1" lang="ja-JP" altLang="en-US" sz="1050" dirty="0">
              <a:solidFill>
                <a:schemeClr val="bg1"/>
              </a:solidFill>
              <a:latin typeface="+mn-ea"/>
            </a:rPr>
            <a:t>㎞</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8" y="0"/>
            <a:ext cx="2880100" cy="488793"/>
          </a:xfrm>
          <a:prstGeom prst="rect">
            <a:avLst/>
          </a:prstGeom>
        </p:spPr>
        <p:txBody>
          <a:bodyPr vert="horz" lIns="89646" tIns="44822" rIns="89646" bIns="44822"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765220" y="0"/>
            <a:ext cx="2880100" cy="488793"/>
          </a:xfrm>
          <a:prstGeom prst="rect">
            <a:avLst/>
          </a:prstGeom>
        </p:spPr>
        <p:txBody>
          <a:bodyPr vert="horz" lIns="89646" tIns="44822" rIns="89646" bIns="44822" rtlCol="0"/>
          <a:lstStyle>
            <a:lvl1pPr algn="r">
              <a:defRPr sz="1200"/>
            </a:lvl1pPr>
          </a:lstStyle>
          <a:p>
            <a:fld id="{29472AE3-829E-42FD-BDF5-9930118AE71F}" type="datetimeFigureOut">
              <a:rPr kumimoji="1" lang="ja-JP" altLang="en-US" smtClean="0"/>
              <a:t>2024/6/27</a:t>
            </a:fld>
            <a:endParaRPr kumimoji="1" lang="ja-JP" altLang="en-US"/>
          </a:p>
        </p:txBody>
      </p:sp>
      <p:sp>
        <p:nvSpPr>
          <p:cNvPr id="4" name="フッター プレースホルダー 3"/>
          <p:cNvSpPr>
            <a:spLocks noGrp="1"/>
          </p:cNvSpPr>
          <p:nvPr>
            <p:ph type="ftr" sz="quarter" idx="2"/>
          </p:nvPr>
        </p:nvSpPr>
        <p:spPr>
          <a:xfrm>
            <a:off x="8" y="9287066"/>
            <a:ext cx="2880100" cy="488792"/>
          </a:xfrm>
          <a:prstGeom prst="rect">
            <a:avLst/>
          </a:prstGeom>
        </p:spPr>
        <p:txBody>
          <a:bodyPr vert="horz" lIns="89646" tIns="44822" rIns="89646" bIns="44822"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765220" y="9287066"/>
            <a:ext cx="2880100" cy="488792"/>
          </a:xfrm>
          <a:prstGeom prst="rect">
            <a:avLst/>
          </a:prstGeom>
        </p:spPr>
        <p:txBody>
          <a:bodyPr vert="horz" lIns="89646" tIns="44822" rIns="89646" bIns="44822" rtlCol="0" anchor="b"/>
          <a:lstStyle>
            <a:lvl1pPr algn="r">
              <a:defRPr sz="1200"/>
            </a:lvl1pPr>
          </a:lstStyle>
          <a:p>
            <a:fld id="{F590CCD0-FE35-423A-B9FD-933267B7A8DB}" type="slidenum">
              <a:rPr kumimoji="1" lang="ja-JP" altLang="en-US" smtClean="0"/>
              <a:t>‹#›</a:t>
            </a:fld>
            <a:endParaRPr kumimoji="1" lang="ja-JP" altLang="en-US"/>
          </a:p>
        </p:txBody>
      </p:sp>
    </p:spTree>
    <p:extLst>
      <p:ext uri="{BB962C8B-B14F-4D97-AF65-F5344CB8AC3E}">
        <p14:creationId xmlns:p14="http://schemas.microsoft.com/office/powerpoint/2010/main" val="179013392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8" y="0"/>
            <a:ext cx="2880100" cy="488793"/>
          </a:xfrm>
          <a:prstGeom prst="rect">
            <a:avLst/>
          </a:prstGeom>
        </p:spPr>
        <p:txBody>
          <a:bodyPr vert="horz" lIns="89646" tIns="44822" rIns="89646" bIns="44822" rtlCol="0"/>
          <a:lstStyle>
            <a:lvl1pPr algn="l">
              <a:defRPr sz="1200"/>
            </a:lvl1pPr>
          </a:lstStyle>
          <a:p>
            <a:endParaRPr kumimoji="1" lang="ja-JP" altLang="en-US"/>
          </a:p>
        </p:txBody>
      </p:sp>
      <p:sp>
        <p:nvSpPr>
          <p:cNvPr id="3" name="日付プレースホルダー 2"/>
          <p:cNvSpPr>
            <a:spLocks noGrp="1"/>
          </p:cNvSpPr>
          <p:nvPr>
            <p:ph type="dt" idx="1"/>
          </p:nvPr>
        </p:nvSpPr>
        <p:spPr>
          <a:xfrm>
            <a:off x="3765220" y="0"/>
            <a:ext cx="2880100" cy="488793"/>
          </a:xfrm>
          <a:prstGeom prst="rect">
            <a:avLst/>
          </a:prstGeom>
        </p:spPr>
        <p:txBody>
          <a:bodyPr vert="horz" lIns="89646" tIns="44822" rIns="89646" bIns="44822" rtlCol="0"/>
          <a:lstStyle>
            <a:lvl1pPr algn="r">
              <a:defRPr sz="1200"/>
            </a:lvl1pPr>
          </a:lstStyle>
          <a:p>
            <a:fld id="{C66E6DC5-E089-448C-ADA9-C53EA216882B}" type="datetimeFigureOut">
              <a:rPr kumimoji="1" lang="ja-JP" altLang="en-US" smtClean="0"/>
              <a:t>2024/6/27</a:t>
            </a:fld>
            <a:endParaRPr kumimoji="1" lang="ja-JP" altLang="en-US"/>
          </a:p>
        </p:txBody>
      </p:sp>
      <p:sp>
        <p:nvSpPr>
          <p:cNvPr id="4" name="スライド イメージ プレースホルダー 3"/>
          <p:cNvSpPr>
            <a:spLocks noGrp="1" noRot="1" noChangeAspect="1"/>
          </p:cNvSpPr>
          <p:nvPr>
            <p:ph type="sldImg" idx="2"/>
          </p:nvPr>
        </p:nvSpPr>
        <p:spPr>
          <a:xfrm>
            <a:off x="881063" y="735013"/>
            <a:ext cx="4884737" cy="3663950"/>
          </a:xfrm>
          <a:prstGeom prst="rect">
            <a:avLst/>
          </a:prstGeom>
          <a:noFill/>
          <a:ln w="12700">
            <a:solidFill>
              <a:prstClr val="black"/>
            </a:solidFill>
          </a:ln>
        </p:spPr>
        <p:txBody>
          <a:bodyPr vert="horz" lIns="89646" tIns="44822" rIns="89646" bIns="44822" rtlCol="0" anchor="ctr"/>
          <a:lstStyle/>
          <a:p>
            <a:endParaRPr lang="ja-JP" altLang="en-US"/>
          </a:p>
        </p:txBody>
      </p:sp>
      <p:sp>
        <p:nvSpPr>
          <p:cNvPr id="5" name="ノート プレースホルダー 4"/>
          <p:cNvSpPr>
            <a:spLocks noGrp="1"/>
          </p:cNvSpPr>
          <p:nvPr>
            <p:ph type="body" sz="quarter" idx="3"/>
          </p:nvPr>
        </p:nvSpPr>
        <p:spPr>
          <a:xfrm>
            <a:off x="665000" y="4644312"/>
            <a:ext cx="5316870" cy="4399133"/>
          </a:xfrm>
          <a:prstGeom prst="rect">
            <a:avLst/>
          </a:prstGeom>
        </p:spPr>
        <p:txBody>
          <a:bodyPr vert="horz" lIns="89646" tIns="44822" rIns="89646" bIns="44822"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8" y="9287066"/>
            <a:ext cx="2880100" cy="488792"/>
          </a:xfrm>
          <a:prstGeom prst="rect">
            <a:avLst/>
          </a:prstGeom>
        </p:spPr>
        <p:txBody>
          <a:bodyPr vert="horz" lIns="89646" tIns="44822" rIns="89646" bIns="44822"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765220" y="9287066"/>
            <a:ext cx="2880100" cy="488792"/>
          </a:xfrm>
          <a:prstGeom prst="rect">
            <a:avLst/>
          </a:prstGeom>
        </p:spPr>
        <p:txBody>
          <a:bodyPr vert="horz" lIns="89646" tIns="44822" rIns="89646" bIns="44822" rtlCol="0" anchor="b"/>
          <a:lstStyle>
            <a:lvl1pPr algn="r">
              <a:defRPr sz="1200"/>
            </a:lvl1pPr>
          </a:lstStyle>
          <a:p>
            <a:fld id="{DFCB510D-55C8-4D3D-A366-9F41B467EC44}" type="slidenum">
              <a:rPr kumimoji="1" lang="ja-JP" altLang="en-US" smtClean="0"/>
              <a:t>‹#›</a:t>
            </a:fld>
            <a:endParaRPr kumimoji="1" lang="ja-JP" altLang="en-US"/>
          </a:p>
        </p:txBody>
      </p:sp>
    </p:spTree>
    <p:extLst>
      <p:ext uri="{BB962C8B-B14F-4D97-AF65-F5344CB8AC3E}">
        <p14:creationId xmlns:p14="http://schemas.microsoft.com/office/powerpoint/2010/main" val="238943806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2C9D8128-0D49-4FB7-BD1C-395F2D4B64DE}" type="slidenum">
              <a:rPr kumimoji="1" lang="ja-JP" altLang="en-US" smtClean="0"/>
              <a:t>1</a:t>
            </a:fld>
            <a:endParaRPr kumimoji="1" lang="ja-JP" altLang="en-US"/>
          </a:p>
        </p:txBody>
      </p:sp>
    </p:spTree>
    <p:extLst>
      <p:ext uri="{BB962C8B-B14F-4D97-AF65-F5344CB8AC3E}">
        <p14:creationId xmlns:p14="http://schemas.microsoft.com/office/powerpoint/2010/main" val="351314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CEA6B581-B150-40F4-BA47-48048E71208F}" type="datetime1">
              <a:rPr kumimoji="1" lang="ja-JP" altLang="en-US" smtClean="0"/>
              <a:t>2024/6/27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ja-JP" altLang="en-US"/>
              <a:t>マスター タイトルの書式設定</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E22FEE38-4C33-4397-BAEE-10BF3C17FA67}" type="datetime1">
              <a:rPr kumimoji="1" lang="ja-JP" altLang="en-US" smtClean="0"/>
              <a:t>2024/6/27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3005652-32B7-456E-B65E-855487C53113}" type="datetime1">
              <a:rPr kumimoji="1" lang="ja-JP" altLang="en-US" smtClean="0"/>
              <a:t>2024/6/27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5BC3A28-C689-4B18-AB5A-F701635D7284}" type="datetime1">
              <a:rPr kumimoji="1" lang="ja-JP" altLang="en-US" smtClean="0"/>
              <a:t>2024/6/27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
        <p:nvSpPr>
          <p:cNvPr id="8" name="Title 7"/>
          <p:cNvSpPr>
            <a:spLocks noGrp="1"/>
          </p:cNvSpPr>
          <p:nvPr>
            <p:ph type="title"/>
          </p:nvPr>
        </p:nvSpPr>
        <p:spPr/>
        <p:txBody>
          <a:bodyPr/>
          <a:lstStyle/>
          <a:p>
            <a:r>
              <a:rPr lang="ja-JP" altLang="en-US"/>
              <a:t>マスター タイトルの書式設定</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192A3EB-7F58-4A73-BFE5-7619E76EFBCE}" type="datetime1">
              <a:rPr kumimoji="1" lang="ja-JP" altLang="en-US" smtClean="0"/>
              <a:t>2024/6/27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430353A5-2B76-44DD-9DFB-620981918A81}" type="datetime1">
              <a:rPr kumimoji="1" lang="ja-JP" altLang="en-US" smtClean="0"/>
              <a:t>2024/6/27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
        <p:nvSpPr>
          <p:cNvPr id="8" name="Title 7"/>
          <p:cNvSpPr>
            <a:spLocks noGrp="1"/>
          </p:cNvSpPr>
          <p:nvPr>
            <p:ph type="title"/>
          </p:nvPr>
        </p:nvSpPr>
        <p:spPr/>
        <p:txBody>
          <a:bodyPr/>
          <a:lstStyle/>
          <a:p>
            <a:r>
              <a:rPr lang="ja-JP" altLang="en-US"/>
              <a:t>マスター タイトルの書式設定</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ja-JP" altLang="en-US"/>
              <a:t>マスター テキストの書式設定</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9FB95BA1-25E5-48CA-9E21-5F3E6CD23790}" type="datetime1">
              <a:rPr kumimoji="1" lang="ja-JP" altLang="en-US" smtClean="0"/>
              <a:t>2024/6/27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
        <p:nvSpPr>
          <p:cNvPr id="10" name="Title 9"/>
          <p:cNvSpPr>
            <a:spLocks noGrp="1"/>
          </p:cNvSpPr>
          <p:nvPr>
            <p:ph type="title"/>
          </p:nvPr>
        </p:nvSpPr>
        <p:spPr/>
        <p:txBody>
          <a:bodyPr/>
          <a:lstStyle/>
          <a:p>
            <a:r>
              <a:rPr lang="ja-JP" altLang="en-US"/>
              <a:t>マスター タイトルの書式設定</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6D92AB65-290E-49E1-8FE0-3F1B450DB574}" type="datetime1">
              <a:rPr kumimoji="1" lang="ja-JP" altLang="en-US" smtClean="0"/>
              <a:t>2024/6/27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EE9928-D382-4C6E-9216-0BD2B9F15356}" type="datetime1">
              <a:rPr kumimoji="1" lang="ja-JP" altLang="en-US" smtClean="0"/>
              <a:t>2024/6/27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C44C219-4D0F-4EB0-B441-E2C1D0112C39}" type="datetime1">
              <a:rPr kumimoji="1" lang="ja-JP" altLang="en-US" smtClean="0"/>
              <a:t>2024/6/27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AD03E594-1F8D-44AF-92F5-DC04F7026758}" type="datetime1">
              <a:rPr kumimoji="1" lang="ja-JP" altLang="en-US" smtClean="0"/>
              <a:t>2024/6/27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ja-JP" altLang="en-US"/>
              <a:t>マスター タイトルの書式設定</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F14A905C-C05D-424E-9327-E33DD63885FE}" type="datetime1">
              <a:rPr kumimoji="1" lang="ja-JP" altLang="en-US" smtClean="0"/>
              <a:t>2024/6/27</a:t>
            </a:fld>
            <a:endParaRPr kumimoji="1" lang="ja-JP" altLang="en-US"/>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kumimoji="1" lang="ja-JP" altLang="en-US"/>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682EF9F9-C4E8-46B2-BBF1-33E3162B856A}" type="slidenum">
              <a:rPr kumimoji="1" lang="ja-JP" altLang="en-US" smtClean="0"/>
              <a:t>‹#›</a:t>
            </a:fld>
            <a:endParaRPr kumimoji="1" lang="ja-JP"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kumimoji="1"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1.jpeg"/><Relationship Id="rId1" Type="http://schemas.openxmlformats.org/officeDocument/2006/relationships/slideLayout" Target="../slideLayouts/slideLayout1.xml"/><Relationship Id="rId5" Type="http://schemas.openxmlformats.org/officeDocument/2006/relationships/chart" Target="../charts/chart3.xml"/><Relationship Id="rId4" Type="http://schemas.openxmlformats.org/officeDocument/2006/relationships/chart" Target="../charts/char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6.emf"/><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chart" Target="../charts/chart4.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1.xml"/><Relationship Id="rId5" Type="http://schemas.openxmlformats.org/officeDocument/2006/relationships/image" Target="../media/image28.emf"/><Relationship Id="rId4" Type="http://schemas.openxmlformats.org/officeDocument/2006/relationships/chart" Target="../charts/chart9.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3180" y="1268760"/>
            <a:ext cx="9144000" cy="2304256"/>
          </a:xfrm>
        </p:spPr>
        <p:txBody>
          <a:bodyPr>
            <a:normAutofit fontScale="90000"/>
          </a:bodyPr>
          <a:lstStyle/>
          <a:p>
            <a:pPr marL="182880" indent="0" algn="ctr">
              <a:buNone/>
            </a:pPr>
            <a:r>
              <a:rPr kumimoji="1" lang="ja-JP" altLang="en-US" sz="4000" b="1" dirty="0">
                <a:latin typeface="Meiryo UI" pitchFamily="50" charset="-128"/>
                <a:ea typeface="Meiryo UI" pitchFamily="50" charset="-128"/>
                <a:cs typeface="Meiryo UI" pitchFamily="50" charset="-128"/>
              </a:rPr>
              <a:t>大阪府都市基盤施設</a:t>
            </a:r>
            <a:r>
              <a:rPr lang="ja-JP" altLang="en-US" sz="4000" b="1" dirty="0">
                <a:latin typeface="Meiryo UI" pitchFamily="50" charset="-128"/>
                <a:ea typeface="Meiryo UI" pitchFamily="50" charset="-128"/>
                <a:cs typeface="Meiryo UI" pitchFamily="50" charset="-128"/>
              </a:rPr>
              <a:t>維持管理技術審議会</a:t>
            </a:r>
            <a:br>
              <a:rPr lang="en-US" altLang="ja-JP" sz="1300" b="1" dirty="0">
                <a:latin typeface="Meiryo UI" pitchFamily="50" charset="-128"/>
                <a:ea typeface="Meiryo UI" pitchFamily="50" charset="-128"/>
                <a:cs typeface="Meiryo UI" pitchFamily="50" charset="-128"/>
              </a:rPr>
            </a:br>
            <a:br>
              <a:rPr kumimoji="1" lang="en-US" altLang="ja-JP" sz="1300" b="1" dirty="0">
                <a:latin typeface="Meiryo UI" pitchFamily="50" charset="-128"/>
                <a:ea typeface="Meiryo UI" pitchFamily="50" charset="-128"/>
                <a:cs typeface="Meiryo UI" pitchFamily="50" charset="-128"/>
              </a:rPr>
            </a:br>
            <a:r>
              <a:rPr kumimoji="1" lang="ja-JP" altLang="en-US" sz="4000" b="1" dirty="0">
                <a:latin typeface="Meiryo UI" pitchFamily="50" charset="-128"/>
                <a:ea typeface="Meiryo UI" pitchFamily="50" charset="-128"/>
                <a:cs typeface="Meiryo UI" pitchFamily="50" charset="-128"/>
              </a:rPr>
              <a:t>第１回　</a:t>
            </a:r>
            <a:r>
              <a:rPr lang="ja-JP" altLang="en-US" sz="4000" dirty="0">
                <a:latin typeface="Meiryo UI" pitchFamily="50" charset="-128"/>
                <a:ea typeface="Meiryo UI" pitchFamily="50" charset="-128"/>
                <a:cs typeface="Meiryo UI" pitchFamily="50" charset="-128"/>
              </a:rPr>
              <a:t>河川等</a:t>
            </a:r>
            <a:r>
              <a:rPr kumimoji="1" lang="ja-JP" altLang="en-US" sz="4000" b="1" dirty="0">
                <a:latin typeface="Meiryo UI" pitchFamily="50" charset="-128"/>
                <a:ea typeface="Meiryo UI" pitchFamily="50" charset="-128"/>
                <a:cs typeface="Meiryo UI" pitchFamily="50" charset="-128"/>
              </a:rPr>
              <a:t>部会</a:t>
            </a:r>
            <a:br>
              <a:rPr kumimoji="1" lang="en-US" altLang="ja-JP" sz="1300" b="1" dirty="0">
                <a:latin typeface="Meiryo UI" pitchFamily="50" charset="-128"/>
                <a:ea typeface="Meiryo UI" pitchFamily="50" charset="-128"/>
                <a:cs typeface="Meiryo UI" pitchFamily="50" charset="-128"/>
              </a:rPr>
            </a:br>
            <a:br>
              <a:rPr kumimoji="1" lang="en-US" altLang="ja-JP" sz="1300" b="1" dirty="0">
                <a:latin typeface="Meiryo UI" pitchFamily="50" charset="-128"/>
                <a:ea typeface="Meiryo UI" pitchFamily="50" charset="-128"/>
                <a:cs typeface="Meiryo UI" pitchFamily="50" charset="-128"/>
              </a:rPr>
            </a:br>
            <a:endParaRPr kumimoji="1" lang="ja-JP" altLang="en-US" sz="2700" b="1" dirty="0">
              <a:latin typeface="Meiryo UI" pitchFamily="50" charset="-128"/>
              <a:ea typeface="Meiryo UI" pitchFamily="50" charset="-128"/>
              <a:cs typeface="Meiryo UI" pitchFamily="50" charset="-128"/>
            </a:endParaRPr>
          </a:p>
        </p:txBody>
      </p:sp>
      <p:sp>
        <p:nvSpPr>
          <p:cNvPr id="6" name="スライド番号プレースホルダー 17">
            <a:extLst>
              <a:ext uri="{FF2B5EF4-FFF2-40B4-BE49-F238E27FC236}">
                <a16:creationId xmlns:a16="http://schemas.microsoft.com/office/drawing/2014/main" id="{568234FF-1C40-4B1D-98C8-DF509959AD12}"/>
              </a:ext>
            </a:extLst>
          </p:cNvPr>
          <p:cNvSpPr txBox="1">
            <a:spLocks/>
          </p:cNvSpPr>
          <p:nvPr/>
        </p:nvSpPr>
        <p:spPr>
          <a:xfrm>
            <a:off x="8373184" y="6489782"/>
            <a:ext cx="774422"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1</a:t>
            </a:fld>
            <a:endParaRPr lang="ja-JP" altLang="en-US" dirty="0"/>
          </a:p>
        </p:txBody>
      </p:sp>
      <p:sp>
        <p:nvSpPr>
          <p:cNvPr id="7" name="サブタイトル 2">
            <a:extLst>
              <a:ext uri="{FF2B5EF4-FFF2-40B4-BE49-F238E27FC236}">
                <a16:creationId xmlns:a16="http://schemas.microsoft.com/office/drawing/2014/main" id="{8BE72615-6364-4B6C-945A-D7D07E5BBAC5}"/>
              </a:ext>
            </a:extLst>
          </p:cNvPr>
          <p:cNvSpPr txBox="1">
            <a:spLocks/>
          </p:cNvSpPr>
          <p:nvPr/>
        </p:nvSpPr>
        <p:spPr>
          <a:xfrm>
            <a:off x="0" y="6190456"/>
            <a:ext cx="9144000" cy="550912"/>
          </a:xfrm>
          <a:prstGeom prst="rect">
            <a:avLst/>
          </a:prstGeom>
        </p:spPr>
        <p:txBody>
          <a:bodyPr>
            <a:norm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9pPr>
          </a:lstStyle>
          <a:p>
            <a:pPr marL="45720" indent="0" algn="ctr">
              <a:buNone/>
            </a:pPr>
            <a:endParaRPr lang="ja-JP" altLang="en-US" sz="2400" b="1" dirty="0">
              <a:latin typeface="Meiryo UI" pitchFamily="50" charset="-128"/>
              <a:ea typeface="Meiryo UI" pitchFamily="50" charset="-128"/>
              <a:cs typeface="Meiryo UI" pitchFamily="50" charset="-128"/>
            </a:endParaRPr>
          </a:p>
        </p:txBody>
      </p:sp>
      <p:sp>
        <p:nvSpPr>
          <p:cNvPr id="9" name="テキスト ボックス 8">
            <a:extLst>
              <a:ext uri="{FF2B5EF4-FFF2-40B4-BE49-F238E27FC236}">
                <a16:creationId xmlns:a16="http://schemas.microsoft.com/office/drawing/2014/main" id="{D7AD68FF-0EAF-479B-863F-156763E1EE80}"/>
              </a:ext>
            </a:extLst>
          </p:cNvPr>
          <p:cNvSpPr txBox="1"/>
          <p:nvPr/>
        </p:nvSpPr>
        <p:spPr>
          <a:xfrm>
            <a:off x="7020272" y="357664"/>
            <a:ext cx="2123728" cy="369332"/>
          </a:xfrm>
          <a:prstGeom prst="rect">
            <a:avLst/>
          </a:prstGeom>
          <a:noFill/>
        </p:spPr>
        <p:txBody>
          <a:bodyPr wrap="square" rtlCol="0">
            <a:spAutoFit/>
          </a:bodyPr>
          <a:lstStyle/>
          <a:p>
            <a:r>
              <a:rPr kumimoji="1" lang="ja-JP" altLang="en-US" b="1" dirty="0"/>
              <a:t>　</a:t>
            </a:r>
            <a:r>
              <a:rPr kumimoji="1" lang="en-US" altLang="ja-JP" b="1" dirty="0"/>
              <a:t>【</a:t>
            </a:r>
            <a:r>
              <a:rPr kumimoji="1" lang="ja-JP" altLang="en-US" b="1" dirty="0"/>
              <a:t>資料１－４</a:t>
            </a:r>
            <a:r>
              <a:rPr kumimoji="1" lang="en-US" altLang="ja-JP" b="1" dirty="0"/>
              <a:t>】</a:t>
            </a:r>
            <a:endParaRPr kumimoji="1" lang="ja-JP" altLang="en-US" b="1" dirty="0"/>
          </a:p>
        </p:txBody>
      </p:sp>
      <p:sp>
        <p:nvSpPr>
          <p:cNvPr id="10" name="サブタイトル 2">
            <a:extLst>
              <a:ext uri="{FF2B5EF4-FFF2-40B4-BE49-F238E27FC236}">
                <a16:creationId xmlns:a16="http://schemas.microsoft.com/office/drawing/2014/main" id="{60728D47-C61A-4CCD-AEE2-A21F9DB52CFC}"/>
              </a:ext>
            </a:extLst>
          </p:cNvPr>
          <p:cNvSpPr txBox="1">
            <a:spLocks/>
          </p:cNvSpPr>
          <p:nvPr/>
        </p:nvSpPr>
        <p:spPr>
          <a:xfrm>
            <a:off x="0" y="3753131"/>
            <a:ext cx="9144000" cy="792088"/>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kumimoji="1" sz="2200" kern="1200">
                <a:solidFill>
                  <a:schemeClr val="tx2"/>
                </a:solidFill>
                <a:latin typeface="+mn-lt"/>
                <a:ea typeface="+mn-ea"/>
                <a:cs typeface="+mn-cs"/>
              </a:defRPr>
            </a:lvl1pPr>
            <a:lvl2pPr marL="4572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2000" kern="1200">
                <a:solidFill>
                  <a:schemeClr val="tx1">
                    <a:tint val="75000"/>
                  </a:schemeClr>
                </a:solidFill>
                <a:latin typeface="+mn-lt"/>
                <a:ea typeface="+mn-ea"/>
                <a:cs typeface="+mn-cs"/>
              </a:defRPr>
            </a:lvl2pPr>
            <a:lvl3pPr marL="9144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400" kern="1200">
                <a:solidFill>
                  <a:schemeClr val="tx1">
                    <a:tint val="75000"/>
                  </a:schemeClr>
                </a:solidFill>
                <a:latin typeface="+mn-lt"/>
                <a:ea typeface="+mn-ea"/>
                <a:cs typeface="+mn-cs"/>
              </a:defRPr>
            </a:lvl5pPr>
            <a:lvl6pPr marL="22860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400" kern="1200">
                <a:solidFill>
                  <a:schemeClr val="tx1">
                    <a:tint val="75000"/>
                  </a:schemeClr>
                </a:solidFill>
                <a:latin typeface="+mn-lt"/>
                <a:ea typeface="+mn-ea"/>
                <a:cs typeface="+mn-cs"/>
              </a:defRPr>
            </a:lvl9pPr>
          </a:lstStyle>
          <a:p>
            <a:pPr algn="ctr"/>
            <a:r>
              <a:rPr lang="en-US" altLang="ja-JP" sz="3200" b="1" dirty="0">
                <a:latin typeface="Meiryo UI" pitchFamily="50" charset="-128"/>
                <a:ea typeface="Meiryo UI" pitchFamily="50" charset="-128"/>
                <a:cs typeface="Meiryo UI" pitchFamily="50" charset="-128"/>
              </a:rPr>
              <a:t>《</a:t>
            </a:r>
            <a:r>
              <a:rPr lang="ja-JP" altLang="en-US" sz="3200" b="1" dirty="0">
                <a:latin typeface="Meiryo UI" pitchFamily="50" charset="-128"/>
                <a:ea typeface="Meiryo UI" pitchFamily="50" charset="-128"/>
                <a:cs typeface="Meiryo UI" pitchFamily="50" charset="-128"/>
              </a:rPr>
              <a:t>各施設の現計画の検証、課題と対応方針について</a:t>
            </a:r>
            <a:r>
              <a:rPr lang="en-US" altLang="ja-JP" sz="3200" b="1" dirty="0">
                <a:latin typeface="Meiryo UI" pitchFamily="50" charset="-128"/>
                <a:ea typeface="Meiryo UI" pitchFamily="50" charset="-128"/>
                <a:cs typeface="Meiryo UI" pitchFamily="50" charset="-128"/>
              </a:rPr>
              <a:t>》</a:t>
            </a:r>
            <a:endParaRPr lang="ja-JP" altLang="en-US" sz="3200" b="1" dirty="0">
              <a:latin typeface="Meiryo UI" pitchFamily="50" charset="-128"/>
              <a:ea typeface="Meiryo UI" pitchFamily="50" charset="-128"/>
              <a:cs typeface="Meiryo UI" pitchFamily="50" charset="-128"/>
            </a:endParaRPr>
          </a:p>
        </p:txBody>
      </p:sp>
      <p:sp>
        <p:nvSpPr>
          <p:cNvPr id="11" name="サブタイトル 2">
            <a:extLst>
              <a:ext uri="{FF2B5EF4-FFF2-40B4-BE49-F238E27FC236}">
                <a16:creationId xmlns:a16="http://schemas.microsoft.com/office/drawing/2014/main" id="{91D87195-F327-46FF-9530-C71692FD12E9}"/>
              </a:ext>
            </a:extLst>
          </p:cNvPr>
          <p:cNvSpPr txBox="1">
            <a:spLocks/>
          </p:cNvSpPr>
          <p:nvPr/>
        </p:nvSpPr>
        <p:spPr>
          <a:xfrm>
            <a:off x="0" y="4765144"/>
            <a:ext cx="9144000" cy="792088"/>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kumimoji="1" sz="2200" kern="1200">
                <a:solidFill>
                  <a:schemeClr val="tx2"/>
                </a:solidFill>
                <a:latin typeface="+mn-lt"/>
                <a:ea typeface="+mn-ea"/>
                <a:cs typeface="+mn-cs"/>
              </a:defRPr>
            </a:lvl1pPr>
            <a:lvl2pPr marL="4572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2000" kern="1200">
                <a:solidFill>
                  <a:schemeClr val="tx1">
                    <a:tint val="75000"/>
                  </a:schemeClr>
                </a:solidFill>
                <a:latin typeface="+mn-lt"/>
                <a:ea typeface="+mn-ea"/>
                <a:cs typeface="+mn-cs"/>
              </a:defRPr>
            </a:lvl2pPr>
            <a:lvl3pPr marL="9144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400" kern="1200">
                <a:solidFill>
                  <a:schemeClr val="tx1">
                    <a:tint val="75000"/>
                  </a:schemeClr>
                </a:solidFill>
                <a:latin typeface="+mn-lt"/>
                <a:ea typeface="+mn-ea"/>
                <a:cs typeface="+mn-cs"/>
              </a:defRPr>
            </a:lvl5pPr>
            <a:lvl6pPr marL="22860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400" kern="1200">
                <a:solidFill>
                  <a:schemeClr val="tx1">
                    <a:tint val="75000"/>
                  </a:schemeClr>
                </a:solidFill>
                <a:latin typeface="+mn-lt"/>
                <a:ea typeface="+mn-ea"/>
                <a:cs typeface="+mn-cs"/>
              </a:defRPr>
            </a:lvl9pPr>
          </a:lstStyle>
          <a:p>
            <a:pPr algn="ctr"/>
            <a:r>
              <a:rPr lang="ja-JP" altLang="en-US" sz="3200" dirty="0">
                <a:latin typeface="Meiryo UI" pitchFamily="50" charset="-128"/>
                <a:ea typeface="Meiryo UI" pitchFamily="50" charset="-128"/>
                <a:cs typeface="Meiryo UI" pitchFamily="50" charset="-128"/>
              </a:rPr>
              <a:t>（下水道施設編</a:t>
            </a:r>
            <a:r>
              <a:rPr lang="en-US" altLang="ja-JP" sz="3200" dirty="0">
                <a:latin typeface="Meiryo UI" pitchFamily="50" charset="-128"/>
                <a:ea typeface="Meiryo UI" pitchFamily="50" charset="-128"/>
                <a:cs typeface="Meiryo UI" pitchFamily="50" charset="-128"/>
              </a:rPr>
              <a:t>【</a:t>
            </a:r>
            <a:r>
              <a:rPr lang="ja-JP" altLang="en-US" sz="3200" dirty="0">
                <a:latin typeface="Meiryo UI" pitchFamily="50" charset="-128"/>
                <a:ea typeface="Meiryo UI" pitchFamily="50" charset="-128"/>
                <a:cs typeface="Meiryo UI" pitchFamily="50" charset="-128"/>
              </a:rPr>
              <a:t>参考資料</a:t>
            </a:r>
            <a:r>
              <a:rPr lang="en-US" altLang="ja-JP" sz="3200" dirty="0">
                <a:latin typeface="Meiryo UI" pitchFamily="50" charset="-128"/>
                <a:ea typeface="Meiryo UI" pitchFamily="50" charset="-128"/>
                <a:cs typeface="Meiryo UI" pitchFamily="50" charset="-128"/>
              </a:rPr>
              <a:t>】</a:t>
            </a:r>
            <a:r>
              <a:rPr lang="ja-JP" altLang="en-US" sz="3200" dirty="0">
                <a:latin typeface="Meiryo UI" pitchFamily="50" charset="-128"/>
                <a:ea typeface="Meiryo UI" pitchFamily="50" charset="-128"/>
                <a:cs typeface="Meiryo UI" pitchFamily="50" charset="-128"/>
              </a:rPr>
              <a:t>）</a:t>
            </a:r>
          </a:p>
        </p:txBody>
      </p:sp>
    </p:spTree>
    <p:extLst>
      <p:ext uri="{BB962C8B-B14F-4D97-AF65-F5344CB8AC3E}">
        <p14:creationId xmlns:p14="http://schemas.microsoft.com/office/powerpoint/2010/main" val="4445728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kumimoji="1" lang="ja-JP" altLang="en-US" sz="2800" dirty="0">
                <a:solidFill>
                  <a:schemeClr val="bg1"/>
                </a:solidFill>
                <a:latin typeface="Meiryo UI" pitchFamily="50" charset="-128"/>
                <a:ea typeface="Meiryo UI" pitchFamily="50" charset="-128"/>
              </a:rPr>
              <a:t>４．現計画の検証、課題抽出及び対応方針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13" name="テキスト ボックス 12">
            <a:extLst>
              <a:ext uri="{FF2B5EF4-FFF2-40B4-BE49-F238E27FC236}">
                <a16:creationId xmlns:a16="http://schemas.microsoft.com/office/drawing/2014/main" id="{0E21DFBF-BA81-4920-AF8A-2CD666E6D2ED}"/>
              </a:ext>
            </a:extLst>
          </p:cNvPr>
          <p:cNvSpPr txBox="1"/>
          <p:nvPr/>
        </p:nvSpPr>
        <p:spPr>
          <a:xfrm>
            <a:off x="7781329" y="531788"/>
            <a:ext cx="1380243" cy="369332"/>
          </a:xfrm>
          <a:prstGeom prst="rect">
            <a:avLst/>
          </a:prstGeom>
          <a:noFill/>
        </p:spPr>
        <p:txBody>
          <a:bodyPr wrap="square" rtlCol="0">
            <a:spAutoFit/>
          </a:bodyPr>
          <a:lstStyle/>
          <a:p>
            <a:r>
              <a:rPr lang="en-US" altLang="ja-JP" b="1" dirty="0">
                <a:solidFill>
                  <a:srgbClr val="FF0000"/>
                </a:solidFill>
                <a:latin typeface="BIZ UDPゴシック" panose="020B0400000000000000" pitchFamily="50" charset="-128"/>
                <a:ea typeface="BIZ UDPゴシック" panose="020B0400000000000000" pitchFamily="50" charset="-128"/>
              </a:rPr>
              <a:t>【</a:t>
            </a:r>
            <a:r>
              <a:rPr lang="ja-JP" altLang="en-US" b="1" dirty="0">
                <a:solidFill>
                  <a:srgbClr val="FF0000"/>
                </a:solidFill>
                <a:latin typeface="BIZ UDPゴシック" panose="020B0400000000000000" pitchFamily="50" charset="-128"/>
                <a:ea typeface="BIZ UDPゴシック" panose="020B0400000000000000" pitchFamily="50" charset="-128"/>
              </a:rPr>
              <a:t>説明資料</a:t>
            </a:r>
            <a:r>
              <a:rPr lang="en-US" altLang="ja-JP" b="1" dirty="0">
                <a:solidFill>
                  <a:srgbClr val="FF0000"/>
                </a:solidFill>
                <a:latin typeface="BIZ UDPゴシック" panose="020B0400000000000000" pitchFamily="50" charset="-128"/>
                <a:ea typeface="BIZ UDPゴシック" panose="020B0400000000000000" pitchFamily="50" charset="-128"/>
              </a:rPr>
              <a:t>】</a:t>
            </a:r>
            <a:endParaRPr kumimoji="1" lang="ja-JP" altLang="en-US" b="1" dirty="0">
              <a:solidFill>
                <a:srgbClr val="FF0000"/>
              </a:solidFill>
            </a:endParaRPr>
          </a:p>
        </p:txBody>
      </p:sp>
      <p:pic>
        <p:nvPicPr>
          <p:cNvPr id="3" name="図 2">
            <a:extLst>
              <a:ext uri="{FF2B5EF4-FFF2-40B4-BE49-F238E27FC236}">
                <a16:creationId xmlns:a16="http://schemas.microsoft.com/office/drawing/2014/main" id="{29ADA70B-9B66-4F34-B3F6-E83A053A1AD1}"/>
              </a:ext>
            </a:extLst>
          </p:cNvPr>
          <p:cNvPicPr>
            <a:picLocks noChangeAspect="1"/>
          </p:cNvPicPr>
          <p:nvPr/>
        </p:nvPicPr>
        <p:blipFill rotWithShape="1">
          <a:blip r:embed="rId2"/>
          <a:srcRect l="31888" t="17240" r="35825" b="12200"/>
          <a:stretch/>
        </p:blipFill>
        <p:spPr>
          <a:xfrm>
            <a:off x="3203848" y="1484784"/>
            <a:ext cx="3888432" cy="5311029"/>
          </a:xfrm>
          <a:prstGeom prst="rect">
            <a:avLst/>
          </a:prstGeom>
        </p:spPr>
      </p:pic>
      <p:sp>
        <p:nvSpPr>
          <p:cNvPr id="16" name="テキスト ボックス 15">
            <a:extLst>
              <a:ext uri="{FF2B5EF4-FFF2-40B4-BE49-F238E27FC236}">
                <a16:creationId xmlns:a16="http://schemas.microsoft.com/office/drawing/2014/main" id="{422C95C3-9F37-4567-A34E-D4BAC77018B7}"/>
              </a:ext>
            </a:extLst>
          </p:cNvPr>
          <p:cNvSpPr txBox="1"/>
          <p:nvPr/>
        </p:nvSpPr>
        <p:spPr>
          <a:xfrm>
            <a:off x="683568" y="1495852"/>
            <a:ext cx="2520280" cy="307777"/>
          </a:xfrm>
          <a:prstGeom prst="rect">
            <a:avLst/>
          </a:prstGeom>
          <a:noFill/>
        </p:spPr>
        <p:txBody>
          <a:bodyPr wrap="square" rtlCol="0">
            <a:spAutoFit/>
          </a:bodyPr>
          <a:lstStyle/>
          <a:p>
            <a:r>
              <a:rPr kumimoji="1" lang="ja-JP" altLang="en-US" sz="1400" dirty="0">
                <a:latin typeface="BIZ UDPゴシック" panose="020B0400000000000000" pitchFamily="50" charset="-128"/>
                <a:ea typeface="BIZ UDPゴシック" panose="020B0400000000000000" pitchFamily="50" charset="-128"/>
              </a:rPr>
              <a:t>（出水期前のパトロール事例）</a:t>
            </a:r>
            <a:endParaRPr kumimoji="1" lang="ja-JP" altLang="en-US" sz="1400" dirty="0"/>
          </a:p>
        </p:txBody>
      </p:sp>
      <p:sp>
        <p:nvSpPr>
          <p:cNvPr id="8" name="テキスト ボックス 7">
            <a:extLst>
              <a:ext uri="{FF2B5EF4-FFF2-40B4-BE49-F238E27FC236}">
                <a16:creationId xmlns:a16="http://schemas.microsoft.com/office/drawing/2014/main" id="{0FD14CAF-8626-4501-949D-671403B24FD5}"/>
              </a:ext>
            </a:extLst>
          </p:cNvPr>
          <p:cNvSpPr txBox="1"/>
          <p:nvPr/>
        </p:nvSpPr>
        <p:spPr>
          <a:xfrm>
            <a:off x="43076" y="520675"/>
            <a:ext cx="7841292" cy="369332"/>
          </a:xfrm>
          <a:prstGeom prst="rect">
            <a:avLst/>
          </a:prstGeom>
          <a:noFill/>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①</a:t>
            </a:r>
            <a:r>
              <a:rPr kumimoji="1" lang="ja-JP" altLang="en-US" dirty="0">
                <a:latin typeface="BIZ UDPゴシック" panose="020B0400000000000000" pitchFamily="50" charset="-128"/>
                <a:ea typeface="BIZ UDPゴシック" panose="020B0400000000000000" pitchFamily="50" charset="-128"/>
              </a:rPr>
              <a:t>点検、診断、評価の手法や体制等の充実　③日常的維持管理の</a:t>
            </a:r>
            <a:r>
              <a:rPr lang="ja-JP" altLang="en-US" dirty="0">
                <a:latin typeface="BIZ UDPゴシック" panose="020B0400000000000000" pitchFamily="50" charset="-128"/>
                <a:ea typeface="BIZ UDPゴシック" panose="020B0400000000000000" pitchFamily="50" charset="-128"/>
              </a:rPr>
              <a:t>着実な実践</a:t>
            </a:r>
            <a:endParaRPr kumimoji="1" lang="ja-JP" altLang="en-US" dirty="0"/>
          </a:p>
        </p:txBody>
      </p:sp>
      <p:sp>
        <p:nvSpPr>
          <p:cNvPr id="9" name="テキスト ボックス 8">
            <a:extLst>
              <a:ext uri="{FF2B5EF4-FFF2-40B4-BE49-F238E27FC236}">
                <a16:creationId xmlns:a16="http://schemas.microsoft.com/office/drawing/2014/main" id="{9F1A710D-0BB1-45B5-8415-F844C1A37264}"/>
              </a:ext>
            </a:extLst>
          </p:cNvPr>
          <p:cNvSpPr txBox="1"/>
          <p:nvPr/>
        </p:nvSpPr>
        <p:spPr>
          <a:xfrm>
            <a:off x="43076" y="868724"/>
            <a:ext cx="8770288" cy="492443"/>
          </a:xfrm>
          <a:prstGeom prst="rect">
            <a:avLst/>
          </a:prstGeom>
          <a:noFill/>
        </p:spPr>
        <p:txBody>
          <a:bodyPr wrap="square" rtlCol="0">
            <a:spAutoFit/>
          </a:bodyPr>
          <a:lstStyle/>
          <a:p>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共通</a:t>
            </a:r>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点検業務における留意事項　２）点検　①致命的な不具合を見逃さない　</a:t>
            </a:r>
            <a:r>
              <a:rPr kumimoji="1" lang="en-US" altLang="ja-JP"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計画</a:t>
            </a:r>
            <a:r>
              <a:rPr kumimoji="1" lang="en-US" altLang="ja-JP" sz="1300" dirty="0">
                <a:latin typeface="BIZ UDPゴシック" panose="020B0400000000000000" pitchFamily="50" charset="-128"/>
                <a:ea typeface="BIZ UDPゴシック" panose="020B0400000000000000" pitchFamily="50" charset="-128"/>
              </a:rPr>
              <a:t>16</a:t>
            </a:r>
            <a:r>
              <a:rPr kumimoji="1" lang="ja-JP" altLang="en-US" sz="1300" dirty="0">
                <a:latin typeface="BIZ UDPゴシック" panose="020B0400000000000000" pitchFamily="50" charset="-128"/>
                <a:ea typeface="BIZ UDPゴシック" panose="020B0400000000000000" pitchFamily="50" charset="-128"/>
              </a:rPr>
              <a:t>頁</a:t>
            </a:r>
            <a:r>
              <a:rPr kumimoji="1" lang="en-US" altLang="ja-JP" sz="1300" dirty="0">
                <a:latin typeface="BIZ UDPゴシック" panose="020B0400000000000000" pitchFamily="50" charset="-128"/>
                <a:ea typeface="BIZ UDPゴシック" panose="020B0400000000000000" pitchFamily="50" charset="-128"/>
              </a:rPr>
              <a:t>】</a:t>
            </a:r>
          </a:p>
          <a:p>
            <a:r>
              <a:rPr lang="ja-JP" altLang="en-US" sz="1300" dirty="0">
                <a:latin typeface="BIZ UDPゴシック" panose="020B0400000000000000" pitchFamily="50" charset="-128"/>
                <a:ea typeface="BIZ UDPゴシック" panose="020B0400000000000000" pitchFamily="50" charset="-128"/>
              </a:rPr>
              <a:t>　　　　 ・定期的巡視点検　</a:t>
            </a:r>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計画</a:t>
            </a:r>
            <a:r>
              <a:rPr lang="en-US" altLang="ja-JP" sz="1300" dirty="0">
                <a:latin typeface="BIZ UDPゴシック" panose="020B0400000000000000" pitchFamily="50" charset="-128"/>
                <a:ea typeface="BIZ UDPゴシック" panose="020B0400000000000000" pitchFamily="50" charset="-128"/>
              </a:rPr>
              <a:t>32</a:t>
            </a:r>
            <a:r>
              <a:rPr lang="ja-JP" altLang="en-US" sz="1300" dirty="0">
                <a:latin typeface="BIZ UDPゴシック" panose="020B0400000000000000" pitchFamily="50" charset="-128"/>
                <a:ea typeface="BIZ UDPゴシック" panose="020B0400000000000000" pitchFamily="50" charset="-128"/>
              </a:rPr>
              <a:t>頁</a:t>
            </a:r>
            <a:r>
              <a:rPr lang="en-US" altLang="ja-JP" sz="1300" dirty="0">
                <a:latin typeface="BIZ UDPゴシック" panose="020B0400000000000000" pitchFamily="50" charset="-128"/>
                <a:ea typeface="BIZ UDPゴシック" panose="020B0400000000000000" pitchFamily="50" charset="-128"/>
              </a:rPr>
              <a:t>】</a:t>
            </a:r>
            <a:endParaRPr kumimoji="1" lang="ja-JP" altLang="en-US" sz="1300" dirty="0">
              <a:latin typeface="BIZ UDPゴシック" panose="020B0400000000000000" pitchFamily="50" charset="-128"/>
              <a:ea typeface="BIZ UDPゴシック" panose="020B0400000000000000" pitchFamily="50" charset="-128"/>
            </a:endParaRPr>
          </a:p>
        </p:txBody>
      </p:sp>
      <p:sp>
        <p:nvSpPr>
          <p:cNvPr id="10" name="スライド番号プレースホルダー 1">
            <a:extLst>
              <a:ext uri="{FF2B5EF4-FFF2-40B4-BE49-F238E27FC236}">
                <a16:creationId xmlns:a16="http://schemas.microsoft.com/office/drawing/2014/main" id="{82C6496F-366E-433B-BC94-6C391B66A051}"/>
              </a:ext>
            </a:extLst>
          </p:cNvPr>
          <p:cNvSpPr txBox="1">
            <a:spLocks/>
          </p:cNvSpPr>
          <p:nvPr/>
        </p:nvSpPr>
        <p:spPr>
          <a:xfrm>
            <a:off x="7884368" y="6453336"/>
            <a:ext cx="1828800"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10</a:t>
            </a:fld>
            <a:endParaRPr lang="ja-JP" altLang="en-US" dirty="0"/>
          </a:p>
        </p:txBody>
      </p:sp>
      <p:sp>
        <p:nvSpPr>
          <p:cNvPr id="12" name="テキスト ボックス 11">
            <a:extLst>
              <a:ext uri="{FF2B5EF4-FFF2-40B4-BE49-F238E27FC236}">
                <a16:creationId xmlns:a16="http://schemas.microsoft.com/office/drawing/2014/main" id="{2B775621-3478-4BF7-A160-9B101204BD86}"/>
              </a:ext>
            </a:extLst>
          </p:cNvPr>
          <p:cNvSpPr txBox="1"/>
          <p:nvPr/>
        </p:nvSpPr>
        <p:spPr>
          <a:xfrm>
            <a:off x="7520090" y="47615"/>
            <a:ext cx="1623909" cy="400110"/>
          </a:xfrm>
          <a:prstGeom prst="rect">
            <a:avLst/>
          </a:prstGeom>
          <a:solidFill>
            <a:srgbClr val="002060"/>
          </a:solidFill>
        </p:spPr>
        <p:txBody>
          <a:bodyPr wrap="square" rtlCol="0">
            <a:spAutoFit/>
          </a:bodyPr>
          <a:lstStyle/>
          <a:p>
            <a:r>
              <a:rPr kumimoji="1" lang="en-US" altLang="ja-JP" sz="2000" dirty="0">
                <a:solidFill>
                  <a:schemeClr val="bg1">
                    <a:lumMod val="95000"/>
                  </a:schemeClr>
                </a:solidFill>
              </a:rPr>
              <a:t>【</a:t>
            </a:r>
            <a:r>
              <a:rPr kumimoji="1" lang="ja-JP" altLang="en-US" sz="2000" dirty="0">
                <a:solidFill>
                  <a:schemeClr val="bg1">
                    <a:lumMod val="95000"/>
                  </a:schemeClr>
                </a:solidFill>
              </a:rPr>
              <a:t>資料№</a:t>
            </a:r>
            <a:r>
              <a:rPr kumimoji="1" lang="en-US" altLang="ja-JP" sz="2000" dirty="0">
                <a:solidFill>
                  <a:schemeClr val="bg1">
                    <a:lumMod val="95000"/>
                  </a:schemeClr>
                </a:solidFill>
              </a:rPr>
              <a:t>4】</a:t>
            </a:r>
            <a:endParaRPr kumimoji="1" lang="ja-JP" altLang="en-US" sz="2000" dirty="0">
              <a:solidFill>
                <a:schemeClr val="bg1">
                  <a:lumMod val="95000"/>
                </a:schemeClr>
              </a:solidFill>
            </a:endParaRPr>
          </a:p>
        </p:txBody>
      </p:sp>
    </p:spTree>
    <p:extLst>
      <p:ext uri="{BB962C8B-B14F-4D97-AF65-F5344CB8AC3E}">
        <p14:creationId xmlns:p14="http://schemas.microsoft.com/office/powerpoint/2010/main" val="14818523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kumimoji="1" lang="ja-JP" altLang="en-US" sz="2800" dirty="0">
                <a:solidFill>
                  <a:schemeClr val="bg1"/>
                </a:solidFill>
                <a:latin typeface="Meiryo UI" pitchFamily="50" charset="-128"/>
                <a:ea typeface="Meiryo UI" pitchFamily="50" charset="-128"/>
              </a:rPr>
              <a:t>４．現計画の検証、課題抽出及び対応方針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13" name="テキスト ボックス 12">
            <a:extLst>
              <a:ext uri="{FF2B5EF4-FFF2-40B4-BE49-F238E27FC236}">
                <a16:creationId xmlns:a16="http://schemas.microsoft.com/office/drawing/2014/main" id="{0E21DFBF-BA81-4920-AF8A-2CD666E6D2ED}"/>
              </a:ext>
            </a:extLst>
          </p:cNvPr>
          <p:cNvSpPr txBox="1"/>
          <p:nvPr/>
        </p:nvSpPr>
        <p:spPr>
          <a:xfrm>
            <a:off x="7781329" y="531788"/>
            <a:ext cx="1380243" cy="369332"/>
          </a:xfrm>
          <a:prstGeom prst="rect">
            <a:avLst/>
          </a:prstGeom>
          <a:noFill/>
        </p:spPr>
        <p:txBody>
          <a:bodyPr wrap="square" rtlCol="0">
            <a:spAutoFit/>
          </a:bodyPr>
          <a:lstStyle/>
          <a:p>
            <a:r>
              <a:rPr lang="en-US" altLang="ja-JP" b="1" dirty="0">
                <a:solidFill>
                  <a:srgbClr val="FF0000"/>
                </a:solidFill>
                <a:latin typeface="BIZ UDPゴシック" panose="020B0400000000000000" pitchFamily="50" charset="-128"/>
                <a:ea typeface="BIZ UDPゴシック" panose="020B0400000000000000" pitchFamily="50" charset="-128"/>
              </a:rPr>
              <a:t>【</a:t>
            </a:r>
            <a:r>
              <a:rPr lang="ja-JP" altLang="en-US" b="1" dirty="0">
                <a:solidFill>
                  <a:srgbClr val="FF0000"/>
                </a:solidFill>
                <a:latin typeface="BIZ UDPゴシック" panose="020B0400000000000000" pitchFamily="50" charset="-128"/>
                <a:ea typeface="BIZ UDPゴシック" panose="020B0400000000000000" pitchFamily="50" charset="-128"/>
              </a:rPr>
              <a:t>説明資料</a:t>
            </a:r>
            <a:r>
              <a:rPr lang="en-US" altLang="ja-JP" b="1" dirty="0">
                <a:solidFill>
                  <a:srgbClr val="FF0000"/>
                </a:solidFill>
                <a:latin typeface="BIZ UDPゴシック" panose="020B0400000000000000" pitchFamily="50" charset="-128"/>
                <a:ea typeface="BIZ UDPゴシック" panose="020B0400000000000000" pitchFamily="50" charset="-128"/>
              </a:rPr>
              <a:t>】</a:t>
            </a:r>
            <a:endParaRPr kumimoji="1" lang="ja-JP" altLang="en-US" b="1" dirty="0">
              <a:solidFill>
                <a:srgbClr val="FF0000"/>
              </a:solidFill>
            </a:endParaRPr>
          </a:p>
        </p:txBody>
      </p:sp>
      <p:grpSp>
        <p:nvGrpSpPr>
          <p:cNvPr id="8" name="グループ化 7">
            <a:extLst>
              <a:ext uri="{FF2B5EF4-FFF2-40B4-BE49-F238E27FC236}">
                <a16:creationId xmlns:a16="http://schemas.microsoft.com/office/drawing/2014/main" id="{BB719E63-D7B4-4168-AD55-C94A4230BB3D}"/>
              </a:ext>
            </a:extLst>
          </p:cNvPr>
          <p:cNvGrpSpPr/>
          <p:nvPr/>
        </p:nvGrpSpPr>
        <p:grpSpPr>
          <a:xfrm>
            <a:off x="611560" y="1980114"/>
            <a:ext cx="5137190" cy="1898547"/>
            <a:chOff x="5556210" y="3168936"/>
            <a:chExt cx="5137190" cy="1898547"/>
          </a:xfrm>
        </p:grpSpPr>
        <p:pic>
          <p:nvPicPr>
            <p:cNvPr id="9" name="Picture 2">
              <a:extLst>
                <a:ext uri="{FF2B5EF4-FFF2-40B4-BE49-F238E27FC236}">
                  <a16:creationId xmlns:a16="http://schemas.microsoft.com/office/drawing/2014/main" id="{A126F250-A054-4419-99EF-55C50F6F1C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6210" y="3168936"/>
              <a:ext cx="5053251" cy="1898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テキスト ボックス 129098">
              <a:extLst>
                <a:ext uri="{FF2B5EF4-FFF2-40B4-BE49-F238E27FC236}">
                  <a16:creationId xmlns:a16="http://schemas.microsoft.com/office/drawing/2014/main" id="{403E6ABC-7678-4FBF-AAFC-E0DADD37EA93}"/>
                </a:ext>
              </a:extLst>
            </p:cNvPr>
            <p:cNvSpPr txBox="1"/>
            <p:nvPr/>
          </p:nvSpPr>
          <p:spPr>
            <a:xfrm>
              <a:off x="7530432" y="3420591"/>
              <a:ext cx="3162968" cy="215444"/>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spAutoFit/>
            </a:bodyPr>
            <a:lstStyle/>
            <a:p>
              <a:r>
                <a:rPr lang="en-US" altLang="ja-JP" sz="800" dirty="0">
                  <a:latin typeface="Meiryo UI" panose="020B0604030504040204" pitchFamily="50" charset="-128"/>
                  <a:ea typeface="Meiryo UI" panose="020B0604030504040204" pitchFamily="50" charset="-128"/>
                  <a:cs typeface="Meiryo UI" panose="020B0604030504040204" pitchFamily="50" charset="-128"/>
                </a:rPr>
                <a:t>【</a:t>
              </a:r>
              <a:r>
                <a:rPr lang="ja-JP" altLang="ja-JP" sz="800" dirty="0">
                  <a:latin typeface="Meiryo UI" panose="020B0604030504040204" pitchFamily="50" charset="-128"/>
                  <a:ea typeface="Meiryo UI" panose="020B0604030504040204" pitchFamily="50" charset="-128"/>
                  <a:cs typeface="Meiryo UI" panose="020B0604030504040204" pitchFamily="50" charset="-128"/>
                </a:rPr>
                <a:t>路上より</a:t>
              </a:r>
              <a:r>
                <a:rPr lang="ja-JP" altLang="ja-JP" sz="8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目視確認</a:t>
              </a:r>
              <a:r>
                <a:rPr lang="ja-JP" altLang="ja-JP" sz="800" dirty="0">
                  <a:latin typeface="Meiryo UI" panose="020B0604030504040204" pitchFamily="50" charset="-128"/>
                  <a:ea typeface="Meiryo UI" panose="020B0604030504040204" pitchFamily="50" charset="-128"/>
                  <a:cs typeface="Meiryo UI" panose="020B0604030504040204" pitchFamily="50" charset="-128"/>
                </a:rPr>
                <a:t>。道路交通に支障のない範囲で人孔内も目視確認</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11" name="テキスト ボックス 129098">
              <a:extLst>
                <a:ext uri="{FF2B5EF4-FFF2-40B4-BE49-F238E27FC236}">
                  <a16:creationId xmlns:a16="http://schemas.microsoft.com/office/drawing/2014/main" id="{690830DF-6D26-447E-8873-B5B4B6934D3B}"/>
                </a:ext>
              </a:extLst>
            </p:cNvPr>
            <p:cNvSpPr txBox="1"/>
            <p:nvPr/>
          </p:nvSpPr>
          <p:spPr>
            <a:xfrm>
              <a:off x="7522350" y="4002256"/>
              <a:ext cx="3162968" cy="215444"/>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spAutoFit/>
            </a:bodyPr>
            <a:lstStyle/>
            <a:p>
              <a:r>
                <a:rPr lang="en-US" altLang="ja-JP" sz="800" dirty="0">
                  <a:latin typeface="Meiryo UI" panose="020B0604030504040204" pitchFamily="50" charset="-128"/>
                  <a:ea typeface="Meiryo UI" panose="020B0604030504040204" pitchFamily="50" charset="-128"/>
                  <a:cs typeface="Meiryo UI" panose="020B0604030504040204" pitchFamily="50" charset="-128"/>
                </a:rPr>
                <a:t>【</a:t>
              </a:r>
              <a:r>
                <a:rPr lang="ja-JP" altLang="ja-JP" sz="800" dirty="0">
                  <a:latin typeface="Meiryo UI" panose="020B0604030504040204" pitchFamily="50" charset="-128"/>
                  <a:ea typeface="Meiryo UI" panose="020B0604030504040204" pitchFamily="50" charset="-128"/>
                  <a:cs typeface="Meiryo UI" panose="020B0604030504040204" pitchFamily="50" charset="-128"/>
                </a:rPr>
                <a:t>路上より</a:t>
              </a:r>
              <a:r>
                <a:rPr lang="ja-JP" altLang="ja-JP" sz="8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目視確認</a:t>
              </a:r>
              <a:r>
                <a:rPr lang="ja-JP" altLang="ja-JP" sz="800" dirty="0">
                  <a:latin typeface="Meiryo UI" panose="020B0604030504040204" pitchFamily="50" charset="-128"/>
                  <a:ea typeface="Meiryo UI" panose="020B0604030504040204" pitchFamily="50" charset="-128"/>
                  <a:cs typeface="Meiryo UI" panose="020B0604030504040204" pitchFamily="50" charset="-128"/>
                </a:rPr>
                <a:t>。道路交通に支障のない範囲で人孔内も目視確認</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a:t>
              </a:r>
            </a:p>
          </p:txBody>
        </p:sp>
      </p:grpSp>
      <p:sp>
        <p:nvSpPr>
          <p:cNvPr id="12" name="テキスト ボックス 11">
            <a:extLst>
              <a:ext uri="{FF2B5EF4-FFF2-40B4-BE49-F238E27FC236}">
                <a16:creationId xmlns:a16="http://schemas.microsoft.com/office/drawing/2014/main" id="{A91D22CA-522D-46DE-BCFE-5921D8628AD7}"/>
              </a:ext>
            </a:extLst>
          </p:cNvPr>
          <p:cNvSpPr txBox="1"/>
          <p:nvPr/>
        </p:nvSpPr>
        <p:spPr>
          <a:xfrm>
            <a:off x="107504" y="1368740"/>
            <a:ext cx="2520280" cy="307777"/>
          </a:xfrm>
          <a:prstGeom prst="rect">
            <a:avLst/>
          </a:prstGeom>
          <a:noFill/>
        </p:spPr>
        <p:txBody>
          <a:bodyPr wrap="square" rtlCol="0">
            <a:spAutoFit/>
          </a:bodyPr>
          <a:lstStyle/>
          <a:p>
            <a:r>
              <a:rPr kumimoji="1" lang="ja-JP" altLang="en-US" sz="1400" dirty="0">
                <a:latin typeface="BIZ UDPゴシック" panose="020B0400000000000000" pitchFamily="50" charset="-128"/>
                <a:ea typeface="BIZ UDPゴシック" panose="020B0400000000000000" pitchFamily="50" charset="-128"/>
              </a:rPr>
              <a:t>○地震後の点検方法の検討</a:t>
            </a:r>
            <a:endParaRPr kumimoji="1" lang="ja-JP" altLang="en-US" sz="1400" dirty="0"/>
          </a:p>
        </p:txBody>
      </p:sp>
      <p:sp>
        <p:nvSpPr>
          <p:cNvPr id="14" name="テキスト ボックス 13">
            <a:extLst>
              <a:ext uri="{FF2B5EF4-FFF2-40B4-BE49-F238E27FC236}">
                <a16:creationId xmlns:a16="http://schemas.microsoft.com/office/drawing/2014/main" id="{1E505773-13FC-41AA-A55A-C963CFEB1054}"/>
              </a:ext>
            </a:extLst>
          </p:cNvPr>
          <p:cNvSpPr txBox="1"/>
          <p:nvPr/>
        </p:nvSpPr>
        <p:spPr>
          <a:xfrm>
            <a:off x="467544" y="1675377"/>
            <a:ext cx="1935832" cy="307777"/>
          </a:xfrm>
          <a:prstGeom prst="rect">
            <a:avLst/>
          </a:prstGeom>
          <a:noFill/>
        </p:spPr>
        <p:txBody>
          <a:bodyPr wrap="square" rtlCol="0">
            <a:spAutoFit/>
          </a:bodyPr>
          <a:lstStyle/>
          <a:p>
            <a:r>
              <a:rPr kumimoji="1" lang="ja-JP" altLang="en-US" sz="1400" dirty="0">
                <a:latin typeface="BIZ UDPゴシック" panose="020B0400000000000000" pitchFamily="50" charset="-128"/>
                <a:ea typeface="BIZ UDPゴシック" panose="020B0400000000000000" pitchFamily="50" charset="-128"/>
              </a:rPr>
              <a:t>（大阪北部地震前）</a:t>
            </a:r>
            <a:endParaRPr kumimoji="1" lang="ja-JP" altLang="en-US" sz="1400" dirty="0"/>
          </a:p>
        </p:txBody>
      </p:sp>
      <p:pic>
        <p:nvPicPr>
          <p:cNvPr id="4" name="図 3">
            <a:extLst>
              <a:ext uri="{FF2B5EF4-FFF2-40B4-BE49-F238E27FC236}">
                <a16:creationId xmlns:a16="http://schemas.microsoft.com/office/drawing/2014/main" id="{0A24DF14-B79F-46D4-88F5-888C60BB1CAD}"/>
              </a:ext>
            </a:extLst>
          </p:cNvPr>
          <p:cNvPicPr>
            <a:picLocks noChangeAspect="1"/>
          </p:cNvPicPr>
          <p:nvPr/>
        </p:nvPicPr>
        <p:blipFill rotWithShape="1">
          <a:blip r:embed="rId3"/>
          <a:srcRect l="2750" t="37377" r="8263" b="8421"/>
          <a:stretch/>
        </p:blipFill>
        <p:spPr>
          <a:xfrm>
            <a:off x="509893" y="4250134"/>
            <a:ext cx="5976664" cy="2275280"/>
          </a:xfrm>
          <a:prstGeom prst="rect">
            <a:avLst/>
          </a:prstGeom>
        </p:spPr>
      </p:pic>
      <p:sp>
        <p:nvSpPr>
          <p:cNvPr id="17" name="テキスト ボックス 16">
            <a:extLst>
              <a:ext uri="{FF2B5EF4-FFF2-40B4-BE49-F238E27FC236}">
                <a16:creationId xmlns:a16="http://schemas.microsoft.com/office/drawing/2014/main" id="{3CEB0262-5D3F-4418-AA11-FFB4FD4484A3}"/>
              </a:ext>
            </a:extLst>
          </p:cNvPr>
          <p:cNvSpPr txBox="1"/>
          <p:nvPr/>
        </p:nvSpPr>
        <p:spPr>
          <a:xfrm>
            <a:off x="485525" y="3958620"/>
            <a:ext cx="1935832" cy="307777"/>
          </a:xfrm>
          <a:prstGeom prst="rect">
            <a:avLst/>
          </a:prstGeom>
          <a:noFill/>
        </p:spPr>
        <p:txBody>
          <a:bodyPr wrap="square" rtlCol="0">
            <a:spAutoFit/>
          </a:bodyPr>
          <a:lstStyle/>
          <a:p>
            <a:r>
              <a:rPr kumimoji="1" lang="ja-JP" altLang="en-US" sz="1400" dirty="0">
                <a:latin typeface="BIZ UDPゴシック" panose="020B0400000000000000" pitchFamily="50" charset="-128"/>
                <a:ea typeface="BIZ UDPゴシック" panose="020B0400000000000000" pitchFamily="50" charset="-128"/>
              </a:rPr>
              <a:t>（大阪北部地震後）</a:t>
            </a:r>
            <a:endParaRPr kumimoji="1" lang="ja-JP" altLang="en-US" sz="1400" dirty="0"/>
          </a:p>
        </p:txBody>
      </p:sp>
      <p:sp>
        <p:nvSpPr>
          <p:cNvPr id="18" name="フローチャート: 組合せ 17">
            <a:extLst>
              <a:ext uri="{FF2B5EF4-FFF2-40B4-BE49-F238E27FC236}">
                <a16:creationId xmlns:a16="http://schemas.microsoft.com/office/drawing/2014/main" id="{3716F002-FB3B-46B2-9EF5-ABE564A0A482}"/>
              </a:ext>
            </a:extLst>
          </p:cNvPr>
          <p:cNvSpPr/>
          <p:nvPr/>
        </p:nvSpPr>
        <p:spPr>
          <a:xfrm>
            <a:off x="3275856" y="3982565"/>
            <a:ext cx="1489660" cy="9060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テキスト ボックス 18">
            <a:extLst>
              <a:ext uri="{FF2B5EF4-FFF2-40B4-BE49-F238E27FC236}">
                <a16:creationId xmlns:a16="http://schemas.microsoft.com/office/drawing/2014/main" id="{0A3DCEEC-AEFB-4354-A76E-ACFBCACABFED}"/>
              </a:ext>
            </a:extLst>
          </p:cNvPr>
          <p:cNvSpPr txBox="1"/>
          <p:nvPr/>
        </p:nvSpPr>
        <p:spPr>
          <a:xfrm>
            <a:off x="6510925" y="4266397"/>
            <a:ext cx="2520280" cy="1384995"/>
          </a:xfrm>
          <a:prstGeom prst="rect">
            <a:avLst/>
          </a:prstGeom>
          <a:noFill/>
          <a:ln w="22225">
            <a:noFill/>
            <a:prstDash val="sysDot"/>
          </a:ln>
        </p:spPr>
        <p:txBody>
          <a:bodyPr wrap="square" rtlCol="0">
            <a:spAutoFit/>
          </a:bodyPr>
          <a:lstStyle/>
          <a:p>
            <a:r>
              <a:rPr lang="ja-JP" altLang="en-US" sz="1200" dirty="0">
                <a:latin typeface="BIZ UDPゴシック" panose="020B0400000000000000" pitchFamily="50" charset="-128"/>
                <a:ea typeface="BIZ UDPゴシック" panose="020B0400000000000000" pitchFamily="50" charset="-128"/>
              </a:rPr>
              <a:t>・液状化の影響を受ける管渠や、劣化による要対策箇所、腐食のおそれのある箇所については、常に整理し把握しておく必要がある。</a:t>
            </a:r>
            <a:endParaRPr lang="en-US" altLang="ja-JP" sz="1200" dirty="0">
              <a:latin typeface="BIZ UDPゴシック" panose="020B0400000000000000" pitchFamily="50" charset="-128"/>
              <a:ea typeface="BIZ UDPゴシック" panose="020B0400000000000000" pitchFamily="50" charset="-128"/>
            </a:endParaRPr>
          </a:p>
          <a:p>
            <a:endParaRPr lang="en-US" altLang="ja-JP" sz="1200" dirty="0">
              <a:latin typeface="BIZ UDPゴシック" panose="020B0400000000000000" pitchFamily="50" charset="-128"/>
              <a:ea typeface="BIZ UDPゴシック" panose="020B0400000000000000" pitchFamily="50" charset="-128"/>
            </a:endParaRPr>
          </a:p>
          <a:p>
            <a:r>
              <a:rPr kumimoji="1" lang="en-US" altLang="ja-JP" sz="1200" dirty="0">
                <a:latin typeface="BIZ UDPゴシック" panose="020B0400000000000000" pitchFamily="50" charset="-128"/>
                <a:ea typeface="BIZ UDPゴシック" panose="020B0400000000000000" pitchFamily="50" charset="-128"/>
              </a:rPr>
              <a:t>※</a:t>
            </a:r>
            <a:r>
              <a:rPr kumimoji="1" lang="ja-JP" altLang="en-US" sz="1200" dirty="0">
                <a:latin typeface="BIZ UDPゴシック" panose="020B0400000000000000" pitchFamily="50" charset="-128"/>
                <a:ea typeface="BIZ UDPゴシック" panose="020B0400000000000000" pitchFamily="50" charset="-128"/>
              </a:rPr>
              <a:t>維持管理担当者が不在でも把握できる必要がある</a:t>
            </a:r>
            <a:endParaRPr kumimoji="1" lang="ja-JP" altLang="en-US" sz="1200" dirty="0"/>
          </a:p>
        </p:txBody>
      </p:sp>
      <p:sp>
        <p:nvSpPr>
          <p:cNvPr id="20" name="フローチャート: 組合せ 19">
            <a:extLst>
              <a:ext uri="{FF2B5EF4-FFF2-40B4-BE49-F238E27FC236}">
                <a16:creationId xmlns:a16="http://schemas.microsoft.com/office/drawing/2014/main" id="{340DF55E-2A59-4D0E-A8BE-69335BA5A241}"/>
              </a:ext>
            </a:extLst>
          </p:cNvPr>
          <p:cNvSpPr/>
          <p:nvPr/>
        </p:nvSpPr>
        <p:spPr>
          <a:xfrm>
            <a:off x="7036499" y="5815120"/>
            <a:ext cx="1489660" cy="9060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テキスト ボックス 20">
            <a:extLst>
              <a:ext uri="{FF2B5EF4-FFF2-40B4-BE49-F238E27FC236}">
                <a16:creationId xmlns:a16="http://schemas.microsoft.com/office/drawing/2014/main" id="{DB17577D-9A1C-4D2B-8136-76A497FA0AC3}"/>
              </a:ext>
            </a:extLst>
          </p:cNvPr>
          <p:cNvSpPr txBox="1"/>
          <p:nvPr/>
        </p:nvSpPr>
        <p:spPr>
          <a:xfrm>
            <a:off x="6949201" y="6018435"/>
            <a:ext cx="1643728" cy="307777"/>
          </a:xfrm>
          <a:prstGeom prst="rect">
            <a:avLst/>
          </a:prstGeom>
          <a:noFill/>
        </p:spPr>
        <p:txBody>
          <a:bodyPr wrap="square" rtlCol="0">
            <a:spAutoFit/>
          </a:bodyPr>
          <a:lstStyle/>
          <a:p>
            <a:r>
              <a:rPr kumimoji="1" lang="ja-JP" altLang="en-US" sz="1400" u="sng" dirty="0"/>
              <a:t>一覧表で整理する</a:t>
            </a:r>
          </a:p>
        </p:txBody>
      </p:sp>
      <p:sp>
        <p:nvSpPr>
          <p:cNvPr id="24" name="テキスト ボックス 23">
            <a:extLst>
              <a:ext uri="{FF2B5EF4-FFF2-40B4-BE49-F238E27FC236}">
                <a16:creationId xmlns:a16="http://schemas.microsoft.com/office/drawing/2014/main" id="{700FB084-FD58-4392-BC75-0F4EB5575B42}"/>
              </a:ext>
            </a:extLst>
          </p:cNvPr>
          <p:cNvSpPr txBox="1"/>
          <p:nvPr/>
        </p:nvSpPr>
        <p:spPr>
          <a:xfrm>
            <a:off x="43076" y="520675"/>
            <a:ext cx="8633380" cy="369332"/>
          </a:xfrm>
          <a:prstGeom prst="rect">
            <a:avLst/>
          </a:prstGeom>
          <a:noFill/>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①</a:t>
            </a:r>
            <a:r>
              <a:rPr kumimoji="1" lang="ja-JP" altLang="en-US" dirty="0">
                <a:latin typeface="BIZ UDPゴシック" panose="020B0400000000000000" pitchFamily="50" charset="-128"/>
                <a:ea typeface="BIZ UDPゴシック" panose="020B0400000000000000" pitchFamily="50" charset="-128"/>
              </a:rPr>
              <a:t>点検、診断、評価の手法や体制等の充実　③日常的維持管理の</a:t>
            </a:r>
            <a:r>
              <a:rPr lang="ja-JP" altLang="en-US" dirty="0">
                <a:latin typeface="BIZ UDPゴシック" panose="020B0400000000000000" pitchFamily="50" charset="-128"/>
                <a:ea typeface="BIZ UDPゴシック" panose="020B0400000000000000" pitchFamily="50" charset="-128"/>
              </a:rPr>
              <a:t>着実な実践</a:t>
            </a:r>
            <a:endParaRPr kumimoji="1" lang="ja-JP" altLang="en-US" dirty="0"/>
          </a:p>
        </p:txBody>
      </p:sp>
      <p:sp>
        <p:nvSpPr>
          <p:cNvPr id="25" name="テキスト ボックス 24">
            <a:extLst>
              <a:ext uri="{FF2B5EF4-FFF2-40B4-BE49-F238E27FC236}">
                <a16:creationId xmlns:a16="http://schemas.microsoft.com/office/drawing/2014/main" id="{BDCD1152-BD91-43B9-ACFC-F1410EDE58F7}"/>
              </a:ext>
            </a:extLst>
          </p:cNvPr>
          <p:cNvSpPr txBox="1"/>
          <p:nvPr/>
        </p:nvSpPr>
        <p:spPr>
          <a:xfrm>
            <a:off x="56044" y="876321"/>
            <a:ext cx="8770288" cy="492443"/>
          </a:xfrm>
          <a:prstGeom prst="rect">
            <a:avLst/>
          </a:prstGeom>
          <a:noFill/>
        </p:spPr>
        <p:txBody>
          <a:bodyPr wrap="square" rtlCol="0">
            <a:spAutoFit/>
          </a:bodyPr>
          <a:lstStyle/>
          <a:p>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共通</a:t>
            </a:r>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点検業務における留意事項　２）点検　①致命的な不具合を見逃さない　</a:t>
            </a:r>
            <a:r>
              <a:rPr kumimoji="1" lang="en-US" altLang="ja-JP"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計画</a:t>
            </a:r>
            <a:r>
              <a:rPr kumimoji="1" lang="en-US" altLang="ja-JP" sz="1300" dirty="0">
                <a:latin typeface="BIZ UDPゴシック" panose="020B0400000000000000" pitchFamily="50" charset="-128"/>
                <a:ea typeface="BIZ UDPゴシック" panose="020B0400000000000000" pitchFamily="50" charset="-128"/>
              </a:rPr>
              <a:t>16</a:t>
            </a:r>
            <a:r>
              <a:rPr kumimoji="1" lang="ja-JP" altLang="en-US" sz="1300" dirty="0">
                <a:latin typeface="BIZ UDPゴシック" panose="020B0400000000000000" pitchFamily="50" charset="-128"/>
                <a:ea typeface="BIZ UDPゴシック" panose="020B0400000000000000" pitchFamily="50" charset="-128"/>
              </a:rPr>
              <a:t>頁</a:t>
            </a:r>
            <a:r>
              <a:rPr kumimoji="1" lang="en-US" altLang="ja-JP" sz="1300" dirty="0">
                <a:latin typeface="BIZ UDPゴシック" panose="020B0400000000000000" pitchFamily="50" charset="-128"/>
                <a:ea typeface="BIZ UDPゴシック" panose="020B0400000000000000" pitchFamily="50" charset="-128"/>
              </a:rPr>
              <a:t>】</a:t>
            </a:r>
          </a:p>
          <a:p>
            <a:r>
              <a:rPr lang="ja-JP" altLang="en-US" sz="1300" dirty="0">
                <a:latin typeface="BIZ UDPゴシック" panose="020B0400000000000000" pitchFamily="50" charset="-128"/>
                <a:ea typeface="BIZ UDPゴシック" panose="020B0400000000000000" pitchFamily="50" charset="-128"/>
              </a:rPr>
              <a:t>　　　　 ・定期的巡視点検　</a:t>
            </a:r>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計画</a:t>
            </a:r>
            <a:r>
              <a:rPr lang="en-US" altLang="ja-JP" sz="1300" dirty="0">
                <a:latin typeface="BIZ UDPゴシック" panose="020B0400000000000000" pitchFamily="50" charset="-128"/>
                <a:ea typeface="BIZ UDPゴシック" panose="020B0400000000000000" pitchFamily="50" charset="-128"/>
              </a:rPr>
              <a:t>32</a:t>
            </a:r>
            <a:r>
              <a:rPr lang="ja-JP" altLang="en-US" sz="1300" dirty="0">
                <a:latin typeface="BIZ UDPゴシック" panose="020B0400000000000000" pitchFamily="50" charset="-128"/>
                <a:ea typeface="BIZ UDPゴシック" panose="020B0400000000000000" pitchFamily="50" charset="-128"/>
              </a:rPr>
              <a:t>頁</a:t>
            </a:r>
            <a:r>
              <a:rPr lang="en-US" altLang="ja-JP" sz="1300" dirty="0">
                <a:latin typeface="BIZ UDPゴシック" panose="020B0400000000000000" pitchFamily="50" charset="-128"/>
                <a:ea typeface="BIZ UDPゴシック" panose="020B0400000000000000" pitchFamily="50" charset="-128"/>
              </a:rPr>
              <a:t>】</a:t>
            </a:r>
            <a:endParaRPr kumimoji="1" lang="ja-JP" altLang="en-US" sz="1300" dirty="0">
              <a:latin typeface="BIZ UDPゴシック" panose="020B0400000000000000" pitchFamily="50" charset="-128"/>
              <a:ea typeface="BIZ UDPゴシック" panose="020B0400000000000000" pitchFamily="50" charset="-128"/>
            </a:endParaRPr>
          </a:p>
        </p:txBody>
      </p:sp>
      <p:sp>
        <p:nvSpPr>
          <p:cNvPr id="22" name="スライド番号プレースホルダー 1">
            <a:extLst>
              <a:ext uri="{FF2B5EF4-FFF2-40B4-BE49-F238E27FC236}">
                <a16:creationId xmlns:a16="http://schemas.microsoft.com/office/drawing/2014/main" id="{6ABF6C82-F5A4-477C-BD90-595F997F71A2}"/>
              </a:ext>
            </a:extLst>
          </p:cNvPr>
          <p:cNvSpPr txBox="1">
            <a:spLocks/>
          </p:cNvSpPr>
          <p:nvPr/>
        </p:nvSpPr>
        <p:spPr>
          <a:xfrm>
            <a:off x="7884368" y="6453336"/>
            <a:ext cx="1828800"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11</a:t>
            </a:fld>
            <a:endParaRPr lang="ja-JP" altLang="en-US" dirty="0"/>
          </a:p>
        </p:txBody>
      </p:sp>
      <p:sp>
        <p:nvSpPr>
          <p:cNvPr id="26" name="テキスト ボックス 25">
            <a:extLst>
              <a:ext uri="{FF2B5EF4-FFF2-40B4-BE49-F238E27FC236}">
                <a16:creationId xmlns:a16="http://schemas.microsoft.com/office/drawing/2014/main" id="{20E13AB0-9239-444D-9962-58629227D900}"/>
              </a:ext>
            </a:extLst>
          </p:cNvPr>
          <p:cNvSpPr txBox="1"/>
          <p:nvPr/>
        </p:nvSpPr>
        <p:spPr>
          <a:xfrm>
            <a:off x="7520090" y="47615"/>
            <a:ext cx="1623909" cy="400110"/>
          </a:xfrm>
          <a:prstGeom prst="rect">
            <a:avLst/>
          </a:prstGeom>
          <a:solidFill>
            <a:srgbClr val="002060"/>
          </a:solidFill>
        </p:spPr>
        <p:txBody>
          <a:bodyPr wrap="square" rtlCol="0">
            <a:spAutoFit/>
          </a:bodyPr>
          <a:lstStyle/>
          <a:p>
            <a:r>
              <a:rPr kumimoji="1" lang="en-US" altLang="ja-JP" sz="2000" dirty="0">
                <a:solidFill>
                  <a:schemeClr val="bg1">
                    <a:lumMod val="95000"/>
                  </a:schemeClr>
                </a:solidFill>
              </a:rPr>
              <a:t>【</a:t>
            </a:r>
            <a:r>
              <a:rPr kumimoji="1" lang="ja-JP" altLang="en-US" sz="2000" dirty="0">
                <a:solidFill>
                  <a:schemeClr val="bg1">
                    <a:lumMod val="95000"/>
                  </a:schemeClr>
                </a:solidFill>
              </a:rPr>
              <a:t>資料№</a:t>
            </a:r>
            <a:r>
              <a:rPr kumimoji="1" lang="en-US" altLang="ja-JP" sz="2000" dirty="0">
                <a:solidFill>
                  <a:schemeClr val="bg1">
                    <a:lumMod val="95000"/>
                  </a:schemeClr>
                </a:solidFill>
              </a:rPr>
              <a:t>4】</a:t>
            </a:r>
            <a:endParaRPr kumimoji="1" lang="ja-JP" altLang="en-US" sz="2000" dirty="0">
              <a:solidFill>
                <a:schemeClr val="bg1">
                  <a:lumMod val="95000"/>
                </a:schemeClr>
              </a:solidFill>
            </a:endParaRPr>
          </a:p>
        </p:txBody>
      </p:sp>
      <p:sp>
        <p:nvSpPr>
          <p:cNvPr id="23" name="テキスト ボックス 22">
            <a:extLst>
              <a:ext uri="{FF2B5EF4-FFF2-40B4-BE49-F238E27FC236}">
                <a16:creationId xmlns:a16="http://schemas.microsoft.com/office/drawing/2014/main" id="{2B13DE12-0B33-4777-AF76-BF225E560618}"/>
              </a:ext>
            </a:extLst>
          </p:cNvPr>
          <p:cNvSpPr txBox="1"/>
          <p:nvPr/>
        </p:nvSpPr>
        <p:spPr>
          <a:xfrm>
            <a:off x="5880075" y="2098001"/>
            <a:ext cx="3162967" cy="1615827"/>
          </a:xfrm>
          <a:prstGeom prst="rect">
            <a:avLst/>
          </a:prstGeom>
          <a:noFill/>
          <a:ln w="12700">
            <a:solidFill>
              <a:schemeClr val="accent1">
                <a:shade val="50000"/>
                <a:shade val="75000"/>
                <a:satMod val="125000"/>
                <a:lumMod val="75000"/>
              </a:schemeClr>
            </a:solidFill>
            <a:prstDash val="sysDot"/>
          </a:ln>
        </p:spPr>
        <p:txBody>
          <a:bodyPr wrap="square" rtlCol="0">
            <a:spAutoFit/>
          </a:bodyPr>
          <a:lstStyle/>
          <a:p>
            <a:r>
              <a:rPr lang="ja-JP" altLang="en-US" sz="1100" dirty="0">
                <a:latin typeface="BIZ UDPゴシック" panose="020B0400000000000000" pitchFamily="50" charset="-128"/>
                <a:ea typeface="BIZ UDPゴシック" panose="020B0400000000000000" pitchFamily="50" charset="-128"/>
              </a:rPr>
              <a:t>（参考）</a:t>
            </a:r>
            <a:endParaRPr lang="en-US" altLang="ja-JP" sz="1100" dirty="0">
              <a:latin typeface="BIZ UDPゴシック" panose="020B0400000000000000" pitchFamily="50" charset="-128"/>
              <a:ea typeface="BIZ UDPゴシック" panose="020B0400000000000000" pitchFamily="50" charset="-128"/>
            </a:endParaRPr>
          </a:p>
          <a:p>
            <a:r>
              <a:rPr lang="en-US" altLang="ja-JP" sz="1100" dirty="0">
                <a:latin typeface="BIZ UDPゴシック" panose="020B0400000000000000" pitchFamily="50" charset="-128"/>
                <a:ea typeface="BIZ UDPゴシック" panose="020B0400000000000000" pitchFamily="50" charset="-128"/>
              </a:rPr>
              <a:t>【</a:t>
            </a:r>
            <a:r>
              <a:rPr lang="ja-JP" altLang="en-US" sz="1100" dirty="0">
                <a:latin typeface="BIZ UDPゴシック" panose="020B0400000000000000" pitchFamily="50" charset="-128"/>
                <a:ea typeface="BIZ UDPゴシック" panose="020B0400000000000000" pitchFamily="50" charset="-128"/>
              </a:rPr>
              <a:t>災害時の専門業者の確保</a:t>
            </a:r>
            <a:r>
              <a:rPr lang="en-US" altLang="ja-JP" sz="1100" dirty="0">
                <a:latin typeface="BIZ UDPゴシック" panose="020B0400000000000000" pitchFamily="50" charset="-128"/>
                <a:ea typeface="BIZ UDPゴシック" panose="020B0400000000000000" pitchFamily="50" charset="-128"/>
              </a:rPr>
              <a:t>】</a:t>
            </a:r>
          </a:p>
          <a:p>
            <a:r>
              <a:rPr lang="ja-JP" altLang="en-US" sz="1100" dirty="0">
                <a:latin typeface="BIZ UDPゴシック" panose="020B0400000000000000" pitchFamily="50" charset="-128"/>
                <a:ea typeface="BIZ UDPゴシック" panose="020B0400000000000000" pitchFamily="50" charset="-128"/>
              </a:rPr>
              <a:t>・「災害時における下水道管路施設の復旧対策業務に関する協定」（公益社団法人日本下水道管路管理業協会）を平成</a:t>
            </a:r>
            <a:r>
              <a:rPr lang="en-US" altLang="ja-JP" sz="1100" dirty="0">
                <a:latin typeface="BIZ UDPゴシック" panose="020B0400000000000000" pitchFamily="50" charset="-128"/>
                <a:ea typeface="BIZ UDPゴシック" panose="020B0400000000000000" pitchFamily="50" charset="-128"/>
              </a:rPr>
              <a:t>31</a:t>
            </a:r>
            <a:r>
              <a:rPr lang="ja-JP" altLang="en-US" sz="1100" dirty="0">
                <a:latin typeface="BIZ UDPゴシック" panose="020B0400000000000000" pitchFamily="50" charset="-128"/>
                <a:ea typeface="BIZ UDPゴシック" panose="020B0400000000000000" pitchFamily="50" charset="-128"/>
              </a:rPr>
              <a:t>年に締結</a:t>
            </a:r>
            <a:endParaRPr lang="en-US" altLang="ja-JP" sz="1100" dirty="0">
              <a:latin typeface="BIZ UDPゴシック" panose="020B0400000000000000" pitchFamily="50" charset="-128"/>
              <a:ea typeface="BIZ UDPゴシック" panose="020B0400000000000000" pitchFamily="50" charset="-128"/>
            </a:endParaRPr>
          </a:p>
          <a:p>
            <a:endParaRPr lang="en-US" altLang="ja-JP" sz="1100" dirty="0">
              <a:latin typeface="BIZ UDPゴシック" panose="020B0400000000000000" pitchFamily="50" charset="-128"/>
              <a:ea typeface="BIZ UDPゴシック" panose="020B0400000000000000" pitchFamily="50" charset="-128"/>
            </a:endParaRPr>
          </a:p>
          <a:p>
            <a:r>
              <a:rPr lang="en-US" altLang="ja-JP" sz="1100" dirty="0">
                <a:latin typeface="BIZ UDPゴシック" panose="020B0400000000000000" pitchFamily="50" charset="-128"/>
                <a:ea typeface="BIZ UDPゴシック" panose="020B0400000000000000" pitchFamily="50" charset="-128"/>
              </a:rPr>
              <a:t>【</a:t>
            </a:r>
            <a:r>
              <a:rPr lang="ja-JP" altLang="en-US" sz="1100" dirty="0">
                <a:latin typeface="BIZ UDPゴシック" panose="020B0400000000000000" pitchFamily="50" charset="-128"/>
                <a:ea typeface="BIZ UDPゴシック" panose="020B0400000000000000" pitchFamily="50" charset="-128"/>
              </a:rPr>
              <a:t>管内部調査の日当たり作業量</a:t>
            </a:r>
            <a:r>
              <a:rPr lang="en-US" altLang="ja-JP" sz="1100" dirty="0">
                <a:latin typeface="BIZ UDPゴシック" panose="020B0400000000000000" pitchFamily="50" charset="-128"/>
                <a:ea typeface="BIZ UDPゴシック" panose="020B0400000000000000" pitchFamily="50" charset="-128"/>
              </a:rPr>
              <a:t>】</a:t>
            </a:r>
          </a:p>
          <a:p>
            <a:r>
              <a:rPr lang="ja-JP" altLang="en-US" sz="1100" dirty="0">
                <a:latin typeface="BIZ UDPゴシック" panose="020B0400000000000000" pitchFamily="50" charset="-128"/>
                <a:ea typeface="BIZ UDPゴシック" panose="020B0400000000000000" pitchFamily="50" charset="-128"/>
              </a:rPr>
              <a:t>・</a:t>
            </a:r>
            <a:r>
              <a:rPr lang="en-US" altLang="ja-JP" sz="1100" dirty="0">
                <a:latin typeface="BIZ UDPゴシック" panose="020B0400000000000000" pitchFamily="50" charset="-128"/>
                <a:ea typeface="BIZ UDPゴシック" panose="020B0400000000000000" pitchFamily="50" charset="-128"/>
              </a:rPr>
              <a:t>TV</a:t>
            </a:r>
            <a:r>
              <a:rPr lang="ja-JP" altLang="en-US" sz="1100" dirty="0">
                <a:latin typeface="BIZ UDPゴシック" panose="020B0400000000000000" pitchFamily="50" charset="-128"/>
                <a:ea typeface="BIZ UDPゴシック" panose="020B0400000000000000" pitchFamily="50" charset="-128"/>
              </a:rPr>
              <a:t>カメラ調査　</a:t>
            </a:r>
            <a:r>
              <a:rPr lang="en-US" altLang="ja-JP" sz="1100" dirty="0">
                <a:latin typeface="BIZ UDPゴシック" panose="020B0400000000000000" pitchFamily="50" charset="-128"/>
                <a:ea typeface="BIZ UDPゴシック" panose="020B0400000000000000" pitchFamily="50" charset="-128"/>
              </a:rPr>
              <a:t>280</a:t>
            </a:r>
            <a:r>
              <a:rPr lang="ja-JP" altLang="en-US" sz="1100" dirty="0">
                <a:latin typeface="BIZ UDPゴシック" panose="020B0400000000000000" pitchFamily="50" charset="-128"/>
                <a:ea typeface="BIZ UDPゴシック" panose="020B0400000000000000" pitchFamily="50" charset="-128"/>
              </a:rPr>
              <a:t>～</a:t>
            </a:r>
            <a:r>
              <a:rPr lang="en-US" altLang="ja-JP" sz="1100" dirty="0">
                <a:latin typeface="BIZ UDPゴシック" panose="020B0400000000000000" pitchFamily="50" charset="-128"/>
                <a:ea typeface="BIZ UDPゴシック" panose="020B0400000000000000" pitchFamily="50" charset="-128"/>
              </a:rPr>
              <a:t>300ⅿ/</a:t>
            </a:r>
            <a:r>
              <a:rPr lang="ja-JP" altLang="en-US" sz="1100" dirty="0">
                <a:latin typeface="BIZ UDPゴシック" panose="020B0400000000000000" pitchFamily="50" charset="-128"/>
                <a:ea typeface="BIZ UDPゴシック" panose="020B0400000000000000" pitchFamily="50" charset="-128"/>
              </a:rPr>
              <a:t>日</a:t>
            </a:r>
            <a:endParaRPr lang="en-US" altLang="ja-JP" sz="1100" dirty="0">
              <a:latin typeface="BIZ UDPゴシック" panose="020B0400000000000000" pitchFamily="50" charset="-128"/>
              <a:ea typeface="BIZ UDPゴシック" panose="020B0400000000000000" pitchFamily="50" charset="-128"/>
            </a:endParaRPr>
          </a:p>
          <a:p>
            <a:r>
              <a:rPr lang="ja-JP" altLang="en-US" sz="1100" dirty="0">
                <a:latin typeface="BIZ UDPゴシック" panose="020B0400000000000000" pitchFamily="50" charset="-128"/>
                <a:ea typeface="BIZ UDPゴシック" panose="020B0400000000000000" pitchFamily="50" charset="-128"/>
              </a:rPr>
              <a:t>・目視調査　　 　　</a:t>
            </a:r>
            <a:r>
              <a:rPr lang="en-US" altLang="ja-JP" sz="1100" dirty="0">
                <a:latin typeface="BIZ UDPゴシック" panose="020B0400000000000000" pitchFamily="50" charset="-128"/>
                <a:ea typeface="BIZ UDPゴシック" panose="020B0400000000000000" pitchFamily="50" charset="-128"/>
              </a:rPr>
              <a:t>500</a:t>
            </a:r>
            <a:r>
              <a:rPr lang="ja-JP" altLang="en-US" sz="1100" dirty="0">
                <a:latin typeface="BIZ UDPゴシック" panose="020B0400000000000000" pitchFamily="50" charset="-128"/>
                <a:ea typeface="BIZ UDPゴシック" panose="020B0400000000000000" pitchFamily="50" charset="-128"/>
              </a:rPr>
              <a:t>～</a:t>
            </a:r>
            <a:r>
              <a:rPr lang="en-US" altLang="ja-JP" sz="1100" dirty="0">
                <a:latin typeface="BIZ UDPゴシック" panose="020B0400000000000000" pitchFamily="50" charset="-128"/>
                <a:ea typeface="BIZ UDPゴシック" panose="020B0400000000000000" pitchFamily="50" charset="-128"/>
              </a:rPr>
              <a:t>600</a:t>
            </a:r>
            <a:r>
              <a:rPr lang="ja-JP" altLang="en-US" sz="1100" dirty="0">
                <a:latin typeface="BIZ UDPゴシック" panose="020B0400000000000000" pitchFamily="50" charset="-128"/>
                <a:ea typeface="BIZ UDPゴシック" panose="020B0400000000000000" pitchFamily="50" charset="-128"/>
              </a:rPr>
              <a:t>ｍ</a:t>
            </a:r>
            <a:r>
              <a:rPr lang="en-US" altLang="ja-JP" sz="1100" dirty="0">
                <a:latin typeface="BIZ UDPゴシック" panose="020B0400000000000000" pitchFamily="50" charset="-128"/>
                <a:ea typeface="BIZ UDPゴシック" panose="020B0400000000000000" pitchFamily="50" charset="-128"/>
              </a:rPr>
              <a:t>/</a:t>
            </a:r>
            <a:r>
              <a:rPr lang="ja-JP" altLang="en-US" sz="1100" dirty="0">
                <a:latin typeface="BIZ UDPゴシック" panose="020B0400000000000000" pitchFamily="50" charset="-128"/>
                <a:ea typeface="BIZ UDPゴシック" panose="020B0400000000000000" pitchFamily="50" charset="-128"/>
              </a:rPr>
              <a:t>日</a:t>
            </a:r>
            <a:endParaRPr kumimoji="1" lang="ja-JP" altLang="en-US" sz="1100" dirty="0"/>
          </a:p>
        </p:txBody>
      </p:sp>
      <p:cxnSp>
        <p:nvCxnSpPr>
          <p:cNvPr id="3" name="直線コネクタ 2">
            <a:extLst>
              <a:ext uri="{FF2B5EF4-FFF2-40B4-BE49-F238E27FC236}">
                <a16:creationId xmlns:a16="http://schemas.microsoft.com/office/drawing/2014/main" id="{4656D401-BC03-461C-9F98-D32A71B2D655}"/>
              </a:ext>
            </a:extLst>
          </p:cNvPr>
          <p:cNvCxnSpPr/>
          <p:nvPr/>
        </p:nvCxnSpPr>
        <p:spPr>
          <a:xfrm>
            <a:off x="5796136" y="1829265"/>
            <a:ext cx="0" cy="21533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95F9ADC7-465F-464C-A908-99A3E30EDBD7}"/>
              </a:ext>
            </a:extLst>
          </p:cNvPr>
          <p:cNvCxnSpPr/>
          <p:nvPr/>
        </p:nvCxnSpPr>
        <p:spPr>
          <a:xfrm>
            <a:off x="5796136" y="3982565"/>
            <a:ext cx="3235069"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48379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kumimoji="1" lang="ja-JP" altLang="en-US" sz="2800" dirty="0">
                <a:solidFill>
                  <a:schemeClr val="bg1"/>
                </a:solidFill>
                <a:latin typeface="Meiryo UI" pitchFamily="50" charset="-128"/>
                <a:ea typeface="Meiryo UI" pitchFamily="50" charset="-128"/>
              </a:rPr>
              <a:t>４．現計画の検証、課題抽出及び対応方針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13" name="テキスト ボックス 12">
            <a:extLst>
              <a:ext uri="{FF2B5EF4-FFF2-40B4-BE49-F238E27FC236}">
                <a16:creationId xmlns:a16="http://schemas.microsoft.com/office/drawing/2014/main" id="{0E21DFBF-BA81-4920-AF8A-2CD666E6D2ED}"/>
              </a:ext>
            </a:extLst>
          </p:cNvPr>
          <p:cNvSpPr txBox="1"/>
          <p:nvPr/>
        </p:nvSpPr>
        <p:spPr>
          <a:xfrm>
            <a:off x="7781329" y="531788"/>
            <a:ext cx="1380243" cy="369332"/>
          </a:xfrm>
          <a:prstGeom prst="rect">
            <a:avLst/>
          </a:prstGeom>
          <a:noFill/>
        </p:spPr>
        <p:txBody>
          <a:bodyPr wrap="square" rtlCol="0">
            <a:spAutoFit/>
          </a:bodyPr>
          <a:lstStyle/>
          <a:p>
            <a:r>
              <a:rPr lang="en-US" altLang="ja-JP" b="1" dirty="0">
                <a:solidFill>
                  <a:srgbClr val="FF0000"/>
                </a:solidFill>
                <a:latin typeface="BIZ UDPゴシック" panose="020B0400000000000000" pitchFamily="50" charset="-128"/>
                <a:ea typeface="BIZ UDPゴシック" panose="020B0400000000000000" pitchFamily="50" charset="-128"/>
              </a:rPr>
              <a:t>【</a:t>
            </a:r>
            <a:r>
              <a:rPr lang="ja-JP" altLang="en-US" b="1" dirty="0">
                <a:solidFill>
                  <a:srgbClr val="FF0000"/>
                </a:solidFill>
                <a:latin typeface="BIZ UDPゴシック" panose="020B0400000000000000" pitchFamily="50" charset="-128"/>
                <a:ea typeface="BIZ UDPゴシック" panose="020B0400000000000000" pitchFamily="50" charset="-128"/>
              </a:rPr>
              <a:t>説明資料</a:t>
            </a:r>
            <a:r>
              <a:rPr lang="en-US" altLang="ja-JP" b="1" dirty="0">
                <a:solidFill>
                  <a:srgbClr val="FF0000"/>
                </a:solidFill>
                <a:latin typeface="BIZ UDPゴシック" panose="020B0400000000000000" pitchFamily="50" charset="-128"/>
                <a:ea typeface="BIZ UDPゴシック" panose="020B0400000000000000" pitchFamily="50" charset="-128"/>
              </a:rPr>
              <a:t>】</a:t>
            </a:r>
            <a:endParaRPr kumimoji="1" lang="ja-JP" altLang="en-US" b="1" dirty="0">
              <a:solidFill>
                <a:srgbClr val="FF0000"/>
              </a:solidFill>
            </a:endParaRPr>
          </a:p>
        </p:txBody>
      </p:sp>
      <p:pic>
        <p:nvPicPr>
          <p:cNvPr id="4" name="図 3">
            <a:extLst>
              <a:ext uri="{FF2B5EF4-FFF2-40B4-BE49-F238E27FC236}">
                <a16:creationId xmlns:a16="http://schemas.microsoft.com/office/drawing/2014/main" id="{4198FCFD-0C57-4B66-813E-028BA4A8840D}"/>
              </a:ext>
            </a:extLst>
          </p:cNvPr>
          <p:cNvPicPr>
            <a:picLocks noChangeAspect="1"/>
          </p:cNvPicPr>
          <p:nvPr/>
        </p:nvPicPr>
        <p:blipFill rotWithShape="1">
          <a:blip r:embed="rId2"/>
          <a:srcRect t="27320" b="31100"/>
          <a:stretch/>
        </p:blipFill>
        <p:spPr>
          <a:xfrm>
            <a:off x="50184" y="1655589"/>
            <a:ext cx="9022640" cy="2344726"/>
          </a:xfrm>
          <a:prstGeom prst="rect">
            <a:avLst/>
          </a:prstGeom>
        </p:spPr>
      </p:pic>
      <p:pic>
        <p:nvPicPr>
          <p:cNvPr id="6" name="図 5">
            <a:extLst>
              <a:ext uri="{FF2B5EF4-FFF2-40B4-BE49-F238E27FC236}">
                <a16:creationId xmlns:a16="http://schemas.microsoft.com/office/drawing/2014/main" id="{72F51D99-F198-497D-9ABD-C11B61167516}"/>
              </a:ext>
            </a:extLst>
          </p:cNvPr>
          <p:cNvPicPr>
            <a:picLocks noChangeAspect="1"/>
          </p:cNvPicPr>
          <p:nvPr/>
        </p:nvPicPr>
        <p:blipFill rotWithShape="1">
          <a:blip r:embed="rId3"/>
          <a:srcRect t="27320" b="31100"/>
          <a:stretch/>
        </p:blipFill>
        <p:spPr>
          <a:xfrm>
            <a:off x="50184" y="4252625"/>
            <a:ext cx="9022640" cy="2344726"/>
          </a:xfrm>
          <a:prstGeom prst="rect">
            <a:avLst/>
          </a:prstGeom>
        </p:spPr>
      </p:pic>
      <p:sp>
        <p:nvSpPr>
          <p:cNvPr id="12" name="テキスト ボックス 11">
            <a:extLst>
              <a:ext uri="{FF2B5EF4-FFF2-40B4-BE49-F238E27FC236}">
                <a16:creationId xmlns:a16="http://schemas.microsoft.com/office/drawing/2014/main" id="{8E0BA2B2-AAFE-474F-BFC3-28BF6F0C2AA8}"/>
              </a:ext>
            </a:extLst>
          </p:cNvPr>
          <p:cNvSpPr txBox="1"/>
          <p:nvPr/>
        </p:nvSpPr>
        <p:spPr>
          <a:xfrm>
            <a:off x="52124" y="1347420"/>
            <a:ext cx="3367748" cy="307777"/>
          </a:xfrm>
          <a:prstGeom prst="rect">
            <a:avLst/>
          </a:prstGeom>
          <a:noFill/>
        </p:spPr>
        <p:txBody>
          <a:bodyPr wrap="square" rtlCol="0">
            <a:spAutoFit/>
          </a:bodyPr>
          <a:lstStyle/>
          <a:p>
            <a:r>
              <a:rPr kumimoji="1" lang="ja-JP" altLang="en-US" sz="1400" dirty="0"/>
              <a:t>○地震時に点検が必要な箇所</a:t>
            </a:r>
            <a:r>
              <a:rPr lang="ja-JP" altLang="en-US" sz="1400" dirty="0"/>
              <a:t>表（案）</a:t>
            </a:r>
            <a:endParaRPr kumimoji="1" lang="en-US" altLang="ja-JP" sz="1400" dirty="0"/>
          </a:p>
        </p:txBody>
      </p:sp>
      <p:sp>
        <p:nvSpPr>
          <p:cNvPr id="9" name="テキスト ボックス 8">
            <a:extLst>
              <a:ext uri="{FF2B5EF4-FFF2-40B4-BE49-F238E27FC236}">
                <a16:creationId xmlns:a16="http://schemas.microsoft.com/office/drawing/2014/main" id="{E7D48AE0-75DB-49B8-AE81-C11CDABFB9CD}"/>
              </a:ext>
            </a:extLst>
          </p:cNvPr>
          <p:cNvSpPr txBox="1"/>
          <p:nvPr/>
        </p:nvSpPr>
        <p:spPr>
          <a:xfrm>
            <a:off x="43076" y="520675"/>
            <a:ext cx="8633380" cy="369332"/>
          </a:xfrm>
          <a:prstGeom prst="rect">
            <a:avLst/>
          </a:prstGeom>
          <a:noFill/>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①</a:t>
            </a:r>
            <a:r>
              <a:rPr kumimoji="1" lang="ja-JP" altLang="en-US" dirty="0">
                <a:latin typeface="BIZ UDPゴシック" panose="020B0400000000000000" pitchFamily="50" charset="-128"/>
                <a:ea typeface="BIZ UDPゴシック" panose="020B0400000000000000" pitchFamily="50" charset="-128"/>
              </a:rPr>
              <a:t>点検、診断、評価の手法や体制等の充実　③日常的維持管理の</a:t>
            </a:r>
            <a:r>
              <a:rPr lang="ja-JP" altLang="en-US" dirty="0">
                <a:latin typeface="BIZ UDPゴシック" panose="020B0400000000000000" pitchFamily="50" charset="-128"/>
                <a:ea typeface="BIZ UDPゴシック" panose="020B0400000000000000" pitchFamily="50" charset="-128"/>
              </a:rPr>
              <a:t>着実な実践</a:t>
            </a:r>
            <a:endParaRPr kumimoji="1" lang="ja-JP" altLang="en-US" dirty="0"/>
          </a:p>
        </p:txBody>
      </p:sp>
      <p:sp>
        <p:nvSpPr>
          <p:cNvPr id="10" name="テキスト ボックス 9">
            <a:extLst>
              <a:ext uri="{FF2B5EF4-FFF2-40B4-BE49-F238E27FC236}">
                <a16:creationId xmlns:a16="http://schemas.microsoft.com/office/drawing/2014/main" id="{5FA3F89A-790E-4125-907B-CE9186923A61}"/>
              </a:ext>
            </a:extLst>
          </p:cNvPr>
          <p:cNvSpPr txBox="1"/>
          <p:nvPr/>
        </p:nvSpPr>
        <p:spPr>
          <a:xfrm>
            <a:off x="56044" y="876321"/>
            <a:ext cx="8770288" cy="492443"/>
          </a:xfrm>
          <a:prstGeom prst="rect">
            <a:avLst/>
          </a:prstGeom>
          <a:noFill/>
        </p:spPr>
        <p:txBody>
          <a:bodyPr wrap="square" rtlCol="0">
            <a:spAutoFit/>
          </a:bodyPr>
          <a:lstStyle/>
          <a:p>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共通</a:t>
            </a:r>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点検業務における留意事項　２）点検　①致命的な不具合を見逃さない　</a:t>
            </a:r>
            <a:r>
              <a:rPr kumimoji="1" lang="en-US" altLang="ja-JP"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計画</a:t>
            </a:r>
            <a:r>
              <a:rPr kumimoji="1" lang="en-US" altLang="ja-JP" sz="1300" dirty="0">
                <a:latin typeface="BIZ UDPゴシック" panose="020B0400000000000000" pitchFamily="50" charset="-128"/>
                <a:ea typeface="BIZ UDPゴシック" panose="020B0400000000000000" pitchFamily="50" charset="-128"/>
              </a:rPr>
              <a:t>16</a:t>
            </a:r>
            <a:r>
              <a:rPr kumimoji="1" lang="ja-JP" altLang="en-US" sz="1300" dirty="0">
                <a:latin typeface="BIZ UDPゴシック" panose="020B0400000000000000" pitchFamily="50" charset="-128"/>
                <a:ea typeface="BIZ UDPゴシック" panose="020B0400000000000000" pitchFamily="50" charset="-128"/>
              </a:rPr>
              <a:t>頁</a:t>
            </a:r>
            <a:r>
              <a:rPr kumimoji="1" lang="en-US" altLang="ja-JP" sz="1300" dirty="0">
                <a:latin typeface="BIZ UDPゴシック" panose="020B0400000000000000" pitchFamily="50" charset="-128"/>
                <a:ea typeface="BIZ UDPゴシック" panose="020B0400000000000000" pitchFamily="50" charset="-128"/>
              </a:rPr>
              <a:t>】</a:t>
            </a:r>
          </a:p>
          <a:p>
            <a:r>
              <a:rPr lang="ja-JP" altLang="en-US" sz="1300" dirty="0">
                <a:latin typeface="BIZ UDPゴシック" panose="020B0400000000000000" pitchFamily="50" charset="-128"/>
                <a:ea typeface="BIZ UDPゴシック" panose="020B0400000000000000" pitchFamily="50" charset="-128"/>
              </a:rPr>
              <a:t>　　　　 ・定期的巡視点検　</a:t>
            </a:r>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計画</a:t>
            </a:r>
            <a:r>
              <a:rPr lang="en-US" altLang="ja-JP" sz="1300" dirty="0">
                <a:latin typeface="BIZ UDPゴシック" panose="020B0400000000000000" pitchFamily="50" charset="-128"/>
                <a:ea typeface="BIZ UDPゴシック" panose="020B0400000000000000" pitchFamily="50" charset="-128"/>
              </a:rPr>
              <a:t>32</a:t>
            </a:r>
            <a:r>
              <a:rPr lang="ja-JP" altLang="en-US" sz="1300" dirty="0">
                <a:latin typeface="BIZ UDPゴシック" panose="020B0400000000000000" pitchFamily="50" charset="-128"/>
                <a:ea typeface="BIZ UDPゴシック" panose="020B0400000000000000" pitchFamily="50" charset="-128"/>
              </a:rPr>
              <a:t>頁</a:t>
            </a:r>
            <a:r>
              <a:rPr lang="en-US" altLang="ja-JP" sz="1300" dirty="0">
                <a:latin typeface="BIZ UDPゴシック" panose="020B0400000000000000" pitchFamily="50" charset="-128"/>
                <a:ea typeface="BIZ UDPゴシック" panose="020B0400000000000000" pitchFamily="50" charset="-128"/>
              </a:rPr>
              <a:t>】</a:t>
            </a:r>
            <a:endParaRPr kumimoji="1" lang="ja-JP" altLang="en-US" sz="1300" dirty="0">
              <a:latin typeface="BIZ UDPゴシック" panose="020B0400000000000000" pitchFamily="50" charset="-128"/>
              <a:ea typeface="BIZ UDPゴシック" panose="020B0400000000000000" pitchFamily="50" charset="-128"/>
            </a:endParaRPr>
          </a:p>
        </p:txBody>
      </p:sp>
      <p:sp>
        <p:nvSpPr>
          <p:cNvPr id="11" name="スライド番号プレースホルダー 1">
            <a:extLst>
              <a:ext uri="{FF2B5EF4-FFF2-40B4-BE49-F238E27FC236}">
                <a16:creationId xmlns:a16="http://schemas.microsoft.com/office/drawing/2014/main" id="{A370A7D7-6C82-4F1F-B413-ACAE9F0267D9}"/>
              </a:ext>
            </a:extLst>
          </p:cNvPr>
          <p:cNvSpPr txBox="1">
            <a:spLocks/>
          </p:cNvSpPr>
          <p:nvPr/>
        </p:nvSpPr>
        <p:spPr>
          <a:xfrm>
            <a:off x="7911932" y="6492875"/>
            <a:ext cx="1828800"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12</a:t>
            </a:fld>
            <a:endParaRPr lang="ja-JP" altLang="en-US" dirty="0"/>
          </a:p>
        </p:txBody>
      </p:sp>
      <p:sp>
        <p:nvSpPr>
          <p:cNvPr id="15" name="テキスト ボックス 14">
            <a:extLst>
              <a:ext uri="{FF2B5EF4-FFF2-40B4-BE49-F238E27FC236}">
                <a16:creationId xmlns:a16="http://schemas.microsoft.com/office/drawing/2014/main" id="{C605FA36-6495-43CA-97B3-8289A4EFFB29}"/>
              </a:ext>
            </a:extLst>
          </p:cNvPr>
          <p:cNvSpPr txBox="1"/>
          <p:nvPr/>
        </p:nvSpPr>
        <p:spPr>
          <a:xfrm>
            <a:off x="7520090" y="47615"/>
            <a:ext cx="1623909" cy="400110"/>
          </a:xfrm>
          <a:prstGeom prst="rect">
            <a:avLst/>
          </a:prstGeom>
          <a:solidFill>
            <a:srgbClr val="002060"/>
          </a:solidFill>
        </p:spPr>
        <p:txBody>
          <a:bodyPr wrap="square" rtlCol="0">
            <a:spAutoFit/>
          </a:bodyPr>
          <a:lstStyle/>
          <a:p>
            <a:r>
              <a:rPr kumimoji="1" lang="en-US" altLang="ja-JP" sz="2000" dirty="0">
                <a:solidFill>
                  <a:schemeClr val="bg1">
                    <a:lumMod val="95000"/>
                  </a:schemeClr>
                </a:solidFill>
              </a:rPr>
              <a:t>【</a:t>
            </a:r>
            <a:r>
              <a:rPr kumimoji="1" lang="ja-JP" altLang="en-US" sz="2000" dirty="0">
                <a:solidFill>
                  <a:schemeClr val="bg1">
                    <a:lumMod val="95000"/>
                  </a:schemeClr>
                </a:solidFill>
              </a:rPr>
              <a:t>資料№</a:t>
            </a:r>
            <a:r>
              <a:rPr kumimoji="1" lang="en-US" altLang="ja-JP" sz="2000" dirty="0">
                <a:solidFill>
                  <a:schemeClr val="bg1">
                    <a:lumMod val="95000"/>
                  </a:schemeClr>
                </a:solidFill>
              </a:rPr>
              <a:t>4】</a:t>
            </a:r>
            <a:endParaRPr kumimoji="1" lang="ja-JP" altLang="en-US" sz="2000" dirty="0">
              <a:solidFill>
                <a:schemeClr val="bg1">
                  <a:lumMod val="95000"/>
                </a:schemeClr>
              </a:solidFill>
            </a:endParaRPr>
          </a:p>
        </p:txBody>
      </p:sp>
    </p:spTree>
    <p:extLst>
      <p:ext uri="{BB962C8B-B14F-4D97-AF65-F5344CB8AC3E}">
        <p14:creationId xmlns:p14="http://schemas.microsoft.com/office/powerpoint/2010/main" val="12231653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044CB46-9785-4454-9D58-FE23C4F58395}"/>
              </a:ext>
            </a:extLst>
          </p:cNvPr>
          <p:cNvSpPr txBox="1"/>
          <p:nvPr/>
        </p:nvSpPr>
        <p:spPr>
          <a:xfrm>
            <a:off x="95417" y="1298357"/>
            <a:ext cx="4476583" cy="3970318"/>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kern="100" dirty="0">
                <a:effectLst/>
              </a:rPr>
              <a:t>【</a:t>
            </a:r>
            <a:r>
              <a:rPr lang="ja-JP" altLang="en-US" sz="1200" kern="100" dirty="0">
                <a:effectLst/>
              </a:rPr>
              <a:t>計画</a:t>
            </a:r>
            <a:r>
              <a:rPr lang="en-US" altLang="ja-JP" sz="1200" kern="100" dirty="0">
                <a:effectLst/>
              </a:rPr>
              <a:t>】</a:t>
            </a: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kern="100" dirty="0">
                <a:effectLst/>
              </a:rPr>
              <a:t>・管渠は人孔蓋以外は不可視部分であり、人孔内、管渠内を確認するにあたり出入りし易い位置に人孔が存在するかが重要である。</a:t>
            </a: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kern="100" dirty="0">
                <a:effectLst/>
              </a:rPr>
              <a:t>・比較的容易に出入りできる人孔をあらかじめ把握しておき、日常のパトロールや詳細点検計画の参考にする。</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kern="100" dirty="0">
                <a:effectLst/>
              </a:rPr>
              <a:t>・通常は水で満たされている水槽等は、機械電気設備の点検や更新時に空にする機会を活かして槽内の点検調査を実施するできるよう、日頃より機械電気設備の点検や更新計画を把握しておく。</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dirty="0"/>
          </a:p>
        </p:txBody>
      </p:sp>
      <p:sp>
        <p:nvSpPr>
          <p:cNvPr id="22" name="テキスト ボックス 21">
            <a:extLst>
              <a:ext uri="{FF2B5EF4-FFF2-40B4-BE49-F238E27FC236}">
                <a16:creationId xmlns:a16="http://schemas.microsoft.com/office/drawing/2014/main" id="{44893684-F9A9-4092-B88A-34F11B7D4AF5}"/>
              </a:ext>
            </a:extLst>
          </p:cNvPr>
          <p:cNvSpPr txBox="1"/>
          <p:nvPr/>
        </p:nvSpPr>
        <p:spPr>
          <a:xfrm>
            <a:off x="0" y="548680"/>
            <a:ext cx="4788024" cy="369332"/>
          </a:xfrm>
          <a:prstGeom prst="rect">
            <a:avLst/>
          </a:prstGeom>
          <a:noFill/>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①</a:t>
            </a:r>
            <a:r>
              <a:rPr kumimoji="1" lang="ja-JP" altLang="en-US" dirty="0">
                <a:latin typeface="BIZ UDPゴシック" panose="020B0400000000000000" pitchFamily="50" charset="-128"/>
                <a:ea typeface="BIZ UDPゴシック" panose="020B0400000000000000" pitchFamily="50" charset="-128"/>
              </a:rPr>
              <a:t>点検、診断、評価の手法や体制等の充実</a:t>
            </a:r>
            <a:endParaRPr kumimoji="1" lang="ja-JP" altLang="en-US" sz="2400" dirty="0"/>
          </a:p>
        </p:txBody>
      </p:sp>
      <p:sp>
        <p:nvSpPr>
          <p:cNvPr id="23" name="テキスト ボックス 22">
            <a:extLst>
              <a:ext uri="{FF2B5EF4-FFF2-40B4-BE49-F238E27FC236}">
                <a16:creationId xmlns:a16="http://schemas.microsoft.com/office/drawing/2014/main" id="{FDF7BC3B-EC55-4B49-B2BA-0EDF99436228}"/>
              </a:ext>
            </a:extLst>
          </p:cNvPr>
          <p:cNvSpPr txBox="1"/>
          <p:nvPr/>
        </p:nvSpPr>
        <p:spPr>
          <a:xfrm>
            <a:off x="50184" y="901120"/>
            <a:ext cx="8770288" cy="492443"/>
          </a:xfrm>
          <a:prstGeom prst="rect">
            <a:avLst/>
          </a:prstGeom>
          <a:noFill/>
        </p:spPr>
        <p:txBody>
          <a:bodyPr wrap="square" rtlCol="0">
            <a:spAutoFit/>
          </a:bodyPr>
          <a:lstStyle/>
          <a:p>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共通</a:t>
            </a:r>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点検業務における留意事項　２）点検　②致命的な不具合につながる不可視部分への対応　</a:t>
            </a:r>
            <a:r>
              <a:rPr kumimoji="1" lang="en-US" altLang="ja-JP"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計画</a:t>
            </a:r>
            <a:r>
              <a:rPr kumimoji="1" lang="en-US" altLang="ja-JP" sz="1300" dirty="0">
                <a:latin typeface="BIZ UDPゴシック" panose="020B0400000000000000" pitchFamily="50" charset="-128"/>
                <a:ea typeface="BIZ UDPゴシック" panose="020B0400000000000000" pitchFamily="50" charset="-128"/>
              </a:rPr>
              <a:t>16</a:t>
            </a:r>
            <a:r>
              <a:rPr kumimoji="1" lang="ja-JP" altLang="en-US" sz="1300" dirty="0">
                <a:latin typeface="BIZ UDPゴシック" panose="020B0400000000000000" pitchFamily="50" charset="-128"/>
                <a:ea typeface="BIZ UDPゴシック" panose="020B0400000000000000" pitchFamily="50" charset="-128"/>
              </a:rPr>
              <a:t>頁</a:t>
            </a:r>
            <a:r>
              <a:rPr kumimoji="1" lang="en-US" altLang="ja-JP" sz="1300" dirty="0">
                <a:latin typeface="BIZ UDPゴシック" panose="020B0400000000000000" pitchFamily="50" charset="-128"/>
                <a:ea typeface="BIZ UDPゴシック" panose="020B0400000000000000" pitchFamily="50" charset="-128"/>
              </a:rPr>
              <a:t>】</a:t>
            </a:r>
            <a:endParaRPr kumimoji="1" lang="ja-JP" altLang="en-US" sz="1300" dirty="0">
              <a:latin typeface="BIZ UDPゴシック" panose="020B0400000000000000" pitchFamily="50" charset="-128"/>
              <a:ea typeface="BIZ UDPゴシック" panose="020B0400000000000000" pitchFamily="50" charset="-128"/>
            </a:endParaRPr>
          </a:p>
          <a:p>
            <a:r>
              <a:rPr kumimoji="1" lang="ja-JP" altLang="en-US" sz="1300" dirty="0">
                <a:latin typeface="BIZ UDPゴシック" panose="020B0400000000000000" pitchFamily="50" charset="-128"/>
                <a:ea typeface="BIZ UDPゴシック" panose="020B0400000000000000" pitchFamily="50" charset="-128"/>
              </a:rPr>
              <a:t>　</a:t>
            </a:r>
            <a:endParaRPr kumimoji="1" lang="ja-JP" altLang="en-US" sz="1300" dirty="0"/>
          </a:p>
        </p:txBody>
      </p:sp>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kumimoji="1" lang="ja-JP" altLang="en-US" sz="2800" dirty="0">
                <a:solidFill>
                  <a:schemeClr val="bg1"/>
                </a:solidFill>
                <a:latin typeface="Meiryo UI" pitchFamily="50" charset="-128"/>
                <a:ea typeface="Meiryo UI" pitchFamily="50" charset="-128"/>
              </a:rPr>
              <a:t>４．現計画の検証、課題抽出及び対応方針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77" name="フローチャート: 組合せ 76">
            <a:extLst>
              <a:ext uri="{FF2B5EF4-FFF2-40B4-BE49-F238E27FC236}">
                <a16:creationId xmlns:a16="http://schemas.microsoft.com/office/drawing/2014/main" id="{24EFCB77-9344-4919-BD64-41DD496FAE52}"/>
              </a:ext>
            </a:extLst>
          </p:cNvPr>
          <p:cNvSpPr/>
          <p:nvPr/>
        </p:nvSpPr>
        <p:spPr>
          <a:xfrm rot="16200000">
            <a:off x="4133571" y="1826622"/>
            <a:ext cx="1115200" cy="94321"/>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テキスト ボックス 78">
            <a:extLst>
              <a:ext uri="{FF2B5EF4-FFF2-40B4-BE49-F238E27FC236}">
                <a16:creationId xmlns:a16="http://schemas.microsoft.com/office/drawing/2014/main" id="{49641FA6-C4A6-4107-8E91-685A1D9010D5}"/>
              </a:ext>
            </a:extLst>
          </p:cNvPr>
          <p:cNvSpPr txBox="1"/>
          <p:nvPr/>
        </p:nvSpPr>
        <p:spPr>
          <a:xfrm>
            <a:off x="4802481" y="1316182"/>
            <a:ext cx="4162008" cy="2474615"/>
          </a:xfrm>
          <a:prstGeom prst="rect">
            <a:avLst/>
          </a:prstGeom>
          <a:noFill/>
          <a:ln>
            <a:solidFill>
              <a:schemeClr val="tx1"/>
            </a:solidFill>
          </a:ln>
        </p:spPr>
        <p:txBody>
          <a:bodyPr wrap="square" rtlCol="0">
            <a:noAutofit/>
          </a:bodyPr>
          <a:lstStyle/>
          <a:p>
            <a:pPr algn="just"/>
            <a:r>
              <a:rPr lang="en-US" altLang="ja-JP" sz="1200" kern="100" dirty="0">
                <a:effectLst/>
              </a:rPr>
              <a:t>【</a:t>
            </a:r>
            <a:r>
              <a:rPr lang="ja-JP" altLang="en-US" sz="1200" kern="100" dirty="0">
                <a:effectLst/>
              </a:rPr>
              <a:t>検証</a:t>
            </a:r>
            <a:r>
              <a:rPr lang="en-US" altLang="ja-JP" sz="1200" kern="100" dirty="0">
                <a:effectLst/>
              </a:rPr>
              <a:t>】</a:t>
            </a:r>
          </a:p>
          <a:p>
            <a:pPr algn="just"/>
            <a:r>
              <a:rPr lang="ja-JP" altLang="en-US" sz="1200" kern="100" dirty="0"/>
              <a:t>Ａ：実施</a:t>
            </a:r>
            <a:r>
              <a:rPr lang="ja-JP" altLang="en-US" sz="1200" kern="100" dirty="0">
                <a:effectLst/>
              </a:rPr>
              <a:t>状況　　　　　　　　△</a:t>
            </a:r>
            <a:r>
              <a:rPr lang="ja-JP" altLang="en-US" sz="1200" kern="100" dirty="0"/>
              <a:t>　</a:t>
            </a:r>
            <a:endParaRPr lang="en-US" altLang="ja-JP" sz="1200" kern="100" dirty="0"/>
          </a:p>
          <a:p>
            <a:pPr algn="just"/>
            <a:r>
              <a:rPr lang="ja-JP" altLang="en-US" sz="1200" kern="100" dirty="0">
                <a:effectLst/>
              </a:rPr>
              <a:t>Ｂ：実施評価　　　　　　　　△</a:t>
            </a:r>
            <a:r>
              <a:rPr lang="ja-JP" altLang="en-US" sz="1200" kern="100" dirty="0"/>
              <a:t>　　</a:t>
            </a:r>
            <a:endParaRPr lang="en-US" altLang="ja-JP" sz="1200" kern="100" dirty="0"/>
          </a:p>
          <a:p>
            <a:pPr algn="just"/>
            <a:r>
              <a:rPr lang="ja-JP" altLang="en-US" sz="1200" kern="100" dirty="0">
                <a:effectLst/>
              </a:rPr>
              <a:t>Ｃ：</a:t>
            </a:r>
            <a:r>
              <a:rPr kumimoji="1" lang="ja-JP" altLang="en-US" sz="1200" b="0" i="0" u="none" strike="noStrike" kern="100" cap="none" spc="0" normalizeH="0" baseline="0" noProof="0" dirty="0">
                <a:ln>
                  <a:noFill/>
                </a:ln>
                <a:solidFill>
                  <a:prstClr val="black"/>
                </a:solidFill>
                <a:effectLst/>
                <a:uLnTx/>
                <a:uFillTx/>
                <a:latin typeface="Trebuchet MS"/>
                <a:ea typeface="HGｺﾞｼｯｸM" panose="020B0609000000000000" pitchFamily="49" charset="-128"/>
                <a:cs typeface="+mn-cs"/>
              </a:rPr>
              <a:t>将来</a:t>
            </a:r>
            <a:r>
              <a:rPr kumimoji="1" lang="ja-JP" altLang="en-US" sz="1200" b="0" i="0" u="none" strike="noStrike" kern="100" cap="none" spc="0" normalizeH="0" baseline="0" noProof="0" dirty="0">
                <a:ln>
                  <a:noFill/>
                </a:ln>
                <a:effectLst/>
                <a:uLnTx/>
                <a:uFillTx/>
                <a:latin typeface="Trebuchet MS"/>
                <a:ea typeface="HGｺﾞｼｯｸM" panose="020B0609000000000000" pitchFamily="49" charset="-128"/>
                <a:cs typeface="+mn-cs"/>
              </a:rPr>
              <a:t>（</a:t>
            </a:r>
            <a:r>
              <a:rPr kumimoji="1" lang="en-US" altLang="ja-JP" sz="1200" b="0" i="0" u="none" strike="noStrike" kern="100" cap="none" spc="0" normalizeH="0" baseline="0" noProof="0" dirty="0">
                <a:ln>
                  <a:noFill/>
                </a:ln>
                <a:effectLst/>
                <a:uLnTx/>
                <a:uFillTx/>
                <a:latin typeface="Trebuchet MS"/>
                <a:ea typeface="HGｺﾞｼｯｸM" panose="020B0609000000000000" pitchFamily="49" charset="-128"/>
                <a:cs typeface="+mn-cs"/>
              </a:rPr>
              <a:t>10</a:t>
            </a:r>
            <a:r>
              <a:rPr kumimoji="1" lang="ja-JP" altLang="en-US" sz="1200" b="0" i="0" u="none" strike="noStrike" kern="100" cap="none" spc="0" normalizeH="0" baseline="0" noProof="0" dirty="0">
                <a:ln>
                  <a:noFill/>
                </a:ln>
                <a:effectLst/>
                <a:uLnTx/>
                <a:uFillTx/>
                <a:latin typeface="Trebuchet MS"/>
                <a:ea typeface="HGｺﾞｼｯｸM" panose="020B0609000000000000" pitchFamily="49" charset="-128"/>
                <a:cs typeface="+mn-cs"/>
              </a:rPr>
              <a:t>年後の運用）　</a:t>
            </a:r>
            <a:r>
              <a:rPr lang="ja-JP" altLang="en-US" sz="1200" kern="100" dirty="0">
                <a:effectLst/>
              </a:rPr>
              <a:t>　</a:t>
            </a:r>
            <a:r>
              <a:rPr lang="ja-JP" altLang="en-US" sz="1200" kern="100" dirty="0"/>
              <a:t>△</a:t>
            </a:r>
            <a:endParaRPr lang="en-US" altLang="ja-JP" sz="1200" kern="100" dirty="0">
              <a:effectLst/>
            </a:endParaRPr>
          </a:p>
          <a:p>
            <a:pPr algn="just"/>
            <a:endParaRPr lang="en-US" altLang="ja-JP" sz="1200" kern="100" dirty="0">
              <a:effectLst/>
            </a:endParaRPr>
          </a:p>
          <a:p>
            <a:pPr algn="just"/>
            <a:r>
              <a:rPr lang="en-US" altLang="ja-JP" sz="1200" kern="100" dirty="0">
                <a:effectLst/>
              </a:rPr>
              <a:t>【</a:t>
            </a:r>
            <a:r>
              <a:rPr lang="ja-JP" altLang="en-US" sz="1200" kern="100" dirty="0">
                <a:effectLst/>
              </a:rPr>
              <a:t>理由</a:t>
            </a:r>
            <a:r>
              <a:rPr lang="en-US" altLang="ja-JP" sz="1200" kern="100" dirty="0">
                <a:effectLst/>
              </a:rPr>
              <a:t>】</a:t>
            </a:r>
          </a:p>
          <a:p>
            <a:pPr algn="just"/>
            <a:r>
              <a:rPr lang="ja-JP" altLang="en-US" sz="1200" kern="100" dirty="0"/>
              <a:t>　自然流下の管渠では、人孔から内部の点検を実施できたが、圧送管や常に水が満水状態である伏越し管は点検対象としておらず、結果、伏越し部の上流部から溢水事故が発生した。</a:t>
            </a:r>
            <a:endParaRPr lang="en-US" altLang="ja-JP" sz="1200" kern="100" dirty="0"/>
          </a:p>
          <a:p>
            <a:pPr algn="just"/>
            <a:r>
              <a:rPr lang="ja-JP" altLang="en-US" sz="1200" kern="100" dirty="0"/>
              <a:t>　また、処理場・ポンプ場の水槽では、機械電気設備の更新等にあわせて槽内の点検調査を行う予定であるが、計画期間内に更新等が無く点検していない施設があった。</a:t>
            </a:r>
          </a:p>
          <a:p>
            <a:pPr algn="just"/>
            <a:endParaRPr lang="en-US" altLang="ja-JP" sz="1200" kern="100" dirty="0">
              <a:effectLst/>
            </a:endParaRPr>
          </a:p>
          <a:p>
            <a:pPr algn="just"/>
            <a:endParaRPr lang="en-US" altLang="ja-JP" sz="1200" kern="100" dirty="0">
              <a:effectLst/>
            </a:endParaRPr>
          </a:p>
          <a:p>
            <a:pPr algn="just"/>
            <a:endParaRPr lang="en-US" altLang="ja-JP" sz="1200" kern="100" dirty="0">
              <a:effectLst/>
            </a:endParaRPr>
          </a:p>
          <a:p>
            <a:pPr algn="just"/>
            <a:endParaRPr lang="en-US" altLang="ja-JP" sz="1200" kern="100" dirty="0">
              <a:effectLst/>
            </a:endParaRPr>
          </a:p>
        </p:txBody>
      </p:sp>
      <p:sp>
        <p:nvSpPr>
          <p:cNvPr id="80" name="テキスト ボックス 79">
            <a:extLst>
              <a:ext uri="{FF2B5EF4-FFF2-40B4-BE49-F238E27FC236}">
                <a16:creationId xmlns:a16="http://schemas.microsoft.com/office/drawing/2014/main" id="{82B3D596-42B8-4896-A44F-8B18DC034159}"/>
              </a:ext>
            </a:extLst>
          </p:cNvPr>
          <p:cNvSpPr txBox="1"/>
          <p:nvPr/>
        </p:nvSpPr>
        <p:spPr>
          <a:xfrm>
            <a:off x="4787046" y="3924976"/>
            <a:ext cx="4162008" cy="1200329"/>
          </a:xfrm>
          <a:prstGeom prst="rect">
            <a:avLst/>
          </a:prstGeom>
          <a:noFill/>
          <a:ln>
            <a:solidFill>
              <a:schemeClr val="tx1"/>
            </a:solidFill>
          </a:ln>
        </p:spPr>
        <p:txBody>
          <a:bodyPr wrap="square" rtlCol="0">
            <a:spAutoFit/>
          </a:bodyPr>
          <a:lstStyle/>
          <a:p>
            <a:pPr algn="just"/>
            <a:r>
              <a:rPr lang="en-US" altLang="ja-JP" sz="1200" kern="100" dirty="0">
                <a:effectLst/>
              </a:rPr>
              <a:t>【</a:t>
            </a:r>
            <a:r>
              <a:rPr lang="ja-JP" altLang="en-US" sz="1200" kern="100" dirty="0">
                <a:effectLst/>
              </a:rPr>
              <a:t>課題</a:t>
            </a:r>
            <a:r>
              <a:rPr lang="en-US" altLang="ja-JP" sz="1200" kern="100" dirty="0">
                <a:effectLst/>
              </a:rPr>
              <a:t>】</a:t>
            </a:r>
            <a:r>
              <a:rPr lang="ja-JP" altLang="en-US" sz="1200" kern="100" dirty="0">
                <a:effectLst/>
              </a:rPr>
              <a:t>　</a:t>
            </a:r>
            <a:endParaRPr lang="en-US" altLang="ja-JP" sz="1200" kern="100" dirty="0">
              <a:effectLst/>
            </a:endParaRPr>
          </a:p>
          <a:p>
            <a:pPr algn="just"/>
            <a:r>
              <a:rPr lang="ja-JP" altLang="en-US" sz="1200" kern="100" dirty="0">
                <a:effectLst/>
              </a:rPr>
              <a:t>・圧送管はマンホールが無いため、内部の調査が困難</a:t>
            </a:r>
            <a:endParaRPr lang="en-US" altLang="ja-JP" sz="1200" kern="100" dirty="0">
              <a:effectLst/>
            </a:endParaRPr>
          </a:p>
          <a:p>
            <a:pPr algn="just"/>
            <a:r>
              <a:rPr lang="ja-JP" altLang="en-US" sz="1200" kern="100" dirty="0"/>
              <a:t>・伏越し管は、堆積物の除去と内部点検をセットで行う必</a:t>
            </a:r>
            <a:endParaRPr lang="en-US" altLang="ja-JP" sz="1200" kern="100" dirty="0"/>
          </a:p>
          <a:p>
            <a:pPr algn="just"/>
            <a:r>
              <a:rPr lang="ja-JP" altLang="en-US" sz="1200" kern="100" dirty="0"/>
              <a:t>　要有り</a:t>
            </a:r>
            <a:endParaRPr lang="en-US" altLang="ja-JP" sz="1200" kern="100" dirty="0"/>
          </a:p>
          <a:p>
            <a:pPr algn="just"/>
            <a:r>
              <a:rPr lang="ja-JP" altLang="en-US" sz="1200" kern="100" dirty="0">
                <a:effectLst/>
              </a:rPr>
              <a:t>・処理場・ポンプ</a:t>
            </a:r>
            <a:r>
              <a:rPr lang="ja-JP" altLang="en-US" sz="1200" kern="100" dirty="0"/>
              <a:t>場の水槽では、代替施設が無い場合は水</a:t>
            </a:r>
            <a:endParaRPr lang="en-US" altLang="ja-JP" sz="1200" kern="100" dirty="0"/>
          </a:p>
          <a:p>
            <a:pPr algn="just"/>
            <a:r>
              <a:rPr lang="ja-JP" altLang="en-US" sz="1200" kern="100" dirty="0"/>
              <a:t>　槽を空に出来ない</a:t>
            </a:r>
            <a:endParaRPr lang="en-US" altLang="ja-JP" sz="1200" kern="100" dirty="0">
              <a:effectLst/>
            </a:endParaRPr>
          </a:p>
        </p:txBody>
      </p:sp>
      <p:sp>
        <p:nvSpPr>
          <p:cNvPr id="81" name="テキスト ボックス 80">
            <a:extLst>
              <a:ext uri="{FF2B5EF4-FFF2-40B4-BE49-F238E27FC236}">
                <a16:creationId xmlns:a16="http://schemas.microsoft.com/office/drawing/2014/main" id="{1CAECFB6-7285-47AF-9536-7599411B4241}"/>
              </a:ext>
            </a:extLst>
          </p:cNvPr>
          <p:cNvSpPr txBox="1"/>
          <p:nvPr/>
        </p:nvSpPr>
        <p:spPr>
          <a:xfrm>
            <a:off x="4787046" y="5211227"/>
            <a:ext cx="4162008" cy="1569660"/>
          </a:xfrm>
          <a:prstGeom prst="rect">
            <a:avLst/>
          </a:prstGeom>
          <a:noFill/>
          <a:ln>
            <a:solidFill>
              <a:schemeClr val="tx1"/>
            </a:solidFill>
          </a:ln>
        </p:spPr>
        <p:txBody>
          <a:bodyPr wrap="square" rtlCol="0">
            <a:spAutoFit/>
          </a:bodyPr>
          <a:lstStyle/>
          <a:p>
            <a:pPr algn="just"/>
            <a:r>
              <a:rPr lang="en-US" altLang="ja-JP" sz="1200" kern="100" dirty="0">
                <a:effectLst/>
              </a:rPr>
              <a:t>【</a:t>
            </a:r>
            <a:r>
              <a:rPr lang="ja-JP" altLang="en-US" sz="1200" kern="100" dirty="0"/>
              <a:t>対応方針</a:t>
            </a:r>
            <a:r>
              <a:rPr lang="en-US" altLang="ja-JP" sz="1200" kern="100" dirty="0">
                <a:effectLst/>
              </a:rPr>
              <a:t>】</a:t>
            </a:r>
          </a:p>
          <a:p>
            <a:pPr algn="just"/>
            <a:r>
              <a:rPr lang="ja-JP" altLang="en-US" sz="1200" kern="100" dirty="0">
                <a:effectLst/>
              </a:rPr>
              <a:t>・伏越し管については、</a:t>
            </a:r>
            <a:r>
              <a:rPr lang="en-US" altLang="ja-JP" sz="1200" kern="100" dirty="0">
                <a:effectLst/>
              </a:rPr>
              <a:t>1</a:t>
            </a:r>
            <a:r>
              <a:rPr lang="ja-JP" altLang="en-US" sz="1200" kern="100" dirty="0">
                <a:effectLst/>
              </a:rPr>
              <a:t>回</a:t>
            </a:r>
            <a:r>
              <a:rPr lang="en-US" altLang="ja-JP" sz="1200" kern="100" dirty="0">
                <a:effectLst/>
              </a:rPr>
              <a:t>/10</a:t>
            </a:r>
            <a:r>
              <a:rPr lang="ja-JP" altLang="en-US" sz="1200" kern="100" dirty="0">
                <a:effectLst/>
              </a:rPr>
              <a:t>年の点検対象とする</a:t>
            </a:r>
          </a:p>
          <a:p>
            <a:pPr algn="just"/>
            <a:r>
              <a:rPr lang="ja-JP" altLang="en-US" sz="1200" kern="100" dirty="0">
                <a:effectLst/>
              </a:rPr>
              <a:t>・圧送管については、新技術（</a:t>
            </a:r>
            <a:r>
              <a:rPr lang="en-US" altLang="ja-JP" sz="1200" kern="100" dirty="0">
                <a:effectLst/>
              </a:rPr>
              <a:t>H30</a:t>
            </a:r>
            <a:r>
              <a:rPr lang="ja-JP" altLang="en-US" sz="1200" kern="100" dirty="0">
                <a:effectLst/>
              </a:rPr>
              <a:t>）による点検を行い、腐食等の状況を確認したうえで、緊急度の高い箇所から</a:t>
            </a:r>
            <a:r>
              <a:rPr lang="en-US" altLang="ja-JP" sz="1200" kern="100" dirty="0">
                <a:effectLst/>
              </a:rPr>
              <a:t>2</a:t>
            </a:r>
            <a:r>
              <a:rPr lang="ja-JP" altLang="en-US" sz="1200" kern="100" dirty="0">
                <a:effectLst/>
              </a:rPr>
              <a:t>条化を検討する</a:t>
            </a:r>
            <a:endParaRPr lang="en-US" altLang="ja-JP" sz="1200" kern="100" dirty="0">
              <a:effectLst/>
            </a:endParaRPr>
          </a:p>
          <a:p>
            <a:pPr algn="just"/>
            <a:r>
              <a:rPr lang="ja-JP" altLang="en-US" sz="1200" kern="100" dirty="0"/>
              <a:t>・常時水没する施設について、点検方法の検討フローを作成し、点検方法が無い場合には、代替施設（仮設・本設）の設置を検討する。</a:t>
            </a:r>
            <a:endParaRPr lang="en-US" altLang="ja-JP" sz="1200" kern="100" dirty="0">
              <a:effectLst/>
            </a:endParaRPr>
          </a:p>
        </p:txBody>
      </p:sp>
      <p:sp>
        <p:nvSpPr>
          <p:cNvPr id="82" name="フローチャート: 組合せ 81">
            <a:extLst>
              <a:ext uri="{FF2B5EF4-FFF2-40B4-BE49-F238E27FC236}">
                <a16:creationId xmlns:a16="http://schemas.microsoft.com/office/drawing/2014/main" id="{747FA734-EA56-4677-BBDE-48567AF31441}"/>
              </a:ext>
            </a:extLst>
          </p:cNvPr>
          <p:cNvSpPr/>
          <p:nvPr/>
        </p:nvSpPr>
        <p:spPr>
          <a:xfrm>
            <a:off x="6123220" y="3834369"/>
            <a:ext cx="1489660" cy="9060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3" name="フローチャート: 組合せ 82">
            <a:extLst>
              <a:ext uri="{FF2B5EF4-FFF2-40B4-BE49-F238E27FC236}">
                <a16:creationId xmlns:a16="http://schemas.microsoft.com/office/drawing/2014/main" id="{67B300E2-25D9-4828-AB60-499E826D2BE9}"/>
              </a:ext>
            </a:extLst>
          </p:cNvPr>
          <p:cNvSpPr/>
          <p:nvPr/>
        </p:nvSpPr>
        <p:spPr>
          <a:xfrm>
            <a:off x="6133092" y="5141259"/>
            <a:ext cx="1489660" cy="114895"/>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スライド番号プレースホルダー 1">
            <a:extLst>
              <a:ext uri="{FF2B5EF4-FFF2-40B4-BE49-F238E27FC236}">
                <a16:creationId xmlns:a16="http://schemas.microsoft.com/office/drawing/2014/main" id="{9034B2DF-F4D9-42FA-821F-7C4C1AE88945}"/>
              </a:ext>
            </a:extLst>
          </p:cNvPr>
          <p:cNvSpPr txBox="1">
            <a:spLocks/>
          </p:cNvSpPr>
          <p:nvPr/>
        </p:nvSpPr>
        <p:spPr>
          <a:xfrm>
            <a:off x="7884368" y="6453336"/>
            <a:ext cx="1828800"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13</a:t>
            </a:fld>
            <a:endParaRPr lang="ja-JP" altLang="en-US" dirty="0"/>
          </a:p>
        </p:txBody>
      </p:sp>
      <p:sp>
        <p:nvSpPr>
          <p:cNvPr id="15" name="テキスト ボックス 14">
            <a:extLst>
              <a:ext uri="{FF2B5EF4-FFF2-40B4-BE49-F238E27FC236}">
                <a16:creationId xmlns:a16="http://schemas.microsoft.com/office/drawing/2014/main" id="{28F4C4AF-7549-46EA-BEB3-3751FA046E80}"/>
              </a:ext>
            </a:extLst>
          </p:cNvPr>
          <p:cNvSpPr txBox="1"/>
          <p:nvPr/>
        </p:nvSpPr>
        <p:spPr>
          <a:xfrm>
            <a:off x="7520090" y="47615"/>
            <a:ext cx="1623909" cy="400110"/>
          </a:xfrm>
          <a:prstGeom prst="rect">
            <a:avLst/>
          </a:prstGeom>
          <a:solidFill>
            <a:srgbClr val="002060"/>
          </a:solidFill>
        </p:spPr>
        <p:txBody>
          <a:bodyPr wrap="square" rtlCol="0">
            <a:spAutoFit/>
          </a:bodyPr>
          <a:lstStyle/>
          <a:p>
            <a:r>
              <a:rPr kumimoji="1" lang="en-US" altLang="ja-JP" sz="2000" dirty="0">
                <a:solidFill>
                  <a:schemeClr val="bg1">
                    <a:lumMod val="95000"/>
                  </a:schemeClr>
                </a:solidFill>
              </a:rPr>
              <a:t>【</a:t>
            </a:r>
            <a:r>
              <a:rPr kumimoji="1" lang="ja-JP" altLang="en-US" sz="2000" dirty="0">
                <a:solidFill>
                  <a:schemeClr val="bg1">
                    <a:lumMod val="95000"/>
                  </a:schemeClr>
                </a:solidFill>
              </a:rPr>
              <a:t>資料№</a:t>
            </a:r>
            <a:r>
              <a:rPr kumimoji="1" lang="en-US" altLang="ja-JP" sz="2000" dirty="0">
                <a:solidFill>
                  <a:schemeClr val="bg1">
                    <a:lumMod val="95000"/>
                  </a:schemeClr>
                </a:solidFill>
              </a:rPr>
              <a:t>5】</a:t>
            </a:r>
            <a:endParaRPr kumimoji="1" lang="ja-JP" altLang="en-US" sz="2000" dirty="0">
              <a:solidFill>
                <a:schemeClr val="bg1">
                  <a:lumMod val="95000"/>
                </a:schemeClr>
              </a:solidFill>
            </a:endParaRPr>
          </a:p>
        </p:txBody>
      </p:sp>
    </p:spTree>
    <p:extLst>
      <p:ext uri="{BB962C8B-B14F-4D97-AF65-F5344CB8AC3E}">
        <p14:creationId xmlns:p14="http://schemas.microsoft.com/office/powerpoint/2010/main" val="19372865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テキスト ボックス 21">
            <a:extLst>
              <a:ext uri="{FF2B5EF4-FFF2-40B4-BE49-F238E27FC236}">
                <a16:creationId xmlns:a16="http://schemas.microsoft.com/office/drawing/2014/main" id="{44893684-F9A9-4092-B88A-34F11B7D4AF5}"/>
              </a:ext>
            </a:extLst>
          </p:cNvPr>
          <p:cNvSpPr txBox="1"/>
          <p:nvPr/>
        </p:nvSpPr>
        <p:spPr>
          <a:xfrm>
            <a:off x="0" y="548680"/>
            <a:ext cx="4788024" cy="369332"/>
          </a:xfrm>
          <a:prstGeom prst="rect">
            <a:avLst/>
          </a:prstGeom>
          <a:noFill/>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①</a:t>
            </a:r>
            <a:r>
              <a:rPr kumimoji="1" lang="ja-JP" altLang="en-US" dirty="0">
                <a:latin typeface="BIZ UDPゴシック" panose="020B0400000000000000" pitchFamily="50" charset="-128"/>
                <a:ea typeface="BIZ UDPゴシック" panose="020B0400000000000000" pitchFamily="50" charset="-128"/>
              </a:rPr>
              <a:t>点検、診断、評価の手法や体制等の充実</a:t>
            </a:r>
            <a:endParaRPr kumimoji="1" lang="ja-JP" altLang="en-US" sz="2400" dirty="0"/>
          </a:p>
        </p:txBody>
      </p:sp>
      <p:sp>
        <p:nvSpPr>
          <p:cNvPr id="23" name="テキスト ボックス 22">
            <a:extLst>
              <a:ext uri="{FF2B5EF4-FFF2-40B4-BE49-F238E27FC236}">
                <a16:creationId xmlns:a16="http://schemas.microsoft.com/office/drawing/2014/main" id="{FDF7BC3B-EC55-4B49-B2BA-0EDF99436228}"/>
              </a:ext>
            </a:extLst>
          </p:cNvPr>
          <p:cNvSpPr txBox="1"/>
          <p:nvPr/>
        </p:nvSpPr>
        <p:spPr>
          <a:xfrm>
            <a:off x="50184" y="901120"/>
            <a:ext cx="8770288" cy="492443"/>
          </a:xfrm>
          <a:prstGeom prst="rect">
            <a:avLst/>
          </a:prstGeom>
          <a:noFill/>
        </p:spPr>
        <p:txBody>
          <a:bodyPr wrap="square" rtlCol="0">
            <a:spAutoFit/>
          </a:bodyPr>
          <a:lstStyle/>
          <a:p>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共通</a:t>
            </a:r>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点検業務における留意事項　２）点検　②致命的な不具合につながる不可視部分への対応　</a:t>
            </a:r>
            <a:r>
              <a:rPr kumimoji="1" lang="en-US" altLang="ja-JP"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計画</a:t>
            </a:r>
            <a:r>
              <a:rPr kumimoji="1" lang="en-US" altLang="ja-JP" sz="1300" dirty="0">
                <a:latin typeface="BIZ UDPゴシック" panose="020B0400000000000000" pitchFamily="50" charset="-128"/>
                <a:ea typeface="BIZ UDPゴシック" panose="020B0400000000000000" pitchFamily="50" charset="-128"/>
              </a:rPr>
              <a:t>16</a:t>
            </a:r>
            <a:r>
              <a:rPr kumimoji="1" lang="ja-JP" altLang="en-US" sz="1300" dirty="0">
                <a:latin typeface="BIZ UDPゴシック" panose="020B0400000000000000" pitchFamily="50" charset="-128"/>
                <a:ea typeface="BIZ UDPゴシック" panose="020B0400000000000000" pitchFamily="50" charset="-128"/>
              </a:rPr>
              <a:t>頁</a:t>
            </a:r>
            <a:r>
              <a:rPr kumimoji="1" lang="en-US" altLang="ja-JP" sz="1300" dirty="0">
                <a:latin typeface="BIZ UDPゴシック" panose="020B0400000000000000" pitchFamily="50" charset="-128"/>
                <a:ea typeface="BIZ UDPゴシック" panose="020B0400000000000000" pitchFamily="50" charset="-128"/>
              </a:rPr>
              <a:t>】</a:t>
            </a:r>
            <a:endParaRPr kumimoji="1" lang="ja-JP" altLang="en-US" sz="1300" dirty="0">
              <a:latin typeface="BIZ UDPゴシック" panose="020B0400000000000000" pitchFamily="50" charset="-128"/>
              <a:ea typeface="BIZ UDPゴシック" panose="020B0400000000000000" pitchFamily="50" charset="-128"/>
            </a:endParaRPr>
          </a:p>
          <a:p>
            <a:r>
              <a:rPr kumimoji="1" lang="ja-JP" altLang="en-US" sz="1300" dirty="0">
                <a:latin typeface="BIZ UDPゴシック" panose="020B0400000000000000" pitchFamily="50" charset="-128"/>
                <a:ea typeface="BIZ UDPゴシック" panose="020B0400000000000000" pitchFamily="50" charset="-128"/>
              </a:rPr>
              <a:t>　</a:t>
            </a:r>
            <a:endParaRPr kumimoji="1" lang="ja-JP" altLang="en-US" sz="1300" dirty="0"/>
          </a:p>
        </p:txBody>
      </p:sp>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kumimoji="1" lang="ja-JP" altLang="en-US" sz="2800" dirty="0">
                <a:solidFill>
                  <a:schemeClr val="bg1"/>
                </a:solidFill>
                <a:latin typeface="Meiryo UI" pitchFamily="50" charset="-128"/>
                <a:ea typeface="Meiryo UI" pitchFamily="50" charset="-128"/>
              </a:rPr>
              <a:t>４．現計画の検証、課題抽出及び対応方針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13" name="テキスト ボックス 12">
            <a:extLst>
              <a:ext uri="{FF2B5EF4-FFF2-40B4-BE49-F238E27FC236}">
                <a16:creationId xmlns:a16="http://schemas.microsoft.com/office/drawing/2014/main" id="{E70BB784-7B5B-4A03-8569-1F68B827EA67}"/>
              </a:ext>
            </a:extLst>
          </p:cNvPr>
          <p:cNvSpPr txBox="1"/>
          <p:nvPr/>
        </p:nvSpPr>
        <p:spPr>
          <a:xfrm>
            <a:off x="7781329" y="531788"/>
            <a:ext cx="1380243" cy="369332"/>
          </a:xfrm>
          <a:prstGeom prst="rect">
            <a:avLst/>
          </a:prstGeom>
          <a:noFill/>
        </p:spPr>
        <p:txBody>
          <a:bodyPr wrap="square" rtlCol="0">
            <a:spAutoFit/>
          </a:bodyPr>
          <a:lstStyle/>
          <a:p>
            <a:r>
              <a:rPr lang="en-US" altLang="ja-JP" b="1" dirty="0">
                <a:solidFill>
                  <a:srgbClr val="FF0000"/>
                </a:solidFill>
                <a:latin typeface="BIZ UDPゴシック" panose="020B0400000000000000" pitchFamily="50" charset="-128"/>
                <a:ea typeface="BIZ UDPゴシック" panose="020B0400000000000000" pitchFamily="50" charset="-128"/>
              </a:rPr>
              <a:t>【</a:t>
            </a:r>
            <a:r>
              <a:rPr lang="ja-JP" altLang="en-US" b="1" dirty="0">
                <a:solidFill>
                  <a:srgbClr val="FF0000"/>
                </a:solidFill>
                <a:latin typeface="BIZ UDPゴシック" panose="020B0400000000000000" pitchFamily="50" charset="-128"/>
                <a:ea typeface="BIZ UDPゴシック" panose="020B0400000000000000" pitchFamily="50" charset="-128"/>
              </a:rPr>
              <a:t>説明資料</a:t>
            </a:r>
            <a:r>
              <a:rPr lang="en-US" altLang="ja-JP" b="1" dirty="0">
                <a:solidFill>
                  <a:srgbClr val="FF0000"/>
                </a:solidFill>
                <a:latin typeface="BIZ UDPゴシック" panose="020B0400000000000000" pitchFamily="50" charset="-128"/>
                <a:ea typeface="BIZ UDPゴシック" panose="020B0400000000000000" pitchFamily="50" charset="-128"/>
              </a:rPr>
              <a:t>】</a:t>
            </a:r>
            <a:endParaRPr kumimoji="1" lang="ja-JP" altLang="en-US" b="1" dirty="0">
              <a:solidFill>
                <a:srgbClr val="FF0000"/>
              </a:solidFill>
            </a:endParaRPr>
          </a:p>
        </p:txBody>
      </p:sp>
      <p:sp>
        <p:nvSpPr>
          <p:cNvPr id="18" name="テキスト ボックス 17">
            <a:extLst>
              <a:ext uri="{FF2B5EF4-FFF2-40B4-BE49-F238E27FC236}">
                <a16:creationId xmlns:a16="http://schemas.microsoft.com/office/drawing/2014/main" id="{8D3D88B3-B14B-487C-9588-802494407079}"/>
              </a:ext>
            </a:extLst>
          </p:cNvPr>
          <p:cNvSpPr txBox="1"/>
          <p:nvPr/>
        </p:nvSpPr>
        <p:spPr>
          <a:xfrm>
            <a:off x="225052" y="3444806"/>
            <a:ext cx="8438964" cy="1015663"/>
          </a:xfrm>
          <a:prstGeom prst="rect">
            <a:avLst/>
          </a:prstGeom>
          <a:noFill/>
          <a:ln>
            <a:solidFill>
              <a:schemeClr val="tx1"/>
            </a:solidFill>
          </a:ln>
        </p:spPr>
        <p:txBody>
          <a:bodyPr wrap="square" rtlCol="0">
            <a:spAutoFit/>
          </a:bodyPr>
          <a:lstStyle/>
          <a:p>
            <a:pPr algn="just"/>
            <a:r>
              <a:rPr lang="en-US" altLang="ja-JP" sz="1200" kern="100" dirty="0"/>
              <a:t>【</a:t>
            </a:r>
            <a:r>
              <a:rPr lang="ja-JP" altLang="en-US" sz="1200" kern="100" dirty="0"/>
              <a:t>伏越し管</a:t>
            </a:r>
            <a:r>
              <a:rPr lang="en-US" altLang="ja-JP" sz="1200" kern="100" dirty="0"/>
              <a:t>】</a:t>
            </a:r>
          </a:p>
          <a:p>
            <a:pPr algn="just"/>
            <a:r>
              <a:rPr lang="ja-JP" altLang="en-US" sz="1200" kern="100" dirty="0">
                <a:effectLst/>
              </a:rPr>
              <a:t>　伏越し管は常時満水状態となるため、腐食に対して</a:t>
            </a:r>
            <a:endParaRPr lang="en-US" altLang="ja-JP" sz="1200" kern="100" dirty="0">
              <a:effectLst/>
            </a:endParaRPr>
          </a:p>
          <a:p>
            <a:pPr algn="just"/>
            <a:r>
              <a:rPr lang="ja-JP" altLang="en-US" sz="1200" kern="100" dirty="0"/>
              <a:t>　</a:t>
            </a:r>
            <a:r>
              <a:rPr lang="ja-JP" altLang="en-US" sz="1200" kern="100" dirty="0">
                <a:effectLst/>
              </a:rPr>
              <a:t>有効であることから点検対象から外していた。</a:t>
            </a:r>
            <a:endParaRPr lang="en-US" altLang="ja-JP" sz="1200" kern="100" dirty="0">
              <a:effectLst/>
            </a:endParaRPr>
          </a:p>
          <a:p>
            <a:pPr algn="just"/>
            <a:endParaRPr lang="en-US" altLang="ja-JP" sz="1200" kern="100" dirty="0"/>
          </a:p>
          <a:p>
            <a:pPr algn="just"/>
            <a:endParaRPr lang="en-US" altLang="ja-JP" sz="1200" kern="100" dirty="0">
              <a:effectLst/>
            </a:endParaRPr>
          </a:p>
        </p:txBody>
      </p:sp>
      <p:pic>
        <p:nvPicPr>
          <p:cNvPr id="1026" name="Picture 2" descr="ふせごし">
            <a:extLst>
              <a:ext uri="{FF2B5EF4-FFF2-40B4-BE49-F238E27FC236}">
                <a16:creationId xmlns:a16="http://schemas.microsoft.com/office/drawing/2014/main" id="{B316D9CF-F930-4001-A8A9-2F47D84139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3382" y="3438221"/>
            <a:ext cx="2294570" cy="990837"/>
          </a:xfrm>
          <a:prstGeom prst="rect">
            <a:avLst/>
          </a:prstGeom>
          <a:noFill/>
          <a:extLst>
            <a:ext uri="{909E8E84-426E-40DD-AFC4-6F175D3DCCD1}">
              <a14:hiddenFill xmlns:a14="http://schemas.microsoft.com/office/drawing/2010/main">
                <a:solidFill>
                  <a:srgbClr val="FFFFFF"/>
                </a:solidFill>
              </a14:hiddenFill>
            </a:ext>
          </a:extLst>
        </p:spPr>
      </p:pic>
      <p:sp>
        <p:nvSpPr>
          <p:cNvPr id="24" name="テキスト ボックス 23">
            <a:extLst>
              <a:ext uri="{FF2B5EF4-FFF2-40B4-BE49-F238E27FC236}">
                <a16:creationId xmlns:a16="http://schemas.microsoft.com/office/drawing/2014/main" id="{2E7F16F2-142C-4585-8F50-992D983706D6}"/>
              </a:ext>
            </a:extLst>
          </p:cNvPr>
          <p:cNvSpPr txBox="1"/>
          <p:nvPr/>
        </p:nvSpPr>
        <p:spPr>
          <a:xfrm>
            <a:off x="2903328" y="4394884"/>
            <a:ext cx="5947996" cy="230832"/>
          </a:xfrm>
          <a:prstGeom prst="rect">
            <a:avLst/>
          </a:prstGeom>
          <a:noFill/>
        </p:spPr>
        <p:txBody>
          <a:bodyPr wrap="square">
            <a:spAutoFit/>
          </a:bodyPr>
          <a:lstStyle/>
          <a:p>
            <a:r>
              <a:rPr lang="en-US" altLang="ja-JP" sz="900" dirty="0"/>
              <a:t>※</a:t>
            </a:r>
            <a:r>
              <a:rPr lang="ja-JP" altLang="en-US" sz="900" dirty="0"/>
              <a:t>国土交通省北海道開発</a:t>
            </a:r>
            <a:r>
              <a:rPr lang="en-US" altLang="ja-JP" sz="900" dirty="0"/>
              <a:t>HP</a:t>
            </a:r>
            <a:r>
              <a:rPr lang="ja-JP" altLang="en-US" sz="900" dirty="0"/>
              <a:t>　</a:t>
            </a:r>
            <a:r>
              <a:rPr lang="en-US" altLang="ja-JP" sz="900" dirty="0"/>
              <a:t>https://www.hkd.mlit.go.jp/ob/tisui/tisuijigyou/yougosyu/ctll1r0000004oi7.html</a:t>
            </a:r>
            <a:r>
              <a:rPr lang="ja-JP" altLang="en-US" sz="900" dirty="0"/>
              <a:t>　</a:t>
            </a:r>
          </a:p>
        </p:txBody>
      </p:sp>
      <p:graphicFrame>
        <p:nvGraphicFramePr>
          <p:cNvPr id="17" name="グラフ 16">
            <a:extLst>
              <a:ext uri="{FF2B5EF4-FFF2-40B4-BE49-F238E27FC236}">
                <a16:creationId xmlns:a16="http://schemas.microsoft.com/office/drawing/2014/main" id="{62085038-4F83-476D-B51C-4F2843C3AD32}"/>
              </a:ext>
            </a:extLst>
          </p:cNvPr>
          <p:cNvGraphicFramePr>
            <a:graphicFrameLocks/>
          </p:cNvGraphicFramePr>
          <p:nvPr>
            <p:extLst>
              <p:ext uri="{D42A27DB-BD31-4B8C-83A1-F6EECF244321}">
                <p14:modId xmlns:p14="http://schemas.microsoft.com/office/powerpoint/2010/main" val="1725718956"/>
              </p:ext>
            </p:extLst>
          </p:nvPr>
        </p:nvGraphicFramePr>
        <p:xfrm>
          <a:off x="748764" y="4837508"/>
          <a:ext cx="3366120" cy="1656201"/>
        </p:xfrm>
        <a:graphic>
          <a:graphicData uri="http://schemas.openxmlformats.org/drawingml/2006/chart">
            <c:chart xmlns:c="http://schemas.openxmlformats.org/drawingml/2006/chart" xmlns:r="http://schemas.openxmlformats.org/officeDocument/2006/relationships" r:id="rId3"/>
          </a:graphicData>
        </a:graphic>
      </p:graphicFrame>
      <p:sp>
        <p:nvSpPr>
          <p:cNvPr id="19" name="テキスト ボックス 18">
            <a:extLst>
              <a:ext uri="{FF2B5EF4-FFF2-40B4-BE49-F238E27FC236}">
                <a16:creationId xmlns:a16="http://schemas.microsoft.com/office/drawing/2014/main" id="{5B53D3BB-B0B2-4462-A9AA-AE5E6F6E8F82}"/>
              </a:ext>
            </a:extLst>
          </p:cNvPr>
          <p:cNvSpPr txBox="1"/>
          <p:nvPr/>
        </p:nvSpPr>
        <p:spPr>
          <a:xfrm>
            <a:off x="1328174" y="4639737"/>
            <a:ext cx="2556194" cy="461665"/>
          </a:xfrm>
          <a:prstGeom prst="rect">
            <a:avLst/>
          </a:prstGeom>
          <a:noFill/>
          <a:ln>
            <a:noFill/>
          </a:ln>
        </p:spPr>
        <p:txBody>
          <a:bodyPr wrap="square" rtlCol="0">
            <a:spAutoFit/>
          </a:bodyPr>
          <a:lstStyle/>
          <a:p>
            <a:pPr algn="just"/>
            <a:r>
              <a:rPr lang="ja-JP" altLang="en-US" sz="1200" kern="100" dirty="0"/>
              <a:t>伏越し管の点検調査状況（</a:t>
            </a:r>
            <a:r>
              <a:rPr lang="en-US" altLang="ja-JP" sz="1200" kern="100" dirty="0"/>
              <a:t>R4</a:t>
            </a:r>
            <a:r>
              <a:rPr lang="ja-JP" altLang="en-US" sz="1200" kern="100" dirty="0"/>
              <a:t>末）</a:t>
            </a:r>
            <a:endParaRPr lang="en-US" altLang="ja-JP" sz="1200" kern="100" dirty="0"/>
          </a:p>
          <a:p>
            <a:pPr algn="just"/>
            <a:endParaRPr lang="en-US" altLang="ja-JP" sz="1200" kern="100" dirty="0">
              <a:effectLst/>
            </a:endParaRPr>
          </a:p>
        </p:txBody>
      </p:sp>
      <p:sp>
        <p:nvSpPr>
          <p:cNvPr id="21" name="吹き出し: 四角形 20">
            <a:extLst>
              <a:ext uri="{FF2B5EF4-FFF2-40B4-BE49-F238E27FC236}">
                <a16:creationId xmlns:a16="http://schemas.microsoft.com/office/drawing/2014/main" id="{D6AE666E-4B96-4358-B4A9-7EC4004DC8B4}"/>
              </a:ext>
            </a:extLst>
          </p:cNvPr>
          <p:cNvSpPr/>
          <p:nvPr/>
        </p:nvSpPr>
        <p:spPr>
          <a:xfrm>
            <a:off x="502663" y="6281414"/>
            <a:ext cx="3858321" cy="532997"/>
          </a:xfrm>
          <a:prstGeom prst="wedgeRectCallout">
            <a:avLst>
              <a:gd name="adj1" fmla="val -58804"/>
              <a:gd name="adj2" fmla="val 2179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US" altLang="ja-JP" sz="1050" dirty="0">
                <a:solidFill>
                  <a:srgbClr val="FF0000"/>
                </a:solidFill>
                <a:latin typeface="+mn-ea"/>
              </a:rPr>
              <a:t>※</a:t>
            </a:r>
            <a:r>
              <a:rPr lang="ja-JP" altLang="en-US" sz="1050" dirty="0">
                <a:solidFill>
                  <a:srgbClr val="FF0000"/>
                </a:solidFill>
                <a:latin typeface="+mn-ea"/>
              </a:rPr>
              <a:t>未点検箇所は</a:t>
            </a:r>
            <a:r>
              <a:rPr lang="en-US" altLang="ja-JP" sz="1050" dirty="0">
                <a:solidFill>
                  <a:srgbClr val="FF0000"/>
                </a:solidFill>
                <a:latin typeface="+mn-ea"/>
              </a:rPr>
              <a:t>9</a:t>
            </a:r>
            <a:r>
              <a:rPr lang="ja-JP" altLang="en-US" sz="1050" dirty="0">
                <a:solidFill>
                  <a:srgbClr val="FF0000"/>
                </a:solidFill>
                <a:latin typeface="+mn-ea"/>
              </a:rPr>
              <a:t>箇所は何れも</a:t>
            </a:r>
            <a:r>
              <a:rPr lang="en-US" altLang="ja-JP" sz="1050" dirty="0">
                <a:solidFill>
                  <a:srgbClr val="FF0000"/>
                </a:solidFill>
                <a:latin typeface="+mn-ea"/>
              </a:rPr>
              <a:t>R6</a:t>
            </a:r>
            <a:r>
              <a:rPr lang="ja-JP" altLang="en-US" sz="1050" dirty="0">
                <a:solidFill>
                  <a:srgbClr val="FF0000"/>
                </a:solidFill>
                <a:latin typeface="+mn-ea"/>
              </a:rPr>
              <a:t>年度に調査委託を発注予定</a:t>
            </a:r>
          </a:p>
        </p:txBody>
      </p:sp>
      <p:graphicFrame>
        <p:nvGraphicFramePr>
          <p:cNvPr id="27" name="グラフ 26">
            <a:extLst>
              <a:ext uri="{FF2B5EF4-FFF2-40B4-BE49-F238E27FC236}">
                <a16:creationId xmlns:a16="http://schemas.microsoft.com/office/drawing/2014/main" id="{B5B3DFF4-A1C7-4E09-BAAB-C46BB25EA2FE}"/>
              </a:ext>
            </a:extLst>
          </p:cNvPr>
          <p:cNvGraphicFramePr>
            <a:graphicFrameLocks/>
          </p:cNvGraphicFramePr>
          <p:nvPr>
            <p:extLst>
              <p:ext uri="{D42A27DB-BD31-4B8C-83A1-F6EECF244321}">
                <p14:modId xmlns:p14="http://schemas.microsoft.com/office/powerpoint/2010/main" val="3642215165"/>
              </p:ext>
            </p:extLst>
          </p:nvPr>
        </p:nvGraphicFramePr>
        <p:xfrm>
          <a:off x="4940394" y="4837509"/>
          <a:ext cx="3035553" cy="1710404"/>
        </p:xfrm>
        <a:graphic>
          <a:graphicData uri="http://schemas.openxmlformats.org/drawingml/2006/chart">
            <c:chart xmlns:c="http://schemas.openxmlformats.org/drawingml/2006/chart" xmlns:r="http://schemas.openxmlformats.org/officeDocument/2006/relationships" r:id="rId4"/>
          </a:graphicData>
        </a:graphic>
      </p:graphicFrame>
      <p:sp>
        <p:nvSpPr>
          <p:cNvPr id="28" name="テキスト ボックス 27">
            <a:extLst>
              <a:ext uri="{FF2B5EF4-FFF2-40B4-BE49-F238E27FC236}">
                <a16:creationId xmlns:a16="http://schemas.microsoft.com/office/drawing/2014/main" id="{9F048F6A-9ABF-48F5-8064-2A8FEC234ED1}"/>
              </a:ext>
            </a:extLst>
          </p:cNvPr>
          <p:cNvSpPr txBox="1"/>
          <p:nvPr/>
        </p:nvSpPr>
        <p:spPr>
          <a:xfrm>
            <a:off x="5298776" y="4651249"/>
            <a:ext cx="2556194" cy="276999"/>
          </a:xfrm>
          <a:prstGeom prst="rect">
            <a:avLst/>
          </a:prstGeom>
          <a:noFill/>
          <a:ln>
            <a:noFill/>
          </a:ln>
        </p:spPr>
        <p:txBody>
          <a:bodyPr wrap="square" rtlCol="0">
            <a:spAutoFit/>
          </a:bodyPr>
          <a:lstStyle/>
          <a:p>
            <a:pPr algn="just"/>
            <a:r>
              <a:rPr lang="ja-JP" altLang="en-US" sz="1200" kern="100" dirty="0">
                <a:effectLst/>
              </a:rPr>
              <a:t>点検済</a:t>
            </a:r>
            <a:r>
              <a:rPr lang="en-US" altLang="ja-JP" sz="1200" kern="100" dirty="0">
                <a:effectLst/>
              </a:rPr>
              <a:t>15</a:t>
            </a:r>
            <a:r>
              <a:rPr lang="ja-JP" altLang="en-US" sz="1200" kern="100" dirty="0">
                <a:effectLst/>
              </a:rPr>
              <a:t>箇所の緊急度判定結果</a:t>
            </a:r>
            <a:endParaRPr lang="en-US" altLang="ja-JP" sz="1200" kern="100" dirty="0">
              <a:effectLst/>
            </a:endParaRPr>
          </a:p>
        </p:txBody>
      </p:sp>
      <p:sp>
        <p:nvSpPr>
          <p:cNvPr id="29" name="吹き出し: 四角形 28">
            <a:extLst>
              <a:ext uri="{FF2B5EF4-FFF2-40B4-BE49-F238E27FC236}">
                <a16:creationId xmlns:a16="http://schemas.microsoft.com/office/drawing/2014/main" id="{639D2636-D83B-411A-82AB-F05A13A92407}"/>
              </a:ext>
            </a:extLst>
          </p:cNvPr>
          <p:cNvSpPr/>
          <p:nvPr/>
        </p:nvSpPr>
        <p:spPr>
          <a:xfrm>
            <a:off x="7481311" y="4970824"/>
            <a:ext cx="598867" cy="350169"/>
          </a:xfrm>
          <a:prstGeom prst="wedgeRectCallout">
            <a:avLst>
              <a:gd name="adj1" fmla="val -169221"/>
              <a:gd name="adj2" fmla="val 6948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50" dirty="0">
                <a:solidFill>
                  <a:schemeClr val="tx1"/>
                </a:solidFill>
                <a:latin typeface="+mn-ea"/>
              </a:rPr>
              <a:t>健全</a:t>
            </a:r>
            <a:endParaRPr lang="en-US" altLang="ja-JP" sz="1050" dirty="0">
              <a:solidFill>
                <a:schemeClr val="tx1"/>
              </a:solidFill>
              <a:latin typeface="+mn-ea"/>
            </a:endParaRPr>
          </a:p>
          <a:p>
            <a:pPr algn="ctr"/>
            <a:r>
              <a:rPr lang="en-US" altLang="ja-JP" sz="1050" dirty="0">
                <a:solidFill>
                  <a:schemeClr val="tx1"/>
                </a:solidFill>
                <a:latin typeface="+mn-ea"/>
              </a:rPr>
              <a:t>3</a:t>
            </a:r>
            <a:r>
              <a:rPr kumimoji="1" lang="ja-JP" altLang="en-US" sz="1050" dirty="0">
                <a:solidFill>
                  <a:schemeClr val="tx1"/>
                </a:solidFill>
                <a:latin typeface="+mn-ea"/>
              </a:rPr>
              <a:t>箇所</a:t>
            </a:r>
          </a:p>
        </p:txBody>
      </p:sp>
      <p:sp>
        <p:nvSpPr>
          <p:cNvPr id="34" name="吹き出し: 四角形 33">
            <a:extLst>
              <a:ext uri="{FF2B5EF4-FFF2-40B4-BE49-F238E27FC236}">
                <a16:creationId xmlns:a16="http://schemas.microsoft.com/office/drawing/2014/main" id="{CF84FB47-8A03-40CA-ADA8-C46EE7D9613D}"/>
              </a:ext>
            </a:extLst>
          </p:cNvPr>
          <p:cNvSpPr/>
          <p:nvPr/>
        </p:nvSpPr>
        <p:spPr>
          <a:xfrm>
            <a:off x="7528820" y="5650916"/>
            <a:ext cx="735159" cy="350169"/>
          </a:xfrm>
          <a:prstGeom prst="wedgeRectCallout">
            <a:avLst>
              <a:gd name="adj1" fmla="val -146704"/>
              <a:gd name="adj2" fmla="val 4471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50" dirty="0">
                <a:solidFill>
                  <a:schemeClr val="tx1"/>
                </a:solidFill>
                <a:latin typeface="+mn-ea"/>
              </a:rPr>
              <a:t>緊急度</a:t>
            </a:r>
            <a:r>
              <a:rPr lang="en-US" altLang="ja-JP" sz="1050" dirty="0">
                <a:solidFill>
                  <a:schemeClr val="tx1"/>
                </a:solidFill>
                <a:latin typeface="+mn-ea"/>
              </a:rPr>
              <a:t>Ⅱ</a:t>
            </a:r>
          </a:p>
          <a:p>
            <a:pPr algn="ctr"/>
            <a:r>
              <a:rPr kumimoji="1" lang="en-US" altLang="ja-JP" sz="1050" dirty="0">
                <a:solidFill>
                  <a:schemeClr val="tx1"/>
                </a:solidFill>
                <a:latin typeface="+mn-ea"/>
              </a:rPr>
              <a:t>4</a:t>
            </a:r>
            <a:r>
              <a:rPr kumimoji="1" lang="ja-JP" altLang="en-US" sz="1050" dirty="0">
                <a:solidFill>
                  <a:schemeClr val="tx1"/>
                </a:solidFill>
                <a:latin typeface="+mn-ea"/>
              </a:rPr>
              <a:t>箇所</a:t>
            </a:r>
          </a:p>
        </p:txBody>
      </p:sp>
      <p:sp>
        <p:nvSpPr>
          <p:cNvPr id="35" name="吹き出し: 四角形 34">
            <a:extLst>
              <a:ext uri="{FF2B5EF4-FFF2-40B4-BE49-F238E27FC236}">
                <a16:creationId xmlns:a16="http://schemas.microsoft.com/office/drawing/2014/main" id="{B5EB5588-DE81-409B-B769-BEB3B660AC12}"/>
              </a:ext>
            </a:extLst>
          </p:cNvPr>
          <p:cNvSpPr/>
          <p:nvPr/>
        </p:nvSpPr>
        <p:spPr>
          <a:xfrm>
            <a:off x="4999342" y="5038626"/>
            <a:ext cx="744357" cy="350169"/>
          </a:xfrm>
          <a:prstGeom prst="wedgeRectCallout">
            <a:avLst>
              <a:gd name="adj1" fmla="val 101884"/>
              <a:gd name="adj2" fmla="val 11450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50" dirty="0">
                <a:solidFill>
                  <a:schemeClr val="tx1"/>
                </a:solidFill>
                <a:latin typeface="+mn-ea"/>
              </a:rPr>
              <a:t>緊急度</a:t>
            </a:r>
            <a:r>
              <a:rPr lang="en-US" altLang="ja-JP" sz="1050" dirty="0">
                <a:solidFill>
                  <a:schemeClr val="tx1"/>
                </a:solidFill>
                <a:latin typeface="+mn-ea"/>
              </a:rPr>
              <a:t>Ⅲ</a:t>
            </a:r>
          </a:p>
          <a:p>
            <a:pPr algn="ctr"/>
            <a:r>
              <a:rPr kumimoji="1" lang="en-US" altLang="ja-JP" sz="1050" dirty="0">
                <a:solidFill>
                  <a:schemeClr val="tx1"/>
                </a:solidFill>
                <a:latin typeface="+mn-ea"/>
              </a:rPr>
              <a:t>8</a:t>
            </a:r>
            <a:r>
              <a:rPr kumimoji="1" lang="ja-JP" altLang="en-US" sz="1050" dirty="0">
                <a:solidFill>
                  <a:schemeClr val="tx1"/>
                </a:solidFill>
                <a:latin typeface="+mn-ea"/>
              </a:rPr>
              <a:t>箇所</a:t>
            </a:r>
          </a:p>
        </p:txBody>
      </p:sp>
      <p:sp>
        <p:nvSpPr>
          <p:cNvPr id="36" name="吹き出し: 四角形 35">
            <a:extLst>
              <a:ext uri="{FF2B5EF4-FFF2-40B4-BE49-F238E27FC236}">
                <a16:creationId xmlns:a16="http://schemas.microsoft.com/office/drawing/2014/main" id="{F6A461AD-A915-43A2-8E99-C077BADA5A08}"/>
              </a:ext>
            </a:extLst>
          </p:cNvPr>
          <p:cNvSpPr/>
          <p:nvPr/>
        </p:nvSpPr>
        <p:spPr>
          <a:xfrm>
            <a:off x="4805695" y="6338873"/>
            <a:ext cx="3858321" cy="532997"/>
          </a:xfrm>
          <a:prstGeom prst="wedgeRectCallout">
            <a:avLst>
              <a:gd name="adj1" fmla="val -58804"/>
              <a:gd name="adj2" fmla="val 2179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US" altLang="ja-JP" sz="1050" dirty="0">
                <a:solidFill>
                  <a:srgbClr val="FF0000"/>
                </a:solidFill>
                <a:latin typeface="+mn-ea"/>
              </a:rPr>
              <a:t>※</a:t>
            </a:r>
            <a:r>
              <a:rPr lang="ja-JP" altLang="en-US" sz="1050" dirty="0">
                <a:solidFill>
                  <a:srgbClr val="FF0000"/>
                </a:solidFill>
                <a:latin typeface="+mn-ea"/>
              </a:rPr>
              <a:t>緊急度</a:t>
            </a:r>
            <a:r>
              <a:rPr lang="en-US" altLang="ja-JP" sz="1050" dirty="0">
                <a:solidFill>
                  <a:srgbClr val="FF0000"/>
                </a:solidFill>
                <a:latin typeface="+mn-ea"/>
              </a:rPr>
              <a:t>Ⅱ</a:t>
            </a:r>
            <a:r>
              <a:rPr lang="ja-JP" altLang="en-US" sz="1050" dirty="0">
                <a:solidFill>
                  <a:srgbClr val="FF0000"/>
                </a:solidFill>
                <a:latin typeface="+mn-ea"/>
              </a:rPr>
              <a:t>の４箇所については、いずれも腐食は無く、部分</a:t>
            </a:r>
            <a:endParaRPr lang="en-US" altLang="ja-JP" sz="1050" dirty="0">
              <a:solidFill>
                <a:srgbClr val="FF0000"/>
              </a:solidFill>
              <a:latin typeface="+mn-ea"/>
            </a:endParaRPr>
          </a:p>
          <a:p>
            <a:r>
              <a:rPr lang="ja-JP" altLang="en-US" sz="1050" dirty="0">
                <a:solidFill>
                  <a:srgbClr val="FF0000"/>
                </a:solidFill>
                <a:latin typeface="+mn-ea"/>
              </a:rPr>
              <a:t>　的な浸入水等による判定であった</a:t>
            </a:r>
          </a:p>
        </p:txBody>
      </p:sp>
      <p:graphicFrame>
        <p:nvGraphicFramePr>
          <p:cNvPr id="20" name="グラフ 19">
            <a:extLst>
              <a:ext uri="{FF2B5EF4-FFF2-40B4-BE49-F238E27FC236}">
                <a16:creationId xmlns:a16="http://schemas.microsoft.com/office/drawing/2014/main" id="{035B6074-49C4-4643-BC90-044C00C76E2B}"/>
              </a:ext>
            </a:extLst>
          </p:cNvPr>
          <p:cNvGraphicFramePr>
            <a:graphicFrameLocks/>
          </p:cNvGraphicFramePr>
          <p:nvPr>
            <p:extLst>
              <p:ext uri="{D42A27DB-BD31-4B8C-83A1-F6EECF244321}">
                <p14:modId xmlns:p14="http://schemas.microsoft.com/office/powerpoint/2010/main" val="161573392"/>
              </p:ext>
            </p:extLst>
          </p:nvPr>
        </p:nvGraphicFramePr>
        <p:xfrm>
          <a:off x="748764" y="1668778"/>
          <a:ext cx="3175281" cy="1769443"/>
        </p:xfrm>
        <a:graphic>
          <a:graphicData uri="http://schemas.openxmlformats.org/drawingml/2006/chart">
            <c:chart xmlns:c="http://schemas.openxmlformats.org/drawingml/2006/chart" xmlns:r="http://schemas.openxmlformats.org/officeDocument/2006/relationships" r:id="rId5"/>
          </a:graphicData>
        </a:graphic>
      </p:graphicFrame>
      <p:sp>
        <p:nvSpPr>
          <p:cNvPr id="25" name="吹き出し: 四角形 24">
            <a:extLst>
              <a:ext uri="{FF2B5EF4-FFF2-40B4-BE49-F238E27FC236}">
                <a16:creationId xmlns:a16="http://schemas.microsoft.com/office/drawing/2014/main" id="{5D54C931-A6E1-4464-AA29-FCDD88AC26C3}"/>
              </a:ext>
            </a:extLst>
          </p:cNvPr>
          <p:cNvSpPr/>
          <p:nvPr/>
        </p:nvSpPr>
        <p:spPr>
          <a:xfrm>
            <a:off x="528015" y="2861199"/>
            <a:ext cx="812687" cy="350169"/>
          </a:xfrm>
          <a:prstGeom prst="wedgeRectCallout">
            <a:avLst>
              <a:gd name="adj1" fmla="val 123886"/>
              <a:gd name="adj2" fmla="val -70241"/>
            </a:avLst>
          </a:prstGeom>
          <a:solidFill>
            <a:srgbClr val="33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schemeClr val="bg1"/>
                </a:solidFill>
                <a:latin typeface="+mn-ea"/>
              </a:rPr>
              <a:t>緊急度</a:t>
            </a:r>
            <a:r>
              <a:rPr lang="en-US" altLang="ja-JP" sz="1050" dirty="0">
                <a:solidFill>
                  <a:schemeClr val="bg1"/>
                </a:solidFill>
                <a:latin typeface="+mn-ea"/>
              </a:rPr>
              <a:t>Ⅲ</a:t>
            </a:r>
            <a:endParaRPr kumimoji="1" lang="en-US" altLang="ja-JP" sz="1050" dirty="0">
              <a:solidFill>
                <a:schemeClr val="bg1"/>
              </a:solidFill>
              <a:latin typeface="+mn-ea"/>
            </a:endParaRPr>
          </a:p>
          <a:p>
            <a:pPr algn="ctr"/>
            <a:r>
              <a:rPr lang="en-US" altLang="ja-JP" sz="1050" dirty="0">
                <a:solidFill>
                  <a:schemeClr val="bg1"/>
                </a:solidFill>
                <a:latin typeface="+mn-ea"/>
              </a:rPr>
              <a:t>364.5</a:t>
            </a:r>
            <a:r>
              <a:rPr kumimoji="1" lang="ja-JP" altLang="en-US" sz="1050" dirty="0">
                <a:solidFill>
                  <a:schemeClr val="bg1"/>
                </a:solidFill>
                <a:latin typeface="+mn-ea"/>
              </a:rPr>
              <a:t>㎞</a:t>
            </a:r>
          </a:p>
        </p:txBody>
      </p:sp>
      <p:sp>
        <p:nvSpPr>
          <p:cNvPr id="26" name="吹き出し: 四角形 25">
            <a:extLst>
              <a:ext uri="{FF2B5EF4-FFF2-40B4-BE49-F238E27FC236}">
                <a16:creationId xmlns:a16="http://schemas.microsoft.com/office/drawing/2014/main" id="{930AC484-E9A3-4CAF-B0E8-0D7B9B7CA22D}"/>
              </a:ext>
            </a:extLst>
          </p:cNvPr>
          <p:cNvSpPr/>
          <p:nvPr/>
        </p:nvSpPr>
        <p:spPr>
          <a:xfrm>
            <a:off x="610571" y="1925548"/>
            <a:ext cx="598867" cy="350169"/>
          </a:xfrm>
          <a:prstGeom prst="wedgeRectCallout">
            <a:avLst>
              <a:gd name="adj1" fmla="val 198021"/>
              <a:gd name="adj2" fmla="val -931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dirty="0">
                <a:solidFill>
                  <a:schemeClr val="tx1"/>
                </a:solidFill>
                <a:latin typeface="+mn-ea"/>
              </a:rPr>
              <a:t>健全</a:t>
            </a:r>
            <a:r>
              <a:rPr lang="en-US" altLang="ja-JP" sz="1050" dirty="0">
                <a:solidFill>
                  <a:schemeClr val="tx1"/>
                </a:solidFill>
                <a:latin typeface="+mn-ea"/>
              </a:rPr>
              <a:t>58</a:t>
            </a:r>
            <a:r>
              <a:rPr kumimoji="1" lang="en-US" altLang="ja-JP" sz="1050" dirty="0">
                <a:solidFill>
                  <a:schemeClr val="tx1"/>
                </a:solidFill>
                <a:latin typeface="+mn-ea"/>
              </a:rPr>
              <a:t>.0</a:t>
            </a:r>
            <a:r>
              <a:rPr kumimoji="1" lang="ja-JP" altLang="en-US" sz="1050" dirty="0">
                <a:solidFill>
                  <a:schemeClr val="tx1"/>
                </a:solidFill>
                <a:latin typeface="+mn-ea"/>
              </a:rPr>
              <a:t>㎞</a:t>
            </a:r>
          </a:p>
        </p:txBody>
      </p:sp>
      <p:sp>
        <p:nvSpPr>
          <p:cNvPr id="30" name="吹き出し: 四角形 29">
            <a:extLst>
              <a:ext uri="{FF2B5EF4-FFF2-40B4-BE49-F238E27FC236}">
                <a16:creationId xmlns:a16="http://schemas.microsoft.com/office/drawing/2014/main" id="{A29C5128-C535-47E6-90C8-21C2A7137B43}"/>
              </a:ext>
            </a:extLst>
          </p:cNvPr>
          <p:cNvSpPr/>
          <p:nvPr/>
        </p:nvSpPr>
        <p:spPr>
          <a:xfrm>
            <a:off x="3125028" y="2667972"/>
            <a:ext cx="721186" cy="600501"/>
          </a:xfrm>
          <a:prstGeom prst="wedgeRectCallout">
            <a:avLst>
              <a:gd name="adj1" fmla="val -48105"/>
              <a:gd name="adj2" fmla="val 16803"/>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schemeClr val="bg1"/>
                </a:solidFill>
                <a:latin typeface="+mn-ea"/>
              </a:rPr>
              <a:t>表示なし緊急度</a:t>
            </a:r>
            <a:r>
              <a:rPr lang="en-US" altLang="ja-JP" sz="1050" dirty="0">
                <a:solidFill>
                  <a:schemeClr val="bg1"/>
                </a:solidFill>
                <a:latin typeface="+mn-ea"/>
              </a:rPr>
              <a:t>Ⅰ</a:t>
            </a:r>
          </a:p>
          <a:p>
            <a:pPr algn="ctr"/>
            <a:r>
              <a:rPr lang="en-US" altLang="ja-JP" sz="1050" dirty="0">
                <a:solidFill>
                  <a:schemeClr val="bg1"/>
                </a:solidFill>
                <a:latin typeface="+mn-ea"/>
              </a:rPr>
              <a:t>0.7</a:t>
            </a:r>
            <a:r>
              <a:rPr kumimoji="1" lang="ja-JP" altLang="en-US" sz="1050" dirty="0">
                <a:solidFill>
                  <a:schemeClr val="bg1"/>
                </a:solidFill>
                <a:latin typeface="+mn-ea"/>
              </a:rPr>
              <a:t>㎞</a:t>
            </a:r>
          </a:p>
        </p:txBody>
      </p:sp>
      <p:sp>
        <p:nvSpPr>
          <p:cNvPr id="32" name="テキスト ボックス 31">
            <a:extLst>
              <a:ext uri="{FF2B5EF4-FFF2-40B4-BE49-F238E27FC236}">
                <a16:creationId xmlns:a16="http://schemas.microsoft.com/office/drawing/2014/main" id="{3EC61CCE-92F0-4265-A403-CC8EB3621A8C}"/>
              </a:ext>
            </a:extLst>
          </p:cNvPr>
          <p:cNvSpPr txBox="1"/>
          <p:nvPr/>
        </p:nvSpPr>
        <p:spPr>
          <a:xfrm>
            <a:off x="1896229" y="1577193"/>
            <a:ext cx="897671" cy="230832"/>
          </a:xfrm>
          <a:prstGeom prst="rect">
            <a:avLst/>
          </a:prstGeom>
          <a:noFill/>
        </p:spPr>
        <p:txBody>
          <a:bodyPr wrap="square" rtlCol="0">
            <a:spAutoFit/>
          </a:bodyPr>
          <a:lstStyle/>
          <a:p>
            <a:r>
              <a:rPr kumimoji="1" lang="en-US" altLang="ja-JP" sz="900" dirty="0"/>
              <a:t>R4</a:t>
            </a:r>
            <a:r>
              <a:rPr kumimoji="1" lang="ja-JP" altLang="en-US" sz="900" dirty="0"/>
              <a:t>年度末時点</a:t>
            </a:r>
          </a:p>
        </p:txBody>
      </p:sp>
      <p:sp>
        <p:nvSpPr>
          <p:cNvPr id="33" name="テキスト ボックス 32">
            <a:extLst>
              <a:ext uri="{FF2B5EF4-FFF2-40B4-BE49-F238E27FC236}">
                <a16:creationId xmlns:a16="http://schemas.microsoft.com/office/drawing/2014/main" id="{0BC629FD-D26C-4DD8-AD10-21A2EE714770}"/>
              </a:ext>
            </a:extLst>
          </p:cNvPr>
          <p:cNvSpPr txBox="1"/>
          <p:nvPr/>
        </p:nvSpPr>
        <p:spPr>
          <a:xfrm>
            <a:off x="2111800" y="2670426"/>
            <a:ext cx="411645" cy="230832"/>
          </a:xfrm>
          <a:prstGeom prst="rect">
            <a:avLst/>
          </a:prstGeom>
          <a:solidFill>
            <a:schemeClr val="bg1"/>
          </a:solidFill>
          <a:ln>
            <a:solidFill>
              <a:schemeClr val="tx1"/>
            </a:solidFill>
          </a:ln>
        </p:spPr>
        <p:txBody>
          <a:bodyPr wrap="square" rtlCol="0">
            <a:spAutoFit/>
          </a:bodyPr>
          <a:lstStyle/>
          <a:p>
            <a:r>
              <a:rPr lang="ja-JP" altLang="en-US" sz="900" dirty="0"/>
              <a:t>管渠</a:t>
            </a:r>
            <a:endParaRPr kumimoji="1" lang="ja-JP" altLang="en-US" sz="900" dirty="0"/>
          </a:p>
        </p:txBody>
      </p:sp>
      <p:sp>
        <p:nvSpPr>
          <p:cNvPr id="37" name="テキスト ボックス 36">
            <a:extLst>
              <a:ext uri="{FF2B5EF4-FFF2-40B4-BE49-F238E27FC236}">
                <a16:creationId xmlns:a16="http://schemas.microsoft.com/office/drawing/2014/main" id="{9C7D2CFA-4DB9-4BA2-83AC-9DF765FA971F}"/>
              </a:ext>
            </a:extLst>
          </p:cNvPr>
          <p:cNvSpPr txBox="1"/>
          <p:nvPr/>
        </p:nvSpPr>
        <p:spPr>
          <a:xfrm>
            <a:off x="650857" y="1294051"/>
            <a:ext cx="3486309" cy="276999"/>
          </a:xfrm>
          <a:prstGeom prst="rect">
            <a:avLst/>
          </a:prstGeom>
          <a:noFill/>
        </p:spPr>
        <p:txBody>
          <a:bodyPr wrap="square" rtlCol="0">
            <a:spAutoFit/>
          </a:bodyPr>
          <a:lstStyle/>
          <a:p>
            <a:r>
              <a:rPr kumimoji="1" lang="en-US" altLang="ja-JP" sz="1200" dirty="0"/>
              <a:t>【</a:t>
            </a:r>
            <a:r>
              <a:rPr kumimoji="1" lang="ja-JP" altLang="en-US" sz="1200" dirty="0"/>
              <a:t>緊急度判定結果：</a:t>
            </a:r>
            <a:r>
              <a:rPr lang="ja-JP" altLang="en-US" sz="1200" dirty="0"/>
              <a:t>調査対象</a:t>
            </a:r>
            <a:r>
              <a:rPr kumimoji="1" lang="ja-JP" altLang="en-US" sz="1200" dirty="0"/>
              <a:t>延長</a:t>
            </a:r>
            <a:r>
              <a:rPr lang="en-US" altLang="ja-JP" sz="1200" dirty="0"/>
              <a:t>481.3</a:t>
            </a:r>
            <a:r>
              <a:rPr kumimoji="1" lang="ja-JP" altLang="en-US" sz="1200" dirty="0"/>
              <a:t>㎞</a:t>
            </a:r>
            <a:r>
              <a:rPr kumimoji="1" lang="en-US" altLang="ja-JP" sz="1200" baseline="30000" dirty="0"/>
              <a:t>※</a:t>
            </a:r>
            <a:r>
              <a:rPr kumimoji="1" lang="en-US" altLang="ja-JP" sz="1200" dirty="0"/>
              <a:t>】</a:t>
            </a:r>
          </a:p>
        </p:txBody>
      </p:sp>
      <p:graphicFrame>
        <p:nvGraphicFramePr>
          <p:cNvPr id="38" name="表 37">
            <a:extLst>
              <a:ext uri="{FF2B5EF4-FFF2-40B4-BE49-F238E27FC236}">
                <a16:creationId xmlns:a16="http://schemas.microsoft.com/office/drawing/2014/main" id="{CECFD623-BC49-4F57-B13F-50DA74BC16DB}"/>
              </a:ext>
            </a:extLst>
          </p:cNvPr>
          <p:cNvGraphicFramePr>
            <a:graphicFrameLocks noGrp="1"/>
          </p:cNvGraphicFramePr>
          <p:nvPr>
            <p:extLst>
              <p:ext uri="{D42A27DB-BD31-4B8C-83A1-F6EECF244321}">
                <p14:modId xmlns:p14="http://schemas.microsoft.com/office/powerpoint/2010/main" val="412631401"/>
              </p:ext>
            </p:extLst>
          </p:nvPr>
        </p:nvGraphicFramePr>
        <p:xfrm>
          <a:off x="4435328" y="1839585"/>
          <a:ext cx="4292950" cy="1008111"/>
        </p:xfrm>
        <a:graphic>
          <a:graphicData uri="http://schemas.openxmlformats.org/drawingml/2006/table">
            <a:tbl>
              <a:tblPr>
                <a:tableStyleId>{5C22544A-7EE6-4342-B048-85BDC9FD1C3A}</a:tableStyleId>
              </a:tblPr>
              <a:tblGrid>
                <a:gridCol w="858552">
                  <a:extLst>
                    <a:ext uri="{9D8B030D-6E8A-4147-A177-3AD203B41FA5}">
                      <a16:colId xmlns:a16="http://schemas.microsoft.com/office/drawing/2014/main" val="239149618"/>
                    </a:ext>
                  </a:extLst>
                </a:gridCol>
                <a:gridCol w="870451">
                  <a:extLst>
                    <a:ext uri="{9D8B030D-6E8A-4147-A177-3AD203B41FA5}">
                      <a16:colId xmlns:a16="http://schemas.microsoft.com/office/drawing/2014/main" val="640931907"/>
                    </a:ext>
                  </a:extLst>
                </a:gridCol>
                <a:gridCol w="2563947">
                  <a:extLst>
                    <a:ext uri="{9D8B030D-6E8A-4147-A177-3AD203B41FA5}">
                      <a16:colId xmlns:a16="http://schemas.microsoft.com/office/drawing/2014/main" val="3869115142"/>
                    </a:ext>
                  </a:extLst>
                </a:gridCol>
              </a:tblGrid>
              <a:tr h="336037">
                <a:tc>
                  <a:txBody>
                    <a:bodyPr/>
                    <a:lstStyle/>
                    <a:p>
                      <a:pPr algn="l" fontAlgn="ctr"/>
                      <a:r>
                        <a:rPr lang="ja-JP" altLang="en-US" sz="1000" b="0" i="0" u="none" strike="noStrike" dirty="0">
                          <a:solidFill>
                            <a:schemeClr val="bg1"/>
                          </a:solidFill>
                          <a:effectLst/>
                          <a:latin typeface="+mj-ea"/>
                          <a:ea typeface="+mj-ea"/>
                        </a:rPr>
                        <a:t>緊急度</a:t>
                      </a:r>
                      <a:r>
                        <a:rPr lang="en-US" altLang="ja-JP" sz="1000" b="0" i="0" u="none" strike="noStrike" dirty="0">
                          <a:solidFill>
                            <a:schemeClr val="bg1"/>
                          </a:solidFill>
                          <a:effectLst/>
                          <a:latin typeface="+mj-ea"/>
                          <a:ea typeface="+mj-ea"/>
                        </a:rPr>
                        <a:t>Ⅰ</a:t>
                      </a:r>
                      <a:endParaRPr lang="ja-JP" altLang="en-US" sz="1000" b="0" i="0" u="none" strike="noStrike" dirty="0">
                        <a:solidFill>
                          <a:schemeClr val="bg1"/>
                        </a:solidFill>
                        <a:effectLst/>
                        <a:latin typeface="+mj-ea"/>
                        <a:ea typeface="+mj-ea"/>
                      </a:endParaRPr>
                    </a:p>
                  </a:txBody>
                  <a:tcPr marL="72000" marR="72000" marT="0" marB="0" anchor="ctr">
                    <a:solidFill>
                      <a:srgbClr val="FF0000"/>
                    </a:solidFill>
                  </a:tcPr>
                </a:tc>
                <a:tc>
                  <a:txBody>
                    <a:bodyPr/>
                    <a:lstStyle/>
                    <a:p>
                      <a:pPr algn="ctr" fontAlgn="ctr"/>
                      <a:r>
                        <a:rPr lang="ja-JP" altLang="en-US" sz="900" u="none" strike="noStrike" dirty="0">
                          <a:solidFill>
                            <a:schemeClr val="bg1"/>
                          </a:solidFill>
                          <a:effectLst/>
                          <a:latin typeface="+mj-ea"/>
                          <a:ea typeface="+mj-ea"/>
                        </a:rPr>
                        <a:t>重度</a:t>
                      </a:r>
                      <a:r>
                        <a:rPr lang="en-US" altLang="ja-JP" sz="1000" u="none" strike="noStrike" dirty="0">
                          <a:solidFill>
                            <a:schemeClr val="bg1"/>
                          </a:solidFill>
                          <a:effectLst/>
                          <a:latin typeface="+mj-ea"/>
                          <a:ea typeface="+mj-ea"/>
                        </a:rPr>
                        <a:t> </a:t>
                      </a:r>
                      <a:endParaRPr lang="en-US" altLang="ja-JP" sz="1000" b="0" i="0" u="none" strike="noStrike" dirty="0">
                        <a:solidFill>
                          <a:schemeClr val="bg1"/>
                        </a:solidFill>
                        <a:effectLst/>
                        <a:latin typeface="+mj-ea"/>
                        <a:ea typeface="+mj-ea"/>
                      </a:endParaRPr>
                    </a:p>
                  </a:txBody>
                  <a:tcPr marL="72000" marR="72000" marT="0" marB="0" anchor="ctr">
                    <a:solidFill>
                      <a:srgbClr val="FF0000"/>
                    </a:solidFill>
                  </a:tcPr>
                </a:tc>
                <a:tc>
                  <a:txBody>
                    <a:bodyPr/>
                    <a:lstStyle/>
                    <a:p>
                      <a:pPr algn="l" fontAlgn="ctr"/>
                      <a:r>
                        <a:rPr lang="ja-JP" altLang="en-US" sz="900" b="0" i="0" u="none" strike="noStrike" dirty="0">
                          <a:solidFill>
                            <a:schemeClr val="bg1"/>
                          </a:solidFill>
                          <a:effectLst/>
                          <a:latin typeface="+mn-lt"/>
                          <a:ea typeface="+mj-ea"/>
                        </a:rPr>
                        <a:t>速やかに措置が必要</a:t>
                      </a:r>
                      <a:endParaRPr lang="en-US" altLang="ja-JP" sz="900" b="0" i="0" u="none" strike="noStrike" dirty="0">
                        <a:solidFill>
                          <a:schemeClr val="bg1"/>
                        </a:solidFill>
                        <a:effectLst/>
                        <a:latin typeface="+mn-lt"/>
                        <a:ea typeface="+mj-ea"/>
                      </a:endParaRPr>
                    </a:p>
                  </a:txBody>
                  <a:tcPr marL="72000" marR="72000" marT="0" marB="0" anchor="ctr">
                    <a:solidFill>
                      <a:srgbClr val="FF0000"/>
                    </a:solidFill>
                  </a:tcPr>
                </a:tc>
                <a:extLst>
                  <a:ext uri="{0D108BD9-81ED-4DB2-BD59-A6C34878D82A}">
                    <a16:rowId xmlns:a16="http://schemas.microsoft.com/office/drawing/2014/main" val="381629413"/>
                  </a:ext>
                </a:extLst>
              </a:tr>
              <a:tr h="336037">
                <a:tc>
                  <a:txBody>
                    <a:bodyPr/>
                    <a:lstStyle/>
                    <a:p>
                      <a:pPr algn="l" fontAlgn="ctr"/>
                      <a:r>
                        <a:rPr lang="ja-JP" altLang="en-US" sz="1000" b="0" i="0" u="none" strike="noStrike" dirty="0">
                          <a:solidFill>
                            <a:schemeClr val="tx1">
                              <a:lumMod val="65000"/>
                              <a:lumOff val="35000"/>
                            </a:schemeClr>
                          </a:solidFill>
                          <a:effectLst/>
                          <a:latin typeface="+mj-ea"/>
                          <a:ea typeface="+mj-ea"/>
                        </a:rPr>
                        <a:t>緊急度</a:t>
                      </a:r>
                      <a:r>
                        <a:rPr lang="en-US" altLang="ja-JP" sz="1000" b="0" i="0" u="none" strike="noStrike" dirty="0">
                          <a:solidFill>
                            <a:schemeClr val="tx1">
                              <a:lumMod val="65000"/>
                              <a:lumOff val="35000"/>
                            </a:schemeClr>
                          </a:solidFill>
                          <a:effectLst/>
                          <a:latin typeface="+mj-ea"/>
                          <a:ea typeface="+mj-ea"/>
                        </a:rPr>
                        <a:t>Ⅱ</a:t>
                      </a:r>
                      <a:endParaRPr lang="ja-JP" altLang="en-US" sz="1000" b="0" i="0" u="none" strike="noStrike" dirty="0">
                        <a:solidFill>
                          <a:schemeClr val="tx1">
                            <a:lumMod val="65000"/>
                            <a:lumOff val="35000"/>
                          </a:schemeClr>
                        </a:solidFill>
                        <a:effectLst/>
                        <a:latin typeface="+mj-ea"/>
                        <a:ea typeface="+mj-ea"/>
                      </a:endParaRPr>
                    </a:p>
                  </a:txBody>
                  <a:tcPr marL="72000" marR="72000" marT="0" marB="0" anchor="ctr">
                    <a:solidFill>
                      <a:srgbClr val="FFFF00"/>
                    </a:solidFill>
                  </a:tcPr>
                </a:tc>
                <a:tc>
                  <a:txBody>
                    <a:bodyPr/>
                    <a:lstStyle/>
                    <a:p>
                      <a:pPr algn="ctr" fontAlgn="ctr"/>
                      <a:r>
                        <a:rPr lang="ja-JP" altLang="en-US" sz="900" u="none" strike="noStrike" dirty="0">
                          <a:solidFill>
                            <a:schemeClr val="tx1">
                              <a:lumMod val="65000"/>
                              <a:lumOff val="35000"/>
                            </a:schemeClr>
                          </a:solidFill>
                          <a:effectLst/>
                          <a:latin typeface="+mj-ea"/>
                          <a:ea typeface="+mj-ea"/>
                        </a:rPr>
                        <a:t>中度</a:t>
                      </a:r>
                      <a:r>
                        <a:rPr lang="en-US" altLang="ja-JP" sz="1000" u="none" strike="noStrike" dirty="0">
                          <a:solidFill>
                            <a:schemeClr val="tx1">
                              <a:lumMod val="65000"/>
                              <a:lumOff val="35000"/>
                            </a:schemeClr>
                          </a:solidFill>
                          <a:effectLst/>
                          <a:latin typeface="+mj-ea"/>
                          <a:ea typeface="+mj-ea"/>
                        </a:rPr>
                        <a:t> </a:t>
                      </a:r>
                      <a:endParaRPr lang="en-US" altLang="ja-JP" sz="1000" b="0" i="0" u="none" strike="noStrike" dirty="0">
                        <a:solidFill>
                          <a:schemeClr val="tx1">
                            <a:lumMod val="65000"/>
                            <a:lumOff val="35000"/>
                          </a:schemeClr>
                        </a:solidFill>
                        <a:effectLst/>
                        <a:latin typeface="+mj-ea"/>
                        <a:ea typeface="+mj-ea"/>
                      </a:endParaRPr>
                    </a:p>
                  </a:txBody>
                  <a:tcPr marL="72000" marR="72000" marT="0" marB="0" anchor="ctr">
                    <a:solidFill>
                      <a:srgbClr val="FFFF00"/>
                    </a:solidFill>
                  </a:tcPr>
                </a:tc>
                <a:tc>
                  <a:txBody>
                    <a:bodyPr/>
                    <a:lstStyle/>
                    <a:p>
                      <a:pPr algn="l" fontAlgn="ctr"/>
                      <a:r>
                        <a:rPr lang="ja-JP" altLang="en-US" sz="900" b="0" i="0" u="none" strike="noStrike" dirty="0">
                          <a:solidFill>
                            <a:schemeClr val="tx1">
                              <a:lumMod val="65000"/>
                              <a:lumOff val="35000"/>
                            </a:schemeClr>
                          </a:solidFill>
                          <a:effectLst/>
                          <a:latin typeface="+mn-lt"/>
                          <a:ea typeface="+mj-ea"/>
                        </a:rPr>
                        <a:t>簡易な対応により措置を</a:t>
                      </a:r>
                      <a:r>
                        <a:rPr lang="en-US" altLang="ja-JP" sz="900" b="0" i="0" u="none" strike="noStrike" dirty="0">
                          <a:solidFill>
                            <a:schemeClr val="tx1">
                              <a:lumMod val="65000"/>
                              <a:lumOff val="35000"/>
                            </a:schemeClr>
                          </a:solidFill>
                          <a:effectLst/>
                          <a:latin typeface="+mn-lt"/>
                          <a:ea typeface="+mj-ea"/>
                        </a:rPr>
                        <a:t>5</a:t>
                      </a:r>
                      <a:r>
                        <a:rPr lang="ja-JP" altLang="en-US" sz="900" b="0" i="0" u="none" strike="noStrike" dirty="0">
                          <a:solidFill>
                            <a:schemeClr val="tx1">
                              <a:lumMod val="65000"/>
                              <a:lumOff val="35000"/>
                            </a:schemeClr>
                          </a:solidFill>
                          <a:effectLst/>
                          <a:latin typeface="+mn-lt"/>
                          <a:ea typeface="+mj-ea"/>
                        </a:rPr>
                        <a:t>年未満まで延長できる</a:t>
                      </a:r>
                      <a:endParaRPr lang="en-US" altLang="ja-JP" sz="900" b="0" i="0" u="none" strike="noStrike" dirty="0">
                        <a:solidFill>
                          <a:schemeClr val="tx1">
                            <a:lumMod val="65000"/>
                            <a:lumOff val="35000"/>
                          </a:schemeClr>
                        </a:solidFill>
                        <a:effectLst/>
                        <a:latin typeface="+mn-lt"/>
                        <a:ea typeface="+mj-ea"/>
                      </a:endParaRPr>
                    </a:p>
                  </a:txBody>
                  <a:tcPr marL="72000" marR="72000" marT="0" marB="0" anchor="ctr">
                    <a:solidFill>
                      <a:srgbClr val="FFFF00"/>
                    </a:solidFill>
                  </a:tcPr>
                </a:tc>
                <a:extLst>
                  <a:ext uri="{0D108BD9-81ED-4DB2-BD59-A6C34878D82A}">
                    <a16:rowId xmlns:a16="http://schemas.microsoft.com/office/drawing/2014/main" val="2771117208"/>
                  </a:ext>
                </a:extLst>
              </a:tr>
              <a:tr h="336037">
                <a:tc>
                  <a:txBody>
                    <a:bodyPr/>
                    <a:lstStyle/>
                    <a:p>
                      <a:pPr algn="l" fontAlgn="ctr"/>
                      <a:r>
                        <a:rPr lang="ja-JP" altLang="en-US" sz="1000" b="0" i="0" u="none" strike="noStrike" dirty="0">
                          <a:solidFill>
                            <a:schemeClr val="bg1"/>
                          </a:solidFill>
                          <a:effectLst/>
                          <a:latin typeface="+mj-ea"/>
                          <a:ea typeface="+mj-ea"/>
                        </a:rPr>
                        <a:t>緊急度</a:t>
                      </a:r>
                      <a:r>
                        <a:rPr lang="en-US" altLang="ja-JP" sz="1000" b="0" i="0" u="none" strike="noStrike" dirty="0">
                          <a:solidFill>
                            <a:schemeClr val="bg1"/>
                          </a:solidFill>
                          <a:effectLst/>
                          <a:latin typeface="+mj-ea"/>
                          <a:ea typeface="+mj-ea"/>
                        </a:rPr>
                        <a:t>Ⅲ</a:t>
                      </a:r>
                      <a:endParaRPr lang="ja-JP" altLang="en-US" sz="1000" b="0" i="0" u="none" strike="noStrike" dirty="0">
                        <a:solidFill>
                          <a:schemeClr val="bg1"/>
                        </a:solidFill>
                        <a:effectLst/>
                        <a:latin typeface="+mj-ea"/>
                        <a:ea typeface="+mj-ea"/>
                      </a:endParaRPr>
                    </a:p>
                  </a:txBody>
                  <a:tcPr marL="72000" marR="72000" marT="0" marB="0" anchor="ctr">
                    <a:solidFill>
                      <a:srgbClr val="0070C0"/>
                    </a:solidFill>
                  </a:tcPr>
                </a:tc>
                <a:tc>
                  <a:txBody>
                    <a:bodyPr/>
                    <a:lstStyle/>
                    <a:p>
                      <a:pPr algn="ctr" fontAlgn="ctr"/>
                      <a:r>
                        <a:rPr lang="ja-JP" altLang="en-US" sz="900" u="none" strike="noStrike" dirty="0">
                          <a:solidFill>
                            <a:schemeClr val="bg1"/>
                          </a:solidFill>
                          <a:effectLst/>
                          <a:latin typeface="+mj-ea"/>
                          <a:ea typeface="+mj-ea"/>
                        </a:rPr>
                        <a:t>軽度</a:t>
                      </a:r>
                      <a:r>
                        <a:rPr lang="en-US" altLang="ja-JP" sz="1000" u="none" strike="noStrike" dirty="0">
                          <a:solidFill>
                            <a:schemeClr val="bg1"/>
                          </a:solidFill>
                          <a:effectLst/>
                          <a:latin typeface="+mj-ea"/>
                          <a:ea typeface="+mj-ea"/>
                        </a:rPr>
                        <a:t> </a:t>
                      </a:r>
                      <a:endParaRPr lang="en-US" altLang="ja-JP" sz="1000" b="0" i="0" u="none" strike="noStrike" dirty="0">
                        <a:solidFill>
                          <a:schemeClr val="bg1"/>
                        </a:solidFill>
                        <a:effectLst/>
                        <a:latin typeface="+mj-ea"/>
                        <a:ea typeface="+mj-ea"/>
                      </a:endParaRPr>
                    </a:p>
                  </a:txBody>
                  <a:tcPr marL="72000" marR="72000" marT="0" marB="0" anchor="ctr">
                    <a:solidFill>
                      <a:srgbClr val="0070C0"/>
                    </a:solidFill>
                  </a:tcPr>
                </a:tc>
                <a:tc>
                  <a:txBody>
                    <a:bodyPr/>
                    <a:lstStyle/>
                    <a:p>
                      <a:pPr algn="l" fontAlgn="ctr"/>
                      <a:r>
                        <a:rPr lang="ja-JP" altLang="en-US" sz="900" b="0" i="0" u="none" strike="noStrike" dirty="0">
                          <a:solidFill>
                            <a:schemeClr val="bg1"/>
                          </a:solidFill>
                          <a:effectLst/>
                          <a:latin typeface="+mn-lt"/>
                          <a:ea typeface="+mj-ea"/>
                        </a:rPr>
                        <a:t>簡易な対応により措置を</a:t>
                      </a:r>
                      <a:r>
                        <a:rPr lang="en-US" altLang="ja-JP" sz="900" b="0" i="0" u="none" strike="noStrike" dirty="0">
                          <a:solidFill>
                            <a:schemeClr val="bg1"/>
                          </a:solidFill>
                          <a:effectLst/>
                          <a:latin typeface="+mn-lt"/>
                          <a:ea typeface="+mj-ea"/>
                        </a:rPr>
                        <a:t>5</a:t>
                      </a:r>
                      <a:r>
                        <a:rPr lang="ja-JP" altLang="en-US" sz="900" b="0" i="0" u="none" strike="noStrike" dirty="0">
                          <a:solidFill>
                            <a:schemeClr val="bg1"/>
                          </a:solidFill>
                          <a:effectLst/>
                          <a:latin typeface="+mn-lt"/>
                          <a:ea typeface="+mj-ea"/>
                        </a:rPr>
                        <a:t>年以上に延長できる</a:t>
                      </a:r>
                      <a:endParaRPr lang="en-US" altLang="ja-JP" sz="900" b="0" i="0" u="none" strike="noStrike" dirty="0">
                        <a:solidFill>
                          <a:schemeClr val="bg1"/>
                        </a:solidFill>
                        <a:effectLst/>
                        <a:latin typeface="+mn-lt"/>
                        <a:ea typeface="+mj-ea"/>
                      </a:endParaRPr>
                    </a:p>
                  </a:txBody>
                  <a:tcPr marL="72000" marR="72000" marT="0" marB="0" anchor="ctr">
                    <a:solidFill>
                      <a:srgbClr val="0070C0"/>
                    </a:solidFill>
                  </a:tcPr>
                </a:tc>
                <a:extLst>
                  <a:ext uri="{0D108BD9-81ED-4DB2-BD59-A6C34878D82A}">
                    <a16:rowId xmlns:a16="http://schemas.microsoft.com/office/drawing/2014/main" val="2261946"/>
                  </a:ext>
                </a:extLst>
              </a:tr>
            </a:tbl>
          </a:graphicData>
        </a:graphic>
      </p:graphicFrame>
      <p:sp>
        <p:nvSpPr>
          <p:cNvPr id="39" name="テキスト ボックス 38">
            <a:extLst>
              <a:ext uri="{FF2B5EF4-FFF2-40B4-BE49-F238E27FC236}">
                <a16:creationId xmlns:a16="http://schemas.microsoft.com/office/drawing/2014/main" id="{B135F274-C484-407E-9B16-E3A84B6A7F69}"/>
              </a:ext>
            </a:extLst>
          </p:cNvPr>
          <p:cNvSpPr txBox="1"/>
          <p:nvPr/>
        </p:nvSpPr>
        <p:spPr>
          <a:xfrm>
            <a:off x="3754482" y="1331839"/>
            <a:ext cx="2371824" cy="230832"/>
          </a:xfrm>
          <a:prstGeom prst="rect">
            <a:avLst/>
          </a:prstGeom>
          <a:noFill/>
        </p:spPr>
        <p:txBody>
          <a:bodyPr wrap="square" rtlCol="0">
            <a:spAutoFit/>
          </a:bodyPr>
          <a:lstStyle/>
          <a:p>
            <a:r>
              <a:rPr lang="en-US" altLang="ja-JP" sz="900" dirty="0"/>
              <a:t>※10</a:t>
            </a:r>
            <a:r>
              <a:rPr lang="ja-JP" altLang="en-US" sz="900" dirty="0"/>
              <a:t>年未経過管等を除く延長</a:t>
            </a:r>
            <a:endParaRPr kumimoji="1" lang="en-US" altLang="ja-JP" sz="900" dirty="0"/>
          </a:p>
        </p:txBody>
      </p:sp>
      <p:sp>
        <p:nvSpPr>
          <p:cNvPr id="40" name="スライド番号プレースホルダー 1">
            <a:extLst>
              <a:ext uri="{FF2B5EF4-FFF2-40B4-BE49-F238E27FC236}">
                <a16:creationId xmlns:a16="http://schemas.microsoft.com/office/drawing/2014/main" id="{48698E29-3E6D-4DFF-91C3-680B322A9E04}"/>
              </a:ext>
            </a:extLst>
          </p:cNvPr>
          <p:cNvSpPr txBox="1">
            <a:spLocks/>
          </p:cNvSpPr>
          <p:nvPr/>
        </p:nvSpPr>
        <p:spPr>
          <a:xfrm>
            <a:off x="7884368" y="6453336"/>
            <a:ext cx="1828800"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14</a:t>
            </a:fld>
            <a:endParaRPr lang="ja-JP" altLang="en-US" dirty="0"/>
          </a:p>
        </p:txBody>
      </p:sp>
      <p:sp>
        <p:nvSpPr>
          <p:cNvPr id="42" name="テキスト ボックス 41">
            <a:extLst>
              <a:ext uri="{FF2B5EF4-FFF2-40B4-BE49-F238E27FC236}">
                <a16:creationId xmlns:a16="http://schemas.microsoft.com/office/drawing/2014/main" id="{930E3C50-9E71-430C-92A7-893770976336}"/>
              </a:ext>
            </a:extLst>
          </p:cNvPr>
          <p:cNvSpPr txBox="1"/>
          <p:nvPr/>
        </p:nvSpPr>
        <p:spPr>
          <a:xfrm>
            <a:off x="7520090" y="47615"/>
            <a:ext cx="1623909" cy="400110"/>
          </a:xfrm>
          <a:prstGeom prst="rect">
            <a:avLst/>
          </a:prstGeom>
          <a:solidFill>
            <a:srgbClr val="002060"/>
          </a:solidFill>
        </p:spPr>
        <p:txBody>
          <a:bodyPr wrap="square" rtlCol="0">
            <a:spAutoFit/>
          </a:bodyPr>
          <a:lstStyle/>
          <a:p>
            <a:r>
              <a:rPr kumimoji="1" lang="en-US" altLang="ja-JP" sz="2000" dirty="0">
                <a:solidFill>
                  <a:schemeClr val="bg1">
                    <a:lumMod val="95000"/>
                  </a:schemeClr>
                </a:solidFill>
              </a:rPr>
              <a:t>【</a:t>
            </a:r>
            <a:r>
              <a:rPr kumimoji="1" lang="ja-JP" altLang="en-US" sz="2000" dirty="0">
                <a:solidFill>
                  <a:schemeClr val="bg1">
                    <a:lumMod val="95000"/>
                  </a:schemeClr>
                </a:solidFill>
              </a:rPr>
              <a:t>資料№</a:t>
            </a:r>
            <a:r>
              <a:rPr kumimoji="1" lang="en-US" altLang="ja-JP" sz="2000" dirty="0">
                <a:solidFill>
                  <a:schemeClr val="bg1">
                    <a:lumMod val="95000"/>
                  </a:schemeClr>
                </a:solidFill>
              </a:rPr>
              <a:t>5】</a:t>
            </a:r>
            <a:endParaRPr kumimoji="1" lang="ja-JP" altLang="en-US" sz="2000" dirty="0">
              <a:solidFill>
                <a:schemeClr val="bg1">
                  <a:lumMod val="95000"/>
                </a:schemeClr>
              </a:solidFill>
            </a:endParaRPr>
          </a:p>
        </p:txBody>
      </p:sp>
    </p:spTree>
    <p:extLst>
      <p:ext uri="{BB962C8B-B14F-4D97-AF65-F5344CB8AC3E}">
        <p14:creationId xmlns:p14="http://schemas.microsoft.com/office/powerpoint/2010/main" val="24569561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テキスト ボックス 21">
            <a:extLst>
              <a:ext uri="{FF2B5EF4-FFF2-40B4-BE49-F238E27FC236}">
                <a16:creationId xmlns:a16="http://schemas.microsoft.com/office/drawing/2014/main" id="{44893684-F9A9-4092-B88A-34F11B7D4AF5}"/>
              </a:ext>
            </a:extLst>
          </p:cNvPr>
          <p:cNvSpPr txBox="1"/>
          <p:nvPr/>
        </p:nvSpPr>
        <p:spPr>
          <a:xfrm>
            <a:off x="0" y="548680"/>
            <a:ext cx="4788024" cy="369332"/>
          </a:xfrm>
          <a:prstGeom prst="rect">
            <a:avLst/>
          </a:prstGeom>
          <a:noFill/>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①</a:t>
            </a:r>
            <a:r>
              <a:rPr kumimoji="1" lang="ja-JP" altLang="en-US" dirty="0">
                <a:latin typeface="BIZ UDPゴシック" panose="020B0400000000000000" pitchFamily="50" charset="-128"/>
                <a:ea typeface="BIZ UDPゴシック" panose="020B0400000000000000" pitchFamily="50" charset="-128"/>
              </a:rPr>
              <a:t>点検、診断、評価の手法や体制等の充実</a:t>
            </a:r>
            <a:endParaRPr kumimoji="1" lang="ja-JP" altLang="en-US" sz="2400" dirty="0"/>
          </a:p>
        </p:txBody>
      </p:sp>
      <p:sp>
        <p:nvSpPr>
          <p:cNvPr id="23" name="テキスト ボックス 22">
            <a:extLst>
              <a:ext uri="{FF2B5EF4-FFF2-40B4-BE49-F238E27FC236}">
                <a16:creationId xmlns:a16="http://schemas.microsoft.com/office/drawing/2014/main" id="{FDF7BC3B-EC55-4B49-B2BA-0EDF99436228}"/>
              </a:ext>
            </a:extLst>
          </p:cNvPr>
          <p:cNvSpPr txBox="1"/>
          <p:nvPr/>
        </p:nvSpPr>
        <p:spPr>
          <a:xfrm>
            <a:off x="50184" y="901120"/>
            <a:ext cx="8770288" cy="492443"/>
          </a:xfrm>
          <a:prstGeom prst="rect">
            <a:avLst/>
          </a:prstGeom>
          <a:noFill/>
        </p:spPr>
        <p:txBody>
          <a:bodyPr wrap="square" rtlCol="0">
            <a:spAutoFit/>
          </a:bodyPr>
          <a:lstStyle/>
          <a:p>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共通</a:t>
            </a:r>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点検業務における留意事項　２）点検　②致命的な不具合につながる不可視部分への対応　</a:t>
            </a:r>
            <a:r>
              <a:rPr kumimoji="1" lang="en-US" altLang="ja-JP"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計画</a:t>
            </a:r>
            <a:r>
              <a:rPr kumimoji="1" lang="en-US" altLang="ja-JP" sz="1300" dirty="0">
                <a:latin typeface="BIZ UDPゴシック" panose="020B0400000000000000" pitchFamily="50" charset="-128"/>
                <a:ea typeface="BIZ UDPゴシック" panose="020B0400000000000000" pitchFamily="50" charset="-128"/>
              </a:rPr>
              <a:t>16</a:t>
            </a:r>
            <a:r>
              <a:rPr kumimoji="1" lang="ja-JP" altLang="en-US" sz="1300" dirty="0">
                <a:latin typeface="BIZ UDPゴシック" panose="020B0400000000000000" pitchFamily="50" charset="-128"/>
                <a:ea typeface="BIZ UDPゴシック" panose="020B0400000000000000" pitchFamily="50" charset="-128"/>
              </a:rPr>
              <a:t>頁</a:t>
            </a:r>
            <a:r>
              <a:rPr kumimoji="1" lang="en-US" altLang="ja-JP" sz="1300" dirty="0">
                <a:latin typeface="BIZ UDPゴシック" panose="020B0400000000000000" pitchFamily="50" charset="-128"/>
                <a:ea typeface="BIZ UDPゴシック" panose="020B0400000000000000" pitchFamily="50" charset="-128"/>
              </a:rPr>
              <a:t>】</a:t>
            </a:r>
            <a:endParaRPr kumimoji="1" lang="ja-JP" altLang="en-US" sz="1300" dirty="0">
              <a:latin typeface="BIZ UDPゴシック" panose="020B0400000000000000" pitchFamily="50" charset="-128"/>
              <a:ea typeface="BIZ UDPゴシック" panose="020B0400000000000000" pitchFamily="50" charset="-128"/>
            </a:endParaRPr>
          </a:p>
          <a:p>
            <a:r>
              <a:rPr kumimoji="1" lang="ja-JP" altLang="en-US" sz="1300" dirty="0">
                <a:latin typeface="BIZ UDPゴシック" panose="020B0400000000000000" pitchFamily="50" charset="-128"/>
                <a:ea typeface="BIZ UDPゴシック" panose="020B0400000000000000" pitchFamily="50" charset="-128"/>
              </a:rPr>
              <a:t>　</a:t>
            </a:r>
            <a:endParaRPr kumimoji="1" lang="ja-JP" altLang="en-US" sz="1300" dirty="0"/>
          </a:p>
        </p:txBody>
      </p:sp>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kumimoji="1" lang="ja-JP" altLang="en-US" sz="2800" dirty="0">
                <a:solidFill>
                  <a:schemeClr val="bg1"/>
                </a:solidFill>
                <a:latin typeface="Meiryo UI" pitchFamily="50" charset="-128"/>
                <a:ea typeface="Meiryo UI" pitchFamily="50" charset="-128"/>
              </a:rPr>
              <a:t>４．現計画の検証、課題抽出及び対応方針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13" name="テキスト ボックス 12">
            <a:extLst>
              <a:ext uri="{FF2B5EF4-FFF2-40B4-BE49-F238E27FC236}">
                <a16:creationId xmlns:a16="http://schemas.microsoft.com/office/drawing/2014/main" id="{E70BB784-7B5B-4A03-8569-1F68B827EA67}"/>
              </a:ext>
            </a:extLst>
          </p:cNvPr>
          <p:cNvSpPr txBox="1"/>
          <p:nvPr/>
        </p:nvSpPr>
        <p:spPr>
          <a:xfrm>
            <a:off x="7781329" y="531788"/>
            <a:ext cx="1380243" cy="369332"/>
          </a:xfrm>
          <a:prstGeom prst="rect">
            <a:avLst/>
          </a:prstGeom>
          <a:noFill/>
        </p:spPr>
        <p:txBody>
          <a:bodyPr wrap="square" rtlCol="0">
            <a:spAutoFit/>
          </a:bodyPr>
          <a:lstStyle/>
          <a:p>
            <a:r>
              <a:rPr lang="en-US" altLang="ja-JP" b="1" dirty="0">
                <a:solidFill>
                  <a:srgbClr val="FF0000"/>
                </a:solidFill>
                <a:latin typeface="BIZ UDPゴシック" panose="020B0400000000000000" pitchFamily="50" charset="-128"/>
                <a:ea typeface="BIZ UDPゴシック" panose="020B0400000000000000" pitchFamily="50" charset="-128"/>
              </a:rPr>
              <a:t>【</a:t>
            </a:r>
            <a:r>
              <a:rPr lang="ja-JP" altLang="en-US" b="1" dirty="0">
                <a:solidFill>
                  <a:srgbClr val="FF0000"/>
                </a:solidFill>
                <a:latin typeface="BIZ UDPゴシック" panose="020B0400000000000000" pitchFamily="50" charset="-128"/>
                <a:ea typeface="BIZ UDPゴシック" panose="020B0400000000000000" pitchFamily="50" charset="-128"/>
              </a:rPr>
              <a:t>説明資料</a:t>
            </a:r>
            <a:r>
              <a:rPr lang="en-US" altLang="ja-JP" b="1" dirty="0">
                <a:solidFill>
                  <a:srgbClr val="FF0000"/>
                </a:solidFill>
                <a:latin typeface="BIZ UDPゴシック" panose="020B0400000000000000" pitchFamily="50" charset="-128"/>
                <a:ea typeface="BIZ UDPゴシック" panose="020B0400000000000000" pitchFamily="50" charset="-128"/>
              </a:rPr>
              <a:t>】</a:t>
            </a:r>
            <a:endParaRPr kumimoji="1" lang="ja-JP" altLang="en-US" b="1" dirty="0">
              <a:solidFill>
                <a:srgbClr val="FF0000"/>
              </a:solidFill>
            </a:endParaRPr>
          </a:p>
        </p:txBody>
      </p:sp>
      <p:sp>
        <p:nvSpPr>
          <p:cNvPr id="20" name="テキスト ボックス 19">
            <a:extLst>
              <a:ext uri="{FF2B5EF4-FFF2-40B4-BE49-F238E27FC236}">
                <a16:creationId xmlns:a16="http://schemas.microsoft.com/office/drawing/2014/main" id="{F37B66A5-133E-42A7-998E-B8B4095F0E5F}"/>
              </a:ext>
            </a:extLst>
          </p:cNvPr>
          <p:cNvSpPr txBox="1"/>
          <p:nvPr/>
        </p:nvSpPr>
        <p:spPr>
          <a:xfrm>
            <a:off x="234781" y="1358273"/>
            <a:ext cx="8576690" cy="646331"/>
          </a:xfrm>
          <a:prstGeom prst="rect">
            <a:avLst/>
          </a:prstGeom>
          <a:noFill/>
          <a:ln>
            <a:solidFill>
              <a:schemeClr val="tx1"/>
            </a:solidFill>
          </a:ln>
        </p:spPr>
        <p:txBody>
          <a:bodyPr wrap="square" rtlCol="0">
            <a:spAutoFit/>
          </a:bodyPr>
          <a:lstStyle/>
          <a:p>
            <a:pPr algn="just"/>
            <a:r>
              <a:rPr lang="en-US" altLang="ja-JP" sz="1200" kern="100" dirty="0"/>
              <a:t>【</a:t>
            </a:r>
            <a:r>
              <a:rPr lang="ja-JP" altLang="en-US" sz="1200" kern="100" dirty="0"/>
              <a:t>圧送管</a:t>
            </a:r>
            <a:r>
              <a:rPr lang="en-US" altLang="ja-JP" sz="1200" kern="100" dirty="0"/>
              <a:t>】</a:t>
            </a:r>
          </a:p>
          <a:p>
            <a:pPr algn="just"/>
            <a:r>
              <a:rPr lang="ja-JP" altLang="en-US" sz="1200" kern="100" dirty="0">
                <a:effectLst/>
              </a:rPr>
              <a:t>　圧送管は、常時満水状態となるため、腐食に対して有効であることから点検対象から外していた。</a:t>
            </a:r>
          </a:p>
          <a:p>
            <a:pPr algn="just"/>
            <a:endParaRPr lang="en-US" altLang="ja-JP" sz="1200" kern="100" dirty="0">
              <a:effectLst/>
            </a:endParaRPr>
          </a:p>
        </p:txBody>
      </p:sp>
      <p:sp>
        <p:nvSpPr>
          <p:cNvPr id="26" name="テキスト ボックス 25">
            <a:extLst>
              <a:ext uri="{FF2B5EF4-FFF2-40B4-BE49-F238E27FC236}">
                <a16:creationId xmlns:a16="http://schemas.microsoft.com/office/drawing/2014/main" id="{36DC918C-D9AE-4FBD-AC9C-C0539EF15A0F}"/>
              </a:ext>
            </a:extLst>
          </p:cNvPr>
          <p:cNvSpPr txBox="1"/>
          <p:nvPr/>
        </p:nvSpPr>
        <p:spPr>
          <a:xfrm>
            <a:off x="198310" y="2148167"/>
            <a:ext cx="8770288" cy="276999"/>
          </a:xfrm>
          <a:prstGeom prst="rect">
            <a:avLst/>
          </a:prstGeom>
          <a:noFill/>
        </p:spPr>
        <p:txBody>
          <a:bodyPr wrap="square" rtlCol="0">
            <a:spAutoFit/>
          </a:bodyPr>
          <a:lstStyle/>
          <a:p>
            <a:r>
              <a:rPr kumimoji="1" lang="en-US" altLang="ja-JP" sz="1200" dirty="0"/>
              <a:t>【</a:t>
            </a:r>
            <a:r>
              <a:rPr lang="ja-JP" altLang="en-US" sz="1200" dirty="0"/>
              <a:t>圧送管の点検技術</a:t>
            </a:r>
            <a:r>
              <a:rPr kumimoji="1" lang="en-US" altLang="ja-JP" sz="1200" dirty="0"/>
              <a:t>】</a:t>
            </a:r>
            <a:endParaRPr kumimoji="1" lang="ja-JP" altLang="en-US" sz="1200" dirty="0"/>
          </a:p>
        </p:txBody>
      </p:sp>
      <p:pic>
        <p:nvPicPr>
          <p:cNvPr id="27" name="Picture 2">
            <a:extLst>
              <a:ext uri="{FF2B5EF4-FFF2-40B4-BE49-F238E27FC236}">
                <a16:creationId xmlns:a16="http://schemas.microsoft.com/office/drawing/2014/main" id="{1EDC9D22-7C80-424A-AB4A-8E2CCDECF5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850" y="2979343"/>
            <a:ext cx="2235457" cy="12424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8" name="テキスト ボックス 27">
            <a:extLst>
              <a:ext uri="{FF2B5EF4-FFF2-40B4-BE49-F238E27FC236}">
                <a16:creationId xmlns:a16="http://schemas.microsoft.com/office/drawing/2014/main" id="{C1228BEF-E778-4913-964E-9D364A7EF400}"/>
              </a:ext>
            </a:extLst>
          </p:cNvPr>
          <p:cNvSpPr txBox="1"/>
          <p:nvPr/>
        </p:nvSpPr>
        <p:spPr>
          <a:xfrm>
            <a:off x="179067" y="2318700"/>
            <a:ext cx="3031879" cy="661720"/>
          </a:xfrm>
          <a:prstGeom prst="rect">
            <a:avLst/>
          </a:prstGeom>
          <a:noFill/>
        </p:spPr>
        <p:txBody>
          <a:bodyPr wrap="square" rtlCol="0">
            <a:spAutoFit/>
          </a:bodyPr>
          <a:lstStyle/>
          <a:p>
            <a:r>
              <a:rPr kumimoji="1" lang="ja-JP" altLang="en-US" sz="1300" dirty="0"/>
              <a:t>　</a:t>
            </a:r>
            <a:r>
              <a:rPr kumimoji="1" lang="ja-JP" altLang="en-US" sz="1200" dirty="0"/>
              <a:t>硫酸腐食の危険推定箇所（圧送管路内に存在する空気だまり）を机上スクリーニングで抽出</a:t>
            </a:r>
            <a:endParaRPr kumimoji="1" lang="ja-JP" altLang="en-US" sz="1300" dirty="0"/>
          </a:p>
        </p:txBody>
      </p:sp>
      <p:pic>
        <p:nvPicPr>
          <p:cNvPr id="30" name="Picture 4">
            <a:extLst>
              <a:ext uri="{FF2B5EF4-FFF2-40B4-BE49-F238E27FC236}">
                <a16:creationId xmlns:a16="http://schemas.microsoft.com/office/drawing/2014/main" id="{6847C270-C010-4AC7-A1A3-26F77C5E7C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0202" y="2825945"/>
            <a:ext cx="2132469" cy="1485466"/>
          </a:xfrm>
          <a:prstGeom prst="rect">
            <a:avLst/>
          </a:prstGeom>
          <a:noFill/>
          <a:extLst>
            <a:ext uri="{909E8E84-426E-40DD-AFC4-6F175D3DCCD1}">
              <a14:hiddenFill xmlns:a14="http://schemas.microsoft.com/office/drawing/2010/main">
                <a:solidFill>
                  <a:srgbClr val="FFFFFF"/>
                </a:solidFill>
              </a14:hiddenFill>
            </a:ext>
          </a:extLst>
        </p:spPr>
      </p:pic>
      <p:pic>
        <p:nvPicPr>
          <p:cNvPr id="33" name="図 32">
            <a:extLst>
              <a:ext uri="{FF2B5EF4-FFF2-40B4-BE49-F238E27FC236}">
                <a16:creationId xmlns:a16="http://schemas.microsoft.com/office/drawing/2014/main" id="{8E224585-1283-45A5-9292-525ACFC31A11}"/>
              </a:ext>
            </a:extLst>
          </p:cNvPr>
          <p:cNvPicPr>
            <a:picLocks noChangeAspect="1"/>
          </p:cNvPicPr>
          <p:nvPr/>
        </p:nvPicPr>
        <p:blipFill rotWithShape="1">
          <a:blip r:embed="rId4"/>
          <a:srcRect l="46063" t="44961" r="12988" b="9827"/>
          <a:stretch/>
        </p:blipFill>
        <p:spPr>
          <a:xfrm>
            <a:off x="3845537" y="2832773"/>
            <a:ext cx="2142740" cy="1478638"/>
          </a:xfrm>
          <a:prstGeom prst="rect">
            <a:avLst/>
          </a:prstGeom>
        </p:spPr>
      </p:pic>
      <p:sp>
        <p:nvSpPr>
          <p:cNvPr id="34" name="テキスト ボックス 33">
            <a:extLst>
              <a:ext uri="{FF2B5EF4-FFF2-40B4-BE49-F238E27FC236}">
                <a16:creationId xmlns:a16="http://schemas.microsoft.com/office/drawing/2014/main" id="{D509BBFB-6BF4-48F0-8C11-65B8FEB28FF2}"/>
              </a:ext>
            </a:extLst>
          </p:cNvPr>
          <p:cNvSpPr txBox="1"/>
          <p:nvPr/>
        </p:nvSpPr>
        <p:spPr>
          <a:xfrm>
            <a:off x="3391773" y="2364678"/>
            <a:ext cx="5425848" cy="477054"/>
          </a:xfrm>
          <a:prstGeom prst="rect">
            <a:avLst/>
          </a:prstGeom>
          <a:noFill/>
        </p:spPr>
        <p:txBody>
          <a:bodyPr wrap="square" rtlCol="0">
            <a:spAutoFit/>
          </a:bodyPr>
          <a:lstStyle/>
          <a:p>
            <a:r>
              <a:rPr kumimoji="1" lang="ja-JP" altLang="en-US" sz="1300" dirty="0"/>
              <a:t>　</a:t>
            </a:r>
            <a:r>
              <a:rPr kumimoji="1" lang="ja-JP" altLang="en-US" sz="1200" dirty="0"/>
              <a:t>カメラと照明を搭載したガイド挿入式カメラを使って圧送管路内の硫酸腐食状況を調査</a:t>
            </a:r>
            <a:endParaRPr kumimoji="1" lang="ja-JP" altLang="en-US" sz="1300" dirty="0"/>
          </a:p>
        </p:txBody>
      </p:sp>
      <p:sp>
        <p:nvSpPr>
          <p:cNvPr id="36" name="テキスト ボックス 35">
            <a:extLst>
              <a:ext uri="{FF2B5EF4-FFF2-40B4-BE49-F238E27FC236}">
                <a16:creationId xmlns:a16="http://schemas.microsoft.com/office/drawing/2014/main" id="{B9B81551-C8F8-4690-B865-6AB7640D52F0}"/>
              </a:ext>
            </a:extLst>
          </p:cNvPr>
          <p:cNvSpPr txBox="1"/>
          <p:nvPr/>
        </p:nvSpPr>
        <p:spPr>
          <a:xfrm>
            <a:off x="4878677" y="4300189"/>
            <a:ext cx="3949533" cy="246221"/>
          </a:xfrm>
          <a:prstGeom prst="rect">
            <a:avLst/>
          </a:prstGeom>
          <a:noFill/>
          <a:ln>
            <a:noFill/>
            <a:prstDash val="sysDot"/>
          </a:ln>
        </p:spPr>
        <p:txBody>
          <a:bodyPr wrap="square" rtlCol="0">
            <a:spAutoFit/>
          </a:bodyPr>
          <a:lstStyle/>
          <a:p>
            <a:r>
              <a:rPr kumimoji="1" lang="en-US" altLang="ja-JP" sz="1000" dirty="0"/>
              <a:t>※</a:t>
            </a:r>
            <a:r>
              <a:rPr kumimoji="1" lang="ja-JP" altLang="en-US" sz="1000" dirty="0"/>
              <a:t>国土技術政策総合研究所プレス資料、</a:t>
            </a:r>
            <a:r>
              <a:rPr lang="ja-JP" altLang="en-US" sz="1000" dirty="0"/>
              <a:t>株式会社クボタ</a:t>
            </a:r>
            <a:r>
              <a:rPr lang="en-US" altLang="ja-JP" sz="1000" dirty="0"/>
              <a:t>HP</a:t>
            </a:r>
            <a:r>
              <a:rPr lang="ja-JP" altLang="en-US" sz="1000" dirty="0"/>
              <a:t>　より</a:t>
            </a:r>
            <a:endParaRPr kumimoji="1" lang="en-US" altLang="ja-JP" sz="1000" dirty="0"/>
          </a:p>
        </p:txBody>
      </p:sp>
      <p:cxnSp>
        <p:nvCxnSpPr>
          <p:cNvPr id="43" name="直線コネクタ 42">
            <a:extLst>
              <a:ext uri="{FF2B5EF4-FFF2-40B4-BE49-F238E27FC236}">
                <a16:creationId xmlns:a16="http://schemas.microsoft.com/office/drawing/2014/main" id="{21E93BA7-BF88-46DA-B86D-FE430FA0532B}"/>
              </a:ext>
            </a:extLst>
          </p:cNvPr>
          <p:cNvCxnSpPr/>
          <p:nvPr/>
        </p:nvCxnSpPr>
        <p:spPr>
          <a:xfrm>
            <a:off x="198310" y="4546410"/>
            <a:ext cx="855942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E872DAE9-23E6-4030-98A1-DAB3D67DEA2E}"/>
              </a:ext>
            </a:extLst>
          </p:cNvPr>
          <p:cNvCxnSpPr/>
          <p:nvPr/>
        </p:nvCxnSpPr>
        <p:spPr>
          <a:xfrm>
            <a:off x="251520" y="2141202"/>
            <a:ext cx="8559423" cy="0"/>
          </a:xfrm>
          <a:prstGeom prst="line">
            <a:avLst/>
          </a:prstGeom>
        </p:spPr>
        <p:style>
          <a:lnRef idx="1">
            <a:schemeClr val="accent1"/>
          </a:lnRef>
          <a:fillRef idx="0">
            <a:schemeClr val="accent1"/>
          </a:fillRef>
          <a:effectRef idx="0">
            <a:schemeClr val="accent1"/>
          </a:effectRef>
          <a:fontRef idx="minor">
            <a:schemeClr val="tx1"/>
          </a:fontRef>
        </p:style>
      </p:cxnSp>
      <p:sp>
        <p:nvSpPr>
          <p:cNvPr id="25" name="スライド番号プレースホルダー 1">
            <a:extLst>
              <a:ext uri="{FF2B5EF4-FFF2-40B4-BE49-F238E27FC236}">
                <a16:creationId xmlns:a16="http://schemas.microsoft.com/office/drawing/2014/main" id="{9D8FCD4A-8EC7-4505-80FA-883D267AE4CB}"/>
              </a:ext>
            </a:extLst>
          </p:cNvPr>
          <p:cNvSpPr txBox="1">
            <a:spLocks/>
          </p:cNvSpPr>
          <p:nvPr/>
        </p:nvSpPr>
        <p:spPr>
          <a:xfrm>
            <a:off x="7884368" y="6453336"/>
            <a:ext cx="1828800"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15</a:t>
            </a:fld>
            <a:endParaRPr lang="ja-JP" altLang="en-US" dirty="0"/>
          </a:p>
        </p:txBody>
      </p:sp>
      <p:sp>
        <p:nvSpPr>
          <p:cNvPr id="32" name="テキスト ボックス 31">
            <a:extLst>
              <a:ext uri="{FF2B5EF4-FFF2-40B4-BE49-F238E27FC236}">
                <a16:creationId xmlns:a16="http://schemas.microsoft.com/office/drawing/2014/main" id="{4FF4EC5F-8E40-43C1-9F6E-5C123C9E2B03}"/>
              </a:ext>
            </a:extLst>
          </p:cNvPr>
          <p:cNvSpPr txBox="1"/>
          <p:nvPr/>
        </p:nvSpPr>
        <p:spPr>
          <a:xfrm>
            <a:off x="7520090" y="47615"/>
            <a:ext cx="1623909" cy="400110"/>
          </a:xfrm>
          <a:prstGeom prst="rect">
            <a:avLst/>
          </a:prstGeom>
          <a:solidFill>
            <a:srgbClr val="002060"/>
          </a:solidFill>
        </p:spPr>
        <p:txBody>
          <a:bodyPr wrap="square" rtlCol="0">
            <a:spAutoFit/>
          </a:bodyPr>
          <a:lstStyle/>
          <a:p>
            <a:r>
              <a:rPr kumimoji="1" lang="en-US" altLang="ja-JP" sz="2000" dirty="0">
                <a:solidFill>
                  <a:schemeClr val="bg1">
                    <a:lumMod val="95000"/>
                  </a:schemeClr>
                </a:solidFill>
              </a:rPr>
              <a:t>【</a:t>
            </a:r>
            <a:r>
              <a:rPr kumimoji="1" lang="ja-JP" altLang="en-US" sz="2000" dirty="0">
                <a:solidFill>
                  <a:schemeClr val="bg1">
                    <a:lumMod val="95000"/>
                  </a:schemeClr>
                </a:solidFill>
              </a:rPr>
              <a:t>資料№</a:t>
            </a:r>
            <a:r>
              <a:rPr kumimoji="1" lang="en-US" altLang="ja-JP" sz="2000" dirty="0">
                <a:solidFill>
                  <a:schemeClr val="bg1">
                    <a:lumMod val="95000"/>
                  </a:schemeClr>
                </a:solidFill>
              </a:rPr>
              <a:t>5】</a:t>
            </a:r>
            <a:endParaRPr kumimoji="1" lang="ja-JP" altLang="en-US" sz="2000" dirty="0">
              <a:solidFill>
                <a:schemeClr val="bg1">
                  <a:lumMod val="95000"/>
                </a:schemeClr>
              </a:solidFill>
            </a:endParaRPr>
          </a:p>
        </p:txBody>
      </p:sp>
      <p:sp>
        <p:nvSpPr>
          <p:cNvPr id="29" name="フローチャート: 組合せ 28">
            <a:extLst>
              <a:ext uri="{FF2B5EF4-FFF2-40B4-BE49-F238E27FC236}">
                <a16:creationId xmlns:a16="http://schemas.microsoft.com/office/drawing/2014/main" id="{B2047CE6-51C8-4DA7-943B-E1FCABD7E699}"/>
              </a:ext>
            </a:extLst>
          </p:cNvPr>
          <p:cNvSpPr/>
          <p:nvPr/>
        </p:nvSpPr>
        <p:spPr>
          <a:xfrm rot="16200000">
            <a:off x="2760101" y="3455386"/>
            <a:ext cx="1115200" cy="115084"/>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35" name="グラフ 34">
            <a:extLst>
              <a:ext uri="{FF2B5EF4-FFF2-40B4-BE49-F238E27FC236}">
                <a16:creationId xmlns:a16="http://schemas.microsoft.com/office/drawing/2014/main" id="{270FEB13-F3ED-483F-852E-410E38040499}"/>
              </a:ext>
            </a:extLst>
          </p:cNvPr>
          <p:cNvGraphicFramePr>
            <a:graphicFrameLocks/>
          </p:cNvGraphicFramePr>
          <p:nvPr>
            <p:extLst>
              <p:ext uri="{D42A27DB-BD31-4B8C-83A1-F6EECF244321}">
                <p14:modId xmlns:p14="http://schemas.microsoft.com/office/powerpoint/2010/main" val="1736649055"/>
              </p:ext>
            </p:extLst>
          </p:nvPr>
        </p:nvGraphicFramePr>
        <p:xfrm>
          <a:off x="1089557" y="4697650"/>
          <a:ext cx="3805516" cy="2070094"/>
        </p:xfrm>
        <a:graphic>
          <a:graphicData uri="http://schemas.openxmlformats.org/drawingml/2006/chart">
            <c:chart xmlns:c="http://schemas.openxmlformats.org/drawingml/2006/chart" xmlns:r="http://schemas.openxmlformats.org/officeDocument/2006/relationships" r:id="rId5"/>
          </a:graphicData>
        </a:graphic>
      </p:graphicFrame>
      <p:sp>
        <p:nvSpPr>
          <p:cNvPr id="47" name="吹き出し: 四角形 46">
            <a:extLst>
              <a:ext uri="{FF2B5EF4-FFF2-40B4-BE49-F238E27FC236}">
                <a16:creationId xmlns:a16="http://schemas.microsoft.com/office/drawing/2014/main" id="{49AC67CE-4801-40BF-8F36-005A8B186034}"/>
              </a:ext>
            </a:extLst>
          </p:cNvPr>
          <p:cNvSpPr/>
          <p:nvPr/>
        </p:nvSpPr>
        <p:spPr>
          <a:xfrm>
            <a:off x="360537" y="5202521"/>
            <a:ext cx="598867" cy="350169"/>
          </a:xfrm>
          <a:prstGeom prst="wedgeRectCallout">
            <a:avLst>
              <a:gd name="adj1" fmla="val 158577"/>
              <a:gd name="adj2" fmla="val 9296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schemeClr val="tx1"/>
                </a:solidFill>
                <a:latin typeface="+mn-ea"/>
              </a:rPr>
              <a:t>未実施</a:t>
            </a:r>
            <a:r>
              <a:rPr lang="en-US" altLang="ja-JP" sz="1050" dirty="0">
                <a:solidFill>
                  <a:schemeClr val="tx1"/>
                </a:solidFill>
                <a:latin typeface="+mn-ea"/>
              </a:rPr>
              <a:t>43.1</a:t>
            </a:r>
            <a:r>
              <a:rPr kumimoji="1" lang="ja-JP" altLang="en-US" sz="1050" dirty="0">
                <a:solidFill>
                  <a:schemeClr val="tx1"/>
                </a:solidFill>
                <a:latin typeface="+mn-ea"/>
              </a:rPr>
              <a:t>㎞</a:t>
            </a:r>
          </a:p>
        </p:txBody>
      </p:sp>
      <p:sp>
        <p:nvSpPr>
          <p:cNvPr id="48" name="吹き出し: 四角形 47">
            <a:extLst>
              <a:ext uri="{FF2B5EF4-FFF2-40B4-BE49-F238E27FC236}">
                <a16:creationId xmlns:a16="http://schemas.microsoft.com/office/drawing/2014/main" id="{32DE91F9-2B32-455B-AE6B-183F32202F03}"/>
              </a:ext>
            </a:extLst>
          </p:cNvPr>
          <p:cNvSpPr/>
          <p:nvPr/>
        </p:nvSpPr>
        <p:spPr>
          <a:xfrm>
            <a:off x="659970" y="6279121"/>
            <a:ext cx="598867" cy="350169"/>
          </a:xfrm>
          <a:prstGeom prst="wedgeRectCallout">
            <a:avLst>
              <a:gd name="adj1" fmla="val 247645"/>
              <a:gd name="adj2" fmla="val -20080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schemeClr val="tx1"/>
                </a:solidFill>
                <a:latin typeface="+mn-ea"/>
              </a:rPr>
              <a:t>実施済</a:t>
            </a:r>
            <a:r>
              <a:rPr lang="en-US" altLang="ja-JP" sz="1050" dirty="0">
                <a:solidFill>
                  <a:schemeClr val="tx1"/>
                </a:solidFill>
                <a:latin typeface="+mn-ea"/>
              </a:rPr>
              <a:t>26.5</a:t>
            </a:r>
            <a:r>
              <a:rPr kumimoji="1" lang="ja-JP" altLang="en-US" sz="1050" dirty="0">
                <a:solidFill>
                  <a:schemeClr val="tx1"/>
                </a:solidFill>
                <a:latin typeface="+mn-ea"/>
              </a:rPr>
              <a:t>㎞</a:t>
            </a:r>
          </a:p>
        </p:txBody>
      </p:sp>
      <p:sp>
        <p:nvSpPr>
          <p:cNvPr id="50" name="吹き出し: 四角形 49">
            <a:extLst>
              <a:ext uri="{FF2B5EF4-FFF2-40B4-BE49-F238E27FC236}">
                <a16:creationId xmlns:a16="http://schemas.microsoft.com/office/drawing/2014/main" id="{48A5F84A-166D-4321-8566-32BAD357C103}"/>
              </a:ext>
            </a:extLst>
          </p:cNvPr>
          <p:cNvSpPr/>
          <p:nvPr/>
        </p:nvSpPr>
        <p:spPr>
          <a:xfrm>
            <a:off x="2856175" y="5857850"/>
            <a:ext cx="659473" cy="350169"/>
          </a:xfrm>
          <a:prstGeom prst="wedgeRectCallout">
            <a:avLst>
              <a:gd name="adj1" fmla="val 119291"/>
              <a:gd name="adj2" fmla="val 2333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050" dirty="0">
                <a:solidFill>
                  <a:schemeClr val="tx1"/>
                </a:solidFill>
                <a:latin typeface="+mn-ea"/>
              </a:rPr>
              <a:t>B</a:t>
            </a:r>
            <a:r>
              <a:rPr lang="ja-JP" altLang="en-US" sz="1050" dirty="0">
                <a:solidFill>
                  <a:schemeClr val="tx1"/>
                </a:solidFill>
                <a:latin typeface="+mn-ea"/>
              </a:rPr>
              <a:t>ランク</a:t>
            </a:r>
            <a:endParaRPr lang="en-US" altLang="ja-JP" sz="1050" dirty="0">
              <a:solidFill>
                <a:schemeClr val="tx1"/>
              </a:solidFill>
              <a:latin typeface="+mn-ea"/>
            </a:endParaRPr>
          </a:p>
          <a:p>
            <a:pPr algn="ctr"/>
            <a:r>
              <a:rPr lang="en-US" altLang="ja-JP" sz="1050" dirty="0">
                <a:solidFill>
                  <a:schemeClr val="tx1"/>
                </a:solidFill>
                <a:latin typeface="+mn-ea"/>
              </a:rPr>
              <a:t>3.1</a:t>
            </a:r>
            <a:r>
              <a:rPr kumimoji="1" lang="ja-JP" altLang="en-US" sz="1050" dirty="0">
                <a:solidFill>
                  <a:schemeClr val="tx1"/>
                </a:solidFill>
                <a:latin typeface="+mn-ea"/>
              </a:rPr>
              <a:t>㎞</a:t>
            </a:r>
          </a:p>
        </p:txBody>
      </p:sp>
      <p:sp>
        <p:nvSpPr>
          <p:cNvPr id="51" name="吹き出し: 四角形 50">
            <a:extLst>
              <a:ext uri="{FF2B5EF4-FFF2-40B4-BE49-F238E27FC236}">
                <a16:creationId xmlns:a16="http://schemas.microsoft.com/office/drawing/2014/main" id="{42BA8E91-5C51-4906-A0D2-4EA022E6B335}"/>
              </a:ext>
            </a:extLst>
          </p:cNvPr>
          <p:cNvSpPr/>
          <p:nvPr/>
        </p:nvSpPr>
        <p:spPr>
          <a:xfrm>
            <a:off x="4738749" y="4907612"/>
            <a:ext cx="724552" cy="627935"/>
          </a:xfrm>
          <a:prstGeom prst="wedgeRectCallout">
            <a:avLst>
              <a:gd name="adj1" fmla="val -81967"/>
              <a:gd name="adj2" fmla="val 4383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050" dirty="0">
                <a:solidFill>
                  <a:schemeClr val="tx1"/>
                </a:solidFill>
                <a:latin typeface="+mn-ea"/>
              </a:rPr>
              <a:t>C</a:t>
            </a:r>
            <a:r>
              <a:rPr lang="ja-JP" altLang="en-US" sz="1050" dirty="0">
                <a:solidFill>
                  <a:schemeClr val="tx1"/>
                </a:solidFill>
                <a:latin typeface="+mn-ea"/>
              </a:rPr>
              <a:t>ランク</a:t>
            </a:r>
            <a:endParaRPr lang="en-US" altLang="ja-JP" sz="1050" dirty="0">
              <a:solidFill>
                <a:schemeClr val="tx1"/>
              </a:solidFill>
              <a:latin typeface="+mn-ea"/>
            </a:endParaRPr>
          </a:p>
          <a:p>
            <a:pPr algn="ctr"/>
            <a:r>
              <a:rPr lang="ja-JP" altLang="en-US" sz="1050" dirty="0">
                <a:solidFill>
                  <a:schemeClr val="tx1"/>
                </a:solidFill>
                <a:latin typeface="+mn-ea"/>
              </a:rPr>
              <a:t>又は</a:t>
            </a:r>
            <a:endParaRPr lang="en-US" altLang="ja-JP" sz="1050" dirty="0">
              <a:solidFill>
                <a:schemeClr val="tx1"/>
              </a:solidFill>
              <a:latin typeface="+mn-ea"/>
            </a:endParaRPr>
          </a:p>
          <a:p>
            <a:pPr algn="ctr"/>
            <a:r>
              <a:rPr lang="ja-JP" altLang="en-US" sz="1050" dirty="0">
                <a:solidFill>
                  <a:schemeClr val="tx1"/>
                </a:solidFill>
                <a:latin typeface="+mn-ea"/>
              </a:rPr>
              <a:t>異常なし</a:t>
            </a:r>
            <a:endParaRPr lang="en-US" altLang="ja-JP" sz="1050" dirty="0">
              <a:solidFill>
                <a:schemeClr val="tx1"/>
              </a:solidFill>
              <a:latin typeface="+mn-ea"/>
            </a:endParaRPr>
          </a:p>
          <a:p>
            <a:pPr algn="ctr"/>
            <a:r>
              <a:rPr lang="en-US" altLang="ja-JP" sz="1050" dirty="0">
                <a:solidFill>
                  <a:schemeClr val="tx1"/>
                </a:solidFill>
                <a:latin typeface="+mn-ea"/>
              </a:rPr>
              <a:t>22.3</a:t>
            </a:r>
            <a:r>
              <a:rPr kumimoji="1" lang="ja-JP" altLang="en-US" sz="1050" dirty="0">
                <a:solidFill>
                  <a:schemeClr val="tx1"/>
                </a:solidFill>
                <a:latin typeface="+mn-ea"/>
              </a:rPr>
              <a:t>㎞</a:t>
            </a:r>
          </a:p>
        </p:txBody>
      </p:sp>
      <p:pic>
        <p:nvPicPr>
          <p:cNvPr id="52" name="図 51">
            <a:extLst>
              <a:ext uri="{FF2B5EF4-FFF2-40B4-BE49-F238E27FC236}">
                <a16:creationId xmlns:a16="http://schemas.microsoft.com/office/drawing/2014/main" id="{1621A25F-4E72-4C1A-980A-8F3E77B62065}"/>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5562" t="11975"/>
          <a:stretch/>
        </p:blipFill>
        <p:spPr>
          <a:xfrm>
            <a:off x="5687940" y="4772839"/>
            <a:ext cx="3280374" cy="1016821"/>
          </a:xfrm>
          <a:prstGeom prst="rect">
            <a:avLst/>
          </a:prstGeom>
        </p:spPr>
      </p:pic>
      <p:sp>
        <p:nvSpPr>
          <p:cNvPr id="53" name="テキスト ボックス 52">
            <a:extLst>
              <a:ext uri="{FF2B5EF4-FFF2-40B4-BE49-F238E27FC236}">
                <a16:creationId xmlns:a16="http://schemas.microsoft.com/office/drawing/2014/main" id="{DE2DD7FD-60A2-4160-BDCA-87ADD5165FC4}"/>
              </a:ext>
            </a:extLst>
          </p:cNvPr>
          <p:cNvSpPr txBox="1"/>
          <p:nvPr/>
        </p:nvSpPr>
        <p:spPr>
          <a:xfrm>
            <a:off x="106316" y="4604757"/>
            <a:ext cx="5157716" cy="276999"/>
          </a:xfrm>
          <a:prstGeom prst="rect">
            <a:avLst/>
          </a:prstGeom>
          <a:noFill/>
        </p:spPr>
        <p:txBody>
          <a:bodyPr wrap="square" rtlCol="0">
            <a:spAutoFit/>
          </a:bodyPr>
          <a:lstStyle/>
          <a:p>
            <a:r>
              <a:rPr kumimoji="1" lang="en-US" altLang="ja-JP" sz="1200" dirty="0"/>
              <a:t>【</a:t>
            </a:r>
            <a:r>
              <a:rPr kumimoji="1" lang="ja-JP" altLang="en-US" sz="1200" dirty="0"/>
              <a:t>府内圧送管調査状況（</a:t>
            </a:r>
            <a:r>
              <a:rPr kumimoji="1" lang="en-US" altLang="ja-JP" sz="1200" dirty="0"/>
              <a:t>R2</a:t>
            </a:r>
            <a:r>
              <a:rPr kumimoji="1" lang="ja-JP" altLang="en-US" sz="1200" dirty="0"/>
              <a:t>年度より点検開始）　全体延長</a:t>
            </a:r>
            <a:r>
              <a:rPr kumimoji="1" lang="en-US" altLang="ja-JP" sz="1200" dirty="0"/>
              <a:t>69.6</a:t>
            </a:r>
            <a:r>
              <a:rPr kumimoji="1" lang="ja-JP" altLang="en-US" sz="1200" dirty="0"/>
              <a:t>㎞</a:t>
            </a:r>
            <a:r>
              <a:rPr kumimoji="1" lang="en-US" altLang="ja-JP" sz="1200" dirty="0"/>
              <a:t>】</a:t>
            </a:r>
          </a:p>
        </p:txBody>
      </p:sp>
      <p:pic>
        <p:nvPicPr>
          <p:cNvPr id="54" name="図 53">
            <a:extLst>
              <a:ext uri="{FF2B5EF4-FFF2-40B4-BE49-F238E27FC236}">
                <a16:creationId xmlns:a16="http://schemas.microsoft.com/office/drawing/2014/main" id="{B17614C1-040E-4469-912A-7831E572FFE7}"/>
              </a:ext>
            </a:extLst>
          </p:cNvPr>
          <p:cNvPicPr>
            <a:picLocks noChangeAspect="1"/>
          </p:cNvPicPr>
          <p:nvPr/>
        </p:nvPicPr>
        <p:blipFill>
          <a:blip r:embed="rId7"/>
          <a:stretch>
            <a:fillRect/>
          </a:stretch>
        </p:blipFill>
        <p:spPr>
          <a:xfrm>
            <a:off x="5755129" y="5889639"/>
            <a:ext cx="2323708" cy="531794"/>
          </a:xfrm>
          <a:prstGeom prst="rect">
            <a:avLst/>
          </a:prstGeom>
          <a:solidFill>
            <a:schemeClr val="bg1"/>
          </a:solidFill>
        </p:spPr>
      </p:pic>
      <p:sp>
        <p:nvSpPr>
          <p:cNvPr id="55" name="テキスト ボックス 54">
            <a:extLst>
              <a:ext uri="{FF2B5EF4-FFF2-40B4-BE49-F238E27FC236}">
                <a16:creationId xmlns:a16="http://schemas.microsoft.com/office/drawing/2014/main" id="{E63C52E0-2BE7-4E00-9953-B55B7E8044D0}"/>
              </a:ext>
            </a:extLst>
          </p:cNvPr>
          <p:cNvSpPr txBox="1"/>
          <p:nvPr/>
        </p:nvSpPr>
        <p:spPr>
          <a:xfrm>
            <a:off x="3047436" y="6473366"/>
            <a:ext cx="3072036" cy="292388"/>
          </a:xfrm>
          <a:prstGeom prst="rect">
            <a:avLst/>
          </a:prstGeom>
          <a:noFill/>
          <a:ln>
            <a:solidFill>
              <a:schemeClr val="tx1"/>
            </a:solidFill>
          </a:ln>
        </p:spPr>
        <p:txBody>
          <a:bodyPr wrap="square" rtlCol="0">
            <a:spAutoFit/>
          </a:bodyPr>
          <a:lstStyle/>
          <a:p>
            <a:r>
              <a:rPr lang="en-US" altLang="ja-JP" sz="1300" dirty="0"/>
              <a:t>A</a:t>
            </a:r>
            <a:r>
              <a:rPr lang="ja-JP" altLang="en-US" sz="1300" dirty="0"/>
              <a:t>ランクについては、</a:t>
            </a:r>
            <a:r>
              <a:rPr lang="en-US" altLang="ja-JP" sz="1300" dirty="0"/>
              <a:t>2</a:t>
            </a:r>
            <a:r>
              <a:rPr lang="ja-JP" altLang="en-US" sz="1300" dirty="0"/>
              <a:t>条化を検討</a:t>
            </a:r>
            <a:endParaRPr kumimoji="1" lang="en-US" altLang="ja-JP" sz="1300" dirty="0"/>
          </a:p>
        </p:txBody>
      </p:sp>
      <p:sp>
        <p:nvSpPr>
          <p:cNvPr id="56" name="吹き出し: 四角形 55">
            <a:extLst>
              <a:ext uri="{FF2B5EF4-FFF2-40B4-BE49-F238E27FC236}">
                <a16:creationId xmlns:a16="http://schemas.microsoft.com/office/drawing/2014/main" id="{DB28338A-9AE1-4B54-9A38-E7063D19B89B}"/>
              </a:ext>
            </a:extLst>
          </p:cNvPr>
          <p:cNvSpPr/>
          <p:nvPr/>
        </p:nvSpPr>
        <p:spPr>
          <a:xfrm>
            <a:off x="4771288" y="5864642"/>
            <a:ext cx="659473" cy="350169"/>
          </a:xfrm>
          <a:prstGeom prst="wedgeRectCallout">
            <a:avLst>
              <a:gd name="adj1" fmla="val -119891"/>
              <a:gd name="adj2" fmla="val 4944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050" dirty="0">
                <a:solidFill>
                  <a:schemeClr val="tx1"/>
                </a:solidFill>
                <a:latin typeface="+mn-ea"/>
              </a:rPr>
              <a:t>A</a:t>
            </a:r>
            <a:r>
              <a:rPr lang="ja-JP" altLang="en-US" sz="1050" dirty="0">
                <a:solidFill>
                  <a:schemeClr val="tx1"/>
                </a:solidFill>
                <a:latin typeface="+mn-ea"/>
              </a:rPr>
              <a:t>ランク</a:t>
            </a:r>
            <a:endParaRPr lang="en-US" altLang="ja-JP" sz="1050" dirty="0">
              <a:solidFill>
                <a:schemeClr val="tx1"/>
              </a:solidFill>
              <a:latin typeface="+mn-ea"/>
            </a:endParaRPr>
          </a:p>
          <a:p>
            <a:pPr algn="ctr"/>
            <a:r>
              <a:rPr lang="en-US" altLang="ja-JP" sz="1050" dirty="0">
                <a:solidFill>
                  <a:schemeClr val="tx1"/>
                </a:solidFill>
                <a:latin typeface="+mn-ea"/>
              </a:rPr>
              <a:t>1.1</a:t>
            </a:r>
            <a:r>
              <a:rPr kumimoji="1" lang="ja-JP" altLang="en-US" sz="1050" dirty="0">
                <a:solidFill>
                  <a:schemeClr val="tx1"/>
                </a:solidFill>
                <a:latin typeface="+mn-ea"/>
              </a:rPr>
              <a:t>㎞</a:t>
            </a:r>
          </a:p>
        </p:txBody>
      </p:sp>
    </p:spTree>
    <p:extLst>
      <p:ext uri="{BB962C8B-B14F-4D97-AF65-F5344CB8AC3E}">
        <p14:creationId xmlns:p14="http://schemas.microsoft.com/office/powerpoint/2010/main" val="18328918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テキスト ボックス 31">
            <a:extLst>
              <a:ext uri="{FF2B5EF4-FFF2-40B4-BE49-F238E27FC236}">
                <a16:creationId xmlns:a16="http://schemas.microsoft.com/office/drawing/2014/main" id="{093E66DA-6236-4162-A5B7-3C79A98C425E}"/>
              </a:ext>
            </a:extLst>
          </p:cNvPr>
          <p:cNvSpPr txBox="1"/>
          <p:nvPr/>
        </p:nvSpPr>
        <p:spPr>
          <a:xfrm>
            <a:off x="251520" y="1916832"/>
            <a:ext cx="4320480" cy="1384995"/>
          </a:xfrm>
          <a:prstGeom prst="rect">
            <a:avLst/>
          </a:prstGeom>
          <a:noFill/>
          <a:ln>
            <a:solidFill>
              <a:schemeClr val="tx1"/>
            </a:solidFill>
          </a:ln>
        </p:spPr>
        <p:txBody>
          <a:bodyPr wrap="square" rtlCol="0">
            <a:spAutoFit/>
          </a:bodyPr>
          <a:lstStyle/>
          <a:p>
            <a:pPr algn="just"/>
            <a:r>
              <a:rPr lang="en-US" altLang="ja-JP" sz="1200" kern="100" dirty="0"/>
              <a:t>【</a:t>
            </a:r>
            <a:r>
              <a:rPr lang="ja-JP" altLang="en-US" sz="1200" kern="100" dirty="0"/>
              <a:t>土木構造物（水槽）</a:t>
            </a:r>
            <a:r>
              <a:rPr lang="en-US" altLang="ja-JP" sz="1200" kern="100" dirty="0"/>
              <a:t>】</a:t>
            </a:r>
          </a:p>
          <a:p>
            <a:pPr algn="just"/>
            <a:r>
              <a:rPr lang="ja-JP" altLang="en-US" sz="1200" kern="100" dirty="0">
                <a:effectLst/>
              </a:rPr>
              <a:t>　処理場・ポンプ場の</a:t>
            </a:r>
            <a:r>
              <a:rPr lang="ja-JP" altLang="en-US" sz="1200" kern="100" dirty="0"/>
              <a:t>常時水没している水槽構造物</a:t>
            </a:r>
            <a:endParaRPr lang="en-US" altLang="ja-JP" sz="1200" kern="100" dirty="0"/>
          </a:p>
          <a:p>
            <a:pPr algn="just"/>
            <a:r>
              <a:rPr lang="ja-JP" altLang="en-US" sz="1200" kern="100" dirty="0"/>
              <a:t>　では、点検が出来ていない、または気層部の点検</a:t>
            </a:r>
            <a:endParaRPr lang="en-US" altLang="ja-JP" sz="1200" kern="100" dirty="0"/>
          </a:p>
          <a:p>
            <a:pPr algn="just"/>
            <a:r>
              <a:rPr lang="ja-JP" altLang="en-US" sz="1200" kern="100" dirty="0"/>
              <a:t>　しか出来ていない施設がある。</a:t>
            </a:r>
            <a:endParaRPr lang="en-US" altLang="ja-JP" sz="1200" kern="100" dirty="0"/>
          </a:p>
          <a:p>
            <a:pPr algn="just"/>
            <a:endParaRPr lang="en-US" altLang="ja-JP" sz="1200" kern="100" dirty="0">
              <a:effectLst/>
            </a:endParaRPr>
          </a:p>
          <a:p>
            <a:pPr algn="just"/>
            <a:endParaRPr lang="en-US" altLang="ja-JP" sz="1200" kern="100" dirty="0"/>
          </a:p>
          <a:p>
            <a:pPr algn="just"/>
            <a:endParaRPr lang="en-US" altLang="ja-JP" sz="1200" kern="100" dirty="0">
              <a:effectLst/>
            </a:endParaRPr>
          </a:p>
        </p:txBody>
      </p:sp>
      <p:sp>
        <p:nvSpPr>
          <p:cNvPr id="22" name="テキスト ボックス 21">
            <a:extLst>
              <a:ext uri="{FF2B5EF4-FFF2-40B4-BE49-F238E27FC236}">
                <a16:creationId xmlns:a16="http://schemas.microsoft.com/office/drawing/2014/main" id="{44893684-F9A9-4092-B88A-34F11B7D4AF5}"/>
              </a:ext>
            </a:extLst>
          </p:cNvPr>
          <p:cNvSpPr txBox="1"/>
          <p:nvPr/>
        </p:nvSpPr>
        <p:spPr>
          <a:xfrm>
            <a:off x="0" y="548680"/>
            <a:ext cx="4788024" cy="369332"/>
          </a:xfrm>
          <a:prstGeom prst="rect">
            <a:avLst/>
          </a:prstGeom>
          <a:noFill/>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①</a:t>
            </a:r>
            <a:r>
              <a:rPr kumimoji="1" lang="ja-JP" altLang="en-US" dirty="0">
                <a:latin typeface="BIZ UDPゴシック" panose="020B0400000000000000" pitchFamily="50" charset="-128"/>
                <a:ea typeface="BIZ UDPゴシック" panose="020B0400000000000000" pitchFamily="50" charset="-128"/>
              </a:rPr>
              <a:t>点検、診断、評価の手法や体制等の充実</a:t>
            </a:r>
            <a:endParaRPr kumimoji="1" lang="ja-JP" altLang="en-US" sz="2400" dirty="0"/>
          </a:p>
        </p:txBody>
      </p:sp>
      <p:sp>
        <p:nvSpPr>
          <p:cNvPr id="23" name="テキスト ボックス 22">
            <a:extLst>
              <a:ext uri="{FF2B5EF4-FFF2-40B4-BE49-F238E27FC236}">
                <a16:creationId xmlns:a16="http://schemas.microsoft.com/office/drawing/2014/main" id="{FDF7BC3B-EC55-4B49-B2BA-0EDF99436228}"/>
              </a:ext>
            </a:extLst>
          </p:cNvPr>
          <p:cNvSpPr txBox="1"/>
          <p:nvPr/>
        </p:nvSpPr>
        <p:spPr>
          <a:xfrm>
            <a:off x="50184" y="901120"/>
            <a:ext cx="8770288" cy="492443"/>
          </a:xfrm>
          <a:prstGeom prst="rect">
            <a:avLst/>
          </a:prstGeom>
          <a:noFill/>
        </p:spPr>
        <p:txBody>
          <a:bodyPr wrap="square" rtlCol="0">
            <a:spAutoFit/>
          </a:bodyPr>
          <a:lstStyle/>
          <a:p>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共通</a:t>
            </a:r>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点検業務における留意事項　２）点検　②致命的な不具合につながる不可視部分への対応　</a:t>
            </a:r>
            <a:r>
              <a:rPr kumimoji="1" lang="en-US" altLang="ja-JP"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計画</a:t>
            </a:r>
            <a:r>
              <a:rPr kumimoji="1" lang="en-US" altLang="ja-JP" sz="1300" dirty="0">
                <a:latin typeface="BIZ UDPゴシック" panose="020B0400000000000000" pitchFamily="50" charset="-128"/>
                <a:ea typeface="BIZ UDPゴシック" panose="020B0400000000000000" pitchFamily="50" charset="-128"/>
              </a:rPr>
              <a:t>16</a:t>
            </a:r>
            <a:r>
              <a:rPr kumimoji="1" lang="ja-JP" altLang="en-US" sz="1300" dirty="0">
                <a:latin typeface="BIZ UDPゴシック" panose="020B0400000000000000" pitchFamily="50" charset="-128"/>
                <a:ea typeface="BIZ UDPゴシック" panose="020B0400000000000000" pitchFamily="50" charset="-128"/>
              </a:rPr>
              <a:t>頁</a:t>
            </a:r>
            <a:r>
              <a:rPr kumimoji="1" lang="en-US" altLang="ja-JP" sz="1300" dirty="0">
                <a:latin typeface="BIZ UDPゴシック" panose="020B0400000000000000" pitchFamily="50" charset="-128"/>
                <a:ea typeface="BIZ UDPゴシック" panose="020B0400000000000000" pitchFamily="50" charset="-128"/>
              </a:rPr>
              <a:t>】</a:t>
            </a:r>
            <a:endParaRPr kumimoji="1" lang="ja-JP" altLang="en-US" sz="1300" dirty="0">
              <a:latin typeface="BIZ UDPゴシック" panose="020B0400000000000000" pitchFamily="50" charset="-128"/>
              <a:ea typeface="BIZ UDPゴシック" panose="020B0400000000000000" pitchFamily="50" charset="-128"/>
            </a:endParaRPr>
          </a:p>
          <a:p>
            <a:r>
              <a:rPr kumimoji="1" lang="ja-JP" altLang="en-US" sz="1300" dirty="0">
                <a:latin typeface="BIZ UDPゴシック" panose="020B0400000000000000" pitchFamily="50" charset="-128"/>
                <a:ea typeface="BIZ UDPゴシック" panose="020B0400000000000000" pitchFamily="50" charset="-128"/>
              </a:rPr>
              <a:t>　</a:t>
            </a:r>
            <a:endParaRPr kumimoji="1" lang="ja-JP" altLang="en-US" sz="1300" dirty="0"/>
          </a:p>
        </p:txBody>
      </p:sp>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kumimoji="1" lang="ja-JP" altLang="en-US" sz="2800" dirty="0">
                <a:solidFill>
                  <a:schemeClr val="bg1"/>
                </a:solidFill>
                <a:latin typeface="Meiryo UI" pitchFamily="50" charset="-128"/>
                <a:ea typeface="Meiryo UI" pitchFamily="50" charset="-128"/>
              </a:rPr>
              <a:t>４．現計画の検証、課題抽出及び対応方針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13" name="テキスト ボックス 12">
            <a:extLst>
              <a:ext uri="{FF2B5EF4-FFF2-40B4-BE49-F238E27FC236}">
                <a16:creationId xmlns:a16="http://schemas.microsoft.com/office/drawing/2014/main" id="{E70BB784-7B5B-4A03-8569-1F68B827EA67}"/>
              </a:ext>
            </a:extLst>
          </p:cNvPr>
          <p:cNvSpPr txBox="1"/>
          <p:nvPr/>
        </p:nvSpPr>
        <p:spPr>
          <a:xfrm>
            <a:off x="7781329" y="531788"/>
            <a:ext cx="1380243" cy="369332"/>
          </a:xfrm>
          <a:prstGeom prst="rect">
            <a:avLst/>
          </a:prstGeom>
          <a:noFill/>
        </p:spPr>
        <p:txBody>
          <a:bodyPr wrap="square" rtlCol="0">
            <a:spAutoFit/>
          </a:bodyPr>
          <a:lstStyle/>
          <a:p>
            <a:r>
              <a:rPr lang="en-US" altLang="ja-JP" b="1" dirty="0">
                <a:solidFill>
                  <a:srgbClr val="FF0000"/>
                </a:solidFill>
                <a:latin typeface="BIZ UDPゴシック" panose="020B0400000000000000" pitchFamily="50" charset="-128"/>
                <a:ea typeface="BIZ UDPゴシック" panose="020B0400000000000000" pitchFamily="50" charset="-128"/>
              </a:rPr>
              <a:t>【</a:t>
            </a:r>
            <a:r>
              <a:rPr lang="ja-JP" altLang="en-US" b="1" dirty="0">
                <a:solidFill>
                  <a:srgbClr val="FF0000"/>
                </a:solidFill>
                <a:latin typeface="BIZ UDPゴシック" panose="020B0400000000000000" pitchFamily="50" charset="-128"/>
                <a:ea typeface="BIZ UDPゴシック" panose="020B0400000000000000" pitchFamily="50" charset="-128"/>
              </a:rPr>
              <a:t>説明資料</a:t>
            </a:r>
            <a:r>
              <a:rPr lang="en-US" altLang="ja-JP" b="1" dirty="0">
                <a:solidFill>
                  <a:srgbClr val="FF0000"/>
                </a:solidFill>
                <a:latin typeface="BIZ UDPゴシック" panose="020B0400000000000000" pitchFamily="50" charset="-128"/>
                <a:ea typeface="BIZ UDPゴシック" panose="020B0400000000000000" pitchFamily="50" charset="-128"/>
              </a:rPr>
              <a:t>】</a:t>
            </a:r>
            <a:endParaRPr kumimoji="1" lang="ja-JP" altLang="en-US" b="1" dirty="0">
              <a:solidFill>
                <a:srgbClr val="FF0000"/>
              </a:solidFill>
            </a:endParaRPr>
          </a:p>
        </p:txBody>
      </p:sp>
      <p:sp>
        <p:nvSpPr>
          <p:cNvPr id="29" name="テキスト ボックス 28">
            <a:extLst>
              <a:ext uri="{FF2B5EF4-FFF2-40B4-BE49-F238E27FC236}">
                <a16:creationId xmlns:a16="http://schemas.microsoft.com/office/drawing/2014/main" id="{FC13C62A-A5A9-4A28-8520-5B93F3154173}"/>
              </a:ext>
            </a:extLst>
          </p:cNvPr>
          <p:cNvSpPr txBox="1"/>
          <p:nvPr/>
        </p:nvSpPr>
        <p:spPr>
          <a:xfrm>
            <a:off x="5796136" y="6326324"/>
            <a:ext cx="2664296" cy="307777"/>
          </a:xfrm>
          <a:prstGeom prst="rect">
            <a:avLst/>
          </a:prstGeom>
          <a:noFill/>
        </p:spPr>
        <p:txBody>
          <a:bodyPr wrap="square" rtlCol="0">
            <a:spAutoFit/>
          </a:bodyPr>
          <a:lstStyle/>
          <a:p>
            <a:r>
              <a:rPr kumimoji="1" lang="en-US" altLang="ja-JP" sz="1400" dirty="0"/>
              <a:t>【</a:t>
            </a:r>
            <a:r>
              <a:rPr kumimoji="1" lang="ja-JP" altLang="en-US" sz="1200" dirty="0"/>
              <a:t>常時水没箇所等の検討フロー</a:t>
            </a:r>
            <a:r>
              <a:rPr kumimoji="1" lang="en-US" altLang="ja-JP" sz="1200" dirty="0"/>
              <a:t>】</a:t>
            </a:r>
            <a:endParaRPr kumimoji="1" lang="ja-JP" altLang="en-US" sz="1400" dirty="0"/>
          </a:p>
        </p:txBody>
      </p:sp>
      <p:sp>
        <p:nvSpPr>
          <p:cNvPr id="47" name="テキスト ボックス 46">
            <a:extLst>
              <a:ext uri="{FF2B5EF4-FFF2-40B4-BE49-F238E27FC236}">
                <a16:creationId xmlns:a16="http://schemas.microsoft.com/office/drawing/2014/main" id="{048A3F6F-11A3-434F-ACDB-7F4BEBE06570}"/>
              </a:ext>
            </a:extLst>
          </p:cNvPr>
          <p:cNvSpPr txBox="1"/>
          <p:nvPr/>
        </p:nvSpPr>
        <p:spPr>
          <a:xfrm>
            <a:off x="5135973" y="1383782"/>
            <a:ext cx="3684499" cy="600164"/>
          </a:xfrm>
          <a:prstGeom prst="rect">
            <a:avLst/>
          </a:prstGeom>
          <a:noFill/>
        </p:spPr>
        <p:txBody>
          <a:bodyPr wrap="square" rtlCol="0">
            <a:spAutoFit/>
          </a:bodyPr>
          <a:lstStyle/>
          <a:p>
            <a:r>
              <a:rPr lang="ja-JP" altLang="en-US" sz="1100" dirty="0">
                <a:solidFill>
                  <a:srgbClr val="FF0000"/>
                </a:solidFill>
                <a:latin typeface="BIZ UDPゴシック" panose="020B0400000000000000" pitchFamily="50" charset="-128"/>
                <a:ea typeface="BIZ UDPゴシック" panose="020B0400000000000000" pitchFamily="50" charset="-128"/>
              </a:rPr>
              <a:t>（案）</a:t>
            </a:r>
            <a:endParaRPr lang="en-US" altLang="ja-JP" sz="1100" dirty="0">
              <a:solidFill>
                <a:srgbClr val="FF0000"/>
              </a:solidFill>
              <a:latin typeface="BIZ UDPゴシック" panose="020B0400000000000000" pitchFamily="50" charset="-128"/>
              <a:ea typeface="BIZ UDPゴシック" panose="020B0400000000000000" pitchFamily="50" charset="-128"/>
            </a:endParaRPr>
          </a:p>
          <a:p>
            <a:r>
              <a:rPr lang="ja-JP" altLang="en-US" sz="1100" dirty="0">
                <a:latin typeface="BIZ UDPゴシック" panose="020B0400000000000000" pitchFamily="50" charset="-128"/>
                <a:ea typeface="BIZ UDPゴシック" panose="020B0400000000000000" pitchFamily="50" charset="-128"/>
              </a:rPr>
              <a:t>　土木構造物（水槽構造物等）における点検業務の標準的なフローは次に示すものを基本とする。</a:t>
            </a:r>
            <a:endParaRPr kumimoji="1" lang="ja-JP" altLang="en-US" sz="1100" dirty="0"/>
          </a:p>
        </p:txBody>
      </p:sp>
      <p:sp>
        <p:nvSpPr>
          <p:cNvPr id="11" name="スライド番号プレースホルダー 1">
            <a:extLst>
              <a:ext uri="{FF2B5EF4-FFF2-40B4-BE49-F238E27FC236}">
                <a16:creationId xmlns:a16="http://schemas.microsoft.com/office/drawing/2014/main" id="{0D525170-BCCC-43A0-B071-C64439959D8A}"/>
              </a:ext>
            </a:extLst>
          </p:cNvPr>
          <p:cNvSpPr txBox="1">
            <a:spLocks/>
          </p:cNvSpPr>
          <p:nvPr/>
        </p:nvSpPr>
        <p:spPr>
          <a:xfrm>
            <a:off x="7884368" y="6453336"/>
            <a:ext cx="1828800"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16</a:t>
            </a:fld>
            <a:endParaRPr lang="ja-JP" altLang="en-US" dirty="0"/>
          </a:p>
        </p:txBody>
      </p:sp>
      <p:sp>
        <p:nvSpPr>
          <p:cNvPr id="14" name="テキスト ボックス 13">
            <a:extLst>
              <a:ext uri="{FF2B5EF4-FFF2-40B4-BE49-F238E27FC236}">
                <a16:creationId xmlns:a16="http://schemas.microsoft.com/office/drawing/2014/main" id="{399A885F-50C2-4FB5-87F2-9889D78BB801}"/>
              </a:ext>
            </a:extLst>
          </p:cNvPr>
          <p:cNvSpPr txBox="1"/>
          <p:nvPr/>
        </p:nvSpPr>
        <p:spPr>
          <a:xfrm>
            <a:off x="7520090" y="47615"/>
            <a:ext cx="1623909" cy="400110"/>
          </a:xfrm>
          <a:prstGeom prst="rect">
            <a:avLst/>
          </a:prstGeom>
          <a:solidFill>
            <a:srgbClr val="002060"/>
          </a:solidFill>
        </p:spPr>
        <p:txBody>
          <a:bodyPr wrap="square" rtlCol="0">
            <a:spAutoFit/>
          </a:bodyPr>
          <a:lstStyle/>
          <a:p>
            <a:r>
              <a:rPr kumimoji="1" lang="en-US" altLang="ja-JP" sz="2000" dirty="0">
                <a:solidFill>
                  <a:schemeClr val="bg1">
                    <a:lumMod val="95000"/>
                  </a:schemeClr>
                </a:solidFill>
              </a:rPr>
              <a:t>【</a:t>
            </a:r>
            <a:r>
              <a:rPr kumimoji="1" lang="ja-JP" altLang="en-US" sz="2000" dirty="0">
                <a:solidFill>
                  <a:schemeClr val="bg1">
                    <a:lumMod val="95000"/>
                  </a:schemeClr>
                </a:solidFill>
              </a:rPr>
              <a:t>資料№</a:t>
            </a:r>
            <a:r>
              <a:rPr kumimoji="1" lang="en-US" altLang="ja-JP" sz="2000" dirty="0">
                <a:solidFill>
                  <a:schemeClr val="bg1">
                    <a:lumMod val="95000"/>
                  </a:schemeClr>
                </a:solidFill>
              </a:rPr>
              <a:t>5】</a:t>
            </a:r>
            <a:endParaRPr kumimoji="1" lang="ja-JP" altLang="en-US" sz="2000" dirty="0">
              <a:solidFill>
                <a:schemeClr val="bg1">
                  <a:lumMod val="95000"/>
                </a:schemeClr>
              </a:solidFill>
            </a:endParaRPr>
          </a:p>
        </p:txBody>
      </p:sp>
      <p:pic>
        <p:nvPicPr>
          <p:cNvPr id="3" name="図 2">
            <a:extLst>
              <a:ext uri="{FF2B5EF4-FFF2-40B4-BE49-F238E27FC236}">
                <a16:creationId xmlns:a16="http://schemas.microsoft.com/office/drawing/2014/main" id="{4373A8AD-95FC-4636-82E7-37AC4631CAA4}"/>
              </a:ext>
            </a:extLst>
          </p:cNvPr>
          <p:cNvPicPr>
            <a:picLocks noChangeAspect="1"/>
          </p:cNvPicPr>
          <p:nvPr/>
        </p:nvPicPr>
        <p:blipFill rotWithShape="1">
          <a:blip r:embed="rId2"/>
          <a:srcRect l="47637" t="17241" r="16139" b="5767"/>
          <a:stretch/>
        </p:blipFill>
        <p:spPr>
          <a:xfrm>
            <a:off x="5322038" y="1989742"/>
            <a:ext cx="3312368" cy="4400088"/>
          </a:xfrm>
          <a:prstGeom prst="rect">
            <a:avLst/>
          </a:prstGeom>
        </p:spPr>
      </p:pic>
      <p:pic>
        <p:nvPicPr>
          <p:cNvPr id="15" name="図 14">
            <a:extLst>
              <a:ext uri="{FF2B5EF4-FFF2-40B4-BE49-F238E27FC236}">
                <a16:creationId xmlns:a16="http://schemas.microsoft.com/office/drawing/2014/main" id="{95AC80C7-A1DE-48DB-8105-FA4FE14939D6}"/>
              </a:ext>
            </a:extLst>
          </p:cNvPr>
          <p:cNvPicPr>
            <a:picLocks noChangeAspect="1"/>
          </p:cNvPicPr>
          <p:nvPr/>
        </p:nvPicPr>
        <p:blipFill rotWithShape="1">
          <a:blip r:embed="rId3"/>
          <a:srcRect l="13775" t="31101" r="6688" b="9680"/>
          <a:stretch/>
        </p:blipFill>
        <p:spPr>
          <a:xfrm>
            <a:off x="107504" y="3861048"/>
            <a:ext cx="4769282" cy="2219369"/>
          </a:xfrm>
          <a:prstGeom prst="rect">
            <a:avLst/>
          </a:prstGeom>
          <a:ln>
            <a:solidFill>
              <a:schemeClr val="tx1"/>
            </a:solidFill>
          </a:ln>
        </p:spPr>
      </p:pic>
      <p:sp>
        <p:nvSpPr>
          <p:cNvPr id="16" name="吹き出し: 四角形 15">
            <a:extLst>
              <a:ext uri="{FF2B5EF4-FFF2-40B4-BE49-F238E27FC236}">
                <a16:creationId xmlns:a16="http://schemas.microsoft.com/office/drawing/2014/main" id="{A9D880F9-1D36-412C-884B-BB1112A88A7D}"/>
              </a:ext>
            </a:extLst>
          </p:cNvPr>
          <p:cNvSpPr/>
          <p:nvPr/>
        </p:nvSpPr>
        <p:spPr>
          <a:xfrm>
            <a:off x="509595" y="6147012"/>
            <a:ext cx="2838270" cy="612648"/>
          </a:xfrm>
          <a:prstGeom prst="wedgeRectCallout">
            <a:avLst>
              <a:gd name="adj1" fmla="val -23030"/>
              <a:gd name="adj2" fmla="val -11767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100" dirty="0">
                <a:solidFill>
                  <a:srgbClr val="FF0000"/>
                </a:solidFill>
              </a:rPr>
              <a:t>下水が処理場に流入する直前の施設である流入渠は、満水に近い状態であり、また、代替施設が無い</a:t>
            </a:r>
          </a:p>
        </p:txBody>
      </p:sp>
      <p:sp>
        <p:nvSpPr>
          <p:cNvPr id="17" name="正方形/長方形 16">
            <a:extLst>
              <a:ext uri="{FF2B5EF4-FFF2-40B4-BE49-F238E27FC236}">
                <a16:creationId xmlns:a16="http://schemas.microsoft.com/office/drawing/2014/main" id="{470A0922-4ADD-4427-940E-BF73FC7926C7}"/>
              </a:ext>
            </a:extLst>
          </p:cNvPr>
          <p:cNvSpPr/>
          <p:nvPr/>
        </p:nvSpPr>
        <p:spPr>
          <a:xfrm>
            <a:off x="683568" y="5301208"/>
            <a:ext cx="792088" cy="432048"/>
          </a:xfrm>
          <a:prstGeom prst="rect">
            <a:avLst/>
          </a:prstGeom>
          <a:noFill/>
          <a:ln w="2222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78677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044CB46-9785-4454-9D58-FE23C4F58395}"/>
              </a:ext>
            </a:extLst>
          </p:cNvPr>
          <p:cNvSpPr txBox="1"/>
          <p:nvPr/>
        </p:nvSpPr>
        <p:spPr>
          <a:xfrm>
            <a:off x="95417" y="1746003"/>
            <a:ext cx="4476583" cy="4524315"/>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kern="100" dirty="0">
                <a:effectLst/>
              </a:rPr>
              <a:t>【</a:t>
            </a:r>
            <a:r>
              <a:rPr lang="ja-JP" altLang="en-US" sz="1200" kern="100" dirty="0">
                <a:effectLst/>
              </a:rPr>
              <a:t>計画</a:t>
            </a:r>
            <a:r>
              <a:rPr lang="en-US" altLang="ja-JP" sz="1200" kern="100" dirty="0">
                <a:effectLst/>
              </a:rPr>
              <a:t>16</a:t>
            </a:r>
            <a:r>
              <a:rPr lang="ja-JP" altLang="en-US" sz="1200" kern="100" dirty="0">
                <a:effectLst/>
              </a:rPr>
              <a:t>頁</a:t>
            </a:r>
            <a:r>
              <a:rPr lang="en-US" altLang="ja-JP" sz="1200" kern="100" dirty="0">
                <a:effectLst/>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kern="100" dirty="0">
                <a:effectLst/>
              </a:rPr>
              <a:t>・予防保全の拡充、最適な補修・補強のタイミング、更新時期の見極め等に必要となる点検及びデータ蓄積について明確にする。</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kern="100" dirty="0">
                <a:effectLst/>
              </a:rPr>
              <a:t>・点検データは、点検結果が補修・補強の要否の判定あるいは対策の実施においてどのように生かされたのか、両者の関係を把握するため、補修・補強データと有機的に結び付けることで、より有効に活用することが可能となる。そのため、点検結果や補修・補強結果のデータが、どのような単位で蓄積されているかを把握し、有効活用可能な形でのデータ蓄積を行っていく。</a:t>
            </a: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kern="100" dirty="0"/>
              <a:t>【</a:t>
            </a:r>
            <a:r>
              <a:rPr lang="ja-JP" altLang="en-US" sz="1200" kern="100" dirty="0"/>
              <a:t>計画</a:t>
            </a:r>
            <a:r>
              <a:rPr lang="en-US" altLang="ja-JP" sz="1200" kern="100" dirty="0"/>
              <a:t>33</a:t>
            </a:r>
            <a:r>
              <a:rPr lang="ja-JP" altLang="en-US" sz="1200" kern="100" dirty="0"/>
              <a:t>頁</a:t>
            </a:r>
            <a:r>
              <a:rPr lang="en-US" altLang="ja-JP" sz="1200" kern="1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kern="100" dirty="0">
                <a:effectLst/>
              </a:rPr>
              <a:t>・維持管理のデータについては、基本的に先に述べた建設</a:t>
            </a:r>
            <a:r>
              <a:rPr lang="en-US" altLang="ja-JP" sz="1200" kern="100" dirty="0">
                <a:effectLst/>
              </a:rPr>
              <a:t>CALS</a:t>
            </a:r>
            <a:r>
              <a:rPr lang="ja-JP" altLang="en-US" sz="1200" kern="100" dirty="0">
                <a:effectLst/>
              </a:rPr>
              <a:t>システムで管理・蓄積しているが、一部、建設</a:t>
            </a:r>
            <a:r>
              <a:rPr lang="en-US" altLang="ja-JP" sz="1200" kern="100" dirty="0">
                <a:effectLst/>
              </a:rPr>
              <a:t>CALS</a:t>
            </a:r>
            <a:r>
              <a:rPr lang="ja-JP" altLang="en-US" sz="1200" kern="100" dirty="0">
                <a:effectLst/>
              </a:rPr>
              <a:t>システムとは独立した形態で管理する。将来的には市販の維持管理ソフト導入等も視野に入れ、建設</a:t>
            </a:r>
            <a:r>
              <a:rPr lang="en-US" altLang="ja-JP" sz="1200" kern="100" dirty="0">
                <a:effectLst/>
              </a:rPr>
              <a:t>CALS</a:t>
            </a:r>
            <a:r>
              <a:rPr lang="ja-JP" altLang="en-US" sz="1200" kern="100" dirty="0">
                <a:effectLst/>
              </a:rPr>
              <a:t>と連携しながらデータ管理、活用方法を検討していく。</a:t>
            </a: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dirty="0"/>
          </a:p>
        </p:txBody>
      </p:sp>
      <p:sp>
        <p:nvSpPr>
          <p:cNvPr id="22" name="テキスト ボックス 21">
            <a:extLst>
              <a:ext uri="{FF2B5EF4-FFF2-40B4-BE49-F238E27FC236}">
                <a16:creationId xmlns:a16="http://schemas.microsoft.com/office/drawing/2014/main" id="{44893684-F9A9-4092-B88A-34F11B7D4AF5}"/>
              </a:ext>
            </a:extLst>
          </p:cNvPr>
          <p:cNvSpPr txBox="1"/>
          <p:nvPr/>
        </p:nvSpPr>
        <p:spPr>
          <a:xfrm>
            <a:off x="0" y="548680"/>
            <a:ext cx="9144000" cy="369332"/>
          </a:xfrm>
          <a:prstGeom prst="rect">
            <a:avLst/>
          </a:prstGeom>
          <a:noFill/>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①</a:t>
            </a:r>
            <a:r>
              <a:rPr kumimoji="1" lang="ja-JP" altLang="en-US" dirty="0">
                <a:latin typeface="BIZ UDPゴシック" panose="020B0400000000000000" pitchFamily="50" charset="-128"/>
                <a:ea typeface="BIZ UDPゴシック" panose="020B0400000000000000" pitchFamily="50" charset="-128"/>
              </a:rPr>
              <a:t>点検、診断、評価の手法や体制等の充実　③日常的な維持管理の着実な実践</a:t>
            </a:r>
            <a:endParaRPr kumimoji="1" lang="ja-JP" altLang="en-US" sz="2400" dirty="0"/>
          </a:p>
        </p:txBody>
      </p:sp>
      <p:sp>
        <p:nvSpPr>
          <p:cNvPr id="23" name="テキスト ボックス 22">
            <a:extLst>
              <a:ext uri="{FF2B5EF4-FFF2-40B4-BE49-F238E27FC236}">
                <a16:creationId xmlns:a16="http://schemas.microsoft.com/office/drawing/2014/main" id="{FDF7BC3B-EC55-4B49-B2BA-0EDF99436228}"/>
              </a:ext>
            </a:extLst>
          </p:cNvPr>
          <p:cNvSpPr txBox="1"/>
          <p:nvPr/>
        </p:nvSpPr>
        <p:spPr>
          <a:xfrm>
            <a:off x="65329" y="880212"/>
            <a:ext cx="8770288" cy="692497"/>
          </a:xfrm>
          <a:prstGeom prst="rect">
            <a:avLst/>
          </a:prstGeom>
          <a:noFill/>
        </p:spPr>
        <p:txBody>
          <a:bodyPr wrap="square" rtlCol="0">
            <a:spAutoFit/>
          </a:bodyPr>
          <a:lstStyle/>
          <a:p>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共通</a:t>
            </a:r>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点検業務における留意事項　２）点検　③維持管理・改築に資する点検及びデータ蓄積　</a:t>
            </a:r>
            <a:r>
              <a:rPr kumimoji="1" lang="en-US" altLang="ja-JP"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計画</a:t>
            </a:r>
            <a:r>
              <a:rPr kumimoji="1" lang="en-US" altLang="ja-JP" sz="1300" dirty="0">
                <a:latin typeface="BIZ UDPゴシック" panose="020B0400000000000000" pitchFamily="50" charset="-128"/>
                <a:ea typeface="BIZ UDPゴシック" panose="020B0400000000000000" pitchFamily="50" charset="-128"/>
              </a:rPr>
              <a:t>16</a:t>
            </a:r>
            <a:r>
              <a:rPr kumimoji="1" lang="ja-JP" altLang="en-US" sz="1300" dirty="0">
                <a:latin typeface="BIZ UDPゴシック" panose="020B0400000000000000" pitchFamily="50" charset="-128"/>
                <a:ea typeface="BIZ UDPゴシック" panose="020B0400000000000000" pitchFamily="50" charset="-128"/>
              </a:rPr>
              <a:t>頁</a:t>
            </a:r>
            <a:r>
              <a:rPr kumimoji="1" lang="en-US" altLang="ja-JP" sz="1300" dirty="0">
                <a:latin typeface="BIZ UDPゴシック" panose="020B0400000000000000" pitchFamily="50" charset="-128"/>
                <a:ea typeface="BIZ UDPゴシック" panose="020B0400000000000000" pitchFamily="50" charset="-128"/>
              </a:rPr>
              <a:t>】</a:t>
            </a:r>
          </a:p>
          <a:p>
            <a:r>
              <a:rPr lang="ja-JP" altLang="en-US" sz="1300" dirty="0">
                <a:latin typeface="BIZ UDPゴシック" panose="020B0400000000000000" pitchFamily="50" charset="-128"/>
                <a:ea typeface="BIZ UDPゴシック" panose="020B0400000000000000" pitchFamily="50" charset="-128"/>
              </a:rPr>
              <a:t>　　　　　　　　　　　　　　　　　　　　　　　　４）データ蓄積・活用・管理　</a:t>
            </a:r>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計画</a:t>
            </a:r>
            <a:r>
              <a:rPr lang="en-US" altLang="ja-JP" sz="1300" dirty="0">
                <a:latin typeface="BIZ UDPゴシック" panose="020B0400000000000000" pitchFamily="50" charset="-128"/>
                <a:ea typeface="BIZ UDPゴシック" panose="020B0400000000000000" pitchFamily="50" charset="-128"/>
              </a:rPr>
              <a:t>17</a:t>
            </a:r>
            <a:r>
              <a:rPr lang="ja-JP" altLang="en-US" sz="1300" dirty="0">
                <a:latin typeface="BIZ UDPゴシック" panose="020B0400000000000000" pitchFamily="50" charset="-128"/>
                <a:ea typeface="BIZ UDPゴシック" panose="020B0400000000000000" pitchFamily="50" charset="-128"/>
              </a:rPr>
              <a:t>頁</a:t>
            </a:r>
            <a:r>
              <a:rPr lang="en-US" altLang="ja-JP" sz="1300" dirty="0">
                <a:latin typeface="BIZ UDPゴシック" panose="020B0400000000000000" pitchFamily="50" charset="-128"/>
                <a:ea typeface="BIZ UDPゴシック" panose="020B0400000000000000" pitchFamily="50" charset="-128"/>
              </a:rPr>
              <a:t>】</a:t>
            </a:r>
            <a:endParaRPr kumimoji="1" lang="en-US" altLang="ja-JP" sz="1300" dirty="0">
              <a:latin typeface="BIZ UDPゴシック" panose="020B0400000000000000" pitchFamily="50" charset="-128"/>
              <a:ea typeface="BIZ UDPゴシック" panose="020B0400000000000000" pitchFamily="50" charset="-128"/>
            </a:endParaRPr>
          </a:p>
          <a:p>
            <a:r>
              <a:rPr lang="ja-JP" altLang="en-US" sz="1300" dirty="0">
                <a:latin typeface="BIZ UDPゴシック" panose="020B0400000000000000" pitchFamily="50" charset="-128"/>
                <a:ea typeface="BIZ UDPゴシック" panose="020B0400000000000000" pitchFamily="50" charset="-128"/>
              </a:rPr>
              <a:t>　　　　 ・データの蓄積・管理　</a:t>
            </a:r>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計画</a:t>
            </a:r>
            <a:r>
              <a:rPr lang="en-US" altLang="ja-JP" sz="1300" dirty="0">
                <a:latin typeface="BIZ UDPゴシック" panose="020B0400000000000000" pitchFamily="50" charset="-128"/>
                <a:ea typeface="BIZ UDPゴシック" panose="020B0400000000000000" pitchFamily="50" charset="-128"/>
              </a:rPr>
              <a:t>33</a:t>
            </a:r>
            <a:r>
              <a:rPr lang="ja-JP" altLang="en-US" sz="1300" dirty="0">
                <a:latin typeface="BIZ UDPゴシック" panose="020B0400000000000000" pitchFamily="50" charset="-128"/>
                <a:ea typeface="BIZ UDPゴシック" panose="020B0400000000000000" pitchFamily="50" charset="-128"/>
              </a:rPr>
              <a:t>頁</a:t>
            </a:r>
            <a:r>
              <a:rPr lang="en-US" altLang="ja-JP" sz="1300" dirty="0">
                <a:latin typeface="BIZ UDPゴシック" panose="020B0400000000000000" pitchFamily="50" charset="-128"/>
                <a:ea typeface="BIZ UDPゴシック" panose="020B0400000000000000" pitchFamily="50" charset="-128"/>
              </a:rPr>
              <a:t>】</a:t>
            </a:r>
            <a:endParaRPr kumimoji="1" lang="en-US" altLang="ja-JP" sz="1300" dirty="0">
              <a:latin typeface="BIZ UDPゴシック" panose="020B0400000000000000" pitchFamily="50" charset="-128"/>
              <a:ea typeface="BIZ UDPゴシック" panose="020B0400000000000000" pitchFamily="50" charset="-128"/>
            </a:endParaRPr>
          </a:p>
        </p:txBody>
      </p:sp>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kumimoji="1" lang="ja-JP" altLang="en-US" sz="2800" dirty="0">
                <a:solidFill>
                  <a:schemeClr val="bg1"/>
                </a:solidFill>
                <a:latin typeface="Meiryo UI" pitchFamily="50" charset="-128"/>
                <a:ea typeface="Meiryo UI" pitchFamily="50" charset="-128"/>
              </a:rPr>
              <a:t>４．現計画の検証、課題抽出及び対応方針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77" name="フローチャート: 組合せ 76">
            <a:extLst>
              <a:ext uri="{FF2B5EF4-FFF2-40B4-BE49-F238E27FC236}">
                <a16:creationId xmlns:a16="http://schemas.microsoft.com/office/drawing/2014/main" id="{24EFCB77-9344-4919-BD64-41DD496FAE52}"/>
              </a:ext>
            </a:extLst>
          </p:cNvPr>
          <p:cNvSpPr/>
          <p:nvPr/>
        </p:nvSpPr>
        <p:spPr>
          <a:xfrm rot="16200000">
            <a:off x="4129641" y="2885007"/>
            <a:ext cx="1115200" cy="5798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テキスト ボックス 78">
            <a:extLst>
              <a:ext uri="{FF2B5EF4-FFF2-40B4-BE49-F238E27FC236}">
                <a16:creationId xmlns:a16="http://schemas.microsoft.com/office/drawing/2014/main" id="{49641FA6-C4A6-4107-8E91-685A1D9010D5}"/>
              </a:ext>
            </a:extLst>
          </p:cNvPr>
          <p:cNvSpPr txBox="1"/>
          <p:nvPr/>
        </p:nvSpPr>
        <p:spPr>
          <a:xfrm>
            <a:off x="4802481" y="1763829"/>
            <a:ext cx="4162008" cy="2300344"/>
          </a:xfrm>
          <a:prstGeom prst="rect">
            <a:avLst/>
          </a:prstGeom>
          <a:noFill/>
          <a:ln>
            <a:solidFill>
              <a:schemeClr val="tx1"/>
            </a:solidFill>
          </a:ln>
        </p:spPr>
        <p:txBody>
          <a:bodyPr wrap="square" rtlCol="0">
            <a:noAutofit/>
          </a:bodyPr>
          <a:lstStyle/>
          <a:p>
            <a:pPr algn="just"/>
            <a:r>
              <a:rPr lang="en-US" altLang="ja-JP" sz="1200" kern="100" dirty="0">
                <a:effectLst/>
              </a:rPr>
              <a:t>【</a:t>
            </a:r>
            <a:r>
              <a:rPr lang="ja-JP" altLang="en-US" sz="1200" kern="100" dirty="0">
                <a:effectLst/>
              </a:rPr>
              <a:t>検証</a:t>
            </a:r>
            <a:r>
              <a:rPr lang="en-US" altLang="ja-JP" sz="1200" kern="100" dirty="0">
                <a:effectLst/>
              </a:rPr>
              <a:t>】</a:t>
            </a:r>
          </a:p>
          <a:p>
            <a:pPr algn="just"/>
            <a:r>
              <a:rPr lang="ja-JP" altLang="en-US" sz="1200" kern="100" dirty="0"/>
              <a:t>Ａ：実施</a:t>
            </a:r>
            <a:r>
              <a:rPr lang="ja-JP" altLang="en-US" sz="1200" kern="100" dirty="0">
                <a:effectLst/>
              </a:rPr>
              <a:t>状況　　　　　　　　△</a:t>
            </a:r>
            <a:r>
              <a:rPr lang="ja-JP" altLang="en-US" sz="1200" kern="100" dirty="0"/>
              <a:t>　</a:t>
            </a:r>
            <a:endParaRPr lang="en-US" altLang="ja-JP" sz="1200" kern="100" dirty="0"/>
          </a:p>
          <a:p>
            <a:pPr algn="just"/>
            <a:r>
              <a:rPr lang="ja-JP" altLang="en-US" sz="1200" kern="100" dirty="0">
                <a:effectLst/>
              </a:rPr>
              <a:t>Ｂ：実施評価　　　　　　　　△</a:t>
            </a:r>
            <a:r>
              <a:rPr lang="ja-JP" altLang="en-US" sz="1200" kern="100" dirty="0"/>
              <a:t>　　</a:t>
            </a:r>
            <a:endParaRPr lang="en-US" altLang="ja-JP" sz="1200" kern="100" dirty="0"/>
          </a:p>
          <a:p>
            <a:pPr algn="just"/>
            <a:r>
              <a:rPr lang="ja-JP" altLang="en-US" sz="1200" kern="100" dirty="0">
                <a:effectLst/>
              </a:rPr>
              <a:t>Ｃ：</a:t>
            </a:r>
            <a:r>
              <a:rPr kumimoji="1" lang="ja-JP" altLang="en-US" sz="1200" b="0" i="0" u="none" strike="noStrike" kern="100" cap="none" spc="0" normalizeH="0" baseline="0" noProof="0" dirty="0">
                <a:ln>
                  <a:noFill/>
                </a:ln>
                <a:solidFill>
                  <a:prstClr val="black"/>
                </a:solidFill>
                <a:effectLst/>
                <a:uLnTx/>
                <a:uFillTx/>
                <a:latin typeface="Trebuchet MS"/>
                <a:ea typeface="HGｺﾞｼｯｸM" panose="020B0609000000000000" pitchFamily="49" charset="-128"/>
                <a:cs typeface="+mn-cs"/>
              </a:rPr>
              <a:t>将来</a:t>
            </a:r>
            <a:r>
              <a:rPr kumimoji="1" lang="ja-JP" altLang="en-US" sz="1200" b="0" i="0" u="none" strike="noStrike" kern="100" cap="none" spc="0" normalizeH="0" baseline="0" noProof="0" dirty="0">
                <a:ln>
                  <a:noFill/>
                </a:ln>
                <a:effectLst/>
                <a:uLnTx/>
                <a:uFillTx/>
                <a:latin typeface="Trebuchet MS"/>
                <a:ea typeface="HGｺﾞｼｯｸM" panose="020B0609000000000000" pitchFamily="49" charset="-128"/>
                <a:cs typeface="+mn-cs"/>
              </a:rPr>
              <a:t>（</a:t>
            </a:r>
            <a:r>
              <a:rPr kumimoji="1" lang="en-US" altLang="ja-JP" sz="1200" b="0" i="0" u="none" strike="noStrike" kern="100" cap="none" spc="0" normalizeH="0" baseline="0" noProof="0" dirty="0">
                <a:ln>
                  <a:noFill/>
                </a:ln>
                <a:effectLst/>
                <a:uLnTx/>
                <a:uFillTx/>
                <a:latin typeface="Trebuchet MS"/>
                <a:ea typeface="HGｺﾞｼｯｸM" panose="020B0609000000000000" pitchFamily="49" charset="-128"/>
                <a:cs typeface="+mn-cs"/>
              </a:rPr>
              <a:t>10</a:t>
            </a:r>
            <a:r>
              <a:rPr kumimoji="1" lang="ja-JP" altLang="en-US" sz="1200" b="0" i="0" u="none" strike="noStrike" kern="100" cap="none" spc="0" normalizeH="0" baseline="0" noProof="0" dirty="0">
                <a:ln>
                  <a:noFill/>
                </a:ln>
                <a:effectLst/>
                <a:uLnTx/>
                <a:uFillTx/>
                <a:latin typeface="Trebuchet MS"/>
                <a:ea typeface="HGｺﾞｼｯｸM" panose="020B0609000000000000" pitchFamily="49" charset="-128"/>
                <a:cs typeface="+mn-cs"/>
              </a:rPr>
              <a:t>年後の運用）　</a:t>
            </a:r>
            <a:r>
              <a:rPr lang="ja-JP" altLang="en-US" sz="1200" kern="100" dirty="0">
                <a:effectLst/>
              </a:rPr>
              <a:t>　</a:t>
            </a:r>
            <a:r>
              <a:rPr lang="ja-JP" altLang="en-US" sz="1200" kern="100" dirty="0"/>
              <a:t>△</a:t>
            </a:r>
            <a:endParaRPr lang="en-US" altLang="ja-JP" sz="1200" kern="100" dirty="0">
              <a:effectLst/>
            </a:endParaRPr>
          </a:p>
          <a:p>
            <a:pPr algn="just"/>
            <a:endParaRPr lang="en-US" altLang="ja-JP" sz="1200" kern="100" dirty="0">
              <a:effectLst/>
            </a:endParaRPr>
          </a:p>
          <a:p>
            <a:pPr algn="just"/>
            <a:r>
              <a:rPr lang="en-US" altLang="ja-JP" sz="1200" kern="100" dirty="0">
                <a:effectLst/>
              </a:rPr>
              <a:t>【</a:t>
            </a:r>
            <a:r>
              <a:rPr lang="ja-JP" altLang="en-US" sz="1200" kern="100" dirty="0">
                <a:effectLst/>
              </a:rPr>
              <a:t>理由</a:t>
            </a:r>
            <a:r>
              <a:rPr lang="en-US" altLang="ja-JP" sz="1200" kern="100" dirty="0">
                <a:effectLst/>
              </a:rPr>
              <a:t>】</a:t>
            </a:r>
          </a:p>
          <a:p>
            <a:pPr algn="just"/>
            <a:r>
              <a:rPr lang="ja-JP" altLang="en-US" sz="1200" kern="100" dirty="0"/>
              <a:t>　点検データについては、各事務所毎のエクセル等と用いてデータ整理を行っており、簡易なデータベースとしての使用は可能。</a:t>
            </a:r>
            <a:endParaRPr lang="en-US" altLang="ja-JP" sz="1200" kern="100" dirty="0"/>
          </a:p>
          <a:p>
            <a:pPr algn="just"/>
            <a:r>
              <a:rPr lang="ja-JP" altLang="en-US" sz="1200" kern="100" dirty="0">
                <a:effectLst/>
              </a:rPr>
              <a:t>　データの蓄積・管理は「大阪府建設</a:t>
            </a:r>
            <a:r>
              <a:rPr lang="en-US" altLang="ja-JP" sz="1200" kern="100" dirty="0">
                <a:effectLst/>
              </a:rPr>
              <a:t>CALS</a:t>
            </a:r>
            <a:r>
              <a:rPr lang="ja-JP" altLang="en-US" sz="1200" kern="100" dirty="0">
                <a:effectLst/>
              </a:rPr>
              <a:t>システム」で行うものとしていたが、維持管理情報の蓄積には不向きであったことから、使用していない状況。</a:t>
            </a:r>
            <a:endParaRPr lang="en-US" altLang="ja-JP" sz="1200" kern="100" dirty="0">
              <a:effectLst/>
            </a:endParaRPr>
          </a:p>
          <a:p>
            <a:pPr algn="just"/>
            <a:endParaRPr lang="en-US" altLang="ja-JP" sz="1200" kern="100" dirty="0">
              <a:effectLst/>
            </a:endParaRPr>
          </a:p>
        </p:txBody>
      </p:sp>
      <p:sp>
        <p:nvSpPr>
          <p:cNvPr id="80" name="テキスト ボックス 79">
            <a:extLst>
              <a:ext uri="{FF2B5EF4-FFF2-40B4-BE49-F238E27FC236}">
                <a16:creationId xmlns:a16="http://schemas.microsoft.com/office/drawing/2014/main" id="{82B3D596-42B8-4896-A44F-8B18DC034159}"/>
              </a:ext>
            </a:extLst>
          </p:cNvPr>
          <p:cNvSpPr txBox="1"/>
          <p:nvPr/>
        </p:nvSpPr>
        <p:spPr>
          <a:xfrm>
            <a:off x="4787046" y="4372622"/>
            <a:ext cx="4162008" cy="830997"/>
          </a:xfrm>
          <a:prstGeom prst="rect">
            <a:avLst/>
          </a:prstGeom>
          <a:noFill/>
          <a:ln>
            <a:solidFill>
              <a:schemeClr val="tx1"/>
            </a:solidFill>
          </a:ln>
        </p:spPr>
        <p:txBody>
          <a:bodyPr wrap="square" rtlCol="0">
            <a:spAutoFit/>
          </a:bodyPr>
          <a:lstStyle/>
          <a:p>
            <a:pPr algn="just"/>
            <a:r>
              <a:rPr lang="en-US" altLang="ja-JP" sz="1200" kern="100" dirty="0">
                <a:effectLst/>
              </a:rPr>
              <a:t>【</a:t>
            </a:r>
            <a:r>
              <a:rPr lang="ja-JP" altLang="en-US" sz="1200" kern="100" dirty="0">
                <a:effectLst/>
              </a:rPr>
              <a:t>課題</a:t>
            </a:r>
            <a:r>
              <a:rPr lang="en-US" altLang="ja-JP" sz="1200" kern="100" dirty="0">
                <a:effectLst/>
              </a:rPr>
              <a:t>】</a:t>
            </a:r>
            <a:r>
              <a:rPr lang="ja-JP" altLang="en-US" sz="1200" kern="100" dirty="0">
                <a:effectLst/>
              </a:rPr>
              <a:t>　</a:t>
            </a:r>
            <a:endParaRPr lang="en-US" altLang="ja-JP" sz="1200" kern="100" dirty="0">
              <a:effectLst/>
            </a:endParaRPr>
          </a:p>
          <a:p>
            <a:pPr algn="just"/>
            <a:r>
              <a:rPr lang="ja-JP" altLang="en-US" sz="1200" kern="100" dirty="0"/>
              <a:t>・事務所毎に様式、内容にバラつきがある。</a:t>
            </a:r>
            <a:endParaRPr lang="en-US" altLang="ja-JP" sz="1200" kern="100" dirty="0"/>
          </a:p>
          <a:p>
            <a:pPr algn="just"/>
            <a:r>
              <a:rPr lang="ja-JP" altLang="en-US" sz="1200" kern="100" dirty="0">
                <a:effectLst/>
              </a:rPr>
              <a:t>・今後の更新時期の見極め等に使用するには、詳細なデータの蓄積が必要。</a:t>
            </a:r>
            <a:endParaRPr lang="en-US" altLang="ja-JP" sz="1200" kern="100" dirty="0">
              <a:effectLst/>
            </a:endParaRPr>
          </a:p>
        </p:txBody>
      </p:sp>
      <p:sp>
        <p:nvSpPr>
          <p:cNvPr id="81" name="テキスト ボックス 80">
            <a:extLst>
              <a:ext uri="{FF2B5EF4-FFF2-40B4-BE49-F238E27FC236}">
                <a16:creationId xmlns:a16="http://schemas.microsoft.com/office/drawing/2014/main" id="{1CAECFB6-7285-47AF-9536-7599411B4241}"/>
              </a:ext>
            </a:extLst>
          </p:cNvPr>
          <p:cNvSpPr txBox="1"/>
          <p:nvPr/>
        </p:nvSpPr>
        <p:spPr>
          <a:xfrm>
            <a:off x="4787046" y="5658873"/>
            <a:ext cx="4162008" cy="461665"/>
          </a:xfrm>
          <a:prstGeom prst="rect">
            <a:avLst/>
          </a:prstGeom>
          <a:noFill/>
          <a:ln>
            <a:solidFill>
              <a:schemeClr val="tx1"/>
            </a:solidFill>
          </a:ln>
        </p:spPr>
        <p:txBody>
          <a:bodyPr wrap="square" rtlCol="0">
            <a:spAutoFit/>
          </a:bodyPr>
          <a:lstStyle/>
          <a:p>
            <a:pPr algn="just"/>
            <a:r>
              <a:rPr lang="en-US" altLang="ja-JP" sz="1200" kern="100" dirty="0">
                <a:effectLst/>
              </a:rPr>
              <a:t>【</a:t>
            </a:r>
            <a:r>
              <a:rPr lang="ja-JP" altLang="en-US" sz="1200" kern="100" dirty="0"/>
              <a:t>対応方針</a:t>
            </a:r>
            <a:r>
              <a:rPr lang="en-US" altLang="ja-JP" sz="1200" kern="100" dirty="0">
                <a:effectLst/>
              </a:rPr>
              <a:t>】</a:t>
            </a:r>
          </a:p>
          <a:p>
            <a:pPr algn="just"/>
            <a:r>
              <a:rPr lang="ja-JP" altLang="en-US" sz="1200" kern="100" dirty="0"/>
              <a:t>維持管理情報を蓄積可能な下水道管渠電子台帳を導入する</a:t>
            </a:r>
            <a:endParaRPr lang="en-US" altLang="ja-JP" sz="1200" kern="100" dirty="0"/>
          </a:p>
        </p:txBody>
      </p:sp>
      <p:sp>
        <p:nvSpPr>
          <p:cNvPr id="82" name="フローチャート: 組合せ 81">
            <a:extLst>
              <a:ext uri="{FF2B5EF4-FFF2-40B4-BE49-F238E27FC236}">
                <a16:creationId xmlns:a16="http://schemas.microsoft.com/office/drawing/2014/main" id="{747FA734-EA56-4677-BBDE-48567AF31441}"/>
              </a:ext>
            </a:extLst>
          </p:cNvPr>
          <p:cNvSpPr/>
          <p:nvPr/>
        </p:nvSpPr>
        <p:spPr>
          <a:xfrm>
            <a:off x="6123220" y="4181705"/>
            <a:ext cx="1489660" cy="9060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3" name="フローチャート: 組合せ 82">
            <a:extLst>
              <a:ext uri="{FF2B5EF4-FFF2-40B4-BE49-F238E27FC236}">
                <a16:creationId xmlns:a16="http://schemas.microsoft.com/office/drawing/2014/main" id="{67B300E2-25D9-4828-AB60-499E826D2BE9}"/>
              </a:ext>
            </a:extLst>
          </p:cNvPr>
          <p:cNvSpPr/>
          <p:nvPr/>
        </p:nvSpPr>
        <p:spPr>
          <a:xfrm>
            <a:off x="6102612" y="5488595"/>
            <a:ext cx="1489660" cy="114895"/>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スライド番号プレースホルダー 1">
            <a:extLst>
              <a:ext uri="{FF2B5EF4-FFF2-40B4-BE49-F238E27FC236}">
                <a16:creationId xmlns:a16="http://schemas.microsoft.com/office/drawing/2014/main" id="{0732F782-712D-478C-B1DD-762A278EC4B0}"/>
              </a:ext>
            </a:extLst>
          </p:cNvPr>
          <p:cNvSpPr txBox="1">
            <a:spLocks/>
          </p:cNvSpPr>
          <p:nvPr/>
        </p:nvSpPr>
        <p:spPr>
          <a:xfrm>
            <a:off x="7884368" y="6453336"/>
            <a:ext cx="1828800"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17</a:t>
            </a:fld>
            <a:endParaRPr lang="ja-JP" altLang="en-US" dirty="0"/>
          </a:p>
        </p:txBody>
      </p:sp>
      <p:sp>
        <p:nvSpPr>
          <p:cNvPr id="14" name="テキスト ボックス 13">
            <a:extLst>
              <a:ext uri="{FF2B5EF4-FFF2-40B4-BE49-F238E27FC236}">
                <a16:creationId xmlns:a16="http://schemas.microsoft.com/office/drawing/2014/main" id="{EDD98F87-89CF-4BFD-A9FB-F706C9ACD92A}"/>
              </a:ext>
            </a:extLst>
          </p:cNvPr>
          <p:cNvSpPr txBox="1"/>
          <p:nvPr/>
        </p:nvSpPr>
        <p:spPr>
          <a:xfrm>
            <a:off x="7520090" y="47615"/>
            <a:ext cx="1623909" cy="400110"/>
          </a:xfrm>
          <a:prstGeom prst="rect">
            <a:avLst/>
          </a:prstGeom>
          <a:solidFill>
            <a:srgbClr val="002060"/>
          </a:solidFill>
        </p:spPr>
        <p:txBody>
          <a:bodyPr wrap="square" rtlCol="0">
            <a:spAutoFit/>
          </a:bodyPr>
          <a:lstStyle/>
          <a:p>
            <a:r>
              <a:rPr kumimoji="1" lang="en-US" altLang="ja-JP" sz="2000" dirty="0">
                <a:solidFill>
                  <a:schemeClr val="bg1">
                    <a:lumMod val="95000"/>
                  </a:schemeClr>
                </a:solidFill>
              </a:rPr>
              <a:t>【</a:t>
            </a:r>
            <a:r>
              <a:rPr kumimoji="1" lang="ja-JP" altLang="en-US" sz="2000" dirty="0">
                <a:solidFill>
                  <a:schemeClr val="bg1">
                    <a:lumMod val="95000"/>
                  </a:schemeClr>
                </a:solidFill>
              </a:rPr>
              <a:t>資料№</a:t>
            </a:r>
            <a:r>
              <a:rPr kumimoji="1" lang="en-US" altLang="ja-JP" sz="2000" dirty="0">
                <a:solidFill>
                  <a:schemeClr val="bg1">
                    <a:lumMod val="95000"/>
                  </a:schemeClr>
                </a:solidFill>
              </a:rPr>
              <a:t>6】</a:t>
            </a:r>
            <a:endParaRPr kumimoji="1" lang="ja-JP" altLang="en-US" sz="2000" dirty="0">
              <a:solidFill>
                <a:schemeClr val="bg1">
                  <a:lumMod val="95000"/>
                </a:schemeClr>
              </a:solidFill>
            </a:endParaRPr>
          </a:p>
        </p:txBody>
      </p:sp>
    </p:spTree>
    <p:extLst>
      <p:ext uri="{BB962C8B-B14F-4D97-AF65-F5344CB8AC3E}">
        <p14:creationId xmlns:p14="http://schemas.microsoft.com/office/powerpoint/2010/main" val="25422621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kumimoji="1" lang="ja-JP" altLang="en-US" sz="2800" dirty="0">
                <a:solidFill>
                  <a:schemeClr val="bg1"/>
                </a:solidFill>
                <a:latin typeface="Meiryo UI" pitchFamily="50" charset="-128"/>
                <a:ea typeface="Meiryo UI" pitchFamily="50" charset="-128"/>
              </a:rPr>
              <a:t>４．現計画の検証、課題抽出及び対応方針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12" name="テキスト ボックス 11">
            <a:extLst>
              <a:ext uri="{FF2B5EF4-FFF2-40B4-BE49-F238E27FC236}">
                <a16:creationId xmlns:a16="http://schemas.microsoft.com/office/drawing/2014/main" id="{D0F21C69-57A8-4A82-B75E-A181130BE318}"/>
              </a:ext>
            </a:extLst>
          </p:cNvPr>
          <p:cNvSpPr txBox="1"/>
          <p:nvPr/>
        </p:nvSpPr>
        <p:spPr>
          <a:xfrm>
            <a:off x="7781329" y="531788"/>
            <a:ext cx="1380243" cy="369332"/>
          </a:xfrm>
          <a:prstGeom prst="rect">
            <a:avLst/>
          </a:prstGeom>
          <a:noFill/>
        </p:spPr>
        <p:txBody>
          <a:bodyPr wrap="square" rtlCol="0">
            <a:spAutoFit/>
          </a:bodyPr>
          <a:lstStyle/>
          <a:p>
            <a:r>
              <a:rPr lang="en-US" altLang="ja-JP" b="1" dirty="0">
                <a:solidFill>
                  <a:srgbClr val="FF0000"/>
                </a:solidFill>
                <a:latin typeface="BIZ UDPゴシック" panose="020B0400000000000000" pitchFamily="50" charset="-128"/>
                <a:ea typeface="BIZ UDPゴシック" panose="020B0400000000000000" pitchFamily="50" charset="-128"/>
              </a:rPr>
              <a:t>【</a:t>
            </a:r>
            <a:r>
              <a:rPr lang="ja-JP" altLang="en-US" b="1" dirty="0">
                <a:solidFill>
                  <a:srgbClr val="FF0000"/>
                </a:solidFill>
                <a:latin typeface="BIZ UDPゴシック" panose="020B0400000000000000" pitchFamily="50" charset="-128"/>
                <a:ea typeface="BIZ UDPゴシック" panose="020B0400000000000000" pitchFamily="50" charset="-128"/>
              </a:rPr>
              <a:t>説明資料</a:t>
            </a:r>
            <a:r>
              <a:rPr lang="en-US" altLang="ja-JP" b="1" dirty="0">
                <a:solidFill>
                  <a:srgbClr val="FF0000"/>
                </a:solidFill>
                <a:latin typeface="BIZ UDPゴシック" panose="020B0400000000000000" pitchFamily="50" charset="-128"/>
                <a:ea typeface="BIZ UDPゴシック" panose="020B0400000000000000" pitchFamily="50" charset="-128"/>
              </a:rPr>
              <a:t>】</a:t>
            </a:r>
            <a:endParaRPr kumimoji="1" lang="ja-JP" altLang="en-US" b="1" dirty="0">
              <a:solidFill>
                <a:srgbClr val="FF0000"/>
              </a:solidFill>
            </a:endParaRPr>
          </a:p>
        </p:txBody>
      </p:sp>
      <p:pic>
        <p:nvPicPr>
          <p:cNvPr id="13" name="図 12">
            <a:extLst>
              <a:ext uri="{FF2B5EF4-FFF2-40B4-BE49-F238E27FC236}">
                <a16:creationId xmlns:a16="http://schemas.microsoft.com/office/drawing/2014/main" id="{94ECD0CC-02CC-4EED-89A1-526B67590086}"/>
              </a:ext>
            </a:extLst>
          </p:cNvPr>
          <p:cNvPicPr>
            <a:picLocks noChangeAspect="1"/>
          </p:cNvPicPr>
          <p:nvPr/>
        </p:nvPicPr>
        <p:blipFill rotWithShape="1">
          <a:blip r:embed="rId2"/>
          <a:srcRect r="1963"/>
          <a:stretch/>
        </p:blipFill>
        <p:spPr>
          <a:xfrm>
            <a:off x="101248" y="3761229"/>
            <a:ext cx="8964488" cy="2543919"/>
          </a:xfrm>
          <a:prstGeom prst="rect">
            <a:avLst/>
          </a:prstGeom>
        </p:spPr>
      </p:pic>
      <p:sp>
        <p:nvSpPr>
          <p:cNvPr id="14" name="テキスト ボックス 13">
            <a:extLst>
              <a:ext uri="{FF2B5EF4-FFF2-40B4-BE49-F238E27FC236}">
                <a16:creationId xmlns:a16="http://schemas.microsoft.com/office/drawing/2014/main" id="{6E584343-461F-4689-9939-BDD50E622065}"/>
              </a:ext>
            </a:extLst>
          </p:cNvPr>
          <p:cNvSpPr txBox="1"/>
          <p:nvPr/>
        </p:nvSpPr>
        <p:spPr>
          <a:xfrm>
            <a:off x="18421" y="3514252"/>
            <a:ext cx="4055358" cy="276999"/>
          </a:xfrm>
          <a:prstGeom prst="rect">
            <a:avLst/>
          </a:prstGeom>
          <a:noFill/>
          <a:ln>
            <a:noFill/>
          </a:ln>
        </p:spPr>
        <p:txBody>
          <a:bodyPr wrap="square" rtlCol="0">
            <a:spAutoFit/>
          </a:bodyPr>
          <a:lstStyle/>
          <a:p>
            <a:pPr algn="just"/>
            <a:r>
              <a:rPr lang="ja-JP" altLang="en-US" sz="1200" kern="100" dirty="0"/>
              <a:t>○　事務所エ</a:t>
            </a:r>
            <a:r>
              <a:rPr lang="ja-JP" altLang="en-US" sz="1200" kern="100" dirty="0">
                <a:effectLst/>
              </a:rPr>
              <a:t>クセルでの維持管理データの整理（例）</a:t>
            </a:r>
            <a:endParaRPr lang="en-US" altLang="ja-JP" sz="1200" kern="100" dirty="0">
              <a:effectLst/>
            </a:endParaRPr>
          </a:p>
        </p:txBody>
      </p:sp>
      <p:pic>
        <p:nvPicPr>
          <p:cNvPr id="15" name="図 14">
            <a:extLst>
              <a:ext uri="{FF2B5EF4-FFF2-40B4-BE49-F238E27FC236}">
                <a16:creationId xmlns:a16="http://schemas.microsoft.com/office/drawing/2014/main" id="{27BAAE00-FA01-42FF-A7F2-6AE8FDB8A7EA}"/>
              </a:ext>
            </a:extLst>
          </p:cNvPr>
          <p:cNvPicPr>
            <a:picLocks noChangeAspect="1"/>
          </p:cNvPicPr>
          <p:nvPr/>
        </p:nvPicPr>
        <p:blipFill rotWithShape="1">
          <a:blip r:embed="rId3"/>
          <a:srcRect l="4326" t="15980" r="16138" b="65120"/>
          <a:stretch/>
        </p:blipFill>
        <p:spPr>
          <a:xfrm>
            <a:off x="64006" y="2008183"/>
            <a:ext cx="9007085" cy="1337686"/>
          </a:xfrm>
          <a:prstGeom prst="rect">
            <a:avLst/>
          </a:prstGeom>
        </p:spPr>
      </p:pic>
      <p:sp>
        <p:nvSpPr>
          <p:cNvPr id="16" name="テキスト ボックス 15">
            <a:extLst>
              <a:ext uri="{FF2B5EF4-FFF2-40B4-BE49-F238E27FC236}">
                <a16:creationId xmlns:a16="http://schemas.microsoft.com/office/drawing/2014/main" id="{5D043C50-63B0-4BA1-8937-83B24C6EAEB5}"/>
              </a:ext>
            </a:extLst>
          </p:cNvPr>
          <p:cNvSpPr txBox="1"/>
          <p:nvPr/>
        </p:nvSpPr>
        <p:spPr>
          <a:xfrm>
            <a:off x="11190" y="1721958"/>
            <a:ext cx="3672408" cy="276999"/>
          </a:xfrm>
          <a:prstGeom prst="rect">
            <a:avLst/>
          </a:prstGeom>
          <a:noFill/>
          <a:ln>
            <a:noFill/>
          </a:ln>
        </p:spPr>
        <p:txBody>
          <a:bodyPr wrap="square" rtlCol="0">
            <a:spAutoFit/>
          </a:bodyPr>
          <a:lstStyle/>
          <a:p>
            <a:pPr algn="just"/>
            <a:r>
              <a:rPr lang="ja-JP" altLang="en-US" sz="1200" kern="100" dirty="0"/>
              <a:t>○　大阪府建設</a:t>
            </a:r>
            <a:r>
              <a:rPr lang="en-US" altLang="ja-JP" sz="1200" kern="100" dirty="0"/>
              <a:t>CALS</a:t>
            </a:r>
            <a:r>
              <a:rPr lang="ja-JP" altLang="en-US" sz="1200" kern="100" dirty="0"/>
              <a:t>でのデータ蓄積可能内容</a:t>
            </a:r>
            <a:endParaRPr lang="en-US" altLang="ja-JP" sz="1200" kern="100" dirty="0">
              <a:effectLst/>
            </a:endParaRPr>
          </a:p>
        </p:txBody>
      </p:sp>
      <p:sp>
        <p:nvSpPr>
          <p:cNvPr id="17" name="テキスト ボックス 16">
            <a:extLst>
              <a:ext uri="{FF2B5EF4-FFF2-40B4-BE49-F238E27FC236}">
                <a16:creationId xmlns:a16="http://schemas.microsoft.com/office/drawing/2014/main" id="{78150CBE-5F98-4367-A5E5-06CC6CEBDA78}"/>
              </a:ext>
            </a:extLst>
          </p:cNvPr>
          <p:cNvSpPr txBox="1"/>
          <p:nvPr/>
        </p:nvSpPr>
        <p:spPr>
          <a:xfrm>
            <a:off x="0" y="548680"/>
            <a:ext cx="9144000" cy="369332"/>
          </a:xfrm>
          <a:prstGeom prst="rect">
            <a:avLst/>
          </a:prstGeom>
          <a:noFill/>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①</a:t>
            </a:r>
            <a:r>
              <a:rPr kumimoji="1" lang="ja-JP" altLang="en-US" dirty="0">
                <a:latin typeface="BIZ UDPゴシック" panose="020B0400000000000000" pitchFamily="50" charset="-128"/>
                <a:ea typeface="BIZ UDPゴシック" panose="020B0400000000000000" pitchFamily="50" charset="-128"/>
              </a:rPr>
              <a:t>点検、診断、評価の手法や体制等の充実　③日常的な維持管理の着実な実践</a:t>
            </a:r>
            <a:endParaRPr kumimoji="1" lang="ja-JP" altLang="en-US" sz="2400" dirty="0"/>
          </a:p>
        </p:txBody>
      </p:sp>
      <p:sp>
        <p:nvSpPr>
          <p:cNvPr id="18" name="テキスト ボックス 17">
            <a:extLst>
              <a:ext uri="{FF2B5EF4-FFF2-40B4-BE49-F238E27FC236}">
                <a16:creationId xmlns:a16="http://schemas.microsoft.com/office/drawing/2014/main" id="{3EF42852-FD36-460E-8E34-F2A1BB28E091}"/>
              </a:ext>
            </a:extLst>
          </p:cNvPr>
          <p:cNvSpPr txBox="1"/>
          <p:nvPr/>
        </p:nvSpPr>
        <p:spPr>
          <a:xfrm>
            <a:off x="65329" y="880212"/>
            <a:ext cx="8770288" cy="692497"/>
          </a:xfrm>
          <a:prstGeom prst="rect">
            <a:avLst/>
          </a:prstGeom>
          <a:noFill/>
        </p:spPr>
        <p:txBody>
          <a:bodyPr wrap="square" rtlCol="0">
            <a:spAutoFit/>
          </a:bodyPr>
          <a:lstStyle/>
          <a:p>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共通</a:t>
            </a:r>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点検業務における留意事項　２）点検　③維持管理・改築に資する点検及びデータ蓄積　</a:t>
            </a:r>
            <a:r>
              <a:rPr kumimoji="1" lang="en-US" altLang="ja-JP"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計画</a:t>
            </a:r>
            <a:r>
              <a:rPr kumimoji="1" lang="en-US" altLang="ja-JP" sz="1300" dirty="0">
                <a:latin typeface="BIZ UDPゴシック" panose="020B0400000000000000" pitchFamily="50" charset="-128"/>
                <a:ea typeface="BIZ UDPゴシック" panose="020B0400000000000000" pitchFamily="50" charset="-128"/>
              </a:rPr>
              <a:t>16</a:t>
            </a:r>
            <a:r>
              <a:rPr kumimoji="1" lang="ja-JP" altLang="en-US" sz="1300" dirty="0">
                <a:latin typeface="BIZ UDPゴシック" panose="020B0400000000000000" pitchFamily="50" charset="-128"/>
                <a:ea typeface="BIZ UDPゴシック" panose="020B0400000000000000" pitchFamily="50" charset="-128"/>
              </a:rPr>
              <a:t>頁</a:t>
            </a:r>
            <a:r>
              <a:rPr kumimoji="1" lang="en-US" altLang="ja-JP" sz="1300" dirty="0">
                <a:latin typeface="BIZ UDPゴシック" panose="020B0400000000000000" pitchFamily="50" charset="-128"/>
                <a:ea typeface="BIZ UDPゴシック" panose="020B0400000000000000" pitchFamily="50" charset="-128"/>
              </a:rPr>
              <a:t>】</a:t>
            </a:r>
          </a:p>
          <a:p>
            <a:r>
              <a:rPr lang="ja-JP" altLang="en-US" sz="1300" dirty="0">
                <a:latin typeface="BIZ UDPゴシック" panose="020B0400000000000000" pitchFamily="50" charset="-128"/>
                <a:ea typeface="BIZ UDPゴシック" panose="020B0400000000000000" pitchFamily="50" charset="-128"/>
              </a:rPr>
              <a:t>　　　　　　　　　　　　　　　　　　　　　　　　４）データ蓄積・活用・管理　</a:t>
            </a:r>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計画</a:t>
            </a:r>
            <a:r>
              <a:rPr lang="en-US" altLang="ja-JP" sz="1300" dirty="0">
                <a:latin typeface="BIZ UDPゴシック" panose="020B0400000000000000" pitchFamily="50" charset="-128"/>
                <a:ea typeface="BIZ UDPゴシック" panose="020B0400000000000000" pitchFamily="50" charset="-128"/>
              </a:rPr>
              <a:t>17</a:t>
            </a:r>
            <a:r>
              <a:rPr lang="ja-JP" altLang="en-US" sz="1300" dirty="0">
                <a:latin typeface="BIZ UDPゴシック" panose="020B0400000000000000" pitchFamily="50" charset="-128"/>
                <a:ea typeface="BIZ UDPゴシック" panose="020B0400000000000000" pitchFamily="50" charset="-128"/>
              </a:rPr>
              <a:t>頁</a:t>
            </a:r>
            <a:r>
              <a:rPr lang="en-US" altLang="ja-JP" sz="1300" dirty="0">
                <a:latin typeface="BIZ UDPゴシック" panose="020B0400000000000000" pitchFamily="50" charset="-128"/>
                <a:ea typeface="BIZ UDPゴシック" panose="020B0400000000000000" pitchFamily="50" charset="-128"/>
              </a:rPr>
              <a:t>】</a:t>
            </a:r>
            <a:endParaRPr kumimoji="1" lang="en-US" altLang="ja-JP" sz="1300" dirty="0">
              <a:latin typeface="BIZ UDPゴシック" panose="020B0400000000000000" pitchFamily="50" charset="-128"/>
              <a:ea typeface="BIZ UDPゴシック" panose="020B0400000000000000" pitchFamily="50" charset="-128"/>
            </a:endParaRPr>
          </a:p>
          <a:p>
            <a:r>
              <a:rPr lang="ja-JP" altLang="en-US" sz="1300" dirty="0">
                <a:latin typeface="BIZ UDPゴシック" panose="020B0400000000000000" pitchFamily="50" charset="-128"/>
                <a:ea typeface="BIZ UDPゴシック" panose="020B0400000000000000" pitchFamily="50" charset="-128"/>
              </a:rPr>
              <a:t>　　　　 ・データの蓄積・管理　</a:t>
            </a:r>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計画</a:t>
            </a:r>
            <a:r>
              <a:rPr lang="en-US" altLang="ja-JP" sz="1300" dirty="0">
                <a:latin typeface="BIZ UDPゴシック" panose="020B0400000000000000" pitchFamily="50" charset="-128"/>
                <a:ea typeface="BIZ UDPゴシック" panose="020B0400000000000000" pitchFamily="50" charset="-128"/>
              </a:rPr>
              <a:t>33</a:t>
            </a:r>
            <a:r>
              <a:rPr lang="ja-JP" altLang="en-US" sz="1300" dirty="0">
                <a:latin typeface="BIZ UDPゴシック" panose="020B0400000000000000" pitchFamily="50" charset="-128"/>
                <a:ea typeface="BIZ UDPゴシック" panose="020B0400000000000000" pitchFamily="50" charset="-128"/>
              </a:rPr>
              <a:t>頁</a:t>
            </a:r>
            <a:r>
              <a:rPr lang="en-US" altLang="ja-JP" sz="1300" dirty="0">
                <a:latin typeface="BIZ UDPゴシック" panose="020B0400000000000000" pitchFamily="50" charset="-128"/>
                <a:ea typeface="BIZ UDPゴシック" panose="020B0400000000000000" pitchFamily="50" charset="-128"/>
              </a:rPr>
              <a:t>】</a:t>
            </a:r>
            <a:endParaRPr kumimoji="1" lang="en-US" altLang="ja-JP" sz="1300" dirty="0">
              <a:latin typeface="BIZ UDPゴシック" panose="020B0400000000000000" pitchFamily="50" charset="-128"/>
              <a:ea typeface="BIZ UDPゴシック" panose="020B0400000000000000" pitchFamily="50" charset="-128"/>
            </a:endParaRPr>
          </a:p>
        </p:txBody>
      </p:sp>
      <p:sp>
        <p:nvSpPr>
          <p:cNvPr id="10" name="スライド番号プレースホルダー 1">
            <a:extLst>
              <a:ext uri="{FF2B5EF4-FFF2-40B4-BE49-F238E27FC236}">
                <a16:creationId xmlns:a16="http://schemas.microsoft.com/office/drawing/2014/main" id="{AF12D1EF-BD02-42B1-B015-C5E53E74C13E}"/>
              </a:ext>
            </a:extLst>
          </p:cNvPr>
          <p:cNvSpPr txBox="1">
            <a:spLocks/>
          </p:cNvSpPr>
          <p:nvPr/>
        </p:nvSpPr>
        <p:spPr>
          <a:xfrm>
            <a:off x="7884368" y="6453336"/>
            <a:ext cx="1828800"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18</a:t>
            </a:fld>
            <a:endParaRPr lang="ja-JP" altLang="en-US" dirty="0"/>
          </a:p>
        </p:txBody>
      </p:sp>
      <p:sp>
        <p:nvSpPr>
          <p:cNvPr id="19" name="テキスト ボックス 18">
            <a:extLst>
              <a:ext uri="{FF2B5EF4-FFF2-40B4-BE49-F238E27FC236}">
                <a16:creationId xmlns:a16="http://schemas.microsoft.com/office/drawing/2014/main" id="{819A8D63-BBFC-4572-823F-25CA3EDA2AE1}"/>
              </a:ext>
            </a:extLst>
          </p:cNvPr>
          <p:cNvSpPr txBox="1"/>
          <p:nvPr/>
        </p:nvSpPr>
        <p:spPr>
          <a:xfrm>
            <a:off x="7520090" y="47615"/>
            <a:ext cx="1623909" cy="400110"/>
          </a:xfrm>
          <a:prstGeom prst="rect">
            <a:avLst/>
          </a:prstGeom>
          <a:solidFill>
            <a:srgbClr val="002060"/>
          </a:solidFill>
        </p:spPr>
        <p:txBody>
          <a:bodyPr wrap="square" rtlCol="0">
            <a:spAutoFit/>
          </a:bodyPr>
          <a:lstStyle/>
          <a:p>
            <a:r>
              <a:rPr kumimoji="1" lang="en-US" altLang="ja-JP" sz="2000" dirty="0">
                <a:solidFill>
                  <a:schemeClr val="bg1">
                    <a:lumMod val="95000"/>
                  </a:schemeClr>
                </a:solidFill>
              </a:rPr>
              <a:t>【</a:t>
            </a:r>
            <a:r>
              <a:rPr kumimoji="1" lang="ja-JP" altLang="en-US" sz="2000" dirty="0">
                <a:solidFill>
                  <a:schemeClr val="bg1">
                    <a:lumMod val="95000"/>
                  </a:schemeClr>
                </a:solidFill>
              </a:rPr>
              <a:t>資料№</a:t>
            </a:r>
            <a:r>
              <a:rPr kumimoji="1" lang="en-US" altLang="ja-JP" sz="2000" dirty="0">
                <a:solidFill>
                  <a:schemeClr val="bg1">
                    <a:lumMod val="95000"/>
                  </a:schemeClr>
                </a:solidFill>
              </a:rPr>
              <a:t>6】</a:t>
            </a:r>
            <a:endParaRPr kumimoji="1" lang="ja-JP" altLang="en-US" sz="2000" dirty="0">
              <a:solidFill>
                <a:schemeClr val="bg1">
                  <a:lumMod val="95000"/>
                </a:schemeClr>
              </a:solidFill>
            </a:endParaRPr>
          </a:p>
        </p:txBody>
      </p:sp>
    </p:spTree>
    <p:extLst>
      <p:ext uri="{BB962C8B-B14F-4D97-AF65-F5344CB8AC3E}">
        <p14:creationId xmlns:p14="http://schemas.microsoft.com/office/powerpoint/2010/main" val="17968698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kumimoji="1" lang="ja-JP" altLang="en-US" sz="2800" dirty="0">
                <a:solidFill>
                  <a:schemeClr val="bg1"/>
                </a:solidFill>
                <a:latin typeface="Meiryo UI" pitchFamily="50" charset="-128"/>
                <a:ea typeface="Meiryo UI" pitchFamily="50" charset="-128"/>
              </a:rPr>
              <a:t>４．現計画の検証、課題抽出及び対応方針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12" name="テキスト ボックス 11">
            <a:extLst>
              <a:ext uri="{FF2B5EF4-FFF2-40B4-BE49-F238E27FC236}">
                <a16:creationId xmlns:a16="http://schemas.microsoft.com/office/drawing/2014/main" id="{D0F21C69-57A8-4A82-B75E-A181130BE318}"/>
              </a:ext>
            </a:extLst>
          </p:cNvPr>
          <p:cNvSpPr txBox="1"/>
          <p:nvPr/>
        </p:nvSpPr>
        <p:spPr>
          <a:xfrm>
            <a:off x="7781329" y="531788"/>
            <a:ext cx="1380243" cy="369332"/>
          </a:xfrm>
          <a:prstGeom prst="rect">
            <a:avLst/>
          </a:prstGeom>
          <a:noFill/>
        </p:spPr>
        <p:txBody>
          <a:bodyPr wrap="square" rtlCol="0">
            <a:spAutoFit/>
          </a:bodyPr>
          <a:lstStyle/>
          <a:p>
            <a:r>
              <a:rPr lang="en-US" altLang="ja-JP" b="1" dirty="0">
                <a:solidFill>
                  <a:srgbClr val="FF0000"/>
                </a:solidFill>
                <a:latin typeface="BIZ UDPゴシック" panose="020B0400000000000000" pitchFamily="50" charset="-128"/>
                <a:ea typeface="BIZ UDPゴシック" panose="020B0400000000000000" pitchFamily="50" charset="-128"/>
              </a:rPr>
              <a:t>【</a:t>
            </a:r>
            <a:r>
              <a:rPr lang="ja-JP" altLang="en-US" b="1" dirty="0">
                <a:solidFill>
                  <a:srgbClr val="FF0000"/>
                </a:solidFill>
                <a:latin typeface="BIZ UDPゴシック" panose="020B0400000000000000" pitchFamily="50" charset="-128"/>
                <a:ea typeface="BIZ UDPゴシック" panose="020B0400000000000000" pitchFamily="50" charset="-128"/>
              </a:rPr>
              <a:t>説明資料</a:t>
            </a:r>
            <a:r>
              <a:rPr lang="en-US" altLang="ja-JP" b="1" dirty="0">
                <a:solidFill>
                  <a:srgbClr val="FF0000"/>
                </a:solidFill>
                <a:latin typeface="BIZ UDPゴシック" panose="020B0400000000000000" pitchFamily="50" charset="-128"/>
                <a:ea typeface="BIZ UDPゴシック" panose="020B0400000000000000" pitchFamily="50" charset="-128"/>
              </a:rPr>
              <a:t>】</a:t>
            </a:r>
            <a:endParaRPr kumimoji="1" lang="ja-JP" altLang="en-US" b="1" dirty="0">
              <a:solidFill>
                <a:srgbClr val="FF0000"/>
              </a:solidFill>
            </a:endParaRPr>
          </a:p>
        </p:txBody>
      </p:sp>
      <p:sp>
        <p:nvSpPr>
          <p:cNvPr id="10" name="テキスト ボックス 9">
            <a:extLst>
              <a:ext uri="{FF2B5EF4-FFF2-40B4-BE49-F238E27FC236}">
                <a16:creationId xmlns:a16="http://schemas.microsoft.com/office/drawing/2014/main" id="{37EDB99F-1F37-4304-97E5-B7F50B8A9D33}"/>
              </a:ext>
            </a:extLst>
          </p:cNvPr>
          <p:cNvSpPr txBox="1"/>
          <p:nvPr/>
        </p:nvSpPr>
        <p:spPr>
          <a:xfrm>
            <a:off x="51562" y="1627045"/>
            <a:ext cx="4665832" cy="646331"/>
          </a:xfrm>
          <a:prstGeom prst="rect">
            <a:avLst/>
          </a:prstGeom>
          <a:noFill/>
          <a:ln>
            <a:noFill/>
          </a:ln>
        </p:spPr>
        <p:txBody>
          <a:bodyPr wrap="square" rtlCol="0">
            <a:spAutoFit/>
          </a:bodyPr>
          <a:lstStyle/>
          <a:p>
            <a:pPr algn="just"/>
            <a:r>
              <a:rPr lang="ja-JP" altLang="en-US" sz="1200" kern="100" dirty="0"/>
              <a:t>○　国の動き</a:t>
            </a:r>
            <a:endParaRPr lang="en-US" altLang="ja-JP" sz="1200" kern="100" dirty="0"/>
          </a:p>
          <a:p>
            <a:pPr algn="just"/>
            <a:r>
              <a:rPr lang="ja-JP" altLang="en-US" sz="1200" kern="100" dirty="0"/>
              <a:t>　・令和７年度までにすべての地方公共団体で電子化を実施</a:t>
            </a:r>
            <a:endParaRPr lang="en-US" altLang="ja-JP" sz="1200" kern="100" dirty="0"/>
          </a:p>
          <a:p>
            <a:pPr algn="just"/>
            <a:r>
              <a:rPr lang="ja-JP" altLang="en-US" sz="1200" kern="100" dirty="0">
                <a:effectLst/>
              </a:rPr>
              <a:t>　・令和４年度より、「下水道情報デジタル化支援事業</a:t>
            </a:r>
            <a:r>
              <a:rPr lang="ja-JP" altLang="en-US" sz="1200" kern="100" dirty="0"/>
              <a:t>」を創設</a:t>
            </a:r>
            <a:endParaRPr lang="en-US" altLang="ja-JP" sz="1200" kern="100" dirty="0"/>
          </a:p>
        </p:txBody>
      </p:sp>
      <p:pic>
        <p:nvPicPr>
          <p:cNvPr id="11" name="図 10">
            <a:extLst>
              <a:ext uri="{FF2B5EF4-FFF2-40B4-BE49-F238E27FC236}">
                <a16:creationId xmlns:a16="http://schemas.microsoft.com/office/drawing/2014/main" id="{0D46622E-CEF3-4010-A1B4-4D59CA9E66A8}"/>
              </a:ext>
            </a:extLst>
          </p:cNvPr>
          <p:cNvPicPr>
            <a:picLocks noChangeAspect="1"/>
          </p:cNvPicPr>
          <p:nvPr/>
        </p:nvPicPr>
        <p:blipFill rotWithShape="1">
          <a:blip r:embed="rId2"/>
          <a:srcRect l="1963" t="37400" r="8263" b="8421"/>
          <a:stretch/>
        </p:blipFill>
        <p:spPr>
          <a:xfrm>
            <a:off x="225905" y="2279465"/>
            <a:ext cx="4346095" cy="1639316"/>
          </a:xfrm>
          <a:prstGeom prst="rect">
            <a:avLst/>
          </a:prstGeom>
        </p:spPr>
      </p:pic>
      <p:pic>
        <p:nvPicPr>
          <p:cNvPr id="17" name="図 16">
            <a:extLst>
              <a:ext uri="{FF2B5EF4-FFF2-40B4-BE49-F238E27FC236}">
                <a16:creationId xmlns:a16="http://schemas.microsoft.com/office/drawing/2014/main" id="{78570B0F-DC75-433B-9AAF-CF818C47EFA3}"/>
              </a:ext>
            </a:extLst>
          </p:cNvPr>
          <p:cNvPicPr>
            <a:picLocks noChangeAspect="1"/>
          </p:cNvPicPr>
          <p:nvPr/>
        </p:nvPicPr>
        <p:blipFill rotWithShape="1">
          <a:blip r:embed="rId3"/>
          <a:srcRect l="6688" t="13645" r="5900" b="7161"/>
          <a:stretch/>
        </p:blipFill>
        <p:spPr>
          <a:xfrm>
            <a:off x="224527" y="4301161"/>
            <a:ext cx="4395855" cy="2489136"/>
          </a:xfrm>
          <a:prstGeom prst="rect">
            <a:avLst/>
          </a:prstGeom>
        </p:spPr>
      </p:pic>
      <p:sp>
        <p:nvSpPr>
          <p:cNvPr id="18" name="テキスト ボックス 17">
            <a:extLst>
              <a:ext uri="{FF2B5EF4-FFF2-40B4-BE49-F238E27FC236}">
                <a16:creationId xmlns:a16="http://schemas.microsoft.com/office/drawing/2014/main" id="{E7FB3966-C5E4-494E-BBA8-08826F1D2CB3}"/>
              </a:ext>
            </a:extLst>
          </p:cNvPr>
          <p:cNvSpPr txBox="1"/>
          <p:nvPr/>
        </p:nvSpPr>
        <p:spPr>
          <a:xfrm>
            <a:off x="143795" y="3993219"/>
            <a:ext cx="3672408" cy="276999"/>
          </a:xfrm>
          <a:prstGeom prst="rect">
            <a:avLst/>
          </a:prstGeom>
          <a:noFill/>
          <a:ln>
            <a:noFill/>
          </a:ln>
        </p:spPr>
        <p:txBody>
          <a:bodyPr wrap="square" rtlCol="0">
            <a:spAutoFit/>
          </a:bodyPr>
          <a:lstStyle/>
          <a:p>
            <a:pPr algn="just"/>
            <a:r>
              <a:rPr lang="ja-JP" altLang="en-US" sz="1200" kern="100" dirty="0"/>
              <a:t>（参考）全国の導入状況（</a:t>
            </a:r>
            <a:r>
              <a:rPr lang="en-US" altLang="ja-JP" sz="1200" kern="100" dirty="0"/>
              <a:t>R4</a:t>
            </a:r>
            <a:r>
              <a:rPr lang="ja-JP" altLang="en-US" sz="1200" kern="100" dirty="0"/>
              <a:t>年度末）</a:t>
            </a:r>
            <a:endParaRPr lang="en-US" altLang="ja-JP" sz="1200" kern="100" dirty="0">
              <a:effectLst/>
            </a:endParaRPr>
          </a:p>
        </p:txBody>
      </p:sp>
      <p:sp>
        <p:nvSpPr>
          <p:cNvPr id="19" name="テキスト ボックス 18">
            <a:extLst>
              <a:ext uri="{FF2B5EF4-FFF2-40B4-BE49-F238E27FC236}">
                <a16:creationId xmlns:a16="http://schemas.microsoft.com/office/drawing/2014/main" id="{9B9E4F22-7450-4AD8-A49B-D27299E3EFD9}"/>
              </a:ext>
            </a:extLst>
          </p:cNvPr>
          <p:cNvSpPr txBox="1"/>
          <p:nvPr/>
        </p:nvSpPr>
        <p:spPr>
          <a:xfrm>
            <a:off x="224527" y="4301161"/>
            <a:ext cx="936104" cy="276999"/>
          </a:xfrm>
          <a:prstGeom prst="rect">
            <a:avLst/>
          </a:prstGeom>
          <a:solidFill>
            <a:schemeClr val="bg1"/>
          </a:solidFill>
          <a:ln>
            <a:noFill/>
          </a:ln>
        </p:spPr>
        <p:txBody>
          <a:bodyPr wrap="square" rtlCol="0">
            <a:spAutoFit/>
          </a:bodyPr>
          <a:lstStyle/>
          <a:p>
            <a:pPr algn="just"/>
            <a:endParaRPr lang="en-US" altLang="ja-JP" sz="1200" kern="100" dirty="0">
              <a:effectLst/>
            </a:endParaRPr>
          </a:p>
        </p:txBody>
      </p:sp>
      <p:sp>
        <p:nvSpPr>
          <p:cNvPr id="20" name="テキスト ボックス 19">
            <a:extLst>
              <a:ext uri="{FF2B5EF4-FFF2-40B4-BE49-F238E27FC236}">
                <a16:creationId xmlns:a16="http://schemas.microsoft.com/office/drawing/2014/main" id="{077B0360-106D-4835-BE01-20568316AD8C}"/>
              </a:ext>
            </a:extLst>
          </p:cNvPr>
          <p:cNvSpPr txBox="1"/>
          <p:nvPr/>
        </p:nvSpPr>
        <p:spPr>
          <a:xfrm>
            <a:off x="224527" y="6410177"/>
            <a:ext cx="936104" cy="369332"/>
          </a:xfrm>
          <a:prstGeom prst="rect">
            <a:avLst/>
          </a:prstGeom>
          <a:solidFill>
            <a:schemeClr val="bg1"/>
          </a:solidFill>
          <a:ln>
            <a:noFill/>
          </a:ln>
        </p:spPr>
        <p:txBody>
          <a:bodyPr wrap="square" rtlCol="0">
            <a:spAutoFit/>
          </a:bodyPr>
          <a:lstStyle/>
          <a:p>
            <a:pPr algn="just"/>
            <a:endParaRPr lang="en-US" altLang="ja-JP" kern="100" dirty="0">
              <a:effectLst/>
            </a:endParaRPr>
          </a:p>
        </p:txBody>
      </p:sp>
      <p:sp>
        <p:nvSpPr>
          <p:cNvPr id="14" name="テキスト ボックス 13">
            <a:extLst>
              <a:ext uri="{FF2B5EF4-FFF2-40B4-BE49-F238E27FC236}">
                <a16:creationId xmlns:a16="http://schemas.microsoft.com/office/drawing/2014/main" id="{DA5320BE-3991-4ACC-AB31-6E448E89E49B}"/>
              </a:ext>
            </a:extLst>
          </p:cNvPr>
          <p:cNvSpPr txBox="1"/>
          <p:nvPr/>
        </p:nvSpPr>
        <p:spPr>
          <a:xfrm>
            <a:off x="0" y="548680"/>
            <a:ext cx="8028384" cy="369332"/>
          </a:xfrm>
          <a:prstGeom prst="rect">
            <a:avLst/>
          </a:prstGeom>
          <a:noFill/>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①</a:t>
            </a:r>
            <a:r>
              <a:rPr kumimoji="1" lang="ja-JP" altLang="en-US" dirty="0">
                <a:latin typeface="BIZ UDPゴシック" panose="020B0400000000000000" pitchFamily="50" charset="-128"/>
                <a:ea typeface="BIZ UDPゴシック" panose="020B0400000000000000" pitchFamily="50" charset="-128"/>
              </a:rPr>
              <a:t>点検、診断、評価の手法や体制等の充実　③日常的な維持管理の着実な実践</a:t>
            </a:r>
            <a:endParaRPr kumimoji="1" lang="ja-JP" altLang="en-US" sz="2400" dirty="0"/>
          </a:p>
        </p:txBody>
      </p:sp>
      <p:sp>
        <p:nvSpPr>
          <p:cNvPr id="16" name="テキスト ボックス 15">
            <a:extLst>
              <a:ext uri="{FF2B5EF4-FFF2-40B4-BE49-F238E27FC236}">
                <a16:creationId xmlns:a16="http://schemas.microsoft.com/office/drawing/2014/main" id="{F941E823-2721-4CBF-80B6-D058B5701324}"/>
              </a:ext>
            </a:extLst>
          </p:cNvPr>
          <p:cNvSpPr txBox="1"/>
          <p:nvPr/>
        </p:nvSpPr>
        <p:spPr>
          <a:xfrm>
            <a:off x="4826510" y="6587351"/>
            <a:ext cx="3949533" cy="246221"/>
          </a:xfrm>
          <a:prstGeom prst="rect">
            <a:avLst/>
          </a:prstGeom>
          <a:noFill/>
          <a:ln>
            <a:noFill/>
            <a:prstDash val="sysDot"/>
          </a:ln>
        </p:spPr>
        <p:txBody>
          <a:bodyPr wrap="square" rtlCol="0">
            <a:spAutoFit/>
          </a:bodyPr>
          <a:lstStyle/>
          <a:p>
            <a:r>
              <a:rPr kumimoji="1" lang="en-US" altLang="ja-JP" sz="1000" dirty="0"/>
              <a:t>※</a:t>
            </a:r>
            <a:r>
              <a:rPr kumimoji="1" lang="ja-JP" altLang="en-US" sz="1000" dirty="0"/>
              <a:t>下水道管路管理における</a:t>
            </a:r>
            <a:r>
              <a:rPr kumimoji="1" lang="en-US" altLang="ja-JP" sz="1000" dirty="0"/>
              <a:t>DX</a:t>
            </a:r>
            <a:r>
              <a:rPr kumimoji="1" lang="ja-JP" altLang="en-US" sz="1000" dirty="0"/>
              <a:t>推進に向けた説明会　国交省</a:t>
            </a:r>
            <a:r>
              <a:rPr lang="ja-JP" altLang="en-US" sz="1000" dirty="0"/>
              <a:t>より</a:t>
            </a:r>
            <a:endParaRPr kumimoji="1" lang="en-US" altLang="ja-JP" sz="1000" dirty="0"/>
          </a:p>
        </p:txBody>
      </p:sp>
      <p:sp>
        <p:nvSpPr>
          <p:cNvPr id="25" name="テキスト ボックス 24">
            <a:extLst>
              <a:ext uri="{FF2B5EF4-FFF2-40B4-BE49-F238E27FC236}">
                <a16:creationId xmlns:a16="http://schemas.microsoft.com/office/drawing/2014/main" id="{156D4D99-1DCA-47A7-B9F6-032932A9014C}"/>
              </a:ext>
            </a:extLst>
          </p:cNvPr>
          <p:cNvSpPr txBox="1"/>
          <p:nvPr/>
        </p:nvSpPr>
        <p:spPr>
          <a:xfrm>
            <a:off x="4826510" y="1627045"/>
            <a:ext cx="4104456" cy="461665"/>
          </a:xfrm>
          <a:prstGeom prst="rect">
            <a:avLst/>
          </a:prstGeom>
          <a:noFill/>
          <a:ln>
            <a:noFill/>
          </a:ln>
        </p:spPr>
        <p:txBody>
          <a:bodyPr wrap="square" rtlCol="0">
            <a:spAutoFit/>
          </a:bodyPr>
          <a:lstStyle/>
          <a:p>
            <a:pPr algn="just"/>
            <a:r>
              <a:rPr lang="ja-JP" altLang="en-US" sz="1200" kern="100" dirty="0"/>
              <a:t>○下水道台帳管理システム標準仕様（案）・導入手引きの改訂（</a:t>
            </a:r>
            <a:r>
              <a:rPr lang="en-US" altLang="ja-JP" sz="1200" kern="100" dirty="0"/>
              <a:t>R3.9</a:t>
            </a:r>
            <a:r>
              <a:rPr lang="ja-JP" altLang="en-US" sz="1200" kern="100" dirty="0"/>
              <a:t>）</a:t>
            </a:r>
            <a:r>
              <a:rPr lang="en-US" altLang="ja-JP" sz="1200" kern="100" dirty="0"/>
              <a:t>【</a:t>
            </a:r>
            <a:r>
              <a:rPr lang="ja-JP" altLang="en-US" sz="1200" kern="100" dirty="0"/>
              <a:t>公益財団法人 日本下水道協会</a:t>
            </a:r>
            <a:r>
              <a:rPr lang="en-US" altLang="ja-JP" sz="1200" kern="100" dirty="0"/>
              <a:t>】</a:t>
            </a:r>
          </a:p>
        </p:txBody>
      </p:sp>
      <p:pic>
        <p:nvPicPr>
          <p:cNvPr id="5" name="図 4">
            <a:extLst>
              <a:ext uri="{FF2B5EF4-FFF2-40B4-BE49-F238E27FC236}">
                <a16:creationId xmlns:a16="http://schemas.microsoft.com/office/drawing/2014/main" id="{D1C101C2-4503-4DC3-9A67-9C8C21CA6545}"/>
              </a:ext>
            </a:extLst>
          </p:cNvPr>
          <p:cNvPicPr>
            <a:picLocks noChangeAspect="1"/>
          </p:cNvPicPr>
          <p:nvPr/>
        </p:nvPicPr>
        <p:blipFill rotWithShape="1">
          <a:blip r:embed="rId4"/>
          <a:srcRect l="14268" t="20032" r="46850" b="6773"/>
          <a:stretch/>
        </p:blipFill>
        <p:spPr>
          <a:xfrm>
            <a:off x="5194762" y="2143337"/>
            <a:ext cx="3555385" cy="4183092"/>
          </a:xfrm>
          <a:prstGeom prst="rect">
            <a:avLst/>
          </a:prstGeom>
        </p:spPr>
      </p:pic>
      <p:sp>
        <p:nvSpPr>
          <p:cNvPr id="26" name="テキスト ボックス 25">
            <a:extLst>
              <a:ext uri="{FF2B5EF4-FFF2-40B4-BE49-F238E27FC236}">
                <a16:creationId xmlns:a16="http://schemas.microsoft.com/office/drawing/2014/main" id="{ACAC051B-CAC7-440D-A899-BD831A035C1D}"/>
              </a:ext>
            </a:extLst>
          </p:cNvPr>
          <p:cNvSpPr txBox="1"/>
          <p:nvPr/>
        </p:nvSpPr>
        <p:spPr>
          <a:xfrm>
            <a:off x="65329" y="880212"/>
            <a:ext cx="8770288" cy="692497"/>
          </a:xfrm>
          <a:prstGeom prst="rect">
            <a:avLst/>
          </a:prstGeom>
          <a:noFill/>
        </p:spPr>
        <p:txBody>
          <a:bodyPr wrap="square" rtlCol="0">
            <a:spAutoFit/>
          </a:bodyPr>
          <a:lstStyle/>
          <a:p>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共通</a:t>
            </a:r>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点検業務における留意事項　２）点検　③維持管理・改築に資する点検及びデータ蓄積　</a:t>
            </a:r>
            <a:r>
              <a:rPr kumimoji="1" lang="en-US" altLang="ja-JP"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計画</a:t>
            </a:r>
            <a:r>
              <a:rPr kumimoji="1" lang="en-US" altLang="ja-JP" sz="1300" dirty="0">
                <a:latin typeface="BIZ UDPゴシック" panose="020B0400000000000000" pitchFamily="50" charset="-128"/>
                <a:ea typeface="BIZ UDPゴシック" panose="020B0400000000000000" pitchFamily="50" charset="-128"/>
              </a:rPr>
              <a:t>16</a:t>
            </a:r>
            <a:r>
              <a:rPr kumimoji="1" lang="ja-JP" altLang="en-US" sz="1300" dirty="0">
                <a:latin typeface="BIZ UDPゴシック" panose="020B0400000000000000" pitchFamily="50" charset="-128"/>
                <a:ea typeface="BIZ UDPゴシック" panose="020B0400000000000000" pitchFamily="50" charset="-128"/>
              </a:rPr>
              <a:t>頁</a:t>
            </a:r>
            <a:r>
              <a:rPr kumimoji="1" lang="en-US" altLang="ja-JP" sz="1300" dirty="0">
                <a:latin typeface="BIZ UDPゴシック" panose="020B0400000000000000" pitchFamily="50" charset="-128"/>
                <a:ea typeface="BIZ UDPゴシック" panose="020B0400000000000000" pitchFamily="50" charset="-128"/>
              </a:rPr>
              <a:t>】</a:t>
            </a:r>
          </a:p>
          <a:p>
            <a:r>
              <a:rPr lang="ja-JP" altLang="en-US" sz="1300" dirty="0">
                <a:latin typeface="BIZ UDPゴシック" panose="020B0400000000000000" pitchFamily="50" charset="-128"/>
                <a:ea typeface="BIZ UDPゴシック" panose="020B0400000000000000" pitchFamily="50" charset="-128"/>
              </a:rPr>
              <a:t>　　　　　　　　　　　　　　　　　　　　　　　　４）データ蓄積・活用・管理　</a:t>
            </a:r>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計画</a:t>
            </a:r>
            <a:r>
              <a:rPr lang="en-US" altLang="ja-JP" sz="1300" dirty="0">
                <a:latin typeface="BIZ UDPゴシック" panose="020B0400000000000000" pitchFamily="50" charset="-128"/>
                <a:ea typeface="BIZ UDPゴシック" panose="020B0400000000000000" pitchFamily="50" charset="-128"/>
              </a:rPr>
              <a:t>17</a:t>
            </a:r>
            <a:r>
              <a:rPr lang="ja-JP" altLang="en-US" sz="1300" dirty="0">
                <a:latin typeface="BIZ UDPゴシック" panose="020B0400000000000000" pitchFamily="50" charset="-128"/>
                <a:ea typeface="BIZ UDPゴシック" panose="020B0400000000000000" pitchFamily="50" charset="-128"/>
              </a:rPr>
              <a:t>頁</a:t>
            </a:r>
            <a:r>
              <a:rPr lang="en-US" altLang="ja-JP" sz="1300" dirty="0">
                <a:latin typeface="BIZ UDPゴシック" panose="020B0400000000000000" pitchFamily="50" charset="-128"/>
                <a:ea typeface="BIZ UDPゴシック" panose="020B0400000000000000" pitchFamily="50" charset="-128"/>
              </a:rPr>
              <a:t>】</a:t>
            </a:r>
            <a:endParaRPr kumimoji="1" lang="en-US" altLang="ja-JP" sz="1300" dirty="0">
              <a:latin typeface="BIZ UDPゴシック" panose="020B0400000000000000" pitchFamily="50" charset="-128"/>
              <a:ea typeface="BIZ UDPゴシック" panose="020B0400000000000000" pitchFamily="50" charset="-128"/>
            </a:endParaRPr>
          </a:p>
          <a:p>
            <a:r>
              <a:rPr lang="ja-JP" altLang="en-US" sz="1300" dirty="0">
                <a:latin typeface="BIZ UDPゴシック" panose="020B0400000000000000" pitchFamily="50" charset="-128"/>
                <a:ea typeface="BIZ UDPゴシック" panose="020B0400000000000000" pitchFamily="50" charset="-128"/>
              </a:rPr>
              <a:t>　　　　 ・データの蓄積・管理　</a:t>
            </a:r>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計画</a:t>
            </a:r>
            <a:r>
              <a:rPr lang="en-US" altLang="ja-JP" sz="1300" dirty="0">
                <a:latin typeface="BIZ UDPゴシック" panose="020B0400000000000000" pitchFamily="50" charset="-128"/>
                <a:ea typeface="BIZ UDPゴシック" panose="020B0400000000000000" pitchFamily="50" charset="-128"/>
              </a:rPr>
              <a:t>33</a:t>
            </a:r>
            <a:r>
              <a:rPr lang="ja-JP" altLang="en-US" sz="1300" dirty="0">
                <a:latin typeface="BIZ UDPゴシック" panose="020B0400000000000000" pitchFamily="50" charset="-128"/>
                <a:ea typeface="BIZ UDPゴシック" panose="020B0400000000000000" pitchFamily="50" charset="-128"/>
              </a:rPr>
              <a:t>頁</a:t>
            </a:r>
            <a:r>
              <a:rPr lang="en-US" altLang="ja-JP" sz="1300" dirty="0">
                <a:latin typeface="BIZ UDPゴシック" panose="020B0400000000000000" pitchFamily="50" charset="-128"/>
                <a:ea typeface="BIZ UDPゴシック" panose="020B0400000000000000" pitchFamily="50" charset="-128"/>
              </a:rPr>
              <a:t>】</a:t>
            </a:r>
            <a:endParaRPr kumimoji="1" lang="en-US" altLang="ja-JP" sz="1300" dirty="0">
              <a:latin typeface="BIZ UDPゴシック" panose="020B0400000000000000" pitchFamily="50" charset="-128"/>
              <a:ea typeface="BIZ UDPゴシック" panose="020B0400000000000000" pitchFamily="50" charset="-128"/>
            </a:endParaRPr>
          </a:p>
        </p:txBody>
      </p:sp>
      <p:sp>
        <p:nvSpPr>
          <p:cNvPr id="15" name="スライド番号プレースホルダー 1">
            <a:extLst>
              <a:ext uri="{FF2B5EF4-FFF2-40B4-BE49-F238E27FC236}">
                <a16:creationId xmlns:a16="http://schemas.microsoft.com/office/drawing/2014/main" id="{F94101ED-CACE-48F9-8BD6-ED7A6BF67181}"/>
              </a:ext>
            </a:extLst>
          </p:cNvPr>
          <p:cNvSpPr txBox="1">
            <a:spLocks/>
          </p:cNvSpPr>
          <p:nvPr/>
        </p:nvSpPr>
        <p:spPr>
          <a:xfrm>
            <a:off x="7884368" y="6453336"/>
            <a:ext cx="1828800"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19</a:t>
            </a:fld>
            <a:endParaRPr lang="ja-JP" altLang="en-US" dirty="0"/>
          </a:p>
        </p:txBody>
      </p:sp>
      <p:sp>
        <p:nvSpPr>
          <p:cNvPr id="22" name="テキスト ボックス 21">
            <a:extLst>
              <a:ext uri="{FF2B5EF4-FFF2-40B4-BE49-F238E27FC236}">
                <a16:creationId xmlns:a16="http://schemas.microsoft.com/office/drawing/2014/main" id="{0C3E6DEB-5EEB-4178-89B2-3E1D37C52099}"/>
              </a:ext>
            </a:extLst>
          </p:cNvPr>
          <p:cNvSpPr txBox="1"/>
          <p:nvPr/>
        </p:nvSpPr>
        <p:spPr>
          <a:xfrm>
            <a:off x="7520090" y="47615"/>
            <a:ext cx="1623909" cy="400110"/>
          </a:xfrm>
          <a:prstGeom prst="rect">
            <a:avLst/>
          </a:prstGeom>
          <a:solidFill>
            <a:srgbClr val="002060"/>
          </a:solidFill>
        </p:spPr>
        <p:txBody>
          <a:bodyPr wrap="square" rtlCol="0">
            <a:spAutoFit/>
          </a:bodyPr>
          <a:lstStyle/>
          <a:p>
            <a:r>
              <a:rPr kumimoji="1" lang="en-US" altLang="ja-JP" sz="2000" dirty="0">
                <a:solidFill>
                  <a:schemeClr val="bg1">
                    <a:lumMod val="95000"/>
                  </a:schemeClr>
                </a:solidFill>
              </a:rPr>
              <a:t>【</a:t>
            </a:r>
            <a:r>
              <a:rPr kumimoji="1" lang="ja-JP" altLang="en-US" sz="2000" dirty="0">
                <a:solidFill>
                  <a:schemeClr val="bg1">
                    <a:lumMod val="95000"/>
                  </a:schemeClr>
                </a:solidFill>
              </a:rPr>
              <a:t>資料№</a:t>
            </a:r>
            <a:r>
              <a:rPr kumimoji="1" lang="en-US" altLang="ja-JP" sz="2000" dirty="0">
                <a:solidFill>
                  <a:schemeClr val="bg1">
                    <a:lumMod val="95000"/>
                  </a:schemeClr>
                </a:solidFill>
              </a:rPr>
              <a:t>6】</a:t>
            </a:r>
            <a:endParaRPr kumimoji="1" lang="ja-JP" altLang="en-US" sz="2000" dirty="0">
              <a:solidFill>
                <a:schemeClr val="bg1">
                  <a:lumMod val="95000"/>
                </a:schemeClr>
              </a:solidFill>
            </a:endParaRPr>
          </a:p>
        </p:txBody>
      </p:sp>
    </p:spTree>
    <p:extLst>
      <p:ext uri="{BB962C8B-B14F-4D97-AF65-F5344CB8AC3E}">
        <p14:creationId xmlns:p14="http://schemas.microsoft.com/office/powerpoint/2010/main" val="18351978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9A34E584-B456-427E-B776-BECBF4889D1C}"/>
              </a:ext>
            </a:extLst>
          </p:cNvPr>
          <p:cNvSpPr>
            <a:spLocks noGrp="1"/>
          </p:cNvSpPr>
          <p:nvPr>
            <p:ph type="sldNum" sz="quarter" idx="12"/>
          </p:nvPr>
        </p:nvSpPr>
        <p:spPr>
          <a:xfrm>
            <a:off x="7980655" y="6471983"/>
            <a:ext cx="1828800" cy="365125"/>
          </a:xfrm>
        </p:spPr>
        <p:txBody>
          <a:bodyPr/>
          <a:lstStyle/>
          <a:p>
            <a:fld id="{682EF9F9-C4E8-46B2-BBF1-33E3162B856A}" type="slidenum">
              <a:rPr kumimoji="1" lang="ja-JP" altLang="en-US" smtClean="0"/>
              <a:t>2</a:t>
            </a:fld>
            <a:endParaRPr kumimoji="1" lang="ja-JP" altLang="en-US" dirty="0"/>
          </a:p>
        </p:txBody>
      </p:sp>
      <p:sp>
        <p:nvSpPr>
          <p:cNvPr id="3" name="タイトル 2">
            <a:extLst>
              <a:ext uri="{FF2B5EF4-FFF2-40B4-BE49-F238E27FC236}">
                <a16:creationId xmlns:a16="http://schemas.microsoft.com/office/drawing/2014/main" id="{A96AAE0C-88AD-44F6-856C-E3B24C24202B}"/>
              </a:ext>
            </a:extLst>
          </p:cNvPr>
          <p:cNvSpPr>
            <a:spLocks noGrp="1"/>
          </p:cNvSpPr>
          <p:nvPr>
            <p:ph type="title"/>
          </p:nvPr>
        </p:nvSpPr>
        <p:spPr>
          <a:xfrm>
            <a:off x="1468144" y="2708920"/>
            <a:ext cx="6512511" cy="1143000"/>
          </a:xfrm>
        </p:spPr>
        <p:txBody>
          <a:bodyPr/>
          <a:lstStyle/>
          <a:p>
            <a:pPr marL="0" indent="0" algn="ctr">
              <a:buNone/>
            </a:pPr>
            <a:r>
              <a:rPr kumimoji="1" lang="ja-JP" altLang="en-US" dirty="0"/>
              <a:t>個票</a:t>
            </a:r>
          </a:p>
        </p:txBody>
      </p:sp>
      <p:graphicFrame>
        <p:nvGraphicFramePr>
          <p:cNvPr id="4" name="表 3">
            <a:extLst>
              <a:ext uri="{FF2B5EF4-FFF2-40B4-BE49-F238E27FC236}">
                <a16:creationId xmlns:a16="http://schemas.microsoft.com/office/drawing/2014/main" id="{E3C23C43-2A84-44C2-AD78-9EC6A6B64B4C}"/>
              </a:ext>
            </a:extLst>
          </p:cNvPr>
          <p:cNvGraphicFramePr>
            <a:graphicFrameLocks noGrp="1"/>
          </p:cNvGraphicFramePr>
          <p:nvPr>
            <p:extLst>
              <p:ext uri="{D42A27DB-BD31-4B8C-83A1-F6EECF244321}">
                <p14:modId xmlns:p14="http://schemas.microsoft.com/office/powerpoint/2010/main" val="1963195332"/>
              </p:ext>
            </p:extLst>
          </p:nvPr>
        </p:nvGraphicFramePr>
        <p:xfrm>
          <a:off x="1916087" y="4797152"/>
          <a:ext cx="5616624" cy="975360"/>
        </p:xfrm>
        <a:graphic>
          <a:graphicData uri="http://schemas.openxmlformats.org/drawingml/2006/table">
            <a:tbl>
              <a:tblPr/>
              <a:tblGrid>
                <a:gridCol w="1008112">
                  <a:extLst>
                    <a:ext uri="{9D8B030D-6E8A-4147-A177-3AD203B41FA5}">
                      <a16:colId xmlns:a16="http://schemas.microsoft.com/office/drawing/2014/main" val="4268834586"/>
                    </a:ext>
                  </a:extLst>
                </a:gridCol>
                <a:gridCol w="1478565">
                  <a:extLst>
                    <a:ext uri="{9D8B030D-6E8A-4147-A177-3AD203B41FA5}">
                      <a16:colId xmlns:a16="http://schemas.microsoft.com/office/drawing/2014/main" val="1916810787"/>
                    </a:ext>
                  </a:extLst>
                </a:gridCol>
                <a:gridCol w="1593777">
                  <a:extLst>
                    <a:ext uri="{9D8B030D-6E8A-4147-A177-3AD203B41FA5}">
                      <a16:colId xmlns:a16="http://schemas.microsoft.com/office/drawing/2014/main" val="1328012952"/>
                    </a:ext>
                  </a:extLst>
                </a:gridCol>
                <a:gridCol w="1536170">
                  <a:extLst>
                    <a:ext uri="{9D8B030D-6E8A-4147-A177-3AD203B41FA5}">
                      <a16:colId xmlns:a16="http://schemas.microsoft.com/office/drawing/2014/main" val="3404930777"/>
                    </a:ext>
                  </a:extLst>
                </a:gridCol>
              </a:tblGrid>
              <a:tr h="259080">
                <a:tc>
                  <a:txBody>
                    <a:bodyPr/>
                    <a:lstStyle/>
                    <a:p>
                      <a:pPr algn="ctr" fontAlgn="base"/>
                      <a:r>
                        <a:rPr lang="zh-TW" altLang="en-US" sz="800" b="0" i="0" dirty="0">
                          <a:solidFill>
                            <a:srgbClr val="000000"/>
                          </a:solidFill>
                          <a:effectLst/>
                          <a:ea typeface="Meiryo UI" panose="020B0604030504040204" pitchFamily="50" charset="-128"/>
                        </a:rPr>
                        <a:t> 評　価　　　　　</a:t>
                      </a:r>
                      <a:r>
                        <a:rPr lang="zh-TW" altLang="en-US" sz="800" b="1" i="0" dirty="0">
                          <a:solidFill>
                            <a:srgbClr val="FFFFFF"/>
                          </a:solidFill>
                          <a:effectLst/>
                          <a:latin typeface="Meiryo UI" panose="020B0604030504040204" pitchFamily="50" charset="-128"/>
                        </a:rPr>
                        <a:t>​</a:t>
                      </a:r>
                      <a:endParaRPr lang="zh-TW" altLang="en-US" b="1" i="0" dirty="0">
                        <a:solidFill>
                          <a:srgbClr val="FFFFFF"/>
                        </a:solidFill>
                        <a:effectLst/>
                      </a:endParaRPr>
                    </a:p>
                  </a:txBody>
                  <a:tcPr anchor="ctr">
                    <a:lnL w="7620" cap="flat" cmpd="sng" algn="ctr">
                      <a:solidFill>
                        <a:srgbClr val="0D79CA"/>
                      </a:solidFill>
                      <a:prstDash val="solid"/>
                      <a:round/>
                      <a:headEnd type="none" w="med" len="med"/>
                      <a:tailEnd type="none" w="med" len="med"/>
                    </a:lnL>
                    <a:lnR w="7620" cap="flat" cmpd="sng" algn="ctr">
                      <a:solidFill>
                        <a:srgbClr val="0D79CA"/>
                      </a:solidFill>
                      <a:prstDash val="solid"/>
                      <a:round/>
                      <a:headEnd type="none" w="med" len="med"/>
                      <a:tailEnd type="none" w="med" len="med"/>
                    </a:lnR>
                    <a:lnT w="7620" cap="flat" cmpd="sng" algn="ctr">
                      <a:solidFill>
                        <a:srgbClr val="0D79CA"/>
                      </a:solidFill>
                      <a:prstDash val="solid"/>
                      <a:round/>
                      <a:headEnd type="none" w="med" len="med"/>
                      <a:tailEnd type="none" w="med" len="med"/>
                    </a:lnT>
                    <a:lnB w="7620" cap="flat" cmpd="sng" algn="ctr">
                      <a:solidFill>
                        <a:srgbClr val="0D79CA"/>
                      </a:solidFill>
                      <a:prstDash val="solid"/>
                      <a:round/>
                      <a:headEnd type="none" w="med" len="med"/>
                      <a:tailEnd type="none" w="med" len="med"/>
                    </a:lnB>
                    <a:solidFill>
                      <a:srgbClr val="A7EA52"/>
                    </a:solidFill>
                  </a:tcPr>
                </a:tc>
                <a:tc>
                  <a:txBody>
                    <a:bodyPr/>
                    <a:lstStyle/>
                    <a:p>
                      <a:pPr algn="ctr" fontAlgn="base"/>
                      <a:r>
                        <a:rPr lang="ja-JP" altLang="en-US" sz="800" b="0" i="0" dirty="0">
                          <a:solidFill>
                            <a:srgbClr val="000000"/>
                          </a:solidFill>
                          <a:effectLst/>
                          <a:ea typeface="Meiryo UI" panose="020B0604030504040204" pitchFamily="50" charset="-128"/>
                        </a:rPr>
                        <a:t>①実施状況　</a:t>
                      </a:r>
                      <a:r>
                        <a:rPr lang="ja-JP" altLang="en-US" sz="800" b="1" i="0" dirty="0">
                          <a:solidFill>
                            <a:srgbClr val="FFFFFF"/>
                          </a:solidFill>
                          <a:effectLst/>
                          <a:latin typeface="Meiryo UI" panose="020B0604030504040204" pitchFamily="50" charset="-128"/>
                        </a:rPr>
                        <a:t>​</a:t>
                      </a:r>
                      <a:endParaRPr lang="ja-JP" altLang="en-US" b="1" i="0" dirty="0">
                        <a:solidFill>
                          <a:srgbClr val="FFFFFF"/>
                        </a:solidFill>
                        <a:effectLst/>
                      </a:endParaRPr>
                    </a:p>
                    <a:p>
                      <a:pPr algn="ctr" fontAlgn="base"/>
                      <a:r>
                        <a:rPr lang="ja-JP" altLang="en-US" sz="800" b="0" i="0" dirty="0">
                          <a:solidFill>
                            <a:srgbClr val="000000"/>
                          </a:solidFill>
                          <a:effectLst/>
                          <a:ea typeface="Meiryo UI" panose="020B0604030504040204" pitchFamily="50" charset="-128"/>
                        </a:rPr>
                        <a:t>（行動計画通りの取り組み）</a:t>
                      </a:r>
                      <a:r>
                        <a:rPr lang="ja-JP" altLang="en-US" sz="800" b="1" i="0" dirty="0">
                          <a:solidFill>
                            <a:srgbClr val="FFFFFF"/>
                          </a:solidFill>
                          <a:effectLst/>
                          <a:latin typeface="Meiryo UI" panose="020B0604030504040204" pitchFamily="50" charset="-128"/>
                        </a:rPr>
                        <a:t>​</a:t>
                      </a:r>
                      <a:endParaRPr lang="ja-JP" altLang="en-US" b="1" i="0" dirty="0">
                        <a:solidFill>
                          <a:srgbClr val="FFFFFF"/>
                        </a:solidFill>
                        <a:effectLst/>
                      </a:endParaRPr>
                    </a:p>
                  </a:txBody>
                  <a:tcPr>
                    <a:lnL w="7620" cap="flat" cmpd="sng" algn="ctr">
                      <a:solidFill>
                        <a:srgbClr val="0D79CA"/>
                      </a:solidFill>
                      <a:prstDash val="solid"/>
                      <a:round/>
                      <a:headEnd type="none" w="med" len="med"/>
                      <a:tailEnd type="none" w="med" len="med"/>
                    </a:lnL>
                    <a:lnR w="7620" cap="flat" cmpd="sng" algn="ctr">
                      <a:solidFill>
                        <a:srgbClr val="0D79CA"/>
                      </a:solidFill>
                      <a:prstDash val="solid"/>
                      <a:round/>
                      <a:headEnd type="none" w="med" len="med"/>
                      <a:tailEnd type="none" w="med" len="med"/>
                    </a:lnR>
                    <a:lnT w="7620" cap="flat" cmpd="sng" algn="ctr">
                      <a:solidFill>
                        <a:srgbClr val="0D79CA"/>
                      </a:solidFill>
                      <a:prstDash val="solid"/>
                      <a:round/>
                      <a:headEnd type="none" w="med" len="med"/>
                      <a:tailEnd type="none" w="med" len="med"/>
                    </a:lnT>
                    <a:lnB w="7620" cap="flat" cmpd="sng" algn="ctr">
                      <a:solidFill>
                        <a:srgbClr val="0D79CA"/>
                      </a:solidFill>
                      <a:prstDash val="solid"/>
                      <a:round/>
                      <a:headEnd type="none" w="med" len="med"/>
                      <a:tailEnd type="none" w="med" len="med"/>
                    </a:lnB>
                    <a:solidFill>
                      <a:srgbClr val="A7EA52"/>
                    </a:solidFill>
                  </a:tcPr>
                </a:tc>
                <a:tc>
                  <a:txBody>
                    <a:bodyPr/>
                    <a:lstStyle/>
                    <a:p>
                      <a:pPr algn="ctr" fontAlgn="base"/>
                      <a:r>
                        <a:rPr lang="ja-JP" altLang="en-US" sz="800" b="0" i="0" dirty="0">
                          <a:solidFill>
                            <a:srgbClr val="000000"/>
                          </a:solidFill>
                          <a:effectLst/>
                          <a:ea typeface="Meiryo UI" panose="020B0604030504040204" pitchFamily="50" charset="-128"/>
                        </a:rPr>
                        <a:t>②実施内容の評価</a:t>
                      </a:r>
                      <a:r>
                        <a:rPr lang="ja-JP" altLang="en-US" sz="800" b="1" i="0" dirty="0">
                          <a:solidFill>
                            <a:srgbClr val="FFFFFF"/>
                          </a:solidFill>
                          <a:effectLst/>
                          <a:latin typeface="Meiryo UI" panose="020B0604030504040204" pitchFamily="50" charset="-128"/>
                        </a:rPr>
                        <a:t>​</a:t>
                      </a:r>
                      <a:endParaRPr lang="ja-JP" altLang="en-US" b="1" i="0" dirty="0">
                        <a:solidFill>
                          <a:srgbClr val="FFFFFF"/>
                        </a:solidFill>
                        <a:effectLst/>
                      </a:endParaRPr>
                    </a:p>
                    <a:p>
                      <a:pPr algn="ctr" fontAlgn="base"/>
                      <a:r>
                        <a:rPr lang="ja-JP" altLang="en-US" sz="800" b="0" i="0" dirty="0">
                          <a:solidFill>
                            <a:srgbClr val="000000"/>
                          </a:solidFill>
                          <a:effectLst/>
                          <a:ea typeface="Meiryo UI" panose="020B0604030504040204" pitchFamily="50" charset="-128"/>
                        </a:rPr>
                        <a:t>（行動計画に示された取り組み）</a:t>
                      </a:r>
                      <a:r>
                        <a:rPr lang="ja-JP" altLang="en-US" sz="800" b="1" i="0" dirty="0">
                          <a:solidFill>
                            <a:srgbClr val="FFFFFF"/>
                          </a:solidFill>
                          <a:effectLst/>
                          <a:latin typeface="Meiryo UI" panose="020B0604030504040204" pitchFamily="50" charset="-128"/>
                        </a:rPr>
                        <a:t>​</a:t>
                      </a:r>
                      <a:endParaRPr lang="ja-JP" altLang="en-US" b="1" i="0" dirty="0">
                        <a:solidFill>
                          <a:srgbClr val="FFFFFF"/>
                        </a:solidFill>
                        <a:effectLst/>
                      </a:endParaRPr>
                    </a:p>
                  </a:txBody>
                  <a:tcPr>
                    <a:lnL w="7620" cap="flat" cmpd="sng" algn="ctr">
                      <a:solidFill>
                        <a:srgbClr val="0D79CA"/>
                      </a:solidFill>
                      <a:prstDash val="solid"/>
                      <a:round/>
                      <a:headEnd type="none" w="med" len="med"/>
                      <a:tailEnd type="none" w="med" len="med"/>
                    </a:lnL>
                    <a:lnR w="7620" cap="flat" cmpd="sng" algn="ctr">
                      <a:solidFill>
                        <a:srgbClr val="0D79CA"/>
                      </a:solidFill>
                      <a:prstDash val="solid"/>
                      <a:round/>
                      <a:headEnd type="none" w="med" len="med"/>
                      <a:tailEnd type="none" w="med" len="med"/>
                    </a:lnR>
                    <a:lnT w="7620" cap="flat" cmpd="sng" algn="ctr">
                      <a:solidFill>
                        <a:srgbClr val="0D79CA"/>
                      </a:solidFill>
                      <a:prstDash val="solid"/>
                      <a:round/>
                      <a:headEnd type="none" w="med" len="med"/>
                      <a:tailEnd type="none" w="med" len="med"/>
                    </a:lnT>
                    <a:lnB w="7620" cap="flat" cmpd="sng" algn="ctr">
                      <a:solidFill>
                        <a:srgbClr val="0D79CA"/>
                      </a:solidFill>
                      <a:prstDash val="solid"/>
                      <a:round/>
                      <a:headEnd type="none" w="med" len="med"/>
                      <a:tailEnd type="none" w="med" len="med"/>
                    </a:lnB>
                    <a:solidFill>
                      <a:srgbClr val="A7EA52"/>
                    </a:solidFill>
                  </a:tcPr>
                </a:tc>
                <a:tc>
                  <a:txBody>
                    <a:bodyPr/>
                    <a:lstStyle/>
                    <a:p>
                      <a:pPr algn="ctr" fontAlgn="base"/>
                      <a:r>
                        <a:rPr lang="ja-JP" altLang="en-US" sz="800" b="0" i="0" u="none" strike="noStrike">
                          <a:solidFill>
                            <a:srgbClr val="000000"/>
                          </a:solidFill>
                          <a:effectLst/>
                          <a:ea typeface="Meiryo UI" panose="020B0604030504040204" pitchFamily="50" charset="-128"/>
                        </a:rPr>
                        <a:t>③将来（</a:t>
                      </a:r>
                      <a:r>
                        <a:rPr lang="en-US" altLang="ja-JP" sz="800" b="0" i="0" u="none" strike="noStrike">
                          <a:solidFill>
                            <a:srgbClr val="000000"/>
                          </a:solidFill>
                          <a:effectLst/>
                          <a:latin typeface="Meiryo UI" panose="020B0604030504040204" pitchFamily="50" charset="-128"/>
                        </a:rPr>
                        <a:t>10</a:t>
                      </a:r>
                      <a:r>
                        <a:rPr lang="ja-JP" altLang="en-US" sz="800" b="0" i="0" u="none" strike="noStrike">
                          <a:solidFill>
                            <a:srgbClr val="000000"/>
                          </a:solidFill>
                          <a:effectLst/>
                          <a:ea typeface="Meiryo UI" panose="020B0604030504040204" pitchFamily="50" charset="-128"/>
                        </a:rPr>
                        <a:t>年後）の運用</a:t>
                      </a:r>
                      <a:r>
                        <a:rPr lang="ja-JP" altLang="en-US" sz="800" b="1" i="0">
                          <a:solidFill>
                            <a:srgbClr val="FFFFFF"/>
                          </a:solidFill>
                          <a:effectLst/>
                          <a:latin typeface="Meiryo UI" panose="020B0604030504040204" pitchFamily="50" charset="-128"/>
                        </a:rPr>
                        <a:t>​</a:t>
                      </a:r>
                      <a:endParaRPr lang="ja-JP" altLang="en-US" b="1" i="0">
                        <a:solidFill>
                          <a:srgbClr val="FFFFFF"/>
                        </a:solidFill>
                        <a:effectLst/>
                      </a:endParaRPr>
                    </a:p>
                    <a:p>
                      <a:pPr algn="ctr" fontAlgn="base"/>
                      <a:r>
                        <a:rPr lang="ja-JP" altLang="en-US" sz="800" b="0" i="0" u="none" strike="noStrike">
                          <a:solidFill>
                            <a:srgbClr val="000000"/>
                          </a:solidFill>
                          <a:effectLst/>
                          <a:ea typeface="Meiryo UI" panose="020B0604030504040204" pitchFamily="50" charset="-128"/>
                        </a:rPr>
                        <a:t>（行動計画通りの取り組み）</a:t>
                      </a:r>
                      <a:r>
                        <a:rPr lang="ja-JP" altLang="en-US" sz="800" b="1" i="0">
                          <a:solidFill>
                            <a:srgbClr val="FFFFFF"/>
                          </a:solidFill>
                          <a:effectLst/>
                          <a:ea typeface="Meiryo UI" panose="020B0604030504040204" pitchFamily="50" charset="-128"/>
                        </a:rPr>
                        <a:t>​</a:t>
                      </a:r>
                      <a:endParaRPr lang="ja-JP" altLang="en-US" b="1" i="0">
                        <a:solidFill>
                          <a:srgbClr val="FFFFFF"/>
                        </a:solidFill>
                        <a:effectLst/>
                      </a:endParaRPr>
                    </a:p>
                  </a:txBody>
                  <a:tcPr>
                    <a:lnL w="7620" cap="flat" cmpd="sng" algn="ctr">
                      <a:solidFill>
                        <a:srgbClr val="0D79CA"/>
                      </a:solidFill>
                      <a:prstDash val="solid"/>
                      <a:round/>
                      <a:headEnd type="none" w="med" len="med"/>
                      <a:tailEnd type="none" w="med" len="med"/>
                    </a:lnL>
                    <a:lnR w="7620" cap="flat" cmpd="sng" algn="ctr">
                      <a:solidFill>
                        <a:srgbClr val="0D79CA"/>
                      </a:solidFill>
                      <a:prstDash val="solid"/>
                      <a:round/>
                      <a:headEnd type="none" w="med" len="med"/>
                      <a:tailEnd type="none" w="med" len="med"/>
                    </a:lnR>
                    <a:lnT w="7620" cap="flat" cmpd="sng" algn="ctr">
                      <a:solidFill>
                        <a:srgbClr val="0D79CA"/>
                      </a:solidFill>
                      <a:prstDash val="solid"/>
                      <a:round/>
                      <a:headEnd type="none" w="med" len="med"/>
                      <a:tailEnd type="none" w="med" len="med"/>
                    </a:lnT>
                    <a:lnB w="7620" cap="flat" cmpd="sng" algn="ctr">
                      <a:solidFill>
                        <a:srgbClr val="0D79CA"/>
                      </a:solidFill>
                      <a:prstDash val="solid"/>
                      <a:round/>
                      <a:headEnd type="none" w="med" len="med"/>
                      <a:tailEnd type="none" w="med" len="med"/>
                    </a:lnB>
                    <a:solidFill>
                      <a:srgbClr val="A7EA52"/>
                    </a:solidFill>
                  </a:tcPr>
                </a:tc>
                <a:extLst>
                  <a:ext uri="{0D108BD9-81ED-4DB2-BD59-A6C34878D82A}">
                    <a16:rowId xmlns:a16="http://schemas.microsoft.com/office/drawing/2014/main" val="4174369428"/>
                  </a:ext>
                </a:extLst>
              </a:tr>
              <a:tr h="144780">
                <a:tc>
                  <a:txBody>
                    <a:bodyPr/>
                    <a:lstStyle/>
                    <a:p>
                      <a:pPr algn="ctr" fontAlgn="base"/>
                      <a:r>
                        <a:rPr lang="en-US" altLang="ja-JP" sz="800" b="0" i="0">
                          <a:solidFill>
                            <a:srgbClr val="000000"/>
                          </a:solidFill>
                          <a:effectLst/>
                          <a:latin typeface="Meiryo UI" panose="020B0604030504040204" pitchFamily="50" charset="-128"/>
                        </a:rPr>
                        <a:t>『</a:t>
                      </a:r>
                      <a:r>
                        <a:rPr lang="ja-JP" altLang="en-US" sz="800" b="0" i="0">
                          <a:solidFill>
                            <a:srgbClr val="000000"/>
                          </a:solidFill>
                          <a:effectLst/>
                          <a:ea typeface="Meiryo UI" panose="020B0604030504040204" pitchFamily="50" charset="-128"/>
                        </a:rPr>
                        <a:t>　〇　</a:t>
                      </a:r>
                      <a:r>
                        <a:rPr lang="en-US" altLang="ja-JP" sz="800" b="0" i="0">
                          <a:solidFill>
                            <a:srgbClr val="000000"/>
                          </a:solidFill>
                          <a:effectLst/>
                          <a:latin typeface="Meiryo UI" panose="020B0604030504040204" pitchFamily="50" charset="-128"/>
                        </a:rPr>
                        <a:t>』</a:t>
                      </a:r>
                      <a:r>
                        <a:rPr lang="ja-JP" altLang="en-US" sz="800" b="0" i="0">
                          <a:solidFill>
                            <a:srgbClr val="000000"/>
                          </a:solidFill>
                          <a:effectLst/>
                          <a:ea typeface="Meiryo UI" panose="020B0604030504040204" pitchFamily="50" charset="-128"/>
                        </a:rPr>
                        <a:t>​</a:t>
                      </a:r>
                      <a:endParaRPr lang="ja-JP" altLang="en-US" b="0" i="0">
                        <a:solidFill>
                          <a:srgbClr val="000000"/>
                        </a:solidFill>
                        <a:effectLst/>
                      </a:endParaRPr>
                    </a:p>
                  </a:txBody>
                  <a:tcPr>
                    <a:lnL w="7620" cap="flat" cmpd="sng" algn="ctr">
                      <a:solidFill>
                        <a:srgbClr val="0D79CA"/>
                      </a:solidFill>
                      <a:prstDash val="solid"/>
                      <a:round/>
                      <a:headEnd type="none" w="med" len="med"/>
                      <a:tailEnd type="none" w="med" len="med"/>
                    </a:lnL>
                    <a:lnR w="7620" cap="flat" cmpd="sng" algn="ctr">
                      <a:solidFill>
                        <a:srgbClr val="0D79CA"/>
                      </a:solidFill>
                      <a:prstDash val="solid"/>
                      <a:round/>
                      <a:headEnd type="none" w="med" len="med"/>
                      <a:tailEnd type="none" w="med" len="med"/>
                    </a:lnR>
                    <a:lnT w="7620" cap="flat" cmpd="sng" algn="ctr">
                      <a:solidFill>
                        <a:srgbClr val="0D79CA"/>
                      </a:solidFill>
                      <a:prstDash val="solid"/>
                      <a:round/>
                      <a:headEnd type="none" w="med" len="med"/>
                      <a:tailEnd type="none" w="med" len="med"/>
                    </a:lnT>
                    <a:lnB w="7620" cap="flat" cmpd="sng" algn="ctr">
                      <a:solidFill>
                        <a:srgbClr val="0D79CA"/>
                      </a:solidFill>
                      <a:prstDash val="solid"/>
                      <a:round/>
                      <a:headEnd type="none" w="med" len="med"/>
                      <a:tailEnd type="none" w="med" len="med"/>
                    </a:lnB>
                    <a:solidFill>
                      <a:srgbClr val="E1F7D0"/>
                    </a:solidFill>
                  </a:tcPr>
                </a:tc>
                <a:tc>
                  <a:txBody>
                    <a:bodyPr/>
                    <a:lstStyle/>
                    <a:p>
                      <a:pPr algn="l" fontAlgn="base"/>
                      <a:r>
                        <a:rPr lang="ja-JP" altLang="en-US" sz="800" b="0" i="0" u="none" strike="noStrike">
                          <a:solidFill>
                            <a:srgbClr val="000000"/>
                          </a:solidFill>
                          <a:effectLst/>
                          <a:ea typeface="Meiryo UI" panose="020B0604030504040204" pitchFamily="50" charset="-128"/>
                        </a:rPr>
                        <a:t>　　　できている。</a:t>
                      </a:r>
                      <a:r>
                        <a:rPr lang="ja-JP" altLang="en-US" sz="800" b="0" i="0">
                          <a:solidFill>
                            <a:srgbClr val="000000"/>
                          </a:solidFill>
                          <a:effectLst/>
                          <a:latin typeface="Meiryo UI" panose="020B0604030504040204" pitchFamily="50" charset="-128"/>
                        </a:rPr>
                        <a:t>​</a:t>
                      </a:r>
                      <a:endParaRPr lang="ja-JP" altLang="en-US" b="0" i="0">
                        <a:solidFill>
                          <a:srgbClr val="000000"/>
                        </a:solidFill>
                        <a:effectLst/>
                      </a:endParaRPr>
                    </a:p>
                  </a:txBody>
                  <a:tcPr>
                    <a:lnL w="7620" cap="flat" cmpd="sng" algn="ctr">
                      <a:solidFill>
                        <a:srgbClr val="0D79CA"/>
                      </a:solidFill>
                      <a:prstDash val="solid"/>
                      <a:round/>
                      <a:headEnd type="none" w="med" len="med"/>
                      <a:tailEnd type="none" w="med" len="med"/>
                    </a:lnL>
                    <a:lnR w="7620" cap="flat" cmpd="sng" algn="ctr">
                      <a:solidFill>
                        <a:srgbClr val="0D79CA"/>
                      </a:solidFill>
                      <a:prstDash val="solid"/>
                      <a:round/>
                      <a:headEnd type="none" w="med" len="med"/>
                      <a:tailEnd type="none" w="med" len="med"/>
                    </a:lnR>
                    <a:lnT w="7620" cap="flat" cmpd="sng" algn="ctr">
                      <a:solidFill>
                        <a:srgbClr val="0D79CA"/>
                      </a:solidFill>
                      <a:prstDash val="solid"/>
                      <a:round/>
                      <a:headEnd type="none" w="med" len="med"/>
                      <a:tailEnd type="none" w="med" len="med"/>
                    </a:lnT>
                    <a:lnB w="7620" cap="flat" cmpd="sng" algn="ctr">
                      <a:solidFill>
                        <a:srgbClr val="0D79CA"/>
                      </a:solidFill>
                      <a:prstDash val="solid"/>
                      <a:round/>
                      <a:headEnd type="none" w="med" len="med"/>
                      <a:tailEnd type="none" w="med" len="med"/>
                    </a:lnB>
                    <a:solidFill>
                      <a:srgbClr val="E1F7D0"/>
                    </a:solidFill>
                  </a:tcPr>
                </a:tc>
                <a:tc>
                  <a:txBody>
                    <a:bodyPr/>
                    <a:lstStyle/>
                    <a:p>
                      <a:pPr algn="l" fontAlgn="base"/>
                      <a:r>
                        <a:rPr lang="ja-JP" altLang="en-US" sz="800" b="0" i="0" u="none" strike="noStrike">
                          <a:solidFill>
                            <a:srgbClr val="000000"/>
                          </a:solidFill>
                          <a:effectLst/>
                          <a:ea typeface="Meiryo UI" panose="020B0604030504040204" pitchFamily="50" charset="-128"/>
                        </a:rPr>
                        <a:t>問題なし</a:t>
                      </a:r>
                      <a:r>
                        <a:rPr lang="ja-JP" altLang="en-US" sz="800" b="0" i="0">
                          <a:solidFill>
                            <a:srgbClr val="000000"/>
                          </a:solidFill>
                          <a:effectLst/>
                          <a:latin typeface="Meiryo UI" panose="020B0604030504040204" pitchFamily="50" charset="-128"/>
                        </a:rPr>
                        <a:t>​</a:t>
                      </a:r>
                      <a:endParaRPr lang="ja-JP" altLang="en-US" b="0" i="0">
                        <a:solidFill>
                          <a:srgbClr val="000000"/>
                        </a:solidFill>
                        <a:effectLst/>
                      </a:endParaRPr>
                    </a:p>
                  </a:txBody>
                  <a:tcPr>
                    <a:lnL w="7620" cap="flat" cmpd="sng" algn="ctr">
                      <a:solidFill>
                        <a:srgbClr val="0D79CA"/>
                      </a:solidFill>
                      <a:prstDash val="solid"/>
                      <a:round/>
                      <a:headEnd type="none" w="med" len="med"/>
                      <a:tailEnd type="none" w="med" len="med"/>
                    </a:lnL>
                    <a:lnR w="7620" cap="flat" cmpd="sng" algn="ctr">
                      <a:solidFill>
                        <a:srgbClr val="0D79CA"/>
                      </a:solidFill>
                      <a:prstDash val="solid"/>
                      <a:round/>
                      <a:headEnd type="none" w="med" len="med"/>
                      <a:tailEnd type="none" w="med" len="med"/>
                    </a:lnR>
                    <a:lnT w="7620" cap="flat" cmpd="sng" algn="ctr">
                      <a:solidFill>
                        <a:srgbClr val="0D79CA"/>
                      </a:solidFill>
                      <a:prstDash val="solid"/>
                      <a:round/>
                      <a:headEnd type="none" w="med" len="med"/>
                      <a:tailEnd type="none" w="med" len="med"/>
                    </a:lnT>
                    <a:lnB w="7620" cap="flat" cmpd="sng" algn="ctr">
                      <a:solidFill>
                        <a:srgbClr val="0D79CA"/>
                      </a:solidFill>
                      <a:prstDash val="solid"/>
                      <a:round/>
                      <a:headEnd type="none" w="med" len="med"/>
                      <a:tailEnd type="none" w="med" len="med"/>
                    </a:lnB>
                    <a:solidFill>
                      <a:srgbClr val="E1F7D0"/>
                    </a:solidFill>
                  </a:tcPr>
                </a:tc>
                <a:tc>
                  <a:txBody>
                    <a:bodyPr/>
                    <a:lstStyle/>
                    <a:p>
                      <a:pPr algn="l" fontAlgn="base"/>
                      <a:r>
                        <a:rPr lang="ja-JP" altLang="en-US" sz="800" b="0" i="0" u="none" strike="noStrike" dirty="0">
                          <a:solidFill>
                            <a:srgbClr val="000000"/>
                          </a:solidFill>
                          <a:effectLst/>
                          <a:ea typeface="Meiryo UI" panose="020B0604030504040204" pitchFamily="50" charset="-128"/>
                        </a:rPr>
                        <a:t>１０年後も運用が可能。</a:t>
                      </a:r>
                      <a:r>
                        <a:rPr lang="ja-JP" altLang="en-US" sz="800" b="0" i="0" dirty="0">
                          <a:solidFill>
                            <a:srgbClr val="000000"/>
                          </a:solidFill>
                          <a:effectLst/>
                          <a:latin typeface="Meiryo UI" panose="020B0604030504040204" pitchFamily="50" charset="-128"/>
                        </a:rPr>
                        <a:t>​</a:t>
                      </a:r>
                      <a:endParaRPr lang="ja-JP" altLang="en-US" b="0" i="0" dirty="0">
                        <a:solidFill>
                          <a:srgbClr val="000000"/>
                        </a:solidFill>
                        <a:effectLst/>
                      </a:endParaRPr>
                    </a:p>
                  </a:txBody>
                  <a:tcPr>
                    <a:lnL w="7620" cap="flat" cmpd="sng" algn="ctr">
                      <a:solidFill>
                        <a:srgbClr val="0D79CA"/>
                      </a:solidFill>
                      <a:prstDash val="solid"/>
                      <a:round/>
                      <a:headEnd type="none" w="med" len="med"/>
                      <a:tailEnd type="none" w="med" len="med"/>
                    </a:lnL>
                    <a:lnR w="7620" cap="flat" cmpd="sng" algn="ctr">
                      <a:solidFill>
                        <a:srgbClr val="0D79CA"/>
                      </a:solidFill>
                      <a:prstDash val="solid"/>
                      <a:round/>
                      <a:headEnd type="none" w="med" len="med"/>
                      <a:tailEnd type="none" w="med" len="med"/>
                    </a:lnR>
                    <a:lnT w="7620" cap="flat" cmpd="sng" algn="ctr">
                      <a:solidFill>
                        <a:srgbClr val="0D79CA"/>
                      </a:solidFill>
                      <a:prstDash val="solid"/>
                      <a:round/>
                      <a:headEnd type="none" w="med" len="med"/>
                      <a:tailEnd type="none" w="med" len="med"/>
                    </a:lnT>
                    <a:lnB w="7620" cap="flat" cmpd="sng" algn="ctr">
                      <a:solidFill>
                        <a:srgbClr val="0D79CA"/>
                      </a:solidFill>
                      <a:prstDash val="solid"/>
                      <a:round/>
                      <a:headEnd type="none" w="med" len="med"/>
                      <a:tailEnd type="none" w="med" len="med"/>
                    </a:lnB>
                    <a:solidFill>
                      <a:srgbClr val="E1F7D0"/>
                    </a:solidFill>
                  </a:tcPr>
                </a:tc>
                <a:extLst>
                  <a:ext uri="{0D108BD9-81ED-4DB2-BD59-A6C34878D82A}">
                    <a16:rowId xmlns:a16="http://schemas.microsoft.com/office/drawing/2014/main" val="1310404982"/>
                  </a:ext>
                </a:extLst>
              </a:tr>
              <a:tr h="0">
                <a:tc>
                  <a:txBody>
                    <a:bodyPr/>
                    <a:lstStyle/>
                    <a:p>
                      <a:pPr algn="ctr" fontAlgn="base"/>
                      <a:r>
                        <a:rPr lang="en-US" sz="800" b="0" i="0">
                          <a:solidFill>
                            <a:srgbClr val="000000"/>
                          </a:solidFill>
                          <a:effectLst/>
                          <a:latin typeface="Meiryo UI" panose="020B0604030504040204" pitchFamily="50" charset="-128"/>
                        </a:rPr>
                        <a:t>『</a:t>
                      </a:r>
                      <a:r>
                        <a:rPr lang="ja-JP" altLang="en-US" sz="800" b="0" i="0">
                          <a:solidFill>
                            <a:srgbClr val="000000"/>
                          </a:solidFill>
                          <a:effectLst/>
                          <a:ea typeface="Meiryo UI" panose="020B0604030504040204" pitchFamily="50" charset="-128"/>
                        </a:rPr>
                        <a:t>　△　</a:t>
                      </a:r>
                      <a:r>
                        <a:rPr lang="en-US" sz="800" b="0" i="0">
                          <a:solidFill>
                            <a:srgbClr val="000000"/>
                          </a:solidFill>
                          <a:effectLst/>
                          <a:latin typeface="Meiryo UI" panose="020B0604030504040204" pitchFamily="50" charset="-128"/>
                        </a:rPr>
                        <a:t>』</a:t>
                      </a:r>
                      <a:r>
                        <a:rPr lang="en-US" altLang="ja-JP" sz="800" b="0" i="0">
                          <a:solidFill>
                            <a:srgbClr val="000000"/>
                          </a:solidFill>
                          <a:effectLst/>
                          <a:ea typeface="Meiryo UI" panose="020B0604030504040204" pitchFamily="50" charset="-128"/>
                        </a:rPr>
                        <a:t>​</a:t>
                      </a:r>
                      <a:endParaRPr lang="en-US" altLang="ja-JP" b="0" i="0">
                        <a:solidFill>
                          <a:srgbClr val="000000"/>
                        </a:solidFill>
                        <a:effectLst/>
                      </a:endParaRPr>
                    </a:p>
                  </a:txBody>
                  <a:tcPr>
                    <a:lnL w="7620" cap="flat" cmpd="sng" algn="ctr">
                      <a:solidFill>
                        <a:srgbClr val="0D79CA"/>
                      </a:solidFill>
                      <a:prstDash val="solid"/>
                      <a:round/>
                      <a:headEnd type="none" w="med" len="med"/>
                      <a:tailEnd type="none" w="med" len="med"/>
                    </a:lnL>
                    <a:lnR w="7620" cap="flat" cmpd="sng" algn="ctr">
                      <a:solidFill>
                        <a:srgbClr val="0D79CA"/>
                      </a:solidFill>
                      <a:prstDash val="solid"/>
                      <a:round/>
                      <a:headEnd type="none" w="med" len="med"/>
                      <a:tailEnd type="none" w="med" len="med"/>
                    </a:lnR>
                    <a:lnT w="7620" cap="flat" cmpd="sng" algn="ctr">
                      <a:solidFill>
                        <a:srgbClr val="0D79CA"/>
                      </a:solidFill>
                      <a:prstDash val="solid"/>
                      <a:round/>
                      <a:headEnd type="none" w="med" len="med"/>
                      <a:tailEnd type="none" w="med" len="med"/>
                    </a:lnT>
                    <a:lnB w="7620" cap="flat" cmpd="sng" algn="ctr">
                      <a:solidFill>
                        <a:srgbClr val="0D79CA"/>
                      </a:solidFill>
                      <a:prstDash val="solid"/>
                      <a:round/>
                      <a:headEnd type="none" w="med" len="med"/>
                      <a:tailEnd type="none" w="med" len="med"/>
                    </a:lnB>
                    <a:solidFill>
                      <a:srgbClr val="F1FBE9"/>
                    </a:solidFill>
                  </a:tcPr>
                </a:tc>
                <a:tc>
                  <a:txBody>
                    <a:bodyPr/>
                    <a:lstStyle/>
                    <a:p>
                      <a:pPr algn="l" fontAlgn="base"/>
                      <a:r>
                        <a:rPr lang="ja-JP" altLang="en-US" sz="800" b="0" i="0" u="none" strike="noStrike">
                          <a:solidFill>
                            <a:srgbClr val="000000"/>
                          </a:solidFill>
                          <a:effectLst/>
                          <a:ea typeface="Meiryo UI" panose="020B0604030504040204" pitchFamily="50" charset="-128"/>
                        </a:rPr>
                        <a:t>　　　一部できていない。</a:t>
                      </a:r>
                      <a:r>
                        <a:rPr lang="ja-JP" altLang="en-US" sz="800" b="0" i="0">
                          <a:solidFill>
                            <a:srgbClr val="000000"/>
                          </a:solidFill>
                          <a:effectLst/>
                          <a:latin typeface="Meiryo UI" panose="020B0604030504040204" pitchFamily="50" charset="-128"/>
                        </a:rPr>
                        <a:t>​</a:t>
                      </a:r>
                      <a:endParaRPr lang="ja-JP" altLang="en-US" b="0" i="0">
                        <a:solidFill>
                          <a:srgbClr val="000000"/>
                        </a:solidFill>
                        <a:effectLst/>
                      </a:endParaRPr>
                    </a:p>
                  </a:txBody>
                  <a:tcPr>
                    <a:lnL w="7620" cap="flat" cmpd="sng" algn="ctr">
                      <a:solidFill>
                        <a:srgbClr val="0D79CA"/>
                      </a:solidFill>
                      <a:prstDash val="solid"/>
                      <a:round/>
                      <a:headEnd type="none" w="med" len="med"/>
                      <a:tailEnd type="none" w="med" len="med"/>
                    </a:lnL>
                    <a:lnR w="7620" cap="flat" cmpd="sng" algn="ctr">
                      <a:solidFill>
                        <a:srgbClr val="0D79CA"/>
                      </a:solidFill>
                      <a:prstDash val="solid"/>
                      <a:round/>
                      <a:headEnd type="none" w="med" len="med"/>
                      <a:tailEnd type="none" w="med" len="med"/>
                    </a:lnR>
                    <a:lnT w="7620" cap="flat" cmpd="sng" algn="ctr">
                      <a:solidFill>
                        <a:srgbClr val="0D79CA"/>
                      </a:solidFill>
                      <a:prstDash val="solid"/>
                      <a:round/>
                      <a:headEnd type="none" w="med" len="med"/>
                      <a:tailEnd type="none" w="med" len="med"/>
                    </a:lnT>
                    <a:lnB w="7620" cap="flat" cmpd="sng" algn="ctr">
                      <a:solidFill>
                        <a:srgbClr val="0D79CA"/>
                      </a:solidFill>
                      <a:prstDash val="solid"/>
                      <a:round/>
                      <a:headEnd type="none" w="med" len="med"/>
                      <a:tailEnd type="none" w="med" len="med"/>
                    </a:lnB>
                    <a:solidFill>
                      <a:srgbClr val="F1FBE9"/>
                    </a:solidFill>
                  </a:tcPr>
                </a:tc>
                <a:tc>
                  <a:txBody>
                    <a:bodyPr/>
                    <a:lstStyle/>
                    <a:p>
                      <a:pPr algn="l" fontAlgn="base"/>
                      <a:r>
                        <a:rPr lang="ja-JP" altLang="en-US" sz="800" b="0" i="0" u="none" strike="noStrike">
                          <a:solidFill>
                            <a:srgbClr val="000000"/>
                          </a:solidFill>
                          <a:effectLst/>
                          <a:ea typeface="Meiryo UI" panose="020B0604030504040204" pitchFamily="50" charset="-128"/>
                        </a:rPr>
                        <a:t>部分的に改善が必要である。</a:t>
                      </a:r>
                      <a:r>
                        <a:rPr lang="ja-JP" altLang="en-US" sz="800" b="0" i="0">
                          <a:solidFill>
                            <a:srgbClr val="000000"/>
                          </a:solidFill>
                          <a:effectLst/>
                          <a:latin typeface="Meiryo UI" panose="020B0604030504040204" pitchFamily="50" charset="-128"/>
                        </a:rPr>
                        <a:t>​</a:t>
                      </a:r>
                      <a:endParaRPr lang="ja-JP" altLang="en-US" b="0" i="0">
                        <a:solidFill>
                          <a:srgbClr val="000000"/>
                        </a:solidFill>
                        <a:effectLst/>
                      </a:endParaRPr>
                    </a:p>
                  </a:txBody>
                  <a:tcPr>
                    <a:lnL w="7620" cap="flat" cmpd="sng" algn="ctr">
                      <a:solidFill>
                        <a:srgbClr val="0D79CA"/>
                      </a:solidFill>
                      <a:prstDash val="solid"/>
                      <a:round/>
                      <a:headEnd type="none" w="med" len="med"/>
                      <a:tailEnd type="none" w="med" len="med"/>
                    </a:lnL>
                    <a:lnR w="7620" cap="flat" cmpd="sng" algn="ctr">
                      <a:solidFill>
                        <a:srgbClr val="0D79CA"/>
                      </a:solidFill>
                      <a:prstDash val="solid"/>
                      <a:round/>
                      <a:headEnd type="none" w="med" len="med"/>
                      <a:tailEnd type="none" w="med" len="med"/>
                    </a:lnR>
                    <a:lnT w="7620" cap="flat" cmpd="sng" algn="ctr">
                      <a:solidFill>
                        <a:srgbClr val="0D79CA"/>
                      </a:solidFill>
                      <a:prstDash val="solid"/>
                      <a:round/>
                      <a:headEnd type="none" w="med" len="med"/>
                      <a:tailEnd type="none" w="med" len="med"/>
                    </a:lnT>
                    <a:lnB w="7620" cap="flat" cmpd="sng" algn="ctr">
                      <a:solidFill>
                        <a:srgbClr val="0D79CA"/>
                      </a:solidFill>
                      <a:prstDash val="solid"/>
                      <a:round/>
                      <a:headEnd type="none" w="med" len="med"/>
                      <a:tailEnd type="none" w="med" len="med"/>
                    </a:lnB>
                    <a:solidFill>
                      <a:srgbClr val="F1FBE9"/>
                    </a:solidFill>
                  </a:tcPr>
                </a:tc>
                <a:tc>
                  <a:txBody>
                    <a:bodyPr/>
                    <a:lstStyle/>
                    <a:p>
                      <a:pPr algn="l" fontAlgn="base"/>
                      <a:r>
                        <a:rPr lang="ja-JP" altLang="en-US" sz="800" b="0" i="0" u="none" strike="noStrike">
                          <a:solidFill>
                            <a:srgbClr val="000000"/>
                          </a:solidFill>
                          <a:effectLst/>
                          <a:ea typeface="Meiryo UI" panose="020B0604030504040204" pitchFamily="50" charset="-128"/>
                        </a:rPr>
                        <a:t>部分的に改善が必要である。</a:t>
                      </a:r>
                      <a:r>
                        <a:rPr lang="ja-JP" altLang="en-US" sz="800" b="0" i="0">
                          <a:solidFill>
                            <a:srgbClr val="000000"/>
                          </a:solidFill>
                          <a:effectLst/>
                          <a:latin typeface="Meiryo UI" panose="020B0604030504040204" pitchFamily="50" charset="-128"/>
                        </a:rPr>
                        <a:t>​</a:t>
                      </a:r>
                      <a:endParaRPr lang="ja-JP" altLang="en-US" b="0" i="0">
                        <a:solidFill>
                          <a:srgbClr val="000000"/>
                        </a:solidFill>
                        <a:effectLst/>
                      </a:endParaRPr>
                    </a:p>
                  </a:txBody>
                  <a:tcPr>
                    <a:lnL w="7620" cap="flat" cmpd="sng" algn="ctr">
                      <a:solidFill>
                        <a:srgbClr val="0D79CA"/>
                      </a:solidFill>
                      <a:prstDash val="solid"/>
                      <a:round/>
                      <a:headEnd type="none" w="med" len="med"/>
                      <a:tailEnd type="none" w="med" len="med"/>
                    </a:lnL>
                    <a:lnR w="7620" cap="flat" cmpd="sng" algn="ctr">
                      <a:solidFill>
                        <a:srgbClr val="0D79CA"/>
                      </a:solidFill>
                      <a:prstDash val="solid"/>
                      <a:round/>
                      <a:headEnd type="none" w="med" len="med"/>
                      <a:tailEnd type="none" w="med" len="med"/>
                    </a:lnR>
                    <a:lnT w="7620" cap="flat" cmpd="sng" algn="ctr">
                      <a:solidFill>
                        <a:srgbClr val="0D79CA"/>
                      </a:solidFill>
                      <a:prstDash val="solid"/>
                      <a:round/>
                      <a:headEnd type="none" w="med" len="med"/>
                      <a:tailEnd type="none" w="med" len="med"/>
                    </a:lnT>
                    <a:lnB w="7620" cap="flat" cmpd="sng" algn="ctr">
                      <a:solidFill>
                        <a:srgbClr val="0D79CA"/>
                      </a:solidFill>
                      <a:prstDash val="solid"/>
                      <a:round/>
                      <a:headEnd type="none" w="med" len="med"/>
                      <a:tailEnd type="none" w="med" len="med"/>
                    </a:lnB>
                    <a:solidFill>
                      <a:srgbClr val="F1FBE9"/>
                    </a:solidFill>
                  </a:tcPr>
                </a:tc>
                <a:extLst>
                  <a:ext uri="{0D108BD9-81ED-4DB2-BD59-A6C34878D82A}">
                    <a16:rowId xmlns:a16="http://schemas.microsoft.com/office/drawing/2014/main" val="504863607"/>
                  </a:ext>
                </a:extLst>
              </a:tr>
              <a:tr h="198120">
                <a:tc>
                  <a:txBody>
                    <a:bodyPr/>
                    <a:lstStyle/>
                    <a:p>
                      <a:pPr algn="ctr" fontAlgn="base"/>
                      <a:r>
                        <a:rPr lang="en-US" sz="800" b="0" i="0">
                          <a:solidFill>
                            <a:srgbClr val="000000"/>
                          </a:solidFill>
                          <a:effectLst/>
                          <a:latin typeface="Meiryo UI" panose="020B0604030504040204" pitchFamily="50" charset="-128"/>
                        </a:rPr>
                        <a:t>『</a:t>
                      </a:r>
                      <a:r>
                        <a:rPr lang="ja-JP" altLang="en-US" sz="800" b="0" i="0">
                          <a:solidFill>
                            <a:srgbClr val="000000"/>
                          </a:solidFill>
                          <a:effectLst/>
                          <a:ea typeface="Meiryo UI" panose="020B0604030504040204" pitchFamily="50" charset="-128"/>
                        </a:rPr>
                        <a:t>　</a:t>
                      </a:r>
                      <a:r>
                        <a:rPr lang="en-US" sz="800" b="0" i="0">
                          <a:solidFill>
                            <a:srgbClr val="000000"/>
                          </a:solidFill>
                          <a:effectLst/>
                          <a:latin typeface="Meiryo UI" panose="020B0604030504040204" pitchFamily="50" charset="-128"/>
                        </a:rPr>
                        <a:t>×</a:t>
                      </a:r>
                      <a:r>
                        <a:rPr lang="ja-JP" altLang="en-US" sz="800" b="0" i="0">
                          <a:solidFill>
                            <a:srgbClr val="000000"/>
                          </a:solidFill>
                          <a:effectLst/>
                          <a:ea typeface="Meiryo UI" panose="020B0604030504040204" pitchFamily="50" charset="-128"/>
                        </a:rPr>
                        <a:t>　</a:t>
                      </a:r>
                      <a:r>
                        <a:rPr lang="en-US" sz="800" b="0" i="0">
                          <a:solidFill>
                            <a:srgbClr val="000000"/>
                          </a:solidFill>
                          <a:effectLst/>
                          <a:latin typeface="Meiryo UI" panose="020B0604030504040204" pitchFamily="50" charset="-128"/>
                        </a:rPr>
                        <a:t>』</a:t>
                      </a:r>
                      <a:r>
                        <a:rPr lang="en-US" altLang="ja-JP" sz="800" b="0" i="0">
                          <a:solidFill>
                            <a:srgbClr val="000000"/>
                          </a:solidFill>
                          <a:effectLst/>
                          <a:ea typeface="Meiryo UI" panose="020B0604030504040204" pitchFamily="50" charset="-128"/>
                        </a:rPr>
                        <a:t>​</a:t>
                      </a:r>
                      <a:endParaRPr lang="en-US" altLang="ja-JP" b="0" i="0">
                        <a:solidFill>
                          <a:srgbClr val="000000"/>
                        </a:solidFill>
                        <a:effectLst/>
                      </a:endParaRPr>
                    </a:p>
                  </a:txBody>
                  <a:tcPr>
                    <a:lnL w="7620" cap="flat" cmpd="sng" algn="ctr">
                      <a:solidFill>
                        <a:srgbClr val="0D79CA"/>
                      </a:solidFill>
                      <a:prstDash val="solid"/>
                      <a:round/>
                      <a:headEnd type="none" w="med" len="med"/>
                      <a:tailEnd type="none" w="med" len="med"/>
                    </a:lnL>
                    <a:lnR w="7620" cap="flat" cmpd="sng" algn="ctr">
                      <a:solidFill>
                        <a:srgbClr val="0D79CA"/>
                      </a:solidFill>
                      <a:prstDash val="solid"/>
                      <a:round/>
                      <a:headEnd type="none" w="med" len="med"/>
                      <a:tailEnd type="none" w="med" len="med"/>
                    </a:lnR>
                    <a:lnT w="7620" cap="flat" cmpd="sng" algn="ctr">
                      <a:solidFill>
                        <a:srgbClr val="0D79CA"/>
                      </a:solidFill>
                      <a:prstDash val="solid"/>
                      <a:round/>
                      <a:headEnd type="none" w="med" len="med"/>
                      <a:tailEnd type="none" w="med" len="med"/>
                    </a:lnT>
                    <a:lnB w="7620" cap="flat" cmpd="sng" algn="ctr">
                      <a:solidFill>
                        <a:srgbClr val="0D79CA"/>
                      </a:solidFill>
                      <a:prstDash val="solid"/>
                      <a:round/>
                      <a:headEnd type="none" w="med" len="med"/>
                      <a:tailEnd type="none" w="med" len="med"/>
                    </a:lnB>
                    <a:solidFill>
                      <a:srgbClr val="E1F7D0"/>
                    </a:solidFill>
                  </a:tcPr>
                </a:tc>
                <a:tc>
                  <a:txBody>
                    <a:bodyPr/>
                    <a:lstStyle/>
                    <a:p>
                      <a:pPr algn="l" fontAlgn="base"/>
                      <a:r>
                        <a:rPr lang="ja-JP" altLang="en-US" sz="800" b="0" i="0" u="none" strike="noStrike">
                          <a:solidFill>
                            <a:srgbClr val="000000"/>
                          </a:solidFill>
                          <a:effectLst/>
                          <a:ea typeface="Meiryo UI" panose="020B0604030504040204" pitchFamily="50" charset="-128"/>
                        </a:rPr>
                        <a:t>　　　できていない。</a:t>
                      </a:r>
                      <a:r>
                        <a:rPr lang="ja-JP" altLang="en-US" sz="800" b="0" i="0">
                          <a:solidFill>
                            <a:srgbClr val="000000"/>
                          </a:solidFill>
                          <a:effectLst/>
                          <a:latin typeface="Meiryo UI" panose="020B0604030504040204" pitchFamily="50" charset="-128"/>
                        </a:rPr>
                        <a:t>​</a:t>
                      </a:r>
                      <a:endParaRPr lang="ja-JP" altLang="en-US" b="0" i="0">
                        <a:solidFill>
                          <a:srgbClr val="000000"/>
                        </a:solidFill>
                        <a:effectLst/>
                      </a:endParaRPr>
                    </a:p>
                  </a:txBody>
                  <a:tcPr>
                    <a:lnL w="7620" cap="flat" cmpd="sng" algn="ctr">
                      <a:solidFill>
                        <a:srgbClr val="0D79CA"/>
                      </a:solidFill>
                      <a:prstDash val="solid"/>
                      <a:round/>
                      <a:headEnd type="none" w="med" len="med"/>
                      <a:tailEnd type="none" w="med" len="med"/>
                    </a:lnL>
                    <a:lnR w="7620" cap="flat" cmpd="sng" algn="ctr">
                      <a:solidFill>
                        <a:srgbClr val="0D79CA"/>
                      </a:solidFill>
                      <a:prstDash val="solid"/>
                      <a:round/>
                      <a:headEnd type="none" w="med" len="med"/>
                      <a:tailEnd type="none" w="med" len="med"/>
                    </a:lnR>
                    <a:lnT w="7620" cap="flat" cmpd="sng" algn="ctr">
                      <a:solidFill>
                        <a:srgbClr val="0D79CA"/>
                      </a:solidFill>
                      <a:prstDash val="solid"/>
                      <a:round/>
                      <a:headEnd type="none" w="med" len="med"/>
                      <a:tailEnd type="none" w="med" len="med"/>
                    </a:lnT>
                    <a:lnB w="7620" cap="flat" cmpd="sng" algn="ctr">
                      <a:solidFill>
                        <a:srgbClr val="0D79CA"/>
                      </a:solidFill>
                      <a:prstDash val="solid"/>
                      <a:round/>
                      <a:headEnd type="none" w="med" len="med"/>
                      <a:tailEnd type="none" w="med" len="med"/>
                    </a:lnB>
                    <a:solidFill>
                      <a:srgbClr val="E1F7D0"/>
                    </a:solidFill>
                  </a:tcPr>
                </a:tc>
                <a:tc>
                  <a:txBody>
                    <a:bodyPr/>
                    <a:lstStyle/>
                    <a:p>
                      <a:pPr algn="l" fontAlgn="base"/>
                      <a:r>
                        <a:rPr lang="ja-JP" altLang="en-US" sz="800" b="0" i="0" u="none" strike="noStrike">
                          <a:solidFill>
                            <a:srgbClr val="000000"/>
                          </a:solidFill>
                          <a:effectLst/>
                          <a:ea typeface="Meiryo UI" panose="020B0604030504040204" pitchFamily="50" charset="-128"/>
                        </a:rPr>
                        <a:t>全体的に見直しが必要である。</a:t>
                      </a:r>
                      <a:r>
                        <a:rPr lang="ja-JP" altLang="en-US" sz="800" b="0" i="0">
                          <a:solidFill>
                            <a:srgbClr val="000000"/>
                          </a:solidFill>
                          <a:effectLst/>
                          <a:latin typeface="Meiryo UI" panose="020B0604030504040204" pitchFamily="50" charset="-128"/>
                        </a:rPr>
                        <a:t>​</a:t>
                      </a:r>
                      <a:endParaRPr lang="ja-JP" altLang="en-US" b="0" i="0">
                        <a:solidFill>
                          <a:srgbClr val="000000"/>
                        </a:solidFill>
                        <a:effectLst/>
                      </a:endParaRPr>
                    </a:p>
                  </a:txBody>
                  <a:tcPr>
                    <a:lnL w="7620" cap="flat" cmpd="sng" algn="ctr">
                      <a:solidFill>
                        <a:srgbClr val="0D79CA"/>
                      </a:solidFill>
                      <a:prstDash val="solid"/>
                      <a:round/>
                      <a:headEnd type="none" w="med" len="med"/>
                      <a:tailEnd type="none" w="med" len="med"/>
                    </a:lnL>
                    <a:lnR w="7620" cap="flat" cmpd="sng" algn="ctr">
                      <a:solidFill>
                        <a:srgbClr val="0D79CA"/>
                      </a:solidFill>
                      <a:prstDash val="solid"/>
                      <a:round/>
                      <a:headEnd type="none" w="med" len="med"/>
                      <a:tailEnd type="none" w="med" len="med"/>
                    </a:lnR>
                    <a:lnT w="7620" cap="flat" cmpd="sng" algn="ctr">
                      <a:solidFill>
                        <a:srgbClr val="0D79CA"/>
                      </a:solidFill>
                      <a:prstDash val="solid"/>
                      <a:round/>
                      <a:headEnd type="none" w="med" len="med"/>
                      <a:tailEnd type="none" w="med" len="med"/>
                    </a:lnT>
                    <a:lnB w="7620" cap="flat" cmpd="sng" algn="ctr">
                      <a:solidFill>
                        <a:srgbClr val="0D79CA"/>
                      </a:solidFill>
                      <a:prstDash val="solid"/>
                      <a:round/>
                      <a:headEnd type="none" w="med" len="med"/>
                      <a:tailEnd type="none" w="med" len="med"/>
                    </a:lnB>
                    <a:solidFill>
                      <a:srgbClr val="E1F7D0"/>
                    </a:solidFill>
                  </a:tcPr>
                </a:tc>
                <a:tc>
                  <a:txBody>
                    <a:bodyPr/>
                    <a:lstStyle/>
                    <a:p>
                      <a:pPr algn="l" fontAlgn="base"/>
                      <a:r>
                        <a:rPr lang="ja-JP" altLang="en-US" sz="800" b="0" i="0" u="none" strike="noStrike" dirty="0">
                          <a:solidFill>
                            <a:srgbClr val="000000"/>
                          </a:solidFill>
                          <a:effectLst/>
                          <a:ea typeface="Meiryo UI" panose="020B0604030504040204" pitchFamily="50" charset="-128"/>
                        </a:rPr>
                        <a:t>全体的に見直しが必要である。</a:t>
                      </a:r>
                      <a:r>
                        <a:rPr lang="ja-JP" altLang="en-US" sz="800" b="0" i="0" dirty="0">
                          <a:solidFill>
                            <a:srgbClr val="000000"/>
                          </a:solidFill>
                          <a:effectLst/>
                          <a:latin typeface="Meiryo UI" panose="020B0604030504040204" pitchFamily="50" charset="-128"/>
                        </a:rPr>
                        <a:t>​</a:t>
                      </a:r>
                      <a:endParaRPr lang="ja-JP" altLang="en-US" b="0" i="0" dirty="0">
                        <a:solidFill>
                          <a:srgbClr val="000000"/>
                        </a:solidFill>
                        <a:effectLst/>
                      </a:endParaRPr>
                    </a:p>
                  </a:txBody>
                  <a:tcPr>
                    <a:lnL w="7620" cap="flat" cmpd="sng" algn="ctr">
                      <a:solidFill>
                        <a:srgbClr val="0D79CA"/>
                      </a:solidFill>
                      <a:prstDash val="solid"/>
                      <a:round/>
                      <a:headEnd type="none" w="med" len="med"/>
                      <a:tailEnd type="none" w="med" len="med"/>
                    </a:lnL>
                    <a:lnR w="7620" cap="flat" cmpd="sng" algn="ctr">
                      <a:solidFill>
                        <a:srgbClr val="0D79CA"/>
                      </a:solidFill>
                      <a:prstDash val="solid"/>
                      <a:round/>
                      <a:headEnd type="none" w="med" len="med"/>
                      <a:tailEnd type="none" w="med" len="med"/>
                    </a:lnR>
                    <a:lnT w="7620" cap="flat" cmpd="sng" algn="ctr">
                      <a:solidFill>
                        <a:srgbClr val="0D79CA"/>
                      </a:solidFill>
                      <a:prstDash val="solid"/>
                      <a:round/>
                      <a:headEnd type="none" w="med" len="med"/>
                      <a:tailEnd type="none" w="med" len="med"/>
                    </a:lnT>
                    <a:lnB w="7620" cap="flat" cmpd="sng" algn="ctr">
                      <a:solidFill>
                        <a:srgbClr val="0D79CA"/>
                      </a:solidFill>
                      <a:prstDash val="solid"/>
                      <a:round/>
                      <a:headEnd type="none" w="med" len="med"/>
                      <a:tailEnd type="none" w="med" len="med"/>
                    </a:lnB>
                    <a:solidFill>
                      <a:srgbClr val="E1F7D0"/>
                    </a:solidFill>
                  </a:tcPr>
                </a:tc>
                <a:extLst>
                  <a:ext uri="{0D108BD9-81ED-4DB2-BD59-A6C34878D82A}">
                    <a16:rowId xmlns:a16="http://schemas.microsoft.com/office/drawing/2014/main" val="2729094075"/>
                  </a:ext>
                </a:extLst>
              </a:tr>
            </a:tbl>
          </a:graphicData>
        </a:graphic>
      </p:graphicFrame>
      <p:sp>
        <p:nvSpPr>
          <p:cNvPr id="5" name="Rectangle 1">
            <a:extLst>
              <a:ext uri="{FF2B5EF4-FFF2-40B4-BE49-F238E27FC236}">
                <a16:creationId xmlns:a16="http://schemas.microsoft.com/office/drawing/2014/main" id="{D7DE1642-4F34-428E-8082-D5A923A7EDA2}"/>
              </a:ext>
            </a:extLst>
          </p:cNvPr>
          <p:cNvSpPr>
            <a:spLocks noChangeArrowheads="1"/>
          </p:cNvSpPr>
          <p:nvPr/>
        </p:nvSpPr>
        <p:spPr bwMode="auto">
          <a:xfrm>
            <a:off x="2114550" y="1676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800" b="0" i="0" u="none" strike="noStrike" cap="none" normalizeH="0" baseline="0">
                <a:ln>
                  <a:noFill/>
                </a:ln>
                <a:solidFill>
                  <a:srgbClr val="000000"/>
                </a:solidFill>
                <a:effectLst/>
                <a:latin typeface="メイリオ" panose="020B0604030504040204" pitchFamily="50" charset="-128"/>
                <a:ea typeface="メイリオ" panose="020B0604030504040204" pitchFamily="50" charset="-128"/>
              </a:rPr>
              <a:t> </a:t>
            </a:r>
            <a:endParaRPr kumimoji="0" lang="ja-JP" altLang="ja-JP"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6993967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044CB46-9785-4454-9D58-FE23C4F58395}"/>
              </a:ext>
            </a:extLst>
          </p:cNvPr>
          <p:cNvSpPr txBox="1"/>
          <p:nvPr/>
        </p:nvSpPr>
        <p:spPr>
          <a:xfrm>
            <a:off x="95417" y="1298357"/>
            <a:ext cx="4476583" cy="1200329"/>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kern="100" dirty="0">
                <a:effectLst/>
              </a:rPr>
              <a:t>【</a:t>
            </a:r>
            <a:r>
              <a:rPr lang="ja-JP" altLang="en-US" sz="1200" kern="100" dirty="0">
                <a:effectLst/>
              </a:rPr>
              <a:t>計画</a:t>
            </a:r>
            <a:r>
              <a:rPr lang="en-US" altLang="ja-JP" sz="1200" kern="100" dirty="0">
                <a:effectLst/>
              </a:rPr>
              <a:t>】</a:t>
            </a: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kern="100" dirty="0">
                <a:effectLst/>
              </a:rPr>
              <a:t>・管渠の詳細点検は、表</a:t>
            </a:r>
            <a:r>
              <a:rPr lang="en-US" altLang="ja-JP" sz="1200" kern="100" dirty="0">
                <a:effectLst/>
              </a:rPr>
              <a:t>4.1-1</a:t>
            </a:r>
            <a:r>
              <a:rPr lang="ja-JP" altLang="en-US" sz="1200" kern="100" dirty="0">
                <a:effectLst/>
              </a:rPr>
              <a:t>に示すとおり、</a:t>
            </a:r>
            <a:r>
              <a:rPr lang="en-US" altLang="ja-JP" sz="1200" kern="100" dirty="0">
                <a:effectLst/>
              </a:rPr>
              <a:t>10</a:t>
            </a:r>
            <a:r>
              <a:rPr lang="ja-JP" altLang="en-US" sz="1200" kern="100" dirty="0">
                <a:effectLst/>
              </a:rPr>
              <a:t>年に</a:t>
            </a:r>
            <a:r>
              <a:rPr lang="en-US" altLang="ja-JP" sz="1200" kern="100" dirty="0">
                <a:effectLst/>
              </a:rPr>
              <a:t>1</a:t>
            </a:r>
            <a:r>
              <a:rPr lang="ja-JP" altLang="en-US" sz="1200" kern="100" dirty="0">
                <a:effectLst/>
              </a:rPr>
              <a:t>回を標準とするが、竣工後</a:t>
            </a:r>
            <a:r>
              <a:rPr lang="en-US" altLang="ja-JP" sz="1200" kern="100" dirty="0">
                <a:effectLst/>
              </a:rPr>
              <a:t>30</a:t>
            </a:r>
            <a:r>
              <a:rPr lang="ja-JP" altLang="en-US" sz="1200" kern="100" dirty="0">
                <a:effectLst/>
              </a:rPr>
              <a:t>年以上経過した区間については、その頻度を短縮する等、重点的に実施する。</a:t>
            </a: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dirty="0"/>
          </a:p>
        </p:txBody>
      </p:sp>
      <p:sp>
        <p:nvSpPr>
          <p:cNvPr id="22" name="テキスト ボックス 21">
            <a:extLst>
              <a:ext uri="{FF2B5EF4-FFF2-40B4-BE49-F238E27FC236}">
                <a16:creationId xmlns:a16="http://schemas.microsoft.com/office/drawing/2014/main" id="{44893684-F9A9-4092-B88A-34F11B7D4AF5}"/>
              </a:ext>
            </a:extLst>
          </p:cNvPr>
          <p:cNvSpPr txBox="1"/>
          <p:nvPr/>
        </p:nvSpPr>
        <p:spPr>
          <a:xfrm>
            <a:off x="0" y="548680"/>
            <a:ext cx="4788024" cy="369332"/>
          </a:xfrm>
          <a:prstGeom prst="rect">
            <a:avLst/>
          </a:prstGeom>
          <a:noFill/>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①</a:t>
            </a:r>
            <a:r>
              <a:rPr kumimoji="1" lang="ja-JP" altLang="en-US" dirty="0">
                <a:latin typeface="BIZ UDPゴシック" panose="020B0400000000000000" pitchFamily="50" charset="-128"/>
                <a:ea typeface="BIZ UDPゴシック" panose="020B0400000000000000" pitchFamily="50" charset="-128"/>
              </a:rPr>
              <a:t>点検、診断、評価の手法や体制等の充実</a:t>
            </a:r>
            <a:endParaRPr kumimoji="1" lang="ja-JP" altLang="en-US" sz="2400" dirty="0"/>
          </a:p>
        </p:txBody>
      </p:sp>
      <p:sp>
        <p:nvSpPr>
          <p:cNvPr id="23" name="テキスト ボックス 22">
            <a:extLst>
              <a:ext uri="{FF2B5EF4-FFF2-40B4-BE49-F238E27FC236}">
                <a16:creationId xmlns:a16="http://schemas.microsoft.com/office/drawing/2014/main" id="{FDF7BC3B-EC55-4B49-B2BA-0EDF99436228}"/>
              </a:ext>
            </a:extLst>
          </p:cNvPr>
          <p:cNvSpPr txBox="1"/>
          <p:nvPr/>
        </p:nvSpPr>
        <p:spPr>
          <a:xfrm>
            <a:off x="50184" y="901120"/>
            <a:ext cx="8770288" cy="292388"/>
          </a:xfrm>
          <a:prstGeom prst="rect">
            <a:avLst/>
          </a:prstGeom>
          <a:noFill/>
        </p:spPr>
        <p:txBody>
          <a:bodyPr wrap="square" rtlCol="0">
            <a:spAutoFit/>
          </a:bodyPr>
          <a:lstStyle/>
          <a:p>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管渠</a:t>
            </a:r>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点検業務における留意事項　２）点検　④点検のメリハリ（頻度等）　</a:t>
            </a:r>
            <a:r>
              <a:rPr kumimoji="1" lang="en-US" altLang="ja-JP"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計画</a:t>
            </a:r>
            <a:r>
              <a:rPr kumimoji="1" lang="en-US" altLang="ja-JP" sz="1300" dirty="0">
                <a:latin typeface="BIZ UDPゴシック" panose="020B0400000000000000" pitchFamily="50" charset="-128"/>
                <a:ea typeface="BIZ UDPゴシック" panose="020B0400000000000000" pitchFamily="50" charset="-128"/>
              </a:rPr>
              <a:t>16</a:t>
            </a:r>
            <a:r>
              <a:rPr kumimoji="1" lang="ja-JP" altLang="en-US" sz="1300" dirty="0">
                <a:latin typeface="BIZ UDPゴシック" panose="020B0400000000000000" pitchFamily="50" charset="-128"/>
                <a:ea typeface="BIZ UDPゴシック" panose="020B0400000000000000" pitchFamily="50" charset="-128"/>
              </a:rPr>
              <a:t>頁</a:t>
            </a:r>
            <a:r>
              <a:rPr kumimoji="1" lang="en-US" altLang="ja-JP" sz="1300" dirty="0">
                <a:latin typeface="BIZ UDPゴシック" panose="020B0400000000000000" pitchFamily="50" charset="-128"/>
                <a:ea typeface="BIZ UDPゴシック" panose="020B0400000000000000" pitchFamily="50" charset="-128"/>
              </a:rPr>
              <a:t>】</a:t>
            </a:r>
            <a:endParaRPr kumimoji="1" lang="ja-JP" altLang="en-US" sz="1300" dirty="0"/>
          </a:p>
        </p:txBody>
      </p:sp>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kumimoji="1" lang="ja-JP" altLang="en-US" sz="2800" dirty="0">
                <a:solidFill>
                  <a:schemeClr val="bg1"/>
                </a:solidFill>
                <a:latin typeface="Meiryo UI" pitchFamily="50" charset="-128"/>
                <a:ea typeface="Meiryo UI" pitchFamily="50" charset="-128"/>
              </a:rPr>
              <a:t>４．現計画の検証、課題抽出及び対応方針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77" name="フローチャート: 組合せ 76">
            <a:extLst>
              <a:ext uri="{FF2B5EF4-FFF2-40B4-BE49-F238E27FC236}">
                <a16:creationId xmlns:a16="http://schemas.microsoft.com/office/drawing/2014/main" id="{24EFCB77-9344-4919-BD64-41DD496FAE52}"/>
              </a:ext>
            </a:extLst>
          </p:cNvPr>
          <p:cNvSpPr/>
          <p:nvPr/>
        </p:nvSpPr>
        <p:spPr>
          <a:xfrm rot="16200000">
            <a:off x="4151737" y="1844789"/>
            <a:ext cx="1115200" cy="5798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テキスト ボックス 78">
            <a:extLst>
              <a:ext uri="{FF2B5EF4-FFF2-40B4-BE49-F238E27FC236}">
                <a16:creationId xmlns:a16="http://schemas.microsoft.com/office/drawing/2014/main" id="{49641FA6-C4A6-4107-8E91-685A1D9010D5}"/>
              </a:ext>
            </a:extLst>
          </p:cNvPr>
          <p:cNvSpPr txBox="1"/>
          <p:nvPr/>
        </p:nvSpPr>
        <p:spPr>
          <a:xfrm>
            <a:off x="4802481" y="1316183"/>
            <a:ext cx="4162008" cy="2300344"/>
          </a:xfrm>
          <a:prstGeom prst="rect">
            <a:avLst/>
          </a:prstGeom>
          <a:noFill/>
          <a:ln>
            <a:solidFill>
              <a:schemeClr val="tx1"/>
            </a:solidFill>
          </a:ln>
        </p:spPr>
        <p:txBody>
          <a:bodyPr wrap="square" rtlCol="0">
            <a:noAutofit/>
          </a:bodyPr>
          <a:lstStyle/>
          <a:p>
            <a:pPr algn="just"/>
            <a:r>
              <a:rPr lang="en-US" altLang="ja-JP" sz="1200" kern="100" dirty="0">
                <a:effectLst/>
              </a:rPr>
              <a:t>【</a:t>
            </a:r>
            <a:r>
              <a:rPr lang="ja-JP" altLang="en-US" sz="1200" kern="100" dirty="0">
                <a:effectLst/>
              </a:rPr>
              <a:t>検証</a:t>
            </a:r>
            <a:r>
              <a:rPr lang="en-US" altLang="ja-JP" sz="1200" kern="100" dirty="0">
                <a:effectLst/>
              </a:rPr>
              <a:t>】</a:t>
            </a:r>
          </a:p>
          <a:p>
            <a:pPr algn="just"/>
            <a:r>
              <a:rPr lang="ja-JP" altLang="en-US" sz="1200" kern="100" dirty="0"/>
              <a:t>Ａ：実施</a:t>
            </a:r>
            <a:r>
              <a:rPr lang="ja-JP" altLang="en-US" sz="1200" kern="100" dirty="0">
                <a:effectLst/>
              </a:rPr>
              <a:t>状況　　　　　　　　△</a:t>
            </a:r>
            <a:r>
              <a:rPr lang="ja-JP" altLang="en-US" sz="1200" kern="100" dirty="0"/>
              <a:t>　</a:t>
            </a:r>
            <a:endParaRPr lang="en-US" altLang="ja-JP" sz="1200" kern="100" dirty="0"/>
          </a:p>
          <a:p>
            <a:pPr algn="just"/>
            <a:r>
              <a:rPr lang="ja-JP" altLang="en-US" sz="1200" kern="100" dirty="0">
                <a:effectLst/>
              </a:rPr>
              <a:t>Ｂ：実施評価　　　　　　　　△</a:t>
            </a:r>
            <a:r>
              <a:rPr lang="ja-JP" altLang="en-US" sz="1200" kern="100" dirty="0"/>
              <a:t>　　</a:t>
            </a:r>
            <a:endParaRPr lang="en-US" altLang="ja-JP" sz="1200" kern="100" dirty="0"/>
          </a:p>
          <a:p>
            <a:pPr algn="just"/>
            <a:r>
              <a:rPr lang="ja-JP" altLang="en-US" sz="1200" kern="100" dirty="0">
                <a:effectLst/>
              </a:rPr>
              <a:t>Ｃ：</a:t>
            </a:r>
            <a:r>
              <a:rPr kumimoji="1" lang="ja-JP" altLang="en-US" sz="1200" b="0" i="0" u="none" strike="noStrike" kern="100" cap="none" spc="0" normalizeH="0" baseline="0" noProof="0" dirty="0">
                <a:ln>
                  <a:noFill/>
                </a:ln>
                <a:effectLst/>
                <a:uLnTx/>
                <a:uFillTx/>
                <a:latin typeface="Trebuchet MS"/>
                <a:ea typeface="HGｺﾞｼｯｸM" panose="020B0609000000000000" pitchFamily="49" charset="-128"/>
                <a:cs typeface="+mn-cs"/>
              </a:rPr>
              <a:t>将来（</a:t>
            </a:r>
            <a:r>
              <a:rPr kumimoji="1" lang="en-US" altLang="ja-JP" sz="1200" b="0" i="0" u="none" strike="noStrike" kern="100" cap="none" spc="0" normalizeH="0" baseline="0" noProof="0" dirty="0">
                <a:ln>
                  <a:noFill/>
                </a:ln>
                <a:effectLst/>
                <a:uLnTx/>
                <a:uFillTx/>
                <a:latin typeface="Trebuchet MS"/>
                <a:ea typeface="HGｺﾞｼｯｸM" panose="020B0609000000000000" pitchFamily="49" charset="-128"/>
                <a:cs typeface="+mn-cs"/>
              </a:rPr>
              <a:t>10</a:t>
            </a:r>
            <a:r>
              <a:rPr kumimoji="1" lang="ja-JP" altLang="en-US" sz="1200" b="0" i="0" u="none" strike="noStrike" kern="100" cap="none" spc="0" normalizeH="0" baseline="0" noProof="0" dirty="0">
                <a:ln>
                  <a:noFill/>
                </a:ln>
                <a:effectLst/>
                <a:uLnTx/>
                <a:uFillTx/>
                <a:latin typeface="Trebuchet MS"/>
                <a:ea typeface="HGｺﾞｼｯｸM" panose="020B0609000000000000" pitchFamily="49" charset="-128"/>
                <a:cs typeface="+mn-cs"/>
              </a:rPr>
              <a:t>年後の運用）　</a:t>
            </a:r>
            <a:r>
              <a:rPr lang="ja-JP" altLang="en-US" sz="1200" kern="100" dirty="0">
                <a:effectLst/>
              </a:rPr>
              <a:t>　△</a:t>
            </a:r>
            <a:endParaRPr lang="en-US" altLang="ja-JP" sz="1200" kern="100" dirty="0">
              <a:effectLst/>
            </a:endParaRPr>
          </a:p>
          <a:p>
            <a:pPr algn="just"/>
            <a:endParaRPr lang="en-US" altLang="ja-JP" sz="1200" kern="100" dirty="0">
              <a:effectLst/>
            </a:endParaRPr>
          </a:p>
          <a:p>
            <a:pPr algn="just"/>
            <a:r>
              <a:rPr lang="en-US" altLang="ja-JP" sz="1200" kern="100" dirty="0">
                <a:effectLst/>
              </a:rPr>
              <a:t>【</a:t>
            </a:r>
            <a:r>
              <a:rPr lang="ja-JP" altLang="en-US" sz="1200" kern="100" dirty="0">
                <a:effectLst/>
              </a:rPr>
              <a:t>理由</a:t>
            </a:r>
            <a:r>
              <a:rPr lang="en-US" altLang="ja-JP" sz="1200" kern="100" dirty="0">
                <a:effectLst/>
              </a:rPr>
              <a:t>】</a:t>
            </a:r>
          </a:p>
          <a:p>
            <a:pPr algn="just"/>
            <a:r>
              <a:rPr lang="ja-JP" altLang="en-US" sz="1200" kern="100" dirty="0"/>
              <a:t>　</a:t>
            </a:r>
            <a:r>
              <a:rPr lang="en-US" altLang="ja-JP" sz="1200" kern="100" dirty="0"/>
              <a:t>10</a:t>
            </a:r>
            <a:r>
              <a:rPr lang="ja-JP" altLang="en-US" sz="1200" kern="100" dirty="0"/>
              <a:t>年に</a:t>
            </a:r>
            <a:r>
              <a:rPr lang="en-US" altLang="ja-JP" sz="1200" kern="100" dirty="0"/>
              <a:t>1</a:t>
            </a:r>
            <a:r>
              <a:rPr lang="ja-JP" altLang="en-US" sz="1200" kern="100" dirty="0"/>
              <a:t>回の点検を実施しており、平成</a:t>
            </a:r>
            <a:r>
              <a:rPr lang="en-US" altLang="ja-JP" sz="1200" kern="100" dirty="0"/>
              <a:t>27</a:t>
            </a:r>
            <a:r>
              <a:rPr lang="ja-JP" altLang="en-US" sz="1200" kern="100" dirty="0"/>
              <a:t>年の下水道法改正により、腐食するおそれの大きい箇所については</a:t>
            </a:r>
            <a:r>
              <a:rPr lang="en-US" altLang="ja-JP" sz="1200" kern="100" dirty="0"/>
              <a:t>5</a:t>
            </a:r>
            <a:r>
              <a:rPr lang="ja-JP" altLang="en-US" sz="1200" kern="100" dirty="0"/>
              <a:t>年に</a:t>
            </a:r>
            <a:r>
              <a:rPr lang="en-US" altLang="ja-JP" sz="1200" kern="100" dirty="0"/>
              <a:t>1</a:t>
            </a:r>
            <a:r>
              <a:rPr lang="ja-JP" altLang="en-US" sz="1200" kern="100" dirty="0"/>
              <a:t>回の頻度で重点的に点検調査を実施している。</a:t>
            </a:r>
            <a:endParaRPr lang="en-US" altLang="ja-JP" sz="1200" kern="100" dirty="0"/>
          </a:p>
          <a:p>
            <a:pPr algn="just"/>
            <a:r>
              <a:rPr lang="ja-JP" altLang="en-US" sz="1200" kern="100" dirty="0"/>
              <a:t>　また、新たに腐食等が発見され、経過観察が必要となった場合には頻度を変更して対応している。</a:t>
            </a:r>
          </a:p>
          <a:p>
            <a:pPr algn="just"/>
            <a:r>
              <a:rPr lang="ja-JP" altLang="en-US" sz="1200" kern="100" dirty="0">
                <a:effectLst/>
              </a:rPr>
              <a:t>　</a:t>
            </a:r>
            <a:r>
              <a:rPr lang="en-US" altLang="ja-JP" sz="1200" kern="100" dirty="0">
                <a:effectLst/>
              </a:rPr>
              <a:t>※</a:t>
            </a:r>
            <a:r>
              <a:rPr lang="ja-JP" altLang="en-US" sz="1200" kern="100" dirty="0">
                <a:effectLst/>
              </a:rPr>
              <a:t>供用期間</a:t>
            </a:r>
            <a:r>
              <a:rPr lang="en-US" altLang="ja-JP" sz="1200" kern="100" dirty="0">
                <a:effectLst/>
              </a:rPr>
              <a:t>30</a:t>
            </a:r>
            <a:r>
              <a:rPr lang="ja-JP" altLang="en-US" sz="1200" kern="100" dirty="0">
                <a:effectLst/>
              </a:rPr>
              <a:t>年経過での頻度短縮は実施していない。</a:t>
            </a:r>
            <a:endParaRPr lang="en-US" altLang="ja-JP" sz="1200" kern="100" dirty="0">
              <a:effectLst/>
            </a:endParaRPr>
          </a:p>
          <a:p>
            <a:pPr algn="just"/>
            <a:endParaRPr lang="en-US" altLang="ja-JP" sz="1200" kern="100" dirty="0">
              <a:effectLst/>
            </a:endParaRPr>
          </a:p>
        </p:txBody>
      </p:sp>
      <p:sp>
        <p:nvSpPr>
          <p:cNvPr id="80" name="テキスト ボックス 79">
            <a:extLst>
              <a:ext uri="{FF2B5EF4-FFF2-40B4-BE49-F238E27FC236}">
                <a16:creationId xmlns:a16="http://schemas.microsoft.com/office/drawing/2014/main" id="{82B3D596-42B8-4896-A44F-8B18DC034159}"/>
              </a:ext>
            </a:extLst>
          </p:cNvPr>
          <p:cNvSpPr txBox="1"/>
          <p:nvPr/>
        </p:nvSpPr>
        <p:spPr>
          <a:xfrm>
            <a:off x="4776990" y="4175084"/>
            <a:ext cx="4162008" cy="276999"/>
          </a:xfrm>
          <a:prstGeom prst="rect">
            <a:avLst/>
          </a:prstGeom>
          <a:noFill/>
          <a:ln>
            <a:solidFill>
              <a:schemeClr val="tx1"/>
            </a:solidFill>
          </a:ln>
        </p:spPr>
        <p:txBody>
          <a:bodyPr wrap="square" rtlCol="0">
            <a:spAutoFit/>
          </a:bodyPr>
          <a:lstStyle/>
          <a:p>
            <a:pPr algn="just"/>
            <a:r>
              <a:rPr lang="en-US" altLang="ja-JP" sz="1200" kern="100" dirty="0">
                <a:effectLst/>
              </a:rPr>
              <a:t>【</a:t>
            </a:r>
            <a:r>
              <a:rPr lang="ja-JP" altLang="en-US" sz="1200" kern="100" dirty="0">
                <a:effectLst/>
              </a:rPr>
              <a:t>課題</a:t>
            </a:r>
            <a:r>
              <a:rPr lang="en-US" altLang="ja-JP" sz="1200" kern="100" dirty="0">
                <a:effectLst/>
              </a:rPr>
              <a:t>】</a:t>
            </a:r>
            <a:r>
              <a:rPr lang="ja-JP" altLang="en-US" sz="1200" kern="100" dirty="0">
                <a:effectLst/>
              </a:rPr>
              <a:t>　－</a:t>
            </a:r>
            <a:endParaRPr lang="en-US" altLang="ja-JP" sz="1200" kern="100" dirty="0">
              <a:effectLst/>
            </a:endParaRPr>
          </a:p>
        </p:txBody>
      </p:sp>
      <p:sp>
        <p:nvSpPr>
          <p:cNvPr id="81" name="テキスト ボックス 80">
            <a:extLst>
              <a:ext uri="{FF2B5EF4-FFF2-40B4-BE49-F238E27FC236}">
                <a16:creationId xmlns:a16="http://schemas.microsoft.com/office/drawing/2014/main" id="{1CAECFB6-7285-47AF-9536-7599411B4241}"/>
              </a:ext>
            </a:extLst>
          </p:cNvPr>
          <p:cNvSpPr txBox="1"/>
          <p:nvPr/>
        </p:nvSpPr>
        <p:spPr>
          <a:xfrm>
            <a:off x="4787046" y="5211227"/>
            <a:ext cx="4162008" cy="1015663"/>
          </a:xfrm>
          <a:prstGeom prst="rect">
            <a:avLst/>
          </a:prstGeom>
          <a:noFill/>
          <a:ln>
            <a:solidFill>
              <a:schemeClr val="tx1"/>
            </a:solidFill>
          </a:ln>
        </p:spPr>
        <p:txBody>
          <a:bodyPr wrap="square" rtlCol="0">
            <a:spAutoFit/>
          </a:bodyPr>
          <a:lstStyle/>
          <a:p>
            <a:pPr algn="just"/>
            <a:r>
              <a:rPr lang="en-US" altLang="ja-JP" sz="1200" kern="100" dirty="0">
                <a:effectLst/>
              </a:rPr>
              <a:t>【</a:t>
            </a:r>
            <a:r>
              <a:rPr lang="ja-JP" altLang="en-US" sz="1200" kern="100" dirty="0"/>
              <a:t>対応方針</a:t>
            </a:r>
            <a:r>
              <a:rPr lang="en-US" altLang="ja-JP" sz="1200" kern="100" dirty="0">
                <a:effectLst/>
              </a:rPr>
              <a:t>】</a:t>
            </a:r>
          </a:p>
          <a:p>
            <a:pPr algn="just"/>
            <a:r>
              <a:rPr lang="ja-JP" altLang="en-US" sz="1200" kern="100" dirty="0"/>
              <a:t>・引き続き取り組みを継続する</a:t>
            </a:r>
            <a:endParaRPr lang="en-US" altLang="ja-JP" sz="1200" kern="100" dirty="0"/>
          </a:p>
          <a:p>
            <a:pPr algn="just"/>
            <a:r>
              <a:rPr lang="ja-JP" altLang="en-US" sz="1200" kern="100" dirty="0"/>
              <a:t>　腐食環境による</a:t>
            </a:r>
            <a:r>
              <a:rPr lang="en-US" altLang="ja-JP" sz="1200" kern="100" dirty="0"/>
              <a:t>5</a:t>
            </a:r>
            <a:r>
              <a:rPr lang="ja-JP" altLang="en-US" sz="1200" kern="100" dirty="0"/>
              <a:t>年に</a:t>
            </a:r>
            <a:r>
              <a:rPr lang="en-US" altLang="ja-JP" sz="1200" kern="100" dirty="0"/>
              <a:t>1</a:t>
            </a:r>
            <a:r>
              <a:rPr lang="ja-JP" altLang="en-US" sz="1200" kern="100" dirty="0"/>
              <a:t>回の頻度設定は計画に追加することとし、</a:t>
            </a:r>
            <a:r>
              <a:rPr lang="en-US" altLang="ja-JP" sz="1200" kern="100" dirty="0"/>
              <a:t>30</a:t>
            </a:r>
            <a:r>
              <a:rPr lang="ja-JP" altLang="en-US" sz="1200" kern="100" dirty="0"/>
              <a:t>年経過による頻度短縮は点検結果の蓄積により、判断していくこととする。</a:t>
            </a:r>
          </a:p>
        </p:txBody>
      </p:sp>
      <p:sp>
        <p:nvSpPr>
          <p:cNvPr id="82" name="フローチャート: 組合せ 81">
            <a:extLst>
              <a:ext uri="{FF2B5EF4-FFF2-40B4-BE49-F238E27FC236}">
                <a16:creationId xmlns:a16="http://schemas.microsoft.com/office/drawing/2014/main" id="{747FA734-EA56-4677-BBDE-48567AF31441}"/>
              </a:ext>
            </a:extLst>
          </p:cNvPr>
          <p:cNvSpPr/>
          <p:nvPr/>
        </p:nvSpPr>
        <p:spPr>
          <a:xfrm>
            <a:off x="6108279" y="3850502"/>
            <a:ext cx="1489660" cy="9060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3" name="フローチャート: 組合せ 82">
            <a:extLst>
              <a:ext uri="{FF2B5EF4-FFF2-40B4-BE49-F238E27FC236}">
                <a16:creationId xmlns:a16="http://schemas.microsoft.com/office/drawing/2014/main" id="{67B300E2-25D9-4828-AB60-499E826D2BE9}"/>
              </a:ext>
            </a:extLst>
          </p:cNvPr>
          <p:cNvSpPr/>
          <p:nvPr/>
        </p:nvSpPr>
        <p:spPr>
          <a:xfrm>
            <a:off x="6108279" y="4897505"/>
            <a:ext cx="1489660" cy="114895"/>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5CD345B9-FE52-40CA-B4D9-F02FD797A8E9}"/>
              </a:ext>
            </a:extLst>
          </p:cNvPr>
          <p:cNvPicPr>
            <a:picLocks noChangeAspect="1"/>
          </p:cNvPicPr>
          <p:nvPr/>
        </p:nvPicPr>
        <p:blipFill>
          <a:blip r:embed="rId2"/>
          <a:stretch>
            <a:fillRect/>
          </a:stretch>
        </p:blipFill>
        <p:spPr>
          <a:xfrm>
            <a:off x="95417" y="2840137"/>
            <a:ext cx="4469654" cy="3185339"/>
          </a:xfrm>
          <a:prstGeom prst="rect">
            <a:avLst/>
          </a:prstGeom>
          <a:solidFill>
            <a:schemeClr val="bg1"/>
          </a:solidFill>
          <a:ln>
            <a:solidFill>
              <a:schemeClr val="tx1"/>
            </a:solidFill>
          </a:ln>
        </p:spPr>
      </p:pic>
      <p:sp>
        <p:nvSpPr>
          <p:cNvPr id="14" name="テキスト ボックス 13">
            <a:extLst>
              <a:ext uri="{FF2B5EF4-FFF2-40B4-BE49-F238E27FC236}">
                <a16:creationId xmlns:a16="http://schemas.microsoft.com/office/drawing/2014/main" id="{5C81ED86-31E0-4A06-90D5-5D169096E76D}"/>
              </a:ext>
            </a:extLst>
          </p:cNvPr>
          <p:cNvSpPr txBox="1"/>
          <p:nvPr/>
        </p:nvSpPr>
        <p:spPr>
          <a:xfrm>
            <a:off x="737828" y="2603535"/>
            <a:ext cx="3312368" cy="27699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kern="100" dirty="0">
                <a:effectLst/>
              </a:rPr>
              <a:t>表</a:t>
            </a:r>
            <a:r>
              <a:rPr lang="en-US" altLang="ja-JP" sz="1200" kern="100" dirty="0">
                <a:effectLst/>
              </a:rPr>
              <a:t>4.1-1 </a:t>
            </a:r>
            <a:r>
              <a:rPr lang="ja-JP" altLang="en-US" sz="1200" kern="100" dirty="0">
                <a:effectLst/>
              </a:rPr>
              <a:t>点検業務種別と定義（管渠の場合）</a:t>
            </a:r>
            <a:endParaRPr lang="en-US" altLang="ja-JP" sz="1200" kern="100" dirty="0"/>
          </a:p>
        </p:txBody>
      </p:sp>
      <p:sp>
        <p:nvSpPr>
          <p:cNvPr id="15" name="スライド番号プレースホルダー 1">
            <a:extLst>
              <a:ext uri="{FF2B5EF4-FFF2-40B4-BE49-F238E27FC236}">
                <a16:creationId xmlns:a16="http://schemas.microsoft.com/office/drawing/2014/main" id="{5E0A1D4F-758B-4D8A-B8BB-845EE3D173B8}"/>
              </a:ext>
            </a:extLst>
          </p:cNvPr>
          <p:cNvSpPr txBox="1">
            <a:spLocks/>
          </p:cNvSpPr>
          <p:nvPr/>
        </p:nvSpPr>
        <p:spPr>
          <a:xfrm>
            <a:off x="7884368" y="6453336"/>
            <a:ext cx="1828800"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20</a:t>
            </a:fld>
            <a:endParaRPr lang="ja-JP" altLang="en-US" dirty="0"/>
          </a:p>
        </p:txBody>
      </p:sp>
      <p:sp>
        <p:nvSpPr>
          <p:cNvPr id="17" name="テキスト ボックス 16">
            <a:extLst>
              <a:ext uri="{FF2B5EF4-FFF2-40B4-BE49-F238E27FC236}">
                <a16:creationId xmlns:a16="http://schemas.microsoft.com/office/drawing/2014/main" id="{986A1505-1A29-4A9B-850D-80593D2DF784}"/>
              </a:ext>
            </a:extLst>
          </p:cNvPr>
          <p:cNvSpPr txBox="1"/>
          <p:nvPr/>
        </p:nvSpPr>
        <p:spPr>
          <a:xfrm>
            <a:off x="7520090" y="47615"/>
            <a:ext cx="1623909" cy="400110"/>
          </a:xfrm>
          <a:prstGeom prst="rect">
            <a:avLst/>
          </a:prstGeom>
          <a:solidFill>
            <a:srgbClr val="002060"/>
          </a:solidFill>
        </p:spPr>
        <p:txBody>
          <a:bodyPr wrap="square" rtlCol="0">
            <a:spAutoFit/>
          </a:bodyPr>
          <a:lstStyle/>
          <a:p>
            <a:r>
              <a:rPr kumimoji="1" lang="en-US" altLang="ja-JP" sz="2000" dirty="0">
                <a:solidFill>
                  <a:schemeClr val="bg1">
                    <a:lumMod val="95000"/>
                  </a:schemeClr>
                </a:solidFill>
              </a:rPr>
              <a:t>【</a:t>
            </a:r>
            <a:r>
              <a:rPr kumimoji="1" lang="ja-JP" altLang="en-US" sz="2000" dirty="0">
                <a:solidFill>
                  <a:schemeClr val="bg1">
                    <a:lumMod val="95000"/>
                  </a:schemeClr>
                </a:solidFill>
              </a:rPr>
              <a:t>資料№</a:t>
            </a:r>
            <a:r>
              <a:rPr lang="en-US" altLang="ja-JP" sz="2000" dirty="0">
                <a:solidFill>
                  <a:schemeClr val="bg1">
                    <a:lumMod val="95000"/>
                  </a:schemeClr>
                </a:solidFill>
              </a:rPr>
              <a:t>7</a:t>
            </a:r>
            <a:r>
              <a:rPr kumimoji="1" lang="en-US" altLang="ja-JP" sz="2000" dirty="0">
                <a:solidFill>
                  <a:schemeClr val="bg1">
                    <a:lumMod val="95000"/>
                  </a:schemeClr>
                </a:solidFill>
              </a:rPr>
              <a:t>】</a:t>
            </a:r>
            <a:endParaRPr kumimoji="1" lang="ja-JP" altLang="en-US" sz="2000" dirty="0">
              <a:solidFill>
                <a:schemeClr val="bg1">
                  <a:lumMod val="95000"/>
                </a:schemeClr>
              </a:solidFill>
            </a:endParaRPr>
          </a:p>
        </p:txBody>
      </p:sp>
    </p:spTree>
    <p:extLst>
      <p:ext uri="{BB962C8B-B14F-4D97-AF65-F5344CB8AC3E}">
        <p14:creationId xmlns:p14="http://schemas.microsoft.com/office/powerpoint/2010/main" val="34054967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グラフ 35">
            <a:extLst>
              <a:ext uri="{FF2B5EF4-FFF2-40B4-BE49-F238E27FC236}">
                <a16:creationId xmlns:a16="http://schemas.microsoft.com/office/drawing/2014/main" id="{8E4D0C1F-444E-4C55-9C7A-91D0AB43CB54}"/>
              </a:ext>
            </a:extLst>
          </p:cNvPr>
          <p:cNvGraphicFramePr>
            <a:graphicFrameLocks/>
          </p:cNvGraphicFramePr>
          <p:nvPr>
            <p:extLst>
              <p:ext uri="{D42A27DB-BD31-4B8C-83A1-F6EECF244321}">
                <p14:modId xmlns:p14="http://schemas.microsoft.com/office/powerpoint/2010/main" val="1214876152"/>
              </p:ext>
            </p:extLst>
          </p:nvPr>
        </p:nvGraphicFramePr>
        <p:xfrm>
          <a:off x="1149015" y="4678706"/>
          <a:ext cx="2952328" cy="1943466"/>
        </p:xfrm>
        <a:graphic>
          <a:graphicData uri="http://schemas.openxmlformats.org/drawingml/2006/chart">
            <c:chart xmlns:c="http://schemas.openxmlformats.org/drawingml/2006/chart" xmlns:r="http://schemas.openxmlformats.org/officeDocument/2006/relationships" r:id="rId2"/>
          </a:graphicData>
        </a:graphic>
      </p:graphicFrame>
      <p:sp>
        <p:nvSpPr>
          <p:cNvPr id="22" name="テキスト ボックス 21">
            <a:extLst>
              <a:ext uri="{FF2B5EF4-FFF2-40B4-BE49-F238E27FC236}">
                <a16:creationId xmlns:a16="http://schemas.microsoft.com/office/drawing/2014/main" id="{44893684-F9A9-4092-B88A-34F11B7D4AF5}"/>
              </a:ext>
            </a:extLst>
          </p:cNvPr>
          <p:cNvSpPr txBox="1"/>
          <p:nvPr/>
        </p:nvSpPr>
        <p:spPr>
          <a:xfrm>
            <a:off x="0" y="548680"/>
            <a:ext cx="4788024" cy="369332"/>
          </a:xfrm>
          <a:prstGeom prst="rect">
            <a:avLst/>
          </a:prstGeom>
          <a:noFill/>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①</a:t>
            </a:r>
            <a:r>
              <a:rPr kumimoji="1" lang="ja-JP" altLang="en-US" dirty="0">
                <a:latin typeface="BIZ UDPゴシック" panose="020B0400000000000000" pitchFamily="50" charset="-128"/>
                <a:ea typeface="BIZ UDPゴシック" panose="020B0400000000000000" pitchFamily="50" charset="-128"/>
              </a:rPr>
              <a:t>点検、診断、評価の手法や体制等の充実</a:t>
            </a:r>
            <a:endParaRPr kumimoji="1" lang="ja-JP" altLang="en-US" sz="2400" dirty="0"/>
          </a:p>
        </p:txBody>
      </p:sp>
      <p:sp>
        <p:nvSpPr>
          <p:cNvPr id="23" name="テキスト ボックス 22">
            <a:extLst>
              <a:ext uri="{FF2B5EF4-FFF2-40B4-BE49-F238E27FC236}">
                <a16:creationId xmlns:a16="http://schemas.microsoft.com/office/drawing/2014/main" id="{FDF7BC3B-EC55-4B49-B2BA-0EDF99436228}"/>
              </a:ext>
            </a:extLst>
          </p:cNvPr>
          <p:cNvSpPr txBox="1"/>
          <p:nvPr/>
        </p:nvSpPr>
        <p:spPr>
          <a:xfrm>
            <a:off x="50184" y="901120"/>
            <a:ext cx="8770288" cy="292388"/>
          </a:xfrm>
          <a:prstGeom prst="rect">
            <a:avLst/>
          </a:prstGeom>
          <a:noFill/>
        </p:spPr>
        <p:txBody>
          <a:bodyPr wrap="square" rtlCol="0">
            <a:spAutoFit/>
          </a:bodyPr>
          <a:lstStyle/>
          <a:p>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管渠</a:t>
            </a:r>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点検業務における留意事項　２）点検　④点検のメリハリ（頻度等）　</a:t>
            </a:r>
            <a:r>
              <a:rPr kumimoji="1" lang="en-US" altLang="ja-JP"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計画</a:t>
            </a:r>
            <a:r>
              <a:rPr kumimoji="1" lang="en-US" altLang="ja-JP" sz="1300" dirty="0">
                <a:latin typeface="BIZ UDPゴシック" panose="020B0400000000000000" pitchFamily="50" charset="-128"/>
                <a:ea typeface="BIZ UDPゴシック" panose="020B0400000000000000" pitchFamily="50" charset="-128"/>
              </a:rPr>
              <a:t>16</a:t>
            </a:r>
            <a:r>
              <a:rPr kumimoji="1" lang="ja-JP" altLang="en-US" sz="1300" dirty="0">
                <a:latin typeface="BIZ UDPゴシック" panose="020B0400000000000000" pitchFamily="50" charset="-128"/>
                <a:ea typeface="BIZ UDPゴシック" panose="020B0400000000000000" pitchFamily="50" charset="-128"/>
              </a:rPr>
              <a:t>頁</a:t>
            </a:r>
            <a:r>
              <a:rPr kumimoji="1" lang="en-US" altLang="ja-JP" sz="1300" dirty="0">
                <a:latin typeface="BIZ UDPゴシック" panose="020B0400000000000000" pitchFamily="50" charset="-128"/>
                <a:ea typeface="BIZ UDPゴシック" panose="020B0400000000000000" pitchFamily="50" charset="-128"/>
              </a:rPr>
              <a:t>】</a:t>
            </a:r>
            <a:endParaRPr kumimoji="1" lang="ja-JP" altLang="en-US" sz="1300" dirty="0"/>
          </a:p>
        </p:txBody>
      </p:sp>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kumimoji="1" lang="ja-JP" altLang="en-US" sz="2800" dirty="0">
                <a:solidFill>
                  <a:schemeClr val="bg1"/>
                </a:solidFill>
                <a:latin typeface="Meiryo UI" pitchFamily="50" charset="-128"/>
                <a:ea typeface="Meiryo UI" pitchFamily="50" charset="-128"/>
              </a:rPr>
              <a:t>４．現計画の検証、課題抽出及び対応方針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27" name="テキスト ボックス 26">
            <a:extLst>
              <a:ext uri="{FF2B5EF4-FFF2-40B4-BE49-F238E27FC236}">
                <a16:creationId xmlns:a16="http://schemas.microsoft.com/office/drawing/2014/main" id="{05CCBBE1-106E-4626-8C7E-C40CE87C1AF8}"/>
              </a:ext>
            </a:extLst>
          </p:cNvPr>
          <p:cNvSpPr txBox="1"/>
          <p:nvPr/>
        </p:nvSpPr>
        <p:spPr>
          <a:xfrm>
            <a:off x="7781329" y="531788"/>
            <a:ext cx="1380243" cy="369332"/>
          </a:xfrm>
          <a:prstGeom prst="rect">
            <a:avLst/>
          </a:prstGeom>
          <a:noFill/>
        </p:spPr>
        <p:txBody>
          <a:bodyPr wrap="square" rtlCol="0">
            <a:spAutoFit/>
          </a:bodyPr>
          <a:lstStyle/>
          <a:p>
            <a:r>
              <a:rPr lang="en-US" altLang="ja-JP" b="1" dirty="0">
                <a:solidFill>
                  <a:srgbClr val="FF0000"/>
                </a:solidFill>
                <a:latin typeface="BIZ UDPゴシック" panose="020B0400000000000000" pitchFamily="50" charset="-128"/>
                <a:ea typeface="BIZ UDPゴシック" panose="020B0400000000000000" pitchFamily="50" charset="-128"/>
              </a:rPr>
              <a:t>【</a:t>
            </a:r>
            <a:r>
              <a:rPr lang="ja-JP" altLang="en-US" b="1" dirty="0">
                <a:solidFill>
                  <a:srgbClr val="FF0000"/>
                </a:solidFill>
                <a:latin typeface="BIZ UDPゴシック" panose="020B0400000000000000" pitchFamily="50" charset="-128"/>
                <a:ea typeface="BIZ UDPゴシック" panose="020B0400000000000000" pitchFamily="50" charset="-128"/>
              </a:rPr>
              <a:t>説明資料</a:t>
            </a:r>
            <a:r>
              <a:rPr lang="en-US" altLang="ja-JP" b="1" dirty="0">
                <a:solidFill>
                  <a:srgbClr val="FF0000"/>
                </a:solidFill>
                <a:latin typeface="BIZ UDPゴシック" panose="020B0400000000000000" pitchFamily="50" charset="-128"/>
                <a:ea typeface="BIZ UDPゴシック" panose="020B0400000000000000" pitchFamily="50" charset="-128"/>
              </a:rPr>
              <a:t>】</a:t>
            </a:r>
            <a:endParaRPr kumimoji="1" lang="ja-JP" altLang="en-US" b="1" dirty="0">
              <a:solidFill>
                <a:srgbClr val="FF0000"/>
              </a:solidFill>
            </a:endParaRPr>
          </a:p>
        </p:txBody>
      </p:sp>
      <p:sp>
        <p:nvSpPr>
          <p:cNvPr id="30" name="テキスト ボックス 29">
            <a:extLst>
              <a:ext uri="{FF2B5EF4-FFF2-40B4-BE49-F238E27FC236}">
                <a16:creationId xmlns:a16="http://schemas.microsoft.com/office/drawing/2014/main" id="{6B9D214D-55F5-465F-85F4-9B15DB021D46}"/>
              </a:ext>
            </a:extLst>
          </p:cNvPr>
          <p:cNvSpPr txBox="1"/>
          <p:nvPr/>
        </p:nvSpPr>
        <p:spPr>
          <a:xfrm>
            <a:off x="572950" y="4308289"/>
            <a:ext cx="4104456" cy="276999"/>
          </a:xfrm>
          <a:prstGeom prst="rect">
            <a:avLst/>
          </a:prstGeom>
          <a:noFill/>
        </p:spPr>
        <p:txBody>
          <a:bodyPr wrap="square" rtlCol="0">
            <a:spAutoFit/>
          </a:bodyPr>
          <a:lstStyle/>
          <a:p>
            <a:r>
              <a:rPr lang="en-US" altLang="ja-JP" sz="1200" dirty="0"/>
              <a:t>【</a:t>
            </a:r>
            <a:r>
              <a:rPr lang="ja-JP" altLang="en-US" sz="1200" dirty="0"/>
              <a:t>大阪府流域下水道の「</a:t>
            </a:r>
            <a:r>
              <a:rPr kumimoji="1" lang="ja-JP" altLang="en-US" sz="1200" dirty="0"/>
              <a:t>腐食のおそれの大きい箇所」</a:t>
            </a:r>
            <a:r>
              <a:rPr kumimoji="1" lang="en-US" altLang="ja-JP" sz="1200" dirty="0"/>
              <a:t>】</a:t>
            </a:r>
          </a:p>
        </p:txBody>
      </p:sp>
      <p:graphicFrame>
        <p:nvGraphicFramePr>
          <p:cNvPr id="32" name="グラフ 31">
            <a:extLst>
              <a:ext uri="{FF2B5EF4-FFF2-40B4-BE49-F238E27FC236}">
                <a16:creationId xmlns:a16="http://schemas.microsoft.com/office/drawing/2014/main" id="{8E4D0C1F-444E-4C55-9C7A-91D0AB43CB54}"/>
              </a:ext>
            </a:extLst>
          </p:cNvPr>
          <p:cNvGraphicFramePr>
            <a:graphicFrameLocks/>
          </p:cNvGraphicFramePr>
          <p:nvPr>
            <p:extLst>
              <p:ext uri="{D42A27DB-BD31-4B8C-83A1-F6EECF244321}">
                <p14:modId xmlns:p14="http://schemas.microsoft.com/office/powerpoint/2010/main" val="1763861564"/>
              </p:ext>
            </p:extLst>
          </p:nvPr>
        </p:nvGraphicFramePr>
        <p:xfrm>
          <a:off x="1556846" y="4465631"/>
          <a:ext cx="2136665" cy="1769443"/>
        </p:xfrm>
        <a:graphic>
          <a:graphicData uri="http://schemas.openxmlformats.org/drawingml/2006/chart">
            <c:chart xmlns:c="http://schemas.openxmlformats.org/drawingml/2006/chart" xmlns:r="http://schemas.openxmlformats.org/officeDocument/2006/relationships" r:id="rId3"/>
          </a:graphicData>
        </a:graphic>
      </p:graphicFrame>
      <p:sp>
        <p:nvSpPr>
          <p:cNvPr id="33" name="吹き出し: 四角形 32">
            <a:extLst>
              <a:ext uri="{FF2B5EF4-FFF2-40B4-BE49-F238E27FC236}">
                <a16:creationId xmlns:a16="http://schemas.microsoft.com/office/drawing/2014/main" id="{33930189-823A-495C-BC13-3B1D2ECBDE15}"/>
              </a:ext>
            </a:extLst>
          </p:cNvPr>
          <p:cNvSpPr/>
          <p:nvPr/>
        </p:nvSpPr>
        <p:spPr>
          <a:xfrm>
            <a:off x="3175536" y="4678706"/>
            <a:ext cx="1367532" cy="350155"/>
          </a:xfrm>
          <a:prstGeom prst="wedgeRectCallout">
            <a:avLst>
              <a:gd name="adj1" fmla="val -83951"/>
              <a:gd name="adj2" fmla="val 49445"/>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50" dirty="0">
                <a:solidFill>
                  <a:schemeClr val="tx1"/>
                </a:solidFill>
                <a:latin typeface="+mn-ea"/>
              </a:rPr>
              <a:t>腐食のおそれの大きい箇所</a:t>
            </a:r>
            <a:r>
              <a:rPr lang="en-US" altLang="ja-JP" sz="1050" dirty="0">
                <a:solidFill>
                  <a:schemeClr val="tx1"/>
                </a:solidFill>
                <a:latin typeface="+mn-ea"/>
              </a:rPr>
              <a:t>18.8</a:t>
            </a:r>
            <a:r>
              <a:rPr kumimoji="1" lang="ja-JP" altLang="en-US" sz="1050" dirty="0">
                <a:solidFill>
                  <a:schemeClr val="tx1"/>
                </a:solidFill>
                <a:latin typeface="+mn-ea"/>
              </a:rPr>
              <a:t>㎞</a:t>
            </a:r>
          </a:p>
        </p:txBody>
      </p:sp>
      <p:sp>
        <p:nvSpPr>
          <p:cNvPr id="34" name="テキスト ボックス 33">
            <a:extLst>
              <a:ext uri="{FF2B5EF4-FFF2-40B4-BE49-F238E27FC236}">
                <a16:creationId xmlns:a16="http://schemas.microsoft.com/office/drawing/2014/main" id="{ACE3B925-D72E-424D-AECE-9F4D292181EF}"/>
              </a:ext>
            </a:extLst>
          </p:cNvPr>
          <p:cNvSpPr txBox="1"/>
          <p:nvPr/>
        </p:nvSpPr>
        <p:spPr>
          <a:xfrm>
            <a:off x="2378108" y="5774342"/>
            <a:ext cx="411645" cy="230832"/>
          </a:xfrm>
          <a:prstGeom prst="rect">
            <a:avLst/>
          </a:prstGeom>
          <a:solidFill>
            <a:schemeClr val="bg1"/>
          </a:solidFill>
          <a:ln>
            <a:solidFill>
              <a:schemeClr val="tx1"/>
            </a:solidFill>
          </a:ln>
        </p:spPr>
        <p:txBody>
          <a:bodyPr wrap="square" rtlCol="0">
            <a:spAutoFit/>
          </a:bodyPr>
          <a:lstStyle/>
          <a:p>
            <a:r>
              <a:rPr lang="ja-JP" altLang="en-US" sz="900" dirty="0"/>
              <a:t>管渠</a:t>
            </a:r>
            <a:endParaRPr kumimoji="1" lang="ja-JP" altLang="en-US" sz="900" dirty="0"/>
          </a:p>
        </p:txBody>
      </p:sp>
      <p:sp>
        <p:nvSpPr>
          <p:cNvPr id="35" name="吹き出し: 四角形 34">
            <a:extLst>
              <a:ext uri="{FF2B5EF4-FFF2-40B4-BE49-F238E27FC236}">
                <a16:creationId xmlns:a16="http://schemas.microsoft.com/office/drawing/2014/main" id="{10F529B0-AC4C-4EF7-A617-17A19885AA79}"/>
              </a:ext>
            </a:extLst>
          </p:cNvPr>
          <p:cNvSpPr/>
          <p:nvPr/>
        </p:nvSpPr>
        <p:spPr>
          <a:xfrm>
            <a:off x="418386" y="5599258"/>
            <a:ext cx="1344445" cy="350169"/>
          </a:xfrm>
          <a:prstGeom prst="wedgeRectCallout">
            <a:avLst>
              <a:gd name="adj1" fmla="val 84779"/>
              <a:gd name="adj2" fmla="val -31071"/>
            </a:avLst>
          </a:prstGeom>
          <a:solidFill>
            <a:srgbClr val="33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dirty="0">
                <a:solidFill>
                  <a:schemeClr val="bg1"/>
                </a:solidFill>
                <a:latin typeface="+mn-ea"/>
              </a:rPr>
              <a:t>その他の管渠延長</a:t>
            </a:r>
            <a:endParaRPr kumimoji="1" lang="en-US" altLang="ja-JP" sz="1050" dirty="0">
              <a:solidFill>
                <a:schemeClr val="bg1"/>
              </a:solidFill>
              <a:latin typeface="+mn-ea"/>
            </a:endParaRPr>
          </a:p>
          <a:p>
            <a:pPr algn="ctr"/>
            <a:r>
              <a:rPr lang="en-US" altLang="ja-JP" sz="1050" dirty="0">
                <a:solidFill>
                  <a:schemeClr val="bg1"/>
                </a:solidFill>
                <a:latin typeface="+mn-ea"/>
              </a:rPr>
              <a:t>462.5</a:t>
            </a:r>
            <a:r>
              <a:rPr kumimoji="1" lang="ja-JP" altLang="en-US" sz="1050" dirty="0">
                <a:solidFill>
                  <a:schemeClr val="bg1"/>
                </a:solidFill>
                <a:latin typeface="+mn-ea"/>
              </a:rPr>
              <a:t>㎞</a:t>
            </a:r>
          </a:p>
        </p:txBody>
      </p:sp>
      <p:pic>
        <p:nvPicPr>
          <p:cNvPr id="1026" name="Picture 2">
            <a:extLst>
              <a:ext uri="{FF2B5EF4-FFF2-40B4-BE49-F238E27FC236}">
                <a16:creationId xmlns:a16="http://schemas.microsoft.com/office/drawing/2014/main" id="{7ACBEEC7-EBBF-4480-BDB4-030513DDBB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152" y="2125157"/>
            <a:ext cx="3185796" cy="1567343"/>
          </a:xfrm>
          <a:prstGeom prst="rect">
            <a:avLst/>
          </a:prstGeom>
          <a:noFill/>
          <a:extLst>
            <a:ext uri="{909E8E84-426E-40DD-AFC4-6F175D3DCCD1}">
              <a14:hiddenFill xmlns:a14="http://schemas.microsoft.com/office/drawing/2010/main">
                <a:solidFill>
                  <a:srgbClr val="FFFFFF"/>
                </a:solidFill>
              </a14:hiddenFill>
            </a:ext>
          </a:extLst>
        </p:spPr>
      </p:pic>
      <p:sp>
        <p:nvSpPr>
          <p:cNvPr id="37" name="テキスト ボックス 36">
            <a:extLst>
              <a:ext uri="{FF2B5EF4-FFF2-40B4-BE49-F238E27FC236}">
                <a16:creationId xmlns:a16="http://schemas.microsoft.com/office/drawing/2014/main" id="{D672A7C5-DF6D-455B-A176-2E1F841618D6}"/>
              </a:ext>
            </a:extLst>
          </p:cNvPr>
          <p:cNvSpPr txBox="1"/>
          <p:nvPr/>
        </p:nvSpPr>
        <p:spPr>
          <a:xfrm>
            <a:off x="366132" y="1314992"/>
            <a:ext cx="8375378" cy="276999"/>
          </a:xfrm>
          <a:prstGeom prst="rect">
            <a:avLst/>
          </a:prstGeom>
          <a:noFill/>
        </p:spPr>
        <p:txBody>
          <a:bodyPr wrap="square">
            <a:spAutoFit/>
          </a:bodyPr>
          <a:lstStyle/>
          <a:p>
            <a:r>
              <a:rPr lang="en-US" altLang="ja-JP" sz="1200" b="0" i="0" dirty="0">
                <a:solidFill>
                  <a:srgbClr val="333333"/>
                </a:solidFill>
                <a:effectLst/>
                <a:latin typeface="メイリオ" panose="020B0604030504040204" pitchFamily="50" charset="-128"/>
                <a:ea typeface="メイリオ" panose="020B0604030504040204" pitchFamily="50" charset="-128"/>
              </a:rPr>
              <a:t>【</a:t>
            </a:r>
            <a:r>
              <a:rPr lang="ja-JP" altLang="en-US" sz="1200" b="0" i="0" dirty="0">
                <a:solidFill>
                  <a:srgbClr val="333333"/>
                </a:solidFill>
                <a:effectLst/>
                <a:latin typeface="メイリオ" panose="020B0604030504040204" pitchFamily="50" charset="-128"/>
                <a:ea typeface="メイリオ" panose="020B0604030504040204" pitchFamily="50" charset="-128"/>
              </a:rPr>
              <a:t>平成</a:t>
            </a:r>
            <a:r>
              <a:rPr lang="en-US" altLang="ja-JP" sz="1200" b="0" i="0" dirty="0">
                <a:solidFill>
                  <a:srgbClr val="333333"/>
                </a:solidFill>
                <a:effectLst/>
                <a:latin typeface="メイリオ" panose="020B0604030504040204" pitchFamily="50" charset="-128"/>
                <a:ea typeface="メイリオ" panose="020B0604030504040204" pitchFamily="50" charset="-128"/>
              </a:rPr>
              <a:t>27</a:t>
            </a:r>
            <a:r>
              <a:rPr lang="ja-JP" altLang="en-US" sz="1200" b="0" i="0" dirty="0">
                <a:solidFill>
                  <a:srgbClr val="333333"/>
                </a:solidFill>
                <a:effectLst/>
                <a:latin typeface="メイリオ" panose="020B0604030504040204" pitchFamily="50" charset="-128"/>
                <a:ea typeface="メイリオ" panose="020B0604030504040204" pitchFamily="50" charset="-128"/>
              </a:rPr>
              <a:t>年下水道法改正</a:t>
            </a:r>
            <a:r>
              <a:rPr lang="en-US" altLang="ja-JP" sz="1200" b="0" i="0" dirty="0">
                <a:solidFill>
                  <a:srgbClr val="333333"/>
                </a:solidFill>
                <a:effectLst/>
                <a:latin typeface="メイリオ" panose="020B0604030504040204" pitchFamily="50" charset="-128"/>
                <a:ea typeface="メイリオ" panose="020B0604030504040204" pitchFamily="50" charset="-128"/>
              </a:rPr>
              <a:t>】</a:t>
            </a:r>
            <a:r>
              <a:rPr lang="ja-JP" altLang="en-US" sz="1200" dirty="0">
                <a:solidFill>
                  <a:srgbClr val="333333"/>
                </a:solidFill>
                <a:latin typeface="メイリオ" panose="020B0604030504040204" pitchFamily="50" charset="-128"/>
                <a:ea typeface="メイリオ" panose="020B0604030504040204" pitchFamily="50" charset="-128"/>
              </a:rPr>
              <a:t>　</a:t>
            </a:r>
            <a:r>
              <a:rPr lang="ja-JP" altLang="en-US" sz="1200" b="0" i="0" dirty="0">
                <a:solidFill>
                  <a:srgbClr val="333333"/>
                </a:solidFill>
                <a:effectLst/>
                <a:latin typeface="メイリオ" panose="020B0604030504040204" pitchFamily="50" charset="-128"/>
                <a:ea typeface="メイリオ" panose="020B0604030504040204" pitchFamily="50" charset="-128"/>
              </a:rPr>
              <a:t>「腐食するおそれが大きい排水施設」については</a:t>
            </a:r>
            <a:r>
              <a:rPr lang="en-US" altLang="ja-JP" sz="1200" b="0" i="0" dirty="0">
                <a:solidFill>
                  <a:srgbClr val="333333"/>
                </a:solidFill>
                <a:effectLst/>
                <a:latin typeface="メイリオ" panose="020B0604030504040204" pitchFamily="50" charset="-128"/>
                <a:ea typeface="メイリオ" panose="020B0604030504040204" pitchFamily="50" charset="-128"/>
              </a:rPr>
              <a:t>5</a:t>
            </a:r>
            <a:r>
              <a:rPr lang="ja-JP" altLang="en-US" sz="1200" b="0" i="0" dirty="0">
                <a:solidFill>
                  <a:srgbClr val="333333"/>
                </a:solidFill>
                <a:effectLst/>
                <a:latin typeface="メイリオ" panose="020B0604030504040204" pitchFamily="50" charset="-128"/>
                <a:ea typeface="メイリオ" panose="020B0604030504040204" pitchFamily="50" charset="-128"/>
              </a:rPr>
              <a:t>年に</a:t>
            </a:r>
            <a:r>
              <a:rPr lang="en-US" altLang="ja-JP" sz="1200" b="0" i="0" dirty="0">
                <a:solidFill>
                  <a:srgbClr val="333333"/>
                </a:solidFill>
                <a:effectLst/>
                <a:latin typeface="メイリオ" panose="020B0604030504040204" pitchFamily="50" charset="-128"/>
                <a:ea typeface="メイリオ" panose="020B0604030504040204" pitchFamily="50" charset="-128"/>
              </a:rPr>
              <a:t>1</a:t>
            </a:r>
            <a:r>
              <a:rPr lang="ja-JP" altLang="en-US" sz="1200" b="0" i="0" dirty="0">
                <a:solidFill>
                  <a:srgbClr val="333333"/>
                </a:solidFill>
                <a:effectLst/>
                <a:latin typeface="メイリオ" panose="020B0604030504040204" pitchFamily="50" charset="-128"/>
                <a:ea typeface="メイリオ" panose="020B0604030504040204" pitchFamily="50" charset="-128"/>
              </a:rPr>
              <a:t>回以上の頻度で点検すること</a:t>
            </a:r>
            <a:endParaRPr lang="ja-JP" altLang="en-US" sz="1200" dirty="0"/>
          </a:p>
        </p:txBody>
      </p:sp>
      <p:pic>
        <p:nvPicPr>
          <p:cNvPr id="1028" name="Picture 4">
            <a:extLst>
              <a:ext uri="{FF2B5EF4-FFF2-40B4-BE49-F238E27FC236}">
                <a16:creationId xmlns:a16="http://schemas.microsoft.com/office/drawing/2014/main" id="{C521A72B-195B-457A-84C7-8F6D424967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3888" y="2445773"/>
            <a:ext cx="2305250" cy="121896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A7D14F97-9BEA-4B43-AB4A-070B7FEE2C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7078" y="1968689"/>
            <a:ext cx="2797260" cy="2020243"/>
          </a:xfrm>
          <a:prstGeom prst="rect">
            <a:avLst/>
          </a:prstGeom>
          <a:noFill/>
          <a:extLst>
            <a:ext uri="{909E8E84-426E-40DD-AFC4-6F175D3DCCD1}">
              <a14:hiddenFill xmlns:a14="http://schemas.microsoft.com/office/drawing/2010/main">
                <a:solidFill>
                  <a:srgbClr val="FFFFFF"/>
                </a:solidFill>
              </a14:hiddenFill>
            </a:ext>
          </a:extLst>
        </p:spPr>
      </p:pic>
      <p:sp>
        <p:nvSpPr>
          <p:cNvPr id="39" name="テキスト ボックス 38">
            <a:extLst>
              <a:ext uri="{FF2B5EF4-FFF2-40B4-BE49-F238E27FC236}">
                <a16:creationId xmlns:a16="http://schemas.microsoft.com/office/drawing/2014/main" id="{F1A6D1D3-452A-4C6A-8BAE-9E2D213B964E}"/>
              </a:ext>
            </a:extLst>
          </p:cNvPr>
          <p:cNvSpPr txBox="1"/>
          <p:nvPr/>
        </p:nvSpPr>
        <p:spPr>
          <a:xfrm>
            <a:off x="967766" y="1837884"/>
            <a:ext cx="1243979" cy="261610"/>
          </a:xfrm>
          <a:prstGeom prst="rect">
            <a:avLst/>
          </a:prstGeom>
          <a:noFill/>
        </p:spPr>
        <p:txBody>
          <a:bodyPr wrap="square">
            <a:spAutoFit/>
          </a:bodyPr>
          <a:lstStyle/>
          <a:p>
            <a:r>
              <a:rPr lang="ja-JP" altLang="en-US" sz="1100" b="0" i="0" dirty="0">
                <a:solidFill>
                  <a:srgbClr val="333333"/>
                </a:solidFill>
                <a:effectLst/>
                <a:latin typeface="メイリオ" panose="020B0604030504040204" pitchFamily="50" charset="-128"/>
                <a:ea typeface="メイリオ" panose="020B0604030504040204" pitchFamily="50" charset="-128"/>
              </a:rPr>
              <a:t>圧送管吐出し先</a:t>
            </a:r>
            <a:endParaRPr lang="ja-JP" altLang="en-US" sz="1100" dirty="0"/>
          </a:p>
        </p:txBody>
      </p:sp>
      <p:sp>
        <p:nvSpPr>
          <p:cNvPr id="41" name="テキスト ボックス 40">
            <a:extLst>
              <a:ext uri="{FF2B5EF4-FFF2-40B4-BE49-F238E27FC236}">
                <a16:creationId xmlns:a16="http://schemas.microsoft.com/office/drawing/2014/main" id="{963C6569-99E8-4EBE-B829-ECFA657EF4A6}"/>
              </a:ext>
            </a:extLst>
          </p:cNvPr>
          <p:cNvSpPr txBox="1"/>
          <p:nvPr/>
        </p:nvSpPr>
        <p:spPr>
          <a:xfrm>
            <a:off x="3792978" y="1863547"/>
            <a:ext cx="1748036" cy="261610"/>
          </a:xfrm>
          <a:prstGeom prst="rect">
            <a:avLst/>
          </a:prstGeom>
          <a:noFill/>
        </p:spPr>
        <p:txBody>
          <a:bodyPr wrap="square">
            <a:spAutoFit/>
          </a:bodyPr>
          <a:lstStyle/>
          <a:p>
            <a:r>
              <a:rPr lang="ja-JP" altLang="en-US" sz="1100" b="0" i="0" dirty="0">
                <a:solidFill>
                  <a:srgbClr val="333333"/>
                </a:solidFill>
                <a:effectLst/>
                <a:latin typeface="メイリオ" panose="020B0604030504040204" pitchFamily="50" charset="-128"/>
                <a:ea typeface="メイリオ" panose="020B0604030504040204" pitchFamily="50" charset="-128"/>
              </a:rPr>
              <a:t>落差・段差の大きい箇所</a:t>
            </a:r>
            <a:endParaRPr lang="ja-JP" altLang="en-US" sz="1100" dirty="0"/>
          </a:p>
        </p:txBody>
      </p:sp>
      <p:sp>
        <p:nvSpPr>
          <p:cNvPr id="43" name="テキスト ボックス 42">
            <a:extLst>
              <a:ext uri="{FF2B5EF4-FFF2-40B4-BE49-F238E27FC236}">
                <a16:creationId xmlns:a16="http://schemas.microsoft.com/office/drawing/2014/main" id="{E97DD045-1C4E-4CBF-BB48-860AC79959DF}"/>
              </a:ext>
            </a:extLst>
          </p:cNvPr>
          <p:cNvSpPr txBox="1"/>
          <p:nvPr/>
        </p:nvSpPr>
        <p:spPr>
          <a:xfrm>
            <a:off x="6620562" y="1904288"/>
            <a:ext cx="1701126" cy="276999"/>
          </a:xfrm>
          <a:prstGeom prst="rect">
            <a:avLst/>
          </a:prstGeom>
          <a:solidFill>
            <a:schemeClr val="bg1"/>
          </a:solidFill>
        </p:spPr>
        <p:txBody>
          <a:bodyPr wrap="square">
            <a:spAutoFit/>
          </a:bodyPr>
          <a:lstStyle/>
          <a:p>
            <a:r>
              <a:rPr lang="ja-JP" altLang="en-US" sz="1200" b="0" i="0" dirty="0">
                <a:solidFill>
                  <a:srgbClr val="333333"/>
                </a:solidFill>
                <a:effectLst/>
                <a:latin typeface="メイリオ" panose="020B0604030504040204" pitchFamily="50" charset="-128"/>
                <a:ea typeface="メイリオ" panose="020B0604030504040204" pitchFamily="50" charset="-128"/>
              </a:rPr>
              <a:t>　　　</a:t>
            </a:r>
            <a:r>
              <a:rPr lang="ja-JP" altLang="en-US" sz="1100" b="0" i="0" dirty="0">
                <a:solidFill>
                  <a:srgbClr val="333333"/>
                </a:solidFill>
                <a:effectLst/>
                <a:latin typeface="メイリオ" panose="020B0604030504040204" pitchFamily="50" charset="-128"/>
                <a:ea typeface="メイリオ" panose="020B0604030504040204" pitchFamily="50" charset="-128"/>
              </a:rPr>
              <a:t>伏越し下流部</a:t>
            </a:r>
            <a:endParaRPr lang="ja-JP" altLang="en-US" sz="1200" dirty="0"/>
          </a:p>
        </p:txBody>
      </p:sp>
      <p:sp>
        <p:nvSpPr>
          <p:cNvPr id="44" name="フローチャート: 組合せ 43">
            <a:extLst>
              <a:ext uri="{FF2B5EF4-FFF2-40B4-BE49-F238E27FC236}">
                <a16:creationId xmlns:a16="http://schemas.microsoft.com/office/drawing/2014/main" id="{8015D179-3EAF-47AA-9267-DACC41BE897B}"/>
              </a:ext>
            </a:extLst>
          </p:cNvPr>
          <p:cNvSpPr/>
          <p:nvPr/>
        </p:nvSpPr>
        <p:spPr>
          <a:xfrm rot="16200000">
            <a:off x="4100097" y="5619932"/>
            <a:ext cx="1115200" cy="115084"/>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テキスト ボックス 44">
            <a:extLst>
              <a:ext uri="{FF2B5EF4-FFF2-40B4-BE49-F238E27FC236}">
                <a16:creationId xmlns:a16="http://schemas.microsoft.com/office/drawing/2014/main" id="{6B30526E-9850-4B8B-A2A8-4702CE3EF115}"/>
              </a:ext>
            </a:extLst>
          </p:cNvPr>
          <p:cNvSpPr txBox="1"/>
          <p:nvPr/>
        </p:nvSpPr>
        <p:spPr>
          <a:xfrm>
            <a:off x="4931534" y="4999093"/>
            <a:ext cx="4104456" cy="1200329"/>
          </a:xfrm>
          <a:prstGeom prst="rect">
            <a:avLst/>
          </a:prstGeom>
          <a:noFill/>
        </p:spPr>
        <p:txBody>
          <a:bodyPr wrap="square" rtlCol="0">
            <a:spAutoFit/>
          </a:bodyPr>
          <a:lstStyle/>
          <a:p>
            <a:r>
              <a:rPr kumimoji="1" lang="en-US" altLang="ja-JP" sz="1200" dirty="0"/>
              <a:t>【</a:t>
            </a:r>
            <a:r>
              <a:rPr kumimoji="1" lang="ja-JP" altLang="en-US" sz="1200" dirty="0"/>
              <a:t>対策</a:t>
            </a:r>
            <a:r>
              <a:rPr kumimoji="1" lang="en-US" altLang="ja-JP" sz="1200" dirty="0"/>
              <a:t>】</a:t>
            </a:r>
          </a:p>
          <a:p>
            <a:endParaRPr lang="en-US" altLang="ja-JP" sz="1200" dirty="0"/>
          </a:p>
          <a:p>
            <a:r>
              <a:rPr kumimoji="1" lang="ja-JP" altLang="en-US" sz="1200" dirty="0"/>
              <a:t>・平成</a:t>
            </a:r>
            <a:r>
              <a:rPr kumimoji="1" lang="en-US" altLang="ja-JP" sz="1200" dirty="0"/>
              <a:t>27</a:t>
            </a:r>
            <a:r>
              <a:rPr kumimoji="1" lang="ja-JP" altLang="en-US" sz="1200" dirty="0"/>
              <a:t>年度以降、点検調査で発見された腐食のおそれ</a:t>
            </a:r>
            <a:endParaRPr kumimoji="1" lang="en-US" altLang="ja-JP" sz="1200" dirty="0"/>
          </a:p>
          <a:p>
            <a:r>
              <a:rPr lang="ja-JP" altLang="en-US" sz="1200" dirty="0"/>
              <a:t>　</a:t>
            </a:r>
            <a:r>
              <a:rPr kumimoji="1" lang="ja-JP" altLang="en-US" sz="1200" dirty="0"/>
              <a:t>の大きい箇所の「緊急度</a:t>
            </a:r>
            <a:r>
              <a:rPr kumimoji="1" lang="en-US" altLang="ja-JP" sz="1200" dirty="0"/>
              <a:t>Ⅰ</a:t>
            </a:r>
            <a:r>
              <a:rPr kumimoji="1" lang="ja-JP" altLang="en-US" sz="1200" dirty="0"/>
              <a:t>」は</a:t>
            </a:r>
            <a:r>
              <a:rPr kumimoji="1" lang="en-US" altLang="ja-JP" sz="1200" dirty="0"/>
              <a:t>0.8</a:t>
            </a:r>
            <a:r>
              <a:rPr kumimoji="1" lang="ja-JP" altLang="en-US" sz="1200" dirty="0"/>
              <a:t>㎞</a:t>
            </a:r>
            <a:endParaRPr kumimoji="1" lang="en-US" altLang="ja-JP" sz="1200" dirty="0"/>
          </a:p>
          <a:p>
            <a:endParaRPr lang="en-US" altLang="ja-JP" sz="1200" dirty="0"/>
          </a:p>
          <a:p>
            <a:r>
              <a:rPr lang="ja-JP" altLang="en-US" sz="1200" dirty="0"/>
              <a:t>・これらの箇所は対策工事を実施済み</a:t>
            </a:r>
            <a:endParaRPr kumimoji="1" lang="en-US" altLang="ja-JP" sz="1200" dirty="0"/>
          </a:p>
        </p:txBody>
      </p:sp>
      <p:sp>
        <p:nvSpPr>
          <p:cNvPr id="21" name="スライド番号プレースホルダー 1">
            <a:extLst>
              <a:ext uri="{FF2B5EF4-FFF2-40B4-BE49-F238E27FC236}">
                <a16:creationId xmlns:a16="http://schemas.microsoft.com/office/drawing/2014/main" id="{1AF9A76F-76C9-4979-8F06-5DF4346ED2F0}"/>
              </a:ext>
            </a:extLst>
          </p:cNvPr>
          <p:cNvSpPr txBox="1">
            <a:spLocks/>
          </p:cNvSpPr>
          <p:nvPr/>
        </p:nvSpPr>
        <p:spPr>
          <a:xfrm>
            <a:off x="7884368" y="6453336"/>
            <a:ext cx="1828800"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21</a:t>
            </a:fld>
            <a:endParaRPr lang="ja-JP" altLang="en-US" dirty="0"/>
          </a:p>
        </p:txBody>
      </p:sp>
      <p:sp>
        <p:nvSpPr>
          <p:cNvPr id="25" name="テキスト ボックス 24">
            <a:extLst>
              <a:ext uri="{FF2B5EF4-FFF2-40B4-BE49-F238E27FC236}">
                <a16:creationId xmlns:a16="http://schemas.microsoft.com/office/drawing/2014/main" id="{714222A8-1AAE-48AF-BDB9-430D1C1AA156}"/>
              </a:ext>
            </a:extLst>
          </p:cNvPr>
          <p:cNvSpPr txBox="1"/>
          <p:nvPr/>
        </p:nvSpPr>
        <p:spPr>
          <a:xfrm>
            <a:off x="7520090" y="47615"/>
            <a:ext cx="1623909" cy="400110"/>
          </a:xfrm>
          <a:prstGeom prst="rect">
            <a:avLst/>
          </a:prstGeom>
          <a:solidFill>
            <a:srgbClr val="002060"/>
          </a:solidFill>
        </p:spPr>
        <p:txBody>
          <a:bodyPr wrap="square" rtlCol="0">
            <a:spAutoFit/>
          </a:bodyPr>
          <a:lstStyle/>
          <a:p>
            <a:r>
              <a:rPr kumimoji="1" lang="en-US" altLang="ja-JP" sz="2000" dirty="0">
                <a:solidFill>
                  <a:schemeClr val="bg1">
                    <a:lumMod val="95000"/>
                  </a:schemeClr>
                </a:solidFill>
              </a:rPr>
              <a:t>【</a:t>
            </a:r>
            <a:r>
              <a:rPr kumimoji="1" lang="ja-JP" altLang="en-US" sz="2000" dirty="0">
                <a:solidFill>
                  <a:schemeClr val="bg1">
                    <a:lumMod val="95000"/>
                  </a:schemeClr>
                </a:solidFill>
              </a:rPr>
              <a:t>資料№</a:t>
            </a:r>
            <a:r>
              <a:rPr lang="en-US" altLang="ja-JP" sz="2000" dirty="0">
                <a:solidFill>
                  <a:schemeClr val="bg1">
                    <a:lumMod val="95000"/>
                  </a:schemeClr>
                </a:solidFill>
              </a:rPr>
              <a:t>7</a:t>
            </a:r>
            <a:r>
              <a:rPr kumimoji="1" lang="en-US" altLang="ja-JP" sz="2000" dirty="0">
                <a:solidFill>
                  <a:schemeClr val="bg1">
                    <a:lumMod val="95000"/>
                  </a:schemeClr>
                </a:solidFill>
              </a:rPr>
              <a:t>】</a:t>
            </a:r>
            <a:endParaRPr kumimoji="1" lang="ja-JP" altLang="en-US" sz="2000" dirty="0">
              <a:solidFill>
                <a:schemeClr val="bg1">
                  <a:lumMod val="95000"/>
                </a:schemeClr>
              </a:solidFill>
            </a:endParaRPr>
          </a:p>
        </p:txBody>
      </p:sp>
    </p:spTree>
    <p:extLst>
      <p:ext uri="{BB962C8B-B14F-4D97-AF65-F5344CB8AC3E}">
        <p14:creationId xmlns:p14="http://schemas.microsoft.com/office/powerpoint/2010/main" val="20170110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グラフ 47">
            <a:extLst>
              <a:ext uri="{FF2B5EF4-FFF2-40B4-BE49-F238E27FC236}">
                <a16:creationId xmlns:a16="http://schemas.microsoft.com/office/drawing/2014/main" id="{B004C41B-BF95-4055-AB9C-25FC0E63BF01}"/>
              </a:ext>
            </a:extLst>
          </p:cNvPr>
          <p:cNvGraphicFramePr>
            <a:graphicFrameLocks/>
          </p:cNvGraphicFramePr>
          <p:nvPr>
            <p:extLst>
              <p:ext uri="{D42A27DB-BD31-4B8C-83A1-F6EECF244321}">
                <p14:modId xmlns:p14="http://schemas.microsoft.com/office/powerpoint/2010/main" val="623853240"/>
              </p:ext>
            </p:extLst>
          </p:nvPr>
        </p:nvGraphicFramePr>
        <p:xfrm>
          <a:off x="3032142" y="1945243"/>
          <a:ext cx="3168352" cy="1803648"/>
        </p:xfrm>
        <a:graphic>
          <a:graphicData uri="http://schemas.openxmlformats.org/drawingml/2006/chart">
            <c:chart xmlns:c="http://schemas.openxmlformats.org/drawingml/2006/chart" xmlns:r="http://schemas.openxmlformats.org/officeDocument/2006/relationships" r:id="rId2"/>
          </a:graphicData>
        </a:graphic>
      </p:graphicFrame>
      <p:sp>
        <p:nvSpPr>
          <p:cNvPr id="22" name="テキスト ボックス 21">
            <a:extLst>
              <a:ext uri="{FF2B5EF4-FFF2-40B4-BE49-F238E27FC236}">
                <a16:creationId xmlns:a16="http://schemas.microsoft.com/office/drawing/2014/main" id="{44893684-F9A9-4092-B88A-34F11B7D4AF5}"/>
              </a:ext>
            </a:extLst>
          </p:cNvPr>
          <p:cNvSpPr txBox="1"/>
          <p:nvPr/>
        </p:nvSpPr>
        <p:spPr>
          <a:xfrm>
            <a:off x="0" y="548680"/>
            <a:ext cx="4788024" cy="369332"/>
          </a:xfrm>
          <a:prstGeom prst="rect">
            <a:avLst/>
          </a:prstGeom>
          <a:noFill/>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①</a:t>
            </a:r>
            <a:r>
              <a:rPr kumimoji="1" lang="ja-JP" altLang="en-US" dirty="0">
                <a:latin typeface="BIZ UDPゴシック" panose="020B0400000000000000" pitchFamily="50" charset="-128"/>
                <a:ea typeface="BIZ UDPゴシック" panose="020B0400000000000000" pitchFamily="50" charset="-128"/>
              </a:rPr>
              <a:t>点検、診断、評価の手法や体制等の充実</a:t>
            </a:r>
            <a:endParaRPr kumimoji="1" lang="ja-JP" altLang="en-US" sz="2400" dirty="0"/>
          </a:p>
        </p:txBody>
      </p:sp>
      <p:sp>
        <p:nvSpPr>
          <p:cNvPr id="23" name="テキスト ボックス 22">
            <a:extLst>
              <a:ext uri="{FF2B5EF4-FFF2-40B4-BE49-F238E27FC236}">
                <a16:creationId xmlns:a16="http://schemas.microsoft.com/office/drawing/2014/main" id="{FDF7BC3B-EC55-4B49-B2BA-0EDF99436228}"/>
              </a:ext>
            </a:extLst>
          </p:cNvPr>
          <p:cNvSpPr txBox="1"/>
          <p:nvPr/>
        </p:nvSpPr>
        <p:spPr>
          <a:xfrm>
            <a:off x="50184" y="901120"/>
            <a:ext cx="8770288" cy="292388"/>
          </a:xfrm>
          <a:prstGeom prst="rect">
            <a:avLst/>
          </a:prstGeom>
          <a:noFill/>
        </p:spPr>
        <p:txBody>
          <a:bodyPr wrap="square" rtlCol="0">
            <a:spAutoFit/>
          </a:bodyPr>
          <a:lstStyle/>
          <a:p>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管渠</a:t>
            </a:r>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点検業務における留意事項　２）点検　④点検のメリハリ（頻度等）　</a:t>
            </a:r>
            <a:r>
              <a:rPr kumimoji="1" lang="en-US" altLang="ja-JP"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計画</a:t>
            </a:r>
            <a:r>
              <a:rPr kumimoji="1" lang="en-US" altLang="ja-JP" sz="1300" dirty="0">
                <a:latin typeface="BIZ UDPゴシック" panose="020B0400000000000000" pitchFamily="50" charset="-128"/>
                <a:ea typeface="BIZ UDPゴシック" panose="020B0400000000000000" pitchFamily="50" charset="-128"/>
              </a:rPr>
              <a:t>16</a:t>
            </a:r>
            <a:r>
              <a:rPr kumimoji="1" lang="ja-JP" altLang="en-US" sz="1300" dirty="0">
                <a:latin typeface="BIZ UDPゴシック" panose="020B0400000000000000" pitchFamily="50" charset="-128"/>
                <a:ea typeface="BIZ UDPゴシック" panose="020B0400000000000000" pitchFamily="50" charset="-128"/>
              </a:rPr>
              <a:t>頁</a:t>
            </a:r>
            <a:r>
              <a:rPr kumimoji="1" lang="en-US" altLang="ja-JP" sz="1300" dirty="0">
                <a:latin typeface="BIZ UDPゴシック" panose="020B0400000000000000" pitchFamily="50" charset="-128"/>
                <a:ea typeface="BIZ UDPゴシック" panose="020B0400000000000000" pitchFamily="50" charset="-128"/>
              </a:rPr>
              <a:t>】</a:t>
            </a:r>
            <a:endParaRPr kumimoji="1" lang="ja-JP" altLang="en-US" sz="1300" dirty="0"/>
          </a:p>
        </p:txBody>
      </p:sp>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kumimoji="1" lang="ja-JP" altLang="en-US" sz="2800" dirty="0">
                <a:solidFill>
                  <a:schemeClr val="bg1"/>
                </a:solidFill>
                <a:latin typeface="Meiryo UI" pitchFamily="50" charset="-128"/>
                <a:ea typeface="Meiryo UI" pitchFamily="50" charset="-128"/>
              </a:rPr>
              <a:t>４．現計画の検証、課題抽出及び対応方針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27" name="テキスト ボックス 26">
            <a:extLst>
              <a:ext uri="{FF2B5EF4-FFF2-40B4-BE49-F238E27FC236}">
                <a16:creationId xmlns:a16="http://schemas.microsoft.com/office/drawing/2014/main" id="{05CCBBE1-106E-4626-8C7E-C40CE87C1AF8}"/>
              </a:ext>
            </a:extLst>
          </p:cNvPr>
          <p:cNvSpPr txBox="1"/>
          <p:nvPr/>
        </p:nvSpPr>
        <p:spPr>
          <a:xfrm>
            <a:off x="7781329" y="531788"/>
            <a:ext cx="1380243" cy="369332"/>
          </a:xfrm>
          <a:prstGeom prst="rect">
            <a:avLst/>
          </a:prstGeom>
          <a:noFill/>
        </p:spPr>
        <p:txBody>
          <a:bodyPr wrap="square" rtlCol="0">
            <a:spAutoFit/>
          </a:bodyPr>
          <a:lstStyle/>
          <a:p>
            <a:r>
              <a:rPr lang="en-US" altLang="ja-JP" b="1" dirty="0">
                <a:solidFill>
                  <a:srgbClr val="FF0000"/>
                </a:solidFill>
                <a:latin typeface="BIZ UDPゴシック" panose="020B0400000000000000" pitchFamily="50" charset="-128"/>
                <a:ea typeface="BIZ UDPゴシック" panose="020B0400000000000000" pitchFamily="50" charset="-128"/>
              </a:rPr>
              <a:t>【</a:t>
            </a:r>
            <a:r>
              <a:rPr lang="ja-JP" altLang="en-US" b="1" dirty="0">
                <a:solidFill>
                  <a:srgbClr val="FF0000"/>
                </a:solidFill>
                <a:latin typeface="BIZ UDPゴシック" panose="020B0400000000000000" pitchFamily="50" charset="-128"/>
                <a:ea typeface="BIZ UDPゴシック" panose="020B0400000000000000" pitchFamily="50" charset="-128"/>
              </a:rPr>
              <a:t>説明資料</a:t>
            </a:r>
            <a:r>
              <a:rPr lang="en-US" altLang="ja-JP" b="1" dirty="0">
                <a:solidFill>
                  <a:srgbClr val="FF0000"/>
                </a:solidFill>
                <a:latin typeface="BIZ UDPゴシック" panose="020B0400000000000000" pitchFamily="50" charset="-128"/>
                <a:ea typeface="BIZ UDPゴシック" panose="020B0400000000000000" pitchFamily="50" charset="-128"/>
              </a:rPr>
              <a:t>】</a:t>
            </a:r>
            <a:endParaRPr kumimoji="1" lang="ja-JP" altLang="en-US" b="1" dirty="0">
              <a:solidFill>
                <a:srgbClr val="FF0000"/>
              </a:solidFill>
            </a:endParaRPr>
          </a:p>
        </p:txBody>
      </p:sp>
      <p:graphicFrame>
        <p:nvGraphicFramePr>
          <p:cNvPr id="21" name="グラフ 20">
            <a:extLst>
              <a:ext uri="{FF2B5EF4-FFF2-40B4-BE49-F238E27FC236}">
                <a16:creationId xmlns:a16="http://schemas.microsoft.com/office/drawing/2014/main" id="{23F80470-6A46-46B0-9932-889599419BA1}"/>
              </a:ext>
            </a:extLst>
          </p:cNvPr>
          <p:cNvGraphicFramePr>
            <a:graphicFrameLocks/>
          </p:cNvGraphicFramePr>
          <p:nvPr>
            <p:extLst>
              <p:ext uri="{D42A27DB-BD31-4B8C-83A1-F6EECF244321}">
                <p14:modId xmlns:p14="http://schemas.microsoft.com/office/powerpoint/2010/main" val="3188889441"/>
              </p:ext>
            </p:extLst>
          </p:nvPr>
        </p:nvGraphicFramePr>
        <p:xfrm>
          <a:off x="251520" y="1945243"/>
          <a:ext cx="3006080" cy="1803648"/>
        </p:xfrm>
        <a:graphic>
          <a:graphicData uri="http://schemas.openxmlformats.org/drawingml/2006/chart">
            <c:chart xmlns:c="http://schemas.openxmlformats.org/drawingml/2006/chart" xmlns:r="http://schemas.openxmlformats.org/officeDocument/2006/relationships" r:id="rId3"/>
          </a:graphicData>
        </a:graphic>
      </p:graphicFrame>
      <p:sp>
        <p:nvSpPr>
          <p:cNvPr id="24" name="テキスト ボックス 23">
            <a:extLst>
              <a:ext uri="{FF2B5EF4-FFF2-40B4-BE49-F238E27FC236}">
                <a16:creationId xmlns:a16="http://schemas.microsoft.com/office/drawing/2014/main" id="{A847BEB9-8AFF-4AAD-866C-78B848DFEFF0}"/>
              </a:ext>
            </a:extLst>
          </p:cNvPr>
          <p:cNvSpPr txBox="1"/>
          <p:nvPr/>
        </p:nvSpPr>
        <p:spPr>
          <a:xfrm>
            <a:off x="72868" y="1476978"/>
            <a:ext cx="2845808" cy="276999"/>
          </a:xfrm>
          <a:prstGeom prst="rect">
            <a:avLst/>
          </a:prstGeom>
          <a:noFill/>
        </p:spPr>
        <p:txBody>
          <a:bodyPr wrap="square" rtlCol="0">
            <a:spAutoFit/>
          </a:bodyPr>
          <a:lstStyle/>
          <a:p>
            <a:r>
              <a:rPr lang="en-US" altLang="ja-JP" sz="1200" dirty="0"/>
              <a:t>【</a:t>
            </a:r>
            <a:r>
              <a:rPr lang="ja-JP" altLang="en-US" sz="1200" dirty="0"/>
              <a:t>各緊急度毎の</a:t>
            </a:r>
            <a:r>
              <a:rPr kumimoji="1" lang="en-US" altLang="ja-JP" sz="1200" dirty="0"/>
              <a:t>30</a:t>
            </a:r>
            <a:r>
              <a:rPr kumimoji="1" lang="ja-JP" altLang="en-US" sz="1200" dirty="0"/>
              <a:t>年経過管の割合</a:t>
            </a:r>
            <a:r>
              <a:rPr kumimoji="1" lang="en-US" altLang="ja-JP" sz="1200" baseline="30000" dirty="0"/>
              <a:t>※</a:t>
            </a:r>
            <a:r>
              <a:rPr kumimoji="1" lang="en-US" altLang="ja-JP" sz="1200" dirty="0"/>
              <a:t>】</a:t>
            </a:r>
          </a:p>
        </p:txBody>
      </p:sp>
      <p:sp>
        <p:nvSpPr>
          <p:cNvPr id="25" name="吹き出し: 四角形 24">
            <a:extLst>
              <a:ext uri="{FF2B5EF4-FFF2-40B4-BE49-F238E27FC236}">
                <a16:creationId xmlns:a16="http://schemas.microsoft.com/office/drawing/2014/main" id="{937E0ADA-4F47-4CC6-BC27-196A66C2B60D}"/>
              </a:ext>
            </a:extLst>
          </p:cNvPr>
          <p:cNvSpPr/>
          <p:nvPr/>
        </p:nvSpPr>
        <p:spPr>
          <a:xfrm>
            <a:off x="2483768" y="2001954"/>
            <a:ext cx="720080" cy="350169"/>
          </a:xfrm>
          <a:prstGeom prst="wedgeRectCallout">
            <a:avLst>
              <a:gd name="adj1" fmla="val -93102"/>
              <a:gd name="adj2" fmla="val 3491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050" dirty="0">
                <a:solidFill>
                  <a:schemeClr val="bg1"/>
                </a:solidFill>
                <a:latin typeface="+mn-ea"/>
              </a:rPr>
              <a:t>30</a:t>
            </a:r>
            <a:r>
              <a:rPr lang="ja-JP" altLang="en-US" sz="1050" dirty="0">
                <a:solidFill>
                  <a:schemeClr val="bg1"/>
                </a:solidFill>
                <a:latin typeface="+mn-ea"/>
              </a:rPr>
              <a:t>年経過</a:t>
            </a:r>
            <a:r>
              <a:rPr lang="en-US" altLang="ja-JP" sz="1050" dirty="0">
                <a:solidFill>
                  <a:schemeClr val="bg1"/>
                </a:solidFill>
                <a:latin typeface="+mn-ea"/>
              </a:rPr>
              <a:t>0.57</a:t>
            </a:r>
            <a:r>
              <a:rPr lang="ja-JP" altLang="en-US" sz="1050" dirty="0">
                <a:solidFill>
                  <a:schemeClr val="bg1"/>
                </a:solidFill>
                <a:latin typeface="+mn-ea"/>
              </a:rPr>
              <a:t>㎞</a:t>
            </a:r>
            <a:endParaRPr kumimoji="1" lang="ja-JP" altLang="en-US" sz="1050" dirty="0">
              <a:solidFill>
                <a:schemeClr val="bg1"/>
              </a:solidFill>
              <a:latin typeface="+mn-ea"/>
            </a:endParaRPr>
          </a:p>
        </p:txBody>
      </p:sp>
      <p:sp>
        <p:nvSpPr>
          <p:cNvPr id="26" name="吹き出し: 四角形 25">
            <a:extLst>
              <a:ext uri="{FF2B5EF4-FFF2-40B4-BE49-F238E27FC236}">
                <a16:creationId xmlns:a16="http://schemas.microsoft.com/office/drawing/2014/main" id="{8587A65B-0B29-4ED5-8E63-18C99556443C}"/>
              </a:ext>
            </a:extLst>
          </p:cNvPr>
          <p:cNvSpPr/>
          <p:nvPr/>
        </p:nvSpPr>
        <p:spPr>
          <a:xfrm>
            <a:off x="1649564" y="2203718"/>
            <a:ext cx="720080" cy="350169"/>
          </a:xfrm>
          <a:prstGeom prst="wedgeRectCallout">
            <a:avLst>
              <a:gd name="adj1" fmla="val -93102"/>
              <a:gd name="adj2" fmla="val 3491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050" dirty="0">
                <a:solidFill>
                  <a:schemeClr val="bg1"/>
                </a:solidFill>
                <a:latin typeface="+mn-ea"/>
              </a:rPr>
              <a:t>18</a:t>
            </a:r>
            <a:r>
              <a:rPr lang="ja-JP" altLang="en-US" sz="1050" dirty="0">
                <a:solidFill>
                  <a:schemeClr val="bg1"/>
                </a:solidFill>
                <a:latin typeface="+mn-ea"/>
              </a:rPr>
              <a:t>％</a:t>
            </a:r>
            <a:endParaRPr kumimoji="1" lang="ja-JP" altLang="en-US" sz="1050" dirty="0">
              <a:solidFill>
                <a:schemeClr val="bg1"/>
              </a:solidFill>
              <a:latin typeface="+mn-ea"/>
            </a:endParaRPr>
          </a:p>
        </p:txBody>
      </p:sp>
      <p:sp>
        <p:nvSpPr>
          <p:cNvPr id="28" name="吹き出し: 四角形 27">
            <a:extLst>
              <a:ext uri="{FF2B5EF4-FFF2-40B4-BE49-F238E27FC236}">
                <a16:creationId xmlns:a16="http://schemas.microsoft.com/office/drawing/2014/main" id="{DA5DE38B-E148-40E5-833F-73EDAA71C0EF}"/>
              </a:ext>
            </a:extLst>
          </p:cNvPr>
          <p:cNvSpPr/>
          <p:nvPr/>
        </p:nvSpPr>
        <p:spPr>
          <a:xfrm>
            <a:off x="929484" y="2671982"/>
            <a:ext cx="720080" cy="350169"/>
          </a:xfrm>
          <a:prstGeom prst="wedgeRectCallout">
            <a:avLst>
              <a:gd name="adj1" fmla="val -93102"/>
              <a:gd name="adj2" fmla="val 3491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050" dirty="0">
                <a:solidFill>
                  <a:schemeClr val="tx1"/>
                </a:solidFill>
                <a:latin typeface="+mn-ea"/>
              </a:rPr>
              <a:t>82</a:t>
            </a:r>
            <a:r>
              <a:rPr lang="ja-JP" altLang="en-US" sz="1050" dirty="0">
                <a:solidFill>
                  <a:schemeClr val="tx1"/>
                </a:solidFill>
                <a:latin typeface="+mn-ea"/>
              </a:rPr>
              <a:t>％</a:t>
            </a:r>
            <a:endParaRPr kumimoji="1" lang="ja-JP" altLang="en-US" sz="1050" dirty="0">
              <a:solidFill>
                <a:schemeClr val="tx1"/>
              </a:solidFill>
              <a:latin typeface="+mn-ea"/>
            </a:endParaRPr>
          </a:p>
        </p:txBody>
      </p:sp>
      <p:sp>
        <p:nvSpPr>
          <p:cNvPr id="29" name="吹き出し: 四角形 28">
            <a:extLst>
              <a:ext uri="{FF2B5EF4-FFF2-40B4-BE49-F238E27FC236}">
                <a16:creationId xmlns:a16="http://schemas.microsoft.com/office/drawing/2014/main" id="{2A678886-B5F1-4ACF-9434-17767827353B}"/>
              </a:ext>
            </a:extLst>
          </p:cNvPr>
          <p:cNvSpPr/>
          <p:nvPr/>
        </p:nvSpPr>
        <p:spPr>
          <a:xfrm>
            <a:off x="1413585" y="2965161"/>
            <a:ext cx="720080" cy="350169"/>
          </a:xfrm>
          <a:prstGeom prst="wedgeRectCallout">
            <a:avLst>
              <a:gd name="adj1" fmla="val -93102"/>
              <a:gd name="adj2" fmla="val 3491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050" b="1" dirty="0">
                <a:solidFill>
                  <a:schemeClr val="tx1"/>
                </a:solidFill>
                <a:latin typeface="+mn-ea"/>
              </a:rPr>
              <a:t>緊急度</a:t>
            </a:r>
            <a:r>
              <a:rPr kumimoji="1" lang="en-US" altLang="ja-JP" sz="1050" b="1" dirty="0">
                <a:solidFill>
                  <a:schemeClr val="tx1"/>
                </a:solidFill>
                <a:latin typeface="+mn-ea"/>
              </a:rPr>
              <a:t>Ⅰ</a:t>
            </a:r>
            <a:endParaRPr kumimoji="1" lang="ja-JP" altLang="en-US" sz="1050" b="1" dirty="0">
              <a:solidFill>
                <a:schemeClr val="tx1"/>
              </a:solidFill>
              <a:latin typeface="+mn-ea"/>
            </a:endParaRPr>
          </a:p>
        </p:txBody>
      </p:sp>
      <p:sp>
        <p:nvSpPr>
          <p:cNvPr id="40" name="吹き出し: 四角形 39">
            <a:extLst>
              <a:ext uri="{FF2B5EF4-FFF2-40B4-BE49-F238E27FC236}">
                <a16:creationId xmlns:a16="http://schemas.microsoft.com/office/drawing/2014/main" id="{7F8C8C68-D5CB-43D9-925E-95625B040AFC}"/>
              </a:ext>
            </a:extLst>
          </p:cNvPr>
          <p:cNvSpPr/>
          <p:nvPr/>
        </p:nvSpPr>
        <p:spPr>
          <a:xfrm>
            <a:off x="3147623" y="3158003"/>
            <a:ext cx="720080" cy="350169"/>
          </a:xfrm>
          <a:prstGeom prst="wedgeRectCallout">
            <a:avLst>
              <a:gd name="adj1" fmla="val 88911"/>
              <a:gd name="adj2" fmla="val -102184"/>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050" dirty="0">
                <a:solidFill>
                  <a:schemeClr val="bg1"/>
                </a:solidFill>
                <a:latin typeface="+mn-ea"/>
              </a:rPr>
              <a:t>30</a:t>
            </a:r>
            <a:r>
              <a:rPr lang="ja-JP" altLang="en-US" sz="1050" dirty="0">
                <a:solidFill>
                  <a:schemeClr val="bg1"/>
                </a:solidFill>
                <a:latin typeface="+mn-ea"/>
              </a:rPr>
              <a:t>年経過</a:t>
            </a:r>
            <a:r>
              <a:rPr lang="en-US" altLang="ja-JP" sz="1050" dirty="0">
                <a:solidFill>
                  <a:schemeClr val="bg1"/>
                </a:solidFill>
                <a:latin typeface="+mn-ea"/>
              </a:rPr>
              <a:t>18.85</a:t>
            </a:r>
            <a:r>
              <a:rPr lang="ja-JP" altLang="en-US" sz="1050" dirty="0">
                <a:solidFill>
                  <a:schemeClr val="bg1"/>
                </a:solidFill>
                <a:latin typeface="+mn-ea"/>
              </a:rPr>
              <a:t>㎞</a:t>
            </a:r>
            <a:endParaRPr kumimoji="1" lang="ja-JP" altLang="en-US" sz="1050" dirty="0">
              <a:solidFill>
                <a:schemeClr val="bg1"/>
              </a:solidFill>
              <a:latin typeface="+mn-ea"/>
            </a:endParaRPr>
          </a:p>
        </p:txBody>
      </p:sp>
      <p:sp>
        <p:nvSpPr>
          <p:cNvPr id="46" name="吹き出し: 四角形 45">
            <a:extLst>
              <a:ext uri="{FF2B5EF4-FFF2-40B4-BE49-F238E27FC236}">
                <a16:creationId xmlns:a16="http://schemas.microsoft.com/office/drawing/2014/main" id="{94D15EB0-2CCC-46F7-BFB1-C56E959B39D6}"/>
              </a:ext>
            </a:extLst>
          </p:cNvPr>
          <p:cNvSpPr/>
          <p:nvPr/>
        </p:nvSpPr>
        <p:spPr>
          <a:xfrm>
            <a:off x="3758417" y="2671982"/>
            <a:ext cx="720080" cy="350169"/>
          </a:xfrm>
          <a:prstGeom prst="wedgeRectCallout">
            <a:avLst>
              <a:gd name="adj1" fmla="val -93102"/>
              <a:gd name="adj2" fmla="val 3491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050" dirty="0">
                <a:solidFill>
                  <a:schemeClr val="bg1"/>
                </a:solidFill>
                <a:latin typeface="+mn-ea"/>
              </a:rPr>
              <a:t>100</a:t>
            </a:r>
            <a:r>
              <a:rPr lang="ja-JP" altLang="en-US" sz="1050" dirty="0">
                <a:solidFill>
                  <a:schemeClr val="bg1"/>
                </a:solidFill>
                <a:latin typeface="+mn-ea"/>
              </a:rPr>
              <a:t>％</a:t>
            </a:r>
            <a:endParaRPr kumimoji="1" lang="ja-JP" altLang="en-US" sz="1050" dirty="0">
              <a:solidFill>
                <a:schemeClr val="bg1"/>
              </a:solidFill>
              <a:latin typeface="+mn-ea"/>
            </a:endParaRPr>
          </a:p>
        </p:txBody>
      </p:sp>
      <p:sp>
        <p:nvSpPr>
          <p:cNvPr id="47" name="吹き出し: 四角形 46">
            <a:extLst>
              <a:ext uri="{FF2B5EF4-FFF2-40B4-BE49-F238E27FC236}">
                <a16:creationId xmlns:a16="http://schemas.microsoft.com/office/drawing/2014/main" id="{A9BF0572-B717-4E78-97DF-6082E72494CA}"/>
              </a:ext>
            </a:extLst>
          </p:cNvPr>
          <p:cNvSpPr/>
          <p:nvPr/>
        </p:nvSpPr>
        <p:spPr>
          <a:xfrm>
            <a:off x="4271558" y="2988225"/>
            <a:ext cx="720080" cy="350169"/>
          </a:xfrm>
          <a:prstGeom prst="wedgeRectCallout">
            <a:avLst>
              <a:gd name="adj1" fmla="val -93102"/>
              <a:gd name="adj2" fmla="val 3491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050" b="1" dirty="0">
                <a:solidFill>
                  <a:schemeClr val="bg1"/>
                </a:solidFill>
                <a:latin typeface="+mn-ea"/>
              </a:rPr>
              <a:t>緊急度</a:t>
            </a:r>
            <a:r>
              <a:rPr lang="en-US" altLang="ja-JP" sz="1050" b="1" dirty="0">
                <a:solidFill>
                  <a:schemeClr val="bg1"/>
                </a:solidFill>
                <a:latin typeface="+mn-ea"/>
              </a:rPr>
              <a:t>Ⅱ</a:t>
            </a:r>
            <a:endParaRPr kumimoji="1" lang="ja-JP" altLang="en-US" sz="1050" b="1" dirty="0">
              <a:solidFill>
                <a:schemeClr val="bg1"/>
              </a:solidFill>
              <a:latin typeface="+mn-ea"/>
            </a:endParaRPr>
          </a:p>
        </p:txBody>
      </p:sp>
      <p:sp>
        <p:nvSpPr>
          <p:cNvPr id="49" name="吹き出し: 四角形 48">
            <a:extLst>
              <a:ext uri="{FF2B5EF4-FFF2-40B4-BE49-F238E27FC236}">
                <a16:creationId xmlns:a16="http://schemas.microsoft.com/office/drawing/2014/main" id="{096F061D-F237-4152-A36E-D794806E37DC}"/>
              </a:ext>
            </a:extLst>
          </p:cNvPr>
          <p:cNvSpPr/>
          <p:nvPr/>
        </p:nvSpPr>
        <p:spPr>
          <a:xfrm>
            <a:off x="5207116" y="2001954"/>
            <a:ext cx="782960" cy="350169"/>
          </a:xfrm>
          <a:prstGeom prst="wedgeRectCallout">
            <a:avLst>
              <a:gd name="adj1" fmla="val -127385"/>
              <a:gd name="adj2" fmla="val 58149"/>
            </a:avLst>
          </a:prstGeom>
          <a:solidFill>
            <a:srgbClr val="33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050" dirty="0">
                <a:solidFill>
                  <a:schemeClr val="bg1"/>
                </a:solidFill>
                <a:latin typeface="+mn-ea"/>
              </a:rPr>
              <a:t>30</a:t>
            </a:r>
            <a:r>
              <a:rPr lang="ja-JP" altLang="en-US" sz="1050" dirty="0">
                <a:solidFill>
                  <a:schemeClr val="bg1"/>
                </a:solidFill>
                <a:latin typeface="+mn-ea"/>
              </a:rPr>
              <a:t>年未満</a:t>
            </a:r>
            <a:endParaRPr lang="en-US" altLang="ja-JP" sz="1050" dirty="0">
              <a:solidFill>
                <a:schemeClr val="bg1"/>
              </a:solidFill>
              <a:latin typeface="+mn-ea"/>
            </a:endParaRPr>
          </a:p>
          <a:p>
            <a:pPr algn="ctr"/>
            <a:r>
              <a:rPr lang="en-US" altLang="ja-JP" sz="1050" dirty="0">
                <a:solidFill>
                  <a:schemeClr val="bg1"/>
                </a:solidFill>
                <a:latin typeface="+mn-ea"/>
              </a:rPr>
              <a:t>0</a:t>
            </a:r>
            <a:r>
              <a:rPr kumimoji="1" lang="ja-JP" altLang="en-US" sz="1050" dirty="0">
                <a:solidFill>
                  <a:schemeClr val="bg1"/>
                </a:solidFill>
                <a:latin typeface="+mn-ea"/>
              </a:rPr>
              <a:t>㎞</a:t>
            </a:r>
          </a:p>
        </p:txBody>
      </p:sp>
      <p:graphicFrame>
        <p:nvGraphicFramePr>
          <p:cNvPr id="55" name="グラフ 54">
            <a:extLst>
              <a:ext uri="{FF2B5EF4-FFF2-40B4-BE49-F238E27FC236}">
                <a16:creationId xmlns:a16="http://schemas.microsoft.com/office/drawing/2014/main" id="{2674FCE7-E8B5-4888-AEF7-F7690631EB86}"/>
              </a:ext>
            </a:extLst>
          </p:cNvPr>
          <p:cNvGraphicFramePr>
            <a:graphicFrameLocks/>
          </p:cNvGraphicFramePr>
          <p:nvPr>
            <p:extLst>
              <p:ext uri="{D42A27DB-BD31-4B8C-83A1-F6EECF244321}">
                <p14:modId xmlns:p14="http://schemas.microsoft.com/office/powerpoint/2010/main" val="1277401198"/>
              </p:ext>
            </p:extLst>
          </p:nvPr>
        </p:nvGraphicFramePr>
        <p:xfrm>
          <a:off x="5904648" y="1945243"/>
          <a:ext cx="3168352" cy="1803648"/>
        </p:xfrm>
        <a:graphic>
          <a:graphicData uri="http://schemas.openxmlformats.org/drawingml/2006/chart">
            <c:chart xmlns:c="http://schemas.openxmlformats.org/drawingml/2006/chart" xmlns:r="http://schemas.openxmlformats.org/officeDocument/2006/relationships" r:id="rId4"/>
          </a:graphicData>
        </a:graphic>
      </p:graphicFrame>
      <p:sp>
        <p:nvSpPr>
          <p:cNvPr id="56" name="吹き出し: 四角形 55">
            <a:extLst>
              <a:ext uri="{FF2B5EF4-FFF2-40B4-BE49-F238E27FC236}">
                <a16:creationId xmlns:a16="http://schemas.microsoft.com/office/drawing/2014/main" id="{E1FF7AF5-2A21-4D7A-9246-60ABD3C60A3B}"/>
              </a:ext>
            </a:extLst>
          </p:cNvPr>
          <p:cNvSpPr/>
          <p:nvPr/>
        </p:nvSpPr>
        <p:spPr>
          <a:xfrm>
            <a:off x="8193074" y="2016716"/>
            <a:ext cx="720080" cy="350169"/>
          </a:xfrm>
          <a:prstGeom prst="wedgeRectCallout">
            <a:avLst>
              <a:gd name="adj1" fmla="val -144955"/>
              <a:gd name="adj2" fmla="val 5884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050" dirty="0">
                <a:solidFill>
                  <a:schemeClr val="bg1"/>
                </a:solidFill>
                <a:latin typeface="+mn-ea"/>
              </a:rPr>
              <a:t>30</a:t>
            </a:r>
            <a:r>
              <a:rPr lang="ja-JP" altLang="en-US" sz="1050" dirty="0">
                <a:solidFill>
                  <a:schemeClr val="bg1"/>
                </a:solidFill>
                <a:latin typeface="+mn-ea"/>
              </a:rPr>
              <a:t>年経過</a:t>
            </a:r>
            <a:r>
              <a:rPr lang="en-US" altLang="ja-JP" sz="1050" dirty="0">
                <a:solidFill>
                  <a:schemeClr val="bg1"/>
                </a:solidFill>
                <a:latin typeface="+mn-ea"/>
              </a:rPr>
              <a:t>0</a:t>
            </a:r>
            <a:r>
              <a:rPr lang="ja-JP" altLang="en-US" sz="1050" dirty="0">
                <a:solidFill>
                  <a:schemeClr val="bg1"/>
                </a:solidFill>
                <a:latin typeface="+mn-ea"/>
              </a:rPr>
              <a:t>㎞</a:t>
            </a:r>
            <a:endParaRPr kumimoji="1" lang="ja-JP" altLang="en-US" sz="1050" dirty="0">
              <a:solidFill>
                <a:schemeClr val="bg1"/>
              </a:solidFill>
              <a:latin typeface="+mn-ea"/>
            </a:endParaRPr>
          </a:p>
        </p:txBody>
      </p:sp>
      <p:sp>
        <p:nvSpPr>
          <p:cNvPr id="57" name="吹き出し: 四角形 56">
            <a:extLst>
              <a:ext uri="{FF2B5EF4-FFF2-40B4-BE49-F238E27FC236}">
                <a16:creationId xmlns:a16="http://schemas.microsoft.com/office/drawing/2014/main" id="{2D63457B-E0D5-40F4-AA29-7BC7EB3D7A1F}"/>
              </a:ext>
            </a:extLst>
          </p:cNvPr>
          <p:cNvSpPr/>
          <p:nvPr/>
        </p:nvSpPr>
        <p:spPr>
          <a:xfrm>
            <a:off x="6630923" y="2671982"/>
            <a:ext cx="720080" cy="350169"/>
          </a:xfrm>
          <a:prstGeom prst="wedgeRectCallout">
            <a:avLst>
              <a:gd name="adj1" fmla="val -93102"/>
              <a:gd name="adj2" fmla="val 3491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050" dirty="0">
                <a:solidFill>
                  <a:schemeClr val="tx1"/>
                </a:solidFill>
                <a:latin typeface="+mn-ea"/>
              </a:rPr>
              <a:t>100</a:t>
            </a:r>
            <a:r>
              <a:rPr lang="ja-JP" altLang="en-US" sz="1050" dirty="0">
                <a:solidFill>
                  <a:schemeClr val="tx1"/>
                </a:solidFill>
                <a:latin typeface="+mn-ea"/>
              </a:rPr>
              <a:t>％</a:t>
            </a:r>
            <a:endParaRPr kumimoji="1" lang="ja-JP" altLang="en-US" sz="1050" dirty="0">
              <a:solidFill>
                <a:schemeClr val="tx1"/>
              </a:solidFill>
              <a:latin typeface="+mn-ea"/>
            </a:endParaRPr>
          </a:p>
        </p:txBody>
      </p:sp>
      <p:sp>
        <p:nvSpPr>
          <p:cNvPr id="58" name="吹き出し: 四角形 57">
            <a:extLst>
              <a:ext uri="{FF2B5EF4-FFF2-40B4-BE49-F238E27FC236}">
                <a16:creationId xmlns:a16="http://schemas.microsoft.com/office/drawing/2014/main" id="{1F5AC490-3996-4083-A32B-0AABD3AF4002}"/>
              </a:ext>
            </a:extLst>
          </p:cNvPr>
          <p:cNvSpPr/>
          <p:nvPr/>
        </p:nvSpPr>
        <p:spPr>
          <a:xfrm>
            <a:off x="7144064" y="2988225"/>
            <a:ext cx="720080" cy="350169"/>
          </a:xfrm>
          <a:prstGeom prst="wedgeRectCallout">
            <a:avLst>
              <a:gd name="adj1" fmla="val -93102"/>
              <a:gd name="adj2" fmla="val 3491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050" b="1" dirty="0">
                <a:solidFill>
                  <a:schemeClr val="tx1"/>
                </a:solidFill>
                <a:latin typeface="+mn-ea"/>
              </a:rPr>
              <a:t>緊急度</a:t>
            </a:r>
            <a:r>
              <a:rPr kumimoji="1" lang="en-US" altLang="ja-JP" sz="1050" b="1" dirty="0">
                <a:solidFill>
                  <a:schemeClr val="tx1"/>
                </a:solidFill>
                <a:latin typeface="+mn-ea"/>
              </a:rPr>
              <a:t>Ⅲ</a:t>
            </a:r>
            <a:endParaRPr kumimoji="1" lang="ja-JP" altLang="en-US" sz="1050" b="1" dirty="0">
              <a:solidFill>
                <a:schemeClr val="tx1"/>
              </a:solidFill>
              <a:latin typeface="+mn-ea"/>
            </a:endParaRPr>
          </a:p>
        </p:txBody>
      </p:sp>
      <p:sp>
        <p:nvSpPr>
          <p:cNvPr id="59" name="吹き出し: 四角形 58">
            <a:extLst>
              <a:ext uri="{FF2B5EF4-FFF2-40B4-BE49-F238E27FC236}">
                <a16:creationId xmlns:a16="http://schemas.microsoft.com/office/drawing/2014/main" id="{05488F02-C3D2-447F-A7F9-F5B3F60E6472}"/>
              </a:ext>
            </a:extLst>
          </p:cNvPr>
          <p:cNvSpPr/>
          <p:nvPr/>
        </p:nvSpPr>
        <p:spPr>
          <a:xfrm>
            <a:off x="5952328" y="3181235"/>
            <a:ext cx="782960" cy="350169"/>
          </a:xfrm>
          <a:prstGeom prst="wedgeRectCallout">
            <a:avLst>
              <a:gd name="adj1" fmla="val 83806"/>
              <a:gd name="adj2" fmla="val -92001"/>
            </a:avLst>
          </a:prstGeom>
          <a:solidFill>
            <a:srgbClr val="33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050" dirty="0">
                <a:solidFill>
                  <a:schemeClr val="bg1"/>
                </a:solidFill>
                <a:latin typeface="+mn-ea"/>
              </a:rPr>
              <a:t>30</a:t>
            </a:r>
            <a:r>
              <a:rPr lang="ja-JP" altLang="en-US" sz="1050" dirty="0">
                <a:solidFill>
                  <a:schemeClr val="bg1"/>
                </a:solidFill>
                <a:latin typeface="+mn-ea"/>
              </a:rPr>
              <a:t>年未満</a:t>
            </a:r>
            <a:endParaRPr lang="en-US" altLang="ja-JP" sz="1050" dirty="0">
              <a:solidFill>
                <a:schemeClr val="bg1"/>
              </a:solidFill>
              <a:latin typeface="+mn-ea"/>
            </a:endParaRPr>
          </a:p>
          <a:p>
            <a:pPr algn="ctr"/>
            <a:r>
              <a:rPr kumimoji="1" lang="en-US" altLang="ja-JP" sz="1050" dirty="0">
                <a:solidFill>
                  <a:schemeClr val="bg1"/>
                </a:solidFill>
                <a:latin typeface="+mn-ea"/>
              </a:rPr>
              <a:t>364.47</a:t>
            </a:r>
            <a:r>
              <a:rPr kumimoji="1" lang="ja-JP" altLang="en-US" sz="1050" dirty="0">
                <a:solidFill>
                  <a:schemeClr val="bg1"/>
                </a:solidFill>
                <a:latin typeface="+mn-ea"/>
              </a:rPr>
              <a:t>㎞</a:t>
            </a:r>
          </a:p>
        </p:txBody>
      </p:sp>
      <p:sp>
        <p:nvSpPr>
          <p:cNvPr id="61" name="テキスト ボックス 60">
            <a:extLst>
              <a:ext uri="{FF2B5EF4-FFF2-40B4-BE49-F238E27FC236}">
                <a16:creationId xmlns:a16="http://schemas.microsoft.com/office/drawing/2014/main" id="{E414A931-139B-43AD-8AAF-ED9BFC8A14EF}"/>
              </a:ext>
            </a:extLst>
          </p:cNvPr>
          <p:cNvSpPr txBox="1"/>
          <p:nvPr/>
        </p:nvSpPr>
        <p:spPr>
          <a:xfrm>
            <a:off x="2619814" y="1545291"/>
            <a:ext cx="3104314" cy="230832"/>
          </a:xfrm>
          <a:prstGeom prst="rect">
            <a:avLst/>
          </a:prstGeom>
          <a:noFill/>
        </p:spPr>
        <p:txBody>
          <a:bodyPr wrap="square" rtlCol="0">
            <a:spAutoFit/>
          </a:bodyPr>
          <a:lstStyle/>
          <a:p>
            <a:r>
              <a:rPr lang="en-US" altLang="ja-JP" sz="900" dirty="0"/>
              <a:t>※</a:t>
            </a:r>
            <a:r>
              <a:rPr lang="ja-JP" altLang="en-US" sz="900" dirty="0"/>
              <a:t>各緊急度の延長には、対策工事済みの延長を含む</a:t>
            </a:r>
            <a:endParaRPr kumimoji="1" lang="en-US" altLang="ja-JP" sz="900" dirty="0"/>
          </a:p>
        </p:txBody>
      </p:sp>
      <p:sp>
        <p:nvSpPr>
          <p:cNvPr id="62" name="フローチャート: 組合せ 61">
            <a:extLst>
              <a:ext uri="{FF2B5EF4-FFF2-40B4-BE49-F238E27FC236}">
                <a16:creationId xmlns:a16="http://schemas.microsoft.com/office/drawing/2014/main" id="{A14B4B79-0D0C-4F48-98F9-B6CEC65920AF}"/>
              </a:ext>
            </a:extLst>
          </p:cNvPr>
          <p:cNvSpPr/>
          <p:nvPr/>
        </p:nvSpPr>
        <p:spPr>
          <a:xfrm>
            <a:off x="1531944" y="4013854"/>
            <a:ext cx="2773464" cy="113869"/>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3" name="テキスト ボックス 62">
            <a:extLst>
              <a:ext uri="{FF2B5EF4-FFF2-40B4-BE49-F238E27FC236}">
                <a16:creationId xmlns:a16="http://schemas.microsoft.com/office/drawing/2014/main" id="{9AD7CE53-D1BD-4856-A796-5F69C631D49A}"/>
              </a:ext>
            </a:extLst>
          </p:cNvPr>
          <p:cNvSpPr txBox="1"/>
          <p:nvPr/>
        </p:nvSpPr>
        <p:spPr>
          <a:xfrm>
            <a:off x="435895" y="4225043"/>
            <a:ext cx="4104456" cy="2492990"/>
          </a:xfrm>
          <a:prstGeom prst="rect">
            <a:avLst/>
          </a:prstGeom>
          <a:noFill/>
        </p:spPr>
        <p:txBody>
          <a:bodyPr wrap="square" rtlCol="0">
            <a:spAutoFit/>
          </a:bodyPr>
          <a:lstStyle/>
          <a:p>
            <a:r>
              <a:rPr kumimoji="1" lang="en-US" altLang="ja-JP" sz="1200" dirty="0"/>
              <a:t>【</a:t>
            </a:r>
            <a:r>
              <a:rPr lang="ja-JP" altLang="en-US" sz="1200" dirty="0"/>
              <a:t>考察</a:t>
            </a:r>
            <a:r>
              <a:rPr kumimoji="1" lang="en-US" altLang="ja-JP" sz="1200" dirty="0"/>
              <a:t>】</a:t>
            </a:r>
          </a:p>
          <a:p>
            <a:endParaRPr lang="en-US" altLang="ja-JP" sz="1200" dirty="0"/>
          </a:p>
          <a:p>
            <a:r>
              <a:rPr kumimoji="1" lang="ja-JP" altLang="en-US" sz="1200" dirty="0"/>
              <a:t>・緊急度</a:t>
            </a:r>
            <a:r>
              <a:rPr lang="en-US" altLang="ja-JP" sz="1200" dirty="0"/>
              <a:t>Ⅰ</a:t>
            </a:r>
            <a:r>
              <a:rPr lang="ja-JP" altLang="en-US" sz="1200" dirty="0"/>
              <a:t>：</a:t>
            </a:r>
            <a:r>
              <a:rPr lang="en-US" altLang="ja-JP" sz="1200" dirty="0"/>
              <a:t>30</a:t>
            </a:r>
            <a:r>
              <a:rPr lang="ja-JP" altLang="en-US" sz="1200" dirty="0"/>
              <a:t>年経過管の割合は約</a:t>
            </a:r>
            <a:r>
              <a:rPr lang="en-US" altLang="ja-JP" sz="1200" dirty="0"/>
              <a:t>2</a:t>
            </a:r>
            <a:r>
              <a:rPr lang="ja-JP" altLang="en-US" sz="1200" dirty="0"/>
              <a:t>割となっており、全</a:t>
            </a:r>
            <a:endParaRPr lang="en-US" altLang="ja-JP" sz="1200" dirty="0"/>
          </a:p>
          <a:p>
            <a:r>
              <a:rPr lang="ja-JP" altLang="en-US" sz="1200" dirty="0"/>
              <a:t>　　　　　　体の割合約</a:t>
            </a:r>
            <a:r>
              <a:rPr lang="en-US" altLang="ja-JP" sz="1200" dirty="0"/>
              <a:t>6</a:t>
            </a:r>
            <a:r>
              <a:rPr lang="ja-JP" altLang="en-US" sz="1200" dirty="0"/>
              <a:t>割と比較して少ない</a:t>
            </a:r>
            <a:endParaRPr lang="en-US" altLang="ja-JP" sz="1200" dirty="0"/>
          </a:p>
          <a:p>
            <a:endParaRPr kumimoji="1" lang="en-US" altLang="ja-JP" sz="1200" dirty="0"/>
          </a:p>
          <a:p>
            <a:r>
              <a:rPr lang="ja-JP" altLang="en-US" sz="1200" dirty="0"/>
              <a:t>・緊急度</a:t>
            </a:r>
            <a:r>
              <a:rPr lang="en-US" altLang="ja-JP" sz="1200" dirty="0"/>
              <a:t>Ⅱ</a:t>
            </a:r>
            <a:r>
              <a:rPr lang="ja-JP" altLang="en-US" sz="1200" dirty="0"/>
              <a:t>：</a:t>
            </a:r>
            <a:r>
              <a:rPr lang="en-US" altLang="ja-JP" sz="1200" dirty="0"/>
              <a:t>30</a:t>
            </a:r>
            <a:r>
              <a:rPr lang="ja-JP" altLang="en-US" sz="1200" dirty="0"/>
              <a:t>年経過管が</a:t>
            </a:r>
            <a:r>
              <a:rPr lang="en-US" altLang="ja-JP" sz="1200" dirty="0"/>
              <a:t>100</a:t>
            </a:r>
            <a:r>
              <a:rPr lang="ja-JP" altLang="en-US" sz="1200" dirty="0"/>
              <a:t>％となっている</a:t>
            </a:r>
            <a:endParaRPr lang="en-US" altLang="ja-JP" sz="1200" dirty="0"/>
          </a:p>
          <a:p>
            <a:endParaRPr kumimoji="1" lang="en-US" altLang="ja-JP" sz="1200" dirty="0"/>
          </a:p>
          <a:p>
            <a:r>
              <a:rPr lang="ja-JP" altLang="en-US" sz="1200" dirty="0"/>
              <a:t>・緊急度</a:t>
            </a:r>
            <a:r>
              <a:rPr lang="en-US" altLang="ja-JP" sz="1200" dirty="0"/>
              <a:t>Ⅲ</a:t>
            </a:r>
            <a:r>
              <a:rPr lang="ja-JP" altLang="en-US" sz="1200" dirty="0"/>
              <a:t>：</a:t>
            </a:r>
            <a:r>
              <a:rPr lang="en-US" altLang="ja-JP" sz="1200" dirty="0"/>
              <a:t>30</a:t>
            </a:r>
            <a:r>
              <a:rPr lang="ja-JP" altLang="en-US" sz="1200" dirty="0"/>
              <a:t>年未満の管が</a:t>
            </a:r>
            <a:r>
              <a:rPr lang="en-US" altLang="ja-JP" sz="1200" dirty="0"/>
              <a:t>100</a:t>
            </a:r>
            <a:r>
              <a:rPr lang="ja-JP" altLang="en-US" sz="1200" dirty="0"/>
              <a:t>％となっている</a:t>
            </a:r>
            <a:endParaRPr lang="en-US" altLang="ja-JP" sz="1200" dirty="0"/>
          </a:p>
          <a:p>
            <a:endParaRPr kumimoji="1" lang="en-US" altLang="ja-JP" sz="1200" dirty="0"/>
          </a:p>
          <a:p>
            <a:endParaRPr lang="en-US" altLang="ja-JP" sz="1200" dirty="0"/>
          </a:p>
          <a:p>
            <a:r>
              <a:rPr kumimoji="1" lang="en-US" altLang="ja-JP" sz="1200" dirty="0"/>
              <a:t>【</a:t>
            </a:r>
            <a:r>
              <a:rPr kumimoji="1" lang="ja-JP" altLang="en-US" sz="1200" dirty="0"/>
              <a:t>結論</a:t>
            </a:r>
            <a:r>
              <a:rPr kumimoji="1" lang="en-US" altLang="ja-JP" sz="1200" dirty="0"/>
              <a:t>】</a:t>
            </a:r>
            <a:r>
              <a:rPr kumimoji="1" lang="ja-JP" altLang="en-US" sz="1200" dirty="0"/>
              <a:t>　現状のデータによる適切な設定は困難である</a:t>
            </a:r>
            <a:endParaRPr kumimoji="1" lang="en-US" altLang="ja-JP" sz="1200" dirty="0"/>
          </a:p>
          <a:p>
            <a:r>
              <a:rPr lang="ja-JP" altLang="en-US" sz="1200" dirty="0"/>
              <a:t>　　　　</a:t>
            </a:r>
            <a:r>
              <a:rPr kumimoji="1" lang="ja-JP" altLang="en-US" sz="1200" dirty="0"/>
              <a:t>ため、</a:t>
            </a:r>
            <a:r>
              <a:rPr kumimoji="1" lang="ja-JP" altLang="en-US" sz="1200" b="1" u="sng" dirty="0"/>
              <a:t>維持管理情報を蓄積した上で、適切な経</a:t>
            </a:r>
            <a:endParaRPr kumimoji="1" lang="en-US" altLang="ja-JP" sz="1200" b="1" u="sng" dirty="0"/>
          </a:p>
          <a:p>
            <a:r>
              <a:rPr lang="ja-JP" altLang="en-US" sz="1200" dirty="0"/>
              <a:t>　　　　</a:t>
            </a:r>
            <a:r>
              <a:rPr kumimoji="1" lang="ja-JP" altLang="en-US" sz="1200" b="1" u="sng" dirty="0"/>
              <a:t>過年数による頻度設定を検討していく</a:t>
            </a:r>
            <a:endParaRPr kumimoji="1" lang="en-US" altLang="ja-JP" sz="1200" b="1" u="sng" dirty="0"/>
          </a:p>
        </p:txBody>
      </p:sp>
      <p:sp>
        <p:nvSpPr>
          <p:cNvPr id="64" name="テキスト ボックス 63">
            <a:extLst>
              <a:ext uri="{FF2B5EF4-FFF2-40B4-BE49-F238E27FC236}">
                <a16:creationId xmlns:a16="http://schemas.microsoft.com/office/drawing/2014/main" id="{581D00DA-8776-48E9-AAB1-55E5EAF372A2}"/>
              </a:ext>
            </a:extLst>
          </p:cNvPr>
          <p:cNvSpPr txBox="1"/>
          <p:nvPr/>
        </p:nvSpPr>
        <p:spPr>
          <a:xfrm>
            <a:off x="5170720" y="3851263"/>
            <a:ext cx="3579726" cy="253916"/>
          </a:xfrm>
          <a:prstGeom prst="rect">
            <a:avLst/>
          </a:prstGeom>
          <a:solidFill>
            <a:srgbClr val="FFFFCC"/>
          </a:solidFill>
          <a:ln w="12700">
            <a:solidFill>
              <a:schemeClr val="tx1"/>
            </a:solidFill>
          </a:ln>
        </p:spPr>
        <p:txBody>
          <a:bodyPr wrap="square">
            <a:spAutoFit/>
          </a:bodyPr>
          <a:lstStyle/>
          <a:p>
            <a:pPr algn="ctr" fontAlgn="auto">
              <a:spcBef>
                <a:spcPts val="0"/>
              </a:spcBef>
              <a:spcAft>
                <a:spcPts val="0"/>
              </a:spcAft>
              <a:defRPr/>
            </a:pP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参考</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大阪府流域下水道幹線 年度別施工延長（</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R4</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末）</a:t>
            </a:r>
          </a:p>
        </p:txBody>
      </p:sp>
      <p:pic>
        <p:nvPicPr>
          <p:cNvPr id="65" name="図 64">
            <a:extLst>
              <a:ext uri="{FF2B5EF4-FFF2-40B4-BE49-F238E27FC236}">
                <a16:creationId xmlns:a16="http://schemas.microsoft.com/office/drawing/2014/main" id="{4EE1468F-3D6D-4B32-BD85-625B7987739A}"/>
              </a:ext>
            </a:extLst>
          </p:cNvPr>
          <p:cNvPicPr>
            <a:picLocks noChangeAspect="1"/>
          </p:cNvPicPr>
          <p:nvPr/>
        </p:nvPicPr>
        <p:blipFill>
          <a:blip r:embed="rId5"/>
          <a:stretch>
            <a:fillRect/>
          </a:stretch>
        </p:blipFill>
        <p:spPr>
          <a:xfrm>
            <a:off x="4191412" y="3977329"/>
            <a:ext cx="4983832" cy="2754223"/>
          </a:xfrm>
          <a:prstGeom prst="rect">
            <a:avLst/>
          </a:prstGeom>
        </p:spPr>
      </p:pic>
      <p:sp>
        <p:nvSpPr>
          <p:cNvPr id="2" name="正方形/長方形 1">
            <a:extLst>
              <a:ext uri="{FF2B5EF4-FFF2-40B4-BE49-F238E27FC236}">
                <a16:creationId xmlns:a16="http://schemas.microsoft.com/office/drawing/2014/main" id="{B93463BD-69B4-4D55-9011-3A059A0BCD08}"/>
              </a:ext>
            </a:extLst>
          </p:cNvPr>
          <p:cNvSpPr/>
          <p:nvPr/>
        </p:nvSpPr>
        <p:spPr>
          <a:xfrm>
            <a:off x="5986452" y="4229355"/>
            <a:ext cx="943570" cy="43204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 name="直線コネクタ 3">
            <a:extLst>
              <a:ext uri="{FF2B5EF4-FFF2-40B4-BE49-F238E27FC236}">
                <a16:creationId xmlns:a16="http://schemas.microsoft.com/office/drawing/2014/main" id="{D79BA895-AFE8-4D17-8715-BCF426D19268}"/>
              </a:ext>
            </a:extLst>
          </p:cNvPr>
          <p:cNvCxnSpPr>
            <a:cxnSpLocks/>
          </p:cNvCxnSpPr>
          <p:nvPr/>
        </p:nvCxnSpPr>
        <p:spPr>
          <a:xfrm flipH="1">
            <a:off x="4565000" y="4017286"/>
            <a:ext cx="8982" cy="2429243"/>
          </a:xfrm>
          <a:prstGeom prst="line">
            <a:avLst/>
          </a:prstGeom>
        </p:spPr>
        <p:style>
          <a:lnRef idx="1">
            <a:schemeClr val="accent1"/>
          </a:lnRef>
          <a:fillRef idx="0">
            <a:schemeClr val="accent1"/>
          </a:fillRef>
          <a:effectRef idx="0">
            <a:schemeClr val="accent1"/>
          </a:effectRef>
          <a:fontRef idx="minor">
            <a:schemeClr val="tx1"/>
          </a:fontRef>
        </p:style>
      </p:cxnSp>
      <p:sp>
        <p:nvSpPr>
          <p:cNvPr id="30" name="スライド番号プレースホルダー 1">
            <a:extLst>
              <a:ext uri="{FF2B5EF4-FFF2-40B4-BE49-F238E27FC236}">
                <a16:creationId xmlns:a16="http://schemas.microsoft.com/office/drawing/2014/main" id="{8CADB2BB-737D-4525-813F-B9F967DFF9CA}"/>
              </a:ext>
            </a:extLst>
          </p:cNvPr>
          <p:cNvSpPr txBox="1">
            <a:spLocks/>
          </p:cNvSpPr>
          <p:nvPr/>
        </p:nvSpPr>
        <p:spPr>
          <a:xfrm>
            <a:off x="7998754" y="6548989"/>
            <a:ext cx="1828800"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22</a:t>
            </a:fld>
            <a:endParaRPr lang="ja-JP" altLang="en-US" dirty="0"/>
          </a:p>
        </p:txBody>
      </p:sp>
      <p:sp>
        <p:nvSpPr>
          <p:cNvPr id="33" name="テキスト ボックス 32">
            <a:extLst>
              <a:ext uri="{FF2B5EF4-FFF2-40B4-BE49-F238E27FC236}">
                <a16:creationId xmlns:a16="http://schemas.microsoft.com/office/drawing/2014/main" id="{911BE734-4A90-4597-9D56-E8C62A5CEE49}"/>
              </a:ext>
            </a:extLst>
          </p:cNvPr>
          <p:cNvSpPr txBox="1"/>
          <p:nvPr/>
        </p:nvSpPr>
        <p:spPr>
          <a:xfrm>
            <a:off x="7520090" y="47615"/>
            <a:ext cx="1623909" cy="400110"/>
          </a:xfrm>
          <a:prstGeom prst="rect">
            <a:avLst/>
          </a:prstGeom>
          <a:solidFill>
            <a:srgbClr val="002060"/>
          </a:solidFill>
        </p:spPr>
        <p:txBody>
          <a:bodyPr wrap="square" rtlCol="0">
            <a:spAutoFit/>
          </a:bodyPr>
          <a:lstStyle/>
          <a:p>
            <a:r>
              <a:rPr kumimoji="1" lang="en-US" altLang="ja-JP" sz="2000" dirty="0">
                <a:solidFill>
                  <a:schemeClr val="bg1">
                    <a:lumMod val="95000"/>
                  </a:schemeClr>
                </a:solidFill>
              </a:rPr>
              <a:t>【</a:t>
            </a:r>
            <a:r>
              <a:rPr kumimoji="1" lang="ja-JP" altLang="en-US" sz="2000" dirty="0">
                <a:solidFill>
                  <a:schemeClr val="bg1">
                    <a:lumMod val="95000"/>
                  </a:schemeClr>
                </a:solidFill>
              </a:rPr>
              <a:t>資料№</a:t>
            </a:r>
            <a:r>
              <a:rPr lang="en-US" altLang="ja-JP" sz="2000" dirty="0">
                <a:solidFill>
                  <a:schemeClr val="bg1">
                    <a:lumMod val="95000"/>
                  </a:schemeClr>
                </a:solidFill>
              </a:rPr>
              <a:t>7</a:t>
            </a:r>
            <a:r>
              <a:rPr kumimoji="1" lang="en-US" altLang="ja-JP" sz="2000" dirty="0">
                <a:solidFill>
                  <a:schemeClr val="bg1">
                    <a:lumMod val="95000"/>
                  </a:schemeClr>
                </a:solidFill>
              </a:rPr>
              <a:t>】</a:t>
            </a:r>
            <a:endParaRPr kumimoji="1" lang="ja-JP" altLang="en-US" sz="2000" dirty="0">
              <a:solidFill>
                <a:schemeClr val="bg1">
                  <a:lumMod val="95000"/>
                </a:schemeClr>
              </a:solidFill>
            </a:endParaRPr>
          </a:p>
        </p:txBody>
      </p:sp>
    </p:spTree>
    <p:extLst>
      <p:ext uri="{BB962C8B-B14F-4D97-AF65-F5344CB8AC3E}">
        <p14:creationId xmlns:p14="http://schemas.microsoft.com/office/powerpoint/2010/main" val="37124615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044CB46-9785-4454-9D58-FE23C4F58395}"/>
              </a:ext>
            </a:extLst>
          </p:cNvPr>
          <p:cNvSpPr txBox="1"/>
          <p:nvPr/>
        </p:nvSpPr>
        <p:spPr>
          <a:xfrm>
            <a:off x="95417" y="1298357"/>
            <a:ext cx="4476583" cy="5447645"/>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kern="100" dirty="0">
                <a:effectLst/>
              </a:rPr>
              <a:t>【</a:t>
            </a:r>
            <a:r>
              <a:rPr lang="ja-JP" altLang="en-US" sz="1200" kern="100" dirty="0">
                <a:effectLst/>
              </a:rPr>
              <a:t>計画</a:t>
            </a:r>
            <a:r>
              <a:rPr lang="en-US" altLang="ja-JP" sz="1200" kern="100" dirty="0">
                <a:effectLst/>
              </a:rPr>
              <a:t>】</a:t>
            </a: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dirty="0"/>
          </a:p>
        </p:txBody>
      </p:sp>
      <p:sp>
        <p:nvSpPr>
          <p:cNvPr id="22" name="テキスト ボックス 21">
            <a:extLst>
              <a:ext uri="{FF2B5EF4-FFF2-40B4-BE49-F238E27FC236}">
                <a16:creationId xmlns:a16="http://schemas.microsoft.com/office/drawing/2014/main" id="{44893684-F9A9-4092-B88A-34F11B7D4AF5}"/>
              </a:ext>
            </a:extLst>
          </p:cNvPr>
          <p:cNvSpPr txBox="1"/>
          <p:nvPr/>
        </p:nvSpPr>
        <p:spPr>
          <a:xfrm>
            <a:off x="0" y="548680"/>
            <a:ext cx="4788024" cy="369332"/>
          </a:xfrm>
          <a:prstGeom prst="rect">
            <a:avLst/>
          </a:prstGeom>
          <a:noFill/>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①</a:t>
            </a:r>
            <a:r>
              <a:rPr kumimoji="1" lang="ja-JP" altLang="en-US" dirty="0">
                <a:latin typeface="BIZ UDPゴシック" panose="020B0400000000000000" pitchFamily="50" charset="-128"/>
                <a:ea typeface="BIZ UDPゴシック" panose="020B0400000000000000" pitchFamily="50" charset="-128"/>
              </a:rPr>
              <a:t>点検、診断、評価の手法や体制等の充実</a:t>
            </a:r>
            <a:endParaRPr kumimoji="1" lang="ja-JP" altLang="en-US" sz="2400" dirty="0"/>
          </a:p>
        </p:txBody>
      </p:sp>
      <p:sp>
        <p:nvSpPr>
          <p:cNvPr id="23" name="テキスト ボックス 22">
            <a:extLst>
              <a:ext uri="{FF2B5EF4-FFF2-40B4-BE49-F238E27FC236}">
                <a16:creationId xmlns:a16="http://schemas.microsoft.com/office/drawing/2014/main" id="{FDF7BC3B-EC55-4B49-B2BA-0EDF99436228}"/>
              </a:ext>
            </a:extLst>
          </p:cNvPr>
          <p:cNvSpPr txBox="1"/>
          <p:nvPr/>
        </p:nvSpPr>
        <p:spPr>
          <a:xfrm>
            <a:off x="50184" y="901120"/>
            <a:ext cx="8770288" cy="292388"/>
          </a:xfrm>
          <a:prstGeom prst="rect">
            <a:avLst/>
          </a:prstGeom>
          <a:noFill/>
        </p:spPr>
        <p:txBody>
          <a:bodyPr wrap="square" rtlCol="0">
            <a:spAutoFit/>
          </a:bodyPr>
          <a:lstStyle/>
          <a:p>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土木</a:t>
            </a:r>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点検計画の策定　</a:t>
            </a:r>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指針　</a:t>
            </a:r>
            <a:r>
              <a:rPr lang="en-US" altLang="ja-JP" sz="1300" dirty="0">
                <a:latin typeface="BIZ UDPゴシック" panose="020B0400000000000000" pitchFamily="50" charset="-128"/>
                <a:ea typeface="BIZ UDPゴシック" panose="020B0400000000000000" pitchFamily="50" charset="-128"/>
              </a:rPr>
              <a:t>8</a:t>
            </a:r>
            <a:r>
              <a:rPr lang="ja-JP" altLang="en-US" sz="1300" dirty="0">
                <a:latin typeface="BIZ UDPゴシック" panose="020B0400000000000000" pitchFamily="50" charset="-128"/>
                <a:ea typeface="BIZ UDPゴシック" panose="020B0400000000000000" pitchFamily="50" charset="-128"/>
              </a:rPr>
              <a:t>頁～</a:t>
            </a:r>
            <a:r>
              <a:rPr lang="en-US" altLang="ja-JP" sz="1300" dirty="0">
                <a:latin typeface="BIZ UDPゴシック" panose="020B0400000000000000" pitchFamily="50" charset="-128"/>
                <a:ea typeface="BIZ UDPゴシック" panose="020B0400000000000000" pitchFamily="50" charset="-128"/>
              </a:rPr>
              <a:t>22</a:t>
            </a:r>
            <a:r>
              <a:rPr lang="ja-JP" altLang="en-US" sz="1300" dirty="0">
                <a:latin typeface="BIZ UDPゴシック" panose="020B0400000000000000" pitchFamily="50" charset="-128"/>
                <a:ea typeface="BIZ UDPゴシック" panose="020B0400000000000000" pitchFamily="50" charset="-128"/>
              </a:rPr>
              <a:t>頁</a:t>
            </a:r>
            <a:r>
              <a:rPr lang="en-US" altLang="ja-JP" sz="1300" dirty="0">
                <a:latin typeface="BIZ UDPゴシック" panose="020B0400000000000000" pitchFamily="50" charset="-128"/>
                <a:ea typeface="BIZ UDPゴシック" panose="020B0400000000000000" pitchFamily="50" charset="-128"/>
              </a:rPr>
              <a:t>】</a:t>
            </a:r>
            <a:endParaRPr kumimoji="1" lang="ja-JP" altLang="en-US" sz="1300" dirty="0"/>
          </a:p>
        </p:txBody>
      </p:sp>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kumimoji="1" lang="ja-JP" altLang="en-US" sz="2800" dirty="0">
                <a:solidFill>
                  <a:schemeClr val="bg1"/>
                </a:solidFill>
                <a:latin typeface="Meiryo UI" pitchFamily="50" charset="-128"/>
                <a:ea typeface="Meiryo UI" pitchFamily="50" charset="-128"/>
              </a:rPr>
              <a:t>４．現計画の検証、課題抽出及び対応方針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77" name="フローチャート: 組合せ 76">
            <a:extLst>
              <a:ext uri="{FF2B5EF4-FFF2-40B4-BE49-F238E27FC236}">
                <a16:creationId xmlns:a16="http://schemas.microsoft.com/office/drawing/2014/main" id="{24EFCB77-9344-4919-BD64-41DD496FAE52}"/>
              </a:ext>
            </a:extLst>
          </p:cNvPr>
          <p:cNvSpPr/>
          <p:nvPr/>
        </p:nvSpPr>
        <p:spPr>
          <a:xfrm rot="16200000">
            <a:off x="3886789" y="2073401"/>
            <a:ext cx="1608761" cy="94323"/>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テキスト ボックス 78">
            <a:extLst>
              <a:ext uri="{FF2B5EF4-FFF2-40B4-BE49-F238E27FC236}">
                <a16:creationId xmlns:a16="http://schemas.microsoft.com/office/drawing/2014/main" id="{49641FA6-C4A6-4107-8E91-685A1D9010D5}"/>
              </a:ext>
            </a:extLst>
          </p:cNvPr>
          <p:cNvSpPr txBox="1"/>
          <p:nvPr/>
        </p:nvSpPr>
        <p:spPr>
          <a:xfrm>
            <a:off x="4802481" y="1316182"/>
            <a:ext cx="4162008" cy="2534319"/>
          </a:xfrm>
          <a:prstGeom prst="rect">
            <a:avLst/>
          </a:prstGeom>
          <a:noFill/>
          <a:ln>
            <a:solidFill>
              <a:schemeClr val="tx1"/>
            </a:solidFill>
          </a:ln>
        </p:spPr>
        <p:txBody>
          <a:bodyPr wrap="square" rtlCol="0">
            <a:noAutofit/>
          </a:bodyPr>
          <a:lstStyle/>
          <a:p>
            <a:pPr algn="just"/>
            <a:r>
              <a:rPr lang="en-US" altLang="ja-JP" sz="1200" kern="100" dirty="0">
                <a:effectLst/>
              </a:rPr>
              <a:t>【</a:t>
            </a:r>
            <a:r>
              <a:rPr lang="ja-JP" altLang="en-US" sz="1200" kern="100" dirty="0">
                <a:effectLst/>
              </a:rPr>
              <a:t>検証</a:t>
            </a:r>
            <a:r>
              <a:rPr lang="en-US" altLang="ja-JP" sz="1200" kern="100" dirty="0">
                <a:effectLst/>
              </a:rPr>
              <a:t>】</a:t>
            </a:r>
          </a:p>
          <a:p>
            <a:pPr algn="just"/>
            <a:r>
              <a:rPr lang="ja-JP" altLang="en-US" sz="1200" kern="100" dirty="0"/>
              <a:t>Ａ：実施</a:t>
            </a:r>
            <a:r>
              <a:rPr lang="ja-JP" altLang="en-US" sz="1200" kern="100" dirty="0">
                <a:effectLst/>
              </a:rPr>
              <a:t>状況　　　　　　　　△</a:t>
            </a:r>
            <a:r>
              <a:rPr lang="ja-JP" altLang="en-US" sz="1200" kern="100" dirty="0"/>
              <a:t>　</a:t>
            </a:r>
            <a:endParaRPr lang="en-US" altLang="ja-JP" sz="1200" kern="100" dirty="0"/>
          </a:p>
          <a:p>
            <a:pPr algn="just"/>
            <a:r>
              <a:rPr lang="ja-JP" altLang="en-US" sz="1200" kern="100" dirty="0">
                <a:effectLst/>
              </a:rPr>
              <a:t>Ｂ：実施評価　　　　　　　　△</a:t>
            </a:r>
            <a:r>
              <a:rPr lang="ja-JP" altLang="en-US" sz="1200" kern="100" dirty="0"/>
              <a:t>　　</a:t>
            </a:r>
            <a:endParaRPr lang="en-US" altLang="ja-JP" sz="1200" kern="100" dirty="0"/>
          </a:p>
          <a:p>
            <a:pPr algn="just"/>
            <a:r>
              <a:rPr lang="ja-JP" altLang="en-US" sz="1200" kern="100" dirty="0">
                <a:effectLst/>
              </a:rPr>
              <a:t>Ｃ：</a:t>
            </a:r>
            <a:r>
              <a:rPr kumimoji="1" lang="ja-JP" altLang="en-US" sz="1200" b="0" i="0" u="none" strike="noStrike" kern="100" cap="none" spc="0" normalizeH="0" baseline="0" noProof="0" dirty="0">
                <a:ln>
                  <a:noFill/>
                </a:ln>
                <a:solidFill>
                  <a:prstClr val="black"/>
                </a:solidFill>
                <a:effectLst/>
                <a:uLnTx/>
                <a:uFillTx/>
                <a:latin typeface="Trebuchet MS"/>
                <a:ea typeface="HGｺﾞｼｯｸM" panose="020B0609000000000000" pitchFamily="49" charset="-128"/>
                <a:cs typeface="+mn-cs"/>
              </a:rPr>
              <a:t>将来</a:t>
            </a:r>
            <a:r>
              <a:rPr kumimoji="1" lang="ja-JP" altLang="en-US" sz="1200" b="0" i="0" u="none" strike="noStrike" kern="100" cap="none" spc="0" normalizeH="0" baseline="0" noProof="0" dirty="0">
                <a:ln>
                  <a:noFill/>
                </a:ln>
                <a:effectLst/>
                <a:uLnTx/>
                <a:uFillTx/>
                <a:latin typeface="Trebuchet MS"/>
                <a:ea typeface="HGｺﾞｼｯｸM" panose="020B0609000000000000" pitchFamily="49" charset="-128"/>
                <a:cs typeface="+mn-cs"/>
              </a:rPr>
              <a:t>（</a:t>
            </a:r>
            <a:r>
              <a:rPr kumimoji="1" lang="en-US" altLang="ja-JP" sz="1200" b="0" i="0" u="none" strike="noStrike" kern="100" cap="none" spc="0" normalizeH="0" baseline="0" noProof="0" dirty="0">
                <a:ln>
                  <a:noFill/>
                </a:ln>
                <a:effectLst/>
                <a:uLnTx/>
                <a:uFillTx/>
                <a:latin typeface="Trebuchet MS"/>
                <a:ea typeface="HGｺﾞｼｯｸM" panose="020B0609000000000000" pitchFamily="49" charset="-128"/>
                <a:cs typeface="+mn-cs"/>
              </a:rPr>
              <a:t>10</a:t>
            </a:r>
            <a:r>
              <a:rPr kumimoji="1" lang="ja-JP" altLang="en-US" sz="1200" b="0" i="0" u="none" strike="noStrike" kern="100" cap="none" spc="0" normalizeH="0" baseline="0" noProof="0" dirty="0">
                <a:ln>
                  <a:noFill/>
                </a:ln>
                <a:effectLst/>
                <a:uLnTx/>
                <a:uFillTx/>
                <a:latin typeface="Trebuchet MS"/>
                <a:ea typeface="HGｺﾞｼｯｸM" panose="020B0609000000000000" pitchFamily="49" charset="-128"/>
                <a:cs typeface="+mn-cs"/>
              </a:rPr>
              <a:t>年後の運用）　</a:t>
            </a:r>
            <a:r>
              <a:rPr lang="ja-JP" altLang="en-US" sz="1200" kern="100" dirty="0">
                <a:effectLst/>
              </a:rPr>
              <a:t>　△</a:t>
            </a:r>
            <a:endParaRPr lang="en-US" altLang="ja-JP" sz="1200" kern="100" dirty="0">
              <a:effectLst/>
            </a:endParaRPr>
          </a:p>
          <a:p>
            <a:pPr algn="just"/>
            <a:endParaRPr lang="en-US" altLang="ja-JP" sz="1200" kern="100" dirty="0">
              <a:effectLst/>
            </a:endParaRPr>
          </a:p>
          <a:p>
            <a:pPr algn="just"/>
            <a:r>
              <a:rPr lang="en-US" altLang="ja-JP" sz="1200" kern="100" dirty="0">
                <a:effectLst/>
              </a:rPr>
              <a:t>【</a:t>
            </a:r>
            <a:r>
              <a:rPr lang="ja-JP" altLang="en-US" sz="1200" kern="100" dirty="0">
                <a:effectLst/>
              </a:rPr>
              <a:t>理由</a:t>
            </a:r>
            <a:r>
              <a:rPr lang="en-US" altLang="ja-JP" sz="1200" kern="100" dirty="0">
                <a:effectLst/>
              </a:rPr>
              <a:t>】</a:t>
            </a:r>
          </a:p>
          <a:p>
            <a:pPr algn="just"/>
            <a:r>
              <a:rPr lang="ja-JP" altLang="en-US" sz="1200" kern="100" dirty="0"/>
              <a:t>　初期点検は実施出来たが、その後に実施する定期点検（</a:t>
            </a:r>
            <a:r>
              <a:rPr lang="en-US" altLang="ja-JP" sz="1200" kern="100" dirty="0"/>
              <a:t>1</a:t>
            </a:r>
            <a:r>
              <a:rPr lang="ja-JP" altLang="en-US" sz="1200" kern="100" dirty="0"/>
              <a:t>年に</a:t>
            </a:r>
            <a:r>
              <a:rPr lang="en-US" altLang="ja-JP" sz="1200" kern="100" dirty="0"/>
              <a:t>1</a:t>
            </a:r>
            <a:r>
              <a:rPr lang="ja-JP" altLang="en-US" sz="1200" kern="100" dirty="0"/>
              <a:t>回）については、対象施設が多く、大きいこともあり、定められた頻度では実施出来なかった。</a:t>
            </a:r>
            <a:endParaRPr lang="en-US" altLang="ja-JP" sz="1200" kern="100" dirty="0"/>
          </a:p>
          <a:p>
            <a:pPr algn="just"/>
            <a:r>
              <a:rPr lang="ja-JP" altLang="en-US" sz="1200" kern="100" dirty="0">
                <a:effectLst/>
              </a:rPr>
              <a:t>　また、初期点検で実施するコンクリート強度試験等については実施出来ていない。</a:t>
            </a:r>
            <a:endParaRPr lang="en-US" altLang="ja-JP" sz="1200" kern="100" dirty="0">
              <a:effectLst/>
            </a:endParaRPr>
          </a:p>
          <a:p>
            <a:pPr algn="just"/>
            <a:r>
              <a:rPr lang="en-US" altLang="ja-JP" sz="1200" kern="100" dirty="0">
                <a:effectLst/>
              </a:rPr>
              <a:t>※</a:t>
            </a:r>
            <a:r>
              <a:rPr lang="ja-JP" altLang="en-US" sz="1200" kern="100" dirty="0">
                <a:effectLst/>
              </a:rPr>
              <a:t>汚泥処理施設の</a:t>
            </a:r>
            <a:r>
              <a:rPr lang="ja-JP" altLang="en-US" sz="1200" kern="100" dirty="0"/>
              <a:t>防食塗装更新の際には、設計業務の中でコンクリートの物性試験を実施している。</a:t>
            </a:r>
            <a:endParaRPr lang="en-US" altLang="ja-JP" sz="1200" kern="100" dirty="0">
              <a:effectLst/>
            </a:endParaRPr>
          </a:p>
        </p:txBody>
      </p:sp>
      <p:sp>
        <p:nvSpPr>
          <p:cNvPr id="80" name="テキスト ボックス 79">
            <a:extLst>
              <a:ext uri="{FF2B5EF4-FFF2-40B4-BE49-F238E27FC236}">
                <a16:creationId xmlns:a16="http://schemas.microsoft.com/office/drawing/2014/main" id="{82B3D596-42B8-4896-A44F-8B18DC034159}"/>
              </a:ext>
            </a:extLst>
          </p:cNvPr>
          <p:cNvSpPr txBox="1"/>
          <p:nvPr/>
        </p:nvSpPr>
        <p:spPr>
          <a:xfrm>
            <a:off x="4809047" y="4172902"/>
            <a:ext cx="4162008" cy="646331"/>
          </a:xfrm>
          <a:prstGeom prst="rect">
            <a:avLst/>
          </a:prstGeom>
          <a:noFill/>
          <a:ln>
            <a:solidFill>
              <a:schemeClr val="tx1"/>
            </a:solidFill>
          </a:ln>
        </p:spPr>
        <p:txBody>
          <a:bodyPr wrap="square" rtlCol="0">
            <a:spAutoFit/>
          </a:bodyPr>
          <a:lstStyle/>
          <a:p>
            <a:pPr algn="just"/>
            <a:r>
              <a:rPr lang="en-US" altLang="ja-JP" sz="1200" kern="100" dirty="0">
                <a:effectLst/>
              </a:rPr>
              <a:t>【</a:t>
            </a:r>
            <a:r>
              <a:rPr lang="ja-JP" altLang="en-US" sz="1200" kern="100" dirty="0">
                <a:effectLst/>
              </a:rPr>
              <a:t>課題</a:t>
            </a:r>
            <a:r>
              <a:rPr lang="en-US" altLang="ja-JP" sz="1200" kern="100" dirty="0">
                <a:effectLst/>
              </a:rPr>
              <a:t>】</a:t>
            </a:r>
            <a:r>
              <a:rPr lang="ja-JP" altLang="en-US" sz="1200" kern="100" dirty="0">
                <a:effectLst/>
              </a:rPr>
              <a:t>　</a:t>
            </a:r>
            <a:endParaRPr lang="en-US" altLang="ja-JP" sz="1200" kern="100" dirty="0">
              <a:effectLst/>
            </a:endParaRPr>
          </a:p>
          <a:p>
            <a:pPr algn="just"/>
            <a:r>
              <a:rPr lang="ja-JP" altLang="en-US" sz="1200" kern="100" dirty="0"/>
              <a:t>　現計画では点検頻度を全施設一律に設定されており、実施困難</a:t>
            </a:r>
            <a:endParaRPr lang="en-US" altLang="ja-JP" sz="1200" kern="100" dirty="0">
              <a:effectLst/>
            </a:endParaRPr>
          </a:p>
        </p:txBody>
      </p:sp>
      <p:sp>
        <p:nvSpPr>
          <p:cNvPr id="81" name="テキスト ボックス 80">
            <a:extLst>
              <a:ext uri="{FF2B5EF4-FFF2-40B4-BE49-F238E27FC236}">
                <a16:creationId xmlns:a16="http://schemas.microsoft.com/office/drawing/2014/main" id="{1CAECFB6-7285-47AF-9536-7599411B4241}"/>
              </a:ext>
            </a:extLst>
          </p:cNvPr>
          <p:cNvSpPr txBox="1"/>
          <p:nvPr/>
        </p:nvSpPr>
        <p:spPr>
          <a:xfrm>
            <a:off x="4787046" y="5211227"/>
            <a:ext cx="4162008" cy="830997"/>
          </a:xfrm>
          <a:prstGeom prst="rect">
            <a:avLst/>
          </a:prstGeom>
          <a:noFill/>
          <a:ln>
            <a:solidFill>
              <a:schemeClr val="tx1"/>
            </a:solidFill>
          </a:ln>
        </p:spPr>
        <p:txBody>
          <a:bodyPr wrap="square" rtlCol="0">
            <a:spAutoFit/>
          </a:bodyPr>
          <a:lstStyle/>
          <a:p>
            <a:pPr algn="just"/>
            <a:r>
              <a:rPr lang="en-US" altLang="ja-JP" sz="1200" kern="100" dirty="0">
                <a:effectLst/>
              </a:rPr>
              <a:t>【</a:t>
            </a:r>
            <a:r>
              <a:rPr lang="ja-JP" altLang="en-US" sz="1200" kern="100" dirty="0"/>
              <a:t>対応方針</a:t>
            </a:r>
            <a:r>
              <a:rPr lang="en-US" altLang="ja-JP" sz="1200" kern="100" dirty="0">
                <a:effectLst/>
              </a:rPr>
              <a:t>】</a:t>
            </a:r>
          </a:p>
          <a:p>
            <a:pPr algn="just"/>
            <a:r>
              <a:rPr lang="ja-JP" altLang="en-US" sz="1200" kern="100" dirty="0"/>
              <a:t>・腐食環境レベル等を考慮し、点検頻度を見直す</a:t>
            </a:r>
            <a:endParaRPr lang="en-US" altLang="ja-JP" sz="1200" kern="100" dirty="0"/>
          </a:p>
          <a:p>
            <a:pPr algn="just"/>
            <a:r>
              <a:rPr lang="ja-JP" altLang="en-US" sz="1200" kern="100" dirty="0"/>
              <a:t>・コンクリート試験は異常が発見された時に実施することに見直す</a:t>
            </a:r>
          </a:p>
        </p:txBody>
      </p:sp>
      <p:sp>
        <p:nvSpPr>
          <p:cNvPr id="82" name="フローチャート: 組合せ 81">
            <a:extLst>
              <a:ext uri="{FF2B5EF4-FFF2-40B4-BE49-F238E27FC236}">
                <a16:creationId xmlns:a16="http://schemas.microsoft.com/office/drawing/2014/main" id="{747FA734-EA56-4677-BBDE-48567AF31441}"/>
              </a:ext>
            </a:extLst>
          </p:cNvPr>
          <p:cNvSpPr/>
          <p:nvPr/>
        </p:nvSpPr>
        <p:spPr>
          <a:xfrm>
            <a:off x="6108279" y="4004024"/>
            <a:ext cx="1489660" cy="9060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3" name="フローチャート: 組合せ 82">
            <a:extLst>
              <a:ext uri="{FF2B5EF4-FFF2-40B4-BE49-F238E27FC236}">
                <a16:creationId xmlns:a16="http://schemas.microsoft.com/office/drawing/2014/main" id="{67B300E2-25D9-4828-AB60-499E826D2BE9}"/>
              </a:ext>
            </a:extLst>
          </p:cNvPr>
          <p:cNvSpPr/>
          <p:nvPr/>
        </p:nvSpPr>
        <p:spPr>
          <a:xfrm>
            <a:off x="6108279" y="4967341"/>
            <a:ext cx="1489660" cy="114895"/>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A4494A70-05FB-4BEA-8405-4F548167867D}"/>
              </a:ext>
            </a:extLst>
          </p:cNvPr>
          <p:cNvSpPr txBox="1"/>
          <p:nvPr/>
        </p:nvSpPr>
        <p:spPr>
          <a:xfrm>
            <a:off x="729777" y="1545948"/>
            <a:ext cx="3328470" cy="230832"/>
          </a:xfrm>
          <a:prstGeom prst="rect">
            <a:avLst/>
          </a:prstGeom>
          <a:noFill/>
          <a:ln>
            <a:noFill/>
          </a:ln>
        </p:spPr>
        <p:txBody>
          <a:bodyPr wrap="square" rtlCol="0">
            <a:spAutoFit/>
          </a:bodyPr>
          <a:lstStyle/>
          <a:p>
            <a:pPr>
              <a:defRPr/>
            </a:pPr>
            <a:r>
              <a:rPr lang="ja-JP" altLang="en-US" sz="900" kern="100" dirty="0">
                <a:solidFill>
                  <a:prstClr val="black"/>
                </a:solidFill>
                <a:latin typeface="Trebuchet MS"/>
                <a:ea typeface="HGｺﾞｼｯｸM" panose="020B0609000000000000" pitchFamily="49" charset="-128"/>
              </a:rPr>
              <a:t>図</a:t>
            </a:r>
            <a:r>
              <a:rPr lang="en-US" altLang="ja-JP" sz="900" kern="100" dirty="0">
                <a:solidFill>
                  <a:prstClr val="black"/>
                </a:solidFill>
                <a:latin typeface="Trebuchet MS"/>
                <a:ea typeface="HGｺﾞｼｯｸM" panose="020B0609000000000000" pitchFamily="49" charset="-128"/>
              </a:rPr>
              <a:t>4.2-1 </a:t>
            </a:r>
            <a:r>
              <a:rPr lang="ja-JP" altLang="en-US" sz="900" kern="100" dirty="0">
                <a:solidFill>
                  <a:prstClr val="black"/>
                </a:solidFill>
                <a:latin typeface="Trebuchet MS"/>
                <a:ea typeface="HGｺﾞｼｯｸM" panose="020B0609000000000000" pitchFamily="49" charset="-128"/>
              </a:rPr>
              <a:t>各機場におけるマトリクスによる優先度判定（例）</a:t>
            </a:r>
            <a:endParaRPr lang="en-US" altLang="ja-JP" sz="900" kern="100" dirty="0">
              <a:solidFill>
                <a:prstClr val="black"/>
              </a:solidFill>
              <a:latin typeface="Trebuchet MS"/>
              <a:ea typeface="HGｺﾞｼｯｸM" panose="020B0609000000000000" pitchFamily="49" charset="-128"/>
            </a:endParaRPr>
          </a:p>
        </p:txBody>
      </p:sp>
      <p:pic>
        <p:nvPicPr>
          <p:cNvPr id="16" name="図 15">
            <a:extLst>
              <a:ext uri="{FF2B5EF4-FFF2-40B4-BE49-F238E27FC236}">
                <a16:creationId xmlns:a16="http://schemas.microsoft.com/office/drawing/2014/main" id="{E2D686CE-6830-42CB-B616-8C9B2D18DBE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22775" y="1716875"/>
            <a:ext cx="2880320" cy="1934842"/>
          </a:xfrm>
          <a:prstGeom prst="rect">
            <a:avLst/>
          </a:prstGeom>
          <a:noFill/>
          <a:ln>
            <a:noFill/>
          </a:ln>
        </p:spPr>
      </p:pic>
      <p:pic>
        <p:nvPicPr>
          <p:cNvPr id="17" name="図 16">
            <a:extLst>
              <a:ext uri="{FF2B5EF4-FFF2-40B4-BE49-F238E27FC236}">
                <a16:creationId xmlns:a16="http://schemas.microsoft.com/office/drawing/2014/main" id="{083AE2BD-DCC1-4F86-8C65-4CFB17E05FCD}"/>
              </a:ext>
            </a:extLst>
          </p:cNvPr>
          <p:cNvPicPr>
            <a:picLocks noChangeAspect="1"/>
          </p:cNvPicPr>
          <p:nvPr/>
        </p:nvPicPr>
        <p:blipFill rotWithShape="1">
          <a:blip r:embed="rId3"/>
          <a:srcRect l="24801" t="22350" r="21732" b="12201"/>
          <a:stretch/>
        </p:blipFill>
        <p:spPr>
          <a:xfrm>
            <a:off x="332464" y="3865150"/>
            <a:ext cx="4002488" cy="2831043"/>
          </a:xfrm>
          <a:prstGeom prst="rect">
            <a:avLst/>
          </a:prstGeom>
        </p:spPr>
      </p:pic>
      <p:sp>
        <p:nvSpPr>
          <p:cNvPr id="18" name="テキスト ボックス 17">
            <a:extLst>
              <a:ext uri="{FF2B5EF4-FFF2-40B4-BE49-F238E27FC236}">
                <a16:creationId xmlns:a16="http://schemas.microsoft.com/office/drawing/2014/main" id="{6AB38215-7415-4D5C-B84A-B3C03C8AAB42}"/>
              </a:ext>
            </a:extLst>
          </p:cNvPr>
          <p:cNvSpPr txBox="1"/>
          <p:nvPr/>
        </p:nvSpPr>
        <p:spPr>
          <a:xfrm>
            <a:off x="1342136" y="3664973"/>
            <a:ext cx="2293960" cy="230832"/>
          </a:xfrm>
          <a:prstGeom prst="rect">
            <a:avLst/>
          </a:prstGeom>
          <a:noFill/>
          <a:ln>
            <a:noFill/>
          </a:ln>
        </p:spPr>
        <p:txBody>
          <a:bodyPr wrap="square" rtlCol="0">
            <a:spAutoFit/>
          </a:bodyPr>
          <a:lstStyle/>
          <a:p>
            <a:pPr>
              <a:defRPr/>
            </a:pPr>
            <a:r>
              <a:rPr lang="ja-JP" altLang="en-US" sz="900" kern="100" dirty="0">
                <a:solidFill>
                  <a:prstClr val="black"/>
                </a:solidFill>
                <a:latin typeface="Trebuchet MS"/>
                <a:ea typeface="HGｺﾞｼｯｸM" panose="020B0609000000000000" pitchFamily="49" charset="-128"/>
              </a:rPr>
              <a:t>表</a:t>
            </a:r>
            <a:r>
              <a:rPr lang="en-US" altLang="ja-JP" sz="900" kern="100" dirty="0">
                <a:solidFill>
                  <a:prstClr val="black"/>
                </a:solidFill>
                <a:latin typeface="Trebuchet MS"/>
                <a:ea typeface="HGｺﾞｼｯｸM" panose="020B0609000000000000" pitchFamily="49" charset="-128"/>
              </a:rPr>
              <a:t>4.3-1</a:t>
            </a:r>
            <a:r>
              <a:rPr lang="ja-JP" altLang="en-US" sz="900" kern="100" dirty="0">
                <a:solidFill>
                  <a:prstClr val="black"/>
                </a:solidFill>
                <a:latin typeface="Trebuchet MS"/>
                <a:ea typeface="HGｺﾞｼｯｸM" panose="020B0609000000000000" pitchFamily="49" charset="-128"/>
              </a:rPr>
              <a:t>　点検の種類と頻度</a:t>
            </a:r>
            <a:endParaRPr lang="en-US" altLang="ja-JP" sz="900" kern="100" dirty="0">
              <a:solidFill>
                <a:prstClr val="black"/>
              </a:solidFill>
              <a:latin typeface="Trebuchet MS"/>
              <a:ea typeface="HGｺﾞｼｯｸM" panose="020B0609000000000000" pitchFamily="49" charset="-128"/>
            </a:endParaRPr>
          </a:p>
        </p:txBody>
      </p:sp>
      <p:sp>
        <p:nvSpPr>
          <p:cNvPr id="19" name="スライド番号プレースホルダー 1">
            <a:extLst>
              <a:ext uri="{FF2B5EF4-FFF2-40B4-BE49-F238E27FC236}">
                <a16:creationId xmlns:a16="http://schemas.microsoft.com/office/drawing/2014/main" id="{1369DD7D-F919-40B5-A47C-17A2CFFAF301}"/>
              </a:ext>
            </a:extLst>
          </p:cNvPr>
          <p:cNvSpPr txBox="1">
            <a:spLocks/>
          </p:cNvSpPr>
          <p:nvPr/>
        </p:nvSpPr>
        <p:spPr>
          <a:xfrm>
            <a:off x="7884368" y="6453336"/>
            <a:ext cx="1828800"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23</a:t>
            </a:fld>
            <a:endParaRPr lang="ja-JP" altLang="en-US" dirty="0"/>
          </a:p>
        </p:txBody>
      </p:sp>
      <p:sp>
        <p:nvSpPr>
          <p:cNvPr id="21" name="テキスト ボックス 20">
            <a:extLst>
              <a:ext uri="{FF2B5EF4-FFF2-40B4-BE49-F238E27FC236}">
                <a16:creationId xmlns:a16="http://schemas.microsoft.com/office/drawing/2014/main" id="{3648960F-16C7-4E94-84D7-184602357225}"/>
              </a:ext>
            </a:extLst>
          </p:cNvPr>
          <p:cNvSpPr txBox="1"/>
          <p:nvPr/>
        </p:nvSpPr>
        <p:spPr>
          <a:xfrm>
            <a:off x="7520090" y="47615"/>
            <a:ext cx="1623909" cy="400110"/>
          </a:xfrm>
          <a:prstGeom prst="rect">
            <a:avLst/>
          </a:prstGeom>
          <a:solidFill>
            <a:srgbClr val="002060"/>
          </a:solidFill>
        </p:spPr>
        <p:txBody>
          <a:bodyPr wrap="square" rtlCol="0">
            <a:spAutoFit/>
          </a:bodyPr>
          <a:lstStyle/>
          <a:p>
            <a:r>
              <a:rPr kumimoji="1" lang="en-US" altLang="ja-JP" sz="2000" dirty="0">
                <a:solidFill>
                  <a:schemeClr val="bg1">
                    <a:lumMod val="95000"/>
                  </a:schemeClr>
                </a:solidFill>
              </a:rPr>
              <a:t>【</a:t>
            </a:r>
            <a:r>
              <a:rPr kumimoji="1" lang="ja-JP" altLang="en-US" sz="2000" dirty="0">
                <a:solidFill>
                  <a:schemeClr val="bg1">
                    <a:lumMod val="95000"/>
                  </a:schemeClr>
                </a:solidFill>
              </a:rPr>
              <a:t>資料№</a:t>
            </a:r>
            <a:r>
              <a:rPr kumimoji="1" lang="en-US" altLang="ja-JP" sz="2000" dirty="0">
                <a:solidFill>
                  <a:schemeClr val="bg1">
                    <a:lumMod val="95000"/>
                  </a:schemeClr>
                </a:solidFill>
              </a:rPr>
              <a:t>8】</a:t>
            </a:r>
            <a:endParaRPr kumimoji="1" lang="ja-JP" altLang="en-US" sz="2000" dirty="0">
              <a:solidFill>
                <a:schemeClr val="bg1">
                  <a:lumMod val="95000"/>
                </a:schemeClr>
              </a:solidFill>
            </a:endParaRPr>
          </a:p>
        </p:txBody>
      </p:sp>
    </p:spTree>
    <p:extLst>
      <p:ext uri="{BB962C8B-B14F-4D97-AF65-F5344CB8AC3E}">
        <p14:creationId xmlns:p14="http://schemas.microsoft.com/office/powerpoint/2010/main" val="6799628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テキスト ボックス 21">
            <a:extLst>
              <a:ext uri="{FF2B5EF4-FFF2-40B4-BE49-F238E27FC236}">
                <a16:creationId xmlns:a16="http://schemas.microsoft.com/office/drawing/2014/main" id="{44893684-F9A9-4092-B88A-34F11B7D4AF5}"/>
              </a:ext>
            </a:extLst>
          </p:cNvPr>
          <p:cNvSpPr txBox="1"/>
          <p:nvPr/>
        </p:nvSpPr>
        <p:spPr>
          <a:xfrm>
            <a:off x="0" y="548680"/>
            <a:ext cx="4788024" cy="369332"/>
          </a:xfrm>
          <a:prstGeom prst="rect">
            <a:avLst/>
          </a:prstGeom>
          <a:noFill/>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①</a:t>
            </a:r>
            <a:r>
              <a:rPr kumimoji="1" lang="ja-JP" altLang="en-US" dirty="0">
                <a:latin typeface="BIZ UDPゴシック" panose="020B0400000000000000" pitchFamily="50" charset="-128"/>
                <a:ea typeface="BIZ UDPゴシック" panose="020B0400000000000000" pitchFamily="50" charset="-128"/>
              </a:rPr>
              <a:t>点検、診断、評価の手法や体制等の充実</a:t>
            </a:r>
            <a:endParaRPr kumimoji="1" lang="ja-JP" altLang="en-US" sz="2400" dirty="0"/>
          </a:p>
        </p:txBody>
      </p:sp>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kumimoji="1" lang="ja-JP" altLang="en-US" sz="2800" dirty="0">
                <a:solidFill>
                  <a:schemeClr val="bg1"/>
                </a:solidFill>
                <a:latin typeface="Meiryo UI" pitchFamily="50" charset="-128"/>
                <a:ea typeface="Meiryo UI" pitchFamily="50" charset="-128"/>
              </a:rPr>
              <a:t>４．現計画の検証、課題抽出及び対応方針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27" name="テキスト ボックス 26">
            <a:extLst>
              <a:ext uri="{FF2B5EF4-FFF2-40B4-BE49-F238E27FC236}">
                <a16:creationId xmlns:a16="http://schemas.microsoft.com/office/drawing/2014/main" id="{05CCBBE1-106E-4626-8C7E-C40CE87C1AF8}"/>
              </a:ext>
            </a:extLst>
          </p:cNvPr>
          <p:cNvSpPr txBox="1"/>
          <p:nvPr/>
        </p:nvSpPr>
        <p:spPr>
          <a:xfrm>
            <a:off x="7781329" y="531788"/>
            <a:ext cx="1380243" cy="369332"/>
          </a:xfrm>
          <a:prstGeom prst="rect">
            <a:avLst/>
          </a:prstGeom>
          <a:noFill/>
        </p:spPr>
        <p:txBody>
          <a:bodyPr wrap="square" rtlCol="0">
            <a:spAutoFit/>
          </a:bodyPr>
          <a:lstStyle/>
          <a:p>
            <a:r>
              <a:rPr lang="en-US" altLang="ja-JP" b="1" dirty="0">
                <a:solidFill>
                  <a:srgbClr val="FF0000"/>
                </a:solidFill>
                <a:latin typeface="BIZ UDPゴシック" panose="020B0400000000000000" pitchFamily="50" charset="-128"/>
                <a:ea typeface="BIZ UDPゴシック" panose="020B0400000000000000" pitchFamily="50" charset="-128"/>
              </a:rPr>
              <a:t>【</a:t>
            </a:r>
            <a:r>
              <a:rPr lang="ja-JP" altLang="en-US" b="1" dirty="0">
                <a:solidFill>
                  <a:srgbClr val="FF0000"/>
                </a:solidFill>
                <a:latin typeface="BIZ UDPゴシック" panose="020B0400000000000000" pitchFamily="50" charset="-128"/>
                <a:ea typeface="BIZ UDPゴシック" panose="020B0400000000000000" pitchFamily="50" charset="-128"/>
              </a:rPr>
              <a:t>説明資料</a:t>
            </a:r>
            <a:r>
              <a:rPr lang="en-US" altLang="ja-JP" b="1" dirty="0">
                <a:solidFill>
                  <a:srgbClr val="FF0000"/>
                </a:solidFill>
                <a:latin typeface="BIZ UDPゴシック" panose="020B0400000000000000" pitchFamily="50" charset="-128"/>
                <a:ea typeface="BIZ UDPゴシック" panose="020B0400000000000000" pitchFamily="50" charset="-128"/>
              </a:rPr>
              <a:t>】</a:t>
            </a:r>
            <a:endParaRPr kumimoji="1" lang="ja-JP" altLang="en-US" b="1" dirty="0">
              <a:solidFill>
                <a:srgbClr val="FF0000"/>
              </a:solidFill>
            </a:endParaRPr>
          </a:p>
        </p:txBody>
      </p:sp>
      <p:sp>
        <p:nvSpPr>
          <p:cNvPr id="32" name="テキスト ボックス 31">
            <a:extLst>
              <a:ext uri="{FF2B5EF4-FFF2-40B4-BE49-F238E27FC236}">
                <a16:creationId xmlns:a16="http://schemas.microsoft.com/office/drawing/2014/main" id="{05A3465E-3544-4720-8290-F775E9E140E0}"/>
              </a:ext>
            </a:extLst>
          </p:cNvPr>
          <p:cNvSpPr txBox="1"/>
          <p:nvPr/>
        </p:nvSpPr>
        <p:spPr>
          <a:xfrm>
            <a:off x="7520090" y="47615"/>
            <a:ext cx="1623909" cy="400110"/>
          </a:xfrm>
          <a:prstGeom prst="rect">
            <a:avLst/>
          </a:prstGeom>
          <a:solidFill>
            <a:srgbClr val="002060"/>
          </a:solidFill>
        </p:spPr>
        <p:txBody>
          <a:bodyPr wrap="square" rtlCol="0">
            <a:spAutoFit/>
          </a:bodyPr>
          <a:lstStyle/>
          <a:p>
            <a:r>
              <a:rPr kumimoji="1" lang="en-US" altLang="ja-JP" sz="2000" dirty="0">
                <a:solidFill>
                  <a:schemeClr val="bg1">
                    <a:lumMod val="95000"/>
                  </a:schemeClr>
                </a:solidFill>
              </a:rPr>
              <a:t>【</a:t>
            </a:r>
            <a:r>
              <a:rPr kumimoji="1" lang="ja-JP" altLang="en-US" sz="2000" dirty="0">
                <a:solidFill>
                  <a:schemeClr val="bg1">
                    <a:lumMod val="95000"/>
                  </a:schemeClr>
                </a:solidFill>
              </a:rPr>
              <a:t>資料№</a:t>
            </a:r>
            <a:r>
              <a:rPr kumimoji="1" lang="en-US" altLang="ja-JP" sz="2000" dirty="0">
                <a:solidFill>
                  <a:schemeClr val="bg1">
                    <a:lumMod val="95000"/>
                  </a:schemeClr>
                </a:solidFill>
              </a:rPr>
              <a:t>8】</a:t>
            </a:r>
            <a:endParaRPr kumimoji="1" lang="ja-JP" altLang="en-US" sz="2000" dirty="0">
              <a:solidFill>
                <a:schemeClr val="bg1">
                  <a:lumMod val="95000"/>
                </a:schemeClr>
              </a:solidFill>
            </a:endParaRPr>
          </a:p>
        </p:txBody>
      </p:sp>
      <p:sp>
        <p:nvSpPr>
          <p:cNvPr id="34" name="テキスト ボックス 33">
            <a:extLst>
              <a:ext uri="{FF2B5EF4-FFF2-40B4-BE49-F238E27FC236}">
                <a16:creationId xmlns:a16="http://schemas.microsoft.com/office/drawing/2014/main" id="{9827EF71-48DD-4DDB-88DB-86D6D119B299}"/>
              </a:ext>
            </a:extLst>
          </p:cNvPr>
          <p:cNvSpPr txBox="1"/>
          <p:nvPr/>
        </p:nvSpPr>
        <p:spPr>
          <a:xfrm>
            <a:off x="4332305" y="617300"/>
            <a:ext cx="3945752" cy="292388"/>
          </a:xfrm>
          <a:prstGeom prst="rect">
            <a:avLst/>
          </a:prstGeom>
          <a:noFill/>
        </p:spPr>
        <p:txBody>
          <a:bodyPr wrap="square" rtlCol="0">
            <a:spAutoFit/>
          </a:bodyPr>
          <a:lstStyle/>
          <a:p>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土木</a:t>
            </a:r>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点検計画の策定　</a:t>
            </a:r>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指針　</a:t>
            </a:r>
            <a:r>
              <a:rPr lang="en-US" altLang="ja-JP" sz="1300" dirty="0">
                <a:latin typeface="BIZ UDPゴシック" panose="020B0400000000000000" pitchFamily="50" charset="-128"/>
                <a:ea typeface="BIZ UDPゴシック" panose="020B0400000000000000" pitchFamily="50" charset="-128"/>
              </a:rPr>
              <a:t>8</a:t>
            </a:r>
            <a:r>
              <a:rPr lang="ja-JP" altLang="en-US" sz="1300" dirty="0">
                <a:latin typeface="BIZ UDPゴシック" panose="020B0400000000000000" pitchFamily="50" charset="-128"/>
                <a:ea typeface="BIZ UDPゴシック" panose="020B0400000000000000" pitchFamily="50" charset="-128"/>
              </a:rPr>
              <a:t>頁～</a:t>
            </a:r>
            <a:r>
              <a:rPr lang="en-US" altLang="ja-JP" sz="1300" dirty="0">
                <a:latin typeface="BIZ UDPゴシック" panose="020B0400000000000000" pitchFamily="50" charset="-128"/>
                <a:ea typeface="BIZ UDPゴシック" panose="020B0400000000000000" pitchFamily="50" charset="-128"/>
              </a:rPr>
              <a:t>22</a:t>
            </a:r>
            <a:r>
              <a:rPr lang="ja-JP" altLang="en-US" sz="1300" dirty="0">
                <a:latin typeface="BIZ UDPゴシック" panose="020B0400000000000000" pitchFamily="50" charset="-128"/>
                <a:ea typeface="BIZ UDPゴシック" panose="020B0400000000000000" pitchFamily="50" charset="-128"/>
              </a:rPr>
              <a:t>頁</a:t>
            </a:r>
            <a:r>
              <a:rPr lang="en-US" altLang="ja-JP" sz="1300" dirty="0">
                <a:latin typeface="BIZ UDPゴシック" panose="020B0400000000000000" pitchFamily="50" charset="-128"/>
                <a:ea typeface="BIZ UDPゴシック" panose="020B0400000000000000" pitchFamily="50" charset="-128"/>
              </a:rPr>
              <a:t>】</a:t>
            </a:r>
            <a:endParaRPr kumimoji="1" lang="ja-JP" altLang="en-US" sz="1300" dirty="0"/>
          </a:p>
        </p:txBody>
      </p:sp>
      <p:pic>
        <p:nvPicPr>
          <p:cNvPr id="35" name="図 34">
            <a:extLst>
              <a:ext uri="{FF2B5EF4-FFF2-40B4-BE49-F238E27FC236}">
                <a16:creationId xmlns:a16="http://schemas.microsoft.com/office/drawing/2014/main" id="{345B00BC-9D94-41F4-8A03-552DBFA91128}"/>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95536" y="1263347"/>
            <a:ext cx="3528392" cy="5562088"/>
          </a:xfrm>
          <a:prstGeom prst="rect">
            <a:avLst/>
          </a:prstGeom>
          <a:noFill/>
          <a:ln>
            <a:noFill/>
          </a:ln>
        </p:spPr>
      </p:pic>
      <p:pic>
        <p:nvPicPr>
          <p:cNvPr id="3" name="図 2">
            <a:extLst>
              <a:ext uri="{FF2B5EF4-FFF2-40B4-BE49-F238E27FC236}">
                <a16:creationId xmlns:a16="http://schemas.microsoft.com/office/drawing/2014/main" id="{1A616754-D20D-4417-BEAA-DD9C907C97C9}"/>
              </a:ext>
            </a:extLst>
          </p:cNvPr>
          <p:cNvPicPr>
            <a:picLocks noChangeAspect="1"/>
          </p:cNvPicPr>
          <p:nvPr/>
        </p:nvPicPr>
        <p:blipFill rotWithShape="1">
          <a:blip r:embed="rId3"/>
          <a:srcRect l="4815"/>
          <a:stretch/>
        </p:blipFill>
        <p:spPr>
          <a:xfrm>
            <a:off x="4127598" y="1283172"/>
            <a:ext cx="4944902" cy="2521336"/>
          </a:xfrm>
          <a:prstGeom prst="rect">
            <a:avLst/>
          </a:prstGeom>
          <a:solidFill>
            <a:schemeClr val="bg1"/>
          </a:solidFill>
        </p:spPr>
      </p:pic>
      <p:sp>
        <p:nvSpPr>
          <p:cNvPr id="37" name="フローチャート: 組合せ 36">
            <a:extLst>
              <a:ext uri="{FF2B5EF4-FFF2-40B4-BE49-F238E27FC236}">
                <a16:creationId xmlns:a16="http://schemas.microsoft.com/office/drawing/2014/main" id="{77B0F236-3F92-4747-9421-AA3869F4CB7B}"/>
              </a:ext>
            </a:extLst>
          </p:cNvPr>
          <p:cNvSpPr/>
          <p:nvPr/>
        </p:nvSpPr>
        <p:spPr>
          <a:xfrm>
            <a:off x="5855219" y="4180696"/>
            <a:ext cx="1489660" cy="9060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8" name="テキスト ボックス 37">
            <a:extLst>
              <a:ext uri="{FF2B5EF4-FFF2-40B4-BE49-F238E27FC236}">
                <a16:creationId xmlns:a16="http://schemas.microsoft.com/office/drawing/2014/main" id="{514E703C-CBCE-4D29-8F4F-2CB2F23759EF}"/>
              </a:ext>
            </a:extLst>
          </p:cNvPr>
          <p:cNvSpPr txBox="1"/>
          <p:nvPr/>
        </p:nvSpPr>
        <p:spPr>
          <a:xfrm>
            <a:off x="4644008" y="4618720"/>
            <a:ext cx="4104456" cy="461665"/>
          </a:xfrm>
          <a:prstGeom prst="rect">
            <a:avLst/>
          </a:prstGeom>
          <a:noFill/>
        </p:spPr>
        <p:txBody>
          <a:bodyPr wrap="square" rtlCol="0">
            <a:spAutoFit/>
          </a:bodyPr>
          <a:lstStyle/>
          <a:p>
            <a:r>
              <a:rPr kumimoji="1" lang="ja-JP" altLang="en-US" sz="1200" dirty="0"/>
              <a:t>定期点検で上記の内容が確認された場合は、詳細点検</a:t>
            </a:r>
            <a:r>
              <a:rPr kumimoji="1" lang="en-US" altLang="ja-JP" sz="1200" dirty="0"/>
              <a:t>【</a:t>
            </a:r>
            <a:r>
              <a:rPr lang="ja-JP" altLang="en-US" sz="1200" dirty="0"/>
              <a:t>業務委託</a:t>
            </a:r>
            <a:r>
              <a:rPr lang="en-US" altLang="ja-JP" sz="1200" dirty="0"/>
              <a:t>】</a:t>
            </a:r>
            <a:r>
              <a:rPr lang="ja-JP" altLang="en-US" sz="1200" dirty="0"/>
              <a:t>で健全度判定し、対策実施につなげる</a:t>
            </a:r>
            <a:endParaRPr kumimoji="1" lang="en-US" altLang="ja-JP" sz="1200" dirty="0"/>
          </a:p>
        </p:txBody>
      </p:sp>
      <p:sp>
        <p:nvSpPr>
          <p:cNvPr id="39" name="テキスト ボックス 38">
            <a:extLst>
              <a:ext uri="{FF2B5EF4-FFF2-40B4-BE49-F238E27FC236}">
                <a16:creationId xmlns:a16="http://schemas.microsoft.com/office/drawing/2014/main" id="{BBE33230-E320-41C9-BE5A-0835111E64AE}"/>
              </a:ext>
            </a:extLst>
          </p:cNvPr>
          <p:cNvSpPr txBox="1"/>
          <p:nvPr/>
        </p:nvSpPr>
        <p:spPr>
          <a:xfrm>
            <a:off x="50184" y="879752"/>
            <a:ext cx="3945752" cy="292388"/>
          </a:xfrm>
          <a:prstGeom prst="rect">
            <a:avLst/>
          </a:prstGeom>
          <a:noFill/>
        </p:spPr>
        <p:txBody>
          <a:bodyPr wrap="square" rtlCol="0">
            <a:spAutoFit/>
          </a:bodyPr>
          <a:lstStyle/>
          <a:p>
            <a:r>
              <a:rPr kumimoji="1" lang="en-US" altLang="ja-JP" sz="1300" dirty="0"/>
              <a:t>【</a:t>
            </a:r>
            <a:r>
              <a:rPr kumimoji="1" lang="ja-JP" altLang="en-US" sz="1300" dirty="0"/>
              <a:t>コンクリート躯体</a:t>
            </a:r>
            <a:r>
              <a:rPr kumimoji="1" lang="en-US" altLang="ja-JP" sz="1300" dirty="0"/>
              <a:t>】</a:t>
            </a:r>
            <a:endParaRPr kumimoji="1" lang="ja-JP" altLang="en-US" sz="1300" dirty="0"/>
          </a:p>
        </p:txBody>
      </p:sp>
    </p:spTree>
    <p:extLst>
      <p:ext uri="{BB962C8B-B14F-4D97-AF65-F5344CB8AC3E}">
        <p14:creationId xmlns:p14="http://schemas.microsoft.com/office/powerpoint/2010/main" val="3665090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5D995893-5ACC-474F-ADE6-8106212D99A8}"/>
              </a:ext>
            </a:extLst>
          </p:cNvPr>
          <p:cNvPicPr>
            <a:picLocks noChangeAspect="1"/>
          </p:cNvPicPr>
          <p:nvPr/>
        </p:nvPicPr>
        <p:blipFill>
          <a:blip r:embed="rId2"/>
          <a:stretch>
            <a:fillRect/>
          </a:stretch>
        </p:blipFill>
        <p:spPr>
          <a:xfrm>
            <a:off x="4189492" y="1321272"/>
            <a:ext cx="4695644" cy="3014802"/>
          </a:xfrm>
          <a:prstGeom prst="rect">
            <a:avLst/>
          </a:prstGeom>
          <a:solidFill>
            <a:schemeClr val="bg1"/>
          </a:solidFill>
        </p:spPr>
      </p:pic>
      <p:sp>
        <p:nvSpPr>
          <p:cNvPr id="22" name="テキスト ボックス 21">
            <a:extLst>
              <a:ext uri="{FF2B5EF4-FFF2-40B4-BE49-F238E27FC236}">
                <a16:creationId xmlns:a16="http://schemas.microsoft.com/office/drawing/2014/main" id="{44893684-F9A9-4092-B88A-34F11B7D4AF5}"/>
              </a:ext>
            </a:extLst>
          </p:cNvPr>
          <p:cNvSpPr txBox="1"/>
          <p:nvPr/>
        </p:nvSpPr>
        <p:spPr>
          <a:xfrm>
            <a:off x="0" y="548680"/>
            <a:ext cx="4788024" cy="369332"/>
          </a:xfrm>
          <a:prstGeom prst="rect">
            <a:avLst/>
          </a:prstGeom>
          <a:noFill/>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①</a:t>
            </a:r>
            <a:r>
              <a:rPr kumimoji="1" lang="ja-JP" altLang="en-US" dirty="0">
                <a:latin typeface="BIZ UDPゴシック" panose="020B0400000000000000" pitchFamily="50" charset="-128"/>
                <a:ea typeface="BIZ UDPゴシック" panose="020B0400000000000000" pitchFamily="50" charset="-128"/>
              </a:rPr>
              <a:t>点検、診断、評価の手法や体制等の充実</a:t>
            </a:r>
            <a:endParaRPr kumimoji="1" lang="ja-JP" altLang="en-US" sz="2400" dirty="0"/>
          </a:p>
        </p:txBody>
      </p:sp>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kumimoji="1" lang="ja-JP" altLang="en-US" sz="2800" dirty="0">
                <a:solidFill>
                  <a:schemeClr val="bg1"/>
                </a:solidFill>
                <a:latin typeface="Meiryo UI" pitchFamily="50" charset="-128"/>
                <a:ea typeface="Meiryo UI" pitchFamily="50" charset="-128"/>
              </a:rPr>
              <a:t>４．現計画の検証、課題抽出及び対応方針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27" name="テキスト ボックス 26">
            <a:extLst>
              <a:ext uri="{FF2B5EF4-FFF2-40B4-BE49-F238E27FC236}">
                <a16:creationId xmlns:a16="http://schemas.microsoft.com/office/drawing/2014/main" id="{05CCBBE1-106E-4626-8C7E-C40CE87C1AF8}"/>
              </a:ext>
            </a:extLst>
          </p:cNvPr>
          <p:cNvSpPr txBox="1"/>
          <p:nvPr/>
        </p:nvSpPr>
        <p:spPr>
          <a:xfrm>
            <a:off x="7781329" y="531788"/>
            <a:ext cx="1380243" cy="369332"/>
          </a:xfrm>
          <a:prstGeom prst="rect">
            <a:avLst/>
          </a:prstGeom>
          <a:noFill/>
        </p:spPr>
        <p:txBody>
          <a:bodyPr wrap="square" rtlCol="0">
            <a:spAutoFit/>
          </a:bodyPr>
          <a:lstStyle/>
          <a:p>
            <a:r>
              <a:rPr lang="en-US" altLang="ja-JP" b="1" dirty="0">
                <a:solidFill>
                  <a:srgbClr val="FF0000"/>
                </a:solidFill>
                <a:latin typeface="BIZ UDPゴシック" panose="020B0400000000000000" pitchFamily="50" charset="-128"/>
                <a:ea typeface="BIZ UDPゴシック" panose="020B0400000000000000" pitchFamily="50" charset="-128"/>
              </a:rPr>
              <a:t>【</a:t>
            </a:r>
            <a:r>
              <a:rPr lang="ja-JP" altLang="en-US" b="1" dirty="0">
                <a:solidFill>
                  <a:srgbClr val="FF0000"/>
                </a:solidFill>
                <a:latin typeface="BIZ UDPゴシック" panose="020B0400000000000000" pitchFamily="50" charset="-128"/>
                <a:ea typeface="BIZ UDPゴシック" panose="020B0400000000000000" pitchFamily="50" charset="-128"/>
              </a:rPr>
              <a:t>説明資料</a:t>
            </a:r>
            <a:r>
              <a:rPr lang="en-US" altLang="ja-JP" b="1" dirty="0">
                <a:solidFill>
                  <a:srgbClr val="FF0000"/>
                </a:solidFill>
                <a:latin typeface="BIZ UDPゴシック" panose="020B0400000000000000" pitchFamily="50" charset="-128"/>
                <a:ea typeface="BIZ UDPゴシック" panose="020B0400000000000000" pitchFamily="50" charset="-128"/>
              </a:rPr>
              <a:t>】</a:t>
            </a:r>
            <a:endParaRPr kumimoji="1" lang="ja-JP" altLang="en-US" b="1" dirty="0">
              <a:solidFill>
                <a:srgbClr val="FF0000"/>
              </a:solidFill>
            </a:endParaRPr>
          </a:p>
        </p:txBody>
      </p:sp>
      <p:sp>
        <p:nvSpPr>
          <p:cNvPr id="32" name="テキスト ボックス 31">
            <a:extLst>
              <a:ext uri="{FF2B5EF4-FFF2-40B4-BE49-F238E27FC236}">
                <a16:creationId xmlns:a16="http://schemas.microsoft.com/office/drawing/2014/main" id="{05A3465E-3544-4720-8290-F775E9E140E0}"/>
              </a:ext>
            </a:extLst>
          </p:cNvPr>
          <p:cNvSpPr txBox="1"/>
          <p:nvPr/>
        </p:nvSpPr>
        <p:spPr>
          <a:xfrm>
            <a:off x="7520090" y="47615"/>
            <a:ext cx="1623909" cy="400110"/>
          </a:xfrm>
          <a:prstGeom prst="rect">
            <a:avLst/>
          </a:prstGeom>
          <a:solidFill>
            <a:srgbClr val="002060"/>
          </a:solidFill>
        </p:spPr>
        <p:txBody>
          <a:bodyPr wrap="square" rtlCol="0">
            <a:spAutoFit/>
          </a:bodyPr>
          <a:lstStyle/>
          <a:p>
            <a:r>
              <a:rPr kumimoji="1" lang="en-US" altLang="ja-JP" sz="2000" dirty="0">
                <a:solidFill>
                  <a:schemeClr val="bg1">
                    <a:lumMod val="95000"/>
                  </a:schemeClr>
                </a:solidFill>
              </a:rPr>
              <a:t>【</a:t>
            </a:r>
            <a:r>
              <a:rPr kumimoji="1" lang="ja-JP" altLang="en-US" sz="2000" dirty="0">
                <a:solidFill>
                  <a:schemeClr val="bg1">
                    <a:lumMod val="95000"/>
                  </a:schemeClr>
                </a:solidFill>
              </a:rPr>
              <a:t>資料№</a:t>
            </a:r>
            <a:r>
              <a:rPr kumimoji="1" lang="en-US" altLang="ja-JP" sz="2000" dirty="0">
                <a:solidFill>
                  <a:schemeClr val="bg1">
                    <a:lumMod val="95000"/>
                  </a:schemeClr>
                </a:solidFill>
              </a:rPr>
              <a:t>8】</a:t>
            </a:r>
            <a:endParaRPr kumimoji="1" lang="ja-JP" altLang="en-US" sz="2000" dirty="0">
              <a:solidFill>
                <a:schemeClr val="bg1">
                  <a:lumMod val="95000"/>
                </a:schemeClr>
              </a:solidFill>
            </a:endParaRPr>
          </a:p>
        </p:txBody>
      </p:sp>
      <p:sp>
        <p:nvSpPr>
          <p:cNvPr id="34" name="テキスト ボックス 33">
            <a:extLst>
              <a:ext uri="{FF2B5EF4-FFF2-40B4-BE49-F238E27FC236}">
                <a16:creationId xmlns:a16="http://schemas.microsoft.com/office/drawing/2014/main" id="{9827EF71-48DD-4DDB-88DB-86D6D119B299}"/>
              </a:ext>
            </a:extLst>
          </p:cNvPr>
          <p:cNvSpPr txBox="1"/>
          <p:nvPr/>
        </p:nvSpPr>
        <p:spPr>
          <a:xfrm>
            <a:off x="4332305" y="617300"/>
            <a:ext cx="3945752" cy="292388"/>
          </a:xfrm>
          <a:prstGeom prst="rect">
            <a:avLst/>
          </a:prstGeom>
          <a:noFill/>
        </p:spPr>
        <p:txBody>
          <a:bodyPr wrap="square" rtlCol="0">
            <a:spAutoFit/>
          </a:bodyPr>
          <a:lstStyle/>
          <a:p>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土木</a:t>
            </a:r>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点検計画の策定　</a:t>
            </a:r>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指針　</a:t>
            </a:r>
            <a:r>
              <a:rPr lang="en-US" altLang="ja-JP" sz="1300" dirty="0">
                <a:latin typeface="BIZ UDPゴシック" panose="020B0400000000000000" pitchFamily="50" charset="-128"/>
                <a:ea typeface="BIZ UDPゴシック" panose="020B0400000000000000" pitchFamily="50" charset="-128"/>
              </a:rPr>
              <a:t>8</a:t>
            </a:r>
            <a:r>
              <a:rPr lang="ja-JP" altLang="en-US" sz="1300" dirty="0">
                <a:latin typeface="BIZ UDPゴシック" panose="020B0400000000000000" pitchFamily="50" charset="-128"/>
                <a:ea typeface="BIZ UDPゴシック" panose="020B0400000000000000" pitchFamily="50" charset="-128"/>
              </a:rPr>
              <a:t>頁～</a:t>
            </a:r>
            <a:r>
              <a:rPr lang="en-US" altLang="ja-JP" sz="1300" dirty="0">
                <a:latin typeface="BIZ UDPゴシック" panose="020B0400000000000000" pitchFamily="50" charset="-128"/>
                <a:ea typeface="BIZ UDPゴシック" panose="020B0400000000000000" pitchFamily="50" charset="-128"/>
              </a:rPr>
              <a:t>22</a:t>
            </a:r>
            <a:r>
              <a:rPr lang="ja-JP" altLang="en-US" sz="1300" dirty="0">
                <a:latin typeface="BIZ UDPゴシック" panose="020B0400000000000000" pitchFamily="50" charset="-128"/>
                <a:ea typeface="BIZ UDPゴシック" panose="020B0400000000000000" pitchFamily="50" charset="-128"/>
              </a:rPr>
              <a:t>頁</a:t>
            </a:r>
            <a:r>
              <a:rPr lang="en-US" altLang="ja-JP" sz="1300" dirty="0">
                <a:latin typeface="BIZ UDPゴシック" panose="020B0400000000000000" pitchFamily="50" charset="-128"/>
                <a:ea typeface="BIZ UDPゴシック" panose="020B0400000000000000" pitchFamily="50" charset="-128"/>
              </a:rPr>
              <a:t>】</a:t>
            </a:r>
            <a:endParaRPr kumimoji="1" lang="ja-JP" altLang="en-US" sz="1300" dirty="0"/>
          </a:p>
        </p:txBody>
      </p:sp>
      <p:pic>
        <p:nvPicPr>
          <p:cNvPr id="36" name="図 35">
            <a:extLst>
              <a:ext uri="{FF2B5EF4-FFF2-40B4-BE49-F238E27FC236}">
                <a16:creationId xmlns:a16="http://schemas.microsoft.com/office/drawing/2014/main" id="{E2CD410E-719C-484B-91AF-EFD7728C485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58864" y="1283172"/>
            <a:ext cx="3528392" cy="5325020"/>
          </a:xfrm>
          <a:prstGeom prst="rect">
            <a:avLst/>
          </a:prstGeom>
          <a:noFill/>
          <a:ln>
            <a:noFill/>
          </a:ln>
        </p:spPr>
      </p:pic>
      <p:sp>
        <p:nvSpPr>
          <p:cNvPr id="37" name="フローチャート: 組合せ 36">
            <a:extLst>
              <a:ext uri="{FF2B5EF4-FFF2-40B4-BE49-F238E27FC236}">
                <a16:creationId xmlns:a16="http://schemas.microsoft.com/office/drawing/2014/main" id="{77B0F236-3F92-4747-9421-AA3869F4CB7B}"/>
              </a:ext>
            </a:extLst>
          </p:cNvPr>
          <p:cNvSpPr/>
          <p:nvPr/>
        </p:nvSpPr>
        <p:spPr>
          <a:xfrm>
            <a:off x="5788519" y="4764838"/>
            <a:ext cx="1489660" cy="9060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8" name="テキスト ボックス 37">
            <a:extLst>
              <a:ext uri="{FF2B5EF4-FFF2-40B4-BE49-F238E27FC236}">
                <a16:creationId xmlns:a16="http://schemas.microsoft.com/office/drawing/2014/main" id="{514E703C-CBCE-4D29-8F4F-2CB2F23759EF}"/>
              </a:ext>
            </a:extLst>
          </p:cNvPr>
          <p:cNvSpPr txBox="1"/>
          <p:nvPr/>
        </p:nvSpPr>
        <p:spPr>
          <a:xfrm>
            <a:off x="4577308" y="5202862"/>
            <a:ext cx="4104456" cy="461665"/>
          </a:xfrm>
          <a:prstGeom prst="rect">
            <a:avLst/>
          </a:prstGeom>
          <a:noFill/>
        </p:spPr>
        <p:txBody>
          <a:bodyPr wrap="square" rtlCol="0">
            <a:spAutoFit/>
          </a:bodyPr>
          <a:lstStyle/>
          <a:p>
            <a:r>
              <a:rPr kumimoji="1" lang="ja-JP" altLang="en-US" sz="1200" dirty="0"/>
              <a:t>定期点検で上記の内容が確認された場合は、詳細点検</a:t>
            </a:r>
            <a:r>
              <a:rPr kumimoji="1" lang="en-US" altLang="ja-JP" sz="1200" dirty="0"/>
              <a:t>【</a:t>
            </a:r>
            <a:r>
              <a:rPr lang="ja-JP" altLang="en-US" sz="1200" dirty="0"/>
              <a:t>業務委託</a:t>
            </a:r>
            <a:r>
              <a:rPr lang="en-US" altLang="ja-JP" sz="1200" dirty="0"/>
              <a:t>】</a:t>
            </a:r>
            <a:r>
              <a:rPr lang="ja-JP" altLang="en-US" sz="1200" dirty="0"/>
              <a:t>で健全度判定し、対策実施につなげる</a:t>
            </a:r>
            <a:endParaRPr kumimoji="1" lang="en-US" altLang="ja-JP" sz="1200" dirty="0"/>
          </a:p>
        </p:txBody>
      </p:sp>
      <p:sp>
        <p:nvSpPr>
          <p:cNvPr id="39" name="テキスト ボックス 38">
            <a:extLst>
              <a:ext uri="{FF2B5EF4-FFF2-40B4-BE49-F238E27FC236}">
                <a16:creationId xmlns:a16="http://schemas.microsoft.com/office/drawing/2014/main" id="{BBE33230-E320-41C9-BE5A-0835111E64AE}"/>
              </a:ext>
            </a:extLst>
          </p:cNvPr>
          <p:cNvSpPr txBox="1"/>
          <p:nvPr/>
        </p:nvSpPr>
        <p:spPr>
          <a:xfrm>
            <a:off x="50184" y="948904"/>
            <a:ext cx="3945752" cy="292388"/>
          </a:xfrm>
          <a:prstGeom prst="rect">
            <a:avLst/>
          </a:prstGeom>
          <a:noFill/>
        </p:spPr>
        <p:txBody>
          <a:bodyPr wrap="square" rtlCol="0">
            <a:spAutoFit/>
          </a:bodyPr>
          <a:lstStyle/>
          <a:p>
            <a:r>
              <a:rPr kumimoji="1" lang="en-US" altLang="ja-JP" sz="1300" dirty="0"/>
              <a:t>【</a:t>
            </a:r>
            <a:r>
              <a:rPr kumimoji="1" lang="ja-JP" altLang="en-US" sz="1300" dirty="0"/>
              <a:t>土木付帯設備（例）</a:t>
            </a:r>
            <a:r>
              <a:rPr kumimoji="1" lang="en-US" altLang="ja-JP" sz="1300" dirty="0"/>
              <a:t>】</a:t>
            </a:r>
            <a:endParaRPr kumimoji="1" lang="ja-JP" altLang="en-US" sz="1300" dirty="0"/>
          </a:p>
        </p:txBody>
      </p:sp>
    </p:spTree>
    <p:extLst>
      <p:ext uri="{BB962C8B-B14F-4D97-AF65-F5344CB8AC3E}">
        <p14:creationId xmlns:p14="http://schemas.microsoft.com/office/powerpoint/2010/main" val="21588729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rPr>
              <a:t>４．</a:t>
            </a:r>
            <a:r>
              <a:rPr kumimoji="1" lang="ja-JP" altLang="en-US" sz="2800" dirty="0">
                <a:solidFill>
                  <a:schemeClr val="bg1"/>
                </a:solidFill>
                <a:latin typeface="Meiryo UI" panose="020B0604030504040204" pitchFamily="50" charset="-128"/>
                <a:ea typeface="Meiryo UI" panose="020B0604030504040204" pitchFamily="50" charset="-128"/>
              </a:rPr>
              <a:t>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16" name="スライド番号プレースホルダー 1">
            <a:extLst>
              <a:ext uri="{FF2B5EF4-FFF2-40B4-BE49-F238E27FC236}">
                <a16:creationId xmlns:a16="http://schemas.microsoft.com/office/drawing/2014/main" id="{F1F01626-305C-4D3C-AB41-99A5DEA7B46A}"/>
              </a:ext>
            </a:extLst>
          </p:cNvPr>
          <p:cNvSpPr txBox="1">
            <a:spLocks/>
          </p:cNvSpPr>
          <p:nvPr/>
        </p:nvSpPr>
        <p:spPr>
          <a:xfrm>
            <a:off x="7956376" y="6513880"/>
            <a:ext cx="1828800"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3</a:t>
            </a:fld>
            <a:endParaRPr lang="ja-JP" altLang="en-US" dirty="0"/>
          </a:p>
        </p:txBody>
      </p:sp>
      <p:sp>
        <p:nvSpPr>
          <p:cNvPr id="18" name="テキスト ボックス 17">
            <a:extLst>
              <a:ext uri="{FF2B5EF4-FFF2-40B4-BE49-F238E27FC236}">
                <a16:creationId xmlns:a16="http://schemas.microsoft.com/office/drawing/2014/main" id="{374257C5-763F-404C-8BF2-E0E1C64641F0}"/>
              </a:ext>
            </a:extLst>
          </p:cNvPr>
          <p:cNvSpPr txBox="1"/>
          <p:nvPr/>
        </p:nvSpPr>
        <p:spPr>
          <a:xfrm>
            <a:off x="-108520" y="780354"/>
            <a:ext cx="4962196" cy="276999"/>
          </a:xfrm>
          <a:prstGeom prst="rect">
            <a:avLst/>
          </a:prstGeom>
          <a:noFill/>
        </p:spPr>
        <p:txBody>
          <a:bodyPr wrap="square">
            <a:spAutoFit/>
          </a:bodyPr>
          <a:lstStyle/>
          <a:p>
            <a:r>
              <a:rPr lang="en-US" altLang="ja-JP" sz="1200" dirty="0"/>
              <a:t>【</a:t>
            </a:r>
            <a:r>
              <a:rPr lang="ja-JP" altLang="en-US" sz="1200" dirty="0"/>
              <a:t>下水道</a:t>
            </a:r>
            <a:r>
              <a:rPr lang="en-US" altLang="ja-JP" sz="1200" dirty="0"/>
              <a:t>】</a:t>
            </a:r>
            <a:r>
              <a:rPr lang="ja-JP" altLang="en-US" sz="1200" dirty="0"/>
              <a:t>河川等部会における審議内容と審議スケジュール</a:t>
            </a:r>
          </a:p>
        </p:txBody>
      </p:sp>
      <p:pic>
        <p:nvPicPr>
          <p:cNvPr id="3" name="図 2">
            <a:extLst>
              <a:ext uri="{FF2B5EF4-FFF2-40B4-BE49-F238E27FC236}">
                <a16:creationId xmlns:a16="http://schemas.microsoft.com/office/drawing/2014/main" id="{35B1354F-CC5D-4583-A467-CB9658EFE386}"/>
              </a:ext>
            </a:extLst>
          </p:cNvPr>
          <p:cNvPicPr>
            <a:picLocks noChangeAspect="1"/>
          </p:cNvPicPr>
          <p:nvPr/>
        </p:nvPicPr>
        <p:blipFill>
          <a:blip r:embed="rId2"/>
          <a:stretch>
            <a:fillRect/>
          </a:stretch>
        </p:blipFill>
        <p:spPr>
          <a:xfrm>
            <a:off x="0" y="1057353"/>
            <a:ext cx="9144000" cy="5404309"/>
          </a:xfrm>
          <a:prstGeom prst="rect">
            <a:avLst/>
          </a:prstGeom>
        </p:spPr>
      </p:pic>
    </p:spTree>
    <p:extLst>
      <p:ext uri="{BB962C8B-B14F-4D97-AF65-F5344CB8AC3E}">
        <p14:creationId xmlns:p14="http://schemas.microsoft.com/office/powerpoint/2010/main" val="27937811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kumimoji="1" lang="ja-JP" altLang="en-US" sz="2800" dirty="0">
                <a:solidFill>
                  <a:schemeClr val="bg1"/>
                </a:solidFill>
                <a:latin typeface="Meiryo UI" pitchFamily="50" charset="-128"/>
                <a:ea typeface="Meiryo UI" pitchFamily="50" charset="-128"/>
              </a:rPr>
              <a:t>４．現計画の検証、課題抽出及び対応方針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16" name="スライド番号プレースホルダー 1">
            <a:extLst>
              <a:ext uri="{FF2B5EF4-FFF2-40B4-BE49-F238E27FC236}">
                <a16:creationId xmlns:a16="http://schemas.microsoft.com/office/drawing/2014/main" id="{F1F01626-305C-4D3C-AB41-99A5DEA7B46A}"/>
              </a:ext>
            </a:extLst>
          </p:cNvPr>
          <p:cNvSpPr txBox="1">
            <a:spLocks/>
          </p:cNvSpPr>
          <p:nvPr/>
        </p:nvSpPr>
        <p:spPr>
          <a:xfrm>
            <a:off x="7956376" y="6513880"/>
            <a:ext cx="1828800"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4</a:t>
            </a:fld>
            <a:endParaRPr lang="ja-JP" altLang="en-US" dirty="0"/>
          </a:p>
        </p:txBody>
      </p:sp>
      <p:sp>
        <p:nvSpPr>
          <p:cNvPr id="18" name="テキスト ボックス 17">
            <a:extLst>
              <a:ext uri="{FF2B5EF4-FFF2-40B4-BE49-F238E27FC236}">
                <a16:creationId xmlns:a16="http://schemas.microsoft.com/office/drawing/2014/main" id="{374257C5-763F-404C-8BF2-E0E1C64641F0}"/>
              </a:ext>
            </a:extLst>
          </p:cNvPr>
          <p:cNvSpPr txBox="1"/>
          <p:nvPr/>
        </p:nvSpPr>
        <p:spPr>
          <a:xfrm>
            <a:off x="-108520" y="831477"/>
            <a:ext cx="4962196" cy="276999"/>
          </a:xfrm>
          <a:prstGeom prst="rect">
            <a:avLst/>
          </a:prstGeom>
          <a:noFill/>
        </p:spPr>
        <p:txBody>
          <a:bodyPr wrap="square">
            <a:spAutoFit/>
          </a:bodyPr>
          <a:lstStyle/>
          <a:p>
            <a:r>
              <a:rPr lang="en-US" altLang="ja-JP" sz="1200" dirty="0"/>
              <a:t>【</a:t>
            </a:r>
            <a:r>
              <a:rPr lang="ja-JP" altLang="en-US" sz="1200" dirty="0"/>
              <a:t>下水道</a:t>
            </a:r>
            <a:r>
              <a:rPr lang="en-US" altLang="ja-JP" sz="1200" dirty="0"/>
              <a:t>】</a:t>
            </a:r>
            <a:r>
              <a:rPr lang="ja-JP" altLang="en-US" sz="1200" dirty="0"/>
              <a:t>河川等部会における審議内容と審議スケジュール</a:t>
            </a:r>
          </a:p>
        </p:txBody>
      </p:sp>
      <p:pic>
        <p:nvPicPr>
          <p:cNvPr id="2" name="図 1">
            <a:extLst>
              <a:ext uri="{FF2B5EF4-FFF2-40B4-BE49-F238E27FC236}">
                <a16:creationId xmlns:a16="http://schemas.microsoft.com/office/drawing/2014/main" id="{0B79C629-9084-4AE3-9E07-CD8DAE842F9F}"/>
              </a:ext>
            </a:extLst>
          </p:cNvPr>
          <p:cNvPicPr>
            <a:picLocks noChangeAspect="1"/>
          </p:cNvPicPr>
          <p:nvPr/>
        </p:nvPicPr>
        <p:blipFill>
          <a:blip r:embed="rId2"/>
          <a:stretch>
            <a:fillRect/>
          </a:stretch>
        </p:blipFill>
        <p:spPr>
          <a:xfrm>
            <a:off x="0" y="1579677"/>
            <a:ext cx="9144000" cy="3698645"/>
          </a:xfrm>
          <a:prstGeom prst="rect">
            <a:avLst/>
          </a:prstGeom>
        </p:spPr>
      </p:pic>
    </p:spTree>
    <p:extLst>
      <p:ext uri="{BB962C8B-B14F-4D97-AF65-F5344CB8AC3E}">
        <p14:creationId xmlns:p14="http://schemas.microsoft.com/office/powerpoint/2010/main" val="24947840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044CB46-9785-4454-9D58-FE23C4F58395}"/>
              </a:ext>
            </a:extLst>
          </p:cNvPr>
          <p:cNvSpPr txBox="1"/>
          <p:nvPr/>
        </p:nvSpPr>
        <p:spPr>
          <a:xfrm>
            <a:off x="95417" y="1298357"/>
            <a:ext cx="4476583" cy="5447645"/>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kern="100" dirty="0">
                <a:effectLst/>
              </a:rPr>
              <a:t>【</a:t>
            </a:r>
            <a:r>
              <a:rPr lang="ja-JP" altLang="en-US" sz="1200" kern="100" dirty="0">
                <a:effectLst/>
              </a:rPr>
              <a:t>計画</a:t>
            </a:r>
            <a:r>
              <a:rPr lang="en-US" altLang="ja-JP" sz="1200" kern="100" dirty="0">
                <a:effectLst/>
              </a:rPr>
              <a:t>】</a:t>
            </a: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kern="100" dirty="0">
                <a:effectLst/>
              </a:rPr>
              <a:t>　管渠における点検業務の標準的なフローは次に示すものを基本とする。</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kern="100" dirty="0">
                <a:effectLst/>
              </a:rPr>
              <a:t>管渠の点検業務にあたっては、「下水道維持管理指針 第</a:t>
            </a:r>
            <a:r>
              <a:rPr lang="en-US" altLang="ja-JP" sz="1200" kern="100" dirty="0">
                <a:effectLst/>
              </a:rPr>
              <a:t>3</a:t>
            </a:r>
            <a:r>
              <a:rPr lang="ja-JP" altLang="en-US" sz="1200" kern="100" dirty="0">
                <a:effectLst/>
              </a:rPr>
              <a:t>章管路施設第</a:t>
            </a:r>
            <a:r>
              <a:rPr lang="en-US" altLang="ja-JP" sz="1200" kern="100" dirty="0">
                <a:effectLst/>
              </a:rPr>
              <a:t>2</a:t>
            </a:r>
            <a:r>
              <a:rPr lang="ja-JP" altLang="en-US" sz="1200" kern="100" dirty="0">
                <a:effectLst/>
              </a:rPr>
              <a:t>節点検及び調査」を参照し、点検計画を策定し、実施する。</a:t>
            </a: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dirty="0"/>
          </a:p>
        </p:txBody>
      </p:sp>
      <p:sp>
        <p:nvSpPr>
          <p:cNvPr id="22" name="テキスト ボックス 21">
            <a:extLst>
              <a:ext uri="{FF2B5EF4-FFF2-40B4-BE49-F238E27FC236}">
                <a16:creationId xmlns:a16="http://schemas.microsoft.com/office/drawing/2014/main" id="{44893684-F9A9-4092-B88A-34F11B7D4AF5}"/>
              </a:ext>
            </a:extLst>
          </p:cNvPr>
          <p:cNvSpPr txBox="1"/>
          <p:nvPr/>
        </p:nvSpPr>
        <p:spPr>
          <a:xfrm>
            <a:off x="0" y="548680"/>
            <a:ext cx="4788024" cy="369332"/>
          </a:xfrm>
          <a:prstGeom prst="rect">
            <a:avLst/>
          </a:prstGeom>
          <a:noFill/>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①</a:t>
            </a:r>
            <a:r>
              <a:rPr kumimoji="1" lang="ja-JP" altLang="en-US" dirty="0">
                <a:latin typeface="BIZ UDPゴシック" panose="020B0400000000000000" pitchFamily="50" charset="-128"/>
                <a:ea typeface="BIZ UDPゴシック" panose="020B0400000000000000" pitchFamily="50" charset="-128"/>
              </a:rPr>
              <a:t>点検、診断、評価の手法や体制等の充実</a:t>
            </a:r>
            <a:endParaRPr kumimoji="1" lang="ja-JP" altLang="en-US" sz="2400" dirty="0"/>
          </a:p>
        </p:txBody>
      </p:sp>
      <p:sp>
        <p:nvSpPr>
          <p:cNvPr id="23" name="テキスト ボックス 22">
            <a:extLst>
              <a:ext uri="{FF2B5EF4-FFF2-40B4-BE49-F238E27FC236}">
                <a16:creationId xmlns:a16="http://schemas.microsoft.com/office/drawing/2014/main" id="{FDF7BC3B-EC55-4B49-B2BA-0EDF99436228}"/>
              </a:ext>
            </a:extLst>
          </p:cNvPr>
          <p:cNvSpPr txBox="1"/>
          <p:nvPr/>
        </p:nvSpPr>
        <p:spPr>
          <a:xfrm>
            <a:off x="95412" y="901120"/>
            <a:ext cx="9157855" cy="292388"/>
          </a:xfrm>
          <a:prstGeom prst="rect">
            <a:avLst/>
          </a:prstGeom>
          <a:noFill/>
        </p:spPr>
        <p:txBody>
          <a:bodyPr wrap="square" rtlCol="0">
            <a:spAutoFit/>
          </a:bodyPr>
          <a:lstStyle/>
          <a:p>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管渠</a:t>
            </a:r>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・点検、診断・評価対策実施の標準的なフロー（管渠の場合）　</a:t>
            </a:r>
            <a:r>
              <a:rPr lang="en-US" altLang="ja-JP" sz="1100" dirty="0">
                <a:latin typeface="BIZ UDPゴシック" panose="020B0400000000000000" pitchFamily="50" charset="-128"/>
                <a:ea typeface="BIZ UDPゴシック" panose="020B0400000000000000" pitchFamily="50" charset="-128"/>
              </a:rPr>
              <a:t>【</a:t>
            </a:r>
            <a:r>
              <a:rPr lang="ja-JP" altLang="en-US" sz="1100" dirty="0">
                <a:latin typeface="BIZ UDPゴシック" panose="020B0400000000000000" pitchFamily="50" charset="-128"/>
                <a:ea typeface="BIZ UDPゴシック" panose="020B0400000000000000" pitchFamily="50" charset="-128"/>
              </a:rPr>
              <a:t>下水道施設長寿命化計画（以降「計画」という）１３頁</a:t>
            </a:r>
            <a:r>
              <a:rPr lang="en-US" altLang="ja-JP" sz="1100" dirty="0">
                <a:latin typeface="BIZ UDPゴシック" panose="020B0400000000000000" pitchFamily="50" charset="-128"/>
                <a:ea typeface="BIZ UDPゴシック" panose="020B0400000000000000" pitchFamily="50" charset="-128"/>
              </a:rPr>
              <a:t>】</a:t>
            </a:r>
            <a:endParaRPr kumimoji="1" lang="ja-JP" altLang="en-US" sz="1300" dirty="0"/>
          </a:p>
        </p:txBody>
      </p:sp>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kumimoji="1" lang="ja-JP" altLang="en-US" sz="2800" dirty="0">
                <a:solidFill>
                  <a:schemeClr val="bg1"/>
                </a:solidFill>
                <a:latin typeface="Meiryo UI" pitchFamily="50" charset="-128"/>
                <a:ea typeface="Meiryo UI" pitchFamily="50" charset="-128"/>
              </a:rPr>
              <a:t>４．現計画の検証、課題抽出及び対応方針　</a:t>
            </a:r>
            <a:endParaRPr kumimoji="1" lang="ja-JP" altLang="en-US" sz="2800" dirty="0">
              <a:solidFill>
                <a:schemeClr val="bg1"/>
              </a:solidFill>
              <a:latin typeface="Meiryo UI" pitchFamily="50" charset="-128"/>
              <a:ea typeface="Meiryo UI" pitchFamily="50" charset="-128"/>
              <a:cs typeface="Meiryo UI" pitchFamily="50" charset="-128"/>
            </a:endParaRPr>
          </a:p>
        </p:txBody>
      </p:sp>
      <p:pic>
        <p:nvPicPr>
          <p:cNvPr id="11" name="図 10">
            <a:extLst>
              <a:ext uri="{FF2B5EF4-FFF2-40B4-BE49-F238E27FC236}">
                <a16:creationId xmlns:a16="http://schemas.microsoft.com/office/drawing/2014/main" id="{51EFE079-25A9-4974-9CD6-D15798C18554}"/>
              </a:ext>
            </a:extLst>
          </p:cNvPr>
          <p:cNvPicPr>
            <a:picLocks noChangeAspect="1"/>
          </p:cNvPicPr>
          <p:nvPr/>
        </p:nvPicPr>
        <p:blipFill>
          <a:blip r:embed="rId2"/>
          <a:stretch>
            <a:fillRect/>
          </a:stretch>
        </p:blipFill>
        <p:spPr>
          <a:xfrm>
            <a:off x="323528" y="2384935"/>
            <a:ext cx="3816424" cy="4242942"/>
          </a:xfrm>
          <a:prstGeom prst="rect">
            <a:avLst/>
          </a:prstGeom>
        </p:spPr>
      </p:pic>
      <p:sp>
        <p:nvSpPr>
          <p:cNvPr id="77" name="フローチャート: 組合せ 76">
            <a:extLst>
              <a:ext uri="{FF2B5EF4-FFF2-40B4-BE49-F238E27FC236}">
                <a16:creationId xmlns:a16="http://schemas.microsoft.com/office/drawing/2014/main" id="{24EFCB77-9344-4919-BD64-41DD496FAE52}"/>
              </a:ext>
            </a:extLst>
          </p:cNvPr>
          <p:cNvSpPr/>
          <p:nvPr/>
        </p:nvSpPr>
        <p:spPr>
          <a:xfrm rot="16200000">
            <a:off x="4151737" y="1844789"/>
            <a:ext cx="1115200" cy="5798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テキスト ボックス 78">
            <a:extLst>
              <a:ext uri="{FF2B5EF4-FFF2-40B4-BE49-F238E27FC236}">
                <a16:creationId xmlns:a16="http://schemas.microsoft.com/office/drawing/2014/main" id="{49641FA6-C4A6-4107-8E91-685A1D9010D5}"/>
              </a:ext>
            </a:extLst>
          </p:cNvPr>
          <p:cNvSpPr txBox="1"/>
          <p:nvPr/>
        </p:nvSpPr>
        <p:spPr>
          <a:xfrm>
            <a:off x="4802481" y="1316183"/>
            <a:ext cx="4162008" cy="1752777"/>
          </a:xfrm>
          <a:prstGeom prst="rect">
            <a:avLst/>
          </a:prstGeom>
          <a:noFill/>
          <a:ln>
            <a:solidFill>
              <a:schemeClr val="tx1"/>
            </a:solidFill>
          </a:ln>
        </p:spPr>
        <p:txBody>
          <a:bodyPr wrap="square" rtlCol="0">
            <a:noAutofit/>
          </a:bodyPr>
          <a:lstStyle/>
          <a:p>
            <a:pPr algn="just"/>
            <a:r>
              <a:rPr lang="en-US" altLang="ja-JP" sz="1200" kern="100" dirty="0">
                <a:effectLst/>
              </a:rPr>
              <a:t>【</a:t>
            </a:r>
            <a:r>
              <a:rPr lang="ja-JP" altLang="en-US" sz="1200" kern="100" dirty="0">
                <a:effectLst/>
              </a:rPr>
              <a:t>検証</a:t>
            </a:r>
            <a:r>
              <a:rPr lang="en-US" altLang="ja-JP" sz="1200" kern="100" dirty="0">
                <a:effectLst/>
              </a:rPr>
              <a:t>】</a:t>
            </a:r>
          </a:p>
          <a:p>
            <a:pPr algn="just"/>
            <a:r>
              <a:rPr lang="ja-JP" altLang="en-US" sz="1200" kern="100" dirty="0"/>
              <a:t>Ａ：実施</a:t>
            </a:r>
            <a:r>
              <a:rPr lang="ja-JP" altLang="en-US" sz="1200" kern="100" dirty="0">
                <a:effectLst/>
              </a:rPr>
              <a:t>状況　　　　　　　　○</a:t>
            </a:r>
            <a:r>
              <a:rPr lang="ja-JP" altLang="en-US" sz="1200" kern="100" dirty="0"/>
              <a:t>　</a:t>
            </a:r>
            <a:endParaRPr lang="en-US" altLang="ja-JP" sz="1200" kern="100" dirty="0"/>
          </a:p>
          <a:p>
            <a:pPr algn="just"/>
            <a:r>
              <a:rPr lang="ja-JP" altLang="en-US" sz="1200" kern="100" dirty="0">
                <a:effectLst/>
              </a:rPr>
              <a:t>Ｂ：実施評価　　　　　　　　</a:t>
            </a:r>
            <a:r>
              <a:rPr lang="ja-JP" altLang="en-US" sz="1200" kern="100" dirty="0"/>
              <a:t>○　　</a:t>
            </a:r>
            <a:endParaRPr lang="en-US" altLang="ja-JP" sz="1200" kern="100" dirty="0"/>
          </a:p>
          <a:p>
            <a:pPr algn="just"/>
            <a:r>
              <a:rPr lang="ja-JP" altLang="en-US" sz="1200" kern="100" dirty="0">
                <a:effectLst/>
              </a:rPr>
              <a:t>Ｃ：</a:t>
            </a:r>
            <a:r>
              <a:rPr kumimoji="1" lang="ja-JP" altLang="en-US" sz="1200" b="0" i="0" u="none" strike="noStrike" kern="100" cap="none" spc="0" normalizeH="0" baseline="0" noProof="0" dirty="0">
                <a:ln>
                  <a:noFill/>
                </a:ln>
                <a:solidFill>
                  <a:prstClr val="black"/>
                </a:solidFill>
                <a:effectLst/>
                <a:uLnTx/>
                <a:uFillTx/>
                <a:latin typeface="Trebuchet MS"/>
                <a:ea typeface="HGｺﾞｼｯｸM" panose="020B0609000000000000" pitchFamily="49" charset="-128"/>
                <a:cs typeface="+mn-cs"/>
              </a:rPr>
              <a:t>将来</a:t>
            </a:r>
            <a:r>
              <a:rPr kumimoji="1" lang="ja-JP" altLang="en-US" sz="1200" b="0" i="0" u="none" strike="noStrike" kern="100" cap="none" spc="0" normalizeH="0" baseline="0" noProof="0" dirty="0">
                <a:ln>
                  <a:noFill/>
                </a:ln>
                <a:effectLst/>
                <a:uLnTx/>
                <a:uFillTx/>
                <a:latin typeface="Trebuchet MS"/>
                <a:ea typeface="HGｺﾞｼｯｸM" panose="020B0609000000000000" pitchFamily="49" charset="-128"/>
                <a:cs typeface="+mn-cs"/>
              </a:rPr>
              <a:t>（</a:t>
            </a:r>
            <a:r>
              <a:rPr kumimoji="1" lang="en-US" altLang="ja-JP" sz="1200" b="0" i="0" u="none" strike="noStrike" kern="100" cap="none" spc="0" normalizeH="0" baseline="0" noProof="0" dirty="0">
                <a:ln>
                  <a:noFill/>
                </a:ln>
                <a:effectLst/>
                <a:uLnTx/>
                <a:uFillTx/>
                <a:latin typeface="Trebuchet MS"/>
                <a:ea typeface="HGｺﾞｼｯｸM" panose="020B0609000000000000" pitchFamily="49" charset="-128"/>
                <a:cs typeface="+mn-cs"/>
              </a:rPr>
              <a:t>10</a:t>
            </a:r>
            <a:r>
              <a:rPr kumimoji="1" lang="ja-JP" altLang="en-US" sz="1200" b="0" i="0" u="none" strike="noStrike" kern="100" cap="none" spc="0" normalizeH="0" baseline="0" noProof="0" dirty="0">
                <a:ln>
                  <a:noFill/>
                </a:ln>
                <a:effectLst/>
                <a:uLnTx/>
                <a:uFillTx/>
                <a:latin typeface="Trebuchet MS"/>
                <a:ea typeface="HGｺﾞｼｯｸM" panose="020B0609000000000000" pitchFamily="49" charset="-128"/>
                <a:cs typeface="+mn-cs"/>
              </a:rPr>
              <a:t>年後の運用）　</a:t>
            </a:r>
            <a:r>
              <a:rPr lang="ja-JP" altLang="en-US" sz="1200" kern="100" dirty="0">
                <a:effectLst/>
              </a:rPr>
              <a:t>　○</a:t>
            </a:r>
            <a:endParaRPr lang="en-US" altLang="ja-JP" sz="1200" kern="100" dirty="0">
              <a:effectLst/>
            </a:endParaRPr>
          </a:p>
          <a:p>
            <a:pPr algn="just"/>
            <a:endParaRPr lang="en-US" altLang="ja-JP" sz="1200" kern="100" dirty="0">
              <a:effectLst/>
            </a:endParaRPr>
          </a:p>
          <a:p>
            <a:pPr algn="just"/>
            <a:r>
              <a:rPr lang="en-US" altLang="ja-JP" sz="1200" kern="100" dirty="0">
                <a:effectLst/>
              </a:rPr>
              <a:t>【</a:t>
            </a:r>
            <a:r>
              <a:rPr lang="ja-JP" altLang="en-US" sz="1200" kern="100" dirty="0">
                <a:effectLst/>
              </a:rPr>
              <a:t>理由</a:t>
            </a:r>
            <a:r>
              <a:rPr lang="en-US" altLang="ja-JP" sz="1200" kern="100" dirty="0">
                <a:effectLst/>
              </a:rPr>
              <a:t>】</a:t>
            </a:r>
          </a:p>
          <a:p>
            <a:pPr algn="just"/>
            <a:r>
              <a:rPr lang="ja-JP" altLang="en-US" sz="1200" kern="100" dirty="0">
                <a:effectLst/>
              </a:rPr>
              <a:t>フローのとおりに点検出来ている</a:t>
            </a:r>
            <a:endParaRPr lang="en-US" altLang="ja-JP" sz="1200" kern="100" dirty="0">
              <a:effectLst/>
            </a:endParaRPr>
          </a:p>
          <a:p>
            <a:pPr algn="just"/>
            <a:endParaRPr lang="en-US" altLang="ja-JP" sz="1200" kern="100" dirty="0">
              <a:effectLst/>
            </a:endParaRPr>
          </a:p>
          <a:p>
            <a:pPr algn="just"/>
            <a:endParaRPr lang="en-US" altLang="ja-JP" sz="1200" kern="100" dirty="0">
              <a:effectLst/>
            </a:endParaRPr>
          </a:p>
        </p:txBody>
      </p:sp>
      <p:sp>
        <p:nvSpPr>
          <p:cNvPr id="80" name="テキスト ボックス 79">
            <a:extLst>
              <a:ext uri="{FF2B5EF4-FFF2-40B4-BE49-F238E27FC236}">
                <a16:creationId xmlns:a16="http://schemas.microsoft.com/office/drawing/2014/main" id="{82B3D596-42B8-4896-A44F-8B18DC034159}"/>
              </a:ext>
            </a:extLst>
          </p:cNvPr>
          <p:cNvSpPr txBox="1"/>
          <p:nvPr/>
        </p:nvSpPr>
        <p:spPr>
          <a:xfrm>
            <a:off x="4800111" y="3723423"/>
            <a:ext cx="4162008" cy="276999"/>
          </a:xfrm>
          <a:prstGeom prst="rect">
            <a:avLst/>
          </a:prstGeom>
          <a:noFill/>
          <a:ln>
            <a:solidFill>
              <a:schemeClr val="tx1"/>
            </a:solidFill>
          </a:ln>
        </p:spPr>
        <p:txBody>
          <a:bodyPr wrap="square" rtlCol="0">
            <a:spAutoFit/>
          </a:bodyPr>
          <a:lstStyle/>
          <a:p>
            <a:pPr algn="just"/>
            <a:r>
              <a:rPr lang="en-US" altLang="ja-JP" sz="1200" kern="100" dirty="0">
                <a:effectLst/>
              </a:rPr>
              <a:t>【</a:t>
            </a:r>
            <a:r>
              <a:rPr lang="ja-JP" altLang="en-US" sz="1200" kern="100" dirty="0">
                <a:effectLst/>
              </a:rPr>
              <a:t>課題</a:t>
            </a:r>
            <a:r>
              <a:rPr lang="en-US" altLang="ja-JP" sz="1200" kern="100" dirty="0">
                <a:effectLst/>
              </a:rPr>
              <a:t>】</a:t>
            </a:r>
            <a:r>
              <a:rPr lang="ja-JP" altLang="en-US" sz="1200" kern="100" dirty="0">
                <a:effectLst/>
              </a:rPr>
              <a:t>　－</a:t>
            </a:r>
            <a:endParaRPr lang="en-US" altLang="ja-JP" sz="1200" kern="100" dirty="0">
              <a:effectLst/>
            </a:endParaRPr>
          </a:p>
        </p:txBody>
      </p:sp>
      <p:sp>
        <p:nvSpPr>
          <p:cNvPr id="81" name="テキスト ボックス 80">
            <a:extLst>
              <a:ext uri="{FF2B5EF4-FFF2-40B4-BE49-F238E27FC236}">
                <a16:creationId xmlns:a16="http://schemas.microsoft.com/office/drawing/2014/main" id="{1CAECFB6-7285-47AF-9536-7599411B4241}"/>
              </a:ext>
            </a:extLst>
          </p:cNvPr>
          <p:cNvSpPr txBox="1"/>
          <p:nvPr/>
        </p:nvSpPr>
        <p:spPr>
          <a:xfrm>
            <a:off x="4800111" y="4759609"/>
            <a:ext cx="4162008" cy="646331"/>
          </a:xfrm>
          <a:prstGeom prst="rect">
            <a:avLst/>
          </a:prstGeom>
          <a:noFill/>
          <a:ln>
            <a:solidFill>
              <a:schemeClr val="tx1"/>
            </a:solidFill>
          </a:ln>
        </p:spPr>
        <p:txBody>
          <a:bodyPr wrap="square" rtlCol="0">
            <a:spAutoFit/>
          </a:bodyPr>
          <a:lstStyle/>
          <a:p>
            <a:pPr algn="just"/>
            <a:r>
              <a:rPr lang="en-US" altLang="ja-JP" sz="1200" kern="100" dirty="0">
                <a:effectLst/>
              </a:rPr>
              <a:t>【</a:t>
            </a:r>
            <a:r>
              <a:rPr lang="ja-JP" altLang="en-US" sz="1200" kern="100" dirty="0"/>
              <a:t>対応方針</a:t>
            </a:r>
            <a:r>
              <a:rPr lang="en-US" altLang="ja-JP" sz="1200" kern="100" dirty="0">
                <a:effectLst/>
              </a:rPr>
              <a:t>】</a:t>
            </a:r>
          </a:p>
          <a:p>
            <a:r>
              <a:rPr lang="ja-JP" altLang="en-US" sz="1200" kern="100" dirty="0">
                <a:effectLst/>
              </a:rPr>
              <a:t>・引き続き取り組みを継続する</a:t>
            </a:r>
            <a:endParaRPr lang="en-US" altLang="ja-JP" sz="1200" kern="100" dirty="0">
              <a:effectLst/>
            </a:endParaRPr>
          </a:p>
          <a:p>
            <a:r>
              <a:rPr lang="ja-JP" altLang="en-US" sz="1200" kern="100" dirty="0"/>
              <a:t>・管渠パトロール時に、水管橋の点検実施を追記する</a:t>
            </a:r>
            <a:endParaRPr lang="en-US" altLang="ja-JP" sz="1200" kern="100" dirty="0">
              <a:effectLst/>
            </a:endParaRPr>
          </a:p>
        </p:txBody>
      </p:sp>
      <p:sp>
        <p:nvSpPr>
          <p:cNvPr id="82" name="フローチャート: 組合せ 81">
            <a:extLst>
              <a:ext uri="{FF2B5EF4-FFF2-40B4-BE49-F238E27FC236}">
                <a16:creationId xmlns:a16="http://schemas.microsoft.com/office/drawing/2014/main" id="{747FA734-EA56-4677-BBDE-48567AF31441}"/>
              </a:ext>
            </a:extLst>
          </p:cNvPr>
          <p:cNvSpPr/>
          <p:nvPr/>
        </p:nvSpPr>
        <p:spPr>
          <a:xfrm>
            <a:off x="6143827" y="3383696"/>
            <a:ext cx="1489660" cy="9060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3" name="フローチャート: 組合せ 82">
            <a:extLst>
              <a:ext uri="{FF2B5EF4-FFF2-40B4-BE49-F238E27FC236}">
                <a16:creationId xmlns:a16="http://schemas.microsoft.com/office/drawing/2014/main" id="{67B300E2-25D9-4828-AB60-499E826D2BE9}"/>
              </a:ext>
            </a:extLst>
          </p:cNvPr>
          <p:cNvSpPr/>
          <p:nvPr/>
        </p:nvSpPr>
        <p:spPr>
          <a:xfrm>
            <a:off x="6143827" y="4460575"/>
            <a:ext cx="1489660" cy="114895"/>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スライド番号プレースホルダー 1">
            <a:extLst>
              <a:ext uri="{FF2B5EF4-FFF2-40B4-BE49-F238E27FC236}">
                <a16:creationId xmlns:a16="http://schemas.microsoft.com/office/drawing/2014/main" id="{F40BA46F-4E7B-4713-90A7-10F4EFF0B50D}"/>
              </a:ext>
            </a:extLst>
          </p:cNvPr>
          <p:cNvSpPr txBox="1">
            <a:spLocks/>
          </p:cNvSpPr>
          <p:nvPr/>
        </p:nvSpPr>
        <p:spPr>
          <a:xfrm>
            <a:off x="7884368" y="6453336"/>
            <a:ext cx="1828800"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5</a:t>
            </a:fld>
            <a:endParaRPr lang="ja-JP" altLang="en-US" dirty="0"/>
          </a:p>
        </p:txBody>
      </p:sp>
      <p:sp>
        <p:nvSpPr>
          <p:cNvPr id="15" name="テキスト ボックス 14">
            <a:extLst>
              <a:ext uri="{FF2B5EF4-FFF2-40B4-BE49-F238E27FC236}">
                <a16:creationId xmlns:a16="http://schemas.microsoft.com/office/drawing/2014/main" id="{FCF8F091-FC68-442F-9056-0028CE72E9B8}"/>
              </a:ext>
            </a:extLst>
          </p:cNvPr>
          <p:cNvSpPr txBox="1"/>
          <p:nvPr/>
        </p:nvSpPr>
        <p:spPr>
          <a:xfrm>
            <a:off x="7520090" y="47615"/>
            <a:ext cx="1623909" cy="400110"/>
          </a:xfrm>
          <a:prstGeom prst="rect">
            <a:avLst/>
          </a:prstGeom>
          <a:solidFill>
            <a:srgbClr val="002060"/>
          </a:solidFill>
        </p:spPr>
        <p:txBody>
          <a:bodyPr wrap="square" rtlCol="0">
            <a:spAutoFit/>
          </a:bodyPr>
          <a:lstStyle/>
          <a:p>
            <a:r>
              <a:rPr kumimoji="1" lang="en-US" altLang="ja-JP" sz="2000" dirty="0">
                <a:solidFill>
                  <a:schemeClr val="bg1">
                    <a:lumMod val="95000"/>
                  </a:schemeClr>
                </a:solidFill>
              </a:rPr>
              <a:t>【</a:t>
            </a:r>
            <a:r>
              <a:rPr kumimoji="1" lang="ja-JP" altLang="en-US" sz="2000" dirty="0">
                <a:solidFill>
                  <a:schemeClr val="bg1">
                    <a:lumMod val="95000"/>
                  </a:schemeClr>
                </a:solidFill>
              </a:rPr>
              <a:t>資料№</a:t>
            </a:r>
            <a:r>
              <a:rPr kumimoji="1" lang="en-US" altLang="ja-JP" sz="2000" dirty="0">
                <a:solidFill>
                  <a:schemeClr val="bg1">
                    <a:lumMod val="95000"/>
                  </a:schemeClr>
                </a:solidFill>
              </a:rPr>
              <a:t>1】</a:t>
            </a:r>
            <a:endParaRPr kumimoji="1" lang="ja-JP" altLang="en-US" sz="2000" dirty="0">
              <a:solidFill>
                <a:schemeClr val="bg1">
                  <a:lumMod val="95000"/>
                </a:schemeClr>
              </a:solidFill>
            </a:endParaRPr>
          </a:p>
        </p:txBody>
      </p:sp>
    </p:spTree>
    <p:extLst>
      <p:ext uri="{BB962C8B-B14F-4D97-AF65-F5344CB8AC3E}">
        <p14:creationId xmlns:p14="http://schemas.microsoft.com/office/powerpoint/2010/main" val="7416678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044CB46-9785-4454-9D58-FE23C4F58395}"/>
              </a:ext>
            </a:extLst>
          </p:cNvPr>
          <p:cNvSpPr txBox="1"/>
          <p:nvPr/>
        </p:nvSpPr>
        <p:spPr>
          <a:xfrm>
            <a:off x="95417" y="1298357"/>
            <a:ext cx="4476583" cy="5078313"/>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kern="100" dirty="0">
                <a:effectLst/>
              </a:rPr>
              <a:t>【</a:t>
            </a:r>
            <a:r>
              <a:rPr lang="ja-JP" altLang="en-US" sz="1200" kern="100" dirty="0">
                <a:effectLst/>
              </a:rPr>
              <a:t>計画</a:t>
            </a:r>
            <a:r>
              <a:rPr lang="en-US" altLang="ja-JP" sz="1200" kern="100" dirty="0">
                <a:effectLst/>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dirty="0"/>
          </a:p>
        </p:txBody>
      </p:sp>
      <p:sp>
        <p:nvSpPr>
          <p:cNvPr id="22" name="テキスト ボックス 21">
            <a:extLst>
              <a:ext uri="{FF2B5EF4-FFF2-40B4-BE49-F238E27FC236}">
                <a16:creationId xmlns:a16="http://schemas.microsoft.com/office/drawing/2014/main" id="{44893684-F9A9-4092-B88A-34F11B7D4AF5}"/>
              </a:ext>
            </a:extLst>
          </p:cNvPr>
          <p:cNvSpPr txBox="1"/>
          <p:nvPr/>
        </p:nvSpPr>
        <p:spPr>
          <a:xfrm>
            <a:off x="0" y="548680"/>
            <a:ext cx="4788024" cy="369332"/>
          </a:xfrm>
          <a:prstGeom prst="rect">
            <a:avLst/>
          </a:prstGeom>
          <a:noFill/>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①</a:t>
            </a:r>
            <a:r>
              <a:rPr kumimoji="1" lang="ja-JP" altLang="en-US" dirty="0">
                <a:latin typeface="BIZ UDPゴシック" panose="020B0400000000000000" pitchFamily="50" charset="-128"/>
                <a:ea typeface="BIZ UDPゴシック" panose="020B0400000000000000" pitchFamily="50" charset="-128"/>
              </a:rPr>
              <a:t>点検、診断、評価の手法や体制等の充実</a:t>
            </a:r>
            <a:endParaRPr kumimoji="1" lang="ja-JP" altLang="en-US" sz="2400" dirty="0"/>
          </a:p>
        </p:txBody>
      </p:sp>
      <p:sp>
        <p:nvSpPr>
          <p:cNvPr id="23" name="テキスト ボックス 22">
            <a:extLst>
              <a:ext uri="{FF2B5EF4-FFF2-40B4-BE49-F238E27FC236}">
                <a16:creationId xmlns:a16="http://schemas.microsoft.com/office/drawing/2014/main" id="{FDF7BC3B-EC55-4B49-B2BA-0EDF99436228}"/>
              </a:ext>
            </a:extLst>
          </p:cNvPr>
          <p:cNvSpPr txBox="1"/>
          <p:nvPr/>
        </p:nvSpPr>
        <p:spPr>
          <a:xfrm>
            <a:off x="-31388" y="885671"/>
            <a:ext cx="8953170" cy="292388"/>
          </a:xfrm>
          <a:prstGeom prst="rect">
            <a:avLst/>
          </a:prstGeom>
          <a:noFill/>
        </p:spPr>
        <p:txBody>
          <a:bodyPr wrap="square" rtlCol="0">
            <a:spAutoFit/>
          </a:bodyPr>
          <a:lstStyle/>
          <a:p>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土木</a:t>
            </a:r>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・点検、診断・評価対策実施の標準的なフロー（土木の場合</a:t>
            </a:r>
            <a:r>
              <a:rPr lang="ja-JP" altLang="en-US" sz="1200" dirty="0">
                <a:latin typeface="BIZ UDPゴシック" panose="020B0400000000000000" pitchFamily="50" charset="-128"/>
                <a:ea typeface="BIZ UDPゴシック" panose="020B0400000000000000" pitchFamily="50" charset="-128"/>
              </a:rPr>
              <a:t>）</a:t>
            </a:r>
            <a:r>
              <a:rPr lang="en-US" altLang="ja-JP" sz="800" dirty="0">
                <a:latin typeface="BIZ UDPゴシック" panose="020B0400000000000000" pitchFamily="50" charset="-128"/>
                <a:ea typeface="BIZ UDPゴシック" panose="020B0400000000000000" pitchFamily="50" charset="-128"/>
              </a:rPr>
              <a:t> </a:t>
            </a:r>
            <a:r>
              <a:rPr lang="en-US" altLang="ja-JP" sz="1000" dirty="0">
                <a:latin typeface="BIZ UDPゴシック" panose="020B0400000000000000" pitchFamily="50" charset="-128"/>
                <a:ea typeface="BIZ UDPゴシック" panose="020B0400000000000000" pitchFamily="50" charset="-128"/>
              </a:rPr>
              <a:t>【</a:t>
            </a:r>
            <a:r>
              <a:rPr lang="ja-JP" altLang="en-US" sz="1000" dirty="0">
                <a:latin typeface="BIZ UDPゴシック" panose="020B0400000000000000" pitchFamily="50" charset="-128"/>
                <a:ea typeface="BIZ UDPゴシック" panose="020B0400000000000000" pitchFamily="50" charset="-128"/>
              </a:rPr>
              <a:t>大阪府流域下水道（土木構造物）維持管理指針（以降「指針」という）</a:t>
            </a:r>
            <a:r>
              <a:rPr lang="en-US" altLang="ja-JP" sz="1000" dirty="0">
                <a:latin typeface="BIZ UDPゴシック" panose="020B0400000000000000" pitchFamily="50" charset="-128"/>
                <a:ea typeface="BIZ UDPゴシック" panose="020B0400000000000000" pitchFamily="50" charset="-128"/>
              </a:rPr>
              <a:t>2</a:t>
            </a:r>
            <a:r>
              <a:rPr lang="ja-JP" altLang="en-US" sz="1000" dirty="0">
                <a:latin typeface="BIZ UDPゴシック" panose="020B0400000000000000" pitchFamily="50" charset="-128"/>
                <a:ea typeface="BIZ UDPゴシック" panose="020B0400000000000000" pitchFamily="50" charset="-128"/>
              </a:rPr>
              <a:t>頁</a:t>
            </a:r>
            <a:r>
              <a:rPr lang="en-US" altLang="ja-JP" sz="1000" dirty="0">
                <a:latin typeface="BIZ UDPゴシック" panose="020B0400000000000000" pitchFamily="50" charset="-128"/>
                <a:ea typeface="BIZ UDPゴシック" panose="020B0400000000000000" pitchFamily="50" charset="-128"/>
              </a:rPr>
              <a:t>】</a:t>
            </a:r>
            <a:endParaRPr kumimoji="1" lang="ja-JP" altLang="en-US" sz="1300" dirty="0"/>
          </a:p>
        </p:txBody>
      </p:sp>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kumimoji="1" lang="ja-JP" altLang="en-US" sz="2800" dirty="0">
                <a:solidFill>
                  <a:schemeClr val="bg1"/>
                </a:solidFill>
                <a:latin typeface="Meiryo UI" pitchFamily="50" charset="-128"/>
                <a:ea typeface="Meiryo UI" pitchFamily="50" charset="-128"/>
              </a:rPr>
              <a:t>４．現計画の検証、課題抽出及び対応方針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77" name="フローチャート: 組合せ 76">
            <a:extLst>
              <a:ext uri="{FF2B5EF4-FFF2-40B4-BE49-F238E27FC236}">
                <a16:creationId xmlns:a16="http://schemas.microsoft.com/office/drawing/2014/main" id="{24EFCB77-9344-4919-BD64-41DD496FAE52}"/>
              </a:ext>
            </a:extLst>
          </p:cNvPr>
          <p:cNvSpPr/>
          <p:nvPr/>
        </p:nvSpPr>
        <p:spPr>
          <a:xfrm rot="16200000">
            <a:off x="4151737" y="1844789"/>
            <a:ext cx="1115200" cy="5798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テキスト ボックス 78">
            <a:extLst>
              <a:ext uri="{FF2B5EF4-FFF2-40B4-BE49-F238E27FC236}">
                <a16:creationId xmlns:a16="http://schemas.microsoft.com/office/drawing/2014/main" id="{49641FA6-C4A6-4107-8E91-685A1D9010D5}"/>
              </a:ext>
            </a:extLst>
          </p:cNvPr>
          <p:cNvSpPr txBox="1"/>
          <p:nvPr/>
        </p:nvSpPr>
        <p:spPr>
          <a:xfrm>
            <a:off x="4802481" y="1316183"/>
            <a:ext cx="4162008" cy="1752777"/>
          </a:xfrm>
          <a:prstGeom prst="rect">
            <a:avLst/>
          </a:prstGeom>
          <a:noFill/>
          <a:ln>
            <a:solidFill>
              <a:schemeClr val="tx1"/>
            </a:solidFill>
          </a:ln>
        </p:spPr>
        <p:txBody>
          <a:bodyPr wrap="square" rtlCol="0">
            <a:noAutofit/>
          </a:bodyPr>
          <a:lstStyle/>
          <a:p>
            <a:pPr algn="just"/>
            <a:r>
              <a:rPr lang="en-US" altLang="ja-JP" sz="1200" kern="100" dirty="0">
                <a:effectLst/>
              </a:rPr>
              <a:t>【</a:t>
            </a:r>
            <a:r>
              <a:rPr lang="ja-JP" altLang="en-US" sz="1200" kern="100" dirty="0">
                <a:effectLst/>
              </a:rPr>
              <a:t>検証</a:t>
            </a:r>
            <a:r>
              <a:rPr lang="en-US" altLang="ja-JP" sz="1200" kern="100" dirty="0">
                <a:effectLst/>
              </a:rPr>
              <a:t>】</a:t>
            </a:r>
          </a:p>
          <a:p>
            <a:pPr algn="just"/>
            <a:r>
              <a:rPr lang="ja-JP" altLang="en-US" sz="1200" kern="100" dirty="0"/>
              <a:t>Ａ：実施</a:t>
            </a:r>
            <a:r>
              <a:rPr lang="ja-JP" altLang="en-US" sz="1200" kern="100" dirty="0">
                <a:effectLst/>
              </a:rPr>
              <a:t>状況　　　　　　　　</a:t>
            </a:r>
            <a:r>
              <a:rPr lang="ja-JP" altLang="en-US" sz="1200" kern="100" dirty="0"/>
              <a:t>○　</a:t>
            </a:r>
            <a:endParaRPr lang="en-US" altLang="ja-JP" sz="1200" kern="100" dirty="0"/>
          </a:p>
          <a:p>
            <a:pPr algn="just"/>
            <a:r>
              <a:rPr lang="ja-JP" altLang="en-US" sz="1200" kern="100" dirty="0">
                <a:effectLst/>
              </a:rPr>
              <a:t>Ｂ：実施評価　　　　　　　　○</a:t>
            </a:r>
            <a:r>
              <a:rPr lang="ja-JP" altLang="en-US" sz="1200" kern="100" dirty="0"/>
              <a:t>　　</a:t>
            </a:r>
            <a:endParaRPr lang="en-US" altLang="ja-JP" sz="1200" kern="100" dirty="0"/>
          </a:p>
          <a:p>
            <a:pPr algn="just"/>
            <a:r>
              <a:rPr lang="ja-JP" altLang="en-US" sz="1200" kern="100" dirty="0">
                <a:effectLst/>
              </a:rPr>
              <a:t>Ｃ：</a:t>
            </a:r>
            <a:r>
              <a:rPr kumimoji="1" lang="ja-JP" altLang="en-US" sz="1200" b="0" i="0" u="none" strike="noStrike" kern="100" cap="none" spc="0" normalizeH="0" baseline="0" noProof="0" dirty="0">
                <a:ln>
                  <a:noFill/>
                </a:ln>
                <a:solidFill>
                  <a:prstClr val="black"/>
                </a:solidFill>
                <a:effectLst/>
                <a:uLnTx/>
                <a:uFillTx/>
                <a:latin typeface="Trebuchet MS"/>
                <a:ea typeface="HGｺﾞｼｯｸM" panose="020B0609000000000000" pitchFamily="49" charset="-128"/>
                <a:cs typeface="+mn-cs"/>
              </a:rPr>
              <a:t>将来</a:t>
            </a:r>
            <a:r>
              <a:rPr kumimoji="1" lang="ja-JP" altLang="en-US" sz="1200" b="0" i="0" u="none" strike="noStrike" kern="100" cap="none" spc="0" normalizeH="0" baseline="0" noProof="0" dirty="0">
                <a:ln>
                  <a:noFill/>
                </a:ln>
                <a:effectLst/>
                <a:uLnTx/>
                <a:uFillTx/>
                <a:latin typeface="Trebuchet MS"/>
                <a:ea typeface="HGｺﾞｼｯｸM" panose="020B0609000000000000" pitchFamily="49" charset="-128"/>
                <a:cs typeface="+mn-cs"/>
              </a:rPr>
              <a:t>（</a:t>
            </a:r>
            <a:r>
              <a:rPr kumimoji="1" lang="en-US" altLang="ja-JP" sz="1200" b="0" i="0" u="none" strike="noStrike" kern="100" cap="none" spc="0" normalizeH="0" baseline="0" noProof="0" dirty="0">
                <a:ln>
                  <a:noFill/>
                </a:ln>
                <a:effectLst/>
                <a:uLnTx/>
                <a:uFillTx/>
                <a:latin typeface="Trebuchet MS"/>
                <a:ea typeface="HGｺﾞｼｯｸM" panose="020B0609000000000000" pitchFamily="49" charset="-128"/>
                <a:cs typeface="+mn-cs"/>
              </a:rPr>
              <a:t>10</a:t>
            </a:r>
            <a:r>
              <a:rPr kumimoji="1" lang="ja-JP" altLang="en-US" sz="1200" b="0" i="0" u="none" strike="noStrike" kern="100" cap="none" spc="0" normalizeH="0" baseline="0" noProof="0" dirty="0">
                <a:ln>
                  <a:noFill/>
                </a:ln>
                <a:effectLst/>
                <a:uLnTx/>
                <a:uFillTx/>
                <a:latin typeface="Trebuchet MS"/>
                <a:ea typeface="HGｺﾞｼｯｸM" panose="020B0609000000000000" pitchFamily="49" charset="-128"/>
                <a:cs typeface="+mn-cs"/>
              </a:rPr>
              <a:t>年後の運用）　</a:t>
            </a:r>
            <a:r>
              <a:rPr lang="ja-JP" altLang="en-US" sz="1200" kern="100" dirty="0">
                <a:effectLst/>
              </a:rPr>
              <a:t>　</a:t>
            </a:r>
            <a:r>
              <a:rPr lang="ja-JP" altLang="en-US" sz="1200" kern="100" dirty="0"/>
              <a:t>○</a:t>
            </a:r>
            <a:endParaRPr lang="en-US" altLang="ja-JP" sz="1200" kern="100" dirty="0">
              <a:effectLst/>
            </a:endParaRPr>
          </a:p>
          <a:p>
            <a:pPr algn="just"/>
            <a:endParaRPr lang="en-US" altLang="ja-JP" sz="1200" kern="100" dirty="0">
              <a:effectLst/>
            </a:endParaRPr>
          </a:p>
          <a:p>
            <a:pPr algn="just"/>
            <a:r>
              <a:rPr lang="en-US" altLang="ja-JP" sz="1200" kern="100" dirty="0">
                <a:effectLst/>
              </a:rPr>
              <a:t>【</a:t>
            </a:r>
            <a:r>
              <a:rPr lang="ja-JP" altLang="en-US" sz="1200" kern="100" dirty="0">
                <a:effectLst/>
              </a:rPr>
              <a:t>理由</a:t>
            </a:r>
            <a:r>
              <a:rPr lang="en-US" altLang="ja-JP" sz="1200" kern="100" dirty="0">
                <a:effectLst/>
              </a:rPr>
              <a:t>】</a:t>
            </a:r>
          </a:p>
          <a:p>
            <a:pPr algn="just"/>
            <a:r>
              <a:rPr lang="ja-JP" altLang="en-US" sz="1200" kern="100" dirty="0">
                <a:effectLst/>
              </a:rPr>
              <a:t>フローのとおりに点検出来ている</a:t>
            </a:r>
            <a:endParaRPr lang="en-US" altLang="ja-JP" sz="1200" kern="100" dirty="0">
              <a:effectLst/>
            </a:endParaRPr>
          </a:p>
          <a:p>
            <a:pPr algn="just"/>
            <a:endParaRPr lang="en-US" altLang="ja-JP" sz="1200" kern="100" dirty="0">
              <a:effectLst/>
            </a:endParaRPr>
          </a:p>
          <a:p>
            <a:pPr algn="just"/>
            <a:endParaRPr lang="en-US" altLang="ja-JP" sz="1200" kern="100" dirty="0">
              <a:effectLst/>
            </a:endParaRPr>
          </a:p>
        </p:txBody>
      </p:sp>
      <p:sp>
        <p:nvSpPr>
          <p:cNvPr id="80" name="テキスト ボックス 79">
            <a:extLst>
              <a:ext uri="{FF2B5EF4-FFF2-40B4-BE49-F238E27FC236}">
                <a16:creationId xmlns:a16="http://schemas.microsoft.com/office/drawing/2014/main" id="{82B3D596-42B8-4896-A44F-8B18DC034159}"/>
              </a:ext>
            </a:extLst>
          </p:cNvPr>
          <p:cNvSpPr txBox="1"/>
          <p:nvPr/>
        </p:nvSpPr>
        <p:spPr>
          <a:xfrm>
            <a:off x="4800111" y="3723423"/>
            <a:ext cx="4162008" cy="276999"/>
          </a:xfrm>
          <a:prstGeom prst="rect">
            <a:avLst/>
          </a:prstGeom>
          <a:noFill/>
          <a:ln>
            <a:solidFill>
              <a:schemeClr val="tx1"/>
            </a:solidFill>
          </a:ln>
        </p:spPr>
        <p:txBody>
          <a:bodyPr wrap="square" rtlCol="0">
            <a:spAutoFit/>
          </a:bodyPr>
          <a:lstStyle/>
          <a:p>
            <a:pPr algn="just"/>
            <a:r>
              <a:rPr lang="en-US" altLang="ja-JP" sz="1200" kern="100" dirty="0">
                <a:effectLst/>
              </a:rPr>
              <a:t>【</a:t>
            </a:r>
            <a:r>
              <a:rPr lang="ja-JP" altLang="en-US" sz="1200" kern="100" dirty="0">
                <a:effectLst/>
              </a:rPr>
              <a:t>課題</a:t>
            </a:r>
            <a:r>
              <a:rPr lang="en-US" altLang="ja-JP" sz="1200" kern="100" dirty="0">
                <a:effectLst/>
              </a:rPr>
              <a:t>】</a:t>
            </a:r>
            <a:r>
              <a:rPr lang="ja-JP" altLang="en-US" sz="1200" kern="100" dirty="0">
                <a:effectLst/>
              </a:rPr>
              <a:t>　－</a:t>
            </a:r>
            <a:endParaRPr lang="en-US" altLang="ja-JP" sz="1200" kern="100" dirty="0">
              <a:effectLst/>
            </a:endParaRPr>
          </a:p>
        </p:txBody>
      </p:sp>
      <p:sp>
        <p:nvSpPr>
          <p:cNvPr id="81" name="テキスト ボックス 80">
            <a:extLst>
              <a:ext uri="{FF2B5EF4-FFF2-40B4-BE49-F238E27FC236}">
                <a16:creationId xmlns:a16="http://schemas.microsoft.com/office/drawing/2014/main" id="{1CAECFB6-7285-47AF-9536-7599411B4241}"/>
              </a:ext>
            </a:extLst>
          </p:cNvPr>
          <p:cNvSpPr txBox="1"/>
          <p:nvPr/>
        </p:nvSpPr>
        <p:spPr>
          <a:xfrm>
            <a:off x="4800111" y="4995249"/>
            <a:ext cx="4162008" cy="461665"/>
          </a:xfrm>
          <a:prstGeom prst="rect">
            <a:avLst/>
          </a:prstGeom>
          <a:noFill/>
          <a:ln>
            <a:solidFill>
              <a:schemeClr val="tx1"/>
            </a:solidFill>
          </a:ln>
        </p:spPr>
        <p:txBody>
          <a:bodyPr wrap="square" rtlCol="0">
            <a:spAutoFit/>
          </a:bodyPr>
          <a:lstStyle/>
          <a:p>
            <a:pPr algn="just"/>
            <a:r>
              <a:rPr lang="en-US" altLang="ja-JP" sz="1200" kern="100" dirty="0">
                <a:effectLst/>
              </a:rPr>
              <a:t>【</a:t>
            </a:r>
            <a:r>
              <a:rPr lang="ja-JP" altLang="en-US" sz="1200" kern="100" dirty="0"/>
              <a:t>対応方針</a:t>
            </a:r>
            <a:r>
              <a:rPr lang="en-US" altLang="ja-JP" sz="1200" kern="100" dirty="0">
                <a:effectLst/>
              </a:rPr>
              <a:t>】</a:t>
            </a:r>
          </a:p>
          <a:p>
            <a:r>
              <a:rPr lang="ja-JP" altLang="en-US" sz="1200" kern="100" dirty="0">
                <a:effectLst/>
              </a:rPr>
              <a:t>・引き続き取り組みを継続する（点検頻度は別紙で検討）</a:t>
            </a:r>
            <a:endParaRPr lang="en-US" altLang="ja-JP" sz="1200" kern="100" dirty="0">
              <a:effectLst/>
            </a:endParaRPr>
          </a:p>
        </p:txBody>
      </p:sp>
      <p:sp>
        <p:nvSpPr>
          <p:cNvPr id="82" name="フローチャート: 組合せ 81">
            <a:extLst>
              <a:ext uri="{FF2B5EF4-FFF2-40B4-BE49-F238E27FC236}">
                <a16:creationId xmlns:a16="http://schemas.microsoft.com/office/drawing/2014/main" id="{747FA734-EA56-4677-BBDE-48567AF31441}"/>
              </a:ext>
            </a:extLst>
          </p:cNvPr>
          <p:cNvSpPr/>
          <p:nvPr/>
        </p:nvSpPr>
        <p:spPr>
          <a:xfrm>
            <a:off x="6143827" y="3383696"/>
            <a:ext cx="1489660" cy="9060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3" name="フローチャート: 組合せ 82">
            <a:extLst>
              <a:ext uri="{FF2B5EF4-FFF2-40B4-BE49-F238E27FC236}">
                <a16:creationId xmlns:a16="http://schemas.microsoft.com/office/drawing/2014/main" id="{67B300E2-25D9-4828-AB60-499E826D2BE9}"/>
              </a:ext>
            </a:extLst>
          </p:cNvPr>
          <p:cNvSpPr/>
          <p:nvPr/>
        </p:nvSpPr>
        <p:spPr>
          <a:xfrm>
            <a:off x="6143827" y="4460575"/>
            <a:ext cx="1489660" cy="114895"/>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a:extLst>
              <a:ext uri="{FF2B5EF4-FFF2-40B4-BE49-F238E27FC236}">
                <a16:creationId xmlns:a16="http://schemas.microsoft.com/office/drawing/2014/main" id="{7D8109C0-4EA4-4D37-A31E-179224C2F35C}"/>
              </a:ext>
            </a:extLst>
          </p:cNvPr>
          <p:cNvPicPr>
            <a:picLocks noChangeAspect="1"/>
          </p:cNvPicPr>
          <p:nvPr/>
        </p:nvPicPr>
        <p:blipFill>
          <a:blip r:embed="rId2"/>
          <a:stretch>
            <a:fillRect/>
          </a:stretch>
        </p:blipFill>
        <p:spPr>
          <a:xfrm>
            <a:off x="213528" y="1543512"/>
            <a:ext cx="4267029" cy="4633917"/>
          </a:xfrm>
          <a:prstGeom prst="rect">
            <a:avLst/>
          </a:prstGeom>
        </p:spPr>
      </p:pic>
      <p:sp>
        <p:nvSpPr>
          <p:cNvPr id="14" name="スライド番号プレースホルダー 1">
            <a:extLst>
              <a:ext uri="{FF2B5EF4-FFF2-40B4-BE49-F238E27FC236}">
                <a16:creationId xmlns:a16="http://schemas.microsoft.com/office/drawing/2014/main" id="{CBCD48F6-29BA-4845-8493-A83262DEFCD3}"/>
              </a:ext>
            </a:extLst>
          </p:cNvPr>
          <p:cNvSpPr txBox="1">
            <a:spLocks/>
          </p:cNvSpPr>
          <p:nvPr/>
        </p:nvSpPr>
        <p:spPr>
          <a:xfrm>
            <a:off x="7884368" y="6453336"/>
            <a:ext cx="1828800"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6</a:t>
            </a:fld>
            <a:endParaRPr lang="ja-JP" altLang="en-US" dirty="0"/>
          </a:p>
        </p:txBody>
      </p:sp>
      <p:sp>
        <p:nvSpPr>
          <p:cNvPr id="16" name="テキスト ボックス 15">
            <a:extLst>
              <a:ext uri="{FF2B5EF4-FFF2-40B4-BE49-F238E27FC236}">
                <a16:creationId xmlns:a16="http://schemas.microsoft.com/office/drawing/2014/main" id="{206FE2B5-468A-4A08-AB68-2E6EC63A1191}"/>
              </a:ext>
            </a:extLst>
          </p:cNvPr>
          <p:cNvSpPr txBox="1"/>
          <p:nvPr/>
        </p:nvSpPr>
        <p:spPr>
          <a:xfrm>
            <a:off x="7520090" y="47615"/>
            <a:ext cx="1623909" cy="400110"/>
          </a:xfrm>
          <a:prstGeom prst="rect">
            <a:avLst/>
          </a:prstGeom>
          <a:solidFill>
            <a:srgbClr val="002060"/>
          </a:solidFill>
        </p:spPr>
        <p:txBody>
          <a:bodyPr wrap="square" rtlCol="0">
            <a:spAutoFit/>
          </a:bodyPr>
          <a:lstStyle/>
          <a:p>
            <a:r>
              <a:rPr kumimoji="1" lang="en-US" altLang="ja-JP" sz="2000" dirty="0">
                <a:solidFill>
                  <a:schemeClr val="bg1">
                    <a:lumMod val="95000"/>
                  </a:schemeClr>
                </a:solidFill>
              </a:rPr>
              <a:t>【</a:t>
            </a:r>
            <a:r>
              <a:rPr kumimoji="1" lang="ja-JP" altLang="en-US" sz="2000" dirty="0">
                <a:solidFill>
                  <a:schemeClr val="bg1">
                    <a:lumMod val="95000"/>
                  </a:schemeClr>
                </a:solidFill>
              </a:rPr>
              <a:t>資料№</a:t>
            </a:r>
            <a:r>
              <a:rPr lang="en-US" altLang="ja-JP" sz="2000" dirty="0">
                <a:solidFill>
                  <a:schemeClr val="bg1">
                    <a:lumMod val="95000"/>
                  </a:schemeClr>
                </a:solidFill>
              </a:rPr>
              <a:t>2</a:t>
            </a:r>
            <a:r>
              <a:rPr kumimoji="1" lang="en-US" altLang="ja-JP" sz="2000" dirty="0">
                <a:solidFill>
                  <a:schemeClr val="bg1">
                    <a:lumMod val="95000"/>
                  </a:schemeClr>
                </a:solidFill>
              </a:rPr>
              <a:t>】</a:t>
            </a:r>
            <a:endParaRPr kumimoji="1" lang="ja-JP" altLang="en-US" sz="2000" dirty="0">
              <a:solidFill>
                <a:schemeClr val="bg1">
                  <a:lumMod val="95000"/>
                </a:schemeClr>
              </a:solidFill>
            </a:endParaRPr>
          </a:p>
        </p:txBody>
      </p:sp>
    </p:spTree>
    <p:extLst>
      <p:ext uri="{BB962C8B-B14F-4D97-AF65-F5344CB8AC3E}">
        <p14:creationId xmlns:p14="http://schemas.microsoft.com/office/powerpoint/2010/main" val="8173721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044CB46-9785-4454-9D58-FE23C4F58395}"/>
              </a:ext>
            </a:extLst>
          </p:cNvPr>
          <p:cNvSpPr txBox="1"/>
          <p:nvPr/>
        </p:nvSpPr>
        <p:spPr>
          <a:xfrm>
            <a:off x="95417" y="1298357"/>
            <a:ext cx="4476583" cy="4154984"/>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kern="100" dirty="0">
                <a:effectLst/>
              </a:rPr>
              <a:t>【</a:t>
            </a:r>
            <a:r>
              <a:rPr lang="ja-JP" altLang="en-US" sz="1200" kern="100" dirty="0">
                <a:effectLst/>
              </a:rPr>
              <a:t>計画</a:t>
            </a:r>
            <a:r>
              <a:rPr lang="en-US" altLang="ja-JP" sz="1200" kern="100" dirty="0">
                <a:effectLst/>
              </a:rPr>
              <a:t>】</a:t>
            </a: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kern="100" dirty="0">
                <a:effectLst/>
              </a:rPr>
              <a:t>・同様な施設、周辺環境であれば、同じような不具合が多かれ少なかれ発生する恐れがあることから、一つの不具合が発生した場合には、速やかに全事務所での情報共有を行うとともに、同様な箇所を重点的に点検するなど緊急点検による水平展開を実施する。</a:t>
            </a: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kern="100" dirty="0">
                <a:effectLst/>
              </a:rPr>
              <a:t>・不具合が発生した際、不具合事象の原因究明を行うだけでなく、不具合の事例を蓄積し、再発防止に努めるとともに将来の予見に活用するなど効率的・効果的な維持管理につなげていく。</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dirty="0"/>
          </a:p>
        </p:txBody>
      </p:sp>
      <p:sp>
        <p:nvSpPr>
          <p:cNvPr id="22" name="テキスト ボックス 21">
            <a:extLst>
              <a:ext uri="{FF2B5EF4-FFF2-40B4-BE49-F238E27FC236}">
                <a16:creationId xmlns:a16="http://schemas.microsoft.com/office/drawing/2014/main" id="{44893684-F9A9-4092-B88A-34F11B7D4AF5}"/>
              </a:ext>
            </a:extLst>
          </p:cNvPr>
          <p:cNvSpPr txBox="1"/>
          <p:nvPr/>
        </p:nvSpPr>
        <p:spPr>
          <a:xfrm>
            <a:off x="0" y="548680"/>
            <a:ext cx="4788024" cy="369332"/>
          </a:xfrm>
          <a:prstGeom prst="rect">
            <a:avLst/>
          </a:prstGeom>
          <a:noFill/>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①</a:t>
            </a:r>
            <a:r>
              <a:rPr kumimoji="1" lang="ja-JP" altLang="en-US" dirty="0">
                <a:latin typeface="BIZ UDPゴシック" panose="020B0400000000000000" pitchFamily="50" charset="-128"/>
                <a:ea typeface="BIZ UDPゴシック" panose="020B0400000000000000" pitchFamily="50" charset="-128"/>
              </a:rPr>
              <a:t>点検、診断、評価の手法や体制等の充実</a:t>
            </a:r>
            <a:endParaRPr kumimoji="1" lang="ja-JP" altLang="en-US" sz="2400" dirty="0"/>
          </a:p>
        </p:txBody>
      </p:sp>
      <p:sp>
        <p:nvSpPr>
          <p:cNvPr id="23" name="テキスト ボックス 22">
            <a:extLst>
              <a:ext uri="{FF2B5EF4-FFF2-40B4-BE49-F238E27FC236}">
                <a16:creationId xmlns:a16="http://schemas.microsoft.com/office/drawing/2014/main" id="{FDF7BC3B-EC55-4B49-B2BA-0EDF99436228}"/>
              </a:ext>
            </a:extLst>
          </p:cNvPr>
          <p:cNvSpPr txBox="1"/>
          <p:nvPr/>
        </p:nvSpPr>
        <p:spPr>
          <a:xfrm>
            <a:off x="95413" y="901120"/>
            <a:ext cx="8770288" cy="292388"/>
          </a:xfrm>
          <a:prstGeom prst="rect">
            <a:avLst/>
          </a:prstGeom>
          <a:noFill/>
        </p:spPr>
        <p:txBody>
          <a:bodyPr wrap="square" rtlCol="0">
            <a:spAutoFit/>
          </a:bodyPr>
          <a:lstStyle/>
          <a:p>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共通</a:t>
            </a:r>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点検業務における留意事項　１）緊急事象への対応　</a:t>
            </a:r>
            <a:r>
              <a:rPr kumimoji="1" lang="en-US" altLang="ja-JP"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計画１５頁</a:t>
            </a:r>
            <a:r>
              <a:rPr kumimoji="1" lang="en-US" altLang="ja-JP" sz="1300" dirty="0">
                <a:latin typeface="BIZ UDPゴシック" panose="020B0400000000000000" pitchFamily="50" charset="-128"/>
                <a:ea typeface="BIZ UDPゴシック" panose="020B0400000000000000" pitchFamily="50" charset="-128"/>
              </a:rPr>
              <a:t>】</a:t>
            </a:r>
            <a:endParaRPr kumimoji="1" lang="ja-JP" altLang="en-US" sz="1300" dirty="0"/>
          </a:p>
        </p:txBody>
      </p:sp>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kumimoji="1" lang="ja-JP" altLang="en-US" sz="2800" dirty="0">
                <a:solidFill>
                  <a:schemeClr val="bg1"/>
                </a:solidFill>
                <a:latin typeface="Meiryo UI" pitchFamily="50" charset="-128"/>
                <a:ea typeface="Meiryo UI" pitchFamily="50" charset="-128"/>
              </a:rPr>
              <a:t>４．現計画の検証、課題抽出及び対応方針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77" name="フローチャート: 組合せ 76">
            <a:extLst>
              <a:ext uri="{FF2B5EF4-FFF2-40B4-BE49-F238E27FC236}">
                <a16:creationId xmlns:a16="http://schemas.microsoft.com/office/drawing/2014/main" id="{24EFCB77-9344-4919-BD64-41DD496FAE52}"/>
              </a:ext>
            </a:extLst>
          </p:cNvPr>
          <p:cNvSpPr/>
          <p:nvPr/>
        </p:nvSpPr>
        <p:spPr>
          <a:xfrm rot="16200000">
            <a:off x="4151737" y="1844789"/>
            <a:ext cx="1115200" cy="5798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テキスト ボックス 78">
            <a:extLst>
              <a:ext uri="{FF2B5EF4-FFF2-40B4-BE49-F238E27FC236}">
                <a16:creationId xmlns:a16="http://schemas.microsoft.com/office/drawing/2014/main" id="{49641FA6-C4A6-4107-8E91-685A1D9010D5}"/>
              </a:ext>
            </a:extLst>
          </p:cNvPr>
          <p:cNvSpPr txBox="1"/>
          <p:nvPr/>
        </p:nvSpPr>
        <p:spPr>
          <a:xfrm>
            <a:off x="4802481" y="1316183"/>
            <a:ext cx="4162008" cy="2133500"/>
          </a:xfrm>
          <a:prstGeom prst="rect">
            <a:avLst/>
          </a:prstGeom>
          <a:noFill/>
          <a:ln>
            <a:solidFill>
              <a:schemeClr val="tx1"/>
            </a:solidFill>
          </a:ln>
        </p:spPr>
        <p:txBody>
          <a:bodyPr wrap="square" rtlCol="0">
            <a:noAutofit/>
          </a:bodyPr>
          <a:lstStyle/>
          <a:p>
            <a:pPr algn="just"/>
            <a:r>
              <a:rPr lang="en-US" altLang="ja-JP" sz="1200" kern="100" dirty="0">
                <a:effectLst/>
              </a:rPr>
              <a:t>【</a:t>
            </a:r>
            <a:r>
              <a:rPr lang="ja-JP" altLang="en-US" sz="1200" kern="100" dirty="0">
                <a:effectLst/>
              </a:rPr>
              <a:t>検証</a:t>
            </a:r>
            <a:r>
              <a:rPr lang="en-US" altLang="ja-JP" sz="1200" kern="100" dirty="0">
                <a:effectLst/>
              </a:rPr>
              <a:t>】</a:t>
            </a:r>
          </a:p>
          <a:p>
            <a:pPr algn="just"/>
            <a:r>
              <a:rPr lang="ja-JP" altLang="en-US" sz="1200" kern="100" dirty="0"/>
              <a:t>Ａ：実施</a:t>
            </a:r>
            <a:r>
              <a:rPr lang="ja-JP" altLang="en-US" sz="1200" kern="100" dirty="0">
                <a:effectLst/>
              </a:rPr>
              <a:t>状況　　　　　　　　○</a:t>
            </a:r>
            <a:r>
              <a:rPr lang="ja-JP" altLang="en-US" sz="1200" kern="100" dirty="0"/>
              <a:t>　</a:t>
            </a:r>
            <a:endParaRPr lang="en-US" altLang="ja-JP" sz="1200" kern="100" dirty="0"/>
          </a:p>
          <a:p>
            <a:pPr algn="just"/>
            <a:r>
              <a:rPr lang="ja-JP" altLang="en-US" sz="1200" kern="100" dirty="0">
                <a:effectLst/>
              </a:rPr>
              <a:t>Ｂ：実施評価　　　　　　　　</a:t>
            </a:r>
            <a:r>
              <a:rPr lang="ja-JP" altLang="en-US" sz="1200" kern="100" dirty="0"/>
              <a:t>○　　</a:t>
            </a:r>
            <a:endParaRPr lang="en-US" altLang="ja-JP" sz="1200" kern="100" dirty="0"/>
          </a:p>
          <a:p>
            <a:pPr algn="just"/>
            <a:r>
              <a:rPr lang="ja-JP" altLang="en-US" sz="1200" kern="100" dirty="0">
                <a:effectLst/>
              </a:rPr>
              <a:t>Ｃ：</a:t>
            </a:r>
            <a:r>
              <a:rPr kumimoji="1" lang="ja-JP" altLang="en-US" sz="1200" b="0" i="0" u="none" strike="noStrike" kern="100" cap="none" spc="0" normalizeH="0" baseline="0" noProof="0" dirty="0">
                <a:ln>
                  <a:noFill/>
                </a:ln>
                <a:solidFill>
                  <a:prstClr val="black"/>
                </a:solidFill>
                <a:effectLst/>
                <a:uLnTx/>
                <a:uFillTx/>
                <a:latin typeface="Trebuchet MS"/>
                <a:ea typeface="HGｺﾞｼｯｸM" panose="020B0609000000000000" pitchFamily="49" charset="-128"/>
                <a:cs typeface="+mn-cs"/>
              </a:rPr>
              <a:t>将来</a:t>
            </a:r>
            <a:r>
              <a:rPr kumimoji="1" lang="ja-JP" altLang="en-US" sz="1200" b="0" i="0" u="none" strike="noStrike" kern="100" cap="none" spc="0" normalizeH="0" baseline="0" noProof="0" dirty="0">
                <a:ln>
                  <a:noFill/>
                </a:ln>
                <a:effectLst/>
                <a:uLnTx/>
                <a:uFillTx/>
                <a:latin typeface="Trebuchet MS"/>
                <a:ea typeface="HGｺﾞｼｯｸM" panose="020B0609000000000000" pitchFamily="49" charset="-128"/>
                <a:cs typeface="+mn-cs"/>
              </a:rPr>
              <a:t>（</a:t>
            </a:r>
            <a:r>
              <a:rPr kumimoji="1" lang="en-US" altLang="ja-JP" sz="1200" b="0" i="0" u="none" strike="noStrike" kern="100" cap="none" spc="0" normalizeH="0" baseline="0" noProof="0" dirty="0">
                <a:ln>
                  <a:noFill/>
                </a:ln>
                <a:effectLst/>
                <a:uLnTx/>
                <a:uFillTx/>
                <a:latin typeface="Trebuchet MS"/>
                <a:ea typeface="HGｺﾞｼｯｸM" panose="020B0609000000000000" pitchFamily="49" charset="-128"/>
                <a:cs typeface="+mn-cs"/>
              </a:rPr>
              <a:t>10</a:t>
            </a:r>
            <a:r>
              <a:rPr kumimoji="1" lang="ja-JP" altLang="en-US" sz="1200" b="0" i="0" u="none" strike="noStrike" kern="100" cap="none" spc="0" normalizeH="0" baseline="0" noProof="0" dirty="0">
                <a:ln>
                  <a:noFill/>
                </a:ln>
                <a:effectLst/>
                <a:uLnTx/>
                <a:uFillTx/>
                <a:latin typeface="Trebuchet MS"/>
                <a:ea typeface="HGｺﾞｼｯｸM" panose="020B0609000000000000" pitchFamily="49" charset="-128"/>
                <a:cs typeface="+mn-cs"/>
              </a:rPr>
              <a:t>年後の運用）　</a:t>
            </a:r>
            <a:r>
              <a:rPr lang="ja-JP" altLang="en-US" sz="1200" kern="100" dirty="0">
                <a:effectLst/>
              </a:rPr>
              <a:t>　○</a:t>
            </a:r>
            <a:endParaRPr lang="en-US" altLang="ja-JP" sz="1200" kern="100" dirty="0">
              <a:effectLst/>
            </a:endParaRPr>
          </a:p>
          <a:p>
            <a:pPr algn="just"/>
            <a:endParaRPr lang="en-US" altLang="ja-JP" sz="1200" kern="100" dirty="0">
              <a:effectLst/>
            </a:endParaRPr>
          </a:p>
          <a:p>
            <a:pPr algn="just"/>
            <a:r>
              <a:rPr lang="en-US" altLang="ja-JP" sz="1200" kern="100" dirty="0">
                <a:effectLst/>
              </a:rPr>
              <a:t>【</a:t>
            </a:r>
            <a:r>
              <a:rPr lang="ja-JP" altLang="en-US" sz="1200" kern="100" dirty="0">
                <a:effectLst/>
              </a:rPr>
              <a:t>理由</a:t>
            </a:r>
            <a:r>
              <a:rPr lang="en-US" altLang="ja-JP" sz="1200" kern="100" dirty="0">
                <a:effectLst/>
              </a:rPr>
              <a:t>】</a:t>
            </a:r>
          </a:p>
          <a:p>
            <a:pPr algn="just"/>
            <a:r>
              <a:rPr lang="ja-JP" altLang="en-US" sz="1200" kern="100" dirty="0"/>
              <a:t>　陥没や溢水事故が発生した際には、その情報を「維持管理課長会議」等により、下水道室および各流域下水道事務所と共有できている。これにより、</a:t>
            </a:r>
            <a:r>
              <a:rPr lang="ja-JP" altLang="en-US" sz="1200" kern="100" dirty="0">
                <a:effectLst/>
              </a:rPr>
              <a:t>同様の施設を管理している場合には、緊急点検等の対策を行うことが出来た。</a:t>
            </a:r>
            <a:endParaRPr lang="en-US" altLang="ja-JP" sz="1200" kern="100" dirty="0">
              <a:effectLst/>
            </a:endParaRPr>
          </a:p>
          <a:p>
            <a:pPr algn="just"/>
            <a:endParaRPr lang="en-US" altLang="ja-JP" sz="1200" kern="100" dirty="0">
              <a:effectLst/>
            </a:endParaRPr>
          </a:p>
          <a:p>
            <a:pPr algn="just"/>
            <a:endParaRPr lang="en-US" altLang="ja-JP" sz="1200" kern="100" dirty="0">
              <a:effectLst/>
            </a:endParaRPr>
          </a:p>
          <a:p>
            <a:pPr algn="just"/>
            <a:endParaRPr lang="en-US" altLang="ja-JP" sz="1200" kern="100" dirty="0">
              <a:effectLst/>
            </a:endParaRPr>
          </a:p>
        </p:txBody>
      </p:sp>
      <p:sp>
        <p:nvSpPr>
          <p:cNvPr id="80" name="テキスト ボックス 79">
            <a:extLst>
              <a:ext uri="{FF2B5EF4-FFF2-40B4-BE49-F238E27FC236}">
                <a16:creationId xmlns:a16="http://schemas.microsoft.com/office/drawing/2014/main" id="{82B3D596-42B8-4896-A44F-8B18DC034159}"/>
              </a:ext>
            </a:extLst>
          </p:cNvPr>
          <p:cNvSpPr txBox="1"/>
          <p:nvPr/>
        </p:nvSpPr>
        <p:spPr>
          <a:xfrm>
            <a:off x="4801503" y="3969160"/>
            <a:ext cx="4162008" cy="276999"/>
          </a:xfrm>
          <a:prstGeom prst="rect">
            <a:avLst/>
          </a:prstGeom>
          <a:noFill/>
          <a:ln>
            <a:solidFill>
              <a:schemeClr val="tx1"/>
            </a:solidFill>
          </a:ln>
        </p:spPr>
        <p:txBody>
          <a:bodyPr wrap="square" rtlCol="0">
            <a:spAutoFit/>
          </a:bodyPr>
          <a:lstStyle/>
          <a:p>
            <a:pPr algn="just"/>
            <a:r>
              <a:rPr lang="en-US" altLang="ja-JP" sz="1200" kern="100" dirty="0">
                <a:effectLst/>
              </a:rPr>
              <a:t>【</a:t>
            </a:r>
            <a:r>
              <a:rPr lang="ja-JP" altLang="en-US" sz="1200" kern="100" dirty="0">
                <a:effectLst/>
              </a:rPr>
              <a:t>課題</a:t>
            </a:r>
            <a:r>
              <a:rPr lang="en-US" altLang="ja-JP" sz="1200" kern="100" dirty="0">
                <a:effectLst/>
              </a:rPr>
              <a:t>】</a:t>
            </a:r>
            <a:r>
              <a:rPr lang="ja-JP" altLang="en-US" sz="1200" kern="100" dirty="0">
                <a:effectLst/>
              </a:rPr>
              <a:t>　－</a:t>
            </a:r>
            <a:endParaRPr lang="en-US" altLang="ja-JP" sz="1200" kern="100" dirty="0">
              <a:effectLst/>
            </a:endParaRPr>
          </a:p>
        </p:txBody>
      </p:sp>
      <p:sp>
        <p:nvSpPr>
          <p:cNvPr id="81" name="テキスト ボックス 80">
            <a:extLst>
              <a:ext uri="{FF2B5EF4-FFF2-40B4-BE49-F238E27FC236}">
                <a16:creationId xmlns:a16="http://schemas.microsoft.com/office/drawing/2014/main" id="{1CAECFB6-7285-47AF-9536-7599411B4241}"/>
              </a:ext>
            </a:extLst>
          </p:cNvPr>
          <p:cNvSpPr txBox="1"/>
          <p:nvPr/>
        </p:nvSpPr>
        <p:spPr>
          <a:xfrm>
            <a:off x="4802481" y="5018748"/>
            <a:ext cx="4162008" cy="461665"/>
          </a:xfrm>
          <a:prstGeom prst="rect">
            <a:avLst/>
          </a:prstGeom>
          <a:noFill/>
          <a:ln>
            <a:solidFill>
              <a:schemeClr val="tx1"/>
            </a:solidFill>
          </a:ln>
        </p:spPr>
        <p:txBody>
          <a:bodyPr wrap="square" rtlCol="0">
            <a:spAutoFit/>
          </a:bodyPr>
          <a:lstStyle/>
          <a:p>
            <a:pPr algn="just"/>
            <a:r>
              <a:rPr lang="en-US" altLang="ja-JP" sz="1200" kern="100" dirty="0">
                <a:effectLst/>
              </a:rPr>
              <a:t>【</a:t>
            </a:r>
            <a:r>
              <a:rPr lang="ja-JP" altLang="en-US" sz="1200" kern="100" dirty="0"/>
              <a:t>対応方針</a:t>
            </a:r>
            <a:r>
              <a:rPr lang="en-US" altLang="ja-JP" sz="1200" kern="100" dirty="0">
                <a:effectLst/>
              </a:rPr>
              <a:t>】</a:t>
            </a:r>
          </a:p>
          <a:p>
            <a:r>
              <a:rPr lang="ja-JP" altLang="en-US" sz="1200" kern="100" dirty="0">
                <a:effectLst/>
              </a:rPr>
              <a:t>・引き続き取り組みを継続する</a:t>
            </a:r>
            <a:endParaRPr lang="en-US" altLang="ja-JP" sz="1200" kern="100" dirty="0">
              <a:effectLst/>
            </a:endParaRPr>
          </a:p>
        </p:txBody>
      </p:sp>
      <p:sp>
        <p:nvSpPr>
          <p:cNvPr id="82" name="フローチャート: 組合せ 81">
            <a:extLst>
              <a:ext uri="{FF2B5EF4-FFF2-40B4-BE49-F238E27FC236}">
                <a16:creationId xmlns:a16="http://schemas.microsoft.com/office/drawing/2014/main" id="{747FA734-EA56-4677-BBDE-48567AF31441}"/>
              </a:ext>
            </a:extLst>
          </p:cNvPr>
          <p:cNvSpPr/>
          <p:nvPr/>
        </p:nvSpPr>
        <p:spPr>
          <a:xfrm>
            <a:off x="6140765" y="3755878"/>
            <a:ext cx="1489660" cy="9060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3" name="フローチャート: 組合せ 82">
            <a:extLst>
              <a:ext uri="{FF2B5EF4-FFF2-40B4-BE49-F238E27FC236}">
                <a16:creationId xmlns:a16="http://schemas.microsoft.com/office/drawing/2014/main" id="{67B300E2-25D9-4828-AB60-499E826D2BE9}"/>
              </a:ext>
            </a:extLst>
          </p:cNvPr>
          <p:cNvSpPr/>
          <p:nvPr/>
        </p:nvSpPr>
        <p:spPr>
          <a:xfrm>
            <a:off x="6140765" y="4650741"/>
            <a:ext cx="1489660" cy="114895"/>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スライド番号プレースホルダー 1">
            <a:extLst>
              <a:ext uri="{FF2B5EF4-FFF2-40B4-BE49-F238E27FC236}">
                <a16:creationId xmlns:a16="http://schemas.microsoft.com/office/drawing/2014/main" id="{3F181AD2-AA5D-41C0-B166-BAEDAE233D83}"/>
              </a:ext>
            </a:extLst>
          </p:cNvPr>
          <p:cNvSpPr txBox="1">
            <a:spLocks/>
          </p:cNvSpPr>
          <p:nvPr/>
        </p:nvSpPr>
        <p:spPr>
          <a:xfrm>
            <a:off x="7884368" y="6453336"/>
            <a:ext cx="1828800"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7</a:t>
            </a:fld>
            <a:endParaRPr lang="ja-JP" altLang="en-US" dirty="0"/>
          </a:p>
        </p:txBody>
      </p:sp>
      <p:sp>
        <p:nvSpPr>
          <p:cNvPr id="15" name="テキスト ボックス 14">
            <a:extLst>
              <a:ext uri="{FF2B5EF4-FFF2-40B4-BE49-F238E27FC236}">
                <a16:creationId xmlns:a16="http://schemas.microsoft.com/office/drawing/2014/main" id="{680B829D-9ED5-44DA-8156-0D9F4D0AF4C5}"/>
              </a:ext>
            </a:extLst>
          </p:cNvPr>
          <p:cNvSpPr txBox="1"/>
          <p:nvPr/>
        </p:nvSpPr>
        <p:spPr>
          <a:xfrm>
            <a:off x="7520090" y="47615"/>
            <a:ext cx="1623909" cy="400110"/>
          </a:xfrm>
          <a:prstGeom prst="rect">
            <a:avLst/>
          </a:prstGeom>
          <a:solidFill>
            <a:srgbClr val="002060"/>
          </a:solidFill>
        </p:spPr>
        <p:txBody>
          <a:bodyPr wrap="square" rtlCol="0">
            <a:spAutoFit/>
          </a:bodyPr>
          <a:lstStyle/>
          <a:p>
            <a:r>
              <a:rPr kumimoji="1" lang="en-US" altLang="ja-JP" sz="2000" dirty="0">
                <a:solidFill>
                  <a:schemeClr val="bg1">
                    <a:lumMod val="95000"/>
                  </a:schemeClr>
                </a:solidFill>
              </a:rPr>
              <a:t>【</a:t>
            </a:r>
            <a:r>
              <a:rPr kumimoji="1" lang="ja-JP" altLang="en-US" sz="2000" dirty="0">
                <a:solidFill>
                  <a:schemeClr val="bg1">
                    <a:lumMod val="95000"/>
                  </a:schemeClr>
                </a:solidFill>
              </a:rPr>
              <a:t>資料№</a:t>
            </a:r>
            <a:r>
              <a:rPr lang="en-US" altLang="ja-JP" sz="2000" dirty="0">
                <a:solidFill>
                  <a:schemeClr val="bg1">
                    <a:lumMod val="95000"/>
                  </a:schemeClr>
                </a:solidFill>
              </a:rPr>
              <a:t>3</a:t>
            </a:r>
            <a:r>
              <a:rPr kumimoji="1" lang="en-US" altLang="ja-JP" sz="2000" dirty="0">
                <a:solidFill>
                  <a:schemeClr val="bg1">
                    <a:lumMod val="95000"/>
                  </a:schemeClr>
                </a:solidFill>
              </a:rPr>
              <a:t>】</a:t>
            </a:r>
            <a:endParaRPr kumimoji="1" lang="ja-JP" altLang="en-US" sz="2000" dirty="0">
              <a:solidFill>
                <a:schemeClr val="bg1">
                  <a:lumMod val="95000"/>
                </a:schemeClr>
              </a:solidFill>
            </a:endParaRPr>
          </a:p>
        </p:txBody>
      </p:sp>
    </p:spTree>
    <p:extLst>
      <p:ext uri="{BB962C8B-B14F-4D97-AF65-F5344CB8AC3E}">
        <p14:creationId xmlns:p14="http://schemas.microsoft.com/office/powerpoint/2010/main" val="18064960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テキスト ボックス 21">
            <a:extLst>
              <a:ext uri="{FF2B5EF4-FFF2-40B4-BE49-F238E27FC236}">
                <a16:creationId xmlns:a16="http://schemas.microsoft.com/office/drawing/2014/main" id="{44893684-F9A9-4092-B88A-34F11B7D4AF5}"/>
              </a:ext>
            </a:extLst>
          </p:cNvPr>
          <p:cNvSpPr txBox="1"/>
          <p:nvPr/>
        </p:nvSpPr>
        <p:spPr>
          <a:xfrm>
            <a:off x="0" y="548680"/>
            <a:ext cx="4788024" cy="369332"/>
          </a:xfrm>
          <a:prstGeom prst="rect">
            <a:avLst/>
          </a:prstGeom>
          <a:noFill/>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①</a:t>
            </a:r>
            <a:r>
              <a:rPr kumimoji="1" lang="ja-JP" altLang="en-US" dirty="0">
                <a:latin typeface="BIZ UDPゴシック" panose="020B0400000000000000" pitchFamily="50" charset="-128"/>
                <a:ea typeface="BIZ UDPゴシック" panose="020B0400000000000000" pitchFamily="50" charset="-128"/>
              </a:rPr>
              <a:t>点検、診断、評価の手法や体制等の充実</a:t>
            </a:r>
            <a:endParaRPr kumimoji="1" lang="ja-JP" altLang="en-US" sz="2400" dirty="0"/>
          </a:p>
        </p:txBody>
      </p:sp>
      <p:sp>
        <p:nvSpPr>
          <p:cNvPr id="23" name="テキスト ボックス 22">
            <a:extLst>
              <a:ext uri="{FF2B5EF4-FFF2-40B4-BE49-F238E27FC236}">
                <a16:creationId xmlns:a16="http://schemas.microsoft.com/office/drawing/2014/main" id="{FDF7BC3B-EC55-4B49-B2BA-0EDF99436228}"/>
              </a:ext>
            </a:extLst>
          </p:cNvPr>
          <p:cNvSpPr txBox="1"/>
          <p:nvPr/>
        </p:nvSpPr>
        <p:spPr>
          <a:xfrm>
            <a:off x="95413" y="901120"/>
            <a:ext cx="8770288" cy="292388"/>
          </a:xfrm>
          <a:prstGeom prst="rect">
            <a:avLst/>
          </a:prstGeom>
          <a:noFill/>
        </p:spPr>
        <p:txBody>
          <a:bodyPr wrap="square" rtlCol="0">
            <a:spAutoFit/>
          </a:bodyPr>
          <a:lstStyle/>
          <a:p>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共通</a:t>
            </a:r>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点検業務における留意事項　１）緊急事象への対応　</a:t>
            </a:r>
            <a:r>
              <a:rPr kumimoji="1" lang="en-US" altLang="ja-JP"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計画１５頁</a:t>
            </a:r>
            <a:r>
              <a:rPr kumimoji="1" lang="en-US" altLang="ja-JP" sz="1300" dirty="0">
                <a:latin typeface="BIZ UDPゴシック" panose="020B0400000000000000" pitchFamily="50" charset="-128"/>
                <a:ea typeface="BIZ UDPゴシック" panose="020B0400000000000000" pitchFamily="50" charset="-128"/>
              </a:rPr>
              <a:t>】</a:t>
            </a:r>
            <a:endParaRPr kumimoji="1" lang="ja-JP" altLang="en-US" sz="1300" dirty="0"/>
          </a:p>
        </p:txBody>
      </p:sp>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kumimoji="1" lang="ja-JP" altLang="en-US" sz="2800" dirty="0">
                <a:solidFill>
                  <a:schemeClr val="bg1"/>
                </a:solidFill>
                <a:latin typeface="Meiryo UI" pitchFamily="50" charset="-128"/>
                <a:ea typeface="Meiryo UI" pitchFamily="50" charset="-128"/>
              </a:rPr>
              <a:t>４．現計画の検証、課題抽出及び対応方針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12" name="テキスト ボックス 11">
            <a:extLst>
              <a:ext uri="{FF2B5EF4-FFF2-40B4-BE49-F238E27FC236}">
                <a16:creationId xmlns:a16="http://schemas.microsoft.com/office/drawing/2014/main" id="{F9E70F95-73E9-413E-8AB2-4B8673F49C34}"/>
              </a:ext>
            </a:extLst>
          </p:cNvPr>
          <p:cNvSpPr txBox="1"/>
          <p:nvPr/>
        </p:nvSpPr>
        <p:spPr>
          <a:xfrm>
            <a:off x="7781329" y="531788"/>
            <a:ext cx="1380243" cy="369332"/>
          </a:xfrm>
          <a:prstGeom prst="rect">
            <a:avLst/>
          </a:prstGeom>
          <a:noFill/>
        </p:spPr>
        <p:txBody>
          <a:bodyPr wrap="square" rtlCol="0">
            <a:spAutoFit/>
          </a:bodyPr>
          <a:lstStyle/>
          <a:p>
            <a:r>
              <a:rPr lang="en-US" altLang="ja-JP" b="1" dirty="0">
                <a:solidFill>
                  <a:srgbClr val="FF0000"/>
                </a:solidFill>
                <a:latin typeface="BIZ UDPゴシック" panose="020B0400000000000000" pitchFamily="50" charset="-128"/>
                <a:ea typeface="BIZ UDPゴシック" panose="020B0400000000000000" pitchFamily="50" charset="-128"/>
              </a:rPr>
              <a:t>【</a:t>
            </a:r>
            <a:r>
              <a:rPr lang="ja-JP" altLang="en-US" b="1" dirty="0">
                <a:solidFill>
                  <a:srgbClr val="FF0000"/>
                </a:solidFill>
                <a:latin typeface="BIZ UDPゴシック" panose="020B0400000000000000" pitchFamily="50" charset="-128"/>
                <a:ea typeface="BIZ UDPゴシック" panose="020B0400000000000000" pitchFamily="50" charset="-128"/>
              </a:rPr>
              <a:t>説明資料</a:t>
            </a:r>
            <a:r>
              <a:rPr lang="en-US" altLang="ja-JP" b="1" dirty="0">
                <a:solidFill>
                  <a:srgbClr val="FF0000"/>
                </a:solidFill>
                <a:latin typeface="BIZ UDPゴシック" panose="020B0400000000000000" pitchFamily="50" charset="-128"/>
                <a:ea typeface="BIZ UDPゴシック" panose="020B0400000000000000" pitchFamily="50" charset="-128"/>
              </a:rPr>
              <a:t>】</a:t>
            </a:r>
            <a:endParaRPr kumimoji="1" lang="ja-JP" altLang="en-US" b="1" dirty="0">
              <a:solidFill>
                <a:srgbClr val="FF0000"/>
              </a:solidFill>
            </a:endParaRPr>
          </a:p>
        </p:txBody>
      </p:sp>
      <p:sp>
        <p:nvSpPr>
          <p:cNvPr id="15" name="テキスト ボックス 14">
            <a:extLst>
              <a:ext uri="{FF2B5EF4-FFF2-40B4-BE49-F238E27FC236}">
                <a16:creationId xmlns:a16="http://schemas.microsoft.com/office/drawing/2014/main" id="{B81442BA-C904-4A40-AD8A-89CFAF34C360}"/>
              </a:ext>
            </a:extLst>
          </p:cNvPr>
          <p:cNvSpPr txBox="1"/>
          <p:nvPr/>
        </p:nvSpPr>
        <p:spPr>
          <a:xfrm>
            <a:off x="899592" y="1297683"/>
            <a:ext cx="4536504" cy="307777"/>
          </a:xfrm>
          <a:prstGeom prst="rect">
            <a:avLst/>
          </a:prstGeom>
          <a:noFill/>
        </p:spPr>
        <p:txBody>
          <a:bodyPr wrap="square" rtlCol="0">
            <a:spAutoFit/>
          </a:bodyPr>
          <a:lstStyle/>
          <a:p>
            <a:r>
              <a:rPr kumimoji="1" lang="ja-JP" altLang="en-US" sz="1400" dirty="0">
                <a:latin typeface="BIZ UDPゴシック" panose="020B0400000000000000" pitchFamily="50" charset="-128"/>
                <a:ea typeface="BIZ UDPゴシック" panose="020B0400000000000000" pitchFamily="50" charset="-128"/>
              </a:rPr>
              <a:t>（維持管理課長会議での情報共有事例）</a:t>
            </a:r>
            <a:endParaRPr kumimoji="1" lang="ja-JP" altLang="en-US" sz="1400" dirty="0"/>
          </a:p>
        </p:txBody>
      </p:sp>
      <p:pic>
        <p:nvPicPr>
          <p:cNvPr id="6" name="図 5">
            <a:extLst>
              <a:ext uri="{FF2B5EF4-FFF2-40B4-BE49-F238E27FC236}">
                <a16:creationId xmlns:a16="http://schemas.microsoft.com/office/drawing/2014/main" id="{7C980974-8A5B-4736-AA3D-BF94A4B2136B}"/>
              </a:ext>
            </a:extLst>
          </p:cNvPr>
          <p:cNvPicPr>
            <a:picLocks noChangeAspect="1"/>
          </p:cNvPicPr>
          <p:nvPr/>
        </p:nvPicPr>
        <p:blipFill rotWithShape="1">
          <a:blip r:embed="rId2"/>
          <a:srcRect l="20862" t="24800" r="20864" b="5768"/>
          <a:stretch/>
        </p:blipFill>
        <p:spPr>
          <a:xfrm>
            <a:off x="950931" y="1571408"/>
            <a:ext cx="6845925" cy="5097952"/>
          </a:xfrm>
          <a:prstGeom prst="rect">
            <a:avLst/>
          </a:prstGeom>
        </p:spPr>
      </p:pic>
      <p:sp>
        <p:nvSpPr>
          <p:cNvPr id="8" name="スライド番号プレースホルダー 1">
            <a:extLst>
              <a:ext uri="{FF2B5EF4-FFF2-40B4-BE49-F238E27FC236}">
                <a16:creationId xmlns:a16="http://schemas.microsoft.com/office/drawing/2014/main" id="{AF726CEB-6FF0-4932-93E0-4700AD356553}"/>
              </a:ext>
            </a:extLst>
          </p:cNvPr>
          <p:cNvSpPr txBox="1">
            <a:spLocks/>
          </p:cNvSpPr>
          <p:nvPr/>
        </p:nvSpPr>
        <p:spPr>
          <a:xfrm>
            <a:off x="7884368" y="6453336"/>
            <a:ext cx="1828800"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8</a:t>
            </a:fld>
            <a:endParaRPr lang="ja-JP" altLang="en-US" dirty="0"/>
          </a:p>
        </p:txBody>
      </p:sp>
      <p:sp>
        <p:nvSpPr>
          <p:cNvPr id="10" name="テキスト ボックス 9">
            <a:extLst>
              <a:ext uri="{FF2B5EF4-FFF2-40B4-BE49-F238E27FC236}">
                <a16:creationId xmlns:a16="http://schemas.microsoft.com/office/drawing/2014/main" id="{EB597951-A09C-4D2B-B95B-23BA5F8C374D}"/>
              </a:ext>
            </a:extLst>
          </p:cNvPr>
          <p:cNvSpPr txBox="1"/>
          <p:nvPr/>
        </p:nvSpPr>
        <p:spPr>
          <a:xfrm>
            <a:off x="7520090" y="47615"/>
            <a:ext cx="1623909" cy="400110"/>
          </a:xfrm>
          <a:prstGeom prst="rect">
            <a:avLst/>
          </a:prstGeom>
          <a:solidFill>
            <a:srgbClr val="002060"/>
          </a:solidFill>
        </p:spPr>
        <p:txBody>
          <a:bodyPr wrap="square" rtlCol="0">
            <a:spAutoFit/>
          </a:bodyPr>
          <a:lstStyle/>
          <a:p>
            <a:r>
              <a:rPr kumimoji="1" lang="en-US" altLang="ja-JP" sz="2000" dirty="0">
                <a:solidFill>
                  <a:schemeClr val="bg1">
                    <a:lumMod val="95000"/>
                  </a:schemeClr>
                </a:solidFill>
              </a:rPr>
              <a:t>【</a:t>
            </a:r>
            <a:r>
              <a:rPr kumimoji="1" lang="ja-JP" altLang="en-US" sz="2000" dirty="0">
                <a:solidFill>
                  <a:schemeClr val="bg1">
                    <a:lumMod val="95000"/>
                  </a:schemeClr>
                </a:solidFill>
              </a:rPr>
              <a:t>資料№</a:t>
            </a:r>
            <a:r>
              <a:rPr lang="en-US" altLang="ja-JP" sz="2000" dirty="0">
                <a:solidFill>
                  <a:schemeClr val="bg1">
                    <a:lumMod val="95000"/>
                  </a:schemeClr>
                </a:solidFill>
              </a:rPr>
              <a:t>3</a:t>
            </a:r>
            <a:r>
              <a:rPr kumimoji="1" lang="en-US" altLang="ja-JP" sz="2000" dirty="0">
                <a:solidFill>
                  <a:schemeClr val="bg1">
                    <a:lumMod val="95000"/>
                  </a:schemeClr>
                </a:solidFill>
              </a:rPr>
              <a:t>】</a:t>
            </a:r>
            <a:endParaRPr kumimoji="1" lang="ja-JP" altLang="en-US" sz="2000" dirty="0">
              <a:solidFill>
                <a:schemeClr val="bg1">
                  <a:lumMod val="95000"/>
                </a:schemeClr>
              </a:solidFill>
            </a:endParaRPr>
          </a:p>
        </p:txBody>
      </p:sp>
    </p:spTree>
    <p:extLst>
      <p:ext uri="{BB962C8B-B14F-4D97-AF65-F5344CB8AC3E}">
        <p14:creationId xmlns:p14="http://schemas.microsoft.com/office/powerpoint/2010/main" val="33365628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044CB46-9785-4454-9D58-FE23C4F58395}"/>
              </a:ext>
            </a:extLst>
          </p:cNvPr>
          <p:cNvSpPr txBox="1"/>
          <p:nvPr/>
        </p:nvSpPr>
        <p:spPr>
          <a:xfrm>
            <a:off x="96613" y="1536174"/>
            <a:ext cx="4476583" cy="3785652"/>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kern="100" dirty="0">
                <a:effectLst/>
              </a:rPr>
              <a:t>【</a:t>
            </a:r>
            <a:r>
              <a:rPr lang="ja-JP" altLang="en-US" sz="1200" kern="100" dirty="0">
                <a:effectLst/>
              </a:rPr>
              <a:t>計画</a:t>
            </a:r>
            <a:r>
              <a:rPr lang="en-US" altLang="ja-JP" sz="1200" kern="100" dirty="0">
                <a:effectLst/>
              </a:rPr>
              <a:t>】</a:t>
            </a: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kern="100" dirty="0">
                <a:effectLst/>
              </a:rPr>
              <a:t>・陥没による道路交通に支障を及ぼすリスクのある区間は、重点的にパトロールしている</a:t>
            </a: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kern="100" dirty="0"/>
              <a:t>・過去に下水が噴出していた人孔等は、あらかじめ把握しておき、出水時には重点的にパトロールを実施する</a:t>
            </a: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dirty="0"/>
          </a:p>
        </p:txBody>
      </p:sp>
      <p:sp>
        <p:nvSpPr>
          <p:cNvPr id="22" name="テキスト ボックス 21">
            <a:extLst>
              <a:ext uri="{FF2B5EF4-FFF2-40B4-BE49-F238E27FC236}">
                <a16:creationId xmlns:a16="http://schemas.microsoft.com/office/drawing/2014/main" id="{44893684-F9A9-4092-B88A-34F11B7D4AF5}"/>
              </a:ext>
            </a:extLst>
          </p:cNvPr>
          <p:cNvSpPr txBox="1"/>
          <p:nvPr/>
        </p:nvSpPr>
        <p:spPr>
          <a:xfrm>
            <a:off x="0" y="548680"/>
            <a:ext cx="8172400" cy="369332"/>
          </a:xfrm>
          <a:prstGeom prst="rect">
            <a:avLst/>
          </a:prstGeom>
          <a:noFill/>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①</a:t>
            </a:r>
            <a:r>
              <a:rPr kumimoji="1" lang="ja-JP" altLang="en-US" dirty="0">
                <a:latin typeface="BIZ UDPゴシック" panose="020B0400000000000000" pitchFamily="50" charset="-128"/>
                <a:ea typeface="BIZ UDPゴシック" panose="020B0400000000000000" pitchFamily="50" charset="-128"/>
              </a:rPr>
              <a:t>点検、診断、評価の手法や体制等の充実　③日常的維持管理の</a:t>
            </a:r>
            <a:r>
              <a:rPr lang="ja-JP" altLang="en-US" dirty="0">
                <a:latin typeface="BIZ UDPゴシック" panose="020B0400000000000000" pitchFamily="50" charset="-128"/>
                <a:ea typeface="BIZ UDPゴシック" panose="020B0400000000000000" pitchFamily="50" charset="-128"/>
              </a:rPr>
              <a:t>着実な実践</a:t>
            </a:r>
            <a:endParaRPr kumimoji="1" lang="ja-JP" altLang="en-US" dirty="0"/>
          </a:p>
        </p:txBody>
      </p:sp>
      <p:sp>
        <p:nvSpPr>
          <p:cNvPr id="23" name="テキスト ボックス 22">
            <a:extLst>
              <a:ext uri="{FF2B5EF4-FFF2-40B4-BE49-F238E27FC236}">
                <a16:creationId xmlns:a16="http://schemas.microsoft.com/office/drawing/2014/main" id="{FDF7BC3B-EC55-4B49-B2BA-0EDF99436228}"/>
              </a:ext>
            </a:extLst>
          </p:cNvPr>
          <p:cNvSpPr txBox="1"/>
          <p:nvPr/>
        </p:nvSpPr>
        <p:spPr>
          <a:xfrm>
            <a:off x="93929" y="871666"/>
            <a:ext cx="8770288" cy="492443"/>
          </a:xfrm>
          <a:prstGeom prst="rect">
            <a:avLst/>
          </a:prstGeom>
          <a:noFill/>
        </p:spPr>
        <p:txBody>
          <a:bodyPr wrap="square" rtlCol="0">
            <a:spAutoFit/>
          </a:bodyPr>
          <a:lstStyle/>
          <a:p>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共通</a:t>
            </a:r>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点検業務における留意事項　２）点検　①致命的な不具合を見逃さない　</a:t>
            </a:r>
            <a:r>
              <a:rPr kumimoji="1" lang="en-US" altLang="ja-JP"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計画</a:t>
            </a:r>
            <a:r>
              <a:rPr kumimoji="1" lang="en-US" altLang="ja-JP" sz="1300" dirty="0">
                <a:latin typeface="BIZ UDPゴシック" panose="020B0400000000000000" pitchFamily="50" charset="-128"/>
                <a:ea typeface="BIZ UDPゴシック" panose="020B0400000000000000" pitchFamily="50" charset="-128"/>
              </a:rPr>
              <a:t>16</a:t>
            </a:r>
            <a:r>
              <a:rPr kumimoji="1" lang="ja-JP" altLang="en-US" sz="1300" dirty="0">
                <a:latin typeface="BIZ UDPゴシック" panose="020B0400000000000000" pitchFamily="50" charset="-128"/>
                <a:ea typeface="BIZ UDPゴシック" panose="020B0400000000000000" pitchFamily="50" charset="-128"/>
              </a:rPr>
              <a:t>頁</a:t>
            </a:r>
            <a:r>
              <a:rPr kumimoji="1" lang="en-US" altLang="ja-JP" sz="1300" dirty="0">
                <a:latin typeface="BIZ UDPゴシック" panose="020B0400000000000000" pitchFamily="50" charset="-128"/>
                <a:ea typeface="BIZ UDPゴシック" panose="020B0400000000000000" pitchFamily="50" charset="-128"/>
              </a:rPr>
              <a:t>】</a:t>
            </a:r>
          </a:p>
          <a:p>
            <a:r>
              <a:rPr lang="ja-JP" altLang="en-US" sz="1300" dirty="0">
                <a:latin typeface="BIZ UDPゴシック" panose="020B0400000000000000" pitchFamily="50" charset="-128"/>
                <a:ea typeface="BIZ UDPゴシック" panose="020B0400000000000000" pitchFamily="50" charset="-128"/>
              </a:rPr>
              <a:t>　　　　 ・定期的巡視点検　</a:t>
            </a:r>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計画</a:t>
            </a:r>
            <a:r>
              <a:rPr lang="en-US" altLang="ja-JP" sz="1300" dirty="0">
                <a:latin typeface="BIZ UDPゴシック" panose="020B0400000000000000" pitchFamily="50" charset="-128"/>
                <a:ea typeface="BIZ UDPゴシック" panose="020B0400000000000000" pitchFamily="50" charset="-128"/>
              </a:rPr>
              <a:t>32</a:t>
            </a:r>
            <a:r>
              <a:rPr lang="ja-JP" altLang="en-US" sz="1300" dirty="0">
                <a:latin typeface="BIZ UDPゴシック" panose="020B0400000000000000" pitchFamily="50" charset="-128"/>
                <a:ea typeface="BIZ UDPゴシック" panose="020B0400000000000000" pitchFamily="50" charset="-128"/>
              </a:rPr>
              <a:t>頁</a:t>
            </a:r>
            <a:r>
              <a:rPr lang="en-US" altLang="ja-JP" sz="1300" dirty="0">
                <a:latin typeface="BIZ UDPゴシック" panose="020B0400000000000000" pitchFamily="50" charset="-128"/>
                <a:ea typeface="BIZ UDPゴシック" panose="020B0400000000000000" pitchFamily="50" charset="-128"/>
              </a:rPr>
              <a:t>】</a:t>
            </a:r>
            <a:endParaRPr kumimoji="1" lang="ja-JP" altLang="en-US" sz="1300" dirty="0">
              <a:latin typeface="BIZ UDPゴシック" panose="020B0400000000000000" pitchFamily="50" charset="-128"/>
              <a:ea typeface="BIZ UDPゴシック" panose="020B0400000000000000" pitchFamily="50" charset="-128"/>
            </a:endParaRPr>
          </a:p>
        </p:txBody>
      </p:sp>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kumimoji="1" lang="ja-JP" altLang="en-US" sz="2800" dirty="0">
                <a:solidFill>
                  <a:schemeClr val="bg1"/>
                </a:solidFill>
                <a:latin typeface="Meiryo UI" pitchFamily="50" charset="-128"/>
                <a:ea typeface="Meiryo UI" pitchFamily="50" charset="-128"/>
              </a:rPr>
              <a:t>４．現計画の検証、課題抽出及び対応方針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77" name="フローチャート: 組合せ 76">
            <a:extLst>
              <a:ext uri="{FF2B5EF4-FFF2-40B4-BE49-F238E27FC236}">
                <a16:creationId xmlns:a16="http://schemas.microsoft.com/office/drawing/2014/main" id="{24EFCB77-9344-4919-BD64-41DD496FAE52}"/>
              </a:ext>
            </a:extLst>
          </p:cNvPr>
          <p:cNvSpPr/>
          <p:nvPr/>
        </p:nvSpPr>
        <p:spPr>
          <a:xfrm rot="16200000">
            <a:off x="4152933" y="2082606"/>
            <a:ext cx="1115200" cy="5798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テキスト ボックス 78">
            <a:extLst>
              <a:ext uri="{FF2B5EF4-FFF2-40B4-BE49-F238E27FC236}">
                <a16:creationId xmlns:a16="http://schemas.microsoft.com/office/drawing/2014/main" id="{49641FA6-C4A6-4107-8E91-685A1D9010D5}"/>
              </a:ext>
            </a:extLst>
          </p:cNvPr>
          <p:cNvSpPr txBox="1"/>
          <p:nvPr/>
        </p:nvSpPr>
        <p:spPr>
          <a:xfrm>
            <a:off x="4803677" y="1553999"/>
            <a:ext cx="4162008" cy="2399865"/>
          </a:xfrm>
          <a:prstGeom prst="rect">
            <a:avLst/>
          </a:prstGeom>
          <a:noFill/>
          <a:ln>
            <a:solidFill>
              <a:schemeClr val="tx1"/>
            </a:solidFill>
          </a:ln>
        </p:spPr>
        <p:txBody>
          <a:bodyPr wrap="square" rtlCol="0">
            <a:noAutofit/>
          </a:bodyPr>
          <a:lstStyle/>
          <a:p>
            <a:pPr algn="just"/>
            <a:r>
              <a:rPr lang="en-US" altLang="ja-JP" sz="1200" kern="100" dirty="0">
                <a:effectLst/>
              </a:rPr>
              <a:t>【</a:t>
            </a:r>
            <a:r>
              <a:rPr lang="ja-JP" altLang="en-US" sz="1200" kern="100" dirty="0">
                <a:effectLst/>
              </a:rPr>
              <a:t>検証</a:t>
            </a:r>
            <a:r>
              <a:rPr lang="en-US" altLang="ja-JP" sz="1200" kern="100" dirty="0">
                <a:effectLst/>
              </a:rPr>
              <a:t>】</a:t>
            </a:r>
          </a:p>
          <a:p>
            <a:pPr algn="just"/>
            <a:r>
              <a:rPr lang="ja-JP" altLang="en-US" sz="1200" kern="100" dirty="0"/>
              <a:t>Ａ：実施</a:t>
            </a:r>
            <a:r>
              <a:rPr lang="ja-JP" altLang="en-US" sz="1200" kern="100" dirty="0">
                <a:effectLst/>
              </a:rPr>
              <a:t>状況　　　　　　　　△</a:t>
            </a:r>
            <a:r>
              <a:rPr lang="ja-JP" altLang="en-US" sz="1200" kern="100" dirty="0"/>
              <a:t>　</a:t>
            </a:r>
            <a:endParaRPr lang="en-US" altLang="ja-JP" sz="1200" kern="100" dirty="0"/>
          </a:p>
          <a:p>
            <a:pPr algn="just"/>
            <a:r>
              <a:rPr lang="ja-JP" altLang="en-US" sz="1200" kern="100" dirty="0">
                <a:effectLst/>
              </a:rPr>
              <a:t>Ｂ：実施評価　　　　　　　　△</a:t>
            </a:r>
            <a:r>
              <a:rPr lang="ja-JP" altLang="en-US" sz="1200" kern="100" dirty="0"/>
              <a:t>　　</a:t>
            </a:r>
            <a:endParaRPr lang="en-US" altLang="ja-JP" sz="1200" kern="100" dirty="0"/>
          </a:p>
          <a:p>
            <a:pPr algn="just"/>
            <a:r>
              <a:rPr lang="ja-JP" altLang="en-US" sz="1200" kern="100" dirty="0">
                <a:effectLst/>
              </a:rPr>
              <a:t>Ｃ：</a:t>
            </a:r>
            <a:r>
              <a:rPr kumimoji="1" lang="ja-JP" altLang="en-US" sz="1200" b="0" i="0" u="none" strike="noStrike" kern="100" cap="none" spc="0" normalizeH="0" baseline="0" noProof="0" dirty="0">
                <a:ln>
                  <a:noFill/>
                </a:ln>
                <a:solidFill>
                  <a:prstClr val="black"/>
                </a:solidFill>
                <a:effectLst/>
                <a:uLnTx/>
                <a:uFillTx/>
                <a:latin typeface="Trebuchet MS"/>
                <a:ea typeface="HGｺﾞｼｯｸM" panose="020B0609000000000000" pitchFamily="49" charset="-128"/>
                <a:cs typeface="+mn-cs"/>
              </a:rPr>
              <a:t>将来</a:t>
            </a:r>
            <a:r>
              <a:rPr kumimoji="1" lang="ja-JP" altLang="en-US" sz="1200" b="0" i="0" u="none" strike="noStrike" kern="100" cap="none" spc="0" normalizeH="0" baseline="0" noProof="0" dirty="0">
                <a:ln>
                  <a:noFill/>
                </a:ln>
                <a:effectLst/>
                <a:uLnTx/>
                <a:uFillTx/>
                <a:latin typeface="Trebuchet MS"/>
                <a:ea typeface="HGｺﾞｼｯｸM" panose="020B0609000000000000" pitchFamily="49" charset="-128"/>
                <a:cs typeface="+mn-cs"/>
              </a:rPr>
              <a:t>（</a:t>
            </a:r>
            <a:r>
              <a:rPr kumimoji="1" lang="en-US" altLang="ja-JP" sz="1200" b="0" i="0" u="none" strike="noStrike" kern="100" cap="none" spc="0" normalizeH="0" baseline="0" noProof="0" dirty="0">
                <a:ln>
                  <a:noFill/>
                </a:ln>
                <a:effectLst/>
                <a:uLnTx/>
                <a:uFillTx/>
                <a:latin typeface="Trebuchet MS"/>
                <a:ea typeface="HGｺﾞｼｯｸM" panose="020B0609000000000000" pitchFamily="49" charset="-128"/>
                <a:cs typeface="+mn-cs"/>
              </a:rPr>
              <a:t>10</a:t>
            </a:r>
            <a:r>
              <a:rPr kumimoji="1" lang="ja-JP" altLang="en-US" sz="1200" b="0" i="0" u="none" strike="noStrike" kern="100" cap="none" spc="0" normalizeH="0" baseline="0" noProof="0" dirty="0">
                <a:ln>
                  <a:noFill/>
                </a:ln>
                <a:effectLst/>
                <a:uLnTx/>
                <a:uFillTx/>
                <a:latin typeface="Trebuchet MS"/>
                <a:ea typeface="HGｺﾞｼｯｸM" panose="020B0609000000000000" pitchFamily="49" charset="-128"/>
                <a:cs typeface="+mn-cs"/>
              </a:rPr>
              <a:t>年後の運用）　</a:t>
            </a:r>
            <a:r>
              <a:rPr lang="ja-JP" altLang="en-US" sz="1200" kern="100" dirty="0">
                <a:effectLst/>
              </a:rPr>
              <a:t>　○</a:t>
            </a:r>
            <a:endParaRPr lang="en-US" altLang="ja-JP" sz="1200" kern="100" dirty="0">
              <a:effectLst/>
            </a:endParaRPr>
          </a:p>
          <a:p>
            <a:pPr algn="just"/>
            <a:endParaRPr lang="en-US" altLang="ja-JP" sz="1200" kern="100" dirty="0">
              <a:effectLst/>
            </a:endParaRPr>
          </a:p>
          <a:p>
            <a:pPr algn="just"/>
            <a:r>
              <a:rPr lang="en-US" altLang="ja-JP" sz="1200" kern="100" dirty="0">
                <a:effectLst/>
              </a:rPr>
              <a:t>【</a:t>
            </a:r>
            <a:r>
              <a:rPr lang="ja-JP" altLang="en-US" sz="1200" kern="100" dirty="0">
                <a:effectLst/>
              </a:rPr>
              <a:t>理由</a:t>
            </a:r>
            <a:r>
              <a:rPr lang="en-US" altLang="ja-JP" sz="1200" kern="100" dirty="0">
                <a:effectLst/>
              </a:rPr>
              <a:t>】</a:t>
            </a:r>
          </a:p>
          <a:p>
            <a:pPr algn="just"/>
            <a:r>
              <a:rPr lang="ja-JP" altLang="en-US" sz="1200" kern="100" dirty="0"/>
              <a:t>・平成</a:t>
            </a:r>
            <a:r>
              <a:rPr lang="en-US" altLang="ja-JP" sz="1200" kern="100" dirty="0"/>
              <a:t>30</a:t>
            </a:r>
            <a:r>
              <a:rPr lang="ja-JP" altLang="en-US" sz="1200" kern="100" dirty="0"/>
              <a:t>年</a:t>
            </a:r>
            <a:r>
              <a:rPr lang="en-US" altLang="ja-JP" sz="1200" kern="100" dirty="0"/>
              <a:t>6</a:t>
            </a:r>
            <a:r>
              <a:rPr lang="ja-JP" altLang="en-US" sz="1200" kern="100" dirty="0"/>
              <a:t>月</a:t>
            </a:r>
            <a:r>
              <a:rPr lang="en-US" altLang="ja-JP" sz="1200" kern="100" dirty="0"/>
              <a:t>18</a:t>
            </a:r>
            <a:r>
              <a:rPr lang="ja-JP" altLang="en-US" sz="1200" kern="100" dirty="0"/>
              <a:t>日に発生した大阪北部地震が発生した。地震後にパトロールは実施していたものの、道路上からの目視点検であったため、約</a:t>
            </a:r>
            <a:r>
              <a:rPr lang="en-US" altLang="ja-JP" sz="1200" kern="100" dirty="0"/>
              <a:t>1</a:t>
            </a:r>
            <a:r>
              <a:rPr lang="ja-JP" altLang="en-US" sz="1200" kern="100" dirty="0"/>
              <a:t>か月後に陥没事故となった。</a:t>
            </a:r>
            <a:endParaRPr lang="en-US" altLang="ja-JP" sz="1200" kern="100"/>
          </a:p>
          <a:p>
            <a:pPr algn="just"/>
            <a:endParaRPr lang="ja-JP" altLang="en-US" sz="1200" kern="100" dirty="0"/>
          </a:p>
          <a:p>
            <a:pPr algn="just"/>
            <a:r>
              <a:rPr lang="ja-JP" altLang="en-US" sz="1200" kern="100" dirty="0"/>
              <a:t>・出水期前に、管渠パトロールを行い、マンホール蓋に問題が無いか確認している。　</a:t>
            </a:r>
            <a:endParaRPr lang="en-US" altLang="ja-JP" sz="1200" kern="100" dirty="0"/>
          </a:p>
          <a:p>
            <a:pPr algn="just"/>
            <a:endParaRPr lang="en-US" altLang="ja-JP" sz="1200" kern="100" dirty="0">
              <a:effectLst/>
            </a:endParaRPr>
          </a:p>
          <a:p>
            <a:pPr algn="just"/>
            <a:endParaRPr lang="en-US" altLang="ja-JP" sz="1200" kern="100" dirty="0"/>
          </a:p>
          <a:p>
            <a:pPr algn="just"/>
            <a:endParaRPr lang="en-US" altLang="ja-JP" sz="1200" kern="100" dirty="0">
              <a:effectLst/>
            </a:endParaRPr>
          </a:p>
        </p:txBody>
      </p:sp>
      <p:sp>
        <p:nvSpPr>
          <p:cNvPr id="80" name="テキスト ボックス 79">
            <a:extLst>
              <a:ext uri="{FF2B5EF4-FFF2-40B4-BE49-F238E27FC236}">
                <a16:creationId xmlns:a16="http://schemas.microsoft.com/office/drawing/2014/main" id="{82B3D596-42B8-4896-A44F-8B18DC034159}"/>
              </a:ext>
            </a:extLst>
          </p:cNvPr>
          <p:cNvSpPr txBox="1"/>
          <p:nvPr/>
        </p:nvSpPr>
        <p:spPr>
          <a:xfrm>
            <a:off x="4788242" y="4218263"/>
            <a:ext cx="4162008" cy="1015663"/>
          </a:xfrm>
          <a:prstGeom prst="rect">
            <a:avLst/>
          </a:prstGeom>
          <a:noFill/>
          <a:ln>
            <a:solidFill>
              <a:schemeClr val="tx1"/>
            </a:solidFill>
          </a:ln>
        </p:spPr>
        <p:txBody>
          <a:bodyPr wrap="square" rtlCol="0">
            <a:spAutoFit/>
          </a:bodyPr>
          <a:lstStyle/>
          <a:p>
            <a:pPr algn="just"/>
            <a:r>
              <a:rPr lang="en-US" altLang="ja-JP" sz="1200" kern="100" dirty="0">
                <a:effectLst/>
              </a:rPr>
              <a:t>【</a:t>
            </a:r>
            <a:r>
              <a:rPr lang="ja-JP" altLang="en-US" sz="1200" kern="100" dirty="0">
                <a:effectLst/>
              </a:rPr>
              <a:t>課題</a:t>
            </a:r>
            <a:r>
              <a:rPr lang="en-US" altLang="ja-JP" sz="1200" kern="100" dirty="0">
                <a:effectLst/>
              </a:rPr>
              <a:t>】</a:t>
            </a:r>
            <a:r>
              <a:rPr lang="ja-JP" altLang="en-US" sz="1200" kern="100" dirty="0">
                <a:effectLst/>
              </a:rPr>
              <a:t>　</a:t>
            </a:r>
            <a:endParaRPr lang="en-US" altLang="ja-JP" sz="1200" kern="100" dirty="0">
              <a:effectLst/>
            </a:endParaRPr>
          </a:p>
          <a:p>
            <a:pPr algn="just"/>
            <a:r>
              <a:rPr lang="ja-JP" altLang="en-US" sz="1200" kern="100" dirty="0"/>
              <a:t>　地震後のパトロール時には、劣化が進んでいる管渠の場合、管内部の点検が必要。劣化が進んでいる区間の把握や、道路上での作業となるため、道路管理者等への緊急連絡先を把握しておく必要がある。</a:t>
            </a:r>
            <a:endParaRPr lang="en-US" altLang="ja-JP" sz="1200" kern="100" dirty="0">
              <a:effectLst/>
            </a:endParaRPr>
          </a:p>
        </p:txBody>
      </p:sp>
      <p:sp>
        <p:nvSpPr>
          <p:cNvPr id="81" name="テキスト ボックス 80">
            <a:extLst>
              <a:ext uri="{FF2B5EF4-FFF2-40B4-BE49-F238E27FC236}">
                <a16:creationId xmlns:a16="http://schemas.microsoft.com/office/drawing/2014/main" id="{1CAECFB6-7285-47AF-9536-7599411B4241}"/>
              </a:ext>
            </a:extLst>
          </p:cNvPr>
          <p:cNvSpPr txBox="1"/>
          <p:nvPr/>
        </p:nvSpPr>
        <p:spPr>
          <a:xfrm>
            <a:off x="4788242" y="5538432"/>
            <a:ext cx="4162008" cy="830997"/>
          </a:xfrm>
          <a:prstGeom prst="rect">
            <a:avLst/>
          </a:prstGeom>
          <a:noFill/>
          <a:ln>
            <a:solidFill>
              <a:schemeClr val="tx1"/>
            </a:solidFill>
          </a:ln>
        </p:spPr>
        <p:txBody>
          <a:bodyPr wrap="square" rtlCol="0">
            <a:spAutoFit/>
          </a:bodyPr>
          <a:lstStyle/>
          <a:p>
            <a:pPr algn="just"/>
            <a:r>
              <a:rPr lang="en-US" altLang="ja-JP" sz="1200" kern="100" dirty="0">
                <a:effectLst/>
              </a:rPr>
              <a:t>【</a:t>
            </a:r>
            <a:r>
              <a:rPr lang="ja-JP" altLang="en-US" sz="1200" kern="100" dirty="0"/>
              <a:t>対応方針</a:t>
            </a:r>
            <a:r>
              <a:rPr lang="en-US" altLang="ja-JP" sz="1200" kern="100" dirty="0">
                <a:effectLst/>
              </a:rPr>
              <a:t>】</a:t>
            </a:r>
          </a:p>
          <a:p>
            <a:r>
              <a:rPr lang="ja-JP" altLang="en-US" sz="1200" kern="100" dirty="0"/>
              <a:t>　管渠の劣化状況、所轄警察署、道路管理者の連絡先等を事前に整理し備える。</a:t>
            </a:r>
            <a:endParaRPr lang="en-US" altLang="ja-JP" sz="1200" kern="100" dirty="0"/>
          </a:p>
          <a:p>
            <a:r>
              <a:rPr lang="ja-JP" altLang="en-US" sz="1200" kern="100" dirty="0"/>
              <a:t>⇒</a:t>
            </a:r>
            <a:r>
              <a:rPr lang="ja-JP" altLang="en-US" sz="1200" u="sng" kern="100" dirty="0"/>
              <a:t>平成</a:t>
            </a:r>
            <a:r>
              <a:rPr lang="en-US" altLang="ja-JP" sz="1200" u="sng" kern="100" dirty="0"/>
              <a:t>31</a:t>
            </a:r>
            <a:r>
              <a:rPr lang="ja-JP" altLang="en-US" sz="1200" u="sng" kern="100" dirty="0"/>
              <a:t>年度に作成済み</a:t>
            </a:r>
            <a:endParaRPr lang="en-US" altLang="ja-JP" sz="1200" u="sng" kern="100" dirty="0">
              <a:effectLst/>
            </a:endParaRPr>
          </a:p>
        </p:txBody>
      </p:sp>
      <p:sp>
        <p:nvSpPr>
          <p:cNvPr id="82" name="フローチャート: 組合せ 81">
            <a:extLst>
              <a:ext uri="{FF2B5EF4-FFF2-40B4-BE49-F238E27FC236}">
                <a16:creationId xmlns:a16="http://schemas.microsoft.com/office/drawing/2014/main" id="{747FA734-EA56-4677-BBDE-48567AF31441}"/>
              </a:ext>
            </a:extLst>
          </p:cNvPr>
          <p:cNvSpPr/>
          <p:nvPr/>
        </p:nvSpPr>
        <p:spPr>
          <a:xfrm>
            <a:off x="6124416" y="4037836"/>
            <a:ext cx="1489660" cy="9060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3" name="フローチャート: 組合せ 82">
            <a:extLst>
              <a:ext uri="{FF2B5EF4-FFF2-40B4-BE49-F238E27FC236}">
                <a16:creationId xmlns:a16="http://schemas.microsoft.com/office/drawing/2014/main" id="{67B300E2-25D9-4828-AB60-499E826D2BE9}"/>
              </a:ext>
            </a:extLst>
          </p:cNvPr>
          <p:cNvSpPr/>
          <p:nvPr/>
        </p:nvSpPr>
        <p:spPr>
          <a:xfrm>
            <a:off x="6126526" y="5297130"/>
            <a:ext cx="1489660" cy="114895"/>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スライド番号プレースホルダー 1">
            <a:extLst>
              <a:ext uri="{FF2B5EF4-FFF2-40B4-BE49-F238E27FC236}">
                <a16:creationId xmlns:a16="http://schemas.microsoft.com/office/drawing/2014/main" id="{4CF0990C-97AC-4A72-B3BD-93CBDA778241}"/>
              </a:ext>
            </a:extLst>
          </p:cNvPr>
          <p:cNvSpPr txBox="1">
            <a:spLocks/>
          </p:cNvSpPr>
          <p:nvPr/>
        </p:nvSpPr>
        <p:spPr>
          <a:xfrm>
            <a:off x="7884368" y="6453336"/>
            <a:ext cx="1828800"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9</a:t>
            </a:fld>
            <a:endParaRPr lang="ja-JP" altLang="en-US" dirty="0"/>
          </a:p>
        </p:txBody>
      </p:sp>
      <p:sp>
        <p:nvSpPr>
          <p:cNvPr id="15" name="テキスト ボックス 14">
            <a:extLst>
              <a:ext uri="{FF2B5EF4-FFF2-40B4-BE49-F238E27FC236}">
                <a16:creationId xmlns:a16="http://schemas.microsoft.com/office/drawing/2014/main" id="{14EDF471-66C7-41E1-9FD1-346EA10F6E4C}"/>
              </a:ext>
            </a:extLst>
          </p:cNvPr>
          <p:cNvSpPr txBox="1"/>
          <p:nvPr/>
        </p:nvSpPr>
        <p:spPr>
          <a:xfrm>
            <a:off x="7520090" y="47615"/>
            <a:ext cx="1623909" cy="400110"/>
          </a:xfrm>
          <a:prstGeom prst="rect">
            <a:avLst/>
          </a:prstGeom>
          <a:solidFill>
            <a:srgbClr val="002060"/>
          </a:solidFill>
        </p:spPr>
        <p:txBody>
          <a:bodyPr wrap="square" rtlCol="0">
            <a:spAutoFit/>
          </a:bodyPr>
          <a:lstStyle/>
          <a:p>
            <a:r>
              <a:rPr kumimoji="1" lang="en-US" altLang="ja-JP" sz="2000" dirty="0">
                <a:solidFill>
                  <a:schemeClr val="bg1">
                    <a:lumMod val="95000"/>
                  </a:schemeClr>
                </a:solidFill>
              </a:rPr>
              <a:t>【</a:t>
            </a:r>
            <a:r>
              <a:rPr kumimoji="1" lang="ja-JP" altLang="en-US" sz="2000" dirty="0">
                <a:solidFill>
                  <a:schemeClr val="bg1">
                    <a:lumMod val="95000"/>
                  </a:schemeClr>
                </a:solidFill>
              </a:rPr>
              <a:t>資料№</a:t>
            </a:r>
            <a:r>
              <a:rPr kumimoji="1" lang="en-US" altLang="ja-JP" sz="2000" dirty="0">
                <a:solidFill>
                  <a:schemeClr val="bg1">
                    <a:lumMod val="95000"/>
                  </a:schemeClr>
                </a:solidFill>
              </a:rPr>
              <a:t>4】</a:t>
            </a:r>
            <a:endParaRPr kumimoji="1" lang="ja-JP" altLang="en-US" sz="2000" dirty="0">
              <a:solidFill>
                <a:schemeClr val="bg1">
                  <a:lumMod val="95000"/>
                </a:schemeClr>
              </a:solidFill>
            </a:endParaRPr>
          </a:p>
        </p:txBody>
      </p:sp>
    </p:spTree>
    <p:extLst>
      <p:ext uri="{BB962C8B-B14F-4D97-AF65-F5344CB8AC3E}">
        <p14:creationId xmlns:p14="http://schemas.microsoft.com/office/powerpoint/2010/main" val="2355650238"/>
      </p:ext>
    </p:extLst>
  </p:cSld>
  <p:clrMapOvr>
    <a:masterClrMapping/>
  </p:clrMapOvr>
</p:sld>
</file>

<file path=ppt/theme/theme1.xml><?xml version="1.0" encoding="utf-8"?>
<a:theme xmlns:a="http://schemas.openxmlformats.org/drawingml/2006/main" name="スリップストリーム">
  <a:themeElements>
    <a:clrScheme name="スリップストリーム">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スリップストリーム">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スリップストリーム">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4A392AD875449443AAA7829C2473F989" ma:contentTypeVersion="6" ma:contentTypeDescription="新しいドキュメントを作成します。" ma:contentTypeScope="" ma:versionID="910b726549f5ea5c5b0da533c2bfbdae">
  <xsd:schema xmlns:xsd="http://www.w3.org/2001/XMLSchema" xmlns:xs="http://www.w3.org/2001/XMLSchema" xmlns:p="http://schemas.microsoft.com/office/2006/metadata/properties" xmlns:ns2="60b12527-e226-4614-b792-74ec134ea487" xmlns:ns3="070d2816-acf1-4867-9480-e239a5331c18" targetNamespace="http://schemas.microsoft.com/office/2006/metadata/properties" ma:root="true" ma:fieldsID="bb2c7f2645d668397f7db443c4d8a8c5" ns2:_="" ns3:_="">
    <xsd:import namespace="60b12527-e226-4614-b792-74ec134ea487"/>
    <xsd:import namespace="070d2816-acf1-4867-9480-e239a5331c1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b12527-e226-4614-b792-74ec134ea4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70d2816-acf1-4867-9480-e239a5331c18" elementFormDefault="qualified">
    <xsd:import namespace="http://schemas.microsoft.com/office/2006/documentManagement/types"/>
    <xsd:import namespace="http://schemas.microsoft.com/office/infopath/2007/PartnerControls"/>
    <xsd:element name="SharedWithUsers" ma:index="11"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共有相手の詳細情報"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3914B7B-EF27-4ABB-B663-00334B5CE50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b12527-e226-4614-b792-74ec134ea487"/>
    <ds:schemaRef ds:uri="070d2816-acf1-4867-9480-e239a5331c1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884C18B-57AD-4ADE-808E-8A3249C40435}">
  <ds:schemaRefs>
    <ds:schemaRef ds:uri="http://schemas.microsoft.com/office/infopath/2007/PartnerControls"/>
    <ds:schemaRef ds:uri="http://www.w3.org/XML/1998/namespace"/>
    <ds:schemaRef ds:uri="http://purl.org/dc/dcmitype/"/>
    <ds:schemaRef ds:uri="http://purl.org/dc/terms/"/>
    <ds:schemaRef ds:uri="http://schemas.microsoft.com/office/2006/metadata/properties"/>
    <ds:schemaRef ds:uri="http://schemas.microsoft.com/office/2006/documentManagement/types"/>
    <ds:schemaRef ds:uri="http://schemas.openxmlformats.org/package/2006/metadata/core-properties"/>
    <ds:schemaRef ds:uri="http://purl.org/dc/elements/1.1/"/>
  </ds:schemaRefs>
</ds:datastoreItem>
</file>

<file path=customXml/itemProps3.xml><?xml version="1.0" encoding="utf-8"?>
<ds:datastoreItem xmlns:ds="http://schemas.openxmlformats.org/officeDocument/2006/customXml" ds:itemID="{1824B8D6-791C-413A-A636-DC40FB5D741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Slipstream</Template>
  <TotalTime>17461</TotalTime>
  <Words>4662</Words>
  <Application>Microsoft Office PowerPoint</Application>
  <PresentationFormat>画面に合わせる (4:3)</PresentationFormat>
  <Paragraphs>551</Paragraphs>
  <Slides>25</Slides>
  <Notes>1</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25</vt:i4>
      </vt:variant>
    </vt:vector>
  </HeadingPairs>
  <TitlesOfParts>
    <vt:vector size="34" baseType="lpstr">
      <vt:lpstr>BIZ UDPゴシック</vt:lpstr>
      <vt:lpstr>HGｺﾞｼｯｸM</vt:lpstr>
      <vt:lpstr>Meiryo UI</vt:lpstr>
      <vt:lpstr>メイリオ</vt:lpstr>
      <vt:lpstr>Arial</vt:lpstr>
      <vt:lpstr>Calibri</vt:lpstr>
      <vt:lpstr>Georgia</vt:lpstr>
      <vt:lpstr>Trebuchet MS</vt:lpstr>
      <vt:lpstr>スリップストリーム</vt:lpstr>
      <vt:lpstr>大阪府都市基盤施設維持管理技術審議会  第１回　河川等部会  </vt:lpstr>
      <vt:lpstr>個票</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大阪府庁</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大阪府庁</dc:creator>
  <cp:lastModifiedBy>入谷　真弘</cp:lastModifiedBy>
  <cp:revision>858</cp:revision>
  <cp:lastPrinted>2024-03-21T01:02:06Z</cp:lastPrinted>
  <dcterms:created xsi:type="dcterms:W3CDTF">2013-06-19T04:48:16Z</dcterms:created>
  <dcterms:modified xsi:type="dcterms:W3CDTF">2024-06-27T07:33:47Z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0x0101004A392AD875449443AAA7829C2473F989</vt:lpwstr>
  </property>
</Properties>
</file>