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454" r:id="rId5"/>
    <p:sldId id="257" r:id="rId6"/>
    <p:sldId id="817" r:id="rId7"/>
    <p:sldId id="1152" r:id="rId8"/>
    <p:sldId id="1153" r:id="rId9"/>
    <p:sldId id="589" r:id="rId10"/>
    <p:sldId id="1154" r:id="rId11"/>
    <p:sldId id="1156" r:id="rId12"/>
    <p:sldId id="1157" r:id="rId13"/>
    <p:sldId id="1158" r:id="rId14"/>
    <p:sldId id="1159" r:id="rId15"/>
    <p:sldId id="1212" r:id="rId16"/>
    <p:sldId id="1213" r:id="rId17"/>
    <p:sldId id="754" r:id="rId18"/>
    <p:sldId id="1160" r:id="rId19"/>
  </p:sldIdLst>
  <p:sldSz cx="9144000" cy="6858000" type="screen4x3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湯川　正朗" initials="湯川　正朗" lastIdx="2" clrIdx="0">
    <p:extLst>
      <p:ext uri="{19B8F6BF-5375-455C-9EA6-DF929625EA0E}">
        <p15:presenceInfo xmlns:p15="http://schemas.microsoft.com/office/powerpoint/2012/main" userId="S::YukawaM@lan.pref.osaka.jp::ac29dad5-4abc-4728-a378-ee2c4fdffd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66CC"/>
    <a:srgbClr val="00B0F0"/>
    <a:srgbClr val="CCFFFF"/>
    <a:srgbClr val="CCFF33"/>
    <a:srgbClr val="FFCC66"/>
    <a:srgbClr val="FF99CC"/>
    <a:srgbClr val="FF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9675566328531"/>
          <c:y val="3.9010054932412358E-2"/>
          <c:w val="0.80767103530633122"/>
          <c:h val="0.83765897225678609"/>
        </c:manualLayout>
      </c:layout>
      <c:barChart>
        <c:barDir val="col"/>
        <c:grouping val="stacked"/>
        <c:varyColors val="0"/>
        <c:ser>
          <c:idx val="1"/>
          <c:order val="0"/>
          <c:tx>
            <c:v>土木建築</c:v>
          </c:tx>
          <c:spPr>
            <a:pattFill prst="pct75">
              <a:fgClr>
                <a:srgbClr val="0000FF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</c:spPr>
          <c:invertIfNegative val="0"/>
          <c:cat>
            <c:strRef>
              <c:f>'グラフデータ（全体）'!$C$48:$EU$48</c:f>
              <c:strCache>
                <c:ptCount val="149"/>
                <c:pt idx="0">
                  <c:v>S40</c:v>
                </c:pt>
                <c:pt idx="1">
                  <c:v>S41</c:v>
                </c:pt>
                <c:pt idx="2">
                  <c:v>S42</c:v>
                </c:pt>
                <c:pt idx="3">
                  <c:v>S43</c:v>
                </c:pt>
                <c:pt idx="4">
                  <c:v>S44</c:v>
                </c:pt>
                <c:pt idx="5">
                  <c:v>S45</c:v>
                </c:pt>
                <c:pt idx="6">
                  <c:v>S46</c:v>
                </c:pt>
                <c:pt idx="7">
                  <c:v>S47</c:v>
                </c:pt>
                <c:pt idx="8">
                  <c:v>S48</c:v>
                </c:pt>
                <c:pt idx="9">
                  <c:v>S49</c:v>
                </c:pt>
                <c:pt idx="10">
                  <c:v>S50</c:v>
                </c:pt>
                <c:pt idx="11">
                  <c:v>S51</c:v>
                </c:pt>
                <c:pt idx="12">
                  <c:v>S52</c:v>
                </c:pt>
                <c:pt idx="13">
                  <c:v>S53</c:v>
                </c:pt>
                <c:pt idx="14">
                  <c:v>S54</c:v>
                </c:pt>
                <c:pt idx="15">
                  <c:v>S55</c:v>
                </c:pt>
                <c:pt idx="16">
                  <c:v>S56</c:v>
                </c:pt>
                <c:pt idx="17">
                  <c:v>S57</c:v>
                </c:pt>
                <c:pt idx="18">
                  <c:v>S58</c:v>
                </c:pt>
                <c:pt idx="19">
                  <c:v>S59</c:v>
                </c:pt>
                <c:pt idx="20">
                  <c:v>S60</c:v>
                </c:pt>
                <c:pt idx="21">
                  <c:v>S61</c:v>
                </c:pt>
                <c:pt idx="22">
                  <c:v>S62</c:v>
                </c:pt>
                <c:pt idx="23">
                  <c:v>S63</c:v>
                </c:pt>
                <c:pt idx="24">
                  <c:v>H1</c:v>
                </c:pt>
                <c:pt idx="25">
                  <c:v>H2</c:v>
                </c:pt>
                <c:pt idx="26">
                  <c:v>H3</c:v>
                </c:pt>
                <c:pt idx="27">
                  <c:v>H4</c:v>
                </c:pt>
                <c:pt idx="28">
                  <c:v>H5</c:v>
                </c:pt>
                <c:pt idx="29">
                  <c:v>H6</c:v>
                </c:pt>
                <c:pt idx="30">
                  <c:v>H7</c:v>
                </c:pt>
                <c:pt idx="31">
                  <c:v>H8</c:v>
                </c:pt>
                <c:pt idx="32">
                  <c:v>H9</c:v>
                </c:pt>
                <c:pt idx="33">
                  <c:v>H10</c:v>
                </c:pt>
                <c:pt idx="34">
                  <c:v>H11</c:v>
                </c:pt>
                <c:pt idx="35">
                  <c:v>H12</c:v>
                </c:pt>
                <c:pt idx="36">
                  <c:v>H13</c:v>
                </c:pt>
                <c:pt idx="37">
                  <c:v>H14</c:v>
                </c:pt>
                <c:pt idx="38">
                  <c:v>H15</c:v>
                </c:pt>
                <c:pt idx="39">
                  <c:v>H16</c:v>
                </c:pt>
                <c:pt idx="40">
                  <c:v>H17</c:v>
                </c:pt>
                <c:pt idx="41">
                  <c:v>H18</c:v>
                </c:pt>
                <c:pt idx="42">
                  <c:v>H19</c:v>
                </c:pt>
                <c:pt idx="43">
                  <c:v>H20</c:v>
                </c:pt>
                <c:pt idx="44">
                  <c:v>H21</c:v>
                </c:pt>
                <c:pt idx="45">
                  <c:v>H22</c:v>
                </c:pt>
                <c:pt idx="46">
                  <c:v>H23</c:v>
                </c:pt>
                <c:pt idx="47">
                  <c:v>H24</c:v>
                </c:pt>
                <c:pt idx="48">
                  <c:v>H25</c:v>
                </c:pt>
                <c:pt idx="49">
                  <c:v>H26</c:v>
                </c:pt>
                <c:pt idx="50">
                  <c:v>H27</c:v>
                </c:pt>
                <c:pt idx="51">
                  <c:v>H28</c:v>
                </c:pt>
                <c:pt idx="52">
                  <c:v>H29</c:v>
                </c:pt>
                <c:pt idx="53">
                  <c:v>H30</c:v>
                </c:pt>
                <c:pt idx="54">
                  <c:v>R1</c:v>
                </c:pt>
                <c:pt idx="55">
                  <c:v>R2</c:v>
                </c:pt>
                <c:pt idx="56">
                  <c:v>R3</c:v>
                </c:pt>
                <c:pt idx="57">
                  <c:v>R4</c:v>
                </c:pt>
                <c:pt idx="58">
                  <c:v>R5</c:v>
                </c:pt>
                <c:pt idx="59">
                  <c:v>R6</c:v>
                </c:pt>
                <c:pt idx="60">
                  <c:v>R7</c:v>
                </c:pt>
                <c:pt idx="61">
                  <c:v>R8</c:v>
                </c:pt>
                <c:pt idx="62">
                  <c:v>R9</c:v>
                </c:pt>
                <c:pt idx="63">
                  <c:v>R10</c:v>
                </c:pt>
                <c:pt idx="64">
                  <c:v>R11</c:v>
                </c:pt>
                <c:pt idx="65">
                  <c:v>R12</c:v>
                </c:pt>
                <c:pt idx="66">
                  <c:v>R13</c:v>
                </c:pt>
                <c:pt idx="67">
                  <c:v>R14</c:v>
                </c:pt>
                <c:pt idx="68">
                  <c:v>R15</c:v>
                </c:pt>
                <c:pt idx="69">
                  <c:v>R16</c:v>
                </c:pt>
                <c:pt idx="70">
                  <c:v>R17</c:v>
                </c:pt>
                <c:pt idx="71">
                  <c:v>R18</c:v>
                </c:pt>
                <c:pt idx="72">
                  <c:v>R19</c:v>
                </c:pt>
                <c:pt idx="73">
                  <c:v>R20</c:v>
                </c:pt>
                <c:pt idx="74">
                  <c:v>R21</c:v>
                </c:pt>
                <c:pt idx="75">
                  <c:v>R22</c:v>
                </c:pt>
                <c:pt idx="76">
                  <c:v>R23</c:v>
                </c:pt>
                <c:pt idx="77">
                  <c:v>R24</c:v>
                </c:pt>
                <c:pt idx="78">
                  <c:v>R25</c:v>
                </c:pt>
                <c:pt idx="79">
                  <c:v>R26</c:v>
                </c:pt>
                <c:pt idx="80">
                  <c:v>R27</c:v>
                </c:pt>
                <c:pt idx="81">
                  <c:v>R28</c:v>
                </c:pt>
                <c:pt idx="82">
                  <c:v>R29</c:v>
                </c:pt>
                <c:pt idx="83">
                  <c:v>R30</c:v>
                </c:pt>
                <c:pt idx="84">
                  <c:v>R31</c:v>
                </c:pt>
                <c:pt idx="85">
                  <c:v>R32</c:v>
                </c:pt>
                <c:pt idx="86">
                  <c:v>R33</c:v>
                </c:pt>
                <c:pt idx="87">
                  <c:v>R34</c:v>
                </c:pt>
                <c:pt idx="88">
                  <c:v>R35</c:v>
                </c:pt>
                <c:pt idx="89">
                  <c:v>R36</c:v>
                </c:pt>
                <c:pt idx="90">
                  <c:v>R37</c:v>
                </c:pt>
                <c:pt idx="91">
                  <c:v>R38</c:v>
                </c:pt>
                <c:pt idx="92">
                  <c:v>R39</c:v>
                </c:pt>
                <c:pt idx="93">
                  <c:v>R40</c:v>
                </c:pt>
                <c:pt idx="94">
                  <c:v>R41</c:v>
                </c:pt>
                <c:pt idx="95">
                  <c:v>R42</c:v>
                </c:pt>
                <c:pt idx="96">
                  <c:v>R43</c:v>
                </c:pt>
                <c:pt idx="97">
                  <c:v>R44</c:v>
                </c:pt>
                <c:pt idx="98">
                  <c:v>R45</c:v>
                </c:pt>
                <c:pt idx="99">
                  <c:v>R46</c:v>
                </c:pt>
                <c:pt idx="100">
                  <c:v>R47</c:v>
                </c:pt>
                <c:pt idx="101">
                  <c:v>R48</c:v>
                </c:pt>
                <c:pt idx="102">
                  <c:v>R49</c:v>
                </c:pt>
                <c:pt idx="103">
                  <c:v>R50</c:v>
                </c:pt>
                <c:pt idx="104">
                  <c:v>R51</c:v>
                </c:pt>
                <c:pt idx="105">
                  <c:v>R52</c:v>
                </c:pt>
                <c:pt idx="106">
                  <c:v>R53</c:v>
                </c:pt>
                <c:pt idx="107">
                  <c:v>R54</c:v>
                </c:pt>
                <c:pt idx="108">
                  <c:v>R55</c:v>
                </c:pt>
                <c:pt idx="109">
                  <c:v>R56</c:v>
                </c:pt>
                <c:pt idx="110">
                  <c:v>R57</c:v>
                </c:pt>
                <c:pt idx="111">
                  <c:v>R58</c:v>
                </c:pt>
                <c:pt idx="112">
                  <c:v>R59</c:v>
                </c:pt>
                <c:pt idx="113">
                  <c:v>R60</c:v>
                </c:pt>
                <c:pt idx="114">
                  <c:v>R61</c:v>
                </c:pt>
                <c:pt idx="115">
                  <c:v>R62</c:v>
                </c:pt>
                <c:pt idx="116">
                  <c:v>R63</c:v>
                </c:pt>
                <c:pt idx="117">
                  <c:v>R64</c:v>
                </c:pt>
                <c:pt idx="118">
                  <c:v>R65</c:v>
                </c:pt>
                <c:pt idx="119">
                  <c:v>R66</c:v>
                </c:pt>
                <c:pt idx="120">
                  <c:v>R67</c:v>
                </c:pt>
                <c:pt idx="121">
                  <c:v>R68</c:v>
                </c:pt>
                <c:pt idx="122">
                  <c:v>R69</c:v>
                </c:pt>
                <c:pt idx="123">
                  <c:v>R70</c:v>
                </c:pt>
                <c:pt idx="124">
                  <c:v>R71</c:v>
                </c:pt>
                <c:pt idx="125">
                  <c:v>R72</c:v>
                </c:pt>
                <c:pt idx="126">
                  <c:v>R73</c:v>
                </c:pt>
                <c:pt idx="127">
                  <c:v>R74</c:v>
                </c:pt>
                <c:pt idx="128">
                  <c:v>R75</c:v>
                </c:pt>
                <c:pt idx="129">
                  <c:v>R76</c:v>
                </c:pt>
                <c:pt idx="130">
                  <c:v>R77</c:v>
                </c:pt>
                <c:pt idx="131">
                  <c:v>R78</c:v>
                </c:pt>
                <c:pt idx="132">
                  <c:v>R79</c:v>
                </c:pt>
                <c:pt idx="133">
                  <c:v>R80</c:v>
                </c:pt>
                <c:pt idx="134">
                  <c:v>R81</c:v>
                </c:pt>
                <c:pt idx="135">
                  <c:v>R82</c:v>
                </c:pt>
                <c:pt idx="136">
                  <c:v>R83</c:v>
                </c:pt>
                <c:pt idx="137">
                  <c:v>R84</c:v>
                </c:pt>
                <c:pt idx="138">
                  <c:v>R85</c:v>
                </c:pt>
                <c:pt idx="139">
                  <c:v>R86</c:v>
                </c:pt>
                <c:pt idx="140">
                  <c:v>R87</c:v>
                </c:pt>
                <c:pt idx="141">
                  <c:v>R88</c:v>
                </c:pt>
                <c:pt idx="142">
                  <c:v>R89</c:v>
                </c:pt>
                <c:pt idx="143">
                  <c:v>R90</c:v>
                </c:pt>
                <c:pt idx="144">
                  <c:v>R91</c:v>
                </c:pt>
                <c:pt idx="145">
                  <c:v>R92</c:v>
                </c:pt>
                <c:pt idx="146">
                  <c:v>R93</c:v>
                </c:pt>
                <c:pt idx="147">
                  <c:v>R94</c:v>
                </c:pt>
                <c:pt idx="148">
                  <c:v>R95</c:v>
                </c:pt>
              </c:strCache>
            </c:strRef>
          </c:cat>
          <c:val>
            <c:numRef>
              <c:f>'グラフデータ（全体）'!$C$50:$EU$50</c:f>
              <c:numCache>
                <c:formatCode>#,##0_);[Red]\(#,##0\)</c:formatCode>
                <c:ptCount val="149"/>
                <c:pt idx="0">
                  <c:v>697.88775899999996</c:v>
                </c:pt>
                <c:pt idx="1">
                  <c:v>1770.4526699999999</c:v>
                </c:pt>
                <c:pt idx="2">
                  <c:v>1092.342181</c:v>
                </c:pt>
                <c:pt idx="3">
                  <c:v>1570.369829</c:v>
                </c:pt>
                <c:pt idx="4">
                  <c:v>6674.0988579999994</c:v>
                </c:pt>
                <c:pt idx="5">
                  <c:v>1522.504099</c:v>
                </c:pt>
                <c:pt idx="6">
                  <c:v>8289.2504530000006</c:v>
                </c:pt>
                <c:pt idx="7">
                  <c:v>1793.926907</c:v>
                </c:pt>
                <c:pt idx="8">
                  <c:v>11455.016351</c:v>
                </c:pt>
                <c:pt idx="9">
                  <c:v>7281.7458409999999</c:v>
                </c:pt>
                <c:pt idx="10">
                  <c:v>9864.6279450000002</c:v>
                </c:pt>
                <c:pt idx="11">
                  <c:v>12781.110186999998</c:v>
                </c:pt>
                <c:pt idx="12">
                  <c:v>4770.171953</c:v>
                </c:pt>
                <c:pt idx="13">
                  <c:v>13659.115456</c:v>
                </c:pt>
                <c:pt idx="14">
                  <c:v>21157.883613999998</c:v>
                </c:pt>
                <c:pt idx="15">
                  <c:v>18220.974785999999</c:v>
                </c:pt>
                <c:pt idx="16">
                  <c:v>33846.650241999996</c:v>
                </c:pt>
                <c:pt idx="17">
                  <c:v>32944.847151000002</c:v>
                </c:pt>
                <c:pt idx="18">
                  <c:v>18566.445122000001</c:v>
                </c:pt>
                <c:pt idx="19">
                  <c:v>20153.94196</c:v>
                </c:pt>
                <c:pt idx="20">
                  <c:v>23890.023118999998</c:v>
                </c:pt>
                <c:pt idx="21">
                  <c:v>18768.187797999999</c:v>
                </c:pt>
                <c:pt idx="22">
                  <c:v>32470.136964999998</c:v>
                </c:pt>
                <c:pt idx="23">
                  <c:v>42120.624817999997</c:v>
                </c:pt>
                <c:pt idx="24">
                  <c:v>42808.314289999995</c:v>
                </c:pt>
                <c:pt idx="25">
                  <c:v>41216.222618</c:v>
                </c:pt>
                <c:pt idx="26">
                  <c:v>39358.266212999995</c:v>
                </c:pt>
                <c:pt idx="27">
                  <c:v>44537.448734999998</c:v>
                </c:pt>
                <c:pt idx="28">
                  <c:v>48809.948404000002</c:v>
                </c:pt>
                <c:pt idx="29">
                  <c:v>28505.108768999999</c:v>
                </c:pt>
                <c:pt idx="30">
                  <c:v>45936.146934999997</c:v>
                </c:pt>
                <c:pt idx="31">
                  <c:v>18892.541565</c:v>
                </c:pt>
                <c:pt idx="32">
                  <c:v>33690.888640999998</c:v>
                </c:pt>
                <c:pt idx="33">
                  <c:v>43861.599761000005</c:v>
                </c:pt>
                <c:pt idx="34">
                  <c:v>46152.151929</c:v>
                </c:pt>
                <c:pt idx="35">
                  <c:v>16365.919012</c:v>
                </c:pt>
                <c:pt idx="36">
                  <c:v>69555.331182000009</c:v>
                </c:pt>
                <c:pt idx="37">
                  <c:v>14972.724044000001</c:v>
                </c:pt>
                <c:pt idx="38">
                  <c:v>30614.144216000001</c:v>
                </c:pt>
                <c:pt idx="39">
                  <c:v>30794.828784000001</c:v>
                </c:pt>
                <c:pt idx="40">
                  <c:v>42035.688546000005</c:v>
                </c:pt>
                <c:pt idx="41">
                  <c:v>15772.528033999999</c:v>
                </c:pt>
                <c:pt idx="42">
                  <c:v>22093.517645</c:v>
                </c:pt>
                <c:pt idx="43">
                  <c:v>27180.622351000002</c:v>
                </c:pt>
                <c:pt idx="44">
                  <c:v>14554.562324</c:v>
                </c:pt>
                <c:pt idx="45">
                  <c:v>7416.2722819999999</c:v>
                </c:pt>
                <c:pt idx="46">
                  <c:v>11549.986578</c:v>
                </c:pt>
                <c:pt idx="47">
                  <c:v>1846.403544</c:v>
                </c:pt>
                <c:pt idx="48">
                  <c:v>851.13982799999997</c:v>
                </c:pt>
                <c:pt idx="49">
                  <c:v>2628.1438660000003</c:v>
                </c:pt>
                <c:pt idx="50">
                  <c:v>674.08719399999995</c:v>
                </c:pt>
                <c:pt idx="51">
                  <c:v>33.465919999999997</c:v>
                </c:pt>
                <c:pt idx="52">
                  <c:v>0</c:v>
                </c:pt>
                <c:pt idx="53">
                  <c:v>0</c:v>
                </c:pt>
                <c:pt idx="54">
                  <c:v>27.7153578</c:v>
                </c:pt>
                <c:pt idx="55">
                  <c:v>0</c:v>
                </c:pt>
                <c:pt idx="56">
                  <c:v>0</c:v>
                </c:pt>
                <c:pt idx="57">
                  <c:v>2272.6470089999998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124.339341</c:v>
                </c:pt>
                <c:pt idx="64">
                  <c:v>90.088784000000004</c:v>
                </c:pt>
                <c:pt idx="65">
                  <c:v>39.171615600000003</c:v>
                </c:pt>
                <c:pt idx="66">
                  <c:v>228.26464000000001</c:v>
                </c:pt>
                <c:pt idx="67">
                  <c:v>286.047303</c:v>
                </c:pt>
                <c:pt idx="68">
                  <c:v>332.25904700000001</c:v>
                </c:pt>
                <c:pt idx="69">
                  <c:v>186.03689650000001</c:v>
                </c:pt>
                <c:pt idx="70">
                  <c:v>192.89130900000001</c:v>
                </c:pt>
                <c:pt idx="71">
                  <c:v>65.036507999999998</c:v>
                </c:pt>
                <c:pt idx="72">
                  <c:v>2312.7136890000002</c:v>
                </c:pt>
                <c:pt idx="73">
                  <c:v>0</c:v>
                </c:pt>
                <c:pt idx="74">
                  <c:v>12774.238650100004</c:v>
                </c:pt>
                <c:pt idx="75">
                  <c:v>907.25408670000002</c:v>
                </c:pt>
                <c:pt idx="76">
                  <c:v>2301.5884710000005</c:v>
                </c:pt>
                <c:pt idx="77">
                  <c:v>1420.0448353000004</c:v>
                </c:pt>
                <c:pt idx="78">
                  <c:v>2183.2841783999997</c:v>
                </c:pt>
                <c:pt idx="79">
                  <c:v>10599.323695999992</c:v>
                </c:pt>
                <c:pt idx="80">
                  <c:v>1979.6579436999987</c:v>
                </c:pt>
                <c:pt idx="81">
                  <c:v>10776.025588899996</c:v>
                </c:pt>
                <c:pt idx="82">
                  <c:v>2332.1049790999996</c:v>
                </c:pt>
                <c:pt idx="83">
                  <c:v>14891.521256300006</c:v>
                </c:pt>
                <c:pt idx="84">
                  <c:v>9351.4539962999952</c:v>
                </c:pt>
                <c:pt idx="85">
                  <c:v>12824.016328500002</c:v>
                </c:pt>
                <c:pt idx="86">
                  <c:v>16735.164198899998</c:v>
                </c:pt>
                <c:pt idx="87">
                  <c:v>8665.4765737000016</c:v>
                </c:pt>
                <c:pt idx="88">
                  <c:v>17786.443529400007</c:v>
                </c:pt>
                <c:pt idx="89">
                  <c:v>27792.817275199999</c:v>
                </c:pt>
                <c:pt idx="90">
                  <c:v>24040.248620799994</c:v>
                </c:pt>
                <c:pt idx="91">
                  <c:v>44183.307297299994</c:v>
                </c:pt>
                <c:pt idx="92">
                  <c:v>42856.016654099993</c:v>
                </c:pt>
                <c:pt idx="93">
                  <c:v>24136.378658599999</c:v>
                </c:pt>
                <c:pt idx="94">
                  <c:v>26200.124547999996</c:v>
                </c:pt>
                <c:pt idx="95">
                  <c:v>31057.03005469999</c:v>
                </c:pt>
                <c:pt idx="96">
                  <c:v>24398.644137399991</c:v>
                </c:pt>
                <c:pt idx="97">
                  <c:v>42215.732188500013</c:v>
                </c:pt>
                <c:pt idx="98">
                  <c:v>54783.239818899994</c:v>
                </c:pt>
                <c:pt idx="99">
                  <c:v>55652.530359400043</c:v>
                </c:pt>
                <c:pt idx="100">
                  <c:v>53602.020327699996</c:v>
                </c:pt>
                <c:pt idx="101">
                  <c:v>49281.475315899996</c:v>
                </c:pt>
                <c:pt idx="102">
                  <c:v>60226.887110000003</c:v>
                </c:pt>
                <c:pt idx="103">
                  <c:v>63422.907069599984</c:v>
                </c:pt>
                <c:pt idx="104">
                  <c:v>37051.699586400006</c:v>
                </c:pt>
                <c:pt idx="105">
                  <c:v>59691.249695999984</c:v>
                </c:pt>
                <c:pt idx="106">
                  <c:v>24532.882895299997</c:v>
                </c:pt>
                <c:pt idx="107">
                  <c:v>43785.570722400007</c:v>
                </c:pt>
                <c:pt idx="108">
                  <c:v>57009.8915022</c:v>
                </c:pt>
                <c:pt idx="109">
                  <c:v>59970.798872299987</c:v>
                </c:pt>
                <c:pt idx="110">
                  <c:v>21311.243515400012</c:v>
                </c:pt>
                <c:pt idx="111">
                  <c:v>77650.795133599997</c:v>
                </c:pt>
                <c:pt idx="112">
                  <c:v>32429.268595900008</c:v>
                </c:pt>
                <c:pt idx="113">
                  <c:v>39923.470512800028</c:v>
                </c:pt>
                <c:pt idx="114">
                  <c:v>40273.079638300042</c:v>
                </c:pt>
                <c:pt idx="115">
                  <c:v>54213.383201900011</c:v>
                </c:pt>
                <c:pt idx="116">
                  <c:v>20282.009259200004</c:v>
                </c:pt>
                <c:pt idx="117">
                  <c:v>27987.692151800005</c:v>
                </c:pt>
                <c:pt idx="118">
                  <c:v>35063.179639800015</c:v>
                </c:pt>
                <c:pt idx="119">
                  <c:v>18439.710467100002</c:v>
                </c:pt>
                <c:pt idx="120">
                  <c:v>9173.7782227000007</c:v>
                </c:pt>
                <c:pt idx="121">
                  <c:v>15014.9825514</c:v>
                </c:pt>
                <c:pt idx="122">
                  <c:v>2558.7884647000001</c:v>
                </c:pt>
                <c:pt idx="123">
                  <c:v>1106.4817764000004</c:v>
                </c:pt>
                <c:pt idx="124">
                  <c:v>3368.3639794999999</c:v>
                </c:pt>
                <c:pt idx="125">
                  <c:v>876.71596720000002</c:v>
                </c:pt>
                <c:pt idx="126">
                  <c:v>43.505696</c:v>
                </c:pt>
                <c:pt idx="127">
                  <c:v>0</c:v>
                </c:pt>
                <c:pt idx="128">
                  <c:v>39.673340000000003</c:v>
                </c:pt>
                <c:pt idx="129">
                  <c:v>27.573039000000001</c:v>
                </c:pt>
                <c:pt idx="130">
                  <c:v>220.6066668</c:v>
                </c:pt>
                <c:pt idx="131">
                  <c:v>206.8399087</c:v>
                </c:pt>
                <c:pt idx="132">
                  <c:v>4360.0482105999999</c:v>
                </c:pt>
                <c:pt idx="133">
                  <c:v>90.088784000000004</c:v>
                </c:pt>
                <c:pt idx="134">
                  <c:v>80.619174000000001</c:v>
                </c:pt>
                <c:pt idx="135">
                  <c:v>295.198736</c:v>
                </c:pt>
                <c:pt idx="136">
                  <c:v>286.047303</c:v>
                </c:pt>
                <c:pt idx="137">
                  <c:v>292.58570700000001</c:v>
                </c:pt>
                <c:pt idx="138">
                  <c:v>0</c:v>
                </c:pt>
                <c:pt idx="139">
                  <c:v>0</c:v>
                </c:pt>
                <c:pt idx="140">
                  <c:v>140.68885740000002</c:v>
                </c:pt>
                <c:pt idx="141">
                  <c:v>29.5934366</c:v>
                </c:pt>
                <c:pt idx="142">
                  <c:v>0</c:v>
                </c:pt>
                <c:pt idx="143">
                  <c:v>0</c:v>
                </c:pt>
                <c:pt idx="144">
                  <c:v>76.255491000000006</c:v>
                </c:pt>
                <c:pt idx="145">
                  <c:v>0</c:v>
                </c:pt>
                <c:pt idx="146">
                  <c:v>0</c:v>
                </c:pt>
                <c:pt idx="147">
                  <c:v>2272.6470089999998</c:v>
                </c:pt>
                <c:pt idx="1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2-4AEB-9510-B3FACA3F2FBC}"/>
            </c:ext>
          </c:extLst>
        </c:ser>
        <c:ser>
          <c:idx val="3"/>
          <c:order val="1"/>
          <c:tx>
            <c:v>設備</c:v>
          </c:tx>
          <c:spPr>
            <a:pattFill prst="wdUpDiag">
              <a:fgClr>
                <a:srgbClr val="00B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</c:spPr>
          <c:invertIfNegative val="0"/>
          <c:cat>
            <c:strRef>
              <c:f>'グラフデータ（全体）'!$C$48:$EU$48</c:f>
              <c:strCache>
                <c:ptCount val="149"/>
                <c:pt idx="0">
                  <c:v>S40</c:v>
                </c:pt>
                <c:pt idx="1">
                  <c:v>S41</c:v>
                </c:pt>
                <c:pt idx="2">
                  <c:v>S42</c:v>
                </c:pt>
                <c:pt idx="3">
                  <c:v>S43</c:v>
                </c:pt>
                <c:pt idx="4">
                  <c:v>S44</c:v>
                </c:pt>
                <c:pt idx="5">
                  <c:v>S45</c:v>
                </c:pt>
                <c:pt idx="6">
                  <c:v>S46</c:v>
                </c:pt>
                <c:pt idx="7">
                  <c:v>S47</c:v>
                </c:pt>
                <c:pt idx="8">
                  <c:v>S48</c:v>
                </c:pt>
                <c:pt idx="9">
                  <c:v>S49</c:v>
                </c:pt>
                <c:pt idx="10">
                  <c:v>S50</c:v>
                </c:pt>
                <c:pt idx="11">
                  <c:v>S51</c:v>
                </c:pt>
                <c:pt idx="12">
                  <c:v>S52</c:v>
                </c:pt>
                <c:pt idx="13">
                  <c:v>S53</c:v>
                </c:pt>
                <c:pt idx="14">
                  <c:v>S54</c:v>
                </c:pt>
                <c:pt idx="15">
                  <c:v>S55</c:v>
                </c:pt>
                <c:pt idx="16">
                  <c:v>S56</c:v>
                </c:pt>
                <c:pt idx="17">
                  <c:v>S57</c:v>
                </c:pt>
                <c:pt idx="18">
                  <c:v>S58</c:v>
                </c:pt>
                <c:pt idx="19">
                  <c:v>S59</c:v>
                </c:pt>
                <c:pt idx="20">
                  <c:v>S60</c:v>
                </c:pt>
                <c:pt idx="21">
                  <c:v>S61</c:v>
                </c:pt>
                <c:pt idx="22">
                  <c:v>S62</c:v>
                </c:pt>
                <c:pt idx="23">
                  <c:v>S63</c:v>
                </c:pt>
                <c:pt idx="24">
                  <c:v>H1</c:v>
                </c:pt>
                <c:pt idx="25">
                  <c:v>H2</c:v>
                </c:pt>
                <c:pt idx="26">
                  <c:v>H3</c:v>
                </c:pt>
                <c:pt idx="27">
                  <c:v>H4</c:v>
                </c:pt>
                <c:pt idx="28">
                  <c:v>H5</c:v>
                </c:pt>
                <c:pt idx="29">
                  <c:v>H6</c:v>
                </c:pt>
                <c:pt idx="30">
                  <c:v>H7</c:v>
                </c:pt>
                <c:pt idx="31">
                  <c:v>H8</c:v>
                </c:pt>
                <c:pt idx="32">
                  <c:v>H9</c:v>
                </c:pt>
                <c:pt idx="33">
                  <c:v>H10</c:v>
                </c:pt>
                <c:pt idx="34">
                  <c:v>H11</c:v>
                </c:pt>
                <c:pt idx="35">
                  <c:v>H12</c:v>
                </c:pt>
                <c:pt idx="36">
                  <c:v>H13</c:v>
                </c:pt>
                <c:pt idx="37">
                  <c:v>H14</c:v>
                </c:pt>
                <c:pt idx="38">
                  <c:v>H15</c:v>
                </c:pt>
                <c:pt idx="39">
                  <c:v>H16</c:v>
                </c:pt>
                <c:pt idx="40">
                  <c:v>H17</c:v>
                </c:pt>
                <c:pt idx="41">
                  <c:v>H18</c:v>
                </c:pt>
                <c:pt idx="42">
                  <c:v>H19</c:v>
                </c:pt>
                <c:pt idx="43">
                  <c:v>H20</c:v>
                </c:pt>
                <c:pt idx="44">
                  <c:v>H21</c:v>
                </c:pt>
                <c:pt idx="45">
                  <c:v>H22</c:v>
                </c:pt>
                <c:pt idx="46">
                  <c:v>H23</c:v>
                </c:pt>
                <c:pt idx="47">
                  <c:v>H24</c:v>
                </c:pt>
                <c:pt idx="48">
                  <c:v>H25</c:v>
                </c:pt>
                <c:pt idx="49">
                  <c:v>H26</c:v>
                </c:pt>
                <c:pt idx="50">
                  <c:v>H27</c:v>
                </c:pt>
                <c:pt idx="51">
                  <c:v>H28</c:v>
                </c:pt>
                <c:pt idx="52">
                  <c:v>H29</c:v>
                </c:pt>
                <c:pt idx="53">
                  <c:v>H30</c:v>
                </c:pt>
                <c:pt idx="54">
                  <c:v>R1</c:v>
                </c:pt>
                <c:pt idx="55">
                  <c:v>R2</c:v>
                </c:pt>
                <c:pt idx="56">
                  <c:v>R3</c:v>
                </c:pt>
                <c:pt idx="57">
                  <c:v>R4</c:v>
                </c:pt>
                <c:pt idx="58">
                  <c:v>R5</c:v>
                </c:pt>
                <c:pt idx="59">
                  <c:v>R6</c:v>
                </c:pt>
                <c:pt idx="60">
                  <c:v>R7</c:v>
                </c:pt>
                <c:pt idx="61">
                  <c:v>R8</c:v>
                </c:pt>
                <c:pt idx="62">
                  <c:v>R9</c:v>
                </c:pt>
                <c:pt idx="63">
                  <c:v>R10</c:v>
                </c:pt>
                <c:pt idx="64">
                  <c:v>R11</c:v>
                </c:pt>
                <c:pt idx="65">
                  <c:v>R12</c:v>
                </c:pt>
                <c:pt idx="66">
                  <c:v>R13</c:v>
                </c:pt>
                <c:pt idx="67">
                  <c:v>R14</c:v>
                </c:pt>
                <c:pt idx="68">
                  <c:v>R15</c:v>
                </c:pt>
                <c:pt idx="69">
                  <c:v>R16</c:v>
                </c:pt>
                <c:pt idx="70">
                  <c:v>R17</c:v>
                </c:pt>
                <c:pt idx="71">
                  <c:v>R18</c:v>
                </c:pt>
                <c:pt idx="72">
                  <c:v>R19</c:v>
                </c:pt>
                <c:pt idx="73">
                  <c:v>R20</c:v>
                </c:pt>
                <c:pt idx="74">
                  <c:v>R21</c:v>
                </c:pt>
                <c:pt idx="75">
                  <c:v>R22</c:v>
                </c:pt>
                <c:pt idx="76">
                  <c:v>R23</c:v>
                </c:pt>
                <c:pt idx="77">
                  <c:v>R24</c:v>
                </c:pt>
                <c:pt idx="78">
                  <c:v>R25</c:v>
                </c:pt>
                <c:pt idx="79">
                  <c:v>R26</c:v>
                </c:pt>
                <c:pt idx="80">
                  <c:v>R27</c:v>
                </c:pt>
                <c:pt idx="81">
                  <c:v>R28</c:v>
                </c:pt>
                <c:pt idx="82">
                  <c:v>R29</c:v>
                </c:pt>
                <c:pt idx="83">
                  <c:v>R30</c:v>
                </c:pt>
                <c:pt idx="84">
                  <c:v>R31</c:v>
                </c:pt>
                <c:pt idx="85">
                  <c:v>R32</c:v>
                </c:pt>
                <c:pt idx="86">
                  <c:v>R33</c:v>
                </c:pt>
                <c:pt idx="87">
                  <c:v>R34</c:v>
                </c:pt>
                <c:pt idx="88">
                  <c:v>R35</c:v>
                </c:pt>
                <c:pt idx="89">
                  <c:v>R36</c:v>
                </c:pt>
                <c:pt idx="90">
                  <c:v>R37</c:v>
                </c:pt>
                <c:pt idx="91">
                  <c:v>R38</c:v>
                </c:pt>
                <c:pt idx="92">
                  <c:v>R39</c:v>
                </c:pt>
                <c:pt idx="93">
                  <c:v>R40</c:v>
                </c:pt>
                <c:pt idx="94">
                  <c:v>R41</c:v>
                </c:pt>
                <c:pt idx="95">
                  <c:v>R42</c:v>
                </c:pt>
                <c:pt idx="96">
                  <c:v>R43</c:v>
                </c:pt>
                <c:pt idx="97">
                  <c:v>R44</c:v>
                </c:pt>
                <c:pt idx="98">
                  <c:v>R45</c:v>
                </c:pt>
                <c:pt idx="99">
                  <c:v>R46</c:v>
                </c:pt>
                <c:pt idx="100">
                  <c:v>R47</c:v>
                </c:pt>
                <c:pt idx="101">
                  <c:v>R48</c:v>
                </c:pt>
                <c:pt idx="102">
                  <c:v>R49</c:v>
                </c:pt>
                <c:pt idx="103">
                  <c:v>R50</c:v>
                </c:pt>
                <c:pt idx="104">
                  <c:v>R51</c:v>
                </c:pt>
                <c:pt idx="105">
                  <c:v>R52</c:v>
                </c:pt>
                <c:pt idx="106">
                  <c:v>R53</c:v>
                </c:pt>
                <c:pt idx="107">
                  <c:v>R54</c:v>
                </c:pt>
                <c:pt idx="108">
                  <c:v>R55</c:v>
                </c:pt>
                <c:pt idx="109">
                  <c:v>R56</c:v>
                </c:pt>
                <c:pt idx="110">
                  <c:v>R57</c:v>
                </c:pt>
                <c:pt idx="111">
                  <c:v>R58</c:v>
                </c:pt>
                <c:pt idx="112">
                  <c:v>R59</c:v>
                </c:pt>
                <c:pt idx="113">
                  <c:v>R60</c:v>
                </c:pt>
                <c:pt idx="114">
                  <c:v>R61</c:v>
                </c:pt>
                <c:pt idx="115">
                  <c:v>R62</c:v>
                </c:pt>
                <c:pt idx="116">
                  <c:v>R63</c:v>
                </c:pt>
                <c:pt idx="117">
                  <c:v>R64</c:v>
                </c:pt>
                <c:pt idx="118">
                  <c:v>R65</c:v>
                </c:pt>
                <c:pt idx="119">
                  <c:v>R66</c:v>
                </c:pt>
                <c:pt idx="120">
                  <c:v>R67</c:v>
                </c:pt>
                <c:pt idx="121">
                  <c:v>R68</c:v>
                </c:pt>
                <c:pt idx="122">
                  <c:v>R69</c:v>
                </c:pt>
                <c:pt idx="123">
                  <c:v>R70</c:v>
                </c:pt>
                <c:pt idx="124">
                  <c:v>R71</c:v>
                </c:pt>
                <c:pt idx="125">
                  <c:v>R72</c:v>
                </c:pt>
                <c:pt idx="126">
                  <c:v>R73</c:v>
                </c:pt>
                <c:pt idx="127">
                  <c:v>R74</c:v>
                </c:pt>
                <c:pt idx="128">
                  <c:v>R75</c:v>
                </c:pt>
                <c:pt idx="129">
                  <c:v>R76</c:v>
                </c:pt>
                <c:pt idx="130">
                  <c:v>R77</c:v>
                </c:pt>
                <c:pt idx="131">
                  <c:v>R78</c:v>
                </c:pt>
                <c:pt idx="132">
                  <c:v>R79</c:v>
                </c:pt>
                <c:pt idx="133">
                  <c:v>R80</c:v>
                </c:pt>
                <c:pt idx="134">
                  <c:v>R81</c:v>
                </c:pt>
                <c:pt idx="135">
                  <c:v>R82</c:v>
                </c:pt>
                <c:pt idx="136">
                  <c:v>R83</c:v>
                </c:pt>
                <c:pt idx="137">
                  <c:v>R84</c:v>
                </c:pt>
                <c:pt idx="138">
                  <c:v>R85</c:v>
                </c:pt>
                <c:pt idx="139">
                  <c:v>R86</c:v>
                </c:pt>
                <c:pt idx="140">
                  <c:v>R87</c:v>
                </c:pt>
                <c:pt idx="141">
                  <c:v>R88</c:v>
                </c:pt>
                <c:pt idx="142">
                  <c:v>R89</c:v>
                </c:pt>
                <c:pt idx="143">
                  <c:v>R90</c:v>
                </c:pt>
                <c:pt idx="144">
                  <c:v>R91</c:v>
                </c:pt>
                <c:pt idx="145">
                  <c:v>R92</c:v>
                </c:pt>
                <c:pt idx="146">
                  <c:v>R93</c:v>
                </c:pt>
                <c:pt idx="147">
                  <c:v>R94</c:v>
                </c:pt>
                <c:pt idx="148">
                  <c:v>R95</c:v>
                </c:pt>
              </c:strCache>
            </c:strRef>
          </c:cat>
          <c:val>
            <c:numRef>
              <c:f>'グラフデータ（全体）'!$C$51:$EU$51</c:f>
              <c:numCache>
                <c:formatCode>#,##0_);[Red]\(#,##0\)</c:formatCode>
                <c:ptCount val="149"/>
                <c:pt idx="0">
                  <c:v>0</c:v>
                </c:pt>
                <c:pt idx="1">
                  <c:v>58.911183999999999</c:v>
                </c:pt>
                <c:pt idx="2">
                  <c:v>233.15725900000001</c:v>
                </c:pt>
                <c:pt idx="3">
                  <c:v>175.33823100000001</c:v>
                </c:pt>
                <c:pt idx="4">
                  <c:v>1106.480376</c:v>
                </c:pt>
                <c:pt idx="5">
                  <c:v>314.122342</c:v>
                </c:pt>
                <c:pt idx="6">
                  <c:v>2960.6957629999997</c:v>
                </c:pt>
                <c:pt idx="7">
                  <c:v>982.91971699999999</c:v>
                </c:pt>
                <c:pt idx="8">
                  <c:v>4196.4939469999999</c:v>
                </c:pt>
                <c:pt idx="9">
                  <c:v>983.74350400000003</c:v>
                </c:pt>
                <c:pt idx="10">
                  <c:v>4380.2216109999999</c:v>
                </c:pt>
                <c:pt idx="11">
                  <c:v>1467.124634</c:v>
                </c:pt>
                <c:pt idx="12">
                  <c:v>2667.0229220000001</c:v>
                </c:pt>
                <c:pt idx="13">
                  <c:v>5434.9913640000004</c:v>
                </c:pt>
                <c:pt idx="14">
                  <c:v>4121.6509210000004</c:v>
                </c:pt>
                <c:pt idx="15">
                  <c:v>7623.6947500000006</c:v>
                </c:pt>
                <c:pt idx="16">
                  <c:v>11408.682312000001</c:v>
                </c:pt>
                <c:pt idx="17">
                  <c:v>9443.6670599999998</c:v>
                </c:pt>
                <c:pt idx="18">
                  <c:v>2269.1959619999998</c:v>
                </c:pt>
                <c:pt idx="19">
                  <c:v>2303.0466649999998</c:v>
                </c:pt>
                <c:pt idx="20">
                  <c:v>3923.4589570000003</c:v>
                </c:pt>
                <c:pt idx="21">
                  <c:v>7782.4631749999999</c:v>
                </c:pt>
                <c:pt idx="22">
                  <c:v>11698.476622</c:v>
                </c:pt>
                <c:pt idx="23">
                  <c:v>11769.551028</c:v>
                </c:pt>
                <c:pt idx="24">
                  <c:v>12755.413474000001</c:v>
                </c:pt>
                <c:pt idx="25">
                  <c:v>19027.704479</c:v>
                </c:pt>
                <c:pt idx="26">
                  <c:v>9109.8851790000008</c:v>
                </c:pt>
                <c:pt idx="27">
                  <c:v>19350.532585000001</c:v>
                </c:pt>
                <c:pt idx="28">
                  <c:v>21088.797746</c:v>
                </c:pt>
                <c:pt idx="29">
                  <c:v>25237.473266000001</c:v>
                </c:pt>
                <c:pt idx="30">
                  <c:v>19353.011072000001</c:v>
                </c:pt>
                <c:pt idx="31">
                  <c:v>51420.358661000006</c:v>
                </c:pt>
                <c:pt idx="32">
                  <c:v>13240.281068</c:v>
                </c:pt>
                <c:pt idx="33">
                  <c:v>33672.053935000004</c:v>
                </c:pt>
                <c:pt idx="34">
                  <c:v>39751.685152999999</c:v>
                </c:pt>
                <c:pt idx="35">
                  <c:v>24512.497624</c:v>
                </c:pt>
                <c:pt idx="36">
                  <c:v>25517.731977000003</c:v>
                </c:pt>
                <c:pt idx="37">
                  <c:v>33862.472854</c:v>
                </c:pt>
                <c:pt idx="38">
                  <c:v>24386.360766999998</c:v>
                </c:pt>
                <c:pt idx="39">
                  <c:v>27715.773408000001</c:v>
                </c:pt>
                <c:pt idx="40">
                  <c:v>21755.982074</c:v>
                </c:pt>
                <c:pt idx="41">
                  <c:v>12191.355068000001</c:v>
                </c:pt>
                <c:pt idx="42">
                  <c:v>21026.515382999998</c:v>
                </c:pt>
                <c:pt idx="43">
                  <c:v>25019.441193999999</c:v>
                </c:pt>
                <c:pt idx="44">
                  <c:v>22583.603659</c:v>
                </c:pt>
                <c:pt idx="45">
                  <c:v>36283.739064000001</c:v>
                </c:pt>
                <c:pt idx="46">
                  <c:v>33692.676206999997</c:v>
                </c:pt>
                <c:pt idx="47">
                  <c:v>23708.249604000001</c:v>
                </c:pt>
                <c:pt idx="48">
                  <c:v>33338.051132000001</c:v>
                </c:pt>
                <c:pt idx="49">
                  <c:v>22450.169499</c:v>
                </c:pt>
                <c:pt idx="50">
                  <c:v>21834.527687000002</c:v>
                </c:pt>
                <c:pt idx="51">
                  <c:v>24168.448823999999</c:v>
                </c:pt>
                <c:pt idx="52">
                  <c:v>27629.733855000002</c:v>
                </c:pt>
                <c:pt idx="53">
                  <c:v>18355.413365</c:v>
                </c:pt>
                <c:pt idx="54">
                  <c:v>34407.145569</c:v>
                </c:pt>
                <c:pt idx="55">
                  <c:v>21952.634219</c:v>
                </c:pt>
                <c:pt idx="56">
                  <c:v>20085.431413999999</c:v>
                </c:pt>
                <c:pt idx="57">
                  <c:v>31723.437798999999</c:v>
                </c:pt>
                <c:pt idx="58">
                  <c:v>28812.609759999999</c:v>
                </c:pt>
                <c:pt idx="59">
                  <c:v>26148.416007</c:v>
                </c:pt>
                <c:pt idx="60">
                  <c:v>34978.434726</c:v>
                </c:pt>
                <c:pt idx="61">
                  <c:v>43892.294276000001</c:v>
                </c:pt>
                <c:pt idx="62">
                  <c:v>23751.201488999999</c:v>
                </c:pt>
                <c:pt idx="63">
                  <c:v>35715.868915999999</c:v>
                </c:pt>
                <c:pt idx="64">
                  <c:v>26000.057718999997</c:v>
                </c:pt>
                <c:pt idx="65">
                  <c:v>21944.583264000001</c:v>
                </c:pt>
                <c:pt idx="66">
                  <c:v>20577.889692000001</c:v>
                </c:pt>
                <c:pt idx="67">
                  <c:v>28106.435077999999</c:v>
                </c:pt>
                <c:pt idx="68">
                  <c:v>27495.174811999997</c:v>
                </c:pt>
                <c:pt idx="69">
                  <c:v>21861.622113999998</c:v>
                </c:pt>
                <c:pt idx="70">
                  <c:v>22683.261567000001</c:v>
                </c:pt>
                <c:pt idx="71">
                  <c:v>18183.419301999998</c:v>
                </c:pt>
                <c:pt idx="72">
                  <c:v>21347.166579999997</c:v>
                </c:pt>
                <c:pt idx="73">
                  <c:v>27283.070677</c:v>
                </c:pt>
                <c:pt idx="74">
                  <c:v>29431.291594000002</c:v>
                </c:pt>
                <c:pt idx="75">
                  <c:v>31906.325965999997</c:v>
                </c:pt>
                <c:pt idx="76">
                  <c:v>34065.953850999998</c:v>
                </c:pt>
                <c:pt idx="77">
                  <c:v>33623.553957999997</c:v>
                </c:pt>
                <c:pt idx="78">
                  <c:v>28999.322212999999</c:v>
                </c:pt>
                <c:pt idx="79">
                  <c:v>31276.599063000001</c:v>
                </c:pt>
                <c:pt idx="80">
                  <c:v>31813.585135000001</c:v>
                </c:pt>
                <c:pt idx="81">
                  <c:v>24402.178749999999</c:v>
                </c:pt>
                <c:pt idx="82">
                  <c:v>28654.968155999999</c:v>
                </c:pt>
                <c:pt idx="83">
                  <c:v>28167.30085</c:v>
                </c:pt>
                <c:pt idx="84">
                  <c:v>27939.759528000002</c:v>
                </c:pt>
                <c:pt idx="85">
                  <c:v>27858.623476000001</c:v>
                </c:pt>
                <c:pt idx="86">
                  <c:v>15208.022440000001</c:v>
                </c:pt>
                <c:pt idx="87">
                  <c:v>18807.989305999999</c:v>
                </c:pt>
                <c:pt idx="88">
                  <c:v>22439.271634999997</c:v>
                </c:pt>
                <c:pt idx="89">
                  <c:v>21775.981384999999</c:v>
                </c:pt>
                <c:pt idx="90">
                  <c:v>26725.538995000003</c:v>
                </c:pt>
                <c:pt idx="91">
                  <c:v>50668.971280999998</c:v>
                </c:pt>
                <c:pt idx="92">
                  <c:v>16782.482827</c:v>
                </c:pt>
                <c:pt idx="93">
                  <c:v>35788.696401000001</c:v>
                </c:pt>
                <c:pt idx="94">
                  <c:v>31044.936741999998</c:v>
                </c:pt>
                <c:pt idx="95">
                  <c:v>20495.380547000001</c:v>
                </c:pt>
                <c:pt idx="96">
                  <c:v>23499.165353</c:v>
                </c:pt>
                <c:pt idx="97">
                  <c:v>29105.885130000002</c:v>
                </c:pt>
                <c:pt idx="98">
                  <c:v>23646.249567999999</c:v>
                </c:pt>
                <c:pt idx="99">
                  <c:v>20406.838299999999</c:v>
                </c:pt>
                <c:pt idx="100">
                  <c:v>33586.506821000003</c:v>
                </c:pt>
                <c:pt idx="101">
                  <c:v>12987.859262</c:v>
                </c:pt>
                <c:pt idx="102">
                  <c:v>28138.521246000004</c:v>
                </c:pt>
                <c:pt idx="103">
                  <c:v>36456.894678999997</c:v>
                </c:pt>
                <c:pt idx="104">
                  <c:v>26781.981524000003</c:v>
                </c:pt>
                <c:pt idx="105">
                  <c:v>31027.050490000001</c:v>
                </c:pt>
                <c:pt idx="106">
                  <c:v>44331.376616000001</c:v>
                </c:pt>
                <c:pt idx="107">
                  <c:v>25868.693197000001</c:v>
                </c:pt>
                <c:pt idx="108">
                  <c:v>36481.766761999999</c:v>
                </c:pt>
                <c:pt idx="109">
                  <c:v>24514.174483000003</c:v>
                </c:pt>
                <c:pt idx="110">
                  <c:v>16395.143771999999</c:v>
                </c:pt>
                <c:pt idx="111">
                  <c:v>21099.906600000002</c:v>
                </c:pt>
                <c:pt idx="112">
                  <c:v>23692.594367000002</c:v>
                </c:pt>
                <c:pt idx="113">
                  <c:v>21310.570180999999</c:v>
                </c:pt>
                <c:pt idx="114">
                  <c:v>30732.342327999999</c:v>
                </c:pt>
                <c:pt idx="115">
                  <c:v>24619.979481000002</c:v>
                </c:pt>
                <c:pt idx="116">
                  <c:v>15297.142599999999</c:v>
                </c:pt>
                <c:pt idx="117">
                  <c:v>25250.958682999997</c:v>
                </c:pt>
                <c:pt idx="118">
                  <c:v>21808.573869</c:v>
                </c:pt>
                <c:pt idx="119">
                  <c:v>28439.850996000001</c:v>
                </c:pt>
                <c:pt idx="120">
                  <c:v>29435.848012000002</c:v>
                </c:pt>
                <c:pt idx="121">
                  <c:v>43214.117063999998</c:v>
                </c:pt>
                <c:pt idx="122">
                  <c:v>17635.978757999997</c:v>
                </c:pt>
                <c:pt idx="123">
                  <c:v>47255.026211000004</c:v>
                </c:pt>
                <c:pt idx="124">
                  <c:v>28259.075016999999</c:v>
                </c:pt>
                <c:pt idx="125">
                  <c:v>27626.646783</c:v>
                </c:pt>
                <c:pt idx="126">
                  <c:v>32828.139868999999</c:v>
                </c:pt>
                <c:pt idx="127">
                  <c:v>31351.605900000002</c:v>
                </c:pt>
                <c:pt idx="128">
                  <c:v>23998.974309999998</c:v>
                </c:pt>
                <c:pt idx="129">
                  <c:v>29886.718798999998</c:v>
                </c:pt>
                <c:pt idx="130">
                  <c:v>26504.935320999997</c:v>
                </c:pt>
                <c:pt idx="131">
                  <c:v>20322.511629000001</c:v>
                </c:pt>
                <c:pt idx="132">
                  <c:v>20651.131883000002</c:v>
                </c:pt>
                <c:pt idx="133">
                  <c:v>20604.536743000001</c:v>
                </c:pt>
                <c:pt idx="134">
                  <c:v>21656.116691000003</c:v>
                </c:pt>
                <c:pt idx="135">
                  <c:v>29642.392049999999</c:v>
                </c:pt>
                <c:pt idx="136">
                  <c:v>35361.152101</c:v>
                </c:pt>
                <c:pt idx="137">
                  <c:v>29621.451738</c:v>
                </c:pt>
                <c:pt idx="138">
                  <c:v>29954.564758</c:v>
                </c:pt>
                <c:pt idx="139">
                  <c:v>27370.828973000003</c:v>
                </c:pt>
                <c:pt idx="140">
                  <c:v>20928.387617</c:v>
                </c:pt>
                <c:pt idx="141">
                  <c:v>19127.938173000002</c:v>
                </c:pt>
                <c:pt idx="142">
                  <c:v>26711.648996000004</c:v>
                </c:pt>
                <c:pt idx="143">
                  <c:v>22359.996528</c:v>
                </c:pt>
                <c:pt idx="144">
                  <c:v>26493.583587999998</c:v>
                </c:pt>
                <c:pt idx="145">
                  <c:v>21677.373672000002</c:v>
                </c:pt>
                <c:pt idx="146">
                  <c:v>28094.674533999998</c:v>
                </c:pt>
                <c:pt idx="147">
                  <c:v>19502.861482</c:v>
                </c:pt>
                <c:pt idx="148">
                  <c:v>29484.117272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2-4AEB-9510-B3FACA3F2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1731328"/>
        <c:axId val="102511360"/>
      </c:barChart>
      <c:catAx>
        <c:axId val="1017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ja-JP"/>
          </a:p>
        </c:txPr>
        <c:crossAx val="102511360"/>
        <c:crosses val="autoZero"/>
        <c:auto val="1"/>
        <c:lblAlgn val="ctr"/>
        <c:lblOffset val="100"/>
        <c:tickLblSkip val="5"/>
        <c:noMultiLvlLbl val="0"/>
      </c:catAx>
      <c:valAx>
        <c:axId val="102511360"/>
        <c:scaling>
          <c:orientation val="minMax"/>
          <c:max val="1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ja-JP" altLang="en-US"/>
                  <a:t>事業費（百万円）</a:t>
                </a:r>
              </a:p>
            </c:rich>
          </c:tx>
          <c:overlay val="0"/>
        </c:title>
        <c:numFmt formatCode="#,##0_);[Red]\(#,##0\)" sourceLinked="1"/>
        <c:majorTickMark val="out"/>
        <c:minorTickMark val="none"/>
        <c:tickLblPos val="nextTo"/>
        <c:crossAx val="101731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ts val="1600"/>
              </a:lnSpc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 u="sng" dirty="0"/>
              <a:t>詳細点検</a:t>
            </a:r>
            <a:r>
              <a:rPr lang="ja-JP" altLang="en-US" sz="1400" dirty="0"/>
              <a:t>結果</a:t>
            </a:r>
            <a:r>
              <a:rPr lang="ja-JP" altLang="en-US" sz="1100" dirty="0"/>
              <a:t>（</a:t>
            </a:r>
            <a:r>
              <a:rPr lang="en-US" altLang="ja-JP" sz="1100" dirty="0"/>
              <a:t>R4</a:t>
            </a:r>
            <a:r>
              <a:rPr lang="ja-JP" altLang="en-US" sz="1100" dirty="0"/>
              <a:t>末時点）</a:t>
            </a:r>
          </a:p>
        </c:rich>
      </c:tx>
      <c:layout>
        <c:manualLayout>
          <c:xMode val="edge"/>
          <c:yMode val="edge"/>
          <c:x val="0.1199322906794347"/>
          <c:y val="9.1010985531438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600"/>
            </a:lnSpc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090905249790351E-2"/>
          <c:y val="0.21603423391020055"/>
          <c:w val="0.61186620807265524"/>
          <c:h val="0.6410557914977798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8A-4DD6-8024-458A0ED2742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8A-4DD6-8024-458A0ED27422}"/>
              </c:ext>
            </c:extLst>
          </c:dPt>
          <c:dLbls>
            <c:dLbl>
              <c:idx val="0"/>
              <c:layout>
                <c:manualLayout>
                  <c:x val="-0.21814949397786026"/>
                  <c:y val="0.106120499644418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ts val="1400"/>
                      </a:lnSpc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54C3FE-B763-40C1-B1F5-740EB2B7A72F}" type="CATEGORYNAME">
                      <a:rPr lang="zh-TW" altLang="en-US" sz="1400" u="sng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lnSpc>
                          <a:spcPts val="1400"/>
                        </a:lnSpc>
                        <a:defRPr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[分類名]</a:t>
                    </a:fld>
                    <a:r>
                      <a:rPr lang="zh-TW" altLang="en-US" sz="1400" u="sng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A328EB6C-FFC1-4CB0-BC48-9A3F6091714F}" type="PERCENTAGE">
                      <a:rPr lang="en-US" altLang="zh-TW" sz="1400" u="sng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lnSpc>
                          <a:spcPts val="1400"/>
                        </a:lnSpc>
                        <a:defRPr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[パーセンテージ]</a:t>
                    </a:fld>
                    <a:endParaRPr lang="zh-TW" altLang="en-US" sz="1400" u="sng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  <a:p>
                    <a:pPr>
                      <a:lnSpc>
                        <a:spcPts val="1400"/>
                      </a:lnSpc>
                      <a:defRPr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altLang="zh-TW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9</a:t>
                    </a:r>
                    <a:r>
                      <a:rPr lang="zh-TW" altLang="en-US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施設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ts val="1400"/>
                    </a:lnSpc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149081980623799"/>
                      <c:h val="0.228828911914390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8A-4DD6-8024-458A0ED27422}"/>
                </c:ext>
              </c:extLst>
            </c:dLbl>
            <c:dLbl>
              <c:idx val="1"/>
              <c:layout>
                <c:manualLayout>
                  <c:x val="6.9873685755644621E-2"/>
                  <c:y val="-0.134390927931702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ts val="1400"/>
                      </a:lnSpc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D4ECB5-F01E-4663-8EE9-5F45ED27B1DA}" type="CATEGORYNAME">
                      <a:rPr lang="zh-TW" altLang="en-US" sz="1400">
                        <a:solidFill>
                          <a:schemeClr val="bg1"/>
                        </a:solidFill>
                      </a:rPr>
                      <a:pPr>
                        <a:lnSpc>
                          <a:spcPts val="1400"/>
                        </a:lnSpc>
                        <a:defRPr sz="14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zh-TW" alt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D1F8DDD1-E975-4AF1-BFAB-7C7E1C8E6893}" type="PERCENTAGE">
                      <a:rPr lang="en-US" altLang="zh-TW" sz="1400" baseline="0" smtClean="0">
                        <a:solidFill>
                          <a:schemeClr val="bg1"/>
                        </a:solidFill>
                      </a:rPr>
                      <a:pPr>
                        <a:lnSpc>
                          <a:spcPts val="1400"/>
                        </a:lnSpc>
                        <a:defRPr sz="14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zh-TW" altLang="en-US" sz="14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lnSpc>
                        <a:spcPts val="1400"/>
                      </a:lnSpc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altLang="zh-TW" sz="1400" baseline="0" dirty="0">
                        <a:solidFill>
                          <a:schemeClr val="bg1"/>
                        </a:solidFill>
                      </a:rPr>
                      <a:t>17</a:t>
                    </a:r>
                    <a:r>
                      <a:rPr lang="zh-TW" altLang="en-US" sz="1400" baseline="0" dirty="0">
                        <a:solidFill>
                          <a:schemeClr val="bg1"/>
                        </a:solidFill>
                      </a:rPr>
                      <a:t>施設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1400"/>
                    </a:lnSpc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00710953734311"/>
                      <c:h val="0.342948401664353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8A-4DD6-8024-458A0ED27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Sheet1!$I$69:$I$70</c:f>
              <c:strCache>
                <c:ptCount val="2"/>
                <c:pt idx="0">
                  <c:v>健全度３未満</c:v>
                </c:pt>
                <c:pt idx="1">
                  <c:v>健全度3以上</c:v>
                </c:pt>
              </c:strCache>
            </c:strRef>
          </c:cat>
          <c:val>
            <c:numRef>
              <c:f>Sheet1!$J$69:$J$70</c:f>
              <c:numCache>
                <c:formatCode>#,##0_);[Red]\(#,##0\)</c:formatCode>
                <c:ptCount val="2"/>
                <c:pt idx="0">
                  <c:v>9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8A-4DD6-8024-458A0ED2742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ts val="1600"/>
              </a:lnSpc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 u="sng" dirty="0"/>
              <a:t>初期点検</a:t>
            </a:r>
            <a:r>
              <a:rPr lang="ja-JP" altLang="en-US" sz="1400" dirty="0"/>
              <a:t>・計画点検実施状況</a:t>
            </a:r>
            <a:r>
              <a:rPr lang="ja-JP" altLang="en-US" sz="1100" dirty="0"/>
              <a:t>（</a:t>
            </a:r>
            <a:r>
              <a:rPr lang="en-US" altLang="ja-JP" sz="1100" dirty="0"/>
              <a:t>R4</a:t>
            </a:r>
            <a:r>
              <a:rPr lang="ja-JP" altLang="en-US" sz="1100" dirty="0"/>
              <a:t>末時点）</a:t>
            </a:r>
            <a:endParaRPr lang="ja-JP" altLang="en-US" sz="1400" dirty="0"/>
          </a:p>
        </c:rich>
      </c:tx>
      <c:layout>
        <c:manualLayout>
          <c:xMode val="edge"/>
          <c:yMode val="edge"/>
          <c:x val="0.13287667400350875"/>
          <c:y val="3.6251671554911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600"/>
            </a:lnSpc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5677182324564679"/>
          <c:y val="0.15135851752513305"/>
          <c:w val="0.46927626756328489"/>
          <c:h val="0.64264411472373262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86-4131-94BA-0EECED0BBD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86-4131-94BA-0EECED0BBD10}"/>
              </c:ext>
            </c:extLst>
          </c:dPt>
          <c:dLbls>
            <c:dLbl>
              <c:idx val="0"/>
              <c:layout>
                <c:manualLayout>
                  <c:x val="-5.2531615010161577E-2"/>
                  <c:y val="-0.148523094392179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ts val="1400"/>
                      </a:lnSpc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85E8FB-C569-4545-A40B-4109760985B2}" type="CATEGORYNAME">
                      <a:rPr lang="ja-JP" altLang="en-US" sz="1400" smtClean="0"/>
                      <a:pPr>
                        <a:lnSpc>
                          <a:spcPts val="1400"/>
                        </a:lnSpc>
                        <a:defRPr sz="24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ja-JP" altLang="en-US" sz="1400" baseline="0" dirty="0"/>
                      <a:t>
</a:t>
                    </a:r>
                    <a:fld id="{D9B4E10F-551B-4A6B-91F7-F534C1540ED7}" type="PERCENTAGE">
                      <a:rPr lang="en-US" altLang="ja-JP" sz="1400" baseline="0" smtClean="0"/>
                      <a:pPr>
                        <a:lnSpc>
                          <a:spcPts val="1400"/>
                        </a:lnSpc>
                        <a:defRPr sz="24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ja-JP" altLang="en-US" sz="1400" baseline="0" dirty="0"/>
                  </a:p>
                  <a:p>
                    <a:pPr>
                      <a:lnSpc>
                        <a:spcPts val="1400"/>
                      </a:lnSpc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altLang="ja-JP" sz="1400" baseline="0" dirty="0"/>
                      <a:t>966</a:t>
                    </a:r>
                    <a:r>
                      <a:rPr lang="ja-JP" altLang="en-US" sz="1400" baseline="0" dirty="0"/>
                      <a:t>施設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1400"/>
                    </a:lnSpc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20781855451338"/>
                      <c:h val="0.425751677164504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86-4131-94BA-0EECED0BBD10}"/>
                </c:ext>
              </c:extLst>
            </c:dLbl>
            <c:dLbl>
              <c:idx val="1"/>
              <c:layout>
                <c:manualLayout>
                  <c:x val="0.34601942770357158"/>
                  <c:y val="6.30750906244392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ts val="1400"/>
                      </a:lnSpc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C8E37B-5B9F-4F65-98C6-C53B44EB9956}" type="CATEGORYNAME">
                      <a:rPr lang="ja-JP" altLang="en-US" sz="1400" b="0" u="sng">
                        <a:solidFill>
                          <a:schemeClr val="tx1"/>
                        </a:solidFill>
                      </a:rPr>
                      <a:pPr>
                        <a:lnSpc>
                          <a:spcPts val="1400"/>
                        </a:lnSpc>
                        <a:defRPr sz="24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ja-JP" altLang="en-US" sz="14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69567C4-4363-4538-896F-6912FC2A9973}" type="PERCENTAGE">
                      <a:rPr lang="en-US" altLang="ja-JP" sz="1400" b="0" baseline="0" smtClean="0">
                        <a:solidFill>
                          <a:schemeClr val="tx1"/>
                        </a:solidFill>
                      </a:rPr>
                      <a:pPr>
                        <a:lnSpc>
                          <a:spcPts val="1400"/>
                        </a:lnSpc>
                        <a:defRPr sz="24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ja-JP" altLang="en-US" sz="1400" b="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lnSpc>
                        <a:spcPts val="1400"/>
                      </a:lnSpc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altLang="ja-JP" sz="1400" b="0" baseline="0" dirty="0">
                        <a:solidFill>
                          <a:schemeClr val="tx1"/>
                        </a:solidFill>
                      </a:rPr>
                      <a:t>37</a:t>
                    </a:r>
                    <a:r>
                      <a:rPr lang="ja-JP" altLang="en-US" sz="1400" b="0" baseline="0" dirty="0">
                        <a:solidFill>
                          <a:schemeClr val="tx1"/>
                        </a:solidFill>
                      </a:rPr>
                      <a:t>施設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1400"/>
                    </a:lnSpc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92484253680498"/>
                      <c:h val="0.337540082586131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86-4131-94BA-0EECED0BB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Sheet1!$F$69:$F$70</c:f>
              <c:strCache>
                <c:ptCount val="2"/>
                <c:pt idx="0">
                  <c:v>実施済み</c:v>
                </c:pt>
                <c:pt idx="1">
                  <c:v>未実施</c:v>
                </c:pt>
              </c:strCache>
            </c:strRef>
          </c:cat>
          <c:val>
            <c:numRef>
              <c:f>Sheet1!$G$69:$G$70</c:f>
              <c:numCache>
                <c:formatCode>#,##0_);[Red]\(#,##0\)</c:formatCode>
                <c:ptCount val="2"/>
                <c:pt idx="0" formatCode="General">
                  <c:v>966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86-4131-94BA-0EECED0BBD1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0.45759</cdr:x>
      <cdr:y>0.22172</cdr:y>
    </cdr:from>
    <cdr:to>
      <cdr:x>0.67227</cdr:x>
      <cdr:y>0.25099</cdr:y>
    </cdr:to>
    <cdr:cxnSp macro="">
      <cdr:nvCxnSpPr>
        <cdr:cNvPr id="2" name="直線コネクタ 1">
          <a:extLst xmlns:a="http://schemas.openxmlformats.org/drawingml/2006/main">
            <a:ext uri="{FF2B5EF4-FFF2-40B4-BE49-F238E27FC236}">
              <a16:creationId xmlns:a16="http://schemas.microsoft.com/office/drawing/2014/main" id="{A5102229-F8DE-4D9D-847B-20707635BC4A}"/>
            </a:ext>
          </a:extLst>
        </cdr:cNvPr>
        <cdr:cNvCxnSpPr/>
      </cdr:nvCxnSpPr>
      <cdr:spPr>
        <a:xfrm xmlns:a="http://schemas.openxmlformats.org/drawingml/2006/main" flipV="1">
          <a:off x="2084953" y="737703"/>
          <a:ext cx="978178" cy="973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880100" cy="488793"/>
          </a:xfrm>
          <a:prstGeom prst="rect">
            <a:avLst/>
          </a:prstGeom>
        </p:spPr>
        <p:txBody>
          <a:bodyPr vert="horz" lIns="89646" tIns="44822" rIns="89646" bIns="448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5220" y="0"/>
            <a:ext cx="2880100" cy="488793"/>
          </a:xfrm>
          <a:prstGeom prst="rect">
            <a:avLst/>
          </a:prstGeom>
        </p:spPr>
        <p:txBody>
          <a:bodyPr vert="horz" lIns="89646" tIns="44822" rIns="89646" bIns="44822" rtlCol="0"/>
          <a:lstStyle>
            <a:lvl1pPr algn="r">
              <a:defRPr sz="1200"/>
            </a:lvl1pPr>
          </a:lstStyle>
          <a:p>
            <a:fld id="{29472AE3-829E-42FD-BDF5-9930118AE71F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8" y="9287066"/>
            <a:ext cx="2880100" cy="488792"/>
          </a:xfrm>
          <a:prstGeom prst="rect">
            <a:avLst/>
          </a:prstGeom>
        </p:spPr>
        <p:txBody>
          <a:bodyPr vert="horz" lIns="89646" tIns="44822" rIns="89646" bIns="448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5220" y="9287066"/>
            <a:ext cx="2880100" cy="488792"/>
          </a:xfrm>
          <a:prstGeom prst="rect">
            <a:avLst/>
          </a:prstGeom>
        </p:spPr>
        <p:txBody>
          <a:bodyPr vert="horz" lIns="89646" tIns="44822" rIns="89646" bIns="44822" rtlCol="0" anchor="b"/>
          <a:lstStyle>
            <a:lvl1pPr algn="r">
              <a:defRPr sz="1200"/>
            </a:lvl1pPr>
          </a:lstStyle>
          <a:p>
            <a:fld id="{F590CCD0-FE35-423A-B9FD-933267B7A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13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880100" cy="488793"/>
          </a:xfrm>
          <a:prstGeom prst="rect">
            <a:avLst/>
          </a:prstGeom>
        </p:spPr>
        <p:txBody>
          <a:bodyPr vert="horz" lIns="89646" tIns="44822" rIns="89646" bIns="448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20" y="0"/>
            <a:ext cx="2880100" cy="488793"/>
          </a:xfrm>
          <a:prstGeom prst="rect">
            <a:avLst/>
          </a:prstGeom>
        </p:spPr>
        <p:txBody>
          <a:bodyPr vert="horz" lIns="89646" tIns="44822" rIns="89646" bIns="44822" rtlCol="0"/>
          <a:lstStyle>
            <a:lvl1pPr algn="r">
              <a:defRPr sz="1200"/>
            </a:lvl1pPr>
          </a:lstStyle>
          <a:p>
            <a:fld id="{C66E6DC5-E089-448C-ADA9-C53EA216882B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5013"/>
            <a:ext cx="4884737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46" tIns="44822" rIns="89646" bIns="448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5000" y="4644312"/>
            <a:ext cx="5316870" cy="4399133"/>
          </a:xfrm>
          <a:prstGeom prst="rect">
            <a:avLst/>
          </a:prstGeom>
        </p:spPr>
        <p:txBody>
          <a:bodyPr vert="horz" lIns="89646" tIns="44822" rIns="89646" bIns="448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287066"/>
            <a:ext cx="2880100" cy="488792"/>
          </a:xfrm>
          <a:prstGeom prst="rect">
            <a:avLst/>
          </a:prstGeom>
        </p:spPr>
        <p:txBody>
          <a:bodyPr vert="horz" lIns="89646" tIns="44822" rIns="89646" bIns="448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20" y="9287066"/>
            <a:ext cx="2880100" cy="488792"/>
          </a:xfrm>
          <a:prstGeom prst="rect">
            <a:avLst/>
          </a:prstGeom>
        </p:spPr>
        <p:txBody>
          <a:bodyPr vert="horz" lIns="89646" tIns="44822" rIns="89646" bIns="44822" rtlCol="0" anchor="b"/>
          <a:lstStyle>
            <a:lvl1pPr algn="r">
              <a:defRPr sz="1200"/>
            </a:lvl1pPr>
          </a:lstStyle>
          <a:p>
            <a:fld id="{DFCB510D-55C8-4D3D-A366-9F41B467EC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438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1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B581-B150-40F4-BA47-48048E71208F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E38-4C33-4397-BAEE-10BF3C17FA67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5652-32B7-456E-B65E-855487C53113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3A28-C689-4B18-AB5A-F701635D7284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A3EB-7F58-4A73-BFE5-7619E76EFBCE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3A5-2B76-44DD-9DFB-620981918A81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BA1-25E5-48CA-9E21-5F3E6CD23790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AB65-290E-49E1-8FE0-3F1B450DB574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9928-D382-4C6E-9216-0BD2B9F15356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C219-4D0F-4EB0-B441-E2C1D0112C39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E594-1F8D-44AF-92F5-DC04F7026758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4A905C-C05D-424E-9327-E33DD63885FE}" type="datetime1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it.go.jp/mizukokudo/sewerage/crd_sewerage_tk_000135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3180" y="1268760"/>
            <a:ext cx="9144000" cy="230425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kumimoji="1" lang="ja-JP" altLang="en-US" sz="4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大阪府都市基盤施設</a:t>
            </a:r>
            <a:r>
              <a:rPr lang="ja-JP" altLang="en-US" sz="4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維持管理技術審議会</a:t>
            </a:r>
            <a:br>
              <a:rPr lang="en-US" altLang="ja-JP" sz="13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br>
              <a:rPr kumimoji="1" lang="en-US" altLang="ja-JP" sz="13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sz="4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第１回　</a:t>
            </a:r>
            <a:r>
              <a:rPr lang="ja-JP" altLang="en-US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河川等</a:t>
            </a:r>
            <a:r>
              <a:rPr kumimoji="1" lang="ja-JP" altLang="en-US" sz="4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部会</a:t>
            </a:r>
            <a:br>
              <a:rPr kumimoji="1" lang="en-US" altLang="ja-JP" sz="13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br>
              <a:rPr kumimoji="1" lang="en-US" altLang="ja-JP" sz="13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kumimoji="1" lang="ja-JP" altLang="en-US" sz="27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0" y="3753131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《</a:t>
            </a:r>
            <a:r>
              <a:rPr lang="ja-JP" altLang="en-US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各施設の現計画の検証、課題と対応方針について</a:t>
            </a:r>
            <a:r>
              <a:rPr lang="en-US" altLang="ja-JP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》</a:t>
            </a:r>
            <a:endParaRPr lang="ja-JP" altLang="en-US" sz="3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スライド番号プレースホルダー 17">
            <a:extLst>
              <a:ext uri="{FF2B5EF4-FFF2-40B4-BE49-F238E27FC236}">
                <a16:creationId xmlns:a16="http://schemas.microsoft.com/office/drawing/2014/main" id="{568234FF-1C40-4B1D-98C8-DF509959AD12}"/>
              </a:ext>
            </a:extLst>
          </p:cNvPr>
          <p:cNvSpPr txBox="1">
            <a:spLocks/>
          </p:cNvSpPr>
          <p:nvPr/>
        </p:nvSpPr>
        <p:spPr>
          <a:xfrm>
            <a:off x="8373184" y="6489782"/>
            <a:ext cx="774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87E11EAB-A6CE-437E-8633-27937AE1085C}"/>
              </a:ext>
            </a:extLst>
          </p:cNvPr>
          <p:cNvSpPr txBox="1">
            <a:spLocks/>
          </p:cNvSpPr>
          <p:nvPr/>
        </p:nvSpPr>
        <p:spPr>
          <a:xfrm>
            <a:off x="0" y="4765144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（下水道施設編</a:t>
            </a:r>
            <a:r>
              <a:rPr lang="en-US" altLang="ja-JP" sz="3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3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本編</a:t>
            </a:r>
            <a:r>
              <a:rPr lang="en-US" altLang="ja-JP" sz="3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3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8BE72615-6364-4B6C-945A-D7D07E5BBAC5}"/>
              </a:ext>
            </a:extLst>
          </p:cNvPr>
          <p:cNvSpPr txBox="1">
            <a:spLocks/>
          </p:cNvSpPr>
          <p:nvPr/>
        </p:nvSpPr>
        <p:spPr>
          <a:xfrm>
            <a:off x="0" y="6190456"/>
            <a:ext cx="9144000" cy="550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713424-2CB0-4B21-B863-140D4FCC0CFE}"/>
              </a:ext>
            </a:extLst>
          </p:cNvPr>
          <p:cNvSpPr txBox="1"/>
          <p:nvPr/>
        </p:nvSpPr>
        <p:spPr>
          <a:xfrm>
            <a:off x="7020272" y="35766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　</a:t>
            </a:r>
            <a:r>
              <a:rPr kumimoji="1" lang="en-US" altLang="ja-JP" b="1" dirty="0"/>
              <a:t>【</a:t>
            </a:r>
            <a:r>
              <a:rPr kumimoji="1" lang="ja-JP" altLang="en-US" b="1" dirty="0"/>
              <a:t>資料１－</a:t>
            </a:r>
            <a:r>
              <a:rPr lang="ja-JP" altLang="en-US" b="1" dirty="0"/>
              <a:t>３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19608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．現計画における点検（日常・定期）の実施状況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25123"/>
            <a:ext cx="9144000" cy="461665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土木施設</a:t>
            </a:r>
            <a:endParaRPr kumimoji="1"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383C1C00-9BBA-4BCB-A729-BAA33400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0" y="6493599"/>
            <a:ext cx="1828800" cy="365125"/>
          </a:xfrm>
        </p:spPr>
        <p:txBody>
          <a:bodyPr/>
          <a:lstStyle/>
          <a:p>
            <a:fld id="{61E74F64-5FCC-48D8-9B90-33BC672A98E7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20" name="正方形/長方形 36">
            <a:extLst>
              <a:ext uri="{FF2B5EF4-FFF2-40B4-BE49-F238E27FC236}">
                <a16:creationId xmlns:a16="http://schemas.microsoft.com/office/drawing/2014/main" id="{2EE08364-7091-49A5-A73C-9FBA2B1DD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73" y="1807356"/>
            <a:ext cx="8138853" cy="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152" tIns="31576" rIns="63152" bIns="3157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884151" eaLnBrk="1" hangingPunct="1">
              <a:spcBef>
                <a:spcPct val="0"/>
              </a:spcBef>
              <a:buNone/>
            </a:pPr>
            <a:r>
              <a:rPr lang="zh-TW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大阪府都市基盤施設長寿命化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計画（平成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28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年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3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月）に基づく点検の種類と頻度</a:t>
            </a:r>
            <a:endParaRPr lang="en-US" altLang="ja-JP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A32D37B-9A80-4BA7-BC53-1B9E4D018F5C}"/>
              </a:ext>
            </a:extLst>
          </p:cNvPr>
          <p:cNvGrpSpPr/>
          <p:nvPr/>
        </p:nvGrpSpPr>
        <p:grpSpPr>
          <a:xfrm>
            <a:off x="755576" y="2350089"/>
            <a:ext cx="7696349" cy="2723530"/>
            <a:chOff x="44003" y="1449821"/>
            <a:chExt cx="7696349" cy="272353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0AC11E1-9E79-45F5-9623-FCDA0E62DE46}"/>
                </a:ext>
              </a:extLst>
            </p:cNvPr>
            <p:cNvSpPr/>
            <p:nvPr/>
          </p:nvSpPr>
          <p:spPr>
            <a:xfrm>
              <a:off x="44003" y="1449821"/>
              <a:ext cx="7696349" cy="2723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56EA2BBA-083B-4A27-92B0-B5A11D1CFB5A}"/>
                </a:ext>
              </a:extLst>
            </p:cNvPr>
            <p:cNvGrpSpPr/>
            <p:nvPr/>
          </p:nvGrpSpPr>
          <p:grpSpPr>
            <a:xfrm>
              <a:off x="44003" y="2001881"/>
              <a:ext cx="1731377" cy="566772"/>
              <a:chOff x="789712" y="1760116"/>
              <a:chExt cx="1778013" cy="566772"/>
            </a:xfrm>
          </p:grpSpPr>
          <p:sp>
            <p:nvSpPr>
              <p:cNvPr id="60" name="フローチャート : 代替処理 38">
                <a:extLst>
                  <a:ext uri="{FF2B5EF4-FFF2-40B4-BE49-F238E27FC236}">
                    <a16:creationId xmlns:a16="http://schemas.microsoft.com/office/drawing/2014/main" id="{7FEA1204-F153-40A2-8DD2-557F720DAADE}"/>
                  </a:ext>
                </a:extLst>
              </p:cNvPr>
              <p:cNvSpPr/>
              <p:nvPr/>
            </p:nvSpPr>
            <p:spPr>
              <a:xfrm>
                <a:off x="899592" y="1760116"/>
                <a:ext cx="1539559" cy="566772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985E054-C822-4532-AA6B-AB8F74CE8830}"/>
                  </a:ext>
                </a:extLst>
              </p:cNvPr>
              <p:cNvSpPr txBox="1"/>
              <p:nvPr/>
            </p:nvSpPr>
            <p:spPr>
              <a:xfrm>
                <a:off x="789712" y="1862302"/>
                <a:ext cx="1778013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初期点検</a:t>
                </a:r>
                <a:endPara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C910800C-6D1B-4947-AA4D-88229FB19192}"/>
                </a:ext>
              </a:extLst>
            </p:cNvPr>
            <p:cNvGrpSpPr/>
            <p:nvPr/>
          </p:nvGrpSpPr>
          <p:grpSpPr>
            <a:xfrm>
              <a:off x="138576" y="3398329"/>
              <a:ext cx="1523482" cy="566772"/>
              <a:chOff x="883808" y="3156564"/>
              <a:chExt cx="1564518" cy="566772"/>
            </a:xfrm>
          </p:grpSpPr>
          <p:sp>
            <p:nvSpPr>
              <p:cNvPr id="58" name="フローチャート : 代替処理 36">
                <a:extLst>
                  <a:ext uri="{FF2B5EF4-FFF2-40B4-BE49-F238E27FC236}">
                    <a16:creationId xmlns:a16="http://schemas.microsoft.com/office/drawing/2014/main" id="{A0AC8AB9-B818-471A-A518-871EA5D49677}"/>
                  </a:ext>
                </a:extLst>
              </p:cNvPr>
              <p:cNvSpPr/>
              <p:nvPr/>
            </p:nvSpPr>
            <p:spPr>
              <a:xfrm>
                <a:off x="899592" y="3156564"/>
                <a:ext cx="1530594" cy="566772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34364B7-50EA-4C16-938A-A2FAF2FD0B3C}"/>
                  </a:ext>
                </a:extLst>
              </p:cNvPr>
              <p:cNvSpPr txBox="1"/>
              <p:nvPr/>
            </p:nvSpPr>
            <p:spPr>
              <a:xfrm>
                <a:off x="883808" y="3277307"/>
                <a:ext cx="1564518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u="sng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定期点検</a:t>
                </a:r>
                <a:endParaRPr lang="en-US" altLang="ja-JP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C8A5334-31F7-449E-895A-EA95575C5FBF}"/>
                </a:ext>
              </a:extLst>
            </p:cNvPr>
            <p:cNvGrpSpPr/>
            <p:nvPr/>
          </p:nvGrpSpPr>
          <p:grpSpPr>
            <a:xfrm>
              <a:off x="2507314" y="1967973"/>
              <a:ext cx="2359340" cy="1389498"/>
              <a:chOff x="2689530" y="1726208"/>
              <a:chExt cx="2664288" cy="1389498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2FD3DA2D-7568-4278-9300-A5937A73975A}"/>
                  </a:ext>
                </a:extLst>
              </p:cNvPr>
              <p:cNvSpPr/>
              <p:nvPr/>
            </p:nvSpPr>
            <p:spPr>
              <a:xfrm>
                <a:off x="2689530" y="1726208"/>
                <a:ext cx="2664288" cy="13403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1016C47-542C-4BC4-AC63-D8FD4999BF0A}"/>
                  </a:ext>
                </a:extLst>
              </p:cNvPr>
              <p:cNvSpPr txBox="1"/>
              <p:nvPr/>
            </p:nvSpPr>
            <p:spPr>
              <a:xfrm>
                <a:off x="2689530" y="1730711"/>
                <a:ext cx="2634300" cy="138499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対象物の劣化度を把握し、定期点検を行う上での初期値を設定する</a:t>
                </a:r>
                <a:endPara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en-US" altLang="ja-JP" sz="14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※</a:t>
                </a:r>
                <a:r>
                  <a:rPr lang="ja-JP" altLang="en-US" sz="14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計画点検は、常時水没しており、内部の機械設備の改築等にあわせて実施する点検</a:t>
                </a:r>
                <a:endPara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94E2C58-B8AC-4394-96E4-16673A8A79B7}"/>
                </a:ext>
              </a:extLst>
            </p:cNvPr>
            <p:cNvGrpSpPr/>
            <p:nvPr/>
          </p:nvGrpSpPr>
          <p:grpSpPr>
            <a:xfrm>
              <a:off x="2517584" y="3434361"/>
              <a:ext cx="2359340" cy="610819"/>
              <a:chOff x="2699800" y="3192596"/>
              <a:chExt cx="2664288" cy="610819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CE036136-6CC8-4F48-AB76-24AC5ACF39F8}"/>
                  </a:ext>
                </a:extLst>
              </p:cNvPr>
              <p:cNvSpPr/>
              <p:nvPr/>
            </p:nvSpPr>
            <p:spPr>
              <a:xfrm>
                <a:off x="2699800" y="3192596"/>
                <a:ext cx="2664288" cy="6108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8449AC6A-48A2-4C9B-A136-05EE6231C1DB}"/>
                  </a:ext>
                </a:extLst>
              </p:cNvPr>
              <p:cNvSpPr txBox="1"/>
              <p:nvPr/>
            </p:nvSpPr>
            <p:spPr>
              <a:xfrm>
                <a:off x="2730761" y="3270289"/>
                <a:ext cx="2606275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初期点検後の定期点検で緊急措置や詳細調査の要否を判断する</a:t>
                </a:r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0B3F572-B691-4650-9AFB-CA1084D24717}"/>
                </a:ext>
              </a:extLst>
            </p:cNvPr>
            <p:cNvGrpSpPr/>
            <p:nvPr/>
          </p:nvGrpSpPr>
          <p:grpSpPr>
            <a:xfrm>
              <a:off x="94079" y="2710530"/>
              <a:ext cx="1608074" cy="566772"/>
              <a:chOff x="839881" y="2468765"/>
              <a:chExt cx="1651389" cy="566772"/>
            </a:xfrm>
          </p:grpSpPr>
          <p:sp>
            <p:nvSpPr>
              <p:cNvPr id="52" name="フローチャート : 代替処理 40">
                <a:extLst>
                  <a:ext uri="{FF2B5EF4-FFF2-40B4-BE49-F238E27FC236}">
                    <a16:creationId xmlns:a16="http://schemas.microsoft.com/office/drawing/2014/main" id="{02D4AA85-1F06-4BFF-9600-B42A6B8A692B}"/>
                  </a:ext>
                </a:extLst>
              </p:cNvPr>
              <p:cNvSpPr/>
              <p:nvPr/>
            </p:nvSpPr>
            <p:spPr>
              <a:xfrm>
                <a:off x="899592" y="2468765"/>
                <a:ext cx="1532845" cy="566772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FCEF0C6-0AF2-4DF9-A0B9-F9CCD78A0AF0}"/>
                  </a:ext>
                </a:extLst>
              </p:cNvPr>
              <p:cNvSpPr txBox="1"/>
              <p:nvPr/>
            </p:nvSpPr>
            <p:spPr>
              <a:xfrm>
                <a:off x="839881" y="2576515"/>
                <a:ext cx="165138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計画点検</a:t>
                </a:r>
                <a:endPara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D10D9A8A-1A4B-4C64-9A87-2556170412E8}"/>
                </a:ext>
              </a:extLst>
            </p:cNvPr>
            <p:cNvGrpSpPr/>
            <p:nvPr/>
          </p:nvGrpSpPr>
          <p:grpSpPr>
            <a:xfrm>
              <a:off x="4943673" y="1978182"/>
              <a:ext cx="1387473" cy="1330112"/>
              <a:chOff x="5488783" y="1736417"/>
              <a:chExt cx="2049614" cy="1330112"/>
            </a:xfrm>
          </p:grpSpPr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F8E48062-D786-44B6-B708-F6A7C42DA20D}"/>
                  </a:ext>
                </a:extLst>
              </p:cNvPr>
              <p:cNvSpPr/>
              <p:nvPr/>
            </p:nvSpPr>
            <p:spPr>
              <a:xfrm>
                <a:off x="5488783" y="1736417"/>
                <a:ext cx="2049614" cy="13301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CC55691-7CC3-401F-B2E3-D2537A2FA813}"/>
                  </a:ext>
                </a:extLst>
              </p:cNvPr>
              <p:cNvSpPr txBox="1"/>
              <p:nvPr/>
            </p:nvSpPr>
            <p:spPr>
              <a:xfrm>
                <a:off x="5527241" y="2249332"/>
                <a:ext cx="1940608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最初に</a:t>
                </a:r>
                <a:r>
                  <a:rPr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回</a:t>
                </a:r>
                <a:endPara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E84A445A-7878-438D-93DF-7CA9F8C683FB}"/>
                </a:ext>
              </a:extLst>
            </p:cNvPr>
            <p:cNvGrpSpPr/>
            <p:nvPr/>
          </p:nvGrpSpPr>
          <p:grpSpPr>
            <a:xfrm>
              <a:off x="4969706" y="3398329"/>
              <a:ext cx="1387473" cy="610819"/>
              <a:chOff x="5514816" y="3156564"/>
              <a:chExt cx="2049614" cy="610819"/>
            </a:xfrm>
          </p:grpSpPr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5805DFAE-E257-4263-9118-CB6D07B7CC13}"/>
                  </a:ext>
                </a:extLst>
              </p:cNvPr>
              <p:cNvSpPr/>
              <p:nvPr/>
            </p:nvSpPr>
            <p:spPr>
              <a:xfrm>
                <a:off x="5514816" y="3156564"/>
                <a:ext cx="2049614" cy="6108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6A687DC-E709-449F-8A80-D0479EC41316}"/>
                  </a:ext>
                </a:extLst>
              </p:cNvPr>
              <p:cNvSpPr txBox="1"/>
              <p:nvPr/>
            </p:nvSpPr>
            <p:spPr>
              <a:xfrm>
                <a:off x="5546723" y="3312439"/>
                <a:ext cx="2017707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u="sng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  <a:r>
                  <a:rPr lang="ja-JP" altLang="en-US" sz="1600" u="sng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回</a:t>
                </a:r>
                <a:r>
                  <a:rPr lang="en-US" altLang="ja-JP" sz="1600" u="sng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/1</a:t>
                </a:r>
                <a:r>
                  <a:rPr lang="ja-JP" altLang="en-US" sz="1600" u="sng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年</a:t>
                </a:r>
                <a:endParaRPr lang="en-US" altLang="ja-JP" sz="1600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32EC8AA-C278-435E-B882-76681E993985}"/>
                </a:ext>
              </a:extLst>
            </p:cNvPr>
            <p:cNvGrpSpPr/>
            <p:nvPr/>
          </p:nvGrpSpPr>
          <p:grpSpPr>
            <a:xfrm>
              <a:off x="147762" y="1553187"/>
              <a:ext cx="1515413" cy="369332"/>
              <a:chOff x="338362" y="1516142"/>
              <a:chExt cx="1556232" cy="369332"/>
            </a:xfrm>
          </p:grpSpPr>
          <p:sp>
            <p:nvSpPr>
              <p:cNvPr id="46" name="角丸四角形 22">
                <a:extLst>
                  <a:ext uri="{FF2B5EF4-FFF2-40B4-BE49-F238E27FC236}">
                    <a16:creationId xmlns:a16="http://schemas.microsoft.com/office/drawing/2014/main" id="{D05D8F1F-E539-4669-9FEA-0D43FAF50625}"/>
                  </a:ext>
                </a:extLst>
              </p:cNvPr>
              <p:cNvSpPr/>
              <p:nvPr/>
            </p:nvSpPr>
            <p:spPr>
              <a:xfrm>
                <a:off x="338362" y="1556792"/>
                <a:ext cx="1556232" cy="28803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028A982-E28A-4799-9B1F-2AC778145313}"/>
                  </a:ext>
                </a:extLst>
              </p:cNvPr>
              <p:cNvSpPr txBox="1"/>
              <p:nvPr/>
            </p:nvSpPr>
            <p:spPr>
              <a:xfrm>
                <a:off x="403457" y="1516142"/>
                <a:ext cx="1431236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点検分類</a:t>
                </a:r>
                <a:endPara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7F9D134C-F345-4EAA-BC14-311DF7FF9FD6}"/>
                </a:ext>
              </a:extLst>
            </p:cNvPr>
            <p:cNvGrpSpPr/>
            <p:nvPr/>
          </p:nvGrpSpPr>
          <p:grpSpPr>
            <a:xfrm>
              <a:off x="2536604" y="1556115"/>
              <a:ext cx="2334731" cy="369332"/>
              <a:chOff x="2030624" y="1519070"/>
              <a:chExt cx="2612573" cy="369332"/>
            </a:xfrm>
          </p:grpSpPr>
          <p:sp>
            <p:nvSpPr>
              <p:cNvPr id="44" name="角丸四角形 72">
                <a:extLst>
                  <a:ext uri="{FF2B5EF4-FFF2-40B4-BE49-F238E27FC236}">
                    <a16:creationId xmlns:a16="http://schemas.microsoft.com/office/drawing/2014/main" id="{594F7544-5437-44D9-AC68-FF1D4E047F0B}"/>
                  </a:ext>
                </a:extLst>
              </p:cNvPr>
              <p:cNvSpPr/>
              <p:nvPr/>
            </p:nvSpPr>
            <p:spPr>
              <a:xfrm>
                <a:off x="2030624" y="1559720"/>
                <a:ext cx="2612573" cy="2880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B6B3753-8700-49A5-9B35-0833C7D99130}"/>
                  </a:ext>
                </a:extLst>
              </p:cNvPr>
              <p:cNvSpPr txBox="1"/>
              <p:nvPr/>
            </p:nvSpPr>
            <p:spPr>
              <a:xfrm>
                <a:off x="2183036" y="1519070"/>
                <a:ext cx="230425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点検内容</a:t>
                </a:r>
                <a:endPara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0DB02C6-D9DE-40FB-9FE3-4C0B16A4E252}"/>
                </a:ext>
              </a:extLst>
            </p:cNvPr>
            <p:cNvGrpSpPr/>
            <p:nvPr/>
          </p:nvGrpSpPr>
          <p:grpSpPr>
            <a:xfrm>
              <a:off x="4943673" y="1547611"/>
              <a:ext cx="1387474" cy="369332"/>
              <a:chOff x="4715535" y="1510566"/>
              <a:chExt cx="1387474" cy="369332"/>
            </a:xfrm>
          </p:grpSpPr>
          <p:sp>
            <p:nvSpPr>
              <p:cNvPr id="42" name="角丸四角形 74">
                <a:extLst>
                  <a:ext uri="{FF2B5EF4-FFF2-40B4-BE49-F238E27FC236}">
                    <a16:creationId xmlns:a16="http://schemas.microsoft.com/office/drawing/2014/main" id="{788C61FA-C93D-4C61-B7A6-A9D2DCD3D0EC}"/>
                  </a:ext>
                </a:extLst>
              </p:cNvPr>
              <p:cNvSpPr/>
              <p:nvPr/>
            </p:nvSpPr>
            <p:spPr>
              <a:xfrm>
                <a:off x="4715535" y="1551216"/>
                <a:ext cx="1387474" cy="28803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8B0710B-5513-4983-BB81-5B460102C374}"/>
                  </a:ext>
                </a:extLst>
              </p:cNvPr>
              <p:cNvSpPr txBox="1"/>
              <p:nvPr/>
            </p:nvSpPr>
            <p:spPr>
              <a:xfrm>
                <a:off x="4762275" y="1510566"/>
                <a:ext cx="1292976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頻度</a:t>
                </a:r>
                <a:endPara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C21C35AB-4B33-490A-BFB0-DA128F623A59}"/>
                </a:ext>
              </a:extLst>
            </p:cNvPr>
            <p:cNvGrpSpPr/>
            <p:nvPr/>
          </p:nvGrpSpPr>
          <p:grpSpPr>
            <a:xfrm>
              <a:off x="6460476" y="1540463"/>
              <a:ext cx="1170207" cy="369332"/>
              <a:chOff x="6460476" y="1503418"/>
              <a:chExt cx="1170207" cy="369332"/>
            </a:xfrm>
          </p:grpSpPr>
          <p:sp>
            <p:nvSpPr>
              <p:cNvPr id="40" name="角丸四角形 78">
                <a:extLst>
                  <a:ext uri="{FF2B5EF4-FFF2-40B4-BE49-F238E27FC236}">
                    <a16:creationId xmlns:a16="http://schemas.microsoft.com/office/drawing/2014/main" id="{91303CC7-38D2-4EF1-AA20-511564C1DE3C}"/>
                  </a:ext>
                </a:extLst>
              </p:cNvPr>
              <p:cNvSpPr/>
              <p:nvPr/>
            </p:nvSpPr>
            <p:spPr>
              <a:xfrm>
                <a:off x="6460476" y="1545673"/>
                <a:ext cx="1170207" cy="28803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8B4D84D-5ACE-4D77-B330-7F4028045A16}"/>
                  </a:ext>
                </a:extLst>
              </p:cNvPr>
              <p:cNvSpPr txBox="1"/>
              <p:nvPr/>
            </p:nvSpPr>
            <p:spPr>
              <a:xfrm>
                <a:off x="6541793" y="1503418"/>
                <a:ext cx="973203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施設数</a:t>
                </a:r>
                <a:endPara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CFB2DEBE-8A4F-4F67-A017-05B780C52450}"/>
                </a:ext>
              </a:extLst>
            </p:cNvPr>
            <p:cNvGrpSpPr/>
            <p:nvPr/>
          </p:nvGrpSpPr>
          <p:grpSpPr>
            <a:xfrm>
              <a:off x="1749581" y="1556115"/>
              <a:ext cx="740809" cy="369332"/>
              <a:chOff x="6487261" y="1519070"/>
              <a:chExt cx="1214345" cy="369332"/>
            </a:xfrm>
          </p:grpSpPr>
          <p:sp>
            <p:nvSpPr>
              <p:cNvPr id="38" name="角丸四角形 90">
                <a:extLst>
                  <a:ext uri="{FF2B5EF4-FFF2-40B4-BE49-F238E27FC236}">
                    <a16:creationId xmlns:a16="http://schemas.microsoft.com/office/drawing/2014/main" id="{2EB4C7CE-8D61-4057-8EA6-6566D94EC0D2}"/>
                  </a:ext>
                </a:extLst>
              </p:cNvPr>
              <p:cNvSpPr/>
              <p:nvPr/>
            </p:nvSpPr>
            <p:spPr>
              <a:xfrm>
                <a:off x="6487261" y="1558660"/>
                <a:ext cx="1214345" cy="289059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7F7D112-B576-45E9-A6F3-B09515634E63}"/>
                  </a:ext>
                </a:extLst>
              </p:cNvPr>
              <p:cNvSpPr txBox="1"/>
              <p:nvPr/>
            </p:nvSpPr>
            <p:spPr>
              <a:xfrm>
                <a:off x="6549715" y="1519070"/>
                <a:ext cx="1103252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体制</a:t>
                </a:r>
                <a:endPara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1A6963EB-0115-490D-8273-39BED0EFF203}"/>
                </a:ext>
              </a:extLst>
            </p:cNvPr>
            <p:cNvGrpSpPr/>
            <p:nvPr/>
          </p:nvGrpSpPr>
          <p:grpSpPr>
            <a:xfrm>
              <a:off x="1721890" y="1972476"/>
              <a:ext cx="763660" cy="610819"/>
              <a:chOff x="5510144" y="1736417"/>
              <a:chExt cx="1940607" cy="610819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955D2F39-0FC0-4CB7-8DEA-4AA12691CEC8}"/>
                  </a:ext>
                </a:extLst>
              </p:cNvPr>
              <p:cNvSpPr/>
              <p:nvPr/>
            </p:nvSpPr>
            <p:spPr>
              <a:xfrm>
                <a:off x="5604966" y="1736417"/>
                <a:ext cx="1802041" cy="6108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A7B126A-5BEF-4FD6-9B98-317E7AC787C9}"/>
                  </a:ext>
                </a:extLst>
              </p:cNvPr>
              <p:cNvSpPr txBox="1"/>
              <p:nvPr/>
            </p:nvSpPr>
            <p:spPr>
              <a:xfrm>
                <a:off x="5510144" y="1738268"/>
                <a:ext cx="1940607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直営</a:t>
                </a:r>
                <a:endPara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10C5DF5E-D183-48AD-A239-11BE53A8065A}"/>
                </a:ext>
              </a:extLst>
            </p:cNvPr>
            <p:cNvGrpSpPr/>
            <p:nvPr/>
          </p:nvGrpSpPr>
          <p:grpSpPr>
            <a:xfrm>
              <a:off x="1728618" y="2701083"/>
              <a:ext cx="763660" cy="610819"/>
              <a:chOff x="1728618" y="2664038"/>
              <a:chExt cx="763660" cy="610819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7B7DF41F-778D-4AB5-936A-1E62DA8D5771}"/>
                  </a:ext>
                </a:extLst>
              </p:cNvPr>
              <p:cNvSpPr/>
              <p:nvPr/>
            </p:nvSpPr>
            <p:spPr>
              <a:xfrm>
                <a:off x="1759204" y="2664038"/>
                <a:ext cx="709132" cy="6108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D70E36D-39A2-47C2-914C-A6CD5AA99A52}"/>
                  </a:ext>
                </a:extLst>
              </p:cNvPr>
              <p:cNvSpPr txBox="1"/>
              <p:nvPr/>
            </p:nvSpPr>
            <p:spPr>
              <a:xfrm>
                <a:off x="1728618" y="2901917"/>
                <a:ext cx="76366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委託</a:t>
                </a:r>
                <a:endPara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3781D6F-B60A-4F3C-9B1C-70D75CE040B4}"/>
                </a:ext>
              </a:extLst>
            </p:cNvPr>
            <p:cNvGrpSpPr/>
            <p:nvPr/>
          </p:nvGrpSpPr>
          <p:grpSpPr>
            <a:xfrm>
              <a:off x="1736413" y="3424282"/>
              <a:ext cx="763660" cy="646331"/>
              <a:chOff x="1736413" y="3387237"/>
              <a:chExt cx="763660" cy="646331"/>
            </a:xfrm>
          </p:grpSpPr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FBE6E85D-BEB4-4C7B-802B-2FFE95DC0498}"/>
                  </a:ext>
                </a:extLst>
              </p:cNvPr>
              <p:cNvSpPr/>
              <p:nvPr/>
            </p:nvSpPr>
            <p:spPr>
              <a:xfrm>
                <a:off x="1759204" y="3397316"/>
                <a:ext cx="709132" cy="6108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46EACD9-E0DF-4AFE-8422-C694C794F0C3}"/>
                  </a:ext>
                </a:extLst>
              </p:cNvPr>
              <p:cNvSpPr txBox="1"/>
              <p:nvPr/>
            </p:nvSpPr>
            <p:spPr>
              <a:xfrm>
                <a:off x="1736413" y="3387237"/>
                <a:ext cx="763660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直営委託</a:t>
                </a:r>
                <a:endPara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788AF6CE-4FB0-46E3-A836-8EBAF4BB0D69}"/>
                </a:ext>
              </a:extLst>
            </p:cNvPr>
            <p:cNvGrpSpPr/>
            <p:nvPr/>
          </p:nvGrpSpPr>
          <p:grpSpPr>
            <a:xfrm>
              <a:off x="6474841" y="1967974"/>
              <a:ext cx="1170207" cy="2077208"/>
              <a:chOff x="3051666" y="1729706"/>
              <a:chExt cx="2049614" cy="628431"/>
            </a:xfrm>
          </p:grpSpPr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2C9643DD-569E-4E60-BD7D-A772373B7C6D}"/>
                  </a:ext>
                </a:extLst>
              </p:cNvPr>
              <p:cNvSpPr/>
              <p:nvPr/>
            </p:nvSpPr>
            <p:spPr>
              <a:xfrm>
                <a:off x="3051666" y="1729706"/>
                <a:ext cx="2049614" cy="6284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1B0CBFD-16A1-4F94-AF1D-3C7B7F9631C1}"/>
                  </a:ext>
                </a:extLst>
              </p:cNvPr>
              <p:cNvSpPr txBox="1"/>
              <p:nvPr/>
            </p:nvSpPr>
            <p:spPr>
              <a:xfrm>
                <a:off x="3123346" y="1931086"/>
                <a:ext cx="1906252" cy="16760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14</a:t>
                </a:r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処理場</a:t>
                </a:r>
                <a:endPara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en-US" altLang="ja-JP" sz="14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40</a:t>
                </a:r>
                <a:r>
                  <a:rPr lang="ja-JP" altLang="en-US" sz="14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ポンプ場</a:t>
                </a:r>
                <a:endPara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5AA77D8-1357-4CA1-8220-FB69102E5D01}"/>
              </a:ext>
            </a:extLst>
          </p:cNvPr>
          <p:cNvSpPr txBox="1"/>
          <p:nvPr/>
        </p:nvSpPr>
        <p:spPr>
          <a:xfrm>
            <a:off x="2430568" y="3128509"/>
            <a:ext cx="76366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委託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B39577F-84B0-44BF-A28C-6A113A63D9D8}"/>
              </a:ext>
            </a:extLst>
          </p:cNvPr>
          <p:cNvSpPr txBox="1"/>
          <p:nvPr/>
        </p:nvSpPr>
        <p:spPr>
          <a:xfrm>
            <a:off x="2440190" y="3593931"/>
            <a:ext cx="76366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直営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13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31A695E1-0F2B-459E-8641-E7A6A144D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395517"/>
              </p:ext>
            </p:extLst>
          </p:nvPr>
        </p:nvGraphicFramePr>
        <p:xfrm>
          <a:off x="4080250" y="3482852"/>
          <a:ext cx="3201935" cy="311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．現計画における点検（日常・定期）の実施状況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25123"/>
            <a:ext cx="9144000" cy="461665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土木施設</a:t>
            </a:r>
            <a:endParaRPr kumimoji="1"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383C1C00-9BBA-4BCB-A729-BAA33400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93599"/>
            <a:ext cx="1323284" cy="365125"/>
          </a:xfrm>
        </p:spPr>
        <p:txBody>
          <a:bodyPr/>
          <a:lstStyle/>
          <a:p>
            <a:fld id="{61E74F64-5FCC-48D8-9B90-33BC672A98E7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D700BE19-005A-4CE7-81E3-841454948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544206"/>
              </p:ext>
            </p:extLst>
          </p:nvPr>
        </p:nvGraphicFramePr>
        <p:xfrm>
          <a:off x="-437844" y="3664286"/>
          <a:ext cx="4146198" cy="311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840719E-0581-4313-BAF3-80610C2FE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95903"/>
              </p:ext>
            </p:extLst>
          </p:nvPr>
        </p:nvGraphicFramePr>
        <p:xfrm>
          <a:off x="322907" y="1438297"/>
          <a:ext cx="353451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539">
                  <a:extLst>
                    <a:ext uri="{9D8B030D-6E8A-4147-A177-3AD203B41FA5}">
                      <a16:colId xmlns:a16="http://schemas.microsoft.com/office/drawing/2014/main" val="314067347"/>
                    </a:ext>
                  </a:extLst>
                </a:gridCol>
                <a:gridCol w="1002177">
                  <a:extLst>
                    <a:ext uri="{9D8B030D-6E8A-4147-A177-3AD203B41FA5}">
                      <a16:colId xmlns:a16="http://schemas.microsoft.com/office/drawing/2014/main" val="1974655073"/>
                    </a:ext>
                  </a:extLst>
                </a:gridCol>
                <a:gridCol w="1520801">
                  <a:extLst>
                    <a:ext uri="{9D8B030D-6E8A-4147-A177-3AD203B41FA5}">
                      <a16:colId xmlns:a16="http://schemas.microsoft.com/office/drawing/2014/main" val="1551750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機場数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施設数</a:t>
                      </a:r>
                      <a:r>
                        <a:rPr kumimoji="1" lang="en-US" altLang="ja-JP" sz="1600" dirty="0"/>
                        <a:t>※</a:t>
                      </a:r>
                      <a:endParaRPr kumimoji="1" lang="ja-JP" altLang="en-US" sz="1600" baseline="30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56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処理場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</a:t>
                      </a:r>
                      <a:endParaRPr kumimoji="1" lang="ja-JP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809</a:t>
                      </a:r>
                      <a:r>
                        <a:rPr kumimoji="1" lang="ja-JP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施設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3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ポンプ場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</a:t>
                      </a:r>
                      <a:endParaRPr kumimoji="1" lang="ja-JP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235</a:t>
                      </a:r>
                      <a:r>
                        <a:rPr kumimoji="1" lang="ja-JP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施設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67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合計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54</a:t>
                      </a:r>
                      <a:endParaRPr kumimoji="1" lang="ja-JP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1044</a:t>
                      </a:r>
                      <a:r>
                        <a:rPr kumimoji="1" lang="ja-JP" altLang="en-US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施設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915903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D0AA7C-2099-46A0-8D04-40B4A65B55F0}"/>
              </a:ext>
            </a:extLst>
          </p:cNvPr>
          <p:cNvSpPr/>
          <p:nvPr/>
        </p:nvSpPr>
        <p:spPr>
          <a:xfrm>
            <a:off x="329681" y="2936526"/>
            <a:ext cx="3632245" cy="36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531" tIns="26531" rIns="26531" bIns="26531" rtlCol="0" anchor="t"/>
          <a:lstStyle/>
          <a:p>
            <a:pPr algn="just"/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EXP.J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で囲まれた躯体等の管理点検単位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原田処理場（４１施設）を含む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11EAF5B-0769-4E77-85FD-59F12304BF45}"/>
              </a:ext>
            </a:extLst>
          </p:cNvPr>
          <p:cNvSpPr/>
          <p:nvPr/>
        </p:nvSpPr>
        <p:spPr>
          <a:xfrm>
            <a:off x="4243636" y="6222671"/>
            <a:ext cx="2664296" cy="589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531" tIns="26531" rIns="26531" bIns="26531" rtlCol="0" anchor="t"/>
          <a:lstStyle/>
          <a:p>
            <a:pPr algn="just"/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健全度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未満の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施設は、</a:t>
            </a:r>
            <a:r>
              <a:rPr lang="ja-JP" alt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防食塗装、蓋等の土木付帯施設の劣化等によるもの。</a:t>
            </a:r>
            <a:endParaRPr lang="en-US" altLang="ja-JP" sz="1200" u="sng" dirty="0">
              <a:solidFill>
                <a:schemeClr val="tx1">
                  <a:lumMod val="65000"/>
                  <a:lumOff val="35000"/>
                </a:schemeClr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2923812-7425-4928-B154-453C01BAC8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297" y="1035668"/>
            <a:ext cx="4312207" cy="2347758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A8B596A-5322-43BD-AB4E-9700FF0662A7}"/>
              </a:ext>
            </a:extLst>
          </p:cNvPr>
          <p:cNvSpPr/>
          <p:nvPr/>
        </p:nvSpPr>
        <p:spPr>
          <a:xfrm>
            <a:off x="97438" y="6221799"/>
            <a:ext cx="3106410" cy="55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531" tIns="26531" rIns="26531" bIns="26531" rtlCol="0" anchor="t"/>
          <a:lstStyle/>
          <a:p>
            <a:pPr algn="just"/>
            <a:r>
              <a:rPr lang="ja-JP" alt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未実施施設は、常時水没している箇所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等であり、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その対策について、</a:t>
            </a:r>
            <a:r>
              <a:rPr lang="ja-JP" alt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今回の改訂で検証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477AE1B-DE79-4F9D-93EB-AB7C7330E530}"/>
              </a:ext>
            </a:extLst>
          </p:cNvPr>
          <p:cNvGrpSpPr/>
          <p:nvPr/>
        </p:nvGrpSpPr>
        <p:grpSpPr>
          <a:xfrm>
            <a:off x="2680528" y="4694758"/>
            <a:ext cx="1524266" cy="938011"/>
            <a:chOff x="3913082" y="4797665"/>
            <a:chExt cx="1210999" cy="609600"/>
          </a:xfrm>
        </p:grpSpPr>
        <p:sp>
          <p:nvSpPr>
            <p:cNvPr id="19" name="右矢印 2">
              <a:extLst>
                <a:ext uri="{FF2B5EF4-FFF2-40B4-BE49-F238E27FC236}">
                  <a16:creationId xmlns:a16="http://schemas.microsoft.com/office/drawing/2014/main" id="{1539DCAC-DF6A-48FB-BF93-91A38B268FD4}"/>
                </a:ext>
              </a:extLst>
            </p:cNvPr>
            <p:cNvSpPr/>
            <p:nvPr/>
          </p:nvSpPr>
          <p:spPr>
            <a:xfrm>
              <a:off x="3913082" y="4797665"/>
              <a:ext cx="1210999" cy="609600"/>
            </a:xfrm>
            <a:prstGeom prst="rightArrow">
              <a:avLst>
                <a:gd name="adj1" fmla="val 50000"/>
                <a:gd name="adj2" fmla="val 7112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662AE84-3F9D-4A45-B8F4-C11ADE60C3B7}"/>
                </a:ext>
              </a:extLst>
            </p:cNvPr>
            <p:cNvSpPr txBox="1"/>
            <p:nvPr/>
          </p:nvSpPr>
          <p:spPr>
            <a:xfrm>
              <a:off x="4037167" y="4958239"/>
              <a:ext cx="863881" cy="2797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bg1"/>
                  </a:solidFill>
                </a:rPr>
                <a:t>初期・計画点検</a:t>
              </a:r>
              <a:endParaRPr kumimoji="1" lang="en-US" altLang="ja-JP" sz="1050" dirty="0">
                <a:solidFill>
                  <a:schemeClr val="bg1"/>
                </a:solidFill>
              </a:endParaRPr>
            </a:p>
            <a:p>
              <a:r>
                <a:rPr kumimoji="1" lang="ja-JP" altLang="en-US" sz="1050" dirty="0">
                  <a:solidFill>
                    <a:schemeClr val="bg1"/>
                  </a:solidFill>
                </a:rPr>
                <a:t>により異常発見</a:t>
              </a: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B48C251-6860-4D6F-B212-970F2DF93561}"/>
              </a:ext>
            </a:extLst>
          </p:cNvPr>
          <p:cNvSpPr/>
          <p:nvPr/>
        </p:nvSpPr>
        <p:spPr>
          <a:xfrm>
            <a:off x="290973" y="1111235"/>
            <a:ext cx="3632245" cy="36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531" tIns="26531" rIns="26531" bIns="26531" rtlCol="0" anchor="t"/>
          <a:lstStyle/>
          <a:p>
            <a:pPr algn="ctr"/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点検対象施設数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B9F493-CC55-4A65-8736-D5990FA0F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7" y="3912203"/>
            <a:ext cx="1664084" cy="137411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E7130434-C0B3-4AF2-98B9-07F11134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6" y="5438399"/>
            <a:ext cx="1664085" cy="137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40B1CBF-BA0E-4C70-AAEE-6FDB4DD32DDB}"/>
              </a:ext>
            </a:extLst>
          </p:cNvPr>
          <p:cNvSpPr/>
          <p:nvPr/>
        </p:nvSpPr>
        <p:spPr>
          <a:xfrm>
            <a:off x="6948358" y="3577824"/>
            <a:ext cx="2095939" cy="239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531" tIns="26531" rIns="26531" bIns="26531" rtlCol="0" anchor="t"/>
          <a:lstStyle/>
          <a:p>
            <a:pPr algn="ctr"/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今池水みらいセンター汚泥処理棟</a:t>
            </a: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蓋劣化</a:t>
            </a: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C54C465-9617-4A12-AE4A-67CAFD0AD332}"/>
              </a:ext>
            </a:extLst>
          </p:cNvPr>
          <p:cNvSpPr/>
          <p:nvPr/>
        </p:nvSpPr>
        <p:spPr>
          <a:xfrm>
            <a:off x="7517419" y="5263782"/>
            <a:ext cx="957816" cy="23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531" tIns="26531" rIns="26531" bIns="26531" rtlCol="0" anchor="t"/>
          <a:lstStyle/>
          <a:p>
            <a:pPr algn="ctr"/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防食塗装劣化</a:t>
            </a:r>
            <a:endParaRPr lang="en-US" altLang="ja-JP" sz="1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54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D7EE30C-5A8F-4EF4-AB8E-EE23CA21FAC2}"/>
              </a:ext>
            </a:extLst>
          </p:cNvPr>
          <p:cNvSpPr txBox="1"/>
          <p:nvPr/>
        </p:nvSpPr>
        <p:spPr>
          <a:xfrm>
            <a:off x="-13856" y="0"/>
            <a:ext cx="915785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．</a:t>
            </a:r>
            <a:r>
              <a:rPr kumimoji="1"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現計画の検証、課題抽出及び対応方針</a:t>
            </a:r>
            <a:endParaRPr kumimoji="1" lang="ja-JP" altLang="en-US" sz="28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F1F01626-305C-4D3C-AB41-99A5DEA7B46A}"/>
              </a:ext>
            </a:extLst>
          </p:cNvPr>
          <p:cNvSpPr txBox="1">
            <a:spLocks/>
          </p:cNvSpPr>
          <p:nvPr/>
        </p:nvSpPr>
        <p:spPr>
          <a:xfrm>
            <a:off x="7956376" y="651388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4257C5-763F-404C-8BF2-E0E1C64641F0}"/>
              </a:ext>
            </a:extLst>
          </p:cNvPr>
          <p:cNvSpPr txBox="1"/>
          <p:nvPr/>
        </p:nvSpPr>
        <p:spPr>
          <a:xfrm>
            <a:off x="-108520" y="780354"/>
            <a:ext cx="49621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【</a:t>
            </a:r>
            <a:r>
              <a:rPr lang="ja-JP" altLang="en-US" sz="1200" dirty="0"/>
              <a:t>下水道</a:t>
            </a:r>
            <a:r>
              <a:rPr lang="en-US" altLang="ja-JP" sz="1200" dirty="0"/>
              <a:t>】</a:t>
            </a:r>
            <a:r>
              <a:rPr lang="ja-JP" altLang="en-US" sz="1200" dirty="0"/>
              <a:t>河川等部会における審議内容と審議スケジュール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B1354F-CC5D-4583-A467-CB9658EF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353"/>
            <a:ext cx="9144000" cy="54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D7EE30C-5A8F-4EF4-AB8E-EE23CA21FAC2}"/>
              </a:ext>
            </a:extLst>
          </p:cNvPr>
          <p:cNvSpPr txBox="1"/>
          <p:nvPr/>
        </p:nvSpPr>
        <p:spPr>
          <a:xfrm>
            <a:off x="-13856" y="0"/>
            <a:ext cx="915785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3</a:t>
            </a:r>
            <a:r>
              <a:rPr kumimoji="1"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．現計画の検証、課題抽出及び対応方針</a:t>
            </a:r>
            <a:endParaRPr kumimoji="1" lang="ja-JP" altLang="en-US" sz="28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F1F01626-305C-4D3C-AB41-99A5DEA7B46A}"/>
              </a:ext>
            </a:extLst>
          </p:cNvPr>
          <p:cNvSpPr txBox="1">
            <a:spLocks/>
          </p:cNvSpPr>
          <p:nvPr/>
        </p:nvSpPr>
        <p:spPr>
          <a:xfrm>
            <a:off x="7956376" y="651388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4257C5-763F-404C-8BF2-E0E1C64641F0}"/>
              </a:ext>
            </a:extLst>
          </p:cNvPr>
          <p:cNvSpPr txBox="1"/>
          <p:nvPr/>
        </p:nvSpPr>
        <p:spPr>
          <a:xfrm>
            <a:off x="-108520" y="831477"/>
            <a:ext cx="49621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【</a:t>
            </a:r>
            <a:r>
              <a:rPr lang="ja-JP" altLang="en-US" sz="1200" dirty="0"/>
              <a:t>下水道</a:t>
            </a:r>
            <a:r>
              <a:rPr lang="en-US" altLang="ja-JP" sz="1200" dirty="0"/>
              <a:t>】</a:t>
            </a:r>
            <a:r>
              <a:rPr lang="ja-JP" altLang="en-US" sz="1200" dirty="0"/>
              <a:t>河川等部会における審議内容と審議スケジュール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B79C629-9084-4AE3-9E07-CD8DAE84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677"/>
            <a:ext cx="9144000" cy="36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6">
            <a:extLst>
              <a:ext uri="{FF2B5EF4-FFF2-40B4-BE49-F238E27FC236}">
                <a16:creationId xmlns:a16="http://schemas.microsoft.com/office/drawing/2014/main" id="{033C5319-6E46-4686-893E-E08F51B0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92" y="775048"/>
            <a:ext cx="767370" cy="2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　的</a:t>
            </a:r>
            <a:r>
              <a:rPr lang="en-US" altLang="ja-JP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角丸四角形 8">
            <a:extLst>
              <a:ext uri="{FF2B5EF4-FFF2-40B4-BE49-F238E27FC236}">
                <a16:creationId xmlns:a16="http://schemas.microsoft.com/office/drawing/2014/main" id="{B3EC5A5C-9BEC-478B-A076-BAE875CECC3A}"/>
              </a:ext>
            </a:extLst>
          </p:cNvPr>
          <p:cNvSpPr/>
          <p:nvPr/>
        </p:nvSpPr>
        <p:spPr>
          <a:xfrm>
            <a:off x="157191" y="700734"/>
            <a:ext cx="8905529" cy="1560324"/>
          </a:xfrm>
          <a:prstGeom prst="roundRect">
            <a:avLst>
              <a:gd name="adj" fmla="val 27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ja-JP" altLang="en-US" sz="1400">
              <a:solidFill>
                <a:prstClr val="white"/>
              </a:solidFill>
            </a:endParaRPr>
          </a:p>
        </p:txBody>
      </p:sp>
      <p:sp>
        <p:nvSpPr>
          <p:cNvPr id="35" name="テキスト ボックス 8">
            <a:extLst>
              <a:ext uri="{FF2B5EF4-FFF2-40B4-BE49-F238E27FC236}">
                <a16:creationId xmlns:a16="http://schemas.microsoft.com/office/drawing/2014/main" id="{CC669EF4-D73F-4C37-A7BA-F8B5A1606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78" y="560986"/>
            <a:ext cx="955012" cy="250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計画の概要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3ECF644-62A0-41AC-A09B-4E55DC9E9CCF}"/>
              </a:ext>
            </a:extLst>
          </p:cNvPr>
          <p:cNvSpPr txBox="1"/>
          <p:nvPr/>
        </p:nvSpPr>
        <p:spPr>
          <a:xfrm>
            <a:off x="3808037" y="1183357"/>
            <a:ext cx="2474907" cy="103544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65306" tIns="32653" rIns="65306" bIns="32653">
            <a:spAutoFit/>
          </a:bodyPr>
          <a:lstStyle/>
          <a:p>
            <a:pPr>
              <a:defRPr/>
            </a:pPr>
            <a:r>
              <a:rPr lang="ja-JP" altLang="en-US" sz="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取組ポイント</a:t>
            </a:r>
            <a:endParaRPr lang="en-US" altLang="ja-JP" sz="9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１）致命的な不具合を見逃さない</a:t>
            </a:r>
            <a:endParaRPr lang="en-US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・点検の充実、非破壊検査など新技術の導入</a:t>
            </a:r>
            <a:endParaRPr lang="en-US" altLang="ja-JP" sz="7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２）予防保全をレベルアップする</a:t>
            </a:r>
            <a:endParaRPr lang="en-US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・点検データ蓄積などにより、予防保全を高度化　</a:t>
            </a:r>
            <a:endParaRPr lang="en-US" altLang="ja-JP" sz="7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３）更新時期をしっかり見極める</a:t>
            </a:r>
            <a:endParaRPr lang="en-US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・各施設の更新判定フローを設定</a:t>
            </a:r>
          </a:p>
        </p:txBody>
      </p:sp>
      <p:sp>
        <p:nvSpPr>
          <p:cNvPr id="37" name="テキスト ボックス 14">
            <a:extLst>
              <a:ext uri="{FF2B5EF4-FFF2-40B4-BE49-F238E27FC236}">
                <a16:creationId xmlns:a16="http://schemas.microsoft.com/office/drawing/2014/main" id="{933FF567-D2EC-4CE6-AC1F-0066DAE8D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91" y="940081"/>
            <a:ext cx="3495329" cy="13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Meiryo UI" panose="020B0604030504040204" pitchFamily="50" charset="-128"/>
              <a:buChar char="○"/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度経済成長期に集中的に整備された都市基盤施設について、これまでの点検、補修などで蓄積されたデータを活用し、最新の専門的な知見に基づき、より一層、戦略的な維持管理を推進するため、「大阪府都市基盤施設長寿命化計画」を策定</a:t>
            </a:r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Meiryo UI" panose="020B0604030504040204" pitchFamily="50" charset="-128"/>
              <a:buChar char="○"/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特に、施設毎に更新時期の見極めの考え方を明確化し、将来の更新時期を平準化</a:t>
            </a:r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 typeface="Meiryo UI" panose="020B0604030504040204" pitchFamily="50" charset="-128"/>
              <a:buChar char="○"/>
            </a:pPr>
            <a:r>
              <a:rPr lang="ja-JP" altLang="en-US" sz="9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「効率的・効果的な維持管理の推進」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9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「持続可能な維持管理の仕組みの構築」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に向け、今後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年を見通した「基本方針」と、分野・施設毎の対応方針を定めた「行動計画」で構成</a:t>
            </a:r>
          </a:p>
        </p:txBody>
      </p:sp>
      <p:sp>
        <p:nvSpPr>
          <p:cNvPr id="38" name="テキスト ボックス 15">
            <a:extLst>
              <a:ext uri="{FF2B5EF4-FFF2-40B4-BE49-F238E27FC236}">
                <a16:creationId xmlns:a16="http://schemas.microsoft.com/office/drawing/2014/main" id="{551C8847-E640-480F-A31B-6715B427C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744" y="793434"/>
            <a:ext cx="955012" cy="2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基本方針</a:t>
            </a:r>
            <a:r>
              <a:rPr lang="en-US" altLang="ja-JP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16">
            <a:extLst>
              <a:ext uri="{FF2B5EF4-FFF2-40B4-BE49-F238E27FC236}">
                <a16:creationId xmlns:a16="http://schemas.microsoft.com/office/drawing/2014/main" id="{FA2706A1-F9A2-43AF-B0DE-0F3AE916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896" y="970567"/>
            <a:ext cx="2548048" cy="2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5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Ⅰ.</a:t>
            </a:r>
            <a:r>
              <a:rPr lang="ja-JP" altLang="en-US" sz="105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効率的・効果的な維持管理の推進</a:t>
            </a: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FF8E7A5-24DE-4C80-AD8D-6DB6E44303E1}"/>
              </a:ext>
            </a:extLst>
          </p:cNvPr>
          <p:cNvSpPr txBox="1"/>
          <p:nvPr/>
        </p:nvSpPr>
        <p:spPr>
          <a:xfrm>
            <a:off x="6497026" y="1183357"/>
            <a:ext cx="2474907" cy="10429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65306" tIns="32653" rIns="65306" bIns="32653">
            <a:noAutofit/>
          </a:bodyPr>
          <a:lstStyle/>
          <a:p>
            <a:pPr>
              <a:defRPr/>
            </a:pPr>
            <a:r>
              <a:rPr lang="ja-JP" altLang="en-US" sz="1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取組ポイント</a:t>
            </a:r>
            <a:endParaRPr lang="en-US" altLang="ja-JP" sz="1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１）人材の育成と確保、技術力向上と継承</a:t>
            </a:r>
            <a:endParaRPr lang="en-US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の仕組みを構築する</a:t>
            </a: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２）地域が一体となった維持管理を実践する</a:t>
            </a:r>
            <a:endParaRPr lang="en-US" altLang="ja-JP" sz="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・地域維持管理連携プラットフォームの構築</a:t>
            </a:r>
            <a:endParaRPr lang="en-US" altLang="ja-JP" sz="7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１</a:t>
            </a:r>
            <a:r>
              <a:rPr lang="en-US" altLang="ja-JP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・２</a:t>
            </a:r>
            <a:r>
              <a:rPr lang="en-US" altLang="ja-JP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共通</a:t>
            </a:r>
          </a:p>
          <a:p>
            <a:pPr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３）維持管理業務の改善を図る　</a:t>
            </a:r>
            <a:endParaRPr lang="en-US" altLang="ja-JP" sz="7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テキスト ボックス 17">
            <a:extLst>
              <a:ext uri="{FF2B5EF4-FFF2-40B4-BE49-F238E27FC236}">
                <a16:creationId xmlns:a16="http://schemas.microsoft.com/office/drawing/2014/main" id="{27D79F64-CEB6-4474-B78B-C274CAE98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702" y="963626"/>
            <a:ext cx="2599866" cy="2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5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Ⅱ.</a:t>
            </a:r>
            <a:r>
              <a:rPr lang="ja-JP" altLang="en-US" sz="105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持続可能な維持管理の仕組みの構築</a:t>
            </a: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</a:t>
            </a:r>
          </a:p>
        </p:txBody>
      </p:sp>
      <p:sp>
        <p:nvSpPr>
          <p:cNvPr id="42" name="角丸四角形 8">
            <a:extLst>
              <a:ext uri="{FF2B5EF4-FFF2-40B4-BE49-F238E27FC236}">
                <a16:creationId xmlns:a16="http://schemas.microsoft.com/office/drawing/2014/main" id="{0C9B480A-DCE7-462A-93DF-4F7E197AB636}"/>
              </a:ext>
            </a:extLst>
          </p:cNvPr>
          <p:cNvSpPr/>
          <p:nvPr/>
        </p:nvSpPr>
        <p:spPr>
          <a:xfrm>
            <a:off x="157191" y="2525496"/>
            <a:ext cx="8905529" cy="4332504"/>
          </a:xfrm>
          <a:prstGeom prst="roundRect">
            <a:avLst>
              <a:gd name="adj" fmla="val 27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ja-JP" altLang="en-US" sz="1400">
              <a:solidFill>
                <a:prstClr val="white"/>
              </a:solidFill>
            </a:endParaRPr>
          </a:p>
        </p:txBody>
      </p:sp>
      <p:sp>
        <p:nvSpPr>
          <p:cNvPr id="43" name="テキスト ボックス 8">
            <a:extLst>
              <a:ext uri="{FF2B5EF4-FFF2-40B4-BE49-F238E27FC236}">
                <a16:creationId xmlns:a16="http://schemas.microsoft.com/office/drawing/2014/main" id="{317C281A-B043-40AB-A283-498BB207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78" y="2430505"/>
            <a:ext cx="5122452" cy="250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．効率的・効果的な維持管理の推進（下水道管理施設のロードマップ）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ja-JP" altLang="en-US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吹き出し: 角を丸めた四角形 46">
            <a:extLst>
              <a:ext uri="{FF2B5EF4-FFF2-40B4-BE49-F238E27FC236}">
                <a16:creationId xmlns:a16="http://schemas.microsoft.com/office/drawing/2014/main" id="{59BDB629-DDA3-4D94-8B7A-4403FD5F95D7}"/>
              </a:ext>
            </a:extLst>
          </p:cNvPr>
          <p:cNvSpPr/>
          <p:nvPr/>
        </p:nvSpPr>
        <p:spPr>
          <a:xfrm>
            <a:off x="238734" y="2742702"/>
            <a:ext cx="1233132" cy="550615"/>
          </a:xfrm>
          <a:prstGeom prst="wedgeRoundRectCallout">
            <a:avLst>
              <a:gd name="adj1" fmla="val -3424"/>
              <a:gd name="adj2" fmla="val 782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b="1" dirty="0"/>
              <a:t>これらの実行状況を検証</a:t>
            </a:r>
            <a:endParaRPr kumimoji="1" lang="en-US" altLang="ja-JP" sz="12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6EAF23B-6588-4AFA-B5CC-2715542C94B9}"/>
              </a:ext>
            </a:extLst>
          </p:cNvPr>
          <p:cNvSpPr txBox="1"/>
          <p:nvPr/>
        </p:nvSpPr>
        <p:spPr>
          <a:xfrm>
            <a:off x="-13856" y="0"/>
            <a:ext cx="915785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</a:t>
            </a:r>
            <a:r>
              <a:rPr kumimoji="1"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現計画の検証、課題抽出及び対応方針</a:t>
            </a:r>
            <a:endParaRPr kumimoji="1" lang="ja-JP" altLang="en-US" sz="28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0" name="スライド番号プレースホルダー 1">
            <a:extLst>
              <a:ext uri="{FF2B5EF4-FFF2-40B4-BE49-F238E27FC236}">
                <a16:creationId xmlns:a16="http://schemas.microsoft.com/office/drawing/2014/main" id="{9A3CCEF1-9537-4671-AC6B-7125BF44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2056" y="6563458"/>
            <a:ext cx="1828800" cy="365125"/>
          </a:xfrm>
        </p:spPr>
        <p:txBody>
          <a:bodyPr/>
          <a:lstStyle/>
          <a:p>
            <a:fld id="{682EF9F9-C4E8-46B2-BBF1-33E3162B856A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9B56F8B1-2EC6-4A31-B7A6-BF04E6CD4F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2843"/>
            <a:ext cx="8437722" cy="36225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C9A3D23-9E81-4AE1-BB4F-F0F2FC4C670E}"/>
              </a:ext>
            </a:extLst>
          </p:cNvPr>
          <p:cNvSpPr txBox="1"/>
          <p:nvPr/>
        </p:nvSpPr>
        <p:spPr>
          <a:xfrm>
            <a:off x="1427349" y="3886739"/>
            <a:ext cx="47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30A14DC-D3D7-4D30-83B1-7C055178A7E6}"/>
              </a:ext>
            </a:extLst>
          </p:cNvPr>
          <p:cNvSpPr txBox="1"/>
          <p:nvPr/>
        </p:nvSpPr>
        <p:spPr>
          <a:xfrm>
            <a:off x="1427349" y="4858703"/>
            <a:ext cx="47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D63DF99-998E-48F6-B5B1-1827B7157B57}"/>
              </a:ext>
            </a:extLst>
          </p:cNvPr>
          <p:cNvSpPr txBox="1"/>
          <p:nvPr/>
        </p:nvSpPr>
        <p:spPr>
          <a:xfrm>
            <a:off x="1427349" y="5573157"/>
            <a:ext cx="47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BFF47F0-BCF6-4556-BEC1-4A5C1B9F9D87}"/>
              </a:ext>
            </a:extLst>
          </p:cNvPr>
          <p:cNvSpPr txBox="1"/>
          <p:nvPr/>
        </p:nvSpPr>
        <p:spPr>
          <a:xfrm>
            <a:off x="697804" y="6378874"/>
            <a:ext cx="1365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計画期間内で実施なし</a:t>
            </a:r>
            <a:endParaRPr kumimoji="1" lang="en-US" altLang="ja-JP" sz="9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98E2A93A-ADE5-488F-88E9-AC8536125A14}"/>
              </a:ext>
            </a:extLst>
          </p:cNvPr>
          <p:cNvSpPr/>
          <p:nvPr/>
        </p:nvSpPr>
        <p:spPr>
          <a:xfrm>
            <a:off x="7405751" y="233086"/>
            <a:ext cx="1584175" cy="645013"/>
          </a:xfrm>
          <a:prstGeom prst="wedgeRoundRectCallout">
            <a:avLst>
              <a:gd name="adj1" fmla="val -17138"/>
              <a:gd name="adj2" fmla="val 71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b="1" dirty="0"/>
              <a:t>第１回全体検討部会（</a:t>
            </a:r>
            <a:r>
              <a:rPr kumimoji="1" lang="en-US" altLang="ja-JP" sz="1200" b="1" dirty="0"/>
              <a:t>R6.4</a:t>
            </a:r>
            <a:r>
              <a:rPr kumimoji="1" lang="ja-JP" altLang="en-US" sz="1200" b="1" dirty="0"/>
              <a:t>月予定）で検討</a:t>
            </a:r>
            <a:endParaRPr kumimoji="1" lang="en-US" altLang="ja-JP" sz="1200" b="1" dirty="0"/>
          </a:p>
        </p:txBody>
      </p:sp>
    </p:spTree>
    <p:extLst>
      <p:ext uri="{BB962C8B-B14F-4D97-AF65-F5344CB8AC3E}">
        <p14:creationId xmlns:p14="http://schemas.microsoft.com/office/powerpoint/2010/main" val="65164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D2419B-0019-4542-A414-FC6635DB08E0}"/>
              </a:ext>
            </a:extLst>
          </p:cNvPr>
          <p:cNvSpPr txBox="1"/>
          <p:nvPr/>
        </p:nvSpPr>
        <p:spPr>
          <a:xfrm>
            <a:off x="75609" y="1607553"/>
            <a:ext cx="8770288" cy="1461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n-US" altLang="ja-JP" sz="1400" kern="100" dirty="0">
                <a:effectLst/>
              </a:rPr>
              <a:t>【</a:t>
            </a:r>
            <a:r>
              <a:rPr lang="ja-JP" altLang="en-US" sz="1400" kern="100" dirty="0">
                <a:effectLst/>
              </a:rPr>
              <a:t>実績・評価（検証）</a:t>
            </a:r>
            <a:r>
              <a:rPr lang="en-US" altLang="ja-JP" sz="1400" kern="100" dirty="0">
                <a:effectLst/>
              </a:rPr>
              <a:t>】</a:t>
            </a:r>
          </a:p>
          <a:p>
            <a:pPr algn="just"/>
            <a:endParaRPr lang="en-US" altLang="ja-JP" sz="1400" kern="100" dirty="0">
              <a:effectLst/>
            </a:endParaRPr>
          </a:p>
          <a:p>
            <a:pPr algn="just"/>
            <a:endParaRPr lang="en-US" altLang="ja-JP" sz="1400" kern="100" dirty="0">
              <a:effectLst/>
            </a:endParaRPr>
          </a:p>
          <a:p>
            <a:pPr algn="just"/>
            <a:endParaRPr lang="en-US" altLang="ja-JP" sz="1400" kern="100" dirty="0">
              <a:effectLst/>
            </a:endParaRPr>
          </a:p>
          <a:p>
            <a:pPr algn="just"/>
            <a:endParaRPr lang="en-US" altLang="ja-JP" sz="1400" kern="100" dirty="0">
              <a:effectLst/>
            </a:endParaRPr>
          </a:p>
          <a:p>
            <a:pPr algn="just"/>
            <a:endParaRPr lang="en-US" altLang="ja-JP" sz="1800" kern="100" dirty="0">
              <a:effectLst/>
            </a:endParaRPr>
          </a:p>
          <a:p>
            <a:pPr algn="just"/>
            <a:endParaRPr lang="en-US" altLang="ja-JP" sz="1800" kern="100" dirty="0">
              <a:effectLst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44CB46-9785-4454-9D58-FE23C4F58395}"/>
              </a:ext>
            </a:extLst>
          </p:cNvPr>
          <p:cNvSpPr txBox="1"/>
          <p:nvPr/>
        </p:nvSpPr>
        <p:spPr>
          <a:xfrm>
            <a:off x="78645" y="964520"/>
            <a:ext cx="8770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00" dirty="0">
                <a:effectLst/>
              </a:rPr>
              <a:t>【</a:t>
            </a:r>
            <a:r>
              <a:rPr lang="ja-JP" altLang="en-US" sz="1200" kern="100" dirty="0">
                <a:effectLst/>
              </a:rPr>
              <a:t>内容</a:t>
            </a:r>
            <a:r>
              <a:rPr lang="en-US" altLang="ja-JP" sz="1200" kern="100" dirty="0">
                <a:effectLst/>
              </a:rPr>
              <a:t>】</a:t>
            </a:r>
            <a:endParaRPr lang="en-US" altLang="ja-JP" sz="1200" kern="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100" dirty="0">
                <a:effectLst/>
              </a:rPr>
              <a:t>　</a:t>
            </a:r>
            <a:r>
              <a:rPr lang="ja-JP" altLang="en-US" sz="1200" u="sng" kern="100" dirty="0">
                <a:effectLst/>
              </a:rPr>
              <a:t>管渠および処理場・ポンプ場の点検を計画的、定期的に行い、長寿命化につなげる。</a:t>
            </a:r>
            <a:endParaRPr kumimoji="1" lang="ja-JP" altLang="en-US" sz="1200" u="sng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0B227D-5ABA-49BA-8C81-C28D5614D271}"/>
              </a:ext>
            </a:extLst>
          </p:cNvPr>
          <p:cNvSpPr txBox="1"/>
          <p:nvPr/>
        </p:nvSpPr>
        <p:spPr>
          <a:xfrm>
            <a:off x="75608" y="3299737"/>
            <a:ext cx="877028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kern="100" dirty="0">
                <a:effectLst/>
              </a:rPr>
              <a:t>【</a:t>
            </a:r>
            <a:r>
              <a:rPr lang="ja-JP" altLang="en-US" sz="1200" kern="100" dirty="0">
                <a:effectLst/>
              </a:rPr>
              <a:t>総論</a:t>
            </a:r>
            <a:r>
              <a:rPr lang="en-US" altLang="ja-JP" sz="1200" kern="100" dirty="0">
                <a:effectLst/>
              </a:rPr>
              <a:t>】</a:t>
            </a:r>
          </a:p>
          <a:p>
            <a:pPr algn="just"/>
            <a:r>
              <a:rPr lang="ja-JP" altLang="en-US" sz="1000" kern="100" dirty="0"/>
              <a:t>（管渠）・計画的に</a:t>
            </a:r>
            <a:r>
              <a:rPr lang="ja-JP" altLang="en-US" sz="1000" u="sng" kern="100" dirty="0"/>
              <a:t>点検が出来ている自然流下管については、事故を未然に防いでいる</a:t>
            </a:r>
            <a:r>
              <a:rPr lang="ja-JP" altLang="en-US" sz="1000" kern="100" dirty="0"/>
              <a:t>（緊急度</a:t>
            </a:r>
            <a:r>
              <a:rPr lang="en-US" altLang="ja-JP" sz="1000" kern="100" dirty="0"/>
              <a:t>Ⅰ0.7</a:t>
            </a:r>
            <a:r>
              <a:rPr lang="ja-JP" altLang="en-US" sz="1000" kern="100" dirty="0"/>
              <a:t>㎞は</a:t>
            </a:r>
            <a:r>
              <a:rPr lang="en-US" altLang="ja-JP" sz="1000" kern="100" dirty="0"/>
              <a:t>R6</a:t>
            </a:r>
            <a:r>
              <a:rPr lang="ja-JP" altLang="en-US" sz="1000" kern="100" dirty="0"/>
              <a:t>年度に解消）。</a:t>
            </a:r>
            <a:endParaRPr lang="en-US" altLang="ja-JP" sz="1000" kern="100" dirty="0"/>
          </a:p>
          <a:p>
            <a:pPr algn="just"/>
            <a:r>
              <a:rPr lang="ja-JP" altLang="en-US" sz="1000" kern="100" dirty="0"/>
              <a:t>　　　　・</a:t>
            </a:r>
            <a:r>
              <a:rPr lang="ja-JP" altLang="en-US" sz="1000" u="sng" kern="100" dirty="0"/>
              <a:t>未点検箇所である圧送管、伏越し管については事故が発生している</a:t>
            </a:r>
            <a:r>
              <a:rPr lang="ja-JP" altLang="en-US" sz="1000" kern="100" dirty="0"/>
              <a:t>。</a:t>
            </a:r>
            <a:endParaRPr lang="en-US" altLang="ja-JP" sz="1000" kern="100" dirty="0"/>
          </a:p>
          <a:p>
            <a:pPr algn="just"/>
            <a:r>
              <a:rPr lang="ja-JP" altLang="en-US" sz="1000" kern="100" dirty="0"/>
              <a:t>　　　　・</a:t>
            </a:r>
            <a:r>
              <a:rPr lang="ja-JP" altLang="en-US" sz="1000" u="sng" kern="100" dirty="0"/>
              <a:t>計画では「</a:t>
            </a:r>
            <a:r>
              <a:rPr lang="en-US" altLang="ja-JP" sz="1000" u="sng" kern="100" dirty="0"/>
              <a:t>30</a:t>
            </a:r>
            <a:r>
              <a:rPr lang="ja-JP" altLang="en-US" sz="1000" u="sng" kern="100" dirty="0"/>
              <a:t>年経過管は頻度を短縮する」としていたが、頻度短縮は腐食の観点で実施</a:t>
            </a:r>
            <a:r>
              <a:rPr lang="ja-JP" altLang="en-US" sz="1000" kern="100" dirty="0"/>
              <a:t>。</a:t>
            </a:r>
            <a:endParaRPr lang="en-US" altLang="ja-JP" sz="1000" kern="100" dirty="0"/>
          </a:p>
          <a:p>
            <a:pPr algn="just"/>
            <a:r>
              <a:rPr lang="ja-JP" altLang="en-US" sz="1000" kern="100" dirty="0">
                <a:effectLst/>
              </a:rPr>
              <a:t>（土木）</a:t>
            </a:r>
            <a:r>
              <a:rPr lang="ja-JP" altLang="en-US" sz="1000" kern="100" dirty="0"/>
              <a:t>・流入渠等の常時水没箇所は通常の方法では点検できない。</a:t>
            </a:r>
            <a:endParaRPr lang="en-US" altLang="ja-JP" sz="1000" kern="100" dirty="0">
              <a:effectLst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C70D2F-53F6-43A6-8A2D-DD0A3703D135}"/>
              </a:ext>
            </a:extLst>
          </p:cNvPr>
          <p:cNvSpPr txBox="1"/>
          <p:nvPr/>
        </p:nvSpPr>
        <p:spPr>
          <a:xfrm>
            <a:off x="248285" y="1922754"/>
            <a:ext cx="8424936" cy="1031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100" kern="100" dirty="0"/>
              <a:t>（管渠）・</a:t>
            </a:r>
            <a:r>
              <a:rPr kumimoji="1" lang="ja-JP" altLang="en-US" sz="1100" u="sng" kern="100" dirty="0"/>
              <a:t>点検対象となっている管渠</a:t>
            </a:r>
            <a:r>
              <a:rPr kumimoji="1" lang="en-US" altLang="ja-JP" sz="1100" u="sng" kern="100" baseline="30000" dirty="0"/>
              <a:t>※1</a:t>
            </a:r>
            <a:r>
              <a:rPr kumimoji="1" lang="ja-JP" altLang="en-US" sz="1100" u="sng" kern="100" dirty="0"/>
              <a:t>について、</a:t>
            </a:r>
            <a:r>
              <a:rPr kumimoji="1" lang="en-US" altLang="ja-JP" sz="1100" u="sng" kern="100" dirty="0"/>
              <a:t>1</a:t>
            </a:r>
            <a:r>
              <a:rPr kumimoji="1" lang="ja-JP" altLang="en-US" sz="1100" u="sng" kern="100" dirty="0"/>
              <a:t>回</a:t>
            </a:r>
            <a:r>
              <a:rPr kumimoji="1" lang="en-US" altLang="ja-JP" sz="1100" u="sng" kern="100" dirty="0"/>
              <a:t>/10</a:t>
            </a:r>
            <a:r>
              <a:rPr kumimoji="1" lang="ja-JP" altLang="en-US" sz="1100" u="sng" kern="100" dirty="0"/>
              <a:t>年の周期</a:t>
            </a:r>
            <a:r>
              <a:rPr kumimoji="1" lang="en-US" altLang="ja-JP" sz="1100" u="sng" kern="100" baseline="30000" dirty="0"/>
              <a:t>※2</a:t>
            </a:r>
            <a:r>
              <a:rPr kumimoji="1" lang="ja-JP" altLang="en-US" sz="1100" u="sng" kern="100" dirty="0"/>
              <a:t>で</a:t>
            </a:r>
            <a:r>
              <a:rPr lang="ja-JP" altLang="en-US" sz="1100" u="sng" kern="100" dirty="0"/>
              <a:t>調査を実施</a:t>
            </a:r>
            <a:r>
              <a:rPr lang="ja-JP" altLang="en-US" sz="1100" kern="100" dirty="0"/>
              <a:t>し、腐食の進行状況等の劣化状況を把握した。</a:t>
            </a:r>
            <a:endParaRPr lang="en-US" altLang="ja-JP" sz="1100" kern="100" dirty="0"/>
          </a:p>
          <a:p>
            <a:pPr algn="just"/>
            <a:r>
              <a:rPr lang="ja-JP" altLang="en-US" sz="1000" kern="100" dirty="0"/>
              <a:t>　　　　　　</a:t>
            </a:r>
            <a:r>
              <a:rPr lang="en-US" altLang="ja-JP" sz="1000" kern="100" dirty="0"/>
              <a:t>※</a:t>
            </a:r>
            <a:r>
              <a:rPr lang="en-US" altLang="ja-JP" sz="1000" kern="100" baseline="30000" dirty="0"/>
              <a:t>1</a:t>
            </a:r>
            <a:r>
              <a:rPr lang="ja-JP" altLang="en-US" sz="1000" u="sng" kern="100" dirty="0"/>
              <a:t>圧送管、伏越し管等は対象外</a:t>
            </a:r>
            <a:endParaRPr lang="en-US" altLang="ja-JP" sz="1000" u="sng" kern="100" dirty="0"/>
          </a:p>
          <a:p>
            <a:pPr algn="just"/>
            <a:r>
              <a:rPr lang="ja-JP" altLang="en-US" sz="1000" kern="100" dirty="0"/>
              <a:t>　　　　　　</a:t>
            </a:r>
            <a:r>
              <a:rPr lang="en-US" altLang="ja-JP" sz="1000" kern="100" dirty="0"/>
              <a:t>※</a:t>
            </a:r>
            <a:r>
              <a:rPr lang="en-US" altLang="ja-JP" sz="1000" kern="100" baseline="30000" dirty="0"/>
              <a:t>2</a:t>
            </a:r>
            <a:r>
              <a:rPr lang="ja-JP" altLang="en-US" sz="1000" u="sng" kern="100" dirty="0"/>
              <a:t>下水道法改正（平成</a:t>
            </a:r>
            <a:r>
              <a:rPr lang="en-US" altLang="ja-JP" sz="1000" u="sng" kern="100" dirty="0"/>
              <a:t>29</a:t>
            </a:r>
            <a:r>
              <a:rPr lang="ja-JP" altLang="en-US" sz="1000" u="sng" kern="100" dirty="0"/>
              <a:t>年）以降、腐食のおそれの大きい箇所（段差等）については、</a:t>
            </a:r>
            <a:r>
              <a:rPr lang="en-US" altLang="ja-JP" sz="1000" u="sng" kern="100" dirty="0"/>
              <a:t>1</a:t>
            </a:r>
            <a:r>
              <a:rPr lang="ja-JP" altLang="en-US" sz="1000" u="sng" kern="100" dirty="0"/>
              <a:t>回</a:t>
            </a:r>
            <a:r>
              <a:rPr lang="en-US" altLang="ja-JP" sz="1000" u="sng" kern="100" dirty="0"/>
              <a:t>/5</a:t>
            </a:r>
            <a:r>
              <a:rPr lang="ja-JP" altLang="en-US" sz="1000" u="sng" kern="100" dirty="0"/>
              <a:t>年の調査を実施</a:t>
            </a:r>
            <a:r>
              <a:rPr lang="ja-JP" altLang="en-US" sz="1000" kern="100" dirty="0"/>
              <a:t>した。</a:t>
            </a:r>
            <a:endParaRPr lang="en-US" altLang="ja-JP" sz="1000" kern="100" dirty="0"/>
          </a:p>
          <a:p>
            <a:pPr algn="just"/>
            <a:r>
              <a:rPr lang="ja-JP" altLang="en-US" sz="1000" kern="100" dirty="0"/>
              <a:t>　　　　・</a:t>
            </a:r>
            <a:r>
              <a:rPr lang="ja-JP" altLang="en-US" sz="1000" u="sng" kern="100" dirty="0"/>
              <a:t>大阪北部地震後に緊急パトロールを実施したが、約</a:t>
            </a:r>
            <a:r>
              <a:rPr lang="en-US" altLang="ja-JP" sz="1000" u="sng" kern="100" dirty="0"/>
              <a:t>1</a:t>
            </a:r>
            <a:r>
              <a:rPr lang="ja-JP" altLang="en-US" sz="1000" u="sng" kern="100" dirty="0"/>
              <a:t>か月後に道路陥没事故が発生</a:t>
            </a:r>
            <a:r>
              <a:rPr lang="ja-JP" altLang="en-US" sz="1000" kern="100" dirty="0"/>
              <a:t>した。</a:t>
            </a:r>
            <a:endParaRPr lang="en-US" altLang="ja-JP" sz="1000" kern="100" dirty="0"/>
          </a:p>
          <a:p>
            <a:pPr algn="just"/>
            <a:r>
              <a:rPr kumimoji="1" lang="ja-JP" altLang="en-US" sz="1000" kern="100" dirty="0"/>
              <a:t>（土木）・府指針に基づき、</a:t>
            </a:r>
            <a:r>
              <a:rPr kumimoji="1" lang="ja-JP" altLang="en-US" sz="1000" u="sng" kern="100" dirty="0"/>
              <a:t>初期点検</a:t>
            </a:r>
            <a:r>
              <a:rPr kumimoji="1" lang="ja-JP" altLang="en-US" sz="1000" kern="100" dirty="0"/>
              <a:t>（</a:t>
            </a:r>
            <a:r>
              <a:rPr kumimoji="1" lang="en-US" altLang="ja-JP" sz="1000" kern="100" dirty="0"/>
              <a:t>1</a:t>
            </a:r>
            <a:r>
              <a:rPr kumimoji="1" lang="ja-JP" altLang="en-US" sz="1000" kern="100" dirty="0"/>
              <a:t>回目の点検）</a:t>
            </a:r>
            <a:r>
              <a:rPr kumimoji="1" lang="ja-JP" altLang="en-US" sz="1000" u="sng" kern="100" dirty="0"/>
              <a:t>を実施したが、</a:t>
            </a:r>
            <a:r>
              <a:rPr kumimoji="1" lang="en-US" altLang="ja-JP" sz="1000" u="sng" kern="100" dirty="0"/>
              <a:t>4</a:t>
            </a:r>
            <a:r>
              <a:rPr kumimoji="1" lang="ja-JP" altLang="en-US" sz="1000" u="sng" kern="100" dirty="0"/>
              <a:t>～</a:t>
            </a:r>
            <a:r>
              <a:rPr kumimoji="1" lang="en-US" altLang="ja-JP" sz="1000" u="sng" kern="100" dirty="0"/>
              <a:t>5</a:t>
            </a:r>
            <a:r>
              <a:rPr kumimoji="1" lang="ja-JP" altLang="en-US" sz="1000" u="sng" kern="100" dirty="0"/>
              <a:t>年の期間を要しており、定期点検の頻度（</a:t>
            </a:r>
            <a:r>
              <a:rPr kumimoji="1" lang="en-US" altLang="ja-JP" sz="1000" u="sng" kern="100" dirty="0"/>
              <a:t>1</a:t>
            </a:r>
            <a:r>
              <a:rPr kumimoji="1" lang="ja-JP" altLang="en-US" sz="1000" u="sng" kern="100" dirty="0"/>
              <a:t>回</a:t>
            </a:r>
            <a:r>
              <a:rPr kumimoji="1" lang="en-US" altLang="ja-JP" sz="1000" u="sng" kern="100" dirty="0"/>
              <a:t>/1</a:t>
            </a:r>
            <a:r>
              <a:rPr kumimoji="1" lang="ja-JP" altLang="en-US" sz="1000" u="sng" kern="100" dirty="0"/>
              <a:t>年）は守れなかった</a:t>
            </a:r>
            <a:r>
              <a:rPr kumimoji="1" lang="ja-JP" altLang="en-US" sz="1000" kern="100" dirty="0"/>
              <a:t>。</a:t>
            </a:r>
          </a:p>
          <a:p>
            <a:pPr algn="just"/>
            <a:r>
              <a:rPr kumimoji="1" lang="ja-JP" altLang="en-US" sz="1000" kern="100" dirty="0"/>
              <a:t>　　　　・</a:t>
            </a:r>
            <a:r>
              <a:rPr kumimoji="1" lang="ja-JP" altLang="en-US" sz="1000" u="sng" kern="100" dirty="0"/>
              <a:t>常時水没箇所（代替施設なし）の点検については、一度も点検できていなかった</a:t>
            </a:r>
            <a:r>
              <a:rPr kumimoji="1" lang="ja-JP" altLang="en-US" sz="1000" kern="100" dirty="0"/>
              <a:t>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A53716-9C2A-4ED0-9D84-A6181FCD7C53}"/>
              </a:ext>
            </a:extLst>
          </p:cNvPr>
          <p:cNvSpPr txBox="1"/>
          <p:nvPr/>
        </p:nvSpPr>
        <p:spPr>
          <a:xfrm>
            <a:off x="75608" y="4435243"/>
            <a:ext cx="8770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kern="100" dirty="0">
                <a:effectLst/>
              </a:rPr>
              <a:t>【</a:t>
            </a:r>
            <a:r>
              <a:rPr lang="ja-JP" altLang="en-US" sz="1200" kern="100" dirty="0">
                <a:effectLst/>
              </a:rPr>
              <a:t>課題</a:t>
            </a:r>
            <a:r>
              <a:rPr lang="en-US" altLang="ja-JP" sz="1200" kern="100" dirty="0">
                <a:effectLst/>
              </a:rPr>
              <a:t>】</a:t>
            </a:r>
          </a:p>
          <a:p>
            <a:r>
              <a:rPr lang="ja-JP" altLang="en-US" sz="1000" kern="100" dirty="0"/>
              <a:t>（管渠）</a:t>
            </a:r>
            <a:r>
              <a:rPr lang="ja-JP" altLang="en-US" sz="1000" u="sng" kern="100" dirty="0"/>
              <a:t>圧送管の調査については、平成</a:t>
            </a:r>
            <a:r>
              <a:rPr lang="en-US" altLang="ja-JP" sz="1000" u="sng" kern="100" dirty="0"/>
              <a:t>30</a:t>
            </a:r>
            <a:r>
              <a:rPr lang="ja-JP" altLang="en-US" sz="1000" u="sng" kern="100" dirty="0"/>
              <a:t>年に空気弁から点検可能な技術ができたが、</a:t>
            </a:r>
            <a:r>
              <a:rPr kumimoji="1" lang="ja-JP" altLang="en-US" sz="1000" u="sng" dirty="0"/>
              <a:t>代替施設がなければ補修等の対策が出来ない</a:t>
            </a:r>
            <a:r>
              <a:rPr kumimoji="1" lang="ja-JP" altLang="en-US" sz="1000" dirty="0"/>
              <a:t>。</a:t>
            </a:r>
            <a:endParaRPr kumimoji="1" lang="en-US" altLang="ja-JP" sz="1000" dirty="0"/>
          </a:p>
          <a:p>
            <a:r>
              <a:rPr kumimoji="1" lang="ja-JP" altLang="en-US" sz="1000" dirty="0"/>
              <a:t>（土木）</a:t>
            </a:r>
            <a:r>
              <a:rPr kumimoji="1" lang="ja-JP" altLang="en-US" sz="1000" u="sng" dirty="0"/>
              <a:t>代替施設の無い水没箇所の点検</a:t>
            </a:r>
            <a:r>
              <a:rPr kumimoji="1" lang="ja-JP" altLang="en-US" sz="1000" dirty="0"/>
              <a:t>。</a:t>
            </a:r>
            <a:endParaRPr kumimoji="1" lang="en-US" altLang="ja-JP" sz="1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353DB4-1159-47BD-BF38-A3BF3A3D4A8B}"/>
              </a:ext>
            </a:extLst>
          </p:cNvPr>
          <p:cNvSpPr txBox="1"/>
          <p:nvPr/>
        </p:nvSpPr>
        <p:spPr>
          <a:xfrm>
            <a:off x="75608" y="5319585"/>
            <a:ext cx="8770288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kern="100" dirty="0">
                <a:effectLst/>
              </a:rPr>
              <a:t>【</a:t>
            </a:r>
            <a:r>
              <a:rPr lang="ja-JP" altLang="en-US" sz="1200" kern="100" dirty="0"/>
              <a:t>対応方針（案）</a:t>
            </a:r>
            <a:r>
              <a:rPr lang="en-US" altLang="ja-JP" sz="1200" kern="100" dirty="0">
                <a:effectLst/>
              </a:rPr>
              <a:t>】</a:t>
            </a:r>
          </a:p>
          <a:p>
            <a:r>
              <a:rPr lang="ja-JP" altLang="en-US" sz="1000" kern="100" dirty="0">
                <a:effectLst/>
              </a:rPr>
              <a:t>（管渠）</a:t>
            </a:r>
            <a:r>
              <a:rPr lang="en-US" altLang="ja-JP" sz="1000" kern="100" dirty="0">
                <a:effectLst/>
              </a:rPr>
              <a:t>1.</a:t>
            </a:r>
            <a:r>
              <a:rPr lang="ja-JP" altLang="en-US" sz="1000" u="sng" kern="100" dirty="0"/>
              <a:t>伏越し管については、</a:t>
            </a:r>
            <a:r>
              <a:rPr lang="en-US" altLang="ja-JP" sz="1000" u="sng" kern="100" dirty="0"/>
              <a:t>1</a:t>
            </a:r>
            <a:r>
              <a:rPr lang="ja-JP" altLang="en-US" sz="1000" u="sng" kern="100" dirty="0"/>
              <a:t>回</a:t>
            </a:r>
            <a:r>
              <a:rPr lang="en-US" altLang="ja-JP" sz="1000" u="sng" kern="100" dirty="0"/>
              <a:t>/10</a:t>
            </a:r>
            <a:r>
              <a:rPr lang="ja-JP" altLang="en-US" sz="1000" u="sng" kern="100" dirty="0"/>
              <a:t>年の点検対象とする（</a:t>
            </a:r>
            <a:r>
              <a:rPr lang="en-US" altLang="ja-JP" sz="1000" kern="100" dirty="0"/>
              <a:t>16</a:t>
            </a:r>
            <a:r>
              <a:rPr lang="ja-JP" altLang="en-US" sz="1000" kern="100" dirty="0"/>
              <a:t>箇所</a:t>
            </a:r>
            <a:r>
              <a:rPr lang="en-US" altLang="ja-JP" sz="1000" kern="100" dirty="0"/>
              <a:t>/24</a:t>
            </a:r>
            <a:r>
              <a:rPr lang="ja-JP" altLang="en-US" sz="1000" kern="100" dirty="0"/>
              <a:t>箇所調査済　</a:t>
            </a:r>
            <a:r>
              <a:rPr lang="en-US" altLang="ja-JP" sz="1000" kern="100" dirty="0"/>
              <a:t>※</a:t>
            </a:r>
            <a:r>
              <a:rPr lang="ja-JP" altLang="en-US" sz="1000" kern="100" dirty="0"/>
              <a:t>残</a:t>
            </a:r>
            <a:r>
              <a:rPr lang="en-US" altLang="ja-JP" sz="1000" kern="100" dirty="0"/>
              <a:t>8</a:t>
            </a:r>
            <a:r>
              <a:rPr lang="ja-JP" altLang="en-US" sz="1000" kern="100" dirty="0"/>
              <a:t>箇所は</a:t>
            </a:r>
            <a:r>
              <a:rPr lang="en-US" altLang="ja-JP" sz="1000" kern="100" dirty="0"/>
              <a:t>R6</a:t>
            </a:r>
            <a:r>
              <a:rPr lang="ja-JP" altLang="en-US" sz="1000" kern="100" dirty="0"/>
              <a:t>発注予定）</a:t>
            </a:r>
            <a:endParaRPr lang="en-US" altLang="ja-JP" sz="1000" kern="100" dirty="0"/>
          </a:p>
          <a:p>
            <a:r>
              <a:rPr lang="ja-JP" altLang="en-US" sz="1000" kern="100" dirty="0"/>
              <a:t>　　　　</a:t>
            </a:r>
            <a:r>
              <a:rPr lang="en-US" altLang="ja-JP" sz="1000" kern="100" dirty="0"/>
              <a:t>2.</a:t>
            </a:r>
            <a:r>
              <a:rPr lang="ja-JP" altLang="en-US" sz="1000" u="sng" kern="100" dirty="0"/>
              <a:t>圧送管については</a:t>
            </a:r>
            <a:r>
              <a:rPr lang="ja-JP" altLang="en-US" sz="1000" kern="100" dirty="0"/>
              <a:t>、「状態監視保全」に位置づけ、新技術による</a:t>
            </a:r>
            <a:r>
              <a:rPr lang="ja-JP" altLang="en-US" sz="1000" u="sng" kern="100" dirty="0"/>
              <a:t>点検を</a:t>
            </a:r>
            <a:r>
              <a:rPr lang="en-US" altLang="ja-JP" sz="1000" u="sng" kern="100" dirty="0"/>
              <a:t>1</a:t>
            </a:r>
            <a:r>
              <a:rPr lang="ja-JP" altLang="en-US" sz="1000" u="sng" kern="100" dirty="0"/>
              <a:t>回</a:t>
            </a:r>
            <a:r>
              <a:rPr lang="en-US" altLang="ja-JP" sz="1000" u="sng" kern="100" dirty="0"/>
              <a:t>/5</a:t>
            </a:r>
            <a:r>
              <a:rPr lang="ja-JP" altLang="en-US" sz="1000" u="sng" kern="100" dirty="0"/>
              <a:t>年または</a:t>
            </a:r>
            <a:r>
              <a:rPr lang="en-US" altLang="ja-JP" sz="1000" u="sng" kern="100" dirty="0"/>
              <a:t>1</a:t>
            </a:r>
            <a:r>
              <a:rPr lang="ja-JP" altLang="en-US" sz="1000" u="sng" kern="100" dirty="0"/>
              <a:t>回</a:t>
            </a:r>
            <a:r>
              <a:rPr lang="en-US" altLang="ja-JP" sz="1000" u="sng" kern="100" dirty="0"/>
              <a:t>/10</a:t>
            </a:r>
            <a:r>
              <a:rPr lang="ja-JP" altLang="en-US" sz="1000" u="sng" kern="100" dirty="0"/>
              <a:t>年行うこととし、腐食等により緊急度の高い</a:t>
            </a:r>
            <a:endParaRPr lang="en-US" altLang="ja-JP" sz="1000" u="sng" kern="100" dirty="0"/>
          </a:p>
          <a:p>
            <a:r>
              <a:rPr lang="ja-JP" altLang="en-US" sz="1000" kern="100" dirty="0"/>
              <a:t>　　　　　</a:t>
            </a:r>
            <a:r>
              <a:rPr lang="ja-JP" altLang="en-US" sz="1000" u="sng" kern="100" dirty="0"/>
              <a:t>箇所から</a:t>
            </a:r>
            <a:r>
              <a:rPr lang="en-US" altLang="ja-JP" sz="1000" u="sng" kern="100" dirty="0"/>
              <a:t>2</a:t>
            </a:r>
            <a:r>
              <a:rPr lang="ja-JP" altLang="en-US" sz="1000" u="sng" kern="100" dirty="0"/>
              <a:t>条化を検討する</a:t>
            </a:r>
            <a:endParaRPr lang="en-US" altLang="ja-JP" sz="1000" u="sng" kern="100" dirty="0"/>
          </a:p>
          <a:p>
            <a:r>
              <a:rPr lang="ja-JP" altLang="en-US" sz="1000" kern="100" dirty="0"/>
              <a:t>　　　　</a:t>
            </a:r>
            <a:r>
              <a:rPr lang="en-US" altLang="ja-JP" sz="1000" kern="100" dirty="0"/>
              <a:t>3.</a:t>
            </a:r>
            <a:r>
              <a:rPr lang="ja-JP" altLang="en-US" sz="1000" u="sng" kern="100" dirty="0"/>
              <a:t>経過年数による点検頻度短縮については、データが不足しているため、将来検討のために点検データを蓄積していく</a:t>
            </a:r>
            <a:endParaRPr lang="en-US" altLang="ja-JP" sz="1000" u="sng" kern="100" dirty="0"/>
          </a:p>
          <a:p>
            <a:r>
              <a:rPr lang="ja-JP" altLang="en-US" sz="1000" kern="100" dirty="0"/>
              <a:t>　　　　</a:t>
            </a:r>
            <a:r>
              <a:rPr lang="en-US" altLang="ja-JP" sz="1000" kern="100" dirty="0"/>
              <a:t>4.</a:t>
            </a:r>
            <a:r>
              <a:rPr lang="ja-JP" altLang="en-US" sz="1000" u="sng" kern="100" dirty="0"/>
              <a:t>地震後の点検、調査について、内容を見直す</a:t>
            </a:r>
            <a:endParaRPr lang="en-US" altLang="ja-JP" sz="1000" u="sng" kern="100" dirty="0"/>
          </a:p>
          <a:p>
            <a:pPr algn="just"/>
            <a:r>
              <a:rPr lang="ja-JP" altLang="en-US" sz="1000" kern="100" dirty="0"/>
              <a:t>（土木）</a:t>
            </a:r>
            <a:r>
              <a:rPr lang="en-US" altLang="ja-JP" sz="1000" kern="100" dirty="0"/>
              <a:t>5.</a:t>
            </a:r>
            <a:r>
              <a:rPr lang="ja-JP" altLang="en-US" sz="1000" u="sng" kern="100" dirty="0"/>
              <a:t>腐食環境レベル等を考慮し、点検頻度を見直す</a:t>
            </a:r>
            <a:endParaRPr lang="en-US" altLang="ja-JP" sz="1000" u="sng" kern="100" dirty="0"/>
          </a:p>
          <a:p>
            <a:r>
              <a:rPr lang="ja-JP" altLang="en-US" sz="1000" kern="100" dirty="0"/>
              <a:t>　　　　</a:t>
            </a:r>
            <a:r>
              <a:rPr lang="en-US" altLang="ja-JP" sz="1000" kern="100" dirty="0"/>
              <a:t>6.</a:t>
            </a:r>
            <a:r>
              <a:rPr lang="ja-JP" altLang="en-US" sz="1000" u="sng" kern="100" dirty="0"/>
              <a:t>常時水没箇所については、点検方法の検討フローを作成し、点検方法が無い場合は、代替施設（仮設・本設）の設置を検討する</a:t>
            </a:r>
            <a:endParaRPr lang="en-US" altLang="ja-JP" sz="1000" u="sng" kern="100" dirty="0"/>
          </a:p>
        </p:txBody>
      </p:sp>
      <p:sp>
        <p:nvSpPr>
          <p:cNvPr id="17" name="フローチャート: 組合せ 16">
            <a:extLst>
              <a:ext uri="{FF2B5EF4-FFF2-40B4-BE49-F238E27FC236}">
                <a16:creationId xmlns:a16="http://schemas.microsoft.com/office/drawing/2014/main" id="{39168D9E-F1DE-430F-BACB-A9C0812EA9CA}"/>
              </a:ext>
            </a:extLst>
          </p:cNvPr>
          <p:cNvSpPr/>
          <p:nvPr/>
        </p:nvSpPr>
        <p:spPr>
          <a:xfrm>
            <a:off x="3673498" y="1472150"/>
            <a:ext cx="1614115" cy="9060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4893684-F9A9-4092-B88A-34F11B7D4AF5}"/>
              </a:ext>
            </a:extLst>
          </p:cNvPr>
          <p:cNvSpPr txBox="1"/>
          <p:nvPr/>
        </p:nvSpPr>
        <p:spPr>
          <a:xfrm>
            <a:off x="0" y="54868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点検、診断、評価の手法や体制等の充実　（資料№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2400" dirty="0"/>
          </a:p>
        </p:txBody>
      </p:sp>
      <p:sp>
        <p:nvSpPr>
          <p:cNvPr id="26" name="フローチャート: 組合せ 25">
            <a:extLst>
              <a:ext uri="{FF2B5EF4-FFF2-40B4-BE49-F238E27FC236}">
                <a16:creationId xmlns:a16="http://schemas.microsoft.com/office/drawing/2014/main" id="{67F2E4B2-50C7-4C8F-AEC7-615F87511E8E}"/>
              </a:ext>
            </a:extLst>
          </p:cNvPr>
          <p:cNvSpPr/>
          <p:nvPr/>
        </p:nvSpPr>
        <p:spPr>
          <a:xfrm>
            <a:off x="3680747" y="3129166"/>
            <a:ext cx="1614115" cy="9060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組合せ 26">
            <a:extLst>
              <a:ext uri="{FF2B5EF4-FFF2-40B4-BE49-F238E27FC236}">
                <a16:creationId xmlns:a16="http://schemas.microsoft.com/office/drawing/2014/main" id="{38B0BC4F-F51E-4846-AA56-974D2E7F3815}"/>
              </a:ext>
            </a:extLst>
          </p:cNvPr>
          <p:cNvSpPr/>
          <p:nvPr/>
        </p:nvSpPr>
        <p:spPr>
          <a:xfrm>
            <a:off x="3673497" y="4294202"/>
            <a:ext cx="1614115" cy="9060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組合せ 27">
            <a:extLst>
              <a:ext uri="{FF2B5EF4-FFF2-40B4-BE49-F238E27FC236}">
                <a16:creationId xmlns:a16="http://schemas.microsoft.com/office/drawing/2014/main" id="{C64EDDC5-F7E6-4B2B-B048-742A3B54577E}"/>
              </a:ext>
            </a:extLst>
          </p:cNvPr>
          <p:cNvSpPr/>
          <p:nvPr/>
        </p:nvSpPr>
        <p:spPr>
          <a:xfrm>
            <a:off x="3680747" y="5159840"/>
            <a:ext cx="1614115" cy="9060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D7EE30C-5A8F-4EF4-AB8E-EE23CA21FAC2}"/>
              </a:ext>
            </a:extLst>
          </p:cNvPr>
          <p:cNvSpPr txBox="1"/>
          <p:nvPr/>
        </p:nvSpPr>
        <p:spPr>
          <a:xfrm>
            <a:off x="-13856" y="0"/>
            <a:ext cx="915785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．現計画の検証、課題抽出及び対応方針</a:t>
            </a:r>
          </a:p>
        </p:txBody>
      </p:sp>
      <p:sp>
        <p:nvSpPr>
          <p:cNvPr id="33" name="スライド番号プレースホルダー 1">
            <a:extLst>
              <a:ext uri="{FF2B5EF4-FFF2-40B4-BE49-F238E27FC236}">
                <a16:creationId xmlns:a16="http://schemas.microsoft.com/office/drawing/2014/main" id="{51B5565D-A442-473D-B93E-24E9F723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0088" y="6491239"/>
            <a:ext cx="1828800" cy="365125"/>
          </a:xfrm>
        </p:spPr>
        <p:txBody>
          <a:bodyPr/>
          <a:lstStyle/>
          <a:p>
            <a:fld id="{682EF9F9-C4E8-46B2-BBF1-33E3162B856A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41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D6DD97-905F-4E23-AB94-10E7D5719536}"/>
              </a:ext>
            </a:extLst>
          </p:cNvPr>
          <p:cNvSpPr txBox="1"/>
          <p:nvPr/>
        </p:nvSpPr>
        <p:spPr>
          <a:xfrm>
            <a:off x="114656" y="652007"/>
            <a:ext cx="8921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目次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１．下水道管理施設の現状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．現計画における点検（日常・定期）の実施状況、体制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．現計画の検証、課題抽出及び対応方針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．第１回審議会　委員からの意見と対応方針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17">
            <a:extLst>
              <a:ext uri="{FF2B5EF4-FFF2-40B4-BE49-F238E27FC236}">
                <a16:creationId xmlns:a16="http://schemas.microsoft.com/office/drawing/2014/main" id="{3F7A9975-BBF1-41A6-B9ED-0A7D71CD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4046" y="6512642"/>
            <a:ext cx="1828800" cy="365125"/>
          </a:xfrm>
        </p:spPr>
        <p:txBody>
          <a:bodyPr/>
          <a:lstStyle/>
          <a:p>
            <a:fld id="{682EF9F9-C4E8-46B2-BBF1-33E3162B856A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14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11991F4-E637-4D66-93A5-1A43E2D50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157073"/>
            <a:ext cx="4796242" cy="57326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．下水道管理施設の現状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25123"/>
            <a:ext cx="9144000" cy="461665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zh-TW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－１　検討対象施設</a:t>
            </a:r>
          </a:p>
        </p:txBody>
      </p:sp>
      <p:sp>
        <p:nvSpPr>
          <p:cNvPr id="5" name="スライド番号プレースホルダー 17">
            <a:extLst>
              <a:ext uri="{FF2B5EF4-FFF2-40B4-BE49-F238E27FC236}">
                <a16:creationId xmlns:a16="http://schemas.microsoft.com/office/drawing/2014/main" id="{EFD2FB33-56A1-42EC-800C-1C707C5A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8764" y="6554047"/>
            <a:ext cx="1828800" cy="365125"/>
          </a:xfrm>
        </p:spPr>
        <p:txBody>
          <a:bodyPr/>
          <a:lstStyle/>
          <a:p>
            <a:fld id="{682EF9F9-C4E8-46B2-BBF1-33E3162B856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5C72823E-193A-4562-BC53-2DC2C864E59C}"/>
              </a:ext>
            </a:extLst>
          </p:cNvPr>
          <p:cNvSpPr txBox="1">
            <a:spLocks/>
          </p:cNvSpPr>
          <p:nvPr/>
        </p:nvSpPr>
        <p:spPr>
          <a:xfrm>
            <a:off x="114231" y="4064153"/>
            <a:ext cx="3113353" cy="2580194"/>
          </a:xfrm>
          <a:prstGeom prst="rect">
            <a:avLst/>
          </a:prstGeom>
        </p:spPr>
        <p:txBody>
          <a:bodyPr wrap="none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5967" indent="0">
              <a:lnSpc>
                <a:spcPts val="1385"/>
              </a:lnSpc>
              <a:buNone/>
            </a:pPr>
            <a:r>
              <a: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流域　：　７流域</a:t>
            </a:r>
            <a:endParaRPr lang="en-US" altLang="ja-JP" sz="1292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5967" indent="0">
              <a:lnSpc>
                <a:spcPts val="1385"/>
              </a:lnSpc>
              <a:buNone/>
            </a:pPr>
            <a:r>
              <a:rPr lang="ja-JP" altLang="en-US" sz="1108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猪名川流域、安威川流域、淀川右岸流域、</a:t>
            </a:r>
            <a:endParaRPr lang="en-US" altLang="ja-JP" sz="1108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5967" indent="0">
              <a:lnSpc>
                <a:spcPts val="1385"/>
              </a:lnSpc>
              <a:buNone/>
            </a:pPr>
            <a:r>
              <a:rPr lang="ja-JP" altLang="en-US" sz="1108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淀川左岸流域、寝屋川流域、大和川下流流域、</a:t>
            </a:r>
            <a:endParaRPr lang="en-US" altLang="ja-JP" sz="1108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5967" indent="0">
              <a:lnSpc>
                <a:spcPts val="1385"/>
              </a:lnSpc>
              <a:buNone/>
            </a:pPr>
            <a:r>
              <a:rPr lang="ja-JP" altLang="en-US" sz="1108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南大阪湾岸流域</a:t>
            </a:r>
            <a:endParaRPr lang="en-US" altLang="ja-JP" sz="1108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5967" indent="0">
              <a:lnSpc>
                <a:spcPts val="1385"/>
              </a:lnSpc>
              <a:buNone/>
            </a:pPr>
            <a:r>
              <a:rPr lang="en-US" altLang="ja-JP" sz="923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923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猪名川流域は兵庫県との共同事業</a:t>
            </a:r>
            <a:endParaRPr lang="en-US" altLang="ja-JP" sz="923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5967" indent="0">
              <a:lnSpc>
                <a:spcPts val="1385"/>
              </a:lnSpc>
              <a:buNone/>
            </a:pPr>
            <a:r>
              <a: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処理区　：　１２処理区</a:t>
            </a:r>
            <a:endParaRPr lang="en-US" altLang="ja-JP" sz="1292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5967" indent="0">
              <a:lnSpc>
                <a:spcPts val="1385"/>
              </a:lnSpc>
              <a:buNone/>
            </a:pPr>
            <a:endParaRPr lang="en-US" altLang="ja-JP" sz="1292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5967" indent="0">
              <a:lnSpc>
                <a:spcPts val="1385"/>
              </a:lnSpc>
              <a:buNone/>
            </a:pPr>
            <a:r>
              <a: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流域関係市町村　：　府内４２市町村</a:t>
            </a:r>
            <a:endParaRPr lang="en-US" altLang="ja-JP" sz="1292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5967" indent="0">
              <a:lnSpc>
                <a:spcPts val="1385"/>
              </a:lnSpc>
              <a:buNone/>
            </a:pPr>
            <a:r>
              <a:rPr lang="ja-JP" altLang="en-US" sz="1108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（能勢町以外の全て）</a:t>
            </a:r>
            <a:endParaRPr lang="en-US" altLang="ja-JP" sz="1108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75967" indent="0">
              <a:lnSpc>
                <a:spcPts val="1385"/>
              </a:lnSpc>
              <a:buNone/>
            </a:pPr>
            <a:r>
              <a: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整備区域内人口　：　８５１万人</a:t>
            </a:r>
            <a:endParaRPr lang="en-US" altLang="ja-JP" sz="1292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4FAA1B12-6401-452E-848D-B8A22DB6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7" y="1176953"/>
            <a:ext cx="3531736" cy="291170"/>
          </a:xfr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ja-JP" altLang="en-US" sz="1292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大阪府の流域下水道事業の管理施設（</a:t>
            </a:r>
            <a:r>
              <a:rPr lang="en-US" altLang="ja-JP" sz="1292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R4</a:t>
            </a:r>
            <a:r>
              <a:rPr lang="ja-JP" altLang="en-US" sz="1292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末）</a:t>
            </a:r>
            <a:endParaRPr lang="ja-JP" altLang="en-US" sz="969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8" name="表 37">
            <a:extLst>
              <a:ext uri="{FF2B5EF4-FFF2-40B4-BE49-F238E27FC236}">
                <a16:creationId xmlns:a16="http://schemas.microsoft.com/office/drawing/2014/main" id="{6C01342A-D767-4989-ACB6-80A8E97AC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83011"/>
              </p:ext>
            </p:extLst>
          </p:nvPr>
        </p:nvGraphicFramePr>
        <p:xfrm>
          <a:off x="142043" y="1658308"/>
          <a:ext cx="3154957" cy="221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00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区分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R4</a:t>
                      </a:r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末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処理場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箇所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１４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505332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ポンプ場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箇所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３２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57684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管渠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㎞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568.7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うち増補幹線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43.8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うち圧送管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32.4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伏越し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箇所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438901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送泥ポンプ場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箇所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763057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送泥管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㎞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37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11985"/>
                  </a:ext>
                </a:extLst>
              </a:tr>
              <a:tr h="22000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水管橋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箇所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510094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73FD709A-DAB7-492D-970B-21C46F8BB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226" y="1635899"/>
            <a:ext cx="1186053" cy="220774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B18F12-7EDB-4C88-8779-093A403CED92}"/>
              </a:ext>
            </a:extLst>
          </p:cNvPr>
          <p:cNvSpPr txBox="1"/>
          <p:nvPr/>
        </p:nvSpPr>
        <p:spPr>
          <a:xfrm>
            <a:off x="5815075" y="314972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A8ED6D3-78B7-49A5-983B-5B5BF3EDD8F1}"/>
              </a:ext>
            </a:extLst>
          </p:cNvPr>
          <p:cNvSpPr txBox="1"/>
          <p:nvPr/>
        </p:nvSpPr>
        <p:spPr>
          <a:xfrm>
            <a:off x="7129487" y="286789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endParaRPr kumimoji="1" lang="ja-JP" altLang="en-US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22AB5EF-85CA-4641-BBCC-56CBD1F01BCE}"/>
              </a:ext>
            </a:extLst>
          </p:cNvPr>
          <p:cNvSpPr txBox="1"/>
          <p:nvPr/>
        </p:nvSpPr>
        <p:spPr>
          <a:xfrm>
            <a:off x="7400253" y="267379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106AC5A-81A9-452F-AF0E-BB7600F75820}"/>
              </a:ext>
            </a:extLst>
          </p:cNvPr>
          <p:cNvSpPr txBox="1"/>
          <p:nvPr/>
        </p:nvSpPr>
        <p:spPr>
          <a:xfrm>
            <a:off x="7754689" y="259135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28F85A7-0A6A-4838-AAB1-6947A737A49F}"/>
              </a:ext>
            </a:extLst>
          </p:cNvPr>
          <p:cNvSpPr txBox="1"/>
          <p:nvPr/>
        </p:nvSpPr>
        <p:spPr>
          <a:xfrm>
            <a:off x="8481470" y="365537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A9BDCDE-D7D9-435B-B943-A1B86705FD31}"/>
              </a:ext>
            </a:extLst>
          </p:cNvPr>
          <p:cNvSpPr txBox="1"/>
          <p:nvPr/>
        </p:nvSpPr>
        <p:spPr>
          <a:xfrm>
            <a:off x="7129487" y="358819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4541E9C-6EA8-4812-8CA7-C50E356CA06C}"/>
              </a:ext>
            </a:extLst>
          </p:cNvPr>
          <p:cNvSpPr txBox="1"/>
          <p:nvPr/>
        </p:nvSpPr>
        <p:spPr>
          <a:xfrm>
            <a:off x="7054478" y="375017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875C494-5B3E-4B39-B8B6-ADA12F1BE0C6}"/>
              </a:ext>
            </a:extLst>
          </p:cNvPr>
          <p:cNvSpPr txBox="1"/>
          <p:nvPr/>
        </p:nvSpPr>
        <p:spPr>
          <a:xfrm>
            <a:off x="7874610" y="423205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1C50C5A-318A-4787-8C3E-4EAC2DC1C45D}"/>
              </a:ext>
            </a:extLst>
          </p:cNvPr>
          <p:cNvSpPr txBox="1"/>
          <p:nvPr/>
        </p:nvSpPr>
        <p:spPr>
          <a:xfrm>
            <a:off x="6660232" y="423205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⑨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62AD9DC-BC38-4D17-BA6B-BCFF7E59A328}"/>
              </a:ext>
            </a:extLst>
          </p:cNvPr>
          <p:cNvSpPr txBox="1"/>
          <p:nvPr/>
        </p:nvSpPr>
        <p:spPr>
          <a:xfrm>
            <a:off x="8455583" y="441857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⑩</a:t>
            </a:r>
            <a:endParaRPr kumimoji="1" lang="ja-JP" altLang="en-US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5FC3957-64B4-4E20-8894-152494FE05B0}"/>
              </a:ext>
            </a:extLst>
          </p:cNvPr>
          <p:cNvSpPr txBox="1"/>
          <p:nvPr/>
        </p:nvSpPr>
        <p:spPr>
          <a:xfrm>
            <a:off x="8538549" y="492218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⑪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E4DBB85-0637-484A-A3AE-D3B0EB655BAA}"/>
              </a:ext>
            </a:extLst>
          </p:cNvPr>
          <p:cNvSpPr txBox="1"/>
          <p:nvPr/>
        </p:nvSpPr>
        <p:spPr>
          <a:xfrm>
            <a:off x="5408169" y="492028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⑫</a:t>
            </a:r>
            <a:endParaRPr kumimoji="1" lang="ja-JP" altLang="en-US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373ED30-6B00-47CC-9848-7E6174BDB695}"/>
              </a:ext>
            </a:extLst>
          </p:cNvPr>
          <p:cNvSpPr txBox="1"/>
          <p:nvPr/>
        </p:nvSpPr>
        <p:spPr>
          <a:xfrm>
            <a:off x="5314294" y="513428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⑬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DAB6E8A-B23B-427D-B672-FE4219BFA36F}"/>
              </a:ext>
            </a:extLst>
          </p:cNvPr>
          <p:cNvSpPr txBox="1"/>
          <p:nvPr/>
        </p:nvSpPr>
        <p:spPr>
          <a:xfrm>
            <a:off x="4837711" y="566994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⑭</a:t>
            </a:r>
            <a:endParaRPr kumimoji="1" lang="ja-JP" altLang="en-US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55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338A21-1B7C-454F-8A91-FCCBDE637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23120" r="27950" b="15616"/>
          <a:stretch/>
        </p:blipFill>
        <p:spPr>
          <a:xfrm>
            <a:off x="114754" y="2470581"/>
            <a:ext cx="4225652" cy="253662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-13856" y="0"/>
            <a:ext cx="915785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．下水道管理施設の現状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525123"/>
            <a:ext cx="9144000" cy="461665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施設の施工年次</a:t>
            </a:r>
            <a:endParaRPr kumimoji="1"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3" name="正方形/長方形 40">
            <a:extLst>
              <a:ext uri="{FF2B5EF4-FFF2-40B4-BE49-F238E27FC236}">
                <a16:creationId xmlns:a16="http://schemas.microsoft.com/office/drawing/2014/main" id="{CF64E348-83F4-4442-9E65-1F68E86F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90" y="5601037"/>
            <a:ext cx="4562961" cy="34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ja-JP" sz="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※国土交通省 </a:t>
            </a:r>
            <a:r>
              <a:rPr lang="en-US" altLang="ja-JP" sz="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HP</a:t>
            </a:r>
            <a:r>
              <a:rPr lang="ja-JP" altLang="ja-JP" sz="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endParaRPr lang="en-US" altLang="ja-JP" sz="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800" u="sng" dirty="0">
                <a:latin typeface="Meiryo UI" pitchFamily="50" charset="-128"/>
                <a:ea typeface="Meiryo UI" pitchFamily="50" charset="-128"/>
                <a:cs typeface="Meiryo UI" pitchFamily="50" charset="-128"/>
                <a:hlinkClick r:id="rId3"/>
              </a:rPr>
              <a:t>http://</a:t>
            </a:r>
            <a:r>
              <a:rPr lang="en-US" altLang="ja-JP" sz="600" u="sng" dirty="0">
                <a:latin typeface="Meiryo UI" pitchFamily="50" charset="-128"/>
                <a:ea typeface="Meiryo UI" pitchFamily="50" charset="-128"/>
                <a:cs typeface="Meiryo UI" pitchFamily="50" charset="-128"/>
                <a:hlinkClick r:id="rId3"/>
              </a:rPr>
              <a:t>www.mlit.go.jp/mizukokudo/sewerage/crd_sewerage_tk_000135.html</a:t>
            </a:r>
            <a:r>
              <a:rPr lang="ja-JP" altLang="en-US" sz="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）より</a:t>
            </a:r>
            <a:endParaRPr lang="ja-JP" altLang="ja-JP" sz="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5E4D9B6-D766-4638-9F13-CFB4029E093D}"/>
              </a:ext>
            </a:extLst>
          </p:cNvPr>
          <p:cNvSpPr txBox="1"/>
          <p:nvPr/>
        </p:nvSpPr>
        <p:spPr>
          <a:xfrm>
            <a:off x="5235926" y="2034298"/>
            <a:ext cx="3224506" cy="2539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大阪府流域下水道幹線 年度別施工延長（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R4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末）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497FBDD-BD26-45A7-A8F5-8CCD03075B4C}"/>
              </a:ext>
            </a:extLst>
          </p:cNvPr>
          <p:cNvSpPr txBox="1"/>
          <p:nvPr/>
        </p:nvSpPr>
        <p:spPr>
          <a:xfrm>
            <a:off x="623248" y="2042419"/>
            <a:ext cx="2805576" cy="25391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全国の下水道幹線 年度別施工延長（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末）</a:t>
            </a:r>
          </a:p>
        </p:txBody>
      </p:sp>
      <p:sp>
        <p:nvSpPr>
          <p:cNvPr id="48" name="テキスト ボックス 5">
            <a:extLst>
              <a:ext uri="{FF2B5EF4-FFF2-40B4-BE49-F238E27FC236}">
                <a16:creationId xmlns:a16="http://schemas.microsoft.com/office/drawing/2014/main" id="{57EBBC8F-6B56-4706-A445-40E407A169D9}"/>
              </a:ext>
            </a:extLst>
          </p:cNvPr>
          <p:cNvSpPr txBox="1"/>
          <p:nvPr/>
        </p:nvSpPr>
        <p:spPr>
          <a:xfrm>
            <a:off x="2252385" y="4107926"/>
            <a:ext cx="429086" cy="23747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</a:p>
        </p:txBody>
      </p:sp>
      <p:sp>
        <p:nvSpPr>
          <p:cNvPr id="64" name="コンテンツ プレースホルダー 2">
            <a:extLst>
              <a:ext uri="{FF2B5EF4-FFF2-40B4-BE49-F238E27FC236}">
                <a16:creationId xmlns:a16="http://schemas.microsoft.com/office/drawing/2014/main" id="{67AC939C-3645-42F6-8AE9-F18771EF49D8}"/>
              </a:ext>
            </a:extLst>
          </p:cNvPr>
          <p:cNvSpPr txBox="1">
            <a:spLocks/>
          </p:cNvSpPr>
          <p:nvPr/>
        </p:nvSpPr>
        <p:spPr bwMode="auto">
          <a:xfrm>
            <a:off x="525189" y="1376822"/>
            <a:ext cx="8093621" cy="27556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全国の状況と同じく、高齢化施設が増加</a:t>
            </a:r>
            <a:endParaRPr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DF3A7C-CAB0-44A4-AF6F-3EF9A5E04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414" y="2246214"/>
            <a:ext cx="4983832" cy="275422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E12F83-14BB-4A3F-9D88-A4FB02BFE614}"/>
              </a:ext>
            </a:extLst>
          </p:cNvPr>
          <p:cNvSpPr/>
          <p:nvPr/>
        </p:nvSpPr>
        <p:spPr>
          <a:xfrm>
            <a:off x="2771800" y="4807308"/>
            <a:ext cx="1568606" cy="203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35">
            <a:extLst>
              <a:ext uri="{FF2B5EF4-FFF2-40B4-BE49-F238E27FC236}">
                <a16:creationId xmlns:a16="http://schemas.microsoft.com/office/drawing/2014/main" id="{CBDE996B-6B1E-4A5F-9665-1C08A734CC4F}"/>
              </a:ext>
            </a:extLst>
          </p:cNvPr>
          <p:cNvSpPr txBox="1"/>
          <p:nvPr/>
        </p:nvSpPr>
        <p:spPr>
          <a:xfrm>
            <a:off x="755576" y="3623325"/>
            <a:ext cx="1145652" cy="3609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/>
              <a:t>（約</a:t>
            </a:r>
            <a:r>
              <a:rPr kumimoji="1" lang="en-US" altLang="ja-JP" sz="1000" dirty="0"/>
              <a:t>6</a:t>
            </a:r>
            <a:r>
              <a:rPr kumimoji="1" lang="ja-JP" altLang="en-US" sz="1000" dirty="0"/>
              <a:t>％）</a:t>
            </a:r>
            <a:endParaRPr kumimoji="1" lang="en-US" altLang="ja-JP" sz="1000" dirty="0"/>
          </a:p>
        </p:txBody>
      </p:sp>
      <p:sp>
        <p:nvSpPr>
          <p:cNvPr id="13" name="スライド番号プレースホルダー 17">
            <a:extLst>
              <a:ext uri="{FF2B5EF4-FFF2-40B4-BE49-F238E27FC236}">
                <a16:creationId xmlns:a16="http://schemas.microsoft.com/office/drawing/2014/main" id="{D7B3B6C4-5834-4986-8ECF-80DA0D75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495499"/>
            <a:ext cx="1828800" cy="365125"/>
          </a:xfrm>
        </p:spPr>
        <p:txBody>
          <a:bodyPr/>
          <a:lstStyle/>
          <a:p>
            <a:fld id="{682EF9F9-C4E8-46B2-BBF1-33E3162B856A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287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3856" y="0"/>
            <a:ext cx="915785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．下水道管理施設の現状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525123"/>
            <a:ext cx="9144000" cy="461665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施設の施工年次</a:t>
            </a:r>
            <a:endParaRPr kumimoji="1"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74" name="グラフ 73">
            <a:extLst>
              <a:ext uri="{FF2B5EF4-FFF2-40B4-BE49-F238E27FC236}">
                <a16:creationId xmlns:a16="http://schemas.microsoft.com/office/drawing/2014/main" id="{7DCD328C-8601-4204-8CF0-DCEDBB4F3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024065"/>
              </p:ext>
            </p:extLst>
          </p:nvPr>
        </p:nvGraphicFramePr>
        <p:xfrm>
          <a:off x="241524" y="1551315"/>
          <a:ext cx="8903951" cy="330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5" name="角丸四角形 27">
            <a:extLst>
              <a:ext uri="{FF2B5EF4-FFF2-40B4-BE49-F238E27FC236}">
                <a16:creationId xmlns:a16="http://schemas.microsoft.com/office/drawing/2014/main" id="{BB333ABD-DCDB-4E3C-BC51-25A66193B624}"/>
              </a:ext>
            </a:extLst>
          </p:cNvPr>
          <p:cNvSpPr/>
          <p:nvPr/>
        </p:nvSpPr>
        <p:spPr>
          <a:xfrm>
            <a:off x="3563888" y="1599995"/>
            <a:ext cx="1526983" cy="3256977"/>
          </a:xfrm>
          <a:prstGeom prst="roundRect">
            <a:avLst>
              <a:gd name="adj" fmla="val 6767"/>
            </a:avLst>
          </a:prstGeom>
          <a:solidFill>
            <a:srgbClr val="FF99FF">
              <a:alpha val="25000"/>
            </a:srgbClr>
          </a:solidFill>
          <a:ln w="34925" cap="rnd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62" dirty="0"/>
          </a:p>
        </p:txBody>
      </p:sp>
      <p:pic>
        <p:nvPicPr>
          <p:cNvPr id="77" name="Picture 2" descr="Z:\04事業G\★A)必要ファイル（常用）\_000 事業Gサーバー\_25 設備フォルダ\02 改築計画\劣化状況写真\氷野P雨水除塵機\P1060060.JPG">
            <a:extLst>
              <a:ext uri="{FF2B5EF4-FFF2-40B4-BE49-F238E27FC236}">
                <a16:creationId xmlns:a16="http://schemas.microsoft.com/office/drawing/2014/main" id="{DA4EE6AC-DC82-459B-930B-EA9847F0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4" y="4957129"/>
            <a:ext cx="2400886" cy="1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3" descr="P1010060">
            <a:extLst>
              <a:ext uri="{FF2B5EF4-FFF2-40B4-BE49-F238E27FC236}">
                <a16:creationId xmlns:a16="http://schemas.microsoft.com/office/drawing/2014/main" id="{E9E3BC01-580E-4215-8C96-A86ACFB0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36" y="4957129"/>
            <a:ext cx="2403486" cy="1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P1010039">
            <a:extLst>
              <a:ext uri="{FF2B5EF4-FFF2-40B4-BE49-F238E27FC236}">
                <a16:creationId xmlns:a16="http://schemas.microsoft.com/office/drawing/2014/main" id="{45586B9B-D280-41C4-9786-BD36EB3F5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06" y="4971435"/>
            <a:ext cx="2384394" cy="17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F1D2B394-163F-4EA1-9FF5-9B299F981FAF}"/>
              </a:ext>
            </a:extLst>
          </p:cNvPr>
          <p:cNvCxnSpPr/>
          <p:nvPr/>
        </p:nvCxnSpPr>
        <p:spPr>
          <a:xfrm flipV="1">
            <a:off x="3943443" y="2751440"/>
            <a:ext cx="0" cy="1714624"/>
          </a:xfrm>
          <a:prstGeom prst="line">
            <a:avLst/>
          </a:prstGeom>
          <a:ln w="34925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タイトル 2">
            <a:extLst>
              <a:ext uri="{FF2B5EF4-FFF2-40B4-BE49-F238E27FC236}">
                <a16:creationId xmlns:a16="http://schemas.microsoft.com/office/drawing/2014/main" id="{79220474-6033-4C68-8D4F-A554544E89CB}"/>
              </a:ext>
            </a:extLst>
          </p:cNvPr>
          <p:cNvSpPr txBox="1">
            <a:spLocks/>
          </p:cNvSpPr>
          <p:nvPr/>
        </p:nvSpPr>
        <p:spPr>
          <a:xfrm>
            <a:off x="147300" y="1201181"/>
            <a:ext cx="4723571" cy="2990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47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期建設需要への対応（設備再構築時代への突入）</a:t>
            </a:r>
            <a:endParaRPr lang="en-US" altLang="ja-JP" sz="1477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A1D887B5-BB8D-4838-81E5-A1359ABFAD28}"/>
              </a:ext>
            </a:extLst>
          </p:cNvPr>
          <p:cNvCxnSpPr/>
          <p:nvPr/>
        </p:nvCxnSpPr>
        <p:spPr>
          <a:xfrm>
            <a:off x="1136610" y="2109996"/>
            <a:ext cx="2452687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904909BD-A919-4828-B073-04FFE7594C60}"/>
              </a:ext>
            </a:extLst>
          </p:cNvPr>
          <p:cNvCxnSpPr/>
          <p:nvPr/>
        </p:nvCxnSpPr>
        <p:spPr>
          <a:xfrm>
            <a:off x="3563888" y="2109996"/>
            <a:ext cx="15269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95F4543F-52B2-4862-8623-A6F6889A3C78}"/>
              </a:ext>
            </a:extLst>
          </p:cNvPr>
          <p:cNvCxnSpPr/>
          <p:nvPr/>
        </p:nvCxnSpPr>
        <p:spPr>
          <a:xfrm>
            <a:off x="5100686" y="2109996"/>
            <a:ext cx="2469864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タイトル 2">
            <a:extLst>
              <a:ext uri="{FF2B5EF4-FFF2-40B4-BE49-F238E27FC236}">
                <a16:creationId xmlns:a16="http://schemas.microsoft.com/office/drawing/2014/main" id="{BDC80C89-2E27-45BC-A4D7-761AF967B80E}"/>
              </a:ext>
            </a:extLst>
          </p:cNvPr>
          <p:cNvSpPr txBox="1">
            <a:spLocks/>
          </p:cNvSpPr>
          <p:nvPr/>
        </p:nvSpPr>
        <p:spPr>
          <a:xfrm>
            <a:off x="1529449" y="1779566"/>
            <a:ext cx="1798938" cy="255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期（新設時代）</a:t>
            </a:r>
            <a:endParaRPr lang="en-US" altLang="ja-JP" sz="1292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タイトル 2">
            <a:extLst>
              <a:ext uri="{FF2B5EF4-FFF2-40B4-BE49-F238E27FC236}">
                <a16:creationId xmlns:a16="http://schemas.microsoft.com/office/drawing/2014/main" id="{0D9D7684-9AF6-467F-86DD-7ABBB76D9B6D}"/>
              </a:ext>
            </a:extLst>
          </p:cNvPr>
          <p:cNvSpPr txBox="1">
            <a:spLocks/>
          </p:cNvSpPr>
          <p:nvPr/>
        </p:nvSpPr>
        <p:spPr>
          <a:xfrm>
            <a:off x="5231990" y="1779566"/>
            <a:ext cx="2468946" cy="29117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292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292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</a:t>
            </a:r>
            <a:r>
              <a:rPr lang="ja-JP" altLang="en-US" sz="1292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期（設備＋土木再構築時代）</a:t>
            </a:r>
            <a:endParaRPr lang="en-US" altLang="ja-JP" sz="1292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角丸四角形 28">
            <a:extLst>
              <a:ext uri="{FF2B5EF4-FFF2-40B4-BE49-F238E27FC236}">
                <a16:creationId xmlns:a16="http://schemas.microsoft.com/office/drawing/2014/main" id="{2D01455A-9DEF-4511-ABE7-E995EB6DDA72}"/>
              </a:ext>
            </a:extLst>
          </p:cNvPr>
          <p:cNvSpPr/>
          <p:nvPr/>
        </p:nvSpPr>
        <p:spPr>
          <a:xfrm>
            <a:off x="471282" y="4856972"/>
            <a:ext cx="8242146" cy="1994068"/>
          </a:xfrm>
          <a:prstGeom prst="roundRect">
            <a:avLst/>
          </a:prstGeom>
          <a:noFill/>
          <a:ln w="28575" cap="rnd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62" dirty="0"/>
          </a:p>
        </p:txBody>
      </p:sp>
      <p:sp>
        <p:nvSpPr>
          <p:cNvPr id="88" name="角丸四角形吹き出し 29">
            <a:extLst>
              <a:ext uri="{FF2B5EF4-FFF2-40B4-BE49-F238E27FC236}">
                <a16:creationId xmlns:a16="http://schemas.microsoft.com/office/drawing/2014/main" id="{B9EBA09F-BEEA-4C11-B991-1D4B8B1B0059}"/>
              </a:ext>
            </a:extLst>
          </p:cNvPr>
          <p:cNvSpPr/>
          <p:nvPr/>
        </p:nvSpPr>
        <p:spPr>
          <a:xfrm>
            <a:off x="5227070" y="583273"/>
            <a:ext cx="3586062" cy="997255"/>
          </a:xfrm>
          <a:prstGeom prst="wedgeRoundRectCallout">
            <a:avLst>
              <a:gd name="adj1" fmla="val 36359"/>
              <a:gd name="adj2" fmla="val 1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8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試算条件</a:t>
            </a:r>
            <a:endParaRPr lang="en-US" altLang="ja-JP" sz="1108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108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事業費は資産台帳の取得価格をベースとする</a:t>
            </a:r>
            <a:endParaRPr lang="en-US" altLang="ja-JP" sz="1108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完成年度から</a:t>
            </a:r>
            <a:r>
              <a:rPr lang="ja-JP" altLang="en-US" sz="1015" dirty="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標準耐用年数の１．５倍経過時点で改築更新</a:t>
            </a:r>
            <a:endParaRPr lang="en-US" altLang="ja-JP" sz="1015" dirty="0">
              <a:solidFill>
                <a:srgbClr val="CC33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事業費は完成年度に一括計上（年割無し）</a:t>
            </a:r>
            <a:endParaRPr lang="en-US" altLang="ja-JP" sz="1015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デフレーターは見込まず</a:t>
            </a:r>
            <a:endParaRPr lang="en-US" altLang="ja-JP" sz="1015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01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（ただし、土木施設は撤去費を含んでいる。）　</a:t>
            </a:r>
            <a:endParaRPr lang="en-US" altLang="ja-JP" sz="1015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8838C1E-CC8C-4479-9097-9D6B6A56295D}"/>
              </a:ext>
            </a:extLst>
          </p:cNvPr>
          <p:cNvSpPr txBox="1"/>
          <p:nvPr/>
        </p:nvSpPr>
        <p:spPr>
          <a:xfrm>
            <a:off x="637454" y="4943275"/>
            <a:ext cx="1408282" cy="31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7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老朽化の進行</a:t>
            </a: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27C5F0F-1892-4A60-A7B2-F94C829176C6}"/>
              </a:ext>
            </a:extLst>
          </p:cNvPr>
          <p:cNvCxnSpPr>
            <a:cxnSpLocks/>
            <a:endCxn id="91" idx="0"/>
          </p:cNvCxnSpPr>
          <p:nvPr/>
        </p:nvCxnSpPr>
        <p:spPr>
          <a:xfrm flipH="1">
            <a:off x="1341595" y="2751440"/>
            <a:ext cx="2319816" cy="219183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タイトル 2">
            <a:extLst>
              <a:ext uri="{FF2B5EF4-FFF2-40B4-BE49-F238E27FC236}">
                <a16:creationId xmlns:a16="http://schemas.microsoft.com/office/drawing/2014/main" id="{4E75F27E-B935-4602-A732-C0CABC21BE6C}"/>
              </a:ext>
            </a:extLst>
          </p:cNvPr>
          <p:cNvSpPr txBox="1">
            <a:spLocks/>
          </p:cNvSpPr>
          <p:nvPr/>
        </p:nvSpPr>
        <p:spPr>
          <a:xfrm>
            <a:off x="3427689" y="1563845"/>
            <a:ext cx="1799381" cy="5179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292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292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ja-JP" altLang="en-US" sz="1292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</a:t>
            </a:r>
            <a:endParaRPr lang="en-US" altLang="ja-JP" sz="1292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92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（設備再構築時代）</a:t>
            </a:r>
            <a:endParaRPr lang="en-US" altLang="ja-JP" sz="1292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タイトル 1">
            <a:extLst>
              <a:ext uri="{FF2B5EF4-FFF2-40B4-BE49-F238E27FC236}">
                <a16:creationId xmlns:a16="http://schemas.microsoft.com/office/drawing/2014/main" id="{6CFA6664-54F4-4FEC-9644-817A558A1322}"/>
              </a:ext>
            </a:extLst>
          </p:cNvPr>
          <p:cNvSpPr txBox="1">
            <a:spLocks/>
          </p:cNvSpPr>
          <p:nvPr/>
        </p:nvSpPr>
        <p:spPr>
          <a:xfrm>
            <a:off x="3640059" y="2403331"/>
            <a:ext cx="585417" cy="34810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62" b="1" dirty="0">
                <a:solidFill>
                  <a:srgbClr val="CC33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</a:t>
            </a:r>
          </a:p>
        </p:txBody>
      </p:sp>
      <p:sp>
        <p:nvSpPr>
          <p:cNvPr id="22" name="スライド番号プレースホルダー 17">
            <a:extLst>
              <a:ext uri="{FF2B5EF4-FFF2-40B4-BE49-F238E27FC236}">
                <a16:creationId xmlns:a16="http://schemas.microsoft.com/office/drawing/2014/main" id="{855B25FD-7F29-4AA1-999A-2E1A8EAD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3642" y="6465019"/>
            <a:ext cx="1828800" cy="365125"/>
          </a:xfrm>
        </p:spPr>
        <p:txBody>
          <a:bodyPr/>
          <a:lstStyle/>
          <a:p>
            <a:fld id="{682EF9F9-C4E8-46B2-BBF1-33E3162B856A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898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．下水道管理施設の現状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25123"/>
            <a:ext cx="9144000" cy="461665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施設の劣化、損傷状況</a:t>
            </a:r>
            <a:endParaRPr kumimoji="1"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14A1EB3-BD70-45C5-B42B-927768711102}"/>
              </a:ext>
            </a:extLst>
          </p:cNvPr>
          <p:cNvSpPr txBox="1"/>
          <p:nvPr/>
        </p:nvSpPr>
        <p:spPr>
          <a:xfrm>
            <a:off x="49110" y="1021746"/>
            <a:ext cx="5783235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高槻島本汚水幹線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4" name="Picture 2" descr="\\webx.lan.pref.osaka.jp\DavWWWRoot\01\toshiseibi\kyouyu\Documents\544_北部下水\高槻市須賀町　道路陥没\20180714現場調査写真動画\北側管渠（公共人孔から下流へ）\北側管渠（公共人孔から下流へ約4m）1.JPG">
            <a:extLst>
              <a:ext uri="{FF2B5EF4-FFF2-40B4-BE49-F238E27FC236}">
                <a16:creationId xmlns:a16="http://schemas.microsoft.com/office/drawing/2014/main" id="{E9DC3F8A-9EDC-4E41-A751-604C588BD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26036"/>
            <a:ext cx="2910577" cy="21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CDDC8FC-4424-43F8-AAAE-B73738A5298F}"/>
              </a:ext>
            </a:extLst>
          </p:cNvPr>
          <p:cNvSpPr txBox="1"/>
          <p:nvPr/>
        </p:nvSpPr>
        <p:spPr>
          <a:xfrm>
            <a:off x="467544" y="1484784"/>
            <a:ext cx="4752528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○平成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　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大阪北部地震の影響で破損し、管渠内に浸入水が発生</a:t>
            </a:r>
            <a:r>
              <a: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し、道路陥没が発生した</a:t>
            </a:r>
            <a:endParaRPr kumimoji="1"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ja-JP" altLang="en-US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⇒</a:t>
            </a:r>
            <a:r>
              <a: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平成</a:t>
            </a:r>
            <a:r>
              <a:rPr kumimoji="1"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28</a:t>
            </a:r>
            <a:r>
              <a: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年度の管渠調査により、管渠の腐食を発見。　</a:t>
            </a:r>
            <a:endParaRPr kumimoji="1"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平成</a:t>
            </a:r>
            <a:r>
              <a:rPr kumimoji="1"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年度より対策実施の方針であった。</a:t>
            </a:r>
            <a:endParaRPr kumimoji="1"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3308C9C-EBF7-4472-98E3-98EBCE2A99BD}"/>
              </a:ext>
            </a:extLst>
          </p:cNvPr>
          <p:cNvSpPr txBox="1"/>
          <p:nvPr/>
        </p:nvSpPr>
        <p:spPr>
          <a:xfrm>
            <a:off x="60174" y="3714859"/>
            <a:ext cx="5783235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　香里枚方幹線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7" name="図 16">
            <a:extLst>
              <a:ext uri="{FF2B5EF4-FFF2-40B4-BE49-F238E27FC236}">
                <a16:creationId xmlns:a16="http://schemas.microsoft.com/office/drawing/2014/main" id="{D0AE4875-85B0-43E3-8FCC-DF5D52B6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07885"/>
            <a:ext cx="294366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C887D78-2F1A-4EA8-B90D-5D8B7299C962}"/>
              </a:ext>
            </a:extLst>
          </p:cNvPr>
          <p:cNvSpPr txBox="1"/>
          <p:nvPr/>
        </p:nvSpPr>
        <p:spPr>
          <a:xfrm>
            <a:off x="439760" y="4190081"/>
            <a:ext cx="4276256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○令和２年４月２日</a:t>
            </a:r>
            <a:endParaRPr kumimoji="1"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伏越し上流のマンホールから汚水溢水が発生した</a:t>
            </a:r>
            <a:endParaRPr kumimoji="1"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kumimoji="1"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⇒伏越し部は常時満水状態であるため、腐食が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発生しにくい場所として、点検対象から外していた。</a:t>
            </a:r>
            <a:endParaRPr kumimoji="1" lang="ja-JP" altLang="en-US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A94BB1-3814-4A17-80BB-F8C3C22B4B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6" t="21020" r="58662" b="29840"/>
          <a:stretch/>
        </p:blipFill>
        <p:spPr>
          <a:xfrm>
            <a:off x="4860032" y="4279082"/>
            <a:ext cx="1512168" cy="1684987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62AD44B1-5AC4-4BF9-B37D-CA70F24C0950}"/>
              </a:ext>
            </a:extLst>
          </p:cNvPr>
          <p:cNvSpPr/>
          <p:nvPr/>
        </p:nvSpPr>
        <p:spPr>
          <a:xfrm rot="1703782">
            <a:off x="6909878" y="1538000"/>
            <a:ext cx="1516934" cy="82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17">
            <a:extLst>
              <a:ext uri="{FF2B5EF4-FFF2-40B4-BE49-F238E27FC236}">
                <a16:creationId xmlns:a16="http://schemas.microsoft.com/office/drawing/2014/main" id="{EEC6DFF2-D1A9-4405-9C1A-2688968C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9421" y="6465019"/>
            <a:ext cx="1828800" cy="365125"/>
          </a:xfrm>
        </p:spPr>
        <p:txBody>
          <a:bodyPr/>
          <a:lstStyle/>
          <a:p>
            <a:fld id="{682EF9F9-C4E8-46B2-BBF1-33E3162B856A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19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．下水道管理施設の現状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25123"/>
            <a:ext cx="9144000" cy="461665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施設の劣化、損傷状況</a:t>
            </a:r>
            <a:endParaRPr kumimoji="1"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14A1EB3-BD70-45C5-B42B-927768711102}"/>
              </a:ext>
            </a:extLst>
          </p:cNvPr>
          <p:cNvSpPr txBox="1"/>
          <p:nvPr/>
        </p:nvSpPr>
        <p:spPr>
          <a:xfrm>
            <a:off x="-23212" y="1813834"/>
            <a:ext cx="5783235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　磯ノ上送泥管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CDDC8FC-4424-43F8-AAAE-B73738A5298F}"/>
              </a:ext>
            </a:extLst>
          </p:cNvPr>
          <p:cNvSpPr txBox="1"/>
          <p:nvPr/>
        </p:nvSpPr>
        <p:spPr>
          <a:xfrm>
            <a:off x="395222" y="2276872"/>
            <a:ext cx="4752528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○令和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8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　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・道路上で漏泥を確認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・掘削したところ管下部に亀裂を確認</a:t>
            </a:r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⇒検証の結果、土壌の影響による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管外面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の腐食と判明。</a:t>
            </a:r>
            <a:endParaRPr kumimoji="1" lang="en-US" altLang="ja-JP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66DABE7-FB7E-41F9-A95B-7ECCCFC71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66" y="2276872"/>
            <a:ext cx="1732718" cy="13487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FAB8AA8-D578-49CB-9764-2122032FA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965" y="2276872"/>
            <a:ext cx="1889879" cy="1348785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E31A167E-BB4A-4DBF-83B5-708BD01D2BC1}"/>
              </a:ext>
            </a:extLst>
          </p:cNvPr>
          <p:cNvSpPr/>
          <p:nvPr/>
        </p:nvSpPr>
        <p:spPr>
          <a:xfrm rot="489394">
            <a:off x="7714415" y="2304369"/>
            <a:ext cx="483294" cy="13417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16E1AA-38D5-4DEC-83A6-59F1C5BDB0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17" t="29840" r="3083" b="12133"/>
          <a:stretch/>
        </p:blipFill>
        <p:spPr>
          <a:xfrm>
            <a:off x="2627470" y="3673666"/>
            <a:ext cx="4104456" cy="180429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C7D87E-8D57-4DE5-A6CE-76F5F53650E2}"/>
              </a:ext>
            </a:extLst>
          </p:cNvPr>
          <p:cNvSpPr/>
          <p:nvPr/>
        </p:nvSpPr>
        <p:spPr>
          <a:xfrm>
            <a:off x="2987510" y="371703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左カーブ 8">
            <a:extLst>
              <a:ext uri="{FF2B5EF4-FFF2-40B4-BE49-F238E27FC236}">
                <a16:creationId xmlns:a16="http://schemas.microsoft.com/office/drawing/2014/main" id="{72E1B8E8-A27F-478F-A458-25D3FB89403F}"/>
              </a:ext>
            </a:extLst>
          </p:cNvPr>
          <p:cNvSpPr/>
          <p:nvPr/>
        </p:nvSpPr>
        <p:spPr>
          <a:xfrm rot="2058596">
            <a:off x="7278311" y="3594459"/>
            <a:ext cx="711968" cy="1919016"/>
          </a:xfrm>
          <a:prstGeom prst="curvedLeftArrow">
            <a:avLst>
              <a:gd name="adj1" fmla="val 25000"/>
              <a:gd name="adj2" fmla="val 49164"/>
              <a:gd name="adj3" fmla="val 25000"/>
            </a:avLst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スライド番号プレースホルダー 17">
            <a:extLst>
              <a:ext uri="{FF2B5EF4-FFF2-40B4-BE49-F238E27FC236}">
                <a16:creationId xmlns:a16="http://schemas.microsoft.com/office/drawing/2014/main" id="{909E6BA7-3940-4386-B29E-75A1EA0C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492875"/>
            <a:ext cx="1828800" cy="365125"/>
          </a:xfrm>
        </p:spPr>
        <p:txBody>
          <a:bodyPr/>
          <a:lstStyle/>
          <a:p>
            <a:fld id="{682EF9F9-C4E8-46B2-BBF1-33E3162B856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27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</a:t>
            </a:r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現計画における点検（日常・定期）の実施状況</a:t>
            </a:r>
            <a:endParaRPr kumimoji="1" lang="ja-JP" altLang="en-US" sz="28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25123"/>
            <a:ext cx="9144000" cy="461665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管渠</a:t>
            </a:r>
            <a:endParaRPr kumimoji="1"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0A5EFD58-C020-4140-B8F8-5107EA64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61531"/>
            <a:ext cx="1828800" cy="365125"/>
          </a:xfrm>
        </p:spPr>
        <p:txBody>
          <a:bodyPr/>
          <a:lstStyle/>
          <a:p>
            <a:fld id="{61E74F64-5FCC-48D8-9B90-33BC672A98E7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9C3113D-3A7D-46E9-9C1F-07F388F83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29" r="32443"/>
          <a:stretch/>
        </p:blipFill>
        <p:spPr>
          <a:xfrm rot="5400000">
            <a:off x="4955449" y="4480613"/>
            <a:ext cx="1506746" cy="2004444"/>
          </a:xfrm>
          <a:prstGeom prst="rect">
            <a:avLst/>
          </a:prstGeom>
          <a:ln>
            <a:noFill/>
          </a:ln>
        </p:spPr>
      </p:pic>
      <p:sp>
        <p:nvSpPr>
          <p:cNvPr id="14" name="正方形/長方形 36">
            <a:extLst>
              <a:ext uri="{FF2B5EF4-FFF2-40B4-BE49-F238E27FC236}">
                <a16:creationId xmlns:a16="http://schemas.microsoft.com/office/drawing/2014/main" id="{6A26677C-2621-4BED-B878-E21027FE9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600" y="6255802"/>
            <a:ext cx="2004444" cy="43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152" tIns="31576" rIns="63152" bIns="3157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884151" eaLnBrk="1" hangingPunct="1">
              <a:spcBef>
                <a:spcPct val="0"/>
              </a:spcBef>
              <a:buNone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詳細点検状況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884151" eaLnBrk="1" hangingPunct="1">
              <a:spcBef>
                <a:spcPct val="0"/>
              </a:spcBef>
              <a:buNone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TV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カメラ調査）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7E1CCFB1-237C-4B8C-8E0B-D8AF90C41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149266"/>
              </p:ext>
            </p:extLst>
          </p:nvPr>
        </p:nvGraphicFramePr>
        <p:xfrm>
          <a:off x="358172" y="4729462"/>
          <a:ext cx="4201800" cy="1245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075">
                  <a:extLst>
                    <a:ext uri="{9D8B030D-6E8A-4147-A177-3AD203B41FA5}">
                      <a16:colId xmlns:a16="http://schemas.microsoft.com/office/drawing/2014/main" val="39378847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5449505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24964897"/>
                    </a:ext>
                  </a:extLst>
                </a:gridCol>
                <a:gridCol w="1227509">
                  <a:extLst>
                    <a:ext uri="{9D8B030D-6E8A-4147-A177-3AD203B41FA5}">
                      <a16:colId xmlns:a16="http://schemas.microsoft.com/office/drawing/2014/main" val="3233302232"/>
                    </a:ext>
                  </a:extLst>
                </a:gridCol>
              </a:tblGrid>
              <a:tr h="50969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詳細点検</a:t>
                      </a:r>
                      <a:endParaRPr lang="en-US" altLang="ja-JP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（調査）方法</a:t>
                      </a:r>
                      <a:endParaRPr lang="en-US" altLang="ja-JP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管径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（参考）</a:t>
                      </a:r>
                      <a:endParaRPr lang="en-US" altLang="ja-JP" sz="12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大阪府延長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備考</a:t>
                      </a:r>
                      <a:endParaRPr lang="zh-TW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25079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TV</a:t>
                      </a:r>
                      <a:r>
                        <a:rPr lang="ja-JP" altLang="en-US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カメラ調査</a:t>
                      </a:r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Φ</a:t>
                      </a:r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1100</a:t>
                      </a:r>
                      <a:r>
                        <a:rPr lang="ja-JP" altLang="en-US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未満</a:t>
                      </a:r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99</a:t>
                      </a:r>
                      <a:r>
                        <a:rPr lang="ja-JP" altLang="en-US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㎞</a:t>
                      </a:r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370418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目視調査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Φ</a:t>
                      </a:r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1100</a:t>
                      </a:r>
                      <a:r>
                        <a:rPr lang="ja-JP" altLang="en-US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以上</a:t>
                      </a:r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470</a:t>
                      </a:r>
                      <a:r>
                        <a:rPr lang="ja-JP" altLang="en-US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㎞</a:t>
                      </a:r>
                      <a:r>
                        <a:rPr lang="en-US" altLang="ja-JP" sz="12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altLang="ja-JP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BOX</a:t>
                      </a:r>
                      <a:r>
                        <a:rPr lang="ja-JP" altLang="en-US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カルバート等含む</a:t>
                      </a:r>
                      <a:endParaRPr lang="en-US" altLang="ja-JP" sz="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981564"/>
                  </a:ext>
                </a:extLst>
              </a:tr>
            </a:tbl>
          </a:graphicData>
        </a:graphic>
      </p:graphicFrame>
      <p:pic>
        <p:nvPicPr>
          <p:cNvPr id="18" name="Picture 2" descr="D:\MatsumotoMits\Desktop\PIC\P0002896.JPG">
            <a:extLst>
              <a:ext uri="{FF2B5EF4-FFF2-40B4-BE49-F238E27FC236}">
                <a16:creationId xmlns:a16="http://schemas.microsoft.com/office/drawing/2014/main" id="{C7FA00B7-1410-4271-B3BF-5CEFE356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128" y="4729463"/>
            <a:ext cx="2008997" cy="15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36">
            <a:extLst>
              <a:ext uri="{FF2B5EF4-FFF2-40B4-BE49-F238E27FC236}">
                <a16:creationId xmlns:a16="http://schemas.microsoft.com/office/drawing/2014/main" id="{BFF6A518-9D38-47FD-9EEC-0A757629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607" y="6264520"/>
            <a:ext cx="2004444" cy="43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152" tIns="31576" rIns="63152" bIns="3157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884151" eaLnBrk="1" hangingPunct="1">
              <a:spcBef>
                <a:spcPct val="0"/>
              </a:spcBef>
              <a:buNone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対策実施状況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884151" eaLnBrk="1" hangingPunct="1">
              <a:spcBef>
                <a:spcPct val="0"/>
              </a:spcBef>
              <a:buNone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（管更生工法）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36">
            <a:extLst>
              <a:ext uri="{FF2B5EF4-FFF2-40B4-BE49-F238E27FC236}">
                <a16:creationId xmlns:a16="http://schemas.microsoft.com/office/drawing/2014/main" id="{89804378-66CE-465A-9681-AA8BE17CA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73" y="1003480"/>
            <a:ext cx="8138853" cy="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152" tIns="31576" rIns="63152" bIns="3157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defTabSz="884151" eaLnBrk="1" hangingPunct="1">
              <a:spcBef>
                <a:spcPct val="0"/>
              </a:spcBef>
              <a:buNone/>
            </a:pPr>
            <a:r>
              <a:rPr lang="zh-TW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大阪府都市基盤施設長寿命化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計画（平成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28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年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3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月）に基づく点検の種類と頻度</a:t>
            </a:r>
            <a:endParaRPr lang="en-US" altLang="ja-JP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351F8C-E92C-439F-9080-02CD5B01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55"/>
          <a:stretch/>
        </p:blipFill>
        <p:spPr>
          <a:xfrm>
            <a:off x="1404824" y="1382900"/>
            <a:ext cx="7271718" cy="315564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ED743AC-B744-4DE8-B175-552FE7D19139}"/>
              </a:ext>
            </a:extLst>
          </p:cNvPr>
          <p:cNvSpPr/>
          <p:nvPr/>
        </p:nvSpPr>
        <p:spPr>
          <a:xfrm>
            <a:off x="866856" y="6012481"/>
            <a:ext cx="3839744" cy="261610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※Φ2000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以下は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カメラ調査も可能（腐食環境の場合等）　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FE5B96E-E5EB-452B-8616-4162FD848121}"/>
              </a:ext>
            </a:extLst>
          </p:cNvPr>
          <p:cNvCxnSpPr/>
          <p:nvPr/>
        </p:nvCxnSpPr>
        <p:spPr>
          <a:xfrm>
            <a:off x="5724128" y="3212976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1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．現計画における点検（日常・定期）の実施状況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25123"/>
            <a:ext cx="9144000" cy="461665"/>
          </a:xfrm>
          <a:prstGeom prst="rect">
            <a:avLst/>
          </a:prstGeom>
          <a:solidFill>
            <a:srgbClr val="FFD65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－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管渠</a:t>
            </a:r>
            <a:endParaRPr kumimoji="1" lang="ja-JP" altLang="en-US" sz="2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383C1C00-9BBA-4BCB-A729-BAA33400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0" y="6493599"/>
            <a:ext cx="1828800" cy="365125"/>
          </a:xfrm>
        </p:spPr>
        <p:txBody>
          <a:bodyPr/>
          <a:lstStyle/>
          <a:p>
            <a:fld id="{61E74F64-5FCC-48D8-9B90-33BC672A98E7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B84E280-46C8-41CC-9A9A-4AFCFCAC8A03}"/>
              </a:ext>
            </a:extLst>
          </p:cNvPr>
          <p:cNvSpPr/>
          <p:nvPr/>
        </p:nvSpPr>
        <p:spPr>
          <a:xfrm>
            <a:off x="254725" y="1140250"/>
            <a:ext cx="8601892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令和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日に</a:t>
            </a:r>
            <a:r>
              <a:rPr lang="ja-JP" alt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和歌山市六十谷（むそた）水管橋の破損事故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が発生。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※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アーチ式の吊り部材の腐食が原因と想定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05F825F-74E4-42A6-938D-4E2C0F2200AE}"/>
              </a:ext>
            </a:extLst>
          </p:cNvPr>
          <p:cNvSpPr/>
          <p:nvPr/>
        </p:nvSpPr>
        <p:spPr>
          <a:xfrm>
            <a:off x="271053" y="2128847"/>
            <a:ext cx="85855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これを受け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日から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日にかけて、流域下水道施設にかかる水管橋部の</a:t>
            </a:r>
            <a:r>
              <a:rPr lang="ja-JP" alt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緊急点検を実施</a:t>
            </a:r>
            <a:endParaRPr lang="en-US" altLang="ja-JP" sz="1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（全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か所、総スパン長約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1km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）。　⇒</a:t>
            </a:r>
            <a:r>
              <a:rPr lang="ja-JP" alt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すべて異状なし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を確認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※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通常時は、管渠パトロール（年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回以上）において、目視点検を実施。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※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本事故を契機に、ドローンを活用した不可視部分の点検を、年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回以上実施。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CB07D32C-1181-448D-9EB3-18BDA2C944CB}"/>
              </a:ext>
            </a:extLst>
          </p:cNvPr>
          <p:cNvSpPr/>
          <p:nvPr/>
        </p:nvSpPr>
        <p:spPr>
          <a:xfrm flipV="1">
            <a:off x="3866833" y="1750542"/>
            <a:ext cx="1143000" cy="19594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2D568F66-A504-4F5B-868C-BE40C9F8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8" y="3667263"/>
            <a:ext cx="2885185" cy="2163888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B49A0C8-D806-4773-9286-8AA8F43B438A}"/>
              </a:ext>
            </a:extLst>
          </p:cNvPr>
          <p:cNvGrpSpPr/>
          <p:nvPr/>
        </p:nvGrpSpPr>
        <p:grpSpPr>
          <a:xfrm>
            <a:off x="3412899" y="3636401"/>
            <a:ext cx="5332808" cy="2194750"/>
            <a:chOff x="3327996" y="3636401"/>
            <a:chExt cx="5332808" cy="2194750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AFB92490-59CA-4DB7-A79A-DDD5824E9A49}"/>
                </a:ext>
              </a:extLst>
            </p:cNvPr>
            <p:cNvSpPr/>
            <p:nvPr/>
          </p:nvSpPr>
          <p:spPr>
            <a:xfrm>
              <a:off x="6305679" y="4209848"/>
              <a:ext cx="23551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地上からの目視が困難な部分にはドローンを活用</a:t>
              </a:r>
              <a:endPara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9A4C3086-F4A4-4BA7-A2D8-E7E3F4F28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7996" y="3636401"/>
              <a:ext cx="2920237" cy="2194750"/>
            </a:xfrm>
            <a:prstGeom prst="rect">
              <a:avLst/>
            </a:prstGeom>
          </p:spPr>
        </p:pic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AEB974E1-172B-4C3E-A1F6-E34FAF2A9761}"/>
                </a:ext>
              </a:extLst>
            </p:cNvPr>
            <p:cNvSpPr/>
            <p:nvPr/>
          </p:nvSpPr>
          <p:spPr>
            <a:xfrm>
              <a:off x="5009833" y="4842893"/>
              <a:ext cx="594133" cy="3600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2EC19CA4-E28F-4CF8-AD89-A6004F709072}"/>
                </a:ext>
              </a:extLst>
            </p:cNvPr>
            <p:cNvCxnSpPr>
              <a:cxnSpLocks/>
              <a:stCxn id="30" idx="7"/>
              <a:endCxn id="28" idx="1"/>
            </p:cNvCxnSpPr>
            <p:nvPr/>
          </p:nvCxnSpPr>
          <p:spPr>
            <a:xfrm flipV="1">
              <a:off x="5516957" y="4471458"/>
              <a:ext cx="788722" cy="424156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B300E52B-8736-47BE-8E99-3EC95F19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6" t="1897" r="1322" b="37521"/>
          <a:stretch/>
        </p:blipFill>
        <p:spPr bwMode="auto">
          <a:xfrm>
            <a:off x="6150466" y="4843266"/>
            <a:ext cx="2550182" cy="1627321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グラフィックス 32" descr="戻る (RTL)">
            <a:extLst>
              <a:ext uri="{FF2B5EF4-FFF2-40B4-BE49-F238E27FC236}">
                <a16:creationId xmlns:a16="http://schemas.microsoft.com/office/drawing/2014/main" id="{BADCDAD0-1B09-4D21-A3F7-1CD079F53B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5722965" y="5063663"/>
            <a:ext cx="899900" cy="734833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8899EBE-00A0-436C-8A5D-B19A9D35B1E1}"/>
              </a:ext>
            </a:extLst>
          </p:cNvPr>
          <p:cNvSpPr/>
          <p:nvPr/>
        </p:nvSpPr>
        <p:spPr>
          <a:xfrm>
            <a:off x="6175118" y="6455508"/>
            <a:ext cx="2525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ドローンの映像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4CCAD51-3CB5-4298-B7AA-EE9216BD29D0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5564853" y="3865731"/>
            <a:ext cx="825734" cy="6728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259A2E4-BA6E-4306-95CA-4133D9E0AAC4}"/>
              </a:ext>
            </a:extLst>
          </p:cNvPr>
          <p:cNvSpPr/>
          <p:nvPr/>
        </p:nvSpPr>
        <p:spPr>
          <a:xfrm>
            <a:off x="6390587" y="3711842"/>
            <a:ext cx="2355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化粧カバー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84885"/>
      </p:ext>
    </p:extLst>
  </p:cSld>
  <p:clrMapOvr>
    <a:masterClrMapping/>
  </p:clrMapOvr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A392AD875449443AAA7829C2473F989" ma:contentTypeVersion="6" ma:contentTypeDescription="新しいドキュメントを作成します。" ma:contentTypeScope="" ma:versionID="910b726549f5ea5c5b0da533c2bfbdae">
  <xsd:schema xmlns:xsd="http://www.w3.org/2001/XMLSchema" xmlns:xs="http://www.w3.org/2001/XMLSchema" xmlns:p="http://schemas.microsoft.com/office/2006/metadata/properties" xmlns:ns2="60b12527-e226-4614-b792-74ec134ea487" xmlns:ns3="070d2816-acf1-4867-9480-e239a5331c18" targetNamespace="http://schemas.microsoft.com/office/2006/metadata/properties" ma:root="true" ma:fieldsID="bb2c7f2645d668397f7db443c4d8a8c5" ns2:_="" ns3:_="">
    <xsd:import namespace="60b12527-e226-4614-b792-74ec134ea487"/>
    <xsd:import namespace="070d2816-acf1-4867-9480-e239a5331c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12527-e226-4614-b792-74ec134ea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d2816-acf1-4867-9480-e239a5331c1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E95D1A-38DE-45AF-8C26-4764DBB34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b12527-e226-4614-b792-74ec134ea487"/>
    <ds:schemaRef ds:uri="070d2816-acf1-4867-9480-e239a5331c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4B8D6-791C-413A-A636-DC40FB5D74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4C18B-57AD-4ADE-808E-8A3249C40435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17470</TotalTime>
  <Words>2235</Words>
  <Application>Microsoft Office PowerPoint</Application>
  <PresentationFormat>画面に合わせる (4:3)</PresentationFormat>
  <Paragraphs>287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BIZ UDPゴシック</vt:lpstr>
      <vt:lpstr>HGP創英角ﾎﾟｯﾌﾟ体</vt:lpstr>
      <vt:lpstr>HG丸ｺﾞｼｯｸM-PRO</vt:lpstr>
      <vt:lpstr>Meiryo UI</vt:lpstr>
      <vt:lpstr>Arial</vt:lpstr>
      <vt:lpstr>Calibri</vt:lpstr>
      <vt:lpstr>Georgia</vt:lpstr>
      <vt:lpstr>Trebuchet MS</vt:lpstr>
      <vt:lpstr>Wingdings 2</vt:lpstr>
      <vt:lpstr>スリップストリーム</vt:lpstr>
      <vt:lpstr>大阪府都市基盤施設維持管理技術審議会  第１回　河川等部会  </vt:lpstr>
      <vt:lpstr>PowerPoint プレゼンテーション</vt:lpstr>
      <vt:lpstr>大阪府の流域下水道事業の管理施設（R4末）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入谷　真弘</cp:lastModifiedBy>
  <cp:revision>860</cp:revision>
  <cp:lastPrinted>2024-03-21T01:02:06Z</cp:lastPrinted>
  <dcterms:created xsi:type="dcterms:W3CDTF">2013-06-19T04:48:16Z</dcterms:created>
  <dcterms:modified xsi:type="dcterms:W3CDTF">2024-06-27T07:28:04Z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0x0101004A392AD875449443AAA7829C2473F989</vt:lpwstr>
  </property>
</Properties>
</file>