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handoutMasterIdLst>
    <p:handoutMasterId r:id="rId15"/>
  </p:handoutMasterIdLst>
  <p:sldIdLst>
    <p:sldId id="454" r:id="rId5"/>
    <p:sldId id="786" r:id="rId6"/>
    <p:sldId id="1586" r:id="rId7"/>
    <p:sldId id="1636" r:id="rId8"/>
    <p:sldId id="1637" r:id="rId9"/>
    <p:sldId id="1638" r:id="rId10"/>
    <p:sldId id="1639" r:id="rId11"/>
    <p:sldId id="1635" r:id="rId12"/>
    <p:sldId id="1652" r:id="rId1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00FF"/>
    <a:srgbClr val="3399FF"/>
    <a:srgbClr val="33CCFF"/>
    <a:srgbClr val="FFD653"/>
    <a:srgbClr val="FF0066"/>
    <a:srgbClr val="008000"/>
    <a:srgbClr val="33CC33"/>
    <a:srgbClr val="006699"/>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3844" autoAdjust="0"/>
  </p:normalViewPr>
  <p:slideViewPr>
    <p:cSldViewPr>
      <p:cViewPr varScale="1">
        <p:scale>
          <a:sx n="108" d="100"/>
          <a:sy n="108" d="100"/>
        </p:scale>
        <p:origin x="1728" y="120"/>
      </p:cViewPr>
      <p:guideLst>
        <p:guide orient="horz" pos="2160"/>
        <p:guide pos="288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0"/>
            <a:ext cx="2949575" cy="496888"/>
          </a:xfrm>
          <a:prstGeom prst="rect">
            <a:avLst/>
          </a:prstGeom>
        </p:spPr>
        <p:txBody>
          <a:bodyPr vert="horz" lIns="91417" tIns="45711" rIns="91417" bIns="4571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4" y="0"/>
            <a:ext cx="2949575" cy="496888"/>
          </a:xfrm>
          <a:prstGeom prst="rect">
            <a:avLst/>
          </a:prstGeom>
        </p:spPr>
        <p:txBody>
          <a:bodyPr vert="horz" lIns="91417" tIns="45711" rIns="91417" bIns="45711" rtlCol="0"/>
          <a:lstStyle>
            <a:lvl1pPr algn="r">
              <a:defRPr sz="1200"/>
            </a:lvl1pPr>
          </a:lstStyle>
          <a:p>
            <a:fld id="{29472AE3-829E-42FD-BDF5-9930118AE71F}" type="datetimeFigureOut">
              <a:rPr kumimoji="1" lang="ja-JP" altLang="en-US" smtClean="0"/>
              <a:t>2024/6/27</a:t>
            </a:fld>
            <a:endParaRPr kumimoji="1" lang="ja-JP" altLang="en-US"/>
          </a:p>
        </p:txBody>
      </p:sp>
      <p:sp>
        <p:nvSpPr>
          <p:cNvPr id="4" name="フッター プレースホルダー 3"/>
          <p:cNvSpPr>
            <a:spLocks noGrp="1"/>
          </p:cNvSpPr>
          <p:nvPr>
            <p:ph type="ftr" sz="quarter" idx="2"/>
          </p:nvPr>
        </p:nvSpPr>
        <p:spPr>
          <a:xfrm>
            <a:off x="6" y="9440868"/>
            <a:ext cx="2949575" cy="496887"/>
          </a:xfrm>
          <a:prstGeom prst="rect">
            <a:avLst/>
          </a:prstGeom>
        </p:spPr>
        <p:txBody>
          <a:bodyPr vert="horz" lIns="91417" tIns="45711" rIns="91417" bIns="4571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4" y="9440868"/>
            <a:ext cx="2949575" cy="496887"/>
          </a:xfrm>
          <a:prstGeom prst="rect">
            <a:avLst/>
          </a:prstGeom>
        </p:spPr>
        <p:txBody>
          <a:bodyPr vert="horz" lIns="91417" tIns="45711" rIns="91417" bIns="45711" rtlCol="0" anchor="b"/>
          <a:lstStyle>
            <a:lvl1pPr algn="r">
              <a:defRPr sz="1200"/>
            </a:lvl1pPr>
          </a:lstStyle>
          <a:p>
            <a:fld id="{F590CCD0-FE35-423A-B9FD-933267B7A8DB}" type="slidenum">
              <a:rPr kumimoji="1" lang="ja-JP" altLang="en-US" smtClean="0"/>
              <a:t>‹#›</a:t>
            </a:fld>
            <a:endParaRPr kumimoji="1" lang="ja-JP" altLang="en-US"/>
          </a:p>
        </p:txBody>
      </p:sp>
    </p:spTree>
    <p:extLst>
      <p:ext uri="{BB962C8B-B14F-4D97-AF65-F5344CB8AC3E}">
        <p14:creationId xmlns:p14="http://schemas.microsoft.com/office/powerpoint/2010/main" val="179013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0"/>
            <a:ext cx="2949575" cy="496888"/>
          </a:xfrm>
          <a:prstGeom prst="rect">
            <a:avLst/>
          </a:prstGeom>
        </p:spPr>
        <p:txBody>
          <a:bodyPr vert="horz" lIns="91417" tIns="45711" rIns="91417"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4" y="0"/>
            <a:ext cx="2949575" cy="496888"/>
          </a:xfrm>
          <a:prstGeom prst="rect">
            <a:avLst/>
          </a:prstGeom>
        </p:spPr>
        <p:txBody>
          <a:bodyPr vert="horz" lIns="91417" tIns="45711" rIns="91417" bIns="45711" rtlCol="0"/>
          <a:lstStyle>
            <a:lvl1pPr algn="r">
              <a:defRPr sz="1200"/>
            </a:lvl1pPr>
          </a:lstStyle>
          <a:p>
            <a:fld id="{C66E6DC5-E089-448C-ADA9-C53EA216882B}" type="datetimeFigureOut">
              <a:rPr kumimoji="1" lang="ja-JP" altLang="en-US" smtClean="0"/>
              <a:t>2024/6/27</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17" tIns="45711" rIns="91417" bIns="45711" rtlCol="0" anchor="ctr"/>
          <a:lstStyle/>
          <a:p>
            <a:endParaRPr lang="ja-JP" altLang="en-US"/>
          </a:p>
        </p:txBody>
      </p:sp>
      <p:sp>
        <p:nvSpPr>
          <p:cNvPr id="5" name="ノート プレースホルダー 4"/>
          <p:cNvSpPr>
            <a:spLocks noGrp="1"/>
          </p:cNvSpPr>
          <p:nvPr>
            <p:ph type="body" sz="quarter" idx="3"/>
          </p:nvPr>
        </p:nvSpPr>
        <p:spPr>
          <a:xfrm>
            <a:off x="681041" y="4721227"/>
            <a:ext cx="5445125" cy="4471988"/>
          </a:xfrm>
          <a:prstGeom prst="rect">
            <a:avLst/>
          </a:prstGeom>
        </p:spPr>
        <p:txBody>
          <a:bodyPr vert="horz" lIns="91417" tIns="45711" rIns="91417" bIns="457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440868"/>
            <a:ext cx="2949575" cy="496887"/>
          </a:xfrm>
          <a:prstGeom prst="rect">
            <a:avLst/>
          </a:prstGeom>
        </p:spPr>
        <p:txBody>
          <a:bodyPr vert="horz" lIns="91417" tIns="45711" rIns="91417"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4" y="9440868"/>
            <a:ext cx="2949575" cy="496887"/>
          </a:xfrm>
          <a:prstGeom prst="rect">
            <a:avLst/>
          </a:prstGeom>
        </p:spPr>
        <p:txBody>
          <a:bodyPr vert="horz" lIns="91417" tIns="45711" rIns="91417" bIns="45711" rtlCol="0" anchor="b"/>
          <a:lstStyle>
            <a:lvl1pPr algn="r">
              <a:defRPr sz="1200"/>
            </a:lvl1pPr>
          </a:lstStyle>
          <a:p>
            <a:fld id="{DFCB510D-55C8-4D3D-A366-9F41B467EC44}" type="slidenum">
              <a:rPr kumimoji="1" lang="ja-JP" altLang="en-US" smtClean="0"/>
              <a:t>‹#›</a:t>
            </a:fld>
            <a:endParaRPr kumimoji="1" lang="ja-JP" altLang="en-US"/>
          </a:p>
        </p:txBody>
      </p:sp>
    </p:spTree>
    <p:extLst>
      <p:ext uri="{BB962C8B-B14F-4D97-AF65-F5344CB8AC3E}">
        <p14:creationId xmlns:p14="http://schemas.microsoft.com/office/powerpoint/2010/main" val="2389438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1</a:t>
            </a:fld>
            <a:endParaRPr kumimoji="1" lang="ja-JP" altLang="en-US"/>
          </a:p>
        </p:txBody>
      </p:sp>
    </p:spTree>
    <p:extLst>
      <p:ext uri="{BB962C8B-B14F-4D97-AF65-F5344CB8AC3E}">
        <p14:creationId xmlns:p14="http://schemas.microsoft.com/office/powerpoint/2010/main" val="35131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116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6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3212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1647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4909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204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9467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EA6B581-B150-40F4-BA47-48048E71208F}" type="datetime1">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22FEE38-4C33-4397-BAEE-10BF3C17FA67}" type="datetime1">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3005652-32B7-456E-B65E-855487C53113}" type="datetime1">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5BC3A28-C689-4B18-AB5A-F701635D7284}" type="datetime1">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192A3EB-7F58-4A73-BFE5-7619E76EFBCE}" type="datetime1">
              <a:rPr kumimoji="1" lang="ja-JP" altLang="en-US" smtClean="0"/>
              <a:t>2024/6/27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30353A5-2B76-44DD-9DFB-620981918A81}" type="datetime1">
              <a:rPr kumimoji="1" lang="ja-JP" altLang="en-US" smtClean="0"/>
              <a:t>2024/6/27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FB95BA1-25E5-48CA-9E21-5F3E6CD23790}" type="datetime1">
              <a:rPr kumimoji="1" lang="ja-JP" altLang="en-US" smtClean="0"/>
              <a:t>2024/6/27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D92AB65-290E-49E1-8FE0-3F1B450DB574}" type="datetime1">
              <a:rPr kumimoji="1" lang="ja-JP" altLang="en-US" smtClean="0"/>
              <a:t>2024/6/27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EE9928-D382-4C6E-9216-0BD2B9F15356}" type="datetime1">
              <a:rPr kumimoji="1" lang="ja-JP" altLang="en-US" smtClean="0"/>
              <a:t>2024/6/27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C44C219-4D0F-4EB0-B441-E2C1D0112C39}" type="datetime1">
              <a:rPr kumimoji="1" lang="ja-JP" altLang="en-US" smtClean="0"/>
              <a:t>2024/6/27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D03E594-1F8D-44AF-92F5-DC04F7026758}" type="datetime1">
              <a:rPr kumimoji="1" lang="ja-JP" altLang="en-US" smtClean="0"/>
              <a:t>2024/6/27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a:t>マスター タイトルの書式設定</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14A905C-C05D-424E-9327-E33DD63885FE}" type="datetime1">
              <a:rPr kumimoji="1" lang="ja-JP" altLang="en-US" smtClean="0"/>
              <a:t>2024/6/27</a:t>
            </a:fld>
            <a:endParaRPr kumimoji="1" lang="ja-JP"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82EF9F9-C4E8-46B2-BBF1-33E3162B856A}"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3180" y="1268760"/>
            <a:ext cx="9144000" cy="2304256"/>
          </a:xfrm>
        </p:spPr>
        <p:txBody>
          <a:bodyPr>
            <a:normAutofit fontScale="90000"/>
          </a:bodyPr>
          <a:lstStyle/>
          <a:p>
            <a:pPr marL="182880" indent="0" algn="ctr">
              <a:buNone/>
            </a:pPr>
            <a:r>
              <a:rPr kumimoji="1" lang="ja-JP" altLang="en-US" sz="4000" b="1" dirty="0">
                <a:latin typeface="Meiryo UI" pitchFamily="50" charset="-128"/>
                <a:ea typeface="Meiryo UI" pitchFamily="50" charset="-128"/>
                <a:cs typeface="Meiryo UI" pitchFamily="50" charset="-128"/>
              </a:rPr>
              <a:t>大阪府都市基盤施設</a:t>
            </a:r>
            <a:r>
              <a:rPr lang="ja-JP" altLang="en-US" sz="4000" b="1" dirty="0">
                <a:latin typeface="Meiryo UI" pitchFamily="50" charset="-128"/>
                <a:ea typeface="Meiryo UI" pitchFamily="50" charset="-128"/>
                <a:cs typeface="Meiryo UI" pitchFamily="50" charset="-128"/>
              </a:rPr>
              <a:t>維持管理技術審議会</a:t>
            </a:r>
            <a:br>
              <a:rPr lang="en-US" altLang="ja-JP" sz="1300" b="1" dirty="0">
                <a:latin typeface="Meiryo UI" pitchFamily="50" charset="-128"/>
                <a:ea typeface="Meiryo UI" pitchFamily="50" charset="-128"/>
                <a:cs typeface="Meiryo UI" pitchFamily="50" charset="-128"/>
              </a:rPr>
            </a:br>
            <a:br>
              <a:rPr kumimoji="1" lang="en-US" altLang="ja-JP" sz="1300" b="1" dirty="0">
                <a:latin typeface="Meiryo UI" pitchFamily="50" charset="-128"/>
                <a:ea typeface="Meiryo UI" pitchFamily="50" charset="-128"/>
                <a:cs typeface="Meiryo UI" pitchFamily="50" charset="-128"/>
              </a:rPr>
            </a:br>
            <a:r>
              <a:rPr kumimoji="1" lang="ja-JP" altLang="en-US" sz="4000" b="1" dirty="0">
                <a:latin typeface="Meiryo UI" pitchFamily="50" charset="-128"/>
                <a:ea typeface="Meiryo UI" pitchFamily="50" charset="-128"/>
                <a:cs typeface="Meiryo UI" pitchFamily="50" charset="-128"/>
              </a:rPr>
              <a:t>第１回　</a:t>
            </a:r>
            <a:r>
              <a:rPr lang="ja-JP" altLang="en-US" sz="4000" dirty="0">
                <a:latin typeface="Meiryo UI" pitchFamily="50" charset="-128"/>
                <a:ea typeface="Meiryo UI" pitchFamily="50" charset="-128"/>
                <a:cs typeface="Meiryo UI" pitchFamily="50" charset="-128"/>
              </a:rPr>
              <a:t>河川等</a:t>
            </a:r>
            <a:r>
              <a:rPr kumimoji="1" lang="ja-JP" altLang="en-US" sz="4000" b="1" dirty="0">
                <a:latin typeface="Meiryo UI" pitchFamily="50" charset="-128"/>
                <a:ea typeface="Meiryo UI" pitchFamily="50" charset="-128"/>
                <a:cs typeface="Meiryo UI" pitchFamily="50" charset="-128"/>
              </a:rPr>
              <a:t>部会</a:t>
            </a:r>
            <a:br>
              <a:rPr kumimoji="1" lang="en-US" altLang="ja-JP" sz="1300" b="1" dirty="0">
                <a:latin typeface="Meiryo UI" pitchFamily="50" charset="-128"/>
                <a:ea typeface="Meiryo UI" pitchFamily="50" charset="-128"/>
                <a:cs typeface="Meiryo UI" pitchFamily="50" charset="-128"/>
              </a:rPr>
            </a:br>
            <a:br>
              <a:rPr kumimoji="1" lang="en-US" altLang="ja-JP" sz="1300" b="1" dirty="0">
                <a:latin typeface="Meiryo UI" pitchFamily="50" charset="-128"/>
                <a:ea typeface="Meiryo UI" pitchFamily="50" charset="-128"/>
                <a:cs typeface="Meiryo UI" pitchFamily="50" charset="-128"/>
              </a:rPr>
            </a:br>
            <a:endParaRPr kumimoji="1" lang="ja-JP" altLang="en-US" sz="2700" b="1" dirty="0">
              <a:latin typeface="Meiryo UI" pitchFamily="50" charset="-128"/>
              <a:ea typeface="Meiryo UI" pitchFamily="50" charset="-128"/>
              <a:cs typeface="Meiryo UI" pitchFamily="50" charset="-128"/>
            </a:endParaRPr>
          </a:p>
        </p:txBody>
      </p:sp>
      <p:sp>
        <p:nvSpPr>
          <p:cNvPr id="6" name="スライド番号プレースホルダー 17">
            <a:extLst>
              <a:ext uri="{FF2B5EF4-FFF2-40B4-BE49-F238E27FC236}">
                <a16:creationId xmlns:a16="http://schemas.microsoft.com/office/drawing/2014/main" id="{568234FF-1C40-4B1D-98C8-DF509959AD12}"/>
              </a:ext>
            </a:extLst>
          </p:cNvPr>
          <p:cNvSpPr txBox="1">
            <a:spLocks/>
          </p:cNvSpPr>
          <p:nvPr/>
        </p:nvSpPr>
        <p:spPr>
          <a:xfrm>
            <a:off x="8373184" y="6489782"/>
            <a:ext cx="774422"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a:t>
            </a:fld>
            <a:endParaRPr lang="ja-JP" altLang="en-US" dirty="0"/>
          </a:p>
        </p:txBody>
      </p:sp>
      <p:sp>
        <p:nvSpPr>
          <p:cNvPr id="7" name="サブタイトル 2">
            <a:extLst>
              <a:ext uri="{FF2B5EF4-FFF2-40B4-BE49-F238E27FC236}">
                <a16:creationId xmlns:a16="http://schemas.microsoft.com/office/drawing/2014/main" id="{8BE72615-6364-4B6C-945A-D7D07E5BBAC5}"/>
              </a:ext>
            </a:extLst>
          </p:cNvPr>
          <p:cNvSpPr txBox="1">
            <a:spLocks/>
          </p:cNvSpPr>
          <p:nvPr/>
        </p:nvSpPr>
        <p:spPr>
          <a:xfrm>
            <a:off x="0" y="6190456"/>
            <a:ext cx="9144000" cy="550912"/>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a:lstStyle>
          <a:p>
            <a:pPr marL="45720" indent="0" algn="ctr">
              <a:buNone/>
            </a:pPr>
            <a:endParaRPr lang="ja-JP" altLang="en-US" sz="2400" b="1" dirty="0">
              <a:latin typeface="Meiryo UI" pitchFamily="50" charset="-128"/>
              <a:ea typeface="Meiryo UI" pitchFamily="50" charset="-128"/>
              <a:cs typeface="Meiryo UI" pitchFamily="50" charset="-128"/>
            </a:endParaRPr>
          </a:p>
        </p:txBody>
      </p:sp>
      <p:sp>
        <p:nvSpPr>
          <p:cNvPr id="9" name="テキスト ボックス 8">
            <a:extLst>
              <a:ext uri="{FF2B5EF4-FFF2-40B4-BE49-F238E27FC236}">
                <a16:creationId xmlns:a16="http://schemas.microsoft.com/office/drawing/2014/main" id="{D7AD68FF-0EAF-479B-863F-156763E1EE80}"/>
              </a:ext>
            </a:extLst>
          </p:cNvPr>
          <p:cNvSpPr txBox="1"/>
          <p:nvPr/>
        </p:nvSpPr>
        <p:spPr>
          <a:xfrm>
            <a:off x="7020272" y="357664"/>
            <a:ext cx="2123728" cy="369332"/>
          </a:xfrm>
          <a:prstGeom prst="rect">
            <a:avLst/>
          </a:prstGeom>
          <a:noFill/>
        </p:spPr>
        <p:txBody>
          <a:bodyPr wrap="square" rtlCol="0">
            <a:spAutoFit/>
          </a:bodyPr>
          <a:lstStyle/>
          <a:p>
            <a:r>
              <a:rPr kumimoji="1" lang="ja-JP" altLang="en-US" b="1" dirty="0"/>
              <a:t>　</a:t>
            </a:r>
            <a:r>
              <a:rPr kumimoji="1" lang="en-US" altLang="ja-JP" b="1" dirty="0"/>
              <a:t>【</a:t>
            </a:r>
            <a:r>
              <a:rPr kumimoji="1" lang="ja-JP" altLang="en-US" b="1" dirty="0"/>
              <a:t>資料１－２</a:t>
            </a:r>
            <a:r>
              <a:rPr kumimoji="1" lang="en-US" altLang="ja-JP" b="1" dirty="0"/>
              <a:t>】</a:t>
            </a:r>
            <a:endParaRPr kumimoji="1" lang="ja-JP" altLang="en-US" b="1" dirty="0"/>
          </a:p>
        </p:txBody>
      </p:sp>
      <p:sp>
        <p:nvSpPr>
          <p:cNvPr id="10" name="サブタイトル 2">
            <a:extLst>
              <a:ext uri="{FF2B5EF4-FFF2-40B4-BE49-F238E27FC236}">
                <a16:creationId xmlns:a16="http://schemas.microsoft.com/office/drawing/2014/main" id="{60728D47-C61A-4CCD-AEE2-A21F9DB52CFC}"/>
              </a:ext>
            </a:extLst>
          </p:cNvPr>
          <p:cNvSpPr txBox="1">
            <a:spLocks/>
          </p:cNvSpPr>
          <p:nvPr/>
        </p:nvSpPr>
        <p:spPr>
          <a:xfrm>
            <a:off x="0" y="3753131"/>
            <a:ext cx="9144000" cy="79208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en-US" altLang="ja-JP" sz="3200" b="1" dirty="0">
                <a:latin typeface="Meiryo UI" pitchFamily="50" charset="-128"/>
                <a:ea typeface="Meiryo UI" pitchFamily="50" charset="-128"/>
                <a:cs typeface="Meiryo UI" pitchFamily="50" charset="-128"/>
              </a:rPr>
              <a:t>《</a:t>
            </a:r>
            <a:r>
              <a:rPr lang="ja-JP" altLang="en-US" sz="3200" b="1" dirty="0">
                <a:latin typeface="Meiryo UI" pitchFamily="50" charset="-128"/>
                <a:ea typeface="Meiryo UI" pitchFamily="50" charset="-128"/>
                <a:cs typeface="Meiryo UI" pitchFamily="50" charset="-128"/>
              </a:rPr>
              <a:t>各施設の現計画の検証、課題と対応方針について</a:t>
            </a:r>
            <a:r>
              <a:rPr lang="en-US" altLang="ja-JP" sz="3200" b="1" dirty="0">
                <a:latin typeface="Meiryo UI" pitchFamily="50" charset="-128"/>
                <a:ea typeface="Meiryo UI" pitchFamily="50" charset="-128"/>
                <a:cs typeface="Meiryo UI" pitchFamily="50" charset="-128"/>
              </a:rPr>
              <a:t>》</a:t>
            </a:r>
            <a:endParaRPr lang="ja-JP" altLang="en-US" sz="3200" b="1" dirty="0">
              <a:latin typeface="Meiryo UI" pitchFamily="50" charset="-128"/>
              <a:ea typeface="Meiryo UI" pitchFamily="50" charset="-128"/>
              <a:cs typeface="Meiryo UI" pitchFamily="50" charset="-128"/>
            </a:endParaRPr>
          </a:p>
        </p:txBody>
      </p:sp>
      <p:sp>
        <p:nvSpPr>
          <p:cNvPr id="11" name="サブタイトル 2">
            <a:extLst>
              <a:ext uri="{FF2B5EF4-FFF2-40B4-BE49-F238E27FC236}">
                <a16:creationId xmlns:a16="http://schemas.microsoft.com/office/drawing/2014/main" id="{91D87195-F327-46FF-9530-C71692FD12E9}"/>
              </a:ext>
            </a:extLst>
          </p:cNvPr>
          <p:cNvSpPr txBox="1">
            <a:spLocks/>
          </p:cNvSpPr>
          <p:nvPr/>
        </p:nvSpPr>
        <p:spPr>
          <a:xfrm>
            <a:off x="0" y="4765144"/>
            <a:ext cx="9144000" cy="79208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kumimoji="1"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kumimoji="1" sz="1400" kern="1200">
                <a:solidFill>
                  <a:schemeClr val="tx1">
                    <a:tint val="75000"/>
                  </a:schemeClr>
                </a:solidFill>
                <a:latin typeface="+mn-lt"/>
                <a:ea typeface="+mn-ea"/>
                <a:cs typeface="+mn-cs"/>
              </a:defRPr>
            </a:lvl9pPr>
          </a:lstStyle>
          <a:p>
            <a:pPr algn="ctr"/>
            <a:r>
              <a:rPr lang="ja-JP" altLang="en-US" sz="3200" dirty="0">
                <a:latin typeface="Meiryo UI" pitchFamily="50" charset="-128"/>
                <a:ea typeface="Meiryo UI" pitchFamily="50" charset="-128"/>
                <a:cs typeface="Meiryo UI" pitchFamily="50" charset="-128"/>
              </a:rPr>
              <a:t>（河川管理施設編</a:t>
            </a:r>
            <a:r>
              <a:rPr lang="en-US" altLang="ja-JP" sz="3200" dirty="0">
                <a:latin typeface="Meiryo UI" pitchFamily="50" charset="-128"/>
                <a:ea typeface="Meiryo UI" pitchFamily="50" charset="-128"/>
                <a:cs typeface="Meiryo UI" pitchFamily="50" charset="-128"/>
              </a:rPr>
              <a:t>【</a:t>
            </a:r>
            <a:r>
              <a:rPr lang="ja-JP" altLang="en-US" sz="3200" dirty="0">
                <a:latin typeface="Meiryo UI" pitchFamily="50" charset="-128"/>
                <a:ea typeface="Meiryo UI" pitchFamily="50" charset="-128"/>
                <a:cs typeface="Meiryo UI" pitchFamily="50" charset="-128"/>
              </a:rPr>
              <a:t>参考資料</a:t>
            </a:r>
            <a:r>
              <a:rPr lang="en-US" altLang="ja-JP" sz="3200" dirty="0">
                <a:latin typeface="Meiryo UI" pitchFamily="50" charset="-128"/>
                <a:ea typeface="Meiryo UI" pitchFamily="50" charset="-128"/>
                <a:cs typeface="Meiryo UI" pitchFamily="50" charset="-128"/>
              </a:rPr>
              <a:t>】</a:t>
            </a:r>
            <a:r>
              <a:rPr lang="ja-JP" altLang="en-US" sz="3200"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2196080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図 23">
            <a:extLst>
              <a:ext uri="{FF2B5EF4-FFF2-40B4-BE49-F238E27FC236}">
                <a16:creationId xmlns:a16="http://schemas.microsoft.com/office/drawing/2014/main" id="{169506D5-3A1D-4E0B-8B21-76417956B2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975" y="2503488"/>
            <a:ext cx="4010025" cy="386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スライド番号プレースホルダー 2">
            <a:extLst>
              <a:ext uri="{FF2B5EF4-FFF2-40B4-BE49-F238E27FC236}">
                <a16:creationId xmlns:a16="http://schemas.microsoft.com/office/drawing/2014/main" id="{0F5DF83D-593C-47D2-8403-EFA3AE0542F0}"/>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5983A070-0EF9-4A15-863A-14FC5E40C9BE}"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2</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50185" name="コンテンツ プレースホルダー 2">
            <a:extLst>
              <a:ext uri="{FF2B5EF4-FFF2-40B4-BE49-F238E27FC236}">
                <a16:creationId xmlns:a16="http://schemas.microsoft.com/office/drawing/2014/main" id="{AF74E1A8-CF5A-4F5A-A69A-BA12856AF101}"/>
              </a:ext>
            </a:extLst>
          </p:cNvPr>
          <p:cNvSpPr txBox="1">
            <a:spLocks/>
          </p:cNvSpPr>
          <p:nvPr/>
        </p:nvSpPr>
        <p:spPr bwMode="auto">
          <a:xfrm>
            <a:off x="50800" y="644526"/>
            <a:ext cx="9058275" cy="1366838"/>
          </a:xfrm>
          <a:prstGeom prst="rect">
            <a:avLst/>
          </a:prstGeom>
          <a:gradFill rotWithShape="0">
            <a:gsLst>
              <a:gs pos="0">
                <a:srgbClr val="FFFF99"/>
              </a:gs>
              <a:gs pos="100000">
                <a:schemeClr val="bg1"/>
              </a:gs>
            </a:gsLst>
            <a:lin ang="5400000" scaled="1"/>
          </a:gradFill>
          <a:ln w="12700">
            <a:solidFill>
              <a:schemeClr val="tx1"/>
            </a:solid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defRPr/>
            </a:pPr>
            <a:r>
              <a:rPr lang="ja-JP" altLang="en-US" sz="1800" dirty="0">
                <a:latin typeface="Meiryo UI" panose="020B0604030504040204" pitchFamily="50" charset="-128"/>
                <a:ea typeface="Meiryo UI" panose="020B0604030504040204" pitchFamily="50" charset="-128"/>
              </a:rPr>
              <a:t>産業別の就業者数の推移をみると、全体では</a:t>
            </a:r>
            <a:r>
              <a:rPr lang="en-US" altLang="ja-JP" sz="1800" dirty="0">
                <a:latin typeface="Meiryo UI" panose="020B0604030504040204" pitchFamily="50" charset="-128"/>
                <a:ea typeface="Meiryo UI" panose="020B0604030504040204" pitchFamily="50" charset="-128"/>
              </a:rPr>
              <a:t>2012</a:t>
            </a:r>
            <a:r>
              <a:rPr lang="ja-JP" altLang="en-US" sz="1800" dirty="0">
                <a:latin typeface="Meiryo UI" panose="020B0604030504040204" pitchFamily="50" charset="-128"/>
                <a:ea typeface="Meiryo UI" panose="020B0604030504040204" pitchFamily="50" charset="-128"/>
              </a:rPr>
              <a:t>年（平成</a:t>
            </a:r>
            <a:r>
              <a:rPr lang="en-US" altLang="ja-JP" sz="1800" dirty="0">
                <a:latin typeface="Meiryo UI" panose="020B0604030504040204" pitchFamily="50" charset="-128"/>
                <a:ea typeface="Meiryo UI" panose="020B0604030504040204" pitchFamily="50" charset="-128"/>
              </a:rPr>
              <a:t>24</a:t>
            </a:r>
            <a:r>
              <a:rPr lang="ja-JP" altLang="en-US" sz="1800" dirty="0">
                <a:latin typeface="Meiryo UI" panose="020B0604030504040204" pitchFamily="50" charset="-128"/>
                <a:ea typeface="Meiryo UI" panose="020B0604030504040204" pitchFamily="50" charset="-128"/>
              </a:rPr>
              <a:t>年）以降増加傾向にあるが、建設業では</a:t>
            </a:r>
            <a:r>
              <a:rPr lang="en-US" altLang="ja-JP" sz="1800" dirty="0">
                <a:latin typeface="Meiryo UI" panose="020B0604030504040204" pitchFamily="50" charset="-128"/>
                <a:ea typeface="Meiryo UI" panose="020B0604030504040204" pitchFamily="50" charset="-128"/>
              </a:rPr>
              <a:t>2012</a:t>
            </a:r>
            <a:r>
              <a:rPr lang="ja-JP" altLang="en-US" sz="1800" dirty="0">
                <a:latin typeface="Meiryo UI" panose="020B0604030504040204" pitchFamily="50" charset="-128"/>
                <a:ea typeface="Meiryo UI" panose="020B0604030504040204" pitchFamily="50" charset="-128"/>
              </a:rPr>
              <a:t>年以降も減少傾向にあり、建設業の担い手不足が懸念される。</a:t>
            </a:r>
            <a:endParaRPr lang="en-US" altLang="ja-JP" sz="1800" dirty="0">
              <a:latin typeface="Meiryo UI" panose="020B0604030504040204" pitchFamily="50" charset="-128"/>
              <a:ea typeface="Meiryo UI" panose="020B0604030504040204" pitchFamily="50" charset="-128"/>
            </a:endParaRPr>
          </a:p>
          <a:p>
            <a:pPr eaLnBrk="1" hangingPunct="1">
              <a:spcBef>
                <a:spcPct val="0"/>
              </a:spcBef>
              <a:buFont typeface="Wingdings" panose="05000000000000000000" pitchFamily="2" charset="2"/>
              <a:buChar char="l"/>
              <a:defRPr/>
            </a:pPr>
            <a:r>
              <a:rPr lang="ja-JP" altLang="en-US" sz="1800" dirty="0">
                <a:latin typeface="Meiryo UI" panose="020B0604030504040204" pitchFamily="50" charset="-128"/>
                <a:ea typeface="Meiryo UI" panose="020B0604030504040204" pitchFamily="50" charset="-128"/>
              </a:rPr>
              <a:t>大阪府都市整備部の技術系職員のうち、</a:t>
            </a:r>
            <a:r>
              <a:rPr lang="en-US" altLang="ja-JP" sz="1800" dirty="0">
                <a:latin typeface="Meiryo UI" panose="020B0604030504040204" pitchFamily="50" charset="-128"/>
                <a:ea typeface="Meiryo UI" panose="020B0604030504040204" pitchFamily="50" charset="-128"/>
              </a:rPr>
              <a:t>50</a:t>
            </a:r>
            <a:r>
              <a:rPr lang="ja-JP" altLang="en-US" sz="1800" dirty="0">
                <a:latin typeface="Meiryo UI" panose="020B0604030504040204" pitchFamily="50" charset="-128"/>
                <a:ea typeface="Meiryo UI" panose="020B0604030504040204" pitchFamily="50" charset="-128"/>
              </a:rPr>
              <a:t>歳代以上の熟練技術職員は全体の</a:t>
            </a:r>
            <a:r>
              <a:rPr lang="en-US" altLang="ja-JP" sz="1800" dirty="0">
                <a:latin typeface="Meiryo UI" panose="020B0604030504040204" pitchFamily="50" charset="-128"/>
                <a:ea typeface="Meiryo UI" panose="020B0604030504040204" pitchFamily="50" charset="-128"/>
              </a:rPr>
              <a:t>4</a:t>
            </a:r>
            <a:r>
              <a:rPr lang="ja-JP" altLang="en-US" sz="1800" dirty="0">
                <a:latin typeface="Meiryo UI" panose="020B0604030504040204" pitchFamily="50" charset="-128"/>
                <a:ea typeface="Meiryo UI" panose="020B0604030504040204" pitchFamily="50" charset="-128"/>
              </a:rPr>
              <a:t>割以上を占めており、</a:t>
            </a:r>
            <a:r>
              <a:rPr lang="en-US" altLang="ja-JP" sz="1800" dirty="0">
                <a:latin typeface="Meiryo UI" panose="020B0604030504040204" pitchFamily="50" charset="-128"/>
                <a:ea typeface="Meiryo UI" panose="020B0604030504040204" pitchFamily="50" charset="-128"/>
              </a:rPr>
              <a:t>10</a:t>
            </a:r>
            <a:r>
              <a:rPr lang="ja-JP" altLang="en-US" sz="1800" dirty="0">
                <a:latin typeface="Meiryo UI" panose="020B0604030504040204" pitchFamily="50" charset="-128"/>
                <a:ea typeface="Meiryo UI" panose="020B0604030504040204" pitchFamily="50" charset="-128"/>
              </a:rPr>
              <a:t>年後には熟練技術職員の大量退職が懸念される。</a:t>
            </a:r>
            <a:endParaRPr lang="en-US" altLang="ja-JP" sz="1800" dirty="0">
              <a:highlight>
                <a:srgbClr val="FFFF00"/>
              </a:highlight>
              <a:latin typeface="Meiryo UI" panose="020B0604030504040204" pitchFamily="50" charset="-128"/>
              <a:ea typeface="Meiryo UI" panose="020B0604030504040204" pitchFamily="50" charset="-128"/>
            </a:endParaRPr>
          </a:p>
        </p:txBody>
      </p:sp>
      <p:sp>
        <p:nvSpPr>
          <p:cNvPr id="12" name="矢印: 右 11">
            <a:extLst>
              <a:ext uri="{FF2B5EF4-FFF2-40B4-BE49-F238E27FC236}">
                <a16:creationId xmlns:a16="http://schemas.microsoft.com/office/drawing/2014/main" id="{035ED31F-A535-4875-B9AE-6C26C2D58C38}"/>
              </a:ext>
            </a:extLst>
          </p:cNvPr>
          <p:cNvSpPr/>
          <p:nvPr/>
        </p:nvSpPr>
        <p:spPr>
          <a:xfrm rot="20144799">
            <a:off x="2651125" y="2790825"/>
            <a:ext cx="792163" cy="227013"/>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矢印: 右 12">
            <a:extLst>
              <a:ext uri="{FF2B5EF4-FFF2-40B4-BE49-F238E27FC236}">
                <a16:creationId xmlns:a16="http://schemas.microsoft.com/office/drawing/2014/main" id="{B75B7F71-86B8-41F8-92D9-CD2306E7FCF7}"/>
              </a:ext>
            </a:extLst>
          </p:cNvPr>
          <p:cNvSpPr/>
          <p:nvPr/>
        </p:nvSpPr>
        <p:spPr>
          <a:xfrm rot="263533">
            <a:off x="2655888" y="4146550"/>
            <a:ext cx="792162" cy="2254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804" name="テキスト ボックス 3">
            <a:extLst>
              <a:ext uri="{FF2B5EF4-FFF2-40B4-BE49-F238E27FC236}">
                <a16:creationId xmlns:a16="http://schemas.microsoft.com/office/drawing/2014/main" id="{249ED679-8F1D-4A65-B7E2-135CF91B41C6}"/>
              </a:ext>
            </a:extLst>
          </p:cNvPr>
          <p:cNvSpPr txBox="1">
            <a:spLocks noChangeArrowheads="1"/>
          </p:cNvSpPr>
          <p:nvPr/>
        </p:nvSpPr>
        <p:spPr bwMode="auto">
          <a:xfrm>
            <a:off x="20638" y="2070100"/>
            <a:ext cx="3868737"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solidFill>
                  <a:srgbClr val="000000"/>
                </a:solidFill>
                <a:latin typeface="Meiryo UI" panose="020B0604030504040204" pitchFamily="50" charset="-128"/>
                <a:ea typeface="Meiryo UI" panose="020B0604030504040204" pitchFamily="50" charset="-128"/>
              </a:rPr>
              <a:t>◇産業別の就業者数の推移</a:t>
            </a:r>
            <a:endParaRPr lang="en-US" altLang="ja-JP" sz="1400">
              <a:solidFill>
                <a:srgbClr val="000000"/>
              </a:solidFill>
              <a:latin typeface="Meiryo UI" panose="020B0604030504040204" pitchFamily="50" charset="-128"/>
              <a:ea typeface="Meiryo UI" panose="020B0604030504040204" pitchFamily="50" charset="-128"/>
            </a:endParaRPr>
          </a:p>
        </p:txBody>
      </p:sp>
      <p:sp>
        <p:nvSpPr>
          <p:cNvPr id="33805" name="テキスト ボックス 3">
            <a:extLst>
              <a:ext uri="{FF2B5EF4-FFF2-40B4-BE49-F238E27FC236}">
                <a16:creationId xmlns:a16="http://schemas.microsoft.com/office/drawing/2014/main" id="{A631C311-0BC9-4577-AD13-4F2CA360440A}"/>
              </a:ext>
            </a:extLst>
          </p:cNvPr>
          <p:cNvSpPr txBox="1">
            <a:spLocks noChangeArrowheads="1"/>
          </p:cNvSpPr>
          <p:nvPr/>
        </p:nvSpPr>
        <p:spPr bwMode="auto">
          <a:xfrm>
            <a:off x="288925" y="2413000"/>
            <a:ext cx="8159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a:solidFill>
                  <a:srgbClr val="000000"/>
                </a:solidFill>
                <a:latin typeface="Meiryo UI" panose="020B0604030504040204" pitchFamily="50" charset="-128"/>
                <a:ea typeface="Meiryo UI" panose="020B0604030504040204" pitchFamily="50" charset="-128"/>
              </a:rPr>
              <a:t>（万人）</a:t>
            </a:r>
            <a:endParaRPr lang="en-US" altLang="ja-JP" sz="1200">
              <a:solidFill>
                <a:srgbClr val="000000"/>
              </a:solidFill>
              <a:latin typeface="Meiryo UI" panose="020B0604030504040204" pitchFamily="50" charset="-128"/>
              <a:ea typeface="Meiryo UI" panose="020B0604030504040204" pitchFamily="50" charset="-128"/>
            </a:endParaRPr>
          </a:p>
        </p:txBody>
      </p:sp>
      <p:sp>
        <p:nvSpPr>
          <p:cNvPr id="33806" name="テキスト ボックス 3">
            <a:extLst>
              <a:ext uri="{FF2B5EF4-FFF2-40B4-BE49-F238E27FC236}">
                <a16:creationId xmlns:a16="http://schemas.microsoft.com/office/drawing/2014/main" id="{7676D995-CFBD-4F2D-92BC-07FB71F6D9AA}"/>
              </a:ext>
            </a:extLst>
          </p:cNvPr>
          <p:cNvSpPr txBox="1">
            <a:spLocks noChangeArrowheads="1"/>
          </p:cNvSpPr>
          <p:nvPr/>
        </p:nvSpPr>
        <p:spPr bwMode="auto">
          <a:xfrm>
            <a:off x="3857625" y="2413000"/>
            <a:ext cx="81438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a:solidFill>
                  <a:srgbClr val="000000"/>
                </a:solidFill>
                <a:latin typeface="Meiryo UI" panose="020B0604030504040204" pitchFamily="50" charset="-128"/>
                <a:ea typeface="Meiryo UI" panose="020B0604030504040204" pitchFamily="50" charset="-128"/>
              </a:rPr>
              <a:t>（万人）</a:t>
            </a:r>
            <a:endParaRPr lang="en-US" altLang="ja-JP" sz="1200">
              <a:solidFill>
                <a:srgbClr val="000000"/>
              </a:solidFill>
              <a:latin typeface="Meiryo UI" panose="020B0604030504040204" pitchFamily="50" charset="-128"/>
              <a:ea typeface="Meiryo UI" panose="020B0604030504040204" pitchFamily="50" charset="-128"/>
            </a:endParaRPr>
          </a:p>
        </p:txBody>
      </p:sp>
      <p:sp>
        <p:nvSpPr>
          <p:cNvPr id="33807" name="テキスト ボックス 3">
            <a:extLst>
              <a:ext uri="{FF2B5EF4-FFF2-40B4-BE49-F238E27FC236}">
                <a16:creationId xmlns:a16="http://schemas.microsoft.com/office/drawing/2014/main" id="{0EA984ED-712E-44ED-B2D0-AAC80E2A8A87}"/>
              </a:ext>
            </a:extLst>
          </p:cNvPr>
          <p:cNvSpPr txBox="1">
            <a:spLocks noChangeArrowheads="1"/>
          </p:cNvSpPr>
          <p:nvPr/>
        </p:nvSpPr>
        <p:spPr bwMode="auto">
          <a:xfrm>
            <a:off x="3868738" y="5440363"/>
            <a:ext cx="81438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a:solidFill>
                  <a:srgbClr val="000000"/>
                </a:solidFill>
                <a:latin typeface="Meiryo UI" panose="020B0604030504040204" pitchFamily="50" charset="-128"/>
                <a:ea typeface="Meiryo UI" panose="020B0604030504040204" pitchFamily="50" charset="-128"/>
              </a:rPr>
              <a:t>（年）</a:t>
            </a:r>
            <a:endParaRPr lang="en-US" altLang="ja-JP" sz="1200">
              <a:solidFill>
                <a:srgbClr val="000000"/>
              </a:solidFill>
              <a:latin typeface="Meiryo UI" panose="020B0604030504040204" pitchFamily="50" charset="-128"/>
              <a:ea typeface="Meiryo UI" panose="020B0604030504040204" pitchFamily="50" charset="-128"/>
            </a:endParaRPr>
          </a:p>
        </p:txBody>
      </p:sp>
      <p:sp>
        <p:nvSpPr>
          <p:cNvPr id="33808" name="テキスト ボックス 3">
            <a:extLst>
              <a:ext uri="{FF2B5EF4-FFF2-40B4-BE49-F238E27FC236}">
                <a16:creationId xmlns:a16="http://schemas.microsoft.com/office/drawing/2014/main" id="{5F499C97-9A0E-4FA2-BA26-C7C336D5A73C}"/>
              </a:ext>
            </a:extLst>
          </p:cNvPr>
          <p:cNvSpPr txBox="1">
            <a:spLocks noChangeArrowheads="1"/>
          </p:cNvSpPr>
          <p:nvPr/>
        </p:nvSpPr>
        <p:spPr bwMode="auto">
          <a:xfrm>
            <a:off x="2647950" y="3716338"/>
            <a:ext cx="8159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a:solidFill>
                  <a:srgbClr val="000000"/>
                </a:solidFill>
                <a:latin typeface="Meiryo UI" panose="020B0604030504040204" pitchFamily="50" charset="-128"/>
                <a:ea typeface="Meiryo UI" panose="020B0604030504040204" pitchFamily="50" charset="-128"/>
              </a:rPr>
              <a:t>建設業は減少傾向</a:t>
            </a:r>
            <a:endParaRPr lang="en-US" altLang="ja-JP" sz="1200">
              <a:solidFill>
                <a:srgbClr val="000000"/>
              </a:solidFill>
              <a:latin typeface="Meiryo UI" panose="020B0604030504040204" pitchFamily="50" charset="-128"/>
              <a:ea typeface="Meiryo UI" panose="020B0604030504040204" pitchFamily="50" charset="-128"/>
            </a:endParaRPr>
          </a:p>
        </p:txBody>
      </p:sp>
      <p:sp>
        <p:nvSpPr>
          <p:cNvPr id="33809" name="テキスト ボックス 3">
            <a:extLst>
              <a:ext uri="{FF2B5EF4-FFF2-40B4-BE49-F238E27FC236}">
                <a16:creationId xmlns:a16="http://schemas.microsoft.com/office/drawing/2014/main" id="{B949A50E-3D58-410F-AF00-112A964863E0}"/>
              </a:ext>
            </a:extLst>
          </p:cNvPr>
          <p:cNvSpPr txBox="1">
            <a:spLocks noChangeArrowheads="1"/>
          </p:cNvSpPr>
          <p:nvPr/>
        </p:nvSpPr>
        <p:spPr bwMode="auto">
          <a:xfrm>
            <a:off x="2519363" y="2373313"/>
            <a:ext cx="91281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a:solidFill>
                  <a:srgbClr val="000000"/>
                </a:solidFill>
                <a:latin typeface="Meiryo UI" panose="020B0604030504040204" pitchFamily="50" charset="-128"/>
                <a:ea typeface="Meiryo UI" panose="020B0604030504040204" pitchFamily="50" charset="-128"/>
              </a:rPr>
              <a:t>全体では</a:t>
            </a:r>
            <a:endParaRPr lang="en-US" altLang="ja-JP" sz="1200">
              <a:solidFill>
                <a:srgbClr val="000000"/>
              </a:solidFill>
              <a:latin typeface="Meiryo UI" panose="020B0604030504040204" pitchFamily="50" charset="-128"/>
              <a:ea typeface="Meiryo UI" panose="020B0604030504040204" pitchFamily="50" charset="-128"/>
            </a:endParaRPr>
          </a:p>
          <a:p>
            <a:pPr>
              <a:spcBef>
                <a:spcPct val="0"/>
              </a:spcBef>
              <a:buFontTx/>
              <a:buNone/>
            </a:pPr>
            <a:r>
              <a:rPr lang="ja-JP" altLang="en-US" sz="1200">
                <a:solidFill>
                  <a:srgbClr val="000000"/>
                </a:solidFill>
                <a:latin typeface="Meiryo UI" panose="020B0604030504040204" pitchFamily="50" charset="-128"/>
                <a:ea typeface="Meiryo UI" panose="020B0604030504040204" pitchFamily="50" charset="-128"/>
              </a:rPr>
              <a:t>増加傾向</a:t>
            </a:r>
            <a:endParaRPr lang="en-US" altLang="ja-JP" sz="1200">
              <a:solidFill>
                <a:srgbClr val="000000"/>
              </a:solidFill>
              <a:latin typeface="Meiryo UI" panose="020B0604030504040204" pitchFamily="50" charset="-128"/>
              <a:ea typeface="Meiryo UI" panose="020B0604030504040204" pitchFamily="50" charset="-128"/>
            </a:endParaRPr>
          </a:p>
        </p:txBody>
      </p:sp>
      <p:sp>
        <p:nvSpPr>
          <p:cNvPr id="50194" name="テキスト ボックス 3">
            <a:extLst>
              <a:ext uri="{FF2B5EF4-FFF2-40B4-BE49-F238E27FC236}">
                <a16:creationId xmlns:a16="http://schemas.microsoft.com/office/drawing/2014/main" id="{207CEFF0-B11A-458D-9C02-CDC1831228C0}"/>
              </a:ext>
            </a:extLst>
          </p:cNvPr>
          <p:cNvSpPr txBox="1">
            <a:spLocks noChangeArrowheads="1"/>
          </p:cNvSpPr>
          <p:nvPr/>
        </p:nvSpPr>
        <p:spPr bwMode="auto">
          <a:xfrm>
            <a:off x="348456" y="6223655"/>
            <a:ext cx="3459162" cy="250610"/>
          </a:xfrm>
          <a:prstGeom prst="rect">
            <a:avLst/>
          </a:prstGeom>
          <a:noFill/>
          <a:ln>
            <a:noFill/>
          </a:ln>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defRPr/>
            </a:pPr>
            <a:r>
              <a:rPr lang="ja-JP" altLang="en-US" sz="1200" dirty="0">
                <a:solidFill>
                  <a:srgbClr val="000000"/>
                </a:solidFill>
                <a:latin typeface="Meiryo UI" panose="020B0604030504040204" pitchFamily="50" charset="-128"/>
                <a:ea typeface="Meiryo UI" panose="020B0604030504040204" pitchFamily="50" charset="-128"/>
              </a:rPr>
              <a:t>データ出典：総務省「労働力調査」を基に作成</a:t>
            </a:r>
            <a:endParaRPr lang="en-US" altLang="ja-JP" sz="1200" dirty="0">
              <a:solidFill>
                <a:srgbClr val="000000"/>
              </a:solidFill>
              <a:highlight>
                <a:srgbClr val="FFFF00"/>
              </a:highlight>
              <a:latin typeface="Meiryo UI" panose="020B0604030504040204" pitchFamily="50" charset="-128"/>
              <a:ea typeface="Meiryo UI" panose="020B0604030504040204" pitchFamily="50" charset="-128"/>
            </a:endParaRPr>
          </a:p>
        </p:txBody>
      </p:sp>
      <p:pic>
        <p:nvPicPr>
          <p:cNvPr id="33811" name="図 12">
            <a:extLst>
              <a:ext uri="{FF2B5EF4-FFF2-40B4-BE49-F238E27FC236}">
                <a16:creationId xmlns:a16="http://schemas.microsoft.com/office/drawing/2014/main" id="{17776EA6-5446-43DF-92FE-CD33104FC9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5334" r="16919" b="4668"/>
          <a:stretch>
            <a:fillRect/>
          </a:stretch>
        </p:blipFill>
        <p:spPr bwMode="auto">
          <a:xfrm>
            <a:off x="5516563" y="2373313"/>
            <a:ext cx="3279775"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2" name="テキスト ボックス 3">
            <a:extLst>
              <a:ext uri="{FF2B5EF4-FFF2-40B4-BE49-F238E27FC236}">
                <a16:creationId xmlns:a16="http://schemas.microsoft.com/office/drawing/2014/main" id="{F5D11AC9-6064-4E26-9E27-99C4F3905799}"/>
              </a:ext>
            </a:extLst>
          </p:cNvPr>
          <p:cNvSpPr txBox="1">
            <a:spLocks noChangeArrowheads="1"/>
          </p:cNvSpPr>
          <p:nvPr/>
        </p:nvSpPr>
        <p:spPr bwMode="auto">
          <a:xfrm>
            <a:off x="4886325" y="2076450"/>
            <a:ext cx="37258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solidFill>
                  <a:srgbClr val="000000"/>
                </a:solidFill>
                <a:latin typeface="Meiryo UI" panose="020B0604030504040204" pitchFamily="50" charset="-128"/>
                <a:ea typeface="Meiryo UI" panose="020B0604030504040204" pitchFamily="50" charset="-128"/>
              </a:rPr>
              <a:t>◇都市整備部技術職員年齢構成（年代別）</a:t>
            </a:r>
            <a:endParaRPr lang="en-US" altLang="ja-JP" sz="1400">
              <a:solidFill>
                <a:srgbClr val="000000"/>
              </a:solidFill>
              <a:latin typeface="Meiryo UI" panose="020B0604030504040204" pitchFamily="50" charset="-128"/>
              <a:ea typeface="Meiryo UI" panose="020B0604030504040204" pitchFamily="50" charset="-128"/>
            </a:endParaRPr>
          </a:p>
        </p:txBody>
      </p:sp>
      <p:sp>
        <p:nvSpPr>
          <p:cNvPr id="4" name="部分円 3">
            <a:extLst>
              <a:ext uri="{FF2B5EF4-FFF2-40B4-BE49-F238E27FC236}">
                <a16:creationId xmlns:a16="http://schemas.microsoft.com/office/drawing/2014/main" id="{B69EE5AC-5B90-4AB8-96CA-851442AEF128}"/>
              </a:ext>
            </a:extLst>
          </p:cNvPr>
          <p:cNvSpPr/>
          <p:nvPr/>
        </p:nvSpPr>
        <p:spPr>
          <a:xfrm>
            <a:off x="5643546" y="2867025"/>
            <a:ext cx="3010933" cy="3010933"/>
          </a:xfrm>
          <a:prstGeom prst="pie">
            <a:avLst>
              <a:gd name="adj1" fmla="val 6676558"/>
              <a:gd name="adj2" fmla="val 1620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33814" name="テキスト ボックス 3">
            <a:extLst>
              <a:ext uri="{FF2B5EF4-FFF2-40B4-BE49-F238E27FC236}">
                <a16:creationId xmlns:a16="http://schemas.microsoft.com/office/drawing/2014/main" id="{9B2A241C-FFB9-4835-8C5A-A54FA993117E}"/>
              </a:ext>
            </a:extLst>
          </p:cNvPr>
          <p:cNvSpPr txBox="1">
            <a:spLocks noChangeArrowheads="1"/>
          </p:cNvSpPr>
          <p:nvPr/>
        </p:nvSpPr>
        <p:spPr bwMode="auto">
          <a:xfrm>
            <a:off x="4827588" y="6192838"/>
            <a:ext cx="40084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a:solidFill>
                  <a:srgbClr val="000000"/>
                </a:solidFill>
                <a:latin typeface="Meiryo UI" panose="020B0604030504040204" pitchFamily="50" charset="-128"/>
                <a:ea typeface="Meiryo UI" panose="020B0604030504040204" pitchFamily="50" charset="-128"/>
              </a:rPr>
              <a:t>※</a:t>
            </a:r>
            <a:r>
              <a:rPr lang="ja-JP" altLang="en-US" sz="1200">
                <a:solidFill>
                  <a:srgbClr val="000000"/>
                </a:solidFill>
                <a:latin typeface="Meiryo UI" panose="020B0604030504040204" pitchFamily="50" charset="-128"/>
                <a:ea typeface="Meiryo UI" panose="020B0604030504040204" pitchFamily="50" charset="-128"/>
              </a:rPr>
              <a:t>対象は、都市整備部内の技術職員（派遣・研修等除く）</a:t>
            </a:r>
          </a:p>
          <a:p>
            <a:pPr>
              <a:spcBef>
                <a:spcPct val="0"/>
              </a:spcBef>
              <a:buFontTx/>
              <a:buNone/>
            </a:pPr>
            <a:r>
              <a:rPr lang="en-US" altLang="ja-JP" sz="1200">
                <a:solidFill>
                  <a:srgbClr val="000000"/>
                </a:solidFill>
                <a:latin typeface="Meiryo UI" panose="020B0604030504040204" pitchFamily="50" charset="-128"/>
                <a:ea typeface="Meiryo UI" panose="020B0604030504040204" pitchFamily="50" charset="-128"/>
              </a:rPr>
              <a:t>※</a:t>
            </a:r>
            <a:r>
              <a:rPr lang="ja-JP" altLang="en-US" sz="1200">
                <a:solidFill>
                  <a:srgbClr val="000000"/>
                </a:solidFill>
                <a:latin typeface="Meiryo UI" panose="020B0604030504040204" pitchFamily="50" charset="-128"/>
                <a:ea typeface="Meiryo UI" panose="020B0604030504040204" pitchFamily="50" charset="-128"/>
              </a:rPr>
              <a:t>年齢は</a:t>
            </a:r>
            <a:r>
              <a:rPr lang="en-US" altLang="ja-JP" sz="1200">
                <a:solidFill>
                  <a:srgbClr val="000000"/>
                </a:solidFill>
                <a:latin typeface="Meiryo UI" panose="020B0604030504040204" pitchFamily="50" charset="-128"/>
                <a:ea typeface="Meiryo UI" panose="020B0604030504040204" pitchFamily="50" charset="-128"/>
              </a:rPr>
              <a:t>R5</a:t>
            </a:r>
            <a:r>
              <a:rPr lang="ja-JP" altLang="en-US" sz="1200">
                <a:solidFill>
                  <a:srgbClr val="000000"/>
                </a:solidFill>
                <a:latin typeface="Meiryo UI" panose="020B0604030504040204" pitchFamily="50" charset="-128"/>
                <a:ea typeface="Meiryo UI" panose="020B0604030504040204" pitchFamily="50" charset="-128"/>
              </a:rPr>
              <a:t>年度末時点のもの</a:t>
            </a:r>
            <a:endParaRPr lang="en-US" altLang="ja-JP" sz="1200">
              <a:solidFill>
                <a:srgbClr val="000000"/>
              </a:solidFill>
              <a:latin typeface="Meiryo UI" panose="020B0604030504040204" pitchFamily="50" charset="-128"/>
              <a:ea typeface="Meiryo UI" panose="020B0604030504040204" pitchFamily="50" charset="-128"/>
            </a:endParaRPr>
          </a:p>
        </p:txBody>
      </p:sp>
      <p:sp>
        <p:nvSpPr>
          <p:cNvPr id="33815" name="テキスト ボックス 15">
            <a:extLst>
              <a:ext uri="{FF2B5EF4-FFF2-40B4-BE49-F238E27FC236}">
                <a16:creationId xmlns:a16="http://schemas.microsoft.com/office/drawing/2014/main" id="{8E05CFFB-E822-42D6-AD89-7AFDFAB52731}"/>
              </a:ext>
            </a:extLst>
          </p:cNvPr>
          <p:cNvSpPr>
            <a:spLocks noChangeArrowheads="1"/>
          </p:cNvSpPr>
          <p:nvPr/>
        </p:nvSpPr>
        <p:spPr bwMode="auto">
          <a:xfrm>
            <a:off x="4559300" y="3021013"/>
            <a:ext cx="1525588" cy="738187"/>
          </a:xfrm>
          <a:prstGeom prst="wedgeRectCallout">
            <a:avLst>
              <a:gd name="adj1" fmla="val 66190"/>
              <a:gd name="adj2" fmla="val 55903"/>
            </a:avLst>
          </a:prstGeom>
          <a:solidFill>
            <a:schemeClr val="bg1"/>
          </a:solidFill>
          <a:ln w="28575">
            <a:solidFill>
              <a:srgbClr val="FF00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400">
                <a:solidFill>
                  <a:srgbClr val="000000"/>
                </a:solidFill>
                <a:latin typeface="Meiryo UI" panose="020B0604030504040204" pitchFamily="50" charset="-128"/>
                <a:ea typeface="Meiryo UI" panose="020B0604030504040204" pitchFamily="50" charset="-128"/>
              </a:rPr>
              <a:t>50</a:t>
            </a:r>
            <a:r>
              <a:rPr lang="ja-JP" altLang="en-US" sz="1400">
                <a:solidFill>
                  <a:srgbClr val="000000"/>
                </a:solidFill>
                <a:latin typeface="Meiryo UI" panose="020B0604030504040204" pitchFamily="50" charset="-128"/>
                <a:ea typeface="Meiryo UI" panose="020B0604030504040204" pitchFamily="50" charset="-128"/>
              </a:rPr>
              <a:t>歳代以上の</a:t>
            </a:r>
            <a:endParaRPr lang="en-US" altLang="ja-JP" sz="1400">
              <a:solidFill>
                <a:srgbClr val="000000"/>
              </a:solidFill>
              <a:latin typeface="Meiryo UI" panose="020B0604030504040204" pitchFamily="50" charset="-128"/>
              <a:ea typeface="Meiryo UI" panose="020B0604030504040204" pitchFamily="50" charset="-128"/>
            </a:endParaRPr>
          </a:p>
          <a:p>
            <a:pPr>
              <a:spcBef>
                <a:spcPct val="0"/>
              </a:spcBef>
              <a:buFontTx/>
              <a:buNone/>
            </a:pPr>
            <a:r>
              <a:rPr lang="ja-JP" altLang="en-US" sz="1400">
                <a:solidFill>
                  <a:srgbClr val="000000"/>
                </a:solidFill>
                <a:latin typeface="Meiryo UI" panose="020B0604030504040204" pitchFamily="50" charset="-128"/>
                <a:ea typeface="Meiryo UI" panose="020B0604030504040204" pitchFamily="50" charset="-128"/>
              </a:rPr>
              <a:t>技術職員が全体</a:t>
            </a:r>
            <a:endParaRPr lang="en-US" altLang="ja-JP" sz="1400">
              <a:solidFill>
                <a:srgbClr val="000000"/>
              </a:solidFill>
              <a:latin typeface="Meiryo UI" panose="020B0604030504040204" pitchFamily="50" charset="-128"/>
              <a:ea typeface="Meiryo UI" panose="020B0604030504040204" pitchFamily="50" charset="-128"/>
            </a:endParaRPr>
          </a:p>
          <a:p>
            <a:pPr>
              <a:spcBef>
                <a:spcPct val="0"/>
              </a:spcBef>
              <a:buFontTx/>
              <a:buNone/>
            </a:pPr>
            <a:r>
              <a:rPr lang="ja-JP" altLang="en-US" sz="1400">
                <a:solidFill>
                  <a:srgbClr val="000000"/>
                </a:solidFill>
                <a:latin typeface="Meiryo UI" panose="020B0604030504040204" pitchFamily="50" charset="-128"/>
                <a:ea typeface="Meiryo UI" panose="020B0604030504040204" pitchFamily="50" charset="-128"/>
              </a:rPr>
              <a:t>の</a:t>
            </a:r>
            <a:r>
              <a:rPr lang="en-US" altLang="ja-JP" sz="1400">
                <a:solidFill>
                  <a:srgbClr val="000000"/>
                </a:solidFill>
                <a:latin typeface="Meiryo UI" panose="020B0604030504040204" pitchFamily="50" charset="-128"/>
                <a:ea typeface="Meiryo UI" panose="020B0604030504040204" pitchFamily="50" charset="-128"/>
              </a:rPr>
              <a:t>4</a:t>
            </a:r>
            <a:r>
              <a:rPr lang="ja-JP" altLang="en-US" sz="1400">
                <a:solidFill>
                  <a:srgbClr val="000000"/>
                </a:solidFill>
                <a:latin typeface="Meiryo UI" panose="020B0604030504040204" pitchFamily="50" charset="-128"/>
                <a:ea typeface="Meiryo UI" panose="020B0604030504040204" pitchFamily="50" charset="-128"/>
              </a:rPr>
              <a:t>割以上</a:t>
            </a:r>
          </a:p>
        </p:txBody>
      </p:sp>
      <p:sp>
        <p:nvSpPr>
          <p:cNvPr id="24" name="テキスト ボックス 23">
            <a:extLst>
              <a:ext uri="{FF2B5EF4-FFF2-40B4-BE49-F238E27FC236}">
                <a16:creationId xmlns:a16="http://schemas.microsoft.com/office/drawing/2014/main" id="{8A0D1F40-30BE-484D-A8CA-4F890C4AA113}"/>
              </a:ext>
            </a:extLst>
          </p:cNvPr>
          <p:cNvSpPr txBox="1"/>
          <p:nvPr/>
        </p:nvSpPr>
        <p:spPr>
          <a:xfrm>
            <a:off x="0" y="-11854"/>
            <a:ext cx="9144000" cy="461665"/>
          </a:xfrm>
          <a:prstGeom prst="rect">
            <a:avLst/>
          </a:prstGeom>
          <a:solidFill>
            <a:srgbClr val="FFD653"/>
          </a:solidFill>
          <a:ln w="19050">
            <a:noFill/>
          </a:ln>
        </p:spPr>
        <p:txBody>
          <a:bodyPr wrap="square" rtlCol="0">
            <a:spAutoFit/>
          </a:bodyPr>
          <a:lstStyle/>
          <a:p>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参考</a:t>
            </a:r>
            <a:r>
              <a:rPr lang="en-US" altLang="ja-JP" sz="2400" dirty="0">
                <a:latin typeface="Meiryo UI" pitchFamily="50" charset="-128"/>
                <a:ea typeface="Meiryo UI" pitchFamily="50" charset="-128"/>
                <a:cs typeface="Meiryo UI" pitchFamily="50" charset="-128"/>
              </a:rPr>
              <a:t>】 </a:t>
            </a:r>
            <a:r>
              <a:rPr lang="ja-JP" altLang="en-US" sz="2400" dirty="0">
                <a:latin typeface="Meiryo UI" pitchFamily="50" charset="-128"/>
                <a:ea typeface="Meiryo UI" pitchFamily="50" charset="-128"/>
                <a:cs typeface="Meiryo UI" pitchFamily="50" charset="-128"/>
              </a:rPr>
              <a:t>建設業の担い手不足</a:t>
            </a:r>
            <a:endParaRPr kumimoji="1" lang="ja-JP" altLang="en-US" sz="2400" dirty="0">
              <a:latin typeface="Meiryo UI" pitchFamily="50" charset="-128"/>
              <a:ea typeface="Meiryo UI" pitchFamily="50" charset="-128"/>
              <a:cs typeface="Meiryo UI" pitchFamily="50" charset="-128"/>
            </a:endParaRPr>
          </a:p>
        </p:txBody>
      </p:sp>
      <p:sp>
        <p:nvSpPr>
          <p:cNvPr id="25" name="正方形/長方形 11">
            <a:extLst>
              <a:ext uri="{FF2B5EF4-FFF2-40B4-BE49-F238E27FC236}">
                <a16:creationId xmlns:a16="http://schemas.microsoft.com/office/drawing/2014/main" id="{8295217E-A5E4-4C25-9660-CB51CDE4E2A4}"/>
              </a:ext>
            </a:extLst>
          </p:cNvPr>
          <p:cNvSpPr>
            <a:spLocks noChangeArrowheads="1"/>
          </p:cNvSpPr>
          <p:nvPr/>
        </p:nvSpPr>
        <p:spPr bwMode="auto">
          <a:xfrm>
            <a:off x="6948488" y="153988"/>
            <a:ext cx="2160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dirty="0">
                <a:latin typeface="Meiryo UI" panose="020B0604030504040204" pitchFamily="50" charset="-128"/>
                <a:ea typeface="Meiryo UI" panose="020B0604030504040204" pitchFamily="50" charset="-128"/>
              </a:rPr>
              <a:t>第１回審議会資料より抜粋</a:t>
            </a:r>
            <a:endParaRPr lang="en-US" altLang="ja-JP" sz="1200" dirty="0">
              <a:latin typeface="Meiryo UI" panose="020B0604030504040204" pitchFamily="50" charset="-128"/>
              <a:ea typeface="Meiryo UI" panose="020B060403050404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テキスト ボックス 50">
            <a:extLst>
              <a:ext uri="{FF2B5EF4-FFF2-40B4-BE49-F238E27FC236}">
                <a16:creationId xmlns:a16="http://schemas.microsoft.com/office/drawing/2014/main" id="{29D9A8F1-69BD-4F0B-8B1F-E19F00539129}"/>
              </a:ext>
            </a:extLst>
          </p:cNvPr>
          <p:cNvSpPr txBox="1"/>
          <p:nvPr/>
        </p:nvSpPr>
        <p:spPr>
          <a:xfrm>
            <a:off x="97344" y="620688"/>
            <a:ext cx="2530439" cy="369332"/>
          </a:xfrm>
          <a:prstGeom prst="rect">
            <a:avLst/>
          </a:prstGeom>
          <a:noFill/>
          <a:ln w="19050">
            <a:noFill/>
          </a:ln>
        </p:spPr>
        <p:txBody>
          <a:bodyPr wrap="square" rtlCol="0">
            <a:spAutoFit/>
          </a:bodyPr>
          <a:lstStyle/>
          <a:p>
            <a:r>
              <a:rPr kumimoji="1" lang="ja-JP" altLang="en-US" b="1" dirty="0">
                <a:latin typeface="Meiryo UI" pitchFamily="50" charset="-128"/>
                <a:ea typeface="Meiryo UI" pitchFamily="50" charset="-128"/>
                <a:cs typeface="Meiryo UI" pitchFamily="50" charset="-128"/>
              </a:rPr>
              <a:t>①河川（堤防・護岸）</a:t>
            </a:r>
          </a:p>
        </p:txBody>
      </p:sp>
      <p:grpSp>
        <p:nvGrpSpPr>
          <p:cNvPr id="2" name="グループ化 1">
            <a:extLst>
              <a:ext uri="{FF2B5EF4-FFF2-40B4-BE49-F238E27FC236}">
                <a16:creationId xmlns:a16="http://schemas.microsoft.com/office/drawing/2014/main" id="{D0FA2F18-55E6-4921-ADDA-B00AF854CD6C}"/>
              </a:ext>
            </a:extLst>
          </p:cNvPr>
          <p:cNvGrpSpPr/>
          <p:nvPr/>
        </p:nvGrpSpPr>
        <p:grpSpPr>
          <a:xfrm>
            <a:off x="285758" y="1711401"/>
            <a:ext cx="4067255" cy="2630057"/>
            <a:chOff x="420378" y="1938343"/>
            <a:chExt cx="4386654" cy="2836595"/>
          </a:xfrm>
        </p:grpSpPr>
        <p:pic>
          <p:nvPicPr>
            <p:cNvPr id="12" name="図 11">
              <a:extLst>
                <a:ext uri="{FF2B5EF4-FFF2-40B4-BE49-F238E27FC236}">
                  <a16:creationId xmlns:a16="http://schemas.microsoft.com/office/drawing/2014/main" id="{CEFB0BFE-F2B7-462D-9014-3A21A1FD65A7}"/>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3354" t="4832" r="1" b="3142"/>
            <a:stretch/>
          </p:blipFill>
          <p:spPr>
            <a:xfrm>
              <a:off x="420378" y="1938343"/>
              <a:ext cx="4386654" cy="2836595"/>
            </a:xfrm>
            <a:prstGeom prst="rect">
              <a:avLst/>
            </a:prstGeom>
          </p:spPr>
        </p:pic>
        <p:sp>
          <p:nvSpPr>
            <p:cNvPr id="14" name="テキスト ボックス 17">
              <a:extLst>
                <a:ext uri="{FF2B5EF4-FFF2-40B4-BE49-F238E27FC236}">
                  <a16:creationId xmlns:a16="http://schemas.microsoft.com/office/drawing/2014/main" id="{26633D8F-1C7E-4105-9190-987EABEF569B}"/>
                </a:ext>
              </a:extLst>
            </p:cNvPr>
            <p:cNvSpPr txBox="1">
              <a:spLocks noChangeArrowheads="1"/>
            </p:cNvSpPr>
            <p:nvPr/>
          </p:nvSpPr>
          <p:spPr bwMode="auto">
            <a:xfrm>
              <a:off x="2162476" y="2445333"/>
              <a:ext cx="852260" cy="31901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tabLst>
                  <a:tab pos="0" algn="l"/>
                </a:tabLst>
                <a:defRPr kumimoji="1">
                  <a:solidFill>
                    <a:schemeClr val="tx1"/>
                  </a:solidFill>
                  <a:latin typeface="Calibri" panose="020F0502020204030204" pitchFamily="34" charset="0"/>
                  <a:ea typeface="ＭＳ Ｐゴシック" panose="020B0600070205080204" pitchFamily="50" charset="-128"/>
                </a:defRPr>
              </a:lvl1pPr>
              <a:lvl2pPr marL="742950" indent="-285750">
                <a:tabLst>
                  <a:tab pos="0" algn="l"/>
                </a:tabLst>
                <a:defRPr kumimoji="1">
                  <a:solidFill>
                    <a:schemeClr val="tx1"/>
                  </a:solidFill>
                  <a:latin typeface="Calibri" panose="020F0502020204030204" pitchFamily="34" charset="0"/>
                  <a:ea typeface="ＭＳ Ｐゴシック" panose="020B0600070205080204" pitchFamily="50" charset="-128"/>
                </a:defRPr>
              </a:lvl2pPr>
              <a:lvl3pPr marL="1143000" indent="-228600">
                <a:tabLst>
                  <a:tab pos="0" algn="l"/>
                </a:tabLst>
                <a:defRPr kumimoji="1">
                  <a:solidFill>
                    <a:schemeClr val="tx1"/>
                  </a:solidFill>
                  <a:latin typeface="Calibri" panose="020F0502020204030204" pitchFamily="34" charset="0"/>
                  <a:ea typeface="ＭＳ Ｐゴシック" panose="020B0600070205080204" pitchFamily="50" charset="-128"/>
                </a:defRPr>
              </a:lvl3pPr>
              <a:lvl4pPr marL="1600200" indent="-228600">
                <a:tabLst>
                  <a:tab pos="0" algn="l"/>
                </a:tabLst>
                <a:defRPr kumimoji="1">
                  <a:solidFill>
                    <a:schemeClr val="tx1"/>
                  </a:solidFill>
                  <a:latin typeface="Calibri" panose="020F0502020204030204" pitchFamily="34" charset="0"/>
                  <a:ea typeface="ＭＳ Ｐゴシック" panose="020B0600070205080204" pitchFamily="50" charset="-128"/>
                </a:defRPr>
              </a:lvl4pPr>
              <a:lvl5pPr marL="2057400" indent="-228600">
                <a:tabLst>
                  <a:tab pos="0" algn="l"/>
                </a:tabLst>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tabLst>
                  <a:tab pos="0" algn="l"/>
                </a:tabLs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tabLst>
                  <a:tab pos="0" algn="l"/>
                </a:tabLs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tabLst>
                  <a:tab pos="0" algn="l"/>
                </a:tabLs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tabLst>
                  <a:tab pos="0" algn="l"/>
                </a:tabLs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700" dirty="0">
                  <a:latin typeface="Meiryo UI" panose="020B0604030504040204" pitchFamily="50" charset="-128"/>
                  <a:ea typeface="Meiryo UI" panose="020B0604030504040204" pitchFamily="50" charset="-128"/>
                </a:rPr>
                <a:t>損傷度</a:t>
              </a:r>
              <a:r>
                <a:rPr lang="en-US" altLang="ja-JP" sz="700" dirty="0">
                  <a:latin typeface="Meiryo UI" panose="020B0604030504040204" pitchFamily="50" charset="-128"/>
                  <a:ea typeface="Meiryo UI" panose="020B0604030504040204" pitchFamily="50" charset="-128"/>
                </a:rPr>
                <a:t>5</a:t>
              </a:r>
            </a:p>
          </p:txBody>
        </p:sp>
        <p:sp>
          <p:nvSpPr>
            <p:cNvPr id="15" name="テキスト ボックス 17">
              <a:extLst>
                <a:ext uri="{FF2B5EF4-FFF2-40B4-BE49-F238E27FC236}">
                  <a16:creationId xmlns:a16="http://schemas.microsoft.com/office/drawing/2014/main" id="{1E354E74-C76C-4423-BCC8-CB04C5CA12BF}"/>
                </a:ext>
              </a:extLst>
            </p:cNvPr>
            <p:cNvSpPr txBox="1">
              <a:spLocks noChangeArrowheads="1"/>
            </p:cNvSpPr>
            <p:nvPr/>
          </p:nvSpPr>
          <p:spPr bwMode="auto">
            <a:xfrm>
              <a:off x="2156378" y="2649330"/>
              <a:ext cx="858356" cy="31901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tabLst>
                  <a:tab pos="0" algn="l"/>
                </a:tabLst>
                <a:defRPr kumimoji="1">
                  <a:solidFill>
                    <a:schemeClr val="tx1"/>
                  </a:solidFill>
                  <a:latin typeface="Calibri" panose="020F0502020204030204" pitchFamily="34" charset="0"/>
                  <a:ea typeface="ＭＳ Ｐゴシック" panose="020B0600070205080204" pitchFamily="50" charset="-128"/>
                </a:defRPr>
              </a:lvl1pPr>
              <a:lvl2pPr marL="742950" indent="-285750">
                <a:tabLst>
                  <a:tab pos="0" algn="l"/>
                </a:tabLst>
                <a:defRPr kumimoji="1">
                  <a:solidFill>
                    <a:schemeClr val="tx1"/>
                  </a:solidFill>
                  <a:latin typeface="Calibri" panose="020F0502020204030204" pitchFamily="34" charset="0"/>
                  <a:ea typeface="ＭＳ Ｐゴシック" panose="020B0600070205080204" pitchFamily="50" charset="-128"/>
                </a:defRPr>
              </a:lvl2pPr>
              <a:lvl3pPr marL="1143000" indent="-228600">
                <a:tabLst>
                  <a:tab pos="0" algn="l"/>
                </a:tabLst>
                <a:defRPr kumimoji="1">
                  <a:solidFill>
                    <a:schemeClr val="tx1"/>
                  </a:solidFill>
                  <a:latin typeface="Calibri" panose="020F0502020204030204" pitchFamily="34" charset="0"/>
                  <a:ea typeface="ＭＳ Ｐゴシック" panose="020B0600070205080204" pitchFamily="50" charset="-128"/>
                </a:defRPr>
              </a:lvl3pPr>
              <a:lvl4pPr marL="1600200" indent="-228600">
                <a:tabLst>
                  <a:tab pos="0" algn="l"/>
                </a:tabLst>
                <a:defRPr kumimoji="1">
                  <a:solidFill>
                    <a:schemeClr val="tx1"/>
                  </a:solidFill>
                  <a:latin typeface="Calibri" panose="020F0502020204030204" pitchFamily="34" charset="0"/>
                  <a:ea typeface="ＭＳ Ｐゴシック" panose="020B0600070205080204" pitchFamily="50" charset="-128"/>
                </a:defRPr>
              </a:lvl4pPr>
              <a:lvl5pPr marL="2057400" indent="-228600">
                <a:tabLst>
                  <a:tab pos="0" algn="l"/>
                </a:tabLst>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tabLst>
                  <a:tab pos="0" algn="l"/>
                </a:tabLs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tabLst>
                  <a:tab pos="0" algn="l"/>
                </a:tabLs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tabLst>
                  <a:tab pos="0" algn="l"/>
                </a:tabLs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tabLst>
                  <a:tab pos="0" algn="l"/>
                </a:tabLs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700" dirty="0">
                  <a:latin typeface="Meiryo UI" panose="020B0604030504040204" pitchFamily="50" charset="-128"/>
                  <a:ea typeface="Meiryo UI" panose="020B0604030504040204" pitchFamily="50" charset="-128"/>
                </a:rPr>
                <a:t>損傷度</a:t>
              </a:r>
              <a:r>
                <a:rPr lang="en-US" altLang="ja-JP" sz="700" dirty="0">
                  <a:latin typeface="Meiryo UI" panose="020B0604030504040204" pitchFamily="50" charset="-128"/>
                  <a:ea typeface="Meiryo UI" panose="020B0604030504040204" pitchFamily="50" charset="-128"/>
                </a:rPr>
                <a:t>4</a:t>
              </a:r>
            </a:p>
          </p:txBody>
        </p:sp>
        <p:sp>
          <p:nvSpPr>
            <p:cNvPr id="16" name="テキスト ボックス 17">
              <a:extLst>
                <a:ext uri="{FF2B5EF4-FFF2-40B4-BE49-F238E27FC236}">
                  <a16:creationId xmlns:a16="http://schemas.microsoft.com/office/drawing/2014/main" id="{CA303C91-3527-4938-93B4-5E74570486E1}"/>
                </a:ext>
              </a:extLst>
            </p:cNvPr>
            <p:cNvSpPr txBox="1">
              <a:spLocks noChangeArrowheads="1"/>
            </p:cNvSpPr>
            <p:nvPr/>
          </p:nvSpPr>
          <p:spPr bwMode="auto">
            <a:xfrm>
              <a:off x="2153210" y="2933570"/>
              <a:ext cx="861526" cy="31901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tabLst>
                  <a:tab pos="0" algn="l"/>
                </a:tabLst>
                <a:defRPr kumimoji="1">
                  <a:solidFill>
                    <a:schemeClr val="tx1"/>
                  </a:solidFill>
                  <a:latin typeface="Calibri" panose="020F0502020204030204" pitchFamily="34" charset="0"/>
                  <a:ea typeface="ＭＳ Ｐゴシック" panose="020B0600070205080204" pitchFamily="50" charset="-128"/>
                </a:defRPr>
              </a:lvl1pPr>
              <a:lvl2pPr marL="742950" indent="-285750">
                <a:tabLst>
                  <a:tab pos="0" algn="l"/>
                </a:tabLst>
                <a:defRPr kumimoji="1">
                  <a:solidFill>
                    <a:schemeClr val="tx1"/>
                  </a:solidFill>
                  <a:latin typeface="Calibri" panose="020F0502020204030204" pitchFamily="34" charset="0"/>
                  <a:ea typeface="ＭＳ Ｐゴシック" panose="020B0600070205080204" pitchFamily="50" charset="-128"/>
                </a:defRPr>
              </a:lvl2pPr>
              <a:lvl3pPr marL="1143000" indent="-228600">
                <a:tabLst>
                  <a:tab pos="0" algn="l"/>
                </a:tabLst>
                <a:defRPr kumimoji="1">
                  <a:solidFill>
                    <a:schemeClr val="tx1"/>
                  </a:solidFill>
                  <a:latin typeface="Calibri" panose="020F0502020204030204" pitchFamily="34" charset="0"/>
                  <a:ea typeface="ＭＳ Ｐゴシック" panose="020B0600070205080204" pitchFamily="50" charset="-128"/>
                </a:defRPr>
              </a:lvl3pPr>
              <a:lvl4pPr marL="1600200" indent="-228600">
                <a:tabLst>
                  <a:tab pos="0" algn="l"/>
                </a:tabLst>
                <a:defRPr kumimoji="1">
                  <a:solidFill>
                    <a:schemeClr val="tx1"/>
                  </a:solidFill>
                  <a:latin typeface="Calibri" panose="020F0502020204030204" pitchFamily="34" charset="0"/>
                  <a:ea typeface="ＭＳ Ｐゴシック" panose="020B0600070205080204" pitchFamily="50" charset="-128"/>
                </a:defRPr>
              </a:lvl4pPr>
              <a:lvl5pPr marL="2057400" indent="-228600">
                <a:tabLst>
                  <a:tab pos="0" algn="l"/>
                </a:tabLst>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tabLst>
                  <a:tab pos="0" algn="l"/>
                </a:tabLs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tabLst>
                  <a:tab pos="0" algn="l"/>
                </a:tabLs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tabLst>
                  <a:tab pos="0" algn="l"/>
                </a:tabLs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tabLst>
                  <a:tab pos="0" algn="l"/>
                </a:tabLs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700" dirty="0">
                  <a:latin typeface="Meiryo UI" panose="020B0604030504040204" pitchFamily="50" charset="-128"/>
                  <a:ea typeface="Meiryo UI" panose="020B0604030504040204" pitchFamily="50" charset="-128"/>
                </a:rPr>
                <a:t>損傷度</a:t>
              </a:r>
              <a:r>
                <a:rPr lang="en-US" altLang="ja-JP" sz="700" dirty="0">
                  <a:latin typeface="Meiryo UI" panose="020B0604030504040204" pitchFamily="50" charset="-128"/>
                  <a:ea typeface="Meiryo UI" panose="020B0604030504040204" pitchFamily="50" charset="-128"/>
                </a:rPr>
                <a:t>3</a:t>
              </a:r>
            </a:p>
          </p:txBody>
        </p:sp>
        <p:sp>
          <p:nvSpPr>
            <p:cNvPr id="17" name="テキスト ボックス 17">
              <a:extLst>
                <a:ext uri="{FF2B5EF4-FFF2-40B4-BE49-F238E27FC236}">
                  <a16:creationId xmlns:a16="http://schemas.microsoft.com/office/drawing/2014/main" id="{509828A8-25DF-4CAF-9FC4-90E163C66113}"/>
                </a:ext>
              </a:extLst>
            </p:cNvPr>
            <p:cNvSpPr txBox="1">
              <a:spLocks noChangeArrowheads="1"/>
            </p:cNvSpPr>
            <p:nvPr/>
          </p:nvSpPr>
          <p:spPr bwMode="auto">
            <a:xfrm>
              <a:off x="2153210" y="3375250"/>
              <a:ext cx="1010243" cy="31901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tabLst>
                  <a:tab pos="0" algn="l"/>
                </a:tabLst>
                <a:defRPr kumimoji="1">
                  <a:solidFill>
                    <a:schemeClr val="tx1"/>
                  </a:solidFill>
                  <a:latin typeface="Calibri" panose="020F0502020204030204" pitchFamily="34" charset="0"/>
                  <a:ea typeface="ＭＳ Ｐゴシック" panose="020B0600070205080204" pitchFamily="50" charset="-128"/>
                </a:defRPr>
              </a:lvl1pPr>
              <a:lvl2pPr marL="742950" indent="-285750">
                <a:tabLst>
                  <a:tab pos="0" algn="l"/>
                </a:tabLst>
                <a:defRPr kumimoji="1">
                  <a:solidFill>
                    <a:schemeClr val="tx1"/>
                  </a:solidFill>
                  <a:latin typeface="Calibri" panose="020F0502020204030204" pitchFamily="34" charset="0"/>
                  <a:ea typeface="ＭＳ Ｐゴシック" panose="020B0600070205080204" pitchFamily="50" charset="-128"/>
                </a:defRPr>
              </a:lvl2pPr>
              <a:lvl3pPr marL="1143000" indent="-228600">
                <a:tabLst>
                  <a:tab pos="0" algn="l"/>
                </a:tabLst>
                <a:defRPr kumimoji="1">
                  <a:solidFill>
                    <a:schemeClr val="tx1"/>
                  </a:solidFill>
                  <a:latin typeface="Calibri" panose="020F0502020204030204" pitchFamily="34" charset="0"/>
                  <a:ea typeface="ＭＳ Ｐゴシック" panose="020B0600070205080204" pitchFamily="50" charset="-128"/>
                </a:defRPr>
              </a:lvl3pPr>
              <a:lvl4pPr marL="1600200" indent="-228600">
                <a:tabLst>
                  <a:tab pos="0" algn="l"/>
                </a:tabLst>
                <a:defRPr kumimoji="1">
                  <a:solidFill>
                    <a:schemeClr val="tx1"/>
                  </a:solidFill>
                  <a:latin typeface="Calibri" panose="020F0502020204030204" pitchFamily="34" charset="0"/>
                  <a:ea typeface="ＭＳ Ｐゴシック" panose="020B0600070205080204" pitchFamily="50" charset="-128"/>
                </a:defRPr>
              </a:lvl4pPr>
              <a:lvl5pPr marL="2057400" indent="-228600">
                <a:tabLst>
                  <a:tab pos="0" algn="l"/>
                </a:tabLst>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tabLst>
                  <a:tab pos="0" algn="l"/>
                </a:tabLs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tabLst>
                  <a:tab pos="0" algn="l"/>
                </a:tabLs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tabLst>
                  <a:tab pos="0" algn="l"/>
                </a:tabLs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tabLst>
                  <a:tab pos="0" algn="l"/>
                </a:tabLs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700" dirty="0">
                  <a:latin typeface="Meiryo UI" panose="020B0604030504040204" pitchFamily="50" charset="-128"/>
                  <a:ea typeface="Meiryo UI" panose="020B0604030504040204" pitchFamily="50" charset="-128"/>
                </a:rPr>
                <a:t>損傷度</a:t>
              </a:r>
              <a:r>
                <a:rPr lang="en-US" altLang="ja-JP" sz="700" dirty="0">
                  <a:latin typeface="Meiryo UI" panose="020B0604030504040204" pitchFamily="50" charset="-128"/>
                  <a:ea typeface="Meiryo UI" panose="020B0604030504040204" pitchFamily="50" charset="-128"/>
                </a:rPr>
                <a:t>2</a:t>
              </a:r>
            </a:p>
          </p:txBody>
        </p:sp>
      </p:grpSp>
      <p:sp>
        <p:nvSpPr>
          <p:cNvPr id="9" name="スライド番号プレースホルダー 17">
            <a:extLst>
              <a:ext uri="{FF2B5EF4-FFF2-40B4-BE49-F238E27FC236}">
                <a16:creationId xmlns:a16="http://schemas.microsoft.com/office/drawing/2014/main" id="{D49024AA-E4FC-48FD-B256-B409B1C5357E}"/>
              </a:ext>
            </a:extLst>
          </p:cNvPr>
          <p:cNvSpPr txBox="1">
            <a:spLocks/>
          </p:cNvSpPr>
          <p:nvPr/>
        </p:nvSpPr>
        <p:spPr>
          <a:xfrm>
            <a:off x="8660799" y="6529933"/>
            <a:ext cx="468002" cy="323985"/>
          </a:xfrm>
          <a:prstGeom prst="rect">
            <a:avLst/>
          </a:prstGeom>
        </p:spPr>
        <p:txBody>
          <a:bodyPr vert="horz" lIns="91440" tIns="45720" rIns="91440" bIns="45720" rtlCol="0" anchor="ctr"/>
          <a:lstStyle>
            <a:defPPr>
              <a:defRPr lang="ja-JP"/>
            </a:defPPr>
            <a:lvl1pPr marL="0" algn="ctr" defTabSz="914400" rtl="0" eaLnBrk="1" latinLnBrk="0" hangingPunct="1">
              <a:defRPr kumimoji="1" sz="12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3</a:t>
            </a:fld>
            <a:endParaRPr lang="ja-JP" altLang="en-US" dirty="0"/>
          </a:p>
        </p:txBody>
      </p:sp>
      <p:sp>
        <p:nvSpPr>
          <p:cNvPr id="18" name="正方形/長方形 17">
            <a:extLst>
              <a:ext uri="{FF2B5EF4-FFF2-40B4-BE49-F238E27FC236}">
                <a16:creationId xmlns:a16="http://schemas.microsoft.com/office/drawing/2014/main" id="{750BB90C-7FE0-4488-AE8B-2C9E3E49E892}"/>
              </a:ext>
            </a:extLst>
          </p:cNvPr>
          <p:cNvSpPr/>
          <p:nvPr/>
        </p:nvSpPr>
        <p:spPr>
          <a:xfrm>
            <a:off x="3831842" y="3222514"/>
            <a:ext cx="1440160" cy="56698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Meiryo UI" panose="020B0604030504040204" pitchFamily="50" charset="-128"/>
                <a:ea typeface="Meiryo UI" panose="020B0604030504040204" pitchFamily="50" charset="-128"/>
              </a:rPr>
              <a:t>損傷度</a:t>
            </a:r>
            <a:r>
              <a:rPr kumimoji="1" lang="en-US" altLang="ja-JP" sz="800" dirty="0">
                <a:solidFill>
                  <a:schemeClr val="tx1"/>
                </a:solidFill>
                <a:latin typeface="Meiryo UI" panose="020B0604030504040204" pitchFamily="50" charset="-128"/>
                <a:ea typeface="Meiryo UI" panose="020B0604030504040204" pitchFamily="50" charset="-128"/>
              </a:rPr>
              <a:t>5:</a:t>
            </a:r>
            <a:r>
              <a:rPr kumimoji="1" lang="ja-JP" altLang="en-US" sz="800" dirty="0">
                <a:solidFill>
                  <a:schemeClr val="tx1"/>
                </a:solidFill>
                <a:latin typeface="Meiryo UI" panose="020B0604030504040204" pitchFamily="50" charset="-128"/>
                <a:ea typeface="Meiryo UI" panose="020B0604030504040204" pitchFamily="50" charset="-128"/>
              </a:rPr>
              <a:t>損傷の程度が著しい</a:t>
            </a:r>
            <a:endParaRPr kumimoji="1" lang="en-US" altLang="ja-JP" sz="800" dirty="0">
              <a:solidFill>
                <a:schemeClr val="tx1"/>
              </a:solidFill>
              <a:latin typeface="Meiryo UI" panose="020B0604030504040204" pitchFamily="50" charset="-128"/>
              <a:ea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rPr>
              <a:t>損傷度</a:t>
            </a:r>
            <a:r>
              <a:rPr lang="en-US" altLang="ja-JP" sz="800" dirty="0">
                <a:solidFill>
                  <a:schemeClr val="tx1"/>
                </a:solidFill>
                <a:latin typeface="Meiryo UI" panose="020B0604030504040204" pitchFamily="50" charset="-128"/>
                <a:ea typeface="Meiryo UI" panose="020B0604030504040204" pitchFamily="50" charset="-128"/>
              </a:rPr>
              <a:t>4:</a:t>
            </a:r>
            <a:r>
              <a:rPr lang="ja-JP" altLang="en-US" sz="800" dirty="0">
                <a:solidFill>
                  <a:schemeClr val="tx1"/>
                </a:solidFill>
                <a:latin typeface="Meiryo UI" panose="020B0604030504040204" pitchFamily="50" charset="-128"/>
                <a:ea typeface="Meiryo UI" panose="020B0604030504040204" pitchFamily="50" charset="-128"/>
              </a:rPr>
              <a:t>損傷の程度が大きい</a:t>
            </a:r>
            <a:endParaRPr lang="en-US" altLang="ja-JP" sz="800" dirty="0">
              <a:solidFill>
                <a:schemeClr val="tx1"/>
              </a:solidFill>
              <a:latin typeface="Meiryo UI" panose="020B0604030504040204" pitchFamily="50" charset="-128"/>
              <a:ea typeface="Meiryo UI" panose="020B0604030504040204" pitchFamily="50" charset="-128"/>
            </a:endParaRPr>
          </a:p>
          <a:p>
            <a:r>
              <a:rPr kumimoji="1" lang="ja-JP" altLang="en-US" sz="800" dirty="0">
                <a:solidFill>
                  <a:schemeClr val="tx1"/>
                </a:solidFill>
                <a:latin typeface="Meiryo UI" panose="020B0604030504040204" pitchFamily="50" charset="-128"/>
                <a:ea typeface="Meiryo UI" panose="020B0604030504040204" pitchFamily="50" charset="-128"/>
              </a:rPr>
              <a:t>損傷度</a:t>
            </a:r>
            <a:r>
              <a:rPr kumimoji="1" lang="en-US" altLang="ja-JP" sz="800" dirty="0">
                <a:solidFill>
                  <a:schemeClr val="tx1"/>
                </a:solidFill>
                <a:latin typeface="Meiryo UI" panose="020B0604030504040204" pitchFamily="50" charset="-128"/>
                <a:ea typeface="Meiryo UI" panose="020B0604030504040204" pitchFamily="50" charset="-128"/>
              </a:rPr>
              <a:t>3:</a:t>
            </a:r>
            <a:r>
              <a:rPr kumimoji="1" lang="ja-JP" altLang="en-US" sz="800" dirty="0">
                <a:solidFill>
                  <a:schemeClr val="tx1"/>
                </a:solidFill>
                <a:latin typeface="Meiryo UI" panose="020B0604030504040204" pitchFamily="50" charset="-128"/>
                <a:ea typeface="Meiryo UI" panose="020B0604030504040204" pitchFamily="50" charset="-128"/>
              </a:rPr>
              <a:t>中程度の損傷</a:t>
            </a:r>
            <a:endParaRPr kumimoji="1" lang="en-US" altLang="ja-JP" sz="800" dirty="0">
              <a:solidFill>
                <a:schemeClr val="tx1"/>
              </a:solidFill>
              <a:latin typeface="Meiryo UI" panose="020B0604030504040204" pitchFamily="50" charset="-128"/>
              <a:ea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rPr>
              <a:t>損傷度</a:t>
            </a:r>
            <a:r>
              <a:rPr lang="en-US" altLang="ja-JP" sz="800" dirty="0">
                <a:solidFill>
                  <a:schemeClr val="tx1"/>
                </a:solidFill>
                <a:latin typeface="Meiryo UI" panose="020B0604030504040204" pitchFamily="50" charset="-128"/>
                <a:ea typeface="Meiryo UI" panose="020B0604030504040204" pitchFamily="50" charset="-128"/>
              </a:rPr>
              <a:t>2:</a:t>
            </a:r>
            <a:r>
              <a:rPr lang="ja-JP" altLang="en-US" sz="800" dirty="0">
                <a:solidFill>
                  <a:schemeClr val="tx1"/>
                </a:solidFill>
                <a:latin typeface="Meiryo UI" panose="020B0604030504040204" pitchFamily="50" charset="-128"/>
                <a:ea typeface="Meiryo UI" panose="020B0604030504040204" pitchFamily="50" charset="-128"/>
              </a:rPr>
              <a:t>小規模な損傷</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77" name="角丸四角形 111">
            <a:extLst>
              <a:ext uri="{FF2B5EF4-FFF2-40B4-BE49-F238E27FC236}">
                <a16:creationId xmlns:a16="http://schemas.microsoft.com/office/drawing/2014/main" id="{50630B72-67FB-43B6-9669-7DF8807769A6}"/>
              </a:ext>
            </a:extLst>
          </p:cNvPr>
          <p:cNvSpPr/>
          <p:nvPr/>
        </p:nvSpPr>
        <p:spPr>
          <a:xfrm>
            <a:off x="392919" y="5140600"/>
            <a:ext cx="8358162" cy="91851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巡目と点検</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巡目における損傷種別毎の損傷度判定結果を比較すると、限界管理水準の損傷度</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、４の箇所数は減少傾向にあるものの、目標管理水準としている損傷度３は増加している。</a:t>
            </a:r>
          </a:p>
        </p:txBody>
      </p:sp>
      <p:sp>
        <p:nvSpPr>
          <p:cNvPr id="71" name="テキスト ボックス 70">
            <a:extLst>
              <a:ext uri="{FF2B5EF4-FFF2-40B4-BE49-F238E27FC236}">
                <a16:creationId xmlns:a16="http://schemas.microsoft.com/office/drawing/2014/main" id="{AEBCF7B4-08A1-427B-A521-E6E4068FAB0A}"/>
              </a:ext>
            </a:extLst>
          </p:cNvPr>
          <p:cNvSpPr txBox="1"/>
          <p:nvPr/>
        </p:nvSpPr>
        <p:spPr>
          <a:xfrm>
            <a:off x="0" y="-11854"/>
            <a:ext cx="9144000" cy="461665"/>
          </a:xfrm>
          <a:prstGeom prst="rect">
            <a:avLst/>
          </a:prstGeom>
          <a:solidFill>
            <a:srgbClr val="FFD653"/>
          </a:solidFill>
          <a:ln w="19050">
            <a:noFill/>
          </a:ln>
        </p:spPr>
        <p:txBody>
          <a:bodyPr wrap="square" rtlCol="0">
            <a:spAutoFit/>
          </a:bodyPr>
          <a:lstStyle/>
          <a:p>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参考</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 施設の点検・評価について</a:t>
            </a:r>
            <a:endParaRPr kumimoji="1" lang="ja-JP" altLang="en-US" sz="2400" dirty="0">
              <a:latin typeface="Meiryo UI" pitchFamily="50" charset="-128"/>
              <a:ea typeface="Meiryo UI" pitchFamily="50" charset="-128"/>
              <a:cs typeface="Meiryo UI" pitchFamily="50" charset="-128"/>
            </a:endParaRPr>
          </a:p>
        </p:txBody>
      </p:sp>
      <p:sp>
        <p:nvSpPr>
          <p:cNvPr id="72" name="角丸四角形 111">
            <a:extLst>
              <a:ext uri="{FF2B5EF4-FFF2-40B4-BE49-F238E27FC236}">
                <a16:creationId xmlns:a16="http://schemas.microsoft.com/office/drawing/2014/main" id="{8E8C34CF-D663-42B8-9392-4D5C7A8DCE9E}"/>
              </a:ext>
            </a:extLst>
          </p:cNvPr>
          <p:cNvSpPr/>
          <p:nvPr/>
        </p:nvSpPr>
        <p:spPr>
          <a:xfrm>
            <a:off x="211117" y="1009794"/>
            <a:ext cx="6593131" cy="25724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800" dirty="0">
                <a:solidFill>
                  <a:schemeClr val="tx1"/>
                </a:solidFill>
                <a:latin typeface="Meiryo UI" panose="020B0604030504040204" pitchFamily="50" charset="-128"/>
                <a:ea typeface="Meiryo UI" panose="020B0604030504040204" pitchFamily="50" charset="-128"/>
              </a:rPr>
              <a:t>損傷箇所数の推移</a:t>
            </a:r>
            <a:r>
              <a:rPr lang="en-US" altLang="ja-JP" sz="1800" dirty="0">
                <a:solidFill>
                  <a:schemeClr val="tx1"/>
                </a:solidFill>
                <a:latin typeface="Meiryo UI" panose="020B0604030504040204" pitchFamily="50" charset="-128"/>
                <a:ea typeface="Meiryo UI" panose="020B0604030504040204" pitchFamily="50" charset="-128"/>
              </a:rPr>
              <a:t>	</a:t>
            </a:r>
            <a:endParaRPr lang="ja-JP" altLang="en-US"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3" name="図 72">
            <a:extLst>
              <a:ext uri="{FF2B5EF4-FFF2-40B4-BE49-F238E27FC236}">
                <a16:creationId xmlns:a16="http://schemas.microsoft.com/office/drawing/2014/main" id="{1B747A2F-3BCB-4E43-87EF-3B3BEBA050F5}"/>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t="3501"/>
          <a:stretch/>
        </p:blipFill>
        <p:spPr>
          <a:xfrm>
            <a:off x="5599544" y="1697494"/>
            <a:ext cx="3187272" cy="2624885"/>
          </a:xfrm>
          <a:prstGeom prst="rect">
            <a:avLst/>
          </a:prstGeom>
        </p:spPr>
      </p:pic>
      <p:sp>
        <p:nvSpPr>
          <p:cNvPr id="78" name="テキスト ボックス 107">
            <a:extLst>
              <a:ext uri="{FF2B5EF4-FFF2-40B4-BE49-F238E27FC236}">
                <a16:creationId xmlns:a16="http://schemas.microsoft.com/office/drawing/2014/main" id="{BD5B4F99-5A99-4E77-9337-4E2D1A96B252}"/>
              </a:ext>
            </a:extLst>
          </p:cNvPr>
          <p:cNvSpPr txBox="1">
            <a:spLocks/>
          </p:cNvSpPr>
          <p:nvPr/>
        </p:nvSpPr>
        <p:spPr>
          <a:xfrm>
            <a:off x="5599544" y="4322379"/>
            <a:ext cx="3146859" cy="207837"/>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000" dirty="0">
                <a:latin typeface="Meiryo UI" panose="020B0604030504040204" pitchFamily="50" charset="-128"/>
                <a:ea typeface="Meiryo UI" panose="020B0604030504040204" pitchFamily="50" charset="-128"/>
              </a:rPr>
              <a:t>（損傷種別毎の評価基準：①ひび割れの例）</a:t>
            </a:r>
            <a:endParaRPr lang="en-US" altLang="ja-JP" sz="1100" dirty="0">
              <a:latin typeface="Meiryo UI" panose="020B0604030504040204" pitchFamily="50" charset="-128"/>
              <a:ea typeface="Meiryo UI" panose="020B0604030504040204" pitchFamily="50" charset="-128"/>
            </a:endParaRPr>
          </a:p>
        </p:txBody>
      </p:sp>
      <p:sp>
        <p:nvSpPr>
          <p:cNvPr id="79" name="フローチャート: 組合せ 78">
            <a:extLst>
              <a:ext uri="{FF2B5EF4-FFF2-40B4-BE49-F238E27FC236}">
                <a16:creationId xmlns:a16="http://schemas.microsoft.com/office/drawing/2014/main" id="{E07A65CC-E25E-4F99-8D62-69A53E88C874}"/>
              </a:ext>
            </a:extLst>
          </p:cNvPr>
          <p:cNvSpPr/>
          <p:nvPr/>
        </p:nvSpPr>
        <p:spPr>
          <a:xfrm>
            <a:off x="3974038" y="4915760"/>
            <a:ext cx="1195924" cy="255459"/>
          </a:xfrm>
          <a:prstGeom prst="flowChartMerg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891225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111">
            <a:extLst>
              <a:ext uri="{FF2B5EF4-FFF2-40B4-BE49-F238E27FC236}">
                <a16:creationId xmlns:a16="http://schemas.microsoft.com/office/drawing/2014/main" id="{FBFD0F60-8196-4F93-93D3-5B49E76B7600}"/>
              </a:ext>
            </a:extLst>
          </p:cNvPr>
          <p:cNvSpPr/>
          <p:nvPr/>
        </p:nvSpPr>
        <p:spPr>
          <a:xfrm>
            <a:off x="211117" y="1009794"/>
            <a:ext cx="8609355" cy="25724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kern="100" dirty="0">
                <a:solidFill>
                  <a:schemeClr val="tx1"/>
                </a:solidFill>
                <a:effectLst/>
                <a:latin typeface="Meiryo UI" panose="020B0604030504040204" pitchFamily="50" charset="-128"/>
                <a:ea typeface="Meiryo UI" panose="020B0604030504040204" pitchFamily="50" charset="-128"/>
              </a:rPr>
              <a:t>河川構造物</a:t>
            </a:r>
            <a:r>
              <a:rPr lang="en-US" altLang="ja-JP" kern="100" dirty="0">
                <a:solidFill>
                  <a:schemeClr val="tx1"/>
                </a:solidFill>
                <a:effectLst/>
                <a:latin typeface="Meiryo UI" panose="020B0604030504040204" pitchFamily="50" charset="-128"/>
                <a:ea typeface="Meiryo UI" panose="020B0604030504040204" pitchFamily="50" charset="-128"/>
              </a:rPr>
              <a:t>(</a:t>
            </a:r>
            <a:r>
              <a:rPr lang="ja-JP" altLang="en-US" kern="100" dirty="0">
                <a:solidFill>
                  <a:schemeClr val="tx1"/>
                </a:solidFill>
                <a:effectLst/>
                <a:latin typeface="Meiryo UI" panose="020B0604030504040204" pitchFamily="50" charset="-128"/>
                <a:ea typeface="Meiryo UI" panose="020B0604030504040204" pitchFamily="50" charset="-128"/>
              </a:rPr>
              <a:t>地下構造物</a:t>
            </a:r>
            <a:r>
              <a:rPr lang="en-US" altLang="ja-JP" kern="100" dirty="0">
                <a:solidFill>
                  <a:schemeClr val="tx1"/>
                </a:solidFill>
                <a:effectLst/>
                <a:latin typeface="Meiryo UI" panose="020B0604030504040204" pitchFamily="50" charset="-128"/>
                <a:ea typeface="Meiryo UI" panose="020B0604030504040204" pitchFamily="50" charset="-128"/>
              </a:rPr>
              <a:t>)</a:t>
            </a:r>
            <a:r>
              <a:rPr lang="ja-JP" altLang="en-US" kern="100" dirty="0">
                <a:solidFill>
                  <a:schemeClr val="tx1"/>
                </a:solidFill>
                <a:effectLst/>
                <a:latin typeface="Meiryo UI" panose="020B0604030504040204" pitchFamily="50" charset="-128"/>
                <a:ea typeface="Meiryo UI" panose="020B0604030504040204" pitchFamily="50" charset="-128"/>
              </a:rPr>
              <a:t>の維持管理マニュアル</a:t>
            </a:r>
            <a:r>
              <a:rPr lang="en-US" altLang="ja-JP" kern="100" dirty="0">
                <a:solidFill>
                  <a:schemeClr val="tx1"/>
                </a:solidFill>
                <a:effectLst/>
                <a:latin typeface="Meiryo UI" panose="020B0604030504040204" pitchFamily="50" charset="-128"/>
                <a:ea typeface="Meiryo UI" panose="020B0604030504040204" pitchFamily="50" charset="-128"/>
              </a:rPr>
              <a:t>(</a:t>
            </a:r>
            <a:r>
              <a:rPr lang="ja-JP" altLang="en-US" kern="100" dirty="0">
                <a:solidFill>
                  <a:schemeClr val="tx1"/>
                </a:solidFill>
                <a:effectLst/>
                <a:latin typeface="Meiryo UI" panose="020B0604030504040204" pitchFamily="50" charset="-128"/>
                <a:ea typeface="Meiryo UI" panose="020B0604030504040204" pitchFamily="50" charset="-128"/>
              </a:rPr>
              <a:t>府マニュアル</a:t>
            </a:r>
            <a:r>
              <a:rPr lang="en-US" altLang="ja-JP" kern="100" dirty="0">
                <a:solidFill>
                  <a:schemeClr val="tx1"/>
                </a:solidFill>
                <a:effectLst/>
                <a:latin typeface="Meiryo UI" panose="020B0604030504040204" pitchFamily="50" charset="-128"/>
                <a:ea typeface="Meiryo UI" panose="020B0604030504040204" pitchFamily="50" charset="-128"/>
              </a:rPr>
              <a:t>)</a:t>
            </a:r>
            <a:r>
              <a:rPr lang="ja-JP" altLang="en-US" kern="100" dirty="0">
                <a:solidFill>
                  <a:schemeClr val="tx1"/>
                </a:solidFill>
                <a:effectLst/>
                <a:latin typeface="Meiryo UI" panose="020B0604030504040204" pitchFamily="50" charset="-128"/>
                <a:ea typeface="Meiryo UI" panose="020B0604030504040204" pitchFamily="50" charset="-128"/>
              </a:rPr>
              <a:t>における点検・評価の方法</a:t>
            </a:r>
            <a:endParaRPr lang="ja-JP" altLang="en-US"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a:extLst>
              <a:ext uri="{FF2B5EF4-FFF2-40B4-BE49-F238E27FC236}">
                <a16:creationId xmlns:a16="http://schemas.microsoft.com/office/drawing/2014/main" id="{29D9A8F1-69BD-4F0B-8B1F-E19F00539129}"/>
              </a:ext>
            </a:extLst>
          </p:cNvPr>
          <p:cNvSpPr txBox="1"/>
          <p:nvPr/>
        </p:nvSpPr>
        <p:spPr>
          <a:xfrm>
            <a:off x="73079" y="585812"/>
            <a:ext cx="5973939" cy="369332"/>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②地下河川・地下調節池</a:t>
            </a:r>
            <a:r>
              <a:rPr lang="ja-JP" altLang="en-US" sz="1600" b="1" dirty="0">
                <a:latin typeface="Meiryo UI" pitchFamily="50" charset="-128"/>
                <a:ea typeface="Meiryo UI" pitchFamily="50" charset="-128"/>
                <a:cs typeface="Meiryo UI" pitchFamily="50" charset="-128"/>
              </a:rPr>
              <a:t>（</a:t>
            </a:r>
            <a:r>
              <a:rPr lang="en-US" altLang="ja-JP" sz="1600" b="1" dirty="0">
                <a:latin typeface="Meiryo UI" pitchFamily="50" charset="-128"/>
                <a:ea typeface="Meiryo UI" pitchFamily="50" charset="-128"/>
                <a:cs typeface="Meiryo UI" pitchFamily="50" charset="-128"/>
              </a:rPr>
              <a:t>※</a:t>
            </a:r>
            <a:r>
              <a:rPr lang="ja-JP" altLang="en-US" sz="1600" b="1" dirty="0">
                <a:latin typeface="Meiryo UI" pitchFamily="50" charset="-128"/>
                <a:ea typeface="Meiryo UI" pitchFamily="50" charset="-128"/>
                <a:cs typeface="Meiryo UI" pitchFamily="50" charset="-128"/>
              </a:rPr>
              <a:t>機械設備等は設備編による）</a:t>
            </a:r>
            <a:endParaRPr lang="ja-JP" altLang="en-US" b="1" dirty="0">
              <a:latin typeface="Meiryo UI" pitchFamily="50" charset="-128"/>
              <a:ea typeface="Meiryo UI" pitchFamily="50" charset="-128"/>
              <a:cs typeface="Meiryo UI" pitchFamily="50" charset="-128"/>
            </a:endParaRPr>
          </a:p>
        </p:txBody>
      </p:sp>
      <p:sp>
        <p:nvSpPr>
          <p:cNvPr id="10" name="スライド番号プレースホルダー 17">
            <a:extLst>
              <a:ext uri="{FF2B5EF4-FFF2-40B4-BE49-F238E27FC236}">
                <a16:creationId xmlns:a16="http://schemas.microsoft.com/office/drawing/2014/main" id="{7BDF3F8B-B545-43F0-86D2-485638E1349B}"/>
              </a:ext>
            </a:extLst>
          </p:cNvPr>
          <p:cNvSpPr txBox="1">
            <a:spLocks/>
          </p:cNvSpPr>
          <p:nvPr/>
        </p:nvSpPr>
        <p:spPr>
          <a:xfrm>
            <a:off x="8373184" y="6550739"/>
            <a:ext cx="774422"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a:pPr/>
              <a:t>4</a:t>
            </a:fld>
            <a:endParaRPr lang="ja-JP" altLang="en-US" dirty="0"/>
          </a:p>
        </p:txBody>
      </p:sp>
      <p:sp>
        <p:nvSpPr>
          <p:cNvPr id="20" name="角丸四角形 111">
            <a:extLst>
              <a:ext uri="{FF2B5EF4-FFF2-40B4-BE49-F238E27FC236}">
                <a16:creationId xmlns:a16="http://schemas.microsoft.com/office/drawing/2014/main" id="{4E9AE7A1-F07F-43EF-A895-4DDC23A2FDCE}"/>
              </a:ext>
            </a:extLst>
          </p:cNvPr>
          <p:cNvSpPr/>
          <p:nvPr/>
        </p:nvSpPr>
        <p:spPr>
          <a:xfrm>
            <a:off x="201273" y="1367646"/>
            <a:ext cx="6159880" cy="3058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点検方法</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・・現計画では未記載であるが以下のとおり実施している。　</a:t>
            </a:r>
          </a:p>
        </p:txBody>
      </p:sp>
      <p:graphicFrame>
        <p:nvGraphicFramePr>
          <p:cNvPr id="16" name="表 5">
            <a:extLst>
              <a:ext uri="{FF2B5EF4-FFF2-40B4-BE49-F238E27FC236}">
                <a16:creationId xmlns:a16="http://schemas.microsoft.com/office/drawing/2014/main" id="{4BF27043-4F4C-459B-887E-E8164C4D0DDD}"/>
              </a:ext>
            </a:extLst>
          </p:cNvPr>
          <p:cNvGraphicFramePr>
            <a:graphicFrameLocks noGrp="1"/>
          </p:cNvGraphicFramePr>
          <p:nvPr>
            <p:extLst>
              <p:ext uri="{D42A27DB-BD31-4B8C-83A1-F6EECF244321}">
                <p14:modId xmlns:p14="http://schemas.microsoft.com/office/powerpoint/2010/main" val="4250642142"/>
              </p:ext>
            </p:extLst>
          </p:nvPr>
        </p:nvGraphicFramePr>
        <p:xfrm>
          <a:off x="323528" y="1741489"/>
          <a:ext cx="8686121" cy="455676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1842965497"/>
                    </a:ext>
                  </a:extLst>
                </a:gridCol>
                <a:gridCol w="648000">
                  <a:extLst>
                    <a:ext uri="{9D8B030D-6E8A-4147-A177-3AD203B41FA5}">
                      <a16:colId xmlns:a16="http://schemas.microsoft.com/office/drawing/2014/main" val="1894392777"/>
                    </a:ext>
                  </a:extLst>
                </a:gridCol>
                <a:gridCol w="1332000">
                  <a:extLst>
                    <a:ext uri="{9D8B030D-6E8A-4147-A177-3AD203B41FA5}">
                      <a16:colId xmlns:a16="http://schemas.microsoft.com/office/drawing/2014/main" val="3992923806"/>
                    </a:ext>
                  </a:extLst>
                </a:gridCol>
                <a:gridCol w="972000">
                  <a:extLst>
                    <a:ext uri="{9D8B030D-6E8A-4147-A177-3AD203B41FA5}">
                      <a16:colId xmlns:a16="http://schemas.microsoft.com/office/drawing/2014/main" val="4071494006"/>
                    </a:ext>
                  </a:extLst>
                </a:gridCol>
                <a:gridCol w="1512000">
                  <a:extLst>
                    <a:ext uri="{9D8B030D-6E8A-4147-A177-3AD203B41FA5}">
                      <a16:colId xmlns:a16="http://schemas.microsoft.com/office/drawing/2014/main" val="921328369"/>
                    </a:ext>
                  </a:extLst>
                </a:gridCol>
                <a:gridCol w="1728000">
                  <a:extLst>
                    <a:ext uri="{9D8B030D-6E8A-4147-A177-3AD203B41FA5}">
                      <a16:colId xmlns:a16="http://schemas.microsoft.com/office/drawing/2014/main" val="563398991"/>
                    </a:ext>
                  </a:extLst>
                </a:gridCol>
                <a:gridCol w="1054121">
                  <a:extLst>
                    <a:ext uri="{9D8B030D-6E8A-4147-A177-3AD203B41FA5}">
                      <a16:colId xmlns:a16="http://schemas.microsoft.com/office/drawing/2014/main" val="1862320740"/>
                    </a:ext>
                  </a:extLst>
                </a:gridCol>
              </a:tblGrid>
              <a:tr h="254251">
                <a:tc>
                  <a:txBody>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施設</a:t>
                      </a:r>
                    </a:p>
                  </a:txBody>
                  <a:tcPr anchor="ctr"/>
                </a:tc>
                <a:tc>
                  <a:txBody>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体制</a:t>
                      </a:r>
                    </a:p>
                  </a:txBody>
                  <a:tcPr anchor="ctr"/>
                </a:tc>
                <a:tc>
                  <a:txBody>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点検種別</a:t>
                      </a:r>
                    </a:p>
                  </a:txBody>
                  <a:tcPr anchor="ctr"/>
                </a:tc>
                <a:tc>
                  <a:txBody>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頻度</a:t>
                      </a:r>
                    </a:p>
                  </a:txBody>
                  <a:tcPr anchor="ctr"/>
                </a:tc>
                <a:tc>
                  <a:txBody>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対象・施設数</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bg1"/>
                          </a:solidFill>
                          <a:latin typeface="Meiryo UI" panose="020B0604030504040204" pitchFamily="50" charset="-128"/>
                          <a:ea typeface="Meiryo UI" panose="020B0604030504040204" pitchFamily="50" charset="-128"/>
                        </a:rPr>
                        <a:t>内容等</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bg1"/>
                          </a:solidFill>
                          <a:latin typeface="Meiryo UI" panose="020B0604030504040204" pitchFamily="50" charset="-128"/>
                          <a:ea typeface="Meiryo UI" panose="020B0604030504040204" pitchFamily="50" charset="-128"/>
                        </a:rPr>
                        <a:t>班体制</a:t>
                      </a:r>
                    </a:p>
                  </a:txBody>
                  <a:tcPr anchor="ctr"/>
                </a:tc>
                <a:extLst>
                  <a:ext uri="{0D108BD9-81ED-4DB2-BD59-A6C34878D82A}">
                    <a16:rowId xmlns:a16="http://schemas.microsoft.com/office/drawing/2014/main" val="4087642139"/>
                  </a:ext>
                </a:extLst>
              </a:tr>
              <a:tr h="432227">
                <a:tc rowSpan="6">
                  <a:txBody>
                    <a:bodyPr/>
                    <a:lstStyle/>
                    <a:p>
                      <a:pPr algn="l"/>
                      <a:r>
                        <a:rPr kumimoji="1" lang="ja-JP" altLang="en-US" sz="1200" dirty="0">
                          <a:solidFill>
                            <a:schemeClr val="tx1"/>
                          </a:solidFill>
                          <a:latin typeface="Meiryo UI" panose="020B0604030504040204" pitchFamily="50" charset="-128"/>
                          <a:ea typeface="Meiryo UI" panose="020B0604030504040204" pitchFamily="50" charset="-128"/>
                        </a:rPr>
                        <a:t>地下河川立坑</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l"/>
                      <a:r>
                        <a:rPr kumimoji="1" lang="ja-JP" altLang="en-US" sz="1200" dirty="0">
                          <a:solidFill>
                            <a:schemeClr val="tx1"/>
                          </a:solidFill>
                          <a:latin typeface="Meiryo UI" panose="020B0604030504040204" pitchFamily="50" charset="-128"/>
                          <a:ea typeface="Meiryo UI" panose="020B0604030504040204" pitchFamily="50" charset="-128"/>
                        </a:rPr>
                        <a:t>地下調節池</a:t>
                      </a:r>
                    </a:p>
                  </a:txBody>
                  <a:tcPr anchor="ct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委託</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初期</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更新</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点検</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１回</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約</a:t>
                      </a:r>
                      <a:r>
                        <a:rPr kumimoji="1" lang="en-US" altLang="ja-JP" sz="1100" dirty="0">
                          <a:solidFill>
                            <a:schemeClr val="tx1"/>
                          </a:solidFill>
                          <a:latin typeface="Meiryo UI" panose="020B0604030504040204" pitchFamily="50" charset="-128"/>
                          <a:ea typeface="Meiryo UI" panose="020B0604030504040204" pitchFamily="50" charset="-128"/>
                        </a:rPr>
                        <a:t>5</a:t>
                      </a:r>
                      <a:r>
                        <a:rPr kumimoji="1" lang="ja-JP" altLang="en-US" sz="1100" dirty="0">
                          <a:solidFill>
                            <a:schemeClr val="tx1"/>
                          </a:solidFill>
                          <a:latin typeface="Meiryo UI" panose="020B0604030504040204" pitchFamily="50" charset="-128"/>
                          <a:ea typeface="Meiryo UI" panose="020B0604030504040204" pitchFamily="50" charset="-128"/>
                        </a:rPr>
                        <a:t>年</a:t>
                      </a:r>
                    </a:p>
                  </a:txBody>
                  <a:tcPr anchor="ct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地下構造物全体</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立坑：</a:t>
                      </a:r>
                      <a:r>
                        <a:rPr lang="en-US" altLang="ja-JP" sz="900" dirty="0">
                          <a:solidFill>
                            <a:schemeClr val="tx1"/>
                          </a:solidFill>
                          <a:latin typeface="Meiryo UI" panose="020B0604030504040204" pitchFamily="50" charset="-128"/>
                          <a:ea typeface="Meiryo UI" panose="020B0604030504040204" pitchFamily="50" charset="-128"/>
                        </a:rPr>
                        <a:t>16</a:t>
                      </a:r>
                      <a:r>
                        <a:rPr lang="ja-JP" altLang="en-US" sz="900" dirty="0">
                          <a:solidFill>
                            <a:schemeClr val="tx1"/>
                          </a:solidFill>
                          <a:latin typeface="Meiryo UI" panose="020B0604030504040204" pitchFamily="50" charset="-128"/>
                          <a:ea typeface="Meiryo UI" panose="020B0604030504040204" pitchFamily="50" charset="-128"/>
                        </a:rPr>
                        <a:t>箇所</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調節池：</a:t>
                      </a:r>
                      <a:r>
                        <a:rPr lang="en-US" altLang="ja-JP" sz="900" dirty="0">
                          <a:solidFill>
                            <a:schemeClr val="tx1"/>
                          </a:solidFill>
                          <a:latin typeface="Meiryo UI" panose="020B0604030504040204" pitchFamily="50" charset="-128"/>
                          <a:ea typeface="Meiryo UI" panose="020B0604030504040204" pitchFamily="50" charset="-128"/>
                        </a:rPr>
                        <a:t>21</a:t>
                      </a:r>
                      <a:r>
                        <a:rPr lang="ja-JP" altLang="en-US" sz="900" dirty="0">
                          <a:solidFill>
                            <a:schemeClr val="tx1"/>
                          </a:solidFill>
                          <a:latin typeface="Meiryo UI" panose="020B0604030504040204" pitchFamily="50" charset="-128"/>
                          <a:ea typeface="Meiryo UI" panose="020B0604030504040204" pitchFamily="50" charset="-128"/>
                        </a:rPr>
                        <a:t>箇所</a:t>
                      </a:r>
                      <a:endParaRPr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地下構造物の目視等点検</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施設損傷図の作成・更新等</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eiryo UI" panose="020B0604030504040204" pitchFamily="50" charset="-128"/>
                          <a:ea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43593389"/>
                  </a:ext>
                </a:extLst>
              </a:tr>
              <a:tr h="254251">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直営</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日常点検</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eiryo UI" panose="020B0604030504040204" pitchFamily="50" charset="-128"/>
                          <a:ea typeface="Meiryo UI" panose="020B0604030504040204" pitchFamily="50" charset="-128"/>
                        </a:rPr>
                        <a:t>4</a:t>
                      </a:r>
                      <a:r>
                        <a:rPr kumimoji="1" lang="ja-JP" altLang="en-US" sz="1100" dirty="0">
                          <a:solidFill>
                            <a:schemeClr val="tx1"/>
                          </a:solidFill>
                          <a:latin typeface="Meiryo UI" panose="020B0604030504040204" pitchFamily="50" charset="-128"/>
                          <a:ea typeface="Meiryo UI" panose="020B0604030504040204" pitchFamily="50" charset="-128"/>
                        </a:rPr>
                        <a:t>回</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年</a:t>
                      </a:r>
                    </a:p>
                  </a:txBody>
                  <a:tcPr anchor="ct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地上施設（外観）</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立坑：</a:t>
                      </a:r>
                      <a:r>
                        <a:rPr lang="en-US" altLang="ja-JP" sz="900" dirty="0">
                          <a:solidFill>
                            <a:schemeClr val="tx1"/>
                          </a:solidFill>
                          <a:latin typeface="Meiryo UI" panose="020B0604030504040204" pitchFamily="50" charset="-128"/>
                          <a:ea typeface="Meiryo UI" panose="020B0604030504040204" pitchFamily="50" charset="-128"/>
                        </a:rPr>
                        <a:t>16</a:t>
                      </a:r>
                      <a:r>
                        <a:rPr lang="ja-JP" altLang="en-US" sz="900" dirty="0">
                          <a:solidFill>
                            <a:schemeClr val="tx1"/>
                          </a:solidFill>
                          <a:latin typeface="Meiryo UI" panose="020B0604030504040204" pitchFamily="50" charset="-128"/>
                          <a:ea typeface="Meiryo UI" panose="020B0604030504040204" pitchFamily="50" charset="-128"/>
                        </a:rPr>
                        <a:t>箇所</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調節池：</a:t>
                      </a:r>
                      <a:r>
                        <a:rPr lang="en-US" altLang="ja-JP" sz="900" dirty="0">
                          <a:solidFill>
                            <a:schemeClr val="tx1"/>
                          </a:solidFill>
                          <a:latin typeface="Meiryo UI" panose="020B0604030504040204" pitchFamily="50" charset="-128"/>
                          <a:ea typeface="Meiryo UI" panose="020B0604030504040204" pitchFamily="50" charset="-128"/>
                        </a:rPr>
                        <a:t>21</a:t>
                      </a:r>
                      <a:r>
                        <a:rPr lang="ja-JP" altLang="en-US" sz="900" dirty="0">
                          <a:solidFill>
                            <a:schemeClr val="tx1"/>
                          </a:solidFill>
                          <a:latin typeface="Meiryo UI" panose="020B0604030504040204" pitchFamily="50" charset="-128"/>
                          <a:ea typeface="Meiryo UI" panose="020B0604030504040204" pitchFamily="50" charset="-128"/>
                        </a:rPr>
                        <a:t>箇所</a:t>
                      </a:r>
                      <a:endParaRPr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状態の変化を目視点検</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約４人</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班</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延べ</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約６４人</a:t>
                      </a:r>
                    </a:p>
                  </a:txBody>
                  <a:tcPr anchor="ctr"/>
                </a:tc>
                <a:extLst>
                  <a:ext uri="{0D108BD9-81ED-4DB2-BD59-A6C34878D82A}">
                    <a16:rowId xmlns:a16="http://schemas.microsoft.com/office/drawing/2014/main" val="3513697681"/>
                  </a:ext>
                </a:extLst>
              </a:tr>
              <a:tr h="355952">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直営</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出水期前点検</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eiryo UI" panose="020B0604030504040204" pitchFamily="50" charset="-128"/>
                          <a:ea typeface="Meiryo UI" panose="020B0604030504040204" pitchFamily="50" charset="-128"/>
                        </a:rPr>
                        <a:t>1</a:t>
                      </a:r>
                      <a:r>
                        <a:rPr kumimoji="1" lang="ja-JP" altLang="en-US" sz="1100" dirty="0">
                          <a:solidFill>
                            <a:schemeClr val="tx1"/>
                          </a:solidFill>
                          <a:latin typeface="Meiryo UI" panose="020B0604030504040204" pitchFamily="50" charset="-128"/>
                          <a:ea typeface="Meiryo UI" panose="020B0604030504040204" pitchFamily="50" charset="-128"/>
                        </a:rPr>
                        <a:t>回</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年</a:t>
                      </a:r>
                    </a:p>
                  </a:txBody>
                  <a:tcPr anchor="ct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全施設・躯体</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立坑：</a:t>
                      </a:r>
                      <a:r>
                        <a:rPr lang="en-US" altLang="ja-JP" sz="900" dirty="0">
                          <a:solidFill>
                            <a:schemeClr val="tx1"/>
                          </a:solidFill>
                          <a:latin typeface="Meiryo UI" panose="020B0604030504040204" pitchFamily="50" charset="-128"/>
                          <a:ea typeface="Meiryo UI" panose="020B0604030504040204" pitchFamily="50" charset="-128"/>
                        </a:rPr>
                        <a:t>16</a:t>
                      </a:r>
                      <a:r>
                        <a:rPr lang="ja-JP" altLang="en-US" sz="900" dirty="0">
                          <a:solidFill>
                            <a:schemeClr val="tx1"/>
                          </a:solidFill>
                          <a:latin typeface="Meiryo UI" panose="020B0604030504040204" pitchFamily="50" charset="-128"/>
                          <a:ea typeface="Meiryo UI" panose="020B0604030504040204" pitchFamily="50" charset="-128"/>
                        </a:rPr>
                        <a:t>箇所</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調節池：</a:t>
                      </a:r>
                      <a:r>
                        <a:rPr lang="en-US" altLang="ja-JP" sz="900" dirty="0">
                          <a:solidFill>
                            <a:schemeClr val="tx1"/>
                          </a:solidFill>
                          <a:latin typeface="Meiryo UI" panose="020B0604030504040204" pitchFamily="50" charset="-128"/>
                          <a:ea typeface="Meiryo UI" panose="020B0604030504040204" pitchFamily="50" charset="-128"/>
                        </a:rPr>
                        <a:t>26</a:t>
                      </a:r>
                      <a:r>
                        <a:rPr lang="ja-JP" altLang="en-US" sz="900" dirty="0">
                          <a:solidFill>
                            <a:schemeClr val="tx1"/>
                          </a:solidFill>
                          <a:latin typeface="Meiryo UI" panose="020B0604030504040204" pitchFamily="50" charset="-128"/>
                          <a:ea typeface="Meiryo UI" panose="020B0604030504040204" pitchFamily="50" charset="-128"/>
                        </a:rPr>
                        <a:t>箇所</a:t>
                      </a:r>
                      <a:endParaRPr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状態の変化を目視点検</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約７人</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班</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延べ</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約３５人</a:t>
                      </a:r>
                    </a:p>
                  </a:txBody>
                  <a:tcPr anchor="ctr"/>
                </a:tc>
                <a:extLst>
                  <a:ext uri="{0D108BD9-81ED-4DB2-BD59-A6C34878D82A}">
                    <a16:rowId xmlns:a16="http://schemas.microsoft.com/office/drawing/2014/main" val="586999987"/>
                  </a:ext>
                </a:extLst>
              </a:tr>
              <a:tr h="355952">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直営</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定期点検</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eiryo UI" panose="020B0604030504040204" pitchFamily="50" charset="-128"/>
                          <a:ea typeface="Meiryo UI" panose="020B0604030504040204" pitchFamily="50" charset="-128"/>
                        </a:rPr>
                        <a:t>1</a:t>
                      </a:r>
                      <a:r>
                        <a:rPr kumimoji="1" lang="ja-JP" altLang="en-US" sz="1100" dirty="0">
                          <a:solidFill>
                            <a:schemeClr val="tx1"/>
                          </a:solidFill>
                          <a:latin typeface="Meiryo UI" panose="020B0604030504040204" pitchFamily="50" charset="-128"/>
                          <a:ea typeface="Meiryo UI" panose="020B0604030504040204" pitchFamily="50" charset="-128"/>
                        </a:rPr>
                        <a:t>回</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年</a:t>
                      </a: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地下構造物</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躯体</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全体</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立坑：</a:t>
                      </a:r>
                      <a:r>
                        <a:rPr lang="en-US" altLang="ja-JP" sz="900" dirty="0">
                          <a:solidFill>
                            <a:schemeClr val="tx1"/>
                          </a:solidFill>
                          <a:latin typeface="Meiryo UI" panose="020B0604030504040204" pitchFamily="50" charset="-128"/>
                          <a:ea typeface="Meiryo UI" panose="020B0604030504040204" pitchFamily="50" charset="-128"/>
                        </a:rPr>
                        <a:t>16</a:t>
                      </a:r>
                      <a:r>
                        <a:rPr lang="ja-JP" altLang="en-US" sz="900" dirty="0">
                          <a:solidFill>
                            <a:schemeClr val="tx1"/>
                          </a:solidFill>
                          <a:latin typeface="Meiryo UI" panose="020B0604030504040204" pitchFamily="50" charset="-128"/>
                          <a:ea typeface="Meiryo UI" panose="020B0604030504040204" pitchFamily="50" charset="-128"/>
                        </a:rPr>
                        <a:t>箇所</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調節池：</a:t>
                      </a:r>
                      <a:r>
                        <a:rPr lang="en-US" altLang="ja-JP" sz="900" dirty="0">
                          <a:solidFill>
                            <a:schemeClr val="tx1"/>
                          </a:solidFill>
                          <a:latin typeface="Meiryo UI" panose="020B0604030504040204" pitchFamily="50" charset="-128"/>
                          <a:ea typeface="Meiryo UI" panose="020B0604030504040204" pitchFamily="50" charset="-128"/>
                        </a:rPr>
                        <a:t>21</a:t>
                      </a:r>
                      <a:r>
                        <a:rPr lang="ja-JP" altLang="en-US" sz="900" dirty="0">
                          <a:solidFill>
                            <a:schemeClr val="tx1"/>
                          </a:solidFill>
                          <a:latin typeface="Meiryo UI" panose="020B0604030504040204" pitchFamily="50" charset="-128"/>
                          <a:ea typeface="Meiryo UI" panose="020B0604030504040204" pitchFamily="50" charset="-128"/>
                        </a:rPr>
                        <a:t>箇所</a:t>
                      </a:r>
                      <a:endParaRPr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状態の変化を目視点検</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約３人</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班</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延べ</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sz="1100" dirty="0">
                          <a:solidFill>
                            <a:schemeClr val="tx1"/>
                          </a:solidFill>
                          <a:latin typeface="Meiryo UI" panose="020B0604030504040204" pitchFamily="50" charset="-128"/>
                          <a:ea typeface="Meiryo UI" panose="020B0604030504040204" pitchFamily="50" charset="-128"/>
                        </a:rPr>
                        <a:t>約７５人</a:t>
                      </a:r>
                    </a:p>
                  </a:txBody>
                  <a:tcPr anchor="ctr"/>
                </a:tc>
                <a:extLst>
                  <a:ext uri="{0D108BD9-81ED-4DB2-BD59-A6C34878D82A}">
                    <a16:rowId xmlns:a16="http://schemas.microsoft.com/office/drawing/2014/main" val="462611166"/>
                  </a:ext>
                </a:extLst>
              </a:tr>
              <a:tr h="355952">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直営</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臨時点検</a:t>
                      </a:r>
                    </a:p>
                  </a:txBody>
                  <a:tcPr anchor="ct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随時</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全施設・躯体</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立坑：</a:t>
                      </a:r>
                      <a:r>
                        <a:rPr lang="en-US" altLang="ja-JP" sz="900" dirty="0">
                          <a:solidFill>
                            <a:schemeClr val="tx1"/>
                          </a:solidFill>
                          <a:latin typeface="Meiryo UI" panose="020B0604030504040204" pitchFamily="50" charset="-128"/>
                          <a:ea typeface="Meiryo UI" panose="020B0604030504040204" pitchFamily="50" charset="-128"/>
                        </a:rPr>
                        <a:t>16</a:t>
                      </a:r>
                      <a:r>
                        <a:rPr lang="ja-JP" altLang="en-US" sz="900" dirty="0">
                          <a:solidFill>
                            <a:schemeClr val="tx1"/>
                          </a:solidFill>
                          <a:latin typeface="Meiryo UI" panose="020B0604030504040204" pitchFamily="50" charset="-128"/>
                          <a:ea typeface="Meiryo UI" panose="020B0604030504040204" pitchFamily="50" charset="-128"/>
                        </a:rPr>
                        <a:t>箇所</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調節池：</a:t>
                      </a:r>
                      <a:r>
                        <a:rPr lang="en-US" altLang="ja-JP" sz="900" dirty="0">
                          <a:solidFill>
                            <a:schemeClr val="tx1"/>
                          </a:solidFill>
                          <a:latin typeface="Meiryo UI" panose="020B0604030504040204" pitchFamily="50" charset="-128"/>
                          <a:ea typeface="Meiryo UI" panose="020B0604030504040204" pitchFamily="50" charset="-128"/>
                        </a:rPr>
                        <a:t>26</a:t>
                      </a:r>
                      <a:r>
                        <a:rPr lang="ja-JP" altLang="en-US" sz="900" dirty="0">
                          <a:solidFill>
                            <a:schemeClr val="tx1"/>
                          </a:solidFill>
                          <a:latin typeface="Meiryo UI" panose="020B0604030504040204" pitchFamily="50" charset="-128"/>
                          <a:ea typeface="Meiryo UI" panose="020B0604030504040204" pitchFamily="50" charset="-128"/>
                        </a:rPr>
                        <a:t>箇所</a:t>
                      </a:r>
                      <a:endParaRPr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震度５以上や出水多発時</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状態の変化を目視点検</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eiryo UI" panose="020B0604030504040204" pitchFamily="50" charset="-128"/>
                          <a:ea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67835397"/>
                  </a:ext>
                </a:extLst>
              </a:tr>
              <a:tr h="355952">
                <a:tc vMerge="1">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直営</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緊急点検</a:t>
                      </a:r>
                    </a:p>
                  </a:txBody>
                  <a:tcPr anchor="ct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随時</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全施設・躯体</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立坑：</a:t>
                      </a:r>
                      <a:r>
                        <a:rPr lang="en-US" altLang="ja-JP" sz="900" dirty="0">
                          <a:solidFill>
                            <a:schemeClr val="tx1"/>
                          </a:solidFill>
                          <a:latin typeface="Meiryo UI" panose="020B0604030504040204" pitchFamily="50" charset="-128"/>
                          <a:ea typeface="Meiryo UI" panose="020B0604030504040204" pitchFamily="50" charset="-128"/>
                        </a:rPr>
                        <a:t>16</a:t>
                      </a:r>
                      <a:r>
                        <a:rPr lang="ja-JP" altLang="en-US" sz="900" dirty="0">
                          <a:solidFill>
                            <a:schemeClr val="tx1"/>
                          </a:solidFill>
                          <a:latin typeface="Meiryo UI" panose="020B0604030504040204" pitchFamily="50" charset="-128"/>
                          <a:ea typeface="Meiryo UI" panose="020B0604030504040204" pitchFamily="50" charset="-128"/>
                        </a:rPr>
                        <a:t>箇所</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調節池：</a:t>
                      </a:r>
                      <a:r>
                        <a:rPr lang="en-US" altLang="ja-JP" sz="900" dirty="0">
                          <a:solidFill>
                            <a:schemeClr val="tx1"/>
                          </a:solidFill>
                          <a:latin typeface="Meiryo UI" panose="020B0604030504040204" pitchFamily="50" charset="-128"/>
                          <a:ea typeface="Meiryo UI" panose="020B0604030504040204" pitchFamily="50" charset="-128"/>
                        </a:rPr>
                        <a:t>26</a:t>
                      </a:r>
                      <a:r>
                        <a:rPr lang="ja-JP" altLang="en-US" sz="900" dirty="0">
                          <a:solidFill>
                            <a:schemeClr val="tx1"/>
                          </a:solidFill>
                          <a:latin typeface="Meiryo UI" panose="020B0604030504040204" pitchFamily="50" charset="-128"/>
                          <a:ea typeface="Meiryo UI" panose="020B0604030504040204" pitchFamily="50" charset="-128"/>
                        </a:rPr>
                        <a:t>箇所</a:t>
                      </a:r>
                      <a:endParaRPr lang="ja-JP" altLang="en-US"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重大な損傷が発生した時</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状態の変化を目視点検</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eiryo UI" panose="020B0604030504040204" pitchFamily="50" charset="-128"/>
                          <a:ea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84773649"/>
                  </a:ext>
                </a:extLst>
              </a:tr>
              <a:tr h="432227">
                <a:tc rowSpan="2">
                  <a:txBody>
                    <a:bodyPr/>
                    <a:lstStyle/>
                    <a:p>
                      <a:pPr algn="l"/>
                      <a:r>
                        <a:rPr kumimoji="1" lang="ja-JP" altLang="en-US" sz="1200" dirty="0">
                          <a:solidFill>
                            <a:schemeClr val="tx1"/>
                          </a:solidFill>
                          <a:latin typeface="Meiryo UI" panose="020B0604030504040204" pitchFamily="50" charset="-128"/>
                          <a:ea typeface="Meiryo UI" panose="020B0604030504040204" pitchFamily="50" charset="-128"/>
                        </a:rPr>
                        <a:t>地下河川（調節池・シールド型）</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l"/>
                      <a:r>
                        <a:rPr kumimoji="1" lang="ja-JP" altLang="en-US" sz="1200" dirty="0">
                          <a:solidFill>
                            <a:schemeClr val="tx1"/>
                          </a:solidFill>
                          <a:latin typeface="Meiryo UI" panose="020B0604030504040204" pitchFamily="50" charset="-128"/>
                          <a:ea typeface="Meiryo UI" panose="020B0604030504040204" pitchFamily="50" charset="-128"/>
                        </a:rPr>
                        <a:t>地下調節池（シールド型）</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委託等</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初期</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更新</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点検</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rPr>
                        <a:t>1</a:t>
                      </a:r>
                      <a:r>
                        <a:rPr kumimoji="1" lang="ja-JP" altLang="en-US" sz="1100" dirty="0">
                          <a:solidFill>
                            <a:schemeClr val="tx1"/>
                          </a:solidFill>
                          <a:latin typeface="Meiryo UI" panose="020B0604030504040204" pitchFamily="50" charset="-128"/>
                          <a:ea typeface="Meiryo UI" panose="020B0604030504040204" pitchFamily="50" charset="-128"/>
                        </a:rPr>
                        <a:t>回</a:t>
                      </a:r>
                      <a:r>
                        <a:rPr kumimoji="1" lang="en-US" altLang="ja-JP" sz="1100" dirty="0">
                          <a:solidFill>
                            <a:schemeClr val="tx1"/>
                          </a:solidFill>
                          <a:latin typeface="Meiryo UI" panose="020B0604030504040204" pitchFamily="50" charset="-128"/>
                          <a:ea typeface="Meiryo UI" panose="020B0604030504040204" pitchFamily="50" charset="-128"/>
                        </a:rPr>
                        <a:t>/5</a:t>
                      </a:r>
                      <a:r>
                        <a:rPr kumimoji="1" lang="ja-JP" altLang="en-US" sz="1100" dirty="0">
                          <a:solidFill>
                            <a:schemeClr val="tx1"/>
                          </a:solidFill>
                          <a:latin typeface="Meiryo UI" panose="020B0604030504040204" pitchFamily="50" charset="-128"/>
                          <a:ea typeface="Meiryo UI" panose="020B0604030504040204" pitchFamily="50" charset="-128"/>
                        </a:rPr>
                        <a:t>年</a:t>
                      </a:r>
                    </a:p>
                  </a:txBody>
                  <a:tcPr anchor="ct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地下構造物</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シールド部</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全体</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en-US" altLang="ja-JP" sz="900" dirty="0">
                          <a:solidFill>
                            <a:schemeClr val="tx1"/>
                          </a:solidFill>
                          <a:latin typeface="Meiryo UI" panose="020B0604030504040204" pitchFamily="50" charset="-128"/>
                          <a:ea typeface="Meiryo UI" panose="020B0604030504040204" pitchFamily="50" charset="-128"/>
                        </a:rPr>
                        <a:t>L=23.0km</a:t>
                      </a:r>
                    </a:p>
                  </a:txBody>
                  <a:tcPr anchor="ct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施設損傷図の作成・更新等</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定期点検チェックリスト作成</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eiryo UI" panose="020B0604030504040204" pitchFamily="50" charset="-128"/>
                          <a:ea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687365219"/>
                  </a:ext>
                </a:extLst>
              </a:tr>
              <a:tr h="254251">
                <a:tc vMerge="1">
                  <a:txBody>
                    <a:bodyPr/>
                    <a:lstStyle/>
                    <a:p>
                      <a:endParaRPr kumimoji="1" lang="ja-JP" altLang="en-US"/>
                    </a:p>
                  </a:txBody>
                  <a:tcPr/>
                </a:tc>
                <a:tc vMerge="1">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定期点検等</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Meiryo UI" panose="020B0604030504040204" pitchFamily="50" charset="-128"/>
                          <a:ea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マニュアル作成中</a:t>
                      </a:r>
                    </a:p>
                  </a:txBody>
                  <a:tcPr anchor="ct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マニュアル作成中</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eiryo UI" panose="020B0604030504040204" pitchFamily="50" charset="-128"/>
                          <a:ea typeface="Meiryo UI" panose="020B0604030504040204" pitchFamily="50" charset="-128"/>
                        </a:rPr>
                        <a:t>―</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542158448"/>
                  </a:ext>
                </a:extLst>
              </a:tr>
            </a:tbl>
          </a:graphicData>
        </a:graphic>
      </p:graphicFrame>
      <p:sp>
        <p:nvSpPr>
          <p:cNvPr id="11" name="テキスト ボックス 10">
            <a:extLst>
              <a:ext uri="{FF2B5EF4-FFF2-40B4-BE49-F238E27FC236}">
                <a16:creationId xmlns:a16="http://schemas.microsoft.com/office/drawing/2014/main" id="{6EECCB44-9E3F-4409-BAC9-C3D6F3D5A352}"/>
              </a:ext>
            </a:extLst>
          </p:cNvPr>
          <p:cNvSpPr txBox="1"/>
          <p:nvPr/>
        </p:nvSpPr>
        <p:spPr>
          <a:xfrm>
            <a:off x="0" y="-11854"/>
            <a:ext cx="9144000" cy="461665"/>
          </a:xfrm>
          <a:prstGeom prst="rect">
            <a:avLst/>
          </a:prstGeom>
          <a:solidFill>
            <a:srgbClr val="FFD653"/>
          </a:solidFill>
          <a:ln w="19050">
            <a:noFill/>
          </a:ln>
        </p:spPr>
        <p:txBody>
          <a:bodyPr wrap="square" rtlCol="0">
            <a:spAutoFit/>
          </a:bodyPr>
          <a:lstStyle/>
          <a:p>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参考</a:t>
            </a:r>
            <a:r>
              <a:rPr lang="en-US" altLang="ja-JP" sz="2400" dirty="0">
                <a:latin typeface="Meiryo UI" pitchFamily="50" charset="-128"/>
                <a:ea typeface="Meiryo UI" pitchFamily="50" charset="-128"/>
                <a:cs typeface="Meiryo UI" pitchFamily="50" charset="-128"/>
              </a:rPr>
              <a:t>】 </a:t>
            </a:r>
            <a:r>
              <a:rPr lang="ja-JP" altLang="en-US" sz="2400" dirty="0">
                <a:latin typeface="Meiryo UI" pitchFamily="50" charset="-128"/>
                <a:ea typeface="Meiryo UI" pitchFamily="50" charset="-128"/>
                <a:cs typeface="Meiryo UI" pitchFamily="50" charset="-128"/>
              </a:rPr>
              <a:t>施設の点検・評価について</a:t>
            </a:r>
            <a:endParaRPr kumimoji="1" lang="ja-JP" altLang="en-US" sz="24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696104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17">
            <a:extLst>
              <a:ext uri="{FF2B5EF4-FFF2-40B4-BE49-F238E27FC236}">
                <a16:creationId xmlns:a16="http://schemas.microsoft.com/office/drawing/2014/main" id="{5404A345-D95D-4750-90AB-3CE556B5253A}"/>
              </a:ext>
            </a:extLst>
          </p:cNvPr>
          <p:cNvSpPr txBox="1">
            <a:spLocks/>
          </p:cNvSpPr>
          <p:nvPr/>
        </p:nvSpPr>
        <p:spPr>
          <a:xfrm>
            <a:off x="8373184" y="6489784"/>
            <a:ext cx="774422"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a:pPr/>
              <a:t>5</a:t>
            </a:fld>
            <a:endParaRPr lang="ja-JP" altLang="en-US" dirty="0"/>
          </a:p>
        </p:txBody>
      </p:sp>
      <p:sp>
        <p:nvSpPr>
          <p:cNvPr id="9" name="テキスト ボックス 8">
            <a:extLst>
              <a:ext uri="{FF2B5EF4-FFF2-40B4-BE49-F238E27FC236}">
                <a16:creationId xmlns:a16="http://schemas.microsoft.com/office/drawing/2014/main" id="{2DA397B7-F990-45D1-85D3-490D8686FA16}"/>
              </a:ext>
            </a:extLst>
          </p:cNvPr>
          <p:cNvSpPr txBox="1"/>
          <p:nvPr/>
        </p:nvSpPr>
        <p:spPr>
          <a:xfrm>
            <a:off x="33725" y="548680"/>
            <a:ext cx="6305667" cy="369332"/>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②地下河川・地下調節池</a:t>
            </a:r>
            <a:r>
              <a:rPr lang="ja-JP" altLang="en-US" sz="1600" b="1" dirty="0">
                <a:latin typeface="Meiryo UI" pitchFamily="50" charset="-128"/>
                <a:ea typeface="Meiryo UI" pitchFamily="50" charset="-128"/>
                <a:cs typeface="Meiryo UI" pitchFamily="50" charset="-128"/>
              </a:rPr>
              <a:t>（</a:t>
            </a:r>
            <a:r>
              <a:rPr lang="en-US" altLang="ja-JP" sz="1600" b="1" dirty="0">
                <a:latin typeface="Meiryo UI" pitchFamily="50" charset="-128"/>
                <a:ea typeface="Meiryo UI" pitchFamily="50" charset="-128"/>
                <a:cs typeface="Meiryo UI" pitchFamily="50" charset="-128"/>
              </a:rPr>
              <a:t>※</a:t>
            </a:r>
            <a:r>
              <a:rPr lang="ja-JP" altLang="en-US" sz="1600" b="1" dirty="0">
                <a:latin typeface="Meiryo UI" pitchFamily="50" charset="-128"/>
                <a:ea typeface="Meiryo UI" pitchFamily="50" charset="-128"/>
                <a:cs typeface="Meiryo UI" pitchFamily="50" charset="-128"/>
              </a:rPr>
              <a:t>機械設備等は設備編による）</a:t>
            </a:r>
            <a:endParaRPr lang="ja-JP" altLang="en-US" b="1" dirty="0">
              <a:latin typeface="Meiryo UI" pitchFamily="50" charset="-128"/>
              <a:ea typeface="Meiryo UI" pitchFamily="50" charset="-128"/>
              <a:cs typeface="Meiryo UI" pitchFamily="50" charset="-128"/>
            </a:endParaRPr>
          </a:p>
        </p:txBody>
      </p:sp>
      <p:pic>
        <p:nvPicPr>
          <p:cNvPr id="16" name="図 15">
            <a:extLst>
              <a:ext uri="{FF2B5EF4-FFF2-40B4-BE49-F238E27FC236}">
                <a16:creationId xmlns:a16="http://schemas.microsoft.com/office/drawing/2014/main" id="{50E4BA73-FFE9-4B2E-92D6-A916A81652F0}"/>
              </a:ext>
            </a:extLst>
          </p:cNvPr>
          <p:cNvPicPr/>
          <p:nvPr/>
        </p:nvPicPr>
        <p:blipFill rotWithShape="1">
          <a:blip r:embed="rId3"/>
          <a:srcRect l="996" t="3115" r="1033"/>
          <a:stretch/>
        </p:blipFill>
        <p:spPr>
          <a:xfrm>
            <a:off x="924826" y="2172871"/>
            <a:ext cx="7194908" cy="4443913"/>
          </a:xfrm>
          <a:prstGeom prst="rect">
            <a:avLst/>
          </a:prstGeom>
        </p:spPr>
      </p:pic>
      <p:sp>
        <p:nvSpPr>
          <p:cNvPr id="17" name="object 95">
            <a:extLst>
              <a:ext uri="{FF2B5EF4-FFF2-40B4-BE49-F238E27FC236}">
                <a16:creationId xmlns:a16="http://schemas.microsoft.com/office/drawing/2014/main" id="{21FA4C6A-68C9-4250-9EC6-634C0DE5573D}"/>
              </a:ext>
            </a:extLst>
          </p:cNvPr>
          <p:cNvSpPr txBox="1"/>
          <p:nvPr/>
        </p:nvSpPr>
        <p:spPr>
          <a:xfrm>
            <a:off x="924826" y="6597734"/>
            <a:ext cx="7545600" cy="170560"/>
          </a:xfrm>
          <a:prstGeom prst="rect">
            <a:avLst/>
          </a:prstGeom>
        </p:spPr>
        <p:txBody>
          <a:bodyPr vert="horz" wrap="square" lIns="0" tIns="16510" rIns="0" bIns="0" rtlCol="0">
            <a:spAutoFit/>
          </a:bodyPr>
          <a:lstStyle/>
          <a:p>
            <a:pPr marL="12700">
              <a:spcBef>
                <a:spcPts val="130"/>
              </a:spcBef>
            </a:pPr>
            <a:r>
              <a:rPr lang="ja-JP" altLang="en-US" sz="1000" spc="20" dirty="0">
                <a:latin typeface="Meiryo UI" panose="020B0604030504040204" pitchFamily="50" charset="-128"/>
                <a:ea typeface="Meiryo UI" panose="020B0604030504040204" pitchFamily="50" charset="-128"/>
                <a:cs typeface="Meiryo UI"/>
              </a:rPr>
              <a:t>　</a:t>
            </a:r>
            <a:r>
              <a:rPr lang="ja-JP" altLang="en-US" sz="1000" spc="35" dirty="0">
                <a:latin typeface="Meiryo UI" panose="020B0604030504040204" pitchFamily="50" charset="-128"/>
                <a:ea typeface="Meiryo UI" panose="020B0604030504040204" pitchFamily="50" charset="-128"/>
                <a:cs typeface="Meiryo UI"/>
              </a:rPr>
              <a:t>河川構造物（地下構造物）の維持管理マニュアルより抜粋</a:t>
            </a:r>
            <a:r>
              <a:rPr lang="ja-JP" altLang="en-US" sz="1000" spc="20" dirty="0">
                <a:latin typeface="Meiryo UI" panose="020B0604030504040204" pitchFamily="50" charset="-128"/>
                <a:ea typeface="Meiryo UI" panose="020B0604030504040204" pitchFamily="50" charset="-128"/>
                <a:cs typeface="Meiryo UI"/>
              </a:rPr>
              <a:t>（コンクリート標準示方書の劣化過程を基に設定）</a:t>
            </a:r>
            <a:endParaRPr sz="1000" dirty="0">
              <a:latin typeface="Meiryo UI" panose="020B0604030504040204" pitchFamily="50" charset="-128"/>
              <a:ea typeface="Meiryo UI" panose="020B0604030504040204" pitchFamily="50" charset="-128"/>
              <a:cs typeface="Meiryo UI"/>
            </a:endParaRPr>
          </a:p>
        </p:txBody>
      </p:sp>
      <p:sp>
        <p:nvSpPr>
          <p:cNvPr id="20" name="角丸四角形 111">
            <a:extLst>
              <a:ext uri="{FF2B5EF4-FFF2-40B4-BE49-F238E27FC236}">
                <a16:creationId xmlns:a16="http://schemas.microsoft.com/office/drawing/2014/main" id="{0099B3A2-EC22-4560-8B1E-F9DF35BD373B}"/>
              </a:ext>
            </a:extLst>
          </p:cNvPr>
          <p:cNvSpPr/>
          <p:nvPr/>
        </p:nvSpPr>
        <p:spPr>
          <a:xfrm>
            <a:off x="832581" y="1925402"/>
            <a:ext cx="1959080" cy="23569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＜損傷度判定フロー＞</a:t>
            </a:r>
            <a:endParaRPr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17305D75-7378-4547-9541-1A63ACEEC03D}"/>
              </a:ext>
            </a:extLst>
          </p:cNvPr>
          <p:cNvSpPr txBox="1"/>
          <p:nvPr/>
        </p:nvSpPr>
        <p:spPr>
          <a:xfrm>
            <a:off x="539552" y="1586848"/>
            <a:ext cx="3170123" cy="338554"/>
          </a:xfrm>
          <a:prstGeom prst="rect">
            <a:avLst/>
          </a:prstGeom>
          <a:noFill/>
          <a:ln w="19050">
            <a:noFill/>
          </a:ln>
        </p:spPr>
        <p:txBody>
          <a:bodyPr wrap="square" rtlCol="0">
            <a:spAutoFit/>
          </a:bodyPr>
          <a:lstStyle/>
          <a:p>
            <a:r>
              <a:rPr lang="ja-JP" altLang="en-US" sz="1600" dirty="0">
                <a:latin typeface="Meiryo UI" pitchFamily="50" charset="-128"/>
                <a:ea typeface="Meiryo UI" pitchFamily="50" charset="-128"/>
                <a:cs typeface="Meiryo UI" pitchFamily="50" charset="-128"/>
              </a:rPr>
              <a:t>●地下河川立坑・地下調節池</a:t>
            </a:r>
          </a:p>
        </p:txBody>
      </p:sp>
      <p:sp>
        <p:nvSpPr>
          <p:cNvPr id="30" name="角丸四角形 111">
            <a:extLst>
              <a:ext uri="{FF2B5EF4-FFF2-40B4-BE49-F238E27FC236}">
                <a16:creationId xmlns:a16="http://schemas.microsoft.com/office/drawing/2014/main" id="{72B73B86-7D6C-436E-9AA5-A792FD69FB32}"/>
              </a:ext>
            </a:extLst>
          </p:cNvPr>
          <p:cNvSpPr/>
          <p:nvPr/>
        </p:nvSpPr>
        <p:spPr>
          <a:xfrm>
            <a:off x="211117" y="919768"/>
            <a:ext cx="9121866" cy="25724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kern="100" dirty="0">
                <a:solidFill>
                  <a:schemeClr val="tx1"/>
                </a:solidFill>
                <a:effectLst/>
                <a:latin typeface="Meiryo UI" panose="020B0604030504040204" pitchFamily="50" charset="-128"/>
                <a:ea typeface="Meiryo UI" panose="020B0604030504040204" pitchFamily="50" charset="-128"/>
              </a:rPr>
              <a:t>河川構造物</a:t>
            </a:r>
            <a:r>
              <a:rPr lang="en-US" altLang="ja-JP" kern="100" dirty="0">
                <a:solidFill>
                  <a:schemeClr val="tx1"/>
                </a:solidFill>
                <a:effectLst/>
                <a:latin typeface="Meiryo UI" panose="020B0604030504040204" pitchFamily="50" charset="-128"/>
                <a:ea typeface="Meiryo UI" panose="020B0604030504040204" pitchFamily="50" charset="-128"/>
              </a:rPr>
              <a:t>(</a:t>
            </a:r>
            <a:r>
              <a:rPr lang="ja-JP" altLang="en-US" kern="100" dirty="0">
                <a:solidFill>
                  <a:schemeClr val="tx1"/>
                </a:solidFill>
                <a:effectLst/>
                <a:latin typeface="Meiryo UI" panose="020B0604030504040204" pitchFamily="50" charset="-128"/>
                <a:ea typeface="Meiryo UI" panose="020B0604030504040204" pitchFamily="50" charset="-128"/>
              </a:rPr>
              <a:t>地下構造物</a:t>
            </a:r>
            <a:r>
              <a:rPr lang="en-US" altLang="ja-JP" kern="100" dirty="0">
                <a:solidFill>
                  <a:schemeClr val="tx1"/>
                </a:solidFill>
                <a:effectLst/>
                <a:latin typeface="Meiryo UI" panose="020B0604030504040204" pitchFamily="50" charset="-128"/>
                <a:ea typeface="Meiryo UI" panose="020B0604030504040204" pitchFamily="50" charset="-128"/>
              </a:rPr>
              <a:t>)</a:t>
            </a:r>
            <a:r>
              <a:rPr lang="ja-JP" altLang="en-US" kern="100" dirty="0">
                <a:solidFill>
                  <a:schemeClr val="tx1"/>
                </a:solidFill>
                <a:effectLst/>
                <a:latin typeface="Meiryo UI" panose="020B0604030504040204" pitchFamily="50" charset="-128"/>
                <a:ea typeface="Meiryo UI" panose="020B0604030504040204" pitchFamily="50" charset="-128"/>
              </a:rPr>
              <a:t>の維持管理マニュアル</a:t>
            </a:r>
            <a:r>
              <a:rPr lang="en-US" altLang="ja-JP" kern="100" dirty="0">
                <a:solidFill>
                  <a:schemeClr val="tx1"/>
                </a:solidFill>
                <a:effectLst/>
                <a:latin typeface="Meiryo UI" panose="020B0604030504040204" pitchFamily="50" charset="-128"/>
                <a:ea typeface="Meiryo UI" panose="020B0604030504040204" pitchFamily="50" charset="-128"/>
              </a:rPr>
              <a:t>(</a:t>
            </a:r>
            <a:r>
              <a:rPr lang="ja-JP" altLang="en-US" kern="100" dirty="0">
                <a:solidFill>
                  <a:schemeClr val="tx1"/>
                </a:solidFill>
                <a:effectLst/>
                <a:latin typeface="Meiryo UI" panose="020B0604030504040204" pitchFamily="50" charset="-128"/>
                <a:ea typeface="Meiryo UI" panose="020B0604030504040204" pitchFamily="50" charset="-128"/>
              </a:rPr>
              <a:t>府マニュアル</a:t>
            </a:r>
            <a:r>
              <a:rPr lang="en-US" altLang="ja-JP" kern="100" dirty="0">
                <a:solidFill>
                  <a:schemeClr val="tx1"/>
                </a:solidFill>
                <a:effectLst/>
                <a:latin typeface="Meiryo UI" panose="020B0604030504040204" pitchFamily="50" charset="-128"/>
                <a:ea typeface="Meiryo UI" panose="020B0604030504040204" pitchFamily="50" charset="-128"/>
              </a:rPr>
              <a:t>)</a:t>
            </a:r>
            <a:r>
              <a:rPr lang="ja-JP" altLang="en-US" kern="100" dirty="0">
                <a:solidFill>
                  <a:schemeClr val="tx1"/>
                </a:solidFill>
                <a:effectLst/>
                <a:latin typeface="Meiryo UI" panose="020B0604030504040204" pitchFamily="50" charset="-128"/>
                <a:ea typeface="Meiryo UI" panose="020B0604030504040204" pitchFamily="50" charset="-128"/>
              </a:rPr>
              <a:t>における点検・評価の方法</a:t>
            </a:r>
            <a:endParaRPr lang="en-US" altLang="ja-JP" kern="100" dirty="0">
              <a:solidFill>
                <a:schemeClr val="tx1"/>
              </a:solidFill>
              <a:effectLst/>
              <a:latin typeface="Meiryo UI" panose="020B0604030504040204" pitchFamily="50" charset="-128"/>
              <a:ea typeface="Meiryo UI" panose="020B0604030504040204" pitchFamily="50" charset="-128"/>
            </a:endParaRPr>
          </a:p>
        </p:txBody>
      </p:sp>
      <p:sp>
        <p:nvSpPr>
          <p:cNvPr id="33" name="角丸四角形 111">
            <a:extLst>
              <a:ext uri="{FF2B5EF4-FFF2-40B4-BE49-F238E27FC236}">
                <a16:creationId xmlns:a16="http://schemas.microsoft.com/office/drawing/2014/main" id="{C92CBCD7-84AF-4505-95D3-545FDA9EB004}"/>
              </a:ext>
            </a:extLst>
          </p:cNvPr>
          <p:cNvSpPr/>
          <p:nvPr/>
        </p:nvSpPr>
        <p:spPr>
          <a:xfrm>
            <a:off x="179512" y="1268760"/>
            <a:ext cx="6159880" cy="3058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評価方法</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・・現計画では未記載であるが以下のとおり実施している。　</a:t>
            </a:r>
          </a:p>
        </p:txBody>
      </p:sp>
      <p:sp>
        <p:nvSpPr>
          <p:cNvPr id="11" name="テキスト ボックス 10">
            <a:extLst>
              <a:ext uri="{FF2B5EF4-FFF2-40B4-BE49-F238E27FC236}">
                <a16:creationId xmlns:a16="http://schemas.microsoft.com/office/drawing/2014/main" id="{3939E550-D08F-4ABB-AADD-CC09C44E540B}"/>
              </a:ext>
            </a:extLst>
          </p:cNvPr>
          <p:cNvSpPr txBox="1"/>
          <p:nvPr/>
        </p:nvSpPr>
        <p:spPr>
          <a:xfrm>
            <a:off x="0" y="-11854"/>
            <a:ext cx="9144000" cy="461665"/>
          </a:xfrm>
          <a:prstGeom prst="rect">
            <a:avLst/>
          </a:prstGeom>
          <a:solidFill>
            <a:srgbClr val="FFD653"/>
          </a:solidFill>
          <a:ln w="19050">
            <a:noFill/>
          </a:ln>
        </p:spPr>
        <p:txBody>
          <a:bodyPr wrap="square" rtlCol="0">
            <a:spAutoFit/>
          </a:bodyPr>
          <a:lstStyle/>
          <a:p>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参考</a:t>
            </a:r>
            <a:r>
              <a:rPr lang="en-US" altLang="ja-JP" sz="2400" dirty="0">
                <a:latin typeface="Meiryo UI" pitchFamily="50" charset="-128"/>
                <a:ea typeface="Meiryo UI" pitchFamily="50" charset="-128"/>
                <a:cs typeface="Meiryo UI" pitchFamily="50" charset="-128"/>
              </a:rPr>
              <a:t>】 </a:t>
            </a:r>
            <a:r>
              <a:rPr lang="ja-JP" altLang="en-US" sz="2400" dirty="0">
                <a:latin typeface="Meiryo UI" pitchFamily="50" charset="-128"/>
                <a:ea typeface="Meiryo UI" pitchFamily="50" charset="-128"/>
                <a:cs typeface="Meiryo UI" pitchFamily="50" charset="-128"/>
              </a:rPr>
              <a:t>施設の点検・評価について</a:t>
            </a:r>
            <a:endParaRPr kumimoji="1" lang="ja-JP" altLang="en-US" sz="24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842486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17">
            <a:extLst>
              <a:ext uri="{FF2B5EF4-FFF2-40B4-BE49-F238E27FC236}">
                <a16:creationId xmlns:a16="http://schemas.microsoft.com/office/drawing/2014/main" id="{5404A345-D95D-4750-90AB-3CE556B5253A}"/>
              </a:ext>
            </a:extLst>
          </p:cNvPr>
          <p:cNvSpPr txBox="1">
            <a:spLocks/>
          </p:cNvSpPr>
          <p:nvPr/>
        </p:nvSpPr>
        <p:spPr>
          <a:xfrm>
            <a:off x="8373184" y="6489784"/>
            <a:ext cx="774422"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a:pPr/>
              <a:t>6</a:t>
            </a:fld>
            <a:endParaRPr lang="ja-JP" altLang="en-US" dirty="0"/>
          </a:p>
        </p:txBody>
      </p:sp>
      <p:sp>
        <p:nvSpPr>
          <p:cNvPr id="12" name="角丸四角形 111">
            <a:extLst>
              <a:ext uri="{FF2B5EF4-FFF2-40B4-BE49-F238E27FC236}">
                <a16:creationId xmlns:a16="http://schemas.microsoft.com/office/drawing/2014/main" id="{5BF12681-77F4-4763-B684-C1FA62C46DBB}"/>
              </a:ext>
            </a:extLst>
          </p:cNvPr>
          <p:cNvSpPr/>
          <p:nvPr/>
        </p:nvSpPr>
        <p:spPr>
          <a:xfrm>
            <a:off x="852918" y="1843738"/>
            <a:ext cx="6570698" cy="3058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＜損傷度判定基準（</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RC</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セグメント、合成セグメントによるシールド管路の場合）＞</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a:extLst>
              <a:ext uri="{FF2B5EF4-FFF2-40B4-BE49-F238E27FC236}">
                <a16:creationId xmlns:a16="http://schemas.microsoft.com/office/drawing/2014/main" id="{2EA6646C-7DC7-4723-BAB2-914A9B305547}"/>
              </a:ext>
            </a:extLst>
          </p:cNvPr>
          <p:cNvSpPr txBox="1"/>
          <p:nvPr/>
        </p:nvSpPr>
        <p:spPr>
          <a:xfrm>
            <a:off x="457384" y="1555902"/>
            <a:ext cx="3600400" cy="338554"/>
          </a:xfrm>
          <a:prstGeom prst="rect">
            <a:avLst/>
          </a:prstGeom>
          <a:noFill/>
          <a:ln w="19050">
            <a:noFill/>
          </a:ln>
        </p:spPr>
        <p:txBody>
          <a:bodyPr wrap="square" rtlCol="0">
            <a:spAutoFit/>
          </a:bodyPr>
          <a:lstStyle/>
          <a:p>
            <a:r>
              <a:rPr lang="ja-JP" altLang="en-US" sz="1600" dirty="0">
                <a:latin typeface="Meiryo UI" pitchFamily="50" charset="-128"/>
                <a:ea typeface="Meiryo UI" pitchFamily="50" charset="-128"/>
                <a:cs typeface="Meiryo UI" pitchFamily="50" charset="-128"/>
              </a:rPr>
              <a:t>● 地下河川（調節池・シールド型）</a:t>
            </a:r>
          </a:p>
        </p:txBody>
      </p:sp>
      <p:sp>
        <p:nvSpPr>
          <p:cNvPr id="23" name="テキスト ボックス 22">
            <a:extLst>
              <a:ext uri="{FF2B5EF4-FFF2-40B4-BE49-F238E27FC236}">
                <a16:creationId xmlns:a16="http://schemas.microsoft.com/office/drawing/2014/main" id="{1AFEC4E4-FF22-4654-97A6-A8613A21BA56}"/>
              </a:ext>
            </a:extLst>
          </p:cNvPr>
          <p:cNvSpPr txBox="1"/>
          <p:nvPr/>
        </p:nvSpPr>
        <p:spPr>
          <a:xfrm>
            <a:off x="33725" y="548680"/>
            <a:ext cx="6194459" cy="369332"/>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②地下河川・地下調節池</a:t>
            </a:r>
            <a:r>
              <a:rPr lang="ja-JP" altLang="en-US" sz="1600" b="1" dirty="0">
                <a:latin typeface="Meiryo UI" pitchFamily="50" charset="-128"/>
                <a:ea typeface="Meiryo UI" pitchFamily="50" charset="-128"/>
                <a:cs typeface="Meiryo UI" pitchFamily="50" charset="-128"/>
              </a:rPr>
              <a:t>（</a:t>
            </a:r>
            <a:r>
              <a:rPr lang="en-US" altLang="ja-JP" sz="1600" b="1" dirty="0">
                <a:latin typeface="Meiryo UI" pitchFamily="50" charset="-128"/>
                <a:ea typeface="Meiryo UI" pitchFamily="50" charset="-128"/>
                <a:cs typeface="Meiryo UI" pitchFamily="50" charset="-128"/>
              </a:rPr>
              <a:t>※</a:t>
            </a:r>
            <a:r>
              <a:rPr lang="ja-JP" altLang="en-US" sz="1600" b="1" dirty="0">
                <a:latin typeface="Meiryo UI" pitchFamily="50" charset="-128"/>
                <a:ea typeface="Meiryo UI" pitchFamily="50" charset="-128"/>
                <a:cs typeface="Meiryo UI" pitchFamily="50" charset="-128"/>
              </a:rPr>
              <a:t>機械設備等は設備編による）</a:t>
            </a:r>
            <a:endParaRPr lang="ja-JP" altLang="en-US" b="1" dirty="0">
              <a:latin typeface="Meiryo UI" pitchFamily="50" charset="-128"/>
              <a:ea typeface="Meiryo UI" pitchFamily="50" charset="-128"/>
              <a:cs typeface="Meiryo UI" pitchFamily="50" charset="-128"/>
            </a:endParaRPr>
          </a:p>
        </p:txBody>
      </p:sp>
      <p:sp>
        <p:nvSpPr>
          <p:cNvPr id="24" name="角丸四角形 111">
            <a:extLst>
              <a:ext uri="{FF2B5EF4-FFF2-40B4-BE49-F238E27FC236}">
                <a16:creationId xmlns:a16="http://schemas.microsoft.com/office/drawing/2014/main" id="{7C2583E9-73C6-4556-8F6A-146C5462D373}"/>
              </a:ext>
            </a:extLst>
          </p:cNvPr>
          <p:cNvSpPr/>
          <p:nvPr/>
        </p:nvSpPr>
        <p:spPr>
          <a:xfrm>
            <a:off x="211117" y="919768"/>
            <a:ext cx="9121866" cy="25724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kern="100" dirty="0">
                <a:solidFill>
                  <a:schemeClr val="tx1"/>
                </a:solidFill>
                <a:effectLst/>
                <a:latin typeface="Meiryo UI" panose="020B0604030504040204" pitchFamily="50" charset="-128"/>
                <a:ea typeface="Meiryo UI" panose="020B0604030504040204" pitchFamily="50" charset="-128"/>
              </a:rPr>
              <a:t>河川構造物</a:t>
            </a:r>
            <a:r>
              <a:rPr lang="en-US" altLang="ja-JP" kern="100" dirty="0">
                <a:solidFill>
                  <a:schemeClr val="tx1"/>
                </a:solidFill>
                <a:effectLst/>
                <a:latin typeface="Meiryo UI" panose="020B0604030504040204" pitchFamily="50" charset="-128"/>
                <a:ea typeface="Meiryo UI" panose="020B0604030504040204" pitchFamily="50" charset="-128"/>
              </a:rPr>
              <a:t>(</a:t>
            </a:r>
            <a:r>
              <a:rPr lang="ja-JP" altLang="en-US" kern="100" dirty="0">
                <a:solidFill>
                  <a:schemeClr val="tx1"/>
                </a:solidFill>
                <a:effectLst/>
                <a:latin typeface="Meiryo UI" panose="020B0604030504040204" pitchFamily="50" charset="-128"/>
                <a:ea typeface="Meiryo UI" panose="020B0604030504040204" pitchFamily="50" charset="-128"/>
              </a:rPr>
              <a:t>地下構造物</a:t>
            </a:r>
            <a:r>
              <a:rPr lang="en-US" altLang="ja-JP" kern="100" dirty="0">
                <a:solidFill>
                  <a:schemeClr val="tx1"/>
                </a:solidFill>
                <a:effectLst/>
                <a:latin typeface="Meiryo UI" panose="020B0604030504040204" pitchFamily="50" charset="-128"/>
                <a:ea typeface="Meiryo UI" panose="020B0604030504040204" pitchFamily="50" charset="-128"/>
              </a:rPr>
              <a:t>)</a:t>
            </a:r>
            <a:r>
              <a:rPr lang="ja-JP" altLang="en-US" kern="100" dirty="0">
                <a:solidFill>
                  <a:schemeClr val="tx1"/>
                </a:solidFill>
                <a:effectLst/>
                <a:latin typeface="Meiryo UI" panose="020B0604030504040204" pitchFamily="50" charset="-128"/>
                <a:ea typeface="Meiryo UI" panose="020B0604030504040204" pitchFamily="50" charset="-128"/>
              </a:rPr>
              <a:t>の維持管理マニュアル</a:t>
            </a:r>
            <a:r>
              <a:rPr lang="en-US" altLang="ja-JP" kern="100" dirty="0">
                <a:solidFill>
                  <a:schemeClr val="tx1"/>
                </a:solidFill>
                <a:effectLst/>
                <a:latin typeface="Meiryo UI" panose="020B0604030504040204" pitchFamily="50" charset="-128"/>
                <a:ea typeface="Meiryo UI" panose="020B0604030504040204" pitchFamily="50" charset="-128"/>
              </a:rPr>
              <a:t>(</a:t>
            </a:r>
            <a:r>
              <a:rPr lang="ja-JP" altLang="en-US" kern="100" dirty="0">
                <a:solidFill>
                  <a:schemeClr val="tx1"/>
                </a:solidFill>
                <a:effectLst/>
                <a:latin typeface="Meiryo UI" panose="020B0604030504040204" pitchFamily="50" charset="-128"/>
                <a:ea typeface="Meiryo UI" panose="020B0604030504040204" pitchFamily="50" charset="-128"/>
              </a:rPr>
              <a:t>府マニュアル</a:t>
            </a:r>
            <a:r>
              <a:rPr lang="en-US" altLang="ja-JP" kern="100" dirty="0">
                <a:solidFill>
                  <a:schemeClr val="tx1"/>
                </a:solidFill>
                <a:effectLst/>
                <a:latin typeface="Meiryo UI" panose="020B0604030504040204" pitchFamily="50" charset="-128"/>
                <a:ea typeface="Meiryo UI" panose="020B0604030504040204" pitchFamily="50" charset="-128"/>
              </a:rPr>
              <a:t>)</a:t>
            </a:r>
            <a:r>
              <a:rPr lang="ja-JP" altLang="en-US" kern="100" dirty="0">
                <a:solidFill>
                  <a:schemeClr val="tx1"/>
                </a:solidFill>
                <a:effectLst/>
                <a:latin typeface="Meiryo UI" panose="020B0604030504040204" pitchFamily="50" charset="-128"/>
                <a:ea typeface="Meiryo UI" panose="020B0604030504040204" pitchFamily="50" charset="-128"/>
              </a:rPr>
              <a:t>における点検・評価の</a:t>
            </a:r>
            <a:r>
              <a:rPr lang="ja-JP" altLang="en-US" kern="100" dirty="0">
                <a:solidFill>
                  <a:schemeClr val="tx1"/>
                </a:solidFill>
                <a:latin typeface="Meiryo UI" panose="020B0604030504040204" pitchFamily="50" charset="-128"/>
                <a:ea typeface="Meiryo UI" panose="020B0604030504040204" pitchFamily="50" charset="-128"/>
              </a:rPr>
              <a:t>方法</a:t>
            </a:r>
            <a:endParaRPr lang="ja-JP" altLang="en-US"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111">
            <a:extLst>
              <a:ext uri="{FF2B5EF4-FFF2-40B4-BE49-F238E27FC236}">
                <a16:creationId xmlns:a16="http://schemas.microsoft.com/office/drawing/2014/main" id="{992F005E-F846-412A-AEFE-23B872A6460B}"/>
              </a:ext>
            </a:extLst>
          </p:cNvPr>
          <p:cNvSpPr/>
          <p:nvPr/>
        </p:nvSpPr>
        <p:spPr>
          <a:xfrm>
            <a:off x="179512" y="1268760"/>
            <a:ext cx="6159880" cy="3058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評価方法</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・・現計画では未記載であるが以下のとおり実施している。　</a:t>
            </a:r>
          </a:p>
        </p:txBody>
      </p:sp>
      <p:sp>
        <p:nvSpPr>
          <p:cNvPr id="11" name="object 95">
            <a:extLst>
              <a:ext uri="{FF2B5EF4-FFF2-40B4-BE49-F238E27FC236}">
                <a16:creationId xmlns:a16="http://schemas.microsoft.com/office/drawing/2014/main" id="{EBB7A98C-9276-4132-9822-8834557A165D}"/>
              </a:ext>
            </a:extLst>
          </p:cNvPr>
          <p:cNvSpPr txBox="1"/>
          <p:nvPr/>
        </p:nvSpPr>
        <p:spPr>
          <a:xfrm>
            <a:off x="1115616" y="6473732"/>
            <a:ext cx="5688631" cy="337272"/>
          </a:xfrm>
          <a:prstGeom prst="rect">
            <a:avLst/>
          </a:prstGeom>
        </p:spPr>
        <p:txBody>
          <a:bodyPr vert="horz" wrap="square" lIns="0" tIns="16510" rIns="0" bIns="0" rtlCol="0">
            <a:spAutoFit/>
          </a:bodyPr>
          <a:lstStyle/>
          <a:p>
            <a:pPr marL="12700">
              <a:spcBef>
                <a:spcPts val="130"/>
              </a:spcBef>
            </a:pPr>
            <a:r>
              <a:rPr lang="ja-JP" altLang="en-US" sz="1000" spc="35" dirty="0">
                <a:latin typeface="Meiryo UI" panose="020B0604030504040204" pitchFamily="50" charset="-128"/>
                <a:ea typeface="Meiryo UI" panose="020B0604030504040204" pitchFamily="50" charset="-128"/>
                <a:cs typeface="Meiryo UI"/>
              </a:rPr>
              <a:t>　　河川構造物（地下構造物）の維持</a:t>
            </a:r>
            <a:r>
              <a:rPr lang="ja-JP" altLang="en-US" sz="900" spc="35" dirty="0">
                <a:latin typeface="Meiryo UI" panose="020B0604030504040204" pitchFamily="50" charset="-128"/>
                <a:ea typeface="Meiryo UI" panose="020B0604030504040204" pitchFamily="50" charset="-128"/>
                <a:cs typeface="Meiryo UI"/>
              </a:rPr>
              <a:t>管理</a:t>
            </a:r>
            <a:r>
              <a:rPr lang="ja-JP" altLang="en-US" sz="1000" spc="35" dirty="0">
                <a:latin typeface="Meiryo UI" panose="020B0604030504040204" pitchFamily="50" charset="-128"/>
                <a:ea typeface="Meiryo UI" panose="020B0604030504040204" pitchFamily="50" charset="-128"/>
                <a:cs typeface="Meiryo UI"/>
              </a:rPr>
              <a:t>マニュアル（凾渠部）より抜粋</a:t>
            </a:r>
            <a:endParaRPr lang="en-US" altLang="ja-JP" sz="1000" spc="35" dirty="0">
              <a:latin typeface="Meiryo UI" panose="020B0604030504040204" pitchFamily="50" charset="-128"/>
              <a:ea typeface="Meiryo UI" panose="020B0604030504040204" pitchFamily="50" charset="-128"/>
              <a:cs typeface="Meiryo UI"/>
            </a:endParaRPr>
          </a:p>
          <a:p>
            <a:pPr marL="12700">
              <a:spcBef>
                <a:spcPts val="130"/>
              </a:spcBef>
            </a:pPr>
            <a:r>
              <a:rPr lang="ja-JP" altLang="en-US" sz="1000" spc="35" dirty="0">
                <a:latin typeface="Meiryo UI" panose="020B0604030504040204" pitchFamily="50" charset="-128"/>
                <a:ea typeface="Meiryo UI" panose="020B0604030504040204" pitchFamily="50" charset="-128"/>
                <a:cs typeface="Meiryo UI"/>
              </a:rPr>
              <a:t>　　（下水道管路管理マニュアル及び</a:t>
            </a:r>
            <a:r>
              <a:rPr lang="ja-JP" altLang="en-US" sz="1000" spc="20" dirty="0">
                <a:latin typeface="Meiryo UI" panose="020B0604030504040204" pitchFamily="50" charset="-128"/>
                <a:ea typeface="Meiryo UI" panose="020B0604030504040204" pitchFamily="50" charset="-128"/>
                <a:cs typeface="Meiryo UI"/>
              </a:rPr>
              <a:t>コンクリート標準示方書の劣化過程を基に設定）</a:t>
            </a:r>
            <a:endParaRPr sz="1000" dirty="0">
              <a:latin typeface="Meiryo UI" panose="020B0604030504040204" pitchFamily="50" charset="-128"/>
              <a:ea typeface="Meiryo UI" panose="020B0604030504040204" pitchFamily="50" charset="-128"/>
              <a:cs typeface="Meiryo UI"/>
            </a:endParaRPr>
          </a:p>
        </p:txBody>
      </p:sp>
      <p:sp>
        <p:nvSpPr>
          <p:cNvPr id="14" name="テキスト ボックス 13">
            <a:extLst>
              <a:ext uri="{FF2B5EF4-FFF2-40B4-BE49-F238E27FC236}">
                <a16:creationId xmlns:a16="http://schemas.microsoft.com/office/drawing/2014/main" id="{44358D3D-FD84-4395-881F-8DB336AA9DFB}"/>
              </a:ext>
            </a:extLst>
          </p:cNvPr>
          <p:cNvSpPr txBox="1"/>
          <p:nvPr/>
        </p:nvSpPr>
        <p:spPr>
          <a:xfrm>
            <a:off x="0" y="-11854"/>
            <a:ext cx="9144000" cy="461665"/>
          </a:xfrm>
          <a:prstGeom prst="rect">
            <a:avLst/>
          </a:prstGeom>
          <a:solidFill>
            <a:srgbClr val="FFD653"/>
          </a:solidFill>
          <a:ln w="19050">
            <a:noFill/>
          </a:ln>
        </p:spPr>
        <p:txBody>
          <a:bodyPr wrap="square" rtlCol="0">
            <a:spAutoFit/>
          </a:bodyPr>
          <a:lstStyle/>
          <a:p>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参考</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 施設の点検・評価について</a:t>
            </a:r>
            <a:endParaRPr kumimoji="1" lang="ja-JP" altLang="en-US" sz="2400" dirty="0">
              <a:latin typeface="Meiryo UI" pitchFamily="50" charset="-128"/>
              <a:ea typeface="Meiryo UI" pitchFamily="50" charset="-128"/>
              <a:cs typeface="Meiryo UI" pitchFamily="50" charset="-128"/>
            </a:endParaRPr>
          </a:p>
        </p:txBody>
      </p:sp>
      <p:pic>
        <p:nvPicPr>
          <p:cNvPr id="15" name="図 14">
            <a:extLst>
              <a:ext uri="{FF2B5EF4-FFF2-40B4-BE49-F238E27FC236}">
                <a16:creationId xmlns:a16="http://schemas.microsoft.com/office/drawing/2014/main" id="{FC49B80D-1D5D-47BB-A562-5C66698590C3}"/>
              </a:ext>
            </a:extLst>
          </p:cNvPr>
          <p:cNvPicPr>
            <a:picLocks noChangeAspect="1"/>
          </p:cNvPicPr>
          <p:nvPr/>
        </p:nvPicPr>
        <p:blipFill>
          <a:blip r:embed="rId3"/>
          <a:stretch>
            <a:fillRect/>
          </a:stretch>
        </p:blipFill>
        <p:spPr>
          <a:xfrm>
            <a:off x="1086434" y="2121348"/>
            <a:ext cx="6370475" cy="4352384"/>
          </a:xfrm>
          <a:prstGeom prst="rect">
            <a:avLst/>
          </a:prstGeom>
        </p:spPr>
      </p:pic>
    </p:spTree>
    <p:extLst>
      <p:ext uri="{BB962C8B-B14F-4D97-AF65-F5344CB8AC3E}">
        <p14:creationId xmlns:p14="http://schemas.microsoft.com/office/powerpoint/2010/main" val="1075652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17">
            <a:extLst>
              <a:ext uri="{FF2B5EF4-FFF2-40B4-BE49-F238E27FC236}">
                <a16:creationId xmlns:a16="http://schemas.microsoft.com/office/drawing/2014/main" id="{5404A345-D95D-4750-90AB-3CE556B5253A}"/>
              </a:ext>
            </a:extLst>
          </p:cNvPr>
          <p:cNvSpPr txBox="1">
            <a:spLocks/>
          </p:cNvSpPr>
          <p:nvPr/>
        </p:nvSpPr>
        <p:spPr>
          <a:xfrm>
            <a:off x="8373184" y="6489784"/>
            <a:ext cx="774422"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a:pPr/>
              <a:t>7</a:t>
            </a:fld>
            <a:endParaRPr lang="ja-JP" altLang="en-US" dirty="0"/>
          </a:p>
        </p:txBody>
      </p:sp>
      <p:sp>
        <p:nvSpPr>
          <p:cNvPr id="17" name="角丸四角形 111">
            <a:extLst>
              <a:ext uri="{FF2B5EF4-FFF2-40B4-BE49-F238E27FC236}">
                <a16:creationId xmlns:a16="http://schemas.microsoft.com/office/drawing/2014/main" id="{EEA8943F-1F5E-4AEF-A9DC-DD02FBB71761}"/>
              </a:ext>
            </a:extLst>
          </p:cNvPr>
          <p:cNvSpPr/>
          <p:nvPr/>
        </p:nvSpPr>
        <p:spPr>
          <a:xfrm>
            <a:off x="904032" y="1835803"/>
            <a:ext cx="5760640" cy="3058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＜損傷度判定基準（コンクリート二次覆工によるシールド管路の場合）＞</a:t>
            </a:r>
          </a:p>
        </p:txBody>
      </p:sp>
      <p:sp>
        <p:nvSpPr>
          <p:cNvPr id="21" name="テキスト ボックス 20">
            <a:extLst>
              <a:ext uri="{FF2B5EF4-FFF2-40B4-BE49-F238E27FC236}">
                <a16:creationId xmlns:a16="http://schemas.microsoft.com/office/drawing/2014/main" id="{2EA6646C-7DC7-4723-BAB2-914A9B305547}"/>
              </a:ext>
            </a:extLst>
          </p:cNvPr>
          <p:cNvSpPr txBox="1"/>
          <p:nvPr/>
        </p:nvSpPr>
        <p:spPr>
          <a:xfrm>
            <a:off x="437952" y="1565235"/>
            <a:ext cx="5040560" cy="338554"/>
          </a:xfrm>
          <a:prstGeom prst="rect">
            <a:avLst/>
          </a:prstGeom>
          <a:noFill/>
          <a:ln w="19050">
            <a:noFill/>
          </a:ln>
        </p:spPr>
        <p:txBody>
          <a:bodyPr wrap="square" rtlCol="0">
            <a:spAutoFit/>
          </a:bodyPr>
          <a:lstStyle/>
          <a:p>
            <a:r>
              <a:rPr lang="ja-JP" altLang="en-US" sz="1600" dirty="0">
                <a:latin typeface="Meiryo UI" pitchFamily="50" charset="-128"/>
                <a:ea typeface="Meiryo UI" pitchFamily="50" charset="-128"/>
                <a:cs typeface="Meiryo UI" pitchFamily="50" charset="-128"/>
              </a:rPr>
              <a:t>● 地下河川（調節池・シールド型）</a:t>
            </a:r>
          </a:p>
        </p:txBody>
      </p:sp>
      <p:sp>
        <p:nvSpPr>
          <p:cNvPr id="23" name="テキスト ボックス 22">
            <a:extLst>
              <a:ext uri="{FF2B5EF4-FFF2-40B4-BE49-F238E27FC236}">
                <a16:creationId xmlns:a16="http://schemas.microsoft.com/office/drawing/2014/main" id="{1AFEC4E4-FF22-4654-97A6-A8613A21BA56}"/>
              </a:ext>
            </a:extLst>
          </p:cNvPr>
          <p:cNvSpPr txBox="1"/>
          <p:nvPr/>
        </p:nvSpPr>
        <p:spPr>
          <a:xfrm>
            <a:off x="33725" y="548680"/>
            <a:ext cx="6305667" cy="369332"/>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②地下河川・地下調節池</a:t>
            </a:r>
            <a:r>
              <a:rPr lang="ja-JP" altLang="en-US" sz="1600" b="1" dirty="0">
                <a:latin typeface="Meiryo UI" pitchFamily="50" charset="-128"/>
                <a:ea typeface="Meiryo UI" pitchFamily="50" charset="-128"/>
                <a:cs typeface="Meiryo UI" pitchFamily="50" charset="-128"/>
              </a:rPr>
              <a:t>（</a:t>
            </a:r>
            <a:r>
              <a:rPr lang="en-US" altLang="ja-JP" sz="1600" b="1" dirty="0">
                <a:latin typeface="Meiryo UI" pitchFamily="50" charset="-128"/>
                <a:ea typeface="Meiryo UI" pitchFamily="50" charset="-128"/>
                <a:cs typeface="Meiryo UI" pitchFamily="50" charset="-128"/>
              </a:rPr>
              <a:t>※</a:t>
            </a:r>
            <a:r>
              <a:rPr lang="ja-JP" altLang="en-US" sz="1600" b="1" dirty="0">
                <a:latin typeface="Meiryo UI" pitchFamily="50" charset="-128"/>
                <a:ea typeface="Meiryo UI" pitchFamily="50" charset="-128"/>
                <a:cs typeface="Meiryo UI" pitchFamily="50" charset="-128"/>
              </a:rPr>
              <a:t>機械設備等は設備編による）</a:t>
            </a:r>
            <a:endParaRPr lang="ja-JP" altLang="en-US" b="1" dirty="0">
              <a:latin typeface="Meiryo UI" pitchFamily="50" charset="-128"/>
              <a:ea typeface="Meiryo UI" pitchFamily="50" charset="-128"/>
              <a:cs typeface="Meiryo UI" pitchFamily="50" charset="-128"/>
            </a:endParaRPr>
          </a:p>
        </p:txBody>
      </p:sp>
      <p:sp>
        <p:nvSpPr>
          <p:cNvPr id="24" name="角丸四角形 111">
            <a:extLst>
              <a:ext uri="{FF2B5EF4-FFF2-40B4-BE49-F238E27FC236}">
                <a16:creationId xmlns:a16="http://schemas.microsoft.com/office/drawing/2014/main" id="{7C2583E9-73C6-4556-8F6A-146C5462D373}"/>
              </a:ext>
            </a:extLst>
          </p:cNvPr>
          <p:cNvSpPr/>
          <p:nvPr/>
        </p:nvSpPr>
        <p:spPr>
          <a:xfrm>
            <a:off x="211117" y="919768"/>
            <a:ext cx="9121866" cy="25724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kern="100" dirty="0">
                <a:solidFill>
                  <a:schemeClr val="tx1"/>
                </a:solidFill>
                <a:effectLst/>
                <a:latin typeface="Meiryo UI" panose="020B0604030504040204" pitchFamily="50" charset="-128"/>
                <a:ea typeface="Meiryo UI" panose="020B0604030504040204" pitchFamily="50" charset="-128"/>
              </a:rPr>
              <a:t>河川構造物</a:t>
            </a:r>
            <a:r>
              <a:rPr lang="en-US" altLang="ja-JP" kern="100" dirty="0">
                <a:solidFill>
                  <a:schemeClr val="tx1"/>
                </a:solidFill>
                <a:effectLst/>
                <a:latin typeface="Meiryo UI" panose="020B0604030504040204" pitchFamily="50" charset="-128"/>
                <a:ea typeface="Meiryo UI" panose="020B0604030504040204" pitchFamily="50" charset="-128"/>
              </a:rPr>
              <a:t>(</a:t>
            </a:r>
            <a:r>
              <a:rPr lang="ja-JP" altLang="en-US" kern="100" dirty="0">
                <a:solidFill>
                  <a:schemeClr val="tx1"/>
                </a:solidFill>
                <a:effectLst/>
                <a:latin typeface="Meiryo UI" panose="020B0604030504040204" pitchFamily="50" charset="-128"/>
                <a:ea typeface="Meiryo UI" panose="020B0604030504040204" pitchFamily="50" charset="-128"/>
              </a:rPr>
              <a:t>地下構造物</a:t>
            </a:r>
            <a:r>
              <a:rPr lang="en-US" altLang="ja-JP" kern="100" dirty="0">
                <a:solidFill>
                  <a:schemeClr val="tx1"/>
                </a:solidFill>
                <a:effectLst/>
                <a:latin typeface="Meiryo UI" panose="020B0604030504040204" pitchFamily="50" charset="-128"/>
                <a:ea typeface="Meiryo UI" panose="020B0604030504040204" pitchFamily="50" charset="-128"/>
              </a:rPr>
              <a:t>)</a:t>
            </a:r>
            <a:r>
              <a:rPr lang="ja-JP" altLang="en-US" kern="100" dirty="0">
                <a:solidFill>
                  <a:schemeClr val="tx1"/>
                </a:solidFill>
                <a:effectLst/>
                <a:latin typeface="Meiryo UI" panose="020B0604030504040204" pitchFamily="50" charset="-128"/>
                <a:ea typeface="Meiryo UI" panose="020B0604030504040204" pitchFamily="50" charset="-128"/>
              </a:rPr>
              <a:t>の維持管理マニュアル</a:t>
            </a:r>
            <a:r>
              <a:rPr lang="en-US" altLang="ja-JP" kern="100" dirty="0">
                <a:solidFill>
                  <a:schemeClr val="tx1"/>
                </a:solidFill>
                <a:effectLst/>
                <a:latin typeface="Meiryo UI" panose="020B0604030504040204" pitchFamily="50" charset="-128"/>
                <a:ea typeface="Meiryo UI" panose="020B0604030504040204" pitchFamily="50" charset="-128"/>
              </a:rPr>
              <a:t>(</a:t>
            </a:r>
            <a:r>
              <a:rPr lang="ja-JP" altLang="en-US" kern="100" dirty="0">
                <a:solidFill>
                  <a:schemeClr val="tx1"/>
                </a:solidFill>
                <a:effectLst/>
                <a:latin typeface="Meiryo UI" panose="020B0604030504040204" pitchFamily="50" charset="-128"/>
                <a:ea typeface="Meiryo UI" panose="020B0604030504040204" pitchFamily="50" charset="-128"/>
              </a:rPr>
              <a:t>府マニュアル</a:t>
            </a:r>
            <a:r>
              <a:rPr lang="en-US" altLang="ja-JP" kern="100" dirty="0">
                <a:solidFill>
                  <a:schemeClr val="tx1"/>
                </a:solidFill>
                <a:effectLst/>
                <a:latin typeface="Meiryo UI" panose="020B0604030504040204" pitchFamily="50" charset="-128"/>
                <a:ea typeface="Meiryo UI" panose="020B0604030504040204" pitchFamily="50" charset="-128"/>
              </a:rPr>
              <a:t>)</a:t>
            </a:r>
            <a:r>
              <a:rPr lang="ja-JP" altLang="en-US" kern="100" dirty="0">
                <a:solidFill>
                  <a:schemeClr val="tx1"/>
                </a:solidFill>
                <a:effectLst/>
                <a:latin typeface="Meiryo UI" panose="020B0604030504040204" pitchFamily="50" charset="-128"/>
                <a:ea typeface="Meiryo UI" panose="020B0604030504040204" pitchFamily="50" charset="-128"/>
              </a:rPr>
              <a:t>における点検・評価の方法</a:t>
            </a:r>
            <a:endParaRPr lang="ja-JP" altLang="en-US"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111">
            <a:extLst>
              <a:ext uri="{FF2B5EF4-FFF2-40B4-BE49-F238E27FC236}">
                <a16:creationId xmlns:a16="http://schemas.microsoft.com/office/drawing/2014/main" id="{992F005E-F846-412A-AEFE-23B872A6460B}"/>
              </a:ext>
            </a:extLst>
          </p:cNvPr>
          <p:cNvSpPr/>
          <p:nvPr/>
        </p:nvSpPr>
        <p:spPr>
          <a:xfrm>
            <a:off x="179512" y="1268760"/>
            <a:ext cx="6159880" cy="3058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評価方法</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・・現計画では未記載であるが以下のとおり実施している。　</a:t>
            </a:r>
          </a:p>
        </p:txBody>
      </p:sp>
      <p:sp>
        <p:nvSpPr>
          <p:cNvPr id="13" name="object 95">
            <a:extLst>
              <a:ext uri="{FF2B5EF4-FFF2-40B4-BE49-F238E27FC236}">
                <a16:creationId xmlns:a16="http://schemas.microsoft.com/office/drawing/2014/main" id="{8937EB07-C34D-4546-B63E-55BA0CB9EDC7}"/>
              </a:ext>
            </a:extLst>
          </p:cNvPr>
          <p:cNvSpPr txBox="1"/>
          <p:nvPr/>
        </p:nvSpPr>
        <p:spPr>
          <a:xfrm>
            <a:off x="971601" y="6473732"/>
            <a:ext cx="6912767" cy="337272"/>
          </a:xfrm>
          <a:prstGeom prst="rect">
            <a:avLst/>
          </a:prstGeom>
        </p:spPr>
        <p:txBody>
          <a:bodyPr vert="horz" wrap="square" lIns="0" tIns="16510" rIns="0" bIns="0" rtlCol="0">
            <a:spAutoFit/>
          </a:bodyPr>
          <a:lstStyle/>
          <a:p>
            <a:pPr marL="12700">
              <a:spcBef>
                <a:spcPts val="130"/>
              </a:spcBef>
            </a:pPr>
            <a:r>
              <a:rPr lang="ja-JP" altLang="en-US" sz="1000" spc="20" dirty="0">
                <a:latin typeface="Meiryo UI" panose="020B0604030504040204" pitchFamily="50" charset="-128"/>
                <a:ea typeface="Meiryo UI" panose="020B0604030504040204" pitchFamily="50" charset="-128"/>
                <a:cs typeface="Meiryo UI"/>
              </a:rPr>
              <a:t>　</a:t>
            </a:r>
            <a:r>
              <a:rPr lang="ja-JP" altLang="en-US" sz="1000" spc="35" dirty="0">
                <a:latin typeface="Meiryo UI" panose="020B0604030504040204" pitchFamily="50" charset="-128"/>
                <a:ea typeface="Meiryo UI" panose="020B0604030504040204" pitchFamily="50" charset="-128"/>
                <a:cs typeface="Meiryo UI"/>
              </a:rPr>
              <a:t>河川構造物（地下構造物）の維持</a:t>
            </a:r>
            <a:r>
              <a:rPr lang="ja-JP" altLang="en-US" sz="900" spc="35" dirty="0">
                <a:latin typeface="Meiryo UI" panose="020B0604030504040204" pitchFamily="50" charset="-128"/>
                <a:ea typeface="Meiryo UI" panose="020B0604030504040204" pitchFamily="50" charset="-128"/>
                <a:cs typeface="Meiryo UI"/>
              </a:rPr>
              <a:t>管理</a:t>
            </a:r>
            <a:r>
              <a:rPr lang="ja-JP" altLang="en-US" sz="1000" spc="35" dirty="0">
                <a:latin typeface="Meiryo UI" panose="020B0604030504040204" pitchFamily="50" charset="-128"/>
                <a:ea typeface="Meiryo UI" panose="020B0604030504040204" pitchFamily="50" charset="-128"/>
                <a:cs typeface="Meiryo UI"/>
              </a:rPr>
              <a:t>マニュアル（凾渠部）より抜粋</a:t>
            </a:r>
            <a:endParaRPr lang="en-US" altLang="ja-JP" sz="1000" spc="35" dirty="0">
              <a:latin typeface="Meiryo UI" panose="020B0604030504040204" pitchFamily="50" charset="-128"/>
              <a:ea typeface="Meiryo UI" panose="020B0604030504040204" pitchFamily="50" charset="-128"/>
              <a:cs typeface="Meiryo UI"/>
            </a:endParaRPr>
          </a:p>
          <a:p>
            <a:pPr marL="12700">
              <a:spcBef>
                <a:spcPts val="130"/>
              </a:spcBef>
            </a:pPr>
            <a:r>
              <a:rPr lang="ja-JP" altLang="en-US" sz="1000" spc="35" dirty="0">
                <a:latin typeface="Meiryo UI" panose="020B0604030504040204" pitchFamily="50" charset="-128"/>
                <a:ea typeface="Meiryo UI" panose="020B0604030504040204" pitchFamily="50" charset="-128"/>
                <a:cs typeface="Meiryo UI"/>
              </a:rPr>
              <a:t>　（下水道管路管理マニュアル及び</a:t>
            </a:r>
            <a:r>
              <a:rPr lang="ja-JP" altLang="en-US" sz="1000" spc="20" dirty="0">
                <a:latin typeface="Meiryo UI" panose="020B0604030504040204" pitchFamily="50" charset="-128"/>
                <a:ea typeface="Meiryo UI" panose="020B0604030504040204" pitchFamily="50" charset="-128"/>
                <a:cs typeface="Meiryo UI"/>
              </a:rPr>
              <a:t>コンクリート標準示方書の劣化過程を基に設定）</a:t>
            </a:r>
            <a:endParaRPr sz="1000" dirty="0">
              <a:latin typeface="Meiryo UI" panose="020B0604030504040204" pitchFamily="50" charset="-128"/>
              <a:ea typeface="Meiryo UI" panose="020B0604030504040204" pitchFamily="50" charset="-128"/>
              <a:cs typeface="Meiryo UI"/>
            </a:endParaRPr>
          </a:p>
        </p:txBody>
      </p:sp>
      <p:sp>
        <p:nvSpPr>
          <p:cNvPr id="12" name="テキスト ボックス 11">
            <a:extLst>
              <a:ext uri="{FF2B5EF4-FFF2-40B4-BE49-F238E27FC236}">
                <a16:creationId xmlns:a16="http://schemas.microsoft.com/office/drawing/2014/main" id="{440C3617-FAE8-4B5D-B3F7-E4DA64BE6A96}"/>
              </a:ext>
            </a:extLst>
          </p:cNvPr>
          <p:cNvSpPr txBox="1"/>
          <p:nvPr/>
        </p:nvSpPr>
        <p:spPr>
          <a:xfrm>
            <a:off x="0" y="-11854"/>
            <a:ext cx="9144000" cy="461665"/>
          </a:xfrm>
          <a:prstGeom prst="rect">
            <a:avLst/>
          </a:prstGeom>
          <a:solidFill>
            <a:srgbClr val="FFD653"/>
          </a:solidFill>
          <a:ln w="19050">
            <a:noFill/>
          </a:ln>
        </p:spPr>
        <p:txBody>
          <a:bodyPr wrap="square" rtlCol="0">
            <a:spAutoFit/>
          </a:bodyPr>
          <a:lstStyle/>
          <a:p>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参考</a:t>
            </a:r>
            <a:r>
              <a:rPr lang="en-US" altLang="ja-JP" sz="2400" dirty="0">
                <a:latin typeface="Meiryo UI" pitchFamily="50" charset="-128"/>
                <a:ea typeface="Meiryo UI" pitchFamily="50" charset="-128"/>
                <a:cs typeface="Meiryo UI" pitchFamily="50" charset="-128"/>
              </a:rPr>
              <a:t>】 </a:t>
            </a:r>
            <a:r>
              <a:rPr lang="ja-JP" altLang="en-US" sz="2400" dirty="0">
                <a:latin typeface="Meiryo UI" pitchFamily="50" charset="-128"/>
                <a:ea typeface="Meiryo UI" pitchFamily="50" charset="-128"/>
                <a:cs typeface="Meiryo UI" pitchFamily="50" charset="-128"/>
              </a:rPr>
              <a:t>施設の点検・評価について</a:t>
            </a:r>
            <a:endParaRPr kumimoji="1" lang="ja-JP" altLang="en-US" sz="2400" dirty="0">
              <a:latin typeface="Meiryo UI" pitchFamily="50" charset="-128"/>
              <a:ea typeface="Meiryo UI" pitchFamily="50" charset="-128"/>
              <a:cs typeface="Meiryo UI" pitchFamily="50" charset="-128"/>
            </a:endParaRPr>
          </a:p>
        </p:txBody>
      </p:sp>
      <p:pic>
        <p:nvPicPr>
          <p:cNvPr id="14" name="図 13">
            <a:extLst>
              <a:ext uri="{FF2B5EF4-FFF2-40B4-BE49-F238E27FC236}">
                <a16:creationId xmlns:a16="http://schemas.microsoft.com/office/drawing/2014/main" id="{11B82C79-C198-478D-B1E8-923B07DE5C78}"/>
              </a:ext>
            </a:extLst>
          </p:cNvPr>
          <p:cNvPicPr>
            <a:picLocks noChangeAspect="1"/>
          </p:cNvPicPr>
          <p:nvPr/>
        </p:nvPicPr>
        <p:blipFill>
          <a:blip r:embed="rId3"/>
          <a:stretch>
            <a:fillRect/>
          </a:stretch>
        </p:blipFill>
        <p:spPr>
          <a:xfrm>
            <a:off x="951599" y="2116297"/>
            <a:ext cx="6964851" cy="4332035"/>
          </a:xfrm>
          <a:prstGeom prst="rect">
            <a:avLst/>
          </a:prstGeom>
        </p:spPr>
      </p:pic>
    </p:spTree>
    <p:extLst>
      <p:ext uri="{BB962C8B-B14F-4D97-AF65-F5344CB8AC3E}">
        <p14:creationId xmlns:p14="http://schemas.microsoft.com/office/powerpoint/2010/main" val="363788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111">
            <a:extLst>
              <a:ext uri="{FF2B5EF4-FFF2-40B4-BE49-F238E27FC236}">
                <a16:creationId xmlns:a16="http://schemas.microsoft.com/office/drawing/2014/main" id="{FBFD0F60-8196-4F93-93D3-5B49E76B7600}"/>
              </a:ext>
            </a:extLst>
          </p:cNvPr>
          <p:cNvSpPr/>
          <p:nvPr/>
        </p:nvSpPr>
        <p:spPr>
          <a:xfrm>
            <a:off x="47598" y="988856"/>
            <a:ext cx="9063746" cy="3058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現状における評価方法</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・・現計画では未記載であるが国基準に準拠し以下のとおり実施している。　</a:t>
            </a:r>
          </a:p>
        </p:txBody>
      </p:sp>
      <p:sp>
        <p:nvSpPr>
          <p:cNvPr id="8" name="スライド番号プレースホルダー 17">
            <a:extLst>
              <a:ext uri="{FF2B5EF4-FFF2-40B4-BE49-F238E27FC236}">
                <a16:creationId xmlns:a16="http://schemas.microsoft.com/office/drawing/2014/main" id="{5404A345-D95D-4750-90AB-3CE556B5253A}"/>
              </a:ext>
            </a:extLst>
          </p:cNvPr>
          <p:cNvSpPr txBox="1">
            <a:spLocks/>
          </p:cNvSpPr>
          <p:nvPr/>
        </p:nvSpPr>
        <p:spPr>
          <a:xfrm>
            <a:off x="8373184" y="6489782"/>
            <a:ext cx="774422"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8</a:t>
            </a:fld>
            <a:endParaRPr lang="ja-JP" altLang="en-US" dirty="0"/>
          </a:p>
        </p:txBody>
      </p:sp>
      <p:sp>
        <p:nvSpPr>
          <p:cNvPr id="9" name="テキスト ボックス 8">
            <a:extLst>
              <a:ext uri="{FF2B5EF4-FFF2-40B4-BE49-F238E27FC236}">
                <a16:creationId xmlns:a16="http://schemas.microsoft.com/office/drawing/2014/main" id="{2DA397B7-F990-45D1-85D3-490D8686FA16}"/>
              </a:ext>
            </a:extLst>
          </p:cNvPr>
          <p:cNvSpPr txBox="1"/>
          <p:nvPr/>
        </p:nvSpPr>
        <p:spPr>
          <a:xfrm>
            <a:off x="66864" y="553991"/>
            <a:ext cx="2890480" cy="369332"/>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③砂防関係施設</a:t>
            </a:r>
            <a:endParaRPr kumimoji="1" lang="ja-JP" altLang="en-US" b="1" dirty="0">
              <a:latin typeface="Meiryo UI" pitchFamily="50" charset="-128"/>
              <a:ea typeface="Meiryo UI" pitchFamily="50" charset="-128"/>
              <a:cs typeface="Meiryo UI" pitchFamily="50" charset="-128"/>
            </a:endParaRPr>
          </a:p>
        </p:txBody>
      </p:sp>
      <p:pic>
        <p:nvPicPr>
          <p:cNvPr id="4" name="図 3">
            <a:extLst>
              <a:ext uri="{FF2B5EF4-FFF2-40B4-BE49-F238E27FC236}">
                <a16:creationId xmlns:a16="http://schemas.microsoft.com/office/drawing/2014/main" id="{F1E04BA3-066D-47C6-B5E9-582A5A39AB44}"/>
              </a:ext>
            </a:extLst>
          </p:cNvPr>
          <p:cNvPicPr>
            <a:picLocks noChangeAspect="1"/>
          </p:cNvPicPr>
          <p:nvPr/>
        </p:nvPicPr>
        <p:blipFill>
          <a:blip r:embed="rId3"/>
          <a:stretch>
            <a:fillRect/>
          </a:stretch>
        </p:blipFill>
        <p:spPr>
          <a:xfrm>
            <a:off x="285410" y="2250963"/>
            <a:ext cx="4467175" cy="2546189"/>
          </a:xfrm>
          <a:prstGeom prst="rect">
            <a:avLst/>
          </a:prstGeom>
        </p:spPr>
      </p:pic>
      <p:pic>
        <p:nvPicPr>
          <p:cNvPr id="6" name="図 5">
            <a:extLst>
              <a:ext uri="{FF2B5EF4-FFF2-40B4-BE49-F238E27FC236}">
                <a16:creationId xmlns:a16="http://schemas.microsoft.com/office/drawing/2014/main" id="{C0EF29BD-153F-4A04-82F3-2DF0B7BF6FBB}"/>
              </a:ext>
            </a:extLst>
          </p:cNvPr>
          <p:cNvPicPr>
            <a:picLocks noChangeAspect="1"/>
          </p:cNvPicPr>
          <p:nvPr/>
        </p:nvPicPr>
        <p:blipFill>
          <a:blip r:embed="rId4"/>
          <a:stretch>
            <a:fillRect/>
          </a:stretch>
        </p:blipFill>
        <p:spPr>
          <a:xfrm>
            <a:off x="5807807" y="2009503"/>
            <a:ext cx="3024335" cy="3735943"/>
          </a:xfrm>
          <a:prstGeom prst="rect">
            <a:avLst/>
          </a:prstGeom>
        </p:spPr>
      </p:pic>
      <p:sp>
        <p:nvSpPr>
          <p:cNvPr id="16" name="上下矢印 2">
            <a:extLst>
              <a:ext uri="{FF2B5EF4-FFF2-40B4-BE49-F238E27FC236}">
                <a16:creationId xmlns:a16="http://schemas.microsoft.com/office/drawing/2014/main" id="{512951A5-8E3A-4E9E-86CD-41C9DC3222D6}"/>
              </a:ext>
            </a:extLst>
          </p:cNvPr>
          <p:cNvSpPr/>
          <p:nvPr/>
        </p:nvSpPr>
        <p:spPr>
          <a:xfrm>
            <a:off x="5535490" y="2486711"/>
            <a:ext cx="201285" cy="2821119"/>
          </a:xfrm>
          <a:prstGeom prst="upDownArrow">
            <a:avLst/>
          </a:prstGeom>
          <a:gradFill>
            <a:gsLst>
              <a:gs pos="0">
                <a:srgbClr val="FF0000"/>
              </a:gs>
              <a:gs pos="50000">
                <a:srgbClr val="FFC000"/>
              </a:gs>
              <a:gs pos="100000">
                <a:srgbClr val="FFFF00"/>
              </a:gs>
            </a:gsLst>
            <a:lin ang="5400000" scaled="1"/>
          </a:gra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ローチャート: 組合せ 16">
            <a:extLst>
              <a:ext uri="{FF2B5EF4-FFF2-40B4-BE49-F238E27FC236}">
                <a16:creationId xmlns:a16="http://schemas.microsoft.com/office/drawing/2014/main" id="{E480288A-9854-4F8A-8E93-EC4D01B59F11}"/>
              </a:ext>
            </a:extLst>
          </p:cNvPr>
          <p:cNvSpPr/>
          <p:nvPr/>
        </p:nvSpPr>
        <p:spPr>
          <a:xfrm rot="16200000">
            <a:off x="4539748" y="3353075"/>
            <a:ext cx="1195924" cy="255459"/>
          </a:xfrm>
          <a:prstGeom prst="flowChartMerg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テキスト ボックス 107">
            <a:extLst>
              <a:ext uri="{FF2B5EF4-FFF2-40B4-BE49-F238E27FC236}">
                <a16:creationId xmlns:a16="http://schemas.microsoft.com/office/drawing/2014/main" id="{209C9760-965A-4986-AB2D-C5C2852FA7A8}"/>
              </a:ext>
            </a:extLst>
          </p:cNvPr>
          <p:cNvSpPr txBox="1">
            <a:spLocks/>
          </p:cNvSpPr>
          <p:nvPr/>
        </p:nvSpPr>
        <p:spPr>
          <a:xfrm>
            <a:off x="158243" y="2013325"/>
            <a:ext cx="2736304" cy="193889"/>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400" dirty="0">
                <a:latin typeface="Meiryo UI" panose="020B0604030504040204" pitchFamily="50" charset="-128"/>
                <a:ea typeface="Meiryo UI" panose="020B0604030504040204" pitchFamily="50" charset="-128"/>
              </a:rPr>
              <a:t>＜損傷種別毎の損傷度を評価＞</a:t>
            </a:r>
          </a:p>
        </p:txBody>
      </p:sp>
      <p:sp>
        <p:nvSpPr>
          <p:cNvPr id="20" name="テキスト ボックス 107">
            <a:extLst>
              <a:ext uri="{FF2B5EF4-FFF2-40B4-BE49-F238E27FC236}">
                <a16:creationId xmlns:a16="http://schemas.microsoft.com/office/drawing/2014/main" id="{046695A9-B064-410B-897C-E3F9BD3D4938}"/>
              </a:ext>
            </a:extLst>
          </p:cNvPr>
          <p:cNvSpPr txBox="1">
            <a:spLocks/>
          </p:cNvSpPr>
          <p:nvPr/>
        </p:nvSpPr>
        <p:spPr>
          <a:xfrm>
            <a:off x="5836448" y="1623428"/>
            <a:ext cx="2967051" cy="234664"/>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400" dirty="0">
                <a:latin typeface="Meiryo UI" panose="020B0604030504040204" pitchFamily="50" charset="-128"/>
                <a:ea typeface="Meiryo UI" panose="020B0604030504040204" pitchFamily="50" charset="-128"/>
              </a:rPr>
              <a:t>＜施設全体としての健全度を評価＞</a:t>
            </a:r>
          </a:p>
        </p:txBody>
      </p:sp>
      <p:sp>
        <p:nvSpPr>
          <p:cNvPr id="19" name="テキスト ボックス 18">
            <a:extLst>
              <a:ext uri="{FF2B5EF4-FFF2-40B4-BE49-F238E27FC236}">
                <a16:creationId xmlns:a16="http://schemas.microsoft.com/office/drawing/2014/main" id="{481B777A-5E6C-45A3-8AD8-3986EB1AA26C}"/>
              </a:ext>
            </a:extLst>
          </p:cNvPr>
          <p:cNvSpPr txBox="1"/>
          <p:nvPr/>
        </p:nvSpPr>
        <p:spPr>
          <a:xfrm>
            <a:off x="7471074" y="1822905"/>
            <a:ext cx="1591646" cy="261610"/>
          </a:xfrm>
          <a:prstGeom prst="rect">
            <a:avLst/>
          </a:prstGeom>
          <a:noFill/>
          <a:ln w="19050">
            <a:noFill/>
          </a:ln>
        </p:spPr>
        <p:txBody>
          <a:bodyPr wrap="square" rtlCol="0">
            <a:spAutoFit/>
          </a:bodyPr>
          <a:lstStyle/>
          <a:p>
            <a:r>
              <a:rPr lang="ja-JP" altLang="en-US" sz="1100" dirty="0">
                <a:latin typeface="Meiryo UI" pitchFamily="50" charset="-128"/>
                <a:ea typeface="Meiryo UI" pitchFamily="50" charset="-128"/>
                <a:cs typeface="Meiryo UI" pitchFamily="50" charset="-128"/>
              </a:rPr>
              <a:t>例）砂防設備の場合</a:t>
            </a:r>
            <a:endParaRPr kumimoji="1" lang="ja-JP" altLang="en-US" sz="1100" dirty="0">
              <a:latin typeface="Meiryo UI" pitchFamily="50" charset="-128"/>
              <a:ea typeface="Meiryo UI" pitchFamily="50" charset="-128"/>
              <a:cs typeface="Meiryo UI" pitchFamily="50" charset="-128"/>
            </a:endParaRPr>
          </a:p>
        </p:txBody>
      </p:sp>
      <p:sp>
        <p:nvSpPr>
          <p:cNvPr id="21" name="テキスト ボックス 20">
            <a:extLst>
              <a:ext uri="{FF2B5EF4-FFF2-40B4-BE49-F238E27FC236}">
                <a16:creationId xmlns:a16="http://schemas.microsoft.com/office/drawing/2014/main" id="{42480B9E-078B-410A-AF2C-482C195B6E83}"/>
              </a:ext>
            </a:extLst>
          </p:cNvPr>
          <p:cNvSpPr txBox="1"/>
          <p:nvPr/>
        </p:nvSpPr>
        <p:spPr>
          <a:xfrm>
            <a:off x="0" y="-11854"/>
            <a:ext cx="9144000" cy="461665"/>
          </a:xfrm>
          <a:prstGeom prst="rect">
            <a:avLst/>
          </a:prstGeom>
          <a:solidFill>
            <a:srgbClr val="FFD653"/>
          </a:solidFill>
          <a:ln w="19050">
            <a:noFill/>
          </a:ln>
        </p:spPr>
        <p:txBody>
          <a:bodyPr wrap="square" rtlCol="0">
            <a:spAutoFit/>
          </a:bodyPr>
          <a:lstStyle/>
          <a:p>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参考</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 施設の点検・評価について</a:t>
            </a:r>
            <a:endParaRPr kumimoji="1" lang="ja-JP" altLang="en-US" sz="24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745123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二等辺三角形 17">
            <a:extLst>
              <a:ext uri="{FF2B5EF4-FFF2-40B4-BE49-F238E27FC236}">
                <a16:creationId xmlns:a16="http://schemas.microsoft.com/office/drawing/2014/main" id="{164F7069-5284-4EE0-B509-FA1383A60CB6}"/>
              </a:ext>
            </a:extLst>
          </p:cNvPr>
          <p:cNvSpPr/>
          <p:nvPr/>
        </p:nvSpPr>
        <p:spPr>
          <a:xfrm flipV="1">
            <a:off x="1490772" y="4651533"/>
            <a:ext cx="5544616" cy="289635"/>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 name="スライド番号プレースホルダー 17">
            <a:extLst>
              <a:ext uri="{FF2B5EF4-FFF2-40B4-BE49-F238E27FC236}">
                <a16:creationId xmlns:a16="http://schemas.microsoft.com/office/drawing/2014/main" id="{5404A345-D95D-4750-90AB-3CE556B5253A}"/>
              </a:ext>
            </a:extLst>
          </p:cNvPr>
          <p:cNvSpPr txBox="1">
            <a:spLocks/>
          </p:cNvSpPr>
          <p:nvPr/>
        </p:nvSpPr>
        <p:spPr>
          <a:xfrm>
            <a:off x="8373184" y="6489782"/>
            <a:ext cx="774422"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9</a:t>
            </a:fld>
            <a:endParaRPr lang="ja-JP" altLang="en-US" dirty="0"/>
          </a:p>
        </p:txBody>
      </p:sp>
      <p:sp>
        <p:nvSpPr>
          <p:cNvPr id="9" name="テキスト ボックス 8">
            <a:extLst>
              <a:ext uri="{FF2B5EF4-FFF2-40B4-BE49-F238E27FC236}">
                <a16:creationId xmlns:a16="http://schemas.microsoft.com/office/drawing/2014/main" id="{2DA397B7-F990-45D1-85D3-490D8686FA16}"/>
              </a:ext>
            </a:extLst>
          </p:cNvPr>
          <p:cNvSpPr txBox="1"/>
          <p:nvPr/>
        </p:nvSpPr>
        <p:spPr>
          <a:xfrm>
            <a:off x="66864" y="553991"/>
            <a:ext cx="2890480" cy="369332"/>
          </a:xfrm>
          <a:prstGeom prst="rect">
            <a:avLst/>
          </a:prstGeom>
          <a:noFill/>
          <a:ln w="19050">
            <a:noFill/>
          </a:ln>
        </p:spPr>
        <p:txBody>
          <a:bodyPr wrap="square" rtlCol="0">
            <a:spAutoFit/>
          </a:bodyPr>
          <a:lstStyle/>
          <a:p>
            <a:r>
              <a:rPr lang="ja-JP" altLang="en-US" b="1" dirty="0">
                <a:latin typeface="Meiryo UI" pitchFamily="50" charset="-128"/>
                <a:ea typeface="Meiryo UI" pitchFamily="50" charset="-128"/>
                <a:cs typeface="Meiryo UI" pitchFamily="50" charset="-128"/>
              </a:rPr>
              <a:t>③砂防関係施設</a:t>
            </a:r>
            <a:endParaRPr kumimoji="1" lang="ja-JP" altLang="en-US" b="1" dirty="0">
              <a:latin typeface="Meiryo UI" pitchFamily="50" charset="-128"/>
              <a:ea typeface="Meiryo UI" pitchFamily="50" charset="-128"/>
              <a:cs typeface="Meiryo UI" pitchFamily="50" charset="-128"/>
            </a:endParaRPr>
          </a:p>
        </p:txBody>
      </p:sp>
      <p:sp>
        <p:nvSpPr>
          <p:cNvPr id="21" name="テキスト ボックス 20">
            <a:extLst>
              <a:ext uri="{FF2B5EF4-FFF2-40B4-BE49-F238E27FC236}">
                <a16:creationId xmlns:a16="http://schemas.microsoft.com/office/drawing/2014/main" id="{42480B9E-078B-410A-AF2C-482C195B6E83}"/>
              </a:ext>
            </a:extLst>
          </p:cNvPr>
          <p:cNvSpPr txBox="1"/>
          <p:nvPr/>
        </p:nvSpPr>
        <p:spPr>
          <a:xfrm>
            <a:off x="0" y="-11854"/>
            <a:ext cx="9144000" cy="461665"/>
          </a:xfrm>
          <a:prstGeom prst="rect">
            <a:avLst/>
          </a:prstGeom>
          <a:solidFill>
            <a:srgbClr val="FFD653"/>
          </a:solidFill>
          <a:ln w="19050">
            <a:noFill/>
          </a:ln>
        </p:spPr>
        <p:txBody>
          <a:bodyPr wrap="square" rtlCol="0">
            <a:spAutoFit/>
          </a:bodyPr>
          <a:lstStyle/>
          <a:p>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参考</a:t>
            </a:r>
            <a:r>
              <a:rPr lang="en-US" altLang="ja-JP" sz="2400" dirty="0">
                <a:latin typeface="Meiryo UI" pitchFamily="50" charset="-128"/>
                <a:ea typeface="Meiryo UI" pitchFamily="50" charset="-128"/>
                <a:cs typeface="Meiryo UI" pitchFamily="50" charset="-128"/>
              </a:rPr>
              <a:t>】</a:t>
            </a:r>
            <a:r>
              <a:rPr lang="ja-JP" altLang="en-US" sz="2400" dirty="0">
                <a:latin typeface="Meiryo UI" pitchFamily="50" charset="-128"/>
                <a:ea typeface="Meiryo UI" pitchFamily="50" charset="-128"/>
                <a:cs typeface="Meiryo UI" pitchFamily="50" charset="-128"/>
              </a:rPr>
              <a:t> 施設の点検・評価について</a:t>
            </a:r>
            <a:endParaRPr kumimoji="1" lang="ja-JP" altLang="en-US" sz="2400" dirty="0">
              <a:latin typeface="Meiryo UI" pitchFamily="50" charset="-128"/>
              <a:ea typeface="Meiryo UI" pitchFamily="50" charset="-128"/>
              <a:cs typeface="Meiryo UI" pitchFamily="50" charset="-128"/>
            </a:endParaRPr>
          </a:p>
        </p:txBody>
      </p:sp>
      <p:sp>
        <p:nvSpPr>
          <p:cNvPr id="22" name="角丸四角形 111">
            <a:extLst>
              <a:ext uri="{FF2B5EF4-FFF2-40B4-BE49-F238E27FC236}">
                <a16:creationId xmlns:a16="http://schemas.microsoft.com/office/drawing/2014/main" id="{C234F988-6025-46E4-A998-70CEACFA0243}"/>
              </a:ext>
            </a:extLst>
          </p:cNvPr>
          <p:cNvSpPr/>
          <p:nvPr/>
        </p:nvSpPr>
        <p:spPr>
          <a:xfrm>
            <a:off x="36910" y="956196"/>
            <a:ext cx="8855570" cy="3058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600" kern="100" dirty="0">
                <a:solidFill>
                  <a:schemeClr val="tx1"/>
                </a:solidFill>
                <a:latin typeface="Meiryo UI" panose="020B0604030504040204" pitchFamily="50" charset="-128"/>
                <a:ea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rPr>
              <a:t>課題２</a:t>
            </a:r>
            <a:r>
              <a:rPr lang="en-US" altLang="ja-JP" sz="1600" kern="100" dirty="0">
                <a:solidFill>
                  <a:schemeClr val="tx1"/>
                </a:solidFill>
                <a:latin typeface="Meiryo UI" panose="020B0604030504040204" pitchFamily="50" charset="-128"/>
                <a:ea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rPr>
              <a:t>施設の健全度に応じた点検間隔の設定」に関する国基準の考え方</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A9F88C11-F327-4A60-A4C0-2CDA448F2FC3}"/>
              </a:ext>
            </a:extLst>
          </p:cNvPr>
          <p:cNvSpPr txBox="1"/>
          <p:nvPr/>
        </p:nvSpPr>
        <p:spPr>
          <a:xfrm>
            <a:off x="89530" y="1294963"/>
            <a:ext cx="7632848" cy="338554"/>
          </a:xfrm>
          <a:prstGeom prst="rect">
            <a:avLst/>
          </a:prstGeom>
          <a:noFill/>
        </p:spPr>
        <p:txBody>
          <a:bodyPr wrap="square">
            <a:spAutoFit/>
          </a:bodyPr>
          <a:lstStyle/>
          <a:p>
            <a:r>
              <a:rPr lang="zh-TW" altLang="en-US" sz="1600" dirty="0">
                <a:latin typeface="Meiryo UI" panose="020B0604030504040204" pitchFamily="50" charset="-128"/>
                <a:ea typeface="Meiryo UI" panose="020B0604030504040204" pitchFamily="50" charset="-128"/>
              </a:rPr>
              <a:t>砂防関係施設点検要領</a:t>
            </a:r>
            <a:r>
              <a:rPr lang="ja-JP" altLang="en-US" sz="1600" dirty="0">
                <a:latin typeface="Meiryo UI" panose="020B0604030504040204" pitchFamily="50" charset="-128"/>
                <a:ea typeface="Meiryo UI" panose="020B0604030504040204" pitchFamily="50" charset="-128"/>
              </a:rPr>
              <a:t>（</a:t>
            </a:r>
            <a:r>
              <a:rPr lang="zh-TW" altLang="en-US" sz="1600" dirty="0">
                <a:latin typeface="Meiryo UI" panose="020B0604030504040204" pitchFamily="50" charset="-128"/>
                <a:ea typeface="Meiryo UI" panose="020B0604030504040204" pitchFamily="50" charset="-128"/>
              </a:rPr>
              <a:t>案</a:t>
            </a:r>
            <a:r>
              <a:rPr lang="ja-JP" altLang="en-US" sz="1600" dirty="0">
                <a:latin typeface="Meiryo UI" panose="020B0604030504040204" pitchFamily="50" charset="-128"/>
                <a:ea typeface="Meiryo UI" panose="020B0604030504040204" pitchFamily="50" charset="-128"/>
              </a:rPr>
              <a:t>）</a:t>
            </a:r>
            <a:r>
              <a:rPr lang="zh-TW" altLang="en-US" sz="1600" dirty="0">
                <a:latin typeface="Meiryo UI" panose="020B0604030504040204" pitchFamily="50" charset="-128"/>
                <a:ea typeface="Meiryo UI" panose="020B0604030504040204" pitchFamily="50" charset="-128"/>
              </a:rPr>
              <a:t>令和</a:t>
            </a:r>
            <a:r>
              <a:rPr lang="en-US" altLang="zh-TW" sz="1600" dirty="0">
                <a:latin typeface="Meiryo UI" panose="020B0604030504040204" pitchFamily="50" charset="-128"/>
                <a:ea typeface="Meiryo UI" panose="020B0604030504040204" pitchFamily="50" charset="-128"/>
              </a:rPr>
              <a:t>4</a:t>
            </a:r>
            <a:r>
              <a:rPr lang="zh-TW" altLang="en-US" sz="1600" dirty="0">
                <a:latin typeface="Meiryo UI" panose="020B0604030504040204" pitchFamily="50" charset="-128"/>
                <a:ea typeface="Meiryo UI" panose="020B0604030504040204" pitchFamily="50" charset="-128"/>
              </a:rPr>
              <a:t>年</a:t>
            </a:r>
            <a:r>
              <a:rPr lang="en-US" altLang="zh-TW" sz="1600" dirty="0">
                <a:latin typeface="Meiryo UI" panose="020B0604030504040204" pitchFamily="50" charset="-128"/>
                <a:ea typeface="Meiryo UI" panose="020B0604030504040204" pitchFamily="50" charset="-128"/>
              </a:rPr>
              <a:t>3</a:t>
            </a:r>
            <a:r>
              <a:rPr lang="zh-TW" altLang="en-US" sz="1600" dirty="0">
                <a:latin typeface="Meiryo UI" panose="020B0604030504040204" pitchFamily="50" charset="-128"/>
                <a:ea typeface="Meiryo UI" panose="020B0604030504040204" pitchFamily="50" charset="-128"/>
              </a:rPr>
              <a:t>月</a:t>
            </a:r>
            <a:r>
              <a:rPr lang="ja-JP" altLang="en-US" sz="1600" dirty="0">
                <a:latin typeface="Meiryo UI" panose="020B0604030504040204" pitchFamily="50" charset="-128"/>
                <a:ea typeface="Meiryo UI" panose="020B0604030504040204" pitchFamily="50" charset="-128"/>
              </a:rPr>
              <a:t>　　</a:t>
            </a:r>
            <a:r>
              <a:rPr lang="zh-TW" altLang="en-US" sz="1600" dirty="0">
                <a:latin typeface="Meiryo UI" panose="020B0604030504040204" pitchFamily="50" charset="-128"/>
                <a:ea typeface="Meiryo UI" panose="020B0604030504040204" pitchFamily="50" charset="-128"/>
              </a:rPr>
              <a:t>国土交通省砂防部保全課</a:t>
            </a:r>
            <a:endParaRPr lang="ja-JP" altLang="en-US" sz="16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8E0B22BE-BCB6-4516-918E-BCE4DF43C187}"/>
              </a:ext>
            </a:extLst>
          </p:cNvPr>
          <p:cNvSpPr txBox="1"/>
          <p:nvPr/>
        </p:nvSpPr>
        <p:spPr>
          <a:xfrm>
            <a:off x="144215" y="1633517"/>
            <a:ext cx="8855569" cy="2893100"/>
          </a:xfrm>
          <a:prstGeom prst="rect">
            <a:avLst/>
          </a:prstGeom>
          <a:noFill/>
          <a:ln>
            <a:solidFill>
              <a:schemeClr val="tx1"/>
            </a:solidFill>
          </a:ln>
        </p:spPr>
        <p:txBody>
          <a:bodyPr wrap="square" rtlCol="0">
            <a:spAutoFit/>
          </a:bodyPr>
          <a:lstStyle/>
          <a:p>
            <a:r>
              <a:rPr lang="ja-JP" altLang="en-US" sz="1400" b="1" dirty="0">
                <a:latin typeface="Meiryo UI" panose="020B0604030504040204" pitchFamily="50" charset="-128"/>
                <a:ea typeface="Meiryo UI" panose="020B0604030504040204" pitchFamily="50" charset="-128"/>
              </a:rPr>
              <a:t>４．点検の実施時期</a:t>
            </a:r>
          </a:p>
          <a:p>
            <a:r>
              <a:rPr lang="ja-JP" altLang="en-US" sz="1400" dirty="0">
                <a:latin typeface="Meiryo UI" panose="020B0604030504040204" pitchFamily="50" charset="-128"/>
                <a:ea typeface="Meiryo UI" panose="020B0604030504040204" pitchFamily="50" charset="-128"/>
              </a:rPr>
              <a:t>　定期点検及び臨時点検は、点検計画に基づいて、実施するものとする。</a:t>
            </a:r>
          </a:p>
          <a:p>
            <a:r>
              <a:rPr lang="ja-JP" altLang="en-US" sz="1400" dirty="0">
                <a:latin typeface="Meiryo UI" panose="020B0604030504040204" pitchFamily="50" charset="-128"/>
                <a:ea typeface="Meiryo UI" panose="020B0604030504040204" pitchFamily="50" charset="-128"/>
              </a:rPr>
              <a:t>　詳細点検は、定期点検や臨時点検ではその異常の程度や原因の把握が困難と判断される時に、実施することを基本とする。</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解説</a:t>
            </a:r>
            <a:r>
              <a:rPr lang="en-US" altLang="ja-JP"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定期点検は、平成</a:t>
            </a:r>
            <a:r>
              <a:rPr lang="en-US" altLang="ja-JP" sz="1400" dirty="0">
                <a:latin typeface="Meiryo UI" panose="020B0604030504040204" pitchFamily="50" charset="-128"/>
                <a:ea typeface="Meiryo UI" panose="020B0604030504040204" pitchFamily="50" charset="-128"/>
              </a:rPr>
              <a:t>16</a:t>
            </a:r>
            <a:r>
              <a:rPr lang="ja-JP" altLang="en-US" sz="1400" dirty="0">
                <a:latin typeface="Meiryo UI" panose="020B0604030504040204" pitchFamily="50" charset="-128"/>
                <a:ea typeface="Meiryo UI" panose="020B0604030504040204" pitchFamily="50" charset="-128"/>
              </a:rPr>
              <a:t>年通達によると原則年１回としているが、本要領</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案</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での定期点検</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経過観察を含む</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については、施設の健全度、流域の荒廃状況、保全対象との位置関係、施設の重要度等を勘案し、適切に実施時期を設定することができる。</a:t>
            </a:r>
          </a:p>
          <a:p>
            <a:r>
              <a:rPr lang="ja-JP" altLang="en-US" sz="1400" dirty="0">
                <a:latin typeface="Meiryo UI" panose="020B0604030504040204" pitchFamily="50" charset="-128"/>
                <a:ea typeface="Meiryo UI" panose="020B0604030504040204" pitchFamily="50" charset="-128"/>
              </a:rPr>
              <a:t>　なお、点検の実施時期の設定にあたっては、以下に留意することとする。</a:t>
            </a:r>
          </a:p>
          <a:p>
            <a:r>
              <a:rPr lang="ja-JP" altLang="en-US" sz="1400" dirty="0">
                <a:latin typeface="Meiryo UI" panose="020B0604030504040204" pitchFamily="50" charset="-128"/>
                <a:ea typeface="Meiryo UI" panose="020B0604030504040204" pitchFamily="50" charset="-128"/>
              </a:rPr>
              <a:t>・対象施設の定期点検実施時期の間隔は、</a:t>
            </a:r>
            <a:r>
              <a:rPr lang="ja-JP" altLang="en-US" sz="1400" b="1" u="sng" dirty="0">
                <a:latin typeface="Meiryo UI" panose="020B0604030504040204" pitchFamily="50" charset="-128"/>
                <a:ea typeface="Meiryo UI" panose="020B0604030504040204" pitchFamily="50" charset="-128"/>
              </a:rPr>
              <a:t>最長</a:t>
            </a:r>
            <a:r>
              <a:rPr lang="en-US" altLang="ja-JP" sz="1400" b="1" u="sng" dirty="0">
                <a:latin typeface="Meiryo UI" panose="020B0604030504040204" pitchFamily="50" charset="-128"/>
                <a:ea typeface="Meiryo UI" panose="020B0604030504040204" pitchFamily="50" charset="-128"/>
              </a:rPr>
              <a:t>10 </a:t>
            </a:r>
            <a:r>
              <a:rPr lang="ja-JP" altLang="en-US" sz="1400" b="1" u="sng" dirty="0">
                <a:latin typeface="Meiryo UI" panose="020B0604030504040204" pitchFamily="50" charset="-128"/>
                <a:ea typeface="Meiryo UI" panose="020B0604030504040204" pitchFamily="50" charset="-128"/>
              </a:rPr>
              <a:t>年以下</a:t>
            </a:r>
            <a:r>
              <a:rPr lang="ja-JP" altLang="en-US" sz="1400" dirty="0">
                <a:latin typeface="Meiryo UI" panose="020B0604030504040204" pitchFamily="50" charset="-128"/>
                <a:ea typeface="Meiryo UI" panose="020B0604030504040204" pitchFamily="50" charset="-128"/>
              </a:rPr>
              <a:t>とすることとし、健全度評価により</a:t>
            </a:r>
            <a:r>
              <a:rPr lang="ja-JP" altLang="en-US" sz="1400" b="1" u="sng" dirty="0">
                <a:latin typeface="Meiryo UI" panose="020B0604030504040204" pitchFamily="50" charset="-128"/>
                <a:ea typeface="Meiryo UI" panose="020B0604030504040204" pitchFamily="50" charset="-128"/>
              </a:rPr>
              <a:t>「経過観察」、「要対策」と判定された施設</a:t>
            </a:r>
            <a:r>
              <a:rPr lang="ja-JP" altLang="en-US" sz="1400" dirty="0">
                <a:latin typeface="Meiryo UI" panose="020B0604030504040204" pitchFamily="50" charset="-128"/>
                <a:ea typeface="Meiryo UI" panose="020B0604030504040204" pitchFamily="50" charset="-128"/>
              </a:rPr>
              <a:t>については、</a:t>
            </a:r>
            <a:r>
              <a:rPr lang="en-US" altLang="ja-JP" sz="1400" b="1" u="sng" dirty="0">
                <a:latin typeface="Meiryo UI" panose="020B0604030504040204" pitchFamily="50" charset="-128"/>
                <a:ea typeface="Meiryo UI" panose="020B0604030504040204" pitchFamily="50" charset="-128"/>
              </a:rPr>
              <a:t>5 </a:t>
            </a:r>
            <a:r>
              <a:rPr lang="ja-JP" altLang="en-US" sz="1400" b="1" u="sng" dirty="0">
                <a:latin typeface="Meiryo UI" panose="020B0604030504040204" pitchFamily="50" charset="-128"/>
                <a:ea typeface="Meiryo UI" panose="020B0604030504040204" pitchFamily="50" charset="-128"/>
              </a:rPr>
              <a:t>年以下を原則として設定</a:t>
            </a:r>
            <a:r>
              <a:rPr lang="ja-JP" altLang="en-US" sz="1400" dirty="0">
                <a:latin typeface="Meiryo UI" panose="020B0604030504040204" pitchFamily="50" charset="-128"/>
                <a:ea typeface="Meiryo UI" panose="020B0604030504040204" pitchFamily="50" charset="-128"/>
              </a:rPr>
              <a:t>すること。</a:t>
            </a:r>
          </a:p>
          <a:p>
            <a:r>
              <a:rPr lang="ja-JP" altLang="en-US" sz="1400" dirty="0">
                <a:latin typeface="Meiryo UI" panose="020B0604030504040204" pitchFamily="50" charset="-128"/>
                <a:ea typeface="Meiryo UI" panose="020B0604030504040204" pitchFamily="50" charset="-128"/>
              </a:rPr>
              <a:t>・流水の影響が常に及ぶ施設等の点検については、実施頻度を高くするなど適切に対応すること。</a:t>
            </a:r>
          </a:p>
          <a:p>
            <a:r>
              <a:rPr lang="ja-JP" altLang="en-US" sz="1400" dirty="0">
                <a:latin typeface="Meiryo UI" panose="020B0604030504040204" pitchFamily="50" charset="-128"/>
                <a:ea typeface="Meiryo UI" panose="020B0604030504040204" pitchFamily="50" charset="-128"/>
              </a:rPr>
              <a:t>臨時点検は、原則として豪雨発生時や地震発生時などの、災害をもたらしかねない事象の発生直後の出来るだけ早い時期に実施する。</a:t>
            </a:r>
            <a:endParaRPr kumimoji="1" lang="ja-JP" altLang="en-US" sz="1400" dirty="0">
              <a:latin typeface="Meiryo UI" panose="020B0604030504040204" pitchFamily="50" charset="-128"/>
              <a:ea typeface="Meiryo UI" panose="020B0604030504040204" pitchFamily="50" charset="-128"/>
            </a:endParaRPr>
          </a:p>
        </p:txBody>
      </p:sp>
      <p:grpSp>
        <p:nvGrpSpPr>
          <p:cNvPr id="14" name="グループ化 13">
            <a:extLst>
              <a:ext uri="{FF2B5EF4-FFF2-40B4-BE49-F238E27FC236}">
                <a16:creationId xmlns:a16="http://schemas.microsoft.com/office/drawing/2014/main" id="{DD711609-E3B4-49B3-864C-A3C58BB7EBC0}"/>
              </a:ext>
            </a:extLst>
          </p:cNvPr>
          <p:cNvGrpSpPr/>
          <p:nvPr/>
        </p:nvGrpSpPr>
        <p:grpSpPr>
          <a:xfrm>
            <a:off x="144215" y="5064787"/>
            <a:ext cx="8855569" cy="1607557"/>
            <a:chOff x="144215" y="4898044"/>
            <a:chExt cx="8855569" cy="1607557"/>
          </a:xfrm>
        </p:grpSpPr>
        <p:sp>
          <p:nvSpPr>
            <p:cNvPr id="11" name="テキスト ボックス 10">
              <a:extLst>
                <a:ext uri="{FF2B5EF4-FFF2-40B4-BE49-F238E27FC236}">
                  <a16:creationId xmlns:a16="http://schemas.microsoft.com/office/drawing/2014/main" id="{E240F0C8-F6E1-4A29-AFB5-3722DF7BF85C}"/>
                </a:ext>
              </a:extLst>
            </p:cNvPr>
            <p:cNvSpPr txBox="1"/>
            <p:nvPr/>
          </p:nvSpPr>
          <p:spPr>
            <a:xfrm>
              <a:off x="144215" y="4898044"/>
              <a:ext cx="8855569" cy="1569660"/>
            </a:xfrm>
            <a:prstGeom prst="rect">
              <a:avLst/>
            </a:prstGeom>
            <a:noFill/>
            <a:ln>
              <a:solidFill>
                <a:schemeClr val="tx1"/>
              </a:solidFill>
            </a:ln>
          </p:spPr>
          <p:txBody>
            <a:bodyPr wrap="square">
              <a:spAutoFit/>
            </a:bodyPr>
            <a:lstStyle/>
            <a:p>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健全度評価　　</a:t>
              </a:r>
              <a:r>
                <a:rPr lang="en-US" altLang="ja-JP" sz="1600" dirty="0">
                  <a:latin typeface="Meiryo UI" panose="020B0604030504040204" pitchFamily="50" charset="-128"/>
                  <a:ea typeface="Meiryo UI" panose="020B0604030504040204" pitchFamily="50" charset="-128"/>
                </a:rPr>
                <a:t>A</a:t>
              </a:r>
              <a:r>
                <a:rPr lang="ja-JP" altLang="en-US" sz="1600" dirty="0">
                  <a:latin typeface="Meiryo UI" panose="020B0604030504040204" pitchFamily="50" charset="-128"/>
                  <a:ea typeface="Meiryo UI" panose="020B0604030504040204" pitchFamily="50" charset="-128"/>
                </a:rPr>
                <a:t>（対策不要）　　　⇒　　点検間隔　６年</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健全度評価　　</a:t>
              </a:r>
              <a:r>
                <a:rPr lang="en-US" altLang="ja-JP" sz="1600" dirty="0">
                  <a:latin typeface="Meiryo UI" panose="020B0604030504040204" pitchFamily="50" charset="-128"/>
                  <a:ea typeface="Meiryo UI" panose="020B0604030504040204" pitchFamily="50" charset="-128"/>
                </a:rPr>
                <a:t>B</a:t>
              </a:r>
              <a:r>
                <a:rPr lang="ja-JP" altLang="en-US" sz="1600" dirty="0">
                  <a:latin typeface="Meiryo UI" panose="020B0604030504040204" pitchFamily="50" charset="-128"/>
                  <a:ea typeface="Meiryo UI" panose="020B0604030504040204" pitchFamily="50" charset="-128"/>
                </a:rPr>
                <a:t>（経過観察）　　　⇒　　点検間隔　３年</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健全度評価　　</a:t>
              </a:r>
              <a:r>
                <a:rPr lang="en-US" altLang="ja-JP" sz="1600" dirty="0">
                  <a:latin typeface="Meiryo UI" panose="020B0604030504040204" pitchFamily="50" charset="-128"/>
                  <a:ea typeface="Meiryo UI" panose="020B0604030504040204" pitchFamily="50" charset="-128"/>
                </a:rPr>
                <a:t>C</a:t>
              </a:r>
              <a:r>
                <a:rPr lang="ja-JP" altLang="en-US" sz="1600" dirty="0">
                  <a:latin typeface="Meiryo UI" panose="020B0604030504040204" pitchFamily="50" charset="-128"/>
                  <a:ea typeface="Meiryo UI" panose="020B0604030504040204" pitchFamily="50" charset="-128"/>
                </a:rPr>
                <a:t>（要対策）　　　 　⇒　　点検間隔　３年</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p>
          </p:txBody>
        </p:sp>
        <p:sp>
          <p:nvSpPr>
            <p:cNvPr id="12" name="テキスト ボックス 11">
              <a:extLst>
                <a:ext uri="{FF2B5EF4-FFF2-40B4-BE49-F238E27FC236}">
                  <a16:creationId xmlns:a16="http://schemas.microsoft.com/office/drawing/2014/main" id="{84314B9F-CA43-4C22-9A2D-FB628F3230A3}"/>
                </a:ext>
              </a:extLst>
            </p:cNvPr>
            <p:cNvSpPr txBox="1"/>
            <p:nvPr/>
          </p:nvSpPr>
          <p:spPr>
            <a:xfrm>
              <a:off x="5940152" y="5732527"/>
              <a:ext cx="1440160" cy="338554"/>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現行のとおり</a:t>
              </a:r>
            </a:p>
          </p:txBody>
        </p:sp>
        <p:sp>
          <p:nvSpPr>
            <p:cNvPr id="5" name="右中かっこ 4">
              <a:extLst>
                <a:ext uri="{FF2B5EF4-FFF2-40B4-BE49-F238E27FC236}">
                  <a16:creationId xmlns:a16="http://schemas.microsoft.com/office/drawing/2014/main" id="{936DFD79-A0FC-4AD8-98B9-C7BA7989847C}"/>
                </a:ext>
              </a:extLst>
            </p:cNvPr>
            <p:cNvSpPr/>
            <p:nvPr/>
          </p:nvSpPr>
          <p:spPr>
            <a:xfrm>
              <a:off x="5244948" y="5669274"/>
              <a:ext cx="482980" cy="483912"/>
            </a:xfrm>
            <a:prstGeom prst="rightBrace">
              <a:avLst>
                <a:gd name="adj1" fmla="val 18194"/>
                <a:gd name="adj2" fmla="val 51307"/>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 name="矢印: 右 5">
              <a:extLst>
                <a:ext uri="{FF2B5EF4-FFF2-40B4-BE49-F238E27FC236}">
                  <a16:creationId xmlns:a16="http://schemas.microsoft.com/office/drawing/2014/main" id="{121DC428-AB80-4A5D-8817-F7C65414C291}"/>
                </a:ext>
              </a:extLst>
            </p:cNvPr>
            <p:cNvSpPr/>
            <p:nvPr/>
          </p:nvSpPr>
          <p:spPr>
            <a:xfrm>
              <a:off x="5244948" y="5225380"/>
              <a:ext cx="288032" cy="14493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EFF98B92-80A0-4B0F-B717-2490AD8F22DA}"/>
                </a:ext>
              </a:extLst>
            </p:cNvPr>
            <p:cNvSpPr txBox="1"/>
            <p:nvPr/>
          </p:nvSpPr>
          <p:spPr>
            <a:xfrm>
              <a:off x="5940152" y="5061297"/>
              <a:ext cx="2749664" cy="584775"/>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「経過観察」、「要対策」の点検周期と合致するよう、６年とした</a:t>
              </a:r>
            </a:p>
          </p:txBody>
        </p:sp>
        <p:sp>
          <p:nvSpPr>
            <p:cNvPr id="17" name="テキスト ボックス 16">
              <a:extLst>
                <a:ext uri="{FF2B5EF4-FFF2-40B4-BE49-F238E27FC236}">
                  <a16:creationId xmlns:a16="http://schemas.microsoft.com/office/drawing/2014/main" id="{FDC1C6FC-A8CB-4A8B-8AF7-4E3239E7F360}"/>
                </a:ext>
              </a:extLst>
            </p:cNvPr>
            <p:cNvSpPr txBox="1"/>
            <p:nvPr/>
          </p:nvSpPr>
          <p:spPr>
            <a:xfrm>
              <a:off x="219090" y="6243991"/>
              <a:ext cx="7632848" cy="261610"/>
            </a:xfrm>
            <a:prstGeom prst="rect">
              <a:avLst/>
            </a:prstGeom>
            <a:noFill/>
          </p:spPr>
          <p:txBody>
            <a:bodyPr wrap="square">
              <a:spAutoFit/>
            </a:bodyPr>
            <a:lstStyle/>
            <a:p>
              <a:r>
                <a:rPr lang="ja-JP" altLang="en-US" sz="1100" dirty="0">
                  <a:latin typeface="Meiryo UI" panose="020B0604030504040204" pitchFamily="50" charset="-128"/>
                  <a:ea typeface="Meiryo UI" panose="020B0604030504040204" pitchFamily="50" charset="-128"/>
                </a:rPr>
                <a:t>砂防堰堤等の健全度</a:t>
              </a:r>
              <a:r>
                <a:rPr lang="en-US" altLang="ja-JP" sz="1100" dirty="0">
                  <a:latin typeface="Meiryo UI" panose="020B0604030504040204" pitchFamily="50" charset="-128"/>
                  <a:ea typeface="Meiryo UI" panose="020B0604030504040204" pitchFamily="50" charset="-128"/>
                </a:rPr>
                <a:t>B1</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B2</a:t>
              </a:r>
              <a:r>
                <a:rPr lang="ja-JP" altLang="en-US" sz="1100" dirty="0">
                  <a:latin typeface="Meiryo UI" panose="020B0604030504040204" pitchFamily="50" charset="-128"/>
                  <a:ea typeface="Meiryo UI" panose="020B0604030504040204" pitchFamily="50" charset="-128"/>
                </a:rPr>
                <a:t>（経過観察）は</a:t>
              </a:r>
              <a:r>
                <a:rPr lang="en-US" altLang="ja-JP" sz="1100" dirty="0">
                  <a:latin typeface="Meiryo UI" panose="020B0604030504040204" pitchFamily="50" charset="-128"/>
                  <a:ea typeface="Meiryo UI" panose="020B0604030504040204" pitchFamily="50" charset="-128"/>
                </a:rPr>
                <a:t>B</a:t>
              </a:r>
              <a:r>
                <a:rPr lang="ja-JP" altLang="en-US" sz="1100" dirty="0">
                  <a:latin typeface="Meiryo UI" panose="020B0604030504040204" pitchFamily="50" charset="-128"/>
                  <a:ea typeface="Meiryo UI" panose="020B0604030504040204" pitchFamily="50" charset="-128"/>
                </a:rPr>
                <a:t>、健全度</a:t>
              </a:r>
              <a:r>
                <a:rPr lang="en-US" altLang="ja-JP" sz="1100" dirty="0">
                  <a:latin typeface="Meiryo UI" panose="020B0604030504040204" pitchFamily="50" charset="-128"/>
                  <a:ea typeface="Meiryo UI" panose="020B0604030504040204" pitchFamily="50" charset="-128"/>
                </a:rPr>
                <a:t>C1</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C2</a:t>
              </a:r>
              <a:r>
                <a:rPr lang="ja-JP" altLang="en-US" sz="1100" dirty="0">
                  <a:latin typeface="Meiryo UI" panose="020B0604030504040204" pitchFamily="50" charset="-128"/>
                  <a:ea typeface="Meiryo UI" panose="020B0604030504040204" pitchFamily="50" charset="-128"/>
                </a:rPr>
                <a:t>（要対策）は</a:t>
              </a:r>
              <a:r>
                <a:rPr lang="en-US" altLang="ja-JP" sz="1100" dirty="0">
                  <a:latin typeface="Meiryo UI" panose="020B0604030504040204" pitchFamily="50" charset="-128"/>
                  <a:ea typeface="Meiryo UI" panose="020B0604030504040204" pitchFamily="50" charset="-128"/>
                </a:rPr>
                <a:t>C</a:t>
              </a:r>
              <a:r>
                <a:rPr lang="ja-JP" altLang="en-US" sz="1100" dirty="0">
                  <a:latin typeface="Meiryo UI" panose="020B0604030504040204" pitchFamily="50" charset="-128"/>
                  <a:ea typeface="Meiryo UI" panose="020B0604030504040204" pitchFamily="50" charset="-128"/>
                </a:rPr>
                <a:t>として整理</a:t>
              </a:r>
            </a:p>
          </p:txBody>
        </p:sp>
      </p:grpSp>
      <p:sp>
        <p:nvSpPr>
          <p:cNvPr id="20" name="テキスト ボックス 19">
            <a:extLst>
              <a:ext uri="{FF2B5EF4-FFF2-40B4-BE49-F238E27FC236}">
                <a16:creationId xmlns:a16="http://schemas.microsoft.com/office/drawing/2014/main" id="{9480ECEC-36D6-4134-9DDE-BD6ECCB1B986}"/>
              </a:ext>
            </a:extLst>
          </p:cNvPr>
          <p:cNvSpPr txBox="1"/>
          <p:nvPr/>
        </p:nvSpPr>
        <p:spPr>
          <a:xfrm>
            <a:off x="2699792" y="4595189"/>
            <a:ext cx="3422613" cy="338554"/>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国基準を踏まえた大阪府の考え方</a:t>
            </a:r>
          </a:p>
        </p:txBody>
      </p:sp>
    </p:spTree>
    <p:extLst>
      <p:ext uri="{BB962C8B-B14F-4D97-AF65-F5344CB8AC3E}">
        <p14:creationId xmlns:p14="http://schemas.microsoft.com/office/powerpoint/2010/main" val="3319247630"/>
      </p:ext>
    </p:extLst>
  </p:cSld>
  <p:clrMapOvr>
    <a:masterClrMapping/>
  </p:clrMapOvr>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4A392AD875449443AAA7829C2473F989" ma:contentTypeVersion="6" ma:contentTypeDescription="新しいドキュメントを作成します。" ma:contentTypeScope="" ma:versionID="910b726549f5ea5c5b0da533c2bfbdae">
  <xsd:schema xmlns:xsd="http://www.w3.org/2001/XMLSchema" xmlns:xs="http://www.w3.org/2001/XMLSchema" xmlns:p="http://schemas.microsoft.com/office/2006/metadata/properties" xmlns:ns2="60b12527-e226-4614-b792-74ec134ea487" xmlns:ns3="070d2816-acf1-4867-9480-e239a5331c18" targetNamespace="http://schemas.microsoft.com/office/2006/metadata/properties" ma:root="true" ma:fieldsID="bb2c7f2645d668397f7db443c4d8a8c5" ns2:_="" ns3:_="">
    <xsd:import namespace="60b12527-e226-4614-b792-74ec134ea487"/>
    <xsd:import namespace="070d2816-acf1-4867-9480-e239a5331c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12527-e226-4614-b792-74ec134ea4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0d2816-acf1-4867-9480-e239a5331c18" elementFormDefault="qualified">
    <xsd:import namespace="http://schemas.microsoft.com/office/2006/documentManagement/types"/>
    <xsd:import namespace="http://schemas.microsoft.com/office/infopath/2007/PartnerControls"/>
    <xsd:element name="SharedWithUsers" ma:index="1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24B8D6-791C-413A-A636-DC40FB5D7411}">
  <ds:schemaRefs>
    <ds:schemaRef ds:uri="http://schemas.microsoft.com/sharepoint/v3/contenttype/forms"/>
  </ds:schemaRefs>
</ds:datastoreItem>
</file>

<file path=customXml/itemProps2.xml><?xml version="1.0" encoding="utf-8"?>
<ds:datastoreItem xmlns:ds="http://schemas.openxmlformats.org/officeDocument/2006/customXml" ds:itemID="{85809FF2-C723-4C8B-94C2-65BE0119AC87}">
  <ds:schemaRefs>
    <ds:schemaRef ds:uri="http://purl.org/dc/elements/1.1/"/>
    <ds:schemaRef ds:uri="http://schemas.microsoft.com/office/2006/documentManagement/types"/>
    <ds:schemaRef ds:uri="http://purl.org/dc/dcmitype/"/>
    <ds:schemaRef ds:uri="http://schemas.microsoft.com/office/infopath/2007/PartnerControls"/>
    <ds:schemaRef ds:uri="http://schemas.microsoft.com/office/2006/metadata/properties"/>
    <ds:schemaRef ds:uri="http://schemas.openxmlformats.org/package/2006/metadata/core-properties"/>
    <ds:schemaRef ds:uri="http://purl.org/dc/terms/"/>
    <ds:schemaRef ds:uri="4e21aece-359b-4e6f-8f54-c70e1e237c6a"/>
    <ds:schemaRef ds:uri="http://schemas.microsoft.com/sharepoint/v3"/>
    <ds:schemaRef ds:uri="http://www.w3.org/XML/1998/namespace"/>
  </ds:schemaRefs>
</ds:datastoreItem>
</file>

<file path=customXml/itemProps3.xml><?xml version="1.0" encoding="utf-8"?>
<ds:datastoreItem xmlns:ds="http://schemas.openxmlformats.org/officeDocument/2006/customXml" ds:itemID="{B22E3FFA-0363-4288-AE8C-FB91507809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b12527-e226-4614-b792-74ec134ea487"/>
    <ds:schemaRef ds:uri="070d2816-acf1-4867-9480-e239a5331c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Slipstream</Template>
  <TotalTime>26375</TotalTime>
  <Words>1542</Words>
  <Application>Microsoft Office PowerPoint</Application>
  <PresentationFormat>画面に合わせる (4:3)</PresentationFormat>
  <Paragraphs>182</Paragraphs>
  <Slides>9</Slides>
  <Notes>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Meiryo UI</vt:lpstr>
      <vt:lpstr>Calibri</vt:lpstr>
      <vt:lpstr>Georgia</vt:lpstr>
      <vt:lpstr>Trebuchet MS</vt:lpstr>
      <vt:lpstr>Wingdings</vt:lpstr>
      <vt:lpstr>スリップストリーム</vt:lpstr>
      <vt:lpstr>大阪府都市基盤施設維持管理技術審議会  第１回　河川等部会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入谷　真弘</cp:lastModifiedBy>
  <cp:revision>1154</cp:revision>
  <cp:lastPrinted>2024-03-22T02:04:00Z</cp:lastPrinted>
  <dcterms:created xsi:type="dcterms:W3CDTF">2013-06-19T04:48:16Z</dcterms:created>
  <dcterms:modified xsi:type="dcterms:W3CDTF">2024-06-27T07:20:34Z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0x0101004A392AD875449443AAA7829C2473F989</vt:lpwstr>
  </property>
</Properties>
</file>