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1617" r:id="rId5"/>
    <p:sldId id="1618" r:id="rId6"/>
    <p:sldId id="1631" r:id="rId7"/>
    <p:sldId id="1577" r:id="rId8"/>
    <p:sldId id="1647" r:id="rId9"/>
    <p:sldId id="1645" r:id="rId10"/>
    <p:sldId id="1648" r:id="rId11"/>
    <p:sldId id="1620" r:id="rId12"/>
    <p:sldId id="1614" r:id="rId13"/>
    <p:sldId id="1656" r:id="rId14"/>
    <p:sldId id="1595" r:id="rId15"/>
    <p:sldId id="1587" r:id="rId16"/>
    <p:sldId id="1650" r:id="rId17"/>
    <p:sldId id="1652" r:id="rId18"/>
    <p:sldId id="1653" r:id="rId19"/>
    <p:sldId id="1654" r:id="rId20"/>
    <p:sldId id="1655" r:id="rId21"/>
    <p:sldId id="805" r:id="rId22"/>
    <p:sldId id="1644" r:id="rId23"/>
    <p:sldId id="1643" r:id="rId24"/>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CCFF"/>
    <a:srgbClr val="3399FF"/>
    <a:srgbClr val="99CCFF"/>
    <a:srgbClr val="FFD653"/>
    <a:srgbClr val="0000FF"/>
    <a:srgbClr val="008000"/>
    <a:srgbClr val="33CC33"/>
    <a:srgbClr val="FF006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5572" autoAdjust="0"/>
  </p:normalViewPr>
  <p:slideViewPr>
    <p:cSldViewPr>
      <p:cViewPr varScale="1">
        <p:scale>
          <a:sx n="110" d="100"/>
          <a:sy n="110" d="100"/>
        </p:scale>
        <p:origin x="1842" y="120"/>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1" cy="488793"/>
          </a:xfrm>
          <a:prstGeom prst="rect">
            <a:avLst/>
          </a:prstGeom>
        </p:spPr>
        <p:txBody>
          <a:bodyPr vert="horz" lIns="89639" tIns="44823" rIns="89639" bIns="4482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1" y="0"/>
            <a:ext cx="2880101" cy="488793"/>
          </a:xfrm>
          <a:prstGeom prst="rect">
            <a:avLst/>
          </a:prstGeom>
        </p:spPr>
        <p:txBody>
          <a:bodyPr vert="horz" lIns="89639" tIns="44823" rIns="89639" bIns="44823" rtlCol="0"/>
          <a:lstStyle>
            <a:lvl1pPr algn="r">
              <a:defRPr sz="1200"/>
            </a:lvl1pPr>
          </a:lstStyle>
          <a:p>
            <a:fld id="{29472AE3-829E-42FD-BDF5-9930118AE71F}"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8" y="9287064"/>
            <a:ext cx="2880101" cy="488792"/>
          </a:xfrm>
          <a:prstGeom prst="rect">
            <a:avLst/>
          </a:prstGeom>
        </p:spPr>
        <p:txBody>
          <a:bodyPr vert="horz" lIns="89639" tIns="44823" rIns="89639" bIns="4482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1" y="9287064"/>
            <a:ext cx="2880101" cy="488792"/>
          </a:xfrm>
          <a:prstGeom prst="rect">
            <a:avLst/>
          </a:prstGeom>
        </p:spPr>
        <p:txBody>
          <a:bodyPr vert="horz" lIns="89639" tIns="44823" rIns="89639" bIns="44823"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1" cy="488793"/>
          </a:xfrm>
          <a:prstGeom prst="rect">
            <a:avLst/>
          </a:prstGeom>
        </p:spPr>
        <p:txBody>
          <a:bodyPr vert="horz" lIns="89639" tIns="44823" rIns="89639" bIns="44823"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1" y="0"/>
            <a:ext cx="2880101" cy="488793"/>
          </a:xfrm>
          <a:prstGeom prst="rect">
            <a:avLst/>
          </a:prstGeom>
        </p:spPr>
        <p:txBody>
          <a:bodyPr vert="horz" lIns="89639" tIns="44823" rIns="89639" bIns="44823" rtlCol="0"/>
          <a:lstStyle>
            <a:lvl1pPr algn="r">
              <a:defRPr sz="1200"/>
            </a:lvl1pPr>
          </a:lstStyle>
          <a:p>
            <a:fld id="{C66E6DC5-E089-448C-ADA9-C53EA216882B}"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39" tIns="44823" rIns="89639" bIns="44823"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39" tIns="44823" rIns="89639" bIns="4482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4"/>
            <a:ext cx="2880101" cy="488792"/>
          </a:xfrm>
          <a:prstGeom prst="rect">
            <a:avLst/>
          </a:prstGeom>
        </p:spPr>
        <p:txBody>
          <a:bodyPr vert="horz" lIns="89639" tIns="44823" rIns="89639" bIns="4482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1" y="9287064"/>
            <a:ext cx="2880101" cy="488792"/>
          </a:xfrm>
          <a:prstGeom prst="rect">
            <a:avLst/>
          </a:prstGeom>
        </p:spPr>
        <p:txBody>
          <a:bodyPr vert="horz" lIns="89639" tIns="44823" rIns="89639" bIns="44823"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8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8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06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15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43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7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6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2024/6/27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microsoft.com/office/2007/relationships/hdphoto" Target="../media/hdphoto1.wdp"/><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0.png"/><Relationship Id="rId18" Type="http://schemas.openxmlformats.org/officeDocument/2006/relationships/image" Target="../media/image34.png"/><Relationship Id="rId26" Type="http://schemas.openxmlformats.org/officeDocument/2006/relationships/image" Target="../media/image40.jpeg"/><Relationship Id="rId3" Type="http://schemas.openxmlformats.org/officeDocument/2006/relationships/image" Target="../media/image25.png"/><Relationship Id="rId21" Type="http://schemas.openxmlformats.org/officeDocument/2006/relationships/image" Target="../media/image36.png"/><Relationship Id="rId7" Type="http://schemas.openxmlformats.org/officeDocument/2006/relationships/image" Target="../media/image27.png"/><Relationship Id="rId12" Type="http://schemas.microsoft.com/office/2007/relationships/hdphoto" Target="../media/hdphoto9.wdp"/><Relationship Id="rId17" Type="http://schemas.openxmlformats.org/officeDocument/2006/relationships/image" Target="../media/image33.emf"/><Relationship Id="rId25" Type="http://schemas.openxmlformats.org/officeDocument/2006/relationships/image" Target="../media/image39.jpeg"/><Relationship Id="rId2" Type="http://schemas.openxmlformats.org/officeDocument/2006/relationships/notesSlide" Target="../notesSlides/notesSlide9.xml"/><Relationship Id="rId16" Type="http://schemas.openxmlformats.org/officeDocument/2006/relationships/image" Target="../media/image32.emf"/><Relationship Id="rId20" Type="http://schemas.microsoft.com/office/2007/relationships/hdphoto" Target="../media/hdphoto11.wdp"/><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29.png"/><Relationship Id="rId24" Type="http://schemas.openxmlformats.org/officeDocument/2006/relationships/image" Target="../media/image38.jpeg"/><Relationship Id="rId5" Type="http://schemas.openxmlformats.org/officeDocument/2006/relationships/image" Target="../media/image26.png"/><Relationship Id="rId15" Type="http://schemas.openxmlformats.org/officeDocument/2006/relationships/image" Target="../media/image31.emf"/><Relationship Id="rId23" Type="http://schemas.openxmlformats.org/officeDocument/2006/relationships/image" Target="../media/image37.jpeg"/><Relationship Id="rId28" Type="http://schemas.openxmlformats.org/officeDocument/2006/relationships/image" Target="../media/image42.emf"/><Relationship Id="rId10" Type="http://schemas.microsoft.com/office/2007/relationships/hdphoto" Target="../media/hdphoto8.wdp"/><Relationship Id="rId19" Type="http://schemas.openxmlformats.org/officeDocument/2006/relationships/image" Target="../media/image35.png"/><Relationship Id="rId4" Type="http://schemas.microsoft.com/office/2007/relationships/hdphoto" Target="../media/hdphoto5.wdp"/><Relationship Id="rId9" Type="http://schemas.openxmlformats.org/officeDocument/2006/relationships/image" Target="../media/image28.png"/><Relationship Id="rId14" Type="http://schemas.microsoft.com/office/2007/relationships/hdphoto" Target="../media/hdphoto10.wdp"/><Relationship Id="rId22" Type="http://schemas.microsoft.com/office/2007/relationships/hdphoto" Target="../media/hdphoto12.wdp"/><Relationship Id="rId27" Type="http://schemas.openxmlformats.org/officeDocument/2006/relationships/image" Target="../media/image41.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13" Type="http://schemas.openxmlformats.org/officeDocument/2006/relationships/image" Target="../media/image51.png"/><Relationship Id="rId3" Type="http://schemas.microsoft.com/office/2007/relationships/hdphoto" Target="../media/hdphoto13.wdp"/><Relationship Id="rId7" Type="http://schemas.openxmlformats.org/officeDocument/2006/relationships/image" Target="../media/image47.emf"/><Relationship Id="rId12"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microsoft.com/office/2007/relationships/hdphoto" Target="../media/hdphoto14.wdp"/><Relationship Id="rId10" Type="http://schemas.microsoft.com/office/2007/relationships/hdphoto" Target="../media/hdphoto15.wdp"/><Relationship Id="rId4" Type="http://schemas.openxmlformats.org/officeDocument/2006/relationships/image" Target="../media/image45.png"/><Relationship Id="rId9" Type="http://schemas.openxmlformats.org/officeDocument/2006/relationships/image" Target="../media/image49.png"/><Relationship Id="rId14" Type="http://schemas.microsoft.com/office/2007/relationships/hdphoto" Target="../media/hdphoto17.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555" y="992416"/>
            <a:ext cx="184003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⑤</a:t>
            </a:r>
            <a:r>
              <a:rPr lang="ja-JP" altLang="en-US" b="1" dirty="0">
                <a:latin typeface="Meiryo UI" pitchFamily="50" charset="-128"/>
                <a:ea typeface="Meiryo UI" pitchFamily="50" charset="-128"/>
                <a:cs typeface="Meiryo UI" pitchFamily="50" charset="-128"/>
              </a:rPr>
              <a:t>その他施設</a:t>
            </a:r>
            <a:endParaRPr kumimoji="1" lang="ja-JP" altLang="en-US"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02067" y="1291600"/>
            <a:ext cx="2253709"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●水都関連施設</a:t>
            </a:r>
            <a:endParaRPr kumimoji="1" lang="ja-JP" altLang="en-US" dirty="0">
              <a:latin typeface="Meiryo UI" pitchFamily="50" charset="-128"/>
              <a:ea typeface="Meiryo UI" pitchFamily="50" charset="-128"/>
              <a:cs typeface="Meiryo UI" pitchFamily="50" charset="-128"/>
            </a:endParaRPr>
          </a:p>
        </p:txBody>
      </p:sp>
      <p:pic>
        <p:nvPicPr>
          <p:cNvPr id="19" name="図 13">
            <a:extLst>
              <a:ext uri="{FF2B5EF4-FFF2-40B4-BE49-F238E27FC236}">
                <a16:creationId xmlns:a16="http://schemas.microsoft.com/office/drawing/2014/main" id="{5F7D34B0-0061-472A-8435-D946E39A3E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0263" y="1809588"/>
            <a:ext cx="2715958" cy="20369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4" descr="080330 八軒家浜船着場">
            <a:extLst>
              <a:ext uri="{FF2B5EF4-FFF2-40B4-BE49-F238E27FC236}">
                <a16:creationId xmlns:a16="http://schemas.microsoft.com/office/drawing/2014/main" id="{B4E8CE84-8EEC-46BE-B688-136D716B66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 r="4478"/>
          <a:stretch/>
        </p:blipFill>
        <p:spPr bwMode="auto">
          <a:xfrm>
            <a:off x="124293" y="1809588"/>
            <a:ext cx="3039742" cy="211651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F27A6493-0C5A-4BF4-8CFA-D4BE6FFB628D}"/>
              </a:ext>
            </a:extLst>
          </p:cNvPr>
          <p:cNvSpPr txBox="1"/>
          <p:nvPr/>
        </p:nvSpPr>
        <p:spPr>
          <a:xfrm rot="10800000" flipV="1">
            <a:off x="5243706" y="3895746"/>
            <a:ext cx="3216725"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護岸ライトアップ施設（大川、堂島川）</a:t>
            </a:r>
            <a:endParaRPr kumimoji="1" lang="ja-JP" altLang="en-US" sz="1100" dirty="0">
              <a:latin typeface="Meiryo UI" pitchFamily="50" charset="-128"/>
              <a:ea typeface="Meiryo UI" pitchFamily="50" charset="-128"/>
              <a:cs typeface="Meiryo UI" pitchFamily="50" charset="-128"/>
            </a:endParaRPr>
          </a:p>
        </p:txBody>
      </p:sp>
      <p:sp>
        <p:nvSpPr>
          <p:cNvPr id="43" name="テキスト ボックス 42">
            <a:extLst>
              <a:ext uri="{FF2B5EF4-FFF2-40B4-BE49-F238E27FC236}">
                <a16:creationId xmlns:a16="http://schemas.microsoft.com/office/drawing/2014/main" id="{326BE84A-CCC7-447A-82EC-1F95EAABAA29}"/>
              </a:ext>
            </a:extLst>
          </p:cNvPr>
          <p:cNvSpPr txBox="1"/>
          <p:nvPr/>
        </p:nvSpPr>
        <p:spPr>
          <a:xfrm rot="10800000" flipV="1">
            <a:off x="561582" y="3933056"/>
            <a:ext cx="3506362"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「川の駅はちけんや」と「八軒家浜防災船着場</a:t>
            </a:r>
            <a:r>
              <a:rPr kumimoji="1" lang="ja-JP" altLang="en-US" sz="1100" dirty="0">
                <a:latin typeface="Meiryo UI" pitchFamily="50" charset="-128"/>
                <a:ea typeface="Meiryo UI" pitchFamily="50" charset="-128"/>
                <a:cs typeface="Meiryo UI" pitchFamily="50" charset="-128"/>
              </a:rPr>
              <a:t>（浮桟橋）」</a:t>
            </a:r>
          </a:p>
        </p:txBody>
      </p:sp>
      <p:pic>
        <p:nvPicPr>
          <p:cNvPr id="28" name="図 27">
            <a:extLst>
              <a:ext uri="{FF2B5EF4-FFF2-40B4-BE49-F238E27FC236}">
                <a16:creationId xmlns:a16="http://schemas.microsoft.com/office/drawing/2014/main" id="{57681A20-E092-45F9-B6A2-5E2D18BD9F6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tretch>
            <a:fillRect/>
          </a:stretch>
        </p:blipFill>
        <p:spPr>
          <a:xfrm>
            <a:off x="396365" y="4469451"/>
            <a:ext cx="2668535" cy="1868402"/>
          </a:xfrm>
          <a:prstGeom prst="rect">
            <a:avLst/>
          </a:prstGeom>
          <a:ln>
            <a:noFill/>
          </a:ln>
        </p:spPr>
      </p:pic>
      <p:pic>
        <p:nvPicPr>
          <p:cNvPr id="29" name="Picture 2">
            <a:extLst>
              <a:ext uri="{FF2B5EF4-FFF2-40B4-BE49-F238E27FC236}">
                <a16:creationId xmlns:a16="http://schemas.microsoft.com/office/drawing/2014/main" id="{1F07F966-585D-45B4-B81B-651C8BE53DC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8"/>
          <a:stretch/>
        </p:blipFill>
        <p:spPr bwMode="auto">
          <a:xfrm>
            <a:off x="3215071" y="4710507"/>
            <a:ext cx="2970054" cy="162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a:extLst>
              <a:ext uri="{FF2B5EF4-FFF2-40B4-BE49-F238E27FC236}">
                <a16:creationId xmlns:a16="http://schemas.microsoft.com/office/drawing/2014/main" id="{F63D6422-786F-47F7-B812-C63E31893A5E}"/>
              </a:ext>
            </a:extLst>
          </p:cNvPr>
          <p:cNvSpPr txBox="1"/>
          <p:nvPr/>
        </p:nvSpPr>
        <p:spPr>
          <a:xfrm rot="10800000" flipV="1">
            <a:off x="632823" y="6326388"/>
            <a:ext cx="2664296"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にぎわい施設（木津川トコトコダンダン）</a:t>
            </a:r>
            <a:endParaRPr kumimoji="1" lang="ja-JP" altLang="en-US" sz="1100" dirty="0">
              <a:latin typeface="Meiryo UI" pitchFamily="50" charset="-128"/>
              <a:ea typeface="Meiryo UI" pitchFamily="50" charset="-128"/>
              <a:cs typeface="Meiryo UI" pitchFamily="50" charset="-128"/>
            </a:endParaRPr>
          </a:p>
        </p:txBody>
      </p:sp>
      <p:sp>
        <p:nvSpPr>
          <p:cNvPr id="31" name="テキスト ボックス 30">
            <a:extLst>
              <a:ext uri="{FF2B5EF4-FFF2-40B4-BE49-F238E27FC236}">
                <a16:creationId xmlns:a16="http://schemas.microsoft.com/office/drawing/2014/main" id="{5C6BBF40-F9BD-4387-84F1-7F2DD16CCE06}"/>
              </a:ext>
            </a:extLst>
          </p:cNvPr>
          <p:cNvSpPr txBox="1"/>
          <p:nvPr/>
        </p:nvSpPr>
        <p:spPr>
          <a:xfrm rot="10800000" flipV="1">
            <a:off x="3379168" y="6317711"/>
            <a:ext cx="2664296"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にぎわい施設（大川ふれあいの水辺）</a:t>
            </a:r>
            <a:endParaRPr kumimoji="1" lang="ja-JP" altLang="en-US" sz="1100" dirty="0">
              <a:latin typeface="Meiryo UI" pitchFamily="50" charset="-128"/>
              <a:ea typeface="Meiryo UI" pitchFamily="50" charset="-128"/>
              <a:cs typeface="Meiryo UI" pitchFamily="50" charset="-128"/>
            </a:endParaRPr>
          </a:p>
        </p:txBody>
      </p:sp>
      <p:pic>
        <p:nvPicPr>
          <p:cNvPr id="33" name="Picture 2" descr="P8060441">
            <a:extLst>
              <a:ext uri="{FF2B5EF4-FFF2-40B4-BE49-F238E27FC236}">
                <a16:creationId xmlns:a16="http://schemas.microsoft.com/office/drawing/2014/main" id="{D33B04B8-93E5-4406-B9FD-8D7DC4A2FCC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716" b="20937"/>
          <a:stretch/>
        </p:blipFill>
        <p:spPr bwMode="auto">
          <a:xfrm>
            <a:off x="6454498" y="4704018"/>
            <a:ext cx="2442654" cy="162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テキスト ボックス 33">
            <a:extLst>
              <a:ext uri="{FF2B5EF4-FFF2-40B4-BE49-F238E27FC236}">
                <a16:creationId xmlns:a16="http://schemas.microsoft.com/office/drawing/2014/main" id="{EC00896F-2741-422C-BB37-C0377F71BE3B}"/>
              </a:ext>
            </a:extLst>
          </p:cNvPr>
          <p:cNvSpPr txBox="1"/>
          <p:nvPr/>
        </p:nvSpPr>
        <p:spPr>
          <a:xfrm rot="10800000" flipV="1">
            <a:off x="6705576" y="6317711"/>
            <a:ext cx="2253294"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にぎわい施設（中之島バンクス）</a:t>
            </a:r>
            <a:endParaRPr kumimoji="1" lang="ja-JP" altLang="en-US" sz="1100" dirty="0">
              <a:latin typeface="Meiryo UI" pitchFamily="50" charset="-128"/>
              <a:ea typeface="Meiryo UI" pitchFamily="50" charset="-128"/>
              <a:cs typeface="Meiryo UI" pitchFamily="50" charset="-128"/>
            </a:endParaRPr>
          </a:p>
        </p:txBody>
      </p:sp>
      <p:pic>
        <p:nvPicPr>
          <p:cNvPr id="7" name="図 6">
            <a:extLst>
              <a:ext uri="{FF2B5EF4-FFF2-40B4-BE49-F238E27FC236}">
                <a16:creationId xmlns:a16="http://schemas.microsoft.com/office/drawing/2014/main" id="{6B8B7871-19F1-4A6D-A62F-9CBA3FBE4F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712"/>
          <a:stretch/>
        </p:blipFill>
        <p:spPr>
          <a:xfrm>
            <a:off x="7283456" y="1288247"/>
            <a:ext cx="1778980" cy="1441269"/>
          </a:xfrm>
          <a:prstGeom prst="rect">
            <a:avLst/>
          </a:prstGeom>
          <a:ln>
            <a:solidFill>
              <a:schemeClr val="bg1"/>
            </a:solidFill>
          </a:ln>
        </p:spPr>
      </p:pic>
      <p:pic>
        <p:nvPicPr>
          <p:cNvPr id="41" name="図 40">
            <a:extLst>
              <a:ext uri="{FF2B5EF4-FFF2-40B4-BE49-F238E27FC236}">
                <a16:creationId xmlns:a16="http://schemas.microsoft.com/office/drawing/2014/main" id="{C7B102CB-E182-4026-AE48-AC727C735EE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t="-436" r="25655"/>
          <a:stretch/>
        </p:blipFill>
        <p:spPr>
          <a:xfrm rot="5400000">
            <a:off x="7684521" y="2521360"/>
            <a:ext cx="1317251" cy="1334643"/>
          </a:xfrm>
          <a:prstGeom prst="rect">
            <a:avLst/>
          </a:prstGeom>
          <a:ln>
            <a:solidFill>
              <a:schemeClr val="bg1"/>
            </a:solidFill>
          </a:ln>
        </p:spPr>
      </p:pic>
      <p:pic>
        <p:nvPicPr>
          <p:cNvPr id="6" name="図 5">
            <a:extLst>
              <a:ext uri="{FF2B5EF4-FFF2-40B4-BE49-F238E27FC236}">
                <a16:creationId xmlns:a16="http://schemas.microsoft.com/office/drawing/2014/main" id="{E8A140BC-7AAB-45D8-BE96-80EA5100ED5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896" t="13322" r="9219"/>
          <a:stretch/>
        </p:blipFill>
        <p:spPr>
          <a:xfrm>
            <a:off x="2974403" y="2386112"/>
            <a:ext cx="1780477" cy="1467261"/>
          </a:xfrm>
          <a:prstGeom prst="rect">
            <a:avLst/>
          </a:prstGeom>
          <a:ln w="12700">
            <a:solidFill>
              <a:schemeClr val="bg1"/>
            </a:solidFill>
          </a:ln>
        </p:spPr>
      </p:pic>
      <p:pic>
        <p:nvPicPr>
          <p:cNvPr id="3" name="図 2">
            <a:extLst>
              <a:ext uri="{FF2B5EF4-FFF2-40B4-BE49-F238E27FC236}">
                <a16:creationId xmlns:a16="http://schemas.microsoft.com/office/drawing/2014/main" id="{163D1C1C-29A5-442B-84F3-60D4BC50DDC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947" t="6613" r="381" b="-2347"/>
          <a:stretch/>
        </p:blipFill>
        <p:spPr>
          <a:xfrm>
            <a:off x="2829890" y="1288247"/>
            <a:ext cx="1497542" cy="1212602"/>
          </a:xfrm>
          <a:prstGeom prst="rect">
            <a:avLst/>
          </a:prstGeom>
          <a:ln w="12700">
            <a:solidFill>
              <a:schemeClr val="bg1"/>
            </a:solidFill>
          </a:ln>
        </p:spPr>
      </p:pic>
      <p:pic>
        <p:nvPicPr>
          <p:cNvPr id="22" name="図 21">
            <a:extLst>
              <a:ext uri="{FF2B5EF4-FFF2-40B4-BE49-F238E27FC236}">
                <a16:creationId xmlns:a16="http://schemas.microsoft.com/office/drawing/2014/main" id="{00000000-0008-0000-0000-000006000000}"/>
              </a:ext>
            </a:extLst>
          </p:cNvPr>
          <p:cNvPicPr>
            <a:picLocks/>
          </p:cNvPicPr>
          <p:nvPr/>
        </p:nvPicPr>
        <p:blipFill rotWithShape="1">
          <a:blip r:embed="rId12" cstate="print">
            <a:extLst>
              <a:ext uri="{28A0092B-C50C-407E-A947-70E740481C1C}">
                <a14:useLocalDpi xmlns:a14="http://schemas.microsoft.com/office/drawing/2010/main" val="0"/>
              </a:ext>
            </a:extLst>
          </a:blip>
          <a:srcRect l="5287" t="10791" b="17217"/>
          <a:stretch/>
        </p:blipFill>
        <p:spPr>
          <a:xfrm>
            <a:off x="7598860" y="4205794"/>
            <a:ext cx="1360009" cy="1117792"/>
          </a:xfrm>
          <a:prstGeom prst="rect">
            <a:avLst/>
          </a:prstGeom>
          <a:ln>
            <a:solidFill>
              <a:schemeClr val="bg1"/>
            </a:solidFill>
          </a:ln>
        </p:spPr>
      </p:pic>
      <p:sp>
        <p:nvSpPr>
          <p:cNvPr id="23" name="スライド番号プレースホルダー 17">
            <a:extLst>
              <a:ext uri="{FF2B5EF4-FFF2-40B4-BE49-F238E27FC236}">
                <a16:creationId xmlns:a16="http://schemas.microsoft.com/office/drawing/2014/main" id="{0AA013F2-E20C-40DC-83B3-5F489893C990}"/>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a:t>
            </a:fld>
            <a:endParaRPr kumimoji="1" lang="ja-JP" altLang="en-US" dirty="0"/>
          </a:p>
        </p:txBody>
      </p:sp>
    </p:spTree>
    <p:extLst>
      <p:ext uri="{BB962C8B-B14F-4D97-AF65-F5344CB8AC3E}">
        <p14:creationId xmlns:p14="http://schemas.microsoft.com/office/powerpoint/2010/main" val="4187821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8" name="スライド番号プレースホルダー 17">
            <a:extLst>
              <a:ext uri="{FF2B5EF4-FFF2-40B4-BE49-F238E27FC236}">
                <a16:creationId xmlns:a16="http://schemas.microsoft.com/office/drawing/2014/main" id="{5404A345-D95D-4750-90AB-3CE556B5253A}"/>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10</a:t>
            </a:fld>
            <a:endParaRPr lang="ja-JP" altLang="en-US" dirty="0"/>
          </a:p>
        </p:txBody>
      </p:sp>
      <p:sp>
        <p:nvSpPr>
          <p:cNvPr id="9" name="テキスト ボックス 8">
            <a:extLst>
              <a:ext uri="{FF2B5EF4-FFF2-40B4-BE49-F238E27FC236}">
                <a16:creationId xmlns:a16="http://schemas.microsoft.com/office/drawing/2014/main" id="{2DA397B7-F990-45D1-85D3-490D8686FA16}"/>
              </a:ext>
            </a:extLst>
          </p:cNvPr>
          <p:cNvSpPr txBox="1"/>
          <p:nvPr/>
        </p:nvSpPr>
        <p:spPr>
          <a:xfrm>
            <a:off x="66864" y="972324"/>
            <a:ext cx="28904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sp>
        <p:nvSpPr>
          <p:cNvPr id="10" name="正方形/長方形 9">
            <a:extLst>
              <a:ext uri="{FF2B5EF4-FFF2-40B4-BE49-F238E27FC236}">
                <a16:creationId xmlns:a16="http://schemas.microsoft.com/office/drawing/2014/main" id="{F8163261-EBB8-4FE2-891B-64BC96A8BE6E}"/>
              </a:ext>
            </a:extLst>
          </p:cNvPr>
          <p:cNvSpPr/>
          <p:nvPr/>
        </p:nvSpPr>
        <p:spPr>
          <a:xfrm>
            <a:off x="84721" y="1909036"/>
            <a:ext cx="8998075" cy="26397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2D3A895C-50D7-4BCB-A739-8BD3712E7222}"/>
              </a:ext>
            </a:extLst>
          </p:cNvPr>
          <p:cNvSpPr txBox="1"/>
          <p:nvPr/>
        </p:nvSpPr>
        <p:spPr>
          <a:xfrm>
            <a:off x="146215" y="1940602"/>
            <a:ext cx="8869072" cy="1680131"/>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12" name="テキスト ボックス 11">
            <a:extLst>
              <a:ext uri="{FF2B5EF4-FFF2-40B4-BE49-F238E27FC236}">
                <a16:creationId xmlns:a16="http://schemas.microsoft.com/office/drawing/2014/main" id="{4888D14A-98DF-4F5E-B664-84AF869A42A5}"/>
              </a:ext>
            </a:extLst>
          </p:cNvPr>
          <p:cNvSpPr txBox="1"/>
          <p:nvPr/>
        </p:nvSpPr>
        <p:spPr>
          <a:xfrm>
            <a:off x="146217" y="1329027"/>
            <a:ext cx="8869072" cy="411820"/>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rPr>
              <a:t>全砂防施設を対象に、</a:t>
            </a:r>
            <a:r>
              <a:rPr lang="en-US" altLang="ja-JP" sz="1050" kern="100" dirty="0">
                <a:effectLst/>
                <a:latin typeface="Meiryo UI" panose="020B0604030504040204" pitchFamily="50" charset="-128"/>
                <a:ea typeface="Meiryo UI" panose="020B0604030504040204" pitchFamily="50" charset="-128"/>
              </a:rPr>
              <a:t>3</a:t>
            </a:r>
            <a:r>
              <a:rPr lang="ja-JP" altLang="en-US" sz="1050" kern="100" dirty="0">
                <a:effectLst/>
                <a:latin typeface="Meiryo UI" panose="020B0604030504040204" pitchFamily="50" charset="-128"/>
                <a:ea typeface="Meiryo UI" panose="020B0604030504040204" pitchFamily="50" charset="-128"/>
              </a:rPr>
              <a:t>年に</a:t>
            </a:r>
            <a:r>
              <a:rPr lang="en-US" altLang="ja-JP" sz="1050" kern="100" dirty="0">
                <a:effectLst/>
                <a:latin typeface="Meiryo UI" panose="020B0604030504040204" pitchFamily="50" charset="-128"/>
                <a:ea typeface="Meiryo UI" panose="020B0604030504040204" pitchFamily="50" charset="-128"/>
              </a:rPr>
              <a:t>1</a:t>
            </a:r>
            <a:r>
              <a:rPr lang="ja-JP" altLang="en-US" sz="1050" kern="100" dirty="0">
                <a:effectLst/>
                <a:latin typeface="Meiryo UI" panose="020B0604030504040204" pitchFamily="50" charset="-128"/>
                <a:ea typeface="Meiryo UI" panose="020B0604030504040204" pitchFamily="50" charset="-128"/>
              </a:rPr>
              <a:t>回施設点検を実施し、災害の未然防止に努める。評価方法及び管理水準については、現計画では未記載。</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課題１</a:t>
            </a:r>
            <a:r>
              <a:rPr lang="en-US" altLang="ja-JP" sz="1050" dirty="0">
                <a:latin typeface="Meiryo UI" panose="020B0604030504040204" pitchFamily="50" charset="-128"/>
                <a:ea typeface="Meiryo UI" panose="020B0604030504040204" pitchFamily="50" charset="-128"/>
              </a:rPr>
              <a:t>》</a:t>
            </a:r>
            <a:endParaRPr lang="ja-JP" altLang="en-US" sz="1050" kern="100" dirty="0">
              <a:effectLst/>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17C4D64-1917-4023-B629-A393B0FBC942}"/>
              </a:ext>
            </a:extLst>
          </p:cNvPr>
          <p:cNvSpPr txBox="1"/>
          <p:nvPr/>
        </p:nvSpPr>
        <p:spPr>
          <a:xfrm>
            <a:off x="130535" y="3753664"/>
            <a:ext cx="8869072" cy="75097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職員による</a:t>
            </a:r>
            <a:r>
              <a:rPr lang="en-US" altLang="ja-JP" sz="1000" kern="100" dirty="0">
                <a:effectLst/>
                <a:latin typeface="Meiryo UI" panose="020B0604030504040204" pitchFamily="50" charset="-128"/>
                <a:ea typeface="Meiryo UI" panose="020B0604030504040204" pitchFamily="50" charset="-128"/>
              </a:rPr>
              <a:t>3</a:t>
            </a:r>
            <a:r>
              <a:rPr lang="ja-JP" altLang="en-US" sz="1000" kern="100" dirty="0">
                <a:effectLst/>
                <a:latin typeface="Meiryo UI" panose="020B0604030504040204" pitchFamily="50" charset="-128"/>
                <a:ea typeface="Meiryo UI" panose="020B0604030504040204" pitchFamily="50" charset="-128"/>
              </a:rPr>
              <a:t>年に</a:t>
            </a:r>
            <a:r>
              <a:rPr lang="en-US" altLang="ja-JP" sz="1000" kern="100" dirty="0">
                <a:effectLst/>
                <a:latin typeface="Meiryo UI" panose="020B0604030504040204" pitchFamily="50" charset="-128"/>
                <a:ea typeface="Meiryo UI" panose="020B0604030504040204" pitchFamily="50" charset="-128"/>
              </a:rPr>
              <a:t>1</a:t>
            </a:r>
            <a:r>
              <a:rPr lang="ja-JP" altLang="en-US" sz="1000" kern="100" dirty="0">
                <a:effectLst/>
                <a:latin typeface="Meiryo UI" panose="020B0604030504040204" pitchFamily="50" charset="-128"/>
                <a:ea typeface="Meiryo UI" panose="020B0604030504040204" pitchFamily="50" charset="-128"/>
              </a:rPr>
              <a:t>回の施設点検を実施し、施設の損傷度から健全度評価を行い、適切に維持管理することで、施設の損傷による災害は発生しなかった。ただし、点検や</a:t>
            </a:r>
            <a:r>
              <a:rPr lang="ja-JP" altLang="en-US" sz="1000" kern="100" dirty="0">
                <a:latin typeface="Meiryo UI" panose="020B0604030504040204" pitchFamily="50" charset="-128"/>
                <a:ea typeface="Meiryo UI" panose="020B0604030504040204" pitchFamily="50" charset="-128"/>
              </a:rPr>
              <a:t>評価を行うには技術を要するため、技術職員の不足による体制の維持が懸念される。また</a:t>
            </a:r>
            <a:r>
              <a:rPr lang="ja-JP" altLang="en-US" sz="1000" kern="100" dirty="0">
                <a:effectLst/>
                <a:latin typeface="Meiryo UI" panose="020B0604030504040204" pitchFamily="50" charset="-128"/>
                <a:ea typeface="Meiryo UI" panose="020B0604030504040204" pitchFamily="50" charset="-128"/>
              </a:rPr>
              <a:t>国の最新の点検要領では、健全度により点検間隔を適切に設定することとされているが、現行の点検計画では、施設の健全度による点検間隔が考慮されておらず、全施設一律の点検間隔となっている課題も</a:t>
            </a:r>
            <a:r>
              <a:rPr lang="ja-JP" altLang="en-US" sz="1000" kern="100" dirty="0">
                <a:latin typeface="Meiryo UI" panose="020B0604030504040204" pitchFamily="50" charset="-128"/>
                <a:ea typeface="Meiryo UI" panose="020B0604030504040204" pitchFamily="50" charset="-128"/>
              </a:rPr>
              <a:t>見られた。</a:t>
            </a:r>
            <a:endParaRPr lang="en-US" altLang="ja-JP" sz="1000" kern="100" dirty="0">
              <a:effectLst/>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7BB2EA0-EE39-427F-93DF-A8765647DCA7}"/>
              </a:ext>
            </a:extLst>
          </p:cNvPr>
          <p:cNvSpPr txBox="1"/>
          <p:nvPr/>
        </p:nvSpPr>
        <p:spPr>
          <a:xfrm>
            <a:off x="251520" y="2226779"/>
            <a:ext cx="4374908" cy="1357690"/>
          </a:xfrm>
          <a:prstGeom prst="rect">
            <a:avLst/>
          </a:prstGeom>
          <a:noFill/>
          <a:ln>
            <a:solidFill>
              <a:schemeClr val="tx1"/>
            </a:solidFill>
          </a:ln>
        </p:spPr>
        <p:txBody>
          <a:bodyPr wrap="square" rtlCol="0" anchor="t">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プロセス評価</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・砂防関係施設については、３年に１回、職員による施設点検を実施している。</a:t>
            </a:r>
            <a:endParaRPr lang="en-US" altLang="ja-JP" sz="1000" kern="100" dirty="0">
              <a:effectLst/>
              <a:latin typeface="Meiryo UI" panose="020B0604030504040204" pitchFamily="50" charset="-128"/>
              <a:ea typeface="Meiryo UI" panose="020B0604030504040204" pitchFamily="50" charset="-128"/>
            </a:endParaRPr>
          </a:p>
          <a:p>
            <a:pPr algn="just"/>
            <a:r>
              <a:rPr lang="ja-JP" altLang="en-US" sz="1000" kern="100" dirty="0">
                <a:effectLst/>
                <a:latin typeface="Meiryo UI" panose="020B0604030504040204" pitchFamily="50" charset="-128"/>
                <a:ea typeface="Meiryo UI" panose="020B0604030504040204" pitchFamily="50" charset="-128"/>
              </a:rPr>
              <a:t>・ただし、砂防業務に携わったことのある技術職員が不足及び減少しており、今後は</a:t>
            </a:r>
            <a:r>
              <a:rPr lang="ja-JP" altLang="ja-JP" sz="1000" kern="100" dirty="0">
                <a:effectLst/>
                <a:latin typeface="Meiryo UI" panose="020B0604030504040204" pitchFamily="50" charset="-128"/>
                <a:ea typeface="Meiryo UI" panose="020B0604030504040204" pitchFamily="50" charset="-128"/>
              </a:rPr>
              <a:t>点検体制の</a:t>
            </a:r>
            <a:r>
              <a:rPr lang="ja-JP" altLang="en-US" sz="1000" kern="100" dirty="0">
                <a:effectLst/>
                <a:latin typeface="Meiryo UI" panose="020B0604030504040204" pitchFamily="50" charset="-128"/>
                <a:ea typeface="Meiryo UI" panose="020B0604030504040204" pitchFamily="50" charset="-128"/>
              </a:rPr>
              <a:t>確保に課題がある。</a:t>
            </a:r>
          </a:p>
          <a:p>
            <a:pPr algn="just"/>
            <a:r>
              <a:rPr lang="ja-JP" altLang="en-US" sz="1000" kern="100" dirty="0">
                <a:effectLst/>
                <a:latin typeface="Meiryo UI" panose="020B0604030504040204" pitchFamily="50" charset="-128"/>
                <a:ea typeface="Meiryo UI" panose="020B0604030504040204" pitchFamily="50" charset="-128"/>
              </a:rPr>
              <a:t>・また、国の最新の点検要領では、健全度により点検間隔を適切に設定することとされているが、現行の点検計画では、施設の健全度による点検間隔が考慮されておらず、全施設一律の点検間隔となっている。</a:t>
            </a:r>
            <a:endParaRPr lang="en-US" altLang="ja-JP" sz="1000" kern="100" dirty="0">
              <a:latin typeface="Meiryo UI" panose="020B0604030504040204" pitchFamily="50" charset="-128"/>
              <a:ea typeface="Meiryo UI" panose="020B0604030504040204" pitchFamily="50" charset="-128"/>
            </a:endParaRPr>
          </a:p>
          <a:p>
            <a:pPr algn="just"/>
            <a:r>
              <a:rPr lang="ja-JP" altLang="en-US" sz="1000" kern="100" dirty="0">
                <a:effectLst/>
                <a:latin typeface="Meiryo UI" panose="020B0604030504040204" pitchFamily="50" charset="-128"/>
                <a:ea typeface="Meiryo UI" panose="020B0604030504040204" pitchFamily="50" charset="-128"/>
              </a:rPr>
              <a:t>・高低差のある箇所や上流部の砂防堰堤等、接近して点検できない課題がある。</a:t>
            </a:r>
            <a:endParaRPr lang="en-US" altLang="ja-JP" sz="1000" kern="100" dirty="0">
              <a:effectLst/>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CD866644-5BA6-4F32-B1EB-342EDD8538DC}"/>
              </a:ext>
            </a:extLst>
          </p:cNvPr>
          <p:cNvSpPr txBox="1"/>
          <p:nvPr/>
        </p:nvSpPr>
        <p:spPr>
          <a:xfrm>
            <a:off x="4737224" y="2152688"/>
            <a:ext cx="4155256" cy="143178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・各損傷</a:t>
            </a:r>
            <a:r>
              <a:rPr lang="ja-JP" altLang="en-US" sz="1050" dirty="0">
                <a:latin typeface="Meiryo UI" panose="020B0604030504040204" pitchFamily="50" charset="-128"/>
                <a:ea typeface="Meiryo UI" panose="020B0604030504040204" pitchFamily="50" charset="-128"/>
              </a:rPr>
              <a:t>箇所</a:t>
            </a:r>
            <a:r>
              <a:rPr kumimoji="1" lang="ja-JP" altLang="en-US" sz="1050" dirty="0">
                <a:latin typeface="Meiryo UI" panose="020B0604030504040204" pitchFamily="50" charset="-128"/>
                <a:ea typeface="Meiryo UI" panose="020B0604030504040204" pitchFamily="50" charset="-128"/>
              </a:rPr>
              <a:t>の状態変化を把握し、</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適切に</a:t>
            </a:r>
            <a:r>
              <a:rPr kumimoji="1" lang="ja-JP" altLang="en-US" sz="1050" dirty="0">
                <a:latin typeface="Meiryo UI" panose="020B0604030504040204" pitchFamily="50" charset="-128"/>
                <a:ea typeface="Meiryo UI" panose="020B0604030504040204" pitchFamily="50" charset="-128"/>
              </a:rPr>
              <a:t>維持管理することで施設の</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損傷</a:t>
            </a:r>
            <a:r>
              <a:rPr lang="ja-JP" altLang="en-US" sz="1050" dirty="0">
                <a:latin typeface="Meiryo UI" panose="020B0604030504040204" pitchFamily="50" charset="-128"/>
                <a:ea typeface="Meiryo UI" panose="020B0604030504040204" pitchFamily="50" charset="-128"/>
              </a:rPr>
              <a:t>による</a:t>
            </a:r>
            <a:r>
              <a:rPr kumimoji="1" lang="ja-JP" altLang="en-US" sz="1050" dirty="0">
                <a:latin typeface="Meiryo UI" panose="020B0604030504040204" pitchFamily="50" charset="-128"/>
                <a:ea typeface="Meiryo UI" panose="020B0604030504040204" pitchFamily="50" charset="-128"/>
              </a:rPr>
              <a:t>災害はなかった</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lang="ja-JP" altLang="ja-JP" sz="1050" kern="100" dirty="0">
                <a:effectLst/>
                <a:latin typeface="Meiryo UI" panose="020B0604030504040204" pitchFamily="50" charset="-128"/>
                <a:ea typeface="Meiryo UI" panose="020B0604030504040204" pitchFamily="50" charset="-128"/>
              </a:rPr>
              <a:t>砂防業務に携わったことのある技術</a:t>
            </a:r>
            <a:r>
              <a:rPr lang="ja-JP" altLang="en-US" sz="1050" kern="100" dirty="0">
                <a:effectLst/>
                <a:latin typeface="Meiryo UI" panose="020B0604030504040204" pitchFamily="50" charset="-128"/>
                <a:ea typeface="Meiryo UI" panose="020B0604030504040204" pitchFamily="50" charset="-128"/>
              </a:rPr>
              <a:t>職員</a:t>
            </a:r>
            <a:endParaRPr lang="en-US" altLang="ja-JP" sz="1050" kern="100" dirty="0">
              <a:effectLst/>
              <a:latin typeface="Meiryo UI" panose="020B0604030504040204" pitchFamily="50" charset="-128"/>
              <a:ea typeface="Meiryo UI" panose="020B0604030504040204" pitchFamily="50" charset="-128"/>
            </a:endParaRPr>
          </a:p>
          <a:p>
            <a:r>
              <a:rPr lang="en-US" altLang="ja-JP" sz="1050" kern="100" dirty="0">
                <a:latin typeface="Meiryo UI" panose="020B0604030504040204" pitchFamily="50" charset="-128"/>
                <a:ea typeface="Meiryo UI" panose="020B0604030504040204" pitchFamily="50" charset="-128"/>
              </a:rPr>
              <a:t> </a:t>
            </a:r>
            <a:r>
              <a:rPr lang="ja-JP" altLang="ja-JP" sz="1050" kern="100" dirty="0">
                <a:effectLst/>
                <a:latin typeface="Meiryo UI" panose="020B0604030504040204" pitchFamily="50" charset="-128"/>
                <a:ea typeface="Meiryo UI" panose="020B0604030504040204" pitchFamily="50" charset="-128"/>
              </a:rPr>
              <a:t>が不足及び減少して</a:t>
            </a:r>
            <a:r>
              <a:rPr lang="ja-JP" altLang="en-US" sz="1050" kern="100" dirty="0">
                <a:effectLst/>
                <a:latin typeface="Meiryo UI" panose="020B0604030504040204" pitchFamily="50" charset="-128"/>
                <a:ea typeface="Meiryo UI" panose="020B0604030504040204" pitchFamily="50" charset="-128"/>
              </a:rPr>
              <a:t>いることから</a:t>
            </a:r>
            <a:r>
              <a:rPr lang="ja-JP" altLang="ja-JP" sz="1050" kern="100" dirty="0">
                <a:effectLst/>
                <a:latin typeface="Meiryo UI" panose="020B0604030504040204" pitchFamily="50" charset="-128"/>
                <a:ea typeface="Meiryo UI" panose="020B0604030504040204" pitchFamily="50" charset="-128"/>
              </a:rPr>
              <a:t>、</a:t>
            </a:r>
            <a:r>
              <a:rPr lang="ja-JP" altLang="en-US" sz="1050" kern="100" dirty="0">
                <a:effectLst/>
                <a:latin typeface="Meiryo UI" panose="020B0604030504040204" pitchFamily="50" charset="-128"/>
                <a:ea typeface="Meiryo UI" panose="020B0604030504040204" pitchFamily="50" charset="-128"/>
              </a:rPr>
              <a:t>適切</a:t>
            </a:r>
            <a:endParaRPr lang="en-US" altLang="ja-JP" sz="1050" kern="100" dirty="0">
              <a:effectLst/>
              <a:latin typeface="Meiryo UI" panose="020B0604030504040204" pitchFamily="50" charset="-128"/>
              <a:ea typeface="Meiryo UI" panose="020B0604030504040204" pitchFamily="50" charset="-128"/>
            </a:endParaRPr>
          </a:p>
          <a:p>
            <a:r>
              <a:rPr lang="ja-JP" altLang="en-US" sz="1050" kern="100" dirty="0">
                <a:effectLst/>
                <a:latin typeface="Meiryo UI" panose="020B0604030504040204" pitchFamily="50" charset="-128"/>
                <a:ea typeface="Meiryo UI" panose="020B0604030504040204" pitchFamily="50" charset="-128"/>
              </a:rPr>
              <a:t> に施設の損傷度及び健全度評価を</a:t>
            </a:r>
            <a:endParaRPr lang="en-US" altLang="ja-JP" sz="1050" kern="100" dirty="0">
              <a:effectLst/>
              <a:latin typeface="Meiryo UI" panose="020B0604030504040204" pitchFamily="50" charset="-128"/>
              <a:ea typeface="Meiryo UI" panose="020B0604030504040204" pitchFamily="50" charset="-128"/>
            </a:endParaRPr>
          </a:p>
          <a:p>
            <a:r>
              <a:rPr lang="ja-JP" altLang="en-US" sz="1050" kern="100" dirty="0">
                <a:effectLst/>
                <a:latin typeface="Meiryo UI" panose="020B0604030504040204" pitchFamily="50" charset="-128"/>
                <a:ea typeface="Meiryo UI" panose="020B0604030504040204" pitchFamily="50" charset="-128"/>
              </a:rPr>
              <a:t> 行えないことが懸念される</a:t>
            </a:r>
            <a:r>
              <a:rPr lang="ja-JP" altLang="en-US" sz="1050" kern="10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endParaRPr kumimoji="1" lang="ja-JP" altLang="en-US" sz="105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8918A52C-A2D3-4C08-B739-8C922107CC41}"/>
              </a:ext>
            </a:extLst>
          </p:cNvPr>
          <p:cNvSpPr txBox="1"/>
          <p:nvPr/>
        </p:nvSpPr>
        <p:spPr>
          <a:xfrm>
            <a:off x="146215" y="4732252"/>
            <a:ext cx="8869072" cy="102126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点検を行うには技術を要するため、技術職員の不足による体制の維持が懸念される。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課題２</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r>
              <a:rPr lang="ja-JP" altLang="en-US" sz="1000" kern="100" dirty="0">
                <a:effectLst/>
                <a:latin typeface="Meiryo UI" panose="020B0604030504040204" pitchFamily="50" charset="-128"/>
                <a:ea typeface="Meiryo UI" panose="020B0604030504040204" pitchFamily="50" charset="-128"/>
              </a:rPr>
              <a:t>施設の健全度を考慮した点検間隔の設定がなされていない。</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課題３</a:t>
            </a:r>
            <a:r>
              <a:rPr lang="en-US" altLang="ja-JP" sz="10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高低差のある場所など接近して点検できない箇所がある。</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課題４</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b="1"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評価を行うには技術を要するため、技術職員の不足による体制の維持が懸念される。 </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課題２</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a:t>
            </a:r>
          </a:p>
          <a:p>
            <a:endParaRPr lang="en-US" altLang="ja-JP" sz="1000" dirty="0">
              <a:latin typeface="Meiryo UI" panose="020B0604030504040204" pitchFamily="50" charset="-128"/>
              <a:ea typeface="Meiryo UI" panose="020B0604030504040204" pitchFamily="50" charset="-128"/>
            </a:endParaRPr>
          </a:p>
          <a:p>
            <a:endParaRPr lang="en-US" altLang="ja-JP" sz="1000" b="1" dirty="0">
              <a:latin typeface="Meiryo UI" panose="020B0604030504040204" pitchFamily="50" charset="-128"/>
              <a:ea typeface="Meiryo UI" panose="020B0604030504040204" pitchFamily="50" charset="-128"/>
            </a:endParaRPr>
          </a:p>
        </p:txBody>
      </p:sp>
      <p:sp>
        <p:nvSpPr>
          <p:cNvPr id="17" name="フローチャート: 組合せ 16">
            <a:extLst>
              <a:ext uri="{FF2B5EF4-FFF2-40B4-BE49-F238E27FC236}">
                <a16:creationId xmlns:a16="http://schemas.microsoft.com/office/drawing/2014/main" id="{BBED0AA9-FA82-4345-BEC6-94F0BE84BE22}"/>
              </a:ext>
            </a:extLst>
          </p:cNvPr>
          <p:cNvSpPr/>
          <p:nvPr/>
        </p:nvSpPr>
        <p:spPr>
          <a:xfrm>
            <a:off x="3724301" y="1778722"/>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8" name="フローチャート: 組合せ 17">
            <a:extLst>
              <a:ext uri="{FF2B5EF4-FFF2-40B4-BE49-F238E27FC236}">
                <a16:creationId xmlns:a16="http://schemas.microsoft.com/office/drawing/2014/main" id="{13BD220C-E868-409A-B2A0-E1E5392A24FF}"/>
              </a:ext>
            </a:extLst>
          </p:cNvPr>
          <p:cNvSpPr/>
          <p:nvPr/>
        </p:nvSpPr>
        <p:spPr>
          <a:xfrm>
            <a:off x="3724300" y="3651890"/>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9" name="フローチャート: 組合せ 18">
            <a:extLst>
              <a:ext uri="{FF2B5EF4-FFF2-40B4-BE49-F238E27FC236}">
                <a16:creationId xmlns:a16="http://schemas.microsoft.com/office/drawing/2014/main" id="{80C54F54-7009-4347-9C51-0C9BCAC2CC95}"/>
              </a:ext>
            </a:extLst>
          </p:cNvPr>
          <p:cNvSpPr/>
          <p:nvPr/>
        </p:nvSpPr>
        <p:spPr>
          <a:xfrm>
            <a:off x="3741720" y="460615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B25041C3-4F7B-4FBF-B378-E18616BD06CA}"/>
              </a:ext>
            </a:extLst>
          </p:cNvPr>
          <p:cNvPicPr>
            <a:picLocks noChangeAspect="1"/>
          </p:cNvPicPr>
          <p:nvPr/>
        </p:nvPicPr>
        <p:blipFill rotWithShape="1">
          <a:blip r:embed="rId3"/>
          <a:srcRect t="5127" b="9246"/>
          <a:stretch/>
        </p:blipFill>
        <p:spPr>
          <a:xfrm>
            <a:off x="7020272" y="2196299"/>
            <a:ext cx="1761412" cy="1030012"/>
          </a:xfrm>
          <a:prstGeom prst="rect">
            <a:avLst/>
          </a:prstGeom>
          <a:noFill/>
        </p:spPr>
      </p:pic>
      <p:sp>
        <p:nvSpPr>
          <p:cNvPr id="25" name="正方形/長方形 24">
            <a:extLst>
              <a:ext uri="{FF2B5EF4-FFF2-40B4-BE49-F238E27FC236}">
                <a16:creationId xmlns:a16="http://schemas.microsoft.com/office/drawing/2014/main" id="{8B469E2A-F873-4A4D-ADFC-D11A632F6C45}"/>
              </a:ext>
            </a:extLst>
          </p:cNvPr>
          <p:cNvSpPr/>
          <p:nvPr/>
        </p:nvSpPr>
        <p:spPr>
          <a:xfrm>
            <a:off x="7437259" y="3260091"/>
            <a:ext cx="1008112" cy="30530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600" dirty="0">
                <a:solidFill>
                  <a:schemeClr val="tx1"/>
                </a:solidFill>
                <a:latin typeface="Meiryo UI" panose="020B0604030504040204" pitchFamily="50" charset="-128"/>
                <a:ea typeface="Meiryo UI" panose="020B0604030504040204" pitchFamily="50" charset="-128"/>
              </a:rPr>
              <a:t>健全度</a:t>
            </a:r>
            <a:r>
              <a:rPr kumimoji="1" lang="en-US" altLang="ja-JP" sz="600" dirty="0">
                <a:solidFill>
                  <a:schemeClr val="tx1"/>
                </a:solidFill>
                <a:latin typeface="Meiryo UI" panose="020B0604030504040204" pitchFamily="50" charset="-128"/>
                <a:ea typeface="Meiryo UI" panose="020B0604030504040204" pitchFamily="50" charset="-128"/>
              </a:rPr>
              <a:t>C:</a:t>
            </a:r>
            <a:r>
              <a:rPr kumimoji="1" lang="ja-JP" altLang="en-US" sz="600" dirty="0">
                <a:solidFill>
                  <a:schemeClr val="tx1"/>
                </a:solidFill>
                <a:latin typeface="Meiryo UI" panose="020B0604030504040204" pitchFamily="50" charset="-128"/>
                <a:ea typeface="Meiryo UI" panose="020B0604030504040204" pitchFamily="50" charset="-128"/>
              </a:rPr>
              <a:t>要対策</a:t>
            </a:r>
            <a:endParaRPr kumimoji="1"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健全度</a:t>
            </a:r>
            <a:r>
              <a:rPr lang="en-US" altLang="ja-JP" sz="600" dirty="0">
                <a:solidFill>
                  <a:schemeClr val="tx1"/>
                </a:solidFill>
                <a:latin typeface="Meiryo UI" panose="020B0604030504040204" pitchFamily="50" charset="-128"/>
                <a:ea typeface="Meiryo UI" panose="020B0604030504040204" pitchFamily="50" charset="-128"/>
              </a:rPr>
              <a:t>B:</a:t>
            </a:r>
            <a:r>
              <a:rPr lang="ja-JP" altLang="en-US" sz="600" dirty="0">
                <a:solidFill>
                  <a:schemeClr val="tx1"/>
                </a:solidFill>
                <a:latin typeface="Meiryo UI" panose="020B0604030504040204" pitchFamily="50" charset="-128"/>
                <a:ea typeface="Meiryo UI" panose="020B0604030504040204" pitchFamily="50" charset="-128"/>
              </a:rPr>
              <a:t>経過観察</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健全度</a:t>
            </a:r>
            <a:r>
              <a:rPr lang="en-US" altLang="ja-JP" sz="600" dirty="0">
                <a:solidFill>
                  <a:schemeClr val="tx1"/>
                </a:solidFill>
                <a:latin typeface="Meiryo UI" panose="020B0604030504040204" pitchFamily="50" charset="-128"/>
                <a:ea typeface="Meiryo UI" panose="020B0604030504040204" pitchFamily="50" charset="-128"/>
              </a:rPr>
              <a:t>A</a:t>
            </a:r>
            <a:r>
              <a:rPr kumimoji="1" lang="en-US" altLang="ja-JP" sz="600" dirty="0">
                <a:solidFill>
                  <a:schemeClr val="tx1"/>
                </a:solidFill>
                <a:latin typeface="Meiryo UI" panose="020B0604030504040204" pitchFamily="50" charset="-128"/>
                <a:ea typeface="Meiryo UI" panose="020B0604030504040204" pitchFamily="50" charset="-128"/>
              </a:rPr>
              <a:t>:</a:t>
            </a:r>
            <a:r>
              <a:rPr kumimoji="1" lang="ja-JP" altLang="en-US" sz="600" dirty="0">
                <a:solidFill>
                  <a:schemeClr val="tx1"/>
                </a:solidFill>
                <a:latin typeface="Meiryo UI" panose="020B0604030504040204" pitchFamily="50" charset="-128"/>
                <a:ea typeface="Meiryo UI" panose="020B0604030504040204" pitchFamily="50" charset="-128"/>
              </a:rPr>
              <a:t>対策不要</a:t>
            </a:r>
            <a:endParaRPr kumimoji="1" lang="en-US" altLang="ja-JP" sz="600" dirty="0">
              <a:solidFill>
                <a:schemeClr val="tx1"/>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BFC1ABC1-FBDF-4D9F-8290-9025ED7E0443}"/>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1" name="テキスト ボックス 20">
            <a:extLst>
              <a:ext uri="{FF2B5EF4-FFF2-40B4-BE49-F238E27FC236}">
                <a16:creationId xmlns:a16="http://schemas.microsoft.com/office/drawing/2014/main" id="{0C6E782C-D362-41A2-8E9E-AE9A82F5995D}"/>
              </a:ext>
            </a:extLst>
          </p:cNvPr>
          <p:cNvSpPr txBox="1"/>
          <p:nvPr/>
        </p:nvSpPr>
        <p:spPr>
          <a:xfrm>
            <a:off x="146215" y="5940585"/>
            <a:ext cx="8869073" cy="852471"/>
          </a:xfrm>
          <a:prstGeom prst="rect">
            <a:avLst/>
          </a:prstGeom>
          <a:noFill/>
          <a:ln>
            <a:solidFill>
              <a:schemeClr val="tx1"/>
            </a:solidFill>
          </a:ln>
        </p:spPr>
        <p:txBody>
          <a:bodyPr wrap="square" rtlCol="0" anchor="t">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次期計画に向けた対応方針</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課題１</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国基準に基づく</a:t>
            </a:r>
            <a:r>
              <a:rPr lang="ja-JP" altLang="en-US" sz="1050" kern="100" dirty="0">
                <a:effectLst/>
                <a:latin typeface="Meiryo UI" panose="020B0604030504040204" pitchFamily="50" charset="-128"/>
                <a:ea typeface="Meiryo UI" panose="020B0604030504040204" pitchFamily="50" charset="-128"/>
              </a:rPr>
              <a:t>評価の考え方、及び管理水準の設定に対する考え方を次期計画に追加する。</a:t>
            </a:r>
            <a:r>
              <a:rPr lang="ja-JP" altLang="en-US" sz="1050" kern="100" dirty="0">
                <a:latin typeface="Meiryo UI" panose="020B0604030504040204" pitchFamily="50" charset="-128"/>
                <a:ea typeface="Meiryo UI" panose="020B0604030504040204" pitchFamily="50" charset="-128"/>
              </a:rPr>
              <a:t>（</a:t>
            </a:r>
            <a:r>
              <a:rPr lang="en-US" altLang="ja-JP" sz="1050" kern="100" dirty="0">
                <a:effectLst/>
                <a:latin typeface="Meiryo UI" panose="020B0604030504040204" pitchFamily="50" charset="-128"/>
                <a:ea typeface="Meiryo UI" panose="020B0604030504040204" pitchFamily="50" charset="-128"/>
              </a:rPr>
              <a:t>※</a:t>
            </a:r>
            <a:r>
              <a:rPr lang="ja-JP" altLang="en-US" sz="1050" kern="100" dirty="0">
                <a:effectLst/>
                <a:latin typeface="Meiryo UI" panose="020B0604030504040204" pitchFamily="50" charset="-128"/>
                <a:ea typeface="Meiryo UI" panose="020B0604030504040204" pitchFamily="50" charset="-128"/>
              </a:rPr>
              <a:t>現状における</a:t>
            </a:r>
            <a:r>
              <a:rPr lang="ja-JP" altLang="en-US" sz="1050" kern="100" dirty="0">
                <a:latin typeface="Meiryo UI" panose="020B0604030504040204" pitchFamily="50" charset="-128"/>
                <a:ea typeface="Meiryo UI" panose="020B0604030504040204" pitchFamily="50" charset="-128"/>
              </a:rPr>
              <a:t>評価の方法は参考資料</a:t>
            </a:r>
            <a:r>
              <a:rPr lang="en-US" altLang="ja-JP" sz="1050" kern="100" dirty="0">
                <a:effectLst/>
                <a:latin typeface="Meiryo UI" panose="020B0604030504040204" pitchFamily="50" charset="-128"/>
                <a:ea typeface="Meiryo UI" panose="020B0604030504040204" pitchFamily="50" charset="-128"/>
              </a:rPr>
              <a:t>P8</a:t>
            </a:r>
            <a:r>
              <a:rPr lang="ja-JP" altLang="en-US" sz="1050" kern="100" dirty="0">
                <a:effectLst/>
                <a:latin typeface="Meiryo UI" panose="020B0604030504040204" pitchFamily="50" charset="-128"/>
                <a:ea typeface="Meiryo UI" panose="020B0604030504040204" pitchFamily="50" charset="-128"/>
              </a:rPr>
              <a:t>）</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課題２</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コンサルタントによる点検の活用を検討する。</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課題３</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施設の健全度に応じた点検間隔を設定する。（</a:t>
            </a:r>
            <a:r>
              <a:rPr lang="en-US" altLang="ja-JP" sz="1050" kern="100" dirty="0">
                <a:effectLst/>
                <a:latin typeface="Meiryo UI" panose="020B0604030504040204" pitchFamily="50" charset="-128"/>
                <a:ea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rPr>
              <a:t>国基準を踏まえた大阪府の考え方</a:t>
            </a:r>
            <a:r>
              <a:rPr lang="ja-JP" altLang="en-US" sz="1050" kern="100" dirty="0">
                <a:latin typeface="Meiryo UI" panose="020B0604030504040204" pitchFamily="50" charset="-128"/>
                <a:ea typeface="Meiryo UI" panose="020B0604030504040204" pitchFamily="50" charset="-128"/>
              </a:rPr>
              <a:t>は参考資料</a:t>
            </a:r>
            <a:r>
              <a:rPr lang="en-US" altLang="ja-JP" sz="1050" kern="100" dirty="0">
                <a:effectLst/>
                <a:latin typeface="Meiryo UI" panose="020B0604030504040204" pitchFamily="50" charset="-128"/>
                <a:ea typeface="Meiryo UI" panose="020B0604030504040204" pitchFamily="50" charset="-128"/>
              </a:rPr>
              <a:t>P9</a:t>
            </a:r>
            <a:r>
              <a:rPr lang="ja-JP" altLang="en-US" sz="1050" kern="100" dirty="0">
                <a:latin typeface="Meiryo UI" panose="020B0604030504040204" pitchFamily="50" charset="-128"/>
                <a:ea typeface="Meiryo UI" panose="020B0604030504040204" pitchFamily="50" charset="-128"/>
              </a:rPr>
              <a:t>）</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effectLst/>
                <a:latin typeface="Meiryo UI" panose="020B0604030504040204" pitchFamily="50" charset="-128"/>
                <a:ea typeface="Meiryo UI" panose="020B0604030504040204" pitchFamily="50" charset="-128"/>
              </a:rPr>
              <a:t>・</a:t>
            </a:r>
            <a:r>
              <a:rPr lang="en-US" altLang="ja-JP" sz="1050" kern="100" dirty="0">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課題４</a:t>
            </a:r>
            <a:r>
              <a:rPr lang="en-US" altLang="ja-JP" sz="1050" kern="100" dirty="0">
                <a:latin typeface="Meiryo UI" panose="020B0604030504040204" pitchFamily="50" charset="-128"/>
                <a:ea typeface="Meiryo UI" panose="020B0604030504040204" pitchFamily="50" charset="-128"/>
              </a:rPr>
              <a:t>》UAV</a:t>
            </a:r>
            <a:r>
              <a:rPr lang="ja-JP" altLang="en-US" sz="1050" kern="100" dirty="0">
                <a:latin typeface="Meiryo UI" panose="020B0604030504040204" pitchFamily="50" charset="-128"/>
                <a:ea typeface="Meiryo UI" panose="020B0604030504040204" pitchFamily="50" charset="-128"/>
              </a:rPr>
              <a:t>等を用いた施設点検手法について、点検要領に定める。</a:t>
            </a:r>
            <a:endParaRPr lang="en-US" altLang="ja-JP" sz="1050" kern="100" dirty="0">
              <a:effectLst/>
              <a:latin typeface="Meiryo UI" panose="020B0604030504040204" pitchFamily="50" charset="-128"/>
              <a:ea typeface="Meiryo UI" panose="020B0604030504040204" pitchFamily="50" charset="-128"/>
            </a:endParaRPr>
          </a:p>
        </p:txBody>
      </p:sp>
      <p:sp>
        <p:nvSpPr>
          <p:cNvPr id="22" name="フローチャート: 組合せ 21">
            <a:extLst>
              <a:ext uri="{FF2B5EF4-FFF2-40B4-BE49-F238E27FC236}">
                <a16:creationId xmlns:a16="http://schemas.microsoft.com/office/drawing/2014/main" id="{55EA12B6-7F1D-4570-9792-337CF7F77966}"/>
              </a:ext>
            </a:extLst>
          </p:cNvPr>
          <p:cNvSpPr/>
          <p:nvPr/>
        </p:nvSpPr>
        <p:spPr>
          <a:xfrm>
            <a:off x="3741720" y="5813519"/>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9235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82117A1B-D8C5-4DFC-84A9-9A6AF6A0E58B}"/>
              </a:ext>
            </a:extLst>
          </p:cNvPr>
          <p:cNvSpPr txBox="1"/>
          <p:nvPr/>
        </p:nvSpPr>
        <p:spPr>
          <a:xfrm>
            <a:off x="167416" y="5720694"/>
            <a:ext cx="8869073" cy="109460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2》</a:t>
            </a:r>
            <a:r>
              <a:rPr lang="ja-JP" altLang="en-US" sz="1050" kern="100" dirty="0">
                <a:latin typeface="Meiryo UI" panose="020B0604030504040204" pitchFamily="50" charset="-128"/>
                <a:ea typeface="Meiryo UI" panose="020B0604030504040204" pitchFamily="50" charset="-128"/>
              </a:rPr>
              <a:t>コンサルタントによる点検の活用を検討する。</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rPr>
              <a:t>及び</a:t>
            </a:r>
            <a:r>
              <a:rPr lang="en-US" altLang="ja-JP" sz="1050" dirty="0">
                <a:latin typeface="Meiryo UI" panose="020B0604030504040204" pitchFamily="50" charset="-128"/>
                <a:ea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rPr>
              <a:t>国の点検要領</a:t>
            </a:r>
            <a:r>
              <a:rPr lang="en-US" altLang="ja-JP" sz="1050" baseline="30000" dirty="0">
                <a:latin typeface="Meiryo UI" panose="020B0604030504040204" pitchFamily="50" charset="-128"/>
                <a:ea typeface="Meiryo UI" panose="020B0604030504040204" pitchFamily="50" charset="-128"/>
              </a:rPr>
              <a:t>※1</a:t>
            </a:r>
            <a:r>
              <a:rPr lang="ja-JP" altLang="en-US" sz="1050" kern="100" dirty="0">
                <a:latin typeface="Meiryo UI" panose="020B0604030504040204" pitchFamily="50" charset="-128"/>
                <a:ea typeface="Meiryo UI" panose="020B0604030504040204" pitchFamily="50" charset="-128"/>
              </a:rPr>
              <a:t>の対象となっている「</a:t>
            </a:r>
            <a:r>
              <a:rPr lang="ja-JP" altLang="en-US" sz="1050" dirty="0">
                <a:latin typeface="Meiryo UI" pitchFamily="50" charset="-128"/>
                <a:ea typeface="Meiryo UI" pitchFamily="50" charset="-128"/>
                <a:cs typeface="Meiryo UI" pitchFamily="50" charset="-128"/>
              </a:rPr>
              <a:t>機械設備を有する排水機場等の土木構造物」については、国基準</a:t>
            </a:r>
            <a:r>
              <a:rPr lang="en-US" altLang="ja-JP" sz="1050" baseline="30000" dirty="0">
                <a:latin typeface="Meiryo UI" pitchFamily="50" charset="-128"/>
                <a:ea typeface="Meiryo UI" pitchFamily="50" charset="-128"/>
                <a:cs typeface="Meiryo UI" pitchFamily="50" charset="-128"/>
              </a:rPr>
              <a:t>※2</a:t>
            </a:r>
            <a:r>
              <a:rPr lang="ja-JP" altLang="en-US" sz="1050" dirty="0">
                <a:latin typeface="Meiryo UI" pitchFamily="50" charset="-128"/>
                <a:ea typeface="Meiryo UI" pitchFamily="50" charset="-128"/>
                <a:cs typeface="Meiryo UI" pitchFamily="50" charset="-128"/>
              </a:rPr>
              <a:t>等に基づく</a:t>
            </a:r>
            <a:r>
              <a:rPr lang="ja-JP" altLang="en-US" sz="1050" kern="100" dirty="0">
                <a:effectLst/>
                <a:latin typeface="Meiryo UI" panose="020B0604030504040204" pitchFamily="50" charset="-128"/>
                <a:ea typeface="Meiryo UI" panose="020B0604030504040204" pitchFamily="50" charset="-128"/>
              </a:rPr>
              <a:t>点検・評価の考え方、及び　 </a:t>
            </a:r>
            <a:endParaRPr lang="en-US" altLang="ja-JP" sz="1050" kern="100" dirty="0">
              <a:latin typeface="Meiryo UI" panose="020B0604030504040204" pitchFamily="50" charset="-128"/>
              <a:ea typeface="Meiryo UI" panose="020B0604030504040204" pitchFamily="50" charset="-128"/>
            </a:endParaRPr>
          </a:p>
          <a:p>
            <a:pPr algn="just"/>
            <a:r>
              <a:rPr lang="ja-JP" altLang="en-US" sz="1050" kern="100" dirty="0">
                <a:effectLst/>
                <a:latin typeface="Meiryo UI" panose="020B0604030504040204" pitchFamily="50" charset="-128"/>
                <a:ea typeface="Meiryo UI" panose="020B0604030504040204" pitchFamily="50" charset="-128"/>
              </a:rPr>
              <a:t>　管理水準の設定に対する考え方を次期計画に追加する。</a:t>
            </a:r>
            <a:endParaRPr lang="en-US" altLang="ja-JP" sz="1050" kern="100" dirty="0">
              <a:effectLst/>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また、</a:t>
            </a:r>
            <a:r>
              <a:rPr kumimoji="1" lang="ja-JP" altLang="en-US" sz="1050" dirty="0">
                <a:solidFill>
                  <a:schemeClr val="tx1"/>
                </a:solidFill>
                <a:latin typeface="Meiryo UI" panose="020B0604030504040204" pitchFamily="50" charset="-128"/>
                <a:ea typeface="Meiryo UI" panose="020B0604030504040204" pitchFamily="50" charset="-128"/>
              </a:rPr>
              <a:t>「水都関連施設」及び「その他維持管理を要する施設」は、類似施設の国基準を基に点検・評価の考え方を次期計画に追加可能なものと、明確な基準</a:t>
            </a:r>
            <a:endParaRPr kumimoji="1" lang="en-US" altLang="ja-JP" sz="1050" dirty="0">
              <a:solidFill>
                <a:schemeClr val="tx1"/>
              </a:solidFill>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a:t>
            </a:r>
            <a:r>
              <a:rPr kumimoji="1" lang="ja-JP" altLang="en-US" sz="1050" dirty="0">
                <a:solidFill>
                  <a:schemeClr val="tx1"/>
                </a:solidFill>
                <a:latin typeface="Meiryo UI" panose="020B0604030504040204" pitchFamily="50" charset="-128"/>
                <a:ea typeface="Meiryo UI" panose="020B0604030504040204" pitchFamily="50" charset="-128"/>
              </a:rPr>
              <a:t>がないため、現状の維持管理を踏まえ設定するものに分類し、各々の考え</a:t>
            </a:r>
            <a:r>
              <a:rPr lang="ja-JP" altLang="en-US" sz="1050" dirty="0">
                <a:latin typeface="Meiryo UI" panose="020B0604030504040204" pitchFamily="50" charset="-128"/>
                <a:ea typeface="Meiryo UI" panose="020B0604030504040204" pitchFamily="50" charset="-128"/>
              </a:rPr>
              <a:t>方を</a:t>
            </a:r>
            <a:r>
              <a:rPr kumimoji="1" lang="ja-JP" altLang="en-US" sz="1050" dirty="0">
                <a:solidFill>
                  <a:schemeClr val="tx1"/>
                </a:solidFill>
                <a:latin typeface="Meiryo UI" panose="020B0604030504040204" pitchFamily="50" charset="-128"/>
                <a:ea typeface="Meiryo UI" panose="020B0604030504040204" pitchFamily="50" charset="-128"/>
              </a:rPr>
              <a:t>次期計画に追加する。</a:t>
            </a:r>
            <a:r>
              <a:rPr lang="ja-JP" altLang="en-US" sz="1050" kern="100" dirty="0">
                <a:effectLst/>
                <a:latin typeface="Meiryo UI" pitchFamily="50" charset="-128"/>
                <a:ea typeface="Meiryo UI" pitchFamily="50" charset="-128"/>
              </a:rPr>
              <a:t>（</a:t>
            </a:r>
            <a:r>
              <a:rPr lang="en-US" altLang="ja-JP" sz="1050" kern="100" dirty="0">
                <a:effectLst/>
                <a:latin typeface="Meiryo UI" panose="020B0604030504040204" pitchFamily="50" charset="-128"/>
                <a:ea typeface="Meiryo UI" panose="020B0604030504040204" pitchFamily="50" charset="-128"/>
              </a:rPr>
              <a:t>※</a:t>
            </a:r>
            <a:r>
              <a:rPr lang="ja-JP" altLang="en-US" sz="1050" kern="100" dirty="0">
                <a:latin typeface="Meiryo UI" panose="020B0604030504040204" pitchFamily="50" charset="-128"/>
                <a:ea typeface="Meiryo UI" panose="020B0604030504040204" pitchFamily="50" charset="-128"/>
              </a:rPr>
              <a:t>詳細は参考資料</a:t>
            </a:r>
            <a:r>
              <a:rPr lang="en-US" altLang="ja-JP" sz="1050" kern="100" dirty="0">
                <a:effectLst/>
                <a:latin typeface="Meiryo UI" panose="020B0604030504040204" pitchFamily="50" charset="-128"/>
                <a:ea typeface="Meiryo UI" panose="020B0604030504040204" pitchFamily="50" charset="-128"/>
              </a:rPr>
              <a:t>P10</a:t>
            </a:r>
            <a:r>
              <a:rPr lang="ja-JP" altLang="en-US" sz="1050" kern="100" dirty="0">
                <a:effectLst/>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a:p>
            <a:pPr algn="just"/>
            <a:endParaRPr lang="en-US" altLang="ja-JP" sz="1100" kern="100" dirty="0">
              <a:effectLst/>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18711"/>
            <a:ext cx="5294553"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⑤その他施設</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endParaRPr kumimoji="1" lang="ja-JP" altLang="en-US" b="1" dirty="0">
              <a:latin typeface="Meiryo UI" pitchFamily="50" charset="-128"/>
              <a:ea typeface="Meiryo UI" pitchFamily="50" charset="-128"/>
              <a:cs typeface="Meiryo UI" pitchFamily="50" charset="-128"/>
            </a:endParaRPr>
          </a:p>
        </p:txBody>
      </p:sp>
      <p:sp>
        <p:nvSpPr>
          <p:cNvPr id="42" name="テキスト ボックス 41">
            <a:extLst>
              <a:ext uri="{FF2B5EF4-FFF2-40B4-BE49-F238E27FC236}">
                <a16:creationId xmlns:a16="http://schemas.microsoft.com/office/drawing/2014/main" id="{D2A541A5-F63D-431B-BB3E-6EBBFF2690A0}"/>
              </a:ext>
            </a:extLst>
          </p:cNvPr>
          <p:cNvSpPr txBox="1"/>
          <p:nvPr/>
        </p:nvSpPr>
        <p:spPr>
          <a:xfrm>
            <a:off x="179512" y="1187993"/>
            <a:ext cx="6408712" cy="276999"/>
          </a:xfrm>
          <a:prstGeom prst="rect">
            <a:avLst/>
          </a:prstGeom>
          <a:noFill/>
        </p:spPr>
        <p:txBody>
          <a:bodyPr wrap="square">
            <a:spAutoFit/>
          </a:bodyPr>
          <a:lstStyle/>
          <a:p>
            <a:r>
              <a:rPr kumimoji="1" lang="ja-JP"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機械設備を有する排水機場等の土木構造物、水都関連施設、その他維持管理を要する施設）</a:t>
            </a:r>
            <a:endParaRPr kumimoji="1" lang="ja-JP" altLang="en-US" sz="1200" dirty="0">
              <a:latin typeface="Meiryo UI" pitchFamily="50" charset="-128"/>
              <a:ea typeface="Meiryo UI" pitchFamily="50" charset="-128"/>
              <a:cs typeface="Meiryo UI" pitchFamily="50" charset="-128"/>
            </a:endParaRPr>
          </a:p>
        </p:txBody>
      </p:sp>
      <p:sp>
        <p:nvSpPr>
          <p:cNvPr id="16" name="テキスト ボックス 15">
            <a:extLst>
              <a:ext uri="{FF2B5EF4-FFF2-40B4-BE49-F238E27FC236}">
                <a16:creationId xmlns:a16="http://schemas.microsoft.com/office/drawing/2014/main" id="{BBE91C17-9B32-4277-A474-A949768EFD3E}"/>
              </a:ext>
            </a:extLst>
          </p:cNvPr>
          <p:cNvSpPr txBox="1"/>
          <p:nvPr/>
        </p:nvSpPr>
        <p:spPr>
          <a:xfrm>
            <a:off x="84721" y="1430921"/>
            <a:ext cx="8998075" cy="1344833"/>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・点検及び評価方法、維持管理手法、管理水準について、現計画では未記載</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課題</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　</a:t>
            </a:r>
            <a:endParaRPr lang="en-US" altLang="ja-JP" sz="1000" dirty="0">
              <a:solidFill>
                <a:srgbClr val="FF0000"/>
              </a:solidFill>
              <a:latin typeface="Meiryo UI" panose="020B0604030504040204" pitchFamily="50" charset="-128"/>
              <a:ea typeface="Meiryo UI" panose="020B0604030504040204" pitchFamily="50" charset="-128"/>
            </a:endParaRPr>
          </a:p>
          <a:p>
            <a:pPr>
              <a:defRPr/>
            </a:pPr>
            <a:endParaRPr lang="en-US" altLang="ja-JP" sz="1000" dirty="0">
              <a:solidFill>
                <a:srgbClr val="FF0000"/>
              </a:solidFill>
              <a:latin typeface="Meiryo UI" panose="020B0604030504040204" pitchFamily="50" charset="-128"/>
              <a:ea typeface="Meiryo UI" panose="020B0604030504040204" pitchFamily="50" charset="-128"/>
            </a:endParaRPr>
          </a:p>
          <a:p>
            <a:pPr>
              <a:defRPr/>
            </a:pPr>
            <a:endParaRPr lang="en-US" altLang="ja-JP" sz="1100" kern="100" dirty="0">
              <a:solidFill>
                <a:srgbClr val="FF0000"/>
              </a:solidFill>
              <a:latin typeface="Meiryo UI" panose="020B0604030504040204" pitchFamily="50" charset="-128"/>
              <a:ea typeface="Meiryo UI" panose="020B0604030504040204" pitchFamily="50" charset="-128"/>
            </a:endParaRPr>
          </a:p>
        </p:txBody>
      </p:sp>
      <p:sp>
        <p:nvSpPr>
          <p:cNvPr id="17" name="角丸四角形 111">
            <a:extLst>
              <a:ext uri="{FF2B5EF4-FFF2-40B4-BE49-F238E27FC236}">
                <a16:creationId xmlns:a16="http://schemas.microsoft.com/office/drawing/2014/main" id="{1B6DDEC9-B6E4-4D7E-850A-7C02F0D8D663}"/>
              </a:ext>
            </a:extLst>
          </p:cNvPr>
          <p:cNvSpPr/>
          <p:nvPr/>
        </p:nvSpPr>
        <p:spPr>
          <a:xfrm>
            <a:off x="84103" y="1796385"/>
            <a:ext cx="4269216"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現状における点検内容</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・府独自の基準を定め、状態監視型により各種点検を実施している。</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角丸四角形 111">
            <a:extLst>
              <a:ext uri="{FF2B5EF4-FFF2-40B4-BE49-F238E27FC236}">
                <a16:creationId xmlns:a16="http://schemas.microsoft.com/office/drawing/2014/main" id="{632422CD-D3ED-4409-93DC-551CAED64B5D}"/>
              </a:ext>
            </a:extLst>
          </p:cNvPr>
          <p:cNvSpPr/>
          <p:nvPr/>
        </p:nvSpPr>
        <p:spPr>
          <a:xfrm>
            <a:off x="84020" y="2175037"/>
            <a:ext cx="4830390" cy="5854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現状における評価方法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・損傷箇所については、状況写真（遠景・近景）とコメント入りの点検表を作成して</a:t>
            </a:r>
            <a:endParaRPr lang="en-US" altLang="ja-JP" sz="1100" dirty="0">
              <a:solidFill>
                <a:schemeClr val="tx1"/>
              </a:solidFill>
              <a:latin typeface="Meiryo UI" pitchFamily="50" charset="-128"/>
              <a:ea typeface="Meiryo UI" pitchFamily="50" charset="-128"/>
              <a:cs typeface="Meiryo UI" pitchFamily="50" charset="-128"/>
            </a:endParaRPr>
          </a:p>
          <a:p>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評価を実施している。</a:t>
            </a:r>
            <a:endParaRPr lang="en-US" altLang="ja-JP" sz="11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20B441E-7AD4-4DE2-844C-47DFB040369C}"/>
              </a:ext>
            </a:extLst>
          </p:cNvPr>
          <p:cNvSpPr/>
          <p:nvPr/>
        </p:nvSpPr>
        <p:spPr>
          <a:xfrm>
            <a:off x="84721" y="2939710"/>
            <a:ext cx="8998075" cy="16467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35">
            <a:extLst>
              <a:ext uri="{FF2B5EF4-FFF2-40B4-BE49-F238E27FC236}">
                <a16:creationId xmlns:a16="http://schemas.microsoft.com/office/drawing/2014/main" id="{1D8BC0BB-898C-422E-9A28-14E9DA3345B8}"/>
              </a:ext>
            </a:extLst>
          </p:cNvPr>
          <p:cNvSpPr txBox="1"/>
          <p:nvPr/>
        </p:nvSpPr>
        <p:spPr>
          <a:xfrm>
            <a:off x="146215" y="2977492"/>
            <a:ext cx="8869072" cy="672623"/>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39" name="テキスト ボックス 38">
            <a:extLst>
              <a:ext uri="{FF2B5EF4-FFF2-40B4-BE49-F238E27FC236}">
                <a16:creationId xmlns:a16="http://schemas.microsoft.com/office/drawing/2014/main" id="{0842989A-ACCE-4A6A-92A1-5EEF4DDC379C}"/>
              </a:ext>
            </a:extLst>
          </p:cNvPr>
          <p:cNvSpPr txBox="1"/>
          <p:nvPr/>
        </p:nvSpPr>
        <p:spPr>
          <a:xfrm>
            <a:off x="146215" y="3785328"/>
            <a:ext cx="8869072" cy="74954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r>
              <a:rPr lang="ja-JP" altLang="en-US" sz="1100" kern="100" dirty="0">
                <a:effectLst/>
                <a:latin typeface="Meiryo UI" panose="020B0604030504040204" pitchFamily="50" charset="-128"/>
                <a:ea typeface="Meiryo UI" panose="020B0604030504040204" pitchFamily="50" charset="-128"/>
              </a:rPr>
              <a:t>・</a:t>
            </a:r>
            <a:r>
              <a:rPr lang="ja-JP" altLang="en-US" sz="1100" dirty="0">
                <a:solidFill>
                  <a:schemeClr val="tx1"/>
                </a:solidFill>
                <a:latin typeface="Meiryo UI" pitchFamily="50" charset="-128"/>
                <a:ea typeface="Meiryo UI" pitchFamily="50" charset="-128"/>
                <a:cs typeface="Meiryo UI" pitchFamily="50" charset="-128"/>
              </a:rPr>
              <a:t>府独自の基準を定め、各種点検を実施し、</a:t>
            </a:r>
            <a:r>
              <a:rPr lang="ja-JP" altLang="en-US" sz="1100" dirty="0">
                <a:latin typeface="Meiryo UI" pitchFamily="50" charset="-128"/>
                <a:ea typeface="Meiryo UI" pitchFamily="50" charset="-128"/>
                <a:cs typeface="Meiryo UI" pitchFamily="50" charset="-128"/>
              </a:rPr>
              <a:t>損傷箇所については、状況写真（遠景・近景）とコメント入りの点検表の作成により、損傷状況を把握・蓄積し、適宜、対応を実施している。</a:t>
            </a:r>
            <a:r>
              <a:rPr lang="ja-JP" altLang="en-US" sz="1100" kern="100" dirty="0">
                <a:effectLst/>
                <a:latin typeface="Meiryo UI" panose="020B0604030504040204" pitchFamily="50" charset="-128"/>
                <a:ea typeface="Meiryo UI" panose="020B0604030504040204" pitchFamily="50" charset="-128"/>
              </a:rPr>
              <a:t>ただし、点検や</a:t>
            </a:r>
            <a:r>
              <a:rPr lang="ja-JP" altLang="en-US" sz="1100" kern="100" dirty="0">
                <a:latin typeface="Meiryo UI" panose="020B0604030504040204" pitchFamily="50" charset="-128"/>
                <a:ea typeface="Meiryo UI" panose="020B0604030504040204" pitchFamily="50" charset="-128"/>
              </a:rPr>
              <a:t>評価を行うには技術を要するため、技術職員の不足による体制の維持が懸念される。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itchFamily="50" charset="-128"/>
                <a:ea typeface="Meiryo UI" pitchFamily="50" charset="-128"/>
              </a:rPr>
              <a:t>　また、</a:t>
            </a:r>
            <a:r>
              <a:rPr lang="ja-JP" altLang="en-US" sz="1100" dirty="0">
                <a:latin typeface="Meiryo UI" pitchFamily="50" charset="-128"/>
                <a:ea typeface="Meiryo UI" pitchFamily="50" charset="-128"/>
                <a:cs typeface="Meiryo UI" pitchFamily="50" charset="-128"/>
              </a:rPr>
              <a:t>損傷度や健全度の判定を行っていないため、補修の優先順位付けをする際に各施設を横並びで評価しにくい。</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3》</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itchFamily="50" charset="-128"/>
              <a:ea typeface="Meiryo UI" pitchFamily="50" charset="-128"/>
              <a:cs typeface="Meiryo UI" pitchFamily="50" charset="-128"/>
            </a:endParaRPr>
          </a:p>
        </p:txBody>
      </p:sp>
      <p:sp>
        <p:nvSpPr>
          <p:cNvPr id="40" name="テキスト ボックス 39">
            <a:extLst>
              <a:ext uri="{FF2B5EF4-FFF2-40B4-BE49-F238E27FC236}">
                <a16:creationId xmlns:a16="http://schemas.microsoft.com/office/drawing/2014/main" id="{83157BD9-45E5-461B-8306-B48D06067CE4}"/>
              </a:ext>
            </a:extLst>
          </p:cNvPr>
          <p:cNvSpPr txBox="1"/>
          <p:nvPr/>
        </p:nvSpPr>
        <p:spPr>
          <a:xfrm>
            <a:off x="251520" y="3208471"/>
            <a:ext cx="4287968" cy="41327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b="1" dirty="0">
                <a:latin typeface="Meiryo UI" pitchFamily="50" charset="-128"/>
                <a:ea typeface="Meiryo UI" pitchFamily="50" charset="-128"/>
              </a:rPr>
              <a:t>　</a:t>
            </a:r>
            <a:r>
              <a:rPr lang="en-US" altLang="ja-JP" sz="1050" dirty="0">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A7D780A8-281D-46EF-B975-CC26DF69070F}"/>
              </a:ext>
            </a:extLst>
          </p:cNvPr>
          <p:cNvSpPr txBox="1"/>
          <p:nvPr/>
        </p:nvSpPr>
        <p:spPr>
          <a:xfrm>
            <a:off x="4716016" y="3207051"/>
            <a:ext cx="4227264" cy="41469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　</a:t>
            </a:r>
            <a:r>
              <a:rPr lang="en-US" altLang="ja-JP" sz="1200" dirty="0">
                <a:latin typeface="Meiryo UI" pitchFamily="50" charset="-128"/>
                <a:ea typeface="Meiryo UI" pitchFamily="50" charset="-128"/>
              </a:rPr>
              <a:t> ―</a:t>
            </a:r>
            <a:endParaRPr lang="en-US" altLang="ja-JP" sz="1200"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16827509-89F0-48E4-99EC-0DD75B71FF3E}"/>
              </a:ext>
            </a:extLst>
          </p:cNvPr>
          <p:cNvSpPr txBox="1"/>
          <p:nvPr/>
        </p:nvSpPr>
        <p:spPr>
          <a:xfrm>
            <a:off x="137464" y="4748434"/>
            <a:ext cx="8869072" cy="810300"/>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itchFamily="50" charset="-128"/>
                <a:ea typeface="Meiryo UI" pitchFamily="50" charset="-128"/>
              </a:rPr>
              <a:t>　</a:t>
            </a:r>
            <a:r>
              <a:rPr lang="en-US" altLang="ja-JP" sz="1000" dirty="0">
                <a:latin typeface="Meiryo UI" pitchFamily="50" charset="-128"/>
                <a:ea typeface="Meiryo UI" pitchFamily="50" charset="-128"/>
              </a:rPr>
              <a:t>―</a:t>
            </a:r>
          </a:p>
          <a:p>
            <a:r>
              <a:rPr lang="en-US" altLang="ja-JP" sz="1000" dirty="0">
                <a:latin typeface="Meiryo UI" pitchFamily="50" charset="-128"/>
                <a:ea typeface="Meiryo UI"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p>
        </p:txBody>
      </p:sp>
      <p:sp>
        <p:nvSpPr>
          <p:cNvPr id="47" name="フローチャート: 組合せ 46">
            <a:extLst>
              <a:ext uri="{FF2B5EF4-FFF2-40B4-BE49-F238E27FC236}">
                <a16:creationId xmlns:a16="http://schemas.microsoft.com/office/drawing/2014/main" id="{F0E950C5-36B2-460D-9F52-58148159128F}"/>
              </a:ext>
            </a:extLst>
          </p:cNvPr>
          <p:cNvSpPr/>
          <p:nvPr/>
        </p:nvSpPr>
        <p:spPr>
          <a:xfrm>
            <a:off x="3764940" y="3675964"/>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9" name="フローチャート: 組合せ 48">
            <a:extLst>
              <a:ext uri="{FF2B5EF4-FFF2-40B4-BE49-F238E27FC236}">
                <a16:creationId xmlns:a16="http://schemas.microsoft.com/office/drawing/2014/main" id="{51242979-DEF5-4D78-88EC-8CD25240B3F4}"/>
              </a:ext>
            </a:extLst>
          </p:cNvPr>
          <p:cNvSpPr/>
          <p:nvPr/>
        </p:nvSpPr>
        <p:spPr>
          <a:xfrm>
            <a:off x="3772669" y="462054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0" name="フローチャート: 組合せ 49">
            <a:extLst>
              <a:ext uri="{FF2B5EF4-FFF2-40B4-BE49-F238E27FC236}">
                <a16:creationId xmlns:a16="http://schemas.microsoft.com/office/drawing/2014/main" id="{9F7028DD-48DC-49F0-9165-FBB02ACAFEAB}"/>
              </a:ext>
            </a:extLst>
          </p:cNvPr>
          <p:cNvSpPr/>
          <p:nvPr/>
        </p:nvSpPr>
        <p:spPr>
          <a:xfrm>
            <a:off x="3775101" y="281931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8BD8A723-35F5-40A1-AED7-6BA5155C7BC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3" name="フローチャート: 組合せ 22">
            <a:extLst>
              <a:ext uri="{FF2B5EF4-FFF2-40B4-BE49-F238E27FC236}">
                <a16:creationId xmlns:a16="http://schemas.microsoft.com/office/drawing/2014/main" id="{86F1897D-1DFD-4103-8C04-456097093E38}"/>
              </a:ext>
            </a:extLst>
          </p:cNvPr>
          <p:cNvSpPr/>
          <p:nvPr/>
        </p:nvSpPr>
        <p:spPr>
          <a:xfrm>
            <a:off x="3755771" y="558761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BD3F3F45-777D-4EE8-A207-70D5C95A9CC5}"/>
              </a:ext>
            </a:extLst>
          </p:cNvPr>
          <p:cNvSpPr txBox="1"/>
          <p:nvPr/>
        </p:nvSpPr>
        <p:spPr>
          <a:xfrm>
            <a:off x="5303392" y="5777449"/>
            <a:ext cx="3673192" cy="307777"/>
          </a:xfrm>
          <a:prstGeom prst="rect">
            <a:avLst/>
          </a:prstGeom>
          <a:noFill/>
          <a:ln w="9525">
            <a:solidFill>
              <a:schemeClr val="tx1"/>
            </a:solidFill>
            <a:prstDash val="sysDot"/>
          </a:ln>
        </p:spPr>
        <p:txBody>
          <a:bodyPr wrap="square">
            <a:spAutoFit/>
          </a:bodyPr>
          <a:lstStyle/>
          <a:p>
            <a:pPr algn="just"/>
            <a:r>
              <a:rPr lang="en-US" altLang="ja-JP" sz="700" kern="100" dirty="0">
                <a:effectLst/>
                <a:latin typeface="Meiryo UI" panose="020B0604030504040204" pitchFamily="50" charset="-128"/>
                <a:ea typeface="Meiryo UI" panose="020B0604030504040204" pitchFamily="50" charset="-128"/>
              </a:rPr>
              <a:t>※1</a:t>
            </a:r>
            <a:r>
              <a:rPr lang="ja-JP" altLang="en-US" sz="700" kern="100" dirty="0">
                <a:latin typeface="Meiryo UI" panose="020B0604030504040204" pitchFamily="50" charset="-128"/>
                <a:ea typeface="Meiryo UI" panose="020B0604030504040204" pitchFamily="50" charset="-128"/>
              </a:rPr>
              <a:t>中小河川の堤防等河川管理施設及び河道の点検・評価要領</a:t>
            </a:r>
            <a:r>
              <a:rPr lang="en-US" altLang="ja-JP" sz="700" kern="100" dirty="0">
                <a:latin typeface="Meiryo UI" panose="020B0604030504040204" pitchFamily="50" charset="-128"/>
                <a:ea typeface="Meiryo UI" panose="020B0604030504040204" pitchFamily="50" charset="-128"/>
              </a:rPr>
              <a:t>(</a:t>
            </a:r>
            <a:r>
              <a:rPr lang="ja-JP" altLang="en-US" sz="700" kern="100" dirty="0">
                <a:latin typeface="Meiryo UI" panose="020B0604030504040204" pitchFamily="50" charset="-128"/>
                <a:ea typeface="Meiryo UI" panose="020B0604030504040204" pitchFamily="50" charset="-128"/>
              </a:rPr>
              <a:t>平成</a:t>
            </a:r>
            <a:r>
              <a:rPr lang="en-US" altLang="ja-JP" sz="700" kern="100" dirty="0">
                <a:latin typeface="Meiryo UI" panose="020B0604030504040204" pitchFamily="50" charset="-128"/>
                <a:ea typeface="Meiryo UI" panose="020B0604030504040204" pitchFamily="50" charset="-128"/>
              </a:rPr>
              <a:t>29</a:t>
            </a:r>
            <a:r>
              <a:rPr lang="ja-JP" altLang="en-US" sz="700" kern="100" dirty="0">
                <a:latin typeface="Meiryo UI" panose="020B0604030504040204" pitchFamily="50" charset="-128"/>
                <a:ea typeface="Meiryo UI" panose="020B0604030504040204" pitchFamily="50" charset="-128"/>
              </a:rPr>
              <a:t>年</a:t>
            </a:r>
            <a:r>
              <a:rPr lang="en-US" altLang="ja-JP" sz="700" kern="100" dirty="0">
                <a:latin typeface="Meiryo UI" panose="020B0604030504040204" pitchFamily="50" charset="-128"/>
                <a:ea typeface="Meiryo UI" panose="020B0604030504040204" pitchFamily="50" charset="-128"/>
              </a:rPr>
              <a:t>3</a:t>
            </a:r>
            <a:r>
              <a:rPr lang="ja-JP" altLang="en-US" sz="700" kern="100" dirty="0">
                <a:latin typeface="Meiryo UI" panose="020B0604030504040204" pitchFamily="50" charset="-128"/>
                <a:ea typeface="Meiryo UI" panose="020B0604030504040204" pitchFamily="50" charset="-128"/>
              </a:rPr>
              <a:t>月 国土交通省</a:t>
            </a:r>
            <a:r>
              <a:rPr lang="en-US" altLang="ja-JP" sz="700" kern="100" dirty="0">
                <a:latin typeface="Meiryo UI" panose="020B0604030504040204" pitchFamily="50" charset="-128"/>
                <a:ea typeface="Meiryo UI" panose="020B0604030504040204" pitchFamily="50" charset="-128"/>
              </a:rPr>
              <a:t>)</a:t>
            </a:r>
          </a:p>
          <a:p>
            <a:pPr algn="just"/>
            <a:r>
              <a:rPr lang="en-US" altLang="ja-JP" sz="700" kern="100" dirty="0">
                <a:latin typeface="Meiryo UI" panose="020B0604030504040204" pitchFamily="50" charset="-128"/>
                <a:ea typeface="Meiryo UI" panose="020B0604030504040204" pitchFamily="50" charset="-128"/>
              </a:rPr>
              <a:t>※2</a:t>
            </a:r>
            <a:r>
              <a:rPr lang="ja-JP" altLang="en-US" sz="700" dirty="0">
                <a:latin typeface="Meiryo UI" panose="020B0604030504040204" pitchFamily="50" charset="-128"/>
                <a:ea typeface="Meiryo UI" panose="020B0604030504040204" pitchFamily="50" charset="-128"/>
              </a:rPr>
              <a:t>堤防等河川管理施設及び河道の点検・評価要領</a:t>
            </a: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令和</a:t>
            </a:r>
            <a:r>
              <a:rPr lang="en-US" altLang="ja-JP" sz="700" dirty="0">
                <a:latin typeface="Meiryo UI" panose="020B0604030504040204" pitchFamily="50" charset="-128"/>
                <a:ea typeface="Meiryo UI" panose="020B0604030504040204" pitchFamily="50" charset="-128"/>
              </a:rPr>
              <a:t>5</a:t>
            </a:r>
            <a:r>
              <a:rPr lang="ja-JP" altLang="en-US" sz="700" dirty="0">
                <a:latin typeface="Meiryo UI" panose="020B0604030504040204" pitchFamily="50" charset="-128"/>
                <a:ea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rPr>
              <a:t>3</a:t>
            </a:r>
            <a:r>
              <a:rPr lang="ja-JP" altLang="en-US" sz="700" dirty="0">
                <a:latin typeface="Meiryo UI" panose="020B0604030504040204" pitchFamily="50" charset="-128"/>
                <a:ea typeface="Meiryo UI" panose="020B0604030504040204" pitchFamily="50" charset="-128"/>
              </a:rPr>
              <a:t>月 国土交通省</a:t>
            </a:r>
            <a:r>
              <a:rPr lang="en-US" altLang="ja-JP" sz="700" dirty="0">
                <a:latin typeface="Meiryo UI" panose="020B0604030504040204" pitchFamily="50" charset="-128"/>
                <a:ea typeface="Meiryo UI" panose="020B0604030504040204" pitchFamily="50" charset="-128"/>
              </a:rPr>
              <a:t>)</a:t>
            </a:r>
            <a:endParaRPr lang="en-US" altLang="ja-JP" sz="1100" kern="100" dirty="0">
              <a:effectLst/>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0D3F074A-7A10-4216-9D16-77EFA2519852}"/>
              </a:ext>
            </a:extLst>
          </p:cNvPr>
          <p:cNvSpPr txBox="1"/>
          <p:nvPr/>
        </p:nvSpPr>
        <p:spPr>
          <a:xfrm>
            <a:off x="7168098" y="2622272"/>
            <a:ext cx="1949856" cy="200055"/>
          </a:xfrm>
          <a:prstGeom prst="rect">
            <a:avLst/>
          </a:prstGeom>
          <a:noFill/>
          <a:ln w="19050">
            <a:noFill/>
          </a:ln>
        </p:spPr>
        <p:txBody>
          <a:bodyPr wrap="square" rtlCol="0">
            <a:spAutoFit/>
          </a:bodyPr>
          <a:lstStyle/>
          <a:p>
            <a:r>
              <a:rPr kumimoji="1" lang="en-US" altLang="ja-JP" sz="600" dirty="0">
                <a:latin typeface="Meiryo UI" pitchFamily="50" charset="-128"/>
                <a:ea typeface="Meiryo UI" pitchFamily="50" charset="-128"/>
                <a:cs typeface="Meiryo UI" pitchFamily="50" charset="-128"/>
              </a:rPr>
              <a:t>※1</a:t>
            </a:r>
            <a:r>
              <a:rPr kumimoji="1" lang="ja-JP" altLang="en-US" sz="600" dirty="0">
                <a:latin typeface="Meiryo UI" pitchFamily="50" charset="-128"/>
                <a:ea typeface="Meiryo UI" pitchFamily="50" charset="-128"/>
                <a:cs typeface="Meiryo UI" pitchFamily="50" charset="-128"/>
              </a:rPr>
              <a:t>　</a:t>
            </a:r>
            <a:r>
              <a:rPr kumimoji="1" lang="ja-JP" altLang="en-US" sz="700" dirty="0">
                <a:latin typeface="Meiryo UI" pitchFamily="50" charset="-128"/>
                <a:ea typeface="Meiryo UI" pitchFamily="50" charset="-128"/>
                <a:cs typeface="Meiryo UI" pitchFamily="50" charset="-128"/>
              </a:rPr>
              <a:t>施設に応じた具体的な</a:t>
            </a:r>
            <a:r>
              <a:rPr lang="ja-JP" altLang="en-US" sz="700" dirty="0">
                <a:latin typeface="Meiryo UI" pitchFamily="50" charset="-128"/>
                <a:ea typeface="Meiryo UI" pitchFamily="50" charset="-128"/>
                <a:cs typeface="Meiryo UI" pitchFamily="50" charset="-128"/>
              </a:rPr>
              <a:t>維持管理手法を</a:t>
            </a:r>
            <a:r>
              <a:rPr kumimoji="1" lang="ja-JP" altLang="en-US" sz="700" dirty="0">
                <a:latin typeface="Meiryo UI" pitchFamily="50" charset="-128"/>
                <a:ea typeface="Meiryo UI" pitchFamily="50" charset="-128"/>
                <a:cs typeface="Meiryo UI" pitchFamily="50" charset="-128"/>
              </a:rPr>
              <a:t>記載</a:t>
            </a:r>
            <a:endParaRPr kumimoji="1" lang="en-US" altLang="ja-JP" sz="700" dirty="0">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1B74274F-A412-4E5B-BB01-6CF0818F00B3}"/>
              </a:ext>
            </a:extLst>
          </p:cNvPr>
          <p:cNvPicPr>
            <a:picLocks noChangeAspect="1"/>
          </p:cNvPicPr>
          <p:nvPr/>
        </p:nvPicPr>
        <p:blipFill>
          <a:blip r:embed="rId3"/>
          <a:stretch>
            <a:fillRect/>
          </a:stretch>
        </p:blipFill>
        <p:spPr>
          <a:xfrm>
            <a:off x="4945758" y="1462678"/>
            <a:ext cx="4088862" cy="1251927"/>
          </a:xfrm>
          <a:prstGeom prst="rect">
            <a:avLst/>
          </a:prstGeom>
        </p:spPr>
      </p:pic>
      <p:sp>
        <p:nvSpPr>
          <p:cNvPr id="25" name="スライド番号プレースホルダー 17">
            <a:extLst>
              <a:ext uri="{FF2B5EF4-FFF2-40B4-BE49-F238E27FC236}">
                <a16:creationId xmlns:a16="http://schemas.microsoft.com/office/drawing/2014/main" id="{0D38E50E-6CEE-4F2B-88CB-43EADA8337F9}"/>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11</a:t>
            </a:fld>
            <a:endParaRPr kumimoji="1" lang="ja-JP" altLang="en-US" dirty="0"/>
          </a:p>
        </p:txBody>
      </p:sp>
    </p:spTree>
    <p:extLst>
      <p:ext uri="{BB962C8B-B14F-4D97-AF65-F5344CB8AC3E}">
        <p14:creationId xmlns:p14="http://schemas.microsoft.com/office/powerpoint/2010/main" val="378462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shade val="90000"/>
                <a:satMod val="160000"/>
                <a:lumMod val="100000"/>
              </a:schemeClr>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effectLst/>
      </p:bgPr>
    </p:bg>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54624" y="2109980"/>
            <a:ext cx="3002632" cy="44904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現計画の更新フローと実施事例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２－２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930796"/>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pSp>
        <p:nvGrpSpPr>
          <p:cNvPr id="4" name="グループ化 3">
            <a:extLst>
              <a:ext uri="{FF2B5EF4-FFF2-40B4-BE49-F238E27FC236}">
                <a16:creationId xmlns:a16="http://schemas.microsoft.com/office/drawing/2014/main" id="{C8733F28-BAF7-45B3-A169-14060B6D9058}"/>
              </a:ext>
            </a:extLst>
          </p:cNvPr>
          <p:cNvGrpSpPr/>
          <p:nvPr/>
        </p:nvGrpSpPr>
        <p:grpSpPr>
          <a:xfrm>
            <a:off x="416954" y="2040576"/>
            <a:ext cx="7827453" cy="4800375"/>
            <a:chOff x="73366" y="972661"/>
            <a:chExt cx="9132642" cy="5600814"/>
          </a:xfrm>
        </p:grpSpPr>
        <p:sp>
          <p:nvSpPr>
            <p:cNvPr id="263" name="AutoShape 3">
              <a:extLst>
                <a:ext uri="{FF2B5EF4-FFF2-40B4-BE49-F238E27FC236}">
                  <a16:creationId xmlns:a16="http://schemas.microsoft.com/office/drawing/2014/main" id="{03024D79-EF8D-4D48-99C9-11797614D532}"/>
                </a:ext>
              </a:extLst>
            </p:cNvPr>
            <p:cNvSpPr>
              <a:spLocks noChangeAspect="1" noChangeArrowheads="1" noTextEdit="1"/>
            </p:cNvSpPr>
            <p:nvPr/>
          </p:nvSpPr>
          <p:spPr bwMode="auto">
            <a:xfrm>
              <a:off x="73366" y="1467416"/>
              <a:ext cx="8964613" cy="488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9" name="Rectangle 50">
              <a:extLst>
                <a:ext uri="{FF2B5EF4-FFF2-40B4-BE49-F238E27FC236}">
                  <a16:creationId xmlns:a16="http://schemas.microsoft.com/office/drawing/2014/main" id="{788F8148-A580-488A-9A4A-F978100CD61D}"/>
                </a:ext>
              </a:extLst>
            </p:cNvPr>
            <p:cNvSpPr>
              <a:spLocks noChangeArrowheads="1"/>
            </p:cNvSpPr>
            <p:nvPr/>
          </p:nvSpPr>
          <p:spPr bwMode="auto">
            <a:xfrm>
              <a:off x="232932" y="1615246"/>
              <a:ext cx="2839674" cy="24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■河川</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護岸の更新</a:t>
              </a:r>
              <a:r>
                <a:rPr kumimoji="0" lang="ja-JP" altLang="en-US" sz="1400" dirty="0">
                  <a:solidFill>
                    <a:srgbClr val="000000"/>
                  </a:solidFill>
                  <a:latin typeface="Meiryo UI" panose="020B0604030504040204" pitchFamily="50" charset="-128"/>
                  <a:ea typeface="Meiryo UI" panose="020B0604030504040204" pitchFamily="50" charset="-128"/>
                </a:rPr>
                <a:t>等判定</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フロー</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nvGrpSpPr>
            <p:cNvPr id="303" name="Group 68">
              <a:extLst>
                <a:ext uri="{FF2B5EF4-FFF2-40B4-BE49-F238E27FC236}">
                  <a16:creationId xmlns:a16="http://schemas.microsoft.com/office/drawing/2014/main" id="{74FAAB85-B58B-4596-B1AC-6A23257EC5AD}"/>
                </a:ext>
              </a:extLst>
            </p:cNvPr>
            <p:cNvGrpSpPr>
              <a:grpSpLocks/>
            </p:cNvGrpSpPr>
            <p:nvPr/>
          </p:nvGrpSpPr>
          <p:grpSpPr bwMode="auto">
            <a:xfrm>
              <a:off x="7545778" y="6021957"/>
              <a:ext cx="693738" cy="532364"/>
              <a:chOff x="3598" y="3753"/>
              <a:chExt cx="437" cy="332"/>
            </a:xfrm>
          </p:grpSpPr>
          <p:pic>
            <p:nvPicPr>
              <p:cNvPr id="506" name="Picture 64">
                <a:extLst>
                  <a:ext uri="{FF2B5EF4-FFF2-40B4-BE49-F238E27FC236}">
                    <a16:creationId xmlns:a16="http://schemas.microsoft.com/office/drawing/2014/main" id="{D9C3061A-88A0-4127-B9BD-CCAC5D7C690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98" y="3753"/>
                <a:ext cx="437" cy="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 name="Oval 65">
                <a:extLst>
                  <a:ext uri="{FF2B5EF4-FFF2-40B4-BE49-F238E27FC236}">
                    <a16:creationId xmlns:a16="http://schemas.microsoft.com/office/drawing/2014/main" id="{B62E55D8-277F-48FF-A753-70D8B80381B1}"/>
                  </a:ext>
                </a:extLst>
              </p:cNvPr>
              <p:cNvSpPr>
                <a:spLocks noChangeArrowheads="1"/>
              </p:cNvSpPr>
              <p:nvPr/>
            </p:nvSpPr>
            <p:spPr bwMode="auto">
              <a:xfrm>
                <a:off x="3788" y="3824"/>
                <a:ext cx="129" cy="197"/>
              </a:xfrm>
              <a:prstGeom prst="ellipse">
                <a:avLst/>
              </a:prstGeom>
              <a:noFill/>
              <a:ln w="9525"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08" name="Rectangle 66">
                <a:extLst>
                  <a:ext uri="{FF2B5EF4-FFF2-40B4-BE49-F238E27FC236}">
                    <a16:creationId xmlns:a16="http://schemas.microsoft.com/office/drawing/2014/main" id="{57FC88F4-12CA-4B7C-A6B2-7209181C6F38}"/>
                  </a:ext>
                </a:extLst>
              </p:cNvPr>
              <p:cNvSpPr>
                <a:spLocks noChangeArrowheads="1"/>
              </p:cNvSpPr>
              <p:nvPr/>
            </p:nvSpPr>
            <p:spPr bwMode="auto">
              <a:xfrm>
                <a:off x="3611" y="3965"/>
                <a:ext cx="18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rPr>
                  <a:t>ジョイント破損</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509" name="Rectangle 67">
                <a:extLst>
                  <a:ext uri="{FF2B5EF4-FFF2-40B4-BE49-F238E27FC236}">
                    <a16:creationId xmlns:a16="http://schemas.microsoft.com/office/drawing/2014/main" id="{643B4E57-EFFC-4CC2-81A7-4EFAC513D4DD}"/>
                  </a:ext>
                </a:extLst>
              </p:cNvPr>
              <p:cNvSpPr>
                <a:spLocks noChangeArrowheads="1"/>
              </p:cNvSpPr>
              <p:nvPr/>
            </p:nvSpPr>
            <p:spPr bwMode="auto">
              <a:xfrm>
                <a:off x="3615" y="3766"/>
                <a:ext cx="231"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dirty="0">
                    <a:ln>
                      <a:noFill/>
                    </a:ln>
                    <a:solidFill>
                      <a:srgbClr val="FFFF00"/>
                    </a:solidFill>
                    <a:effectLst/>
                    <a:latin typeface="Meiryo UI" panose="020B0604030504040204" pitchFamily="50" charset="-128"/>
                    <a:ea typeface="Meiryo UI" panose="020B0604030504040204" pitchFamily="50" charset="-128"/>
                  </a:rPr>
                  <a:t>護岸のはらみ出し</a:t>
                </a:r>
                <a:endParaRPr kumimoji="0" lang="ja-JP"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pic>
          <p:nvPicPr>
            <p:cNvPr id="304" name="Picture 69">
              <a:extLst>
                <a:ext uri="{FF2B5EF4-FFF2-40B4-BE49-F238E27FC236}">
                  <a16:creationId xmlns:a16="http://schemas.microsoft.com/office/drawing/2014/main" id="{11030348-64AF-4A83-8E0A-4D9CE5EDB4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34839" y="6022292"/>
              <a:ext cx="554038" cy="42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 name="Picture 71">
              <a:extLst>
                <a:ext uri="{FF2B5EF4-FFF2-40B4-BE49-F238E27FC236}">
                  <a16:creationId xmlns:a16="http://schemas.microsoft.com/office/drawing/2014/main" id="{4D58A91A-97BF-4636-B4FD-5891F64FB46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9858" y="6026768"/>
              <a:ext cx="660400"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 name="Picture 72">
              <a:extLst>
                <a:ext uri="{FF2B5EF4-FFF2-40B4-BE49-F238E27FC236}">
                  <a16:creationId xmlns:a16="http://schemas.microsoft.com/office/drawing/2014/main" id="{CE0A5EE2-FBD2-460C-8EC1-C789A90043D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2488" y="6026768"/>
              <a:ext cx="661988"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 name="Rectangle 73">
              <a:extLst>
                <a:ext uri="{FF2B5EF4-FFF2-40B4-BE49-F238E27FC236}">
                  <a16:creationId xmlns:a16="http://schemas.microsoft.com/office/drawing/2014/main" id="{5E376168-31EE-4AFC-BB7A-3F0136CF2E79}"/>
                </a:ext>
              </a:extLst>
            </p:cNvPr>
            <p:cNvSpPr>
              <a:spLocks noChangeArrowheads="1"/>
            </p:cNvSpPr>
            <p:nvPr/>
          </p:nvSpPr>
          <p:spPr bwMode="auto">
            <a:xfrm>
              <a:off x="5334708" y="6018750"/>
              <a:ext cx="673100" cy="513121"/>
            </a:xfrm>
            <a:prstGeom prst="rect">
              <a:avLst/>
            </a:pr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09" name="Picture 74">
              <a:extLst>
                <a:ext uri="{FF2B5EF4-FFF2-40B4-BE49-F238E27FC236}">
                  <a16:creationId xmlns:a16="http://schemas.microsoft.com/office/drawing/2014/main" id="{5239E19D-440C-4783-8483-6F7BE914AD5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64495" y="6025163"/>
              <a:ext cx="660400"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 name="Picture 75">
              <a:extLst>
                <a:ext uri="{FF2B5EF4-FFF2-40B4-BE49-F238E27FC236}">
                  <a16:creationId xmlns:a16="http://schemas.microsoft.com/office/drawing/2014/main" id="{BFDE74F6-C2E8-4992-9E85-05081265E799}"/>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99652" y="6026769"/>
              <a:ext cx="684213" cy="50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 name="Freeform 77">
              <a:extLst>
                <a:ext uri="{FF2B5EF4-FFF2-40B4-BE49-F238E27FC236}">
                  <a16:creationId xmlns:a16="http://schemas.microsoft.com/office/drawing/2014/main" id="{EAB94290-2FAD-4733-A966-280A256AEC22}"/>
                </a:ext>
              </a:extLst>
            </p:cNvPr>
            <p:cNvSpPr>
              <a:spLocks/>
            </p:cNvSpPr>
            <p:nvPr/>
          </p:nvSpPr>
          <p:spPr bwMode="auto">
            <a:xfrm>
              <a:off x="5296926" y="6097036"/>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1" name="Rectangle 86">
              <a:extLst>
                <a:ext uri="{FF2B5EF4-FFF2-40B4-BE49-F238E27FC236}">
                  <a16:creationId xmlns:a16="http://schemas.microsoft.com/office/drawing/2014/main" id="{DAAD8D64-256F-44A1-B442-07F0A9C9C1CC}"/>
                </a:ext>
              </a:extLst>
            </p:cNvPr>
            <p:cNvSpPr>
              <a:spLocks noChangeArrowheads="1"/>
            </p:cNvSpPr>
            <p:nvPr/>
          </p:nvSpPr>
          <p:spPr bwMode="auto">
            <a:xfrm>
              <a:off x="4626683" y="6440472"/>
              <a:ext cx="804863"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22" name="Picture 87">
              <a:extLst>
                <a:ext uri="{FF2B5EF4-FFF2-40B4-BE49-F238E27FC236}">
                  <a16:creationId xmlns:a16="http://schemas.microsoft.com/office/drawing/2014/main" id="{6D48F423-2F40-41C6-9268-E326C9AC46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28271" y="6442076"/>
              <a:ext cx="803275" cy="1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 name="Rectangle 88">
              <a:extLst>
                <a:ext uri="{FF2B5EF4-FFF2-40B4-BE49-F238E27FC236}">
                  <a16:creationId xmlns:a16="http://schemas.microsoft.com/office/drawing/2014/main" id="{0DE51D2C-7172-400D-9A6B-94996CC79AF7}"/>
                </a:ext>
              </a:extLst>
            </p:cNvPr>
            <p:cNvSpPr>
              <a:spLocks noChangeArrowheads="1"/>
            </p:cNvSpPr>
            <p:nvPr/>
          </p:nvSpPr>
          <p:spPr bwMode="auto">
            <a:xfrm>
              <a:off x="4626681" y="6440473"/>
              <a:ext cx="1006640"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4" name="Freeform 89">
              <a:extLst>
                <a:ext uri="{FF2B5EF4-FFF2-40B4-BE49-F238E27FC236}">
                  <a16:creationId xmlns:a16="http://schemas.microsoft.com/office/drawing/2014/main" id="{0C6FD5D9-9A5D-4533-BF11-215966A5F207}"/>
                </a:ext>
              </a:extLst>
            </p:cNvPr>
            <p:cNvSpPr>
              <a:spLocks noEditPoints="1"/>
            </p:cNvSpPr>
            <p:nvPr/>
          </p:nvSpPr>
          <p:spPr bwMode="auto">
            <a:xfrm>
              <a:off x="4623508" y="6437265"/>
              <a:ext cx="1006638" cy="123470"/>
            </a:xfrm>
            <a:custGeom>
              <a:avLst/>
              <a:gdLst>
                <a:gd name="T0" fmla="*/ 25 w 2320"/>
                <a:gd name="T1" fmla="*/ 285 h 348"/>
                <a:gd name="T2" fmla="*/ 25 w 2320"/>
                <a:gd name="T3" fmla="*/ 160 h 348"/>
                <a:gd name="T4" fmla="*/ 0 w 2320"/>
                <a:gd name="T5" fmla="*/ 60 h 348"/>
                <a:gd name="T6" fmla="*/ 13 w 2320"/>
                <a:gd name="T7" fmla="*/ 25 h 348"/>
                <a:gd name="T8" fmla="*/ 89 w 2320"/>
                <a:gd name="T9" fmla="*/ 0 h 348"/>
                <a:gd name="T10" fmla="*/ 139 w 2320"/>
                <a:gd name="T11" fmla="*/ 0 h 348"/>
                <a:gd name="T12" fmla="*/ 239 w 2320"/>
                <a:gd name="T13" fmla="*/ 25 h 348"/>
                <a:gd name="T14" fmla="*/ 364 w 2320"/>
                <a:gd name="T15" fmla="*/ 25 h 348"/>
                <a:gd name="T16" fmla="*/ 464 w 2320"/>
                <a:gd name="T17" fmla="*/ 0 h 348"/>
                <a:gd name="T18" fmla="*/ 539 w 2320"/>
                <a:gd name="T19" fmla="*/ 0 h 348"/>
                <a:gd name="T20" fmla="*/ 589 w 2320"/>
                <a:gd name="T21" fmla="*/ 0 h 348"/>
                <a:gd name="T22" fmla="*/ 689 w 2320"/>
                <a:gd name="T23" fmla="*/ 25 h 348"/>
                <a:gd name="T24" fmla="*/ 814 w 2320"/>
                <a:gd name="T25" fmla="*/ 25 h 348"/>
                <a:gd name="T26" fmla="*/ 914 w 2320"/>
                <a:gd name="T27" fmla="*/ 0 h 348"/>
                <a:gd name="T28" fmla="*/ 989 w 2320"/>
                <a:gd name="T29" fmla="*/ 0 h 348"/>
                <a:gd name="T30" fmla="*/ 1039 w 2320"/>
                <a:gd name="T31" fmla="*/ 0 h 348"/>
                <a:gd name="T32" fmla="*/ 1139 w 2320"/>
                <a:gd name="T33" fmla="*/ 25 h 348"/>
                <a:gd name="T34" fmla="*/ 1264 w 2320"/>
                <a:gd name="T35" fmla="*/ 25 h 348"/>
                <a:gd name="T36" fmla="*/ 1364 w 2320"/>
                <a:gd name="T37" fmla="*/ 0 h 348"/>
                <a:gd name="T38" fmla="*/ 1439 w 2320"/>
                <a:gd name="T39" fmla="*/ 0 h 348"/>
                <a:gd name="T40" fmla="*/ 1489 w 2320"/>
                <a:gd name="T41" fmla="*/ 0 h 348"/>
                <a:gd name="T42" fmla="*/ 1589 w 2320"/>
                <a:gd name="T43" fmla="*/ 25 h 348"/>
                <a:gd name="T44" fmla="*/ 1714 w 2320"/>
                <a:gd name="T45" fmla="*/ 25 h 348"/>
                <a:gd name="T46" fmla="*/ 1814 w 2320"/>
                <a:gd name="T47" fmla="*/ 0 h 348"/>
                <a:gd name="T48" fmla="*/ 1889 w 2320"/>
                <a:gd name="T49" fmla="*/ 0 h 348"/>
                <a:gd name="T50" fmla="*/ 1939 w 2320"/>
                <a:gd name="T51" fmla="*/ 0 h 348"/>
                <a:gd name="T52" fmla="*/ 2039 w 2320"/>
                <a:gd name="T53" fmla="*/ 25 h 348"/>
                <a:gd name="T54" fmla="*/ 2164 w 2320"/>
                <a:gd name="T55" fmla="*/ 25 h 348"/>
                <a:gd name="T56" fmla="*/ 2264 w 2320"/>
                <a:gd name="T57" fmla="*/ 0 h 348"/>
                <a:gd name="T58" fmla="*/ 2295 w 2320"/>
                <a:gd name="T59" fmla="*/ 12 h 348"/>
                <a:gd name="T60" fmla="*/ 2320 w 2320"/>
                <a:gd name="T61" fmla="*/ 95 h 348"/>
                <a:gd name="T62" fmla="*/ 2320 w 2320"/>
                <a:gd name="T63" fmla="*/ 145 h 348"/>
                <a:gd name="T64" fmla="*/ 2295 w 2320"/>
                <a:gd name="T65" fmla="*/ 245 h 348"/>
                <a:gd name="T66" fmla="*/ 2273 w 2320"/>
                <a:gd name="T67" fmla="*/ 323 h 348"/>
                <a:gd name="T68" fmla="*/ 2173 w 2320"/>
                <a:gd name="T69" fmla="*/ 348 h 348"/>
                <a:gd name="T70" fmla="*/ 2098 w 2320"/>
                <a:gd name="T71" fmla="*/ 348 h 348"/>
                <a:gd name="T72" fmla="*/ 2048 w 2320"/>
                <a:gd name="T73" fmla="*/ 348 h 348"/>
                <a:gd name="T74" fmla="*/ 1948 w 2320"/>
                <a:gd name="T75" fmla="*/ 323 h 348"/>
                <a:gd name="T76" fmla="*/ 1823 w 2320"/>
                <a:gd name="T77" fmla="*/ 323 h 348"/>
                <a:gd name="T78" fmla="*/ 1723 w 2320"/>
                <a:gd name="T79" fmla="*/ 348 h 348"/>
                <a:gd name="T80" fmla="*/ 1648 w 2320"/>
                <a:gd name="T81" fmla="*/ 348 h 348"/>
                <a:gd name="T82" fmla="*/ 1598 w 2320"/>
                <a:gd name="T83" fmla="*/ 348 h 348"/>
                <a:gd name="T84" fmla="*/ 1498 w 2320"/>
                <a:gd name="T85" fmla="*/ 323 h 348"/>
                <a:gd name="T86" fmla="*/ 1373 w 2320"/>
                <a:gd name="T87" fmla="*/ 323 h 348"/>
                <a:gd name="T88" fmla="*/ 1273 w 2320"/>
                <a:gd name="T89" fmla="*/ 348 h 348"/>
                <a:gd name="T90" fmla="*/ 1198 w 2320"/>
                <a:gd name="T91" fmla="*/ 348 h 348"/>
                <a:gd name="T92" fmla="*/ 1148 w 2320"/>
                <a:gd name="T93" fmla="*/ 348 h 348"/>
                <a:gd name="T94" fmla="*/ 1048 w 2320"/>
                <a:gd name="T95" fmla="*/ 323 h 348"/>
                <a:gd name="T96" fmla="*/ 923 w 2320"/>
                <a:gd name="T97" fmla="*/ 323 h 348"/>
                <a:gd name="T98" fmla="*/ 823 w 2320"/>
                <a:gd name="T99" fmla="*/ 348 h 348"/>
                <a:gd name="T100" fmla="*/ 748 w 2320"/>
                <a:gd name="T101" fmla="*/ 348 h 348"/>
                <a:gd name="T102" fmla="*/ 698 w 2320"/>
                <a:gd name="T103" fmla="*/ 348 h 348"/>
                <a:gd name="T104" fmla="*/ 598 w 2320"/>
                <a:gd name="T105" fmla="*/ 323 h 348"/>
                <a:gd name="T106" fmla="*/ 473 w 2320"/>
                <a:gd name="T107" fmla="*/ 323 h 348"/>
                <a:gd name="T108" fmla="*/ 373 w 2320"/>
                <a:gd name="T109" fmla="*/ 348 h 348"/>
                <a:gd name="T110" fmla="*/ 298 w 2320"/>
                <a:gd name="T111" fmla="*/ 348 h 348"/>
                <a:gd name="T112" fmla="*/ 248 w 2320"/>
                <a:gd name="T113" fmla="*/ 348 h 348"/>
                <a:gd name="T114" fmla="*/ 148 w 2320"/>
                <a:gd name="T115" fmla="*/ 323 h 348"/>
                <a:gd name="T116" fmla="*/ 23 w 2320"/>
                <a:gd name="T117" fmla="*/ 32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0" h="348">
                  <a:moveTo>
                    <a:pt x="0" y="335"/>
                  </a:moveTo>
                  <a:lnTo>
                    <a:pt x="0" y="310"/>
                  </a:lnTo>
                  <a:lnTo>
                    <a:pt x="25" y="310"/>
                  </a:lnTo>
                  <a:lnTo>
                    <a:pt x="25" y="335"/>
                  </a:lnTo>
                  <a:lnTo>
                    <a:pt x="0" y="335"/>
                  </a:lnTo>
                  <a:close/>
                  <a:moveTo>
                    <a:pt x="0" y="285"/>
                  </a:moveTo>
                  <a:lnTo>
                    <a:pt x="0" y="260"/>
                  </a:lnTo>
                  <a:lnTo>
                    <a:pt x="25" y="260"/>
                  </a:lnTo>
                  <a:lnTo>
                    <a:pt x="25" y="285"/>
                  </a:lnTo>
                  <a:lnTo>
                    <a:pt x="0" y="285"/>
                  </a:lnTo>
                  <a:close/>
                  <a:moveTo>
                    <a:pt x="0" y="235"/>
                  </a:moveTo>
                  <a:lnTo>
                    <a:pt x="0" y="210"/>
                  </a:lnTo>
                  <a:lnTo>
                    <a:pt x="25" y="210"/>
                  </a:lnTo>
                  <a:lnTo>
                    <a:pt x="25" y="235"/>
                  </a:lnTo>
                  <a:lnTo>
                    <a:pt x="0" y="235"/>
                  </a:lnTo>
                  <a:close/>
                  <a:moveTo>
                    <a:pt x="0" y="185"/>
                  </a:moveTo>
                  <a:lnTo>
                    <a:pt x="0" y="160"/>
                  </a:lnTo>
                  <a:lnTo>
                    <a:pt x="25" y="160"/>
                  </a:lnTo>
                  <a:lnTo>
                    <a:pt x="25" y="185"/>
                  </a:lnTo>
                  <a:lnTo>
                    <a:pt x="0" y="185"/>
                  </a:lnTo>
                  <a:close/>
                  <a:moveTo>
                    <a:pt x="0" y="135"/>
                  </a:moveTo>
                  <a:lnTo>
                    <a:pt x="0" y="110"/>
                  </a:lnTo>
                  <a:lnTo>
                    <a:pt x="25" y="110"/>
                  </a:lnTo>
                  <a:lnTo>
                    <a:pt x="25" y="135"/>
                  </a:lnTo>
                  <a:lnTo>
                    <a:pt x="0" y="135"/>
                  </a:lnTo>
                  <a:close/>
                  <a:moveTo>
                    <a:pt x="0" y="85"/>
                  </a:moveTo>
                  <a:lnTo>
                    <a:pt x="0" y="60"/>
                  </a:lnTo>
                  <a:lnTo>
                    <a:pt x="25" y="60"/>
                  </a:lnTo>
                  <a:lnTo>
                    <a:pt x="25" y="85"/>
                  </a:lnTo>
                  <a:lnTo>
                    <a:pt x="0" y="85"/>
                  </a:lnTo>
                  <a:close/>
                  <a:moveTo>
                    <a:pt x="0" y="35"/>
                  </a:moveTo>
                  <a:lnTo>
                    <a:pt x="0" y="12"/>
                  </a:lnTo>
                  <a:cubicBezTo>
                    <a:pt x="0" y="5"/>
                    <a:pt x="6" y="0"/>
                    <a:pt x="13" y="0"/>
                  </a:cubicBezTo>
                  <a:lnTo>
                    <a:pt x="14" y="0"/>
                  </a:lnTo>
                  <a:lnTo>
                    <a:pt x="14" y="25"/>
                  </a:lnTo>
                  <a:lnTo>
                    <a:pt x="13" y="25"/>
                  </a:lnTo>
                  <a:lnTo>
                    <a:pt x="25" y="12"/>
                  </a:lnTo>
                  <a:lnTo>
                    <a:pt x="25" y="35"/>
                  </a:lnTo>
                  <a:lnTo>
                    <a:pt x="0" y="35"/>
                  </a:lnTo>
                  <a:close/>
                  <a:moveTo>
                    <a:pt x="39" y="0"/>
                  </a:moveTo>
                  <a:lnTo>
                    <a:pt x="64" y="0"/>
                  </a:lnTo>
                  <a:lnTo>
                    <a:pt x="64" y="25"/>
                  </a:lnTo>
                  <a:lnTo>
                    <a:pt x="39" y="25"/>
                  </a:lnTo>
                  <a:lnTo>
                    <a:pt x="39" y="0"/>
                  </a:lnTo>
                  <a:close/>
                  <a:moveTo>
                    <a:pt x="89" y="0"/>
                  </a:moveTo>
                  <a:lnTo>
                    <a:pt x="114" y="0"/>
                  </a:lnTo>
                  <a:lnTo>
                    <a:pt x="114" y="25"/>
                  </a:lnTo>
                  <a:lnTo>
                    <a:pt x="89" y="25"/>
                  </a:lnTo>
                  <a:lnTo>
                    <a:pt x="89" y="0"/>
                  </a:lnTo>
                  <a:close/>
                  <a:moveTo>
                    <a:pt x="139" y="0"/>
                  </a:moveTo>
                  <a:lnTo>
                    <a:pt x="164" y="0"/>
                  </a:lnTo>
                  <a:lnTo>
                    <a:pt x="164" y="25"/>
                  </a:lnTo>
                  <a:lnTo>
                    <a:pt x="139" y="25"/>
                  </a:lnTo>
                  <a:lnTo>
                    <a:pt x="139" y="0"/>
                  </a:lnTo>
                  <a:close/>
                  <a:moveTo>
                    <a:pt x="189" y="0"/>
                  </a:moveTo>
                  <a:lnTo>
                    <a:pt x="214" y="0"/>
                  </a:lnTo>
                  <a:lnTo>
                    <a:pt x="214" y="25"/>
                  </a:lnTo>
                  <a:lnTo>
                    <a:pt x="189" y="25"/>
                  </a:lnTo>
                  <a:lnTo>
                    <a:pt x="189" y="0"/>
                  </a:lnTo>
                  <a:close/>
                  <a:moveTo>
                    <a:pt x="239" y="0"/>
                  </a:moveTo>
                  <a:lnTo>
                    <a:pt x="264" y="0"/>
                  </a:lnTo>
                  <a:lnTo>
                    <a:pt x="264" y="25"/>
                  </a:lnTo>
                  <a:lnTo>
                    <a:pt x="239" y="25"/>
                  </a:lnTo>
                  <a:lnTo>
                    <a:pt x="239" y="0"/>
                  </a:lnTo>
                  <a:close/>
                  <a:moveTo>
                    <a:pt x="289" y="0"/>
                  </a:moveTo>
                  <a:lnTo>
                    <a:pt x="314" y="0"/>
                  </a:lnTo>
                  <a:lnTo>
                    <a:pt x="314" y="25"/>
                  </a:lnTo>
                  <a:lnTo>
                    <a:pt x="289" y="25"/>
                  </a:lnTo>
                  <a:lnTo>
                    <a:pt x="289" y="0"/>
                  </a:lnTo>
                  <a:close/>
                  <a:moveTo>
                    <a:pt x="339" y="0"/>
                  </a:moveTo>
                  <a:lnTo>
                    <a:pt x="364" y="0"/>
                  </a:lnTo>
                  <a:lnTo>
                    <a:pt x="364" y="25"/>
                  </a:lnTo>
                  <a:lnTo>
                    <a:pt x="339" y="25"/>
                  </a:lnTo>
                  <a:lnTo>
                    <a:pt x="339" y="0"/>
                  </a:lnTo>
                  <a:close/>
                  <a:moveTo>
                    <a:pt x="389" y="0"/>
                  </a:moveTo>
                  <a:lnTo>
                    <a:pt x="414" y="0"/>
                  </a:lnTo>
                  <a:lnTo>
                    <a:pt x="414" y="25"/>
                  </a:lnTo>
                  <a:lnTo>
                    <a:pt x="389" y="25"/>
                  </a:lnTo>
                  <a:lnTo>
                    <a:pt x="389" y="0"/>
                  </a:lnTo>
                  <a:close/>
                  <a:moveTo>
                    <a:pt x="439" y="0"/>
                  </a:moveTo>
                  <a:lnTo>
                    <a:pt x="464" y="0"/>
                  </a:lnTo>
                  <a:lnTo>
                    <a:pt x="464" y="25"/>
                  </a:lnTo>
                  <a:lnTo>
                    <a:pt x="439" y="25"/>
                  </a:lnTo>
                  <a:lnTo>
                    <a:pt x="439" y="0"/>
                  </a:lnTo>
                  <a:close/>
                  <a:moveTo>
                    <a:pt x="489" y="0"/>
                  </a:moveTo>
                  <a:lnTo>
                    <a:pt x="514" y="0"/>
                  </a:lnTo>
                  <a:lnTo>
                    <a:pt x="514" y="25"/>
                  </a:lnTo>
                  <a:lnTo>
                    <a:pt x="489" y="25"/>
                  </a:lnTo>
                  <a:lnTo>
                    <a:pt x="489" y="0"/>
                  </a:lnTo>
                  <a:close/>
                  <a:moveTo>
                    <a:pt x="539" y="0"/>
                  </a:moveTo>
                  <a:lnTo>
                    <a:pt x="564" y="0"/>
                  </a:lnTo>
                  <a:lnTo>
                    <a:pt x="564" y="25"/>
                  </a:lnTo>
                  <a:lnTo>
                    <a:pt x="539" y="25"/>
                  </a:lnTo>
                  <a:lnTo>
                    <a:pt x="539" y="0"/>
                  </a:lnTo>
                  <a:close/>
                  <a:moveTo>
                    <a:pt x="589" y="0"/>
                  </a:moveTo>
                  <a:lnTo>
                    <a:pt x="614" y="0"/>
                  </a:lnTo>
                  <a:lnTo>
                    <a:pt x="614" y="25"/>
                  </a:lnTo>
                  <a:lnTo>
                    <a:pt x="589" y="25"/>
                  </a:lnTo>
                  <a:lnTo>
                    <a:pt x="589" y="0"/>
                  </a:lnTo>
                  <a:close/>
                  <a:moveTo>
                    <a:pt x="639" y="0"/>
                  </a:moveTo>
                  <a:lnTo>
                    <a:pt x="664" y="0"/>
                  </a:lnTo>
                  <a:lnTo>
                    <a:pt x="664" y="25"/>
                  </a:lnTo>
                  <a:lnTo>
                    <a:pt x="639" y="25"/>
                  </a:lnTo>
                  <a:lnTo>
                    <a:pt x="639" y="0"/>
                  </a:lnTo>
                  <a:close/>
                  <a:moveTo>
                    <a:pt x="689" y="0"/>
                  </a:moveTo>
                  <a:lnTo>
                    <a:pt x="714" y="0"/>
                  </a:lnTo>
                  <a:lnTo>
                    <a:pt x="714" y="25"/>
                  </a:lnTo>
                  <a:lnTo>
                    <a:pt x="689" y="25"/>
                  </a:lnTo>
                  <a:lnTo>
                    <a:pt x="689" y="0"/>
                  </a:lnTo>
                  <a:close/>
                  <a:moveTo>
                    <a:pt x="739" y="0"/>
                  </a:moveTo>
                  <a:lnTo>
                    <a:pt x="764" y="0"/>
                  </a:lnTo>
                  <a:lnTo>
                    <a:pt x="764" y="25"/>
                  </a:lnTo>
                  <a:lnTo>
                    <a:pt x="739" y="25"/>
                  </a:lnTo>
                  <a:lnTo>
                    <a:pt x="739" y="0"/>
                  </a:lnTo>
                  <a:close/>
                  <a:moveTo>
                    <a:pt x="789" y="0"/>
                  </a:moveTo>
                  <a:lnTo>
                    <a:pt x="814" y="0"/>
                  </a:lnTo>
                  <a:lnTo>
                    <a:pt x="814" y="25"/>
                  </a:lnTo>
                  <a:lnTo>
                    <a:pt x="789" y="25"/>
                  </a:lnTo>
                  <a:lnTo>
                    <a:pt x="789" y="0"/>
                  </a:lnTo>
                  <a:close/>
                  <a:moveTo>
                    <a:pt x="839" y="0"/>
                  </a:moveTo>
                  <a:lnTo>
                    <a:pt x="864" y="0"/>
                  </a:lnTo>
                  <a:lnTo>
                    <a:pt x="864" y="25"/>
                  </a:lnTo>
                  <a:lnTo>
                    <a:pt x="839" y="25"/>
                  </a:lnTo>
                  <a:lnTo>
                    <a:pt x="839" y="0"/>
                  </a:lnTo>
                  <a:close/>
                  <a:moveTo>
                    <a:pt x="889" y="0"/>
                  </a:moveTo>
                  <a:lnTo>
                    <a:pt x="914" y="0"/>
                  </a:lnTo>
                  <a:lnTo>
                    <a:pt x="914" y="25"/>
                  </a:lnTo>
                  <a:lnTo>
                    <a:pt x="889" y="25"/>
                  </a:lnTo>
                  <a:lnTo>
                    <a:pt x="889" y="0"/>
                  </a:lnTo>
                  <a:close/>
                  <a:moveTo>
                    <a:pt x="939" y="0"/>
                  </a:moveTo>
                  <a:lnTo>
                    <a:pt x="964" y="0"/>
                  </a:lnTo>
                  <a:lnTo>
                    <a:pt x="964" y="25"/>
                  </a:lnTo>
                  <a:lnTo>
                    <a:pt x="939" y="25"/>
                  </a:lnTo>
                  <a:lnTo>
                    <a:pt x="939" y="0"/>
                  </a:lnTo>
                  <a:close/>
                  <a:moveTo>
                    <a:pt x="989" y="0"/>
                  </a:moveTo>
                  <a:lnTo>
                    <a:pt x="1014" y="0"/>
                  </a:lnTo>
                  <a:lnTo>
                    <a:pt x="1014" y="25"/>
                  </a:lnTo>
                  <a:lnTo>
                    <a:pt x="989" y="25"/>
                  </a:lnTo>
                  <a:lnTo>
                    <a:pt x="989" y="0"/>
                  </a:lnTo>
                  <a:close/>
                  <a:moveTo>
                    <a:pt x="1039" y="0"/>
                  </a:moveTo>
                  <a:lnTo>
                    <a:pt x="1064" y="0"/>
                  </a:lnTo>
                  <a:lnTo>
                    <a:pt x="1064" y="25"/>
                  </a:lnTo>
                  <a:lnTo>
                    <a:pt x="1039" y="25"/>
                  </a:lnTo>
                  <a:lnTo>
                    <a:pt x="1039" y="0"/>
                  </a:lnTo>
                  <a:close/>
                  <a:moveTo>
                    <a:pt x="1089" y="0"/>
                  </a:moveTo>
                  <a:lnTo>
                    <a:pt x="1114" y="0"/>
                  </a:lnTo>
                  <a:lnTo>
                    <a:pt x="1114" y="25"/>
                  </a:lnTo>
                  <a:lnTo>
                    <a:pt x="1089" y="25"/>
                  </a:lnTo>
                  <a:lnTo>
                    <a:pt x="1089" y="0"/>
                  </a:lnTo>
                  <a:close/>
                  <a:moveTo>
                    <a:pt x="1139" y="0"/>
                  </a:moveTo>
                  <a:lnTo>
                    <a:pt x="1164" y="0"/>
                  </a:lnTo>
                  <a:lnTo>
                    <a:pt x="1164" y="25"/>
                  </a:lnTo>
                  <a:lnTo>
                    <a:pt x="1139" y="25"/>
                  </a:lnTo>
                  <a:lnTo>
                    <a:pt x="1139" y="0"/>
                  </a:lnTo>
                  <a:close/>
                  <a:moveTo>
                    <a:pt x="1189" y="0"/>
                  </a:moveTo>
                  <a:lnTo>
                    <a:pt x="1214" y="0"/>
                  </a:lnTo>
                  <a:lnTo>
                    <a:pt x="1214" y="25"/>
                  </a:lnTo>
                  <a:lnTo>
                    <a:pt x="1189" y="25"/>
                  </a:lnTo>
                  <a:lnTo>
                    <a:pt x="1189" y="0"/>
                  </a:lnTo>
                  <a:close/>
                  <a:moveTo>
                    <a:pt x="1239" y="0"/>
                  </a:moveTo>
                  <a:lnTo>
                    <a:pt x="1264" y="0"/>
                  </a:lnTo>
                  <a:lnTo>
                    <a:pt x="1264" y="25"/>
                  </a:lnTo>
                  <a:lnTo>
                    <a:pt x="1239" y="25"/>
                  </a:lnTo>
                  <a:lnTo>
                    <a:pt x="1239" y="0"/>
                  </a:lnTo>
                  <a:close/>
                  <a:moveTo>
                    <a:pt x="1289" y="0"/>
                  </a:moveTo>
                  <a:lnTo>
                    <a:pt x="1314" y="0"/>
                  </a:lnTo>
                  <a:lnTo>
                    <a:pt x="1314" y="25"/>
                  </a:lnTo>
                  <a:lnTo>
                    <a:pt x="1289" y="25"/>
                  </a:lnTo>
                  <a:lnTo>
                    <a:pt x="1289" y="0"/>
                  </a:lnTo>
                  <a:close/>
                  <a:moveTo>
                    <a:pt x="1339" y="0"/>
                  </a:moveTo>
                  <a:lnTo>
                    <a:pt x="1364" y="0"/>
                  </a:lnTo>
                  <a:lnTo>
                    <a:pt x="1364" y="25"/>
                  </a:lnTo>
                  <a:lnTo>
                    <a:pt x="1339" y="25"/>
                  </a:lnTo>
                  <a:lnTo>
                    <a:pt x="1339" y="0"/>
                  </a:lnTo>
                  <a:close/>
                  <a:moveTo>
                    <a:pt x="1389" y="0"/>
                  </a:moveTo>
                  <a:lnTo>
                    <a:pt x="1414" y="0"/>
                  </a:lnTo>
                  <a:lnTo>
                    <a:pt x="1414" y="25"/>
                  </a:lnTo>
                  <a:lnTo>
                    <a:pt x="1389" y="25"/>
                  </a:lnTo>
                  <a:lnTo>
                    <a:pt x="1389" y="0"/>
                  </a:lnTo>
                  <a:close/>
                  <a:moveTo>
                    <a:pt x="1439" y="0"/>
                  </a:moveTo>
                  <a:lnTo>
                    <a:pt x="1464" y="0"/>
                  </a:lnTo>
                  <a:lnTo>
                    <a:pt x="1464" y="25"/>
                  </a:lnTo>
                  <a:lnTo>
                    <a:pt x="1439" y="25"/>
                  </a:lnTo>
                  <a:lnTo>
                    <a:pt x="1439" y="0"/>
                  </a:lnTo>
                  <a:close/>
                  <a:moveTo>
                    <a:pt x="1489" y="0"/>
                  </a:moveTo>
                  <a:lnTo>
                    <a:pt x="1514" y="0"/>
                  </a:lnTo>
                  <a:lnTo>
                    <a:pt x="1514" y="25"/>
                  </a:lnTo>
                  <a:lnTo>
                    <a:pt x="1489" y="25"/>
                  </a:lnTo>
                  <a:lnTo>
                    <a:pt x="1489" y="0"/>
                  </a:lnTo>
                  <a:close/>
                  <a:moveTo>
                    <a:pt x="1539" y="0"/>
                  </a:moveTo>
                  <a:lnTo>
                    <a:pt x="1564" y="0"/>
                  </a:lnTo>
                  <a:lnTo>
                    <a:pt x="1564" y="25"/>
                  </a:lnTo>
                  <a:lnTo>
                    <a:pt x="1539" y="25"/>
                  </a:lnTo>
                  <a:lnTo>
                    <a:pt x="1539" y="0"/>
                  </a:lnTo>
                  <a:close/>
                  <a:moveTo>
                    <a:pt x="1589" y="0"/>
                  </a:moveTo>
                  <a:lnTo>
                    <a:pt x="1614" y="0"/>
                  </a:lnTo>
                  <a:lnTo>
                    <a:pt x="1614" y="25"/>
                  </a:lnTo>
                  <a:lnTo>
                    <a:pt x="1589" y="25"/>
                  </a:lnTo>
                  <a:lnTo>
                    <a:pt x="1589" y="0"/>
                  </a:lnTo>
                  <a:close/>
                  <a:moveTo>
                    <a:pt x="1639" y="0"/>
                  </a:moveTo>
                  <a:lnTo>
                    <a:pt x="1664" y="0"/>
                  </a:lnTo>
                  <a:lnTo>
                    <a:pt x="1664" y="25"/>
                  </a:lnTo>
                  <a:lnTo>
                    <a:pt x="1639" y="25"/>
                  </a:lnTo>
                  <a:lnTo>
                    <a:pt x="1639" y="0"/>
                  </a:lnTo>
                  <a:close/>
                  <a:moveTo>
                    <a:pt x="1689" y="0"/>
                  </a:moveTo>
                  <a:lnTo>
                    <a:pt x="1714" y="0"/>
                  </a:lnTo>
                  <a:lnTo>
                    <a:pt x="1714" y="25"/>
                  </a:lnTo>
                  <a:lnTo>
                    <a:pt x="1689" y="25"/>
                  </a:lnTo>
                  <a:lnTo>
                    <a:pt x="1689" y="0"/>
                  </a:lnTo>
                  <a:close/>
                  <a:moveTo>
                    <a:pt x="1739" y="0"/>
                  </a:moveTo>
                  <a:lnTo>
                    <a:pt x="1764" y="0"/>
                  </a:lnTo>
                  <a:lnTo>
                    <a:pt x="1764" y="25"/>
                  </a:lnTo>
                  <a:lnTo>
                    <a:pt x="1739" y="25"/>
                  </a:lnTo>
                  <a:lnTo>
                    <a:pt x="1739" y="0"/>
                  </a:lnTo>
                  <a:close/>
                  <a:moveTo>
                    <a:pt x="1789" y="0"/>
                  </a:moveTo>
                  <a:lnTo>
                    <a:pt x="1814" y="0"/>
                  </a:lnTo>
                  <a:lnTo>
                    <a:pt x="1814" y="25"/>
                  </a:lnTo>
                  <a:lnTo>
                    <a:pt x="1789" y="25"/>
                  </a:lnTo>
                  <a:lnTo>
                    <a:pt x="1789" y="0"/>
                  </a:lnTo>
                  <a:close/>
                  <a:moveTo>
                    <a:pt x="1839" y="0"/>
                  </a:moveTo>
                  <a:lnTo>
                    <a:pt x="1864" y="0"/>
                  </a:lnTo>
                  <a:lnTo>
                    <a:pt x="1864" y="25"/>
                  </a:lnTo>
                  <a:lnTo>
                    <a:pt x="1839" y="25"/>
                  </a:lnTo>
                  <a:lnTo>
                    <a:pt x="1839" y="0"/>
                  </a:lnTo>
                  <a:close/>
                  <a:moveTo>
                    <a:pt x="1889" y="0"/>
                  </a:moveTo>
                  <a:lnTo>
                    <a:pt x="1914" y="0"/>
                  </a:lnTo>
                  <a:lnTo>
                    <a:pt x="1914" y="25"/>
                  </a:lnTo>
                  <a:lnTo>
                    <a:pt x="1889" y="25"/>
                  </a:lnTo>
                  <a:lnTo>
                    <a:pt x="1889" y="0"/>
                  </a:lnTo>
                  <a:close/>
                  <a:moveTo>
                    <a:pt x="1939" y="0"/>
                  </a:moveTo>
                  <a:lnTo>
                    <a:pt x="1964" y="0"/>
                  </a:lnTo>
                  <a:lnTo>
                    <a:pt x="1964" y="25"/>
                  </a:lnTo>
                  <a:lnTo>
                    <a:pt x="1939" y="25"/>
                  </a:lnTo>
                  <a:lnTo>
                    <a:pt x="1939" y="0"/>
                  </a:lnTo>
                  <a:close/>
                  <a:moveTo>
                    <a:pt x="1989" y="0"/>
                  </a:moveTo>
                  <a:lnTo>
                    <a:pt x="2014" y="0"/>
                  </a:lnTo>
                  <a:lnTo>
                    <a:pt x="2014" y="25"/>
                  </a:lnTo>
                  <a:lnTo>
                    <a:pt x="1989" y="25"/>
                  </a:lnTo>
                  <a:lnTo>
                    <a:pt x="1989" y="0"/>
                  </a:lnTo>
                  <a:close/>
                  <a:moveTo>
                    <a:pt x="2039" y="0"/>
                  </a:moveTo>
                  <a:lnTo>
                    <a:pt x="2064" y="0"/>
                  </a:lnTo>
                  <a:lnTo>
                    <a:pt x="2064" y="25"/>
                  </a:lnTo>
                  <a:lnTo>
                    <a:pt x="2039" y="25"/>
                  </a:lnTo>
                  <a:lnTo>
                    <a:pt x="2039" y="0"/>
                  </a:lnTo>
                  <a:close/>
                  <a:moveTo>
                    <a:pt x="2089" y="0"/>
                  </a:moveTo>
                  <a:lnTo>
                    <a:pt x="2114" y="0"/>
                  </a:lnTo>
                  <a:lnTo>
                    <a:pt x="2114" y="25"/>
                  </a:lnTo>
                  <a:lnTo>
                    <a:pt x="2089" y="25"/>
                  </a:lnTo>
                  <a:lnTo>
                    <a:pt x="2089" y="0"/>
                  </a:lnTo>
                  <a:close/>
                  <a:moveTo>
                    <a:pt x="2139" y="0"/>
                  </a:moveTo>
                  <a:lnTo>
                    <a:pt x="2164" y="0"/>
                  </a:lnTo>
                  <a:lnTo>
                    <a:pt x="2164" y="25"/>
                  </a:lnTo>
                  <a:lnTo>
                    <a:pt x="2139" y="25"/>
                  </a:lnTo>
                  <a:lnTo>
                    <a:pt x="2139" y="0"/>
                  </a:lnTo>
                  <a:close/>
                  <a:moveTo>
                    <a:pt x="2189" y="0"/>
                  </a:moveTo>
                  <a:lnTo>
                    <a:pt x="2214" y="0"/>
                  </a:lnTo>
                  <a:lnTo>
                    <a:pt x="2214" y="25"/>
                  </a:lnTo>
                  <a:lnTo>
                    <a:pt x="2189" y="25"/>
                  </a:lnTo>
                  <a:lnTo>
                    <a:pt x="2189" y="0"/>
                  </a:lnTo>
                  <a:close/>
                  <a:moveTo>
                    <a:pt x="2239" y="0"/>
                  </a:moveTo>
                  <a:lnTo>
                    <a:pt x="2264" y="0"/>
                  </a:lnTo>
                  <a:lnTo>
                    <a:pt x="2264" y="25"/>
                  </a:lnTo>
                  <a:lnTo>
                    <a:pt x="2239" y="25"/>
                  </a:lnTo>
                  <a:lnTo>
                    <a:pt x="2239" y="0"/>
                  </a:lnTo>
                  <a:close/>
                  <a:moveTo>
                    <a:pt x="2289" y="0"/>
                  </a:moveTo>
                  <a:lnTo>
                    <a:pt x="2307" y="0"/>
                  </a:lnTo>
                  <a:cubicBezTo>
                    <a:pt x="2314" y="0"/>
                    <a:pt x="2320" y="5"/>
                    <a:pt x="2320" y="12"/>
                  </a:cubicBezTo>
                  <a:lnTo>
                    <a:pt x="2320" y="20"/>
                  </a:lnTo>
                  <a:lnTo>
                    <a:pt x="2295" y="20"/>
                  </a:lnTo>
                  <a:lnTo>
                    <a:pt x="2295" y="12"/>
                  </a:lnTo>
                  <a:lnTo>
                    <a:pt x="2307" y="25"/>
                  </a:lnTo>
                  <a:lnTo>
                    <a:pt x="2289" y="25"/>
                  </a:lnTo>
                  <a:lnTo>
                    <a:pt x="2289" y="0"/>
                  </a:lnTo>
                  <a:close/>
                  <a:moveTo>
                    <a:pt x="2320" y="45"/>
                  </a:moveTo>
                  <a:lnTo>
                    <a:pt x="2320" y="70"/>
                  </a:lnTo>
                  <a:lnTo>
                    <a:pt x="2295" y="70"/>
                  </a:lnTo>
                  <a:lnTo>
                    <a:pt x="2295" y="45"/>
                  </a:lnTo>
                  <a:lnTo>
                    <a:pt x="2320" y="45"/>
                  </a:lnTo>
                  <a:close/>
                  <a:moveTo>
                    <a:pt x="2320" y="95"/>
                  </a:moveTo>
                  <a:lnTo>
                    <a:pt x="2320" y="120"/>
                  </a:lnTo>
                  <a:lnTo>
                    <a:pt x="2295" y="120"/>
                  </a:lnTo>
                  <a:lnTo>
                    <a:pt x="2295" y="95"/>
                  </a:lnTo>
                  <a:lnTo>
                    <a:pt x="2320" y="95"/>
                  </a:lnTo>
                  <a:close/>
                  <a:moveTo>
                    <a:pt x="2320" y="145"/>
                  </a:moveTo>
                  <a:lnTo>
                    <a:pt x="2320" y="170"/>
                  </a:lnTo>
                  <a:lnTo>
                    <a:pt x="2295" y="170"/>
                  </a:lnTo>
                  <a:lnTo>
                    <a:pt x="2295" y="145"/>
                  </a:lnTo>
                  <a:lnTo>
                    <a:pt x="2320" y="145"/>
                  </a:lnTo>
                  <a:close/>
                  <a:moveTo>
                    <a:pt x="2320" y="195"/>
                  </a:moveTo>
                  <a:lnTo>
                    <a:pt x="2320" y="220"/>
                  </a:lnTo>
                  <a:lnTo>
                    <a:pt x="2295" y="220"/>
                  </a:lnTo>
                  <a:lnTo>
                    <a:pt x="2295" y="195"/>
                  </a:lnTo>
                  <a:lnTo>
                    <a:pt x="2320" y="195"/>
                  </a:lnTo>
                  <a:close/>
                  <a:moveTo>
                    <a:pt x="2320" y="245"/>
                  </a:moveTo>
                  <a:lnTo>
                    <a:pt x="2320" y="270"/>
                  </a:lnTo>
                  <a:lnTo>
                    <a:pt x="2295" y="270"/>
                  </a:lnTo>
                  <a:lnTo>
                    <a:pt x="2295" y="245"/>
                  </a:lnTo>
                  <a:lnTo>
                    <a:pt x="2320" y="245"/>
                  </a:lnTo>
                  <a:close/>
                  <a:moveTo>
                    <a:pt x="2320" y="295"/>
                  </a:moveTo>
                  <a:lnTo>
                    <a:pt x="2320" y="320"/>
                  </a:lnTo>
                  <a:lnTo>
                    <a:pt x="2295" y="320"/>
                  </a:lnTo>
                  <a:lnTo>
                    <a:pt x="2295" y="295"/>
                  </a:lnTo>
                  <a:lnTo>
                    <a:pt x="2320" y="295"/>
                  </a:lnTo>
                  <a:close/>
                  <a:moveTo>
                    <a:pt x="2298" y="348"/>
                  </a:moveTo>
                  <a:lnTo>
                    <a:pt x="2273" y="348"/>
                  </a:lnTo>
                  <a:lnTo>
                    <a:pt x="2273" y="323"/>
                  </a:lnTo>
                  <a:lnTo>
                    <a:pt x="2298" y="323"/>
                  </a:lnTo>
                  <a:lnTo>
                    <a:pt x="2298" y="348"/>
                  </a:lnTo>
                  <a:close/>
                  <a:moveTo>
                    <a:pt x="2248" y="348"/>
                  </a:moveTo>
                  <a:lnTo>
                    <a:pt x="2223" y="348"/>
                  </a:lnTo>
                  <a:lnTo>
                    <a:pt x="2223" y="323"/>
                  </a:lnTo>
                  <a:lnTo>
                    <a:pt x="2248" y="323"/>
                  </a:lnTo>
                  <a:lnTo>
                    <a:pt x="2248" y="348"/>
                  </a:lnTo>
                  <a:close/>
                  <a:moveTo>
                    <a:pt x="2198" y="348"/>
                  </a:moveTo>
                  <a:lnTo>
                    <a:pt x="2173" y="348"/>
                  </a:lnTo>
                  <a:lnTo>
                    <a:pt x="2173" y="323"/>
                  </a:lnTo>
                  <a:lnTo>
                    <a:pt x="2198" y="323"/>
                  </a:lnTo>
                  <a:lnTo>
                    <a:pt x="2198" y="348"/>
                  </a:lnTo>
                  <a:close/>
                  <a:moveTo>
                    <a:pt x="2148" y="348"/>
                  </a:moveTo>
                  <a:lnTo>
                    <a:pt x="2123" y="348"/>
                  </a:lnTo>
                  <a:lnTo>
                    <a:pt x="2123" y="323"/>
                  </a:lnTo>
                  <a:lnTo>
                    <a:pt x="2148" y="323"/>
                  </a:lnTo>
                  <a:lnTo>
                    <a:pt x="2148" y="348"/>
                  </a:lnTo>
                  <a:close/>
                  <a:moveTo>
                    <a:pt x="2098" y="348"/>
                  </a:moveTo>
                  <a:lnTo>
                    <a:pt x="2073" y="348"/>
                  </a:lnTo>
                  <a:lnTo>
                    <a:pt x="2073" y="323"/>
                  </a:lnTo>
                  <a:lnTo>
                    <a:pt x="2098" y="323"/>
                  </a:lnTo>
                  <a:lnTo>
                    <a:pt x="2098" y="348"/>
                  </a:lnTo>
                  <a:close/>
                  <a:moveTo>
                    <a:pt x="2048" y="348"/>
                  </a:moveTo>
                  <a:lnTo>
                    <a:pt x="2023" y="348"/>
                  </a:lnTo>
                  <a:lnTo>
                    <a:pt x="2023" y="323"/>
                  </a:lnTo>
                  <a:lnTo>
                    <a:pt x="2048" y="323"/>
                  </a:lnTo>
                  <a:lnTo>
                    <a:pt x="2048" y="348"/>
                  </a:lnTo>
                  <a:close/>
                  <a:moveTo>
                    <a:pt x="1998" y="348"/>
                  </a:moveTo>
                  <a:lnTo>
                    <a:pt x="1973" y="348"/>
                  </a:lnTo>
                  <a:lnTo>
                    <a:pt x="1973" y="323"/>
                  </a:lnTo>
                  <a:lnTo>
                    <a:pt x="1998" y="323"/>
                  </a:lnTo>
                  <a:lnTo>
                    <a:pt x="1998" y="348"/>
                  </a:lnTo>
                  <a:close/>
                  <a:moveTo>
                    <a:pt x="1948" y="348"/>
                  </a:moveTo>
                  <a:lnTo>
                    <a:pt x="1923" y="348"/>
                  </a:lnTo>
                  <a:lnTo>
                    <a:pt x="1923" y="323"/>
                  </a:lnTo>
                  <a:lnTo>
                    <a:pt x="1948" y="323"/>
                  </a:lnTo>
                  <a:lnTo>
                    <a:pt x="1948" y="348"/>
                  </a:lnTo>
                  <a:close/>
                  <a:moveTo>
                    <a:pt x="1898" y="348"/>
                  </a:moveTo>
                  <a:lnTo>
                    <a:pt x="1873" y="348"/>
                  </a:lnTo>
                  <a:lnTo>
                    <a:pt x="1873" y="323"/>
                  </a:lnTo>
                  <a:lnTo>
                    <a:pt x="1898" y="323"/>
                  </a:lnTo>
                  <a:lnTo>
                    <a:pt x="1898" y="348"/>
                  </a:lnTo>
                  <a:close/>
                  <a:moveTo>
                    <a:pt x="1848" y="348"/>
                  </a:moveTo>
                  <a:lnTo>
                    <a:pt x="1823" y="348"/>
                  </a:lnTo>
                  <a:lnTo>
                    <a:pt x="1823" y="323"/>
                  </a:lnTo>
                  <a:lnTo>
                    <a:pt x="1848" y="323"/>
                  </a:lnTo>
                  <a:lnTo>
                    <a:pt x="1848" y="348"/>
                  </a:lnTo>
                  <a:close/>
                  <a:moveTo>
                    <a:pt x="1798" y="348"/>
                  </a:moveTo>
                  <a:lnTo>
                    <a:pt x="1773" y="348"/>
                  </a:lnTo>
                  <a:lnTo>
                    <a:pt x="1773" y="323"/>
                  </a:lnTo>
                  <a:lnTo>
                    <a:pt x="1798" y="323"/>
                  </a:lnTo>
                  <a:lnTo>
                    <a:pt x="1798" y="348"/>
                  </a:lnTo>
                  <a:close/>
                  <a:moveTo>
                    <a:pt x="1748" y="348"/>
                  </a:moveTo>
                  <a:lnTo>
                    <a:pt x="1723" y="348"/>
                  </a:lnTo>
                  <a:lnTo>
                    <a:pt x="1723" y="323"/>
                  </a:lnTo>
                  <a:lnTo>
                    <a:pt x="1748" y="323"/>
                  </a:lnTo>
                  <a:lnTo>
                    <a:pt x="1748" y="348"/>
                  </a:lnTo>
                  <a:close/>
                  <a:moveTo>
                    <a:pt x="1698" y="348"/>
                  </a:moveTo>
                  <a:lnTo>
                    <a:pt x="1673" y="348"/>
                  </a:lnTo>
                  <a:lnTo>
                    <a:pt x="1673" y="323"/>
                  </a:lnTo>
                  <a:lnTo>
                    <a:pt x="1698" y="323"/>
                  </a:lnTo>
                  <a:lnTo>
                    <a:pt x="1698" y="348"/>
                  </a:lnTo>
                  <a:close/>
                  <a:moveTo>
                    <a:pt x="1648" y="348"/>
                  </a:moveTo>
                  <a:lnTo>
                    <a:pt x="1623" y="348"/>
                  </a:lnTo>
                  <a:lnTo>
                    <a:pt x="1623" y="323"/>
                  </a:lnTo>
                  <a:lnTo>
                    <a:pt x="1648" y="323"/>
                  </a:lnTo>
                  <a:lnTo>
                    <a:pt x="1648" y="348"/>
                  </a:lnTo>
                  <a:close/>
                  <a:moveTo>
                    <a:pt x="1598" y="348"/>
                  </a:moveTo>
                  <a:lnTo>
                    <a:pt x="1573" y="348"/>
                  </a:lnTo>
                  <a:lnTo>
                    <a:pt x="1573" y="323"/>
                  </a:lnTo>
                  <a:lnTo>
                    <a:pt x="1598" y="323"/>
                  </a:lnTo>
                  <a:lnTo>
                    <a:pt x="1598" y="348"/>
                  </a:lnTo>
                  <a:close/>
                  <a:moveTo>
                    <a:pt x="1548" y="348"/>
                  </a:moveTo>
                  <a:lnTo>
                    <a:pt x="1523" y="348"/>
                  </a:lnTo>
                  <a:lnTo>
                    <a:pt x="1523" y="323"/>
                  </a:lnTo>
                  <a:lnTo>
                    <a:pt x="1548" y="323"/>
                  </a:lnTo>
                  <a:lnTo>
                    <a:pt x="1548" y="348"/>
                  </a:lnTo>
                  <a:close/>
                  <a:moveTo>
                    <a:pt x="1498" y="348"/>
                  </a:moveTo>
                  <a:lnTo>
                    <a:pt x="1473" y="348"/>
                  </a:lnTo>
                  <a:lnTo>
                    <a:pt x="1473" y="323"/>
                  </a:lnTo>
                  <a:lnTo>
                    <a:pt x="1498" y="323"/>
                  </a:lnTo>
                  <a:lnTo>
                    <a:pt x="1498" y="348"/>
                  </a:lnTo>
                  <a:close/>
                  <a:moveTo>
                    <a:pt x="1448" y="348"/>
                  </a:moveTo>
                  <a:lnTo>
                    <a:pt x="1423" y="348"/>
                  </a:lnTo>
                  <a:lnTo>
                    <a:pt x="1423" y="323"/>
                  </a:lnTo>
                  <a:lnTo>
                    <a:pt x="1448" y="323"/>
                  </a:lnTo>
                  <a:lnTo>
                    <a:pt x="1448" y="348"/>
                  </a:lnTo>
                  <a:close/>
                  <a:moveTo>
                    <a:pt x="1398" y="348"/>
                  </a:moveTo>
                  <a:lnTo>
                    <a:pt x="1373" y="348"/>
                  </a:lnTo>
                  <a:lnTo>
                    <a:pt x="1373" y="323"/>
                  </a:lnTo>
                  <a:lnTo>
                    <a:pt x="1398" y="323"/>
                  </a:lnTo>
                  <a:lnTo>
                    <a:pt x="1398" y="348"/>
                  </a:lnTo>
                  <a:close/>
                  <a:moveTo>
                    <a:pt x="1348" y="348"/>
                  </a:moveTo>
                  <a:lnTo>
                    <a:pt x="1323" y="348"/>
                  </a:lnTo>
                  <a:lnTo>
                    <a:pt x="1323" y="323"/>
                  </a:lnTo>
                  <a:lnTo>
                    <a:pt x="1348" y="323"/>
                  </a:lnTo>
                  <a:lnTo>
                    <a:pt x="1348" y="348"/>
                  </a:lnTo>
                  <a:close/>
                  <a:moveTo>
                    <a:pt x="1298" y="348"/>
                  </a:moveTo>
                  <a:lnTo>
                    <a:pt x="1273" y="348"/>
                  </a:lnTo>
                  <a:lnTo>
                    <a:pt x="1273" y="323"/>
                  </a:lnTo>
                  <a:lnTo>
                    <a:pt x="1298" y="323"/>
                  </a:lnTo>
                  <a:lnTo>
                    <a:pt x="1298" y="348"/>
                  </a:lnTo>
                  <a:close/>
                  <a:moveTo>
                    <a:pt x="1248" y="348"/>
                  </a:moveTo>
                  <a:lnTo>
                    <a:pt x="1223" y="348"/>
                  </a:lnTo>
                  <a:lnTo>
                    <a:pt x="1223" y="323"/>
                  </a:lnTo>
                  <a:lnTo>
                    <a:pt x="1248" y="323"/>
                  </a:lnTo>
                  <a:lnTo>
                    <a:pt x="1248" y="348"/>
                  </a:lnTo>
                  <a:close/>
                  <a:moveTo>
                    <a:pt x="1198" y="348"/>
                  </a:moveTo>
                  <a:lnTo>
                    <a:pt x="1173" y="348"/>
                  </a:lnTo>
                  <a:lnTo>
                    <a:pt x="1173" y="323"/>
                  </a:lnTo>
                  <a:lnTo>
                    <a:pt x="1198" y="323"/>
                  </a:lnTo>
                  <a:lnTo>
                    <a:pt x="1198" y="348"/>
                  </a:lnTo>
                  <a:close/>
                  <a:moveTo>
                    <a:pt x="1148" y="348"/>
                  </a:moveTo>
                  <a:lnTo>
                    <a:pt x="1123" y="348"/>
                  </a:lnTo>
                  <a:lnTo>
                    <a:pt x="1123" y="323"/>
                  </a:lnTo>
                  <a:lnTo>
                    <a:pt x="1148" y="323"/>
                  </a:lnTo>
                  <a:lnTo>
                    <a:pt x="1148" y="348"/>
                  </a:lnTo>
                  <a:close/>
                  <a:moveTo>
                    <a:pt x="1098" y="348"/>
                  </a:moveTo>
                  <a:lnTo>
                    <a:pt x="1073" y="348"/>
                  </a:lnTo>
                  <a:lnTo>
                    <a:pt x="1073" y="323"/>
                  </a:lnTo>
                  <a:lnTo>
                    <a:pt x="1098" y="323"/>
                  </a:lnTo>
                  <a:lnTo>
                    <a:pt x="1098" y="348"/>
                  </a:lnTo>
                  <a:close/>
                  <a:moveTo>
                    <a:pt x="1048" y="348"/>
                  </a:moveTo>
                  <a:lnTo>
                    <a:pt x="1023" y="348"/>
                  </a:lnTo>
                  <a:lnTo>
                    <a:pt x="1023" y="323"/>
                  </a:lnTo>
                  <a:lnTo>
                    <a:pt x="1048" y="323"/>
                  </a:lnTo>
                  <a:lnTo>
                    <a:pt x="1048" y="348"/>
                  </a:lnTo>
                  <a:close/>
                  <a:moveTo>
                    <a:pt x="998" y="348"/>
                  </a:moveTo>
                  <a:lnTo>
                    <a:pt x="973" y="348"/>
                  </a:lnTo>
                  <a:lnTo>
                    <a:pt x="973" y="323"/>
                  </a:lnTo>
                  <a:lnTo>
                    <a:pt x="998" y="323"/>
                  </a:lnTo>
                  <a:lnTo>
                    <a:pt x="998" y="348"/>
                  </a:lnTo>
                  <a:close/>
                  <a:moveTo>
                    <a:pt x="948" y="348"/>
                  </a:moveTo>
                  <a:lnTo>
                    <a:pt x="923" y="348"/>
                  </a:lnTo>
                  <a:lnTo>
                    <a:pt x="923" y="323"/>
                  </a:lnTo>
                  <a:lnTo>
                    <a:pt x="948" y="323"/>
                  </a:lnTo>
                  <a:lnTo>
                    <a:pt x="948" y="348"/>
                  </a:lnTo>
                  <a:close/>
                  <a:moveTo>
                    <a:pt x="898" y="348"/>
                  </a:moveTo>
                  <a:lnTo>
                    <a:pt x="873" y="348"/>
                  </a:lnTo>
                  <a:lnTo>
                    <a:pt x="873" y="323"/>
                  </a:lnTo>
                  <a:lnTo>
                    <a:pt x="898" y="323"/>
                  </a:lnTo>
                  <a:lnTo>
                    <a:pt x="898" y="348"/>
                  </a:lnTo>
                  <a:close/>
                  <a:moveTo>
                    <a:pt x="848" y="348"/>
                  </a:moveTo>
                  <a:lnTo>
                    <a:pt x="823" y="348"/>
                  </a:lnTo>
                  <a:lnTo>
                    <a:pt x="823" y="323"/>
                  </a:lnTo>
                  <a:lnTo>
                    <a:pt x="848" y="323"/>
                  </a:lnTo>
                  <a:lnTo>
                    <a:pt x="848" y="348"/>
                  </a:lnTo>
                  <a:close/>
                  <a:moveTo>
                    <a:pt x="798" y="348"/>
                  </a:moveTo>
                  <a:lnTo>
                    <a:pt x="773" y="348"/>
                  </a:lnTo>
                  <a:lnTo>
                    <a:pt x="773" y="323"/>
                  </a:lnTo>
                  <a:lnTo>
                    <a:pt x="798" y="323"/>
                  </a:lnTo>
                  <a:lnTo>
                    <a:pt x="798" y="348"/>
                  </a:lnTo>
                  <a:close/>
                  <a:moveTo>
                    <a:pt x="748" y="348"/>
                  </a:moveTo>
                  <a:lnTo>
                    <a:pt x="723" y="348"/>
                  </a:lnTo>
                  <a:lnTo>
                    <a:pt x="723" y="323"/>
                  </a:lnTo>
                  <a:lnTo>
                    <a:pt x="748" y="323"/>
                  </a:lnTo>
                  <a:lnTo>
                    <a:pt x="748" y="348"/>
                  </a:lnTo>
                  <a:close/>
                  <a:moveTo>
                    <a:pt x="698" y="348"/>
                  </a:moveTo>
                  <a:lnTo>
                    <a:pt x="673" y="348"/>
                  </a:lnTo>
                  <a:lnTo>
                    <a:pt x="673" y="323"/>
                  </a:lnTo>
                  <a:lnTo>
                    <a:pt x="698" y="323"/>
                  </a:lnTo>
                  <a:lnTo>
                    <a:pt x="698" y="348"/>
                  </a:lnTo>
                  <a:close/>
                  <a:moveTo>
                    <a:pt x="648" y="348"/>
                  </a:moveTo>
                  <a:lnTo>
                    <a:pt x="623" y="348"/>
                  </a:lnTo>
                  <a:lnTo>
                    <a:pt x="623" y="323"/>
                  </a:lnTo>
                  <a:lnTo>
                    <a:pt x="648" y="323"/>
                  </a:lnTo>
                  <a:lnTo>
                    <a:pt x="648" y="348"/>
                  </a:lnTo>
                  <a:close/>
                  <a:moveTo>
                    <a:pt x="598" y="348"/>
                  </a:moveTo>
                  <a:lnTo>
                    <a:pt x="573" y="348"/>
                  </a:lnTo>
                  <a:lnTo>
                    <a:pt x="573" y="323"/>
                  </a:lnTo>
                  <a:lnTo>
                    <a:pt x="598" y="323"/>
                  </a:lnTo>
                  <a:lnTo>
                    <a:pt x="598" y="348"/>
                  </a:lnTo>
                  <a:close/>
                  <a:moveTo>
                    <a:pt x="548" y="348"/>
                  </a:moveTo>
                  <a:lnTo>
                    <a:pt x="523" y="348"/>
                  </a:lnTo>
                  <a:lnTo>
                    <a:pt x="523" y="323"/>
                  </a:lnTo>
                  <a:lnTo>
                    <a:pt x="548" y="323"/>
                  </a:lnTo>
                  <a:lnTo>
                    <a:pt x="548" y="348"/>
                  </a:lnTo>
                  <a:close/>
                  <a:moveTo>
                    <a:pt x="498" y="348"/>
                  </a:moveTo>
                  <a:lnTo>
                    <a:pt x="473" y="348"/>
                  </a:lnTo>
                  <a:lnTo>
                    <a:pt x="473" y="323"/>
                  </a:lnTo>
                  <a:lnTo>
                    <a:pt x="498" y="323"/>
                  </a:lnTo>
                  <a:lnTo>
                    <a:pt x="498" y="348"/>
                  </a:lnTo>
                  <a:close/>
                  <a:moveTo>
                    <a:pt x="448" y="348"/>
                  </a:moveTo>
                  <a:lnTo>
                    <a:pt x="423" y="348"/>
                  </a:lnTo>
                  <a:lnTo>
                    <a:pt x="423" y="323"/>
                  </a:lnTo>
                  <a:lnTo>
                    <a:pt x="448" y="323"/>
                  </a:lnTo>
                  <a:lnTo>
                    <a:pt x="448" y="348"/>
                  </a:lnTo>
                  <a:close/>
                  <a:moveTo>
                    <a:pt x="398" y="348"/>
                  </a:moveTo>
                  <a:lnTo>
                    <a:pt x="373" y="348"/>
                  </a:lnTo>
                  <a:lnTo>
                    <a:pt x="373" y="323"/>
                  </a:lnTo>
                  <a:lnTo>
                    <a:pt x="398" y="323"/>
                  </a:lnTo>
                  <a:lnTo>
                    <a:pt x="398" y="348"/>
                  </a:lnTo>
                  <a:close/>
                  <a:moveTo>
                    <a:pt x="348" y="348"/>
                  </a:moveTo>
                  <a:lnTo>
                    <a:pt x="323" y="348"/>
                  </a:lnTo>
                  <a:lnTo>
                    <a:pt x="323" y="323"/>
                  </a:lnTo>
                  <a:lnTo>
                    <a:pt x="348" y="323"/>
                  </a:lnTo>
                  <a:lnTo>
                    <a:pt x="348" y="348"/>
                  </a:lnTo>
                  <a:close/>
                  <a:moveTo>
                    <a:pt x="298" y="348"/>
                  </a:moveTo>
                  <a:lnTo>
                    <a:pt x="273" y="348"/>
                  </a:lnTo>
                  <a:lnTo>
                    <a:pt x="273" y="323"/>
                  </a:lnTo>
                  <a:lnTo>
                    <a:pt x="298" y="323"/>
                  </a:lnTo>
                  <a:lnTo>
                    <a:pt x="298" y="348"/>
                  </a:lnTo>
                  <a:close/>
                  <a:moveTo>
                    <a:pt x="248" y="348"/>
                  </a:moveTo>
                  <a:lnTo>
                    <a:pt x="223" y="348"/>
                  </a:lnTo>
                  <a:lnTo>
                    <a:pt x="223" y="323"/>
                  </a:lnTo>
                  <a:lnTo>
                    <a:pt x="248" y="323"/>
                  </a:lnTo>
                  <a:lnTo>
                    <a:pt x="248" y="348"/>
                  </a:lnTo>
                  <a:close/>
                  <a:moveTo>
                    <a:pt x="198" y="348"/>
                  </a:moveTo>
                  <a:lnTo>
                    <a:pt x="173" y="348"/>
                  </a:lnTo>
                  <a:lnTo>
                    <a:pt x="173" y="323"/>
                  </a:lnTo>
                  <a:lnTo>
                    <a:pt x="198" y="323"/>
                  </a:lnTo>
                  <a:lnTo>
                    <a:pt x="198" y="348"/>
                  </a:lnTo>
                  <a:close/>
                  <a:moveTo>
                    <a:pt x="148" y="348"/>
                  </a:moveTo>
                  <a:lnTo>
                    <a:pt x="123" y="348"/>
                  </a:lnTo>
                  <a:lnTo>
                    <a:pt x="123" y="323"/>
                  </a:lnTo>
                  <a:lnTo>
                    <a:pt x="148" y="323"/>
                  </a:lnTo>
                  <a:lnTo>
                    <a:pt x="148" y="348"/>
                  </a:lnTo>
                  <a:close/>
                  <a:moveTo>
                    <a:pt x="98" y="348"/>
                  </a:moveTo>
                  <a:lnTo>
                    <a:pt x="73" y="348"/>
                  </a:lnTo>
                  <a:lnTo>
                    <a:pt x="73" y="323"/>
                  </a:lnTo>
                  <a:lnTo>
                    <a:pt x="98" y="323"/>
                  </a:lnTo>
                  <a:lnTo>
                    <a:pt x="98" y="348"/>
                  </a:lnTo>
                  <a:close/>
                  <a:moveTo>
                    <a:pt x="48" y="348"/>
                  </a:moveTo>
                  <a:lnTo>
                    <a:pt x="23" y="348"/>
                  </a:lnTo>
                  <a:lnTo>
                    <a:pt x="23" y="323"/>
                  </a:lnTo>
                  <a:lnTo>
                    <a:pt x="48" y="323"/>
                  </a:lnTo>
                  <a:lnTo>
                    <a:pt x="48"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5" name="Rectangle 90">
              <a:extLst>
                <a:ext uri="{FF2B5EF4-FFF2-40B4-BE49-F238E27FC236}">
                  <a16:creationId xmlns:a16="http://schemas.microsoft.com/office/drawing/2014/main" id="{5239FE6F-5FAF-4A3E-A685-09F99C1A5F64}"/>
                </a:ext>
              </a:extLst>
            </p:cNvPr>
            <p:cNvSpPr>
              <a:spLocks noChangeArrowheads="1"/>
            </p:cNvSpPr>
            <p:nvPr/>
          </p:nvSpPr>
          <p:spPr bwMode="auto">
            <a:xfrm>
              <a:off x="4661608" y="6436869"/>
              <a:ext cx="933163"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柵の基礎部の補修</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26" name="Rectangle 91">
              <a:extLst>
                <a:ext uri="{FF2B5EF4-FFF2-40B4-BE49-F238E27FC236}">
                  <a16:creationId xmlns:a16="http://schemas.microsoft.com/office/drawing/2014/main" id="{8AE7E5C5-25BB-4AA6-926D-D8541AA8698E}"/>
                </a:ext>
              </a:extLst>
            </p:cNvPr>
            <p:cNvSpPr>
              <a:spLocks noChangeArrowheads="1"/>
            </p:cNvSpPr>
            <p:nvPr/>
          </p:nvSpPr>
          <p:spPr bwMode="auto">
            <a:xfrm>
              <a:off x="6063371" y="6445283"/>
              <a:ext cx="819150" cy="117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27" name="Picture 92">
              <a:extLst>
                <a:ext uri="{FF2B5EF4-FFF2-40B4-BE49-F238E27FC236}">
                  <a16:creationId xmlns:a16="http://schemas.microsoft.com/office/drawing/2014/main" id="{EE995DBD-9E41-4BC4-BAD9-DFD2969DE5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4958" y="6448490"/>
              <a:ext cx="817563" cy="11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 name="Rectangle 93">
              <a:extLst>
                <a:ext uri="{FF2B5EF4-FFF2-40B4-BE49-F238E27FC236}">
                  <a16:creationId xmlns:a16="http://schemas.microsoft.com/office/drawing/2014/main" id="{194F4774-B0EC-4597-BEA2-04C06AC674A3}"/>
                </a:ext>
              </a:extLst>
            </p:cNvPr>
            <p:cNvSpPr>
              <a:spLocks noChangeArrowheads="1"/>
            </p:cNvSpPr>
            <p:nvPr/>
          </p:nvSpPr>
          <p:spPr bwMode="auto">
            <a:xfrm>
              <a:off x="6063371" y="6445284"/>
              <a:ext cx="1032546" cy="117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29" name="Freeform 94">
              <a:extLst>
                <a:ext uri="{FF2B5EF4-FFF2-40B4-BE49-F238E27FC236}">
                  <a16:creationId xmlns:a16="http://schemas.microsoft.com/office/drawing/2014/main" id="{B9CD9900-DFFD-4A7C-A72F-081A0337F65B}"/>
                </a:ext>
              </a:extLst>
            </p:cNvPr>
            <p:cNvSpPr>
              <a:spLocks noEditPoints="1"/>
            </p:cNvSpPr>
            <p:nvPr/>
          </p:nvSpPr>
          <p:spPr bwMode="auto">
            <a:xfrm>
              <a:off x="6060196" y="6443679"/>
              <a:ext cx="1032546" cy="123470"/>
            </a:xfrm>
            <a:custGeom>
              <a:avLst/>
              <a:gdLst>
                <a:gd name="T0" fmla="*/ 25 w 2358"/>
                <a:gd name="T1" fmla="*/ 285 h 348"/>
                <a:gd name="T2" fmla="*/ 25 w 2358"/>
                <a:gd name="T3" fmla="*/ 160 h 348"/>
                <a:gd name="T4" fmla="*/ 0 w 2358"/>
                <a:gd name="T5" fmla="*/ 60 h 348"/>
                <a:gd name="T6" fmla="*/ 13 w 2358"/>
                <a:gd name="T7" fmla="*/ 25 h 348"/>
                <a:gd name="T8" fmla="*/ 90 w 2358"/>
                <a:gd name="T9" fmla="*/ 0 h 348"/>
                <a:gd name="T10" fmla="*/ 140 w 2358"/>
                <a:gd name="T11" fmla="*/ 0 h 348"/>
                <a:gd name="T12" fmla="*/ 240 w 2358"/>
                <a:gd name="T13" fmla="*/ 25 h 348"/>
                <a:gd name="T14" fmla="*/ 365 w 2358"/>
                <a:gd name="T15" fmla="*/ 25 h 348"/>
                <a:gd name="T16" fmla="*/ 465 w 2358"/>
                <a:gd name="T17" fmla="*/ 0 h 348"/>
                <a:gd name="T18" fmla="*/ 540 w 2358"/>
                <a:gd name="T19" fmla="*/ 0 h 348"/>
                <a:gd name="T20" fmla="*/ 590 w 2358"/>
                <a:gd name="T21" fmla="*/ 0 h 348"/>
                <a:gd name="T22" fmla="*/ 690 w 2358"/>
                <a:gd name="T23" fmla="*/ 25 h 348"/>
                <a:gd name="T24" fmla="*/ 815 w 2358"/>
                <a:gd name="T25" fmla="*/ 25 h 348"/>
                <a:gd name="T26" fmla="*/ 915 w 2358"/>
                <a:gd name="T27" fmla="*/ 0 h 348"/>
                <a:gd name="T28" fmla="*/ 990 w 2358"/>
                <a:gd name="T29" fmla="*/ 0 h 348"/>
                <a:gd name="T30" fmla="*/ 1040 w 2358"/>
                <a:gd name="T31" fmla="*/ 0 h 348"/>
                <a:gd name="T32" fmla="*/ 1140 w 2358"/>
                <a:gd name="T33" fmla="*/ 25 h 348"/>
                <a:gd name="T34" fmla="*/ 1265 w 2358"/>
                <a:gd name="T35" fmla="*/ 25 h 348"/>
                <a:gd name="T36" fmla="*/ 1365 w 2358"/>
                <a:gd name="T37" fmla="*/ 0 h 348"/>
                <a:gd name="T38" fmla="*/ 1440 w 2358"/>
                <a:gd name="T39" fmla="*/ 0 h 348"/>
                <a:gd name="T40" fmla="*/ 1490 w 2358"/>
                <a:gd name="T41" fmla="*/ 0 h 348"/>
                <a:gd name="T42" fmla="*/ 1590 w 2358"/>
                <a:gd name="T43" fmla="*/ 25 h 348"/>
                <a:gd name="T44" fmla="*/ 1715 w 2358"/>
                <a:gd name="T45" fmla="*/ 25 h 348"/>
                <a:gd name="T46" fmla="*/ 1815 w 2358"/>
                <a:gd name="T47" fmla="*/ 0 h 348"/>
                <a:gd name="T48" fmla="*/ 1890 w 2358"/>
                <a:gd name="T49" fmla="*/ 0 h 348"/>
                <a:gd name="T50" fmla="*/ 1940 w 2358"/>
                <a:gd name="T51" fmla="*/ 0 h 348"/>
                <a:gd name="T52" fmla="*/ 2040 w 2358"/>
                <a:gd name="T53" fmla="*/ 25 h 348"/>
                <a:gd name="T54" fmla="*/ 2165 w 2358"/>
                <a:gd name="T55" fmla="*/ 25 h 348"/>
                <a:gd name="T56" fmla="*/ 2265 w 2358"/>
                <a:gd name="T57" fmla="*/ 0 h 348"/>
                <a:gd name="T58" fmla="*/ 2340 w 2358"/>
                <a:gd name="T59" fmla="*/ 0 h 348"/>
                <a:gd name="T60" fmla="*/ 2358 w 2358"/>
                <a:gd name="T61" fmla="*/ 57 h 348"/>
                <a:gd name="T62" fmla="*/ 2358 w 2358"/>
                <a:gd name="T63" fmla="*/ 107 h 348"/>
                <a:gd name="T64" fmla="*/ 2333 w 2358"/>
                <a:gd name="T65" fmla="*/ 207 h 348"/>
                <a:gd name="T66" fmla="*/ 2333 w 2358"/>
                <a:gd name="T67" fmla="*/ 332 h 348"/>
                <a:gd name="T68" fmla="*/ 2249 w 2358"/>
                <a:gd name="T69" fmla="*/ 348 h 348"/>
                <a:gd name="T70" fmla="*/ 2174 w 2358"/>
                <a:gd name="T71" fmla="*/ 348 h 348"/>
                <a:gd name="T72" fmla="*/ 2124 w 2358"/>
                <a:gd name="T73" fmla="*/ 348 h 348"/>
                <a:gd name="T74" fmla="*/ 2024 w 2358"/>
                <a:gd name="T75" fmla="*/ 323 h 348"/>
                <a:gd name="T76" fmla="*/ 1899 w 2358"/>
                <a:gd name="T77" fmla="*/ 323 h 348"/>
                <a:gd name="T78" fmla="*/ 1799 w 2358"/>
                <a:gd name="T79" fmla="*/ 348 h 348"/>
                <a:gd name="T80" fmla="*/ 1724 w 2358"/>
                <a:gd name="T81" fmla="*/ 348 h 348"/>
                <a:gd name="T82" fmla="*/ 1674 w 2358"/>
                <a:gd name="T83" fmla="*/ 348 h 348"/>
                <a:gd name="T84" fmla="*/ 1574 w 2358"/>
                <a:gd name="T85" fmla="*/ 323 h 348"/>
                <a:gd name="T86" fmla="*/ 1449 w 2358"/>
                <a:gd name="T87" fmla="*/ 323 h 348"/>
                <a:gd name="T88" fmla="*/ 1349 w 2358"/>
                <a:gd name="T89" fmla="*/ 348 h 348"/>
                <a:gd name="T90" fmla="*/ 1274 w 2358"/>
                <a:gd name="T91" fmla="*/ 348 h 348"/>
                <a:gd name="T92" fmla="*/ 1224 w 2358"/>
                <a:gd name="T93" fmla="*/ 348 h 348"/>
                <a:gd name="T94" fmla="*/ 1124 w 2358"/>
                <a:gd name="T95" fmla="*/ 323 h 348"/>
                <a:gd name="T96" fmla="*/ 999 w 2358"/>
                <a:gd name="T97" fmla="*/ 323 h 348"/>
                <a:gd name="T98" fmla="*/ 899 w 2358"/>
                <a:gd name="T99" fmla="*/ 348 h 348"/>
                <a:gd name="T100" fmla="*/ 824 w 2358"/>
                <a:gd name="T101" fmla="*/ 348 h 348"/>
                <a:gd name="T102" fmla="*/ 774 w 2358"/>
                <a:gd name="T103" fmla="*/ 348 h 348"/>
                <a:gd name="T104" fmla="*/ 674 w 2358"/>
                <a:gd name="T105" fmla="*/ 323 h 348"/>
                <a:gd name="T106" fmla="*/ 549 w 2358"/>
                <a:gd name="T107" fmla="*/ 323 h 348"/>
                <a:gd name="T108" fmla="*/ 449 w 2358"/>
                <a:gd name="T109" fmla="*/ 348 h 348"/>
                <a:gd name="T110" fmla="*/ 374 w 2358"/>
                <a:gd name="T111" fmla="*/ 348 h 348"/>
                <a:gd name="T112" fmla="*/ 324 w 2358"/>
                <a:gd name="T113" fmla="*/ 348 h 348"/>
                <a:gd name="T114" fmla="*/ 224 w 2358"/>
                <a:gd name="T115" fmla="*/ 323 h 348"/>
                <a:gd name="T116" fmla="*/ 99 w 2358"/>
                <a:gd name="T117" fmla="*/ 323 h 348"/>
                <a:gd name="T118" fmla="*/ 13 w 2358"/>
                <a:gd name="T11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58" h="348">
                  <a:moveTo>
                    <a:pt x="0" y="335"/>
                  </a:moveTo>
                  <a:lnTo>
                    <a:pt x="0" y="310"/>
                  </a:lnTo>
                  <a:lnTo>
                    <a:pt x="25" y="310"/>
                  </a:lnTo>
                  <a:lnTo>
                    <a:pt x="25" y="335"/>
                  </a:lnTo>
                  <a:lnTo>
                    <a:pt x="0" y="335"/>
                  </a:lnTo>
                  <a:close/>
                  <a:moveTo>
                    <a:pt x="0" y="285"/>
                  </a:moveTo>
                  <a:lnTo>
                    <a:pt x="0" y="260"/>
                  </a:lnTo>
                  <a:lnTo>
                    <a:pt x="25" y="260"/>
                  </a:lnTo>
                  <a:lnTo>
                    <a:pt x="25" y="285"/>
                  </a:lnTo>
                  <a:lnTo>
                    <a:pt x="0" y="285"/>
                  </a:lnTo>
                  <a:close/>
                  <a:moveTo>
                    <a:pt x="0" y="235"/>
                  </a:moveTo>
                  <a:lnTo>
                    <a:pt x="0" y="210"/>
                  </a:lnTo>
                  <a:lnTo>
                    <a:pt x="25" y="210"/>
                  </a:lnTo>
                  <a:lnTo>
                    <a:pt x="25" y="235"/>
                  </a:lnTo>
                  <a:lnTo>
                    <a:pt x="0" y="235"/>
                  </a:lnTo>
                  <a:close/>
                  <a:moveTo>
                    <a:pt x="0" y="185"/>
                  </a:moveTo>
                  <a:lnTo>
                    <a:pt x="0" y="160"/>
                  </a:lnTo>
                  <a:lnTo>
                    <a:pt x="25" y="160"/>
                  </a:lnTo>
                  <a:lnTo>
                    <a:pt x="25" y="185"/>
                  </a:lnTo>
                  <a:lnTo>
                    <a:pt x="0" y="185"/>
                  </a:lnTo>
                  <a:close/>
                  <a:moveTo>
                    <a:pt x="0" y="135"/>
                  </a:moveTo>
                  <a:lnTo>
                    <a:pt x="0" y="110"/>
                  </a:lnTo>
                  <a:lnTo>
                    <a:pt x="25" y="110"/>
                  </a:lnTo>
                  <a:lnTo>
                    <a:pt x="25" y="135"/>
                  </a:lnTo>
                  <a:lnTo>
                    <a:pt x="0" y="135"/>
                  </a:lnTo>
                  <a:close/>
                  <a:moveTo>
                    <a:pt x="0" y="85"/>
                  </a:moveTo>
                  <a:lnTo>
                    <a:pt x="0" y="60"/>
                  </a:lnTo>
                  <a:lnTo>
                    <a:pt x="25" y="60"/>
                  </a:lnTo>
                  <a:lnTo>
                    <a:pt x="25" y="85"/>
                  </a:lnTo>
                  <a:lnTo>
                    <a:pt x="0" y="85"/>
                  </a:lnTo>
                  <a:close/>
                  <a:moveTo>
                    <a:pt x="0" y="35"/>
                  </a:moveTo>
                  <a:lnTo>
                    <a:pt x="0" y="12"/>
                  </a:lnTo>
                  <a:cubicBezTo>
                    <a:pt x="0" y="5"/>
                    <a:pt x="6" y="0"/>
                    <a:pt x="13" y="0"/>
                  </a:cubicBezTo>
                  <a:lnTo>
                    <a:pt x="15" y="0"/>
                  </a:lnTo>
                  <a:lnTo>
                    <a:pt x="15" y="25"/>
                  </a:lnTo>
                  <a:lnTo>
                    <a:pt x="13" y="25"/>
                  </a:lnTo>
                  <a:lnTo>
                    <a:pt x="25" y="12"/>
                  </a:lnTo>
                  <a:lnTo>
                    <a:pt x="25" y="35"/>
                  </a:lnTo>
                  <a:lnTo>
                    <a:pt x="0" y="35"/>
                  </a:lnTo>
                  <a:close/>
                  <a:moveTo>
                    <a:pt x="40" y="0"/>
                  </a:moveTo>
                  <a:lnTo>
                    <a:pt x="65" y="0"/>
                  </a:lnTo>
                  <a:lnTo>
                    <a:pt x="65" y="25"/>
                  </a:lnTo>
                  <a:lnTo>
                    <a:pt x="40" y="25"/>
                  </a:lnTo>
                  <a:lnTo>
                    <a:pt x="40" y="0"/>
                  </a:lnTo>
                  <a:close/>
                  <a:moveTo>
                    <a:pt x="90" y="0"/>
                  </a:moveTo>
                  <a:lnTo>
                    <a:pt x="115" y="0"/>
                  </a:lnTo>
                  <a:lnTo>
                    <a:pt x="115" y="25"/>
                  </a:lnTo>
                  <a:lnTo>
                    <a:pt x="90" y="25"/>
                  </a:lnTo>
                  <a:lnTo>
                    <a:pt x="90" y="0"/>
                  </a:lnTo>
                  <a:close/>
                  <a:moveTo>
                    <a:pt x="140" y="0"/>
                  </a:moveTo>
                  <a:lnTo>
                    <a:pt x="165" y="0"/>
                  </a:lnTo>
                  <a:lnTo>
                    <a:pt x="165" y="25"/>
                  </a:lnTo>
                  <a:lnTo>
                    <a:pt x="140" y="25"/>
                  </a:lnTo>
                  <a:lnTo>
                    <a:pt x="140" y="0"/>
                  </a:lnTo>
                  <a:close/>
                  <a:moveTo>
                    <a:pt x="190" y="0"/>
                  </a:moveTo>
                  <a:lnTo>
                    <a:pt x="215" y="0"/>
                  </a:lnTo>
                  <a:lnTo>
                    <a:pt x="215" y="25"/>
                  </a:lnTo>
                  <a:lnTo>
                    <a:pt x="190" y="25"/>
                  </a:lnTo>
                  <a:lnTo>
                    <a:pt x="190" y="0"/>
                  </a:lnTo>
                  <a:close/>
                  <a:moveTo>
                    <a:pt x="240" y="0"/>
                  </a:moveTo>
                  <a:lnTo>
                    <a:pt x="265" y="0"/>
                  </a:lnTo>
                  <a:lnTo>
                    <a:pt x="265" y="25"/>
                  </a:lnTo>
                  <a:lnTo>
                    <a:pt x="240" y="25"/>
                  </a:lnTo>
                  <a:lnTo>
                    <a:pt x="240" y="0"/>
                  </a:lnTo>
                  <a:close/>
                  <a:moveTo>
                    <a:pt x="290" y="0"/>
                  </a:moveTo>
                  <a:lnTo>
                    <a:pt x="315" y="0"/>
                  </a:lnTo>
                  <a:lnTo>
                    <a:pt x="315" y="25"/>
                  </a:lnTo>
                  <a:lnTo>
                    <a:pt x="290" y="25"/>
                  </a:lnTo>
                  <a:lnTo>
                    <a:pt x="290" y="0"/>
                  </a:lnTo>
                  <a:close/>
                  <a:moveTo>
                    <a:pt x="340" y="0"/>
                  </a:moveTo>
                  <a:lnTo>
                    <a:pt x="365" y="0"/>
                  </a:lnTo>
                  <a:lnTo>
                    <a:pt x="365" y="25"/>
                  </a:lnTo>
                  <a:lnTo>
                    <a:pt x="340" y="25"/>
                  </a:lnTo>
                  <a:lnTo>
                    <a:pt x="340" y="0"/>
                  </a:lnTo>
                  <a:close/>
                  <a:moveTo>
                    <a:pt x="390" y="0"/>
                  </a:moveTo>
                  <a:lnTo>
                    <a:pt x="415" y="0"/>
                  </a:lnTo>
                  <a:lnTo>
                    <a:pt x="415" y="25"/>
                  </a:lnTo>
                  <a:lnTo>
                    <a:pt x="390" y="25"/>
                  </a:lnTo>
                  <a:lnTo>
                    <a:pt x="390" y="0"/>
                  </a:lnTo>
                  <a:close/>
                  <a:moveTo>
                    <a:pt x="440" y="0"/>
                  </a:moveTo>
                  <a:lnTo>
                    <a:pt x="465" y="0"/>
                  </a:lnTo>
                  <a:lnTo>
                    <a:pt x="465" y="25"/>
                  </a:lnTo>
                  <a:lnTo>
                    <a:pt x="440" y="25"/>
                  </a:lnTo>
                  <a:lnTo>
                    <a:pt x="440" y="0"/>
                  </a:lnTo>
                  <a:close/>
                  <a:moveTo>
                    <a:pt x="490" y="0"/>
                  </a:moveTo>
                  <a:lnTo>
                    <a:pt x="515" y="0"/>
                  </a:lnTo>
                  <a:lnTo>
                    <a:pt x="515" y="25"/>
                  </a:lnTo>
                  <a:lnTo>
                    <a:pt x="490" y="25"/>
                  </a:lnTo>
                  <a:lnTo>
                    <a:pt x="490" y="0"/>
                  </a:lnTo>
                  <a:close/>
                  <a:moveTo>
                    <a:pt x="540" y="0"/>
                  </a:moveTo>
                  <a:lnTo>
                    <a:pt x="565" y="0"/>
                  </a:lnTo>
                  <a:lnTo>
                    <a:pt x="565" y="25"/>
                  </a:lnTo>
                  <a:lnTo>
                    <a:pt x="540" y="25"/>
                  </a:lnTo>
                  <a:lnTo>
                    <a:pt x="540" y="0"/>
                  </a:lnTo>
                  <a:close/>
                  <a:moveTo>
                    <a:pt x="590" y="0"/>
                  </a:moveTo>
                  <a:lnTo>
                    <a:pt x="615" y="0"/>
                  </a:lnTo>
                  <a:lnTo>
                    <a:pt x="615" y="25"/>
                  </a:lnTo>
                  <a:lnTo>
                    <a:pt x="590" y="25"/>
                  </a:lnTo>
                  <a:lnTo>
                    <a:pt x="590" y="0"/>
                  </a:lnTo>
                  <a:close/>
                  <a:moveTo>
                    <a:pt x="640" y="0"/>
                  </a:moveTo>
                  <a:lnTo>
                    <a:pt x="665" y="0"/>
                  </a:lnTo>
                  <a:lnTo>
                    <a:pt x="665" y="25"/>
                  </a:lnTo>
                  <a:lnTo>
                    <a:pt x="640" y="25"/>
                  </a:lnTo>
                  <a:lnTo>
                    <a:pt x="640" y="0"/>
                  </a:lnTo>
                  <a:close/>
                  <a:moveTo>
                    <a:pt x="690" y="0"/>
                  </a:moveTo>
                  <a:lnTo>
                    <a:pt x="715" y="0"/>
                  </a:lnTo>
                  <a:lnTo>
                    <a:pt x="715" y="25"/>
                  </a:lnTo>
                  <a:lnTo>
                    <a:pt x="690" y="25"/>
                  </a:lnTo>
                  <a:lnTo>
                    <a:pt x="690" y="0"/>
                  </a:lnTo>
                  <a:close/>
                  <a:moveTo>
                    <a:pt x="740" y="0"/>
                  </a:moveTo>
                  <a:lnTo>
                    <a:pt x="765" y="0"/>
                  </a:lnTo>
                  <a:lnTo>
                    <a:pt x="765" y="25"/>
                  </a:lnTo>
                  <a:lnTo>
                    <a:pt x="740" y="25"/>
                  </a:lnTo>
                  <a:lnTo>
                    <a:pt x="740" y="0"/>
                  </a:lnTo>
                  <a:close/>
                  <a:moveTo>
                    <a:pt x="790" y="0"/>
                  </a:moveTo>
                  <a:lnTo>
                    <a:pt x="815" y="0"/>
                  </a:lnTo>
                  <a:lnTo>
                    <a:pt x="815" y="25"/>
                  </a:lnTo>
                  <a:lnTo>
                    <a:pt x="790" y="25"/>
                  </a:lnTo>
                  <a:lnTo>
                    <a:pt x="790" y="0"/>
                  </a:lnTo>
                  <a:close/>
                  <a:moveTo>
                    <a:pt x="840" y="0"/>
                  </a:moveTo>
                  <a:lnTo>
                    <a:pt x="865" y="0"/>
                  </a:lnTo>
                  <a:lnTo>
                    <a:pt x="865" y="25"/>
                  </a:lnTo>
                  <a:lnTo>
                    <a:pt x="840" y="25"/>
                  </a:lnTo>
                  <a:lnTo>
                    <a:pt x="840" y="0"/>
                  </a:lnTo>
                  <a:close/>
                  <a:moveTo>
                    <a:pt x="890" y="0"/>
                  </a:moveTo>
                  <a:lnTo>
                    <a:pt x="915" y="0"/>
                  </a:lnTo>
                  <a:lnTo>
                    <a:pt x="915" y="25"/>
                  </a:lnTo>
                  <a:lnTo>
                    <a:pt x="890" y="25"/>
                  </a:lnTo>
                  <a:lnTo>
                    <a:pt x="890" y="0"/>
                  </a:lnTo>
                  <a:close/>
                  <a:moveTo>
                    <a:pt x="940" y="0"/>
                  </a:moveTo>
                  <a:lnTo>
                    <a:pt x="965" y="0"/>
                  </a:lnTo>
                  <a:lnTo>
                    <a:pt x="965" y="25"/>
                  </a:lnTo>
                  <a:lnTo>
                    <a:pt x="940" y="25"/>
                  </a:lnTo>
                  <a:lnTo>
                    <a:pt x="940" y="0"/>
                  </a:lnTo>
                  <a:close/>
                  <a:moveTo>
                    <a:pt x="990" y="0"/>
                  </a:moveTo>
                  <a:lnTo>
                    <a:pt x="1015" y="0"/>
                  </a:lnTo>
                  <a:lnTo>
                    <a:pt x="1015" y="25"/>
                  </a:lnTo>
                  <a:lnTo>
                    <a:pt x="990" y="25"/>
                  </a:lnTo>
                  <a:lnTo>
                    <a:pt x="990" y="0"/>
                  </a:lnTo>
                  <a:close/>
                  <a:moveTo>
                    <a:pt x="1040" y="0"/>
                  </a:moveTo>
                  <a:lnTo>
                    <a:pt x="1065" y="0"/>
                  </a:lnTo>
                  <a:lnTo>
                    <a:pt x="1065" y="25"/>
                  </a:lnTo>
                  <a:lnTo>
                    <a:pt x="1040" y="25"/>
                  </a:lnTo>
                  <a:lnTo>
                    <a:pt x="1040" y="0"/>
                  </a:lnTo>
                  <a:close/>
                  <a:moveTo>
                    <a:pt x="1090" y="0"/>
                  </a:moveTo>
                  <a:lnTo>
                    <a:pt x="1115" y="0"/>
                  </a:lnTo>
                  <a:lnTo>
                    <a:pt x="1115" y="25"/>
                  </a:lnTo>
                  <a:lnTo>
                    <a:pt x="1090" y="25"/>
                  </a:lnTo>
                  <a:lnTo>
                    <a:pt x="1090" y="0"/>
                  </a:lnTo>
                  <a:close/>
                  <a:moveTo>
                    <a:pt x="1140" y="0"/>
                  </a:moveTo>
                  <a:lnTo>
                    <a:pt x="1165" y="0"/>
                  </a:lnTo>
                  <a:lnTo>
                    <a:pt x="1165" y="25"/>
                  </a:lnTo>
                  <a:lnTo>
                    <a:pt x="1140" y="25"/>
                  </a:lnTo>
                  <a:lnTo>
                    <a:pt x="1140" y="0"/>
                  </a:lnTo>
                  <a:close/>
                  <a:moveTo>
                    <a:pt x="1190" y="0"/>
                  </a:moveTo>
                  <a:lnTo>
                    <a:pt x="1215" y="0"/>
                  </a:lnTo>
                  <a:lnTo>
                    <a:pt x="1215" y="25"/>
                  </a:lnTo>
                  <a:lnTo>
                    <a:pt x="1190" y="25"/>
                  </a:lnTo>
                  <a:lnTo>
                    <a:pt x="1190" y="0"/>
                  </a:lnTo>
                  <a:close/>
                  <a:moveTo>
                    <a:pt x="1240" y="0"/>
                  </a:moveTo>
                  <a:lnTo>
                    <a:pt x="1265" y="0"/>
                  </a:lnTo>
                  <a:lnTo>
                    <a:pt x="1265" y="25"/>
                  </a:lnTo>
                  <a:lnTo>
                    <a:pt x="1240" y="25"/>
                  </a:lnTo>
                  <a:lnTo>
                    <a:pt x="1240" y="0"/>
                  </a:lnTo>
                  <a:close/>
                  <a:moveTo>
                    <a:pt x="1290" y="0"/>
                  </a:moveTo>
                  <a:lnTo>
                    <a:pt x="1315" y="0"/>
                  </a:lnTo>
                  <a:lnTo>
                    <a:pt x="1315" y="25"/>
                  </a:lnTo>
                  <a:lnTo>
                    <a:pt x="1290" y="25"/>
                  </a:lnTo>
                  <a:lnTo>
                    <a:pt x="1290" y="0"/>
                  </a:lnTo>
                  <a:close/>
                  <a:moveTo>
                    <a:pt x="1340" y="0"/>
                  </a:moveTo>
                  <a:lnTo>
                    <a:pt x="1365" y="0"/>
                  </a:lnTo>
                  <a:lnTo>
                    <a:pt x="1365" y="25"/>
                  </a:lnTo>
                  <a:lnTo>
                    <a:pt x="1340" y="25"/>
                  </a:lnTo>
                  <a:lnTo>
                    <a:pt x="1340" y="0"/>
                  </a:lnTo>
                  <a:close/>
                  <a:moveTo>
                    <a:pt x="1390" y="0"/>
                  </a:moveTo>
                  <a:lnTo>
                    <a:pt x="1415" y="0"/>
                  </a:lnTo>
                  <a:lnTo>
                    <a:pt x="1415" y="25"/>
                  </a:lnTo>
                  <a:lnTo>
                    <a:pt x="1390" y="25"/>
                  </a:lnTo>
                  <a:lnTo>
                    <a:pt x="1390" y="0"/>
                  </a:lnTo>
                  <a:close/>
                  <a:moveTo>
                    <a:pt x="1440" y="0"/>
                  </a:moveTo>
                  <a:lnTo>
                    <a:pt x="1465" y="0"/>
                  </a:lnTo>
                  <a:lnTo>
                    <a:pt x="1465" y="25"/>
                  </a:lnTo>
                  <a:lnTo>
                    <a:pt x="1440" y="25"/>
                  </a:lnTo>
                  <a:lnTo>
                    <a:pt x="1440" y="0"/>
                  </a:lnTo>
                  <a:close/>
                  <a:moveTo>
                    <a:pt x="1490" y="0"/>
                  </a:moveTo>
                  <a:lnTo>
                    <a:pt x="1515" y="0"/>
                  </a:lnTo>
                  <a:lnTo>
                    <a:pt x="1515" y="25"/>
                  </a:lnTo>
                  <a:lnTo>
                    <a:pt x="1490" y="25"/>
                  </a:lnTo>
                  <a:lnTo>
                    <a:pt x="1490" y="0"/>
                  </a:lnTo>
                  <a:close/>
                  <a:moveTo>
                    <a:pt x="1540" y="0"/>
                  </a:moveTo>
                  <a:lnTo>
                    <a:pt x="1565" y="0"/>
                  </a:lnTo>
                  <a:lnTo>
                    <a:pt x="1565" y="25"/>
                  </a:lnTo>
                  <a:lnTo>
                    <a:pt x="1540" y="25"/>
                  </a:lnTo>
                  <a:lnTo>
                    <a:pt x="1540" y="0"/>
                  </a:lnTo>
                  <a:close/>
                  <a:moveTo>
                    <a:pt x="1590" y="0"/>
                  </a:moveTo>
                  <a:lnTo>
                    <a:pt x="1615" y="0"/>
                  </a:lnTo>
                  <a:lnTo>
                    <a:pt x="1615" y="25"/>
                  </a:lnTo>
                  <a:lnTo>
                    <a:pt x="1590" y="25"/>
                  </a:lnTo>
                  <a:lnTo>
                    <a:pt x="1590" y="0"/>
                  </a:lnTo>
                  <a:close/>
                  <a:moveTo>
                    <a:pt x="1640" y="0"/>
                  </a:moveTo>
                  <a:lnTo>
                    <a:pt x="1665" y="0"/>
                  </a:lnTo>
                  <a:lnTo>
                    <a:pt x="1665" y="25"/>
                  </a:lnTo>
                  <a:lnTo>
                    <a:pt x="1640" y="25"/>
                  </a:lnTo>
                  <a:lnTo>
                    <a:pt x="1640" y="0"/>
                  </a:lnTo>
                  <a:close/>
                  <a:moveTo>
                    <a:pt x="1690" y="0"/>
                  </a:moveTo>
                  <a:lnTo>
                    <a:pt x="1715" y="0"/>
                  </a:lnTo>
                  <a:lnTo>
                    <a:pt x="1715" y="25"/>
                  </a:lnTo>
                  <a:lnTo>
                    <a:pt x="1690" y="25"/>
                  </a:lnTo>
                  <a:lnTo>
                    <a:pt x="1690" y="0"/>
                  </a:lnTo>
                  <a:close/>
                  <a:moveTo>
                    <a:pt x="1740" y="0"/>
                  </a:moveTo>
                  <a:lnTo>
                    <a:pt x="1765" y="0"/>
                  </a:lnTo>
                  <a:lnTo>
                    <a:pt x="1765" y="25"/>
                  </a:lnTo>
                  <a:lnTo>
                    <a:pt x="1740" y="25"/>
                  </a:lnTo>
                  <a:lnTo>
                    <a:pt x="1740" y="0"/>
                  </a:lnTo>
                  <a:close/>
                  <a:moveTo>
                    <a:pt x="1790" y="0"/>
                  </a:moveTo>
                  <a:lnTo>
                    <a:pt x="1815" y="0"/>
                  </a:lnTo>
                  <a:lnTo>
                    <a:pt x="1815" y="25"/>
                  </a:lnTo>
                  <a:lnTo>
                    <a:pt x="1790" y="25"/>
                  </a:lnTo>
                  <a:lnTo>
                    <a:pt x="1790" y="0"/>
                  </a:lnTo>
                  <a:close/>
                  <a:moveTo>
                    <a:pt x="1840" y="0"/>
                  </a:moveTo>
                  <a:lnTo>
                    <a:pt x="1865" y="0"/>
                  </a:lnTo>
                  <a:lnTo>
                    <a:pt x="1865" y="25"/>
                  </a:lnTo>
                  <a:lnTo>
                    <a:pt x="1840" y="25"/>
                  </a:lnTo>
                  <a:lnTo>
                    <a:pt x="1840" y="0"/>
                  </a:lnTo>
                  <a:close/>
                  <a:moveTo>
                    <a:pt x="1890" y="0"/>
                  </a:moveTo>
                  <a:lnTo>
                    <a:pt x="1915" y="0"/>
                  </a:lnTo>
                  <a:lnTo>
                    <a:pt x="1915" y="25"/>
                  </a:lnTo>
                  <a:lnTo>
                    <a:pt x="1890" y="25"/>
                  </a:lnTo>
                  <a:lnTo>
                    <a:pt x="1890" y="0"/>
                  </a:lnTo>
                  <a:close/>
                  <a:moveTo>
                    <a:pt x="1940" y="0"/>
                  </a:moveTo>
                  <a:lnTo>
                    <a:pt x="1965" y="0"/>
                  </a:lnTo>
                  <a:lnTo>
                    <a:pt x="1965" y="25"/>
                  </a:lnTo>
                  <a:lnTo>
                    <a:pt x="1940" y="25"/>
                  </a:lnTo>
                  <a:lnTo>
                    <a:pt x="1940" y="0"/>
                  </a:lnTo>
                  <a:close/>
                  <a:moveTo>
                    <a:pt x="1990" y="0"/>
                  </a:moveTo>
                  <a:lnTo>
                    <a:pt x="2015" y="0"/>
                  </a:lnTo>
                  <a:lnTo>
                    <a:pt x="2015" y="25"/>
                  </a:lnTo>
                  <a:lnTo>
                    <a:pt x="1990" y="25"/>
                  </a:lnTo>
                  <a:lnTo>
                    <a:pt x="1990" y="0"/>
                  </a:lnTo>
                  <a:close/>
                  <a:moveTo>
                    <a:pt x="2040" y="0"/>
                  </a:moveTo>
                  <a:lnTo>
                    <a:pt x="2065" y="0"/>
                  </a:lnTo>
                  <a:lnTo>
                    <a:pt x="2065" y="25"/>
                  </a:lnTo>
                  <a:lnTo>
                    <a:pt x="2040" y="25"/>
                  </a:lnTo>
                  <a:lnTo>
                    <a:pt x="2040" y="0"/>
                  </a:lnTo>
                  <a:close/>
                  <a:moveTo>
                    <a:pt x="2090" y="0"/>
                  </a:moveTo>
                  <a:lnTo>
                    <a:pt x="2115" y="0"/>
                  </a:lnTo>
                  <a:lnTo>
                    <a:pt x="2115" y="25"/>
                  </a:lnTo>
                  <a:lnTo>
                    <a:pt x="2090" y="25"/>
                  </a:lnTo>
                  <a:lnTo>
                    <a:pt x="2090" y="0"/>
                  </a:lnTo>
                  <a:close/>
                  <a:moveTo>
                    <a:pt x="2140" y="0"/>
                  </a:moveTo>
                  <a:lnTo>
                    <a:pt x="2165" y="0"/>
                  </a:lnTo>
                  <a:lnTo>
                    <a:pt x="2165" y="25"/>
                  </a:lnTo>
                  <a:lnTo>
                    <a:pt x="2140" y="25"/>
                  </a:lnTo>
                  <a:lnTo>
                    <a:pt x="2140" y="0"/>
                  </a:lnTo>
                  <a:close/>
                  <a:moveTo>
                    <a:pt x="2190" y="0"/>
                  </a:moveTo>
                  <a:lnTo>
                    <a:pt x="2215" y="0"/>
                  </a:lnTo>
                  <a:lnTo>
                    <a:pt x="2215" y="25"/>
                  </a:lnTo>
                  <a:lnTo>
                    <a:pt x="2190" y="25"/>
                  </a:lnTo>
                  <a:lnTo>
                    <a:pt x="2190" y="0"/>
                  </a:lnTo>
                  <a:close/>
                  <a:moveTo>
                    <a:pt x="2240" y="0"/>
                  </a:moveTo>
                  <a:lnTo>
                    <a:pt x="2265" y="0"/>
                  </a:lnTo>
                  <a:lnTo>
                    <a:pt x="2265" y="25"/>
                  </a:lnTo>
                  <a:lnTo>
                    <a:pt x="2240" y="25"/>
                  </a:lnTo>
                  <a:lnTo>
                    <a:pt x="2240" y="0"/>
                  </a:lnTo>
                  <a:close/>
                  <a:moveTo>
                    <a:pt x="2290" y="0"/>
                  </a:moveTo>
                  <a:lnTo>
                    <a:pt x="2315" y="0"/>
                  </a:lnTo>
                  <a:lnTo>
                    <a:pt x="2315" y="25"/>
                  </a:lnTo>
                  <a:lnTo>
                    <a:pt x="2290" y="25"/>
                  </a:lnTo>
                  <a:lnTo>
                    <a:pt x="2290" y="0"/>
                  </a:lnTo>
                  <a:close/>
                  <a:moveTo>
                    <a:pt x="2340" y="0"/>
                  </a:moveTo>
                  <a:lnTo>
                    <a:pt x="2345" y="0"/>
                  </a:lnTo>
                  <a:cubicBezTo>
                    <a:pt x="2352" y="0"/>
                    <a:pt x="2358" y="5"/>
                    <a:pt x="2358" y="12"/>
                  </a:cubicBezTo>
                  <a:lnTo>
                    <a:pt x="2358" y="32"/>
                  </a:lnTo>
                  <a:lnTo>
                    <a:pt x="2333" y="32"/>
                  </a:lnTo>
                  <a:lnTo>
                    <a:pt x="2333" y="12"/>
                  </a:lnTo>
                  <a:lnTo>
                    <a:pt x="2345" y="25"/>
                  </a:lnTo>
                  <a:lnTo>
                    <a:pt x="2340" y="25"/>
                  </a:lnTo>
                  <a:lnTo>
                    <a:pt x="2340" y="0"/>
                  </a:lnTo>
                  <a:close/>
                  <a:moveTo>
                    <a:pt x="2358" y="57"/>
                  </a:moveTo>
                  <a:lnTo>
                    <a:pt x="2358" y="82"/>
                  </a:lnTo>
                  <a:lnTo>
                    <a:pt x="2333" y="82"/>
                  </a:lnTo>
                  <a:lnTo>
                    <a:pt x="2333" y="57"/>
                  </a:lnTo>
                  <a:lnTo>
                    <a:pt x="2358" y="57"/>
                  </a:lnTo>
                  <a:close/>
                  <a:moveTo>
                    <a:pt x="2358" y="107"/>
                  </a:moveTo>
                  <a:lnTo>
                    <a:pt x="2358" y="132"/>
                  </a:lnTo>
                  <a:lnTo>
                    <a:pt x="2333" y="132"/>
                  </a:lnTo>
                  <a:lnTo>
                    <a:pt x="2333" y="107"/>
                  </a:lnTo>
                  <a:lnTo>
                    <a:pt x="2358" y="107"/>
                  </a:lnTo>
                  <a:close/>
                  <a:moveTo>
                    <a:pt x="2358" y="157"/>
                  </a:moveTo>
                  <a:lnTo>
                    <a:pt x="2358" y="182"/>
                  </a:lnTo>
                  <a:lnTo>
                    <a:pt x="2333" y="182"/>
                  </a:lnTo>
                  <a:lnTo>
                    <a:pt x="2333" y="157"/>
                  </a:lnTo>
                  <a:lnTo>
                    <a:pt x="2358" y="157"/>
                  </a:lnTo>
                  <a:close/>
                  <a:moveTo>
                    <a:pt x="2358" y="207"/>
                  </a:moveTo>
                  <a:lnTo>
                    <a:pt x="2358" y="232"/>
                  </a:lnTo>
                  <a:lnTo>
                    <a:pt x="2333" y="232"/>
                  </a:lnTo>
                  <a:lnTo>
                    <a:pt x="2333" y="207"/>
                  </a:lnTo>
                  <a:lnTo>
                    <a:pt x="2358" y="207"/>
                  </a:lnTo>
                  <a:close/>
                  <a:moveTo>
                    <a:pt x="2358" y="257"/>
                  </a:moveTo>
                  <a:lnTo>
                    <a:pt x="2358" y="282"/>
                  </a:lnTo>
                  <a:lnTo>
                    <a:pt x="2333" y="282"/>
                  </a:lnTo>
                  <a:lnTo>
                    <a:pt x="2333" y="257"/>
                  </a:lnTo>
                  <a:lnTo>
                    <a:pt x="2358" y="257"/>
                  </a:lnTo>
                  <a:close/>
                  <a:moveTo>
                    <a:pt x="2358" y="307"/>
                  </a:moveTo>
                  <a:lnTo>
                    <a:pt x="2358" y="332"/>
                  </a:lnTo>
                  <a:lnTo>
                    <a:pt x="2333" y="332"/>
                  </a:lnTo>
                  <a:lnTo>
                    <a:pt x="2333" y="307"/>
                  </a:lnTo>
                  <a:lnTo>
                    <a:pt x="2358" y="307"/>
                  </a:lnTo>
                  <a:close/>
                  <a:moveTo>
                    <a:pt x="2324" y="348"/>
                  </a:moveTo>
                  <a:lnTo>
                    <a:pt x="2299" y="348"/>
                  </a:lnTo>
                  <a:lnTo>
                    <a:pt x="2299" y="323"/>
                  </a:lnTo>
                  <a:lnTo>
                    <a:pt x="2324" y="323"/>
                  </a:lnTo>
                  <a:lnTo>
                    <a:pt x="2324" y="348"/>
                  </a:lnTo>
                  <a:close/>
                  <a:moveTo>
                    <a:pt x="2274" y="348"/>
                  </a:moveTo>
                  <a:lnTo>
                    <a:pt x="2249" y="348"/>
                  </a:lnTo>
                  <a:lnTo>
                    <a:pt x="2249" y="323"/>
                  </a:lnTo>
                  <a:lnTo>
                    <a:pt x="2274" y="323"/>
                  </a:lnTo>
                  <a:lnTo>
                    <a:pt x="2274" y="348"/>
                  </a:lnTo>
                  <a:close/>
                  <a:moveTo>
                    <a:pt x="2224" y="348"/>
                  </a:moveTo>
                  <a:lnTo>
                    <a:pt x="2199" y="348"/>
                  </a:lnTo>
                  <a:lnTo>
                    <a:pt x="2199" y="323"/>
                  </a:lnTo>
                  <a:lnTo>
                    <a:pt x="2224" y="323"/>
                  </a:lnTo>
                  <a:lnTo>
                    <a:pt x="2224" y="348"/>
                  </a:lnTo>
                  <a:close/>
                  <a:moveTo>
                    <a:pt x="2174" y="348"/>
                  </a:moveTo>
                  <a:lnTo>
                    <a:pt x="2149" y="348"/>
                  </a:lnTo>
                  <a:lnTo>
                    <a:pt x="2149" y="323"/>
                  </a:lnTo>
                  <a:lnTo>
                    <a:pt x="2174" y="323"/>
                  </a:lnTo>
                  <a:lnTo>
                    <a:pt x="2174" y="348"/>
                  </a:lnTo>
                  <a:close/>
                  <a:moveTo>
                    <a:pt x="2124" y="348"/>
                  </a:moveTo>
                  <a:lnTo>
                    <a:pt x="2099" y="348"/>
                  </a:lnTo>
                  <a:lnTo>
                    <a:pt x="2099" y="323"/>
                  </a:lnTo>
                  <a:lnTo>
                    <a:pt x="2124" y="323"/>
                  </a:lnTo>
                  <a:lnTo>
                    <a:pt x="2124" y="348"/>
                  </a:lnTo>
                  <a:close/>
                  <a:moveTo>
                    <a:pt x="2074" y="348"/>
                  </a:moveTo>
                  <a:lnTo>
                    <a:pt x="2049" y="348"/>
                  </a:lnTo>
                  <a:lnTo>
                    <a:pt x="2049" y="323"/>
                  </a:lnTo>
                  <a:lnTo>
                    <a:pt x="2074" y="323"/>
                  </a:lnTo>
                  <a:lnTo>
                    <a:pt x="2074" y="348"/>
                  </a:lnTo>
                  <a:close/>
                  <a:moveTo>
                    <a:pt x="2024" y="348"/>
                  </a:moveTo>
                  <a:lnTo>
                    <a:pt x="1999" y="348"/>
                  </a:lnTo>
                  <a:lnTo>
                    <a:pt x="1999" y="323"/>
                  </a:lnTo>
                  <a:lnTo>
                    <a:pt x="2024" y="323"/>
                  </a:lnTo>
                  <a:lnTo>
                    <a:pt x="2024" y="348"/>
                  </a:lnTo>
                  <a:close/>
                  <a:moveTo>
                    <a:pt x="1974" y="348"/>
                  </a:moveTo>
                  <a:lnTo>
                    <a:pt x="1949" y="348"/>
                  </a:lnTo>
                  <a:lnTo>
                    <a:pt x="1949" y="323"/>
                  </a:lnTo>
                  <a:lnTo>
                    <a:pt x="1974" y="323"/>
                  </a:lnTo>
                  <a:lnTo>
                    <a:pt x="1974" y="348"/>
                  </a:lnTo>
                  <a:close/>
                  <a:moveTo>
                    <a:pt x="1924" y="348"/>
                  </a:moveTo>
                  <a:lnTo>
                    <a:pt x="1899" y="348"/>
                  </a:lnTo>
                  <a:lnTo>
                    <a:pt x="1899" y="323"/>
                  </a:lnTo>
                  <a:lnTo>
                    <a:pt x="1924" y="323"/>
                  </a:lnTo>
                  <a:lnTo>
                    <a:pt x="1924" y="348"/>
                  </a:lnTo>
                  <a:close/>
                  <a:moveTo>
                    <a:pt x="1874" y="348"/>
                  </a:moveTo>
                  <a:lnTo>
                    <a:pt x="1849" y="348"/>
                  </a:lnTo>
                  <a:lnTo>
                    <a:pt x="1849" y="323"/>
                  </a:lnTo>
                  <a:lnTo>
                    <a:pt x="1874" y="323"/>
                  </a:lnTo>
                  <a:lnTo>
                    <a:pt x="1874" y="348"/>
                  </a:lnTo>
                  <a:close/>
                  <a:moveTo>
                    <a:pt x="1824" y="348"/>
                  </a:moveTo>
                  <a:lnTo>
                    <a:pt x="1799" y="348"/>
                  </a:lnTo>
                  <a:lnTo>
                    <a:pt x="1799" y="323"/>
                  </a:lnTo>
                  <a:lnTo>
                    <a:pt x="1824" y="323"/>
                  </a:lnTo>
                  <a:lnTo>
                    <a:pt x="1824" y="348"/>
                  </a:lnTo>
                  <a:close/>
                  <a:moveTo>
                    <a:pt x="1774" y="348"/>
                  </a:moveTo>
                  <a:lnTo>
                    <a:pt x="1749" y="348"/>
                  </a:lnTo>
                  <a:lnTo>
                    <a:pt x="1749" y="323"/>
                  </a:lnTo>
                  <a:lnTo>
                    <a:pt x="1774" y="323"/>
                  </a:lnTo>
                  <a:lnTo>
                    <a:pt x="1774" y="348"/>
                  </a:lnTo>
                  <a:close/>
                  <a:moveTo>
                    <a:pt x="1724" y="348"/>
                  </a:moveTo>
                  <a:lnTo>
                    <a:pt x="1699" y="348"/>
                  </a:lnTo>
                  <a:lnTo>
                    <a:pt x="1699" y="323"/>
                  </a:lnTo>
                  <a:lnTo>
                    <a:pt x="1724" y="323"/>
                  </a:lnTo>
                  <a:lnTo>
                    <a:pt x="1724" y="348"/>
                  </a:lnTo>
                  <a:close/>
                  <a:moveTo>
                    <a:pt x="1674" y="348"/>
                  </a:moveTo>
                  <a:lnTo>
                    <a:pt x="1649" y="348"/>
                  </a:lnTo>
                  <a:lnTo>
                    <a:pt x="1649" y="323"/>
                  </a:lnTo>
                  <a:lnTo>
                    <a:pt x="1674" y="323"/>
                  </a:lnTo>
                  <a:lnTo>
                    <a:pt x="1674" y="348"/>
                  </a:lnTo>
                  <a:close/>
                  <a:moveTo>
                    <a:pt x="1624" y="348"/>
                  </a:moveTo>
                  <a:lnTo>
                    <a:pt x="1599" y="348"/>
                  </a:lnTo>
                  <a:lnTo>
                    <a:pt x="1599" y="323"/>
                  </a:lnTo>
                  <a:lnTo>
                    <a:pt x="1624" y="323"/>
                  </a:lnTo>
                  <a:lnTo>
                    <a:pt x="1624" y="348"/>
                  </a:lnTo>
                  <a:close/>
                  <a:moveTo>
                    <a:pt x="1574" y="348"/>
                  </a:moveTo>
                  <a:lnTo>
                    <a:pt x="1549" y="348"/>
                  </a:lnTo>
                  <a:lnTo>
                    <a:pt x="1549" y="323"/>
                  </a:lnTo>
                  <a:lnTo>
                    <a:pt x="1574" y="323"/>
                  </a:lnTo>
                  <a:lnTo>
                    <a:pt x="1574" y="348"/>
                  </a:lnTo>
                  <a:close/>
                  <a:moveTo>
                    <a:pt x="1524" y="348"/>
                  </a:moveTo>
                  <a:lnTo>
                    <a:pt x="1499" y="348"/>
                  </a:lnTo>
                  <a:lnTo>
                    <a:pt x="1499" y="323"/>
                  </a:lnTo>
                  <a:lnTo>
                    <a:pt x="1524" y="323"/>
                  </a:lnTo>
                  <a:lnTo>
                    <a:pt x="1524" y="348"/>
                  </a:lnTo>
                  <a:close/>
                  <a:moveTo>
                    <a:pt x="1474" y="348"/>
                  </a:moveTo>
                  <a:lnTo>
                    <a:pt x="1449" y="348"/>
                  </a:lnTo>
                  <a:lnTo>
                    <a:pt x="1449" y="323"/>
                  </a:lnTo>
                  <a:lnTo>
                    <a:pt x="1474" y="323"/>
                  </a:lnTo>
                  <a:lnTo>
                    <a:pt x="1474" y="348"/>
                  </a:lnTo>
                  <a:close/>
                  <a:moveTo>
                    <a:pt x="1424" y="348"/>
                  </a:moveTo>
                  <a:lnTo>
                    <a:pt x="1399" y="348"/>
                  </a:lnTo>
                  <a:lnTo>
                    <a:pt x="1399" y="323"/>
                  </a:lnTo>
                  <a:lnTo>
                    <a:pt x="1424" y="323"/>
                  </a:lnTo>
                  <a:lnTo>
                    <a:pt x="1424" y="348"/>
                  </a:lnTo>
                  <a:close/>
                  <a:moveTo>
                    <a:pt x="1374" y="348"/>
                  </a:moveTo>
                  <a:lnTo>
                    <a:pt x="1349" y="348"/>
                  </a:lnTo>
                  <a:lnTo>
                    <a:pt x="1349" y="323"/>
                  </a:lnTo>
                  <a:lnTo>
                    <a:pt x="1374" y="323"/>
                  </a:lnTo>
                  <a:lnTo>
                    <a:pt x="1374" y="348"/>
                  </a:lnTo>
                  <a:close/>
                  <a:moveTo>
                    <a:pt x="1324" y="348"/>
                  </a:moveTo>
                  <a:lnTo>
                    <a:pt x="1299" y="348"/>
                  </a:lnTo>
                  <a:lnTo>
                    <a:pt x="1299" y="323"/>
                  </a:lnTo>
                  <a:lnTo>
                    <a:pt x="1324" y="323"/>
                  </a:lnTo>
                  <a:lnTo>
                    <a:pt x="1324" y="348"/>
                  </a:lnTo>
                  <a:close/>
                  <a:moveTo>
                    <a:pt x="1274" y="348"/>
                  </a:moveTo>
                  <a:lnTo>
                    <a:pt x="1249" y="348"/>
                  </a:lnTo>
                  <a:lnTo>
                    <a:pt x="1249" y="323"/>
                  </a:lnTo>
                  <a:lnTo>
                    <a:pt x="1274" y="323"/>
                  </a:lnTo>
                  <a:lnTo>
                    <a:pt x="1274" y="348"/>
                  </a:lnTo>
                  <a:close/>
                  <a:moveTo>
                    <a:pt x="1224" y="348"/>
                  </a:moveTo>
                  <a:lnTo>
                    <a:pt x="1199" y="348"/>
                  </a:lnTo>
                  <a:lnTo>
                    <a:pt x="1199" y="323"/>
                  </a:lnTo>
                  <a:lnTo>
                    <a:pt x="1224" y="323"/>
                  </a:lnTo>
                  <a:lnTo>
                    <a:pt x="1224" y="348"/>
                  </a:lnTo>
                  <a:close/>
                  <a:moveTo>
                    <a:pt x="1174" y="348"/>
                  </a:moveTo>
                  <a:lnTo>
                    <a:pt x="1149" y="348"/>
                  </a:lnTo>
                  <a:lnTo>
                    <a:pt x="1149" y="323"/>
                  </a:lnTo>
                  <a:lnTo>
                    <a:pt x="1174" y="323"/>
                  </a:lnTo>
                  <a:lnTo>
                    <a:pt x="1174" y="348"/>
                  </a:lnTo>
                  <a:close/>
                  <a:moveTo>
                    <a:pt x="1124" y="348"/>
                  </a:moveTo>
                  <a:lnTo>
                    <a:pt x="1099" y="348"/>
                  </a:lnTo>
                  <a:lnTo>
                    <a:pt x="1099" y="323"/>
                  </a:lnTo>
                  <a:lnTo>
                    <a:pt x="1124" y="323"/>
                  </a:lnTo>
                  <a:lnTo>
                    <a:pt x="1124" y="348"/>
                  </a:lnTo>
                  <a:close/>
                  <a:moveTo>
                    <a:pt x="1074" y="348"/>
                  </a:moveTo>
                  <a:lnTo>
                    <a:pt x="1049" y="348"/>
                  </a:lnTo>
                  <a:lnTo>
                    <a:pt x="1049" y="323"/>
                  </a:lnTo>
                  <a:lnTo>
                    <a:pt x="1074" y="323"/>
                  </a:lnTo>
                  <a:lnTo>
                    <a:pt x="1074" y="348"/>
                  </a:lnTo>
                  <a:close/>
                  <a:moveTo>
                    <a:pt x="1024" y="348"/>
                  </a:moveTo>
                  <a:lnTo>
                    <a:pt x="999" y="348"/>
                  </a:lnTo>
                  <a:lnTo>
                    <a:pt x="999" y="323"/>
                  </a:lnTo>
                  <a:lnTo>
                    <a:pt x="1024" y="323"/>
                  </a:lnTo>
                  <a:lnTo>
                    <a:pt x="1024" y="348"/>
                  </a:lnTo>
                  <a:close/>
                  <a:moveTo>
                    <a:pt x="974" y="348"/>
                  </a:moveTo>
                  <a:lnTo>
                    <a:pt x="949" y="348"/>
                  </a:lnTo>
                  <a:lnTo>
                    <a:pt x="949" y="323"/>
                  </a:lnTo>
                  <a:lnTo>
                    <a:pt x="974" y="323"/>
                  </a:lnTo>
                  <a:lnTo>
                    <a:pt x="974" y="348"/>
                  </a:lnTo>
                  <a:close/>
                  <a:moveTo>
                    <a:pt x="924" y="348"/>
                  </a:moveTo>
                  <a:lnTo>
                    <a:pt x="899" y="348"/>
                  </a:lnTo>
                  <a:lnTo>
                    <a:pt x="899" y="323"/>
                  </a:lnTo>
                  <a:lnTo>
                    <a:pt x="924" y="323"/>
                  </a:lnTo>
                  <a:lnTo>
                    <a:pt x="924" y="348"/>
                  </a:lnTo>
                  <a:close/>
                  <a:moveTo>
                    <a:pt x="874" y="348"/>
                  </a:moveTo>
                  <a:lnTo>
                    <a:pt x="849" y="348"/>
                  </a:lnTo>
                  <a:lnTo>
                    <a:pt x="849" y="323"/>
                  </a:lnTo>
                  <a:lnTo>
                    <a:pt x="874" y="323"/>
                  </a:lnTo>
                  <a:lnTo>
                    <a:pt x="874" y="348"/>
                  </a:lnTo>
                  <a:close/>
                  <a:moveTo>
                    <a:pt x="824" y="348"/>
                  </a:moveTo>
                  <a:lnTo>
                    <a:pt x="799" y="348"/>
                  </a:lnTo>
                  <a:lnTo>
                    <a:pt x="799" y="323"/>
                  </a:lnTo>
                  <a:lnTo>
                    <a:pt x="824" y="323"/>
                  </a:lnTo>
                  <a:lnTo>
                    <a:pt x="824" y="348"/>
                  </a:lnTo>
                  <a:close/>
                  <a:moveTo>
                    <a:pt x="774" y="348"/>
                  </a:moveTo>
                  <a:lnTo>
                    <a:pt x="749" y="348"/>
                  </a:lnTo>
                  <a:lnTo>
                    <a:pt x="749" y="323"/>
                  </a:lnTo>
                  <a:lnTo>
                    <a:pt x="774" y="323"/>
                  </a:lnTo>
                  <a:lnTo>
                    <a:pt x="774" y="348"/>
                  </a:lnTo>
                  <a:close/>
                  <a:moveTo>
                    <a:pt x="724" y="348"/>
                  </a:moveTo>
                  <a:lnTo>
                    <a:pt x="699" y="348"/>
                  </a:lnTo>
                  <a:lnTo>
                    <a:pt x="699" y="323"/>
                  </a:lnTo>
                  <a:lnTo>
                    <a:pt x="724" y="323"/>
                  </a:lnTo>
                  <a:lnTo>
                    <a:pt x="724" y="348"/>
                  </a:lnTo>
                  <a:close/>
                  <a:moveTo>
                    <a:pt x="674" y="348"/>
                  </a:moveTo>
                  <a:lnTo>
                    <a:pt x="649" y="348"/>
                  </a:lnTo>
                  <a:lnTo>
                    <a:pt x="649" y="323"/>
                  </a:lnTo>
                  <a:lnTo>
                    <a:pt x="674" y="323"/>
                  </a:lnTo>
                  <a:lnTo>
                    <a:pt x="674" y="348"/>
                  </a:lnTo>
                  <a:close/>
                  <a:moveTo>
                    <a:pt x="624" y="348"/>
                  </a:moveTo>
                  <a:lnTo>
                    <a:pt x="599" y="348"/>
                  </a:lnTo>
                  <a:lnTo>
                    <a:pt x="599" y="323"/>
                  </a:lnTo>
                  <a:lnTo>
                    <a:pt x="624" y="323"/>
                  </a:lnTo>
                  <a:lnTo>
                    <a:pt x="624" y="348"/>
                  </a:lnTo>
                  <a:close/>
                  <a:moveTo>
                    <a:pt x="574" y="348"/>
                  </a:moveTo>
                  <a:lnTo>
                    <a:pt x="549" y="348"/>
                  </a:lnTo>
                  <a:lnTo>
                    <a:pt x="549" y="323"/>
                  </a:lnTo>
                  <a:lnTo>
                    <a:pt x="574" y="323"/>
                  </a:lnTo>
                  <a:lnTo>
                    <a:pt x="574" y="348"/>
                  </a:lnTo>
                  <a:close/>
                  <a:moveTo>
                    <a:pt x="524" y="348"/>
                  </a:moveTo>
                  <a:lnTo>
                    <a:pt x="499" y="348"/>
                  </a:lnTo>
                  <a:lnTo>
                    <a:pt x="499" y="323"/>
                  </a:lnTo>
                  <a:lnTo>
                    <a:pt x="524" y="323"/>
                  </a:lnTo>
                  <a:lnTo>
                    <a:pt x="524" y="348"/>
                  </a:lnTo>
                  <a:close/>
                  <a:moveTo>
                    <a:pt x="474" y="348"/>
                  </a:moveTo>
                  <a:lnTo>
                    <a:pt x="449" y="348"/>
                  </a:lnTo>
                  <a:lnTo>
                    <a:pt x="449" y="323"/>
                  </a:lnTo>
                  <a:lnTo>
                    <a:pt x="474" y="323"/>
                  </a:lnTo>
                  <a:lnTo>
                    <a:pt x="474" y="348"/>
                  </a:lnTo>
                  <a:close/>
                  <a:moveTo>
                    <a:pt x="424" y="348"/>
                  </a:moveTo>
                  <a:lnTo>
                    <a:pt x="399" y="348"/>
                  </a:lnTo>
                  <a:lnTo>
                    <a:pt x="399" y="323"/>
                  </a:lnTo>
                  <a:lnTo>
                    <a:pt x="424" y="323"/>
                  </a:lnTo>
                  <a:lnTo>
                    <a:pt x="424" y="348"/>
                  </a:lnTo>
                  <a:close/>
                  <a:moveTo>
                    <a:pt x="374" y="348"/>
                  </a:moveTo>
                  <a:lnTo>
                    <a:pt x="349" y="348"/>
                  </a:lnTo>
                  <a:lnTo>
                    <a:pt x="349" y="323"/>
                  </a:lnTo>
                  <a:lnTo>
                    <a:pt x="374" y="323"/>
                  </a:lnTo>
                  <a:lnTo>
                    <a:pt x="374" y="348"/>
                  </a:lnTo>
                  <a:close/>
                  <a:moveTo>
                    <a:pt x="324" y="348"/>
                  </a:moveTo>
                  <a:lnTo>
                    <a:pt x="299" y="348"/>
                  </a:lnTo>
                  <a:lnTo>
                    <a:pt x="299" y="323"/>
                  </a:lnTo>
                  <a:lnTo>
                    <a:pt x="324" y="323"/>
                  </a:lnTo>
                  <a:lnTo>
                    <a:pt x="324" y="348"/>
                  </a:lnTo>
                  <a:close/>
                  <a:moveTo>
                    <a:pt x="274" y="348"/>
                  </a:moveTo>
                  <a:lnTo>
                    <a:pt x="249" y="348"/>
                  </a:lnTo>
                  <a:lnTo>
                    <a:pt x="249" y="323"/>
                  </a:lnTo>
                  <a:lnTo>
                    <a:pt x="274" y="323"/>
                  </a:lnTo>
                  <a:lnTo>
                    <a:pt x="274" y="348"/>
                  </a:lnTo>
                  <a:close/>
                  <a:moveTo>
                    <a:pt x="224" y="348"/>
                  </a:moveTo>
                  <a:lnTo>
                    <a:pt x="199" y="348"/>
                  </a:lnTo>
                  <a:lnTo>
                    <a:pt x="199" y="323"/>
                  </a:lnTo>
                  <a:lnTo>
                    <a:pt x="224" y="323"/>
                  </a:lnTo>
                  <a:lnTo>
                    <a:pt x="224" y="348"/>
                  </a:lnTo>
                  <a:close/>
                  <a:moveTo>
                    <a:pt x="174" y="348"/>
                  </a:moveTo>
                  <a:lnTo>
                    <a:pt x="149" y="348"/>
                  </a:lnTo>
                  <a:lnTo>
                    <a:pt x="149" y="323"/>
                  </a:lnTo>
                  <a:lnTo>
                    <a:pt x="174" y="323"/>
                  </a:lnTo>
                  <a:lnTo>
                    <a:pt x="174" y="348"/>
                  </a:lnTo>
                  <a:close/>
                  <a:moveTo>
                    <a:pt x="124" y="348"/>
                  </a:moveTo>
                  <a:lnTo>
                    <a:pt x="99" y="348"/>
                  </a:lnTo>
                  <a:lnTo>
                    <a:pt x="99" y="323"/>
                  </a:lnTo>
                  <a:lnTo>
                    <a:pt x="124" y="323"/>
                  </a:lnTo>
                  <a:lnTo>
                    <a:pt x="124" y="348"/>
                  </a:lnTo>
                  <a:close/>
                  <a:moveTo>
                    <a:pt x="74" y="348"/>
                  </a:moveTo>
                  <a:lnTo>
                    <a:pt x="49" y="348"/>
                  </a:lnTo>
                  <a:lnTo>
                    <a:pt x="49" y="323"/>
                  </a:lnTo>
                  <a:lnTo>
                    <a:pt x="74" y="323"/>
                  </a:lnTo>
                  <a:lnTo>
                    <a:pt x="74" y="348"/>
                  </a:lnTo>
                  <a:close/>
                  <a:moveTo>
                    <a:pt x="24" y="348"/>
                  </a:moveTo>
                  <a:lnTo>
                    <a:pt x="13" y="348"/>
                  </a:lnTo>
                  <a:lnTo>
                    <a:pt x="13" y="323"/>
                  </a:lnTo>
                  <a:lnTo>
                    <a:pt x="24" y="323"/>
                  </a:lnTo>
                  <a:lnTo>
                    <a:pt x="24"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0" name="Rectangle 95">
              <a:extLst>
                <a:ext uri="{FF2B5EF4-FFF2-40B4-BE49-F238E27FC236}">
                  <a16:creationId xmlns:a16="http://schemas.microsoft.com/office/drawing/2014/main" id="{131E8214-3423-4E26-A64A-DB2E2FD41884}"/>
                </a:ext>
              </a:extLst>
            </p:cNvPr>
            <p:cNvSpPr>
              <a:spLocks noChangeArrowheads="1"/>
            </p:cNvSpPr>
            <p:nvPr/>
          </p:nvSpPr>
          <p:spPr bwMode="auto">
            <a:xfrm>
              <a:off x="6101347" y="6447791"/>
              <a:ext cx="1032546"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ブロック積の目地詰</a:t>
              </a:r>
              <a:r>
                <a:rPr kumimoji="0" lang="ja-JP" altLang="en-US"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め</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331" name="Rectangle 96">
              <a:extLst>
                <a:ext uri="{FF2B5EF4-FFF2-40B4-BE49-F238E27FC236}">
                  <a16:creationId xmlns:a16="http://schemas.microsoft.com/office/drawing/2014/main" id="{2C5196D7-3155-46D3-81C0-D68C981B8067}"/>
                </a:ext>
              </a:extLst>
            </p:cNvPr>
            <p:cNvSpPr>
              <a:spLocks noChangeArrowheads="1"/>
            </p:cNvSpPr>
            <p:nvPr/>
          </p:nvSpPr>
          <p:spPr bwMode="auto">
            <a:xfrm>
              <a:off x="7548953" y="6437265"/>
              <a:ext cx="993775"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pic>
          <p:nvPicPr>
            <p:cNvPr id="332" name="Picture 97">
              <a:extLst>
                <a:ext uri="{FF2B5EF4-FFF2-40B4-BE49-F238E27FC236}">
                  <a16:creationId xmlns:a16="http://schemas.microsoft.com/office/drawing/2014/main" id="{A6CC9AA8-E0DD-4065-ADF2-A1B35D3AAE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0541" y="6437265"/>
              <a:ext cx="992188" cy="11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 name="Rectangle 98">
              <a:extLst>
                <a:ext uri="{FF2B5EF4-FFF2-40B4-BE49-F238E27FC236}">
                  <a16:creationId xmlns:a16="http://schemas.microsoft.com/office/drawing/2014/main" id="{BDF949F8-32E7-4B6C-ABB3-8817513AD540}"/>
                </a:ext>
              </a:extLst>
            </p:cNvPr>
            <p:cNvSpPr>
              <a:spLocks noChangeArrowheads="1"/>
            </p:cNvSpPr>
            <p:nvPr/>
          </p:nvSpPr>
          <p:spPr bwMode="auto">
            <a:xfrm>
              <a:off x="7548952" y="6437265"/>
              <a:ext cx="1209439" cy="1154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4" name="Freeform 99">
              <a:extLst>
                <a:ext uri="{FF2B5EF4-FFF2-40B4-BE49-F238E27FC236}">
                  <a16:creationId xmlns:a16="http://schemas.microsoft.com/office/drawing/2014/main" id="{97CAB571-3A99-4B47-A562-5E2484A0962D}"/>
                </a:ext>
              </a:extLst>
            </p:cNvPr>
            <p:cNvSpPr>
              <a:spLocks noEditPoints="1"/>
            </p:cNvSpPr>
            <p:nvPr/>
          </p:nvSpPr>
          <p:spPr bwMode="auto">
            <a:xfrm>
              <a:off x="7545778" y="6434058"/>
              <a:ext cx="1212613" cy="123470"/>
            </a:xfrm>
            <a:custGeom>
              <a:avLst/>
              <a:gdLst>
                <a:gd name="T0" fmla="*/ 0 w 2858"/>
                <a:gd name="T1" fmla="*/ 236 h 348"/>
                <a:gd name="T2" fmla="*/ 0 w 2858"/>
                <a:gd name="T3" fmla="*/ 111 h 348"/>
                <a:gd name="T4" fmla="*/ 13 w 2858"/>
                <a:gd name="T5" fmla="*/ 0 h 348"/>
                <a:gd name="T6" fmla="*/ 39 w 2858"/>
                <a:gd name="T7" fmla="*/ 0 h 348"/>
                <a:gd name="T8" fmla="*/ 189 w 2858"/>
                <a:gd name="T9" fmla="*/ 0 h 348"/>
                <a:gd name="T10" fmla="*/ 314 w 2858"/>
                <a:gd name="T11" fmla="*/ 0 h 348"/>
                <a:gd name="T12" fmla="*/ 414 w 2858"/>
                <a:gd name="T13" fmla="*/ 25 h 348"/>
                <a:gd name="T14" fmla="*/ 489 w 2858"/>
                <a:gd name="T15" fmla="*/ 25 h 348"/>
                <a:gd name="T16" fmla="*/ 589 w 2858"/>
                <a:gd name="T17" fmla="*/ 0 h 348"/>
                <a:gd name="T18" fmla="*/ 739 w 2858"/>
                <a:gd name="T19" fmla="*/ 0 h 348"/>
                <a:gd name="T20" fmla="*/ 864 w 2858"/>
                <a:gd name="T21" fmla="*/ 0 h 348"/>
                <a:gd name="T22" fmla="*/ 964 w 2858"/>
                <a:gd name="T23" fmla="*/ 25 h 348"/>
                <a:gd name="T24" fmla="*/ 1039 w 2858"/>
                <a:gd name="T25" fmla="*/ 25 h 348"/>
                <a:gd name="T26" fmla="*/ 1139 w 2858"/>
                <a:gd name="T27" fmla="*/ 0 h 348"/>
                <a:gd name="T28" fmla="*/ 1289 w 2858"/>
                <a:gd name="T29" fmla="*/ 0 h 348"/>
                <a:gd name="T30" fmla="*/ 1414 w 2858"/>
                <a:gd name="T31" fmla="*/ 0 h 348"/>
                <a:gd name="T32" fmla="*/ 1514 w 2858"/>
                <a:gd name="T33" fmla="*/ 25 h 348"/>
                <a:gd name="T34" fmla="*/ 1589 w 2858"/>
                <a:gd name="T35" fmla="*/ 25 h 348"/>
                <a:gd name="T36" fmla="*/ 1689 w 2858"/>
                <a:gd name="T37" fmla="*/ 0 h 348"/>
                <a:gd name="T38" fmla="*/ 1839 w 2858"/>
                <a:gd name="T39" fmla="*/ 0 h 348"/>
                <a:gd name="T40" fmla="*/ 1964 w 2858"/>
                <a:gd name="T41" fmla="*/ 0 h 348"/>
                <a:gd name="T42" fmla="*/ 2064 w 2858"/>
                <a:gd name="T43" fmla="*/ 25 h 348"/>
                <a:gd name="T44" fmla="*/ 2139 w 2858"/>
                <a:gd name="T45" fmla="*/ 25 h 348"/>
                <a:gd name="T46" fmla="*/ 2239 w 2858"/>
                <a:gd name="T47" fmla="*/ 0 h 348"/>
                <a:gd name="T48" fmla="*/ 2389 w 2858"/>
                <a:gd name="T49" fmla="*/ 0 h 348"/>
                <a:gd name="T50" fmla="*/ 2514 w 2858"/>
                <a:gd name="T51" fmla="*/ 0 h 348"/>
                <a:gd name="T52" fmla="*/ 2614 w 2858"/>
                <a:gd name="T53" fmla="*/ 25 h 348"/>
                <a:gd name="T54" fmla="*/ 2689 w 2858"/>
                <a:gd name="T55" fmla="*/ 25 h 348"/>
                <a:gd name="T56" fmla="*/ 2789 w 2858"/>
                <a:gd name="T57" fmla="*/ 0 h 348"/>
                <a:gd name="T58" fmla="*/ 2858 w 2858"/>
                <a:gd name="T59" fmla="*/ 81 h 348"/>
                <a:gd name="T60" fmla="*/ 2833 w 2858"/>
                <a:gd name="T61" fmla="*/ 181 h 348"/>
                <a:gd name="T62" fmla="*/ 2833 w 2858"/>
                <a:gd name="T63" fmla="*/ 256 h 348"/>
                <a:gd name="T64" fmla="*/ 2825 w 2858"/>
                <a:gd name="T65" fmla="*/ 348 h 348"/>
                <a:gd name="T66" fmla="*/ 2675 w 2858"/>
                <a:gd name="T67" fmla="*/ 348 h 348"/>
                <a:gd name="T68" fmla="*/ 2550 w 2858"/>
                <a:gd name="T69" fmla="*/ 348 h 348"/>
                <a:gd name="T70" fmla="*/ 2450 w 2858"/>
                <a:gd name="T71" fmla="*/ 323 h 348"/>
                <a:gd name="T72" fmla="*/ 2375 w 2858"/>
                <a:gd name="T73" fmla="*/ 323 h 348"/>
                <a:gd name="T74" fmla="*/ 2275 w 2858"/>
                <a:gd name="T75" fmla="*/ 348 h 348"/>
                <a:gd name="T76" fmla="*/ 2125 w 2858"/>
                <a:gd name="T77" fmla="*/ 348 h 348"/>
                <a:gd name="T78" fmla="*/ 2000 w 2858"/>
                <a:gd name="T79" fmla="*/ 348 h 348"/>
                <a:gd name="T80" fmla="*/ 1900 w 2858"/>
                <a:gd name="T81" fmla="*/ 323 h 348"/>
                <a:gd name="T82" fmla="*/ 1825 w 2858"/>
                <a:gd name="T83" fmla="*/ 323 h 348"/>
                <a:gd name="T84" fmla="*/ 1725 w 2858"/>
                <a:gd name="T85" fmla="*/ 348 h 348"/>
                <a:gd name="T86" fmla="*/ 1575 w 2858"/>
                <a:gd name="T87" fmla="*/ 348 h 348"/>
                <a:gd name="T88" fmla="*/ 1450 w 2858"/>
                <a:gd name="T89" fmla="*/ 348 h 348"/>
                <a:gd name="T90" fmla="*/ 1350 w 2858"/>
                <a:gd name="T91" fmla="*/ 323 h 348"/>
                <a:gd name="T92" fmla="*/ 1275 w 2858"/>
                <a:gd name="T93" fmla="*/ 323 h 348"/>
                <a:gd name="T94" fmla="*/ 1175 w 2858"/>
                <a:gd name="T95" fmla="*/ 348 h 348"/>
                <a:gd name="T96" fmla="*/ 1025 w 2858"/>
                <a:gd name="T97" fmla="*/ 348 h 348"/>
                <a:gd name="T98" fmla="*/ 900 w 2858"/>
                <a:gd name="T99" fmla="*/ 348 h 348"/>
                <a:gd name="T100" fmla="*/ 800 w 2858"/>
                <a:gd name="T101" fmla="*/ 323 h 348"/>
                <a:gd name="T102" fmla="*/ 725 w 2858"/>
                <a:gd name="T103" fmla="*/ 323 h 348"/>
                <a:gd name="T104" fmla="*/ 625 w 2858"/>
                <a:gd name="T105" fmla="*/ 348 h 348"/>
                <a:gd name="T106" fmla="*/ 475 w 2858"/>
                <a:gd name="T107" fmla="*/ 348 h 348"/>
                <a:gd name="T108" fmla="*/ 350 w 2858"/>
                <a:gd name="T109" fmla="*/ 348 h 348"/>
                <a:gd name="T110" fmla="*/ 250 w 2858"/>
                <a:gd name="T111" fmla="*/ 323 h 348"/>
                <a:gd name="T112" fmla="*/ 175 w 2858"/>
                <a:gd name="T113" fmla="*/ 323 h 348"/>
                <a:gd name="T114" fmla="*/ 75 w 2858"/>
                <a:gd name="T115"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58" h="348">
                  <a:moveTo>
                    <a:pt x="0" y="336"/>
                  </a:moveTo>
                  <a:lnTo>
                    <a:pt x="0" y="311"/>
                  </a:lnTo>
                  <a:lnTo>
                    <a:pt x="25" y="311"/>
                  </a:lnTo>
                  <a:lnTo>
                    <a:pt x="25" y="336"/>
                  </a:lnTo>
                  <a:lnTo>
                    <a:pt x="0" y="336"/>
                  </a:lnTo>
                  <a:close/>
                  <a:moveTo>
                    <a:pt x="0" y="286"/>
                  </a:moveTo>
                  <a:lnTo>
                    <a:pt x="0" y="261"/>
                  </a:lnTo>
                  <a:lnTo>
                    <a:pt x="25" y="261"/>
                  </a:lnTo>
                  <a:lnTo>
                    <a:pt x="25" y="286"/>
                  </a:lnTo>
                  <a:lnTo>
                    <a:pt x="0" y="286"/>
                  </a:lnTo>
                  <a:close/>
                  <a:moveTo>
                    <a:pt x="0" y="236"/>
                  </a:moveTo>
                  <a:lnTo>
                    <a:pt x="0" y="211"/>
                  </a:lnTo>
                  <a:lnTo>
                    <a:pt x="25" y="211"/>
                  </a:lnTo>
                  <a:lnTo>
                    <a:pt x="25" y="236"/>
                  </a:lnTo>
                  <a:lnTo>
                    <a:pt x="0" y="236"/>
                  </a:lnTo>
                  <a:close/>
                  <a:moveTo>
                    <a:pt x="0" y="186"/>
                  </a:moveTo>
                  <a:lnTo>
                    <a:pt x="0" y="161"/>
                  </a:lnTo>
                  <a:lnTo>
                    <a:pt x="25" y="161"/>
                  </a:lnTo>
                  <a:lnTo>
                    <a:pt x="25" y="186"/>
                  </a:lnTo>
                  <a:lnTo>
                    <a:pt x="0" y="186"/>
                  </a:lnTo>
                  <a:close/>
                  <a:moveTo>
                    <a:pt x="0" y="136"/>
                  </a:moveTo>
                  <a:lnTo>
                    <a:pt x="0" y="111"/>
                  </a:lnTo>
                  <a:lnTo>
                    <a:pt x="25" y="111"/>
                  </a:lnTo>
                  <a:lnTo>
                    <a:pt x="25" y="136"/>
                  </a:lnTo>
                  <a:lnTo>
                    <a:pt x="0" y="136"/>
                  </a:lnTo>
                  <a:close/>
                  <a:moveTo>
                    <a:pt x="0" y="86"/>
                  </a:moveTo>
                  <a:lnTo>
                    <a:pt x="0" y="61"/>
                  </a:lnTo>
                  <a:lnTo>
                    <a:pt x="25" y="61"/>
                  </a:lnTo>
                  <a:lnTo>
                    <a:pt x="25" y="86"/>
                  </a:lnTo>
                  <a:lnTo>
                    <a:pt x="0" y="86"/>
                  </a:lnTo>
                  <a:close/>
                  <a:moveTo>
                    <a:pt x="0" y="36"/>
                  </a:moveTo>
                  <a:lnTo>
                    <a:pt x="0" y="12"/>
                  </a:lnTo>
                  <a:cubicBezTo>
                    <a:pt x="0" y="6"/>
                    <a:pt x="6" y="0"/>
                    <a:pt x="13" y="0"/>
                  </a:cubicBezTo>
                  <a:lnTo>
                    <a:pt x="14" y="0"/>
                  </a:lnTo>
                  <a:lnTo>
                    <a:pt x="14" y="25"/>
                  </a:lnTo>
                  <a:lnTo>
                    <a:pt x="13" y="25"/>
                  </a:lnTo>
                  <a:lnTo>
                    <a:pt x="25" y="12"/>
                  </a:lnTo>
                  <a:lnTo>
                    <a:pt x="25" y="36"/>
                  </a:lnTo>
                  <a:lnTo>
                    <a:pt x="0" y="36"/>
                  </a:lnTo>
                  <a:close/>
                  <a:moveTo>
                    <a:pt x="39" y="0"/>
                  </a:moveTo>
                  <a:lnTo>
                    <a:pt x="64" y="0"/>
                  </a:lnTo>
                  <a:lnTo>
                    <a:pt x="64" y="25"/>
                  </a:lnTo>
                  <a:lnTo>
                    <a:pt x="39" y="25"/>
                  </a:lnTo>
                  <a:lnTo>
                    <a:pt x="39" y="0"/>
                  </a:lnTo>
                  <a:close/>
                  <a:moveTo>
                    <a:pt x="89" y="0"/>
                  </a:moveTo>
                  <a:lnTo>
                    <a:pt x="114" y="0"/>
                  </a:lnTo>
                  <a:lnTo>
                    <a:pt x="114" y="25"/>
                  </a:lnTo>
                  <a:lnTo>
                    <a:pt x="89" y="25"/>
                  </a:lnTo>
                  <a:lnTo>
                    <a:pt x="89" y="0"/>
                  </a:lnTo>
                  <a:close/>
                  <a:moveTo>
                    <a:pt x="139" y="0"/>
                  </a:moveTo>
                  <a:lnTo>
                    <a:pt x="164" y="0"/>
                  </a:lnTo>
                  <a:lnTo>
                    <a:pt x="164" y="25"/>
                  </a:lnTo>
                  <a:lnTo>
                    <a:pt x="139" y="25"/>
                  </a:lnTo>
                  <a:lnTo>
                    <a:pt x="139" y="0"/>
                  </a:lnTo>
                  <a:close/>
                  <a:moveTo>
                    <a:pt x="189" y="0"/>
                  </a:moveTo>
                  <a:lnTo>
                    <a:pt x="214" y="0"/>
                  </a:lnTo>
                  <a:lnTo>
                    <a:pt x="214" y="25"/>
                  </a:lnTo>
                  <a:lnTo>
                    <a:pt x="189" y="25"/>
                  </a:lnTo>
                  <a:lnTo>
                    <a:pt x="189" y="0"/>
                  </a:lnTo>
                  <a:close/>
                  <a:moveTo>
                    <a:pt x="239" y="0"/>
                  </a:moveTo>
                  <a:lnTo>
                    <a:pt x="264" y="0"/>
                  </a:lnTo>
                  <a:lnTo>
                    <a:pt x="264" y="25"/>
                  </a:lnTo>
                  <a:lnTo>
                    <a:pt x="239" y="25"/>
                  </a:lnTo>
                  <a:lnTo>
                    <a:pt x="239" y="0"/>
                  </a:lnTo>
                  <a:close/>
                  <a:moveTo>
                    <a:pt x="289" y="0"/>
                  </a:moveTo>
                  <a:lnTo>
                    <a:pt x="314" y="0"/>
                  </a:lnTo>
                  <a:lnTo>
                    <a:pt x="314" y="25"/>
                  </a:lnTo>
                  <a:lnTo>
                    <a:pt x="289" y="25"/>
                  </a:lnTo>
                  <a:lnTo>
                    <a:pt x="289" y="0"/>
                  </a:lnTo>
                  <a:close/>
                  <a:moveTo>
                    <a:pt x="339" y="0"/>
                  </a:moveTo>
                  <a:lnTo>
                    <a:pt x="364" y="0"/>
                  </a:lnTo>
                  <a:lnTo>
                    <a:pt x="364" y="25"/>
                  </a:lnTo>
                  <a:lnTo>
                    <a:pt x="339" y="25"/>
                  </a:lnTo>
                  <a:lnTo>
                    <a:pt x="339" y="0"/>
                  </a:lnTo>
                  <a:close/>
                  <a:moveTo>
                    <a:pt x="389" y="0"/>
                  </a:moveTo>
                  <a:lnTo>
                    <a:pt x="414" y="0"/>
                  </a:lnTo>
                  <a:lnTo>
                    <a:pt x="414" y="25"/>
                  </a:lnTo>
                  <a:lnTo>
                    <a:pt x="389" y="25"/>
                  </a:lnTo>
                  <a:lnTo>
                    <a:pt x="389" y="0"/>
                  </a:lnTo>
                  <a:close/>
                  <a:moveTo>
                    <a:pt x="439" y="0"/>
                  </a:moveTo>
                  <a:lnTo>
                    <a:pt x="464" y="0"/>
                  </a:lnTo>
                  <a:lnTo>
                    <a:pt x="464" y="25"/>
                  </a:lnTo>
                  <a:lnTo>
                    <a:pt x="439" y="25"/>
                  </a:lnTo>
                  <a:lnTo>
                    <a:pt x="439" y="0"/>
                  </a:lnTo>
                  <a:close/>
                  <a:moveTo>
                    <a:pt x="489" y="0"/>
                  </a:moveTo>
                  <a:lnTo>
                    <a:pt x="514" y="0"/>
                  </a:lnTo>
                  <a:lnTo>
                    <a:pt x="514" y="25"/>
                  </a:lnTo>
                  <a:lnTo>
                    <a:pt x="489" y="25"/>
                  </a:lnTo>
                  <a:lnTo>
                    <a:pt x="489" y="0"/>
                  </a:lnTo>
                  <a:close/>
                  <a:moveTo>
                    <a:pt x="539" y="0"/>
                  </a:moveTo>
                  <a:lnTo>
                    <a:pt x="564" y="0"/>
                  </a:lnTo>
                  <a:lnTo>
                    <a:pt x="564" y="25"/>
                  </a:lnTo>
                  <a:lnTo>
                    <a:pt x="539" y="25"/>
                  </a:lnTo>
                  <a:lnTo>
                    <a:pt x="539" y="0"/>
                  </a:lnTo>
                  <a:close/>
                  <a:moveTo>
                    <a:pt x="589" y="0"/>
                  </a:moveTo>
                  <a:lnTo>
                    <a:pt x="614" y="0"/>
                  </a:lnTo>
                  <a:lnTo>
                    <a:pt x="614" y="25"/>
                  </a:lnTo>
                  <a:lnTo>
                    <a:pt x="589" y="25"/>
                  </a:lnTo>
                  <a:lnTo>
                    <a:pt x="589" y="0"/>
                  </a:lnTo>
                  <a:close/>
                  <a:moveTo>
                    <a:pt x="639" y="0"/>
                  </a:moveTo>
                  <a:lnTo>
                    <a:pt x="664" y="0"/>
                  </a:lnTo>
                  <a:lnTo>
                    <a:pt x="664" y="25"/>
                  </a:lnTo>
                  <a:lnTo>
                    <a:pt x="639" y="25"/>
                  </a:lnTo>
                  <a:lnTo>
                    <a:pt x="639" y="0"/>
                  </a:lnTo>
                  <a:close/>
                  <a:moveTo>
                    <a:pt x="689" y="0"/>
                  </a:moveTo>
                  <a:lnTo>
                    <a:pt x="714" y="0"/>
                  </a:lnTo>
                  <a:lnTo>
                    <a:pt x="714" y="25"/>
                  </a:lnTo>
                  <a:lnTo>
                    <a:pt x="689" y="25"/>
                  </a:lnTo>
                  <a:lnTo>
                    <a:pt x="689" y="0"/>
                  </a:lnTo>
                  <a:close/>
                  <a:moveTo>
                    <a:pt x="739" y="0"/>
                  </a:moveTo>
                  <a:lnTo>
                    <a:pt x="764" y="0"/>
                  </a:lnTo>
                  <a:lnTo>
                    <a:pt x="764" y="25"/>
                  </a:lnTo>
                  <a:lnTo>
                    <a:pt x="739" y="25"/>
                  </a:lnTo>
                  <a:lnTo>
                    <a:pt x="739" y="0"/>
                  </a:lnTo>
                  <a:close/>
                  <a:moveTo>
                    <a:pt x="789" y="0"/>
                  </a:moveTo>
                  <a:lnTo>
                    <a:pt x="814" y="0"/>
                  </a:lnTo>
                  <a:lnTo>
                    <a:pt x="814" y="25"/>
                  </a:lnTo>
                  <a:lnTo>
                    <a:pt x="789" y="25"/>
                  </a:lnTo>
                  <a:lnTo>
                    <a:pt x="789" y="0"/>
                  </a:lnTo>
                  <a:close/>
                  <a:moveTo>
                    <a:pt x="839" y="0"/>
                  </a:moveTo>
                  <a:lnTo>
                    <a:pt x="864" y="0"/>
                  </a:lnTo>
                  <a:lnTo>
                    <a:pt x="864" y="25"/>
                  </a:lnTo>
                  <a:lnTo>
                    <a:pt x="839" y="25"/>
                  </a:lnTo>
                  <a:lnTo>
                    <a:pt x="839" y="0"/>
                  </a:lnTo>
                  <a:close/>
                  <a:moveTo>
                    <a:pt x="889" y="0"/>
                  </a:moveTo>
                  <a:lnTo>
                    <a:pt x="914" y="0"/>
                  </a:lnTo>
                  <a:lnTo>
                    <a:pt x="914" y="25"/>
                  </a:lnTo>
                  <a:lnTo>
                    <a:pt x="889" y="25"/>
                  </a:lnTo>
                  <a:lnTo>
                    <a:pt x="889" y="0"/>
                  </a:lnTo>
                  <a:close/>
                  <a:moveTo>
                    <a:pt x="939" y="0"/>
                  </a:moveTo>
                  <a:lnTo>
                    <a:pt x="964" y="0"/>
                  </a:lnTo>
                  <a:lnTo>
                    <a:pt x="964" y="25"/>
                  </a:lnTo>
                  <a:lnTo>
                    <a:pt x="939" y="25"/>
                  </a:lnTo>
                  <a:lnTo>
                    <a:pt x="939" y="0"/>
                  </a:lnTo>
                  <a:close/>
                  <a:moveTo>
                    <a:pt x="989" y="0"/>
                  </a:moveTo>
                  <a:lnTo>
                    <a:pt x="1014" y="0"/>
                  </a:lnTo>
                  <a:lnTo>
                    <a:pt x="1014" y="25"/>
                  </a:lnTo>
                  <a:lnTo>
                    <a:pt x="989" y="25"/>
                  </a:lnTo>
                  <a:lnTo>
                    <a:pt x="989" y="0"/>
                  </a:lnTo>
                  <a:close/>
                  <a:moveTo>
                    <a:pt x="1039" y="0"/>
                  </a:moveTo>
                  <a:lnTo>
                    <a:pt x="1064" y="0"/>
                  </a:lnTo>
                  <a:lnTo>
                    <a:pt x="1064" y="25"/>
                  </a:lnTo>
                  <a:lnTo>
                    <a:pt x="1039" y="25"/>
                  </a:lnTo>
                  <a:lnTo>
                    <a:pt x="1039" y="0"/>
                  </a:lnTo>
                  <a:close/>
                  <a:moveTo>
                    <a:pt x="1089" y="0"/>
                  </a:moveTo>
                  <a:lnTo>
                    <a:pt x="1114" y="0"/>
                  </a:lnTo>
                  <a:lnTo>
                    <a:pt x="1114" y="25"/>
                  </a:lnTo>
                  <a:lnTo>
                    <a:pt x="1089" y="25"/>
                  </a:lnTo>
                  <a:lnTo>
                    <a:pt x="1089" y="0"/>
                  </a:lnTo>
                  <a:close/>
                  <a:moveTo>
                    <a:pt x="1139" y="0"/>
                  </a:moveTo>
                  <a:lnTo>
                    <a:pt x="1164" y="0"/>
                  </a:lnTo>
                  <a:lnTo>
                    <a:pt x="1164" y="25"/>
                  </a:lnTo>
                  <a:lnTo>
                    <a:pt x="1139" y="25"/>
                  </a:lnTo>
                  <a:lnTo>
                    <a:pt x="1139" y="0"/>
                  </a:lnTo>
                  <a:close/>
                  <a:moveTo>
                    <a:pt x="1189" y="0"/>
                  </a:moveTo>
                  <a:lnTo>
                    <a:pt x="1214" y="0"/>
                  </a:lnTo>
                  <a:lnTo>
                    <a:pt x="1214" y="25"/>
                  </a:lnTo>
                  <a:lnTo>
                    <a:pt x="1189" y="25"/>
                  </a:lnTo>
                  <a:lnTo>
                    <a:pt x="1189" y="0"/>
                  </a:lnTo>
                  <a:close/>
                  <a:moveTo>
                    <a:pt x="1239" y="0"/>
                  </a:moveTo>
                  <a:lnTo>
                    <a:pt x="1264" y="0"/>
                  </a:lnTo>
                  <a:lnTo>
                    <a:pt x="1264" y="25"/>
                  </a:lnTo>
                  <a:lnTo>
                    <a:pt x="1239" y="25"/>
                  </a:lnTo>
                  <a:lnTo>
                    <a:pt x="1239" y="0"/>
                  </a:lnTo>
                  <a:close/>
                  <a:moveTo>
                    <a:pt x="1289" y="0"/>
                  </a:moveTo>
                  <a:lnTo>
                    <a:pt x="1314" y="0"/>
                  </a:lnTo>
                  <a:lnTo>
                    <a:pt x="1314" y="25"/>
                  </a:lnTo>
                  <a:lnTo>
                    <a:pt x="1289" y="25"/>
                  </a:lnTo>
                  <a:lnTo>
                    <a:pt x="1289" y="0"/>
                  </a:lnTo>
                  <a:close/>
                  <a:moveTo>
                    <a:pt x="1339" y="0"/>
                  </a:moveTo>
                  <a:lnTo>
                    <a:pt x="1364" y="0"/>
                  </a:lnTo>
                  <a:lnTo>
                    <a:pt x="1364" y="25"/>
                  </a:lnTo>
                  <a:lnTo>
                    <a:pt x="1339" y="25"/>
                  </a:lnTo>
                  <a:lnTo>
                    <a:pt x="1339" y="0"/>
                  </a:lnTo>
                  <a:close/>
                  <a:moveTo>
                    <a:pt x="1389" y="0"/>
                  </a:moveTo>
                  <a:lnTo>
                    <a:pt x="1414" y="0"/>
                  </a:lnTo>
                  <a:lnTo>
                    <a:pt x="1414" y="25"/>
                  </a:lnTo>
                  <a:lnTo>
                    <a:pt x="1389" y="25"/>
                  </a:lnTo>
                  <a:lnTo>
                    <a:pt x="1389" y="0"/>
                  </a:lnTo>
                  <a:close/>
                  <a:moveTo>
                    <a:pt x="1439" y="0"/>
                  </a:moveTo>
                  <a:lnTo>
                    <a:pt x="1464" y="0"/>
                  </a:lnTo>
                  <a:lnTo>
                    <a:pt x="1464" y="25"/>
                  </a:lnTo>
                  <a:lnTo>
                    <a:pt x="1439" y="25"/>
                  </a:lnTo>
                  <a:lnTo>
                    <a:pt x="1439" y="0"/>
                  </a:lnTo>
                  <a:close/>
                  <a:moveTo>
                    <a:pt x="1489" y="0"/>
                  </a:moveTo>
                  <a:lnTo>
                    <a:pt x="1514" y="0"/>
                  </a:lnTo>
                  <a:lnTo>
                    <a:pt x="1514" y="25"/>
                  </a:lnTo>
                  <a:lnTo>
                    <a:pt x="1489" y="25"/>
                  </a:lnTo>
                  <a:lnTo>
                    <a:pt x="1489" y="0"/>
                  </a:lnTo>
                  <a:close/>
                  <a:moveTo>
                    <a:pt x="1539" y="0"/>
                  </a:moveTo>
                  <a:lnTo>
                    <a:pt x="1564" y="0"/>
                  </a:lnTo>
                  <a:lnTo>
                    <a:pt x="1564" y="25"/>
                  </a:lnTo>
                  <a:lnTo>
                    <a:pt x="1539" y="25"/>
                  </a:lnTo>
                  <a:lnTo>
                    <a:pt x="1539" y="0"/>
                  </a:lnTo>
                  <a:close/>
                  <a:moveTo>
                    <a:pt x="1589" y="0"/>
                  </a:moveTo>
                  <a:lnTo>
                    <a:pt x="1614" y="0"/>
                  </a:lnTo>
                  <a:lnTo>
                    <a:pt x="1614" y="25"/>
                  </a:lnTo>
                  <a:lnTo>
                    <a:pt x="1589" y="25"/>
                  </a:lnTo>
                  <a:lnTo>
                    <a:pt x="1589" y="0"/>
                  </a:lnTo>
                  <a:close/>
                  <a:moveTo>
                    <a:pt x="1639" y="0"/>
                  </a:moveTo>
                  <a:lnTo>
                    <a:pt x="1664" y="0"/>
                  </a:lnTo>
                  <a:lnTo>
                    <a:pt x="1664" y="25"/>
                  </a:lnTo>
                  <a:lnTo>
                    <a:pt x="1639" y="25"/>
                  </a:lnTo>
                  <a:lnTo>
                    <a:pt x="1639" y="0"/>
                  </a:lnTo>
                  <a:close/>
                  <a:moveTo>
                    <a:pt x="1689" y="0"/>
                  </a:moveTo>
                  <a:lnTo>
                    <a:pt x="1714" y="0"/>
                  </a:lnTo>
                  <a:lnTo>
                    <a:pt x="1714" y="25"/>
                  </a:lnTo>
                  <a:lnTo>
                    <a:pt x="1689" y="25"/>
                  </a:lnTo>
                  <a:lnTo>
                    <a:pt x="1689" y="0"/>
                  </a:lnTo>
                  <a:close/>
                  <a:moveTo>
                    <a:pt x="1739" y="0"/>
                  </a:moveTo>
                  <a:lnTo>
                    <a:pt x="1764" y="0"/>
                  </a:lnTo>
                  <a:lnTo>
                    <a:pt x="1764" y="25"/>
                  </a:lnTo>
                  <a:lnTo>
                    <a:pt x="1739" y="25"/>
                  </a:lnTo>
                  <a:lnTo>
                    <a:pt x="1739" y="0"/>
                  </a:lnTo>
                  <a:close/>
                  <a:moveTo>
                    <a:pt x="1789" y="0"/>
                  </a:moveTo>
                  <a:lnTo>
                    <a:pt x="1814" y="0"/>
                  </a:lnTo>
                  <a:lnTo>
                    <a:pt x="1814" y="25"/>
                  </a:lnTo>
                  <a:lnTo>
                    <a:pt x="1789" y="25"/>
                  </a:lnTo>
                  <a:lnTo>
                    <a:pt x="1789" y="0"/>
                  </a:lnTo>
                  <a:close/>
                  <a:moveTo>
                    <a:pt x="1839" y="0"/>
                  </a:moveTo>
                  <a:lnTo>
                    <a:pt x="1864" y="0"/>
                  </a:lnTo>
                  <a:lnTo>
                    <a:pt x="1864" y="25"/>
                  </a:lnTo>
                  <a:lnTo>
                    <a:pt x="1839" y="25"/>
                  </a:lnTo>
                  <a:lnTo>
                    <a:pt x="1839" y="0"/>
                  </a:lnTo>
                  <a:close/>
                  <a:moveTo>
                    <a:pt x="1889" y="0"/>
                  </a:moveTo>
                  <a:lnTo>
                    <a:pt x="1914" y="0"/>
                  </a:lnTo>
                  <a:lnTo>
                    <a:pt x="1914" y="25"/>
                  </a:lnTo>
                  <a:lnTo>
                    <a:pt x="1889" y="25"/>
                  </a:lnTo>
                  <a:lnTo>
                    <a:pt x="1889" y="0"/>
                  </a:lnTo>
                  <a:close/>
                  <a:moveTo>
                    <a:pt x="1939" y="0"/>
                  </a:moveTo>
                  <a:lnTo>
                    <a:pt x="1964" y="0"/>
                  </a:lnTo>
                  <a:lnTo>
                    <a:pt x="1964" y="25"/>
                  </a:lnTo>
                  <a:lnTo>
                    <a:pt x="1939" y="25"/>
                  </a:lnTo>
                  <a:lnTo>
                    <a:pt x="1939" y="0"/>
                  </a:lnTo>
                  <a:close/>
                  <a:moveTo>
                    <a:pt x="1989" y="0"/>
                  </a:moveTo>
                  <a:lnTo>
                    <a:pt x="2014" y="0"/>
                  </a:lnTo>
                  <a:lnTo>
                    <a:pt x="2014" y="25"/>
                  </a:lnTo>
                  <a:lnTo>
                    <a:pt x="1989" y="25"/>
                  </a:lnTo>
                  <a:lnTo>
                    <a:pt x="1989" y="0"/>
                  </a:lnTo>
                  <a:close/>
                  <a:moveTo>
                    <a:pt x="2039" y="0"/>
                  </a:moveTo>
                  <a:lnTo>
                    <a:pt x="2064" y="0"/>
                  </a:lnTo>
                  <a:lnTo>
                    <a:pt x="2064" y="25"/>
                  </a:lnTo>
                  <a:lnTo>
                    <a:pt x="2039" y="25"/>
                  </a:lnTo>
                  <a:lnTo>
                    <a:pt x="2039" y="0"/>
                  </a:lnTo>
                  <a:close/>
                  <a:moveTo>
                    <a:pt x="2089" y="0"/>
                  </a:moveTo>
                  <a:lnTo>
                    <a:pt x="2114" y="0"/>
                  </a:lnTo>
                  <a:lnTo>
                    <a:pt x="2114" y="25"/>
                  </a:lnTo>
                  <a:lnTo>
                    <a:pt x="2089" y="25"/>
                  </a:lnTo>
                  <a:lnTo>
                    <a:pt x="2089" y="0"/>
                  </a:lnTo>
                  <a:close/>
                  <a:moveTo>
                    <a:pt x="2139" y="0"/>
                  </a:moveTo>
                  <a:lnTo>
                    <a:pt x="2164" y="0"/>
                  </a:lnTo>
                  <a:lnTo>
                    <a:pt x="2164" y="25"/>
                  </a:lnTo>
                  <a:lnTo>
                    <a:pt x="2139" y="25"/>
                  </a:lnTo>
                  <a:lnTo>
                    <a:pt x="2139" y="0"/>
                  </a:lnTo>
                  <a:close/>
                  <a:moveTo>
                    <a:pt x="2189" y="0"/>
                  </a:moveTo>
                  <a:lnTo>
                    <a:pt x="2214" y="0"/>
                  </a:lnTo>
                  <a:lnTo>
                    <a:pt x="2214" y="25"/>
                  </a:lnTo>
                  <a:lnTo>
                    <a:pt x="2189" y="25"/>
                  </a:lnTo>
                  <a:lnTo>
                    <a:pt x="2189" y="0"/>
                  </a:lnTo>
                  <a:close/>
                  <a:moveTo>
                    <a:pt x="2239" y="0"/>
                  </a:moveTo>
                  <a:lnTo>
                    <a:pt x="2264" y="0"/>
                  </a:lnTo>
                  <a:lnTo>
                    <a:pt x="2264" y="25"/>
                  </a:lnTo>
                  <a:lnTo>
                    <a:pt x="2239" y="25"/>
                  </a:lnTo>
                  <a:lnTo>
                    <a:pt x="2239" y="0"/>
                  </a:lnTo>
                  <a:close/>
                  <a:moveTo>
                    <a:pt x="2289" y="0"/>
                  </a:moveTo>
                  <a:lnTo>
                    <a:pt x="2314" y="0"/>
                  </a:lnTo>
                  <a:lnTo>
                    <a:pt x="2314" y="25"/>
                  </a:lnTo>
                  <a:lnTo>
                    <a:pt x="2289" y="25"/>
                  </a:lnTo>
                  <a:lnTo>
                    <a:pt x="2289" y="0"/>
                  </a:lnTo>
                  <a:close/>
                  <a:moveTo>
                    <a:pt x="2339" y="0"/>
                  </a:moveTo>
                  <a:lnTo>
                    <a:pt x="2364" y="0"/>
                  </a:lnTo>
                  <a:lnTo>
                    <a:pt x="2364" y="25"/>
                  </a:lnTo>
                  <a:lnTo>
                    <a:pt x="2339" y="25"/>
                  </a:lnTo>
                  <a:lnTo>
                    <a:pt x="2339" y="0"/>
                  </a:lnTo>
                  <a:close/>
                  <a:moveTo>
                    <a:pt x="2389" y="0"/>
                  </a:moveTo>
                  <a:lnTo>
                    <a:pt x="2414" y="0"/>
                  </a:lnTo>
                  <a:lnTo>
                    <a:pt x="2414" y="25"/>
                  </a:lnTo>
                  <a:lnTo>
                    <a:pt x="2389" y="25"/>
                  </a:lnTo>
                  <a:lnTo>
                    <a:pt x="2389" y="0"/>
                  </a:lnTo>
                  <a:close/>
                  <a:moveTo>
                    <a:pt x="2439" y="0"/>
                  </a:moveTo>
                  <a:lnTo>
                    <a:pt x="2464" y="0"/>
                  </a:lnTo>
                  <a:lnTo>
                    <a:pt x="2464" y="25"/>
                  </a:lnTo>
                  <a:lnTo>
                    <a:pt x="2439" y="25"/>
                  </a:lnTo>
                  <a:lnTo>
                    <a:pt x="2439" y="0"/>
                  </a:lnTo>
                  <a:close/>
                  <a:moveTo>
                    <a:pt x="2489" y="0"/>
                  </a:moveTo>
                  <a:lnTo>
                    <a:pt x="2514" y="0"/>
                  </a:lnTo>
                  <a:lnTo>
                    <a:pt x="2514" y="25"/>
                  </a:lnTo>
                  <a:lnTo>
                    <a:pt x="2489" y="25"/>
                  </a:lnTo>
                  <a:lnTo>
                    <a:pt x="2489" y="0"/>
                  </a:lnTo>
                  <a:close/>
                  <a:moveTo>
                    <a:pt x="2539" y="0"/>
                  </a:moveTo>
                  <a:lnTo>
                    <a:pt x="2564" y="0"/>
                  </a:lnTo>
                  <a:lnTo>
                    <a:pt x="2564" y="25"/>
                  </a:lnTo>
                  <a:lnTo>
                    <a:pt x="2539" y="25"/>
                  </a:lnTo>
                  <a:lnTo>
                    <a:pt x="2539" y="0"/>
                  </a:lnTo>
                  <a:close/>
                  <a:moveTo>
                    <a:pt x="2589" y="0"/>
                  </a:moveTo>
                  <a:lnTo>
                    <a:pt x="2614" y="0"/>
                  </a:lnTo>
                  <a:lnTo>
                    <a:pt x="2614" y="25"/>
                  </a:lnTo>
                  <a:lnTo>
                    <a:pt x="2589" y="25"/>
                  </a:lnTo>
                  <a:lnTo>
                    <a:pt x="2589" y="0"/>
                  </a:lnTo>
                  <a:close/>
                  <a:moveTo>
                    <a:pt x="2639" y="0"/>
                  </a:moveTo>
                  <a:lnTo>
                    <a:pt x="2664" y="0"/>
                  </a:lnTo>
                  <a:lnTo>
                    <a:pt x="2664" y="25"/>
                  </a:lnTo>
                  <a:lnTo>
                    <a:pt x="2639" y="25"/>
                  </a:lnTo>
                  <a:lnTo>
                    <a:pt x="2639" y="0"/>
                  </a:lnTo>
                  <a:close/>
                  <a:moveTo>
                    <a:pt x="2689" y="0"/>
                  </a:moveTo>
                  <a:lnTo>
                    <a:pt x="2714" y="0"/>
                  </a:lnTo>
                  <a:lnTo>
                    <a:pt x="2714" y="25"/>
                  </a:lnTo>
                  <a:lnTo>
                    <a:pt x="2689" y="25"/>
                  </a:lnTo>
                  <a:lnTo>
                    <a:pt x="2689" y="0"/>
                  </a:lnTo>
                  <a:close/>
                  <a:moveTo>
                    <a:pt x="2739" y="0"/>
                  </a:moveTo>
                  <a:lnTo>
                    <a:pt x="2764" y="0"/>
                  </a:lnTo>
                  <a:lnTo>
                    <a:pt x="2764" y="25"/>
                  </a:lnTo>
                  <a:lnTo>
                    <a:pt x="2739" y="25"/>
                  </a:lnTo>
                  <a:lnTo>
                    <a:pt x="2739" y="0"/>
                  </a:lnTo>
                  <a:close/>
                  <a:moveTo>
                    <a:pt x="2789" y="0"/>
                  </a:moveTo>
                  <a:lnTo>
                    <a:pt x="2814" y="0"/>
                  </a:lnTo>
                  <a:lnTo>
                    <a:pt x="2814" y="25"/>
                  </a:lnTo>
                  <a:lnTo>
                    <a:pt x="2789" y="25"/>
                  </a:lnTo>
                  <a:lnTo>
                    <a:pt x="2789" y="0"/>
                  </a:lnTo>
                  <a:close/>
                  <a:moveTo>
                    <a:pt x="2839" y="0"/>
                  </a:moveTo>
                  <a:lnTo>
                    <a:pt x="2846" y="0"/>
                  </a:lnTo>
                  <a:cubicBezTo>
                    <a:pt x="2853" y="0"/>
                    <a:pt x="2858" y="6"/>
                    <a:pt x="2858" y="12"/>
                  </a:cubicBezTo>
                  <a:lnTo>
                    <a:pt x="2858" y="31"/>
                  </a:lnTo>
                  <a:lnTo>
                    <a:pt x="2833" y="31"/>
                  </a:lnTo>
                  <a:lnTo>
                    <a:pt x="2833" y="12"/>
                  </a:lnTo>
                  <a:lnTo>
                    <a:pt x="2846" y="25"/>
                  </a:lnTo>
                  <a:lnTo>
                    <a:pt x="2839" y="25"/>
                  </a:lnTo>
                  <a:lnTo>
                    <a:pt x="2839" y="0"/>
                  </a:lnTo>
                  <a:close/>
                  <a:moveTo>
                    <a:pt x="2858" y="56"/>
                  </a:moveTo>
                  <a:lnTo>
                    <a:pt x="2858" y="81"/>
                  </a:lnTo>
                  <a:lnTo>
                    <a:pt x="2833" y="81"/>
                  </a:lnTo>
                  <a:lnTo>
                    <a:pt x="2833" y="56"/>
                  </a:lnTo>
                  <a:lnTo>
                    <a:pt x="2858" y="56"/>
                  </a:lnTo>
                  <a:close/>
                  <a:moveTo>
                    <a:pt x="2858" y="106"/>
                  </a:moveTo>
                  <a:lnTo>
                    <a:pt x="2858" y="131"/>
                  </a:lnTo>
                  <a:lnTo>
                    <a:pt x="2833" y="131"/>
                  </a:lnTo>
                  <a:lnTo>
                    <a:pt x="2833" y="106"/>
                  </a:lnTo>
                  <a:lnTo>
                    <a:pt x="2858" y="106"/>
                  </a:lnTo>
                  <a:close/>
                  <a:moveTo>
                    <a:pt x="2858" y="156"/>
                  </a:moveTo>
                  <a:lnTo>
                    <a:pt x="2858" y="181"/>
                  </a:lnTo>
                  <a:lnTo>
                    <a:pt x="2833" y="181"/>
                  </a:lnTo>
                  <a:lnTo>
                    <a:pt x="2833" y="156"/>
                  </a:lnTo>
                  <a:lnTo>
                    <a:pt x="2858" y="156"/>
                  </a:lnTo>
                  <a:close/>
                  <a:moveTo>
                    <a:pt x="2858" y="206"/>
                  </a:moveTo>
                  <a:lnTo>
                    <a:pt x="2858" y="231"/>
                  </a:lnTo>
                  <a:lnTo>
                    <a:pt x="2833" y="231"/>
                  </a:lnTo>
                  <a:lnTo>
                    <a:pt x="2833" y="206"/>
                  </a:lnTo>
                  <a:lnTo>
                    <a:pt x="2858" y="206"/>
                  </a:lnTo>
                  <a:close/>
                  <a:moveTo>
                    <a:pt x="2858" y="256"/>
                  </a:moveTo>
                  <a:lnTo>
                    <a:pt x="2858" y="281"/>
                  </a:lnTo>
                  <a:lnTo>
                    <a:pt x="2833" y="281"/>
                  </a:lnTo>
                  <a:lnTo>
                    <a:pt x="2833" y="256"/>
                  </a:lnTo>
                  <a:lnTo>
                    <a:pt x="2858" y="256"/>
                  </a:lnTo>
                  <a:close/>
                  <a:moveTo>
                    <a:pt x="2858" y="306"/>
                  </a:moveTo>
                  <a:lnTo>
                    <a:pt x="2858" y="331"/>
                  </a:lnTo>
                  <a:lnTo>
                    <a:pt x="2833" y="331"/>
                  </a:lnTo>
                  <a:lnTo>
                    <a:pt x="2833" y="306"/>
                  </a:lnTo>
                  <a:lnTo>
                    <a:pt x="2858" y="306"/>
                  </a:lnTo>
                  <a:close/>
                  <a:moveTo>
                    <a:pt x="2825" y="348"/>
                  </a:moveTo>
                  <a:lnTo>
                    <a:pt x="2800" y="348"/>
                  </a:lnTo>
                  <a:lnTo>
                    <a:pt x="2800" y="323"/>
                  </a:lnTo>
                  <a:lnTo>
                    <a:pt x="2825" y="323"/>
                  </a:lnTo>
                  <a:lnTo>
                    <a:pt x="2825" y="348"/>
                  </a:lnTo>
                  <a:close/>
                  <a:moveTo>
                    <a:pt x="2775" y="348"/>
                  </a:moveTo>
                  <a:lnTo>
                    <a:pt x="2750" y="348"/>
                  </a:lnTo>
                  <a:lnTo>
                    <a:pt x="2750" y="323"/>
                  </a:lnTo>
                  <a:lnTo>
                    <a:pt x="2775" y="323"/>
                  </a:lnTo>
                  <a:lnTo>
                    <a:pt x="2775" y="348"/>
                  </a:lnTo>
                  <a:close/>
                  <a:moveTo>
                    <a:pt x="2725" y="348"/>
                  </a:moveTo>
                  <a:lnTo>
                    <a:pt x="2700" y="348"/>
                  </a:lnTo>
                  <a:lnTo>
                    <a:pt x="2700" y="323"/>
                  </a:lnTo>
                  <a:lnTo>
                    <a:pt x="2725" y="323"/>
                  </a:lnTo>
                  <a:lnTo>
                    <a:pt x="2725" y="348"/>
                  </a:lnTo>
                  <a:close/>
                  <a:moveTo>
                    <a:pt x="2675" y="348"/>
                  </a:moveTo>
                  <a:lnTo>
                    <a:pt x="2650" y="348"/>
                  </a:lnTo>
                  <a:lnTo>
                    <a:pt x="2650" y="323"/>
                  </a:lnTo>
                  <a:lnTo>
                    <a:pt x="2675" y="323"/>
                  </a:lnTo>
                  <a:lnTo>
                    <a:pt x="2675" y="348"/>
                  </a:lnTo>
                  <a:close/>
                  <a:moveTo>
                    <a:pt x="2625" y="348"/>
                  </a:moveTo>
                  <a:lnTo>
                    <a:pt x="2600" y="348"/>
                  </a:lnTo>
                  <a:lnTo>
                    <a:pt x="2600" y="323"/>
                  </a:lnTo>
                  <a:lnTo>
                    <a:pt x="2625" y="323"/>
                  </a:lnTo>
                  <a:lnTo>
                    <a:pt x="2625" y="348"/>
                  </a:lnTo>
                  <a:close/>
                  <a:moveTo>
                    <a:pt x="2575" y="348"/>
                  </a:moveTo>
                  <a:lnTo>
                    <a:pt x="2550" y="348"/>
                  </a:lnTo>
                  <a:lnTo>
                    <a:pt x="2550" y="323"/>
                  </a:lnTo>
                  <a:lnTo>
                    <a:pt x="2575" y="323"/>
                  </a:lnTo>
                  <a:lnTo>
                    <a:pt x="2575" y="348"/>
                  </a:lnTo>
                  <a:close/>
                  <a:moveTo>
                    <a:pt x="2525" y="348"/>
                  </a:moveTo>
                  <a:lnTo>
                    <a:pt x="2500" y="348"/>
                  </a:lnTo>
                  <a:lnTo>
                    <a:pt x="2500" y="323"/>
                  </a:lnTo>
                  <a:lnTo>
                    <a:pt x="2525" y="323"/>
                  </a:lnTo>
                  <a:lnTo>
                    <a:pt x="2525" y="348"/>
                  </a:lnTo>
                  <a:close/>
                  <a:moveTo>
                    <a:pt x="2475" y="348"/>
                  </a:moveTo>
                  <a:lnTo>
                    <a:pt x="2450" y="348"/>
                  </a:lnTo>
                  <a:lnTo>
                    <a:pt x="2450" y="323"/>
                  </a:lnTo>
                  <a:lnTo>
                    <a:pt x="2475" y="323"/>
                  </a:lnTo>
                  <a:lnTo>
                    <a:pt x="2475" y="348"/>
                  </a:lnTo>
                  <a:close/>
                  <a:moveTo>
                    <a:pt x="2425" y="348"/>
                  </a:moveTo>
                  <a:lnTo>
                    <a:pt x="2400" y="348"/>
                  </a:lnTo>
                  <a:lnTo>
                    <a:pt x="2400" y="323"/>
                  </a:lnTo>
                  <a:lnTo>
                    <a:pt x="2425" y="323"/>
                  </a:lnTo>
                  <a:lnTo>
                    <a:pt x="2425" y="348"/>
                  </a:lnTo>
                  <a:close/>
                  <a:moveTo>
                    <a:pt x="2375" y="348"/>
                  </a:moveTo>
                  <a:lnTo>
                    <a:pt x="2350" y="348"/>
                  </a:lnTo>
                  <a:lnTo>
                    <a:pt x="2350" y="323"/>
                  </a:lnTo>
                  <a:lnTo>
                    <a:pt x="2375" y="323"/>
                  </a:lnTo>
                  <a:lnTo>
                    <a:pt x="2375" y="348"/>
                  </a:lnTo>
                  <a:close/>
                  <a:moveTo>
                    <a:pt x="2325" y="348"/>
                  </a:moveTo>
                  <a:lnTo>
                    <a:pt x="2300" y="348"/>
                  </a:lnTo>
                  <a:lnTo>
                    <a:pt x="2300" y="323"/>
                  </a:lnTo>
                  <a:lnTo>
                    <a:pt x="2325" y="323"/>
                  </a:lnTo>
                  <a:lnTo>
                    <a:pt x="2325" y="348"/>
                  </a:lnTo>
                  <a:close/>
                  <a:moveTo>
                    <a:pt x="2275" y="348"/>
                  </a:moveTo>
                  <a:lnTo>
                    <a:pt x="2250" y="348"/>
                  </a:lnTo>
                  <a:lnTo>
                    <a:pt x="2250" y="323"/>
                  </a:lnTo>
                  <a:lnTo>
                    <a:pt x="2275" y="323"/>
                  </a:lnTo>
                  <a:lnTo>
                    <a:pt x="2275" y="348"/>
                  </a:lnTo>
                  <a:close/>
                  <a:moveTo>
                    <a:pt x="2225" y="348"/>
                  </a:moveTo>
                  <a:lnTo>
                    <a:pt x="2200" y="348"/>
                  </a:lnTo>
                  <a:lnTo>
                    <a:pt x="2200" y="323"/>
                  </a:lnTo>
                  <a:lnTo>
                    <a:pt x="2225" y="323"/>
                  </a:lnTo>
                  <a:lnTo>
                    <a:pt x="2225" y="348"/>
                  </a:lnTo>
                  <a:close/>
                  <a:moveTo>
                    <a:pt x="2175" y="348"/>
                  </a:moveTo>
                  <a:lnTo>
                    <a:pt x="2150" y="348"/>
                  </a:lnTo>
                  <a:lnTo>
                    <a:pt x="2150" y="323"/>
                  </a:lnTo>
                  <a:lnTo>
                    <a:pt x="2175" y="323"/>
                  </a:lnTo>
                  <a:lnTo>
                    <a:pt x="2175" y="348"/>
                  </a:lnTo>
                  <a:close/>
                  <a:moveTo>
                    <a:pt x="2125" y="348"/>
                  </a:moveTo>
                  <a:lnTo>
                    <a:pt x="2100" y="348"/>
                  </a:lnTo>
                  <a:lnTo>
                    <a:pt x="2100" y="323"/>
                  </a:lnTo>
                  <a:lnTo>
                    <a:pt x="2125" y="323"/>
                  </a:lnTo>
                  <a:lnTo>
                    <a:pt x="2125" y="348"/>
                  </a:lnTo>
                  <a:close/>
                  <a:moveTo>
                    <a:pt x="2075" y="348"/>
                  </a:moveTo>
                  <a:lnTo>
                    <a:pt x="2050" y="348"/>
                  </a:lnTo>
                  <a:lnTo>
                    <a:pt x="2050" y="323"/>
                  </a:lnTo>
                  <a:lnTo>
                    <a:pt x="2075" y="323"/>
                  </a:lnTo>
                  <a:lnTo>
                    <a:pt x="2075" y="348"/>
                  </a:lnTo>
                  <a:close/>
                  <a:moveTo>
                    <a:pt x="2025" y="348"/>
                  </a:moveTo>
                  <a:lnTo>
                    <a:pt x="2000" y="348"/>
                  </a:lnTo>
                  <a:lnTo>
                    <a:pt x="2000" y="323"/>
                  </a:lnTo>
                  <a:lnTo>
                    <a:pt x="2025" y="323"/>
                  </a:lnTo>
                  <a:lnTo>
                    <a:pt x="2025" y="348"/>
                  </a:lnTo>
                  <a:close/>
                  <a:moveTo>
                    <a:pt x="1975" y="348"/>
                  </a:moveTo>
                  <a:lnTo>
                    <a:pt x="1950" y="348"/>
                  </a:lnTo>
                  <a:lnTo>
                    <a:pt x="1950" y="323"/>
                  </a:lnTo>
                  <a:lnTo>
                    <a:pt x="1975" y="323"/>
                  </a:lnTo>
                  <a:lnTo>
                    <a:pt x="1975" y="348"/>
                  </a:lnTo>
                  <a:close/>
                  <a:moveTo>
                    <a:pt x="1925" y="348"/>
                  </a:moveTo>
                  <a:lnTo>
                    <a:pt x="1900" y="348"/>
                  </a:lnTo>
                  <a:lnTo>
                    <a:pt x="1900" y="323"/>
                  </a:lnTo>
                  <a:lnTo>
                    <a:pt x="1925" y="323"/>
                  </a:lnTo>
                  <a:lnTo>
                    <a:pt x="1925" y="348"/>
                  </a:lnTo>
                  <a:close/>
                  <a:moveTo>
                    <a:pt x="1875" y="348"/>
                  </a:moveTo>
                  <a:lnTo>
                    <a:pt x="1850" y="348"/>
                  </a:lnTo>
                  <a:lnTo>
                    <a:pt x="1850" y="323"/>
                  </a:lnTo>
                  <a:lnTo>
                    <a:pt x="1875" y="323"/>
                  </a:lnTo>
                  <a:lnTo>
                    <a:pt x="1875" y="348"/>
                  </a:lnTo>
                  <a:close/>
                  <a:moveTo>
                    <a:pt x="1825" y="348"/>
                  </a:moveTo>
                  <a:lnTo>
                    <a:pt x="1800" y="348"/>
                  </a:lnTo>
                  <a:lnTo>
                    <a:pt x="1800" y="323"/>
                  </a:lnTo>
                  <a:lnTo>
                    <a:pt x="1825" y="323"/>
                  </a:lnTo>
                  <a:lnTo>
                    <a:pt x="1825" y="348"/>
                  </a:lnTo>
                  <a:close/>
                  <a:moveTo>
                    <a:pt x="1775" y="348"/>
                  </a:moveTo>
                  <a:lnTo>
                    <a:pt x="1750" y="348"/>
                  </a:lnTo>
                  <a:lnTo>
                    <a:pt x="1750" y="323"/>
                  </a:lnTo>
                  <a:lnTo>
                    <a:pt x="1775" y="323"/>
                  </a:lnTo>
                  <a:lnTo>
                    <a:pt x="1775" y="348"/>
                  </a:lnTo>
                  <a:close/>
                  <a:moveTo>
                    <a:pt x="1725" y="348"/>
                  </a:moveTo>
                  <a:lnTo>
                    <a:pt x="1700" y="348"/>
                  </a:lnTo>
                  <a:lnTo>
                    <a:pt x="1700" y="323"/>
                  </a:lnTo>
                  <a:lnTo>
                    <a:pt x="1725" y="323"/>
                  </a:lnTo>
                  <a:lnTo>
                    <a:pt x="1725" y="348"/>
                  </a:lnTo>
                  <a:close/>
                  <a:moveTo>
                    <a:pt x="1675" y="348"/>
                  </a:moveTo>
                  <a:lnTo>
                    <a:pt x="1650" y="348"/>
                  </a:lnTo>
                  <a:lnTo>
                    <a:pt x="1650" y="323"/>
                  </a:lnTo>
                  <a:lnTo>
                    <a:pt x="1675" y="323"/>
                  </a:lnTo>
                  <a:lnTo>
                    <a:pt x="1675" y="348"/>
                  </a:lnTo>
                  <a:close/>
                  <a:moveTo>
                    <a:pt x="1625" y="348"/>
                  </a:moveTo>
                  <a:lnTo>
                    <a:pt x="1600" y="348"/>
                  </a:lnTo>
                  <a:lnTo>
                    <a:pt x="1600" y="323"/>
                  </a:lnTo>
                  <a:lnTo>
                    <a:pt x="1625" y="323"/>
                  </a:lnTo>
                  <a:lnTo>
                    <a:pt x="1625" y="348"/>
                  </a:lnTo>
                  <a:close/>
                  <a:moveTo>
                    <a:pt x="1575" y="348"/>
                  </a:moveTo>
                  <a:lnTo>
                    <a:pt x="1550" y="348"/>
                  </a:lnTo>
                  <a:lnTo>
                    <a:pt x="1550" y="323"/>
                  </a:lnTo>
                  <a:lnTo>
                    <a:pt x="1575" y="323"/>
                  </a:lnTo>
                  <a:lnTo>
                    <a:pt x="1575" y="348"/>
                  </a:lnTo>
                  <a:close/>
                  <a:moveTo>
                    <a:pt x="1525" y="348"/>
                  </a:moveTo>
                  <a:lnTo>
                    <a:pt x="1500" y="348"/>
                  </a:lnTo>
                  <a:lnTo>
                    <a:pt x="1500" y="323"/>
                  </a:lnTo>
                  <a:lnTo>
                    <a:pt x="1525" y="323"/>
                  </a:lnTo>
                  <a:lnTo>
                    <a:pt x="1525" y="348"/>
                  </a:lnTo>
                  <a:close/>
                  <a:moveTo>
                    <a:pt x="1475" y="348"/>
                  </a:moveTo>
                  <a:lnTo>
                    <a:pt x="1450" y="348"/>
                  </a:lnTo>
                  <a:lnTo>
                    <a:pt x="1450" y="323"/>
                  </a:lnTo>
                  <a:lnTo>
                    <a:pt x="1475" y="323"/>
                  </a:lnTo>
                  <a:lnTo>
                    <a:pt x="1475" y="348"/>
                  </a:lnTo>
                  <a:close/>
                  <a:moveTo>
                    <a:pt x="1425" y="348"/>
                  </a:moveTo>
                  <a:lnTo>
                    <a:pt x="1400" y="348"/>
                  </a:lnTo>
                  <a:lnTo>
                    <a:pt x="1400" y="323"/>
                  </a:lnTo>
                  <a:lnTo>
                    <a:pt x="1425" y="323"/>
                  </a:lnTo>
                  <a:lnTo>
                    <a:pt x="1425" y="348"/>
                  </a:lnTo>
                  <a:close/>
                  <a:moveTo>
                    <a:pt x="1375" y="348"/>
                  </a:moveTo>
                  <a:lnTo>
                    <a:pt x="1350" y="348"/>
                  </a:lnTo>
                  <a:lnTo>
                    <a:pt x="1350" y="323"/>
                  </a:lnTo>
                  <a:lnTo>
                    <a:pt x="1375" y="323"/>
                  </a:lnTo>
                  <a:lnTo>
                    <a:pt x="1375" y="348"/>
                  </a:lnTo>
                  <a:close/>
                  <a:moveTo>
                    <a:pt x="1325" y="348"/>
                  </a:moveTo>
                  <a:lnTo>
                    <a:pt x="1300" y="348"/>
                  </a:lnTo>
                  <a:lnTo>
                    <a:pt x="1300" y="323"/>
                  </a:lnTo>
                  <a:lnTo>
                    <a:pt x="1325" y="323"/>
                  </a:lnTo>
                  <a:lnTo>
                    <a:pt x="1325" y="348"/>
                  </a:lnTo>
                  <a:close/>
                  <a:moveTo>
                    <a:pt x="1275" y="348"/>
                  </a:moveTo>
                  <a:lnTo>
                    <a:pt x="1250" y="348"/>
                  </a:lnTo>
                  <a:lnTo>
                    <a:pt x="1250" y="323"/>
                  </a:lnTo>
                  <a:lnTo>
                    <a:pt x="1275" y="323"/>
                  </a:lnTo>
                  <a:lnTo>
                    <a:pt x="1275" y="348"/>
                  </a:lnTo>
                  <a:close/>
                  <a:moveTo>
                    <a:pt x="1225" y="348"/>
                  </a:moveTo>
                  <a:lnTo>
                    <a:pt x="1200" y="348"/>
                  </a:lnTo>
                  <a:lnTo>
                    <a:pt x="1200" y="323"/>
                  </a:lnTo>
                  <a:lnTo>
                    <a:pt x="1225" y="323"/>
                  </a:lnTo>
                  <a:lnTo>
                    <a:pt x="1225" y="348"/>
                  </a:lnTo>
                  <a:close/>
                  <a:moveTo>
                    <a:pt x="1175" y="348"/>
                  </a:moveTo>
                  <a:lnTo>
                    <a:pt x="1150" y="348"/>
                  </a:lnTo>
                  <a:lnTo>
                    <a:pt x="1150" y="323"/>
                  </a:lnTo>
                  <a:lnTo>
                    <a:pt x="1175" y="323"/>
                  </a:lnTo>
                  <a:lnTo>
                    <a:pt x="1175" y="348"/>
                  </a:lnTo>
                  <a:close/>
                  <a:moveTo>
                    <a:pt x="1125" y="348"/>
                  </a:moveTo>
                  <a:lnTo>
                    <a:pt x="1100" y="348"/>
                  </a:lnTo>
                  <a:lnTo>
                    <a:pt x="1100" y="323"/>
                  </a:lnTo>
                  <a:lnTo>
                    <a:pt x="1125" y="323"/>
                  </a:lnTo>
                  <a:lnTo>
                    <a:pt x="1125" y="348"/>
                  </a:lnTo>
                  <a:close/>
                  <a:moveTo>
                    <a:pt x="1075" y="348"/>
                  </a:moveTo>
                  <a:lnTo>
                    <a:pt x="1050" y="348"/>
                  </a:lnTo>
                  <a:lnTo>
                    <a:pt x="1050" y="323"/>
                  </a:lnTo>
                  <a:lnTo>
                    <a:pt x="1075" y="323"/>
                  </a:lnTo>
                  <a:lnTo>
                    <a:pt x="1075" y="348"/>
                  </a:lnTo>
                  <a:close/>
                  <a:moveTo>
                    <a:pt x="1025" y="348"/>
                  </a:moveTo>
                  <a:lnTo>
                    <a:pt x="1000" y="348"/>
                  </a:lnTo>
                  <a:lnTo>
                    <a:pt x="1000" y="323"/>
                  </a:lnTo>
                  <a:lnTo>
                    <a:pt x="1025" y="323"/>
                  </a:lnTo>
                  <a:lnTo>
                    <a:pt x="1025" y="348"/>
                  </a:lnTo>
                  <a:close/>
                  <a:moveTo>
                    <a:pt x="975" y="348"/>
                  </a:moveTo>
                  <a:lnTo>
                    <a:pt x="950" y="348"/>
                  </a:lnTo>
                  <a:lnTo>
                    <a:pt x="950" y="323"/>
                  </a:lnTo>
                  <a:lnTo>
                    <a:pt x="975" y="323"/>
                  </a:lnTo>
                  <a:lnTo>
                    <a:pt x="975" y="348"/>
                  </a:lnTo>
                  <a:close/>
                  <a:moveTo>
                    <a:pt x="925" y="348"/>
                  </a:moveTo>
                  <a:lnTo>
                    <a:pt x="900" y="348"/>
                  </a:lnTo>
                  <a:lnTo>
                    <a:pt x="900" y="323"/>
                  </a:lnTo>
                  <a:lnTo>
                    <a:pt x="925" y="323"/>
                  </a:lnTo>
                  <a:lnTo>
                    <a:pt x="925" y="348"/>
                  </a:lnTo>
                  <a:close/>
                  <a:moveTo>
                    <a:pt x="875" y="348"/>
                  </a:moveTo>
                  <a:lnTo>
                    <a:pt x="850" y="348"/>
                  </a:lnTo>
                  <a:lnTo>
                    <a:pt x="850" y="323"/>
                  </a:lnTo>
                  <a:lnTo>
                    <a:pt x="875" y="323"/>
                  </a:lnTo>
                  <a:lnTo>
                    <a:pt x="875" y="348"/>
                  </a:lnTo>
                  <a:close/>
                  <a:moveTo>
                    <a:pt x="825" y="348"/>
                  </a:moveTo>
                  <a:lnTo>
                    <a:pt x="800" y="348"/>
                  </a:lnTo>
                  <a:lnTo>
                    <a:pt x="800" y="323"/>
                  </a:lnTo>
                  <a:lnTo>
                    <a:pt x="825" y="323"/>
                  </a:lnTo>
                  <a:lnTo>
                    <a:pt x="825" y="348"/>
                  </a:lnTo>
                  <a:close/>
                  <a:moveTo>
                    <a:pt x="775" y="348"/>
                  </a:moveTo>
                  <a:lnTo>
                    <a:pt x="750" y="348"/>
                  </a:lnTo>
                  <a:lnTo>
                    <a:pt x="750" y="323"/>
                  </a:lnTo>
                  <a:lnTo>
                    <a:pt x="775" y="323"/>
                  </a:lnTo>
                  <a:lnTo>
                    <a:pt x="775" y="348"/>
                  </a:lnTo>
                  <a:close/>
                  <a:moveTo>
                    <a:pt x="725" y="348"/>
                  </a:moveTo>
                  <a:lnTo>
                    <a:pt x="700" y="348"/>
                  </a:lnTo>
                  <a:lnTo>
                    <a:pt x="700" y="323"/>
                  </a:lnTo>
                  <a:lnTo>
                    <a:pt x="725" y="323"/>
                  </a:lnTo>
                  <a:lnTo>
                    <a:pt x="725" y="348"/>
                  </a:lnTo>
                  <a:close/>
                  <a:moveTo>
                    <a:pt x="675" y="348"/>
                  </a:moveTo>
                  <a:lnTo>
                    <a:pt x="650" y="348"/>
                  </a:lnTo>
                  <a:lnTo>
                    <a:pt x="650" y="323"/>
                  </a:lnTo>
                  <a:lnTo>
                    <a:pt x="675" y="323"/>
                  </a:lnTo>
                  <a:lnTo>
                    <a:pt x="675" y="348"/>
                  </a:lnTo>
                  <a:close/>
                  <a:moveTo>
                    <a:pt x="625" y="348"/>
                  </a:moveTo>
                  <a:lnTo>
                    <a:pt x="600" y="348"/>
                  </a:lnTo>
                  <a:lnTo>
                    <a:pt x="600" y="323"/>
                  </a:lnTo>
                  <a:lnTo>
                    <a:pt x="625" y="323"/>
                  </a:lnTo>
                  <a:lnTo>
                    <a:pt x="625" y="348"/>
                  </a:lnTo>
                  <a:close/>
                  <a:moveTo>
                    <a:pt x="575" y="348"/>
                  </a:moveTo>
                  <a:lnTo>
                    <a:pt x="550" y="348"/>
                  </a:lnTo>
                  <a:lnTo>
                    <a:pt x="550" y="323"/>
                  </a:lnTo>
                  <a:lnTo>
                    <a:pt x="575" y="323"/>
                  </a:lnTo>
                  <a:lnTo>
                    <a:pt x="575" y="348"/>
                  </a:lnTo>
                  <a:close/>
                  <a:moveTo>
                    <a:pt x="525" y="348"/>
                  </a:moveTo>
                  <a:lnTo>
                    <a:pt x="500" y="348"/>
                  </a:lnTo>
                  <a:lnTo>
                    <a:pt x="500" y="323"/>
                  </a:lnTo>
                  <a:lnTo>
                    <a:pt x="525" y="323"/>
                  </a:lnTo>
                  <a:lnTo>
                    <a:pt x="525" y="348"/>
                  </a:lnTo>
                  <a:close/>
                  <a:moveTo>
                    <a:pt x="475" y="348"/>
                  </a:moveTo>
                  <a:lnTo>
                    <a:pt x="450" y="348"/>
                  </a:lnTo>
                  <a:lnTo>
                    <a:pt x="450" y="323"/>
                  </a:lnTo>
                  <a:lnTo>
                    <a:pt x="475" y="323"/>
                  </a:lnTo>
                  <a:lnTo>
                    <a:pt x="475" y="348"/>
                  </a:lnTo>
                  <a:close/>
                  <a:moveTo>
                    <a:pt x="425" y="348"/>
                  </a:moveTo>
                  <a:lnTo>
                    <a:pt x="400" y="348"/>
                  </a:lnTo>
                  <a:lnTo>
                    <a:pt x="400" y="323"/>
                  </a:lnTo>
                  <a:lnTo>
                    <a:pt x="425" y="323"/>
                  </a:lnTo>
                  <a:lnTo>
                    <a:pt x="425" y="348"/>
                  </a:lnTo>
                  <a:close/>
                  <a:moveTo>
                    <a:pt x="375" y="348"/>
                  </a:moveTo>
                  <a:lnTo>
                    <a:pt x="350" y="348"/>
                  </a:lnTo>
                  <a:lnTo>
                    <a:pt x="350" y="323"/>
                  </a:lnTo>
                  <a:lnTo>
                    <a:pt x="375" y="323"/>
                  </a:lnTo>
                  <a:lnTo>
                    <a:pt x="375" y="348"/>
                  </a:lnTo>
                  <a:close/>
                  <a:moveTo>
                    <a:pt x="325" y="348"/>
                  </a:moveTo>
                  <a:lnTo>
                    <a:pt x="300" y="348"/>
                  </a:lnTo>
                  <a:lnTo>
                    <a:pt x="300" y="323"/>
                  </a:lnTo>
                  <a:lnTo>
                    <a:pt x="325" y="323"/>
                  </a:lnTo>
                  <a:lnTo>
                    <a:pt x="325" y="348"/>
                  </a:lnTo>
                  <a:close/>
                  <a:moveTo>
                    <a:pt x="275" y="348"/>
                  </a:moveTo>
                  <a:lnTo>
                    <a:pt x="250" y="348"/>
                  </a:lnTo>
                  <a:lnTo>
                    <a:pt x="250" y="323"/>
                  </a:lnTo>
                  <a:lnTo>
                    <a:pt x="275" y="323"/>
                  </a:lnTo>
                  <a:lnTo>
                    <a:pt x="275" y="348"/>
                  </a:lnTo>
                  <a:close/>
                  <a:moveTo>
                    <a:pt x="225" y="348"/>
                  </a:moveTo>
                  <a:lnTo>
                    <a:pt x="200" y="348"/>
                  </a:lnTo>
                  <a:lnTo>
                    <a:pt x="200" y="323"/>
                  </a:lnTo>
                  <a:lnTo>
                    <a:pt x="225" y="323"/>
                  </a:lnTo>
                  <a:lnTo>
                    <a:pt x="225" y="348"/>
                  </a:lnTo>
                  <a:close/>
                  <a:moveTo>
                    <a:pt x="175" y="348"/>
                  </a:moveTo>
                  <a:lnTo>
                    <a:pt x="150" y="348"/>
                  </a:lnTo>
                  <a:lnTo>
                    <a:pt x="150" y="323"/>
                  </a:lnTo>
                  <a:lnTo>
                    <a:pt x="175" y="323"/>
                  </a:lnTo>
                  <a:lnTo>
                    <a:pt x="175" y="348"/>
                  </a:lnTo>
                  <a:close/>
                  <a:moveTo>
                    <a:pt x="125" y="348"/>
                  </a:moveTo>
                  <a:lnTo>
                    <a:pt x="100" y="348"/>
                  </a:lnTo>
                  <a:lnTo>
                    <a:pt x="100" y="323"/>
                  </a:lnTo>
                  <a:lnTo>
                    <a:pt x="125" y="323"/>
                  </a:lnTo>
                  <a:lnTo>
                    <a:pt x="125" y="348"/>
                  </a:lnTo>
                  <a:close/>
                  <a:moveTo>
                    <a:pt x="75" y="348"/>
                  </a:moveTo>
                  <a:lnTo>
                    <a:pt x="50" y="348"/>
                  </a:lnTo>
                  <a:lnTo>
                    <a:pt x="50" y="323"/>
                  </a:lnTo>
                  <a:lnTo>
                    <a:pt x="75" y="323"/>
                  </a:lnTo>
                  <a:lnTo>
                    <a:pt x="75" y="348"/>
                  </a:lnTo>
                  <a:close/>
                  <a:moveTo>
                    <a:pt x="25" y="348"/>
                  </a:moveTo>
                  <a:lnTo>
                    <a:pt x="13" y="348"/>
                  </a:lnTo>
                  <a:lnTo>
                    <a:pt x="13" y="323"/>
                  </a:lnTo>
                  <a:lnTo>
                    <a:pt x="25" y="323"/>
                  </a:lnTo>
                  <a:lnTo>
                    <a:pt x="25" y="34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335" name="Rectangle 100">
              <a:extLst>
                <a:ext uri="{FF2B5EF4-FFF2-40B4-BE49-F238E27FC236}">
                  <a16:creationId xmlns:a16="http://schemas.microsoft.com/office/drawing/2014/main" id="{ADA0EA86-F1EE-4BF0-8B21-CDA66837D6C3}"/>
                </a:ext>
              </a:extLst>
            </p:cNvPr>
            <p:cNvSpPr>
              <a:spLocks noChangeArrowheads="1"/>
            </p:cNvSpPr>
            <p:nvPr/>
          </p:nvSpPr>
          <p:spPr bwMode="auto">
            <a:xfrm>
              <a:off x="7596031" y="6440076"/>
              <a:ext cx="1110881" cy="1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矢板</a:t>
              </a:r>
              <a:r>
                <a:rPr kumimoji="0" lang="ja-JP" altLang="en-US" sz="7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護岸の継目の補修</a:t>
              </a:r>
              <a:endParaRPr kumimoji="0" lang="ja-JP" altLang="ja-JP" sz="18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266" name="Picture 8">
              <a:extLst>
                <a:ext uri="{FF2B5EF4-FFF2-40B4-BE49-F238E27FC236}">
                  <a16:creationId xmlns:a16="http://schemas.microsoft.com/office/drawing/2014/main" id="{5C2B2EF5-58EE-4994-B2F2-3CBCFDB2BB9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2561" y="1898106"/>
              <a:ext cx="3612888" cy="41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 name="Rectangle 277">
              <a:extLst>
                <a:ext uri="{FF2B5EF4-FFF2-40B4-BE49-F238E27FC236}">
                  <a16:creationId xmlns:a16="http://schemas.microsoft.com/office/drawing/2014/main" id="{E04E1E81-9CA1-4071-97FF-B467CAFE765B}"/>
                </a:ext>
              </a:extLst>
            </p:cNvPr>
            <p:cNvSpPr>
              <a:spLocks noChangeArrowheads="1"/>
            </p:cNvSpPr>
            <p:nvPr/>
          </p:nvSpPr>
          <p:spPr bwMode="auto">
            <a:xfrm>
              <a:off x="1635114" y="972661"/>
              <a:ext cx="98425" cy="16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a:ln>
                    <a:noFill/>
                  </a:ln>
                  <a:solidFill>
                    <a:srgbClr val="FFFFFF"/>
                  </a:solidFill>
                  <a:effectLst/>
                  <a:latin typeface="HGPｺﾞｼｯｸM" panose="020B0600000000000000" pitchFamily="50" charset="-128"/>
                  <a:ea typeface="HGPｺﾞｼｯｸM" panose="020B0600000000000000" pitchFamily="50" charset="-128"/>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45" name="Rectangle 279">
              <a:extLst>
                <a:ext uri="{FF2B5EF4-FFF2-40B4-BE49-F238E27FC236}">
                  <a16:creationId xmlns:a16="http://schemas.microsoft.com/office/drawing/2014/main" id="{9C1C2614-B8E0-4CA5-B690-E060D2A16274}"/>
                </a:ext>
              </a:extLst>
            </p:cNvPr>
            <p:cNvSpPr>
              <a:spLocks noChangeArrowheads="1"/>
            </p:cNvSpPr>
            <p:nvPr/>
          </p:nvSpPr>
          <p:spPr bwMode="auto">
            <a:xfrm>
              <a:off x="1633527" y="1099338"/>
              <a:ext cx="25400" cy="64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 name="正方形/長方形 2">
              <a:extLst>
                <a:ext uri="{FF2B5EF4-FFF2-40B4-BE49-F238E27FC236}">
                  <a16:creationId xmlns:a16="http://schemas.microsoft.com/office/drawing/2014/main" id="{3C2E0F5A-DE3D-4185-AEDC-79814799F421}"/>
                </a:ext>
              </a:extLst>
            </p:cNvPr>
            <p:cNvSpPr/>
            <p:nvPr/>
          </p:nvSpPr>
          <p:spPr>
            <a:xfrm>
              <a:off x="3894665" y="1064925"/>
              <a:ext cx="5143314" cy="2168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■更新・・河川改修事業・耐震対策事業など、質的改良を伴うもの</a:t>
              </a:r>
            </a:p>
          </p:txBody>
        </p:sp>
        <p:grpSp>
          <p:nvGrpSpPr>
            <p:cNvPr id="16" name="グループ化 15">
              <a:extLst>
                <a:ext uri="{FF2B5EF4-FFF2-40B4-BE49-F238E27FC236}">
                  <a16:creationId xmlns:a16="http://schemas.microsoft.com/office/drawing/2014/main" id="{159D5D2D-B738-40FC-9C23-228A5214042F}"/>
                </a:ext>
              </a:extLst>
            </p:cNvPr>
            <p:cNvGrpSpPr/>
            <p:nvPr/>
          </p:nvGrpSpPr>
          <p:grpSpPr>
            <a:xfrm>
              <a:off x="3946128" y="1314630"/>
              <a:ext cx="1745864" cy="1261314"/>
              <a:chOff x="3975930" y="1895970"/>
              <a:chExt cx="2121551" cy="1532732"/>
            </a:xfrm>
          </p:grpSpPr>
          <p:pic>
            <p:nvPicPr>
              <p:cNvPr id="234" name="図 233">
                <a:extLst>
                  <a:ext uri="{FF2B5EF4-FFF2-40B4-BE49-F238E27FC236}">
                    <a16:creationId xmlns:a16="http://schemas.microsoft.com/office/drawing/2014/main" id="{61A91AC4-4887-4405-8CF7-7A805538B18E}"/>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l="10773" r="1862" b="16234"/>
              <a:stretch/>
            </p:blipFill>
            <p:spPr>
              <a:xfrm>
                <a:off x="3975930" y="1915189"/>
                <a:ext cx="2104703" cy="1513513"/>
              </a:xfrm>
              <a:prstGeom prst="rect">
                <a:avLst/>
              </a:prstGeom>
              <a:ln>
                <a:noFill/>
              </a:ln>
            </p:spPr>
          </p:pic>
          <p:sp>
            <p:nvSpPr>
              <p:cNvPr id="236" name="テキスト ボックス 235">
                <a:extLst>
                  <a:ext uri="{FF2B5EF4-FFF2-40B4-BE49-F238E27FC236}">
                    <a16:creationId xmlns:a16="http://schemas.microsoft.com/office/drawing/2014/main" id="{2219DF1E-40D7-4356-859E-E21F64847C8B}"/>
                  </a:ext>
                </a:extLst>
              </p:cNvPr>
              <p:cNvSpPr txBox="1"/>
              <p:nvPr/>
            </p:nvSpPr>
            <p:spPr>
              <a:xfrm>
                <a:off x="4991351" y="1895970"/>
                <a:ext cx="1106130" cy="280504"/>
              </a:xfrm>
              <a:prstGeom prst="rect">
                <a:avLst/>
              </a:prstGeom>
              <a:noFill/>
              <a:ln>
                <a:noFill/>
              </a:ln>
            </p:spPr>
            <p:txBody>
              <a:bodyPr wrap="square" rtlCol="0">
                <a:spAutoFit/>
              </a:bodyPr>
              <a:lstStyle/>
              <a:p>
                <a:pPr algn="r"/>
                <a:r>
                  <a:rPr lang="ja-JP" altLang="en-US" sz="900" b="1" dirty="0"/>
                  <a:t>河川改修前</a:t>
                </a:r>
                <a:endParaRPr kumimoji="1" lang="ja-JP" altLang="en-US" sz="900" b="1" dirty="0"/>
              </a:p>
            </p:txBody>
          </p:sp>
          <p:cxnSp>
            <p:nvCxnSpPr>
              <p:cNvPr id="238" name="直線矢印コネクタ 237">
                <a:extLst>
                  <a:ext uri="{FF2B5EF4-FFF2-40B4-BE49-F238E27FC236}">
                    <a16:creationId xmlns:a16="http://schemas.microsoft.com/office/drawing/2014/main" id="{D708A484-CA30-4B6D-B08C-08FFA47DAEE5}"/>
                  </a:ext>
                </a:extLst>
              </p:cNvPr>
              <p:cNvCxnSpPr/>
              <p:nvPr/>
            </p:nvCxnSpPr>
            <p:spPr>
              <a:xfrm>
                <a:off x="4952039" y="3190495"/>
                <a:ext cx="39313" cy="194233"/>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grpSp>
          <p:nvGrpSpPr>
            <p:cNvPr id="17" name="グループ化 16">
              <a:extLst>
                <a:ext uri="{FF2B5EF4-FFF2-40B4-BE49-F238E27FC236}">
                  <a16:creationId xmlns:a16="http://schemas.microsoft.com/office/drawing/2014/main" id="{E1BADD4D-E611-4234-B5E3-B9BA3077A2C0}"/>
                </a:ext>
              </a:extLst>
            </p:cNvPr>
            <p:cNvGrpSpPr/>
            <p:nvPr/>
          </p:nvGrpSpPr>
          <p:grpSpPr>
            <a:xfrm>
              <a:off x="5935700" y="1314630"/>
              <a:ext cx="1804652" cy="1261314"/>
              <a:chOff x="6195434" y="1895970"/>
              <a:chExt cx="2192990" cy="1532733"/>
            </a:xfrm>
          </p:grpSpPr>
          <p:pic>
            <p:nvPicPr>
              <p:cNvPr id="233" name="図 232">
                <a:extLst>
                  <a:ext uri="{FF2B5EF4-FFF2-40B4-BE49-F238E27FC236}">
                    <a16:creationId xmlns:a16="http://schemas.microsoft.com/office/drawing/2014/main" id="{FFB93E39-3151-430D-9B5D-6F777B6693FD}"/>
                  </a:ext>
                </a:extLst>
              </p:cNvPr>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20000" contrast="20000"/>
                        </a14:imgEffect>
                      </a14:imgLayer>
                    </a14:imgProps>
                  </a:ext>
                  <a:ext uri="{28A0092B-C50C-407E-A947-70E740481C1C}">
                    <a14:useLocalDpi xmlns:a14="http://schemas.microsoft.com/office/drawing/2010/main" val="0"/>
                  </a:ext>
                </a:extLst>
              </a:blip>
              <a:srcRect l="8011" r="3919" b="17491"/>
              <a:stretch/>
            </p:blipFill>
            <p:spPr>
              <a:xfrm>
                <a:off x="6195434" y="1903664"/>
                <a:ext cx="2170442" cy="1525039"/>
              </a:xfrm>
              <a:prstGeom prst="rect">
                <a:avLst/>
              </a:prstGeom>
              <a:ln>
                <a:noFill/>
              </a:ln>
            </p:spPr>
          </p:pic>
          <p:sp>
            <p:nvSpPr>
              <p:cNvPr id="235" name="テキスト ボックス 234">
                <a:extLst>
                  <a:ext uri="{FF2B5EF4-FFF2-40B4-BE49-F238E27FC236}">
                    <a16:creationId xmlns:a16="http://schemas.microsoft.com/office/drawing/2014/main" id="{FD257D79-2C3A-4D62-8206-AC11C4E80614}"/>
                  </a:ext>
                </a:extLst>
              </p:cNvPr>
              <p:cNvSpPr txBox="1"/>
              <p:nvPr/>
            </p:nvSpPr>
            <p:spPr>
              <a:xfrm>
                <a:off x="7282294" y="1895970"/>
                <a:ext cx="1106130" cy="280504"/>
              </a:xfrm>
              <a:prstGeom prst="rect">
                <a:avLst/>
              </a:prstGeom>
              <a:noFill/>
              <a:ln>
                <a:noFill/>
              </a:ln>
            </p:spPr>
            <p:txBody>
              <a:bodyPr wrap="square" rtlCol="0">
                <a:spAutoFit/>
              </a:bodyPr>
              <a:lstStyle/>
              <a:p>
                <a:pPr algn="r"/>
                <a:r>
                  <a:rPr lang="ja-JP" altLang="en-US" sz="900" b="1" dirty="0"/>
                  <a:t>河川改修後</a:t>
                </a:r>
                <a:endParaRPr kumimoji="1" lang="ja-JP" altLang="en-US" sz="900" b="1" dirty="0"/>
              </a:p>
            </p:txBody>
          </p:sp>
          <p:cxnSp>
            <p:nvCxnSpPr>
              <p:cNvPr id="239" name="直線矢印コネクタ 238">
                <a:extLst>
                  <a:ext uri="{FF2B5EF4-FFF2-40B4-BE49-F238E27FC236}">
                    <a16:creationId xmlns:a16="http://schemas.microsoft.com/office/drawing/2014/main" id="{97C4A98C-CDFA-40E6-A5D3-DF5D456991A9}"/>
                  </a:ext>
                </a:extLst>
              </p:cNvPr>
              <p:cNvCxnSpPr/>
              <p:nvPr/>
            </p:nvCxnSpPr>
            <p:spPr>
              <a:xfrm>
                <a:off x="7253821" y="3152069"/>
                <a:ext cx="123500" cy="227442"/>
              </a:xfrm>
              <a:prstGeom prst="straightConnector1">
                <a:avLst/>
              </a:prstGeom>
              <a:ln w="19050">
                <a:noFill/>
                <a:tailEnd type="arrow"/>
              </a:ln>
            </p:spPr>
            <p:style>
              <a:lnRef idx="1">
                <a:schemeClr val="accent1"/>
              </a:lnRef>
              <a:fillRef idx="0">
                <a:schemeClr val="accent1"/>
              </a:fillRef>
              <a:effectRef idx="0">
                <a:schemeClr val="accent1"/>
              </a:effectRef>
              <a:fontRef idx="minor">
                <a:schemeClr val="tx1"/>
              </a:fontRef>
            </p:style>
          </p:cxnSp>
        </p:grpSp>
        <p:cxnSp>
          <p:nvCxnSpPr>
            <p:cNvPr id="5" name="直線コネクタ 4">
              <a:extLst>
                <a:ext uri="{FF2B5EF4-FFF2-40B4-BE49-F238E27FC236}">
                  <a16:creationId xmlns:a16="http://schemas.microsoft.com/office/drawing/2014/main" id="{0DE62A37-4809-4DED-B6FB-E4F765169CE4}"/>
                </a:ext>
              </a:extLst>
            </p:cNvPr>
            <p:cNvCxnSpPr>
              <a:cxnSpLocks/>
            </p:cNvCxnSpPr>
            <p:nvPr/>
          </p:nvCxnSpPr>
          <p:spPr>
            <a:xfrm flipV="1">
              <a:off x="3668807" y="2757582"/>
              <a:ext cx="0" cy="15093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24B97FDB-75C5-484B-8746-CE6915D5C51B}"/>
                </a:ext>
              </a:extLst>
            </p:cNvPr>
            <p:cNvCxnSpPr>
              <a:cxnSpLocks/>
            </p:cNvCxnSpPr>
            <p:nvPr/>
          </p:nvCxnSpPr>
          <p:spPr>
            <a:xfrm>
              <a:off x="3665364" y="2757582"/>
              <a:ext cx="2387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4" name="正方形/長方形 243">
              <a:extLst>
                <a:ext uri="{FF2B5EF4-FFF2-40B4-BE49-F238E27FC236}">
                  <a16:creationId xmlns:a16="http://schemas.microsoft.com/office/drawing/2014/main" id="{6C0FC534-300E-4ECB-BCB0-5556F6E4B339}"/>
                </a:ext>
              </a:extLst>
            </p:cNvPr>
            <p:cNvSpPr/>
            <p:nvPr/>
          </p:nvSpPr>
          <p:spPr>
            <a:xfrm>
              <a:off x="3896178" y="2644284"/>
              <a:ext cx="4715410" cy="2462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■部分更新・・護岸等の劣化による</a:t>
              </a:r>
              <a:r>
                <a:rPr kumimoji="1" lang="ja-JP" altLang="en-US" sz="1050" u="sng" dirty="0">
                  <a:solidFill>
                    <a:schemeClr val="tx1"/>
                  </a:solidFill>
                </a:rPr>
                <a:t>ブロックの積み替え</a:t>
              </a:r>
              <a:r>
                <a:rPr kumimoji="1" lang="ja-JP" altLang="en-US" sz="1050" dirty="0">
                  <a:solidFill>
                    <a:schemeClr val="tx1"/>
                  </a:solidFill>
                </a:rPr>
                <a:t>など</a:t>
              </a:r>
            </a:p>
          </p:txBody>
        </p:sp>
        <p:cxnSp>
          <p:nvCxnSpPr>
            <p:cNvPr id="245" name="直線コネクタ 244">
              <a:extLst>
                <a:ext uri="{FF2B5EF4-FFF2-40B4-BE49-F238E27FC236}">
                  <a16:creationId xmlns:a16="http://schemas.microsoft.com/office/drawing/2014/main" id="{92A527E5-0C50-4F6D-8A65-F2691EB5A690}"/>
                </a:ext>
              </a:extLst>
            </p:cNvPr>
            <p:cNvCxnSpPr>
              <a:cxnSpLocks/>
            </p:cNvCxnSpPr>
            <p:nvPr/>
          </p:nvCxnSpPr>
          <p:spPr>
            <a:xfrm flipV="1">
              <a:off x="3546257" y="1181800"/>
              <a:ext cx="0" cy="15834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矢印コネクタ 246">
              <a:extLst>
                <a:ext uri="{FF2B5EF4-FFF2-40B4-BE49-F238E27FC236}">
                  <a16:creationId xmlns:a16="http://schemas.microsoft.com/office/drawing/2014/main" id="{EC5B6AD0-F993-4F7E-918F-08B8388593B7}"/>
                </a:ext>
              </a:extLst>
            </p:cNvPr>
            <p:cNvCxnSpPr>
              <a:cxnSpLocks/>
            </p:cNvCxnSpPr>
            <p:nvPr/>
          </p:nvCxnSpPr>
          <p:spPr>
            <a:xfrm>
              <a:off x="3555886" y="1181800"/>
              <a:ext cx="32534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25319AA9-766D-482C-BBFC-130BCDB9C6E0}"/>
                </a:ext>
              </a:extLst>
            </p:cNvPr>
            <p:cNvCxnSpPr/>
            <p:nvPr/>
          </p:nvCxnSpPr>
          <p:spPr>
            <a:xfrm flipH="1">
              <a:off x="3203848" y="2757582"/>
              <a:ext cx="34240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2534DE4B-2A57-4FF6-B405-34CA03762092}"/>
                </a:ext>
              </a:extLst>
            </p:cNvPr>
            <p:cNvGrpSpPr/>
            <p:nvPr/>
          </p:nvGrpSpPr>
          <p:grpSpPr>
            <a:xfrm>
              <a:off x="6871630" y="2911620"/>
              <a:ext cx="1914252" cy="1409195"/>
              <a:chOff x="2800544" y="7798819"/>
              <a:chExt cx="1914252" cy="1409195"/>
            </a:xfrm>
          </p:grpSpPr>
          <p:pic>
            <p:nvPicPr>
              <p:cNvPr id="254" name="図 253">
                <a:extLst>
                  <a:ext uri="{FF2B5EF4-FFF2-40B4-BE49-F238E27FC236}">
                    <a16:creationId xmlns:a16="http://schemas.microsoft.com/office/drawing/2014/main" id="{85D79565-4C05-4AA7-99E8-BE42D0B2BB1B}"/>
                  </a:ext>
                </a:extLst>
              </p:cNvPr>
              <p:cNvPicPr/>
              <p:nvPr/>
            </p:nvPicPr>
            <p:blipFill rotWithShape="1">
              <a:blip r:embed="rId23" cstate="print">
                <a:extLst>
                  <a:ext uri="{28A0092B-C50C-407E-A947-70E740481C1C}">
                    <a14:useLocalDpi xmlns:a14="http://schemas.microsoft.com/office/drawing/2010/main" val="0"/>
                  </a:ext>
                </a:extLst>
              </a:blip>
              <a:srcRect l="4063" t="5454" r="12543" b="12531"/>
              <a:stretch/>
            </p:blipFill>
            <p:spPr>
              <a:xfrm>
                <a:off x="2800544" y="7826572"/>
                <a:ext cx="1886762" cy="1381442"/>
              </a:xfrm>
              <a:prstGeom prst="rect">
                <a:avLst/>
              </a:prstGeom>
              <a:ln>
                <a:noFill/>
              </a:ln>
            </p:spPr>
          </p:pic>
          <p:sp>
            <p:nvSpPr>
              <p:cNvPr id="258" name="テキスト ボックス 257">
                <a:extLst>
                  <a:ext uri="{FF2B5EF4-FFF2-40B4-BE49-F238E27FC236}">
                    <a16:creationId xmlns:a16="http://schemas.microsoft.com/office/drawing/2014/main" id="{E38844C2-B853-489C-94A6-F175920A3045}"/>
                  </a:ext>
                </a:extLst>
              </p:cNvPr>
              <p:cNvSpPr txBox="1"/>
              <p:nvPr/>
            </p:nvSpPr>
            <p:spPr>
              <a:xfrm>
                <a:off x="4145408" y="7798819"/>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cxnSp>
            <p:nvCxnSpPr>
              <p:cNvPr id="264" name="直線矢印コネクタ 263">
                <a:extLst>
                  <a:ext uri="{FF2B5EF4-FFF2-40B4-BE49-F238E27FC236}">
                    <a16:creationId xmlns:a16="http://schemas.microsoft.com/office/drawing/2014/main" id="{4088F41E-5E57-4C04-8E46-9D93D95F5A7B}"/>
                  </a:ext>
                </a:extLst>
              </p:cNvPr>
              <p:cNvCxnSpPr/>
              <p:nvPr/>
            </p:nvCxnSpPr>
            <p:spPr>
              <a:xfrm>
                <a:off x="3536594" y="8731391"/>
                <a:ext cx="266321" cy="299396"/>
              </a:xfrm>
              <a:prstGeom prst="straightConnector1">
                <a:avLst/>
              </a:prstGeom>
              <a:noFill/>
              <a:ln w="22225" cap="flat" cmpd="sng" algn="ctr">
                <a:solidFill>
                  <a:schemeClr val="bg1"/>
                </a:solidFill>
                <a:prstDash val="solid"/>
                <a:miter lim="800000"/>
                <a:tailEnd type="arrow"/>
              </a:ln>
              <a:effectLst/>
            </p:spPr>
          </p:cxnSp>
        </p:grpSp>
        <p:cxnSp>
          <p:nvCxnSpPr>
            <p:cNvPr id="281" name="直線矢印コネクタ 280">
              <a:extLst>
                <a:ext uri="{FF2B5EF4-FFF2-40B4-BE49-F238E27FC236}">
                  <a16:creationId xmlns:a16="http://schemas.microsoft.com/office/drawing/2014/main" id="{F6D81C6B-E9D8-4FA7-8A25-B1A5C124DF5E}"/>
                </a:ext>
              </a:extLst>
            </p:cNvPr>
            <p:cNvCxnSpPr>
              <a:cxnSpLocks/>
              <a:endCxn id="450" idx="1"/>
            </p:cNvCxnSpPr>
            <p:nvPr/>
          </p:nvCxnSpPr>
          <p:spPr>
            <a:xfrm>
              <a:off x="3546258" y="5866995"/>
              <a:ext cx="9740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2" name="正方形/長方形 281">
              <a:extLst>
                <a:ext uri="{FF2B5EF4-FFF2-40B4-BE49-F238E27FC236}">
                  <a16:creationId xmlns:a16="http://schemas.microsoft.com/office/drawing/2014/main" id="{53E0E084-7B20-4AA8-BC71-5AC3B766B307}"/>
                </a:ext>
              </a:extLst>
            </p:cNvPr>
            <p:cNvSpPr/>
            <p:nvPr/>
          </p:nvSpPr>
          <p:spPr>
            <a:xfrm>
              <a:off x="4329381" y="4386480"/>
              <a:ext cx="4876627" cy="2352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■補修・・護岸等の劣化による</a:t>
              </a:r>
              <a:r>
                <a:rPr kumimoji="1" lang="ja-JP" altLang="en-US" sz="1050" u="sng" dirty="0">
                  <a:solidFill>
                    <a:schemeClr val="tx1"/>
                  </a:solidFill>
                </a:rPr>
                <a:t>部分的なブロックの積み替え</a:t>
              </a:r>
              <a:r>
                <a:rPr kumimoji="1" lang="ja-JP" altLang="en-US" sz="1050" dirty="0">
                  <a:solidFill>
                    <a:schemeClr val="tx1"/>
                  </a:solidFill>
                </a:rPr>
                <a:t>など</a:t>
              </a:r>
            </a:p>
          </p:txBody>
        </p:sp>
        <p:pic>
          <p:nvPicPr>
            <p:cNvPr id="25" name="図 24">
              <a:extLst>
                <a:ext uri="{FF2B5EF4-FFF2-40B4-BE49-F238E27FC236}">
                  <a16:creationId xmlns:a16="http://schemas.microsoft.com/office/drawing/2014/main" id="{A49EC955-714D-4318-B696-EC1D335FA75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6730" t="11215" r="7119" b="13689"/>
            <a:stretch/>
          </p:blipFill>
          <p:spPr>
            <a:xfrm>
              <a:off x="5878842" y="4705538"/>
              <a:ext cx="1501470" cy="981615"/>
            </a:xfrm>
            <a:prstGeom prst="rect">
              <a:avLst/>
            </a:prstGeom>
          </p:spPr>
        </p:pic>
        <p:pic>
          <p:nvPicPr>
            <p:cNvPr id="27" name="図 26">
              <a:extLst>
                <a:ext uri="{FF2B5EF4-FFF2-40B4-BE49-F238E27FC236}">
                  <a16:creationId xmlns:a16="http://schemas.microsoft.com/office/drawing/2014/main" id="{D7137DEC-873E-4095-B8F7-8CD1C97A44A5}"/>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13627" r="11960"/>
            <a:stretch/>
          </p:blipFill>
          <p:spPr>
            <a:xfrm>
              <a:off x="4379332" y="4711303"/>
              <a:ext cx="1298577" cy="981616"/>
            </a:xfrm>
            <a:prstGeom prst="rect">
              <a:avLst/>
            </a:prstGeom>
          </p:spPr>
        </p:pic>
        <p:cxnSp>
          <p:nvCxnSpPr>
            <p:cNvPr id="435" name="直線矢印コネクタ 434">
              <a:extLst>
                <a:ext uri="{FF2B5EF4-FFF2-40B4-BE49-F238E27FC236}">
                  <a16:creationId xmlns:a16="http://schemas.microsoft.com/office/drawing/2014/main" id="{146894EE-F547-4EC2-BC43-6A0728007DD6}"/>
                </a:ext>
              </a:extLst>
            </p:cNvPr>
            <p:cNvCxnSpPr>
              <a:cxnSpLocks/>
            </p:cNvCxnSpPr>
            <p:nvPr/>
          </p:nvCxnSpPr>
          <p:spPr>
            <a:xfrm>
              <a:off x="4090598" y="4500992"/>
              <a:ext cx="23878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6" name="直線コネクタ 435">
              <a:extLst>
                <a:ext uri="{FF2B5EF4-FFF2-40B4-BE49-F238E27FC236}">
                  <a16:creationId xmlns:a16="http://schemas.microsoft.com/office/drawing/2014/main" id="{3EB9ECA1-CC29-4D91-A126-16E25B019BA2}"/>
                </a:ext>
              </a:extLst>
            </p:cNvPr>
            <p:cNvCxnSpPr>
              <a:cxnSpLocks/>
            </p:cNvCxnSpPr>
            <p:nvPr/>
          </p:nvCxnSpPr>
          <p:spPr>
            <a:xfrm flipV="1">
              <a:off x="4090598" y="4492282"/>
              <a:ext cx="0" cy="7568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直線コネクタ 448">
              <a:extLst>
                <a:ext uri="{FF2B5EF4-FFF2-40B4-BE49-F238E27FC236}">
                  <a16:creationId xmlns:a16="http://schemas.microsoft.com/office/drawing/2014/main" id="{88CB4045-8396-4F9E-8A67-986CD7BA1FD8}"/>
                </a:ext>
              </a:extLst>
            </p:cNvPr>
            <p:cNvCxnSpPr>
              <a:cxnSpLocks/>
            </p:cNvCxnSpPr>
            <p:nvPr/>
          </p:nvCxnSpPr>
          <p:spPr>
            <a:xfrm flipH="1">
              <a:off x="3368958" y="5249160"/>
              <a:ext cx="7216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0" name="正方形/長方形 449">
              <a:extLst>
                <a:ext uri="{FF2B5EF4-FFF2-40B4-BE49-F238E27FC236}">
                  <a16:creationId xmlns:a16="http://schemas.microsoft.com/office/drawing/2014/main" id="{2B7E8EE7-F583-4DBB-AA45-A8E71F7F00A3}"/>
                </a:ext>
              </a:extLst>
            </p:cNvPr>
            <p:cNvSpPr/>
            <p:nvPr/>
          </p:nvSpPr>
          <p:spPr>
            <a:xfrm>
              <a:off x="4520297" y="5749381"/>
              <a:ext cx="3419181" cy="2352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solidFill>
                    <a:schemeClr val="tx1"/>
                  </a:solidFill>
                </a:rPr>
                <a:t>■日常的維持管理・・直営作業等による対応</a:t>
              </a:r>
            </a:p>
          </p:txBody>
        </p:sp>
        <p:cxnSp>
          <p:nvCxnSpPr>
            <p:cNvPr id="510" name="直線コネクタ 509">
              <a:extLst>
                <a:ext uri="{FF2B5EF4-FFF2-40B4-BE49-F238E27FC236}">
                  <a16:creationId xmlns:a16="http://schemas.microsoft.com/office/drawing/2014/main" id="{D462EEA6-AC8F-4C63-8DE0-569002CD9116}"/>
                </a:ext>
              </a:extLst>
            </p:cNvPr>
            <p:cNvCxnSpPr>
              <a:cxnSpLocks/>
            </p:cNvCxnSpPr>
            <p:nvPr/>
          </p:nvCxnSpPr>
          <p:spPr>
            <a:xfrm flipV="1">
              <a:off x="1915324" y="6031042"/>
              <a:ext cx="0" cy="3213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1" name="直線コネクタ 510">
              <a:extLst>
                <a:ext uri="{FF2B5EF4-FFF2-40B4-BE49-F238E27FC236}">
                  <a16:creationId xmlns:a16="http://schemas.microsoft.com/office/drawing/2014/main" id="{BCCD453A-8840-4567-9FE1-9F295E24E879}"/>
                </a:ext>
              </a:extLst>
            </p:cNvPr>
            <p:cNvCxnSpPr>
              <a:cxnSpLocks/>
            </p:cNvCxnSpPr>
            <p:nvPr/>
          </p:nvCxnSpPr>
          <p:spPr>
            <a:xfrm flipH="1">
              <a:off x="1915325" y="6341541"/>
              <a:ext cx="16485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直線コネクタ 511">
              <a:extLst>
                <a:ext uri="{FF2B5EF4-FFF2-40B4-BE49-F238E27FC236}">
                  <a16:creationId xmlns:a16="http://schemas.microsoft.com/office/drawing/2014/main" id="{918F71BD-541E-4E12-B944-76F468D3B0F5}"/>
                </a:ext>
              </a:extLst>
            </p:cNvPr>
            <p:cNvCxnSpPr>
              <a:cxnSpLocks/>
            </p:cNvCxnSpPr>
            <p:nvPr/>
          </p:nvCxnSpPr>
          <p:spPr>
            <a:xfrm flipV="1">
              <a:off x="3555886" y="5869686"/>
              <a:ext cx="0" cy="48267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13" name="Freeform 77">
              <a:extLst>
                <a:ext uri="{FF2B5EF4-FFF2-40B4-BE49-F238E27FC236}">
                  <a16:creationId xmlns:a16="http://schemas.microsoft.com/office/drawing/2014/main" id="{A1233B78-535C-41A5-A0E5-647BB8736EE9}"/>
                </a:ext>
              </a:extLst>
            </p:cNvPr>
            <p:cNvSpPr>
              <a:spLocks/>
            </p:cNvSpPr>
            <p:nvPr/>
          </p:nvSpPr>
          <p:spPr bwMode="auto">
            <a:xfrm>
              <a:off x="5751578" y="1571117"/>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4" name="Freeform 77">
              <a:extLst>
                <a:ext uri="{FF2B5EF4-FFF2-40B4-BE49-F238E27FC236}">
                  <a16:creationId xmlns:a16="http://schemas.microsoft.com/office/drawing/2014/main" id="{C2645E0E-079E-4DA0-9AFA-9A39BADAFAD3}"/>
                </a:ext>
              </a:extLst>
            </p:cNvPr>
            <p:cNvSpPr>
              <a:spLocks/>
            </p:cNvSpPr>
            <p:nvPr/>
          </p:nvSpPr>
          <p:spPr bwMode="auto">
            <a:xfrm>
              <a:off x="6695675" y="3264096"/>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5" name="テキスト ボックス 514">
              <a:extLst>
                <a:ext uri="{FF2B5EF4-FFF2-40B4-BE49-F238E27FC236}">
                  <a16:creationId xmlns:a16="http://schemas.microsoft.com/office/drawing/2014/main" id="{D47E4229-F735-49D0-B292-5EBC1A5E1FEC}"/>
                </a:ext>
              </a:extLst>
            </p:cNvPr>
            <p:cNvSpPr txBox="1"/>
            <p:nvPr/>
          </p:nvSpPr>
          <p:spPr>
            <a:xfrm>
              <a:off x="5152884" y="4682439"/>
              <a:ext cx="569387"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516" name="テキスト ボックス 515">
              <a:extLst>
                <a:ext uri="{FF2B5EF4-FFF2-40B4-BE49-F238E27FC236}">
                  <a16:creationId xmlns:a16="http://schemas.microsoft.com/office/drawing/2014/main" id="{022E393A-D667-4545-9E7C-4444DB0FBA19}"/>
                </a:ext>
              </a:extLst>
            </p:cNvPr>
            <p:cNvSpPr txBox="1"/>
            <p:nvPr/>
          </p:nvSpPr>
          <p:spPr>
            <a:xfrm>
              <a:off x="6876075" y="4656664"/>
              <a:ext cx="569388"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対策後</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sp>
          <p:nvSpPr>
            <p:cNvPr id="517" name="Freeform 77">
              <a:extLst>
                <a:ext uri="{FF2B5EF4-FFF2-40B4-BE49-F238E27FC236}">
                  <a16:creationId xmlns:a16="http://schemas.microsoft.com/office/drawing/2014/main" id="{E2EDD566-F6B3-411E-813D-8F574487B4CF}"/>
                </a:ext>
              </a:extLst>
            </p:cNvPr>
            <p:cNvSpPr>
              <a:spLocks/>
            </p:cNvSpPr>
            <p:nvPr/>
          </p:nvSpPr>
          <p:spPr bwMode="auto">
            <a:xfrm>
              <a:off x="5725706" y="4810462"/>
              <a:ext cx="110470" cy="764155"/>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0000"/>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8" name="Freeform 77">
              <a:extLst>
                <a:ext uri="{FF2B5EF4-FFF2-40B4-BE49-F238E27FC236}">
                  <a16:creationId xmlns:a16="http://schemas.microsoft.com/office/drawing/2014/main" id="{82DE9F16-5FB6-40E8-9003-72FCB993E513}"/>
                </a:ext>
              </a:extLst>
            </p:cNvPr>
            <p:cNvSpPr>
              <a:spLocks/>
            </p:cNvSpPr>
            <p:nvPr/>
          </p:nvSpPr>
          <p:spPr bwMode="auto">
            <a:xfrm>
              <a:off x="6738057" y="6092306"/>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sp>
          <p:nvSpPr>
            <p:cNvPr id="519" name="Freeform 77">
              <a:extLst>
                <a:ext uri="{FF2B5EF4-FFF2-40B4-BE49-F238E27FC236}">
                  <a16:creationId xmlns:a16="http://schemas.microsoft.com/office/drawing/2014/main" id="{E6F4F6C3-F973-4DA6-A63C-C48FE55095FC}"/>
                </a:ext>
              </a:extLst>
            </p:cNvPr>
            <p:cNvSpPr>
              <a:spLocks/>
            </p:cNvSpPr>
            <p:nvPr/>
          </p:nvSpPr>
          <p:spPr bwMode="auto">
            <a:xfrm>
              <a:off x="8267699" y="6071461"/>
              <a:ext cx="49213" cy="368806"/>
            </a:xfrm>
            <a:custGeom>
              <a:avLst/>
              <a:gdLst>
                <a:gd name="T0" fmla="*/ 0 w 31"/>
                <a:gd name="T1" fmla="*/ 230 h 230"/>
                <a:gd name="T2" fmla="*/ 31 w 31"/>
                <a:gd name="T3" fmla="*/ 115 h 230"/>
                <a:gd name="T4" fmla="*/ 0 w 31"/>
                <a:gd name="T5" fmla="*/ 0 h 230"/>
                <a:gd name="T6" fmla="*/ 0 w 31"/>
                <a:gd name="T7" fmla="*/ 230 h 230"/>
              </a:gdLst>
              <a:ahLst/>
              <a:cxnLst>
                <a:cxn ang="0">
                  <a:pos x="T0" y="T1"/>
                </a:cxn>
                <a:cxn ang="0">
                  <a:pos x="T2" y="T3"/>
                </a:cxn>
                <a:cxn ang="0">
                  <a:pos x="T4" y="T5"/>
                </a:cxn>
                <a:cxn ang="0">
                  <a:pos x="T6" y="T7"/>
                </a:cxn>
              </a:cxnLst>
              <a:rect l="0" t="0" r="r" b="b"/>
              <a:pathLst>
                <a:path w="31" h="230">
                  <a:moveTo>
                    <a:pt x="0" y="230"/>
                  </a:moveTo>
                  <a:lnTo>
                    <a:pt x="31" y="115"/>
                  </a:lnTo>
                  <a:lnTo>
                    <a:pt x="0" y="0"/>
                  </a:lnTo>
                  <a:lnTo>
                    <a:pt x="0" y="230"/>
                  </a:lnTo>
                  <a:close/>
                </a:path>
              </a:pathLst>
            </a:custGeom>
            <a:solidFill>
              <a:srgbClr val="FFCCFF"/>
            </a:solidFill>
            <a:ln w="3175"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endParaRPr>
            </a:p>
          </p:txBody>
        </p:sp>
        <p:grpSp>
          <p:nvGrpSpPr>
            <p:cNvPr id="19" name="グループ化 18">
              <a:extLst>
                <a:ext uri="{FF2B5EF4-FFF2-40B4-BE49-F238E27FC236}">
                  <a16:creationId xmlns:a16="http://schemas.microsoft.com/office/drawing/2014/main" id="{2A10CC66-2914-42D8-98E6-2DDA8D21FA18}"/>
                </a:ext>
              </a:extLst>
            </p:cNvPr>
            <p:cNvGrpSpPr/>
            <p:nvPr/>
          </p:nvGrpSpPr>
          <p:grpSpPr>
            <a:xfrm>
              <a:off x="4710301" y="2942100"/>
              <a:ext cx="1893242" cy="1388233"/>
              <a:chOff x="287942" y="6996596"/>
              <a:chExt cx="1893242" cy="1388233"/>
            </a:xfrm>
          </p:grpSpPr>
          <p:pic>
            <p:nvPicPr>
              <p:cNvPr id="256" name="図 255">
                <a:extLst>
                  <a:ext uri="{FF2B5EF4-FFF2-40B4-BE49-F238E27FC236}">
                    <a16:creationId xmlns:a16="http://schemas.microsoft.com/office/drawing/2014/main" id="{20E58F68-686B-4560-8C7B-085AEA1D6E8F}"/>
                  </a:ext>
                </a:extLst>
              </p:cNvPr>
              <p:cNvPicPr/>
              <p:nvPr/>
            </p:nvPicPr>
            <p:blipFill rotWithShape="1">
              <a:blip r:embed="rId26" cstate="print">
                <a:extLst>
                  <a:ext uri="{28A0092B-C50C-407E-A947-70E740481C1C}">
                    <a14:useLocalDpi xmlns:a14="http://schemas.microsoft.com/office/drawing/2010/main" val="0"/>
                  </a:ext>
                </a:extLst>
              </a:blip>
              <a:srcRect r="31397" b="32860"/>
              <a:stretch/>
            </p:blipFill>
            <p:spPr>
              <a:xfrm>
                <a:off x="287942" y="7016511"/>
                <a:ext cx="1876289" cy="1368318"/>
              </a:xfrm>
              <a:prstGeom prst="rect">
                <a:avLst/>
              </a:prstGeom>
              <a:ln>
                <a:noFill/>
              </a:ln>
            </p:spPr>
          </p:pic>
          <p:sp>
            <p:nvSpPr>
              <p:cNvPr id="257" name="テキスト ボックス 256">
                <a:extLst>
                  <a:ext uri="{FF2B5EF4-FFF2-40B4-BE49-F238E27FC236}">
                    <a16:creationId xmlns:a16="http://schemas.microsoft.com/office/drawing/2014/main" id="{B32DFCA1-889C-499C-8D1F-8463B7675466}"/>
                  </a:ext>
                </a:extLst>
              </p:cNvPr>
              <p:cNvSpPr txBox="1"/>
              <p:nvPr/>
            </p:nvSpPr>
            <p:spPr>
              <a:xfrm>
                <a:off x="1611797" y="6996596"/>
                <a:ext cx="569387" cy="246221"/>
              </a:xfrm>
              <a:prstGeom prst="rect">
                <a:avLst/>
              </a:prstGeom>
              <a:noFill/>
            </p:spPr>
            <p:txBody>
              <a:bodyPr wrap="none" rtlCol="0" anchor="t" anchorCtr="1">
                <a:spAutoFit/>
              </a:bodyPr>
              <a:lstStyle/>
              <a:p>
                <a:pPr lvl="0" algn="ctr">
                  <a:lnSpc>
                    <a:spcPts val="1200"/>
                  </a:lnSpc>
                </a:pPr>
                <a:r>
                  <a:rPr lang="ja-JP" altLang="en-US" sz="1000" b="1" kern="100" dirty="0">
                    <a:latin typeface="HGｺﾞｼｯｸM" panose="020B0609000000000000" pitchFamily="49" charset="-128"/>
                    <a:ea typeface="HGｺﾞｼｯｸM" panose="020B0609000000000000" pitchFamily="49" charset="-128"/>
                    <a:cs typeface="Times New Roman"/>
                  </a:rPr>
                  <a:t>対策前</a:t>
                </a:r>
                <a:endParaRPr lang="ja-JP" altLang="en-US" sz="1050" b="1" kern="100" dirty="0">
                  <a:latin typeface="HGｺﾞｼｯｸM" panose="020B0609000000000000" pitchFamily="49" charset="-128"/>
                  <a:ea typeface="HGｺﾞｼｯｸM" panose="020B0609000000000000" pitchFamily="49" charset="-128"/>
                  <a:cs typeface="Times New Roman"/>
                </a:endParaRPr>
              </a:p>
            </p:txBody>
          </p:sp>
          <p:cxnSp>
            <p:nvCxnSpPr>
              <p:cNvPr id="262" name="直線矢印コネクタ 261">
                <a:extLst>
                  <a:ext uri="{FF2B5EF4-FFF2-40B4-BE49-F238E27FC236}">
                    <a16:creationId xmlns:a16="http://schemas.microsoft.com/office/drawing/2014/main" id="{D202DF3C-ED2B-4086-B688-CDCA2791B658}"/>
                  </a:ext>
                </a:extLst>
              </p:cNvPr>
              <p:cNvCxnSpPr/>
              <p:nvPr/>
            </p:nvCxnSpPr>
            <p:spPr>
              <a:xfrm>
                <a:off x="1036296" y="7884476"/>
                <a:ext cx="136116" cy="370244"/>
              </a:xfrm>
              <a:prstGeom prst="straightConnector1">
                <a:avLst/>
              </a:prstGeom>
              <a:noFill/>
              <a:ln w="22225" cap="flat" cmpd="sng" algn="ctr">
                <a:solidFill>
                  <a:schemeClr val="bg1"/>
                </a:solidFill>
                <a:prstDash val="solid"/>
                <a:miter lim="800000"/>
                <a:tailEnd type="arrow"/>
              </a:ln>
              <a:effectLst/>
            </p:spPr>
          </p:cxnSp>
        </p:grpSp>
        <p:pic>
          <p:nvPicPr>
            <p:cNvPr id="50" name="図 49">
              <a:extLst>
                <a:ext uri="{FF2B5EF4-FFF2-40B4-BE49-F238E27FC236}">
                  <a16:creationId xmlns:a16="http://schemas.microsoft.com/office/drawing/2014/main" id="{9924CA08-6B59-41C9-B654-C93412841F6E}"/>
                </a:ext>
              </a:extLst>
            </p:cNvPr>
            <p:cNvPicPr>
              <a:picLocks noChangeAspect="1"/>
            </p:cNvPicPr>
            <p:nvPr/>
          </p:nvPicPr>
          <p:blipFill>
            <a:blip r:embed="rId27"/>
            <a:stretch>
              <a:fillRect/>
            </a:stretch>
          </p:blipFill>
          <p:spPr>
            <a:xfrm>
              <a:off x="3917998" y="3003349"/>
              <a:ext cx="866067" cy="641031"/>
            </a:xfrm>
            <a:prstGeom prst="rect">
              <a:avLst/>
            </a:prstGeom>
            <a:ln w="12700">
              <a:solidFill>
                <a:schemeClr val="bg1"/>
              </a:solidFill>
            </a:ln>
          </p:spPr>
        </p:pic>
        <p:pic>
          <p:nvPicPr>
            <p:cNvPr id="53" name="図 52">
              <a:extLst>
                <a:ext uri="{FF2B5EF4-FFF2-40B4-BE49-F238E27FC236}">
                  <a16:creationId xmlns:a16="http://schemas.microsoft.com/office/drawing/2014/main" id="{561F6210-2A40-4232-9DEE-32F7A14A304E}"/>
                </a:ext>
              </a:extLst>
            </p:cNvPr>
            <p:cNvPicPr>
              <a:picLocks noChangeAspect="1"/>
            </p:cNvPicPr>
            <p:nvPr/>
          </p:nvPicPr>
          <p:blipFill>
            <a:blip r:embed="rId28"/>
            <a:stretch>
              <a:fillRect/>
            </a:stretch>
          </p:blipFill>
          <p:spPr>
            <a:xfrm>
              <a:off x="4215683" y="3716625"/>
              <a:ext cx="771066" cy="570715"/>
            </a:xfrm>
            <a:prstGeom prst="rect">
              <a:avLst/>
            </a:prstGeom>
            <a:ln w="12700">
              <a:solidFill>
                <a:schemeClr val="bg1"/>
              </a:solidFill>
            </a:ln>
          </p:spPr>
        </p:pic>
      </p:grpSp>
      <p:sp>
        <p:nvSpPr>
          <p:cNvPr id="92" name="テキスト ボックス 91">
            <a:extLst>
              <a:ext uri="{FF2B5EF4-FFF2-40B4-BE49-F238E27FC236}">
                <a16:creationId xmlns:a16="http://schemas.microsoft.com/office/drawing/2014/main" id="{3FA0F21B-6203-45AC-9AA0-D9B739D4F8B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93" name="テキスト ボックス 92">
            <a:extLst>
              <a:ext uri="{FF2B5EF4-FFF2-40B4-BE49-F238E27FC236}">
                <a16:creationId xmlns:a16="http://schemas.microsoft.com/office/drawing/2014/main" id="{50050B9C-F89F-4A96-859C-C3C1DFDB98F6}"/>
              </a:ext>
            </a:extLst>
          </p:cNvPr>
          <p:cNvSpPr txBox="1"/>
          <p:nvPr/>
        </p:nvSpPr>
        <p:spPr>
          <a:xfrm>
            <a:off x="150990" y="1252763"/>
            <a:ext cx="8869072" cy="800726"/>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ja-JP" altLang="en-US" sz="1000" kern="100" dirty="0">
                <a:latin typeface="Meiryo UI" panose="020B0604030504040204" pitchFamily="50" charset="-128"/>
                <a:ea typeface="Meiryo UI" panose="020B0604030504040204" pitchFamily="50" charset="-128"/>
              </a:rPr>
              <a:t>・河川護岸における更新等判定フローを設定し、河川改修や護岸の耐震化などにより質的改良を伴うものを「更新」、護岸等の劣化によるブロックの積み替えなどを「部分更新」、</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護岸等の劣化による部分的なブロックの積み替えなどを「補修」として定義している。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・本フローに基づき、物理的な視点により限界管理水準を下回ったものについては、速やかに応急・緊急措置を行った上で、部分更新・補修を行うものとし、目標管理水準を下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回ったものについては、計画的な補修・修繕を行うものとする。</a:t>
            </a:r>
            <a:endParaRPr lang="en-US" altLang="ja-JP" sz="1000" kern="100" dirty="0">
              <a:latin typeface="Meiryo UI" panose="020B0604030504040204" pitchFamily="50" charset="-128"/>
              <a:ea typeface="Meiryo UI" panose="020B0604030504040204" pitchFamily="50" charset="-128"/>
            </a:endParaRPr>
          </a:p>
        </p:txBody>
      </p:sp>
      <p:sp>
        <p:nvSpPr>
          <p:cNvPr id="84" name="スライド番号プレースホルダー 17">
            <a:extLst>
              <a:ext uri="{FF2B5EF4-FFF2-40B4-BE49-F238E27FC236}">
                <a16:creationId xmlns:a16="http://schemas.microsoft.com/office/drawing/2014/main" id="{C5DDD36F-91F1-42D9-A35F-3EB4AB8CD454}"/>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12</a:t>
            </a:fld>
            <a:endParaRPr kumimoji="1" lang="ja-JP" altLang="en-US" dirty="0"/>
          </a:p>
        </p:txBody>
      </p:sp>
    </p:spTree>
    <p:extLst>
      <p:ext uri="{BB962C8B-B14F-4D97-AF65-F5344CB8AC3E}">
        <p14:creationId xmlns:p14="http://schemas.microsoft.com/office/powerpoint/2010/main" val="19226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テキスト ボックス 92">
            <a:extLst>
              <a:ext uri="{FF2B5EF4-FFF2-40B4-BE49-F238E27FC236}">
                <a16:creationId xmlns:a16="http://schemas.microsoft.com/office/drawing/2014/main" id="{C2424F7D-7522-4DEC-88BA-84755FF08705}"/>
              </a:ext>
            </a:extLst>
          </p:cNvPr>
          <p:cNvSpPr txBox="1"/>
          <p:nvPr/>
        </p:nvSpPr>
        <p:spPr>
          <a:xfrm>
            <a:off x="146215" y="2302424"/>
            <a:ext cx="8869072" cy="1498456"/>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96" name="テキスト ボックス 95">
            <a:extLst>
              <a:ext uri="{FF2B5EF4-FFF2-40B4-BE49-F238E27FC236}">
                <a16:creationId xmlns:a16="http://schemas.microsoft.com/office/drawing/2014/main" id="{0BBF7A02-A055-4853-B406-6482AF1665FE}"/>
              </a:ext>
            </a:extLst>
          </p:cNvPr>
          <p:cNvSpPr txBox="1"/>
          <p:nvPr/>
        </p:nvSpPr>
        <p:spPr>
          <a:xfrm>
            <a:off x="3718605" y="2399427"/>
            <a:ext cx="5224675" cy="1358174"/>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anose="020B0604030504040204" pitchFamily="50" charset="-128"/>
                <a:ea typeface="Meiryo UI" panose="020B0604030504040204" pitchFamily="50" charset="-128"/>
              </a:rPr>
              <a:t>・フローに基づき、それぞれの対策を実施したことにより、</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損傷の程度の大きい５、４が減少した。</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・フローに基づき、護岸の損傷状況に応じ、ブロックの積み</a:t>
            </a:r>
            <a:endParaRPr lang="en-US" altLang="ja-JP" sz="1050" dirty="0">
              <a:latin typeface="Meiryo UI" panose="020B0604030504040204" pitchFamily="50" charset="-128"/>
              <a:ea typeface="Meiryo UI" panose="020B0604030504040204" pitchFamily="50" charset="-128"/>
            </a:endParaRPr>
          </a:p>
          <a:p>
            <a:pPr algn="just"/>
            <a:r>
              <a:rPr lang="ja-JP" altLang="en-US" sz="1050" dirty="0">
                <a:latin typeface="Meiryo UI" panose="020B0604030504040204" pitchFamily="50" charset="-128"/>
                <a:ea typeface="Meiryo UI" panose="020B0604030504040204" pitchFamily="50" charset="-128"/>
              </a:rPr>
              <a:t> 替えなどの対策を講じてきた一方で、河床洗掘を要因と</a:t>
            </a:r>
            <a:endParaRPr lang="en-US" altLang="ja-JP" sz="1050" dirty="0">
              <a:latin typeface="Meiryo UI" panose="020B0604030504040204" pitchFamily="50" charset="-128"/>
              <a:ea typeface="Meiryo UI" panose="020B0604030504040204" pitchFamily="50" charset="-128"/>
            </a:endParaRPr>
          </a:p>
          <a:p>
            <a:pPr algn="just"/>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した老朽化護岸の被災が全体の約</a:t>
            </a:r>
            <a:r>
              <a:rPr lang="en-US" altLang="ja-JP" sz="1050" dirty="0">
                <a:latin typeface="Meiryo UI" panose="020B0604030504040204" pitchFamily="50" charset="-128"/>
                <a:ea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rPr>
              <a:t>割を占める。</a:t>
            </a:r>
            <a:endParaRPr lang="en-US" altLang="ja-JP" sz="1050" dirty="0">
              <a:latin typeface="Meiryo UI" panose="020B0604030504040204" pitchFamily="50" charset="-128"/>
              <a:ea typeface="Meiryo UI" panose="020B0604030504040204" pitchFamily="50" charset="-128"/>
            </a:endParaRPr>
          </a:p>
          <a:p>
            <a:pPr algn="just"/>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過去</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年間の全体</a:t>
            </a:r>
            <a:r>
              <a:rPr lang="en-US" altLang="ja-JP" sz="800" dirty="0">
                <a:latin typeface="Meiryo UI" panose="020B0604030504040204" pitchFamily="50" charset="-128"/>
                <a:ea typeface="Meiryo UI" panose="020B0604030504040204" pitchFamily="50" charset="-128"/>
              </a:rPr>
              <a:t>73</a:t>
            </a:r>
            <a:r>
              <a:rPr lang="ja-JP" altLang="en-US" sz="800" dirty="0">
                <a:latin typeface="Meiryo UI" panose="020B0604030504040204" pitchFamily="50" charset="-128"/>
                <a:ea typeface="Meiryo UI" panose="020B0604030504040204" pitchFamily="50" charset="-128"/>
              </a:rPr>
              <a:t>件の被災の内、河床洗掘による被災は</a:t>
            </a:r>
            <a:r>
              <a:rPr lang="en-US" altLang="ja-JP" sz="800" dirty="0">
                <a:latin typeface="Meiryo UI" panose="020B0604030504040204" pitchFamily="50" charset="-128"/>
                <a:ea typeface="Meiryo UI" panose="020B0604030504040204" pitchFamily="50" charset="-128"/>
              </a:rPr>
              <a:t>52</a:t>
            </a:r>
            <a:r>
              <a:rPr lang="ja-JP" altLang="en-US" sz="800" dirty="0">
                <a:latin typeface="Meiryo UI" panose="020B0604030504040204" pitchFamily="50" charset="-128"/>
                <a:ea typeface="Meiryo UI" panose="020B0604030504040204" pitchFamily="50" charset="-128"/>
              </a:rPr>
              <a:t>件）</a:t>
            </a:r>
            <a:endParaRPr lang="en-US" altLang="ja-JP" sz="1050" dirty="0">
              <a:latin typeface="Meiryo UI" panose="020B0604030504040204" pitchFamily="50" charset="-128"/>
              <a:ea typeface="Meiryo UI" panose="020B0604030504040204" pitchFamily="50" charset="-128"/>
            </a:endParaRPr>
          </a:p>
          <a:p>
            <a:pPr algn="just"/>
            <a:endParaRPr lang="en-US" altLang="ja-JP" sz="1050" dirty="0">
              <a:latin typeface="Meiryo UI" panose="020B0604030504040204" pitchFamily="50" charset="-128"/>
              <a:ea typeface="Meiryo UI" panose="020B0604030504040204" pitchFamily="50" charset="-128"/>
            </a:endParaRPr>
          </a:p>
          <a:p>
            <a:pPr algn="just"/>
            <a:endParaRPr lang="en-US" altLang="ja-JP" sz="1050" b="1"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２－２　施設の更新フロー</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97344" y="930796"/>
            <a:ext cx="2530439"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91" name="テキスト ボックス 90">
            <a:extLst>
              <a:ext uri="{FF2B5EF4-FFF2-40B4-BE49-F238E27FC236}">
                <a16:creationId xmlns:a16="http://schemas.microsoft.com/office/drawing/2014/main" id="{F2D3BE04-3B76-4B66-96B4-C8ADB0D673BF}"/>
              </a:ext>
            </a:extLst>
          </p:cNvPr>
          <p:cNvSpPr txBox="1"/>
          <p:nvPr/>
        </p:nvSpPr>
        <p:spPr>
          <a:xfrm>
            <a:off x="150990" y="1252763"/>
            <a:ext cx="8869072" cy="818742"/>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ja-JP" altLang="en-US" sz="1000" kern="100" dirty="0">
                <a:latin typeface="Meiryo UI" panose="020B0604030504040204" pitchFamily="50" charset="-128"/>
                <a:ea typeface="Meiryo UI" panose="020B0604030504040204" pitchFamily="50" charset="-128"/>
              </a:rPr>
              <a:t>・河川護岸における更新等判定フローを設定し、河川改修や護岸の耐震化などにより質的改良を伴うものを「更新」、護岸等の劣化によるブロックの積み替えなどを「部分更新」、</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護岸等の劣化による部分的なブロックの積み替えなどを「補修」として定義している。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・本フローに基づき、物理的な視点により限界管理水準を下回ったものについては、速やかに応急・緊急措置を行った上で、部分更新・補修を行うものとし、目標管理水準を下</a:t>
            </a:r>
            <a:endParaRPr lang="en-US" altLang="ja-JP" sz="1000" kern="100" dirty="0">
              <a:latin typeface="Meiryo UI" panose="020B0604030504040204" pitchFamily="50" charset="-128"/>
              <a:ea typeface="Meiryo UI" panose="020B0604030504040204" pitchFamily="50" charset="-128"/>
            </a:endParaRPr>
          </a:p>
          <a:p>
            <a:pPr>
              <a:defRPr/>
            </a:pPr>
            <a:r>
              <a:rPr lang="ja-JP" altLang="en-US" sz="1000" kern="100" dirty="0">
                <a:latin typeface="Meiryo UI" panose="020B0604030504040204" pitchFamily="50" charset="-128"/>
                <a:ea typeface="Meiryo UI" panose="020B0604030504040204" pitchFamily="50" charset="-128"/>
              </a:rPr>
              <a:t>　回ったものについては、計画的な補修・修繕を行うものとする。</a:t>
            </a:r>
            <a:endParaRPr lang="en-US" altLang="ja-JP" sz="1000" kern="100" dirty="0">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B527616D-1921-4BF6-9900-D0375DC86519}"/>
              </a:ext>
            </a:extLst>
          </p:cNvPr>
          <p:cNvSpPr/>
          <p:nvPr/>
        </p:nvSpPr>
        <p:spPr>
          <a:xfrm>
            <a:off x="84721" y="2256259"/>
            <a:ext cx="8998075" cy="23979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4" name="テキスト ボックス 93">
            <a:extLst>
              <a:ext uri="{FF2B5EF4-FFF2-40B4-BE49-F238E27FC236}">
                <a16:creationId xmlns:a16="http://schemas.microsoft.com/office/drawing/2014/main" id="{8F9F5D3D-6419-4C5D-9833-FB8FBAB68441}"/>
              </a:ext>
            </a:extLst>
          </p:cNvPr>
          <p:cNvSpPr txBox="1"/>
          <p:nvPr/>
        </p:nvSpPr>
        <p:spPr>
          <a:xfrm>
            <a:off x="146215" y="3993636"/>
            <a:ext cx="8869072" cy="619979"/>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河川護岸の更新等判定フローにおいては、護岸そのものの損傷状況に着目した「物理的視点」による「点」での評価に加え、上下流の河道特性（河床低下、河床洗掘、土砂供給状況等）を「物理的視点」に取り入れた「面」での評価が必要である。</a:t>
            </a:r>
            <a:endParaRPr lang="en-US" altLang="ja-JP" sz="1050" kern="100" dirty="0">
              <a:effectLst/>
              <a:latin typeface="Meiryo UI" panose="020B0604030504040204" pitchFamily="50" charset="-128"/>
              <a:ea typeface="Meiryo UI" panose="020B0604030504040204" pitchFamily="50" charset="-128"/>
            </a:endParaRPr>
          </a:p>
        </p:txBody>
      </p:sp>
      <p:sp>
        <p:nvSpPr>
          <p:cNvPr id="95" name="テキスト ボックス 94">
            <a:extLst>
              <a:ext uri="{FF2B5EF4-FFF2-40B4-BE49-F238E27FC236}">
                <a16:creationId xmlns:a16="http://schemas.microsoft.com/office/drawing/2014/main" id="{7ACB08BF-7D95-48BD-AA02-EFB20D84C365}"/>
              </a:ext>
            </a:extLst>
          </p:cNvPr>
          <p:cNvSpPr txBox="1"/>
          <p:nvPr/>
        </p:nvSpPr>
        <p:spPr>
          <a:xfrm>
            <a:off x="251520" y="2560065"/>
            <a:ext cx="3384376" cy="94094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latin typeface="Meiryo UI" panose="020B0604030504040204" pitchFamily="50" charset="-128"/>
                <a:ea typeface="Meiryo UI" panose="020B0604030504040204" pitchFamily="50" charset="-128"/>
              </a:rPr>
              <a:t>・現計画の更新等判定フローに基づき、「更新」、「部分更新」、「補修」、「日常的維持管理」を計画的に実施した。</a:t>
            </a:r>
            <a:endParaRPr lang="en-US" altLang="ja-JP" sz="1100" kern="100" dirty="0">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3B4009D5-15C6-4505-9637-5F67268F94DF}"/>
              </a:ext>
            </a:extLst>
          </p:cNvPr>
          <p:cNvSpPr txBox="1"/>
          <p:nvPr/>
        </p:nvSpPr>
        <p:spPr>
          <a:xfrm>
            <a:off x="137464" y="4835299"/>
            <a:ext cx="8869072" cy="1109795"/>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プロセスにおける課題</a:t>
            </a:r>
            <a:r>
              <a:rPr lang="en-US" altLang="ja-JP" sz="11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ー</a:t>
            </a:r>
            <a:endParaRPr lang="en-US" altLang="ja-JP" sz="10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アウトプットにおける課題</a:t>
            </a:r>
            <a:r>
              <a:rPr lang="en-US" altLang="ja-JP" sz="1100" dirty="0">
                <a:latin typeface="Meiryo UI" panose="020B0604030504040204" pitchFamily="50" charset="-128"/>
                <a:ea typeface="Meiryo UI" panose="020B0604030504040204" pitchFamily="50" charset="-128"/>
              </a:rPr>
              <a:t>&gt;</a:t>
            </a:r>
          </a:p>
          <a:p>
            <a:pPr algn="just"/>
            <a:r>
              <a:rPr lang="ja-JP" altLang="en-US" sz="1100" dirty="0">
                <a:latin typeface="Meiryo UI" pitchFamily="50" charset="-128"/>
                <a:ea typeface="Meiryo UI" pitchFamily="50" charset="-128"/>
                <a:cs typeface="Meiryo UI" pitchFamily="50" charset="-128"/>
              </a:rPr>
              <a:t>・これまで、現計画の更新等判定フローに基づき、</a:t>
            </a:r>
            <a:r>
              <a:rPr lang="ja-JP" altLang="en-US" sz="1100" dirty="0">
                <a:latin typeface="Meiryo UI" panose="020B0604030504040204" pitchFamily="50" charset="-128"/>
                <a:ea typeface="Meiryo UI" panose="020B0604030504040204" pitchFamily="50" charset="-128"/>
              </a:rPr>
              <a:t>護岸の損傷状況に応じ、ブロックの積み替えなどの対策を講じてきた一方で</a:t>
            </a:r>
            <a:r>
              <a:rPr lang="ja-JP" altLang="en-US" sz="1100" dirty="0">
                <a:latin typeface="Meiryo UI" pitchFamily="50" charset="-128"/>
                <a:ea typeface="Meiryo UI" pitchFamily="50" charset="-128"/>
                <a:cs typeface="Meiryo UI" pitchFamily="50" charset="-128"/>
              </a:rPr>
              <a:t>、過去</a:t>
            </a:r>
            <a:r>
              <a:rPr lang="en-US" altLang="ja-JP" sz="1100" dirty="0">
                <a:latin typeface="Meiryo UI" pitchFamily="50" charset="-128"/>
                <a:ea typeface="Meiryo UI" pitchFamily="50" charset="-128"/>
                <a:cs typeface="Meiryo UI" pitchFamily="50" charset="-128"/>
              </a:rPr>
              <a:t>10</a:t>
            </a:r>
            <a:r>
              <a:rPr lang="ja-JP" altLang="en-US" sz="1100" dirty="0">
                <a:latin typeface="Meiryo UI" pitchFamily="50" charset="-128"/>
                <a:ea typeface="Meiryo UI" pitchFamily="50" charset="-128"/>
                <a:cs typeface="Meiryo UI" pitchFamily="50" charset="-128"/>
              </a:rPr>
              <a:t>年間において、河床洗掘を要因とした老朽化護岸の被災が多数発生している。</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詳細は参考資料</a:t>
            </a:r>
            <a:r>
              <a:rPr lang="en-US" altLang="ja-JP" sz="1100" kern="100" dirty="0">
                <a:effectLst/>
                <a:latin typeface="Meiryo UI" panose="020B0604030504040204" pitchFamily="50" charset="-128"/>
                <a:ea typeface="Meiryo UI" panose="020B0604030504040204" pitchFamily="50" charset="-128"/>
              </a:rPr>
              <a:t>P11</a:t>
            </a:r>
            <a:r>
              <a:rPr lang="ja-JP" altLang="en-US" sz="1100" kern="100" dirty="0">
                <a:effectLst/>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P13 </a:t>
            </a:r>
            <a:r>
              <a:rPr lang="ja-JP" altLang="en-US" sz="1100" dirty="0">
                <a:latin typeface="Meiryo UI" panose="020B0604030504040204" pitchFamily="50" charset="-128"/>
                <a:ea typeface="Meiryo UI" panose="020B0604030504040204" pitchFamily="50" charset="-128"/>
              </a:rPr>
              <a:t>）</a:t>
            </a:r>
            <a:endParaRPr lang="en-US" altLang="ja-JP" sz="1100" dirty="0">
              <a:latin typeface="Meiryo UI" pitchFamily="50" charset="-128"/>
              <a:ea typeface="Meiryo UI" pitchFamily="50" charset="-128"/>
              <a:cs typeface="Meiryo UI"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p:txBody>
      </p:sp>
      <p:sp>
        <p:nvSpPr>
          <p:cNvPr id="98" name="フローチャート: 組合せ 97">
            <a:extLst>
              <a:ext uri="{FF2B5EF4-FFF2-40B4-BE49-F238E27FC236}">
                <a16:creationId xmlns:a16="http://schemas.microsoft.com/office/drawing/2014/main" id="{EBD4AC9C-208C-49C4-AA5F-EC3EA6A5234D}"/>
              </a:ext>
            </a:extLst>
          </p:cNvPr>
          <p:cNvSpPr/>
          <p:nvPr/>
        </p:nvSpPr>
        <p:spPr>
          <a:xfrm>
            <a:off x="3724301" y="2120733"/>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99" name="フローチャート: 組合せ 98">
            <a:extLst>
              <a:ext uri="{FF2B5EF4-FFF2-40B4-BE49-F238E27FC236}">
                <a16:creationId xmlns:a16="http://schemas.microsoft.com/office/drawing/2014/main" id="{91722A85-EB75-4835-8388-A3E18ED0B408}"/>
              </a:ext>
            </a:extLst>
          </p:cNvPr>
          <p:cNvSpPr/>
          <p:nvPr/>
        </p:nvSpPr>
        <p:spPr>
          <a:xfrm>
            <a:off x="3724300" y="3861812"/>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00" name="フローチャート: 組合せ 99">
            <a:extLst>
              <a:ext uri="{FF2B5EF4-FFF2-40B4-BE49-F238E27FC236}">
                <a16:creationId xmlns:a16="http://schemas.microsoft.com/office/drawing/2014/main" id="{5D45DF50-2A3A-4A96-9194-5CD9DA02B188}"/>
              </a:ext>
            </a:extLst>
          </p:cNvPr>
          <p:cNvSpPr/>
          <p:nvPr/>
        </p:nvSpPr>
        <p:spPr>
          <a:xfrm>
            <a:off x="3734569" y="470343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9241CA-700C-4A61-B062-77E3566AF257}"/>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8" name="テキスト ボックス 17">
            <a:extLst>
              <a:ext uri="{FF2B5EF4-FFF2-40B4-BE49-F238E27FC236}">
                <a16:creationId xmlns:a16="http://schemas.microsoft.com/office/drawing/2014/main" id="{A81970DE-D8EA-403E-81FB-FC056DBD59A8}"/>
              </a:ext>
            </a:extLst>
          </p:cNvPr>
          <p:cNvSpPr txBox="1"/>
          <p:nvPr/>
        </p:nvSpPr>
        <p:spPr>
          <a:xfrm>
            <a:off x="146215" y="6133144"/>
            <a:ext cx="8869073" cy="449101"/>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課題１</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河川護岸の更新等判定フローにおいて、河床低下や河床洗掘などの河道特性も、物理的視点としての評価項目に加え、計画的に実施していく。</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just"/>
            <a:endParaRPr lang="en-US" altLang="ja-JP" sz="1200" kern="100" dirty="0">
              <a:effectLst/>
              <a:latin typeface="Meiryo UI" panose="020B0604030504040204" pitchFamily="50" charset="-128"/>
              <a:ea typeface="Meiryo UI" panose="020B0604030504040204" pitchFamily="50" charset="-128"/>
            </a:endParaRPr>
          </a:p>
        </p:txBody>
      </p:sp>
      <p:sp>
        <p:nvSpPr>
          <p:cNvPr id="19" name="フローチャート: 組合せ 18">
            <a:extLst>
              <a:ext uri="{FF2B5EF4-FFF2-40B4-BE49-F238E27FC236}">
                <a16:creationId xmlns:a16="http://schemas.microsoft.com/office/drawing/2014/main" id="{7DF9C52E-F3E0-4D37-BA2D-9E4DD5ADB2E7}"/>
              </a:ext>
            </a:extLst>
          </p:cNvPr>
          <p:cNvSpPr/>
          <p:nvPr/>
        </p:nvSpPr>
        <p:spPr>
          <a:xfrm>
            <a:off x="3718605" y="6008522"/>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3" name="テキスト ボックス 107">
            <a:extLst>
              <a:ext uri="{FF2B5EF4-FFF2-40B4-BE49-F238E27FC236}">
                <a16:creationId xmlns:a16="http://schemas.microsoft.com/office/drawing/2014/main" id="{12E13046-EF36-418A-BEC1-1D9DC34E1EDF}"/>
              </a:ext>
            </a:extLst>
          </p:cNvPr>
          <p:cNvSpPr txBox="1">
            <a:spLocks/>
          </p:cNvSpPr>
          <p:nvPr/>
        </p:nvSpPr>
        <p:spPr>
          <a:xfrm>
            <a:off x="6680291" y="2404214"/>
            <a:ext cx="2388810"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a:latin typeface="Meiryo UI" panose="020B0604030504040204" pitchFamily="50" charset="-128"/>
                <a:ea typeface="Meiryo UI" panose="020B0604030504040204" pitchFamily="50" charset="-128"/>
              </a:rPr>
              <a:t>＜過去</a:t>
            </a:r>
            <a:r>
              <a:rPr lang="en-US" altLang="ja-JP" sz="800" dirty="0">
                <a:latin typeface="Meiryo UI" panose="020B0604030504040204" pitchFamily="50" charset="-128"/>
                <a:ea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rPr>
              <a:t>年間の護岸被災件数（被災要因別）＞</a:t>
            </a:r>
          </a:p>
        </p:txBody>
      </p:sp>
      <p:grpSp>
        <p:nvGrpSpPr>
          <p:cNvPr id="7" name="グループ化 6">
            <a:extLst>
              <a:ext uri="{FF2B5EF4-FFF2-40B4-BE49-F238E27FC236}">
                <a16:creationId xmlns:a16="http://schemas.microsoft.com/office/drawing/2014/main" id="{B48AA965-0F32-4DE2-8545-F8067E62325C}"/>
              </a:ext>
            </a:extLst>
          </p:cNvPr>
          <p:cNvGrpSpPr/>
          <p:nvPr/>
        </p:nvGrpSpPr>
        <p:grpSpPr>
          <a:xfrm>
            <a:off x="6816641" y="2513715"/>
            <a:ext cx="2005074" cy="1219916"/>
            <a:chOff x="7481506" y="3170531"/>
            <a:chExt cx="2326779" cy="1415646"/>
          </a:xfrm>
        </p:grpSpPr>
        <p:pic>
          <p:nvPicPr>
            <p:cNvPr id="2" name="図 1">
              <a:extLst>
                <a:ext uri="{FF2B5EF4-FFF2-40B4-BE49-F238E27FC236}">
                  <a16:creationId xmlns:a16="http://schemas.microsoft.com/office/drawing/2014/main" id="{0BBF6B4B-0279-48BF-943D-5896841F5528}"/>
                </a:ext>
              </a:extLst>
            </p:cNvPr>
            <p:cNvPicPr>
              <a:picLocks noChangeAspect="1"/>
            </p:cNvPicPr>
            <p:nvPr/>
          </p:nvPicPr>
          <p:blipFill rotWithShape="1">
            <a:blip r:embed="rId3"/>
            <a:srcRect l="1374" r="11890" b="12246"/>
            <a:stretch/>
          </p:blipFill>
          <p:spPr>
            <a:xfrm>
              <a:off x="7576037" y="3170531"/>
              <a:ext cx="2232248" cy="1415646"/>
            </a:xfrm>
            <a:prstGeom prst="rect">
              <a:avLst/>
            </a:prstGeom>
          </p:spPr>
        </p:pic>
        <p:sp>
          <p:nvSpPr>
            <p:cNvPr id="24" name="テキスト ボックス 107">
              <a:extLst>
                <a:ext uri="{FF2B5EF4-FFF2-40B4-BE49-F238E27FC236}">
                  <a16:creationId xmlns:a16="http://schemas.microsoft.com/office/drawing/2014/main" id="{5FDEAA45-D087-4CAC-8845-4E81175A04E7}"/>
                </a:ext>
              </a:extLst>
            </p:cNvPr>
            <p:cNvSpPr txBox="1">
              <a:spLocks/>
            </p:cNvSpPr>
            <p:nvPr/>
          </p:nvSpPr>
          <p:spPr>
            <a:xfrm>
              <a:off x="7481506" y="4360896"/>
              <a:ext cx="835614" cy="17304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b="1" dirty="0">
                  <a:latin typeface="Meiryo UI" panose="020B0604030504040204" pitchFamily="50" charset="-128"/>
                  <a:ea typeface="Meiryo UI" panose="020B0604030504040204" pitchFamily="50" charset="-128"/>
                </a:rPr>
                <a:t>全体</a:t>
              </a:r>
              <a:r>
                <a:rPr lang="en-US" altLang="ja-JP" sz="800" b="1" dirty="0">
                  <a:latin typeface="Meiryo UI" panose="020B0604030504040204" pitchFamily="50" charset="-128"/>
                  <a:ea typeface="Meiryo UI" panose="020B0604030504040204" pitchFamily="50" charset="-128"/>
                </a:rPr>
                <a:t>73</a:t>
              </a:r>
              <a:r>
                <a:rPr lang="ja-JP" altLang="en-US" sz="800" b="1" dirty="0">
                  <a:latin typeface="Meiryo UI" panose="020B0604030504040204" pitchFamily="50" charset="-128"/>
                  <a:ea typeface="Meiryo UI" panose="020B0604030504040204" pitchFamily="50" charset="-128"/>
                </a:rPr>
                <a:t>件</a:t>
              </a:r>
            </a:p>
          </p:txBody>
        </p:sp>
        <p:cxnSp>
          <p:nvCxnSpPr>
            <p:cNvPr id="25" name="直線コネクタ 24">
              <a:extLst>
                <a:ext uri="{FF2B5EF4-FFF2-40B4-BE49-F238E27FC236}">
                  <a16:creationId xmlns:a16="http://schemas.microsoft.com/office/drawing/2014/main" id="{01A3E4FA-704B-4F38-B522-2B1C3421392D}"/>
                </a:ext>
              </a:extLst>
            </p:cNvPr>
            <p:cNvCxnSpPr>
              <a:cxnSpLocks/>
            </p:cNvCxnSpPr>
            <p:nvPr/>
          </p:nvCxnSpPr>
          <p:spPr>
            <a:xfrm flipV="1">
              <a:off x="8801162" y="3447576"/>
              <a:ext cx="386939" cy="67995"/>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スライド番号プレースホルダー 17">
            <a:extLst>
              <a:ext uri="{FF2B5EF4-FFF2-40B4-BE49-F238E27FC236}">
                <a16:creationId xmlns:a16="http://schemas.microsoft.com/office/drawing/2014/main" id="{206D1F89-A4E6-47AD-ADD3-76FCD8FC1663}"/>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Tree>
    <p:extLst>
      <p:ext uri="{BB962C8B-B14F-4D97-AF65-F5344CB8AC3E}">
        <p14:creationId xmlns:p14="http://schemas.microsoft.com/office/powerpoint/2010/main" val="58456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60483E5-62B4-4269-9DEB-6368E409F658}"/>
              </a:ext>
            </a:extLst>
          </p:cNvPr>
          <p:cNvSpPr/>
          <p:nvPr/>
        </p:nvSpPr>
        <p:spPr>
          <a:xfrm>
            <a:off x="78576" y="1389208"/>
            <a:ext cx="4787126" cy="4344047"/>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 name="テキスト ボックス 5">
            <a:extLst>
              <a:ext uri="{FF2B5EF4-FFF2-40B4-BE49-F238E27FC236}">
                <a16:creationId xmlns:a16="http://schemas.microsoft.com/office/drawing/2014/main" id="{D305338A-0AD7-4A5C-BD57-75A0C70C00C4}"/>
              </a:ext>
            </a:extLst>
          </p:cNvPr>
          <p:cNvSpPr txBox="1"/>
          <p:nvPr/>
        </p:nvSpPr>
        <p:spPr>
          <a:xfrm>
            <a:off x="76377" y="1389209"/>
            <a:ext cx="4787125" cy="4344046"/>
          </a:xfrm>
          <a:prstGeom prst="rect">
            <a:avLst/>
          </a:prstGeom>
          <a:noFill/>
        </p:spPr>
        <p:txBody>
          <a:bodyPr wrap="square" rtlCol="0">
            <a:noAutofit/>
          </a:bodyPr>
          <a:lstStyle/>
          <a:p>
            <a:pPr marL="133350" indent="-133350">
              <a:spcAft>
                <a:spcPts val="375"/>
              </a:spcAft>
              <a:tabLst>
                <a:tab pos="470297" algn="l"/>
              </a:tabLst>
            </a:pPr>
            <a:endParaRPr lang="en-US" altLang="ja-JP" sz="1125"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05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①適正な管理水準が審議会のテーマとなると考えている。</a:t>
            </a: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・全ての施設を健全性</a:t>
            </a:r>
            <a:r>
              <a:rPr lang="en-US" altLang="ja-JP" sz="1100" dirty="0">
                <a:latin typeface="Meiryo UI" panose="020B0604030504040204" pitchFamily="50" charset="-128"/>
                <a:ea typeface="Meiryo UI" panose="020B0604030504040204" pitchFamily="50" charset="-128"/>
              </a:rPr>
              <a:t>Ⅰ</a:t>
            </a:r>
            <a:r>
              <a:rPr lang="ja-JP" altLang="en-US" sz="1100"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1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②施設の状態を単純に点数で評価するのではなく、性能が維持されているかを議論する必要がある。</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③</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④点検に新技術を取り入れた場合に、これまでの点検方法、評価とのデータの整合性、継承性に留意する必要がある。</a:t>
            </a:r>
            <a:endParaRPr lang="en-US" altLang="ja-JP" sz="12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400" dirty="0">
              <a:latin typeface="Meiryo UI" panose="020B0604030504040204" pitchFamily="50" charset="-128"/>
              <a:ea typeface="Meiryo UI" panose="020B0604030504040204" pitchFamily="50" charset="-128"/>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⑤近年の気候変動により外力が増大していることから、維持するだけでなく、強化しなければならない箇所も出てくる。</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a:p>
            <a:pPr marL="133350" indent="-133350">
              <a:lnSpc>
                <a:spcPct val="110000"/>
              </a:lnSpc>
              <a:spcAft>
                <a:spcPts val="375"/>
              </a:spcAft>
              <a:tabLst>
                <a:tab pos="470297" algn="l"/>
              </a:tabLst>
            </a:pPr>
            <a:endParaRPr lang="en-US" altLang="ja-JP" sz="1200" dirty="0">
              <a:latin typeface="Meiryo UI" panose="020B0604030504040204" pitchFamily="50" charset="-128"/>
              <a:ea typeface="Meiryo UI" panose="020B0604030504040204" pitchFamily="50" charset="-128"/>
            </a:endParaRPr>
          </a:p>
        </p:txBody>
      </p:sp>
      <p:sp>
        <p:nvSpPr>
          <p:cNvPr id="5" name="Oval 14">
            <a:extLst>
              <a:ext uri="{FF2B5EF4-FFF2-40B4-BE49-F238E27FC236}">
                <a16:creationId xmlns:a16="http://schemas.microsoft.com/office/drawing/2014/main" id="{0AFDABC7-B408-4E2D-92D4-2E4C72883581}"/>
              </a:ext>
            </a:extLst>
          </p:cNvPr>
          <p:cNvSpPr>
            <a:spLocks noChangeArrowheads="1"/>
          </p:cNvSpPr>
          <p:nvPr/>
        </p:nvSpPr>
        <p:spPr bwMode="auto">
          <a:xfrm>
            <a:off x="778978" y="1203961"/>
            <a:ext cx="3064619"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審議会委員からの意見</a:t>
            </a:r>
            <a:endParaRPr kumimoji="0" lang="ja-JP" altLang="ja-JP" sz="1050" dirty="0">
              <a:latin typeface="Meiryo UI" panose="020B0604030504040204" pitchFamily="50" charset="-128"/>
              <a:ea typeface="Meiryo UI" panose="020B0604030504040204" pitchFamily="50" charset="-128"/>
            </a:endParaRPr>
          </a:p>
        </p:txBody>
      </p:sp>
      <p:sp>
        <p:nvSpPr>
          <p:cNvPr id="7" name="矢印: 右 6">
            <a:extLst>
              <a:ext uri="{FF2B5EF4-FFF2-40B4-BE49-F238E27FC236}">
                <a16:creationId xmlns:a16="http://schemas.microsoft.com/office/drawing/2014/main" id="{7FC420AF-EC0C-42FB-BB39-330FD1B6DC5B}"/>
              </a:ext>
            </a:extLst>
          </p:cNvPr>
          <p:cNvSpPr/>
          <p:nvPr/>
        </p:nvSpPr>
        <p:spPr>
          <a:xfrm>
            <a:off x="4934911" y="3059627"/>
            <a:ext cx="504041" cy="738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四角形: 角を丸くする 7">
            <a:extLst>
              <a:ext uri="{FF2B5EF4-FFF2-40B4-BE49-F238E27FC236}">
                <a16:creationId xmlns:a16="http://schemas.microsoft.com/office/drawing/2014/main" id="{9D520823-E428-4820-A614-DED3BF3BBF22}"/>
              </a:ext>
            </a:extLst>
          </p:cNvPr>
          <p:cNvSpPr/>
          <p:nvPr/>
        </p:nvSpPr>
        <p:spPr>
          <a:xfrm>
            <a:off x="5479555" y="1352253"/>
            <a:ext cx="3585869" cy="4366750"/>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9" name="Oval 14">
            <a:extLst>
              <a:ext uri="{FF2B5EF4-FFF2-40B4-BE49-F238E27FC236}">
                <a16:creationId xmlns:a16="http://schemas.microsoft.com/office/drawing/2014/main" id="{9BF7589F-C892-4252-A3E7-AE2230229D91}"/>
              </a:ext>
            </a:extLst>
          </p:cNvPr>
          <p:cNvSpPr>
            <a:spLocks noChangeArrowheads="1"/>
          </p:cNvSpPr>
          <p:nvPr/>
        </p:nvSpPr>
        <p:spPr bwMode="auto">
          <a:xfrm>
            <a:off x="5824717" y="1138997"/>
            <a:ext cx="2852171"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河川等部会（河川管理施設編）</a:t>
            </a:r>
            <a:endParaRPr kumimoji="0" lang="en-US" altLang="ja-JP" sz="1200" b="1" dirty="0">
              <a:latin typeface="Meiryo UI" panose="020B0604030504040204" pitchFamily="50" charset="-128"/>
              <a:ea typeface="Meiryo UI" panose="020B0604030504040204" pitchFamily="50" charset="-128"/>
            </a:endParaRPr>
          </a:p>
          <a:p>
            <a:pPr algn="ctr" defTabSz="685800" eaLnBrk="0" fontAlgn="base" hangingPunct="0">
              <a:spcBef>
                <a:spcPct val="0"/>
              </a:spcBef>
              <a:spcAft>
                <a:spcPct val="0"/>
              </a:spcAft>
            </a:pPr>
            <a:r>
              <a:rPr kumimoji="0" lang="ja-JP" altLang="en-US" sz="1200" b="1" dirty="0">
                <a:latin typeface="Meiryo UI" panose="020B0604030504040204" pitchFamily="50" charset="-128"/>
                <a:ea typeface="Meiryo UI" panose="020B0604030504040204" pitchFamily="50" charset="-128"/>
              </a:rPr>
              <a:t>での対応方針</a:t>
            </a:r>
            <a:endParaRPr kumimoji="0" lang="ja-JP" altLang="ja-JP" sz="1050" dirty="0">
              <a:latin typeface="Meiryo UI" panose="020B0604030504040204" pitchFamily="50" charset="-128"/>
              <a:ea typeface="Meiryo UI" panose="020B0604030504040204" pitchFamily="50" charset="-128"/>
            </a:endParaRPr>
          </a:p>
        </p:txBody>
      </p:sp>
      <p:sp>
        <p:nvSpPr>
          <p:cNvPr id="13" name="四角形: 角を丸くする 12">
            <a:extLst>
              <a:ext uri="{FF2B5EF4-FFF2-40B4-BE49-F238E27FC236}">
                <a16:creationId xmlns:a16="http://schemas.microsoft.com/office/drawing/2014/main" id="{020FA5B6-7C78-40CA-ACC7-7B8EDB7E3BCD}"/>
              </a:ext>
            </a:extLst>
          </p:cNvPr>
          <p:cNvSpPr/>
          <p:nvPr/>
        </p:nvSpPr>
        <p:spPr>
          <a:xfrm>
            <a:off x="5603709" y="2406188"/>
            <a:ext cx="3337560" cy="5901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①②損傷度判定に基づく健全度評価の判断指標　　</a:t>
            </a:r>
            <a:endParaRPr lang="en-US" altLang="ja-JP" sz="1200" dirty="0">
              <a:solidFill>
                <a:schemeClr val="tx1"/>
              </a:solidFill>
              <a:latin typeface="Meiryo UI" panose="020B0604030504040204" pitchFamily="50" charset="-128"/>
              <a:ea typeface="Meiryo UI" panose="020B0604030504040204" pitchFamily="50" charset="-128"/>
            </a:endParaRPr>
          </a:p>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　の設定</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F6B3F8D7-3618-403A-A5AD-4D371E2A859E}"/>
              </a:ext>
            </a:extLst>
          </p:cNvPr>
          <p:cNvSpPr/>
          <p:nvPr/>
        </p:nvSpPr>
        <p:spPr>
          <a:xfrm>
            <a:off x="5603709" y="3868013"/>
            <a:ext cx="3337560" cy="641544"/>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⑤近年の気候変動による外力の増大を踏まえ、河道特性（河床低下、河床洗堀等）を考慮した更新計画を検討</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5" name="四角形: 角を丸くする 14">
            <a:extLst>
              <a:ext uri="{FF2B5EF4-FFF2-40B4-BE49-F238E27FC236}">
                <a16:creationId xmlns:a16="http://schemas.microsoft.com/office/drawing/2014/main" id="{5522D125-D182-4EAD-B1DE-8B84E67A5CCF}"/>
              </a:ext>
            </a:extLst>
          </p:cNvPr>
          <p:cNvSpPr/>
          <p:nvPr/>
        </p:nvSpPr>
        <p:spPr>
          <a:xfrm>
            <a:off x="5603709" y="3140990"/>
            <a:ext cx="3337560" cy="59016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200" dirty="0">
                <a:solidFill>
                  <a:schemeClr val="tx1"/>
                </a:solidFill>
                <a:latin typeface="Meiryo UI" panose="020B0604030504040204" pitchFamily="50" charset="-128"/>
                <a:ea typeface="Meiryo UI" panose="020B0604030504040204" pitchFamily="50" charset="-128"/>
              </a:rPr>
              <a:t>③④</a:t>
            </a:r>
            <a:r>
              <a:rPr lang="ja-JP" altLang="ja-JP"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デジタル技術</a:t>
            </a:r>
            <a:r>
              <a:rPr lang="ja-JP" altLang="en-US" sz="12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を活用する等、取得した点検データと過去の蓄積データとの整合性を検討</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CA63333-58CC-4345-8E5A-C9F799BB19BB}"/>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18" name="スライド番号プレースホルダー 17">
            <a:extLst>
              <a:ext uri="{FF2B5EF4-FFF2-40B4-BE49-F238E27FC236}">
                <a16:creationId xmlns:a16="http://schemas.microsoft.com/office/drawing/2014/main" id="{A8FC5DC1-7178-47AC-B326-B639441690DE}"/>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14</a:t>
            </a:fld>
            <a:endParaRPr kumimoji="1" lang="ja-JP" altLang="en-US" dirty="0"/>
          </a:p>
        </p:txBody>
      </p:sp>
    </p:spTree>
    <p:extLst>
      <p:ext uri="{BB962C8B-B14F-4D97-AF65-F5344CB8AC3E}">
        <p14:creationId xmlns:p14="http://schemas.microsoft.com/office/powerpoint/2010/main" val="71530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A0E2A1FE-2005-1C23-68C0-C3308B35DA64}"/>
              </a:ext>
            </a:extLst>
          </p:cNvPr>
          <p:cNvSpPr txBox="1"/>
          <p:nvPr/>
        </p:nvSpPr>
        <p:spPr>
          <a:xfrm>
            <a:off x="667191" y="549480"/>
            <a:ext cx="8369303" cy="431248"/>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適正な管理水準が審議会のテーマとなると考えている。</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（全ての施設を健全性</a:t>
            </a:r>
            <a:r>
              <a:rPr lang="en-US" altLang="ja-JP" sz="1200" dirty="0">
                <a:latin typeface="Meiryo UI" panose="020B0604030504040204" pitchFamily="50" charset="-128"/>
                <a:ea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174567" y="549480"/>
            <a:ext cx="492625" cy="431248"/>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１</a:t>
            </a:r>
          </a:p>
        </p:txBody>
      </p:sp>
      <p:sp>
        <p:nvSpPr>
          <p:cNvPr id="14" name="テキスト ボックス 13">
            <a:extLst>
              <a:ext uri="{FF2B5EF4-FFF2-40B4-BE49-F238E27FC236}">
                <a16:creationId xmlns:a16="http://schemas.microsoft.com/office/drawing/2014/main" id="{65E69F0D-B78F-4D1F-B13D-B8D826D09B50}"/>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8" name="テキスト ボックス 7">
            <a:extLst>
              <a:ext uri="{FF2B5EF4-FFF2-40B4-BE49-F238E27FC236}">
                <a16:creationId xmlns:a16="http://schemas.microsoft.com/office/drawing/2014/main" id="{3DDAA835-9EF6-4A87-80DE-89F433F152B1}"/>
              </a:ext>
            </a:extLst>
          </p:cNvPr>
          <p:cNvSpPr txBox="1"/>
          <p:nvPr/>
        </p:nvSpPr>
        <p:spPr>
          <a:xfrm>
            <a:off x="192512" y="3212976"/>
            <a:ext cx="3285322" cy="3528392"/>
          </a:xfrm>
          <a:prstGeom prst="roundRect">
            <a:avLst>
              <a:gd name="adj" fmla="val 0"/>
            </a:avLst>
          </a:prstGeom>
          <a:noFill/>
          <a:ln>
            <a:solidFill>
              <a:schemeClr val="accent1">
                <a:shade val="50000"/>
                <a:shade val="75000"/>
                <a:satMod val="125000"/>
                <a:lumMod val="75000"/>
              </a:schemeClr>
            </a:solidFill>
          </a:ln>
        </p:spPr>
        <p:txBody>
          <a:bodyPr wrap="square" rtlCol="0" anchor="b">
            <a:noAutofit/>
          </a:bodyPr>
          <a:lstStyle/>
          <a:p>
            <a:pPr algn="ctr"/>
            <a:r>
              <a:rPr lang="ja-JP" altLang="en-US" sz="800" dirty="0">
                <a:latin typeface="Meiryo UI" panose="020B0604030504040204" pitchFamily="50" charset="-128"/>
                <a:ea typeface="Meiryo UI" panose="020B0604030504040204" pitchFamily="50" charset="-128"/>
              </a:rPr>
              <a:t>コンクリート構造物の主な損傷種別毎の目標管理水準及び限界管理水準</a:t>
            </a:r>
            <a:endParaRPr kumimoji="1" lang="en-US" altLang="ja-JP" sz="1000" dirty="0">
              <a:solidFill>
                <a:schemeClr val="tx1"/>
              </a:solidFill>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7579D37A-C40E-4DCC-B22B-338D0B6E7D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6501" y="3262285"/>
            <a:ext cx="3139092" cy="3197342"/>
          </a:xfrm>
          <a:prstGeom prst="rect">
            <a:avLst/>
          </a:prstGeom>
        </p:spPr>
      </p:pic>
      <p:sp>
        <p:nvSpPr>
          <p:cNvPr id="21" name="テキスト ボックス 20">
            <a:extLst>
              <a:ext uri="{FF2B5EF4-FFF2-40B4-BE49-F238E27FC236}">
                <a16:creationId xmlns:a16="http://schemas.microsoft.com/office/drawing/2014/main" id="{E76F8260-9FB7-4600-9956-E9B12186F74D}"/>
              </a:ext>
            </a:extLst>
          </p:cNvPr>
          <p:cNvSpPr txBox="1"/>
          <p:nvPr/>
        </p:nvSpPr>
        <p:spPr>
          <a:xfrm>
            <a:off x="667190" y="984289"/>
            <a:ext cx="8369303" cy="431248"/>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・施設の状態を単純に点数で評価するのではなく、性能が維持されているかを議論する必要がある。</a:t>
            </a:r>
            <a:endParaRPr kumimoji="1" lang="ja-JP" altLang="en-US"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7B224A79-8131-4BEA-9677-618B70C92DA9}"/>
              </a:ext>
            </a:extLst>
          </p:cNvPr>
          <p:cNvSpPr/>
          <p:nvPr/>
        </p:nvSpPr>
        <p:spPr>
          <a:xfrm>
            <a:off x="174887" y="984290"/>
            <a:ext cx="487680" cy="431248"/>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2</a:t>
            </a: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A5B87E49-2262-4E21-8951-D1B2B1117B1C}"/>
              </a:ext>
            </a:extLst>
          </p:cNvPr>
          <p:cNvSpPr txBox="1"/>
          <p:nvPr/>
        </p:nvSpPr>
        <p:spPr>
          <a:xfrm>
            <a:off x="191164" y="1540650"/>
            <a:ext cx="8776029" cy="1600438"/>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 護岸等のコンクリート構造物は、自然外力等によって急激に損傷が拡大し、治水機能を失うことがあることから、護岸が死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に体となるような損傷レベル（限界管理水準）に達する前で河道全体として治水機能が維持され、かつ計画的な補修</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を行える損傷レベルを目標管理水準として設定しており、これまで適切に対策を実施してきた。</a:t>
            </a:r>
          </a:p>
          <a:p>
            <a:r>
              <a:rPr lang="ja-JP" altLang="en-US" sz="1400" dirty="0">
                <a:latin typeface="Meiryo UI" panose="020B0604030504040204" pitchFamily="50" charset="-128"/>
                <a:ea typeface="Meiryo UI" panose="020B0604030504040204" pitchFamily="50" charset="-128"/>
              </a:rPr>
              <a:t>○ 一方、対策を実施する上では、</a:t>
            </a:r>
            <a:r>
              <a:rPr lang="ja-JP" altLang="en-US" sz="1400" kern="100" dirty="0">
                <a:effectLst/>
                <a:latin typeface="Meiryo UI" panose="020B0604030504040204" pitchFamily="50" charset="-128"/>
                <a:ea typeface="Meiryo UI" panose="020B0604030504040204" pitchFamily="50" charset="-128"/>
              </a:rPr>
              <a:t>損傷種別毎の評価基準に基づき損傷度を評価し、さらに周辺の状況や構造等を踏まえ</a:t>
            </a:r>
            <a:endParaRPr lang="en-US" altLang="ja-JP" sz="1400" kern="100" dirty="0">
              <a:effectLst/>
              <a:latin typeface="Meiryo UI" panose="020B0604030504040204" pitchFamily="50" charset="-128"/>
              <a:ea typeface="Meiryo UI" panose="020B0604030504040204" pitchFamily="50" charset="-128"/>
            </a:endParaRPr>
          </a:p>
          <a:p>
            <a:r>
              <a:rPr lang="ja-JP" altLang="en-US" sz="1400" kern="100" dirty="0">
                <a:latin typeface="Meiryo UI" panose="020B0604030504040204" pitchFamily="50" charset="-128"/>
                <a:ea typeface="Meiryo UI" panose="020B0604030504040204" pitchFamily="50" charset="-128"/>
              </a:rPr>
              <a:t>　　</a:t>
            </a:r>
            <a:r>
              <a:rPr lang="ja-JP" altLang="en-US" sz="1400" kern="100" dirty="0">
                <a:effectLst/>
                <a:latin typeface="Meiryo UI" panose="020B0604030504040204" pitchFamily="50" charset="-128"/>
                <a:ea typeface="Meiryo UI" panose="020B0604030504040204" pitchFamily="50" charset="-128"/>
              </a:rPr>
              <a:t>総合的に判断するものとしているが、</a:t>
            </a:r>
            <a:r>
              <a:rPr lang="ja-JP" altLang="en-US" sz="1400" dirty="0">
                <a:latin typeface="Meiryo UI" panose="020B0604030504040204" pitchFamily="50" charset="-128"/>
                <a:ea typeface="Meiryo UI" panose="020B0604030504040204" pitchFamily="50" charset="-128"/>
              </a:rPr>
              <a:t>同じ損傷度として評価されたものでも、治水機能への影響の程度に大きく差が生じる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場合がある。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そのため、</a:t>
            </a:r>
            <a:r>
              <a:rPr lang="ja-JP" altLang="en-US" sz="1400" b="1" u="sng" dirty="0">
                <a:latin typeface="Meiryo UI" panose="020B0604030504040204" pitchFamily="50" charset="-128"/>
                <a:ea typeface="Meiryo UI" panose="020B0604030504040204" pitchFamily="50" charset="-128"/>
              </a:rPr>
              <a:t>施設全体としての健全度を評価するための考え方を更新</a:t>
            </a:r>
            <a:r>
              <a:rPr lang="ja-JP" altLang="en-US" sz="1400" dirty="0">
                <a:latin typeface="Meiryo UI" panose="020B0604030504040204" pitchFamily="50" charset="-128"/>
                <a:ea typeface="Meiryo UI" panose="020B0604030504040204" pitchFamily="50" charset="-128"/>
              </a:rPr>
              <a:t>する。</a:t>
            </a:r>
            <a:endParaRPr lang="en-US" altLang="ja-JP" sz="1400" dirty="0">
              <a:latin typeface="Meiryo UI" panose="020B0604030504040204" pitchFamily="50" charset="-128"/>
              <a:ea typeface="Meiryo UI" panose="020B0604030504040204" pitchFamily="50" charset="-128"/>
            </a:endParaRPr>
          </a:p>
        </p:txBody>
      </p:sp>
      <p:pic>
        <p:nvPicPr>
          <p:cNvPr id="26" name="図 25">
            <a:extLst>
              <a:ext uri="{FF2B5EF4-FFF2-40B4-BE49-F238E27FC236}">
                <a16:creationId xmlns:a16="http://schemas.microsoft.com/office/drawing/2014/main" id="{F4501659-A311-478E-A6AA-819C93C3C2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3501"/>
          <a:stretch/>
        </p:blipFill>
        <p:spPr>
          <a:xfrm>
            <a:off x="3599099" y="3220471"/>
            <a:ext cx="2353966" cy="1938614"/>
          </a:xfrm>
          <a:prstGeom prst="rect">
            <a:avLst/>
          </a:prstGeom>
        </p:spPr>
      </p:pic>
      <p:sp>
        <p:nvSpPr>
          <p:cNvPr id="27" name="テキスト ボックス 107">
            <a:extLst>
              <a:ext uri="{FF2B5EF4-FFF2-40B4-BE49-F238E27FC236}">
                <a16:creationId xmlns:a16="http://schemas.microsoft.com/office/drawing/2014/main" id="{B4873E07-8F6B-45BD-BFDD-ADA53CDDC67A}"/>
              </a:ext>
            </a:extLst>
          </p:cNvPr>
          <p:cNvSpPr txBox="1">
            <a:spLocks/>
          </p:cNvSpPr>
          <p:nvPr/>
        </p:nvSpPr>
        <p:spPr>
          <a:xfrm>
            <a:off x="3635895" y="5181765"/>
            <a:ext cx="2317169"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900" dirty="0">
                <a:latin typeface="Meiryo UI" panose="020B0604030504040204" pitchFamily="50" charset="-128"/>
                <a:ea typeface="Meiryo UI" panose="020B0604030504040204" pitchFamily="50" charset="-128"/>
              </a:rPr>
              <a:t>（評価基準：①ひび割れの例）</a:t>
            </a:r>
            <a:endParaRPr lang="en-US" altLang="ja-JP" sz="105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46FF1989-CFD6-4C53-A0A2-942C362DF7FE}"/>
              </a:ext>
            </a:extLst>
          </p:cNvPr>
          <p:cNvPicPr>
            <a:picLocks noChangeAspect="1"/>
          </p:cNvPicPr>
          <p:nvPr/>
        </p:nvPicPr>
        <p:blipFill>
          <a:blip r:embed="rId6"/>
          <a:stretch>
            <a:fillRect/>
          </a:stretch>
        </p:blipFill>
        <p:spPr>
          <a:xfrm>
            <a:off x="3698335" y="5738786"/>
            <a:ext cx="2203598" cy="525210"/>
          </a:xfrm>
          <a:prstGeom prst="rect">
            <a:avLst/>
          </a:prstGeom>
        </p:spPr>
      </p:pic>
      <p:sp>
        <p:nvSpPr>
          <p:cNvPr id="29" name="テキスト ボックス 107">
            <a:extLst>
              <a:ext uri="{FF2B5EF4-FFF2-40B4-BE49-F238E27FC236}">
                <a16:creationId xmlns:a16="http://schemas.microsoft.com/office/drawing/2014/main" id="{C2C9FEA4-C4FB-4D81-94B9-698074442CCE}"/>
              </a:ext>
            </a:extLst>
          </p:cNvPr>
          <p:cNvSpPr txBox="1">
            <a:spLocks/>
          </p:cNvSpPr>
          <p:nvPr/>
        </p:nvSpPr>
        <p:spPr>
          <a:xfrm>
            <a:off x="3698334" y="6285038"/>
            <a:ext cx="2203597"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900" dirty="0">
                <a:latin typeface="Meiryo UI" panose="020B0604030504040204" pitchFamily="50" charset="-128"/>
                <a:ea typeface="Meiryo UI" panose="020B0604030504040204" pitchFamily="50" charset="-128"/>
              </a:rPr>
              <a:t>（評価基準：②河床低下の例）</a:t>
            </a:r>
            <a:endParaRPr lang="en-US" altLang="ja-JP" sz="1050" dirty="0">
              <a:latin typeface="Meiryo UI" panose="020B0604030504040204" pitchFamily="50" charset="-128"/>
              <a:ea typeface="Meiryo UI" panose="020B0604030504040204" pitchFamily="50" charset="-128"/>
            </a:endParaRPr>
          </a:p>
        </p:txBody>
      </p:sp>
      <p:sp>
        <p:nvSpPr>
          <p:cNvPr id="41" name="テキスト ボックス 17">
            <a:extLst>
              <a:ext uri="{FF2B5EF4-FFF2-40B4-BE49-F238E27FC236}">
                <a16:creationId xmlns:a16="http://schemas.microsoft.com/office/drawing/2014/main" id="{707995EC-9EED-4293-A60E-2F4E6808B95D}"/>
              </a:ext>
            </a:extLst>
          </p:cNvPr>
          <p:cNvSpPr txBox="1">
            <a:spLocks noChangeArrowheads="1"/>
          </p:cNvSpPr>
          <p:nvPr/>
        </p:nvSpPr>
        <p:spPr bwMode="auto">
          <a:xfrm>
            <a:off x="7843102" y="5159085"/>
            <a:ext cx="1280995" cy="41549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tabLst>
                <a:tab pos="0" algn="l"/>
              </a:tabLst>
              <a:defRPr kumimoji="1">
                <a:solidFill>
                  <a:schemeClr val="tx1"/>
                </a:solidFill>
                <a:latin typeface="Calibri" panose="020F0502020204030204" pitchFamily="34" charset="0"/>
                <a:ea typeface="ＭＳ Ｐゴシック" panose="020B0600070205080204" pitchFamily="50" charset="-128"/>
              </a:defRPr>
            </a:lvl1pPr>
            <a:lvl2pPr marL="742950" indent="-285750">
              <a:tabLst>
                <a:tab pos="0" algn="l"/>
              </a:tabLst>
              <a:defRPr kumimoji="1">
                <a:solidFill>
                  <a:schemeClr val="tx1"/>
                </a:solidFill>
                <a:latin typeface="Calibri" panose="020F0502020204030204" pitchFamily="34" charset="0"/>
                <a:ea typeface="ＭＳ Ｐゴシック" panose="020B0600070205080204" pitchFamily="50" charset="-128"/>
              </a:defRPr>
            </a:lvl2pPr>
            <a:lvl3pPr marL="1143000" indent="-228600">
              <a:tabLst>
                <a:tab pos="0" algn="l"/>
              </a:tabLst>
              <a:defRPr kumimoji="1">
                <a:solidFill>
                  <a:schemeClr val="tx1"/>
                </a:solidFill>
                <a:latin typeface="Calibri" panose="020F0502020204030204" pitchFamily="34" charset="0"/>
                <a:ea typeface="ＭＳ Ｐゴシック" panose="020B0600070205080204" pitchFamily="50" charset="-128"/>
              </a:defRPr>
            </a:lvl3pPr>
            <a:lvl4pPr marL="1600200" indent="-228600">
              <a:tabLst>
                <a:tab pos="0" algn="l"/>
              </a:tabLst>
              <a:defRPr kumimoji="1">
                <a:solidFill>
                  <a:schemeClr val="tx1"/>
                </a:solidFill>
                <a:latin typeface="Calibri" panose="020F0502020204030204" pitchFamily="34" charset="0"/>
                <a:ea typeface="ＭＳ Ｐゴシック" panose="020B0600070205080204" pitchFamily="50" charset="-128"/>
              </a:defRPr>
            </a:lvl4pPr>
            <a:lvl5pPr marL="2057400" indent="-228600">
              <a:tabLst>
                <a:tab pos="0" algn="l"/>
              </a:tabLst>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tabLst>
                <a:tab pos="0" algn="l"/>
              </a:tabLst>
              <a:defRPr kumimoji="1">
                <a:solidFill>
                  <a:schemeClr val="tx1"/>
                </a:solidFill>
                <a:latin typeface="Calibri" panose="020F0502020204030204" pitchFamily="34" charset="0"/>
                <a:ea typeface="ＭＳ Ｐゴシック" panose="020B0600070205080204" pitchFamily="50" charset="-128"/>
              </a:defRPr>
            </a:lvl9pPr>
          </a:lstStyle>
          <a:p>
            <a:pPr algn="ctr"/>
            <a:r>
              <a:rPr lang="ja-JP" altLang="en-US" sz="1050" b="1" dirty="0">
                <a:latin typeface="Meiryo UI" panose="020B0604030504040204" pitchFamily="50" charset="-128"/>
                <a:ea typeface="Meiryo UI" panose="020B0604030504040204" pitchFamily="50" charset="-128"/>
              </a:rPr>
              <a:t>どちらも「損傷度５」</a:t>
            </a:r>
            <a:endParaRPr lang="en-US" altLang="ja-JP" sz="1050" b="1" dirty="0">
              <a:latin typeface="Meiryo UI" panose="020B0604030504040204" pitchFamily="50" charset="-128"/>
              <a:ea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rPr>
              <a:t>として評価</a:t>
            </a:r>
            <a:endParaRPr lang="en-US" altLang="ja-JP" sz="1050" b="1"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6F7504B7-6369-4C7A-9FED-0EBA061CE6E7}"/>
              </a:ext>
            </a:extLst>
          </p:cNvPr>
          <p:cNvGrpSpPr/>
          <p:nvPr/>
        </p:nvGrpSpPr>
        <p:grpSpPr>
          <a:xfrm>
            <a:off x="6396813" y="5080448"/>
            <a:ext cx="2446191" cy="1724716"/>
            <a:chOff x="6313594" y="6302784"/>
            <a:chExt cx="2446191" cy="1724716"/>
          </a:xfrm>
        </p:grpSpPr>
        <p:pic>
          <p:nvPicPr>
            <p:cNvPr id="36" name="図 35">
              <a:extLst>
                <a:ext uri="{FF2B5EF4-FFF2-40B4-BE49-F238E27FC236}">
                  <a16:creationId xmlns:a16="http://schemas.microsoft.com/office/drawing/2014/main" id="{B1F6A429-0A54-44EE-ACFA-839C780CDD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35353" y="6342841"/>
              <a:ext cx="1273624" cy="955089"/>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a:extLst>
                <a:ext uri="{FF2B5EF4-FFF2-40B4-BE49-F238E27FC236}">
                  <a16:creationId xmlns:a16="http://schemas.microsoft.com/office/drawing/2014/main" id="{ED9225B0-CDA7-45E5-A510-74BD76D788B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5"/>
            <a:stretch/>
          </p:blipFill>
          <p:spPr bwMode="auto">
            <a:xfrm>
              <a:off x="6498082" y="7214804"/>
              <a:ext cx="1034774" cy="781136"/>
            </a:xfrm>
            <a:prstGeom prst="rect">
              <a:avLst/>
            </a:prstGeom>
            <a:noFill/>
            <a:ln w="12700">
              <a:noFill/>
            </a:ln>
          </p:spPr>
        </p:pic>
        <p:sp>
          <p:nvSpPr>
            <p:cNvPr id="40" name="四角形: 角を丸くする 39">
              <a:extLst>
                <a:ext uri="{FF2B5EF4-FFF2-40B4-BE49-F238E27FC236}">
                  <a16:creationId xmlns:a16="http://schemas.microsoft.com/office/drawing/2014/main" id="{165D0628-9E87-4AF9-917E-D90027CF80E9}"/>
                </a:ext>
              </a:extLst>
            </p:cNvPr>
            <p:cNvSpPr/>
            <p:nvPr/>
          </p:nvSpPr>
          <p:spPr>
            <a:xfrm>
              <a:off x="6313594" y="6302784"/>
              <a:ext cx="1352840" cy="1724716"/>
            </a:xfrm>
            <a:prstGeom prst="roundRect">
              <a:avLst>
                <a:gd name="adj" fmla="val 84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Text Box 10">
              <a:extLst>
                <a:ext uri="{FF2B5EF4-FFF2-40B4-BE49-F238E27FC236}">
                  <a16:creationId xmlns:a16="http://schemas.microsoft.com/office/drawing/2014/main" id="{346D6553-5270-4EEF-9DFB-EE02DFC040AA}"/>
                </a:ext>
              </a:extLst>
            </p:cNvPr>
            <p:cNvSpPr txBox="1">
              <a:spLocks noChangeArrowheads="1"/>
            </p:cNvSpPr>
            <p:nvPr/>
          </p:nvSpPr>
          <p:spPr bwMode="auto">
            <a:xfrm>
              <a:off x="6513122" y="6995048"/>
              <a:ext cx="1029294" cy="147849"/>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800" b="1" dirty="0">
                  <a:solidFill>
                    <a:schemeClr val="bg1"/>
                  </a:solidFill>
                  <a:latin typeface="Meiryo UI" panose="020B0604030504040204" pitchFamily="50" charset="-128"/>
                  <a:ea typeface="Meiryo UI" panose="020B0604030504040204" pitchFamily="50" charset="-128"/>
                </a:rPr>
                <a:t>護岸基礎部が崩落</a:t>
              </a:r>
              <a:endParaRPr lang="ja-JP" altLang="en-US" sz="800" b="1" i="0" u="none" strike="noStrike" baseline="0" dirty="0">
                <a:solidFill>
                  <a:schemeClr val="bg1"/>
                </a:solidFill>
                <a:latin typeface="Meiryo UI" panose="020B0604030504040204" pitchFamily="50" charset="-128"/>
                <a:ea typeface="Meiryo UI" panose="020B0604030504040204" pitchFamily="50" charset="-128"/>
              </a:endParaRPr>
            </a:p>
          </p:txBody>
        </p:sp>
        <p:grpSp>
          <p:nvGrpSpPr>
            <p:cNvPr id="47" name="グループ化 46">
              <a:extLst>
                <a:ext uri="{FF2B5EF4-FFF2-40B4-BE49-F238E27FC236}">
                  <a16:creationId xmlns:a16="http://schemas.microsoft.com/office/drawing/2014/main" id="{95500B92-A085-4003-84A5-9118B7CA7D64}"/>
                </a:ext>
              </a:extLst>
            </p:cNvPr>
            <p:cNvGrpSpPr/>
            <p:nvPr/>
          </p:nvGrpSpPr>
          <p:grpSpPr>
            <a:xfrm>
              <a:off x="7786746" y="6930506"/>
              <a:ext cx="973039" cy="334378"/>
              <a:chOff x="7111695" y="-1757777"/>
              <a:chExt cx="1053295" cy="361956"/>
            </a:xfrm>
          </p:grpSpPr>
          <p:sp>
            <p:nvSpPr>
              <p:cNvPr id="49" name="吹き出し: 円形 48">
                <a:extLst>
                  <a:ext uri="{FF2B5EF4-FFF2-40B4-BE49-F238E27FC236}">
                    <a16:creationId xmlns:a16="http://schemas.microsoft.com/office/drawing/2014/main" id="{CE7B7B52-B25E-4338-A17A-3BEDE4996758}"/>
                  </a:ext>
                </a:extLst>
              </p:cNvPr>
              <p:cNvSpPr/>
              <p:nvPr/>
            </p:nvSpPr>
            <p:spPr>
              <a:xfrm>
                <a:off x="7111695" y="-1757777"/>
                <a:ext cx="1053295" cy="361955"/>
              </a:xfrm>
              <a:prstGeom prst="wedgeEllipseCallout">
                <a:avLst>
                  <a:gd name="adj1" fmla="val -107591"/>
                  <a:gd name="adj2" fmla="val -8667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endParaRPr>
              </a:p>
            </p:txBody>
          </p:sp>
          <p:sp>
            <p:nvSpPr>
              <p:cNvPr id="50" name="正方形/長方形 49">
                <a:extLst>
                  <a:ext uri="{FF2B5EF4-FFF2-40B4-BE49-F238E27FC236}">
                    <a16:creationId xmlns:a16="http://schemas.microsoft.com/office/drawing/2014/main" id="{909A9FC7-2B71-434C-B482-73D77D6ED9F3}"/>
                  </a:ext>
                </a:extLst>
              </p:cNvPr>
              <p:cNvSpPr/>
              <p:nvPr/>
            </p:nvSpPr>
            <p:spPr>
              <a:xfrm>
                <a:off x="7205233" y="-1752848"/>
                <a:ext cx="875917" cy="35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治水機能への</a:t>
                </a:r>
                <a:endParaRPr kumimoji="1" lang="en-US" altLang="ja-JP" sz="800" dirty="0">
                  <a:solidFill>
                    <a:schemeClr val="tx1"/>
                  </a:solidFill>
                </a:endParaRPr>
              </a:p>
              <a:p>
                <a:pPr algn="ctr"/>
                <a:r>
                  <a:rPr lang="ja-JP" altLang="en-US" sz="800" dirty="0">
                    <a:solidFill>
                      <a:schemeClr val="tx1"/>
                    </a:solidFill>
                  </a:rPr>
                  <a:t>影響</a:t>
                </a:r>
                <a:r>
                  <a:rPr kumimoji="1" lang="ja-JP" altLang="en-US" sz="800" b="1" dirty="0">
                    <a:solidFill>
                      <a:schemeClr val="tx1"/>
                    </a:solidFill>
                  </a:rPr>
                  <a:t>「</a:t>
                </a:r>
                <a:r>
                  <a:rPr kumimoji="1" lang="ja-JP" altLang="en-US" sz="800" b="1" dirty="0">
                    <a:solidFill>
                      <a:srgbClr val="FF0000"/>
                    </a:solidFill>
                  </a:rPr>
                  <a:t>大</a:t>
                </a:r>
                <a:r>
                  <a:rPr kumimoji="1" lang="ja-JP" altLang="en-US" sz="800" b="1" dirty="0">
                    <a:solidFill>
                      <a:schemeClr val="tx1"/>
                    </a:solidFill>
                  </a:rPr>
                  <a:t>」</a:t>
                </a:r>
              </a:p>
            </p:txBody>
          </p:sp>
        </p:grpSp>
      </p:grpSp>
      <p:grpSp>
        <p:nvGrpSpPr>
          <p:cNvPr id="5" name="グループ化 4">
            <a:extLst>
              <a:ext uri="{FF2B5EF4-FFF2-40B4-BE49-F238E27FC236}">
                <a16:creationId xmlns:a16="http://schemas.microsoft.com/office/drawing/2014/main" id="{8AB8827C-D5F9-4178-A0CC-315C1161E13B}"/>
              </a:ext>
            </a:extLst>
          </p:cNvPr>
          <p:cNvGrpSpPr/>
          <p:nvPr/>
        </p:nvGrpSpPr>
        <p:grpSpPr>
          <a:xfrm>
            <a:off x="6396813" y="3174703"/>
            <a:ext cx="2492945" cy="1878711"/>
            <a:chOff x="4110798" y="6193082"/>
            <a:chExt cx="2492945" cy="1878711"/>
          </a:xfrm>
        </p:grpSpPr>
        <p:grpSp>
          <p:nvGrpSpPr>
            <p:cNvPr id="33" name="グループ化 32">
              <a:extLst>
                <a:ext uri="{FF2B5EF4-FFF2-40B4-BE49-F238E27FC236}">
                  <a16:creationId xmlns:a16="http://schemas.microsoft.com/office/drawing/2014/main" id="{C75122AD-FED8-4E2B-885B-901C66DBCFBC}"/>
                </a:ext>
              </a:extLst>
            </p:cNvPr>
            <p:cNvGrpSpPr/>
            <p:nvPr/>
          </p:nvGrpSpPr>
          <p:grpSpPr>
            <a:xfrm>
              <a:off x="4190597" y="6636730"/>
              <a:ext cx="1429142" cy="1369357"/>
              <a:chOff x="937155" y="5235598"/>
              <a:chExt cx="1547018" cy="1482301"/>
            </a:xfrm>
          </p:grpSpPr>
          <p:pic>
            <p:nvPicPr>
              <p:cNvPr id="34" name="図 33">
                <a:extLst>
                  <a:ext uri="{FF2B5EF4-FFF2-40B4-BE49-F238E27FC236}">
                    <a16:creationId xmlns:a16="http://schemas.microsoft.com/office/drawing/2014/main" id="{9C165EA8-259D-4BC4-BC25-3CD4CE04717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17354"/>
              <a:stretch/>
            </p:blipFill>
            <p:spPr>
              <a:xfrm>
                <a:off x="937155" y="5235598"/>
                <a:ext cx="1547018" cy="1482301"/>
              </a:xfrm>
              <a:prstGeom prst="rect">
                <a:avLst/>
              </a:prstGeom>
            </p:spPr>
          </p:pic>
          <p:sp>
            <p:nvSpPr>
              <p:cNvPr id="35" name="楕円 34">
                <a:extLst>
                  <a:ext uri="{FF2B5EF4-FFF2-40B4-BE49-F238E27FC236}">
                    <a16:creationId xmlns:a16="http://schemas.microsoft.com/office/drawing/2014/main" id="{5EFB7B41-80EA-459C-85AB-9E1904CD9A96}"/>
                  </a:ext>
                </a:extLst>
              </p:cNvPr>
              <p:cNvSpPr/>
              <p:nvPr/>
            </p:nvSpPr>
            <p:spPr>
              <a:xfrm rot="5400000">
                <a:off x="1429271" y="5824884"/>
                <a:ext cx="216026" cy="463019"/>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8" name="図 37">
              <a:extLst>
                <a:ext uri="{FF2B5EF4-FFF2-40B4-BE49-F238E27FC236}">
                  <a16:creationId xmlns:a16="http://schemas.microsoft.com/office/drawing/2014/main" id="{C576F525-AB85-45AC-903F-19A5D403C5D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995568" y="6242497"/>
              <a:ext cx="968432" cy="737536"/>
            </a:xfrm>
            <a:prstGeom prst="rect">
              <a:avLst/>
            </a:prstGeom>
            <a:ln w="12700">
              <a:solidFill>
                <a:schemeClr val="bg1"/>
              </a:solidFill>
            </a:ln>
          </p:spPr>
        </p:pic>
        <p:sp>
          <p:nvSpPr>
            <p:cNvPr id="39" name="四角形: 角を丸くする 38">
              <a:extLst>
                <a:ext uri="{FF2B5EF4-FFF2-40B4-BE49-F238E27FC236}">
                  <a16:creationId xmlns:a16="http://schemas.microsoft.com/office/drawing/2014/main" id="{206EFF5F-A928-4E3B-9D9F-6FA6CD510787}"/>
                </a:ext>
              </a:extLst>
            </p:cNvPr>
            <p:cNvSpPr/>
            <p:nvPr/>
          </p:nvSpPr>
          <p:spPr>
            <a:xfrm>
              <a:off x="4110798" y="6193082"/>
              <a:ext cx="1904094" cy="1841092"/>
            </a:xfrm>
            <a:prstGeom prst="roundRect">
              <a:avLst>
                <a:gd name="adj" fmla="val 849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A8237D09-6051-4993-B64C-F572C3C2E712}"/>
                </a:ext>
              </a:extLst>
            </p:cNvPr>
            <p:cNvCxnSpPr>
              <a:cxnSpLocks/>
            </p:cNvCxnSpPr>
            <p:nvPr/>
          </p:nvCxnSpPr>
          <p:spPr>
            <a:xfrm>
              <a:off x="4366138" y="7507160"/>
              <a:ext cx="997820" cy="2598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4" name="図 43">
              <a:extLst>
                <a:ext uri="{FF2B5EF4-FFF2-40B4-BE49-F238E27FC236}">
                  <a16:creationId xmlns:a16="http://schemas.microsoft.com/office/drawing/2014/main" id="{42F9B53A-D4D1-41D1-8145-E509B72E1E74}"/>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25000"/>
                      </a14:imgEffect>
                    </a14:imgLayer>
                  </a14:imgProps>
                </a:ext>
              </a:extLst>
            </a:blip>
            <a:srcRect l="7049" r="19077"/>
            <a:stretch/>
          </p:blipFill>
          <p:spPr>
            <a:xfrm>
              <a:off x="5308463" y="6945421"/>
              <a:ext cx="660871" cy="662926"/>
            </a:xfrm>
            <a:prstGeom prst="rect">
              <a:avLst/>
            </a:prstGeom>
            <a:ln w="12700">
              <a:solidFill>
                <a:schemeClr val="bg1"/>
              </a:solidFill>
            </a:ln>
          </p:spPr>
        </p:pic>
        <p:sp>
          <p:nvSpPr>
            <p:cNvPr id="45" name="Text Box 10">
              <a:extLst>
                <a:ext uri="{FF2B5EF4-FFF2-40B4-BE49-F238E27FC236}">
                  <a16:creationId xmlns:a16="http://schemas.microsoft.com/office/drawing/2014/main" id="{3944A3FC-47C6-4233-ACA5-CC7F68E3A3A2}"/>
                </a:ext>
              </a:extLst>
            </p:cNvPr>
            <p:cNvSpPr txBox="1">
              <a:spLocks noChangeArrowheads="1"/>
            </p:cNvSpPr>
            <p:nvPr/>
          </p:nvSpPr>
          <p:spPr bwMode="auto">
            <a:xfrm>
              <a:off x="4872369" y="7394985"/>
              <a:ext cx="476107" cy="147849"/>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en-US" altLang="ja-JP" sz="800" dirty="0">
                  <a:solidFill>
                    <a:schemeClr val="bg1"/>
                  </a:solidFill>
                  <a:latin typeface="Meiryo UI" panose="020B0604030504040204" pitchFamily="50" charset="-128"/>
                  <a:ea typeface="Meiryo UI" panose="020B0604030504040204" pitchFamily="50" charset="-128"/>
                </a:rPr>
                <a:t>H.W.L</a:t>
              </a:r>
              <a:endParaRPr lang="ja-JP" altLang="en-US" sz="800" b="0" i="0" u="none" strike="noStrike" baseline="0" dirty="0">
                <a:solidFill>
                  <a:schemeClr val="bg1"/>
                </a:solidFill>
                <a:latin typeface="Meiryo UI" panose="020B0604030504040204" pitchFamily="50" charset="-128"/>
                <a:ea typeface="Meiryo UI" panose="020B0604030504040204" pitchFamily="50" charset="-128"/>
              </a:endParaRPr>
            </a:p>
          </p:txBody>
        </p:sp>
        <p:sp>
          <p:nvSpPr>
            <p:cNvPr id="46" name="Text Box 10">
              <a:extLst>
                <a:ext uri="{FF2B5EF4-FFF2-40B4-BE49-F238E27FC236}">
                  <a16:creationId xmlns:a16="http://schemas.microsoft.com/office/drawing/2014/main" id="{D2E83095-D70F-42D9-95E6-AAE1EF0FF955}"/>
                </a:ext>
              </a:extLst>
            </p:cNvPr>
            <p:cNvSpPr txBox="1">
              <a:spLocks noChangeArrowheads="1"/>
            </p:cNvSpPr>
            <p:nvPr/>
          </p:nvSpPr>
          <p:spPr bwMode="auto">
            <a:xfrm>
              <a:off x="4206814" y="7736423"/>
              <a:ext cx="1513950" cy="252377"/>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ja-JP" altLang="en-US" sz="700" b="1" dirty="0">
                  <a:solidFill>
                    <a:schemeClr val="bg1"/>
                  </a:solidFill>
                  <a:latin typeface="Meiryo UI" panose="020B0604030504040204" pitchFamily="50" charset="-128"/>
                  <a:ea typeface="Meiryo UI" panose="020B0604030504040204" pitchFamily="50" charset="-128"/>
                </a:rPr>
                <a:t>幅</a:t>
              </a:r>
              <a:r>
                <a:rPr lang="en-US" altLang="ja-JP" sz="700" b="1" dirty="0">
                  <a:solidFill>
                    <a:schemeClr val="bg1"/>
                  </a:solidFill>
                  <a:latin typeface="Meiryo UI" panose="020B0604030504040204" pitchFamily="50" charset="-128"/>
                  <a:ea typeface="Meiryo UI" panose="020B0604030504040204" pitchFamily="50" charset="-128"/>
                </a:rPr>
                <a:t>3cm</a:t>
              </a:r>
              <a:r>
                <a:rPr lang="ja-JP" altLang="en-US" sz="700" b="1" dirty="0">
                  <a:solidFill>
                    <a:schemeClr val="bg1"/>
                  </a:solidFill>
                  <a:latin typeface="Meiryo UI" panose="020B0604030504040204" pitchFamily="50" charset="-128"/>
                  <a:ea typeface="Meiryo UI" panose="020B0604030504040204" pitchFamily="50" charset="-128"/>
                </a:rPr>
                <a:t>以上のクラックが発生</a:t>
              </a:r>
              <a:endParaRPr lang="en-US" altLang="ja-JP" sz="700" b="1" dirty="0">
                <a:solidFill>
                  <a:schemeClr val="bg1"/>
                </a:solidFill>
                <a:latin typeface="Meiryo UI" panose="020B0604030504040204" pitchFamily="50" charset="-128"/>
                <a:ea typeface="Meiryo UI" panose="020B0604030504040204" pitchFamily="50" charset="-128"/>
              </a:endParaRPr>
            </a:p>
            <a:p>
              <a:pPr rtl="0">
                <a:defRPr sz="1000"/>
              </a:pPr>
              <a:r>
                <a:rPr lang="en-US" altLang="ja-JP" sz="700" b="1" dirty="0">
                  <a:solidFill>
                    <a:schemeClr val="bg1"/>
                  </a:solidFill>
                  <a:latin typeface="Meiryo UI" panose="020B0604030504040204" pitchFamily="50" charset="-128"/>
                  <a:ea typeface="Meiryo UI" panose="020B0604030504040204" pitchFamily="50" charset="-128"/>
                </a:rPr>
                <a:t>(H.W.L(</a:t>
              </a:r>
              <a:r>
                <a:rPr lang="ja-JP" altLang="en-US" sz="700" b="1" dirty="0">
                  <a:solidFill>
                    <a:schemeClr val="bg1"/>
                  </a:solidFill>
                  <a:latin typeface="Meiryo UI" panose="020B0604030504040204" pitchFamily="50" charset="-128"/>
                  <a:ea typeface="Meiryo UI" panose="020B0604030504040204" pitchFamily="50" charset="-128"/>
                </a:rPr>
                <a:t>計画高水位</a:t>
              </a:r>
              <a:r>
                <a:rPr lang="en-US" altLang="ja-JP" sz="700" b="1" dirty="0">
                  <a:solidFill>
                    <a:schemeClr val="bg1"/>
                  </a:solidFill>
                  <a:latin typeface="Meiryo UI" panose="020B0604030504040204" pitchFamily="50" charset="-128"/>
                  <a:ea typeface="Meiryo UI" panose="020B0604030504040204" pitchFamily="50" charset="-128"/>
                </a:rPr>
                <a:t>)</a:t>
              </a:r>
              <a:r>
                <a:rPr lang="ja-JP" altLang="en-US" sz="700" b="1" dirty="0">
                  <a:solidFill>
                    <a:schemeClr val="bg1"/>
                  </a:solidFill>
                  <a:latin typeface="Meiryo UI" panose="020B0604030504040204" pitchFamily="50" charset="-128"/>
                  <a:ea typeface="Meiryo UI" panose="020B0604030504040204" pitchFamily="50" charset="-128"/>
                </a:rPr>
                <a:t>より上の擁壁</a:t>
              </a:r>
              <a:r>
                <a:rPr lang="en-US" altLang="ja-JP" sz="700" b="1" dirty="0">
                  <a:solidFill>
                    <a:schemeClr val="bg1"/>
                  </a:solidFill>
                  <a:latin typeface="Meiryo UI" panose="020B0604030504040204" pitchFamily="50" charset="-128"/>
                  <a:ea typeface="Meiryo UI" panose="020B0604030504040204" pitchFamily="50" charset="-128"/>
                </a:rPr>
                <a:t>)</a:t>
              </a:r>
            </a:p>
          </p:txBody>
        </p:sp>
        <p:grpSp>
          <p:nvGrpSpPr>
            <p:cNvPr id="51" name="グループ化 50">
              <a:extLst>
                <a:ext uri="{FF2B5EF4-FFF2-40B4-BE49-F238E27FC236}">
                  <a16:creationId xmlns:a16="http://schemas.microsoft.com/office/drawing/2014/main" id="{16506567-4D72-4918-8C36-3A585DE9460D}"/>
                </a:ext>
              </a:extLst>
            </p:cNvPr>
            <p:cNvGrpSpPr/>
            <p:nvPr/>
          </p:nvGrpSpPr>
          <p:grpSpPr>
            <a:xfrm>
              <a:off x="5725437" y="7708605"/>
              <a:ext cx="878306" cy="363188"/>
              <a:chOff x="11279532" y="2843286"/>
              <a:chExt cx="950749" cy="393143"/>
            </a:xfrm>
          </p:grpSpPr>
          <p:sp>
            <p:nvSpPr>
              <p:cNvPr id="52" name="吹き出し: 円形 51">
                <a:extLst>
                  <a:ext uri="{FF2B5EF4-FFF2-40B4-BE49-F238E27FC236}">
                    <a16:creationId xmlns:a16="http://schemas.microsoft.com/office/drawing/2014/main" id="{1A4F0F99-5544-48FC-8382-9E9C752E1974}"/>
                  </a:ext>
                </a:extLst>
              </p:cNvPr>
              <p:cNvSpPr/>
              <p:nvPr/>
            </p:nvSpPr>
            <p:spPr>
              <a:xfrm>
                <a:off x="11279532" y="2843286"/>
                <a:ext cx="937070" cy="393143"/>
              </a:xfrm>
              <a:prstGeom prst="wedgeEllipseCallout">
                <a:avLst>
                  <a:gd name="adj1" fmla="val -150988"/>
                  <a:gd name="adj2" fmla="val -10828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dirty="0">
                  <a:solidFill>
                    <a:schemeClr val="tx1"/>
                  </a:solidFill>
                </a:endParaRPr>
              </a:p>
            </p:txBody>
          </p:sp>
          <p:sp>
            <p:nvSpPr>
              <p:cNvPr id="53" name="正方形/長方形 52">
                <a:extLst>
                  <a:ext uri="{FF2B5EF4-FFF2-40B4-BE49-F238E27FC236}">
                    <a16:creationId xmlns:a16="http://schemas.microsoft.com/office/drawing/2014/main" id="{763C9397-D7CB-4C9B-9B02-2162F95D1E9B}"/>
                  </a:ext>
                </a:extLst>
              </p:cNvPr>
              <p:cNvSpPr/>
              <p:nvPr/>
            </p:nvSpPr>
            <p:spPr>
              <a:xfrm>
                <a:off x="11286899" y="2865130"/>
                <a:ext cx="943382" cy="357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治水機能への</a:t>
                </a:r>
                <a:endParaRPr kumimoji="1" lang="en-US" altLang="ja-JP" sz="800" dirty="0">
                  <a:solidFill>
                    <a:schemeClr val="tx1"/>
                  </a:solidFill>
                </a:endParaRPr>
              </a:p>
              <a:p>
                <a:pPr algn="ctr"/>
                <a:r>
                  <a:rPr kumimoji="1" lang="ja-JP" altLang="en-US" sz="800" dirty="0">
                    <a:solidFill>
                      <a:schemeClr val="tx1"/>
                    </a:solidFill>
                  </a:rPr>
                  <a:t>影響</a:t>
                </a:r>
                <a:r>
                  <a:rPr kumimoji="1" lang="ja-JP" altLang="en-US" sz="800" b="1" dirty="0">
                    <a:solidFill>
                      <a:schemeClr val="tx1"/>
                    </a:solidFill>
                  </a:rPr>
                  <a:t>「小」</a:t>
                </a:r>
              </a:p>
            </p:txBody>
          </p:sp>
        </p:grpSp>
      </p:grpSp>
      <p:sp>
        <p:nvSpPr>
          <p:cNvPr id="7" name="矢印: 右 6">
            <a:extLst>
              <a:ext uri="{FF2B5EF4-FFF2-40B4-BE49-F238E27FC236}">
                <a16:creationId xmlns:a16="http://schemas.microsoft.com/office/drawing/2014/main" id="{80CDA1E0-F3D1-4501-B7BD-6D3C6222AEAA}"/>
              </a:ext>
            </a:extLst>
          </p:cNvPr>
          <p:cNvSpPr/>
          <p:nvPr/>
        </p:nvSpPr>
        <p:spPr>
          <a:xfrm>
            <a:off x="6032229" y="3969390"/>
            <a:ext cx="317111" cy="449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矢印: 右 55">
            <a:extLst>
              <a:ext uri="{FF2B5EF4-FFF2-40B4-BE49-F238E27FC236}">
                <a16:creationId xmlns:a16="http://schemas.microsoft.com/office/drawing/2014/main" id="{BB0AC218-E841-4F9C-AB74-D6AA8C829068}"/>
              </a:ext>
            </a:extLst>
          </p:cNvPr>
          <p:cNvSpPr/>
          <p:nvPr/>
        </p:nvSpPr>
        <p:spPr>
          <a:xfrm>
            <a:off x="6022245" y="5776609"/>
            <a:ext cx="317111" cy="449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17">
            <a:extLst>
              <a:ext uri="{FF2B5EF4-FFF2-40B4-BE49-F238E27FC236}">
                <a16:creationId xmlns:a16="http://schemas.microsoft.com/office/drawing/2014/main" id="{C2EE4AEA-1C69-418E-98CC-F43BE4F99C40}"/>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Tree>
    <p:extLst>
      <p:ext uri="{BB962C8B-B14F-4D97-AF65-F5344CB8AC3E}">
        <p14:creationId xmlns:p14="http://schemas.microsoft.com/office/powerpoint/2010/main" val="3622031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a:extLst>
              <a:ext uri="{FF2B5EF4-FFF2-40B4-BE49-F238E27FC236}">
                <a16:creationId xmlns:a16="http://schemas.microsoft.com/office/drawing/2014/main" id="{2D11E818-01B1-43B0-9B52-6DA60608CFF7}"/>
              </a:ext>
            </a:extLst>
          </p:cNvPr>
          <p:cNvGraphicFramePr>
            <a:graphicFrameLocks noGrp="1"/>
          </p:cNvGraphicFramePr>
          <p:nvPr>
            <p:extLst>
              <p:ext uri="{D42A27DB-BD31-4B8C-83A1-F6EECF244321}">
                <p14:modId xmlns:p14="http://schemas.microsoft.com/office/powerpoint/2010/main" val="1877621291"/>
              </p:ext>
            </p:extLst>
          </p:nvPr>
        </p:nvGraphicFramePr>
        <p:xfrm>
          <a:off x="447903" y="3857063"/>
          <a:ext cx="8281734" cy="2690832"/>
        </p:xfrm>
        <a:graphic>
          <a:graphicData uri="http://schemas.openxmlformats.org/drawingml/2006/table">
            <a:tbl>
              <a:tblPr firstRow="1" bandRow="1">
                <a:tableStyleId>{5C22544A-7EE6-4342-B048-85BDC9FD1C3A}</a:tableStyleId>
              </a:tblPr>
              <a:tblGrid>
                <a:gridCol w="830536">
                  <a:extLst>
                    <a:ext uri="{9D8B030D-6E8A-4147-A177-3AD203B41FA5}">
                      <a16:colId xmlns:a16="http://schemas.microsoft.com/office/drawing/2014/main" val="947302289"/>
                    </a:ext>
                  </a:extLst>
                </a:gridCol>
                <a:gridCol w="1752805">
                  <a:extLst>
                    <a:ext uri="{9D8B030D-6E8A-4147-A177-3AD203B41FA5}">
                      <a16:colId xmlns:a16="http://schemas.microsoft.com/office/drawing/2014/main" val="2766490245"/>
                    </a:ext>
                  </a:extLst>
                </a:gridCol>
                <a:gridCol w="1296000">
                  <a:extLst>
                    <a:ext uri="{9D8B030D-6E8A-4147-A177-3AD203B41FA5}">
                      <a16:colId xmlns:a16="http://schemas.microsoft.com/office/drawing/2014/main" val="1738633190"/>
                    </a:ext>
                  </a:extLst>
                </a:gridCol>
                <a:gridCol w="2160434">
                  <a:extLst>
                    <a:ext uri="{9D8B030D-6E8A-4147-A177-3AD203B41FA5}">
                      <a16:colId xmlns:a16="http://schemas.microsoft.com/office/drawing/2014/main" val="2331586695"/>
                    </a:ext>
                  </a:extLst>
                </a:gridCol>
                <a:gridCol w="2241959">
                  <a:extLst>
                    <a:ext uri="{9D8B030D-6E8A-4147-A177-3AD203B41FA5}">
                      <a16:colId xmlns:a16="http://schemas.microsoft.com/office/drawing/2014/main" val="302650091"/>
                    </a:ext>
                  </a:extLst>
                </a:gridCol>
              </a:tblGrid>
              <a:tr h="274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施設名</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点検種別</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従来手法</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新技術の概要</a:t>
                      </a: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期待できる効果</a:t>
                      </a:r>
                    </a:p>
                  </a:txBody>
                  <a:tcPr marL="0" marR="0" marT="0" marB="0" anchor="ctr" anchorCtr="1"/>
                </a:tc>
                <a:extLst>
                  <a:ext uri="{0D108BD9-81ED-4DB2-BD59-A6C34878D82A}">
                    <a16:rowId xmlns:a16="http://schemas.microsoft.com/office/drawing/2014/main" val="3841541092"/>
                  </a:ext>
                </a:extLst>
              </a:tr>
              <a:tr h="648000">
                <a:tc>
                  <a:txBody>
                    <a:bodyPr/>
                    <a:lstStyle/>
                    <a:p>
                      <a:pPr algn="l"/>
                      <a:r>
                        <a:rPr kumimoji="1" lang="ja-JP" altLang="en-US" sz="1200" dirty="0">
                          <a:latin typeface="Meiryo UI" panose="020B0604030504040204" pitchFamily="50" charset="-128"/>
                          <a:ea typeface="Meiryo UI" panose="020B0604030504040204" pitchFamily="50" charset="-128"/>
                        </a:rPr>
                        <a:t>堤防・護岸</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河川施設点検における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護岸等の変状確認</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（直営）</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目視点検</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ドローンにより取得した画像を活用し、護岸等の損傷状況を把握</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latin typeface="Meiryo UI" panose="020B0604030504040204" pitchFamily="50" charset="-128"/>
                          <a:ea typeface="Meiryo UI" panose="020B0604030504040204" pitchFamily="50" charset="-128"/>
                        </a:rPr>
                        <a:t>河川沿いに通路が無いなど目視が困難な箇所の補完や、直線区間等での点検の省力化</a:t>
                      </a:r>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 anchorCtr="1"/>
                </a:tc>
                <a:extLst>
                  <a:ext uri="{0D108BD9-81ED-4DB2-BD59-A6C34878D82A}">
                    <a16:rowId xmlns:a16="http://schemas.microsoft.com/office/drawing/2014/main" val="1742266237"/>
                  </a:ext>
                </a:extLst>
              </a:tr>
              <a:tr h="1080000">
                <a:tc>
                  <a:txBody>
                    <a:bodyPr/>
                    <a:lstStyle/>
                    <a:p>
                      <a:pPr algn="l"/>
                      <a:r>
                        <a:rPr kumimoji="1" lang="ja-JP" altLang="en-US" sz="1200" dirty="0">
                          <a:latin typeface="Meiryo UI" panose="020B0604030504040204" pitchFamily="50" charset="-128"/>
                          <a:ea typeface="Meiryo UI" panose="020B0604030504040204" pitchFamily="50" charset="-128"/>
                        </a:rPr>
                        <a:t>堤防・護岸</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定期詳細点検における護岸背面の空洞化調査</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（委託）</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コアボーリング、カメラによる空洞化調査</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電磁波レーダー装置を活用し、護岸背面の地中の空洞を発見、把握</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地中の空洞化について</a:t>
                      </a:r>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・車載型の場合：空洞化の早期発見、効率的な点検</a:t>
                      </a:r>
                      <a:endParaRPr kumimoji="1" lang="en-US" altLang="ja-JP" sz="1050" b="0" u="none" dirty="0">
                        <a:latin typeface="Meiryo UI" panose="020B0604030504040204" pitchFamily="50" charset="-128"/>
                        <a:ea typeface="Meiryo UI" panose="020B0604030504040204" pitchFamily="50" charset="-128"/>
                      </a:endParaRPr>
                    </a:p>
                    <a:p>
                      <a:pPr algn="l"/>
                      <a:r>
                        <a:rPr kumimoji="1" lang="ja-JP" altLang="en-US" sz="1050" b="0" u="none" dirty="0">
                          <a:latin typeface="Meiryo UI" panose="020B0604030504040204" pitchFamily="50" charset="-128"/>
                          <a:ea typeface="Meiryo UI" panose="020B0604030504040204" pitchFamily="50" charset="-128"/>
                        </a:rPr>
                        <a:t>・ハンディ型の場合：空洞化状況の詳細な把握、高度な点検</a:t>
                      </a:r>
                      <a:endParaRPr kumimoji="1" lang="en-US" altLang="ja-JP" sz="1050" b="0" u="none" dirty="0">
                        <a:latin typeface="Meiryo UI" panose="020B0604030504040204" pitchFamily="50" charset="-128"/>
                        <a:ea typeface="Meiryo UI" panose="020B0604030504040204" pitchFamily="50" charset="-128"/>
                      </a:endParaRPr>
                    </a:p>
                    <a:p>
                      <a:pPr algn="l"/>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1"/>
                </a:tc>
                <a:extLst>
                  <a:ext uri="{0D108BD9-81ED-4DB2-BD59-A6C34878D82A}">
                    <a16:rowId xmlns:a16="http://schemas.microsoft.com/office/drawing/2014/main" val="1660888507"/>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地下河川</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更新点検におけるシールド部の変状調査</a:t>
                      </a:r>
                      <a:endParaRPr kumimoji="1"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（委託）</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ctr"/>
                      <a:r>
                        <a:rPr kumimoji="1" lang="ja-JP" altLang="en-US" sz="1200" dirty="0">
                          <a:latin typeface="Meiryo UI" panose="020B0604030504040204" pitchFamily="50" charset="-128"/>
                          <a:ea typeface="Meiryo UI" panose="020B0604030504040204" pitchFamily="50" charset="-128"/>
                        </a:rPr>
                        <a:t>目視点検</a:t>
                      </a:r>
                      <a:endParaRPr kumimoji="1" lang="en-US" altLang="ja-JP" sz="1200" dirty="0">
                        <a:latin typeface="Meiryo UI" panose="020B0604030504040204" pitchFamily="50" charset="-128"/>
                        <a:ea typeface="Meiryo UI" panose="020B0604030504040204" pitchFamily="50" charset="-128"/>
                      </a:endParaRPr>
                    </a:p>
                  </a:txBody>
                  <a:tcPr marL="0" marR="0" marT="0" marB="0" anchor="ctr" anchorCtr="1"/>
                </a:tc>
                <a:tc>
                  <a:txBody>
                    <a:bodyPr/>
                    <a:lstStyle/>
                    <a:p>
                      <a:pPr algn="l"/>
                      <a:r>
                        <a:rPr kumimoji="1" lang="ja-JP" altLang="en-US" sz="1050" dirty="0">
                          <a:latin typeface="Meiryo UI" panose="020B0604030504040204" pitchFamily="50" charset="-128"/>
                          <a:ea typeface="Meiryo UI" panose="020B0604030504040204" pitchFamily="50" charset="-128"/>
                        </a:rPr>
                        <a:t>レーザスキャナとカメラシステムを搭載した走行型画像計測器により点群データ</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画像を同時計測</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latin typeface="Meiryo UI" panose="020B0604030504040204" pitchFamily="50" charset="-128"/>
                          <a:ea typeface="Meiryo UI" panose="020B0604030504040204" pitchFamily="50" charset="-128"/>
                        </a:rPr>
                        <a:t>地下河川（シールド部）における点検の省力化・高度化</a:t>
                      </a:r>
                      <a:endParaRPr kumimoji="1" lang="en-US" altLang="ja-JP" sz="1050" b="0" u="none" dirty="0">
                        <a:latin typeface="Meiryo UI" panose="020B0604030504040204" pitchFamily="50" charset="-128"/>
                        <a:ea typeface="Meiryo UI" panose="020B0604030504040204" pitchFamily="50" charset="-128"/>
                      </a:endParaRPr>
                    </a:p>
                  </a:txBody>
                  <a:tcPr marL="0" marR="0" marT="0" marB="0" anchor="ctr" anchorCtr="1"/>
                </a:tc>
                <a:extLst>
                  <a:ext uri="{0D108BD9-81ED-4DB2-BD59-A6C34878D82A}">
                    <a16:rowId xmlns:a16="http://schemas.microsoft.com/office/drawing/2014/main" val="780750827"/>
                  </a:ext>
                </a:extLst>
              </a:tr>
            </a:tbl>
          </a:graphicData>
        </a:graphic>
      </p:graphicFrame>
      <p:sp>
        <p:nvSpPr>
          <p:cNvPr id="10" name="テキスト ボックス 9">
            <a:extLst>
              <a:ext uri="{FF2B5EF4-FFF2-40B4-BE49-F238E27FC236}">
                <a16:creationId xmlns:a16="http://schemas.microsoft.com/office/drawing/2014/main" id="{B8EF42BE-8071-4DC9-89B0-B81A47A99409}"/>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8" name="テキスト ボックス 7">
            <a:extLst>
              <a:ext uri="{FF2B5EF4-FFF2-40B4-BE49-F238E27FC236}">
                <a16:creationId xmlns:a16="http://schemas.microsoft.com/office/drawing/2014/main" id="{261AF221-2B9D-49AE-BCCA-741135471386}"/>
              </a:ext>
            </a:extLst>
          </p:cNvPr>
          <p:cNvSpPr txBox="1"/>
          <p:nvPr/>
        </p:nvSpPr>
        <p:spPr>
          <a:xfrm>
            <a:off x="658540" y="970255"/>
            <a:ext cx="8314601" cy="421469"/>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rPr>
              <a:t>・点検に新技術を取り入れた場合に、これまでの点検方法、評価とのデータの整合性、継承性に留意する必要がある。</a:t>
            </a:r>
            <a:endParaRPr lang="en-US" altLang="ja-JP" sz="1200" dirty="0">
              <a:latin typeface="Meiryo UI" panose="020B0604030504040204" pitchFamily="50" charset="-128"/>
              <a:ea typeface="Meiryo UI" panose="020B0604030504040204" pitchFamily="50" charset="-128"/>
            </a:endParaRPr>
          </a:p>
          <a:p>
            <a:pPr>
              <a:defRPr/>
            </a:pPr>
            <a:r>
              <a:rPr lang="ja-JP" altLang="en-US" sz="1200"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200" dirty="0">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67421C2A-79B2-4F90-9AFC-821D5B4D4012}"/>
              </a:ext>
            </a:extLst>
          </p:cNvPr>
          <p:cNvSpPr/>
          <p:nvPr/>
        </p:nvSpPr>
        <p:spPr>
          <a:xfrm>
            <a:off x="170859" y="607494"/>
            <a:ext cx="487680" cy="369625"/>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３</a:t>
            </a:r>
          </a:p>
        </p:txBody>
      </p:sp>
      <p:sp>
        <p:nvSpPr>
          <p:cNvPr id="24" name="テキスト ボックス 23">
            <a:extLst>
              <a:ext uri="{FF2B5EF4-FFF2-40B4-BE49-F238E27FC236}">
                <a16:creationId xmlns:a16="http://schemas.microsoft.com/office/drawing/2014/main" id="{18F3F16B-5373-4420-9A44-34DAF5D795A3}"/>
              </a:ext>
            </a:extLst>
          </p:cNvPr>
          <p:cNvSpPr txBox="1"/>
          <p:nvPr/>
        </p:nvSpPr>
        <p:spPr>
          <a:xfrm>
            <a:off x="197112" y="1516152"/>
            <a:ext cx="8776029" cy="1815882"/>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 河川管理施設に関する国の点検要領</a:t>
            </a:r>
            <a:r>
              <a:rPr lang="en-US" altLang="ja-JP" sz="1400" baseline="300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では、「点検は目視その他適切な方法により行うこととする。その他適切な方法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とは、点検者自らの目視と同等、または、同等以上に、状態の把握が行えると判断した技術等を用いた点検とする」と規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定している。</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本府では、目視が容易でない箇所の補完や、直線区間等での点検の省力化を目的に、目視に代わる手法として、新</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技術を試行的に導入してきた。</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デジタル技術により取得した点検データと過去の蓄積データとの整合性、継承性に留意し、検討していく。</a:t>
            </a:r>
          </a:p>
          <a:p>
            <a:r>
              <a:rPr lang="ja-JP" altLang="en-US" sz="1400" dirty="0">
                <a:latin typeface="Meiryo UI" panose="020B0604030504040204" pitchFamily="50" charset="-128"/>
                <a:ea typeface="Meiryo UI" panose="020B0604030504040204" pitchFamily="50" charset="-128"/>
              </a:rPr>
              <a:t>○ 熟練技術職員による損傷診断のノウハウを、デジタル技術により取得した画像データを活用した</a:t>
            </a:r>
            <a:r>
              <a:rPr lang="en-US" altLang="ja-JP" sz="1400" dirty="0">
                <a:latin typeface="Meiryo UI" panose="020B0604030504040204" pitchFamily="50" charset="-128"/>
                <a:ea typeface="Meiryo UI" panose="020B0604030504040204" pitchFamily="50" charset="-128"/>
              </a:rPr>
              <a:t>AI</a:t>
            </a:r>
            <a:r>
              <a:rPr lang="ja-JP" altLang="en-US" sz="1400" dirty="0">
                <a:latin typeface="Meiryo UI" panose="020B0604030504040204" pitchFamily="50" charset="-128"/>
                <a:ea typeface="Meiryo UI" panose="020B0604030504040204" pitchFamily="50" charset="-128"/>
              </a:rPr>
              <a:t>による損傷診断に反</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映する等、今後の熟練技術職員の減少に備えた対応を検討していく。</a:t>
            </a:r>
            <a:endParaRPr lang="en-US" altLang="ja-JP" sz="1400" dirty="0">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0D52BEC5-3F8E-4F3F-9AFF-96E815307AFB}"/>
              </a:ext>
            </a:extLst>
          </p:cNvPr>
          <p:cNvSpPr txBox="1"/>
          <p:nvPr/>
        </p:nvSpPr>
        <p:spPr>
          <a:xfrm>
            <a:off x="310741" y="3533799"/>
            <a:ext cx="3708539" cy="307777"/>
          </a:xfrm>
          <a:prstGeom prst="rect">
            <a:avLst/>
          </a:prstGeom>
          <a:noFill/>
        </p:spPr>
        <p:txBody>
          <a:bodyPr wrap="square">
            <a:spAutoFit/>
          </a:bodyPr>
          <a:lstStyle/>
          <a:p>
            <a:pPr algn="l"/>
            <a:r>
              <a:rPr lang="ja-JP" altLang="en-US" sz="1400" dirty="0">
                <a:latin typeface="Meiryo UI" panose="020B0604030504040204" pitchFamily="50" charset="-128"/>
                <a:ea typeface="Meiryo UI" panose="020B0604030504040204" pitchFamily="50" charset="-128"/>
              </a:rPr>
              <a:t>〇点検への新技術導入の検討項目</a:t>
            </a:r>
            <a:endParaRPr lang="en-US" altLang="ja-JP" sz="1400" dirty="0">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478DEC49-BCDA-4B29-942F-2BDA820646E2}"/>
              </a:ext>
            </a:extLst>
          </p:cNvPr>
          <p:cNvSpPr txBox="1"/>
          <p:nvPr/>
        </p:nvSpPr>
        <p:spPr>
          <a:xfrm>
            <a:off x="4381237" y="3337560"/>
            <a:ext cx="4565651" cy="253916"/>
          </a:xfrm>
          <a:prstGeom prst="rect">
            <a:avLst/>
          </a:prstGeom>
          <a:noFill/>
        </p:spPr>
        <p:txBody>
          <a:bodyPr wrap="square">
            <a:spAutoFit/>
          </a:bodyPr>
          <a:lstStyle/>
          <a:p>
            <a:pPr algn="l"/>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堤防等河川管理施設及び河道の点検・評価要領（令和</a:t>
            </a:r>
            <a:r>
              <a:rPr lang="en-US" altLang="ja-JP" sz="1000" dirty="0">
                <a:latin typeface="Meiryo UI" panose="020B0604030504040204" pitchFamily="50" charset="-128"/>
                <a:ea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月 国土交通省）</a:t>
            </a:r>
            <a:endParaRPr lang="en-US" altLang="ja-JP" sz="10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267484C0-78CA-4C57-BF82-50EECB08C348}"/>
              </a:ext>
            </a:extLst>
          </p:cNvPr>
          <p:cNvSpPr/>
          <p:nvPr/>
        </p:nvSpPr>
        <p:spPr>
          <a:xfrm>
            <a:off x="170859" y="977119"/>
            <a:ext cx="487680" cy="414605"/>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UI" panose="020B0604030504040204" pitchFamily="50" charset="-128"/>
                <a:ea typeface="Meiryo UI" panose="020B0604030504040204" pitchFamily="50" charset="-128"/>
              </a:rPr>
              <a:t>４</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1061F9A-4531-44A4-ABD5-F74A2F56647D}"/>
              </a:ext>
            </a:extLst>
          </p:cNvPr>
          <p:cNvSpPr txBox="1"/>
          <p:nvPr/>
        </p:nvSpPr>
        <p:spPr>
          <a:xfrm>
            <a:off x="658539" y="607494"/>
            <a:ext cx="8314602" cy="365125"/>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3" name="スライド番号プレースホルダー 17">
            <a:extLst>
              <a:ext uri="{FF2B5EF4-FFF2-40B4-BE49-F238E27FC236}">
                <a16:creationId xmlns:a16="http://schemas.microsoft.com/office/drawing/2014/main" id="{18D5AD14-D4D7-43C5-A5D1-D6131962D80C}"/>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Tree>
    <p:extLst>
      <p:ext uri="{BB962C8B-B14F-4D97-AF65-F5344CB8AC3E}">
        <p14:creationId xmlns:p14="http://schemas.microsoft.com/office/powerpoint/2010/main" val="3248833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テキスト ボックス 63">
            <a:extLst>
              <a:ext uri="{FF2B5EF4-FFF2-40B4-BE49-F238E27FC236}">
                <a16:creationId xmlns:a16="http://schemas.microsoft.com/office/drawing/2014/main" id="{57D11815-2FBA-420A-8DFF-F9C1E5934776}"/>
              </a:ext>
            </a:extLst>
          </p:cNvPr>
          <p:cNvSpPr txBox="1"/>
          <p:nvPr/>
        </p:nvSpPr>
        <p:spPr>
          <a:xfrm>
            <a:off x="6222467" y="2684350"/>
            <a:ext cx="2812695" cy="3153908"/>
          </a:xfrm>
          <a:prstGeom prst="roundRect">
            <a:avLst>
              <a:gd name="adj" fmla="val 10213"/>
            </a:avLst>
          </a:prstGeom>
          <a:noFill/>
          <a:ln>
            <a:solidFill>
              <a:schemeClr val="accent1">
                <a:shade val="50000"/>
                <a:shade val="75000"/>
                <a:satMod val="125000"/>
                <a:lumMod val="75000"/>
              </a:schemeClr>
            </a:solidFill>
          </a:ln>
        </p:spPr>
        <p:txBody>
          <a:bodyPr wrap="square" rtlCol="0" anchor="t">
            <a:noAutofit/>
          </a:bodyPr>
          <a:lstStyle/>
          <a:p>
            <a:r>
              <a:rPr lang="ja-JP" altLang="en-US" sz="1400" b="1" dirty="0">
                <a:latin typeface="Meiryo UI" panose="020B0604030504040204" pitchFamily="50" charset="-128"/>
                <a:ea typeface="Meiryo UI" panose="020B0604030504040204" pitchFamily="50" charset="-128"/>
              </a:rPr>
              <a:t>②河床</a:t>
            </a:r>
            <a:r>
              <a:rPr lang="ja-JP" altLang="en-US" sz="1400" b="1" dirty="0">
                <a:solidFill>
                  <a:schemeClr val="tx1"/>
                </a:solidFill>
                <a:latin typeface="Meiryo UI" panose="020B0604030504040204" pitchFamily="50" charset="-128"/>
                <a:ea typeface="Meiryo UI" panose="020B0604030504040204" pitchFamily="50" charset="-128"/>
              </a:rPr>
              <a:t>洗掘に起因した被災</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（護岸</a:t>
            </a:r>
            <a:r>
              <a:rPr lang="ja-JP" altLang="en-US" sz="1400" b="1" dirty="0">
                <a:latin typeface="Meiryo UI" panose="020B0604030504040204" pitchFamily="50" charset="-128"/>
                <a:ea typeface="Meiryo UI" panose="020B0604030504040204" pitchFamily="50" charset="-128"/>
              </a:rPr>
              <a:t>崩壊）</a:t>
            </a:r>
            <a:r>
              <a:rPr lang="ja-JP" altLang="en-US" sz="1400" b="1" dirty="0">
                <a:solidFill>
                  <a:schemeClr val="tx1"/>
                </a:solidFill>
                <a:latin typeface="Meiryo UI" panose="020B0604030504040204" pitchFamily="50" charset="-128"/>
                <a:ea typeface="Meiryo UI" panose="020B0604030504040204" pitchFamily="50" charset="-128"/>
              </a:rPr>
              <a:t>が多く発生</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8EF42BE-8071-4DC9-89B0-B81A47A99409}"/>
              </a:ext>
            </a:extLst>
          </p:cNvPr>
          <p:cNvSpPr txBox="1"/>
          <p:nvPr/>
        </p:nvSpPr>
        <p:spPr>
          <a:xfrm>
            <a:off x="-13856" y="1644"/>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３</a:t>
            </a:r>
            <a:r>
              <a:rPr kumimoji="1" lang="ja-JP" altLang="en-US" sz="2800" dirty="0">
                <a:solidFill>
                  <a:schemeClr val="bg1"/>
                </a:solidFill>
                <a:latin typeface="Meiryo UI" pitchFamily="50" charset="-128"/>
                <a:ea typeface="Meiryo UI" pitchFamily="50" charset="-128"/>
                <a:cs typeface="Meiryo UI" pitchFamily="50" charset="-128"/>
              </a:rPr>
              <a:t>．第１回審議会　委員からの意見と対応方針</a:t>
            </a:r>
          </a:p>
        </p:txBody>
      </p:sp>
      <p:sp>
        <p:nvSpPr>
          <p:cNvPr id="6" name="テキスト ボックス 5">
            <a:extLst>
              <a:ext uri="{FF2B5EF4-FFF2-40B4-BE49-F238E27FC236}">
                <a16:creationId xmlns:a16="http://schemas.microsoft.com/office/drawing/2014/main" id="{B912C9E2-41EC-4D23-BCA0-D72E75FEB18B}"/>
              </a:ext>
            </a:extLst>
          </p:cNvPr>
          <p:cNvSpPr txBox="1"/>
          <p:nvPr/>
        </p:nvSpPr>
        <p:spPr>
          <a:xfrm>
            <a:off x="626551" y="586247"/>
            <a:ext cx="8408611" cy="510577"/>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a:defRPr/>
            </a:pP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・近年の気候変動により外力が増大していることから、維持するだけでなく、強化しなければならない箇所も出てくる。</a:t>
            </a:r>
            <a:endParaRPr lang="en-US" altLang="ja-JP" sz="14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F89D53EC-85A9-4180-9A2D-42FCE8307BBB}"/>
              </a:ext>
            </a:extLst>
          </p:cNvPr>
          <p:cNvSpPr/>
          <p:nvPr/>
        </p:nvSpPr>
        <p:spPr>
          <a:xfrm>
            <a:off x="138872" y="588152"/>
            <a:ext cx="487680" cy="510577"/>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Meiryo UI" panose="020B0604030504040204" pitchFamily="50" charset="-128"/>
                <a:ea typeface="Meiryo UI" panose="020B0604030504040204" pitchFamily="50" charset="-128"/>
              </a:rPr>
              <a:t>5</a:t>
            </a:r>
            <a:endParaRPr kumimoji="1" lang="en-US" altLang="ja-JP"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F843BA5A-94E4-4F3E-9345-72B5B971FEBB}"/>
              </a:ext>
            </a:extLst>
          </p:cNvPr>
          <p:cNvSpPr txBox="1"/>
          <p:nvPr/>
        </p:nvSpPr>
        <p:spPr>
          <a:xfrm>
            <a:off x="138872" y="1334990"/>
            <a:ext cx="8896290" cy="1061788"/>
          </a:xfrm>
          <a:prstGeom prst="rect">
            <a:avLst/>
          </a:prstGeom>
          <a:noFill/>
          <a:ln>
            <a:solidFill>
              <a:schemeClr val="tx1"/>
            </a:solidFill>
          </a:ln>
        </p:spPr>
        <p:txBody>
          <a:bodyPr wrap="square">
            <a:noAutofit/>
          </a:bodyPr>
          <a:lstStyle/>
          <a:p>
            <a:pPr algn="l"/>
            <a:r>
              <a:rPr lang="ja-JP" altLang="en-US" sz="1400" dirty="0">
                <a:latin typeface="Meiryo UI" pitchFamily="50" charset="-128"/>
                <a:ea typeface="Meiryo UI" pitchFamily="50" charset="-128"/>
              </a:rPr>
              <a:t>○ 昭和</a:t>
            </a:r>
            <a:r>
              <a:rPr lang="en-US" altLang="ja-JP" sz="1400" dirty="0">
                <a:latin typeface="Meiryo UI" panose="020B0604030504040204" pitchFamily="50" charset="-128"/>
                <a:ea typeface="Meiryo UI" panose="020B0604030504040204" pitchFamily="50" charset="-128"/>
              </a:rPr>
              <a:t>39</a:t>
            </a:r>
            <a:r>
              <a:rPr lang="ja-JP" altLang="en-US" sz="1400" dirty="0">
                <a:latin typeface="Meiryo UI" panose="020B0604030504040204" pitchFamily="50" charset="-128"/>
                <a:ea typeface="Meiryo UI" panose="020B0604030504040204" pitchFamily="50" charset="-128"/>
              </a:rPr>
              <a:t>年から雨量観測を実施している</a:t>
            </a:r>
            <a:r>
              <a:rPr lang="en-US" altLang="ja-JP" sz="1400" dirty="0">
                <a:latin typeface="Meiryo UI" panose="020B0604030504040204" pitchFamily="50" charset="-128"/>
                <a:ea typeface="Meiryo UI" panose="020B0604030504040204" pitchFamily="50" charset="-128"/>
              </a:rPr>
              <a:t>23</a:t>
            </a:r>
            <a:r>
              <a:rPr lang="ja-JP" altLang="en-US" sz="1400" dirty="0">
                <a:latin typeface="Meiryo UI" panose="020B0604030504040204" pitchFamily="50" charset="-128"/>
                <a:ea typeface="Meiryo UI" panose="020B0604030504040204" pitchFamily="50" charset="-128"/>
              </a:rPr>
              <a:t>地点において、時間雨量</a:t>
            </a:r>
            <a:r>
              <a:rPr lang="en-US" altLang="ja-JP" sz="1400" dirty="0">
                <a:latin typeface="Meiryo UI" panose="020B0604030504040204" pitchFamily="50" charset="-128"/>
                <a:ea typeface="Meiryo UI" panose="020B0604030504040204" pitchFamily="50" charset="-128"/>
              </a:rPr>
              <a:t>50㎜</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80㎜</a:t>
            </a:r>
            <a:r>
              <a:rPr lang="ja-JP" altLang="en-US" sz="1400" dirty="0">
                <a:latin typeface="Meiryo UI" panose="020B0604030504040204" pitchFamily="50" charset="-128"/>
                <a:ea typeface="Meiryo UI" panose="020B0604030504040204" pitchFamily="50" charset="-128"/>
              </a:rPr>
              <a:t>以上の観測回数を確認しており、</a:t>
            </a:r>
            <a:endParaRPr lang="en-US" altLang="ja-JP" sz="1400" dirty="0">
              <a:latin typeface="Meiryo UI" panose="020B0604030504040204" pitchFamily="50" charset="-128"/>
              <a:ea typeface="Meiryo UI" panose="020B0604030504040204" pitchFamily="50" charset="-128"/>
            </a:endParaRPr>
          </a:p>
          <a:p>
            <a:pPr algn="l"/>
            <a:r>
              <a:rPr lang="ja-JP" altLang="en-US" sz="1400" b="1" dirty="0">
                <a:latin typeface="Meiryo UI" panose="020B0604030504040204" pitchFamily="50" charset="-128"/>
                <a:ea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rPr>
              <a:t>近年は、</a:t>
            </a:r>
            <a:r>
              <a:rPr lang="en-US" altLang="ja-JP" sz="1400" b="1" u="sng" dirty="0">
                <a:latin typeface="Meiryo UI" panose="020B0604030504040204" pitchFamily="50" charset="-128"/>
                <a:ea typeface="Meiryo UI" panose="020B0604030504040204" pitchFamily="50" charset="-128"/>
              </a:rPr>
              <a:t>50mm</a:t>
            </a:r>
            <a:r>
              <a:rPr lang="ja-JP" altLang="en-US" sz="1400" b="1" u="sng" dirty="0">
                <a:latin typeface="Meiryo UI" panose="020B0604030504040204" pitchFamily="50" charset="-128"/>
                <a:ea typeface="Meiryo UI" panose="020B0604030504040204" pitchFamily="50" charset="-128"/>
              </a:rPr>
              <a:t>以上の大雨の回数は増加傾向</a:t>
            </a:r>
            <a:r>
              <a:rPr lang="ja-JP" altLang="en-US" sz="1400" dirty="0">
                <a:latin typeface="Meiryo UI" panose="020B0604030504040204" pitchFamily="50" charset="-128"/>
                <a:ea typeface="Meiryo UI" panose="020B0604030504040204" pitchFamily="50" charset="-128"/>
              </a:rPr>
              <a:t>にある。</a:t>
            </a:r>
            <a:endParaRPr lang="en-US" altLang="ja-JP" sz="1400" dirty="0">
              <a:latin typeface="Meiryo UI" panose="020B0604030504040204" pitchFamily="50" charset="-128"/>
              <a:ea typeface="Meiryo UI" panose="020B0604030504040204" pitchFamily="50" charset="-128"/>
            </a:endParaRPr>
          </a:p>
          <a:p>
            <a:pPr algn="l"/>
            <a:r>
              <a:rPr lang="ja-JP" altLang="en-US" sz="1400" dirty="0">
                <a:latin typeface="Meiryo UI" pitchFamily="50" charset="-128"/>
                <a:ea typeface="Meiryo UI" pitchFamily="50" charset="-128"/>
                <a:cs typeface="Meiryo UI" pitchFamily="50" charset="-128"/>
              </a:rPr>
              <a:t>○ 大阪府における大雨の回数の増加傾向や、河床洗掘に起因した被災が多い実態を踏まえ、</a:t>
            </a:r>
            <a:r>
              <a:rPr lang="ja-JP" altLang="en-US" sz="1400" b="1" u="sng" dirty="0">
                <a:latin typeface="Meiryo UI" pitchFamily="50" charset="-128"/>
                <a:ea typeface="Meiryo UI" pitchFamily="50" charset="-128"/>
                <a:cs typeface="Meiryo UI" pitchFamily="50" charset="-128"/>
              </a:rPr>
              <a:t>これまでの護岸更新に加え、 </a:t>
            </a:r>
            <a:endParaRPr lang="en-US" altLang="ja-JP" sz="1400" b="1" u="sng" dirty="0">
              <a:latin typeface="Meiryo UI" pitchFamily="50" charset="-128"/>
              <a:ea typeface="Meiryo UI" pitchFamily="50" charset="-128"/>
              <a:cs typeface="Meiryo UI" pitchFamily="50" charset="-128"/>
            </a:endParaRPr>
          </a:p>
          <a:p>
            <a:pPr algn="l"/>
            <a:r>
              <a:rPr lang="en-US" altLang="ja-JP" sz="1400" b="1" dirty="0">
                <a:latin typeface="Meiryo UI" pitchFamily="50" charset="-128"/>
                <a:ea typeface="Meiryo UI" pitchFamily="50" charset="-128"/>
                <a:cs typeface="Meiryo UI" pitchFamily="50" charset="-128"/>
              </a:rPr>
              <a:t>    </a:t>
            </a:r>
            <a:r>
              <a:rPr lang="ja-JP" altLang="en-US" sz="1400" b="1" u="sng" dirty="0">
                <a:latin typeface="Meiryo UI" pitchFamily="50" charset="-128"/>
                <a:ea typeface="Meiryo UI" pitchFamily="50" charset="-128"/>
                <a:cs typeface="Meiryo UI" pitchFamily="50" charset="-128"/>
              </a:rPr>
              <a:t>さらなる効果的な予防保全を図るため、河床低下や河床洗堀などの河道特性も評価し、計画的に更新していく。</a:t>
            </a:r>
            <a:endParaRPr lang="en-US" altLang="ja-JP" sz="1400" b="1" u="sng" dirty="0">
              <a:latin typeface="Meiryo UI" pitchFamily="50" charset="-128"/>
              <a:ea typeface="Meiryo UI" pitchFamily="50" charset="-128"/>
              <a:cs typeface="Meiryo UI" pitchFamily="50" charset="-128"/>
            </a:endParaRPr>
          </a:p>
        </p:txBody>
      </p:sp>
      <p:sp>
        <p:nvSpPr>
          <p:cNvPr id="63" name="テキスト ボックス 62">
            <a:extLst>
              <a:ext uri="{FF2B5EF4-FFF2-40B4-BE49-F238E27FC236}">
                <a16:creationId xmlns:a16="http://schemas.microsoft.com/office/drawing/2014/main" id="{C5E560A4-33FE-473F-82BF-909ACD7E23CB}"/>
              </a:ext>
            </a:extLst>
          </p:cNvPr>
          <p:cNvSpPr txBox="1"/>
          <p:nvPr/>
        </p:nvSpPr>
        <p:spPr>
          <a:xfrm>
            <a:off x="135259" y="2692508"/>
            <a:ext cx="6006737" cy="3577340"/>
          </a:xfrm>
          <a:prstGeom prst="roundRect">
            <a:avLst>
              <a:gd name="adj" fmla="val 5879"/>
            </a:avLst>
          </a:prstGeom>
          <a:noFill/>
          <a:ln>
            <a:solidFill>
              <a:schemeClr val="accent1">
                <a:shade val="50000"/>
                <a:shade val="75000"/>
                <a:satMod val="125000"/>
                <a:lumMod val="75000"/>
              </a:schemeClr>
            </a:solidFill>
          </a:ln>
        </p:spPr>
        <p:txBody>
          <a:bodyPr wrap="square" rtlCol="0" anchor="t">
            <a:noAutofit/>
          </a:bodyPr>
          <a:lstStyle/>
          <a:p>
            <a:r>
              <a:rPr kumimoji="1" lang="ja-JP" altLang="en-US" sz="1400" b="1" dirty="0">
                <a:solidFill>
                  <a:schemeClr val="tx1"/>
                </a:solidFill>
                <a:latin typeface="Meiryo UI" panose="020B0604030504040204" pitchFamily="50" charset="-128"/>
                <a:ea typeface="Meiryo UI" panose="020B0604030504040204" pitchFamily="50" charset="-128"/>
              </a:rPr>
              <a:t>①近年、大雨の回数が増加</a:t>
            </a:r>
            <a:endParaRPr kumimoji="1" lang="en-US" altLang="ja-JP" sz="1400" b="1" dirty="0">
              <a:solidFill>
                <a:schemeClr val="tx1"/>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67918BCA-9964-4475-BC56-C1AF184063AC}"/>
              </a:ext>
            </a:extLst>
          </p:cNvPr>
          <p:cNvGrpSpPr>
            <a:grpSpLocks noChangeAspect="1"/>
          </p:cNvGrpSpPr>
          <p:nvPr/>
        </p:nvGrpSpPr>
        <p:grpSpPr>
          <a:xfrm>
            <a:off x="215730" y="3313890"/>
            <a:ext cx="5926266" cy="2969097"/>
            <a:chOff x="348342" y="2679289"/>
            <a:chExt cx="7766351" cy="3890997"/>
          </a:xfrm>
        </p:grpSpPr>
        <p:pic>
          <p:nvPicPr>
            <p:cNvPr id="30" name="図 29">
              <a:extLst>
                <a:ext uri="{FF2B5EF4-FFF2-40B4-BE49-F238E27FC236}">
                  <a16:creationId xmlns:a16="http://schemas.microsoft.com/office/drawing/2014/main" id="{227F87DA-DDE0-4BCB-8B20-0EAFF3C91AE2}"/>
                </a:ext>
              </a:extLst>
            </p:cNvPr>
            <p:cNvPicPr>
              <a:picLocks noChangeAspect="1"/>
            </p:cNvPicPr>
            <p:nvPr/>
          </p:nvPicPr>
          <p:blipFill>
            <a:blip r:embed="rId2"/>
            <a:stretch>
              <a:fillRect/>
            </a:stretch>
          </p:blipFill>
          <p:spPr>
            <a:xfrm>
              <a:off x="5459649" y="3329007"/>
              <a:ext cx="2587841" cy="2658464"/>
            </a:xfrm>
            <a:prstGeom prst="rect">
              <a:avLst/>
            </a:prstGeom>
          </p:spPr>
        </p:pic>
        <p:sp>
          <p:nvSpPr>
            <p:cNvPr id="17" name="テキスト ボックス 16">
              <a:extLst>
                <a:ext uri="{FF2B5EF4-FFF2-40B4-BE49-F238E27FC236}">
                  <a16:creationId xmlns:a16="http://schemas.microsoft.com/office/drawing/2014/main" id="{3E3D030C-C956-45FA-A777-1BDB6BB25639}"/>
                </a:ext>
              </a:extLst>
            </p:cNvPr>
            <p:cNvSpPr txBox="1"/>
            <p:nvPr/>
          </p:nvSpPr>
          <p:spPr>
            <a:xfrm>
              <a:off x="2743466" y="3056948"/>
              <a:ext cx="2679259" cy="282339"/>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昭和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年間）</a:t>
              </a:r>
            </a:p>
          </p:txBody>
        </p:sp>
        <p:sp>
          <p:nvSpPr>
            <p:cNvPr id="18" name="テキスト ボックス 17">
              <a:extLst>
                <a:ext uri="{FF2B5EF4-FFF2-40B4-BE49-F238E27FC236}">
                  <a16:creationId xmlns:a16="http://schemas.microsoft.com/office/drawing/2014/main" id="{30108CA2-22A6-48DD-93C0-02EDEF0BA281}"/>
                </a:ext>
              </a:extLst>
            </p:cNvPr>
            <p:cNvSpPr txBox="1"/>
            <p:nvPr/>
          </p:nvSpPr>
          <p:spPr>
            <a:xfrm>
              <a:off x="5295521" y="3063449"/>
              <a:ext cx="2819172" cy="282339"/>
            </a:xfrm>
            <a:prstGeom prst="rect">
              <a:avLst/>
            </a:prstGeom>
            <a:noFill/>
          </p:spPr>
          <p:txBody>
            <a:bodyPr wrap="square"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年間）</a:t>
              </a:r>
            </a:p>
          </p:txBody>
        </p:sp>
        <p:pic>
          <p:nvPicPr>
            <p:cNvPr id="19" name="Picture 24">
              <a:extLst>
                <a:ext uri="{FF2B5EF4-FFF2-40B4-BE49-F238E27FC236}">
                  <a16:creationId xmlns:a16="http://schemas.microsoft.com/office/drawing/2014/main" id="{83C56957-A5B6-48F7-A93F-29603A622D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342" y="2679289"/>
              <a:ext cx="2399866" cy="374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図 30">
              <a:extLst>
                <a:ext uri="{FF2B5EF4-FFF2-40B4-BE49-F238E27FC236}">
                  <a16:creationId xmlns:a16="http://schemas.microsoft.com/office/drawing/2014/main" id="{EB46282F-5D88-4FA2-A802-A5E74140560F}"/>
                </a:ext>
              </a:extLst>
            </p:cNvPr>
            <p:cNvPicPr>
              <a:picLocks noChangeAspect="1"/>
            </p:cNvPicPr>
            <p:nvPr/>
          </p:nvPicPr>
          <p:blipFill>
            <a:blip r:embed="rId4"/>
            <a:stretch>
              <a:fillRect/>
            </a:stretch>
          </p:blipFill>
          <p:spPr>
            <a:xfrm>
              <a:off x="2798817" y="3329005"/>
              <a:ext cx="2623912" cy="2658464"/>
            </a:xfrm>
            <a:prstGeom prst="rect">
              <a:avLst/>
            </a:prstGeom>
          </p:spPr>
        </p:pic>
        <p:sp>
          <p:nvSpPr>
            <p:cNvPr id="32" name="テキスト ボックス 31">
              <a:extLst>
                <a:ext uri="{FF2B5EF4-FFF2-40B4-BE49-F238E27FC236}">
                  <a16:creationId xmlns:a16="http://schemas.microsoft.com/office/drawing/2014/main" id="{18F94E56-4C70-449A-B67B-D7F3FFC61C2F}"/>
                </a:ext>
              </a:extLst>
            </p:cNvPr>
            <p:cNvSpPr txBox="1"/>
            <p:nvPr/>
          </p:nvSpPr>
          <p:spPr>
            <a:xfrm>
              <a:off x="3659051" y="2706973"/>
              <a:ext cx="3630417" cy="332757"/>
            </a:xfrm>
            <a:prstGeom prst="rect">
              <a:avLst/>
            </a:prstGeom>
            <a:solidFill>
              <a:srgbClr val="002060"/>
            </a:solidFill>
            <a:ln>
              <a:solidFill>
                <a:schemeClr val="tx1"/>
              </a:solidFill>
            </a:ln>
          </p:spPr>
          <p:txBody>
            <a:bodyPr wrap="square" rtlCol="0">
              <a:spAutoFit/>
            </a:bodyPr>
            <a:lstStyle/>
            <a:p>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時間以上の降雨の観測回数</a:t>
              </a:r>
            </a:p>
          </p:txBody>
        </p:sp>
        <p:sp>
          <p:nvSpPr>
            <p:cNvPr id="46" name="テキスト ボックス 45">
              <a:extLst>
                <a:ext uri="{FF2B5EF4-FFF2-40B4-BE49-F238E27FC236}">
                  <a16:creationId xmlns:a16="http://schemas.microsoft.com/office/drawing/2014/main" id="{612A51DC-68E9-4965-8512-1634E63414D3}"/>
                </a:ext>
              </a:extLst>
            </p:cNvPr>
            <p:cNvSpPr txBox="1"/>
            <p:nvPr/>
          </p:nvSpPr>
          <p:spPr>
            <a:xfrm>
              <a:off x="918713" y="6206553"/>
              <a:ext cx="1783775" cy="363733"/>
            </a:xfrm>
            <a:prstGeom prst="rect">
              <a:avLst/>
            </a:prstGeom>
            <a:noFill/>
            <a:ln>
              <a:noFill/>
            </a:ln>
          </p:spPr>
          <p:txBody>
            <a:bodyPr wrap="square" rtlCol="0">
              <a:spAutoFit/>
            </a:bodyPr>
            <a:lstStyle/>
            <a:p>
              <a:pPr algn="ctr"/>
              <a:r>
                <a:rPr lang="ja-JP" altLang="en-US" sz="900" u="sng" dirty="0">
                  <a:latin typeface="Meiryo UI" panose="020B0604030504040204" pitchFamily="50" charset="-128"/>
                  <a:ea typeface="Meiryo UI" panose="020B0604030504040204" pitchFamily="50" charset="-128"/>
                  <a:cs typeface="Meiryo UI" panose="020B0604030504040204" pitchFamily="50" charset="-128"/>
                </a:rPr>
                <a:t>雨量観測所位置図</a:t>
              </a:r>
            </a:p>
          </p:txBody>
        </p:sp>
      </p:grpSp>
      <p:grpSp>
        <p:nvGrpSpPr>
          <p:cNvPr id="70" name="グループ化 69">
            <a:extLst>
              <a:ext uri="{FF2B5EF4-FFF2-40B4-BE49-F238E27FC236}">
                <a16:creationId xmlns:a16="http://schemas.microsoft.com/office/drawing/2014/main" id="{59E46B59-CB93-40C8-98F0-33EC68FE915F}"/>
              </a:ext>
            </a:extLst>
          </p:cNvPr>
          <p:cNvGrpSpPr/>
          <p:nvPr/>
        </p:nvGrpSpPr>
        <p:grpSpPr>
          <a:xfrm>
            <a:off x="4491317" y="5885362"/>
            <a:ext cx="1521734" cy="303868"/>
            <a:chOff x="3364869" y="4879279"/>
            <a:chExt cx="1521734" cy="303868"/>
          </a:xfrm>
        </p:grpSpPr>
        <p:grpSp>
          <p:nvGrpSpPr>
            <p:cNvPr id="69" name="グループ化 68">
              <a:extLst>
                <a:ext uri="{FF2B5EF4-FFF2-40B4-BE49-F238E27FC236}">
                  <a16:creationId xmlns:a16="http://schemas.microsoft.com/office/drawing/2014/main" id="{348A5622-A6C7-495F-A0E4-8C0573A54BF7}"/>
                </a:ext>
              </a:extLst>
            </p:cNvPr>
            <p:cNvGrpSpPr/>
            <p:nvPr/>
          </p:nvGrpSpPr>
          <p:grpSpPr>
            <a:xfrm>
              <a:off x="3364869" y="4879279"/>
              <a:ext cx="1521734" cy="303868"/>
              <a:chOff x="5538888" y="4874279"/>
              <a:chExt cx="1508941" cy="303868"/>
            </a:xfrm>
          </p:grpSpPr>
          <p:sp>
            <p:nvSpPr>
              <p:cNvPr id="65" name="正方形/長方形 64">
                <a:extLst>
                  <a:ext uri="{FF2B5EF4-FFF2-40B4-BE49-F238E27FC236}">
                    <a16:creationId xmlns:a16="http://schemas.microsoft.com/office/drawing/2014/main" id="{286D9E91-FAD5-43ED-9DED-AD8A79D98A6F}"/>
                  </a:ext>
                </a:extLst>
              </p:cNvPr>
              <p:cNvSpPr/>
              <p:nvPr/>
            </p:nvSpPr>
            <p:spPr>
              <a:xfrm>
                <a:off x="5580112" y="4898361"/>
                <a:ext cx="1369969" cy="25383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sp>
            <p:nvSpPr>
              <p:cNvPr id="66" name="正方形/長方形 65">
                <a:extLst>
                  <a:ext uri="{FF2B5EF4-FFF2-40B4-BE49-F238E27FC236}">
                    <a16:creationId xmlns:a16="http://schemas.microsoft.com/office/drawing/2014/main" id="{EFA975F2-DDF0-440C-B68D-22B45C1670A6}"/>
                  </a:ext>
                </a:extLst>
              </p:cNvPr>
              <p:cNvSpPr/>
              <p:nvPr/>
            </p:nvSpPr>
            <p:spPr>
              <a:xfrm>
                <a:off x="5538888" y="4874279"/>
                <a:ext cx="1508941" cy="3038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700" b="1" dirty="0">
                    <a:solidFill>
                      <a:schemeClr val="tx1"/>
                    </a:solidFill>
                    <a:latin typeface="Meiryo UI" panose="020B0604030504040204" pitchFamily="50" charset="-128"/>
                    <a:ea typeface="Meiryo UI" panose="020B0604030504040204" pitchFamily="50" charset="-128"/>
                  </a:rPr>
                  <a:t>凡例　　　</a:t>
                </a:r>
                <a:r>
                  <a:rPr kumimoji="1" lang="en-US" altLang="ja-JP" sz="700" b="1" dirty="0">
                    <a:solidFill>
                      <a:schemeClr val="tx1"/>
                    </a:solidFill>
                    <a:latin typeface="Meiryo UI" panose="020B0604030504040204" pitchFamily="50" charset="-128"/>
                    <a:ea typeface="Meiryo UI" panose="020B0604030504040204" pitchFamily="50" charset="-128"/>
                  </a:rPr>
                  <a:t>: </a:t>
                </a:r>
                <a:r>
                  <a:rPr kumimoji="1" lang="ja-JP" altLang="en-US" sz="700" b="1" dirty="0">
                    <a:solidFill>
                      <a:schemeClr val="tx1"/>
                    </a:solidFill>
                    <a:latin typeface="Meiryo UI" panose="020B0604030504040204" pitchFamily="50" charset="-128"/>
                    <a:ea typeface="Meiryo UI" panose="020B0604030504040204" pitchFamily="50" charset="-128"/>
                  </a:rPr>
                  <a:t>時間雨量</a:t>
                </a:r>
                <a:r>
                  <a:rPr kumimoji="1" lang="en-US" altLang="ja-JP" sz="700" b="1" dirty="0">
                    <a:solidFill>
                      <a:schemeClr val="tx1"/>
                    </a:solidFill>
                    <a:latin typeface="Meiryo UI" panose="020B0604030504040204" pitchFamily="50" charset="-128"/>
                    <a:ea typeface="Meiryo UI" panose="020B0604030504040204" pitchFamily="50" charset="-128"/>
                  </a:rPr>
                  <a:t>50mm</a:t>
                </a:r>
                <a:r>
                  <a:rPr kumimoji="1" lang="ja-JP" altLang="en-US" sz="700" b="1" dirty="0">
                    <a:solidFill>
                      <a:schemeClr val="tx1"/>
                    </a:solidFill>
                    <a:latin typeface="Meiryo UI" panose="020B0604030504040204" pitchFamily="50" charset="-128"/>
                    <a:ea typeface="Meiryo UI" panose="020B0604030504040204" pitchFamily="50" charset="-128"/>
                  </a:rPr>
                  <a:t>以上</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lang="ja-JP" altLang="en-US" sz="700" b="1" dirty="0">
                    <a:solidFill>
                      <a:schemeClr val="tx1"/>
                    </a:solidFill>
                    <a:latin typeface="Meiryo UI" panose="020B0604030504040204" pitchFamily="50" charset="-128"/>
                    <a:ea typeface="Meiryo UI" panose="020B0604030504040204" pitchFamily="50" charset="-128"/>
                  </a:rPr>
                  <a:t>　　　　　　</a:t>
                </a:r>
                <a:r>
                  <a:rPr lang="en-US" altLang="ja-JP" sz="700" b="1" dirty="0">
                    <a:solidFill>
                      <a:schemeClr val="tx1"/>
                    </a:solidFill>
                    <a:latin typeface="Meiryo UI" panose="020B0604030504040204" pitchFamily="50" charset="-128"/>
                    <a:ea typeface="Meiryo UI" panose="020B0604030504040204" pitchFamily="50" charset="-128"/>
                  </a:rPr>
                  <a:t>:</a:t>
                </a:r>
                <a:r>
                  <a:rPr lang="ja-JP" altLang="en-US" sz="700" b="1" dirty="0">
                    <a:solidFill>
                      <a:schemeClr val="tx1"/>
                    </a:solidFill>
                    <a:latin typeface="Meiryo UI" panose="020B0604030504040204" pitchFamily="50" charset="-128"/>
                    <a:ea typeface="Meiryo UI" panose="020B0604030504040204" pitchFamily="50" charset="-128"/>
                  </a:rPr>
                  <a:t> 時間雨量</a:t>
                </a:r>
                <a:r>
                  <a:rPr lang="en-US" altLang="ja-JP" sz="700" b="1" dirty="0">
                    <a:solidFill>
                      <a:schemeClr val="tx1"/>
                    </a:solidFill>
                    <a:latin typeface="Meiryo UI" panose="020B0604030504040204" pitchFamily="50" charset="-128"/>
                    <a:ea typeface="Meiryo UI" panose="020B0604030504040204" pitchFamily="50" charset="-128"/>
                  </a:rPr>
                  <a:t>80mm</a:t>
                </a:r>
                <a:r>
                  <a:rPr lang="ja-JP" altLang="en-US" sz="700" b="1" dirty="0">
                    <a:solidFill>
                      <a:schemeClr val="tx1"/>
                    </a:solidFill>
                    <a:latin typeface="Meiryo UI" panose="020B0604030504040204" pitchFamily="50" charset="-128"/>
                    <a:ea typeface="Meiryo UI" panose="020B0604030504040204" pitchFamily="50" charset="-128"/>
                  </a:rPr>
                  <a:t>以上</a:t>
                </a:r>
                <a:endParaRPr kumimoji="1" lang="ja-JP" altLang="en-US" sz="700" b="1" dirty="0">
                  <a:solidFill>
                    <a:schemeClr val="tx1"/>
                  </a:solidFill>
                  <a:latin typeface="Meiryo UI" panose="020B0604030504040204" pitchFamily="50" charset="-128"/>
                  <a:ea typeface="Meiryo UI" panose="020B0604030504040204" pitchFamily="50" charset="-128"/>
                </a:endParaRPr>
              </a:p>
            </p:txBody>
          </p:sp>
        </p:grpSp>
        <p:sp>
          <p:nvSpPr>
            <p:cNvPr id="67" name="正方形/長方形 66">
              <a:extLst>
                <a:ext uri="{FF2B5EF4-FFF2-40B4-BE49-F238E27FC236}">
                  <a16:creationId xmlns:a16="http://schemas.microsoft.com/office/drawing/2014/main" id="{192AA371-1A03-4C3F-81F4-760CC05CD344}"/>
                </a:ext>
              </a:extLst>
            </p:cNvPr>
            <p:cNvSpPr/>
            <p:nvPr/>
          </p:nvSpPr>
          <p:spPr>
            <a:xfrm>
              <a:off x="3702824" y="4945910"/>
              <a:ext cx="91504" cy="76569"/>
            </a:xfrm>
            <a:prstGeom prst="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8" name="正方形/長方形 67">
              <a:extLst>
                <a:ext uri="{FF2B5EF4-FFF2-40B4-BE49-F238E27FC236}">
                  <a16:creationId xmlns:a16="http://schemas.microsoft.com/office/drawing/2014/main" id="{51980366-B30E-4602-B296-62F0F35B79B2}"/>
                </a:ext>
              </a:extLst>
            </p:cNvPr>
            <p:cNvSpPr/>
            <p:nvPr/>
          </p:nvSpPr>
          <p:spPr>
            <a:xfrm>
              <a:off x="3702824" y="5054687"/>
              <a:ext cx="91540" cy="76569"/>
            </a:xfrm>
            <a:prstGeom prst="rect">
              <a:avLst/>
            </a:prstGeom>
            <a:pattFill prst="lgCheck">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74" name="テキスト ボックス 107">
            <a:extLst>
              <a:ext uri="{FF2B5EF4-FFF2-40B4-BE49-F238E27FC236}">
                <a16:creationId xmlns:a16="http://schemas.microsoft.com/office/drawing/2014/main" id="{9C2D73A9-E8F6-4275-9F70-371EA785F3FB}"/>
              </a:ext>
            </a:extLst>
          </p:cNvPr>
          <p:cNvSpPr txBox="1">
            <a:spLocks/>
          </p:cNvSpPr>
          <p:nvPr/>
        </p:nvSpPr>
        <p:spPr>
          <a:xfrm>
            <a:off x="6165433" y="3889778"/>
            <a:ext cx="2917293" cy="19808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a:latin typeface="Meiryo UI" panose="020B0604030504040204" pitchFamily="50" charset="-128"/>
                <a:ea typeface="Meiryo UI" panose="020B0604030504040204" pitchFamily="50" charset="-128"/>
              </a:rPr>
              <a:t>＜過去</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年間の護岸被災件数（被災要因別）＞</a:t>
            </a:r>
          </a:p>
        </p:txBody>
      </p:sp>
      <p:sp>
        <p:nvSpPr>
          <p:cNvPr id="75" name="テキスト ボックス 107">
            <a:extLst>
              <a:ext uri="{FF2B5EF4-FFF2-40B4-BE49-F238E27FC236}">
                <a16:creationId xmlns:a16="http://schemas.microsoft.com/office/drawing/2014/main" id="{BFC65F86-5B76-4962-84CF-4F966E9EFA26}"/>
              </a:ext>
            </a:extLst>
          </p:cNvPr>
          <p:cNvSpPr txBox="1">
            <a:spLocks/>
          </p:cNvSpPr>
          <p:nvPr/>
        </p:nvSpPr>
        <p:spPr>
          <a:xfrm>
            <a:off x="6170168" y="3223807"/>
            <a:ext cx="2973831" cy="36512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000" dirty="0">
                <a:latin typeface="Meiryo UI" panose="020B0604030504040204" pitchFamily="50" charset="-128"/>
                <a:ea typeface="Meiryo UI" panose="020B0604030504040204" pitchFamily="50" charset="-128"/>
              </a:rPr>
              <a:t>全体</a:t>
            </a:r>
            <a:r>
              <a:rPr lang="en-US" altLang="ja-JP" sz="1000" dirty="0">
                <a:latin typeface="Meiryo UI" panose="020B0604030504040204" pitchFamily="50" charset="-128"/>
                <a:ea typeface="Meiryo UI" panose="020B0604030504040204" pitchFamily="50" charset="-128"/>
              </a:rPr>
              <a:t>73</a:t>
            </a:r>
            <a:r>
              <a:rPr lang="ja-JP" altLang="en-US" sz="1000" dirty="0">
                <a:latin typeface="Meiryo UI" panose="020B0604030504040204" pitchFamily="50" charset="-128"/>
                <a:ea typeface="Meiryo UI" panose="020B0604030504040204" pitchFamily="50" charset="-128"/>
              </a:rPr>
              <a:t>件の被災の内、河床洗堀による被災は</a:t>
            </a:r>
            <a:r>
              <a:rPr lang="en-US" altLang="ja-JP" sz="1000" dirty="0">
                <a:latin typeface="Meiryo UI" panose="020B0604030504040204" pitchFamily="50" charset="-128"/>
                <a:ea typeface="Meiryo UI" panose="020B0604030504040204" pitchFamily="50" charset="-128"/>
              </a:rPr>
              <a:t>52</a:t>
            </a:r>
            <a:r>
              <a:rPr lang="ja-JP" altLang="en-US" sz="1000" dirty="0">
                <a:latin typeface="Meiryo UI" panose="020B0604030504040204" pitchFamily="50" charset="-128"/>
                <a:ea typeface="Meiryo UI" panose="020B0604030504040204" pitchFamily="50" charset="-128"/>
              </a:rPr>
              <a:t>件</a:t>
            </a:r>
          </a:p>
        </p:txBody>
      </p:sp>
      <p:sp>
        <p:nvSpPr>
          <p:cNvPr id="54" name="テキスト ボックス 53">
            <a:extLst>
              <a:ext uri="{FF2B5EF4-FFF2-40B4-BE49-F238E27FC236}">
                <a16:creationId xmlns:a16="http://schemas.microsoft.com/office/drawing/2014/main" id="{1D77FBA0-29BD-406A-B06E-0C8E60F1EDA4}"/>
              </a:ext>
            </a:extLst>
          </p:cNvPr>
          <p:cNvSpPr txBox="1"/>
          <p:nvPr/>
        </p:nvSpPr>
        <p:spPr>
          <a:xfrm>
            <a:off x="459570" y="3043787"/>
            <a:ext cx="1590808" cy="240031"/>
          </a:xfrm>
          <a:prstGeom prst="rect">
            <a:avLst/>
          </a:prstGeom>
          <a:noFill/>
        </p:spPr>
        <p:txBody>
          <a:bodyPr wrap="square">
            <a:noAutofit/>
          </a:bodyPr>
          <a:lstStyle/>
          <a:p>
            <a:pPr algn="l"/>
            <a:r>
              <a:rPr lang="ja-JP" altLang="en-US" sz="1050" dirty="0">
                <a:latin typeface="Meiryo UI" pitchFamily="50" charset="-128"/>
                <a:ea typeface="Meiryo UI" pitchFamily="50" charset="-128"/>
                <a:cs typeface="Meiryo UI" pitchFamily="50" charset="-128"/>
              </a:rPr>
              <a:t>大阪府における降雨傾向</a:t>
            </a:r>
            <a:endParaRPr lang="en-US" altLang="ja-JP" sz="1050" dirty="0">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E6D9D98E-43F0-4267-8EA5-7111FF65AF4D}"/>
              </a:ext>
            </a:extLst>
          </p:cNvPr>
          <p:cNvGrpSpPr/>
          <p:nvPr/>
        </p:nvGrpSpPr>
        <p:grpSpPr>
          <a:xfrm>
            <a:off x="6217413" y="4046974"/>
            <a:ext cx="2713167" cy="1650730"/>
            <a:chOff x="7481506" y="3170531"/>
            <a:chExt cx="2326779" cy="1415646"/>
          </a:xfrm>
        </p:grpSpPr>
        <p:pic>
          <p:nvPicPr>
            <p:cNvPr id="36" name="図 35">
              <a:extLst>
                <a:ext uri="{FF2B5EF4-FFF2-40B4-BE49-F238E27FC236}">
                  <a16:creationId xmlns:a16="http://schemas.microsoft.com/office/drawing/2014/main" id="{D6E9092E-809D-4BDD-9E9E-968E4CC8E2CD}"/>
                </a:ext>
              </a:extLst>
            </p:cNvPr>
            <p:cNvPicPr>
              <a:picLocks noChangeAspect="1"/>
            </p:cNvPicPr>
            <p:nvPr/>
          </p:nvPicPr>
          <p:blipFill rotWithShape="1">
            <a:blip r:embed="rId5"/>
            <a:srcRect l="1374" r="11890" b="12246"/>
            <a:stretch/>
          </p:blipFill>
          <p:spPr>
            <a:xfrm>
              <a:off x="7576037" y="3170531"/>
              <a:ext cx="2232248" cy="1415646"/>
            </a:xfrm>
            <a:prstGeom prst="rect">
              <a:avLst/>
            </a:prstGeom>
          </p:spPr>
        </p:pic>
        <p:sp>
          <p:nvSpPr>
            <p:cNvPr id="37" name="テキスト ボックス 107">
              <a:extLst>
                <a:ext uri="{FF2B5EF4-FFF2-40B4-BE49-F238E27FC236}">
                  <a16:creationId xmlns:a16="http://schemas.microsoft.com/office/drawing/2014/main" id="{F132BCA3-33F1-4665-8F5D-68CB68F165A1}"/>
                </a:ext>
              </a:extLst>
            </p:cNvPr>
            <p:cNvSpPr txBox="1">
              <a:spLocks/>
            </p:cNvSpPr>
            <p:nvPr/>
          </p:nvSpPr>
          <p:spPr>
            <a:xfrm>
              <a:off x="7481506" y="4360896"/>
              <a:ext cx="835614" cy="17304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b="1" dirty="0">
                  <a:latin typeface="Meiryo UI" panose="020B0604030504040204" pitchFamily="50" charset="-128"/>
                  <a:ea typeface="Meiryo UI" panose="020B0604030504040204" pitchFamily="50" charset="-128"/>
                </a:rPr>
                <a:t>全体</a:t>
              </a:r>
              <a:r>
                <a:rPr lang="en-US" altLang="ja-JP" sz="800" b="1" dirty="0">
                  <a:latin typeface="Meiryo UI" panose="020B0604030504040204" pitchFamily="50" charset="-128"/>
                  <a:ea typeface="Meiryo UI" panose="020B0604030504040204" pitchFamily="50" charset="-128"/>
                </a:rPr>
                <a:t>73</a:t>
              </a:r>
              <a:r>
                <a:rPr lang="ja-JP" altLang="en-US" sz="800" b="1" dirty="0">
                  <a:latin typeface="Meiryo UI" panose="020B0604030504040204" pitchFamily="50" charset="-128"/>
                  <a:ea typeface="Meiryo UI" panose="020B0604030504040204" pitchFamily="50" charset="-128"/>
                </a:rPr>
                <a:t>件</a:t>
              </a:r>
            </a:p>
          </p:txBody>
        </p:sp>
        <p:cxnSp>
          <p:nvCxnSpPr>
            <p:cNvPr id="38" name="直線コネクタ 37">
              <a:extLst>
                <a:ext uri="{FF2B5EF4-FFF2-40B4-BE49-F238E27FC236}">
                  <a16:creationId xmlns:a16="http://schemas.microsoft.com/office/drawing/2014/main" id="{A52675C4-786E-42AF-88FC-143BF33D2EED}"/>
                </a:ext>
              </a:extLst>
            </p:cNvPr>
            <p:cNvCxnSpPr>
              <a:cxnSpLocks/>
            </p:cNvCxnSpPr>
            <p:nvPr/>
          </p:nvCxnSpPr>
          <p:spPr>
            <a:xfrm flipV="1">
              <a:off x="8801162" y="3447576"/>
              <a:ext cx="386939" cy="67995"/>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3" name="スライド番号プレースホルダー 17">
            <a:extLst>
              <a:ext uri="{FF2B5EF4-FFF2-40B4-BE49-F238E27FC236}">
                <a16:creationId xmlns:a16="http://schemas.microsoft.com/office/drawing/2014/main" id="{132E1BA5-7D93-465D-8892-063B617B3AE6}"/>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Tree>
    <p:extLst>
      <p:ext uri="{BB962C8B-B14F-4D97-AF65-F5344CB8AC3E}">
        <p14:creationId xmlns:p14="http://schemas.microsoft.com/office/powerpoint/2010/main" val="325519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5">
            <a:extLst>
              <a:ext uri="{FF2B5EF4-FFF2-40B4-BE49-F238E27FC236}">
                <a16:creationId xmlns:a16="http://schemas.microsoft.com/office/drawing/2014/main" id="{CCA8856F-154D-46DD-B9CE-7CC6AAAD9501}"/>
              </a:ext>
            </a:extLst>
          </p:cNvPr>
          <p:cNvGraphicFramePr>
            <a:graphicFrameLocks noGrp="1"/>
          </p:cNvGraphicFramePr>
          <p:nvPr>
            <p:extLst>
              <p:ext uri="{D42A27DB-BD31-4B8C-83A1-F6EECF244321}">
                <p14:modId xmlns:p14="http://schemas.microsoft.com/office/powerpoint/2010/main" val="3035984581"/>
              </p:ext>
            </p:extLst>
          </p:nvPr>
        </p:nvGraphicFramePr>
        <p:xfrm>
          <a:off x="144000" y="1275209"/>
          <a:ext cx="8856000" cy="5334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842965497"/>
                    </a:ext>
                  </a:extLst>
                </a:gridCol>
                <a:gridCol w="612000">
                  <a:extLst>
                    <a:ext uri="{9D8B030D-6E8A-4147-A177-3AD203B41FA5}">
                      <a16:colId xmlns:a16="http://schemas.microsoft.com/office/drawing/2014/main" val="3992923806"/>
                    </a:ext>
                  </a:extLst>
                </a:gridCol>
                <a:gridCol w="3456000">
                  <a:extLst>
                    <a:ext uri="{9D8B030D-6E8A-4147-A177-3AD203B41FA5}">
                      <a16:colId xmlns:a16="http://schemas.microsoft.com/office/drawing/2014/main" val="921328369"/>
                    </a:ext>
                  </a:extLst>
                </a:gridCol>
                <a:gridCol w="3528000">
                  <a:extLst>
                    <a:ext uri="{9D8B030D-6E8A-4147-A177-3AD203B41FA5}">
                      <a16:colId xmlns:a16="http://schemas.microsoft.com/office/drawing/2014/main" val="563398991"/>
                    </a:ext>
                  </a:extLst>
                </a:gridCol>
              </a:tblGrid>
              <a:tr h="0">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項目</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課題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0">
                <a:tc rowSpan="3">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①堤防・護岸等</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点検を行うには技術を要するため、技術者の不足による体制の維持が懸念される。</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b="1" dirty="0">
                          <a:solidFill>
                            <a:schemeClr val="tx1"/>
                          </a:solidFill>
                          <a:latin typeface="Meiryo UI" panose="020B0604030504040204" pitchFamily="50" charset="-128"/>
                          <a:ea typeface="Meiryo UI" panose="020B0604030504040204" pitchFamily="50" charset="-128"/>
                        </a:rPr>
                        <a:t>及び</a:t>
                      </a: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en-US" altLang="ja-JP" sz="1000" dirty="0">
                          <a:solidFill>
                            <a:schemeClr val="tx1"/>
                          </a:solidFill>
                          <a:latin typeface="Meiryo UI" panose="020B0604030504040204" pitchFamily="50" charset="-128"/>
                          <a:ea typeface="Meiryo UI" panose="020B0604030504040204" pitchFamily="50" charset="-128"/>
                        </a:rPr>
                        <a:t>:</a:t>
                      </a:r>
                      <a:r>
                        <a:rPr lang="ja-JP" altLang="en-US" sz="1000" kern="100" dirty="0">
                          <a:solidFill>
                            <a:schemeClr val="tx1"/>
                          </a:solidFill>
                          <a:latin typeface="Meiryo UI" panose="020B0604030504040204" pitchFamily="50" charset="-128"/>
                          <a:ea typeface="Meiryo UI" panose="020B0604030504040204" pitchFamily="50" charset="-128"/>
                        </a:rPr>
                        <a:t>直線区間等での点検の省力化や、近接目視が容易でない</a:t>
                      </a:r>
                      <a:r>
                        <a:rPr lang="ja-JP" altLang="en-US" sz="1000" kern="100" dirty="0">
                          <a:solidFill>
                            <a:schemeClr val="tx1"/>
                          </a:solidFill>
                          <a:effectLst/>
                          <a:latin typeface="Meiryo UI" panose="020B0604030504040204" pitchFamily="50" charset="-128"/>
                          <a:ea typeface="Meiryo UI" panose="020B0604030504040204" pitchFamily="50" charset="-128"/>
                        </a:rPr>
                        <a:t>箇所</a:t>
                      </a:r>
                      <a:r>
                        <a:rPr lang="ja-JP" altLang="en-US" sz="1000" kern="100" dirty="0">
                          <a:solidFill>
                            <a:schemeClr val="tx1"/>
                          </a:solidFill>
                          <a:latin typeface="Meiryo UI" panose="020B0604030504040204" pitchFamily="50" charset="-128"/>
                          <a:ea typeface="Meiryo UI" panose="020B0604030504040204" pitchFamily="50" charset="-128"/>
                        </a:rPr>
                        <a:t>の補完のため、</a:t>
                      </a:r>
                      <a:r>
                        <a:rPr kumimoji="1" lang="ja-JP" altLang="en-US" sz="1000" dirty="0">
                          <a:solidFill>
                            <a:schemeClr val="tx1"/>
                          </a:solidFill>
                          <a:latin typeface="Meiryo UI" panose="020B0604030504040204" pitchFamily="50" charset="-128"/>
                          <a:ea typeface="Meiryo UI" panose="020B0604030504040204" pitchFamily="50" charset="-128"/>
                        </a:rPr>
                        <a:t>ドローン等により取得した画像を活用した点検の導入を検討する。</a:t>
                      </a:r>
                    </a:p>
                  </a:txBody>
                  <a:tcPr anchor="ctr"/>
                </a:tc>
                <a:extLst>
                  <a:ext uri="{0D108BD9-81ED-4DB2-BD59-A6C34878D82A}">
                    <a16:rowId xmlns:a16="http://schemas.microsoft.com/office/drawing/2014/main" val="3943593389"/>
                  </a:ext>
                </a:extLst>
              </a:tr>
              <a:tr h="0">
                <a:tc vMerge="1">
                  <a:txBody>
                    <a:bodyPr/>
                    <a:lstStyle/>
                    <a:p>
                      <a:endParaRPr kumimoji="1" lang="ja-JP" altLang="en-US"/>
                    </a:p>
                  </a:txBody>
                  <a:tcPr/>
                </a:tc>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ja-JP" altLang="en-US" sz="1000" b="0" dirty="0">
                          <a:solidFill>
                            <a:schemeClr val="tx1"/>
                          </a:solidFill>
                          <a:latin typeface="Meiryo UI" panose="020B0604030504040204" pitchFamily="50" charset="-128"/>
                          <a:ea typeface="Meiryo UI" panose="020B0604030504040204" pitchFamily="50" charset="-128"/>
                        </a:rPr>
                        <a:t>河川沿いに通路が無いなど、近接目視が容易でない箇所が存在する。</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rgbClr val="008000"/>
                          </a:solidFill>
                          <a:latin typeface="Meiryo UI" panose="020B0604030504040204" pitchFamily="50" charset="-128"/>
                          <a:ea typeface="Meiryo UI" panose="020B0604030504040204" pitchFamily="50" charset="-128"/>
                        </a:rPr>
                        <a:t>ドローン等により取得した画像を活用した点検の導入を検討する</a:t>
                      </a:r>
                    </a:p>
                  </a:txBody>
                  <a:tcPr anchor="ctr"/>
                </a:tc>
                <a:extLst>
                  <a:ext uri="{0D108BD9-81ED-4DB2-BD59-A6C34878D82A}">
                    <a16:rowId xmlns:a16="http://schemas.microsoft.com/office/drawing/2014/main" val="3640574705"/>
                  </a:ext>
                </a:extLst>
              </a:tr>
              <a:tr h="0">
                <a:tc vMerge="1">
                  <a:txBody>
                    <a:bodyPr/>
                    <a:lstStyle/>
                    <a:p>
                      <a:pPr algn="l"/>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dirty="0">
                          <a:solidFill>
                            <a:schemeClr val="tx1"/>
                          </a:solidFill>
                          <a:latin typeface="Meiryo UI" panose="020B0604030504040204" pitchFamily="50" charset="-128"/>
                          <a:ea typeface="Meiryo UI" panose="020B0604030504040204" pitchFamily="50" charset="-128"/>
                        </a:rPr>
                        <a:t>施設全体としての健全度評価を行うには技術を要するため、技術者の不足により適切な評価が行えなくなることが懸念される。</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b="0" dirty="0">
                          <a:solidFill>
                            <a:schemeClr val="tx1"/>
                          </a:solidFill>
                          <a:latin typeface="Meiryo UI" panose="020B0604030504040204" pitchFamily="50" charset="-128"/>
                          <a:ea typeface="Meiryo UI" panose="020B0604030504040204" pitchFamily="50" charset="-128"/>
                        </a:rPr>
                        <a:t>熟練技術職員の視点でまとめた診断ハンドブックを作成する等、「施設の安全性」を適切に評価するための手法を検討する。</a:t>
                      </a:r>
                    </a:p>
                  </a:txBody>
                  <a:tcPr anchor="ctr"/>
                </a:tc>
                <a:extLst>
                  <a:ext uri="{0D108BD9-81ED-4DB2-BD59-A6C34878D82A}">
                    <a16:rowId xmlns:a16="http://schemas.microsoft.com/office/drawing/2014/main" val="302932418"/>
                  </a:ext>
                </a:extLst>
              </a:tr>
              <a:tr h="3240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②地下河川・地下調節池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algn="l"/>
                      <a:r>
                        <a:rPr lang="en-US" altLang="ja-JP" sz="1000" b="1" kern="100" dirty="0">
                          <a:latin typeface="Meiryo UI" panose="020B0604030504040204" pitchFamily="50" charset="-128"/>
                          <a:ea typeface="Meiryo UI" panose="020B0604030504040204" pitchFamily="50" charset="-128"/>
                        </a:rPr>
                        <a:t>D:</a:t>
                      </a:r>
                      <a:r>
                        <a:rPr lang="ja-JP" altLang="en-US" sz="1000" kern="100" dirty="0">
                          <a:latin typeface="Meiryo UI" panose="020B0604030504040204" pitchFamily="50" charset="-128"/>
                          <a:ea typeface="Meiryo UI" panose="020B0604030504040204" pitchFamily="50" charset="-128"/>
                        </a:rPr>
                        <a:t>点検及び評価方法、管理水準について、現計画では未記載</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河川構造物（地下構造物）の維持管理マニュアル</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府マニュアル</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における点検・評価の考え方、及び管理水準の設定に対する考え方を次期計画に追加する。</a:t>
                      </a:r>
                    </a:p>
                  </a:txBody>
                  <a:tcPr anchor="ctr"/>
                </a:tc>
                <a:extLst>
                  <a:ext uri="{0D108BD9-81ED-4DB2-BD59-A6C34878D82A}">
                    <a16:rowId xmlns:a16="http://schemas.microsoft.com/office/drawing/2014/main" val="2467710875"/>
                  </a:ext>
                </a:extLst>
              </a:tr>
              <a:tr h="324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p>
                  </a:txBody>
                  <a:tcPr anchor="ctr"/>
                </a:tc>
                <a:extLst>
                  <a:ext uri="{0D108BD9-81ED-4DB2-BD59-A6C34878D82A}">
                    <a16:rowId xmlns:a16="http://schemas.microsoft.com/office/drawing/2014/main" val="49621229"/>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u="none" kern="100" dirty="0">
                          <a:latin typeface="Meiryo UI" panose="020B0604030504040204" pitchFamily="50" charset="-128"/>
                          <a:ea typeface="Meiryo UI" panose="020B0604030504040204" pitchFamily="50" charset="-128"/>
                        </a:rPr>
                        <a:t>B:</a:t>
                      </a:r>
                      <a:r>
                        <a:rPr lang="ja-JP" altLang="en-US" sz="1000" b="0" u="none" kern="100" dirty="0">
                          <a:latin typeface="Meiryo UI" panose="020B0604030504040204" pitchFamily="50" charset="-128"/>
                          <a:ea typeface="Meiryo UI" panose="020B0604030504040204" pitchFamily="50" charset="-128"/>
                        </a:rPr>
                        <a:t>大規模かつ複雑な構造であるため、近接目視が容易でない。</a:t>
                      </a:r>
                      <a:endParaRPr kumimoji="1" lang="ja-JP" altLang="en-US" sz="10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B:</a:t>
                      </a:r>
                      <a:r>
                        <a:rPr kumimoji="1" lang="ja-JP" altLang="en-US" sz="1000" dirty="0">
                          <a:solidFill>
                            <a:schemeClr val="tx1"/>
                          </a:solidFill>
                          <a:latin typeface="Meiryo UI" panose="020B0604030504040204" pitchFamily="50" charset="-128"/>
                          <a:ea typeface="Meiryo UI" panose="020B0604030504040204" pitchFamily="50" charset="-128"/>
                        </a:rPr>
                        <a:t>近接目視が容易でない箇所の補完のため、ドローンや走行型画像計測等により取得した画像を活用した点検の導入を検討する。</a:t>
                      </a:r>
                    </a:p>
                  </a:txBody>
                  <a:tcPr anchor="ctr"/>
                </a:tc>
                <a:extLst>
                  <a:ext uri="{0D108BD9-81ED-4DB2-BD59-A6C34878D82A}">
                    <a16:rowId xmlns:a16="http://schemas.microsoft.com/office/drawing/2014/main" val="4214761494"/>
                  </a:ext>
                </a:extLst>
              </a:tr>
              <a:tr h="0">
                <a:tc rowSpan="3">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③砂防関係施設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評価方法及び管理水準については、現計画では未記載</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D:</a:t>
                      </a:r>
                      <a:r>
                        <a:rPr kumimoji="1" lang="ja-JP" altLang="en-US" sz="1000" dirty="0">
                          <a:solidFill>
                            <a:schemeClr val="tx1"/>
                          </a:solidFill>
                          <a:latin typeface="Meiryo UI" panose="020B0604030504040204" pitchFamily="50" charset="-128"/>
                          <a:ea typeface="Meiryo UI" panose="020B0604030504040204" pitchFamily="50" charset="-128"/>
                        </a:rPr>
                        <a:t>国基準に基づく評価の考え方、及び管理水準の設定に対する考え方を次期計画に追加する。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10417920"/>
                  </a:ext>
                </a:extLst>
              </a:tr>
              <a:tr h="360000">
                <a:tc vMerge="1">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③砂防関係施設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87365219"/>
                  </a:ext>
                </a:extLst>
              </a:tr>
              <a:tr h="0">
                <a:tc vMerge="1">
                  <a:txBody>
                    <a:bodyPr/>
                    <a:lstStyle/>
                    <a:p>
                      <a:pPr algn="l"/>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点検</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E:</a:t>
                      </a:r>
                      <a:r>
                        <a:rPr kumimoji="1" lang="ja-JP" altLang="en-US" sz="1000" dirty="0">
                          <a:solidFill>
                            <a:schemeClr val="tx1"/>
                          </a:solidFill>
                          <a:latin typeface="Meiryo UI" panose="020B0604030504040204" pitchFamily="50" charset="-128"/>
                          <a:ea typeface="Meiryo UI" panose="020B0604030504040204" pitchFamily="50" charset="-128"/>
                        </a:rPr>
                        <a:t>施設の健全度を考慮した点検間隔の設定がなされていない。</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E:</a:t>
                      </a:r>
                      <a:r>
                        <a:rPr kumimoji="1" lang="ja-JP" altLang="en-US" sz="1000" dirty="0">
                          <a:solidFill>
                            <a:schemeClr val="tx1"/>
                          </a:solidFill>
                          <a:latin typeface="Meiryo UI" panose="020B0604030504040204" pitchFamily="50" charset="-128"/>
                          <a:ea typeface="Meiryo UI" panose="020B0604030504040204" pitchFamily="50" charset="-128"/>
                        </a:rPr>
                        <a:t>施設の健全度に応じた点検間隔を設定する。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45791242"/>
                  </a:ext>
                </a:extLst>
              </a:tr>
              <a:tr h="0">
                <a:tc rowSpan="2">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⑤その他施設</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点検</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評価</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点検・評価を行うには技術を要するため、体制の維持が困難となることが懸念される。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A:</a:t>
                      </a:r>
                      <a:r>
                        <a:rPr kumimoji="1" lang="ja-JP" altLang="en-US" sz="1000" dirty="0">
                          <a:solidFill>
                            <a:schemeClr val="tx1"/>
                          </a:solidFill>
                          <a:latin typeface="Meiryo UI" panose="020B0604030504040204" pitchFamily="50" charset="-128"/>
                          <a:ea typeface="Meiryo UI" panose="020B0604030504040204" pitchFamily="50" charset="-128"/>
                        </a:rPr>
                        <a:t>コンサルタントによる点検の活用を検討する。</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73072717"/>
                  </a:ext>
                </a:extLst>
              </a:tr>
              <a:tr h="1044000">
                <a:tc vMerge="1">
                  <a:txBody>
                    <a:bodyPr/>
                    <a:lstStyle/>
                    <a:p>
                      <a:endParaRPr kumimoji="1" lang="ja-JP" altLang="en-US"/>
                    </a:p>
                  </a:txBody>
                  <a:tcPr/>
                </a:tc>
                <a:tc vMerge="1">
                  <a:txBody>
                    <a:bodyPr/>
                    <a:lstStyle/>
                    <a:p>
                      <a:endParaRPr kumimoji="1" lang="ja-JP"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00" dirty="0">
                          <a:solidFill>
                            <a:schemeClr val="tx1"/>
                          </a:solidFill>
                          <a:latin typeface="Meiryo UI" panose="020B0604030504040204" pitchFamily="50" charset="-128"/>
                          <a:ea typeface="Meiryo UI" panose="020B0604030504040204" pitchFamily="50" charset="-128"/>
                        </a:rPr>
                        <a:t>D:</a:t>
                      </a:r>
                      <a:r>
                        <a:rPr lang="ja-JP" altLang="en-US" sz="1000" kern="100" dirty="0">
                          <a:latin typeface="Meiryo UI" panose="020B0604030504040204" pitchFamily="50" charset="-128"/>
                          <a:ea typeface="Meiryo UI" panose="020B0604030504040204" pitchFamily="50" charset="-128"/>
                        </a:rPr>
                        <a:t>点検及び評価方法、維持管理手法、管理水準について</a:t>
                      </a:r>
                      <a:r>
                        <a:rPr kumimoji="1" lang="ja-JP" altLang="en-US" sz="1000" dirty="0">
                          <a:solidFill>
                            <a:schemeClr val="tx1"/>
                          </a:solidFill>
                          <a:latin typeface="Meiryo UI" panose="020B0604030504040204" pitchFamily="50" charset="-128"/>
                          <a:ea typeface="Meiryo UI" panose="020B0604030504040204" pitchFamily="50" charset="-128"/>
                        </a:rPr>
                        <a:t>、現計画では未記載</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Meiryo UI" panose="020B0604030504040204" pitchFamily="50" charset="-128"/>
                          <a:ea typeface="Meiryo UI" panose="020B0604030504040204" pitchFamily="50" charset="-128"/>
                        </a:rPr>
                        <a:t>C:</a:t>
                      </a:r>
                      <a:r>
                        <a:rPr kumimoji="1" lang="ja-JP" altLang="en-US" sz="1000" dirty="0">
                          <a:solidFill>
                            <a:schemeClr val="tx1"/>
                          </a:solidFill>
                          <a:latin typeface="Meiryo UI" panose="020B0604030504040204" pitchFamily="50" charset="-128"/>
                          <a:ea typeface="Meiryo UI" panose="020B0604030504040204" pitchFamily="50" charset="-128"/>
                        </a:rPr>
                        <a:t>損傷度や健全度の判定を行っていないため、補修の優先順位付けをする際に各施設を横並びで評価しにくい。</a:t>
                      </a:r>
                      <a:endParaRPr kumimoji="1" lang="en-US" altLang="ja-JP" sz="1000" b="1"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just"/>
                      <a:r>
                        <a:rPr lang="en-US" altLang="ja-JP" sz="900" b="1" kern="100" dirty="0">
                          <a:latin typeface="Meiryo UI" panose="020B0604030504040204" pitchFamily="50" charset="-128"/>
                          <a:ea typeface="Meiryo UI" panose="020B0604030504040204" pitchFamily="50" charset="-128"/>
                        </a:rPr>
                        <a:t>C</a:t>
                      </a:r>
                      <a:r>
                        <a:rPr lang="ja-JP" altLang="en-US" sz="900" b="1" kern="100" dirty="0">
                          <a:latin typeface="Meiryo UI" panose="020B0604030504040204" pitchFamily="50" charset="-128"/>
                          <a:ea typeface="Meiryo UI" panose="020B0604030504040204" pitchFamily="50" charset="-128"/>
                        </a:rPr>
                        <a:t>及び</a:t>
                      </a:r>
                      <a:r>
                        <a:rPr lang="en-US" altLang="ja-JP" sz="900" b="1" kern="100" dirty="0">
                          <a:latin typeface="Meiryo UI" panose="020B0604030504040204" pitchFamily="50" charset="-128"/>
                          <a:ea typeface="Meiryo UI" panose="020B0604030504040204" pitchFamily="50" charset="-128"/>
                        </a:rPr>
                        <a:t>D:</a:t>
                      </a:r>
                      <a:r>
                        <a:rPr lang="ja-JP" altLang="en-US" sz="900" kern="100" dirty="0">
                          <a:latin typeface="Meiryo UI" panose="020B0604030504040204" pitchFamily="50" charset="-128"/>
                          <a:ea typeface="Meiryo UI" panose="020B0604030504040204" pitchFamily="50" charset="-128"/>
                        </a:rPr>
                        <a:t>国の点検要領の対象となっている「</a:t>
                      </a:r>
                      <a:r>
                        <a:rPr lang="ja-JP" altLang="en-US" sz="900" dirty="0">
                          <a:latin typeface="Meiryo UI" pitchFamily="50" charset="-128"/>
                          <a:ea typeface="Meiryo UI" pitchFamily="50" charset="-128"/>
                          <a:cs typeface="Meiryo UI" pitchFamily="50" charset="-128"/>
                        </a:rPr>
                        <a:t>機械設備を有する排水機場等の土木構造物」については、国基準等に基づく</a:t>
                      </a:r>
                      <a:r>
                        <a:rPr lang="ja-JP" altLang="en-US" sz="900" kern="100" dirty="0">
                          <a:effectLst/>
                          <a:latin typeface="Meiryo UI" panose="020B0604030504040204" pitchFamily="50" charset="-128"/>
                          <a:ea typeface="Meiryo UI" panose="020B0604030504040204" pitchFamily="50" charset="-128"/>
                        </a:rPr>
                        <a:t>点検・評価の考え方、及び管理水準の設定に対する考え方を次期計画に追加する。</a:t>
                      </a:r>
                      <a:endParaRPr lang="en-US" altLang="ja-JP" sz="900" kern="100" dirty="0">
                        <a:effectLst/>
                        <a:latin typeface="Meiryo UI" panose="020B0604030504040204" pitchFamily="50" charset="-128"/>
                        <a:ea typeface="Meiryo UI" panose="020B0604030504040204" pitchFamily="50" charset="-128"/>
                      </a:endParaRPr>
                    </a:p>
                    <a:p>
                      <a:pPr algn="just"/>
                      <a:r>
                        <a:rPr lang="ja-JP" altLang="en-US" sz="900" dirty="0">
                          <a:latin typeface="Meiryo UI" panose="020B0604030504040204" pitchFamily="50" charset="-128"/>
                          <a:ea typeface="Meiryo UI" panose="020B0604030504040204" pitchFamily="50" charset="-128"/>
                        </a:rPr>
                        <a:t>　また、</a:t>
                      </a:r>
                      <a:r>
                        <a:rPr kumimoji="1" lang="ja-JP" altLang="en-US" sz="900" dirty="0">
                          <a:solidFill>
                            <a:schemeClr val="tx1"/>
                          </a:solidFill>
                          <a:latin typeface="Meiryo UI" panose="020B0604030504040204" pitchFamily="50" charset="-128"/>
                          <a:ea typeface="Meiryo UI" panose="020B0604030504040204" pitchFamily="50" charset="-128"/>
                        </a:rPr>
                        <a:t>「水都関連施設」及び「その他維持管理を要する施設」は、類似施設の国基準を基に点検・評価の考え方を次期計画に追加可能なものと、明確な基準がないため、これまでの取組（損傷状況の把握・蓄積）を継続するものに分類し、各々の考え</a:t>
                      </a:r>
                      <a:r>
                        <a:rPr lang="ja-JP" altLang="en-US" sz="900" dirty="0">
                          <a:latin typeface="Meiryo UI" panose="020B0604030504040204" pitchFamily="50" charset="-128"/>
                          <a:ea typeface="Meiryo UI" panose="020B0604030504040204" pitchFamily="50" charset="-128"/>
                        </a:rPr>
                        <a:t>方を</a:t>
                      </a:r>
                      <a:r>
                        <a:rPr kumimoji="1" lang="ja-JP" altLang="en-US" sz="900" dirty="0">
                          <a:solidFill>
                            <a:schemeClr val="tx1"/>
                          </a:solidFill>
                          <a:latin typeface="Meiryo UI" panose="020B0604030504040204" pitchFamily="50" charset="-128"/>
                          <a:ea typeface="Meiryo UI" panose="020B0604030504040204" pitchFamily="50" charset="-128"/>
                        </a:rPr>
                        <a:t>次期計画に追加する。</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32527297"/>
                  </a:ext>
                </a:extLst>
              </a:tr>
            </a:tbl>
          </a:graphicData>
        </a:graphic>
      </p:graphicFrame>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3EA4ACE9-5F0C-4EBC-8A76-1D0E5181971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４－１　現計画の検証に基づく課題と対応方針</a:t>
            </a:r>
            <a:endParaRPr kumimoji="1" lang="ja-JP" altLang="en-US" sz="2400" dirty="0">
              <a:latin typeface="Meiryo UI" pitchFamily="50" charset="-128"/>
              <a:ea typeface="Meiryo UI" pitchFamily="50" charset="-128"/>
              <a:cs typeface="Meiryo UI" pitchFamily="50" charset="-128"/>
            </a:endParaRPr>
          </a:p>
        </p:txBody>
      </p:sp>
      <p:sp>
        <p:nvSpPr>
          <p:cNvPr id="8" name="テキスト ボックス 7">
            <a:extLst>
              <a:ext uri="{FF2B5EF4-FFF2-40B4-BE49-F238E27FC236}">
                <a16:creationId xmlns:a16="http://schemas.microsoft.com/office/drawing/2014/main" id="{E36C39CB-E15F-4DFD-8726-4990C245E2CB}"/>
              </a:ext>
            </a:extLst>
          </p:cNvPr>
          <p:cNvSpPr txBox="1"/>
          <p:nvPr/>
        </p:nvSpPr>
        <p:spPr>
          <a:xfrm>
            <a:off x="24944" y="936520"/>
            <a:ext cx="296288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１．施設の点検・評価方法</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F8E6003-4835-4101-BAF6-7A961B4196C3}"/>
              </a:ext>
            </a:extLst>
          </p:cNvPr>
          <p:cNvSpPr txBox="1"/>
          <p:nvPr/>
        </p:nvSpPr>
        <p:spPr>
          <a:xfrm>
            <a:off x="2020352" y="6586313"/>
            <a:ext cx="6120680" cy="246221"/>
          </a:xfrm>
          <a:prstGeom prst="rect">
            <a:avLst/>
          </a:prstGeom>
          <a:noFill/>
          <a:ln w="19050">
            <a:noFill/>
          </a:ln>
        </p:spPr>
        <p:txBody>
          <a:bodyPr wrap="square" rtlCol="0">
            <a:spAutoFit/>
          </a:bodyPr>
          <a:lstStyle/>
          <a:p>
            <a:r>
              <a:rPr kumimoji="1" lang="en-US" altLang="ja-JP" sz="1000" dirty="0">
                <a:latin typeface="Meiryo UI" pitchFamily="50" charset="-128"/>
                <a:ea typeface="Meiryo UI" pitchFamily="50" charset="-128"/>
                <a:cs typeface="Meiryo UI" pitchFamily="50" charset="-128"/>
              </a:rPr>
              <a:t>A:</a:t>
            </a:r>
            <a:r>
              <a:rPr kumimoji="1" lang="ja-JP" altLang="en-US" sz="1000" dirty="0">
                <a:latin typeface="Meiryo UI" pitchFamily="50" charset="-128"/>
                <a:ea typeface="Meiryo UI" pitchFamily="50" charset="-128"/>
                <a:cs typeface="Meiryo UI" pitchFamily="50" charset="-128"/>
              </a:rPr>
              <a:t>体制の維持　</a:t>
            </a:r>
            <a:r>
              <a:rPr kumimoji="1" lang="en-US" altLang="ja-JP" sz="1000" dirty="0">
                <a:latin typeface="Meiryo UI" pitchFamily="50" charset="-128"/>
                <a:ea typeface="Meiryo UI" pitchFamily="50" charset="-128"/>
                <a:cs typeface="Meiryo UI" pitchFamily="50" charset="-128"/>
              </a:rPr>
              <a:t>B:</a:t>
            </a:r>
            <a:r>
              <a:rPr kumimoji="1" lang="ja-JP" altLang="en-US" sz="1000" dirty="0">
                <a:latin typeface="Meiryo UI" pitchFamily="50" charset="-128"/>
                <a:ea typeface="Meiryo UI" pitchFamily="50" charset="-128"/>
                <a:cs typeface="Meiryo UI" pitchFamily="50" charset="-128"/>
              </a:rPr>
              <a:t>点検が容易でない箇所の対応　</a:t>
            </a:r>
            <a:r>
              <a:rPr lang="en-US" altLang="ja-JP" sz="1000" dirty="0">
                <a:latin typeface="Meiryo UI" pitchFamily="50" charset="-128"/>
                <a:ea typeface="Meiryo UI" pitchFamily="50" charset="-128"/>
                <a:cs typeface="Meiryo UI" pitchFamily="50" charset="-128"/>
              </a:rPr>
              <a:t>C:</a:t>
            </a:r>
            <a:r>
              <a:rPr lang="ja-JP" altLang="en-US" sz="1000" dirty="0">
                <a:latin typeface="Meiryo UI" pitchFamily="50" charset="-128"/>
                <a:ea typeface="Meiryo UI" pitchFamily="50" charset="-128"/>
                <a:cs typeface="Meiryo UI" pitchFamily="50" charset="-128"/>
              </a:rPr>
              <a:t>評価基準　</a:t>
            </a:r>
            <a:r>
              <a:rPr lang="en-US" altLang="ja-JP" sz="1000" dirty="0">
                <a:latin typeface="Meiryo UI" pitchFamily="50" charset="-128"/>
                <a:ea typeface="Meiryo UI" pitchFamily="50" charset="-128"/>
                <a:cs typeface="Meiryo UI" pitchFamily="50" charset="-128"/>
              </a:rPr>
              <a:t>D:</a:t>
            </a:r>
            <a:r>
              <a:rPr lang="ja-JP" altLang="en-US" sz="1000" dirty="0">
                <a:latin typeface="Meiryo UI" pitchFamily="50" charset="-128"/>
                <a:ea typeface="Meiryo UI" pitchFamily="50" charset="-128"/>
                <a:cs typeface="Meiryo UI" pitchFamily="50" charset="-128"/>
              </a:rPr>
              <a:t>現計画で未記載　</a:t>
            </a:r>
            <a:r>
              <a:rPr lang="en-US" altLang="ja-JP" sz="1000" dirty="0">
                <a:latin typeface="Meiryo UI" pitchFamily="50" charset="-128"/>
                <a:ea typeface="Meiryo UI" pitchFamily="50" charset="-128"/>
                <a:cs typeface="Meiryo UI" pitchFamily="50" charset="-128"/>
              </a:rPr>
              <a:t>E:</a:t>
            </a:r>
            <a:r>
              <a:rPr lang="ja-JP" altLang="en-US" sz="1000" dirty="0">
                <a:latin typeface="Meiryo UI" pitchFamily="50" charset="-128"/>
                <a:ea typeface="Meiryo UI" pitchFamily="50" charset="-128"/>
                <a:cs typeface="Meiryo UI" pitchFamily="50" charset="-128"/>
              </a:rPr>
              <a:t>点検間隔の設定</a:t>
            </a:r>
            <a:r>
              <a:rPr kumimoji="1" lang="ja-JP" altLang="en-US" sz="1000" dirty="0">
                <a:latin typeface="Meiryo UI" pitchFamily="50" charset="-128"/>
                <a:ea typeface="Meiryo UI" pitchFamily="50" charset="-128"/>
                <a:cs typeface="Meiryo UI" pitchFamily="50" charset="-128"/>
              </a:rPr>
              <a:t>　</a:t>
            </a:r>
          </a:p>
        </p:txBody>
      </p:sp>
      <p:sp>
        <p:nvSpPr>
          <p:cNvPr id="9" name="スライド番号プレースホルダー 17">
            <a:extLst>
              <a:ext uri="{FF2B5EF4-FFF2-40B4-BE49-F238E27FC236}">
                <a16:creationId xmlns:a16="http://schemas.microsoft.com/office/drawing/2014/main" id="{71A0CD1A-C0D1-46E1-A397-6A9FAC1214DD}"/>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18</a:t>
            </a:fld>
            <a:endParaRPr lang="ja-JP" altLang="en-US" dirty="0"/>
          </a:p>
        </p:txBody>
      </p:sp>
    </p:spTree>
    <p:extLst>
      <p:ext uri="{BB962C8B-B14F-4D97-AF65-F5344CB8AC3E}">
        <p14:creationId xmlns:p14="http://schemas.microsoft.com/office/powerpoint/2010/main" val="166686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3EA4ACE9-5F0C-4EBC-8A76-1D0E5181971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４－１　現計画の検証に基づく課題と対応方針</a:t>
            </a:r>
            <a:endParaRPr kumimoji="1" lang="ja-JP" altLang="en-US" sz="2400"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51AD3216-5290-4A45-AB48-F83E3B98745C}"/>
              </a:ext>
            </a:extLst>
          </p:cNvPr>
          <p:cNvSpPr txBox="1"/>
          <p:nvPr/>
        </p:nvSpPr>
        <p:spPr>
          <a:xfrm>
            <a:off x="20320" y="1022177"/>
            <a:ext cx="4788024"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２．</a:t>
            </a:r>
            <a:r>
              <a:rPr lang="ja-JP" altLang="en-US" sz="1800" dirty="0">
                <a:latin typeface="Meiryo UI" panose="020B0604030504040204" pitchFamily="50" charset="-128"/>
                <a:ea typeface="Meiryo UI" panose="020B0604030504040204" pitchFamily="50" charset="-128"/>
              </a:rPr>
              <a:t>施設の更新フロー</a:t>
            </a:r>
            <a:endParaRPr kumimoji="1" lang="ja-JP" altLang="en-US" sz="2400" dirty="0">
              <a:latin typeface="Meiryo UI" panose="020B0604030504040204" pitchFamily="50" charset="-128"/>
              <a:ea typeface="Meiryo UI" panose="020B0604030504040204" pitchFamily="50" charset="-128"/>
            </a:endParaRPr>
          </a:p>
        </p:txBody>
      </p:sp>
      <p:graphicFrame>
        <p:nvGraphicFramePr>
          <p:cNvPr id="13" name="表 5">
            <a:extLst>
              <a:ext uri="{FF2B5EF4-FFF2-40B4-BE49-F238E27FC236}">
                <a16:creationId xmlns:a16="http://schemas.microsoft.com/office/drawing/2014/main" id="{7A9985BC-15A3-47F6-B932-EF2E8EF3763C}"/>
              </a:ext>
            </a:extLst>
          </p:cNvPr>
          <p:cNvGraphicFramePr>
            <a:graphicFrameLocks noGrp="1"/>
          </p:cNvGraphicFramePr>
          <p:nvPr>
            <p:extLst>
              <p:ext uri="{D42A27DB-BD31-4B8C-83A1-F6EECF244321}">
                <p14:modId xmlns:p14="http://schemas.microsoft.com/office/powerpoint/2010/main" val="1497455906"/>
              </p:ext>
            </p:extLst>
          </p:nvPr>
        </p:nvGraphicFramePr>
        <p:xfrm>
          <a:off x="108000" y="1627402"/>
          <a:ext cx="8928000" cy="1801597"/>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842965497"/>
                    </a:ext>
                  </a:extLst>
                </a:gridCol>
                <a:gridCol w="1296000">
                  <a:extLst>
                    <a:ext uri="{9D8B030D-6E8A-4147-A177-3AD203B41FA5}">
                      <a16:colId xmlns:a16="http://schemas.microsoft.com/office/drawing/2014/main" val="3992923806"/>
                    </a:ext>
                  </a:extLst>
                </a:gridCol>
                <a:gridCol w="3132000">
                  <a:extLst>
                    <a:ext uri="{9D8B030D-6E8A-4147-A177-3AD203B41FA5}">
                      <a16:colId xmlns:a16="http://schemas.microsoft.com/office/drawing/2014/main" val="921328369"/>
                    </a:ext>
                  </a:extLst>
                </a:gridCol>
                <a:gridCol w="3384000">
                  <a:extLst>
                    <a:ext uri="{9D8B030D-6E8A-4147-A177-3AD203B41FA5}">
                      <a16:colId xmlns:a16="http://schemas.microsoft.com/office/drawing/2014/main" val="563398991"/>
                    </a:ext>
                  </a:extLst>
                </a:gridCol>
              </a:tblGrid>
              <a:tr h="477532">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項目</a:t>
                      </a:r>
                    </a:p>
                  </a:txBody>
                  <a:tcPr anchor="ctr"/>
                </a:tc>
                <a:tc>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課題</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1324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堤防・護岸等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施設の更新フロー</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lang="ja-JP" altLang="en-US" sz="1100" dirty="0">
                          <a:latin typeface="Meiryo UI" pitchFamily="50" charset="-128"/>
                          <a:ea typeface="Meiryo UI" pitchFamily="50" charset="-128"/>
                          <a:cs typeface="Meiryo UI" pitchFamily="50" charset="-128"/>
                        </a:rPr>
                        <a:t>これまで、</a:t>
                      </a:r>
                      <a:r>
                        <a:rPr lang="ja-JP" altLang="en-US" sz="1100" dirty="0">
                          <a:solidFill>
                            <a:schemeClr val="tx1"/>
                          </a:solidFill>
                          <a:latin typeface="Meiryo UI" pitchFamily="50" charset="-128"/>
                          <a:ea typeface="Meiryo UI" pitchFamily="50" charset="-128"/>
                          <a:cs typeface="Meiryo UI" pitchFamily="50" charset="-128"/>
                        </a:rPr>
                        <a:t>現計画の更新等判定フローに基づき、</a:t>
                      </a:r>
                      <a:r>
                        <a:rPr lang="ja-JP" altLang="en-US" sz="1100" dirty="0">
                          <a:solidFill>
                            <a:schemeClr val="tx1"/>
                          </a:solidFill>
                          <a:latin typeface="Meiryo UI" panose="020B0604030504040204" pitchFamily="50" charset="-128"/>
                          <a:ea typeface="Meiryo UI" panose="020B0604030504040204" pitchFamily="50" charset="-128"/>
                        </a:rPr>
                        <a:t>護岸の損傷状況に応じ、ブロックの積み替えなどの対策を講じてきた一方で</a:t>
                      </a:r>
                      <a:r>
                        <a:rPr lang="ja-JP" altLang="en-US" sz="1100" dirty="0">
                          <a:solidFill>
                            <a:schemeClr val="tx1"/>
                          </a:solidFill>
                          <a:latin typeface="Meiryo UI" pitchFamily="50" charset="-128"/>
                          <a:ea typeface="Meiryo UI" pitchFamily="50" charset="-128"/>
                          <a:cs typeface="Meiryo UI" pitchFamily="50" charset="-128"/>
                        </a:rPr>
                        <a:t>、</a:t>
                      </a:r>
                      <a:r>
                        <a:rPr lang="ja-JP" altLang="en-US" sz="1100" b="0" u="none" dirty="0">
                          <a:solidFill>
                            <a:schemeClr val="tx1"/>
                          </a:solidFill>
                          <a:latin typeface="Meiryo UI" pitchFamily="50" charset="-128"/>
                          <a:ea typeface="Meiryo UI" pitchFamily="50" charset="-128"/>
                          <a:cs typeface="Meiryo UI" pitchFamily="50" charset="-128"/>
                        </a:rPr>
                        <a:t>過去</a:t>
                      </a:r>
                      <a:r>
                        <a:rPr lang="en-US" altLang="ja-JP" sz="1100" b="0" u="none" dirty="0">
                          <a:solidFill>
                            <a:schemeClr val="tx1"/>
                          </a:solidFill>
                          <a:latin typeface="Meiryo UI" pitchFamily="50" charset="-128"/>
                          <a:ea typeface="Meiryo UI" pitchFamily="50" charset="-128"/>
                          <a:cs typeface="Meiryo UI" pitchFamily="50" charset="-128"/>
                        </a:rPr>
                        <a:t>10</a:t>
                      </a:r>
                      <a:r>
                        <a:rPr lang="ja-JP" altLang="en-US" sz="1100" b="0" u="none" dirty="0">
                          <a:solidFill>
                            <a:schemeClr val="tx1"/>
                          </a:solidFill>
                          <a:latin typeface="Meiryo UI" pitchFamily="50" charset="-128"/>
                          <a:ea typeface="Meiryo UI" pitchFamily="50" charset="-128"/>
                          <a:cs typeface="Meiryo UI" pitchFamily="50" charset="-128"/>
                        </a:rPr>
                        <a:t>年間において、河床洗掘を要因とした老朽化護岸の被災が多数発生している。</a:t>
                      </a:r>
                      <a:endParaRPr kumimoji="1" lang="ja-JP" altLang="en-US" sz="11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just"/>
                      <a:r>
                        <a:rPr lang="ja-JP" altLang="en-US" sz="1100" kern="100" dirty="0">
                          <a:latin typeface="Meiryo UI" panose="020B0604030504040204" pitchFamily="50" charset="-128"/>
                          <a:ea typeface="Meiryo UI" panose="020B0604030504040204" pitchFamily="50" charset="-128"/>
                        </a:rPr>
                        <a:t>河川護岸の更新等判定フローにおいて、河床低下や河床洗掘などの河道特性も、物理的視点としての評価項目に加え、計画的に実施していく。</a:t>
                      </a:r>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467710875"/>
                  </a:ext>
                </a:extLst>
              </a:tr>
            </a:tbl>
          </a:graphicData>
        </a:graphic>
      </p:graphicFrame>
      <p:sp>
        <p:nvSpPr>
          <p:cNvPr id="7" name="スライド番号プレースホルダー 17">
            <a:extLst>
              <a:ext uri="{FF2B5EF4-FFF2-40B4-BE49-F238E27FC236}">
                <a16:creationId xmlns:a16="http://schemas.microsoft.com/office/drawing/2014/main" id="{248B3F0A-3AAE-4015-A3FB-F56B9594003B}"/>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19</a:t>
            </a:fld>
            <a:endParaRPr kumimoji="1" lang="ja-JP" altLang="en-US" dirty="0"/>
          </a:p>
        </p:txBody>
      </p:sp>
    </p:spTree>
    <p:extLst>
      <p:ext uri="{BB962C8B-B14F-4D97-AF65-F5344CB8AC3E}">
        <p14:creationId xmlns:p14="http://schemas.microsoft.com/office/powerpoint/2010/main" val="1737714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１．</a:t>
            </a:r>
            <a:r>
              <a:rPr kumimoji="1" lang="ja-JP" altLang="en-US" sz="2800" dirty="0">
                <a:solidFill>
                  <a:schemeClr val="bg1"/>
                </a:solidFill>
                <a:latin typeface="Meiryo UI" pitchFamily="50" charset="-128"/>
                <a:ea typeface="Meiryo UI" pitchFamily="50" charset="-128"/>
                <a:cs typeface="Meiryo UI" pitchFamily="50" charset="-128"/>
              </a:rPr>
              <a:t>河川管理施設の現状</a:t>
            </a:r>
            <a:endParaRPr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p:cNvSpPr txBox="1"/>
          <p:nvPr/>
        </p:nvSpPr>
        <p:spPr>
          <a:xfrm>
            <a:off x="0" y="51496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１－２　対象施設の概要</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68555" y="972096"/>
            <a:ext cx="184003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⑤</a:t>
            </a:r>
            <a:r>
              <a:rPr lang="ja-JP" altLang="en-US" b="1" dirty="0">
                <a:latin typeface="Meiryo UI" pitchFamily="50" charset="-128"/>
                <a:ea typeface="Meiryo UI" pitchFamily="50" charset="-128"/>
                <a:cs typeface="Meiryo UI" pitchFamily="50" charset="-128"/>
              </a:rPr>
              <a:t>その他施設</a:t>
            </a:r>
            <a:endParaRPr kumimoji="1" lang="ja-JP" altLang="en-US" b="1" dirty="0">
              <a:latin typeface="Meiryo UI" pitchFamily="50" charset="-128"/>
              <a:ea typeface="Meiryo UI" pitchFamily="50" charset="-128"/>
              <a:cs typeface="Meiryo UI" pitchFamily="50" charset="-128"/>
            </a:endParaRPr>
          </a:p>
        </p:txBody>
      </p:sp>
      <p:sp>
        <p:nvSpPr>
          <p:cNvPr id="2" name="テキスト ボックス 1">
            <a:extLst>
              <a:ext uri="{FF2B5EF4-FFF2-40B4-BE49-F238E27FC236}">
                <a16:creationId xmlns:a16="http://schemas.microsoft.com/office/drawing/2014/main" id="{C58DE698-73EC-E868-B9C1-40993C987736}"/>
              </a:ext>
            </a:extLst>
          </p:cNvPr>
          <p:cNvSpPr txBox="1"/>
          <p:nvPr/>
        </p:nvSpPr>
        <p:spPr>
          <a:xfrm>
            <a:off x="302067" y="1300788"/>
            <a:ext cx="3552599"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●その他維持管理を要する施設</a:t>
            </a:r>
            <a:endParaRPr kumimoji="1" lang="ja-JP" altLang="en-US" dirty="0">
              <a:latin typeface="Meiryo UI" pitchFamily="50" charset="-128"/>
              <a:ea typeface="Meiryo UI" pitchFamily="50" charset="-128"/>
              <a:cs typeface="Meiryo UI" pitchFamily="50" charset="-128"/>
            </a:endParaRPr>
          </a:p>
        </p:txBody>
      </p:sp>
      <p:sp>
        <p:nvSpPr>
          <p:cNvPr id="36" name="テキスト ボックス 35">
            <a:extLst>
              <a:ext uri="{FF2B5EF4-FFF2-40B4-BE49-F238E27FC236}">
                <a16:creationId xmlns:a16="http://schemas.microsoft.com/office/drawing/2014/main" id="{F29589A0-5A80-4971-A677-28A6A02AE3C1}"/>
              </a:ext>
            </a:extLst>
          </p:cNvPr>
          <p:cNvSpPr txBox="1"/>
          <p:nvPr/>
        </p:nvSpPr>
        <p:spPr>
          <a:xfrm rot="10800000" flipV="1">
            <a:off x="1203951" y="3890842"/>
            <a:ext cx="2494790"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網場（寝屋川、第二寝屋川、平野川）</a:t>
            </a:r>
            <a:endParaRPr kumimoji="1" lang="ja-JP" altLang="en-US" sz="1100" dirty="0">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02296CBF-419D-4037-8C28-5A420A4E7CE6}"/>
              </a:ext>
            </a:extLst>
          </p:cNvPr>
          <p:cNvSpPr txBox="1"/>
          <p:nvPr/>
        </p:nvSpPr>
        <p:spPr>
          <a:xfrm rot="10800000" flipV="1">
            <a:off x="3635896" y="6594400"/>
            <a:ext cx="1354959"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灯浮標（堂島川）</a:t>
            </a:r>
            <a:endParaRPr kumimoji="1" lang="ja-JP" altLang="en-US" sz="1100" dirty="0">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B1F7D04D-61D3-4B3A-ABC2-BB1130371720}"/>
              </a:ext>
            </a:extLst>
          </p:cNvPr>
          <p:cNvPicPr>
            <a:picLocks noChangeAspect="1"/>
          </p:cNvPicPr>
          <p:nvPr/>
        </p:nvPicPr>
        <p:blipFill rotWithShape="1">
          <a:blip r:embed="rId2">
            <a:extLst>
              <a:ext uri="{28A0092B-C50C-407E-A947-70E740481C1C}">
                <a14:useLocalDpi xmlns:a14="http://schemas.microsoft.com/office/drawing/2010/main" val="0"/>
              </a:ext>
            </a:extLst>
          </a:blip>
          <a:srcRect l="15744" b="14821"/>
          <a:stretch/>
        </p:blipFill>
        <p:spPr>
          <a:xfrm>
            <a:off x="187522" y="1872740"/>
            <a:ext cx="2591338" cy="1964770"/>
          </a:xfrm>
          <a:prstGeom prst="rect">
            <a:avLst/>
          </a:prstGeom>
        </p:spPr>
      </p:pic>
      <p:pic>
        <p:nvPicPr>
          <p:cNvPr id="7" name="図 6">
            <a:extLst>
              <a:ext uri="{FF2B5EF4-FFF2-40B4-BE49-F238E27FC236}">
                <a16:creationId xmlns:a16="http://schemas.microsoft.com/office/drawing/2014/main" id="{2DFBFEFC-E62C-4733-A9AF-8E340677D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428" y="2062153"/>
            <a:ext cx="2122210" cy="1591658"/>
          </a:xfrm>
          <a:prstGeom prst="rect">
            <a:avLst/>
          </a:prstGeom>
          <a:ln>
            <a:solidFill>
              <a:schemeClr val="bg1"/>
            </a:solidFill>
          </a:ln>
        </p:spPr>
      </p:pic>
      <p:sp>
        <p:nvSpPr>
          <p:cNvPr id="29" name="テキスト ボックス 28">
            <a:extLst>
              <a:ext uri="{FF2B5EF4-FFF2-40B4-BE49-F238E27FC236}">
                <a16:creationId xmlns:a16="http://schemas.microsoft.com/office/drawing/2014/main" id="{D5E144A3-CB66-4FA0-96D1-A5C43DC936B9}"/>
              </a:ext>
            </a:extLst>
          </p:cNvPr>
          <p:cNvSpPr txBox="1"/>
          <p:nvPr/>
        </p:nvSpPr>
        <p:spPr>
          <a:xfrm rot="10800000" flipV="1">
            <a:off x="5935703" y="3897188"/>
            <a:ext cx="2088233" cy="261610"/>
          </a:xfrm>
          <a:prstGeom prst="rect">
            <a:avLst/>
          </a:prstGeom>
          <a:noFill/>
          <a:ln w="19050">
            <a:noFill/>
          </a:ln>
        </p:spPr>
        <p:txBody>
          <a:bodyPr wrap="square" rtlCol="0">
            <a:spAutoFit/>
          </a:bodyPr>
          <a:lstStyle/>
          <a:p>
            <a:pPr algn="ctr"/>
            <a:r>
              <a:rPr lang="ja-JP" altLang="en-US" sz="1100" dirty="0">
                <a:latin typeface="Meiryo UI" pitchFamily="50" charset="-128"/>
                <a:ea typeface="Meiryo UI" pitchFamily="50" charset="-128"/>
                <a:cs typeface="Meiryo UI" pitchFamily="50" charset="-128"/>
              </a:rPr>
              <a:t>河川管理用船舶・船着場</a:t>
            </a:r>
            <a:endParaRPr kumimoji="1" lang="ja-JP" altLang="en-US" sz="1100" dirty="0">
              <a:latin typeface="Meiryo UI" pitchFamily="50" charset="-128"/>
              <a:ea typeface="Meiryo UI" pitchFamily="50" charset="-128"/>
              <a:cs typeface="Meiryo UI" pitchFamily="50" charset="-128"/>
            </a:endParaRPr>
          </a:p>
        </p:txBody>
      </p:sp>
      <p:grpSp>
        <p:nvGrpSpPr>
          <p:cNvPr id="6" name="グループ化 5">
            <a:extLst>
              <a:ext uri="{FF2B5EF4-FFF2-40B4-BE49-F238E27FC236}">
                <a16:creationId xmlns:a16="http://schemas.microsoft.com/office/drawing/2014/main" id="{E2191D22-CA84-4794-B7DB-7534ACD15289}"/>
              </a:ext>
            </a:extLst>
          </p:cNvPr>
          <p:cNvGrpSpPr/>
          <p:nvPr/>
        </p:nvGrpSpPr>
        <p:grpSpPr>
          <a:xfrm>
            <a:off x="3127273" y="4339244"/>
            <a:ext cx="3006473" cy="2254437"/>
            <a:chOff x="5451689" y="4306326"/>
            <a:chExt cx="3006473" cy="2254437"/>
          </a:xfrm>
        </p:grpSpPr>
        <p:pic>
          <p:nvPicPr>
            <p:cNvPr id="24" name="Picture 23">
              <a:extLst>
                <a:ext uri="{FF2B5EF4-FFF2-40B4-BE49-F238E27FC236}">
                  <a16:creationId xmlns:a16="http://schemas.microsoft.com/office/drawing/2014/main" id="{1B50B32B-0B66-49B6-BE98-7799DA3B90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1689" y="4306326"/>
              <a:ext cx="3006473" cy="22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楕円 8">
              <a:extLst>
                <a:ext uri="{FF2B5EF4-FFF2-40B4-BE49-F238E27FC236}">
                  <a16:creationId xmlns:a16="http://schemas.microsoft.com/office/drawing/2014/main" id="{C60B1BE0-C9EB-4055-9BA2-98E2951A84C5}"/>
                </a:ext>
              </a:extLst>
            </p:cNvPr>
            <p:cNvSpPr/>
            <p:nvPr/>
          </p:nvSpPr>
          <p:spPr>
            <a:xfrm>
              <a:off x="6926717" y="547487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C0B2EA74-5C41-41F7-8C0E-CD424B4E5F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746" y="1696356"/>
            <a:ext cx="2919307" cy="2189480"/>
          </a:xfrm>
          <a:prstGeom prst="rect">
            <a:avLst/>
          </a:prstGeom>
        </p:spPr>
      </p:pic>
      <p:pic>
        <p:nvPicPr>
          <p:cNvPr id="10" name="図 9">
            <a:extLst>
              <a:ext uri="{FF2B5EF4-FFF2-40B4-BE49-F238E27FC236}">
                <a16:creationId xmlns:a16="http://schemas.microsoft.com/office/drawing/2014/main" id="{C0B45BC0-F0C6-462B-831D-7CCFC34473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43" t="9445" r="9993" b="15720"/>
          <a:stretch/>
        </p:blipFill>
        <p:spPr>
          <a:xfrm>
            <a:off x="4759057" y="1639623"/>
            <a:ext cx="1709348" cy="1193804"/>
          </a:xfrm>
          <a:prstGeom prst="rect">
            <a:avLst/>
          </a:prstGeom>
          <a:ln w="12700">
            <a:solidFill>
              <a:schemeClr val="bg1"/>
            </a:solidFill>
          </a:ln>
        </p:spPr>
      </p:pic>
      <p:sp>
        <p:nvSpPr>
          <p:cNvPr id="23" name="Text Box 10">
            <a:extLst>
              <a:ext uri="{FF2B5EF4-FFF2-40B4-BE49-F238E27FC236}">
                <a16:creationId xmlns:a16="http://schemas.microsoft.com/office/drawing/2014/main" id="{38325ECA-3E51-4629-B7DA-9BB515834E06}"/>
              </a:ext>
            </a:extLst>
          </p:cNvPr>
          <p:cNvSpPr txBox="1">
            <a:spLocks noChangeArrowheads="1"/>
          </p:cNvSpPr>
          <p:nvPr/>
        </p:nvSpPr>
        <p:spPr bwMode="auto">
          <a:xfrm>
            <a:off x="4798006" y="2657994"/>
            <a:ext cx="1008112" cy="175433"/>
          </a:xfrm>
          <a:prstGeom prst="rect">
            <a:avLst/>
          </a:prstGeom>
          <a:noFill/>
          <a:ln>
            <a:noFill/>
          </a:ln>
        </p:spPr>
        <p:txBody>
          <a:bodyPr wrap="square" lIns="18288" tIns="18288" rIns="18288"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900" dirty="0">
                <a:solidFill>
                  <a:schemeClr val="bg1"/>
                </a:solidFill>
                <a:latin typeface="Meiryo UI" panose="020B0604030504040204" pitchFamily="50" charset="-128"/>
                <a:ea typeface="Meiryo UI" panose="020B0604030504040204" pitchFamily="50" charset="-128"/>
              </a:rPr>
              <a:t>河川管理用船舶</a:t>
            </a:r>
            <a:endParaRPr lang="en-US" altLang="ja-JP" sz="900" b="0" i="0" u="none" strike="noStrike" baseline="0" dirty="0">
              <a:solidFill>
                <a:schemeClr val="bg1"/>
              </a:solidFill>
              <a:latin typeface="Meiryo UI" panose="020B0604030504040204" pitchFamily="50" charset="-128"/>
              <a:ea typeface="Meiryo UI" panose="020B0604030504040204" pitchFamily="50" charset="-128"/>
            </a:endParaRPr>
          </a:p>
        </p:txBody>
      </p:sp>
      <p:pic>
        <p:nvPicPr>
          <p:cNvPr id="26" name="Picture 70" descr="X:\（00新計画フォルダ）\計画フォルダ（骨格）\01 計画ｸﾞﾙｰﾌﾟ単独ﾌｫﾙﾀﾞ\06 その他一般業務フォルダ\02 水都に関すること\◎航行ルール\写真(市内河川橋梁等)_080313\P3130010.JPG">
            <a:extLst>
              <a:ext uri="{FF2B5EF4-FFF2-40B4-BE49-F238E27FC236}">
                <a16:creationId xmlns:a16="http://schemas.microsoft.com/office/drawing/2014/main" id="{DA69487E-5389-422C-9C28-D9BFD3962DB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23" t="30021" r="36096" b="33395"/>
          <a:stretch/>
        </p:blipFill>
        <p:spPr bwMode="auto">
          <a:xfrm>
            <a:off x="1999024" y="5045136"/>
            <a:ext cx="1243842" cy="1388277"/>
          </a:xfrm>
          <a:prstGeom prst="rect">
            <a:avLst/>
          </a:prstGeom>
          <a:noFill/>
          <a:ln w="12700">
            <a:solidFill>
              <a:schemeClr val="bg1"/>
            </a:solidFill>
          </a:ln>
          <a:effectLst>
            <a:softEdge rad="0"/>
          </a:effectLst>
        </p:spPr>
      </p:pic>
      <p:sp>
        <p:nvSpPr>
          <p:cNvPr id="19" name="スライド番号プレースホルダー 17">
            <a:extLst>
              <a:ext uri="{FF2B5EF4-FFF2-40B4-BE49-F238E27FC236}">
                <a16:creationId xmlns:a16="http://schemas.microsoft.com/office/drawing/2014/main" id="{FAEA4FEB-BD79-41B3-91E3-ADF72103393C}"/>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a:t>
            </a:fld>
            <a:endParaRPr kumimoji="1" lang="ja-JP" altLang="en-US" dirty="0"/>
          </a:p>
        </p:txBody>
      </p:sp>
    </p:spTree>
    <p:extLst>
      <p:ext uri="{BB962C8B-B14F-4D97-AF65-F5344CB8AC3E}">
        <p14:creationId xmlns:p14="http://schemas.microsoft.com/office/powerpoint/2010/main" val="2226178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5">
            <a:extLst>
              <a:ext uri="{FF2B5EF4-FFF2-40B4-BE49-F238E27FC236}">
                <a16:creationId xmlns:a16="http://schemas.microsoft.com/office/drawing/2014/main" id="{A123EFC9-168A-4FF6-A2A9-CA6E2D88AA2F}"/>
              </a:ext>
            </a:extLst>
          </p:cNvPr>
          <p:cNvGraphicFramePr>
            <a:graphicFrameLocks noGrp="1"/>
          </p:cNvGraphicFramePr>
          <p:nvPr>
            <p:extLst>
              <p:ext uri="{D42A27DB-BD31-4B8C-83A1-F6EECF244321}">
                <p14:modId xmlns:p14="http://schemas.microsoft.com/office/powerpoint/2010/main" val="1779744398"/>
              </p:ext>
            </p:extLst>
          </p:nvPr>
        </p:nvGraphicFramePr>
        <p:xfrm>
          <a:off x="107752" y="1227580"/>
          <a:ext cx="8963808" cy="5284085"/>
        </p:xfrm>
        <a:graphic>
          <a:graphicData uri="http://schemas.openxmlformats.org/drawingml/2006/table">
            <a:tbl>
              <a:tblPr firstRow="1" bandRow="1">
                <a:tableStyleId>{5C22544A-7EE6-4342-B048-85BDC9FD1C3A}</a:tableStyleId>
              </a:tblPr>
              <a:tblGrid>
                <a:gridCol w="503808">
                  <a:extLst>
                    <a:ext uri="{9D8B030D-6E8A-4147-A177-3AD203B41FA5}">
                      <a16:colId xmlns:a16="http://schemas.microsoft.com/office/drawing/2014/main" val="2380116965"/>
                    </a:ext>
                  </a:extLst>
                </a:gridCol>
                <a:gridCol w="3888000">
                  <a:extLst>
                    <a:ext uri="{9D8B030D-6E8A-4147-A177-3AD203B41FA5}">
                      <a16:colId xmlns:a16="http://schemas.microsoft.com/office/drawing/2014/main" val="921328369"/>
                    </a:ext>
                  </a:extLst>
                </a:gridCol>
                <a:gridCol w="4572000">
                  <a:extLst>
                    <a:ext uri="{9D8B030D-6E8A-4147-A177-3AD203B41FA5}">
                      <a16:colId xmlns:a16="http://schemas.microsoft.com/office/drawing/2014/main" val="563398991"/>
                    </a:ext>
                  </a:extLst>
                </a:gridCol>
              </a:tblGrid>
              <a:tr h="355505">
                <a:tc gridSpan="2">
                  <a:txBody>
                    <a:bodyPr/>
                    <a:lstStyle/>
                    <a:p>
                      <a:pPr algn="ctr"/>
                      <a:r>
                        <a:rPr kumimoji="1" lang="ja-JP" altLang="en-US" sz="1600" b="0" u="none" dirty="0">
                          <a:solidFill>
                            <a:schemeClr val="bg1"/>
                          </a:solidFill>
                          <a:latin typeface="Meiryo UI" panose="020B0604030504040204" pitchFamily="50" charset="-128"/>
                          <a:ea typeface="Meiryo UI" panose="020B0604030504040204" pitchFamily="50" charset="-128"/>
                        </a:rPr>
                        <a:t>委員意見</a:t>
                      </a:r>
                    </a:p>
                  </a:txBody>
                  <a:tcPr anchor="ctr"/>
                </a:tc>
                <a:tc hMerge="1">
                  <a:txBody>
                    <a:bodyPr/>
                    <a:lstStyle/>
                    <a:p>
                      <a:pPr algn="ctr"/>
                      <a:r>
                        <a:rPr kumimoji="1" lang="ja-JP" altLang="en-US" sz="1600" dirty="0">
                          <a:solidFill>
                            <a:schemeClr val="bg1"/>
                          </a:solidFill>
                          <a:latin typeface="Meiryo UI" panose="020B0604030504040204" pitchFamily="50" charset="-128"/>
                          <a:ea typeface="Meiryo UI" panose="020B0604030504040204" pitchFamily="50" charset="-128"/>
                        </a:rPr>
                        <a:t>委員意見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bg1"/>
                          </a:solidFill>
                          <a:latin typeface="Meiryo UI" panose="020B0604030504040204" pitchFamily="50" charset="-128"/>
                          <a:ea typeface="Meiryo UI" panose="020B0604030504040204" pitchFamily="50" charset="-128"/>
                        </a:rPr>
                        <a:t>対応方針</a:t>
                      </a:r>
                    </a:p>
                  </a:txBody>
                  <a:tcPr anchor="ctr"/>
                </a:tc>
                <a:extLst>
                  <a:ext uri="{0D108BD9-81ED-4DB2-BD59-A6C34878D82A}">
                    <a16:rowId xmlns:a16="http://schemas.microsoft.com/office/drawing/2014/main" val="4087642139"/>
                  </a:ext>
                </a:extLst>
              </a:tr>
              <a:tr h="985716">
                <a:tc>
                  <a:txBody>
                    <a:bodyPr/>
                    <a:lstStyle/>
                    <a:p>
                      <a:pPr algn="ctr">
                        <a:defRPr/>
                      </a:pPr>
                      <a:r>
                        <a:rPr lang="ja-JP" altLang="en-US" sz="1400" b="0" u="none" dirty="0">
                          <a:solidFill>
                            <a:schemeClr val="tx1"/>
                          </a:solidFill>
                          <a:latin typeface="Meiryo UI" panose="020B0604030504040204" pitchFamily="50" charset="-128"/>
                          <a:ea typeface="Meiryo UI" panose="020B0604030504040204" pitchFamily="50" charset="-128"/>
                        </a:rPr>
                        <a:t>１</a:t>
                      </a:r>
                      <a:endParaRPr lang="en-US" altLang="ja-JP" sz="1400" b="0" u="non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lang="ja-JP" altLang="en-US" sz="1100" b="0" u="none" dirty="0">
                          <a:latin typeface="Meiryo UI" panose="020B0604030504040204" pitchFamily="50" charset="-128"/>
                          <a:ea typeface="Meiryo UI" panose="020B0604030504040204" pitchFamily="50" charset="-128"/>
                        </a:rPr>
                        <a:t>適正な管理水準が審議会のテーマとなると考えている。</a:t>
                      </a:r>
                      <a:endParaRPr lang="en-US" altLang="ja-JP" sz="1100" b="0" u="none" dirty="0">
                        <a:latin typeface="Meiryo UI" panose="020B0604030504040204" pitchFamily="50" charset="-128"/>
                        <a:ea typeface="Meiryo UI" panose="020B0604030504040204" pitchFamily="50" charset="-128"/>
                      </a:endParaRPr>
                    </a:p>
                    <a:p>
                      <a:pPr>
                        <a:defRPr/>
                      </a:pPr>
                      <a:r>
                        <a:rPr lang="ja-JP" altLang="en-US" sz="1100" b="0" u="none" dirty="0">
                          <a:latin typeface="Meiryo UI" panose="020B0604030504040204" pitchFamily="50" charset="-128"/>
                          <a:ea typeface="Meiryo UI" panose="020B0604030504040204" pitchFamily="50" charset="-128"/>
                        </a:rPr>
                        <a:t>（全ての施設を健全性</a:t>
                      </a:r>
                      <a:r>
                        <a:rPr lang="en-US" altLang="ja-JP" sz="1100" b="0" u="none" dirty="0">
                          <a:latin typeface="Meiryo UI" panose="020B0604030504040204" pitchFamily="50" charset="-128"/>
                          <a:ea typeface="Meiryo UI" panose="020B0604030504040204" pitchFamily="50" charset="-128"/>
                        </a:rPr>
                        <a:t>Ⅰ</a:t>
                      </a:r>
                      <a:r>
                        <a:rPr lang="ja-JP" altLang="en-US" sz="1100" b="0" u="none" dirty="0">
                          <a:latin typeface="Meiryo UI" panose="020B0604030504040204" pitchFamily="50" charset="-128"/>
                          <a:ea typeface="Meiryo UI" panose="020B0604030504040204" pitchFamily="50" charset="-128"/>
                        </a:rPr>
                        <a:t>にすることを目指すこと自体はよいが、他に注力すべきことも多くあるため、そちらに回すことも必要。）</a:t>
                      </a:r>
                      <a:endParaRPr lang="en-US" altLang="ja-JP" sz="1600" b="0" u="non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r>
                        <a:rPr lang="ja-JP" altLang="en-US" sz="1100" b="0" u="none" dirty="0">
                          <a:latin typeface="Meiryo UI" panose="020B0604030504040204" pitchFamily="50" charset="-128"/>
                          <a:ea typeface="Meiryo UI" panose="020B0604030504040204" pitchFamily="50" charset="-128"/>
                        </a:rPr>
                        <a:t>○護岸等のコンクリート構造物は、自然外力等によって急激に損傷が拡大し、治水機能を失うことがあることから、護岸が死に体となるような損傷レベル（限界管理水準）に達する前で河道全体として治水機能が維持され、かつ計画的な補修を行える損傷レベルを目標管理水準として設定しており、これまで適切に対策を実施してきた。</a:t>
                      </a:r>
                    </a:p>
                    <a:p>
                      <a:r>
                        <a:rPr lang="ja-JP" altLang="en-US" sz="1100" b="0" u="none" dirty="0">
                          <a:latin typeface="Meiryo UI" panose="020B0604030504040204" pitchFamily="50" charset="-128"/>
                          <a:ea typeface="Meiryo UI" panose="020B0604030504040204" pitchFamily="50" charset="-128"/>
                        </a:rPr>
                        <a:t>○一方、対策を実施する上では、</a:t>
                      </a:r>
                      <a:r>
                        <a:rPr lang="ja-JP" altLang="en-US" sz="1100" b="0" u="none" kern="100" dirty="0">
                          <a:effectLst/>
                          <a:latin typeface="Meiryo UI" panose="020B0604030504040204" pitchFamily="50" charset="-128"/>
                          <a:ea typeface="Meiryo UI" panose="020B0604030504040204" pitchFamily="50" charset="-128"/>
                        </a:rPr>
                        <a:t>損傷種別毎の評価基準に基づき損傷度を評価し、さらに周辺の状況や構造等を踏まえ総合的に判断するものとしているが、</a:t>
                      </a:r>
                      <a:r>
                        <a:rPr lang="ja-JP" altLang="en-US" sz="1100" b="0" u="none" dirty="0">
                          <a:latin typeface="Meiryo UI" panose="020B0604030504040204" pitchFamily="50" charset="-128"/>
                          <a:ea typeface="Meiryo UI" panose="020B0604030504040204" pitchFamily="50" charset="-128"/>
                        </a:rPr>
                        <a:t>同じ損傷度として評価されたものでも、治水機能への影響の程度に大きく差が生じる場合がある。</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○そのため、施設全体としての健全度を評価するための考え方を設定する。</a:t>
                      </a:r>
                      <a:endParaRPr lang="en-US" altLang="ja-JP" sz="1100" b="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467710875"/>
                  </a:ext>
                </a:extLst>
              </a:tr>
              <a:tr h="9857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２</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・施設の状態を単純に点数で評価するのではなく、性能が維持されているかを議論する必要がある。</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txBody>
                  <a:tcPr anchor="ctr"/>
                </a:tc>
                <a:tc vMerge="1">
                  <a:txBody>
                    <a:bodyPr/>
                    <a:lstStyle/>
                    <a:p>
                      <a:pPr algn="just"/>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406115099"/>
                  </a:ext>
                </a:extLst>
              </a:tr>
              <a:tr h="9857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u="none" dirty="0">
                          <a:latin typeface="Meiryo UI" panose="020B0604030504040204" pitchFamily="50" charset="-128"/>
                          <a:ea typeface="Meiryo UI" panose="020B0604030504040204" pitchFamily="50" charset="-128"/>
                          <a:cs typeface="Times New Roman" panose="02020603050405020304" pitchFamily="18" charset="0"/>
                        </a:rPr>
                        <a:t>３</a:t>
                      </a:r>
                      <a:endParaRPr lang="en-US" altLang="ja-JP" sz="14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0" b="0" u="none" dirty="0">
                          <a:latin typeface="Meiryo UI" panose="020B0604030504040204" pitchFamily="50" charset="-128"/>
                          <a:ea typeface="Meiryo UI" panose="020B0604030504040204" pitchFamily="50" charset="-128"/>
                          <a:cs typeface="Times New Roman" panose="02020603050405020304" pitchFamily="18" charset="0"/>
                        </a:rPr>
                        <a:t>デジタル技術の活用等により、</a:t>
                      </a: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施設を</a:t>
                      </a:r>
                      <a:r>
                        <a:rPr lang="ja-JP" altLang="ja-JP" sz="1100" b="0" u="none" dirty="0">
                          <a:latin typeface="Meiryo UI" panose="020B0604030504040204" pitchFamily="50" charset="-128"/>
                          <a:ea typeface="Meiryo UI" panose="020B0604030504040204" pitchFamily="50" charset="-128"/>
                          <a:cs typeface="Times New Roman" panose="02020603050405020304" pitchFamily="18" charset="0"/>
                        </a:rPr>
                        <a:t>定量的に評価できれば効果的に強靭化を図ることができる</a:t>
                      </a: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rowSpan="2">
                  <a:txBody>
                    <a:bodyPr/>
                    <a:lstStyle/>
                    <a:p>
                      <a:r>
                        <a:rPr lang="ja-JP" altLang="en-US" sz="1100" b="0" u="none" dirty="0">
                          <a:latin typeface="Meiryo UI" panose="020B0604030504040204" pitchFamily="50" charset="-128"/>
                          <a:ea typeface="Meiryo UI" panose="020B0604030504040204" pitchFamily="50" charset="-128"/>
                        </a:rPr>
                        <a:t>○本府では、目視が容易でない箇所の補完や、直線区間等での点検の省力化を目的に、目視に代わる手法として、以下の新技術を試行的に導入してきた。</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・ドローンにより取得した画像を活用し、護岸等の損傷状況を把握</a:t>
                      </a:r>
                    </a:p>
                    <a:p>
                      <a:r>
                        <a:rPr lang="ja-JP" altLang="en-US" sz="1100" b="0" u="none" dirty="0">
                          <a:latin typeface="Meiryo UI" panose="020B0604030504040204" pitchFamily="50" charset="-128"/>
                          <a:ea typeface="Meiryo UI" panose="020B0604030504040204" pitchFamily="50" charset="-128"/>
                        </a:rPr>
                        <a:t>　・電磁波レーダー装置を活用し、護岸背面の地中の空洞を発見、把握</a:t>
                      </a:r>
                    </a:p>
                    <a:p>
                      <a:r>
                        <a:rPr lang="ja-JP" altLang="en-US" sz="1100" b="0" u="none" dirty="0">
                          <a:latin typeface="Meiryo UI" panose="020B0604030504040204" pitchFamily="50" charset="-128"/>
                          <a:ea typeface="Meiryo UI" panose="020B0604030504040204" pitchFamily="50" charset="-128"/>
                        </a:rPr>
                        <a:t>　・レーザスキャナとカメラシステムを搭載した走行型画像計測器により点群デー</a:t>
                      </a:r>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タ</a:t>
                      </a:r>
                      <a:r>
                        <a:rPr lang="en-US" altLang="ja-JP" sz="1100" b="0" u="none" dirty="0">
                          <a:latin typeface="Meiryo UI" panose="020B0604030504040204" pitchFamily="50" charset="-128"/>
                          <a:ea typeface="Meiryo UI" panose="020B0604030504040204" pitchFamily="50" charset="-128"/>
                        </a:rPr>
                        <a:t>+</a:t>
                      </a:r>
                      <a:r>
                        <a:rPr lang="ja-JP" altLang="en-US" sz="1100" b="0" u="none" dirty="0">
                          <a:latin typeface="Meiryo UI" panose="020B0604030504040204" pitchFamily="50" charset="-128"/>
                          <a:ea typeface="Meiryo UI" panose="020B0604030504040204" pitchFamily="50" charset="-128"/>
                        </a:rPr>
                        <a:t>画像を同時計測</a:t>
                      </a:r>
                      <a:endParaRPr lang="en-US" altLang="ja-JP" sz="1100" b="0" u="none" dirty="0">
                        <a:latin typeface="Meiryo UI" panose="020B0604030504040204" pitchFamily="50" charset="-128"/>
                        <a:ea typeface="Meiryo UI" panose="020B0604030504040204" pitchFamily="50" charset="-128"/>
                      </a:endParaRPr>
                    </a:p>
                    <a:p>
                      <a:endParaRPr lang="en-US" altLang="ja-JP" sz="1100" b="0" u="none" dirty="0">
                        <a:latin typeface="Meiryo UI" panose="020B0604030504040204" pitchFamily="50" charset="-128"/>
                        <a:ea typeface="Meiryo UI" panose="020B0604030504040204" pitchFamily="50" charset="-128"/>
                      </a:endParaRPr>
                    </a:p>
                    <a:p>
                      <a:r>
                        <a:rPr lang="ja-JP" altLang="en-US" sz="1100" b="0" u="none" dirty="0">
                          <a:latin typeface="Meiryo UI" panose="020B0604030504040204" pitchFamily="50" charset="-128"/>
                          <a:ea typeface="Meiryo UI" panose="020B0604030504040204" pitchFamily="50" charset="-128"/>
                        </a:rPr>
                        <a:t>○ デジタル技術により取得した点検データと過去の蓄積データとの整合性、継承性に留意し、検討していく。</a:t>
                      </a:r>
                      <a:endParaRPr lang="en-US" altLang="ja-JP" sz="1100" b="0" u="none"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533270654"/>
                  </a:ext>
                </a:extLst>
              </a:tr>
              <a:tr h="985716">
                <a:tc>
                  <a:txBody>
                    <a:bodyPr/>
                    <a:lstStyle/>
                    <a:p>
                      <a:pPr algn="ctr"/>
                      <a:r>
                        <a:rPr kumimoji="1" lang="ja-JP" altLang="en-US" sz="1400" b="0" u="none" dirty="0">
                          <a:solidFill>
                            <a:schemeClr val="tx1"/>
                          </a:solidFill>
                          <a:latin typeface="Meiryo UI" panose="020B0604030504040204" pitchFamily="50" charset="-128"/>
                          <a:ea typeface="Meiryo UI" panose="020B0604030504040204" pitchFamily="50" charset="-128"/>
                        </a:rPr>
                        <a:t>４</a:t>
                      </a:r>
                    </a:p>
                  </a:txBody>
                  <a:tcPr anchor="ctr"/>
                </a:tc>
                <a:tc>
                  <a:txBody>
                    <a:bodyPr/>
                    <a:lstStyle/>
                    <a:p>
                      <a:pPr>
                        <a:defRPr/>
                      </a:pPr>
                      <a:r>
                        <a:rPr lang="ja-JP" altLang="en-US" sz="1100" b="0" u="none" dirty="0">
                          <a:latin typeface="Meiryo UI" panose="020B0604030504040204" pitchFamily="50" charset="-128"/>
                          <a:ea typeface="Meiryo UI" panose="020B0604030504040204" pitchFamily="50" charset="-128"/>
                        </a:rPr>
                        <a:t>・点検に新技術を取り入れた場合に、これまでの点検方法、評価とのデータの整合性、継承性に留意する必要がある。</a:t>
                      </a:r>
                      <a:endParaRPr lang="en-US" altLang="ja-JP" sz="1100" b="0" u="none" dirty="0">
                        <a:latin typeface="Meiryo UI" panose="020B0604030504040204" pitchFamily="50" charset="-128"/>
                        <a:ea typeface="Meiryo UI" panose="020B0604030504040204" pitchFamily="50" charset="-128"/>
                      </a:endParaRPr>
                    </a:p>
                    <a:p>
                      <a:pPr>
                        <a:defRPr/>
                      </a:pPr>
                      <a:r>
                        <a:rPr lang="ja-JP" altLang="en-US" sz="1100" b="0" u="none" dirty="0">
                          <a:latin typeface="Meiryo UI" panose="020B0604030504040204" pitchFamily="50" charset="-128"/>
                          <a:ea typeface="Meiryo UI" panose="020B0604030504040204" pitchFamily="50" charset="-128"/>
                        </a:rPr>
                        <a:t>（新たなデータを取り入れた結果、評価が合わなくなってしまってはいけない。）</a:t>
                      </a:r>
                      <a:endParaRPr lang="en-US" altLang="ja-JP" sz="1100" b="0" u="none" dirty="0">
                        <a:latin typeface="Meiryo UI" panose="020B0604030504040204" pitchFamily="50" charset="-128"/>
                        <a:ea typeface="Meiryo UI" panose="020B0604030504040204" pitchFamily="50" charset="-128"/>
                      </a:endParaRPr>
                    </a:p>
                  </a:txBody>
                  <a:tcPr anchor="ctr"/>
                </a:tc>
                <a:tc vMerge="1">
                  <a:txBody>
                    <a:bodyPr/>
                    <a:lstStyle/>
                    <a:p>
                      <a:pPr algn="just"/>
                      <a:endParaRPr lang="en-US" altLang="ja-JP" sz="11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666076832"/>
                  </a:ext>
                </a:extLst>
              </a:tr>
              <a:tr h="985716">
                <a:tc>
                  <a:txBody>
                    <a:bodyPr/>
                    <a:lstStyle/>
                    <a:p>
                      <a:pPr algn="ctr"/>
                      <a:r>
                        <a:rPr kumimoji="1" lang="ja-JP" altLang="en-US" sz="1400" b="0" u="none" dirty="0">
                          <a:solidFill>
                            <a:schemeClr val="tx1"/>
                          </a:solidFill>
                          <a:latin typeface="Meiryo UI" panose="020B0604030504040204" pitchFamily="50" charset="-128"/>
                          <a:ea typeface="Meiryo UI" panose="020B0604030504040204" pitchFamily="50" charset="-128"/>
                        </a:rPr>
                        <a:t>５</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u="none" dirty="0">
                          <a:latin typeface="Meiryo UI" panose="020B0604030504040204" pitchFamily="50" charset="-128"/>
                          <a:ea typeface="Meiryo UI" panose="020B0604030504040204" pitchFamily="50" charset="-128"/>
                          <a:cs typeface="Times New Roman" panose="02020603050405020304" pitchFamily="18" charset="0"/>
                        </a:rPr>
                        <a:t>・近年の気候変動により外力が増大していることから、維持するだけでなく、強化しなければならない箇所も出てくる。</a:t>
                      </a:r>
                      <a:endParaRPr lang="en-US" altLang="ja-JP" sz="1200" b="0" u="none" dirty="0">
                        <a:latin typeface="Meiryo UI" panose="020B0604030504040204" pitchFamily="50" charset="-128"/>
                        <a:ea typeface="Meiryo UI" panose="020B0604030504040204" pitchFamily="50" charset="-128"/>
                        <a:cs typeface="Times New Roman" panose="02020603050405020304" pitchFamily="18" charset="0"/>
                      </a:endParaRPr>
                    </a:p>
                  </a:txBody>
                  <a:tcPr anchor="ctr"/>
                </a:tc>
                <a:tc>
                  <a:txBody>
                    <a:bodyPr/>
                    <a:lstStyle/>
                    <a:p>
                      <a:pPr algn="l"/>
                      <a:r>
                        <a:rPr lang="ja-JP" altLang="en-US" sz="1100" b="0" u="none" dirty="0">
                          <a:latin typeface="Meiryo UI" pitchFamily="50" charset="-128"/>
                          <a:ea typeface="Meiryo UI" pitchFamily="50" charset="-128"/>
                          <a:cs typeface="Meiryo UI" pitchFamily="50" charset="-128"/>
                        </a:rPr>
                        <a:t>○大阪府における大雨の回数の増加傾向や、河川洗掘に起因した被災が多い実態を踏まえ、これまでの護岸更新に加え、さらなる効果的な予防保全を図るため、河床低下や河川洗掘などの河道特性も評価し、計画的に更新していく。</a:t>
                      </a:r>
                      <a:endParaRPr lang="en-US" altLang="ja-JP" sz="1100" b="0" u="none" dirty="0">
                        <a:latin typeface="Meiryo UI" pitchFamily="50" charset="-128"/>
                        <a:ea typeface="Meiryo UI" pitchFamily="50" charset="-128"/>
                        <a:cs typeface="Meiryo UI" pitchFamily="50" charset="-128"/>
                      </a:endParaRPr>
                    </a:p>
                  </a:txBody>
                  <a:tcPr anchor="ctr"/>
                </a:tc>
                <a:extLst>
                  <a:ext uri="{0D108BD9-81ED-4DB2-BD59-A6C34878D82A}">
                    <a16:rowId xmlns:a16="http://schemas.microsoft.com/office/drawing/2014/main" val="1929750904"/>
                  </a:ext>
                </a:extLst>
              </a:tr>
            </a:tbl>
          </a:graphicData>
        </a:graphic>
      </p:graphicFrame>
      <p:sp>
        <p:nvSpPr>
          <p:cNvPr id="12" name="テキスト ボックス 11">
            <a:extLst>
              <a:ext uri="{FF2B5EF4-FFF2-40B4-BE49-F238E27FC236}">
                <a16:creationId xmlns:a16="http://schemas.microsoft.com/office/drawing/2014/main" id="{B5E914B6-62AE-41BE-9315-0E5F06F13025}"/>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４．</a:t>
            </a:r>
            <a:r>
              <a:rPr kumimoji="1" lang="ja-JP" altLang="en-US" sz="2800" dirty="0">
                <a:solidFill>
                  <a:schemeClr val="bg1"/>
                </a:solidFill>
                <a:latin typeface="Meiryo UI" panose="020B0604030504040204" pitchFamily="50" charset="-128"/>
                <a:ea typeface="Meiryo UI" panose="020B0604030504040204" pitchFamily="50" charset="-128"/>
              </a:rPr>
              <a:t>まとめ</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12C8B946-F3D0-45BA-9D4F-8CEB457C5ABC}"/>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４－２　</a:t>
            </a:r>
            <a:r>
              <a:rPr kumimoji="1" lang="ja-JP" altLang="en-US" sz="2400" dirty="0">
                <a:latin typeface="Meiryo UI" panose="020B0604030504040204" pitchFamily="50" charset="-128"/>
                <a:ea typeface="Meiryo UI" panose="020B0604030504040204" pitchFamily="50" charset="-128"/>
              </a:rPr>
              <a:t>第１回審議会の委員からの意見と対応方針</a:t>
            </a:r>
            <a:endParaRPr kumimoji="1" lang="ja-JP" altLang="en-US" sz="2400" dirty="0">
              <a:latin typeface="Meiryo UI" pitchFamily="50" charset="-128"/>
              <a:ea typeface="Meiryo UI" pitchFamily="50" charset="-128"/>
              <a:cs typeface="Meiryo UI" pitchFamily="50" charset="-128"/>
            </a:endParaRPr>
          </a:p>
        </p:txBody>
      </p:sp>
      <p:sp>
        <p:nvSpPr>
          <p:cNvPr id="9" name="スライド番号プレースホルダー 17">
            <a:extLst>
              <a:ext uri="{FF2B5EF4-FFF2-40B4-BE49-F238E27FC236}">
                <a16:creationId xmlns:a16="http://schemas.microsoft.com/office/drawing/2014/main" id="{4D3CFC02-0C9D-4736-AB7D-0FD2E9C3D3CB}"/>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20</a:t>
            </a:fld>
            <a:endParaRPr kumimoji="1" lang="ja-JP" altLang="en-US" dirty="0"/>
          </a:p>
        </p:txBody>
      </p:sp>
    </p:spTree>
    <p:extLst>
      <p:ext uri="{BB962C8B-B14F-4D97-AF65-F5344CB8AC3E}">
        <p14:creationId xmlns:p14="http://schemas.microsoft.com/office/powerpoint/2010/main" val="155724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8EA7AF8-AD4E-41E5-898A-C341029B73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405" y="2608171"/>
            <a:ext cx="6865069" cy="408163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67BDBE33-F4CD-46F8-8977-9DC83082BAB4}"/>
              </a:ext>
            </a:extLst>
          </p:cNvPr>
          <p:cNvSpPr/>
          <p:nvPr/>
        </p:nvSpPr>
        <p:spPr>
          <a:xfrm>
            <a:off x="7025132" y="2873946"/>
            <a:ext cx="1123781"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①ー１</a:t>
            </a:r>
            <a:r>
              <a:rPr kumimoji="1" lang="en-US" altLang="ja-JP" sz="1100" dirty="0">
                <a:solidFill>
                  <a:schemeClr val="tx1"/>
                </a:solidFill>
              </a:rPr>
              <a:t>】</a:t>
            </a:r>
            <a:endParaRPr kumimoji="1" lang="ja-JP" altLang="en-US" sz="1100" dirty="0">
              <a:solidFill>
                <a:schemeClr val="tx1"/>
              </a:solidFill>
            </a:endParaRPr>
          </a:p>
        </p:txBody>
      </p:sp>
      <p:sp>
        <p:nvSpPr>
          <p:cNvPr id="21" name="正方形/長方形 20">
            <a:extLst>
              <a:ext uri="{FF2B5EF4-FFF2-40B4-BE49-F238E27FC236}">
                <a16:creationId xmlns:a16="http://schemas.microsoft.com/office/drawing/2014/main" id="{67992FA1-9AE0-471D-AAE1-001E50A24BAC}"/>
              </a:ext>
            </a:extLst>
          </p:cNvPr>
          <p:cNvSpPr/>
          <p:nvPr/>
        </p:nvSpPr>
        <p:spPr>
          <a:xfrm>
            <a:off x="7027731" y="3117443"/>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②ー１</a:t>
            </a:r>
            <a:r>
              <a:rPr kumimoji="1" lang="en-US" altLang="ja-JP" sz="1100" dirty="0">
                <a:solidFill>
                  <a:schemeClr val="tx1"/>
                </a:solidFill>
              </a:rPr>
              <a:t>】</a:t>
            </a:r>
            <a:endParaRPr kumimoji="1" lang="ja-JP" altLang="en-US" sz="1100" dirty="0">
              <a:solidFill>
                <a:schemeClr val="tx1"/>
              </a:solidFill>
            </a:endParaRPr>
          </a:p>
        </p:txBody>
      </p:sp>
      <p:sp>
        <p:nvSpPr>
          <p:cNvPr id="22" name="正方形/長方形 21">
            <a:extLst>
              <a:ext uri="{FF2B5EF4-FFF2-40B4-BE49-F238E27FC236}">
                <a16:creationId xmlns:a16="http://schemas.microsoft.com/office/drawing/2014/main" id="{BA9BE3B6-BCA7-4EDD-AE37-834B80A143EA}"/>
              </a:ext>
            </a:extLst>
          </p:cNvPr>
          <p:cNvSpPr/>
          <p:nvPr/>
        </p:nvSpPr>
        <p:spPr>
          <a:xfrm>
            <a:off x="7027732" y="3353959"/>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②ー２</a:t>
            </a:r>
            <a:r>
              <a:rPr kumimoji="1" lang="en-US" altLang="ja-JP" sz="1100" dirty="0">
                <a:solidFill>
                  <a:schemeClr val="tx1"/>
                </a:solidFill>
              </a:rPr>
              <a:t>】</a:t>
            </a:r>
            <a:endParaRPr kumimoji="1" lang="ja-JP" altLang="en-US" sz="1100" dirty="0">
              <a:solidFill>
                <a:schemeClr val="tx1"/>
              </a:solidFill>
            </a:endParaRPr>
          </a:p>
        </p:txBody>
      </p:sp>
      <p:sp>
        <p:nvSpPr>
          <p:cNvPr id="23" name="正方形/長方形 22">
            <a:extLst>
              <a:ext uri="{FF2B5EF4-FFF2-40B4-BE49-F238E27FC236}">
                <a16:creationId xmlns:a16="http://schemas.microsoft.com/office/drawing/2014/main" id="{173D00F5-7914-4F74-9EAC-764E443553AC}"/>
              </a:ext>
            </a:extLst>
          </p:cNvPr>
          <p:cNvSpPr/>
          <p:nvPr/>
        </p:nvSpPr>
        <p:spPr>
          <a:xfrm>
            <a:off x="7027733" y="3612394"/>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②ー３</a:t>
            </a:r>
            <a:r>
              <a:rPr kumimoji="1" lang="en-US" altLang="ja-JP" sz="1100" dirty="0">
                <a:solidFill>
                  <a:schemeClr val="tx1"/>
                </a:solidFill>
              </a:rPr>
              <a:t>】</a:t>
            </a:r>
            <a:endParaRPr kumimoji="1" lang="ja-JP" altLang="en-US" sz="1100" dirty="0">
              <a:solidFill>
                <a:schemeClr val="tx1"/>
              </a:solidFill>
            </a:endParaRPr>
          </a:p>
        </p:txBody>
      </p:sp>
      <p:sp>
        <p:nvSpPr>
          <p:cNvPr id="24" name="正方形/長方形 23">
            <a:extLst>
              <a:ext uri="{FF2B5EF4-FFF2-40B4-BE49-F238E27FC236}">
                <a16:creationId xmlns:a16="http://schemas.microsoft.com/office/drawing/2014/main" id="{456CC4ED-0E9E-4A66-9C5B-233ED1AEEF41}"/>
              </a:ext>
            </a:extLst>
          </p:cNvPr>
          <p:cNvSpPr/>
          <p:nvPr/>
        </p:nvSpPr>
        <p:spPr>
          <a:xfrm>
            <a:off x="7029335" y="3879029"/>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②ー４</a:t>
            </a:r>
            <a:r>
              <a:rPr kumimoji="1" lang="en-US" altLang="ja-JP" sz="1100" dirty="0">
                <a:solidFill>
                  <a:schemeClr val="tx1"/>
                </a:solidFill>
              </a:rPr>
              <a:t>】</a:t>
            </a:r>
            <a:endParaRPr kumimoji="1" lang="ja-JP" altLang="en-US" sz="1100" dirty="0">
              <a:solidFill>
                <a:schemeClr val="tx1"/>
              </a:solidFill>
            </a:endParaRPr>
          </a:p>
        </p:txBody>
      </p:sp>
      <p:sp>
        <p:nvSpPr>
          <p:cNvPr id="25" name="正方形/長方形 24">
            <a:extLst>
              <a:ext uri="{FF2B5EF4-FFF2-40B4-BE49-F238E27FC236}">
                <a16:creationId xmlns:a16="http://schemas.microsoft.com/office/drawing/2014/main" id="{C53BE932-AA55-4A35-8A54-743907544239}"/>
              </a:ext>
            </a:extLst>
          </p:cNvPr>
          <p:cNvSpPr/>
          <p:nvPr/>
        </p:nvSpPr>
        <p:spPr>
          <a:xfrm>
            <a:off x="7034416" y="4649839"/>
            <a:ext cx="882930"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③ー１</a:t>
            </a:r>
            <a:r>
              <a:rPr kumimoji="1" lang="en-US" altLang="ja-JP" sz="1100" dirty="0">
                <a:solidFill>
                  <a:schemeClr val="tx1"/>
                </a:solidFill>
              </a:rPr>
              <a:t>】</a:t>
            </a:r>
            <a:endParaRPr kumimoji="1" lang="ja-JP" altLang="en-US" sz="1100" dirty="0">
              <a:solidFill>
                <a:schemeClr val="tx1"/>
              </a:solidFill>
            </a:endParaRPr>
          </a:p>
        </p:txBody>
      </p:sp>
      <p:sp>
        <p:nvSpPr>
          <p:cNvPr id="26" name="正方形/長方形 25">
            <a:extLst>
              <a:ext uri="{FF2B5EF4-FFF2-40B4-BE49-F238E27FC236}">
                <a16:creationId xmlns:a16="http://schemas.microsoft.com/office/drawing/2014/main" id="{E723944B-A873-4F78-B688-A8970AE65405}"/>
              </a:ext>
            </a:extLst>
          </p:cNvPr>
          <p:cNvSpPr/>
          <p:nvPr/>
        </p:nvSpPr>
        <p:spPr>
          <a:xfrm>
            <a:off x="7034416" y="4924844"/>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③ー２</a:t>
            </a:r>
            <a:r>
              <a:rPr kumimoji="1" lang="en-US" altLang="ja-JP" sz="1100" dirty="0">
                <a:solidFill>
                  <a:schemeClr val="tx1"/>
                </a:solidFill>
              </a:rPr>
              <a:t>】</a:t>
            </a:r>
            <a:endParaRPr kumimoji="1" lang="ja-JP" altLang="en-US" sz="1100" dirty="0">
              <a:solidFill>
                <a:schemeClr val="tx1"/>
              </a:solidFill>
            </a:endParaRPr>
          </a:p>
        </p:txBody>
      </p:sp>
      <p:sp>
        <p:nvSpPr>
          <p:cNvPr id="27" name="正方形/長方形 26">
            <a:extLst>
              <a:ext uri="{FF2B5EF4-FFF2-40B4-BE49-F238E27FC236}">
                <a16:creationId xmlns:a16="http://schemas.microsoft.com/office/drawing/2014/main" id="{90901948-865F-48CD-96B2-B237EF8D85E8}"/>
              </a:ext>
            </a:extLst>
          </p:cNvPr>
          <p:cNvSpPr/>
          <p:nvPr/>
        </p:nvSpPr>
        <p:spPr>
          <a:xfrm>
            <a:off x="7034417" y="5170071"/>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③ー３</a:t>
            </a:r>
            <a:r>
              <a:rPr kumimoji="1" lang="en-US" altLang="ja-JP" sz="1100" dirty="0">
                <a:solidFill>
                  <a:schemeClr val="tx1"/>
                </a:solidFill>
              </a:rPr>
              <a:t>】</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91F923B2-4709-403E-9362-8E5759DD2703}"/>
              </a:ext>
            </a:extLst>
          </p:cNvPr>
          <p:cNvSpPr/>
          <p:nvPr/>
        </p:nvSpPr>
        <p:spPr>
          <a:xfrm>
            <a:off x="7038185" y="5434860"/>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③ー４</a:t>
            </a:r>
            <a:r>
              <a:rPr kumimoji="1" lang="en-US" altLang="ja-JP" sz="1100" dirty="0">
                <a:solidFill>
                  <a:schemeClr val="tx1"/>
                </a:solidFill>
              </a:rPr>
              <a:t>】</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B3A1B592-D9E5-4497-B8A5-9470B5ABAC47}"/>
              </a:ext>
            </a:extLst>
          </p:cNvPr>
          <p:cNvSpPr/>
          <p:nvPr/>
        </p:nvSpPr>
        <p:spPr>
          <a:xfrm>
            <a:off x="7040511" y="5687588"/>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③ー５</a:t>
            </a:r>
            <a:r>
              <a:rPr kumimoji="1" lang="en-US" altLang="ja-JP" sz="1100" dirty="0">
                <a:solidFill>
                  <a:schemeClr val="tx1"/>
                </a:solidFill>
              </a:rPr>
              <a:t>】</a:t>
            </a:r>
            <a:endParaRPr kumimoji="1" lang="ja-JP" altLang="en-US" sz="1100" dirty="0">
              <a:solidFill>
                <a:schemeClr val="tx1"/>
              </a:solidFill>
            </a:endParaRPr>
          </a:p>
        </p:txBody>
      </p:sp>
      <p:sp>
        <p:nvSpPr>
          <p:cNvPr id="30" name="正方形/長方形 29">
            <a:extLst>
              <a:ext uri="{FF2B5EF4-FFF2-40B4-BE49-F238E27FC236}">
                <a16:creationId xmlns:a16="http://schemas.microsoft.com/office/drawing/2014/main" id="{2E15A254-0E05-4560-B0B5-053B7D3636D4}"/>
              </a:ext>
            </a:extLst>
          </p:cNvPr>
          <p:cNvSpPr/>
          <p:nvPr/>
        </p:nvSpPr>
        <p:spPr>
          <a:xfrm>
            <a:off x="7038185" y="5945765"/>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④ー１</a:t>
            </a:r>
            <a:r>
              <a:rPr kumimoji="1" lang="en-US" altLang="ja-JP" sz="1100" dirty="0">
                <a:solidFill>
                  <a:schemeClr val="tx1"/>
                </a:solidFill>
              </a:rPr>
              <a:t>】</a:t>
            </a:r>
            <a:endParaRPr kumimoji="1" lang="ja-JP" altLang="en-US" sz="1100" dirty="0">
              <a:solidFill>
                <a:schemeClr val="tx1"/>
              </a:solidFill>
            </a:endParaRPr>
          </a:p>
        </p:txBody>
      </p:sp>
      <p:sp>
        <p:nvSpPr>
          <p:cNvPr id="31" name="正方形/長方形 30">
            <a:extLst>
              <a:ext uri="{FF2B5EF4-FFF2-40B4-BE49-F238E27FC236}">
                <a16:creationId xmlns:a16="http://schemas.microsoft.com/office/drawing/2014/main" id="{0FE9134F-9D4B-4A21-9FC9-A4E00B9C864A}"/>
              </a:ext>
            </a:extLst>
          </p:cNvPr>
          <p:cNvSpPr/>
          <p:nvPr/>
        </p:nvSpPr>
        <p:spPr>
          <a:xfrm>
            <a:off x="7038185" y="6212455"/>
            <a:ext cx="1080835"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⑤ー１</a:t>
            </a:r>
            <a:r>
              <a:rPr kumimoji="1" lang="en-US" altLang="ja-JP" sz="1100" dirty="0">
                <a:solidFill>
                  <a:schemeClr val="tx1"/>
                </a:solidFill>
              </a:rPr>
              <a:t>】</a:t>
            </a:r>
            <a:endParaRPr kumimoji="1" lang="ja-JP" altLang="en-US" sz="1100" dirty="0">
              <a:solidFill>
                <a:schemeClr val="tx1"/>
              </a:solidFill>
            </a:endParaRPr>
          </a:p>
        </p:txBody>
      </p:sp>
      <p:sp>
        <p:nvSpPr>
          <p:cNvPr id="34" name="角丸四角形 8">
            <a:extLst>
              <a:ext uri="{FF2B5EF4-FFF2-40B4-BE49-F238E27FC236}">
                <a16:creationId xmlns:a16="http://schemas.microsoft.com/office/drawing/2014/main" id="{B3EC5A5C-9BEC-478B-A076-BAE875CECC3A}"/>
              </a:ext>
            </a:extLst>
          </p:cNvPr>
          <p:cNvSpPr/>
          <p:nvPr/>
        </p:nvSpPr>
        <p:spPr>
          <a:xfrm>
            <a:off x="157191" y="867547"/>
            <a:ext cx="8905529" cy="1425224"/>
          </a:xfrm>
          <a:prstGeom prst="roundRect">
            <a:avLst>
              <a:gd name="adj" fmla="val 27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35" name="テキスト ボックス 8">
            <a:extLst>
              <a:ext uri="{FF2B5EF4-FFF2-40B4-BE49-F238E27FC236}">
                <a16:creationId xmlns:a16="http://schemas.microsoft.com/office/drawing/2014/main" id="{CC669EF4-D73F-4C37-A7BA-F8B5A1606E63}"/>
              </a:ext>
            </a:extLst>
          </p:cNvPr>
          <p:cNvSpPr txBox="1">
            <a:spLocks noChangeArrowheads="1"/>
          </p:cNvSpPr>
          <p:nvPr/>
        </p:nvSpPr>
        <p:spPr bwMode="auto">
          <a:xfrm>
            <a:off x="197661" y="777835"/>
            <a:ext cx="1429894" cy="235221"/>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現計画の基本方針</a:t>
            </a:r>
          </a:p>
        </p:txBody>
      </p:sp>
      <p:sp>
        <p:nvSpPr>
          <p:cNvPr id="36" name="テキスト ボックス 35">
            <a:extLst>
              <a:ext uri="{FF2B5EF4-FFF2-40B4-BE49-F238E27FC236}">
                <a16:creationId xmlns:a16="http://schemas.microsoft.com/office/drawing/2014/main" id="{43ECF644-62A0-41AC-A09B-4E55DC9E9CCF}"/>
              </a:ext>
            </a:extLst>
          </p:cNvPr>
          <p:cNvSpPr txBox="1"/>
          <p:nvPr/>
        </p:nvSpPr>
        <p:spPr>
          <a:xfrm>
            <a:off x="382218" y="1215905"/>
            <a:ext cx="2849736" cy="1035440"/>
          </a:xfrm>
          <a:prstGeom prst="rect">
            <a:avLst/>
          </a:prstGeom>
          <a:noFill/>
          <a:ln>
            <a:solidFill>
              <a:schemeClr val="tx1"/>
            </a:solidFill>
            <a:prstDash val="dash"/>
          </a:ln>
        </p:spPr>
        <p:txBody>
          <a:bodyPr wrap="square" lIns="65306" tIns="32653" rIns="65306" bIns="32653">
            <a:spAutoFit/>
          </a:bodyPr>
          <a:lstStyle/>
          <a:p>
            <a:pPr>
              <a:defRPr/>
            </a:pP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１）致命的な不具合を見逃さない</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・点検の充実、非破壊検査など新技術の導入</a:t>
            </a:r>
            <a:endParaRPr lang="en-US" altLang="ja-JP"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２）予防保全をレベルアップする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・点検データ蓄積などにより、予防保全を高度化　</a:t>
            </a:r>
            <a:endParaRPr lang="en-US" altLang="ja-JP"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３）更新時期をしっかり見極める</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・各施設の更新判定フローを設定</a:t>
            </a:r>
            <a:endParaRPr lang="ja-JP" altLang="en-US" sz="700"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16">
            <a:extLst>
              <a:ext uri="{FF2B5EF4-FFF2-40B4-BE49-F238E27FC236}">
                <a16:creationId xmlns:a16="http://schemas.microsoft.com/office/drawing/2014/main" id="{FA2706A1-F9A2-43AF-B0DE-0F3AE9163F23}"/>
              </a:ext>
            </a:extLst>
          </p:cNvPr>
          <p:cNvSpPr txBox="1">
            <a:spLocks noChangeArrowheads="1"/>
          </p:cNvSpPr>
          <p:nvPr/>
        </p:nvSpPr>
        <p:spPr bwMode="auto">
          <a:xfrm>
            <a:off x="309077" y="1018355"/>
            <a:ext cx="2548048"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Ⅰ.</a:t>
            </a:r>
            <a:r>
              <a:rPr lang="ja-JP" altLang="en-US" sz="1050" b="1" dirty="0">
                <a:solidFill>
                  <a:srgbClr val="000000"/>
                </a:solidFill>
                <a:latin typeface="Meiryo UI" panose="020B0604030504040204" pitchFamily="50" charset="-128"/>
                <a:ea typeface="Meiryo UI" panose="020B0604030504040204" pitchFamily="50" charset="-128"/>
              </a:rPr>
              <a:t>効率的・効果的な維持管理の推進</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0" name="テキスト ボックス 39">
            <a:extLst>
              <a:ext uri="{FF2B5EF4-FFF2-40B4-BE49-F238E27FC236}">
                <a16:creationId xmlns:a16="http://schemas.microsoft.com/office/drawing/2014/main" id="{3FF8E7A5-24DE-4C80-AD8D-6DB6E44303E1}"/>
              </a:ext>
            </a:extLst>
          </p:cNvPr>
          <p:cNvSpPr txBox="1"/>
          <p:nvPr/>
        </p:nvSpPr>
        <p:spPr>
          <a:xfrm>
            <a:off x="3706580" y="1218258"/>
            <a:ext cx="2849736" cy="1029555"/>
          </a:xfrm>
          <a:prstGeom prst="rect">
            <a:avLst/>
          </a:prstGeom>
          <a:noFill/>
          <a:ln>
            <a:solidFill>
              <a:schemeClr val="tx1"/>
            </a:solidFill>
            <a:prstDash val="dash"/>
          </a:ln>
        </p:spPr>
        <p:txBody>
          <a:bodyPr wrap="square" lIns="65306" tIns="32653" rIns="65306" bIns="32653">
            <a:noAutofit/>
          </a:bodyPr>
          <a:lstStyle/>
          <a:p>
            <a:pPr>
              <a:defRPr/>
            </a:pP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取組ポイント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１）人材の育成と確保、技術力向上と継承</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の仕組みを構築する</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２）地域が一体となった維持管理を実践する</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・地域維持管理連携プラットフォームの構築</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共通</a:t>
            </a:r>
          </a:p>
          <a:p>
            <a:pPr>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３）維持管理業務の改善を図る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17">
            <a:extLst>
              <a:ext uri="{FF2B5EF4-FFF2-40B4-BE49-F238E27FC236}">
                <a16:creationId xmlns:a16="http://schemas.microsoft.com/office/drawing/2014/main" id="{27D79F64-CEB6-4474-B78B-C274CAE985F1}"/>
              </a:ext>
            </a:extLst>
          </p:cNvPr>
          <p:cNvSpPr txBox="1">
            <a:spLocks noChangeArrowheads="1"/>
          </p:cNvSpPr>
          <p:nvPr/>
        </p:nvSpPr>
        <p:spPr bwMode="auto">
          <a:xfrm>
            <a:off x="3595256" y="1036628"/>
            <a:ext cx="2599866" cy="23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050" b="1" dirty="0">
                <a:solidFill>
                  <a:srgbClr val="000000"/>
                </a:solidFill>
                <a:latin typeface="Meiryo UI" panose="020B0604030504040204" pitchFamily="50" charset="-128"/>
                <a:ea typeface="Meiryo UI" panose="020B0604030504040204" pitchFamily="50" charset="-128"/>
              </a:rPr>
              <a:t>Ⅱ.</a:t>
            </a:r>
            <a:r>
              <a:rPr lang="ja-JP" altLang="en-US" sz="1050" b="1" dirty="0">
                <a:solidFill>
                  <a:srgbClr val="000000"/>
                </a:solidFill>
                <a:latin typeface="Meiryo UI" panose="020B0604030504040204" pitchFamily="50" charset="-128"/>
                <a:ea typeface="Meiryo UI" panose="020B0604030504040204" pitchFamily="50" charset="-128"/>
              </a:rPr>
              <a:t>持続可能な維持管理の仕組みの構築</a:t>
            </a:r>
            <a:r>
              <a:rPr lang="ja-JP" altLang="en-US" sz="1050" dirty="0">
                <a:solidFill>
                  <a:srgbClr val="000000"/>
                </a:solidFill>
                <a:latin typeface="Meiryo UI" panose="020B0604030504040204" pitchFamily="50" charset="-128"/>
                <a:ea typeface="Meiryo UI" panose="020B0604030504040204" pitchFamily="50" charset="-128"/>
              </a:rPr>
              <a:t>　　　　　　　　　　　　　　　　　　　　　　　　　　　　　　　</a:t>
            </a:r>
          </a:p>
        </p:txBody>
      </p:sp>
      <p:sp>
        <p:nvSpPr>
          <p:cNvPr id="42" name="角丸四角形 8">
            <a:extLst>
              <a:ext uri="{FF2B5EF4-FFF2-40B4-BE49-F238E27FC236}">
                <a16:creationId xmlns:a16="http://schemas.microsoft.com/office/drawing/2014/main" id="{0C9B480A-DCE7-462A-93DF-4F7E197AB636}"/>
              </a:ext>
            </a:extLst>
          </p:cNvPr>
          <p:cNvSpPr/>
          <p:nvPr/>
        </p:nvSpPr>
        <p:spPr>
          <a:xfrm>
            <a:off x="157191" y="2404820"/>
            <a:ext cx="8905529" cy="4426691"/>
          </a:xfrm>
          <a:prstGeom prst="roundRect">
            <a:avLst>
              <a:gd name="adj" fmla="val 27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3" name="テキスト ボックス 8">
            <a:extLst>
              <a:ext uri="{FF2B5EF4-FFF2-40B4-BE49-F238E27FC236}">
                <a16:creationId xmlns:a16="http://schemas.microsoft.com/office/drawing/2014/main" id="{317C281A-B043-40AB-A283-498BB20730BD}"/>
              </a:ext>
            </a:extLst>
          </p:cNvPr>
          <p:cNvSpPr txBox="1">
            <a:spLocks noChangeArrowheads="1"/>
          </p:cNvSpPr>
          <p:nvPr/>
        </p:nvSpPr>
        <p:spPr bwMode="auto">
          <a:xfrm>
            <a:off x="205452" y="2324131"/>
            <a:ext cx="4150524" cy="235221"/>
          </a:xfrm>
          <a:prstGeom prst="rect">
            <a:avLst/>
          </a:prstGeom>
          <a:solidFill>
            <a:schemeClr val="bg1"/>
          </a:solidFill>
          <a:ln w="19050">
            <a:solidFill>
              <a:schemeClr val="tx1"/>
            </a:solidFill>
            <a:miter lim="800000"/>
            <a:headEnd/>
            <a:tailEnd/>
          </a:ln>
        </p:spPr>
        <p:txBody>
          <a:bodyPr wrap="square" lIns="65306" tIns="32653" rIns="65306" bIns="32653">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河川管理施設の「効率的・効果的な維持管理の推進」のロードマップ</a:t>
            </a:r>
            <a:r>
              <a:rPr lang="ja-JP" altLang="en-US" sz="1100" dirty="0">
                <a:solidFill>
                  <a:srgbClr val="000000"/>
                </a:solidFill>
                <a:latin typeface="Meiryo UI" panose="020B0604030504040204" pitchFamily="50" charset="-128"/>
                <a:ea typeface="Meiryo UI" panose="020B0604030504040204" pitchFamily="50" charset="-128"/>
              </a:rPr>
              <a:t>　　　　</a:t>
            </a:r>
            <a:endParaRPr lang="ja-JP" altLang="en-US" sz="1100" b="1" dirty="0">
              <a:solidFill>
                <a:srgbClr val="000000"/>
              </a:solidFill>
              <a:latin typeface="Meiryo UI" panose="020B0604030504040204" pitchFamily="50" charset="-128"/>
              <a:ea typeface="Meiryo UI" panose="020B0604030504040204" pitchFamily="50" charset="-128"/>
            </a:endParaRPr>
          </a:p>
        </p:txBody>
      </p:sp>
      <p:sp>
        <p:nvSpPr>
          <p:cNvPr id="44" name="角丸四角形 69">
            <a:extLst>
              <a:ext uri="{FF2B5EF4-FFF2-40B4-BE49-F238E27FC236}">
                <a16:creationId xmlns:a16="http://schemas.microsoft.com/office/drawing/2014/main" id="{AB0D75BF-3D64-4419-9CDD-0E9A1A4A0442}"/>
              </a:ext>
            </a:extLst>
          </p:cNvPr>
          <p:cNvSpPr/>
          <p:nvPr/>
        </p:nvSpPr>
        <p:spPr>
          <a:xfrm>
            <a:off x="5934711" y="6429181"/>
            <a:ext cx="3128009" cy="373099"/>
          </a:xfrm>
          <a:prstGeom prst="roundRect">
            <a:avLst>
              <a:gd name="adj" fmla="val 2209"/>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全施設共通</a:t>
            </a:r>
            <a:r>
              <a:rPr lang="en-US" altLang="ja-JP" sz="800" b="1"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just">
              <a:defRPr/>
            </a:pPr>
            <a:r>
              <a:rPr lang="ja-JP" altLang="en-US" sz="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〇各施設について、それぞれの更新判定フローに基づく点検を実施し、更新すべき施設の抽出を行うと共に、抽出した施設について、具体的な更新方法や時期を、今後順次、明らかにしていく</a:t>
            </a:r>
            <a:endParaRPr lang="ja-JP" altLang="en-US" sz="3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8">
            <a:extLst>
              <a:ext uri="{FF2B5EF4-FFF2-40B4-BE49-F238E27FC236}">
                <a16:creationId xmlns:a16="http://schemas.microsoft.com/office/drawing/2014/main" id="{F4364061-78CF-4FB2-B278-4E13F3F730F3}"/>
              </a:ext>
            </a:extLst>
          </p:cNvPr>
          <p:cNvSpPr/>
          <p:nvPr/>
        </p:nvSpPr>
        <p:spPr>
          <a:xfrm>
            <a:off x="5972555" y="6468858"/>
            <a:ext cx="3065835" cy="332945"/>
          </a:xfrm>
          <a:prstGeom prst="roundRect">
            <a:avLst>
              <a:gd name="adj" fmla="val 277"/>
            </a:avLst>
          </a:prstGeom>
          <a:noFill/>
          <a:ln w="158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anchor="ctr"/>
          <a:lstStyle/>
          <a:p>
            <a:pPr algn="ctr">
              <a:defRPr/>
            </a:pPr>
            <a:endParaRPr lang="ja-JP" altLang="en-US" sz="1400">
              <a:solidFill>
                <a:prstClr val="white"/>
              </a:solidFill>
            </a:endParaRPr>
          </a:p>
        </p:txBody>
      </p:sp>
      <p:sp>
        <p:nvSpPr>
          <p:cNvPr id="46" name="正方形/長方形 45">
            <a:extLst>
              <a:ext uri="{FF2B5EF4-FFF2-40B4-BE49-F238E27FC236}">
                <a16:creationId xmlns:a16="http://schemas.microsoft.com/office/drawing/2014/main" id="{9ADF8A96-A3EC-4F1B-AB77-ACDEC3158851}"/>
              </a:ext>
            </a:extLst>
          </p:cNvPr>
          <p:cNvSpPr/>
          <p:nvPr/>
        </p:nvSpPr>
        <p:spPr>
          <a:xfrm>
            <a:off x="7038316" y="6453642"/>
            <a:ext cx="895199" cy="176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⑥ー１</a:t>
            </a:r>
            <a:r>
              <a:rPr kumimoji="1" lang="en-US" altLang="ja-JP" sz="1100" dirty="0">
                <a:solidFill>
                  <a:schemeClr val="tx1"/>
                </a:solidFill>
              </a:rPr>
              <a:t>】</a:t>
            </a:r>
            <a:endParaRPr kumimoji="1" lang="ja-JP" altLang="en-US" sz="1100" dirty="0">
              <a:solidFill>
                <a:schemeClr val="tx1"/>
              </a:solidFill>
            </a:endParaRPr>
          </a:p>
        </p:txBody>
      </p:sp>
      <p:sp>
        <p:nvSpPr>
          <p:cNvPr id="47" name="吹き出し: 角を丸めた四角形 46">
            <a:extLst>
              <a:ext uri="{FF2B5EF4-FFF2-40B4-BE49-F238E27FC236}">
                <a16:creationId xmlns:a16="http://schemas.microsoft.com/office/drawing/2014/main" id="{59BDB629-DDA3-4D94-8B7A-4403FD5F95D7}"/>
              </a:ext>
            </a:extLst>
          </p:cNvPr>
          <p:cNvSpPr/>
          <p:nvPr/>
        </p:nvSpPr>
        <p:spPr>
          <a:xfrm>
            <a:off x="7654493" y="2073688"/>
            <a:ext cx="1461515" cy="633155"/>
          </a:xfrm>
          <a:prstGeom prst="wedgeRoundRectCallout">
            <a:avLst>
              <a:gd name="adj1" fmla="val -30444"/>
              <a:gd name="adj2" fmla="val 81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dirty="0">
                <a:solidFill>
                  <a:schemeClr val="tx1"/>
                </a:solidFill>
              </a:rPr>
              <a:t>これらの取組</a:t>
            </a:r>
            <a:r>
              <a:rPr kumimoji="1" lang="ja-JP" altLang="en-US" sz="1400" dirty="0">
                <a:solidFill>
                  <a:schemeClr val="tx1"/>
                </a:solidFill>
              </a:rPr>
              <a:t>を検証</a:t>
            </a:r>
            <a:endParaRPr kumimoji="1" lang="en-US" altLang="ja-JP" sz="1400" dirty="0">
              <a:solidFill>
                <a:schemeClr val="tx1"/>
              </a:solidFill>
            </a:endParaRPr>
          </a:p>
        </p:txBody>
      </p:sp>
      <p:sp>
        <p:nvSpPr>
          <p:cNvPr id="48" name="テキスト ボックス 47">
            <a:extLst>
              <a:ext uri="{FF2B5EF4-FFF2-40B4-BE49-F238E27FC236}">
                <a16:creationId xmlns:a16="http://schemas.microsoft.com/office/drawing/2014/main" id="{26EAF23B-6588-4AFA-B5CC-2715542C94B9}"/>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50" name="スライド番号プレースホルダー 1">
            <a:extLst>
              <a:ext uri="{FF2B5EF4-FFF2-40B4-BE49-F238E27FC236}">
                <a16:creationId xmlns:a16="http://schemas.microsoft.com/office/drawing/2014/main" id="{9A3CCEF1-9537-4671-AC6B-7125BF44DF65}"/>
              </a:ext>
            </a:extLst>
          </p:cNvPr>
          <p:cNvSpPr>
            <a:spLocks noGrp="1"/>
          </p:cNvSpPr>
          <p:nvPr>
            <p:ph type="sldNum" sz="quarter" idx="12"/>
          </p:nvPr>
        </p:nvSpPr>
        <p:spPr>
          <a:xfrm>
            <a:off x="8555932" y="5938318"/>
            <a:ext cx="588068" cy="365125"/>
          </a:xfrm>
        </p:spPr>
        <p:txBody>
          <a:bodyPr/>
          <a:lstStyle/>
          <a:p>
            <a:fld id="{682EF9F9-C4E8-46B2-BBF1-33E3162B856A}" type="slidenum">
              <a:rPr kumimoji="1" lang="ja-JP" altLang="en-US" smtClean="0"/>
              <a:t>3</a:t>
            </a:fld>
            <a:endParaRPr kumimoji="1" lang="ja-JP" altLang="en-US" dirty="0"/>
          </a:p>
        </p:txBody>
      </p:sp>
      <p:sp>
        <p:nvSpPr>
          <p:cNvPr id="53" name="吹き出し: 角を丸めた四角形 52">
            <a:extLst>
              <a:ext uri="{FF2B5EF4-FFF2-40B4-BE49-F238E27FC236}">
                <a16:creationId xmlns:a16="http://schemas.microsoft.com/office/drawing/2014/main" id="{773E666E-D523-473A-A069-D7AF6B61EC15}"/>
              </a:ext>
            </a:extLst>
          </p:cNvPr>
          <p:cNvSpPr/>
          <p:nvPr/>
        </p:nvSpPr>
        <p:spPr>
          <a:xfrm>
            <a:off x="6732567" y="1434548"/>
            <a:ext cx="1823365" cy="467937"/>
          </a:xfrm>
          <a:prstGeom prst="wedgeRoundRectCallout">
            <a:avLst>
              <a:gd name="adj1" fmla="val -68250"/>
              <a:gd name="adj2" fmla="val -22752"/>
              <a:gd name="adj3" fmla="val 16667"/>
            </a:avLst>
          </a:prstGeom>
          <a:solidFill>
            <a:schemeClr val="bg1"/>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第１回全体検討部会</a:t>
            </a:r>
            <a:endParaRPr kumimoji="1" lang="en-US" altLang="ja-JP" sz="1200" dirty="0">
              <a:solidFill>
                <a:schemeClr val="tx1"/>
              </a:solidFill>
            </a:endParaRPr>
          </a:p>
          <a:p>
            <a:pPr algn="ctr"/>
            <a:r>
              <a:rPr kumimoji="1" lang="ja-JP" altLang="en-US" sz="1200" dirty="0">
                <a:solidFill>
                  <a:schemeClr val="tx1"/>
                </a:solidFill>
              </a:rPr>
              <a:t>（</a:t>
            </a:r>
            <a:r>
              <a:rPr kumimoji="1" lang="en-US" altLang="ja-JP" sz="1200" dirty="0">
                <a:solidFill>
                  <a:schemeClr val="tx1"/>
                </a:solidFill>
              </a:rPr>
              <a:t>R6.5</a:t>
            </a:r>
            <a:r>
              <a:rPr kumimoji="1" lang="ja-JP" altLang="en-US" sz="1200" dirty="0">
                <a:solidFill>
                  <a:schemeClr val="tx1"/>
                </a:solidFill>
              </a:rPr>
              <a:t>月予定）で検討</a:t>
            </a:r>
          </a:p>
        </p:txBody>
      </p:sp>
      <p:sp>
        <p:nvSpPr>
          <p:cNvPr id="4" name="四角形: 角を丸くする 3">
            <a:extLst>
              <a:ext uri="{FF2B5EF4-FFF2-40B4-BE49-F238E27FC236}">
                <a16:creationId xmlns:a16="http://schemas.microsoft.com/office/drawing/2014/main" id="{16AFA5B1-B041-4EAE-AA70-67CEA344E043}"/>
              </a:ext>
            </a:extLst>
          </p:cNvPr>
          <p:cNvSpPr/>
          <p:nvPr/>
        </p:nvSpPr>
        <p:spPr>
          <a:xfrm>
            <a:off x="2163988" y="2844715"/>
            <a:ext cx="5614339" cy="1249411"/>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角を丸くする 37">
            <a:extLst>
              <a:ext uri="{FF2B5EF4-FFF2-40B4-BE49-F238E27FC236}">
                <a16:creationId xmlns:a16="http://schemas.microsoft.com/office/drawing/2014/main" id="{BB16E4F0-CE4F-44A3-BA7B-3D38E84C3273}"/>
              </a:ext>
            </a:extLst>
          </p:cNvPr>
          <p:cNvSpPr/>
          <p:nvPr/>
        </p:nvSpPr>
        <p:spPr>
          <a:xfrm>
            <a:off x="3923928" y="4173651"/>
            <a:ext cx="3854399" cy="217019"/>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36F64B7F-5747-46A7-95BA-33D14E08B156}"/>
              </a:ext>
            </a:extLst>
          </p:cNvPr>
          <p:cNvSpPr/>
          <p:nvPr/>
        </p:nvSpPr>
        <p:spPr>
          <a:xfrm>
            <a:off x="2555776" y="4639599"/>
            <a:ext cx="5222551" cy="254073"/>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DF22FAB8-5542-4322-B8F9-8316AC73DA96}"/>
              </a:ext>
            </a:extLst>
          </p:cNvPr>
          <p:cNvSpPr/>
          <p:nvPr/>
        </p:nvSpPr>
        <p:spPr>
          <a:xfrm>
            <a:off x="5934711" y="6437083"/>
            <a:ext cx="3128009" cy="394428"/>
          </a:xfrm>
          <a:prstGeom prst="roundRect">
            <a:avLst>
              <a:gd name="adj" fmla="val 13000"/>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8A917EBD-0C7B-41D9-814B-221D28830B48}"/>
              </a:ext>
            </a:extLst>
          </p:cNvPr>
          <p:cNvSpPr/>
          <p:nvPr/>
        </p:nvSpPr>
        <p:spPr>
          <a:xfrm>
            <a:off x="7826683" y="3273191"/>
            <a:ext cx="1289325" cy="53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１</a:t>
            </a:r>
            <a:r>
              <a:rPr lang="en-US" altLang="ja-JP" sz="1200" dirty="0">
                <a:solidFill>
                  <a:schemeClr val="tx1"/>
                </a:solidFill>
              </a:rPr>
              <a:t>.</a:t>
            </a:r>
            <a:r>
              <a:rPr lang="ja-JP" altLang="en-US" sz="1200" dirty="0">
                <a:solidFill>
                  <a:schemeClr val="tx1"/>
                </a:solidFill>
              </a:rPr>
              <a:t>施設の</a:t>
            </a:r>
            <a:r>
              <a:rPr kumimoji="1" lang="ja-JP" altLang="en-US" sz="1200" dirty="0">
                <a:solidFill>
                  <a:schemeClr val="tx1"/>
                </a:solidFill>
              </a:rPr>
              <a:t>点検･　</a:t>
            </a:r>
            <a:endParaRPr kumimoji="1" lang="en-US" altLang="ja-JP" sz="1200" dirty="0">
              <a:solidFill>
                <a:schemeClr val="tx1"/>
              </a:solidFill>
            </a:endParaRPr>
          </a:p>
          <a:p>
            <a:r>
              <a:rPr lang="ja-JP" altLang="en-US" sz="1200" dirty="0">
                <a:solidFill>
                  <a:schemeClr val="tx1"/>
                </a:solidFill>
              </a:rPr>
              <a:t>　</a:t>
            </a:r>
            <a:r>
              <a:rPr kumimoji="1" lang="ja-JP" altLang="en-US" sz="1200" dirty="0">
                <a:solidFill>
                  <a:schemeClr val="tx1"/>
                </a:solidFill>
              </a:rPr>
              <a:t>評価方法</a:t>
            </a:r>
          </a:p>
        </p:txBody>
      </p:sp>
      <p:sp>
        <p:nvSpPr>
          <p:cNvPr id="56" name="正方形/長方形 55">
            <a:extLst>
              <a:ext uri="{FF2B5EF4-FFF2-40B4-BE49-F238E27FC236}">
                <a16:creationId xmlns:a16="http://schemas.microsoft.com/office/drawing/2014/main" id="{68964989-4E3A-40DA-B8F0-C2C4AC6BCC2C}"/>
              </a:ext>
            </a:extLst>
          </p:cNvPr>
          <p:cNvSpPr/>
          <p:nvPr/>
        </p:nvSpPr>
        <p:spPr>
          <a:xfrm>
            <a:off x="7847004" y="4891696"/>
            <a:ext cx="1222398" cy="33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２</a:t>
            </a:r>
            <a:r>
              <a:rPr lang="en-US" altLang="ja-JP" sz="1200" dirty="0">
                <a:solidFill>
                  <a:schemeClr val="tx1"/>
                </a:solidFill>
              </a:rPr>
              <a:t>.</a:t>
            </a:r>
            <a:r>
              <a:rPr lang="ja-JP" altLang="en-US" sz="1200" dirty="0">
                <a:solidFill>
                  <a:schemeClr val="tx1"/>
                </a:solidFill>
              </a:rPr>
              <a:t>施設の更新</a:t>
            </a:r>
            <a:endParaRPr lang="en-US" altLang="ja-JP" sz="1200" dirty="0">
              <a:solidFill>
                <a:schemeClr val="tx1"/>
              </a:solidFill>
            </a:endParaRPr>
          </a:p>
          <a:p>
            <a:r>
              <a:rPr lang="ja-JP" altLang="en-US" sz="1200" dirty="0">
                <a:solidFill>
                  <a:schemeClr val="tx1"/>
                </a:solidFill>
              </a:rPr>
              <a:t>　フロー</a:t>
            </a:r>
            <a:endParaRPr kumimoji="1" lang="en-US" altLang="ja-JP" sz="1200" dirty="0">
              <a:solidFill>
                <a:schemeClr val="tx1"/>
              </a:solidFill>
            </a:endParaRPr>
          </a:p>
        </p:txBody>
      </p:sp>
      <p:cxnSp>
        <p:nvCxnSpPr>
          <p:cNvPr id="6" name="直線コネクタ 5">
            <a:extLst>
              <a:ext uri="{FF2B5EF4-FFF2-40B4-BE49-F238E27FC236}">
                <a16:creationId xmlns:a16="http://schemas.microsoft.com/office/drawing/2014/main" id="{387729AA-6A13-495F-9445-77B5D1E263D5}"/>
              </a:ext>
            </a:extLst>
          </p:cNvPr>
          <p:cNvCxnSpPr>
            <a:cxnSpLocks/>
          </p:cNvCxnSpPr>
          <p:nvPr/>
        </p:nvCxnSpPr>
        <p:spPr>
          <a:xfrm flipH="1">
            <a:off x="7956376" y="5267458"/>
            <a:ext cx="192537" cy="117992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D79726C-3A0C-4C62-939D-839D733E6F0F}"/>
              </a:ext>
            </a:extLst>
          </p:cNvPr>
          <p:cNvCxnSpPr>
            <a:cxnSpLocks/>
          </p:cNvCxnSpPr>
          <p:nvPr/>
        </p:nvCxnSpPr>
        <p:spPr>
          <a:xfrm flipH="1">
            <a:off x="7785690" y="4746551"/>
            <a:ext cx="1440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3585C762-1532-490C-B4C6-BDCF247CFB14}"/>
              </a:ext>
            </a:extLst>
          </p:cNvPr>
          <p:cNvCxnSpPr>
            <a:cxnSpLocks/>
          </p:cNvCxnSpPr>
          <p:nvPr/>
        </p:nvCxnSpPr>
        <p:spPr>
          <a:xfrm flipH="1">
            <a:off x="7774187" y="3704427"/>
            <a:ext cx="158964" cy="48857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5C9CA0F-A9B9-434A-9E2C-DCCA5E4DA270}"/>
              </a:ext>
            </a:extLst>
          </p:cNvPr>
          <p:cNvCxnSpPr>
            <a:cxnSpLocks/>
          </p:cNvCxnSpPr>
          <p:nvPr/>
        </p:nvCxnSpPr>
        <p:spPr>
          <a:xfrm flipH="1" flipV="1">
            <a:off x="7774187" y="3229979"/>
            <a:ext cx="158963" cy="16676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7A9B3DE5-54C5-48D5-A66F-6E9A5EF15B43}"/>
              </a:ext>
            </a:extLst>
          </p:cNvPr>
          <p:cNvSpPr/>
          <p:nvPr/>
        </p:nvSpPr>
        <p:spPr>
          <a:xfrm>
            <a:off x="7933150" y="3121851"/>
            <a:ext cx="1053659" cy="6821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b="1" dirty="0">
              <a:solidFill>
                <a:schemeClr val="tx1"/>
              </a:solidFill>
            </a:endParaRPr>
          </a:p>
        </p:txBody>
      </p:sp>
      <p:sp>
        <p:nvSpPr>
          <p:cNvPr id="61" name="正方形/長方形 60">
            <a:extLst>
              <a:ext uri="{FF2B5EF4-FFF2-40B4-BE49-F238E27FC236}">
                <a16:creationId xmlns:a16="http://schemas.microsoft.com/office/drawing/2014/main" id="{6AA95AC1-CE6E-451C-A3FD-1B80FF3494D5}"/>
              </a:ext>
            </a:extLst>
          </p:cNvPr>
          <p:cNvSpPr/>
          <p:nvPr/>
        </p:nvSpPr>
        <p:spPr>
          <a:xfrm>
            <a:off x="7931373" y="4632531"/>
            <a:ext cx="1053659" cy="630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200" b="1" dirty="0">
              <a:solidFill>
                <a:srgbClr val="FF0000"/>
              </a:solidFill>
            </a:endParaRPr>
          </a:p>
        </p:txBody>
      </p:sp>
      <p:sp>
        <p:nvSpPr>
          <p:cNvPr id="55" name="正方形/長方形 54">
            <a:extLst>
              <a:ext uri="{FF2B5EF4-FFF2-40B4-BE49-F238E27FC236}">
                <a16:creationId xmlns:a16="http://schemas.microsoft.com/office/drawing/2014/main" id="{97B1173E-DFF4-4087-9B9F-951FF58C61EC}"/>
              </a:ext>
            </a:extLst>
          </p:cNvPr>
          <p:cNvSpPr/>
          <p:nvPr/>
        </p:nvSpPr>
        <p:spPr>
          <a:xfrm>
            <a:off x="7893882" y="3143935"/>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第１回部会</a:t>
            </a:r>
            <a:endParaRPr kumimoji="1" lang="ja-JP" altLang="en-US" sz="1100" dirty="0">
              <a:solidFill>
                <a:schemeClr val="tx1"/>
              </a:solidFill>
            </a:endParaRPr>
          </a:p>
        </p:txBody>
      </p:sp>
      <p:sp>
        <p:nvSpPr>
          <p:cNvPr id="62" name="正方形/長方形 61">
            <a:extLst>
              <a:ext uri="{FF2B5EF4-FFF2-40B4-BE49-F238E27FC236}">
                <a16:creationId xmlns:a16="http://schemas.microsoft.com/office/drawing/2014/main" id="{B32D2CF8-42C0-482F-BBB5-9F746CFFA017}"/>
              </a:ext>
            </a:extLst>
          </p:cNvPr>
          <p:cNvSpPr/>
          <p:nvPr/>
        </p:nvSpPr>
        <p:spPr>
          <a:xfrm>
            <a:off x="7917345" y="4642648"/>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第１回部会</a:t>
            </a:r>
            <a:endParaRPr kumimoji="1" lang="ja-JP" altLang="en-US" sz="1100" dirty="0">
              <a:solidFill>
                <a:schemeClr val="tx1"/>
              </a:solidFill>
            </a:endParaRPr>
          </a:p>
        </p:txBody>
      </p:sp>
      <p:sp>
        <p:nvSpPr>
          <p:cNvPr id="63" name="正方形/長方形 62">
            <a:extLst>
              <a:ext uri="{FF2B5EF4-FFF2-40B4-BE49-F238E27FC236}">
                <a16:creationId xmlns:a16="http://schemas.microsoft.com/office/drawing/2014/main" id="{A2D55A7D-3404-4442-9484-B17452AC6043}"/>
              </a:ext>
            </a:extLst>
          </p:cNvPr>
          <p:cNvSpPr/>
          <p:nvPr/>
        </p:nvSpPr>
        <p:spPr>
          <a:xfrm>
            <a:off x="7816170" y="4397653"/>
            <a:ext cx="890766" cy="201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第２回部会</a:t>
            </a:r>
            <a:endParaRPr kumimoji="1" lang="ja-JP" altLang="en-US" sz="1100" dirty="0">
              <a:solidFill>
                <a:schemeClr val="tx1"/>
              </a:solidFill>
            </a:endParaRPr>
          </a:p>
        </p:txBody>
      </p:sp>
      <p:sp>
        <p:nvSpPr>
          <p:cNvPr id="7" name="右中かっこ 6">
            <a:extLst>
              <a:ext uri="{FF2B5EF4-FFF2-40B4-BE49-F238E27FC236}">
                <a16:creationId xmlns:a16="http://schemas.microsoft.com/office/drawing/2014/main" id="{8D7C4022-C79D-4325-A196-48D4D1FE59E4}"/>
              </a:ext>
            </a:extLst>
          </p:cNvPr>
          <p:cNvSpPr/>
          <p:nvPr/>
        </p:nvSpPr>
        <p:spPr>
          <a:xfrm>
            <a:off x="7796203" y="5017995"/>
            <a:ext cx="90662" cy="1346317"/>
          </a:xfrm>
          <a:prstGeom prst="rightBrace">
            <a:avLst>
              <a:gd name="adj1" fmla="val 10919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4" name="右中かっこ 63">
            <a:extLst>
              <a:ext uri="{FF2B5EF4-FFF2-40B4-BE49-F238E27FC236}">
                <a16:creationId xmlns:a16="http://schemas.microsoft.com/office/drawing/2014/main" id="{24A5189A-0E36-4667-92CD-EA2699B793D3}"/>
              </a:ext>
            </a:extLst>
          </p:cNvPr>
          <p:cNvSpPr/>
          <p:nvPr/>
        </p:nvSpPr>
        <p:spPr>
          <a:xfrm>
            <a:off x="7789426" y="4412512"/>
            <a:ext cx="70485" cy="172504"/>
          </a:xfrm>
          <a:prstGeom prst="rightBrace">
            <a:avLst>
              <a:gd name="adj1" fmla="val 27069"/>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2C5D526-2D8B-4ABB-8639-CA0CE79BD257}"/>
              </a:ext>
            </a:extLst>
          </p:cNvPr>
          <p:cNvSpPr/>
          <p:nvPr/>
        </p:nvSpPr>
        <p:spPr>
          <a:xfrm>
            <a:off x="7861921" y="5576668"/>
            <a:ext cx="890766" cy="201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rPr>
              <a:t>第２回部会</a:t>
            </a:r>
            <a:endParaRPr kumimoji="1" lang="ja-JP" altLang="en-US" sz="1100" dirty="0">
              <a:solidFill>
                <a:schemeClr val="tx1"/>
              </a:solidFill>
            </a:endParaRPr>
          </a:p>
        </p:txBody>
      </p:sp>
      <p:sp>
        <p:nvSpPr>
          <p:cNvPr id="67" name="正方形/長方形 66">
            <a:extLst>
              <a:ext uri="{FF2B5EF4-FFF2-40B4-BE49-F238E27FC236}">
                <a16:creationId xmlns:a16="http://schemas.microsoft.com/office/drawing/2014/main" id="{F2AD3C13-5168-4A16-A930-4C9AED5BF664}"/>
              </a:ext>
            </a:extLst>
          </p:cNvPr>
          <p:cNvSpPr/>
          <p:nvPr/>
        </p:nvSpPr>
        <p:spPr>
          <a:xfrm>
            <a:off x="7034415" y="4157464"/>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②ー５</a:t>
            </a:r>
            <a:r>
              <a:rPr kumimoji="1" lang="en-US" altLang="ja-JP" sz="1100" dirty="0">
                <a:solidFill>
                  <a:schemeClr val="tx1"/>
                </a:solidFill>
              </a:rPr>
              <a:t>】</a:t>
            </a:r>
            <a:endParaRPr kumimoji="1" lang="ja-JP" altLang="en-US" sz="1100" dirty="0">
              <a:solidFill>
                <a:schemeClr val="tx1"/>
              </a:solidFill>
            </a:endParaRPr>
          </a:p>
        </p:txBody>
      </p:sp>
      <p:sp>
        <p:nvSpPr>
          <p:cNvPr id="68" name="正方形/長方形 67">
            <a:extLst>
              <a:ext uri="{FF2B5EF4-FFF2-40B4-BE49-F238E27FC236}">
                <a16:creationId xmlns:a16="http://schemas.microsoft.com/office/drawing/2014/main" id="{FC1ED585-77B5-4854-9420-D429662DDA63}"/>
              </a:ext>
            </a:extLst>
          </p:cNvPr>
          <p:cNvSpPr/>
          <p:nvPr/>
        </p:nvSpPr>
        <p:spPr>
          <a:xfrm>
            <a:off x="7034012" y="4391723"/>
            <a:ext cx="890766" cy="223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tx1"/>
                </a:solidFill>
              </a:rPr>
              <a:t>【</a:t>
            </a:r>
            <a:r>
              <a:rPr kumimoji="1" lang="ja-JP" altLang="en-US" sz="1100" dirty="0">
                <a:solidFill>
                  <a:schemeClr val="tx1"/>
                </a:solidFill>
              </a:rPr>
              <a:t>②ー６</a:t>
            </a:r>
            <a:r>
              <a:rPr kumimoji="1" lang="en-US" altLang="ja-JP" sz="1100" dirty="0">
                <a:solidFill>
                  <a:schemeClr val="tx1"/>
                </a:solidFill>
              </a:rPr>
              <a:t>】</a:t>
            </a:r>
            <a:endParaRPr kumimoji="1" lang="ja-JP" altLang="en-US" sz="1100" dirty="0">
              <a:solidFill>
                <a:schemeClr val="tx1"/>
              </a:solidFill>
            </a:endParaRPr>
          </a:p>
        </p:txBody>
      </p:sp>
      <p:sp>
        <p:nvSpPr>
          <p:cNvPr id="70" name="テキスト ボックス 69">
            <a:extLst>
              <a:ext uri="{FF2B5EF4-FFF2-40B4-BE49-F238E27FC236}">
                <a16:creationId xmlns:a16="http://schemas.microsoft.com/office/drawing/2014/main" id="{CD992F47-6401-44B9-B179-C75D1983E60C}"/>
              </a:ext>
            </a:extLst>
          </p:cNvPr>
          <p:cNvSpPr txBox="1"/>
          <p:nvPr/>
        </p:nvSpPr>
        <p:spPr>
          <a:xfrm>
            <a:off x="-29780" y="491047"/>
            <a:ext cx="9099181" cy="307777"/>
          </a:xfrm>
          <a:prstGeom prst="rect">
            <a:avLst/>
          </a:prstGeom>
          <a:noFill/>
          <a:ln w="19050">
            <a:noFill/>
          </a:ln>
        </p:spPr>
        <p:txBody>
          <a:bodyPr wrap="square" rtlCol="0">
            <a:spAutoFit/>
          </a:bodyPr>
          <a:lstStyle/>
          <a:p>
            <a:r>
              <a:rPr kumimoji="1" lang="ja-JP" altLang="en-US" sz="1400" dirty="0">
                <a:latin typeface="Meiryo UI" pitchFamily="50" charset="-128"/>
                <a:ea typeface="Meiryo UI" pitchFamily="50" charset="-128"/>
                <a:cs typeface="Meiryo UI" pitchFamily="50" charset="-128"/>
              </a:rPr>
              <a:t>➣現計画に</a:t>
            </a:r>
            <a:r>
              <a:rPr lang="ja-JP" altLang="en-US" sz="1400" dirty="0">
                <a:latin typeface="Meiryo UI" pitchFamily="50" charset="-128"/>
                <a:ea typeface="Meiryo UI" pitchFamily="50" charset="-128"/>
                <a:cs typeface="Meiryo UI" pitchFamily="50" charset="-128"/>
              </a:rPr>
              <a:t>記載の「基本方針」、及び河川管理施設の</a:t>
            </a:r>
            <a:r>
              <a:rPr kumimoji="1" lang="ja-JP" altLang="en-US" sz="1400" dirty="0">
                <a:latin typeface="Meiryo UI" pitchFamily="50" charset="-128"/>
                <a:ea typeface="Meiryo UI" pitchFamily="50" charset="-128"/>
                <a:cs typeface="Meiryo UI" pitchFamily="50" charset="-128"/>
              </a:rPr>
              <a:t>「効率的・効果的な維持管理の推進」のロードマップから抜粋</a:t>
            </a:r>
          </a:p>
        </p:txBody>
      </p:sp>
    </p:spTree>
    <p:extLst>
      <p:ext uri="{BB962C8B-B14F-4D97-AF65-F5344CB8AC3E}">
        <p14:creationId xmlns:p14="http://schemas.microsoft.com/office/powerpoint/2010/main" val="3135443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226052" y="2881968"/>
            <a:ext cx="366466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現計画における点検内容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63579"/>
            <a:ext cx="2890480"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aphicFrame>
        <p:nvGraphicFramePr>
          <p:cNvPr id="4" name="表 5">
            <a:extLst>
              <a:ext uri="{FF2B5EF4-FFF2-40B4-BE49-F238E27FC236}">
                <a16:creationId xmlns:a16="http://schemas.microsoft.com/office/drawing/2014/main" id="{22DE93B2-B92F-48F9-AD33-E402E9F652B3}"/>
              </a:ext>
            </a:extLst>
          </p:cNvPr>
          <p:cNvGraphicFramePr>
            <a:graphicFrameLocks noGrp="1"/>
          </p:cNvGraphicFramePr>
          <p:nvPr>
            <p:extLst>
              <p:ext uri="{D42A27DB-BD31-4B8C-83A1-F6EECF244321}">
                <p14:modId xmlns:p14="http://schemas.microsoft.com/office/powerpoint/2010/main" val="660880392"/>
              </p:ext>
            </p:extLst>
          </p:nvPr>
        </p:nvGraphicFramePr>
        <p:xfrm>
          <a:off x="258216" y="3245601"/>
          <a:ext cx="8818521" cy="3449757"/>
        </p:xfrm>
        <a:graphic>
          <a:graphicData uri="http://schemas.openxmlformats.org/drawingml/2006/table">
            <a:tbl>
              <a:tblPr firstRow="1" bandRow="1">
                <a:tableStyleId>{5C22544A-7EE6-4342-B048-85BDC9FD1C3A}</a:tableStyleId>
              </a:tblPr>
              <a:tblGrid>
                <a:gridCol w="574521">
                  <a:extLst>
                    <a:ext uri="{9D8B030D-6E8A-4147-A177-3AD203B41FA5}">
                      <a16:colId xmlns:a16="http://schemas.microsoft.com/office/drawing/2014/main" val="1894392777"/>
                    </a:ext>
                  </a:extLst>
                </a:gridCol>
                <a:gridCol w="1404000">
                  <a:extLst>
                    <a:ext uri="{9D8B030D-6E8A-4147-A177-3AD203B41FA5}">
                      <a16:colId xmlns:a16="http://schemas.microsoft.com/office/drawing/2014/main" val="3992923806"/>
                    </a:ext>
                  </a:extLst>
                </a:gridCol>
                <a:gridCol w="900000">
                  <a:extLst>
                    <a:ext uri="{9D8B030D-6E8A-4147-A177-3AD203B41FA5}">
                      <a16:colId xmlns:a16="http://schemas.microsoft.com/office/drawing/2014/main" val="4071494006"/>
                    </a:ext>
                  </a:extLst>
                </a:gridCol>
                <a:gridCol w="1332000">
                  <a:extLst>
                    <a:ext uri="{9D8B030D-6E8A-4147-A177-3AD203B41FA5}">
                      <a16:colId xmlns:a16="http://schemas.microsoft.com/office/drawing/2014/main" val="921328369"/>
                    </a:ext>
                  </a:extLst>
                </a:gridCol>
                <a:gridCol w="3636000">
                  <a:extLst>
                    <a:ext uri="{9D8B030D-6E8A-4147-A177-3AD203B41FA5}">
                      <a16:colId xmlns:a16="http://schemas.microsoft.com/office/drawing/2014/main" val="563398991"/>
                    </a:ext>
                  </a:extLst>
                </a:gridCol>
                <a:gridCol w="972000">
                  <a:extLst>
                    <a:ext uri="{9D8B030D-6E8A-4147-A177-3AD203B41FA5}">
                      <a16:colId xmlns:a16="http://schemas.microsoft.com/office/drawing/2014/main" val="3621019311"/>
                    </a:ext>
                  </a:extLst>
                </a:gridCol>
              </a:tblGrid>
              <a:tr h="348417">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体制</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点検種別</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頻度</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対象・施設数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内容等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班体制</a:t>
                      </a:r>
                    </a:p>
                  </a:txBody>
                  <a:tcPr anchor="ctr"/>
                </a:tc>
                <a:extLst>
                  <a:ext uri="{0D108BD9-81ED-4DB2-BD59-A6C34878D82A}">
                    <a16:rowId xmlns:a16="http://schemas.microsoft.com/office/drawing/2014/main" val="4087642139"/>
                  </a:ext>
                </a:extLst>
              </a:tr>
              <a:tr h="0">
                <a:tc rowSpan="3">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職員</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河川施設点検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（河川法改正</a:t>
                      </a:r>
                      <a:r>
                        <a:rPr kumimoji="1" lang="en-US" altLang="ja-JP" sz="1000" dirty="0">
                          <a:solidFill>
                            <a:schemeClr val="tx1"/>
                          </a:solidFill>
                          <a:latin typeface="Meiryo UI" panose="020B0604030504040204" pitchFamily="50" charset="-128"/>
                          <a:ea typeface="Meiryo UI" panose="020B0604030504040204" pitchFamily="50" charset="-128"/>
                        </a:rPr>
                        <a:t>:H25</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重要水防区域等</a:t>
                      </a:r>
                      <a:br>
                        <a:rPr kumimoji="1" lang="en-US" altLang="ja-JP" sz="1200" dirty="0">
                          <a:solidFill>
                            <a:schemeClr val="tx1"/>
                          </a:solidFill>
                          <a:latin typeface="Meiryo UI" panose="020B0604030504040204" pitchFamily="50" charset="-128"/>
                          <a:ea typeface="Meiryo UI" panose="020B0604030504040204" pitchFamily="50" charset="-128"/>
                        </a:rPr>
                      </a:b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613km</a:t>
                      </a:r>
                      <a:r>
                        <a:rPr kumimoji="1" lang="ja-JP" altLang="en-US" sz="12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・出水期前に河川管理施設の異常箇所を把握し、必要に応じ応急対策、補修工事を実施</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・徒歩による目視点検</a:t>
                      </a:r>
                    </a:p>
                  </a:txBody>
                  <a:tcPr anchor="ct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6</a:t>
                      </a:r>
                      <a:r>
                        <a:rPr kumimoji="1" lang="ja-JP" altLang="en-US" sz="1100" dirty="0">
                          <a:solidFill>
                            <a:schemeClr val="tx1"/>
                          </a:solidFill>
                          <a:latin typeface="Meiryo UI" panose="020B0604030504040204" pitchFamily="50" charset="-128"/>
                          <a:ea typeface="Meiryo UI" panose="020B0604030504040204" pitchFamily="50" charset="-128"/>
                        </a:rPr>
                        <a:t>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ctr"/>
                      <a:r>
                        <a:rPr kumimoji="1" lang="ja-JP" altLang="en-US" sz="1050" dirty="0">
                          <a:solidFill>
                            <a:schemeClr val="tx1"/>
                          </a:solidFill>
                          <a:latin typeface="Meiryo UI" panose="020B0604030504040204" pitchFamily="50" charset="-128"/>
                          <a:ea typeface="Meiryo UI" panose="020B0604030504040204" pitchFamily="50" charset="-128"/>
                        </a:rPr>
                        <a:t>延べ約</a:t>
                      </a:r>
                      <a:r>
                        <a:rPr kumimoji="1" lang="en-US" altLang="ja-JP" sz="1050" dirty="0">
                          <a:solidFill>
                            <a:schemeClr val="tx1"/>
                          </a:solidFill>
                          <a:latin typeface="Meiryo UI" panose="020B0604030504040204" pitchFamily="50" charset="-128"/>
                          <a:ea typeface="Meiryo UI" panose="020B0604030504040204" pitchFamily="50" charset="-128"/>
                        </a:rPr>
                        <a:t>620</a:t>
                      </a:r>
                      <a:r>
                        <a:rPr kumimoji="1" lang="ja-JP" altLang="en-US" sz="1050" dirty="0">
                          <a:solidFill>
                            <a:schemeClr val="tx1"/>
                          </a:solidFill>
                          <a:latin typeface="Meiryo UI" panose="020B0604030504040204" pitchFamily="50" charset="-128"/>
                          <a:ea typeface="Meiryo UI" panose="020B0604030504040204" pitchFamily="50" charset="-128"/>
                        </a:rPr>
                        <a:t>人</a:t>
                      </a:r>
                    </a:p>
                  </a:txBody>
                  <a:tcPr anchor="ctr"/>
                </a:tc>
                <a:extLst>
                  <a:ext uri="{0D108BD9-81ED-4DB2-BD59-A6C34878D82A}">
                    <a16:rowId xmlns:a16="http://schemas.microsoft.com/office/drawing/2014/main" val="3943593389"/>
                  </a:ext>
                </a:extLst>
              </a:tr>
              <a:tr h="0">
                <a:tc vMerge="1">
                  <a:txBody>
                    <a:bodyPr/>
                    <a:lstStyle/>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日常パトロール</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回程度</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週</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通行可能な範囲</a:t>
                      </a:r>
                    </a:p>
                  </a:txBody>
                  <a:tcPr anchor="ct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・堤防、管理用通路、転落防止柵等の損傷状況を確認し事故の未然防止を図り、併せて、不占等不法行為を早期発見し、是正を行う</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・車両や徒歩による目視点検</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3</a:t>
                      </a:r>
                      <a:r>
                        <a:rPr kumimoji="1" lang="ja-JP" altLang="en-US" sz="1100" dirty="0">
                          <a:solidFill>
                            <a:schemeClr val="tx1"/>
                          </a:solidFill>
                          <a:latin typeface="Meiryo UI" panose="020B0604030504040204" pitchFamily="50" charset="-128"/>
                          <a:ea typeface="Meiryo UI" panose="020B0604030504040204" pitchFamily="50" charset="-128"/>
                        </a:rPr>
                        <a:t>人</a:t>
                      </a: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班</a:t>
                      </a:r>
                    </a:p>
                  </a:txBody>
                  <a:tcPr anchor="ctr"/>
                </a:tc>
                <a:extLst>
                  <a:ext uri="{0D108BD9-81ED-4DB2-BD59-A6C34878D82A}">
                    <a16:rowId xmlns:a16="http://schemas.microsoft.com/office/drawing/2014/main" val="1724829470"/>
                  </a:ext>
                </a:extLst>
              </a:tr>
              <a:tr h="0">
                <a:tc vMerge="1">
                  <a:txBody>
                    <a:bodyPr/>
                    <a:lstStyle/>
                    <a:p>
                      <a:pPr algn="ct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緊急点検</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随時</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点検目的</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により異なる</a:t>
                      </a:r>
                    </a:p>
                  </a:txBody>
                  <a:tcPr anchor="ctr"/>
                </a:tc>
                <a:tc>
                  <a:txBody>
                    <a:bodyPr/>
                    <a:lstStyle/>
                    <a:p>
                      <a:pPr algn="l"/>
                      <a:r>
                        <a:rPr kumimoji="1" lang="ja-JP" altLang="en-US" sz="1000" dirty="0">
                          <a:solidFill>
                            <a:schemeClr val="tx1"/>
                          </a:solidFill>
                          <a:latin typeface="Meiryo UI" panose="020B0604030504040204" pitchFamily="50" charset="-128"/>
                          <a:ea typeface="Meiryo UI" panose="020B0604030504040204" pitchFamily="50" charset="-128"/>
                        </a:rPr>
                        <a:t>・台風や洪水、地震後などに河川管理施設に損傷がないかを確認</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・車両や徒歩等による目視点検</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815201088"/>
                  </a:ext>
                </a:extLst>
              </a:tr>
              <a:tr h="0">
                <a:tc rowSpan="2">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委託</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定期詳細点検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（国交省通知</a:t>
                      </a:r>
                      <a:r>
                        <a:rPr kumimoji="1" lang="en-US" altLang="ja-JP" sz="1000" dirty="0">
                          <a:solidFill>
                            <a:schemeClr val="tx1"/>
                          </a:solidFill>
                          <a:latin typeface="Meiryo UI" panose="020B0604030504040204" pitchFamily="50" charset="-128"/>
                          <a:ea typeface="Meiryo UI" panose="020B0604030504040204" pitchFamily="50" charset="-128"/>
                        </a:rPr>
                        <a:t>:H29</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b="0" u="none" dirty="0">
                          <a:solidFill>
                            <a:schemeClr val="tx1"/>
                          </a:solidFill>
                          <a:latin typeface="Meiryo UI" panose="020B0604030504040204" pitchFamily="50" charset="-128"/>
                          <a:ea typeface="Meiryo UI" panose="020B0604030504040204" pitchFamily="50" charset="-128"/>
                        </a:rPr>
                        <a:t>全河川・全区間</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777km</a:t>
                      </a:r>
                      <a:r>
                        <a:rPr kumimoji="1" lang="ja-JP" altLang="en-US" sz="1200" b="0" u="none"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・建設コンサルタントの有する専門的知見に基づき、施設の詳細な点検を実施し、河川管理施設の損傷状況等を把握</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900" dirty="0">
                          <a:solidFill>
                            <a:schemeClr val="tx1"/>
                          </a:solidFill>
                          <a:latin typeface="Meiryo UI" panose="020B0604030504040204" pitchFamily="50" charset="-128"/>
                          <a:ea typeface="Meiryo UI" panose="020B0604030504040204" pitchFamily="50" charset="-128"/>
                        </a:rPr>
                        <a:t>（空洞化の疑われる箇所はコアボーリング等により堤防内部の状況を確認）</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l"/>
                      <a:r>
                        <a:rPr kumimoji="1" lang="ja-JP" altLang="en-US" sz="1050" dirty="0">
                          <a:solidFill>
                            <a:schemeClr val="tx1"/>
                          </a:solidFill>
                          <a:latin typeface="Meiryo UI" panose="020B0604030504040204" pitchFamily="50" charset="-128"/>
                          <a:ea typeface="Meiryo UI" panose="020B0604030504040204" pitchFamily="50" charset="-128"/>
                        </a:rPr>
                        <a:t>・徒歩による目視点検、コアボーリング等</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87365219"/>
                  </a:ext>
                </a:extLst>
              </a:tr>
              <a:tr h="0">
                <a:tc vMerge="1">
                  <a:txBody>
                    <a:bodyPr/>
                    <a:lstStyle/>
                    <a:p>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定期横断測量</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rPr>
                        <a:t>（河川砂防技術基準改定</a:t>
                      </a:r>
                      <a:r>
                        <a:rPr kumimoji="1" lang="en-US" altLang="ja-JP" sz="1000" dirty="0">
                          <a:solidFill>
                            <a:schemeClr val="tx1"/>
                          </a:solidFill>
                          <a:latin typeface="Meiryo UI" panose="020B0604030504040204" pitchFamily="50" charset="-128"/>
                          <a:ea typeface="Meiryo UI" panose="020B0604030504040204" pitchFamily="50" charset="-128"/>
                        </a:rPr>
                        <a:t>:R3</a:t>
                      </a:r>
                      <a:r>
                        <a:rPr kumimoji="1" lang="ja-JP" altLang="en-US"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eiryo UI" panose="020B0604030504040204" pitchFamily="50" charset="-128"/>
                          <a:ea typeface="Meiryo UI" panose="020B0604030504040204" pitchFamily="50" charset="-128"/>
                        </a:rPr>
                        <a:t>1</a:t>
                      </a:r>
                      <a:r>
                        <a:rPr kumimoji="1" lang="ja-JP" altLang="en-US" sz="1400" dirty="0">
                          <a:solidFill>
                            <a:schemeClr val="tx1"/>
                          </a:solidFill>
                          <a:latin typeface="Meiryo UI" panose="020B0604030504040204" pitchFamily="50" charset="-128"/>
                          <a:ea typeface="Meiryo UI" panose="020B0604030504040204" pitchFamily="50" charset="-128"/>
                        </a:rPr>
                        <a:t>回</a:t>
                      </a:r>
                      <a:r>
                        <a:rPr kumimoji="1" lang="en-US" altLang="ja-JP" sz="1400" dirty="0">
                          <a:solidFill>
                            <a:schemeClr val="tx1"/>
                          </a:solidFill>
                          <a:latin typeface="Meiryo UI" panose="020B0604030504040204" pitchFamily="50" charset="-128"/>
                          <a:ea typeface="Meiryo UI" panose="020B0604030504040204" pitchFamily="50" charset="-128"/>
                        </a:rPr>
                        <a:t>/5</a:t>
                      </a:r>
                      <a:r>
                        <a:rPr kumimoji="1" lang="ja-JP" altLang="en-US" sz="1400" dirty="0">
                          <a:solidFill>
                            <a:schemeClr val="tx1"/>
                          </a:solidFill>
                          <a:latin typeface="Meiryo UI" panose="020B0604030504040204" pitchFamily="50" charset="-128"/>
                          <a:ea typeface="Meiryo UI" panose="020B0604030504040204" pitchFamily="50" charset="-128"/>
                        </a:rPr>
                        <a:t>年</a:t>
                      </a:r>
                    </a:p>
                  </a:txBody>
                  <a:tcPr anchor="ctr"/>
                </a:tc>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河道に課題の</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ある河川</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559km</a:t>
                      </a:r>
                      <a:r>
                        <a:rPr kumimoji="1" lang="ja-JP" altLang="en-US" sz="1200" dirty="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100" dirty="0">
                          <a:solidFill>
                            <a:schemeClr val="tx1"/>
                          </a:solidFill>
                          <a:latin typeface="Meiryo UI" panose="020B0604030504040204" pitchFamily="50" charset="-128"/>
                          <a:ea typeface="Meiryo UI" panose="020B0604030504040204" pitchFamily="50" charset="-128"/>
                        </a:rPr>
                        <a:t>・測量による河床の状況を調査し、土砂の堆積状況や河床の洗掘状況を把握するとともに、過去の調査との比較により河床の変動傾向を把握</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・横断測量（測点毎）</a:t>
                      </a: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542158448"/>
                  </a:ext>
                </a:extLst>
              </a:tr>
            </a:tbl>
          </a:graphicData>
        </a:graphic>
      </p:graphicFrame>
      <p:sp>
        <p:nvSpPr>
          <p:cNvPr id="15" name="角丸四角形 111">
            <a:extLst>
              <a:ext uri="{FF2B5EF4-FFF2-40B4-BE49-F238E27FC236}">
                <a16:creationId xmlns:a16="http://schemas.microsoft.com/office/drawing/2014/main" id="{34D2CD40-53AE-4AE3-8561-A4AD3E53A5D3}"/>
              </a:ext>
            </a:extLst>
          </p:cNvPr>
          <p:cNvSpPr/>
          <p:nvPr/>
        </p:nvSpPr>
        <p:spPr>
          <a:xfrm>
            <a:off x="258216" y="1350723"/>
            <a:ext cx="8818521" cy="1574221"/>
          </a:xfrm>
          <a:prstGeom prst="roundRect">
            <a:avLst>
              <a:gd name="adj"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現計画の記載事項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en-US" altLang="ja-JP" sz="1100" kern="100" dirty="0">
                <a:solidFill>
                  <a:schemeClr val="tx1"/>
                </a:solidFill>
                <a:latin typeface="Meiryo UI" panose="020B0604030504040204" pitchFamily="50" charset="-128"/>
                <a:ea typeface="Meiryo UI" panose="020B0604030504040204" pitchFamily="50" charset="-128"/>
              </a:rPr>
              <a:t>1.</a:t>
            </a:r>
            <a:r>
              <a:rPr lang="ja-JP" altLang="ja-JP" sz="1100" kern="100" dirty="0">
                <a:solidFill>
                  <a:schemeClr val="tx1"/>
                </a:solidFill>
                <a:effectLst/>
                <a:latin typeface="Meiryo UI" panose="020B0604030504040204" pitchFamily="50" charset="-128"/>
                <a:ea typeface="Meiryo UI" panose="020B0604030504040204" pitchFamily="50" charset="-128"/>
              </a:rPr>
              <a:t>全河川（水防区域等）において、年に</a:t>
            </a:r>
            <a:r>
              <a:rPr lang="en-US" altLang="ja-JP" sz="1100" kern="100" dirty="0">
                <a:solidFill>
                  <a:schemeClr val="tx1"/>
                </a:solidFill>
                <a:effectLst/>
                <a:latin typeface="Meiryo UI" panose="020B0604030504040204" pitchFamily="50" charset="-128"/>
                <a:ea typeface="Meiryo UI" panose="020B0604030504040204" pitchFamily="50" charset="-128"/>
              </a:rPr>
              <a:t>1</a:t>
            </a:r>
            <a:r>
              <a:rPr lang="ja-JP" altLang="ja-JP" sz="1100" kern="100" dirty="0">
                <a:solidFill>
                  <a:schemeClr val="tx1"/>
                </a:solidFill>
                <a:effectLst/>
                <a:latin typeface="Meiryo UI" panose="020B0604030504040204" pitchFamily="50" charset="-128"/>
                <a:ea typeface="Meiryo UI" panose="020B0604030504040204" pitchFamily="50" charset="-128"/>
              </a:rPr>
              <a:t>回、職員による河川</a:t>
            </a:r>
            <a:r>
              <a:rPr lang="ja-JP" altLang="en-US" sz="1100" kern="100" dirty="0">
                <a:solidFill>
                  <a:schemeClr val="tx1"/>
                </a:solidFill>
                <a:effectLst/>
                <a:latin typeface="Meiryo UI" panose="020B0604030504040204" pitchFamily="50" charset="-128"/>
                <a:ea typeface="Meiryo UI" panose="020B0604030504040204" pitchFamily="50" charset="-128"/>
              </a:rPr>
              <a:t>施設</a:t>
            </a:r>
            <a:r>
              <a:rPr lang="ja-JP" altLang="ja-JP" sz="1100" kern="100" dirty="0">
                <a:solidFill>
                  <a:schemeClr val="tx1"/>
                </a:solidFill>
                <a:effectLst/>
                <a:latin typeface="Meiryo UI" panose="020B0604030504040204" pitchFamily="50" charset="-128"/>
                <a:ea typeface="Meiryo UI" panose="020B0604030504040204" pitchFamily="50" charset="-128"/>
              </a:rPr>
              <a:t>点検を実施し、施設の不具合の早期発見、対応を行い、災害の未然防止に努める</a:t>
            </a:r>
            <a:r>
              <a:rPr lang="ja-JP" altLang="en-US" sz="1100" kern="100" dirty="0">
                <a:solidFill>
                  <a:schemeClr val="tx1"/>
                </a:solidFill>
                <a:latin typeface="Meiryo UI" panose="020B0604030504040204" pitchFamily="50" charset="-128"/>
                <a:ea typeface="Meiryo UI" panose="020B0604030504040204" pitchFamily="50" charset="-128"/>
              </a:rPr>
              <a:t>。</a:t>
            </a:r>
            <a:endParaRPr lang="en-US" altLang="ja-JP" sz="1100" kern="100" dirty="0">
              <a:solidFill>
                <a:schemeClr val="tx1"/>
              </a:solidFill>
              <a:effectLst/>
              <a:latin typeface="Meiryo UI" panose="020B0604030504040204" pitchFamily="50" charset="-128"/>
              <a:ea typeface="Meiryo UI" panose="020B0604030504040204" pitchFamily="50" charset="-128"/>
            </a:endParaRPr>
          </a:p>
          <a:p>
            <a:r>
              <a:rPr lang="en-US" altLang="ja-JP" sz="1100" kern="100" dirty="0">
                <a:solidFill>
                  <a:schemeClr val="tx1"/>
                </a:solidFill>
                <a:latin typeface="Meiryo UI" panose="020B0604030504040204" pitchFamily="50" charset="-128"/>
                <a:ea typeface="Meiryo UI" panose="020B0604030504040204" pitchFamily="50" charset="-128"/>
              </a:rPr>
              <a:t>2.</a:t>
            </a:r>
            <a:r>
              <a:rPr lang="ja-JP" altLang="en-US" sz="1100" kern="100" dirty="0">
                <a:solidFill>
                  <a:schemeClr val="tx1"/>
                </a:solidFill>
                <a:effectLst/>
                <a:latin typeface="Meiryo UI" panose="020B0604030504040204" pitchFamily="50" charset="-128"/>
                <a:ea typeface="Meiryo UI" panose="020B0604030504040204" pitchFamily="50" charset="-128"/>
              </a:rPr>
              <a:t>全河川について、職員による日常・定期点検に加えて、５年毎に</a:t>
            </a:r>
            <a:r>
              <a:rPr lang="ja-JP" altLang="en-US" sz="1100" kern="100" dirty="0">
                <a:solidFill>
                  <a:schemeClr val="tx1"/>
                </a:solidFill>
                <a:latin typeface="Meiryo UI" panose="020B0604030504040204" pitchFamily="50" charset="-128"/>
                <a:ea typeface="Meiryo UI" panose="020B0604030504040204" pitchFamily="50" charset="-128"/>
              </a:rPr>
              <a:t>コンサルタント</a:t>
            </a:r>
            <a:r>
              <a:rPr lang="ja-JP" altLang="en-US" sz="1100" kern="100" dirty="0">
                <a:solidFill>
                  <a:schemeClr val="tx1"/>
                </a:solidFill>
                <a:effectLst/>
                <a:latin typeface="Meiryo UI" panose="020B0604030504040204" pitchFamily="50" charset="-128"/>
                <a:ea typeface="Meiryo UI" panose="020B0604030504040204" pitchFamily="50" charset="-128"/>
              </a:rPr>
              <a:t>による実施する定期詳細点検の結果を河川カルテに整理した上で、維持</a:t>
            </a:r>
            <a:endParaRPr lang="en-US" altLang="ja-JP" sz="1100" kern="100" dirty="0">
              <a:solidFill>
                <a:schemeClr val="tx1"/>
              </a:solidFill>
              <a:effectLst/>
              <a:latin typeface="Meiryo UI" panose="020B0604030504040204" pitchFamily="50" charset="-128"/>
              <a:ea typeface="Meiryo UI" panose="020B0604030504040204" pitchFamily="50" charset="-128"/>
            </a:endParaRPr>
          </a:p>
          <a:p>
            <a:r>
              <a:rPr lang="ja-JP" altLang="en-US" sz="1100" kern="100" dirty="0">
                <a:solidFill>
                  <a:schemeClr val="tx1"/>
                </a:solidFill>
                <a:effectLst/>
                <a:latin typeface="Meiryo UI" panose="020B0604030504040204" pitchFamily="50" charset="-128"/>
                <a:ea typeface="Meiryo UI" panose="020B0604030504040204" pitchFamily="50" charset="-128"/>
              </a:rPr>
              <a:t>　 管理計画を作成、更新する。</a:t>
            </a:r>
            <a:endParaRPr lang="en-US" altLang="ja-JP" sz="1100"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A6F63E22-59B9-4061-A024-CFFED5562D3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graphicFrame>
        <p:nvGraphicFramePr>
          <p:cNvPr id="12" name="表 11">
            <a:extLst>
              <a:ext uri="{FF2B5EF4-FFF2-40B4-BE49-F238E27FC236}">
                <a16:creationId xmlns:a16="http://schemas.microsoft.com/office/drawing/2014/main" id="{BFF0BF9B-AF17-4FEB-9D12-0BFCB26B0576}"/>
              </a:ext>
            </a:extLst>
          </p:cNvPr>
          <p:cNvGraphicFramePr>
            <a:graphicFrameLocks noGrp="1"/>
          </p:cNvGraphicFramePr>
          <p:nvPr>
            <p:extLst>
              <p:ext uri="{D42A27DB-BD31-4B8C-83A1-F6EECF244321}">
                <p14:modId xmlns:p14="http://schemas.microsoft.com/office/powerpoint/2010/main" val="2575479304"/>
              </p:ext>
            </p:extLst>
          </p:nvPr>
        </p:nvGraphicFramePr>
        <p:xfrm>
          <a:off x="384072" y="2134380"/>
          <a:ext cx="5832000" cy="747840"/>
        </p:xfrm>
        <a:graphic>
          <a:graphicData uri="http://schemas.openxmlformats.org/drawingml/2006/table">
            <a:tbl>
              <a:tblPr firstRow="1" firstCol="1" bandRow="1"/>
              <a:tblGrid>
                <a:gridCol w="972000">
                  <a:extLst>
                    <a:ext uri="{9D8B030D-6E8A-4147-A177-3AD203B41FA5}">
                      <a16:colId xmlns:a16="http://schemas.microsoft.com/office/drawing/2014/main" val="3624155978"/>
                    </a:ext>
                  </a:extLst>
                </a:gridCol>
                <a:gridCol w="1980000">
                  <a:extLst>
                    <a:ext uri="{9D8B030D-6E8A-4147-A177-3AD203B41FA5}">
                      <a16:colId xmlns:a16="http://schemas.microsoft.com/office/drawing/2014/main" val="1997285205"/>
                    </a:ext>
                  </a:extLst>
                </a:gridCol>
                <a:gridCol w="576000">
                  <a:extLst>
                    <a:ext uri="{9D8B030D-6E8A-4147-A177-3AD203B41FA5}">
                      <a16:colId xmlns:a16="http://schemas.microsoft.com/office/drawing/2014/main" val="1238809840"/>
                    </a:ext>
                  </a:extLst>
                </a:gridCol>
                <a:gridCol w="576000">
                  <a:extLst>
                    <a:ext uri="{9D8B030D-6E8A-4147-A177-3AD203B41FA5}">
                      <a16:colId xmlns:a16="http://schemas.microsoft.com/office/drawing/2014/main" val="2604203406"/>
                    </a:ext>
                  </a:extLst>
                </a:gridCol>
                <a:gridCol w="576000">
                  <a:extLst>
                    <a:ext uri="{9D8B030D-6E8A-4147-A177-3AD203B41FA5}">
                      <a16:colId xmlns:a16="http://schemas.microsoft.com/office/drawing/2014/main" val="3247647178"/>
                    </a:ext>
                  </a:extLst>
                </a:gridCol>
                <a:gridCol w="576000">
                  <a:extLst>
                    <a:ext uri="{9D8B030D-6E8A-4147-A177-3AD203B41FA5}">
                      <a16:colId xmlns:a16="http://schemas.microsoft.com/office/drawing/2014/main" val="1854245405"/>
                    </a:ext>
                  </a:extLst>
                </a:gridCol>
                <a:gridCol w="576000">
                  <a:extLst>
                    <a:ext uri="{9D8B030D-6E8A-4147-A177-3AD203B41FA5}">
                      <a16:colId xmlns:a16="http://schemas.microsoft.com/office/drawing/2014/main" val="3989831065"/>
                    </a:ext>
                  </a:extLst>
                </a:gridCol>
              </a:tblGrid>
              <a:tr h="180000">
                <a:tc rowSpan="2" grid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300452528"/>
                  </a:ext>
                </a:extLst>
              </a:tr>
              <a:tr h="180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※3</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a:t>
                      </a:r>
                      <a:endPar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水準</a:t>
                      </a:r>
                      <a:r>
                        <a:rPr lang="en-US" alt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※4</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2428922682"/>
                  </a:ext>
                </a:extLst>
              </a:tr>
              <a:tr h="324000">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①堤防・護岸等</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堤防・護岸、特殊堤</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（コンクリート、鋼構造）</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、堰・床止</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工</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、河道</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777</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900" strike="noStrike"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21976959"/>
                  </a:ext>
                </a:extLst>
              </a:tr>
            </a:tbl>
          </a:graphicData>
        </a:graphic>
      </p:graphicFrame>
      <p:sp>
        <p:nvSpPr>
          <p:cNvPr id="14" name="テキスト ボックス 13">
            <a:extLst>
              <a:ext uri="{FF2B5EF4-FFF2-40B4-BE49-F238E27FC236}">
                <a16:creationId xmlns:a16="http://schemas.microsoft.com/office/drawing/2014/main" id="{FD8629E3-43E7-4487-B765-92469C8C114E}"/>
              </a:ext>
            </a:extLst>
          </p:cNvPr>
          <p:cNvSpPr txBox="1"/>
          <p:nvPr/>
        </p:nvSpPr>
        <p:spPr>
          <a:xfrm>
            <a:off x="6162272" y="2361531"/>
            <a:ext cx="2952725" cy="584775"/>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点検</a:t>
            </a:r>
            <a:r>
              <a:rPr lang="ja-JP" altLang="en-US" sz="800" dirty="0">
                <a:latin typeface="Meiryo UI" pitchFamily="50" charset="-128"/>
                <a:ea typeface="Meiryo UI" pitchFamily="50" charset="-128"/>
                <a:cs typeface="Meiryo UI" pitchFamily="50" charset="-128"/>
              </a:rPr>
              <a:t>目的、点検者、点検頻度等の具体的な点検方法を記載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※2</a:t>
            </a:r>
            <a:r>
              <a:rPr lang="ja-JP" altLang="en-US" sz="800" dirty="0">
                <a:latin typeface="Meiryo UI" pitchFamily="50" charset="-128"/>
                <a:ea typeface="Meiryo UI" pitchFamily="50" charset="-128"/>
                <a:cs typeface="Meiryo UI" pitchFamily="50" charset="-128"/>
              </a:rPr>
              <a:t>　具体的な評価基準を記載</a:t>
            </a:r>
            <a:endParaRPr lang="en-US" altLang="ja-JP" sz="800" dirty="0">
              <a:latin typeface="Meiryo UI" pitchFamily="50" charset="-128"/>
              <a:ea typeface="Meiryo UI" pitchFamily="50" charset="-128"/>
              <a:cs typeface="Meiryo UI" pitchFamily="50" charset="-128"/>
            </a:endParaRPr>
          </a:p>
          <a:p>
            <a:r>
              <a:rPr kumimoji="1" lang="en-US" altLang="ja-JP" sz="800" dirty="0">
                <a:latin typeface="Meiryo UI" pitchFamily="50" charset="-128"/>
                <a:ea typeface="Meiryo UI" pitchFamily="50" charset="-128"/>
                <a:cs typeface="Meiryo UI" pitchFamily="50" charset="-128"/>
              </a:rPr>
              <a:t>※3</a:t>
            </a:r>
            <a:r>
              <a:rPr kumimoji="1" lang="ja-JP" altLang="en-US" sz="800" dirty="0">
                <a:latin typeface="Meiryo UI" pitchFamily="50" charset="-128"/>
                <a:ea typeface="Meiryo UI" pitchFamily="50" charset="-128"/>
                <a:cs typeface="Meiryo UI" pitchFamily="50" charset="-128"/>
              </a:rPr>
              <a:t>　施設に応じた具体的な</a:t>
            </a:r>
            <a:r>
              <a:rPr lang="ja-JP" altLang="en-US" sz="800" dirty="0">
                <a:latin typeface="Meiryo UI" pitchFamily="50" charset="-128"/>
                <a:ea typeface="Meiryo UI" pitchFamily="50" charset="-128"/>
                <a:cs typeface="Meiryo UI" pitchFamily="50" charset="-128"/>
              </a:rPr>
              <a:t>維持管理手法を</a:t>
            </a:r>
            <a:r>
              <a:rPr kumimoji="1" lang="ja-JP" altLang="en-US" sz="800" dirty="0">
                <a:latin typeface="Meiryo UI" pitchFamily="50" charset="-128"/>
                <a:ea typeface="Meiryo UI" pitchFamily="50" charset="-128"/>
                <a:cs typeface="Meiryo UI" pitchFamily="50" charset="-128"/>
              </a:rPr>
              <a:t>記載</a:t>
            </a:r>
            <a:endParaRPr kumimoji="1"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cs typeface="Meiryo UI" pitchFamily="50" charset="-128"/>
              </a:rPr>
              <a:t>※4</a:t>
            </a:r>
            <a:r>
              <a:rPr lang="ja-JP" altLang="en-US" sz="800" dirty="0">
                <a:latin typeface="Meiryo UI" pitchFamily="50" charset="-128"/>
                <a:ea typeface="Meiryo UI" pitchFamily="50" charset="-128"/>
                <a:cs typeface="Meiryo UI" pitchFamily="50" charset="-128"/>
              </a:rPr>
              <a:t>　目標管理水準及び限界管理水準を記載</a:t>
            </a:r>
            <a:endParaRPr kumimoji="1" lang="ja-JP" altLang="en-US" sz="800" dirty="0">
              <a:latin typeface="Meiryo UI" pitchFamily="50" charset="-128"/>
              <a:ea typeface="Meiryo UI" pitchFamily="50" charset="-128"/>
              <a:cs typeface="Meiryo UI" pitchFamily="50" charset="-128"/>
            </a:endParaRPr>
          </a:p>
        </p:txBody>
      </p:sp>
      <p:sp>
        <p:nvSpPr>
          <p:cNvPr id="13" name="スライド番号プレースホルダー 17">
            <a:extLst>
              <a:ext uri="{FF2B5EF4-FFF2-40B4-BE49-F238E27FC236}">
                <a16:creationId xmlns:a16="http://schemas.microsoft.com/office/drawing/2014/main" id="{5AE426DE-9BB5-498F-9D2F-6A62C5F56208}"/>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4</a:t>
            </a:fld>
            <a:endParaRPr kumimoji="1" lang="ja-JP" altLang="en-US" dirty="0"/>
          </a:p>
        </p:txBody>
      </p:sp>
    </p:spTree>
    <p:extLst>
      <p:ext uri="{BB962C8B-B14F-4D97-AF65-F5344CB8AC3E}">
        <p14:creationId xmlns:p14="http://schemas.microsoft.com/office/powerpoint/2010/main" val="2995191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96963" y="1691890"/>
            <a:ext cx="3557567"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現計画における評価方法</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63835"/>
            <a:ext cx="2383121"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graphicFrame>
        <p:nvGraphicFramePr>
          <p:cNvPr id="2" name="表 6">
            <a:extLst>
              <a:ext uri="{FF2B5EF4-FFF2-40B4-BE49-F238E27FC236}">
                <a16:creationId xmlns:a16="http://schemas.microsoft.com/office/drawing/2014/main" id="{D22A7014-B226-4BDE-910C-FD2710C7D257}"/>
              </a:ext>
            </a:extLst>
          </p:cNvPr>
          <p:cNvGraphicFramePr>
            <a:graphicFrameLocks noGrp="1"/>
          </p:cNvGraphicFramePr>
          <p:nvPr>
            <p:extLst>
              <p:ext uri="{D42A27DB-BD31-4B8C-83A1-F6EECF244321}">
                <p14:modId xmlns:p14="http://schemas.microsoft.com/office/powerpoint/2010/main" val="32471521"/>
              </p:ext>
            </p:extLst>
          </p:nvPr>
        </p:nvGraphicFramePr>
        <p:xfrm>
          <a:off x="179525" y="2049992"/>
          <a:ext cx="8856000" cy="382728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3024007831"/>
                    </a:ext>
                  </a:extLst>
                </a:gridCol>
                <a:gridCol w="8028000">
                  <a:extLst>
                    <a:ext uri="{9D8B030D-6E8A-4147-A177-3AD203B41FA5}">
                      <a16:colId xmlns:a16="http://schemas.microsoft.com/office/drawing/2014/main" val="2609801069"/>
                    </a:ext>
                  </a:extLst>
                </a:gridCol>
              </a:tblGrid>
              <a:tr h="324000">
                <a:tc>
                  <a:txBody>
                    <a:bodyPr/>
                    <a:lstStyle/>
                    <a:p>
                      <a:pPr algn="ctr"/>
                      <a:r>
                        <a:rPr kumimoji="1" lang="ja-JP" altLang="en-US" sz="1600" dirty="0">
                          <a:latin typeface="Meiryo UI" panose="020B0604030504040204" pitchFamily="50" charset="-128"/>
                          <a:ea typeface="Meiryo UI" panose="020B0604030504040204" pitchFamily="50" charset="-128"/>
                        </a:rPr>
                        <a:t>区分</a:t>
                      </a:r>
                    </a:p>
                  </a:txBody>
                  <a:tcPr anchor="ctr"/>
                </a:tc>
                <a:tc>
                  <a:txBody>
                    <a:bodyPr/>
                    <a:lstStyle/>
                    <a:p>
                      <a:pPr algn="ctr"/>
                      <a:r>
                        <a:rPr kumimoji="1" lang="ja-JP" altLang="en-US" sz="1600" dirty="0">
                          <a:latin typeface="Meiryo UI" panose="020B0604030504040204" pitchFamily="50" charset="-128"/>
                          <a:ea typeface="Meiryo UI" panose="020B0604030504040204" pitchFamily="50" charset="-128"/>
                        </a:rPr>
                        <a:t>評価基準</a:t>
                      </a:r>
                    </a:p>
                  </a:txBody>
                  <a:tcPr anchor="ctr"/>
                </a:tc>
                <a:extLst>
                  <a:ext uri="{0D108BD9-81ED-4DB2-BD59-A6C34878D82A}">
                    <a16:rowId xmlns:a16="http://schemas.microsoft.com/office/drawing/2014/main" val="370679047"/>
                  </a:ext>
                </a:extLst>
              </a:tr>
              <a:tr h="3492000">
                <a:tc>
                  <a:txBody>
                    <a:bodyPr/>
                    <a:lstStyle/>
                    <a:p>
                      <a:pPr algn="ctr"/>
                      <a:r>
                        <a:rPr kumimoji="1" lang="ja-JP" altLang="en-US" sz="1600" dirty="0">
                          <a:latin typeface="Meiryo UI" panose="020B0604030504040204" pitchFamily="50" charset="-128"/>
                          <a:ea typeface="Meiryo UI" panose="020B0604030504040204" pitchFamily="50" charset="-128"/>
                        </a:rPr>
                        <a:t>現計画</a:t>
                      </a:r>
                    </a:p>
                  </a:txBody>
                  <a:tcPr anchor="ctr"/>
                </a:tc>
                <a:tc>
                  <a:txBody>
                    <a:bodyPr/>
                    <a:lstStyle/>
                    <a:p>
                      <a:endParaRPr kumimoji="1" lang="ja-JP" altLang="en-US"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97700800"/>
                  </a:ext>
                </a:extLst>
              </a:tr>
            </a:tbl>
          </a:graphicData>
        </a:graphic>
      </p:graphicFrame>
      <p:pic>
        <p:nvPicPr>
          <p:cNvPr id="83" name="図 82">
            <a:extLst>
              <a:ext uri="{FF2B5EF4-FFF2-40B4-BE49-F238E27FC236}">
                <a16:creationId xmlns:a16="http://schemas.microsoft.com/office/drawing/2014/main" id="{9F86F50D-E51D-4FA5-8D69-98F673EBD61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5871" y="2893856"/>
            <a:ext cx="3829216" cy="2921910"/>
          </a:xfrm>
          <a:prstGeom prst="rect">
            <a:avLst/>
          </a:prstGeom>
        </p:spPr>
      </p:pic>
      <p:sp>
        <p:nvSpPr>
          <p:cNvPr id="84" name="テキスト ボックス 107">
            <a:extLst>
              <a:ext uri="{FF2B5EF4-FFF2-40B4-BE49-F238E27FC236}">
                <a16:creationId xmlns:a16="http://schemas.microsoft.com/office/drawing/2014/main" id="{1F4A5047-FBDA-45F3-9BD3-EACC4122FE10}"/>
              </a:ext>
            </a:extLst>
          </p:cNvPr>
          <p:cNvSpPr txBox="1">
            <a:spLocks/>
          </p:cNvSpPr>
          <p:nvPr/>
        </p:nvSpPr>
        <p:spPr>
          <a:xfrm>
            <a:off x="5869259" y="3140755"/>
            <a:ext cx="2232330" cy="23466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100" b="1" dirty="0">
                <a:latin typeface="Meiryo UI" panose="020B0604030504040204" pitchFamily="50" charset="-128"/>
                <a:ea typeface="Meiryo UI" panose="020B0604030504040204" pitchFamily="50" charset="-128"/>
              </a:rPr>
              <a:t>○</a:t>
            </a:r>
            <a:r>
              <a:rPr lang="ja-JP" altLang="en-US" sz="1100" b="1" u="sng" dirty="0">
                <a:latin typeface="Meiryo UI" panose="020B0604030504040204" pitchFamily="50" charset="-128"/>
                <a:ea typeface="Meiryo UI" panose="020B0604030504040204" pitchFamily="50" charset="-128"/>
              </a:rPr>
              <a:t>施設全体としての健全度を評価</a:t>
            </a:r>
          </a:p>
        </p:txBody>
      </p:sp>
      <p:graphicFrame>
        <p:nvGraphicFramePr>
          <p:cNvPr id="100" name="表 99">
            <a:extLst>
              <a:ext uri="{FF2B5EF4-FFF2-40B4-BE49-F238E27FC236}">
                <a16:creationId xmlns:a16="http://schemas.microsoft.com/office/drawing/2014/main" id="{07E27ABF-97B5-4512-8822-34CADAD51499}"/>
              </a:ext>
            </a:extLst>
          </p:cNvPr>
          <p:cNvGraphicFramePr>
            <a:graphicFrameLocks noGrp="1"/>
          </p:cNvGraphicFramePr>
          <p:nvPr>
            <p:extLst>
              <p:ext uri="{D42A27DB-BD31-4B8C-83A1-F6EECF244321}">
                <p14:modId xmlns:p14="http://schemas.microsoft.com/office/powerpoint/2010/main" val="2615315221"/>
              </p:ext>
            </p:extLst>
          </p:nvPr>
        </p:nvGraphicFramePr>
        <p:xfrm>
          <a:off x="5761417" y="2937398"/>
          <a:ext cx="3116502" cy="2853142"/>
        </p:xfrm>
        <a:graphic>
          <a:graphicData uri="http://schemas.openxmlformats.org/drawingml/2006/table">
            <a:tbl>
              <a:tblPr firstRow="1" bandRow="1">
                <a:tableStyleId>{93296810-A885-4BE3-A3E7-6D5BEEA58F35}</a:tableStyleId>
              </a:tblPr>
              <a:tblGrid>
                <a:gridCol w="468978">
                  <a:extLst>
                    <a:ext uri="{9D8B030D-6E8A-4147-A177-3AD203B41FA5}">
                      <a16:colId xmlns:a16="http://schemas.microsoft.com/office/drawing/2014/main" val="2524603428"/>
                    </a:ext>
                  </a:extLst>
                </a:gridCol>
                <a:gridCol w="2647524">
                  <a:extLst>
                    <a:ext uri="{9D8B030D-6E8A-4147-A177-3AD203B41FA5}">
                      <a16:colId xmlns:a16="http://schemas.microsoft.com/office/drawing/2014/main" val="3322211733"/>
                    </a:ext>
                  </a:extLst>
                </a:gridCol>
              </a:tblGrid>
              <a:tr h="398695">
                <a:tc>
                  <a:txBody>
                    <a:bodyPr/>
                    <a:lstStyle/>
                    <a:p>
                      <a:pPr algn="ctr"/>
                      <a:r>
                        <a:rPr kumimoji="1" lang="ja-JP" altLang="en-US" sz="1000" dirty="0"/>
                        <a:t>損傷</a:t>
                      </a:r>
                      <a:endParaRPr kumimoji="1" lang="en-US" altLang="ja-JP" sz="1000" dirty="0"/>
                    </a:p>
                    <a:p>
                      <a:pPr algn="ctr"/>
                      <a:r>
                        <a:rPr kumimoji="1" lang="ja-JP" altLang="en-US" sz="1000" dirty="0"/>
                        <a:t>区分</a:t>
                      </a:r>
                    </a:p>
                  </a:txBody>
                  <a:tcPr marL="99352" marR="99352" marT="49676" marB="49676" anchor="ctr"/>
                </a:tc>
                <a:tc>
                  <a:txBody>
                    <a:bodyPr/>
                    <a:lstStyle/>
                    <a:p>
                      <a:pPr algn="ctr"/>
                      <a:r>
                        <a:rPr kumimoji="1" lang="ja-JP" altLang="en-US" sz="1000" dirty="0"/>
                        <a:t>判断目安</a:t>
                      </a:r>
                    </a:p>
                  </a:txBody>
                  <a:tcPr marL="99352" marR="99352" marT="49676" marB="49676" anchor="ctr"/>
                </a:tc>
                <a:extLst>
                  <a:ext uri="{0D108BD9-81ED-4DB2-BD59-A6C34878D82A}">
                    <a16:rowId xmlns:a16="http://schemas.microsoft.com/office/drawing/2014/main" val="2084655280"/>
                  </a:ext>
                </a:extLst>
              </a:tr>
              <a:tr h="548367">
                <a:tc>
                  <a:txBody>
                    <a:bodyPr/>
                    <a:lstStyle/>
                    <a:p>
                      <a:pPr algn="ctr"/>
                      <a:r>
                        <a:rPr kumimoji="1" lang="ja-JP" altLang="en-US" sz="1000" dirty="0"/>
                        <a:t>５</a:t>
                      </a:r>
                    </a:p>
                  </a:txBody>
                  <a:tcPr marL="99352" marR="99352" marT="49676" marB="49676" anchor="ctr"/>
                </a:tc>
                <a:tc>
                  <a:txBody>
                    <a:bodyPr/>
                    <a:lstStyle/>
                    <a:p>
                      <a:pPr algn="l"/>
                      <a:r>
                        <a:rPr kumimoji="1" lang="ja-JP" altLang="en-US" sz="1000" dirty="0"/>
                        <a:t>損傷の程度が著しく大きく、施設の安全性が損なわれており、緊急的に措置を講じるべき状態</a:t>
                      </a:r>
                    </a:p>
                  </a:txBody>
                  <a:tcPr marL="99352" marR="99352" marT="49676" marB="49676" anchor="ctr"/>
                </a:tc>
                <a:extLst>
                  <a:ext uri="{0D108BD9-81ED-4DB2-BD59-A6C34878D82A}">
                    <a16:rowId xmlns:a16="http://schemas.microsoft.com/office/drawing/2014/main" val="1969560171"/>
                  </a:ext>
                </a:extLst>
              </a:tr>
              <a:tr h="398695">
                <a:tc>
                  <a:txBody>
                    <a:bodyPr/>
                    <a:lstStyle/>
                    <a:p>
                      <a:pPr algn="ctr"/>
                      <a:r>
                        <a:rPr kumimoji="1" lang="ja-JP" altLang="en-US" sz="1000" dirty="0"/>
                        <a:t>４</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損傷の程度が大きく、施設の安全性が損なわれており、早急に措置を講じるべき状態</a:t>
                      </a:r>
                    </a:p>
                  </a:txBody>
                  <a:tcPr marL="99352" marR="99352" marT="49676" marB="49676" anchor="ctr"/>
                </a:tc>
                <a:extLst>
                  <a:ext uri="{0D108BD9-81ED-4DB2-BD59-A6C34878D82A}">
                    <a16:rowId xmlns:a16="http://schemas.microsoft.com/office/drawing/2014/main" val="3684119815"/>
                  </a:ext>
                </a:extLst>
              </a:tr>
              <a:tr h="548367">
                <a:tc>
                  <a:txBody>
                    <a:bodyPr/>
                    <a:lstStyle/>
                    <a:p>
                      <a:pPr algn="ctr"/>
                      <a:r>
                        <a:rPr kumimoji="1" lang="ja-JP" altLang="en-US" sz="1000" dirty="0"/>
                        <a:t>３</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中程度の損傷が見られ、放置すれば損傷の拡大する恐れがあることから、計画的かつ優先的に措置を講じるべき状態</a:t>
                      </a:r>
                    </a:p>
                  </a:txBody>
                  <a:tcPr marL="99352" marR="99352" marT="49676" marB="49676" anchor="ctr"/>
                </a:tc>
                <a:extLst>
                  <a:ext uri="{0D108BD9-81ED-4DB2-BD59-A6C34878D82A}">
                    <a16:rowId xmlns:a16="http://schemas.microsoft.com/office/drawing/2014/main" val="1371088493"/>
                  </a:ext>
                </a:extLst>
              </a:tr>
              <a:tr h="548367">
                <a:tc>
                  <a:txBody>
                    <a:bodyPr/>
                    <a:lstStyle/>
                    <a:p>
                      <a:pPr algn="ctr"/>
                      <a:r>
                        <a:rPr kumimoji="1" lang="ja-JP" altLang="en-US" sz="1000" dirty="0"/>
                        <a:t>２</a:t>
                      </a:r>
                    </a:p>
                  </a:txBody>
                  <a:tcPr marL="99352" marR="99352" marT="49676" marB="4967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小規模な損傷が見られ、早期に安全性が損なわれることはないが、計画的に措置を講じるべき状態</a:t>
                      </a:r>
                    </a:p>
                  </a:txBody>
                  <a:tcPr marL="99352" marR="99352" marT="49676" marB="49676" anchor="ctr"/>
                </a:tc>
                <a:extLst>
                  <a:ext uri="{0D108BD9-81ED-4DB2-BD59-A6C34878D82A}">
                    <a16:rowId xmlns:a16="http://schemas.microsoft.com/office/drawing/2014/main" val="1602917412"/>
                  </a:ext>
                </a:extLst>
              </a:tr>
              <a:tr h="375182">
                <a:tc>
                  <a:txBody>
                    <a:bodyPr/>
                    <a:lstStyle/>
                    <a:p>
                      <a:pPr algn="ctr"/>
                      <a:r>
                        <a:rPr kumimoji="1" lang="ja-JP" altLang="en-US" sz="1000" dirty="0"/>
                        <a:t>１</a:t>
                      </a:r>
                    </a:p>
                  </a:txBody>
                  <a:tcPr marL="99352" marR="99352" marT="49676" marB="49676" anchor="ctr"/>
                </a:tc>
                <a:tc>
                  <a:txBody>
                    <a:bodyPr/>
                    <a:lstStyle/>
                    <a:p>
                      <a:pPr algn="l"/>
                      <a:r>
                        <a:rPr kumimoji="1" lang="ja-JP" altLang="en-US" sz="1000" dirty="0"/>
                        <a:t>構造物に変状がない状態</a:t>
                      </a:r>
                    </a:p>
                  </a:txBody>
                  <a:tcPr marL="99352" marR="99352" marT="49676" marB="49676" anchor="ctr"/>
                </a:tc>
                <a:extLst>
                  <a:ext uri="{0D108BD9-81ED-4DB2-BD59-A6C34878D82A}">
                    <a16:rowId xmlns:a16="http://schemas.microsoft.com/office/drawing/2014/main" val="2841175200"/>
                  </a:ext>
                </a:extLst>
              </a:tr>
            </a:tbl>
          </a:graphicData>
        </a:graphic>
      </p:graphicFrame>
      <p:sp>
        <p:nvSpPr>
          <p:cNvPr id="101" name="上下矢印 2">
            <a:extLst>
              <a:ext uri="{FF2B5EF4-FFF2-40B4-BE49-F238E27FC236}">
                <a16:creationId xmlns:a16="http://schemas.microsoft.com/office/drawing/2014/main" id="{EF5DFD91-8862-403B-BC75-131C94EF8DBC}"/>
              </a:ext>
            </a:extLst>
          </p:cNvPr>
          <p:cNvSpPr/>
          <p:nvPr/>
        </p:nvSpPr>
        <p:spPr>
          <a:xfrm>
            <a:off x="5467480" y="3574868"/>
            <a:ext cx="201285" cy="1988585"/>
          </a:xfrm>
          <a:prstGeom prst="upDownArrow">
            <a:avLst/>
          </a:prstGeom>
          <a:gradFill>
            <a:gsLst>
              <a:gs pos="0">
                <a:srgbClr val="FF0000"/>
              </a:gs>
              <a:gs pos="50000">
                <a:srgbClr val="FFC000"/>
              </a:gs>
              <a:gs pos="100000">
                <a:srgbClr val="FFFF00"/>
              </a:gs>
            </a:gsLst>
            <a:lin ang="5400000" scaled="1"/>
          </a:gra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7">
            <a:extLst>
              <a:ext uri="{FF2B5EF4-FFF2-40B4-BE49-F238E27FC236}">
                <a16:creationId xmlns:a16="http://schemas.microsoft.com/office/drawing/2014/main" id="{ED9FB948-8845-46B8-970D-0ECE54D6C650}"/>
              </a:ext>
            </a:extLst>
          </p:cNvPr>
          <p:cNvSpPr txBox="1">
            <a:spLocks/>
          </p:cNvSpPr>
          <p:nvPr/>
        </p:nvSpPr>
        <p:spPr>
          <a:xfrm>
            <a:off x="5335985" y="3348656"/>
            <a:ext cx="458476" cy="226212"/>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100" dirty="0">
                <a:latin typeface="Meiryo UI" panose="020B0604030504040204" pitchFamily="50" charset="-128"/>
                <a:ea typeface="Meiryo UI" panose="020B0604030504040204" pitchFamily="50" charset="-128"/>
              </a:rPr>
              <a:t>悪い</a:t>
            </a:r>
            <a:endParaRPr lang="ja-JP" altLang="en-US" sz="1100" u="sng" dirty="0">
              <a:latin typeface="Meiryo UI" panose="020B0604030504040204" pitchFamily="50" charset="-128"/>
              <a:ea typeface="Meiryo UI" panose="020B0604030504040204" pitchFamily="50" charset="-128"/>
            </a:endParaRPr>
          </a:p>
        </p:txBody>
      </p:sp>
      <p:sp>
        <p:nvSpPr>
          <p:cNvPr id="103" name="テキスト ボックス 107">
            <a:extLst>
              <a:ext uri="{FF2B5EF4-FFF2-40B4-BE49-F238E27FC236}">
                <a16:creationId xmlns:a16="http://schemas.microsoft.com/office/drawing/2014/main" id="{7E03C544-B246-4CA7-9158-FCBE2AAE0BBD}"/>
              </a:ext>
            </a:extLst>
          </p:cNvPr>
          <p:cNvSpPr txBox="1">
            <a:spLocks/>
          </p:cNvSpPr>
          <p:nvPr/>
        </p:nvSpPr>
        <p:spPr>
          <a:xfrm>
            <a:off x="5335985" y="5607552"/>
            <a:ext cx="446151" cy="173030"/>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100" dirty="0">
                <a:latin typeface="Meiryo UI" panose="020B0604030504040204" pitchFamily="50" charset="-128"/>
                <a:ea typeface="Meiryo UI" panose="020B0604030504040204" pitchFamily="50" charset="-128"/>
              </a:rPr>
              <a:t>良い</a:t>
            </a:r>
            <a:endParaRPr lang="ja-JP" altLang="en-US" sz="1100" u="sng" dirty="0">
              <a:latin typeface="Meiryo UI" panose="020B0604030504040204" pitchFamily="50" charset="-128"/>
              <a:ea typeface="Meiryo UI" panose="020B0604030504040204" pitchFamily="50" charset="-128"/>
            </a:endParaRPr>
          </a:p>
        </p:txBody>
      </p:sp>
      <p:sp>
        <p:nvSpPr>
          <p:cNvPr id="109" name="テキスト ボックス 107">
            <a:extLst>
              <a:ext uri="{FF2B5EF4-FFF2-40B4-BE49-F238E27FC236}">
                <a16:creationId xmlns:a16="http://schemas.microsoft.com/office/drawing/2014/main" id="{038DF6A6-4D51-47E1-A7DC-736C1D2B68ED}"/>
              </a:ext>
            </a:extLst>
          </p:cNvPr>
          <p:cNvSpPr txBox="1">
            <a:spLocks/>
          </p:cNvSpPr>
          <p:nvPr/>
        </p:nvSpPr>
        <p:spPr>
          <a:xfrm>
            <a:off x="930960" y="2520241"/>
            <a:ext cx="2736304" cy="193889"/>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b="1" dirty="0">
                <a:latin typeface="Meiryo UI" panose="020B0604030504040204" pitchFamily="50" charset="-128"/>
                <a:ea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rPr>
              <a:t>損傷種別毎の損傷度を評価</a:t>
            </a:r>
          </a:p>
        </p:txBody>
      </p:sp>
      <p:sp>
        <p:nvSpPr>
          <p:cNvPr id="113" name="テキスト ボックス 107">
            <a:extLst>
              <a:ext uri="{FF2B5EF4-FFF2-40B4-BE49-F238E27FC236}">
                <a16:creationId xmlns:a16="http://schemas.microsoft.com/office/drawing/2014/main" id="{8B52B541-D30E-45E2-9D88-52E9F8FEFBFA}"/>
              </a:ext>
            </a:extLst>
          </p:cNvPr>
          <p:cNvSpPr txBox="1">
            <a:spLocks/>
          </p:cNvSpPr>
          <p:nvPr/>
        </p:nvSpPr>
        <p:spPr>
          <a:xfrm>
            <a:off x="1002968" y="2689012"/>
            <a:ext cx="2610922" cy="207837"/>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UI" panose="020B0604030504040204" pitchFamily="50" charset="-128"/>
                <a:ea typeface="Meiryo UI" panose="020B0604030504040204" pitchFamily="50" charset="-128"/>
              </a:rPr>
              <a:t>（損傷度判定表：ブロック積ひび割れの例）</a:t>
            </a:r>
            <a:endParaRPr lang="en-US" altLang="ja-JP" sz="1200" dirty="0">
              <a:latin typeface="Meiryo UI" panose="020B0604030504040204" pitchFamily="50" charset="-128"/>
              <a:ea typeface="Meiryo UI" panose="020B0604030504040204" pitchFamily="50" charset="-128"/>
            </a:endParaRPr>
          </a:p>
        </p:txBody>
      </p:sp>
      <p:sp>
        <p:nvSpPr>
          <p:cNvPr id="25" name="テキスト ボックス 107">
            <a:extLst>
              <a:ext uri="{FF2B5EF4-FFF2-40B4-BE49-F238E27FC236}">
                <a16:creationId xmlns:a16="http://schemas.microsoft.com/office/drawing/2014/main" id="{694C30BA-E6F1-4231-99A2-D1FBB2EB0F3A}"/>
              </a:ext>
            </a:extLst>
          </p:cNvPr>
          <p:cNvSpPr txBox="1">
            <a:spLocks/>
          </p:cNvSpPr>
          <p:nvPr/>
        </p:nvSpPr>
        <p:spPr>
          <a:xfrm>
            <a:off x="5668764" y="2521048"/>
            <a:ext cx="2967051" cy="23466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400" b="1" dirty="0">
                <a:latin typeface="Meiryo UI" panose="020B0604030504040204" pitchFamily="50" charset="-128"/>
                <a:ea typeface="Meiryo UI" panose="020B0604030504040204" pitchFamily="50" charset="-128"/>
              </a:rPr>
              <a:t>○</a:t>
            </a:r>
            <a:r>
              <a:rPr lang="ja-JP" altLang="en-US" sz="1400" b="1" u="sng" dirty="0">
                <a:latin typeface="Meiryo UI" panose="020B0604030504040204" pitchFamily="50" charset="-128"/>
                <a:ea typeface="Meiryo UI" panose="020B0604030504040204" pitchFamily="50" charset="-128"/>
              </a:rPr>
              <a:t>施設全体としての健全度を評価</a:t>
            </a:r>
          </a:p>
        </p:txBody>
      </p:sp>
      <p:sp>
        <p:nvSpPr>
          <p:cNvPr id="23" name="テキスト ボックス 22">
            <a:extLst>
              <a:ext uri="{FF2B5EF4-FFF2-40B4-BE49-F238E27FC236}">
                <a16:creationId xmlns:a16="http://schemas.microsoft.com/office/drawing/2014/main" id="{197C6AF3-7FBE-40F4-B608-E97E991A9017}"/>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スライド番号プレースホルダー 17">
            <a:extLst>
              <a:ext uri="{FF2B5EF4-FFF2-40B4-BE49-F238E27FC236}">
                <a16:creationId xmlns:a16="http://schemas.microsoft.com/office/drawing/2014/main" id="{329CA2C5-C7EC-4852-B2E0-0F1E33901D35}"/>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5</a:t>
            </a:fld>
            <a:endParaRPr kumimoji="1" lang="ja-JP" altLang="en-US" dirty="0"/>
          </a:p>
        </p:txBody>
      </p:sp>
    </p:spTree>
    <p:extLst>
      <p:ext uri="{BB962C8B-B14F-4D97-AF65-F5344CB8AC3E}">
        <p14:creationId xmlns:p14="http://schemas.microsoft.com/office/powerpoint/2010/main" val="344490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33099"/>
            <a:ext cx="2133117"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35" name="テキスト ボックス 34">
            <a:extLst>
              <a:ext uri="{FF2B5EF4-FFF2-40B4-BE49-F238E27FC236}">
                <a16:creationId xmlns:a16="http://schemas.microsoft.com/office/drawing/2014/main" id="{F73BD7B9-97B1-474D-9816-E701B89DA979}"/>
              </a:ext>
            </a:extLst>
          </p:cNvPr>
          <p:cNvSpPr txBox="1"/>
          <p:nvPr/>
        </p:nvSpPr>
        <p:spPr>
          <a:xfrm>
            <a:off x="174132" y="1905205"/>
            <a:ext cx="8770288" cy="2325924"/>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400" kern="100" dirty="0">
              <a:effectLst/>
              <a:latin typeface="Meiryo UI" panose="020B0604030504040204" pitchFamily="50" charset="-128"/>
              <a:ea typeface="Meiryo UI" panose="020B0604030504040204" pitchFamily="50" charset="-128"/>
            </a:endParaRPr>
          </a:p>
          <a:p>
            <a:pPr algn="just"/>
            <a:endParaRPr lang="en-US" altLang="ja-JP" sz="1800" kern="100" dirty="0">
              <a:effectLst/>
              <a:latin typeface="Meiryo UI" panose="020B0604030504040204" pitchFamily="50" charset="-128"/>
              <a:ea typeface="Meiryo UI" panose="020B0604030504040204" pitchFamily="50" charset="-128"/>
            </a:endParaRPr>
          </a:p>
          <a:p>
            <a:pPr algn="just"/>
            <a:endParaRPr lang="en-US" altLang="ja-JP" sz="1800" kern="100" dirty="0">
              <a:effectLst/>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34D071A-55D4-430A-AC3F-8A97006DCAAE}"/>
              </a:ext>
            </a:extLst>
          </p:cNvPr>
          <p:cNvSpPr txBox="1"/>
          <p:nvPr/>
        </p:nvSpPr>
        <p:spPr>
          <a:xfrm>
            <a:off x="174134" y="1255079"/>
            <a:ext cx="8770288" cy="446276"/>
          </a:xfrm>
          <a:prstGeom prst="rect">
            <a:avLst/>
          </a:prstGeom>
          <a:noFill/>
          <a:ln>
            <a:solidFill>
              <a:schemeClr val="tx1"/>
            </a:solidFill>
          </a:ln>
        </p:spPr>
        <p:txBody>
          <a:bodyPr wrap="square" rtlCol="0">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現計画での点検に関する記載事項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全河川（水防区域等）において、年に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回、職員による河川</a:t>
            </a:r>
            <a:r>
              <a:rPr lang="ja-JP" altLang="en-US" sz="1100" kern="100" dirty="0">
                <a:effectLst/>
                <a:latin typeface="Meiryo UI" panose="020B0604030504040204" pitchFamily="50" charset="-128"/>
                <a:ea typeface="Meiryo UI" panose="020B0604030504040204" pitchFamily="50" charset="-128"/>
              </a:rPr>
              <a:t>施設</a:t>
            </a:r>
            <a:r>
              <a:rPr lang="ja-JP" altLang="ja-JP" sz="1100" kern="100" dirty="0">
                <a:effectLst/>
                <a:latin typeface="Meiryo UI" panose="020B0604030504040204" pitchFamily="50" charset="-128"/>
                <a:ea typeface="Meiryo UI" panose="020B0604030504040204" pitchFamily="50" charset="-128"/>
              </a:rPr>
              <a:t>点検を実施し、施設の不具合の早期発見、対応を行い、災害の未然防止に努める</a:t>
            </a:r>
            <a:r>
              <a:rPr lang="ja-JP" altLang="en-US" sz="1100" kern="100" dirty="0">
                <a:effectLst/>
                <a:latin typeface="Meiryo UI" panose="020B0604030504040204" pitchFamily="50" charset="-128"/>
                <a:ea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4D070F9E-7418-4EA7-9D6F-E1E4A2567F6F}"/>
              </a:ext>
            </a:extLst>
          </p:cNvPr>
          <p:cNvSpPr txBox="1"/>
          <p:nvPr/>
        </p:nvSpPr>
        <p:spPr>
          <a:xfrm>
            <a:off x="174132" y="4386851"/>
            <a:ext cx="8770288" cy="574637"/>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ja-JP" sz="1100" kern="100" dirty="0">
                <a:effectLst/>
                <a:latin typeface="Meiryo UI" panose="020B0604030504040204" pitchFamily="50" charset="-128"/>
                <a:ea typeface="Meiryo UI" panose="020B0604030504040204" pitchFamily="50" charset="-128"/>
              </a:rPr>
              <a:t>年</a:t>
            </a:r>
            <a:r>
              <a:rPr lang="ja-JP" altLang="en-US" sz="1100" kern="100" dirty="0">
                <a:effectLst/>
                <a:latin typeface="Meiryo UI" panose="020B0604030504040204" pitchFamily="50" charset="-128"/>
                <a:ea typeface="Meiryo UI" panose="020B0604030504040204" pitchFamily="50" charset="-128"/>
              </a:rPr>
              <a:t>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a:t>
            </a:r>
            <a:r>
              <a:rPr lang="ja-JP" altLang="en-US" sz="1100" kern="100" dirty="0">
                <a:latin typeface="Meiryo UI" panose="020B0604030504040204" pitchFamily="50" charset="-128"/>
                <a:ea typeface="Meiryo UI" panose="020B0604030504040204" pitchFamily="50" charset="-128"/>
              </a:rPr>
              <a:t>、</a:t>
            </a:r>
            <a:r>
              <a:rPr lang="ja-JP" altLang="ja-JP" sz="1100" kern="100" dirty="0">
                <a:effectLst/>
                <a:latin typeface="Meiryo UI" panose="020B0604030504040204" pitchFamily="50" charset="-128"/>
                <a:ea typeface="Meiryo UI" panose="020B0604030504040204" pitchFamily="50" charset="-128"/>
              </a:rPr>
              <a:t>職員による河川施設点検</a:t>
            </a:r>
            <a:r>
              <a:rPr lang="ja-JP" altLang="en-US" sz="1100" kern="100" dirty="0">
                <a:latin typeface="Meiryo UI" panose="020B0604030504040204" pitchFamily="50" charset="-128"/>
                <a:ea typeface="Meiryo UI" panose="020B0604030504040204" pitchFamily="50" charset="-128"/>
              </a:rPr>
              <a:t>を実施することにより、出水期後に新たに発生した不具合箇所を早期に発見し、対応につなげることができた。</a:t>
            </a:r>
            <a:r>
              <a:rPr lang="ja-JP" altLang="en-US" sz="1100" kern="100" dirty="0">
                <a:effectLst/>
                <a:latin typeface="Meiryo UI" panose="020B0604030504040204" pitchFamily="50" charset="-128"/>
                <a:ea typeface="Meiryo UI" panose="020B0604030504040204" pitchFamily="50" charset="-128"/>
              </a:rPr>
              <a:t>ただし、点検を行う</a:t>
            </a:r>
            <a:r>
              <a:rPr lang="ja-JP" altLang="en-US" sz="1100" kern="100" dirty="0">
                <a:latin typeface="Meiryo UI" panose="020B0604030504040204" pitchFamily="50" charset="-128"/>
                <a:ea typeface="Meiryo UI" panose="020B0604030504040204" pitchFamily="50" charset="-128"/>
              </a:rPr>
              <a:t>には技術を要するため、技術職員の不足による体制の維持が懸念される。また、</a:t>
            </a:r>
            <a:r>
              <a:rPr lang="ja-JP" altLang="en-US" sz="1000" kern="100" dirty="0">
                <a:latin typeface="Meiryo UI" panose="020B0604030504040204" pitchFamily="50" charset="-128"/>
                <a:ea typeface="Meiryo UI" panose="020B0604030504040204" pitchFamily="50" charset="-128"/>
              </a:rPr>
              <a:t>河川沿いに通路が無いなど、近接目視が容易でない箇所が存在する。</a:t>
            </a:r>
            <a:endParaRPr lang="en-US" altLang="ja-JP" sz="1000" kern="100" dirty="0">
              <a:effectLst/>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F2FDB421-58EB-4F75-8BD2-64264809E0CD}"/>
              </a:ext>
            </a:extLst>
          </p:cNvPr>
          <p:cNvSpPr txBox="1"/>
          <p:nvPr/>
        </p:nvSpPr>
        <p:spPr>
          <a:xfrm>
            <a:off x="286953" y="2234564"/>
            <a:ext cx="3465264" cy="1626484"/>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a:t>
            </a:r>
            <a:r>
              <a:rPr lang="ja-JP" altLang="ja-JP" sz="1100" kern="100" dirty="0">
                <a:effectLst/>
                <a:latin typeface="Meiryo UI" panose="020B0604030504040204" pitchFamily="50" charset="-128"/>
                <a:ea typeface="Meiryo UI" panose="020B0604030504040204" pitchFamily="50" charset="-128"/>
              </a:rPr>
              <a:t>全河川（水防区域等）において、年に</a:t>
            </a:r>
            <a:r>
              <a:rPr lang="en-US" altLang="ja-JP" sz="1100" kern="100" dirty="0">
                <a:effectLst/>
                <a:latin typeface="Meiryo UI" panose="020B0604030504040204" pitchFamily="50" charset="-128"/>
                <a:ea typeface="Meiryo UI" panose="020B0604030504040204" pitchFamily="50" charset="-128"/>
              </a:rPr>
              <a:t>1</a:t>
            </a:r>
            <a:r>
              <a:rPr lang="ja-JP" altLang="ja-JP" sz="1100" kern="100" dirty="0">
                <a:effectLst/>
                <a:latin typeface="Meiryo UI" panose="020B0604030504040204" pitchFamily="50" charset="-128"/>
                <a:ea typeface="Meiryo UI" panose="020B0604030504040204" pitchFamily="50" charset="-128"/>
              </a:rPr>
              <a:t>回、職員による</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 </a:t>
            </a:r>
            <a:r>
              <a:rPr lang="ja-JP" altLang="ja-JP" sz="1100" kern="100" dirty="0">
                <a:effectLst/>
                <a:latin typeface="Meiryo UI" panose="020B0604030504040204" pitchFamily="50" charset="-128"/>
                <a:ea typeface="Meiryo UI" panose="020B0604030504040204" pitchFamily="50" charset="-128"/>
              </a:rPr>
              <a:t>河川施設点検を実施</a:t>
            </a:r>
            <a:r>
              <a:rPr lang="ja-JP" altLang="en-US" sz="1100" kern="100" dirty="0">
                <a:effectLst/>
                <a:latin typeface="Meiryo UI" panose="020B0604030504040204" pitchFamily="50" charset="-128"/>
                <a:ea typeface="Meiryo UI" panose="020B0604030504040204" pitchFamily="50" charset="-128"/>
              </a:rPr>
              <a:t>した。</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・施設の不具合を発見し、対応を行った。</a:t>
            </a:r>
            <a:endParaRPr lang="en-US" altLang="ja-JP" sz="1100" kern="100" dirty="0">
              <a:effectLst/>
              <a:latin typeface="Meiryo UI" panose="020B0604030504040204" pitchFamily="50" charset="-128"/>
              <a:ea typeface="Meiryo UI" panose="020B0604030504040204" pitchFamily="50" charset="-128"/>
            </a:endParaRPr>
          </a:p>
          <a:p>
            <a:pPr algn="just"/>
            <a:r>
              <a:rPr kumimoji="1" lang="ja-JP" altLang="en-US"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但し</a:t>
            </a:r>
            <a:r>
              <a:rPr kumimoji="1"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河川業務に携わったことのある技術職員が不足及び</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effectLst/>
                <a:latin typeface="Meiryo UI" panose="020B0604030504040204" pitchFamily="50" charset="-128"/>
                <a:ea typeface="Meiryo UI" panose="020B0604030504040204" pitchFamily="50" charset="-128"/>
              </a:rPr>
              <a:t> 減少</a:t>
            </a:r>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参考資料</a:t>
            </a:r>
            <a:r>
              <a:rPr lang="en-US" altLang="ja-JP" sz="1100" kern="100" dirty="0">
                <a:latin typeface="Meiryo UI" panose="020B0604030504040204" pitchFamily="50" charset="-128"/>
                <a:ea typeface="Meiryo UI" panose="020B0604030504040204" pitchFamily="50" charset="-128"/>
              </a:rPr>
              <a:t>P2</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しており</a:t>
            </a:r>
            <a:r>
              <a:rPr lang="ja-JP"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今後は</a:t>
            </a:r>
            <a:r>
              <a:rPr lang="ja-JP" altLang="ja-JP" sz="1100" kern="100" dirty="0">
                <a:effectLst/>
                <a:latin typeface="Meiryo UI" panose="020B0604030504040204" pitchFamily="50" charset="-128"/>
                <a:ea typeface="Meiryo UI" panose="020B0604030504040204" pitchFamily="50" charset="-128"/>
              </a:rPr>
              <a:t>点検体制の</a:t>
            </a:r>
            <a:r>
              <a:rPr lang="ja-JP" altLang="en-US" sz="1100" kern="100" dirty="0">
                <a:effectLst/>
                <a:latin typeface="Meiryo UI" panose="020B0604030504040204" pitchFamily="50" charset="-128"/>
                <a:ea typeface="Meiryo UI" panose="020B0604030504040204" pitchFamily="50" charset="-128"/>
              </a:rPr>
              <a:t>確</a:t>
            </a:r>
            <a:endParaRPr lang="en-US" altLang="ja-JP" sz="1100" kern="100" dirty="0">
              <a:effectLst/>
              <a:latin typeface="Meiryo UI" panose="020B0604030504040204" pitchFamily="50" charset="-128"/>
              <a:ea typeface="Meiryo UI" panose="020B0604030504040204" pitchFamily="50" charset="-128"/>
            </a:endParaRPr>
          </a:p>
          <a:p>
            <a:pPr algn="just"/>
            <a:r>
              <a:rPr lang="en-US" altLang="ja-JP" sz="1100" kern="100" dirty="0">
                <a:latin typeface="Meiryo UI" panose="020B0604030504040204" pitchFamily="50" charset="-128"/>
                <a:ea typeface="Meiryo UI" panose="020B0604030504040204" pitchFamily="50" charset="-128"/>
              </a:rPr>
              <a:t> </a:t>
            </a:r>
            <a:r>
              <a:rPr lang="ja-JP" altLang="en-US" sz="1100" kern="100" dirty="0">
                <a:effectLst/>
                <a:latin typeface="Meiryo UI" panose="020B0604030504040204" pitchFamily="50" charset="-128"/>
                <a:ea typeface="Meiryo UI" panose="020B0604030504040204" pitchFamily="50" charset="-128"/>
              </a:rPr>
              <a:t>保に課題がある。</a:t>
            </a:r>
            <a:endParaRPr lang="en-US" altLang="ja-JP" sz="1100" kern="100" dirty="0">
              <a:effectLst/>
              <a:latin typeface="Meiryo UI" panose="020B0604030504040204" pitchFamily="50" charset="-128"/>
              <a:ea typeface="Meiryo UI" panose="020B0604030504040204" pitchFamily="50" charset="-128"/>
            </a:endParaRPr>
          </a:p>
          <a:p>
            <a:pPr algn="just"/>
            <a:r>
              <a:rPr lang="ja-JP" altLang="en-US" sz="1100" kern="100" dirty="0">
                <a:latin typeface="Meiryo UI" panose="020B0604030504040204" pitchFamily="50" charset="-128"/>
                <a:ea typeface="Meiryo UI" panose="020B0604030504040204" pitchFamily="50" charset="-128"/>
              </a:rPr>
              <a:t>・また、河川沿いに通路が無いなど、近接目視が容易でない</a:t>
            </a:r>
            <a:endParaRPr lang="en-US" altLang="ja-JP" sz="1100" kern="100" dirty="0">
              <a:latin typeface="Meiryo UI" panose="020B0604030504040204" pitchFamily="50" charset="-128"/>
              <a:ea typeface="Meiryo UI" panose="020B0604030504040204" pitchFamily="50" charset="-128"/>
            </a:endParaRPr>
          </a:p>
          <a:p>
            <a:pPr algn="just"/>
            <a:r>
              <a:rPr lang="en-US" altLang="ja-JP" sz="1100" kern="100" dirty="0">
                <a:latin typeface="Meiryo UI" panose="020B0604030504040204" pitchFamily="50" charset="-128"/>
                <a:ea typeface="Meiryo UI" panose="020B0604030504040204" pitchFamily="50" charset="-128"/>
              </a:rPr>
              <a:t> </a:t>
            </a:r>
            <a:r>
              <a:rPr lang="ja-JP" altLang="en-US" sz="1100" kern="100" dirty="0">
                <a:latin typeface="Meiryo UI" panose="020B0604030504040204" pitchFamily="50" charset="-128"/>
                <a:ea typeface="Meiryo UI" panose="020B0604030504040204" pitchFamily="50" charset="-128"/>
              </a:rPr>
              <a:t>箇所が存在する。</a:t>
            </a:r>
            <a:endParaRPr kumimoji="1" lang="ja-JP" altLang="en-US" sz="1100" dirty="0">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064CAFFD-AB6E-41E6-A779-3B1EF1932B99}"/>
              </a:ext>
            </a:extLst>
          </p:cNvPr>
          <p:cNvSpPr txBox="1"/>
          <p:nvPr/>
        </p:nvSpPr>
        <p:spPr>
          <a:xfrm>
            <a:off x="3923929" y="1978680"/>
            <a:ext cx="4875336" cy="2203994"/>
          </a:xfrm>
          <a:prstGeom prst="rect">
            <a:avLst/>
          </a:prstGeom>
          <a:noFill/>
          <a:ln>
            <a:solidFill>
              <a:schemeClr val="tx1"/>
            </a:solidFill>
          </a:ln>
        </p:spPr>
        <p:txBody>
          <a:bodyPr wrap="square" rtlCol="0">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アウトプット評価</a:t>
            </a:r>
            <a:r>
              <a:rPr lang="en-US" altLang="ja-JP" sz="1100" kern="100" dirty="0">
                <a:effectLst/>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・毎年の出水期後に新たに発生した</a:t>
            </a:r>
            <a:r>
              <a:rPr kumimoji="1" lang="ja-JP" altLang="en-US" sz="1100" dirty="0">
                <a:latin typeface="Meiryo UI" panose="020B0604030504040204" pitchFamily="50" charset="-128"/>
                <a:ea typeface="Meiryo UI" panose="020B0604030504040204" pitchFamily="50" charset="-128"/>
              </a:rPr>
              <a:t>不具合箇所を発見した。</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・発見した不具合箇所については、確実に</a:t>
            </a:r>
            <a:r>
              <a:rPr kumimoji="1" lang="ja-JP" altLang="en-US" sz="1100" dirty="0">
                <a:latin typeface="Meiryo UI" panose="020B0604030504040204" pitchFamily="50" charset="-128"/>
                <a:ea typeface="Meiryo UI" panose="020B0604030504040204" pitchFamily="50" charset="-128"/>
              </a:rPr>
              <a:t>対策を実施した。</a:t>
            </a:r>
            <a:endParaRPr kumimoji="1" lang="en-US" altLang="ja-JP" sz="11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2E756ACF-63A1-4DC0-9DE4-B3ECA7E9D1A0}"/>
              </a:ext>
            </a:extLst>
          </p:cNvPr>
          <p:cNvSpPr txBox="1"/>
          <p:nvPr/>
        </p:nvSpPr>
        <p:spPr>
          <a:xfrm>
            <a:off x="174132" y="5158530"/>
            <a:ext cx="8770288" cy="1043225"/>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プロセスにおける課題</a:t>
            </a:r>
            <a:r>
              <a:rPr lang="en-US" altLang="ja-JP" sz="1100" dirty="0">
                <a:latin typeface="Meiryo UI" panose="020B0604030504040204" pitchFamily="50" charset="-128"/>
                <a:ea typeface="Meiryo UI" panose="020B0604030504040204" pitchFamily="50" charset="-128"/>
              </a:rPr>
              <a:t>&gt;</a:t>
            </a:r>
          </a:p>
          <a:p>
            <a:r>
              <a:rPr lang="ja-JP" altLang="en-US" sz="1100" dirty="0">
                <a:latin typeface="Meiryo UI" panose="020B0604030504040204" pitchFamily="50" charset="-128"/>
                <a:ea typeface="Meiryo UI" panose="020B0604030504040204" pitchFamily="50" charset="-128"/>
              </a:rPr>
              <a:t>・点検を行うには技術を要することから、技術職員の不足による体制の維持が懸念される。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a:t>
            </a:r>
            <a:r>
              <a:rPr lang="en-US" altLang="ja-JP" sz="1100" dirty="0">
                <a:latin typeface="Meiryo UI" panose="020B0604030504040204" pitchFamily="50" charset="-128"/>
                <a:ea typeface="Meiryo UI" panose="020B0604030504040204" pitchFamily="50" charset="-128"/>
              </a:rPr>
              <a:t>1》</a:t>
            </a:r>
          </a:p>
          <a:p>
            <a:r>
              <a:rPr lang="ja-JP" altLang="en-US" sz="1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河川沿いに通路が無いなど、近接目視が容易でない箇所が存在する。 </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a:t>
            </a:r>
            <a:r>
              <a:rPr lang="en-US" altLang="ja-JP" sz="1100" kern="100" dirty="0">
                <a:latin typeface="Meiryo UI" panose="020B0604030504040204" pitchFamily="50" charset="-128"/>
                <a:ea typeface="Meiryo UI" panose="020B0604030504040204" pitchFamily="50" charset="-128"/>
              </a:rPr>
              <a:t>2》 </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&lt;</a:t>
            </a:r>
            <a:r>
              <a:rPr lang="ja-JP" altLang="en-US" sz="1100" dirty="0">
                <a:latin typeface="Meiryo UI" panose="020B0604030504040204" pitchFamily="50" charset="-128"/>
                <a:ea typeface="Meiryo UI" panose="020B0604030504040204" pitchFamily="50" charset="-128"/>
              </a:rPr>
              <a:t>アウトプットにおける課題</a:t>
            </a:r>
            <a:r>
              <a:rPr lang="en-US" altLang="ja-JP" sz="1100" dirty="0">
                <a:latin typeface="Meiryo UI" panose="020B0604030504040204" pitchFamily="50" charset="-128"/>
                <a:ea typeface="Meiryo UI" panose="020B0604030504040204" pitchFamily="50" charset="-128"/>
              </a:rPr>
              <a:t>&gt;</a:t>
            </a: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p:txBody>
      </p:sp>
      <p:sp>
        <p:nvSpPr>
          <p:cNvPr id="41" name="フローチャート: 組合せ 40">
            <a:extLst>
              <a:ext uri="{FF2B5EF4-FFF2-40B4-BE49-F238E27FC236}">
                <a16:creationId xmlns:a16="http://schemas.microsoft.com/office/drawing/2014/main" id="{332CF0F2-7F3B-499C-81FD-91AD9F33109B}"/>
              </a:ext>
            </a:extLst>
          </p:cNvPr>
          <p:cNvSpPr/>
          <p:nvPr/>
        </p:nvSpPr>
        <p:spPr>
          <a:xfrm>
            <a:off x="3752218" y="173795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4" name="フローチャート: 組合せ 43">
            <a:extLst>
              <a:ext uri="{FF2B5EF4-FFF2-40B4-BE49-F238E27FC236}">
                <a16:creationId xmlns:a16="http://schemas.microsoft.com/office/drawing/2014/main" id="{E83BD887-694B-4A92-8951-C6C97F586457}"/>
              </a:ext>
            </a:extLst>
          </p:cNvPr>
          <p:cNvSpPr/>
          <p:nvPr/>
        </p:nvSpPr>
        <p:spPr>
          <a:xfrm>
            <a:off x="3752217" y="4267641"/>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7" name="フローチャート: 組合せ 46">
            <a:extLst>
              <a:ext uri="{FF2B5EF4-FFF2-40B4-BE49-F238E27FC236}">
                <a16:creationId xmlns:a16="http://schemas.microsoft.com/office/drawing/2014/main" id="{51A7E7FA-A73A-4E2B-9E53-FA3F967E6848}"/>
              </a:ext>
            </a:extLst>
          </p:cNvPr>
          <p:cNvSpPr/>
          <p:nvPr/>
        </p:nvSpPr>
        <p:spPr>
          <a:xfrm>
            <a:off x="3762486" y="5044489"/>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1B360301-41B9-4C7D-A0A0-F1042B8B8E12}"/>
              </a:ext>
            </a:extLst>
          </p:cNvPr>
          <p:cNvSpPr/>
          <p:nvPr/>
        </p:nvSpPr>
        <p:spPr>
          <a:xfrm>
            <a:off x="73413" y="1857077"/>
            <a:ext cx="8998075" cy="3138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674FC93D-9B77-4C20-B4B8-819BDDA16739}"/>
              </a:ext>
            </a:extLst>
          </p:cNvPr>
          <p:cNvSpPr txBox="1"/>
          <p:nvPr/>
        </p:nvSpPr>
        <p:spPr>
          <a:xfrm>
            <a:off x="197015" y="6364312"/>
            <a:ext cx="8770288" cy="442448"/>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a:t>
            </a:r>
            <a:r>
              <a:rPr lang="en-US" altLang="ja-JP" sz="1050" dirty="0">
                <a:latin typeface="Meiryo UI" panose="020B0604030504040204" pitchFamily="50" charset="-128"/>
                <a:ea typeface="Meiryo UI" panose="020B0604030504040204" pitchFamily="50" charset="-128"/>
              </a:rPr>
              <a:t>1,2》</a:t>
            </a:r>
            <a:r>
              <a:rPr lang="ja-JP" altLang="en-US" sz="1050" kern="100" dirty="0">
                <a:latin typeface="Meiryo UI" panose="020B0604030504040204" pitchFamily="50" charset="-128"/>
                <a:ea typeface="Meiryo UI" panose="020B0604030504040204" pitchFamily="50" charset="-128"/>
              </a:rPr>
              <a:t>直線区間等での点検の省力化や、近接目視が容易でない</a:t>
            </a:r>
            <a:r>
              <a:rPr lang="ja-JP" altLang="en-US" sz="1050" kern="100" dirty="0">
                <a:effectLst/>
                <a:latin typeface="Meiryo UI" panose="020B0604030504040204" pitchFamily="50" charset="-128"/>
                <a:ea typeface="Meiryo UI" panose="020B0604030504040204" pitchFamily="50" charset="-128"/>
              </a:rPr>
              <a:t>箇所</a:t>
            </a:r>
            <a:r>
              <a:rPr lang="ja-JP" altLang="en-US" sz="1050" kern="100" dirty="0">
                <a:latin typeface="Meiryo UI" panose="020B0604030504040204" pitchFamily="50" charset="-128"/>
                <a:ea typeface="Meiryo UI" panose="020B0604030504040204" pitchFamily="50" charset="-128"/>
              </a:rPr>
              <a:t>の補完のため、</a:t>
            </a:r>
            <a:r>
              <a:rPr lang="ja-JP" altLang="en-US" sz="1050" kern="100" dirty="0">
                <a:effectLst/>
                <a:latin typeface="Meiryo UI" panose="020B0604030504040204" pitchFamily="50" charset="-128"/>
                <a:ea typeface="Meiryo UI" panose="020B0604030504040204" pitchFamily="50" charset="-128"/>
              </a:rPr>
              <a:t>ドローン等により取得した画像を活用した点検の導入を検討する。</a:t>
            </a:r>
            <a:endParaRPr lang="en-US" altLang="ja-JP" sz="1050" kern="100" dirty="0">
              <a:effectLst/>
              <a:latin typeface="Meiryo UI" panose="020B0604030504040204" pitchFamily="50" charset="-128"/>
              <a:ea typeface="Meiryo UI" panose="020B0604030504040204" pitchFamily="50" charset="-128"/>
            </a:endParaRPr>
          </a:p>
          <a:p>
            <a:endParaRPr lang="en-US" altLang="ja-JP" sz="1000" kern="100" dirty="0">
              <a:effectLst/>
              <a:latin typeface="Meiryo UI" panose="020B0604030504040204" pitchFamily="50" charset="-128"/>
              <a:ea typeface="Meiryo UI" panose="020B0604030504040204" pitchFamily="50" charset="-128"/>
            </a:endParaRPr>
          </a:p>
          <a:p>
            <a:endParaRPr lang="en-US" altLang="ja-JP" sz="1000" kern="100" dirty="0">
              <a:effectLst/>
              <a:latin typeface="Meiryo UI" panose="020B0604030504040204" pitchFamily="50" charset="-128"/>
              <a:ea typeface="Meiryo UI" panose="020B0604030504040204" pitchFamily="50" charset="-128"/>
            </a:endParaRPr>
          </a:p>
        </p:txBody>
      </p:sp>
      <p:sp>
        <p:nvSpPr>
          <p:cNvPr id="53" name="フローチャート: 組合せ 52">
            <a:extLst>
              <a:ext uri="{FF2B5EF4-FFF2-40B4-BE49-F238E27FC236}">
                <a16:creationId xmlns:a16="http://schemas.microsoft.com/office/drawing/2014/main" id="{86E95BCD-97DF-4201-A7E7-93E3FF37E539}"/>
              </a:ext>
            </a:extLst>
          </p:cNvPr>
          <p:cNvSpPr/>
          <p:nvPr/>
        </p:nvSpPr>
        <p:spPr>
          <a:xfrm>
            <a:off x="3785369" y="624995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A5ED1E51-4631-41A7-A127-7EB02FF76131}"/>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pic>
        <p:nvPicPr>
          <p:cNvPr id="2" name="図 1">
            <a:extLst>
              <a:ext uri="{FF2B5EF4-FFF2-40B4-BE49-F238E27FC236}">
                <a16:creationId xmlns:a16="http://schemas.microsoft.com/office/drawing/2014/main" id="{B483E613-5720-495F-AFCF-24CA11F8ED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759" t="5021" r="3450" b="6359"/>
          <a:stretch/>
        </p:blipFill>
        <p:spPr>
          <a:xfrm>
            <a:off x="4522538" y="2546258"/>
            <a:ext cx="2030960" cy="1164818"/>
          </a:xfrm>
          <a:prstGeom prst="rect">
            <a:avLst/>
          </a:prstGeom>
          <a:ln w="6350">
            <a:solidFill>
              <a:schemeClr val="tx1"/>
            </a:solidFill>
          </a:ln>
        </p:spPr>
      </p:pic>
      <p:pic>
        <p:nvPicPr>
          <p:cNvPr id="3" name="図 2">
            <a:extLst>
              <a:ext uri="{FF2B5EF4-FFF2-40B4-BE49-F238E27FC236}">
                <a16:creationId xmlns:a16="http://schemas.microsoft.com/office/drawing/2014/main" id="{785A0A91-D4DF-403D-8DB8-C2F7C8BDD9A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973" t="4674" r="2755" b="6040"/>
          <a:stretch/>
        </p:blipFill>
        <p:spPr>
          <a:xfrm>
            <a:off x="6633327" y="2541178"/>
            <a:ext cx="2091912" cy="1170271"/>
          </a:xfrm>
          <a:prstGeom prst="rect">
            <a:avLst/>
          </a:prstGeom>
          <a:ln w="6350">
            <a:solidFill>
              <a:schemeClr val="tx1"/>
            </a:solidFill>
          </a:ln>
        </p:spPr>
      </p:pic>
      <p:sp>
        <p:nvSpPr>
          <p:cNvPr id="22" name="正方形/長方形 21">
            <a:extLst>
              <a:ext uri="{FF2B5EF4-FFF2-40B4-BE49-F238E27FC236}">
                <a16:creationId xmlns:a16="http://schemas.microsoft.com/office/drawing/2014/main" id="{3A85F4E6-E6EB-4E0E-9383-C7495D52799B}"/>
              </a:ext>
            </a:extLst>
          </p:cNvPr>
          <p:cNvSpPr/>
          <p:nvPr/>
        </p:nvSpPr>
        <p:spPr>
          <a:xfrm>
            <a:off x="3967395" y="3688125"/>
            <a:ext cx="4999908" cy="53017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700" dirty="0">
                <a:solidFill>
                  <a:schemeClr val="tx1"/>
                </a:solidFill>
                <a:latin typeface="Meiryo UI" panose="020B0604030504040204" pitchFamily="50" charset="-128"/>
                <a:ea typeface="Meiryo UI" panose="020B0604030504040204" pitchFamily="50" charset="-128"/>
              </a:rPr>
              <a:t>要注意箇所：施設に損傷がみられ、このまま放置しておくと人家等に影響を及ぼす可能性がある箇所</a:t>
            </a:r>
            <a:endParaRPr kumimoji="1"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　　　　　　　　（必要に応じ詳細な調査や応急的な対応を実施し、補修方法等の検討を行い概ね</a:t>
            </a:r>
            <a:r>
              <a:rPr lang="en-US" altLang="ja-JP" sz="700" dirty="0">
                <a:solidFill>
                  <a:schemeClr val="tx1"/>
                </a:solidFill>
                <a:latin typeface="Meiryo UI" panose="020B0604030504040204" pitchFamily="50" charset="-128"/>
                <a:ea typeface="Meiryo UI" panose="020B0604030504040204" pitchFamily="50" charset="-128"/>
              </a:rPr>
              <a:t>3</a:t>
            </a:r>
            <a:r>
              <a:rPr lang="ja-JP" altLang="en-US" sz="700" dirty="0">
                <a:solidFill>
                  <a:schemeClr val="tx1"/>
                </a:solidFill>
                <a:latin typeface="Meiryo UI" panose="020B0604030504040204" pitchFamily="50" charset="-128"/>
                <a:ea typeface="Meiryo UI" panose="020B0604030504040204" pitchFamily="50" charset="-128"/>
              </a:rPr>
              <a:t>年を目途に順次対策を実施する）</a:t>
            </a:r>
            <a:endParaRPr kumimoji="1"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緊急対応実施箇所：要注意箇所の内、特に損傷が著しい箇所</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　　　　　　　　（次期出水期までに</a:t>
            </a:r>
            <a:r>
              <a:rPr lang="en-US" altLang="ja-JP" sz="700" dirty="0">
                <a:solidFill>
                  <a:schemeClr val="tx1"/>
                </a:solidFill>
                <a:latin typeface="Meiryo UI" panose="020B0604030504040204" pitchFamily="50" charset="-128"/>
                <a:ea typeface="Meiryo UI" panose="020B0604030504040204" pitchFamily="50" charset="-128"/>
              </a:rPr>
              <a:t>(5</a:t>
            </a:r>
            <a:r>
              <a:rPr lang="ja-JP" altLang="en-US" sz="700" dirty="0">
                <a:solidFill>
                  <a:schemeClr val="tx1"/>
                </a:solidFill>
                <a:latin typeface="Meiryo UI" panose="020B0604030504040204" pitchFamily="50" charset="-128"/>
                <a:ea typeface="Meiryo UI" panose="020B0604030504040204" pitchFamily="50" charset="-128"/>
              </a:rPr>
              <a:t>月末までに</a:t>
            </a:r>
            <a:r>
              <a:rPr lang="en-US" altLang="ja-JP" sz="700" dirty="0">
                <a:solidFill>
                  <a:schemeClr val="tx1"/>
                </a:solidFill>
                <a:latin typeface="Meiryo UI" panose="020B0604030504040204" pitchFamily="50" charset="-128"/>
                <a:ea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rPr>
              <a:t>応急的な対応を完了し、その後更に必要な対策を実施する）</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
        <p:nvSpPr>
          <p:cNvPr id="23" name="スライド番号プレースホルダー 17">
            <a:extLst>
              <a:ext uri="{FF2B5EF4-FFF2-40B4-BE49-F238E27FC236}">
                <a16:creationId xmlns:a16="http://schemas.microsoft.com/office/drawing/2014/main" id="{7273A2E7-CFE4-4894-887C-6CFCB9E62987}"/>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Tree>
    <p:extLst>
      <p:ext uri="{BB962C8B-B14F-4D97-AF65-F5344CB8AC3E}">
        <p14:creationId xmlns:p14="http://schemas.microsoft.com/office/powerpoint/2010/main" val="397779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62619" y="939516"/>
            <a:ext cx="2890480" cy="369332"/>
          </a:xfrm>
          <a:prstGeom prst="rect">
            <a:avLst/>
          </a:prstGeom>
          <a:noFill/>
          <a:ln w="19050">
            <a:noFill/>
          </a:ln>
        </p:spPr>
        <p:txBody>
          <a:bodyPr wrap="square" rtlCol="0">
            <a:spAutoFit/>
          </a:bodyPr>
          <a:lstStyle/>
          <a:p>
            <a:r>
              <a:rPr kumimoji="1" lang="ja-JP" altLang="en-US" b="1" dirty="0">
                <a:latin typeface="Meiryo UI" pitchFamily="50" charset="-128"/>
                <a:ea typeface="Meiryo UI" pitchFamily="50" charset="-128"/>
                <a:cs typeface="Meiryo UI" pitchFamily="50" charset="-128"/>
              </a:rPr>
              <a:t>①堤防・護岸等</a:t>
            </a:r>
          </a:p>
        </p:txBody>
      </p:sp>
      <p:sp>
        <p:nvSpPr>
          <p:cNvPr id="18" name="正方形/長方形 17">
            <a:extLst>
              <a:ext uri="{FF2B5EF4-FFF2-40B4-BE49-F238E27FC236}">
                <a16:creationId xmlns:a16="http://schemas.microsoft.com/office/drawing/2014/main" id="{CD534E5B-4853-4FFE-BDC9-82FECE2525CF}"/>
              </a:ext>
            </a:extLst>
          </p:cNvPr>
          <p:cNvSpPr/>
          <p:nvPr/>
        </p:nvSpPr>
        <p:spPr>
          <a:xfrm>
            <a:off x="84721" y="1963153"/>
            <a:ext cx="8998075" cy="3130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a:extLst>
              <a:ext uri="{FF2B5EF4-FFF2-40B4-BE49-F238E27FC236}">
                <a16:creationId xmlns:a16="http://schemas.microsoft.com/office/drawing/2014/main" id="{1AF357CD-FFFC-41AF-90E3-59FAED80DEFE}"/>
              </a:ext>
            </a:extLst>
          </p:cNvPr>
          <p:cNvSpPr txBox="1"/>
          <p:nvPr/>
        </p:nvSpPr>
        <p:spPr>
          <a:xfrm>
            <a:off x="146215" y="1987177"/>
            <a:ext cx="8869072" cy="2282549"/>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20" name="テキスト ボックス 19">
            <a:extLst>
              <a:ext uri="{FF2B5EF4-FFF2-40B4-BE49-F238E27FC236}">
                <a16:creationId xmlns:a16="http://schemas.microsoft.com/office/drawing/2014/main" id="{507ED708-8AA2-4B22-9AB1-B8E8CADCD9D3}"/>
              </a:ext>
            </a:extLst>
          </p:cNvPr>
          <p:cNvSpPr txBox="1"/>
          <p:nvPr/>
        </p:nvSpPr>
        <p:spPr>
          <a:xfrm>
            <a:off x="146217" y="1289091"/>
            <a:ext cx="8869072" cy="517080"/>
          </a:xfrm>
          <a:prstGeom prst="rect">
            <a:avLst/>
          </a:prstGeom>
          <a:noFill/>
          <a:ln>
            <a:solidFill>
              <a:schemeClr val="tx1"/>
            </a:solidFill>
          </a:ln>
        </p:spPr>
        <p:txBody>
          <a:bodyPr wrap="square" rtlCol="0" anchor="ctr">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現計画での評価に関する記載事項</a:t>
            </a:r>
            <a:r>
              <a:rPr lang="en-US" altLang="ja-JP" sz="1200" kern="100" dirty="0">
                <a:effectLst/>
                <a:latin typeface="Meiryo UI" panose="020B0604030504040204" pitchFamily="50" charset="-128"/>
                <a:ea typeface="Meiryo UI" panose="020B0604030504040204" pitchFamily="50" charset="-128"/>
              </a:rPr>
              <a:t>】</a:t>
            </a:r>
          </a:p>
          <a:p>
            <a:pPr>
              <a:defRPr/>
            </a:pPr>
            <a:r>
              <a:rPr lang="en-US" altLang="ja-JP" sz="1100" kern="100" dirty="0">
                <a:effectLst/>
                <a:latin typeface="Meiryo UI" panose="020B0604030504040204" pitchFamily="50" charset="-128"/>
                <a:ea typeface="Meiryo UI" panose="020B0604030504040204" pitchFamily="50" charset="-128"/>
              </a:rPr>
              <a:t>2.</a:t>
            </a:r>
            <a:r>
              <a:rPr lang="ja-JP" altLang="en-US" sz="1100" kern="100" dirty="0">
                <a:effectLst/>
                <a:latin typeface="Meiryo UI" panose="020B0604030504040204" pitchFamily="50" charset="-128"/>
                <a:ea typeface="Meiryo UI" panose="020B0604030504040204" pitchFamily="50" charset="-128"/>
              </a:rPr>
              <a:t>全河川について、職員による日常・定期点検に加えて、５年毎に</a:t>
            </a:r>
            <a:r>
              <a:rPr lang="ja-JP" altLang="en-US" sz="1100" kern="100" dirty="0">
                <a:latin typeface="Meiryo UI" panose="020B0604030504040204" pitchFamily="50" charset="-128"/>
                <a:ea typeface="Meiryo UI" panose="020B0604030504040204" pitchFamily="50" charset="-128"/>
              </a:rPr>
              <a:t>コンサルタント</a:t>
            </a:r>
            <a:r>
              <a:rPr lang="ja-JP" altLang="en-US" sz="1100" kern="100" dirty="0">
                <a:effectLst/>
                <a:latin typeface="Meiryo UI" panose="020B0604030504040204" pitchFamily="50" charset="-128"/>
                <a:ea typeface="Meiryo UI" panose="020B0604030504040204" pitchFamily="50" charset="-128"/>
              </a:rPr>
              <a:t>による実施する定期詳細点検の結果を河川カルテに整理した上で、維持管理計画を作成、更新する。</a:t>
            </a:r>
          </a:p>
        </p:txBody>
      </p:sp>
      <p:sp>
        <p:nvSpPr>
          <p:cNvPr id="21" name="テキスト ボックス 20">
            <a:extLst>
              <a:ext uri="{FF2B5EF4-FFF2-40B4-BE49-F238E27FC236}">
                <a16:creationId xmlns:a16="http://schemas.microsoft.com/office/drawing/2014/main" id="{DF5163D3-25D0-4BB1-AC81-F53BA4D2FFD9}"/>
              </a:ext>
            </a:extLst>
          </p:cNvPr>
          <p:cNvSpPr txBox="1"/>
          <p:nvPr/>
        </p:nvSpPr>
        <p:spPr>
          <a:xfrm>
            <a:off x="146215" y="4429557"/>
            <a:ext cx="8869072" cy="635028"/>
          </a:xfrm>
          <a:prstGeom prst="rect">
            <a:avLst/>
          </a:prstGeom>
          <a:noFill/>
          <a:ln>
            <a:solidFill>
              <a:schemeClr val="tx1"/>
            </a:solidFill>
          </a:ln>
        </p:spPr>
        <p:txBody>
          <a:bodyPr wrap="square" rtlCol="0" anchor="ctr">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総論</a:t>
            </a:r>
            <a:r>
              <a:rPr lang="en-US" altLang="ja-JP" sz="1100" kern="100" dirty="0">
                <a:effectLst/>
                <a:latin typeface="Meiryo UI" panose="020B0604030504040204" pitchFamily="50" charset="-128"/>
                <a:ea typeface="Meiryo UI" panose="020B0604030504040204" pitchFamily="50" charset="-128"/>
              </a:rPr>
              <a:t>】</a:t>
            </a:r>
          </a:p>
          <a:p>
            <a:pPr algn="just"/>
            <a:r>
              <a:rPr lang="ja-JP" altLang="en-US" sz="1000" kern="100" dirty="0">
                <a:effectLst/>
                <a:latin typeface="Meiryo UI" panose="020B0604030504040204" pitchFamily="50" charset="-128"/>
                <a:ea typeface="Meiryo UI" panose="020B0604030504040204" pitchFamily="50" charset="-128"/>
              </a:rPr>
              <a:t>職員による日常・定期点検に加えて、全河川を対象とした５年毎のコンサルタントによる詳細点検を導入したことで、管理河川全体の損傷状態を把握し、河川カルテの整理及び維持管理計画を作成することができた。但し、</a:t>
            </a:r>
            <a:r>
              <a:rPr lang="ja-JP" altLang="en-US" sz="1000" kern="100" dirty="0">
                <a:latin typeface="Meiryo UI" panose="020B0604030504040204" pitchFamily="50" charset="-128"/>
                <a:ea typeface="Meiryo UI" panose="020B0604030504040204" pitchFamily="50" charset="-128"/>
              </a:rPr>
              <a:t>施設全体としての</a:t>
            </a:r>
            <a:r>
              <a:rPr lang="ja-JP" altLang="en-US" sz="1000" kern="100" dirty="0">
                <a:effectLst/>
                <a:latin typeface="Meiryo UI" panose="020B0604030504040204" pitchFamily="50" charset="-128"/>
                <a:ea typeface="Meiryo UI" panose="020B0604030504040204" pitchFamily="50" charset="-128"/>
              </a:rPr>
              <a:t>健全度評価を行うには技術を要するため、技術職員の不足により適切な評価を行えなくなることが懸念される。</a:t>
            </a:r>
            <a:endParaRPr lang="en-US" altLang="ja-JP" sz="1000" kern="100" dirty="0">
              <a:effectLst/>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A2A1AF2F-9DED-42A7-9660-65673F12AAAE}"/>
              </a:ext>
            </a:extLst>
          </p:cNvPr>
          <p:cNvSpPr txBox="1"/>
          <p:nvPr/>
        </p:nvSpPr>
        <p:spPr>
          <a:xfrm>
            <a:off x="219716" y="2223734"/>
            <a:ext cx="2733383" cy="201380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kern="100" dirty="0">
                <a:effectLst/>
                <a:latin typeface="Meiryo UI" panose="020B0604030504040204" pitchFamily="50" charset="-128"/>
                <a:ea typeface="Meiryo UI" panose="020B0604030504040204" pitchFamily="50" charset="-128"/>
              </a:rPr>
              <a:t>・全河川において、</a:t>
            </a:r>
            <a:r>
              <a:rPr lang="ja-JP" altLang="en-US" sz="1050" kern="100" dirty="0">
                <a:latin typeface="Meiryo UI" panose="020B0604030504040204" pitchFamily="50" charset="-128"/>
                <a:ea typeface="Meiryo UI" panose="020B0604030504040204" pitchFamily="50" charset="-128"/>
              </a:rPr>
              <a:t>概ね</a:t>
            </a:r>
            <a:r>
              <a:rPr lang="ja-JP" altLang="en-US" sz="1050" kern="100" dirty="0">
                <a:effectLst/>
                <a:latin typeface="Meiryo UI" panose="020B0604030504040204" pitchFamily="50" charset="-128"/>
                <a:ea typeface="Meiryo UI" panose="020B0604030504040204" pitchFamily="50" charset="-128"/>
              </a:rPr>
              <a:t>５年毎にコンサルタントによる詳細点検を実施し、河川毎の</a:t>
            </a:r>
            <a:r>
              <a:rPr lang="ja-JP" altLang="en-US" sz="1050" kern="100" dirty="0">
                <a:latin typeface="Meiryo UI" panose="020B0604030504040204" pitchFamily="50" charset="-128"/>
                <a:ea typeface="Meiryo UI" panose="020B0604030504040204" pitchFamily="50" charset="-128"/>
              </a:rPr>
              <a:t>河川カルテ・維持管理計画を作成・更新した。</a:t>
            </a:r>
            <a:endParaRPr lang="en-US" altLang="ja-JP" sz="1050" kern="1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D4AC9A10-C417-487D-8B55-0880E8B6833F}"/>
              </a:ext>
            </a:extLst>
          </p:cNvPr>
          <p:cNvSpPr txBox="1"/>
          <p:nvPr/>
        </p:nvSpPr>
        <p:spPr>
          <a:xfrm>
            <a:off x="3131841" y="2223733"/>
            <a:ext cx="5811440" cy="2013803"/>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endParaRPr lang="en-US" altLang="ja-JP" sz="1050" kern="100" dirty="0">
              <a:effectLst/>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・詳細点検実施河川における損傷箇所数の推移と各損傷箇所の</a:t>
            </a:r>
            <a:endParaRPr kumimoji="1"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状態変化を把握し、河川カルテに整</a:t>
            </a:r>
            <a:r>
              <a:rPr lang="ja-JP" altLang="en-US" sz="1050" dirty="0">
                <a:latin typeface="Meiryo UI" panose="020B0604030504040204" pitchFamily="50" charset="-128"/>
                <a:ea typeface="Meiryo UI" panose="020B0604030504040204" pitchFamily="50" charset="-128"/>
              </a:rPr>
              <a:t>理した。（</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損傷箇所数の</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推移は参考資料</a:t>
            </a:r>
            <a:r>
              <a:rPr lang="en-US" altLang="ja-JP" sz="1050" dirty="0">
                <a:latin typeface="Meiryo UI" panose="020B0604030504040204" pitchFamily="50" charset="-128"/>
                <a:ea typeface="Meiryo UI" panose="020B0604030504040204" pitchFamily="50" charset="-128"/>
              </a:rPr>
              <a:t>P3</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・整理した河川カルテに基づき、維持管理計画を作成した</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・「施設全体としての健全度」を評価する際には、知識豊富な熟練</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技術職員を中心とした点検結果判定会議を実施しているが、</a:t>
            </a:r>
            <a:r>
              <a:rPr lang="ja-JP" altLang="en-US" sz="1050" kern="100" dirty="0">
                <a:effectLst/>
                <a:latin typeface="Meiryo UI" panose="020B0604030504040204" pitchFamily="50" charset="-128"/>
                <a:ea typeface="Meiryo UI" panose="020B0604030504040204" pitchFamily="50" charset="-128"/>
              </a:rPr>
              <a:t>河</a:t>
            </a:r>
            <a:endParaRPr lang="en-US" altLang="ja-JP" sz="1050" kern="100" dirty="0">
              <a:effectLst/>
              <a:latin typeface="Meiryo UI" panose="020B0604030504040204" pitchFamily="50" charset="-128"/>
              <a:ea typeface="Meiryo UI" panose="020B0604030504040204" pitchFamily="50" charset="-128"/>
            </a:endParaRPr>
          </a:p>
          <a:p>
            <a:r>
              <a:rPr lang="en-US" altLang="ja-JP" sz="1050" kern="100" dirty="0">
                <a:latin typeface="Meiryo UI" panose="020B0604030504040204" pitchFamily="50" charset="-128"/>
                <a:ea typeface="Meiryo UI" panose="020B0604030504040204" pitchFamily="50" charset="-128"/>
              </a:rPr>
              <a:t> </a:t>
            </a:r>
            <a:r>
              <a:rPr lang="ja-JP" altLang="en-US" sz="1050" kern="100" dirty="0">
                <a:effectLst/>
                <a:latin typeface="Meiryo UI" panose="020B0604030504040204" pitchFamily="50" charset="-128"/>
                <a:ea typeface="Meiryo UI" panose="020B0604030504040204" pitchFamily="50" charset="-128"/>
              </a:rPr>
              <a:t>川業務に携わったことのある技術職員が不足及び減少して</a:t>
            </a:r>
            <a:r>
              <a:rPr lang="ja-JP" altLang="en-US" sz="1050" kern="100" dirty="0">
                <a:latin typeface="Meiryo UI" panose="020B0604030504040204" pitchFamily="50" charset="-128"/>
                <a:ea typeface="Meiryo UI" panose="020B0604030504040204" pitchFamily="50" charset="-128"/>
              </a:rPr>
              <a:t>おり</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適切な評価を行えなくなることが懸念される。</a:t>
            </a:r>
            <a:endParaRPr lang="en-US" altLang="ja-JP" sz="105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（指標に記載の「施設の安全性」の評価は熟練技術職員による</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評価が必要）</a:t>
            </a:r>
            <a:endParaRPr lang="en-US" altLang="ja-JP" sz="10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8AB948EA-C16B-43D4-A91E-AD535E0D36E1}"/>
              </a:ext>
            </a:extLst>
          </p:cNvPr>
          <p:cNvSpPr txBox="1"/>
          <p:nvPr/>
        </p:nvSpPr>
        <p:spPr>
          <a:xfrm>
            <a:off x="137464" y="5268327"/>
            <a:ext cx="8869072" cy="996226"/>
          </a:xfrm>
          <a:prstGeom prst="rect">
            <a:avLst/>
          </a:prstGeom>
          <a:noFill/>
          <a:ln>
            <a:solidFill>
              <a:schemeClr val="tx1"/>
            </a:solidFill>
          </a:ln>
        </p:spPr>
        <p:txBody>
          <a:bodyPr wrap="square" rtlCol="0" anchor="ctr">
            <a:noAutofit/>
          </a:bodyPr>
          <a:lstStyle/>
          <a:p>
            <a:pPr algn="just"/>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この</a:t>
            </a:r>
            <a:r>
              <a:rPr lang="en-US" altLang="ja-JP" sz="1100" kern="100" dirty="0">
                <a:effectLst/>
                <a:latin typeface="Meiryo UI" panose="020B0604030504040204" pitchFamily="50" charset="-128"/>
                <a:ea typeface="Meiryo UI" panose="020B0604030504040204" pitchFamily="50" charset="-128"/>
              </a:rPr>
              <a:t>10</a:t>
            </a:r>
            <a:r>
              <a:rPr lang="ja-JP" altLang="en-US" sz="1100" kern="100" dirty="0">
                <a:effectLst/>
                <a:latin typeface="Meiryo UI" panose="020B0604030504040204" pitchFamily="50" charset="-128"/>
                <a:ea typeface="Meiryo UI" panose="020B0604030504040204" pitchFamily="50" charset="-128"/>
              </a:rPr>
              <a:t>年間の取組により顕在化した課題</a:t>
            </a:r>
            <a:r>
              <a:rPr lang="en-US" altLang="ja-JP" sz="1100" kern="100" dirty="0">
                <a:effectLst/>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&lt;</a:t>
            </a:r>
            <a:r>
              <a:rPr lang="ja-JP" altLang="en-US" sz="1050" dirty="0">
                <a:latin typeface="Meiryo UI" panose="020B0604030504040204" pitchFamily="50" charset="-128"/>
                <a:ea typeface="Meiryo UI" panose="020B0604030504040204" pitchFamily="50" charset="-128"/>
              </a:rPr>
              <a:t>プロセスにおける課題</a:t>
            </a:r>
            <a:r>
              <a:rPr lang="en-US" altLang="ja-JP" sz="1050" dirty="0">
                <a:latin typeface="Meiryo UI" panose="020B0604030504040204" pitchFamily="50" charset="-128"/>
                <a:ea typeface="Meiryo UI" panose="020B0604030504040204" pitchFamily="50" charset="-128"/>
              </a:rPr>
              <a:t>&gt;</a:t>
            </a:r>
          </a:p>
          <a:p>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p>
          <a:p>
            <a:r>
              <a:rPr lang="en-US" altLang="ja-JP" sz="1050" dirty="0">
                <a:latin typeface="Meiryo UI" panose="020B0604030504040204" pitchFamily="50" charset="-128"/>
                <a:ea typeface="Meiryo UI" panose="020B0604030504040204" pitchFamily="50" charset="-128"/>
              </a:rPr>
              <a:t>&lt;</a:t>
            </a:r>
            <a:r>
              <a:rPr lang="ja-JP" altLang="en-US" sz="1050" dirty="0">
                <a:latin typeface="Meiryo UI" panose="020B0604030504040204" pitchFamily="50" charset="-128"/>
                <a:ea typeface="Meiryo UI" panose="020B0604030504040204" pitchFamily="50" charset="-128"/>
              </a:rPr>
              <a:t>アウトプットにおける課題</a:t>
            </a:r>
            <a:r>
              <a:rPr lang="en-US" altLang="ja-JP" sz="1050" dirty="0">
                <a:latin typeface="Meiryo UI" panose="020B0604030504040204" pitchFamily="50" charset="-128"/>
                <a:ea typeface="Meiryo UI" panose="020B0604030504040204" pitchFamily="50" charset="-128"/>
              </a:rPr>
              <a:t>&gt;</a:t>
            </a:r>
          </a:p>
          <a:p>
            <a:r>
              <a:rPr lang="ja-JP" altLang="en-US" sz="1050" dirty="0">
                <a:latin typeface="Meiryo UI" panose="020B0604030504040204" pitchFamily="50" charset="-128"/>
                <a:ea typeface="Meiryo UI" panose="020B0604030504040204" pitchFamily="50" charset="-128"/>
              </a:rPr>
              <a:t>・損傷箇所数の推移や状態変化の程度等は把握できたものの、施設全体としての健全度評価を行うには技術を要するため、熟練技術職員の不足により適切な評価を行えなくなることが懸念される。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課題１</a:t>
            </a:r>
            <a:r>
              <a:rPr lang="en-US" altLang="ja-JP" sz="1050" dirty="0">
                <a:latin typeface="Meiryo UI" panose="020B0604030504040204" pitchFamily="50" charset="-128"/>
                <a:ea typeface="Meiryo UI" panose="020B0604030504040204" pitchFamily="50" charset="-128"/>
              </a:rPr>
              <a:t>》</a:t>
            </a:r>
          </a:p>
        </p:txBody>
      </p:sp>
      <p:sp>
        <p:nvSpPr>
          <p:cNvPr id="25" name="フローチャート: 組合せ 24">
            <a:extLst>
              <a:ext uri="{FF2B5EF4-FFF2-40B4-BE49-F238E27FC236}">
                <a16:creationId xmlns:a16="http://schemas.microsoft.com/office/drawing/2014/main" id="{F96B2E0B-B6C2-44C2-A9E1-8AC0084880E5}"/>
              </a:ext>
            </a:extLst>
          </p:cNvPr>
          <p:cNvSpPr/>
          <p:nvPr/>
        </p:nvSpPr>
        <p:spPr>
          <a:xfrm>
            <a:off x="3724301" y="1839097"/>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6" name="フローチャート: 組合せ 25">
            <a:extLst>
              <a:ext uri="{FF2B5EF4-FFF2-40B4-BE49-F238E27FC236}">
                <a16:creationId xmlns:a16="http://schemas.microsoft.com/office/drawing/2014/main" id="{2C0D451B-2ECE-46FB-9186-0C16A51F2F44}"/>
              </a:ext>
            </a:extLst>
          </p:cNvPr>
          <p:cNvSpPr/>
          <p:nvPr/>
        </p:nvSpPr>
        <p:spPr>
          <a:xfrm>
            <a:off x="3724300" y="4309513"/>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7" name="フローチャート: 組合せ 26">
            <a:extLst>
              <a:ext uri="{FF2B5EF4-FFF2-40B4-BE49-F238E27FC236}">
                <a16:creationId xmlns:a16="http://schemas.microsoft.com/office/drawing/2014/main" id="{D7A4D070-CAA4-44A1-986E-6DD5FFD992AD}"/>
              </a:ext>
            </a:extLst>
          </p:cNvPr>
          <p:cNvSpPr/>
          <p:nvPr/>
        </p:nvSpPr>
        <p:spPr>
          <a:xfrm>
            <a:off x="3734569" y="5151656"/>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A058A16F-0B14-483F-886A-312895B48AED}"/>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4" name="テキスト ボックス 33">
            <a:extLst>
              <a:ext uri="{FF2B5EF4-FFF2-40B4-BE49-F238E27FC236}">
                <a16:creationId xmlns:a16="http://schemas.microsoft.com/office/drawing/2014/main" id="{B2AE422F-4584-4C52-91F4-2D834E0B9D54}"/>
              </a:ext>
            </a:extLst>
          </p:cNvPr>
          <p:cNvSpPr txBox="1"/>
          <p:nvPr/>
        </p:nvSpPr>
        <p:spPr>
          <a:xfrm>
            <a:off x="146215" y="6426619"/>
            <a:ext cx="8869072" cy="417237"/>
          </a:xfrm>
          <a:prstGeom prst="rect">
            <a:avLst/>
          </a:prstGeom>
          <a:noFill/>
          <a:ln>
            <a:solidFill>
              <a:schemeClr val="tx1"/>
            </a:solidFill>
          </a:ln>
        </p:spPr>
        <p:txBody>
          <a:bodyPr wrap="square" rtlCol="0">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熟練技術職員の視点でまとめた診断ハンドブックを作成する等、「施設の安全性」を適切に評価するための手法を検討する。</a:t>
            </a:r>
            <a:endParaRPr lang="en-US" altLang="ja-JP" sz="1000" kern="100" dirty="0">
              <a:effectLst/>
              <a:latin typeface="Meiryo UI" panose="020B0604030504040204" pitchFamily="50" charset="-128"/>
              <a:ea typeface="Meiryo UI" panose="020B0604030504040204" pitchFamily="50" charset="-128"/>
            </a:endParaRPr>
          </a:p>
        </p:txBody>
      </p:sp>
      <p:sp>
        <p:nvSpPr>
          <p:cNvPr id="35" name="フローチャート: 組合せ 34">
            <a:extLst>
              <a:ext uri="{FF2B5EF4-FFF2-40B4-BE49-F238E27FC236}">
                <a16:creationId xmlns:a16="http://schemas.microsoft.com/office/drawing/2014/main" id="{15B4C0AF-5536-4EC0-8231-C9A1F936D05B}"/>
              </a:ext>
            </a:extLst>
          </p:cNvPr>
          <p:cNvSpPr/>
          <p:nvPr/>
        </p:nvSpPr>
        <p:spPr>
          <a:xfrm>
            <a:off x="3785369" y="6303011"/>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185CD889-F79D-40F1-ABFD-D55074CC14CE}"/>
              </a:ext>
            </a:extLst>
          </p:cNvPr>
          <p:cNvGrpSpPr/>
          <p:nvPr/>
        </p:nvGrpSpPr>
        <p:grpSpPr>
          <a:xfrm>
            <a:off x="482320" y="2950482"/>
            <a:ext cx="2152264" cy="1265762"/>
            <a:chOff x="931589" y="3109008"/>
            <a:chExt cx="2015697" cy="1185446"/>
          </a:xfrm>
        </p:grpSpPr>
        <p:pic>
          <p:nvPicPr>
            <p:cNvPr id="2" name="図 1">
              <a:extLst>
                <a:ext uri="{FF2B5EF4-FFF2-40B4-BE49-F238E27FC236}">
                  <a16:creationId xmlns:a16="http://schemas.microsoft.com/office/drawing/2014/main" id="{D1E4CA4D-DE1D-4921-83B3-E6CFB1BD7F65}"/>
                </a:ext>
              </a:extLst>
            </p:cNvPr>
            <p:cNvPicPr>
              <a:picLocks noChangeAspect="1"/>
            </p:cNvPicPr>
            <p:nvPr/>
          </p:nvPicPr>
          <p:blipFill>
            <a:blip r:embed="rId3"/>
            <a:stretch>
              <a:fillRect/>
            </a:stretch>
          </p:blipFill>
          <p:spPr>
            <a:xfrm>
              <a:off x="1027818" y="3109008"/>
              <a:ext cx="1919468" cy="1185446"/>
            </a:xfrm>
            <a:prstGeom prst="rect">
              <a:avLst/>
            </a:prstGeom>
          </p:spPr>
        </p:pic>
        <p:sp>
          <p:nvSpPr>
            <p:cNvPr id="37" name="正方形/長方形 36">
              <a:extLst>
                <a:ext uri="{FF2B5EF4-FFF2-40B4-BE49-F238E27FC236}">
                  <a16:creationId xmlns:a16="http://schemas.microsoft.com/office/drawing/2014/main" id="{807F76DD-22E0-4786-AB27-A3332EEBFD17}"/>
                </a:ext>
              </a:extLst>
            </p:cNvPr>
            <p:cNvSpPr/>
            <p:nvPr/>
          </p:nvSpPr>
          <p:spPr>
            <a:xfrm>
              <a:off x="931589" y="3152850"/>
              <a:ext cx="354325" cy="9408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400" b="1" dirty="0">
                  <a:solidFill>
                    <a:schemeClr val="tx1"/>
                  </a:solidFill>
                  <a:latin typeface="Meiryo UI" panose="020B0604030504040204" pitchFamily="50" charset="-128"/>
                  <a:ea typeface="Meiryo UI" panose="020B0604030504040204" pitchFamily="50" charset="-128"/>
                </a:rPr>
                <a:t>百万円</a:t>
              </a:r>
            </a:p>
          </p:txBody>
        </p:sp>
      </p:grpSp>
      <p:grpSp>
        <p:nvGrpSpPr>
          <p:cNvPr id="5" name="グループ化 4">
            <a:extLst>
              <a:ext uri="{FF2B5EF4-FFF2-40B4-BE49-F238E27FC236}">
                <a16:creationId xmlns:a16="http://schemas.microsoft.com/office/drawing/2014/main" id="{88E8896F-EF3E-40D1-9751-E68A617F2194}"/>
              </a:ext>
            </a:extLst>
          </p:cNvPr>
          <p:cNvGrpSpPr/>
          <p:nvPr/>
        </p:nvGrpSpPr>
        <p:grpSpPr>
          <a:xfrm>
            <a:off x="6747774" y="2479784"/>
            <a:ext cx="2154845" cy="1775552"/>
            <a:chOff x="5309569" y="2858015"/>
            <a:chExt cx="1836729" cy="1513431"/>
          </a:xfrm>
        </p:grpSpPr>
        <p:pic>
          <p:nvPicPr>
            <p:cNvPr id="36" name="図 35">
              <a:extLst>
                <a:ext uri="{FF2B5EF4-FFF2-40B4-BE49-F238E27FC236}">
                  <a16:creationId xmlns:a16="http://schemas.microsoft.com/office/drawing/2014/main" id="{4ECD2B2D-0390-4523-8AB8-599370DAFA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9569" y="2858015"/>
              <a:ext cx="1836729" cy="151343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083F124E-D7B7-4649-9480-E4342C778508}"/>
                </a:ext>
              </a:extLst>
            </p:cNvPr>
            <p:cNvSpPr/>
            <p:nvPr/>
          </p:nvSpPr>
          <p:spPr>
            <a:xfrm>
              <a:off x="6652612" y="3076448"/>
              <a:ext cx="432048" cy="10045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正方形/長方形 31">
              <a:extLst>
                <a:ext uri="{FF2B5EF4-FFF2-40B4-BE49-F238E27FC236}">
                  <a16:creationId xmlns:a16="http://schemas.microsoft.com/office/drawing/2014/main" id="{085E666F-5136-4CCD-A14D-B42D0017E8C1}"/>
                </a:ext>
              </a:extLst>
            </p:cNvPr>
            <p:cNvSpPr/>
            <p:nvPr/>
          </p:nvSpPr>
          <p:spPr>
            <a:xfrm>
              <a:off x="6454080" y="3352729"/>
              <a:ext cx="432048" cy="100456"/>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3" name="テキスト ボックス 107">
            <a:extLst>
              <a:ext uri="{FF2B5EF4-FFF2-40B4-BE49-F238E27FC236}">
                <a16:creationId xmlns:a16="http://schemas.microsoft.com/office/drawing/2014/main" id="{695B3114-9F0A-49E1-92E9-24A294726988}"/>
              </a:ext>
            </a:extLst>
          </p:cNvPr>
          <p:cNvSpPr txBox="1">
            <a:spLocks/>
          </p:cNvSpPr>
          <p:nvPr/>
        </p:nvSpPr>
        <p:spPr>
          <a:xfrm>
            <a:off x="7065172" y="2305370"/>
            <a:ext cx="1715083" cy="174414"/>
          </a:xfrm>
          <a:prstGeom prst="rect">
            <a:avLst/>
          </a:prstGeom>
          <a:noFill/>
          <a:ln w="6350">
            <a:no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700" b="1" dirty="0">
                <a:latin typeface="Meiryo UI" panose="020B0604030504040204" pitchFamily="50" charset="-128"/>
                <a:ea typeface="Meiryo UI" panose="020B0604030504040204" pitchFamily="50" charset="-128"/>
              </a:rPr>
              <a:t>○施設全体としての健全度の評価指標</a:t>
            </a:r>
          </a:p>
        </p:txBody>
      </p:sp>
      <p:sp>
        <p:nvSpPr>
          <p:cNvPr id="29" name="スライド番号プレースホルダー 17">
            <a:extLst>
              <a:ext uri="{FF2B5EF4-FFF2-40B4-BE49-F238E27FC236}">
                <a16:creationId xmlns:a16="http://schemas.microsoft.com/office/drawing/2014/main" id="{70701DDC-B83F-41E6-9C62-03A50CC99DAE}"/>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7</a:t>
            </a:fld>
            <a:endParaRPr kumimoji="1" lang="ja-JP" altLang="en-US" dirty="0"/>
          </a:p>
        </p:txBody>
      </p:sp>
    </p:spTree>
    <p:extLst>
      <p:ext uri="{BB962C8B-B14F-4D97-AF65-F5344CB8AC3E}">
        <p14:creationId xmlns:p14="http://schemas.microsoft.com/office/powerpoint/2010/main" val="337274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C019599B-2CAD-4A7A-9CB8-109E04B216B8}"/>
              </a:ext>
            </a:extLst>
          </p:cNvPr>
          <p:cNvSpPr txBox="1"/>
          <p:nvPr/>
        </p:nvSpPr>
        <p:spPr>
          <a:xfrm>
            <a:off x="146217" y="1346196"/>
            <a:ext cx="8869072" cy="1295907"/>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a:defRPr/>
            </a:pPr>
            <a:r>
              <a:rPr lang="ja-JP" altLang="en-US" sz="1100" kern="100" dirty="0">
                <a:latin typeface="Meiryo UI" panose="020B0604030504040204" pitchFamily="50" charset="-128"/>
                <a:ea typeface="Meiryo UI" panose="020B0604030504040204" pitchFamily="50" charset="-128"/>
              </a:rPr>
              <a:t>・点検及び評価方法、管理水準について、現計画では未記載</a:t>
            </a:r>
            <a:endParaRPr lang="en-US" altLang="ja-JP" sz="1100" kern="100" dirty="0">
              <a:latin typeface="Meiryo UI" panose="020B0604030504040204" pitchFamily="50" charset="-128"/>
              <a:ea typeface="Meiryo UI" panose="020B0604030504040204" pitchFamily="50" charset="-128"/>
            </a:endParaRPr>
          </a:p>
          <a:p>
            <a:pPr>
              <a:defRPr/>
            </a:pPr>
            <a:r>
              <a:rPr lang="en-US" altLang="ja-JP" sz="1100" kern="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ではあるが、他のコンクリートを主たる部材とする護岸等施設</a:t>
            </a:r>
            <a:endParaRPr lang="en-US" altLang="ja-JP" sz="1100" dirty="0">
              <a:latin typeface="Meiryo UI" panose="020B0604030504040204" pitchFamily="50" charset="-128"/>
              <a:ea typeface="Meiryo UI" panose="020B0604030504040204" pitchFamily="50" charset="-128"/>
            </a:endParaRPr>
          </a:p>
          <a:p>
            <a:pPr>
              <a:defRPr/>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と同様に、状態監視型の維持管理を行うこととしている。</a:t>
            </a:r>
            <a:endParaRPr lang="en-US" altLang="ja-JP" sz="1100" dirty="0">
              <a:latin typeface="Meiryo UI" panose="020B0604030504040204" pitchFamily="50" charset="-128"/>
              <a:ea typeface="Meiryo UI" panose="020B0604030504040204" pitchFamily="50" charset="-128"/>
            </a:endParaRPr>
          </a:p>
          <a:p>
            <a:pPr>
              <a:defRPr/>
            </a:pPr>
            <a:endParaRPr lang="en-US" altLang="ja-JP" sz="1100" dirty="0">
              <a:latin typeface="Meiryo UI" panose="020B0604030504040204" pitchFamily="50" charset="-128"/>
              <a:ea typeface="Meiryo UI" panose="020B0604030504040204" pitchFamily="50" charset="-128"/>
            </a:endParaRPr>
          </a:p>
          <a:p>
            <a:pPr>
              <a:defRPr/>
            </a:pPr>
            <a:endParaRPr lang="en-US" altLang="ja-JP" sz="1100" dirty="0">
              <a:latin typeface="Meiryo UI" panose="020B0604030504040204" pitchFamily="50" charset="-128"/>
              <a:ea typeface="Meiryo UI" panose="020B0604030504040204" pitchFamily="50" charset="-128"/>
            </a:endParaRPr>
          </a:p>
          <a:p>
            <a:pPr>
              <a:defRPr/>
            </a:pPr>
            <a:endParaRPr lang="en-US" altLang="ja-JP" sz="1100" kern="100" dirty="0">
              <a:latin typeface="Meiryo UI" panose="020B0604030504040204" pitchFamily="50" charset="-128"/>
              <a:ea typeface="Meiryo UI" panose="020B0604030504040204" pitchFamily="50" charset="-128"/>
            </a:endParaRPr>
          </a:p>
          <a:p>
            <a:pPr>
              <a:defRPr/>
            </a:pPr>
            <a:endParaRPr lang="en-US" altLang="ja-JP" sz="1100" kern="100" dirty="0">
              <a:latin typeface="Meiryo UI" panose="020B0604030504040204" pitchFamily="50" charset="-128"/>
              <a:ea typeface="Meiryo UI" panose="020B0604030504040204" pitchFamily="50" charset="-128"/>
            </a:endParaRPr>
          </a:p>
        </p:txBody>
      </p:sp>
      <p:sp>
        <p:nvSpPr>
          <p:cNvPr id="48" name="角丸四角形 111">
            <a:extLst>
              <a:ext uri="{FF2B5EF4-FFF2-40B4-BE49-F238E27FC236}">
                <a16:creationId xmlns:a16="http://schemas.microsoft.com/office/drawing/2014/main" id="{FBFD0F60-8196-4F93-93D3-5B49E76B7600}"/>
              </a:ext>
            </a:extLst>
          </p:cNvPr>
          <p:cNvSpPr/>
          <p:nvPr/>
        </p:nvSpPr>
        <p:spPr>
          <a:xfrm>
            <a:off x="170242" y="2162681"/>
            <a:ext cx="4269216"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現状における点検内容</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・府独自の基準を定め、状態監視型により各種点検を実施している。</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5"/>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87184" y="936224"/>
            <a:ext cx="6861080"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②地下河川・地下調節池</a:t>
            </a:r>
            <a:r>
              <a:rPr lang="ja-JP" altLang="en-US" sz="1600" b="1" dirty="0">
                <a:latin typeface="Meiryo UI" pitchFamily="50" charset="-128"/>
                <a:ea typeface="Meiryo UI" pitchFamily="50" charset="-128"/>
                <a:cs typeface="Meiryo UI" pitchFamily="50" charset="-128"/>
              </a:rPr>
              <a:t>（</a:t>
            </a:r>
            <a:r>
              <a:rPr lang="en-US" altLang="ja-JP" sz="1600" b="1" dirty="0">
                <a:latin typeface="Meiryo UI" pitchFamily="50" charset="-128"/>
                <a:ea typeface="Meiryo UI" pitchFamily="50" charset="-128"/>
                <a:cs typeface="Meiryo UI" pitchFamily="50" charset="-128"/>
              </a:rPr>
              <a:t>※</a:t>
            </a:r>
            <a:r>
              <a:rPr lang="ja-JP" altLang="en-US" sz="1600" b="1" dirty="0">
                <a:latin typeface="Meiryo UI" pitchFamily="50" charset="-128"/>
                <a:ea typeface="Meiryo UI" pitchFamily="50" charset="-128"/>
                <a:cs typeface="Meiryo UI" pitchFamily="50" charset="-128"/>
              </a:rPr>
              <a:t>機械設備等は設備編による</a:t>
            </a:r>
            <a:r>
              <a:rPr lang="ja-JP" altLang="en-US" b="1" dirty="0">
                <a:latin typeface="Meiryo UI" pitchFamily="50" charset="-128"/>
                <a:ea typeface="Meiryo UI" pitchFamily="50" charset="-128"/>
                <a:cs typeface="Meiryo UI" pitchFamily="50" charset="-128"/>
              </a:rPr>
              <a:t>）</a:t>
            </a:r>
          </a:p>
        </p:txBody>
      </p:sp>
      <p:sp>
        <p:nvSpPr>
          <p:cNvPr id="12" name="角丸四角形 111">
            <a:extLst>
              <a:ext uri="{FF2B5EF4-FFF2-40B4-BE49-F238E27FC236}">
                <a16:creationId xmlns:a16="http://schemas.microsoft.com/office/drawing/2014/main" id="{88671947-3BFD-4DEE-A452-970F8E940B75}"/>
              </a:ext>
            </a:extLst>
          </p:cNvPr>
          <p:cNvSpPr/>
          <p:nvPr/>
        </p:nvSpPr>
        <p:spPr>
          <a:xfrm>
            <a:off x="157925" y="2245000"/>
            <a:ext cx="4218976"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19" name="角丸四角形 111">
            <a:extLst>
              <a:ext uri="{FF2B5EF4-FFF2-40B4-BE49-F238E27FC236}">
                <a16:creationId xmlns:a16="http://schemas.microsoft.com/office/drawing/2014/main" id="{6FBFA502-C2DA-4C21-8CAB-8984936C9BED}"/>
              </a:ext>
            </a:extLst>
          </p:cNvPr>
          <p:cNvSpPr/>
          <p:nvPr/>
        </p:nvSpPr>
        <p:spPr>
          <a:xfrm>
            <a:off x="4211960" y="2180237"/>
            <a:ext cx="3961799" cy="46576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現状における評価方法</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chemeClr val="tx1"/>
                </a:solidFill>
                <a:latin typeface="Meiryo UI" pitchFamily="50" charset="-128"/>
                <a:ea typeface="Meiryo UI" pitchFamily="50" charset="-128"/>
                <a:cs typeface="Meiryo UI" pitchFamily="50" charset="-128"/>
              </a:rPr>
              <a:t>・府独自の基準を定め、変状箇所の評価を実施している。</a:t>
            </a:r>
            <a:endParaRPr lang="en-US" altLang="ja-JP" sz="11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a:extLst>
              <a:ext uri="{FF2B5EF4-FFF2-40B4-BE49-F238E27FC236}">
                <a16:creationId xmlns:a16="http://schemas.microsoft.com/office/drawing/2014/main" id="{170DFACB-5936-4FE2-AC84-B9805F39B49C}"/>
              </a:ext>
            </a:extLst>
          </p:cNvPr>
          <p:cNvSpPr/>
          <p:nvPr/>
        </p:nvSpPr>
        <p:spPr>
          <a:xfrm>
            <a:off x="84721" y="2879190"/>
            <a:ext cx="8998075" cy="17739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a:extLst>
              <a:ext uri="{FF2B5EF4-FFF2-40B4-BE49-F238E27FC236}">
                <a16:creationId xmlns:a16="http://schemas.microsoft.com/office/drawing/2014/main" id="{0860A493-D284-400B-9128-55DED808A3AD}"/>
              </a:ext>
            </a:extLst>
          </p:cNvPr>
          <p:cNvSpPr txBox="1"/>
          <p:nvPr/>
        </p:nvSpPr>
        <p:spPr>
          <a:xfrm>
            <a:off x="146215" y="2941005"/>
            <a:ext cx="8869072" cy="722539"/>
          </a:xfrm>
          <a:prstGeom prst="rect">
            <a:avLst/>
          </a:prstGeom>
          <a:noFill/>
          <a:ln>
            <a:solidFill>
              <a:schemeClr val="tx1"/>
            </a:solidFill>
          </a:ln>
        </p:spPr>
        <p:txBody>
          <a:bodyPr wrap="square" rtlCol="0" anchor="t">
            <a:noAutofit/>
          </a:bodyPr>
          <a:lstStyle/>
          <a:p>
            <a:pPr algn="l"/>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実績・評価（検証）</a:t>
            </a:r>
            <a:r>
              <a:rPr lang="en-US" altLang="ja-JP" sz="1200" kern="100" dirty="0">
                <a:effectLst/>
                <a:latin typeface="Meiryo UI" panose="020B0604030504040204" pitchFamily="50" charset="-128"/>
                <a:ea typeface="Meiryo UI" panose="020B0604030504040204" pitchFamily="50" charset="-128"/>
              </a:rPr>
              <a:t>】</a:t>
            </a:r>
          </a:p>
        </p:txBody>
      </p:sp>
      <p:sp>
        <p:nvSpPr>
          <p:cNvPr id="24" name="テキスト ボックス 23">
            <a:extLst>
              <a:ext uri="{FF2B5EF4-FFF2-40B4-BE49-F238E27FC236}">
                <a16:creationId xmlns:a16="http://schemas.microsoft.com/office/drawing/2014/main" id="{6E1E4C24-564C-431A-A13D-7728E930DF99}"/>
              </a:ext>
            </a:extLst>
          </p:cNvPr>
          <p:cNvSpPr txBox="1"/>
          <p:nvPr/>
        </p:nvSpPr>
        <p:spPr>
          <a:xfrm>
            <a:off x="146215" y="3812282"/>
            <a:ext cx="8869072" cy="78509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総論</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100" kern="100" dirty="0">
                <a:effectLst/>
                <a:latin typeface="Meiryo UI" panose="020B0604030504040204" pitchFamily="50" charset="-128"/>
                <a:ea typeface="Meiryo UI" panose="020B0604030504040204" pitchFamily="50" charset="-128"/>
              </a:rPr>
              <a:t>・地下河川・地下調節池は、</a:t>
            </a:r>
            <a:r>
              <a:rPr lang="ja-JP" altLang="en-US" sz="1100" kern="100" dirty="0">
                <a:latin typeface="Meiryo UI" panose="020B0604030504040204" pitchFamily="50" charset="-128"/>
                <a:ea typeface="Meiryo UI" panose="020B0604030504040204" pitchFamily="50" charset="-128"/>
              </a:rPr>
              <a:t>幹線道路や建築物などの地下に配置され</a:t>
            </a:r>
            <a:r>
              <a:rPr lang="ja-JP" altLang="en-US" sz="1100" kern="100" dirty="0">
                <a:effectLst/>
                <a:latin typeface="Meiryo UI" panose="020B0604030504040204" pitchFamily="50" charset="-128"/>
                <a:ea typeface="Meiryo UI" panose="020B0604030504040204" pitchFamily="50" charset="-128"/>
              </a:rPr>
              <a:t>、再構築困難であるため、点での評価に重点を置き、致命的な不具合を見逃さない点検を実施している。ただし、点検や</a:t>
            </a:r>
            <a:r>
              <a:rPr lang="ja-JP" altLang="en-US" sz="1100" kern="100" dirty="0">
                <a:latin typeface="Meiryo UI" panose="020B0604030504040204" pitchFamily="50" charset="-128"/>
                <a:ea typeface="Meiryo UI" panose="020B0604030504040204" pitchFamily="50" charset="-128"/>
              </a:rPr>
              <a:t>評価を行うには高度な技術を要するため、技術職員の不足により体制の確保が必要。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課題２</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r>
              <a:rPr lang="ja-JP" altLang="en-US" sz="1100" kern="100" dirty="0">
                <a:latin typeface="Meiryo UI" panose="020B0604030504040204" pitchFamily="50" charset="-128"/>
                <a:ea typeface="Meiryo UI" panose="020B0604030504040204" pitchFamily="50" charset="-128"/>
              </a:rPr>
              <a:t>また、大規模かつ複雑な構造であるため、近接目視が容易でない。</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課題３</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　</a:t>
            </a:r>
            <a:endParaRPr lang="en-US" altLang="ja-JP" sz="1100" kern="100" dirty="0">
              <a:effectLst/>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8F28AA9-2C32-4D94-85D6-DB1019D46DB4}"/>
              </a:ext>
            </a:extLst>
          </p:cNvPr>
          <p:cNvSpPr txBox="1"/>
          <p:nvPr/>
        </p:nvSpPr>
        <p:spPr>
          <a:xfrm>
            <a:off x="251520" y="3185492"/>
            <a:ext cx="4287968" cy="430965"/>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プロセス評価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050" dirty="0">
                <a:latin typeface="Meiryo UI" pitchFamily="50" charset="-128"/>
                <a:ea typeface="Meiryo UI" pitchFamily="50" charset="-128"/>
              </a:rPr>
              <a:t>　</a:t>
            </a:r>
            <a:r>
              <a:rPr lang="en-US" altLang="ja-JP" sz="1050" dirty="0">
                <a:latin typeface="Meiryo UI" pitchFamily="50" charset="-128"/>
                <a:ea typeface="Meiryo UI" pitchFamily="50" charset="-128"/>
              </a:rPr>
              <a:t>―</a:t>
            </a:r>
            <a:endParaRPr lang="en-US" altLang="ja-JP" sz="1050" kern="100" dirty="0">
              <a:effectLst/>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AD53A19E-081C-4F46-93E6-EE9B19FE30CE}"/>
              </a:ext>
            </a:extLst>
          </p:cNvPr>
          <p:cNvSpPr txBox="1"/>
          <p:nvPr/>
        </p:nvSpPr>
        <p:spPr>
          <a:xfrm>
            <a:off x="4716016" y="3184073"/>
            <a:ext cx="4227264" cy="430966"/>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アウトプット評価</a:t>
            </a:r>
            <a:r>
              <a:rPr lang="en-US" altLang="ja-JP" sz="1200" kern="100" dirty="0">
                <a:effectLst/>
                <a:latin typeface="Meiryo UI" panose="020B0604030504040204" pitchFamily="50" charset="-128"/>
                <a:ea typeface="Meiryo UI" panose="020B0604030504040204" pitchFamily="50" charset="-128"/>
              </a:rPr>
              <a:t>】</a:t>
            </a:r>
          </a:p>
          <a:p>
            <a:pPr algn="just"/>
            <a:r>
              <a:rPr lang="ja-JP" altLang="en-US" sz="1200" kern="100" dirty="0">
                <a:latin typeface="Meiryo UI" panose="020B0604030504040204" pitchFamily="50" charset="-128"/>
                <a:ea typeface="Meiryo UI" panose="020B0604030504040204" pitchFamily="50" charset="-128"/>
              </a:rPr>
              <a:t>　</a:t>
            </a:r>
            <a:r>
              <a:rPr lang="en-US" altLang="ja-JP" sz="1200" dirty="0">
                <a:latin typeface="Meiryo UI" pitchFamily="50" charset="-128"/>
                <a:ea typeface="Meiryo UI" pitchFamily="50" charset="-128"/>
              </a:rPr>
              <a:t> ―</a:t>
            </a:r>
            <a:endParaRPr lang="en-US" altLang="ja-JP" sz="1200" kern="100" dirty="0">
              <a:effectLst/>
              <a:latin typeface="Meiryo UI" panose="020B0604030504040204" pitchFamily="50" charset="-128"/>
              <a:ea typeface="Meiryo UI" panose="020B0604030504040204" pitchFamily="50" charset="-128"/>
            </a:endParaRPr>
          </a:p>
          <a:p>
            <a:endParaRPr kumimoji="1" lang="ja-JP" altLang="en-US" sz="105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68D988FF-9D6C-44A5-9527-3D72A7E53FC3}"/>
              </a:ext>
            </a:extLst>
          </p:cNvPr>
          <p:cNvSpPr txBox="1"/>
          <p:nvPr/>
        </p:nvSpPr>
        <p:spPr>
          <a:xfrm>
            <a:off x="137464" y="4821143"/>
            <a:ext cx="8869072" cy="837892"/>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この</a:t>
            </a:r>
            <a:r>
              <a:rPr lang="en-US" altLang="ja-JP" sz="1200" kern="100" dirty="0">
                <a:effectLst/>
                <a:latin typeface="Meiryo UI" panose="020B0604030504040204" pitchFamily="50" charset="-128"/>
                <a:ea typeface="Meiryo UI" panose="020B0604030504040204" pitchFamily="50" charset="-128"/>
              </a:rPr>
              <a:t>10</a:t>
            </a:r>
            <a:r>
              <a:rPr lang="ja-JP" altLang="en-US" sz="1200" kern="100" dirty="0">
                <a:effectLst/>
                <a:latin typeface="Meiryo UI" panose="020B0604030504040204" pitchFamily="50" charset="-128"/>
                <a:ea typeface="Meiryo UI" panose="020B0604030504040204" pitchFamily="50" charset="-128"/>
              </a:rPr>
              <a:t>年間の取組により顕在化した課題</a:t>
            </a:r>
            <a:r>
              <a:rPr lang="en-US" altLang="ja-JP" sz="1200" kern="100" dirty="0">
                <a:effectLst/>
                <a:latin typeface="Meiryo UI" panose="020B0604030504040204" pitchFamily="50" charset="-128"/>
                <a:ea typeface="Meiryo UI" panose="020B0604030504040204" pitchFamily="50" charset="-128"/>
              </a:rPr>
              <a:t>】</a:t>
            </a:r>
          </a:p>
          <a:p>
            <a:r>
              <a:rPr lang="en-US" altLang="ja-JP" sz="1000" dirty="0">
                <a:latin typeface="Meiryo UI" panose="020B0604030504040204" pitchFamily="50" charset="-128"/>
                <a:ea typeface="Meiryo UI" panose="020B0604030504040204" pitchFamily="50" charset="-128"/>
              </a:rPr>
              <a:t>&lt;</a:t>
            </a:r>
            <a:r>
              <a:rPr lang="ja-JP" altLang="en-US" sz="1000" dirty="0">
                <a:latin typeface="Meiryo UI" panose="020B0604030504040204" pitchFamily="50" charset="-128"/>
                <a:ea typeface="Meiryo UI" panose="020B0604030504040204" pitchFamily="50" charset="-128"/>
              </a:rPr>
              <a:t>プロセスにおける課題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itchFamily="50" charset="-128"/>
                <a:ea typeface="Meiryo UI" pitchFamily="50" charset="-128"/>
              </a:rPr>
              <a:t>　</a:t>
            </a:r>
            <a:r>
              <a:rPr lang="en-US" altLang="ja-JP" sz="1000" dirty="0">
                <a:latin typeface="Meiryo UI" pitchFamily="50" charset="-128"/>
                <a:ea typeface="Meiryo UI" pitchFamily="50" charset="-128"/>
              </a:rPr>
              <a:t>―</a:t>
            </a:r>
          </a:p>
          <a:p>
            <a:r>
              <a:rPr lang="en-US" altLang="ja-JP" sz="1000" dirty="0">
                <a:latin typeface="Meiryo UI" pitchFamily="50" charset="-128"/>
                <a:ea typeface="Meiryo UI" pitchFamily="50" charset="-128"/>
              </a:rPr>
              <a:t>&lt;</a:t>
            </a:r>
            <a:r>
              <a:rPr lang="ja-JP" altLang="en-US" sz="1000" dirty="0">
                <a:latin typeface="Meiryo UI" panose="020B0604030504040204" pitchFamily="50" charset="-128"/>
                <a:ea typeface="Meiryo UI" panose="020B0604030504040204" pitchFamily="50" charset="-128"/>
              </a:rPr>
              <a:t>アウトプットにおける課題</a:t>
            </a:r>
            <a:r>
              <a:rPr lang="en-US" altLang="ja-JP" sz="1000" dirty="0">
                <a:latin typeface="Meiryo UI" panose="020B0604030504040204" pitchFamily="50" charset="-128"/>
                <a:ea typeface="Meiryo UI" panose="020B0604030504040204" pitchFamily="50" charset="-128"/>
              </a:rPr>
              <a:t>&gt;</a:t>
            </a: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a:t>
            </a:r>
          </a:p>
        </p:txBody>
      </p:sp>
      <p:sp>
        <p:nvSpPr>
          <p:cNvPr id="29" name="フローチャート: 組合せ 28">
            <a:extLst>
              <a:ext uri="{FF2B5EF4-FFF2-40B4-BE49-F238E27FC236}">
                <a16:creationId xmlns:a16="http://schemas.microsoft.com/office/drawing/2014/main" id="{4D4E314F-2076-435D-B0B2-1D779236BE73}"/>
              </a:ext>
            </a:extLst>
          </p:cNvPr>
          <p:cNvSpPr/>
          <p:nvPr/>
        </p:nvSpPr>
        <p:spPr>
          <a:xfrm>
            <a:off x="3724301" y="271996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0" name="フローチャート: 組合せ 29">
            <a:extLst>
              <a:ext uri="{FF2B5EF4-FFF2-40B4-BE49-F238E27FC236}">
                <a16:creationId xmlns:a16="http://schemas.microsoft.com/office/drawing/2014/main" id="{E2C8433E-CC1C-445B-B344-6BDFD9686B09}"/>
              </a:ext>
            </a:extLst>
          </p:cNvPr>
          <p:cNvSpPr/>
          <p:nvPr/>
        </p:nvSpPr>
        <p:spPr>
          <a:xfrm>
            <a:off x="3724300" y="3698739"/>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31" name="フローチャート: 組合せ 30">
            <a:extLst>
              <a:ext uri="{FF2B5EF4-FFF2-40B4-BE49-F238E27FC236}">
                <a16:creationId xmlns:a16="http://schemas.microsoft.com/office/drawing/2014/main" id="{5D419B7E-1158-4FDD-9CF0-DC509BA98D4C}"/>
              </a:ext>
            </a:extLst>
          </p:cNvPr>
          <p:cNvSpPr/>
          <p:nvPr/>
        </p:nvSpPr>
        <p:spPr>
          <a:xfrm>
            <a:off x="3734569" y="4696628"/>
            <a:ext cx="1614115" cy="90607"/>
          </a:xfrm>
          <a:prstGeom prst="flowChartMerg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C90BB01-BA9D-44B1-9F9E-2ABC0E8F8ACE}"/>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2" name="テキスト ボックス 21">
            <a:extLst>
              <a:ext uri="{FF2B5EF4-FFF2-40B4-BE49-F238E27FC236}">
                <a16:creationId xmlns:a16="http://schemas.microsoft.com/office/drawing/2014/main" id="{5F1E7A3B-0AA9-4BD7-A423-4AC743BDDC41}"/>
              </a:ext>
            </a:extLst>
          </p:cNvPr>
          <p:cNvSpPr txBox="1"/>
          <p:nvPr/>
        </p:nvSpPr>
        <p:spPr>
          <a:xfrm>
            <a:off x="137463" y="5841088"/>
            <a:ext cx="8869073" cy="964337"/>
          </a:xfrm>
          <a:prstGeom prst="rect">
            <a:avLst/>
          </a:prstGeom>
          <a:noFill/>
          <a:ln>
            <a:solidFill>
              <a:schemeClr val="tx1"/>
            </a:solidFill>
          </a:ln>
        </p:spPr>
        <p:txBody>
          <a:bodyPr wrap="square" rtlCol="0" anchor="t">
            <a:noAutofit/>
          </a:bodyPr>
          <a:lstStyle/>
          <a:p>
            <a:pPr algn="just"/>
            <a:r>
              <a:rPr lang="en-US" altLang="ja-JP" sz="1200" kern="100" dirty="0">
                <a:effectLst/>
                <a:latin typeface="Meiryo UI" panose="020B0604030504040204" pitchFamily="50" charset="-128"/>
                <a:ea typeface="Meiryo UI" panose="020B0604030504040204" pitchFamily="50" charset="-128"/>
              </a:rPr>
              <a:t>【</a:t>
            </a:r>
            <a:r>
              <a:rPr lang="ja-JP" altLang="en-US" sz="1200" kern="100" dirty="0">
                <a:latin typeface="Meiryo UI" panose="020B0604030504040204" pitchFamily="50" charset="-128"/>
                <a:ea typeface="Meiryo UI" panose="020B0604030504040204" pitchFamily="50" charset="-128"/>
              </a:rPr>
              <a:t>次期計画に向けた対応方針</a:t>
            </a:r>
            <a:r>
              <a:rPr lang="en-US" altLang="ja-JP" sz="1200" kern="100" dirty="0">
                <a:effectLst/>
                <a:latin typeface="Meiryo UI" panose="020B0604030504040204" pitchFamily="50" charset="-128"/>
                <a:ea typeface="Meiryo UI" panose="020B0604030504040204" pitchFamily="50" charset="-128"/>
              </a:rPr>
              <a:t>】</a:t>
            </a:r>
          </a:p>
          <a:p>
            <a:r>
              <a:rPr lang="ja-JP" altLang="en-US" sz="1100" kern="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課題１</a:t>
            </a:r>
            <a:r>
              <a:rPr lang="en-US" altLang="ja-JP" sz="1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河川構造物（地下構造物</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の維持管理マニュアル</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府マニュアル</a:t>
            </a:r>
            <a:r>
              <a:rPr lang="ja-JP" altLang="en-US"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における点検・評価の考え方、及び管理水準の設定に対する考え方を次</a:t>
            </a:r>
            <a:endParaRPr lang="en-US" altLang="ja-JP" sz="1100" kern="100" dirty="0">
              <a:effectLst/>
              <a:latin typeface="Meiryo UI" panose="020B0604030504040204" pitchFamily="50" charset="-128"/>
              <a:ea typeface="Meiryo UI" panose="020B0604030504040204" pitchFamily="50" charset="-128"/>
            </a:endParaRPr>
          </a:p>
          <a:p>
            <a:r>
              <a:rPr lang="ja-JP" altLang="en-US" sz="1100" kern="100" dirty="0">
                <a:latin typeface="Meiryo UI" panose="020B0604030504040204" pitchFamily="50" charset="-128"/>
                <a:ea typeface="Meiryo UI" panose="020B0604030504040204" pitchFamily="50" charset="-128"/>
              </a:rPr>
              <a:t>　　　　　　　</a:t>
            </a:r>
            <a:r>
              <a:rPr lang="ja-JP" altLang="en-US" sz="1100" kern="100" dirty="0">
                <a:effectLst/>
                <a:latin typeface="Meiryo UI" panose="020B0604030504040204" pitchFamily="50" charset="-128"/>
                <a:ea typeface="Meiryo UI" panose="020B0604030504040204" pitchFamily="50" charset="-128"/>
              </a:rPr>
              <a:t>期計画に追加する（</a:t>
            </a:r>
            <a:r>
              <a:rPr lang="en-US" altLang="ja-JP" sz="1100" kern="100" dirty="0">
                <a:effectLst/>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府マニュアルにおける</a:t>
            </a:r>
            <a:r>
              <a:rPr lang="ja-JP" altLang="en-US" sz="1100" kern="100" dirty="0">
                <a:latin typeface="Meiryo UI" panose="020B0604030504040204" pitchFamily="50" charset="-128"/>
                <a:ea typeface="Meiryo UI" panose="020B0604030504040204" pitchFamily="50" charset="-128"/>
              </a:rPr>
              <a:t>点検・評価の方法は参考資料</a:t>
            </a:r>
            <a:r>
              <a:rPr lang="en-US" altLang="ja-JP" sz="1100" kern="100" dirty="0">
                <a:effectLst/>
                <a:latin typeface="Meiryo UI" panose="020B0604030504040204" pitchFamily="50" charset="-128"/>
                <a:ea typeface="Meiryo UI" panose="020B0604030504040204" pitchFamily="50" charset="-128"/>
              </a:rPr>
              <a:t>P4</a:t>
            </a:r>
            <a:r>
              <a:rPr lang="ja-JP" altLang="en-US" sz="1100" kern="100" dirty="0">
                <a:effectLst/>
                <a:latin typeface="Meiryo UI" panose="020B0604030504040204" pitchFamily="50" charset="-128"/>
                <a:ea typeface="Meiryo UI" panose="020B0604030504040204" pitchFamily="50" charset="-128"/>
              </a:rPr>
              <a:t>～</a:t>
            </a:r>
            <a:r>
              <a:rPr lang="en-US" altLang="ja-JP" sz="1100" kern="100" dirty="0">
                <a:effectLst/>
                <a:latin typeface="Meiryo UI" panose="020B0604030504040204" pitchFamily="50" charset="-128"/>
                <a:ea typeface="Meiryo UI" panose="020B0604030504040204" pitchFamily="50" charset="-128"/>
              </a:rPr>
              <a:t>P7</a:t>
            </a:r>
            <a:r>
              <a:rPr lang="ja-JP" altLang="en-US" sz="1100" kern="100" dirty="0">
                <a:effectLst/>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　</a:t>
            </a:r>
            <a:endParaRPr lang="en-US" altLang="ja-JP" sz="1100" kern="100" dirty="0">
              <a:latin typeface="Meiryo UI" panose="020B0604030504040204" pitchFamily="50" charset="-128"/>
              <a:ea typeface="Meiryo UI" panose="020B0604030504040204" pitchFamily="50" charset="-128"/>
            </a:endParaRPr>
          </a:p>
          <a:p>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課題２</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コンサルタント等による点検の活用を検討する。</a:t>
            </a:r>
            <a:endParaRPr lang="en-US" altLang="ja-JP" sz="1100" kern="100" dirty="0">
              <a:latin typeface="Meiryo UI" panose="020B0604030504040204" pitchFamily="50" charset="-128"/>
              <a:ea typeface="Meiryo UI" panose="020B0604030504040204" pitchFamily="50" charset="-128"/>
            </a:endParaRPr>
          </a:p>
          <a:p>
            <a:pPr algn="just"/>
            <a:r>
              <a:rPr lang="ja-JP" altLang="en-US" sz="1100" kern="100" dirty="0">
                <a:latin typeface="Meiryo UI" panose="020B0604030504040204" pitchFamily="50" charset="-128"/>
                <a:ea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rPr>
              <a:t>《</a:t>
            </a:r>
            <a:r>
              <a:rPr lang="ja-JP" altLang="en-US" sz="1100" kern="100" dirty="0">
                <a:latin typeface="Meiryo UI" panose="020B0604030504040204" pitchFamily="50" charset="-128"/>
                <a:ea typeface="Meiryo UI" panose="020B0604030504040204" pitchFamily="50" charset="-128"/>
              </a:rPr>
              <a:t>課題３</a:t>
            </a:r>
            <a:r>
              <a:rPr lang="en-US" altLang="ja-JP" sz="1100" kern="100" dirty="0">
                <a:latin typeface="Meiryo UI" panose="020B0604030504040204" pitchFamily="50" charset="-128"/>
                <a:ea typeface="Meiryo UI" panose="020B0604030504040204" pitchFamily="50" charset="-128"/>
              </a:rPr>
              <a:t>》</a:t>
            </a:r>
            <a:r>
              <a:rPr lang="ja-JP" altLang="en-US" sz="1100" kern="100" dirty="0">
                <a:effectLst/>
                <a:latin typeface="Meiryo UI" panose="020B0604030504040204" pitchFamily="50" charset="-128"/>
                <a:ea typeface="Meiryo UI" panose="020B0604030504040204" pitchFamily="50" charset="-128"/>
              </a:rPr>
              <a:t>近接目視が容易でない箇所</a:t>
            </a:r>
            <a:r>
              <a:rPr lang="ja-JP" altLang="en-US" sz="1100" kern="100" dirty="0">
                <a:latin typeface="Meiryo UI" panose="020B0604030504040204" pitchFamily="50" charset="-128"/>
                <a:ea typeface="Meiryo UI" panose="020B0604030504040204" pitchFamily="50" charset="-128"/>
              </a:rPr>
              <a:t>の補完のため、</a:t>
            </a:r>
            <a:r>
              <a:rPr lang="ja-JP" altLang="en-US" sz="1100" kern="100" dirty="0">
                <a:effectLst/>
                <a:latin typeface="Meiryo UI" panose="020B0604030504040204" pitchFamily="50" charset="-128"/>
                <a:ea typeface="Meiryo UI" panose="020B0604030504040204" pitchFamily="50" charset="-128"/>
              </a:rPr>
              <a:t>ドローンや走行型画像計測等により取得した画像を活用した点検の導入を検討</a:t>
            </a:r>
            <a:r>
              <a:rPr lang="ja-JP" altLang="en-US" sz="1100" kern="100" dirty="0">
                <a:latin typeface="Meiryo UI" panose="020B0604030504040204" pitchFamily="50" charset="-128"/>
                <a:ea typeface="Meiryo UI" panose="020B0604030504040204" pitchFamily="50" charset="-128"/>
              </a:rPr>
              <a:t>する。</a:t>
            </a:r>
            <a:endParaRPr lang="en-US" altLang="ja-JP" sz="1100" kern="100" dirty="0">
              <a:effectLst/>
              <a:latin typeface="Meiryo UI" panose="020B0604030504040204" pitchFamily="50" charset="-128"/>
              <a:ea typeface="Meiryo UI" panose="020B0604030504040204" pitchFamily="50" charset="-128"/>
            </a:endParaRPr>
          </a:p>
        </p:txBody>
      </p:sp>
      <p:sp>
        <p:nvSpPr>
          <p:cNvPr id="23" name="フローチャート: 組合せ 22">
            <a:extLst>
              <a:ext uri="{FF2B5EF4-FFF2-40B4-BE49-F238E27FC236}">
                <a16:creationId xmlns:a16="http://schemas.microsoft.com/office/drawing/2014/main" id="{88DF7B23-6767-4CD7-B2DE-71CF30540C12}"/>
              </a:ext>
            </a:extLst>
          </p:cNvPr>
          <p:cNvSpPr/>
          <p:nvPr/>
        </p:nvSpPr>
        <p:spPr>
          <a:xfrm>
            <a:off x="3741222" y="5716907"/>
            <a:ext cx="1614115"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endParaRPr>
          </a:p>
        </p:txBody>
      </p:sp>
      <p:graphicFrame>
        <p:nvGraphicFramePr>
          <p:cNvPr id="2" name="表 1">
            <a:extLst>
              <a:ext uri="{FF2B5EF4-FFF2-40B4-BE49-F238E27FC236}">
                <a16:creationId xmlns:a16="http://schemas.microsoft.com/office/drawing/2014/main" id="{184FE24B-A77B-44C1-849F-6185013A19FD}"/>
              </a:ext>
            </a:extLst>
          </p:cNvPr>
          <p:cNvGraphicFramePr>
            <a:graphicFrameLocks noGrp="1"/>
          </p:cNvGraphicFramePr>
          <p:nvPr>
            <p:extLst>
              <p:ext uri="{D42A27DB-BD31-4B8C-83A1-F6EECF244321}">
                <p14:modId xmlns:p14="http://schemas.microsoft.com/office/powerpoint/2010/main" val="3110526905"/>
              </p:ext>
            </p:extLst>
          </p:nvPr>
        </p:nvGraphicFramePr>
        <p:xfrm>
          <a:off x="4211960" y="1392330"/>
          <a:ext cx="4731321" cy="778320"/>
        </p:xfrm>
        <a:graphic>
          <a:graphicData uri="http://schemas.openxmlformats.org/drawingml/2006/table">
            <a:tbl>
              <a:tblPr firstRow="1" firstCol="1" bandRow="1"/>
              <a:tblGrid>
                <a:gridCol w="782037">
                  <a:extLst>
                    <a:ext uri="{9D8B030D-6E8A-4147-A177-3AD203B41FA5}">
                      <a16:colId xmlns:a16="http://schemas.microsoft.com/office/drawing/2014/main" val="2492273347"/>
                    </a:ext>
                  </a:extLst>
                </a:gridCol>
                <a:gridCol w="703833">
                  <a:extLst>
                    <a:ext uri="{9D8B030D-6E8A-4147-A177-3AD203B41FA5}">
                      <a16:colId xmlns:a16="http://schemas.microsoft.com/office/drawing/2014/main" val="1681797269"/>
                    </a:ext>
                  </a:extLst>
                </a:gridCol>
                <a:gridCol w="508323">
                  <a:extLst>
                    <a:ext uri="{9D8B030D-6E8A-4147-A177-3AD203B41FA5}">
                      <a16:colId xmlns:a16="http://schemas.microsoft.com/office/drawing/2014/main" val="3508113380"/>
                    </a:ext>
                  </a:extLst>
                </a:gridCol>
                <a:gridCol w="625629">
                  <a:extLst>
                    <a:ext uri="{9D8B030D-6E8A-4147-A177-3AD203B41FA5}">
                      <a16:colId xmlns:a16="http://schemas.microsoft.com/office/drawing/2014/main" val="1821768700"/>
                    </a:ext>
                  </a:extLst>
                </a:gridCol>
                <a:gridCol w="625629">
                  <a:extLst>
                    <a:ext uri="{9D8B030D-6E8A-4147-A177-3AD203B41FA5}">
                      <a16:colId xmlns:a16="http://schemas.microsoft.com/office/drawing/2014/main" val="911466388"/>
                    </a:ext>
                  </a:extLst>
                </a:gridCol>
                <a:gridCol w="742935">
                  <a:extLst>
                    <a:ext uri="{9D8B030D-6E8A-4147-A177-3AD203B41FA5}">
                      <a16:colId xmlns:a16="http://schemas.microsoft.com/office/drawing/2014/main" val="3525978395"/>
                    </a:ext>
                  </a:extLst>
                </a:gridCol>
                <a:gridCol w="742935">
                  <a:extLst>
                    <a:ext uri="{9D8B030D-6E8A-4147-A177-3AD203B41FA5}">
                      <a16:colId xmlns:a16="http://schemas.microsoft.com/office/drawing/2014/main" val="3260290662"/>
                    </a:ext>
                  </a:extLst>
                </a:gridCol>
              </a:tblGrid>
              <a:tr h="144000">
                <a:tc rowSpan="2" grid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89749" marR="89749" marT="44874" marB="4487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597940289"/>
                  </a:ext>
                </a:extLst>
              </a:tr>
              <a:tr h="144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管理水準</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755836272"/>
                  </a:ext>
                </a:extLst>
              </a:tr>
              <a:tr h="180000">
                <a:tc rowSpan="2">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②地下河川・地下調節池</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地下河川</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20.9</a:t>
                      </a:r>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8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8251536"/>
                  </a:ext>
                </a:extLst>
              </a:tr>
              <a:tr h="180000">
                <a:tc vMerge="1">
                  <a:txBody>
                    <a:bodyPr/>
                    <a:lstStyle/>
                    <a:p>
                      <a:pPr algn="just"/>
                      <a:endParaRPr lang="ja-JP" sz="110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地下調節池</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26</a:t>
                      </a:r>
                      <a:r>
                        <a:rPr lang="ja-JP" sz="8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7312" marR="67312"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9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7312" marR="67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7278861"/>
                  </a:ext>
                </a:extLst>
              </a:tr>
            </a:tbl>
          </a:graphicData>
        </a:graphic>
      </p:graphicFrame>
      <p:sp>
        <p:nvSpPr>
          <p:cNvPr id="27" name="テキスト ボックス 26">
            <a:extLst>
              <a:ext uri="{FF2B5EF4-FFF2-40B4-BE49-F238E27FC236}">
                <a16:creationId xmlns:a16="http://schemas.microsoft.com/office/drawing/2014/main" id="{9AA7FE10-A54E-4296-B99A-4AAA058539E7}"/>
              </a:ext>
            </a:extLst>
          </p:cNvPr>
          <p:cNvSpPr txBox="1"/>
          <p:nvPr/>
        </p:nvSpPr>
        <p:spPr>
          <a:xfrm>
            <a:off x="6732240" y="2154029"/>
            <a:ext cx="2294757" cy="215444"/>
          </a:xfrm>
          <a:prstGeom prst="rect">
            <a:avLst/>
          </a:prstGeom>
          <a:noFill/>
          <a:ln w="19050">
            <a:noFill/>
          </a:ln>
        </p:spPr>
        <p:txBody>
          <a:bodyPr wrap="square" rtlCol="0">
            <a:spAutoFit/>
          </a:bodyPr>
          <a:lstStyle/>
          <a:p>
            <a:r>
              <a:rPr kumimoji="1" lang="en-US" altLang="ja-JP" sz="800" dirty="0">
                <a:latin typeface="Meiryo UI" pitchFamily="50" charset="-128"/>
                <a:ea typeface="Meiryo UI" pitchFamily="50" charset="-128"/>
                <a:cs typeface="Meiryo UI" pitchFamily="50" charset="-128"/>
              </a:rPr>
              <a:t>※1</a:t>
            </a:r>
            <a:r>
              <a:rPr kumimoji="1" lang="ja-JP" altLang="en-US" sz="800" dirty="0">
                <a:latin typeface="Meiryo UI" pitchFamily="50" charset="-128"/>
                <a:ea typeface="Meiryo UI" pitchFamily="50" charset="-128"/>
                <a:cs typeface="Meiryo UI" pitchFamily="50" charset="-128"/>
              </a:rPr>
              <a:t>　施設に応じた具体的な</a:t>
            </a:r>
            <a:r>
              <a:rPr lang="ja-JP" altLang="en-US" sz="800" dirty="0">
                <a:latin typeface="Meiryo UI" pitchFamily="50" charset="-128"/>
                <a:ea typeface="Meiryo UI" pitchFamily="50" charset="-128"/>
                <a:cs typeface="Meiryo UI" pitchFamily="50" charset="-128"/>
              </a:rPr>
              <a:t>維持管理手法を</a:t>
            </a:r>
            <a:r>
              <a:rPr kumimoji="1" lang="ja-JP" altLang="en-US" sz="800" dirty="0">
                <a:latin typeface="Meiryo UI" pitchFamily="50" charset="-128"/>
                <a:ea typeface="Meiryo UI" pitchFamily="50" charset="-128"/>
                <a:cs typeface="Meiryo UI" pitchFamily="50" charset="-128"/>
              </a:rPr>
              <a:t>記載</a:t>
            </a:r>
            <a:endParaRPr kumimoji="1" lang="en-US" altLang="ja-JP" sz="800" dirty="0">
              <a:latin typeface="Meiryo UI" pitchFamily="50" charset="-128"/>
              <a:ea typeface="Meiryo UI" pitchFamily="50" charset="-128"/>
              <a:cs typeface="Meiryo UI" pitchFamily="50" charset="-128"/>
            </a:endParaRPr>
          </a:p>
        </p:txBody>
      </p:sp>
      <p:sp>
        <p:nvSpPr>
          <p:cNvPr id="33" name="スライド番号プレースホルダー 17">
            <a:extLst>
              <a:ext uri="{FF2B5EF4-FFF2-40B4-BE49-F238E27FC236}">
                <a16:creationId xmlns:a16="http://schemas.microsoft.com/office/drawing/2014/main" id="{56B1C2E8-D50B-4E93-9072-707F773681A7}"/>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8</a:t>
            </a:fld>
            <a:endParaRPr kumimoji="1" lang="ja-JP" altLang="en-US" dirty="0"/>
          </a:p>
        </p:txBody>
      </p:sp>
    </p:spTree>
    <p:extLst>
      <p:ext uri="{BB962C8B-B14F-4D97-AF65-F5344CB8AC3E}">
        <p14:creationId xmlns:p14="http://schemas.microsoft.com/office/powerpoint/2010/main" val="69173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11">
            <a:extLst>
              <a:ext uri="{FF2B5EF4-FFF2-40B4-BE49-F238E27FC236}">
                <a16:creationId xmlns:a16="http://schemas.microsoft.com/office/drawing/2014/main" id="{FBFD0F60-8196-4F93-93D3-5B49E76B7600}"/>
              </a:ext>
            </a:extLst>
          </p:cNvPr>
          <p:cNvSpPr/>
          <p:nvPr/>
        </p:nvSpPr>
        <p:spPr>
          <a:xfrm>
            <a:off x="130654" y="3402756"/>
            <a:ext cx="3145202"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現計画における点検内容</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a:extLst>
              <a:ext uri="{FF2B5EF4-FFF2-40B4-BE49-F238E27FC236}">
                <a16:creationId xmlns:a16="http://schemas.microsoft.com/office/drawing/2014/main" id="{A1E58FEA-205C-41DB-9192-2B9347A6ED02}"/>
              </a:ext>
            </a:extLst>
          </p:cNvPr>
          <p:cNvSpPr txBox="1"/>
          <p:nvPr/>
        </p:nvSpPr>
        <p:spPr>
          <a:xfrm>
            <a:off x="0" y="525123"/>
            <a:ext cx="9144000" cy="461665"/>
          </a:xfrm>
          <a:prstGeom prst="rect">
            <a:avLst/>
          </a:prstGeom>
          <a:solidFill>
            <a:srgbClr val="FFD653"/>
          </a:solidFill>
          <a:ln w="19050">
            <a:noFill/>
          </a:ln>
        </p:spPr>
        <p:txBody>
          <a:bodyPr wrap="square" rtlCol="0">
            <a:spAutoFit/>
          </a:bodyPr>
          <a:lstStyle/>
          <a:p>
            <a:r>
              <a:rPr lang="ja-JP" altLang="en-US" sz="2400" dirty="0">
                <a:latin typeface="Meiryo UI" pitchFamily="50" charset="-128"/>
                <a:ea typeface="Meiryo UI" pitchFamily="50" charset="-128"/>
                <a:cs typeface="Meiryo UI" pitchFamily="50" charset="-128"/>
              </a:rPr>
              <a:t>２－１　施設の点検・評価方法</a:t>
            </a:r>
            <a:endParaRPr kumimoji="1" lang="ja-JP" altLang="en-US" sz="2400" dirty="0">
              <a:latin typeface="Meiryo UI" pitchFamily="50" charset="-128"/>
              <a:ea typeface="Meiryo UI" pitchFamily="50" charset="-128"/>
              <a:cs typeface="Meiryo UI" pitchFamily="50" charset="-128"/>
            </a:endParaRPr>
          </a:p>
        </p:txBody>
      </p:sp>
      <p:sp>
        <p:nvSpPr>
          <p:cNvPr id="51" name="テキスト ボックス 50">
            <a:extLst>
              <a:ext uri="{FF2B5EF4-FFF2-40B4-BE49-F238E27FC236}">
                <a16:creationId xmlns:a16="http://schemas.microsoft.com/office/drawing/2014/main" id="{29D9A8F1-69BD-4F0B-8B1F-E19F00539129}"/>
              </a:ext>
            </a:extLst>
          </p:cNvPr>
          <p:cNvSpPr txBox="1"/>
          <p:nvPr/>
        </p:nvSpPr>
        <p:spPr>
          <a:xfrm>
            <a:off x="120494" y="986788"/>
            <a:ext cx="2349141" cy="369332"/>
          </a:xfrm>
          <a:prstGeom prst="rect">
            <a:avLst/>
          </a:prstGeom>
          <a:noFill/>
          <a:ln w="19050">
            <a:noFill/>
          </a:ln>
        </p:spPr>
        <p:txBody>
          <a:bodyPr wrap="square" rtlCol="0">
            <a:spAutoFit/>
          </a:bodyPr>
          <a:lstStyle/>
          <a:p>
            <a:r>
              <a:rPr lang="ja-JP" altLang="en-US" b="1" dirty="0">
                <a:latin typeface="Meiryo UI" pitchFamily="50" charset="-128"/>
                <a:ea typeface="Meiryo UI" pitchFamily="50" charset="-128"/>
                <a:cs typeface="Meiryo UI" pitchFamily="50" charset="-128"/>
              </a:rPr>
              <a:t>③砂防関係施設</a:t>
            </a:r>
            <a:endParaRPr kumimoji="1" lang="ja-JP" altLang="en-US" b="1" dirty="0">
              <a:latin typeface="Meiryo UI" pitchFamily="50" charset="-128"/>
              <a:ea typeface="Meiryo UI" pitchFamily="50" charset="-128"/>
              <a:cs typeface="Meiryo UI" pitchFamily="50" charset="-128"/>
            </a:endParaRPr>
          </a:p>
        </p:txBody>
      </p:sp>
      <p:graphicFrame>
        <p:nvGraphicFramePr>
          <p:cNvPr id="4" name="表 5">
            <a:extLst>
              <a:ext uri="{FF2B5EF4-FFF2-40B4-BE49-F238E27FC236}">
                <a16:creationId xmlns:a16="http://schemas.microsoft.com/office/drawing/2014/main" id="{22DE93B2-B92F-48F9-AD33-E402E9F652B3}"/>
              </a:ext>
            </a:extLst>
          </p:cNvPr>
          <p:cNvGraphicFramePr>
            <a:graphicFrameLocks noGrp="1"/>
          </p:cNvGraphicFramePr>
          <p:nvPr>
            <p:extLst>
              <p:ext uri="{D42A27DB-BD31-4B8C-83A1-F6EECF244321}">
                <p14:modId xmlns:p14="http://schemas.microsoft.com/office/powerpoint/2010/main" val="2795977367"/>
              </p:ext>
            </p:extLst>
          </p:nvPr>
        </p:nvGraphicFramePr>
        <p:xfrm>
          <a:off x="149505" y="3811944"/>
          <a:ext cx="8717751" cy="2069520"/>
        </p:xfrm>
        <a:graphic>
          <a:graphicData uri="http://schemas.openxmlformats.org/drawingml/2006/table">
            <a:tbl>
              <a:tblPr firstRow="1" bandRow="1">
                <a:tableStyleId>{5C22544A-7EE6-4342-B048-85BDC9FD1C3A}</a:tableStyleId>
              </a:tblPr>
              <a:tblGrid>
                <a:gridCol w="1481751">
                  <a:extLst>
                    <a:ext uri="{9D8B030D-6E8A-4147-A177-3AD203B41FA5}">
                      <a16:colId xmlns:a16="http://schemas.microsoft.com/office/drawing/2014/main" val="1842965497"/>
                    </a:ext>
                  </a:extLst>
                </a:gridCol>
                <a:gridCol w="540000">
                  <a:extLst>
                    <a:ext uri="{9D8B030D-6E8A-4147-A177-3AD203B41FA5}">
                      <a16:colId xmlns:a16="http://schemas.microsoft.com/office/drawing/2014/main" val="1894392777"/>
                    </a:ext>
                  </a:extLst>
                </a:gridCol>
                <a:gridCol w="1872000">
                  <a:extLst>
                    <a:ext uri="{9D8B030D-6E8A-4147-A177-3AD203B41FA5}">
                      <a16:colId xmlns:a16="http://schemas.microsoft.com/office/drawing/2014/main" val="3992923806"/>
                    </a:ext>
                  </a:extLst>
                </a:gridCol>
                <a:gridCol w="1008000">
                  <a:extLst>
                    <a:ext uri="{9D8B030D-6E8A-4147-A177-3AD203B41FA5}">
                      <a16:colId xmlns:a16="http://schemas.microsoft.com/office/drawing/2014/main" val="4071494006"/>
                    </a:ext>
                  </a:extLst>
                </a:gridCol>
                <a:gridCol w="1692000">
                  <a:extLst>
                    <a:ext uri="{9D8B030D-6E8A-4147-A177-3AD203B41FA5}">
                      <a16:colId xmlns:a16="http://schemas.microsoft.com/office/drawing/2014/main" val="921328369"/>
                    </a:ext>
                  </a:extLst>
                </a:gridCol>
                <a:gridCol w="900000">
                  <a:extLst>
                    <a:ext uri="{9D8B030D-6E8A-4147-A177-3AD203B41FA5}">
                      <a16:colId xmlns:a16="http://schemas.microsoft.com/office/drawing/2014/main" val="563398991"/>
                    </a:ext>
                  </a:extLst>
                </a:gridCol>
                <a:gridCol w="1224000">
                  <a:extLst>
                    <a:ext uri="{9D8B030D-6E8A-4147-A177-3AD203B41FA5}">
                      <a16:colId xmlns:a16="http://schemas.microsoft.com/office/drawing/2014/main" val="3073309136"/>
                    </a:ext>
                  </a:extLst>
                </a:gridCol>
              </a:tblGrid>
              <a:tr h="303333">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施設</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体制</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点検種別</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頻度</a:t>
                      </a:r>
                    </a:p>
                  </a:txBody>
                  <a:tcPr anchor="ctr"/>
                </a:tc>
                <a:tc>
                  <a:txBody>
                    <a:bodyPr/>
                    <a:lstStyle/>
                    <a:p>
                      <a:pPr algn="ctr"/>
                      <a:r>
                        <a:rPr kumimoji="1" lang="ja-JP" altLang="en-US" sz="1400" dirty="0">
                          <a:solidFill>
                            <a:schemeClr val="bg1"/>
                          </a:solidFill>
                          <a:latin typeface="Meiryo UI" panose="020B0604030504040204" pitchFamily="50" charset="-128"/>
                          <a:ea typeface="Meiryo UI" panose="020B0604030504040204" pitchFamily="50" charset="-128"/>
                        </a:rPr>
                        <a:t>対象・施設数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内容等</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Meiryo UI" panose="020B0604030504040204" pitchFamily="50" charset="-128"/>
                          <a:ea typeface="Meiryo UI" panose="020B0604030504040204" pitchFamily="50" charset="-128"/>
                        </a:rPr>
                        <a:t>班体制</a:t>
                      </a:r>
                    </a:p>
                  </a:txBody>
                  <a:tcPr anchor="ctr"/>
                </a:tc>
                <a:extLst>
                  <a:ext uri="{0D108BD9-81ED-4DB2-BD59-A6C34878D82A}">
                    <a16:rowId xmlns:a16="http://schemas.microsoft.com/office/drawing/2014/main" val="4087642139"/>
                  </a:ext>
                </a:extLst>
              </a:tr>
              <a:tr h="515667">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砂防堰堤等</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（渓流保全工含む）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（砂防堰堤は最下流堰堤）</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1038</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rowSpan="3">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名</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班</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延べ</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ctr"/>
                      <a:r>
                        <a:rPr kumimoji="1" lang="ja-JP" altLang="en-US" sz="1200" dirty="0">
                          <a:solidFill>
                            <a:schemeClr val="tx1"/>
                          </a:solidFill>
                          <a:latin typeface="Meiryo UI" panose="020B0604030504040204" pitchFamily="50" charset="-128"/>
                          <a:ea typeface="Meiryo UI" panose="020B0604030504040204" pitchFamily="50" charset="-128"/>
                        </a:rPr>
                        <a:t>約</a:t>
                      </a:r>
                      <a:r>
                        <a:rPr kumimoji="1" lang="en-US" altLang="ja-JP" sz="1200" dirty="0">
                          <a:solidFill>
                            <a:schemeClr val="tx1"/>
                          </a:solidFill>
                          <a:latin typeface="Meiryo UI" panose="020B0604030504040204" pitchFamily="50" charset="-128"/>
                          <a:ea typeface="Meiryo UI" panose="020B0604030504040204" pitchFamily="50" charset="-128"/>
                        </a:rPr>
                        <a:t>430</a:t>
                      </a:r>
                      <a:r>
                        <a:rPr kumimoji="1" lang="ja-JP" altLang="en-US" sz="1200" dirty="0">
                          <a:solidFill>
                            <a:schemeClr val="tx1"/>
                          </a:solidFill>
                          <a:latin typeface="Meiryo UI" panose="020B0604030504040204" pitchFamily="50" charset="-128"/>
                          <a:ea typeface="Meiryo UI" panose="020B0604030504040204" pitchFamily="50" charset="-128"/>
                        </a:rPr>
                        <a:t>名</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年</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943593389"/>
                  </a:ext>
                </a:extLst>
              </a:tr>
              <a:tr h="5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急傾斜地崩壊防止施設</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202</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vMerge="1">
                  <a:txBody>
                    <a:bodyPr/>
                    <a:lstStyle/>
                    <a:p>
                      <a:pPr algn="ctr"/>
                      <a:r>
                        <a:rPr kumimoji="1" lang="ja-JP" altLang="en-US" sz="1200" dirty="0">
                          <a:solidFill>
                            <a:srgbClr val="FF0000"/>
                          </a:solidFill>
                          <a:latin typeface="Meiryo UI" panose="020B0604030504040204" pitchFamily="50" charset="-128"/>
                          <a:ea typeface="Meiryo UI" panose="020B0604030504040204" pitchFamily="50" charset="-128"/>
                        </a:rPr>
                        <a:t>約○人</a:t>
                      </a:r>
                      <a:r>
                        <a:rPr kumimoji="1" lang="en-US" altLang="ja-JP" sz="1200" dirty="0">
                          <a:solidFill>
                            <a:srgbClr val="FF0000"/>
                          </a:solidFill>
                          <a:latin typeface="Meiryo UI" panose="020B0604030504040204" pitchFamily="50" charset="-128"/>
                          <a:ea typeface="Meiryo UI" panose="020B0604030504040204" pitchFamily="50" charset="-128"/>
                        </a:rPr>
                        <a:t>/</a:t>
                      </a:r>
                      <a:r>
                        <a:rPr kumimoji="1" lang="ja-JP" altLang="en-US" sz="1200" dirty="0">
                          <a:solidFill>
                            <a:srgbClr val="FF0000"/>
                          </a:solidFill>
                          <a:latin typeface="Meiryo UI" panose="020B0604030504040204" pitchFamily="50" charset="-128"/>
                          <a:ea typeface="Meiryo UI" panose="020B0604030504040204" pitchFamily="50" charset="-128"/>
                        </a:rPr>
                        <a:t>班</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gn="ctr"/>
                      <a:r>
                        <a:rPr kumimoji="1" lang="ja-JP" altLang="en-US" sz="1200" dirty="0">
                          <a:solidFill>
                            <a:srgbClr val="FF0000"/>
                          </a:solidFill>
                          <a:latin typeface="Meiryo UI" panose="020B0604030504040204" pitchFamily="50" charset="-128"/>
                          <a:ea typeface="Meiryo UI" panose="020B0604030504040204" pitchFamily="50" charset="-128"/>
                        </a:rPr>
                        <a:t>延べ約○○○人</a:t>
                      </a:r>
                    </a:p>
                  </a:txBody>
                  <a:tcPr anchor="ctr"/>
                </a:tc>
                <a:extLst>
                  <a:ext uri="{0D108BD9-81ED-4DB2-BD59-A6C34878D82A}">
                    <a16:rowId xmlns:a16="http://schemas.microsoft.com/office/drawing/2014/main" val="2467710875"/>
                  </a:ext>
                </a:extLst>
              </a:tr>
              <a:tr h="371224">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地すべり防止施設</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直営</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定期点検</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ja-JP" altLang="en-US" sz="1100" dirty="0">
                          <a:solidFill>
                            <a:schemeClr val="tx1"/>
                          </a:solidFill>
                          <a:latin typeface="Meiryo UI" panose="020B0604030504040204" pitchFamily="50" charset="-128"/>
                          <a:ea typeface="Meiryo UI" panose="020B0604030504040204" pitchFamily="50" charset="-128"/>
                        </a:rPr>
                        <a:t>（砂防関係施設点検要領）</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１回</a:t>
                      </a:r>
                      <a:r>
                        <a:rPr kumimoji="1" lang="en-US" altLang="ja-JP" sz="1400" dirty="0">
                          <a:solidFill>
                            <a:schemeClr val="tx1"/>
                          </a:solidFill>
                          <a:latin typeface="Meiryo UI" panose="020B0604030504040204" pitchFamily="50" charset="-128"/>
                          <a:ea typeface="Meiryo UI" panose="020B0604030504040204" pitchFamily="50" charset="-128"/>
                        </a:rPr>
                        <a:t>/</a:t>
                      </a:r>
                      <a:r>
                        <a:rPr kumimoji="1" lang="ja-JP" altLang="en-US" sz="1400" dirty="0">
                          <a:solidFill>
                            <a:schemeClr val="tx1"/>
                          </a:solidFill>
                          <a:latin typeface="Meiryo UI" panose="020B0604030504040204" pitchFamily="50" charset="-128"/>
                          <a:ea typeface="Meiryo UI" panose="020B0604030504040204" pitchFamily="50" charset="-128"/>
                        </a:rPr>
                        <a:t>３年</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全施設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ctr"/>
                      <a:r>
                        <a:rPr kumimoji="1" lang="en-US" altLang="ja-JP" sz="1400" dirty="0">
                          <a:solidFill>
                            <a:schemeClr val="tx1"/>
                          </a:solidFill>
                          <a:latin typeface="Meiryo UI" panose="020B0604030504040204" pitchFamily="50" charset="-128"/>
                          <a:ea typeface="Meiryo UI" panose="020B0604030504040204" pitchFamily="50" charset="-128"/>
                        </a:rPr>
                        <a:t>15</a:t>
                      </a:r>
                      <a:r>
                        <a:rPr kumimoji="1" lang="ja-JP" altLang="en-US" sz="1400" dirty="0">
                          <a:solidFill>
                            <a:schemeClr val="tx1"/>
                          </a:solidFill>
                          <a:latin typeface="Meiryo UI" panose="020B0604030504040204" pitchFamily="50" charset="-128"/>
                          <a:ea typeface="Meiryo UI" panose="020B0604030504040204" pitchFamily="50" charset="-128"/>
                        </a:rPr>
                        <a:t>箇所</a:t>
                      </a:r>
                    </a:p>
                  </a:txBody>
                  <a:tcPr anchor="ct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目視点検</a:t>
                      </a:r>
                    </a:p>
                  </a:txBody>
                  <a:tcPr anchor="ctr"/>
                </a:tc>
                <a:tc vMerge="1">
                  <a:txBody>
                    <a:bodyPr/>
                    <a:lstStyle/>
                    <a:p>
                      <a:pPr algn="ctr"/>
                      <a:r>
                        <a:rPr kumimoji="1" lang="ja-JP" altLang="en-US" sz="1200" dirty="0">
                          <a:solidFill>
                            <a:srgbClr val="FF0000"/>
                          </a:solidFill>
                          <a:latin typeface="Meiryo UI" panose="020B0604030504040204" pitchFamily="50" charset="-128"/>
                          <a:ea typeface="Meiryo UI" panose="020B0604030504040204" pitchFamily="50" charset="-128"/>
                        </a:rPr>
                        <a:t>約○人</a:t>
                      </a:r>
                      <a:r>
                        <a:rPr kumimoji="1" lang="en-US" altLang="ja-JP" sz="1200" dirty="0">
                          <a:solidFill>
                            <a:srgbClr val="FF0000"/>
                          </a:solidFill>
                          <a:latin typeface="Meiryo UI" panose="020B0604030504040204" pitchFamily="50" charset="-128"/>
                          <a:ea typeface="Meiryo UI" panose="020B0604030504040204" pitchFamily="50" charset="-128"/>
                        </a:rPr>
                        <a:t>/</a:t>
                      </a:r>
                      <a:r>
                        <a:rPr kumimoji="1" lang="ja-JP" altLang="en-US" sz="1200" dirty="0">
                          <a:solidFill>
                            <a:srgbClr val="FF0000"/>
                          </a:solidFill>
                          <a:latin typeface="Meiryo UI" panose="020B0604030504040204" pitchFamily="50" charset="-128"/>
                          <a:ea typeface="Meiryo UI" panose="020B0604030504040204" pitchFamily="50" charset="-128"/>
                        </a:rPr>
                        <a:t>班</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gn="ctr"/>
                      <a:r>
                        <a:rPr kumimoji="1" lang="ja-JP" altLang="en-US" sz="1200" dirty="0">
                          <a:solidFill>
                            <a:srgbClr val="FF0000"/>
                          </a:solidFill>
                          <a:latin typeface="Meiryo UI" panose="020B0604030504040204" pitchFamily="50" charset="-128"/>
                          <a:ea typeface="Meiryo UI" panose="020B0604030504040204" pitchFamily="50" charset="-128"/>
                        </a:rPr>
                        <a:t>延べ約○○○人</a:t>
                      </a:r>
                    </a:p>
                  </a:txBody>
                  <a:tcPr anchor="ctr"/>
                </a:tc>
                <a:extLst>
                  <a:ext uri="{0D108BD9-81ED-4DB2-BD59-A6C34878D82A}">
                    <a16:rowId xmlns:a16="http://schemas.microsoft.com/office/drawing/2014/main" val="2687365219"/>
                  </a:ext>
                </a:extLst>
              </a:tr>
            </a:tbl>
          </a:graphicData>
        </a:graphic>
      </p:graphicFrame>
      <p:sp>
        <p:nvSpPr>
          <p:cNvPr id="15" name="テキスト ボックス 14">
            <a:extLst>
              <a:ext uri="{FF2B5EF4-FFF2-40B4-BE49-F238E27FC236}">
                <a16:creationId xmlns:a16="http://schemas.microsoft.com/office/drawing/2014/main" id="{DE21D51E-8B53-449B-BD2A-09CBB6E3905D}"/>
              </a:ext>
            </a:extLst>
          </p:cNvPr>
          <p:cNvSpPr txBox="1"/>
          <p:nvPr/>
        </p:nvSpPr>
        <p:spPr>
          <a:xfrm>
            <a:off x="146217" y="1386634"/>
            <a:ext cx="8869072" cy="1998257"/>
          </a:xfrm>
          <a:prstGeom prst="rect">
            <a:avLst/>
          </a:prstGeom>
          <a:noFill/>
          <a:ln>
            <a:solidFill>
              <a:schemeClr val="tx1"/>
            </a:solidFill>
          </a:ln>
        </p:spPr>
        <p:txBody>
          <a:bodyPr wrap="square" rtlCol="0" anchor="t">
            <a:noAutofit/>
          </a:bodyPr>
          <a:lstStyle/>
          <a:p>
            <a:pPr>
              <a:defRPr/>
            </a:pPr>
            <a:r>
              <a:rPr lang="en-US" altLang="ja-JP" sz="1200" kern="100" dirty="0">
                <a:effectLst/>
                <a:latin typeface="Meiryo UI" panose="020B0604030504040204" pitchFamily="50" charset="-128"/>
                <a:ea typeface="Meiryo UI" panose="020B0604030504040204" pitchFamily="50" charset="-128"/>
              </a:rPr>
              <a:t>【</a:t>
            </a:r>
            <a:r>
              <a:rPr lang="ja-JP" altLang="en-US" sz="1200" kern="100" dirty="0">
                <a:effectLst/>
                <a:latin typeface="Meiryo UI" panose="020B0604030504040204" pitchFamily="50" charset="-128"/>
                <a:ea typeface="Meiryo UI" panose="020B0604030504040204" pitchFamily="50" charset="-128"/>
              </a:rPr>
              <a:t>現計画での記載事項</a:t>
            </a:r>
            <a:r>
              <a:rPr lang="en-US" altLang="ja-JP" sz="1200" kern="100" dirty="0">
                <a:effectLst/>
                <a:latin typeface="Meiryo UI" panose="020B0604030504040204" pitchFamily="50" charset="-128"/>
                <a:ea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kern="100" dirty="0">
                <a:effectLst/>
                <a:latin typeface="Meiryo UI" panose="020B0604030504040204" pitchFamily="50" charset="-128"/>
                <a:ea typeface="Meiryo UI" panose="020B0604030504040204" pitchFamily="50" charset="-128"/>
              </a:rPr>
              <a:t>全砂防施設を対象に、</a:t>
            </a:r>
            <a:r>
              <a:rPr lang="en-US" altLang="ja-JP" sz="1050" kern="100" dirty="0">
                <a:effectLst/>
                <a:latin typeface="Meiryo UI" panose="020B0604030504040204" pitchFamily="50" charset="-128"/>
                <a:ea typeface="Meiryo UI" panose="020B0604030504040204" pitchFamily="50" charset="-128"/>
              </a:rPr>
              <a:t>3</a:t>
            </a:r>
            <a:r>
              <a:rPr lang="ja-JP" altLang="en-US" sz="1050" kern="100" dirty="0">
                <a:effectLst/>
                <a:latin typeface="Meiryo UI" panose="020B0604030504040204" pitchFamily="50" charset="-128"/>
                <a:ea typeface="Meiryo UI" panose="020B0604030504040204" pitchFamily="50" charset="-128"/>
              </a:rPr>
              <a:t>年に</a:t>
            </a:r>
            <a:r>
              <a:rPr lang="en-US" altLang="ja-JP" sz="1050" kern="100" dirty="0">
                <a:effectLst/>
                <a:latin typeface="Meiryo UI" panose="020B0604030504040204" pitchFamily="50" charset="-128"/>
                <a:ea typeface="Meiryo UI" panose="020B0604030504040204" pitchFamily="50" charset="-128"/>
              </a:rPr>
              <a:t>1</a:t>
            </a:r>
            <a:r>
              <a:rPr lang="ja-JP" altLang="en-US" sz="1050" kern="100" dirty="0">
                <a:effectLst/>
                <a:latin typeface="Meiryo UI" panose="020B0604030504040204" pitchFamily="50" charset="-128"/>
                <a:ea typeface="Meiryo UI" panose="020B0604030504040204" pitchFamily="50" charset="-128"/>
              </a:rPr>
              <a:t>回施設点検を実施し、災害の未然防止に努める。</a:t>
            </a:r>
          </a:p>
        </p:txBody>
      </p:sp>
      <p:sp>
        <p:nvSpPr>
          <p:cNvPr id="21" name="角丸四角形 111">
            <a:extLst>
              <a:ext uri="{FF2B5EF4-FFF2-40B4-BE49-F238E27FC236}">
                <a16:creationId xmlns:a16="http://schemas.microsoft.com/office/drawing/2014/main" id="{62D2DAEC-BD69-4D67-BC33-F6AE05C39133}"/>
              </a:ext>
            </a:extLst>
          </p:cNvPr>
          <p:cNvSpPr/>
          <p:nvPr/>
        </p:nvSpPr>
        <p:spPr>
          <a:xfrm>
            <a:off x="130654" y="5980358"/>
            <a:ext cx="5233434" cy="30589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現計画における評価方法</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・・現計画では未記載</a:t>
            </a:r>
          </a:p>
        </p:txBody>
      </p:sp>
      <p:sp>
        <p:nvSpPr>
          <p:cNvPr id="22" name="角丸四角形 111">
            <a:extLst>
              <a:ext uri="{FF2B5EF4-FFF2-40B4-BE49-F238E27FC236}">
                <a16:creationId xmlns:a16="http://schemas.microsoft.com/office/drawing/2014/main" id="{3C1AC934-E86A-4DB1-85F1-FB1C3BC5ECE2}"/>
              </a:ext>
            </a:extLst>
          </p:cNvPr>
          <p:cNvSpPr/>
          <p:nvPr/>
        </p:nvSpPr>
        <p:spPr>
          <a:xfrm>
            <a:off x="290658" y="6259519"/>
            <a:ext cx="5649494" cy="41314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ja-JP" altLang="en-US" sz="1600" b="1"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国基準に準拠し、変状箇所の評価を実施している。</a:t>
            </a:r>
            <a:endParaRPr lang="en-US" altLang="ja-JP" sz="1600" dirty="0">
              <a:solidFill>
                <a:schemeClr val="tx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A3B7B8D3-79AB-44BB-994A-1399CB07B40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２．</a:t>
            </a:r>
            <a:r>
              <a:rPr kumimoji="1" lang="ja-JP" altLang="en-US" sz="2800" dirty="0">
                <a:solidFill>
                  <a:schemeClr val="bg1"/>
                </a:solidFill>
                <a:latin typeface="Meiryo UI" panose="020B0604030504040204" pitchFamily="50" charset="-128"/>
                <a:ea typeface="Meiryo UI" panose="020B0604030504040204" pitchFamily="50" charset="-128"/>
              </a:rPr>
              <a:t>現計画</a:t>
            </a:r>
            <a:r>
              <a:rPr lang="ja-JP" altLang="en-US" sz="2800" dirty="0">
                <a:solidFill>
                  <a:schemeClr val="bg1"/>
                </a:solidFill>
                <a:latin typeface="Meiryo UI" panose="020B0604030504040204" pitchFamily="50" charset="-128"/>
                <a:ea typeface="Meiryo UI" panose="020B0604030504040204" pitchFamily="50" charset="-128"/>
              </a:rPr>
              <a:t>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graphicFrame>
        <p:nvGraphicFramePr>
          <p:cNvPr id="2" name="表 1">
            <a:extLst>
              <a:ext uri="{FF2B5EF4-FFF2-40B4-BE49-F238E27FC236}">
                <a16:creationId xmlns:a16="http://schemas.microsoft.com/office/drawing/2014/main" id="{CB495CEE-5315-49F7-AC73-DBFDFF38FFFB}"/>
              </a:ext>
            </a:extLst>
          </p:cNvPr>
          <p:cNvGraphicFramePr>
            <a:graphicFrameLocks noGrp="1"/>
          </p:cNvGraphicFramePr>
          <p:nvPr>
            <p:extLst>
              <p:ext uri="{D42A27DB-BD31-4B8C-83A1-F6EECF244321}">
                <p14:modId xmlns:p14="http://schemas.microsoft.com/office/powerpoint/2010/main" val="323405398"/>
              </p:ext>
            </p:extLst>
          </p:nvPr>
        </p:nvGraphicFramePr>
        <p:xfrm>
          <a:off x="214844" y="1798539"/>
          <a:ext cx="6120000" cy="1512000"/>
        </p:xfrm>
        <a:graphic>
          <a:graphicData uri="http://schemas.openxmlformats.org/drawingml/2006/table">
            <a:tbl>
              <a:tblPr firstRow="1" firstCol="1" bandRow="1"/>
              <a:tblGrid>
                <a:gridCol w="1116000">
                  <a:extLst>
                    <a:ext uri="{9D8B030D-6E8A-4147-A177-3AD203B41FA5}">
                      <a16:colId xmlns:a16="http://schemas.microsoft.com/office/drawing/2014/main" val="3736868835"/>
                    </a:ext>
                  </a:extLst>
                </a:gridCol>
                <a:gridCol w="1584000">
                  <a:extLst>
                    <a:ext uri="{9D8B030D-6E8A-4147-A177-3AD203B41FA5}">
                      <a16:colId xmlns:a16="http://schemas.microsoft.com/office/drawing/2014/main" val="3106190044"/>
                    </a:ext>
                  </a:extLst>
                </a:gridCol>
                <a:gridCol w="828000">
                  <a:extLst>
                    <a:ext uri="{9D8B030D-6E8A-4147-A177-3AD203B41FA5}">
                      <a16:colId xmlns:a16="http://schemas.microsoft.com/office/drawing/2014/main" val="3652634122"/>
                    </a:ext>
                  </a:extLst>
                </a:gridCol>
                <a:gridCol w="648000">
                  <a:extLst>
                    <a:ext uri="{9D8B030D-6E8A-4147-A177-3AD203B41FA5}">
                      <a16:colId xmlns:a16="http://schemas.microsoft.com/office/drawing/2014/main" val="1513093168"/>
                    </a:ext>
                  </a:extLst>
                </a:gridCol>
                <a:gridCol w="648000">
                  <a:extLst>
                    <a:ext uri="{9D8B030D-6E8A-4147-A177-3AD203B41FA5}">
                      <a16:colId xmlns:a16="http://schemas.microsoft.com/office/drawing/2014/main" val="1428633667"/>
                    </a:ext>
                  </a:extLst>
                </a:gridCol>
                <a:gridCol w="648000">
                  <a:extLst>
                    <a:ext uri="{9D8B030D-6E8A-4147-A177-3AD203B41FA5}">
                      <a16:colId xmlns:a16="http://schemas.microsoft.com/office/drawing/2014/main" val="1966187131"/>
                    </a:ext>
                  </a:extLst>
                </a:gridCol>
                <a:gridCol w="648000">
                  <a:extLst>
                    <a:ext uri="{9D8B030D-6E8A-4147-A177-3AD203B41FA5}">
                      <a16:colId xmlns:a16="http://schemas.microsoft.com/office/drawing/2014/main" val="3386125337"/>
                    </a:ext>
                  </a:extLst>
                </a:gridCol>
              </a:tblGrid>
              <a:tr h="216000">
                <a:tc rowSpan="2" gridSpan="2">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河川管理施設等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hMerge="1">
                  <a:txBody>
                    <a:bodyPr/>
                    <a:lstStyle/>
                    <a:p>
                      <a:pPr algn="ctr"/>
                      <a:r>
                        <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河川管理施設</a:t>
                      </a:r>
                      <a:r>
                        <a:rPr lang="ja-JP" altLang="en-US"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等</a:t>
                      </a:r>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rowSpan="2">
                  <a:txBody>
                    <a:bodyPr/>
                    <a:lstStyle/>
                    <a:p>
                      <a:pPr algn="ct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数量</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gridSpan="4">
                  <a:txBody>
                    <a:bodyPr/>
                    <a:lstStyle/>
                    <a:p>
                      <a:pPr algn="ct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現計画に記載（○</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あり、ー</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なし）</a:t>
                      </a:r>
                      <a:endPar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a:txBody>
                    <a:bodyPr/>
                    <a:lstStyle/>
                    <a:p>
                      <a:pPr algn="ct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3961735164"/>
                  </a:ext>
                </a:extLst>
              </a:tr>
              <a:tr h="288000">
                <a:tc gridSpan="2" vMerge="1">
                  <a:txBody>
                    <a:bodyPr/>
                    <a:lstStyle/>
                    <a:p>
                      <a:pPr algn="ctr"/>
                      <a:endPar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hMerge="1" vMerge="1">
                  <a:txBody>
                    <a:bodyPr/>
                    <a:lstStyle/>
                    <a:p>
                      <a:endParaRPr kumimoji="1" lang="ja-JP" altLang="en-US"/>
                    </a:p>
                  </a:txBody>
                  <a:tcPr/>
                </a:tc>
                <a:tc vMerge="1">
                  <a:txBody>
                    <a:bodyPr/>
                    <a:lstStyle/>
                    <a:p>
                      <a:pPr algn="ct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点検</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評価</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維持管</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理手法</a:t>
                      </a:r>
                      <a:r>
                        <a:rPr lang="en-US" alt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endParaRPr lang="ja-JP" sz="9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algn="ct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管理水準</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808847242"/>
                  </a:ext>
                </a:extLst>
              </a:tr>
              <a:tr h="216000">
                <a:tc rowSpan="4">
                  <a:txBody>
                    <a:bodyPr/>
                    <a:lstStyle/>
                    <a:p>
                      <a:pPr algn="just"/>
                      <a:r>
                        <a:rPr lang="ja-JP" alt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③砂防関係施設</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砂防堰堤</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（土堰堤含む）</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1,038</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1755761"/>
                  </a:ext>
                </a:extLst>
              </a:tr>
              <a:tr h="216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渓流保全工</a:t>
                      </a:r>
                      <a:endPar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92.1km</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313303"/>
                  </a:ext>
                </a:extLst>
              </a:tr>
              <a:tr h="288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急傾斜地崩壊防止施設</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en-US"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（擁壁、法枠、アンカー等）</a:t>
                      </a:r>
                      <a:endPar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428507"/>
                  </a:ext>
                </a:extLst>
              </a:tr>
              <a:tr h="288000">
                <a:tc vMerge="1">
                  <a:txBody>
                    <a:bodyPr/>
                    <a:lstStyle/>
                    <a:p>
                      <a:pPr algn="just"/>
                      <a:endParaRPr lang="ja-JP" sz="11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地すべり</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防止</a:t>
                      </a:r>
                      <a:r>
                        <a:rPr 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施設</a:t>
                      </a:r>
                      <a:endParaRPr lang="en-US" altLang="ja-JP" sz="9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sz="7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（集水井、横ボーリング、杭等）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1</a:t>
                      </a:r>
                      <a:r>
                        <a:rPr lang="en-US" alt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5</a:t>
                      </a:r>
                      <a:r>
                        <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箇所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altLang="en-US"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sz="1000" kern="100" baseline="30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000" kern="100" baseline="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9311705"/>
                  </a:ext>
                </a:extLst>
              </a:tr>
            </a:tbl>
          </a:graphicData>
        </a:graphic>
      </p:graphicFrame>
      <p:sp>
        <p:nvSpPr>
          <p:cNvPr id="13" name="テキスト ボックス 12">
            <a:extLst>
              <a:ext uri="{FF2B5EF4-FFF2-40B4-BE49-F238E27FC236}">
                <a16:creationId xmlns:a16="http://schemas.microsoft.com/office/drawing/2014/main" id="{9976765E-F91A-48AC-B7CC-BA7899FEBDBF}"/>
              </a:ext>
            </a:extLst>
          </p:cNvPr>
          <p:cNvSpPr txBox="1"/>
          <p:nvPr/>
        </p:nvSpPr>
        <p:spPr>
          <a:xfrm>
            <a:off x="6335838" y="3018222"/>
            <a:ext cx="2697591" cy="307777"/>
          </a:xfrm>
          <a:prstGeom prst="rect">
            <a:avLst/>
          </a:prstGeom>
          <a:noFill/>
          <a:ln w="19050">
            <a:noFill/>
          </a:ln>
        </p:spPr>
        <p:txBody>
          <a:bodyPr wrap="square" rtlCol="0">
            <a:spAutoFit/>
          </a:bodyPr>
          <a:lstStyle/>
          <a:p>
            <a:r>
              <a:rPr kumimoji="1" lang="en-US" altLang="ja-JP" sz="700" dirty="0">
                <a:latin typeface="Meiryo UI" pitchFamily="50" charset="-128"/>
                <a:ea typeface="Meiryo UI" pitchFamily="50" charset="-128"/>
                <a:cs typeface="Meiryo UI" pitchFamily="50" charset="-128"/>
              </a:rPr>
              <a:t>※1</a:t>
            </a:r>
            <a:r>
              <a:rPr kumimoji="1" lang="ja-JP" altLang="en-US" sz="700" dirty="0">
                <a:latin typeface="Meiryo UI" pitchFamily="50" charset="-128"/>
                <a:ea typeface="Meiryo UI" pitchFamily="50" charset="-128"/>
                <a:cs typeface="Meiryo UI" pitchFamily="50" charset="-128"/>
              </a:rPr>
              <a:t>　点検</a:t>
            </a:r>
            <a:r>
              <a:rPr lang="ja-JP" altLang="en-US" sz="700" dirty="0">
                <a:latin typeface="Meiryo UI" pitchFamily="50" charset="-128"/>
                <a:ea typeface="Meiryo UI" pitchFamily="50" charset="-128"/>
                <a:cs typeface="Meiryo UI" pitchFamily="50" charset="-128"/>
              </a:rPr>
              <a:t>目的、点検者、点検頻度等の具体的な点検方法を記載</a:t>
            </a:r>
            <a:endParaRPr kumimoji="1" lang="en-US" altLang="ja-JP" sz="700" dirty="0">
              <a:latin typeface="Meiryo UI" pitchFamily="50" charset="-128"/>
              <a:ea typeface="Meiryo UI" pitchFamily="50" charset="-128"/>
              <a:cs typeface="Meiryo UI" pitchFamily="50" charset="-128"/>
            </a:endParaRPr>
          </a:p>
          <a:p>
            <a:r>
              <a:rPr lang="en-US" altLang="ja-JP" sz="700" dirty="0">
                <a:latin typeface="Meiryo UI" pitchFamily="50" charset="-128"/>
                <a:ea typeface="Meiryo UI" pitchFamily="50" charset="-128"/>
                <a:cs typeface="Meiryo UI" pitchFamily="50" charset="-128"/>
              </a:rPr>
              <a:t>※2</a:t>
            </a:r>
            <a:r>
              <a:rPr lang="ja-JP" altLang="en-US" sz="700" dirty="0">
                <a:latin typeface="Meiryo UI" pitchFamily="50" charset="-128"/>
                <a:ea typeface="Meiryo UI" pitchFamily="50" charset="-128"/>
                <a:cs typeface="Meiryo UI" pitchFamily="50" charset="-128"/>
              </a:rPr>
              <a:t>　</a:t>
            </a:r>
            <a:r>
              <a:rPr kumimoji="1" lang="ja-JP" altLang="en-US" sz="700" dirty="0">
                <a:latin typeface="Meiryo UI" pitchFamily="50" charset="-128"/>
                <a:ea typeface="Meiryo UI" pitchFamily="50" charset="-128"/>
                <a:cs typeface="Meiryo UI" pitchFamily="50" charset="-128"/>
              </a:rPr>
              <a:t>施設に応じた具体的な</a:t>
            </a:r>
            <a:r>
              <a:rPr lang="ja-JP" altLang="en-US" sz="700" dirty="0">
                <a:latin typeface="Meiryo UI" pitchFamily="50" charset="-128"/>
                <a:ea typeface="Meiryo UI" pitchFamily="50" charset="-128"/>
                <a:cs typeface="Meiryo UI" pitchFamily="50" charset="-128"/>
              </a:rPr>
              <a:t>維持管理手法を</a:t>
            </a:r>
            <a:r>
              <a:rPr kumimoji="1" lang="ja-JP" altLang="en-US" sz="700" dirty="0">
                <a:latin typeface="Meiryo UI" pitchFamily="50" charset="-128"/>
                <a:ea typeface="Meiryo UI" pitchFamily="50" charset="-128"/>
                <a:cs typeface="Meiryo UI" pitchFamily="50" charset="-128"/>
              </a:rPr>
              <a:t>記載</a:t>
            </a:r>
            <a:endParaRPr kumimoji="1" lang="en-US" altLang="ja-JP" sz="700" dirty="0">
              <a:latin typeface="Meiryo UI" pitchFamily="50" charset="-128"/>
              <a:ea typeface="Meiryo UI" pitchFamily="50" charset="-128"/>
              <a:cs typeface="Meiryo UI" pitchFamily="50" charset="-128"/>
            </a:endParaRPr>
          </a:p>
        </p:txBody>
      </p:sp>
      <p:sp>
        <p:nvSpPr>
          <p:cNvPr id="3" name="正方形/長方形 2">
            <a:extLst>
              <a:ext uri="{FF2B5EF4-FFF2-40B4-BE49-F238E27FC236}">
                <a16:creationId xmlns:a16="http://schemas.microsoft.com/office/drawing/2014/main" id="{90BF29BF-DC1E-477C-A3FD-91171F542F13}"/>
              </a:ext>
            </a:extLst>
          </p:cNvPr>
          <p:cNvSpPr/>
          <p:nvPr/>
        </p:nvSpPr>
        <p:spPr>
          <a:xfrm>
            <a:off x="3742194" y="2007180"/>
            <a:ext cx="648072" cy="13080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07E5DD69-346E-454F-B8F8-7E27E04A79AE}"/>
              </a:ext>
            </a:extLst>
          </p:cNvPr>
          <p:cNvSpPr/>
          <p:nvPr/>
        </p:nvSpPr>
        <p:spPr>
          <a:xfrm>
            <a:off x="3936628" y="3419844"/>
            <a:ext cx="250314" cy="3037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7">
            <a:extLst>
              <a:ext uri="{FF2B5EF4-FFF2-40B4-BE49-F238E27FC236}">
                <a16:creationId xmlns:a16="http://schemas.microsoft.com/office/drawing/2014/main" id="{91E15EC7-71A3-4E8D-90DC-0E51566884E2}"/>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9</a:t>
            </a:fld>
            <a:endParaRPr kumimoji="1" lang="ja-JP" altLang="en-US" dirty="0"/>
          </a:p>
        </p:txBody>
      </p:sp>
    </p:spTree>
    <p:extLst>
      <p:ext uri="{BB962C8B-B14F-4D97-AF65-F5344CB8AC3E}">
        <p14:creationId xmlns:p14="http://schemas.microsoft.com/office/powerpoint/2010/main" val="3229572478"/>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09FF2-C723-4C8B-94C2-65BE0119AC87}">
  <ds:schemaRefs>
    <ds:schemaRef ds:uri="http://purl.org/dc/term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sharepoint/v3"/>
    <ds:schemaRef ds:uri="4e21aece-359b-4e6f-8f54-c70e1e237c6a"/>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1B5F6AF2-9E8D-446E-855C-BE3A9B989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27349</TotalTime>
  <Words>7934</Words>
  <Application>Microsoft Office PowerPoint</Application>
  <PresentationFormat>画面に合わせる (4:3)</PresentationFormat>
  <Paragraphs>705</Paragraphs>
  <Slides>20</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20</vt:i4>
      </vt:variant>
    </vt:vector>
  </HeadingPairs>
  <TitlesOfParts>
    <vt:vector size="28" baseType="lpstr">
      <vt:lpstr>HGPｺﾞｼｯｸM</vt:lpstr>
      <vt:lpstr>HGｺﾞｼｯｸM</vt:lpstr>
      <vt:lpstr>Meiryo UI</vt:lpstr>
      <vt:lpstr>Arial</vt:lpstr>
      <vt:lpstr>Calibri</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1247</cp:revision>
  <cp:lastPrinted>2024-03-25T02:47:06Z</cp:lastPrinted>
  <dcterms:created xsi:type="dcterms:W3CDTF">2013-06-19T04:48:16Z</dcterms:created>
  <dcterms:modified xsi:type="dcterms:W3CDTF">2024-06-27T07:16:31Z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